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3.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 id="2147483690" r:id="rId5"/>
  </p:sldMasterIdLst>
  <p:notesMasterIdLst>
    <p:notesMasterId r:id="rId115"/>
  </p:notesMasterIdLst>
  <p:handoutMasterIdLst>
    <p:handoutMasterId r:id="rId116"/>
  </p:handoutMasterIdLst>
  <p:sldIdLst>
    <p:sldId id="265" r:id="rId6"/>
    <p:sldId id="268" r:id="rId7"/>
    <p:sldId id="269" r:id="rId8"/>
    <p:sldId id="270" r:id="rId9"/>
    <p:sldId id="271" r:id="rId10"/>
    <p:sldId id="272" r:id="rId11"/>
    <p:sldId id="273" r:id="rId12"/>
    <p:sldId id="274" r:id="rId13"/>
    <p:sldId id="275" r:id="rId14"/>
    <p:sldId id="372" r:id="rId15"/>
    <p:sldId id="377" r:id="rId16"/>
    <p:sldId id="373" r:id="rId17"/>
    <p:sldId id="374" r:id="rId18"/>
    <p:sldId id="375" r:id="rId19"/>
    <p:sldId id="376" r:id="rId20"/>
    <p:sldId id="378" r:id="rId21"/>
    <p:sldId id="370" r:id="rId22"/>
    <p:sldId id="371" r:id="rId23"/>
    <p:sldId id="369" r:id="rId24"/>
    <p:sldId id="368" r:id="rId25"/>
    <p:sldId id="367" r:id="rId26"/>
    <p:sldId id="379" r:id="rId27"/>
    <p:sldId id="380" r:id="rId28"/>
    <p:sldId id="287" r:id="rId29"/>
    <p:sldId id="288" r:id="rId30"/>
    <p:sldId id="289" r:id="rId31"/>
    <p:sldId id="392" r:id="rId32"/>
    <p:sldId id="393" r:id="rId33"/>
    <p:sldId id="394" r:id="rId34"/>
    <p:sldId id="395" r:id="rId35"/>
    <p:sldId id="294" r:id="rId36"/>
    <p:sldId id="295" r:id="rId37"/>
    <p:sldId id="396" r:id="rId38"/>
    <p:sldId id="397" r:id="rId39"/>
    <p:sldId id="398" r:id="rId40"/>
    <p:sldId id="399" r:id="rId41"/>
    <p:sldId id="400" r:id="rId42"/>
    <p:sldId id="401" r:id="rId43"/>
    <p:sldId id="402" r:id="rId44"/>
    <p:sldId id="303" r:id="rId45"/>
    <p:sldId id="304" r:id="rId46"/>
    <p:sldId id="305" r:id="rId47"/>
    <p:sldId id="306" r:id="rId48"/>
    <p:sldId id="403" r:id="rId49"/>
    <p:sldId id="404" r:id="rId50"/>
    <p:sldId id="405" r:id="rId51"/>
    <p:sldId id="408" r:id="rId52"/>
    <p:sldId id="409" r:id="rId53"/>
    <p:sldId id="410" r:id="rId54"/>
    <p:sldId id="411" r:id="rId55"/>
    <p:sldId id="412" r:id="rId56"/>
    <p:sldId id="413" r:id="rId57"/>
    <p:sldId id="316" r:id="rId58"/>
    <p:sldId id="317" r:id="rId59"/>
    <p:sldId id="318" r:id="rId60"/>
    <p:sldId id="319" r:id="rId61"/>
    <p:sldId id="362" r:id="rId62"/>
    <p:sldId id="365" r:id="rId63"/>
    <p:sldId id="391" r:id="rId64"/>
    <p:sldId id="363" r:id="rId65"/>
    <p:sldId id="324" r:id="rId66"/>
    <p:sldId id="364" r:id="rId67"/>
    <p:sldId id="326" r:id="rId68"/>
    <p:sldId id="327" r:id="rId69"/>
    <p:sldId id="328" r:id="rId70"/>
    <p:sldId id="329" r:id="rId71"/>
    <p:sldId id="330" r:id="rId72"/>
    <p:sldId id="331" r:id="rId73"/>
    <p:sldId id="361" r:id="rId74"/>
    <p:sldId id="334" r:id="rId75"/>
    <p:sldId id="335" r:id="rId76"/>
    <p:sldId id="336" r:id="rId77"/>
    <p:sldId id="337" r:id="rId78"/>
    <p:sldId id="338" r:id="rId79"/>
    <p:sldId id="339" r:id="rId80"/>
    <p:sldId id="340" r:id="rId81"/>
    <p:sldId id="341" r:id="rId82"/>
    <p:sldId id="414" r:id="rId83"/>
    <p:sldId id="415" r:id="rId84"/>
    <p:sldId id="416" r:id="rId85"/>
    <p:sldId id="417" r:id="rId86"/>
    <p:sldId id="418" r:id="rId87"/>
    <p:sldId id="419" r:id="rId88"/>
    <p:sldId id="420" r:id="rId89"/>
    <p:sldId id="421" r:id="rId90"/>
    <p:sldId id="422" r:id="rId91"/>
    <p:sldId id="360" r:id="rId92"/>
    <p:sldId id="344" r:id="rId93"/>
    <p:sldId id="345" r:id="rId94"/>
    <p:sldId id="346" r:id="rId95"/>
    <p:sldId id="347" r:id="rId96"/>
    <p:sldId id="348" r:id="rId97"/>
    <p:sldId id="423" r:id="rId98"/>
    <p:sldId id="424" r:id="rId99"/>
    <p:sldId id="425" r:id="rId100"/>
    <p:sldId id="426" r:id="rId101"/>
    <p:sldId id="427" r:id="rId102"/>
    <p:sldId id="428" r:id="rId103"/>
    <p:sldId id="381" r:id="rId104"/>
    <p:sldId id="382" r:id="rId105"/>
    <p:sldId id="383" r:id="rId106"/>
    <p:sldId id="384" r:id="rId107"/>
    <p:sldId id="385" r:id="rId108"/>
    <p:sldId id="386" r:id="rId109"/>
    <p:sldId id="387" r:id="rId110"/>
    <p:sldId id="388" r:id="rId111"/>
    <p:sldId id="389" r:id="rId112"/>
    <p:sldId id="390" r:id="rId113"/>
    <p:sldId id="431" r:id="rId114"/>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hes, Shakira G Ms CIV US USA IMCOM" initials="HSGMCUUI" lastIdx="6" clrIdx="0">
    <p:extLst>
      <p:ext uri="{19B8F6BF-5375-455C-9EA6-DF929625EA0E}">
        <p15:presenceInfo xmlns:p15="http://schemas.microsoft.com/office/powerpoint/2012/main" userId="S-1-5-21-3307934722-3952226031-1939962083-5387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1"/>
    <a:srgbClr val="000000"/>
    <a:srgbClr val="221F20"/>
    <a:srgbClr val="211F1F"/>
    <a:srgbClr val="FFFF99"/>
    <a:srgbClr val="AD8817"/>
    <a:srgbClr val="AA9158"/>
    <a:srgbClr val="0000FF"/>
    <a:srgbClr val="FF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FC1D0-407F-DF36-3D58-A637EE25874B}" v="2" dt="2023-04-05T19:46:03.647"/>
    <p1510:client id="{80DEDD05-14CB-E9D9-C882-D5D858476C54}" v="190" dt="2023-09-25T08:02:09.145"/>
    <p1510:client id="{8AF896C7-9BF6-EC05-EA01-D113EEE95ED9}" v="28" dt="2023-09-25T09:09:02.786"/>
    <p1510:client id="{AFABF78F-9CA6-4220-A75B-9C3DF4B9E213}" v="9" dt="2023-03-24T14:44:30.298"/>
    <p1510:client id="{C0F354E4-4F61-C563-D1EC-C94406886125}" v="1" dt="2023-04-05T19:24:08.667"/>
    <p1510:client id="{C1B2BF20-B23D-3895-222E-F1B6B598A157}" v="1" dt="2023-04-06T15:07:57.851"/>
    <p1510:client id="{D82D955F-CF8F-90A9-4A8F-B261088F8DF3}" v="15" dt="2023-04-06T15:28:27.376"/>
    <p1510:client id="{F73D3451-B770-AC35-CB4B-786B789DD0FE}" v="12" dt="2023-04-06T16:32:39.8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Shakira G CIV USARMY IMCOM PACIFIC (USA)" userId="S::shakira.g.hughes.civ@army.mil::fe873196-2b79-42ff-9495-741e65e54c26" providerId="AD" clId="Web-{80DEDD05-14CB-E9D9-C882-D5D858476C54}"/>
    <pc:docChg chg="modSld">
      <pc:chgData name="Hughes, Shakira G CIV USARMY IMCOM PACIFIC (USA)" userId="S::shakira.g.hughes.civ@army.mil::fe873196-2b79-42ff-9495-741e65e54c26" providerId="AD" clId="Web-{80DEDD05-14CB-E9D9-C882-D5D858476C54}" dt="2023-09-25T08:02:09.145" v="101"/>
      <pc:docMkLst>
        <pc:docMk/>
      </pc:docMkLst>
      <pc:sldChg chg="modSp">
        <pc:chgData name="Hughes, Shakira G CIV USARMY IMCOM PACIFIC (USA)" userId="S::shakira.g.hughes.civ@army.mil::fe873196-2b79-42ff-9495-741e65e54c26" providerId="AD" clId="Web-{80DEDD05-14CB-E9D9-C882-D5D858476C54}" dt="2023-09-25T08:01:33.989" v="100" actId="20577"/>
        <pc:sldMkLst>
          <pc:docMk/>
          <pc:sldMk cId="3501459047" sldId="390"/>
        </pc:sldMkLst>
        <pc:spChg chg="mod">
          <ac:chgData name="Hughes, Shakira G CIV USARMY IMCOM PACIFIC (USA)" userId="S::shakira.g.hughes.civ@army.mil::fe873196-2b79-42ff-9495-741e65e54c26" providerId="AD" clId="Web-{80DEDD05-14CB-E9D9-C882-D5D858476C54}" dt="2023-09-25T08:01:33.989" v="100" actId="20577"/>
          <ac:spMkLst>
            <pc:docMk/>
            <pc:sldMk cId="3501459047" sldId="390"/>
            <ac:spMk id="10" creationId="{00000000-0000-0000-0000-000000000000}"/>
          </ac:spMkLst>
        </pc:spChg>
      </pc:sldChg>
      <pc:sldChg chg="addSp modSp modTransition">
        <pc:chgData name="Hughes, Shakira G CIV USARMY IMCOM PACIFIC (USA)" userId="S::shakira.g.hughes.civ@army.mil::fe873196-2b79-42ff-9495-741e65e54c26" providerId="AD" clId="Web-{80DEDD05-14CB-E9D9-C882-D5D858476C54}" dt="2023-09-25T08:02:09.145" v="101"/>
        <pc:sldMkLst>
          <pc:docMk/>
          <pc:sldMk cId="861698355" sldId="431"/>
        </pc:sldMkLst>
        <pc:spChg chg="add mod">
          <ac:chgData name="Hughes, Shakira G CIV USARMY IMCOM PACIFIC (USA)" userId="S::shakira.g.hughes.civ@army.mil::fe873196-2b79-42ff-9495-741e65e54c26" providerId="AD" clId="Web-{80DEDD05-14CB-E9D9-C882-D5D858476C54}" dt="2023-09-25T07:59:33.018" v="98" actId="20577"/>
          <ac:spMkLst>
            <pc:docMk/>
            <pc:sldMk cId="861698355" sldId="431"/>
            <ac:spMk id="3" creationId="{51EB6F6B-90A1-7B6D-1A63-B42672A84550}"/>
          </ac:spMkLst>
        </pc:spChg>
      </pc:sldChg>
    </pc:docChg>
  </pc:docChgLst>
  <pc:docChgLst>
    <pc:chgData name="Warns, Stephen Lee (Steve) NAF USARMY IMCOM (USA)" userId="S::stephen.l.warns.naf@army.mil::e9cc2df2-475b-470d-b02e-19c4e450805e" providerId="AD" clId="Web-{C1B2BF20-B23D-3895-222E-F1B6B598A157}"/>
    <pc:docChg chg="delSld">
      <pc:chgData name="Warns, Stephen Lee (Steve) NAF USARMY IMCOM (USA)" userId="S::stephen.l.warns.naf@army.mil::e9cc2df2-475b-470d-b02e-19c4e450805e" providerId="AD" clId="Web-{C1B2BF20-B23D-3895-222E-F1B6B598A157}" dt="2023-04-06T15:07:57.851" v="0"/>
      <pc:docMkLst>
        <pc:docMk/>
      </pc:docMkLst>
      <pc:sldChg chg="del">
        <pc:chgData name="Warns, Stephen Lee (Steve) NAF USARMY IMCOM (USA)" userId="S::stephen.l.warns.naf@army.mil::e9cc2df2-475b-470d-b02e-19c4e450805e" providerId="AD" clId="Web-{C1B2BF20-B23D-3895-222E-F1B6B598A157}" dt="2023-04-06T15:07:57.851" v="0"/>
        <pc:sldMkLst>
          <pc:docMk/>
          <pc:sldMk cId="3228249522" sldId="551"/>
        </pc:sldMkLst>
      </pc:sldChg>
    </pc:docChg>
  </pc:docChgLst>
  <pc:docChgLst>
    <pc:chgData name="Warns, Stephen Lee (Steve) NAF USARMY IMCOM (USA)" userId="S::stephen.l.warns.naf@army.mil::e9cc2df2-475b-470d-b02e-19c4e450805e" providerId="AD" clId="Web-{F73D3451-B770-AC35-CB4B-786B789DD0FE}"/>
    <pc:docChg chg="modSld">
      <pc:chgData name="Warns, Stephen Lee (Steve) NAF USARMY IMCOM (USA)" userId="S::stephen.l.warns.naf@army.mil::e9cc2df2-475b-470d-b02e-19c4e450805e" providerId="AD" clId="Web-{F73D3451-B770-AC35-CB4B-786B789DD0FE}" dt="2023-04-06T16:32:39.852" v="10" actId="1076"/>
      <pc:docMkLst>
        <pc:docMk/>
      </pc:docMkLst>
      <pc:sldChg chg="modSp">
        <pc:chgData name="Warns, Stephen Lee (Steve) NAF USARMY IMCOM (USA)" userId="S::stephen.l.warns.naf@army.mil::e9cc2df2-475b-470d-b02e-19c4e450805e" providerId="AD" clId="Web-{F73D3451-B770-AC35-CB4B-786B789DD0FE}" dt="2023-04-06T16:30:04.924" v="3" actId="14100"/>
        <pc:sldMkLst>
          <pc:docMk/>
          <pc:sldMk cId="1106307209" sldId="318"/>
        </pc:sldMkLst>
        <pc:spChg chg="mod">
          <ac:chgData name="Warns, Stephen Lee (Steve) NAF USARMY IMCOM (USA)" userId="S::stephen.l.warns.naf@army.mil::e9cc2df2-475b-470d-b02e-19c4e450805e" providerId="AD" clId="Web-{F73D3451-B770-AC35-CB4B-786B789DD0FE}" dt="2023-04-06T16:30:04.924" v="3" actId="14100"/>
          <ac:spMkLst>
            <pc:docMk/>
            <pc:sldMk cId="1106307209" sldId="318"/>
            <ac:spMk id="7" creationId="{ED2273C3-E211-355D-769E-A38D6F125F15}"/>
          </ac:spMkLst>
        </pc:spChg>
      </pc:sldChg>
      <pc:sldChg chg="addSp delSp modSp">
        <pc:chgData name="Warns, Stephen Lee (Steve) NAF USARMY IMCOM (USA)" userId="S::stephen.l.warns.naf@army.mil::e9cc2df2-475b-470d-b02e-19c4e450805e" providerId="AD" clId="Web-{F73D3451-B770-AC35-CB4B-786B789DD0FE}" dt="2023-04-06T16:32:39.852" v="10" actId="1076"/>
        <pc:sldMkLst>
          <pc:docMk/>
          <pc:sldMk cId="590996883" sldId="326"/>
        </pc:sldMkLst>
        <pc:spChg chg="mod">
          <ac:chgData name="Warns, Stephen Lee (Steve) NAF USARMY IMCOM (USA)" userId="S::stephen.l.warns.naf@army.mil::e9cc2df2-475b-470d-b02e-19c4e450805e" providerId="AD" clId="Web-{F73D3451-B770-AC35-CB4B-786B789DD0FE}" dt="2023-04-06T16:32:14.086" v="6" actId="1076"/>
          <ac:spMkLst>
            <pc:docMk/>
            <pc:sldMk cId="590996883" sldId="326"/>
            <ac:spMk id="4" creationId="{BF23C81B-9C6D-C113-75F3-00E3B2DB2BD6}"/>
          </ac:spMkLst>
        </pc:spChg>
        <pc:spChg chg="del">
          <ac:chgData name="Warns, Stephen Lee (Steve) NAF USARMY IMCOM (USA)" userId="S::stephen.l.warns.naf@army.mil::e9cc2df2-475b-470d-b02e-19c4e450805e" providerId="AD" clId="Web-{F73D3451-B770-AC35-CB4B-786B789DD0FE}" dt="2023-04-06T16:32:09.382" v="5"/>
          <ac:spMkLst>
            <pc:docMk/>
            <pc:sldMk cId="590996883" sldId="326"/>
            <ac:spMk id="5" creationId="{7D9F83B9-3FCF-C342-1B34-D6675FBCCAA7}"/>
          </ac:spMkLst>
        </pc:spChg>
        <pc:spChg chg="del">
          <ac:chgData name="Warns, Stephen Lee (Steve) NAF USARMY IMCOM (USA)" userId="S::stephen.l.warns.naf@army.mil::e9cc2df2-475b-470d-b02e-19c4e450805e" providerId="AD" clId="Web-{F73D3451-B770-AC35-CB4B-786B789DD0FE}" dt="2023-04-06T16:32:05.976" v="4"/>
          <ac:spMkLst>
            <pc:docMk/>
            <pc:sldMk cId="590996883" sldId="326"/>
            <ac:spMk id="6" creationId="{F27D0370-5971-9645-A77E-01C382F6227F}"/>
          </ac:spMkLst>
        </pc:spChg>
        <pc:picChg chg="add mod">
          <ac:chgData name="Warns, Stephen Lee (Steve) NAF USARMY IMCOM (USA)" userId="S::stephen.l.warns.naf@army.mil::e9cc2df2-475b-470d-b02e-19c4e450805e" providerId="AD" clId="Web-{F73D3451-B770-AC35-CB4B-786B789DD0FE}" dt="2023-04-06T16:32:39.852" v="10" actId="1076"/>
          <ac:picMkLst>
            <pc:docMk/>
            <pc:sldMk cId="590996883" sldId="326"/>
            <ac:picMk id="2" creationId="{962239E9-7493-8EDD-53B9-1DF7FA3F5A98}"/>
          </ac:picMkLst>
        </pc:picChg>
      </pc:sldChg>
    </pc:docChg>
  </pc:docChgLst>
  <pc:docChgLst>
    <pc:chgData name="Warns, Stephen Lee (Steve) NAF USARMY IMCOM (USA)" userId="S::stephen.l.warns.naf@army.mil::e9cc2df2-475b-470d-b02e-19c4e450805e" providerId="AD" clId="Web-{D82D955F-CF8F-90A9-4A8F-B261088F8DF3}"/>
    <pc:docChg chg="modSld">
      <pc:chgData name="Warns, Stephen Lee (Steve) NAF USARMY IMCOM (USA)" userId="S::stephen.l.warns.naf@army.mil::e9cc2df2-475b-470d-b02e-19c4e450805e" providerId="AD" clId="Web-{D82D955F-CF8F-90A9-4A8F-B261088F8DF3}" dt="2023-04-06T15:28:27.376" v="11" actId="14100"/>
      <pc:docMkLst>
        <pc:docMk/>
      </pc:docMkLst>
      <pc:sldChg chg="modSp">
        <pc:chgData name="Warns, Stephen Lee (Steve) NAF USARMY IMCOM (USA)" userId="S::stephen.l.warns.naf@army.mil::e9cc2df2-475b-470d-b02e-19c4e450805e" providerId="AD" clId="Web-{D82D955F-CF8F-90A9-4A8F-B261088F8DF3}" dt="2023-04-06T15:26:16.765" v="3" actId="14100"/>
        <pc:sldMkLst>
          <pc:docMk/>
          <pc:sldMk cId="2766428692" sldId="320"/>
        </pc:sldMkLst>
        <pc:spChg chg="mod">
          <ac:chgData name="Warns, Stephen Lee (Steve) NAF USARMY IMCOM (USA)" userId="S::stephen.l.warns.naf@army.mil::e9cc2df2-475b-470d-b02e-19c4e450805e" providerId="AD" clId="Web-{D82D955F-CF8F-90A9-4A8F-B261088F8DF3}" dt="2023-04-06T15:26:16.765" v="3" actId="14100"/>
          <ac:spMkLst>
            <pc:docMk/>
            <pc:sldMk cId="2766428692" sldId="320"/>
            <ac:spMk id="4" creationId="{D8B130D7-3D65-9C66-77C8-2D850A867C85}"/>
          </ac:spMkLst>
        </pc:spChg>
      </pc:sldChg>
      <pc:sldChg chg="modSp">
        <pc:chgData name="Warns, Stephen Lee (Steve) NAF USARMY IMCOM (USA)" userId="S::stephen.l.warns.naf@army.mil::e9cc2df2-475b-470d-b02e-19c4e450805e" providerId="AD" clId="Web-{D82D955F-CF8F-90A9-4A8F-B261088F8DF3}" dt="2023-04-06T15:26:40.219" v="7" actId="14100"/>
        <pc:sldMkLst>
          <pc:docMk/>
          <pc:sldMk cId="1226515310" sldId="324"/>
        </pc:sldMkLst>
        <pc:spChg chg="mod">
          <ac:chgData name="Warns, Stephen Lee (Steve) NAF USARMY IMCOM (USA)" userId="S::stephen.l.warns.naf@army.mil::e9cc2df2-475b-470d-b02e-19c4e450805e" providerId="AD" clId="Web-{D82D955F-CF8F-90A9-4A8F-B261088F8DF3}" dt="2023-04-06T15:26:40.219" v="7" actId="14100"/>
          <ac:spMkLst>
            <pc:docMk/>
            <pc:sldMk cId="1226515310" sldId="324"/>
            <ac:spMk id="8" creationId="{F8B01BC4-96A4-6091-F80D-C4FDD1BD40AB}"/>
          </ac:spMkLst>
        </pc:spChg>
      </pc:sldChg>
      <pc:sldChg chg="modSp">
        <pc:chgData name="Warns, Stephen Lee (Steve) NAF USARMY IMCOM (USA)" userId="S::stephen.l.warns.naf@army.mil::e9cc2df2-475b-470d-b02e-19c4e450805e" providerId="AD" clId="Web-{D82D955F-CF8F-90A9-4A8F-B261088F8DF3}" dt="2023-04-06T15:28:27.376" v="11" actId="14100"/>
        <pc:sldMkLst>
          <pc:docMk/>
          <pc:sldMk cId="3224813019" sldId="325"/>
        </pc:sldMkLst>
        <pc:spChg chg="mod">
          <ac:chgData name="Warns, Stephen Lee (Steve) NAF USARMY IMCOM (USA)" userId="S::stephen.l.warns.naf@army.mil::e9cc2df2-475b-470d-b02e-19c4e450805e" providerId="AD" clId="Web-{D82D955F-CF8F-90A9-4A8F-B261088F8DF3}" dt="2023-04-06T15:28:27.376" v="11" actId="14100"/>
          <ac:spMkLst>
            <pc:docMk/>
            <pc:sldMk cId="3224813019" sldId="325"/>
            <ac:spMk id="10" creationId="{ECEE08AB-D251-8BE3-D94A-9A567E5A3D4F}"/>
          </ac:spMkLst>
        </pc:spChg>
      </pc:sldChg>
    </pc:docChg>
  </pc:docChgLst>
  <pc:docChgLst>
    <pc:chgData name="Hughes, Shakira G CIV USARMY IMCOM PACIFIC (USA)" userId="S::shakira.g.hughes.civ@army.mil::fe873196-2b79-42ff-9495-741e65e54c26" providerId="AD" clId="Web-{8AF896C7-9BF6-EC05-EA01-D113EEE95ED9}"/>
    <pc:docChg chg="addSld delSld modSld">
      <pc:chgData name="Hughes, Shakira G CIV USARMY IMCOM PACIFIC (USA)" userId="S::shakira.g.hughes.civ@army.mil::fe873196-2b79-42ff-9495-741e65e54c26" providerId="AD" clId="Web-{8AF896C7-9BF6-EC05-EA01-D113EEE95ED9}" dt="2023-09-25T09:09:02.786" v="27"/>
      <pc:docMkLst>
        <pc:docMk/>
      </pc:docMkLst>
      <pc:sldChg chg="new del">
        <pc:chgData name="Hughes, Shakira G CIV USARMY IMCOM PACIFIC (USA)" userId="S::shakira.g.hughes.civ@army.mil::fe873196-2b79-42ff-9495-741e65e54c26" providerId="AD" clId="Web-{8AF896C7-9BF6-EC05-EA01-D113EEE95ED9}" dt="2023-09-25T06:07:27.420" v="3"/>
        <pc:sldMkLst>
          <pc:docMk/>
          <pc:sldMk cId="684326087" sldId="429"/>
        </pc:sldMkLst>
      </pc:sldChg>
      <pc:sldChg chg="new del">
        <pc:chgData name="Hughes, Shakira G CIV USARMY IMCOM PACIFIC (USA)" userId="S::shakira.g.hughes.civ@army.mil::fe873196-2b79-42ff-9495-741e65e54c26" providerId="AD" clId="Web-{8AF896C7-9BF6-EC05-EA01-D113EEE95ED9}" dt="2023-09-25T06:07:29.311" v="4"/>
        <pc:sldMkLst>
          <pc:docMk/>
          <pc:sldMk cId="566825034" sldId="430"/>
        </pc:sldMkLst>
      </pc:sldChg>
      <pc:sldChg chg="modSp new mod modShow">
        <pc:chgData name="Hughes, Shakira G CIV USARMY IMCOM PACIFIC (USA)" userId="S::shakira.g.hughes.civ@army.mil::fe873196-2b79-42ff-9495-741e65e54c26" providerId="AD" clId="Web-{8AF896C7-9BF6-EC05-EA01-D113EEE95ED9}" dt="2023-09-25T09:09:02.786" v="27"/>
        <pc:sldMkLst>
          <pc:docMk/>
          <pc:sldMk cId="861698355" sldId="431"/>
        </pc:sldMkLst>
        <pc:spChg chg="mod">
          <ac:chgData name="Hughes, Shakira G CIV USARMY IMCOM PACIFIC (USA)" userId="S::shakira.g.hughes.civ@army.mil::fe873196-2b79-42ff-9495-741e65e54c26" providerId="AD" clId="Web-{8AF896C7-9BF6-EC05-EA01-D113EEE95ED9}" dt="2023-09-25T06:17:41.106" v="26" actId="20577"/>
          <ac:spMkLst>
            <pc:docMk/>
            <pc:sldMk cId="861698355" sldId="431"/>
            <ac:spMk id="2" creationId="{13111854-CD13-0720-6CE1-76CD77010B5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4-09T19:41:14.668" idx="1">
    <p:pos x="4370" y="3106"/>
    <p:text>PCS/PCA or just oreders?</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4-09T19:44:13.944" idx="3">
    <p:pos x="10" y="10"/>
    <p:text>Why red?</p:text>
    <p:extLst>
      <p:ext uri="{C676402C-5697-4E1C-873F-D02D1690AC5C}">
        <p15:threadingInfo xmlns:p15="http://schemas.microsoft.com/office/powerpoint/2012/main" timeZoneBias="-540"/>
      </p:ext>
    </p:extLst>
  </p:cm>
  <p:cm authorId="1" dt="2023-04-09T19:46:36.007" idx="4">
    <p:pos x="5570" y="2387"/>
    <p:text>Wording an ACS briefing may not occur</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4-10T15:59:08.245" idx="6">
    <p:pos x="4323" y="1639"/>
    <p:text>An email from sponsor will be accepted in lieu of 5434</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3D769-FB89-68D2-FDCE-F63F84B32594}"/>
              </a:ext>
            </a:extLst>
          </p:cNvPr>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956DD9-82B7-2DD1-17C2-5AFEFAA54A2B}"/>
              </a:ext>
            </a:extLst>
          </p:cNvPr>
          <p:cNvSpPr>
            <a:spLocks noGrp="1"/>
          </p:cNvSpPr>
          <p:nvPr>
            <p:ph type="dt" sz="quarter" idx="1"/>
          </p:nvPr>
        </p:nvSpPr>
        <p:spPr>
          <a:xfrm>
            <a:off x="5273675" y="0"/>
            <a:ext cx="4033838" cy="352425"/>
          </a:xfrm>
          <a:prstGeom prst="rect">
            <a:avLst/>
          </a:prstGeom>
        </p:spPr>
        <p:txBody>
          <a:bodyPr vert="horz" lIns="91440" tIns="45720" rIns="91440" bIns="45720" rtlCol="0"/>
          <a:lstStyle>
            <a:lvl1pPr algn="r">
              <a:defRPr sz="1200"/>
            </a:lvl1pPr>
          </a:lstStyle>
          <a:p>
            <a:fld id="{794E0B21-AD33-443A-8BF5-B180B3EED2ED}" type="datetimeFigureOut">
              <a:rPr lang="en-US" smtClean="0"/>
              <a:t>9/25/2023</a:t>
            </a:fld>
            <a:endParaRPr lang="en-US"/>
          </a:p>
        </p:txBody>
      </p:sp>
      <p:sp>
        <p:nvSpPr>
          <p:cNvPr id="4" name="Footer Placeholder 3">
            <a:extLst>
              <a:ext uri="{FF2B5EF4-FFF2-40B4-BE49-F238E27FC236}">
                <a16:creationId xmlns:a16="http://schemas.microsoft.com/office/drawing/2014/main" id="{F59D847C-F370-A93E-4344-E8181A423F4A}"/>
              </a:ext>
            </a:extLst>
          </p:cNvPr>
          <p:cNvSpPr>
            <a:spLocks noGrp="1"/>
          </p:cNvSpPr>
          <p:nvPr>
            <p:ph type="ftr" sz="quarter" idx="2"/>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AC0834-EADB-723F-8C09-AA9B695C8868}"/>
              </a:ext>
            </a:extLst>
          </p:cNvPr>
          <p:cNvSpPr>
            <a:spLocks noGrp="1"/>
          </p:cNvSpPr>
          <p:nvPr>
            <p:ph type="sldNum" sz="quarter" idx="3"/>
          </p:nvPr>
        </p:nvSpPr>
        <p:spPr>
          <a:xfrm>
            <a:off x="5273675" y="6670675"/>
            <a:ext cx="4033838" cy="352425"/>
          </a:xfrm>
          <a:prstGeom prst="rect">
            <a:avLst/>
          </a:prstGeom>
        </p:spPr>
        <p:txBody>
          <a:bodyPr vert="horz" lIns="91440" tIns="45720" rIns="91440" bIns="45720" rtlCol="0" anchor="b"/>
          <a:lstStyle>
            <a:lvl1pPr algn="r">
              <a:defRPr sz="1200"/>
            </a:lvl1pPr>
          </a:lstStyle>
          <a:p>
            <a:fld id="{EAFD9612-5402-46C5-9F6F-3A6EC383DFD4}" type="slidenum">
              <a:rPr lang="en-US" smtClean="0"/>
              <a:t>‹#›</a:t>
            </a:fld>
            <a:endParaRPr lang="en-US"/>
          </a:p>
        </p:txBody>
      </p:sp>
    </p:spTree>
    <p:extLst>
      <p:ext uri="{BB962C8B-B14F-4D97-AF65-F5344CB8AC3E}">
        <p14:creationId xmlns:p14="http://schemas.microsoft.com/office/powerpoint/2010/main" val="3770791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vl1pPr>
          </a:lstStyle>
          <a:p>
            <a:fld id="{344DD812-1AA5-4BC5-AB23-68CCDA028D11}" type="datetimeFigureOut">
              <a:rPr lang="en-US" smtClean="0"/>
              <a:t>9/25/2023</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vl1pPr>
          </a:lstStyle>
          <a:p>
            <a:fld id="{026CB39F-E249-459B-9F49-F4C960F7C038}" type="slidenum">
              <a:rPr lang="en-US" smtClean="0"/>
              <a:t>‹#›</a:t>
            </a:fld>
            <a:endParaRPr lang="en-US"/>
          </a:p>
        </p:txBody>
      </p:sp>
    </p:spTree>
    <p:extLst>
      <p:ext uri="{BB962C8B-B14F-4D97-AF65-F5344CB8AC3E}">
        <p14:creationId xmlns:p14="http://schemas.microsoft.com/office/powerpoint/2010/main" val="243457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fcg.pentagon.mi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cg.pentagon.mi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uscis.gov/"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amc.af.mil/Home/AMC-Travel-Site/AMC-Official-Travel-Pag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fcg.pentagon.mi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amc.af.mil/Home/AMC-Travel-Site/AMC-Pet-Travel-Pag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defensetravel.dod.mil/Docs/perdiem/JTR.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hrc.army.mil/content/1093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rc.army.mil/content/10677"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hrc.army.mil/content/10939"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ove.mi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defensetravel.dod.mil/Docs/perdiem/JTR.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housing.army.mi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a:p>
        </p:txBody>
      </p:sp>
    </p:spTree>
    <p:extLst>
      <p:ext uri="{BB962C8B-B14F-4D97-AF65-F5344CB8AC3E}">
        <p14:creationId xmlns:p14="http://schemas.microsoft.com/office/powerpoint/2010/main" val="306110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pPr marL="184711" marR="5078" indent="-172651">
              <a:buChar char="•"/>
              <a:tabLst>
                <a:tab pos="184711" algn="l"/>
                <a:tab pos="185346" algn="l"/>
              </a:tabLst>
            </a:pPr>
            <a:r>
              <a:rPr lang="en-US" spc="-5">
                <a:latin typeface="Arial"/>
                <a:cs typeface="Arial"/>
              </a:rPr>
              <a:t>(The </a:t>
            </a:r>
            <a:r>
              <a:rPr lang="en-US">
                <a:latin typeface="Arial"/>
                <a:cs typeface="Arial"/>
              </a:rPr>
              <a:t>Joint </a:t>
            </a:r>
            <a:r>
              <a:rPr lang="en-US" spc="-5">
                <a:latin typeface="Arial"/>
                <a:cs typeface="Arial"/>
              </a:rPr>
              <a:t>Travel Regulations (JTR)), Chapter</a:t>
            </a:r>
            <a:r>
              <a:rPr lang="en-US" spc="65">
                <a:latin typeface="Arial"/>
                <a:cs typeface="Arial"/>
              </a:rPr>
              <a:t> </a:t>
            </a:r>
            <a:r>
              <a:rPr lang="en-US" spc="-5">
                <a:latin typeface="Arial"/>
                <a:cs typeface="Arial"/>
              </a:rPr>
              <a:t>0506</a:t>
            </a:r>
            <a:endParaRPr lang="en-US">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13</a:t>
            </a:fld>
            <a:endParaRPr lang="en-US"/>
          </a:p>
        </p:txBody>
      </p:sp>
    </p:spTree>
    <p:extLst>
      <p:ext uri="{BB962C8B-B14F-4D97-AF65-F5344CB8AC3E}">
        <p14:creationId xmlns:p14="http://schemas.microsoft.com/office/powerpoint/2010/main" val="219176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pPr marL="184711" marR="5078" indent="-172651">
              <a:buChar char="•"/>
              <a:tabLst>
                <a:tab pos="184711" algn="l"/>
                <a:tab pos="185346" algn="l"/>
              </a:tabLst>
            </a:pPr>
            <a:r>
              <a:rPr lang="en-US" spc="-5">
                <a:latin typeface="Arial"/>
                <a:cs typeface="Arial"/>
              </a:rPr>
              <a:t>DoD 7000.14-R (Financial Management Regulation),  </a:t>
            </a:r>
            <a:r>
              <a:rPr lang="en-US">
                <a:latin typeface="Arial"/>
                <a:cs typeface="Arial"/>
              </a:rPr>
              <a:t>Volume 7A, </a:t>
            </a:r>
            <a:r>
              <a:rPr lang="en-US" spc="-5">
                <a:latin typeface="Arial"/>
                <a:cs typeface="Arial"/>
              </a:rPr>
              <a:t>Chapter</a:t>
            </a:r>
            <a:r>
              <a:rPr lang="en-US" spc="5">
                <a:latin typeface="Arial"/>
                <a:cs typeface="Arial"/>
              </a:rPr>
              <a:t> </a:t>
            </a:r>
            <a:r>
              <a:rPr lang="en-US" spc="-5">
                <a:latin typeface="Arial"/>
                <a:cs typeface="Arial"/>
              </a:rPr>
              <a:t>6804</a:t>
            </a:r>
            <a:endParaRPr lang="en-US">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14</a:t>
            </a:fld>
            <a:endParaRPr lang="en-US"/>
          </a:p>
        </p:txBody>
      </p:sp>
    </p:spTree>
    <p:extLst>
      <p:ext uri="{BB962C8B-B14F-4D97-AF65-F5344CB8AC3E}">
        <p14:creationId xmlns:p14="http://schemas.microsoft.com/office/powerpoint/2010/main" val="22649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pPr marL="184711" marR="5078" indent="-172651">
              <a:buChar char="•"/>
              <a:tabLst>
                <a:tab pos="184711" algn="l"/>
                <a:tab pos="185346" algn="l"/>
              </a:tabLst>
            </a:pPr>
            <a:r>
              <a:rPr lang="en-US" spc="-5">
                <a:latin typeface="Arial"/>
                <a:cs typeface="Arial"/>
              </a:rPr>
              <a:t>DoD 7000.14-R (Financial Management Regulation),  </a:t>
            </a:r>
            <a:r>
              <a:rPr lang="en-US">
                <a:latin typeface="Arial"/>
                <a:cs typeface="Arial"/>
              </a:rPr>
              <a:t>Volume 7A, </a:t>
            </a:r>
            <a:r>
              <a:rPr lang="en-US" spc="-5">
                <a:latin typeface="Arial"/>
                <a:cs typeface="Arial"/>
              </a:rPr>
              <a:t>Chapter</a:t>
            </a:r>
            <a:r>
              <a:rPr lang="en-US" spc="5">
                <a:latin typeface="Arial"/>
                <a:cs typeface="Arial"/>
              </a:rPr>
              <a:t> </a:t>
            </a:r>
            <a:r>
              <a:rPr lang="en-US" spc="-5">
                <a:latin typeface="Arial"/>
                <a:cs typeface="Arial"/>
              </a:rPr>
              <a:t>6804</a:t>
            </a:r>
            <a:endParaRPr lang="en-US">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15</a:t>
            </a:fld>
            <a:endParaRPr lang="en-US"/>
          </a:p>
        </p:txBody>
      </p:sp>
    </p:spTree>
    <p:extLst>
      <p:ext uri="{BB962C8B-B14F-4D97-AF65-F5344CB8AC3E}">
        <p14:creationId xmlns:p14="http://schemas.microsoft.com/office/powerpoint/2010/main" val="304497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pPr marL="184711" marR="5078" indent="-172651">
              <a:buChar char="•"/>
              <a:tabLst>
                <a:tab pos="184711" algn="l"/>
                <a:tab pos="185346" algn="l"/>
              </a:tabLst>
            </a:pPr>
            <a:r>
              <a:rPr lang="en-US" spc="-5">
                <a:latin typeface="Arial"/>
                <a:cs typeface="Arial"/>
              </a:rPr>
              <a:t>DoD 7000.14-R (Financial Management Regulation),  </a:t>
            </a:r>
            <a:r>
              <a:rPr lang="en-US">
                <a:latin typeface="Arial"/>
                <a:cs typeface="Arial"/>
              </a:rPr>
              <a:t>Volume 7A, </a:t>
            </a:r>
            <a:r>
              <a:rPr lang="en-US" spc="-5">
                <a:latin typeface="Arial"/>
                <a:cs typeface="Arial"/>
              </a:rPr>
              <a:t>Chapter</a:t>
            </a:r>
            <a:r>
              <a:rPr lang="en-US" spc="5">
                <a:latin typeface="Arial"/>
                <a:cs typeface="Arial"/>
              </a:rPr>
              <a:t> </a:t>
            </a:r>
            <a:r>
              <a:rPr lang="en-US" spc="-5">
                <a:latin typeface="Arial"/>
                <a:cs typeface="Arial"/>
              </a:rPr>
              <a:t>26</a:t>
            </a:r>
            <a:endParaRPr lang="en-US">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16</a:t>
            </a:fld>
            <a:endParaRPr lang="en-US"/>
          </a:p>
        </p:txBody>
      </p:sp>
    </p:spTree>
    <p:extLst>
      <p:ext uri="{BB962C8B-B14F-4D97-AF65-F5344CB8AC3E}">
        <p14:creationId xmlns:p14="http://schemas.microsoft.com/office/powerpoint/2010/main" val="210388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11" indent="-172651">
              <a:spcBef>
                <a:spcPts val="100"/>
              </a:spcBef>
              <a:buChar char="•"/>
              <a:tabLst>
                <a:tab pos="184711" algn="l"/>
                <a:tab pos="185346" algn="l"/>
              </a:tabLst>
            </a:pPr>
            <a:r>
              <a:rPr lang="en-US" sz="800" spc="-5">
                <a:latin typeface="Arial"/>
                <a:cs typeface="Arial"/>
              </a:rPr>
              <a:t>DoD </a:t>
            </a:r>
            <a:r>
              <a:rPr lang="en-US" sz="800">
                <a:latin typeface="Arial"/>
                <a:cs typeface="Arial"/>
              </a:rPr>
              <a:t>7000.14-R (Financial </a:t>
            </a:r>
            <a:r>
              <a:rPr lang="en-US" sz="800" spc="-5">
                <a:latin typeface="Arial"/>
                <a:cs typeface="Arial"/>
              </a:rPr>
              <a:t>Management </a:t>
            </a:r>
            <a:r>
              <a:rPr lang="en-US" sz="800">
                <a:latin typeface="Arial"/>
                <a:cs typeface="Arial"/>
              </a:rPr>
              <a:t>Regulation), </a:t>
            </a:r>
            <a:r>
              <a:rPr lang="en-US" sz="800" spc="-5">
                <a:latin typeface="Arial"/>
                <a:cs typeface="Arial"/>
              </a:rPr>
              <a:t>Volume 7A, Chapter</a:t>
            </a:r>
            <a:r>
              <a:rPr lang="en-US" sz="800" spc="35">
                <a:latin typeface="Arial"/>
                <a:cs typeface="Arial"/>
              </a:rPr>
              <a:t> </a:t>
            </a:r>
            <a:r>
              <a:rPr lang="en-US" sz="800">
                <a:latin typeface="Arial"/>
                <a:cs typeface="Arial"/>
              </a:rPr>
              <a:t>26,</a:t>
            </a:r>
          </a:p>
          <a:p>
            <a:pPr marL="184711" indent="-172651">
              <a:buChar char="•"/>
              <a:tabLst>
                <a:tab pos="184711" algn="l"/>
                <a:tab pos="185346" algn="l"/>
              </a:tabLst>
            </a:pPr>
            <a:r>
              <a:rPr lang="en-US" sz="800" spc="-5">
                <a:latin typeface="Arial"/>
                <a:cs typeface="Arial"/>
              </a:rPr>
              <a:t>Chapter </a:t>
            </a:r>
            <a:r>
              <a:rPr lang="en-US" sz="800">
                <a:latin typeface="Arial"/>
                <a:cs typeface="Arial"/>
              </a:rPr>
              <a:t>6803, </a:t>
            </a:r>
            <a:r>
              <a:rPr lang="en-US" sz="800" spc="-5">
                <a:latin typeface="Arial"/>
                <a:cs typeface="Arial"/>
              </a:rPr>
              <a:t>Chapter</a:t>
            </a:r>
            <a:r>
              <a:rPr lang="en-US" sz="800">
                <a:latin typeface="Arial"/>
                <a:cs typeface="Arial"/>
              </a:rPr>
              <a:t> 67</a:t>
            </a:r>
          </a:p>
          <a:p>
            <a:pPr marL="184711" marR="5078" indent="-172651">
              <a:buChar char="•"/>
              <a:tabLst>
                <a:tab pos="184711" algn="l"/>
                <a:tab pos="185346" algn="l"/>
              </a:tabLst>
            </a:pPr>
            <a:r>
              <a:rPr lang="en-US" sz="800" spc="-5">
                <a:latin typeface="Arial"/>
                <a:cs typeface="Arial"/>
              </a:rPr>
              <a:t>https</a:t>
            </a:r>
            <a:r>
              <a:rPr lang="en-US" sz="800" spc="-5">
                <a:latin typeface="Arial"/>
                <a:cs typeface="Arial"/>
                <a:hlinkClick r:id="rId3"/>
              </a:rPr>
              <a:t>://www.defensetravel.dod.mil/Docs/perdiem/JTR.pdf </a:t>
            </a:r>
            <a:r>
              <a:rPr lang="en-US" sz="800">
                <a:latin typeface="Arial"/>
                <a:cs typeface="Arial"/>
              </a:rPr>
              <a:t>(The Joint Travel Regulations  (JTR)), </a:t>
            </a:r>
            <a:r>
              <a:rPr lang="en-US" sz="800" spc="-5">
                <a:latin typeface="Arial"/>
                <a:cs typeface="Arial"/>
              </a:rPr>
              <a:t>Chapter</a:t>
            </a:r>
            <a:r>
              <a:rPr lang="en-US" sz="800" spc="-40">
                <a:latin typeface="Arial"/>
                <a:cs typeface="Arial"/>
              </a:rPr>
              <a:t> </a:t>
            </a:r>
            <a:r>
              <a:rPr lang="en-US" sz="800">
                <a:latin typeface="Arial"/>
                <a:cs typeface="Arial"/>
              </a:rPr>
              <a:t>050812</a:t>
            </a:r>
          </a:p>
          <a:p>
            <a:pPr marL="184711" indent="-172651">
              <a:buChar char="•"/>
              <a:tabLst>
                <a:tab pos="184711" algn="l"/>
                <a:tab pos="185346" algn="l"/>
              </a:tabLst>
            </a:pPr>
            <a:r>
              <a:rPr lang="en-US" sz="800" spc="-5">
                <a:latin typeface="Arial"/>
                <a:cs typeface="Arial"/>
              </a:rPr>
              <a:t>AR </a:t>
            </a:r>
            <a:r>
              <a:rPr lang="en-US" sz="800">
                <a:latin typeface="Arial"/>
                <a:cs typeface="Arial"/>
              </a:rPr>
              <a:t>614-30 (Overseas</a:t>
            </a:r>
            <a:r>
              <a:rPr lang="en-US" sz="800" spc="-100">
                <a:latin typeface="Arial"/>
                <a:cs typeface="Arial"/>
              </a:rPr>
              <a:t> </a:t>
            </a:r>
            <a:r>
              <a:rPr lang="en-US" sz="800">
                <a:latin typeface="Arial"/>
                <a:cs typeface="Arial"/>
              </a:rPr>
              <a:t>Service)</a:t>
            </a: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17</a:t>
            </a:fld>
            <a:endParaRPr lang="en-US"/>
          </a:p>
        </p:txBody>
      </p:sp>
    </p:spTree>
    <p:extLst>
      <p:ext uri="{BB962C8B-B14F-4D97-AF65-F5344CB8AC3E}">
        <p14:creationId xmlns:p14="http://schemas.microsoft.com/office/powerpoint/2010/main" val="317059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11" indent="-172651">
              <a:spcBef>
                <a:spcPts val="100"/>
              </a:spcBef>
              <a:buChar char="•"/>
              <a:tabLst>
                <a:tab pos="184711" algn="l"/>
                <a:tab pos="185346" algn="l"/>
              </a:tabLst>
            </a:pPr>
            <a:r>
              <a:rPr lang="en-US" sz="800" spc="-5">
                <a:latin typeface="Arial"/>
                <a:cs typeface="Arial"/>
              </a:rPr>
              <a:t>DoD </a:t>
            </a:r>
            <a:r>
              <a:rPr lang="en-US" sz="800">
                <a:latin typeface="Arial"/>
                <a:cs typeface="Arial"/>
              </a:rPr>
              <a:t>7000.14-R (Financial </a:t>
            </a:r>
            <a:r>
              <a:rPr lang="en-US" sz="800" spc="-5">
                <a:latin typeface="Arial"/>
                <a:cs typeface="Arial"/>
              </a:rPr>
              <a:t>Management </a:t>
            </a:r>
            <a:r>
              <a:rPr lang="en-US" sz="800">
                <a:latin typeface="Arial"/>
                <a:cs typeface="Arial"/>
              </a:rPr>
              <a:t>Regulation), </a:t>
            </a:r>
            <a:r>
              <a:rPr lang="en-US" sz="800" spc="-5">
                <a:latin typeface="Arial"/>
                <a:cs typeface="Arial"/>
              </a:rPr>
              <a:t>Volume 7A, Chapter</a:t>
            </a:r>
            <a:r>
              <a:rPr lang="en-US" sz="800" spc="35">
                <a:latin typeface="Arial"/>
                <a:cs typeface="Arial"/>
              </a:rPr>
              <a:t> </a:t>
            </a:r>
            <a:r>
              <a:rPr lang="en-US" sz="800">
                <a:latin typeface="Arial"/>
                <a:cs typeface="Arial"/>
              </a:rPr>
              <a:t>26,</a:t>
            </a:r>
          </a:p>
          <a:p>
            <a:pPr marL="184711" indent="-172651">
              <a:buChar char="•"/>
              <a:tabLst>
                <a:tab pos="184711" algn="l"/>
                <a:tab pos="185346" algn="l"/>
              </a:tabLst>
            </a:pPr>
            <a:r>
              <a:rPr lang="en-US" sz="800" spc="-5">
                <a:latin typeface="Arial"/>
                <a:cs typeface="Arial"/>
              </a:rPr>
              <a:t>Chapter </a:t>
            </a:r>
            <a:r>
              <a:rPr lang="en-US" sz="800">
                <a:latin typeface="Arial"/>
                <a:cs typeface="Arial"/>
              </a:rPr>
              <a:t>6803, </a:t>
            </a:r>
            <a:r>
              <a:rPr lang="en-US" sz="800" spc="-5">
                <a:latin typeface="Arial"/>
                <a:cs typeface="Arial"/>
              </a:rPr>
              <a:t>Chapter</a:t>
            </a:r>
            <a:r>
              <a:rPr lang="en-US" sz="800">
                <a:latin typeface="Arial"/>
                <a:cs typeface="Arial"/>
              </a:rPr>
              <a:t> 67</a:t>
            </a:r>
          </a:p>
          <a:p>
            <a:pPr marL="184711" marR="5078" indent="-172651">
              <a:buChar char="•"/>
              <a:tabLst>
                <a:tab pos="184711" algn="l"/>
                <a:tab pos="185346" algn="l"/>
              </a:tabLst>
            </a:pPr>
            <a:r>
              <a:rPr lang="en-US" sz="800" spc="-5">
                <a:latin typeface="Arial"/>
                <a:cs typeface="Arial"/>
              </a:rPr>
              <a:t>https</a:t>
            </a:r>
            <a:r>
              <a:rPr lang="en-US" sz="800" spc="-5">
                <a:latin typeface="Arial"/>
                <a:cs typeface="Arial"/>
                <a:hlinkClick r:id="rId3"/>
              </a:rPr>
              <a:t>://www.defensetravel.dod.mil/Docs/perdiem/JTR.pdf </a:t>
            </a:r>
            <a:r>
              <a:rPr lang="en-US" sz="800">
                <a:latin typeface="Arial"/>
                <a:cs typeface="Arial"/>
              </a:rPr>
              <a:t>(The Joint Travel Regulations  (JTR)), </a:t>
            </a:r>
            <a:r>
              <a:rPr lang="en-US" sz="800" spc="-5">
                <a:latin typeface="Arial"/>
                <a:cs typeface="Arial"/>
              </a:rPr>
              <a:t>Chapter</a:t>
            </a:r>
            <a:r>
              <a:rPr lang="en-US" sz="800" spc="-40">
                <a:latin typeface="Arial"/>
                <a:cs typeface="Arial"/>
              </a:rPr>
              <a:t> </a:t>
            </a:r>
            <a:r>
              <a:rPr lang="en-US" sz="800">
                <a:latin typeface="Arial"/>
                <a:cs typeface="Arial"/>
              </a:rPr>
              <a:t>050812</a:t>
            </a:r>
          </a:p>
          <a:p>
            <a:pPr marL="184711" indent="-172651">
              <a:buChar char="•"/>
              <a:tabLst>
                <a:tab pos="184711" algn="l"/>
                <a:tab pos="185346" algn="l"/>
              </a:tabLst>
            </a:pPr>
            <a:r>
              <a:rPr lang="en-US" sz="800" spc="-5">
                <a:latin typeface="Arial"/>
                <a:cs typeface="Arial"/>
              </a:rPr>
              <a:t>AR </a:t>
            </a:r>
            <a:r>
              <a:rPr lang="en-US" sz="800">
                <a:latin typeface="Arial"/>
                <a:cs typeface="Arial"/>
              </a:rPr>
              <a:t>614-30 (Overseas</a:t>
            </a:r>
            <a:r>
              <a:rPr lang="en-US" sz="800" spc="-100">
                <a:latin typeface="Arial"/>
                <a:cs typeface="Arial"/>
              </a:rPr>
              <a:t> </a:t>
            </a:r>
            <a:r>
              <a:rPr lang="en-US" sz="800">
                <a:latin typeface="Arial"/>
                <a:cs typeface="Arial"/>
              </a:rPr>
              <a:t>Service)</a:t>
            </a: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18</a:t>
            </a:fld>
            <a:endParaRPr lang="en-US"/>
          </a:p>
        </p:txBody>
      </p:sp>
    </p:spTree>
    <p:extLst>
      <p:ext uri="{BB962C8B-B14F-4D97-AF65-F5344CB8AC3E}">
        <p14:creationId xmlns:p14="http://schemas.microsoft.com/office/powerpoint/2010/main" val="391070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11" marR="5078" indent="-172651">
              <a:spcBef>
                <a:spcPts val="100"/>
              </a:spcBef>
              <a:buChar char="•"/>
              <a:tabLst>
                <a:tab pos="184711" algn="l"/>
                <a:tab pos="185346" algn="l"/>
              </a:tabLst>
            </a:pPr>
            <a:r>
              <a:rPr lang="en-US" spc="-5">
                <a:latin typeface="Arial"/>
                <a:cs typeface="Arial"/>
              </a:rPr>
              <a:t>DoD 7000.14-R (Financial Management Regulation), </a:t>
            </a:r>
            <a:r>
              <a:rPr lang="en-US">
                <a:latin typeface="Arial"/>
                <a:cs typeface="Arial"/>
              </a:rPr>
              <a:t>Volume 7A,  </a:t>
            </a:r>
            <a:r>
              <a:rPr lang="en-US" spc="-5">
                <a:latin typeface="Arial"/>
                <a:cs typeface="Arial"/>
              </a:rPr>
              <a:t>Chapter 27, paragraph</a:t>
            </a:r>
            <a:r>
              <a:rPr lang="en-US" spc="70">
                <a:latin typeface="Arial"/>
                <a:cs typeface="Arial"/>
              </a:rPr>
              <a:t> </a:t>
            </a:r>
            <a:r>
              <a:rPr lang="en-US" spc="-5">
                <a:latin typeface="Arial"/>
                <a:cs typeface="Arial"/>
              </a:rPr>
              <a:t>2704</a:t>
            </a:r>
            <a:endParaRPr lang="en-US">
              <a:latin typeface="Arial"/>
              <a:cs typeface="Arial"/>
            </a:endParaRPr>
          </a:p>
          <a:p>
            <a:pPr marL="184711" indent="-172651">
              <a:buChar char="•"/>
              <a:tabLst>
                <a:tab pos="184711" algn="l"/>
                <a:tab pos="185346" algn="l"/>
              </a:tabLst>
            </a:pPr>
            <a:r>
              <a:rPr lang="en-US">
                <a:latin typeface="Arial"/>
                <a:cs typeface="Arial"/>
              </a:rPr>
              <a:t>AR </a:t>
            </a:r>
            <a:r>
              <a:rPr lang="en-US" spc="-5">
                <a:latin typeface="Arial"/>
                <a:cs typeface="Arial"/>
              </a:rPr>
              <a:t>55-46 (Travel Overseas)</a:t>
            </a:r>
            <a:endParaRPr lang="en-US">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19</a:t>
            </a:fld>
            <a:endParaRPr lang="en-US"/>
          </a:p>
        </p:txBody>
      </p:sp>
    </p:spTree>
    <p:extLst>
      <p:ext uri="{BB962C8B-B14F-4D97-AF65-F5344CB8AC3E}">
        <p14:creationId xmlns:p14="http://schemas.microsoft.com/office/powerpoint/2010/main" val="392325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fr-FR" spc="-5">
                <a:latin typeface="Arial"/>
                <a:cs typeface="Arial"/>
              </a:rPr>
              <a:t>References:</a:t>
            </a:r>
            <a:endParaRPr lang="fr-FR">
              <a:latin typeface="Arial"/>
              <a:cs typeface="Arial"/>
            </a:endParaRPr>
          </a:p>
          <a:p>
            <a:pPr marL="184711" indent="-172651">
              <a:buChar char="•"/>
              <a:tabLst>
                <a:tab pos="184711" algn="l"/>
                <a:tab pos="185346" algn="l"/>
              </a:tabLst>
            </a:pPr>
            <a:r>
              <a:rPr lang="fr-FR" spc="-5">
                <a:latin typeface="Arial"/>
                <a:cs typeface="Arial"/>
              </a:rPr>
              <a:t>https</a:t>
            </a:r>
            <a:r>
              <a:rPr lang="fr-FR" spc="-5">
                <a:latin typeface="Arial"/>
                <a:cs typeface="Arial"/>
                <a:hlinkClick r:id="rId3"/>
              </a:rPr>
              <a:t>://www.defensetravel.dod.mil/Docs/perdiem/JTR.pdf</a:t>
            </a:r>
            <a:endParaRPr lang="fr-FR">
              <a:latin typeface="Arial"/>
              <a:cs typeface="Arial"/>
            </a:endParaRPr>
          </a:p>
          <a:p>
            <a:pPr marL="184711"/>
            <a:r>
              <a:rPr lang="fr-FR" spc="-5">
                <a:latin typeface="Arial"/>
                <a:cs typeface="Arial"/>
              </a:rPr>
              <a:t>(The </a:t>
            </a:r>
            <a:r>
              <a:rPr lang="fr-FR">
                <a:latin typeface="Arial"/>
                <a:cs typeface="Arial"/>
              </a:rPr>
              <a:t>Joint </a:t>
            </a:r>
            <a:r>
              <a:rPr lang="fr-FR" spc="-5">
                <a:latin typeface="Arial"/>
                <a:cs typeface="Arial"/>
              </a:rPr>
              <a:t>Travel Regulations (JTR)), Chapter 050106,</a:t>
            </a:r>
            <a:r>
              <a:rPr lang="fr-FR" spc="160">
                <a:latin typeface="Arial"/>
                <a:cs typeface="Arial"/>
              </a:rPr>
              <a:t> </a:t>
            </a:r>
            <a:r>
              <a:rPr lang="fr-FR" spc="-5">
                <a:latin typeface="Arial"/>
                <a:cs typeface="Arial"/>
              </a:rPr>
              <a:t>050603</a:t>
            </a:r>
            <a:endParaRPr lang="fr-FR">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20</a:t>
            </a:fld>
            <a:endParaRPr lang="en-US"/>
          </a:p>
        </p:txBody>
      </p:sp>
    </p:spTree>
    <p:extLst>
      <p:ext uri="{BB962C8B-B14F-4D97-AF65-F5344CB8AC3E}">
        <p14:creationId xmlns:p14="http://schemas.microsoft.com/office/powerpoint/2010/main" val="50576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pPr marL="184711" marR="278653" indent="-172651">
              <a:buChar char="•"/>
              <a:tabLst>
                <a:tab pos="184711" algn="l"/>
                <a:tab pos="185346" algn="l"/>
              </a:tabLst>
            </a:pPr>
            <a:r>
              <a:rPr lang="en-US" spc="-5">
                <a:latin typeface="Arial"/>
                <a:cs typeface="Arial"/>
              </a:rPr>
              <a:t>https</a:t>
            </a:r>
            <a:r>
              <a:rPr lang="en-US" spc="-5">
                <a:latin typeface="Arial"/>
                <a:cs typeface="Arial"/>
                <a:hlinkClick r:id="rId3"/>
              </a:rPr>
              <a:t>://www.defensetravel.dod.mil/Docs/perdiem/JTR.pdf </a:t>
            </a:r>
            <a:r>
              <a:rPr lang="en-US" spc="-5">
                <a:latin typeface="Arial"/>
                <a:cs typeface="Arial"/>
              </a:rPr>
              <a:t> (The </a:t>
            </a:r>
            <a:r>
              <a:rPr lang="en-US">
                <a:latin typeface="Arial"/>
                <a:cs typeface="Arial"/>
              </a:rPr>
              <a:t>Joint </a:t>
            </a:r>
            <a:r>
              <a:rPr lang="en-US" spc="-5">
                <a:latin typeface="Arial"/>
                <a:cs typeface="Arial"/>
              </a:rPr>
              <a:t>Travel Regulations (JTR)), Chapter</a:t>
            </a:r>
            <a:r>
              <a:rPr lang="en-US" spc="75">
                <a:latin typeface="Arial"/>
                <a:cs typeface="Arial"/>
              </a:rPr>
              <a:t> </a:t>
            </a:r>
            <a:r>
              <a:rPr lang="en-US" spc="-5">
                <a:latin typeface="Arial"/>
                <a:cs typeface="Arial"/>
              </a:rPr>
              <a:t>010204</a:t>
            </a:r>
            <a:endParaRPr lang="en-US">
              <a:latin typeface="Arial"/>
              <a:cs typeface="Arial"/>
            </a:endParaRPr>
          </a:p>
          <a:p>
            <a:pPr marL="184711" indent="-172651">
              <a:buChar char="•"/>
              <a:tabLst>
                <a:tab pos="184711" algn="l"/>
                <a:tab pos="185346" algn="l"/>
              </a:tabLst>
            </a:pPr>
            <a:r>
              <a:rPr lang="en-US" spc="-5">
                <a:latin typeface="Arial"/>
                <a:cs typeface="Arial"/>
              </a:rPr>
              <a:t>DoD 7000.14-R (Financial Management Regulation), </a:t>
            </a:r>
            <a:r>
              <a:rPr lang="en-US">
                <a:latin typeface="Arial"/>
                <a:cs typeface="Arial"/>
              </a:rPr>
              <a:t>Volume</a:t>
            </a:r>
            <a:r>
              <a:rPr lang="en-US" spc="155">
                <a:latin typeface="Arial"/>
                <a:cs typeface="Arial"/>
              </a:rPr>
              <a:t> </a:t>
            </a:r>
            <a:r>
              <a:rPr lang="en-US">
                <a:latin typeface="Arial"/>
                <a:cs typeface="Arial"/>
              </a:rPr>
              <a:t>9</a:t>
            </a:r>
          </a:p>
        </p:txBody>
      </p:sp>
      <p:sp>
        <p:nvSpPr>
          <p:cNvPr id="4" name="Slide Number Placeholder 3"/>
          <p:cNvSpPr>
            <a:spLocks noGrp="1"/>
          </p:cNvSpPr>
          <p:nvPr>
            <p:ph type="sldNum" sz="quarter" idx="10"/>
          </p:nvPr>
        </p:nvSpPr>
        <p:spPr/>
        <p:txBody>
          <a:bodyPr/>
          <a:lstStyle/>
          <a:p>
            <a:fld id="{026CB39F-E249-459B-9F49-F4C960F7C038}" type="slidenum">
              <a:rPr lang="en-US" smtClean="0"/>
              <a:t>21</a:t>
            </a:fld>
            <a:endParaRPr lang="en-US"/>
          </a:p>
        </p:txBody>
      </p:sp>
    </p:spTree>
    <p:extLst>
      <p:ext uri="{BB962C8B-B14F-4D97-AF65-F5344CB8AC3E}">
        <p14:creationId xmlns:p14="http://schemas.microsoft.com/office/powerpoint/2010/main" val="343387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fr-FR" spc="-5">
                <a:latin typeface="Arial"/>
                <a:cs typeface="Arial"/>
              </a:rPr>
              <a:t>References:</a:t>
            </a:r>
            <a:endParaRPr lang="fr-FR">
              <a:latin typeface="Arial"/>
              <a:cs typeface="Arial"/>
            </a:endParaRPr>
          </a:p>
          <a:p>
            <a:pPr marL="184711" indent="-172651">
              <a:spcBef>
                <a:spcPts val="5"/>
              </a:spcBef>
              <a:buChar char="•"/>
              <a:tabLst>
                <a:tab pos="184711" algn="l"/>
                <a:tab pos="185346" algn="l"/>
              </a:tabLst>
            </a:pPr>
            <a:r>
              <a:rPr lang="fr-FR" spc="-5">
                <a:latin typeface="Arial"/>
                <a:cs typeface="Arial"/>
              </a:rPr>
              <a:t>https</a:t>
            </a:r>
            <a:r>
              <a:rPr lang="fr-FR" spc="-5">
                <a:latin typeface="Arial"/>
                <a:cs typeface="Arial"/>
                <a:hlinkClick r:id="rId3"/>
              </a:rPr>
              <a:t>://www.defensetravel.dod.mil/Docs/perdiem/JTR.pdf</a:t>
            </a:r>
            <a:endParaRPr lang="fr-FR">
              <a:latin typeface="Arial"/>
              <a:cs typeface="Arial"/>
            </a:endParaRPr>
          </a:p>
          <a:p>
            <a:pPr marL="184711"/>
            <a:r>
              <a:rPr lang="fr-FR" spc="-5">
                <a:latin typeface="Arial"/>
                <a:cs typeface="Arial"/>
              </a:rPr>
              <a:t>(The </a:t>
            </a:r>
            <a:r>
              <a:rPr lang="fr-FR">
                <a:latin typeface="Arial"/>
                <a:cs typeface="Arial"/>
              </a:rPr>
              <a:t>Joint </a:t>
            </a:r>
            <a:r>
              <a:rPr lang="fr-FR" spc="-5">
                <a:latin typeface="Arial"/>
                <a:cs typeface="Arial"/>
              </a:rPr>
              <a:t>Travel Regulations (JTR)), Chapter 010204, 0505,</a:t>
            </a:r>
            <a:r>
              <a:rPr lang="fr-FR" spc="200">
                <a:latin typeface="Arial"/>
                <a:cs typeface="Arial"/>
              </a:rPr>
              <a:t> </a:t>
            </a:r>
            <a:r>
              <a:rPr lang="fr-FR" spc="-5">
                <a:latin typeface="Arial"/>
                <a:cs typeface="Arial"/>
              </a:rPr>
              <a:t>050602</a:t>
            </a:r>
            <a:endParaRPr lang="fr-FR">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22</a:t>
            </a:fld>
            <a:endParaRPr lang="en-US"/>
          </a:p>
        </p:txBody>
      </p:sp>
    </p:spTree>
    <p:extLst>
      <p:ext uri="{BB962C8B-B14F-4D97-AF65-F5344CB8AC3E}">
        <p14:creationId xmlns:p14="http://schemas.microsoft.com/office/powerpoint/2010/main" val="143607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pt-BR" sz="1200">
                <a:latin typeface="Arial"/>
                <a:cs typeface="Arial"/>
              </a:rPr>
              <a:t>AR </a:t>
            </a:r>
            <a:r>
              <a:rPr lang="pt-BR" sz="1200" spc="-5">
                <a:latin typeface="Arial"/>
                <a:cs typeface="Arial"/>
              </a:rPr>
              <a:t>600-8-11</a:t>
            </a:r>
            <a:r>
              <a:rPr lang="pt-BR" sz="1200" spc="-10">
                <a:latin typeface="Arial"/>
                <a:cs typeface="Arial"/>
              </a:rPr>
              <a:t> </a:t>
            </a:r>
            <a:r>
              <a:rPr lang="pt-BR" sz="1200">
                <a:latin typeface="Arial"/>
                <a:cs typeface="Arial"/>
              </a:rPr>
              <a:t>(Reassignment)</a:t>
            </a:r>
          </a:p>
          <a:p>
            <a:pPr marL="184785" indent="-172720">
              <a:lnSpc>
                <a:spcPct val="100000"/>
              </a:lnSpc>
              <a:spcBef>
                <a:spcPts val="5"/>
              </a:spcBef>
              <a:buChar char="•"/>
              <a:tabLst>
                <a:tab pos="184785" algn="l"/>
                <a:tab pos="185420" algn="l"/>
              </a:tabLst>
            </a:pPr>
            <a:r>
              <a:rPr lang="pt-BR" sz="1200">
                <a:latin typeface="Arial"/>
                <a:cs typeface="Arial"/>
              </a:rPr>
              <a:t>AR </a:t>
            </a:r>
            <a:r>
              <a:rPr lang="pt-BR" sz="1200" spc="-5">
                <a:latin typeface="Arial"/>
                <a:cs typeface="Arial"/>
              </a:rPr>
              <a:t>614-30 (Overseas</a:t>
            </a:r>
            <a:r>
              <a:rPr lang="pt-BR" sz="1200" spc="15">
                <a:latin typeface="Arial"/>
                <a:cs typeface="Arial"/>
              </a:rPr>
              <a:t> </a:t>
            </a:r>
            <a:r>
              <a:rPr lang="pt-BR" sz="1200" spc="-5">
                <a:latin typeface="Arial"/>
                <a:cs typeface="Arial"/>
              </a:rPr>
              <a:t>Service)</a:t>
            </a:r>
            <a:endParaRPr lang="pt-BR" sz="1200">
              <a:latin typeface="Arial"/>
              <a:cs typeface="Arial"/>
            </a:endParaRPr>
          </a:p>
          <a:p>
            <a:pPr marL="184785" indent="-172720">
              <a:lnSpc>
                <a:spcPct val="100000"/>
              </a:lnSpc>
              <a:buChar char="•"/>
              <a:tabLst>
                <a:tab pos="184785" algn="l"/>
                <a:tab pos="185420" algn="l"/>
              </a:tabLst>
            </a:pPr>
            <a:r>
              <a:rPr lang="pt-BR" sz="1200">
                <a:latin typeface="Arial"/>
                <a:cs typeface="Arial"/>
              </a:rPr>
              <a:t>AR </a:t>
            </a:r>
            <a:r>
              <a:rPr lang="pt-BR" sz="1200" spc="-5">
                <a:latin typeface="Arial"/>
                <a:cs typeface="Arial"/>
              </a:rPr>
              <a:t>55-46 (Travel</a:t>
            </a:r>
            <a:r>
              <a:rPr lang="pt-BR" sz="1200" spc="10">
                <a:latin typeface="Arial"/>
                <a:cs typeface="Arial"/>
              </a:rPr>
              <a:t> </a:t>
            </a:r>
            <a:r>
              <a:rPr lang="pt-BR" sz="1200" spc="-5">
                <a:latin typeface="Arial"/>
                <a:cs typeface="Arial"/>
              </a:rPr>
              <a:t>Overseas)</a:t>
            </a:r>
            <a:endParaRPr lang="pt-BR" sz="1200">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5</a:t>
            </a:fld>
            <a:endParaRPr lang="en-US"/>
          </a:p>
        </p:txBody>
      </p:sp>
    </p:spTree>
    <p:extLst>
      <p:ext uri="{BB962C8B-B14F-4D97-AF65-F5344CB8AC3E}">
        <p14:creationId xmlns:p14="http://schemas.microsoft.com/office/powerpoint/2010/main" val="406069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2FC10-6726-49D0-BFFD-74CF415FC98E}" type="slidenum">
              <a:rPr lang="en-US" smtClean="0"/>
              <a:t>23</a:t>
            </a:fld>
            <a:endParaRPr lang="en-US"/>
          </a:p>
        </p:txBody>
      </p:sp>
    </p:spTree>
    <p:extLst>
      <p:ext uri="{BB962C8B-B14F-4D97-AF65-F5344CB8AC3E}">
        <p14:creationId xmlns:p14="http://schemas.microsoft.com/office/powerpoint/2010/main" val="3027601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055" indent="-173990">
              <a:lnSpc>
                <a:spcPct val="100000"/>
              </a:lnSpc>
              <a:spcBef>
                <a:spcPts val="95"/>
              </a:spcBef>
              <a:buFont typeface="Arial"/>
              <a:buChar char="•"/>
              <a:tabLst>
                <a:tab pos="186055" algn="l"/>
                <a:tab pos="186690" algn="l"/>
              </a:tabLst>
            </a:pPr>
            <a:r>
              <a:rPr lang="en-US" sz="800" spc="-5">
                <a:latin typeface="+mn-lt"/>
                <a:cs typeface="Calibri"/>
              </a:rPr>
              <a:t>NDAA</a:t>
            </a:r>
            <a:r>
              <a:rPr lang="en-US" sz="800" spc="-15">
                <a:latin typeface="+mn-lt"/>
                <a:cs typeface="Calibri"/>
              </a:rPr>
              <a:t> </a:t>
            </a:r>
            <a:r>
              <a:rPr lang="en-US" sz="800" spc="-5">
                <a:latin typeface="+mn-lt"/>
                <a:cs typeface="Calibri"/>
              </a:rPr>
              <a:t>FY16</a:t>
            </a:r>
            <a:endParaRPr lang="en-US" sz="800">
              <a:latin typeface="+mn-lt"/>
              <a:cs typeface="Calibri"/>
            </a:endParaRPr>
          </a:p>
          <a:p>
            <a:pPr marL="186055" indent="-173990">
              <a:lnSpc>
                <a:spcPct val="100000"/>
              </a:lnSpc>
              <a:buFont typeface="Arial"/>
              <a:buChar char="•"/>
              <a:tabLst>
                <a:tab pos="186055" algn="l"/>
                <a:tab pos="186690" algn="l"/>
              </a:tabLst>
            </a:pPr>
            <a:r>
              <a:rPr lang="en-US" sz="800" spc="-10">
                <a:latin typeface="+mn-lt"/>
                <a:cs typeface="Calibri"/>
              </a:rPr>
              <a:t>Department </a:t>
            </a:r>
            <a:r>
              <a:rPr lang="en-US" sz="800">
                <a:latin typeface="+mn-lt"/>
                <a:cs typeface="Calibri"/>
              </a:rPr>
              <a:t>of </a:t>
            </a:r>
            <a:r>
              <a:rPr lang="en-US" sz="800" spc="-5">
                <a:latin typeface="+mn-lt"/>
                <a:cs typeface="Calibri"/>
              </a:rPr>
              <a:t>Defense Instruction </a:t>
            </a:r>
            <a:r>
              <a:rPr lang="en-US" sz="800" spc="-10">
                <a:latin typeface="+mn-lt"/>
                <a:cs typeface="Calibri"/>
              </a:rPr>
              <a:t>1322.21 </a:t>
            </a:r>
            <a:r>
              <a:rPr lang="en-US" sz="800" spc="-5">
                <a:latin typeface="+mn-lt"/>
                <a:cs typeface="Calibri"/>
              </a:rPr>
              <a:t>(Common Military</a:t>
            </a:r>
            <a:r>
              <a:rPr lang="en-US" sz="800" spc="-70">
                <a:latin typeface="+mn-lt"/>
                <a:cs typeface="Calibri"/>
              </a:rPr>
              <a:t> </a:t>
            </a:r>
            <a:r>
              <a:rPr lang="en-US" sz="800" spc="-10">
                <a:latin typeface="+mn-lt"/>
                <a:cs typeface="Calibri"/>
              </a:rPr>
              <a:t>Training)</a:t>
            </a:r>
            <a:endParaRPr lang="en-US" sz="800">
              <a:latin typeface="+mn-lt"/>
              <a:cs typeface="Calibri"/>
            </a:endParaRPr>
          </a:p>
          <a:p>
            <a:pPr marL="186055" indent="-173990">
              <a:lnSpc>
                <a:spcPct val="100000"/>
              </a:lnSpc>
              <a:buFont typeface="Arial"/>
              <a:buChar char="•"/>
              <a:tabLst>
                <a:tab pos="186055" algn="l"/>
                <a:tab pos="186690" algn="l"/>
              </a:tabLst>
            </a:pPr>
            <a:r>
              <a:rPr lang="en-US" sz="800" spc="-5">
                <a:latin typeface="+mn-lt"/>
                <a:cs typeface="Calibri"/>
              </a:rPr>
              <a:t>DTM </a:t>
            </a:r>
            <a:r>
              <a:rPr lang="en-US" sz="800" spc="-10">
                <a:latin typeface="+mn-lt"/>
                <a:cs typeface="Calibri"/>
              </a:rPr>
              <a:t>19-009 </a:t>
            </a:r>
            <a:r>
              <a:rPr lang="en-US" sz="800" spc="-5">
                <a:latin typeface="+mn-lt"/>
                <a:cs typeface="Calibri"/>
              </a:rPr>
              <a:t>(Financial Literacy Common Military </a:t>
            </a:r>
            <a:r>
              <a:rPr lang="en-US" sz="800" spc="-10">
                <a:latin typeface="+mn-lt"/>
                <a:cs typeface="Calibri"/>
              </a:rPr>
              <a:t>Training</a:t>
            </a:r>
            <a:r>
              <a:rPr lang="en-US" sz="800" spc="-70">
                <a:latin typeface="+mn-lt"/>
                <a:cs typeface="Calibri"/>
              </a:rPr>
              <a:t> </a:t>
            </a:r>
            <a:r>
              <a:rPr lang="en-US" sz="800" spc="-10">
                <a:latin typeface="+mn-lt"/>
                <a:cs typeface="Calibri"/>
              </a:rPr>
              <a:t>Requirements)</a:t>
            </a:r>
            <a:endParaRPr lang="en-US" sz="800">
              <a:latin typeface="+mn-lt"/>
              <a:cs typeface="Calibri"/>
            </a:endParaRPr>
          </a:p>
          <a:p>
            <a:pPr marL="186055" indent="-173990">
              <a:lnSpc>
                <a:spcPct val="100000"/>
              </a:lnSpc>
              <a:buFont typeface="Arial"/>
              <a:buChar char="•"/>
              <a:tabLst>
                <a:tab pos="186055" algn="l"/>
                <a:tab pos="186690" algn="l"/>
              </a:tabLst>
            </a:pPr>
            <a:r>
              <a:rPr lang="en-US" sz="800" spc="-5">
                <a:latin typeface="+mn-lt"/>
                <a:cs typeface="Calibri"/>
              </a:rPr>
              <a:t>EXORD </a:t>
            </a:r>
            <a:r>
              <a:rPr lang="en-US" sz="800" spc="-10">
                <a:latin typeface="+mn-lt"/>
                <a:cs typeface="Calibri"/>
              </a:rPr>
              <a:t>140-21 (The </a:t>
            </a:r>
            <a:r>
              <a:rPr lang="en-US" sz="800" spc="-5">
                <a:latin typeface="+mn-lt"/>
                <a:cs typeface="Calibri"/>
              </a:rPr>
              <a:t>Army Financial Literacy </a:t>
            </a:r>
            <a:r>
              <a:rPr lang="en-US" sz="800" spc="-10">
                <a:latin typeface="+mn-lt"/>
                <a:cs typeface="Calibri"/>
              </a:rPr>
              <a:t>Training</a:t>
            </a:r>
            <a:r>
              <a:rPr lang="en-US" sz="800" spc="5">
                <a:latin typeface="+mn-lt"/>
                <a:cs typeface="Calibri"/>
              </a:rPr>
              <a:t> </a:t>
            </a:r>
            <a:r>
              <a:rPr lang="en-US" sz="800" spc="-5">
                <a:latin typeface="+mn-lt"/>
                <a:cs typeface="Calibri"/>
              </a:rPr>
              <a:t>Program)</a:t>
            </a:r>
            <a:endParaRPr lang="en-US" sz="800">
              <a:latin typeface="+mn-lt"/>
              <a:cs typeface="Calibri"/>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24</a:t>
            </a:fld>
            <a:endParaRPr lang="en-US"/>
          </a:p>
        </p:txBody>
      </p:sp>
    </p:spTree>
    <p:extLst>
      <p:ext uri="{BB962C8B-B14F-4D97-AF65-F5344CB8AC3E}">
        <p14:creationId xmlns:p14="http://schemas.microsoft.com/office/powerpoint/2010/main" val="223757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a:cs typeface="Arial"/>
              </a:rPr>
              <a:t>AR </a:t>
            </a:r>
            <a:r>
              <a:rPr lang="en-US" sz="1200" spc="-5">
                <a:latin typeface="Arial"/>
                <a:cs typeface="Arial"/>
              </a:rPr>
              <a:t>600-8-11</a:t>
            </a:r>
            <a:r>
              <a:rPr lang="en-US" sz="1200" spc="-30">
                <a:latin typeface="Arial"/>
                <a:cs typeface="Arial"/>
              </a:rPr>
              <a:t> </a:t>
            </a:r>
            <a:r>
              <a:rPr lang="en-US" sz="1200">
                <a:latin typeface="Arial"/>
                <a:cs typeface="Arial"/>
              </a:rPr>
              <a:t>(Reassignment)</a:t>
            </a:r>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25</a:t>
            </a:fld>
            <a:endParaRPr lang="en-US"/>
          </a:p>
        </p:txBody>
      </p:sp>
    </p:spTree>
    <p:extLst>
      <p:ext uri="{BB962C8B-B14F-4D97-AF65-F5344CB8AC3E}">
        <p14:creationId xmlns:p14="http://schemas.microsoft.com/office/powerpoint/2010/main" val="1906578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a:latin typeface="Arial"/>
                <a:cs typeface="Arial"/>
              </a:rPr>
              <a:t>References:</a:t>
            </a:r>
            <a:endParaRPr lang="en-US" sz="1200">
              <a:latin typeface="Arial"/>
              <a:cs typeface="Arial"/>
            </a:endParaRPr>
          </a:p>
          <a:p>
            <a:pPr marL="184785" indent="-172720">
              <a:lnSpc>
                <a:spcPct val="100000"/>
              </a:lnSpc>
              <a:buChar char="•"/>
              <a:tabLst>
                <a:tab pos="184785" algn="l"/>
                <a:tab pos="185420" algn="l"/>
              </a:tabLst>
            </a:pPr>
            <a:r>
              <a:rPr lang="en-US" sz="1200">
                <a:latin typeface="Arial"/>
                <a:cs typeface="Arial"/>
              </a:rPr>
              <a:t>AR </a:t>
            </a:r>
            <a:r>
              <a:rPr lang="en-US" sz="1200" spc="-5">
                <a:latin typeface="Arial"/>
                <a:cs typeface="Arial"/>
              </a:rPr>
              <a:t>600-8-11</a:t>
            </a:r>
            <a:r>
              <a:rPr lang="en-US" sz="1200" spc="-30">
                <a:latin typeface="Arial"/>
                <a:cs typeface="Arial"/>
              </a:rPr>
              <a:t> </a:t>
            </a:r>
            <a:r>
              <a:rPr lang="en-US" sz="1200">
                <a:latin typeface="Arial"/>
                <a:cs typeface="Arial"/>
              </a:rPr>
              <a:t>(Reassignment)</a:t>
            </a:r>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26</a:t>
            </a:fld>
            <a:endParaRPr lang="en-US"/>
          </a:p>
        </p:txBody>
      </p:sp>
    </p:spTree>
    <p:extLst>
      <p:ext uri="{BB962C8B-B14F-4D97-AF65-F5344CB8AC3E}">
        <p14:creationId xmlns:p14="http://schemas.microsoft.com/office/powerpoint/2010/main" val="73774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a:latin typeface="Arial"/>
                <a:cs typeface="Arial"/>
              </a:rPr>
              <a:t>AR </a:t>
            </a:r>
            <a:r>
              <a:rPr lang="en-US" sz="1200" spc="-5">
                <a:latin typeface="Arial"/>
                <a:cs typeface="Arial"/>
              </a:rPr>
              <a:t>608-75 (Exceptional </a:t>
            </a:r>
            <a:r>
              <a:rPr lang="en-US" sz="1200">
                <a:latin typeface="Arial"/>
                <a:cs typeface="Arial"/>
              </a:rPr>
              <a:t>Family member</a:t>
            </a:r>
            <a:r>
              <a:rPr lang="en-US" sz="1200" spc="-20">
                <a:latin typeface="Arial"/>
                <a:cs typeface="Arial"/>
              </a:rPr>
              <a:t> </a:t>
            </a:r>
            <a:r>
              <a:rPr lang="en-US" sz="1200">
                <a:latin typeface="Arial"/>
                <a:cs typeface="Arial"/>
              </a:rPr>
              <a:t>Program</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19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a:latin typeface="Arial"/>
                <a:cs typeface="Arial"/>
              </a:rPr>
              <a:t>AR </a:t>
            </a:r>
            <a:r>
              <a:rPr lang="en-US" sz="1200" spc="-5">
                <a:latin typeface="Arial"/>
                <a:cs typeface="Arial"/>
              </a:rPr>
              <a:t>608-75 (Exceptional </a:t>
            </a:r>
            <a:r>
              <a:rPr lang="en-US" sz="1200">
                <a:latin typeface="Arial"/>
                <a:cs typeface="Arial"/>
              </a:rPr>
              <a:t>Family member</a:t>
            </a:r>
            <a:r>
              <a:rPr lang="en-US" sz="1200" spc="-20">
                <a:latin typeface="Arial"/>
                <a:cs typeface="Arial"/>
              </a:rPr>
              <a:t> </a:t>
            </a:r>
            <a:r>
              <a:rPr lang="en-US" sz="1200">
                <a:latin typeface="Arial"/>
                <a:cs typeface="Arial"/>
              </a:rPr>
              <a:t>Program</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7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1200">
                <a:latin typeface="Arial"/>
                <a:cs typeface="Arial"/>
              </a:rPr>
              <a:t>AR </a:t>
            </a:r>
            <a:r>
              <a:rPr lang="en-US" sz="1200" spc="-5">
                <a:latin typeface="Arial"/>
                <a:cs typeface="Arial"/>
              </a:rPr>
              <a:t>608-75 (Exceptional </a:t>
            </a:r>
            <a:r>
              <a:rPr lang="en-US" sz="1200">
                <a:latin typeface="Arial"/>
                <a:cs typeface="Arial"/>
              </a:rPr>
              <a:t>Family member</a:t>
            </a:r>
            <a:r>
              <a:rPr lang="en-US" sz="1200" spc="-20">
                <a:latin typeface="Arial"/>
                <a:cs typeface="Arial"/>
              </a:rPr>
              <a:t> </a:t>
            </a:r>
            <a:r>
              <a:rPr lang="en-US" sz="1200">
                <a:latin typeface="Arial"/>
                <a:cs typeface="Arial"/>
              </a:rPr>
              <a:t>Program)</a:t>
            </a:r>
          </a:p>
          <a:p>
            <a:pPr marL="184785" marR="268605" indent="-172720">
              <a:lnSpc>
                <a:spcPct val="100000"/>
              </a:lnSpc>
              <a:spcBef>
                <a:spcPts val="5"/>
              </a:spcBef>
              <a:buChar char="•"/>
              <a:tabLst>
                <a:tab pos="184785" algn="l"/>
                <a:tab pos="185420" algn="l"/>
              </a:tabLst>
            </a:pPr>
            <a:r>
              <a:rPr lang="en-US" sz="1200">
                <a:latin typeface="Arial"/>
                <a:cs typeface="Arial"/>
              </a:rPr>
              <a:t>https://efmpandme.militaryonesource.mil  </a:t>
            </a:r>
            <a:r>
              <a:rPr lang="en-US" sz="1200" spc="-5">
                <a:latin typeface="Arial"/>
                <a:cs typeface="Arial"/>
              </a:rPr>
              <a:t>(Military One Source, </a:t>
            </a:r>
            <a:r>
              <a:rPr lang="en-US" sz="1200">
                <a:latin typeface="Arial"/>
                <a:cs typeface="Arial"/>
              </a:rPr>
              <a:t>EFMP &amp; </a:t>
            </a:r>
            <a:r>
              <a:rPr lang="en-US" sz="1200" spc="-5">
                <a:latin typeface="Arial"/>
                <a:cs typeface="Arial"/>
              </a:rPr>
              <a:t>Me,</a:t>
            </a:r>
            <a:r>
              <a:rPr lang="en-US" sz="1200" spc="40">
                <a:latin typeface="Arial"/>
                <a:cs typeface="Arial"/>
              </a:rPr>
              <a:t> </a:t>
            </a:r>
            <a:r>
              <a:rPr lang="en-US" sz="1200">
                <a:latin typeface="Arial"/>
                <a:cs typeface="Arial"/>
              </a:rPr>
              <a:t>Website)</a:t>
            </a:r>
            <a:r>
              <a:rPr lang="en-US" sz="1200">
                <a:latin typeface="+mn-lt"/>
                <a:cs typeface="+mn-cs"/>
              </a:rPr>
              <a:t>\</a:t>
            </a:r>
            <a:endParaRPr lang="en-US" sz="120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252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1200">
                <a:latin typeface="Arial"/>
                <a:cs typeface="Arial"/>
              </a:rPr>
              <a:t>AR </a:t>
            </a:r>
            <a:r>
              <a:rPr lang="en-US" sz="1200" spc="-5">
                <a:latin typeface="Arial"/>
                <a:cs typeface="Arial"/>
              </a:rPr>
              <a:t>612-201 (Initial Military/Prior Service Trainee</a:t>
            </a:r>
            <a:r>
              <a:rPr lang="en-US" sz="1200" spc="50">
                <a:latin typeface="Arial"/>
                <a:cs typeface="Arial"/>
              </a:rPr>
              <a:t> </a:t>
            </a:r>
            <a:r>
              <a:rPr lang="en-US" sz="1200" spc="-5">
                <a:latin typeface="Arial"/>
                <a:cs typeface="Arial"/>
              </a:rPr>
              <a:t>Support)</a:t>
            </a:r>
            <a:endParaRPr lang="en-US" sz="1200">
              <a:latin typeface="Arial"/>
              <a:cs typeface="Arial"/>
            </a:endParaRPr>
          </a:p>
          <a:p>
            <a:pPr marL="184785" indent="-172720">
              <a:lnSpc>
                <a:spcPct val="100000"/>
              </a:lnSpc>
              <a:spcBef>
                <a:spcPts val="5"/>
              </a:spcBef>
              <a:buChar char="•"/>
              <a:tabLst>
                <a:tab pos="184785" algn="l"/>
                <a:tab pos="185420" algn="l"/>
              </a:tabLst>
            </a:pPr>
            <a:r>
              <a:rPr lang="en-US" sz="1200">
                <a:latin typeface="Arial"/>
                <a:cs typeface="Arial"/>
              </a:rPr>
              <a:t>AR </a:t>
            </a:r>
            <a:r>
              <a:rPr lang="en-US" sz="1200" spc="-5">
                <a:latin typeface="Arial"/>
                <a:cs typeface="Arial"/>
              </a:rPr>
              <a:t>614-100 </a:t>
            </a:r>
            <a:r>
              <a:rPr lang="en-US" sz="1200">
                <a:latin typeface="Arial"/>
                <a:cs typeface="Arial"/>
              </a:rPr>
              <a:t>(Officer Assignment Policies, Details, </a:t>
            </a:r>
            <a:r>
              <a:rPr lang="en-US" sz="1200" spc="-5">
                <a:latin typeface="Arial"/>
                <a:cs typeface="Arial"/>
              </a:rPr>
              <a:t>and</a:t>
            </a:r>
            <a:r>
              <a:rPr lang="en-US" sz="1200" spc="-45">
                <a:latin typeface="Arial"/>
                <a:cs typeface="Arial"/>
              </a:rPr>
              <a:t> </a:t>
            </a:r>
            <a:r>
              <a:rPr lang="en-US" sz="1200">
                <a:latin typeface="Arial"/>
                <a:cs typeface="Arial"/>
              </a:rPr>
              <a:t>Transfers)</a:t>
            </a:r>
          </a:p>
          <a:p>
            <a:pPr marL="184785" indent="-172720">
              <a:lnSpc>
                <a:spcPct val="100000"/>
              </a:lnSpc>
              <a:buChar char="•"/>
              <a:tabLst>
                <a:tab pos="184785" algn="l"/>
                <a:tab pos="185420" algn="l"/>
              </a:tabLst>
            </a:pPr>
            <a:r>
              <a:rPr lang="en-US" sz="1200">
                <a:latin typeface="Arial"/>
                <a:cs typeface="Arial"/>
              </a:rPr>
              <a:t>AR </a:t>
            </a:r>
            <a:r>
              <a:rPr lang="en-US" sz="1200" spc="-5">
                <a:latin typeface="Arial"/>
                <a:cs typeface="Arial"/>
              </a:rPr>
              <a:t>614-200 </a:t>
            </a:r>
            <a:r>
              <a:rPr lang="en-US" sz="1200">
                <a:latin typeface="Arial"/>
                <a:cs typeface="Arial"/>
              </a:rPr>
              <a:t>(Enlisted Assignments </a:t>
            </a:r>
            <a:r>
              <a:rPr lang="en-US" sz="1200" spc="-5">
                <a:latin typeface="Arial"/>
                <a:cs typeface="Arial"/>
              </a:rPr>
              <a:t>and Utilization</a:t>
            </a:r>
            <a:r>
              <a:rPr lang="en-US" sz="1200" spc="50">
                <a:latin typeface="Arial"/>
                <a:cs typeface="Arial"/>
              </a:rPr>
              <a:t> </a:t>
            </a:r>
            <a:r>
              <a:rPr lang="en-US" sz="1200" spc="-5">
                <a:latin typeface="Arial"/>
                <a:cs typeface="Arial"/>
              </a:rPr>
              <a:t>Management</a:t>
            </a:r>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31</a:t>
            </a:fld>
            <a:endParaRPr lang="en-US"/>
          </a:p>
        </p:txBody>
      </p:sp>
    </p:spTree>
    <p:extLst>
      <p:ext uri="{BB962C8B-B14F-4D97-AF65-F5344CB8AC3E}">
        <p14:creationId xmlns:p14="http://schemas.microsoft.com/office/powerpoint/2010/main" val="1266120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a:latin typeface="Arial"/>
                <a:cs typeface="Arial"/>
              </a:rPr>
              <a:t>References:</a:t>
            </a:r>
            <a:endParaRPr lang="en-US" sz="1200">
              <a:latin typeface="Arial"/>
              <a:cs typeface="Arial"/>
            </a:endParaRPr>
          </a:p>
          <a:p>
            <a:pPr marL="184785" indent="-172720">
              <a:lnSpc>
                <a:spcPct val="100000"/>
              </a:lnSpc>
              <a:buChar char="•"/>
              <a:tabLst>
                <a:tab pos="184785" algn="l"/>
                <a:tab pos="185420" algn="l"/>
              </a:tabLst>
            </a:pPr>
            <a:r>
              <a:rPr lang="en-US" sz="1200">
                <a:latin typeface="Arial"/>
                <a:cs typeface="Arial"/>
              </a:rPr>
              <a:t>AR </a:t>
            </a:r>
            <a:r>
              <a:rPr lang="en-US" sz="1200" spc="-5">
                <a:latin typeface="Arial"/>
                <a:cs typeface="Arial"/>
              </a:rPr>
              <a:t>614-100 </a:t>
            </a:r>
            <a:r>
              <a:rPr lang="en-US" sz="1200">
                <a:latin typeface="Arial"/>
                <a:cs typeface="Arial"/>
              </a:rPr>
              <a:t>(Officer Assignment Policies, Details, </a:t>
            </a:r>
            <a:r>
              <a:rPr lang="en-US" sz="1200" spc="-5">
                <a:latin typeface="Arial"/>
                <a:cs typeface="Arial"/>
              </a:rPr>
              <a:t>and</a:t>
            </a:r>
            <a:r>
              <a:rPr lang="en-US" sz="1200" spc="-45">
                <a:latin typeface="Arial"/>
                <a:cs typeface="Arial"/>
              </a:rPr>
              <a:t> </a:t>
            </a:r>
            <a:r>
              <a:rPr lang="en-US" sz="1200">
                <a:latin typeface="Arial"/>
                <a:cs typeface="Arial"/>
              </a:rPr>
              <a:t>Transfers)</a:t>
            </a:r>
          </a:p>
          <a:p>
            <a:pPr marL="184785" indent="-172720">
              <a:lnSpc>
                <a:spcPct val="100000"/>
              </a:lnSpc>
              <a:buChar char="•"/>
              <a:tabLst>
                <a:tab pos="184785" algn="l"/>
                <a:tab pos="185420" algn="l"/>
              </a:tabLst>
            </a:pPr>
            <a:r>
              <a:rPr lang="en-US" sz="1200">
                <a:latin typeface="Arial"/>
                <a:cs typeface="Arial"/>
              </a:rPr>
              <a:t>AR </a:t>
            </a:r>
            <a:r>
              <a:rPr lang="en-US" sz="1200" spc="-5">
                <a:latin typeface="Arial"/>
                <a:cs typeface="Arial"/>
              </a:rPr>
              <a:t>614-200 </a:t>
            </a:r>
            <a:r>
              <a:rPr lang="en-US" sz="1200">
                <a:latin typeface="Arial"/>
                <a:cs typeface="Arial"/>
              </a:rPr>
              <a:t>(Enlisted Assignments </a:t>
            </a:r>
            <a:r>
              <a:rPr lang="en-US" sz="1200" spc="-5">
                <a:latin typeface="Arial"/>
                <a:cs typeface="Arial"/>
              </a:rPr>
              <a:t>and Utilization</a:t>
            </a:r>
            <a:r>
              <a:rPr lang="en-US" sz="1200" spc="50">
                <a:latin typeface="Arial"/>
                <a:cs typeface="Arial"/>
              </a:rPr>
              <a:t> </a:t>
            </a:r>
            <a:r>
              <a:rPr lang="en-US" sz="1200" spc="-5">
                <a:latin typeface="Arial"/>
                <a:cs typeface="Arial"/>
              </a:rPr>
              <a:t>Management)</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32</a:t>
            </a:fld>
            <a:endParaRPr lang="en-US"/>
          </a:p>
        </p:txBody>
      </p:sp>
    </p:spTree>
    <p:extLst>
      <p:ext uri="{BB962C8B-B14F-4D97-AF65-F5344CB8AC3E}">
        <p14:creationId xmlns:p14="http://schemas.microsoft.com/office/powerpoint/2010/main" val="3059067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Arial"/>
              </a:rPr>
              <a:t>AR </a:t>
            </a:r>
            <a:r>
              <a:rPr lang="en-US" sz="1200" spc="-5">
                <a:latin typeface="Arial"/>
                <a:cs typeface="Arial"/>
              </a:rPr>
              <a:t>55-46 (Travel</a:t>
            </a:r>
            <a:r>
              <a:rPr lang="en-US" sz="1200">
                <a:latin typeface="Arial"/>
                <a:cs typeface="Arial"/>
              </a:rPr>
              <a:t> </a:t>
            </a:r>
            <a:r>
              <a:rPr lang="en-US" sz="1200" spc="-5">
                <a:latin typeface="Arial"/>
                <a:cs typeface="Arial"/>
              </a:rPr>
              <a:t>Overseas)</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33</a:t>
            </a:fld>
            <a:endParaRPr lang="en-US"/>
          </a:p>
        </p:txBody>
      </p:sp>
    </p:spTree>
    <p:extLst>
      <p:ext uri="{BB962C8B-B14F-4D97-AF65-F5344CB8AC3E}">
        <p14:creationId xmlns:p14="http://schemas.microsoft.com/office/powerpoint/2010/main" val="5515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1200">
                <a:latin typeface="Arial"/>
                <a:cs typeface="Arial"/>
              </a:rPr>
              <a:t>AR </a:t>
            </a:r>
            <a:r>
              <a:rPr lang="en-US" sz="1200" spc="-5">
                <a:latin typeface="Arial"/>
                <a:cs typeface="Arial"/>
              </a:rPr>
              <a:t>600-8-11</a:t>
            </a:r>
            <a:r>
              <a:rPr lang="en-US" sz="1200" spc="15">
                <a:latin typeface="Arial"/>
                <a:cs typeface="Arial"/>
              </a:rPr>
              <a:t> </a:t>
            </a:r>
            <a:r>
              <a:rPr lang="en-US" sz="1200">
                <a:latin typeface="Arial"/>
                <a:cs typeface="Arial"/>
              </a:rPr>
              <a:t>(Reassignment)</a:t>
            </a:r>
          </a:p>
          <a:p>
            <a:pPr marL="184785" indent="-172720">
              <a:lnSpc>
                <a:spcPct val="100000"/>
              </a:lnSpc>
              <a:spcBef>
                <a:spcPts val="5"/>
              </a:spcBef>
              <a:buChar char="•"/>
              <a:tabLst>
                <a:tab pos="184785" algn="l"/>
                <a:tab pos="185420" algn="l"/>
              </a:tabLst>
            </a:pPr>
            <a:r>
              <a:rPr lang="en-US" sz="1200">
                <a:latin typeface="Arial"/>
                <a:cs typeface="Arial"/>
              </a:rPr>
              <a:t>AR </a:t>
            </a:r>
            <a:r>
              <a:rPr lang="en-US" sz="1200" spc="-5">
                <a:latin typeface="Arial"/>
                <a:cs typeface="Arial"/>
              </a:rPr>
              <a:t>601-280 </a:t>
            </a:r>
            <a:r>
              <a:rPr lang="en-US" sz="1200">
                <a:latin typeface="Arial"/>
                <a:cs typeface="Arial"/>
              </a:rPr>
              <a:t>(Army </a:t>
            </a:r>
            <a:r>
              <a:rPr lang="en-US" sz="1200" spc="-5">
                <a:latin typeface="Arial"/>
                <a:cs typeface="Arial"/>
              </a:rPr>
              <a:t>Retention</a:t>
            </a:r>
            <a:r>
              <a:rPr lang="en-US" sz="1200" spc="5">
                <a:latin typeface="Arial"/>
                <a:cs typeface="Arial"/>
              </a:rPr>
              <a:t> </a:t>
            </a:r>
            <a:r>
              <a:rPr lang="en-US" sz="1200">
                <a:latin typeface="Arial"/>
                <a:cs typeface="Arial"/>
              </a:rPr>
              <a:t>Program)</a:t>
            </a:r>
          </a:p>
          <a:p>
            <a:pPr marL="184785" indent="-172720">
              <a:lnSpc>
                <a:spcPct val="100000"/>
              </a:lnSpc>
              <a:buChar char="•"/>
              <a:tabLst>
                <a:tab pos="184785" algn="l"/>
                <a:tab pos="185420" algn="l"/>
              </a:tabLst>
            </a:pPr>
            <a:r>
              <a:rPr lang="en-US" sz="1200">
                <a:latin typeface="Arial"/>
                <a:cs typeface="Arial"/>
              </a:rPr>
              <a:t>AR </a:t>
            </a:r>
            <a:r>
              <a:rPr lang="en-US" sz="1200" spc="-5">
                <a:latin typeface="Arial"/>
                <a:cs typeface="Arial"/>
              </a:rPr>
              <a:t>614-100 </a:t>
            </a:r>
            <a:r>
              <a:rPr lang="en-US" sz="1200">
                <a:latin typeface="Arial"/>
                <a:cs typeface="Arial"/>
              </a:rPr>
              <a:t>(Officer Assignment Policies, Details, </a:t>
            </a:r>
            <a:r>
              <a:rPr lang="en-US" sz="1200" spc="-5">
                <a:latin typeface="Arial"/>
                <a:cs typeface="Arial"/>
              </a:rPr>
              <a:t>and</a:t>
            </a:r>
            <a:r>
              <a:rPr lang="en-US" sz="1200" spc="-45">
                <a:latin typeface="Arial"/>
                <a:cs typeface="Arial"/>
              </a:rPr>
              <a:t> </a:t>
            </a:r>
            <a:r>
              <a:rPr lang="en-US" sz="1200">
                <a:latin typeface="Arial"/>
                <a:cs typeface="Arial"/>
              </a:rPr>
              <a:t>Transfers)</a:t>
            </a:r>
          </a:p>
          <a:p>
            <a:pPr marL="184785" indent="-172720">
              <a:lnSpc>
                <a:spcPct val="100000"/>
              </a:lnSpc>
              <a:buChar char="•"/>
              <a:tabLst>
                <a:tab pos="184785" algn="l"/>
                <a:tab pos="185420" algn="l"/>
              </a:tabLst>
            </a:pPr>
            <a:r>
              <a:rPr lang="en-US" sz="1200">
                <a:latin typeface="Arial"/>
                <a:cs typeface="Arial"/>
              </a:rPr>
              <a:t>AR </a:t>
            </a:r>
            <a:r>
              <a:rPr lang="en-US" sz="1200" spc="-5">
                <a:latin typeface="Arial"/>
                <a:cs typeface="Arial"/>
              </a:rPr>
              <a:t>614-200 </a:t>
            </a:r>
            <a:r>
              <a:rPr lang="en-US" sz="1200">
                <a:latin typeface="Arial"/>
                <a:cs typeface="Arial"/>
              </a:rPr>
              <a:t>(Enlisted Assignments </a:t>
            </a:r>
            <a:r>
              <a:rPr lang="en-US" sz="1200" spc="-5">
                <a:latin typeface="Arial"/>
                <a:cs typeface="Arial"/>
              </a:rPr>
              <a:t>and Utilization</a:t>
            </a:r>
            <a:r>
              <a:rPr lang="en-US" sz="1200" spc="50">
                <a:latin typeface="Arial"/>
                <a:cs typeface="Arial"/>
              </a:rPr>
              <a:t> </a:t>
            </a:r>
            <a:r>
              <a:rPr lang="en-US" sz="1200" spc="-5">
                <a:latin typeface="Arial"/>
                <a:cs typeface="Arial"/>
              </a:rPr>
              <a:t>Management)</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6</a:t>
            </a:fld>
            <a:endParaRPr lang="en-US"/>
          </a:p>
        </p:txBody>
      </p:sp>
    </p:spTree>
    <p:extLst>
      <p:ext uri="{BB962C8B-B14F-4D97-AF65-F5344CB8AC3E}">
        <p14:creationId xmlns:p14="http://schemas.microsoft.com/office/powerpoint/2010/main" val="127823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pt-BR" sz="1200" spc="-5">
                <a:latin typeface="Arial"/>
                <a:cs typeface="Arial"/>
              </a:rPr>
              <a:t>References:</a:t>
            </a:r>
            <a:endParaRPr lang="pt-BR" sz="1200">
              <a:latin typeface="Arial"/>
              <a:cs typeface="Arial"/>
            </a:endParaRPr>
          </a:p>
          <a:p>
            <a:pPr marL="184785" indent="-172720">
              <a:lnSpc>
                <a:spcPct val="100000"/>
              </a:lnSpc>
              <a:buChar char="•"/>
              <a:tabLst>
                <a:tab pos="184785" algn="l"/>
                <a:tab pos="185420" algn="l"/>
              </a:tabLst>
            </a:pPr>
            <a:r>
              <a:rPr lang="pt-BR" sz="1200">
                <a:latin typeface="Arial"/>
                <a:cs typeface="Arial"/>
              </a:rPr>
              <a:t>AR </a:t>
            </a:r>
            <a:r>
              <a:rPr lang="pt-BR" sz="1200" spc="-5">
                <a:latin typeface="Arial"/>
                <a:cs typeface="Arial"/>
              </a:rPr>
              <a:t>55-46 (Travel</a:t>
            </a:r>
            <a:r>
              <a:rPr lang="pt-BR" sz="1200">
                <a:latin typeface="Arial"/>
                <a:cs typeface="Arial"/>
              </a:rPr>
              <a:t> </a:t>
            </a:r>
            <a:r>
              <a:rPr lang="pt-BR" sz="1200" spc="-5">
                <a:latin typeface="Arial"/>
                <a:cs typeface="Arial"/>
              </a:rPr>
              <a:t>Overseas</a:t>
            </a:r>
            <a:endParaRPr lang="en-US"/>
          </a:p>
        </p:txBody>
      </p:sp>
      <p:sp>
        <p:nvSpPr>
          <p:cNvPr id="4" name="Slide Number Placeholder 3"/>
          <p:cNvSpPr>
            <a:spLocks noGrp="1"/>
          </p:cNvSpPr>
          <p:nvPr>
            <p:ph type="sldNum" sz="quarter" idx="10"/>
          </p:nvPr>
        </p:nvSpPr>
        <p:spPr/>
        <p:txBody>
          <a:bodyPr/>
          <a:lstStyle/>
          <a:p>
            <a:fld id="{E022FC10-6726-49D0-BFFD-74CF415FC98E}" type="slidenum">
              <a:rPr lang="en-US" smtClean="0"/>
              <a:t>34</a:t>
            </a:fld>
            <a:endParaRPr lang="en-US"/>
          </a:p>
        </p:txBody>
      </p:sp>
    </p:spTree>
    <p:extLst>
      <p:ext uri="{BB962C8B-B14F-4D97-AF65-F5344CB8AC3E}">
        <p14:creationId xmlns:p14="http://schemas.microsoft.com/office/powerpoint/2010/main" val="392533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2FC10-6726-49D0-BFFD-74CF415FC98E}" type="slidenum">
              <a:rPr lang="en-US" smtClean="0"/>
              <a:t>35</a:t>
            </a:fld>
            <a:endParaRPr lang="en-US"/>
          </a:p>
        </p:txBody>
      </p:sp>
    </p:spTree>
    <p:extLst>
      <p:ext uri="{BB962C8B-B14F-4D97-AF65-F5344CB8AC3E}">
        <p14:creationId xmlns:p14="http://schemas.microsoft.com/office/powerpoint/2010/main" val="2271716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1200">
                <a:latin typeface="Arial"/>
                <a:cs typeface="Arial"/>
              </a:rPr>
              <a:t>AR </a:t>
            </a:r>
            <a:r>
              <a:rPr lang="en-US" sz="1200" spc="-5">
                <a:latin typeface="Arial"/>
                <a:cs typeface="Arial"/>
              </a:rPr>
              <a:t>55-46 (Travel</a:t>
            </a:r>
            <a:r>
              <a:rPr lang="en-US" sz="1200" spc="15">
                <a:latin typeface="Arial"/>
                <a:cs typeface="Arial"/>
              </a:rPr>
              <a:t> </a:t>
            </a:r>
            <a:r>
              <a:rPr lang="en-US" sz="1200" spc="-5">
                <a:latin typeface="Arial"/>
                <a:cs typeface="Arial"/>
              </a:rPr>
              <a:t>Overseas)</a:t>
            </a:r>
            <a:endParaRPr lang="en-US" sz="1200">
              <a:latin typeface="Arial"/>
              <a:cs typeface="Arial"/>
            </a:endParaRPr>
          </a:p>
          <a:p>
            <a:pPr marL="184785" indent="-172720">
              <a:lnSpc>
                <a:spcPct val="100000"/>
              </a:lnSpc>
              <a:buChar char="•"/>
              <a:tabLst>
                <a:tab pos="184785" algn="l"/>
                <a:tab pos="185420" algn="l"/>
              </a:tabLst>
            </a:pPr>
            <a:r>
              <a:rPr lang="en-US" sz="1200" spc="-5">
                <a:latin typeface="Arial"/>
                <a:cs typeface="Arial"/>
              </a:rPr>
              <a:t>https</a:t>
            </a:r>
            <a:r>
              <a:rPr lang="en-US" sz="1200" spc="-5">
                <a:latin typeface="Arial"/>
                <a:cs typeface="Arial"/>
                <a:hlinkClick r:id="rId3"/>
              </a:rPr>
              <a:t>://www.fcg.pentagon.mil </a:t>
            </a:r>
            <a:r>
              <a:rPr lang="en-US" sz="1200" spc="-5">
                <a:latin typeface="Arial"/>
                <a:cs typeface="Arial"/>
              </a:rPr>
              <a:t>(Foreign Clearance</a:t>
            </a:r>
            <a:r>
              <a:rPr lang="en-US" sz="1200" spc="55">
                <a:latin typeface="Arial"/>
                <a:cs typeface="Arial"/>
              </a:rPr>
              <a:t> </a:t>
            </a:r>
            <a:r>
              <a:rPr lang="en-US" sz="1200" spc="-5">
                <a:latin typeface="Arial"/>
                <a:cs typeface="Arial"/>
              </a:rPr>
              <a:t>Guide)</a:t>
            </a:r>
            <a:endParaRPr lang="en-US" sz="1200">
              <a:latin typeface="Arial"/>
              <a:cs typeface="Arial"/>
            </a:endParaRPr>
          </a:p>
          <a:p>
            <a:pPr marL="184785" indent="-172720">
              <a:lnSpc>
                <a:spcPct val="100000"/>
              </a:lnSpc>
              <a:buChar char="•"/>
              <a:tabLst>
                <a:tab pos="184785" algn="l"/>
                <a:tab pos="185420" algn="l"/>
              </a:tabLst>
            </a:pPr>
            <a:r>
              <a:rPr lang="en-US" sz="1200" spc="-5">
                <a:latin typeface="Arial"/>
                <a:cs typeface="Arial"/>
              </a:rPr>
              <a:t>https://travel.state.gov/content/travel/en/passports/need-passport.html</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E022FC10-6726-49D0-BFFD-74CF415FC98E}" type="slidenum">
              <a:rPr lang="en-US" smtClean="0"/>
              <a:t>36</a:t>
            </a:fld>
            <a:endParaRPr lang="en-US"/>
          </a:p>
        </p:txBody>
      </p:sp>
    </p:spTree>
    <p:extLst>
      <p:ext uri="{BB962C8B-B14F-4D97-AF65-F5344CB8AC3E}">
        <p14:creationId xmlns:p14="http://schemas.microsoft.com/office/powerpoint/2010/main" val="4244775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800" spc="-5">
                <a:latin typeface="Arial"/>
                <a:cs typeface="Arial"/>
              </a:rPr>
              <a:t>AR </a:t>
            </a:r>
            <a:r>
              <a:rPr lang="en-US" sz="800">
                <a:latin typeface="Arial"/>
                <a:cs typeface="Arial"/>
              </a:rPr>
              <a:t>55-46 (Travel</a:t>
            </a:r>
            <a:r>
              <a:rPr lang="en-US" sz="800" spc="-15">
                <a:latin typeface="Arial"/>
                <a:cs typeface="Arial"/>
              </a:rPr>
              <a:t> </a:t>
            </a:r>
            <a:r>
              <a:rPr lang="en-US" sz="800">
                <a:latin typeface="Arial"/>
                <a:cs typeface="Arial"/>
              </a:rPr>
              <a:t>Overseas)</a:t>
            </a:r>
          </a:p>
          <a:p>
            <a:pPr marL="184785" indent="-172720">
              <a:lnSpc>
                <a:spcPct val="100000"/>
              </a:lnSpc>
              <a:buChar char="•"/>
              <a:tabLst>
                <a:tab pos="184785" algn="l"/>
                <a:tab pos="185420" algn="l"/>
              </a:tabLst>
            </a:pPr>
            <a:r>
              <a:rPr lang="en-US" sz="800" spc="-5">
                <a:latin typeface="Arial"/>
                <a:cs typeface="Arial"/>
              </a:rPr>
              <a:t>https</a:t>
            </a:r>
            <a:r>
              <a:rPr lang="en-US" sz="800" spc="-5">
                <a:latin typeface="Arial"/>
                <a:cs typeface="Arial"/>
                <a:hlinkClick r:id="rId3"/>
              </a:rPr>
              <a:t>://www.fcg.pentagon.mil </a:t>
            </a:r>
            <a:r>
              <a:rPr lang="en-US" sz="800">
                <a:latin typeface="Arial"/>
                <a:cs typeface="Arial"/>
              </a:rPr>
              <a:t>(Foreign Clearance Guide)</a:t>
            </a:r>
          </a:p>
          <a:p>
            <a:pPr marL="184785" marR="199390" indent="-172720">
              <a:lnSpc>
                <a:spcPct val="100000"/>
              </a:lnSpc>
              <a:buChar char="•"/>
              <a:tabLst>
                <a:tab pos="184785" algn="l"/>
                <a:tab pos="185420" algn="l"/>
              </a:tabLst>
            </a:pPr>
            <a:r>
              <a:rPr lang="en-US" sz="800" spc="-5">
                <a:latin typeface="Arial"/>
                <a:cs typeface="Arial"/>
              </a:rPr>
              <a:t>https://travel.state.gov/content/travel/en/passports/need-passport.html  (Department </a:t>
            </a:r>
            <a:r>
              <a:rPr lang="en-US" sz="800">
                <a:latin typeface="Arial"/>
                <a:cs typeface="Arial"/>
              </a:rPr>
              <a:t>of </a:t>
            </a:r>
            <a:r>
              <a:rPr lang="en-US" sz="800" spc="-5">
                <a:latin typeface="Arial"/>
                <a:cs typeface="Arial"/>
              </a:rPr>
              <a:t>State</a:t>
            </a:r>
            <a:r>
              <a:rPr lang="en-US" sz="800" spc="-10">
                <a:latin typeface="Arial"/>
                <a:cs typeface="Arial"/>
              </a:rPr>
              <a:t> </a:t>
            </a:r>
            <a:r>
              <a:rPr lang="en-US" sz="800">
                <a:latin typeface="Arial"/>
                <a:cs typeface="Arial"/>
              </a:rPr>
              <a:t>Website)</a:t>
            </a:r>
          </a:p>
          <a:p>
            <a:pPr marL="184785" indent="-172720">
              <a:lnSpc>
                <a:spcPct val="100000"/>
              </a:lnSpc>
              <a:buChar char="•"/>
              <a:tabLst>
                <a:tab pos="184785" algn="l"/>
                <a:tab pos="185420" algn="l"/>
              </a:tabLst>
            </a:pPr>
            <a:r>
              <a:rPr lang="en-US" sz="800" spc="-5">
                <a:latin typeface="Arial"/>
                <a:cs typeface="Arial"/>
              </a:rPr>
              <a:t>https</a:t>
            </a:r>
            <a:r>
              <a:rPr lang="en-US" sz="800" spc="-5">
                <a:latin typeface="Arial"/>
                <a:cs typeface="Arial"/>
                <a:hlinkClick r:id="rId4"/>
              </a:rPr>
              <a:t>://www.uscis.gov/ </a:t>
            </a:r>
            <a:r>
              <a:rPr lang="en-US" sz="800" spc="-5">
                <a:latin typeface="Arial"/>
                <a:cs typeface="Arial"/>
              </a:rPr>
              <a:t>(U.S. </a:t>
            </a:r>
            <a:r>
              <a:rPr lang="en-US" sz="800">
                <a:latin typeface="Arial"/>
                <a:cs typeface="Arial"/>
              </a:rPr>
              <a:t>Citizenship and </a:t>
            </a:r>
            <a:r>
              <a:rPr lang="en-US" sz="800" spc="-5">
                <a:latin typeface="Arial"/>
                <a:cs typeface="Arial"/>
              </a:rPr>
              <a:t>Immigration </a:t>
            </a:r>
            <a:r>
              <a:rPr lang="en-US" sz="800">
                <a:latin typeface="Arial"/>
                <a:cs typeface="Arial"/>
              </a:rPr>
              <a:t>Services</a:t>
            </a:r>
            <a:r>
              <a:rPr lang="en-US" sz="800" spc="40">
                <a:latin typeface="Arial"/>
                <a:cs typeface="Arial"/>
              </a:rPr>
              <a:t> </a:t>
            </a:r>
            <a:endParaRPr lang="en-US"/>
          </a:p>
        </p:txBody>
      </p:sp>
      <p:sp>
        <p:nvSpPr>
          <p:cNvPr id="4" name="Slide Number Placeholder 3"/>
          <p:cNvSpPr>
            <a:spLocks noGrp="1"/>
          </p:cNvSpPr>
          <p:nvPr>
            <p:ph type="sldNum" sz="quarter" idx="10"/>
          </p:nvPr>
        </p:nvSpPr>
        <p:spPr/>
        <p:txBody>
          <a:bodyPr/>
          <a:lstStyle/>
          <a:p>
            <a:fld id="{E022FC10-6726-49D0-BFFD-74CF415FC98E}" type="slidenum">
              <a:rPr lang="en-US" smtClean="0"/>
              <a:t>37</a:t>
            </a:fld>
            <a:endParaRPr lang="en-US"/>
          </a:p>
        </p:txBody>
      </p:sp>
    </p:spTree>
    <p:extLst>
      <p:ext uri="{BB962C8B-B14F-4D97-AF65-F5344CB8AC3E}">
        <p14:creationId xmlns:p14="http://schemas.microsoft.com/office/powerpoint/2010/main" val="2299208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a:solidFill>
                  <a:srgbClr val="FFFFFF"/>
                </a:solidFill>
                <a:latin typeface="Arial"/>
                <a:cs typeface="Arial"/>
              </a:rPr>
              <a:t>http</a:t>
            </a:r>
            <a:r>
              <a:rPr lang="en-US" sz="1200" spc="-5">
                <a:solidFill>
                  <a:srgbClr val="FFFFFF"/>
                </a:solidFill>
                <a:latin typeface="Arial"/>
                <a:cs typeface="Arial"/>
                <a:hlinkClick r:id="rId3"/>
              </a:rPr>
              <a:t>s://w</a:t>
            </a:r>
            <a:r>
              <a:rPr lang="en-US" sz="1200" spc="-5">
                <a:solidFill>
                  <a:srgbClr val="FFFFFF"/>
                </a:solidFill>
                <a:latin typeface="Arial"/>
                <a:cs typeface="Arial"/>
              </a:rPr>
              <a:t>ww</a:t>
            </a:r>
            <a:r>
              <a:rPr lang="en-US" sz="1200" spc="-5">
                <a:solidFill>
                  <a:srgbClr val="FFFFFF"/>
                </a:solidFill>
                <a:latin typeface="Arial"/>
                <a:cs typeface="Arial"/>
                <a:hlinkClick r:id="rId3"/>
              </a:rPr>
              <a:t>.a</a:t>
            </a:r>
            <a:r>
              <a:rPr lang="en-US" sz="1200" spc="-5">
                <a:solidFill>
                  <a:srgbClr val="FFFFFF"/>
                </a:solidFill>
                <a:latin typeface="Arial"/>
                <a:cs typeface="Arial"/>
              </a:rPr>
              <a:t>m</a:t>
            </a:r>
            <a:r>
              <a:rPr lang="en-US" sz="1200" spc="-5">
                <a:solidFill>
                  <a:srgbClr val="FFFFFF"/>
                </a:solidFill>
                <a:latin typeface="Arial"/>
                <a:cs typeface="Arial"/>
                <a:hlinkClick r:id="rId3"/>
              </a:rPr>
              <a:t>c.af.mil/Home/AMC-Travel-Site/AMC-Official-Travel-Page/</a:t>
            </a:r>
            <a:endParaRPr lang="en-US" sz="1200">
              <a:latin typeface="Arial"/>
              <a:cs typeface="Arial"/>
            </a:endParaRPr>
          </a:p>
          <a:p>
            <a:pPr marL="186055">
              <a:lnSpc>
                <a:spcPct val="100000"/>
              </a:lnSpc>
              <a:spcBef>
                <a:spcPts val="100"/>
              </a:spcBef>
            </a:pPr>
            <a:r>
              <a:rPr lang="en-US" sz="1200">
                <a:latin typeface="Arial"/>
                <a:cs typeface="Arial"/>
              </a:rPr>
              <a:t>(Air </a:t>
            </a:r>
            <a:r>
              <a:rPr lang="en-US" sz="1200" spc="-5">
                <a:latin typeface="Arial"/>
                <a:cs typeface="Arial"/>
              </a:rPr>
              <a:t>Mobility </a:t>
            </a:r>
            <a:r>
              <a:rPr lang="en-US" sz="1200">
                <a:latin typeface="Arial"/>
                <a:cs typeface="Arial"/>
              </a:rPr>
              <a:t>Command</a:t>
            </a:r>
            <a:r>
              <a:rPr lang="en-US" sz="1200" spc="-25">
                <a:latin typeface="Arial"/>
                <a:cs typeface="Arial"/>
              </a:rPr>
              <a:t> </a:t>
            </a:r>
            <a:r>
              <a:rPr lang="en-US" sz="1200">
                <a:latin typeface="Arial"/>
                <a:cs typeface="Arial"/>
              </a:rPr>
              <a:t>Website)</a:t>
            </a:r>
          </a:p>
          <a:p>
            <a:pPr marL="184785" indent="-172720">
              <a:lnSpc>
                <a:spcPct val="100000"/>
              </a:lnSpc>
              <a:spcBef>
                <a:spcPts val="5"/>
              </a:spcBef>
              <a:buChar char="•"/>
              <a:tabLst>
                <a:tab pos="184785" algn="l"/>
                <a:tab pos="185420" algn="l"/>
              </a:tabLst>
            </a:pPr>
            <a:r>
              <a:rPr lang="en-US" sz="1200">
                <a:latin typeface="Arial"/>
                <a:cs typeface="Arial"/>
              </a:rPr>
              <a:t>AR </a:t>
            </a:r>
            <a:r>
              <a:rPr lang="en-US" sz="1200" spc="-5">
                <a:latin typeface="Arial"/>
                <a:cs typeface="Arial"/>
              </a:rPr>
              <a:t>525-13</a:t>
            </a:r>
            <a:r>
              <a:rPr lang="en-US" sz="1200" spc="15">
                <a:latin typeface="Arial"/>
                <a:cs typeface="Arial"/>
              </a:rPr>
              <a:t> </a:t>
            </a:r>
            <a:r>
              <a:rPr lang="en-US" sz="1200">
                <a:latin typeface="Arial"/>
                <a:cs typeface="Arial"/>
              </a:rPr>
              <a:t>(Antiterrorism)</a:t>
            </a:r>
          </a:p>
          <a:p>
            <a:pPr marL="184785" indent="-172720">
              <a:lnSpc>
                <a:spcPct val="100000"/>
              </a:lnSpc>
              <a:buChar char="•"/>
              <a:tabLst>
                <a:tab pos="184785" algn="l"/>
                <a:tab pos="185420" algn="l"/>
              </a:tabLst>
            </a:pPr>
            <a:r>
              <a:rPr lang="en-US" sz="1200" spc="-5">
                <a:latin typeface="Arial"/>
                <a:cs typeface="Arial"/>
              </a:rPr>
              <a:t>https</a:t>
            </a:r>
            <a:r>
              <a:rPr lang="en-US" sz="1200" spc="-5">
                <a:latin typeface="Arial"/>
                <a:cs typeface="Arial"/>
                <a:hlinkClick r:id="rId4"/>
              </a:rPr>
              <a:t>://www.fcg.pentagon.mil </a:t>
            </a:r>
            <a:r>
              <a:rPr lang="en-US" sz="1200" spc="-5">
                <a:latin typeface="Arial"/>
                <a:cs typeface="Arial"/>
              </a:rPr>
              <a:t>(Foreign Clearance</a:t>
            </a:r>
            <a:r>
              <a:rPr lang="en-US" sz="1200" spc="110">
                <a:latin typeface="Arial"/>
                <a:cs typeface="Arial"/>
              </a:rPr>
              <a:t> </a:t>
            </a:r>
            <a:r>
              <a:rPr lang="en-US" sz="1200" spc="-5">
                <a:latin typeface="Arial"/>
                <a:cs typeface="Arial"/>
              </a:rPr>
              <a:t>Guide)</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E022FC10-6726-49D0-BFFD-74CF415FC98E}" type="slidenum">
              <a:rPr lang="en-US" smtClean="0"/>
              <a:t>38</a:t>
            </a:fld>
            <a:endParaRPr lang="en-US"/>
          </a:p>
        </p:txBody>
      </p:sp>
    </p:spTree>
    <p:extLst>
      <p:ext uri="{BB962C8B-B14F-4D97-AF65-F5344CB8AC3E}">
        <p14:creationId xmlns:p14="http://schemas.microsoft.com/office/powerpoint/2010/main" val="2985525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a:solidFill>
                  <a:srgbClr val="FFFFFF"/>
                </a:solidFill>
                <a:latin typeface="Arial"/>
                <a:cs typeface="Arial"/>
              </a:rPr>
              <a:t>http</a:t>
            </a:r>
            <a:r>
              <a:rPr lang="en-US" sz="1200" spc="-5">
                <a:solidFill>
                  <a:srgbClr val="FFFFFF"/>
                </a:solidFill>
                <a:latin typeface="Arial"/>
                <a:cs typeface="Arial"/>
                <a:hlinkClick r:id="rId3"/>
              </a:rPr>
              <a:t>s://w</a:t>
            </a:r>
            <a:r>
              <a:rPr lang="en-US" sz="1200" spc="-5">
                <a:solidFill>
                  <a:srgbClr val="FFFFFF"/>
                </a:solidFill>
                <a:latin typeface="Arial"/>
                <a:cs typeface="Arial"/>
              </a:rPr>
              <a:t>ww</a:t>
            </a:r>
            <a:r>
              <a:rPr lang="en-US" sz="1200" spc="-5">
                <a:solidFill>
                  <a:srgbClr val="FFFFFF"/>
                </a:solidFill>
                <a:latin typeface="Arial"/>
                <a:cs typeface="Arial"/>
                <a:hlinkClick r:id="rId3"/>
              </a:rPr>
              <a:t>.a</a:t>
            </a:r>
            <a:r>
              <a:rPr lang="en-US" sz="1200" spc="-5">
                <a:solidFill>
                  <a:srgbClr val="FFFFFF"/>
                </a:solidFill>
                <a:latin typeface="Arial"/>
                <a:cs typeface="Arial"/>
              </a:rPr>
              <a:t>m</a:t>
            </a:r>
            <a:r>
              <a:rPr lang="en-US" sz="1200" spc="-5">
                <a:solidFill>
                  <a:srgbClr val="FFFFFF"/>
                </a:solidFill>
                <a:latin typeface="Arial"/>
                <a:cs typeface="Arial"/>
                <a:hlinkClick r:id="rId3"/>
              </a:rPr>
              <a:t>c.af.mil/Home/AMC-Travel-Site/AMC-Pet-Travel-Page/</a:t>
            </a:r>
            <a:endParaRPr lang="en-US" sz="1200">
              <a:latin typeface="Arial"/>
              <a:cs typeface="Arial"/>
            </a:endParaRPr>
          </a:p>
          <a:p>
            <a:pPr marL="184785">
              <a:lnSpc>
                <a:spcPct val="100000"/>
              </a:lnSpc>
              <a:spcBef>
                <a:spcPts val="100"/>
              </a:spcBef>
            </a:pPr>
            <a:r>
              <a:rPr lang="en-US" sz="1200" spc="-5">
                <a:solidFill>
                  <a:srgbClr val="FFFFFF"/>
                </a:solidFill>
                <a:latin typeface="Arial"/>
                <a:cs typeface="Arial"/>
              </a:rPr>
              <a:t>(AMC </a:t>
            </a:r>
            <a:r>
              <a:rPr lang="en-US" sz="1200">
                <a:solidFill>
                  <a:srgbClr val="FFFFFF"/>
                </a:solidFill>
                <a:latin typeface="Arial"/>
                <a:cs typeface="Arial"/>
              </a:rPr>
              <a:t>Pet </a:t>
            </a:r>
            <a:r>
              <a:rPr lang="en-US" sz="1200" spc="-5">
                <a:solidFill>
                  <a:srgbClr val="FFFFFF"/>
                </a:solidFill>
                <a:latin typeface="Arial"/>
                <a:cs typeface="Arial"/>
              </a:rPr>
              <a:t>Travel</a:t>
            </a:r>
            <a:r>
              <a:rPr lang="en-US" sz="1200">
                <a:solidFill>
                  <a:srgbClr val="FFFFFF"/>
                </a:solidFill>
                <a:latin typeface="Arial"/>
                <a:cs typeface="Arial"/>
              </a:rPr>
              <a:t> Website)</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4"/>
              </a:rPr>
              <a:t>://www.defensetravel.dod.mil/Docs/perdiem/JTR.pdf </a:t>
            </a:r>
            <a:r>
              <a:rPr lang="en-US" sz="1200" spc="-5">
                <a:solidFill>
                  <a:srgbClr val="FFFFFF"/>
                </a:solidFill>
                <a:latin typeface="Arial"/>
                <a:cs typeface="Arial"/>
              </a:rPr>
              <a:t> (The </a:t>
            </a:r>
            <a:r>
              <a:rPr lang="en-US" sz="1200">
                <a:solidFill>
                  <a:srgbClr val="FFFFFF"/>
                </a:solidFill>
                <a:latin typeface="Arial"/>
                <a:cs typeface="Arial"/>
              </a:rPr>
              <a:t>Joint </a:t>
            </a:r>
            <a:r>
              <a:rPr lang="en-US" sz="1200" spc="-5">
                <a:solidFill>
                  <a:srgbClr val="FFFFFF"/>
                </a:solidFill>
                <a:latin typeface="Arial"/>
                <a:cs typeface="Arial"/>
              </a:rPr>
              <a:t>Travel Regulations (JTR)), Chapter</a:t>
            </a:r>
            <a:r>
              <a:rPr lang="en-US" sz="1200" spc="75">
                <a:solidFill>
                  <a:srgbClr val="FFFFFF"/>
                </a:solidFill>
                <a:latin typeface="Arial"/>
                <a:cs typeface="Arial"/>
              </a:rPr>
              <a:t> </a:t>
            </a:r>
            <a:r>
              <a:rPr lang="en-US" sz="1200" spc="-5">
                <a:solidFill>
                  <a:srgbClr val="FFFFFF"/>
                </a:solidFill>
                <a:latin typeface="Arial"/>
                <a:cs typeface="Arial"/>
              </a:rPr>
              <a:t>050107</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fld id="{E022FC10-6726-49D0-BFFD-74CF415FC98E}" type="slidenum">
              <a:rPr lang="en-US" smtClean="0"/>
              <a:t>39</a:t>
            </a:fld>
            <a:endParaRPr lang="en-US"/>
          </a:p>
        </p:txBody>
      </p:sp>
    </p:spTree>
    <p:extLst>
      <p:ext uri="{BB962C8B-B14F-4D97-AF65-F5344CB8AC3E}">
        <p14:creationId xmlns:p14="http://schemas.microsoft.com/office/powerpoint/2010/main" val="2221631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a:solidFill>
                  <a:srgbClr val="FFFFFF"/>
                </a:solidFill>
                <a:latin typeface="Arial"/>
                <a:cs typeface="Arial"/>
              </a:rPr>
              <a:t>AR </a:t>
            </a:r>
            <a:r>
              <a:rPr lang="en-US" sz="1200" spc="-5">
                <a:solidFill>
                  <a:srgbClr val="FFFFFF"/>
                </a:solidFill>
                <a:latin typeface="Arial"/>
                <a:cs typeface="Arial"/>
              </a:rPr>
              <a:t>600-110 (Identification, Surveillance, and </a:t>
            </a:r>
            <a:r>
              <a:rPr lang="en-US" sz="1200">
                <a:solidFill>
                  <a:srgbClr val="FFFFFF"/>
                </a:solidFill>
                <a:latin typeface="Arial"/>
                <a:cs typeface="Arial"/>
              </a:rPr>
              <a:t>Administration </a:t>
            </a:r>
            <a:r>
              <a:rPr lang="en-US" sz="1200" spc="-5">
                <a:solidFill>
                  <a:srgbClr val="FFFFFF"/>
                </a:solidFill>
                <a:latin typeface="Arial"/>
                <a:cs typeface="Arial"/>
              </a:rPr>
              <a:t>of  Personnel </a:t>
            </a:r>
            <a:r>
              <a:rPr lang="en-US" sz="1200">
                <a:solidFill>
                  <a:srgbClr val="FFFFFF"/>
                </a:solidFill>
                <a:latin typeface="Arial"/>
                <a:cs typeface="Arial"/>
              </a:rPr>
              <a:t>Infected </a:t>
            </a:r>
            <a:r>
              <a:rPr lang="en-US" sz="1200" spc="-5">
                <a:solidFill>
                  <a:srgbClr val="FFFFFF"/>
                </a:solidFill>
                <a:latin typeface="Arial"/>
                <a:cs typeface="Arial"/>
              </a:rPr>
              <a:t>with </a:t>
            </a:r>
            <a:r>
              <a:rPr lang="en-US" sz="1200">
                <a:solidFill>
                  <a:srgbClr val="FFFFFF"/>
                </a:solidFill>
                <a:latin typeface="Arial"/>
                <a:cs typeface="Arial"/>
              </a:rPr>
              <a:t>Human Immunodeficiency</a:t>
            </a:r>
            <a:r>
              <a:rPr lang="en-US" sz="1200" spc="-10">
                <a:solidFill>
                  <a:srgbClr val="FFFFFF"/>
                </a:solidFill>
                <a:latin typeface="Arial"/>
                <a:cs typeface="Arial"/>
              </a:rPr>
              <a:t> </a:t>
            </a:r>
            <a:r>
              <a:rPr lang="en-US" sz="1200">
                <a:solidFill>
                  <a:srgbClr val="FFFFFF"/>
                </a:solidFill>
                <a:latin typeface="Arial"/>
                <a:cs typeface="Arial"/>
              </a:rPr>
              <a:t>Virus)</a:t>
            </a:r>
            <a:endParaRPr lang="en-US" sz="1200">
              <a:latin typeface="Arial"/>
              <a:cs typeface="Arial"/>
            </a:endParaRPr>
          </a:p>
          <a:p>
            <a:pPr marL="184785" indent="-172720">
              <a:lnSpc>
                <a:spcPct val="100000"/>
              </a:lnSpc>
              <a:buChar char="•"/>
              <a:tabLst>
                <a:tab pos="184785" algn="l"/>
                <a:tab pos="185420" algn="l"/>
              </a:tabLst>
            </a:pPr>
            <a:r>
              <a:rPr lang="en-US" sz="1200">
                <a:solidFill>
                  <a:srgbClr val="FFFFFF"/>
                </a:solidFill>
                <a:latin typeface="Arial"/>
                <a:cs typeface="Arial"/>
              </a:rPr>
              <a:t>AR </a:t>
            </a:r>
            <a:r>
              <a:rPr lang="en-US" sz="1200" spc="-5">
                <a:solidFill>
                  <a:srgbClr val="FFFFFF"/>
                </a:solidFill>
                <a:latin typeface="Arial"/>
                <a:cs typeface="Arial"/>
              </a:rPr>
              <a:t>614-30 (Overseas</a:t>
            </a:r>
            <a:r>
              <a:rPr lang="en-US" sz="1200" spc="30">
                <a:solidFill>
                  <a:srgbClr val="FFFFFF"/>
                </a:solidFill>
                <a:latin typeface="Arial"/>
                <a:cs typeface="Arial"/>
              </a:rPr>
              <a:t> </a:t>
            </a:r>
            <a:r>
              <a:rPr lang="en-US" sz="1200" spc="-5">
                <a:solidFill>
                  <a:srgbClr val="FFFFFF"/>
                </a:solidFill>
                <a:latin typeface="Arial"/>
                <a:cs typeface="Arial"/>
              </a:rPr>
              <a:t>Service)</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E022FC10-6726-49D0-BFFD-74CF415FC98E}" type="slidenum">
              <a:rPr lang="en-US" smtClean="0"/>
              <a:t>40</a:t>
            </a:fld>
            <a:endParaRPr lang="en-US"/>
          </a:p>
        </p:txBody>
      </p:sp>
    </p:spTree>
    <p:extLst>
      <p:ext uri="{BB962C8B-B14F-4D97-AF65-F5344CB8AC3E}">
        <p14:creationId xmlns:p14="http://schemas.microsoft.com/office/powerpoint/2010/main" val="414440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1200">
                <a:solidFill>
                  <a:srgbClr val="FFFFFF"/>
                </a:solidFill>
                <a:latin typeface="Arial"/>
                <a:cs typeface="Arial"/>
              </a:rPr>
              <a:t>AR </a:t>
            </a:r>
            <a:r>
              <a:rPr lang="en-US" sz="1200" spc="-5">
                <a:solidFill>
                  <a:srgbClr val="FFFFFF"/>
                </a:solidFill>
                <a:latin typeface="Arial"/>
                <a:cs typeface="Arial"/>
              </a:rPr>
              <a:t>600-8-11</a:t>
            </a:r>
            <a:r>
              <a:rPr lang="en-US" sz="1200" spc="15">
                <a:solidFill>
                  <a:srgbClr val="FFFFFF"/>
                </a:solidFill>
                <a:latin typeface="Arial"/>
                <a:cs typeface="Arial"/>
              </a:rPr>
              <a:t> </a:t>
            </a:r>
            <a:r>
              <a:rPr lang="en-US" sz="1200">
                <a:solidFill>
                  <a:srgbClr val="FFFFFF"/>
                </a:solidFill>
                <a:latin typeface="Arial"/>
                <a:cs typeface="Arial"/>
              </a:rPr>
              <a:t>(Reassignment)</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3"/>
              </a:rPr>
              <a:t>://www.hrc.army.mil/content/10939 </a:t>
            </a:r>
            <a:r>
              <a:rPr lang="en-US" sz="1200">
                <a:solidFill>
                  <a:srgbClr val="FFFFFF"/>
                </a:solidFill>
                <a:latin typeface="Arial"/>
                <a:cs typeface="Arial"/>
              </a:rPr>
              <a:t>(Assignment </a:t>
            </a:r>
            <a:r>
              <a:rPr lang="en-US" sz="1200" spc="-5">
                <a:solidFill>
                  <a:srgbClr val="FFFFFF"/>
                </a:solidFill>
                <a:latin typeface="Arial"/>
                <a:cs typeface="Arial"/>
              </a:rPr>
              <a:t>Deletions,  </a:t>
            </a:r>
            <a:r>
              <a:rPr lang="en-US" sz="1200">
                <a:solidFill>
                  <a:srgbClr val="FFFFFF"/>
                </a:solidFill>
                <a:latin typeface="Arial"/>
                <a:cs typeface="Arial"/>
              </a:rPr>
              <a:t>Deferments, </a:t>
            </a:r>
            <a:r>
              <a:rPr lang="en-US" sz="1200" spc="-5">
                <a:solidFill>
                  <a:srgbClr val="FFFFFF"/>
                </a:solidFill>
                <a:latin typeface="Arial"/>
                <a:cs typeface="Arial"/>
              </a:rPr>
              <a:t>Early Arrival, and Reporting Failures </a:t>
            </a:r>
            <a:r>
              <a:rPr lang="en-US" sz="1200">
                <a:solidFill>
                  <a:srgbClr val="FFFFFF"/>
                </a:solidFill>
                <a:latin typeface="Arial"/>
                <a:cs typeface="Arial"/>
              </a:rPr>
              <a:t>to </a:t>
            </a:r>
            <a:r>
              <a:rPr lang="en-US" sz="1200" spc="-5">
                <a:solidFill>
                  <a:srgbClr val="FFFFFF"/>
                </a:solidFill>
                <a:latin typeface="Arial"/>
                <a:cs typeface="Arial"/>
              </a:rPr>
              <a:t>Gain</a:t>
            </a:r>
            <a:r>
              <a:rPr lang="en-US" sz="1200" spc="114">
                <a:solidFill>
                  <a:srgbClr val="FFFFFF"/>
                </a:solidFill>
                <a:latin typeface="Arial"/>
                <a:cs typeface="Arial"/>
              </a:rPr>
              <a:t> </a:t>
            </a:r>
            <a:r>
              <a:rPr lang="en-US" sz="1200">
                <a:solidFill>
                  <a:srgbClr val="FFFFFF"/>
                </a:solidFill>
                <a:latin typeface="Arial"/>
                <a:cs typeface="Arial"/>
              </a:rPr>
              <a:t>Website)</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41</a:t>
            </a:fld>
            <a:endParaRPr lang="en-US"/>
          </a:p>
        </p:txBody>
      </p:sp>
    </p:spTree>
    <p:extLst>
      <p:ext uri="{BB962C8B-B14F-4D97-AF65-F5344CB8AC3E}">
        <p14:creationId xmlns:p14="http://schemas.microsoft.com/office/powerpoint/2010/main" val="3709812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800" spc="-5">
                <a:solidFill>
                  <a:srgbClr val="FFFFFF"/>
                </a:solidFill>
                <a:latin typeface="Arial"/>
                <a:cs typeface="Arial"/>
              </a:rPr>
              <a:t>AR </a:t>
            </a:r>
            <a:r>
              <a:rPr lang="en-US" sz="800">
                <a:solidFill>
                  <a:srgbClr val="FFFFFF"/>
                </a:solidFill>
                <a:latin typeface="Arial"/>
                <a:cs typeface="Arial"/>
              </a:rPr>
              <a:t>600-8-11 </a:t>
            </a:r>
            <a:r>
              <a:rPr lang="en-US" sz="800" spc="-5">
                <a:solidFill>
                  <a:srgbClr val="FFFFFF"/>
                </a:solidFill>
                <a:latin typeface="Arial"/>
                <a:cs typeface="Arial"/>
              </a:rPr>
              <a:t>(Reassignment)</a:t>
            </a:r>
            <a:endParaRPr lang="en-US" sz="800">
              <a:latin typeface="Arial"/>
              <a:cs typeface="Arial"/>
            </a:endParaRPr>
          </a:p>
          <a:p>
            <a:pPr marL="184785" indent="-172720">
              <a:lnSpc>
                <a:spcPct val="100000"/>
              </a:lnSpc>
              <a:buChar char="•"/>
              <a:tabLst>
                <a:tab pos="184785" algn="l"/>
                <a:tab pos="185420" algn="l"/>
              </a:tabLst>
            </a:pPr>
            <a:r>
              <a:rPr lang="en-US" sz="800" spc="-5">
                <a:solidFill>
                  <a:srgbClr val="FFFFFF"/>
                </a:solidFill>
                <a:latin typeface="Arial"/>
                <a:cs typeface="Arial"/>
              </a:rPr>
              <a:t>AR </a:t>
            </a:r>
            <a:r>
              <a:rPr lang="en-US" sz="800">
                <a:solidFill>
                  <a:srgbClr val="FFFFFF"/>
                </a:solidFill>
                <a:latin typeface="Arial"/>
                <a:cs typeface="Arial"/>
              </a:rPr>
              <a:t>614-100 (Officer </a:t>
            </a:r>
            <a:r>
              <a:rPr lang="en-US" sz="800" spc="-5">
                <a:solidFill>
                  <a:srgbClr val="FFFFFF"/>
                </a:solidFill>
                <a:latin typeface="Arial"/>
                <a:cs typeface="Arial"/>
              </a:rPr>
              <a:t>Assignment </a:t>
            </a:r>
            <a:r>
              <a:rPr lang="en-US" sz="800">
                <a:solidFill>
                  <a:srgbClr val="FFFFFF"/>
                </a:solidFill>
                <a:latin typeface="Arial"/>
                <a:cs typeface="Arial"/>
              </a:rPr>
              <a:t>Policies, Details, and</a:t>
            </a:r>
            <a:r>
              <a:rPr lang="en-US" sz="800" spc="-65">
                <a:solidFill>
                  <a:srgbClr val="FFFFFF"/>
                </a:solidFill>
                <a:latin typeface="Arial"/>
                <a:cs typeface="Arial"/>
              </a:rPr>
              <a:t> </a:t>
            </a:r>
            <a:r>
              <a:rPr lang="en-US" sz="800">
                <a:solidFill>
                  <a:srgbClr val="FFFFFF"/>
                </a:solidFill>
                <a:latin typeface="Arial"/>
                <a:cs typeface="Arial"/>
              </a:rPr>
              <a:t>Transfers)</a:t>
            </a:r>
            <a:endParaRPr lang="en-US" sz="800">
              <a:latin typeface="Arial"/>
              <a:cs typeface="Arial"/>
            </a:endParaRPr>
          </a:p>
          <a:p>
            <a:pPr marL="184785" indent="-172720">
              <a:lnSpc>
                <a:spcPct val="100000"/>
              </a:lnSpc>
              <a:buChar char="•"/>
              <a:tabLst>
                <a:tab pos="184785" algn="l"/>
                <a:tab pos="185420" algn="l"/>
              </a:tabLst>
            </a:pPr>
            <a:r>
              <a:rPr lang="en-US" sz="800" spc="-5">
                <a:solidFill>
                  <a:srgbClr val="FFFFFF"/>
                </a:solidFill>
                <a:latin typeface="Arial"/>
                <a:cs typeface="Arial"/>
              </a:rPr>
              <a:t>AR </a:t>
            </a:r>
            <a:r>
              <a:rPr lang="en-US" sz="800">
                <a:solidFill>
                  <a:srgbClr val="FFFFFF"/>
                </a:solidFill>
                <a:latin typeface="Arial"/>
                <a:cs typeface="Arial"/>
              </a:rPr>
              <a:t>614-200 (Enlisted </a:t>
            </a:r>
            <a:r>
              <a:rPr lang="en-US" sz="800" spc="-5">
                <a:solidFill>
                  <a:srgbClr val="FFFFFF"/>
                </a:solidFill>
                <a:latin typeface="Arial"/>
                <a:cs typeface="Arial"/>
              </a:rPr>
              <a:t>Assignments </a:t>
            </a:r>
            <a:r>
              <a:rPr lang="en-US" sz="800">
                <a:solidFill>
                  <a:srgbClr val="FFFFFF"/>
                </a:solidFill>
                <a:latin typeface="Arial"/>
                <a:cs typeface="Arial"/>
              </a:rPr>
              <a:t>and Utilization</a:t>
            </a:r>
            <a:r>
              <a:rPr lang="en-US" sz="800" spc="-5">
                <a:solidFill>
                  <a:srgbClr val="FFFFFF"/>
                </a:solidFill>
                <a:latin typeface="Arial"/>
                <a:cs typeface="Arial"/>
              </a:rPr>
              <a:t> Management)</a:t>
            </a:r>
            <a:endParaRPr lang="en-US" sz="800">
              <a:latin typeface="Arial"/>
              <a:cs typeface="Arial"/>
            </a:endParaRPr>
          </a:p>
          <a:p>
            <a:pPr marL="184785" indent="-172720">
              <a:lnSpc>
                <a:spcPct val="100000"/>
              </a:lnSpc>
              <a:buChar char="•"/>
              <a:tabLst>
                <a:tab pos="184785" algn="l"/>
                <a:tab pos="185420" algn="l"/>
              </a:tabLst>
            </a:pPr>
            <a:r>
              <a:rPr lang="en-US" sz="800" spc="-5">
                <a:solidFill>
                  <a:srgbClr val="FFFFFF"/>
                </a:solidFill>
                <a:latin typeface="Arial"/>
                <a:cs typeface="Arial"/>
              </a:rPr>
              <a:t>https</a:t>
            </a:r>
            <a:r>
              <a:rPr lang="en-US" sz="800" spc="-5">
                <a:solidFill>
                  <a:srgbClr val="FFFFFF"/>
                </a:solidFill>
                <a:latin typeface="Arial"/>
                <a:cs typeface="Arial"/>
                <a:hlinkClick r:id="rId3"/>
              </a:rPr>
              <a:t>://www.hrc.army.mil/content/10677 </a:t>
            </a:r>
            <a:r>
              <a:rPr lang="en-US" sz="800">
                <a:solidFill>
                  <a:srgbClr val="FFFFFF"/>
                </a:solidFill>
                <a:latin typeface="Arial"/>
                <a:cs typeface="Arial"/>
              </a:rPr>
              <a:t>(Enlisted </a:t>
            </a:r>
            <a:r>
              <a:rPr lang="en-US" sz="800" spc="-5">
                <a:solidFill>
                  <a:srgbClr val="FFFFFF"/>
                </a:solidFill>
                <a:latin typeface="Arial"/>
                <a:cs typeface="Arial"/>
              </a:rPr>
              <a:t>Compassionate </a:t>
            </a:r>
            <a:r>
              <a:rPr lang="en-US" sz="800">
                <a:solidFill>
                  <a:srgbClr val="FFFFFF"/>
                </a:solidFill>
                <a:latin typeface="Arial"/>
                <a:cs typeface="Arial"/>
              </a:rPr>
              <a:t>Actions</a:t>
            </a:r>
            <a:r>
              <a:rPr lang="en-US" sz="800" spc="95">
                <a:solidFill>
                  <a:srgbClr val="FFFFFF"/>
                </a:solidFill>
                <a:latin typeface="Arial"/>
                <a:cs typeface="Arial"/>
              </a:rPr>
              <a:t> </a:t>
            </a:r>
            <a:r>
              <a:rPr lang="en-US" sz="800">
                <a:solidFill>
                  <a:srgbClr val="FFFFFF"/>
                </a:solidFill>
                <a:latin typeface="Arial"/>
                <a:cs typeface="Arial"/>
              </a:rPr>
              <a:t>Website</a:t>
            </a:r>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42</a:t>
            </a:fld>
            <a:endParaRPr lang="en-US"/>
          </a:p>
        </p:txBody>
      </p:sp>
    </p:spTree>
    <p:extLst>
      <p:ext uri="{BB962C8B-B14F-4D97-AF65-F5344CB8AC3E}">
        <p14:creationId xmlns:p14="http://schemas.microsoft.com/office/powerpoint/2010/main" val="382858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indent="-172720">
              <a:lnSpc>
                <a:spcPct val="100000"/>
              </a:lnSpc>
              <a:spcBef>
                <a:spcPts val="5"/>
              </a:spcBef>
              <a:buChar char="•"/>
              <a:tabLst>
                <a:tab pos="184785" algn="l"/>
                <a:tab pos="185420" algn="l"/>
              </a:tabLst>
            </a:pPr>
            <a:r>
              <a:rPr lang="en-US" sz="1200">
                <a:solidFill>
                  <a:srgbClr val="FFFFFF"/>
                </a:solidFill>
                <a:latin typeface="Arial"/>
                <a:cs typeface="Arial"/>
              </a:rPr>
              <a:t>AR </a:t>
            </a:r>
            <a:r>
              <a:rPr lang="en-US" sz="1200" spc="-5">
                <a:solidFill>
                  <a:srgbClr val="FFFFFF"/>
                </a:solidFill>
                <a:latin typeface="Arial"/>
                <a:cs typeface="Arial"/>
              </a:rPr>
              <a:t>600-8-11</a:t>
            </a:r>
            <a:r>
              <a:rPr lang="en-US" sz="1200" spc="15">
                <a:solidFill>
                  <a:srgbClr val="FFFFFF"/>
                </a:solidFill>
                <a:latin typeface="Arial"/>
                <a:cs typeface="Arial"/>
              </a:rPr>
              <a:t> </a:t>
            </a:r>
            <a:r>
              <a:rPr lang="en-US" sz="1200">
                <a:solidFill>
                  <a:srgbClr val="FFFFFF"/>
                </a:solidFill>
                <a:latin typeface="Arial"/>
                <a:cs typeface="Arial"/>
              </a:rPr>
              <a:t>(Reassignment)</a:t>
            </a:r>
            <a:endParaRPr lang="en-US" sz="1200">
              <a:latin typeface="Arial"/>
              <a:cs typeface="Arial"/>
            </a:endParaRPr>
          </a:p>
          <a:p>
            <a:pPr marL="184785" marR="5080" indent="-172720">
              <a:lnSpc>
                <a:spcPct val="100000"/>
              </a:lnSpc>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3"/>
              </a:rPr>
              <a:t>://www.hrc.army.mil/content/10939 </a:t>
            </a:r>
            <a:r>
              <a:rPr lang="en-US" sz="1200">
                <a:solidFill>
                  <a:srgbClr val="FFFFFF"/>
                </a:solidFill>
                <a:latin typeface="Arial"/>
                <a:cs typeface="Arial"/>
              </a:rPr>
              <a:t>(Assignment </a:t>
            </a:r>
            <a:r>
              <a:rPr lang="en-US" sz="1200" spc="-5">
                <a:solidFill>
                  <a:srgbClr val="FFFFFF"/>
                </a:solidFill>
                <a:latin typeface="Arial"/>
                <a:cs typeface="Arial"/>
              </a:rPr>
              <a:t>Deletions,  </a:t>
            </a:r>
            <a:r>
              <a:rPr lang="en-US" sz="1200">
                <a:solidFill>
                  <a:srgbClr val="FFFFFF"/>
                </a:solidFill>
                <a:latin typeface="Arial"/>
                <a:cs typeface="Arial"/>
              </a:rPr>
              <a:t>Deferments, </a:t>
            </a:r>
            <a:r>
              <a:rPr lang="en-US" sz="1200" spc="-5">
                <a:solidFill>
                  <a:srgbClr val="FFFFFF"/>
                </a:solidFill>
                <a:latin typeface="Arial"/>
                <a:cs typeface="Arial"/>
              </a:rPr>
              <a:t>Early Arrival, and Reporting Failures </a:t>
            </a:r>
            <a:r>
              <a:rPr lang="en-US" sz="1200">
                <a:solidFill>
                  <a:srgbClr val="FFFFFF"/>
                </a:solidFill>
                <a:latin typeface="Arial"/>
                <a:cs typeface="Arial"/>
              </a:rPr>
              <a:t>to </a:t>
            </a:r>
            <a:r>
              <a:rPr lang="en-US" sz="1200" spc="-5">
                <a:solidFill>
                  <a:srgbClr val="FFFFFF"/>
                </a:solidFill>
                <a:latin typeface="Arial"/>
                <a:cs typeface="Arial"/>
              </a:rPr>
              <a:t>Gain</a:t>
            </a:r>
            <a:r>
              <a:rPr lang="en-US" sz="1200" spc="110">
                <a:solidFill>
                  <a:srgbClr val="FFFFFF"/>
                </a:solidFill>
                <a:latin typeface="Arial"/>
                <a:cs typeface="Arial"/>
              </a:rPr>
              <a:t> </a:t>
            </a:r>
            <a:r>
              <a:rPr lang="en-US" sz="1200">
                <a:solidFill>
                  <a:srgbClr val="FFFFFF"/>
                </a:solidFill>
                <a:latin typeface="Arial"/>
                <a:cs typeface="Arial"/>
              </a:rPr>
              <a:t>Website)</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43</a:t>
            </a:fld>
            <a:endParaRPr lang="en-US"/>
          </a:p>
        </p:txBody>
      </p:sp>
    </p:spTree>
    <p:extLst>
      <p:ext uri="{BB962C8B-B14F-4D97-AF65-F5344CB8AC3E}">
        <p14:creationId xmlns:p14="http://schemas.microsoft.com/office/powerpoint/2010/main" val="193969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r>
              <a:rPr lang="en-US"/>
              <a:t>AR 600-8-11 (Reassignment)</a:t>
            </a:r>
          </a:p>
          <a:p>
            <a:r>
              <a:rPr lang="en-US"/>
              <a:t>AR 601-280 (Army Retention Program)</a:t>
            </a:r>
          </a:p>
          <a:p>
            <a:r>
              <a:rPr lang="en-US"/>
              <a:t>AR 614-100 (Officer Assignment Policies, Details, and Transfers)</a:t>
            </a:r>
          </a:p>
          <a:p>
            <a:r>
              <a:rPr lang="en-US"/>
              <a:t>AR 614-200 (Enlisted Assignments and Utilization Management)</a:t>
            </a:r>
          </a:p>
        </p:txBody>
      </p:sp>
      <p:sp>
        <p:nvSpPr>
          <p:cNvPr id="4" name="Slide Number Placeholder 3"/>
          <p:cNvSpPr>
            <a:spLocks noGrp="1"/>
          </p:cNvSpPr>
          <p:nvPr>
            <p:ph type="sldNum" sz="quarter" idx="10"/>
          </p:nvPr>
        </p:nvSpPr>
        <p:spPr/>
        <p:txBody>
          <a:bodyPr/>
          <a:lstStyle/>
          <a:p>
            <a:fld id="{026CB39F-E249-459B-9F49-F4C960F7C038}" type="slidenum">
              <a:rPr lang="en-US" smtClean="0"/>
              <a:t>7</a:t>
            </a:fld>
            <a:endParaRPr lang="en-US"/>
          </a:p>
        </p:txBody>
      </p:sp>
    </p:spTree>
    <p:extLst>
      <p:ext uri="{BB962C8B-B14F-4D97-AF65-F5344CB8AC3E}">
        <p14:creationId xmlns:p14="http://schemas.microsoft.com/office/powerpoint/2010/main" val="1962194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3"/>
              </a:rPr>
              <a:t>://www.defensetravel.dod.mil/Docs/perdiem/JTR.pdf </a:t>
            </a:r>
            <a:r>
              <a:rPr lang="en-US" sz="1200" spc="-5">
                <a:solidFill>
                  <a:srgbClr val="FFFFFF"/>
                </a:solidFill>
                <a:latin typeface="Arial"/>
                <a:cs typeface="Arial"/>
              </a:rPr>
              <a:t> (The </a:t>
            </a:r>
            <a:r>
              <a:rPr lang="en-US" sz="1200">
                <a:solidFill>
                  <a:srgbClr val="FFFFFF"/>
                </a:solidFill>
                <a:latin typeface="Arial"/>
                <a:cs typeface="Arial"/>
              </a:rPr>
              <a:t>Joint </a:t>
            </a:r>
            <a:r>
              <a:rPr lang="en-US" sz="1200" spc="-5">
                <a:solidFill>
                  <a:srgbClr val="FFFFFF"/>
                </a:solidFill>
                <a:latin typeface="Arial"/>
                <a:cs typeface="Arial"/>
              </a:rPr>
              <a:t>Travel Regulations (JTR)), Chapter</a:t>
            </a:r>
            <a:r>
              <a:rPr lang="en-US" sz="1200" spc="105">
                <a:solidFill>
                  <a:srgbClr val="FFFFFF"/>
                </a:solidFill>
                <a:latin typeface="Arial"/>
                <a:cs typeface="Arial"/>
              </a:rPr>
              <a:t> </a:t>
            </a:r>
            <a:r>
              <a:rPr lang="en-US" sz="1200" spc="-5">
                <a:solidFill>
                  <a:srgbClr val="FFFFFF"/>
                </a:solidFill>
                <a:latin typeface="Arial"/>
                <a:cs typeface="Arial"/>
              </a:rPr>
              <a:t>0513-0534</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27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3"/>
              </a:rPr>
              <a:t>://www.defensetravel.dod.mil/Docs/perdiem/JTR.pdf </a:t>
            </a:r>
            <a:r>
              <a:rPr lang="en-US" sz="1200" spc="-5">
                <a:solidFill>
                  <a:srgbClr val="FFFFFF"/>
                </a:solidFill>
                <a:latin typeface="Arial"/>
                <a:cs typeface="Arial"/>
              </a:rPr>
              <a:t> (The </a:t>
            </a:r>
            <a:r>
              <a:rPr lang="en-US" sz="1200">
                <a:solidFill>
                  <a:srgbClr val="FFFFFF"/>
                </a:solidFill>
                <a:latin typeface="Arial"/>
                <a:cs typeface="Arial"/>
              </a:rPr>
              <a:t>Joint </a:t>
            </a:r>
            <a:r>
              <a:rPr lang="en-US" sz="1200" spc="-5">
                <a:solidFill>
                  <a:srgbClr val="FFFFFF"/>
                </a:solidFill>
                <a:latin typeface="Arial"/>
                <a:cs typeface="Arial"/>
              </a:rPr>
              <a:t>Travel Regulations (JTR)), Chapter</a:t>
            </a:r>
            <a:r>
              <a:rPr lang="en-US" sz="1200" spc="105">
                <a:solidFill>
                  <a:srgbClr val="FFFFFF"/>
                </a:solidFill>
                <a:latin typeface="Arial"/>
                <a:cs typeface="Arial"/>
              </a:rPr>
              <a:t> </a:t>
            </a:r>
            <a:r>
              <a:rPr lang="en-US" sz="1200" spc="-5">
                <a:solidFill>
                  <a:srgbClr val="FFFFFF"/>
                </a:solidFill>
                <a:latin typeface="Arial"/>
                <a:cs typeface="Arial"/>
              </a:rPr>
              <a:t>0513-0534</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54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marR="5080" indent="-172720">
              <a:lnSpc>
                <a:spcPct val="100000"/>
              </a:lnSpc>
              <a:buChar char="•"/>
              <a:tabLst>
                <a:tab pos="184785" algn="l"/>
                <a:tab pos="185420" algn="l"/>
              </a:tabLst>
            </a:pPr>
            <a:r>
              <a:rPr lang="en-US" sz="1200" spc="-5">
                <a:solidFill>
                  <a:srgbClr val="FFFFFF"/>
                </a:solidFill>
                <a:latin typeface="Arial"/>
                <a:cs typeface="Arial"/>
                <a:hlinkClick r:id="rId3"/>
              </a:rPr>
              <a:t>www.militaryonesource.mil </a:t>
            </a:r>
            <a:r>
              <a:rPr lang="en-US" sz="1200" spc="-5">
                <a:solidFill>
                  <a:srgbClr val="FFFFFF"/>
                </a:solidFill>
                <a:latin typeface="Arial"/>
                <a:cs typeface="Arial"/>
              </a:rPr>
              <a:t> (Military One </a:t>
            </a:r>
            <a:r>
              <a:rPr lang="en-US" sz="1200">
                <a:solidFill>
                  <a:srgbClr val="FFFFFF"/>
                </a:solidFill>
                <a:latin typeface="Arial"/>
                <a:cs typeface="Arial"/>
              </a:rPr>
              <a:t>Source</a:t>
            </a:r>
            <a:r>
              <a:rPr lang="en-US" sz="1200" spc="-25">
                <a:solidFill>
                  <a:srgbClr val="FFFFFF"/>
                </a:solidFill>
                <a:latin typeface="Arial"/>
                <a:cs typeface="Arial"/>
              </a:rPr>
              <a:t> </a:t>
            </a:r>
            <a:r>
              <a:rPr lang="en-US" sz="1200">
                <a:solidFill>
                  <a:srgbClr val="FFFFFF"/>
                </a:solidFill>
                <a:latin typeface="Arial"/>
                <a:cs typeface="Arial"/>
              </a:rPr>
              <a:t>Website)</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342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3"/>
              </a:rPr>
              <a:t>://www.defensetravel.dod.mil/Docs/perdiem/JTR.pdf </a:t>
            </a:r>
            <a:r>
              <a:rPr lang="en-US" sz="1200" spc="-5">
                <a:solidFill>
                  <a:srgbClr val="FFFFFF"/>
                </a:solidFill>
                <a:latin typeface="Arial"/>
                <a:cs typeface="Arial"/>
              </a:rPr>
              <a:t> (The </a:t>
            </a:r>
            <a:r>
              <a:rPr lang="en-US" sz="1200">
                <a:solidFill>
                  <a:srgbClr val="FFFFFF"/>
                </a:solidFill>
                <a:latin typeface="Arial"/>
                <a:cs typeface="Arial"/>
              </a:rPr>
              <a:t>Joint </a:t>
            </a:r>
            <a:r>
              <a:rPr lang="en-US" sz="1200" spc="-5">
                <a:solidFill>
                  <a:srgbClr val="FFFFFF"/>
                </a:solidFill>
                <a:latin typeface="Arial"/>
                <a:cs typeface="Arial"/>
              </a:rPr>
              <a:t>Travel Regulations (JTR)), Chapter</a:t>
            </a:r>
            <a:r>
              <a:rPr lang="en-US" sz="1200" spc="75">
                <a:solidFill>
                  <a:srgbClr val="FFFFFF"/>
                </a:solidFill>
                <a:latin typeface="Arial"/>
                <a:cs typeface="Arial"/>
              </a:rPr>
              <a:t> </a:t>
            </a:r>
            <a:r>
              <a:rPr lang="en-US" sz="1200" spc="-5">
                <a:solidFill>
                  <a:srgbClr val="FFFFFF"/>
                </a:solidFill>
                <a:latin typeface="Arial"/>
                <a:cs typeface="Arial"/>
              </a:rPr>
              <a:t>051502</a:t>
            </a:r>
            <a:endParaRPr lang="en-US" sz="120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042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indent="-172720">
              <a:lnSpc>
                <a:spcPct val="100000"/>
              </a:lnSpc>
              <a:buChar char="•"/>
              <a:tabLst>
                <a:tab pos="184785" algn="l"/>
                <a:tab pos="185420" algn="l"/>
              </a:tabLst>
            </a:pPr>
            <a:r>
              <a:rPr lang="en-US" sz="1200">
                <a:solidFill>
                  <a:srgbClr val="FFFFFF"/>
                </a:solidFill>
                <a:latin typeface="Arial"/>
                <a:cs typeface="Arial"/>
              </a:rPr>
              <a:t>https://icss.eta.sddc.army.mil </a:t>
            </a:r>
            <a:r>
              <a:rPr lang="en-US" sz="1200" spc="-5">
                <a:solidFill>
                  <a:srgbClr val="FFFFFF"/>
                </a:solidFill>
                <a:latin typeface="Arial"/>
                <a:cs typeface="Arial"/>
              </a:rPr>
              <a:t>(Survey</a:t>
            </a:r>
            <a:r>
              <a:rPr lang="en-US" sz="1200" spc="-70">
                <a:solidFill>
                  <a:srgbClr val="FFFFFF"/>
                </a:solidFill>
                <a:latin typeface="Arial"/>
                <a:cs typeface="Arial"/>
              </a:rPr>
              <a:t> </a:t>
            </a:r>
            <a:r>
              <a:rPr lang="en-US" sz="1200">
                <a:solidFill>
                  <a:srgbClr val="FFFFFF"/>
                </a:solidFill>
                <a:latin typeface="Arial"/>
                <a:cs typeface="Arial"/>
              </a:rPr>
              <a:t>Website)</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532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Arial"/>
              </a:rPr>
              <a:t>AR </a:t>
            </a:r>
            <a:r>
              <a:rPr lang="en-US" sz="1200" spc="-5">
                <a:latin typeface="Arial"/>
                <a:cs typeface="Arial"/>
              </a:rPr>
              <a:t>27-20</a:t>
            </a:r>
            <a:r>
              <a:rPr lang="en-US" sz="1200" spc="-40">
                <a:latin typeface="Arial"/>
                <a:cs typeface="Arial"/>
              </a:rPr>
              <a:t> </a:t>
            </a:r>
            <a:r>
              <a:rPr lang="en-US" sz="1200">
                <a:latin typeface="Arial"/>
                <a:cs typeface="Arial"/>
              </a:rPr>
              <a:t>(Claims)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259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indent="-172720">
              <a:lnSpc>
                <a:spcPct val="100000"/>
              </a:lnSpc>
              <a:buChar char="•"/>
              <a:tabLst>
                <a:tab pos="184785" algn="l"/>
                <a:tab pos="185420" algn="l"/>
              </a:tabLst>
            </a:pPr>
            <a:r>
              <a:rPr lang="en-US" sz="1200" spc="-5">
                <a:solidFill>
                  <a:srgbClr val="FFFFFF"/>
                </a:solidFill>
                <a:latin typeface="Arial"/>
                <a:cs typeface="Arial"/>
                <a:hlinkClick r:id="rId3"/>
              </a:rPr>
              <a:t>www.move.mil </a:t>
            </a:r>
            <a:r>
              <a:rPr lang="en-US" sz="1200" spc="-5">
                <a:solidFill>
                  <a:srgbClr val="FFFFFF"/>
                </a:solidFill>
                <a:latin typeface="Arial"/>
                <a:cs typeface="Arial"/>
              </a:rPr>
              <a:t>(Move.mil</a:t>
            </a:r>
            <a:r>
              <a:rPr lang="en-US" sz="1200" spc="-25">
                <a:solidFill>
                  <a:srgbClr val="FFFFFF"/>
                </a:solidFill>
                <a:latin typeface="Arial"/>
                <a:cs typeface="Arial"/>
              </a:rPr>
              <a:t> </a:t>
            </a:r>
            <a:r>
              <a:rPr lang="en-US" sz="1200">
                <a:solidFill>
                  <a:srgbClr val="FFFFFF"/>
                </a:solidFill>
                <a:latin typeface="Arial"/>
                <a:cs typeface="Arial"/>
              </a:rPr>
              <a:t>Website)</a:t>
            </a:r>
            <a:endParaRPr lang="en-US" sz="1200">
              <a:latin typeface="Arial"/>
              <a:cs typeface="Arial"/>
            </a:endParaRPr>
          </a:p>
          <a:p>
            <a:pPr marL="184785" marR="5080" indent="-172720">
              <a:lnSpc>
                <a:spcPct val="100000"/>
              </a:lnSpc>
              <a:spcBef>
                <a:spcPts val="5"/>
              </a:spcBef>
              <a:buChar char="•"/>
              <a:tabLst>
                <a:tab pos="184785" algn="l"/>
                <a:tab pos="185420" algn="l"/>
              </a:tabLst>
            </a:pPr>
            <a:r>
              <a:rPr lang="en-US" sz="1200" spc="-5">
                <a:solidFill>
                  <a:srgbClr val="FFFFFF"/>
                </a:solidFill>
                <a:latin typeface="Arial"/>
                <a:cs typeface="Arial"/>
              </a:rPr>
              <a:t>https://dps.sddc.army.mil/cust/standard/user/home.xhtml  (DPS Landing</a:t>
            </a:r>
            <a:r>
              <a:rPr lang="en-US" sz="1200" spc="20">
                <a:solidFill>
                  <a:srgbClr val="FFFFFF"/>
                </a:solidFill>
                <a:latin typeface="Arial"/>
                <a:cs typeface="Arial"/>
              </a:rPr>
              <a:t> </a:t>
            </a:r>
            <a:r>
              <a:rPr lang="en-US" sz="1200" spc="-5">
                <a:solidFill>
                  <a:srgbClr val="FFFFFF"/>
                </a:solidFill>
                <a:latin typeface="Arial"/>
                <a:cs typeface="Arial"/>
              </a:rPr>
              <a:t>Page)</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229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marR="5080" indent="-172720">
              <a:lnSpc>
                <a:spcPct val="100000"/>
              </a:lnSpc>
              <a:buChar char="•"/>
              <a:tabLst>
                <a:tab pos="184785" algn="l"/>
                <a:tab pos="185420" algn="l"/>
              </a:tabLst>
            </a:pPr>
            <a:r>
              <a:rPr lang="en-US" sz="1200" spc="-5">
                <a:solidFill>
                  <a:srgbClr val="FFFFFF"/>
                </a:solidFill>
                <a:latin typeface="Arial"/>
                <a:cs typeface="Arial"/>
              </a:rPr>
              <a:t>https</a:t>
            </a:r>
            <a:r>
              <a:rPr lang="en-US" sz="1200" spc="-5">
                <a:solidFill>
                  <a:srgbClr val="FFFFFF"/>
                </a:solidFill>
                <a:latin typeface="Arial"/>
                <a:cs typeface="Arial"/>
                <a:hlinkClick r:id="rId3"/>
              </a:rPr>
              <a:t>://www.defensetravel.dod.mil/Docs/perdiem/JTR.pdf </a:t>
            </a:r>
            <a:r>
              <a:rPr lang="en-US" sz="1200" spc="-5">
                <a:solidFill>
                  <a:srgbClr val="FFFFFF"/>
                </a:solidFill>
                <a:latin typeface="Arial"/>
                <a:cs typeface="Arial"/>
              </a:rPr>
              <a:t> (The </a:t>
            </a:r>
            <a:r>
              <a:rPr lang="en-US" sz="1200">
                <a:solidFill>
                  <a:srgbClr val="FFFFFF"/>
                </a:solidFill>
                <a:latin typeface="Arial"/>
                <a:cs typeface="Arial"/>
              </a:rPr>
              <a:t>Joint </a:t>
            </a:r>
            <a:r>
              <a:rPr lang="en-US" sz="1200" spc="-5">
                <a:solidFill>
                  <a:srgbClr val="FFFFFF"/>
                </a:solidFill>
                <a:latin typeface="Arial"/>
                <a:cs typeface="Arial"/>
              </a:rPr>
              <a:t>Travel Regulations (JTR)), Chapter</a:t>
            </a:r>
            <a:r>
              <a:rPr lang="en-US" sz="1200" spc="105">
                <a:solidFill>
                  <a:srgbClr val="FFFFFF"/>
                </a:solidFill>
                <a:latin typeface="Arial"/>
                <a:cs typeface="Arial"/>
              </a:rPr>
              <a:t> </a:t>
            </a:r>
            <a:r>
              <a:rPr lang="en-US" sz="1200" spc="-5">
                <a:solidFill>
                  <a:srgbClr val="FFFFFF"/>
                </a:solidFill>
                <a:latin typeface="Arial"/>
                <a:cs typeface="Arial"/>
              </a:rPr>
              <a:t>0529-0532</a:t>
            </a:r>
            <a:endParaRPr lang="en-US" sz="120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CB39F-E249-459B-9F49-F4C960F7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7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2700">
              <a:lnSpc>
                <a:spcPct val="100000"/>
              </a:lnSpc>
              <a:spcBef>
                <a:spcPts val="100"/>
              </a:spcBef>
            </a:pPr>
            <a:r>
              <a:rPr lang="en-US" sz="1200" spc="-5">
                <a:solidFill>
                  <a:srgbClr val="FFFFFF"/>
                </a:solidFill>
                <a:latin typeface="Arial"/>
                <a:cs typeface="Arial"/>
              </a:rPr>
              <a:t>References:</a:t>
            </a:r>
            <a:endParaRPr lang="en-US" sz="1200">
              <a:latin typeface="Arial"/>
              <a:cs typeface="Arial"/>
            </a:endParaRPr>
          </a:p>
          <a:p>
            <a:pPr marL="184785" indent="-172720">
              <a:lnSpc>
                <a:spcPct val="100000"/>
              </a:lnSpc>
              <a:spcBef>
                <a:spcPts val="5"/>
              </a:spcBef>
              <a:buChar char="•"/>
              <a:tabLst>
                <a:tab pos="184785" algn="l"/>
                <a:tab pos="185420" algn="l"/>
              </a:tabLst>
            </a:pPr>
            <a:r>
              <a:rPr lang="en-US" sz="1200">
                <a:solidFill>
                  <a:srgbClr val="FFFFFF"/>
                </a:solidFill>
                <a:latin typeface="Arial"/>
                <a:cs typeface="Arial"/>
              </a:rPr>
              <a:t>AR </a:t>
            </a:r>
            <a:r>
              <a:rPr lang="en-US" sz="1200" spc="-5">
                <a:solidFill>
                  <a:srgbClr val="FFFFFF"/>
                </a:solidFill>
                <a:latin typeface="Arial"/>
                <a:cs typeface="Arial"/>
              </a:rPr>
              <a:t>27-20</a:t>
            </a:r>
            <a:r>
              <a:rPr lang="en-US" sz="1200" spc="-55">
                <a:solidFill>
                  <a:srgbClr val="FFFFFF"/>
                </a:solidFill>
                <a:latin typeface="Arial"/>
                <a:cs typeface="Arial"/>
              </a:rPr>
              <a:t> </a:t>
            </a:r>
            <a:r>
              <a:rPr lang="en-US" sz="1200">
                <a:solidFill>
                  <a:srgbClr val="FFFFFF"/>
                </a:solidFill>
                <a:latin typeface="Arial"/>
                <a:cs typeface="Arial"/>
              </a:rPr>
              <a:t>(Claims)</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2FC10-6726-49D0-BFFD-74CF415FC9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405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indent="-172720">
              <a:lnSpc>
                <a:spcPct val="100000"/>
              </a:lnSpc>
              <a:spcBef>
                <a:spcPts val="100"/>
              </a:spcBef>
              <a:buChar char="•"/>
              <a:tabLst>
                <a:tab pos="184785" algn="l"/>
                <a:tab pos="185420" algn="l"/>
              </a:tabLst>
            </a:pPr>
            <a:r>
              <a:rPr lang="en-US" sz="700" spc="-5">
                <a:latin typeface="Arial"/>
                <a:cs typeface="Arial"/>
              </a:rPr>
              <a:t>AR </a:t>
            </a:r>
            <a:r>
              <a:rPr lang="en-US" sz="700">
                <a:latin typeface="Arial"/>
                <a:cs typeface="Arial"/>
              </a:rPr>
              <a:t>608-1 </a:t>
            </a:r>
            <a:r>
              <a:rPr lang="en-US" sz="700" spc="-5">
                <a:latin typeface="Arial"/>
                <a:cs typeface="Arial"/>
              </a:rPr>
              <a:t>(Army Community</a:t>
            </a:r>
            <a:r>
              <a:rPr lang="en-US" sz="700" spc="50">
                <a:latin typeface="Arial"/>
                <a:cs typeface="Arial"/>
              </a:rPr>
              <a:t> </a:t>
            </a:r>
            <a:r>
              <a:rPr lang="en-US" sz="700">
                <a:latin typeface="Arial"/>
                <a:cs typeface="Arial"/>
              </a:rPr>
              <a:t>Service)</a:t>
            </a:r>
          </a:p>
          <a:p>
            <a:pPr marL="184785" indent="-172720">
              <a:lnSpc>
                <a:spcPct val="100000"/>
              </a:lnSpc>
              <a:buChar char="•"/>
              <a:tabLst>
                <a:tab pos="184785" algn="l"/>
                <a:tab pos="185420" algn="l"/>
              </a:tabLst>
            </a:pPr>
            <a:r>
              <a:rPr lang="en-US" sz="700" spc="-5">
                <a:latin typeface="Arial"/>
                <a:cs typeface="Arial"/>
              </a:rPr>
              <a:t>ALARACT </a:t>
            </a:r>
            <a:r>
              <a:rPr lang="en-US" sz="700">
                <a:latin typeface="Arial"/>
                <a:cs typeface="Arial"/>
              </a:rPr>
              <a:t>036/2019 </a:t>
            </a:r>
            <a:r>
              <a:rPr lang="en-US" sz="700" spc="-5">
                <a:latin typeface="Arial"/>
                <a:cs typeface="Arial"/>
              </a:rPr>
              <a:t>(Announcement </a:t>
            </a:r>
            <a:r>
              <a:rPr lang="en-US" sz="700">
                <a:latin typeface="Arial"/>
                <a:cs typeface="Arial"/>
              </a:rPr>
              <a:t>of </a:t>
            </a:r>
            <a:r>
              <a:rPr lang="en-US" sz="700" spc="-10">
                <a:latin typeface="Arial"/>
                <a:cs typeface="Arial"/>
              </a:rPr>
              <a:t>Army </a:t>
            </a:r>
            <a:r>
              <a:rPr lang="en-US" sz="700">
                <a:latin typeface="Arial"/>
                <a:cs typeface="Arial"/>
              </a:rPr>
              <a:t>Directive </a:t>
            </a:r>
            <a:r>
              <a:rPr lang="en-US" sz="700" spc="-5">
                <a:latin typeface="Arial"/>
                <a:cs typeface="Arial"/>
              </a:rPr>
              <a:t>(AD) </a:t>
            </a:r>
            <a:r>
              <a:rPr lang="en-US" sz="700">
                <a:latin typeface="Arial"/>
                <a:cs typeface="Arial"/>
              </a:rPr>
              <a:t>2019-18 and</a:t>
            </a:r>
            <a:r>
              <a:rPr lang="en-US" sz="700" spc="35">
                <a:latin typeface="Arial"/>
                <a:cs typeface="Arial"/>
              </a:rPr>
              <a:t> </a:t>
            </a:r>
            <a:r>
              <a:rPr lang="en-US" sz="700" spc="5">
                <a:latin typeface="Arial"/>
                <a:cs typeface="Arial"/>
              </a:rPr>
              <a:t>Filing</a:t>
            </a:r>
            <a:endParaRPr lang="en-US" sz="800">
              <a:solidFill>
                <a:srgbClr val="FFFFFF"/>
              </a:solidFill>
              <a:latin typeface="Arial"/>
              <a:cs typeface="Arial"/>
            </a:endParaRPr>
          </a:p>
          <a:p>
            <a:pPr marL="184785">
              <a:lnSpc>
                <a:spcPct val="100000"/>
              </a:lnSpc>
              <a:spcBef>
                <a:spcPts val="100"/>
              </a:spcBef>
            </a:pPr>
            <a:r>
              <a:rPr lang="en-US" sz="800">
                <a:solidFill>
                  <a:srgbClr val="FFFFFF"/>
                </a:solidFill>
                <a:latin typeface="Arial"/>
                <a:cs typeface="Arial"/>
              </a:rPr>
              <a:t>Instructions for </a:t>
            </a:r>
            <a:r>
              <a:rPr lang="en-US" sz="800" spc="-5">
                <a:solidFill>
                  <a:srgbClr val="FFFFFF"/>
                </a:solidFill>
                <a:latin typeface="Arial"/>
                <a:cs typeface="Arial"/>
              </a:rPr>
              <a:t>Spouse State </a:t>
            </a:r>
            <a:r>
              <a:rPr lang="en-US" sz="800">
                <a:solidFill>
                  <a:srgbClr val="FFFFFF"/>
                </a:solidFill>
                <a:latin typeface="Arial"/>
                <a:cs typeface="Arial"/>
              </a:rPr>
              <a:t>Licensure and Certification </a:t>
            </a:r>
            <a:r>
              <a:rPr lang="en-US" sz="800" spc="-5">
                <a:solidFill>
                  <a:srgbClr val="FFFFFF"/>
                </a:solidFill>
                <a:latin typeface="Arial"/>
                <a:cs typeface="Arial"/>
              </a:rPr>
              <a:t>Costs</a:t>
            </a:r>
            <a:r>
              <a:rPr lang="en-US" sz="800" spc="-65">
                <a:solidFill>
                  <a:srgbClr val="FFFFFF"/>
                </a:solidFill>
                <a:latin typeface="Arial"/>
                <a:cs typeface="Arial"/>
              </a:rPr>
              <a:t> </a:t>
            </a:r>
            <a:r>
              <a:rPr lang="en-US" sz="800" spc="-5">
                <a:solidFill>
                  <a:srgbClr val="FFFFFF"/>
                </a:solidFill>
                <a:latin typeface="Arial"/>
                <a:cs typeface="Arial"/>
              </a:rPr>
              <a:t>Reimbursement)</a:t>
            </a:r>
            <a:endParaRPr lang="en-US" sz="800">
              <a:latin typeface="Arial"/>
              <a:cs typeface="Arial"/>
            </a:endParaRPr>
          </a:p>
          <a:p>
            <a:pPr marL="184785" indent="-172720">
              <a:lnSpc>
                <a:spcPct val="100000"/>
              </a:lnSpc>
              <a:buChar char="•"/>
              <a:tabLst>
                <a:tab pos="184785" algn="l"/>
                <a:tab pos="185420" algn="l"/>
              </a:tabLst>
            </a:pPr>
            <a:r>
              <a:rPr lang="en-US" sz="800">
                <a:solidFill>
                  <a:srgbClr val="FFFFFF"/>
                </a:solidFill>
                <a:latin typeface="Arial"/>
                <a:cs typeface="Arial"/>
              </a:rPr>
              <a:t>National </a:t>
            </a:r>
            <a:r>
              <a:rPr lang="en-US" sz="800" spc="-5">
                <a:solidFill>
                  <a:srgbClr val="FFFFFF"/>
                </a:solidFill>
                <a:latin typeface="Arial"/>
                <a:cs typeface="Arial"/>
              </a:rPr>
              <a:t>Defense </a:t>
            </a:r>
            <a:r>
              <a:rPr lang="en-US" sz="800">
                <a:solidFill>
                  <a:srgbClr val="FFFFFF"/>
                </a:solidFill>
                <a:latin typeface="Arial"/>
                <a:cs typeface="Arial"/>
              </a:rPr>
              <a:t>Authorization </a:t>
            </a:r>
            <a:r>
              <a:rPr lang="en-US" sz="800" spc="-5">
                <a:solidFill>
                  <a:srgbClr val="FFFFFF"/>
                </a:solidFill>
                <a:latin typeface="Arial"/>
                <a:cs typeface="Arial"/>
              </a:rPr>
              <a:t>Act </a:t>
            </a:r>
            <a:r>
              <a:rPr lang="en-US" sz="800">
                <a:solidFill>
                  <a:srgbClr val="FFFFFF"/>
                </a:solidFill>
                <a:latin typeface="Arial"/>
                <a:cs typeface="Arial"/>
              </a:rPr>
              <a:t>for Fiscal </a:t>
            </a:r>
            <a:r>
              <a:rPr lang="en-US" sz="800" spc="-5">
                <a:solidFill>
                  <a:srgbClr val="FFFFFF"/>
                </a:solidFill>
                <a:latin typeface="Arial"/>
                <a:cs typeface="Arial"/>
              </a:rPr>
              <a:t>Year</a:t>
            </a:r>
            <a:r>
              <a:rPr lang="en-US" sz="800" spc="-50">
                <a:solidFill>
                  <a:srgbClr val="FFFFFF"/>
                </a:solidFill>
                <a:latin typeface="Arial"/>
                <a:cs typeface="Arial"/>
              </a:rPr>
              <a:t> </a:t>
            </a:r>
            <a:r>
              <a:rPr lang="en-US" sz="800">
                <a:solidFill>
                  <a:srgbClr val="FFFFFF"/>
                </a:solidFill>
                <a:latin typeface="Arial"/>
                <a:cs typeface="Arial"/>
              </a:rPr>
              <a:t>2018</a:t>
            </a:r>
            <a:endParaRPr lang="en-US" sz="800">
              <a:latin typeface="Arial"/>
              <a:cs typeface="Arial"/>
            </a:endParaRPr>
          </a:p>
          <a:p>
            <a:pPr marL="184785" indent="-172720">
              <a:lnSpc>
                <a:spcPct val="100000"/>
              </a:lnSpc>
              <a:buChar char="•"/>
              <a:tabLst>
                <a:tab pos="184785" algn="l"/>
                <a:tab pos="185420" algn="l"/>
              </a:tabLst>
            </a:pPr>
            <a:r>
              <a:rPr lang="en-US" sz="800">
                <a:solidFill>
                  <a:srgbClr val="FFFFFF"/>
                </a:solidFill>
                <a:latin typeface="Arial"/>
                <a:cs typeface="Arial"/>
              </a:rPr>
              <a:t>Public Law </a:t>
            </a:r>
            <a:r>
              <a:rPr lang="en-US" sz="800" spc="-5">
                <a:solidFill>
                  <a:srgbClr val="FFFFFF"/>
                </a:solidFill>
                <a:latin typeface="Arial"/>
                <a:cs typeface="Arial"/>
              </a:rPr>
              <a:t>No. </a:t>
            </a:r>
            <a:r>
              <a:rPr lang="en-US" sz="800">
                <a:solidFill>
                  <a:srgbClr val="FFFFFF"/>
                </a:solidFill>
                <a:latin typeface="Arial"/>
                <a:cs typeface="Arial"/>
              </a:rPr>
              <a:t>115-91, section 556, 131 </a:t>
            </a:r>
            <a:r>
              <a:rPr lang="en-US" sz="800" spc="-5">
                <a:solidFill>
                  <a:srgbClr val="FFFFFF"/>
                </a:solidFill>
                <a:latin typeface="Arial"/>
                <a:cs typeface="Arial"/>
              </a:rPr>
              <a:t>Stat.</a:t>
            </a:r>
            <a:r>
              <a:rPr lang="en-US" sz="800" spc="-65">
                <a:solidFill>
                  <a:srgbClr val="FFFFFF"/>
                </a:solidFill>
                <a:latin typeface="Arial"/>
                <a:cs typeface="Arial"/>
              </a:rPr>
              <a:t> </a:t>
            </a:r>
            <a:r>
              <a:rPr lang="en-US" sz="800">
                <a:solidFill>
                  <a:srgbClr val="FFFFFF"/>
                </a:solidFill>
                <a:latin typeface="Arial"/>
                <a:cs typeface="Arial"/>
              </a:rPr>
              <a:t>1403–1405</a:t>
            </a:r>
            <a:endParaRPr lang="en-US" sz="800">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53</a:t>
            </a:fld>
            <a:endParaRPr lang="en-US"/>
          </a:p>
        </p:txBody>
      </p:sp>
    </p:spTree>
    <p:extLst>
      <p:ext uri="{BB962C8B-B14F-4D97-AF65-F5344CB8AC3E}">
        <p14:creationId xmlns:p14="http://schemas.microsoft.com/office/powerpoint/2010/main" val="411629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a:latin typeface="Arial"/>
                <a:cs typeface="Arial"/>
              </a:rPr>
              <a:t>References:</a:t>
            </a:r>
            <a:endParaRPr lang="en-US" sz="1200">
              <a:latin typeface="Arial"/>
              <a:cs typeface="Arial"/>
            </a:endParaRPr>
          </a:p>
          <a:p>
            <a:pPr marL="184785" indent="-172720">
              <a:lnSpc>
                <a:spcPct val="100000"/>
              </a:lnSpc>
              <a:spcBef>
                <a:spcPts val="5"/>
              </a:spcBef>
              <a:buChar char="•"/>
              <a:tabLst>
                <a:tab pos="184785" algn="l"/>
                <a:tab pos="185420" algn="l"/>
              </a:tabLst>
            </a:pPr>
            <a:r>
              <a:rPr lang="en-US" sz="1200">
                <a:latin typeface="Arial"/>
                <a:cs typeface="Arial"/>
              </a:rPr>
              <a:t>AR </a:t>
            </a:r>
            <a:r>
              <a:rPr lang="en-US" sz="1200" spc="-5">
                <a:latin typeface="Arial"/>
                <a:cs typeface="Arial"/>
              </a:rPr>
              <a:t>614-200 </a:t>
            </a:r>
            <a:r>
              <a:rPr lang="en-US" sz="1200">
                <a:latin typeface="Arial"/>
                <a:cs typeface="Arial"/>
              </a:rPr>
              <a:t>(Enlisted Assignments </a:t>
            </a:r>
            <a:r>
              <a:rPr lang="en-US" sz="1200" spc="-5">
                <a:latin typeface="Arial"/>
                <a:cs typeface="Arial"/>
              </a:rPr>
              <a:t>and Utilization</a:t>
            </a:r>
            <a:r>
              <a:rPr lang="en-US" sz="1200" spc="55">
                <a:latin typeface="Arial"/>
                <a:cs typeface="Arial"/>
              </a:rPr>
              <a:t> </a:t>
            </a:r>
            <a:r>
              <a:rPr lang="en-US" sz="1200" spc="-5">
                <a:latin typeface="Arial"/>
                <a:cs typeface="Arial"/>
              </a:rPr>
              <a:t>Management)</a:t>
            </a:r>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8</a:t>
            </a:fld>
            <a:endParaRPr lang="en-US"/>
          </a:p>
        </p:txBody>
      </p:sp>
    </p:spTree>
    <p:extLst>
      <p:ext uri="{BB962C8B-B14F-4D97-AF65-F5344CB8AC3E}">
        <p14:creationId xmlns:p14="http://schemas.microsoft.com/office/powerpoint/2010/main" val="3455655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Arial"/>
              </a:rPr>
              <a:t>AR </a:t>
            </a:r>
            <a:r>
              <a:rPr lang="en-US" sz="1200" spc="-5">
                <a:latin typeface="Arial"/>
                <a:cs typeface="Arial"/>
              </a:rPr>
              <a:t>600-8-8 (The Total </a:t>
            </a:r>
            <a:r>
              <a:rPr lang="en-US" sz="1200">
                <a:latin typeface="Arial"/>
                <a:cs typeface="Arial"/>
              </a:rPr>
              <a:t>Army Sponsorship Program)</a:t>
            </a: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54</a:t>
            </a:fld>
            <a:endParaRPr lang="en-US"/>
          </a:p>
        </p:txBody>
      </p:sp>
    </p:spTree>
    <p:extLst>
      <p:ext uri="{BB962C8B-B14F-4D97-AF65-F5344CB8AC3E}">
        <p14:creationId xmlns:p14="http://schemas.microsoft.com/office/powerpoint/2010/main" val="77800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marR="5080" indent="-172720">
              <a:lnSpc>
                <a:spcPct val="100000"/>
              </a:lnSpc>
              <a:spcBef>
                <a:spcPts val="100"/>
              </a:spcBef>
              <a:buChar char="•"/>
              <a:tabLst>
                <a:tab pos="184785" algn="l"/>
                <a:tab pos="185420" algn="l"/>
              </a:tabLst>
            </a:pPr>
            <a:r>
              <a:rPr lang="en-US" sz="1200" spc="-5">
                <a:solidFill>
                  <a:srgbClr val="FFFFFF"/>
                </a:solidFill>
                <a:latin typeface="Arial"/>
                <a:cs typeface="Arial"/>
              </a:rPr>
              <a:t>Department of </a:t>
            </a:r>
            <a:r>
              <a:rPr lang="en-US" sz="1200">
                <a:solidFill>
                  <a:srgbClr val="FFFFFF"/>
                </a:solidFill>
                <a:latin typeface="Arial"/>
                <a:cs typeface="Arial"/>
              </a:rPr>
              <a:t>Defense Instruction </a:t>
            </a:r>
            <a:r>
              <a:rPr lang="en-US" sz="1200" spc="-5">
                <a:solidFill>
                  <a:srgbClr val="FFFFFF"/>
                </a:solidFill>
                <a:latin typeface="Arial"/>
                <a:cs typeface="Arial"/>
              </a:rPr>
              <a:t>1315.18 (Procedures for Military  Personnel </a:t>
            </a:r>
            <a:r>
              <a:rPr lang="en-US" sz="1200">
                <a:solidFill>
                  <a:srgbClr val="FFFFFF"/>
                </a:solidFill>
                <a:latin typeface="Arial"/>
                <a:cs typeface="Arial"/>
              </a:rPr>
              <a:t>Assignments), Enclosure 3 </a:t>
            </a:r>
            <a:r>
              <a:rPr lang="en-US" sz="1200" spc="-5">
                <a:solidFill>
                  <a:srgbClr val="FFFFFF"/>
                </a:solidFill>
                <a:latin typeface="Arial"/>
                <a:cs typeface="Arial"/>
              </a:rPr>
              <a:t>(Procedures), Chapter</a:t>
            </a:r>
            <a:r>
              <a:rPr lang="en-US" sz="1200" spc="45">
                <a:solidFill>
                  <a:srgbClr val="FFFFFF"/>
                </a:solidFill>
                <a:latin typeface="Arial"/>
                <a:cs typeface="Arial"/>
              </a:rPr>
              <a:t> </a:t>
            </a:r>
            <a:r>
              <a:rPr lang="en-US" sz="1200" spc="-5">
                <a:solidFill>
                  <a:srgbClr val="FFFFFF"/>
                </a:solidFill>
                <a:latin typeface="Arial"/>
                <a:cs typeface="Arial"/>
              </a:rPr>
              <a:t>10</a:t>
            </a:r>
            <a:endParaRPr lang="en-US" sz="1200">
              <a:latin typeface="Arial"/>
              <a:cs typeface="Arial"/>
            </a:endParaRPr>
          </a:p>
          <a:p>
            <a:pPr marL="184785" marR="103505" indent="-172720">
              <a:lnSpc>
                <a:spcPct val="100000"/>
              </a:lnSpc>
              <a:spcBef>
                <a:spcPts val="5"/>
              </a:spcBef>
              <a:buChar char="•"/>
              <a:tabLst>
                <a:tab pos="184785" algn="l"/>
                <a:tab pos="185420" algn="l"/>
              </a:tabLst>
            </a:pPr>
            <a:r>
              <a:rPr lang="en-US" sz="1200" spc="-5">
                <a:solidFill>
                  <a:srgbClr val="FFFFFF"/>
                </a:solidFill>
                <a:latin typeface="Arial"/>
                <a:cs typeface="Arial"/>
              </a:rPr>
              <a:t>DoD 7000.14-R (Financial Management Regulation), </a:t>
            </a:r>
            <a:r>
              <a:rPr lang="en-US" sz="1200">
                <a:solidFill>
                  <a:srgbClr val="FFFFFF"/>
                </a:solidFill>
                <a:latin typeface="Arial"/>
                <a:cs typeface="Arial"/>
              </a:rPr>
              <a:t>Volume 7A,  </a:t>
            </a:r>
            <a:r>
              <a:rPr lang="en-US" sz="1200" spc="-5">
                <a:solidFill>
                  <a:srgbClr val="FFFFFF"/>
                </a:solidFill>
                <a:latin typeface="Arial"/>
                <a:cs typeface="Arial"/>
              </a:rPr>
              <a:t>Chapter 26, para</a:t>
            </a:r>
            <a:r>
              <a:rPr lang="en-US" sz="1200" spc="45">
                <a:solidFill>
                  <a:srgbClr val="FFFFFF"/>
                </a:solidFill>
                <a:latin typeface="Arial"/>
                <a:cs typeface="Arial"/>
              </a:rPr>
              <a:t> </a:t>
            </a:r>
            <a:r>
              <a:rPr lang="en-US" sz="1200" spc="-5">
                <a:solidFill>
                  <a:srgbClr val="FFFFFF"/>
                </a:solidFill>
                <a:latin typeface="Arial"/>
                <a:cs typeface="Arial"/>
              </a:rPr>
              <a:t>261014.</a:t>
            </a:r>
            <a:endParaRPr lang="en-US" sz="1200">
              <a:latin typeface="Arial"/>
              <a:cs typeface="Arial"/>
            </a:endParaRPr>
          </a:p>
        </p:txBody>
      </p:sp>
      <p:sp>
        <p:nvSpPr>
          <p:cNvPr id="4" name="Slide Number Placeholder 3"/>
          <p:cNvSpPr>
            <a:spLocks noGrp="1"/>
          </p:cNvSpPr>
          <p:nvPr>
            <p:ph type="sldNum" sz="quarter" idx="10"/>
          </p:nvPr>
        </p:nvSpPr>
        <p:spPr/>
        <p:txBody>
          <a:bodyPr/>
          <a:lstStyle/>
          <a:p>
            <a:fld id="{026CB39F-E249-459B-9F49-F4C960F7C038}" type="slidenum">
              <a:rPr lang="en-US" smtClean="0"/>
              <a:t>55</a:t>
            </a:fld>
            <a:endParaRPr lang="en-US"/>
          </a:p>
        </p:txBody>
      </p:sp>
    </p:spTree>
    <p:extLst>
      <p:ext uri="{BB962C8B-B14F-4D97-AF65-F5344CB8AC3E}">
        <p14:creationId xmlns:p14="http://schemas.microsoft.com/office/powerpoint/2010/main" val="3261941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 marR="466090" indent="-172720">
              <a:lnSpc>
                <a:spcPct val="100000"/>
              </a:lnSpc>
              <a:spcBef>
                <a:spcPts val="100"/>
              </a:spcBef>
              <a:buChar char="•"/>
              <a:tabLst>
                <a:tab pos="184785" algn="l"/>
                <a:tab pos="185420" algn="l"/>
              </a:tabLst>
            </a:pPr>
            <a:r>
              <a:rPr lang="en-US" sz="800" spc="-5">
                <a:latin typeface="Arial"/>
                <a:cs typeface="Arial"/>
              </a:rPr>
              <a:t>Department </a:t>
            </a:r>
            <a:r>
              <a:rPr lang="en-US" sz="800">
                <a:latin typeface="Arial"/>
                <a:cs typeface="Arial"/>
              </a:rPr>
              <a:t>of </a:t>
            </a:r>
            <a:r>
              <a:rPr lang="en-US" sz="800" spc="-5">
                <a:latin typeface="Arial"/>
                <a:cs typeface="Arial"/>
              </a:rPr>
              <a:t>Defense </a:t>
            </a:r>
            <a:r>
              <a:rPr lang="en-US" sz="800">
                <a:latin typeface="Arial"/>
                <a:cs typeface="Arial"/>
              </a:rPr>
              <a:t>Instruction 1315.18 </a:t>
            </a:r>
            <a:r>
              <a:rPr lang="en-US" sz="800" spc="-5">
                <a:latin typeface="Arial"/>
                <a:cs typeface="Arial"/>
              </a:rPr>
              <a:t>(Procedures </a:t>
            </a:r>
            <a:r>
              <a:rPr lang="en-US" sz="800">
                <a:latin typeface="Arial"/>
                <a:cs typeface="Arial"/>
              </a:rPr>
              <a:t>for Military </a:t>
            </a:r>
            <a:r>
              <a:rPr lang="en-US" sz="800" spc="-5">
                <a:latin typeface="Arial"/>
                <a:cs typeface="Arial"/>
              </a:rPr>
              <a:t>Personnel  Assignments), Enclosure </a:t>
            </a:r>
            <a:r>
              <a:rPr lang="en-US" sz="800">
                <a:latin typeface="Arial"/>
                <a:cs typeface="Arial"/>
              </a:rPr>
              <a:t>3 </a:t>
            </a:r>
            <a:r>
              <a:rPr lang="en-US" sz="800" spc="-5">
                <a:latin typeface="Arial"/>
                <a:cs typeface="Arial"/>
              </a:rPr>
              <a:t>(Procedures), Chapter</a:t>
            </a:r>
            <a:r>
              <a:rPr lang="en-US" sz="800" spc="5">
                <a:latin typeface="Arial"/>
                <a:cs typeface="Arial"/>
              </a:rPr>
              <a:t> </a:t>
            </a:r>
            <a:r>
              <a:rPr lang="en-US" sz="800">
                <a:latin typeface="Arial"/>
                <a:cs typeface="Arial"/>
              </a:rPr>
              <a:t>10</a:t>
            </a:r>
          </a:p>
          <a:p>
            <a:pPr marL="184785" indent="-172720">
              <a:lnSpc>
                <a:spcPct val="100000"/>
              </a:lnSpc>
              <a:buChar char="•"/>
              <a:tabLst>
                <a:tab pos="184785" algn="l"/>
                <a:tab pos="185420" algn="l"/>
              </a:tabLst>
            </a:pPr>
            <a:r>
              <a:rPr lang="en-US" sz="800" spc="-5">
                <a:latin typeface="Arial"/>
                <a:cs typeface="Arial"/>
              </a:rPr>
              <a:t>DoD </a:t>
            </a:r>
            <a:r>
              <a:rPr lang="en-US" sz="800">
                <a:latin typeface="Arial"/>
                <a:cs typeface="Arial"/>
              </a:rPr>
              <a:t>7000.14-R (Financial </a:t>
            </a:r>
            <a:r>
              <a:rPr lang="en-US" sz="800" spc="-5">
                <a:latin typeface="Arial"/>
                <a:cs typeface="Arial"/>
              </a:rPr>
              <a:t>Management </a:t>
            </a:r>
            <a:r>
              <a:rPr lang="en-US" sz="800">
                <a:latin typeface="Arial"/>
                <a:cs typeface="Arial"/>
              </a:rPr>
              <a:t>Regulation), </a:t>
            </a:r>
            <a:r>
              <a:rPr lang="en-US" sz="800" spc="-5">
                <a:latin typeface="Arial"/>
                <a:cs typeface="Arial"/>
              </a:rPr>
              <a:t>Volume 7A, Chapter </a:t>
            </a:r>
            <a:r>
              <a:rPr lang="en-US" sz="800">
                <a:latin typeface="Arial"/>
                <a:cs typeface="Arial"/>
              </a:rPr>
              <a:t>26, para</a:t>
            </a:r>
            <a:r>
              <a:rPr lang="en-US" sz="800" spc="40">
                <a:latin typeface="Arial"/>
                <a:cs typeface="Arial"/>
              </a:rPr>
              <a:t> </a:t>
            </a:r>
            <a:r>
              <a:rPr lang="en-US" sz="800">
                <a:latin typeface="Arial"/>
                <a:cs typeface="Arial"/>
              </a:rPr>
              <a:t>261014.</a:t>
            </a:r>
          </a:p>
          <a:p>
            <a:pPr marL="184785" indent="-172720">
              <a:lnSpc>
                <a:spcPct val="100000"/>
              </a:lnSpc>
              <a:buChar char="•"/>
              <a:tabLst>
                <a:tab pos="184785" algn="l"/>
                <a:tab pos="185420" algn="l"/>
              </a:tabLst>
            </a:pPr>
            <a:r>
              <a:rPr lang="en-US" sz="800" spc="-5">
                <a:latin typeface="Arial"/>
                <a:cs typeface="Arial"/>
              </a:rPr>
              <a:t>https</a:t>
            </a:r>
            <a:r>
              <a:rPr lang="en-US" sz="800" spc="-5">
                <a:latin typeface="Arial"/>
                <a:cs typeface="Arial"/>
                <a:hlinkClick r:id="rId3"/>
              </a:rPr>
              <a:t>://www.housing.army.mil/ </a:t>
            </a:r>
            <a:r>
              <a:rPr lang="en-US" sz="800" spc="-5">
                <a:latin typeface="Arial"/>
                <a:cs typeface="Arial"/>
              </a:rPr>
              <a:t>(Army </a:t>
            </a:r>
            <a:r>
              <a:rPr lang="en-US" sz="800">
                <a:latin typeface="Arial"/>
                <a:cs typeface="Arial"/>
              </a:rPr>
              <a:t>Housing Online </a:t>
            </a:r>
            <a:r>
              <a:rPr lang="en-US" sz="800" spc="-5">
                <a:latin typeface="Arial"/>
                <a:cs typeface="Arial"/>
              </a:rPr>
              <a:t>User</a:t>
            </a:r>
            <a:r>
              <a:rPr lang="en-US" sz="800" spc="25">
                <a:latin typeface="Arial"/>
                <a:cs typeface="Arial"/>
              </a:rPr>
              <a:t> </a:t>
            </a:r>
            <a:r>
              <a:rPr lang="en-US" sz="800">
                <a:latin typeface="Arial"/>
                <a:cs typeface="Arial"/>
              </a:rPr>
              <a:t>Services)</a:t>
            </a: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56</a:t>
            </a:fld>
            <a:endParaRPr lang="en-US"/>
          </a:p>
        </p:txBody>
      </p:sp>
    </p:spTree>
    <p:extLst>
      <p:ext uri="{BB962C8B-B14F-4D97-AF65-F5344CB8AC3E}">
        <p14:creationId xmlns:p14="http://schemas.microsoft.com/office/powerpoint/2010/main" val="25453007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57</a:t>
            </a:fld>
            <a:endParaRPr lang="en-US"/>
          </a:p>
        </p:txBody>
      </p:sp>
    </p:spTree>
    <p:extLst>
      <p:ext uri="{BB962C8B-B14F-4D97-AF65-F5344CB8AC3E}">
        <p14:creationId xmlns:p14="http://schemas.microsoft.com/office/powerpoint/2010/main" val="2465249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58</a:t>
            </a:fld>
            <a:endParaRPr lang="en-US"/>
          </a:p>
        </p:txBody>
      </p:sp>
    </p:spTree>
    <p:extLst>
      <p:ext uri="{BB962C8B-B14F-4D97-AF65-F5344CB8AC3E}">
        <p14:creationId xmlns:p14="http://schemas.microsoft.com/office/powerpoint/2010/main" val="1155419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60</a:t>
            </a:fld>
            <a:endParaRPr lang="en-US"/>
          </a:p>
        </p:txBody>
      </p:sp>
    </p:spTree>
    <p:extLst>
      <p:ext uri="{BB962C8B-B14F-4D97-AF65-F5344CB8AC3E}">
        <p14:creationId xmlns:p14="http://schemas.microsoft.com/office/powerpoint/2010/main" val="4145788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61</a:t>
            </a:fld>
            <a:endParaRPr lang="en-US"/>
          </a:p>
        </p:txBody>
      </p:sp>
    </p:spTree>
    <p:extLst>
      <p:ext uri="{BB962C8B-B14F-4D97-AF65-F5344CB8AC3E}">
        <p14:creationId xmlns:p14="http://schemas.microsoft.com/office/powerpoint/2010/main" val="2991006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62</a:t>
            </a:fld>
            <a:endParaRPr lang="en-US"/>
          </a:p>
        </p:txBody>
      </p:sp>
    </p:spTree>
    <p:extLst>
      <p:ext uri="{BB962C8B-B14F-4D97-AF65-F5344CB8AC3E}">
        <p14:creationId xmlns:p14="http://schemas.microsoft.com/office/powerpoint/2010/main" val="183005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69</a:t>
            </a:fld>
            <a:endParaRPr lang="en-US"/>
          </a:p>
        </p:txBody>
      </p:sp>
    </p:spTree>
    <p:extLst>
      <p:ext uri="{BB962C8B-B14F-4D97-AF65-F5344CB8AC3E}">
        <p14:creationId xmlns:p14="http://schemas.microsoft.com/office/powerpoint/2010/main" val="3065386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70</a:t>
            </a:fld>
            <a:endParaRPr lang="en-US"/>
          </a:p>
        </p:txBody>
      </p:sp>
    </p:spTree>
    <p:extLst>
      <p:ext uri="{BB962C8B-B14F-4D97-AF65-F5344CB8AC3E}">
        <p14:creationId xmlns:p14="http://schemas.microsoft.com/office/powerpoint/2010/main" val="199080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a:latin typeface="Arial"/>
                <a:cs typeface="Arial"/>
              </a:rPr>
              <a:t>References:</a:t>
            </a:r>
            <a:endParaRPr lang="en-US" sz="1200">
              <a:latin typeface="Arial"/>
              <a:cs typeface="Arial"/>
            </a:endParaRPr>
          </a:p>
          <a:p>
            <a:pPr marL="184785" marR="5080" lvl="0" indent="-172720" algn="l" defTabSz="914400" rtl="0" eaLnBrk="1" fontAlgn="auto" latinLnBrk="0" hangingPunct="1">
              <a:lnSpc>
                <a:spcPct val="100000"/>
              </a:lnSpc>
              <a:spcBef>
                <a:spcPts val="5"/>
              </a:spcBef>
              <a:spcAft>
                <a:spcPts val="0"/>
              </a:spcAft>
              <a:buClrTx/>
              <a:buSzTx/>
              <a:buFontTx/>
              <a:buChar char="•"/>
              <a:tabLst>
                <a:tab pos="184785" algn="l"/>
                <a:tab pos="185420" algn="l"/>
              </a:tabLst>
              <a:defRPr/>
            </a:pPr>
            <a:r>
              <a:rPr lang="en-US" spc="-5">
                <a:latin typeface="Arial"/>
                <a:cs typeface="Arial"/>
              </a:rPr>
              <a:t>https://</a:t>
            </a:r>
            <a:r>
              <a:rPr lang="en-US" spc="-5" err="1">
                <a:latin typeface="Arial"/>
                <a:cs typeface="Arial"/>
              </a:rPr>
              <a:t>www.travel.dod.mil</a:t>
            </a:r>
            <a:r>
              <a:rPr lang="en-US" spc="-5">
                <a:latin typeface="Arial"/>
                <a:cs typeface="Arial"/>
              </a:rPr>
              <a:t>/ (Defense Travel Management </a:t>
            </a:r>
            <a:r>
              <a:rPr lang="en-US">
                <a:latin typeface="Arial"/>
                <a:cs typeface="Arial"/>
              </a:rPr>
              <a:t>Officer</a:t>
            </a:r>
            <a:r>
              <a:rPr lang="en-US" spc="50">
                <a:latin typeface="Arial"/>
                <a:cs typeface="Arial"/>
              </a:rPr>
              <a:t> </a:t>
            </a:r>
            <a:r>
              <a:rPr lang="en-US">
                <a:latin typeface="Arial"/>
                <a:cs typeface="Arial"/>
              </a:rPr>
              <a:t>Website)</a:t>
            </a:r>
          </a:p>
          <a:p>
            <a:pPr marL="184785" marR="5080" indent="-172720">
              <a:lnSpc>
                <a:spcPct val="100000"/>
              </a:lnSpc>
              <a:spcBef>
                <a:spcPts val="5"/>
              </a:spcBef>
              <a:buChar char="•"/>
              <a:tabLst>
                <a:tab pos="184785" algn="l"/>
                <a:tab pos="185420" algn="l"/>
              </a:tabLst>
            </a:pPr>
            <a:r>
              <a:rPr lang="en-US" sz="1200" spc="-5">
                <a:latin typeface="Arial"/>
                <a:cs typeface="Arial"/>
              </a:rPr>
              <a:t>(The </a:t>
            </a:r>
            <a:r>
              <a:rPr lang="en-US" sz="1200">
                <a:latin typeface="Arial"/>
                <a:cs typeface="Arial"/>
              </a:rPr>
              <a:t>Joint </a:t>
            </a:r>
            <a:r>
              <a:rPr lang="en-US" sz="1200" spc="-5">
                <a:latin typeface="Arial"/>
                <a:cs typeface="Arial"/>
              </a:rPr>
              <a:t>Travel Regulations (JTR)), Chapter</a:t>
            </a:r>
            <a:r>
              <a:rPr lang="en-US" sz="1200" spc="75">
                <a:latin typeface="Arial"/>
                <a:cs typeface="Arial"/>
              </a:rPr>
              <a:t> </a:t>
            </a:r>
            <a:r>
              <a:rPr lang="en-US" sz="1200" spc="-5">
                <a:latin typeface="Arial"/>
                <a:cs typeface="Arial"/>
              </a:rPr>
              <a:t>050205</a:t>
            </a:r>
            <a:endParaRPr lang="en-US" sz="1200">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9</a:t>
            </a:fld>
            <a:endParaRPr lang="en-US"/>
          </a:p>
        </p:txBody>
      </p:sp>
    </p:spTree>
    <p:extLst>
      <p:ext uri="{BB962C8B-B14F-4D97-AF65-F5344CB8AC3E}">
        <p14:creationId xmlns:p14="http://schemas.microsoft.com/office/powerpoint/2010/main" val="360552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78</a:t>
            </a:fld>
            <a:endParaRPr lang="en-US"/>
          </a:p>
        </p:txBody>
      </p:sp>
    </p:spTree>
    <p:extLst>
      <p:ext uri="{BB962C8B-B14F-4D97-AF65-F5344CB8AC3E}">
        <p14:creationId xmlns:p14="http://schemas.microsoft.com/office/powerpoint/2010/main" val="1554811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79</a:t>
            </a:fld>
            <a:endParaRPr lang="en-US"/>
          </a:p>
        </p:txBody>
      </p:sp>
    </p:spTree>
    <p:extLst>
      <p:ext uri="{BB962C8B-B14F-4D97-AF65-F5344CB8AC3E}">
        <p14:creationId xmlns:p14="http://schemas.microsoft.com/office/powerpoint/2010/main" val="23271736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87</a:t>
            </a:fld>
            <a:endParaRPr lang="en-US"/>
          </a:p>
        </p:txBody>
      </p:sp>
    </p:spTree>
    <p:extLst>
      <p:ext uri="{BB962C8B-B14F-4D97-AF65-F5344CB8AC3E}">
        <p14:creationId xmlns:p14="http://schemas.microsoft.com/office/powerpoint/2010/main" val="357096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93</a:t>
            </a:fld>
            <a:endParaRPr lang="en-US"/>
          </a:p>
        </p:txBody>
      </p:sp>
    </p:spTree>
    <p:extLst>
      <p:ext uri="{BB962C8B-B14F-4D97-AF65-F5344CB8AC3E}">
        <p14:creationId xmlns:p14="http://schemas.microsoft.com/office/powerpoint/2010/main" val="14252756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3400" y="877888"/>
            <a:ext cx="3159125" cy="2368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99</a:t>
            </a:fld>
            <a:endParaRPr lang="en-US"/>
          </a:p>
        </p:txBody>
      </p:sp>
    </p:spTree>
    <p:extLst>
      <p:ext uri="{BB962C8B-B14F-4D97-AF65-F5344CB8AC3E}">
        <p14:creationId xmlns:p14="http://schemas.microsoft.com/office/powerpoint/2010/main" val="644127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2FC10-6726-49D0-BFFD-74CF415FC98E}" type="slidenum">
              <a:rPr lang="en-US" smtClean="0"/>
              <a:t>106</a:t>
            </a:fld>
            <a:endParaRPr lang="en-US"/>
          </a:p>
        </p:txBody>
      </p:sp>
    </p:spTree>
    <p:extLst>
      <p:ext uri="{BB962C8B-B14F-4D97-AF65-F5344CB8AC3E}">
        <p14:creationId xmlns:p14="http://schemas.microsoft.com/office/powerpoint/2010/main" val="324336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11" marR="5078" indent="-172651">
              <a:spcBef>
                <a:spcPts val="100"/>
              </a:spcBef>
              <a:buChar char="•"/>
              <a:tabLst>
                <a:tab pos="184711" algn="l"/>
                <a:tab pos="185346" algn="l"/>
              </a:tabLst>
            </a:pPr>
            <a:r>
              <a:rPr lang="en-US" spc="-5">
                <a:latin typeface="Arial"/>
                <a:cs typeface="Arial"/>
              </a:rPr>
              <a:t>(The </a:t>
            </a:r>
            <a:r>
              <a:rPr lang="en-US">
                <a:latin typeface="Arial"/>
                <a:cs typeface="Arial"/>
              </a:rPr>
              <a:t>Joint </a:t>
            </a:r>
            <a:r>
              <a:rPr lang="en-US" spc="-5">
                <a:latin typeface="Arial"/>
                <a:cs typeface="Arial"/>
              </a:rPr>
              <a:t>Travel Regulations (JTR)), Chapter</a:t>
            </a:r>
            <a:r>
              <a:rPr lang="en-US" spc="65">
                <a:latin typeface="Arial"/>
                <a:cs typeface="Arial"/>
              </a:rPr>
              <a:t> </a:t>
            </a:r>
            <a:r>
              <a:rPr lang="en-US" spc="-5">
                <a:latin typeface="Arial"/>
                <a:cs typeface="Arial"/>
              </a:rPr>
              <a:t>0503</a:t>
            </a:r>
            <a:endParaRPr lang="en-US">
              <a:latin typeface="Arial"/>
              <a:cs typeface="Arial"/>
            </a:endParaRPr>
          </a:p>
          <a:p>
            <a:pPr marL="184711" marR="460825" indent="-172651">
              <a:spcBef>
                <a:spcPts val="5"/>
              </a:spcBef>
              <a:buChar char="•"/>
              <a:tabLst>
                <a:tab pos="184711" algn="l"/>
                <a:tab pos="185346" algn="l"/>
              </a:tabLst>
            </a:pPr>
            <a:r>
              <a:rPr lang="en-US" spc="-5">
                <a:latin typeface="Arial"/>
                <a:cs typeface="Arial"/>
              </a:rPr>
              <a:t>https://www.travel.dod.mil/ (Defense Travel Management </a:t>
            </a:r>
            <a:r>
              <a:rPr lang="en-US">
                <a:latin typeface="Arial"/>
                <a:cs typeface="Arial"/>
              </a:rPr>
              <a:t>Officer</a:t>
            </a:r>
            <a:r>
              <a:rPr lang="en-US" spc="50">
                <a:latin typeface="Arial"/>
                <a:cs typeface="Arial"/>
              </a:rPr>
              <a:t> </a:t>
            </a:r>
            <a:r>
              <a:rPr lang="en-US">
                <a:latin typeface="Arial"/>
                <a:cs typeface="Arial"/>
              </a:rPr>
              <a:t>Website)</a:t>
            </a: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10</a:t>
            </a:fld>
            <a:endParaRPr lang="en-US"/>
          </a:p>
        </p:txBody>
      </p:sp>
    </p:spTree>
    <p:extLst>
      <p:ext uri="{BB962C8B-B14F-4D97-AF65-F5344CB8AC3E}">
        <p14:creationId xmlns:p14="http://schemas.microsoft.com/office/powerpoint/2010/main" val="402051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pPr marL="184711" marR="5078" indent="-172651">
              <a:buChar char="•"/>
              <a:tabLst>
                <a:tab pos="184711" algn="l"/>
                <a:tab pos="185346" algn="l"/>
              </a:tabLst>
            </a:pPr>
            <a:r>
              <a:rPr lang="en-US" spc="-5">
                <a:latin typeface="Arial"/>
                <a:cs typeface="Arial"/>
              </a:rPr>
              <a:t>(The </a:t>
            </a:r>
            <a:r>
              <a:rPr lang="en-US">
                <a:latin typeface="Arial"/>
                <a:cs typeface="Arial"/>
              </a:rPr>
              <a:t>Joint </a:t>
            </a:r>
            <a:r>
              <a:rPr lang="en-US" spc="-5">
                <a:latin typeface="Arial"/>
                <a:cs typeface="Arial"/>
              </a:rPr>
              <a:t>Travel Regulations (JTR)), Chapter</a:t>
            </a:r>
            <a:r>
              <a:rPr lang="en-US" spc="65">
                <a:latin typeface="Arial"/>
                <a:cs typeface="Arial"/>
              </a:rPr>
              <a:t> </a:t>
            </a:r>
            <a:r>
              <a:rPr lang="en-US" spc="-5">
                <a:latin typeface="Arial"/>
                <a:cs typeface="Arial"/>
              </a:rPr>
              <a:t>0505</a:t>
            </a:r>
            <a:endParaRPr lang="en-US">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11</a:t>
            </a:fld>
            <a:endParaRPr lang="en-US"/>
          </a:p>
        </p:txBody>
      </p:sp>
    </p:spTree>
    <p:extLst>
      <p:ext uri="{BB962C8B-B14F-4D97-AF65-F5344CB8AC3E}">
        <p14:creationId xmlns:p14="http://schemas.microsoft.com/office/powerpoint/2010/main" val="366143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5">
              <a:spcBef>
                <a:spcPts val="100"/>
              </a:spcBef>
            </a:pPr>
            <a:r>
              <a:rPr lang="en-US" spc="-5">
                <a:latin typeface="Arial"/>
                <a:cs typeface="Arial"/>
              </a:rPr>
              <a:t>References:</a:t>
            </a:r>
            <a:endParaRPr lang="en-US">
              <a:latin typeface="Arial"/>
              <a:cs typeface="Arial"/>
            </a:endParaRPr>
          </a:p>
          <a:p>
            <a:endParaRPr lang="en-US"/>
          </a:p>
        </p:txBody>
      </p:sp>
      <p:sp>
        <p:nvSpPr>
          <p:cNvPr id="4" name="Slide Number Placeholder 3"/>
          <p:cNvSpPr>
            <a:spLocks noGrp="1"/>
          </p:cNvSpPr>
          <p:nvPr>
            <p:ph type="sldNum" sz="quarter" idx="10"/>
          </p:nvPr>
        </p:nvSpPr>
        <p:spPr/>
        <p:txBody>
          <a:bodyPr/>
          <a:lstStyle/>
          <a:p>
            <a:fld id="{026CB39F-E249-459B-9F49-F4C960F7C038}" type="slidenum">
              <a:rPr lang="en-US" smtClean="0"/>
              <a:t>12</a:t>
            </a:fld>
            <a:endParaRPr lang="en-US"/>
          </a:p>
        </p:txBody>
      </p:sp>
    </p:spTree>
    <p:extLst>
      <p:ext uri="{BB962C8B-B14F-4D97-AF65-F5344CB8AC3E}">
        <p14:creationId xmlns:p14="http://schemas.microsoft.com/office/powerpoint/2010/main" val="940713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E6AA9DEE-9321-CD09-D254-C278ED88032D}"/>
              </a:ext>
            </a:extLst>
          </p:cNvPr>
          <p:cNvSpPr>
            <a:spLocks noGrp="1"/>
          </p:cNvSpPr>
          <p:nvPr>
            <p:ph idx="1"/>
          </p:nvPr>
        </p:nvSpPr>
        <p:spPr>
          <a:xfrm>
            <a:off x="79269" y="1059008"/>
            <a:ext cx="8998718" cy="4813906"/>
          </a:xfrm>
          <a:prstGeom prst="rect">
            <a:avLst/>
          </a:prstGeom>
          <a:ln w="3175">
            <a:solidFill>
              <a:schemeClr val="tx1"/>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A549D6F3-045F-AC6B-5CE4-E75014D68D0C}"/>
              </a:ext>
            </a:extLst>
          </p:cNvPr>
          <p:cNvSpPr>
            <a:spLocks noGrp="1"/>
          </p:cNvSpPr>
          <p:nvPr>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a:t>Click to edit Master title style</a:t>
            </a:r>
          </a:p>
        </p:txBody>
      </p:sp>
      <p:pic>
        <p:nvPicPr>
          <p:cNvPr id="2" name="Picture 1" descr="800px-US-O10_insignia_svg.png">
            <a:extLst>
              <a:ext uri="{FF2B5EF4-FFF2-40B4-BE49-F238E27FC236}">
                <a16:creationId xmlns:a16="http://schemas.microsoft.com/office/drawing/2014/main" id="{A6E1CBB9-7146-0DD6-1627-B30917D57F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3259437" y="6482723"/>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95AE3EE7-8633-C673-4F1B-05ECC7B2B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5405167" y="6482723"/>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508164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221F1F"/>
                </a:solidFill>
                <a:latin typeface="Arial"/>
                <a:cs typeface="Arial"/>
              </a:defRPr>
            </a:lvl1pPr>
          </a:lstStyle>
          <a:p>
            <a:endParaRPr/>
          </a:p>
        </p:txBody>
      </p:sp>
      <p:sp>
        <p:nvSpPr>
          <p:cNvPr id="4" name="Holder 4"/>
          <p:cNvSpPr>
            <a:spLocks noGrp="1"/>
          </p:cNvSpPr>
          <p:nvPr>
            <p:ph type="ftr" sz="quarter" idx="5"/>
          </p:nvPr>
        </p:nvSpPr>
        <p:spPr>
          <a:xfrm>
            <a:off x="7961871" y="6676638"/>
            <a:ext cx="1132204" cy="153888"/>
          </a:xfrm>
        </p:spPr>
        <p:txBody>
          <a:bodyPr lIns="0" tIns="0" rIns="0" bIns="0"/>
          <a:lstStyle>
            <a:lvl1pPr>
              <a:defRPr sz="1000" b="0" i="0">
                <a:solidFill>
                  <a:schemeClr val="tx1"/>
                </a:solidFill>
                <a:latin typeface="Arial"/>
                <a:cs typeface="Arial"/>
              </a:defRPr>
            </a:lvl1pPr>
          </a:lstStyle>
          <a:p>
            <a:pPr marL="12700"/>
            <a:r>
              <a:rPr lang="en-US" spc="-5"/>
              <a:t>15 September 2022</a:t>
            </a:r>
            <a:endParaRPr lang="en-US" spc="-10"/>
          </a:p>
        </p:txBody>
      </p:sp>
      <p:sp>
        <p:nvSpPr>
          <p:cNvPr id="5" name="Holder 5"/>
          <p:cNvSpPr>
            <a:spLocks noGrp="1"/>
          </p:cNvSpPr>
          <p:nvPr>
            <p:ph type="dt" sz="half" idx="6"/>
          </p:nvPr>
        </p:nvSpPr>
        <p:spPr>
          <a:xfrm>
            <a:off x="78739" y="6681515"/>
            <a:ext cx="3350261" cy="176485"/>
          </a:xfrm>
          <a:prstGeom prst="rect">
            <a:avLst/>
          </a:prstGeom>
        </p:spPr>
        <p:txBody>
          <a:bodyPr lIns="0" tIns="0" rIns="0" bIns="0"/>
          <a:lstStyle>
            <a:lvl1pPr>
              <a:defRPr sz="1000" b="0" i="0">
                <a:solidFill>
                  <a:schemeClr val="tx1"/>
                </a:solidFill>
                <a:latin typeface="Arial"/>
                <a:cs typeface="Arial"/>
              </a:defRPr>
            </a:lvl1pPr>
          </a:lstStyle>
          <a:p>
            <a:pPr marL="12700"/>
            <a:r>
              <a:rPr lang="en-US" spc="-5"/>
              <a:t>Camp Zama Reassignment Section 315-263-4453/7371</a:t>
            </a:r>
          </a:p>
        </p:txBody>
      </p:sp>
      <p:sp>
        <p:nvSpPr>
          <p:cNvPr id="6" name="Holder 6"/>
          <p:cNvSpPr>
            <a:spLocks noGrp="1"/>
          </p:cNvSpPr>
          <p:nvPr>
            <p:ph type="sldNum" sz="quarter" idx="7"/>
          </p:nvPr>
        </p:nvSpPr>
        <p:spPr>
          <a:xfrm>
            <a:off x="4343937" y="6684079"/>
            <a:ext cx="505460" cy="153888"/>
          </a:xfrm>
        </p:spPr>
        <p:txBody>
          <a:bodyPr lIns="0" tIns="0" rIns="0" bIns="0"/>
          <a:lstStyle>
            <a:lvl1pPr>
              <a:defRPr sz="1000" b="0" i="0">
                <a:solidFill>
                  <a:schemeClr val="tx1"/>
                </a:solidFill>
                <a:latin typeface="Arial"/>
                <a:cs typeface="Arial"/>
              </a:defRPr>
            </a:lvl1pPr>
          </a:lstStyle>
          <a:p>
            <a:pPr marL="38100"/>
            <a:fld id="{81D60167-4931-47E6-BA6A-407CBD079E47}" type="slidenum">
              <a:rPr lang="en-US" spc="-5" smtClean="0"/>
              <a:pPr marL="38100"/>
              <a:t>‹#›</a:t>
            </a:fld>
            <a:r>
              <a:rPr lang="en-US" spc="-5"/>
              <a:t> of</a:t>
            </a:r>
            <a:r>
              <a:rPr lang="en-US" spc="-90"/>
              <a:t> </a:t>
            </a:r>
            <a:r>
              <a:rPr lang="en-US" spc="-10"/>
              <a:t>77</a:t>
            </a:r>
          </a:p>
        </p:txBody>
      </p:sp>
    </p:spTree>
    <p:extLst>
      <p:ext uri="{BB962C8B-B14F-4D97-AF65-F5344CB8AC3E}">
        <p14:creationId xmlns:p14="http://schemas.microsoft.com/office/powerpoint/2010/main" val="206828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MSC Title, Sub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5" hasCustomPrompt="1"/>
          </p:nvPr>
        </p:nvSpPr>
        <p:spPr>
          <a:xfrm>
            <a:off x="836761"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
        <p:nvSpPr>
          <p:cNvPr id="6" name="Title 1"/>
          <p:cNvSpPr>
            <a:spLocks noGrp="1"/>
          </p:cNvSpPr>
          <p:nvPr>
            <p:ph type="title"/>
          </p:nvPr>
        </p:nvSpPr>
        <p:spPr>
          <a:xfrm>
            <a:off x="700966" y="100586"/>
            <a:ext cx="7772400" cy="480131"/>
          </a:xfrm>
        </p:spPr>
        <p:txBody>
          <a:bodyPr/>
          <a:lstStyle/>
          <a:p>
            <a:r>
              <a:rPr lang="en-US"/>
              <a:t>Reassignment Briefing</a:t>
            </a:r>
          </a:p>
        </p:txBody>
      </p:sp>
    </p:spTree>
    <p:extLst>
      <p:ext uri="{BB962C8B-B14F-4D97-AF65-F5344CB8AC3E}">
        <p14:creationId xmlns:p14="http://schemas.microsoft.com/office/powerpoint/2010/main" val="14011492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spTree>
    <p:extLst>
      <p:ext uri="{BB962C8B-B14F-4D97-AF65-F5344CB8AC3E}">
        <p14:creationId xmlns:p14="http://schemas.microsoft.com/office/powerpoint/2010/main" val="1419622502"/>
      </p:ext>
    </p:extLst>
  </p:cSld>
  <p:clrMapOvr>
    <a:masterClrMapping/>
  </p:clrMapOvr>
  <p:transition spd="slow">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e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21E787-A102-0C27-45DB-785A663DAF16}"/>
              </a:ext>
            </a:extLst>
          </p:cNvPr>
          <p:cNvSpPr>
            <a:spLocks noGrp="1"/>
          </p:cNvSpPr>
          <p:nvPr>
            <p:ph type="title"/>
          </p:nvPr>
        </p:nvSpPr>
        <p:spPr>
          <a:xfrm>
            <a:off x="85618" y="108714"/>
            <a:ext cx="8979408" cy="822960"/>
          </a:xfrm>
          <a:prstGeom prst="rect">
            <a:avLst/>
          </a:prstGeom>
        </p:spPr>
        <p:txBody>
          <a:bodyPr vert="horz" lIns="91440" tIns="45720" rIns="91440" bIns="45720" rtlCol="0" anchor="t" anchorCtr="0">
            <a:normAutofit/>
          </a:bodyPr>
          <a:lstStyle/>
          <a:p>
            <a:r>
              <a:rPr lang="en-US"/>
              <a:t>Facer:  Click to edit Master title style</a:t>
            </a:r>
            <a:br>
              <a:rPr lang="en-US"/>
            </a:br>
            <a:r>
              <a:rPr lang="en-US" sz="2400">
                <a:solidFill>
                  <a:schemeClr val="bg1">
                    <a:lumMod val="50000"/>
                  </a:schemeClr>
                </a:solidFill>
              </a:rPr>
              <a:t>Master sub–title style</a:t>
            </a:r>
            <a:endParaRPr lang="en-US"/>
          </a:p>
        </p:txBody>
      </p:sp>
      <p:sp>
        <p:nvSpPr>
          <p:cNvPr id="5" name="Text Placeholder 3">
            <a:extLst>
              <a:ext uri="{FF2B5EF4-FFF2-40B4-BE49-F238E27FC236}">
                <a16:creationId xmlns:a16="http://schemas.microsoft.com/office/drawing/2014/main" id="{7B543ABA-E07F-E4DE-F9AF-5B11FF289259}"/>
              </a:ext>
            </a:extLst>
          </p:cNvPr>
          <p:cNvSpPr>
            <a:spLocks noGrp="1"/>
          </p:cNvSpPr>
          <p:nvPr>
            <p:ph idx="1"/>
          </p:nvPr>
        </p:nvSpPr>
        <p:spPr>
          <a:xfrm>
            <a:off x="82977" y="1058862"/>
            <a:ext cx="8979408" cy="5492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582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21E787-A102-0C27-45DB-785A663DAF16}"/>
              </a:ext>
            </a:extLst>
          </p:cNvPr>
          <p:cNvSpPr>
            <a:spLocks noGrp="1"/>
          </p:cNvSpPr>
          <p:nvPr>
            <p:ph type="title" hasCustomPrompt="1"/>
          </p:nvPr>
        </p:nvSpPr>
        <p:spPr>
          <a:xfrm>
            <a:off x="85618" y="90958"/>
            <a:ext cx="8979408" cy="822960"/>
          </a:xfrm>
          <a:prstGeom prst="rect">
            <a:avLst/>
          </a:prstGeom>
          <a:ln>
            <a:noFill/>
          </a:ln>
        </p:spPr>
        <p:txBody>
          <a:bodyPr vert="horz" lIns="91440" tIns="45720" rIns="91440" bIns="45720" rtlCol="0" anchor="t" anchorCtr="0">
            <a:normAutofit/>
          </a:bodyPr>
          <a:lstStyle>
            <a:lvl1pPr>
              <a:defRPr/>
            </a:lvl1pPr>
          </a:lstStyle>
          <a:p>
            <a:r>
              <a:rPr lang="en-US"/>
              <a:t>Backup Copy of Graphics</a:t>
            </a:r>
          </a:p>
        </p:txBody>
      </p:sp>
      <p:sp>
        <p:nvSpPr>
          <p:cNvPr id="2" name="Title 1">
            <a:extLst>
              <a:ext uri="{FF2B5EF4-FFF2-40B4-BE49-F238E27FC236}">
                <a16:creationId xmlns:a16="http://schemas.microsoft.com/office/drawing/2014/main" id="{F01E6A02-BC6E-CCA0-9CC3-0B4CA3B0BBAF}"/>
              </a:ext>
            </a:extLst>
          </p:cNvPr>
          <p:cNvSpPr txBox="1">
            <a:spLocks/>
          </p:cNvSpPr>
          <p:nvPr userDrawn="1"/>
        </p:nvSpPr>
        <p:spPr>
          <a:xfrm>
            <a:off x="0" y="0"/>
            <a:ext cx="0" cy="0"/>
          </a:xfrm>
          <a:prstGeom prst="rect">
            <a:avLst/>
          </a:prstGeom>
        </p:spPr>
        <p:txBody>
          <a:bodyPr vert="horz" lIns="91440" tIns="45720" rIns="91440" bIns="45720" rtlCol="0" anchor="t" anchorCtr="0">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a:t>Backup Copy of Graphics</a:t>
            </a:r>
          </a:p>
        </p:txBody>
      </p:sp>
      <p:sp>
        <p:nvSpPr>
          <p:cNvPr id="6" name="Slide Number Placeholder 4">
            <a:extLst>
              <a:ext uri="{FF2B5EF4-FFF2-40B4-BE49-F238E27FC236}">
                <a16:creationId xmlns:a16="http://schemas.microsoft.com/office/drawing/2014/main" id="{20EEAD5C-CF0F-960E-D527-45EC0E046E85}"/>
              </a:ext>
            </a:extLst>
          </p:cNvPr>
          <p:cNvSpPr txBox="1">
            <a:spLocks/>
          </p:cNvSpPr>
          <p:nvPr userDrawn="1"/>
        </p:nvSpPr>
        <p:spPr>
          <a:xfrm>
            <a:off x="0" y="0"/>
            <a:ext cx="0" cy="0"/>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7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mtClean="0">
                <a:solidFill>
                  <a:prstClr val="black"/>
                </a:solidFill>
              </a:rPr>
              <a:pPr defTabSz="457200">
                <a:defRPr/>
              </a:pPr>
              <a:t>‹#›</a:t>
            </a:fld>
            <a:endParaRPr lang="en-US">
              <a:solidFill>
                <a:prstClr val="black"/>
              </a:solidFill>
            </a:endParaRPr>
          </a:p>
        </p:txBody>
      </p:sp>
      <p:grpSp>
        <p:nvGrpSpPr>
          <p:cNvPr id="7" name="Group 6">
            <a:extLst>
              <a:ext uri="{FF2B5EF4-FFF2-40B4-BE49-F238E27FC236}">
                <a16:creationId xmlns:a16="http://schemas.microsoft.com/office/drawing/2014/main" id="{F4074FFB-37BF-CB5C-0EF5-C35AAC94F123}"/>
              </a:ext>
            </a:extLst>
          </p:cNvPr>
          <p:cNvGrpSpPr/>
          <p:nvPr userDrawn="1"/>
        </p:nvGrpSpPr>
        <p:grpSpPr>
          <a:xfrm>
            <a:off x="268785" y="2416058"/>
            <a:ext cx="1728091" cy="1976113"/>
            <a:chOff x="505518" y="4200743"/>
            <a:chExt cx="1728091" cy="1976113"/>
          </a:xfrm>
        </p:grpSpPr>
        <p:pic>
          <p:nvPicPr>
            <p:cNvPr id="8" name="Picture 7" descr="800px-US-O10_insignia_svg.png">
              <a:extLst>
                <a:ext uri="{FF2B5EF4-FFF2-40B4-BE49-F238E27FC236}">
                  <a16:creationId xmlns:a16="http://schemas.microsoft.com/office/drawing/2014/main" id="{FE8E8CF2-0A84-C531-AD9B-C9EC0952AC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88"/>
            <a:stretch/>
          </p:blipFill>
          <p:spPr>
            <a:xfrm>
              <a:off x="505518" y="4200743"/>
              <a:ext cx="1728091" cy="399433"/>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AC7973BB-6B4E-1F6B-AEBE-B3CA02DFD2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4743"/>
            <a:stretch/>
          </p:blipFill>
          <p:spPr>
            <a:xfrm>
              <a:off x="714479" y="4600176"/>
              <a:ext cx="1292915" cy="399433"/>
            </a:xfrm>
            <a:prstGeom prst="rect">
              <a:avLst/>
            </a:prstGeom>
            <a:effectLst>
              <a:outerShdw blurRad="50800" dist="38100" dir="5400000" algn="tl" rotWithShape="0">
                <a:prstClr val="black">
                  <a:alpha val="80000"/>
                </a:prstClr>
              </a:outerShdw>
            </a:effectLst>
          </p:spPr>
        </p:pic>
        <p:pic>
          <p:nvPicPr>
            <p:cNvPr id="10" name="Picture 9" descr="800px-US-O10_insignia_svg.png">
              <a:extLst>
                <a:ext uri="{FF2B5EF4-FFF2-40B4-BE49-F238E27FC236}">
                  <a16:creationId xmlns:a16="http://schemas.microsoft.com/office/drawing/2014/main" id="{0C7EC07F-A82C-8BCD-B994-F4E835B540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9658"/>
            <a:stretch/>
          </p:blipFill>
          <p:spPr>
            <a:xfrm>
              <a:off x="923440" y="4999609"/>
              <a:ext cx="864879" cy="399433"/>
            </a:xfrm>
            <a:prstGeom prst="rect">
              <a:avLst/>
            </a:prstGeom>
            <a:effectLst>
              <a:outerShdw blurRad="50800" dist="38100" dir="5400000" algn="tl" rotWithShape="0">
                <a:prstClr val="black">
                  <a:alpha val="80000"/>
                </a:prstClr>
              </a:outerShdw>
            </a:effectLst>
          </p:spPr>
        </p:pic>
        <p:pic>
          <p:nvPicPr>
            <p:cNvPr id="11" name="Picture 10" descr="800px-US-O10_insignia_svg.png">
              <a:extLst>
                <a:ext uri="{FF2B5EF4-FFF2-40B4-BE49-F238E27FC236}">
                  <a16:creationId xmlns:a16="http://schemas.microsoft.com/office/drawing/2014/main" id="{F601B18A-2287-560B-C44E-CE3974F2F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4851"/>
            <a:stretch/>
          </p:blipFill>
          <p:spPr>
            <a:xfrm>
              <a:off x="1132402" y="5388516"/>
              <a:ext cx="432079" cy="399433"/>
            </a:xfrm>
            <a:prstGeom prst="rect">
              <a:avLst/>
            </a:prstGeom>
            <a:effectLst>
              <a:outerShdw blurRad="50800" dist="38100" dir="5400000" algn="tl" rotWithShape="0">
                <a:prstClr val="black">
                  <a:alpha val="80000"/>
                </a:prstClr>
              </a:outerShdw>
            </a:effectLst>
          </p:spPr>
        </p:pic>
        <p:pic>
          <p:nvPicPr>
            <p:cNvPr id="12" name="Picture 11" descr="A picture containing text&#10;&#10;Description automatically generated">
              <a:extLst>
                <a:ext uri="{FF2B5EF4-FFF2-40B4-BE49-F238E27FC236}">
                  <a16:creationId xmlns:a16="http://schemas.microsoft.com/office/drawing/2014/main" id="{E0670BA6-9A39-302F-7262-736E98B48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597" y="5916640"/>
              <a:ext cx="502563" cy="260216"/>
            </a:xfrm>
            <a:prstGeom prst="rect">
              <a:avLst/>
            </a:prstGeom>
          </p:spPr>
        </p:pic>
      </p:grpSp>
      <p:pic>
        <p:nvPicPr>
          <p:cNvPr id="13" name="Picture 12">
            <a:extLst>
              <a:ext uri="{FF2B5EF4-FFF2-40B4-BE49-F238E27FC236}">
                <a16:creationId xmlns:a16="http://schemas.microsoft.com/office/drawing/2014/main" id="{D070C908-3A84-0561-4220-030247271AC8}"/>
              </a:ext>
            </a:extLst>
          </p:cNvPr>
          <p:cNvPicPr preferRelativeResize="0">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43399" y="3726032"/>
            <a:ext cx="2441448" cy="2441448"/>
          </a:xfrm>
          <a:prstGeom prst="rect">
            <a:avLst/>
          </a:prstGeom>
        </p:spPr>
      </p:pic>
      <p:pic>
        <p:nvPicPr>
          <p:cNvPr id="14" name="Picture 13" descr="A red flag with white stars&#10;&#10;Description automatically generated with medium confidence">
            <a:extLst>
              <a:ext uri="{FF2B5EF4-FFF2-40B4-BE49-F238E27FC236}">
                <a16:creationId xmlns:a16="http://schemas.microsoft.com/office/drawing/2014/main" id="{7096E702-B807-AE30-76FE-A87F0937FD03}"/>
              </a:ext>
            </a:extLst>
          </p:cNvPr>
          <p:cNvPicPr preferRelativeResize="0">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622732" y="3832338"/>
            <a:ext cx="2438398" cy="2444500"/>
          </a:xfrm>
          <a:prstGeom prst="rect">
            <a:avLst/>
          </a:prstGeom>
        </p:spPr>
      </p:pic>
      <p:pic>
        <p:nvPicPr>
          <p:cNvPr id="15" name="Picture 14" descr="A red and white flag&#10;&#10;Description automatically generated with medium confidence">
            <a:extLst>
              <a:ext uri="{FF2B5EF4-FFF2-40B4-BE49-F238E27FC236}">
                <a16:creationId xmlns:a16="http://schemas.microsoft.com/office/drawing/2014/main" id="{5D171E13-C4FC-BF76-B938-DE6B5869C8A7}"/>
              </a:ext>
            </a:extLst>
          </p:cNvPr>
          <p:cNvPicPr preferRelativeResize="0">
            <a:picLocks/>
          </p:cNvPicPr>
          <p:nvPr userDrawn="1"/>
        </p:nvPicPr>
        <p:blipFill>
          <a:blip r:embed="rId7" cstate="email">
            <a:extLst>
              <a:ext uri="{28A0092B-C50C-407E-A947-70E740481C1C}">
                <a14:useLocalDpi xmlns:a14="http://schemas.microsoft.com/office/drawing/2010/main"/>
              </a:ext>
            </a:extLst>
          </a:blip>
          <a:stretch>
            <a:fillRect/>
          </a:stretch>
        </p:blipFill>
        <p:spPr>
          <a:xfrm>
            <a:off x="3392722" y="2317360"/>
            <a:ext cx="1444752" cy="1097280"/>
          </a:xfrm>
          <a:prstGeom prst="rect">
            <a:avLst/>
          </a:prstGeom>
        </p:spPr>
      </p:pic>
      <p:pic>
        <p:nvPicPr>
          <p:cNvPr id="16" name="Picture 15" descr="A picture containing queen, first-aid kit, gift wrapping, flag&#10;&#10;Description automatically generated">
            <a:extLst>
              <a:ext uri="{FF2B5EF4-FFF2-40B4-BE49-F238E27FC236}">
                <a16:creationId xmlns:a16="http://schemas.microsoft.com/office/drawing/2014/main" id="{4C235AD0-79BD-84D1-4931-E043E19DE09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2032" y="1025646"/>
            <a:ext cx="1440180" cy="109728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F1F85B3-CE3D-431D-9C57-2874AD6D927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624738" y="2815491"/>
            <a:ext cx="297356" cy="399433"/>
          </a:xfrm>
          <a:prstGeom prst="rect">
            <a:avLst/>
          </a:prstGeom>
        </p:spPr>
      </p:pic>
      <p:pic>
        <p:nvPicPr>
          <p:cNvPr id="18" name="Picture 17" descr="A red flag with a white star&#10;&#10;Description automatically generated with low confidence">
            <a:extLst>
              <a:ext uri="{FF2B5EF4-FFF2-40B4-BE49-F238E27FC236}">
                <a16:creationId xmlns:a16="http://schemas.microsoft.com/office/drawing/2014/main" id="{F0329716-3D71-A0BD-DE45-1B3B6AD89314}"/>
              </a:ext>
            </a:extLst>
          </p:cNvPr>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6248400" y="3909492"/>
            <a:ext cx="2133600" cy="2136942"/>
          </a:xfrm>
          <a:prstGeom prst="rect">
            <a:avLst/>
          </a:prstGeom>
        </p:spPr>
      </p:pic>
      <p:pic>
        <p:nvPicPr>
          <p:cNvPr id="19" name="Picture 18" descr="A picture containing text, clipart, vector graphics, businesscard&#10;&#10;Description automatically generated">
            <a:extLst>
              <a:ext uri="{FF2B5EF4-FFF2-40B4-BE49-F238E27FC236}">
                <a16:creationId xmlns:a16="http://schemas.microsoft.com/office/drawing/2014/main" id="{C36DAEE9-C361-3740-AF61-046C7C6006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401744" y="1040410"/>
            <a:ext cx="1440180" cy="1097417"/>
          </a:xfrm>
          <a:prstGeom prst="rect">
            <a:avLst/>
          </a:prstGeom>
        </p:spPr>
      </p:pic>
      <p:pic>
        <p:nvPicPr>
          <p:cNvPr id="20" name="Picture 19" descr="A picture containing text, queen, first-aid kit, flag&#10;&#10;Description automatically generated">
            <a:extLst>
              <a:ext uri="{FF2B5EF4-FFF2-40B4-BE49-F238E27FC236}">
                <a16:creationId xmlns:a16="http://schemas.microsoft.com/office/drawing/2014/main" id="{C14AD379-6A66-ACDB-5E5A-9A553F0FDBCF}"/>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770911" y="1040049"/>
            <a:ext cx="1440180" cy="1098137"/>
          </a:xfrm>
          <a:prstGeom prst="rect">
            <a:avLst/>
          </a:prstGeom>
        </p:spPr>
      </p:pic>
    </p:spTree>
    <p:extLst>
      <p:ext uri="{BB962C8B-B14F-4D97-AF65-F5344CB8AC3E}">
        <p14:creationId xmlns:p14="http://schemas.microsoft.com/office/powerpoint/2010/main" val="378955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21F20"/>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558D8547-5513-FBC6-692F-AA8E18D16365}"/>
              </a:ext>
            </a:extLst>
          </p:cNvPr>
          <p:cNvGrpSpPr/>
          <p:nvPr userDrawn="1"/>
        </p:nvGrpSpPr>
        <p:grpSpPr>
          <a:xfrm>
            <a:off x="7790" y="5577523"/>
            <a:ext cx="7498080" cy="248961"/>
            <a:chOff x="1202" y="5562600"/>
            <a:chExt cx="7340040" cy="248961"/>
          </a:xfrm>
        </p:grpSpPr>
        <p:cxnSp>
          <p:nvCxnSpPr>
            <p:cNvPr id="13" name="Straight Connector 12">
              <a:extLst>
                <a:ext uri="{FF2B5EF4-FFF2-40B4-BE49-F238E27FC236}">
                  <a16:creationId xmlns:a16="http://schemas.microsoft.com/office/drawing/2014/main" id="{379EAAAC-F10E-15F0-22EA-5E28339F93FE}"/>
                </a:ext>
              </a:extLst>
            </p:cNvPr>
            <p:cNvCxnSpPr>
              <a:cxnSpLocks/>
            </p:cNvCxnSpPr>
            <p:nvPr userDrawn="1"/>
          </p:nvCxnSpPr>
          <p:spPr>
            <a:xfrm>
              <a:off x="1202" y="5755807"/>
              <a:ext cx="7340040" cy="16805"/>
            </a:xfrm>
            <a:prstGeom prst="line">
              <a:avLst/>
            </a:prstGeom>
            <a:ln w="28575">
              <a:solidFill>
                <a:srgbClr val="FFCC0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60013D-0BA8-F6E7-E6E2-395312F5223D}"/>
                </a:ext>
              </a:extLst>
            </p:cNvPr>
            <p:cNvSpPr txBox="1"/>
            <p:nvPr userDrawn="1"/>
          </p:nvSpPr>
          <p:spPr>
            <a:xfrm>
              <a:off x="3078912" y="5565340"/>
              <a:ext cx="2742516" cy="246221"/>
            </a:xfrm>
            <a:prstGeom prst="rect">
              <a:avLst/>
            </a:prstGeom>
            <a:noFill/>
          </p:spPr>
          <p:txBody>
            <a:bodyPr wrap="square" rtlCol="0">
              <a:spAutoFit/>
            </a:bodyPr>
            <a:lstStyle/>
            <a:p>
              <a:pPr algn="ctr"/>
              <a:r>
                <a:rPr lang="en-US" sz="1000" b="1">
                  <a:solidFill>
                    <a:schemeClr val="bg1"/>
                  </a:solidFill>
                  <a:latin typeface="Arial" panose="020B0604020202020204" pitchFamily="34" charset="0"/>
                  <a:ea typeface="Microsoft Sans Serif" panose="020B0604020202020204" pitchFamily="34" charset="0"/>
                  <a:cs typeface="Arial" panose="020B0604020202020204" pitchFamily="34" charset="0"/>
                </a:rPr>
                <a:t> WE ARE THE ARMY’S HOME </a:t>
              </a:r>
            </a:p>
          </p:txBody>
        </p:sp>
        <p:cxnSp>
          <p:nvCxnSpPr>
            <p:cNvPr id="15" name="Straight Connector 14">
              <a:extLst>
                <a:ext uri="{FF2B5EF4-FFF2-40B4-BE49-F238E27FC236}">
                  <a16:creationId xmlns:a16="http://schemas.microsoft.com/office/drawing/2014/main" id="{C105585B-212F-3B6D-6BAB-A1E7D24BB02F}"/>
                </a:ext>
              </a:extLst>
            </p:cNvPr>
            <p:cNvCxnSpPr>
              <a:cxnSpLocks/>
            </p:cNvCxnSpPr>
            <p:nvPr userDrawn="1"/>
          </p:nvCxnSpPr>
          <p:spPr>
            <a:xfrm>
              <a:off x="1426" y="5562600"/>
              <a:ext cx="7250528" cy="16805"/>
            </a:xfrm>
            <a:prstGeom prst="line">
              <a:avLst/>
            </a:prstGeom>
            <a:ln w="28575">
              <a:solidFill>
                <a:srgbClr val="FFCC01"/>
              </a:solidFill>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ED0F03C8-CD36-1E15-284C-0AD3682588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87312" y="5272361"/>
            <a:ext cx="701101" cy="823031"/>
          </a:xfrm>
          <a:prstGeom prst="rect">
            <a:avLst/>
          </a:prstGeom>
        </p:spPr>
      </p:pic>
      <p:sp>
        <p:nvSpPr>
          <p:cNvPr id="36" name="Rectangle 35">
            <a:extLst>
              <a:ext uri="{FF2B5EF4-FFF2-40B4-BE49-F238E27FC236}">
                <a16:creationId xmlns:a16="http://schemas.microsoft.com/office/drawing/2014/main" id="{BD8496EC-D77D-5B13-7E0F-6D689EFCD4F1}"/>
              </a:ext>
            </a:extLst>
          </p:cNvPr>
          <p:cNvSpPr/>
          <p:nvPr userDrawn="1"/>
        </p:nvSpPr>
        <p:spPr>
          <a:xfrm>
            <a:off x="-5972" y="3123"/>
            <a:ext cx="3268997" cy="118872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8" name="Picture 57">
            <a:extLst>
              <a:ext uri="{FF2B5EF4-FFF2-40B4-BE49-F238E27FC236}">
                <a16:creationId xmlns:a16="http://schemas.microsoft.com/office/drawing/2014/main" id="{9E7088E1-B41D-4399-3FD8-1E1D84BF2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73" y="866328"/>
            <a:ext cx="5364252" cy="3321299"/>
          </a:xfrm>
          <a:prstGeom prst="rect">
            <a:avLst/>
          </a:prstGeom>
          <a:effectLst>
            <a:softEdge rad="152400"/>
          </a:effectLst>
        </p:spPr>
      </p:pic>
      <p:pic>
        <p:nvPicPr>
          <p:cNvPr id="57" name="Picture 56">
            <a:extLst>
              <a:ext uri="{FF2B5EF4-FFF2-40B4-BE49-F238E27FC236}">
                <a16:creationId xmlns:a16="http://schemas.microsoft.com/office/drawing/2014/main" id="{037FC38B-D2C5-B99D-7E80-7903263FB0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00468" y="2506019"/>
            <a:ext cx="3987506" cy="2657645"/>
          </a:xfrm>
          <a:prstGeom prst="rect">
            <a:avLst/>
          </a:prstGeom>
          <a:effectLst>
            <a:softEdge rad="139700"/>
          </a:effectLst>
        </p:spPr>
      </p:pic>
      <p:pic>
        <p:nvPicPr>
          <p:cNvPr id="60" name="Picture 59">
            <a:extLst>
              <a:ext uri="{FF2B5EF4-FFF2-40B4-BE49-F238E27FC236}">
                <a16:creationId xmlns:a16="http://schemas.microsoft.com/office/drawing/2014/main" id="{7BDEFC86-5F68-551C-C3D9-D6DB27F9ED1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228481" y="586385"/>
            <a:ext cx="3315894" cy="2139032"/>
          </a:xfrm>
          <a:prstGeom prst="rect">
            <a:avLst/>
          </a:prstGeom>
          <a:effectLst>
            <a:softEdge rad="127000"/>
          </a:effectLst>
        </p:spPr>
      </p:pic>
      <p:pic>
        <p:nvPicPr>
          <p:cNvPr id="59" name="Picture 58">
            <a:extLst>
              <a:ext uri="{FF2B5EF4-FFF2-40B4-BE49-F238E27FC236}">
                <a16:creationId xmlns:a16="http://schemas.microsoft.com/office/drawing/2014/main" id="{BD10DD8E-0F89-0AF9-2061-A321E9A9D54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28662" y="1435458"/>
            <a:ext cx="2624142" cy="1956090"/>
          </a:xfrm>
          <a:prstGeom prst="rect">
            <a:avLst/>
          </a:prstGeom>
          <a:effectLst>
            <a:softEdge rad="203200"/>
          </a:effectLst>
        </p:spPr>
      </p:pic>
      <p:pic>
        <p:nvPicPr>
          <p:cNvPr id="3" name="Picture 2">
            <a:extLst>
              <a:ext uri="{FF2B5EF4-FFF2-40B4-BE49-F238E27FC236}">
                <a16:creationId xmlns:a16="http://schemas.microsoft.com/office/drawing/2014/main" id="{29AE9DC3-3161-B8BE-A0E4-6D33FB08E1B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8146887" y="5260944"/>
            <a:ext cx="914444" cy="860409"/>
          </a:xfrm>
          <a:prstGeom prst="rect">
            <a:avLst/>
          </a:prstGeom>
        </p:spPr>
      </p:pic>
      <p:pic>
        <p:nvPicPr>
          <p:cNvPr id="6" name="Picture 5">
            <a:extLst>
              <a:ext uri="{FF2B5EF4-FFF2-40B4-BE49-F238E27FC236}">
                <a16:creationId xmlns:a16="http://schemas.microsoft.com/office/drawing/2014/main" id="{1286A5A6-34E4-B3B4-F3A1-E84E82AB80D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1014" y="-150321"/>
            <a:ext cx="3249450" cy="1231499"/>
          </a:xfrm>
          <a:prstGeom prst="rect">
            <a:avLst/>
          </a:prstGeom>
        </p:spPr>
      </p:pic>
      <p:pic>
        <p:nvPicPr>
          <p:cNvPr id="8" name="Picture 7" descr="800px-US-O10_insignia_svg.png">
            <a:extLst>
              <a:ext uri="{FF2B5EF4-FFF2-40B4-BE49-F238E27FC236}">
                <a16:creationId xmlns:a16="http://schemas.microsoft.com/office/drawing/2014/main" id="{A267C353-D83D-E852-3C06-A772C541DC0D}"/>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r="24743"/>
          <a:stretch/>
        </p:blipFill>
        <p:spPr>
          <a:xfrm>
            <a:off x="2856765" y="5569808"/>
            <a:ext cx="678070" cy="209483"/>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136D9EB6-B281-F39E-DE87-A9C227ABC58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r="24743"/>
          <a:stretch/>
        </p:blipFill>
        <p:spPr>
          <a:xfrm>
            <a:off x="5609167" y="5569808"/>
            <a:ext cx="678070" cy="209483"/>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055114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grpSp>
        <p:nvGrpSpPr>
          <p:cNvPr id="16" name="Group 15">
            <a:extLst>
              <a:ext uri="{FF2B5EF4-FFF2-40B4-BE49-F238E27FC236}">
                <a16:creationId xmlns:a16="http://schemas.microsoft.com/office/drawing/2014/main" id="{BE37461D-060E-0E01-F698-898A2E845818}"/>
              </a:ext>
            </a:extLst>
          </p:cNvPr>
          <p:cNvGrpSpPr/>
          <p:nvPr userDrawn="1"/>
        </p:nvGrpSpPr>
        <p:grpSpPr>
          <a:xfrm>
            <a:off x="-218" y="-3702"/>
            <a:ext cx="9144000" cy="6272048"/>
            <a:chOff x="-218" y="-3702"/>
            <a:chExt cx="9144000" cy="6272048"/>
          </a:xfrm>
        </p:grpSpPr>
        <p:pic>
          <p:nvPicPr>
            <p:cNvPr id="6" name="Picture 5">
              <a:extLst>
                <a:ext uri="{FF2B5EF4-FFF2-40B4-BE49-F238E27FC236}">
                  <a16:creationId xmlns:a16="http://schemas.microsoft.com/office/drawing/2014/main" id="{6A0DF8FC-1FC1-F06B-686A-BA2232F7D089}"/>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218" y="-3702"/>
              <a:ext cx="9144000" cy="6088866"/>
            </a:xfrm>
            <a:prstGeom prst="rect">
              <a:avLst/>
            </a:prstGeom>
            <a:effectLst/>
          </p:spPr>
        </p:pic>
        <p:sp>
          <p:nvSpPr>
            <p:cNvPr id="11" name="TextBox 10">
              <a:extLst>
                <a:ext uri="{FF2B5EF4-FFF2-40B4-BE49-F238E27FC236}">
                  <a16:creationId xmlns:a16="http://schemas.microsoft.com/office/drawing/2014/main" id="{EB94F49D-571E-1FDA-D1A4-7D853BFAF3B9}"/>
                </a:ext>
              </a:extLst>
            </p:cNvPr>
            <p:cNvSpPr txBox="1"/>
            <p:nvPr userDrawn="1"/>
          </p:nvSpPr>
          <p:spPr>
            <a:xfrm>
              <a:off x="3467621" y="6022125"/>
              <a:ext cx="2305952" cy="246221"/>
            </a:xfrm>
            <a:prstGeom prst="rect">
              <a:avLst/>
            </a:prstGeom>
            <a:noFill/>
          </p:spPr>
          <p:txBody>
            <a:bodyPr wrap="none" rtlCol="0">
              <a:spAutoFit/>
            </a:bodyPr>
            <a:lstStyle/>
            <a:p>
              <a:pPr algn="ctr"/>
              <a:r>
                <a:rPr lang="en-US" sz="1000" b="1">
                  <a:solidFill>
                    <a:schemeClr val="bg1"/>
                  </a:solidFill>
                  <a:latin typeface="Arial" panose="020B0604020202020204" pitchFamily="34" charset="0"/>
                  <a:ea typeface="Microsoft Sans Serif" panose="020B0604020202020204" pitchFamily="34" charset="0"/>
                  <a:cs typeface="Arial" panose="020B0604020202020204" pitchFamily="34" charset="0"/>
                </a:rPr>
                <a:t>***   We Are The Army’s Home   ***</a:t>
              </a:r>
            </a:p>
          </p:txBody>
        </p:sp>
      </p:grpSp>
      <p:sp>
        <p:nvSpPr>
          <p:cNvPr id="18" name="Title Placeholder 1">
            <a:extLst>
              <a:ext uri="{FF2B5EF4-FFF2-40B4-BE49-F238E27FC236}">
                <a16:creationId xmlns:a16="http://schemas.microsoft.com/office/drawing/2014/main" id="{BDB43B0A-8BF7-5A3B-6759-DD3F657F7A95}"/>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p>
        </p:txBody>
      </p:sp>
      <p:pic>
        <p:nvPicPr>
          <p:cNvPr id="19" name="Picture 18">
            <a:extLst>
              <a:ext uri="{FF2B5EF4-FFF2-40B4-BE49-F238E27FC236}">
                <a16:creationId xmlns:a16="http://schemas.microsoft.com/office/drawing/2014/main" id="{910F1152-CA75-F764-BD8D-119A91B859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2" name="Rectangle 61">
            <a:extLst>
              <a:ext uri="{FF2B5EF4-FFF2-40B4-BE49-F238E27FC236}">
                <a16:creationId xmlns:a16="http://schemas.microsoft.com/office/drawing/2014/main" id="{636438DE-FB3D-50B6-8DC3-FBAFAB6288BC}"/>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E7EAC9B2-7494-89AF-A05A-378B57195B79}"/>
              </a:ext>
            </a:extLst>
          </p:cNvPr>
          <p:cNvGrpSpPr/>
          <p:nvPr userDrawn="1"/>
        </p:nvGrpSpPr>
        <p:grpSpPr>
          <a:xfrm>
            <a:off x="-13020" y="6078647"/>
            <a:ext cx="9176753" cy="200055"/>
            <a:chOff x="-823" y="6611053"/>
            <a:chExt cx="9183128" cy="200055"/>
          </a:xfrm>
        </p:grpSpPr>
        <p:cxnSp>
          <p:nvCxnSpPr>
            <p:cNvPr id="64" name="Straight Connector 63">
              <a:extLst>
                <a:ext uri="{FF2B5EF4-FFF2-40B4-BE49-F238E27FC236}">
                  <a16:creationId xmlns:a16="http://schemas.microsoft.com/office/drawing/2014/main" id="{AFDB1245-86B0-8404-BB33-D45B59BA0769}"/>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2A2FDAC-2600-36A8-BDEF-1F698396560B}"/>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6" name="Straight Connector 65">
            <a:extLst>
              <a:ext uri="{FF2B5EF4-FFF2-40B4-BE49-F238E27FC236}">
                <a16:creationId xmlns:a16="http://schemas.microsoft.com/office/drawing/2014/main" id="{E18B3903-E7BB-A6F5-0E42-3FD9356BC19F}"/>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7" name="AMC">
            <a:extLst>
              <a:ext uri="{FF2B5EF4-FFF2-40B4-BE49-F238E27FC236}">
                <a16:creationId xmlns:a16="http://schemas.microsoft.com/office/drawing/2014/main" id="{A5B62CBF-D59B-5DD5-93DD-1DCFC4B485A3}"/>
              </a:ext>
            </a:extLst>
          </p:cNvPr>
          <p:cNvGrpSpPr>
            <a:grpSpLocks noChangeAspect="1"/>
          </p:cNvGrpSpPr>
          <p:nvPr userDrawn="1"/>
        </p:nvGrpSpPr>
        <p:grpSpPr bwMode="auto">
          <a:xfrm>
            <a:off x="7683773" y="5747531"/>
            <a:ext cx="577241" cy="677368"/>
            <a:chOff x="3311" y="1116"/>
            <a:chExt cx="1816" cy="2131"/>
          </a:xfrm>
        </p:grpSpPr>
        <p:sp>
          <p:nvSpPr>
            <p:cNvPr id="68" name="WHITE bkgrnd">
              <a:extLst>
                <a:ext uri="{FF2B5EF4-FFF2-40B4-BE49-F238E27FC236}">
                  <a16:creationId xmlns:a16="http://schemas.microsoft.com/office/drawing/2014/main" id="{FA9A24AD-D836-EB56-F6FC-3E5846CAFFA5}"/>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9" name="BLACK outline">
              <a:extLst>
                <a:ext uri="{FF2B5EF4-FFF2-40B4-BE49-F238E27FC236}">
                  <a16:creationId xmlns:a16="http://schemas.microsoft.com/office/drawing/2014/main" id="{9C51BFEE-7F6B-ADF7-0154-381A2FCA86E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0" name="BLUE">
              <a:extLst>
                <a:ext uri="{FF2B5EF4-FFF2-40B4-BE49-F238E27FC236}">
                  <a16:creationId xmlns:a16="http://schemas.microsoft.com/office/drawing/2014/main" id="{AE071DB0-6941-24E4-D4A1-21D27A3EBF3D}"/>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RED">
              <a:extLst>
                <a:ext uri="{FF2B5EF4-FFF2-40B4-BE49-F238E27FC236}">
                  <a16:creationId xmlns:a16="http://schemas.microsoft.com/office/drawing/2014/main" id="{F6C3ACA7-316F-E1AA-1DFA-6E4435C3F4CD}"/>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2" name="Picture 71">
            <a:extLst>
              <a:ext uri="{FF2B5EF4-FFF2-40B4-BE49-F238E27FC236}">
                <a16:creationId xmlns:a16="http://schemas.microsoft.com/office/drawing/2014/main" id="{C283641D-7B83-8BC9-2469-43D89A5CA5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2" name="Picture 1" descr="800px-US-O10_insignia_svg.png">
            <a:extLst>
              <a:ext uri="{FF2B5EF4-FFF2-40B4-BE49-F238E27FC236}">
                <a16:creationId xmlns:a16="http://schemas.microsoft.com/office/drawing/2014/main" id="{4ED72442-2512-D97E-DA47-DA12FFE3755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3B7773A9-FA8F-2324-7DED-E6CB9A11E00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433393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B79901A9-059A-1BD5-62C2-0A8043C01D22}"/>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294" y="0"/>
            <a:ext cx="9147291" cy="6163056"/>
          </a:xfrm>
          <a:prstGeom prst="rect">
            <a:avLst/>
          </a:prstGeom>
          <a:noFill/>
          <a:effectLst/>
        </p:spPr>
      </p:pic>
      <p:sp>
        <p:nvSpPr>
          <p:cNvPr id="18" name="Title Placeholder 1">
            <a:extLst>
              <a:ext uri="{FF2B5EF4-FFF2-40B4-BE49-F238E27FC236}">
                <a16:creationId xmlns:a16="http://schemas.microsoft.com/office/drawing/2014/main" id="{EBF2B9F2-660D-BA44-21B7-FC095FAC79FC}"/>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p>
        </p:txBody>
      </p:sp>
      <p:pic>
        <p:nvPicPr>
          <p:cNvPr id="19" name="Picture 18">
            <a:extLst>
              <a:ext uri="{FF2B5EF4-FFF2-40B4-BE49-F238E27FC236}">
                <a16:creationId xmlns:a16="http://schemas.microsoft.com/office/drawing/2014/main" id="{F86B353A-D389-A689-0E3D-DF81F546EB9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3" name="Rectangle 62">
            <a:extLst>
              <a:ext uri="{FF2B5EF4-FFF2-40B4-BE49-F238E27FC236}">
                <a16:creationId xmlns:a16="http://schemas.microsoft.com/office/drawing/2014/main" id="{6E629478-BE70-6454-70DB-E179407A3356}"/>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F4E2C0B-5996-E71E-F239-A8D7327DB979}"/>
              </a:ext>
            </a:extLst>
          </p:cNvPr>
          <p:cNvGrpSpPr/>
          <p:nvPr userDrawn="1"/>
        </p:nvGrpSpPr>
        <p:grpSpPr>
          <a:xfrm>
            <a:off x="-13020" y="6078647"/>
            <a:ext cx="9176753" cy="200055"/>
            <a:chOff x="-823" y="6611053"/>
            <a:chExt cx="9183128" cy="200055"/>
          </a:xfrm>
        </p:grpSpPr>
        <p:cxnSp>
          <p:nvCxnSpPr>
            <p:cNvPr id="65" name="Straight Connector 64">
              <a:extLst>
                <a:ext uri="{FF2B5EF4-FFF2-40B4-BE49-F238E27FC236}">
                  <a16:creationId xmlns:a16="http://schemas.microsoft.com/office/drawing/2014/main" id="{AE0569D9-CE41-9E0F-5C0E-43E5E9E12D79}"/>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4AD0BCB-0118-34D1-4861-49565EBED9AC}"/>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7" name="Straight Connector 66">
            <a:extLst>
              <a:ext uri="{FF2B5EF4-FFF2-40B4-BE49-F238E27FC236}">
                <a16:creationId xmlns:a16="http://schemas.microsoft.com/office/drawing/2014/main" id="{E82408E0-3458-4F49-D62A-ABBA6AA76C24}"/>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8" name="AMC">
            <a:extLst>
              <a:ext uri="{FF2B5EF4-FFF2-40B4-BE49-F238E27FC236}">
                <a16:creationId xmlns:a16="http://schemas.microsoft.com/office/drawing/2014/main" id="{0E048E65-ADBE-A325-082E-790344B033FC}"/>
              </a:ext>
            </a:extLst>
          </p:cNvPr>
          <p:cNvGrpSpPr>
            <a:grpSpLocks noChangeAspect="1"/>
          </p:cNvGrpSpPr>
          <p:nvPr userDrawn="1"/>
        </p:nvGrpSpPr>
        <p:grpSpPr bwMode="auto">
          <a:xfrm>
            <a:off x="7683773" y="5747531"/>
            <a:ext cx="577241" cy="677368"/>
            <a:chOff x="3311" y="1116"/>
            <a:chExt cx="1816" cy="2131"/>
          </a:xfrm>
        </p:grpSpPr>
        <p:sp>
          <p:nvSpPr>
            <p:cNvPr id="69" name="WHITE bkgrnd">
              <a:extLst>
                <a:ext uri="{FF2B5EF4-FFF2-40B4-BE49-F238E27FC236}">
                  <a16:creationId xmlns:a16="http://schemas.microsoft.com/office/drawing/2014/main" id="{EC45BC9B-258F-1A3B-0DFC-8767AB74F416}"/>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0" name="BLACK outline">
              <a:extLst>
                <a:ext uri="{FF2B5EF4-FFF2-40B4-BE49-F238E27FC236}">
                  <a16:creationId xmlns:a16="http://schemas.microsoft.com/office/drawing/2014/main" id="{8980677A-7B83-2D3D-C029-9303DE0C54A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UE">
              <a:extLst>
                <a:ext uri="{FF2B5EF4-FFF2-40B4-BE49-F238E27FC236}">
                  <a16:creationId xmlns:a16="http://schemas.microsoft.com/office/drawing/2014/main" id="{62256B08-BFD1-2CF1-CCC6-EE0042D4FBB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RED">
              <a:extLst>
                <a:ext uri="{FF2B5EF4-FFF2-40B4-BE49-F238E27FC236}">
                  <a16:creationId xmlns:a16="http://schemas.microsoft.com/office/drawing/2014/main" id="{7F0D72AD-824E-6BD0-A0C5-7D6ABFABBF96}"/>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3" name="Picture 72">
            <a:extLst>
              <a:ext uri="{FF2B5EF4-FFF2-40B4-BE49-F238E27FC236}">
                <a16:creationId xmlns:a16="http://schemas.microsoft.com/office/drawing/2014/main" id="{90E45AAF-EAE9-46B8-435B-242AF44F987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3" name="Picture 2" descr="800px-US-O10_insignia_svg.png">
            <a:extLst>
              <a:ext uri="{FF2B5EF4-FFF2-40B4-BE49-F238E27FC236}">
                <a16:creationId xmlns:a16="http://schemas.microsoft.com/office/drawing/2014/main" id="{9E06873E-72C2-41F9-88F9-2569EDBF965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B1ABD116-3A9A-C20A-342D-A02E221FA0E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84675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6" name="Picture 5">
            <a:extLst>
              <a:ext uri="{FF2B5EF4-FFF2-40B4-BE49-F238E27FC236}">
                <a16:creationId xmlns:a16="http://schemas.microsoft.com/office/drawing/2014/main" id="{0D6E72D7-AE84-4CF4-0576-8690654676E5}"/>
              </a:ext>
            </a:extLst>
          </p:cNvPr>
          <p:cNvPicPr>
            <a:picLocks/>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0" y="0"/>
            <a:ext cx="9144000" cy="6163056"/>
          </a:xfrm>
          <a:prstGeom prst="rect">
            <a:avLst/>
          </a:prstGeom>
          <a:effectLst/>
        </p:spPr>
      </p:pic>
      <p:sp>
        <p:nvSpPr>
          <p:cNvPr id="2" name="Title Placeholder 1">
            <a:extLst>
              <a:ext uri="{FF2B5EF4-FFF2-40B4-BE49-F238E27FC236}">
                <a16:creationId xmlns:a16="http://schemas.microsoft.com/office/drawing/2014/main" id="{937873A0-3ADE-C3FC-7042-731AA7F92118}"/>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p>
        </p:txBody>
      </p:sp>
      <p:pic>
        <p:nvPicPr>
          <p:cNvPr id="3" name="Picture 2">
            <a:extLst>
              <a:ext uri="{FF2B5EF4-FFF2-40B4-BE49-F238E27FC236}">
                <a16:creationId xmlns:a16="http://schemas.microsoft.com/office/drawing/2014/main" id="{5BA5145D-5CDD-71DC-8769-9373C9C17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4" name="Rectangle 63">
            <a:extLst>
              <a:ext uri="{FF2B5EF4-FFF2-40B4-BE49-F238E27FC236}">
                <a16:creationId xmlns:a16="http://schemas.microsoft.com/office/drawing/2014/main" id="{0BEAE806-8572-34EB-D87C-6C96E7D86EC9}"/>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1BC4870-D1D4-B6A9-1BE5-C2BFEA64A9EE}"/>
              </a:ext>
            </a:extLst>
          </p:cNvPr>
          <p:cNvGrpSpPr/>
          <p:nvPr userDrawn="1"/>
        </p:nvGrpSpPr>
        <p:grpSpPr>
          <a:xfrm>
            <a:off x="-13020" y="6078647"/>
            <a:ext cx="9176753" cy="200055"/>
            <a:chOff x="-823" y="6611053"/>
            <a:chExt cx="9183128" cy="200055"/>
          </a:xfrm>
        </p:grpSpPr>
        <p:cxnSp>
          <p:nvCxnSpPr>
            <p:cNvPr id="66" name="Straight Connector 65">
              <a:extLst>
                <a:ext uri="{FF2B5EF4-FFF2-40B4-BE49-F238E27FC236}">
                  <a16:creationId xmlns:a16="http://schemas.microsoft.com/office/drawing/2014/main" id="{203498AF-EB7F-ED8B-B4FA-922DA01D3E3E}"/>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D4A638E-B4A0-63B2-302F-818978040F6E}"/>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8" name="Straight Connector 67">
            <a:extLst>
              <a:ext uri="{FF2B5EF4-FFF2-40B4-BE49-F238E27FC236}">
                <a16:creationId xmlns:a16="http://schemas.microsoft.com/office/drawing/2014/main" id="{034B5A96-35C8-F57B-5A3C-1371940A421D}"/>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9" name="AMC">
            <a:extLst>
              <a:ext uri="{FF2B5EF4-FFF2-40B4-BE49-F238E27FC236}">
                <a16:creationId xmlns:a16="http://schemas.microsoft.com/office/drawing/2014/main" id="{3D2054B7-DFC2-A887-1ECD-B25F7254ABA8}"/>
              </a:ext>
            </a:extLst>
          </p:cNvPr>
          <p:cNvGrpSpPr>
            <a:grpSpLocks noChangeAspect="1"/>
          </p:cNvGrpSpPr>
          <p:nvPr userDrawn="1"/>
        </p:nvGrpSpPr>
        <p:grpSpPr bwMode="auto">
          <a:xfrm>
            <a:off x="7683773" y="5747531"/>
            <a:ext cx="577241" cy="677368"/>
            <a:chOff x="3311" y="1116"/>
            <a:chExt cx="1816" cy="2131"/>
          </a:xfrm>
        </p:grpSpPr>
        <p:sp>
          <p:nvSpPr>
            <p:cNvPr id="70" name="WHITE bkgrnd">
              <a:extLst>
                <a:ext uri="{FF2B5EF4-FFF2-40B4-BE49-F238E27FC236}">
                  <a16:creationId xmlns:a16="http://schemas.microsoft.com/office/drawing/2014/main" id="{46ACC3B1-C080-AC30-380E-A77FFFA945F7}"/>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ACK outline">
              <a:extLst>
                <a:ext uri="{FF2B5EF4-FFF2-40B4-BE49-F238E27FC236}">
                  <a16:creationId xmlns:a16="http://schemas.microsoft.com/office/drawing/2014/main" id="{37514AE2-40B4-19F8-35EF-732C3DDA01D6}"/>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BLUE">
              <a:extLst>
                <a:ext uri="{FF2B5EF4-FFF2-40B4-BE49-F238E27FC236}">
                  <a16:creationId xmlns:a16="http://schemas.microsoft.com/office/drawing/2014/main" id="{31BE23C5-664F-650D-FDB9-41BA6C5F7A53}"/>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3" name="RED">
              <a:extLst>
                <a:ext uri="{FF2B5EF4-FFF2-40B4-BE49-F238E27FC236}">
                  <a16:creationId xmlns:a16="http://schemas.microsoft.com/office/drawing/2014/main" id="{CFB6196C-FD3B-BB74-6DF1-B1933A1B3900}"/>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4" name="Picture 73">
            <a:extLst>
              <a:ext uri="{FF2B5EF4-FFF2-40B4-BE49-F238E27FC236}">
                <a16:creationId xmlns:a16="http://schemas.microsoft.com/office/drawing/2014/main" id="{3651695E-B8BF-AF6C-7C2A-4A79E012150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8" name="Picture 7" descr="800px-US-O10_insignia_svg.png">
            <a:extLst>
              <a:ext uri="{FF2B5EF4-FFF2-40B4-BE49-F238E27FC236}">
                <a16:creationId xmlns:a16="http://schemas.microsoft.com/office/drawing/2014/main" id="{293708AD-062F-E5FD-8540-573CA041AB5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0261474F-A80F-B9BA-AAEB-7D344EBD74D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1768134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6" name="Picture 5">
            <a:extLst>
              <a:ext uri="{FF2B5EF4-FFF2-40B4-BE49-F238E27FC236}">
                <a16:creationId xmlns:a16="http://schemas.microsoft.com/office/drawing/2014/main" id="{A17ED2AF-F1C6-0FD2-CD56-6A55A37D1C06}"/>
              </a:ext>
            </a:extLst>
          </p:cNvPr>
          <p:cNvPicPr>
            <a:picLocks/>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0" y="-381"/>
            <a:ext cx="9144000" cy="6163056"/>
          </a:xfrm>
          <a:prstGeom prst="rect">
            <a:avLst/>
          </a:prstGeom>
          <a:effectLst/>
        </p:spPr>
      </p:pic>
      <p:sp>
        <p:nvSpPr>
          <p:cNvPr id="3" name="Title Placeholder 1">
            <a:extLst>
              <a:ext uri="{FF2B5EF4-FFF2-40B4-BE49-F238E27FC236}">
                <a16:creationId xmlns:a16="http://schemas.microsoft.com/office/drawing/2014/main" id="{77B26595-AFF1-A461-53CB-843A2D157E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p>
        </p:txBody>
      </p:sp>
      <p:pic>
        <p:nvPicPr>
          <p:cNvPr id="8" name="Picture 7">
            <a:extLst>
              <a:ext uri="{FF2B5EF4-FFF2-40B4-BE49-F238E27FC236}">
                <a16:creationId xmlns:a16="http://schemas.microsoft.com/office/drawing/2014/main" id="{FFC00729-A179-1234-FC2A-E507BD9E32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4" name="Rectangle 63">
            <a:extLst>
              <a:ext uri="{FF2B5EF4-FFF2-40B4-BE49-F238E27FC236}">
                <a16:creationId xmlns:a16="http://schemas.microsoft.com/office/drawing/2014/main" id="{7E59FB3B-B516-CAA0-1456-32CEC67334BF}"/>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99AFC963-87A0-347B-7756-1C61058FA917}"/>
              </a:ext>
            </a:extLst>
          </p:cNvPr>
          <p:cNvGrpSpPr/>
          <p:nvPr userDrawn="1"/>
        </p:nvGrpSpPr>
        <p:grpSpPr>
          <a:xfrm>
            <a:off x="-13020" y="6078647"/>
            <a:ext cx="9176753" cy="200055"/>
            <a:chOff x="-823" y="6611053"/>
            <a:chExt cx="9183128" cy="200055"/>
          </a:xfrm>
        </p:grpSpPr>
        <p:cxnSp>
          <p:nvCxnSpPr>
            <p:cNvPr id="66" name="Straight Connector 65">
              <a:extLst>
                <a:ext uri="{FF2B5EF4-FFF2-40B4-BE49-F238E27FC236}">
                  <a16:creationId xmlns:a16="http://schemas.microsoft.com/office/drawing/2014/main" id="{9A049219-FF67-DAE6-8B36-EF12D1DEFDB5}"/>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5FEE851-7B66-1209-F64D-0C885522C3C8}"/>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8" name="Straight Connector 67">
            <a:extLst>
              <a:ext uri="{FF2B5EF4-FFF2-40B4-BE49-F238E27FC236}">
                <a16:creationId xmlns:a16="http://schemas.microsoft.com/office/drawing/2014/main" id="{2B0A9FB9-1C2B-4638-1AF7-76CE2394CCF5}"/>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9" name="AMC">
            <a:extLst>
              <a:ext uri="{FF2B5EF4-FFF2-40B4-BE49-F238E27FC236}">
                <a16:creationId xmlns:a16="http://schemas.microsoft.com/office/drawing/2014/main" id="{C9D64A83-EB81-6CEC-1836-AA1673EFBC38}"/>
              </a:ext>
            </a:extLst>
          </p:cNvPr>
          <p:cNvGrpSpPr>
            <a:grpSpLocks noChangeAspect="1"/>
          </p:cNvGrpSpPr>
          <p:nvPr userDrawn="1"/>
        </p:nvGrpSpPr>
        <p:grpSpPr bwMode="auto">
          <a:xfrm>
            <a:off x="7683773" y="5747531"/>
            <a:ext cx="577241" cy="677368"/>
            <a:chOff x="3311" y="1116"/>
            <a:chExt cx="1816" cy="2131"/>
          </a:xfrm>
        </p:grpSpPr>
        <p:sp>
          <p:nvSpPr>
            <p:cNvPr id="70" name="WHITE bkgrnd">
              <a:extLst>
                <a:ext uri="{FF2B5EF4-FFF2-40B4-BE49-F238E27FC236}">
                  <a16:creationId xmlns:a16="http://schemas.microsoft.com/office/drawing/2014/main" id="{6B84A696-E218-9662-061E-36D05DED24A6}"/>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ACK outline">
              <a:extLst>
                <a:ext uri="{FF2B5EF4-FFF2-40B4-BE49-F238E27FC236}">
                  <a16:creationId xmlns:a16="http://schemas.microsoft.com/office/drawing/2014/main" id="{DA3DE2BE-799F-20B1-6074-3BFB3EEF76E5}"/>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BLUE">
              <a:extLst>
                <a:ext uri="{FF2B5EF4-FFF2-40B4-BE49-F238E27FC236}">
                  <a16:creationId xmlns:a16="http://schemas.microsoft.com/office/drawing/2014/main" id="{33DDADC9-5B35-212D-075B-080EADC554DD}"/>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3" name="RED">
              <a:extLst>
                <a:ext uri="{FF2B5EF4-FFF2-40B4-BE49-F238E27FC236}">
                  <a16:creationId xmlns:a16="http://schemas.microsoft.com/office/drawing/2014/main" id="{C5EA9833-15AD-A133-1D72-8E8B97C707D5}"/>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4" name="Picture 73">
            <a:extLst>
              <a:ext uri="{FF2B5EF4-FFF2-40B4-BE49-F238E27FC236}">
                <a16:creationId xmlns:a16="http://schemas.microsoft.com/office/drawing/2014/main" id="{A9D161E2-8A12-F01D-02DF-B641F1044A5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2" name="Picture 1" descr="800px-US-O10_insignia_svg.png">
            <a:extLst>
              <a:ext uri="{FF2B5EF4-FFF2-40B4-BE49-F238E27FC236}">
                <a16:creationId xmlns:a16="http://schemas.microsoft.com/office/drawing/2014/main" id="{F155C002-5105-BE50-ACD2-CE310EDCA5A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42F88708-5C4D-608D-8501-35F70CD611B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306593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ckup or Guidance Slide">
    <p:bg>
      <p:bgPr>
        <a:solidFill>
          <a:srgbClr val="221F20"/>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sp>
        <p:nvSpPr>
          <p:cNvPr id="16" name="Title Placeholder 1">
            <a:extLst>
              <a:ext uri="{FF2B5EF4-FFF2-40B4-BE49-F238E27FC236}">
                <a16:creationId xmlns:a16="http://schemas.microsoft.com/office/drawing/2014/main" id="{09DF6054-B237-90DD-28A7-36C8648E36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pic>
        <p:nvPicPr>
          <p:cNvPr id="3" name="Picture 2">
            <a:extLst>
              <a:ext uri="{FF2B5EF4-FFF2-40B4-BE49-F238E27FC236}">
                <a16:creationId xmlns:a16="http://schemas.microsoft.com/office/drawing/2014/main" id="{E4F7953F-1ACC-DC00-C907-851FCD6B78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14" y="-150321"/>
            <a:ext cx="3249450" cy="1231499"/>
          </a:xfrm>
          <a:prstGeom prst="rect">
            <a:avLst/>
          </a:prstGeom>
        </p:spPr>
      </p:pic>
      <p:grpSp>
        <p:nvGrpSpPr>
          <p:cNvPr id="24" name="Group 23">
            <a:extLst>
              <a:ext uri="{FF2B5EF4-FFF2-40B4-BE49-F238E27FC236}">
                <a16:creationId xmlns:a16="http://schemas.microsoft.com/office/drawing/2014/main" id="{B70EA5DA-B947-653D-8912-F2D513125BB2}"/>
              </a:ext>
            </a:extLst>
          </p:cNvPr>
          <p:cNvGrpSpPr/>
          <p:nvPr userDrawn="1"/>
        </p:nvGrpSpPr>
        <p:grpSpPr>
          <a:xfrm>
            <a:off x="-13020" y="6389931"/>
            <a:ext cx="9176753" cy="200055"/>
            <a:chOff x="-823" y="6601325"/>
            <a:chExt cx="9183128" cy="200055"/>
          </a:xfrm>
        </p:grpSpPr>
        <p:cxnSp>
          <p:nvCxnSpPr>
            <p:cNvPr id="25" name="Straight Connector 24">
              <a:extLst>
                <a:ext uri="{FF2B5EF4-FFF2-40B4-BE49-F238E27FC236}">
                  <a16:creationId xmlns:a16="http://schemas.microsoft.com/office/drawing/2014/main" id="{53DC60C6-DB1B-EA27-DAA5-6D5651E22DE3}"/>
                </a:ext>
              </a:extLst>
            </p:cNvPr>
            <p:cNvCxnSpPr>
              <a:cxnSpLocks/>
            </p:cNvCxnSpPr>
            <p:nvPr userDrawn="1"/>
          </p:nvCxnSpPr>
          <p:spPr>
            <a:xfrm flipV="1">
              <a:off x="-823" y="6624065"/>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0EFF4C9-7629-233A-E393-EBADDF9E8FC9}"/>
                </a:ext>
              </a:extLst>
            </p:cNvPr>
            <p:cNvSpPr txBox="1"/>
            <p:nvPr userDrawn="1"/>
          </p:nvSpPr>
          <p:spPr>
            <a:xfrm>
              <a:off x="3400361" y="6601325"/>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27" name="Straight Connector 26">
            <a:extLst>
              <a:ext uri="{FF2B5EF4-FFF2-40B4-BE49-F238E27FC236}">
                <a16:creationId xmlns:a16="http://schemas.microsoft.com/office/drawing/2014/main" id="{25A56150-4E0F-6B90-CA73-D8DDAA88CFBF}"/>
              </a:ext>
            </a:extLst>
          </p:cNvPr>
          <p:cNvCxnSpPr>
            <a:cxnSpLocks/>
          </p:cNvCxnSpPr>
          <p:nvPr userDrawn="1"/>
        </p:nvCxnSpPr>
        <p:spPr>
          <a:xfrm>
            <a:off x="-23576" y="6546952"/>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28" name="AMC">
            <a:extLst>
              <a:ext uri="{FF2B5EF4-FFF2-40B4-BE49-F238E27FC236}">
                <a16:creationId xmlns:a16="http://schemas.microsoft.com/office/drawing/2014/main" id="{B32B51D1-9381-9348-5F62-1C716BE418BD}"/>
              </a:ext>
            </a:extLst>
          </p:cNvPr>
          <p:cNvGrpSpPr>
            <a:grpSpLocks noChangeAspect="1"/>
          </p:cNvGrpSpPr>
          <p:nvPr userDrawn="1"/>
        </p:nvGrpSpPr>
        <p:grpSpPr bwMode="auto">
          <a:xfrm>
            <a:off x="7683773" y="6068543"/>
            <a:ext cx="577241" cy="677368"/>
            <a:chOff x="3311" y="1116"/>
            <a:chExt cx="1816" cy="2131"/>
          </a:xfrm>
        </p:grpSpPr>
        <p:sp>
          <p:nvSpPr>
            <p:cNvPr id="29" name="WHITE bkgrnd">
              <a:extLst>
                <a:ext uri="{FF2B5EF4-FFF2-40B4-BE49-F238E27FC236}">
                  <a16:creationId xmlns:a16="http://schemas.microsoft.com/office/drawing/2014/main" id="{D1AD9D57-9C19-42D2-F5D5-F2D7D6BF9D8E}"/>
                </a:ext>
              </a:extLst>
            </p:cNvPr>
            <p:cNvSpPr>
              <a:spLocks/>
            </p:cNvSpPr>
            <p:nvPr userDrawn="1"/>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0" name="BLACK outline">
              <a:extLst>
                <a:ext uri="{FF2B5EF4-FFF2-40B4-BE49-F238E27FC236}">
                  <a16:creationId xmlns:a16="http://schemas.microsoft.com/office/drawing/2014/main" id="{5C2DA171-42C9-B10F-4687-AB722E4194ED}"/>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1" name="BLUE">
              <a:extLst>
                <a:ext uri="{FF2B5EF4-FFF2-40B4-BE49-F238E27FC236}">
                  <a16:creationId xmlns:a16="http://schemas.microsoft.com/office/drawing/2014/main" id="{EDDFDC83-2940-AC24-788E-25BFB9CDE929}"/>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6" name="RED">
              <a:extLst>
                <a:ext uri="{FF2B5EF4-FFF2-40B4-BE49-F238E27FC236}">
                  <a16:creationId xmlns:a16="http://schemas.microsoft.com/office/drawing/2014/main" id="{18502D7B-D25A-4486-0C1A-230773E0B2FC}"/>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56" name="Picture 55">
            <a:extLst>
              <a:ext uri="{FF2B5EF4-FFF2-40B4-BE49-F238E27FC236}">
                <a16:creationId xmlns:a16="http://schemas.microsoft.com/office/drawing/2014/main" id="{5F17F949-F155-F6A6-A942-2610B79EA78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2398" y="6071040"/>
            <a:ext cx="715414" cy="673331"/>
          </a:xfrm>
          <a:prstGeom prst="rect">
            <a:avLst/>
          </a:prstGeom>
        </p:spPr>
      </p:pic>
      <p:pic>
        <p:nvPicPr>
          <p:cNvPr id="2" name="Picture 1" descr="800px-US-O10_insignia_svg.png">
            <a:extLst>
              <a:ext uri="{FF2B5EF4-FFF2-40B4-BE49-F238E27FC236}">
                <a16:creationId xmlns:a16="http://schemas.microsoft.com/office/drawing/2014/main" id="{282BC945-EBE1-0D37-18BA-631A8448181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3259437" y="6411889"/>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7E55220F-C0F1-3DC0-270F-474C03F3265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5405167" y="6411889"/>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1068222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ackup or Guidance Slide">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sp>
        <p:nvSpPr>
          <p:cNvPr id="16" name="Title Placeholder 1">
            <a:extLst>
              <a:ext uri="{FF2B5EF4-FFF2-40B4-BE49-F238E27FC236}">
                <a16:creationId xmlns:a16="http://schemas.microsoft.com/office/drawing/2014/main" id="{09DF6054-B237-90DD-28A7-36C8648E36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p>
        </p:txBody>
      </p:sp>
      <p:pic>
        <p:nvPicPr>
          <p:cNvPr id="2" name="Picture 1">
            <a:extLst>
              <a:ext uri="{FF2B5EF4-FFF2-40B4-BE49-F238E27FC236}">
                <a16:creationId xmlns:a16="http://schemas.microsoft.com/office/drawing/2014/main" id="{2E214DC6-9BBF-4C4E-BD25-7BC713BB67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22" y="-184438"/>
            <a:ext cx="2987444" cy="1132202"/>
          </a:xfrm>
          <a:prstGeom prst="rect">
            <a:avLst/>
          </a:prstGeom>
        </p:spPr>
      </p:pic>
      <p:sp>
        <p:nvSpPr>
          <p:cNvPr id="57" name="Rectangle 56">
            <a:extLst>
              <a:ext uri="{FF2B5EF4-FFF2-40B4-BE49-F238E27FC236}">
                <a16:creationId xmlns:a16="http://schemas.microsoft.com/office/drawing/2014/main" id="{591692FE-F3C4-57F8-5D6B-455D2A2C670D}"/>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ED7CD6D-CB09-D30F-5FC8-A67147729950}"/>
              </a:ext>
            </a:extLst>
          </p:cNvPr>
          <p:cNvGrpSpPr/>
          <p:nvPr userDrawn="1"/>
        </p:nvGrpSpPr>
        <p:grpSpPr>
          <a:xfrm>
            <a:off x="-13020" y="6078647"/>
            <a:ext cx="9176753" cy="200055"/>
            <a:chOff x="-823" y="6611053"/>
            <a:chExt cx="9183128" cy="200055"/>
          </a:xfrm>
        </p:grpSpPr>
        <p:cxnSp>
          <p:nvCxnSpPr>
            <p:cNvPr id="59" name="Straight Connector 58">
              <a:extLst>
                <a:ext uri="{FF2B5EF4-FFF2-40B4-BE49-F238E27FC236}">
                  <a16:creationId xmlns:a16="http://schemas.microsoft.com/office/drawing/2014/main" id="{A8AEB47E-8792-A6B0-3070-595A822655DE}"/>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98581A-E668-2191-9588-C59389AAA445}"/>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1" name="Straight Connector 60">
            <a:extLst>
              <a:ext uri="{FF2B5EF4-FFF2-40B4-BE49-F238E27FC236}">
                <a16:creationId xmlns:a16="http://schemas.microsoft.com/office/drawing/2014/main" id="{52483D76-44D2-4EAF-BFCD-D6159C7638DC}"/>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2" name="AMC">
            <a:extLst>
              <a:ext uri="{FF2B5EF4-FFF2-40B4-BE49-F238E27FC236}">
                <a16:creationId xmlns:a16="http://schemas.microsoft.com/office/drawing/2014/main" id="{BF68FA4D-1CDB-F22C-5170-AAB139C58991}"/>
              </a:ext>
            </a:extLst>
          </p:cNvPr>
          <p:cNvGrpSpPr>
            <a:grpSpLocks noChangeAspect="1"/>
          </p:cNvGrpSpPr>
          <p:nvPr userDrawn="1"/>
        </p:nvGrpSpPr>
        <p:grpSpPr bwMode="auto">
          <a:xfrm>
            <a:off x="7683773" y="5747531"/>
            <a:ext cx="577241" cy="677368"/>
            <a:chOff x="3311" y="1116"/>
            <a:chExt cx="1816" cy="2131"/>
          </a:xfrm>
        </p:grpSpPr>
        <p:sp>
          <p:nvSpPr>
            <p:cNvPr id="63" name="WHITE bkgrnd">
              <a:extLst>
                <a:ext uri="{FF2B5EF4-FFF2-40B4-BE49-F238E27FC236}">
                  <a16:creationId xmlns:a16="http://schemas.microsoft.com/office/drawing/2014/main" id="{B1E205E7-5A87-165C-F88F-1A20B9310923}"/>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4" name="BLACK outline">
              <a:extLst>
                <a:ext uri="{FF2B5EF4-FFF2-40B4-BE49-F238E27FC236}">
                  <a16:creationId xmlns:a16="http://schemas.microsoft.com/office/drawing/2014/main" id="{D8FDE5D6-A1E9-2F27-98B7-2F3E844D5A2A}"/>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5" name="BLUE">
              <a:extLst>
                <a:ext uri="{FF2B5EF4-FFF2-40B4-BE49-F238E27FC236}">
                  <a16:creationId xmlns:a16="http://schemas.microsoft.com/office/drawing/2014/main" id="{23A3542B-CDFA-8967-A0FE-857C12445F51}"/>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6" name="RED">
              <a:extLst>
                <a:ext uri="{FF2B5EF4-FFF2-40B4-BE49-F238E27FC236}">
                  <a16:creationId xmlns:a16="http://schemas.microsoft.com/office/drawing/2014/main" id="{C53ED7ED-3C73-5539-3DB2-0D5317C02D3D}"/>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67" name="Picture 66">
            <a:extLst>
              <a:ext uri="{FF2B5EF4-FFF2-40B4-BE49-F238E27FC236}">
                <a16:creationId xmlns:a16="http://schemas.microsoft.com/office/drawing/2014/main" id="{6F8CE5CD-919D-7C5A-83B4-4DFE4719DD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2398" y="5750028"/>
            <a:ext cx="715414" cy="673331"/>
          </a:xfrm>
          <a:prstGeom prst="rect">
            <a:avLst/>
          </a:prstGeom>
        </p:spPr>
      </p:pic>
      <p:pic>
        <p:nvPicPr>
          <p:cNvPr id="3" name="Picture 2" descr="800px-US-O10_insignia_svg.png">
            <a:extLst>
              <a:ext uri="{FF2B5EF4-FFF2-40B4-BE49-F238E27FC236}">
                <a16:creationId xmlns:a16="http://schemas.microsoft.com/office/drawing/2014/main" id="{47FB7A94-CA35-FF72-6851-1B19B83A130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6B952BAA-8F14-32F9-4A7D-8B1C3ED2A83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1875723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961196"/>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800px-US-O10_insignia_svg.png">
            <a:extLst>
              <a:ext uri="{FF2B5EF4-FFF2-40B4-BE49-F238E27FC236}">
                <a16:creationId xmlns:a16="http://schemas.microsoft.com/office/drawing/2014/main" id="{8C18510A-69CD-B593-5D13-91349E4D5A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3259437" y="6489165"/>
            <a:ext cx="510279" cy="157646"/>
          </a:xfrm>
          <a:prstGeom prst="rect">
            <a:avLst/>
          </a:prstGeom>
          <a:effectLst>
            <a:outerShdw blurRad="50800" dist="38100" dir="5400000" algn="tl" rotWithShape="0">
              <a:prstClr val="black">
                <a:alpha val="80000"/>
              </a:prstClr>
            </a:outerShdw>
          </a:effectLst>
        </p:spPr>
      </p:pic>
      <p:pic>
        <p:nvPicPr>
          <p:cNvPr id="5" name="Picture 4" descr="800px-US-O10_insignia_svg.png">
            <a:extLst>
              <a:ext uri="{FF2B5EF4-FFF2-40B4-BE49-F238E27FC236}">
                <a16:creationId xmlns:a16="http://schemas.microsoft.com/office/drawing/2014/main" id="{045794FA-DB91-BFAD-6E95-E0DC64CD87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5405167" y="6489165"/>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33724484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CFB2E1-B8E0-B1DC-C539-527F339F520A}"/>
              </a:ext>
            </a:extLst>
          </p:cNvPr>
          <p:cNvSpPr>
            <a:spLocks noGrp="1" noRot="1" noMove="1" noResize="1" noEditPoints="1" noAdjustHandles="1" noChangeArrowheads="1" noChangeShapeType="1"/>
          </p:cNvSpPr>
          <p:nvPr userDrawn="1"/>
        </p:nvSpPr>
        <p:spPr>
          <a:xfrm>
            <a:off x="-8792" y="6476846"/>
            <a:ext cx="9152792" cy="369151"/>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D311CAF-E684-E20D-24ED-0B819B1A9195}"/>
              </a:ext>
            </a:extLst>
          </p:cNvPr>
          <p:cNvGrpSpPr/>
          <p:nvPr userDrawn="1"/>
        </p:nvGrpSpPr>
        <p:grpSpPr>
          <a:xfrm>
            <a:off x="-13020" y="6469685"/>
            <a:ext cx="9176753" cy="200055"/>
            <a:chOff x="-823" y="6639519"/>
            <a:chExt cx="9183128" cy="200055"/>
          </a:xfrm>
        </p:grpSpPr>
        <p:cxnSp>
          <p:nvCxnSpPr>
            <p:cNvPr id="25" name="Straight Connector 24">
              <a:extLst>
                <a:ext uri="{FF2B5EF4-FFF2-40B4-BE49-F238E27FC236}">
                  <a16:creationId xmlns:a16="http://schemas.microsoft.com/office/drawing/2014/main" id="{1C5178AA-3A40-97F5-BAC2-654CDE2AFD0E}"/>
                </a:ext>
              </a:extLst>
            </p:cNvPr>
            <p:cNvCxnSpPr>
              <a:cxnSpLocks/>
            </p:cNvCxnSpPr>
            <p:nvPr userDrawn="1"/>
          </p:nvCxnSpPr>
          <p:spPr>
            <a:xfrm flipV="1">
              <a:off x="-823" y="6670483"/>
              <a:ext cx="9183128" cy="3346"/>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2B4992-DE1F-519E-5BBC-799688230884}"/>
                </a:ext>
              </a:extLst>
            </p:cNvPr>
            <p:cNvSpPr txBox="1"/>
            <p:nvPr userDrawn="1"/>
          </p:nvSpPr>
          <p:spPr>
            <a:xfrm>
              <a:off x="3400361" y="6639519"/>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grpSp>
        <p:nvGrpSpPr>
          <p:cNvPr id="352" name="Group 351" hidden="1"/>
          <p:cNvGrpSpPr/>
          <p:nvPr userDrawn="1"/>
        </p:nvGrpSpPr>
        <p:grpSpPr>
          <a:xfrm>
            <a:off x="-2847091" y="1573213"/>
            <a:ext cx="14838183" cy="4480560"/>
            <a:chOff x="-2847091" y="1573213"/>
            <a:chExt cx="14838183" cy="4480560"/>
          </a:xfrm>
        </p:grpSpPr>
        <p:sp>
          <p:nvSpPr>
            <p:cNvPr id="151" name="Freeform 5"/>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6"/>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7"/>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8"/>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9"/>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0"/>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1"/>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2"/>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3"/>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4"/>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6"/>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7"/>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8"/>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9"/>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20"/>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21"/>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22"/>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23"/>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24"/>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25"/>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26"/>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27"/>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28"/>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29"/>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30"/>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31"/>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32"/>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33"/>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34"/>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35"/>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36"/>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37"/>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38"/>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39"/>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40"/>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41"/>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42"/>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43"/>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44"/>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45"/>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46"/>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7"/>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8"/>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9"/>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50"/>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51"/>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52"/>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53"/>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54"/>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55"/>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56"/>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7"/>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8"/>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9"/>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60"/>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61"/>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62"/>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63"/>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64"/>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65"/>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6"/>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7"/>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8"/>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9"/>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70"/>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71"/>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72"/>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73"/>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74"/>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75"/>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6"/>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7"/>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8"/>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9"/>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80"/>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81"/>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82"/>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83"/>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84"/>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85"/>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6"/>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7"/>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8"/>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9"/>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90"/>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91"/>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92"/>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93"/>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94"/>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95"/>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6"/>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97"/>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98"/>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9"/>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00"/>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1"/>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02"/>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03"/>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04"/>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05"/>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06"/>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07"/>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08"/>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09"/>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10"/>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11"/>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12"/>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13"/>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14"/>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15"/>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16"/>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17"/>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18"/>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19"/>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20"/>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21"/>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22"/>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23"/>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24"/>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25"/>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26"/>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27"/>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28"/>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29"/>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30"/>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31"/>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32"/>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34"/>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35"/>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136"/>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137"/>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138"/>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139"/>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140"/>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141"/>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142"/>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143"/>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44"/>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45"/>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46"/>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47"/>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48"/>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49"/>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50"/>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51"/>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52"/>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53"/>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54"/>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56"/>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57"/>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158"/>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159"/>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60"/>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161"/>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162"/>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163"/>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164"/>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165"/>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166"/>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67"/>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68"/>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69"/>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70"/>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171"/>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172"/>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173"/>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174"/>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175"/>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176"/>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177"/>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178"/>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179"/>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180"/>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181"/>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182"/>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183"/>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184"/>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185"/>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186"/>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187"/>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188"/>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189"/>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190"/>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191"/>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192"/>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193"/>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194"/>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195"/>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196"/>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197"/>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198"/>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199"/>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00"/>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01"/>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02"/>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03"/>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04"/>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206"/>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207"/>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08"/>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09"/>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210"/>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211"/>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212"/>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213"/>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214"/>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215"/>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216"/>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217"/>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218"/>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219"/>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220"/>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221"/>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222"/>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223"/>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24"/>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225"/>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226"/>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27"/>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228"/>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229"/>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30"/>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231"/>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32"/>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33"/>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234"/>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235"/>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36"/>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37"/>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238"/>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239"/>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240"/>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241"/>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242"/>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243"/>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244"/>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245"/>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246"/>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247"/>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248"/>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249"/>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250"/>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251"/>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252"/>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253"/>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254"/>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255"/>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256"/>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257"/>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258"/>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259"/>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260"/>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261"/>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262"/>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263"/>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264"/>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265"/>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266"/>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267"/>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268"/>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269"/>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270"/>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271"/>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272"/>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274"/>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275"/>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276"/>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277"/>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278"/>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279"/>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280"/>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281"/>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282"/>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283"/>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284"/>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285"/>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286"/>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287"/>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288"/>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289"/>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290"/>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291"/>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292"/>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293"/>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294"/>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296"/>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297"/>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298"/>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299"/>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300"/>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301"/>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302"/>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303"/>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304"/>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305"/>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306"/>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307"/>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308"/>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309"/>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310"/>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Placeholder 1"/>
          <p:cNvSpPr>
            <a:spLocks noGrp="1"/>
          </p:cNvSpPr>
          <p:nvPr userDrawn="1">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a:t>Click to edit Master title style</a:t>
            </a:r>
          </a:p>
        </p:txBody>
      </p:sp>
      <p:sp>
        <p:nvSpPr>
          <p:cNvPr id="39" name="Rectangle 38" hidden="1">
            <a:extLst>
              <a:ext uri="{FF2B5EF4-FFF2-40B4-BE49-F238E27FC236}">
                <a16:creationId xmlns:a16="http://schemas.microsoft.com/office/drawing/2014/main" id="{C4D8B1CD-13A5-4DF4-AE18-56FA4062020E}"/>
              </a:ext>
            </a:extLst>
          </p:cNvPr>
          <p:cNvSpPr/>
          <p:nvPr userDrawn="1"/>
        </p:nvSpPr>
        <p:spPr>
          <a:xfrm>
            <a:off x="9244094" y="3129388"/>
            <a:ext cx="5676219"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40" name="Rectangle 39" hidden="1">
            <a:extLst>
              <a:ext uri="{FF2B5EF4-FFF2-40B4-BE49-F238E27FC236}">
                <a16:creationId xmlns:a16="http://schemas.microsoft.com/office/drawing/2014/main" id="{3E86E1F6-813F-4DF2-BDE5-8A91C8F3C40A}"/>
              </a:ext>
            </a:extLst>
          </p:cNvPr>
          <p:cNvSpPr/>
          <p:nvPr userDrawn="1"/>
        </p:nvSpPr>
        <p:spPr>
          <a:xfrm>
            <a:off x="9244095" y="4014578"/>
            <a:ext cx="4033104"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41" name="Rectangle 40" hidden="1">
            <a:extLst>
              <a:ext uri="{FF2B5EF4-FFF2-40B4-BE49-F238E27FC236}">
                <a16:creationId xmlns:a16="http://schemas.microsoft.com/office/drawing/2014/main" id="{00CC09FF-6665-4FBC-AA93-08E551D5DCF6}"/>
              </a:ext>
            </a:extLst>
          </p:cNvPr>
          <p:cNvSpPr/>
          <p:nvPr userDrawn="1"/>
        </p:nvSpPr>
        <p:spPr>
          <a:xfrm>
            <a:off x="9244094" y="4899768"/>
            <a:ext cx="2315301"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42" name="Rectangle 41" hidden="1">
            <a:extLst>
              <a:ext uri="{FF2B5EF4-FFF2-40B4-BE49-F238E27FC236}">
                <a16:creationId xmlns:a16="http://schemas.microsoft.com/office/drawing/2014/main" id="{A4343416-7A0D-4C66-958B-E2FA58925E92}"/>
              </a:ext>
            </a:extLst>
          </p:cNvPr>
          <p:cNvSpPr/>
          <p:nvPr userDrawn="1"/>
        </p:nvSpPr>
        <p:spPr>
          <a:xfrm>
            <a:off x="9244095" y="5784958"/>
            <a:ext cx="3883730"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44" name="—————————————" hidden="1"/>
          <p:cNvSpPr>
            <a:spLocks noChangeAspect="1" noChangeArrowheads="1" noTextEdit="1"/>
          </p:cNvSpPr>
          <p:nvPr userDrawn="1"/>
        </p:nvSpPr>
        <p:spPr bwMode="auto">
          <a:xfrm>
            <a:off x="-2689225" y="1409700"/>
            <a:ext cx="145224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Text Placeholder 28">
            <a:extLst>
              <a:ext uri="{FF2B5EF4-FFF2-40B4-BE49-F238E27FC236}">
                <a16:creationId xmlns:a16="http://schemas.microsoft.com/office/drawing/2014/main" id="{3C0F6710-6744-EA86-520C-7B2D612EFD21}"/>
              </a:ext>
            </a:extLst>
          </p:cNvPr>
          <p:cNvSpPr>
            <a:spLocks noGrp="1"/>
          </p:cNvSpPr>
          <p:nvPr userDrawn="1">
            <p:ph type="body" idx="1"/>
          </p:nvPr>
        </p:nvSpPr>
        <p:spPr>
          <a:xfrm>
            <a:off x="79269" y="1059008"/>
            <a:ext cx="8998718" cy="4813906"/>
          </a:xfrm>
          <a:prstGeom prst="rect">
            <a:avLst/>
          </a:prstGeom>
          <a:ln w="3175">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04A00AEE-E817-07CC-6664-8EDBF45DDC6F}"/>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8661" y="-65603"/>
            <a:ext cx="1668972" cy="632519"/>
          </a:xfrm>
          <a:prstGeom prst="rect">
            <a:avLst/>
          </a:prstGeom>
        </p:spPr>
      </p:pic>
      <p:cxnSp>
        <p:nvCxnSpPr>
          <p:cNvPr id="36" name="Straight Connector 35">
            <a:extLst>
              <a:ext uri="{FF2B5EF4-FFF2-40B4-BE49-F238E27FC236}">
                <a16:creationId xmlns:a16="http://schemas.microsoft.com/office/drawing/2014/main" id="{BDB55D38-EFEB-C116-6C99-A54B5FBBF565}"/>
              </a:ext>
            </a:extLst>
          </p:cNvPr>
          <p:cNvCxnSpPr>
            <a:cxnSpLocks/>
          </p:cNvCxnSpPr>
          <p:nvPr userDrawn="1"/>
        </p:nvCxnSpPr>
        <p:spPr>
          <a:xfrm>
            <a:off x="-23576" y="6614147"/>
            <a:ext cx="9176753" cy="25133"/>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17" name="AMC">
            <a:extLst>
              <a:ext uri="{FF2B5EF4-FFF2-40B4-BE49-F238E27FC236}">
                <a16:creationId xmlns:a16="http://schemas.microsoft.com/office/drawing/2014/main" id="{46EE2548-FB22-8F3B-E82B-D2BCACE6D434}"/>
              </a:ext>
            </a:extLst>
          </p:cNvPr>
          <p:cNvGrpSpPr>
            <a:grpSpLocks noChangeAspect="1"/>
          </p:cNvGrpSpPr>
          <p:nvPr userDrawn="1"/>
        </p:nvGrpSpPr>
        <p:grpSpPr bwMode="auto">
          <a:xfrm>
            <a:off x="7751979" y="6236131"/>
            <a:ext cx="509035" cy="597331"/>
            <a:chOff x="3311" y="1116"/>
            <a:chExt cx="1816" cy="2131"/>
          </a:xfrm>
        </p:grpSpPr>
        <p:sp>
          <p:nvSpPr>
            <p:cNvPr id="19" name="WHITE bkgrnd">
              <a:extLst>
                <a:ext uri="{FF2B5EF4-FFF2-40B4-BE49-F238E27FC236}">
                  <a16:creationId xmlns:a16="http://schemas.microsoft.com/office/drawing/2014/main" id="{AF7BA85D-C607-A0B1-BA5B-F6E2677D0B6C}"/>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0" name="BLACK outline">
              <a:extLst>
                <a:ext uri="{FF2B5EF4-FFF2-40B4-BE49-F238E27FC236}">
                  <a16:creationId xmlns:a16="http://schemas.microsoft.com/office/drawing/2014/main" id="{59AC6C05-64B7-4728-6B7E-F91E1FC89D60}"/>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1" name="BLUE">
              <a:extLst>
                <a:ext uri="{FF2B5EF4-FFF2-40B4-BE49-F238E27FC236}">
                  <a16:creationId xmlns:a16="http://schemas.microsoft.com/office/drawing/2014/main" id="{D9BD8347-42E2-B374-F7AE-C8F60C1BAEA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2" name="RED">
              <a:extLst>
                <a:ext uri="{FF2B5EF4-FFF2-40B4-BE49-F238E27FC236}">
                  <a16:creationId xmlns:a16="http://schemas.microsoft.com/office/drawing/2014/main" id="{13DA8EE0-6F15-3154-0484-0E49C904C869}"/>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45" name="Picture 44">
            <a:extLst>
              <a:ext uri="{FF2B5EF4-FFF2-40B4-BE49-F238E27FC236}">
                <a16:creationId xmlns:a16="http://schemas.microsoft.com/office/drawing/2014/main" id="{783B1934-68FE-C78B-A0E7-6EB18B66E218}"/>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8302290" y="6234592"/>
            <a:ext cx="634664" cy="597331"/>
          </a:xfrm>
          <a:prstGeom prst="rect">
            <a:avLst/>
          </a:prstGeom>
        </p:spPr>
      </p:pic>
    </p:spTree>
    <p:extLst>
      <p:ext uri="{BB962C8B-B14F-4D97-AF65-F5344CB8AC3E}">
        <p14:creationId xmlns:p14="http://schemas.microsoft.com/office/powerpoint/2010/main" val="2931404890"/>
      </p:ext>
    </p:extLst>
  </p:cSld>
  <p:clrMap bg1="lt1" tx1="dk1" bg2="lt2" tx2="dk2" accent1="accent1" accent2="accent2" accent3="accent3" accent4="accent4" accent5="accent5" accent6="accent6" hlink="hlink" folHlink="folHlink"/>
  <p:sldLayoutIdLst>
    <p:sldLayoutId id="2147483689" r:id="rId1"/>
    <p:sldLayoutId id="2147483698" r:id="rId2"/>
    <p:sldLayoutId id="2147483714" r:id="rId3"/>
    <p:sldLayoutId id="2147483715" r:id="rId4"/>
    <p:sldLayoutId id="2147483717" r:id="rId5"/>
    <p:sldLayoutId id="2147483716" r:id="rId6"/>
    <p:sldLayoutId id="2147483699" r:id="rId7"/>
    <p:sldLayoutId id="2147483719" r:id="rId8"/>
    <p:sldLayoutId id="2147483718" r:id="rId9"/>
    <p:sldLayoutId id="2147483721" r:id="rId10"/>
    <p:sldLayoutId id="2147483723" r:id="rId11"/>
    <p:sldLayoutId id="2147483724"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2" name="Group 351" hidden="1"/>
          <p:cNvGrpSpPr/>
          <p:nvPr userDrawn="1"/>
        </p:nvGrpSpPr>
        <p:grpSpPr>
          <a:xfrm>
            <a:off x="-2847091" y="1573213"/>
            <a:ext cx="14838183" cy="4480560"/>
            <a:chOff x="-2847091" y="1573213"/>
            <a:chExt cx="14838183" cy="4480560"/>
          </a:xfrm>
        </p:grpSpPr>
        <p:sp>
          <p:nvSpPr>
            <p:cNvPr id="151" name="Freeform 5"/>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6"/>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7"/>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8"/>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9"/>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0"/>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1"/>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2"/>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3"/>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4"/>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6"/>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7"/>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8"/>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9"/>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20"/>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21"/>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22"/>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23"/>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24"/>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25"/>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26"/>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27"/>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28"/>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29"/>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30"/>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31"/>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32"/>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33"/>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34"/>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35"/>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36"/>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37"/>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38"/>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39"/>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40"/>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41"/>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42"/>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43"/>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44"/>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45"/>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46"/>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7"/>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8"/>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9"/>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50"/>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51"/>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52"/>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53"/>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54"/>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55"/>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56"/>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7"/>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8"/>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9"/>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60"/>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61"/>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62"/>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63"/>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64"/>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65"/>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6"/>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7"/>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8"/>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9"/>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70"/>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71"/>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72"/>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73"/>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74"/>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75"/>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6"/>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7"/>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8"/>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9"/>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80"/>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81"/>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82"/>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83"/>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84"/>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85"/>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6"/>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7"/>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8"/>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9"/>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90"/>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91"/>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92"/>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93"/>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94"/>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95"/>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6"/>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97"/>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98"/>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9"/>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00"/>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1"/>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02"/>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03"/>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04"/>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05"/>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06"/>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07"/>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08"/>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09"/>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10"/>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11"/>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12"/>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13"/>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14"/>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15"/>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16"/>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17"/>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18"/>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19"/>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20"/>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21"/>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22"/>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23"/>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24"/>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25"/>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26"/>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27"/>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28"/>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29"/>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30"/>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31"/>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32"/>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34"/>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35"/>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136"/>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137"/>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138"/>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139"/>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140"/>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141"/>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142"/>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143"/>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44"/>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45"/>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46"/>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47"/>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48"/>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49"/>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50"/>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51"/>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52"/>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53"/>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54"/>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56"/>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57"/>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158"/>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159"/>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60"/>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161"/>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162"/>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163"/>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164"/>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165"/>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166"/>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67"/>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68"/>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69"/>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70"/>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171"/>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172"/>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173"/>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174"/>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175"/>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176"/>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177"/>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178"/>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179"/>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180"/>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181"/>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182"/>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183"/>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184"/>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185"/>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186"/>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187"/>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188"/>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189"/>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190"/>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191"/>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192"/>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193"/>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194"/>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195"/>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196"/>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197"/>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198"/>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199"/>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00"/>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01"/>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02"/>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03"/>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04"/>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206"/>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207"/>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08"/>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09"/>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210"/>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211"/>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212"/>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213"/>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214"/>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215"/>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216"/>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217"/>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218"/>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219"/>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220"/>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221"/>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222"/>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223"/>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24"/>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225"/>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226"/>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27"/>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228"/>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229"/>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30"/>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231"/>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32"/>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33"/>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234"/>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235"/>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36"/>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37"/>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238"/>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239"/>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240"/>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241"/>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242"/>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243"/>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244"/>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245"/>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246"/>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247"/>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248"/>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249"/>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250"/>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251"/>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252"/>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253"/>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254"/>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255"/>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256"/>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257"/>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258"/>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259"/>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260"/>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261"/>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262"/>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263"/>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264"/>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265"/>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266"/>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267"/>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268"/>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269"/>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270"/>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271"/>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272"/>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274"/>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275"/>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276"/>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277"/>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278"/>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279"/>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280"/>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281"/>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282"/>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283"/>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284"/>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285"/>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286"/>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287"/>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288"/>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289"/>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290"/>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291"/>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292"/>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293"/>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294"/>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296"/>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297"/>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298"/>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299"/>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300"/>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301"/>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302"/>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303"/>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304"/>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305"/>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306"/>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307"/>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308"/>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309"/>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310"/>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9" name="Rectangle 38" hidden="1">
            <a:extLst>
              <a:ext uri="{FF2B5EF4-FFF2-40B4-BE49-F238E27FC236}">
                <a16:creationId xmlns:a16="http://schemas.microsoft.com/office/drawing/2014/main" id="{C4D8B1CD-13A5-4DF4-AE18-56FA4062020E}"/>
              </a:ext>
            </a:extLst>
          </p:cNvPr>
          <p:cNvSpPr/>
          <p:nvPr userDrawn="1"/>
        </p:nvSpPr>
        <p:spPr>
          <a:xfrm>
            <a:off x="9244094" y="3129388"/>
            <a:ext cx="5676219"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40" name="Rectangle 39" hidden="1">
            <a:extLst>
              <a:ext uri="{FF2B5EF4-FFF2-40B4-BE49-F238E27FC236}">
                <a16:creationId xmlns:a16="http://schemas.microsoft.com/office/drawing/2014/main" id="{3E86E1F6-813F-4DF2-BDE5-8A91C8F3C40A}"/>
              </a:ext>
            </a:extLst>
          </p:cNvPr>
          <p:cNvSpPr/>
          <p:nvPr userDrawn="1"/>
        </p:nvSpPr>
        <p:spPr>
          <a:xfrm>
            <a:off x="9244095" y="4014578"/>
            <a:ext cx="4033104"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41" name="Rectangle 40" hidden="1">
            <a:extLst>
              <a:ext uri="{FF2B5EF4-FFF2-40B4-BE49-F238E27FC236}">
                <a16:creationId xmlns:a16="http://schemas.microsoft.com/office/drawing/2014/main" id="{00CC09FF-6665-4FBC-AA93-08E551D5DCF6}"/>
              </a:ext>
            </a:extLst>
          </p:cNvPr>
          <p:cNvSpPr/>
          <p:nvPr userDrawn="1"/>
        </p:nvSpPr>
        <p:spPr>
          <a:xfrm>
            <a:off x="9244094" y="4899768"/>
            <a:ext cx="2315301"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42" name="Rectangle 41" hidden="1">
            <a:extLst>
              <a:ext uri="{FF2B5EF4-FFF2-40B4-BE49-F238E27FC236}">
                <a16:creationId xmlns:a16="http://schemas.microsoft.com/office/drawing/2014/main" id="{A4343416-7A0D-4C66-958B-E2FA58925E92}"/>
              </a:ext>
            </a:extLst>
          </p:cNvPr>
          <p:cNvSpPr/>
          <p:nvPr userDrawn="1"/>
        </p:nvSpPr>
        <p:spPr>
          <a:xfrm>
            <a:off x="9244095" y="5784958"/>
            <a:ext cx="3883730"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44" name="—————————————" hidden="1"/>
          <p:cNvSpPr>
            <a:spLocks noChangeAspect="1" noChangeArrowheads="1" noTextEdit="1"/>
          </p:cNvSpPr>
          <p:nvPr userDrawn="1"/>
        </p:nvSpPr>
        <p:spPr bwMode="auto">
          <a:xfrm>
            <a:off x="-2689225" y="1409700"/>
            <a:ext cx="145224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itle Placeholder 1"/>
          <p:cNvSpPr>
            <a:spLocks noGrp="1"/>
          </p:cNvSpPr>
          <p:nvPr userDrawn="1">
            <p:ph type="title"/>
          </p:nvPr>
        </p:nvSpPr>
        <p:spPr>
          <a:xfrm>
            <a:off x="85618" y="90958"/>
            <a:ext cx="8979408" cy="822960"/>
          </a:xfrm>
          <a:prstGeom prst="rect">
            <a:avLst/>
          </a:prstGeom>
          <a:ln w="3175">
            <a:noFill/>
          </a:ln>
        </p:spPr>
        <p:txBody>
          <a:bodyPr vert="horz" lIns="91440" tIns="45720" rIns="91440" bIns="45720" rtlCol="0" anchor="t" anchorCtr="0">
            <a:normAutofit/>
          </a:bodyPr>
          <a:lstStyle/>
          <a:p>
            <a:r>
              <a:rPr lang="en-US"/>
              <a:t>Facer:  Click to edit Master title style</a:t>
            </a:r>
            <a:br>
              <a:rPr lang="en-US"/>
            </a:br>
            <a:r>
              <a:rPr lang="en-US" sz="2400">
                <a:solidFill>
                  <a:schemeClr val="bg1">
                    <a:lumMod val="50000"/>
                  </a:schemeClr>
                </a:solidFill>
              </a:rPr>
              <a:t>Master sub–title style</a:t>
            </a:r>
            <a:endParaRPr lang="en-US"/>
          </a:p>
        </p:txBody>
      </p:sp>
      <p:sp>
        <p:nvSpPr>
          <p:cNvPr id="4" name="Text Placeholder 3">
            <a:extLst>
              <a:ext uri="{FF2B5EF4-FFF2-40B4-BE49-F238E27FC236}">
                <a16:creationId xmlns:a16="http://schemas.microsoft.com/office/drawing/2014/main" id="{577C8F48-D1DE-F3AC-92E9-4CB3CD429514}"/>
              </a:ext>
            </a:extLst>
          </p:cNvPr>
          <p:cNvSpPr>
            <a:spLocks noGrp="1"/>
          </p:cNvSpPr>
          <p:nvPr>
            <p:ph type="body" idx="1"/>
          </p:nvPr>
        </p:nvSpPr>
        <p:spPr>
          <a:xfrm>
            <a:off x="82977" y="1058862"/>
            <a:ext cx="8979408" cy="5492534"/>
          </a:xfrm>
          <a:prstGeom prst="rect">
            <a:avLst/>
          </a:prstGeom>
          <a:ln w="3175">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4755126"/>
      </p:ext>
    </p:extLst>
  </p:cSld>
  <p:clrMap bg1="lt1" tx1="dk1" bg2="lt2" tx2="dk2" accent1="accent1" accent2="accent2" accent3="accent3" accent4="accent4" accent5="accent5" accent6="accent6" hlink="hlink" folHlink="folHlink"/>
  <p:sldLayoutIdLst>
    <p:sldLayoutId id="2147483648" r:id="rId1"/>
    <p:sldLayoutId id="2147483649" r:id="rId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hyperlink" Target="mailto:usarmy.zama.fin-mgt-cmd.list.ampo-in-and-out-processing@army.mil" TargetMode="Externa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hyperlink" Target="https://smartvoucher.dfas.mil/voucher/" TargetMode="Externa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hyperlink" Target="https://www.dfas.mil/MilitaryMembers/travelpay/armypcs/Army-PCS-2/" TargetMode="Externa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olms.armyfamilywebportal.com/"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efmp.amedd.army.mil/tools/contacts.htm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fcg.pentagon.mil/"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jkodirect.jten.mil/"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hyperlink" Target="http://www.fcg.pentagon.mil/" TargetMode="External"/><Relationship Id="rId4" Type="http://schemas.openxmlformats.org/officeDocument/2006/relationships/hyperlink" Target="https://prmsglobal.prms.af.mil/prmsconv/profile/survey/start.asp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mc.af.mil/Home/AMC-Travel-Site/AMC-Pet-Travel-Pag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www.militaryonesource.mil/moving-housing/moving/pcs-and-military-moves"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www.fmcsa.dot.gov/protect-your-move"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www.jagcnet.army.mil/PCLAIMS" TargetMode="External"/><Relationship Id="rId7" Type="http://schemas.openxmlformats.org/officeDocument/2006/relationships/hyperlink" Target="mailto:usarmy.knox.hqda-otjag.mbx.cpcs@army.mil"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hyperlink" Target="https://www.jagcnet.army.mil/Apps/PCLAIMS/PCLAIMSPublic.nsf/xpVideoPlayer.xsp?video=tycta" TargetMode="External"/><Relationship Id="rId5" Type="http://schemas.openxmlformats.org/officeDocument/2006/relationships/hyperlink" Target="https://www.jagcnet.army.mil/Apps/PCLAIMS/PCLAIMSPublic.nsf/xpVideoPlayer.xsp?video=ddafyc" TargetMode="External"/><Relationship Id="rId4" Type="http://schemas.openxmlformats.org/officeDocument/2006/relationships/hyperlink" Target="https://www.jagcnet.army.mil/Apps/PCLAIMS/PCLAIMSPublic.nsf/xpVideoPlayer.xsp?video=pmam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s://www.pcsmypov.com/storage"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hyperlink" Target="http://www.pcsmypov.com/" TargetMode="External"/><Relationship Id="rId5" Type="http://schemas.openxmlformats.org/officeDocument/2006/relationships/hyperlink" Target="https://www.pcsmypov.com/locations" TargetMode="External"/><Relationship Id="rId4" Type="http://schemas.openxmlformats.org/officeDocument/2006/relationships/hyperlink" Target="http://www.pcsmypov.com/location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usarmy.knox.hqda-otjag.mbx.cpcs@army.mil" TargetMode="External"/><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hyperlink" Target="https://www.jagcnet.army.mil/PCLAIM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msepjobs.militaryonesource.mil/msep/"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hyperlink" Target="https://myseco.militaryonesource.mil/portal/content/view/8576" TargetMode="External"/><Relationship Id="rId5" Type="http://schemas.openxmlformats.org/officeDocument/2006/relationships/hyperlink" Target="https://mycaa.militaryonesource.mil/mycaa/" TargetMode="External"/><Relationship Id="rId4" Type="http://schemas.openxmlformats.org/officeDocument/2006/relationships/hyperlink" Target="https://www.armymwr.com/programs-and-services/personal-assistance/employment-readiness-program/army-spouse-employment-career-and-educ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actnow.army.mil/"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comments" Target="../comments/commen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www.housing.army.mil/"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mailto:usarmy.zama.id-pacific.mbx.usagj-mpd-in-out-processing@army.mil"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hyperlink" Target="https://ism.army.mil/ism/SelfServiceServlet?nav.nav_id=ssMyClothing" TargetMode="External"/><Relationship Id="rId2" Type="http://schemas.openxmlformats.org/officeDocument/2006/relationships/notesSlide" Target="../notesSlides/notesSlide56.xml"/><Relationship Id="rId1" Type="http://schemas.openxmlformats.org/officeDocument/2006/relationships/slideLayout" Target="../slideLayouts/slideLayout11.xml"/><Relationship Id="rId6" Type="http://schemas.openxmlformats.org/officeDocument/2006/relationships/hyperlink" Target="mailto:Tadashi.horie.ln@army.mil" TargetMode="External"/><Relationship Id="rId5" Type="http://schemas.openxmlformats.org/officeDocument/2006/relationships/hyperlink" Target="mailto:Yoshinori.Ninomiya.1ln@army.mil" TargetMode="External"/><Relationship Id="rId4" Type="http://schemas.openxmlformats.org/officeDocument/2006/relationships/image" Target="../media/image33.jp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www.militaryonesource.mil/moving-housing/moving/personal-property-resources/" TargetMode="Externa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hyperlink" Target="https://www.ustranscom.mil/dtr/part-iv/dtr_part_iv_app_k_3.pdf" TargetMode="Externa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ilitaryonesource.mil/moving-housing/moving/personal-property-resources/"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hyperlink" Target="http://144.101.37.133/property/default.htm" TargetMode="Externa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dod.mi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175621"/>
            <a:ext cx="5007210"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r>
              <a:rPr lang="en-US" sz="2800">
                <a:effectLst>
                  <a:outerShdw blurRad="38100" dist="38100" dir="2700000" algn="tl">
                    <a:srgbClr val="000000">
                      <a:alpha val="43137"/>
                    </a:srgbClr>
                  </a:outerShdw>
                </a:effectLst>
              </a:rPr>
              <a:t>Reassignment Briefing</a:t>
            </a:r>
          </a:p>
          <a:p>
            <a:r>
              <a:rPr lang="en-US" sz="2400">
                <a:effectLst>
                  <a:outerShdw blurRad="38100" dist="38100" dir="2700000" algn="tl">
                    <a:srgbClr val="000000">
                      <a:alpha val="43137"/>
                    </a:srgbClr>
                  </a:outerShdw>
                </a:effectLst>
              </a:rPr>
              <a:t>Camp Zama, Japan</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416033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4778" y="0"/>
            <a:ext cx="4653721" cy="862416"/>
          </a:xfrm>
          <a:prstGeom prst="rect">
            <a:avLst/>
          </a:prstGeom>
        </p:spPr>
        <p:txBody>
          <a:bodyPr vert="horz" wrap="square" lIns="0" tIns="122555" rIns="0" bIns="0" rtlCol="0">
            <a:spAutoFit/>
          </a:body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
        <p:nvSpPr>
          <p:cNvPr id="3" name="object 3"/>
          <p:cNvSpPr txBox="1"/>
          <p:nvPr/>
        </p:nvSpPr>
        <p:spPr>
          <a:xfrm>
            <a:off x="262361" y="753889"/>
            <a:ext cx="8204834" cy="4906470"/>
          </a:xfrm>
          <a:prstGeom prst="rect">
            <a:avLst/>
          </a:prstGeom>
        </p:spPr>
        <p:txBody>
          <a:bodyPr vert="horz" wrap="square" lIns="0" tIns="58419" rIns="0" bIns="0" rtlCol="0">
            <a:spAutoFit/>
          </a:bodyPr>
          <a:lstStyle/>
          <a:p>
            <a:pPr marL="212725" indent="-200660">
              <a:lnSpc>
                <a:spcPct val="100000"/>
              </a:lnSpc>
              <a:spcBef>
                <a:spcPts val="459"/>
              </a:spcBef>
              <a:buSzPct val="95000"/>
              <a:buFont typeface="Wingdings"/>
              <a:buChar char=""/>
              <a:tabLst>
                <a:tab pos="213360" algn="l"/>
              </a:tabLst>
            </a:pPr>
            <a:r>
              <a:rPr sz="2000">
                <a:latin typeface="Arial"/>
                <a:cs typeface="Arial"/>
              </a:rPr>
              <a:t>Per</a:t>
            </a:r>
            <a:r>
              <a:rPr sz="2000" spc="-20">
                <a:latin typeface="Arial"/>
                <a:cs typeface="Arial"/>
              </a:rPr>
              <a:t> </a:t>
            </a:r>
            <a:r>
              <a:rPr sz="2000">
                <a:latin typeface="Arial"/>
                <a:cs typeface="Arial"/>
              </a:rPr>
              <a:t>Diem</a:t>
            </a:r>
          </a:p>
          <a:p>
            <a:pPr marL="419100" marR="34290" lvl="1" indent="-173990">
              <a:lnSpc>
                <a:spcPts val="2160"/>
              </a:lnSpc>
              <a:spcBef>
                <a:spcPts val="630"/>
              </a:spcBef>
              <a:buChar char="•"/>
              <a:tabLst>
                <a:tab pos="419734" algn="l"/>
              </a:tabLst>
            </a:pPr>
            <a:r>
              <a:rPr sz="2000">
                <a:latin typeface="Arial"/>
                <a:cs typeface="Arial"/>
              </a:rPr>
              <a:t>The per diem allowance </a:t>
            </a:r>
            <a:r>
              <a:rPr sz="2000" spc="-5">
                <a:latin typeface="Arial"/>
                <a:cs typeface="Arial"/>
              </a:rPr>
              <a:t>is </a:t>
            </a:r>
            <a:r>
              <a:rPr sz="2000">
                <a:latin typeface="Arial"/>
                <a:cs typeface="Arial"/>
              </a:rPr>
              <a:t>a </a:t>
            </a:r>
            <a:r>
              <a:rPr sz="2000" spc="-5">
                <a:latin typeface="Arial"/>
                <a:cs typeface="Arial"/>
              </a:rPr>
              <a:t>daily rate </a:t>
            </a:r>
            <a:r>
              <a:rPr sz="2000">
                <a:latin typeface="Arial"/>
                <a:cs typeface="Arial"/>
              </a:rPr>
              <a:t>meant </a:t>
            </a:r>
            <a:r>
              <a:rPr sz="2000" spc="-5">
                <a:latin typeface="Arial"/>
                <a:cs typeface="Arial"/>
              </a:rPr>
              <a:t>to </a:t>
            </a:r>
            <a:r>
              <a:rPr sz="2000">
                <a:latin typeface="Arial"/>
                <a:cs typeface="Arial"/>
              </a:rPr>
              <a:t>cover </a:t>
            </a:r>
            <a:r>
              <a:rPr sz="2000" spc="-5">
                <a:latin typeface="Arial"/>
                <a:cs typeface="Arial"/>
              </a:rPr>
              <a:t>living  </a:t>
            </a:r>
            <a:r>
              <a:rPr sz="2000">
                <a:latin typeface="Arial"/>
                <a:cs typeface="Arial"/>
              </a:rPr>
              <a:t>expenses (lodging, meals, and incidental expenses). </a:t>
            </a:r>
            <a:r>
              <a:rPr sz="2000" spc="-5">
                <a:latin typeface="Arial"/>
                <a:cs typeface="Arial"/>
              </a:rPr>
              <a:t>It </a:t>
            </a:r>
            <a:r>
              <a:rPr sz="2000">
                <a:latin typeface="Arial"/>
                <a:cs typeface="Arial"/>
              </a:rPr>
              <a:t>provides the  </a:t>
            </a:r>
            <a:r>
              <a:rPr sz="2000" spc="-5">
                <a:latin typeface="Arial"/>
                <a:cs typeface="Arial"/>
              </a:rPr>
              <a:t>maximum </a:t>
            </a:r>
            <a:r>
              <a:rPr sz="2000">
                <a:latin typeface="Arial"/>
                <a:cs typeface="Arial"/>
              </a:rPr>
              <a:t>amount a </a:t>
            </a:r>
            <a:r>
              <a:rPr sz="2000" spc="-5">
                <a:latin typeface="Arial"/>
                <a:cs typeface="Arial"/>
              </a:rPr>
              <a:t>traveler </a:t>
            </a:r>
            <a:r>
              <a:rPr sz="2000">
                <a:latin typeface="Arial"/>
                <a:cs typeface="Arial"/>
              </a:rPr>
              <a:t>may be reimbursed </a:t>
            </a:r>
            <a:r>
              <a:rPr sz="2000" spc="-5">
                <a:latin typeface="Arial"/>
                <a:cs typeface="Arial"/>
              </a:rPr>
              <a:t>for </a:t>
            </a:r>
            <a:r>
              <a:rPr sz="2000">
                <a:latin typeface="Arial"/>
                <a:cs typeface="Arial"/>
              </a:rPr>
              <a:t>lodging, meals,  and incidental expenses at a specific </a:t>
            </a:r>
            <a:r>
              <a:rPr sz="2000" spc="-5">
                <a:latin typeface="Arial"/>
                <a:cs typeface="Arial"/>
              </a:rPr>
              <a:t>location (official duty location </a:t>
            </a:r>
            <a:r>
              <a:rPr sz="2000">
                <a:latin typeface="Arial"/>
                <a:cs typeface="Arial"/>
              </a:rPr>
              <a:t>or  authorized</a:t>
            </a:r>
            <a:r>
              <a:rPr sz="2000" spc="-45">
                <a:latin typeface="Arial"/>
                <a:cs typeface="Arial"/>
              </a:rPr>
              <a:t> </a:t>
            </a:r>
            <a:r>
              <a:rPr sz="2000">
                <a:latin typeface="Arial"/>
                <a:cs typeface="Arial"/>
              </a:rPr>
              <a:t>stopover).</a:t>
            </a:r>
          </a:p>
          <a:p>
            <a:pPr marL="419100" marR="100330" lvl="1" indent="-173990">
              <a:lnSpc>
                <a:spcPts val="2160"/>
              </a:lnSpc>
              <a:spcBef>
                <a:spcPts val="600"/>
              </a:spcBef>
              <a:buChar char="•"/>
              <a:tabLst>
                <a:tab pos="419734" algn="l"/>
              </a:tabLst>
            </a:pPr>
            <a:r>
              <a:rPr sz="2000">
                <a:latin typeface="Arial"/>
                <a:cs typeface="Arial"/>
              </a:rPr>
              <a:t>When dependent </a:t>
            </a:r>
            <a:r>
              <a:rPr sz="2000" spc="-5">
                <a:latin typeface="Arial"/>
                <a:cs typeface="Arial"/>
              </a:rPr>
              <a:t>travel is </a:t>
            </a:r>
            <a:r>
              <a:rPr sz="2000">
                <a:latin typeface="Arial"/>
                <a:cs typeface="Arial"/>
              </a:rPr>
              <a:t>authorized, per diem </a:t>
            </a:r>
            <a:r>
              <a:rPr sz="2000" spc="-5">
                <a:latin typeface="Arial"/>
                <a:cs typeface="Arial"/>
              </a:rPr>
              <a:t>is payable for travel  </a:t>
            </a:r>
            <a:r>
              <a:rPr sz="2000">
                <a:latin typeface="Arial"/>
                <a:cs typeface="Arial"/>
              </a:rPr>
              <a:t>directly from the old PDS </a:t>
            </a:r>
            <a:r>
              <a:rPr sz="2000" spc="-5">
                <a:latin typeface="Arial"/>
                <a:cs typeface="Arial"/>
              </a:rPr>
              <a:t>to </a:t>
            </a:r>
            <a:r>
              <a:rPr sz="2000">
                <a:latin typeface="Arial"/>
                <a:cs typeface="Arial"/>
              </a:rPr>
              <a:t>the new </a:t>
            </a:r>
            <a:r>
              <a:rPr sz="2000" spc="-5">
                <a:latin typeface="Arial"/>
                <a:cs typeface="Arial"/>
              </a:rPr>
              <a:t>PDS. </a:t>
            </a:r>
            <a:r>
              <a:rPr sz="2000">
                <a:latin typeface="Arial"/>
                <a:cs typeface="Arial"/>
              </a:rPr>
              <a:t>PCS allowances are not  authorized </a:t>
            </a:r>
            <a:r>
              <a:rPr sz="2000" spc="-5">
                <a:latin typeface="Arial"/>
                <a:cs typeface="Arial"/>
              </a:rPr>
              <a:t>for </a:t>
            </a:r>
            <a:r>
              <a:rPr sz="2000">
                <a:latin typeface="Arial"/>
                <a:cs typeface="Arial"/>
              </a:rPr>
              <a:t>dependent </a:t>
            </a:r>
            <a:r>
              <a:rPr sz="2000" spc="-5">
                <a:latin typeface="Arial"/>
                <a:cs typeface="Arial"/>
              </a:rPr>
              <a:t>travel to, from, </a:t>
            </a:r>
            <a:r>
              <a:rPr sz="2000">
                <a:latin typeface="Arial"/>
                <a:cs typeface="Arial"/>
              </a:rPr>
              <a:t>or </a:t>
            </a:r>
            <a:r>
              <a:rPr sz="2000" spc="-5">
                <a:latin typeface="Arial"/>
                <a:cs typeface="Arial"/>
              </a:rPr>
              <a:t>while </a:t>
            </a:r>
            <a:r>
              <a:rPr sz="2000">
                <a:latin typeface="Arial"/>
                <a:cs typeface="Arial"/>
              </a:rPr>
              <a:t>at an en-route</a:t>
            </a:r>
            <a:r>
              <a:rPr sz="2000" spc="-254">
                <a:latin typeface="Arial"/>
                <a:cs typeface="Arial"/>
              </a:rPr>
              <a:t> </a:t>
            </a:r>
            <a:r>
              <a:rPr sz="2000">
                <a:latin typeface="Arial"/>
                <a:cs typeface="Arial"/>
              </a:rPr>
              <a:t>TDY  location.</a:t>
            </a:r>
          </a:p>
          <a:p>
            <a:pPr marL="419100" marR="30480" lvl="1" indent="-173990">
              <a:lnSpc>
                <a:spcPts val="2160"/>
              </a:lnSpc>
              <a:spcBef>
                <a:spcPts val="600"/>
              </a:spcBef>
              <a:buChar char="•"/>
              <a:tabLst>
                <a:tab pos="419734" algn="l"/>
              </a:tabLst>
            </a:pPr>
            <a:r>
              <a:rPr sz="2000">
                <a:latin typeface="Arial"/>
                <a:cs typeface="Arial"/>
              </a:rPr>
              <a:t>When dependents </a:t>
            </a:r>
            <a:r>
              <a:rPr sz="2000" spc="-5">
                <a:latin typeface="Arial"/>
                <a:cs typeface="Arial"/>
              </a:rPr>
              <a:t>travel with </a:t>
            </a:r>
            <a:r>
              <a:rPr sz="2000">
                <a:latin typeface="Arial"/>
                <a:cs typeface="Arial"/>
              </a:rPr>
              <a:t>the </a:t>
            </a:r>
            <a:r>
              <a:rPr sz="2000" spc="-15">
                <a:latin typeface="Arial"/>
                <a:cs typeface="Arial"/>
              </a:rPr>
              <a:t>Soldier, </a:t>
            </a:r>
            <a:r>
              <a:rPr sz="2000">
                <a:latin typeface="Arial"/>
                <a:cs typeface="Arial"/>
              </a:rPr>
              <a:t>dependent per diem </a:t>
            </a:r>
            <a:r>
              <a:rPr sz="2000" spc="-5">
                <a:latin typeface="Arial"/>
                <a:cs typeface="Arial"/>
              </a:rPr>
              <a:t>is</a:t>
            </a:r>
            <a:r>
              <a:rPr sz="2000" spc="-180">
                <a:latin typeface="Arial"/>
                <a:cs typeface="Arial"/>
              </a:rPr>
              <a:t> </a:t>
            </a:r>
            <a:r>
              <a:rPr sz="2000">
                <a:latin typeface="Arial"/>
                <a:cs typeface="Arial"/>
              </a:rPr>
              <a:t>paid  at 75% of the </a:t>
            </a:r>
            <a:r>
              <a:rPr sz="2000" spc="-5">
                <a:latin typeface="Arial"/>
                <a:cs typeface="Arial"/>
              </a:rPr>
              <a:t>Soldier rate for </a:t>
            </a:r>
            <a:r>
              <a:rPr sz="2000">
                <a:latin typeface="Arial"/>
                <a:cs typeface="Arial"/>
              </a:rPr>
              <a:t>dependents 12 years or </a:t>
            </a:r>
            <a:r>
              <a:rPr sz="2000" spc="-20">
                <a:latin typeface="Arial"/>
                <a:cs typeface="Arial"/>
              </a:rPr>
              <a:t>older, </a:t>
            </a:r>
            <a:r>
              <a:rPr sz="2000">
                <a:latin typeface="Arial"/>
                <a:cs typeface="Arial"/>
              </a:rPr>
              <a:t>and at  50% </a:t>
            </a:r>
            <a:r>
              <a:rPr sz="2000" spc="-5">
                <a:latin typeface="Arial"/>
                <a:cs typeface="Arial"/>
              </a:rPr>
              <a:t>for </a:t>
            </a:r>
            <a:r>
              <a:rPr sz="2000">
                <a:latin typeface="Arial"/>
                <a:cs typeface="Arial"/>
              </a:rPr>
              <a:t>dependents under</a:t>
            </a:r>
            <a:r>
              <a:rPr sz="2000" spc="-114">
                <a:latin typeface="Arial"/>
                <a:cs typeface="Arial"/>
              </a:rPr>
              <a:t> </a:t>
            </a:r>
            <a:r>
              <a:rPr sz="2000">
                <a:latin typeface="Arial"/>
                <a:cs typeface="Arial"/>
              </a:rPr>
              <a:t>12.</a:t>
            </a:r>
          </a:p>
          <a:p>
            <a:pPr marL="419100" marR="5080" lvl="1" indent="-173990">
              <a:lnSpc>
                <a:spcPts val="2160"/>
              </a:lnSpc>
              <a:spcBef>
                <a:spcPts val="600"/>
              </a:spcBef>
              <a:buChar char="•"/>
              <a:tabLst>
                <a:tab pos="419734" algn="l"/>
              </a:tabLst>
            </a:pPr>
            <a:r>
              <a:rPr sz="2000">
                <a:latin typeface="Arial"/>
                <a:cs typeface="Arial"/>
              </a:rPr>
              <a:t>When dependents </a:t>
            </a:r>
            <a:r>
              <a:rPr sz="2000" spc="-5">
                <a:latin typeface="Arial"/>
                <a:cs typeface="Arial"/>
              </a:rPr>
              <a:t>travel </a:t>
            </a:r>
            <a:r>
              <a:rPr sz="2000">
                <a:latin typeface="Arial"/>
                <a:cs typeface="Arial"/>
              </a:rPr>
              <a:t>separately from the </a:t>
            </a:r>
            <a:r>
              <a:rPr sz="2000" spc="-15">
                <a:latin typeface="Arial"/>
                <a:cs typeface="Arial"/>
              </a:rPr>
              <a:t>Soldier, </a:t>
            </a:r>
            <a:r>
              <a:rPr sz="2000">
                <a:latin typeface="Arial"/>
                <a:cs typeface="Arial"/>
              </a:rPr>
              <a:t>per diem </a:t>
            </a:r>
            <a:r>
              <a:rPr sz="2000" spc="-5">
                <a:latin typeface="Arial"/>
                <a:cs typeface="Arial"/>
              </a:rPr>
              <a:t>is</a:t>
            </a:r>
            <a:r>
              <a:rPr sz="2000" spc="-220">
                <a:latin typeface="Arial"/>
                <a:cs typeface="Arial"/>
              </a:rPr>
              <a:t> </a:t>
            </a:r>
            <a:r>
              <a:rPr sz="2000">
                <a:latin typeface="Arial"/>
                <a:cs typeface="Arial"/>
              </a:rPr>
              <a:t>paid  at 100% </a:t>
            </a:r>
            <a:r>
              <a:rPr sz="2000" spc="-5">
                <a:latin typeface="Arial"/>
                <a:cs typeface="Arial"/>
              </a:rPr>
              <a:t>for </a:t>
            </a:r>
            <a:r>
              <a:rPr sz="2000">
                <a:latin typeface="Arial"/>
                <a:cs typeface="Arial"/>
              </a:rPr>
              <a:t>the first dependent, </a:t>
            </a:r>
            <a:r>
              <a:rPr sz="2000" spc="-5">
                <a:latin typeface="Arial"/>
                <a:cs typeface="Arial"/>
              </a:rPr>
              <a:t>with </a:t>
            </a:r>
            <a:r>
              <a:rPr sz="2000">
                <a:latin typeface="Arial"/>
                <a:cs typeface="Arial"/>
              </a:rPr>
              <a:t>additional dependents paid at  75% </a:t>
            </a:r>
            <a:r>
              <a:rPr sz="2000" spc="-5">
                <a:latin typeface="Arial"/>
                <a:cs typeface="Arial"/>
              </a:rPr>
              <a:t>if </a:t>
            </a:r>
            <a:r>
              <a:rPr sz="2000">
                <a:latin typeface="Arial"/>
                <a:cs typeface="Arial"/>
              </a:rPr>
              <a:t>12 years or </a:t>
            </a:r>
            <a:r>
              <a:rPr sz="2000" spc="-20">
                <a:latin typeface="Arial"/>
                <a:cs typeface="Arial"/>
              </a:rPr>
              <a:t>older, </a:t>
            </a:r>
            <a:r>
              <a:rPr sz="2000">
                <a:latin typeface="Arial"/>
                <a:cs typeface="Arial"/>
              </a:rPr>
              <a:t>and at 50% </a:t>
            </a:r>
            <a:r>
              <a:rPr sz="2000" spc="-5">
                <a:latin typeface="Arial"/>
                <a:cs typeface="Arial"/>
              </a:rPr>
              <a:t>if </a:t>
            </a:r>
            <a:r>
              <a:rPr sz="2000">
                <a:latin typeface="Arial"/>
                <a:cs typeface="Arial"/>
              </a:rPr>
              <a:t>under</a:t>
            </a:r>
            <a:r>
              <a:rPr sz="2000" spc="-190">
                <a:latin typeface="Arial"/>
                <a:cs typeface="Arial"/>
              </a:rPr>
              <a:t> </a:t>
            </a:r>
            <a:r>
              <a:rPr sz="2000">
                <a:latin typeface="Arial"/>
                <a:cs typeface="Arial"/>
              </a:rPr>
              <a:t>12.</a:t>
            </a:r>
          </a:p>
        </p:txBody>
      </p:sp>
      <p:sp>
        <p:nvSpPr>
          <p:cNvPr id="4" name="object 4"/>
          <p:cNvSpPr txBox="1"/>
          <p:nvPr/>
        </p:nvSpPr>
        <p:spPr>
          <a:xfrm>
            <a:off x="6253693" y="0"/>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Tree>
    <p:extLst>
      <p:ext uri="{BB962C8B-B14F-4D97-AF65-F5344CB8AC3E}">
        <p14:creationId xmlns:p14="http://schemas.microsoft.com/office/powerpoint/2010/main" val="3316270474"/>
      </p:ext>
    </p:extLst>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
        <p:nvSpPr>
          <p:cNvPr id="6" name="Rectangle 5"/>
          <p:cNvSpPr/>
          <p:nvPr/>
        </p:nvSpPr>
        <p:spPr>
          <a:xfrm>
            <a:off x="2277074" y="1011603"/>
            <a:ext cx="4169328" cy="5047536"/>
          </a:xfrm>
          <a:prstGeom prst="rect">
            <a:avLst/>
          </a:prstGeom>
          <a:ln w="19050">
            <a:solidFill>
              <a:schemeClr val="tx1"/>
            </a:solidFill>
          </a:ln>
        </p:spPr>
        <p:txBody>
          <a:bodyPr wrap="square">
            <a:spAutoFit/>
          </a:bodyPr>
          <a:lstStyle/>
          <a:p>
            <a:pPr algn="ctr"/>
            <a:r>
              <a:rPr lang="en-US" sz="1400" b="1" u="sng">
                <a:latin typeface="+mj-lt"/>
                <a:cs typeface="Calibri" panose="020F0502020204030204" pitchFamily="34" charset="0"/>
              </a:rPr>
              <a:t>PCS Out-Processing</a:t>
            </a:r>
          </a:p>
          <a:p>
            <a:pPr algn="ctr"/>
            <a:endParaRPr lang="en-US" sz="1400" b="1" u="sng">
              <a:latin typeface="+mj-lt"/>
              <a:cs typeface="Calibri" panose="020F0502020204030204" pitchFamily="34" charset="0"/>
            </a:endParaRPr>
          </a:p>
          <a:p>
            <a:r>
              <a:rPr lang="en-US" sz="1400">
                <a:latin typeface="+mj-lt"/>
                <a:cs typeface="Calibri" panose="020F0502020204030204" pitchFamily="34" charset="0"/>
              </a:rPr>
              <a:t>Please follow the steps below to make your Finance Appointment:</a:t>
            </a:r>
          </a:p>
          <a:p>
            <a:endParaRPr lang="en-US" sz="1400">
              <a:latin typeface="+mj-lt"/>
              <a:cs typeface="Calibri" panose="020F0502020204030204" pitchFamily="34" charset="0"/>
            </a:endParaRPr>
          </a:p>
          <a:p>
            <a:r>
              <a:rPr lang="en-US" sz="1400">
                <a:latin typeface="+mj-lt"/>
                <a:cs typeface="Calibri" panose="020F0502020204030204" pitchFamily="34" charset="0"/>
              </a:rPr>
              <a:t>1. Send out-processing request email to:</a:t>
            </a:r>
          </a:p>
          <a:p>
            <a:r>
              <a:rPr lang="en-US" sz="1400">
                <a:latin typeface="+mj-lt"/>
                <a:cs typeface="Calibri" panose="020F0502020204030204" pitchFamily="34" charset="0"/>
                <a:hlinkClick r:id="rId2"/>
              </a:rPr>
              <a:t>usarmy.zama.fin-mgt-cmd.list.ampo-in-and-out-processing@army.mil</a:t>
            </a:r>
            <a:r>
              <a:rPr lang="en-US" sz="1400">
                <a:latin typeface="+mj-lt"/>
                <a:cs typeface="Calibri" panose="020F0502020204030204" pitchFamily="34" charset="0"/>
              </a:rPr>
              <a:t> </a:t>
            </a:r>
          </a:p>
          <a:p>
            <a:endParaRPr lang="en-US" sz="1400">
              <a:latin typeface="+mj-lt"/>
              <a:cs typeface="Calibri" panose="020F0502020204030204" pitchFamily="34" charset="0"/>
            </a:endParaRPr>
          </a:p>
          <a:p>
            <a:r>
              <a:rPr lang="en-US" sz="1400">
                <a:latin typeface="+mj-lt"/>
                <a:cs typeface="Calibri" panose="020F0502020204030204" pitchFamily="34" charset="0"/>
              </a:rPr>
              <a:t>2. </a:t>
            </a:r>
            <a:r>
              <a:rPr lang="en-US" sz="1400" b="1">
                <a:latin typeface="+mj-lt"/>
                <a:cs typeface="Calibri" panose="020F0502020204030204" pitchFamily="34" charset="0"/>
              </a:rPr>
              <a:t>Email Subject </a:t>
            </a:r>
            <a:r>
              <a:rPr lang="en-US" sz="1400">
                <a:latin typeface="+mj-lt"/>
                <a:cs typeface="Calibri" panose="020F0502020204030204" pitchFamily="34" charset="0"/>
              </a:rPr>
              <a:t>will be ‘Rank, Last name – Out processing’</a:t>
            </a:r>
          </a:p>
          <a:p>
            <a:endParaRPr lang="en-US" sz="1400">
              <a:latin typeface="+mj-lt"/>
              <a:cs typeface="Calibri" panose="020F0502020204030204" pitchFamily="34" charset="0"/>
            </a:endParaRPr>
          </a:p>
          <a:p>
            <a:r>
              <a:rPr lang="en-US" sz="1400">
                <a:latin typeface="+mj-lt"/>
                <a:cs typeface="Calibri" panose="020F0502020204030204" pitchFamily="34" charset="0"/>
              </a:rPr>
              <a:t>3. </a:t>
            </a:r>
            <a:r>
              <a:rPr lang="en-US" sz="1400" b="1">
                <a:latin typeface="+mj-lt"/>
                <a:cs typeface="Calibri" panose="020F0502020204030204" pitchFamily="34" charset="0"/>
              </a:rPr>
              <a:t>Your email </a:t>
            </a:r>
            <a:r>
              <a:rPr lang="en-US" sz="1400" b="1" u="sng">
                <a:latin typeface="+mj-lt"/>
                <a:cs typeface="Calibri" panose="020F0502020204030204" pitchFamily="34" charset="0"/>
              </a:rPr>
              <a:t>will include follow information</a:t>
            </a:r>
            <a:r>
              <a:rPr lang="en-US" sz="1400" b="1">
                <a:latin typeface="+mj-lt"/>
                <a:cs typeface="Calibri" panose="020F0502020204030204" pitchFamily="34" charset="0"/>
              </a:rPr>
              <a:t>:</a:t>
            </a:r>
          </a:p>
          <a:p>
            <a:r>
              <a:rPr lang="en-US" sz="1400">
                <a:latin typeface="+mj-lt"/>
                <a:cs typeface="Calibri" panose="020F0502020204030204" pitchFamily="34" charset="0"/>
              </a:rPr>
              <a:t>    1.  Phone number (Cell &amp; DSN)</a:t>
            </a:r>
          </a:p>
          <a:p>
            <a:r>
              <a:rPr lang="en-US" sz="1400">
                <a:latin typeface="+mj-lt"/>
                <a:cs typeface="Calibri" panose="020F0502020204030204" pitchFamily="34" charset="0"/>
              </a:rPr>
              <a:t>    2.  Claim TLA ‘Yes or No’</a:t>
            </a:r>
          </a:p>
          <a:p>
            <a:r>
              <a:rPr lang="en-US" sz="1400">
                <a:latin typeface="+mj-lt"/>
                <a:cs typeface="Calibri" panose="020F0502020204030204" pitchFamily="34" charset="0"/>
              </a:rPr>
              <a:t>    3.  # of Dependent on island</a:t>
            </a:r>
          </a:p>
          <a:p>
            <a:r>
              <a:rPr lang="en-US" sz="1400">
                <a:latin typeface="+mj-lt"/>
                <a:cs typeface="Calibri" panose="020F0502020204030204" pitchFamily="34" charset="0"/>
              </a:rPr>
              <a:t>    4.  Flight Date</a:t>
            </a:r>
          </a:p>
          <a:p>
            <a:pPr marL="342900" indent="-342900">
              <a:buAutoNum type="arabicPeriod" startAt="4"/>
            </a:pPr>
            <a:endParaRPr lang="en-US" sz="1400">
              <a:latin typeface="+mj-lt"/>
              <a:cs typeface="Calibri" panose="020F0502020204030204" pitchFamily="34" charset="0"/>
            </a:endParaRPr>
          </a:p>
          <a:p>
            <a:r>
              <a:rPr lang="en-US" sz="1400">
                <a:latin typeface="+mj-lt"/>
                <a:cs typeface="Calibri" panose="020F0502020204030204" pitchFamily="34" charset="0"/>
              </a:rPr>
              <a:t>4. </a:t>
            </a:r>
            <a:r>
              <a:rPr lang="en-US" sz="1400" b="1" u="sng">
                <a:latin typeface="+mj-lt"/>
                <a:cs typeface="Calibri" panose="020F0502020204030204" pitchFamily="34" charset="0"/>
              </a:rPr>
              <a:t>Attach PCS orders and Payroll Absence Request</a:t>
            </a:r>
          </a:p>
          <a:p>
            <a:endParaRPr lang="en-US" sz="1400">
              <a:latin typeface="+mj-lt"/>
              <a:cs typeface="Calibri" panose="020F0502020204030204" pitchFamily="34" charset="0"/>
            </a:endParaRPr>
          </a:p>
          <a:p>
            <a:r>
              <a:rPr lang="en-US" sz="1400">
                <a:latin typeface="+mj-lt"/>
                <a:cs typeface="Calibri" panose="020F0502020204030204" pitchFamily="34" charset="0"/>
              </a:rPr>
              <a:t>You will receive email notification for Scheduled Out-processing appointment and information.</a:t>
            </a:r>
          </a:p>
        </p:txBody>
      </p:sp>
    </p:spTree>
    <p:extLst>
      <p:ext uri="{BB962C8B-B14F-4D97-AF65-F5344CB8AC3E}">
        <p14:creationId xmlns:p14="http://schemas.microsoft.com/office/powerpoint/2010/main" val="123106885"/>
      </p:ext>
    </p:extLst>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16541" y="1281953"/>
            <a:ext cx="8800585" cy="5186084"/>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r>
              <a:rPr lang="en-US" sz="2200" kern="0">
                <a:latin typeface="Arial" panose="020B0604020202020204" pitchFamily="34" charset="0"/>
                <a:cs typeface="Arial" panose="020B0604020202020204" pitchFamily="34" charset="0"/>
              </a:rPr>
              <a:t>Documents required for your Finance Out-Processing Final Out</a:t>
            </a:r>
          </a:p>
          <a:p>
            <a:pPr lvl="1"/>
            <a:endParaRPr lang="en-US" sz="2400" ker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r>
              <a:rPr lang="en-US" sz="2200" kern="0">
                <a:latin typeface="Arial" panose="020B0604020202020204" pitchFamily="34" charset="0"/>
                <a:cs typeface="Arial" panose="020B0604020202020204" pitchFamily="34" charset="0"/>
              </a:rPr>
              <a:t>PCS Orders and all amendments</a:t>
            </a:r>
          </a:p>
          <a:p>
            <a:pPr marL="1257300" lvl="2" indent="-342900">
              <a:buFont typeface="Wingdings" panose="05000000000000000000" pitchFamily="2" charset="2"/>
              <a:buChar char="q"/>
            </a:pPr>
            <a:r>
              <a:rPr lang="en-US" sz="2200" kern="0">
                <a:latin typeface="Arial" panose="020B0604020202020204" pitchFamily="34" charset="0"/>
                <a:cs typeface="Arial" panose="020B0604020202020204" pitchFamily="34" charset="0"/>
              </a:rPr>
              <a:t>IPPS-A Absence Request </a:t>
            </a:r>
            <a:endParaRPr lang="en-US" sz="2200" b="1" kern="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r>
              <a:rPr lang="en-US" sz="2200" kern="0">
                <a:latin typeface="Arial" panose="020B0604020202020204" pitchFamily="34" charset="0"/>
                <a:cs typeface="Arial" panose="020B0604020202020204" pitchFamily="34" charset="0"/>
              </a:rPr>
              <a:t>Housing Termination Memo for Family Quarters or private lease</a:t>
            </a:r>
          </a:p>
          <a:p>
            <a:pPr marL="1257300" lvl="2" indent="-342900">
              <a:buFont typeface="Wingdings" panose="05000000000000000000" pitchFamily="2" charset="2"/>
              <a:buChar char="q"/>
            </a:pPr>
            <a:r>
              <a:rPr lang="en-US" sz="2200" kern="0">
                <a:latin typeface="Arial" panose="020B0604020202020204" pitchFamily="34" charset="0"/>
                <a:cs typeface="Arial" panose="020B0604020202020204" pitchFamily="34" charset="0"/>
              </a:rPr>
              <a:t>Flight Itinerary(ies) for all those traveling</a:t>
            </a:r>
          </a:p>
          <a:p>
            <a:pPr marL="1257300" lvl="2" indent="-342900">
              <a:buFont typeface="Wingdings" panose="05000000000000000000" pitchFamily="2" charset="2"/>
              <a:buChar char="q"/>
            </a:pPr>
            <a:r>
              <a:rPr lang="en-US" sz="2200" kern="0">
                <a:latin typeface="Arial" panose="020B0604020202020204" pitchFamily="34" charset="0"/>
                <a:cs typeface="Arial" panose="020B0604020202020204" pitchFamily="34" charset="0"/>
              </a:rPr>
              <a:t>Any documents to correct pay account and/or dependency status (BAH/OCOLA)</a:t>
            </a:r>
          </a:p>
        </p:txBody>
      </p:sp>
      <p:sp>
        <p:nvSpPr>
          <p:cNvPr id="4"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1100598879"/>
      </p:ext>
    </p:extLst>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0"/>
          <p:cNvSpPr txBox="1">
            <a:spLocks/>
          </p:cNvSpPr>
          <p:nvPr/>
        </p:nvSpPr>
        <p:spPr>
          <a:xfrm>
            <a:off x="871146" y="1016152"/>
            <a:ext cx="2040509" cy="307777"/>
          </a:xfrm>
          <a:prstGeom prst="rect">
            <a:avLst/>
          </a:prstGeom>
        </p:spPr>
        <p:txBody>
          <a:bodyPr wrap="square" lIns="0" tIns="0" rIns="0" bIns="0">
            <a:sp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latin typeface="Calibri" panose="020F0502020204030204" pitchFamily="34" charset="0"/>
                <a:cs typeface="Calibri" panose="020F0502020204030204" pitchFamily="34" charset="0"/>
              </a:rPr>
              <a:t> </a:t>
            </a:r>
          </a:p>
        </p:txBody>
      </p:sp>
      <p:sp>
        <p:nvSpPr>
          <p:cNvPr id="9" name="Content Placeholder 2"/>
          <p:cNvSpPr txBox="1">
            <a:spLocks/>
          </p:cNvSpPr>
          <p:nvPr/>
        </p:nvSpPr>
        <p:spPr>
          <a:xfrm>
            <a:off x="389845" y="1736935"/>
            <a:ext cx="8512108" cy="4484571"/>
          </a:xfrm>
          <a:prstGeom prst="rect">
            <a:avLst/>
          </a:prstGeom>
        </p:spPr>
        <p:txBody>
          <a:bodyPr wrap="square" lIns="0" tIns="0" rIns="0" bIns="0">
            <a:normAutofit fontScale="25000" lnSpcReduction="2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buFont typeface="Arial" panose="020B0604020202020204" pitchFamily="34" charset="0"/>
              <a:buChar char="•"/>
            </a:pPr>
            <a:r>
              <a:rPr lang="en-US" sz="7000" b="1" kern="0">
                <a:latin typeface="+mj-lt"/>
                <a:cs typeface="Calibri" panose="020F0502020204030204" pitchFamily="34" charset="0"/>
              </a:rPr>
              <a:t>COLA</a:t>
            </a:r>
            <a:r>
              <a:rPr lang="en-US" sz="7000" kern="0">
                <a:latin typeface="+mj-lt"/>
                <a:cs typeface="Calibri" panose="020F0502020204030204" pitchFamily="34" charset="0"/>
              </a:rPr>
              <a:t> – will </a:t>
            </a:r>
            <a:r>
              <a:rPr lang="en-US" sz="7000" b="1" kern="0">
                <a:latin typeface="+mj-lt"/>
                <a:cs typeface="Calibri" panose="020F0502020204030204" pitchFamily="34" charset="0"/>
              </a:rPr>
              <a:t>stop</a:t>
            </a:r>
            <a:r>
              <a:rPr lang="en-US" sz="7000" kern="0">
                <a:latin typeface="+mj-lt"/>
                <a:cs typeface="Calibri" panose="020F0502020204030204" pitchFamily="34" charset="0"/>
              </a:rPr>
              <a:t> effective the day before your departure.</a:t>
            </a:r>
          </a:p>
          <a:p>
            <a:pPr lvl="1"/>
            <a:endParaRPr lang="en-US" sz="7000" kern="0">
              <a:latin typeface="+mj-lt"/>
              <a:cs typeface="Calibri" panose="020F0502020204030204" pitchFamily="34" charset="0"/>
            </a:endParaRPr>
          </a:p>
          <a:p>
            <a:pPr lvl="1">
              <a:buFont typeface="Arial" panose="020B0604020202020204" pitchFamily="34" charset="0"/>
              <a:buChar char="•"/>
            </a:pPr>
            <a:r>
              <a:rPr lang="en-US" sz="7000" b="1" kern="0">
                <a:latin typeface="+mj-lt"/>
                <a:cs typeface="Calibri" panose="020F0502020204030204" pitchFamily="34" charset="0"/>
              </a:rPr>
              <a:t>OHA</a:t>
            </a:r>
            <a:r>
              <a:rPr lang="en-US" sz="7000" kern="0">
                <a:latin typeface="+mj-lt"/>
                <a:cs typeface="Calibri" panose="020F0502020204030204" pitchFamily="34" charset="0"/>
              </a:rPr>
              <a:t> – will </a:t>
            </a:r>
            <a:r>
              <a:rPr lang="en-US" sz="7000" b="1" kern="0">
                <a:latin typeface="+mj-lt"/>
                <a:cs typeface="Calibri" panose="020F0502020204030204" pitchFamily="34" charset="0"/>
              </a:rPr>
              <a:t>stop</a:t>
            </a:r>
            <a:r>
              <a:rPr lang="en-US" sz="7000" kern="0">
                <a:latin typeface="+mj-lt"/>
                <a:cs typeface="Calibri" panose="020F0502020204030204" pitchFamily="34" charset="0"/>
              </a:rPr>
              <a:t> effective the day lease is terminated.</a:t>
            </a:r>
          </a:p>
          <a:p>
            <a:pPr lvl="1"/>
            <a:endParaRPr lang="en-US" sz="7000" kern="0">
              <a:latin typeface="+mj-lt"/>
              <a:cs typeface="Calibri" panose="020F0502020204030204" pitchFamily="34" charset="0"/>
            </a:endParaRPr>
          </a:p>
          <a:p>
            <a:pPr lvl="1">
              <a:buFont typeface="Arial" panose="020B0604020202020204" pitchFamily="34" charset="0"/>
              <a:buChar char="•"/>
            </a:pPr>
            <a:r>
              <a:rPr lang="en-US" sz="7000" b="1" kern="0">
                <a:latin typeface="+mj-lt"/>
                <a:cs typeface="Calibri" panose="020F0502020204030204" pitchFamily="34" charset="0"/>
              </a:rPr>
              <a:t>BAH</a:t>
            </a:r>
            <a:r>
              <a:rPr lang="en-US" sz="7000" kern="0">
                <a:latin typeface="+mj-lt"/>
                <a:cs typeface="Calibri" panose="020F0502020204030204" pitchFamily="34" charset="0"/>
              </a:rPr>
              <a:t> – will </a:t>
            </a:r>
            <a:r>
              <a:rPr lang="en-US" sz="7000" b="1" kern="0">
                <a:latin typeface="+mj-lt"/>
                <a:cs typeface="Calibri" panose="020F0502020204030204" pitchFamily="34" charset="0"/>
              </a:rPr>
              <a:t>continue</a:t>
            </a:r>
            <a:r>
              <a:rPr lang="en-US" sz="7000" kern="0">
                <a:latin typeface="+mj-lt"/>
                <a:cs typeface="Calibri" panose="020F0502020204030204" pitchFamily="34" charset="0"/>
              </a:rPr>
              <a:t> if you are geographical bachelor and will be changed upon arrival to your next duty station.</a:t>
            </a:r>
          </a:p>
          <a:p>
            <a:pPr lvl="1"/>
            <a:endParaRPr lang="en-US" sz="7000" kern="0">
              <a:latin typeface="+mj-lt"/>
              <a:cs typeface="Calibri" panose="020F0502020204030204" pitchFamily="34" charset="0"/>
            </a:endParaRPr>
          </a:p>
          <a:p>
            <a:pPr lvl="1">
              <a:buFont typeface="Arial" panose="020B0604020202020204" pitchFamily="34" charset="0"/>
              <a:buChar char="•"/>
            </a:pPr>
            <a:r>
              <a:rPr lang="en-US" sz="7000" b="1" kern="0">
                <a:latin typeface="+mj-lt"/>
                <a:cs typeface="Calibri" panose="020F0502020204030204" pitchFamily="34" charset="0"/>
              </a:rPr>
              <a:t>BAH Transit Rate</a:t>
            </a:r>
            <a:r>
              <a:rPr lang="en-US" sz="7000" kern="0">
                <a:latin typeface="+mj-lt"/>
                <a:cs typeface="Calibri" panose="020F0502020204030204" pitchFamily="34" charset="0"/>
              </a:rPr>
              <a:t>– Starts upon your departure from Japan. The Rate is based on your pay grade at the with or without dependent rate.</a:t>
            </a:r>
          </a:p>
          <a:p>
            <a:pPr lvl="1"/>
            <a:endParaRPr lang="en-US" sz="7000" kern="0">
              <a:latin typeface="+mj-lt"/>
              <a:cs typeface="Calibri" panose="020F0502020204030204" pitchFamily="34" charset="0"/>
            </a:endParaRPr>
          </a:p>
          <a:p>
            <a:pPr lvl="1">
              <a:buFont typeface="Arial" panose="020B0604020202020204" pitchFamily="34" charset="0"/>
              <a:buChar char="•"/>
            </a:pPr>
            <a:r>
              <a:rPr lang="en-US" sz="7000" kern="0">
                <a:latin typeface="+mj-lt"/>
                <a:cs typeface="Calibri" panose="020F0502020204030204" pitchFamily="34" charset="0"/>
              </a:rPr>
              <a:t>And </a:t>
            </a:r>
            <a:r>
              <a:rPr lang="en-US" sz="7000" kern="0">
                <a:solidFill>
                  <a:srgbClr val="000000"/>
                </a:solidFill>
                <a:latin typeface="+mj-lt"/>
                <a:cs typeface="Calibri" panose="020F0502020204030204" pitchFamily="34" charset="0"/>
              </a:rPr>
              <a:t>any other </a:t>
            </a:r>
            <a:r>
              <a:rPr lang="en-US" sz="7000" b="1" kern="0">
                <a:solidFill>
                  <a:srgbClr val="000000"/>
                </a:solidFill>
                <a:latin typeface="+mj-lt"/>
                <a:cs typeface="Calibri" panose="020F0502020204030204" pitchFamily="34" charset="0"/>
              </a:rPr>
              <a:t>Special Pay Entitlements </a:t>
            </a:r>
            <a:r>
              <a:rPr lang="en-US" sz="7000" kern="0">
                <a:solidFill>
                  <a:srgbClr val="000000"/>
                </a:solidFill>
                <a:latin typeface="+mj-lt"/>
                <a:cs typeface="Calibri" panose="020F0502020204030204" pitchFamily="34" charset="0"/>
              </a:rPr>
              <a:t>while in Japan (i.e. Assignment Incentive Pay, Special Duty Assignment Pay, Family Separation Allowance).</a:t>
            </a:r>
          </a:p>
          <a:p>
            <a:pPr lvl="1"/>
            <a:endParaRPr lang="en-US" sz="7000" kern="0">
              <a:latin typeface="+mj-lt"/>
              <a:cs typeface="Calibri" panose="020F0502020204030204" pitchFamily="34" charset="0"/>
            </a:endParaRPr>
          </a:p>
          <a:p>
            <a:pPr lvl="1"/>
            <a:r>
              <a:rPr lang="en-US" sz="7000" kern="0">
                <a:latin typeface="+mj-lt"/>
                <a:cs typeface="Calibri" panose="020F0502020204030204" pitchFamily="34" charset="0"/>
              </a:rPr>
              <a:t>NOTE: If you are a member who’s currently living off-base and is in receipt of </a:t>
            </a:r>
            <a:r>
              <a:rPr lang="en-US" sz="7000" b="1" kern="0">
                <a:latin typeface="+mj-lt"/>
                <a:cs typeface="Calibri" panose="020F0502020204030204" pitchFamily="34" charset="0"/>
              </a:rPr>
              <a:t>Overseas Housing Allowance (OHA)</a:t>
            </a:r>
            <a:r>
              <a:rPr lang="en-US" sz="7000" kern="0">
                <a:latin typeface="+mj-lt"/>
                <a:cs typeface="Calibri" panose="020F0502020204030204" pitchFamily="34" charset="0"/>
              </a:rPr>
              <a:t>, there may be a chance that a Security Deposit was also given to and you may </a:t>
            </a:r>
            <a:r>
              <a:rPr lang="en-US" sz="7000" b="1" kern="0">
                <a:latin typeface="+mj-lt"/>
                <a:cs typeface="Calibri" panose="020F0502020204030204" pitchFamily="34" charset="0"/>
              </a:rPr>
              <a:t>owe</a:t>
            </a:r>
            <a:r>
              <a:rPr lang="en-US" sz="7000" kern="0">
                <a:latin typeface="+mj-lt"/>
                <a:cs typeface="Calibri" panose="020F0502020204030204" pitchFamily="34" charset="0"/>
              </a:rPr>
              <a:t> the government.</a:t>
            </a:r>
          </a:p>
          <a:p>
            <a:pPr lvl="1"/>
            <a:r>
              <a:rPr lang="en-US" sz="7000" b="1" kern="0">
                <a:latin typeface="+mj-lt"/>
                <a:cs typeface="Calibri" panose="020F0502020204030204" pitchFamily="34" charset="0"/>
              </a:rPr>
              <a:t>If you have any questions concerning your Security Deposit, please call AMPO @ 263-7751</a:t>
            </a:r>
            <a:r>
              <a:rPr lang="en-US" sz="7000" kern="0">
                <a:latin typeface="+mj-lt"/>
                <a:cs typeface="Calibri" panose="020F0502020204030204" pitchFamily="34" charset="0"/>
              </a:rPr>
              <a:t>.</a:t>
            </a:r>
          </a:p>
          <a:p>
            <a:endParaRPr lang="en-US" ker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kern="0">
              <a:latin typeface="Times New Roman" panose="02020603050405020304" pitchFamily="18" charset="0"/>
              <a:cs typeface="Times New Roman" panose="02020603050405020304" pitchFamily="18" charset="0"/>
            </a:endParaRPr>
          </a:p>
          <a:p>
            <a:endParaRPr lang="en-US" kern="0"/>
          </a:p>
        </p:txBody>
      </p:sp>
      <p:sp>
        <p:nvSpPr>
          <p:cNvPr id="11" name="Text Placeholder 4"/>
          <p:cNvSpPr>
            <a:spLocks noGrp="1"/>
          </p:cNvSpPr>
          <p:nvPr>
            <p:ph type="body" sz="quarter" idx="4294967295"/>
          </p:nvPr>
        </p:nvSpPr>
        <p:spPr>
          <a:xfrm>
            <a:off x="246410" y="1170040"/>
            <a:ext cx="8872301" cy="839542"/>
          </a:xfrm>
          <a:prstGeom prst="rect">
            <a:avLst/>
          </a:prstGeom>
        </p:spPr>
        <p:txBody>
          <a:bodyPr>
            <a:normAutofit/>
          </a:bodyPr>
          <a:lstStyle/>
          <a:p>
            <a:pPr>
              <a:buFont typeface="Wingdings" panose="05000000000000000000" pitchFamily="2" charset="2"/>
              <a:buChar char="ü"/>
            </a:pPr>
            <a:r>
              <a:rPr lang="en-US" sz="2000">
                <a:latin typeface="+mj-lt"/>
                <a:cs typeface="Calibri" panose="020F0502020204030204" pitchFamily="34" charset="0"/>
              </a:rPr>
              <a:t>The following entitlements will stop or start upon departure from JAPAN:</a:t>
            </a:r>
          </a:p>
          <a:p>
            <a:pPr marL="0" indent="0">
              <a:buNone/>
            </a:pPr>
            <a:endParaRPr lang="en-US">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cs typeface="Calibri" panose="020F0502020204030204" pitchFamily="34" charset="0"/>
            </a:endParaRPr>
          </a:p>
        </p:txBody>
      </p:sp>
      <p:sp>
        <p:nvSpPr>
          <p:cNvPr id="10"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3650111945"/>
      </p:ext>
    </p:extLst>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28416" y="1461247"/>
            <a:ext cx="8678357" cy="4817796"/>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800" b="1" kern="0">
                <a:latin typeface="Arial" panose="020B0604020202020204" pitchFamily="34" charset="0"/>
                <a:cs typeface="Arial" panose="020B0604020202020204" pitchFamily="34" charset="0"/>
              </a:rPr>
              <a:t>To claim TLA, the following documents are required for payment:  </a:t>
            </a:r>
          </a:p>
          <a:p>
            <a:endParaRPr lang="en-US" sz="1800" kern="0">
              <a:latin typeface="Arial" panose="020B0604020202020204" pitchFamily="34" charset="0"/>
              <a:cs typeface="Arial" panose="020B0604020202020204" pitchFamily="34" charset="0"/>
            </a:endParaRPr>
          </a:p>
          <a:p>
            <a:pPr lvl="1" indent="114300">
              <a:buFont typeface="Wingdings" pitchFamily="2" charset="2"/>
              <a:buChar char="q"/>
              <a:tabLst>
                <a:tab pos="457200" algn="l"/>
              </a:tabLst>
            </a:pPr>
            <a:r>
              <a:rPr lang="en-US" kern="0">
                <a:solidFill>
                  <a:srgbClr val="000099"/>
                </a:solidFill>
                <a:latin typeface="Arial" panose="020B0604020202020204" pitchFamily="34" charset="0"/>
                <a:cs typeface="Arial" panose="020B0604020202020204" pitchFamily="34" charset="0"/>
              </a:rPr>
              <a:t>	TLA Authorization Memorandum (provided by Housing)</a:t>
            </a:r>
          </a:p>
          <a:p>
            <a:pPr lvl="1" indent="114300">
              <a:buFont typeface="Wingdings" pitchFamily="2" charset="2"/>
              <a:buChar char="q"/>
              <a:tabLst>
                <a:tab pos="457200" algn="l"/>
              </a:tabLst>
            </a:pPr>
            <a:r>
              <a:rPr lang="en-US" kern="0">
                <a:solidFill>
                  <a:srgbClr val="000099"/>
                </a:solidFill>
                <a:latin typeface="Arial" panose="020B0604020202020204" pitchFamily="34" charset="0"/>
                <a:cs typeface="Arial" panose="020B0604020202020204" pitchFamily="34" charset="0"/>
              </a:rPr>
              <a:t>    Itemized lodging receipt with zero balance</a:t>
            </a:r>
          </a:p>
          <a:p>
            <a:pPr lvl="1" indent="114300">
              <a:buFont typeface="Wingdings" pitchFamily="2" charset="2"/>
              <a:buChar char="q"/>
              <a:tabLst>
                <a:tab pos="457200" algn="l"/>
              </a:tabLst>
            </a:pPr>
            <a:r>
              <a:rPr lang="en-US" kern="0">
                <a:solidFill>
                  <a:srgbClr val="000099"/>
                </a:solidFill>
                <a:latin typeface="Arial" panose="020B0604020202020204" pitchFamily="34" charset="0"/>
                <a:cs typeface="Arial" panose="020B0604020202020204" pitchFamily="34" charset="0"/>
              </a:rPr>
              <a:t>	HQAJ Form 3827</a:t>
            </a:r>
          </a:p>
          <a:p>
            <a:pPr lvl="1" indent="114300">
              <a:buFont typeface="Wingdings" pitchFamily="2" charset="2"/>
              <a:buChar char="q"/>
              <a:tabLst>
                <a:tab pos="457200" algn="l"/>
              </a:tabLst>
            </a:pPr>
            <a:r>
              <a:rPr lang="en-US" kern="0">
                <a:solidFill>
                  <a:srgbClr val="000099"/>
                </a:solidFill>
                <a:latin typeface="Arial" panose="020B0604020202020204" pitchFamily="34" charset="0"/>
                <a:cs typeface="Arial" panose="020B0604020202020204" pitchFamily="34" charset="0"/>
              </a:rPr>
              <a:t>    PCS/ETS or Retirements Orders</a:t>
            </a:r>
          </a:p>
          <a:p>
            <a:pPr lvl="1" indent="114300">
              <a:buFont typeface="Wingdings" pitchFamily="2" charset="2"/>
              <a:buChar char="q"/>
              <a:tabLst>
                <a:tab pos="457200" algn="l"/>
              </a:tabLst>
            </a:pPr>
            <a:r>
              <a:rPr lang="en-US" kern="0">
                <a:solidFill>
                  <a:srgbClr val="000099"/>
                </a:solidFill>
                <a:latin typeface="Arial" panose="020B0604020202020204" pitchFamily="34" charset="0"/>
                <a:cs typeface="Arial" panose="020B0604020202020204" pitchFamily="34" charset="0"/>
              </a:rPr>
              <a:t>    Payroll Absence Request/DA 31</a:t>
            </a:r>
          </a:p>
          <a:p>
            <a:pPr lvl="1" indent="114300">
              <a:buFont typeface="Wingdings" pitchFamily="2" charset="2"/>
              <a:buChar char="q"/>
              <a:tabLst>
                <a:tab pos="457200" algn="l"/>
              </a:tabLst>
            </a:pPr>
            <a:r>
              <a:rPr lang="en-US" kern="0">
                <a:solidFill>
                  <a:srgbClr val="000099"/>
                </a:solidFill>
                <a:latin typeface="Arial" panose="020B0604020202020204" pitchFamily="34" charset="0"/>
                <a:cs typeface="Arial" panose="020B0604020202020204" pitchFamily="34" charset="0"/>
              </a:rPr>
              <a:t>    Statement of Non Availability (if applicable)</a:t>
            </a:r>
          </a:p>
          <a:p>
            <a:pPr lvl="2">
              <a:tabLst>
                <a:tab pos="457200" algn="l"/>
              </a:tabLst>
            </a:pPr>
            <a:endParaRPr lang="en-US" kern="0">
              <a:solidFill>
                <a:srgbClr val="000099"/>
              </a:solidFill>
              <a:latin typeface="Arial" panose="020B0604020202020204" pitchFamily="34" charset="0"/>
              <a:cs typeface="Arial" panose="020B0604020202020204" pitchFamily="34" charset="0"/>
            </a:endParaRPr>
          </a:p>
          <a:p>
            <a:pPr>
              <a:tabLst>
                <a:tab pos="457200" algn="l"/>
              </a:tabLst>
            </a:pPr>
            <a:endParaRPr lang="en-US" sz="1800" kern="0">
              <a:solidFill>
                <a:srgbClr val="000099"/>
              </a:solidFill>
              <a:latin typeface="Arial" panose="020B0604020202020204" pitchFamily="34" charset="0"/>
              <a:cs typeface="Arial" panose="020B0604020202020204" pitchFamily="34" charset="0"/>
            </a:endParaRPr>
          </a:p>
          <a:p>
            <a:pPr>
              <a:tabLst>
                <a:tab pos="457200" algn="l"/>
              </a:tabLst>
            </a:pPr>
            <a:r>
              <a:rPr lang="en-US" sz="1800" kern="0">
                <a:latin typeface="Arial" panose="020B0604020202020204" pitchFamily="34" charset="0"/>
                <a:cs typeface="Arial" panose="020B0604020202020204" pitchFamily="34" charset="0"/>
              </a:rPr>
              <a:t>NOTE: </a:t>
            </a:r>
            <a:r>
              <a:rPr lang="en-US" sz="1800" b="1" kern="0">
                <a:latin typeface="Arial" panose="020B0604020202020204" pitchFamily="34" charset="0"/>
                <a:cs typeface="Arial" panose="020B0604020202020204" pitchFamily="34" charset="0"/>
              </a:rPr>
              <a:t>GTCC</a:t>
            </a:r>
            <a:r>
              <a:rPr lang="en-US" sz="1800" kern="0">
                <a:latin typeface="Arial" panose="020B0604020202020204" pitchFamily="34" charset="0"/>
                <a:cs typeface="Arial" panose="020B0604020202020204" pitchFamily="34" charset="0"/>
              </a:rPr>
              <a:t> is </a:t>
            </a:r>
            <a:r>
              <a:rPr lang="en-US" sz="1800" b="1" kern="0">
                <a:latin typeface="Arial" panose="020B0604020202020204" pitchFamily="34" charset="0"/>
                <a:cs typeface="Arial" panose="020B0604020202020204" pitchFamily="34" charset="0"/>
              </a:rPr>
              <a:t>not</a:t>
            </a:r>
            <a:r>
              <a:rPr lang="en-US" sz="1800" kern="0">
                <a:latin typeface="Arial" panose="020B0604020202020204" pitchFamily="34" charset="0"/>
                <a:cs typeface="Arial" panose="020B0604020202020204" pitchFamily="34" charset="0"/>
              </a:rPr>
              <a:t> linked to TLA payments therefore, it is your responsibility to pay the credit card balance for lodging upon receipt of TLA reimbursement.</a:t>
            </a:r>
          </a:p>
          <a:p>
            <a:pPr>
              <a:tabLst>
                <a:tab pos="457200" algn="l"/>
              </a:tabLst>
            </a:pPr>
            <a:endParaRPr lang="en-US" sz="2100" kern="0">
              <a:solidFill>
                <a:srgbClr val="000099"/>
              </a:solidFill>
              <a:latin typeface="Arial" panose="020B0604020202020204" pitchFamily="34" charset="0"/>
              <a:cs typeface="Arial" panose="020B0604020202020204" pitchFamily="34" charset="0"/>
            </a:endParaRPr>
          </a:p>
          <a:p>
            <a:endParaRPr lang="en-US" kern="0">
              <a:latin typeface="Arial" panose="020B0604020202020204" pitchFamily="34" charset="0"/>
              <a:cs typeface="Arial" panose="020B0604020202020204" pitchFamily="34" charset="0"/>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1867987711"/>
      </p:ext>
    </p:extLst>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
        <p:nvSpPr>
          <p:cNvPr id="2" name="Rectangle 1"/>
          <p:cNvSpPr/>
          <p:nvPr/>
        </p:nvSpPr>
        <p:spPr>
          <a:xfrm>
            <a:off x="1210235" y="2277035"/>
            <a:ext cx="6849036" cy="646331"/>
          </a:xfrm>
          <a:prstGeom prst="rect">
            <a:avLst/>
          </a:prstGeom>
        </p:spPr>
        <p:txBody>
          <a:bodyPr wrap="square">
            <a:spAutoFit/>
          </a:bodyPr>
          <a:lstStyle/>
          <a:p>
            <a:pPr marL="12065" algn="ctr">
              <a:lnSpc>
                <a:spcPct val="100000"/>
              </a:lnSpc>
              <a:spcBef>
                <a:spcPts val="459"/>
              </a:spcBef>
              <a:buSzPct val="95000"/>
              <a:tabLst>
                <a:tab pos="213360" algn="l"/>
              </a:tabLst>
            </a:pPr>
            <a:r>
              <a:rPr lang="en-US" sz="3600" b="1">
                <a:cs typeface="Arial"/>
              </a:rPr>
              <a:t>PCS TRAVEL ENTITLEMENTS</a:t>
            </a:r>
          </a:p>
        </p:txBody>
      </p:sp>
    </p:spTree>
    <p:extLst>
      <p:ext uri="{BB962C8B-B14F-4D97-AF65-F5344CB8AC3E}">
        <p14:creationId xmlns:p14="http://schemas.microsoft.com/office/powerpoint/2010/main" val="2121235278"/>
      </p:ext>
    </p:extLst>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24119" y="1144775"/>
            <a:ext cx="8704728" cy="4216119"/>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ü"/>
            </a:pPr>
            <a:r>
              <a:rPr lang="en-US" b="1" kern="0">
                <a:latin typeface="Arial" panose="020B0604020202020204" pitchFamily="34" charset="0"/>
                <a:cs typeface="Arial" panose="020B0604020202020204" pitchFamily="34" charset="0"/>
              </a:rPr>
              <a:t>Travel Advance Payments – may be authorized for the below entitlements if the member is </a:t>
            </a:r>
            <a:r>
              <a:rPr lang="en-US" b="1" kern="0">
                <a:solidFill>
                  <a:srgbClr val="FF0000"/>
                </a:solidFill>
                <a:latin typeface="Arial" panose="020B0604020202020204" pitchFamily="34" charset="0"/>
                <a:cs typeface="Arial" panose="020B0604020202020204" pitchFamily="34" charset="0"/>
              </a:rPr>
              <a:t>NOT</a:t>
            </a:r>
            <a:r>
              <a:rPr lang="en-US" b="1" kern="0">
                <a:latin typeface="Arial" panose="020B0604020202020204" pitchFamily="34" charset="0"/>
                <a:cs typeface="Arial" panose="020B0604020202020204" pitchFamily="34" charset="0"/>
              </a:rPr>
              <a:t> a Government Travel Charge Card (GTCC) holder. </a:t>
            </a:r>
          </a:p>
          <a:p>
            <a:pPr marL="342900" indent="-342900">
              <a:buFont typeface="Wingdings" panose="05000000000000000000" pitchFamily="2" charset="2"/>
              <a:buChar char="ü"/>
            </a:pPr>
            <a:endParaRPr lang="en-US" b="1" ker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b="1" kern="0">
                <a:latin typeface="Arial" panose="020B0604020202020204" pitchFamily="34" charset="0"/>
                <a:cs typeface="Arial" panose="020B0604020202020204" pitchFamily="34" charset="0"/>
              </a:rPr>
              <a:t> Advance DLA (Dislocation Allowance) - paid at 80%</a:t>
            </a:r>
          </a:p>
          <a:p>
            <a:pPr marL="342900" indent="-342900">
              <a:buFont typeface="Wingdings" panose="05000000000000000000" pitchFamily="2" charset="2"/>
              <a:buChar char="ü"/>
            </a:pPr>
            <a:endParaRPr lang="en-US" b="1" ker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b="1" kern="0">
                <a:latin typeface="Arial" panose="020B0604020202020204" pitchFamily="34" charset="0"/>
                <a:cs typeface="Arial" panose="020B0604020202020204" pitchFamily="34" charset="0"/>
              </a:rPr>
              <a:t> All the Advance payments can be requested from SMART VOUCHER  </a:t>
            </a:r>
            <a:r>
              <a:rPr lang="en-US" b="1" u="sng" kern="0">
                <a:latin typeface="Arial" panose="020B0604020202020204" pitchFamily="34" charset="0"/>
                <a:cs typeface="Arial" panose="020B0604020202020204" pitchFamily="34" charset="0"/>
                <a:hlinkClick r:id="rId2"/>
              </a:rPr>
              <a:t>https://smartvoucher.dfas.mil/voucher/</a:t>
            </a:r>
            <a:endParaRPr lang="en-US" b="1" u="sng" ker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b="1" ker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US" sz="1800" b="1" kern="0">
                <a:solidFill>
                  <a:prstClr val="black"/>
                </a:solidFill>
                <a:latin typeface="Arial" panose="020B0604020202020204" pitchFamily="34" charset="0"/>
                <a:cs typeface="Arial" panose="020B0604020202020204" pitchFamily="34" charset="0"/>
              </a:rPr>
              <a:t> </a:t>
            </a:r>
            <a:r>
              <a:rPr lang="en-US" b="1" kern="0">
                <a:solidFill>
                  <a:srgbClr val="FF0000"/>
                </a:solidFill>
                <a:latin typeface="Arial" panose="020B0604020202020204" pitchFamily="34" charset="0"/>
                <a:cs typeface="Arial" panose="020B0604020202020204" pitchFamily="34" charset="0"/>
              </a:rPr>
              <a:t>If a member is a card holder, the GTCC must be used for all PCS travel related expenses and advances are not authorized except for DLA. </a:t>
            </a:r>
          </a:p>
          <a:p>
            <a:pPr marL="342900" indent="-342900">
              <a:buFont typeface="Arial" panose="020B0604020202020204" pitchFamily="34" charset="0"/>
              <a:buChar char="•"/>
            </a:pPr>
            <a:endParaRPr lang="en-US" kern="0"/>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4287404193"/>
      </p:ext>
    </p:extLst>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242047" y="1237129"/>
            <a:ext cx="8399929" cy="4814047"/>
          </a:xfrm>
          <a:prstGeom prst="rect">
            <a:avLst/>
          </a:prstGeom>
        </p:spPr>
        <p:txBody>
          <a:bodyPr wrap="square" lIns="0" tIns="0" rIns="0" bIns="0">
            <a:normAutofit fontScale="85000" lnSpcReduction="1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ü"/>
            </a:pPr>
            <a:r>
              <a:rPr lang="en-US" sz="2400" kern="0">
                <a:latin typeface="Arial" panose="020B0604020202020204" pitchFamily="34" charset="0"/>
                <a:cs typeface="Arial" panose="020B0604020202020204" pitchFamily="34" charset="0"/>
              </a:rPr>
              <a:t>Documents required when requesting an Advance Pay:</a:t>
            </a:r>
          </a:p>
          <a:p>
            <a:pPr marL="342900" indent="-342900">
              <a:buFont typeface="Arial" panose="020B0604020202020204" pitchFamily="34" charset="0"/>
              <a:buChar char="•"/>
            </a:pPr>
            <a:endParaRPr lang="en-US" sz="2400" kern="0">
              <a:solidFill>
                <a:srgbClr val="000000"/>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r>
              <a:rPr lang="en-US" sz="2400" kern="0">
                <a:solidFill>
                  <a:srgbClr val="000000"/>
                </a:solidFill>
                <a:latin typeface="Arial" panose="020B0604020202020204" pitchFamily="34" charset="0"/>
                <a:cs typeface="Arial" panose="020B0604020202020204" pitchFamily="34" charset="0"/>
              </a:rPr>
              <a:t>DD Form 2560 – Advance Pay Certification Authorization Form</a:t>
            </a:r>
          </a:p>
          <a:p>
            <a:pPr marL="1257300" lvl="2" indent="-342900">
              <a:buFont typeface="Wingdings" panose="05000000000000000000" pitchFamily="2" charset="2"/>
              <a:buChar char="q"/>
            </a:pPr>
            <a:r>
              <a:rPr lang="en-US" sz="2400" kern="0">
                <a:solidFill>
                  <a:srgbClr val="000000"/>
                </a:solidFill>
                <a:latin typeface="Arial" panose="020B0604020202020204" pitchFamily="34" charset="0"/>
                <a:cs typeface="Arial" panose="020B0604020202020204" pitchFamily="34" charset="0"/>
              </a:rPr>
              <a:t>PCS Order with all amendments</a:t>
            </a:r>
          </a:p>
          <a:p>
            <a:pPr marL="1257300" lvl="2" indent="-342900">
              <a:buFont typeface="Wingdings" panose="05000000000000000000" pitchFamily="2" charset="2"/>
              <a:buChar char="q"/>
            </a:pPr>
            <a:r>
              <a:rPr lang="en-US" sz="2400" kern="0">
                <a:solidFill>
                  <a:srgbClr val="000000"/>
                </a:solidFill>
                <a:latin typeface="Arial" panose="020B0604020202020204" pitchFamily="34" charset="0"/>
                <a:cs typeface="Arial" panose="020B0604020202020204" pitchFamily="34" charset="0"/>
              </a:rPr>
              <a:t>Payroll Absence Request</a:t>
            </a:r>
          </a:p>
          <a:p>
            <a:pPr lvl="2"/>
            <a:endParaRPr lang="en-US" sz="2400" kern="0">
              <a:solidFill>
                <a:srgbClr val="000000"/>
              </a:solidFill>
              <a:latin typeface="Arial" panose="020B0604020202020204" pitchFamily="34" charset="0"/>
              <a:cs typeface="Arial" panose="020B0604020202020204" pitchFamily="34" charset="0"/>
            </a:endParaRPr>
          </a:p>
          <a:p>
            <a:pPr lvl="2"/>
            <a:endParaRPr lang="en-US" sz="2400" kern="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kern="0">
                <a:solidFill>
                  <a:srgbClr val="000000"/>
                </a:solidFill>
                <a:latin typeface="Arial" panose="020B0604020202020204" pitchFamily="34" charset="0"/>
                <a:cs typeface="Arial" panose="020B0604020202020204" pitchFamily="34" charset="0"/>
              </a:rPr>
              <a:t>Advances are disbursed no earlier than 30 days from start of leave</a:t>
            </a:r>
          </a:p>
          <a:p>
            <a:endParaRPr lang="en-US" sz="2400" kern="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400" kern="0">
                <a:solidFill>
                  <a:srgbClr val="000000"/>
                </a:solidFill>
                <a:latin typeface="Arial" panose="020B0604020202020204" pitchFamily="34" charset="0"/>
                <a:cs typeface="Arial" panose="020B0604020202020204" pitchFamily="34" charset="0"/>
              </a:rPr>
              <a:t>Signature from Commander is required for:</a:t>
            </a:r>
          </a:p>
          <a:p>
            <a:pPr marL="800100" lvl="1" indent="-342900">
              <a:buFont typeface="Arial" panose="020B0604020202020204" pitchFamily="34" charset="0"/>
              <a:buChar char="•"/>
            </a:pPr>
            <a:r>
              <a:rPr lang="en-US" sz="2400" kern="0">
                <a:solidFill>
                  <a:srgbClr val="000000"/>
                </a:solidFill>
                <a:latin typeface="Arial" panose="020B0604020202020204" pitchFamily="34" charset="0"/>
                <a:cs typeface="Arial" panose="020B0604020202020204" pitchFamily="34" charset="0"/>
              </a:rPr>
              <a:t>All Soldiers E-3 and below</a:t>
            </a:r>
          </a:p>
          <a:p>
            <a:pPr marL="800100" lvl="1" indent="-342900">
              <a:buFont typeface="Arial" panose="020B0604020202020204" pitchFamily="34" charset="0"/>
              <a:buChar char="•"/>
            </a:pPr>
            <a:r>
              <a:rPr lang="en-US" sz="2400" kern="0">
                <a:solidFill>
                  <a:srgbClr val="000000"/>
                </a:solidFill>
                <a:latin typeface="Arial" panose="020B0604020202020204" pitchFamily="34" charset="0"/>
                <a:cs typeface="Arial" panose="020B0604020202020204" pitchFamily="34" charset="0"/>
              </a:rPr>
              <a:t>Soldiers without dependents</a:t>
            </a:r>
          </a:p>
          <a:p>
            <a:pPr marL="800100" lvl="1" indent="-342900">
              <a:buFont typeface="Arial" panose="020B0604020202020204" pitchFamily="34" charset="0"/>
              <a:buChar char="•"/>
            </a:pPr>
            <a:r>
              <a:rPr lang="en-US" sz="2400" kern="0">
                <a:solidFill>
                  <a:srgbClr val="000000"/>
                </a:solidFill>
                <a:latin typeface="Arial" panose="020B0604020202020204" pitchFamily="34" charset="0"/>
                <a:cs typeface="Arial" panose="020B0604020202020204" pitchFamily="34" charset="0"/>
              </a:rPr>
              <a:t>Soldiers that are requesting more than 1 month’s Base Pay Advance</a:t>
            </a:r>
          </a:p>
          <a:p>
            <a:pPr marL="800100" lvl="1" indent="-342900">
              <a:buFont typeface="Arial" panose="020B0604020202020204" pitchFamily="34" charset="0"/>
              <a:buChar char="•"/>
            </a:pPr>
            <a:r>
              <a:rPr lang="en-US" sz="2400" kern="0">
                <a:solidFill>
                  <a:srgbClr val="000000"/>
                </a:solidFill>
                <a:latin typeface="Arial" panose="020B0604020202020204" pitchFamily="34" charset="0"/>
                <a:cs typeface="Arial" panose="020B0604020202020204" pitchFamily="34" charset="0"/>
              </a:rPr>
              <a:t>Soldier requesting earlier than 30 days before PCS date</a:t>
            </a:r>
          </a:p>
          <a:p>
            <a:pPr marL="800100" lvl="1" indent="-342900">
              <a:buFont typeface="Arial" panose="020B0604020202020204" pitchFamily="34" charset="0"/>
              <a:buChar char="•"/>
            </a:pPr>
            <a:r>
              <a:rPr lang="en-US" sz="2400" kern="0">
                <a:solidFill>
                  <a:srgbClr val="000000"/>
                </a:solidFill>
                <a:latin typeface="Arial" panose="020B0604020202020204" pitchFamily="34" charset="0"/>
                <a:cs typeface="Arial" panose="020B0604020202020204" pitchFamily="34" charset="0"/>
              </a:rPr>
              <a:t>Soldier requesting after 60 days of arriving to PDS</a:t>
            </a:r>
          </a:p>
          <a:p>
            <a:pPr lvl="2"/>
            <a:endParaRPr lang="en-US" kern="0">
              <a:solidFill>
                <a:srgbClr val="000000"/>
              </a:solidFill>
              <a:latin typeface="Arial" panose="020B0604020202020204" pitchFamily="34" charset="0"/>
              <a:cs typeface="Arial" panose="020B0604020202020204" pitchFamily="34" charset="0"/>
            </a:endParaRPr>
          </a:p>
          <a:p>
            <a:pPr lvl="3"/>
            <a:endParaRPr lang="en-US" kern="0">
              <a:latin typeface="Arial" panose="020B0604020202020204" pitchFamily="34" charset="0"/>
              <a:cs typeface="Arial" panose="020B0604020202020204" pitchFamily="34" charset="0"/>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2895069839"/>
      </p:ext>
    </p:extLst>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59977" y="1180041"/>
            <a:ext cx="8562302" cy="5417984"/>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ü"/>
            </a:pPr>
            <a:r>
              <a:rPr lang="en-US" sz="1800" b="1" kern="0">
                <a:latin typeface="Arial" panose="020B0604020202020204" pitchFamily="34" charset="0"/>
                <a:cs typeface="Arial" panose="020B0604020202020204" pitchFamily="34" charset="0"/>
              </a:rPr>
              <a:t>Justification is required when any Soldier requests one of the following:</a:t>
            </a:r>
          </a:p>
          <a:p>
            <a:endParaRPr lang="en-US" sz="1800" kern="0">
              <a:solidFill>
                <a:srgbClr val="000000"/>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kern="0">
                <a:solidFill>
                  <a:srgbClr val="000000"/>
                </a:solidFill>
                <a:latin typeface="Arial" panose="020B0604020202020204" pitchFamily="34" charset="0"/>
                <a:cs typeface="Arial" panose="020B0604020202020204" pitchFamily="34" charset="0"/>
              </a:rPr>
              <a:t>Advance of more than one-month of basic pay</a:t>
            </a:r>
          </a:p>
          <a:p>
            <a:pPr marL="1200150" lvl="2" indent="-285750">
              <a:buFont typeface="Arial" panose="020B0604020202020204" pitchFamily="34" charset="0"/>
              <a:buChar char="•"/>
            </a:pPr>
            <a:endParaRPr lang="en-US" kern="0">
              <a:solidFill>
                <a:srgbClr val="000000"/>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kern="0">
                <a:solidFill>
                  <a:srgbClr val="000000"/>
                </a:solidFill>
                <a:latin typeface="Arial" panose="020B0604020202020204" pitchFamily="34" charset="0"/>
                <a:cs typeface="Arial" panose="020B0604020202020204" pitchFamily="34" charset="0"/>
              </a:rPr>
              <a:t>More than 12-month repayment schedule</a:t>
            </a:r>
          </a:p>
          <a:p>
            <a:pPr marL="1200150" lvl="2" indent="-285750">
              <a:buFont typeface="Arial" panose="020B0604020202020204" pitchFamily="34" charset="0"/>
              <a:buChar char="•"/>
            </a:pPr>
            <a:endParaRPr lang="en-US" kern="0">
              <a:solidFill>
                <a:srgbClr val="000000"/>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kern="0">
                <a:solidFill>
                  <a:srgbClr val="000000"/>
                </a:solidFill>
                <a:latin typeface="Arial" panose="020B0604020202020204" pitchFamily="34" charset="0"/>
                <a:cs typeface="Arial" panose="020B0604020202020204" pitchFamily="34" charset="0"/>
              </a:rPr>
              <a:t>Payment earlier than 30 days before departure</a:t>
            </a:r>
          </a:p>
          <a:p>
            <a:pPr marL="1257300" lvl="2" indent="-342900">
              <a:buFont typeface="Arial" panose="020B0604020202020204" pitchFamily="34" charset="0"/>
              <a:buChar char="•"/>
            </a:pPr>
            <a:endParaRPr lang="en-US" kern="0">
              <a:solidFill>
                <a:srgbClr val="000000"/>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kern="0">
                <a:solidFill>
                  <a:srgbClr val="000000"/>
                </a:solidFill>
                <a:latin typeface="Arial" panose="020B0604020202020204" pitchFamily="34" charset="0"/>
                <a:cs typeface="Arial" panose="020B0604020202020204" pitchFamily="34" charset="0"/>
              </a:rPr>
              <a:t>Soldiers without dependents, regardless of grade will need to itemize expenses and must show justification in writing that extenuating circumstances exist.</a:t>
            </a:r>
          </a:p>
          <a:p>
            <a:endParaRPr lang="en-US" sz="1800" b="1" kern="0">
              <a:solidFill>
                <a:srgbClr val="0033CC"/>
              </a:solidFill>
              <a:latin typeface="Arial" panose="020B0604020202020204" pitchFamily="34" charset="0"/>
              <a:cs typeface="Arial" panose="020B0604020202020204" pitchFamily="34" charset="0"/>
            </a:endParaRPr>
          </a:p>
          <a:p>
            <a:r>
              <a:rPr lang="en-US" sz="1800" b="1" kern="0">
                <a:latin typeface="Arial" panose="020B0604020202020204" pitchFamily="34" charset="0"/>
                <a:cs typeface="Arial" panose="020B0604020202020204" pitchFamily="34" charset="0"/>
              </a:rPr>
              <a:t>The justification must be in writing and must itemize expenses incurred, extenuating circumstances, or severe hardship that would be considered exceptions to normal circumstances. The commander or a designated officer in the chain of command “senior” to the requestor must approve the request.</a:t>
            </a:r>
          </a:p>
          <a:p>
            <a:endParaRPr lang="en-US" kern="0"/>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1310579482"/>
      </p:ext>
    </p:extLst>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77905" y="1030941"/>
            <a:ext cx="8577760" cy="5302623"/>
          </a:xfrm>
          <a:prstGeom prst="rect">
            <a:avLst/>
          </a:prstGeom>
        </p:spPr>
        <p:txBody>
          <a:bodyPr wrap="square" lIns="0" tIns="0" rIns="0" bIns="0" anchor="t">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ü"/>
            </a:pPr>
            <a:r>
              <a:rPr lang="en-US" kern="0">
                <a:latin typeface="+mj-lt"/>
              </a:rPr>
              <a:t>After signing into your next duty station, settle your travel through your gaining Army Military Finance Office (AMPO) by submitting your voucher through </a:t>
            </a:r>
            <a:r>
              <a:rPr lang="en-US" kern="0" err="1">
                <a:latin typeface="+mj-lt"/>
              </a:rPr>
              <a:t>SmartVoucher</a:t>
            </a:r>
            <a:r>
              <a:rPr lang="en-US" kern="0">
                <a:latin typeface="+mj-lt"/>
              </a:rPr>
              <a:t> </a:t>
            </a:r>
            <a:endParaRPr lang="en-US" kern="0">
              <a:latin typeface="+mj-lt"/>
              <a:cs typeface="Arial" panose="020B0604020202020204" pitchFamily="34" charset="0"/>
            </a:endParaRPr>
          </a:p>
          <a:p>
            <a:endParaRPr lang="en-US" kern="0">
              <a:latin typeface="+mj-lt"/>
              <a:cs typeface="Arial" panose="020B0604020202020204" pitchFamily="34" charset="0"/>
            </a:endParaRPr>
          </a:p>
          <a:p>
            <a:pPr marL="742950" lvl="1" indent="-285750">
              <a:buFont typeface="Arial" panose="020B0604020202020204" pitchFamily="34" charset="0"/>
              <a:buChar char="•"/>
            </a:pPr>
            <a:r>
              <a:rPr lang="en-US">
                <a:latin typeface="+mj-lt"/>
                <a:hlinkClick r:id="rId2"/>
              </a:rPr>
              <a:t>https://www.dfas.mil/MilitaryMembers/travelpay/armypcs/Army-PCS-2/</a:t>
            </a:r>
            <a:endParaRPr lang="en-US">
              <a:latin typeface="+mj-lt"/>
            </a:endParaRPr>
          </a:p>
          <a:p>
            <a:pPr marL="342900" indent="-342900">
              <a:buFont typeface="Wingdings" panose="05000000000000000000" pitchFamily="2" charset="2"/>
              <a:buChar char="ü"/>
            </a:pPr>
            <a:endParaRPr lang="en-US" kern="0">
              <a:latin typeface="+mj-lt"/>
              <a:cs typeface="Arial" panose="020B0604020202020204" pitchFamily="34" charset="0"/>
            </a:endParaRPr>
          </a:p>
          <a:p>
            <a:pPr marL="342900" indent="-342900">
              <a:buFont typeface="Wingdings" panose="05000000000000000000" pitchFamily="2" charset="2"/>
              <a:buChar char="ü"/>
            </a:pPr>
            <a:r>
              <a:rPr lang="en-US" kern="0">
                <a:latin typeface="+mj-lt"/>
              </a:rPr>
              <a:t>Required documents are</a:t>
            </a:r>
          </a:p>
          <a:p>
            <a:pPr marL="800100" lvl="1" indent="-342900">
              <a:buFont typeface="Arial" panose="020B0604020202020204" pitchFamily="34" charset="0"/>
              <a:buChar char="•"/>
            </a:pPr>
            <a:r>
              <a:rPr lang="en-US" kern="0">
                <a:latin typeface="+mj-lt"/>
                <a:cs typeface="Arial"/>
              </a:rPr>
              <a:t>PCS Orders and amendments</a:t>
            </a:r>
          </a:p>
          <a:p>
            <a:pPr marL="800100" lvl="1" indent="-342900">
              <a:buFont typeface="Arial" panose="020B0604020202020204" pitchFamily="34" charset="0"/>
              <a:buChar char="•"/>
            </a:pPr>
            <a:r>
              <a:rPr lang="en-US" kern="0">
                <a:latin typeface="+mj-lt"/>
                <a:cs typeface="Arial"/>
              </a:rPr>
              <a:t>DD 1610 if TDY </a:t>
            </a:r>
            <a:r>
              <a:rPr lang="en-US" kern="0" err="1">
                <a:latin typeface="+mj-lt"/>
                <a:cs typeface="Arial"/>
              </a:rPr>
              <a:t>en</a:t>
            </a:r>
            <a:r>
              <a:rPr lang="en-US" kern="0">
                <a:latin typeface="+mj-lt"/>
                <a:cs typeface="Arial"/>
              </a:rPr>
              <a:t>-route</a:t>
            </a:r>
          </a:p>
          <a:p>
            <a:pPr marL="800100" lvl="1" indent="-342900">
              <a:buFont typeface="Arial" panose="020B0604020202020204" pitchFamily="34" charset="0"/>
              <a:buChar char="•"/>
            </a:pPr>
            <a:r>
              <a:rPr lang="en-US" kern="0">
                <a:latin typeface="+mj-lt"/>
                <a:cs typeface="Arial"/>
              </a:rPr>
              <a:t>GTCC balance</a:t>
            </a:r>
          </a:p>
          <a:p>
            <a:pPr marL="800100" lvl="1" indent="-342900">
              <a:buFont typeface="Arial" panose="020B0604020202020204" pitchFamily="34" charset="0"/>
              <a:buChar char="•"/>
            </a:pPr>
            <a:r>
              <a:rPr lang="en-US" kern="0">
                <a:latin typeface="+mj-lt"/>
                <a:cs typeface="Arial"/>
              </a:rPr>
              <a:t>Payroll Absence Request/DA 31</a:t>
            </a:r>
          </a:p>
          <a:p>
            <a:pPr marL="800100" lvl="1" indent="-342900">
              <a:buFont typeface="Arial" panose="020B0604020202020204" pitchFamily="34" charset="0"/>
              <a:buChar char="•"/>
            </a:pPr>
            <a:r>
              <a:rPr lang="en-US" kern="0">
                <a:latin typeface="+mj-lt"/>
                <a:cs typeface="Arial"/>
              </a:rPr>
              <a:t>Official Flight Itinerary(</a:t>
            </a:r>
            <a:r>
              <a:rPr lang="en-US" kern="0" err="1">
                <a:latin typeface="+mj-lt"/>
                <a:cs typeface="Arial"/>
              </a:rPr>
              <a:t>ies</a:t>
            </a:r>
            <a:r>
              <a:rPr lang="en-US" kern="0">
                <a:latin typeface="+mj-lt"/>
                <a:cs typeface="Arial"/>
              </a:rPr>
              <a:t>) for all those traveling</a:t>
            </a:r>
          </a:p>
          <a:p>
            <a:pPr marL="800100" lvl="1" indent="-342900">
              <a:buFont typeface="Arial" panose="020B0604020202020204" pitchFamily="34" charset="0"/>
              <a:buChar char="•"/>
            </a:pPr>
            <a:r>
              <a:rPr lang="en-US" kern="0">
                <a:latin typeface="+mj-lt"/>
                <a:cs typeface="Arial"/>
              </a:rPr>
              <a:t>TLE receipts</a:t>
            </a:r>
          </a:p>
          <a:p>
            <a:pPr marL="800100" lvl="1" indent="-342900">
              <a:buFont typeface="Arial" panose="020B0604020202020204" pitchFamily="34" charset="0"/>
              <a:buChar char="•"/>
            </a:pPr>
            <a:r>
              <a:rPr lang="en-US" kern="0">
                <a:latin typeface="+mj-lt"/>
                <a:cs typeface="Arial"/>
              </a:rPr>
              <a:t>Receipt is required for all expenses of $75.00 or above</a:t>
            </a:r>
          </a:p>
          <a:p>
            <a:pPr marL="342900" indent="-342900">
              <a:buFont typeface="Wingdings" panose="05000000000000000000" pitchFamily="2" charset="2"/>
              <a:buChar char="ü"/>
            </a:pPr>
            <a:endParaRPr lang="en-US" kern="0">
              <a:latin typeface="+mj-lt"/>
              <a:cs typeface="Arial" panose="020B0604020202020204" pitchFamily="34" charset="0"/>
            </a:endParaRPr>
          </a:p>
          <a:p>
            <a:pPr marL="342900" indent="-342900">
              <a:buFont typeface="Wingdings" panose="05000000000000000000" pitchFamily="2" charset="2"/>
              <a:buChar char="ü"/>
            </a:pPr>
            <a:r>
              <a:rPr lang="en-US" kern="0">
                <a:latin typeface="+mj-lt"/>
              </a:rPr>
              <a:t>Transportation of pets is not reimbursable</a:t>
            </a:r>
          </a:p>
          <a:p>
            <a:endParaRPr lang="en-US" kern="0">
              <a:latin typeface="+mj-lt"/>
              <a:cs typeface="Arial" panose="020B0604020202020204" pitchFamily="34" charset="0"/>
            </a:endParaRPr>
          </a:p>
          <a:p>
            <a:pPr marL="342900" indent="-342900">
              <a:buFont typeface="Wingdings" panose="05000000000000000000" pitchFamily="2" charset="2"/>
              <a:buChar char="ü"/>
            </a:pPr>
            <a:r>
              <a:rPr lang="en-US" kern="0">
                <a:latin typeface="+mj-lt"/>
              </a:rPr>
              <a:t>Rental Car is NOT a reimbursable expense on PCS</a:t>
            </a:r>
          </a:p>
          <a:p>
            <a:endParaRPr lang="en-US" kern="0">
              <a:latin typeface="Calibri" panose="020F0502020204030204" pitchFamily="34" charset="0"/>
              <a:cs typeface="Calibri" panose="020F0502020204030204" pitchFamily="34" charset="0"/>
            </a:endParaRPr>
          </a:p>
          <a:p>
            <a:endParaRPr lang="en-US" kern="0">
              <a:latin typeface="Calibri" panose="020F0502020204030204" pitchFamily="34" charset="0"/>
              <a:cs typeface="Calibri" panose="020F0502020204030204" pitchFamily="34" charset="0"/>
            </a:endParaRPr>
          </a:p>
          <a:p>
            <a:endParaRPr lang="en-US" sz="1700" kern="0">
              <a:latin typeface="Calibri" panose="020F0502020204030204" pitchFamily="34" charset="0"/>
              <a:cs typeface="Calibri" panose="020F0502020204030204" pitchFamily="34" charset="0"/>
            </a:endParaRPr>
          </a:p>
          <a:p>
            <a:endParaRPr lang="en-US" kern="0"/>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3501459047"/>
      </p:ext>
    </p:extLst>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1854-CD13-0720-6CE1-76CD77010B5C}"/>
              </a:ext>
            </a:extLst>
          </p:cNvPr>
          <p:cNvSpPr>
            <a:spLocks noGrp="1"/>
          </p:cNvSpPr>
          <p:nvPr>
            <p:ph type="title"/>
          </p:nvPr>
        </p:nvSpPr>
        <p:spPr/>
        <p:txBody>
          <a:bodyPr/>
          <a:lstStyle/>
          <a:p>
            <a:r>
              <a:rPr lang="en-US">
                <a:cs typeface="Arial"/>
              </a:rPr>
              <a:t>BRIEFING COMPLETE</a:t>
            </a:r>
            <a:endParaRPr lang="en-US"/>
          </a:p>
        </p:txBody>
      </p:sp>
      <p:sp>
        <p:nvSpPr>
          <p:cNvPr id="3" name="TextBox 2">
            <a:extLst>
              <a:ext uri="{FF2B5EF4-FFF2-40B4-BE49-F238E27FC236}">
                <a16:creationId xmlns:a16="http://schemas.microsoft.com/office/drawing/2014/main" id="{51EB6F6B-90A1-7B6D-1A63-B42672A84550}"/>
              </a:ext>
            </a:extLst>
          </p:cNvPr>
          <p:cNvSpPr txBox="1"/>
          <p:nvPr/>
        </p:nvSpPr>
        <p:spPr>
          <a:xfrm>
            <a:off x="1408175" y="2340864"/>
            <a:ext cx="6711696" cy="120032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FFCC01"/>
                </a:solidFill>
                <a:cs typeface="Arial"/>
              </a:rPr>
              <a:t>Please click HERE to generate a Certificate of Completion.</a:t>
            </a:r>
          </a:p>
        </p:txBody>
      </p:sp>
    </p:spTree>
    <p:extLst>
      <p:ext uri="{BB962C8B-B14F-4D97-AF65-F5344CB8AC3E}">
        <p14:creationId xmlns:p14="http://schemas.microsoft.com/office/powerpoint/2010/main" val="8616983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912" y="891114"/>
            <a:ext cx="8455660" cy="4591642"/>
          </a:xfrm>
          <a:prstGeom prst="rect">
            <a:avLst/>
          </a:prstGeom>
        </p:spPr>
        <p:txBody>
          <a:bodyPr vert="horz" wrap="square" lIns="0" tIns="13335" rIns="0" bIns="0" rtlCol="0">
            <a:spAutoFit/>
          </a:bodyPr>
          <a:lstStyle/>
          <a:p>
            <a:pPr marL="212725" indent="-200660">
              <a:lnSpc>
                <a:spcPct val="100000"/>
              </a:lnSpc>
              <a:buSzPct val="95000"/>
              <a:buFont typeface="Wingdings"/>
              <a:buChar char=""/>
              <a:tabLst>
                <a:tab pos="213360" algn="l"/>
              </a:tabLst>
            </a:pPr>
            <a:r>
              <a:rPr sz="2000">
                <a:latin typeface="Arial"/>
                <a:cs typeface="Arial"/>
              </a:rPr>
              <a:t>Dislocation Allowance</a:t>
            </a:r>
            <a:r>
              <a:rPr sz="2000" spc="-145">
                <a:latin typeface="Arial"/>
                <a:cs typeface="Arial"/>
              </a:rPr>
              <a:t> </a:t>
            </a:r>
            <a:r>
              <a:rPr sz="2000">
                <a:latin typeface="Arial"/>
                <a:cs typeface="Arial"/>
              </a:rPr>
              <a:t>(DLA)</a:t>
            </a:r>
          </a:p>
          <a:p>
            <a:pPr marL="527685" marR="286385" lvl="1" indent="-175260">
              <a:lnSpc>
                <a:spcPts val="2160"/>
              </a:lnSpc>
              <a:spcBef>
                <a:spcPts val="540"/>
              </a:spcBef>
              <a:buChar char="•"/>
              <a:tabLst>
                <a:tab pos="528320" algn="l"/>
              </a:tabLst>
            </a:pPr>
            <a:r>
              <a:rPr sz="2000">
                <a:latin typeface="Arial"/>
                <a:cs typeface="Arial"/>
              </a:rPr>
              <a:t>DLA </a:t>
            </a:r>
            <a:r>
              <a:rPr sz="2000" spc="-5">
                <a:latin typeface="Arial"/>
                <a:cs typeface="Arial"/>
              </a:rPr>
              <a:t>is </a:t>
            </a:r>
            <a:r>
              <a:rPr sz="2000">
                <a:latin typeface="Arial"/>
                <a:cs typeface="Arial"/>
              </a:rPr>
              <a:t>a </a:t>
            </a:r>
            <a:r>
              <a:rPr sz="2000" spc="-5">
                <a:latin typeface="Arial"/>
                <a:cs typeface="Arial"/>
              </a:rPr>
              <a:t>flat </a:t>
            </a:r>
            <a:r>
              <a:rPr sz="2000">
                <a:latin typeface="Arial"/>
                <a:cs typeface="Arial"/>
              </a:rPr>
              <a:t>amount that </a:t>
            </a:r>
            <a:r>
              <a:rPr sz="2000" spc="-5">
                <a:latin typeface="Arial"/>
                <a:cs typeface="Arial"/>
              </a:rPr>
              <a:t>partially </a:t>
            </a:r>
            <a:r>
              <a:rPr sz="2000">
                <a:latin typeface="Arial"/>
                <a:cs typeface="Arial"/>
              </a:rPr>
              <a:t>reimburses a </a:t>
            </a:r>
            <a:r>
              <a:rPr sz="2000" spc="-5">
                <a:latin typeface="Arial"/>
                <a:cs typeface="Arial"/>
              </a:rPr>
              <a:t>Soldier for</a:t>
            </a:r>
            <a:r>
              <a:rPr sz="2000" spc="-240">
                <a:latin typeface="Arial"/>
                <a:cs typeface="Arial"/>
              </a:rPr>
              <a:t> </a:t>
            </a:r>
            <a:r>
              <a:rPr sz="2000">
                <a:latin typeface="Arial"/>
                <a:cs typeface="Arial"/>
              </a:rPr>
              <a:t>expenses  incurred </a:t>
            </a:r>
            <a:r>
              <a:rPr sz="2000" spc="-5">
                <a:latin typeface="Arial"/>
                <a:cs typeface="Arial"/>
              </a:rPr>
              <a:t>in moving </a:t>
            </a:r>
            <a:r>
              <a:rPr sz="2000">
                <a:latin typeface="Arial"/>
                <a:cs typeface="Arial"/>
              </a:rPr>
              <a:t>a</a:t>
            </a:r>
            <a:r>
              <a:rPr sz="2000" spc="-60">
                <a:latin typeface="Arial"/>
                <a:cs typeface="Arial"/>
              </a:rPr>
              <a:t> </a:t>
            </a:r>
            <a:r>
              <a:rPr sz="2000">
                <a:latin typeface="Arial"/>
                <a:cs typeface="Arial"/>
              </a:rPr>
              <a:t>household.</a:t>
            </a:r>
          </a:p>
          <a:p>
            <a:pPr marL="527050" marR="5080" lvl="1" indent="-175260">
              <a:lnSpc>
                <a:spcPts val="2160"/>
              </a:lnSpc>
              <a:spcBef>
                <a:spcPts val="490"/>
              </a:spcBef>
              <a:buChar char="•"/>
              <a:tabLst>
                <a:tab pos="528320" algn="l"/>
              </a:tabLst>
            </a:pPr>
            <a:r>
              <a:rPr sz="2000" spc="-5">
                <a:latin typeface="Arial"/>
                <a:cs typeface="Arial"/>
              </a:rPr>
              <a:t>Soldiers with </a:t>
            </a:r>
            <a:r>
              <a:rPr sz="2000">
                <a:latin typeface="Arial"/>
                <a:cs typeface="Arial"/>
              </a:rPr>
              <a:t>dependents who relocate </a:t>
            </a:r>
            <a:r>
              <a:rPr sz="2000" spc="-5">
                <a:latin typeface="Arial"/>
                <a:cs typeface="Arial"/>
              </a:rPr>
              <a:t>in </a:t>
            </a:r>
            <a:r>
              <a:rPr sz="2000">
                <a:latin typeface="Arial"/>
                <a:cs typeface="Arial"/>
              </a:rPr>
              <a:t>connection </a:t>
            </a:r>
            <a:r>
              <a:rPr sz="2000" spc="-5">
                <a:latin typeface="Arial"/>
                <a:cs typeface="Arial"/>
              </a:rPr>
              <a:t>with </a:t>
            </a:r>
            <a:r>
              <a:rPr sz="2000">
                <a:latin typeface="Arial"/>
                <a:cs typeface="Arial"/>
              </a:rPr>
              <a:t>the PCS are  </a:t>
            </a:r>
            <a:r>
              <a:rPr sz="2000" spc="-5">
                <a:latin typeface="Arial"/>
                <a:cs typeface="Arial"/>
              </a:rPr>
              <a:t>entitled to </a:t>
            </a:r>
            <a:r>
              <a:rPr sz="2000">
                <a:latin typeface="Arial"/>
                <a:cs typeface="Arial"/>
              </a:rPr>
              <a:t>with-dependents </a:t>
            </a:r>
            <a:r>
              <a:rPr sz="2000" spc="-5">
                <a:latin typeface="Arial"/>
                <a:cs typeface="Arial"/>
              </a:rPr>
              <a:t>rate DLA. Authorization to </a:t>
            </a:r>
            <a:r>
              <a:rPr sz="2000">
                <a:latin typeface="Arial"/>
                <a:cs typeface="Arial"/>
              </a:rPr>
              <a:t>relocate  </a:t>
            </a:r>
            <a:r>
              <a:rPr sz="2000">
                <a:solidFill>
                  <a:srgbClr val="000000"/>
                </a:solidFill>
                <a:latin typeface="Arial"/>
                <a:cs typeface="Arial"/>
              </a:rPr>
              <a:t>dependents must be included </a:t>
            </a:r>
            <a:r>
              <a:rPr sz="2000" spc="-5">
                <a:solidFill>
                  <a:srgbClr val="000000"/>
                </a:solidFill>
                <a:latin typeface="Arial"/>
                <a:cs typeface="Arial"/>
              </a:rPr>
              <a:t>in </a:t>
            </a:r>
            <a:r>
              <a:rPr sz="2000">
                <a:solidFill>
                  <a:srgbClr val="000000"/>
                </a:solidFill>
                <a:latin typeface="Arial"/>
                <a:cs typeface="Arial"/>
              </a:rPr>
              <a:t>the orders. </a:t>
            </a:r>
            <a:r>
              <a:rPr sz="2000" spc="-5">
                <a:solidFill>
                  <a:srgbClr val="000000"/>
                </a:solidFill>
                <a:latin typeface="Arial"/>
                <a:cs typeface="Arial"/>
              </a:rPr>
              <a:t>Soldiers </a:t>
            </a:r>
            <a:r>
              <a:rPr sz="2000">
                <a:solidFill>
                  <a:srgbClr val="000000"/>
                </a:solidFill>
                <a:latin typeface="Arial"/>
                <a:cs typeface="Arial"/>
              </a:rPr>
              <a:t>are </a:t>
            </a:r>
            <a:r>
              <a:rPr sz="2000" spc="-5">
                <a:solidFill>
                  <a:srgbClr val="000000"/>
                </a:solidFill>
                <a:latin typeface="Arial"/>
                <a:cs typeface="Arial"/>
              </a:rPr>
              <a:t>entitled to  </a:t>
            </a:r>
            <a:r>
              <a:rPr sz="2000">
                <a:solidFill>
                  <a:srgbClr val="000000"/>
                </a:solidFill>
                <a:latin typeface="Arial"/>
                <a:cs typeface="Arial"/>
              </a:rPr>
              <a:t>without-dependent </a:t>
            </a:r>
            <a:r>
              <a:rPr sz="2000" spc="-5">
                <a:solidFill>
                  <a:srgbClr val="000000"/>
                </a:solidFill>
                <a:latin typeface="Arial"/>
                <a:cs typeface="Arial"/>
              </a:rPr>
              <a:t>rate </a:t>
            </a:r>
            <a:r>
              <a:rPr sz="2000">
                <a:solidFill>
                  <a:srgbClr val="000000"/>
                </a:solidFill>
                <a:latin typeface="Arial"/>
                <a:cs typeface="Arial"/>
              </a:rPr>
              <a:t>when they </a:t>
            </a:r>
            <a:r>
              <a:rPr sz="2000" spc="-5">
                <a:solidFill>
                  <a:srgbClr val="000000"/>
                </a:solidFill>
                <a:latin typeface="Arial"/>
                <a:cs typeface="Arial"/>
              </a:rPr>
              <a:t>have </a:t>
            </a:r>
            <a:r>
              <a:rPr sz="2000">
                <a:solidFill>
                  <a:srgbClr val="000000"/>
                </a:solidFill>
                <a:latin typeface="Arial"/>
                <a:cs typeface="Arial"/>
              </a:rPr>
              <a:t>dependents who do not</a:t>
            </a:r>
            <a:r>
              <a:rPr sz="2000" spc="-200">
                <a:solidFill>
                  <a:srgbClr val="000000"/>
                </a:solidFill>
                <a:latin typeface="Arial"/>
                <a:cs typeface="Arial"/>
              </a:rPr>
              <a:t> </a:t>
            </a:r>
            <a:r>
              <a:rPr sz="2000" spc="-5">
                <a:solidFill>
                  <a:srgbClr val="000000"/>
                </a:solidFill>
                <a:latin typeface="Arial"/>
                <a:cs typeface="Arial"/>
              </a:rPr>
              <a:t>move.</a:t>
            </a:r>
            <a:endParaRPr sz="2000">
              <a:solidFill>
                <a:srgbClr val="000000"/>
              </a:solidFill>
              <a:latin typeface="Arial"/>
              <a:cs typeface="Arial"/>
            </a:endParaRPr>
          </a:p>
          <a:p>
            <a:pPr marL="527685" marR="1191895" lvl="1" indent="-175260">
              <a:lnSpc>
                <a:spcPts val="2160"/>
              </a:lnSpc>
              <a:spcBef>
                <a:spcPts val="505"/>
              </a:spcBef>
              <a:buChar char="•"/>
              <a:tabLst>
                <a:tab pos="528320" algn="l"/>
              </a:tabLst>
            </a:pPr>
            <a:r>
              <a:rPr sz="2000">
                <a:solidFill>
                  <a:srgbClr val="000000"/>
                </a:solidFill>
                <a:latin typeface="Arial"/>
                <a:cs typeface="Arial"/>
              </a:rPr>
              <a:t>DLA </a:t>
            </a:r>
            <a:r>
              <a:rPr sz="2000" spc="-5">
                <a:solidFill>
                  <a:srgbClr val="000000"/>
                </a:solidFill>
                <a:latin typeface="Arial"/>
                <a:cs typeface="Arial"/>
              </a:rPr>
              <a:t>is </a:t>
            </a:r>
            <a:r>
              <a:rPr sz="2000">
                <a:solidFill>
                  <a:srgbClr val="000000"/>
                </a:solidFill>
                <a:latin typeface="Arial"/>
                <a:cs typeface="Arial"/>
              </a:rPr>
              <a:t>not authorized </a:t>
            </a:r>
            <a:r>
              <a:rPr sz="2000" spc="-5">
                <a:solidFill>
                  <a:srgbClr val="000000"/>
                </a:solidFill>
                <a:latin typeface="Arial"/>
                <a:cs typeface="Arial"/>
              </a:rPr>
              <a:t>for </a:t>
            </a:r>
            <a:r>
              <a:rPr sz="2000">
                <a:solidFill>
                  <a:srgbClr val="000000"/>
                </a:solidFill>
                <a:latin typeface="Arial"/>
                <a:cs typeface="Arial"/>
              </a:rPr>
              <a:t>assignment </a:t>
            </a:r>
            <a:r>
              <a:rPr sz="2000" spc="-5">
                <a:solidFill>
                  <a:srgbClr val="000000"/>
                </a:solidFill>
                <a:latin typeface="Arial"/>
                <a:cs typeface="Arial"/>
              </a:rPr>
              <a:t>to </a:t>
            </a:r>
            <a:r>
              <a:rPr sz="2000">
                <a:solidFill>
                  <a:srgbClr val="000000"/>
                </a:solidFill>
                <a:latin typeface="Arial"/>
                <a:cs typeface="Arial"/>
              </a:rPr>
              <a:t>the first PDS</a:t>
            </a:r>
            <a:r>
              <a:rPr sz="2000" spc="-320">
                <a:solidFill>
                  <a:srgbClr val="000000"/>
                </a:solidFill>
                <a:latin typeface="Arial"/>
                <a:cs typeface="Arial"/>
              </a:rPr>
              <a:t> </a:t>
            </a:r>
            <a:r>
              <a:rPr sz="2000">
                <a:solidFill>
                  <a:srgbClr val="000000"/>
                </a:solidFill>
                <a:latin typeface="Arial"/>
                <a:cs typeface="Arial"/>
              </a:rPr>
              <a:t>unless  dependents </a:t>
            </a:r>
            <a:r>
              <a:rPr sz="2000" spc="-5">
                <a:solidFill>
                  <a:srgbClr val="000000"/>
                </a:solidFill>
                <a:latin typeface="Arial"/>
                <a:cs typeface="Arial"/>
              </a:rPr>
              <a:t>move with </a:t>
            </a:r>
            <a:r>
              <a:rPr sz="2000">
                <a:solidFill>
                  <a:srgbClr val="000000"/>
                </a:solidFill>
                <a:latin typeface="Arial"/>
                <a:cs typeface="Arial"/>
              </a:rPr>
              <a:t>the</a:t>
            </a:r>
            <a:r>
              <a:rPr sz="2000" spc="-65">
                <a:solidFill>
                  <a:srgbClr val="000000"/>
                </a:solidFill>
                <a:latin typeface="Arial"/>
                <a:cs typeface="Arial"/>
              </a:rPr>
              <a:t> </a:t>
            </a:r>
            <a:r>
              <a:rPr sz="2000" spc="-15">
                <a:solidFill>
                  <a:srgbClr val="000000"/>
                </a:solidFill>
                <a:latin typeface="Arial"/>
                <a:cs typeface="Arial"/>
              </a:rPr>
              <a:t>Soldier.</a:t>
            </a:r>
            <a:endParaRPr sz="2000">
              <a:solidFill>
                <a:srgbClr val="000000"/>
              </a:solidFill>
              <a:latin typeface="Arial"/>
              <a:cs typeface="Arial"/>
            </a:endParaRPr>
          </a:p>
          <a:p>
            <a:pPr marL="527685" marR="173355" lvl="1" indent="-175260">
              <a:lnSpc>
                <a:spcPts val="2160"/>
              </a:lnSpc>
              <a:spcBef>
                <a:spcPts val="505"/>
              </a:spcBef>
              <a:buChar char="•"/>
              <a:tabLst>
                <a:tab pos="528320" algn="l"/>
              </a:tabLst>
            </a:pPr>
            <a:r>
              <a:rPr sz="2000">
                <a:solidFill>
                  <a:srgbClr val="000000"/>
                </a:solidFill>
                <a:latin typeface="Arial"/>
                <a:cs typeface="Arial"/>
              </a:rPr>
              <a:t>DLA </a:t>
            </a:r>
            <a:r>
              <a:rPr sz="2000" spc="-5">
                <a:solidFill>
                  <a:srgbClr val="000000"/>
                </a:solidFill>
                <a:latin typeface="Arial"/>
                <a:cs typeface="Arial"/>
              </a:rPr>
              <a:t>is </a:t>
            </a:r>
            <a:r>
              <a:rPr sz="2000">
                <a:solidFill>
                  <a:srgbClr val="000000"/>
                </a:solidFill>
                <a:latin typeface="Arial"/>
                <a:cs typeface="Arial"/>
              </a:rPr>
              <a:t>not authorized </a:t>
            </a:r>
            <a:r>
              <a:rPr sz="2000" spc="-5">
                <a:solidFill>
                  <a:srgbClr val="000000"/>
                </a:solidFill>
                <a:latin typeface="Arial"/>
                <a:cs typeface="Arial"/>
              </a:rPr>
              <a:t>for Soldiers </a:t>
            </a:r>
            <a:r>
              <a:rPr sz="2000">
                <a:solidFill>
                  <a:srgbClr val="000000"/>
                </a:solidFill>
                <a:latin typeface="Arial"/>
                <a:cs typeface="Arial"/>
              </a:rPr>
              <a:t>without dependents who </a:t>
            </a:r>
            <a:r>
              <a:rPr sz="2000" spc="-5">
                <a:solidFill>
                  <a:srgbClr val="000000"/>
                </a:solidFill>
                <a:latin typeface="Arial"/>
                <a:cs typeface="Arial"/>
              </a:rPr>
              <a:t>move</a:t>
            </a:r>
            <a:r>
              <a:rPr sz="2000" spc="-265">
                <a:solidFill>
                  <a:srgbClr val="000000"/>
                </a:solidFill>
                <a:latin typeface="Arial"/>
                <a:cs typeface="Arial"/>
              </a:rPr>
              <a:t> </a:t>
            </a:r>
            <a:r>
              <a:rPr sz="2000" spc="-5">
                <a:solidFill>
                  <a:srgbClr val="000000"/>
                </a:solidFill>
                <a:latin typeface="Arial"/>
                <a:cs typeface="Arial"/>
              </a:rPr>
              <a:t>into  </a:t>
            </a:r>
            <a:r>
              <a:rPr lang="en-US" sz="2000" spc="-5">
                <a:solidFill>
                  <a:srgbClr val="000000"/>
                </a:solidFill>
                <a:latin typeface="Arial"/>
                <a:cs typeface="Arial"/>
              </a:rPr>
              <a:t>single type, </a:t>
            </a:r>
            <a:r>
              <a:rPr sz="2000">
                <a:solidFill>
                  <a:srgbClr val="000000"/>
                </a:solidFill>
                <a:latin typeface="Arial"/>
                <a:cs typeface="Arial"/>
              </a:rPr>
              <a:t>government quarters at the new</a:t>
            </a:r>
            <a:r>
              <a:rPr sz="2000" spc="-145">
                <a:solidFill>
                  <a:srgbClr val="000000"/>
                </a:solidFill>
                <a:latin typeface="Arial"/>
                <a:cs typeface="Arial"/>
              </a:rPr>
              <a:t> </a:t>
            </a:r>
            <a:r>
              <a:rPr sz="2000" spc="-5">
                <a:solidFill>
                  <a:srgbClr val="000000"/>
                </a:solidFill>
                <a:latin typeface="Arial"/>
                <a:cs typeface="Arial"/>
              </a:rPr>
              <a:t>PDS.</a:t>
            </a:r>
            <a:endParaRPr sz="2000">
              <a:solidFill>
                <a:srgbClr val="000000"/>
              </a:solidFill>
              <a:latin typeface="Arial"/>
              <a:cs typeface="Arial"/>
            </a:endParaRPr>
          </a:p>
          <a:p>
            <a:pPr marL="527050" marR="160655" lvl="1" indent="-175260">
              <a:lnSpc>
                <a:spcPts val="2160"/>
              </a:lnSpc>
              <a:spcBef>
                <a:spcPts val="490"/>
              </a:spcBef>
              <a:buChar char="•"/>
              <a:tabLst>
                <a:tab pos="528320" algn="l"/>
              </a:tabLst>
            </a:pPr>
            <a:r>
              <a:rPr sz="2000">
                <a:solidFill>
                  <a:srgbClr val="000000"/>
                </a:solidFill>
                <a:latin typeface="Arial"/>
                <a:cs typeface="Arial"/>
              </a:rPr>
              <a:t>Dual </a:t>
            </a:r>
            <a:r>
              <a:rPr sz="2000" spc="-5">
                <a:solidFill>
                  <a:srgbClr val="000000"/>
                </a:solidFill>
                <a:latin typeface="Arial"/>
                <a:cs typeface="Arial"/>
              </a:rPr>
              <a:t>military </a:t>
            </a:r>
            <a:r>
              <a:rPr sz="2000">
                <a:solidFill>
                  <a:srgbClr val="000000"/>
                </a:solidFill>
                <a:latin typeface="Arial"/>
                <a:cs typeface="Arial"/>
              </a:rPr>
              <a:t>members without dependents may be </a:t>
            </a:r>
            <a:r>
              <a:rPr sz="2000" spc="-5">
                <a:solidFill>
                  <a:srgbClr val="000000"/>
                </a:solidFill>
                <a:latin typeface="Arial"/>
                <a:cs typeface="Arial"/>
              </a:rPr>
              <a:t>eligible for DLA</a:t>
            </a:r>
            <a:r>
              <a:rPr lang="en-US" sz="2000" spc="-5">
                <a:solidFill>
                  <a:srgbClr val="000000"/>
                </a:solidFill>
                <a:latin typeface="Arial"/>
                <a:cs typeface="Arial"/>
              </a:rPr>
              <a:t>. </a:t>
            </a:r>
            <a:r>
              <a:rPr lang="en-US" sz="2000">
                <a:solidFill>
                  <a:srgbClr val="000000"/>
                </a:solidFill>
                <a:latin typeface="Arial"/>
                <a:cs typeface="Arial"/>
              </a:rPr>
              <a:t>Special rules apply if departing from separate duty stations and/or arriving to the same PDS or assigned to </a:t>
            </a:r>
            <a:r>
              <a:rPr lang="en-US" sz="2000" spc="-5">
                <a:solidFill>
                  <a:srgbClr val="000000"/>
                </a:solidFill>
                <a:cs typeface="Arial"/>
              </a:rPr>
              <a:t>family-type </a:t>
            </a:r>
            <a:r>
              <a:rPr lang="en-US" sz="2000">
                <a:solidFill>
                  <a:srgbClr val="000000"/>
                </a:solidFill>
                <a:cs typeface="Arial"/>
              </a:rPr>
              <a:t>government quarters at </a:t>
            </a:r>
            <a:r>
              <a:rPr sz="2000">
                <a:solidFill>
                  <a:srgbClr val="000000"/>
                </a:solidFill>
                <a:latin typeface="Arial"/>
                <a:cs typeface="Arial"/>
              </a:rPr>
              <a:t>new</a:t>
            </a:r>
            <a:r>
              <a:rPr sz="2000" spc="-95">
                <a:solidFill>
                  <a:srgbClr val="000000"/>
                </a:solidFill>
                <a:latin typeface="Arial"/>
                <a:cs typeface="Arial"/>
              </a:rPr>
              <a:t> </a:t>
            </a:r>
            <a:r>
              <a:rPr sz="2000" spc="-5">
                <a:solidFill>
                  <a:srgbClr val="000000"/>
                </a:solidFill>
                <a:latin typeface="Arial"/>
                <a:cs typeface="Arial"/>
              </a:rPr>
              <a:t>PDS.</a:t>
            </a:r>
            <a:endParaRPr sz="2000">
              <a:solidFill>
                <a:srgbClr val="000000"/>
              </a:solidFill>
              <a:latin typeface="Arial"/>
              <a:cs typeface="Arial"/>
            </a:endParaRPr>
          </a:p>
        </p:txBody>
      </p:sp>
      <p:sp>
        <p:nvSpPr>
          <p:cNvPr id="5" name="object 2"/>
          <p:cNvSpPr txBox="1">
            <a:spLocks/>
          </p:cNvSpPr>
          <p:nvPr/>
        </p:nvSpPr>
        <p:spPr>
          <a:xfrm>
            <a:off x="4373742" y="0"/>
            <a:ext cx="4653721"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211924199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224" y="1030941"/>
            <a:ext cx="8268305" cy="4515715"/>
          </a:xfrm>
          <a:prstGeom prst="rect">
            <a:avLst/>
          </a:prstGeom>
        </p:spPr>
        <p:txBody>
          <a:bodyPr vert="horz" wrap="square" lIns="0" tIns="45720" rIns="0" bIns="0" rtlCol="0">
            <a:spAutoFit/>
          </a:bodyPr>
          <a:lstStyle/>
          <a:p>
            <a:pPr marL="212725" indent="-200660">
              <a:lnSpc>
                <a:spcPct val="100000"/>
              </a:lnSpc>
              <a:spcBef>
                <a:spcPts val="360"/>
              </a:spcBef>
              <a:buSzPct val="95000"/>
              <a:buFont typeface="Wingdings"/>
              <a:buChar char=""/>
              <a:tabLst>
                <a:tab pos="213360" algn="l"/>
              </a:tabLst>
            </a:pPr>
            <a:r>
              <a:rPr sz="2000" spc="-25">
                <a:latin typeface="+mj-lt"/>
                <a:cs typeface="Arial"/>
              </a:rPr>
              <a:t>Temporary </a:t>
            </a:r>
            <a:r>
              <a:rPr sz="2000">
                <a:latin typeface="+mj-lt"/>
                <a:cs typeface="Arial"/>
              </a:rPr>
              <a:t>Lodging Expense (TLE) (CONUS</a:t>
            </a:r>
            <a:r>
              <a:rPr sz="2000" spc="-114">
                <a:latin typeface="+mj-lt"/>
                <a:cs typeface="Arial"/>
              </a:rPr>
              <a:t> </a:t>
            </a:r>
            <a:r>
              <a:rPr sz="2000" spc="-5">
                <a:latin typeface="+mj-lt"/>
                <a:cs typeface="Arial"/>
              </a:rPr>
              <a:t>only)</a:t>
            </a:r>
            <a:endParaRPr sz="2000">
              <a:latin typeface="+mj-lt"/>
              <a:cs typeface="Arial"/>
            </a:endParaRPr>
          </a:p>
          <a:p>
            <a:pPr marL="527050" marR="251460" lvl="1" indent="-175260">
              <a:lnSpc>
                <a:spcPts val="2160"/>
              </a:lnSpc>
              <a:spcBef>
                <a:spcPts val="540"/>
              </a:spcBef>
              <a:buChar char="•"/>
              <a:tabLst>
                <a:tab pos="528320" algn="l"/>
              </a:tabLst>
            </a:pPr>
            <a:r>
              <a:rPr sz="2000">
                <a:latin typeface="+mj-lt"/>
                <a:cs typeface="Arial"/>
              </a:rPr>
              <a:t>TLE </a:t>
            </a:r>
            <a:r>
              <a:rPr sz="2000" spc="-5">
                <a:latin typeface="+mj-lt"/>
                <a:cs typeface="Arial"/>
              </a:rPr>
              <a:t>is </a:t>
            </a:r>
            <a:r>
              <a:rPr sz="2000">
                <a:latin typeface="+mj-lt"/>
                <a:cs typeface="Arial"/>
              </a:rPr>
              <a:t>an allowance intended </a:t>
            </a:r>
            <a:r>
              <a:rPr sz="2000" spc="-5">
                <a:latin typeface="+mj-lt"/>
                <a:cs typeface="Arial"/>
              </a:rPr>
              <a:t>to partially </a:t>
            </a:r>
            <a:r>
              <a:rPr sz="2000">
                <a:latin typeface="+mj-lt"/>
                <a:cs typeface="Arial"/>
              </a:rPr>
              <a:t>reimburse </a:t>
            </a:r>
            <a:r>
              <a:rPr sz="2000" spc="-5">
                <a:latin typeface="+mj-lt"/>
                <a:cs typeface="Arial"/>
              </a:rPr>
              <a:t>Soldiers for  lodging/meal </a:t>
            </a:r>
            <a:r>
              <a:rPr sz="2000">
                <a:latin typeface="+mj-lt"/>
                <a:cs typeface="Arial"/>
              </a:rPr>
              <a:t>expenses incurred by a </a:t>
            </a:r>
            <a:r>
              <a:rPr sz="2000" spc="-5">
                <a:latin typeface="+mj-lt"/>
                <a:cs typeface="Arial"/>
              </a:rPr>
              <a:t>Soldier/dependent(s) while  </a:t>
            </a:r>
            <a:r>
              <a:rPr sz="2000">
                <a:latin typeface="+mj-lt"/>
                <a:cs typeface="Arial"/>
              </a:rPr>
              <a:t>occupying temporary lodging </a:t>
            </a:r>
            <a:r>
              <a:rPr sz="2000" spc="-5">
                <a:latin typeface="+mj-lt"/>
                <a:cs typeface="Arial"/>
              </a:rPr>
              <a:t>in </a:t>
            </a:r>
            <a:r>
              <a:rPr sz="2000">
                <a:latin typeface="+mj-lt"/>
                <a:cs typeface="Arial"/>
              </a:rPr>
              <a:t>CONUS </a:t>
            </a:r>
            <a:r>
              <a:rPr sz="2000" spc="-5">
                <a:latin typeface="+mj-lt"/>
                <a:cs typeface="Arial"/>
              </a:rPr>
              <a:t>in </a:t>
            </a:r>
            <a:r>
              <a:rPr sz="2000">
                <a:latin typeface="+mj-lt"/>
                <a:cs typeface="Arial"/>
              </a:rPr>
              <a:t>association </a:t>
            </a:r>
            <a:r>
              <a:rPr sz="2000" spc="-5">
                <a:latin typeface="+mj-lt"/>
                <a:cs typeface="Arial"/>
              </a:rPr>
              <a:t>with </a:t>
            </a:r>
            <a:r>
              <a:rPr sz="2000">
                <a:latin typeface="+mj-lt"/>
                <a:cs typeface="Arial"/>
              </a:rPr>
              <a:t>a</a:t>
            </a:r>
            <a:r>
              <a:rPr sz="2000" spc="-170">
                <a:latin typeface="+mj-lt"/>
                <a:cs typeface="Arial"/>
              </a:rPr>
              <a:t> </a:t>
            </a:r>
            <a:r>
              <a:rPr sz="2000">
                <a:latin typeface="+mj-lt"/>
                <a:cs typeface="Arial"/>
              </a:rPr>
              <a:t>PCS  </a:t>
            </a:r>
            <a:r>
              <a:rPr sz="2000" spc="-5">
                <a:latin typeface="+mj-lt"/>
                <a:cs typeface="Arial"/>
              </a:rPr>
              <a:t>move.</a:t>
            </a:r>
            <a:endParaRPr sz="2000">
              <a:latin typeface="+mj-lt"/>
              <a:cs typeface="Arial"/>
            </a:endParaRPr>
          </a:p>
          <a:p>
            <a:pPr marL="527685" marR="5080" lvl="1" indent="-175260">
              <a:lnSpc>
                <a:spcPts val="2160"/>
              </a:lnSpc>
              <a:spcBef>
                <a:spcPts val="490"/>
              </a:spcBef>
              <a:buChar char="•"/>
              <a:tabLst>
                <a:tab pos="528320" algn="l"/>
              </a:tabLst>
            </a:pPr>
            <a:r>
              <a:rPr lang="en-US" sz="2000">
                <a:solidFill>
                  <a:srgbClr val="000000"/>
                </a:solidFill>
                <a:latin typeface="+mj-lt"/>
                <a:cs typeface="Arial"/>
              </a:rPr>
              <a:t>Air BNB is not authorized</a:t>
            </a:r>
          </a:p>
          <a:p>
            <a:pPr marL="527685" marR="5080" lvl="1" indent="-175260">
              <a:lnSpc>
                <a:spcPts val="2160"/>
              </a:lnSpc>
              <a:spcBef>
                <a:spcPts val="490"/>
              </a:spcBef>
              <a:buChar char="•"/>
              <a:tabLst>
                <a:tab pos="528320" algn="l"/>
              </a:tabLst>
            </a:pPr>
            <a:r>
              <a:rPr lang="en-US" sz="2000">
                <a:solidFill>
                  <a:srgbClr val="000000"/>
                </a:solidFill>
                <a:latin typeface="+mj-lt"/>
                <a:cs typeface="Arial"/>
              </a:rPr>
              <a:t>Up to 14 days of </a:t>
            </a:r>
            <a:r>
              <a:rPr sz="2000">
                <a:solidFill>
                  <a:srgbClr val="000000"/>
                </a:solidFill>
                <a:latin typeface="+mj-lt"/>
                <a:cs typeface="Arial"/>
              </a:rPr>
              <a:t>TLE </a:t>
            </a:r>
            <a:r>
              <a:rPr lang="en-US" sz="2000" spc="-5">
                <a:solidFill>
                  <a:srgbClr val="000000"/>
                </a:solidFill>
                <a:latin typeface="+mj-lt"/>
                <a:cs typeface="Arial"/>
              </a:rPr>
              <a:t>is for CONUS to CONUS PCS</a:t>
            </a:r>
          </a:p>
          <a:p>
            <a:pPr marL="527685" marR="5080" lvl="1" indent="-175260">
              <a:lnSpc>
                <a:spcPts val="2160"/>
              </a:lnSpc>
              <a:spcBef>
                <a:spcPts val="490"/>
              </a:spcBef>
              <a:buChar char="•"/>
              <a:tabLst>
                <a:tab pos="528320" algn="l"/>
              </a:tabLst>
            </a:pPr>
            <a:r>
              <a:rPr lang="en-US" sz="2000">
                <a:solidFill>
                  <a:srgbClr val="000000"/>
                </a:solidFill>
                <a:latin typeface="+mj-lt"/>
                <a:cs typeface="Arial"/>
              </a:rPr>
              <a:t>Up to 7 days of TLE </a:t>
            </a:r>
            <a:r>
              <a:rPr lang="en-US" sz="2000" spc="-5">
                <a:solidFill>
                  <a:srgbClr val="000000"/>
                </a:solidFill>
                <a:latin typeface="+mj-lt"/>
                <a:cs typeface="Arial"/>
              </a:rPr>
              <a:t>for OCONUS to CONUS or CONUS to OCONUS PCS</a:t>
            </a:r>
          </a:p>
          <a:p>
            <a:pPr marL="527685" marR="5080" lvl="1" indent="-175260">
              <a:lnSpc>
                <a:spcPts val="2160"/>
              </a:lnSpc>
              <a:spcBef>
                <a:spcPts val="490"/>
              </a:spcBef>
              <a:buChar char="•"/>
              <a:tabLst>
                <a:tab pos="528320" algn="l"/>
              </a:tabLst>
            </a:pPr>
            <a:r>
              <a:rPr lang="en-US" sz="2000" spc="-5">
                <a:solidFill>
                  <a:srgbClr val="000000"/>
                </a:solidFill>
                <a:latin typeface="+mj-lt"/>
                <a:cs typeface="Arial"/>
              </a:rPr>
              <a:t>Up to 7 days for OLD PDS and/or Designated Location for dependents when executing an Unaccompanied Tour. </a:t>
            </a:r>
          </a:p>
          <a:p>
            <a:pPr marL="527685" marR="5080" lvl="1" indent="-175260">
              <a:lnSpc>
                <a:spcPts val="2160"/>
              </a:lnSpc>
              <a:spcBef>
                <a:spcPts val="490"/>
              </a:spcBef>
              <a:buChar char="•"/>
              <a:tabLst>
                <a:tab pos="528320" algn="l"/>
              </a:tabLst>
            </a:pPr>
            <a:r>
              <a:rPr sz="2000">
                <a:solidFill>
                  <a:srgbClr val="000000"/>
                </a:solidFill>
                <a:latin typeface="+mj-lt"/>
                <a:cs typeface="Arial"/>
              </a:rPr>
              <a:t>The </a:t>
            </a:r>
            <a:r>
              <a:rPr sz="2000" spc="-5">
                <a:solidFill>
                  <a:srgbClr val="000000"/>
                </a:solidFill>
                <a:latin typeface="+mj-lt"/>
                <a:cs typeface="Arial"/>
              </a:rPr>
              <a:t>Soldier/dependent(s) </a:t>
            </a:r>
            <a:r>
              <a:rPr sz="2000">
                <a:solidFill>
                  <a:srgbClr val="000000"/>
                </a:solidFill>
                <a:latin typeface="+mj-lt"/>
                <a:cs typeface="Arial"/>
              </a:rPr>
              <a:t>temporary lodging must be </a:t>
            </a:r>
            <a:r>
              <a:rPr sz="2000" spc="-5">
                <a:solidFill>
                  <a:srgbClr val="000000"/>
                </a:solidFill>
                <a:latin typeface="+mj-lt"/>
                <a:cs typeface="Arial"/>
              </a:rPr>
              <a:t>in </a:t>
            </a:r>
            <a:r>
              <a:rPr sz="2000">
                <a:solidFill>
                  <a:srgbClr val="000000"/>
                </a:solidFill>
                <a:latin typeface="+mj-lt"/>
                <a:cs typeface="Arial"/>
              </a:rPr>
              <a:t>the </a:t>
            </a:r>
            <a:r>
              <a:rPr sz="2000" spc="-5">
                <a:solidFill>
                  <a:srgbClr val="000000"/>
                </a:solidFill>
                <a:latin typeface="+mj-lt"/>
                <a:cs typeface="Arial"/>
              </a:rPr>
              <a:t>vicinity </a:t>
            </a:r>
            <a:r>
              <a:rPr lang="en-US" sz="2000" spc="-5">
                <a:solidFill>
                  <a:srgbClr val="000000"/>
                </a:solidFill>
                <a:latin typeface="+mj-lt"/>
                <a:cs typeface="Arial"/>
              </a:rPr>
              <a:t>(75 miles)</a:t>
            </a:r>
            <a:r>
              <a:rPr sz="2000" spc="-5">
                <a:solidFill>
                  <a:srgbClr val="000000"/>
                </a:solidFill>
                <a:latin typeface="+mj-lt"/>
                <a:cs typeface="Arial"/>
              </a:rPr>
              <a:t> </a:t>
            </a:r>
            <a:r>
              <a:rPr sz="2000">
                <a:solidFill>
                  <a:srgbClr val="000000"/>
                </a:solidFill>
                <a:latin typeface="+mj-lt"/>
                <a:cs typeface="Arial"/>
              </a:rPr>
              <a:t>of the old</a:t>
            </a:r>
            <a:r>
              <a:rPr lang="en-US" sz="2000">
                <a:solidFill>
                  <a:srgbClr val="000000"/>
                </a:solidFill>
                <a:latin typeface="+mj-lt"/>
                <a:cs typeface="Arial"/>
              </a:rPr>
              <a:t>/new CONUS </a:t>
            </a:r>
            <a:r>
              <a:rPr sz="2000" spc="-5">
                <a:solidFill>
                  <a:srgbClr val="000000"/>
                </a:solidFill>
                <a:latin typeface="+mj-lt"/>
                <a:cs typeface="Arial"/>
              </a:rPr>
              <a:t>PDS</a:t>
            </a:r>
            <a:r>
              <a:rPr lang="en-US" sz="2000" spc="-5">
                <a:solidFill>
                  <a:srgbClr val="000000"/>
                </a:solidFill>
                <a:latin typeface="+mj-lt"/>
                <a:cs typeface="Arial"/>
              </a:rPr>
              <a:t> or designated location for dependents</a:t>
            </a:r>
            <a:endParaRPr sz="2000">
              <a:solidFill>
                <a:srgbClr val="000000"/>
              </a:solidFill>
              <a:latin typeface="+mj-lt"/>
              <a:cs typeface="Arial"/>
            </a:endParaRPr>
          </a:p>
        </p:txBody>
      </p:sp>
      <p:sp>
        <p:nvSpPr>
          <p:cNvPr id="6" name="object 2"/>
          <p:cNvSpPr txBox="1">
            <a:spLocks noGrp="1"/>
          </p:cNvSpPr>
          <p:nvPr>
            <p:ph type="title"/>
          </p:nvPr>
        </p:nvSpPr>
        <p:spPr>
          <a:xfrm>
            <a:off x="4430263" y="0"/>
            <a:ext cx="4606168"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185506922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6415" y="1292722"/>
            <a:ext cx="8227695" cy="2521203"/>
          </a:xfrm>
          <a:prstGeom prst="rect">
            <a:avLst/>
          </a:prstGeom>
        </p:spPr>
        <p:txBody>
          <a:bodyPr vert="horz" wrap="square" lIns="0" tIns="45720" rIns="0" bIns="0" rtlCol="0">
            <a:spAutoFit/>
          </a:bodyPr>
          <a:lstStyle/>
          <a:p>
            <a:pPr marL="212725" indent="-200660">
              <a:lnSpc>
                <a:spcPct val="100000"/>
              </a:lnSpc>
              <a:spcBef>
                <a:spcPts val="360"/>
              </a:spcBef>
              <a:buSzPct val="95000"/>
              <a:buFont typeface="Wingdings"/>
              <a:buChar char=""/>
              <a:tabLst>
                <a:tab pos="213360" algn="l"/>
              </a:tabLst>
            </a:pPr>
            <a:r>
              <a:rPr lang="en-US" sz="2000" spc="-25">
                <a:latin typeface="Arial"/>
                <a:cs typeface="Arial"/>
              </a:rPr>
              <a:t>Continuation of </a:t>
            </a:r>
            <a:r>
              <a:rPr sz="2000" spc="-25">
                <a:latin typeface="Arial"/>
                <a:cs typeface="Arial"/>
              </a:rPr>
              <a:t>Temporary </a:t>
            </a:r>
            <a:r>
              <a:rPr sz="2000">
                <a:latin typeface="Arial"/>
                <a:cs typeface="Arial"/>
              </a:rPr>
              <a:t>Lodging Expense (TLE) (CONUS</a:t>
            </a:r>
            <a:r>
              <a:rPr sz="2000" spc="-114">
                <a:latin typeface="Arial"/>
                <a:cs typeface="Arial"/>
              </a:rPr>
              <a:t> </a:t>
            </a:r>
            <a:r>
              <a:rPr sz="2000" spc="-5">
                <a:latin typeface="Arial"/>
                <a:cs typeface="Arial"/>
              </a:rPr>
              <a:t>only)</a:t>
            </a:r>
            <a:endParaRPr sz="2000">
              <a:latin typeface="Arial"/>
              <a:cs typeface="Arial"/>
            </a:endParaRPr>
          </a:p>
          <a:p>
            <a:pPr marL="527685" marR="412750" lvl="1" indent="-175895">
              <a:lnSpc>
                <a:spcPts val="2160"/>
              </a:lnSpc>
              <a:spcBef>
                <a:spcPts val="505"/>
              </a:spcBef>
              <a:buChar char="•"/>
              <a:tabLst>
                <a:tab pos="528320" algn="l"/>
              </a:tabLst>
            </a:pPr>
            <a:r>
              <a:rPr lang="en-US" sz="2000">
                <a:cs typeface="Arial"/>
              </a:rPr>
              <a:t>TLE may be split between locations, </a:t>
            </a:r>
            <a:r>
              <a:rPr lang="en-US" sz="2000" spc="-5">
                <a:cs typeface="Arial"/>
              </a:rPr>
              <a:t>for example </a:t>
            </a:r>
            <a:r>
              <a:rPr lang="en-US" sz="2000">
                <a:cs typeface="Arial"/>
              </a:rPr>
              <a:t>6 </a:t>
            </a:r>
            <a:r>
              <a:rPr lang="en-US" sz="2000" spc="-5">
                <a:cs typeface="Arial"/>
              </a:rPr>
              <a:t>days </a:t>
            </a:r>
            <a:r>
              <a:rPr lang="en-US" sz="2000">
                <a:cs typeface="Arial"/>
              </a:rPr>
              <a:t>near</a:t>
            </a:r>
            <a:r>
              <a:rPr lang="en-US" sz="2000" spc="-185">
                <a:cs typeface="Arial"/>
              </a:rPr>
              <a:t> </a:t>
            </a:r>
            <a:r>
              <a:rPr lang="en-US" sz="2000">
                <a:cs typeface="Arial"/>
              </a:rPr>
              <a:t>the  losing CONUS PDS and 6 </a:t>
            </a:r>
            <a:r>
              <a:rPr lang="en-US" sz="2000" spc="-5">
                <a:cs typeface="Arial"/>
              </a:rPr>
              <a:t>days </a:t>
            </a:r>
            <a:r>
              <a:rPr lang="en-US" sz="2000">
                <a:cs typeface="Arial"/>
              </a:rPr>
              <a:t>near the gaining</a:t>
            </a:r>
            <a:r>
              <a:rPr lang="en-US" sz="2000" spc="-105">
                <a:cs typeface="Arial"/>
              </a:rPr>
              <a:t> </a:t>
            </a:r>
            <a:r>
              <a:rPr lang="en-US" sz="2000" spc="-105">
                <a:solidFill>
                  <a:srgbClr val="000000"/>
                </a:solidFill>
                <a:cs typeface="Arial"/>
              </a:rPr>
              <a:t>CONUS</a:t>
            </a:r>
            <a:r>
              <a:rPr lang="en-US" sz="2000" spc="-105">
                <a:cs typeface="Arial"/>
              </a:rPr>
              <a:t> </a:t>
            </a:r>
            <a:r>
              <a:rPr lang="en-US" sz="2000" spc="-5">
                <a:cs typeface="Arial"/>
              </a:rPr>
              <a:t>PDS.</a:t>
            </a:r>
            <a:endParaRPr lang="en-US" sz="2000">
              <a:cs typeface="Arial"/>
            </a:endParaRPr>
          </a:p>
          <a:p>
            <a:pPr marL="527685" marR="255270" lvl="1" indent="-175260">
              <a:lnSpc>
                <a:spcPts val="2160"/>
              </a:lnSpc>
              <a:spcBef>
                <a:spcPts val="490"/>
              </a:spcBef>
              <a:buChar char="•"/>
              <a:tabLst>
                <a:tab pos="528320" algn="l"/>
              </a:tabLst>
            </a:pPr>
            <a:r>
              <a:rPr sz="2000">
                <a:latin typeface="Arial"/>
                <a:cs typeface="Arial"/>
              </a:rPr>
              <a:t>TLE </a:t>
            </a:r>
            <a:r>
              <a:rPr sz="2000" spc="-5">
                <a:latin typeface="Arial"/>
                <a:cs typeface="Arial"/>
              </a:rPr>
              <a:t>is </a:t>
            </a:r>
            <a:r>
              <a:rPr sz="2000">
                <a:latin typeface="Arial"/>
                <a:cs typeface="Arial"/>
              </a:rPr>
              <a:t>calculated based on the </a:t>
            </a:r>
            <a:r>
              <a:rPr sz="2000" spc="-5">
                <a:latin typeface="Arial"/>
                <a:cs typeface="Arial"/>
              </a:rPr>
              <a:t>locality </a:t>
            </a:r>
            <a:r>
              <a:rPr sz="2000">
                <a:latin typeface="Arial"/>
                <a:cs typeface="Arial"/>
              </a:rPr>
              <a:t>per diem rates, the</a:t>
            </a:r>
            <a:r>
              <a:rPr sz="2000" spc="-185">
                <a:latin typeface="Arial"/>
                <a:cs typeface="Arial"/>
              </a:rPr>
              <a:t> </a:t>
            </a:r>
            <a:r>
              <a:rPr sz="2000">
                <a:latin typeface="Arial"/>
                <a:cs typeface="Arial"/>
              </a:rPr>
              <a:t>number  of dependents and </a:t>
            </a:r>
            <a:r>
              <a:rPr sz="2000" spc="-5">
                <a:latin typeface="Arial"/>
                <a:cs typeface="Arial"/>
              </a:rPr>
              <a:t>their </a:t>
            </a:r>
            <a:r>
              <a:rPr sz="2000">
                <a:latin typeface="Arial"/>
                <a:cs typeface="Arial"/>
              </a:rPr>
              <a:t>ages, and the actual lodging</a:t>
            </a:r>
            <a:r>
              <a:rPr sz="2000" spc="-190">
                <a:latin typeface="Arial"/>
                <a:cs typeface="Arial"/>
              </a:rPr>
              <a:t> </a:t>
            </a:r>
            <a:r>
              <a:rPr sz="2000">
                <a:latin typeface="Arial"/>
                <a:cs typeface="Arial"/>
              </a:rPr>
              <a:t>expenses.</a:t>
            </a:r>
          </a:p>
          <a:p>
            <a:pPr marL="527685" marR="639445" lvl="1" indent="-175260">
              <a:lnSpc>
                <a:spcPts val="2160"/>
              </a:lnSpc>
              <a:spcBef>
                <a:spcPts val="505"/>
              </a:spcBef>
              <a:buChar char="•"/>
              <a:tabLst>
                <a:tab pos="528320" algn="l"/>
              </a:tabLst>
            </a:pPr>
            <a:r>
              <a:rPr sz="2000">
                <a:latin typeface="Arial"/>
                <a:cs typeface="Arial"/>
              </a:rPr>
              <a:t>When a </a:t>
            </a:r>
            <a:r>
              <a:rPr sz="2000" spc="-5">
                <a:latin typeface="Arial"/>
                <a:cs typeface="Arial"/>
              </a:rPr>
              <a:t>Soldier </a:t>
            </a:r>
            <a:r>
              <a:rPr sz="2000">
                <a:latin typeface="Arial"/>
                <a:cs typeface="Arial"/>
              </a:rPr>
              <a:t>or dependent </a:t>
            </a:r>
            <a:r>
              <a:rPr sz="2000" spc="-5">
                <a:latin typeface="Arial"/>
                <a:cs typeface="Arial"/>
              </a:rPr>
              <a:t>stays with </a:t>
            </a:r>
            <a:r>
              <a:rPr sz="2000">
                <a:latin typeface="Arial"/>
                <a:cs typeface="Arial"/>
              </a:rPr>
              <a:t>friends or </a:t>
            </a:r>
            <a:r>
              <a:rPr sz="2000" spc="-5">
                <a:latin typeface="Arial"/>
                <a:cs typeface="Arial"/>
              </a:rPr>
              <a:t>relatives, </a:t>
            </a:r>
            <a:r>
              <a:rPr sz="2000">
                <a:latin typeface="Arial"/>
                <a:cs typeface="Arial"/>
              </a:rPr>
              <a:t>no  lodging reimbursement </a:t>
            </a:r>
            <a:r>
              <a:rPr sz="2000" spc="-5">
                <a:latin typeface="Arial"/>
                <a:cs typeface="Arial"/>
              </a:rPr>
              <a:t>is </a:t>
            </a:r>
            <a:r>
              <a:rPr sz="2000">
                <a:latin typeface="Arial"/>
                <a:cs typeface="Arial"/>
              </a:rPr>
              <a:t>authorized. The TLE meal portion </a:t>
            </a:r>
            <a:r>
              <a:rPr sz="2000" spc="-5">
                <a:latin typeface="Arial"/>
                <a:cs typeface="Arial"/>
              </a:rPr>
              <a:t>is  </a:t>
            </a:r>
            <a:r>
              <a:rPr sz="2000">
                <a:latin typeface="Arial"/>
                <a:cs typeface="Arial"/>
              </a:rPr>
              <a:t>payable.</a:t>
            </a:r>
          </a:p>
        </p:txBody>
      </p:sp>
      <p:sp>
        <p:nvSpPr>
          <p:cNvPr id="6" name="object 2"/>
          <p:cNvSpPr txBox="1">
            <a:spLocks noGrp="1"/>
          </p:cNvSpPr>
          <p:nvPr>
            <p:ph type="title"/>
          </p:nvPr>
        </p:nvSpPr>
        <p:spPr>
          <a:xfrm>
            <a:off x="4430263" y="0"/>
            <a:ext cx="4606168"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226021951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2658" y="1178628"/>
            <a:ext cx="8168640" cy="4072910"/>
          </a:xfrm>
          <a:prstGeom prst="rect">
            <a:avLst/>
          </a:prstGeom>
        </p:spPr>
        <p:txBody>
          <a:bodyPr vert="horz" wrap="square" lIns="0" tIns="45720" rIns="0" bIns="0" rtlCol="0">
            <a:spAutoFit/>
          </a:bodyPr>
          <a:lstStyle/>
          <a:p>
            <a:pPr marL="354965" indent="-342900">
              <a:lnSpc>
                <a:spcPct val="100000"/>
              </a:lnSpc>
              <a:spcBef>
                <a:spcPts val="360"/>
              </a:spcBef>
              <a:buSzPct val="95000"/>
              <a:buFont typeface="Wingdings" panose="05000000000000000000" pitchFamily="2" charset="2"/>
              <a:buChar char="ü"/>
              <a:tabLst>
                <a:tab pos="213360" algn="l"/>
              </a:tabLst>
            </a:pPr>
            <a:r>
              <a:rPr sz="2000" spc="-25">
                <a:latin typeface="Arial"/>
                <a:cs typeface="Arial"/>
              </a:rPr>
              <a:t>Temporary </a:t>
            </a:r>
            <a:r>
              <a:rPr sz="2000">
                <a:latin typeface="Arial"/>
                <a:cs typeface="Arial"/>
              </a:rPr>
              <a:t>Lodging Allowance (TLA) (OCONUS</a:t>
            </a:r>
            <a:r>
              <a:rPr sz="2000" spc="-225">
                <a:latin typeface="Arial"/>
                <a:cs typeface="Arial"/>
              </a:rPr>
              <a:t> </a:t>
            </a:r>
            <a:r>
              <a:rPr sz="2000" spc="-5">
                <a:latin typeface="Arial"/>
                <a:cs typeface="Arial"/>
              </a:rPr>
              <a:t>only)</a:t>
            </a:r>
            <a:endParaRPr lang="en-US" sz="2000" spc="-5">
              <a:latin typeface="Arial"/>
              <a:cs typeface="Arial"/>
            </a:endParaRPr>
          </a:p>
          <a:p>
            <a:pPr marL="12065">
              <a:lnSpc>
                <a:spcPct val="100000"/>
              </a:lnSpc>
              <a:spcBef>
                <a:spcPts val="360"/>
              </a:spcBef>
              <a:buSzPct val="95000"/>
              <a:tabLst>
                <a:tab pos="213360" algn="l"/>
              </a:tabLst>
            </a:pPr>
            <a:endParaRPr sz="2000">
              <a:latin typeface="Arial"/>
              <a:cs typeface="Arial"/>
            </a:endParaRPr>
          </a:p>
          <a:p>
            <a:pPr marL="527685" marR="283845" lvl="1" indent="-175260">
              <a:lnSpc>
                <a:spcPts val="2160"/>
              </a:lnSpc>
              <a:spcBef>
                <a:spcPts val="540"/>
              </a:spcBef>
              <a:buChar char="•"/>
              <a:tabLst>
                <a:tab pos="528320" algn="l"/>
              </a:tabLst>
            </a:pPr>
            <a:r>
              <a:rPr sz="2000">
                <a:latin typeface="Arial"/>
                <a:cs typeface="Arial"/>
              </a:rPr>
              <a:t>TLA </a:t>
            </a:r>
            <a:r>
              <a:rPr sz="2000" spc="-5">
                <a:latin typeface="Arial"/>
                <a:cs typeface="Arial"/>
              </a:rPr>
              <a:t>is </a:t>
            </a:r>
            <a:r>
              <a:rPr sz="2000">
                <a:latin typeface="Arial"/>
                <a:cs typeface="Arial"/>
              </a:rPr>
              <a:t>intended </a:t>
            </a:r>
            <a:r>
              <a:rPr sz="2000" spc="-5">
                <a:latin typeface="Arial"/>
                <a:cs typeface="Arial"/>
              </a:rPr>
              <a:t>to partially </a:t>
            </a:r>
            <a:r>
              <a:rPr sz="2000">
                <a:latin typeface="Arial"/>
                <a:cs typeface="Arial"/>
              </a:rPr>
              <a:t>pay a </a:t>
            </a:r>
            <a:r>
              <a:rPr sz="2000" spc="-5">
                <a:latin typeface="Arial"/>
                <a:cs typeface="Arial"/>
              </a:rPr>
              <a:t>Soldier for </a:t>
            </a:r>
            <a:r>
              <a:rPr sz="2000">
                <a:latin typeface="Arial"/>
                <a:cs typeface="Arial"/>
              </a:rPr>
              <a:t>higher than normal  expenses incurred by a </a:t>
            </a:r>
            <a:r>
              <a:rPr sz="2000" spc="-5">
                <a:latin typeface="Arial"/>
                <a:cs typeface="Arial"/>
              </a:rPr>
              <a:t>Soldier </a:t>
            </a:r>
            <a:r>
              <a:rPr sz="2000">
                <a:latin typeface="Arial"/>
                <a:cs typeface="Arial"/>
              </a:rPr>
              <a:t>or dependent </a:t>
            </a:r>
            <a:r>
              <a:rPr sz="2000" spc="-5">
                <a:latin typeface="Arial"/>
                <a:cs typeface="Arial"/>
              </a:rPr>
              <a:t>while </a:t>
            </a:r>
            <a:r>
              <a:rPr sz="2000">
                <a:latin typeface="Arial"/>
                <a:cs typeface="Arial"/>
              </a:rPr>
              <a:t>occupying  temporary lodging </a:t>
            </a:r>
            <a:r>
              <a:rPr sz="2000" spc="-5">
                <a:latin typeface="Arial"/>
                <a:cs typeface="Arial"/>
              </a:rPr>
              <a:t>in </a:t>
            </a:r>
            <a:r>
              <a:rPr sz="2000">
                <a:latin typeface="Arial"/>
                <a:cs typeface="Arial"/>
              </a:rPr>
              <a:t>the </a:t>
            </a:r>
            <a:r>
              <a:rPr sz="2000" spc="-5">
                <a:latin typeface="Arial"/>
                <a:cs typeface="Arial"/>
              </a:rPr>
              <a:t>vicinity </a:t>
            </a:r>
            <a:r>
              <a:rPr sz="2000">
                <a:latin typeface="Arial"/>
                <a:cs typeface="Arial"/>
              </a:rPr>
              <a:t>of the old or new OCONUS</a:t>
            </a:r>
            <a:r>
              <a:rPr sz="2000" spc="-190">
                <a:latin typeface="Arial"/>
                <a:cs typeface="Arial"/>
              </a:rPr>
              <a:t> </a:t>
            </a:r>
            <a:r>
              <a:rPr sz="2000" spc="-5">
                <a:latin typeface="Arial"/>
                <a:cs typeface="Arial"/>
              </a:rPr>
              <a:t>PDS.</a:t>
            </a:r>
            <a:endParaRPr sz="2000">
              <a:latin typeface="Arial"/>
              <a:cs typeface="Arial"/>
            </a:endParaRPr>
          </a:p>
          <a:p>
            <a:pPr marL="527050" marR="5080" lvl="1" indent="-175260" algn="just">
              <a:lnSpc>
                <a:spcPts val="2160"/>
              </a:lnSpc>
              <a:spcBef>
                <a:spcPts val="490"/>
              </a:spcBef>
              <a:buChar char="•"/>
              <a:tabLst>
                <a:tab pos="528320" algn="l"/>
              </a:tabLst>
            </a:pPr>
            <a:r>
              <a:rPr sz="2000">
                <a:latin typeface="Arial"/>
                <a:cs typeface="Arial"/>
              </a:rPr>
              <a:t>The amount of the TLA payment depends on the expenses incurred  at the temporary lodging. The </a:t>
            </a:r>
            <a:r>
              <a:rPr sz="2000" spc="-5">
                <a:latin typeface="Arial"/>
                <a:cs typeface="Arial"/>
              </a:rPr>
              <a:t>Soldier </a:t>
            </a:r>
            <a:r>
              <a:rPr sz="2000">
                <a:latin typeface="Arial"/>
                <a:cs typeface="Arial"/>
              </a:rPr>
              <a:t>must </a:t>
            </a:r>
            <a:r>
              <a:rPr sz="2000" spc="-5">
                <a:latin typeface="Arial"/>
                <a:cs typeface="Arial"/>
              </a:rPr>
              <a:t>obtain </a:t>
            </a:r>
            <a:r>
              <a:rPr sz="2000">
                <a:latin typeface="Arial"/>
                <a:cs typeface="Arial"/>
              </a:rPr>
              <a:t>and keep</a:t>
            </a:r>
            <a:r>
              <a:rPr sz="2000" spc="-240">
                <a:latin typeface="Arial"/>
                <a:cs typeface="Arial"/>
              </a:rPr>
              <a:t> </a:t>
            </a:r>
            <a:r>
              <a:rPr sz="2000">
                <a:latin typeface="Arial"/>
                <a:cs typeface="Arial"/>
              </a:rPr>
              <a:t>receipts  </a:t>
            </a:r>
            <a:r>
              <a:rPr sz="2000" spc="-5">
                <a:latin typeface="Arial"/>
                <a:cs typeface="Arial"/>
              </a:rPr>
              <a:t>for </a:t>
            </a:r>
            <a:r>
              <a:rPr sz="2000">
                <a:latin typeface="Arial"/>
                <a:cs typeface="Arial"/>
              </a:rPr>
              <a:t>lodging expenses </a:t>
            </a:r>
            <a:r>
              <a:rPr sz="2000" spc="-5">
                <a:latin typeface="Arial"/>
                <a:cs typeface="Arial"/>
              </a:rPr>
              <a:t>to </a:t>
            </a:r>
            <a:r>
              <a:rPr sz="2000">
                <a:latin typeface="Arial"/>
                <a:cs typeface="Arial"/>
              </a:rPr>
              <a:t>support TLA</a:t>
            </a:r>
            <a:r>
              <a:rPr sz="2000" spc="-270">
                <a:latin typeface="Arial"/>
                <a:cs typeface="Arial"/>
              </a:rPr>
              <a:t> </a:t>
            </a:r>
            <a:r>
              <a:rPr lang="en-US" sz="2000" spc="-270">
                <a:latin typeface="Arial"/>
                <a:cs typeface="Arial"/>
              </a:rPr>
              <a:t> </a:t>
            </a:r>
            <a:r>
              <a:rPr sz="2000" spc="-5">
                <a:latin typeface="Arial"/>
                <a:cs typeface="Arial"/>
              </a:rPr>
              <a:t>payment.</a:t>
            </a:r>
            <a:endParaRPr sz="2000">
              <a:latin typeface="Arial"/>
              <a:cs typeface="Arial"/>
            </a:endParaRPr>
          </a:p>
          <a:p>
            <a:pPr marL="527685" marR="114935" lvl="1" indent="-175260">
              <a:lnSpc>
                <a:spcPts val="2160"/>
              </a:lnSpc>
              <a:spcBef>
                <a:spcPts val="505"/>
              </a:spcBef>
              <a:buChar char="•"/>
              <a:tabLst>
                <a:tab pos="528320" algn="l"/>
              </a:tabLst>
            </a:pPr>
            <a:r>
              <a:rPr sz="2000">
                <a:latin typeface="Arial"/>
                <a:cs typeface="Arial"/>
              </a:rPr>
              <a:t>TLA Upon </a:t>
            </a:r>
            <a:r>
              <a:rPr sz="2000" spc="-5">
                <a:latin typeface="Arial"/>
                <a:cs typeface="Arial"/>
              </a:rPr>
              <a:t>Arrival. </a:t>
            </a:r>
            <a:r>
              <a:rPr sz="2000">
                <a:latin typeface="Arial"/>
                <a:cs typeface="Arial"/>
              </a:rPr>
              <a:t>TLA </a:t>
            </a:r>
            <a:r>
              <a:rPr sz="2000" spc="-5">
                <a:latin typeface="Arial"/>
                <a:cs typeface="Arial"/>
              </a:rPr>
              <a:t>authorization for </a:t>
            </a:r>
            <a:r>
              <a:rPr sz="2000">
                <a:latin typeface="Arial"/>
                <a:cs typeface="Arial"/>
              </a:rPr>
              <a:t>a PDS assignment </a:t>
            </a:r>
            <a:r>
              <a:rPr sz="2000" spc="-5">
                <a:latin typeface="Arial"/>
                <a:cs typeface="Arial"/>
              </a:rPr>
              <a:t>to  </a:t>
            </a:r>
            <a:r>
              <a:rPr sz="2000">
                <a:latin typeface="Arial"/>
                <a:cs typeface="Arial"/>
              </a:rPr>
              <a:t>OCONUS ordinarily should not exceed 60 days. </a:t>
            </a:r>
            <a:r>
              <a:rPr sz="2000" spc="-5">
                <a:latin typeface="Arial"/>
                <a:cs typeface="Arial"/>
              </a:rPr>
              <a:t>Additional </a:t>
            </a:r>
            <a:r>
              <a:rPr sz="2000">
                <a:latin typeface="Arial"/>
                <a:cs typeface="Arial"/>
              </a:rPr>
              <a:t>periods  may be approved </a:t>
            </a:r>
            <a:r>
              <a:rPr sz="2000" spc="-5">
                <a:latin typeface="Arial"/>
                <a:cs typeface="Arial"/>
              </a:rPr>
              <a:t>in </a:t>
            </a:r>
            <a:r>
              <a:rPr sz="2000">
                <a:latin typeface="Arial"/>
                <a:cs typeface="Arial"/>
              </a:rPr>
              <a:t>increments of 15 or fewer </a:t>
            </a:r>
            <a:r>
              <a:rPr sz="2000" spc="-5">
                <a:latin typeface="Arial"/>
                <a:cs typeface="Arial"/>
              </a:rPr>
              <a:t>days </a:t>
            </a:r>
            <a:r>
              <a:rPr sz="2000">
                <a:latin typeface="Arial"/>
                <a:cs typeface="Arial"/>
              </a:rPr>
              <a:t>when HHG</a:t>
            </a:r>
            <a:r>
              <a:rPr sz="2000" spc="-235">
                <a:latin typeface="Arial"/>
                <a:cs typeface="Arial"/>
              </a:rPr>
              <a:t> </a:t>
            </a:r>
            <a:r>
              <a:rPr sz="2000">
                <a:latin typeface="Arial"/>
                <a:cs typeface="Arial"/>
              </a:rPr>
              <a:t>are  </a:t>
            </a:r>
            <a:r>
              <a:rPr sz="2000" spc="-5">
                <a:latin typeface="Arial"/>
                <a:cs typeface="Arial"/>
              </a:rPr>
              <a:t>delayed </a:t>
            </a:r>
            <a:r>
              <a:rPr sz="2000">
                <a:latin typeface="Arial"/>
                <a:cs typeface="Arial"/>
              </a:rPr>
              <a:t>or housing </a:t>
            </a:r>
            <a:r>
              <a:rPr sz="2000" spc="-5">
                <a:latin typeface="Arial"/>
                <a:cs typeface="Arial"/>
              </a:rPr>
              <a:t>is </a:t>
            </a:r>
            <a:r>
              <a:rPr sz="2000">
                <a:latin typeface="Arial"/>
                <a:cs typeface="Arial"/>
              </a:rPr>
              <a:t>not</a:t>
            </a:r>
            <a:r>
              <a:rPr sz="2000" spc="-75">
                <a:latin typeface="Arial"/>
                <a:cs typeface="Arial"/>
              </a:rPr>
              <a:t> </a:t>
            </a:r>
            <a:r>
              <a:rPr sz="2000" spc="-5">
                <a:latin typeface="Arial"/>
                <a:cs typeface="Arial"/>
              </a:rPr>
              <a:t>available.</a:t>
            </a:r>
            <a:endParaRPr sz="2000">
              <a:latin typeface="Arial"/>
              <a:cs typeface="Arial"/>
            </a:endParaRPr>
          </a:p>
          <a:p>
            <a:pPr marL="352425" marR="477520" lvl="1">
              <a:lnSpc>
                <a:spcPts val="2160"/>
              </a:lnSpc>
              <a:spcBef>
                <a:spcPts val="505"/>
              </a:spcBef>
              <a:tabLst>
                <a:tab pos="528320" algn="l"/>
              </a:tabLst>
            </a:pPr>
            <a:endParaRPr sz="2000">
              <a:latin typeface="Arial"/>
              <a:cs typeface="Arial"/>
            </a:endParaRPr>
          </a:p>
        </p:txBody>
      </p:sp>
      <p:sp>
        <p:nvSpPr>
          <p:cNvPr id="6" name="object 2"/>
          <p:cNvSpPr txBox="1">
            <a:spLocks noGrp="1"/>
          </p:cNvSpPr>
          <p:nvPr>
            <p:ph type="title"/>
          </p:nvPr>
        </p:nvSpPr>
        <p:spPr>
          <a:xfrm>
            <a:off x="2063572" y="-15323"/>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39696123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3340" y="1080016"/>
            <a:ext cx="8168640" cy="2803332"/>
          </a:xfrm>
          <a:prstGeom prst="rect">
            <a:avLst/>
          </a:prstGeom>
        </p:spPr>
        <p:txBody>
          <a:bodyPr vert="horz" wrap="square" lIns="0" tIns="45720" rIns="0" bIns="0" rtlCol="0">
            <a:spAutoFit/>
          </a:bodyPr>
          <a:lstStyle/>
          <a:p>
            <a:pPr marL="354965" indent="-342900">
              <a:lnSpc>
                <a:spcPct val="100000"/>
              </a:lnSpc>
              <a:spcBef>
                <a:spcPts val="360"/>
              </a:spcBef>
              <a:buSzPct val="95000"/>
              <a:buFont typeface="Wingdings" panose="05000000000000000000" pitchFamily="2" charset="2"/>
              <a:buChar char="ü"/>
              <a:tabLst>
                <a:tab pos="213360" algn="l"/>
              </a:tabLst>
            </a:pPr>
            <a:r>
              <a:rPr sz="2000" spc="-25">
                <a:latin typeface="Arial"/>
                <a:cs typeface="Arial"/>
              </a:rPr>
              <a:t>Temporary </a:t>
            </a:r>
            <a:r>
              <a:rPr sz="2000">
                <a:latin typeface="Arial"/>
                <a:cs typeface="Arial"/>
              </a:rPr>
              <a:t>Lodging Allowance (TLA) (OCONUS</a:t>
            </a:r>
            <a:r>
              <a:rPr sz="2000" spc="-225">
                <a:latin typeface="Arial"/>
                <a:cs typeface="Arial"/>
              </a:rPr>
              <a:t> </a:t>
            </a:r>
            <a:r>
              <a:rPr sz="2000" spc="-5">
                <a:latin typeface="Arial"/>
                <a:cs typeface="Arial"/>
              </a:rPr>
              <a:t>only)</a:t>
            </a:r>
            <a:endParaRPr lang="en-US" sz="2000" spc="-5">
              <a:latin typeface="Arial"/>
              <a:cs typeface="Arial"/>
            </a:endParaRPr>
          </a:p>
          <a:p>
            <a:pPr marL="12065">
              <a:lnSpc>
                <a:spcPct val="100000"/>
              </a:lnSpc>
              <a:spcBef>
                <a:spcPts val="360"/>
              </a:spcBef>
              <a:buSzPct val="95000"/>
              <a:tabLst>
                <a:tab pos="213360" algn="l"/>
              </a:tabLst>
            </a:pPr>
            <a:endParaRPr sz="2000">
              <a:latin typeface="Arial"/>
              <a:cs typeface="Arial"/>
            </a:endParaRPr>
          </a:p>
          <a:p>
            <a:pPr marL="527685" marR="477520" lvl="1" indent="-175260">
              <a:lnSpc>
                <a:spcPts val="2160"/>
              </a:lnSpc>
              <a:spcBef>
                <a:spcPts val="505"/>
              </a:spcBef>
              <a:buChar char="•"/>
              <a:tabLst>
                <a:tab pos="528320" algn="l"/>
              </a:tabLst>
            </a:pPr>
            <a:r>
              <a:rPr sz="2000">
                <a:latin typeface="Arial"/>
                <a:cs typeface="Arial"/>
              </a:rPr>
              <a:t>TLA</a:t>
            </a:r>
            <a:r>
              <a:rPr sz="2000" spc="-120">
                <a:latin typeface="Arial"/>
                <a:cs typeface="Arial"/>
              </a:rPr>
              <a:t> </a:t>
            </a:r>
            <a:r>
              <a:rPr sz="2000">
                <a:latin typeface="Arial"/>
                <a:cs typeface="Arial"/>
              </a:rPr>
              <a:t>Upon</a:t>
            </a:r>
            <a:r>
              <a:rPr sz="2000" spc="-15">
                <a:latin typeface="Arial"/>
                <a:cs typeface="Arial"/>
              </a:rPr>
              <a:t> </a:t>
            </a:r>
            <a:r>
              <a:rPr sz="2000" spc="-5">
                <a:latin typeface="Arial"/>
                <a:cs typeface="Arial"/>
              </a:rPr>
              <a:t>Departure.</a:t>
            </a:r>
            <a:r>
              <a:rPr sz="2000" spc="-85">
                <a:latin typeface="Arial"/>
                <a:cs typeface="Arial"/>
              </a:rPr>
              <a:t> </a:t>
            </a:r>
            <a:r>
              <a:rPr sz="2000">
                <a:latin typeface="Arial"/>
                <a:cs typeface="Arial"/>
              </a:rPr>
              <a:t>The</a:t>
            </a:r>
            <a:r>
              <a:rPr sz="2000" spc="-55">
                <a:latin typeface="Arial"/>
                <a:cs typeface="Arial"/>
              </a:rPr>
              <a:t> </a:t>
            </a:r>
            <a:r>
              <a:rPr sz="2000">
                <a:latin typeface="Arial"/>
                <a:cs typeface="Arial"/>
              </a:rPr>
              <a:t>TLA</a:t>
            </a:r>
            <a:r>
              <a:rPr sz="2000" spc="-120">
                <a:latin typeface="Arial"/>
                <a:cs typeface="Arial"/>
              </a:rPr>
              <a:t> </a:t>
            </a:r>
            <a:r>
              <a:rPr sz="2000">
                <a:latin typeface="Arial"/>
                <a:cs typeface="Arial"/>
              </a:rPr>
              <a:t>period</a:t>
            </a:r>
            <a:r>
              <a:rPr sz="2000" spc="-15">
                <a:latin typeface="Arial"/>
                <a:cs typeface="Arial"/>
              </a:rPr>
              <a:t> </a:t>
            </a:r>
            <a:r>
              <a:rPr sz="2000">
                <a:latin typeface="Arial"/>
                <a:cs typeface="Arial"/>
              </a:rPr>
              <a:t>cannot</a:t>
            </a:r>
            <a:r>
              <a:rPr sz="2000" spc="-50">
                <a:latin typeface="Arial"/>
                <a:cs typeface="Arial"/>
              </a:rPr>
              <a:t> </a:t>
            </a:r>
            <a:r>
              <a:rPr sz="2000">
                <a:latin typeface="Arial"/>
                <a:cs typeface="Arial"/>
              </a:rPr>
              <a:t>start</a:t>
            </a:r>
            <a:r>
              <a:rPr sz="2000" spc="-30">
                <a:latin typeface="Arial"/>
                <a:cs typeface="Arial"/>
              </a:rPr>
              <a:t> </a:t>
            </a:r>
            <a:r>
              <a:rPr sz="2000">
                <a:latin typeface="Arial"/>
                <a:cs typeface="Arial"/>
              </a:rPr>
              <a:t>more</a:t>
            </a:r>
            <a:r>
              <a:rPr sz="2000" spc="-30">
                <a:latin typeface="Arial"/>
                <a:cs typeface="Arial"/>
              </a:rPr>
              <a:t> </a:t>
            </a:r>
            <a:r>
              <a:rPr sz="2000">
                <a:latin typeface="Arial"/>
                <a:cs typeface="Arial"/>
              </a:rPr>
              <a:t>than</a:t>
            </a:r>
            <a:r>
              <a:rPr sz="2000" spc="-15">
                <a:latin typeface="Arial"/>
                <a:cs typeface="Arial"/>
              </a:rPr>
              <a:t> </a:t>
            </a:r>
            <a:r>
              <a:rPr sz="2000">
                <a:latin typeface="Arial"/>
                <a:cs typeface="Arial"/>
              </a:rPr>
              <a:t>10  </a:t>
            </a:r>
            <a:r>
              <a:rPr sz="2000" spc="-5">
                <a:latin typeface="Arial"/>
                <a:cs typeface="Arial"/>
              </a:rPr>
              <a:t>days </a:t>
            </a:r>
            <a:r>
              <a:rPr sz="2000">
                <a:latin typeface="Arial"/>
                <a:cs typeface="Arial"/>
              </a:rPr>
              <a:t>before the </a:t>
            </a:r>
            <a:r>
              <a:rPr sz="2000" spc="-5">
                <a:latin typeface="Arial"/>
                <a:cs typeface="Arial"/>
              </a:rPr>
              <a:t>Soldier leaves </a:t>
            </a:r>
            <a:r>
              <a:rPr sz="2000">
                <a:latin typeface="Arial"/>
                <a:cs typeface="Arial"/>
              </a:rPr>
              <a:t>the PDS (3 </a:t>
            </a:r>
            <a:r>
              <a:rPr sz="2000" spc="-5">
                <a:latin typeface="Arial"/>
                <a:cs typeface="Arial"/>
              </a:rPr>
              <a:t>days </a:t>
            </a:r>
            <a:r>
              <a:rPr sz="2000">
                <a:latin typeface="Arial"/>
                <a:cs typeface="Arial"/>
              </a:rPr>
              <a:t>when clearing  government housing), unless housing </a:t>
            </a:r>
            <a:r>
              <a:rPr sz="2000" spc="-5">
                <a:latin typeface="Arial"/>
                <a:cs typeface="Arial"/>
              </a:rPr>
              <a:t>is terminated </a:t>
            </a:r>
            <a:r>
              <a:rPr sz="2000">
                <a:latin typeface="Arial"/>
                <a:cs typeface="Arial"/>
              </a:rPr>
              <a:t>early or  departure </a:t>
            </a:r>
            <a:r>
              <a:rPr sz="2000" spc="-5">
                <a:latin typeface="Arial"/>
                <a:cs typeface="Arial"/>
              </a:rPr>
              <a:t>is</a:t>
            </a:r>
            <a:r>
              <a:rPr sz="2000" spc="-60">
                <a:latin typeface="Arial"/>
                <a:cs typeface="Arial"/>
              </a:rPr>
              <a:t> </a:t>
            </a:r>
            <a:r>
              <a:rPr sz="2000">
                <a:latin typeface="Arial"/>
                <a:cs typeface="Arial"/>
              </a:rPr>
              <a:t>delayed.</a:t>
            </a:r>
          </a:p>
          <a:p>
            <a:pPr marL="527685" marR="601345" lvl="1" indent="-175260">
              <a:lnSpc>
                <a:spcPts val="2160"/>
              </a:lnSpc>
              <a:spcBef>
                <a:spcPts val="490"/>
              </a:spcBef>
              <a:buChar char="•"/>
              <a:tabLst>
                <a:tab pos="528320" algn="l"/>
              </a:tabLst>
            </a:pPr>
            <a:r>
              <a:rPr sz="2000">
                <a:latin typeface="Arial"/>
                <a:cs typeface="Arial"/>
              </a:rPr>
              <a:t>Lodging expenses are not allowed </a:t>
            </a:r>
            <a:r>
              <a:rPr sz="2000" spc="-5">
                <a:latin typeface="Arial"/>
                <a:cs typeface="Arial"/>
              </a:rPr>
              <a:t>while staying with </a:t>
            </a:r>
            <a:r>
              <a:rPr sz="2000">
                <a:latin typeface="Arial"/>
                <a:cs typeface="Arial"/>
              </a:rPr>
              <a:t>friends</a:t>
            </a:r>
            <a:r>
              <a:rPr sz="2000" spc="-125">
                <a:latin typeface="Arial"/>
                <a:cs typeface="Arial"/>
              </a:rPr>
              <a:t> </a:t>
            </a:r>
            <a:r>
              <a:rPr sz="2000">
                <a:latin typeface="Arial"/>
                <a:cs typeface="Arial"/>
              </a:rPr>
              <a:t>or  </a:t>
            </a:r>
            <a:r>
              <a:rPr sz="2000" spc="-5">
                <a:latin typeface="Arial"/>
                <a:cs typeface="Arial"/>
              </a:rPr>
              <a:t>relatives, </a:t>
            </a:r>
            <a:r>
              <a:rPr sz="2000">
                <a:latin typeface="Arial"/>
                <a:cs typeface="Arial"/>
              </a:rPr>
              <a:t>but the meal and incidental expense </a:t>
            </a:r>
            <a:r>
              <a:rPr sz="2000" spc="-5">
                <a:latin typeface="Arial"/>
                <a:cs typeface="Arial"/>
              </a:rPr>
              <a:t>rate</a:t>
            </a:r>
            <a:r>
              <a:rPr sz="2000" spc="-170">
                <a:latin typeface="Arial"/>
                <a:cs typeface="Arial"/>
              </a:rPr>
              <a:t> </a:t>
            </a:r>
            <a:r>
              <a:rPr sz="2000" spc="-5">
                <a:latin typeface="Arial"/>
                <a:cs typeface="Arial"/>
              </a:rPr>
              <a:t>(M&amp;IE)</a:t>
            </a:r>
            <a:endParaRPr sz="2000">
              <a:latin typeface="Arial"/>
              <a:cs typeface="Arial"/>
            </a:endParaRPr>
          </a:p>
          <a:p>
            <a:pPr marL="527685">
              <a:lnSpc>
                <a:spcPts val="2130"/>
              </a:lnSpc>
            </a:pPr>
            <a:r>
              <a:rPr sz="2000" spc="-5">
                <a:latin typeface="Arial"/>
                <a:cs typeface="Arial"/>
              </a:rPr>
              <a:t>is payable for </a:t>
            </a:r>
            <a:r>
              <a:rPr sz="2000">
                <a:latin typeface="Arial"/>
                <a:cs typeface="Arial"/>
              </a:rPr>
              <a:t>the </a:t>
            </a:r>
            <a:r>
              <a:rPr sz="2000" spc="-5">
                <a:latin typeface="Arial"/>
                <a:cs typeface="Arial"/>
              </a:rPr>
              <a:t>eligible </a:t>
            </a:r>
            <a:r>
              <a:rPr sz="2000">
                <a:latin typeface="Arial"/>
                <a:cs typeface="Arial"/>
              </a:rPr>
              <a:t>TLA</a:t>
            </a:r>
            <a:r>
              <a:rPr sz="2000" spc="-190">
                <a:latin typeface="Arial"/>
                <a:cs typeface="Arial"/>
              </a:rPr>
              <a:t> </a:t>
            </a:r>
            <a:r>
              <a:rPr sz="2000">
                <a:latin typeface="Arial"/>
                <a:cs typeface="Arial"/>
              </a:rPr>
              <a:t>period.</a:t>
            </a:r>
          </a:p>
        </p:txBody>
      </p:sp>
      <p:sp>
        <p:nvSpPr>
          <p:cNvPr id="6" name="object 2"/>
          <p:cNvSpPr txBox="1">
            <a:spLocks noGrp="1"/>
          </p:cNvSpPr>
          <p:nvPr>
            <p:ph type="title"/>
          </p:nvPr>
        </p:nvSpPr>
        <p:spPr>
          <a:xfrm>
            <a:off x="2063572" y="-15323"/>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
        <p:nvSpPr>
          <p:cNvPr id="4" name="Text Placeholder 4"/>
          <p:cNvSpPr>
            <a:spLocks noGrp="1"/>
          </p:cNvSpPr>
          <p:nvPr>
            <p:ph type="body" sz="quarter" idx="4294967295"/>
          </p:nvPr>
        </p:nvSpPr>
        <p:spPr>
          <a:xfrm>
            <a:off x="247733" y="4697505"/>
            <a:ext cx="8546643" cy="676102"/>
          </a:xfrm>
          <a:prstGeom prst="rect">
            <a:avLst/>
          </a:prstGeom>
        </p:spPr>
        <p:txBody>
          <a:bodyPr>
            <a:normAutofit/>
          </a:bodyPr>
          <a:lstStyle/>
          <a:p>
            <a:pPr marL="0" indent="0" algn="ctr">
              <a:buNone/>
            </a:pPr>
            <a:r>
              <a:rPr lang="en-US" sz="2000" b="1" i="0">
                <a:latin typeface="Arial" panose="020B0604020202020204" pitchFamily="34" charset="0"/>
                <a:cs typeface="Arial" panose="020B0604020202020204" pitchFamily="34" charset="0"/>
              </a:rPr>
              <a:t>***The Housing Division is the Approving </a:t>
            </a:r>
            <a:r>
              <a:rPr lang="en-US" sz="2000" b="1">
                <a:latin typeface="Arial" panose="020B0604020202020204" pitchFamily="34" charset="0"/>
                <a:cs typeface="Arial" panose="020B0604020202020204" pitchFamily="34" charset="0"/>
              </a:rPr>
              <a:t>A</a:t>
            </a:r>
            <a:r>
              <a:rPr lang="en-US" sz="2000" b="1" i="0">
                <a:latin typeface="Arial" panose="020B0604020202020204" pitchFamily="34" charset="0"/>
                <a:cs typeface="Arial" panose="020B0604020202020204" pitchFamily="34" charset="0"/>
              </a:rPr>
              <a:t>uthority for TLA***</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8743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5081" y="923798"/>
            <a:ext cx="8703324" cy="5378391"/>
          </a:xfrm>
          <a:prstGeom prst="rect">
            <a:avLst/>
          </a:prstGeom>
        </p:spPr>
        <p:txBody>
          <a:bodyPr vert="horz" wrap="square" lIns="0" tIns="160020" rIns="0" bIns="0" rtlCol="0">
            <a:spAutoFit/>
          </a:bodyPr>
          <a:lstStyle/>
          <a:p>
            <a:pPr marL="212725" indent="-200660">
              <a:lnSpc>
                <a:spcPct val="100000"/>
              </a:lnSpc>
              <a:spcBef>
                <a:spcPts val="1165"/>
              </a:spcBef>
              <a:buSzPct val="95000"/>
              <a:buFont typeface="Wingdings"/>
              <a:buChar char=""/>
              <a:tabLst>
                <a:tab pos="213360" algn="l"/>
              </a:tabLst>
            </a:pPr>
            <a:r>
              <a:rPr sz="1600">
                <a:latin typeface="Arial"/>
                <a:cs typeface="Arial"/>
              </a:rPr>
              <a:t>Basic Allowance </a:t>
            </a:r>
            <a:r>
              <a:rPr sz="1600" spc="-5">
                <a:latin typeface="Arial"/>
                <a:cs typeface="Arial"/>
              </a:rPr>
              <a:t>for </a:t>
            </a:r>
            <a:r>
              <a:rPr sz="1600">
                <a:latin typeface="Arial"/>
                <a:cs typeface="Arial"/>
              </a:rPr>
              <a:t>Housing (BAH) during</a:t>
            </a:r>
            <a:r>
              <a:rPr sz="1600" spc="-215">
                <a:latin typeface="Arial"/>
                <a:cs typeface="Arial"/>
              </a:rPr>
              <a:t> </a:t>
            </a:r>
            <a:r>
              <a:rPr sz="1600">
                <a:latin typeface="Arial"/>
                <a:cs typeface="Arial"/>
              </a:rPr>
              <a:t>PCS</a:t>
            </a:r>
            <a:endParaRPr lang="en-US" sz="1600">
              <a:latin typeface="Arial"/>
              <a:cs typeface="Arial"/>
            </a:endParaRPr>
          </a:p>
          <a:p>
            <a:pPr marL="755015" lvl="1" indent="-285750">
              <a:spcBef>
                <a:spcPts val="1165"/>
              </a:spcBef>
              <a:buSzPct val="95000"/>
              <a:buFont typeface="Arial" panose="020B0604020202020204" pitchFamily="34" charset="0"/>
              <a:buChar char="•"/>
              <a:tabLst>
                <a:tab pos="213360" algn="l"/>
              </a:tabLst>
            </a:pPr>
            <a:r>
              <a:rPr sz="1600">
                <a:latin typeface="Arial"/>
                <a:cs typeface="Arial"/>
              </a:rPr>
              <a:t>Old PDS </a:t>
            </a:r>
            <a:r>
              <a:rPr sz="1600" spc="-5">
                <a:latin typeface="Arial"/>
                <a:cs typeface="Arial"/>
              </a:rPr>
              <a:t>in </a:t>
            </a:r>
            <a:r>
              <a:rPr sz="1600">
                <a:latin typeface="Arial"/>
                <a:cs typeface="Arial"/>
              </a:rPr>
              <a:t>the United </a:t>
            </a:r>
            <a:r>
              <a:rPr sz="1600" spc="-5">
                <a:latin typeface="Arial"/>
                <a:cs typeface="Arial"/>
              </a:rPr>
              <a:t>States. </a:t>
            </a:r>
            <a:r>
              <a:rPr sz="1600">
                <a:latin typeface="Arial"/>
                <a:cs typeface="Arial"/>
              </a:rPr>
              <a:t>A Soldier’s old PDS </a:t>
            </a:r>
            <a:r>
              <a:rPr sz="1600" spc="-5">
                <a:latin typeface="Arial"/>
                <a:cs typeface="Arial"/>
              </a:rPr>
              <a:t>is </a:t>
            </a:r>
            <a:r>
              <a:rPr sz="1600">
                <a:latin typeface="Arial"/>
                <a:cs typeface="Arial"/>
              </a:rPr>
              <a:t>the PDS </a:t>
            </a:r>
            <a:r>
              <a:rPr sz="1600" spc="-5">
                <a:latin typeface="Arial"/>
                <a:cs typeface="Arial"/>
              </a:rPr>
              <a:t>for  BAH </a:t>
            </a:r>
            <a:r>
              <a:rPr lang="en-US" sz="1600" spc="-5">
                <a:latin typeface="Arial"/>
                <a:cs typeface="Arial"/>
              </a:rPr>
              <a:t> </a:t>
            </a:r>
            <a:r>
              <a:rPr sz="1600">
                <a:latin typeface="Arial"/>
                <a:cs typeface="Arial"/>
              </a:rPr>
              <a:t>purposes from the day the </a:t>
            </a:r>
            <a:r>
              <a:rPr sz="1600" spc="-5">
                <a:latin typeface="Arial"/>
                <a:cs typeface="Arial"/>
              </a:rPr>
              <a:t>Soldier </a:t>
            </a:r>
            <a:r>
              <a:rPr sz="1600">
                <a:latin typeface="Arial"/>
                <a:cs typeface="Arial"/>
              </a:rPr>
              <a:t>departs the old PDS through  the day before the </a:t>
            </a:r>
            <a:r>
              <a:rPr sz="1600" spc="-5">
                <a:latin typeface="Arial"/>
                <a:cs typeface="Arial"/>
              </a:rPr>
              <a:t>Soldier </a:t>
            </a:r>
            <a:r>
              <a:rPr sz="1600">
                <a:latin typeface="Arial"/>
                <a:cs typeface="Arial"/>
              </a:rPr>
              <a:t>reports </a:t>
            </a:r>
            <a:r>
              <a:rPr sz="1600" spc="-5">
                <a:latin typeface="Arial"/>
                <a:cs typeface="Arial"/>
              </a:rPr>
              <a:t>to </a:t>
            </a:r>
            <a:r>
              <a:rPr sz="1600">
                <a:latin typeface="Arial"/>
                <a:cs typeface="Arial"/>
              </a:rPr>
              <a:t>the new PDS </a:t>
            </a:r>
            <a:r>
              <a:rPr sz="1600" spc="-5">
                <a:latin typeface="Arial"/>
                <a:cs typeface="Arial"/>
              </a:rPr>
              <a:t>in </a:t>
            </a:r>
            <a:r>
              <a:rPr sz="1600">
                <a:latin typeface="Arial"/>
                <a:cs typeface="Arial"/>
              </a:rPr>
              <a:t>compliance</a:t>
            </a:r>
            <a:r>
              <a:rPr sz="1600" spc="-195">
                <a:latin typeface="Arial"/>
                <a:cs typeface="Arial"/>
              </a:rPr>
              <a:t> </a:t>
            </a:r>
            <a:r>
              <a:rPr sz="1600" spc="-5">
                <a:latin typeface="Arial"/>
                <a:cs typeface="Arial"/>
              </a:rPr>
              <a:t>with  </a:t>
            </a:r>
            <a:r>
              <a:rPr sz="1600">
                <a:latin typeface="Arial"/>
                <a:cs typeface="Arial"/>
              </a:rPr>
              <a:t>a PCS</a:t>
            </a:r>
            <a:r>
              <a:rPr sz="1600" spc="-20">
                <a:latin typeface="Arial"/>
                <a:cs typeface="Arial"/>
              </a:rPr>
              <a:t> order.</a:t>
            </a:r>
            <a:endParaRPr lang="en-US" sz="1600">
              <a:latin typeface="Arial"/>
              <a:cs typeface="Arial"/>
            </a:endParaRPr>
          </a:p>
          <a:p>
            <a:pPr marL="755015" lvl="1" indent="-285750">
              <a:spcBef>
                <a:spcPts val="1165"/>
              </a:spcBef>
              <a:buSzPct val="95000"/>
              <a:buFont typeface="Arial" panose="020B0604020202020204" pitchFamily="34" charset="0"/>
              <a:buChar char="•"/>
              <a:tabLst>
                <a:tab pos="213360" algn="l"/>
              </a:tabLst>
            </a:pPr>
            <a:r>
              <a:rPr sz="1600">
                <a:latin typeface="Arial"/>
                <a:cs typeface="Arial"/>
              </a:rPr>
              <a:t>Old PDS Outside the United </a:t>
            </a:r>
            <a:r>
              <a:rPr sz="1600" spc="-5">
                <a:latin typeface="Arial"/>
                <a:cs typeface="Arial"/>
              </a:rPr>
              <a:t>States. </a:t>
            </a:r>
            <a:r>
              <a:rPr sz="1600">
                <a:latin typeface="Arial"/>
                <a:cs typeface="Arial"/>
              </a:rPr>
              <a:t>The day the </a:t>
            </a:r>
            <a:r>
              <a:rPr sz="1600" spc="-5">
                <a:latin typeface="Arial"/>
                <a:cs typeface="Arial"/>
              </a:rPr>
              <a:t>Soldier </a:t>
            </a:r>
            <a:r>
              <a:rPr sz="1600">
                <a:latin typeface="Arial"/>
                <a:cs typeface="Arial"/>
              </a:rPr>
              <a:t>departs the  </a:t>
            </a:r>
            <a:r>
              <a:rPr sz="1600" spc="-5">
                <a:latin typeface="Arial"/>
                <a:cs typeface="Arial"/>
              </a:rPr>
              <a:t>Soldier is </a:t>
            </a:r>
            <a:r>
              <a:rPr sz="1600">
                <a:latin typeface="Arial"/>
                <a:cs typeface="Arial"/>
              </a:rPr>
              <a:t>authorized </a:t>
            </a:r>
            <a:r>
              <a:rPr sz="1600" spc="-10">
                <a:latin typeface="Arial"/>
                <a:cs typeface="Arial"/>
              </a:rPr>
              <a:t>BAH-Transit, </a:t>
            </a:r>
            <a:r>
              <a:rPr sz="1600" spc="-5">
                <a:latin typeface="Arial"/>
                <a:cs typeface="Arial"/>
              </a:rPr>
              <a:t>if </a:t>
            </a:r>
            <a:r>
              <a:rPr sz="1600">
                <a:latin typeface="Arial"/>
                <a:cs typeface="Arial"/>
              </a:rPr>
              <a:t>not receiving a with-dependent  housing allowance </a:t>
            </a:r>
            <a:r>
              <a:rPr sz="1600" spc="-5">
                <a:latin typeface="Arial"/>
                <a:cs typeface="Arial"/>
              </a:rPr>
              <a:t>for </a:t>
            </a:r>
            <a:r>
              <a:rPr sz="1600">
                <a:latin typeface="Arial"/>
                <a:cs typeface="Arial"/>
              </a:rPr>
              <a:t>a dependent residing </a:t>
            </a:r>
            <a:r>
              <a:rPr sz="1600" spc="-15">
                <a:latin typeface="Arial"/>
                <a:cs typeface="Arial"/>
              </a:rPr>
              <a:t>separately. </a:t>
            </a:r>
            <a:r>
              <a:rPr sz="1600" spc="-5">
                <a:latin typeface="Arial"/>
                <a:cs typeface="Arial"/>
              </a:rPr>
              <a:t>If </a:t>
            </a:r>
            <a:r>
              <a:rPr sz="1600">
                <a:latin typeface="Arial"/>
                <a:cs typeface="Arial"/>
              </a:rPr>
              <a:t>the</a:t>
            </a:r>
            <a:r>
              <a:rPr sz="1600" spc="-165">
                <a:latin typeface="Arial"/>
                <a:cs typeface="Arial"/>
              </a:rPr>
              <a:t> </a:t>
            </a:r>
            <a:r>
              <a:rPr sz="1600" spc="-5">
                <a:latin typeface="Arial"/>
                <a:cs typeface="Arial"/>
              </a:rPr>
              <a:t>Soldier  is </a:t>
            </a:r>
            <a:r>
              <a:rPr sz="1600">
                <a:latin typeface="Arial"/>
                <a:cs typeface="Arial"/>
              </a:rPr>
              <a:t>being paid </a:t>
            </a:r>
            <a:r>
              <a:rPr sz="1600" spc="-5">
                <a:latin typeface="Arial"/>
                <a:cs typeface="Arial"/>
              </a:rPr>
              <a:t>BAH </a:t>
            </a:r>
            <a:r>
              <a:rPr sz="1600">
                <a:latin typeface="Arial"/>
                <a:cs typeface="Arial"/>
              </a:rPr>
              <a:t>at the with-dependent </a:t>
            </a:r>
            <a:r>
              <a:rPr sz="1600" spc="-5">
                <a:latin typeface="Arial"/>
                <a:cs typeface="Arial"/>
              </a:rPr>
              <a:t>rate for </a:t>
            </a:r>
            <a:r>
              <a:rPr sz="1600">
                <a:latin typeface="Arial"/>
                <a:cs typeface="Arial"/>
              </a:rPr>
              <a:t>a dependent  residing </a:t>
            </a:r>
            <a:r>
              <a:rPr sz="1600" spc="-15">
                <a:latin typeface="Arial"/>
                <a:cs typeface="Arial"/>
              </a:rPr>
              <a:t>separately, </a:t>
            </a:r>
            <a:r>
              <a:rPr sz="1600">
                <a:latin typeface="Arial"/>
                <a:cs typeface="Arial"/>
              </a:rPr>
              <a:t>that </a:t>
            </a:r>
            <a:r>
              <a:rPr sz="1600" spc="-5">
                <a:latin typeface="Arial"/>
                <a:cs typeface="Arial"/>
              </a:rPr>
              <a:t>BAH rate </a:t>
            </a:r>
            <a:r>
              <a:rPr sz="1600">
                <a:latin typeface="Arial"/>
                <a:cs typeface="Arial"/>
              </a:rPr>
              <a:t>continues </a:t>
            </a:r>
            <a:r>
              <a:rPr sz="1600" spc="-5">
                <a:latin typeface="Arial"/>
                <a:cs typeface="Arial"/>
              </a:rPr>
              <a:t>until </a:t>
            </a:r>
            <a:r>
              <a:rPr sz="1600">
                <a:latin typeface="Arial"/>
                <a:cs typeface="Arial"/>
              </a:rPr>
              <a:t>the </a:t>
            </a:r>
            <a:r>
              <a:rPr sz="1600" spc="-5">
                <a:latin typeface="Arial"/>
                <a:cs typeface="Arial"/>
              </a:rPr>
              <a:t>Soldier arrives  </a:t>
            </a:r>
            <a:r>
              <a:rPr sz="1600">
                <a:latin typeface="Arial"/>
                <a:cs typeface="Arial"/>
              </a:rPr>
              <a:t>at the new</a:t>
            </a:r>
            <a:r>
              <a:rPr sz="1600" spc="-45">
                <a:latin typeface="Arial"/>
                <a:cs typeface="Arial"/>
              </a:rPr>
              <a:t> </a:t>
            </a:r>
            <a:r>
              <a:rPr sz="1600" spc="-5">
                <a:latin typeface="Arial"/>
                <a:cs typeface="Arial"/>
              </a:rPr>
              <a:t>PDS.</a:t>
            </a:r>
            <a:endParaRPr sz="1600">
              <a:latin typeface="Arial"/>
              <a:cs typeface="Arial"/>
            </a:endParaRPr>
          </a:p>
          <a:p>
            <a:pPr marL="186055" marR="5080" indent="-173990">
              <a:lnSpc>
                <a:spcPts val="2160"/>
              </a:lnSpc>
              <a:spcBef>
                <a:spcPts val="1010"/>
              </a:spcBef>
              <a:buSzPct val="95000"/>
              <a:buFont typeface="Wingdings"/>
              <a:buChar char=""/>
              <a:tabLst>
                <a:tab pos="213360" algn="l"/>
              </a:tabLst>
            </a:pPr>
            <a:r>
              <a:rPr sz="1600" spc="-5">
                <a:latin typeface="Arial"/>
                <a:cs typeface="Arial"/>
              </a:rPr>
              <a:t>BAH </a:t>
            </a:r>
            <a:r>
              <a:rPr sz="1600" spc="-10">
                <a:latin typeface="Arial"/>
                <a:cs typeface="Arial"/>
              </a:rPr>
              <a:t>Waivers-</a:t>
            </a:r>
            <a:endParaRPr lang="en-US" sz="1600" spc="-10">
              <a:latin typeface="Arial"/>
              <a:cs typeface="Arial"/>
            </a:endParaRPr>
          </a:p>
          <a:p>
            <a:pPr marL="755015" marR="5080" lvl="1" indent="-285750">
              <a:lnSpc>
                <a:spcPts val="2160"/>
              </a:lnSpc>
              <a:spcBef>
                <a:spcPts val="1010"/>
              </a:spcBef>
              <a:buSzPct val="95000"/>
              <a:buFont typeface="Arial" panose="020B0604020202020204" pitchFamily="34" charset="0"/>
              <a:buChar char="•"/>
              <a:tabLst>
                <a:tab pos="213360" algn="l"/>
              </a:tabLst>
            </a:pPr>
            <a:r>
              <a:rPr sz="1600" spc="-10">
                <a:latin typeface="Arial"/>
                <a:cs typeface="Arial"/>
              </a:rPr>
              <a:t>When </a:t>
            </a:r>
            <a:r>
              <a:rPr sz="1600">
                <a:latin typeface="Arial"/>
                <a:cs typeface="Arial"/>
              </a:rPr>
              <a:t>government quarters are not assigned, a </a:t>
            </a:r>
            <a:r>
              <a:rPr sz="1600" spc="-5">
                <a:latin typeface="Arial"/>
                <a:cs typeface="Arial"/>
              </a:rPr>
              <a:t>Soldier is  entitled to </a:t>
            </a:r>
            <a:r>
              <a:rPr sz="1600">
                <a:latin typeface="Arial"/>
                <a:cs typeface="Arial"/>
              </a:rPr>
              <a:t>housing allowance based on the Soldier’s grade, dependency status, and location. A </a:t>
            </a:r>
            <a:r>
              <a:rPr sz="1600" spc="-5">
                <a:latin typeface="Arial"/>
                <a:cs typeface="Arial"/>
              </a:rPr>
              <a:t>Soldier </a:t>
            </a:r>
            <a:r>
              <a:rPr sz="1600">
                <a:latin typeface="Arial"/>
                <a:cs typeface="Arial"/>
              </a:rPr>
              <a:t>may be </a:t>
            </a:r>
            <a:r>
              <a:rPr sz="1600" spc="-5">
                <a:latin typeface="Arial"/>
                <a:cs typeface="Arial"/>
              </a:rPr>
              <a:t>eligible to </a:t>
            </a:r>
            <a:r>
              <a:rPr sz="1600">
                <a:latin typeface="Arial"/>
                <a:cs typeface="Arial"/>
              </a:rPr>
              <a:t>receive a housing  allowance </a:t>
            </a:r>
            <a:r>
              <a:rPr sz="1600" spc="-5">
                <a:latin typeface="Arial"/>
                <a:cs typeface="Arial"/>
              </a:rPr>
              <a:t>for </a:t>
            </a:r>
            <a:r>
              <a:rPr sz="1600">
                <a:latin typeface="Arial"/>
                <a:cs typeface="Arial"/>
              </a:rPr>
              <a:t>dependents at a </a:t>
            </a:r>
            <a:r>
              <a:rPr sz="1600" spc="-5">
                <a:latin typeface="Arial"/>
                <a:cs typeface="Arial"/>
              </a:rPr>
              <a:t>location other </a:t>
            </a:r>
            <a:r>
              <a:rPr sz="1600">
                <a:latin typeface="Arial"/>
                <a:cs typeface="Arial"/>
              </a:rPr>
              <a:t>than his/her PDS when  </a:t>
            </a:r>
            <a:r>
              <a:rPr sz="1600" spc="-5">
                <a:latin typeface="Arial"/>
                <a:cs typeface="Arial"/>
              </a:rPr>
              <a:t>movement </a:t>
            </a:r>
            <a:r>
              <a:rPr sz="1600">
                <a:latin typeface="Arial"/>
                <a:cs typeface="Arial"/>
              </a:rPr>
              <a:t>of dependents </a:t>
            </a:r>
            <a:r>
              <a:rPr sz="1600" spc="-5">
                <a:latin typeface="Arial"/>
                <a:cs typeface="Arial"/>
              </a:rPr>
              <a:t>is </a:t>
            </a:r>
            <a:r>
              <a:rPr sz="1600">
                <a:latin typeface="Arial"/>
                <a:cs typeface="Arial"/>
              </a:rPr>
              <a:t>authorized. </a:t>
            </a:r>
            <a:endParaRPr lang="en-US" sz="1600">
              <a:latin typeface="Arial"/>
              <a:cs typeface="Arial"/>
            </a:endParaRPr>
          </a:p>
          <a:p>
            <a:pPr marL="755015" marR="5080" lvl="1" indent="-285750">
              <a:lnSpc>
                <a:spcPts val="2160"/>
              </a:lnSpc>
              <a:spcBef>
                <a:spcPts val="1010"/>
              </a:spcBef>
              <a:buSzPct val="95000"/>
              <a:buFont typeface="Arial" panose="020B0604020202020204" pitchFamily="34" charset="0"/>
              <a:buChar char="•"/>
              <a:tabLst>
                <a:tab pos="213360" algn="l"/>
              </a:tabLst>
            </a:pPr>
            <a:r>
              <a:rPr sz="1600" spc="-15">
                <a:latin typeface="Arial"/>
                <a:cs typeface="Arial"/>
              </a:rPr>
              <a:t>Waiver </a:t>
            </a:r>
            <a:r>
              <a:rPr sz="1600">
                <a:latin typeface="Arial"/>
                <a:cs typeface="Arial"/>
              </a:rPr>
              <a:t>approval </a:t>
            </a:r>
            <a:r>
              <a:rPr sz="1600" spc="-5">
                <a:latin typeface="Arial"/>
                <a:cs typeface="Arial"/>
              </a:rPr>
              <a:t>authority for  </a:t>
            </a:r>
            <a:r>
              <a:rPr sz="1600">
                <a:latin typeface="Arial"/>
                <a:cs typeface="Arial"/>
              </a:rPr>
              <a:t>the </a:t>
            </a:r>
            <a:r>
              <a:rPr sz="1600" spc="-5">
                <a:latin typeface="Arial"/>
                <a:cs typeface="Arial"/>
              </a:rPr>
              <a:t>active </a:t>
            </a:r>
            <a:r>
              <a:rPr sz="1600">
                <a:latin typeface="Arial"/>
                <a:cs typeface="Arial"/>
              </a:rPr>
              <a:t>component has been delegated </a:t>
            </a:r>
            <a:r>
              <a:rPr sz="1600" spc="-5">
                <a:latin typeface="Arial"/>
                <a:cs typeface="Arial"/>
              </a:rPr>
              <a:t>to </a:t>
            </a:r>
            <a:r>
              <a:rPr sz="1600">
                <a:latin typeface="Arial"/>
                <a:cs typeface="Arial"/>
              </a:rPr>
              <a:t>HRC;</a:t>
            </a:r>
            <a:r>
              <a:rPr sz="1600" spc="-170">
                <a:latin typeface="Arial"/>
                <a:cs typeface="Arial"/>
              </a:rPr>
              <a:t> </a:t>
            </a:r>
            <a:r>
              <a:rPr lang="en-US" sz="1600">
                <a:latin typeface="Arial"/>
                <a:cs typeface="Arial"/>
              </a:rPr>
              <a:t>Reserve and N</a:t>
            </a:r>
            <a:r>
              <a:rPr sz="1600" spc="-5">
                <a:latin typeface="Arial"/>
                <a:cs typeface="Arial"/>
              </a:rPr>
              <a:t>ational </a:t>
            </a:r>
            <a:r>
              <a:rPr lang="en-US" sz="1600" spc="-5">
                <a:latin typeface="Arial"/>
                <a:cs typeface="Arial"/>
              </a:rPr>
              <a:t>G</a:t>
            </a:r>
            <a:r>
              <a:rPr sz="1600">
                <a:latin typeface="Arial"/>
                <a:cs typeface="Arial"/>
              </a:rPr>
              <a:t>uard </a:t>
            </a:r>
            <a:r>
              <a:rPr sz="1600" spc="-5">
                <a:latin typeface="Arial"/>
                <a:cs typeface="Arial"/>
              </a:rPr>
              <a:t>Soldiers </a:t>
            </a:r>
            <a:r>
              <a:rPr sz="1600">
                <a:latin typeface="Arial"/>
                <a:cs typeface="Arial"/>
              </a:rPr>
              <a:t>on </a:t>
            </a:r>
            <a:r>
              <a:rPr sz="1600" spc="-5">
                <a:latin typeface="Arial"/>
                <a:cs typeface="Arial"/>
              </a:rPr>
              <a:t>active duty </a:t>
            </a:r>
            <a:r>
              <a:rPr sz="1600">
                <a:latin typeface="Arial"/>
                <a:cs typeface="Arial"/>
              </a:rPr>
              <a:t>are managed by ARNG G1 and the </a:t>
            </a:r>
            <a:r>
              <a:rPr sz="1600" spc="-10">
                <a:latin typeface="Arial"/>
                <a:cs typeface="Arial"/>
              </a:rPr>
              <a:t>Office </a:t>
            </a:r>
            <a:r>
              <a:rPr sz="1600">
                <a:latin typeface="Arial"/>
                <a:cs typeface="Arial"/>
              </a:rPr>
              <a:t>of the Chief of </a:t>
            </a:r>
            <a:r>
              <a:rPr sz="1600" spc="-5">
                <a:latin typeface="Arial"/>
                <a:cs typeface="Arial"/>
              </a:rPr>
              <a:t>Army </a:t>
            </a:r>
            <a:r>
              <a:rPr sz="1600">
                <a:latin typeface="Arial"/>
                <a:cs typeface="Arial"/>
              </a:rPr>
              <a:t>Reserve</a:t>
            </a:r>
            <a:r>
              <a:rPr sz="1600" spc="-325">
                <a:latin typeface="Arial"/>
                <a:cs typeface="Arial"/>
              </a:rPr>
              <a:t> </a:t>
            </a:r>
            <a:r>
              <a:rPr lang="en-US" sz="1600" spc="-325">
                <a:latin typeface="Arial"/>
                <a:cs typeface="Arial"/>
              </a:rPr>
              <a:t> </a:t>
            </a:r>
            <a:r>
              <a:rPr sz="1600">
                <a:latin typeface="Arial"/>
                <a:cs typeface="Arial"/>
              </a:rPr>
              <a:t>G1.</a:t>
            </a:r>
          </a:p>
        </p:txBody>
      </p:sp>
      <p:sp>
        <p:nvSpPr>
          <p:cNvPr id="7" name="object 2"/>
          <p:cNvSpPr txBox="1">
            <a:spLocks noGrp="1"/>
          </p:cNvSpPr>
          <p:nvPr>
            <p:ph type="title"/>
          </p:nvPr>
        </p:nvSpPr>
        <p:spPr>
          <a:xfrm>
            <a:off x="2045642" y="-15323"/>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321713556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305" y="1151734"/>
            <a:ext cx="8215630" cy="3316292"/>
          </a:xfrm>
          <a:prstGeom prst="rect">
            <a:avLst/>
          </a:prstGeom>
        </p:spPr>
        <p:txBody>
          <a:bodyPr vert="horz" wrap="square" lIns="0" tIns="45720" rIns="0" bIns="0" rtlCol="0">
            <a:spAutoFit/>
          </a:bodyPr>
          <a:lstStyle/>
          <a:p>
            <a:pPr marL="212725" indent="-200660">
              <a:lnSpc>
                <a:spcPct val="100000"/>
              </a:lnSpc>
              <a:spcBef>
                <a:spcPts val="360"/>
              </a:spcBef>
              <a:buSzPct val="95000"/>
              <a:buFont typeface="Wingdings"/>
              <a:buChar char=""/>
              <a:tabLst>
                <a:tab pos="213360" algn="l"/>
              </a:tabLst>
            </a:pPr>
            <a:r>
              <a:rPr sz="2000">
                <a:latin typeface="Arial"/>
                <a:cs typeface="Arial"/>
              </a:rPr>
              <a:t>Overseas Housing Allowance (OHA) (OCONUS</a:t>
            </a:r>
            <a:r>
              <a:rPr sz="2000" spc="-270">
                <a:latin typeface="Arial"/>
                <a:cs typeface="Arial"/>
              </a:rPr>
              <a:t> </a:t>
            </a:r>
            <a:r>
              <a:rPr sz="2000" spc="-5">
                <a:latin typeface="Arial"/>
                <a:cs typeface="Arial"/>
              </a:rPr>
              <a:t>only)</a:t>
            </a:r>
            <a:endParaRPr sz="2000">
              <a:latin typeface="Arial"/>
              <a:cs typeface="Arial"/>
            </a:endParaRPr>
          </a:p>
          <a:p>
            <a:pPr marL="527050" marR="43815" lvl="1" indent="-175260">
              <a:lnSpc>
                <a:spcPts val="2160"/>
              </a:lnSpc>
              <a:spcBef>
                <a:spcPts val="540"/>
              </a:spcBef>
              <a:buChar char="•"/>
              <a:tabLst>
                <a:tab pos="528320" algn="l"/>
              </a:tabLst>
            </a:pPr>
            <a:r>
              <a:rPr sz="2000" spc="-5">
                <a:latin typeface="Arial"/>
                <a:cs typeface="Arial"/>
              </a:rPr>
              <a:t>Paid monthly to </a:t>
            </a:r>
            <a:r>
              <a:rPr sz="2000">
                <a:latin typeface="Arial"/>
                <a:cs typeface="Arial"/>
              </a:rPr>
              <a:t>help </a:t>
            </a:r>
            <a:r>
              <a:rPr sz="2000" spc="-10">
                <a:latin typeface="Arial"/>
                <a:cs typeface="Arial"/>
              </a:rPr>
              <a:t>offset </a:t>
            </a:r>
            <a:r>
              <a:rPr sz="2000">
                <a:latin typeface="Arial"/>
                <a:cs typeface="Arial"/>
              </a:rPr>
              <a:t>housing expenses </a:t>
            </a:r>
            <a:r>
              <a:rPr sz="2000" spc="-5">
                <a:latin typeface="Arial"/>
                <a:cs typeface="Arial"/>
              </a:rPr>
              <a:t>for </a:t>
            </a:r>
            <a:r>
              <a:rPr sz="2000">
                <a:latin typeface="Arial"/>
                <a:cs typeface="Arial"/>
              </a:rPr>
              <a:t>a </a:t>
            </a:r>
            <a:r>
              <a:rPr sz="2000" spc="-5">
                <a:latin typeface="Arial"/>
                <a:cs typeface="Arial"/>
              </a:rPr>
              <a:t>Soldier </a:t>
            </a:r>
            <a:r>
              <a:rPr sz="2000">
                <a:latin typeface="Arial"/>
                <a:cs typeface="Arial"/>
              </a:rPr>
              <a:t>or  dependent authorized </a:t>
            </a:r>
            <a:r>
              <a:rPr sz="2000" spc="-5">
                <a:latin typeface="Arial"/>
                <a:cs typeface="Arial"/>
              </a:rPr>
              <a:t>to live in private-sector </a:t>
            </a:r>
            <a:r>
              <a:rPr sz="2000">
                <a:latin typeface="Arial"/>
                <a:cs typeface="Arial"/>
              </a:rPr>
              <a:t>leased or owned  housing at an assigned overseas </a:t>
            </a:r>
            <a:r>
              <a:rPr sz="2000" spc="-5">
                <a:latin typeface="Arial"/>
                <a:cs typeface="Arial"/>
              </a:rPr>
              <a:t>location </a:t>
            </a:r>
            <a:r>
              <a:rPr sz="2000">
                <a:latin typeface="Arial"/>
                <a:cs typeface="Arial"/>
              </a:rPr>
              <a:t>outside the United</a:t>
            </a:r>
            <a:r>
              <a:rPr sz="2000" spc="-165">
                <a:latin typeface="Arial"/>
                <a:cs typeface="Arial"/>
              </a:rPr>
              <a:t> </a:t>
            </a:r>
            <a:r>
              <a:rPr sz="2000" spc="-5">
                <a:latin typeface="Arial"/>
                <a:cs typeface="Arial"/>
              </a:rPr>
              <a:t>States.</a:t>
            </a:r>
            <a:endParaRPr sz="2000">
              <a:latin typeface="Arial"/>
              <a:cs typeface="Arial"/>
            </a:endParaRPr>
          </a:p>
          <a:p>
            <a:pPr marL="212725" indent="-200660">
              <a:lnSpc>
                <a:spcPct val="100000"/>
              </a:lnSpc>
              <a:spcBef>
                <a:spcPts val="720"/>
              </a:spcBef>
              <a:buSzPct val="95000"/>
              <a:buFont typeface="Wingdings"/>
              <a:buChar char=""/>
              <a:tabLst>
                <a:tab pos="213360" algn="l"/>
              </a:tabLst>
            </a:pPr>
            <a:r>
              <a:rPr sz="2000">
                <a:latin typeface="Arial"/>
                <a:cs typeface="Arial"/>
              </a:rPr>
              <a:t>OCONUS Cost of </a:t>
            </a:r>
            <a:r>
              <a:rPr sz="2000" spc="-5">
                <a:latin typeface="Arial"/>
                <a:cs typeface="Arial"/>
              </a:rPr>
              <a:t>Living </a:t>
            </a:r>
            <a:r>
              <a:rPr sz="2000">
                <a:latin typeface="Arial"/>
                <a:cs typeface="Arial"/>
              </a:rPr>
              <a:t>Allowance (OCONUS COLA) (OCONUS</a:t>
            </a:r>
            <a:r>
              <a:rPr sz="2000" spc="-300">
                <a:latin typeface="Arial"/>
                <a:cs typeface="Arial"/>
              </a:rPr>
              <a:t> </a:t>
            </a:r>
            <a:r>
              <a:rPr sz="2000" spc="-5">
                <a:latin typeface="Arial"/>
                <a:cs typeface="Arial"/>
              </a:rPr>
              <a:t>only)</a:t>
            </a:r>
            <a:endParaRPr sz="2000">
              <a:latin typeface="Arial"/>
              <a:cs typeface="Arial"/>
            </a:endParaRPr>
          </a:p>
          <a:p>
            <a:pPr marL="527685" marR="137795" lvl="1" indent="-175260">
              <a:lnSpc>
                <a:spcPts val="2160"/>
              </a:lnSpc>
              <a:spcBef>
                <a:spcPts val="540"/>
              </a:spcBef>
              <a:buChar char="•"/>
              <a:tabLst>
                <a:tab pos="528320" algn="l"/>
              </a:tabLst>
            </a:pPr>
            <a:r>
              <a:rPr sz="2000">
                <a:latin typeface="Arial"/>
                <a:cs typeface="Arial"/>
              </a:rPr>
              <a:t>A non-taxable allowance that </a:t>
            </a:r>
            <a:r>
              <a:rPr sz="2000" spc="-10">
                <a:latin typeface="Arial"/>
                <a:cs typeface="Arial"/>
              </a:rPr>
              <a:t>offsets </a:t>
            </a:r>
            <a:r>
              <a:rPr sz="2000">
                <a:latin typeface="Arial"/>
                <a:cs typeface="Arial"/>
              </a:rPr>
              <a:t>the higher prices of goods</a:t>
            </a:r>
            <a:r>
              <a:rPr sz="2000" spc="-355">
                <a:latin typeface="Arial"/>
                <a:cs typeface="Arial"/>
              </a:rPr>
              <a:t> </a:t>
            </a:r>
            <a:r>
              <a:rPr sz="2000">
                <a:latin typeface="Arial"/>
                <a:cs typeface="Arial"/>
              </a:rPr>
              <a:t>and  services, excluding housing, </a:t>
            </a:r>
            <a:r>
              <a:rPr sz="2000" spc="-5">
                <a:latin typeface="Arial"/>
                <a:cs typeface="Arial"/>
              </a:rPr>
              <a:t>in </a:t>
            </a:r>
            <a:r>
              <a:rPr sz="2000">
                <a:latin typeface="Arial"/>
                <a:cs typeface="Arial"/>
              </a:rPr>
              <a:t>foreign countries, </a:t>
            </a:r>
            <a:r>
              <a:rPr sz="2000" spc="-5">
                <a:latin typeface="Arial"/>
                <a:cs typeface="Arial"/>
              </a:rPr>
              <a:t>U.S. </a:t>
            </a:r>
            <a:r>
              <a:rPr sz="2000">
                <a:latin typeface="Arial"/>
                <a:cs typeface="Arial"/>
              </a:rPr>
              <a:t>territories,  Alaska, and</a:t>
            </a:r>
            <a:r>
              <a:rPr sz="2000" spc="-45">
                <a:latin typeface="Arial"/>
                <a:cs typeface="Arial"/>
              </a:rPr>
              <a:t> </a:t>
            </a:r>
            <a:r>
              <a:rPr sz="2000">
                <a:latin typeface="Arial"/>
                <a:cs typeface="Arial"/>
              </a:rPr>
              <a:t>Hawaii.</a:t>
            </a:r>
          </a:p>
          <a:p>
            <a:pPr marL="212725" indent="-200660">
              <a:lnSpc>
                <a:spcPct val="100000"/>
              </a:lnSpc>
              <a:spcBef>
                <a:spcPts val="720"/>
              </a:spcBef>
              <a:buSzPct val="95000"/>
              <a:buFont typeface="Wingdings"/>
              <a:buChar char=""/>
              <a:tabLst>
                <a:tab pos="213360" algn="l"/>
              </a:tabLst>
            </a:pPr>
            <a:r>
              <a:rPr sz="2000">
                <a:latin typeface="Arial"/>
                <a:cs typeface="Arial"/>
              </a:rPr>
              <a:t>CONUS COLA (CONUS</a:t>
            </a:r>
            <a:r>
              <a:rPr sz="2000" spc="-195">
                <a:latin typeface="Arial"/>
                <a:cs typeface="Arial"/>
              </a:rPr>
              <a:t> </a:t>
            </a:r>
            <a:r>
              <a:rPr sz="2000" spc="-5">
                <a:latin typeface="Arial"/>
                <a:cs typeface="Arial"/>
              </a:rPr>
              <a:t>only)</a:t>
            </a:r>
            <a:endParaRPr sz="2000">
              <a:latin typeface="Arial"/>
              <a:cs typeface="Arial"/>
            </a:endParaRPr>
          </a:p>
          <a:p>
            <a:pPr marL="527685" lvl="1" indent="-175895">
              <a:lnSpc>
                <a:spcPct val="100000"/>
              </a:lnSpc>
              <a:spcBef>
                <a:spcPts val="265"/>
              </a:spcBef>
              <a:buChar char="•"/>
              <a:tabLst>
                <a:tab pos="528320" algn="l"/>
              </a:tabLst>
            </a:pPr>
            <a:r>
              <a:rPr sz="2000">
                <a:latin typeface="Arial"/>
                <a:cs typeface="Arial"/>
              </a:rPr>
              <a:t>Authorized </a:t>
            </a:r>
            <a:r>
              <a:rPr sz="2000" spc="-5">
                <a:latin typeface="Arial"/>
                <a:cs typeface="Arial"/>
              </a:rPr>
              <a:t>in </a:t>
            </a:r>
            <a:r>
              <a:rPr sz="2000">
                <a:latin typeface="Arial"/>
                <a:cs typeface="Arial"/>
              </a:rPr>
              <a:t>CONUS only </a:t>
            </a:r>
            <a:r>
              <a:rPr sz="2000" spc="-5">
                <a:latin typeface="Arial"/>
                <a:cs typeface="Arial"/>
              </a:rPr>
              <a:t>in </a:t>
            </a:r>
            <a:r>
              <a:rPr sz="2000">
                <a:latin typeface="Arial"/>
                <a:cs typeface="Arial"/>
              </a:rPr>
              <a:t>high-cost</a:t>
            </a:r>
            <a:r>
              <a:rPr sz="2000" spc="-120">
                <a:latin typeface="Arial"/>
                <a:cs typeface="Arial"/>
              </a:rPr>
              <a:t> </a:t>
            </a:r>
            <a:r>
              <a:rPr sz="2000">
                <a:latin typeface="Arial"/>
                <a:cs typeface="Arial"/>
              </a:rPr>
              <a:t>locations.</a:t>
            </a:r>
          </a:p>
        </p:txBody>
      </p:sp>
      <p:sp>
        <p:nvSpPr>
          <p:cNvPr id="4" name="object 4"/>
          <p:cNvSpPr txBox="1"/>
          <p:nvPr/>
        </p:nvSpPr>
        <p:spPr>
          <a:xfrm>
            <a:off x="5818460" y="0"/>
            <a:ext cx="438784" cy="116839"/>
          </a:xfrm>
          <a:prstGeom prst="rect">
            <a:avLst/>
          </a:prstGeom>
        </p:spPr>
        <p:txBody>
          <a:bodyPr vert="horz" wrap="square" lIns="0" tIns="12700" rIns="0" bIns="0" rtlCol="0">
            <a:spAutoFit/>
          </a:bodyPr>
          <a:lstStyle/>
          <a:p>
            <a:pPr marL="12700">
              <a:lnSpc>
                <a:spcPct val="100000"/>
              </a:lnSpc>
              <a:spcBef>
                <a:spcPts val="100"/>
              </a:spcBef>
            </a:pPr>
            <a:r>
              <a:rPr sz="600" spc="-5">
                <a:solidFill>
                  <a:srgbClr val="FFFFFF"/>
                </a:solidFill>
                <a:latin typeface="Arial"/>
                <a:cs typeface="Arial"/>
              </a:rPr>
              <a:t>References:</a:t>
            </a:r>
            <a:endParaRPr sz="600">
              <a:latin typeface="Arial"/>
              <a:cs typeface="Arial"/>
            </a:endParaRPr>
          </a:p>
        </p:txBody>
      </p:sp>
      <p:sp>
        <p:nvSpPr>
          <p:cNvPr id="7" name="object 2"/>
          <p:cNvSpPr txBox="1">
            <a:spLocks noGrp="1"/>
          </p:cNvSpPr>
          <p:nvPr>
            <p:ph type="title"/>
          </p:nvPr>
        </p:nvSpPr>
        <p:spPr>
          <a:xfrm>
            <a:off x="2045642" y="-15323"/>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325211447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305" y="1151734"/>
            <a:ext cx="8215630" cy="4649991"/>
          </a:xfrm>
          <a:prstGeom prst="rect">
            <a:avLst/>
          </a:prstGeom>
        </p:spPr>
        <p:txBody>
          <a:bodyPr vert="horz" wrap="square" lIns="0" tIns="45720" rIns="0" bIns="0" rtlCol="0">
            <a:spAutoFit/>
          </a:bodyPr>
          <a:lstStyle/>
          <a:p>
            <a:pPr marL="212725" indent="-200660">
              <a:lnSpc>
                <a:spcPct val="100000"/>
              </a:lnSpc>
              <a:spcBef>
                <a:spcPts val="755"/>
              </a:spcBef>
              <a:buSzPct val="95000"/>
              <a:buFont typeface="Wingdings"/>
              <a:buChar char=""/>
              <a:tabLst>
                <a:tab pos="213360" algn="l"/>
              </a:tabLst>
            </a:pPr>
            <a:r>
              <a:rPr sz="2000">
                <a:latin typeface="Arial"/>
                <a:cs typeface="Arial"/>
              </a:rPr>
              <a:t>Consecutive Overseas </a:t>
            </a:r>
            <a:r>
              <a:rPr sz="2000" spc="-45">
                <a:latin typeface="Arial"/>
                <a:cs typeface="Arial"/>
              </a:rPr>
              <a:t>Tours </a:t>
            </a:r>
            <a:r>
              <a:rPr sz="2000">
                <a:latin typeface="Arial"/>
                <a:cs typeface="Arial"/>
              </a:rPr>
              <a:t>(COT)</a:t>
            </a:r>
            <a:r>
              <a:rPr sz="2000" spc="-135">
                <a:latin typeface="Arial"/>
                <a:cs typeface="Arial"/>
              </a:rPr>
              <a:t> </a:t>
            </a:r>
            <a:r>
              <a:rPr sz="2000" spc="-5">
                <a:latin typeface="Arial"/>
                <a:cs typeface="Arial"/>
              </a:rPr>
              <a:t>Entitlements</a:t>
            </a:r>
            <a:r>
              <a:rPr lang="en-US" sz="2000" spc="-5">
                <a:latin typeface="Arial"/>
                <a:cs typeface="Arial"/>
              </a:rPr>
              <a:t> (AR 600-8-10, Section 4-8)</a:t>
            </a:r>
            <a:endParaRPr sz="2000">
              <a:latin typeface="Arial"/>
              <a:cs typeface="Arial"/>
            </a:endParaRPr>
          </a:p>
          <a:p>
            <a:pPr marL="527685" marR="5080" lvl="1" indent="-175895">
              <a:lnSpc>
                <a:spcPts val="2160"/>
              </a:lnSpc>
              <a:spcBef>
                <a:spcPts val="540"/>
              </a:spcBef>
              <a:buChar char="•"/>
              <a:tabLst>
                <a:tab pos="528320" algn="l"/>
              </a:tabLst>
            </a:pPr>
            <a:r>
              <a:rPr sz="2000" spc="-5">
                <a:latin typeface="Arial"/>
                <a:cs typeface="Arial"/>
              </a:rPr>
              <a:t>Soldiers </a:t>
            </a:r>
            <a:r>
              <a:rPr sz="2000">
                <a:latin typeface="Arial"/>
                <a:cs typeface="Arial"/>
              </a:rPr>
              <a:t>who </a:t>
            </a:r>
            <a:r>
              <a:rPr sz="2000" spc="-5">
                <a:latin typeface="Arial"/>
                <a:cs typeface="Arial"/>
              </a:rPr>
              <a:t>volunteer to </a:t>
            </a:r>
            <a:r>
              <a:rPr sz="2000">
                <a:latin typeface="Arial"/>
                <a:cs typeface="Arial"/>
              </a:rPr>
              <a:t>serve two </a:t>
            </a:r>
            <a:r>
              <a:rPr sz="2000" spc="-5">
                <a:latin typeface="Arial"/>
                <a:cs typeface="Arial"/>
              </a:rPr>
              <a:t>full </a:t>
            </a:r>
            <a:r>
              <a:rPr sz="2000">
                <a:latin typeface="Arial"/>
                <a:cs typeface="Arial"/>
              </a:rPr>
              <a:t>consecutive OCONUS tours  are authorized government paid </a:t>
            </a:r>
            <a:r>
              <a:rPr sz="2000" spc="-5">
                <a:latin typeface="Arial"/>
                <a:cs typeface="Arial"/>
              </a:rPr>
              <a:t>travel for </a:t>
            </a:r>
            <a:r>
              <a:rPr sz="2000">
                <a:latin typeface="Arial"/>
                <a:cs typeface="Arial"/>
              </a:rPr>
              <a:t>themselves and</a:t>
            </a:r>
            <a:r>
              <a:rPr sz="2000" spc="-220">
                <a:latin typeface="Arial"/>
                <a:cs typeface="Arial"/>
              </a:rPr>
              <a:t> </a:t>
            </a:r>
            <a:r>
              <a:rPr sz="2000">
                <a:latin typeface="Arial"/>
                <a:cs typeface="Arial"/>
              </a:rPr>
              <a:t>command  sponsored </a:t>
            </a:r>
            <a:r>
              <a:rPr sz="2000" spc="-5">
                <a:latin typeface="Arial"/>
                <a:cs typeface="Arial"/>
              </a:rPr>
              <a:t>Family </a:t>
            </a:r>
            <a:r>
              <a:rPr sz="2000">
                <a:latin typeface="Arial"/>
                <a:cs typeface="Arial"/>
              </a:rPr>
              <a:t>members </a:t>
            </a:r>
            <a:r>
              <a:rPr sz="2000" spc="-5">
                <a:latin typeface="Arial"/>
                <a:cs typeface="Arial"/>
              </a:rPr>
              <a:t>to leave </a:t>
            </a:r>
            <a:r>
              <a:rPr sz="2000">
                <a:latin typeface="Arial"/>
                <a:cs typeface="Arial"/>
              </a:rPr>
              <a:t>locations equal </a:t>
            </a:r>
            <a:r>
              <a:rPr sz="2000" spc="-5">
                <a:latin typeface="Arial"/>
                <a:cs typeface="Arial"/>
              </a:rPr>
              <a:t>to </a:t>
            </a:r>
            <a:r>
              <a:rPr sz="2000">
                <a:latin typeface="Arial"/>
                <a:cs typeface="Arial"/>
              </a:rPr>
              <a:t>the distance  </a:t>
            </a:r>
            <a:r>
              <a:rPr sz="2000" spc="-5">
                <a:latin typeface="Arial"/>
                <a:cs typeface="Arial"/>
              </a:rPr>
              <a:t>to </a:t>
            </a:r>
            <a:r>
              <a:rPr sz="2000">
                <a:latin typeface="Arial"/>
                <a:cs typeface="Arial"/>
              </a:rPr>
              <a:t>the Soldier’s home of</a:t>
            </a:r>
            <a:r>
              <a:rPr sz="2000" spc="-70">
                <a:latin typeface="Arial"/>
                <a:cs typeface="Arial"/>
              </a:rPr>
              <a:t> </a:t>
            </a:r>
            <a:r>
              <a:rPr sz="2000">
                <a:latin typeface="Arial"/>
                <a:cs typeface="Arial"/>
              </a:rPr>
              <a:t>record.</a:t>
            </a:r>
            <a:endParaRPr lang="en-US" sz="2000">
              <a:latin typeface="Arial"/>
              <a:cs typeface="Arial"/>
            </a:endParaRPr>
          </a:p>
          <a:p>
            <a:pPr marL="984885" marR="5080" lvl="2" indent="-175895">
              <a:lnSpc>
                <a:spcPts val="2160"/>
              </a:lnSpc>
              <a:spcBef>
                <a:spcPts val="540"/>
              </a:spcBef>
              <a:buFontTx/>
              <a:buChar char="•"/>
              <a:tabLst>
                <a:tab pos="528320" algn="l"/>
              </a:tabLst>
            </a:pPr>
            <a:r>
              <a:rPr lang="en-US" sz="2000"/>
              <a:t>If COT leave is deferred due to military necessity, the orders will state, “COT leave is authorized but deferred due to military necessity by [gaining or losing] commander.” Even if the orders state that COT leave is deferred, the entitlement is lost if any chargeable leave is used </a:t>
            </a:r>
            <a:r>
              <a:rPr lang="en-US" sz="2000" err="1"/>
              <a:t>en</a:t>
            </a:r>
            <a:r>
              <a:rPr lang="en-US" sz="2000"/>
              <a:t>-route</a:t>
            </a:r>
            <a:endParaRPr lang="en-US" sz="2000">
              <a:cs typeface="Arial"/>
            </a:endParaRPr>
          </a:p>
          <a:p>
            <a:pPr marL="984885" marR="5080" lvl="2" indent="-175895">
              <a:lnSpc>
                <a:spcPts val="2160"/>
              </a:lnSpc>
              <a:spcBef>
                <a:spcPts val="540"/>
              </a:spcBef>
              <a:buChar char="•"/>
              <a:tabLst>
                <a:tab pos="528320" algn="l"/>
              </a:tabLst>
            </a:pPr>
            <a:r>
              <a:rPr lang="en-US" sz="2000">
                <a:latin typeface="Arial"/>
                <a:cs typeface="Arial"/>
              </a:rPr>
              <a:t>Deferred COT Travel must be taken by the end of the new tour</a:t>
            </a:r>
          </a:p>
          <a:p>
            <a:pPr marL="984885" marR="5080" lvl="2" indent="-175895">
              <a:lnSpc>
                <a:spcPts val="2160"/>
              </a:lnSpc>
              <a:spcBef>
                <a:spcPts val="540"/>
              </a:spcBef>
              <a:buChar char="•"/>
              <a:tabLst>
                <a:tab pos="528320" algn="l"/>
              </a:tabLst>
            </a:pPr>
            <a:r>
              <a:rPr lang="en-US" sz="2000">
                <a:latin typeface="Arial"/>
                <a:cs typeface="Arial"/>
              </a:rPr>
              <a:t>Must take direct route to new PDS</a:t>
            </a:r>
          </a:p>
          <a:p>
            <a:pPr marL="984885" marR="5080" lvl="2" indent="-175895">
              <a:lnSpc>
                <a:spcPts val="2160"/>
              </a:lnSpc>
              <a:spcBef>
                <a:spcPts val="540"/>
              </a:spcBef>
              <a:buChar char="•"/>
              <a:tabLst>
                <a:tab pos="528320" algn="l"/>
              </a:tabLst>
            </a:pPr>
            <a:r>
              <a:rPr lang="en-US" sz="2000">
                <a:latin typeface="Arial"/>
                <a:cs typeface="Arial"/>
              </a:rPr>
              <a:t>May be voided ‘i</a:t>
            </a:r>
            <a:r>
              <a:rPr lang="en-US" sz="2000"/>
              <a:t>f any chargeable leave is used between the two tours of duty’</a:t>
            </a:r>
          </a:p>
        </p:txBody>
      </p:sp>
      <p:sp>
        <p:nvSpPr>
          <p:cNvPr id="4" name="object 4"/>
          <p:cNvSpPr txBox="1"/>
          <p:nvPr/>
        </p:nvSpPr>
        <p:spPr>
          <a:xfrm>
            <a:off x="5818460" y="0"/>
            <a:ext cx="438784" cy="116839"/>
          </a:xfrm>
          <a:prstGeom prst="rect">
            <a:avLst/>
          </a:prstGeom>
        </p:spPr>
        <p:txBody>
          <a:bodyPr vert="horz" wrap="square" lIns="0" tIns="12700" rIns="0" bIns="0" rtlCol="0">
            <a:spAutoFit/>
          </a:bodyPr>
          <a:lstStyle/>
          <a:p>
            <a:pPr marL="12700">
              <a:lnSpc>
                <a:spcPct val="100000"/>
              </a:lnSpc>
              <a:spcBef>
                <a:spcPts val="100"/>
              </a:spcBef>
            </a:pPr>
            <a:r>
              <a:rPr sz="600" spc="-5">
                <a:solidFill>
                  <a:srgbClr val="FFFFFF"/>
                </a:solidFill>
                <a:latin typeface="Arial"/>
                <a:cs typeface="Arial"/>
              </a:rPr>
              <a:t>References:</a:t>
            </a:r>
            <a:endParaRPr sz="600">
              <a:latin typeface="Arial"/>
              <a:cs typeface="Arial"/>
            </a:endParaRPr>
          </a:p>
        </p:txBody>
      </p:sp>
      <p:sp>
        <p:nvSpPr>
          <p:cNvPr id="7" name="object 2"/>
          <p:cNvSpPr txBox="1">
            <a:spLocks noGrp="1"/>
          </p:cNvSpPr>
          <p:nvPr>
            <p:ph type="title"/>
          </p:nvPr>
        </p:nvSpPr>
        <p:spPr>
          <a:xfrm>
            <a:off x="2045642" y="-15323"/>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40364212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2658" y="1058861"/>
            <a:ext cx="8023225" cy="4780915"/>
          </a:xfrm>
          <a:prstGeom prst="rect">
            <a:avLst/>
          </a:prstGeom>
        </p:spPr>
        <p:txBody>
          <a:bodyPr vert="horz" wrap="square" lIns="0" tIns="58419" rIns="0" bIns="0" rtlCol="0">
            <a:spAutoFit/>
          </a:bodyPr>
          <a:lstStyle/>
          <a:p>
            <a:pPr marL="212725" indent="-200660">
              <a:lnSpc>
                <a:spcPct val="100000"/>
              </a:lnSpc>
              <a:spcBef>
                <a:spcPts val="459"/>
              </a:spcBef>
              <a:buSzPct val="95000"/>
              <a:buFont typeface="Wingdings"/>
              <a:buChar char=""/>
              <a:tabLst>
                <a:tab pos="213360" algn="l"/>
              </a:tabLst>
            </a:pPr>
            <a:r>
              <a:rPr sz="2000" spc="-5">
                <a:latin typeface="Arial"/>
                <a:cs typeface="Arial"/>
              </a:rPr>
              <a:t>Family Separation </a:t>
            </a:r>
            <a:r>
              <a:rPr sz="2000">
                <a:latin typeface="Arial"/>
                <a:cs typeface="Arial"/>
              </a:rPr>
              <a:t>Allowance</a:t>
            </a:r>
            <a:r>
              <a:rPr sz="2000" spc="-140">
                <a:latin typeface="Arial"/>
                <a:cs typeface="Arial"/>
              </a:rPr>
              <a:t> </a:t>
            </a:r>
            <a:r>
              <a:rPr sz="2000" spc="-5">
                <a:latin typeface="Arial"/>
                <a:cs typeface="Arial"/>
              </a:rPr>
              <a:t>(FSA)</a:t>
            </a:r>
            <a:endParaRPr sz="2000">
              <a:latin typeface="Arial"/>
              <a:cs typeface="Arial"/>
            </a:endParaRPr>
          </a:p>
          <a:p>
            <a:pPr marL="527685" marR="5080" lvl="1" indent="-175260">
              <a:lnSpc>
                <a:spcPts val="2160"/>
              </a:lnSpc>
              <a:spcBef>
                <a:spcPts val="630"/>
              </a:spcBef>
              <a:buChar char="•"/>
              <a:tabLst>
                <a:tab pos="528320" algn="l"/>
              </a:tabLst>
            </a:pPr>
            <a:r>
              <a:rPr sz="2000" spc="-5">
                <a:latin typeface="Arial"/>
                <a:cs typeface="Arial"/>
              </a:rPr>
              <a:t>FSA </a:t>
            </a:r>
            <a:r>
              <a:rPr sz="2000">
                <a:latin typeface="Arial"/>
                <a:cs typeface="Arial"/>
              </a:rPr>
              <a:t>provides compensation </a:t>
            </a:r>
            <a:r>
              <a:rPr sz="2000" spc="-5">
                <a:latin typeface="Arial"/>
                <a:cs typeface="Arial"/>
              </a:rPr>
              <a:t>for </a:t>
            </a:r>
            <a:r>
              <a:rPr sz="2000">
                <a:latin typeface="Arial"/>
                <a:cs typeface="Arial"/>
              </a:rPr>
              <a:t>added expenses incurred</a:t>
            </a:r>
            <a:r>
              <a:rPr sz="2000" spc="-285">
                <a:latin typeface="Arial"/>
                <a:cs typeface="Arial"/>
              </a:rPr>
              <a:t> </a:t>
            </a:r>
            <a:r>
              <a:rPr sz="2000">
                <a:latin typeface="Arial"/>
                <a:cs typeface="Arial"/>
              </a:rPr>
              <a:t>because  of an enforced </a:t>
            </a:r>
            <a:r>
              <a:rPr sz="2000" spc="-5">
                <a:latin typeface="Arial"/>
                <a:cs typeface="Arial"/>
              </a:rPr>
              <a:t>family</a:t>
            </a:r>
            <a:r>
              <a:rPr sz="2000" spc="-90">
                <a:latin typeface="Arial"/>
                <a:cs typeface="Arial"/>
              </a:rPr>
              <a:t> </a:t>
            </a:r>
            <a:r>
              <a:rPr sz="2000">
                <a:latin typeface="Arial"/>
                <a:cs typeface="Arial"/>
              </a:rPr>
              <a:t>separation.</a:t>
            </a:r>
          </a:p>
          <a:p>
            <a:pPr marL="527685" lvl="1" indent="-175895">
              <a:lnSpc>
                <a:spcPct val="100000"/>
              </a:lnSpc>
              <a:spcBef>
                <a:spcPts val="330"/>
              </a:spcBef>
              <a:buChar char="•"/>
              <a:tabLst>
                <a:tab pos="528320" algn="l"/>
              </a:tabLst>
            </a:pPr>
            <a:r>
              <a:rPr sz="2000" spc="-5">
                <a:latin typeface="Arial"/>
                <a:cs typeface="Arial"/>
              </a:rPr>
              <a:t>FSA is payable in </a:t>
            </a:r>
            <a:r>
              <a:rPr sz="2000">
                <a:latin typeface="Arial"/>
                <a:cs typeface="Arial"/>
              </a:rPr>
              <a:t>the </a:t>
            </a:r>
            <a:r>
              <a:rPr sz="2000" spc="-5">
                <a:latin typeface="Arial"/>
                <a:cs typeface="Arial"/>
              </a:rPr>
              <a:t>following</a:t>
            </a:r>
            <a:r>
              <a:rPr sz="2000" spc="-135">
                <a:latin typeface="Arial"/>
                <a:cs typeface="Arial"/>
              </a:rPr>
              <a:t> </a:t>
            </a:r>
            <a:r>
              <a:rPr sz="2000">
                <a:latin typeface="Arial"/>
                <a:cs typeface="Arial"/>
              </a:rPr>
              <a:t>situations:</a:t>
            </a:r>
          </a:p>
          <a:p>
            <a:pPr marL="754380" lvl="2" indent="-224154">
              <a:lnSpc>
                <a:spcPct val="100000"/>
              </a:lnSpc>
              <a:spcBef>
                <a:spcPts val="600"/>
              </a:spcBef>
              <a:buChar char="–"/>
              <a:tabLst>
                <a:tab pos="755015" algn="l"/>
              </a:tabLst>
            </a:pPr>
            <a:r>
              <a:rPr sz="2000">
                <a:latin typeface="Arial"/>
                <a:cs typeface="Arial"/>
              </a:rPr>
              <a:t>When a </a:t>
            </a:r>
            <a:r>
              <a:rPr sz="2000" spc="-5">
                <a:latin typeface="Arial"/>
                <a:cs typeface="Arial"/>
              </a:rPr>
              <a:t>Soldier is </a:t>
            </a:r>
            <a:r>
              <a:rPr sz="2000">
                <a:latin typeface="Arial"/>
                <a:cs typeface="Arial"/>
              </a:rPr>
              <a:t>assigned </a:t>
            </a:r>
            <a:r>
              <a:rPr sz="2000" spc="-5">
                <a:latin typeface="Arial"/>
                <a:cs typeface="Arial"/>
              </a:rPr>
              <a:t>to </a:t>
            </a:r>
            <a:r>
              <a:rPr sz="2000">
                <a:latin typeface="Arial"/>
                <a:cs typeface="Arial"/>
              </a:rPr>
              <a:t>a </a:t>
            </a:r>
            <a:r>
              <a:rPr sz="2000" spc="-5">
                <a:latin typeface="Arial"/>
                <a:cs typeface="Arial"/>
              </a:rPr>
              <a:t>dependent-restricted</a:t>
            </a:r>
            <a:r>
              <a:rPr sz="2000" spc="-110">
                <a:latin typeface="Arial"/>
                <a:cs typeface="Arial"/>
              </a:rPr>
              <a:t> </a:t>
            </a:r>
            <a:r>
              <a:rPr sz="2000" spc="-25">
                <a:latin typeface="Arial"/>
                <a:cs typeface="Arial"/>
              </a:rPr>
              <a:t>tour.</a:t>
            </a:r>
            <a:endParaRPr sz="2000">
              <a:latin typeface="Arial"/>
              <a:cs typeface="Arial"/>
            </a:endParaRPr>
          </a:p>
          <a:p>
            <a:pPr marL="754380" marR="504825" lvl="2" indent="-224154">
              <a:lnSpc>
                <a:spcPct val="100000"/>
              </a:lnSpc>
              <a:spcBef>
                <a:spcPts val="600"/>
              </a:spcBef>
              <a:buChar char="–"/>
              <a:tabLst>
                <a:tab pos="755015" algn="l"/>
              </a:tabLst>
            </a:pPr>
            <a:r>
              <a:rPr sz="2000">
                <a:latin typeface="Arial"/>
                <a:cs typeface="Arial"/>
              </a:rPr>
              <a:t>When a </a:t>
            </a:r>
            <a:r>
              <a:rPr sz="2000" spc="-5">
                <a:latin typeface="Arial"/>
                <a:cs typeface="Arial"/>
              </a:rPr>
              <a:t>Soldier </a:t>
            </a:r>
            <a:r>
              <a:rPr sz="2000">
                <a:latin typeface="Arial"/>
                <a:cs typeface="Arial"/>
              </a:rPr>
              <a:t>receives approved concurrent </a:t>
            </a:r>
            <a:r>
              <a:rPr sz="2000" spc="-5">
                <a:latin typeface="Arial"/>
                <a:cs typeface="Arial"/>
              </a:rPr>
              <a:t>travel, </a:t>
            </a:r>
            <a:r>
              <a:rPr sz="2000">
                <a:latin typeface="Arial"/>
                <a:cs typeface="Arial"/>
              </a:rPr>
              <a:t>but</a:t>
            </a:r>
            <a:r>
              <a:rPr sz="2000" spc="-200">
                <a:latin typeface="Arial"/>
                <a:cs typeface="Arial"/>
              </a:rPr>
              <a:t> </a:t>
            </a:r>
            <a:r>
              <a:rPr sz="2000">
                <a:latin typeface="Arial"/>
                <a:cs typeface="Arial"/>
              </a:rPr>
              <a:t>the  </a:t>
            </a:r>
            <a:r>
              <a:rPr sz="2000" spc="-5">
                <a:latin typeface="Arial"/>
                <a:cs typeface="Arial"/>
              </a:rPr>
              <a:t>Family is delayed </a:t>
            </a:r>
            <a:r>
              <a:rPr sz="2000">
                <a:latin typeface="Arial"/>
                <a:cs typeface="Arial"/>
              </a:rPr>
              <a:t>by the service </a:t>
            </a:r>
            <a:r>
              <a:rPr sz="2000" spc="-5">
                <a:latin typeface="Arial"/>
                <a:cs typeface="Arial"/>
              </a:rPr>
              <a:t>for </a:t>
            </a:r>
            <a:r>
              <a:rPr sz="2000">
                <a:latin typeface="Arial"/>
                <a:cs typeface="Arial"/>
              </a:rPr>
              <a:t>more than 30</a:t>
            </a:r>
            <a:r>
              <a:rPr sz="2000" spc="-140">
                <a:latin typeface="Arial"/>
                <a:cs typeface="Arial"/>
              </a:rPr>
              <a:t> </a:t>
            </a:r>
            <a:r>
              <a:rPr sz="2000">
                <a:latin typeface="Arial"/>
                <a:cs typeface="Arial"/>
              </a:rPr>
              <a:t>days.</a:t>
            </a:r>
          </a:p>
          <a:p>
            <a:pPr marL="754380" lvl="2" indent="-224154">
              <a:lnSpc>
                <a:spcPct val="100000"/>
              </a:lnSpc>
              <a:spcBef>
                <a:spcPts val="600"/>
              </a:spcBef>
              <a:buChar char="–"/>
              <a:tabLst>
                <a:tab pos="755015" algn="l"/>
              </a:tabLst>
            </a:pPr>
            <a:r>
              <a:rPr sz="2000">
                <a:latin typeface="Arial"/>
                <a:cs typeface="Arial"/>
              </a:rPr>
              <a:t>When a </a:t>
            </a:r>
            <a:r>
              <a:rPr sz="2000" spc="-5">
                <a:latin typeface="Arial"/>
                <a:cs typeface="Arial"/>
              </a:rPr>
              <a:t>Soldier </a:t>
            </a:r>
            <a:r>
              <a:rPr sz="2000">
                <a:latin typeface="Arial"/>
                <a:cs typeface="Arial"/>
              </a:rPr>
              <a:t>receives approved deferred</a:t>
            </a:r>
            <a:r>
              <a:rPr sz="2000" spc="-160">
                <a:latin typeface="Arial"/>
                <a:cs typeface="Arial"/>
              </a:rPr>
              <a:t> </a:t>
            </a:r>
            <a:r>
              <a:rPr sz="2000" spc="-5">
                <a:latin typeface="Arial"/>
                <a:cs typeface="Arial"/>
              </a:rPr>
              <a:t>travel.</a:t>
            </a:r>
            <a:endParaRPr sz="2000">
              <a:latin typeface="Arial"/>
              <a:cs typeface="Arial"/>
            </a:endParaRPr>
          </a:p>
          <a:p>
            <a:pPr marL="754380" lvl="2" indent="-224154">
              <a:lnSpc>
                <a:spcPct val="100000"/>
              </a:lnSpc>
              <a:spcBef>
                <a:spcPts val="600"/>
              </a:spcBef>
              <a:buChar char="–"/>
              <a:tabLst>
                <a:tab pos="755015" algn="l"/>
              </a:tabLst>
            </a:pPr>
            <a:r>
              <a:rPr sz="2000">
                <a:latin typeface="Arial"/>
                <a:cs typeface="Arial"/>
              </a:rPr>
              <a:t>When a </a:t>
            </a:r>
            <a:r>
              <a:rPr sz="2000" spc="-5">
                <a:latin typeface="Arial"/>
                <a:cs typeface="Arial"/>
              </a:rPr>
              <a:t>Soldier is </a:t>
            </a:r>
            <a:r>
              <a:rPr sz="2000">
                <a:latin typeface="Arial"/>
                <a:cs typeface="Arial"/>
              </a:rPr>
              <a:t>denied concurrent</a:t>
            </a:r>
            <a:r>
              <a:rPr sz="2000" spc="-114">
                <a:latin typeface="Arial"/>
                <a:cs typeface="Arial"/>
              </a:rPr>
              <a:t> </a:t>
            </a:r>
            <a:r>
              <a:rPr sz="2000" spc="-5">
                <a:latin typeface="Arial"/>
                <a:cs typeface="Arial"/>
              </a:rPr>
              <a:t>travel.</a:t>
            </a:r>
            <a:endParaRPr sz="2000">
              <a:latin typeface="Arial"/>
              <a:cs typeface="Arial"/>
            </a:endParaRPr>
          </a:p>
          <a:p>
            <a:pPr marL="754380" marR="78105" lvl="2" indent="-224154">
              <a:lnSpc>
                <a:spcPct val="100000"/>
              </a:lnSpc>
              <a:spcBef>
                <a:spcPts val="600"/>
              </a:spcBef>
              <a:buChar char="–"/>
              <a:tabLst>
                <a:tab pos="755015" algn="l"/>
              </a:tabLst>
            </a:pPr>
            <a:r>
              <a:rPr sz="2000" spc="-5">
                <a:latin typeface="Arial"/>
                <a:cs typeface="Arial"/>
              </a:rPr>
              <a:t>Entitlement to FSA </a:t>
            </a:r>
            <a:r>
              <a:rPr sz="2000">
                <a:latin typeface="Arial"/>
                <a:cs typeface="Arial"/>
              </a:rPr>
              <a:t>upon CONUS PCS </a:t>
            </a:r>
            <a:r>
              <a:rPr sz="2000" spc="-5">
                <a:latin typeface="Arial"/>
                <a:cs typeface="Arial"/>
              </a:rPr>
              <a:t>is </a:t>
            </a:r>
            <a:r>
              <a:rPr sz="2000">
                <a:latin typeface="Arial"/>
                <a:cs typeface="Arial"/>
              </a:rPr>
              <a:t>authorized only when  </a:t>
            </a:r>
            <a:r>
              <a:rPr sz="2000" spc="-5">
                <a:latin typeface="Arial"/>
                <a:cs typeface="Arial"/>
              </a:rPr>
              <a:t>movement </a:t>
            </a:r>
            <a:r>
              <a:rPr sz="2000">
                <a:latin typeface="Arial"/>
                <a:cs typeface="Arial"/>
              </a:rPr>
              <a:t>of a Soldier’s dependents </a:t>
            </a:r>
            <a:r>
              <a:rPr sz="2000" spc="-5">
                <a:latin typeface="Arial"/>
                <a:cs typeface="Arial"/>
              </a:rPr>
              <a:t>to </a:t>
            </a:r>
            <a:r>
              <a:rPr sz="2000">
                <a:latin typeface="Arial"/>
                <a:cs typeface="Arial"/>
              </a:rPr>
              <a:t>the new PDS </a:t>
            </a:r>
            <a:r>
              <a:rPr sz="2000" spc="-5">
                <a:latin typeface="Arial"/>
                <a:cs typeface="Arial"/>
              </a:rPr>
              <a:t>is </a:t>
            </a:r>
            <a:r>
              <a:rPr sz="2000">
                <a:latin typeface="Arial"/>
                <a:cs typeface="Arial"/>
              </a:rPr>
              <a:t>not  authorized at government expense, or when dependents</a:t>
            </a:r>
            <a:r>
              <a:rPr sz="2000" spc="-250">
                <a:latin typeface="Arial"/>
                <a:cs typeface="Arial"/>
              </a:rPr>
              <a:t> </a:t>
            </a:r>
            <a:r>
              <a:rPr sz="2000">
                <a:latin typeface="Arial"/>
                <a:cs typeface="Arial"/>
              </a:rPr>
              <a:t>cannot  accompany the </a:t>
            </a:r>
            <a:r>
              <a:rPr sz="2000" spc="-5">
                <a:latin typeface="Arial"/>
                <a:cs typeface="Arial"/>
              </a:rPr>
              <a:t>Soldier </a:t>
            </a:r>
            <a:r>
              <a:rPr sz="2000">
                <a:latin typeface="Arial"/>
                <a:cs typeface="Arial"/>
              </a:rPr>
              <a:t>at that PDS due </a:t>
            </a:r>
            <a:r>
              <a:rPr sz="2000" spc="-5">
                <a:latin typeface="Arial"/>
                <a:cs typeface="Arial"/>
              </a:rPr>
              <a:t>to certified </a:t>
            </a:r>
            <a:r>
              <a:rPr sz="2000">
                <a:latin typeface="Arial"/>
                <a:cs typeface="Arial"/>
              </a:rPr>
              <a:t>medical  reasons.</a:t>
            </a:r>
          </a:p>
        </p:txBody>
      </p:sp>
      <p:sp>
        <p:nvSpPr>
          <p:cNvPr id="4" name="object 4"/>
          <p:cNvSpPr txBox="1"/>
          <p:nvPr/>
        </p:nvSpPr>
        <p:spPr>
          <a:xfrm>
            <a:off x="5888520" y="26559"/>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
        <p:nvSpPr>
          <p:cNvPr id="7" name="object 2"/>
          <p:cNvSpPr txBox="1">
            <a:spLocks noGrp="1"/>
          </p:cNvSpPr>
          <p:nvPr>
            <p:ph type="title"/>
          </p:nvPr>
        </p:nvSpPr>
        <p:spPr>
          <a:xfrm>
            <a:off x="2045644" y="-15323"/>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28466304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9184" y="1295399"/>
            <a:ext cx="8357616" cy="1601724"/>
          </a:xfrm>
          <a:prstGeom prst="rect">
            <a:avLst/>
          </a:prstGeom>
          <a:blipFill>
            <a:blip r:embed="rId2" cstate="print"/>
            <a:stretch>
              <a:fillRect/>
            </a:stretch>
          </a:blipFill>
        </p:spPr>
        <p:txBody>
          <a:bodyPr wrap="square" lIns="0" tIns="0" rIns="0" bIns="0" rtlCol="0"/>
          <a:lstStyle/>
          <a:p>
            <a:r>
              <a:rPr lang="en-US"/>
              <a:t> </a:t>
            </a:r>
            <a:endParaRPr/>
          </a:p>
        </p:txBody>
      </p:sp>
      <p:sp>
        <p:nvSpPr>
          <p:cNvPr id="3" name="object 3"/>
          <p:cNvSpPr txBox="1"/>
          <p:nvPr/>
        </p:nvSpPr>
        <p:spPr>
          <a:xfrm>
            <a:off x="413708" y="2745189"/>
            <a:ext cx="7909014" cy="2869375"/>
          </a:xfrm>
          <a:prstGeom prst="rect">
            <a:avLst/>
          </a:prstGeom>
        </p:spPr>
        <p:txBody>
          <a:bodyPr vert="horz" wrap="square" lIns="0" tIns="12065" rIns="0" bIns="0" rtlCol="0">
            <a:spAutoFit/>
          </a:bodyPr>
          <a:lstStyle/>
          <a:p>
            <a:pPr marL="12700" marR="5080" indent="687070">
              <a:lnSpc>
                <a:spcPct val="100499"/>
              </a:lnSpc>
              <a:spcBef>
                <a:spcPts val="95"/>
              </a:spcBef>
            </a:pPr>
            <a:r>
              <a:rPr sz="1850">
                <a:latin typeface="Arial"/>
                <a:cs typeface="Arial"/>
              </a:rPr>
              <a:t>Congratulations on </a:t>
            </a:r>
            <a:r>
              <a:rPr sz="1850" spc="-5">
                <a:latin typeface="Arial"/>
                <a:cs typeface="Arial"/>
              </a:rPr>
              <a:t>your selection </a:t>
            </a:r>
            <a:r>
              <a:rPr sz="1850">
                <a:latin typeface="Arial"/>
                <a:cs typeface="Arial"/>
              </a:rPr>
              <a:t>for reassignment! </a:t>
            </a:r>
            <a:r>
              <a:rPr sz="1850" spc="-10">
                <a:latin typeface="Arial"/>
                <a:cs typeface="Arial"/>
              </a:rPr>
              <a:t>This </a:t>
            </a:r>
            <a:r>
              <a:rPr sz="1850" spc="-15">
                <a:latin typeface="Arial"/>
                <a:cs typeface="Arial"/>
              </a:rPr>
              <a:t>briefing </a:t>
            </a:r>
            <a:r>
              <a:rPr sz="1850" spc="-10">
                <a:latin typeface="Arial"/>
                <a:cs typeface="Arial"/>
              </a:rPr>
              <a:t>is  provided </a:t>
            </a:r>
            <a:r>
              <a:rPr sz="1850">
                <a:latin typeface="Arial"/>
                <a:cs typeface="Arial"/>
              </a:rPr>
              <a:t>to </a:t>
            </a:r>
            <a:r>
              <a:rPr sz="1850" spc="-15">
                <a:latin typeface="Arial"/>
                <a:cs typeface="Arial"/>
              </a:rPr>
              <a:t>fulfill </a:t>
            </a:r>
            <a:r>
              <a:rPr sz="1850" spc="-10">
                <a:latin typeface="Arial"/>
                <a:cs typeface="Arial"/>
              </a:rPr>
              <a:t>the</a:t>
            </a:r>
            <a:r>
              <a:rPr lang="en-US" sz="1850" spc="-10">
                <a:latin typeface="Arial"/>
                <a:cs typeface="Arial"/>
              </a:rPr>
              <a:t> </a:t>
            </a:r>
            <a:r>
              <a:rPr sz="1850" spc="-15">
                <a:latin typeface="Arial"/>
                <a:cs typeface="Arial"/>
              </a:rPr>
              <a:t>reassignment </a:t>
            </a:r>
            <a:r>
              <a:rPr sz="1850" spc="-5">
                <a:latin typeface="Arial"/>
                <a:cs typeface="Arial"/>
              </a:rPr>
              <a:t>briefing </a:t>
            </a:r>
            <a:r>
              <a:rPr sz="1850" spc="-10">
                <a:latin typeface="Arial"/>
                <a:cs typeface="Arial"/>
              </a:rPr>
              <a:t>requirements </a:t>
            </a:r>
            <a:r>
              <a:rPr sz="1850">
                <a:latin typeface="Arial"/>
                <a:cs typeface="Arial"/>
              </a:rPr>
              <a:t>of AR </a:t>
            </a:r>
            <a:r>
              <a:rPr sz="1850" spc="-30">
                <a:latin typeface="Arial"/>
                <a:cs typeface="Arial"/>
              </a:rPr>
              <a:t>600-8-11, </a:t>
            </a:r>
            <a:r>
              <a:rPr sz="1850" spc="-15">
                <a:latin typeface="Arial"/>
                <a:cs typeface="Arial"/>
              </a:rPr>
              <a:t>and  </a:t>
            </a:r>
            <a:r>
              <a:rPr sz="1850" spc="-20">
                <a:latin typeface="Arial"/>
                <a:cs typeface="Arial"/>
              </a:rPr>
              <a:t>will </a:t>
            </a:r>
            <a:r>
              <a:rPr sz="1850" spc="-15">
                <a:latin typeface="Arial"/>
                <a:cs typeface="Arial"/>
              </a:rPr>
              <a:t>provide Soldiers </a:t>
            </a:r>
            <a:r>
              <a:rPr sz="1850" spc="-10">
                <a:latin typeface="Arial"/>
                <a:cs typeface="Arial"/>
              </a:rPr>
              <a:t>and Family </a:t>
            </a:r>
            <a:r>
              <a:rPr sz="1850" spc="-20">
                <a:latin typeface="Arial"/>
                <a:cs typeface="Arial"/>
              </a:rPr>
              <a:t>with </a:t>
            </a:r>
            <a:r>
              <a:rPr sz="1850" spc="-15">
                <a:latin typeface="Arial"/>
                <a:cs typeface="Arial"/>
              </a:rPr>
              <a:t>guidance </a:t>
            </a:r>
            <a:r>
              <a:rPr sz="1850" spc="-10">
                <a:latin typeface="Arial"/>
                <a:cs typeface="Arial"/>
              </a:rPr>
              <a:t>and useful </a:t>
            </a:r>
            <a:r>
              <a:rPr sz="1850">
                <a:latin typeface="Arial"/>
                <a:cs typeface="Arial"/>
              </a:rPr>
              <a:t>information to prepare you </a:t>
            </a:r>
            <a:r>
              <a:rPr sz="1850" spc="-10">
                <a:latin typeface="Arial"/>
                <a:cs typeface="Arial"/>
              </a:rPr>
              <a:t>for</a:t>
            </a:r>
            <a:r>
              <a:rPr sz="1850" spc="-25">
                <a:latin typeface="Arial"/>
                <a:cs typeface="Arial"/>
              </a:rPr>
              <a:t> </a:t>
            </a:r>
            <a:r>
              <a:rPr sz="1850" spc="-15">
                <a:latin typeface="Arial"/>
                <a:cs typeface="Arial"/>
              </a:rPr>
              <a:t>reassignment.</a:t>
            </a:r>
            <a:endParaRPr sz="1850">
              <a:latin typeface="Arial"/>
              <a:cs typeface="Arial"/>
            </a:endParaRPr>
          </a:p>
          <a:p>
            <a:pPr marL="12700" marR="23495" indent="687070">
              <a:lnSpc>
                <a:spcPct val="100499"/>
              </a:lnSpc>
              <a:spcBef>
                <a:spcPts val="915"/>
              </a:spcBef>
            </a:pPr>
            <a:r>
              <a:rPr sz="1850" spc="-15">
                <a:latin typeface="Arial"/>
                <a:cs typeface="Arial"/>
              </a:rPr>
              <a:t>Soldiers </a:t>
            </a:r>
            <a:r>
              <a:rPr sz="1850" spc="-10">
                <a:latin typeface="Arial"/>
                <a:cs typeface="Arial"/>
              </a:rPr>
              <a:t>must </a:t>
            </a:r>
            <a:r>
              <a:rPr sz="1850" spc="-15">
                <a:latin typeface="Arial"/>
                <a:cs typeface="Arial"/>
              </a:rPr>
              <a:t>provide </a:t>
            </a:r>
            <a:r>
              <a:rPr sz="1850" spc="-5">
                <a:latin typeface="Arial"/>
                <a:cs typeface="Arial"/>
              </a:rPr>
              <a:t>all </a:t>
            </a:r>
            <a:r>
              <a:rPr sz="1850" spc="-15">
                <a:latin typeface="Arial"/>
                <a:cs typeface="Arial"/>
              </a:rPr>
              <a:t>required </a:t>
            </a:r>
            <a:r>
              <a:rPr sz="1850">
                <a:latin typeface="Arial"/>
                <a:cs typeface="Arial"/>
              </a:rPr>
              <a:t>documents </a:t>
            </a:r>
            <a:r>
              <a:rPr sz="1850" spc="-5">
                <a:latin typeface="Arial"/>
                <a:cs typeface="Arial"/>
              </a:rPr>
              <a:t>to </a:t>
            </a:r>
            <a:r>
              <a:rPr sz="1850" spc="-10">
                <a:latin typeface="Arial"/>
                <a:cs typeface="Arial"/>
              </a:rPr>
              <a:t>the </a:t>
            </a:r>
            <a:r>
              <a:rPr sz="1850" spc="-15">
                <a:latin typeface="Arial"/>
                <a:cs typeface="Arial"/>
              </a:rPr>
              <a:t>servicing </a:t>
            </a:r>
            <a:r>
              <a:rPr lang="en-US" sz="1850" spc="-10">
                <a:latin typeface="Arial"/>
                <a:cs typeface="Arial"/>
              </a:rPr>
              <a:t>MPD,</a:t>
            </a:r>
            <a:r>
              <a:rPr sz="1850" spc="-10">
                <a:latin typeface="Arial"/>
                <a:cs typeface="Arial"/>
              </a:rPr>
              <a:t> </a:t>
            </a:r>
            <a:r>
              <a:rPr sz="1850" spc="-20">
                <a:latin typeface="Arial"/>
                <a:cs typeface="Arial"/>
              </a:rPr>
              <a:t>who will </a:t>
            </a:r>
            <a:r>
              <a:rPr sz="1850" spc="-15">
                <a:latin typeface="Arial"/>
                <a:cs typeface="Arial"/>
              </a:rPr>
              <a:t>review</a:t>
            </a:r>
            <a:r>
              <a:rPr lang="en-US" sz="1850" spc="-15">
                <a:latin typeface="Arial"/>
                <a:cs typeface="Arial"/>
              </a:rPr>
              <a:t> and process</a:t>
            </a:r>
            <a:r>
              <a:rPr sz="1850" spc="-15">
                <a:latin typeface="Arial"/>
                <a:cs typeface="Arial"/>
              </a:rPr>
              <a:t> </a:t>
            </a:r>
            <a:r>
              <a:rPr sz="1850" spc="-10">
                <a:latin typeface="Arial"/>
                <a:cs typeface="Arial"/>
              </a:rPr>
              <a:t>the </a:t>
            </a:r>
            <a:r>
              <a:rPr sz="1850">
                <a:latin typeface="Arial"/>
                <a:cs typeface="Arial"/>
              </a:rPr>
              <a:t>packet for orders</a:t>
            </a:r>
            <a:r>
              <a:rPr sz="1850" spc="-240">
                <a:latin typeface="Arial"/>
                <a:cs typeface="Arial"/>
              </a:rPr>
              <a:t> </a:t>
            </a:r>
            <a:r>
              <a:rPr sz="1850">
                <a:latin typeface="Arial"/>
                <a:cs typeface="Arial"/>
              </a:rPr>
              <a:t>processing.</a:t>
            </a:r>
          </a:p>
          <a:p>
            <a:pPr marL="12700" marR="264160" indent="687070">
              <a:lnSpc>
                <a:spcPct val="100499"/>
              </a:lnSpc>
              <a:spcBef>
                <a:spcPts val="720"/>
              </a:spcBef>
            </a:pPr>
            <a:r>
              <a:rPr sz="1850" spc="-5">
                <a:latin typeface="Arial"/>
                <a:cs typeface="Arial"/>
              </a:rPr>
              <a:t>Soldiers </a:t>
            </a:r>
            <a:r>
              <a:rPr sz="1850">
                <a:latin typeface="Arial"/>
                <a:cs typeface="Arial"/>
              </a:rPr>
              <a:t>are strongly advised not to take any </a:t>
            </a:r>
            <a:r>
              <a:rPr sz="1850" spc="-5">
                <a:latin typeface="Arial"/>
                <a:cs typeface="Arial"/>
              </a:rPr>
              <a:t>irreversible </a:t>
            </a:r>
            <a:r>
              <a:rPr sz="1850">
                <a:latin typeface="Arial"/>
                <a:cs typeface="Arial"/>
              </a:rPr>
              <a:t>action </a:t>
            </a:r>
            <a:r>
              <a:rPr lang="en-US" sz="1850">
                <a:latin typeface="Arial"/>
                <a:cs typeface="Arial"/>
              </a:rPr>
              <a:t>p</a:t>
            </a:r>
            <a:r>
              <a:rPr sz="1850">
                <a:latin typeface="Arial"/>
                <a:cs typeface="Arial"/>
              </a:rPr>
              <a:t>rior</a:t>
            </a:r>
            <a:r>
              <a:rPr sz="1850" spc="-220">
                <a:latin typeface="Arial"/>
                <a:cs typeface="Arial"/>
              </a:rPr>
              <a:t> </a:t>
            </a:r>
            <a:r>
              <a:rPr sz="1850" spc="-5">
                <a:latin typeface="Arial"/>
                <a:cs typeface="Arial"/>
              </a:rPr>
              <a:t>to </a:t>
            </a:r>
            <a:r>
              <a:rPr sz="1850">
                <a:latin typeface="Arial"/>
                <a:cs typeface="Arial"/>
              </a:rPr>
              <a:t>receiving Permanent Change of Stations (PCS)</a:t>
            </a:r>
            <a:r>
              <a:rPr sz="1850" spc="-170">
                <a:latin typeface="Arial"/>
                <a:cs typeface="Arial"/>
              </a:rPr>
              <a:t> </a:t>
            </a:r>
            <a:r>
              <a:rPr sz="1850">
                <a:latin typeface="Arial"/>
                <a:cs typeface="Arial"/>
              </a:rPr>
              <a:t>orders.</a:t>
            </a:r>
          </a:p>
          <a:p>
            <a:pPr marL="699770">
              <a:lnSpc>
                <a:spcPct val="100000"/>
              </a:lnSpc>
              <a:spcBef>
                <a:spcPts val="730"/>
              </a:spcBef>
            </a:pPr>
            <a:r>
              <a:rPr sz="1850" spc="-15">
                <a:latin typeface="Arial"/>
                <a:cs typeface="Arial"/>
              </a:rPr>
              <a:t>Regulatory </a:t>
            </a:r>
            <a:r>
              <a:rPr sz="1850" spc="-10">
                <a:latin typeface="Arial"/>
                <a:cs typeface="Arial"/>
              </a:rPr>
              <a:t>sources are </a:t>
            </a:r>
            <a:r>
              <a:rPr sz="1850" spc="-15">
                <a:latin typeface="Arial"/>
                <a:cs typeface="Arial"/>
              </a:rPr>
              <a:t>listed </a:t>
            </a:r>
            <a:r>
              <a:rPr lang="en-US" sz="1850" spc="-10">
                <a:latin typeface="Arial"/>
                <a:cs typeface="Arial"/>
              </a:rPr>
              <a:t>o</a:t>
            </a:r>
            <a:r>
              <a:rPr sz="1850" spc="-10">
                <a:latin typeface="Arial"/>
                <a:cs typeface="Arial"/>
              </a:rPr>
              <a:t>n each</a:t>
            </a:r>
            <a:r>
              <a:rPr sz="1850" spc="35">
                <a:latin typeface="Arial"/>
                <a:cs typeface="Arial"/>
              </a:rPr>
              <a:t> </a:t>
            </a:r>
            <a:r>
              <a:rPr sz="1850" spc="-15">
                <a:latin typeface="Arial"/>
                <a:cs typeface="Arial"/>
              </a:rPr>
              <a:t>slide</a:t>
            </a:r>
            <a:r>
              <a:rPr lang="en-US" sz="1850" spc="-15">
                <a:latin typeface="Arial"/>
                <a:cs typeface="Arial"/>
              </a:rPr>
              <a:t> (if applicable)</a:t>
            </a:r>
            <a:r>
              <a:rPr sz="1850" spc="-15">
                <a:latin typeface="Arial"/>
                <a:cs typeface="Arial"/>
              </a:rPr>
              <a:t>.</a:t>
            </a:r>
            <a:endParaRPr sz="1850">
              <a:latin typeface="Arial"/>
              <a:cs typeface="Arial"/>
            </a:endParaRPr>
          </a:p>
        </p:txBody>
      </p:sp>
      <p:sp>
        <p:nvSpPr>
          <p:cNvPr id="4" name="object 4"/>
          <p:cNvSpPr/>
          <p:nvPr/>
        </p:nvSpPr>
        <p:spPr>
          <a:xfrm>
            <a:off x="329945" y="1295399"/>
            <a:ext cx="8356855" cy="4594097"/>
          </a:xfrm>
          <a:custGeom>
            <a:avLst/>
            <a:gdLst/>
            <a:ahLst/>
            <a:cxnLst/>
            <a:rect l="l" t="t" r="r" b="b"/>
            <a:pathLst>
              <a:path w="8522335" h="4876800">
                <a:moveTo>
                  <a:pt x="0" y="0"/>
                </a:moveTo>
                <a:lnTo>
                  <a:pt x="8522081" y="0"/>
                </a:lnTo>
                <a:lnTo>
                  <a:pt x="8522081" y="4876393"/>
                </a:lnTo>
                <a:lnTo>
                  <a:pt x="0" y="4876393"/>
                </a:lnTo>
                <a:lnTo>
                  <a:pt x="0" y="0"/>
                </a:lnTo>
                <a:close/>
              </a:path>
            </a:pathLst>
          </a:custGeom>
          <a:ln w="38100">
            <a:solidFill>
              <a:srgbClr val="00383B"/>
            </a:solidFill>
          </a:ln>
        </p:spPr>
        <p:txBody>
          <a:bodyPr wrap="square" lIns="0" tIns="0" rIns="0" bIns="0" rtlCol="0"/>
          <a:lstStyle/>
          <a:p>
            <a:endParaRPr/>
          </a:p>
        </p:txBody>
      </p:sp>
      <p:sp>
        <p:nvSpPr>
          <p:cNvPr id="6" name="object 2"/>
          <p:cNvSpPr txBox="1">
            <a:spLocks/>
          </p:cNvSpPr>
          <p:nvPr/>
        </p:nvSpPr>
        <p:spPr>
          <a:xfrm>
            <a:off x="5078140" y="113842"/>
            <a:ext cx="3903345" cy="750847"/>
          </a:xfrm>
          <a:prstGeom prst="rect">
            <a:avLst/>
          </a:prstGeom>
          <a:ln w="3175">
            <a:noFill/>
          </a:ln>
        </p:spPr>
        <p:txBody>
          <a:bodyPr vert="horz" wrap="square" lIns="0" tIns="1206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5"/>
              </a:spcBef>
            </a:pPr>
            <a:r>
              <a:rPr lang="en-US" spc="-5">
                <a:solidFill>
                  <a:schemeClr val="tx1"/>
                </a:solidFill>
              </a:rPr>
              <a:t>Reassignment</a:t>
            </a:r>
            <a:r>
              <a:rPr lang="en-US" spc="15">
                <a:solidFill>
                  <a:schemeClr val="tx1"/>
                </a:solidFill>
              </a:rPr>
              <a:t> </a:t>
            </a:r>
            <a:r>
              <a:rPr lang="en-US" spc="-5">
                <a:solidFill>
                  <a:schemeClr val="tx1"/>
                </a:solidFill>
              </a:rPr>
              <a:t>Briefing</a:t>
            </a:r>
            <a:br>
              <a:rPr lang="en-US" spc="-5">
                <a:solidFill>
                  <a:schemeClr val="tx1"/>
                </a:solidFill>
              </a:rPr>
            </a:br>
            <a:r>
              <a:rPr lang="en-US" sz="2000" i="1">
                <a:solidFill>
                  <a:schemeClr val="tx1"/>
                </a:solidFill>
              </a:rPr>
              <a:t>Welcome</a:t>
            </a:r>
            <a:endParaRPr lang="en-US" spc="-5">
              <a:solidFill>
                <a:schemeClr val="tx1"/>
              </a:solidFill>
            </a:endParaRPr>
          </a:p>
        </p:txBody>
      </p:sp>
    </p:spTree>
    <p:extLst>
      <p:ext uri="{BB962C8B-B14F-4D97-AF65-F5344CB8AC3E}">
        <p14:creationId xmlns:p14="http://schemas.microsoft.com/office/powerpoint/2010/main" val="390308283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305" y="1151734"/>
            <a:ext cx="8212455" cy="3995966"/>
          </a:xfrm>
          <a:prstGeom prst="rect">
            <a:avLst/>
          </a:prstGeom>
        </p:spPr>
        <p:txBody>
          <a:bodyPr vert="horz" wrap="square" lIns="0" tIns="45720" rIns="0" bIns="0" rtlCol="0">
            <a:spAutoFit/>
          </a:bodyPr>
          <a:lstStyle/>
          <a:p>
            <a:pPr marL="212725" indent="-200660">
              <a:lnSpc>
                <a:spcPct val="100000"/>
              </a:lnSpc>
              <a:spcBef>
                <a:spcPts val="360"/>
              </a:spcBef>
              <a:buSzPct val="95000"/>
              <a:buFont typeface="Wingdings"/>
              <a:buChar char=""/>
              <a:tabLst>
                <a:tab pos="213360" algn="l"/>
              </a:tabLst>
            </a:pPr>
            <a:r>
              <a:rPr sz="2000" spc="-5">
                <a:latin typeface="Arial"/>
                <a:cs typeface="Arial"/>
              </a:rPr>
              <a:t>Isolation </a:t>
            </a:r>
            <a:r>
              <a:rPr sz="2000">
                <a:latin typeface="Arial"/>
                <a:cs typeface="Arial"/>
              </a:rPr>
              <a:t>or Quarantine </a:t>
            </a:r>
            <a:r>
              <a:rPr sz="2000" spc="-5">
                <a:latin typeface="Arial"/>
                <a:cs typeface="Arial"/>
              </a:rPr>
              <a:t>After Signing </a:t>
            </a:r>
            <a:r>
              <a:rPr sz="2000">
                <a:latin typeface="Arial"/>
                <a:cs typeface="Arial"/>
              </a:rPr>
              <a:t>Out of Old</a:t>
            </a:r>
            <a:r>
              <a:rPr sz="2000" spc="-260">
                <a:latin typeface="Arial"/>
                <a:cs typeface="Arial"/>
              </a:rPr>
              <a:t> </a:t>
            </a:r>
            <a:r>
              <a:rPr sz="2000">
                <a:latin typeface="Arial"/>
                <a:cs typeface="Arial"/>
              </a:rPr>
              <a:t>PDS</a:t>
            </a:r>
          </a:p>
          <a:p>
            <a:pPr marL="526415" marR="547370" lvl="1" indent="-174625">
              <a:lnSpc>
                <a:spcPts val="2160"/>
              </a:lnSpc>
              <a:spcBef>
                <a:spcPts val="540"/>
              </a:spcBef>
              <a:buChar char="•"/>
              <a:tabLst>
                <a:tab pos="528320" algn="l"/>
              </a:tabLst>
            </a:pPr>
            <a:r>
              <a:rPr sz="2000" spc="-5">
                <a:latin typeface="Arial"/>
                <a:cs typeface="Arial"/>
              </a:rPr>
              <a:t>If </a:t>
            </a:r>
            <a:r>
              <a:rPr sz="2000">
                <a:latin typeface="Arial"/>
                <a:cs typeface="Arial"/>
              </a:rPr>
              <a:t>a </a:t>
            </a:r>
            <a:r>
              <a:rPr sz="2000" spc="-5">
                <a:latin typeface="Arial"/>
                <a:cs typeface="Arial"/>
              </a:rPr>
              <a:t>Soldier </a:t>
            </a:r>
            <a:r>
              <a:rPr sz="2000">
                <a:latin typeface="Arial"/>
                <a:cs typeface="Arial"/>
              </a:rPr>
              <a:t>and a Soldier’s dependents are ordered </a:t>
            </a:r>
            <a:r>
              <a:rPr sz="2000" spc="-5">
                <a:latin typeface="Arial"/>
                <a:cs typeface="Arial"/>
              </a:rPr>
              <a:t>to isolate </a:t>
            </a:r>
            <a:r>
              <a:rPr sz="2000">
                <a:latin typeface="Arial"/>
                <a:cs typeface="Arial"/>
              </a:rPr>
              <a:t>or  quarantine </a:t>
            </a:r>
            <a:r>
              <a:rPr sz="2000" spc="-5">
                <a:latin typeface="Arial"/>
                <a:cs typeface="Arial"/>
              </a:rPr>
              <a:t>after </a:t>
            </a:r>
            <a:r>
              <a:rPr sz="2000">
                <a:latin typeface="Arial"/>
                <a:cs typeface="Arial"/>
              </a:rPr>
              <a:t>signing out of the </a:t>
            </a:r>
            <a:r>
              <a:rPr sz="2000" spc="-5">
                <a:latin typeface="Arial"/>
                <a:cs typeface="Arial"/>
              </a:rPr>
              <a:t>unit, </a:t>
            </a:r>
            <a:r>
              <a:rPr sz="2000">
                <a:latin typeface="Arial"/>
                <a:cs typeface="Arial"/>
              </a:rPr>
              <a:t>then per diem may be  authorized </a:t>
            </a:r>
            <a:r>
              <a:rPr sz="2000" spc="-5">
                <a:latin typeface="Arial"/>
                <a:cs typeface="Arial"/>
              </a:rPr>
              <a:t>for both </a:t>
            </a:r>
            <a:r>
              <a:rPr sz="2000">
                <a:latin typeface="Arial"/>
                <a:cs typeface="Arial"/>
              </a:rPr>
              <a:t>the </a:t>
            </a:r>
            <a:r>
              <a:rPr sz="2000" spc="-5">
                <a:latin typeface="Arial"/>
                <a:cs typeface="Arial"/>
              </a:rPr>
              <a:t>Soldier </a:t>
            </a:r>
            <a:r>
              <a:rPr sz="2000">
                <a:latin typeface="Arial"/>
                <a:cs typeface="Arial"/>
              </a:rPr>
              <a:t>and dependents at the </a:t>
            </a:r>
            <a:r>
              <a:rPr sz="2000" spc="-5">
                <a:latin typeface="Arial"/>
                <a:cs typeface="Arial"/>
              </a:rPr>
              <a:t>location  </a:t>
            </a:r>
            <a:r>
              <a:rPr sz="2000">
                <a:latin typeface="Arial"/>
                <a:cs typeface="Arial"/>
              </a:rPr>
              <a:t>specified </a:t>
            </a:r>
            <a:r>
              <a:rPr sz="2000" spc="-5">
                <a:latin typeface="Arial"/>
                <a:cs typeface="Arial"/>
              </a:rPr>
              <a:t>in </a:t>
            </a:r>
            <a:r>
              <a:rPr sz="2000">
                <a:latin typeface="Arial"/>
                <a:cs typeface="Arial"/>
              </a:rPr>
              <a:t>the orders. </a:t>
            </a:r>
            <a:r>
              <a:rPr sz="2000" spc="-5">
                <a:latin typeface="Arial"/>
                <a:cs typeface="Arial"/>
              </a:rPr>
              <a:t>If </a:t>
            </a:r>
            <a:r>
              <a:rPr sz="2000">
                <a:latin typeface="Arial"/>
                <a:cs typeface="Arial"/>
              </a:rPr>
              <a:t>lodging </a:t>
            </a:r>
            <a:r>
              <a:rPr sz="2000" spc="-5">
                <a:latin typeface="Arial"/>
                <a:cs typeface="Arial"/>
              </a:rPr>
              <a:t>in </a:t>
            </a:r>
            <a:r>
              <a:rPr sz="2000">
                <a:latin typeface="Arial"/>
                <a:cs typeface="Arial"/>
              </a:rPr>
              <a:t>kind or meals </a:t>
            </a:r>
            <a:r>
              <a:rPr sz="2000" spc="-5">
                <a:latin typeface="Arial"/>
                <a:cs typeface="Arial"/>
              </a:rPr>
              <a:t>in </a:t>
            </a:r>
            <a:r>
              <a:rPr sz="2000">
                <a:latin typeface="Arial"/>
                <a:cs typeface="Arial"/>
              </a:rPr>
              <a:t>kind are  provided, then per diem </a:t>
            </a:r>
            <a:r>
              <a:rPr sz="2000" spc="-5">
                <a:latin typeface="Arial"/>
                <a:cs typeface="Arial"/>
              </a:rPr>
              <a:t>is </a:t>
            </a:r>
            <a:r>
              <a:rPr sz="2000">
                <a:latin typeface="Arial"/>
                <a:cs typeface="Arial"/>
              </a:rPr>
              <a:t>not</a:t>
            </a:r>
            <a:r>
              <a:rPr sz="2000" spc="-110">
                <a:latin typeface="Arial"/>
                <a:cs typeface="Arial"/>
              </a:rPr>
              <a:t> </a:t>
            </a:r>
            <a:r>
              <a:rPr sz="2000">
                <a:latin typeface="Arial"/>
                <a:cs typeface="Arial"/>
              </a:rPr>
              <a:t>payable.</a:t>
            </a:r>
          </a:p>
          <a:p>
            <a:pPr marL="186055" marR="598805" indent="-173990">
              <a:lnSpc>
                <a:spcPts val="2160"/>
              </a:lnSpc>
              <a:spcBef>
                <a:spcPts val="994"/>
              </a:spcBef>
              <a:buSzPct val="95000"/>
              <a:buFont typeface="Wingdings"/>
              <a:buChar char=""/>
              <a:tabLst>
                <a:tab pos="213360" algn="l"/>
              </a:tabLst>
            </a:pPr>
            <a:r>
              <a:rPr sz="2000" spc="-5">
                <a:latin typeface="Arial"/>
                <a:cs typeface="Arial"/>
              </a:rPr>
              <a:t>Isolation </a:t>
            </a:r>
            <a:r>
              <a:rPr sz="2000">
                <a:latin typeface="Arial"/>
                <a:cs typeface="Arial"/>
              </a:rPr>
              <a:t>or Quarantine Required </a:t>
            </a:r>
            <a:r>
              <a:rPr sz="2000" spc="-5">
                <a:latin typeface="Arial"/>
                <a:cs typeface="Arial"/>
              </a:rPr>
              <a:t>after Arrival </a:t>
            </a:r>
            <a:r>
              <a:rPr sz="2000">
                <a:latin typeface="Arial"/>
                <a:cs typeface="Arial"/>
              </a:rPr>
              <a:t>at the New PDS</a:t>
            </a:r>
            <a:r>
              <a:rPr sz="2000" spc="-270">
                <a:latin typeface="Arial"/>
                <a:cs typeface="Arial"/>
              </a:rPr>
              <a:t> </a:t>
            </a:r>
            <a:r>
              <a:rPr sz="2000">
                <a:latin typeface="Arial"/>
                <a:cs typeface="Arial"/>
              </a:rPr>
              <a:t>and  </a:t>
            </a:r>
            <a:r>
              <a:rPr sz="2000" spc="-5">
                <a:latin typeface="Arial"/>
                <a:cs typeface="Arial"/>
              </a:rPr>
              <a:t>Before </a:t>
            </a:r>
            <a:r>
              <a:rPr sz="2000">
                <a:latin typeface="Arial"/>
                <a:cs typeface="Arial"/>
              </a:rPr>
              <a:t>TLE</a:t>
            </a:r>
            <a:r>
              <a:rPr sz="2000" spc="-65">
                <a:latin typeface="Arial"/>
                <a:cs typeface="Arial"/>
              </a:rPr>
              <a:t> </a:t>
            </a:r>
            <a:r>
              <a:rPr sz="2000">
                <a:latin typeface="Arial"/>
                <a:cs typeface="Arial"/>
              </a:rPr>
              <a:t>Begins</a:t>
            </a:r>
          </a:p>
          <a:p>
            <a:pPr marL="527050" marR="5080" lvl="1" indent="-175260">
              <a:lnSpc>
                <a:spcPts val="2160"/>
              </a:lnSpc>
              <a:spcBef>
                <a:spcPts val="505"/>
              </a:spcBef>
              <a:buChar char="•"/>
              <a:tabLst>
                <a:tab pos="528320" algn="l"/>
              </a:tabLst>
            </a:pPr>
            <a:r>
              <a:rPr sz="2000" spc="-5">
                <a:latin typeface="Arial"/>
                <a:cs typeface="Arial"/>
              </a:rPr>
              <a:t>If </a:t>
            </a:r>
            <a:r>
              <a:rPr sz="2000">
                <a:latin typeface="Arial"/>
                <a:cs typeface="Arial"/>
              </a:rPr>
              <a:t>a </a:t>
            </a:r>
            <a:r>
              <a:rPr sz="2000" spc="-5">
                <a:latin typeface="Arial"/>
                <a:cs typeface="Arial"/>
              </a:rPr>
              <a:t>Soldier </a:t>
            </a:r>
            <a:r>
              <a:rPr sz="2000">
                <a:latin typeface="Arial"/>
                <a:cs typeface="Arial"/>
              </a:rPr>
              <a:t>and a Soldier’s dependents are ordered </a:t>
            </a:r>
            <a:r>
              <a:rPr sz="2000" spc="-5">
                <a:latin typeface="Arial"/>
                <a:cs typeface="Arial"/>
              </a:rPr>
              <a:t>to isolate </a:t>
            </a:r>
            <a:r>
              <a:rPr sz="2000">
                <a:latin typeface="Arial"/>
                <a:cs typeface="Arial"/>
              </a:rPr>
              <a:t>or  quarantine </a:t>
            </a:r>
            <a:r>
              <a:rPr sz="2000" spc="-5">
                <a:latin typeface="Arial"/>
                <a:cs typeface="Arial"/>
              </a:rPr>
              <a:t>after arrival </a:t>
            </a:r>
            <a:r>
              <a:rPr sz="2000">
                <a:latin typeface="Arial"/>
                <a:cs typeface="Arial"/>
              </a:rPr>
              <a:t>at the new PDS and before TLE begins, then  the </a:t>
            </a:r>
            <a:r>
              <a:rPr sz="2000" spc="-5">
                <a:latin typeface="Arial"/>
                <a:cs typeface="Arial"/>
              </a:rPr>
              <a:t>Soldier </a:t>
            </a:r>
            <a:r>
              <a:rPr sz="2000">
                <a:latin typeface="Arial"/>
                <a:cs typeface="Arial"/>
              </a:rPr>
              <a:t>and dependents may be authorized per diem </a:t>
            </a:r>
            <a:r>
              <a:rPr sz="2000" spc="-5">
                <a:latin typeface="Arial"/>
                <a:cs typeface="Arial"/>
              </a:rPr>
              <a:t>in  </a:t>
            </a:r>
            <a:r>
              <a:rPr sz="2000">
                <a:latin typeface="Arial"/>
                <a:cs typeface="Arial"/>
              </a:rPr>
              <a:t>accordance </a:t>
            </a:r>
            <a:r>
              <a:rPr sz="2000" spc="-5">
                <a:latin typeface="Arial"/>
                <a:cs typeface="Arial"/>
              </a:rPr>
              <a:t>with </a:t>
            </a:r>
            <a:r>
              <a:rPr sz="2000">
                <a:latin typeface="Arial"/>
                <a:cs typeface="Arial"/>
              </a:rPr>
              <a:t>JTR Chapter 5, Part </a:t>
            </a:r>
            <a:r>
              <a:rPr sz="2000" spc="-5">
                <a:latin typeface="Arial"/>
                <a:cs typeface="Arial"/>
              </a:rPr>
              <a:t>A. If </a:t>
            </a:r>
            <a:r>
              <a:rPr sz="2000">
                <a:latin typeface="Arial"/>
                <a:cs typeface="Arial"/>
              </a:rPr>
              <a:t>lodging </a:t>
            </a:r>
            <a:r>
              <a:rPr sz="2000" spc="-5">
                <a:latin typeface="Arial"/>
                <a:cs typeface="Arial"/>
              </a:rPr>
              <a:t>in </a:t>
            </a:r>
            <a:r>
              <a:rPr sz="2000">
                <a:latin typeface="Arial"/>
                <a:cs typeface="Arial"/>
              </a:rPr>
              <a:t>kind or meals</a:t>
            </a:r>
            <a:r>
              <a:rPr sz="2000" spc="-335">
                <a:latin typeface="Arial"/>
                <a:cs typeface="Arial"/>
              </a:rPr>
              <a:t> </a:t>
            </a:r>
            <a:r>
              <a:rPr sz="2000" spc="-5">
                <a:latin typeface="Arial"/>
                <a:cs typeface="Arial"/>
              </a:rPr>
              <a:t>in  </a:t>
            </a:r>
            <a:r>
              <a:rPr sz="2000">
                <a:latin typeface="Arial"/>
                <a:cs typeface="Arial"/>
              </a:rPr>
              <a:t>kind are provided, then per diem </a:t>
            </a:r>
            <a:r>
              <a:rPr sz="2000" spc="-5">
                <a:latin typeface="Arial"/>
                <a:cs typeface="Arial"/>
              </a:rPr>
              <a:t>is </a:t>
            </a:r>
            <a:r>
              <a:rPr sz="2000">
                <a:latin typeface="Arial"/>
                <a:cs typeface="Arial"/>
              </a:rPr>
              <a:t>not</a:t>
            </a:r>
            <a:r>
              <a:rPr sz="2000" spc="-160">
                <a:latin typeface="Arial"/>
                <a:cs typeface="Arial"/>
              </a:rPr>
              <a:t> </a:t>
            </a:r>
            <a:r>
              <a:rPr sz="2000">
                <a:latin typeface="Arial"/>
                <a:cs typeface="Arial"/>
              </a:rPr>
              <a:t>payable.</a:t>
            </a:r>
          </a:p>
        </p:txBody>
      </p:sp>
      <p:sp>
        <p:nvSpPr>
          <p:cNvPr id="6" name="object 2"/>
          <p:cNvSpPr txBox="1">
            <a:spLocks noGrp="1"/>
          </p:cNvSpPr>
          <p:nvPr>
            <p:ph type="title"/>
          </p:nvPr>
        </p:nvSpPr>
        <p:spPr>
          <a:xfrm>
            <a:off x="2027712" y="2607"/>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413283935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0173" y="1223279"/>
            <a:ext cx="8265159" cy="4678845"/>
          </a:xfrm>
          <a:prstGeom prst="rect">
            <a:avLst/>
          </a:prstGeom>
        </p:spPr>
        <p:txBody>
          <a:bodyPr vert="horz" wrap="square" lIns="0" tIns="13335" rIns="0" bIns="0" rtlCol="0">
            <a:spAutoFit/>
          </a:bodyPr>
          <a:lstStyle/>
          <a:p>
            <a:pPr marL="212725" indent="-200660">
              <a:lnSpc>
                <a:spcPct val="100000"/>
              </a:lnSpc>
              <a:spcBef>
                <a:spcPts val="1460"/>
              </a:spcBef>
              <a:buSzPct val="95000"/>
              <a:buFont typeface="Wingdings"/>
              <a:buChar char=""/>
              <a:tabLst>
                <a:tab pos="213360" algn="l"/>
              </a:tabLst>
            </a:pPr>
            <a:r>
              <a:rPr sz="2000" spc="-5">
                <a:latin typeface="Arial"/>
                <a:cs typeface="Arial"/>
              </a:rPr>
              <a:t>Individually Billed </a:t>
            </a:r>
            <a:r>
              <a:rPr sz="2000">
                <a:latin typeface="Arial"/>
                <a:cs typeface="Arial"/>
              </a:rPr>
              <a:t>Account </a:t>
            </a:r>
            <a:r>
              <a:rPr sz="2000" spc="-5">
                <a:latin typeface="Arial"/>
                <a:cs typeface="Arial"/>
              </a:rPr>
              <a:t>(IBA) vs Centrally Billed </a:t>
            </a:r>
            <a:r>
              <a:rPr sz="2000">
                <a:latin typeface="Arial"/>
                <a:cs typeface="Arial"/>
              </a:rPr>
              <a:t>Account</a:t>
            </a:r>
            <a:r>
              <a:rPr sz="2000" spc="-254">
                <a:latin typeface="Arial"/>
                <a:cs typeface="Arial"/>
              </a:rPr>
              <a:t> </a:t>
            </a:r>
            <a:r>
              <a:rPr sz="2000">
                <a:latin typeface="Arial"/>
                <a:cs typeface="Arial"/>
              </a:rPr>
              <a:t>(CBA)</a:t>
            </a:r>
          </a:p>
          <a:p>
            <a:pPr marL="527685" lvl="1" indent="-175895">
              <a:lnSpc>
                <a:spcPct val="100000"/>
              </a:lnSpc>
              <a:spcBef>
                <a:spcPts val="295"/>
              </a:spcBef>
              <a:buChar char="•"/>
              <a:tabLst>
                <a:tab pos="528320" algn="l"/>
              </a:tabLst>
            </a:pPr>
            <a:r>
              <a:rPr sz="1800" spc="-5">
                <a:latin typeface="Arial"/>
                <a:cs typeface="Arial"/>
              </a:rPr>
              <a:t>All PCS orders must state that </a:t>
            </a:r>
            <a:r>
              <a:rPr sz="1800" spc="-10">
                <a:latin typeface="Arial"/>
                <a:cs typeface="Arial"/>
              </a:rPr>
              <a:t>either </a:t>
            </a:r>
            <a:r>
              <a:rPr sz="1800" spc="-5">
                <a:latin typeface="Arial"/>
                <a:cs typeface="Arial"/>
              </a:rPr>
              <a:t>IBA or CBA (not </a:t>
            </a:r>
            <a:r>
              <a:rPr sz="1800" spc="-10">
                <a:latin typeface="Arial"/>
                <a:cs typeface="Arial"/>
              </a:rPr>
              <a:t>both) </a:t>
            </a:r>
            <a:r>
              <a:rPr sz="1800" spc="-5">
                <a:latin typeface="Arial"/>
                <a:cs typeface="Arial"/>
              </a:rPr>
              <a:t>is</a:t>
            </a:r>
            <a:r>
              <a:rPr sz="1800" spc="-75">
                <a:latin typeface="Arial"/>
                <a:cs typeface="Arial"/>
              </a:rPr>
              <a:t> </a:t>
            </a:r>
            <a:r>
              <a:rPr sz="1800" spc="-10">
                <a:latin typeface="Arial"/>
                <a:cs typeface="Arial"/>
              </a:rPr>
              <a:t>authorized.</a:t>
            </a:r>
            <a:endParaRPr sz="1800">
              <a:latin typeface="Arial"/>
              <a:cs typeface="Arial"/>
            </a:endParaRPr>
          </a:p>
          <a:p>
            <a:pPr marL="527685" marR="657860" lvl="1" indent="-175260">
              <a:lnSpc>
                <a:spcPts val="1939"/>
              </a:lnSpc>
              <a:spcBef>
                <a:spcPts val="525"/>
              </a:spcBef>
              <a:buChar char="•"/>
              <a:tabLst>
                <a:tab pos="528320" algn="l"/>
              </a:tabLst>
            </a:pPr>
            <a:r>
              <a:rPr sz="1800" spc="-5">
                <a:latin typeface="Arial"/>
                <a:cs typeface="Arial"/>
              </a:rPr>
              <a:t>IBA-Mandatory for all </a:t>
            </a:r>
            <a:r>
              <a:rPr sz="1800" spc="-10">
                <a:latin typeface="Arial"/>
                <a:cs typeface="Arial"/>
              </a:rPr>
              <a:t>Soldiers </a:t>
            </a:r>
            <a:r>
              <a:rPr sz="1800" spc="-15">
                <a:latin typeface="Arial"/>
                <a:cs typeface="Arial"/>
              </a:rPr>
              <a:t>with </a:t>
            </a:r>
            <a:r>
              <a:rPr sz="1800">
                <a:latin typeface="Arial"/>
                <a:cs typeface="Arial"/>
              </a:rPr>
              <a:t>a </a:t>
            </a:r>
            <a:r>
              <a:rPr sz="1800" spc="-10">
                <a:latin typeface="Arial"/>
                <a:cs typeface="Arial"/>
              </a:rPr>
              <a:t>Government </a:t>
            </a:r>
            <a:r>
              <a:rPr sz="1800" spc="-15">
                <a:latin typeface="Arial"/>
                <a:cs typeface="Arial"/>
              </a:rPr>
              <a:t>Travel </a:t>
            </a:r>
            <a:r>
              <a:rPr sz="1800" spc="-10">
                <a:latin typeface="Arial"/>
                <a:cs typeface="Arial"/>
              </a:rPr>
              <a:t>Charge </a:t>
            </a:r>
            <a:r>
              <a:rPr sz="1800" spc="-5">
                <a:latin typeface="Arial"/>
                <a:cs typeface="Arial"/>
              </a:rPr>
              <a:t>Card  </a:t>
            </a:r>
            <a:r>
              <a:rPr sz="1800">
                <a:latin typeface="Arial"/>
                <a:cs typeface="Arial"/>
              </a:rPr>
              <a:t>(GTCC) </a:t>
            </a:r>
            <a:r>
              <a:rPr sz="1800" spc="-10">
                <a:latin typeface="Arial"/>
                <a:cs typeface="Arial"/>
              </a:rPr>
              <a:t>(unless exempt) and </a:t>
            </a:r>
            <a:r>
              <a:rPr sz="1800" spc="-5">
                <a:latin typeface="Arial"/>
                <a:cs typeface="Arial"/>
              </a:rPr>
              <a:t>must be </a:t>
            </a:r>
            <a:r>
              <a:rPr sz="1800" spc="-10">
                <a:latin typeface="Arial"/>
                <a:cs typeface="Arial"/>
              </a:rPr>
              <a:t>included </a:t>
            </a:r>
            <a:r>
              <a:rPr sz="1800" spc="-5">
                <a:latin typeface="Arial"/>
                <a:cs typeface="Arial"/>
              </a:rPr>
              <a:t>in the PCS</a:t>
            </a:r>
            <a:r>
              <a:rPr sz="1800" spc="120">
                <a:latin typeface="Arial"/>
                <a:cs typeface="Arial"/>
              </a:rPr>
              <a:t> </a:t>
            </a:r>
            <a:r>
              <a:rPr sz="1800" spc="-25">
                <a:latin typeface="Arial"/>
                <a:cs typeface="Arial"/>
              </a:rPr>
              <a:t>order.</a:t>
            </a:r>
            <a:endParaRPr sz="1800">
              <a:latin typeface="Arial"/>
              <a:cs typeface="Arial"/>
            </a:endParaRPr>
          </a:p>
          <a:p>
            <a:pPr marL="754380" marR="5080" lvl="2" indent="-224154">
              <a:lnSpc>
                <a:spcPts val="1730"/>
              </a:lnSpc>
              <a:spcBef>
                <a:spcPts val="509"/>
              </a:spcBef>
              <a:buChar char="–"/>
              <a:tabLst>
                <a:tab pos="755015" algn="l"/>
              </a:tabLst>
            </a:pPr>
            <a:r>
              <a:rPr sz="1600" spc="-5">
                <a:latin typeface="Arial"/>
                <a:cs typeface="Arial"/>
              </a:rPr>
              <a:t>If travelling by </a:t>
            </a:r>
            <a:r>
              <a:rPr sz="1600" spc="-25">
                <a:latin typeface="Arial"/>
                <a:cs typeface="Arial"/>
              </a:rPr>
              <a:t>air, </a:t>
            </a:r>
            <a:r>
              <a:rPr sz="1600" spc="-5">
                <a:latin typeface="Arial"/>
                <a:cs typeface="Arial"/>
              </a:rPr>
              <a:t>the Soldier must contact the supporting Commercial </a:t>
            </a:r>
            <a:r>
              <a:rPr sz="1600" spc="-15">
                <a:latin typeface="Arial"/>
                <a:cs typeface="Arial"/>
              </a:rPr>
              <a:t>Travel </a:t>
            </a:r>
            <a:r>
              <a:rPr sz="1600" spc="-10">
                <a:latin typeface="Arial"/>
                <a:cs typeface="Arial"/>
              </a:rPr>
              <a:t>Office  </a:t>
            </a:r>
            <a:r>
              <a:rPr sz="1600" spc="-15">
                <a:latin typeface="Arial"/>
                <a:cs typeface="Arial"/>
              </a:rPr>
              <a:t>(CTO) </a:t>
            </a:r>
            <a:r>
              <a:rPr sz="1600" spc="-5">
                <a:latin typeface="Arial"/>
                <a:cs typeface="Arial"/>
              </a:rPr>
              <a:t>or </a:t>
            </a:r>
            <a:r>
              <a:rPr sz="1600" spc="-15">
                <a:latin typeface="Arial"/>
                <a:cs typeface="Arial"/>
              </a:rPr>
              <a:t>Travel </a:t>
            </a:r>
            <a:r>
              <a:rPr sz="1600" spc="-10">
                <a:latin typeface="Arial"/>
                <a:cs typeface="Arial"/>
              </a:rPr>
              <a:t>Management Center (TMC) </a:t>
            </a:r>
            <a:r>
              <a:rPr sz="1600" spc="-5">
                <a:latin typeface="Arial"/>
                <a:cs typeface="Arial"/>
              </a:rPr>
              <a:t>to make air travel reservation  </a:t>
            </a:r>
            <a:r>
              <a:rPr sz="1600" spc="-10">
                <a:latin typeface="Arial"/>
                <a:cs typeface="Arial"/>
              </a:rPr>
              <a:t>arrangements.</a:t>
            </a:r>
            <a:endParaRPr sz="1600">
              <a:latin typeface="Arial"/>
              <a:cs typeface="Arial"/>
            </a:endParaRPr>
          </a:p>
          <a:p>
            <a:pPr marL="754380" marR="196215" lvl="2" indent="-224154">
              <a:lnSpc>
                <a:spcPts val="1730"/>
              </a:lnSpc>
              <a:spcBef>
                <a:spcPts val="484"/>
              </a:spcBef>
              <a:buChar char="–"/>
              <a:tabLst>
                <a:tab pos="755015" algn="l"/>
              </a:tabLst>
            </a:pPr>
            <a:r>
              <a:rPr sz="1600" spc="-10">
                <a:latin typeface="Arial"/>
                <a:cs typeface="Arial"/>
              </a:rPr>
              <a:t>The GTCC </a:t>
            </a:r>
            <a:r>
              <a:rPr sz="1600" spc="-5">
                <a:latin typeface="Arial"/>
                <a:cs typeface="Arial"/>
              </a:rPr>
              <a:t>eliminates the </a:t>
            </a:r>
            <a:r>
              <a:rPr sz="1600" spc="-10">
                <a:latin typeface="Arial"/>
                <a:cs typeface="Arial"/>
              </a:rPr>
              <a:t>need </a:t>
            </a:r>
            <a:r>
              <a:rPr sz="1600" spc="-5">
                <a:latin typeface="Arial"/>
                <a:cs typeface="Arial"/>
              </a:rPr>
              <a:t>for an advance of travel entitlements </a:t>
            </a:r>
            <a:r>
              <a:rPr sz="1600" spc="-10">
                <a:latin typeface="Arial"/>
                <a:cs typeface="Arial"/>
              </a:rPr>
              <a:t>and reduces  </a:t>
            </a:r>
            <a:r>
              <a:rPr sz="1600" spc="-5">
                <a:latin typeface="Arial"/>
                <a:cs typeface="Arial"/>
              </a:rPr>
              <a:t>the </a:t>
            </a:r>
            <a:r>
              <a:rPr sz="1600">
                <a:latin typeface="Arial"/>
                <a:cs typeface="Arial"/>
              </a:rPr>
              <a:t>traveler’s </a:t>
            </a:r>
            <a:r>
              <a:rPr sz="1600" spc="-10">
                <a:latin typeface="Arial"/>
                <a:cs typeface="Arial"/>
              </a:rPr>
              <a:t>dependency </a:t>
            </a:r>
            <a:r>
              <a:rPr sz="1600" spc="-5">
                <a:latin typeface="Arial"/>
                <a:cs typeface="Arial"/>
              </a:rPr>
              <a:t>on personal</a:t>
            </a:r>
            <a:r>
              <a:rPr sz="1600" spc="20">
                <a:latin typeface="Arial"/>
                <a:cs typeface="Arial"/>
              </a:rPr>
              <a:t> </a:t>
            </a:r>
            <a:r>
              <a:rPr sz="1600" spc="-5">
                <a:latin typeface="Arial"/>
                <a:cs typeface="Arial"/>
              </a:rPr>
              <a:t>funds.</a:t>
            </a:r>
            <a:endParaRPr sz="1600">
              <a:latin typeface="Arial"/>
              <a:cs typeface="Arial"/>
            </a:endParaRPr>
          </a:p>
          <a:p>
            <a:pPr marL="754380" marR="172720" lvl="2" indent="-224154">
              <a:lnSpc>
                <a:spcPts val="1730"/>
              </a:lnSpc>
              <a:spcBef>
                <a:spcPts val="500"/>
              </a:spcBef>
              <a:buChar char="–"/>
              <a:tabLst>
                <a:tab pos="755015" algn="l"/>
              </a:tabLst>
            </a:pPr>
            <a:r>
              <a:rPr sz="1600" spc="-5">
                <a:latin typeface="Arial"/>
                <a:cs typeface="Arial"/>
              </a:rPr>
              <a:t>If IBA </a:t>
            </a:r>
            <a:r>
              <a:rPr sz="1600">
                <a:latin typeface="Arial"/>
                <a:cs typeface="Arial"/>
              </a:rPr>
              <a:t>is </a:t>
            </a:r>
            <a:r>
              <a:rPr sz="1600" spc="-5">
                <a:latin typeface="Arial"/>
                <a:cs typeface="Arial"/>
              </a:rPr>
              <a:t>authorized </a:t>
            </a:r>
            <a:r>
              <a:rPr sz="1600">
                <a:latin typeface="Arial"/>
                <a:cs typeface="Arial"/>
              </a:rPr>
              <a:t>in </a:t>
            </a:r>
            <a:r>
              <a:rPr sz="1600" spc="-5">
                <a:latin typeface="Arial"/>
                <a:cs typeface="Arial"/>
              </a:rPr>
              <a:t>the PCS </a:t>
            </a:r>
            <a:r>
              <a:rPr sz="1600" spc="-25">
                <a:latin typeface="Arial"/>
                <a:cs typeface="Arial"/>
              </a:rPr>
              <a:t>order, </a:t>
            </a:r>
            <a:r>
              <a:rPr sz="1600" spc="-5">
                <a:latin typeface="Arial"/>
                <a:cs typeface="Arial"/>
              </a:rPr>
              <a:t>the Soldiers will contact their unit travel  charge card Agency </a:t>
            </a:r>
            <a:r>
              <a:rPr sz="1600" spc="-10">
                <a:latin typeface="Arial"/>
                <a:cs typeface="Arial"/>
              </a:rPr>
              <a:t>Program Coordinator </a:t>
            </a:r>
            <a:r>
              <a:rPr sz="1600" spc="-5">
                <a:latin typeface="Arial"/>
                <a:cs typeface="Arial"/>
              </a:rPr>
              <a:t>(APC) to register into the PCS </a:t>
            </a:r>
            <a:r>
              <a:rPr sz="1600" spc="-10">
                <a:latin typeface="Arial"/>
                <a:cs typeface="Arial"/>
              </a:rPr>
              <a:t>program  </a:t>
            </a:r>
            <a:r>
              <a:rPr sz="1600" spc="-5">
                <a:latin typeface="Arial"/>
                <a:cs typeface="Arial"/>
              </a:rPr>
              <a:t>to increase spending </a:t>
            </a:r>
            <a:r>
              <a:rPr sz="1600">
                <a:latin typeface="Arial"/>
                <a:cs typeface="Arial"/>
              </a:rPr>
              <a:t>limits.</a:t>
            </a:r>
          </a:p>
          <a:p>
            <a:pPr marL="754380" lvl="2" indent="-224154">
              <a:lnSpc>
                <a:spcPct val="100000"/>
              </a:lnSpc>
              <a:spcBef>
                <a:spcPts val="284"/>
              </a:spcBef>
              <a:buChar char="–"/>
              <a:tabLst>
                <a:tab pos="755015" algn="l"/>
              </a:tabLst>
            </a:pPr>
            <a:r>
              <a:rPr sz="1600" spc="-10">
                <a:latin typeface="Arial"/>
                <a:cs typeface="Arial"/>
              </a:rPr>
              <a:t>The GTCC </a:t>
            </a:r>
            <a:r>
              <a:rPr sz="1600" spc="-5">
                <a:latin typeface="Arial"/>
                <a:cs typeface="Arial"/>
              </a:rPr>
              <a:t>will be used for all </a:t>
            </a:r>
            <a:r>
              <a:rPr sz="1600" spc="-10">
                <a:latin typeface="Arial"/>
                <a:cs typeface="Arial"/>
              </a:rPr>
              <a:t>expenses </a:t>
            </a:r>
            <a:r>
              <a:rPr sz="1600" spc="-5">
                <a:latin typeface="Arial"/>
                <a:cs typeface="Arial"/>
              </a:rPr>
              <a:t>associated with the</a:t>
            </a:r>
            <a:r>
              <a:rPr sz="1600" spc="95">
                <a:latin typeface="Arial"/>
                <a:cs typeface="Arial"/>
              </a:rPr>
              <a:t> </a:t>
            </a:r>
            <a:r>
              <a:rPr sz="1600" spc="-5">
                <a:latin typeface="Arial"/>
                <a:cs typeface="Arial"/>
              </a:rPr>
              <a:t>PCS.</a:t>
            </a:r>
            <a:endParaRPr sz="1600">
              <a:latin typeface="Arial"/>
              <a:cs typeface="Arial"/>
            </a:endParaRPr>
          </a:p>
          <a:p>
            <a:pPr marL="527685" marR="73660" lvl="1" indent="-175260">
              <a:lnSpc>
                <a:spcPts val="1939"/>
              </a:lnSpc>
              <a:spcBef>
                <a:spcPts val="525"/>
              </a:spcBef>
              <a:buChar char="•"/>
              <a:tabLst>
                <a:tab pos="528320" algn="l"/>
              </a:tabLst>
            </a:pPr>
            <a:r>
              <a:rPr sz="1800" spc="-5">
                <a:latin typeface="Arial"/>
                <a:cs typeface="Arial"/>
              </a:rPr>
              <a:t>CBA-If the </a:t>
            </a:r>
            <a:r>
              <a:rPr sz="1800" spc="-10">
                <a:latin typeface="Arial"/>
                <a:cs typeface="Arial"/>
              </a:rPr>
              <a:t>Soldier does not possess </a:t>
            </a:r>
            <a:r>
              <a:rPr sz="1800">
                <a:latin typeface="Arial"/>
                <a:cs typeface="Arial"/>
              </a:rPr>
              <a:t>a GTCC, </a:t>
            </a:r>
            <a:r>
              <a:rPr sz="1800" spc="-5">
                <a:latin typeface="Arial"/>
                <a:cs typeface="Arial"/>
              </a:rPr>
              <a:t>or IBA is </a:t>
            </a:r>
            <a:r>
              <a:rPr sz="1800" spc="-10">
                <a:latin typeface="Arial"/>
                <a:cs typeface="Arial"/>
              </a:rPr>
              <a:t>not authorized, </a:t>
            </a:r>
            <a:r>
              <a:rPr sz="1800" spc="-5">
                <a:latin typeface="Arial"/>
                <a:cs typeface="Arial"/>
              </a:rPr>
              <a:t>CBA  is </a:t>
            </a:r>
            <a:r>
              <a:rPr sz="1800" spc="-10">
                <a:latin typeface="Arial"/>
                <a:cs typeface="Arial"/>
              </a:rPr>
              <a:t>authorized and </a:t>
            </a:r>
            <a:r>
              <a:rPr sz="1800" spc="-5">
                <a:latin typeface="Arial"/>
                <a:cs typeface="Arial"/>
              </a:rPr>
              <a:t>must be </a:t>
            </a:r>
            <a:r>
              <a:rPr sz="1800" spc="-10">
                <a:latin typeface="Arial"/>
                <a:cs typeface="Arial"/>
              </a:rPr>
              <a:t>included </a:t>
            </a:r>
            <a:r>
              <a:rPr sz="1800" spc="-5">
                <a:latin typeface="Arial"/>
                <a:cs typeface="Arial"/>
              </a:rPr>
              <a:t>in the PCS</a:t>
            </a:r>
            <a:r>
              <a:rPr sz="1800" spc="95">
                <a:latin typeface="Arial"/>
                <a:cs typeface="Arial"/>
              </a:rPr>
              <a:t> </a:t>
            </a:r>
            <a:r>
              <a:rPr sz="1800" spc="-25">
                <a:latin typeface="Arial"/>
                <a:cs typeface="Arial"/>
              </a:rPr>
              <a:t>order.</a:t>
            </a:r>
            <a:endParaRPr sz="1800">
              <a:latin typeface="Arial"/>
              <a:cs typeface="Arial"/>
            </a:endParaRPr>
          </a:p>
          <a:p>
            <a:pPr marL="754380" marR="125730" lvl="2" indent="-224154">
              <a:lnSpc>
                <a:spcPts val="1730"/>
              </a:lnSpc>
              <a:spcBef>
                <a:spcPts val="500"/>
              </a:spcBef>
              <a:buChar char="–"/>
              <a:tabLst>
                <a:tab pos="755015" algn="l"/>
              </a:tabLst>
            </a:pPr>
            <a:r>
              <a:rPr sz="1600" spc="-10">
                <a:latin typeface="Arial"/>
                <a:cs typeface="Arial"/>
              </a:rPr>
              <a:t>The </a:t>
            </a:r>
            <a:r>
              <a:rPr sz="1600" spc="-5">
                <a:latin typeface="Arial"/>
                <a:cs typeface="Arial"/>
              </a:rPr>
              <a:t>Soldier </a:t>
            </a:r>
            <a:r>
              <a:rPr sz="1600">
                <a:latin typeface="Arial"/>
                <a:cs typeface="Arial"/>
              </a:rPr>
              <a:t>is </a:t>
            </a:r>
            <a:r>
              <a:rPr sz="1600" spc="-10">
                <a:latin typeface="Arial"/>
                <a:cs typeface="Arial"/>
              </a:rPr>
              <a:t>not </a:t>
            </a:r>
            <a:r>
              <a:rPr sz="1600" spc="-5">
                <a:latin typeface="Arial"/>
                <a:cs typeface="Arial"/>
              </a:rPr>
              <a:t>responsible for personally purchasing airline tickets. </a:t>
            </a:r>
            <a:r>
              <a:rPr sz="1600" spc="-10">
                <a:latin typeface="Arial"/>
                <a:cs typeface="Arial"/>
              </a:rPr>
              <a:t>The </a:t>
            </a:r>
            <a:r>
              <a:rPr sz="1600" spc="-5">
                <a:latin typeface="Arial"/>
                <a:cs typeface="Arial"/>
              </a:rPr>
              <a:t>Soldier  must contact the supporting </a:t>
            </a:r>
            <a:r>
              <a:rPr sz="1600" spc="-15">
                <a:latin typeface="Arial"/>
                <a:cs typeface="Arial"/>
              </a:rPr>
              <a:t>CTO </a:t>
            </a:r>
            <a:r>
              <a:rPr sz="1600" spc="-5">
                <a:latin typeface="Arial"/>
                <a:cs typeface="Arial"/>
              </a:rPr>
              <a:t>or TMC to make air travel reservation  </a:t>
            </a:r>
            <a:r>
              <a:rPr sz="1600" spc="-10">
                <a:latin typeface="Arial"/>
                <a:cs typeface="Arial"/>
              </a:rPr>
              <a:t>arrangements.</a:t>
            </a:r>
            <a:endParaRPr sz="1600">
              <a:latin typeface="Arial"/>
              <a:cs typeface="Arial"/>
            </a:endParaRPr>
          </a:p>
        </p:txBody>
      </p:sp>
      <p:sp>
        <p:nvSpPr>
          <p:cNvPr id="6" name="object 2"/>
          <p:cNvSpPr txBox="1">
            <a:spLocks noGrp="1"/>
          </p:cNvSpPr>
          <p:nvPr>
            <p:ph type="title"/>
          </p:nvPr>
        </p:nvSpPr>
        <p:spPr>
          <a:xfrm>
            <a:off x="2027712" y="2607"/>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6005263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212656" y="1166868"/>
            <a:ext cx="8718687" cy="4483279"/>
          </a:xfrm>
          <a:prstGeom prst="rect">
            <a:avLst/>
          </a:prstGeom>
        </p:spPr>
        <p:txBody>
          <a:bodyPr vert="horz" wrap="square" lIns="0" tIns="45720" rIns="0" bIns="0" rtlCol="0">
            <a:spAutoFit/>
          </a:bodyPr>
          <a:lstStyle/>
          <a:p>
            <a:pPr marL="435609" indent="-200660">
              <a:lnSpc>
                <a:spcPct val="100000"/>
              </a:lnSpc>
              <a:spcBef>
                <a:spcPts val="360"/>
              </a:spcBef>
              <a:buSzPct val="95000"/>
              <a:buFont typeface="Wingdings"/>
              <a:buChar char=""/>
              <a:tabLst>
                <a:tab pos="436245" algn="l"/>
              </a:tabLst>
            </a:pPr>
            <a:r>
              <a:rPr>
                <a:solidFill>
                  <a:schemeClr val="tx1"/>
                </a:solidFill>
              </a:rPr>
              <a:t>Advance </a:t>
            </a:r>
            <a:r>
              <a:rPr spc="-15">
                <a:solidFill>
                  <a:schemeClr val="tx1"/>
                </a:solidFill>
              </a:rPr>
              <a:t>Travel</a:t>
            </a:r>
            <a:r>
              <a:rPr spc="-80">
                <a:solidFill>
                  <a:schemeClr val="tx1"/>
                </a:solidFill>
              </a:rPr>
              <a:t> </a:t>
            </a:r>
            <a:r>
              <a:rPr>
                <a:solidFill>
                  <a:schemeClr val="tx1"/>
                </a:solidFill>
              </a:rPr>
              <a:t>Pay</a:t>
            </a:r>
          </a:p>
          <a:p>
            <a:pPr marL="750570" marR="5080" lvl="1" indent="-175260">
              <a:lnSpc>
                <a:spcPts val="2160"/>
              </a:lnSpc>
              <a:spcBef>
                <a:spcPts val="540"/>
              </a:spcBef>
              <a:buChar char="•"/>
              <a:tabLst>
                <a:tab pos="751205" algn="l"/>
              </a:tabLst>
            </a:pPr>
            <a:r>
              <a:rPr sz="2000">
                <a:latin typeface="Arial"/>
                <a:cs typeface="Arial"/>
              </a:rPr>
              <a:t>GTCC holders are not authorized Advance </a:t>
            </a:r>
            <a:r>
              <a:rPr sz="2000" spc="-15">
                <a:latin typeface="Arial"/>
                <a:cs typeface="Arial"/>
              </a:rPr>
              <a:t>Travel </a:t>
            </a:r>
            <a:r>
              <a:rPr sz="2000" spc="-40">
                <a:latin typeface="Arial"/>
                <a:cs typeface="Arial"/>
              </a:rPr>
              <a:t>Pay, </a:t>
            </a:r>
            <a:r>
              <a:rPr sz="2000">
                <a:latin typeface="Arial"/>
                <a:cs typeface="Arial"/>
              </a:rPr>
              <a:t>except</a:t>
            </a:r>
            <a:r>
              <a:rPr sz="2000" spc="-325">
                <a:latin typeface="Arial"/>
                <a:cs typeface="Arial"/>
              </a:rPr>
              <a:t> </a:t>
            </a:r>
            <a:r>
              <a:rPr sz="2000">
                <a:latin typeface="Arial"/>
                <a:cs typeface="Arial"/>
              </a:rPr>
              <a:t>advance  DLA. The GTCC must be used </a:t>
            </a:r>
            <a:r>
              <a:rPr sz="2000" spc="-5">
                <a:latin typeface="Arial"/>
                <a:cs typeface="Arial"/>
              </a:rPr>
              <a:t>for all </a:t>
            </a:r>
            <a:r>
              <a:rPr sz="2000">
                <a:latin typeface="Arial"/>
                <a:cs typeface="Arial"/>
              </a:rPr>
              <a:t>PCS </a:t>
            </a:r>
            <a:r>
              <a:rPr sz="2000" spc="-5">
                <a:latin typeface="Arial"/>
                <a:cs typeface="Arial"/>
              </a:rPr>
              <a:t>travel related </a:t>
            </a:r>
            <a:r>
              <a:rPr sz="2000">
                <a:latin typeface="Arial"/>
                <a:cs typeface="Arial"/>
              </a:rPr>
              <a:t>expenses  unless the GTCC </a:t>
            </a:r>
            <a:r>
              <a:rPr sz="2000" spc="-5">
                <a:latin typeface="Arial"/>
                <a:cs typeface="Arial"/>
              </a:rPr>
              <a:t>is </a:t>
            </a:r>
            <a:r>
              <a:rPr sz="2000">
                <a:latin typeface="Arial"/>
                <a:cs typeface="Arial"/>
              </a:rPr>
              <a:t>not authorized at the new</a:t>
            </a:r>
            <a:r>
              <a:rPr sz="2000" spc="-180">
                <a:latin typeface="Arial"/>
                <a:cs typeface="Arial"/>
              </a:rPr>
              <a:t> </a:t>
            </a:r>
            <a:r>
              <a:rPr sz="2000" spc="-5">
                <a:latin typeface="Arial"/>
                <a:cs typeface="Arial"/>
              </a:rPr>
              <a:t>PDS.</a:t>
            </a:r>
            <a:endParaRPr sz="2000">
              <a:latin typeface="Arial"/>
              <a:cs typeface="Arial"/>
            </a:endParaRPr>
          </a:p>
          <a:p>
            <a:pPr marL="750570" marR="353695" lvl="1" indent="-175260">
              <a:lnSpc>
                <a:spcPts val="2160"/>
              </a:lnSpc>
              <a:spcBef>
                <a:spcPts val="490"/>
              </a:spcBef>
              <a:buChar char="•"/>
              <a:tabLst>
                <a:tab pos="751205" algn="l"/>
              </a:tabLst>
            </a:pPr>
            <a:r>
              <a:rPr sz="2000" spc="-15">
                <a:latin typeface="Arial"/>
                <a:cs typeface="Arial"/>
              </a:rPr>
              <a:t>Soldiers without </a:t>
            </a:r>
            <a:r>
              <a:rPr sz="2000">
                <a:latin typeface="Arial"/>
                <a:cs typeface="Arial"/>
              </a:rPr>
              <a:t>a </a:t>
            </a:r>
            <a:r>
              <a:rPr sz="2000" spc="-10">
                <a:latin typeface="Arial"/>
                <a:cs typeface="Arial"/>
              </a:rPr>
              <a:t>GTCC may request </a:t>
            </a:r>
            <a:r>
              <a:rPr sz="2000">
                <a:latin typeface="Arial"/>
                <a:cs typeface="Arial"/>
              </a:rPr>
              <a:t>a </a:t>
            </a:r>
            <a:r>
              <a:rPr sz="2000" spc="-25">
                <a:latin typeface="Arial"/>
                <a:cs typeface="Arial"/>
              </a:rPr>
              <a:t>Travel </a:t>
            </a:r>
            <a:r>
              <a:rPr sz="2000" spc="-10">
                <a:latin typeface="Arial"/>
                <a:cs typeface="Arial"/>
              </a:rPr>
              <a:t>Pay </a:t>
            </a:r>
            <a:r>
              <a:rPr sz="2000" spc="-15">
                <a:latin typeface="Arial"/>
                <a:cs typeface="Arial"/>
              </a:rPr>
              <a:t>advance </a:t>
            </a:r>
            <a:r>
              <a:rPr sz="2000" spc="-10">
                <a:latin typeface="Arial"/>
                <a:cs typeface="Arial"/>
              </a:rPr>
              <a:t>of up</a:t>
            </a:r>
            <a:r>
              <a:rPr sz="2000" spc="-250">
                <a:latin typeface="Arial"/>
                <a:cs typeface="Arial"/>
              </a:rPr>
              <a:t> </a:t>
            </a:r>
            <a:r>
              <a:rPr sz="2000" spc="-10">
                <a:latin typeface="Arial"/>
                <a:cs typeface="Arial"/>
              </a:rPr>
              <a:t>to  80% of Per Diem and </a:t>
            </a:r>
            <a:r>
              <a:rPr sz="2000" spc="-15">
                <a:latin typeface="Arial"/>
                <a:cs typeface="Arial"/>
              </a:rPr>
              <a:t>Mileage, </a:t>
            </a:r>
            <a:r>
              <a:rPr sz="2000" spc="-10">
                <a:latin typeface="Arial"/>
                <a:cs typeface="Arial"/>
              </a:rPr>
              <a:t>and 100% of DLA, if</a:t>
            </a:r>
            <a:r>
              <a:rPr sz="2000" spc="-260">
                <a:latin typeface="Arial"/>
                <a:cs typeface="Arial"/>
              </a:rPr>
              <a:t> </a:t>
            </a:r>
            <a:r>
              <a:rPr sz="2000" spc="-15">
                <a:latin typeface="Arial"/>
                <a:cs typeface="Arial"/>
              </a:rPr>
              <a:t>eligible.</a:t>
            </a:r>
            <a:endParaRPr sz="2000">
              <a:latin typeface="Arial"/>
              <a:cs typeface="Arial"/>
            </a:endParaRPr>
          </a:p>
          <a:p>
            <a:pPr marL="435609" indent="-200660">
              <a:lnSpc>
                <a:spcPct val="100000"/>
              </a:lnSpc>
              <a:spcBef>
                <a:spcPts val="975"/>
              </a:spcBef>
              <a:buSzPct val="95000"/>
              <a:buFont typeface="Wingdings"/>
              <a:buChar char=""/>
              <a:tabLst>
                <a:tab pos="436245" algn="l"/>
              </a:tabLst>
            </a:pPr>
            <a:r>
              <a:rPr spc="-15">
                <a:solidFill>
                  <a:schemeClr val="tx1"/>
                </a:solidFill>
              </a:rPr>
              <a:t>Advance </a:t>
            </a:r>
            <a:r>
              <a:rPr spc="-10">
                <a:solidFill>
                  <a:schemeClr val="tx1"/>
                </a:solidFill>
              </a:rPr>
              <a:t>Base</a:t>
            </a:r>
            <a:r>
              <a:rPr spc="-50">
                <a:solidFill>
                  <a:schemeClr val="tx1"/>
                </a:solidFill>
              </a:rPr>
              <a:t> </a:t>
            </a:r>
            <a:r>
              <a:rPr spc="-15">
                <a:solidFill>
                  <a:schemeClr val="tx1"/>
                </a:solidFill>
              </a:rPr>
              <a:t>Pay</a:t>
            </a:r>
          </a:p>
          <a:p>
            <a:pPr marL="750570" marR="31750" lvl="1" indent="-175260">
              <a:lnSpc>
                <a:spcPts val="2160"/>
              </a:lnSpc>
              <a:spcBef>
                <a:spcPts val="525"/>
              </a:spcBef>
              <a:buChar char="•"/>
              <a:tabLst>
                <a:tab pos="751205" algn="l"/>
              </a:tabLst>
            </a:pPr>
            <a:r>
              <a:rPr sz="2000" spc="-110">
                <a:latin typeface="Arial"/>
                <a:cs typeface="Arial"/>
              </a:rPr>
              <a:t>To </a:t>
            </a:r>
            <a:r>
              <a:rPr sz="2000">
                <a:latin typeface="Arial"/>
                <a:cs typeface="Arial"/>
              </a:rPr>
              <a:t>assist </a:t>
            </a:r>
            <a:r>
              <a:rPr sz="2000" spc="-5">
                <a:latin typeface="Arial"/>
                <a:cs typeface="Arial"/>
              </a:rPr>
              <a:t>Soldiers in meeting extraordinary </a:t>
            </a:r>
            <a:r>
              <a:rPr sz="2000">
                <a:latin typeface="Arial"/>
                <a:cs typeface="Arial"/>
              </a:rPr>
              <a:t>expenses </a:t>
            </a:r>
            <a:r>
              <a:rPr sz="2000" spc="-5">
                <a:latin typeface="Arial"/>
                <a:cs typeface="Arial"/>
              </a:rPr>
              <a:t>related to </a:t>
            </a:r>
            <a:r>
              <a:rPr sz="2000">
                <a:latin typeface="Arial"/>
                <a:cs typeface="Arial"/>
              </a:rPr>
              <a:t>a </a:t>
            </a:r>
            <a:r>
              <a:rPr sz="2000" spc="-5">
                <a:latin typeface="Arial"/>
                <a:cs typeface="Arial"/>
              </a:rPr>
              <a:t>PCS.  </a:t>
            </a:r>
            <a:r>
              <a:rPr sz="2000">
                <a:latin typeface="Arial"/>
                <a:cs typeface="Arial"/>
              </a:rPr>
              <a:t>Advance Pay </a:t>
            </a:r>
            <a:r>
              <a:rPr sz="2000" spc="-5">
                <a:latin typeface="Arial"/>
                <a:cs typeface="Arial"/>
              </a:rPr>
              <a:t>is </a:t>
            </a:r>
            <a:r>
              <a:rPr sz="2000">
                <a:latin typeface="Arial"/>
                <a:cs typeface="Arial"/>
              </a:rPr>
              <a:t>intended </a:t>
            </a:r>
            <a:r>
              <a:rPr sz="2000" spc="-5">
                <a:latin typeface="Arial"/>
                <a:cs typeface="Arial"/>
              </a:rPr>
              <a:t>to </a:t>
            </a:r>
            <a:r>
              <a:rPr sz="2000">
                <a:latin typeface="Arial"/>
                <a:cs typeface="Arial"/>
              </a:rPr>
              <a:t>assist </a:t>
            </a:r>
            <a:r>
              <a:rPr sz="2000" spc="-5">
                <a:latin typeface="Arial"/>
                <a:cs typeface="Arial"/>
              </a:rPr>
              <a:t>with </a:t>
            </a:r>
            <a:r>
              <a:rPr sz="2000">
                <a:latin typeface="Arial"/>
                <a:cs typeface="Arial"/>
              </a:rPr>
              <a:t>some of the out of pocket  expenses </a:t>
            </a:r>
            <a:r>
              <a:rPr sz="2000" spc="-5">
                <a:latin typeface="Arial"/>
                <a:cs typeface="Arial"/>
              </a:rPr>
              <a:t>related to </a:t>
            </a:r>
            <a:r>
              <a:rPr sz="2000">
                <a:latin typeface="Arial"/>
                <a:cs typeface="Arial"/>
              </a:rPr>
              <a:t>PCS relocation, not </a:t>
            </a:r>
            <a:r>
              <a:rPr sz="2000" spc="-5">
                <a:latin typeface="Arial"/>
                <a:cs typeface="Arial"/>
              </a:rPr>
              <a:t>typical </a:t>
            </a:r>
            <a:r>
              <a:rPr sz="2000">
                <a:latin typeface="Arial"/>
                <a:cs typeface="Arial"/>
              </a:rPr>
              <a:t>of day </a:t>
            </a:r>
            <a:r>
              <a:rPr sz="2000" spc="-5">
                <a:latin typeface="Arial"/>
                <a:cs typeface="Arial"/>
              </a:rPr>
              <a:t>to </a:t>
            </a:r>
            <a:r>
              <a:rPr sz="2000">
                <a:latin typeface="Arial"/>
                <a:cs typeface="Arial"/>
              </a:rPr>
              <a:t>day </a:t>
            </a:r>
            <a:r>
              <a:rPr sz="2000" spc="-5">
                <a:latin typeface="Arial"/>
                <a:cs typeface="Arial"/>
              </a:rPr>
              <a:t>military  living.</a:t>
            </a:r>
            <a:endParaRPr sz="2000">
              <a:latin typeface="Arial"/>
              <a:cs typeface="Arial"/>
            </a:endParaRPr>
          </a:p>
          <a:p>
            <a:pPr marL="750570" marR="45085" lvl="1" indent="-175260">
              <a:lnSpc>
                <a:spcPts val="2160"/>
              </a:lnSpc>
              <a:spcBef>
                <a:spcPts val="505"/>
              </a:spcBef>
              <a:buChar char="•"/>
              <a:tabLst>
                <a:tab pos="751205" algn="l"/>
              </a:tabLst>
            </a:pPr>
            <a:r>
              <a:rPr sz="2000" spc="-5">
                <a:latin typeface="Arial"/>
                <a:cs typeface="Arial"/>
              </a:rPr>
              <a:t>Soldiers </a:t>
            </a:r>
            <a:r>
              <a:rPr sz="2000">
                <a:latin typeface="Arial"/>
                <a:cs typeface="Arial"/>
              </a:rPr>
              <a:t>may be paid an advance of base pay not </a:t>
            </a:r>
            <a:r>
              <a:rPr sz="2000" spc="-5">
                <a:latin typeface="Arial"/>
                <a:cs typeface="Arial"/>
              </a:rPr>
              <a:t>to </a:t>
            </a:r>
            <a:r>
              <a:rPr sz="2000">
                <a:latin typeface="Arial"/>
                <a:cs typeface="Arial"/>
              </a:rPr>
              <a:t>exceed 3</a:t>
            </a:r>
            <a:r>
              <a:rPr sz="2000" spc="-210">
                <a:latin typeface="Arial"/>
                <a:cs typeface="Arial"/>
              </a:rPr>
              <a:t> </a:t>
            </a:r>
            <a:r>
              <a:rPr sz="2000">
                <a:latin typeface="Arial"/>
                <a:cs typeface="Arial"/>
              </a:rPr>
              <a:t>months,  minus deductions </a:t>
            </a:r>
            <a:r>
              <a:rPr sz="2000" spc="-5">
                <a:latin typeface="Arial"/>
                <a:cs typeface="Arial"/>
              </a:rPr>
              <a:t>(ie </a:t>
            </a:r>
            <a:r>
              <a:rPr sz="2000">
                <a:latin typeface="Arial"/>
                <a:cs typeface="Arial"/>
              </a:rPr>
              <a:t>taxes, </a:t>
            </a:r>
            <a:r>
              <a:rPr sz="2000" spc="-5">
                <a:latin typeface="Arial"/>
                <a:cs typeface="Arial"/>
              </a:rPr>
              <a:t>allotments,</a:t>
            </a:r>
            <a:r>
              <a:rPr sz="2000" spc="-120">
                <a:latin typeface="Arial"/>
                <a:cs typeface="Arial"/>
              </a:rPr>
              <a:t> </a:t>
            </a:r>
            <a:r>
              <a:rPr sz="2000">
                <a:latin typeface="Arial"/>
                <a:cs typeface="Arial"/>
              </a:rPr>
              <a:t>etc).</a:t>
            </a:r>
          </a:p>
          <a:p>
            <a:pPr marL="750570" lvl="1" indent="-175895">
              <a:lnSpc>
                <a:spcPct val="100000"/>
              </a:lnSpc>
              <a:spcBef>
                <a:spcPts val="229"/>
              </a:spcBef>
              <a:buChar char="•"/>
              <a:tabLst>
                <a:tab pos="751205" algn="l"/>
              </a:tabLst>
            </a:pPr>
            <a:r>
              <a:rPr sz="2000">
                <a:latin typeface="Arial"/>
                <a:cs typeface="Arial"/>
              </a:rPr>
              <a:t>Advance Pay amount </a:t>
            </a:r>
            <a:r>
              <a:rPr sz="2000" spc="-5">
                <a:latin typeface="Arial"/>
                <a:cs typeface="Arial"/>
              </a:rPr>
              <a:t>will </a:t>
            </a:r>
            <a:r>
              <a:rPr sz="2000">
                <a:latin typeface="Arial"/>
                <a:cs typeface="Arial"/>
              </a:rPr>
              <a:t>be paid back </a:t>
            </a:r>
            <a:r>
              <a:rPr sz="2000" spc="-5">
                <a:latin typeface="Arial"/>
                <a:cs typeface="Arial"/>
              </a:rPr>
              <a:t>over </a:t>
            </a:r>
            <a:r>
              <a:rPr sz="2000">
                <a:latin typeface="Arial"/>
                <a:cs typeface="Arial"/>
              </a:rPr>
              <a:t>12</a:t>
            </a:r>
            <a:r>
              <a:rPr sz="2000" spc="-135">
                <a:latin typeface="Arial"/>
                <a:cs typeface="Arial"/>
              </a:rPr>
              <a:t> </a:t>
            </a:r>
            <a:r>
              <a:rPr sz="2000">
                <a:latin typeface="Arial"/>
                <a:cs typeface="Arial"/>
              </a:rPr>
              <a:t>months.</a:t>
            </a:r>
          </a:p>
        </p:txBody>
      </p:sp>
      <p:sp>
        <p:nvSpPr>
          <p:cNvPr id="6" name="object 2"/>
          <p:cNvSpPr txBox="1">
            <a:spLocks noGrp="1"/>
          </p:cNvSpPr>
          <p:nvPr>
            <p:ph type="title"/>
          </p:nvPr>
        </p:nvSpPr>
        <p:spPr>
          <a:xfrm>
            <a:off x="2027712" y="2607"/>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Army Military Pay Office</a:t>
            </a:r>
            <a:endParaRPr lang="en-US" sz="2000">
              <a:solidFill>
                <a:schemeClr val="tx1"/>
              </a:solidFill>
            </a:endParaRPr>
          </a:p>
        </p:txBody>
      </p:sp>
    </p:spTree>
    <p:extLst>
      <p:ext uri="{BB962C8B-B14F-4D97-AF65-F5344CB8AC3E}">
        <p14:creationId xmlns:p14="http://schemas.microsoft.com/office/powerpoint/2010/main" val="64893051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251012" y="1117288"/>
            <a:ext cx="8373035" cy="5274548"/>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ü"/>
            </a:pPr>
            <a:r>
              <a:rPr lang="en-US" sz="1900" kern="0">
                <a:latin typeface="Arial" panose="020B0604020202020204" pitchFamily="34" charset="0"/>
                <a:cs typeface="Arial" panose="020B0604020202020204" pitchFamily="34" charset="0"/>
              </a:rPr>
              <a:t>Advance of Base Pay of up to 3 months (less mandatory deductions)  may be authorized to offset extraordinary expenses due to a PCS.  </a:t>
            </a:r>
          </a:p>
          <a:p>
            <a:endParaRPr lang="en-US" sz="1900" ker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900" kern="0">
                <a:latin typeface="Arial" panose="020B0604020202020204" pitchFamily="34" charset="0"/>
                <a:cs typeface="Arial" panose="020B0604020202020204" pitchFamily="34" charset="0"/>
              </a:rPr>
              <a:t>Unauthorized requests are: </a:t>
            </a:r>
          </a:p>
          <a:p>
            <a:endParaRPr lang="en-US" sz="1900" ker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900" kern="0">
                <a:latin typeface="Arial" panose="020B0604020202020204" pitchFamily="34" charset="0"/>
                <a:cs typeface="Arial" panose="020B0604020202020204" pitchFamily="34" charset="0"/>
              </a:rPr>
              <a:t>Any entitlements that are reimburse by other means, i.e. Travel Voucher, Advance Security Housing Allowance (ASHA)</a:t>
            </a:r>
          </a:p>
          <a:p>
            <a:pPr marL="800100" lvl="1" indent="-342900">
              <a:buFont typeface="Arial" panose="020B0604020202020204" pitchFamily="34" charset="0"/>
              <a:buChar char="•"/>
            </a:pPr>
            <a:r>
              <a:rPr lang="en-US" sz="1900" kern="0">
                <a:latin typeface="Arial" panose="020B0604020202020204" pitchFamily="34" charset="0"/>
                <a:cs typeface="Arial" panose="020B0604020202020204" pitchFamily="34" charset="0"/>
              </a:rPr>
              <a:t>Everyday expenses such as car payments, mortgages, rental payments, child support, etc</a:t>
            </a:r>
          </a:p>
          <a:p>
            <a:pPr marL="342900" indent="-342900">
              <a:buFont typeface="Arial" panose="020B0604020202020204" pitchFamily="34" charset="0"/>
              <a:buChar char="•"/>
            </a:pPr>
            <a:endParaRPr lang="en-US" sz="1900" kern="0">
              <a:solidFill>
                <a:srgbClr val="000000"/>
              </a:solidFill>
              <a:latin typeface="Arial" panose="020B0604020202020204" pitchFamily="34" charset="0"/>
              <a:cs typeface="Arial" panose="020B0604020202020204" pitchFamily="34" charset="0"/>
            </a:endParaRPr>
          </a:p>
          <a:p>
            <a:r>
              <a:rPr lang="en-US" sz="1900" kern="0">
                <a:latin typeface="Arial" panose="020B0604020202020204" pitchFamily="34" charset="0"/>
                <a:cs typeface="Arial" panose="020B0604020202020204" pitchFamily="34" charset="0"/>
              </a:rPr>
              <a:t>Note: The responsibility for making payment of an advance of pay is that of the FO/AMPO who must also ensure that the provisions of law are observed. The FO/AMPO is not required to make payment merely on the justification and evidence presented by the Soldier. If the facts do not justify payment, a reasonable explanation or submission </a:t>
            </a:r>
          </a:p>
          <a:p>
            <a:r>
              <a:rPr lang="en-US" sz="1900" kern="0">
                <a:latin typeface="Arial" panose="020B0604020202020204" pitchFamily="34" charset="0"/>
                <a:cs typeface="Arial" panose="020B0604020202020204" pitchFamily="34" charset="0"/>
              </a:rPr>
              <a:t>of further evidence may be required.</a:t>
            </a:r>
          </a:p>
          <a:p>
            <a:endParaRPr lang="en-US" kern="0">
              <a:latin typeface="Arial" panose="020B0604020202020204" pitchFamily="34" charset="0"/>
              <a:cs typeface="Arial" panose="020B0604020202020204" pitchFamily="34" charset="0"/>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Military Pay Office</a:t>
            </a:r>
          </a:p>
        </p:txBody>
      </p:sp>
    </p:spTree>
    <p:extLst>
      <p:ext uri="{BB962C8B-B14F-4D97-AF65-F5344CB8AC3E}">
        <p14:creationId xmlns:p14="http://schemas.microsoft.com/office/powerpoint/2010/main" val="83614391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6713" y="1043984"/>
            <a:ext cx="8489315" cy="4624984"/>
          </a:xfrm>
          <a:prstGeom prst="rect">
            <a:avLst/>
          </a:prstGeom>
        </p:spPr>
        <p:txBody>
          <a:bodyPr vert="horz" wrap="square" lIns="0" tIns="13335" rIns="0" bIns="0" rtlCol="0">
            <a:spAutoFit/>
          </a:bodyPr>
          <a:lstStyle/>
          <a:p>
            <a:pPr>
              <a:lnSpc>
                <a:spcPct val="100000"/>
              </a:lnSpc>
              <a:spcBef>
                <a:spcPts val="10"/>
              </a:spcBef>
            </a:pPr>
            <a:endParaRPr sz="2100">
              <a:latin typeface="Arial"/>
              <a:cs typeface="Arial"/>
            </a:endParaRPr>
          </a:p>
          <a:p>
            <a:pPr marL="186055" marR="5080" indent="-173990">
              <a:lnSpc>
                <a:spcPct val="100000"/>
              </a:lnSpc>
              <a:buSzPct val="95000"/>
              <a:buFont typeface="Wingdings"/>
              <a:buChar char=""/>
              <a:tabLst>
                <a:tab pos="213360" algn="l"/>
              </a:tabLst>
            </a:pPr>
            <a:r>
              <a:rPr sz="2000" spc="-5">
                <a:latin typeface="Arial"/>
                <a:cs typeface="Arial"/>
              </a:rPr>
              <a:t>Soldiers in </a:t>
            </a:r>
            <a:r>
              <a:rPr sz="2000">
                <a:latin typeface="Arial"/>
                <a:cs typeface="Arial"/>
              </a:rPr>
              <a:t>the ranks of </a:t>
            </a:r>
            <a:r>
              <a:rPr sz="2000" spc="-10">
                <a:latin typeface="Arial"/>
                <a:cs typeface="Arial"/>
              </a:rPr>
              <a:t>PVT-SPC/CPL, </a:t>
            </a:r>
            <a:r>
              <a:rPr sz="2000">
                <a:latin typeface="Arial"/>
                <a:cs typeface="Arial"/>
              </a:rPr>
              <a:t>WO1-CW2, and </a:t>
            </a:r>
            <a:r>
              <a:rPr sz="2000" spc="-35">
                <a:latin typeface="Arial"/>
                <a:cs typeface="Arial"/>
              </a:rPr>
              <a:t>2LT-CPT </a:t>
            </a:r>
            <a:r>
              <a:rPr sz="2000">
                <a:latin typeface="Arial"/>
                <a:cs typeface="Arial"/>
              </a:rPr>
              <a:t>are  required </a:t>
            </a:r>
            <a:r>
              <a:rPr sz="2000" spc="-5">
                <a:latin typeface="Arial"/>
                <a:cs typeface="Arial"/>
              </a:rPr>
              <a:t>to </a:t>
            </a:r>
            <a:r>
              <a:rPr sz="2000">
                <a:latin typeface="Arial"/>
                <a:cs typeface="Arial"/>
              </a:rPr>
              <a:t>take the HQDA “Permanent Change of </a:t>
            </a:r>
            <a:r>
              <a:rPr sz="2000" spc="-5">
                <a:latin typeface="Arial"/>
                <a:cs typeface="Arial"/>
              </a:rPr>
              <a:t>Station” </a:t>
            </a:r>
            <a:r>
              <a:rPr sz="2000">
                <a:latin typeface="Arial"/>
                <a:cs typeface="Arial"/>
              </a:rPr>
              <a:t>financial  readiness course upon receipt of orders or </a:t>
            </a:r>
            <a:r>
              <a:rPr sz="2000" spc="-5">
                <a:latin typeface="Arial"/>
                <a:cs typeface="Arial"/>
              </a:rPr>
              <a:t>within </a:t>
            </a:r>
            <a:r>
              <a:rPr sz="2000">
                <a:latin typeface="Arial"/>
                <a:cs typeface="Arial"/>
              </a:rPr>
              <a:t>60 </a:t>
            </a:r>
            <a:r>
              <a:rPr sz="2000" spc="-5">
                <a:latin typeface="Arial"/>
                <a:cs typeface="Arial"/>
              </a:rPr>
              <a:t>days </a:t>
            </a:r>
            <a:r>
              <a:rPr sz="2000">
                <a:latin typeface="Arial"/>
                <a:cs typeface="Arial"/>
              </a:rPr>
              <a:t>of reporting </a:t>
            </a:r>
            <a:r>
              <a:rPr sz="2000" spc="-5">
                <a:latin typeface="Arial"/>
                <a:cs typeface="Arial"/>
              </a:rPr>
              <a:t>to</a:t>
            </a:r>
            <a:r>
              <a:rPr sz="2000" spc="-260">
                <a:latin typeface="Arial"/>
                <a:cs typeface="Arial"/>
              </a:rPr>
              <a:t> </a:t>
            </a:r>
            <a:r>
              <a:rPr sz="2000">
                <a:latin typeface="Arial"/>
                <a:cs typeface="Arial"/>
              </a:rPr>
              <a:t>a  new</a:t>
            </a:r>
            <a:r>
              <a:rPr sz="2000" spc="-20">
                <a:latin typeface="Arial"/>
                <a:cs typeface="Arial"/>
              </a:rPr>
              <a:t> </a:t>
            </a:r>
            <a:r>
              <a:rPr sz="2000" spc="-5">
                <a:latin typeface="Arial"/>
                <a:cs typeface="Arial"/>
              </a:rPr>
              <a:t>installation.</a:t>
            </a:r>
            <a:endParaRPr sz="2000">
              <a:latin typeface="Arial"/>
              <a:cs typeface="Arial"/>
            </a:endParaRPr>
          </a:p>
          <a:p>
            <a:pPr marL="212725" indent="-200660">
              <a:lnSpc>
                <a:spcPct val="100000"/>
              </a:lnSpc>
              <a:spcBef>
                <a:spcPts val="994"/>
              </a:spcBef>
              <a:buSzPct val="95000"/>
              <a:buFont typeface="Wingdings"/>
              <a:buChar char=""/>
              <a:tabLst>
                <a:tab pos="213360" algn="l"/>
              </a:tabLst>
            </a:pPr>
            <a:r>
              <a:rPr sz="2000" spc="-15">
                <a:latin typeface="Arial"/>
                <a:cs typeface="Arial"/>
              </a:rPr>
              <a:t>Options </a:t>
            </a:r>
            <a:r>
              <a:rPr sz="2000" spc="-10">
                <a:latin typeface="Arial"/>
                <a:cs typeface="Arial"/>
              </a:rPr>
              <a:t>to take the</a:t>
            </a:r>
            <a:r>
              <a:rPr sz="2000" spc="-105">
                <a:latin typeface="Arial"/>
                <a:cs typeface="Arial"/>
              </a:rPr>
              <a:t> </a:t>
            </a:r>
            <a:r>
              <a:rPr sz="2000" spc="-15">
                <a:latin typeface="Arial"/>
                <a:cs typeface="Arial"/>
              </a:rPr>
              <a:t>training:</a:t>
            </a:r>
            <a:endParaRPr sz="2000">
              <a:latin typeface="Arial"/>
              <a:cs typeface="Arial"/>
            </a:endParaRPr>
          </a:p>
          <a:p>
            <a:pPr marL="527050" marR="120650" lvl="1" indent="-175260">
              <a:lnSpc>
                <a:spcPts val="2160"/>
              </a:lnSpc>
              <a:spcBef>
                <a:spcPts val="535"/>
              </a:spcBef>
              <a:buChar char="•"/>
              <a:tabLst>
                <a:tab pos="528320" algn="l"/>
              </a:tabLst>
            </a:pPr>
            <a:r>
              <a:rPr sz="2000">
                <a:latin typeface="Arial"/>
                <a:cs typeface="Arial"/>
              </a:rPr>
              <a:t>Face-to-Face: </a:t>
            </a:r>
            <a:r>
              <a:rPr sz="2000" spc="-5">
                <a:latin typeface="Arial"/>
                <a:cs typeface="Arial"/>
              </a:rPr>
              <a:t>At </a:t>
            </a:r>
            <a:r>
              <a:rPr sz="2000">
                <a:latin typeface="Arial"/>
                <a:cs typeface="Arial"/>
              </a:rPr>
              <a:t>the </a:t>
            </a:r>
            <a:r>
              <a:rPr sz="2000" spc="-5">
                <a:latin typeface="Arial"/>
                <a:cs typeface="Arial"/>
              </a:rPr>
              <a:t>installation with </a:t>
            </a:r>
            <a:r>
              <a:rPr sz="2000">
                <a:latin typeface="Arial"/>
                <a:cs typeface="Arial"/>
              </a:rPr>
              <a:t>a Personal Financial Manager</a:t>
            </a:r>
            <a:r>
              <a:rPr sz="2000" spc="-254">
                <a:latin typeface="Arial"/>
                <a:cs typeface="Arial"/>
              </a:rPr>
              <a:t> </a:t>
            </a:r>
            <a:r>
              <a:rPr sz="2000">
                <a:latin typeface="Arial"/>
                <a:cs typeface="Arial"/>
              </a:rPr>
              <a:t>or  </a:t>
            </a:r>
            <a:r>
              <a:rPr sz="2000" spc="-10">
                <a:latin typeface="Arial"/>
                <a:cs typeface="Arial"/>
              </a:rPr>
              <a:t>counselor.</a:t>
            </a:r>
            <a:endParaRPr sz="2000">
              <a:latin typeface="Arial"/>
              <a:cs typeface="Arial"/>
            </a:endParaRPr>
          </a:p>
          <a:p>
            <a:pPr marL="527685" lvl="1" indent="-175895">
              <a:lnSpc>
                <a:spcPct val="100000"/>
              </a:lnSpc>
              <a:spcBef>
                <a:spcPts val="234"/>
              </a:spcBef>
              <a:buChar char="•"/>
              <a:tabLst>
                <a:tab pos="528320" algn="l"/>
              </a:tabLst>
            </a:pPr>
            <a:r>
              <a:rPr sz="2000">
                <a:latin typeface="Arial"/>
                <a:cs typeface="Arial"/>
              </a:rPr>
              <a:t>Group </a:t>
            </a:r>
            <a:r>
              <a:rPr sz="2000" spc="-10">
                <a:latin typeface="Arial"/>
                <a:cs typeface="Arial"/>
              </a:rPr>
              <a:t>Training: </a:t>
            </a:r>
            <a:r>
              <a:rPr sz="2000" spc="-5">
                <a:latin typeface="Arial"/>
                <a:cs typeface="Arial"/>
              </a:rPr>
              <a:t>At </a:t>
            </a:r>
            <a:r>
              <a:rPr sz="2000">
                <a:latin typeface="Arial"/>
                <a:cs typeface="Arial"/>
              </a:rPr>
              <a:t>the </a:t>
            </a:r>
            <a:r>
              <a:rPr sz="2000" spc="-5">
                <a:latin typeface="Arial"/>
                <a:cs typeface="Arial"/>
              </a:rPr>
              <a:t>installation in </a:t>
            </a:r>
            <a:r>
              <a:rPr sz="2000">
                <a:latin typeface="Arial"/>
                <a:cs typeface="Arial"/>
              </a:rPr>
              <a:t>a classroom</a:t>
            </a:r>
            <a:r>
              <a:rPr sz="2000" spc="-260">
                <a:latin typeface="Arial"/>
                <a:cs typeface="Arial"/>
              </a:rPr>
              <a:t> </a:t>
            </a:r>
            <a:r>
              <a:rPr sz="2000" spc="-5">
                <a:latin typeface="Arial"/>
                <a:cs typeface="Arial"/>
              </a:rPr>
              <a:t>environment.</a:t>
            </a:r>
            <a:endParaRPr sz="2000">
              <a:latin typeface="Arial"/>
              <a:cs typeface="Arial"/>
            </a:endParaRPr>
          </a:p>
          <a:p>
            <a:pPr marL="527685" lvl="1" indent="-175895">
              <a:lnSpc>
                <a:spcPct val="100000"/>
              </a:lnSpc>
              <a:spcBef>
                <a:spcPts val="250"/>
              </a:spcBef>
              <a:buChar char="•"/>
              <a:tabLst>
                <a:tab pos="528320" algn="l"/>
              </a:tabLst>
            </a:pPr>
            <a:r>
              <a:rPr sz="2000" spc="-5">
                <a:latin typeface="Arial"/>
                <a:cs typeface="Arial"/>
              </a:rPr>
              <a:t>Distributed </a:t>
            </a:r>
            <a:r>
              <a:rPr sz="2000">
                <a:latin typeface="Arial"/>
                <a:cs typeface="Arial"/>
              </a:rPr>
              <a:t>Learning:</a:t>
            </a:r>
            <a:r>
              <a:rPr sz="2000" spc="-65">
                <a:latin typeface="Arial"/>
                <a:cs typeface="Arial"/>
              </a:rPr>
              <a:t> </a:t>
            </a:r>
            <a:r>
              <a:rPr sz="2000" u="heavy" spc="-5">
                <a:uFill>
                  <a:solidFill>
                    <a:srgbClr val="0562C1"/>
                  </a:solidFill>
                </a:uFill>
                <a:latin typeface="Arial"/>
                <a:cs typeface="Arial"/>
                <a:hlinkClick r:id="rId3"/>
              </a:rPr>
              <a:t>https://olms.armyfamilywebportal.com/</a:t>
            </a:r>
            <a:endParaRPr sz="2000">
              <a:latin typeface="Arial"/>
              <a:cs typeface="Arial"/>
            </a:endParaRPr>
          </a:p>
          <a:p>
            <a:pPr marL="754380" lvl="2" indent="-224154">
              <a:lnSpc>
                <a:spcPct val="100000"/>
              </a:lnSpc>
              <a:spcBef>
                <a:spcPts val="330"/>
              </a:spcBef>
              <a:buChar char="–"/>
              <a:tabLst>
                <a:tab pos="755015" algn="l"/>
              </a:tabLst>
            </a:pPr>
            <a:r>
              <a:rPr sz="1600" spc="-5">
                <a:latin typeface="Arial"/>
                <a:cs typeface="Arial"/>
              </a:rPr>
              <a:t>Use an </a:t>
            </a:r>
            <a:r>
              <a:rPr sz="1600" spc="-10">
                <a:latin typeface="Arial"/>
                <a:cs typeface="Arial"/>
              </a:rPr>
              <a:t>updated browser </a:t>
            </a:r>
            <a:r>
              <a:rPr sz="1600">
                <a:latin typeface="Arial"/>
                <a:cs typeface="Arial"/>
              </a:rPr>
              <a:t>(ie </a:t>
            </a:r>
            <a:r>
              <a:rPr sz="1600" spc="-10">
                <a:latin typeface="Arial"/>
                <a:cs typeface="Arial"/>
              </a:rPr>
              <a:t>Chrome, </a:t>
            </a:r>
            <a:r>
              <a:rPr sz="1600" spc="-5">
                <a:latin typeface="Arial"/>
                <a:cs typeface="Arial"/>
              </a:rPr>
              <a:t>Safari,</a:t>
            </a:r>
            <a:r>
              <a:rPr sz="1600" spc="100">
                <a:latin typeface="Arial"/>
                <a:cs typeface="Arial"/>
              </a:rPr>
              <a:t> </a:t>
            </a:r>
            <a:r>
              <a:rPr sz="1600" spc="-5">
                <a:latin typeface="Arial"/>
                <a:cs typeface="Arial"/>
              </a:rPr>
              <a:t>etc)</a:t>
            </a:r>
            <a:endParaRPr sz="1600">
              <a:latin typeface="Arial"/>
              <a:cs typeface="Arial"/>
            </a:endParaRPr>
          </a:p>
          <a:p>
            <a:pPr marL="754380" lvl="2" indent="-224154">
              <a:lnSpc>
                <a:spcPct val="100000"/>
              </a:lnSpc>
              <a:spcBef>
                <a:spcPts val="300"/>
              </a:spcBef>
              <a:buChar char="–"/>
              <a:tabLst>
                <a:tab pos="755015" algn="l"/>
              </a:tabLst>
            </a:pPr>
            <a:r>
              <a:rPr sz="1600" spc="-5">
                <a:latin typeface="Arial"/>
                <a:cs typeface="Arial"/>
              </a:rPr>
              <a:t>Individual</a:t>
            </a:r>
            <a:r>
              <a:rPr sz="1600" spc="-25">
                <a:latin typeface="Arial"/>
                <a:cs typeface="Arial"/>
              </a:rPr>
              <a:t> </a:t>
            </a:r>
            <a:r>
              <a:rPr sz="1600" spc="-5">
                <a:latin typeface="Arial"/>
                <a:cs typeface="Arial"/>
              </a:rPr>
              <a:t>log-in</a:t>
            </a:r>
            <a:endParaRPr sz="1600">
              <a:latin typeface="Arial"/>
              <a:cs typeface="Arial"/>
            </a:endParaRPr>
          </a:p>
          <a:p>
            <a:pPr marL="186055" marR="361950" indent="-173990">
              <a:lnSpc>
                <a:spcPct val="100000"/>
              </a:lnSpc>
              <a:spcBef>
                <a:spcPts val="990"/>
              </a:spcBef>
              <a:buSzPct val="95000"/>
              <a:buFont typeface="Wingdings"/>
              <a:buChar char=""/>
              <a:tabLst>
                <a:tab pos="213360" algn="l"/>
              </a:tabLst>
            </a:pPr>
            <a:r>
              <a:rPr sz="2000" spc="-15">
                <a:latin typeface="Arial"/>
                <a:cs typeface="Arial"/>
              </a:rPr>
              <a:t>Provide certificate </a:t>
            </a:r>
            <a:r>
              <a:rPr sz="2000" spc="-10">
                <a:latin typeface="Arial"/>
                <a:cs typeface="Arial"/>
              </a:rPr>
              <a:t>of </a:t>
            </a:r>
            <a:r>
              <a:rPr sz="2000" spc="-15">
                <a:latin typeface="Arial"/>
                <a:cs typeface="Arial"/>
              </a:rPr>
              <a:t>completion </a:t>
            </a:r>
            <a:r>
              <a:rPr sz="2000" spc="-10">
                <a:latin typeface="Arial"/>
                <a:cs typeface="Arial"/>
              </a:rPr>
              <a:t>to Unit </a:t>
            </a:r>
            <a:r>
              <a:rPr sz="2000" spc="-20">
                <a:latin typeface="Arial"/>
                <a:cs typeface="Arial"/>
              </a:rPr>
              <a:t>Training </a:t>
            </a:r>
            <a:r>
              <a:rPr sz="2000" spc="-15">
                <a:latin typeface="Arial"/>
                <a:cs typeface="Arial"/>
              </a:rPr>
              <a:t>Manager </a:t>
            </a:r>
            <a:r>
              <a:rPr sz="2000" spc="-10">
                <a:latin typeface="Arial"/>
                <a:cs typeface="Arial"/>
              </a:rPr>
              <a:t>(S3) to assist  with </a:t>
            </a:r>
            <a:r>
              <a:rPr sz="2000" spc="-15">
                <a:latin typeface="Arial"/>
                <a:cs typeface="Arial"/>
              </a:rPr>
              <a:t>expedient</a:t>
            </a:r>
            <a:r>
              <a:rPr sz="2000" spc="-45">
                <a:latin typeface="Arial"/>
                <a:cs typeface="Arial"/>
              </a:rPr>
              <a:t> </a:t>
            </a:r>
            <a:r>
              <a:rPr sz="2000" spc="-15">
                <a:latin typeface="Arial"/>
                <a:cs typeface="Arial"/>
              </a:rPr>
              <a:t>out-processing.</a:t>
            </a:r>
            <a:endParaRPr sz="2000">
              <a:latin typeface="Arial"/>
              <a:cs typeface="Arial"/>
            </a:endParaRPr>
          </a:p>
        </p:txBody>
      </p:sp>
      <p:sp>
        <p:nvSpPr>
          <p:cNvPr id="4" name="object 4"/>
          <p:cNvSpPr txBox="1"/>
          <p:nvPr/>
        </p:nvSpPr>
        <p:spPr>
          <a:xfrm>
            <a:off x="5687802" y="37460"/>
            <a:ext cx="499745" cy="132080"/>
          </a:xfrm>
          <a:prstGeom prst="rect">
            <a:avLst/>
          </a:prstGeom>
        </p:spPr>
        <p:txBody>
          <a:bodyPr vert="horz" wrap="square" lIns="0" tIns="12065" rIns="0" bIns="0" rtlCol="0">
            <a:spAutoFit/>
          </a:bodyPr>
          <a:lstStyle/>
          <a:p>
            <a:pPr marL="12700">
              <a:lnSpc>
                <a:spcPct val="100000"/>
              </a:lnSpc>
              <a:spcBef>
                <a:spcPts val="95"/>
              </a:spcBef>
            </a:pPr>
            <a:r>
              <a:rPr sz="700" spc="-10">
                <a:solidFill>
                  <a:srgbClr val="FFFFFF"/>
                </a:solidFill>
                <a:latin typeface="Arial"/>
                <a:cs typeface="Arial"/>
              </a:rPr>
              <a:t>References:</a:t>
            </a:r>
            <a:endParaRPr sz="700">
              <a:latin typeface="Arial"/>
              <a:cs typeface="Arial"/>
            </a:endParaRPr>
          </a:p>
        </p:txBody>
      </p:sp>
      <p:sp>
        <p:nvSpPr>
          <p:cNvPr id="7" name="object 2"/>
          <p:cNvSpPr txBox="1">
            <a:spLocks noGrp="1"/>
          </p:cNvSpPr>
          <p:nvPr>
            <p:ph type="title"/>
          </p:nvPr>
        </p:nvSpPr>
        <p:spPr>
          <a:xfrm>
            <a:off x="2027712" y="110049"/>
            <a:ext cx="6976199" cy="647531"/>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spc="-5">
                <a:solidFill>
                  <a:schemeClr val="tx1"/>
                </a:solidFill>
              </a:rPr>
              <a:t>Finance Travel</a:t>
            </a:r>
            <a:r>
              <a:rPr lang="en-US" sz="2000" i="1" spc="-40">
                <a:solidFill>
                  <a:schemeClr val="tx1"/>
                </a:solidFill>
              </a:rPr>
              <a:t> </a:t>
            </a:r>
            <a:r>
              <a:rPr lang="en-US" sz="2000" i="1" spc="-5">
                <a:solidFill>
                  <a:schemeClr val="tx1"/>
                </a:solidFill>
              </a:rPr>
              <a:t>Entitlements</a:t>
            </a:r>
            <a:endParaRPr lang="en-US" sz="2000">
              <a:solidFill>
                <a:schemeClr val="tx1"/>
              </a:solidFill>
            </a:endParaRPr>
          </a:p>
        </p:txBody>
      </p:sp>
    </p:spTree>
    <p:extLst>
      <p:ext uri="{BB962C8B-B14F-4D97-AF65-F5344CB8AC3E}">
        <p14:creationId xmlns:p14="http://schemas.microsoft.com/office/powerpoint/2010/main" val="220801165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615" y="324896"/>
            <a:ext cx="8418830" cy="6213881"/>
          </a:xfrm>
          <a:prstGeom prst="rect">
            <a:avLst/>
          </a:prstGeom>
        </p:spPr>
        <p:txBody>
          <a:bodyPr vert="horz" wrap="square" lIns="0" tIns="172085" rIns="0" bIns="0" rtlCol="0">
            <a:spAutoFit/>
          </a:bodyPr>
          <a:lstStyle/>
          <a:p>
            <a:pPr marL="628650">
              <a:lnSpc>
                <a:spcPct val="100000"/>
              </a:lnSpc>
              <a:spcBef>
                <a:spcPts val="1355"/>
              </a:spcBef>
            </a:pPr>
            <a:r>
              <a:rPr sz="2000" b="1" i="1">
                <a:latin typeface="Arial"/>
                <a:cs typeface="Arial"/>
              </a:rPr>
              <a:t>TDY Options for Schooling </a:t>
            </a:r>
            <a:r>
              <a:rPr sz="2000" b="1" i="1" spc="-5">
                <a:latin typeface="Arial"/>
                <a:cs typeface="Arial"/>
              </a:rPr>
              <a:t>in </a:t>
            </a:r>
            <a:r>
              <a:rPr sz="2000" b="1" i="1">
                <a:latin typeface="Arial"/>
                <a:cs typeface="Arial"/>
              </a:rPr>
              <a:t>Conjunction with</a:t>
            </a:r>
            <a:r>
              <a:rPr sz="2000" b="1" i="1" spc="-155">
                <a:latin typeface="Arial"/>
                <a:cs typeface="Arial"/>
              </a:rPr>
              <a:t> </a:t>
            </a:r>
            <a:r>
              <a:rPr sz="2000" b="1" i="1">
                <a:latin typeface="Arial"/>
                <a:cs typeface="Arial"/>
              </a:rPr>
              <a:t>PCS</a:t>
            </a:r>
            <a:endParaRPr sz="2000">
              <a:latin typeface="Arial"/>
              <a:cs typeface="Arial"/>
            </a:endParaRPr>
          </a:p>
          <a:p>
            <a:pPr marL="186055" marR="134620" indent="-173990">
              <a:lnSpc>
                <a:spcPts val="1939"/>
              </a:lnSpc>
              <a:spcBef>
                <a:spcPts val="1380"/>
              </a:spcBef>
              <a:buSzPct val="94444"/>
              <a:buFont typeface="Wingdings"/>
              <a:buChar char=""/>
              <a:tabLst>
                <a:tab pos="193040" algn="l"/>
              </a:tabLst>
            </a:pPr>
            <a:r>
              <a:rPr sz="1800" spc="-10">
                <a:latin typeface="Arial"/>
                <a:cs typeface="Arial"/>
              </a:rPr>
              <a:t>Soldiers </a:t>
            </a:r>
            <a:r>
              <a:rPr sz="1800" spc="-20">
                <a:latin typeface="Arial"/>
                <a:cs typeface="Arial"/>
              </a:rPr>
              <a:t>who </a:t>
            </a:r>
            <a:r>
              <a:rPr sz="1800" spc="-5">
                <a:latin typeface="Arial"/>
                <a:cs typeface="Arial"/>
              </a:rPr>
              <a:t>are </a:t>
            </a:r>
            <a:r>
              <a:rPr sz="1800" spc="-10">
                <a:latin typeface="Arial"/>
                <a:cs typeface="Arial"/>
              </a:rPr>
              <a:t>authorized movement </a:t>
            </a:r>
            <a:r>
              <a:rPr sz="1800" spc="-5">
                <a:latin typeface="Arial"/>
                <a:cs typeface="Arial"/>
              </a:rPr>
              <a:t>of Family members at </a:t>
            </a:r>
            <a:r>
              <a:rPr sz="1800" spc="-10">
                <a:latin typeface="Arial"/>
                <a:cs typeface="Arial"/>
              </a:rPr>
              <a:t>Government  expense and </a:t>
            </a:r>
            <a:r>
              <a:rPr sz="1800" spc="-5">
                <a:latin typeface="Arial"/>
                <a:cs typeface="Arial"/>
              </a:rPr>
              <a:t>are directed </a:t>
            </a:r>
            <a:r>
              <a:rPr sz="1800">
                <a:latin typeface="Arial"/>
                <a:cs typeface="Arial"/>
              </a:rPr>
              <a:t>to TDY </a:t>
            </a:r>
            <a:r>
              <a:rPr sz="1800" spc="-10">
                <a:latin typeface="Arial"/>
                <a:cs typeface="Arial"/>
              </a:rPr>
              <a:t>schooling </a:t>
            </a:r>
            <a:r>
              <a:rPr sz="1800" spc="-5">
                <a:latin typeface="Arial"/>
                <a:cs typeface="Arial"/>
              </a:rPr>
              <a:t>of less than 20 </a:t>
            </a:r>
            <a:r>
              <a:rPr sz="1800" spc="-15">
                <a:latin typeface="Arial"/>
                <a:cs typeface="Arial"/>
              </a:rPr>
              <a:t>weeks </a:t>
            </a:r>
            <a:r>
              <a:rPr sz="1800" spc="-5">
                <a:latin typeface="Arial"/>
                <a:cs typeface="Arial"/>
              </a:rPr>
              <a:t>in </a:t>
            </a:r>
            <a:r>
              <a:rPr sz="1800" spc="-10">
                <a:latin typeface="Arial"/>
                <a:cs typeface="Arial"/>
              </a:rPr>
              <a:t>conjunction  </a:t>
            </a:r>
            <a:r>
              <a:rPr sz="1800" spc="-15">
                <a:latin typeface="Arial"/>
                <a:cs typeface="Arial"/>
              </a:rPr>
              <a:t>with </a:t>
            </a:r>
            <a:r>
              <a:rPr sz="1800" spc="-5">
                <a:latin typeface="Arial"/>
                <a:cs typeface="Arial"/>
              </a:rPr>
              <a:t>PCS </a:t>
            </a:r>
            <a:r>
              <a:rPr sz="1800" spc="-10">
                <a:latin typeface="Arial"/>
                <a:cs typeface="Arial"/>
              </a:rPr>
              <a:t>assignment </a:t>
            </a:r>
            <a:r>
              <a:rPr sz="1800" spc="-15">
                <a:latin typeface="Arial"/>
                <a:cs typeface="Arial"/>
              </a:rPr>
              <a:t>will </a:t>
            </a:r>
            <a:r>
              <a:rPr sz="1800" spc="-10">
                <a:latin typeface="Arial"/>
                <a:cs typeface="Arial"/>
              </a:rPr>
              <a:t>have </a:t>
            </a:r>
            <a:r>
              <a:rPr sz="1800" spc="-5">
                <a:latin typeface="Arial"/>
                <a:cs typeface="Arial"/>
              </a:rPr>
              <a:t>the </a:t>
            </a:r>
            <a:r>
              <a:rPr sz="1800" spc="-10">
                <a:latin typeface="Arial"/>
                <a:cs typeface="Arial"/>
              </a:rPr>
              <a:t>following options </a:t>
            </a:r>
            <a:r>
              <a:rPr sz="1800" spc="-5">
                <a:latin typeface="Arial"/>
                <a:cs typeface="Arial"/>
              </a:rPr>
              <a:t>for </a:t>
            </a:r>
            <a:r>
              <a:rPr sz="1800" spc="-10">
                <a:latin typeface="Arial"/>
                <a:cs typeface="Arial"/>
              </a:rPr>
              <a:t>locating </a:t>
            </a:r>
            <a:r>
              <a:rPr sz="1800" spc="-5">
                <a:latin typeface="Arial"/>
                <a:cs typeface="Arial"/>
              </a:rPr>
              <a:t>their Family  members </a:t>
            </a:r>
            <a:r>
              <a:rPr sz="1800" spc="-15">
                <a:latin typeface="Arial"/>
                <a:cs typeface="Arial"/>
              </a:rPr>
              <a:t>while </a:t>
            </a:r>
            <a:r>
              <a:rPr sz="1800" spc="-5">
                <a:latin typeface="Arial"/>
                <a:cs typeface="Arial"/>
              </a:rPr>
              <a:t>they perform their</a:t>
            </a:r>
            <a:r>
              <a:rPr sz="1800" spc="70">
                <a:latin typeface="Arial"/>
                <a:cs typeface="Arial"/>
              </a:rPr>
              <a:t> </a:t>
            </a:r>
            <a:r>
              <a:rPr sz="1800" spc="-50">
                <a:latin typeface="Arial"/>
                <a:cs typeface="Arial"/>
              </a:rPr>
              <a:t>TDY:</a:t>
            </a:r>
            <a:endParaRPr sz="1800">
              <a:latin typeface="Arial"/>
              <a:cs typeface="Arial"/>
            </a:endParaRPr>
          </a:p>
          <a:p>
            <a:pPr marL="527685" marR="5080" lvl="1" indent="-175895">
              <a:lnSpc>
                <a:spcPts val="1680"/>
              </a:lnSpc>
              <a:spcBef>
                <a:spcPts val="40"/>
              </a:spcBef>
              <a:buFont typeface="Arial"/>
              <a:buChar char="•"/>
              <a:tabLst>
                <a:tab pos="528320" algn="l"/>
              </a:tabLst>
            </a:pPr>
            <a:r>
              <a:rPr sz="1400" b="1" spc="-15">
                <a:latin typeface="Arial"/>
                <a:cs typeface="Arial"/>
              </a:rPr>
              <a:t>Option </a:t>
            </a:r>
            <a:r>
              <a:rPr sz="1400" b="1">
                <a:latin typeface="Arial"/>
                <a:cs typeface="Arial"/>
              </a:rPr>
              <a:t>1 </a:t>
            </a:r>
            <a:r>
              <a:rPr sz="1400" spc="-5">
                <a:latin typeface="Arial"/>
                <a:cs typeface="Arial"/>
              </a:rPr>
              <a:t>(CONUS </a:t>
            </a:r>
            <a:r>
              <a:rPr sz="1400">
                <a:latin typeface="Arial"/>
                <a:cs typeface="Arial"/>
              </a:rPr>
              <a:t>to </a:t>
            </a:r>
            <a:r>
              <a:rPr sz="1400" spc="-5">
                <a:latin typeface="Arial"/>
                <a:cs typeface="Arial"/>
              </a:rPr>
              <a:t>CONUS and CONUS </a:t>
            </a:r>
            <a:r>
              <a:rPr sz="1400">
                <a:latin typeface="Arial"/>
                <a:cs typeface="Arial"/>
              </a:rPr>
              <a:t>to </a:t>
            </a:r>
            <a:r>
              <a:rPr sz="1400" spc="-5">
                <a:latin typeface="Arial"/>
                <a:cs typeface="Arial"/>
              </a:rPr>
              <a:t>OCONUS only): </a:t>
            </a:r>
            <a:r>
              <a:rPr sz="1400" spc="-35">
                <a:latin typeface="Arial"/>
                <a:cs typeface="Arial"/>
              </a:rPr>
              <a:t>Family </a:t>
            </a:r>
            <a:r>
              <a:rPr sz="1400">
                <a:latin typeface="Arial"/>
                <a:cs typeface="Arial"/>
              </a:rPr>
              <a:t>in </a:t>
            </a:r>
            <a:r>
              <a:rPr sz="1400" spc="-10">
                <a:latin typeface="Arial"/>
                <a:cs typeface="Arial"/>
              </a:rPr>
              <a:t>government quarters </a:t>
            </a:r>
            <a:r>
              <a:rPr sz="1400" spc="-5">
                <a:latin typeface="Arial"/>
                <a:cs typeface="Arial"/>
              </a:rPr>
              <a:t>remain  </a:t>
            </a:r>
            <a:r>
              <a:rPr sz="1400">
                <a:latin typeface="Arial"/>
                <a:cs typeface="Arial"/>
              </a:rPr>
              <a:t>in </a:t>
            </a:r>
            <a:r>
              <a:rPr sz="1400" spc="-15">
                <a:latin typeface="Arial"/>
                <a:cs typeface="Arial"/>
              </a:rPr>
              <a:t>government </a:t>
            </a:r>
            <a:r>
              <a:rPr sz="1400" spc="-5">
                <a:latin typeface="Arial"/>
                <a:cs typeface="Arial"/>
              </a:rPr>
              <a:t>quarters </a:t>
            </a:r>
            <a:r>
              <a:rPr sz="1400">
                <a:latin typeface="Arial"/>
                <a:cs typeface="Arial"/>
              </a:rPr>
              <a:t>until </a:t>
            </a:r>
            <a:r>
              <a:rPr sz="1400" spc="-10">
                <a:latin typeface="Arial"/>
                <a:cs typeface="Arial"/>
              </a:rPr>
              <a:t>completion </a:t>
            </a:r>
            <a:r>
              <a:rPr sz="1400" spc="-5">
                <a:latin typeface="Arial"/>
                <a:cs typeface="Arial"/>
              </a:rPr>
              <a:t>of </a:t>
            </a:r>
            <a:r>
              <a:rPr sz="1400" spc="-60">
                <a:latin typeface="Arial"/>
                <a:cs typeface="Arial"/>
              </a:rPr>
              <a:t>TDY. </a:t>
            </a:r>
            <a:r>
              <a:rPr sz="1400" spc="-5">
                <a:latin typeface="Arial"/>
                <a:cs typeface="Arial"/>
              </a:rPr>
              <a:t>The Soldier </a:t>
            </a:r>
            <a:r>
              <a:rPr sz="1400">
                <a:latin typeface="Arial"/>
                <a:cs typeface="Arial"/>
              </a:rPr>
              <a:t>is </a:t>
            </a:r>
            <a:r>
              <a:rPr sz="1400" spc="-5">
                <a:latin typeface="Arial"/>
                <a:cs typeface="Arial"/>
              </a:rPr>
              <a:t>authorized Government travel </a:t>
            </a:r>
            <a:r>
              <a:rPr sz="1400">
                <a:latin typeface="Arial"/>
                <a:cs typeface="Arial"/>
              </a:rPr>
              <a:t>to </a:t>
            </a:r>
            <a:r>
              <a:rPr sz="1400" spc="-5">
                <a:latin typeface="Arial"/>
                <a:cs typeface="Arial"/>
              </a:rPr>
              <a:t>and  </a:t>
            </a:r>
            <a:r>
              <a:rPr sz="1400">
                <a:latin typeface="Arial"/>
                <a:cs typeface="Arial"/>
              </a:rPr>
              <a:t>from the </a:t>
            </a:r>
            <a:r>
              <a:rPr sz="1400" spc="-5">
                <a:latin typeface="Arial"/>
                <a:cs typeface="Arial"/>
              </a:rPr>
              <a:t>TDY </a:t>
            </a:r>
            <a:r>
              <a:rPr sz="1400">
                <a:latin typeface="Arial"/>
                <a:cs typeface="Arial"/>
              </a:rPr>
              <a:t>station </a:t>
            </a:r>
            <a:r>
              <a:rPr sz="1400" spc="-5">
                <a:latin typeface="Arial"/>
                <a:cs typeface="Arial"/>
              </a:rPr>
              <a:t>and </a:t>
            </a:r>
            <a:r>
              <a:rPr sz="1400">
                <a:latin typeface="Arial"/>
                <a:cs typeface="Arial"/>
              </a:rPr>
              <a:t>the </a:t>
            </a:r>
            <a:r>
              <a:rPr sz="1400" spc="-5">
                <a:latin typeface="Arial"/>
                <a:cs typeface="Arial"/>
              </a:rPr>
              <a:t>commander may </a:t>
            </a:r>
            <a:r>
              <a:rPr sz="1400">
                <a:latin typeface="Arial"/>
                <a:cs typeface="Arial"/>
              </a:rPr>
              <a:t>authorize </a:t>
            </a:r>
            <a:r>
              <a:rPr sz="1400" spc="-5">
                <a:latin typeface="Arial"/>
                <a:cs typeface="Arial"/>
              </a:rPr>
              <a:t>up </a:t>
            </a:r>
            <a:r>
              <a:rPr sz="1400">
                <a:latin typeface="Arial"/>
                <a:cs typeface="Arial"/>
              </a:rPr>
              <a:t>to </a:t>
            </a:r>
            <a:r>
              <a:rPr sz="1400" spc="-5">
                <a:latin typeface="Arial"/>
                <a:cs typeface="Arial"/>
              </a:rPr>
              <a:t>10 </a:t>
            </a:r>
            <a:r>
              <a:rPr sz="1400">
                <a:latin typeface="Arial"/>
                <a:cs typeface="Arial"/>
              </a:rPr>
              <a:t>duty </a:t>
            </a:r>
            <a:r>
              <a:rPr sz="1400" spc="-10">
                <a:latin typeface="Arial"/>
                <a:cs typeface="Arial"/>
              </a:rPr>
              <a:t>days </a:t>
            </a:r>
            <a:r>
              <a:rPr sz="1400">
                <a:latin typeface="Arial"/>
                <a:cs typeface="Arial"/>
              </a:rPr>
              <a:t>to </a:t>
            </a:r>
            <a:r>
              <a:rPr sz="1400" spc="-5">
                <a:latin typeface="Arial"/>
                <a:cs typeface="Arial"/>
              </a:rPr>
              <a:t>prepare </a:t>
            </a:r>
            <a:r>
              <a:rPr sz="1400">
                <a:latin typeface="Arial"/>
                <a:cs typeface="Arial"/>
              </a:rPr>
              <a:t>to </a:t>
            </a:r>
            <a:r>
              <a:rPr sz="1400" spc="-10">
                <a:latin typeface="Arial"/>
                <a:cs typeface="Arial"/>
              </a:rPr>
              <a:t>move  </a:t>
            </a:r>
            <a:r>
              <a:rPr sz="1400" spc="-5">
                <a:latin typeface="Arial"/>
                <a:cs typeface="Arial"/>
              </a:rPr>
              <a:t>Family upon </a:t>
            </a:r>
            <a:r>
              <a:rPr sz="1400">
                <a:latin typeface="Arial"/>
                <a:cs typeface="Arial"/>
              </a:rPr>
              <a:t>return from </a:t>
            </a:r>
            <a:r>
              <a:rPr sz="1400" spc="-5">
                <a:latin typeface="Arial"/>
                <a:cs typeface="Arial"/>
              </a:rPr>
              <a:t>TDY prior </a:t>
            </a:r>
            <a:r>
              <a:rPr sz="1400">
                <a:latin typeface="Arial"/>
                <a:cs typeface="Arial"/>
              </a:rPr>
              <a:t>to signing </a:t>
            </a:r>
            <a:r>
              <a:rPr sz="1400" spc="-5">
                <a:latin typeface="Arial"/>
                <a:cs typeface="Arial"/>
              </a:rPr>
              <a:t>out of </a:t>
            </a:r>
            <a:r>
              <a:rPr sz="1400">
                <a:latin typeface="Arial"/>
                <a:cs typeface="Arial"/>
              </a:rPr>
              <a:t>the </a:t>
            </a:r>
            <a:r>
              <a:rPr sz="1400" spc="-5">
                <a:latin typeface="Arial"/>
                <a:cs typeface="Arial"/>
              </a:rPr>
              <a:t>present</a:t>
            </a:r>
            <a:r>
              <a:rPr sz="1400" spc="-280">
                <a:latin typeface="Arial"/>
                <a:cs typeface="Arial"/>
              </a:rPr>
              <a:t> </a:t>
            </a:r>
            <a:r>
              <a:rPr sz="1400" spc="-5">
                <a:latin typeface="Arial"/>
                <a:cs typeface="Arial"/>
              </a:rPr>
              <a:t>CONUS </a:t>
            </a:r>
            <a:r>
              <a:rPr sz="1400">
                <a:latin typeface="Arial"/>
                <a:cs typeface="Arial"/>
              </a:rPr>
              <a:t>station.</a:t>
            </a:r>
          </a:p>
          <a:p>
            <a:pPr marL="527685" marR="6985" lvl="1" indent="-175260">
              <a:lnSpc>
                <a:spcPts val="1680"/>
              </a:lnSpc>
              <a:buFont typeface="Arial"/>
              <a:buChar char="•"/>
              <a:tabLst>
                <a:tab pos="528320" algn="l"/>
              </a:tabLst>
            </a:pPr>
            <a:r>
              <a:rPr sz="1400" b="1" spc="-5">
                <a:latin typeface="Arial"/>
                <a:cs typeface="Arial"/>
              </a:rPr>
              <a:t>Option </a:t>
            </a:r>
            <a:r>
              <a:rPr sz="1400" b="1">
                <a:latin typeface="Arial"/>
                <a:cs typeface="Arial"/>
              </a:rPr>
              <a:t>2 </a:t>
            </a:r>
            <a:r>
              <a:rPr sz="1400" spc="-5">
                <a:latin typeface="Arial"/>
                <a:cs typeface="Arial"/>
              </a:rPr>
              <a:t>(CONUS </a:t>
            </a:r>
            <a:r>
              <a:rPr sz="1400">
                <a:latin typeface="Arial"/>
                <a:cs typeface="Arial"/>
              </a:rPr>
              <a:t>to </a:t>
            </a:r>
            <a:r>
              <a:rPr sz="1400" spc="-5">
                <a:latin typeface="Arial"/>
                <a:cs typeface="Arial"/>
              </a:rPr>
              <a:t>CONUS and OCONUS </a:t>
            </a:r>
            <a:r>
              <a:rPr sz="1400">
                <a:latin typeface="Arial"/>
                <a:cs typeface="Arial"/>
              </a:rPr>
              <a:t>to </a:t>
            </a:r>
            <a:r>
              <a:rPr sz="1400" spc="-5">
                <a:latin typeface="Arial"/>
                <a:cs typeface="Arial"/>
              </a:rPr>
              <a:t>CONUS only): </a:t>
            </a:r>
            <a:r>
              <a:rPr sz="1400" spc="-10">
                <a:latin typeface="Arial"/>
                <a:cs typeface="Arial"/>
              </a:rPr>
              <a:t>Move </a:t>
            </a:r>
            <a:r>
              <a:rPr sz="1400" spc="-15">
                <a:latin typeface="Arial"/>
                <a:cs typeface="Arial"/>
              </a:rPr>
              <a:t>Family </a:t>
            </a:r>
            <a:r>
              <a:rPr sz="1400" spc="-10">
                <a:latin typeface="Arial"/>
                <a:cs typeface="Arial"/>
              </a:rPr>
              <a:t>member(s) </a:t>
            </a:r>
            <a:r>
              <a:rPr sz="1400">
                <a:latin typeface="Arial"/>
                <a:cs typeface="Arial"/>
              </a:rPr>
              <a:t>from </a:t>
            </a:r>
            <a:r>
              <a:rPr sz="1400" spc="-5">
                <a:latin typeface="Arial"/>
                <a:cs typeface="Arial"/>
              </a:rPr>
              <a:t>present  CONUS station </a:t>
            </a:r>
            <a:r>
              <a:rPr sz="1400">
                <a:latin typeface="Arial"/>
                <a:cs typeface="Arial"/>
              </a:rPr>
              <a:t>to </a:t>
            </a:r>
            <a:r>
              <a:rPr sz="1400" spc="-5">
                <a:latin typeface="Arial"/>
                <a:cs typeface="Arial"/>
              </a:rPr>
              <a:t>new CONUS </a:t>
            </a:r>
            <a:r>
              <a:rPr sz="1400" spc="-10">
                <a:latin typeface="Arial"/>
                <a:cs typeface="Arial"/>
              </a:rPr>
              <a:t>duty </a:t>
            </a:r>
            <a:r>
              <a:rPr sz="1400" spc="-5">
                <a:latin typeface="Arial"/>
                <a:cs typeface="Arial"/>
              </a:rPr>
              <a:t>station prior </a:t>
            </a:r>
            <a:r>
              <a:rPr sz="1400">
                <a:latin typeface="Arial"/>
                <a:cs typeface="Arial"/>
              </a:rPr>
              <a:t>to </a:t>
            </a:r>
            <a:r>
              <a:rPr sz="1400" spc="-5">
                <a:latin typeface="Arial"/>
                <a:cs typeface="Arial"/>
              </a:rPr>
              <a:t>reporting </a:t>
            </a:r>
            <a:r>
              <a:rPr sz="1400">
                <a:latin typeface="Arial"/>
                <a:cs typeface="Arial"/>
              </a:rPr>
              <a:t>to the </a:t>
            </a:r>
            <a:r>
              <a:rPr sz="1400" spc="-5">
                <a:latin typeface="Arial"/>
                <a:cs typeface="Arial"/>
              </a:rPr>
              <a:t>TDY station. The gaining  </a:t>
            </a:r>
            <a:r>
              <a:rPr sz="1400" spc="-10">
                <a:latin typeface="Arial"/>
                <a:cs typeface="Arial"/>
              </a:rPr>
              <a:t>commander may </a:t>
            </a:r>
            <a:r>
              <a:rPr sz="1400" spc="-5">
                <a:latin typeface="Arial"/>
                <a:cs typeface="Arial"/>
              </a:rPr>
              <a:t>authorize up </a:t>
            </a:r>
            <a:r>
              <a:rPr sz="1400">
                <a:latin typeface="Arial"/>
                <a:cs typeface="Arial"/>
              </a:rPr>
              <a:t>to </a:t>
            </a:r>
            <a:r>
              <a:rPr sz="1400" spc="-5">
                <a:latin typeface="Arial"/>
                <a:cs typeface="Arial"/>
              </a:rPr>
              <a:t>10 </a:t>
            </a:r>
            <a:r>
              <a:rPr sz="1400">
                <a:latin typeface="Arial"/>
                <a:cs typeface="Arial"/>
              </a:rPr>
              <a:t>duty </a:t>
            </a:r>
            <a:r>
              <a:rPr sz="1400" spc="-10">
                <a:latin typeface="Arial"/>
                <a:cs typeface="Arial"/>
              </a:rPr>
              <a:t>days </a:t>
            </a:r>
            <a:r>
              <a:rPr sz="1400">
                <a:latin typeface="Arial"/>
                <a:cs typeface="Arial"/>
              </a:rPr>
              <a:t>for the </a:t>
            </a:r>
            <a:r>
              <a:rPr sz="1400" spc="-5">
                <a:latin typeface="Arial"/>
                <a:cs typeface="Arial"/>
              </a:rPr>
              <a:t>Soldier </a:t>
            </a:r>
            <a:r>
              <a:rPr sz="1400">
                <a:latin typeface="Arial"/>
                <a:cs typeface="Arial"/>
              </a:rPr>
              <a:t>to settle the </a:t>
            </a:r>
            <a:r>
              <a:rPr sz="1400" spc="-15">
                <a:latin typeface="Arial"/>
                <a:cs typeface="Arial"/>
              </a:rPr>
              <a:t>Family </a:t>
            </a:r>
            <a:r>
              <a:rPr sz="1400">
                <a:latin typeface="Arial"/>
                <a:cs typeface="Arial"/>
              </a:rPr>
              <a:t>in </a:t>
            </a:r>
            <a:r>
              <a:rPr sz="1400" spc="-20">
                <a:latin typeface="Arial"/>
                <a:cs typeface="Arial"/>
              </a:rPr>
              <a:t>government  </a:t>
            </a:r>
            <a:r>
              <a:rPr sz="1400" spc="-10">
                <a:latin typeface="Arial"/>
                <a:cs typeface="Arial"/>
              </a:rPr>
              <a:t>quarters </a:t>
            </a:r>
            <a:r>
              <a:rPr sz="1400">
                <a:latin typeface="Arial"/>
                <a:cs typeface="Arial"/>
              </a:rPr>
              <a:t>(if </a:t>
            </a:r>
            <a:r>
              <a:rPr sz="1400" spc="-15">
                <a:latin typeface="Arial"/>
                <a:cs typeface="Arial"/>
              </a:rPr>
              <a:t>available) </a:t>
            </a:r>
            <a:r>
              <a:rPr sz="1400" spc="-5">
                <a:latin typeface="Arial"/>
                <a:cs typeface="Arial"/>
              </a:rPr>
              <a:t>or on </a:t>
            </a:r>
            <a:r>
              <a:rPr sz="1400">
                <a:latin typeface="Arial"/>
                <a:cs typeface="Arial"/>
              </a:rPr>
              <a:t>the local </a:t>
            </a:r>
            <a:r>
              <a:rPr sz="1400" spc="-40">
                <a:latin typeface="Arial"/>
                <a:cs typeface="Arial"/>
              </a:rPr>
              <a:t>economy. </a:t>
            </a:r>
            <a:r>
              <a:rPr sz="1400" spc="-5">
                <a:latin typeface="Arial"/>
                <a:cs typeface="Arial"/>
              </a:rPr>
              <a:t>Soldier </a:t>
            </a:r>
            <a:r>
              <a:rPr sz="1400" spc="-10">
                <a:latin typeface="Arial"/>
                <a:cs typeface="Arial"/>
              </a:rPr>
              <a:t>will </a:t>
            </a:r>
            <a:r>
              <a:rPr sz="1400">
                <a:latin typeface="Arial"/>
                <a:cs typeface="Arial"/>
              </a:rPr>
              <a:t>sign into the </a:t>
            </a:r>
            <a:r>
              <a:rPr sz="1400" spc="-5">
                <a:latin typeface="Arial"/>
                <a:cs typeface="Arial"/>
              </a:rPr>
              <a:t>new CONUS </a:t>
            </a:r>
            <a:r>
              <a:rPr sz="1400" spc="-10">
                <a:latin typeface="Arial"/>
                <a:cs typeface="Arial"/>
              </a:rPr>
              <a:t>duty </a:t>
            </a:r>
            <a:r>
              <a:rPr sz="1400" spc="-5">
                <a:latin typeface="Arial"/>
                <a:cs typeface="Arial"/>
              </a:rPr>
              <a:t>station,  </a:t>
            </a:r>
            <a:r>
              <a:rPr sz="1400">
                <a:latin typeface="Arial"/>
                <a:cs typeface="Arial"/>
              </a:rPr>
              <a:t>then </a:t>
            </a:r>
            <a:r>
              <a:rPr sz="1400" spc="-5">
                <a:latin typeface="Arial"/>
                <a:cs typeface="Arial"/>
              </a:rPr>
              <a:t>proceed </a:t>
            </a:r>
            <a:r>
              <a:rPr sz="1400" spc="-15">
                <a:latin typeface="Arial"/>
                <a:cs typeface="Arial"/>
              </a:rPr>
              <a:t>TDY </a:t>
            </a:r>
            <a:r>
              <a:rPr sz="1400" spc="-10">
                <a:latin typeface="Arial"/>
                <a:cs typeface="Arial"/>
              </a:rPr>
              <a:t>for </a:t>
            </a:r>
            <a:r>
              <a:rPr sz="1400" spc="-5">
                <a:latin typeface="Arial"/>
                <a:cs typeface="Arial"/>
              </a:rPr>
              <a:t>schooling. Soldier </a:t>
            </a:r>
            <a:r>
              <a:rPr sz="1400">
                <a:latin typeface="Arial"/>
                <a:cs typeface="Arial"/>
              </a:rPr>
              <a:t>is </a:t>
            </a:r>
            <a:r>
              <a:rPr sz="1400" spc="-10">
                <a:latin typeface="Arial"/>
                <a:cs typeface="Arial"/>
              </a:rPr>
              <a:t>authorized </a:t>
            </a:r>
            <a:r>
              <a:rPr sz="1400" spc="-15">
                <a:latin typeface="Arial"/>
                <a:cs typeface="Arial"/>
              </a:rPr>
              <a:t>government transportation </a:t>
            </a:r>
            <a:r>
              <a:rPr sz="1400">
                <a:latin typeface="Arial"/>
                <a:cs typeface="Arial"/>
              </a:rPr>
              <a:t>to </a:t>
            </a:r>
            <a:r>
              <a:rPr sz="1400" spc="-5">
                <a:latin typeface="Arial"/>
                <a:cs typeface="Arial"/>
              </a:rPr>
              <a:t>and </a:t>
            </a:r>
            <a:r>
              <a:rPr sz="1400">
                <a:latin typeface="Arial"/>
                <a:cs typeface="Arial"/>
              </a:rPr>
              <a:t>from </a:t>
            </a:r>
            <a:r>
              <a:rPr sz="1400" spc="-5">
                <a:latin typeface="Arial"/>
                <a:cs typeface="Arial"/>
              </a:rPr>
              <a:t>TDY  station.</a:t>
            </a:r>
            <a:endParaRPr sz="1400">
              <a:latin typeface="Arial"/>
              <a:cs typeface="Arial"/>
            </a:endParaRPr>
          </a:p>
          <a:p>
            <a:pPr marL="527685" marR="90805" lvl="1" indent="-175260">
              <a:lnSpc>
                <a:spcPts val="1680"/>
              </a:lnSpc>
              <a:buFont typeface="Arial"/>
              <a:buChar char="•"/>
              <a:tabLst>
                <a:tab pos="528320" algn="l"/>
              </a:tabLst>
            </a:pPr>
            <a:r>
              <a:rPr sz="1400" b="1" spc="-5">
                <a:latin typeface="Arial"/>
                <a:cs typeface="Arial"/>
              </a:rPr>
              <a:t>Option </a:t>
            </a:r>
            <a:r>
              <a:rPr sz="1400" b="1">
                <a:latin typeface="Arial"/>
                <a:cs typeface="Arial"/>
              </a:rPr>
              <a:t>3 </a:t>
            </a:r>
            <a:r>
              <a:rPr sz="1400" spc="-5">
                <a:latin typeface="Arial"/>
                <a:cs typeface="Arial"/>
              </a:rPr>
              <a:t>(CONUS </a:t>
            </a:r>
            <a:r>
              <a:rPr sz="1400">
                <a:latin typeface="Arial"/>
                <a:cs typeface="Arial"/>
              </a:rPr>
              <a:t>to </a:t>
            </a:r>
            <a:r>
              <a:rPr sz="1400" spc="-5">
                <a:latin typeface="Arial"/>
                <a:cs typeface="Arial"/>
              </a:rPr>
              <a:t>CONUS and CONUS </a:t>
            </a:r>
            <a:r>
              <a:rPr sz="1400">
                <a:latin typeface="Arial"/>
                <a:cs typeface="Arial"/>
              </a:rPr>
              <a:t>to </a:t>
            </a:r>
            <a:r>
              <a:rPr sz="1400" spc="-5">
                <a:latin typeface="Arial"/>
                <a:cs typeface="Arial"/>
              </a:rPr>
              <a:t>OCONUS only): Return </a:t>
            </a:r>
            <a:r>
              <a:rPr sz="1400">
                <a:latin typeface="Arial"/>
                <a:cs typeface="Arial"/>
              </a:rPr>
              <a:t>to </a:t>
            </a:r>
            <a:r>
              <a:rPr sz="1400" spc="-5">
                <a:latin typeface="Arial"/>
                <a:cs typeface="Arial"/>
              </a:rPr>
              <a:t>present </a:t>
            </a:r>
            <a:r>
              <a:rPr sz="1400" spc="-10">
                <a:latin typeface="Arial"/>
                <a:cs typeface="Arial"/>
              </a:rPr>
              <a:t>duty </a:t>
            </a:r>
            <a:r>
              <a:rPr sz="1400" spc="-5">
                <a:latin typeface="Arial"/>
                <a:cs typeface="Arial"/>
              </a:rPr>
              <a:t>station upon  </a:t>
            </a:r>
            <a:r>
              <a:rPr sz="1400" spc="-10">
                <a:latin typeface="Arial"/>
                <a:cs typeface="Arial"/>
              </a:rPr>
              <a:t>completion </a:t>
            </a:r>
            <a:r>
              <a:rPr sz="1400" spc="-5">
                <a:latin typeface="Arial"/>
                <a:cs typeface="Arial"/>
              </a:rPr>
              <a:t>of TDY </a:t>
            </a:r>
            <a:r>
              <a:rPr sz="1400">
                <a:latin typeface="Arial"/>
                <a:cs typeface="Arial"/>
              </a:rPr>
              <a:t>to </a:t>
            </a:r>
            <a:r>
              <a:rPr sz="1400" spc="-20">
                <a:latin typeface="Arial"/>
                <a:cs typeface="Arial"/>
              </a:rPr>
              <a:t>move </a:t>
            </a:r>
            <a:r>
              <a:rPr sz="1400" spc="-15">
                <a:latin typeface="Arial"/>
                <a:cs typeface="Arial"/>
              </a:rPr>
              <a:t>Family </a:t>
            </a:r>
            <a:r>
              <a:rPr sz="1400" spc="-10">
                <a:latin typeface="Arial"/>
                <a:cs typeface="Arial"/>
              </a:rPr>
              <a:t>who </a:t>
            </a:r>
            <a:r>
              <a:rPr sz="1400" spc="-5">
                <a:latin typeface="Arial"/>
                <a:cs typeface="Arial"/>
              </a:rPr>
              <a:t>currently </a:t>
            </a:r>
            <a:r>
              <a:rPr sz="1400" spc="-10">
                <a:latin typeface="Arial"/>
                <a:cs typeface="Arial"/>
              </a:rPr>
              <a:t>live </a:t>
            </a:r>
            <a:r>
              <a:rPr sz="1400" spc="-5">
                <a:latin typeface="Arial"/>
                <a:cs typeface="Arial"/>
              </a:rPr>
              <a:t>on </a:t>
            </a:r>
            <a:r>
              <a:rPr sz="1400">
                <a:latin typeface="Arial"/>
                <a:cs typeface="Arial"/>
              </a:rPr>
              <a:t>the local </a:t>
            </a:r>
            <a:r>
              <a:rPr sz="1400" spc="-10">
                <a:latin typeface="Arial"/>
                <a:cs typeface="Arial"/>
              </a:rPr>
              <a:t>economy </a:t>
            </a:r>
            <a:r>
              <a:rPr sz="1400">
                <a:latin typeface="Arial"/>
                <a:cs typeface="Arial"/>
              </a:rPr>
              <a:t>to the </a:t>
            </a:r>
            <a:r>
              <a:rPr sz="1400" spc="-5">
                <a:latin typeface="Arial"/>
                <a:cs typeface="Arial"/>
              </a:rPr>
              <a:t>new </a:t>
            </a:r>
            <a:r>
              <a:rPr sz="1400" spc="-10">
                <a:latin typeface="Arial"/>
                <a:cs typeface="Arial"/>
              </a:rPr>
              <a:t>duty </a:t>
            </a:r>
            <a:r>
              <a:rPr sz="1400" spc="-5">
                <a:latin typeface="Arial"/>
                <a:cs typeface="Arial"/>
              </a:rPr>
              <a:t>station.  The Soldier </a:t>
            </a:r>
            <a:r>
              <a:rPr sz="1400">
                <a:latin typeface="Arial"/>
                <a:cs typeface="Arial"/>
              </a:rPr>
              <a:t>is </a:t>
            </a:r>
            <a:r>
              <a:rPr sz="1400" spc="-5">
                <a:latin typeface="Arial"/>
                <a:cs typeface="Arial"/>
              </a:rPr>
              <a:t>authorized Government travel </a:t>
            </a:r>
            <a:r>
              <a:rPr sz="1400">
                <a:latin typeface="Arial"/>
                <a:cs typeface="Arial"/>
              </a:rPr>
              <a:t>to </a:t>
            </a:r>
            <a:r>
              <a:rPr sz="1400" spc="-5">
                <a:latin typeface="Arial"/>
                <a:cs typeface="Arial"/>
              </a:rPr>
              <a:t>and </a:t>
            </a:r>
            <a:r>
              <a:rPr sz="1400">
                <a:latin typeface="Arial"/>
                <a:cs typeface="Arial"/>
              </a:rPr>
              <a:t>from the </a:t>
            </a:r>
            <a:r>
              <a:rPr sz="1400" spc="-5">
                <a:latin typeface="Arial"/>
                <a:cs typeface="Arial"/>
              </a:rPr>
              <a:t>TDY </a:t>
            </a:r>
            <a:r>
              <a:rPr sz="1400">
                <a:latin typeface="Arial"/>
                <a:cs typeface="Arial"/>
              </a:rPr>
              <a:t>station </a:t>
            </a:r>
            <a:r>
              <a:rPr sz="1400" spc="-5">
                <a:latin typeface="Arial"/>
                <a:cs typeface="Arial"/>
              </a:rPr>
              <a:t>and </a:t>
            </a:r>
            <a:r>
              <a:rPr sz="1400">
                <a:latin typeface="Arial"/>
                <a:cs typeface="Arial"/>
              </a:rPr>
              <a:t>the </a:t>
            </a:r>
            <a:r>
              <a:rPr sz="1400" spc="-5">
                <a:latin typeface="Arial"/>
                <a:cs typeface="Arial"/>
              </a:rPr>
              <a:t>commander may  </a:t>
            </a:r>
            <a:r>
              <a:rPr sz="1400">
                <a:latin typeface="Arial"/>
                <a:cs typeface="Arial"/>
              </a:rPr>
              <a:t>authorize </a:t>
            </a:r>
            <a:r>
              <a:rPr sz="1400" spc="-5">
                <a:latin typeface="Arial"/>
                <a:cs typeface="Arial"/>
              </a:rPr>
              <a:t>up </a:t>
            </a:r>
            <a:r>
              <a:rPr sz="1400">
                <a:latin typeface="Arial"/>
                <a:cs typeface="Arial"/>
              </a:rPr>
              <a:t>to </a:t>
            </a:r>
            <a:r>
              <a:rPr sz="1400" spc="-5">
                <a:latin typeface="Arial"/>
                <a:cs typeface="Arial"/>
              </a:rPr>
              <a:t>10 </a:t>
            </a:r>
            <a:r>
              <a:rPr sz="1400">
                <a:latin typeface="Arial"/>
                <a:cs typeface="Arial"/>
              </a:rPr>
              <a:t>duty </a:t>
            </a:r>
            <a:r>
              <a:rPr sz="1400" spc="-10">
                <a:latin typeface="Arial"/>
                <a:cs typeface="Arial"/>
              </a:rPr>
              <a:t>days </a:t>
            </a:r>
            <a:r>
              <a:rPr sz="1400">
                <a:latin typeface="Arial"/>
                <a:cs typeface="Arial"/>
              </a:rPr>
              <a:t>to </a:t>
            </a:r>
            <a:r>
              <a:rPr sz="1400" spc="-5">
                <a:latin typeface="Arial"/>
                <a:cs typeface="Arial"/>
              </a:rPr>
              <a:t>prepare </a:t>
            </a:r>
            <a:r>
              <a:rPr sz="1400">
                <a:latin typeface="Arial"/>
                <a:cs typeface="Arial"/>
              </a:rPr>
              <a:t>to </a:t>
            </a:r>
            <a:r>
              <a:rPr sz="1400" spc="-10">
                <a:latin typeface="Arial"/>
                <a:cs typeface="Arial"/>
              </a:rPr>
              <a:t>move </a:t>
            </a:r>
            <a:r>
              <a:rPr sz="1400" spc="-5">
                <a:latin typeface="Arial"/>
                <a:cs typeface="Arial"/>
              </a:rPr>
              <a:t>Family upon </a:t>
            </a:r>
            <a:r>
              <a:rPr sz="1400">
                <a:latin typeface="Arial"/>
                <a:cs typeface="Arial"/>
              </a:rPr>
              <a:t>return from </a:t>
            </a:r>
            <a:r>
              <a:rPr sz="1400" spc="-5">
                <a:latin typeface="Arial"/>
                <a:cs typeface="Arial"/>
              </a:rPr>
              <a:t>TDY prior </a:t>
            </a:r>
            <a:r>
              <a:rPr sz="1400">
                <a:latin typeface="Arial"/>
                <a:cs typeface="Arial"/>
              </a:rPr>
              <a:t>to signing</a:t>
            </a:r>
            <a:r>
              <a:rPr sz="1400" spc="-280">
                <a:latin typeface="Arial"/>
                <a:cs typeface="Arial"/>
              </a:rPr>
              <a:t> </a:t>
            </a:r>
            <a:r>
              <a:rPr sz="1400" spc="-5">
                <a:latin typeface="Arial"/>
                <a:cs typeface="Arial"/>
              </a:rPr>
              <a:t>out of  </a:t>
            </a:r>
            <a:r>
              <a:rPr sz="1400">
                <a:latin typeface="Arial"/>
                <a:cs typeface="Arial"/>
              </a:rPr>
              <a:t>the </a:t>
            </a:r>
            <a:r>
              <a:rPr sz="1400" spc="-5">
                <a:latin typeface="Arial"/>
                <a:cs typeface="Arial"/>
              </a:rPr>
              <a:t>present CONUS</a:t>
            </a:r>
            <a:r>
              <a:rPr sz="1400" spc="-55">
                <a:latin typeface="Arial"/>
                <a:cs typeface="Arial"/>
              </a:rPr>
              <a:t> </a:t>
            </a:r>
            <a:r>
              <a:rPr sz="1400">
                <a:latin typeface="Arial"/>
                <a:cs typeface="Arial"/>
              </a:rPr>
              <a:t>station.</a:t>
            </a:r>
          </a:p>
          <a:p>
            <a:pPr marL="527050" marR="109220" lvl="1" indent="-175260">
              <a:lnSpc>
                <a:spcPts val="1680"/>
              </a:lnSpc>
              <a:buFont typeface="Arial"/>
              <a:buChar char="•"/>
              <a:tabLst>
                <a:tab pos="528320" algn="l"/>
              </a:tabLst>
            </a:pPr>
            <a:r>
              <a:rPr sz="1400" b="1" spc="-15">
                <a:latin typeface="Arial"/>
                <a:cs typeface="Arial"/>
              </a:rPr>
              <a:t>Option </a:t>
            </a:r>
            <a:r>
              <a:rPr sz="1400" b="1">
                <a:latin typeface="Arial"/>
                <a:cs typeface="Arial"/>
              </a:rPr>
              <a:t>4 </a:t>
            </a:r>
            <a:r>
              <a:rPr sz="1400" spc="-5">
                <a:latin typeface="Arial"/>
                <a:cs typeface="Arial"/>
              </a:rPr>
              <a:t>(CONUS </a:t>
            </a:r>
            <a:r>
              <a:rPr sz="1400">
                <a:latin typeface="Arial"/>
                <a:cs typeface="Arial"/>
              </a:rPr>
              <a:t>to </a:t>
            </a:r>
            <a:r>
              <a:rPr sz="1400" spc="-5">
                <a:latin typeface="Arial"/>
                <a:cs typeface="Arial"/>
              </a:rPr>
              <a:t>CONUS, CONUS </a:t>
            </a:r>
            <a:r>
              <a:rPr sz="1400">
                <a:latin typeface="Arial"/>
                <a:cs typeface="Arial"/>
              </a:rPr>
              <a:t>to </a:t>
            </a:r>
            <a:r>
              <a:rPr sz="1400" spc="-5">
                <a:latin typeface="Arial"/>
                <a:cs typeface="Arial"/>
              </a:rPr>
              <a:t>OCONUS, OCONUS </a:t>
            </a:r>
            <a:r>
              <a:rPr sz="1400">
                <a:latin typeface="Arial"/>
                <a:cs typeface="Arial"/>
              </a:rPr>
              <a:t>to </a:t>
            </a:r>
            <a:r>
              <a:rPr sz="1400" spc="-5">
                <a:latin typeface="Arial"/>
                <a:cs typeface="Arial"/>
              </a:rPr>
              <a:t>CONUS): Clear current </a:t>
            </a:r>
            <a:r>
              <a:rPr sz="1400">
                <a:latin typeface="Arial"/>
                <a:cs typeface="Arial"/>
              </a:rPr>
              <a:t>duty  </a:t>
            </a:r>
            <a:r>
              <a:rPr sz="1400" spc="-5">
                <a:latin typeface="Arial"/>
                <a:cs typeface="Arial"/>
              </a:rPr>
              <a:t>station prior </a:t>
            </a:r>
            <a:r>
              <a:rPr sz="1400">
                <a:latin typeface="Arial"/>
                <a:cs typeface="Arial"/>
              </a:rPr>
              <a:t>to </a:t>
            </a:r>
            <a:r>
              <a:rPr sz="1400" spc="-10">
                <a:latin typeface="Arial"/>
                <a:cs typeface="Arial"/>
              </a:rPr>
              <a:t>departure for </a:t>
            </a:r>
            <a:r>
              <a:rPr sz="1400" spc="-15">
                <a:latin typeface="Arial"/>
                <a:cs typeface="Arial"/>
              </a:rPr>
              <a:t>TDY </a:t>
            </a:r>
            <a:r>
              <a:rPr sz="1400" spc="-5">
                <a:latin typeface="Arial"/>
                <a:cs typeface="Arial"/>
              </a:rPr>
              <a:t>and, at personal </a:t>
            </a:r>
            <a:r>
              <a:rPr sz="1400" spc="-10">
                <a:latin typeface="Arial"/>
                <a:cs typeface="Arial"/>
              </a:rPr>
              <a:t>expense, move </a:t>
            </a:r>
            <a:r>
              <a:rPr sz="1400" spc="-15">
                <a:latin typeface="Arial"/>
                <a:cs typeface="Arial"/>
              </a:rPr>
              <a:t>Family </a:t>
            </a:r>
            <a:r>
              <a:rPr sz="1400">
                <a:latin typeface="Arial"/>
                <a:cs typeface="Arial"/>
              </a:rPr>
              <a:t>to the </a:t>
            </a:r>
            <a:r>
              <a:rPr sz="1400" spc="-15">
                <a:latin typeface="Arial"/>
                <a:cs typeface="Arial"/>
              </a:rPr>
              <a:t>TDY </a:t>
            </a:r>
            <a:r>
              <a:rPr sz="1400" spc="-5">
                <a:latin typeface="Arial"/>
                <a:cs typeface="Arial"/>
              </a:rPr>
              <a:t>station or </a:t>
            </a:r>
            <a:r>
              <a:rPr sz="1400">
                <a:latin typeface="Arial"/>
                <a:cs typeface="Arial"/>
              </a:rPr>
              <a:t>to  </a:t>
            </a:r>
            <a:r>
              <a:rPr sz="1400" spc="-5">
                <a:latin typeface="Arial"/>
                <a:cs typeface="Arial"/>
              </a:rPr>
              <a:t>some</a:t>
            </a:r>
            <a:r>
              <a:rPr sz="1400" spc="-40">
                <a:latin typeface="Arial"/>
                <a:cs typeface="Arial"/>
              </a:rPr>
              <a:t> </a:t>
            </a:r>
            <a:r>
              <a:rPr sz="1400" spc="-5">
                <a:latin typeface="Arial"/>
                <a:cs typeface="Arial"/>
              </a:rPr>
              <a:t>other</a:t>
            </a:r>
            <a:r>
              <a:rPr sz="1400" spc="-50">
                <a:latin typeface="Arial"/>
                <a:cs typeface="Arial"/>
              </a:rPr>
              <a:t> </a:t>
            </a:r>
            <a:r>
              <a:rPr sz="1400" spc="-5">
                <a:latin typeface="Arial"/>
                <a:cs typeface="Arial"/>
              </a:rPr>
              <a:t>location.</a:t>
            </a:r>
            <a:r>
              <a:rPr sz="1400" spc="-55">
                <a:latin typeface="Arial"/>
                <a:cs typeface="Arial"/>
              </a:rPr>
              <a:t> </a:t>
            </a:r>
            <a:r>
              <a:rPr sz="1400" spc="-5">
                <a:latin typeface="Arial"/>
                <a:cs typeface="Arial"/>
              </a:rPr>
              <a:t>Soldier</a:t>
            </a:r>
            <a:r>
              <a:rPr sz="1400" spc="-45">
                <a:latin typeface="Arial"/>
                <a:cs typeface="Arial"/>
              </a:rPr>
              <a:t> </a:t>
            </a:r>
            <a:r>
              <a:rPr sz="1400" spc="-10">
                <a:latin typeface="Arial"/>
                <a:cs typeface="Arial"/>
              </a:rPr>
              <a:t>may</a:t>
            </a:r>
            <a:r>
              <a:rPr sz="1400" spc="-20">
                <a:latin typeface="Arial"/>
                <a:cs typeface="Arial"/>
              </a:rPr>
              <a:t> </a:t>
            </a:r>
            <a:r>
              <a:rPr sz="1400" spc="-5">
                <a:latin typeface="Arial"/>
                <a:cs typeface="Arial"/>
              </a:rPr>
              <a:t>not</a:t>
            </a:r>
            <a:r>
              <a:rPr sz="1400" spc="-30">
                <a:latin typeface="Arial"/>
                <a:cs typeface="Arial"/>
              </a:rPr>
              <a:t> </a:t>
            </a:r>
            <a:r>
              <a:rPr sz="1400" spc="-5">
                <a:latin typeface="Arial"/>
                <a:cs typeface="Arial"/>
              </a:rPr>
              <a:t>be</a:t>
            </a:r>
            <a:r>
              <a:rPr sz="1400" spc="-25">
                <a:latin typeface="Arial"/>
                <a:cs typeface="Arial"/>
              </a:rPr>
              <a:t> </a:t>
            </a:r>
            <a:r>
              <a:rPr sz="1400" spc="-5">
                <a:latin typeface="Arial"/>
                <a:cs typeface="Arial"/>
              </a:rPr>
              <a:t>given</a:t>
            </a:r>
            <a:r>
              <a:rPr sz="1400" spc="-30">
                <a:latin typeface="Arial"/>
                <a:cs typeface="Arial"/>
              </a:rPr>
              <a:t> </a:t>
            </a:r>
            <a:r>
              <a:rPr sz="1400">
                <a:latin typeface="Arial"/>
                <a:cs typeface="Arial"/>
              </a:rPr>
              <a:t>a</a:t>
            </a:r>
            <a:r>
              <a:rPr sz="1400" spc="-10">
                <a:latin typeface="Arial"/>
                <a:cs typeface="Arial"/>
              </a:rPr>
              <a:t> </a:t>
            </a:r>
            <a:r>
              <a:rPr sz="1400" spc="-5">
                <a:latin typeface="Arial"/>
                <a:cs typeface="Arial"/>
              </a:rPr>
              <a:t>certificate</a:t>
            </a:r>
            <a:r>
              <a:rPr sz="1400" spc="-50">
                <a:latin typeface="Arial"/>
                <a:cs typeface="Arial"/>
              </a:rPr>
              <a:t> </a:t>
            </a:r>
            <a:r>
              <a:rPr sz="1400" spc="-5">
                <a:latin typeface="Arial"/>
                <a:cs typeface="Arial"/>
              </a:rPr>
              <a:t>of</a:t>
            </a:r>
            <a:r>
              <a:rPr sz="1400" spc="-10">
                <a:latin typeface="Arial"/>
                <a:cs typeface="Arial"/>
              </a:rPr>
              <a:t> </a:t>
            </a:r>
            <a:r>
              <a:rPr sz="1400" spc="-15">
                <a:latin typeface="Arial"/>
                <a:cs typeface="Arial"/>
              </a:rPr>
              <a:t>non-availability</a:t>
            </a:r>
            <a:r>
              <a:rPr sz="1400" spc="-35">
                <a:latin typeface="Arial"/>
                <a:cs typeface="Arial"/>
              </a:rPr>
              <a:t> </a:t>
            </a:r>
            <a:r>
              <a:rPr sz="1400" spc="-5">
                <a:latin typeface="Arial"/>
                <a:cs typeface="Arial"/>
              </a:rPr>
              <a:t>of</a:t>
            </a:r>
            <a:r>
              <a:rPr sz="1400" spc="-20">
                <a:latin typeface="Arial"/>
                <a:cs typeface="Arial"/>
              </a:rPr>
              <a:t> </a:t>
            </a:r>
            <a:r>
              <a:rPr sz="1400" spc="-15">
                <a:latin typeface="Arial"/>
                <a:cs typeface="Arial"/>
              </a:rPr>
              <a:t>government</a:t>
            </a:r>
            <a:r>
              <a:rPr sz="1400" spc="-25">
                <a:latin typeface="Arial"/>
                <a:cs typeface="Arial"/>
              </a:rPr>
              <a:t> </a:t>
            </a:r>
            <a:r>
              <a:rPr sz="1400" spc="-5">
                <a:latin typeface="Arial"/>
                <a:cs typeface="Arial"/>
              </a:rPr>
              <a:t>quarters  at</a:t>
            </a:r>
            <a:r>
              <a:rPr sz="1400" spc="-25">
                <a:latin typeface="Arial"/>
                <a:cs typeface="Arial"/>
              </a:rPr>
              <a:t> </a:t>
            </a:r>
            <a:r>
              <a:rPr sz="1400">
                <a:latin typeface="Arial"/>
                <a:cs typeface="Arial"/>
              </a:rPr>
              <a:t>the</a:t>
            </a:r>
            <a:r>
              <a:rPr sz="1400" spc="-70">
                <a:latin typeface="Arial"/>
                <a:cs typeface="Arial"/>
              </a:rPr>
              <a:t> </a:t>
            </a:r>
            <a:r>
              <a:rPr sz="1400" spc="-15">
                <a:latin typeface="Arial"/>
                <a:cs typeface="Arial"/>
              </a:rPr>
              <a:t>TDY</a:t>
            </a:r>
            <a:r>
              <a:rPr sz="1400" spc="-40">
                <a:latin typeface="Arial"/>
                <a:cs typeface="Arial"/>
              </a:rPr>
              <a:t> </a:t>
            </a:r>
            <a:r>
              <a:rPr sz="1400" spc="-5">
                <a:latin typeface="Arial"/>
                <a:cs typeface="Arial"/>
              </a:rPr>
              <a:t>station</a:t>
            </a:r>
            <a:r>
              <a:rPr sz="1400" spc="-55">
                <a:latin typeface="Arial"/>
                <a:cs typeface="Arial"/>
              </a:rPr>
              <a:t> </a:t>
            </a:r>
            <a:r>
              <a:rPr sz="1400">
                <a:latin typeface="Arial"/>
                <a:cs typeface="Arial"/>
              </a:rPr>
              <a:t>if</a:t>
            </a:r>
            <a:r>
              <a:rPr sz="1400" spc="-25">
                <a:latin typeface="Arial"/>
                <a:cs typeface="Arial"/>
              </a:rPr>
              <a:t> </a:t>
            </a:r>
            <a:r>
              <a:rPr sz="1400" spc="-10">
                <a:latin typeface="Arial"/>
                <a:cs typeface="Arial"/>
              </a:rPr>
              <a:t>inadequate</a:t>
            </a:r>
            <a:r>
              <a:rPr sz="1400" spc="-50">
                <a:latin typeface="Arial"/>
                <a:cs typeface="Arial"/>
              </a:rPr>
              <a:t> </a:t>
            </a:r>
            <a:r>
              <a:rPr sz="1400" spc="-10">
                <a:latin typeface="Arial"/>
                <a:cs typeface="Arial"/>
              </a:rPr>
              <a:t>government</a:t>
            </a:r>
            <a:r>
              <a:rPr sz="1400" spc="-50">
                <a:latin typeface="Arial"/>
                <a:cs typeface="Arial"/>
              </a:rPr>
              <a:t> </a:t>
            </a:r>
            <a:r>
              <a:rPr sz="1400" spc="-5">
                <a:latin typeface="Arial"/>
                <a:cs typeface="Arial"/>
              </a:rPr>
              <a:t>housing</a:t>
            </a:r>
            <a:r>
              <a:rPr sz="1400" spc="-55">
                <a:latin typeface="Arial"/>
                <a:cs typeface="Arial"/>
              </a:rPr>
              <a:t> </a:t>
            </a:r>
            <a:r>
              <a:rPr sz="1400" spc="-5">
                <a:latin typeface="Arial"/>
                <a:cs typeface="Arial"/>
              </a:rPr>
              <a:t>is </a:t>
            </a:r>
            <a:r>
              <a:rPr sz="1400" spc="-15">
                <a:latin typeface="Arial"/>
                <a:cs typeface="Arial"/>
              </a:rPr>
              <a:t>available.</a:t>
            </a:r>
            <a:r>
              <a:rPr sz="1400" spc="-50">
                <a:latin typeface="Arial"/>
                <a:cs typeface="Arial"/>
              </a:rPr>
              <a:t> </a:t>
            </a:r>
            <a:r>
              <a:rPr sz="1400" spc="-10">
                <a:latin typeface="Arial"/>
                <a:cs typeface="Arial"/>
              </a:rPr>
              <a:t>The</a:t>
            </a:r>
            <a:r>
              <a:rPr sz="1400" spc="-35">
                <a:latin typeface="Arial"/>
                <a:cs typeface="Arial"/>
              </a:rPr>
              <a:t> </a:t>
            </a:r>
            <a:r>
              <a:rPr sz="1400" spc="-5">
                <a:latin typeface="Arial"/>
                <a:cs typeface="Arial"/>
              </a:rPr>
              <a:t>entitlement</a:t>
            </a:r>
            <a:r>
              <a:rPr sz="1400" spc="-55">
                <a:latin typeface="Arial"/>
                <a:cs typeface="Arial"/>
              </a:rPr>
              <a:t> </a:t>
            </a:r>
            <a:r>
              <a:rPr sz="1400" spc="-15">
                <a:latin typeface="Arial"/>
                <a:cs typeface="Arial"/>
              </a:rPr>
              <a:t>for</a:t>
            </a:r>
            <a:endParaRPr sz="1400">
              <a:latin typeface="Arial"/>
              <a:cs typeface="Arial"/>
            </a:endParaRPr>
          </a:p>
          <a:p>
            <a:pPr marL="527050" marR="1247140">
              <a:lnSpc>
                <a:spcPts val="1680"/>
              </a:lnSpc>
              <a:spcBef>
                <a:spcPts val="5"/>
              </a:spcBef>
            </a:pPr>
            <a:r>
              <a:rPr sz="1400" spc="-15">
                <a:latin typeface="Arial"/>
                <a:cs typeface="Arial"/>
              </a:rPr>
              <a:t>Family</a:t>
            </a:r>
            <a:r>
              <a:rPr sz="1400" spc="-55">
                <a:latin typeface="Arial"/>
                <a:cs typeface="Arial"/>
              </a:rPr>
              <a:t> </a:t>
            </a:r>
            <a:r>
              <a:rPr sz="1400" spc="-10">
                <a:latin typeface="Arial"/>
                <a:cs typeface="Arial"/>
              </a:rPr>
              <a:t>member(s)</a:t>
            </a:r>
            <a:r>
              <a:rPr sz="1400" spc="-45">
                <a:latin typeface="Arial"/>
                <a:cs typeface="Arial"/>
              </a:rPr>
              <a:t> </a:t>
            </a:r>
            <a:r>
              <a:rPr sz="1400" spc="-10">
                <a:latin typeface="Arial"/>
                <a:cs typeface="Arial"/>
              </a:rPr>
              <a:t>transportation</a:t>
            </a:r>
            <a:r>
              <a:rPr sz="1400" spc="-50">
                <a:latin typeface="Arial"/>
                <a:cs typeface="Arial"/>
              </a:rPr>
              <a:t> </a:t>
            </a:r>
            <a:r>
              <a:rPr sz="1400" spc="-5">
                <a:latin typeface="Arial"/>
                <a:cs typeface="Arial"/>
              </a:rPr>
              <a:t>will</a:t>
            </a:r>
            <a:r>
              <a:rPr sz="1400" spc="5">
                <a:latin typeface="Arial"/>
                <a:cs typeface="Arial"/>
              </a:rPr>
              <a:t> </a:t>
            </a:r>
            <a:r>
              <a:rPr sz="1400" spc="-5">
                <a:latin typeface="Arial"/>
                <a:cs typeface="Arial"/>
              </a:rPr>
              <a:t>be</a:t>
            </a:r>
            <a:r>
              <a:rPr sz="1400" spc="-30">
                <a:latin typeface="Arial"/>
                <a:cs typeface="Arial"/>
              </a:rPr>
              <a:t> </a:t>
            </a:r>
            <a:r>
              <a:rPr sz="1400">
                <a:latin typeface="Arial"/>
                <a:cs typeface="Arial"/>
              </a:rPr>
              <a:t>based</a:t>
            </a:r>
            <a:r>
              <a:rPr sz="1400" spc="-45">
                <a:latin typeface="Arial"/>
                <a:cs typeface="Arial"/>
              </a:rPr>
              <a:t> </a:t>
            </a:r>
            <a:r>
              <a:rPr sz="1400" spc="-5">
                <a:latin typeface="Arial"/>
                <a:cs typeface="Arial"/>
              </a:rPr>
              <a:t>on</a:t>
            </a:r>
            <a:r>
              <a:rPr sz="1400" spc="-25">
                <a:latin typeface="Arial"/>
                <a:cs typeface="Arial"/>
              </a:rPr>
              <a:t> </a:t>
            </a:r>
            <a:r>
              <a:rPr sz="1400" spc="-10">
                <a:latin typeface="Arial"/>
                <a:cs typeface="Arial"/>
              </a:rPr>
              <a:t>the</a:t>
            </a:r>
            <a:r>
              <a:rPr sz="1400" spc="-35">
                <a:latin typeface="Arial"/>
                <a:cs typeface="Arial"/>
              </a:rPr>
              <a:t> </a:t>
            </a:r>
            <a:r>
              <a:rPr sz="1400" spc="-5">
                <a:latin typeface="Arial"/>
                <a:cs typeface="Arial"/>
              </a:rPr>
              <a:t>most</a:t>
            </a:r>
            <a:r>
              <a:rPr sz="1400" spc="-25">
                <a:latin typeface="Arial"/>
                <a:cs typeface="Arial"/>
              </a:rPr>
              <a:t> </a:t>
            </a:r>
            <a:r>
              <a:rPr sz="1400" spc="-5">
                <a:latin typeface="Arial"/>
                <a:cs typeface="Arial"/>
              </a:rPr>
              <a:t>direct</a:t>
            </a:r>
            <a:r>
              <a:rPr sz="1400" spc="-55">
                <a:latin typeface="Arial"/>
                <a:cs typeface="Arial"/>
              </a:rPr>
              <a:t> </a:t>
            </a:r>
            <a:r>
              <a:rPr sz="1400" spc="-5">
                <a:latin typeface="Arial"/>
                <a:cs typeface="Arial"/>
              </a:rPr>
              <a:t>routing</a:t>
            </a:r>
            <a:r>
              <a:rPr sz="1400" spc="-35">
                <a:latin typeface="Arial"/>
                <a:cs typeface="Arial"/>
              </a:rPr>
              <a:t> </a:t>
            </a:r>
            <a:r>
              <a:rPr sz="1400" spc="-5">
                <a:latin typeface="Arial"/>
                <a:cs typeface="Arial"/>
              </a:rPr>
              <a:t>between</a:t>
            </a:r>
            <a:r>
              <a:rPr sz="1400" spc="-50">
                <a:latin typeface="Arial"/>
                <a:cs typeface="Arial"/>
              </a:rPr>
              <a:t> </a:t>
            </a:r>
            <a:r>
              <a:rPr sz="1400">
                <a:latin typeface="Arial"/>
                <a:cs typeface="Arial"/>
              </a:rPr>
              <a:t>the  </a:t>
            </a:r>
            <a:r>
              <a:rPr sz="1400" spc="-5">
                <a:latin typeface="Arial"/>
                <a:cs typeface="Arial"/>
              </a:rPr>
              <a:t>old PDS and </a:t>
            </a:r>
            <a:r>
              <a:rPr sz="1400">
                <a:latin typeface="Arial"/>
                <a:cs typeface="Arial"/>
              </a:rPr>
              <a:t>the </a:t>
            </a:r>
            <a:r>
              <a:rPr sz="1400" spc="-5">
                <a:latin typeface="Arial"/>
                <a:cs typeface="Arial"/>
              </a:rPr>
              <a:t>new</a:t>
            </a:r>
            <a:r>
              <a:rPr sz="1400" spc="-150">
                <a:latin typeface="Arial"/>
                <a:cs typeface="Arial"/>
              </a:rPr>
              <a:t> </a:t>
            </a:r>
            <a:r>
              <a:rPr sz="1400" spc="-5">
                <a:latin typeface="Arial"/>
                <a:cs typeface="Arial"/>
              </a:rPr>
              <a:t>PDS.</a:t>
            </a:r>
            <a:endParaRPr sz="1400">
              <a:latin typeface="Arial"/>
              <a:cs typeface="Arial"/>
            </a:endParaRPr>
          </a:p>
        </p:txBody>
      </p:sp>
      <p:sp>
        <p:nvSpPr>
          <p:cNvPr id="3" name="object 3"/>
          <p:cNvSpPr txBox="1">
            <a:spLocks noGrp="1"/>
          </p:cNvSpPr>
          <p:nvPr>
            <p:ph type="title"/>
          </p:nvPr>
        </p:nvSpPr>
        <p:spPr>
          <a:xfrm>
            <a:off x="2026023" y="103361"/>
            <a:ext cx="6976199" cy="443070"/>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p>
        </p:txBody>
      </p:sp>
    </p:spTree>
    <p:extLst>
      <p:ext uri="{BB962C8B-B14F-4D97-AF65-F5344CB8AC3E}">
        <p14:creationId xmlns:p14="http://schemas.microsoft.com/office/powerpoint/2010/main" val="36727835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2" y="1233241"/>
            <a:ext cx="7461250" cy="2929890"/>
          </a:xfrm>
          <a:prstGeom prst="rect">
            <a:avLst/>
          </a:prstGeom>
        </p:spPr>
        <p:txBody>
          <a:bodyPr vert="horz" wrap="square" lIns="0" tIns="13335" rIns="0" bIns="0" rtlCol="0">
            <a:spAutoFit/>
          </a:bodyPr>
          <a:lstStyle/>
          <a:p>
            <a:pPr marL="186055" marR="27940" indent="-173990">
              <a:lnSpc>
                <a:spcPct val="100000"/>
              </a:lnSpc>
              <a:spcBef>
                <a:spcPts val="105"/>
              </a:spcBef>
              <a:buClr>
                <a:srgbClr val="221F1F"/>
              </a:buClr>
              <a:buSzPct val="95000"/>
              <a:buFont typeface="Wingdings"/>
              <a:buChar char=""/>
              <a:tabLst>
                <a:tab pos="213360" algn="l"/>
              </a:tabLst>
            </a:pPr>
            <a:r>
              <a:rPr sz="2000">
                <a:latin typeface="Arial"/>
                <a:cs typeface="Arial"/>
              </a:rPr>
              <a:t>CONUS enlisted </a:t>
            </a:r>
            <a:r>
              <a:rPr sz="2000" spc="-5">
                <a:latin typeface="Arial"/>
                <a:cs typeface="Arial"/>
              </a:rPr>
              <a:t>Soldiers </a:t>
            </a:r>
            <a:r>
              <a:rPr sz="2000">
                <a:latin typeface="Arial"/>
                <a:cs typeface="Arial"/>
              </a:rPr>
              <a:t>selected </a:t>
            </a:r>
            <a:r>
              <a:rPr sz="2000" spc="-5">
                <a:latin typeface="Arial"/>
                <a:cs typeface="Arial"/>
              </a:rPr>
              <a:t>to attend Airborne </a:t>
            </a:r>
            <a:r>
              <a:rPr sz="2000" spc="-35">
                <a:latin typeface="Arial"/>
                <a:cs typeface="Arial"/>
              </a:rPr>
              <a:t>Training,  </a:t>
            </a:r>
            <a:r>
              <a:rPr sz="2000" spc="-20">
                <a:latin typeface="Arial"/>
                <a:cs typeface="Arial"/>
              </a:rPr>
              <a:t>Recruiter</a:t>
            </a:r>
            <a:r>
              <a:rPr sz="2000" spc="-100">
                <a:latin typeface="Arial"/>
                <a:cs typeface="Arial"/>
              </a:rPr>
              <a:t> </a:t>
            </a:r>
            <a:r>
              <a:rPr sz="2000" spc="-20">
                <a:latin typeface="Arial"/>
                <a:cs typeface="Arial"/>
              </a:rPr>
              <a:t>school,</a:t>
            </a:r>
            <a:r>
              <a:rPr sz="2000" spc="-90">
                <a:latin typeface="Arial"/>
                <a:cs typeface="Arial"/>
              </a:rPr>
              <a:t> </a:t>
            </a:r>
            <a:r>
              <a:rPr sz="2000" spc="-15">
                <a:latin typeface="Arial"/>
                <a:cs typeface="Arial"/>
              </a:rPr>
              <a:t>or</a:t>
            </a:r>
            <a:r>
              <a:rPr sz="2000" spc="-60">
                <a:latin typeface="Arial"/>
                <a:cs typeface="Arial"/>
              </a:rPr>
              <a:t> </a:t>
            </a:r>
            <a:r>
              <a:rPr sz="2000" spc="-5">
                <a:latin typeface="Arial"/>
                <a:cs typeface="Arial"/>
              </a:rPr>
              <a:t>Drill</a:t>
            </a:r>
            <a:r>
              <a:rPr sz="2000">
                <a:latin typeface="Arial"/>
                <a:cs typeface="Arial"/>
              </a:rPr>
              <a:t> </a:t>
            </a:r>
            <a:r>
              <a:rPr sz="2000" spc="-5">
                <a:latin typeface="Arial"/>
                <a:cs typeface="Arial"/>
              </a:rPr>
              <a:t>Sergeant</a:t>
            </a:r>
            <a:r>
              <a:rPr sz="2000" spc="-70">
                <a:latin typeface="Arial"/>
                <a:cs typeface="Arial"/>
              </a:rPr>
              <a:t> </a:t>
            </a:r>
            <a:r>
              <a:rPr sz="2000">
                <a:latin typeface="Arial"/>
                <a:cs typeface="Arial"/>
              </a:rPr>
              <a:t>school</a:t>
            </a:r>
            <a:r>
              <a:rPr sz="2000" spc="-75">
                <a:latin typeface="Arial"/>
                <a:cs typeface="Arial"/>
              </a:rPr>
              <a:t> </a:t>
            </a:r>
            <a:r>
              <a:rPr sz="2000" spc="-10">
                <a:latin typeface="Arial"/>
                <a:cs typeface="Arial"/>
              </a:rPr>
              <a:t>TDY</a:t>
            </a:r>
            <a:r>
              <a:rPr sz="2000" spc="-65">
                <a:latin typeface="Arial"/>
                <a:cs typeface="Arial"/>
              </a:rPr>
              <a:t> </a:t>
            </a:r>
            <a:r>
              <a:rPr sz="2000" spc="-10">
                <a:latin typeface="Arial"/>
                <a:cs typeface="Arial"/>
              </a:rPr>
              <a:t>in</a:t>
            </a:r>
            <a:r>
              <a:rPr sz="2000">
                <a:latin typeface="Arial"/>
                <a:cs typeface="Arial"/>
              </a:rPr>
              <a:t> </a:t>
            </a:r>
            <a:r>
              <a:rPr sz="2000" spc="-5">
                <a:latin typeface="Arial"/>
                <a:cs typeface="Arial"/>
              </a:rPr>
              <a:t>conjunction</a:t>
            </a:r>
            <a:r>
              <a:rPr sz="2000" spc="-60">
                <a:latin typeface="Arial"/>
                <a:cs typeface="Arial"/>
              </a:rPr>
              <a:t> </a:t>
            </a:r>
            <a:r>
              <a:rPr sz="2000" spc="-5">
                <a:latin typeface="Arial"/>
                <a:cs typeface="Arial"/>
              </a:rPr>
              <a:t>with  </a:t>
            </a:r>
            <a:r>
              <a:rPr sz="2000">
                <a:latin typeface="Arial"/>
                <a:cs typeface="Arial"/>
              </a:rPr>
              <a:t>PCS are not </a:t>
            </a:r>
            <a:r>
              <a:rPr sz="2000" spc="-5">
                <a:latin typeface="Arial"/>
                <a:cs typeface="Arial"/>
              </a:rPr>
              <a:t>authorized to </a:t>
            </a:r>
            <a:r>
              <a:rPr sz="2000" spc="-15">
                <a:latin typeface="Arial"/>
                <a:cs typeface="Arial"/>
              </a:rPr>
              <a:t>move Family </a:t>
            </a:r>
            <a:r>
              <a:rPr sz="2000">
                <a:latin typeface="Arial"/>
                <a:cs typeface="Arial"/>
              </a:rPr>
              <a:t>members, household  goods, or </a:t>
            </a:r>
            <a:r>
              <a:rPr sz="2000" spc="-5">
                <a:latin typeface="Arial"/>
                <a:cs typeface="Arial"/>
              </a:rPr>
              <a:t>execute </a:t>
            </a:r>
            <a:r>
              <a:rPr sz="2000">
                <a:latin typeface="Arial"/>
                <a:cs typeface="Arial"/>
              </a:rPr>
              <a:t>any portion of </a:t>
            </a:r>
            <a:r>
              <a:rPr sz="2000" spc="-5">
                <a:latin typeface="Arial"/>
                <a:cs typeface="Arial"/>
              </a:rPr>
              <a:t>their </a:t>
            </a:r>
            <a:r>
              <a:rPr sz="2000">
                <a:latin typeface="Arial"/>
                <a:cs typeface="Arial"/>
              </a:rPr>
              <a:t>PCS </a:t>
            </a:r>
            <a:r>
              <a:rPr sz="2000" spc="-5">
                <a:latin typeface="Arial"/>
                <a:cs typeface="Arial"/>
              </a:rPr>
              <a:t>entitlements </a:t>
            </a:r>
            <a:r>
              <a:rPr sz="2000">
                <a:latin typeface="Arial"/>
                <a:cs typeface="Arial"/>
              </a:rPr>
              <a:t>prior </a:t>
            </a:r>
            <a:r>
              <a:rPr sz="2000" spc="-5">
                <a:latin typeface="Arial"/>
                <a:cs typeface="Arial"/>
              </a:rPr>
              <a:t>to  </a:t>
            </a:r>
            <a:r>
              <a:rPr sz="2000" spc="-15">
                <a:latin typeface="Arial"/>
                <a:cs typeface="Arial"/>
              </a:rPr>
              <a:t>graduating </a:t>
            </a:r>
            <a:r>
              <a:rPr sz="2000" spc="-10">
                <a:latin typeface="Arial"/>
                <a:cs typeface="Arial"/>
              </a:rPr>
              <a:t>from</a:t>
            </a:r>
            <a:r>
              <a:rPr sz="2000" spc="-75">
                <a:latin typeface="Arial"/>
                <a:cs typeface="Arial"/>
              </a:rPr>
              <a:t> </a:t>
            </a:r>
            <a:r>
              <a:rPr sz="2000" spc="-15">
                <a:latin typeface="Arial"/>
                <a:cs typeface="Arial"/>
              </a:rPr>
              <a:t>training.</a:t>
            </a:r>
            <a:endParaRPr sz="2000">
              <a:latin typeface="Arial"/>
              <a:cs typeface="Arial"/>
            </a:endParaRPr>
          </a:p>
          <a:p>
            <a:pPr marL="186690" marR="5080" indent="-174625">
              <a:lnSpc>
                <a:spcPct val="100000"/>
              </a:lnSpc>
              <a:spcBef>
                <a:spcPts val="1260"/>
              </a:spcBef>
              <a:buSzPct val="95000"/>
              <a:buFont typeface="Wingdings"/>
              <a:buChar char=""/>
              <a:tabLst>
                <a:tab pos="213360" algn="l"/>
              </a:tabLst>
            </a:pPr>
            <a:r>
              <a:rPr sz="2000" spc="-5">
                <a:latin typeface="Arial"/>
                <a:cs typeface="Arial"/>
              </a:rPr>
              <a:t>As </a:t>
            </a:r>
            <a:r>
              <a:rPr sz="2000">
                <a:latin typeface="Arial"/>
                <a:cs typeface="Arial"/>
              </a:rPr>
              <a:t>such, </a:t>
            </a:r>
            <a:r>
              <a:rPr sz="2000" spc="-15">
                <a:latin typeface="Arial"/>
                <a:cs typeface="Arial"/>
              </a:rPr>
              <a:t>travel </a:t>
            </a:r>
            <a:r>
              <a:rPr sz="2000" spc="-5">
                <a:latin typeface="Arial"/>
                <a:cs typeface="Arial"/>
              </a:rPr>
              <a:t>options </a:t>
            </a:r>
            <a:r>
              <a:rPr sz="2000">
                <a:latin typeface="Arial"/>
                <a:cs typeface="Arial"/>
              </a:rPr>
              <a:t>are </a:t>
            </a:r>
            <a:r>
              <a:rPr sz="2000" spc="-5">
                <a:latin typeface="Arial"/>
                <a:cs typeface="Arial"/>
              </a:rPr>
              <a:t>limited to Option </a:t>
            </a:r>
            <a:r>
              <a:rPr sz="2000">
                <a:latin typeface="Arial"/>
                <a:cs typeface="Arial"/>
              </a:rPr>
              <a:t>1 or 3. </a:t>
            </a:r>
            <a:r>
              <a:rPr sz="2000" spc="-15">
                <a:latin typeface="Arial"/>
                <a:cs typeface="Arial"/>
              </a:rPr>
              <a:t>Failure </a:t>
            </a:r>
            <a:r>
              <a:rPr sz="2000" spc="-5">
                <a:latin typeface="Arial"/>
                <a:cs typeface="Arial"/>
              </a:rPr>
              <a:t>to  </a:t>
            </a:r>
            <a:r>
              <a:rPr sz="2000">
                <a:latin typeface="Arial"/>
                <a:cs typeface="Arial"/>
              </a:rPr>
              <a:t>complete any of the above </a:t>
            </a:r>
            <a:r>
              <a:rPr sz="2000" spc="-5">
                <a:latin typeface="Arial"/>
                <a:cs typeface="Arial"/>
              </a:rPr>
              <a:t>training </a:t>
            </a:r>
            <a:r>
              <a:rPr sz="2000" spc="-10">
                <a:latin typeface="Arial"/>
                <a:cs typeface="Arial"/>
              </a:rPr>
              <a:t>may </a:t>
            </a:r>
            <a:r>
              <a:rPr sz="2000" spc="-5">
                <a:latin typeface="Arial"/>
                <a:cs typeface="Arial"/>
              </a:rPr>
              <a:t>result in </a:t>
            </a:r>
            <a:r>
              <a:rPr sz="2000">
                <a:latin typeface="Arial"/>
                <a:cs typeface="Arial"/>
              </a:rPr>
              <a:t>a </a:t>
            </a:r>
            <a:r>
              <a:rPr sz="2000" spc="-5">
                <a:latin typeface="Arial"/>
                <a:cs typeface="Arial"/>
              </a:rPr>
              <a:t>cancellation</a:t>
            </a:r>
            <a:r>
              <a:rPr sz="2000" spc="-360">
                <a:latin typeface="Arial"/>
                <a:cs typeface="Arial"/>
              </a:rPr>
              <a:t> </a:t>
            </a:r>
            <a:r>
              <a:rPr sz="2000">
                <a:latin typeface="Arial"/>
                <a:cs typeface="Arial"/>
              </a:rPr>
              <a:t>of  PCS </a:t>
            </a:r>
            <a:r>
              <a:rPr sz="2000" spc="-5">
                <a:latin typeface="Arial"/>
                <a:cs typeface="Arial"/>
              </a:rPr>
              <a:t>to </a:t>
            </a:r>
            <a:r>
              <a:rPr sz="2000">
                <a:latin typeface="Arial"/>
                <a:cs typeface="Arial"/>
              </a:rPr>
              <a:t>the new PDS. The </a:t>
            </a:r>
            <a:r>
              <a:rPr sz="2000" spc="-5">
                <a:latin typeface="Arial"/>
                <a:cs typeface="Arial"/>
              </a:rPr>
              <a:t>intent is to </a:t>
            </a:r>
            <a:r>
              <a:rPr sz="2000">
                <a:latin typeface="Arial"/>
                <a:cs typeface="Arial"/>
              </a:rPr>
              <a:t>reduce the </a:t>
            </a:r>
            <a:r>
              <a:rPr sz="2000" spc="-20">
                <a:latin typeface="Arial"/>
                <a:cs typeface="Arial"/>
              </a:rPr>
              <a:t>Army’s </a:t>
            </a:r>
            <a:r>
              <a:rPr sz="2000">
                <a:latin typeface="Arial"/>
                <a:cs typeface="Arial"/>
              </a:rPr>
              <a:t>PCS  </a:t>
            </a:r>
            <a:r>
              <a:rPr sz="2000" spc="-5">
                <a:latin typeface="Arial"/>
                <a:cs typeface="Arial"/>
              </a:rPr>
              <a:t>costs </a:t>
            </a:r>
            <a:r>
              <a:rPr sz="2000">
                <a:latin typeface="Arial"/>
                <a:cs typeface="Arial"/>
              </a:rPr>
              <a:t>due </a:t>
            </a:r>
            <a:r>
              <a:rPr sz="2000" spc="-5">
                <a:latin typeface="Arial"/>
                <a:cs typeface="Arial"/>
              </a:rPr>
              <a:t>to </a:t>
            </a:r>
            <a:r>
              <a:rPr sz="2000">
                <a:latin typeface="Arial"/>
                <a:cs typeface="Arial"/>
              </a:rPr>
              <a:t>high </a:t>
            </a:r>
            <a:r>
              <a:rPr sz="2000" spc="-5">
                <a:latin typeface="Arial"/>
                <a:cs typeface="Arial"/>
              </a:rPr>
              <a:t>failure </a:t>
            </a:r>
            <a:r>
              <a:rPr sz="2000" spc="-15">
                <a:latin typeface="Arial"/>
                <a:cs typeface="Arial"/>
              </a:rPr>
              <a:t>rates </a:t>
            </a:r>
            <a:r>
              <a:rPr sz="2000">
                <a:latin typeface="Arial"/>
                <a:cs typeface="Arial"/>
              </a:rPr>
              <a:t>at these</a:t>
            </a:r>
            <a:r>
              <a:rPr sz="2000" spc="-204">
                <a:latin typeface="Arial"/>
                <a:cs typeface="Arial"/>
              </a:rPr>
              <a:t> </a:t>
            </a:r>
            <a:r>
              <a:rPr sz="2000" spc="-5">
                <a:latin typeface="Arial"/>
                <a:cs typeface="Arial"/>
              </a:rPr>
              <a:t>schools.</a:t>
            </a:r>
            <a:endParaRPr sz="2000">
              <a:latin typeface="Arial"/>
              <a:cs typeface="Arial"/>
            </a:endParaRPr>
          </a:p>
        </p:txBody>
      </p:sp>
      <p:sp>
        <p:nvSpPr>
          <p:cNvPr id="5" name="object 2"/>
          <p:cNvSpPr txBox="1">
            <a:spLocks/>
          </p:cNvSpPr>
          <p:nvPr/>
        </p:nvSpPr>
        <p:spPr>
          <a:xfrm>
            <a:off x="2027712" y="2607"/>
            <a:ext cx="6976199" cy="862416"/>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508634">
              <a:lnSpc>
                <a:spcPct val="100000"/>
              </a:lnSpc>
              <a:spcBef>
                <a:spcPts val="105"/>
              </a:spcBef>
            </a:pPr>
            <a:r>
              <a:rPr lang="en-US" spc="-5">
                <a:solidFill>
                  <a:prstClr val="black"/>
                </a:solidFill>
              </a:rPr>
              <a:t>Reassignment</a:t>
            </a:r>
            <a:r>
              <a:rPr lang="en-US" spc="15">
                <a:solidFill>
                  <a:prstClr val="black"/>
                </a:solidFill>
              </a:rPr>
              <a:t> </a:t>
            </a:r>
            <a:r>
              <a:rPr lang="en-US" spc="-5">
                <a:solidFill>
                  <a:prstClr val="black"/>
                </a:solidFill>
              </a:rPr>
              <a:t>Briefing</a:t>
            </a:r>
            <a:br>
              <a:rPr lang="en-US" spc="-5">
                <a:solidFill>
                  <a:prstClr val="black"/>
                </a:solidFill>
              </a:rPr>
            </a:br>
            <a:r>
              <a:rPr lang="en-US" sz="2000" i="1">
                <a:solidFill>
                  <a:schemeClr val="tx1"/>
                </a:solidFill>
              </a:rPr>
              <a:t>TDY Options for Schooling </a:t>
            </a:r>
            <a:r>
              <a:rPr lang="en-US" sz="2000" i="1" spc="-5">
                <a:solidFill>
                  <a:schemeClr val="tx1"/>
                </a:solidFill>
              </a:rPr>
              <a:t>in </a:t>
            </a:r>
            <a:r>
              <a:rPr lang="en-US" sz="2000" i="1">
                <a:solidFill>
                  <a:schemeClr val="tx1"/>
                </a:solidFill>
              </a:rPr>
              <a:t>Conjunction with</a:t>
            </a:r>
            <a:r>
              <a:rPr lang="en-US" sz="2000" i="1" spc="-180">
                <a:solidFill>
                  <a:schemeClr val="tx1"/>
                </a:solidFill>
              </a:rPr>
              <a:t> </a:t>
            </a:r>
            <a:r>
              <a:rPr lang="en-US" sz="2000" i="1">
                <a:solidFill>
                  <a:schemeClr val="tx1"/>
                </a:solidFill>
              </a:rPr>
              <a:t>PCS</a:t>
            </a:r>
            <a:endParaRPr lang="en-US" sz="2000">
              <a:solidFill>
                <a:schemeClr val="tx1"/>
              </a:solidFill>
            </a:endParaRPr>
          </a:p>
        </p:txBody>
      </p:sp>
    </p:spTree>
    <p:extLst>
      <p:ext uri="{BB962C8B-B14F-4D97-AF65-F5344CB8AC3E}">
        <p14:creationId xmlns:p14="http://schemas.microsoft.com/office/powerpoint/2010/main" val="213714546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0" y="1124667"/>
            <a:ext cx="8338184" cy="4784002"/>
          </a:xfrm>
          <a:prstGeom prst="rect">
            <a:avLst/>
          </a:prstGeom>
        </p:spPr>
        <p:txBody>
          <a:bodyPr vert="horz" wrap="square" lIns="0" tIns="13335" rIns="0" bIns="0" rtlCol="0">
            <a:spAutoFit/>
          </a:bodyPr>
          <a:lstStyle/>
          <a:p>
            <a:pPr marL="186055" marR="56515" indent="-173990">
              <a:lnSpc>
                <a:spcPts val="1939"/>
              </a:lnSpc>
              <a:spcBef>
                <a:spcPts val="1895"/>
              </a:spcBef>
              <a:buSzPct val="94444"/>
              <a:buFont typeface="Wingdings"/>
              <a:buChar char=""/>
              <a:tabLst>
                <a:tab pos="193040" algn="l"/>
              </a:tabLst>
            </a:pPr>
            <a:r>
              <a:rPr spc="-5">
                <a:solidFill>
                  <a:prstClr val="black"/>
                </a:solidFill>
                <a:latin typeface="Arial"/>
                <a:cs typeface="Arial"/>
              </a:rPr>
              <a:t>AR </a:t>
            </a:r>
            <a:r>
              <a:rPr spc="-10">
                <a:solidFill>
                  <a:prstClr val="black"/>
                </a:solidFill>
                <a:latin typeface="Arial"/>
                <a:cs typeface="Arial"/>
              </a:rPr>
              <a:t>608-75 (Exceptional </a:t>
            </a:r>
            <a:r>
              <a:rPr spc="-5">
                <a:solidFill>
                  <a:prstClr val="black"/>
                </a:solidFill>
                <a:latin typeface="Arial"/>
                <a:cs typeface="Arial"/>
              </a:rPr>
              <a:t>Family Member Program) </a:t>
            </a:r>
            <a:r>
              <a:rPr spc="-10">
                <a:solidFill>
                  <a:prstClr val="black"/>
                </a:solidFill>
                <a:latin typeface="Arial"/>
                <a:cs typeface="Arial"/>
              </a:rPr>
              <a:t>requires </a:t>
            </a:r>
            <a:r>
              <a:rPr spc="-5">
                <a:solidFill>
                  <a:prstClr val="black"/>
                </a:solidFill>
                <a:latin typeface="Arial"/>
                <a:cs typeface="Arial"/>
              </a:rPr>
              <a:t>that </a:t>
            </a:r>
            <a:r>
              <a:rPr spc="-10">
                <a:solidFill>
                  <a:prstClr val="black"/>
                </a:solidFill>
                <a:latin typeface="Arial"/>
                <a:cs typeface="Arial"/>
              </a:rPr>
              <a:t>Soldiers enroll  </a:t>
            </a:r>
            <a:r>
              <a:rPr spc="-5">
                <a:solidFill>
                  <a:prstClr val="black"/>
                </a:solidFill>
                <a:latin typeface="Arial"/>
                <a:cs typeface="Arial"/>
              </a:rPr>
              <a:t>all DEERS </a:t>
            </a:r>
            <a:r>
              <a:rPr spc="-10">
                <a:solidFill>
                  <a:prstClr val="black"/>
                </a:solidFill>
                <a:latin typeface="Arial"/>
                <a:cs typeface="Arial"/>
              </a:rPr>
              <a:t>beneficiaries </a:t>
            </a:r>
            <a:r>
              <a:rPr spc="-20">
                <a:solidFill>
                  <a:prstClr val="black"/>
                </a:solidFill>
                <a:latin typeface="Arial"/>
                <a:cs typeface="Arial"/>
              </a:rPr>
              <a:t>who </a:t>
            </a:r>
            <a:r>
              <a:rPr spc="-10">
                <a:solidFill>
                  <a:prstClr val="black"/>
                </a:solidFill>
                <a:latin typeface="Arial"/>
                <a:cs typeface="Arial"/>
              </a:rPr>
              <a:t>have special </a:t>
            </a:r>
            <a:r>
              <a:rPr spc="-5">
                <a:solidFill>
                  <a:prstClr val="black"/>
                </a:solidFill>
                <a:latin typeface="Arial"/>
                <a:cs typeface="Arial"/>
              </a:rPr>
              <a:t>medical or </a:t>
            </a:r>
            <a:r>
              <a:rPr spc="-10">
                <a:solidFill>
                  <a:prstClr val="black"/>
                </a:solidFill>
                <a:latin typeface="Arial"/>
                <a:cs typeface="Arial"/>
              </a:rPr>
              <a:t>educational needs </a:t>
            </a:r>
            <a:r>
              <a:rPr spc="-5">
                <a:solidFill>
                  <a:prstClr val="black"/>
                </a:solidFill>
                <a:latin typeface="Arial"/>
                <a:cs typeface="Arial"/>
              </a:rPr>
              <a:t>into </a:t>
            </a:r>
            <a:r>
              <a:rPr spc="-10">
                <a:solidFill>
                  <a:prstClr val="black"/>
                </a:solidFill>
                <a:latin typeface="Arial"/>
                <a:cs typeface="Arial"/>
              </a:rPr>
              <a:t>the  </a:t>
            </a:r>
            <a:r>
              <a:rPr spc="-50">
                <a:solidFill>
                  <a:prstClr val="black"/>
                </a:solidFill>
                <a:latin typeface="Arial"/>
                <a:cs typeface="Arial"/>
              </a:rPr>
              <a:t>EFMP. </a:t>
            </a:r>
            <a:r>
              <a:rPr>
                <a:solidFill>
                  <a:prstClr val="black"/>
                </a:solidFill>
                <a:latin typeface="Arial"/>
                <a:cs typeface="Arial"/>
              </a:rPr>
              <a:t>The </a:t>
            </a:r>
            <a:r>
              <a:rPr spc="-5">
                <a:solidFill>
                  <a:prstClr val="black"/>
                </a:solidFill>
                <a:latin typeface="Arial"/>
                <a:cs typeface="Arial"/>
              </a:rPr>
              <a:t>EFMP is </a:t>
            </a:r>
            <a:r>
              <a:rPr spc="-10">
                <a:solidFill>
                  <a:prstClr val="black"/>
                </a:solidFill>
                <a:latin typeface="Arial"/>
                <a:cs typeface="Arial"/>
              </a:rPr>
              <a:t>intended </a:t>
            </a:r>
            <a:r>
              <a:rPr>
                <a:solidFill>
                  <a:prstClr val="black"/>
                </a:solidFill>
                <a:latin typeface="Arial"/>
                <a:cs typeface="Arial"/>
              </a:rPr>
              <a:t>to </a:t>
            </a:r>
            <a:r>
              <a:rPr spc="-5">
                <a:solidFill>
                  <a:prstClr val="black"/>
                </a:solidFill>
                <a:latin typeface="Arial"/>
                <a:cs typeface="Arial"/>
              </a:rPr>
              <a:t>assist the military in </a:t>
            </a:r>
            <a:r>
              <a:rPr spc="-10">
                <a:solidFill>
                  <a:prstClr val="black"/>
                </a:solidFill>
                <a:latin typeface="Arial"/>
                <a:cs typeface="Arial"/>
              </a:rPr>
              <a:t>ensuring </a:t>
            </a:r>
            <a:r>
              <a:rPr spc="-5">
                <a:solidFill>
                  <a:prstClr val="black"/>
                </a:solidFill>
                <a:latin typeface="Arial"/>
                <a:cs typeface="Arial"/>
              </a:rPr>
              <a:t>services are  </a:t>
            </a:r>
            <a:r>
              <a:rPr spc="-10">
                <a:solidFill>
                  <a:prstClr val="black"/>
                </a:solidFill>
                <a:latin typeface="Arial"/>
                <a:cs typeface="Arial"/>
              </a:rPr>
              <a:t>available </a:t>
            </a:r>
            <a:r>
              <a:rPr spc="-5">
                <a:solidFill>
                  <a:prstClr val="black"/>
                </a:solidFill>
                <a:latin typeface="Arial"/>
                <a:cs typeface="Arial"/>
              </a:rPr>
              <a:t>for Family members </a:t>
            </a:r>
            <a:r>
              <a:rPr spc="-15">
                <a:solidFill>
                  <a:prstClr val="black"/>
                </a:solidFill>
                <a:latin typeface="Arial"/>
                <a:cs typeface="Arial"/>
              </a:rPr>
              <a:t>when </a:t>
            </a:r>
            <a:r>
              <a:rPr>
                <a:solidFill>
                  <a:prstClr val="black"/>
                </a:solidFill>
                <a:latin typeface="Arial"/>
                <a:cs typeface="Arial"/>
              </a:rPr>
              <a:t>a </a:t>
            </a:r>
            <a:r>
              <a:rPr spc="-10">
                <a:solidFill>
                  <a:prstClr val="black"/>
                </a:solidFill>
                <a:latin typeface="Arial"/>
                <a:cs typeface="Arial"/>
              </a:rPr>
              <a:t>Soldier </a:t>
            </a:r>
            <a:r>
              <a:rPr spc="-5">
                <a:solidFill>
                  <a:prstClr val="black"/>
                </a:solidFill>
                <a:latin typeface="Arial"/>
                <a:cs typeface="Arial"/>
              </a:rPr>
              <a:t>is transferred </a:t>
            </a:r>
            <a:r>
              <a:rPr>
                <a:solidFill>
                  <a:prstClr val="black"/>
                </a:solidFill>
                <a:latin typeface="Arial"/>
                <a:cs typeface="Arial"/>
              </a:rPr>
              <a:t>to a </a:t>
            </a:r>
            <a:r>
              <a:rPr spc="-10">
                <a:solidFill>
                  <a:prstClr val="black"/>
                </a:solidFill>
                <a:latin typeface="Arial"/>
                <a:cs typeface="Arial"/>
              </a:rPr>
              <a:t>new </a:t>
            </a:r>
            <a:r>
              <a:rPr spc="-5">
                <a:solidFill>
                  <a:prstClr val="black"/>
                </a:solidFill>
                <a:latin typeface="Arial"/>
                <a:cs typeface="Arial"/>
              </a:rPr>
              <a:t>duty  station.</a:t>
            </a:r>
            <a:endParaRPr>
              <a:solidFill>
                <a:prstClr val="black"/>
              </a:solidFill>
              <a:latin typeface="Arial"/>
              <a:cs typeface="Arial"/>
            </a:endParaRPr>
          </a:p>
          <a:p>
            <a:pPr marL="186055" marR="5080" indent="-173990">
              <a:lnSpc>
                <a:spcPts val="1939"/>
              </a:lnSpc>
              <a:spcBef>
                <a:spcPts val="1015"/>
              </a:spcBef>
              <a:buSzPct val="94444"/>
              <a:buFont typeface="Wingdings"/>
              <a:buChar char=""/>
              <a:tabLst>
                <a:tab pos="193040" algn="l"/>
              </a:tabLst>
            </a:pPr>
            <a:r>
              <a:rPr>
                <a:solidFill>
                  <a:prstClr val="black"/>
                </a:solidFill>
                <a:latin typeface="Arial"/>
                <a:cs typeface="Arial"/>
              </a:rPr>
              <a:t>The </a:t>
            </a:r>
            <a:r>
              <a:rPr spc="-5">
                <a:solidFill>
                  <a:prstClr val="black"/>
                </a:solidFill>
                <a:latin typeface="Arial"/>
                <a:cs typeface="Arial"/>
              </a:rPr>
              <a:t>Army </a:t>
            </a:r>
            <a:r>
              <a:rPr spc="-15">
                <a:solidFill>
                  <a:prstClr val="black"/>
                </a:solidFill>
                <a:latin typeface="Arial"/>
                <a:cs typeface="Arial"/>
              </a:rPr>
              <a:t>wants </a:t>
            </a:r>
            <a:r>
              <a:rPr>
                <a:solidFill>
                  <a:prstClr val="black"/>
                </a:solidFill>
                <a:latin typeface="Arial"/>
                <a:cs typeface="Arial"/>
              </a:rPr>
              <a:t>to </a:t>
            </a:r>
            <a:r>
              <a:rPr spc="-10">
                <a:solidFill>
                  <a:prstClr val="black"/>
                </a:solidFill>
                <a:latin typeface="Arial"/>
                <a:cs typeface="Arial"/>
              </a:rPr>
              <a:t>ensure Soldiers </a:t>
            </a:r>
            <a:r>
              <a:rPr spc="-5">
                <a:solidFill>
                  <a:prstClr val="black"/>
                </a:solidFill>
                <a:latin typeface="Arial"/>
                <a:cs typeface="Arial"/>
              </a:rPr>
              <a:t>are </a:t>
            </a:r>
            <a:r>
              <a:rPr spc="-10">
                <a:solidFill>
                  <a:prstClr val="black"/>
                </a:solidFill>
                <a:latin typeface="Arial"/>
                <a:cs typeface="Arial"/>
              </a:rPr>
              <a:t>assigned </a:t>
            </a:r>
            <a:r>
              <a:rPr>
                <a:solidFill>
                  <a:prstClr val="black"/>
                </a:solidFill>
                <a:latin typeface="Arial"/>
                <a:cs typeface="Arial"/>
              </a:rPr>
              <a:t>to </a:t>
            </a:r>
            <a:r>
              <a:rPr spc="-10">
                <a:solidFill>
                  <a:prstClr val="black"/>
                </a:solidFill>
                <a:latin typeface="Arial"/>
                <a:cs typeface="Arial"/>
              </a:rPr>
              <a:t>locations </a:t>
            </a:r>
            <a:r>
              <a:rPr spc="-15">
                <a:solidFill>
                  <a:prstClr val="black"/>
                </a:solidFill>
                <a:latin typeface="Arial"/>
                <a:cs typeface="Arial"/>
              </a:rPr>
              <a:t>where </a:t>
            </a:r>
            <a:r>
              <a:rPr spc="-5">
                <a:solidFill>
                  <a:prstClr val="black"/>
                </a:solidFill>
                <a:latin typeface="Arial"/>
                <a:cs typeface="Arial"/>
              </a:rPr>
              <a:t>Family  members </a:t>
            </a:r>
            <a:r>
              <a:rPr spc="-15">
                <a:solidFill>
                  <a:prstClr val="black"/>
                </a:solidFill>
                <a:latin typeface="Arial"/>
                <a:cs typeface="Arial"/>
              </a:rPr>
              <a:t>with </a:t>
            </a:r>
            <a:r>
              <a:rPr spc="-10">
                <a:solidFill>
                  <a:prstClr val="black"/>
                </a:solidFill>
                <a:latin typeface="Arial"/>
                <a:cs typeface="Arial"/>
              </a:rPr>
              <a:t>special needs </a:t>
            </a:r>
            <a:r>
              <a:rPr spc="-5">
                <a:solidFill>
                  <a:prstClr val="black"/>
                </a:solidFill>
                <a:latin typeface="Arial"/>
                <a:cs typeface="Arial"/>
              </a:rPr>
              <a:t>can receive </a:t>
            </a:r>
            <a:r>
              <a:rPr spc="-10">
                <a:solidFill>
                  <a:prstClr val="black"/>
                </a:solidFill>
                <a:latin typeface="Arial"/>
                <a:cs typeface="Arial"/>
              </a:rPr>
              <a:t>necessary </a:t>
            </a:r>
            <a:r>
              <a:rPr spc="-5">
                <a:solidFill>
                  <a:prstClr val="black"/>
                </a:solidFill>
                <a:latin typeface="Arial"/>
                <a:cs typeface="Arial"/>
              </a:rPr>
              <a:t>care. </a:t>
            </a:r>
            <a:r>
              <a:rPr>
                <a:solidFill>
                  <a:prstClr val="black"/>
                </a:solidFill>
                <a:latin typeface="Arial"/>
                <a:cs typeface="Arial"/>
              </a:rPr>
              <a:t>In </a:t>
            </a:r>
            <a:r>
              <a:rPr spc="-5">
                <a:solidFill>
                  <a:prstClr val="black"/>
                </a:solidFill>
                <a:latin typeface="Arial"/>
                <a:cs typeface="Arial"/>
              </a:rPr>
              <a:t>many </a:t>
            </a:r>
            <a:r>
              <a:rPr spc="-10">
                <a:solidFill>
                  <a:prstClr val="black"/>
                </a:solidFill>
                <a:latin typeface="Arial"/>
                <a:cs typeface="Arial"/>
              </a:rPr>
              <a:t>locations  overseas, </a:t>
            </a:r>
            <a:r>
              <a:rPr spc="-5">
                <a:solidFill>
                  <a:prstClr val="black"/>
                </a:solidFill>
                <a:latin typeface="Arial"/>
                <a:cs typeface="Arial"/>
              </a:rPr>
              <a:t>the Army also </a:t>
            </a:r>
            <a:r>
              <a:rPr spc="-10">
                <a:solidFill>
                  <a:prstClr val="black"/>
                </a:solidFill>
                <a:latin typeface="Arial"/>
                <a:cs typeface="Arial"/>
              </a:rPr>
              <a:t>considers </a:t>
            </a:r>
            <a:r>
              <a:rPr spc="-5">
                <a:solidFill>
                  <a:prstClr val="black"/>
                </a:solidFill>
                <a:latin typeface="Arial"/>
                <a:cs typeface="Arial"/>
              </a:rPr>
              <a:t>the </a:t>
            </a:r>
            <a:r>
              <a:rPr spc="-10">
                <a:solidFill>
                  <a:prstClr val="black"/>
                </a:solidFill>
                <a:latin typeface="Arial"/>
                <a:cs typeface="Arial"/>
              </a:rPr>
              <a:t>availability </a:t>
            </a:r>
            <a:r>
              <a:rPr spc="-5">
                <a:solidFill>
                  <a:prstClr val="black"/>
                </a:solidFill>
                <a:latin typeface="Arial"/>
                <a:cs typeface="Arial"/>
              </a:rPr>
              <a:t>of </a:t>
            </a:r>
            <a:r>
              <a:rPr spc="-10">
                <a:solidFill>
                  <a:prstClr val="black"/>
                </a:solidFill>
                <a:latin typeface="Arial"/>
                <a:cs typeface="Arial"/>
              </a:rPr>
              <a:t>host nation health </a:t>
            </a:r>
            <a:r>
              <a:rPr spc="-5">
                <a:solidFill>
                  <a:prstClr val="black"/>
                </a:solidFill>
                <a:latin typeface="Arial"/>
                <a:cs typeface="Arial"/>
              </a:rPr>
              <a:t>care in  the </a:t>
            </a:r>
            <a:r>
              <a:rPr spc="-10">
                <a:solidFill>
                  <a:prstClr val="black"/>
                </a:solidFill>
                <a:latin typeface="Arial"/>
                <a:cs typeface="Arial"/>
              </a:rPr>
              <a:t>decision. </a:t>
            </a:r>
            <a:r>
              <a:rPr spc="-5">
                <a:solidFill>
                  <a:prstClr val="black"/>
                </a:solidFill>
                <a:latin typeface="Arial"/>
                <a:cs typeface="Arial"/>
              </a:rPr>
              <a:t>Family member travel may be </a:t>
            </a:r>
            <a:r>
              <a:rPr spc="-10">
                <a:solidFill>
                  <a:prstClr val="black"/>
                </a:solidFill>
                <a:latin typeface="Arial"/>
                <a:cs typeface="Arial"/>
              </a:rPr>
              <a:t>denied </a:t>
            </a:r>
            <a:r>
              <a:rPr spc="-15">
                <a:solidFill>
                  <a:prstClr val="black"/>
                </a:solidFill>
                <a:latin typeface="Arial"/>
                <a:cs typeface="Arial"/>
              </a:rPr>
              <a:t>when </a:t>
            </a:r>
            <a:r>
              <a:rPr>
                <a:solidFill>
                  <a:prstClr val="black"/>
                </a:solidFill>
                <a:latin typeface="Arial"/>
                <a:cs typeface="Arial"/>
              </a:rPr>
              <a:t>a </a:t>
            </a:r>
            <a:r>
              <a:rPr spc="-10">
                <a:solidFill>
                  <a:prstClr val="black"/>
                </a:solidFill>
                <a:latin typeface="Arial"/>
                <a:cs typeface="Arial"/>
              </a:rPr>
              <a:t>Soldier has </a:t>
            </a:r>
            <a:r>
              <a:rPr>
                <a:solidFill>
                  <a:prstClr val="black"/>
                </a:solidFill>
                <a:latin typeface="Arial"/>
                <a:cs typeface="Arial"/>
              </a:rPr>
              <a:t>a </a:t>
            </a:r>
            <a:r>
              <a:rPr spc="-5">
                <a:solidFill>
                  <a:prstClr val="black"/>
                </a:solidFill>
                <a:latin typeface="Arial"/>
                <a:cs typeface="Arial"/>
              </a:rPr>
              <a:t>Family  member </a:t>
            </a:r>
            <a:r>
              <a:rPr spc="-15">
                <a:solidFill>
                  <a:prstClr val="black"/>
                </a:solidFill>
                <a:latin typeface="Arial"/>
                <a:cs typeface="Arial"/>
              </a:rPr>
              <a:t>with </a:t>
            </a:r>
            <a:r>
              <a:rPr spc="-10">
                <a:solidFill>
                  <a:prstClr val="black"/>
                </a:solidFill>
                <a:latin typeface="Arial"/>
                <a:cs typeface="Arial"/>
              </a:rPr>
              <a:t>special needs and </a:t>
            </a:r>
            <a:r>
              <a:rPr spc="-5">
                <a:solidFill>
                  <a:prstClr val="black"/>
                </a:solidFill>
                <a:latin typeface="Arial"/>
                <a:cs typeface="Arial"/>
              </a:rPr>
              <a:t>the services </a:t>
            </a:r>
            <a:r>
              <a:rPr>
                <a:solidFill>
                  <a:prstClr val="black"/>
                </a:solidFill>
                <a:latin typeface="Arial"/>
                <a:cs typeface="Arial"/>
              </a:rPr>
              <a:t>to </a:t>
            </a:r>
            <a:r>
              <a:rPr spc="-5">
                <a:solidFill>
                  <a:prstClr val="black"/>
                </a:solidFill>
                <a:latin typeface="Arial"/>
                <a:cs typeface="Arial"/>
              </a:rPr>
              <a:t>meet those </a:t>
            </a:r>
            <a:r>
              <a:rPr spc="-10">
                <a:solidFill>
                  <a:prstClr val="black"/>
                </a:solidFill>
                <a:latin typeface="Arial"/>
                <a:cs typeface="Arial"/>
              </a:rPr>
              <a:t>needs </a:t>
            </a:r>
            <a:r>
              <a:rPr spc="-5">
                <a:solidFill>
                  <a:prstClr val="black"/>
                </a:solidFill>
                <a:latin typeface="Arial"/>
                <a:cs typeface="Arial"/>
              </a:rPr>
              <a:t>are  </a:t>
            </a:r>
            <a:r>
              <a:rPr spc="-10">
                <a:solidFill>
                  <a:prstClr val="black"/>
                </a:solidFill>
                <a:latin typeface="Arial"/>
                <a:cs typeface="Arial"/>
              </a:rPr>
              <a:t>unavailable </a:t>
            </a:r>
            <a:r>
              <a:rPr spc="-5">
                <a:solidFill>
                  <a:prstClr val="black"/>
                </a:solidFill>
                <a:latin typeface="Arial"/>
                <a:cs typeface="Arial"/>
              </a:rPr>
              <a:t>at the </a:t>
            </a:r>
            <a:r>
              <a:rPr spc="-10">
                <a:solidFill>
                  <a:prstClr val="black"/>
                </a:solidFill>
                <a:latin typeface="Arial"/>
                <a:cs typeface="Arial"/>
              </a:rPr>
              <a:t>overseas location. </a:t>
            </a:r>
            <a:r>
              <a:rPr spc="-5">
                <a:solidFill>
                  <a:prstClr val="black"/>
                </a:solidFill>
                <a:latin typeface="Arial"/>
                <a:cs typeface="Arial"/>
              </a:rPr>
              <a:t>When Family travel is </a:t>
            </a:r>
            <a:r>
              <a:rPr spc="-10">
                <a:solidFill>
                  <a:prstClr val="black"/>
                </a:solidFill>
                <a:latin typeface="Arial"/>
                <a:cs typeface="Arial"/>
              </a:rPr>
              <a:t>denied, Soldiers </a:t>
            </a:r>
            <a:r>
              <a:rPr spc="-5">
                <a:solidFill>
                  <a:prstClr val="black"/>
                </a:solidFill>
                <a:latin typeface="Arial"/>
                <a:cs typeface="Arial"/>
              </a:rPr>
              <a:t>may  </a:t>
            </a:r>
            <a:r>
              <a:rPr spc="-10">
                <a:solidFill>
                  <a:prstClr val="black"/>
                </a:solidFill>
                <a:latin typeface="Arial"/>
                <a:cs typeface="Arial"/>
              </a:rPr>
              <a:t>request </a:t>
            </a:r>
            <a:r>
              <a:rPr>
                <a:solidFill>
                  <a:prstClr val="black"/>
                </a:solidFill>
                <a:latin typeface="Arial"/>
                <a:cs typeface="Arial"/>
              </a:rPr>
              <a:t>a </a:t>
            </a:r>
            <a:r>
              <a:rPr spc="-10">
                <a:solidFill>
                  <a:prstClr val="black"/>
                </a:solidFill>
                <a:latin typeface="Arial"/>
                <a:cs typeface="Arial"/>
              </a:rPr>
              <a:t>deletion </a:t>
            </a:r>
            <a:r>
              <a:rPr spc="-5">
                <a:solidFill>
                  <a:prstClr val="black"/>
                </a:solidFill>
                <a:latin typeface="Arial"/>
                <a:cs typeface="Arial"/>
              </a:rPr>
              <a:t>from the </a:t>
            </a:r>
            <a:r>
              <a:rPr spc="-10">
                <a:solidFill>
                  <a:prstClr val="black"/>
                </a:solidFill>
                <a:latin typeface="Arial"/>
                <a:cs typeface="Arial"/>
              </a:rPr>
              <a:t>assignment </a:t>
            </a:r>
            <a:r>
              <a:rPr spc="-5">
                <a:solidFill>
                  <a:prstClr val="black"/>
                </a:solidFill>
                <a:latin typeface="Arial"/>
                <a:cs typeface="Arial"/>
              </a:rPr>
              <a:t>or serve an </a:t>
            </a:r>
            <a:r>
              <a:rPr spc="-10">
                <a:solidFill>
                  <a:prstClr val="black"/>
                </a:solidFill>
                <a:latin typeface="Arial"/>
                <a:cs typeface="Arial"/>
              </a:rPr>
              <a:t>unaccompanied</a:t>
            </a:r>
            <a:r>
              <a:rPr spc="165">
                <a:solidFill>
                  <a:prstClr val="black"/>
                </a:solidFill>
                <a:latin typeface="Arial"/>
                <a:cs typeface="Arial"/>
              </a:rPr>
              <a:t> </a:t>
            </a:r>
            <a:r>
              <a:rPr spc="-25">
                <a:solidFill>
                  <a:prstClr val="black"/>
                </a:solidFill>
                <a:latin typeface="Arial"/>
                <a:cs typeface="Arial"/>
              </a:rPr>
              <a:t>tour.</a:t>
            </a:r>
            <a:endParaRPr>
              <a:solidFill>
                <a:prstClr val="black"/>
              </a:solidFill>
              <a:latin typeface="Arial"/>
              <a:cs typeface="Arial"/>
            </a:endParaRPr>
          </a:p>
          <a:p>
            <a:pPr marL="186055" marR="186690" indent="-173990">
              <a:lnSpc>
                <a:spcPts val="1939"/>
              </a:lnSpc>
              <a:spcBef>
                <a:spcPts val="1035"/>
              </a:spcBef>
              <a:buSzPct val="94444"/>
              <a:buFont typeface="Wingdings"/>
              <a:buChar char=""/>
              <a:tabLst>
                <a:tab pos="193040" algn="l"/>
              </a:tabLst>
            </a:pPr>
            <a:r>
              <a:rPr spc="-10">
                <a:solidFill>
                  <a:prstClr val="black"/>
                </a:solidFill>
                <a:latin typeface="Arial"/>
                <a:cs typeface="Arial"/>
              </a:rPr>
              <a:t>Soldiers enrolled </a:t>
            </a:r>
            <a:r>
              <a:rPr spc="-5">
                <a:solidFill>
                  <a:prstClr val="black"/>
                </a:solidFill>
                <a:latin typeface="Arial"/>
                <a:cs typeface="Arial"/>
              </a:rPr>
              <a:t>in the </a:t>
            </a:r>
            <a:r>
              <a:rPr spc="-10">
                <a:solidFill>
                  <a:prstClr val="black"/>
                </a:solidFill>
                <a:latin typeface="Arial"/>
                <a:cs typeface="Arial"/>
              </a:rPr>
              <a:t>program </a:t>
            </a:r>
            <a:r>
              <a:rPr spc="-5">
                <a:solidFill>
                  <a:prstClr val="black"/>
                </a:solidFill>
                <a:latin typeface="Arial"/>
                <a:cs typeface="Arial"/>
              </a:rPr>
              <a:t>are </a:t>
            </a:r>
            <a:r>
              <a:rPr spc="-10">
                <a:solidFill>
                  <a:prstClr val="black"/>
                </a:solidFill>
                <a:latin typeface="Arial"/>
                <a:cs typeface="Arial"/>
              </a:rPr>
              <a:t>responsible </a:t>
            </a:r>
            <a:r>
              <a:rPr spc="-5">
                <a:solidFill>
                  <a:prstClr val="black"/>
                </a:solidFill>
                <a:latin typeface="Arial"/>
                <a:cs typeface="Arial"/>
              </a:rPr>
              <a:t>for </a:t>
            </a:r>
            <a:r>
              <a:rPr spc="-10">
                <a:solidFill>
                  <a:prstClr val="black"/>
                </a:solidFill>
                <a:latin typeface="Arial"/>
                <a:cs typeface="Arial"/>
              </a:rPr>
              <a:t>updating </a:t>
            </a:r>
            <a:r>
              <a:rPr spc="-5">
                <a:solidFill>
                  <a:prstClr val="black"/>
                </a:solidFill>
                <a:latin typeface="Arial"/>
                <a:cs typeface="Arial"/>
              </a:rPr>
              <a:t>EFMP </a:t>
            </a:r>
            <a:r>
              <a:rPr spc="-10">
                <a:solidFill>
                  <a:prstClr val="black"/>
                </a:solidFill>
                <a:latin typeface="Arial"/>
                <a:cs typeface="Arial"/>
              </a:rPr>
              <a:t>enrollment  </a:t>
            </a:r>
            <a:r>
              <a:rPr spc="-5">
                <a:solidFill>
                  <a:prstClr val="black"/>
                </a:solidFill>
                <a:latin typeface="Arial"/>
                <a:cs typeface="Arial"/>
              </a:rPr>
              <a:t>information every </a:t>
            </a:r>
            <a:r>
              <a:rPr>
                <a:solidFill>
                  <a:prstClr val="black"/>
                </a:solidFill>
                <a:latin typeface="Arial"/>
                <a:cs typeface="Arial"/>
              </a:rPr>
              <a:t>3 </a:t>
            </a:r>
            <a:r>
              <a:rPr spc="-10">
                <a:solidFill>
                  <a:prstClr val="black"/>
                </a:solidFill>
                <a:latin typeface="Arial"/>
                <a:cs typeface="Arial"/>
              </a:rPr>
              <a:t>years, </a:t>
            </a:r>
            <a:r>
              <a:rPr spc="-5">
                <a:solidFill>
                  <a:prstClr val="black"/>
                </a:solidFill>
                <a:latin typeface="Arial"/>
                <a:cs typeface="Arial"/>
              </a:rPr>
              <a:t>or </a:t>
            </a:r>
            <a:r>
              <a:rPr spc="-10">
                <a:solidFill>
                  <a:prstClr val="black"/>
                </a:solidFill>
                <a:latin typeface="Arial"/>
                <a:cs typeface="Arial"/>
              </a:rPr>
              <a:t>upon changes </a:t>
            </a:r>
            <a:r>
              <a:rPr spc="-5">
                <a:solidFill>
                  <a:prstClr val="black"/>
                </a:solidFill>
                <a:latin typeface="Arial"/>
                <a:cs typeface="Arial"/>
              </a:rPr>
              <a:t>in their </a:t>
            </a:r>
            <a:r>
              <a:rPr spc="-15">
                <a:solidFill>
                  <a:prstClr val="black"/>
                </a:solidFill>
                <a:latin typeface="Arial"/>
                <a:cs typeface="Arial"/>
              </a:rPr>
              <a:t>dependent’s </a:t>
            </a:r>
            <a:r>
              <a:rPr spc="-10">
                <a:solidFill>
                  <a:prstClr val="black"/>
                </a:solidFill>
                <a:latin typeface="Arial"/>
                <a:cs typeface="Arial"/>
              </a:rPr>
              <a:t>needed  </a:t>
            </a:r>
            <a:r>
              <a:rPr spc="-5">
                <a:solidFill>
                  <a:prstClr val="black"/>
                </a:solidFill>
                <a:latin typeface="Arial"/>
                <a:cs typeface="Arial"/>
              </a:rPr>
              <a:t>services, </a:t>
            </a:r>
            <a:r>
              <a:rPr spc="-10">
                <a:solidFill>
                  <a:prstClr val="black"/>
                </a:solidFill>
                <a:latin typeface="Arial"/>
                <a:cs typeface="Arial"/>
              </a:rPr>
              <a:t>whichever </a:t>
            </a:r>
            <a:r>
              <a:rPr spc="-5">
                <a:solidFill>
                  <a:prstClr val="black"/>
                </a:solidFill>
                <a:latin typeface="Arial"/>
                <a:cs typeface="Arial"/>
              </a:rPr>
              <a:t>occurs</a:t>
            </a:r>
            <a:r>
              <a:rPr spc="75">
                <a:solidFill>
                  <a:prstClr val="black"/>
                </a:solidFill>
                <a:latin typeface="Arial"/>
                <a:cs typeface="Arial"/>
              </a:rPr>
              <a:t> </a:t>
            </a:r>
            <a:r>
              <a:rPr spc="-5">
                <a:solidFill>
                  <a:prstClr val="black"/>
                </a:solidFill>
                <a:latin typeface="Arial"/>
                <a:cs typeface="Arial"/>
              </a:rPr>
              <a:t>first.</a:t>
            </a:r>
            <a:endParaRPr>
              <a:solidFill>
                <a:prstClr val="black"/>
              </a:solidFill>
              <a:latin typeface="Arial"/>
              <a:cs typeface="Arial"/>
            </a:endParaRPr>
          </a:p>
          <a:p>
            <a:pPr marL="186055" marR="30480" indent="-173990">
              <a:lnSpc>
                <a:spcPts val="1939"/>
              </a:lnSpc>
              <a:spcBef>
                <a:spcPts val="1010"/>
              </a:spcBef>
              <a:buSzPct val="94444"/>
              <a:buFont typeface="Wingdings"/>
              <a:buChar char=""/>
              <a:tabLst>
                <a:tab pos="193040" algn="l"/>
              </a:tabLst>
            </a:pPr>
            <a:r>
              <a:rPr spc="-5">
                <a:solidFill>
                  <a:prstClr val="black"/>
                </a:solidFill>
                <a:latin typeface="Arial"/>
                <a:cs typeface="Arial"/>
              </a:rPr>
              <a:t>EFMP </a:t>
            </a:r>
            <a:r>
              <a:rPr spc="-10">
                <a:solidFill>
                  <a:prstClr val="black"/>
                </a:solidFill>
                <a:latin typeface="Arial"/>
                <a:cs typeface="Arial"/>
              </a:rPr>
              <a:t>does not expire; </a:t>
            </a:r>
            <a:r>
              <a:rPr spc="-5">
                <a:solidFill>
                  <a:prstClr val="black"/>
                </a:solidFill>
                <a:latin typeface="Arial"/>
                <a:cs typeface="Arial"/>
              </a:rPr>
              <a:t>failure </a:t>
            </a:r>
            <a:r>
              <a:rPr>
                <a:solidFill>
                  <a:prstClr val="black"/>
                </a:solidFill>
                <a:latin typeface="Arial"/>
                <a:cs typeface="Arial"/>
              </a:rPr>
              <a:t>to </a:t>
            </a:r>
            <a:r>
              <a:rPr spc="-10">
                <a:solidFill>
                  <a:prstClr val="black"/>
                </a:solidFill>
                <a:latin typeface="Arial"/>
                <a:cs typeface="Arial"/>
              </a:rPr>
              <a:t>update enrollment </a:t>
            </a:r>
            <a:r>
              <a:rPr spc="-5">
                <a:solidFill>
                  <a:prstClr val="black"/>
                </a:solidFill>
                <a:latin typeface="Arial"/>
                <a:cs typeface="Arial"/>
              </a:rPr>
              <a:t>every </a:t>
            </a:r>
            <a:r>
              <a:rPr>
                <a:solidFill>
                  <a:prstClr val="black"/>
                </a:solidFill>
                <a:latin typeface="Arial"/>
                <a:cs typeface="Arial"/>
              </a:rPr>
              <a:t>3 </a:t>
            </a:r>
            <a:r>
              <a:rPr spc="-10">
                <a:solidFill>
                  <a:prstClr val="black"/>
                </a:solidFill>
                <a:latin typeface="Arial"/>
                <a:cs typeface="Arial"/>
              </a:rPr>
              <a:t>years </a:t>
            </a:r>
            <a:r>
              <a:rPr spc="-5">
                <a:solidFill>
                  <a:prstClr val="black"/>
                </a:solidFill>
                <a:latin typeface="Arial"/>
                <a:cs typeface="Arial"/>
              </a:rPr>
              <a:t>results in </a:t>
            </a:r>
            <a:r>
              <a:rPr>
                <a:solidFill>
                  <a:prstClr val="black"/>
                </a:solidFill>
                <a:latin typeface="Arial"/>
                <a:cs typeface="Arial"/>
              </a:rPr>
              <a:t>a  </a:t>
            </a:r>
            <a:r>
              <a:rPr spc="-10">
                <a:solidFill>
                  <a:prstClr val="black"/>
                </a:solidFill>
                <a:latin typeface="Arial"/>
                <a:cs typeface="Arial"/>
              </a:rPr>
              <a:t>delinquent </a:t>
            </a:r>
            <a:r>
              <a:rPr spc="-5">
                <a:solidFill>
                  <a:prstClr val="black"/>
                </a:solidFill>
                <a:latin typeface="Arial"/>
                <a:cs typeface="Arial"/>
              </a:rPr>
              <a:t>status notification </a:t>
            </a:r>
            <a:r>
              <a:rPr>
                <a:solidFill>
                  <a:prstClr val="black"/>
                </a:solidFill>
                <a:latin typeface="Arial"/>
                <a:cs typeface="Arial"/>
              </a:rPr>
              <a:t>to </a:t>
            </a:r>
            <a:r>
              <a:rPr spc="-5">
                <a:solidFill>
                  <a:prstClr val="black"/>
                </a:solidFill>
                <a:latin typeface="Arial"/>
                <a:cs typeface="Arial"/>
              </a:rPr>
              <a:t>the command, </a:t>
            </a:r>
            <a:r>
              <a:rPr spc="-15">
                <a:solidFill>
                  <a:prstClr val="black"/>
                </a:solidFill>
                <a:latin typeface="Arial"/>
                <a:cs typeface="Arial"/>
              </a:rPr>
              <a:t>which will </a:t>
            </a:r>
            <a:r>
              <a:rPr spc="-5">
                <a:solidFill>
                  <a:prstClr val="black"/>
                </a:solidFill>
                <a:latin typeface="Arial"/>
                <a:cs typeface="Arial"/>
              </a:rPr>
              <a:t>interfere </a:t>
            </a:r>
            <a:r>
              <a:rPr spc="-15">
                <a:solidFill>
                  <a:prstClr val="black"/>
                </a:solidFill>
                <a:latin typeface="Arial"/>
                <a:cs typeface="Arial"/>
              </a:rPr>
              <a:t>with </a:t>
            </a:r>
            <a:r>
              <a:rPr spc="-10">
                <a:solidFill>
                  <a:prstClr val="black"/>
                </a:solidFill>
                <a:latin typeface="Arial"/>
                <a:cs typeface="Arial"/>
              </a:rPr>
              <a:t>release of  </a:t>
            </a:r>
            <a:r>
              <a:rPr spc="-5">
                <a:solidFill>
                  <a:prstClr val="black"/>
                </a:solidFill>
                <a:latin typeface="Arial"/>
                <a:cs typeface="Arial"/>
              </a:rPr>
              <a:t>PCS orders.</a:t>
            </a:r>
            <a:endParaRPr>
              <a:solidFill>
                <a:prstClr val="black"/>
              </a:solidFill>
              <a:latin typeface="Arial"/>
              <a:cs typeface="Arial"/>
            </a:endParaRPr>
          </a:p>
        </p:txBody>
      </p:sp>
      <p:sp>
        <p:nvSpPr>
          <p:cNvPr id="8" name="object 3"/>
          <p:cNvSpPr txBox="1">
            <a:spLocks/>
          </p:cNvSpPr>
          <p:nvPr/>
        </p:nvSpPr>
        <p:spPr>
          <a:xfrm>
            <a:off x="2720909" y="-8965"/>
            <a:ext cx="6285865"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466090">
              <a:lnSpc>
                <a:spcPct val="100000"/>
              </a:lnSpc>
              <a:spcBef>
                <a:spcPts val="105"/>
              </a:spcBef>
            </a:pPr>
            <a:r>
              <a:rPr lang="en-US" sz="2000" i="1" spc="-5">
                <a:solidFill>
                  <a:prstClr val="black"/>
                </a:solidFill>
              </a:rPr>
              <a:t>Exceptional Family Member Program</a:t>
            </a:r>
            <a:r>
              <a:rPr lang="en-US" sz="2000" i="1" spc="-65">
                <a:solidFill>
                  <a:prstClr val="black"/>
                </a:solidFill>
              </a:rPr>
              <a:t> </a:t>
            </a:r>
            <a:r>
              <a:rPr lang="en-US" sz="2000" i="1" spc="-5">
                <a:solidFill>
                  <a:prstClr val="black"/>
                </a:solidFill>
              </a:rPr>
              <a:t>(EFMP)</a:t>
            </a:r>
            <a:endParaRPr lang="en-US" sz="2000">
              <a:solidFill>
                <a:prstClr val="black"/>
              </a:solidFill>
            </a:endParaRPr>
          </a:p>
        </p:txBody>
      </p:sp>
    </p:spTree>
    <p:extLst>
      <p:ext uri="{BB962C8B-B14F-4D97-AF65-F5344CB8AC3E}">
        <p14:creationId xmlns:p14="http://schemas.microsoft.com/office/powerpoint/2010/main" val="372989974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2" y="846769"/>
            <a:ext cx="8188325" cy="5532925"/>
          </a:xfrm>
          <a:prstGeom prst="rect">
            <a:avLst/>
          </a:prstGeom>
        </p:spPr>
        <p:txBody>
          <a:bodyPr vert="horz" wrap="square" lIns="0" tIns="13335" rIns="0" bIns="0" rtlCol="0">
            <a:spAutoFit/>
          </a:bodyPr>
          <a:lstStyle/>
          <a:p>
            <a:pPr marL="212725" indent="-200660">
              <a:spcBef>
                <a:spcPts val="1525"/>
              </a:spcBef>
              <a:buSzPct val="95000"/>
              <a:buFont typeface="Wingdings"/>
              <a:buChar char=""/>
              <a:tabLst>
                <a:tab pos="213360" algn="l"/>
              </a:tabLst>
            </a:pPr>
            <a:r>
              <a:rPr sz="1900">
                <a:solidFill>
                  <a:prstClr val="black"/>
                </a:solidFill>
                <a:latin typeface="Arial"/>
                <a:cs typeface="Arial"/>
              </a:rPr>
              <a:t>Process of screening </a:t>
            </a:r>
            <a:r>
              <a:rPr sz="1900" spc="-5">
                <a:solidFill>
                  <a:prstClr val="black"/>
                </a:solidFill>
                <a:latin typeface="Arial"/>
                <a:cs typeface="Arial"/>
              </a:rPr>
              <a:t>Family</a:t>
            </a:r>
            <a:r>
              <a:rPr sz="1900" spc="-105">
                <a:solidFill>
                  <a:prstClr val="black"/>
                </a:solidFill>
                <a:latin typeface="Arial"/>
                <a:cs typeface="Arial"/>
              </a:rPr>
              <a:t> </a:t>
            </a:r>
            <a:r>
              <a:rPr sz="1900">
                <a:solidFill>
                  <a:prstClr val="black"/>
                </a:solidFill>
                <a:latin typeface="Arial"/>
                <a:cs typeface="Arial"/>
              </a:rPr>
              <a:t>members</a:t>
            </a:r>
          </a:p>
          <a:p>
            <a:pPr marL="527685" marR="61594" lvl="1" indent="-175260">
              <a:lnSpc>
                <a:spcPts val="2160"/>
              </a:lnSpc>
              <a:spcBef>
                <a:spcPts val="535"/>
              </a:spcBef>
              <a:buFontTx/>
              <a:buChar char="•"/>
              <a:tabLst>
                <a:tab pos="528320" algn="l"/>
              </a:tabLst>
            </a:pPr>
            <a:r>
              <a:rPr sz="1900" spc="-5">
                <a:solidFill>
                  <a:prstClr val="black"/>
                </a:solidFill>
                <a:latin typeface="Arial"/>
                <a:cs typeface="Arial"/>
              </a:rPr>
              <a:t>Soldiers </a:t>
            </a:r>
            <a:r>
              <a:rPr sz="1900">
                <a:solidFill>
                  <a:prstClr val="black"/>
                </a:solidFill>
                <a:latin typeface="Arial"/>
                <a:cs typeface="Arial"/>
              </a:rPr>
              <a:t>who are already enrolled </a:t>
            </a:r>
            <a:r>
              <a:rPr sz="1900" spc="-5">
                <a:solidFill>
                  <a:prstClr val="black"/>
                </a:solidFill>
                <a:latin typeface="Arial"/>
                <a:cs typeface="Arial"/>
              </a:rPr>
              <a:t>in </a:t>
            </a:r>
            <a:r>
              <a:rPr sz="1900">
                <a:solidFill>
                  <a:prstClr val="black"/>
                </a:solidFill>
                <a:latin typeface="Arial"/>
                <a:cs typeface="Arial"/>
              </a:rPr>
              <a:t>the </a:t>
            </a:r>
            <a:r>
              <a:rPr sz="1900" spc="-5">
                <a:solidFill>
                  <a:prstClr val="black"/>
                </a:solidFill>
                <a:latin typeface="Arial"/>
                <a:cs typeface="Arial"/>
              </a:rPr>
              <a:t>EFMP </a:t>
            </a:r>
            <a:r>
              <a:rPr sz="1900">
                <a:solidFill>
                  <a:prstClr val="black"/>
                </a:solidFill>
                <a:latin typeface="Arial"/>
                <a:cs typeface="Arial"/>
              </a:rPr>
              <a:t>when considered</a:t>
            </a:r>
            <a:r>
              <a:rPr sz="1900" spc="-165">
                <a:solidFill>
                  <a:prstClr val="black"/>
                </a:solidFill>
                <a:latin typeface="Arial"/>
                <a:cs typeface="Arial"/>
              </a:rPr>
              <a:t> </a:t>
            </a:r>
            <a:r>
              <a:rPr sz="1900" spc="-5">
                <a:solidFill>
                  <a:prstClr val="black"/>
                </a:solidFill>
                <a:latin typeface="Arial"/>
                <a:cs typeface="Arial"/>
              </a:rPr>
              <a:t>for  </a:t>
            </a:r>
            <a:r>
              <a:rPr sz="1900">
                <a:solidFill>
                  <a:prstClr val="black"/>
                </a:solidFill>
                <a:latin typeface="Arial"/>
                <a:cs typeface="Arial"/>
              </a:rPr>
              <a:t>reassignment </a:t>
            </a:r>
            <a:r>
              <a:rPr sz="1900" spc="-5">
                <a:solidFill>
                  <a:prstClr val="black"/>
                </a:solidFill>
                <a:latin typeface="Arial"/>
                <a:cs typeface="Arial"/>
              </a:rPr>
              <a:t>have their </a:t>
            </a:r>
            <a:r>
              <a:rPr sz="1900">
                <a:solidFill>
                  <a:prstClr val="black"/>
                </a:solidFill>
                <a:latin typeface="Arial"/>
                <a:cs typeface="Arial"/>
              </a:rPr>
              <a:t>assignments pre-screened </a:t>
            </a:r>
            <a:r>
              <a:rPr sz="1900" spc="-5">
                <a:solidFill>
                  <a:prstClr val="black"/>
                </a:solidFill>
                <a:latin typeface="Arial"/>
                <a:cs typeface="Arial"/>
              </a:rPr>
              <a:t>for EFMP  </a:t>
            </a:r>
            <a:r>
              <a:rPr sz="1900">
                <a:solidFill>
                  <a:prstClr val="black"/>
                </a:solidFill>
                <a:latin typeface="Arial"/>
                <a:cs typeface="Arial"/>
              </a:rPr>
              <a:t>support as part of the </a:t>
            </a:r>
            <a:r>
              <a:rPr sz="1900" spc="-5">
                <a:solidFill>
                  <a:prstClr val="black"/>
                </a:solidFill>
                <a:latin typeface="Arial"/>
                <a:cs typeface="Arial"/>
              </a:rPr>
              <a:t>initial </a:t>
            </a:r>
            <a:r>
              <a:rPr sz="1900">
                <a:solidFill>
                  <a:prstClr val="black"/>
                </a:solidFill>
                <a:latin typeface="Arial"/>
                <a:cs typeface="Arial"/>
              </a:rPr>
              <a:t>HRC assignment</a:t>
            </a:r>
            <a:r>
              <a:rPr sz="1900" spc="-170">
                <a:solidFill>
                  <a:prstClr val="black"/>
                </a:solidFill>
                <a:latin typeface="Arial"/>
                <a:cs typeface="Arial"/>
              </a:rPr>
              <a:t> </a:t>
            </a:r>
            <a:r>
              <a:rPr sz="1900">
                <a:solidFill>
                  <a:prstClr val="black"/>
                </a:solidFill>
                <a:latin typeface="Arial"/>
                <a:cs typeface="Arial"/>
              </a:rPr>
              <a:t>process.</a:t>
            </a:r>
          </a:p>
          <a:p>
            <a:pPr marL="527685" marR="9525" lvl="1" indent="-175260">
              <a:lnSpc>
                <a:spcPts val="2160"/>
              </a:lnSpc>
              <a:spcBef>
                <a:spcPts val="495"/>
              </a:spcBef>
              <a:buFontTx/>
              <a:buChar char="•"/>
              <a:tabLst>
                <a:tab pos="528320" algn="l"/>
              </a:tabLst>
            </a:pPr>
            <a:r>
              <a:rPr sz="1900" spc="-5">
                <a:solidFill>
                  <a:prstClr val="black"/>
                </a:solidFill>
                <a:latin typeface="Arial"/>
                <a:cs typeface="Arial"/>
              </a:rPr>
              <a:t>All </a:t>
            </a:r>
            <a:r>
              <a:rPr sz="1900">
                <a:solidFill>
                  <a:prstClr val="black"/>
                </a:solidFill>
                <a:latin typeface="Arial"/>
                <a:cs typeface="Arial"/>
              </a:rPr>
              <a:t>Soldiers, whether enrolled </a:t>
            </a:r>
            <a:r>
              <a:rPr sz="1900" spc="-5">
                <a:solidFill>
                  <a:prstClr val="black"/>
                </a:solidFill>
                <a:latin typeface="Arial"/>
                <a:cs typeface="Arial"/>
              </a:rPr>
              <a:t>in EFMP </a:t>
            </a:r>
            <a:r>
              <a:rPr sz="1900">
                <a:solidFill>
                  <a:prstClr val="black"/>
                </a:solidFill>
                <a:latin typeface="Arial"/>
                <a:cs typeface="Arial"/>
              </a:rPr>
              <a:t>or </a:t>
            </a:r>
            <a:r>
              <a:rPr sz="1900" spc="-5">
                <a:solidFill>
                  <a:prstClr val="black"/>
                </a:solidFill>
                <a:latin typeface="Arial"/>
                <a:cs typeface="Arial"/>
              </a:rPr>
              <a:t>not, </a:t>
            </a:r>
            <a:r>
              <a:rPr sz="1900">
                <a:solidFill>
                  <a:prstClr val="black"/>
                </a:solidFill>
                <a:latin typeface="Arial"/>
                <a:cs typeface="Arial"/>
              </a:rPr>
              <a:t>on assignment </a:t>
            </a:r>
            <a:r>
              <a:rPr sz="1900" spc="-5">
                <a:solidFill>
                  <a:prstClr val="black"/>
                </a:solidFill>
                <a:latin typeface="Arial"/>
                <a:cs typeface="Arial"/>
              </a:rPr>
              <a:t>to  </a:t>
            </a:r>
            <a:r>
              <a:rPr sz="1900">
                <a:solidFill>
                  <a:prstClr val="black"/>
                </a:solidFill>
                <a:latin typeface="Arial"/>
                <a:cs typeface="Arial"/>
              </a:rPr>
              <a:t>OCONUS, </a:t>
            </a:r>
            <a:r>
              <a:rPr sz="1900" spc="-5">
                <a:solidFill>
                  <a:prstClr val="black"/>
                </a:solidFill>
                <a:latin typeface="Arial"/>
                <a:cs typeface="Arial"/>
              </a:rPr>
              <a:t>to </a:t>
            </a:r>
            <a:r>
              <a:rPr sz="1900">
                <a:solidFill>
                  <a:prstClr val="black"/>
                </a:solidFill>
                <a:latin typeface="Arial"/>
                <a:cs typeface="Arial"/>
              </a:rPr>
              <a:t>include Alaska and Hawaii, who elect an</a:t>
            </a:r>
            <a:r>
              <a:rPr sz="1900" spc="-270">
                <a:solidFill>
                  <a:prstClr val="black"/>
                </a:solidFill>
                <a:latin typeface="Arial"/>
                <a:cs typeface="Arial"/>
              </a:rPr>
              <a:t> </a:t>
            </a:r>
            <a:r>
              <a:rPr sz="1900">
                <a:solidFill>
                  <a:prstClr val="black"/>
                </a:solidFill>
                <a:latin typeface="Arial"/>
                <a:cs typeface="Arial"/>
              </a:rPr>
              <a:t>accompanied  tour </a:t>
            </a:r>
            <a:r>
              <a:rPr sz="1900" spc="-5">
                <a:solidFill>
                  <a:prstClr val="black"/>
                </a:solidFill>
                <a:latin typeface="Arial"/>
                <a:cs typeface="Arial"/>
              </a:rPr>
              <a:t>(with </a:t>
            </a:r>
            <a:r>
              <a:rPr sz="1900">
                <a:solidFill>
                  <a:prstClr val="black"/>
                </a:solidFill>
                <a:latin typeface="Arial"/>
                <a:cs typeface="Arial"/>
              </a:rPr>
              <a:t>dependents) are required </a:t>
            </a:r>
            <a:r>
              <a:rPr sz="1900" spc="-5">
                <a:solidFill>
                  <a:prstClr val="black"/>
                </a:solidFill>
                <a:latin typeface="Arial"/>
                <a:cs typeface="Arial"/>
              </a:rPr>
              <a:t>to have </a:t>
            </a:r>
            <a:r>
              <a:rPr sz="1900">
                <a:solidFill>
                  <a:prstClr val="black"/>
                </a:solidFill>
                <a:latin typeface="Arial"/>
                <a:cs typeface="Arial"/>
              </a:rPr>
              <a:t>every authorized  dependent who </a:t>
            </a:r>
            <a:r>
              <a:rPr sz="1900" spc="-5">
                <a:solidFill>
                  <a:prstClr val="black"/>
                </a:solidFill>
                <a:latin typeface="Arial"/>
                <a:cs typeface="Arial"/>
              </a:rPr>
              <a:t>is </a:t>
            </a:r>
            <a:r>
              <a:rPr sz="1900">
                <a:solidFill>
                  <a:prstClr val="black"/>
                </a:solidFill>
                <a:latin typeface="Arial"/>
                <a:cs typeface="Arial"/>
              </a:rPr>
              <a:t>going overseas complete </a:t>
            </a:r>
            <a:r>
              <a:rPr sz="1900" spc="-5">
                <a:solidFill>
                  <a:prstClr val="black"/>
                </a:solidFill>
                <a:latin typeface="Arial"/>
                <a:cs typeface="Arial"/>
              </a:rPr>
              <a:t>Family </a:t>
            </a:r>
            <a:r>
              <a:rPr sz="1900">
                <a:solidFill>
                  <a:prstClr val="black"/>
                </a:solidFill>
                <a:latin typeface="Arial"/>
                <a:cs typeface="Arial"/>
              </a:rPr>
              <a:t>Member </a:t>
            </a:r>
            <a:r>
              <a:rPr sz="1900" spc="-15">
                <a:solidFill>
                  <a:prstClr val="black"/>
                </a:solidFill>
                <a:latin typeface="Arial"/>
                <a:cs typeface="Arial"/>
              </a:rPr>
              <a:t>Travel  </a:t>
            </a:r>
            <a:r>
              <a:rPr sz="1900">
                <a:solidFill>
                  <a:prstClr val="black"/>
                </a:solidFill>
                <a:latin typeface="Arial"/>
                <a:cs typeface="Arial"/>
              </a:rPr>
              <a:t>Screening </a:t>
            </a:r>
            <a:r>
              <a:rPr sz="1900" spc="-5">
                <a:solidFill>
                  <a:prstClr val="black"/>
                </a:solidFill>
                <a:latin typeface="Arial"/>
                <a:cs typeface="Arial"/>
              </a:rPr>
              <a:t>(FMTS), </a:t>
            </a:r>
            <a:r>
              <a:rPr sz="1900">
                <a:solidFill>
                  <a:prstClr val="black"/>
                </a:solidFill>
                <a:latin typeface="Arial"/>
                <a:cs typeface="Arial"/>
              </a:rPr>
              <a:t>and return documents </a:t>
            </a:r>
            <a:r>
              <a:rPr sz="1900" spc="-5">
                <a:solidFill>
                  <a:prstClr val="black"/>
                </a:solidFill>
                <a:latin typeface="Arial"/>
                <a:cs typeface="Arial"/>
              </a:rPr>
              <a:t>to </a:t>
            </a:r>
            <a:r>
              <a:rPr sz="1900">
                <a:solidFill>
                  <a:prstClr val="black"/>
                </a:solidFill>
                <a:latin typeface="Arial"/>
                <a:cs typeface="Arial"/>
              </a:rPr>
              <a:t>the Reassignments  Processing Center </a:t>
            </a:r>
            <a:r>
              <a:rPr sz="1900" spc="-5">
                <a:solidFill>
                  <a:prstClr val="black"/>
                </a:solidFill>
                <a:latin typeface="Arial"/>
                <a:cs typeface="Arial"/>
              </a:rPr>
              <a:t>within </a:t>
            </a:r>
            <a:r>
              <a:rPr sz="1900">
                <a:solidFill>
                  <a:prstClr val="black"/>
                </a:solidFill>
                <a:latin typeface="Arial"/>
                <a:cs typeface="Arial"/>
              </a:rPr>
              <a:t>30 </a:t>
            </a:r>
            <a:r>
              <a:rPr sz="1900" spc="-5">
                <a:solidFill>
                  <a:prstClr val="black"/>
                </a:solidFill>
                <a:latin typeface="Arial"/>
                <a:cs typeface="Arial"/>
              </a:rPr>
              <a:t>days </a:t>
            </a:r>
            <a:r>
              <a:rPr sz="1900">
                <a:solidFill>
                  <a:prstClr val="black"/>
                </a:solidFill>
                <a:latin typeface="Arial"/>
                <a:cs typeface="Arial"/>
              </a:rPr>
              <a:t>of the reassignment</a:t>
            </a:r>
            <a:r>
              <a:rPr sz="1900" spc="-165">
                <a:solidFill>
                  <a:prstClr val="black"/>
                </a:solidFill>
                <a:latin typeface="Arial"/>
                <a:cs typeface="Arial"/>
              </a:rPr>
              <a:t> </a:t>
            </a:r>
            <a:r>
              <a:rPr sz="1900" spc="-5">
                <a:solidFill>
                  <a:prstClr val="black"/>
                </a:solidFill>
                <a:latin typeface="Arial"/>
                <a:cs typeface="Arial"/>
              </a:rPr>
              <a:t>brief.</a:t>
            </a:r>
            <a:endParaRPr sz="1900">
              <a:solidFill>
                <a:prstClr val="black"/>
              </a:solidFill>
              <a:latin typeface="Arial"/>
              <a:cs typeface="Arial"/>
            </a:endParaRPr>
          </a:p>
          <a:p>
            <a:pPr marL="527685" marR="5080" lvl="1" indent="-175260">
              <a:lnSpc>
                <a:spcPts val="2160"/>
              </a:lnSpc>
              <a:spcBef>
                <a:spcPts val="505"/>
              </a:spcBef>
              <a:buFontTx/>
              <a:buChar char="•"/>
              <a:tabLst>
                <a:tab pos="528320" algn="l"/>
              </a:tabLst>
            </a:pPr>
            <a:r>
              <a:rPr sz="1900" spc="-5">
                <a:solidFill>
                  <a:prstClr val="black"/>
                </a:solidFill>
                <a:latin typeface="Arial"/>
                <a:cs typeface="Arial"/>
              </a:rPr>
              <a:t>As </a:t>
            </a:r>
            <a:r>
              <a:rPr sz="1900">
                <a:solidFill>
                  <a:prstClr val="black"/>
                </a:solidFill>
                <a:latin typeface="Arial"/>
                <a:cs typeface="Arial"/>
              </a:rPr>
              <a:t>soon as possible, schedule an appointment </a:t>
            </a:r>
            <a:r>
              <a:rPr sz="1900" spc="-5">
                <a:solidFill>
                  <a:prstClr val="black"/>
                </a:solidFill>
                <a:latin typeface="Arial"/>
                <a:cs typeface="Arial"/>
              </a:rPr>
              <a:t>for </a:t>
            </a:r>
            <a:r>
              <a:rPr sz="1900">
                <a:solidFill>
                  <a:prstClr val="black"/>
                </a:solidFill>
                <a:latin typeface="Arial"/>
                <a:cs typeface="Arial"/>
              </a:rPr>
              <a:t>FMTS </a:t>
            </a:r>
            <a:r>
              <a:rPr sz="1900" spc="-5">
                <a:solidFill>
                  <a:prstClr val="black"/>
                </a:solidFill>
                <a:latin typeface="Arial"/>
                <a:cs typeface="Arial"/>
              </a:rPr>
              <a:t>for all  Family </a:t>
            </a:r>
            <a:r>
              <a:rPr sz="1900">
                <a:solidFill>
                  <a:prstClr val="black"/>
                </a:solidFill>
                <a:latin typeface="Arial"/>
                <a:cs typeface="Arial"/>
              </a:rPr>
              <a:t>members </a:t>
            </a:r>
            <a:r>
              <a:rPr sz="1900" spc="-5">
                <a:solidFill>
                  <a:prstClr val="black"/>
                </a:solidFill>
                <a:latin typeface="Arial"/>
                <a:cs typeface="Arial"/>
              </a:rPr>
              <a:t>traveling with </a:t>
            </a:r>
            <a:r>
              <a:rPr sz="1900">
                <a:solidFill>
                  <a:prstClr val="black"/>
                </a:solidFill>
                <a:latin typeface="Arial"/>
                <a:cs typeface="Arial"/>
              </a:rPr>
              <a:t>the </a:t>
            </a:r>
            <a:r>
              <a:rPr sz="1900" spc="-15">
                <a:solidFill>
                  <a:prstClr val="black"/>
                </a:solidFill>
                <a:latin typeface="Arial"/>
                <a:cs typeface="Arial"/>
              </a:rPr>
              <a:t>sponsor. </a:t>
            </a:r>
            <a:r>
              <a:rPr sz="1900">
                <a:solidFill>
                  <a:prstClr val="black"/>
                </a:solidFill>
                <a:latin typeface="Arial"/>
                <a:cs typeface="Arial"/>
              </a:rPr>
              <a:t>Children 72 </a:t>
            </a:r>
            <a:r>
              <a:rPr sz="1900" spc="-5">
                <a:solidFill>
                  <a:prstClr val="black"/>
                </a:solidFill>
                <a:latin typeface="Arial"/>
                <a:cs typeface="Arial"/>
              </a:rPr>
              <a:t>months </a:t>
            </a:r>
            <a:r>
              <a:rPr sz="1900">
                <a:solidFill>
                  <a:prstClr val="black"/>
                </a:solidFill>
                <a:latin typeface="Arial"/>
                <a:cs typeface="Arial"/>
              </a:rPr>
              <a:t>and  under must be present </a:t>
            </a:r>
            <a:r>
              <a:rPr sz="1900" spc="-5">
                <a:solidFill>
                  <a:prstClr val="black"/>
                </a:solidFill>
                <a:latin typeface="Arial"/>
                <a:cs typeface="Arial"/>
              </a:rPr>
              <a:t>for </a:t>
            </a:r>
            <a:r>
              <a:rPr sz="1900">
                <a:solidFill>
                  <a:prstClr val="black"/>
                </a:solidFill>
                <a:latin typeface="Arial"/>
                <a:cs typeface="Arial"/>
              </a:rPr>
              <a:t>the overseas</a:t>
            </a:r>
            <a:r>
              <a:rPr sz="1900" spc="-185">
                <a:solidFill>
                  <a:prstClr val="black"/>
                </a:solidFill>
                <a:latin typeface="Arial"/>
                <a:cs typeface="Arial"/>
              </a:rPr>
              <a:t> </a:t>
            </a:r>
            <a:r>
              <a:rPr sz="1900" spc="-5">
                <a:solidFill>
                  <a:prstClr val="black"/>
                </a:solidFill>
                <a:latin typeface="Arial"/>
                <a:cs typeface="Arial"/>
              </a:rPr>
              <a:t>appointment.</a:t>
            </a:r>
            <a:endParaRPr sz="1900">
              <a:solidFill>
                <a:prstClr val="black"/>
              </a:solidFill>
              <a:latin typeface="Arial"/>
              <a:cs typeface="Arial"/>
            </a:endParaRPr>
          </a:p>
          <a:p>
            <a:pPr marL="527685" lvl="1" indent="-175895">
              <a:spcBef>
                <a:spcPts val="229"/>
              </a:spcBef>
              <a:buFontTx/>
              <a:buChar char="•"/>
              <a:tabLst>
                <a:tab pos="528320" algn="l"/>
              </a:tabLst>
            </a:pPr>
            <a:r>
              <a:rPr sz="1900" spc="-5">
                <a:solidFill>
                  <a:prstClr val="black"/>
                </a:solidFill>
                <a:latin typeface="Arial"/>
                <a:cs typeface="Arial"/>
              </a:rPr>
              <a:t>Items to </a:t>
            </a:r>
            <a:r>
              <a:rPr sz="1900">
                <a:solidFill>
                  <a:prstClr val="black"/>
                </a:solidFill>
                <a:latin typeface="Arial"/>
                <a:cs typeface="Arial"/>
              </a:rPr>
              <a:t>bring </a:t>
            </a:r>
            <a:r>
              <a:rPr sz="1900" spc="-5">
                <a:solidFill>
                  <a:prstClr val="black"/>
                </a:solidFill>
                <a:latin typeface="Arial"/>
                <a:cs typeface="Arial"/>
              </a:rPr>
              <a:t>to </a:t>
            </a:r>
            <a:r>
              <a:rPr sz="1900">
                <a:solidFill>
                  <a:prstClr val="black"/>
                </a:solidFill>
                <a:latin typeface="Arial"/>
                <a:cs typeface="Arial"/>
              </a:rPr>
              <a:t>the appointment</a:t>
            </a:r>
            <a:r>
              <a:rPr sz="1900" spc="-120">
                <a:solidFill>
                  <a:prstClr val="black"/>
                </a:solidFill>
                <a:latin typeface="Arial"/>
                <a:cs typeface="Arial"/>
              </a:rPr>
              <a:t> </a:t>
            </a:r>
            <a:r>
              <a:rPr sz="1900">
                <a:solidFill>
                  <a:prstClr val="black"/>
                </a:solidFill>
                <a:latin typeface="Arial"/>
                <a:cs typeface="Arial"/>
              </a:rPr>
              <a:t>include:</a:t>
            </a:r>
          </a:p>
          <a:p>
            <a:pPr marL="580390" marR="294640" lvl="2">
              <a:lnSpc>
                <a:spcPts val="1730"/>
              </a:lnSpc>
              <a:spcBef>
                <a:spcPts val="530"/>
              </a:spcBef>
              <a:buFont typeface="Segoe UI Symbol"/>
              <a:buChar char="❑"/>
              <a:tabLst>
                <a:tab pos="817880" algn="l"/>
              </a:tabLst>
            </a:pPr>
            <a:r>
              <a:rPr sz="1550" spc="-10">
                <a:solidFill>
                  <a:prstClr val="black"/>
                </a:solidFill>
                <a:latin typeface="Arial"/>
                <a:cs typeface="Arial"/>
              </a:rPr>
              <a:t>DA Form 5888 </a:t>
            </a:r>
            <a:r>
              <a:rPr sz="1550" spc="-5">
                <a:solidFill>
                  <a:prstClr val="black"/>
                </a:solidFill>
                <a:latin typeface="Arial"/>
                <a:cs typeface="Arial"/>
              </a:rPr>
              <a:t>(Family Member </a:t>
            </a:r>
            <a:r>
              <a:rPr sz="1550" spc="-10">
                <a:solidFill>
                  <a:prstClr val="black"/>
                </a:solidFill>
                <a:latin typeface="Arial"/>
                <a:cs typeface="Arial"/>
              </a:rPr>
              <a:t>Deployment </a:t>
            </a:r>
            <a:r>
              <a:rPr sz="1550" spc="-5">
                <a:solidFill>
                  <a:prstClr val="black"/>
                </a:solidFill>
                <a:latin typeface="Arial"/>
                <a:cs typeface="Arial"/>
              </a:rPr>
              <a:t>Screening </a:t>
            </a:r>
            <a:r>
              <a:rPr sz="1550" spc="-10">
                <a:solidFill>
                  <a:prstClr val="black"/>
                </a:solidFill>
                <a:latin typeface="Arial"/>
                <a:cs typeface="Arial"/>
              </a:rPr>
              <a:t>Sheet) </a:t>
            </a:r>
            <a:r>
              <a:rPr sz="1550" spc="-5">
                <a:solidFill>
                  <a:prstClr val="black"/>
                </a:solidFill>
                <a:latin typeface="Arial"/>
                <a:cs typeface="Arial"/>
              </a:rPr>
              <a:t>with section </a:t>
            </a:r>
            <a:r>
              <a:rPr sz="1550" spc="-10">
                <a:solidFill>
                  <a:prstClr val="black"/>
                </a:solidFill>
                <a:latin typeface="Arial"/>
                <a:cs typeface="Arial"/>
              </a:rPr>
              <a:t>1-8  </a:t>
            </a:r>
            <a:r>
              <a:rPr sz="1550" spc="-5">
                <a:solidFill>
                  <a:prstClr val="black"/>
                </a:solidFill>
                <a:latin typeface="Arial"/>
                <a:cs typeface="Arial"/>
              </a:rPr>
              <a:t>completed </a:t>
            </a:r>
            <a:r>
              <a:rPr sz="1550" spc="-10">
                <a:solidFill>
                  <a:prstClr val="black"/>
                </a:solidFill>
                <a:latin typeface="Arial"/>
                <a:cs typeface="Arial"/>
              </a:rPr>
              <a:t>and </a:t>
            </a:r>
            <a:r>
              <a:rPr sz="1550" spc="-5">
                <a:solidFill>
                  <a:prstClr val="black"/>
                </a:solidFill>
                <a:latin typeface="Arial"/>
                <a:cs typeface="Arial"/>
              </a:rPr>
              <a:t>signed by the reassignments processing</a:t>
            </a:r>
            <a:r>
              <a:rPr sz="1550" spc="35">
                <a:solidFill>
                  <a:prstClr val="black"/>
                </a:solidFill>
                <a:latin typeface="Arial"/>
                <a:cs typeface="Arial"/>
              </a:rPr>
              <a:t> </a:t>
            </a:r>
            <a:r>
              <a:rPr sz="1550" spc="-10">
                <a:solidFill>
                  <a:prstClr val="black"/>
                </a:solidFill>
                <a:latin typeface="Arial"/>
                <a:cs typeface="Arial"/>
              </a:rPr>
              <a:t>center</a:t>
            </a:r>
            <a:endParaRPr sz="1550">
              <a:solidFill>
                <a:prstClr val="black"/>
              </a:solidFill>
              <a:latin typeface="Arial"/>
              <a:cs typeface="Arial"/>
            </a:endParaRPr>
          </a:p>
          <a:p>
            <a:pPr marL="816610" lvl="2" indent="-236854">
              <a:spcBef>
                <a:spcPts val="285"/>
              </a:spcBef>
              <a:buFont typeface="Segoe UI Symbol"/>
              <a:buChar char="❑"/>
              <a:tabLst>
                <a:tab pos="817244" algn="l"/>
              </a:tabLst>
            </a:pPr>
            <a:r>
              <a:rPr sz="1550" spc="-10">
                <a:solidFill>
                  <a:prstClr val="black"/>
                </a:solidFill>
                <a:latin typeface="Arial"/>
                <a:cs typeface="Arial"/>
              </a:rPr>
              <a:t>DA </a:t>
            </a:r>
            <a:r>
              <a:rPr sz="1550" spc="-5">
                <a:solidFill>
                  <a:prstClr val="black"/>
                </a:solidFill>
                <a:latin typeface="Arial"/>
                <a:cs typeface="Arial"/>
              </a:rPr>
              <a:t>Form </a:t>
            </a:r>
            <a:r>
              <a:rPr sz="1550" spc="-10">
                <a:solidFill>
                  <a:prstClr val="black"/>
                </a:solidFill>
                <a:latin typeface="Arial"/>
                <a:cs typeface="Arial"/>
              </a:rPr>
              <a:t>7246 </a:t>
            </a:r>
            <a:r>
              <a:rPr sz="1550" spc="-5">
                <a:solidFill>
                  <a:prstClr val="black"/>
                </a:solidFill>
                <a:latin typeface="Arial"/>
                <a:cs typeface="Arial"/>
              </a:rPr>
              <a:t>(EFMP Screening</a:t>
            </a:r>
            <a:r>
              <a:rPr sz="1550" spc="-65">
                <a:solidFill>
                  <a:prstClr val="black"/>
                </a:solidFill>
                <a:latin typeface="Arial"/>
                <a:cs typeface="Arial"/>
              </a:rPr>
              <a:t> </a:t>
            </a:r>
            <a:r>
              <a:rPr sz="1550" spc="-5">
                <a:solidFill>
                  <a:prstClr val="black"/>
                </a:solidFill>
                <a:latin typeface="Arial"/>
                <a:cs typeface="Arial"/>
              </a:rPr>
              <a:t>Questionnaire)</a:t>
            </a:r>
            <a:endParaRPr sz="1550">
              <a:solidFill>
                <a:prstClr val="black"/>
              </a:solidFill>
              <a:latin typeface="Arial"/>
              <a:cs typeface="Arial"/>
            </a:endParaRPr>
          </a:p>
          <a:p>
            <a:pPr marL="816610" lvl="2" indent="-236854">
              <a:spcBef>
                <a:spcPts val="305"/>
              </a:spcBef>
              <a:buFont typeface="Segoe UI Symbol"/>
              <a:buChar char="❑"/>
              <a:tabLst>
                <a:tab pos="817244" algn="l"/>
              </a:tabLst>
            </a:pPr>
            <a:r>
              <a:rPr sz="1550" spc="-5">
                <a:solidFill>
                  <a:prstClr val="black"/>
                </a:solidFill>
                <a:latin typeface="Arial"/>
                <a:cs typeface="Arial"/>
              </a:rPr>
              <a:t>Military </a:t>
            </a:r>
            <a:r>
              <a:rPr sz="1550" spc="-10">
                <a:solidFill>
                  <a:prstClr val="black"/>
                </a:solidFill>
                <a:latin typeface="Arial"/>
                <a:cs typeface="Arial"/>
              </a:rPr>
              <a:t>Dependent </a:t>
            </a:r>
            <a:r>
              <a:rPr sz="1550" spc="-5">
                <a:solidFill>
                  <a:prstClr val="black"/>
                </a:solidFill>
                <a:latin typeface="Arial"/>
                <a:cs typeface="Arial"/>
              </a:rPr>
              <a:t>ID</a:t>
            </a:r>
            <a:r>
              <a:rPr sz="1550" spc="20">
                <a:solidFill>
                  <a:prstClr val="black"/>
                </a:solidFill>
                <a:latin typeface="Arial"/>
                <a:cs typeface="Arial"/>
              </a:rPr>
              <a:t> </a:t>
            </a:r>
            <a:r>
              <a:rPr sz="1550" spc="-10">
                <a:solidFill>
                  <a:prstClr val="black"/>
                </a:solidFill>
                <a:latin typeface="Arial"/>
                <a:cs typeface="Arial"/>
              </a:rPr>
              <a:t>Card</a:t>
            </a:r>
            <a:endParaRPr sz="1550">
              <a:solidFill>
                <a:prstClr val="black"/>
              </a:solidFill>
              <a:latin typeface="Arial"/>
              <a:cs typeface="Arial"/>
            </a:endParaRPr>
          </a:p>
          <a:p>
            <a:pPr marL="816610" lvl="2" indent="-236854">
              <a:spcBef>
                <a:spcPts val="310"/>
              </a:spcBef>
              <a:buFont typeface="Segoe UI Symbol"/>
              <a:buChar char="❑"/>
              <a:tabLst>
                <a:tab pos="817244" algn="l"/>
              </a:tabLst>
            </a:pPr>
            <a:r>
              <a:rPr sz="1550" spc="-5">
                <a:solidFill>
                  <a:prstClr val="black"/>
                </a:solidFill>
                <a:latin typeface="Arial"/>
                <a:cs typeface="Arial"/>
              </a:rPr>
              <a:t>Shot</a:t>
            </a:r>
            <a:r>
              <a:rPr sz="1550" spc="5">
                <a:solidFill>
                  <a:prstClr val="black"/>
                </a:solidFill>
                <a:latin typeface="Arial"/>
                <a:cs typeface="Arial"/>
              </a:rPr>
              <a:t> </a:t>
            </a:r>
            <a:r>
              <a:rPr sz="1550" spc="-10">
                <a:solidFill>
                  <a:prstClr val="black"/>
                </a:solidFill>
                <a:latin typeface="Arial"/>
                <a:cs typeface="Arial"/>
              </a:rPr>
              <a:t>Records</a:t>
            </a:r>
            <a:endParaRPr sz="1550">
              <a:solidFill>
                <a:prstClr val="black"/>
              </a:solidFill>
              <a:latin typeface="Arial"/>
              <a:cs typeface="Arial"/>
            </a:endParaRPr>
          </a:p>
        </p:txBody>
      </p:sp>
      <p:sp>
        <p:nvSpPr>
          <p:cNvPr id="7" name="object 3"/>
          <p:cNvSpPr txBox="1">
            <a:spLocks/>
          </p:cNvSpPr>
          <p:nvPr/>
        </p:nvSpPr>
        <p:spPr>
          <a:xfrm>
            <a:off x="2720909" y="-8965"/>
            <a:ext cx="6285865"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466090">
              <a:lnSpc>
                <a:spcPct val="100000"/>
              </a:lnSpc>
              <a:spcBef>
                <a:spcPts val="105"/>
              </a:spcBef>
            </a:pPr>
            <a:r>
              <a:rPr lang="en-US" sz="2000" i="1" spc="-5">
                <a:solidFill>
                  <a:prstClr val="black"/>
                </a:solidFill>
              </a:rPr>
              <a:t>Exceptional Family Member Program</a:t>
            </a:r>
            <a:r>
              <a:rPr lang="en-US" sz="2000" i="1" spc="-65">
                <a:solidFill>
                  <a:prstClr val="black"/>
                </a:solidFill>
              </a:rPr>
              <a:t> </a:t>
            </a:r>
            <a:r>
              <a:rPr lang="en-US" sz="2000" i="1" spc="-5">
                <a:solidFill>
                  <a:prstClr val="black"/>
                </a:solidFill>
              </a:rPr>
              <a:t>(EFMP)</a:t>
            </a:r>
            <a:endParaRPr lang="en-US" sz="2000">
              <a:solidFill>
                <a:prstClr val="black"/>
              </a:solidFill>
            </a:endParaRPr>
          </a:p>
        </p:txBody>
      </p:sp>
    </p:spTree>
    <p:extLst>
      <p:ext uri="{BB962C8B-B14F-4D97-AF65-F5344CB8AC3E}">
        <p14:creationId xmlns:p14="http://schemas.microsoft.com/office/powerpoint/2010/main" val="347489275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2" y="909514"/>
            <a:ext cx="8060055" cy="5330305"/>
          </a:xfrm>
          <a:prstGeom prst="rect">
            <a:avLst/>
          </a:prstGeom>
        </p:spPr>
        <p:txBody>
          <a:bodyPr vert="horz" wrap="square" lIns="0" tIns="13335" rIns="0" bIns="0" rtlCol="0">
            <a:spAutoFit/>
          </a:bodyPr>
          <a:lstStyle/>
          <a:p>
            <a:pPr marL="192405" indent="-180340">
              <a:spcBef>
                <a:spcPts val="1405"/>
              </a:spcBef>
              <a:buSzPct val="94444"/>
              <a:buFont typeface="Wingdings"/>
              <a:buChar char=""/>
              <a:tabLst>
                <a:tab pos="193040" algn="l"/>
              </a:tabLst>
            </a:pPr>
            <a:r>
              <a:rPr spc="-10">
                <a:solidFill>
                  <a:prstClr val="black"/>
                </a:solidFill>
                <a:latin typeface="Arial"/>
                <a:cs typeface="Arial"/>
              </a:rPr>
              <a:t>Additional documents needed </a:t>
            </a:r>
            <a:r>
              <a:rPr spc="-5">
                <a:solidFill>
                  <a:prstClr val="black"/>
                </a:solidFill>
                <a:latin typeface="Arial"/>
                <a:cs typeface="Arial"/>
              </a:rPr>
              <a:t>for </a:t>
            </a:r>
            <a:r>
              <a:rPr spc="-10">
                <a:solidFill>
                  <a:prstClr val="black"/>
                </a:solidFill>
                <a:latin typeface="Arial"/>
                <a:cs typeface="Arial"/>
              </a:rPr>
              <a:t>appointment, </a:t>
            </a:r>
            <a:r>
              <a:rPr spc="-5">
                <a:solidFill>
                  <a:prstClr val="black"/>
                </a:solidFill>
                <a:latin typeface="Arial"/>
                <a:cs typeface="Arial"/>
              </a:rPr>
              <a:t>if</a:t>
            </a:r>
            <a:r>
              <a:rPr spc="145">
                <a:solidFill>
                  <a:prstClr val="black"/>
                </a:solidFill>
                <a:latin typeface="Arial"/>
                <a:cs typeface="Arial"/>
              </a:rPr>
              <a:t> </a:t>
            </a:r>
            <a:r>
              <a:rPr spc="-10">
                <a:solidFill>
                  <a:prstClr val="black"/>
                </a:solidFill>
                <a:latin typeface="Arial"/>
                <a:cs typeface="Arial"/>
              </a:rPr>
              <a:t>applicable</a:t>
            </a:r>
            <a:endParaRPr>
              <a:solidFill>
                <a:prstClr val="black"/>
              </a:solidFill>
              <a:latin typeface="Arial"/>
              <a:cs typeface="Arial"/>
            </a:endParaRPr>
          </a:p>
          <a:p>
            <a:pPr marL="186055" marR="5080" indent="-173990">
              <a:lnSpc>
                <a:spcPts val="1939"/>
              </a:lnSpc>
              <a:spcBef>
                <a:spcPts val="1025"/>
              </a:spcBef>
              <a:buFontTx/>
              <a:buChar char="•"/>
              <a:tabLst>
                <a:tab pos="186690" algn="l"/>
              </a:tabLst>
            </a:pPr>
            <a:r>
              <a:rPr>
                <a:solidFill>
                  <a:prstClr val="black"/>
                </a:solidFill>
                <a:latin typeface="Arial"/>
                <a:cs typeface="Arial"/>
              </a:rPr>
              <a:t>If a </a:t>
            </a:r>
            <a:r>
              <a:rPr spc="-5">
                <a:solidFill>
                  <a:prstClr val="black"/>
                </a:solidFill>
                <a:latin typeface="Arial"/>
                <a:cs typeface="Arial"/>
              </a:rPr>
              <a:t>Family member </a:t>
            </a:r>
            <a:r>
              <a:rPr spc="-10">
                <a:solidFill>
                  <a:prstClr val="black"/>
                </a:solidFill>
                <a:latin typeface="Arial"/>
                <a:cs typeface="Arial"/>
              </a:rPr>
              <a:t>has </a:t>
            </a:r>
            <a:r>
              <a:rPr>
                <a:solidFill>
                  <a:prstClr val="black"/>
                </a:solidFill>
                <a:latin typeface="Arial"/>
                <a:cs typeface="Arial"/>
              </a:rPr>
              <a:t>a </a:t>
            </a:r>
            <a:r>
              <a:rPr spc="-5">
                <a:solidFill>
                  <a:prstClr val="black"/>
                </a:solidFill>
                <a:latin typeface="Arial"/>
                <a:cs typeface="Arial"/>
              </a:rPr>
              <a:t>medical/mental </a:t>
            </a:r>
            <a:r>
              <a:rPr spc="-10">
                <a:solidFill>
                  <a:prstClr val="black"/>
                </a:solidFill>
                <a:latin typeface="Arial"/>
                <a:cs typeface="Arial"/>
              </a:rPr>
              <a:t>health condition </a:t>
            </a:r>
            <a:r>
              <a:rPr spc="-5">
                <a:solidFill>
                  <a:prstClr val="black"/>
                </a:solidFill>
                <a:latin typeface="Arial"/>
                <a:cs typeface="Arial"/>
              </a:rPr>
              <a:t>that </a:t>
            </a:r>
            <a:r>
              <a:rPr spc="-10">
                <a:solidFill>
                  <a:prstClr val="black"/>
                </a:solidFill>
                <a:latin typeface="Arial"/>
                <a:cs typeface="Arial"/>
              </a:rPr>
              <a:t>warrants them  being </a:t>
            </a:r>
            <a:r>
              <a:rPr spc="-5">
                <a:solidFill>
                  <a:prstClr val="black"/>
                </a:solidFill>
                <a:latin typeface="Arial"/>
                <a:cs typeface="Arial"/>
              </a:rPr>
              <a:t>seen by </a:t>
            </a:r>
            <a:r>
              <a:rPr>
                <a:solidFill>
                  <a:prstClr val="black"/>
                </a:solidFill>
                <a:latin typeface="Arial"/>
                <a:cs typeface="Arial"/>
              </a:rPr>
              <a:t>a </a:t>
            </a:r>
            <a:r>
              <a:rPr spc="-5">
                <a:solidFill>
                  <a:prstClr val="black"/>
                </a:solidFill>
                <a:latin typeface="Arial"/>
                <a:cs typeface="Arial"/>
              </a:rPr>
              <a:t>specialist or by their primary care </a:t>
            </a:r>
            <a:r>
              <a:rPr spc="-10">
                <a:solidFill>
                  <a:prstClr val="black"/>
                </a:solidFill>
                <a:latin typeface="Arial"/>
                <a:cs typeface="Arial"/>
              </a:rPr>
              <a:t>provider </a:t>
            </a:r>
            <a:r>
              <a:rPr spc="-5">
                <a:solidFill>
                  <a:prstClr val="black"/>
                </a:solidFill>
                <a:latin typeface="Arial"/>
                <a:cs typeface="Arial"/>
              </a:rPr>
              <a:t>more that </a:t>
            </a:r>
            <a:r>
              <a:rPr spc="-10">
                <a:solidFill>
                  <a:prstClr val="black"/>
                </a:solidFill>
                <a:latin typeface="Arial"/>
                <a:cs typeface="Arial"/>
              </a:rPr>
              <a:t>once </a:t>
            </a:r>
            <a:r>
              <a:rPr>
                <a:solidFill>
                  <a:prstClr val="black"/>
                </a:solidFill>
                <a:latin typeface="Arial"/>
                <a:cs typeface="Arial"/>
              </a:rPr>
              <a:t>a  </a:t>
            </a:r>
            <a:r>
              <a:rPr spc="-30">
                <a:solidFill>
                  <a:prstClr val="black"/>
                </a:solidFill>
                <a:latin typeface="Arial"/>
                <a:cs typeface="Arial"/>
              </a:rPr>
              <a:t>year, </a:t>
            </a:r>
            <a:r>
              <a:rPr>
                <a:solidFill>
                  <a:prstClr val="black"/>
                </a:solidFill>
                <a:latin typeface="Arial"/>
                <a:cs typeface="Arial"/>
              </a:rPr>
              <a:t>a </a:t>
            </a:r>
            <a:r>
              <a:rPr spc="-5">
                <a:solidFill>
                  <a:prstClr val="black"/>
                </a:solidFill>
                <a:latin typeface="Arial"/>
                <a:cs typeface="Arial"/>
              </a:rPr>
              <a:t>DD Form </a:t>
            </a:r>
            <a:r>
              <a:rPr spc="-10">
                <a:solidFill>
                  <a:prstClr val="black"/>
                </a:solidFill>
                <a:latin typeface="Arial"/>
                <a:cs typeface="Arial"/>
              </a:rPr>
              <a:t>2792 </a:t>
            </a:r>
            <a:r>
              <a:rPr spc="-5">
                <a:solidFill>
                  <a:prstClr val="black"/>
                </a:solidFill>
                <a:latin typeface="Arial"/>
                <a:cs typeface="Arial"/>
              </a:rPr>
              <a:t>(Family Member Medical </a:t>
            </a:r>
            <a:r>
              <a:rPr spc="-10">
                <a:solidFill>
                  <a:prstClr val="black"/>
                </a:solidFill>
                <a:latin typeface="Arial"/>
                <a:cs typeface="Arial"/>
              </a:rPr>
              <a:t>Summary) </a:t>
            </a:r>
            <a:r>
              <a:rPr spc="-5">
                <a:solidFill>
                  <a:prstClr val="black"/>
                </a:solidFill>
                <a:latin typeface="Arial"/>
                <a:cs typeface="Arial"/>
              </a:rPr>
              <a:t>completed by their  </a:t>
            </a:r>
            <a:r>
              <a:rPr spc="-10">
                <a:solidFill>
                  <a:prstClr val="black"/>
                </a:solidFill>
                <a:latin typeface="Arial"/>
                <a:cs typeface="Arial"/>
              </a:rPr>
              <a:t>provider </a:t>
            </a:r>
            <a:r>
              <a:rPr>
                <a:solidFill>
                  <a:prstClr val="black"/>
                </a:solidFill>
                <a:latin typeface="Arial"/>
                <a:cs typeface="Arial"/>
              </a:rPr>
              <a:t>to </a:t>
            </a:r>
            <a:r>
              <a:rPr spc="-10">
                <a:solidFill>
                  <a:prstClr val="black"/>
                </a:solidFill>
                <a:latin typeface="Arial"/>
                <a:cs typeface="Arial"/>
              </a:rPr>
              <a:t>address </a:t>
            </a:r>
            <a:r>
              <a:rPr spc="-5">
                <a:solidFill>
                  <a:prstClr val="black"/>
                </a:solidFill>
                <a:latin typeface="Arial"/>
                <a:cs typeface="Arial"/>
              </a:rPr>
              <a:t>their medical</a:t>
            </a:r>
            <a:r>
              <a:rPr spc="65">
                <a:solidFill>
                  <a:prstClr val="black"/>
                </a:solidFill>
                <a:latin typeface="Arial"/>
                <a:cs typeface="Arial"/>
              </a:rPr>
              <a:t> </a:t>
            </a:r>
            <a:r>
              <a:rPr spc="-5">
                <a:solidFill>
                  <a:prstClr val="black"/>
                </a:solidFill>
                <a:latin typeface="Arial"/>
                <a:cs typeface="Arial"/>
              </a:rPr>
              <a:t>conditions.</a:t>
            </a:r>
            <a:endParaRPr>
              <a:solidFill>
                <a:prstClr val="black"/>
              </a:solidFill>
              <a:latin typeface="Arial"/>
              <a:cs typeface="Arial"/>
            </a:endParaRPr>
          </a:p>
          <a:p>
            <a:pPr marL="186055" marR="56515" indent="-173990">
              <a:lnSpc>
                <a:spcPts val="1939"/>
              </a:lnSpc>
              <a:spcBef>
                <a:spcPts val="1025"/>
              </a:spcBef>
              <a:buFontTx/>
              <a:buChar char="•"/>
              <a:tabLst>
                <a:tab pos="186690" algn="l"/>
              </a:tabLst>
            </a:pPr>
            <a:r>
              <a:rPr>
                <a:solidFill>
                  <a:prstClr val="black"/>
                </a:solidFill>
                <a:latin typeface="Arial"/>
                <a:cs typeface="Arial"/>
              </a:rPr>
              <a:t>If a </a:t>
            </a:r>
            <a:r>
              <a:rPr spc="-5">
                <a:solidFill>
                  <a:prstClr val="black"/>
                </a:solidFill>
                <a:latin typeface="Arial"/>
                <a:cs typeface="Arial"/>
              </a:rPr>
              <a:t>Family member </a:t>
            </a:r>
            <a:r>
              <a:rPr spc="-10">
                <a:solidFill>
                  <a:prstClr val="black"/>
                </a:solidFill>
                <a:latin typeface="Arial"/>
                <a:cs typeface="Arial"/>
              </a:rPr>
              <a:t>has </a:t>
            </a:r>
            <a:r>
              <a:rPr spc="-5">
                <a:solidFill>
                  <a:prstClr val="black"/>
                </a:solidFill>
                <a:latin typeface="Arial"/>
                <a:cs typeface="Arial"/>
              </a:rPr>
              <a:t>an </a:t>
            </a:r>
            <a:r>
              <a:rPr spc="-10">
                <a:solidFill>
                  <a:prstClr val="black"/>
                </a:solidFill>
                <a:latin typeface="Arial"/>
                <a:cs typeface="Arial"/>
              </a:rPr>
              <a:t>Individualized Education </a:t>
            </a:r>
            <a:r>
              <a:rPr spc="-5">
                <a:solidFill>
                  <a:prstClr val="black"/>
                </a:solidFill>
                <a:latin typeface="Arial"/>
                <a:cs typeface="Arial"/>
              </a:rPr>
              <a:t>Plan (IEP) or </a:t>
            </a:r>
            <a:r>
              <a:rPr spc="-10">
                <a:solidFill>
                  <a:prstClr val="black"/>
                </a:solidFill>
                <a:latin typeface="Arial"/>
                <a:cs typeface="Arial"/>
              </a:rPr>
              <a:t>504 </a:t>
            </a:r>
            <a:r>
              <a:rPr spc="-5">
                <a:solidFill>
                  <a:prstClr val="black"/>
                </a:solidFill>
                <a:latin typeface="Arial"/>
                <a:cs typeface="Arial"/>
              </a:rPr>
              <a:t>Plan in  school, </a:t>
            </a:r>
            <a:r>
              <a:rPr>
                <a:solidFill>
                  <a:prstClr val="black"/>
                </a:solidFill>
                <a:latin typeface="Arial"/>
                <a:cs typeface="Arial"/>
              </a:rPr>
              <a:t>a </a:t>
            </a:r>
            <a:r>
              <a:rPr spc="-5">
                <a:solidFill>
                  <a:prstClr val="black"/>
                </a:solidFill>
                <a:latin typeface="Arial"/>
                <a:cs typeface="Arial"/>
              </a:rPr>
              <a:t>DD Form </a:t>
            </a:r>
            <a:r>
              <a:rPr spc="-10">
                <a:solidFill>
                  <a:prstClr val="black"/>
                </a:solidFill>
                <a:latin typeface="Arial"/>
                <a:cs typeface="Arial"/>
              </a:rPr>
              <a:t>2792-1 (Special Education/Early </a:t>
            </a:r>
            <a:r>
              <a:rPr spc="-5">
                <a:solidFill>
                  <a:prstClr val="black"/>
                </a:solidFill>
                <a:latin typeface="Arial"/>
                <a:cs typeface="Arial"/>
              </a:rPr>
              <a:t>Intervention Summary),  completed by the school </a:t>
            </a:r>
            <a:r>
              <a:rPr spc="-15">
                <a:solidFill>
                  <a:prstClr val="black"/>
                </a:solidFill>
                <a:latin typeface="Arial"/>
                <a:cs typeface="Arial"/>
              </a:rPr>
              <a:t>with </a:t>
            </a:r>
            <a:r>
              <a:rPr>
                <a:solidFill>
                  <a:prstClr val="black"/>
                </a:solidFill>
                <a:latin typeface="Arial"/>
                <a:cs typeface="Arial"/>
              </a:rPr>
              <a:t>a </a:t>
            </a:r>
            <a:r>
              <a:rPr spc="-5">
                <a:solidFill>
                  <a:prstClr val="black"/>
                </a:solidFill>
                <a:latin typeface="Arial"/>
                <a:cs typeface="Arial"/>
              </a:rPr>
              <a:t>copy of the most </a:t>
            </a:r>
            <a:r>
              <a:rPr spc="-10">
                <a:solidFill>
                  <a:prstClr val="black"/>
                </a:solidFill>
                <a:latin typeface="Arial"/>
                <a:cs typeface="Arial"/>
              </a:rPr>
              <a:t>recent </a:t>
            </a:r>
            <a:r>
              <a:rPr spc="-5">
                <a:solidFill>
                  <a:prstClr val="black"/>
                </a:solidFill>
                <a:latin typeface="Arial"/>
                <a:cs typeface="Arial"/>
              </a:rPr>
              <a:t>IEP or </a:t>
            </a:r>
            <a:r>
              <a:rPr spc="-10">
                <a:solidFill>
                  <a:prstClr val="black"/>
                </a:solidFill>
                <a:latin typeface="Arial"/>
                <a:cs typeface="Arial"/>
              </a:rPr>
              <a:t>504</a:t>
            </a:r>
            <a:r>
              <a:rPr spc="105">
                <a:solidFill>
                  <a:prstClr val="black"/>
                </a:solidFill>
                <a:latin typeface="Arial"/>
                <a:cs typeface="Arial"/>
              </a:rPr>
              <a:t> </a:t>
            </a:r>
            <a:r>
              <a:rPr spc="-10">
                <a:solidFill>
                  <a:prstClr val="black"/>
                </a:solidFill>
                <a:latin typeface="Arial"/>
                <a:cs typeface="Arial"/>
              </a:rPr>
              <a:t>plan.</a:t>
            </a:r>
            <a:endParaRPr>
              <a:solidFill>
                <a:prstClr val="black"/>
              </a:solidFill>
              <a:latin typeface="Arial"/>
              <a:cs typeface="Arial"/>
            </a:endParaRPr>
          </a:p>
          <a:p>
            <a:pPr marL="186055" marR="297180" indent="-173990">
              <a:lnSpc>
                <a:spcPts val="1939"/>
              </a:lnSpc>
              <a:spcBef>
                <a:spcPts val="1010"/>
              </a:spcBef>
              <a:buFontTx/>
              <a:buChar char="•"/>
              <a:tabLst>
                <a:tab pos="186690" algn="l"/>
              </a:tabLst>
            </a:pPr>
            <a:r>
              <a:rPr>
                <a:solidFill>
                  <a:prstClr val="black"/>
                </a:solidFill>
                <a:latin typeface="Arial"/>
                <a:cs typeface="Arial"/>
              </a:rPr>
              <a:t>If </a:t>
            </a:r>
            <a:r>
              <a:rPr spc="-5">
                <a:solidFill>
                  <a:prstClr val="black"/>
                </a:solidFill>
                <a:latin typeface="Arial"/>
                <a:cs typeface="Arial"/>
              </a:rPr>
              <a:t>an </a:t>
            </a:r>
            <a:r>
              <a:rPr spc="-10">
                <a:solidFill>
                  <a:prstClr val="black"/>
                </a:solidFill>
                <a:latin typeface="Arial"/>
                <a:cs typeface="Arial"/>
              </a:rPr>
              <a:t>infant </a:t>
            </a:r>
            <a:r>
              <a:rPr spc="-5">
                <a:solidFill>
                  <a:prstClr val="black"/>
                </a:solidFill>
                <a:latin typeface="Arial"/>
                <a:cs typeface="Arial"/>
              </a:rPr>
              <a:t>receives services </a:t>
            </a:r>
            <a:r>
              <a:rPr spc="-10">
                <a:solidFill>
                  <a:prstClr val="black"/>
                </a:solidFill>
                <a:latin typeface="Arial"/>
                <a:cs typeface="Arial"/>
              </a:rPr>
              <a:t>through </a:t>
            </a:r>
            <a:r>
              <a:rPr spc="-5">
                <a:solidFill>
                  <a:prstClr val="black"/>
                </a:solidFill>
                <a:latin typeface="Arial"/>
                <a:cs typeface="Arial"/>
              </a:rPr>
              <a:t>an Early </a:t>
            </a:r>
            <a:r>
              <a:rPr spc="-10">
                <a:solidFill>
                  <a:prstClr val="black"/>
                </a:solidFill>
                <a:latin typeface="Arial"/>
                <a:cs typeface="Arial"/>
              </a:rPr>
              <a:t>Childhood </a:t>
            </a:r>
            <a:r>
              <a:rPr spc="-5">
                <a:solidFill>
                  <a:prstClr val="black"/>
                </a:solidFill>
                <a:latin typeface="Arial"/>
                <a:cs typeface="Arial"/>
              </a:rPr>
              <a:t>Intervention (ECI)  program, </a:t>
            </a:r>
            <a:r>
              <a:rPr>
                <a:solidFill>
                  <a:prstClr val="black"/>
                </a:solidFill>
                <a:latin typeface="Arial"/>
                <a:cs typeface="Arial"/>
              </a:rPr>
              <a:t>a </a:t>
            </a:r>
            <a:r>
              <a:rPr spc="-5">
                <a:solidFill>
                  <a:prstClr val="black"/>
                </a:solidFill>
                <a:latin typeface="Arial"/>
                <a:cs typeface="Arial"/>
              </a:rPr>
              <a:t>DD Form </a:t>
            </a:r>
            <a:r>
              <a:rPr spc="-10">
                <a:solidFill>
                  <a:prstClr val="black"/>
                </a:solidFill>
                <a:latin typeface="Arial"/>
                <a:cs typeface="Arial"/>
              </a:rPr>
              <a:t>2792-1, </a:t>
            </a:r>
            <a:r>
              <a:rPr spc="-5">
                <a:solidFill>
                  <a:prstClr val="black"/>
                </a:solidFill>
                <a:latin typeface="Arial"/>
                <a:cs typeface="Arial"/>
              </a:rPr>
              <a:t>completed by ECI, </a:t>
            </a:r>
            <a:r>
              <a:rPr spc="-10">
                <a:solidFill>
                  <a:prstClr val="black"/>
                </a:solidFill>
                <a:latin typeface="Arial"/>
                <a:cs typeface="Arial"/>
              </a:rPr>
              <a:t>along </a:t>
            </a:r>
            <a:r>
              <a:rPr spc="-15">
                <a:solidFill>
                  <a:prstClr val="black"/>
                </a:solidFill>
                <a:latin typeface="Arial"/>
                <a:cs typeface="Arial"/>
              </a:rPr>
              <a:t>with </a:t>
            </a:r>
            <a:r>
              <a:rPr>
                <a:solidFill>
                  <a:prstClr val="black"/>
                </a:solidFill>
                <a:latin typeface="Arial"/>
                <a:cs typeface="Arial"/>
              </a:rPr>
              <a:t>a </a:t>
            </a:r>
            <a:r>
              <a:rPr spc="-5">
                <a:solidFill>
                  <a:prstClr val="black"/>
                </a:solidFill>
                <a:latin typeface="Arial"/>
                <a:cs typeface="Arial"/>
              </a:rPr>
              <a:t>copy of their  </a:t>
            </a:r>
            <a:r>
              <a:rPr spc="-10">
                <a:solidFill>
                  <a:prstClr val="black"/>
                </a:solidFill>
                <a:latin typeface="Arial"/>
                <a:cs typeface="Arial"/>
              </a:rPr>
              <a:t>evaluation/IFSP (individualized </a:t>
            </a:r>
            <a:r>
              <a:rPr spc="-5">
                <a:solidFill>
                  <a:prstClr val="black"/>
                </a:solidFill>
                <a:latin typeface="Arial"/>
                <a:cs typeface="Arial"/>
              </a:rPr>
              <a:t>Family service</a:t>
            </a:r>
            <a:r>
              <a:rPr spc="65">
                <a:solidFill>
                  <a:prstClr val="black"/>
                </a:solidFill>
                <a:latin typeface="Arial"/>
                <a:cs typeface="Arial"/>
              </a:rPr>
              <a:t> </a:t>
            </a:r>
            <a:r>
              <a:rPr spc="-10">
                <a:solidFill>
                  <a:prstClr val="black"/>
                </a:solidFill>
                <a:latin typeface="Arial"/>
                <a:cs typeface="Arial"/>
              </a:rPr>
              <a:t>plan).</a:t>
            </a:r>
            <a:endParaRPr>
              <a:solidFill>
                <a:prstClr val="black"/>
              </a:solidFill>
              <a:latin typeface="Arial"/>
              <a:cs typeface="Arial"/>
            </a:endParaRPr>
          </a:p>
          <a:p>
            <a:pPr marL="186055" marR="76200" indent="-173990">
              <a:lnSpc>
                <a:spcPts val="1939"/>
              </a:lnSpc>
              <a:spcBef>
                <a:spcPts val="1005"/>
              </a:spcBef>
              <a:buSzPct val="94444"/>
              <a:buFont typeface="Wingdings"/>
              <a:buChar char=""/>
              <a:tabLst>
                <a:tab pos="193040" algn="l"/>
              </a:tabLst>
            </a:pPr>
            <a:r>
              <a:rPr>
                <a:solidFill>
                  <a:prstClr val="black"/>
                </a:solidFill>
                <a:latin typeface="Arial"/>
                <a:cs typeface="Arial"/>
              </a:rPr>
              <a:t>The </a:t>
            </a:r>
            <a:r>
              <a:rPr spc="-10">
                <a:solidFill>
                  <a:prstClr val="black"/>
                </a:solidFill>
                <a:latin typeface="Arial"/>
                <a:cs typeface="Arial"/>
              </a:rPr>
              <a:t>losing Reassignment </a:t>
            </a:r>
            <a:r>
              <a:rPr spc="-5">
                <a:solidFill>
                  <a:prstClr val="black"/>
                </a:solidFill>
                <a:latin typeface="Arial"/>
                <a:cs typeface="Arial"/>
              </a:rPr>
              <a:t>Processing </a:t>
            </a:r>
            <a:r>
              <a:rPr spc="-10">
                <a:solidFill>
                  <a:prstClr val="black"/>
                </a:solidFill>
                <a:latin typeface="Arial"/>
                <a:cs typeface="Arial"/>
              </a:rPr>
              <a:t>Center </a:t>
            </a:r>
            <a:r>
              <a:rPr spc="-5">
                <a:solidFill>
                  <a:prstClr val="black"/>
                </a:solidFill>
                <a:latin typeface="Arial"/>
                <a:cs typeface="Arial"/>
              </a:rPr>
              <a:t>submits all </a:t>
            </a:r>
            <a:r>
              <a:rPr>
                <a:solidFill>
                  <a:prstClr val="black"/>
                </a:solidFill>
                <a:latin typeface="Arial"/>
                <a:cs typeface="Arial"/>
              </a:rPr>
              <a:t>FMTS </a:t>
            </a:r>
            <a:r>
              <a:rPr spc="-10">
                <a:solidFill>
                  <a:prstClr val="black"/>
                </a:solidFill>
                <a:latin typeface="Arial"/>
                <a:cs typeface="Arial"/>
              </a:rPr>
              <a:t>documents </a:t>
            </a:r>
            <a:r>
              <a:rPr>
                <a:solidFill>
                  <a:prstClr val="black"/>
                </a:solidFill>
                <a:latin typeface="Arial"/>
                <a:cs typeface="Arial"/>
              </a:rPr>
              <a:t>to  </a:t>
            </a:r>
            <a:r>
              <a:rPr spc="-5">
                <a:solidFill>
                  <a:prstClr val="black"/>
                </a:solidFill>
                <a:latin typeface="Arial"/>
                <a:cs typeface="Arial"/>
              </a:rPr>
              <a:t>the </a:t>
            </a:r>
            <a:r>
              <a:rPr spc="-10">
                <a:solidFill>
                  <a:prstClr val="black"/>
                </a:solidFill>
                <a:latin typeface="Arial"/>
                <a:cs typeface="Arial"/>
              </a:rPr>
              <a:t>gaining installation </a:t>
            </a:r>
            <a:r>
              <a:rPr>
                <a:solidFill>
                  <a:prstClr val="black"/>
                </a:solidFill>
                <a:latin typeface="Arial"/>
                <a:cs typeface="Arial"/>
              </a:rPr>
              <a:t>to </a:t>
            </a:r>
            <a:r>
              <a:rPr spc="-5">
                <a:solidFill>
                  <a:prstClr val="black"/>
                </a:solidFill>
                <a:latin typeface="Arial"/>
                <a:cs typeface="Arial"/>
              </a:rPr>
              <a:t>determine if Family members can be </a:t>
            </a:r>
            <a:r>
              <a:rPr spc="-10">
                <a:solidFill>
                  <a:prstClr val="black"/>
                </a:solidFill>
                <a:latin typeface="Arial"/>
                <a:cs typeface="Arial"/>
              </a:rPr>
              <a:t>supported.  </a:t>
            </a:r>
            <a:r>
              <a:rPr spc="-5">
                <a:solidFill>
                  <a:prstClr val="black"/>
                </a:solidFill>
                <a:latin typeface="Arial"/>
                <a:cs typeface="Arial"/>
              </a:rPr>
              <a:t>Determination at the </a:t>
            </a:r>
            <a:r>
              <a:rPr spc="-10">
                <a:solidFill>
                  <a:prstClr val="black"/>
                </a:solidFill>
                <a:latin typeface="Arial"/>
                <a:cs typeface="Arial"/>
              </a:rPr>
              <a:t>gaining installation </a:t>
            </a:r>
            <a:r>
              <a:rPr spc="-5">
                <a:solidFill>
                  <a:prstClr val="black"/>
                </a:solidFill>
                <a:latin typeface="Arial"/>
                <a:cs typeface="Arial"/>
              </a:rPr>
              <a:t>can take more than 30 </a:t>
            </a:r>
            <a:r>
              <a:rPr spc="-10">
                <a:solidFill>
                  <a:prstClr val="black"/>
                </a:solidFill>
                <a:latin typeface="Arial"/>
                <a:cs typeface="Arial"/>
              </a:rPr>
              <a:t>days. </a:t>
            </a:r>
            <a:r>
              <a:rPr spc="-5">
                <a:solidFill>
                  <a:prstClr val="black"/>
                </a:solidFill>
                <a:latin typeface="Arial"/>
                <a:cs typeface="Arial"/>
              </a:rPr>
              <a:t>PCS  orders </a:t>
            </a:r>
            <a:r>
              <a:rPr spc="-15">
                <a:solidFill>
                  <a:prstClr val="black"/>
                </a:solidFill>
                <a:latin typeface="Arial"/>
                <a:cs typeface="Arial"/>
              </a:rPr>
              <a:t>will </a:t>
            </a:r>
            <a:r>
              <a:rPr spc="-5">
                <a:solidFill>
                  <a:prstClr val="black"/>
                </a:solidFill>
                <a:latin typeface="Arial"/>
                <a:cs typeface="Arial"/>
              </a:rPr>
              <a:t>be </a:t>
            </a:r>
            <a:r>
              <a:rPr spc="-10">
                <a:solidFill>
                  <a:prstClr val="black"/>
                </a:solidFill>
                <a:latin typeface="Arial"/>
                <a:cs typeface="Arial"/>
              </a:rPr>
              <a:t>published upon receipt </a:t>
            </a:r>
            <a:r>
              <a:rPr spc="-5">
                <a:solidFill>
                  <a:prstClr val="black"/>
                </a:solidFill>
                <a:latin typeface="Arial"/>
                <a:cs typeface="Arial"/>
              </a:rPr>
              <a:t>of Family travel</a:t>
            </a:r>
            <a:r>
              <a:rPr spc="175">
                <a:solidFill>
                  <a:prstClr val="black"/>
                </a:solidFill>
                <a:latin typeface="Arial"/>
                <a:cs typeface="Arial"/>
              </a:rPr>
              <a:t> </a:t>
            </a:r>
            <a:r>
              <a:rPr spc="-10">
                <a:solidFill>
                  <a:prstClr val="black"/>
                </a:solidFill>
                <a:latin typeface="Arial"/>
                <a:cs typeface="Arial"/>
              </a:rPr>
              <a:t>decision.</a:t>
            </a:r>
            <a:endParaRPr>
              <a:solidFill>
                <a:prstClr val="black"/>
              </a:solidFill>
              <a:latin typeface="Arial"/>
              <a:cs typeface="Arial"/>
            </a:endParaRPr>
          </a:p>
          <a:p>
            <a:pPr marL="192405" indent="-180340">
              <a:lnSpc>
                <a:spcPts val="2050"/>
              </a:lnSpc>
              <a:spcBef>
                <a:spcPts val="780"/>
              </a:spcBef>
              <a:buSzPct val="94444"/>
              <a:buFont typeface="Wingdings"/>
              <a:buChar char=""/>
              <a:tabLst>
                <a:tab pos="193040" algn="l"/>
              </a:tabLst>
            </a:pPr>
            <a:r>
              <a:rPr spc="-5">
                <a:solidFill>
                  <a:prstClr val="black"/>
                </a:solidFill>
                <a:latin typeface="Arial"/>
                <a:cs typeface="Arial"/>
              </a:rPr>
              <a:t>Families in Remote Areas (Not </a:t>
            </a:r>
            <a:r>
              <a:rPr spc="-10">
                <a:solidFill>
                  <a:prstClr val="black"/>
                </a:solidFill>
                <a:latin typeface="Arial"/>
                <a:cs typeface="Arial"/>
              </a:rPr>
              <a:t>Near </a:t>
            </a:r>
            <a:r>
              <a:rPr>
                <a:solidFill>
                  <a:prstClr val="black"/>
                </a:solidFill>
                <a:latin typeface="Arial"/>
                <a:cs typeface="Arial"/>
              </a:rPr>
              <a:t>MTF) </a:t>
            </a:r>
            <a:r>
              <a:rPr spc="-5">
                <a:solidFill>
                  <a:prstClr val="black"/>
                </a:solidFill>
                <a:latin typeface="Arial"/>
                <a:cs typeface="Arial"/>
              </a:rPr>
              <a:t>in</a:t>
            </a:r>
            <a:r>
              <a:rPr spc="-55">
                <a:solidFill>
                  <a:prstClr val="black"/>
                </a:solidFill>
                <a:latin typeface="Arial"/>
                <a:cs typeface="Arial"/>
              </a:rPr>
              <a:t> </a:t>
            </a:r>
            <a:r>
              <a:rPr spc="-5">
                <a:solidFill>
                  <a:prstClr val="black"/>
                </a:solidFill>
                <a:latin typeface="Arial"/>
                <a:cs typeface="Arial"/>
              </a:rPr>
              <a:t>U.S.</a:t>
            </a:r>
            <a:endParaRPr>
              <a:solidFill>
                <a:prstClr val="black"/>
              </a:solidFill>
              <a:latin typeface="Arial"/>
              <a:cs typeface="Arial"/>
            </a:endParaRPr>
          </a:p>
          <a:p>
            <a:pPr marL="527685" marR="456565" lvl="1" indent="-175260">
              <a:lnSpc>
                <a:spcPts val="1939"/>
              </a:lnSpc>
              <a:spcBef>
                <a:spcPts val="140"/>
              </a:spcBef>
              <a:buFontTx/>
              <a:buChar char="•"/>
              <a:tabLst>
                <a:tab pos="528320" algn="l"/>
              </a:tabLst>
            </a:pPr>
            <a:r>
              <a:rPr spc="-5">
                <a:solidFill>
                  <a:prstClr val="black"/>
                </a:solidFill>
                <a:latin typeface="Arial"/>
                <a:cs typeface="Arial"/>
              </a:rPr>
              <a:t>Families in remote </a:t>
            </a:r>
            <a:r>
              <a:rPr spc="-10">
                <a:solidFill>
                  <a:prstClr val="black"/>
                </a:solidFill>
                <a:latin typeface="Arial"/>
                <a:cs typeface="Arial"/>
              </a:rPr>
              <a:t>areas should </a:t>
            </a:r>
            <a:r>
              <a:rPr spc="-5">
                <a:solidFill>
                  <a:prstClr val="black"/>
                </a:solidFill>
                <a:latin typeface="Arial"/>
                <a:cs typeface="Arial"/>
              </a:rPr>
              <a:t>refer </a:t>
            </a:r>
            <a:r>
              <a:rPr>
                <a:solidFill>
                  <a:prstClr val="black"/>
                </a:solidFill>
                <a:latin typeface="Arial"/>
                <a:cs typeface="Arial"/>
              </a:rPr>
              <a:t>to </a:t>
            </a:r>
            <a:r>
              <a:rPr spc="-5">
                <a:solidFill>
                  <a:prstClr val="black"/>
                </a:solidFill>
                <a:latin typeface="Arial"/>
                <a:cs typeface="Arial"/>
              </a:rPr>
              <a:t>the AMEDD EFMP </a:t>
            </a:r>
            <a:r>
              <a:rPr spc="-10">
                <a:solidFill>
                  <a:prstClr val="black"/>
                </a:solidFill>
                <a:latin typeface="Arial"/>
                <a:cs typeface="Arial"/>
              </a:rPr>
              <a:t>website at </a:t>
            </a:r>
            <a:r>
              <a:rPr u="heavy" spc="-10">
                <a:solidFill>
                  <a:srgbClr val="0562C1"/>
                </a:solidFill>
                <a:uFill>
                  <a:solidFill>
                    <a:srgbClr val="0562C1"/>
                  </a:solidFill>
                </a:uFill>
                <a:latin typeface="Arial"/>
                <a:cs typeface="Arial"/>
                <a:hlinkClick r:id="rId2"/>
              </a:rPr>
              <a:t> https://efmp.amedd.army.mil/tools/contacts.html</a:t>
            </a:r>
            <a:r>
              <a:rPr spc="-10">
                <a:solidFill>
                  <a:srgbClr val="0562C1"/>
                </a:solidFill>
                <a:latin typeface="Arial"/>
                <a:cs typeface="Arial"/>
                <a:hlinkClick r:id="rId2"/>
              </a:rPr>
              <a:t> </a:t>
            </a:r>
            <a:r>
              <a:rPr spc="-5">
                <a:solidFill>
                  <a:prstClr val="black"/>
                </a:solidFill>
                <a:latin typeface="Arial"/>
                <a:cs typeface="Arial"/>
              </a:rPr>
              <a:t>for</a:t>
            </a:r>
            <a:r>
              <a:rPr spc="50">
                <a:solidFill>
                  <a:prstClr val="black"/>
                </a:solidFill>
                <a:latin typeface="Arial"/>
                <a:cs typeface="Arial"/>
              </a:rPr>
              <a:t> </a:t>
            </a:r>
            <a:r>
              <a:rPr spc="-10">
                <a:solidFill>
                  <a:prstClr val="black"/>
                </a:solidFill>
                <a:latin typeface="Arial"/>
                <a:cs typeface="Arial"/>
              </a:rPr>
              <a:t>instructions</a:t>
            </a:r>
            <a:endParaRPr>
              <a:solidFill>
                <a:prstClr val="black"/>
              </a:solidFill>
              <a:latin typeface="Arial"/>
              <a:cs typeface="Arial"/>
            </a:endParaRPr>
          </a:p>
          <a:p>
            <a:pPr marL="542925">
              <a:lnSpc>
                <a:spcPts val="1920"/>
              </a:lnSpc>
            </a:pPr>
            <a:r>
              <a:rPr spc="-5">
                <a:solidFill>
                  <a:prstClr val="black"/>
                </a:solidFill>
                <a:latin typeface="Arial"/>
                <a:cs typeface="Arial"/>
              </a:rPr>
              <a:t>on </a:t>
            </a:r>
            <a:r>
              <a:rPr spc="-20">
                <a:solidFill>
                  <a:prstClr val="black"/>
                </a:solidFill>
                <a:latin typeface="Arial"/>
                <a:cs typeface="Arial"/>
              </a:rPr>
              <a:t>who </a:t>
            </a:r>
            <a:r>
              <a:rPr>
                <a:solidFill>
                  <a:prstClr val="black"/>
                </a:solidFill>
                <a:latin typeface="Arial"/>
                <a:cs typeface="Arial"/>
              </a:rPr>
              <a:t>to </a:t>
            </a:r>
            <a:r>
              <a:rPr spc="-5">
                <a:solidFill>
                  <a:prstClr val="black"/>
                </a:solidFill>
                <a:latin typeface="Arial"/>
                <a:cs typeface="Arial"/>
              </a:rPr>
              <a:t>contact for assistance </a:t>
            </a:r>
            <a:r>
              <a:rPr spc="-15">
                <a:solidFill>
                  <a:prstClr val="black"/>
                </a:solidFill>
                <a:latin typeface="Arial"/>
                <a:cs typeface="Arial"/>
              </a:rPr>
              <a:t>with</a:t>
            </a:r>
            <a:r>
              <a:rPr spc="125">
                <a:solidFill>
                  <a:prstClr val="black"/>
                </a:solidFill>
                <a:latin typeface="Arial"/>
                <a:cs typeface="Arial"/>
              </a:rPr>
              <a:t> </a:t>
            </a:r>
            <a:r>
              <a:rPr>
                <a:solidFill>
                  <a:prstClr val="black"/>
                </a:solidFill>
                <a:latin typeface="Arial"/>
                <a:cs typeface="Arial"/>
              </a:rPr>
              <a:t>FMTS.</a:t>
            </a:r>
          </a:p>
        </p:txBody>
      </p:sp>
      <p:sp>
        <p:nvSpPr>
          <p:cNvPr id="6" name="object 3"/>
          <p:cNvSpPr txBox="1">
            <a:spLocks/>
          </p:cNvSpPr>
          <p:nvPr/>
        </p:nvSpPr>
        <p:spPr>
          <a:xfrm>
            <a:off x="2720909" y="-8965"/>
            <a:ext cx="6285865"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466090">
              <a:lnSpc>
                <a:spcPct val="100000"/>
              </a:lnSpc>
              <a:spcBef>
                <a:spcPts val="105"/>
              </a:spcBef>
            </a:pPr>
            <a:r>
              <a:rPr lang="en-US" sz="2000" i="1" spc="-5">
                <a:solidFill>
                  <a:prstClr val="black"/>
                </a:solidFill>
              </a:rPr>
              <a:t>Exceptional Family Member Program</a:t>
            </a:r>
            <a:r>
              <a:rPr lang="en-US" sz="2000" i="1" spc="-65">
                <a:solidFill>
                  <a:prstClr val="black"/>
                </a:solidFill>
              </a:rPr>
              <a:t> </a:t>
            </a:r>
            <a:r>
              <a:rPr lang="en-US" sz="2000" i="1" spc="-5">
                <a:solidFill>
                  <a:prstClr val="black"/>
                </a:solidFill>
              </a:rPr>
              <a:t>(EFMP)</a:t>
            </a:r>
            <a:endParaRPr lang="en-US" sz="2000">
              <a:solidFill>
                <a:prstClr val="black"/>
              </a:solidFill>
            </a:endParaRPr>
          </a:p>
        </p:txBody>
      </p:sp>
    </p:spTree>
    <p:extLst>
      <p:ext uri="{BB962C8B-B14F-4D97-AF65-F5344CB8AC3E}">
        <p14:creationId xmlns:p14="http://schemas.microsoft.com/office/powerpoint/2010/main" val="36701955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8140" y="113842"/>
            <a:ext cx="3903345" cy="750847"/>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a:solidFill>
                  <a:schemeClr val="tx1"/>
                </a:solidFill>
              </a:rPr>
              <a:t>Reassignment </a:t>
            </a:r>
            <a:r>
              <a:rPr lang="en-US" sz="2000" i="1" spc="-5">
                <a:solidFill>
                  <a:schemeClr val="tx1"/>
                </a:solidFill>
              </a:rPr>
              <a:t>Briefing</a:t>
            </a:r>
            <a:r>
              <a:rPr lang="en-US" sz="2000" i="1" spc="-140">
                <a:solidFill>
                  <a:schemeClr val="tx1"/>
                </a:solidFill>
              </a:rPr>
              <a:t> </a:t>
            </a:r>
            <a:r>
              <a:rPr lang="en-US" sz="2000" i="1">
                <a:solidFill>
                  <a:schemeClr val="tx1"/>
                </a:solidFill>
              </a:rPr>
              <a:t>Agenda</a:t>
            </a:r>
            <a:endParaRPr spc="-5">
              <a:solidFill>
                <a:schemeClr val="tx1"/>
              </a:solidFill>
            </a:endParaRPr>
          </a:p>
        </p:txBody>
      </p:sp>
      <p:sp>
        <p:nvSpPr>
          <p:cNvPr id="3" name="object 3"/>
          <p:cNvSpPr txBox="1"/>
          <p:nvPr/>
        </p:nvSpPr>
        <p:spPr>
          <a:xfrm>
            <a:off x="482958" y="972266"/>
            <a:ext cx="7070725" cy="5276444"/>
          </a:xfrm>
          <a:prstGeom prst="rect">
            <a:avLst/>
          </a:prstGeom>
        </p:spPr>
        <p:txBody>
          <a:bodyPr vert="horz" wrap="square" lIns="0" tIns="13335" rIns="0" bIns="0" rtlCol="0">
            <a:spAutoFit/>
          </a:bodyPr>
          <a:lstStyle/>
          <a:p>
            <a:pPr marL="186055" indent="-173990">
              <a:lnSpc>
                <a:spcPct val="100000"/>
              </a:lnSpc>
              <a:spcBef>
                <a:spcPts val="1545"/>
              </a:spcBef>
              <a:buFont typeface="Wingdings"/>
              <a:buChar char=""/>
              <a:tabLst>
                <a:tab pos="186690" algn="l"/>
              </a:tabLst>
            </a:pPr>
            <a:r>
              <a:rPr sz="1600" spc="-5">
                <a:latin typeface="Arial"/>
                <a:cs typeface="Arial"/>
              </a:rPr>
              <a:t>Reassignment</a:t>
            </a:r>
            <a:r>
              <a:rPr sz="1600" spc="-10">
                <a:latin typeface="Arial"/>
                <a:cs typeface="Arial"/>
              </a:rPr>
              <a:t> </a:t>
            </a:r>
            <a:r>
              <a:rPr sz="1600" spc="-5">
                <a:latin typeface="Arial"/>
                <a:cs typeface="Arial"/>
              </a:rPr>
              <a:t>Process</a:t>
            </a:r>
            <a:endParaRPr sz="1600">
              <a:latin typeface="Arial"/>
              <a:cs typeface="Arial"/>
            </a:endParaRPr>
          </a:p>
          <a:p>
            <a:pPr marL="186055" indent="-173990">
              <a:lnSpc>
                <a:spcPct val="100000"/>
              </a:lnSpc>
              <a:buFont typeface="Wingdings"/>
              <a:buChar char=""/>
              <a:tabLst>
                <a:tab pos="186690" algn="l"/>
              </a:tabLst>
            </a:pPr>
            <a:r>
              <a:rPr sz="1600" spc="-55">
                <a:latin typeface="Arial"/>
                <a:cs typeface="Arial"/>
              </a:rPr>
              <a:t>Tour</a:t>
            </a:r>
            <a:r>
              <a:rPr sz="1600" spc="10">
                <a:latin typeface="Arial"/>
                <a:cs typeface="Arial"/>
              </a:rPr>
              <a:t> </a:t>
            </a:r>
            <a:r>
              <a:rPr sz="1600" spc="-5">
                <a:latin typeface="Arial"/>
                <a:cs typeface="Arial"/>
              </a:rPr>
              <a:t>election*</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Service Remaining </a:t>
            </a:r>
            <a:r>
              <a:rPr sz="1600" spc="-10">
                <a:latin typeface="Arial"/>
                <a:cs typeface="Arial"/>
              </a:rPr>
              <a:t>Requirements</a:t>
            </a:r>
            <a:r>
              <a:rPr sz="1600" spc="-5">
                <a:latin typeface="Arial"/>
                <a:cs typeface="Arial"/>
              </a:rPr>
              <a:t> </a:t>
            </a:r>
            <a:r>
              <a:rPr sz="1600" spc="-10">
                <a:latin typeface="Arial"/>
                <a:cs typeface="Arial"/>
              </a:rPr>
              <a:t>(SRR)</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Finance travel</a:t>
            </a:r>
            <a:r>
              <a:rPr sz="1600">
                <a:latin typeface="Arial"/>
                <a:cs typeface="Arial"/>
              </a:rPr>
              <a:t> </a:t>
            </a:r>
            <a:r>
              <a:rPr sz="1600" spc="-5">
                <a:latin typeface="Arial"/>
                <a:cs typeface="Arial"/>
              </a:rPr>
              <a:t>entitlements*</a:t>
            </a:r>
            <a:endParaRPr sz="1600">
              <a:latin typeface="Arial"/>
              <a:cs typeface="Arial"/>
            </a:endParaRPr>
          </a:p>
          <a:p>
            <a:pPr marL="186055" indent="-173990">
              <a:lnSpc>
                <a:spcPct val="100000"/>
              </a:lnSpc>
              <a:buFont typeface="Wingdings"/>
              <a:buChar char=""/>
              <a:tabLst>
                <a:tab pos="186690" algn="l"/>
              </a:tabLst>
            </a:pPr>
            <a:r>
              <a:rPr sz="1600" spc="-10">
                <a:latin typeface="Arial"/>
                <a:cs typeface="Arial"/>
              </a:rPr>
              <a:t>TDY </a:t>
            </a:r>
            <a:r>
              <a:rPr sz="1600" spc="-5">
                <a:latin typeface="Arial"/>
                <a:cs typeface="Arial"/>
              </a:rPr>
              <a:t>options for schooling </a:t>
            </a:r>
            <a:r>
              <a:rPr sz="1600">
                <a:latin typeface="Arial"/>
                <a:cs typeface="Arial"/>
              </a:rPr>
              <a:t>in </a:t>
            </a:r>
            <a:r>
              <a:rPr sz="1600" spc="-5">
                <a:latin typeface="Arial"/>
                <a:cs typeface="Arial"/>
              </a:rPr>
              <a:t>conjunction with</a:t>
            </a:r>
            <a:r>
              <a:rPr sz="1600" spc="-45">
                <a:latin typeface="Arial"/>
                <a:cs typeface="Arial"/>
              </a:rPr>
              <a:t> </a:t>
            </a:r>
            <a:r>
              <a:rPr sz="1600" spc="-5">
                <a:latin typeface="Arial"/>
                <a:cs typeface="Arial"/>
              </a:rPr>
              <a:t>PCS*</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Exceptional Family Member </a:t>
            </a:r>
            <a:r>
              <a:rPr sz="1600" spc="-10">
                <a:latin typeface="Arial"/>
                <a:cs typeface="Arial"/>
              </a:rPr>
              <a:t>Program</a:t>
            </a:r>
            <a:r>
              <a:rPr sz="1600" spc="30">
                <a:latin typeface="Arial"/>
                <a:cs typeface="Arial"/>
              </a:rPr>
              <a:t> </a:t>
            </a:r>
            <a:r>
              <a:rPr sz="1600" spc="-5">
                <a:latin typeface="Arial"/>
                <a:cs typeface="Arial"/>
              </a:rPr>
              <a:t>(EFMP)*</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Married Army Couples </a:t>
            </a:r>
            <a:r>
              <a:rPr sz="1600" spc="-10">
                <a:latin typeface="Arial"/>
                <a:cs typeface="Arial"/>
              </a:rPr>
              <a:t>Program</a:t>
            </a:r>
            <a:r>
              <a:rPr sz="1600" spc="-35">
                <a:latin typeface="Arial"/>
                <a:cs typeface="Arial"/>
              </a:rPr>
              <a:t> </a:t>
            </a:r>
            <a:r>
              <a:rPr sz="1600" spc="-5">
                <a:latin typeface="Arial"/>
                <a:cs typeface="Arial"/>
              </a:rPr>
              <a:t>(MACP)*</a:t>
            </a:r>
            <a:endParaRPr sz="1600">
              <a:latin typeface="Arial"/>
              <a:cs typeface="Arial"/>
            </a:endParaRPr>
          </a:p>
          <a:p>
            <a:pPr marL="186055" indent="-173990">
              <a:lnSpc>
                <a:spcPct val="100000"/>
              </a:lnSpc>
              <a:buFont typeface="Wingdings"/>
              <a:buChar char=""/>
              <a:tabLst>
                <a:tab pos="186690" algn="l"/>
              </a:tabLst>
            </a:pPr>
            <a:r>
              <a:rPr sz="1600" spc="-10">
                <a:latin typeface="Arial"/>
                <a:cs typeface="Arial"/>
              </a:rPr>
              <a:t>Home </a:t>
            </a:r>
            <a:r>
              <a:rPr sz="1600" spc="-5">
                <a:latin typeface="Arial"/>
                <a:cs typeface="Arial"/>
              </a:rPr>
              <a:t>base or Advanced Assignment </a:t>
            </a:r>
            <a:r>
              <a:rPr sz="1600" spc="-10">
                <a:latin typeface="Arial"/>
                <a:cs typeface="Arial"/>
              </a:rPr>
              <a:t>Program</a:t>
            </a:r>
            <a:r>
              <a:rPr sz="1600" spc="-140">
                <a:latin typeface="Arial"/>
                <a:cs typeface="Arial"/>
              </a:rPr>
              <a:t> </a:t>
            </a:r>
            <a:r>
              <a:rPr sz="1600" spc="-5">
                <a:latin typeface="Arial"/>
                <a:cs typeface="Arial"/>
              </a:rPr>
              <a:t>(HAAP)*</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Family travel application</a:t>
            </a:r>
            <a:r>
              <a:rPr sz="1600" spc="-15">
                <a:latin typeface="Arial"/>
                <a:cs typeface="Arial"/>
              </a:rPr>
              <a:t> </a:t>
            </a:r>
            <a:r>
              <a:rPr sz="1600" spc="-5">
                <a:latin typeface="Arial"/>
                <a:cs typeface="Arial"/>
              </a:rPr>
              <a:t>requirements*</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Passport</a:t>
            </a:r>
            <a:r>
              <a:rPr sz="1600" spc="5">
                <a:latin typeface="Arial"/>
                <a:cs typeface="Arial"/>
              </a:rPr>
              <a:t> </a:t>
            </a:r>
            <a:r>
              <a:rPr sz="1600" spc="-5">
                <a:latin typeface="Arial"/>
                <a:cs typeface="Arial"/>
              </a:rPr>
              <a:t>requirements*</a:t>
            </a:r>
            <a:endParaRPr sz="1600">
              <a:latin typeface="Arial"/>
              <a:cs typeface="Arial"/>
            </a:endParaRPr>
          </a:p>
          <a:p>
            <a:pPr marL="186055" indent="-173990">
              <a:lnSpc>
                <a:spcPct val="100000"/>
              </a:lnSpc>
              <a:buFont typeface="Wingdings"/>
              <a:buChar char=""/>
              <a:tabLst>
                <a:tab pos="186690" algn="l"/>
              </a:tabLst>
            </a:pPr>
            <a:r>
              <a:rPr sz="1600" spc="-10">
                <a:latin typeface="Arial"/>
                <a:cs typeface="Arial"/>
              </a:rPr>
              <a:t>Human </a:t>
            </a:r>
            <a:r>
              <a:rPr sz="1600" spc="-5">
                <a:latin typeface="Arial"/>
                <a:cs typeface="Arial"/>
              </a:rPr>
              <a:t>Immunodeficiency </a:t>
            </a:r>
            <a:r>
              <a:rPr sz="1600" spc="-10">
                <a:latin typeface="Arial"/>
                <a:cs typeface="Arial"/>
              </a:rPr>
              <a:t>Virus </a:t>
            </a:r>
            <a:r>
              <a:rPr sz="1600" spc="-5">
                <a:latin typeface="Arial"/>
                <a:cs typeface="Arial"/>
              </a:rPr>
              <a:t>(HIV)</a:t>
            </a:r>
            <a:r>
              <a:rPr sz="1600" spc="30">
                <a:latin typeface="Arial"/>
                <a:cs typeface="Arial"/>
              </a:rPr>
              <a:t> </a:t>
            </a:r>
            <a:r>
              <a:rPr sz="1600" spc="-5">
                <a:latin typeface="Arial"/>
                <a:cs typeface="Arial"/>
              </a:rPr>
              <a:t>testing*</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Application </a:t>
            </a:r>
            <a:r>
              <a:rPr sz="1600" spc="-10">
                <a:latin typeface="Arial"/>
                <a:cs typeface="Arial"/>
              </a:rPr>
              <a:t>requirements </a:t>
            </a:r>
            <a:r>
              <a:rPr sz="1600" spc="-5">
                <a:latin typeface="Arial"/>
                <a:cs typeface="Arial"/>
              </a:rPr>
              <a:t>for deletions </a:t>
            </a:r>
            <a:r>
              <a:rPr sz="1600" spc="-10">
                <a:latin typeface="Arial"/>
                <a:cs typeface="Arial"/>
              </a:rPr>
              <a:t>and</a:t>
            </a:r>
            <a:r>
              <a:rPr sz="1600" spc="20">
                <a:latin typeface="Arial"/>
                <a:cs typeface="Arial"/>
              </a:rPr>
              <a:t> </a:t>
            </a:r>
            <a:r>
              <a:rPr sz="1600" spc="-10">
                <a:latin typeface="Arial"/>
                <a:cs typeface="Arial"/>
              </a:rPr>
              <a:t>deferments*</a:t>
            </a:r>
            <a:endParaRPr sz="1600">
              <a:latin typeface="Arial"/>
              <a:cs typeface="Arial"/>
            </a:endParaRPr>
          </a:p>
          <a:p>
            <a:pPr marL="186055" indent="-173990">
              <a:lnSpc>
                <a:spcPct val="100000"/>
              </a:lnSpc>
              <a:buFont typeface="Wingdings"/>
              <a:buChar char=""/>
              <a:tabLst>
                <a:tab pos="186690" algn="l"/>
              </a:tabLst>
            </a:pPr>
            <a:r>
              <a:rPr sz="1600" spc="-10">
                <a:latin typeface="Arial"/>
                <a:cs typeface="Arial"/>
              </a:rPr>
              <a:t>Availability</a:t>
            </a:r>
            <a:r>
              <a:rPr sz="1600" spc="-25">
                <a:latin typeface="Arial"/>
                <a:cs typeface="Arial"/>
              </a:rPr>
              <a:t> </a:t>
            </a:r>
            <a:r>
              <a:rPr sz="1600" spc="-10">
                <a:latin typeface="Arial"/>
                <a:cs typeface="Arial"/>
              </a:rPr>
              <a:t>Date</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Reporting</a:t>
            </a:r>
            <a:r>
              <a:rPr sz="1600" spc="5">
                <a:latin typeface="Arial"/>
                <a:cs typeface="Arial"/>
              </a:rPr>
              <a:t> </a:t>
            </a:r>
            <a:r>
              <a:rPr sz="1600" spc="-5">
                <a:latin typeface="Arial"/>
                <a:cs typeface="Arial"/>
              </a:rPr>
              <a:t>timelines</a:t>
            </a:r>
            <a:endParaRPr sz="1600">
              <a:latin typeface="Arial"/>
              <a:cs typeface="Arial"/>
            </a:endParaRPr>
          </a:p>
          <a:p>
            <a:pPr marL="186055" indent="-173990">
              <a:lnSpc>
                <a:spcPct val="100000"/>
              </a:lnSpc>
              <a:buFont typeface="Wingdings"/>
              <a:buChar char=""/>
              <a:tabLst>
                <a:tab pos="186690" algn="l"/>
              </a:tabLst>
            </a:pPr>
            <a:r>
              <a:rPr sz="1600" spc="-10">
                <a:latin typeface="Arial"/>
                <a:cs typeface="Arial"/>
              </a:rPr>
              <a:t>Transportation</a:t>
            </a:r>
            <a:r>
              <a:rPr sz="1600" spc="20">
                <a:latin typeface="Arial"/>
                <a:cs typeface="Arial"/>
              </a:rPr>
              <a:t> </a:t>
            </a:r>
            <a:r>
              <a:rPr sz="1600" spc="-5">
                <a:latin typeface="Arial"/>
                <a:cs typeface="Arial"/>
              </a:rPr>
              <a:t>entitlements</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Spouse</a:t>
            </a:r>
            <a:r>
              <a:rPr sz="1600" spc="-10">
                <a:latin typeface="Arial"/>
                <a:cs typeface="Arial"/>
              </a:rPr>
              <a:t> employment</a:t>
            </a:r>
            <a:endParaRPr sz="1600">
              <a:latin typeface="Arial"/>
              <a:cs typeface="Arial"/>
            </a:endParaRPr>
          </a:p>
          <a:p>
            <a:pPr marL="186055" indent="-173990">
              <a:lnSpc>
                <a:spcPct val="100000"/>
              </a:lnSpc>
              <a:buFont typeface="Wingdings"/>
              <a:buChar char=""/>
              <a:tabLst>
                <a:tab pos="186690" algn="l"/>
              </a:tabLst>
            </a:pPr>
            <a:r>
              <a:rPr sz="1600" spc="-45">
                <a:latin typeface="Arial"/>
                <a:cs typeface="Arial"/>
              </a:rPr>
              <a:t>Total </a:t>
            </a:r>
            <a:r>
              <a:rPr sz="1600" spc="-5">
                <a:latin typeface="Arial"/>
                <a:cs typeface="Arial"/>
              </a:rPr>
              <a:t>Army Sponsorship </a:t>
            </a:r>
            <a:r>
              <a:rPr sz="1600" spc="-10">
                <a:latin typeface="Arial"/>
                <a:cs typeface="Arial"/>
              </a:rPr>
              <a:t>Program</a:t>
            </a:r>
            <a:r>
              <a:rPr sz="1600" spc="-5">
                <a:latin typeface="Arial"/>
                <a:cs typeface="Arial"/>
              </a:rPr>
              <a:t> </a:t>
            </a:r>
            <a:r>
              <a:rPr sz="1600" spc="-25">
                <a:latin typeface="Arial"/>
                <a:cs typeface="Arial"/>
              </a:rPr>
              <a:t>(TASP)</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Housing Flexibility</a:t>
            </a:r>
            <a:r>
              <a:rPr sz="1600" spc="-45">
                <a:latin typeface="Arial"/>
                <a:cs typeface="Arial"/>
              </a:rPr>
              <a:t> </a:t>
            </a:r>
            <a:r>
              <a:rPr sz="1600" spc="-10">
                <a:latin typeface="Arial"/>
                <a:cs typeface="Arial"/>
              </a:rPr>
              <a:t>options</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Reassignment packet</a:t>
            </a:r>
            <a:r>
              <a:rPr sz="1600" spc="-10">
                <a:latin typeface="Arial"/>
                <a:cs typeface="Arial"/>
              </a:rPr>
              <a:t> requirements</a:t>
            </a:r>
            <a:endParaRPr sz="1600">
              <a:latin typeface="Arial"/>
              <a:cs typeface="Arial"/>
            </a:endParaRPr>
          </a:p>
          <a:p>
            <a:pPr marL="186055" indent="-173990">
              <a:lnSpc>
                <a:spcPct val="100000"/>
              </a:lnSpc>
              <a:buFont typeface="Wingdings"/>
              <a:buChar char=""/>
              <a:tabLst>
                <a:tab pos="186690" algn="l"/>
              </a:tabLst>
            </a:pPr>
            <a:r>
              <a:rPr sz="1600" spc="-5">
                <a:latin typeface="Arial"/>
                <a:cs typeface="Arial"/>
              </a:rPr>
              <a:t>Installation/location-specific</a:t>
            </a:r>
            <a:r>
              <a:rPr sz="1600" spc="-30">
                <a:latin typeface="Arial"/>
                <a:cs typeface="Arial"/>
              </a:rPr>
              <a:t> </a:t>
            </a:r>
            <a:r>
              <a:rPr sz="1600" spc="-10">
                <a:latin typeface="Arial"/>
                <a:cs typeface="Arial"/>
              </a:rPr>
              <a:t>requirements</a:t>
            </a:r>
            <a:endParaRPr sz="1600">
              <a:latin typeface="Arial"/>
              <a:cs typeface="Arial"/>
            </a:endParaRPr>
          </a:p>
          <a:p>
            <a:pPr marL="3404235">
              <a:lnSpc>
                <a:spcPct val="100000"/>
              </a:lnSpc>
              <a:spcBef>
                <a:spcPts val="1215"/>
              </a:spcBef>
            </a:pPr>
            <a:r>
              <a:rPr sz="1200" spc="-5">
                <a:latin typeface="Arial"/>
                <a:cs typeface="Arial"/>
              </a:rPr>
              <a:t>*Reassignment Briefing requirements </a:t>
            </a:r>
            <a:r>
              <a:rPr sz="1200">
                <a:latin typeface="Arial"/>
                <a:cs typeface="Arial"/>
              </a:rPr>
              <a:t>per AR</a:t>
            </a:r>
            <a:r>
              <a:rPr sz="1200" spc="-185">
                <a:latin typeface="Arial"/>
                <a:cs typeface="Arial"/>
              </a:rPr>
              <a:t> </a:t>
            </a:r>
            <a:r>
              <a:rPr sz="1200" spc="-25">
                <a:latin typeface="Arial"/>
                <a:cs typeface="Arial"/>
              </a:rPr>
              <a:t>600-8-11</a:t>
            </a:r>
            <a:endParaRPr sz="1200">
              <a:latin typeface="Arial"/>
              <a:cs typeface="Arial"/>
            </a:endParaRPr>
          </a:p>
        </p:txBody>
      </p:sp>
    </p:spTree>
    <p:extLst>
      <p:ext uri="{BB962C8B-B14F-4D97-AF65-F5344CB8AC3E}">
        <p14:creationId xmlns:p14="http://schemas.microsoft.com/office/powerpoint/2010/main" val="385263521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0254" y="997965"/>
            <a:ext cx="8677910" cy="5372100"/>
          </a:xfrm>
          <a:prstGeom prst="rect">
            <a:avLst/>
          </a:prstGeom>
        </p:spPr>
        <p:txBody>
          <a:bodyPr vert="horz" wrap="square" lIns="0" tIns="111760" rIns="0" bIns="0" rtlCol="0">
            <a:spAutoFit/>
          </a:bodyPr>
          <a:lstStyle/>
          <a:p>
            <a:pPr marL="299085" indent="-287020">
              <a:spcBef>
                <a:spcPts val="880"/>
              </a:spcBef>
              <a:buFont typeface="Wingdings"/>
              <a:buChar char=""/>
              <a:tabLst>
                <a:tab pos="299720" algn="l"/>
              </a:tabLst>
            </a:pPr>
            <a:r>
              <a:rPr lang="en-US">
                <a:solidFill>
                  <a:prstClr val="black"/>
                </a:solidFill>
                <a:latin typeface="Arial"/>
                <a:cs typeface="Arial"/>
              </a:rPr>
              <a:t>ENTERPRISE </a:t>
            </a:r>
            <a:r>
              <a:rPr>
                <a:solidFill>
                  <a:prstClr val="black"/>
                </a:solidFill>
                <a:latin typeface="Arial"/>
                <a:cs typeface="Arial"/>
              </a:rPr>
              <a:t>EFMP</a:t>
            </a:r>
          </a:p>
          <a:p>
            <a:pPr marL="756285" marR="5080" lvl="1" indent="-287020">
              <a:lnSpc>
                <a:spcPts val="1939"/>
              </a:lnSpc>
              <a:spcBef>
                <a:spcPts val="1025"/>
              </a:spcBef>
              <a:buFontTx/>
              <a:buChar char="•"/>
              <a:tabLst>
                <a:tab pos="756285" algn="l"/>
                <a:tab pos="756920" algn="l"/>
              </a:tabLst>
            </a:pPr>
            <a:r>
              <a:rPr spc="-5">
                <a:solidFill>
                  <a:prstClr val="black"/>
                </a:solidFill>
                <a:latin typeface="Arial"/>
                <a:cs typeface="Arial"/>
              </a:rPr>
              <a:t>An </a:t>
            </a:r>
            <a:r>
              <a:rPr spc="-10">
                <a:solidFill>
                  <a:prstClr val="black"/>
                </a:solidFill>
                <a:latin typeface="Arial"/>
                <a:cs typeface="Arial"/>
              </a:rPr>
              <a:t>online </a:t>
            </a:r>
            <a:r>
              <a:rPr spc="-5">
                <a:solidFill>
                  <a:prstClr val="black"/>
                </a:solidFill>
                <a:latin typeface="Arial"/>
                <a:cs typeface="Arial"/>
              </a:rPr>
              <a:t>tool that </a:t>
            </a:r>
            <a:r>
              <a:rPr spc="-15">
                <a:solidFill>
                  <a:prstClr val="black"/>
                </a:solidFill>
                <a:latin typeface="Arial"/>
                <a:cs typeface="Arial"/>
              </a:rPr>
              <a:t>allows </a:t>
            </a:r>
            <a:r>
              <a:rPr spc="-10">
                <a:solidFill>
                  <a:prstClr val="black"/>
                </a:solidFill>
                <a:latin typeface="Arial"/>
                <a:cs typeface="Arial"/>
              </a:rPr>
              <a:t>Soldiers </a:t>
            </a:r>
            <a:r>
              <a:rPr>
                <a:solidFill>
                  <a:prstClr val="black"/>
                </a:solidFill>
                <a:latin typeface="Arial"/>
                <a:cs typeface="Arial"/>
              </a:rPr>
              <a:t>to </a:t>
            </a:r>
            <a:r>
              <a:rPr spc="-5">
                <a:solidFill>
                  <a:prstClr val="black"/>
                </a:solidFill>
                <a:latin typeface="Arial"/>
                <a:cs typeface="Arial"/>
              </a:rPr>
              <a:t>create checklists </a:t>
            </a:r>
            <a:r>
              <a:rPr>
                <a:solidFill>
                  <a:prstClr val="black"/>
                </a:solidFill>
                <a:latin typeface="Arial"/>
                <a:cs typeface="Arial"/>
              </a:rPr>
              <a:t>to </a:t>
            </a:r>
            <a:r>
              <a:rPr spc="-10">
                <a:solidFill>
                  <a:prstClr val="black"/>
                </a:solidFill>
                <a:latin typeface="Arial"/>
                <a:cs typeface="Arial"/>
              </a:rPr>
              <a:t>ensure </a:t>
            </a:r>
            <a:r>
              <a:rPr spc="-5">
                <a:solidFill>
                  <a:prstClr val="black"/>
                </a:solidFill>
                <a:latin typeface="Arial"/>
                <a:cs typeface="Arial"/>
              </a:rPr>
              <a:t>all </a:t>
            </a:r>
            <a:r>
              <a:rPr spc="-10">
                <a:solidFill>
                  <a:prstClr val="black"/>
                </a:solidFill>
                <a:latin typeface="Arial"/>
                <a:cs typeface="Arial"/>
              </a:rPr>
              <a:t>documents  </a:t>
            </a:r>
            <a:r>
              <a:rPr spc="-5">
                <a:solidFill>
                  <a:prstClr val="black"/>
                </a:solidFill>
                <a:latin typeface="Arial"/>
                <a:cs typeface="Arial"/>
              </a:rPr>
              <a:t>are completed </a:t>
            </a:r>
            <a:r>
              <a:rPr spc="-10">
                <a:solidFill>
                  <a:prstClr val="black"/>
                </a:solidFill>
                <a:latin typeface="Arial"/>
                <a:cs typeface="Arial"/>
              </a:rPr>
              <a:t>and concerns </a:t>
            </a:r>
            <a:r>
              <a:rPr spc="-5">
                <a:solidFill>
                  <a:prstClr val="black"/>
                </a:solidFill>
                <a:latin typeface="Arial"/>
                <a:cs typeface="Arial"/>
              </a:rPr>
              <a:t>are </a:t>
            </a:r>
            <a:r>
              <a:rPr spc="-10">
                <a:solidFill>
                  <a:prstClr val="black"/>
                </a:solidFill>
                <a:latin typeface="Arial"/>
                <a:cs typeface="Arial"/>
              </a:rPr>
              <a:t>considered </a:t>
            </a:r>
            <a:r>
              <a:rPr spc="-5">
                <a:solidFill>
                  <a:prstClr val="black"/>
                </a:solidFill>
                <a:latin typeface="Arial"/>
                <a:cs typeface="Arial"/>
              </a:rPr>
              <a:t>for Family members </a:t>
            </a:r>
            <a:r>
              <a:rPr spc="-10">
                <a:solidFill>
                  <a:prstClr val="black"/>
                </a:solidFill>
                <a:latin typeface="Arial"/>
                <a:cs typeface="Arial"/>
              </a:rPr>
              <a:t>during </a:t>
            </a:r>
            <a:r>
              <a:rPr>
                <a:solidFill>
                  <a:prstClr val="black"/>
                </a:solidFill>
                <a:latin typeface="Arial"/>
                <a:cs typeface="Arial"/>
              </a:rPr>
              <a:t>a  </a:t>
            </a:r>
            <a:r>
              <a:rPr spc="-5">
                <a:solidFill>
                  <a:prstClr val="black"/>
                </a:solidFill>
                <a:latin typeface="Arial"/>
                <a:cs typeface="Arial"/>
              </a:rPr>
              <a:t>PCS. </a:t>
            </a:r>
            <a:r>
              <a:rPr spc="-10">
                <a:solidFill>
                  <a:prstClr val="black"/>
                </a:solidFill>
                <a:latin typeface="Arial"/>
                <a:cs typeface="Arial"/>
              </a:rPr>
              <a:t>Website:</a:t>
            </a:r>
            <a:r>
              <a:rPr spc="15">
                <a:solidFill>
                  <a:srgbClr val="0562C1"/>
                </a:solidFill>
                <a:latin typeface="Arial"/>
                <a:cs typeface="Arial"/>
              </a:rPr>
              <a:t> </a:t>
            </a:r>
            <a:r>
              <a:rPr lang="en-US" u="heavy" spc="-5">
                <a:solidFill>
                  <a:srgbClr val="0562C1"/>
                </a:solidFill>
                <a:uFill>
                  <a:solidFill>
                    <a:srgbClr val="0562C1"/>
                  </a:solidFill>
                </a:uFill>
                <a:latin typeface="Arial"/>
                <a:cs typeface="Arial"/>
              </a:rPr>
              <a:t>https://efmp.army.mil/EnterpriseEfmp/</a:t>
            </a:r>
            <a:r>
              <a:rPr spc="-5">
                <a:solidFill>
                  <a:prstClr val="black"/>
                </a:solidFill>
                <a:latin typeface="Arial"/>
                <a:cs typeface="Arial"/>
              </a:rPr>
              <a:t>.</a:t>
            </a:r>
            <a:endParaRPr>
              <a:solidFill>
                <a:prstClr val="black"/>
              </a:solidFill>
              <a:latin typeface="Arial"/>
              <a:cs typeface="Arial"/>
            </a:endParaRPr>
          </a:p>
          <a:p>
            <a:pPr marL="299085" marR="158750" indent="-287020">
              <a:lnSpc>
                <a:spcPts val="1939"/>
              </a:lnSpc>
              <a:spcBef>
                <a:spcPts val="1019"/>
              </a:spcBef>
              <a:buFont typeface="Wingdings"/>
              <a:buChar char=""/>
              <a:tabLst>
                <a:tab pos="299720" algn="l"/>
              </a:tabLst>
            </a:pPr>
            <a:r>
              <a:rPr spc="-5">
                <a:solidFill>
                  <a:prstClr val="black"/>
                </a:solidFill>
                <a:latin typeface="Arial"/>
                <a:cs typeface="Arial"/>
              </a:rPr>
              <a:t>Military </a:t>
            </a:r>
            <a:r>
              <a:rPr spc="-10">
                <a:solidFill>
                  <a:prstClr val="black"/>
                </a:solidFill>
                <a:latin typeface="Arial"/>
                <a:cs typeface="Arial"/>
              </a:rPr>
              <a:t>special needs </a:t>
            </a:r>
            <a:r>
              <a:rPr spc="-5">
                <a:solidFill>
                  <a:prstClr val="black"/>
                </a:solidFill>
                <a:latin typeface="Arial"/>
                <a:cs typeface="Arial"/>
              </a:rPr>
              <a:t>Families </a:t>
            </a:r>
            <a:r>
              <a:rPr spc="-15">
                <a:solidFill>
                  <a:prstClr val="black"/>
                </a:solidFill>
                <a:latin typeface="Arial"/>
                <a:cs typeface="Arial"/>
              </a:rPr>
              <a:t>with </a:t>
            </a:r>
            <a:r>
              <a:rPr spc="-5">
                <a:solidFill>
                  <a:prstClr val="black"/>
                </a:solidFill>
                <a:latin typeface="Arial"/>
                <a:cs typeface="Arial"/>
              </a:rPr>
              <a:t>situations </a:t>
            </a:r>
            <a:r>
              <a:rPr spc="-10">
                <a:solidFill>
                  <a:prstClr val="black"/>
                </a:solidFill>
                <a:latin typeface="Arial"/>
                <a:cs typeface="Arial"/>
              </a:rPr>
              <a:t>requiring extensive </a:t>
            </a:r>
            <a:r>
              <a:rPr spc="-5">
                <a:solidFill>
                  <a:prstClr val="black"/>
                </a:solidFill>
                <a:latin typeface="Arial"/>
                <a:cs typeface="Arial"/>
              </a:rPr>
              <a:t>PCS move  medical </a:t>
            </a:r>
            <a:r>
              <a:rPr spc="-10">
                <a:solidFill>
                  <a:prstClr val="black"/>
                </a:solidFill>
                <a:latin typeface="Arial"/>
                <a:cs typeface="Arial"/>
              </a:rPr>
              <a:t>support </a:t>
            </a:r>
            <a:r>
              <a:rPr spc="-5">
                <a:solidFill>
                  <a:prstClr val="black"/>
                </a:solidFill>
                <a:latin typeface="Arial"/>
                <a:cs typeface="Arial"/>
              </a:rPr>
              <a:t>may </a:t>
            </a:r>
            <a:r>
              <a:rPr spc="-10">
                <a:solidFill>
                  <a:prstClr val="black"/>
                </a:solidFill>
                <a:latin typeface="Arial"/>
                <a:cs typeface="Arial"/>
              </a:rPr>
              <a:t>qualify </a:t>
            </a:r>
            <a:r>
              <a:rPr spc="-5">
                <a:solidFill>
                  <a:prstClr val="black"/>
                </a:solidFill>
                <a:latin typeface="Arial"/>
                <a:cs typeface="Arial"/>
              </a:rPr>
              <a:t>for </a:t>
            </a:r>
            <a:r>
              <a:rPr spc="-10">
                <a:solidFill>
                  <a:prstClr val="black"/>
                </a:solidFill>
                <a:latin typeface="Arial"/>
                <a:cs typeface="Arial"/>
              </a:rPr>
              <a:t>special conveyance </a:t>
            </a:r>
            <a:r>
              <a:rPr spc="-5">
                <a:solidFill>
                  <a:prstClr val="black"/>
                </a:solidFill>
                <a:latin typeface="Arial"/>
                <a:cs typeface="Arial"/>
              </a:rPr>
              <a:t>air transport (air</a:t>
            </a:r>
            <a:r>
              <a:rPr spc="240">
                <a:solidFill>
                  <a:prstClr val="black"/>
                </a:solidFill>
                <a:latin typeface="Arial"/>
                <a:cs typeface="Arial"/>
              </a:rPr>
              <a:t> </a:t>
            </a:r>
            <a:r>
              <a:rPr spc="-10">
                <a:solidFill>
                  <a:prstClr val="black"/>
                </a:solidFill>
                <a:latin typeface="Arial"/>
                <a:cs typeface="Arial"/>
              </a:rPr>
              <a:t>ambulance).</a:t>
            </a:r>
            <a:endParaRPr>
              <a:solidFill>
                <a:prstClr val="black"/>
              </a:solidFill>
              <a:latin typeface="Arial"/>
              <a:cs typeface="Arial"/>
            </a:endParaRPr>
          </a:p>
          <a:p>
            <a:pPr marL="756285" lvl="1" indent="-287020">
              <a:spcBef>
                <a:spcPts val="755"/>
              </a:spcBef>
              <a:buFontTx/>
              <a:buChar char="•"/>
              <a:tabLst>
                <a:tab pos="756285" algn="l"/>
                <a:tab pos="756920" algn="l"/>
              </a:tabLst>
            </a:pPr>
            <a:r>
              <a:rPr>
                <a:solidFill>
                  <a:prstClr val="black"/>
                </a:solidFill>
                <a:latin typeface="Arial"/>
                <a:cs typeface="Arial"/>
              </a:rPr>
              <a:t>The </a:t>
            </a:r>
            <a:r>
              <a:rPr spc="-10">
                <a:solidFill>
                  <a:prstClr val="black"/>
                </a:solidFill>
                <a:latin typeface="Arial"/>
                <a:cs typeface="Arial"/>
              </a:rPr>
              <a:t>following </a:t>
            </a:r>
            <a:r>
              <a:rPr spc="-5">
                <a:solidFill>
                  <a:prstClr val="black"/>
                </a:solidFill>
                <a:latin typeface="Arial"/>
                <a:cs typeface="Arial"/>
              </a:rPr>
              <a:t>are some situations that may</a:t>
            </a:r>
            <a:r>
              <a:rPr spc="75">
                <a:solidFill>
                  <a:prstClr val="black"/>
                </a:solidFill>
                <a:latin typeface="Arial"/>
                <a:cs typeface="Arial"/>
              </a:rPr>
              <a:t> </a:t>
            </a:r>
            <a:r>
              <a:rPr spc="-10">
                <a:solidFill>
                  <a:prstClr val="black"/>
                </a:solidFill>
                <a:latin typeface="Arial"/>
                <a:cs typeface="Arial"/>
              </a:rPr>
              <a:t>qualify:</a:t>
            </a:r>
            <a:endParaRPr>
              <a:solidFill>
                <a:prstClr val="black"/>
              </a:solidFill>
              <a:latin typeface="Arial"/>
              <a:cs typeface="Arial"/>
            </a:endParaRPr>
          </a:p>
          <a:p>
            <a:pPr marL="1211580" lvl="2" indent="-224154">
              <a:spcBef>
                <a:spcPts val="780"/>
              </a:spcBef>
              <a:buFontTx/>
              <a:buChar char="–"/>
              <a:tabLst>
                <a:tab pos="1212215" algn="l"/>
              </a:tabLst>
            </a:pPr>
            <a:r>
              <a:rPr spc="-15">
                <a:solidFill>
                  <a:prstClr val="black"/>
                </a:solidFill>
                <a:latin typeface="Arial"/>
                <a:cs typeface="Arial"/>
              </a:rPr>
              <a:t>Ventilator-dependent </a:t>
            </a:r>
            <a:r>
              <a:rPr spc="-5">
                <a:solidFill>
                  <a:prstClr val="black"/>
                </a:solidFill>
                <a:latin typeface="Arial"/>
                <a:cs typeface="Arial"/>
              </a:rPr>
              <a:t>Family</a:t>
            </a:r>
            <a:r>
              <a:rPr spc="60">
                <a:solidFill>
                  <a:prstClr val="black"/>
                </a:solidFill>
                <a:latin typeface="Arial"/>
                <a:cs typeface="Arial"/>
              </a:rPr>
              <a:t> </a:t>
            </a:r>
            <a:r>
              <a:rPr spc="-10">
                <a:solidFill>
                  <a:prstClr val="black"/>
                </a:solidFill>
                <a:latin typeface="Arial"/>
                <a:cs typeface="Arial"/>
              </a:rPr>
              <a:t>member</a:t>
            </a:r>
            <a:endParaRPr>
              <a:solidFill>
                <a:prstClr val="black"/>
              </a:solidFill>
              <a:latin typeface="Arial"/>
              <a:cs typeface="Arial"/>
            </a:endParaRPr>
          </a:p>
          <a:p>
            <a:pPr marL="1211580" lvl="2" indent="-224154">
              <a:spcBef>
                <a:spcPts val="795"/>
              </a:spcBef>
              <a:buFontTx/>
              <a:buChar char="–"/>
              <a:tabLst>
                <a:tab pos="1212215" algn="l"/>
              </a:tabLst>
            </a:pPr>
            <a:r>
              <a:rPr spc="-5">
                <a:solidFill>
                  <a:prstClr val="black"/>
                </a:solidFill>
                <a:latin typeface="Arial"/>
                <a:cs typeface="Arial"/>
              </a:rPr>
              <a:t>Family member must travel </a:t>
            </a:r>
            <a:r>
              <a:rPr spc="-15">
                <a:solidFill>
                  <a:prstClr val="black"/>
                </a:solidFill>
                <a:latin typeface="Arial"/>
                <a:cs typeface="Arial"/>
              </a:rPr>
              <a:t>with </a:t>
            </a:r>
            <a:r>
              <a:rPr spc="-10">
                <a:solidFill>
                  <a:prstClr val="black"/>
                </a:solidFill>
                <a:latin typeface="Arial"/>
                <a:cs typeface="Arial"/>
              </a:rPr>
              <a:t>around </a:t>
            </a:r>
            <a:r>
              <a:rPr spc="-5">
                <a:solidFill>
                  <a:prstClr val="black"/>
                </a:solidFill>
                <a:latin typeface="Arial"/>
                <a:cs typeface="Arial"/>
              </a:rPr>
              <a:t>the clock medical</a:t>
            </a:r>
            <a:r>
              <a:rPr spc="105">
                <a:solidFill>
                  <a:prstClr val="black"/>
                </a:solidFill>
                <a:latin typeface="Arial"/>
                <a:cs typeface="Arial"/>
              </a:rPr>
              <a:t> </a:t>
            </a:r>
            <a:r>
              <a:rPr spc="-5">
                <a:solidFill>
                  <a:prstClr val="black"/>
                </a:solidFill>
                <a:latin typeface="Arial"/>
                <a:cs typeface="Arial"/>
              </a:rPr>
              <a:t>care/support</a:t>
            </a:r>
            <a:endParaRPr>
              <a:solidFill>
                <a:prstClr val="black"/>
              </a:solidFill>
              <a:latin typeface="Arial"/>
              <a:cs typeface="Arial"/>
            </a:endParaRPr>
          </a:p>
          <a:p>
            <a:pPr marL="1211580" lvl="2" indent="-224154">
              <a:spcBef>
                <a:spcPts val="780"/>
              </a:spcBef>
              <a:buFontTx/>
              <a:buChar char="–"/>
              <a:tabLst>
                <a:tab pos="1212215" algn="l"/>
              </a:tabLst>
            </a:pPr>
            <a:r>
              <a:rPr spc="-5">
                <a:solidFill>
                  <a:prstClr val="black"/>
                </a:solidFill>
                <a:latin typeface="Arial"/>
                <a:cs typeface="Arial"/>
              </a:rPr>
              <a:t>Family member must travel </a:t>
            </a:r>
            <a:r>
              <a:rPr spc="-15">
                <a:solidFill>
                  <a:prstClr val="black"/>
                </a:solidFill>
                <a:latin typeface="Arial"/>
                <a:cs typeface="Arial"/>
              </a:rPr>
              <a:t>with </a:t>
            </a:r>
            <a:r>
              <a:rPr spc="-10">
                <a:solidFill>
                  <a:prstClr val="black"/>
                </a:solidFill>
                <a:latin typeface="Arial"/>
                <a:cs typeface="Arial"/>
              </a:rPr>
              <a:t>special </a:t>
            </a:r>
            <a:r>
              <a:rPr spc="-5">
                <a:solidFill>
                  <a:prstClr val="black"/>
                </a:solidFill>
                <a:latin typeface="Arial"/>
                <a:cs typeface="Arial"/>
              </a:rPr>
              <a:t>medical</a:t>
            </a:r>
            <a:r>
              <a:rPr spc="130">
                <a:solidFill>
                  <a:prstClr val="black"/>
                </a:solidFill>
                <a:latin typeface="Arial"/>
                <a:cs typeface="Arial"/>
              </a:rPr>
              <a:t> </a:t>
            </a:r>
            <a:r>
              <a:rPr spc="-10">
                <a:solidFill>
                  <a:prstClr val="black"/>
                </a:solidFill>
                <a:latin typeface="Arial"/>
                <a:cs typeface="Arial"/>
              </a:rPr>
              <a:t>equipment/DME</a:t>
            </a:r>
            <a:endParaRPr>
              <a:solidFill>
                <a:prstClr val="black"/>
              </a:solidFill>
              <a:latin typeface="Arial"/>
              <a:cs typeface="Arial"/>
            </a:endParaRPr>
          </a:p>
          <a:p>
            <a:pPr marL="1211580" lvl="2" indent="-224154">
              <a:spcBef>
                <a:spcPts val="780"/>
              </a:spcBef>
              <a:buFontTx/>
              <a:buChar char="–"/>
              <a:tabLst>
                <a:tab pos="1212215" algn="l"/>
              </a:tabLst>
            </a:pPr>
            <a:r>
              <a:rPr spc="-5">
                <a:solidFill>
                  <a:prstClr val="black"/>
                </a:solidFill>
                <a:latin typeface="Arial"/>
                <a:cs typeface="Arial"/>
              </a:rPr>
              <a:t>Family member </a:t>
            </a:r>
            <a:r>
              <a:rPr spc="-10">
                <a:solidFill>
                  <a:prstClr val="black"/>
                </a:solidFill>
                <a:latin typeface="Arial"/>
                <a:cs typeface="Arial"/>
              </a:rPr>
              <a:t>cannot </a:t>
            </a:r>
            <a:r>
              <a:rPr spc="-5">
                <a:solidFill>
                  <a:prstClr val="black"/>
                </a:solidFill>
                <a:latin typeface="Arial"/>
                <a:cs typeface="Arial"/>
              </a:rPr>
              <a:t>travel via </a:t>
            </a:r>
            <a:r>
              <a:rPr>
                <a:solidFill>
                  <a:prstClr val="black"/>
                </a:solidFill>
                <a:latin typeface="Arial"/>
                <a:cs typeface="Arial"/>
              </a:rPr>
              <a:t>POV </a:t>
            </a:r>
            <a:r>
              <a:rPr spc="-5">
                <a:solidFill>
                  <a:prstClr val="black"/>
                </a:solidFill>
                <a:latin typeface="Arial"/>
                <a:cs typeface="Arial"/>
              </a:rPr>
              <a:t>or commercial</a:t>
            </a:r>
            <a:r>
              <a:rPr spc="70">
                <a:solidFill>
                  <a:prstClr val="black"/>
                </a:solidFill>
                <a:latin typeface="Arial"/>
                <a:cs typeface="Arial"/>
              </a:rPr>
              <a:t> </a:t>
            </a:r>
            <a:r>
              <a:rPr spc="-5">
                <a:solidFill>
                  <a:prstClr val="black"/>
                </a:solidFill>
                <a:latin typeface="Arial"/>
                <a:cs typeface="Arial"/>
              </a:rPr>
              <a:t>air</a:t>
            </a:r>
            <a:endParaRPr>
              <a:solidFill>
                <a:prstClr val="black"/>
              </a:solidFill>
              <a:latin typeface="Arial"/>
              <a:cs typeface="Arial"/>
            </a:endParaRPr>
          </a:p>
          <a:p>
            <a:pPr marL="1211580" lvl="2" indent="-224154">
              <a:spcBef>
                <a:spcPts val="790"/>
              </a:spcBef>
              <a:buFontTx/>
              <a:buChar char="–"/>
              <a:tabLst>
                <a:tab pos="1212215" algn="l"/>
              </a:tabLst>
            </a:pPr>
            <a:r>
              <a:rPr spc="-5">
                <a:solidFill>
                  <a:prstClr val="black"/>
                </a:solidFill>
                <a:latin typeface="Arial"/>
                <a:cs typeface="Arial"/>
              </a:rPr>
              <a:t>Other than </a:t>
            </a:r>
            <a:r>
              <a:rPr spc="-10">
                <a:solidFill>
                  <a:prstClr val="black"/>
                </a:solidFill>
                <a:latin typeface="Arial"/>
                <a:cs typeface="Arial"/>
              </a:rPr>
              <a:t>economy/coach accommodations </a:t>
            </a:r>
            <a:r>
              <a:rPr spc="-5">
                <a:solidFill>
                  <a:prstClr val="black"/>
                </a:solidFill>
                <a:latin typeface="Arial"/>
                <a:cs typeface="Arial"/>
              </a:rPr>
              <a:t>are</a:t>
            </a:r>
            <a:r>
              <a:rPr spc="90">
                <a:solidFill>
                  <a:prstClr val="black"/>
                </a:solidFill>
                <a:latin typeface="Arial"/>
                <a:cs typeface="Arial"/>
              </a:rPr>
              <a:t> </a:t>
            </a:r>
            <a:r>
              <a:rPr spc="-10">
                <a:solidFill>
                  <a:prstClr val="black"/>
                </a:solidFill>
                <a:latin typeface="Arial"/>
                <a:cs typeface="Arial"/>
              </a:rPr>
              <a:t>required</a:t>
            </a:r>
            <a:endParaRPr>
              <a:solidFill>
                <a:prstClr val="black"/>
              </a:solidFill>
              <a:latin typeface="Arial"/>
              <a:cs typeface="Arial"/>
            </a:endParaRPr>
          </a:p>
          <a:p>
            <a:pPr marL="299085" marR="536575" indent="-287020">
              <a:lnSpc>
                <a:spcPts val="1939"/>
              </a:lnSpc>
              <a:spcBef>
                <a:spcPts val="1030"/>
              </a:spcBef>
              <a:buFont typeface="Wingdings"/>
              <a:buChar char=""/>
              <a:tabLst>
                <a:tab pos="299720" algn="l"/>
              </a:tabLst>
            </a:pPr>
            <a:r>
              <a:rPr>
                <a:solidFill>
                  <a:prstClr val="black"/>
                </a:solidFill>
                <a:latin typeface="Arial"/>
                <a:cs typeface="Arial"/>
              </a:rPr>
              <a:t>The </a:t>
            </a:r>
            <a:r>
              <a:rPr spc="-10">
                <a:solidFill>
                  <a:prstClr val="black"/>
                </a:solidFill>
                <a:latin typeface="Arial"/>
                <a:cs typeface="Arial"/>
              </a:rPr>
              <a:t>Office </a:t>
            </a:r>
            <a:r>
              <a:rPr spc="-5">
                <a:solidFill>
                  <a:prstClr val="black"/>
                </a:solidFill>
                <a:latin typeface="Arial"/>
                <a:cs typeface="Arial"/>
              </a:rPr>
              <a:t>of the </a:t>
            </a:r>
            <a:r>
              <a:rPr spc="-10">
                <a:solidFill>
                  <a:prstClr val="black"/>
                </a:solidFill>
                <a:latin typeface="Arial"/>
                <a:cs typeface="Arial"/>
              </a:rPr>
              <a:t>Surgeon General </a:t>
            </a:r>
            <a:r>
              <a:rPr>
                <a:solidFill>
                  <a:prstClr val="black"/>
                </a:solidFill>
                <a:latin typeface="Arial"/>
                <a:cs typeface="Arial"/>
              </a:rPr>
              <a:t>(OTSG), EFMP </a:t>
            </a:r>
            <a:r>
              <a:rPr spc="-10">
                <a:solidFill>
                  <a:prstClr val="black"/>
                </a:solidFill>
                <a:latin typeface="Arial"/>
                <a:cs typeface="Arial"/>
              </a:rPr>
              <a:t>Office, </a:t>
            </a:r>
            <a:r>
              <a:rPr spc="-5">
                <a:solidFill>
                  <a:prstClr val="black"/>
                </a:solidFill>
                <a:latin typeface="Arial"/>
                <a:cs typeface="Arial"/>
              </a:rPr>
              <a:t>must </a:t>
            </a:r>
            <a:r>
              <a:rPr spc="-10">
                <a:solidFill>
                  <a:prstClr val="black"/>
                </a:solidFill>
                <a:latin typeface="Arial"/>
                <a:cs typeface="Arial"/>
              </a:rPr>
              <a:t>approve each  </a:t>
            </a:r>
            <a:r>
              <a:rPr spc="-5">
                <a:solidFill>
                  <a:prstClr val="black"/>
                </a:solidFill>
                <a:latin typeface="Arial"/>
                <a:cs typeface="Arial"/>
              </a:rPr>
              <a:t>case before </a:t>
            </a:r>
            <a:r>
              <a:rPr spc="-10">
                <a:solidFill>
                  <a:prstClr val="black"/>
                </a:solidFill>
                <a:latin typeface="Arial"/>
                <a:cs typeface="Arial"/>
              </a:rPr>
              <a:t>any scheduling </a:t>
            </a:r>
            <a:r>
              <a:rPr spc="-5">
                <a:solidFill>
                  <a:prstClr val="black"/>
                </a:solidFill>
                <a:latin typeface="Arial"/>
                <a:cs typeface="Arial"/>
              </a:rPr>
              <a:t>or </a:t>
            </a:r>
            <a:r>
              <a:rPr spc="-10">
                <a:solidFill>
                  <a:prstClr val="black"/>
                </a:solidFill>
                <a:latin typeface="Arial"/>
                <a:cs typeface="Arial"/>
              </a:rPr>
              <a:t>coordination</a:t>
            </a:r>
            <a:r>
              <a:rPr spc="105">
                <a:solidFill>
                  <a:prstClr val="black"/>
                </a:solidFill>
                <a:latin typeface="Arial"/>
                <a:cs typeface="Arial"/>
              </a:rPr>
              <a:t> </a:t>
            </a:r>
            <a:r>
              <a:rPr spc="-10">
                <a:solidFill>
                  <a:prstClr val="black"/>
                </a:solidFill>
                <a:latin typeface="Arial"/>
                <a:cs typeface="Arial"/>
              </a:rPr>
              <a:t>ensues.</a:t>
            </a:r>
            <a:endParaRPr>
              <a:solidFill>
                <a:prstClr val="black"/>
              </a:solidFill>
              <a:latin typeface="Arial"/>
              <a:cs typeface="Arial"/>
            </a:endParaRPr>
          </a:p>
          <a:p>
            <a:pPr marL="299085" marR="1588770" indent="-287020">
              <a:lnSpc>
                <a:spcPts val="1939"/>
              </a:lnSpc>
              <a:spcBef>
                <a:spcPts val="1005"/>
              </a:spcBef>
              <a:buFont typeface="Wingdings"/>
              <a:buChar char=""/>
              <a:tabLst>
                <a:tab pos="299720" algn="l"/>
              </a:tabLst>
            </a:pPr>
            <a:r>
              <a:rPr>
                <a:solidFill>
                  <a:prstClr val="black"/>
                </a:solidFill>
                <a:latin typeface="Arial"/>
                <a:cs typeface="Arial"/>
              </a:rPr>
              <a:t>OTSG </a:t>
            </a:r>
            <a:r>
              <a:rPr spc="-15">
                <a:solidFill>
                  <a:prstClr val="black"/>
                </a:solidFill>
                <a:latin typeface="Arial"/>
                <a:cs typeface="Arial"/>
              </a:rPr>
              <a:t>will </a:t>
            </a:r>
            <a:r>
              <a:rPr spc="-10">
                <a:solidFill>
                  <a:prstClr val="black"/>
                </a:solidFill>
                <a:latin typeface="Arial"/>
                <a:cs typeface="Arial"/>
              </a:rPr>
              <a:t>provide guidance and order amendment language </a:t>
            </a:r>
            <a:r>
              <a:rPr>
                <a:solidFill>
                  <a:prstClr val="black"/>
                </a:solidFill>
                <a:latin typeface="Arial"/>
                <a:cs typeface="Arial"/>
              </a:rPr>
              <a:t>to </a:t>
            </a:r>
            <a:r>
              <a:rPr spc="-10">
                <a:solidFill>
                  <a:prstClr val="black"/>
                </a:solidFill>
                <a:latin typeface="Arial"/>
                <a:cs typeface="Arial"/>
              </a:rPr>
              <a:t>the  </a:t>
            </a:r>
            <a:r>
              <a:rPr spc="-5">
                <a:solidFill>
                  <a:prstClr val="black"/>
                </a:solidFill>
                <a:latin typeface="Arial"/>
                <a:cs typeface="Arial"/>
              </a:rPr>
              <a:t>servicing </a:t>
            </a:r>
            <a:r>
              <a:rPr spc="-10">
                <a:solidFill>
                  <a:prstClr val="black"/>
                </a:solidFill>
                <a:latin typeface="Arial"/>
                <a:cs typeface="Arial"/>
              </a:rPr>
              <a:t>reassignments processing </a:t>
            </a:r>
            <a:r>
              <a:rPr spc="-5">
                <a:solidFill>
                  <a:prstClr val="black"/>
                </a:solidFill>
                <a:latin typeface="Arial"/>
                <a:cs typeface="Arial"/>
              </a:rPr>
              <a:t>center at the </a:t>
            </a:r>
            <a:r>
              <a:rPr spc="-10">
                <a:solidFill>
                  <a:prstClr val="black"/>
                </a:solidFill>
                <a:latin typeface="Arial"/>
                <a:cs typeface="Arial"/>
              </a:rPr>
              <a:t>appropriate</a:t>
            </a:r>
            <a:r>
              <a:rPr spc="195">
                <a:solidFill>
                  <a:prstClr val="black"/>
                </a:solidFill>
                <a:latin typeface="Arial"/>
                <a:cs typeface="Arial"/>
              </a:rPr>
              <a:t> </a:t>
            </a:r>
            <a:r>
              <a:rPr spc="-5">
                <a:solidFill>
                  <a:prstClr val="black"/>
                </a:solidFill>
                <a:latin typeface="Arial"/>
                <a:cs typeface="Arial"/>
              </a:rPr>
              <a:t>time.</a:t>
            </a:r>
            <a:endParaRPr>
              <a:solidFill>
                <a:prstClr val="black"/>
              </a:solidFill>
              <a:latin typeface="Arial"/>
              <a:cs typeface="Arial"/>
            </a:endParaRPr>
          </a:p>
        </p:txBody>
      </p:sp>
      <p:sp>
        <p:nvSpPr>
          <p:cNvPr id="7" name="object 3"/>
          <p:cNvSpPr txBox="1">
            <a:spLocks/>
          </p:cNvSpPr>
          <p:nvPr/>
        </p:nvSpPr>
        <p:spPr>
          <a:xfrm>
            <a:off x="2720909" y="-8965"/>
            <a:ext cx="6285865"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466090">
              <a:lnSpc>
                <a:spcPct val="100000"/>
              </a:lnSpc>
              <a:spcBef>
                <a:spcPts val="105"/>
              </a:spcBef>
            </a:pPr>
            <a:r>
              <a:rPr lang="en-US" sz="2000" i="1" spc="-5">
                <a:solidFill>
                  <a:prstClr val="black"/>
                </a:solidFill>
              </a:rPr>
              <a:t>Exceptional Family Member Program</a:t>
            </a:r>
            <a:r>
              <a:rPr lang="en-US" sz="2000" i="1" spc="-65">
                <a:solidFill>
                  <a:prstClr val="black"/>
                </a:solidFill>
              </a:rPr>
              <a:t> </a:t>
            </a:r>
            <a:r>
              <a:rPr lang="en-US" sz="2000" i="1" spc="-5">
                <a:solidFill>
                  <a:prstClr val="black"/>
                </a:solidFill>
              </a:rPr>
              <a:t>(EFMP)</a:t>
            </a:r>
            <a:endParaRPr lang="en-US" sz="2000">
              <a:solidFill>
                <a:prstClr val="black"/>
              </a:solidFill>
            </a:endParaRPr>
          </a:p>
        </p:txBody>
      </p:sp>
    </p:spTree>
    <p:extLst>
      <p:ext uri="{BB962C8B-B14F-4D97-AF65-F5344CB8AC3E}">
        <p14:creationId xmlns:p14="http://schemas.microsoft.com/office/powerpoint/2010/main" val="3673273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145" y="748149"/>
            <a:ext cx="8206740" cy="5622693"/>
          </a:xfrm>
          <a:prstGeom prst="rect">
            <a:avLst/>
          </a:prstGeom>
        </p:spPr>
        <p:txBody>
          <a:bodyPr vert="horz" wrap="square" lIns="0" tIns="13335" rIns="0" bIns="0" rtlCol="0">
            <a:spAutoFit/>
          </a:bodyPr>
          <a:lstStyle/>
          <a:p>
            <a:pPr>
              <a:lnSpc>
                <a:spcPct val="100000"/>
              </a:lnSpc>
              <a:spcBef>
                <a:spcPts val="45"/>
              </a:spcBef>
            </a:pPr>
            <a:endParaRPr sz="1700">
              <a:latin typeface="Arial"/>
              <a:cs typeface="Arial"/>
            </a:endParaRPr>
          </a:p>
          <a:p>
            <a:pPr marL="186055" marR="8890" indent="-173990">
              <a:lnSpc>
                <a:spcPts val="1730"/>
              </a:lnSpc>
              <a:buFont typeface="Wingdings"/>
              <a:buChar char=""/>
              <a:tabLst>
                <a:tab pos="186690" algn="l"/>
              </a:tabLst>
            </a:pPr>
            <a:r>
              <a:rPr sz="1600" spc="-5">
                <a:latin typeface="Arial"/>
                <a:cs typeface="Arial"/>
              </a:rPr>
              <a:t>Married Army couples desiring joint assignment to establish a common household or joint  domicile (JD) must request such assignment by enrolling </a:t>
            </a:r>
            <a:r>
              <a:rPr sz="1600">
                <a:latin typeface="Arial"/>
                <a:cs typeface="Arial"/>
              </a:rPr>
              <a:t>in </a:t>
            </a:r>
            <a:r>
              <a:rPr sz="1600" spc="-5">
                <a:latin typeface="Arial"/>
                <a:cs typeface="Arial"/>
              </a:rPr>
              <a:t>the Married Army </a:t>
            </a:r>
            <a:r>
              <a:rPr sz="1600" spc="-10">
                <a:latin typeface="Arial"/>
                <a:cs typeface="Arial"/>
              </a:rPr>
              <a:t>Couples  Program</a:t>
            </a:r>
            <a:r>
              <a:rPr sz="1600" spc="20">
                <a:latin typeface="Arial"/>
                <a:cs typeface="Arial"/>
              </a:rPr>
              <a:t> </a:t>
            </a:r>
            <a:r>
              <a:rPr sz="1600" spc="-5">
                <a:latin typeface="Arial"/>
                <a:cs typeface="Arial"/>
              </a:rPr>
              <a:t>(MACP).</a:t>
            </a:r>
            <a:endParaRPr sz="1600">
              <a:latin typeface="Arial"/>
              <a:cs typeface="Arial"/>
            </a:endParaRPr>
          </a:p>
          <a:p>
            <a:pPr marL="186055" marR="21590" indent="-173990">
              <a:lnSpc>
                <a:spcPts val="1730"/>
              </a:lnSpc>
              <a:spcBef>
                <a:spcPts val="990"/>
              </a:spcBef>
              <a:buFont typeface="Wingdings"/>
              <a:buChar char=""/>
              <a:tabLst>
                <a:tab pos="186690" algn="l"/>
              </a:tabLst>
            </a:pPr>
            <a:r>
              <a:rPr sz="1600" spc="-5">
                <a:latin typeface="Arial"/>
                <a:cs typeface="Arial"/>
              </a:rPr>
              <a:t>Soldiers </a:t>
            </a:r>
            <a:r>
              <a:rPr sz="1600" spc="-10">
                <a:latin typeface="Arial"/>
                <a:cs typeface="Arial"/>
              </a:rPr>
              <a:t>who </a:t>
            </a:r>
            <a:r>
              <a:rPr sz="1600" spc="-5">
                <a:latin typeface="Arial"/>
                <a:cs typeface="Arial"/>
              </a:rPr>
              <a:t>marry during or </a:t>
            </a:r>
            <a:r>
              <a:rPr sz="1600" spc="-10">
                <a:latin typeface="Arial"/>
                <a:cs typeface="Arial"/>
              </a:rPr>
              <a:t>after </a:t>
            </a:r>
            <a:r>
              <a:rPr sz="1600" spc="-5">
                <a:latin typeface="Arial"/>
                <a:cs typeface="Arial"/>
              </a:rPr>
              <a:t>advanced individual training (AIT) </a:t>
            </a:r>
            <a:r>
              <a:rPr sz="1600" spc="-10">
                <a:latin typeface="Arial"/>
                <a:cs typeface="Arial"/>
              </a:rPr>
              <a:t>and </a:t>
            </a:r>
            <a:r>
              <a:rPr sz="1600" spc="-5">
                <a:latin typeface="Arial"/>
                <a:cs typeface="Arial"/>
              </a:rPr>
              <a:t>have </a:t>
            </a:r>
            <a:r>
              <a:rPr sz="1600" spc="-10">
                <a:latin typeface="Arial"/>
                <a:cs typeface="Arial"/>
              </a:rPr>
              <a:t>not  proceeded </a:t>
            </a:r>
            <a:r>
              <a:rPr sz="1600" spc="-5">
                <a:latin typeface="Arial"/>
                <a:cs typeface="Arial"/>
              </a:rPr>
              <a:t>to their first unit of assignment, </a:t>
            </a:r>
            <a:r>
              <a:rPr sz="1600" spc="-10">
                <a:latin typeface="Arial"/>
                <a:cs typeface="Arial"/>
              </a:rPr>
              <a:t>who </a:t>
            </a:r>
            <a:r>
              <a:rPr sz="1600" spc="-5">
                <a:latin typeface="Arial"/>
                <a:cs typeface="Arial"/>
              </a:rPr>
              <a:t>desire a </a:t>
            </a:r>
            <a:r>
              <a:rPr sz="1600">
                <a:latin typeface="Arial"/>
                <a:cs typeface="Arial"/>
              </a:rPr>
              <a:t>JD </a:t>
            </a:r>
            <a:r>
              <a:rPr sz="1600" spc="-5">
                <a:latin typeface="Arial"/>
                <a:cs typeface="Arial"/>
              </a:rPr>
              <a:t>with their spouse, must enroll  </a:t>
            </a:r>
            <a:r>
              <a:rPr sz="1600">
                <a:latin typeface="Arial"/>
                <a:cs typeface="Arial"/>
              </a:rPr>
              <a:t>in </a:t>
            </a:r>
            <a:r>
              <a:rPr sz="1600" spc="-5">
                <a:latin typeface="Arial"/>
                <a:cs typeface="Arial"/>
              </a:rPr>
              <a:t>the </a:t>
            </a:r>
            <a:r>
              <a:rPr sz="1600" spc="-45">
                <a:latin typeface="Arial"/>
                <a:cs typeface="Arial"/>
              </a:rPr>
              <a:t>MACP. </a:t>
            </a:r>
            <a:r>
              <a:rPr sz="1600" spc="-5">
                <a:latin typeface="Arial"/>
                <a:cs typeface="Arial"/>
              </a:rPr>
              <a:t>When enrolled, the Soldiers will be automatically provided </a:t>
            </a:r>
            <a:r>
              <a:rPr sz="1600">
                <a:latin typeface="Arial"/>
                <a:cs typeface="Arial"/>
              </a:rPr>
              <a:t>JD </a:t>
            </a:r>
            <a:r>
              <a:rPr sz="1600" spc="-5">
                <a:latin typeface="Arial"/>
                <a:cs typeface="Arial"/>
              </a:rPr>
              <a:t>assignment  consideration.</a:t>
            </a:r>
            <a:endParaRPr sz="1600">
              <a:latin typeface="Arial"/>
              <a:cs typeface="Arial"/>
            </a:endParaRPr>
          </a:p>
          <a:p>
            <a:pPr marL="186055" marR="21590" indent="-173990">
              <a:lnSpc>
                <a:spcPts val="1730"/>
              </a:lnSpc>
              <a:spcBef>
                <a:spcPts val="990"/>
              </a:spcBef>
              <a:buFont typeface="Wingdings"/>
              <a:buChar char=""/>
              <a:tabLst>
                <a:tab pos="186690" algn="l"/>
              </a:tabLst>
            </a:pPr>
            <a:r>
              <a:rPr sz="1600" spc="-5">
                <a:latin typeface="Arial"/>
                <a:cs typeface="Arial"/>
              </a:rPr>
              <a:t>When a Soldier enrolled </a:t>
            </a:r>
            <a:r>
              <a:rPr sz="1600">
                <a:latin typeface="Arial"/>
                <a:cs typeface="Arial"/>
              </a:rPr>
              <a:t>in </a:t>
            </a:r>
            <a:r>
              <a:rPr sz="1600" spc="-5">
                <a:latin typeface="Arial"/>
                <a:cs typeface="Arial"/>
              </a:rPr>
              <a:t>the MACP </a:t>
            </a:r>
            <a:r>
              <a:rPr sz="1600">
                <a:latin typeface="Arial"/>
                <a:cs typeface="Arial"/>
              </a:rPr>
              <a:t>is </a:t>
            </a:r>
            <a:r>
              <a:rPr sz="1600" spc="-5">
                <a:latin typeface="Arial"/>
                <a:cs typeface="Arial"/>
              </a:rPr>
              <a:t>considered for reassignment, the </a:t>
            </a:r>
            <a:r>
              <a:rPr sz="1600" spc="-10">
                <a:latin typeface="Arial"/>
                <a:cs typeface="Arial"/>
              </a:rPr>
              <a:t>other </a:t>
            </a:r>
            <a:r>
              <a:rPr sz="1600" spc="-5">
                <a:latin typeface="Arial"/>
                <a:cs typeface="Arial"/>
              </a:rPr>
              <a:t>Soldier </a:t>
            </a:r>
            <a:r>
              <a:rPr sz="1600">
                <a:latin typeface="Arial"/>
                <a:cs typeface="Arial"/>
              </a:rPr>
              <a:t>is  </a:t>
            </a:r>
            <a:r>
              <a:rPr sz="1600" spc="-5">
                <a:latin typeface="Arial"/>
                <a:cs typeface="Arial"/>
              </a:rPr>
              <a:t>automatically considered for assignment to the same location or </a:t>
            </a:r>
            <a:r>
              <a:rPr sz="1600" spc="-10">
                <a:latin typeface="Arial"/>
                <a:cs typeface="Arial"/>
              </a:rPr>
              <a:t>area, except when one  </a:t>
            </a:r>
            <a:r>
              <a:rPr sz="1600" spc="-5">
                <a:latin typeface="Arial"/>
                <a:cs typeface="Arial"/>
              </a:rPr>
              <a:t>Soldier </a:t>
            </a:r>
            <a:r>
              <a:rPr sz="1600">
                <a:latin typeface="Arial"/>
                <a:cs typeface="Arial"/>
              </a:rPr>
              <a:t>is </a:t>
            </a:r>
            <a:r>
              <a:rPr sz="1600" spc="-5">
                <a:latin typeface="Arial"/>
                <a:cs typeface="Arial"/>
              </a:rPr>
              <a:t>assigned to a </a:t>
            </a:r>
            <a:r>
              <a:rPr sz="1600" spc="-10">
                <a:latin typeface="Arial"/>
                <a:cs typeface="Arial"/>
              </a:rPr>
              <a:t>dependent </a:t>
            </a:r>
            <a:r>
              <a:rPr sz="1600" spc="-5">
                <a:latin typeface="Arial"/>
                <a:cs typeface="Arial"/>
              </a:rPr>
              <a:t>restricted</a:t>
            </a:r>
            <a:r>
              <a:rPr sz="1600" spc="20">
                <a:latin typeface="Arial"/>
                <a:cs typeface="Arial"/>
              </a:rPr>
              <a:t> </a:t>
            </a:r>
            <a:r>
              <a:rPr sz="1600" spc="-5">
                <a:latin typeface="Arial"/>
                <a:cs typeface="Arial"/>
              </a:rPr>
              <a:t>location.</a:t>
            </a:r>
            <a:endParaRPr sz="1600">
              <a:latin typeface="Arial"/>
              <a:cs typeface="Arial"/>
            </a:endParaRPr>
          </a:p>
          <a:p>
            <a:pPr marL="186055" marR="15240" indent="-173990">
              <a:lnSpc>
                <a:spcPts val="1730"/>
              </a:lnSpc>
              <a:spcBef>
                <a:spcPts val="1000"/>
              </a:spcBef>
              <a:buFont typeface="Wingdings"/>
              <a:buChar char=""/>
              <a:tabLst>
                <a:tab pos="186690" algn="l"/>
              </a:tabLst>
            </a:pPr>
            <a:r>
              <a:rPr sz="1600" spc="-5">
                <a:latin typeface="Arial"/>
                <a:cs typeface="Arial"/>
              </a:rPr>
              <a:t>Enrollment </a:t>
            </a:r>
            <a:r>
              <a:rPr sz="1600">
                <a:latin typeface="Arial"/>
                <a:cs typeface="Arial"/>
              </a:rPr>
              <a:t>in </a:t>
            </a:r>
            <a:r>
              <a:rPr sz="1600" spc="-5">
                <a:latin typeface="Arial"/>
                <a:cs typeface="Arial"/>
              </a:rPr>
              <a:t>the MACP only </a:t>
            </a:r>
            <a:r>
              <a:rPr sz="1600" spc="-10">
                <a:latin typeface="Arial"/>
                <a:cs typeface="Arial"/>
              </a:rPr>
              <a:t>guarantees </a:t>
            </a:r>
            <a:r>
              <a:rPr sz="1600" spc="-5">
                <a:latin typeface="Arial"/>
                <a:cs typeface="Arial"/>
              </a:rPr>
              <a:t>Joint Domicile (JD) assignment consideration; </a:t>
            </a:r>
            <a:r>
              <a:rPr sz="1600">
                <a:latin typeface="Arial"/>
                <a:cs typeface="Arial"/>
              </a:rPr>
              <a:t>it  </a:t>
            </a:r>
            <a:r>
              <a:rPr sz="1600" spc="-10">
                <a:latin typeface="Arial"/>
                <a:cs typeface="Arial"/>
              </a:rPr>
              <a:t>does not guarantee </a:t>
            </a:r>
            <a:r>
              <a:rPr sz="1600" spc="-5">
                <a:latin typeface="Arial"/>
                <a:cs typeface="Arial"/>
              </a:rPr>
              <a:t>that the couple will be assigned</a:t>
            </a:r>
            <a:r>
              <a:rPr sz="1600" spc="70">
                <a:latin typeface="Arial"/>
                <a:cs typeface="Arial"/>
              </a:rPr>
              <a:t> </a:t>
            </a:r>
            <a:r>
              <a:rPr sz="1600" spc="-15">
                <a:latin typeface="Arial"/>
                <a:cs typeface="Arial"/>
              </a:rPr>
              <a:t>together.</a:t>
            </a:r>
            <a:endParaRPr sz="1600">
              <a:latin typeface="Arial"/>
              <a:cs typeface="Arial"/>
            </a:endParaRPr>
          </a:p>
          <a:p>
            <a:pPr marL="186055" marR="5080" indent="-173990">
              <a:lnSpc>
                <a:spcPts val="1730"/>
              </a:lnSpc>
              <a:spcBef>
                <a:spcPts val="994"/>
              </a:spcBef>
              <a:buFont typeface="Wingdings"/>
              <a:buChar char=""/>
              <a:tabLst>
                <a:tab pos="186690" algn="l"/>
              </a:tabLst>
            </a:pPr>
            <a:r>
              <a:rPr sz="1600" spc="-5">
                <a:latin typeface="Arial"/>
                <a:cs typeface="Arial"/>
              </a:rPr>
              <a:t>Favorable consideration for </a:t>
            </a:r>
            <a:r>
              <a:rPr sz="1600">
                <a:latin typeface="Arial"/>
                <a:cs typeface="Arial"/>
              </a:rPr>
              <a:t>JD </a:t>
            </a:r>
            <a:r>
              <a:rPr sz="1600" spc="-5">
                <a:latin typeface="Arial"/>
                <a:cs typeface="Arial"/>
              </a:rPr>
              <a:t>assignment will </a:t>
            </a:r>
            <a:r>
              <a:rPr sz="1600" spc="-10">
                <a:latin typeface="Arial"/>
                <a:cs typeface="Arial"/>
              </a:rPr>
              <a:t>depend </a:t>
            </a:r>
            <a:r>
              <a:rPr sz="1600" spc="-5">
                <a:latin typeface="Arial"/>
                <a:cs typeface="Arial"/>
              </a:rPr>
              <a:t>on a </a:t>
            </a:r>
            <a:r>
              <a:rPr sz="1600">
                <a:latin typeface="Arial"/>
                <a:cs typeface="Arial"/>
              </a:rPr>
              <a:t>valid </a:t>
            </a:r>
            <a:r>
              <a:rPr sz="1600" spc="-5">
                <a:latin typeface="Arial"/>
                <a:cs typeface="Arial"/>
              </a:rPr>
              <a:t>requisition </a:t>
            </a:r>
            <a:r>
              <a:rPr sz="1600">
                <a:latin typeface="Arial"/>
                <a:cs typeface="Arial"/>
              </a:rPr>
              <a:t>in </a:t>
            </a:r>
            <a:r>
              <a:rPr sz="1600" spc="-5">
                <a:latin typeface="Arial"/>
                <a:cs typeface="Arial"/>
              </a:rPr>
              <a:t>the same  </a:t>
            </a:r>
            <a:r>
              <a:rPr sz="1600" spc="-10">
                <a:latin typeface="Arial"/>
                <a:cs typeface="Arial"/>
              </a:rPr>
              <a:t>area </a:t>
            </a:r>
            <a:r>
              <a:rPr sz="1600" spc="-5">
                <a:latin typeface="Arial"/>
                <a:cs typeface="Arial"/>
              </a:rPr>
              <a:t>for </a:t>
            </a:r>
            <a:r>
              <a:rPr sz="1600" spc="-10">
                <a:latin typeface="Arial"/>
                <a:cs typeface="Arial"/>
              </a:rPr>
              <a:t>both </a:t>
            </a:r>
            <a:r>
              <a:rPr sz="1600" spc="-5">
                <a:latin typeface="Arial"/>
                <a:cs typeface="Arial"/>
              </a:rPr>
              <a:t>Soldiers </a:t>
            </a:r>
            <a:r>
              <a:rPr sz="1600" spc="-10">
                <a:latin typeface="Arial"/>
                <a:cs typeface="Arial"/>
              </a:rPr>
              <a:t>and </a:t>
            </a:r>
            <a:r>
              <a:rPr sz="1600">
                <a:latin typeface="Arial"/>
                <a:cs typeface="Arial"/>
              </a:rPr>
              <a:t>is </a:t>
            </a:r>
            <a:r>
              <a:rPr sz="1600" spc="-5">
                <a:latin typeface="Arial"/>
                <a:cs typeface="Arial"/>
              </a:rPr>
              <a:t>subject to the </a:t>
            </a:r>
            <a:r>
              <a:rPr sz="1600" spc="-10">
                <a:latin typeface="Arial"/>
                <a:cs typeface="Arial"/>
              </a:rPr>
              <a:t>needs </a:t>
            </a:r>
            <a:r>
              <a:rPr sz="1600" spc="-5">
                <a:latin typeface="Arial"/>
                <a:cs typeface="Arial"/>
              </a:rPr>
              <a:t>of the </a:t>
            </a:r>
            <a:r>
              <a:rPr sz="1600" spc="-30">
                <a:latin typeface="Arial"/>
                <a:cs typeface="Arial"/>
              </a:rPr>
              <a:t>Army. </a:t>
            </a:r>
            <a:r>
              <a:rPr sz="1600">
                <a:latin typeface="Arial"/>
                <a:cs typeface="Arial"/>
              </a:rPr>
              <a:t>JD </a:t>
            </a:r>
            <a:r>
              <a:rPr sz="1600" spc="-5">
                <a:latin typeface="Arial"/>
                <a:cs typeface="Arial"/>
              </a:rPr>
              <a:t>assignments will </a:t>
            </a:r>
            <a:r>
              <a:rPr sz="1600" spc="-10">
                <a:latin typeface="Arial"/>
                <a:cs typeface="Arial"/>
              </a:rPr>
              <a:t>not be  </a:t>
            </a:r>
            <a:r>
              <a:rPr sz="1600" spc="-5">
                <a:latin typeface="Arial"/>
                <a:cs typeface="Arial"/>
              </a:rPr>
              <a:t>considered </a:t>
            </a:r>
            <a:r>
              <a:rPr sz="1600" spc="-10">
                <a:latin typeface="Arial"/>
                <a:cs typeface="Arial"/>
              </a:rPr>
              <a:t>when one </a:t>
            </a:r>
            <a:r>
              <a:rPr sz="1600" spc="-5">
                <a:latin typeface="Arial"/>
                <a:cs typeface="Arial"/>
              </a:rPr>
              <a:t>Soldier </a:t>
            </a:r>
            <a:r>
              <a:rPr sz="1600">
                <a:latin typeface="Arial"/>
                <a:cs typeface="Arial"/>
              </a:rPr>
              <a:t>is </a:t>
            </a:r>
            <a:r>
              <a:rPr sz="1600" spc="-10">
                <a:latin typeface="Arial"/>
                <a:cs typeface="Arial"/>
              </a:rPr>
              <a:t>attending </a:t>
            </a:r>
            <a:r>
              <a:rPr sz="1600" spc="-5">
                <a:latin typeface="Arial"/>
                <a:cs typeface="Arial"/>
              </a:rPr>
              <a:t>school </a:t>
            </a:r>
            <a:r>
              <a:rPr sz="1600">
                <a:latin typeface="Arial"/>
                <a:cs typeface="Arial"/>
              </a:rPr>
              <a:t>in </a:t>
            </a:r>
            <a:r>
              <a:rPr sz="1600" spc="-5">
                <a:latin typeface="Arial"/>
                <a:cs typeface="Arial"/>
              </a:rPr>
              <a:t>a PCS status; </a:t>
            </a:r>
            <a:r>
              <a:rPr sz="1600" spc="-20">
                <a:latin typeface="Arial"/>
                <a:cs typeface="Arial"/>
              </a:rPr>
              <a:t>however, </a:t>
            </a:r>
            <a:r>
              <a:rPr sz="1600" spc="-5">
                <a:latin typeface="Arial"/>
                <a:cs typeface="Arial"/>
              </a:rPr>
              <a:t>consideration  will be given </a:t>
            </a:r>
            <a:r>
              <a:rPr sz="1600" spc="-10">
                <a:latin typeface="Arial"/>
                <a:cs typeface="Arial"/>
              </a:rPr>
              <a:t>upon </a:t>
            </a:r>
            <a:r>
              <a:rPr sz="1600" spc="-5">
                <a:latin typeface="Arial"/>
                <a:cs typeface="Arial"/>
              </a:rPr>
              <a:t>school</a:t>
            </a:r>
            <a:r>
              <a:rPr sz="1600" spc="-10">
                <a:latin typeface="Arial"/>
                <a:cs typeface="Arial"/>
              </a:rPr>
              <a:t> </a:t>
            </a:r>
            <a:r>
              <a:rPr sz="1600" spc="-5">
                <a:latin typeface="Arial"/>
                <a:cs typeface="Arial"/>
              </a:rPr>
              <a:t>completion.</a:t>
            </a:r>
            <a:endParaRPr sz="1600">
              <a:latin typeface="Arial"/>
              <a:cs typeface="Arial"/>
            </a:endParaRPr>
          </a:p>
          <a:p>
            <a:pPr marL="186055" marR="43180" indent="-173990">
              <a:lnSpc>
                <a:spcPts val="1730"/>
              </a:lnSpc>
              <a:spcBef>
                <a:spcPts val="985"/>
              </a:spcBef>
              <a:buFont typeface="Wingdings"/>
              <a:buChar char=""/>
              <a:tabLst>
                <a:tab pos="186690" algn="l"/>
              </a:tabLst>
            </a:pPr>
            <a:r>
              <a:rPr sz="1600" spc="-5">
                <a:latin typeface="Arial"/>
                <a:cs typeface="Arial"/>
              </a:rPr>
              <a:t>Assignment instructions for each Soldier will indicate </a:t>
            </a:r>
            <a:r>
              <a:rPr sz="1600" spc="-10">
                <a:latin typeface="Arial"/>
                <a:cs typeface="Arial"/>
              </a:rPr>
              <a:t>whether </a:t>
            </a:r>
            <a:r>
              <a:rPr sz="1600" spc="-5">
                <a:latin typeface="Arial"/>
                <a:cs typeface="Arial"/>
              </a:rPr>
              <a:t>or </a:t>
            </a:r>
            <a:r>
              <a:rPr sz="1600" spc="-10">
                <a:latin typeface="Arial"/>
                <a:cs typeface="Arial"/>
              </a:rPr>
              <a:t>not </a:t>
            </a:r>
            <a:r>
              <a:rPr sz="1600" spc="-5">
                <a:latin typeface="Arial"/>
                <a:cs typeface="Arial"/>
              </a:rPr>
              <a:t>a joint assignment </a:t>
            </a:r>
            <a:r>
              <a:rPr sz="1600">
                <a:latin typeface="Arial"/>
                <a:cs typeface="Arial"/>
              </a:rPr>
              <a:t>is  </a:t>
            </a:r>
            <a:r>
              <a:rPr sz="1600" spc="-10">
                <a:latin typeface="Arial"/>
                <a:cs typeface="Arial"/>
              </a:rPr>
              <a:t>approved.</a:t>
            </a:r>
            <a:endParaRPr sz="1600">
              <a:latin typeface="Arial"/>
              <a:cs typeface="Arial"/>
            </a:endParaRPr>
          </a:p>
          <a:p>
            <a:pPr marL="186055" marR="1340485" indent="-173990" algn="just">
              <a:lnSpc>
                <a:spcPts val="1730"/>
              </a:lnSpc>
              <a:spcBef>
                <a:spcPts val="1005"/>
              </a:spcBef>
              <a:buFont typeface="Wingdings"/>
              <a:buChar char=""/>
              <a:tabLst>
                <a:tab pos="186690" algn="l"/>
              </a:tabLst>
            </a:pPr>
            <a:r>
              <a:rPr sz="1600" spc="-5">
                <a:latin typeface="Arial"/>
                <a:cs typeface="Arial"/>
              </a:rPr>
              <a:t>Married Army couples that do </a:t>
            </a:r>
            <a:r>
              <a:rPr sz="1600" spc="-10">
                <a:latin typeface="Arial"/>
                <a:cs typeface="Arial"/>
              </a:rPr>
              <a:t>not </a:t>
            </a:r>
            <a:r>
              <a:rPr sz="1600" spc="-5">
                <a:latin typeface="Arial"/>
                <a:cs typeface="Arial"/>
              </a:rPr>
              <a:t>enroll </a:t>
            </a:r>
            <a:r>
              <a:rPr sz="1600">
                <a:latin typeface="Arial"/>
                <a:cs typeface="Arial"/>
              </a:rPr>
              <a:t>in </a:t>
            </a:r>
            <a:r>
              <a:rPr sz="1600" spc="-5">
                <a:latin typeface="Arial"/>
                <a:cs typeface="Arial"/>
              </a:rPr>
              <a:t>the MACP or dis-enroll from the  MACP indicate that </a:t>
            </a:r>
            <a:r>
              <a:rPr sz="1600">
                <a:latin typeface="Arial"/>
                <a:cs typeface="Arial"/>
              </a:rPr>
              <a:t>JD </a:t>
            </a:r>
            <a:r>
              <a:rPr sz="1600" spc="-5">
                <a:latin typeface="Arial"/>
                <a:cs typeface="Arial"/>
              </a:rPr>
              <a:t>assignments </a:t>
            </a:r>
            <a:r>
              <a:rPr sz="1600" spc="-10">
                <a:latin typeface="Arial"/>
                <a:cs typeface="Arial"/>
              </a:rPr>
              <a:t>are not </a:t>
            </a:r>
            <a:r>
              <a:rPr sz="1600" spc="-5">
                <a:latin typeface="Arial"/>
                <a:cs typeface="Arial"/>
              </a:rPr>
              <a:t>desired; therefore, this </a:t>
            </a:r>
            <a:r>
              <a:rPr sz="1600" spc="-10">
                <a:latin typeface="Arial"/>
                <a:cs typeface="Arial"/>
              </a:rPr>
              <a:t>cannot  </a:t>
            </a:r>
            <a:r>
              <a:rPr sz="1600" spc="-5">
                <a:latin typeface="Arial"/>
                <a:cs typeface="Arial"/>
              </a:rPr>
              <a:t>be used as the basis to request deletion from an</a:t>
            </a:r>
            <a:r>
              <a:rPr sz="1600" spc="60">
                <a:latin typeface="Arial"/>
                <a:cs typeface="Arial"/>
              </a:rPr>
              <a:t> </a:t>
            </a:r>
            <a:r>
              <a:rPr sz="1600" spc="-5">
                <a:latin typeface="Arial"/>
                <a:cs typeface="Arial"/>
              </a:rPr>
              <a:t>assignment.</a:t>
            </a:r>
            <a:endParaRPr sz="1600">
              <a:latin typeface="Arial"/>
              <a:cs typeface="Arial"/>
            </a:endParaRPr>
          </a:p>
        </p:txBody>
      </p:sp>
      <p:sp>
        <p:nvSpPr>
          <p:cNvPr id="7" name="object 3"/>
          <p:cNvSpPr txBox="1">
            <a:spLocks/>
          </p:cNvSpPr>
          <p:nvPr/>
        </p:nvSpPr>
        <p:spPr>
          <a:xfrm>
            <a:off x="2720907" y="-8965"/>
            <a:ext cx="6285865"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75615">
              <a:lnSpc>
                <a:spcPct val="100000"/>
              </a:lnSpc>
              <a:spcBef>
                <a:spcPts val="105"/>
              </a:spcBef>
            </a:pPr>
            <a:r>
              <a:rPr lang="en-US" sz="2000" i="1" spc="-5">
                <a:solidFill>
                  <a:schemeClr val="tx1"/>
                </a:solidFill>
              </a:rPr>
              <a:t>Married Army </a:t>
            </a:r>
            <a:r>
              <a:rPr lang="en-US" sz="2000" i="1">
                <a:solidFill>
                  <a:schemeClr val="tx1"/>
                </a:solidFill>
              </a:rPr>
              <a:t>Couples</a:t>
            </a:r>
            <a:r>
              <a:rPr lang="en-US" sz="2000" i="1" spc="-114">
                <a:solidFill>
                  <a:schemeClr val="tx1"/>
                </a:solidFill>
              </a:rPr>
              <a:t> </a:t>
            </a:r>
            <a:r>
              <a:rPr lang="en-US" sz="2000" i="1" spc="-5">
                <a:solidFill>
                  <a:schemeClr val="tx1"/>
                </a:solidFill>
              </a:rPr>
              <a:t>Program</a:t>
            </a:r>
            <a:endParaRPr lang="en-US" sz="2000">
              <a:solidFill>
                <a:schemeClr val="tx1"/>
              </a:solidFill>
            </a:endParaRPr>
          </a:p>
        </p:txBody>
      </p:sp>
    </p:spTree>
    <p:extLst>
      <p:ext uri="{BB962C8B-B14F-4D97-AF65-F5344CB8AC3E}">
        <p14:creationId xmlns:p14="http://schemas.microsoft.com/office/powerpoint/2010/main" val="310386935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2" y="1169489"/>
            <a:ext cx="8335645" cy="5055871"/>
          </a:xfrm>
          <a:prstGeom prst="rect">
            <a:avLst/>
          </a:prstGeom>
        </p:spPr>
        <p:txBody>
          <a:bodyPr vert="horz" wrap="square" lIns="0" tIns="13335" rIns="0" bIns="0" rtlCol="0">
            <a:spAutoFit/>
          </a:bodyPr>
          <a:lstStyle/>
          <a:p>
            <a:pPr marL="186055" marR="278130" indent="-173990">
              <a:lnSpc>
                <a:spcPts val="1939"/>
              </a:lnSpc>
              <a:spcBef>
                <a:spcPts val="1764"/>
              </a:spcBef>
              <a:buSzPct val="94444"/>
              <a:buFont typeface="Wingdings"/>
              <a:buChar char=""/>
              <a:tabLst>
                <a:tab pos="193040" algn="l"/>
              </a:tabLst>
            </a:pPr>
            <a:r>
              <a:rPr sz="1800" spc="-5">
                <a:latin typeface="Arial"/>
                <a:cs typeface="Arial"/>
              </a:rPr>
              <a:t>HAAP </a:t>
            </a:r>
            <a:r>
              <a:rPr sz="1800" spc="-10">
                <a:latin typeface="Arial"/>
                <a:cs typeface="Arial"/>
              </a:rPr>
              <a:t>assignments </a:t>
            </a:r>
            <a:r>
              <a:rPr sz="1800" spc="-5">
                <a:latin typeface="Arial"/>
                <a:cs typeface="Arial"/>
              </a:rPr>
              <a:t>are </a:t>
            </a:r>
            <a:r>
              <a:rPr sz="1800" spc="-10">
                <a:latin typeface="Arial"/>
                <a:cs typeface="Arial"/>
              </a:rPr>
              <a:t>available </a:t>
            </a:r>
            <a:r>
              <a:rPr sz="1800" spc="-5">
                <a:latin typeface="Arial"/>
                <a:cs typeface="Arial"/>
              </a:rPr>
              <a:t>for </a:t>
            </a:r>
            <a:r>
              <a:rPr sz="1800" spc="-10">
                <a:latin typeface="Arial"/>
                <a:cs typeface="Arial"/>
              </a:rPr>
              <a:t>Soldiers </a:t>
            </a:r>
            <a:r>
              <a:rPr sz="1800" spc="-5">
                <a:latin typeface="Arial"/>
                <a:cs typeface="Arial"/>
              </a:rPr>
              <a:t>(E4-E8, WO1-O5) selected for </a:t>
            </a:r>
            <a:r>
              <a:rPr sz="1800">
                <a:latin typeface="Arial"/>
                <a:cs typeface="Arial"/>
              </a:rPr>
              <a:t>a  </a:t>
            </a:r>
            <a:r>
              <a:rPr sz="1800" spc="-10">
                <a:latin typeface="Arial"/>
                <a:cs typeface="Arial"/>
              </a:rPr>
              <a:t>dependent-restricted </a:t>
            </a:r>
            <a:r>
              <a:rPr sz="1800" spc="-25">
                <a:latin typeface="Arial"/>
                <a:cs typeface="Arial"/>
              </a:rPr>
              <a:t>tour. </a:t>
            </a:r>
            <a:r>
              <a:rPr sz="1800">
                <a:latin typeface="Arial"/>
                <a:cs typeface="Arial"/>
              </a:rPr>
              <a:t>The </a:t>
            </a:r>
            <a:r>
              <a:rPr sz="1800" spc="-5">
                <a:latin typeface="Arial"/>
                <a:cs typeface="Arial"/>
              </a:rPr>
              <a:t>HAAP </a:t>
            </a:r>
            <a:r>
              <a:rPr sz="1800" spc="-10">
                <a:latin typeface="Arial"/>
                <a:cs typeface="Arial"/>
              </a:rPr>
              <a:t>provides advanced </a:t>
            </a:r>
            <a:r>
              <a:rPr sz="1800" spc="-5">
                <a:latin typeface="Arial"/>
                <a:cs typeface="Arial"/>
              </a:rPr>
              <a:t>notice of </a:t>
            </a:r>
            <a:r>
              <a:rPr sz="1800" spc="-10">
                <a:latin typeface="Arial"/>
                <a:cs typeface="Arial"/>
              </a:rPr>
              <a:t>follow-on  assignment </a:t>
            </a:r>
            <a:r>
              <a:rPr sz="1800" spc="-5">
                <a:latin typeface="Arial"/>
                <a:cs typeface="Arial"/>
              </a:rPr>
              <a:t>after </a:t>
            </a:r>
            <a:r>
              <a:rPr sz="1800">
                <a:latin typeface="Arial"/>
                <a:cs typeface="Arial"/>
              </a:rPr>
              <a:t>a </a:t>
            </a:r>
            <a:r>
              <a:rPr sz="1800" spc="-5">
                <a:latin typeface="Arial"/>
                <a:cs typeface="Arial"/>
              </a:rPr>
              <a:t>dependent-restricted</a:t>
            </a:r>
            <a:r>
              <a:rPr sz="1800" spc="50">
                <a:latin typeface="Arial"/>
                <a:cs typeface="Arial"/>
              </a:rPr>
              <a:t> </a:t>
            </a:r>
            <a:r>
              <a:rPr sz="1800" spc="-25">
                <a:latin typeface="Arial"/>
                <a:cs typeface="Arial"/>
              </a:rPr>
              <a:t>tour.</a:t>
            </a:r>
            <a:endParaRPr sz="1800">
              <a:latin typeface="Arial"/>
              <a:cs typeface="Arial"/>
            </a:endParaRPr>
          </a:p>
          <a:p>
            <a:pPr marL="186055" marR="5080" indent="-173990">
              <a:lnSpc>
                <a:spcPts val="1939"/>
              </a:lnSpc>
              <a:spcBef>
                <a:spcPts val="1010"/>
              </a:spcBef>
              <a:buSzPct val="94444"/>
              <a:buFont typeface="Wingdings"/>
              <a:buChar char=""/>
              <a:tabLst>
                <a:tab pos="193040" algn="l"/>
              </a:tabLst>
            </a:pPr>
            <a:r>
              <a:rPr sz="1800" spc="-5">
                <a:latin typeface="Arial"/>
                <a:cs typeface="Arial"/>
              </a:rPr>
              <a:t>Participation in the HAAP is </a:t>
            </a:r>
            <a:r>
              <a:rPr sz="1800" spc="-10">
                <a:latin typeface="Arial"/>
                <a:cs typeface="Arial"/>
              </a:rPr>
              <a:t>optional. Soldiers </a:t>
            </a:r>
            <a:r>
              <a:rPr sz="1800" spc="-5">
                <a:latin typeface="Arial"/>
                <a:cs typeface="Arial"/>
              </a:rPr>
              <a:t>must complete </a:t>
            </a:r>
            <a:r>
              <a:rPr sz="1800">
                <a:latin typeface="Arial"/>
                <a:cs typeface="Arial"/>
              </a:rPr>
              <a:t>a </a:t>
            </a:r>
            <a:r>
              <a:rPr sz="1800" spc="-5">
                <a:latin typeface="Arial"/>
                <a:cs typeface="Arial"/>
              </a:rPr>
              <a:t>HAAP </a:t>
            </a:r>
            <a:r>
              <a:rPr sz="1800" spc="-10">
                <a:latin typeface="Arial"/>
                <a:cs typeface="Arial"/>
              </a:rPr>
              <a:t>Statement  </a:t>
            </a:r>
            <a:r>
              <a:rPr sz="1800">
                <a:latin typeface="Arial"/>
                <a:cs typeface="Arial"/>
              </a:rPr>
              <a:t>to </a:t>
            </a:r>
            <a:r>
              <a:rPr sz="1800" spc="-10">
                <a:latin typeface="Arial"/>
                <a:cs typeface="Arial"/>
              </a:rPr>
              <a:t>accept </a:t>
            </a:r>
            <a:r>
              <a:rPr sz="1800" spc="-5">
                <a:latin typeface="Arial"/>
                <a:cs typeface="Arial"/>
              </a:rPr>
              <a:t>or </a:t>
            </a:r>
            <a:r>
              <a:rPr sz="1800" spc="-10">
                <a:latin typeface="Arial"/>
                <a:cs typeface="Arial"/>
              </a:rPr>
              <a:t>decline </a:t>
            </a:r>
            <a:r>
              <a:rPr sz="1800" spc="-5">
                <a:latin typeface="Arial"/>
                <a:cs typeface="Arial"/>
              </a:rPr>
              <a:t>the HAAP </a:t>
            </a:r>
            <a:r>
              <a:rPr sz="1800" spc="-10">
                <a:latin typeface="Arial"/>
                <a:cs typeface="Arial"/>
              </a:rPr>
              <a:t>assignment. Soldiers </a:t>
            </a:r>
            <a:r>
              <a:rPr sz="1800" spc="-20">
                <a:latin typeface="Arial"/>
                <a:cs typeface="Arial"/>
              </a:rPr>
              <a:t>who </a:t>
            </a:r>
            <a:r>
              <a:rPr sz="1800" spc="-10">
                <a:latin typeface="Arial"/>
                <a:cs typeface="Arial"/>
              </a:rPr>
              <a:t>decline </a:t>
            </a:r>
            <a:r>
              <a:rPr sz="1800" spc="-5">
                <a:latin typeface="Arial"/>
                <a:cs typeface="Arial"/>
              </a:rPr>
              <a:t>participation in  the HAAP </a:t>
            </a:r>
            <a:r>
              <a:rPr sz="1800" spc="-15">
                <a:latin typeface="Arial"/>
                <a:cs typeface="Arial"/>
              </a:rPr>
              <a:t>will </a:t>
            </a:r>
            <a:r>
              <a:rPr sz="1800" spc="-5">
                <a:latin typeface="Arial"/>
                <a:cs typeface="Arial"/>
              </a:rPr>
              <a:t>be </a:t>
            </a:r>
            <a:r>
              <a:rPr sz="1800" spc="-10">
                <a:latin typeface="Arial"/>
                <a:cs typeface="Arial"/>
              </a:rPr>
              <a:t>reassigned according </a:t>
            </a:r>
            <a:r>
              <a:rPr sz="1800">
                <a:latin typeface="Arial"/>
                <a:cs typeface="Arial"/>
              </a:rPr>
              <a:t>to </a:t>
            </a:r>
            <a:r>
              <a:rPr sz="1800" spc="-5">
                <a:latin typeface="Arial"/>
                <a:cs typeface="Arial"/>
              </a:rPr>
              <a:t>the </a:t>
            </a:r>
            <a:r>
              <a:rPr sz="1800" spc="-10">
                <a:latin typeface="Arial"/>
                <a:cs typeface="Arial"/>
              </a:rPr>
              <a:t>needs </a:t>
            </a:r>
            <a:r>
              <a:rPr sz="1800" spc="-5">
                <a:latin typeface="Arial"/>
                <a:cs typeface="Arial"/>
              </a:rPr>
              <a:t>of the Army </a:t>
            </a:r>
            <a:r>
              <a:rPr sz="1800" spc="-10">
                <a:latin typeface="Arial"/>
                <a:cs typeface="Arial"/>
              </a:rPr>
              <a:t>following </a:t>
            </a:r>
            <a:r>
              <a:rPr sz="1800" spc="-5">
                <a:latin typeface="Arial"/>
                <a:cs typeface="Arial"/>
              </a:rPr>
              <a:t>their  </a:t>
            </a:r>
            <a:r>
              <a:rPr sz="1800" spc="-10">
                <a:latin typeface="Arial"/>
                <a:cs typeface="Arial"/>
              </a:rPr>
              <a:t>dependent-restricted</a:t>
            </a:r>
            <a:r>
              <a:rPr sz="1800" spc="30">
                <a:latin typeface="Arial"/>
                <a:cs typeface="Arial"/>
              </a:rPr>
              <a:t> </a:t>
            </a:r>
            <a:r>
              <a:rPr sz="1800" spc="-25">
                <a:latin typeface="Arial"/>
                <a:cs typeface="Arial"/>
              </a:rPr>
              <a:t>tour.</a:t>
            </a:r>
            <a:endParaRPr sz="1800">
              <a:latin typeface="Arial"/>
              <a:cs typeface="Arial"/>
            </a:endParaRPr>
          </a:p>
          <a:p>
            <a:pPr marL="192405" indent="-180340">
              <a:lnSpc>
                <a:spcPct val="100000"/>
              </a:lnSpc>
              <a:spcBef>
                <a:spcPts val="775"/>
              </a:spcBef>
              <a:buSzPct val="94444"/>
              <a:buFont typeface="Wingdings"/>
              <a:buChar char=""/>
              <a:tabLst>
                <a:tab pos="193040" algn="l"/>
              </a:tabLst>
            </a:pPr>
            <a:r>
              <a:rPr sz="1800" spc="-5">
                <a:latin typeface="Arial"/>
                <a:cs typeface="Arial"/>
              </a:rPr>
              <a:t>Home</a:t>
            </a:r>
            <a:r>
              <a:rPr sz="1800" spc="5">
                <a:latin typeface="Arial"/>
                <a:cs typeface="Arial"/>
              </a:rPr>
              <a:t> </a:t>
            </a:r>
            <a:r>
              <a:rPr sz="1800" spc="-5">
                <a:latin typeface="Arial"/>
                <a:cs typeface="Arial"/>
              </a:rPr>
              <a:t>Base</a:t>
            </a:r>
            <a:endParaRPr sz="1800">
              <a:latin typeface="Arial"/>
              <a:cs typeface="Arial"/>
            </a:endParaRPr>
          </a:p>
          <a:p>
            <a:pPr marL="527685" marR="29209" lvl="1" indent="-175260">
              <a:lnSpc>
                <a:spcPts val="1939"/>
              </a:lnSpc>
              <a:spcBef>
                <a:spcPts val="525"/>
              </a:spcBef>
              <a:buChar char="•"/>
              <a:tabLst>
                <a:tab pos="528320" algn="l"/>
              </a:tabLst>
            </a:pPr>
            <a:r>
              <a:rPr sz="1800" spc="-5">
                <a:latin typeface="Arial"/>
                <a:cs typeface="Arial"/>
              </a:rPr>
              <a:t>Return </a:t>
            </a:r>
            <a:r>
              <a:rPr sz="1800">
                <a:latin typeface="Arial"/>
                <a:cs typeface="Arial"/>
              </a:rPr>
              <a:t>to </a:t>
            </a:r>
            <a:r>
              <a:rPr sz="1800" spc="-5">
                <a:latin typeface="Arial"/>
                <a:cs typeface="Arial"/>
              </a:rPr>
              <a:t>the </a:t>
            </a:r>
            <a:r>
              <a:rPr sz="1800" spc="-10">
                <a:latin typeface="Arial"/>
                <a:cs typeface="Arial"/>
              </a:rPr>
              <a:t>installation </a:t>
            </a:r>
            <a:r>
              <a:rPr sz="1800" spc="-15">
                <a:latin typeface="Arial"/>
                <a:cs typeface="Arial"/>
              </a:rPr>
              <a:t>where </a:t>
            </a:r>
            <a:r>
              <a:rPr sz="1800" spc="-5">
                <a:latin typeface="Arial"/>
                <a:cs typeface="Arial"/>
              </a:rPr>
              <a:t>they </a:t>
            </a:r>
            <a:r>
              <a:rPr sz="1800" spc="-15">
                <a:latin typeface="Arial"/>
                <a:cs typeface="Arial"/>
              </a:rPr>
              <a:t>were </a:t>
            </a:r>
            <a:r>
              <a:rPr sz="1800" spc="-10">
                <a:latin typeface="Arial"/>
                <a:cs typeface="Arial"/>
              </a:rPr>
              <a:t>stationed. Soldiers cannot </a:t>
            </a:r>
            <a:r>
              <a:rPr sz="1800" spc="-5">
                <a:latin typeface="Arial"/>
                <a:cs typeface="Arial"/>
              </a:rPr>
              <a:t>relocate  Family members at </a:t>
            </a:r>
            <a:r>
              <a:rPr sz="1800" spc="-10">
                <a:latin typeface="Arial"/>
                <a:cs typeface="Arial"/>
              </a:rPr>
              <a:t>government</a:t>
            </a:r>
            <a:r>
              <a:rPr sz="1800" spc="50">
                <a:latin typeface="Arial"/>
                <a:cs typeface="Arial"/>
              </a:rPr>
              <a:t> </a:t>
            </a:r>
            <a:r>
              <a:rPr sz="1800" spc="-10">
                <a:latin typeface="Arial"/>
                <a:cs typeface="Arial"/>
              </a:rPr>
              <a:t>expense.</a:t>
            </a:r>
            <a:endParaRPr sz="1800">
              <a:latin typeface="Arial"/>
              <a:cs typeface="Arial"/>
            </a:endParaRPr>
          </a:p>
          <a:p>
            <a:pPr marL="192405" indent="-180340">
              <a:lnSpc>
                <a:spcPct val="100000"/>
              </a:lnSpc>
              <a:spcBef>
                <a:spcPts val="765"/>
              </a:spcBef>
              <a:buSzPct val="94444"/>
              <a:buFont typeface="Wingdings"/>
              <a:buChar char=""/>
              <a:tabLst>
                <a:tab pos="193040" algn="l"/>
              </a:tabLst>
            </a:pPr>
            <a:r>
              <a:rPr sz="1800" spc="-10">
                <a:latin typeface="Arial"/>
                <a:cs typeface="Arial"/>
              </a:rPr>
              <a:t>Advanced</a:t>
            </a:r>
            <a:r>
              <a:rPr sz="1800" spc="-95">
                <a:latin typeface="Arial"/>
                <a:cs typeface="Arial"/>
              </a:rPr>
              <a:t> </a:t>
            </a:r>
            <a:r>
              <a:rPr sz="1800" spc="-10">
                <a:latin typeface="Arial"/>
                <a:cs typeface="Arial"/>
              </a:rPr>
              <a:t>Assignment</a:t>
            </a:r>
            <a:endParaRPr sz="1800">
              <a:latin typeface="Arial"/>
              <a:cs typeface="Arial"/>
            </a:endParaRPr>
          </a:p>
          <a:p>
            <a:pPr marL="527685" marR="224154" lvl="1" indent="-175260">
              <a:lnSpc>
                <a:spcPts val="1939"/>
              </a:lnSpc>
              <a:spcBef>
                <a:spcPts val="525"/>
              </a:spcBef>
              <a:buChar char="•"/>
              <a:tabLst>
                <a:tab pos="528320" algn="l"/>
              </a:tabLst>
            </a:pPr>
            <a:r>
              <a:rPr sz="1800" spc="-5">
                <a:latin typeface="Arial"/>
                <a:cs typeface="Arial"/>
              </a:rPr>
              <a:t>Return </a:t>
            </a:r>
            <a:r>
              <a:rPr sz="1800">
                <a:latin typeface="Arial"/>
                <a:cs typeface="Arial"/>
              </a:rPr>
              <a:t>to a </a:t>
            </a:r>
            <a:r>
              <a:rPr sz="1800" spc="-10">
                <a:latin typeface="Arial"/>
                <a:cs typeface="Arial"/>
              </a:rPr>
              <a:t>different installation </a:t>
            </a:r>
            <a:r>
              <a:rPr sz="1800" spc="-5">
                <a:latin typeface="Arial"/>
                <a:cs typeface="Arial"/>
              </a:rPr>
              <a:t>than they </a:t>
            </a:r>
            <a:r>
              <a:rPr sz="1800" spc="-15">
                <a:latin typeface="Arial"/>
                <a:cs typeface="Arial"/>
              </a:rPr>
              <a:t>were </a:t>
            </a:r>
            <a:r>
              <a:rPr sz="1800" spc="-10">
                <a:latin typeface="Arial"/>
                <a:cs typeface="Arial"/>
              </a:rPr>
              <a:t>stationed. Soldiers </a:t>
            </a:r>
            <a:r>
              <a:rPr sz="1800" spc="-5">
                <a:latin typeface="Arial"/>
                <a:cs typeface="Arial"/>
              </a:rPr>
              <a:t>can </a:t>
            </a:r>
            <a:r>
              <a:rPr sz="1800" spc="-10">
                <a:latin typeface="Arial"/>
                <a:cs typeface="Arial"/>
              </a:rPr>
              <a:t>only  </a:t>
            </a:r>
            <a:r>
              <a:rPr sz="1800" spc="-5">
                <a:latin typeface="Arial"/>
                <a:cs typeface="Arial"/>
              </a:rPr>
              <a:t>relocate Family members at </a:t>
            </a:r>
            <a:r>
              <a:rPr sz="1800" spc="-10">
                <a:latin typeface="Arial"/>
                <a:cs typeface="Arial"/>
              </a:rPr>
              <a:t>government expense </a:t>
            </a:r>
            <a:r>
              <a:rPr sz="1800">
                <a:latin typeface="Arial"/>
                <a:cs typeface="Arial"/>
              </a:rPr>
              <a:t>to </a:t>
            </a:r>
            <a:r>
              <a:rPr sz="1800" spc="-5">
                <a:latin typeface="Arial"/>
                <a:cs typeface="Arial"/>
              </a:rPr>
              <a:t>the </a:t>
            </a:r>
            <a:r>
              <a:rPr sz="1800" spc="-10">
                <a:latin typeface="Arial"/>
                <a:cs typeface="Arial"/>
              </a:rPr>
              <a:t>location </a:t>
            </a:r>
            <a:r>
              <a:rPr sz="1800" spc="-5">
                <a:latin typeface="Arial"/>
                <a:cs typeface="Arial"/>
              </a:rPr>
              <a:t>of </a:t>
            </a:r>
            <a:r>
              <a:rPr sz="1800" spc="-10">
                <a:latin typeface="Arial"/>
                <a:cs typeface="Arial"/>
              </a:rPr>
              <a:t>the  advanced</a:t>
            </a:r>
            <a:r>
              <a:rPr sz="1800" spc="20">
                <a:latin typeface="Arial"/>
                <a:cs typeface="Arial"/>
              </a:rPr>
              <a:t> </a:t>
            </a:r>
            <a:r>
              <a:rPr sz="1800" spc="-10">
                <a:latin typeface="Arial"/>
                <a:cs typeface="Arial"/>
              </a:rPr>
              <a:t>assignment.</a:t>
            </a:r>
            <a:endParaRPr sz="1800">
              <a:latin typeface="Arial"/>
              <a:cs typeface="Arial"/>
            </a:endParaRPr>
          </a:p>
          <a:p>
            <a:pPr marL="185420" marR="301625" indent="-173355">
              <a:lnSpc>
                <a:spcPts val="1939"/>
              </a:lnSpc>
              <a:spcBef>
                <a:spcPts val="1019"/>
              </a:spcBef>
              <a:buSzPct val="94444"/>
              <a:buFont typeface="Wingdings"/>
              <a:buChar char=""/>
              <a:tabLst>
                <a:tab pos="193040" algn="l"/>
              </a:tabLst>
            </a:pPr>
            <a:r>
              <a:rPr sz="1800">
                <a:latin typeface="Arial"/>
                <a:cs typeface="Arial"/>
              </a:rPr>
              <a:t>The </a:t>
            </a:r>
            <a:r>
              <a:rPr sz="1800" spc="-5">
                <a:latin typeface="Arial"/>
                <a:cs typeface="Arial"/>
              </a:rPr>
              <a:t>home </a:t>
            </a:r>
            <a:r>
              <a:rPr sz="1800" spc="-10">
                <a:latin typeface="Arial"/>
                <a:cs typeface="Arial"/>
              </a:rPr>
              <a:t>base </a:t>
            </a:r>
            <a:r>
              <a:rPr sz="1800" spc="-5">
                <a:latin typeface="Arial"/>
                <a:cs typeface="Arial"/>
              </a:rPr>
              <a:t>or </a:t>
            </a:r>
            <a:r>
              <a:rPr sz="1800" spc="-10">
                <a:latin typeface="Arial"/>
                <a:cs typeface="Arial"/>
              </a:rPr>
              <a:t>advanced assignment </a:t>
            </a:r>
            <a:r>
              <a:rPr sz="1800" spc="-5">
                <a:latin typeface="Arial"/>
                <a:cs typeface="Arial"/>
              </a:rPr>
              <a:t>may be </a:t>
            </a:r>
            <a:r>
              <a:rPr sz="1800" spc="-10">
                <a:latin typeface="Arial"/>
                <a:cs typeface="Arial"/>
              </a:rPr>
              <a:t>changed </a:t>
            </a:r>
            <a:r>
              <a:rPr sz="1800" spc="-5">
                <a:latin typeface="Arial"/>
                <a:cs typeface="Arial"/>
              </a:rPr>
              <a:t>or </a:t>
            </a:r>
            <a:r>
              <a:rPr sz="1800" spc="-10">
                <a:latin typeface="Arial"/>
                <a:cs typeface="Arial"/>
              </a:rPr>
              <a:t>canceled due </a:t>
            </a:r>
            <a:r>
              <a:rPr sz="1800">
                <a:latin typeface="Arial"/>
                <a:cs typeface="Arial"/>
              </a:rPr>
              <a:t>to  </a:t>
            </a:r>
            <a:r>
              <a:rPr sz="1800" spc="-10">
                <a:latin typeface="Arial"/>
                <a:cs typeface="Arial"/>
              </a:rPr>
              <a:t>changing needs </a:t>
            </a:r>
            <a:r>
              <a:rPr sz="1800" spc="-5">
                <a:latin typeface="Arial"/>
                <a:cs typeface="Arial"/>
              </a:rPr>
              <a:t>of the </a:t>
            </a:r>
            <a:r>
              <a:rPr sz="1800" spc="-35">
                <a:latin typeface="Arial"/>
                <a:cs typeface="Arial"/>
              </a:rPr>
              <a:t>Army, </a:t>
            </a:r>
            <a:r>
              <a:rPr sz="1800" spc="-5">
                <a:latin typeface="Arial"/>
                <a:cs typeface="Arial"/>
              </a:rPr>
              <a:t>or </a:t>
            </a:r>
            <a:r>
              <a:rPr sz="1800" spc="-10">
                <a:latin typeface="Arial"/>
                <a:cs typeface="Arial"/>
              </a:rPr>
              <a:t>because </a:t>
            </a:r>
            <a:r>
              <a:rPr sz="1800" spc="-5">
                <a:latin typeface="Arial"/>
                <a:cs typeface="Arial"/>
              </a:rPr>
              <a:t>the </a:t>
            </a:r>
            <a:r>
              <a:rPr sz="1800" spc="-10">
                <a:latin typeface="Arial"/>
                <a:cs typeface="Arial"/>
              </a:rPr>
              <a:t>Soldier declines </a:t>
            </a:r>
            <a:r>
              <a:rPr sz="1800">
                <a:latin typeface="Arial"/>
                <a:cs typeface="Arial"/>
              </a:rPr>
              <a:t>to </a:t>
            </a:r>
            <a:r>
              <a:rPr sz="1800" spc="-10">
                <a:latin typeface="Arial"/>
                <a:cs typeface="Arial"/>
              </a:rPr>
              <a:t>participate,  </a:t>
            </a:r>
            <a:r>
              <a:rPr sz="1800" spc="-5">
                <a:latin typeface="Arial"/>
                <a:cs typeface="Arial"/>
              </a:rPr>
              <a:t>voluntarily </a:t>
            </a:r>
            <a:r>
              <a:rPr sz="1800" spc="-10">
                <a:latin typeface="Arial"/>
                <a:cs typeface="Arial"/>
              </a:rPr>
              <a:t>extends </a:t>
            </a:r>
            <a:r>
              <a:rPr sz="1800" spc="-5">
                <a:latin typeface="Arial"/>
                <a:cs typeface="Arial"/>
              </a:rPr>
              <a:t>their foreign service </a:t>
            </a:r>
            <a:r>
              <a:rPr sz="1800" spc="-25">
                <a:latin typeface="Arial"/>
                <a:cs typeface="Arial"/>
              </a:rPr>
              <a:t>tour, </a:t>
            </a:r>
            <a:r>
              <a:rPr sz="1800" spc="-5">
                <a:latin typeface="Arial"/>
                <a:cs typeface="Arial"/>
              </a:rPr>
              <a:t>or is selected </a:t>
            </a:r>
            <a:r>
              <a:rPr sz="1800">
                <a:latin typeface="Arial"/>
                <a:cs typeface="Arial"/>
              </a:rPr>
              <a:t>to </a:t>
            </a:r>
            <a:r>
              <a:rPr sz="1800" spc="-5">
                <a:latin typeface="Arial"/>
                <a:cs typeface="Arial"/>
              </a:rPr>
              <a:t>attend the SGM  </a:t>
            </a:r>
            <a:r>
              <a:rPr sz="1800" spc="-10">
                <a:latin typeface="Arial"/>
                <a:cs typeface="Arial"/>
              </a:rPr>
              <a:t>course.</a:t>
            </a:r>
            <a:endParaRPr sz="1800">
              <a:latin typeface="Arial"/>
              <a:cs typeface="Arial"/>
            </a:endParaRPr>
          </a:p>
        </p:txBody>
      </p:sp>
      <p:sp>
        <p:nvSpPr>
          <p:cNvPr id="6" name="object 3"/>
          <p:cNvSpPr txBox="1">
            <a:spLocks/>
          </p:cNvSpPr>
          <p:nvPr/>
        </p:nvSpPr>
        <p:spPr>
          <a:xfrm>
            <a:off x="1775013" y="-8965"/>
            <a:ext cx="7231760"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5">
                <a:solidFill>
                  <a:schemeClr val="tx1"/>
                </a:solidFill>
              </a:rPr>
              <a:t>Home </a:t>
            </a:r>
            <a:r>
              <a:rPr lang="en-US" sz="2000" i="1">
                <a:solidFill>
                  <a:schemeClr val="tx1"/>
                </a:solidFill>
              </a:rPr>
              <a:t>Base and Advance </a:t>
            </a:r>
            <a:r>
              <a:rPr lang="en-US" sz="2000" i="1" spc="-5">
                <a:solidFill>
                  <a:schemeClr val="tx1"/>
                </a:solidFill>
              </a:rPr>
              <a:t>Assignment </a:t>
            </a:r>
            <a:r>
              <a:rPr lang="en-US" sz="2000" i="1">
                <a:solidFill>
                  <a:schemeClr val="tx1"/>
                </a:solidFill>
              </a:rPr>
              <a:t>Program</a:t>
            </a:r>
            <a:r>
              <a:rPr lang="en-US" sz="2000" i="1" spc="-254">
                <a:solidFill>
                  <a:schemeClr val="tx1"/>
                </a:solidFill>
              </a:rPr>
              <a:t> </a:t>
            </a:r>
            <a:r>
              <a:rPr lang="en-US" sz="2000" i="1">
                <a:solidFill>
                  <a:schemeClr val="tx1"/>
                </a:solidFill>
              </a:rPr>
              <a:t>(HAAP)</a:t>
            </a:r>
            <a:endParaRPr lang="en-US" sz="2000">
              <a:solidFill>
                <a:schemeClr val="tx1"/>
              </a:solidFill>
            </a:endParaRPr>
          </a:p>
        </p:txBody>
      </p:sp>
    </p:spTree>
    <p:extLst>
      <p:ext uri="{BB962C8B-B14F-4D97-AF65-F5344CB8AC3E}">
        <p14:creationId xmlns:p14="http://schemas.microsoft.com/office/powerpoint/2010/main" val="393635337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0" y="798424"/>
            <a:ext cx="8333105" cy="5507277"/>
          </a:xfrm>
          <a:prstGeom prst="rect">
            <a:avLst/>
          </a:prstGeom>
        </p:spPr>
        <p:txBody>
          <a:bodyPr vert="horz" wrap="square" lIns="0" tIns="114935" rIns="0" bIns="0" rtlCol="0">
            <a:spAutoFit/>
          </a:bodyPr>
          <a:lstStyle/>
          <a:p>
            <a:pPr marL="192405" indent="-180340">
              <a:lnSpc>
                <a:spcPct val="100000"/>
              </a:lnSpc>
              <a:spcBef>
                <a:spcPts val="725"/>
              </a:spcBef>
              <a:buSzPct val="94444"/>
              <a:buFont typeface="Wingdings"/>
              <a:buChar char=""/>
              <a:tabLst>
                <a:tab pos="193040" algn="l"/>
              </a:tabLst>
            </a:pPr>
            <a:r>
              <a:rPr sz="1800" spc="-10">
                <a:latin typeface="Arial"/>
                <a:cs typeface="Arial"/>
              </a:rPr>
              <a:t>Designated </a:t>
            </a:r>
            <a:r>
              <a:rPr sz="1800" spc="-5">
                <a:latin typeface="Arial"/>
                <a:cs typeface="Arial"/>
              </a:rPr>
              <a:t>Place</a:t>
            </a:r>
            <a:r>
              <a:rPr sz="1800" spc="35">
                <a:latin typeface="Arial"/>
                <a:cs typeface="Arial"/>
              </a:rPr>
              <a:t> </a:t>
            </a:r>
            <a:r>
              <a:rPr sz="1800" spc="-10">
                <a:latin typeface="Arial"/>
                <a:cs typeface="Arial"/>
              </a:rPr>
              <a:t>Moves</a:t>
            </a:r>
            <a:endParaRPr sz="1800">
              <a:latin typeface="Arial"/>
              <a:cs typeface="Arial"/>
            </a:endParaRPr>
          </a:p>
          <a:p>
            <a:pPr marL="527685" marR="39370" lvl="1" indent="-175260">
              <a:lnSpc>
                <a:spcPct val="100000"/>
              </a:lnSpc>
              <a:spcBef>
                <a:spcPts val="600"/>
              </a:spcBef>
              <a:buChar char="•"/>
              <a:tabLst>
                <a:tab pos="528320" algn="l"/>
              </a:tabLst>
            </a:pPr>
            <a:r>
              <a:rPr sz="1800" spc="-10">
                <a:latin typeface="Arial"/>
                <a:cs typeface="Arial"/>
              </a:rPr>
              <a:t>Soldiers </a:t>
            </a:r>
            <a:r>
              <a:rPr sz="1800" spc="-5">
                <a:latin typeface="Arial"/>
                <a:cs typeface="Arial"/>
              </a:rPr>
              <a:t>on </a:t>
            </a:r>
            <a:r>
              <a:rPr sz="1800" spc="-10">
                <a:latin typeface="Arial"/>
                <a:cs typeface="Arial"/>
              </a:rPr>
              <a:t>assignment </a:t>
            </a:r>
            <a:r>
              <a:rPr sz="1800">
                <a:latin typeface="Arial"/>
                <a:cs typeface="Arial"/>
              </a:rPr>
              <a:t>to </a:t>
            </a:r>
            <a:r>
              <a:rPr sz="1800" spc="-5">
                <a:latin typeface="Arial"/>
                <a:cs typeface="Arial"/>
              </a:rPr>
              <a:t>dependent-restricted tours are </a:t>
            </a:r>
            <a:r>
              <a:rPr sz="1800" spc="-10">
                <a:latin typeface="Arial"/>
                <a:cs typeface="Arial"/>
              </a:rPr>
              <a:t>authorized </a:t>
            </a:r>
            <a:r>
              <a:rPr sz="1800">
                <a:latin typeface="Arial"/>
                <a:cs typeface="Arial"/>
              </a:rPr>
              <a:t>to </a:t>
            </a:r>
            <a:r>
              <a:rPr sz="1800" spc="-5">
                <a:latin typeface="Arial"/>
                <a:cs typeface="Arial"/>
              </a:rPr>
              <a:t>move  Family members </a:t>
            </a:r>
            <a:r>
              <a:rPr sz="1800">
                <a:latin typeface="Arial"/>
                <a:cs typeface="Arial"/>
              </a:rPr>
              <a:t>to a </a:t>
            </a:r>
            <a:r>
              <a:rPr sz="1800" spc="-10">
                <a:latin typeface="Arial"/>
                <a:cs typeface="Arial"/>
              </a:rPr>
              <a:t>designated place, unless </a:t>
            </a:r>
            <a:r>
              <a:rPr sz="1800" spc="-5">
                <a:latin typeface="Arial"/>
                <a:cs typeface="Arial"/>
              </a:rPr>
              <a:t>participating in the</a:t>
            </a:r>
            <a:r>
              <a:rPr sz="1800" spc="120">
                <a:latin typeface="Arial"/>
                <a:cs typeface="Arial"/>
              </a:rPr>
              <a:t> </a:t>
            </a:r>
            <a:r>
              <a:rPr sz="1800" spc="-50">
                <a:latin typeface="Arial"/>
                <a:cs typeface="Arial"/>
              </a:rPr>
              <a:t>HAAP.</a:t>
            </a:r>
            <a:endParaRPr sz="1800">
              <a:latin typeface="Arial"/>
              <a:cs typeface="Arial"/>
            </a:endParaRPr>
          </a:p>
          <a:p>
            <a:pPr marL="527685" marR="219075" lvl="1" indent="-175260">
              <a:lnSpc>
                <a:spcPct val="100000"/>
              </a:lnSpc>
              <a:spcBef>
                <a:spcPts val="600"/>
              </a:spcBef>
              <a:buChar char="•"/>
              <a:tabLst>
                <a:tab pos="528320" algn="l"/>
              </a:tabLst>
            </a:pPr>
            <a:r>
              <a:rPr sz="1800" spc="-10">
                <a:latin typeface="Arial"/>
                <a:cs typeface="Arial"/>
              </a:rPr>
              <a:t>Soldiers </a:t>
            </a:r>
            <a:r>
              <a:rPr sz="1800" spc="-20">
                <a:latin typeface="Arial"/>
                <a:cs typeface="Arial"/>
              </a:rPr>
              <a:t>who </a:t>
            </a:r>
            <a:r>
              <a:rPr sz="1800" spc="-10">
                <a:latin typeface="Arial"/>
                <a:cs typeface="Arial"/>
              </a:rPr>
              <a:t>elect </a:t>
            </a:r>
            <a:r>
              <a:rPr sz="1800">
                <a:latin typeface="Arial"/>
                <a:cs typeface="Arial"/>
              </a:rPr>
              <a:t>to </a:t>
            </a:r>
            <a:r>
              <a:rPr sz="1800" spc="-5">
                <a:latin typeface="Arial"/>
                <a:cs typeface="Arial"/>
              </a:rPr>
              <a:t>serve an </a:t>
            </a:r>
            <a:r>
              <a:rPr sz="1800" spc="-10">
                <a:latin typeface="Arial"/>
                <a:cs typeface="Arial"/>
              </a:rPr>
              <a:t>unaccompanied </a:t>
            </a:r>
            <a:r>
              <a:rPr sz="1800" spc="-5">
                <a:latin typeface="Arial"/>
                <a:cs typeface="Arial"/>
              </a:rPr>
              <a:t>tour are </a:t>
            </a:r>
            <a:r>
              <a:rPr sz="1800" spc="-10">
                <a:latin typeface="Arial"/>
                <a:cs typeface="Arial"/>
              </a:rPr>
              <a:t>authorized </a:t>
            </a:r>
            <a:r>
              <a:rPr sz="1800">
                <a:latin typeface="Arial"/>
                <a:cs typeface="Arial"/>
              </a:rPr>
              <a:t>to </a:t>
            </a:r>
            <a:r>
              <a:rPr sz="1800" spc="-5">
                <a:latin typeface="Arial"/>
                <a:cs typeface="Arial"/>
              </a:rPr>
              <a:t>move  Family members </a:t>
            </a:r>
            <a:r>
              <a:rPr sz="1800">
                <a:latin typeface="Arial"/>
                <a:cs typeface="Arial"/>
              </a:rPr>
              <a:t>to a </a:t>
            </a:r>
            <a:r>
              <a:rPr sz="1800" spc="-10">
                <a:latin typeface="Arial"/>
                <a:cs typeface="Arial"/>
              </a:rPr>
              <a:t>designated</a:t>
            </a:r>
            <a:r>
              <a:rPr sz="1800" spc="30">
                <a:latin typeface="Arial"/>
                <a:cs typeface="Arial"/>
              </a:rPr>
              <a:t> </a:t>
            </a:r>
            <a:r>
              <a:rPr sz="1800" spc="-10">
                <a:latin typeface="Arial"/>
                <a:cs typeface="Arial"/>
              </a:rPr>
              <a:t>place.</a:t>
            </a:r>
            <a:endParaRPr sz="1800">
              <a:latin typeface="Arial"/>
              <a:cs typeface="Arial"/>
            </a:endParaRPr>
          </a:p>
          <a:p>
            <a:pPr marL="527685" marR="688340" lvl="1" indent="-175260">
              <a:lnSpc>
                <a:spcPct val="100000"/>
              </a:lnSpc>
              <a:spcBef>
                <a:spcPts val="600"/>
              </a:spcBef>
              <a:buChar char="•"/>
              <a:tabLst>
                <a:tab pos="528320" algn="l"/>
              </a:tabLst>
            </a:pPr>
            <a:r>
              <a:rPr sz="1800" spc="-5">
                <a:latin typeface="Arial"/>
                <a:cs typeface="Arial"/>
              </a:rPr>
              <a:t>Family members </a:t>
            </a:r>
            <a:r>
              <a:rPr sz="1800" spc="-10">
                <a:latin typeface="Arial"/>
                <a:cs typeface="Arial"/>
              </a:rPr>
              <a:t>cannot </a:t>
            </a:r>
            <a:r>
              <a:rPr sz="1800" spc="-5">
                <a:latin typeface="Arial"/>
                <a:cs typeface="Arial"/>
              </a:rPr>
              <a:t>be moved </a:t>
            </a:r>
            <a:r>
              <a:rPr sz="1800" spc="-10">
                <a:latin typeface="Arial"/>
                <a:cs typeface="Arial"/>
              </a:rPr>
              <a:t>again </a:t>
            </a:r>
            <a:r>
              <a:rPr sz="1800" spc="-5">
                <a:latin typeface="Arial"/>
                <a:cs typeface="Arial"/>
              </a:rPr>
              <a:t>at </a:t>
            </a:r>
            <a:r>
              <a:rPr sz="1800" spc="-10">
                <a:latin typeface="Arial"/>
                <a:cs typeface="Arial"/>
              </a:rPr>
              <a:t>Government expense </a:t>
            </a:r>
            <a:r>
              <a:rPr sz="1800" spc="-5">
                <a:latin typeface="Arial"/>
                <a:cs typeface="Arial"/>
              </a:rPr>
              <a:t>until  </a:t>
            </a:r>
            <a:r>
              <a:rPr sz="1800" spc="-10">
                <a:latin typeface="Arial"/>
                <a:cs typeface="Arial"/>
              </a:rPr>
              <a:t>subsequent </a:t>
            </a:r>
            <a:r>
              <a:rPr sz="1800" spc="-5">
                <a:latin typeface="Arial"/>
                <a:cs typeface="Arial"/>
              </a:rPr>
              <a:t>PCS, or if the </a:t>
            </a:r>
            <a:r>
              <a:rPr sz="1800" spc="-10">
                <a:latin typeface="Arial"/>
                <a:cs typeface="Arial"/>
              </a:rPr>
              <a:t>Soldier </a:t>
            </a:r>
            <a:r>
              <a:rPr sz="1800" spc="-5">
                <a:latin typeface="Arial"/>
                <a:cs typeface="Arial"/>
              </a:rPr>
              <a:t>serves </a:t>
            </a:r>
            <a:r>
              <a:rPr sz="1800">
                <a:latin typeface="Arial"/>
                <a:cs typeface="Arial"/>
              </a:rPr>
              <a:t>a </a:t>
            </a:r>
            <a:r>
              <a:rPr sz="1800" spc="-5">
                <a:latin typeface="Arial"/>
                <a:cs typeface="Arial"/>
              </a:rPr>
              <a:t>consecutive </a:t>
            </a:r>
            <a:r>
              <a:rPr sz="1800" spc="-10">
                <a:latin typeface="Arial"/>
                <a:cs typeface="Arial"/>
              </a:rPr>
              <a:t>overseas</a:t>
            </a:r>
            <a:r>
              <a:rPr sz="1800" spc="130">
                <a:latin typeface="Arial"/>
                <a:cs typeface="Arial"/>
              </a:rPr>
              <a:t> </a:t>
            </a:r>
            <a:r>
              <a:rPr sz="1800" spc="-25">
                <a:latin typeface="Arial"/>
                <a:cs typeface="Arial"/>
              </a:rPr>
              <a:t>tour.</a:t>
            </a:r>
            <a:endParaRPr sz="1800">
              <a:latin typeface="Arial"/>
              <a:cs typeface="Arial"/>
            </a:endParaRPr>
          </a:p>
          <a:p>
            <a:pPr marL="527685" marR="5080" lvl="1" indent="-175260">
              <a:lnSpc>
                <a:spcPct val="100000"/>
              </a:lnSpc>
              <a:spcBef>
                <a:spcPts val="600"/>
              </a:spcBef>
              <a:buChar char="•"/>
              <a:tabLst>
                <a:tab pos="528320" algn="l"/>
              </a:tabLst>
            </a:pPr>
            <a:r>
              <a:rPr sz="1800" spc="-10">
                <a:latin typeface="Arial"/>
                <a:cs typeface="Arial"/>
              </a:rPr>
              <a:t>Soldiers authorized </a:t>
            </a:r>
            <a:r>
              <a:rPr sz="1800" spc="-5">
                <a:latin typeface="Arial"/>
                <a:cs typeface="Arial"/>
              </a:rPr>
              <a:t>deferred travel for Family members are </a:t>
            </a:r>
            <a:r>
              <a:rPr sz="1800" spc="-10">
                <a:latin typeface="Arial"/>
                <a:cs typeface="Arial"/>
              </a:rPr>
              <a:t>not authorized </a:t>
            </a:r>
            <a:r>
              <a:rPr sz="1800">
                <a:latin typeface="Arial"/>
                <a:cs typeface="Arial"/>
              </a:rPr>
              <a:t>to  </a:t>
            </a:r>
            <a:r>
              <a:rPr sz="1800" spc="-5">
                <a:latin typeface="Arial"/>
                <a:cs typeface="Arial"/>
              </a:rPr>
              <a:t>move Family members </a:t>
            </a:r>
            <a:r>
              <a:rPr sz="1800">
                <a:latin typeface="Arial"/>
                <a:cs typeface="Arial"/>
              </a:rPr>
              <a:t>to a </a:t>
            </a:r>
            <a:r>
              <a:rPr sz="1800" spc="-10">
                <a:latin typeface="Arial"/>
                <a:cs typeface="Arial"/>
              </a:rPr>
              <a:t>designated place, unless </a:t>
            </a:r>
            <a:r>
              <a:rPr sz="1800" spc="-5">
                <a:latin typeface="Arial"/>
                <a:cs typeface="Arial"/>
              </a:rPr>
              <a:t>travel is </a:t>
            </a:r>
            <a:r>
              <a:rPr sz="1800" spc="-10">
                <a:latin typeface="Arial"/>
                <a:cs typeface="Arial"/>
              </a:rPr>
              <a:t>expected </a:t>
            </a:r>
            <a:r>
              <a:rPr sz="1800">
                <a:latin typeface="Arial"/>
                <a:cs typeface="Arial"/>
              </a:rPr>
              <a:t>to </a:t>
            </a:r>
            <a:r>
              <a:rPr sz="1800" spc="-10">
                <a:latin typeface="Arial"/>
                <a:cs typeface="Arial"/>
              </a:rPr>
              <a:t>be  delayed </a:t>
            </a:r>
            <a:r>
              <a:rPr sz="1800" spc="-5">
                <a:latin typeface="Arial"/>
                <a:cs typeface="Arial"/>
              </a:rPr>
              <a:t>by 20 </a:t>
            </a:r>
            <a:r>
              <a:rPr sz="1800" spc="-15">
                <a:latin typeface="Arial"/>
                <a:cs typeface="Arial"/>
              </a:rPr>
              <a:t>weeks </a:t>
            </a:r>
            <a:r>
              <a:rPr sz="1800" spc="-5">
                <a:latin typeface="Arial"/>
                <a:cs typeface="Arial"/>
              </a:rPr>
              <a:t>or more </a:t>
            </a:r>
            <a:r>
              <a:rPr sz="1800" spc="-10">
                <a:latin typeface="Arial"/>
                <a:cs typeface="Arial"/>
              </a:rPr>
              <a:t>(nonconcurrent </a:t>
            </a:r>
            <a:r>
              <a:rPr sz="1800" spc="-5">
                <a:latin typeface="Arial"/>
                <a:cs typeface="Arial"/>
              </a:rPr>
              <a:t>travel). Family members </a:t>
            </a:r>
            <a:r>
              <a:rPr sz="1800" spc="-15">
                <a:latin typeface="Arial"/>
                <a:cs typeface="Arial"/>
              </a:rPr>
              <a:t>will  </a:t>
            </a:r>
            <a:r>
              <a:rPr sz="1800" spc="-5">
                <a:latin typeface="Arial"/>
                <a:cs typeface="Arial"/>
              </a:rPr>
              <a:t>then be </a:t>
            </a:r>
            <a:r>
              <a:rPr sz="1800" spc="-10">
                <a:latin typeface="Arial"/>
                <a:cs typeface="Arial"/>
              </a:rPr>
              <a:t>authorized </a:t>
            </a:r>
            <a:r>
              <a:rPr sz="1800">
                <a:latin typeface="Arial"/>
                <a:cs typeface="Arial"/>
              </a:rPr>
              <a:t>to </a:t>
            </a:r>
            <a:r>
              <a:rPr sz="1800" spc="-5">
                <a:latin typeface="Arial"/>
                <a:cs typeface="Arial"/>
              </a:rPr>
              <a:t>travel from the </a:t>
            </a:r>
            <a:r>
              <a:rPr sz="1800" spc="-10">
                <a:latin typeface="Arial"/>
                <a:cs typeface="Arial"/>
              </a:rPr>
              <a:t>designated place </a:t>
            </a:r>
            <a:r>
              <a:rPr sz="1800">
                <a:latin typeface="Arial"/>
                <a:cs typeface="Arial"/>
              </a:rPr>
              <a:t>to </a:t>
            </a:r>
            <a:r>
              <a:rPr sz="1800" spc="-5">
                <a:latin typeface="Arial"/>
                <a:cs typeface="Arial"/>
              </a:rPr>
              <a:t>the </a:t>
            </a:r>
            <a:r>
              <a:rPr sz="1800" spc="-10">
                <a:latin typeface="Arial"/>
                <a:cs typeface="Arial"/>
              </a:rPr>
              <a:t>new </a:t>
            </a:r>
            <a:r>
              <a:rPr sz="1800" spc="-5">
                <a:latin typeface="Arial"/>
                <a:cs typeface="Arial"/>
              </a:rPr>
              <a:t>PDS </a:t>
            </a:r>
            <a:r>
              <a:rPr sz="1800" spc="-10">
                <a:latin typeface="Arial"/>
                <a:cs typeface="Arial"/>
              </a:rPr>
              <a:t>at  government expense provided </a:t>
            </a:r>
            <a:r>
              <a:rPr sz="1800" spc="-5">
                <a:latin typeface="Arial"/>
                <a:cs typeface="Arial"/>
              </a:rPr>
              <a:t>the Family members are command </a:t>
            </a:r>
            <a:r>
              <a:rPr sz="1800" spc="-10">
                <a:latin typeface="Arial"/>
                <a:cs typeface="Arial"/>
              </a:rPr>
              <a:t>sponsored  and </a:t>
            </a:r>
            <a:r>
              <a:rPr sz="1800" spc="-5">
                <a:latin typeface="Arial"/>
                <a:cs typeface="Arial"/>
              </a:rPr>
              <a:t>the </a:t>
            </a:r>
            <a:r>
              <a:rPr sz="1800" spc="-10">
                <a:latin typeface="Arial"/>
                <a:cs typeface="Arial"/>
              </a:rPr>
              <a:t>Soldier has </a:t>
            </a:r>
            <a:r>
              <a:rPr sz="1800" spc="-5">
                <a:latin typeface="Arial"/>
                <a:cs typeface="Arial"/>
              </a:rPr>
              <a:t>at </a:t>
            </a:r>
            <a:r>
              <a:rPr sz="1800" spc="-10">
                <a:latin typeface="Arial"/>
                <a:cs typeface="Arial"/>
              </a:rPr>
              <a:t>least </a:t>
            </a:r>
            <a:r>
              <a:rPr sz="1800" spc="-5">
                <a:latin typeface="Arial"/>
                <a:cs typeface="Arial"/>
              </a:rPr>
              <a:t>12 months </a:t>
            </a:r>
            <a:r>
              <a:rPr sz="1800" spc="-10">
                <a:latin typeface="Arial"/>
                <a:cs typeface="Arial"/>
              </a:rPr>
              <a:t>remaining </a:t>
            </a:r>
            <a:r>
              <a:rPr sz="1800" spc="-5">
                <a:latin typeface="Arial"/>
                <a:cs typeface="Arial"/>
              </a:rPr>
              <a:t>in the OCONUS</a:t>
            </a:r>
            <a:r>
              <a:rPr sz="1800" spc="190">
                <a:latin typeface="Arial"/>
                <a:cs typeface="Arial"/>
              </a:rPr>
              <a:t> </a:t>
            </a:r>
            <a:r>
              <a:rPr sz="1800" spc="-10">
                <a:latin typeface="Arial"/>
                <a:cs typeface="Arial"/>
              </a:rPr>
              <a:t>command.</a:t>
            </a:r>
            <a:endParaRPr sz="1800">
              <a:latin typeface="Arial"/>
              <a:cs typeface="Arial"/>
            </a:endParaRPr>
          </a:p>
          <a:p>
            <a:pPr marL="527685" lvl="1" indent="-175895">
              <a:lnSpc>
                <a:spcPct val="100000"/>
              </a:lnSpc>
              <a:spcBef>
                <a:spcPts val="600"/>
              </a:spcBef>
              <a:buChar char="•"/>
              <a:tabLst>
                <a:tab pos="528320" algn="l"/>
              </a:tabLst>
            </a:pPr>
            <a:r>
              <a:rPr sz="1800">
                <a:latin typeface="Arial"/>
                <a:cs typeface="Arial"/>
              </a:rPr>
              <a:t>The </a:t>
            </a:r>
            <a:r>
              <a:rPr sz="1800" spc="-10">
                <a:latin typeface="Arial"/>
                <a:cs typeface="Arial"/>
              </a:rPr>
              <a:t>designated place </a:t>
            </a:r>
            <a:r>
              <a:rPr sz="1800" spc="-5">
                <a:latin typeface="Arial"/>
                <a:cs typeface="Arial"/>
              </a:rPr>
              <a:t>may</a:t>
            </a:r>
            <a:r>
              <a:rPr sz="1800" spc="30">
                <a:latin typeface="Arial"/>
                <a:cs typeface="Arial"/>
              </a:rPr>
              <a:t> </a:t>
            </a:r>
            <a:r>
              <a:rPr sz="1800" spc="-10">
                <a:latin typeface="Arial"/>
                <a:cs typeface="Arial"/>
              </a:rPr>
              <a:t>be:</a:t>
            </a:r>
            <a:endParaRPr sz="1800">
              <a:latin typeface="Arial"/>
              <a:cs typeface="Arial"/>
            </a:endParaRPr>
          </a:p>
          <a:p>
            <a:pPr marL="754380" lvl="2" indent="-224790">
              <a:lnSpc>
                <a:spcPct val="100000"/>
              </a:lnSpc>
              <a:spcBef>
                <a:spcPts val="110"/>
              </a:spcBef>
              <a:buChar char="–"/>
              <a:tabLst>
                <a:tab pos="755015" algn="l"/>
              </a:tabLst>
            </a:pPr>
            <a:r>
              <a:rPr sz="1400" spc="-5">
                <a:latin typeface="Arial"/>
                <a:cs typeface="Arial"/>
              </a:rPr>
              <a:t>any </a:t>
            </a:r>
            <a:r>
              <a:rPr sz="1400">
                <a:latin typeface="Arial"/>
                <a:cs typeface="Arial"/>
              </a:rPr>
              <a:t>location in</a:t>
            </a:r>
            <a:r>
              <a:rPr sz="1400" spc="-70">
                <a:latin typeface="Arial"/>
                <a:cs typeface="Arial"/>
              </a:rPr>
              <a:t> </a:t>
            </a:r>
            <a:r>
              <a:rPr sz="1400" spc="-5">
                <a:latin typeface="Arial"/>
                <a:cs typeface="Arial"/>
              </a:rPr>
              <a:t>CONUS</a:t>
            </a:r>
            <a:endParaRPr sz="1400">
              <a:latin typeface="Arial"/>
              <a:cs typeface="Arial"/>
            </a:endParaRPr>
          </a:p>
          <a:p>
            <a:pPr marL="754380" lvl="2" indent="-224790">
              <a:lnSpc>
                <a:spcPct val="100000"/>
              </a:lnSpc>
              <a:spcBef>
                <a:spcPts val="100"/>
              </a:spcBef>
              <a:buChar char="–"/>
              <a:tabLst>
                <a:tab pos="755015" algn="l"/>
              </a:tabLst>
            </a:pPr>
            <a:r>
              <a:rPr sz="1400">
                <a:latin typeface="Arial"/>
                <a:cs typeface="Arial"/>
              </a:rPr>
              <a:t>Alaska, </a:t>
            </a:r>
            <a:r>
              <a:rPr sz="1400" spc="-5">
                <a:latin typeface="Arial"/>
                <a:cs typeface="Arial"/>
              </a:rPr>
              <a:t>Hawaii, </a:t>
            </a:r>
            <a:r>
              <a:rPr sz="1400">
                <a:latin typeface="Arial"/>
                <a:cs typeface="Arial"/>
              </a:rPr>
              <a:t>Puerto </a:t>
            </a:r>
            <a:r>
              <a:rPr sz="1400" spc="-5">
                <a:latin typeface="Arial"/>
                <a:cs typeface="Arial"/>
              </a:rPr>
              <a:t>Rico, or US territory/possession </a:t>
            </a:r>
            <a:r>
              <a:rPr sz="1400">
                <a:latin typeface="Arial"/>
                <a:cs typeface="Arial"/>
              </a:rPr>
              <a:t>(losing installation </a:t>
            </a:r>
            <a:r>
              <a:rPr sz="1400" spc="-5">
                <a:latin typeface="Arial"/>
                <a:cs typeface="Arial"/>
              </a:rPr>
              <a:t>commander</a:t>
            </a:r>
            <a:r>
              <a:rPr sz="1400" spc="-165">
                <a:latin typeface="Arial"/>
                <a:cs typeface="Arial"/>
              </a:rPr>
              <a:t> </a:t>
            </a:r>
            <a:r>
              <a:rPr sz="1400" spc="-5">
                <a:latin typeface="Arial"/>
                <a:cs typeface="Arial"/>
              </a:rPr>
              <a:t>approval)</a:t>
            </a:r>
            <a:endParaRPr sz="1400">
              <a:latin typeface="Arial"/>
              <a:cs typeface="Arial"/>
            </a:endParaRPr>
          </a:p>
          <a:p>
            <a:pPr marL="754380" lvl="2" indent="-224790">
              <a:lnSpc>
                <a:spcPct val="100000"/>
              </a:lnSpc>
              <a:spcBef>
                <a:spcPts val="95"/>
              </a:spcBef>
              <a:buChar char="–"/>
              <a:tabLst>
                <a:tab pos="755015" algn="l"/>
              </a:tabLst>
            </a:pPr>
            <a:r>
              <a:rPr sz="1400" spc="-5">
                <a:latin typeface="Arial"/>
                <a:cs typeface="Arial"/>
              </a:rPr>
              <a:t>The follow-on PDS (dependent-restricted and unaccompanied </a:t>
            </a:r>
            <a:r>
              <a:rPr sz="1400">
                <a:latin typeface="Arial"/>
                <a:cs typeface="Arial"/>
              </a:rPr>
              <a:t>tours</a:t>
            </a:r>
            <a:r>
              <a:rPr sz="1400" spc="-145">
                <a:latin typeface="Arial"/>
                <a:cs typeface="Arial"/>
              </a:rPr>
              <a:t> </a:t>
            </a:r>
            <a:r>
              <a:rPr sz="1400" spc="-5">
                <a:latin typeface="Arial"/>
                <a:cs typeface="Arial"/>
              </a:rPr>
              <a:t>only)</a:t>
            </a:r>
            <a:endParaRPr sz="1400">
              <a:latin typeface="Arial"/>
              <a:cs typeface="Arial"/>
            </a:endParaRPr>
          </a:p>
          <a:p>
            <a:pPr marL="754380" marR="1692275" lvl="2" indent="-224154">
              <a:lnSpc>
                <a:spcPct val="100000"/>
              </a:lnSpc>
              <a:spcBef>
                <a:spcPts val="105"/>
              </a:spcBef>
              <a:buChar char="–"/>
              <a:tabLst>
                <a:tab pos="755015" algn="l"/>
              </a:tabLst>
            </a:pPr>
            <a:r>
              <a:rPr sz="1400" spc="-5">
                <a:latin typeface="Arial"/>
                <a:cs typeface="Arial"/>
              </a:rPr>
              <a:t>Any OCONUS </a:t>
            </a:r>
            <a:r>
              <a:rPr sz="1400">
                <a:latin typeface="Arial"/>
                <a:cs typeface="Arial"/>
              </a:rPr>
              <a:t>location </a:t>
            </a:r>
            <a:r>
              <a:rPr sz="1400" spc="-5">
                <a:latin typeface="Arial"/>
                <a:cs typeface="Arial"/>
              </a:rPr>
              <a:t>approved by </a:t>
            </a:r>
            <a:r>
              <a:rPr sz="1400">
                <a:latin typeface="Arial"/>
                <a:cs typeface="Arial"/>
              </a:rPr>
              <a:t>the Secretary </a:t>
            </a:r>
            <a:r>
              <a:rPr sz="1400" spc="-5">
                <a:latin typeface="Arial"/>
                <a:cs typeface="Arial"/>
              </a:rPr>
              <a:t>of </a:t>
            </a:r>
            <a:r>
              <a:rPr sz="1400">
                <a:latin typeface="Arial"/>
                <a:cs typeface="Arial"/>
              </a:rPr>
              <a:t>the </a:t>
            </a:r>
            <a:r>
              <a:rPr sz="1400" spc="-5">
                <a:latin typeface="Arial"/>
                <a:cs typeface="Arial"/>
              </a:rPr>
              <a:t>Army</a:t>
            </a:r>
            <a:r>
              <a:rPr sz="1400" spc="-229">
                <a:latin typeface="Arial"/>
                <a:cs typeface="Arial"/>
              </a:rPr>
              <a:t> </a:t>
            </a:r>
            <a:r>
              <a:rPr sz="1400" spc="-5">
                <a:latin typeface="Arial"/>
                <a:cs typeface="Arial"/>
              </a:rPr>
              <a:t>(dependent-  </a:t>
            </a:r>
            <a:r>
              <a:rPr sz="1400">
                <a:latin typeface="Arial"/>
                <a:cs typeface="Arial"/>
              </a:rPr>
              <a:t>restricted tours</a:t>
            </a:r>
            <a:r>
              <a:rPr sz="1400" spc="-85">
                <a:latin typeface="Arial"/>
                <a:cs typeface="Arial"/>
              </a:rPr>
              <a:t> </a:t>
            </a:r>
            <a:r>
              <a:rPr sz="1400" spc="-5">
                <a:latin typeface="Arial"/>
                <a:cs typeface="Arial"/>
              </a:rPr>
              <a:t>only)</a:t>
            </a:r>
            <a:endParaRPr sz="1400">
              <a:latin typeface="Arial"/>
              <a:cs typeface="Arial"/>
            </a:endParaRPr>
          </a:p>
        </p:txBody>
      </p:sp>
      <p:sp>
        <p:nvSpPr>
          <p:cNvPr id="7" name="object 3"/>
          <p:cNvSpPr txBox="1">
            <a:spLocks/>
          </p:cNvSpPr>
          <p:nvPr/>
        </p:nvSpPr>
        <p:spPr>
          <a:xfrm>
            <a:off x="2720907" y="-8965"/>
            <a:ext cx="6285865"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75615">
              <a:lnSpc>
                <a:spcPct val="100000"/>
              </a:lnSpc>
              <a:spcBef>
                <a:spcPts val="105"/>
              </a:spcBef>
            </a:pPr>
            <a:r>
              <a:rPr lang="en-US" sz="2000" i="1" spc="-5">
                <a:solidFill>
                  <a:schemeClr val="tx1"/>
                </a:solidFill>
              </a:rPr>
              <a:t>Family Travel</a:t>
            </a:r>
          </a:p>
        </p:txBody>
      </p:sp>
    </p:spTree>
    <p:extLst>
      <p:ext uri="{BB962C8B-B14F-4D97-AF65-F5344CB8AC3E}">
        <p14:creationId xmlns:p14="http://schemas.microsoft.com/office/powerpoint/2010/main" val="357731716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0" y="1052946"/>
            <a:ext cx="8251825" cy="5168723"/>
          </a:xfrm>
          <a:prstGeom prst="rect">
            <a:avLst/>
          </a:prstGeom>
        </p:spPr>
        <p:txBody>
          <a:bodyPr vert="horz" wrap="square" lIns="0" tIns="13335" rIns="0" bIns="0" rtlCol="0">
            <a:spAutoFit/>
          </a:bodyPr>
          <a:lstStyle/>
          <a:p>
            <a:pPr marL="256540" indent="-243840">
              <a:lnSpc>
                <a:spcPct val="100000"/>
              </a:lnSpc>
              <a:spcBef>
                <a:spcPts val="1775"/>
              </a:spcBef>
              <a:buFont typeface="Wingdings"/>
              <a:buChar char=""/>
              <a:tabLst>
                <a:tab pos="256540" algn="l"/>
              </a:tabLst>
            </a:pPr>
            <a:r>
              <a:rPr sz="1800" spc="-5">
                <a:latin typeface="Arial"/>
                <a:cs typeface="Arial"/>
              </a:rPr>
              <a:t>Family </a:t>
            </a:r>
            <a:r>
              <a:rPr sz="1800" spc="-10">
                <a:latin typeface="Arial"/>
                <a:cs typeface="Arial"/>
              </a:rPr>
              <a:t>Travel/Command</a:t>
            </a:r>
            <a:r>
              <a:rPr sz="1800" spc="-25">
                <a:latin typeface="Arial"/>
                <a:cs typeface="Arial"/>
              </a:rPr>
              <a:t> </a:t>
            </a:r>
            <a:r>
              <a:rPr sz="1800" spc="-10">
                <a:latin typeface="Arial"/>
                <a:cs typeface="Arial"/>
              </a:rPr>
              <a:t>Sponsorship</a:t>
            </a:r>
            <a:endParaRPr sz="1800">
              <a:latin typeface="Arial"/>
              <a:cs typeface="Arial"/>
            </a:endParaRPr>
          </a:p>
          <a:p>
            <a:pPr marL="527685" marR="13335" lvl="1" indent="-175260">
              <a:lnSpc>
                <a:spcPct val="100000"/>
              </a:lnSpc>
              <a:spcBef>
                <a:spcPts val="1005"/>
              </a:spcBef>
              <a:buChar char="•"/>
              <a:tabLst>
                <a:tab pos="528320" algn="l"/>
              </a:tabLst>
            </a:pPr>
            <a:r>
              <a:rPr sz="1600" spc="-5">
                <a:latin typeface="Arial"/>
                <a:cs typeface="Arial"/>
              </a:rPr>
              <a:t>Soldiers </a:t>
            </a:r>
            <a:r>
              <a:rPr sz="1600" spc="-10">
                <a:latin typeface="Arial"/>
                <a:cs typeface="Arial"/>
              </a:rPr>
              <a:t>who </a:t>
            </a:r>
            <a:r>
              <a:rPr sz="1600" spc="-5">
                <a:latin typeface="Arial"/>
                <a:cs typeface="Arial"/>
              </a:rPr>
              <a:t>desire their Family </a:t>
            </a:r>
            <a:r>
              <a:rPr sz="1600" spc="-10">
                <a:latin typeface="Arial"/>
                <a:cs typeface="Arial"/>
              </a:rPr>
              <a:t>members </a:t>
            </a:r>
            <a:r>
              <a:rPr sz="1600" spc="-5">
                <a:latin typeface="Arial"/>
                <a:cs typeface="Arial"/>
              </a:rPr>
              <a:t>accompany them to the </a:t>
            </a:r>
            <a:r>
              <a:rPr sz="1600" spc="-10">
                <a:latin typeface="Arial"/>
                <a:cs typeface="Arial"/>
              </a:rPr>
              <a:t>new </a:t>
            </a:r>
            <a:r>
              <a:rPr sz="1600" spc="-5">
                <a:latin typeface="Arial"/>
                <a:cs typeface="Arial"/>
              </a:rPr>
              <a:t>overseas </a:t>
            </a:r>
            <a:r>
              <a:rPr sz="1600" spc="-10">
                <a:latin typeface="Arial"/>
                <a:cs typeface="Arial"/>
              </a:rPr>
              <a:t>duty  </a:t>
            </a:r>
            <a:r>
              <a:rPr sz="1600" spc="-5">
                <a:latin typeface="Arial"/>
                <a:cs typeface="Arial"/>
              </a:rPr>
              <a:t>station </a:t>
            </a:r>
            <a:r>
              <a:rPr sz="1600" spc="-10">
                <a:latin typeface="Arial"/>
                <a:cs typeface="Arial"/>
              </a:rPr>
              <a:t>(not </a:t>
            </a:r>
            <a:r>
              <a:rPr sz="1600" spc="-5">
                <a:latin typeface="Arial"/>
                <a:cs typeface="Arial"/>
              </a:rPr>
              <a:t>a dependent-restricted tour) must initiate Family Member </a:t>
            </a:r>
            <a:r>
              <a:rPr sz="1600" spc="-20">
                <a:latin typeface="Arial"/>
                <a:cs typeface="Arial"/>
              </a:rPr>
              <a:t>Travel  </a:t>
            </a:r>
            <a:r>
              <a:rPr sz="1600" spc="-5">
                <a:latin typeface="Arial"/>
                <a:cs typeface="Arial"/>
              </a:rPr>
              <a:t>Screening (see EFMP slides) </a:t>
            </a:r>
            <a:r>
              <a:rPr sz="1600" spc="-10">
                <a:latin typeface="Arial"/>
                <a:cs typeface="Arial"/>
              </a:rPr>
              <a:t>and </a:t>
            </a:r>
            <a:r>
              <a:rPr sz="1600" spc="-5">
                <a:latin typeface="Arial"/>
                <a:cs typeface="Arial"/>
              </a:rPr>
              <a:t>apply for </a:t>
            </a:r>
            <a:r>
              <a:rPr sz="1600" spc="-10">
                <a:latin typeface="Arial"/>
                <a:cs typeface="Arial"/>
              </a:rPr>
              <a:t>Command </a:t>
            </a:r>
            <a:r>
              <a:rPr sz="1600" spc="-5">
                <a:latin typeface="Arial"/>
                <a:cs typeface="Arial"/>
              </a:rPr>
              <a:t>Sponsorship for their  </a:t>
            </a:r>
            <a:r>
              <a:rPr sz="1600" spc="-10">
                <a:latin typeface="Arial"/>
                <a:cs typeface="Arial"/>
              </a:rPr>
              <a:t>dependents </a:t>
            </a:r>
            <a:r>
              <a:rPr sz="1600" spc="-5">
                <a:latin typeface="Arial"/>
                <a:cs typeface="Arial"/>
              </a:rPr>
              <a:t>as soon as possible. </a:t>
            </a:r>
            <a:r>
              <a:rPr sz="1600" spc="-10">
                <a:latin typeface="Arial"/>
                <a:cs typeface="Arial"/>
              </a:rPr>
              <a:t>The </a:t>
            </a:r>
            <a:r>
              <a:rPr sz="1600" spc="-5">
                <a:latin typeface="Arial"/>
                <a:cs typeface="Arial"/>
              </a:rPr>
              <a:t>gaining command </a:t>
            </a:r>
            <a:r>
              <a:rPr sz="1600">
                <a:latin typeface="Arial"/>
                <a:cs typeface="Arial"/>
              </a:rPr>
              <a:t>is </a:t>
            </a:r>
            <a:r>
              <a:rPr sz="1600" spc="-5">
                <a:latin typeface="Arial"/>
                <a:cs typeface="Arial"/>
              </a:rPr>
              <a:t>the only </a:t>
            </a:r>
            <a:r>
              <a:rPr sz="1600" spc="-10">
                <a:latin typeface="Arial"/>
                <a:cs typeface="Arial"/>
              </a:rPr>
              <a:t>Command  </a:t>
            </a:r>
            <a:r>
              <a:rPr sz="1600" spc="-5">
                <a:latin typeface="Arial"/>
                <a:cs typeface="Arial"/>
              </a:rPr>
              <a:t>Sponsorship approving</a:t>
            </a:r>
            <a:r>
              <a:rPr sz="1600" spc="-20">
                <a:latin typeface="Arial"/>
                <a:cs typeface="Arial"/>
              </a:rPr>
              <a:t> authority.</a:t>
            </a:r>
            <a:endParaRPr sz="1600">
              <a:latin typeface="Arial"/>
              <a:cs typeface="Arial"/>
            </a:endParaRPr>
          </a:p>
          <a:p>
            <a:pPr marL="527685" marR="5080" lvl="1" indent="-175260">
              <a:lnSpc>
                <a:spcPct val="100000"/>
              </a:lnSpc>
              <a:spcBef>
                <a:spcPts val="994"/>
              </a:spcBef>
              <a:buChar char="•"/>
              <a:tabLst>
                <a:tab pos="528320" algn="l"/>
              </a:tabLst>
            </a:pPr>
            <a:r>
              <a:rPr sz="1600" spc="-10">
                <a:latin typeface="Arial"/>
                <a:cs typeface="Arial"/>
              </a:rPr>
              <a:t>The </a:t>
            </a:r>
            <a:r>
              <a:rPr sz="1600" spc="-5">
                <a:latin typeface="Arial"/>
                <a:cs typeface="Arial"/>
              </a:rPr>
              <a:t>Family travel authorization must be included on Soldiers’ PCS orders, with Family  </a:t>
            </a:r>
            <a:r>
              <a:rPr sz="1600" spc="-10">
                <a:latin typeface="Arial"/>
                <a:cs typeface="Arial"/>
              </a:rPr>
              <a:t>members </a:t>
            </a:r>
            <a:r>
              <a:rPr sz="1600">
                <a:latin typeface="Arial"/>
                <a:cs typeface="Arial"/>
              </a:rPr>
              <a:t>listed </a:t>
            </a:r>
            <a:r>
              <a:rPr sz="1600" spc="-5">
                <a:latin typeface="Arial"/>
                <a:cs typeface="Arial"/>
              </a:rPr>
              <a:t>by</a:t>
            </a:r>
            <a:r>
              <a:rPr sz="1600" spc="15">
                <a:latin typeface="Arial"/>
                <a:cs typeface="Arial"/>
              </a:rPr>
              <a:t> </a:t>
            </a:r>
            <a:r>
              <a:rPr sz="1600" spc="-10">
                <a:latin typeface="Arial"/>
                <a:cs typeface="Arial"/>
              </a:rPr>
              <a:t>name.</a:t>
            </a:r>
            <a:endParaRPr sz="1600">
              <a:latin typeface="Arial"/>
              <a:cs typeface="Arial"/>
            </a:endParaRPr>
          </a:p>
          <a:p>
            <a:pPr marL="527685" marR="195580" lvl="1" indent="-175260">
              <a:lnSpc>
                <a:spcPct val="100000"/>
              </a:lnSpc>
              <a:spcBef>
                <a:spcPts val="1005"/>
              </a:spcBef>
              <a:buChar char="•"/>
              <a:tabLst>
                <a:tab pos="528320" algn="l"/>
              </a:tabLst>
            </a:pPr>
            <a:r>
              <a:rPr sz="1600" spc="-10">
                <a:latin typeface="Arial"/>
                <a:cs typeface="Arial"/>
              </a:rPr>
              <a:t>The </a:t>
            </a:r>
            <a:r>
              <a:rPr sz="1600" spc="-5">
                <a:latin typeface="Arial"/>
                <a:cs typeface="Arial"/>
              </a:rPr>
              <a:t>overseas commander will approve concurrent travel </a:t>
            </a:r>
            <a:r>
              <a:rPr sz="1600" spc="-10">
                <a:latin typeface="Arial"/>
                <a:cs typeface="Arial"/>
              </a:rPr>
              <a:t>when </a:t>
            </a:r>
            <a:r>
              <a:rPr sz="1600" spc="-5">
                <a:latin typeface="Arial"/>
                <a:cs typeface="Arial"/>
              </a:rPr>
              <a:t>the Family </a:t>
            </a:r>
            <a:r>
              <a:rPr sz="1600" spc="-10">
                <a:latin typeface="Arial"/>
                <a:cs typeface="Arial"/>
              </a:rPr>
              <a:t>members  </a:t>
            </a:r>
            <a:r>
              <a:rPr sz="1600" spc="-5">
                <a:latin typeface="Arial"/>
                <a:cs typeface="Arial"/>
              </a:rPr>
              <a:t>can be accommodated within 60 </a:t>
            </a:r>
            <a:r>
              <a:rPr sz="1600" spc="-10">
                <a:latin typeface="Arial"/>
                <a:cs typeface="Arial"/>
              </a:rPr>
              <a:t>days after </a:t>
            </a:r>
            <a:r>
              <a:rPr sz="1600" spc="-5">
                <a:latin typeface="Arial"/>
                <a:cs typeface="Arial"/>
              </a:rPr>
              <a:t>the </a:t>
            </a:r>
            <a:r>
              <a:rPr sz="1600">
                <a:latin typeface="Arial"/>
                <a:cs typeface="Arial"/>
              </a:rPr>
              <a:t>sponsor’s </a:t>
            </a:r>
            <a:r>
              <a:rPr sz="1600" spc="-5">
                <a:latin typeface="Arial"/>
                <a:cs typeface="Arial"/>
              </a:rPr>
              <a:t>arrival </a:t>
            </a:r>
            <a:r>
              <a:rPr sz="1600">
                <a:latin typeface="Arial"/>
                <a:cs typeface="Arial"/>
              </a:rPr>
              <a:t>in </a:t>
            </a:r>
            <a:r>
              <a:rPr sz="1600" spc="-5">
                <a:latin typeface="Arial"/>
                <a:cs typeface="Arial"/>
              </a:rPr>
              <a:t>the overseas  command. </a:t>
            </a:r>
            <a:r>
              <a:rPr sz="1600" spc="-10">
                <a:latin typeface="Arial"/>
                <a:cs typeface="Arial"/>
              </a:rPr>
              <a:t>Deferred </a:t>
            </a:r>
            <a:r>
              <a:rPr sz="1600" spc="-5">
                <a:latin typeface="Arial"/>
                <a:cs typeface="Arial"/>
              </a:rPr>
              <a:t>travel normally will be </a:t>
            </a:r>
            <a:r>
              <a:rPr sz="1600" spc="-10">
                <a:latin typeface="Arial"/>
                <a:cs typeface="Arial"/>
              </a:rPr>
              <a:t>approved when </a:t>
            </a:r>
            <a:r>
              <a:rPr sz="1600" spc="-5">
                <a:latin typeface="Arial"/>
                <a:cs typeface="Arial"/>
              </a:rPr>
              <a:t>the Family </a:t>
            </a:r>
            <a:r>
              <a:rPr sz="1600" spc="-10">
                <a:latin typeface="Arial"/>
                <a:cs typeface="Arial"/>
              </a:rPr>
              <a:t>members </a:t>
            </a:r>
            <a:r>
              <a:rPr sz="1600" spc="-5">
                <a:latin typeface="Arial"/>
                <a:cs typeface="Arial"/>
              </a:rPr>
              <a:t>can  be accommodated within </a:t>
            </a:r>
            <a:r>
              <a:rPr sz="1600" spc="-10">
                <a:latin typeface="Arial"/>
                <a:cs typeface="Arial"/>
              </a:rPr>
              <a:t>61–140 days after </a:t>
            </a:r>
            <a:r>
              <a:rPr sz="1600" spc="-5">
                <a:latin typeface="Arial"/>
                <a:cs typeface="Arial"/>
              </a:rPr>
              <a:t>the </a:t>
            </a:r>
            <a:r>
              <a:rPr sz="1600">
                <a:latin typeface="Arial"/>
                <a:cs typeface="Arial"/>
              </a:rPr>
              <a:t>sponsor’s </a:t>
            </a:r>
            <a:r>
              <a:rPr sz="1600" spc="-5">
                <a:latin typeface="Arial"/>
                <a:cs typeface="Arial"/>
              </a:rPr>
              <a:t>arrival </a:t>
            </a:r>
            <a:r>
              <a:rPr sz="1600">
                <a:latin typeface="Arial"/>
                <a:cs typeface="Arial"/>
              </a:rPr>
              <a:t>in </a:t>
            </a:r>
            <a:r>
              <a:rPr sz="1600" spc="-5">
                <a:latin typeface="Arial"/>
                <a:cs typeface="Arial"/>
              </a:rPr>
              <a:t>the overseas  command (for U.S. Army </a:t>
            </a:r>
            <a:r>
              <a:rPr sz="1600" spc="-10">
                <a:latin typeface="Arial"/>
                <a:cs typeface="Arial"/>
              </a:rPr>
              <a:t>Europe </a:t>
            </a:r>
            <a:r>
              <a:rPr sz="1600" spc="-35">
                <a:latin typeface="Arial"/>
                <a:cs typeface="Arial"/>
              </a:rPr>
              <a:t>only, </a:t>
            </a:r>
            <a:r>
              <a:rPr sz="1600" spc="-10">
                <a:latin typeface="Arial"/>
                <a:cs typeface="Arial"/>
              </a:rPr>
              <a:t>deferred </a:t>
            </a:r>
            <a:r>
              <a:rPr sz="1600" spc="-5">
                <a:latin typeface="Arial"/>
                <a:cs typeface="Arial"/>
              </a:rPr>
              <a:t>travel </a:t>
            </a:r>
            <a:r>
              <a:rPr sz="1600">
                <a:latin typeface="Arial"/>
                <a:cs typeface="Arial"/>
              </a:rPr>
              <a:t>is </a:t>
            </a:r>
            <a:r>
              <a:rPr sz="1600" spc="-10">
                <a:latin typeface="Arial"/>
                <a:cs typeface="Arial"/>
              </a:rPr>
              <a:t>between </a:t>
            </a:r>
            <a:r>
              <a:rPr sz="1600" spc="-5">
                <a:latin typeface="Arial"/>
                <a:cs typeface="Arial"/>
              </a:rPr>
              <a:t>31 </a:t>
            </a:r>
            <a:r>
              <a:rPr sz="1600" spc="-10">
                <a:latin typeface="Arial"/>
                <a:cs typeface="Arial"/>
              </a:rPr>
              <a:t>and 140</a:t>
            </a:r>
            <a:r>
              <a:rPr sz="1600" spc="215">
                <a:latin typeface="Arial"/>
                <a:cs typeface="Arial"/>
              </a:rPr>
              <a:t> </a:t>
            </a:r>
            <a:r>
              <a:rPr sz="1600" spc="-10">
                <a:latin typeface="Arial"/>
                <a:cs typeface="Arial"/>
              </a:rPr>
              <a:t>days).</a:t>
            </a:r>
            <a:endParaRPr sz="1600">
              <a:latin typeface="Arial"/>
              <a:cs typeface="Arial"/>
            </a:endParaRPr>
          </a:p>
          <a:p>
            <a:pPr marL="186055" marR="325755" indent="-173990">
              <a:lnSpc>
                <a:spcPct val="100000"/>
              </a:lnSpc>
              <a:spcBef>
                <a:spcPts val="595"/>
              </a:spcBef>
              <a:buFont typeface="Wingdings"/>
              <a:buChar char=""/>
              <a:tabLst>
                <a:tab pos="193040" algn="l"/>
              </a:tabLst>
            </a:pPr>
            <a:r>
              <a:rPr sz="1800" spc="-5">
                <a:latin typeface="Arial"/>
                <a:cs typeface="Arial"/>
              </a:rPr>
              <a:t>Some Host </a:t>
            </a:r>
            <a:r>
              <a:rPr sz="1800" spc="-10">
                <a:latin typeface="Arial"/>
                <a:cs typeface="Arial"/>
              </a:rPr>
              <a:t>Nations </a:t>
            </a:r>
            <a:r>
              <a:rPr sz="1800" spc="-5">
                <a:latin typeface="Arial"/>
                <a:cs typeface="Arial"/>
              </a:rPr>
              <a:t>do </a:t>
            </a:r>
            <a:r>
              <a:rPr sz="1800" spc="-10">
                <a:latin typeface="Arial"/>
                <a:cs typeface="Arial"/>
              </a:rPr>
              <a:t>not recognize </a:t>
            </a:r>
            <a:r>
              <a:rPr sz="1800">
                <a:latin typeface="Arial"/>
                <a:cs typeface="Arial"/>
              </a:rPr>
              <a:t>a </a:t>
            </a:r>
            <a:r>
              <a:rPr sz="1800" spc="-5">
                <a:latin typeface="Arial"/>
                <a:cs typeface="Arial"/>
              </a:rPr>
              <a:t>same-sex </a:t>
            </a:r>
            <a:r>
              <a:rPr sz="1800" spc="-10">
                <a:latin typeface="Arial"/>
                <a:cs typeface="Arial"/>
              </a:rPr>
              <a:t>spouse </a:t>
            </a:r>
            <a:r>
              <a:rPr sz="1800" spc="-5">
                <a:latin typeface="Arial"/>
                <a:cs typeface="Arial"/>
              </a:rPr>
              <a:t>as an </a:t>
            </a:r>
            <a:r>
              <a:rPr sz="1800" spc="-10">
                <a:latin typeface="Arial"/>
                <a:cs typeface="Arial"/>
              </a:rPr>
              <a:t>authorized  </a:t>
            </a:r>
            <a:r>
              <a:rPr sz="1800" spc="-5">
                <a:latin typeface="Arial"/>
                <a:cs typeface="Arial"/>
              </a:rPr>
              <a:t>Family </a:t>
            </a:r>
            <a:r>
              <a:rPr sz="1800" spc="-20">
                <a:latin typeface="Arial"/>
                <a:cs typeface="Arial"/>
              </a:rPr>
              <a:t>member. </a:t>
            </a:r>
            <a:r>
              <a:rPr sz="1800" spc="-5">
                <a:latin typeface="Arial"/>
                <a:cs typeface="Arial"/>
              </a:rPr>
              <a:t>Command </a:t>
            </a:r>
            <a:r>
              <a:rPr sz="1800" spc="-10">
                <a:latin typeface="Arial"/>
                <a:cs typeface="Arial"/>
              </a:rPr>
              <a:t>Sponsorship </a:t>
            </a:r>
            <a:r>
              <a:rPr sz="1800" spc="-5">
                <a:latin typeface="Arial"/>
                <a:cs typeface="Arial"/>
              </a:rPr>
              <a:t>that violates an </a:t>
            </a:r>
            <a:r>
              <a:rPr sz="1800" spc="-10">
                <a:latin typeface="Arial"/>
                <a:cs typeface="Arial"/>
              </a:rPr>
              <a:t>applicable </a:t>
            </a:r>
            <a:r>
              <a:rPr sz="1800" spc="-5">
                <a:latin typeface="Arial"/>
                <a:cs typeface="Arial"/>
              </a:rPr>
              <a:t>Status </a:t>
            </a:r>
            <a:r>
              <a:rPr sz="1800" spc="-10">
                <a:latin typeface="Arial"/>
                <a:cs typeface="Arial"/>
              </a:rPr>
              <a:t>of  </a:t>
            </a:r>
            <a:r>
              <a:rPr sz="1800" spc="-5">
                <a:latin typeface="Arial"/>
                <a:cs typeface="Arial"/>
              </a:rPr>
              <a:t>Forces </a:t>
            </a:r>
            <a:r>
              <a:rPr sz="1800" spc="-10">
                <a:latin typeface="Arial"/>
                <a:cs typeface="Arial"/>
              </a:rPr>
              <a:t>Agreement </a:t>
            </a:r>
            <a:r>
              <a:rPr sz="1800" spc="-20">
                <a:latin typeface="Arial"/>
                <a:cs typeface="Arial"/>
              </a:rPr>
              <a:t>(SOFA) </a:t>
            </a:r>
            <a:r>
              <a:rPr sz="1800" spc="-15">
                <a:latin typeface="Arial"/>
                <a:cs typeface="Arial"/>
              </a:rPr>
              <a:t>will </a:t>
            </a:r>
            <a:r>
              <a:rPr sz="1800" spc="-10">
                <a:latin typeface="Arial"/>
                <a:cs typeface="Arial"/>
              </a:rPr>
              <a:t>not </a:t>
            </a:r>
            <a:r>
              <a:rPr sz="1800" spc="-5">
                <a:latin typeface="Arial"/>
                <a:cs typeface="Arial"/>
              </a:rPr>
              <a:t>be</a:t>
            </a:r>
            <a:r>
              <a:rPr sz="1800" spc="15">
                <a:latin typeface="Arial"/>
                <a:cs typeface="Arial"/>
              </a:rPr>
              <a:t> </a:t>
            </a:r>
            <a:r>
              <a:rPr sz="1800" spc="-10">
                <a:latin typeface="Arial"/>
                <a:cs typeface="Arial"/>
              </a:rPr>
              <a:t>approved.</a:t>
            </a:r>
            <a:endParaRPr sz="1800">
              <a:latin typeface="Arial"/>
              <a:cs typeface="Arial"/>
            </a:endParaRPr>
          </a:p>
          <a:p>
            <a:pPr marL="186055" marR="1227455" indent="-173990">
              <a:lnSpc>
                <a:spcPct val="100000"/>
              </a:lnSpc>
              <a:spcBef>
                <a:spcPts val="600"/>
              </a:spcBef>
              <a:buFont typeface="Wingdings"/>
              <a:buChar char=""/>
              <a:tabLst>
                <a:tab pos="193040" algn="l"/>
              </a:tabLst>
            </a:pPr>
            <a:r>
              <a:rPr sz="1800" spc="-5">
                <a:latin typeface="Arial"/>
                <a:cs typeface="Arial"/>
              </a:rPr>
              <a:t>Command </a:t>
            </a:r>
            <a:r>
              <a:rPr sz="1800" spc="-10">
                <a:latin typeface="Arial"/>
                <a:cs typeface="Arial"/>
              </a:rPr>
              <a:t>sponsorship </a:t>
            </a:r>
            <a:r>
              <a:rPr sz="1800" spc="-15">
                <a:latin typeface="Arial"/>
                <a:cs typeface="Arial"/>
              </a:rPr>
              <a:t>will </a:t>
            </a:r>
            <a:r>
              <a:rPr sz="1800" spc="-10">
                <a:latin typeface="Arial"/>
                <a:cs typeface="Arial"/>
              </a:rPr>
              <a:t>not </a:t>
            </a:r>
            <a:r>
              <a:rPr sz="1800" spc="-5">
                <a:latin typeface="Arial"/>
                <a:cs typeface="Arial"/>
              </a:rPr>
              <a:t>be </a:t>
            </a:r>
            <a:r>
              <a:rPr sz="1800" spc="-10">
                <a:latin typeface="Arial"/>
                <a:cs typeface="Arial"/>
              </a:rPr>
              <a:t>granted </a:t>
            </a:r>
            <a:r>
              <a:rPr sz="1800">
                <a:latin typeface="Arial"/>
                <a:cs typeface="Arial"/>
              </a:rPr>
              <a:t>to a </a:t>
            </a:r>
            <a:r>
              <a:rPr sz="1800" spc="-5">
                <a:latin typeface="Arial"/>
                <a:cs typeface="Arial"/>
              </a:rPr>
              <a:t>Family member </a:t>
            </a:r>
            <a:r>
              <a:rPr sz="1800" spc="-20">
                <a:latin typeface="Arial"/>
                <a:cs typeface="Arial"/>
              </a:rPr>
              <a:t>who  </a:t>
            </a:r>
            <a:r>
              <a:rPr sz="1800" spc="-5">
                <a:latin typeface="Arial"/>
                <a:cs typeface="Arial"/>
              </a:rPr>
              <a:t>is </a:t>
            </a:r>
            <a:r>
              <a:rPr sz="1800">
                <a:latin typeface="Arial"/>
                <a:cs typeface="Arial"/>
              </a:rPr>
              <a:t>a </a:t>
            </a:r>
            <a:r>
              <a:rPr sz="1800" spc="-5">
                <a:latin typeface="Arial"/>
                <a:cs typeface="Arial"/>
              </a:rPr>
              <a:t>registered sex</a:t>
            </a:r>
            <a:r>
              <a:rPr sz="1800" spc="10">
                <a:latin typeface="Arial"/>
                <a:cs typeface="Arial"/>
              </a:rPr>
              <a:t> </a:t>
            </a:r>
            <a:r>
              <a:rPr sz="1800" spc="-25">
                <a:latin typeface="Arial"/>
                <a:cs typeface="Arial"/>
              </a:rPr>
              <a:t>offender.</a:t>
            </a:r>
            <a:endParaRPr sz="18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5">
                <a:solidFill>
                  <a:schemeClr val="tx1"/>
                </a:solidFill>
              </a:rPr>
              <a:t>Family Travel Application Requirements </a:t>
            </a:r>
            <a:r>
              <a:rPr lang="en-US" sz="2000" i="1">
                <a:solidFill>
                  <a:schemeClr val="tx1"/>
                </a:solidFill>
              </a:rPr>
              <a:t>for Overseas</a:t>
            </a:r>
            <a:r>
              <a:rPr lang="en-US" sz="2000" i="1" spc="-220">
                <a:solidFill>
                  <a:schemeClr val="tx1"/>
                </a:solidFill>
              </a:rPr>
              <a:t> </a:t>
            </a:r>
            <a:r>
              <a:rPr lang="en-US" sz="2000" i="1" spc="-20">
                <a:solidFill>
                  <a:schemeClr val="tx1"/>
                </a:solidFill>
              </a:rPr>
              <a:t>Tour</a:t>
            </a:r>
            <a:endParaRPr lang="en-US" sz="2000">
              <a:solidFill>
                <a:schemeClr val="tx1"/>
              </a:solidFill>
            </a:endParaRPr>
          </a:p>
        </p:txBody>
      </p:sp>
    </p:spTree>
    <p:extLst>
      <p:ext uri="{BB962C8B-B14F-4D97-AF65-F5344CB8AC3E}">
        <p14:creationId xmlns:p14="http://schemas.microsoft.com/office/powerpoint/2010/main" val="395112518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2" y="1447400"/>
            <a:ext cx="8380730" cy="3645229"/>
          </a:xfrm>
          <a:prstGeom prst="rect">
            <a:avLst/>
          </a:prstGeom>
        </p:spPr>
        <p:txBody>
          <a:bodyPr vert="horz" wrap="square" lIns="0" tIns="13335" rIns="0" bIns="0" rtlCol="0">
            <a:spAutoFit/>
          </a:bodyPr>
          <a:lstStyle/>
          <a:p>
            <a:pPr marL="256540" indent="-243840">
              <a:lnSpc>
                <a:spcPct val="100000"/>
              </a:lnSpc>
              <a:spcBef>
                <a:spcPts val="1950"/>
              </a:spcBef>
              <a:buFont typeface="Wingdings"/>
              <a:buChar char=""/>
              <a:tabLst>
                <a:tab pos="256540" algn="l"/>
              </a:tabLst>
            </a:pPr>
            <a:r>
              <a:rPr sz="1800" spc="-10">
                <a:latin typeface="Arial"/>
                <a:cs typeface="Arial"/>
              </a:rPr>
              <a:t>Requests </a:t>
            </a:r>
            <a:r>
              <a:rPr sz="1800" spc="-5">
                <a:latin typeface="Arial"/>
                <a:cs typeface="Arial"/>
              </a:rPr>
              <a:t>for Family </a:t>
            </a:r>
            <a:r>
              <a:rPr sz="1800" spc="-15">
                <a:latin typeface="Arial"/>
                <a:cs typeface="Arial"/>
              </a:rPr>
              <a:t>Travel </a:t>
            </a:r>
            <a:r>
              <a:rPr sz="1800" spc="-5">
                <a:latin typeface="Arial"/>
                <a:cs typeface="Arial"/>
              </a:rPr>
              <a:t>must</a:t>
            </a:r>
            <a:r>
              <a:rPr sz="1800" spc="10">
                <a:latin typeface="Arial"/>
                <a:cs typeface="Arial"/>
              </a:rPr>
              <a:t> </a:t>
            </a:r>
            <a:r>
              <a:rPr sz="1800" spc="-10">
                <a:latin typeface="Arial"/>
                <a:cs typeface="Arial"/>
              </a:rPr>
              <a:t>include</a:t>
            </a:r>
            <a:r>
              <a:rPr lang="en-US" sz="1800" spc="-10">
                <a:latin typeface="Arial"/>
                <a:cs typeface="Arial"/>
              </a:rPr>
              <a:t>:</a:t>
            </a:r>
            <a:endParaRPr sz="1800">
              <a:latin typeface="Arial"/>
              <a:cs typeface="Arial"/>
            </a:endParaRPr>
          </a:p>
          <a:p>
            <a:pPr marL="527685" lvl="1" indent="-175895">
              <a:lnSpc>
                <a:spcPct val="100000"/>
              </a:lnSpc>
              <a:spcBef>
                <a:spcPts val="610"/>
              </a:spcBef>
              <a:buChar char="•"/>
              <a:tabLst>
                <a:tab pos="528320" algn="l"/>
              </a:tabLst>
            </a:pPr>
            <a:r>
              <a:rPr sz="1600" spc="-10">
                <a:latin typeface="Arial"/>
                <a:cs typeface="Arial"/>
              </a:rPr>
              <a:t>DA Form 5121 </a:t>
            </a:r>
            <a:r>
              <a:rPr sz="1600" spc="-5">
                <a:latin typeface="Arial"/>
                <a:cs typeface="Arial"/>
              </a:rPr>
              <a:t>(Overseas </a:t>
            </a:r>
            <a:r>
              <a:rPr sz="1600" spc="-55">
                <a:latin typeface="Arial"/>
                <a:cs typeface="Arial"/>
              </a:rPr>
              <a:t>Tour </a:t>
            </a:r>
            <a:r>
              <a:rPr sz="1600" spc="-5">
                <a:latin typeface="Arial"/>
                <a:cs typeface="Arial"/>
              </a:rPr>
              <a:t>Election Statement) electing to serve with</a:t>
            </a:r>
            <a:r>
              <a:rPr sz="1600" spc="175">
                <a:latin typeface="Arial"/>
                <a:cs typeface="Arial"/>
              </a:rPr>
              <a:t> </a:t>
            </a:r>
            <a:r>
              <a:rPr sz="1600" spc="-10">
                <a:latin typeface="Arial"/>
                <a:cs typeface="Arial"/>
              </a:rPr>
              <a:t>dependents.</a:t>
            </a:r>
            <a:endParaRPr sz="1600">
              <a:latin typeface="Arial"/>
              <a:cs typeface="Arial"/>
            </a:endParaRPr>
          </a:p>
          <a:p>
            <a:pPr marL="527685" marR="361315" lvl="1" indent="-175260">
              <a:lnSpc>
                <a:spcPct val="100000"/>
              </a:lnSpc>
              <a:spcBef>
                <a:spcPts val="600"/>
              </a:spcBef>
              <a:buChar char="•"/>
              <a:tabLst>
                <a:tab pos="528320" algn="l"/>
              </a:tabLst>
            </a:pPr>
            <a:r>
              <a:rPr sz="1600" spc="-10">
                <a:latin typeface="Arial"/>
                <a:cs typeface="Arial"/>
              </a:rPr>
              <a:t>DA Form 5888 </a:t>
            </a:r>
            <a:r>
              <a:rPr sz="1600" spc="-5">
                <a:latin typeface="Arial"/>
                <a:cs typeface="Arial"/>
              </a:rPr>
              <a:t>(Family Member </a:t>
            </a:r>
            <a:r>
              <a:rPr sz="1600" spc="-10">
                <a:latin typeface="Arial"/>
                <a:cs typeface="Arial"/>
              </a:rPr>
              <a:t>Deployment </a:t>
            </a:r>
            <a:r>
              <a:rPr sz="1600" spc="-5">
                <a:latin typeface="Arial"/>
                <a:cs typeface="Arial"/>
              </a:rPr>
              <a:t>Screening </a:t>
            </a:r>
            <a:r>
              <a:rPr sz="1600" spc="-10">
                <a:latin typeface="Arial"/>
                <a:cs typeface="Arial"/>
              </a:rPr>
              <a:t>Sheet): </a:t>
            </a:r>
            <a:r>
              <a:rPr sz="1600" spc="-5">
                <a:latin typeface="Arial"/>
                <a:cs typeface="Arial"/>
              </a:rPr>
              <a:t>All Family </a:t>
            </a:r>
            <a:r>
              <a:rPr sz="1600" spc="-10">
                <a:latin typeface="Arial"/>
                <a:cs typeface="Arial"/>
              </a:rPr>
              <a:t>members  </a:t>
            </a:r>
            <a:r>
              <a:rPr sz="1600" spc="-5">
                <a:latin typeface="Arial"/>
                <a:cs typeface="Arial"/>
              </a:rPr>
              <a:t>must be screened at an Army EFMP </a:t>
            </a:r>
            <a:r>
              <a:rPr sz="1600">
                <a:latin typeface="Arial"/>
                <a:cs typeface="Arial"/>
              </a:rPr>
              <a:t>clinic. </a:t>
            </a:r>
            <a:r>
              <a:rPr sz="1600" spc="-5">
                <a:latin typeface="Arial"/>
                <a:cs typeface="Arial"/>
              </a:rPr>
              <a:t>EFMP screening is </a:t>
            </a:r>
            <a:r>
              <a:rPr sz="1600">
                <a:latin typeface="Arial"/>
                <a:cs typeface="Arial"/>
              </a:rPr>
              <a:t>valid </a:t>
            </a:r>
            <a:r>
              <a:rPr sz="1600" spc="-5">
                <a:latin typeface="Arial"/>
                <a:cs typeface="Arial"/>
              </a:rPr>
              <a:t>for 1</a:t>
            </a:r>
            <a:r>
              <a:rPr sz="1600" spc="-65">
                <a:latin typeface="Arial"/>
                <a:cs typeface="Arial"/>
              </a:rPr>
              <a:t> </a:t>
            </a:r>
            <a:r>
              <a:rPr sz="1600" spc="-30">
                <a:latin typeface="Arial"/>
                <a:cs typeface="Arial"/>
              </a:rPr>
              <a:t>year.</a:t>
            </a:r>
            <a:endParaRPr lang="en-US" sz="1600" spc="-30">
              <a:latin typeface="Arial"/>
              <a:cs typeface="Arial"/>
            </a:endParaRPr>
          </a:p>
          <a:p>
            <a:pPr marL="527685" marR="361315" lvl="1" indent="-175260">
              <a:lnSpc>
                <a:spcPct val="100000"/>
              </a:lnSpc>
              <a:spcBef>
                <a:spcPts val="600"/>
              </a:spcBef>
              <a:buChar char="•"/>
              <a:tabLst>
                <a:tab pos="528320" algn="l"/>
              </a:tabLst>
            </a:pPr>
            <a:r>
              <a:rPr lang="en-US" sz="1600" spc="-30">
                <a:latin typeface="Arial"/>
                <a:cs typeface="Arial"/>
              </a:rPr>
              <a:t>DA Form 4787 (Reassignment Processing)</a:t>
            </a:r>
            <a:endParaRPr sz="1600">
              <a:latin typeface="Arial"/>
              <a:cs typeface="Arial"/>
            </a:endParaRPr>
          </a:p>
          <a:p>
            <a:pPr marL="527685" lvl="1" indent="-175895">
              <a:lnSpc>
                <a:spcPct val="100000"/>
              </a:lnSpc>
              <a:spcBef>
                <a:spcPts val="600"/>
              </a:spcBef>
              <a:buChar char="•"/>
              <a:tabLst>
                <a:tab pos="528320" algn="l"/>
              </a:tabLst>
            </a:pPr>
            <a:r>
              <a:rPr lang="en-US" sz="1600">
                <a:latin typeface="Arial"/>
                <a:cs typeface="Arial"/>
              </a:rPr>
              <a:t>Soldiers Declaration Memorandum (Sex Offender memo)</a:t>
            </a:r>
            <a:endParaRPr sz="1600">
              <a:latin typeface="Arial"/>
              <a:cs typeface="Arial"/>
            </a:endParaRPr>
          </a:p>
          <a:p>
            <a:pPr marL="186055" marR="24765" indent="-173990">
              <a:lnSpc>
                <a:spcPct val="100000"/>
              </a:lnSpc>
              <a:spcBef>
                <a:spcPts val="590"/>
              </a:spcBef>
              <a:buFont typeface="Wingdings"/>
              <a:buChar char=""/>
              <a:tabLst>
                <a:tab pos="193040" algn="l"/>
              </a:tabLst>
            </a:pPr>
            <a:r>
              <a:rPr sz="1800" spc="-5">
                <a:latin typeface="Arial"/>
                <a:cs typeface="Arial"/>
              </a:rPr>
              <a:t>Once all </a:t>
            </a:r>
            <a:r>
              <a:rPr sz="1800" spc="-10">
                <a:latin typeface="Arial"/>
                <a:cs typeface="Arial"/>
              </a:rPr>
              <a:t>documents have been </a:t>
            </a:r>
            <a:r>
              <a:rPr sz="1800" spc="-5">
                <a:latin typeface="Arial"/>
                <a:cs typeface="Arial"/>
              </a:rPr>
              <a:t>received by the Family travel section they </a:t>
            </a:r>
            <a:r>
              <a:rPr sz="1800" spc="-15">
                <a:latin typeface="Arial"/>
                <a:cs typeface="Arial"/>
              </a:rPr>
              <a:t>will  </a:t>
            </a:r>
            <a:r>
              <a:rPr sz="1800" spc="-10">
                <a:latin typeface="Arial"/>
                <a:cs typeface="Arial"/>
              </a:rPr>
              <a:t>forward </a:t>
            </a:r>
            <a:r>
              <a:rPr sz="1800" spc="-5">
                <a:latin typeface="Arial"/>
                <a:cs typeface="Arial"/>
              </a:rPr>
              <a:t>the </a:t>
            </a:r>
            <a:r>
              <a:rPr sz="1800" spc="-10">
                <a:latin typeface="Arial"/>
                <a:cs typeface="Arial"/>
              </a:rPr>
              <a:t>request </a:t>
            </a:r>
            <a:r>
              <a:rPr sz="1800">
                <a:latin typeface="Arial"/>
                <a:cs typeface="Arial"/>
              </a:rPr>
              <a:t>to </a:t>
            </a:r>
            <a:r>
              <a:rPr sz="1800" spc="-5">
                <a:latin typeface="Arial"/>
                <a:cs typeface="Arial"/>
              </a:rPr>
              <a:t>the </a:t>
            </a:r>
            <a:r>
              <a:rPr sz="1800" spc="-10">
                <a:latin typeface="Arial"/>
                <a:cs typeface="Arial"/>
              </a:rPr>
              <a:t>gaining </a:t>
            </a:r>
            <a:r>
              <a:rPr sz="1800" spc="-5">
                <a:latin typeface="Arial"/>
                <a:cs typeface="Arial"/>
              </a:rPr>
              <a:t>command. </a:t>
            </a:r>
            <a:r>
              <a:rPr sz="1800">
                <a:latin typeface="Arial"/>
                <a:cs typeface="Arial"/>
              </a:rPr>
              <a:t>The </a:t>
            </a:r>
            <a:r>
              <a:rPr sz="1800" spc="-10">
                <a:latin typeface="Arial"/>
                <a:cs typeface="Arial"/>
              </a:rPr>
              <a:t>gaining </a:t>
            </a:r>
            <a:r>
              <a:rPr sz="1800" spc="-5">
                <a:latin typeface="Arial"/>
                <a:cs typeface="Arial"/>
              </a:rPr>
              <a:t>command may take </a:t>
            </a:r>
            <a:r>
              <a:rPr sz="1800" spc="-10">
                <a:latin typeface="Arial"/>
                <a:cs typeface="Arial"/>
              </a:rPr>
              <a:t>up  </a:t>
            </a:r>
            <a:r>
              <a:rPr sz="1800">
                <a:latin typeface="Arial"/>
                <a:cs typeface="Arial"/>
              </a:rPr>
              <a:t>to </a:t>
            </a:r>
            <a:r>
              <a:rPr sz="1800" spc="-5">
                <a:latin typeface="Arial"/>
                <a:cs typeface="Arial"/>
              </a:rPr>
              <a:t>30 </a:t>
            </a:r>
            <a:r>
              <a:rPr sz="1800" spc="-15">
                <a:latin typeface="Arial"/>
                <a:cs typeface="Arial"/>
              </a:rPr>
              <a:t>days </a:t>
            </a:r>
            <a:r>
              <a:rPr sz="1800">
                <a:latin typeface="Arial"/>
                <a:cs typeface="Arial"/>
              </a:rPr>
              <a:t>to </a:t>
            </a:r>
            <a:r>
              <a:rPr sz="1800" spc="-10">
                <a:latin typeface="Arial"/>
                <a:cs typeface="Arial"/>
              </a:rPr>
              <a:t>process </a:t>
            </a:r>
            <a:r>
              <a:rPr sz="1800" spc="-5">
                <a:latin typeface="Arial"/>
                <a:cs typeface="Arial"/>
              </a:rPr>
              <a:t>the</a:t>
            </a:r>
            <a:r>
              <a:rPr sz="1800" spc="45">
                <a:latin typeface="Arial"/>
                <a:cs typeface="Arial"/>
              </a:rPr>
              <a:t> </a:t>
            </a:r>
            <a:r>
              <a:rPr sz="1800" spc="-5">
                <a:latin typeface="Arial"/>
                <a:cs typeface="Arial"/>
              </a:rPr>
              <a:t>request.</a:t>
            </a:r>
            <a:endParaRPr sz="1800">
              <a:latin typeface="Arial"/>
              <a:cs typeface="Arial"/>
            </a:endParaRPr>
          </a:p>
          <a:p>
            <a:pPr marL="186055" marR="5080" indent="-173990">
              <a:lnSpc>
                <a:spcPct val="100000"/>
              </a:lnSpc>
              <a:spcBef>
                <a:spcPts val="600"/>
              </a:spcBef>
              <a:buFont typeface="Wingdings"/>
              <a:buChar char=""/>
              <a:tabLst>
                <a:tab pos="193040" algn="l"/>
              </a:tabLst>
            </a:pPr>
            <a:r>
              <a:rPr sz="1800" spc="-5">
                <a:latin typeface="Arial"/>
                <a:cs typeface="Arial"/>
              </a:rPr>
              <a:t>Once Command </a:t>
            </a:r>
            <a:r>
              <a:rPr sz="1800" spc="-10">
                <a:latin typeface="Arial"/>
                <a:cs typeface="Arial"/>
              </a:rPr>
              <a:t>Sponsorship </a:t>
            </a:r>
            <a:r>
              <a:rPr sz="1800" spc="-5">
                <a:latin typeface="Arial"/>
                <a:cs typeface="Arial"/>
              </a:rPr>
              <a:t>is </a:t>
            </a:r>
            <a:r>
              <a:rPr sz="1800" spc="-10">
                <a:latin typeface="Arial"/>
                <a:cs typeface="Arial"/>
              </a:rPr>
              <a:t>approved </a:t>
            </a:r>
            <a:r>
              <a:rPr sz="1800" spc="-5">
                <a:latin typeface="Arial"/>
                <a:cs typeface="Arial"/>
              </a:rPr>
              <a:t>by the OCONUS command the Family  member(s) can submit </a:t>
            </a:r>
            <a:r>
              <a:rPr sz="1800" spc="-10">
                <a:latin typeface="Arial"/>
                <a:cs typeface="Arial"/>
              </a:rPr>
              <a:t>Passport/Visa </a:t>
            </a:r>
            <a:r>
              <a:rPr sz="1800" spc="-5">
                <a:latin typeface="Arial"/>
                <a:cs typeface="Arial"/>
              </a:rPr>
              <a:t>application(s). </a:t>
            </a:r>
            <a:r>
              <a:rPr lang="en-US" sz="1800">
                <a:latin typeface="Arial"/>
                <a:cs typeface="Arial"/>
              </a:rPr>
              <a:t>Average processing times </a:t>
            </a:r>
            <a:r>
              <a:rPr lang="en-US">
                <a:latin typeface="Arial"/>
                <a:cs typeface="Arial"/>
              </a:rPr>
              <a:t>is </a:t>
            </a:r>
            <a:r>
              <a:rPr sz="1800" spc="-5">
                <a:latin typeface="Arial"/>
                <a:cs typeface="Arial"/>
              </a:rPr>
              <a:t>4-6</a:t>
            </a:r>
            <a:r>
              <a:rPr lang="en-US" sz="1800" spc="-5">
                <a:latin typeface="Arial"/>
                <a:cs typeface="Arial"/>
              </a:rPr>
              <a:t> </a:t>
            </a:r>
            <a:r>
              <a:rPr sz="1800" spc="-15">
                <a:latin typeface="Arial"/>
                <a:cs typeface="Arial"/>
              </a:rPr>
              <a:t>weeks </a:t>
            </a:r>
            <a:r>
              <a:rPr sz="1800">
                <a:latin typeface="Arial"/>
                <a:cs typeface="Arial"/>
              </a:rPr>
              <a:t>to </a:t>
            </a:r>
            <a:r>
              <a:rPr sz="1800" spc="-10">
                <a:latin typeface="Arial"/>
                <a:cs typeface="Arial"/>
              </a:rPr>
              <a:t>process and </a:t>
            </a:r>
            <a:r>
              <a:rPr sz="1800" spc="-5">
                <a:latin typeface="Arial"/>
                <a:cs typeface="Arial"/>
              </a:rPr>
              <a:t>receive the</a:t>
            </a:r>
            <a:r>
              <a:rPr sz="1800" spc="130">
                <a:latin typeface="Arial"/>
                <a:cs typeface="Arial"/>
              </a:rPr>
              <a:t> </a:t>
            </a:r>
            <a:r>
              <a:rPr lang="en-US" sz="1800" spc="130">
                <a:latin typeface="Arial"/>
                <a:cs typeface="Arial"/>
              </a:rPr>
              <a:t>P</a:t>
            </a:r>
            <a:r>
              <a:rPr sz="1800" spc="-10">
                <a:latin typeface="Arial"/>
                <a:cs typeface="Arial"/>
              </a:rPr>
              <a:t>assports.</a:t>
            </a:r>
            <a:endParaRPr sz="1800">
              <a:latin typeface="Arial"/>
              <a:cs typeface="Arial"/>
            </a:endParaRPr>
          </a:p>
        </p:txBody>
      </p:sp>
      <p:sp>
        <p:nvSpPr>
          <p:cNvPr id="4" name="object 4"/>
          <p:cNvSpPr txBox="1"/>
          <p:nvPr/>
        </p:nvSpPr>
        <p:spPr>
          <a:xfrm>
            <a:off x="7543967" y="182121"/>
            <a:ext cx="1471930" cy="26987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a:p>
            <a:pPr marL="184785" indent="-172720">
              <a:lnSpc>
                <a:spcPct val="100000"/>
              </a:lnSpc>
              <a:buChar char="•"/>
              <a:tabLst>
                <a:tab pos="184785" algn="l"/>
                <a:tab pos="185420" algn="l"/>
              </a:tabLst>
            </a:pPr>
            <a:r>
              <a:rPr sz="800">
                <a:solidFill>
                  <a:srgbClr val="FFFFFF"/>
                </a:solidFill>
                <a:latin typeface="Arial"/>
                <a:cs typeface="Arial"/>
              </a:rPr>
              <a:t>AR </a:t>
            </a:r>
            <a:r>
              <a:rPr sz="800" spc="-5">
                <a:solidFill>
                  <a:srgbClr val="FFFFFF"/>
                </a:solidFill>
                <a:latin typeface="Arial"/>
                <a:cs typeface="Arial"/>
              </a:rPr>
              <a:t>55-46 (Travel</a:t>
            </a:r>
            <a:r>
              <a:rPr sz="800">
                <a:solidFill>
                  <a:srgbClr val="FFFFFF"/>
                </a:solidFill>
                <a:latin typeface="Arial"/>
                <a:cs typeface="Arial"/>
              </a:rPr>
              <a:t> </a:t>
            </a:r>
            <a:r>
              <a:rPr sz="800" spc="-5">
                <a:solidFill>
                  <a:srgbClr val="FFFFFF"/>
                </a:solidFill>
                <a:latin typeface="Arial"/>
                <a:cs typeface="Arial"/>
              </a:rPr>
              <a:t>Overseas)</a:t>
            </a:r>
            <a:endParaRPr sz="8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5">
                <a:solidFill>
                  <a:schemeClr val="tx1"/>
                </a:solidFill>
              </a:rPr>
              <a:t>Family Travel Application Requirements </a:t>
            </a:r>
            <a:r>
              <a:rPr lang="en-US" sz="2000" i="1">
                <a:solidFill>
                  <a:schemeClr val="tx1"/>
                </a:solidFill>
              </a:rPr>
              <a:t>for Overseas</a:t>
            </a:r>
            <a:r>
              <a:rPr lang="en-US" sz="2000" i="1" spc="-220">
                <a:solidFill>
                  <a:schemeClr val="tx1"/>
                </a:solidFill>
              </a:rPr>
              <a:t> </a:t>
            </a:r>
            <a:r>
              <a:rPr lang="en-US" sz="2000" i="1" spc="-20">
                <a:solidFill>
                  <a:schemeClr val="tx1"/>
                </a:solidFill>
              </a:rPr>
              <a:t>Tour</a:t>
            </a:r>
            <a:endParaRPr lang="en-US" sz="2000">
              <a:solidFill>
                <a:schemeClr val="tx1"/>
              </a:solidFill>
            </a:endParaRPr>
          </a:p>
        </p:txBody>
      </p:sp>
    </p:spTree>
    <p:extLst>
      <p:ext uri="{BB962C8B-B14F-4D97-AF65-F5344CB8AC3E}">
        <p14:creationId xmlns:p14="http://schemas.microsoft.com/office/powerpoint/2010/main" val="305331634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69" y="856134"/>
            <a:ext cx="8279130" cy="5353389"/>
          </a:xfrm>
          <a:prstGeom prst="rect">
            <a:avLst/>
          </a:prstGeom>
        </p:spPr>
        <p:txBody>
          <a:bodyPr vert="horz" wrap="square" lIns="0" tIns="13335" rIns="0" bIns="0" rtlCol="0">
            <a:spAutoFit/>
          </a:bodyPr>
          <a:lstStyle/>
          <a:p>
            <a:pPr marL="192405" indent="-180340">
              <a:lnSpc>
                <a:spcPct val="100000"/>
              </a:lnSpc>
              <a:spcBef>
                <a:spcPts val="1560"/>
              </a:spcBef>
              <a:buSzPct val="94444"/>
              <a:buFont typeface="Wingdings"/>
              <a:buChar char=""/>
              <a:tabLst>
                <a:tab pos="193040" algn="l"/>
              </a:tabLst>
            </a:pPr>
            <a:r>
              <a:rPr sz="1800" spc="-10">
                <a:latin typeface="Arial"/>
                <a:cs typeface="Arial"/>
              </a:rPr>
              <a:t>Soldiers</a:t>
            </a:r>
            <a:endParaRPr sz="1800">
              <a:latin typeface="Arial"/>
              <a:cs typeface="Arial"/>
            </a:endParaRPr>
          </a:p>
          <a:p>
            <a:pPr marL="527685" marR="97790" lvl="1" indent="-175260">
              <a:lnSpc>
                <a:spcPct val="100000"/>
              </a:lnSpc>
              <a:buChar char="•"/>
              <a:tabLst>
                <a:tab pos="528320" algn="l"/>
              </a:tabLst>
            </a:pPr>
            <a:r>
              <a:rPr lang="en-US" spc="-5">
                <a:latin typeface="Arial"/>
                <a:cs typeface="Arial"/>
              </a:rPr>
              <a:t>Often countries o</a:t>
            </a:r>
            <a:r>
              <a:rPr spc="-10">
                <a:latin typeface="Arial"/>
                <a:cs typeface="Arial"/>
              </a:rPr>
              <a:t>nly </a:t>
            </a:r>
            <a:r>
              <a:rPr spc="-5">
                <a:latin typeface="Arial"/>
                <a:cs typeface="Arial"/>
              </a:rPr>
              <a:t>require orders </a:t>
            </a:r>
            <a:r>
              <a:rPr spc="-10">
                <a:latin typeface="Arial"/>
                <a:cs typeface="Arial"/>
              </a:rPr>
              <a:t>and </a:t>
            </a:r>
            <a:r>
              <a:rPr spc="-5">
                <a:latin typeface="Arial"/>
                <a:cs typeface="Arial"/>
              </a:rPr>
              <a:t>military </a:t>
            </a:r>
            <a:r>
              <a:rPr>
                <a:latin typeface="Arial"/>
                <a:cs typeface="Arial"/>
              </a:rPr>
              <a:t>ID </a:t>
            </a:r>
            <a:r>
              <a:rPr lang="en-US">
                <a:latin typeface="Arial"/>
                <a:cs typeface="Arial"/>
              </a:rPr>
              <a:t>for entrance</a:t>
            </a:r>
            <a:r>
              <a:rPr spc="-25">
                <a:latin typeface="Arial"/>
                <a:cs typeface="Arial"/>
              </a:rPr>
              <a:t>. </a:t>
            </a:r>
            <a:r>
              <a:rPr spc="-10">
                <a:latin typeface="Arial"/>
                <a:cs typeface="Arial"/>
              </a:rPr>
              <a:t>Check </a:t>
            </a:r>
            <a:r>
              <a:rPr spc="-5">
                <a:latin typeface="Arial"/>
                <a:cs typeface="Arial"/>
              </a:rPr>
              <a:t>the DOD Foreign </a:t>
            </a:r>
            <a:r>
              <a:rPr spc="-10">
                <a:latin typeface="Arial"/>
                <a:cs typeface="Arial"/>
              </a:rPr>
              <a:t>Clearance </a:t>
            </a:r>
            <a:r>
              <a:rPr spc="-5">
                <a:latin typeface="Arial"/>
                <a:cs typeface="Arial"/>
              </a:rPr>
              <a:t>Guide </a:t>
            </a:r>
            <a:r>
              <a:rPr lang="en-US" spc="-5">
                <a:latin typeface="Arial"/>
                <a:cs typeface="Arial"/>
              </a:rPr>
              <a:t>(FCG) </a:t>
            </a:r>
            <a:r>
              <a:rPr spc="-10">
                <a:latin typeface="Arial"/>
                <a:cs typeface="Arial"/>
              </a:rPr>
              <a:t>website </a:t>
            </a:r>
            <a:r>
              <a:rPr>
                <a:latin typeface="Arial"/>
                <a:cs typeface="Arial"/>
              </a:rPr>
              <a:t>to </a:t>
            </a:r>
            <a:r>
              <a:rPr spc="-5">
                <a:latin typeface="Arial"/>
                <a:cs typeface="Arial"/>
              </a:rPr>
              <a:t>verify </a:t>
            </a:r>
            <a:r>
              <a:rPr lang="en-US" spc="-10">
                <a:latin typeface="Arial"/>
                <a:cs typeface="Arial"/>
              </a:rPr>
              <a:t>entry </a:t>
            </a:r>
            <a:r>
              <a:rPr spc="-5">
                <a:latin typeface="Arial"/>
                <a:cs typeface="Arial"/>
              </a:rPr>
              <a:t>requirement</a:t>
            </a:r>
            <a:r>
              <a:rPr lang="en-US" spc="-5">
                <a:latin typeface="Arial"/>
                <a:cs typeface="Arial"/>
              </a:rPr>
              <a:t>s</a:t>
            </a:r>
            <a:r>
              <a:rPr spc="-5">
                <a:latin typeface="Arial"/>
                <a:cs typeface="Arial"/>
              </a:rPr>
              <a:t>:</a:t>
            </a:r>
            <a:r>
              <a:rPr spc="40">
                <a:latin typeface="Arial"/>
                <a:cs typeface="Arial"/>
              </a:rPr>
              <a:t> </a:t>
            </a:r>
            <a:r>
              <a:rPr u="heavy" spc="-10">
                <a:solidFill>
                  <a:srgbClr val="FF0000"/>
                </a:solidFill>
                <a:uFill>
                  <a:solidFill>
                    <a:srgbClr val="0562C1"/>
                  </a:solidFill>
                </a:uFill>
                <a:latin typeface="Arial"/>
                <a:cs typeface="Arial"/>
                <a:hlinkClick r:id="rId3"/>
              </a:rPr>
              <a:t>https://www.fcg.pentagon.mil</a:t>
            </a:r>
            <a:r>
              <a:rPr spc="-10">
                <a:latin typeface="Arial"/>
                <a:cs typeface="Arial"/>
              </a:rPr>
              <a:t>.</a:t>
            </a:r>
            <a:endParaRPr>
              <a:latin typeface="Arial"/>
              <a:cs typeface="Arial"/>
            </a:endParaRPr>
          </a:p>
          <a:p>
            <a:pPr marL="192405" indent="-180340" algn="just">
              <a:lnSpc>
                <a:spcPct val="100000"/>
              </a:lnSpc>
              <a:spcBef>
                <a:spcPts val="600"/>
              </a:spcBef>
              <a:buSzPct val="94444"/>
              <a:buFont typeface="Wingdings"/>
              <a:buChar char=""/>
              <a:tabLst>
                <a:tab pos="193040" algn="l"/>
              </a:tabLst>
            </a:pPr>
            <a:r>
              <a:rPr spc="-5">
                <a:latin typeface="Arial"/>
                <a:cs typeface="Arial"/>
              </a:rPr>
              <a:t>Family </a:t>
            </a:r>
            <a:r>
              <a:rPr lang="en-US" spc="-5">
                <a:latin typeface="Arial"/>
                <a:cs typeface="Arial"/>
              </a:rPr>
              <a:t>M</a:t>
            </a:r>
            <a:r>
              <a:rPr spc="-5">
                <a:latin typeface="Arial"/>
                <a:cs typeface="Arial"/>
              </a:rPr>
              <a:t>embers</a:t>
            </a:r>
            <a:endParaRPr>
              <a:latin typeface="Arial"/>
              <a:cs typeface="Arial"/>
            </a:endParaRPr>
          </a:p>
          <a:p>
            <a:pPr marL="527685" marR="5080" lvl="1" indent="-175895">
              <a:lnSpc>
                <a:spcPct val="100000"/>
              </a:lnSpc>
              <a:buChar char="•"/>
              <a:tabLst>
                <a:tab pos="528320" algn="l"/>
              </a:tabLst>
            </a:pPr>
            <a:r>
              <a:rPr lang="en-US" spc="-5">
                <a:latin typeface="Arial"/>
                <a:cs typeface="Arial"/>
              </a:rPr>
              <a:t>All personnel are instructed to consult the  FCG website listed above from a government computer to determine a by country requirements list for entry.</a:t>
            </a:r>
          </a:p>
          <a:p>
            <a:pPr marL="527685" marR="5080" lvl="1" indent="-175895">
              <a:lnSpc>
                <a:spcPct val="100000"/>
              </a:lnSpc>
              <a:buChar char="•"/>
              <a:tabLst>
                <a:tab pos="528320" algn="l"/>
              </a:tabLst>
            </a:pPr>
            <a:r>
              <a:rPr spc="-5">
                <a:latin typeface="Arial"/>
                <a:cs typeface="Arial"/>
              </a:rPr>
              <a:t>All command-sponsored, U.S. citizen Family </a:t>
            </a:r>
            <a:r>
              <a:rPr lang="en-US" spc="-5">
                <a:latin typeface="Arial"/>
                <a:cs typeface="Arial"/>
              </a:rPr>
              <a:t>M</a:t>
            </a:r>
            <a:r>
              <a:rPr spc="-5">
                <a:latin typeface="Arial"/>
                <a:cs typeface="Arial"/>
              </a:rPr>
              <a:t>embers require </a:t>
            </a:r>
            <a:r>
              <a:rPr>
                <a:latin typeface="Arial"/>
                <a:cs typeface="Arial"/>
              </a:rPr>
              <a:t>a </a:t>
            </a:r>
            <a:r>
              <a:rPr lang="en-US">
                <a:latin typeface="Arial"/>
                <a:cs typeface="Arial"/>
              </a:rPr>
              <a:t>Special Issuance P</a:t>
            </a:r>
            <a:r>
              <a:rPr spc="-5">
                <a:latin typeface="Arial"/>
                <a:cs typeface="Arial"/>
              </a:rPr>
              <a:t>assport, </a:t>
            </a:r>
            <a:r>
              <a:rPr spc="-10">
                <a:latin typeface="Arial"/>
                <a:cs typeface="Arial"/>
              </a:rPr>
              <a:t>and possibly </a:t>
            </a:r>
            <a:r>
              <a:rPr>
                <a:latin typeface="Arial"/>
                <a:cs typeface="Arial"/>
              </a:rPr>
              <a:t>a </a:t>
            </a:r>
            <a:r>
              <a:rPr spc="-5">
                <a:latin typeface="Arial"/>
                <a:cs typeface="Arial"/>
              </a:rPr>
              <a:t>visa, </a:t>
            </a:r>
            <a:r>
              <a:rPr>
                <a:latin typeface="Arial"/>
                <a:cs typeface="Arial"/>
              </a:rPr>
              <a:t>to </a:t>
            </a:r>
            <a:r>
              <a:rPr spc="-5">
                <a:latin typeface="Arial"/>
                <a:cs typeface="Arial"/>
              </a:rPr>
              <a:t>PCS </a:t>
            </a:r>
            <a:r>
              <a:rPr>
                <a:latin typeface="Arial"/>
                <a:cs typeface="Arial"/>
              </a:rPr>
              <a:t>to a </a:t>
            </a:r>
            <a:r>
              <a:rPr spc="-5">
                <a:latin typeface="Arial"/>
                <a:cs typeface="Arial"/>
              </a:rPr>
              <a:t>foreign </a:t>
            </a:r>
            <a:r>
              <a:rPr spc="-25">
                <a:latin typeface="Arial"/>
                <a:cs typeface="Arial"/>
              </a:rPr>
              <a:t>country. </a:t>
            </a:r>
            <a:endParaRPr lang="en-US" spc="-25">
              <a:latin typeface="Arial"/>
              <a:cs typeface="Arial"/>
            </a:endParaRPr>
          </a:p>
          <a:p>
            <a:pPr marL="527685" marR="5080" lvl="1" indent="-175895">
              <a:lnSpc>
                <a:spcPct val="100000"/>
              </a:lnSpc>
              <a:buChar char="•"/>
              <a:tabLst>
                <a:tab pos="528320" algn="l"/>
              </a:tabLst>
            </a:pPr>
            <a:r>
              <a:rPr spc="-5">
                <a:latin typeface="Arial"/>
                <a:cs typeface="Arial"/>
              </a:rPr>
              <a:t>Family members </a:t>
            </a:r>
            <a:r>
              <a:rPr spc="-20">
                <a:latin typeface="Arial"/>
                <a:cs typeface="Arial"/>
              </a:rPr>
              <a:t>who </a:t>
            </a:r>
            <a:r>
              <a:rPr spc="-5">
                <a:latin typeface="Arial"/>
                <a:cs typeface="Arial"/>
              </a:rPr>
              <a:t>are </a:t>
            </a:r>
            <a:r>
              <a:rPr spc="-10">
                <a:latin typeface="Arial"/>
                <a:cs typeface="Arial"/>
              </a:rPr>
              <a:t>not </a:t>
            </a:r>
            <a:r>
              <a:rPr spc="-5">
                <a:latin typeface="Arial"/>
                <a:cs typeface="Arial"/>
              </a:rPr>
              <a:t>U.S. citizens </a:t>
            </a:r>
            <a:r>
              <a:rPr spc="-15">
                <a:latin typeface="Arial"/>
                <a:cs typeface="Arial"/>
              </a:rPr>
              <a:t>will </a:t>
            </a:r>
            <a:r>
              <a:rPr spc="-5">
                <a:latin typeface="Arial"/>
                <a:cs typeface="Arial"/>
              </a:rPr>
              <a:t>travel on their </a:t>
            </a:r>
            <a:r>
              <a:rPr spc="-10">
                <a:latin typeface="Arial"/>
                <a:cs typeface="Arial"/>
              </a:rPr>
              <a:t>personal  passport </a:t>
            </a:r>
            <a:r>
              <a:rPr spc="-5">
                <a:latin typeface="Arial"/>
                <a:cs typeface="Arial"/>
              </a:rPr>
              <a:t>issued by their country of</a:t>
            </a:r>
            <a:r>
              <a:rPr spc="70">
                <a:latin typeface="Arial"/>
                <a:cs typeface="Arial"/>
              </a:rPr>
              <a:t> </a:t>
            </a:r>
            <a:r>
              <a:rPr spc="-10">
                <a:latin typeface="Arial"/>
                <a:cs typeface="Arial"/>
              </a:rPr>
              <a:t>citizenship.</a:t>
            </a:r>
            <a:r>
              <a:rPr lang="en-US" spc="-10">
                <a:latin typeface="Arial"/>
                <a:cs typeface="Arial"/>
              </a:rPr>
              <a:t> Additional entry requirements may apply. </a:t>
            </a:r>
          </a:p>
          <a:p>
            <a:pPr marL="527685" marR="5080" lvl="1" indent="-175895">
              <a:lnSpc>
                <a:spcPct val="100000"/>
              </a:lnSpc>
              <a:buChar char="•"/>
              <a:tabLst>
                <a:tab pos="528320" algn="l"/>
              </a:tabLst>
            </a:pPr>
            <a:r>
              <a:rPr spc="-5">
                <a:latin typeface="Arial"/>
                <a:cs typeface="Arial"/>
              </a:rPr>
              <a:t>For information </a:t>
            </a:r>
            <a:r>
              <a:rPr spc="-10">
                <a:latin typeface="Arial"/>
                <a:cs typeface="Arial"/>
              </a:rPr>
              <a:t>and </a:t>
            </a:r>
            <a:r>
              <a:rPr spc="-5">
                <a:latin typeface="Arial"/>
                <a:cs typeface="Arial"/>
              </a:rPr>
              <a:t>instructions on </a:t>
            </a:r>
            <a:r>
              <a:rPr spc="-10">
                <a:latin typeface="Arial"/>
                <a:cs typeface="Arial"/>
              </a:rPr>
              <a:t>how </a:t>
            </a:r>
            <a:r>
              <a:rPr>
                <a:latin typeface="Arial"/>
                <a:cs typeface="Arial"/>
              </a:rPr>
              <a:t>to </a:t>
            </a:r>
            <a:r>
              <a:rPr spc="-10">
                <a:latin typeface="Arial"/>
                <a:cs typeface="Arial"/>
              </a:rPr>
              <a:t>apply </a:t>
            </a:r>
            <a:r>
              <a:rPr spc="-5">
                <a:latin typeface="Arial"/>
                <a:cs typeface="Arial"/>
              </a:rPr>
              <a:t>for </a:t>
            </a:r>
            <a:r>
              <a:rPr>
                <a:latin typeface="Arial"/>
                <a:cs typeface="Arial"/>
              </a:rPr>
              <a:t>a </a:t>
            </a:r>
            <a:r>
              <a:rPr spc="-5">
                <a:latin typeface="Arial"/>
                <a:cs typeface="Arial"/>
              </a:rPr>
              <a:t>no-fee </a:t>
            </a:r>
            <a:r>
              <a:rPr spc="-10">
                <a:latin typeface="Arial"/>
                <a:cs typeface="Arial"/>
              </a:rPr>
              <a:t>passport for  </a:t>
            </a:r>
            <a:r>
              <a:rPr lang="en-US" spc="-10">
                <a:latin typeface="Arial"/>
                <a:cs typeface="Arial"/>
              </a:rPr>
              <a:t> o</a:t>
            </a:r>
            <a:r>
              <a:rPr spc="-10">
                <a:latin typeface="Arial"/>
                <a:cs typeface="Arial"/>
              </a:rPr>
              <a:t>fficial government </a:t>
            </a:r>
            <a:r>
              <a:rPr spc="-5">
                <a:latin typeface="Arial"/>
                <a:cs typeface="Arial"/>
              </a:rPr>
              <a:t>travel, visit </a:t>
            </a:r>
            <a:r>
              <a:rPr lang="en-US" spc="-5">
                <a:latin typeface="Arial"/>
                <a:cs typeface="Arial"/>
              </a:rPr>
              <a:t>your local Military Passport Acceptance Facility</a:t>
            </a:r>
            <a:r>
              <a:rPr spc="-5">
                <a:latin typeface="Arial"/>
                <a:cs typeface="Arial"/>
              </a:rPr>
              <a:t>.</a:t>
            </a:r>
            <a:endParaRPr>
              <a:latin typeface="Arial"/>
              <a:cs typeface="Arial"/>
            </a:endParaRPr>
          </a:p>
          <a:p>
            <a:pPr marL="527685" marR="102870" lvl="1" indent="-175260">
              <a:lnSpc>
                <a:spcPct val="100000"/>
              </a:lnSpc>
              <a:buChar char="•"/>
              <a:tabLst>
                <a:tab pos="528320" algn="l"/>
              </a:tabLst>
            </a:pPr>
            <a:r>
              <a:rPr spc="-5">
                <a:latin typeface="Arial"/>
                <a:cs typeface="Arial"/>
              </a:rPr>
              <a:t>Family member </a:t>
            </a:r>
            <a:r>
              <a:rPr lang="en-US" spc="-5">
                <a:latin typeface="Arial"/>
                <a:cs typeface="Arial"/>
              </a:rPr>
              <a:t>passport a</a:t>
            </a:r>
            <a:r>
              <a:rPr spc="-10">
                <a:latin typeface="Arial"/>
                <a:cs typeface="Arial"/>
              </a:rPr>
              <a:t>pplications should </a:t>
            </a:r>
            <a:r>
              <a:rPr spc="-5">
                <a:latin typeface="Arial"/>
                <a:cs typeface="Arial"/>
              </a:rPr>
              <a:t>be </a:t>
            </a:r>
            <a:r>
              <a:rPr lang="en-US" spc="-5">
                <a:latin typeface="Arial"/>
                <a:cs typeface="Arial"/>
              </a:rPr>
              <a:t>submitted </a:t>
            </a:r>
            <a:r>
              <a:rPr spc="-5">
                <a:latin typeface="Arial"/>
                <a:cs typeface="Arial"/>
              </a:rPr>
              <a:t>immediately after Family travel </a:t>
            </a:r>
            <a:r>
              <a:rPr spc="-10">
                <a:latin typeface="Arial"/>
                <a:cs typeface="Arial"/>
              </a:rPr>
              <a:t>has been</a:t>
            </a:r>
            <a:r>
              <a:rPr spc="70">
                <a:latin typeface="Arial"/>
                <a:cs typeface="Arial"/>
              </a:rPr>
              <a:t> </a:t>
            </a:r>
            <a:r>
              <a:rPr spc="-10">
                <a:latin typeface="Arial"/>
                <a:cs typeface="Arial"/>
              </a:rPr>
              <a:t>approved</a:t>
            </a:r>
            <a:r>
              <a:rPr lang="en-US" spc="-10">
                <a:latin typeface="Arial"/>
                <a:cs typeface="Arial"/>
              </a:rPr>
              <a:t> and/or travel orders are issued</a:t>
            </a:r>
            <a:r>
              <a:rPr spc="-10">
                <a:latin typeface="Arial"/>
                <a:cs typeface="Arial"/>
              </a:rPr>
              <a:t>.</a:t>
            </a:r>
            <a:endParaRPr>
              <a:latin typeface="Arial"/>
              <a:cs typeface="Arial"/>
            </a:endParaRPr>
          </a:p>
          <a:p>
            <a:pPr marL="530860" marR="1202690" lvl="1" indent="-179070">
              <a:lnSpc>
                <a:spcPct val="100000"/>
              </a:lnSpc>
              <a:buChar char="•"/>
              <a:tabLst>
                <a:tab pos="528320" algn="l"/>
              </a:tabLst>
            </a:pPr>
            <a:r>
              <a:rPr spc="-10">
                <a:latin typeface="Arial"/>
                <a:cs typeface="Arial"/>
              </a:rPr>
              <a:t>Soldiers </a:t>
            </a:r>
            <a:r>
              <a:rPr spc="-5">
                <a:latin typeface="Arial"/>
                <a:cs typeface="Arial"/>
              </a:rPr>
              <a:t>traveling </a:t>
            </a:r>
            <a:r>
              <a:rPr spc="-15">
                <a:latin typeface="Arial"/>
                <a:cs typeface="Arial"/>
              </a:rPr>
              <a:t>with </a:t>
            </a:r>
            <a:r>
              <a:rPr spc="-5">
                <a:latin typeface="Arial"/>
                <a:cs typeface="Arial"/>
              </a:rPr>
              <a:t>Family </a:t>
            </a:r>
            <a:r>
              <a:rPr spc="-10">
                <a:latin typeface="Arial"/>
                <a:cs typeface="Arial"/>
              </a:rPr>
              <a:t>through Canada </a:t>
            </a:r>
            <a:r>
              <a:rPr spc="-10" err="1">
                <a:latin typeface="Arial"/>
                <a:cs typeface="Arial"/>
              </a:rPr>
              <a:t>en</a:t>
            </a:r>
            <a:r>
              <a:rPr lang="en-US" spc="-10">
                <a:latin typeface="Arial"/>
                <a:cs typeface="Arial"/>
              </a:rPr>
              <a:t>-</a:t>
            </a:r>
            <a:r>
              <a:rPr spc="-10">
                <a:latin typeface="Arial"/>
                <a:cs typeface="Arial"/>
              </a:rPr>
              <a:t>route </a:t>
            </a:r>
            <a:r>
              <a:rPr>
                <a:latin typeface="Arial"/>
                <a:cs typeface="Arial"/>
              </a:rPr>
              <a:t>to </a:t>
            </a:r>
            <a:r>
              <a:rPr spc="-5">
                <a:latin typeface="Arial"/>
                <a:cs typeface="Arial"/>
              </a:rPr>
              <a:t>or from  Alaska are </a:t>
            </a:r>
            <a:r>
              <a:rPr spc="-10">
                <a:latin typeface="Arial"/>
                <a:cs typeface="Arial"/>
              </a:rPr>
              <a:t>recommended </a:t>
            </a:r>
            <a:r>
              <a:rPr>
                <a:latin typeface="Arial"/>
                <a:cs typeface="Arial"/>
              </a:rPr>
              <a:t>to </a:t>
            </a:r>
            <a:r>
              <a:rPr spc="-10">
                <a:latin typeface="Arial"/>
                <a:cs typeface="Arial"/>
              </a:rPr>
              <a:t>apply </a:t>
            </a:r>
            <a:r>
              <a:rPr spc="-5">
                <a:latin typeface="Arial"/>
                <a:cs typeface="Arial"/>
              </a:rPr>
              <a:t>for no-fee</a:t>
            </a:r>
            <a:r>
              <a:rPr spc="65">
                <a:latin typeface="Arial"/>
                <a:cs typeface="Arial"/>
              </a:rPr>
              <a:t> </a:t>
            </a:r>
            <a:r>
              <a:rPr spc="-5">
                <a:latin typeface="Arial"/>
                <a:cs typeface="Arial"/>
              </a:rPr>
              <a:t>passports.</a:t>
            </a:r>
            <a:endParaRPr>
              <a:latin typeface="Arial"/>
              <a:cs typeface="Arial"/>
            </a:endParaRPr>
          </a:p>
        </p:txBody>
      </p:sp>
      <p:sp>
        <p:nvSpPr>
          <p:cNvPr id="4" name="object 4"/>
          <p:cNvSpPr txBox="1"/>
          <p:nvPr/>
        </p:nvSpPr>
        <p:spPr>
          <a:xfrm>
            <a:off x="5675022" y="0"/>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
        <p:nvSpPr>
          <p:cNvPr id="6" name="object 6"/>
          <p:cNvSpPr txBox="1"/>
          <p:nvPr/>
        </p:nvSpPr>
        <p:spPr>
          <a:xfrm>
            <a:off x="5847234" y="458634"/>
            <a:ext cx="1409065" cy="147955"/>
          </a:xfrm>
          <a:prstGeom prst="rect">
            <a:avLst/>
          </a:prstGeom>
        </p:spPr>
        <p:txBody>
          <a:bodyPr vert="horz" wrap="square" lIns="0" tIns="13335" rIns="0" bIns="0" rtlCol="0">
            <a:spAutoFit/>
          </a:bodyPr>
          <a:lstStyle/>
          <a:p>
            <a:pPr marL="12700">
              <a:lnSpc>
                <a:spcPct val="100000"/>
              </a:lnSpc>
              <a:spcBef>
                <a:spcPts val="105"/>
              </a:spcBef>
            </a:pPr>
            <a:r>
              <a:rPr sz="800" spc="-5">
                <a:solidFill>
                  <a:srgbClr val="FFFFFF"/>
                </a:solidFill>
                <a:latin typeface="Arial"/>
                <a:cs typeface="Arial"/>
              </a:rPr>
              <a:t>(Department of </a:t>
            </a:r>
            <a:r>
              <a:rPr sz="800">
                <a:solidFill>
                  <a:srgbClr val="FFFFFF"/>
                </a:solidFill>
                <a:latin typeface="Arial"/>
                <a:cs typeface="Arial"/>
              </a:rPr>
              <a:t>State</a:t>
            </a:r>
            <a:r>
              <a:rPr sz="800" spc="10">
                <a:solidFill>
                  <a:srgbClr val="FFFFFF"/>
                </a:solidFill>
                <a:latin typeface="Arial"/>
                <a:cs typeface="Arial"/>
              </a:rPr>
              <a:t> </a:t>
            </a:r>
            <a:r>
              <a:rPr sz="800">
                <a:solidFill>
                  <a:srgbClr val="FFFFFF"/>
                </a:solidFill>
                <a:latin typeface="Arial"/>
                <a:cs typeface="Arial"/>
              </a:rPr>
              <a:t>Website)</a:t>
            </a:r>
            <a:endParaRPr sz="800">
              <a:latin typeface="Arial"/>
              <a:cs typeface="Arial"/>
            </a:endParaRPr>
          </a:p>
        </p:txBody>
      </p:sp>
      <p:sp>
        <p:nvSpPr>
          <p:cNvPr id="8"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10">
                <a:solidFill>
                  <a:schemeClr val="tx1"/>
                </a:solidFill>
              </a:rPr>
              <a:t>Passport/Visa/Travel </a:t>
            </a:r>
            <a:r>
              <a:rPr lang="en-US" sz="2000" i="1" spc="-5">
                <a:solidFill>
                  <a:schemeClr val="tx1"/>
                </a:solidFill>
              </a:rPr>
              <a:t>Document</a:t>
            </a:r>
            <a:r>
              <a:rPr lang="en-US" sz="2000" i="1" spc="-65">
                <a:solidFill>
                  <a:schemeClr val="tx1"/>
                </a:solidFill>
              </a:rPr>
              <a:t> </a:t>
            </a:r>
            <a:r>
              <a:rPr lang="en-US" sz="2000" i="1" spc="-5">
                <a:solidFill>
                  <a:schemeClr val="tx1"/>
                </a:solidFill>
              </a:rPr>
              <a:t>Requirements</a:t>
            </a:r>
            <a:endParaRPr lang="en-US" sz="2000">
              <a:solidFill>
                <a:schemeClr val="tx1"/>
              </a:solidFill>
            </a:endParaRPr>
          </a:p>
        </p:txBody>
      </p:sp>
    </p:spTree>
    <p:extLst>
      <p:ext uri="{BB962C8B-B14F-4D97-AF65-F5344CB8AC3E}">
        <p14:creationId xmlns:p14="http://schemas.microsoft.com/office/powerpoint/2010/main" val="461442241"/>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69" y="1133633"/>
            <a:ext cx="8420100" cy="4314643"/>
          </a:xfrm>
          <a:prstGeom prst="rect">
            <a:avLst/>
          </a:prstGeom>
        </p:spPr>
        <p:txBody>
          <a:bodyPr vert="horz" wrap="square" lIns="0" tIns="13335" rIns="0" bIns="0" rtlCol="0">
            <a:spAutoFit/>
          </a:bodyPr>
          <a:lstStyle/>
          <a:p>
            <a:pPr marL="186055" marR="24130" indent="-173990" algn="just">
              <a:lnSpc>
                <a:spcPct val="100000"/>
              </a:lnSpc>
              <a:spcBef>
                <a:spcPts val="1560"/>
              </a:spcBef>
              <a:buSzPct val="94444"/>
              <a:buFont typeface="Wingdings"/>
              <a:buChar char=""/>
              <a:tabLst>
                <a:tab pos="193040" algn="l"/>
              </a:tabLst>
            </a:pPr>
            <a:r>
              <a:rPr sz="1800" spc="-10">
                <a:latin typeface="Arial"/>
                <a:cs typeface="Arial"/>
              </a:rPr>
              <a:t>Official </a:t>
            </a:r>
            <a:r>
              <a:rPr sz="1800" spc="-5">
                <a:latin typeface="Arial"/>
                <a:cs typeface="Arial"/>
              </a:rPr>
              <a:t>passports may </a:t>
            </a:r>
            <a:r>
              <a:rPr sz="1800" spc="-10">
                <a:latin typeface="Arial"/>
                <a:cs typeface="Arial"/>
              </a:rPr>
              <a:t>not </a:t>
            </a:r>
            <a:r>
              <a:rPr sz="1800" spc="-5">
                <a:latin typeface="Arial"/>
                <a:cs typeface="Arial"/>
              </a:rPr>
              <a:t>be </a:t>
            </a:r>
            <a:r>
              <a:rPr sz="1800" spc="-10">
                <a:latin typeface="Arial"/>
                <a:cs typeface="Arial"/>
              </a:rPr>
              <a:t>used </a:t>
            </a:r>
            <a:r>
              <a:rPr sz="1800" spc="-5">
                <a:latin typeface="Arial"/>
                <a:cs typeface="Arial"/>
              </a:rPr>
              <a:t>for leisure travel </a:t>
            </a:r>
            <a:r>
              <a:rPr sz="1800">
                <a:latin typeface="Arial"/>
                <a:cs typeface="Arial"/>
              </a:rPr>
              <a:t>to </a:t>
            </a:r>
            <a:r>
              <a:rPr sz="1800" spc="-5">
                <a:latin typeface="Arial"/>
                <a:cs typeface="Arial"/>
              </a:rPr>
              <a:t>foreign countries.  OCONUS </a:t>
            </a:r>
            <a:r>
              <a:rPr sz="1800" spc="-10">
                <a:latin typeface="Arial"/>
                <a:cs typeface="Arial"/>
              </a:rPr>
              <a:t>passport offices </a:t>
            </a:r>
            <a:r>
              <a:rPr lang="en-US" sz="1800" spc="-10">
                <a:latin typeface="Arial"/>
                <a:cs typeface="Arial"/>
              </a:rPr>
              <a:t>often experience </a:t>
            </a:r>
            <a:r>
              <a:rPr sz="1800" spc="-10">
                <a:latin typeface="Arial"/>
                <a:cs typeface="Arial"/>
              </a:rPr>
              <a:t>long delays </a:t>
            </a:r>
            <a:r>
              <a:rPr sz="1800" spc="-5">
                <a:latin typeface="Arial"/>
                <a:cs typeface="Arial"/>
              </a:rPr>
              <a:t>in </a:t>
            </a:r>
            <a:r>
              <a:rPr sz="1800" spc="-10">
                <a:latin typeface="Arial"/>
                <a:cs typeface="Arial"/>
              </a:rPr>
              <a:t>processing. </a:t>
            </a:r>
            <a:r>
              <a:rPr sz="1800">
                <a:latin typeface="Arial"/>
                <a:cs typeface="Arial"/>
              </a:rPr>
              <a:t>The </a:t>
            </a:r>
            <a:r>
              <a:rPr sz="1800" spc="-10">
                <a:latin typeface="Arial"/>
                <a:cs typeface="Arial"/>
              </a:rPr>
              <a:t>Department of  </a:t>
            </a:r>
            <a:r>
              <a:rPr sz="1800" spc="-5">
                <a:latin typeface="Arial"/>
                <a:cs typeface="Arial"/>
              </a:rPr>
              <a:t>State </a:t>
            </a:r>
            <a:r>
              <a:rPr sz="1800" spc="-10">
                <a:latin typeface="Arial"/>
                <a:cs typeface="Arial"/>
              </a:rPr>
              <a:t>recommends individuals desiring </a:t>
            </a:r>
            <a:r>
              <a:rPr sz="1800">
                <a:latin typeface="Arial"/>
                <a:cs typeface="Arial"/>
              </a:rPr>
              <a:t>a </a:t>
            </a:r>
            <a:r>
              <a:rPr sz="1800" spc="-5">
                <a:latin typeface="Arial"/>
                <a:cs typeface="Arial"/>
              </a:rPr>
              <a:t>tourist </a:t>
            </a:r>
            <a:r>
              <a:rPr sz="1800" spc="-10">
                <a:latin typeface="Arial"/>
                <a:cs typeface="Arial"/>
              </a:rPr>
              <a:t>passport</a:t>
            </a:r>
            <a:r>
              <a:rPr lang="en-US" sz="1800" spc="-10">
                <a:latin typeface="Arial"/>
                <a:cs typeface="Arial"/>
              </a:rPr>
              <a:t> </a:t>
            </a:r>
            <a:r>
              <a:rPr lang="en-US" sz="1800" spc="-5">
                <a:latin typeface="Arial"/>
                <a:cs typeface="Arial"/>
              </a:rPr>
              <a:t>to </a:t>
            </a:r>
            <a:r>
              <a:rPr sz="1800" spc="-5">
                <a:latin typeface="Arial"/>
                <a:cs typeface="Arial"/>
              </a:rPr>
              <a:t> </a:t>
            </a:r>
            <a:r>
              <a:rPr sz="1800" spc="-10">
                <a:latin typeface="Arial"/>
                <a:cs typeface="Arial"/>
              </a:rPr>
              <a:t>obtain one </a:t>
            </a:r>
            <a:r>
              <a:rPr sz="1800" spc="-5">
                <a:latin typeface="Arial"/>
                <a:cs typeface="Arial"/>
              </a:rPr>
              <a:t>prior </a:t>
            </a:r>
            <a:r>
              <a:rPr sz="1800">
                <a:latin typeface="Arial"/>
                <a:cs typeface="Arial"/>
              </a:rPr>
              <a:t>to </a:t>
            </a:r>
            <a:r>
              <a:rPr sz="1800" spc="-10">
                <a:latin typeface="Arial"/>
                <a:cs typeface="Arial"/>
              </a:rPr>
              <a:t>departing</a:t>
            </a:r>
            <a:r>
              <a:rPr sz="1800" spc="65">
                <a:latin typeface="Arial"/>
                <a:cs typeface="Arial"/>
              </a:rPr>
              <a:t> </a:t>
            </a:r>
            <a:r>
              <a:rPr sz="1800" spc="-5">
                <a:latin typeface="Arial"/>
                <a:cs typeface="Arial"/>
              </a:rPr>
              <a:t>CONUS.</a:t>
            </a:r>
            <a:endParaRPr sz="1800">
              <a:latin typeface="Arial"/>
              <a:cs typeface="Arial"/>
            </a:endParaRPr>
          </a:p>
          <a:p>
            <a:pPr marL="186055" marR="209550" indent="-173990">
              <a:lnSpc>
                <a:spcPts val="1939"/>
              </a:lnSpc>
              <a:spcBef>
                <a:spcPts val="1030"/>
              </a:spcBef>
              <a:buSzPct val="94444"/>
              <a:buFont typeface="Wingdings"/>
              <a:buChar char=""/>
              <a:tabLst>
                <a:tab pos="193040" algn="l"/>
              </a:tabLst>
            </a:pPr>
            <a:r>
              <a:rPr sz="1800" spc="-10">
                <a:latin typeface="Arial"/>
                <a:cs typeface="Arial"/>
              </a:rPr>
              <a:t>Please </a:t>
            </a:r>
            <a:r>
              <a:rPr sz="1800" spc="-5">
                <a:latin typeface="Arial"/>
                <a:cs typeface="Arial"/>
              </a:rPr>
              <a:t>be </a:t>
            </a:r>
            <a:r>
              <a:rPr sz="1800" spc="-10">
                <a:latin typeface="Arial"/>
                <a:cs typeface="Arial"/>
              </a:rPr>
              <a:t>advised </a:t>
            </a:r>
            <a:r>
              <a:rPr sz="1800" spc="-5">
                <a:latin typeface="Arial"/>
                <a:cs typeface="Arial"/>
              </a:rPr>
              <a:t>some </a:t>
            </a:r>
            <a:r>
              <a:rPr sz="1800" spc="-10">
                <a:latin typeface="Arial"/>
                <a:cs typeface="Arial"/>
              </a:rPr>
              <a:t>assignments </a:t>
            </a:r>
            <a:r>
              <a:rPr sz="1800" spc="-5">
                <a:latin typeface="Arial"/>
                <a:cs typeface="Arial"/>
              </a:rPr>
              <a:t>require </a:t>
            </a:r>
            <a:r>
              <a:rPr sz="1800">
                <a:latin typeface="Arial"/>
                <a:cs typeface="Arial"/>
              </a:rPr>
              <a:t>a </a:t>
            </a:r>
            <a:r>
              <a:rPr sz="1800" spc="-15">
                <a:latin typeface="Arial"/>
                <a:cs typeface="Arial"/>
              </a:rPr>
              <a:t>Visa </a:t>
            </a:r>
            <a:r>
              <a:rPr sz="1800" spc="-5">
                <a:latin typeface="Arial"/>
                <a:cs typeface="Arial"/>
              </a:rPr>
              <a:t>in </a:t>
            </a:r>
            <a:r>
              <a:rPr sz="1800" spc="-10">
                <a:latin typeface="Arial"/>
                <a:cs typeface="Arial"/>
              </a:rPr>
              <a:t>addition </a:t>
            </a:r>
            <a:r>
              <a:rPr sz="1800">
                <a:latin typeface="Arial"/>
                <a:cs typeface="Arial"/>
              </a:rPr>
              <a:t>to </a:t>
            </a:r>
            <a:r>
              <a:rPr sz="1800" spc="-5">
                <a:latin typeface="Arial"/>
                <a:cs typeface="Arial"/>
              </a:rPr>
              <a:t>Passports. </a:t>
            </a:r>
            <a:r>
              <a:rPr sz="1800">
                <a:latin typeface="Arial"/>
                <a:cs typeface="Arial"/>
              </a:rPr>
              <a:t>A  </a:t>
            </a:r>
            <a:r>
              <a:rPr sz="1800" spc="-15">
                <a:latin typeface="Arial"/>
                <a:cs typeface="Arial"/>
              </a:rPr>
              <a:t>Visa will </a:t>
            </a:r>
            <a:r>
              <a:rPr sz="1800" spc="-5">
                <a:latin typeface="Arial"/>
                <a:cs typeface="Arial"/>
              </a:rPr>
              <a:t>require </a:t>
            </a:r>
            <a:r>
              <a:rPr sz="1800" spc="-10">
                <a:latin typeface="Arial"/>
                <a:cs typeface="Arial"/>
              </a:rPr>
              <a:t>additional </a:t>
            </a:r>
            <a:r>
              <a:rPr sz="1800" spc="-5">
                <a:latin typeface="Arial"/>
                <a:cs typeface="Arial"/>
              </a:rPr>
              <a:t>time </a:t>
            </a:r>
            <a:r>
              <a:rPr sz="1800">
                <a:latin typeface="Arial"/>
                <a:cs typeface="Arial"/>
              </a:rPr>
              <a:t>to </a:t>
            </a:r>
            <a:r>
              <a:rPr sz="1800" spc="-10">
                <a:latin typeface="Arial"/>
                <a:cs typeface="Arial"/>
              </a:rPr>
              <a:t>process and cannot </a:t>
            </a:r>
            <a:r>
              <a:rPr sz="1800" spc="-5">
                <a:latin typeface="Arial"/>
                <a:cs typeface="Arial"/>
              </a:rPr>
              <a:t>be </a:t>
            </a:r>
            <a:r>
              <a:rPr sz="1800" spc="-10">
                <a:latin typeface="Arial"/>
                <a:cs typeface="Arial"/>
              </a:rPr>
              <a:t>requested </a:t>
            </a:r>
            <a:r>
              <a:rPr sz="1800" spc="-5">
                <a:latin typeface="Arial"/>
                <a:cs typeface="Arial"/>
              </a:rPr>
              <a:t>until all  </a:t>
            </a:r>
            <a:r>
              <a:rPr lang="en-US" sz="1800" spc="-5">
                <a:latin typeface="Arial"/>
                <a:cs typeface="Arial"/>
              </a:rPr>
              <a:t>p</a:t>
            </a:r>
            <a:r>
              <a:rPr sz="1800" spc="-5">
                <a:latin typeface="Arial"/>
                <a:cs typeface="Arial"/>
              </a:rPr>
              <a:t>assports are</a:t>
            </a:r>
            <a:r>
              <a:rPr sz="1800" spc="10">
                <a:latin typeface="Arial"/>
                <a:cs typeface="Arial"/>
              </a:rPr>
              <a:t> </a:t>
            </a:r>
            <a:r>
              <a:rPr sz="1800" spc="-10">
                <a:latin typeface="Arial"/>
                <a:cs typeface="Arial"/>
              </a:rPr>
              <a:t>received</a:t>
            </a:r>
            <a:r>
              <a:rPr lang="en-US" sz="1800" spc="-10">
                <a:latin typeface="Arial"/>
                <a:cs typeface="Arial"/>
              </a:rPr>
              <a:t> and signed</a:t>
            </a:r>
            <a:r>
              <a:rPr sz="1800" spc="-10">
                <a:latin typeface="Arial"/>
                <a:cs typeface="Arial"/>
              </a:rPr>
              <a:t>.</a:t>
            </a:r>
            <a:endParaRPr sz="1800">
              <a:latin typeface="Arial"/>
              <a:cs typeface="Arial"/>
            </a:endParaRPr>
          </a:p>
          <a:p>
            <a:pPr marL="186055" marR="43180" indent="-173990">
              <a:lnSpc>
                <a:spcPts val="1939"/>
              </a:lnSpc>
              <a:spcBef>
                <a:spcPts val="1020"/>
              </a:spcBef>
              <a:buSzPct val="94444"/>
              <a:buFont typeface="Wingdings"/>
              <a:buChar char=""/>
              <a:tabLst>
                <a:tab pos="193040" algn="l"/>
              </a:tabLst>
            </a:pPr>
            <a:r>
              <a:rPr sz="1800" spc="-5">
                <a:latin typeface="Arial"/>
                <a:cs typeface="Arial"/>
              </a:rPr>
              <a:t>Family members are </a:t>
            </a:r>
            <a:r>
              <a:rPr sz="1800" spc="-10">
                <a:latin typeface="Arial"/>
                <a:cs typeface="Arial"/>
              </a:rPr>
              <a:t>required </a:t>
            </a:r>
            <a:r>
              <a:rPr sz="1800">
                <a:latin typeface="Arial"/>
                <a:cs typeface="Arial"/>
              </a:rPr>
              <a:t>to </a:t>
            </a:r>
            <a:r>
              <a:rPr sz="1800" spc="-10">
                <a:latin typeface="Arial"/>
                <a:cs typeface="Arial"/>
              </a:rPr>
              <a:t>have </a:t>
            </a:r>
            <a:r>
              <a:rPr sz="1800">
                <a:latin typeface="Arial"/>
                <a:cs typeface="Arial"/>
              </a:rPr>
              <a:t>a </a:t>
            </a:r>
            <a:r>
              <a:rPr sz="1800" spc="-5">
                <a:latin typeface="Arial"/>
                <a:cs typeface="Arial"/>
              </a:rPr>
              <a:t>current DEERS </a:t>
            </a:r>
            <a:r>
              <a:rPr sz="1800">
                <a:latin typeface="Arial"/>
                <a:cs typeface="Arial"/>
              </a:rPr>
              <a:t>ID </a:t>
            </a:r>
            <a:r>
              <a:rPr sz="1800" spc="-5">
                <a:latin typeface="Arial"/>
                <a:cs typeface="Arial"/>
              </a:rPr>
              <a:t>Card (10 </a:t>
            </a:r>
            <a:r>
              <a:rPr sz="1800" spc="-10">
                <a:latin typeface="Arial"/>
                <a:cs typeface="Arial"/>
              </a:rPr>
              <a:t>years </a:t>
            </a:r>
            <a:r>
              <a:rPr sz="1800" spc="-5">
                <a:latin typeface="Arial"/>
                <a:cs typeface="Arial"/>
              </a:rPr>
              <a:t>of </a:t>
            </a:r>
            <a:r>
              <a:rPr sz="1800" spc="-10">
                <a:latin typeface="Arial"/>
                <a:cs typeface="Arial"/>
              </a:rPr>
              <a:t>age  </a:t>
            </a:r>
            <a:r>
              <a:rPr sz="1800" spc="-5">
                <a:latin typeface="Arial"/>
                <a:cs typeface="Arial"/>
              </a:rPr>
              <a:t>or older), </a:t>
            </a:r>
            <a:r>
              <a:rPr sz="1800" spc="-10">
                <a:latin typeface="Arial"/>
                <a:cs typeface="Arial"/>
              </a:rPr>
              <a:t>Official </a:t>
            </a:r>
            <a:r>
              <a:rPr sz="1800" spc="-5">
                <a:latin typeface="Arial"/>
                <a:cs typeface="Arial"/>
              </a:rPr>
              <a:t>Passport, </a:t>
            </a:r>
            <a:r>
              <a:rPr sz="1800" spc="-10">
                <a:latin typeface="Arial"/>
                <a:cs typeface="Arial"/>
              </a:rPr>
              <a:t>and </a:t>
            </a:r>
            <a:r>
              <a:rPr sz="1800" spc="-15">
                <a:latin typeface="Arial"/>
                <a:cs typeface="Arial"/>
              </a:rPr>
              <a:t>Visa </a:t>
            </a:r>
            <a:r>
              <a:rPr sz="1800" spc="-5">
                <a:latin typeface="Arial"/>
                <a:cs typeface="Arial"/>
              </a:rPr>
              <a:t>(if </a:t>
            </a:r>
            <a:r>
              <a:rPr sz="1800" spc="-10">
                <a:latin typeface="Arial"/>
                <a:cs typeface="Arial"/>
              </a:rPr>
              <a:t>required) </a:t>
            </a:r>
            <a:r>
              <a:rPr sz="1800" spc="-5">
                <a:latin typeface="Arial"/>
                <a:cs typeface="Arial"/>
              </a:rPr>
              <a:t>in </a:t>
            </a:r>
            <a:r>
              <a:rPr sz="1800" spc="-10">
                <a:latin typeface="Arial"/>
                <a:cs typeface="Arial"/>
              </a:rPr>
              <a:t>order </a:t>
            </a:r>
            <a:r>
              <a:rPr sz="1800">
                <a:latin typeface="Arial"/>
                <a:cs typeface="Arial"/>
              </a:rPr>
              <a:t>to </a:t>
            </a:r>
            <a:r>
              <a:rPr sz="1800" spc="-5">
                <a:latin typeface="Arial"/>
                <a:cs typeface="Arial"/>
              </a:rPr>
              <a:t>travel</a:t>
            </a:r>
            <a:r>
              <a:rPr sz="1800" spc="180">
                <a:latin typeface="Arial"/>
                <a:cs typeface="Arial"/>
              </a:rPr>
              <a:t> </a:t>
            </a:r>
            <a:r>
              <a:rPr sz="1800" spc="-5">
                <a:latin typeface="Arial"/>
                <a:cs typeface="Arial"/>
              </a:rPr>
              <a:t>OCONUS.</a:t>
            </a:r>
            <a:endParaRPr sz="1800">
              <a:latin typeface="Arial"/>
              <a:cs typeface="Arial"/>
            </a:endParaRPr>
          </a:p>
          <a:p>
            <a:pPr marL="186055" marR="5080" indent="-173990">
              <a:lnSpc>
                <a:spcPts val="1939"/>
              </a:lnSpc>
              <a:spcBef>
                <a:spcPts val="1000"/>
              </a:spcBef>
              <a:buSzPct val="94444"/>
              <a:buFont typeface="Wingdings"/>
              <a:buChar char=""/>
              <a:tabLst>
                <a:tab pos="193040" algn="l"/>
              </a:tabLst>
            </a:pPr>
            <a:r>
              <a:rPr sz="1800" spc="-5">
                <a:latin typeface="Arial"/>
                <a:cs typeface="Arial"/>
              </a:rPr>
              <a:t>Soldiers moving from OCONUS </a:t>
            </a:r>
            <a:r>
              <a:rPr sz="1800">
                <a:latin typeface="Arial"/>
                <a:cs typeface="Arial"/>
              </a:rPr>
              <a:t>to </a:t>
            </a:r>
            <a:r>
              <a:rPr sz="1800" spc="-5">
                <a:latin typeface="Arial"/>
                <a:cs typeface="Arial"/>
              </a:rPr>
              <a:t>CONUS for the first time </a:t>
            </a:r>
            <a:r>
              <a:rPr sz="1800" spc="-15">
                <a:latin typeface="Arial"/>
                <a:cs typeface="Arial"/>
              </a:rPr>
              <a:t>with </a:t>
            </a:r>
            <a:r>
              <a:rPr sz="1800">
                <a:latin typeface="Arial"/>
                <a:cs typeface="Arial"/>
              </a:rPr>
              <a:t>a </a:t>
            </a:r>
            <a:r>
              <a:rPr sz="1800" spc="-5">
                <a:latin typeface="Arial"/>
                <a:cs typeface="Arial"/>
              </a:rPr>
              <a:t>foreign </a:t>
            </a:r>
            <a:r>
              <a:rPr sz="1800" spc="-10">
                <a:latin typeface="Arial"/>
                <a:cs typeface="Arial"/>
              </a:rPr>
              <a:t>spouse  </a:t>
            </a:r>
            <a:r>
              <a:rPr sz="1800" spc="-5">
                <a:latin typeface="Arial"/>
                <a:cs typeface="Arial"/>
              </a:rPr>
              <a:t>must </a:t>
            </a:r>
            <a:r>
              <a:rPr sz="1800" spc="-10">
                <a:latin typeface="Arial"/>
                <a:cs typeface="Arial"/>
              </a:rPr>
              <a:t>obtain </a:t>
            </a:r>
            <a:r>
              <a:rPr sz="1800" spc="-5">
                <a:latin typeface="Arial"/>
                <a:cs typeface="Arial"/>
              </a:rPr>
              <a:t>an Immigration </a:t>
            </a:r>
            <a:r>
              <a:rPr sz="1800" spc="-15">
                <a:latin typeface="Arial"/>
                <a:cs typeface="Arial"/>
              </a:rPr>
              <a:t>Visa. </a:t>
            </a:r>
            <a:r>
              <a:rPr sz="1800" spc="-5">
                <a:latin typeface="Arial"/>
                <a:cs typeface="Arial"/>
              </a:rPr>
              <a:t>Information is </a:t>
            </a:r>
            <a:r>
              <a:rPr sz="1800" spc="-10">
                <a:latin typeface="Arial"/>
                <a:cs typeface="Arial"/>
              </a:rPr>
              <a:t>available </a:t>
            </a:r>
            <a:r>
              <a:rPr sz="1800" spc="-5">
                <a:latin typeface="Arial"/>
                <a:cs typeface="Arial"/>
              </a:rPr>
              <a:t>at the United </a:t>
            </a:r>
            <a:r>
              <a:rPr sz="1800" spc="-10">
                <a:latin typeface="Arial"/>
                <a:cs typeface="Arial"/>
              </a:rPr>
              <a:t>States  </a:t>
            </a:r>
            <a:r>
              <a:rPr sz="1800" spc="-5">
                <a:latin typeface="Arial"/>
                <a:cs typeface="Arial"/>
              </a:rPr>
              <a:t>Citizenship </a:t>
            </a:r>
            <a:r>
              <a:rPr sz="1800" spc="-10">
                <a:latin typeface="Arial"/>
                <a:cs typeface="Arial"/>
              </a:rPr>
              <a:t>and </a:t>
            </a:r>
            <a:r>
              <a:rPr sz="1800" spc="-5">
                <a:latin typeface="Arial"/>
                <a:cs typeface="Arial"/>
              </a:rPr>
              <a:t>Immigration Services </a:t>
            </a:r>
            <a:r>
              <a:rPr sz="1800" spc="-10">
                <a:latin typeface="Arial"/>
                <a:cs typeface="Arial"/>
              </a:rPr>
              <a:t>website </a:t>
            </a:r>
            <a:r>
              <a:rPr sz="1800" spc="-5">
                <a:latin typeface="Arial"/>
                <a:cs typeface="Arial"/>
              </a:rPr>
              <a:t>at</a:t>
            </a:r>
            <a:r>
              <a:rPr sz="1800" spc="120">
                <a:solidFill>
                  <a:srgbClr val="0562C1"/>
                </a:solidFill>
                <a:latin typeface="Arial"/>
                <a:cs typeface="Arial"/>
              </a:rPr>
              <a:t> </a:t>
            </a:r>
            <a:r>
              <a:rPr sz="1800" u="heavy" spc="-10">
                <a:solidFill>
                  <a:srgbClr val="0562C1"/>
                </a:solidFill>
                <a:uFill>
                  <a:solidFill>
                    <a:srgbClr val="0562C1"/>
                  </a:solidFill>
                </a:uFill>
                <a:latin typeface="Arial"/>
                <a:cs typeface="Arial"/>
                <a:hlinkClick r:id="rId3"/>
              </a:rPr>
              <a:t>https://www.uscis.gov/</a:t>
            </a:r>
            <a:r>
              <a:rPr sz="1800" spc="-10">
                <a:latin typeface="Arial"/>
                <a:cs typeface="Arial"/>
              </a:rPr>
              <a:t>.</a:t>
            </a:r>
            <a:endParaRPr sz="1800">
              <a:latin typeface="Arial"/>
              <a:cs typeface="Arial"/>
            </a:endParaRPr>
          </a:p>
          <a:p>
            <a:pPr marL="186055" marR="22860" indent="-173990">
              <a:lnSpc>
                <a:spcPts val="1939"/>
              </a:lnSpc>
              <a:spcBef>
                <a:spcPts val="1010"/>
              </a:spcBef>
              <a:buSzPct val="94444"/>
              <a:buFont typeface="Wingdings"/>
              <a:buChar char=""/>
              <a:tabLst>
                <a:tab pos="193040" algn="l"/>
              </a:tabLst>
            </a:pPr>
            <a:r>
              <a:rPr sz="1800" spc="-40">
                <a:latin typeface="Arial"/>
                <a:cs typeface="Arial"/>
              </a:rPr>
              <a:t>NATO </a:t>
            </a:r>
            <a:r>
              <a:rPr sz="1800" spc="-15">
                <a:latin typeface="Arial"/>
                <a:cs typeface="Arial"/>
              </a:rPr>
              <a:t>Travel </a:t>
            </a:r>
            <a:r>
              <a:rPr sz="1800" spc="-5">
                <a:latin typeface="Arial"/>
                <a:cs typeface="Arial"/>
              </a:rPr>
              <a:t>Orders. </a:t>
            </a:r>
            <a:r>
              <a:rPr sz="1800" spc="-40">
                <a:latin typeface="Arial"/>
                <a:cs typeface="Arial"/>
              </a:rPr>
              <a:t>NATO </a:t>
            </a:r>
            <a:r>
              <a:rPr sz="1800" spc="-5">
                <a:latin typeface="Arial"/>
                <a:cs typeface="Arial"/>
              </a:rPr>
              <a:t>travel orders are </a:t>
            </a:r>
            <a:r>
              <a:rPr sz="1800" spc="-10">
                <a:latin typeface="Arial"/>
                <a:cs typeface="Arial"/>
              </a:rPr>
              <a:t>required </a:t>
            </a:r>
            <a:r>
              <a:rPr sz="1800" spc="-5">
                <a:latin typeface="Arial"/>
                <a:cs typeface="Arial"/>
              </a:rPr>
              <a:t>for U.S. Military travel </a:t>
            </a:r>
            <a:r>
              <a:rPr sz="1800">
                <a:latin typeface="Arial"/>
                <a:cs typeface="Arial"/>
              </a:rPr>
              <a:t>to </a:t>
            </a:r>
            <a:r>
              <a:rPr sz="1800" spc="-10">
                <a:latin typeface="Arial"/>
                <a:cs typeface="Arial"/>
              </a:rPr>
              <a:t>or  through </a:t>
            </a:r>
            <a:r>
              <a:rPr sz="1800" spc="-5">
                <a:latin typeface="Arial"/>
                <a:cs typeface="Arial"/>
              </a:rPr>
              <a:t>Belgium, </a:t>
            </a:r>
            <a:r>
              <a:rPr sz="1800" spc="-10">
                <a:latin typeface="Arial"/>
                <a:cs typeface="Arial"/>
              </a:rPr>
              <a:t>Canada, </a:t>
            </a:r>
            <a:r>
              <a:rPr sz="1800" spc="-5">
                <a:latin typeface="Arial"/>
                <a:cs typeface="Arial"/>
              </a:rPr>
              <a:t>Denmark, France, </a:t>
            </a:r>
            <a:r>
              <a:rPr sz="1800" spc="-25">
                <a:latin typeface="Arial"/>
                <a:cs typeface="Arial"/>
              </a:rPr>
              <a:t>Germany, </a:t>
            </a:r>
            <a:r>
              <a:rPr sz="1800" spc="-5">
                <a:latin typeface="Arial"/>
                <a:cs typeface="Arial"/>
              </a:rPr>
              <a:t>Greece, </a:t>
            </a:r>
            <a:r>
              <a:rPr sz="1800" spc="-10">
                <a:latin typeface="Arial"/>
                <a:cs typeface="Arial"/>
              </a:rPr>
              <a:t>Iceland, </a:t>
            </a:r>
            <a:r>
              <a:rPr sz="1800" spc="-30">
                <a:latin typeface="Arial"/>
                <a:cs typeface="Arial"/>
              </a:rPr>
              <a:t>Italy,  </a:t>
            </a:r>
            <a:r>
              <a:rPr sz="1800" spc="-10">
                <a:latin typeface="Arial"/>
                <a:cs typeface="Arial"/>
              </a:rPr>
              <a:t>Luxembourg, </a:t>
            </a:r>
            <a:r>
              <a:rPr sz="1800" spc="-5">
                <a:latin typeface="Arial"/>
                <a:cs typeface="Arial"/>
              </a:rPr>
              <a:t>the </a:t>
            </a:r>
            <a:r>
              <a:rPr sz="1800" spc="-10">
                <a:latin typeface="Arial"/>
                <a:cs typeface="Arial"/>
              </a:rPr>
              <a:t>Netherlands, </a:t>
            </a:r>
            <a:r>
              <a:rPr sz="1800" spc="-30">
                <a:latin typeface="Arial"/>
                <a:cs typeface="Arial"/>
              </a:rPr>
              <a:t>Norway, </a:t>
            </a:r>
            <a:r>
              <a:rPr sz="1800" spc="-10">
                <a:latin typeface="Arial"/>
                <a:cs typeface="Arial"/>
              </a:rPr>
              <a:t>Portugal, </a:t>
            </a:r>
            <a:r>
              <a:rPr sz="1800" spc="-35">
                <a:latin typeface="Arial"/>
                <a:cs typeface="Arial"/>
              </a:rPr>
              <a:t>Turkey, </a:t>
            </a:r>
            <a:r>
              <a:rPr sz="1800" spc="-5">
                <a:latin typeface="Arial"/>
                <a:cs typeface="Arial"/>
              </a:rPr>
              <a:t>or the United</a:t>
            </a:r>
            <a:r>
              <a:rPr sz="1800" spc="290">
                <a:latin typeface="Arial"/>
                <a:cs typeface="Arial"/>
              </a:rPr>
              <a:t> </a:t>
            </a:r>
            <a:r>
              <a:rPr sz="1800" spc="-10">
                <a:latin typeface="Arial"/>
                <a:cs typeface="Arial"/>
              </a:rPr>
              <a:t>Kingdom.</a:t>
            </a:r>
            <a:endParaRPr sz="1800">
              <a:latin typeface="Arial"/>
              <a:cs typeface="Arial"/>
            </a:endParaRPr>
          </a:p>
        </p:txBody>
      </p:sp>
      <p:sp>
        <p:nvSpPr>
          <p:cNvPr id="4" name="object 4"/>
          <p:cNvSpPr txBox="1"/>
          <p:nvPr/>
        </p:nvSpPr>
        <p:spPr>
          <a:xfrm>
            <a:off x="6276886" y="12627"/>
            <a:ext cx="438784" cy="116839"/>
          </a:xfrm>
          <a:prstGeom prst="rect">
            <a:avLst/>
          </a:prstGeom>
        </p:spPr>
        <p:txBody>
          <a:bodyPr vert="horz" wrap="square" lIns="0" tIns="12700" rIns="0" bIns="0" rtlCol="0">
            <a:spAutoFit/>
          </a:bodyPr>
          <a:lstStyle/>
          <a:p>
            <a:pPr marL="12700">
              <a:lnSpc>
                <a:spcPct val="100000"/>
              </a:lnSpc>
              <a:spcBef>
                <a:spcPts val="100"/>
              </a:spcBef>
            </a:pPr>
            <a:r>
              <a:rPr sz="600" spc="-5">
                <a:solidFill>
                  <a:srgbClr val="FFFFFF"/>
                </a:solidFill>
                <a:latin typeface="Arial"/>
                <a:cs typeface="Arial"/>
              </a:rPr>
              <a:t>References:</a:t>
            </a:r>
            <a:endParaRPr sz="600">
              <a:latin typeface="Arial"/>
              <a:cs typeface="Arial"/>
            </a:endParaRP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10">
                <a:solidFill>
                  <a:schemeClr val="tx1"/>
                </a:solidFill>
              </a:rPr>
              <a:t>Passport/Visa/Travel </a:t>
            </a:r>
            <a:r>
              <a:rPr lang="en-US" sz="2000" i="1" spc="-5">
                <a:solidFill>
                  <a:schemeClr val="tx1"/>
                </a:solidFill>
              </a:rPr>
              <a:t>Document</a:t>
            </a:r>
            <a:r>
              <a:rPr lang="en-US" sz="2000" i="1" spc="-65">
                <a:solidFill>
                  <a:schemeClr val="tx1"/>
                </a:solidFill>
              </a:rPr>
              <a:t> </a:t>
            </a:r>
            <a:r>
              <a:rPr lang="en-US" sz="2000" i="1" spc="-5">
                <a:solidFill>
                  <a:schemeClr val="tx1"/>
                </a:solidFill>
              </a:rPr>
              <a:t>Requirements</a:t>
            </a:r>
            <a:endParaRPr lang="en-US" sz="2000">
              <a:solidFill>
                <a:schemeClr val="tx1"/>
              </a:solidFill>
            </a:endParaRPr>
          </a:p>
        </p:txBody>
      </p:sp>
    </p:spTree>
    <p:extLst>
      <p:ext uri="{BB962C8B-B14F-4D97-AF65-F5344CB8AC3E}">
        <p14:creationId xmlns:p14="http://schemas.microsoft.com/office/powerpoint/2010/main" val="89338903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69" y="963303"/>
            <a:ext cx="8377555" cy="5071260"/>
          </a:xfrm>
          <a:prstGeom prst="rect">
            <a:avLst/>
          </a:prstGeom>
        </p:spPr>
        <p:txBody>
          <a:bodyPr vert="horz" wrap="square" lIns="0" tIns="13335" rIns="0" bIns="0" rtlCol="0">
            <a:spAutoFit/>
          </a:bodyPr>
          <a:lstStyle/>
          <a:p>
            <a:pPr marL="192405" indent="-180340">
              <a:lnSpc>
                <a:spcPct val="100000"/>
              </a:lnSpc>
              <a:spcBef>
                <a:spcPts val="1560"/>
              </a:spcBef>
              <a:buSzPct val="94444"/>
              <a:buFont typeface="Wingdings"/>
              <a:buChar char=""/>
              <a:tabLst>
                <a:tab pos="193040" algn="l"/>
              </a:tabLst>
            </a:pPr>
            <a:r>
              <a:rPr sz="1800" spc="-5">
                <a:latin typeface="Arial"/>
                <a:cs typeface="Arial"/>
              </a:rPr>
              <a:t>Patriot</a:t>
            </a:r>
            <a:r>
              <a:rPr sz="1800">
                <a:latin typeface="Arial"/>
                <a:cs typeface="Arial"/>
              </a:rPr>
              <a:t> </a:t>
            </a:r>
            <a:r>
              <a:rPr sz="1800" spc="-5">
                <a:latin typeface="Arial"/>
                <a:cs typeface="Arial"/>
              </a:rPr>
              <a:t>Express</a:t>
            </a:r>
            <a:endParaRPr sz="1800">
              <a:latin typeface="Arial"/>
              <a:cs typeface="Arial"/>
            </a:endParaRPr>
          </a:p>
          <a:p>
            <a:pPr marL="527685" marR="565150" lvl="1" indent="-175260">
              <a:lnSpc>
                <a:spcPct val="100000"/>
              </a:lnSpc>
              <a:buChar char="•"/>
              <a:tabLst>
                <a:tab pos="528320" algn="l"/>
              </a:tabLst>
            </a:pPr>
            <a:r>
              <a:rPr sz="1800" spc="-5">
                <a:latin typeface="Arial"/>
                <a:cs typeface="Arial"/>
              </a:rPr>
              <a:t>Patriot </a:t>
            </a:r>
            <a:r>
              <a:rPr sz="1800" spc="-10">
                <a:latin typeface="Arial"/>
                <a:cs typeface="Arial"/>
              </a:rPr>
              <a:t>Express </a:t>
            </a:r>
            <a:r>
              <a:rPr sz="1800" spc="-5">
                <a:latin typeface="Arial"/>
                <a:cs typeface="Arial"/>
              </a:rPr>
              <a:t>flights are commercially contracted aircraft that </a:t>
            </a:r>
            <a:r>
              <a:rPr sz="1800" spc="-10">
                <a:latin typeface="Arial"/>
                <a:cs typeface="Arial"/>
              </a:rPr>
              <a:t>have the  </a:t>
            </a:r>
            <a:r>
              <a:rPr sz="1800" spc="-5">
                <a:latin typeface="Arial"/>
                <a:cs typeface="Arial"/>
              </a:rPr>
              <a:t>same </a:t>
            </a:r>
            <a:r>
              <a:rPr sz="1800" spc="-10">
                <a:latin typeface="Arial"/>
                <a:cs typeface="Arial"/>
              </a:rPr>
              <a:t>standards </a:t>
            </a:r>
            <a:r>
              <a:rPr sz="1800" spc="-5">
                <a:latin typeface="Arial"/>
                <a:cs typeface="Arial"/>
              </a:rPr>
              <a:t>as </a:t>
            </a:r>
            <a:r>
              <a:rPr sz="1800" spc="-10">
                <a:latin typeface="Arial"/>
                <a:cs typeface="Arial"/>
              </a:rPr>
              <a:t>other </a:t>
            </a:r>
            <a:r>
              <a:rPr sz="1800" spc="-5">
                <a:latin typeface="Arial"/>
                <a:cs typeface="Arial"/>
              </a:rPr>
              <a:t>commercial</a:t>
            </a:r>
            <a:r>
              <a:rPr sz="1800" spc="65">
                <a:latin typeface="Arial"/>
                <a:cs typeface="Arial"/>
              </a:rPr>
              <a:t> </a:t>
            </a:r>
            <a:r>
              <a:rPr sz="1800" spc="-10">
                <a:latin typeface="Arial"/>
                <a:cs typeface="Arial"/>
              </a:rPr>
              <a:t>airlines.</a:t>
            </a:r>
            <a:endParaRPr sz="1800">
              <a:latin typeface="Arial"/>
              <a:cs typeface="Arial"/>
            </a:endParaRPr>
          </a:p>
          <a:p>
            <a:pPr marL="527685" marR="484505" lvl="1" indent="-175260">
              <a:lnSpc>
                <a:spcPct val="100000"/>
              </a:lnSpc>
              <a:buChar char="•"/>
              <a:tabLst>
                <a:tab pos="528320" algn="l"/>
              </a:tabLst>
            </a:pPr>
            <a:r>
              <a:rPr sz="1800">
                <a:latin typeface="Arial"/>
                <a:cs typeface="Arial"/>
              </a:rPr>
              <a:t>It </a:t>
            </a:r>
            <a:r>
              <a:rPr sz="1800" spc="-5">
                <a:latin typeface="Arial"/>
                <a:cs typeface="Arial"/>
              </a:rPr>
              <a:t>is </a:t>
            </a:r>
            <a:r>
              <a:rPr sz="1800" spc="-10">
                <a:latin typeface="Arial"/>
                <a:cs typeface="Arial"/>
              </a:rPr>
              <a:t>mandatory </a:t>
            </a:r>
            <a:r>
              <a:rPr sz="1800">
                <a:latin typeface="Arial"/>
                <a:cs typeface="Arial"/>
              </a:rPr>
              <a:t>to </a:t>
            </a:r>
            <a:r>
              <a:rPr sz="1800" spc="-5">
                <a:latin typeface="Arial"/>
                <a:cs typeface="Arial"/>
              </a:rPr>
              <a:t>use Patriot </a:t>
            </a:r>
            <a:r>
              <a:rPr sz="1800" spc="-10">
                <a:latin typeface="Arial"/>
                <a:cs typeface="Arial"/>
              </a:rPr>
              <a:t>Express </a:t>
            </a:r>
            <a:r>
              <a:rPr sz="1800" spc="-5">
                <a:latin typeface="Arial"/>
                <a:cs typeface="Arial"/>
              </a:rPr>
              <a:t>flights for PCS </a:t>
            </a:r>
            <a:r>
              <a:rPr sz="1800">
                <a:latin typeface="Arial"/>
                <a:cs typeface="Arial"/>
              </a:rPr>
              <a:t>to </a:t>
            </a:r>
            <a:r>
              <a:rPr sz="1800" spc="-5">
                <a:latin typeface="Arial"/>
                <a:cs typeface="Arial"/>
              </a:rPr>
              <a:t>many OCONUS  </a:t>
            </a:r>
            <a:r>
              <a:rPr sz="1800" spc="-10">
                <a:latin typeface="Arial"/>
                <a:cs typeface="Arial"/>
              </a:rPr>
              <a:t>locations, unless </a:t>
            </a:r>
            <a:r>
              <a:rPr sz="1800" spc="-5">
                <a:latin typeface="Arial"/>
                <a:cs typeface="Arial"/>
              </a:rPr>
              <a:t>an </a:t>
            </a:r>
            <a:r>
              <a:rPr sz="1800" spc="-10">
                <a:latin typeface="Arial"/>
                <a:cs typeface="Arial"/>
              </a:rPr>
              <a:t>exception has been approved. </a:t>
            </a:r>
            <a:r>
              <a:rPr sz="1800">
                <a:latin typeface="Arial"/>
                <a:cs typeface="Arial"/>
              </a:rPr>
              <a:t>The </a:t>
            </a:r>
            <a:r>
              <a:rPr sz="1800" spc="-5">
                <a:latin typeface="Arial"/>
                <a:cs typeface="Arial"/>
              </a:rPr>
              <a:t>Installation </a:t>
            </a:r>
            <a:r>
              <a:rPr sz="1800" spc="-10">
                <a:latin typeface="Arial"/>
                <a:cs typeface="Arial"/>
              </a:rPr>
              <a:t>travel  office </a:t>
            </a:r>
            <a:r>
              <a:rPr sz="1800" spc="-5">
                <a:latin typeface="Arial"/>
                <a:cs typeface="Arial"/>
              </a:rPr>
              <a:t>can </a:t>
            </a:r>
            <a:r>
              <a:rPr sz="1800" spc="-10">
                <a:latin typeface="Arial"/>
                <a:cs typeface="Arial"/>
              </a:rPr>
              <a:t>provide</a:t>
            </a:r>
            <a:r>
              <a:rPr sz="1800" spc="25">
                <a:latin typeface="Arial"/>
                <a:cs typeface="Arial"/>
              </a:rPr>
              <a:t> </a:t>
            </a:r>
            <a:r>
              <a:rPr sz="1800" spc="-10">
                <a:latin typeface="Arial"/>
                <a:cs typeface="Arial"/>
              </a:rPr>
              <a:t>guidance.</a:t>
            </a:r>
            <a:endParaRPr sz="1800">
              <a:latin typeface="Arial"/>
              <a:cs typeface="Arial"/>
            </a:endParaRPr>
          </a:p>
          <a:p>
            <a:pPr marL="192405" indent="-180340">
              <a:lnSpc>
                <a:spcPct val="100000"/>
              </a:lnSpc>
              <a:spcBef>
                <a:spcPts val="600"/>
              </a:spcBef>
              <a:buSzPct val="94444"/>
              <a:buFont typeface="Wingdings"/>
              <a:buChar char=""/>
              <a:tabLst>
                <a:tab pos="193040" algn="l"/>
              </a:tabLst>
            </a:pPr>
            <a:r>
              <a:rPr sz="1800" spc="-20">
                <a:latin typeface="Arial"/>
                <a:cs typeface="Arial"/>
              </a:rPr>
              <a:t>Anti-Terrorism </a:t>
            </a:r>
            <a:r>
              <a:rPr sz="1800" spc="-10">
                <a:latin typeface="Arial"/>
                <a:cs typeface="Arial"/>
              </a:rPr>
              <a:t>and </a:t>
            </a:r>
            <a:r>
              <a:rPr sz="1800" spc="-5">
                <a:latin typeface="Arial"/>
                <a:cs typeface="Arial"/>
              </a:rPr>
              <a:t>Force Protection </a:t>
            </a:r>
            <a:r>
              <a:rPr sz="1800" spc="-20">
                <a:latin typeface="Arial"/>
                <a:cs typeface="Arial"/>
              </a:rPr>
              <a:t>(AT/FP)</a:t>
            </a:r>
            <a:r>
              <a:rPr sz="1800" spc="-25">
                <a:latin typeface="Arial"/>
                <a:cs typeface="Arial"/>
              </a:rPr>
              <a:t> </a:t>
            </a:r>
            <a:r>
              <a:rPr sz="1800" spc="-15">
                <a:latin typeface="Arial"/>
                <a:cs typeface="Arial"/>
              </a:rPr>
              <a:t>Training</a:t>
            </a:r>
            <a:endParaRPr sz="1800">
              <a:latin typeface="Arial"/>
              <a:cs typeface="Arial"/>
            </a:endParaRPr>
          </a:p>
          <a:p>
            <a:pPr marL="527685" marR="5080" lvl="1" indent="-175260">
              <a:lnSpc>
                <a:spcPct val="100000"/>
              </a:lnSpc>
              <a:buChar char="•"/>
              <a:tabLst>
                <a:tab pos="528320" algn="l"/>
              </a:tabLst>
            </a:pPr>
            <a:r>
              <a:rPr sz="1800" spc="-25">
                <a:latin typeface="Arial"/>
                <a:cs typeface="Arial"/>
              </a:rPr>
              <a:t>AT/FP </a:t>
            </a:r>
            <a:r>
              <a:rPr sz="1800" spc="-5">
                <a:latin typeface="Arial"/>
                <a:cs typeface="Arial"/>
              </a:rPr>
              <a:t>training is </a:t>
            </a:r>
            <a:r>
              <a:rPr sz="1800" spc="-10">
                <a:latin typeface="Arial"/>
                <a:cs typeface="Arial"/>
              </a:rPr>
              <a:t>not required </a:t>
            </a:r>
            <a:r>
              <a:rPr sz="1800" spc="-5">
                <a:latin typeface="Arial"/>
                <a:cs typeface="Arial"/>
              </a:rPr>
              <a:t>for PCS </a:t>
            </a:r>
            <a:r>
              <a:rPr sz="1800">
                <a:latin typeface="Arial"/>
                <a:cs typeface="Arial"/>
              </a:rPr>
              <a:t>to </a:t>
            </a:r>
            <a:r>
              <a:rPr sz="1800" spc="-5">
                <a:latin typeface="Arial"/>
                <a:cs typeface="Arial"/>
              </a:rPr>
              <a:t>Alaska, </a:t>
            </a:r>
            <a:r>
              <a:rPr sz="1800" spc="-15">
                <a:latin typeface="Arial"/>
                <a:cs typeface="Arial"/>
              </a:rPr>
              <a:t>Hawaii, </a:t>
            </a:r>
            <a:r>
              <a:rPr sz="1800" spc="-5">
                <a:latin typeface="Arial"/>
                <a:cs typeface="Arial"/>
              </a:rPr>
              <a:t>or U.S. </a:t>
            </a:r>
            <a:r>
              <a:rPr sz="1800" spc="-10">
                <a:latin typeface="Arial"/>
                <a:cs typeface="Arial"/>
              </a:rPr>
              <a:t>possessions/  </a:t>
            </a:r>
            <a:r>
              <a:rPr sz="1800" spc="-5">
                <a:latin typeface="Arial"/>
                <a:cs typeface="Arial"/>
              </a:rPr>
              <a:t>territories. </a:t>
            </a:r>
            <a:r>
              <a:rPr sz="1800">
                <a:latin typeface="Arial"/>
                <a:cs typeface="Arial"/>
              </a:rPr>
              <a:t>The </a:t>
            </a:r>
            <a:r>
              <a:rPr sz="1800" spc="-10">
                <a:latin typeface="Arial"/>
                <a:cs typeface="Arial"/>
              </a:rPr>
              <a:t>following </a:t>
            </a:r>
            <a:r>
              <a:rPr sz="1800" spc="-5">
                <a:latin typeface="Arial"/>
                <a:cs typeface="Arial"/>
              </a:rPr>
              <a:t>are </a:t>
            </a:r>
            <a:r>
              <a:rPr sz="1800" spc="-10">
                <a:latin typeface="Arial"/>
                <a:cs typeface="Arial"/>
              </a:rPr>
              <a:t>required </a:t>
            </a:r>
            <a:r>
              <a:rPr sz="1800" spc="-5">
                <a:latin typeface="Arial"/>
                <a:cs typeface="Arial"/>
              </a:rPr>
              <a:t>for all </a:t>
            </a:r>
            <a:r>
              <a:rPr sz="1800" spc="-10">
                <a:latin typeface="Arial"/>
                <a:cs typeface="Arial"/>
              </a:rPr>
              <a:t>other </a:t>
            </a:r>
            <a:r>
              <a:rPr sz="1800" spc="-5">
                <a:latin typeface="Arial"/>
                <a:cs typeface="Arial"/>
              </a:rPr>
              <a:t>OCONUS</a:t>
            </a:r>
            <a:r>
              <a:rPr sz="1800" spc="100">
                <a:latin typeface="Arial"/>
                <a:cs typeface="Arial"/>
              </a:rPr>
              <a:t> </a:t>
            </a:r>
            <a:r>
              <a:rPr sz="1800" spc="-10">
                <a:latin typeface="Arial"/>
                <a:cs typeface="Arial"/>
              </a:rPr>
              <a:t>locations:</a:t>
            </a:r>
            <a:endParaRPr sz="1800">
              <a:latin typeface="Arial"/>
              <a:cs typeface="Arial"/>
            </a:endParaRPr>
          </a:p>
          <a:p>
            <a:pPr marL="754380" marR="309245" lvl="2" indent="-224154">
              <a:lnSpc>
                <a:spcPts val="1939"/>
              </a:lnSpc>
              <a:spcBef>
                <a:spcPts val="535"/>
              </a:spcBef>
              <a:buChar char="–"/>
              <a:tabLst>
                <a:tab pos="755015" algn="l"/>
              </a:tabLst>
            </a:pPr>
            <a:r>
              <a:rPr sz="1800" spc="-70">
                <a:latin typeface="Arial"/>
                <a:cs typeface="Arial"/>
              </a:rPr>
              <a:t>AT </a:t>
            </a:r>
            <a:r>
              <a:rPr sz="1800" spc="-10">
                <a:latin typeface="Arial"/>
                <a:cs typeface="Arial"/>
              </a:rPr>
              <a:t>Level </a:t>
            </a:r>
            <a:r>
              <a:rPr sz="1800">
                <a:latin typeface="Arial"/>
                <a:cs typeface="Arial"/>
              </a:rPr>
              <a:t>1 </a:t>
            </a:r>
            <a:r>
              <a:rPr sz="1800" spc="-5">
                <a:latin typeface="Arial"/>
                <a:cs typeface="Arial"/>
              </a:rPr>
              <a:t>training </a:t>
            </a:r>
            <a:r>
              <a:rPr sz="1800" spc="-10">
                <a:latin typeface="Arial"/>
                <a:cs typeface="Arial"/>
              </a:rPr>
              <a:t>and </a:t>
            </a:r>
            <a:r>
              <a:rPr sz="1800" spc="-5">
                <a:latin typeface="Arial"/>
                <a:cs typeface="Arial"/>
              </a:rPr>
              <a:t>Sere </a:t>
            </a:r>
            <a:r>
              <a:rPr sz="1800" spc="-10">
                <a:latin typeface="Arial"/>
                <a:cs typeface="Arial"/>
              </a:rPr>
              <a:t>100.2 </a:t>
            </a:r>
            <a:r>
              <a:rPr sz="1800" spc="-5">
                <a:latin typeface="Arial"/>
                <a:cs typeface="Arial"/>
              </a:rPr>
              <a:t>training are </a:t>
            </a:r>
            <a:r>
              <a:rPr sz="1800" spc="-10">
                <a:latin typeface="Arial"/>
                <a:cs typeface="Arial"/>
              </a:rPr>
              <a:t>required </a:t>
            </a:r>
            <a:r>
              <a:rPr sz="1800" spc="-5">
                <a:latin typeface="Arial"/>
                <a:cs typeface="Arial"/>
              </a:rPr>
              <a:t>for all OCONUS  </a:t>
            </a:r>
            <a:r>
              <a:rPr sz="1800" spc="-10">
                <a:latin typeface="Arial"/>
                <a:cs typeface="Arial"/>
              </a:rPr>
              <a:t>locations. Available </a:t>
            </a:r>
            <a:r>
              <a:rPr sz="1800" spc="-5">
                <a:latin typeface="Arial"/>
                <a:cs typeface="Arial"/>
              </a:rPr>
              <a:t>at</a:t>
            </a:r>
            <a:r>
              <a:rPr sz="1800" spc="-30">
                <a:latin typeface="Arial"/>
                <a:cs typeface="Arial"/>
              </a:rPr>
              <a:t> </a:t>
            </a:r>
            <a:r>
              <a:rPr sz="1800" u="heavy" spc="-5">
                <a:uFill>
                  <a:solidFill>
                    <a:srgbClr val="0562C1"/>
                  </a:solidFill>
                </a:uFill>
                <a:latin typeface="Arial"/>
                <a:cs typeface="Arial"/>
                <a:hlinkClick r:id="rId3"/>
              </a:rPr>
              <a:t>https://jkodirect.jten.mil</a:t>
            </a:r>
            <a:r>
              <a:rPr sz="1800" spc="-5">
                <a:latin typeface="Arial"/>
                <a:cs typeface="Arial"/>
              </a:rPr>
              <a:t>.</a:t>
            </a:r>
            <a:endParaRPr sz="1800">
              <a:latin typeface="Arial"/>
              <a:cs typeface="Arial"/>
            </a:endParaRPr>
          </a:p>
          <a:p>
            <a:pPr marL="754380" marR="636270" lvl="2" indent="-224154">
              <a:lnSpc>
                <a:spcPts val="1939"/>
              </a:lnSpc>
              <a:spcBef>
                <a:spcPts val="500"/>
              </a:spcBef>
              <a:buChar char="–"/>
              <a:tabLst>
                <a:tab pos="755015" algn="l"/>
              </a:tabLst>
            </a:pPr>
            <a:r>
              <a:rPr sz="1800" spc="-10">
                <a:latin typeface="Arial"/>
                <a:cs typeface="Arial"/>
              </a:rPr>
              <a:t>Personnel </a:t>
            </a:r>
            <a:r>
              <a:rPr sz="1800" spc="-5">
                <a:latin typeface="Arial"/>
                <a:cs typeface="Arial"/>
              </a:rPr>
              <a:t>traveling OCONUS are </a:t>
            </a:r>
            <a:r>
              <a:rPr sz="1800" spc="-10">
                <a:latin typeface="Arial"/>
                <a:cs typeface="Arial"/>
              </a:rPr>
              <a:t>required </a:t>
            </a:r>
            <a:r>
              <a:rPr sz="1800">
                <a:latin typeface="Arial"/>
                <a:cs typeface="Arial"/>
              </a:rPr>
              <a:t>to </a:t>
            </a:r>
            <a:r>
              <a:rPr sz="1800" spc="-5">
                <a:latin typeface="Arial"/>
                <a:cs typeface="Arial"/>
              </a:rPr>
              <a:t>complete an </a:t>
            </a:r>
            <a:r>
              <a:rPr sz="1800" spc="-10">
                <a:latin typeface="Arial"/>
                <a:cs typeface="Arial"/>
              </a:rPr>
              <a:t>Isolated  Personnel Report </a:t>
            </a:r>
            <a:r>
              <a:rPr sz="1800" spc="-5">
                <a:latin typeface="Arial"/>
                <a:cs typeface="Arial"/>
              </a:rPr>
              <a:t>(ISOPREP) prior </a:t>
            </a:r>
            <a:r>
              <a:rPr sz="1800">
                <a:latin typeface="Arial"/>
                <a:cs typeface="Arial"/>
              </a:rPr>
              <a:t>to </a:t>
            </a:r>
            <a:r>
              <a:rPr sz="1800" spc="-10">
                <a:latin typeface="Arial"/>
                <a:cs typeface="Arial"/>
              </a:rPr>
              <a:t>departing </a:t>
            </a:r>
            <a:r>
              <a:rPr sz="1800" spc="-5">
                <a:latin typeface="Arial"/>
                <a:cs typeface="Arial"/>
              </a:rPr>
              <a:t>CONUS. </a:t>
            </a:r>
            <a:r>
              <a:rPr sz="1800" spc="-10">
                <a:latin typeface="Arial"/>
                <a:cs typeface="Arial"/>
              </a:rPr>
              <a:t>Available at </a:t>
            </a:r>
            <a:r>
              <a:rPr sz="1800" u="heavy" spc="-10">
                <a:uFill>
                  <a:solidFill>
                    <a:srgbClr val="0562C1"/>
                  </a:solidFill>
                </a:uFill>
                <a:latin typeface="Arial"/>
                <a:cs typeface="Arial"/>
              </a:rPr>
              <a:t> </a:t>
            </a:r>
            <a:r>
              <a:rPr sz="1800" u="heavy" spc="-5">
                <a:uFill>
                  <a:solidFill>
                    <a:srgbClr val="0562C1"/>
                  </a:solidFill>
                </a:uFill>
                <a:latin typeface="Arial"/>
                <a:cs typeface="Arial"/>
                <a:hlinkClick r:id="rId4"/>
              </a:rPr>
              <a:t>https://prmsglobal.prms.af.mil/prmsconv/profile/survey/start.aspx</a:t>
            </a:r>
            <a:r>
              <a:rPr sz="1800" spc="-5">
                <a:latin typeface="Arial"/>
                <a:cs typeface="Arial"/>
              </a:rPr>
              <a:t>.</a:t>
            </a:r>
            <a:endParaRPr sz="1800">
              <a:latin typeface="Arial"/>
              <a:cs typeface="Arial"/>
            </a:endParaRPr>
          </a:p>
          <a:p>
            <a:pPr marL="527685" marR="22225" lvl="1" indent="-175260">
              <a:lnSpc>
                <a:spcPts val="2160"/>
              </a:lnSpc>
              <a:spcBef>
                <a:spcPts val="55"/>
              </a:spcBef>
              <a:buChar char="•"/>
              <a:tabLst>
                <a:tab pos="528320" algn="l"/>
              </a:tabLst>
            </a:pPr>
            <a:r>
              <a:rPr sz="1800" spc="-5">
                <a:latin typeface="Arial"/>
                <a:cs typeface="Arial"/>
              </a:rPr>
              <a:t>Assignments </a:t>
            </a:r>
            <a:r>
              <a:rPr sz="1800">
                <a:latin typeface="Arial"/>
                <a:cs typeface="Arial"/>
              </a:rPr>
              <a:t>to </a:t>
            </a:r>
            <a:r>
              <a:rPr sz="1800" spc="-5">
                <a:latin typeface="Arial"/>
                <a:cs typeface="Arial"/>
              </a:rPr>
              <a:t>SOUTHCOM also require Human Rights </a:t>
            </a:r>
            <a:r>
              <a:rPr sz="1800" spc="-10">
                <a:latin typeface="Arial"/>
                <a:cs typeface="Arial"/>
              </a:rPr>
              <a:t>training, available at </a:t>
            </a:r>
            <a:r>
              <a:rPr sz="1800" u="heavy" spc="-10">
                <a:uFill>
                  <a:solidFill>
                    <a:srgbClr val="0562C1"/>
                  </a:solidFill>
                </a:uFill>
                <a:latin typeface="Arial"/>
                <a:cs typeface="Arial"/>
                <a:hlinkClick r:id="rId3"/>
              </a:rPr>
              <a:t> </a:t>
            </a:r>
            <a:r>
              <a:rPr sz="1800" u="heavy" spc="-5">
                <a:uFill>
                  <a:solidFill>
                    <a:srgbClr val="0562C1"/>
                  </a:solidFill>
                </a:uFill>
                <a:latin typeface="Arial"/>
                <a:cs typeface="Arial"/>
                <a:hlinkClick r:id="rId3"/>
              </a:rPr>
              <a:t>https://jkodirect.jten.mil</a:t>
            </a:r>
            <a:r>
              <a:rPr sz="1800" spc="-5">
                <a:latin typeface="Arial"/>
                <a:cs typeface="Arial"/>
              </a:rPr>
              <a:t>.</a:t>
            </a:r>
            <a:endParaRPr sz="1800">
              <a:latin typeface="Arial"/>
              <a:cs typeface="Arial"/>
            </a:endParaRPr>
          </a:p>
          <a:p>
            <a:pPr marL="527685" marR="721995" lvl="1" indent="-175260">
              <a:lnSpc>
                <a:spcPts val="2160"/>
              </a:lnSpc>
              <a:buChar char="•"/>
              <a:tabLst>
                <a:tab pos="528320" algn="l"/>
              </a:tabLst>
            </a:pPr>
            <a:r>
              <a:rPr sz="1800">
                <a:latin typeface="Arial"/>
                <a:cs typeface="Arial"/>
              </a:rPr>
              <a:t>The </a:t>
            </a:r>
            <a:r>
              <a:rPr sz="1800" spc="-5">
                <a:latin typeface="Arial"/>
                <a:cs typeface="Arial"/>
              </a:rPr>
              <a:t>Foreign </a:t>
            </a:r>
            <a:r>
              <a:rPr sz="1800" spc="-10">
                <a:latin typeface="Arial"/>
                <a:cs typeface="Arial"/>
              </a:rPr>
              <a:t>Clearance </a:t>
            </a:r>
            <a:r>
              <a:rPr sz="1800" spc="-5">
                <a:latin typeface="Arial"/>
                <a:cs typeface="Arial"/>
              </a:rPr>
              <a:t>Guide </a:t>
            </a:r>
            <a:r>
              <a:rPr sz="1800" spc="-15">
                <a:latin typeface="Arial"/>
                <a:cs typeface="Arial"/>
              </a:rPr>
              <a:t>(</a:t>
            </a:r>
            <a:r>
              <a:rPr sz="1800" u="heavy" spc="-15">
                <a:uFill>
                  <a:solidFill>
                    <a:srgbClr val="0562C1"/>
                  </a:solidFill>
                </a:uFill>
                <a:latin typeface="Arial"/>
                <a:cs typeface="Arial"/>
                <a:hlinkClick r:id="rId5"/>
              </a:rPr>
              <a:t>www.fcg.pentagon.mil</a:t>
            </a:r>
            <a:r>
              <a:rPr sz="1800" spc="-15">
                <a:latin typeface="Arial"/>
                <a:cs typeface="Arial"/>
              </a:rPr>
              <a:t>) </a:t>
            </a:r>
            <a:r>
              <a:rPr sz="1800" spc="-10">
                <a:latin typeface="Arial"/>
                <a:cs typeface="Arial"/>
              </a:rPr>
              <a:t>and assignment  </a:t>
            </a:r>
            <a:r>
              <a:rPr sz="1800" spc="-5">
                <a:latin typeface="Arial"/>
                <a:cs typeface="Arial"/>
              </a:rPr>
              <a:t>instructions may list </a:t>
            </a:r>
            <a:r>
              <a:rPr sz="1800" spc="-10">
                <a:latin typeface="Arial"/>
                <a:cs typeface="Arial"/>
              </a:rPr>
              <a:t>additional </a:t>
            </a:r>
            <a:r>
              <a:rPr sz="1800" spc="-5">
                <a:latin typeface="Arial"/>
                <a:cs typeface="Arial"/>
              </a:rPr>
              <a:t>training</a:t>
            </a:r>
            <a:r>
              <a:rPr sz="1800" spc="75">
                <a:latin typeface="Arial"/>
                <a:cs typeface="Arial"/>
              </a:rPr>
              <a:t> </a:t>
            </a:r>
            <a:r>
              <a:rPr sz="1800" spc="-5">
                <a:latin typeface="Arial"/>
                <a:cs typeface="Arial"/>
              </a:rPr>
              <a:t>requirements.</a:t>
            </a:r>
            <a:endParaRPr sz="1800">
              <a:latin typeface="Arial"/>
              <a:cs typeface="Arial"/>
            </a:endParaRPr>
          </a:p>
        </p:txBody>
      </p:sp>
      <p:sp>
        <p:nvSpPr>
          <p:cNvPr id="4" name="object 4"/>
          <p:cNvSpPr txBox="1"/>
          <p:nvPr/>
        </p:nvSpPr>
        <p:spPr>
          <a:xfrm>
            <a:off x="5451397" y="0"/>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
        <p:nvSpPr>
          <p:cNvPr id="8"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10">
                <a:solidFill>
                  <a:schemeClr val="tx1"/>
                </a:solidFill>
              </a:rPr>
              <a:t>Passport/Visa/Travel </a:t>
            </a:r>
            <a:r>
              <a:rPr lang="en-US" sz="2000" i="1" spc="-5">
                <a:solidFill>
                  <a:schemeClr val="tx1"/>
                </a:solidFill>
              </a:rPr>
              <a:t>Document</a:t>
            </a:r>
            <a:r>
              <a:rPr lang="en-US" sz="2000" i="1" spc="-65">
                <a:solidFill>
                  <a:schemeClr val="tx1"/>
                </a:solidFill>
              </a:rPr>
              <a:t> </a:t>
            </a:r>
            <a:r>
              <a:rPr lang="en-US" sz="2000" i="1" spc="-5">
                <a:solidFill>
                  <a:schemeClr val="tx1"/>
                </a:solidFill>
              </a:rPr>
              <a:t>Requirements</a:t>
            </a:r>
            <a:endParaRPr lang="en-US" sz="2000">
              <a:solidFill>
                <a:schemeClr val="tx1"/>
              </a:solidFill>
            </a:endParaRPr>
          </a:p>
        </p:txBody>
      </p:sp>
    </p:spTree>
    <p:extLst>
      <p:ext uri="{BB962C8B-B14F-4D97-AF65-F5344CB8AC3E}">
        <p14:creationId xmlns:p14="http://schemas.microsoft.com/office/powerpoint/2010/main" val="398670349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72305" y="855725"/>
            <a:ext cx="8219440" cy="5150769"/>
          </a:xfrm>
          <a:prstGeom prst="rect">
            <a:avLst/>
          </a:prstGeom>
        </p:spPr>
        <p:txBody>
          <a:bodyPr vert="horz" wrap="square" lIns="0" tIns="13335" rIns="0" bIns="0" rtlCol="0">
            <a:spAutoFit/>
          </a:bodyPr>
          <a:lstStyle/>
          <a:p>
            <a:pPr marL="212725" indent="-200660">
              <a:lnSpc>
                <a:spcPct val="100000"/>
              </a:lnSpc>
              <a:buSzPct val="95000"/>
              <a:buFont typeface="Wingdings"/>
              <a:buChar char=""/>
              <a:tabLst>
                <a:tab pos="213360" algn="l"/>
              </a:tabLst>
            </a:pPr>
            <a:r>
              <a:rPr sz="2000" spc="-5">
                <a:latin typeface="Arial"/>
                <a:cs typeface="Arial"/>
              </a:rPr>
              <a:t>Pets</a:t>
            </a:r>
            <a:endParaRPr sz="2000">
              <a:latin typeface="Arial"/>
              <a:cs typeface="Arial"/>
            </a:endParaRPr>
          </a:p>
          <a:p>
            <a:pPr marL="527685" marR="179705" lvl="1" indent="-175260" algn="just">
              <a:lnSpc>
                <a:spcPts val="1939"/>
              </a:lnSpc>
              <a:spcBef>
                <a:spcPts val="545"/>
              </a:spcBef>
              <a:buChar char="•"/>
              <a:tabLst>
                <a:tab pos="528320" algn="l"/>
              </a:tabLst>
            </a:pPr>
            <a:r>
              <a:rPr sz="1800" spc="-5">
                <a:latin typeface="Arial"/>
                <a:cs typeface="Arial"/>
              </a:rPr>
              <a:t>For </a:t>
            </a:r>
            <a:r>
              <a:rPr sz="1800" spc="-10">
                <a:latin typeface="Arial"/>
                <a:cs typeface="Arial"/>
              </a:rPr>
              <a:t>Soldiers </a:t>
            </a:r>
            <a:r>
              <a:rPr sz="1800" spc="-5">
                <a:latin typeface="Arial"/>
                <a:cs typeface="Arial"/>
              </a:rPr>
              <a:t>on </a:t>
            </a:r>
            <a:r>
              <a:rPr sz="1800">
                <a:latin typeface="Arial"/>
                <a:cs typeface="Arial"/>
              </a:rPr>
              <a:t>a </a:t>
            </a:r>
            <a:r>
              <a:rPr sz="1800" spc="-5">
                <a:latin typeface="Arial"/>
                <a:cs typeface="Arial"/>
              </a:rPr>
              <a:t>PCS move, there is no </a:t>
            </a:r>
            <a:r>
              <a:rPr sz="1800" spc="-10">
                <a:latin typeface="Arial"/>
                <a:cs typeface="Arial"/>
              </a:rPr>
              <a:t>entitlement </a:t>
            </a:r>
            <a:r>
              <a:rPr sz="1800" spc="-5">
                <a:latin typeface="Arial"/>
                <a:cs typeface="Arial"/>
              </a:rPr>
              <a:t>or reimbursement </a:t>
            </a:r>
            <a:r>
              <a:rPr sz="1800" spc="-10">
                <a:latin typeface="Arial"/>
                <a:cs typeface="Arial"/>
              </a:rPr>
              <a:t>for  pet </a:t>
            </a:r>
            <a:r>
              <a:rPr sz="1800" spc="-5">
                <a:latin typeface="Arial"/>
                <a:cs typeface="Arial"/>
              </a:rPr>
              <a:t>transportation fees, like </a:t>
            </a:r>
            <a:r>
              <a:rPr sz="1800" spc="-10">
                <a:latin typeface="Arial"/>
                <a:cs typeface="Arial"/>
              </a:rPr>
              <a:t>airplane </a:t>
            </a:r>
            <a:r>
              <a:rPr sz="1800" spc="-5">
                <a:latin typeface="Arial"/>
                <a:cs typeface="Arial"/>
              </a:rPr>
              <a:t>tickets, pet-friendly hotels, or </a:t>
            </a:r>
            <a:r>
              <a:rPr sz="1800" spc="-10">
                <a:latin typeface="Arial"/>
                <a:cs typeface="Arial"/>
              </a:rPr>
              <a:t>kennels.  </a:t>
            </a:r>
            <a:r>
              <a:rPr sz="1800" spc="-5">
                <a:latin typeface="Arial"/>
                <a:cs typeface="Arial"/>
              </a:rPr>
              <a:t>Pets or </a:t>
            </a:r>
            <a:r>
              <a:rPr sz="1800" spc="-10">
                <a:latin typeface="Arial"/>
                <a:cs typeface="Arial"/>
              </a:rPr>
              <a:t>animals </a:t>
            </a:r>
            <a:r>
              <a:rPr sz="1800" spc="-5">
                <a:latin typeface="Arial"/>
                <a:cs typeface="Arial"/>
              </a:rPr>
              <a:t>may travel </a:t>
            </a:r>
            <a:r>
              <a:rPr sz="1800" spc="-15">
                <a:latin typeface="Arial"/>
                <a:cs typeface="Arial"/>
              </a:rPr>
              <a:t>with </a:t>
            </a:r>
            <a:r>
              <a:rPr sz="1800" spc="-10">
                <a:latin typeface="Arial"/>
                <a:cs typeface="Arial"/>
              </a:rPr>
              <a:t>Soldiers </a:t>
            </a:r>
            <a:r>
              <a:rPr sz="1800" spc="-5">
                <a:latin typeface="Arial"/>
                <a:cs typeface="Arial"/>
              </a:rPr>
              <a:t>at </a:t>
            </a:r>
            <a:r>
              <a:rPr sz="1800" spc="-10">
                <a:latin typeface="Arial"/>
                <a:cs typeface="Arial"/>
              </a:rPr>
              <a:t>personal</a:t>
            </a:r>
            <a:r>
              <a:rPr sz="1800" spc="165">
                <a:latin typeface="Arial"/>
                <a:cs typeface="Arial"/>
              </a:rPr>
              <a:t> </a:t>
            </a:r>
            <a:r>
              <a:rPr sz="1800" spc="-10">
                <a:latin typeface="Arial"/>
                <a:cs typeface="Arial"/>
              </a:rPr>
              <a:t>expense.</a:t>
            </a:r>
            <a:endParaRPr sz="1800">
              <a:latin typeface="Arial"/>
              <a:cs typeface="Arial"/>
            </a:endParaRPr>
          </a:p>
          <a:p>
            <a:pPr marL="527685" lvl="1" indent="-175895" algn="just">
              <a:lnSpc>
                <a:spcPct val="100000"/>
              </a:lnSpc>
              <a:spcBef>
                <a:spcPts val="254"/>
              </a:spcBef>
              <a:buChar char="•"/>
              <a:tabLst>
                <a:tab pos="528320" algn="l"/>
              </a:tabLst>
            </a:pPr>
            <a:r>
              <a:rPr sz="1800" spc="-5">
                <a:latin typeface="Arial"/>
                <a:cs typeface="Arial"/>
              </a:rPr>
              <a:t>Moving </a:t>
            </a:r>
            <a:r>
              <a:rPr sz="1800" spc="-10">
                <a:latin typeface="Arial"/>
                <a:cs typeface="Arial"/>
              </a:rPr>
              <a:t>companies cannot </a:t>
            </a:r>
            <a:r>
              <a:rPr sz="1800" spc="-5">
                <a:latin typeface="Arial"/>
                <a:cs typeface="Arial"/>
              </a:rPr>
              <a:t>ship </a:t>
            </a:r>
            <a:r>
              <a:rPr sz="1800" spc="-10">
                <a:latin typeface="Arial"/>
                <a:cs typeface="Arial"/>
              </a:rPr>
              <a:t>any </a:t>
            </a:r>
            <a:r>
              <a:rPr sz="1800" spc="-5">
                <a:latin typeface="Arial"/>
                <a:cs typeface="Arial"/>
              </a:rPr>
              <a:t>live</a:t>
            </a:r>
            <a:r>
              <a:rPr sz="1800" spc="100">
                <a:latin typeface="Arial"/>
                <a:cs typeface="Arial"/>
              </a:rPr>
              <a:t> </a:t>
            </a:r>
            <a:r>
              <a:rPr sz="1800" spc="-5">
                <a:latin typeface="Arial"/>
                <a:cs typeface="Arial"/>
              </a:rPr>
              <a:t>animals.</a:t>
            </a:r>
            <a:endParaRPr sz="1800">
              <a:latin typeface="Arial"/>
              <a:cs typeface="Arial"/>
            </a:endParaRPr>
          </a:p>
          <a:p>
            <a:pPr marL="527685" marR="55244" lvl="1" indent="-175260">
              <a:lnSpc>
                <a:spcPts val="1939"/>
              </a:lnSpc>
              <a:spcBef>
                <a:spcPts val="535"/>
              </a:spcBef>
              <a:buChar char="•"/>
              <a:tabLst>
                <a:tab pos="528320" algn="l"/>
              </a:tabLst>
            </a:pPr>
            <a:r>
              <a:rPr sz="1800" spc="-10">
                <a:latin typeface="Arial"/>
                <a:cs typeface="Arial"/>
              </a:rPr>
              <a:t>Soldiers </a:t>
            </a:r>
            <a:r>
              <a:rPr sz="1800" spc="-5">
                <a:latin typeface="Arial"/>
                <a:cs typeface="Arial"/>
              </a:rPr>
              <a:t>must review the </a:t>
            </a:r>
            <a:r>
              <a:rPr sz="1800" spc="-10">
                <a:latin typeface="Arial"/>
                <a:cs typeface="Arial"/>
              </a:rPr>
              <a:t>new </a:t>
            </a:r>
            <a:r>
              <a:rPr sz="1800" spc="-5">
                <a:latin typeface="Arial"/>
                <a:cs typeface="Arial"/>
              </a:rPr>
              <a:t>PDS </a:t>
            </a:r>
            <a:r>
              <a:rPr sz="1800" spc="-10">
                <a:latin typeface="Arial"/>
                <a:cs typeface="Arial"/>
              </a:rPr>
              <a:t>website </a:t>
            </a:r>
            <a:r>
              <a:rPr sz="1800">
                <a:latin typeface="Arial"/>
                <a:cs typeface="Arial"/>
              </a:rPr>
              <a:t>to </a:t>
            </a:r>
            <a:r>
              <a:rPr sz="1800" spc="-5">
                <a:latin typeface="Arial"/>
                <a:cs typeface="Arial"/>
              </a:rPr>
              <a:t>learn </a:t>
            </a:r>
            <a:r>
              <a:rPr sz="1800" spc="-10">
                <a:latin typeface="Arial"/>
                <a:cs typeface="Arial"/>
              </a:rPr>
              <a:t>about any </a:t>
            </a:r>
            <a:r>
              <a:rPr sz="1800" spc="-5">
                <a:latin typeface="Arial"/>
                <a:cs typeface="Arial"/>
              </a:rPr>
              <a:t>vaccines </a:t>
            </a:r>
            <a:r>
              <a:rPr sz="1800" spc="-10">
                <a:latin typeface="Arial"/>
                <a:cs typeface="Arial"/>
              </a:rPr>
              <a:t>and  special quarantines </a:t>
            </a:r>
            <a:r>
              <a:rPr sz="1800" spc="-5">
                <a:latin typeface="Arial"/>
                <a:cs typeface="Arial"/>
              </a:rPr>
              <a:t>pets may </a:t>
            </a:r>
            <a:r>
              <a:rPr sz="1800" spc="-10">
                <a:latin typeface="Arial"/>
                <a:cs typeface="Arial"/>
              </a:rPr>
              <a:t>have </a:t>
            </a:r>
            <a:r>
              <a:rPr sz="1800">
                <a:latin typeface="Arial"/>
                <a:cs typeface="Arial"/>
              </a:rPr>
              <a:t>to </a:t>
            </a:r>
            <a:r>
              <a:rPr sz="1800" spc="-10">
                <a:latin typeface="Arial"/>
                <a:cs typeface="Arial"/>
              </a:rPr>
              <a:t>undergo. </a:t>
            </a:r>
            <a:r>
              <a:rPr sz="1800" spc="-5">
                <a:latin typeface="Arial"/>
                <a:cs typeface="Arial"/>
              </a:rPr>
              <a:t>These </a:t>
            </a:r>
            <a:r>
              <a:rPr sz="1800" spc="-10">
                <a:latin typeface="Arial"/>
                <a:cs typeface="Arial"/>
              </a:rPr>
              <a:t>requirements may  </a:t>
            </a:r>
            <a:r>
              <a:rPr sz="1800" spc="-5">
                <a:latin typeface="Arial"/>
                <a:cs typeface="Arial"/>
              </a:rPr>
              <a:t>take months </a:t>
            </a:r>
            <a:r>
              <a:rPr sz="1800">
                <a:latin typeface="Arial"/>
                <a:cs typeface="Arial"/>
              </a:rPr>
              <a:t>to </a:t>
            </a:r>
            <a:r>
              <a:rPr sz="1800" spc="-5">
                <a:latin typeface="Arial"/>
                <a:cs typeface="Arial"/>
              </a:rPr>
              <a:t>satisfy; therefore, </a:t>
            </a:r>
            <a:r>
              <a:rPr sz="1800" spc="-10">
                <a:latin typeface="Arial"/>
                <a:cs typeface="Arial"/>
              </a:rPr>
              <a:t>Soldiers should </a:t>
            </a:r>
            <a:r>
              <a:rPr sz="1800" spc="-5">
                <a:latin typeface="Arial"/>
                <a:cs typeface="Arial"/>
              </a:rPr>
              <a:t>act</a:t>
            </a:r>
            <a:r>
              <a:rPr sz="1800" spc="75">
                <a:latin typeface="Arial"/>
                <a:cs typeface="Arial"/>
              </a:rPr>
              <a:t> </a:t>
            </a:r>
            <a:r>
              <a:rPr sz="1800" spc="-25">
                <a:latin typeface="Arial"/>
                <a:cs typeface="Arial"/>
              </a:rPr>
              <a:t>quickly.</a:t>
            </a:r>
            <a:endParaRPr sz="1800">
              <a:latin typeface="Arial"/>
              <a:cs typeface="Arial"/>
            </a:endParaRPr>
          </a:p>
          <a:p>
            <a:pPr marL="527685" marR="5080" lvl="1" indent="-175260">
              <a:lnSpc>
                <a:spcPts val="1939"/>
              </a:lnSpc>
              <a:spcBef>
                <a:spcPts val="515"/>
              </a:spcBef>
              <a:buChar char="•"/>
              <a:tabLst>
                <a:tab pos="528320" algn="l"/>
              </a:tabLst>
            </a:pPr>
            <a:r>
              <a:rPr sz="1800" spc="-5">
                <a:latin typeface="Arial"/>
                <a:cs typeface="Arial"/>
              </a:rPr>
              <a:t>For OCONUS: Some </a:t>
            </a:r>
            <a:r>
              <a:rPr sz="1800" spc="-10">
                <a:latin typeface="Arial"/>
                <a:cs typeface="Arial"/>
              </a:rPr>
              <a:t>host countries/international bases </a:t>
            </a:r>
            <a:r>
              <a:rPr sz="1800" spc="-5">
                <a:latin typeface="Arial"/>
                <a:cs typeface="Arial"/>
              </a:rPr>
              <a:t>may limit the </a:t>
            </a:r>
            <a:r>
              <a:rPr sz="1800" spc="-10">
                <a:latin typeface="Arial"/>
                <a:cs typeface="Arial"/>
              </a:rPr>
              <a:t>animal  species and dog breeds allowed and </a:t>
            </a:r>
            <a:r>
              <a:rPr sz="1800" spc="-5">
                <a:latin typeface="Arial"/>
                <a:cs typeface="Arial"/>
              </a:rPr>
              <a:t>may </a:t>
            </a:r>
            <a:r>
              <a:rPr sz="1800" spc="-10">
                <a:latin typeface="Arial"/>
                <a:cs typeface="Arial"/>
              </a:rPr>
              <a:t>have </a:t>
            </a:r>
            <a:r>
              <a:rPr sz="1800" spc="-5">
                <a:latin typeface="Arial"/>
                <a:cs typeface="Arial"/>
              </a:rPr>
              <a:t>specific </a:t>
            </a:r>
            <a:r>
              <a:rPr sz="1800" spc="-10">
                <a:latin typeface="Arial"/>
                <a:cs typeface="Arial"/>
              </a:rPr>
              <a:t>quarantine  requirements </a:t>
            </a:r>
            <a:r>
              <a:rPr sz="1800" spc="-5">
                <a:latin typeface="Arial"/>
                <a:cs typeface="Arial"/>
              </a:rPr>
              <a:t>for some animals. </a:t>
            </a:r>
            <a:r>
              <a:rPr sz="1800">
                <a:latin typeface="Arial"/>
                <a:cs typeface="Arial"/>
              </a:rPr>
              <a:t>In </a:t>
            </a:r>
            <a:r>
              <a:rPr sz="1800" spc="-5">
                <a:latin typeface="Arial"/>
                <a:cs typeface="Arial"/>
              </a:rPr>
              <a:t>some cases, </a:t>
            </a:r>
            <a:r>
              <a:rPr sz="1800" spc="-10">
                <a:latin typeface="Arial"/>
                <a:cs typeface="Arial"/>
              </a:rPr>
              <a:t>quarantine </a:t>
            </a:r>
            <a:r>
              <a:rPr sz="1800" spc="-5">
                <a:latin typeface="Arial"/>
                <a:cs typeface="Arial"/>
              </a:rPr>
              <a:t>fees</a:t>
            </a:r>
            <a:r>
              <a:rPr sz="1800" spc="120">
                <a:latin typeface="Arial"/>
                <a:cs typeface="Arial"/>
              </a:rPr>
              <a:t> </a:t>
            </a:r>
            <a:r>
              <a:rPr sz="1800" spc="-10">
                <a:latin typeface="Arial"/>
                <a:cs typeface="Arial"/>
              </a:rPr>
              <a:t>may</a:t>
            </a:r>
            <a:endParaRPr sz="1800">
              <a:latin typeface="Arial"/>
              <a:cs typeface="Arial"/>
            </a:endParaRPr>
          </a:p>
          <a:p>
            <a:pPr marL="527685" marR="76200">
              <a:lnSpc>
                <a:spcPts val="1939"/>
              </a:lnSpc>
              <a:spcBef>
                <a:spcPts val="15"/>
              </a:spcBef>
            </a:pPr>
            <a:r>
              <a:rPr sz="1800" spc="-5">
                <a:latin typeface="Arial"/>
                <a:cs typeface="Arial"/>
              </a:rPr>
              <a:t>be </a:t>
            </a:r>
            <a:r>
              <a:rPr sz="1800" spc="-10">
                <a:latin typeface="Arial"/>
                <a:cs typeface="Arial"/>
              </a:rPr>
              <a:t>reimbursable, </a:t>
            </a:r>
            <a:r>
              <a:rPr sz="1800" spc="-5">
                <a:latin typeface="Arial"/>
                <a:cs typeface="Arial"/>
              </a:rPr>
              <a:t>up </a:t>
            </a:r>
            <a:r>
              <a:rPr sz="1800">
                <a:latin typeface="Arial"/>
                <a:cs typeface="Arial"/>
              </a:rPr>
              <a:t>to </a:t>
            </a:r>
            <a:r>
              <a:rPr sz="1800" spc="-10">
                <a:latin typeface="Arial"/>
                <a:cs typeface="Arial"/>
              </a:rPr>
              <a:t>$550 per </a:t>
            </a:r>
            <a:r>
              <a:rPr sz="1800" spc="-5">
                <a:latin typeface="Arial"/>
                <a:cs typeface="Arial"/>
              </a:rPr>
              <a:t>move. </a:t>
            </a:r>
            <a:r>
              <a:rPr sz="1800">
                <a:latin typeface="Arial"/>
                <a:cs typeface="Arial"/>
              </a:rPr>
              <a:t>This </a:t>
            </a:r>
            <a:r>
              <a:rPr sz="1800" spc="-5">
                <a:latin typeface="Arial"/>
                <a:cs typeface="Arial"/>
              </a:rPr>
              <a:t>is for </a:t>
            </a:r>
            <a:r>
              <a:rPr sz="1800" spc="-10">
                <a:latin typeface="Arial"/>
                <a:cs typeface="Arial"/>
              </a:rPr>
              <a:t>dogs and </a:t>
            </a:r>
            <a:r>
              <a:rPr sz="1800" spc="-5">
                <a:latin typeface="Arial"/>
                <a:cs typeface="Arial"/>
              </a:rPr>
              <a:t>cats </a:t>
            </a:r>
            <a:r>
              <a:rPr sz="1800" spc="-40">
                <a:latin typeface="Arial"/>
                <a:cs typeface="Arial"/>
              </a:rPr>
              <a:t>only.  </a:t>
            </a:r>
            <a:r>
              <a:rPr sz="1800" spc="-5">
                <a:latin typeface="Arial"/>
                <a:cs typeface="Arial"/>
              </a:rPr>
              <a:t>Soldiers must contact the </a:t>
            </a:r>
            <a:r>
              <a:rPr sz="1800" spc="-10">
                <a:latin typeface="Arial"/>
                <a:cs typeface="Arial"/>
              </a:rPr>
              <a:t>new </a:t>
            </a:r>
            <a:r>
              <a:rPr sz="1800" spc="-5">
                <a:latin typeface="Arial"/>
                <a:cs typeface="Arial"/>
              </a:rPr>
              <a:t>PDS before making </a:t>
            </a:r>
            <a:r>
              <a:rPr sz="1800" spc="-10">
                <a:latin typeface="Arial"/>
                <a:cs typeface="Arial"/>
              </a:rPr>
              <a:t>plans </a:t>
            </a:r>
            <a:r>
              <a:rPr sz="1800">
                <a:latin typeface="Arial"/>
                <a:cs typeface="Arial"/>
              </a:rPr>
              <a:t>to </a:t>
            </a:r>
            <a:r>
              <a:rPr sz="1800" spc="-5">
                <a:latin typeface="Arial"/>
                <a:cs typeface="Arial"/>
              </a:rPr>
              <a:t>travel </a:t>
            </a:r>
            <a:r>
              <a:rPr sz="1800" spc="-15">
                <a:latin typeface="Arial"/>
                <a:cs typeface="Arial"/>
              </a:rPr>
              <a:t>with</a:t>
            </a:r>
            <a:r>
              <a:rPr sz="1800" spc="150">
                <a:latin typeface="Arial"/>
                <a:cs typeface="Arial"/>
              </a:rPr>
              <a:t> </a:t>
            </a:r>
            <a:r>
              <a:rPr sz="1800" spc="-5">
                <a:latin typeface="Arial"/>
                <a:cs typeface="Arial"/>
              </a:rPr>
              <a:t>pets.</a:t>
            </a:r>
            <a:endParaRPr sz="1800">
              <a:latin typeface="Arial"/>
              <a:cs typeface="Arial"/>
            </a:endParaRPr>
          </a:p>
          <a:p>
            <a:pPr marL="527685" marR="240665" lvl="1" indent="-175260">
              <a:lnSpc>
                <a:spcPts val="1939"/>
              </a:lnSpc>
              <a:spcBef>
                <a:spcPts val="500"/>
              </a:spcBef>
              <a:buChar char="•"/>
              <a:tabLst>
                <a:tab pos="528320" algn="l"/>
              </a:tabLst>
            </a:pPr>
            <a:r>
              <a:rPr sz="1800" spc="-5">
                <a:latin typeface="Arial"/>
                <a:cs typeface="Arial"/>
              </a:rPr>
              <a:t>Airlines may </a:t>
            </a:r>
            <a:r>
              <a:rPr sz="1800" spc="-10">
                <a:latin typeface="Arial"/>
                <a:cs typeface="Arial"/>
              </a:rPr>
              <a:t>deny pet </a:t>
            </a:r>
            <a:r>
              <a:rPr sz="1800" spc="-5">
                <a:latin typeface="Arial"/>
                <a:cs typeface="Arial"/>
              </a:rPr>
              <a:t>shipments </a:t>
            </a:r>
            <a:r>
              <a:rPr sz="1800" spc="-10">
                <a:latin typeface="Arial"/>
                <a:cs typeface="Arial"/>
              </a:rPr>
              <a:t>during </a:t>
            </a:r>
            <a:r>
              <a:rPr sz="1800" spc="-5">
                <a:latin typeface="Arial"/>
                <a:cs typeface="Arial"/>
              </a:rPr>
              <a:t>the </a:t>
            </a:r>
            <a:r>
              <a:rPr sz="1800" spc="-10">
                <a:latin typeface="Arial"/>
                <a:cs typeface="Arial"/>
              </a:rPr>
              <a:t>summer/winter </a:t>
            </a:r>
            <a:r>
              <a:rPr sz="1800" spc="-5">
                <a:latin typeface="Arial"/>
                <a:cs typeface="Arial"/>
              </a:rPr>
              <a:t>months </a:t>
            </a:r>
            <a:r>
              <a:rPr sz="1800" spc="-10">
                <a:latin typeface="Arial"/>
                <a:cs typeface="Arial"/>
              </a:rPr>
              <a:t>due </a:t>
            </a:r>
            <a:r>
              <a:rPr sz="1800">
                <a:latin typeface="Arial"/>
                <a:cs typeface="Arial"/>
              </a:rPr>
              <a:t>to  </a:t>
            </a:r>
            <a:r>
              <a:rPr sz="1800" spc="-5">
                <a:latin typeface="Arial"/>
                <a:cs typeface="Arial"/>
              </a:rPr>
              <a:t>the </a:t>
            </a:r>
            <a:r>
              <a:rPr sz="1800" spc="-10">
                <a:latin typeface="Arial"/>
                <a:cs typeface="Arial"/>
              </a:rPr>
              <a:t>heat and</a:t>
            </a:r>
            <a:r>
              <a:rPr sz="1800" spc="25">
                <a:latin typeface="Arial"/>
                <a:cs typeface="Arial"/>
              </a:rPr>
              <a:t> </a:t>
            </a:r>
            <a:r>
              <a:rPr sz="1800" spc="-10">
                <a:latin typeface="Arial"/>
                <a:cs typeface="Arial"/>
              </a:rPr>
              <a:t>cold.</a:t>
            </a:r>
            <a:endParaRPr sz="1800">
              <a:latin typeface="Arial"/>
              <a:cs typeface="Arial"/>
            </a:endParaRPr>
          </a:p>
          <a:p>
            <a:pPr marL="527685" marR="572770" lvl="1" indent="-175895">
              <a:lnSpc>
                <a:spcPts val="1939"/>
              </a:lnSpc>
              <a:spcBef>
                <a:spcPts val="509"/>
              </a:spcBef>
              <a:buChar char="•"/>
              <a:tabLst>
                <a:tab pos="528320" algn="l"/>
              </a:tabLst>
            </a:pPr>
            <a:r>
              <a:rPr sz="1800" spc="-10">
                <a:latin typeface="Arial"/>
                <a:cs typeface="Arial"/>
              </a:rPr>
              <a:t>Soldiers </a:t>
            </a:r>
            <a:r>
              <a:rPr sz="1800" spc="-5">
                <a:latin typeface="Arial"/>
                <a:cs typeface="Arial"/>
              </a:rPr>
              <a:t>may be </a:t>
            </a:r>
            <a:r>
              <a:rPr sz="1800" spc="-10">
                <a:latin typeface="Arial"/>
                <a:cs typeface="Arial"/>
              </a:rPr>
              <a:t>eligible </a:t>
            </a:r>
            <a:r>
              <a:rPr sz="1800">
                <a:latin typeface="Arial"/>
                <a:cs typeface="Arial"/>
              </a:rPr>
              <a:t>to </a:t>
            </a:r>
            <a:r>
              <a:rPr sz="1800" spc="-5">
                <a:latin typeface="Arial"/>
                <a:cs typeface="Arial"/>
              </a:rPr>
              <a:t>ship </a:t>
            </a:r>
            <a:r>
              <a:rPr sz="1800" spc="-10">
                <a:latin typeface="Arial"/>
                <a:cs typeface="Arial"/>
              </a:rPr>
              <a:t>dogs and </a:t>
            </a:r>
            <a:r>
              <a:rPr sz="1800" spc="-5">
                <a:latin typeface="Arial"/>
                <a:cs typeface="Arial"/>
              </a:rPr>
              <a:t>cats at </a:t>
            </a:r>
            <a:r>
              <a:rPr sz="1800" spc="-10">
                <a:latin typeface="Arial"/>
                <a:cs typeface="Arial"/>
              </a:rPr>
              <a:t>personal expense </a:t>
            </a:r>
            <a:r>
              <a:rPr sz="1800" spc="-5">
                <a:latin typeface="Arial"/>
                <a:cs typeface="Arial"/>
              </a:rPr>
              <a:t>via  the Patriot Express Air Mobility Command</a:t>
            </a:r>
            <a:r>
              <a:rPr sz="1800" spc="-40">
                <a:latin typeface="Arial"/>
                <a:cs typeface="Arial"/>
              </a:rPr>
              <a:t> </a:t>
            </a:r>
            <a:r>
              <a:rPr sz="1800" spc="-5">
                <a:latin typeface="Arial"/>
                <a:cs typeface="Arial"/>
              </a:rPr>
              <a:t>Flight.</a:t>
            </a:r>
            <a:endParaRPr sz="1800">
              <a:latin typeface="Arial"/>
              <a:cs typeface="Arial"/>
            </a:endParaRPr>
          </a:p>
          <a:p>
            <a:pPr marL="527685" lvl="1" indent="-175895">
              <a:lnSpc>
                <a:spcPts val="2060"/>
              </a:lnSpc>
              <a:spcBef>
                <a:spcPts val="265"/>
              </a:spcBef>
              <a:buChar char="•"/>
              <a:tabLst>
                <a:tab pos="528320" algn="l"/>
              </a:tabLst>
            </a:pPr>
            <a:r>
              <a:rPr sz="1800" spc="-5">
                <a:latin typeface="Arial"/>
                <a:cs typeface="Arial"/>
              </a:rPr>
              <a:t>More information is </a:t>
            </a:r>
            <a:r>
              <a:rPr sz="1800" spc="-10">
                <a:latin typeface="Arial"/>
                <a:cs typeface="Arial"/>
              </a:rPr>
              <a:t>available</a:t>
            </a:r>
            <a:r>
              <a:rPr sz="1800" spc="55">
                <a:latin typeface="Arial"/>
                <a:cs typeface="Arial"/>
              </a:rPr>
              <a:t> </a:t>
            </a:r>
            <a:r>
              <a:rPr sz="1800" spc="-5">
                <a:latin typeface="Arial"/>
                <a:cs typeface="Arial"/>
              </a:rPr>
              <a:t>at:</a:t>
            </a:r>
            <a:endParaRPr sz="1800">
              <a:latin typeface="Arial"/>
              <a:cs typeface="Arial"/>
            </a:endParaRPr>
          </a:p>
          <a:p>
            <a:pPr marL="527685">
              <a:lnSpc>
                <a:spcPts val="1820"/>
              </a:lnSpc>
            </a:pPr>
            <a:r>
              <a:rPr sz="1600" u="heavy" spc="-10">
                <a:uFill>
                  <a:solidFill>
                    <a:srgbClr val="0562C1"/>
                  </a:solidFill>
                </a:uFill>
                <a:latin typeface="Arial"/>
                <a:cs typeface="Arial"/>
                <a:hlinkClick r:id="rId3"/>
              </a:rPr>
              <a:t>https://www.amc.af.mil/Home/AMC-Travel-Site/AMC-Pet-Travel-Page/</a:t>
            </a:r>
            <a:r>
              <a:rPr sz="1600" spc="-10">
                <a:latin typeface="Arial"/>
                <a:cs typeface="Arial"/>
              </a:rPr>
              <a:t>.</a:t>
            </a:r>
            <a:endParaRPr sz="1600">
              <a:latin typeface="Arial"/>
              <a:cs typeface="Arial"/>
            </a:endParaRPr>
          </a:p>
        </p:txBody>
      </p:sp>
      <p:sp>
        <p:nvSpPr>
          <p:cNvPr id="4" name="object 4"/>
          <p:cNvSpPr txBox="1"/>
          <p:nvPr/>
        </p:nvSpPr>
        <p:spPr>
          <a:xfrm>
            <a:off x="5648886" y="0"/>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
        <p:nvSpPr>
          <p:cNvPr id="8"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spc="-10">
                <a:solidFill>
                  <a:schemeClr val="tx1"/>
                </a:solidFill>
              </a:rPr>
              <a:t>Passport/Visa/Travel </a:t>
            </a:r>
            <a:r>
              <a:rPr lang="en-US" sz="2000" i="1" spc="-5">
                <a:solidFill>
                  <a:schemeClr val="tx1"/>
                </a:solidFill>
              </a:rPr>
              <a:t>Document</a:t>
            </a:r>
            <a:r>
              <a:rPr lang="en-US" sz="2000" i="1" spc="-65">
                <a:solidFill>
                  <a:schemeClr val="tx1"/>
                </a:solidFill>
              </a:rPr>
              <a:t> </a:t>
            </a:r>
            <a:r>
              <a:rPr lang="en-US" sz="2000" i="1" spc="-5">
                <a:solidFill>
                  <a:schemeClr val="tx1"/>
                </a:solidFill>
              </a:rPr>
              <a:t>Requirements</a:t>
            </a:r>
            <a:endParaRPr lang="en-US" sz="2000">
              <a:solidFill>
                <a:schemeClr val="tx1"/>
              </a:solidFill>
            </a:endParaRPr>
          </a:p>
        </p:txBody>
      </p:sp>
    </p:spTree>
    <p:extLst>
      <p:ext uri="{BB962C8B-B14F-4D97-AF65-F5344CB8AC3E}">
        <p14:creationId xmlns:p14="http://schemas.microsoft.com/office/powerpoint/2010/main" val="205614037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56092" y="160036"/>
            <a:ext cx="3928608" cy="750847"/>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spc="-5">
                <a:solidFill>
                  <a:schemeClr val="tx1"/>
                </a:solidFill>
              </a:rPr>
              <a:t>Reassignment</a:t>
            </a:r>
            <a:r>
              <a:rPr lang="en-US" sz="2000" i="1" spc="-40">
                <a:solidFill>
                  <a:schemeClr val="tx1"/>
                </a:solidFill>
              </a:rPr>
              <a:t> </a:t>
            </a:r>
            <a:r>
              <a:rPr lang="en-US" sz="2000" i="1">
                <a:solidFill>
                  <a:schemeClr val="tx1"/>
                </a:solidFill>
              </a:rPr>
              <a:t>Process</a:t>
            </a:r>
            <a:endParaRPr sz="2000" spc="-5">
              <a:solidFill>
                <a:schemeClr val="tx1"/>
              </a:solidFill>
            </a:endParaRPr>
          </a:p>
        </p:txBody>
      </p:sp>
      <p:sp>
        <p:nvSpPr>
          <p:cNvPr id="3" name="object 3"/>
          <p:cNvSpPr txBox="1"/>
          <p:nvPr/>
        </p:nvSpPr>
        <p:spPr>
          <a:xfrm>
            <a:off x="308555" y="1127618"/>
            <a:ext cx="8375015" cy="5088573"/>
          </a:xfrm>
          <a:prstGeom prst="rect">
            <a:avLst/>
          </a:prstGeom>
        </p:spPr>
        <p:txBody>
          <a:bodyPr vert="horz" wrap="square" lIns="0" tIns="162560" rIns="0" bIns="0" rtlCol="0">
            <a:spAutoFit/>
          </a:bodyPr>
          <a:lstStyle/>
          <a:p>
            <a:pPr marL="281940" indent="-269875">
              <a:lnSpc>
                <a:spcPct val="100000"/>
              </a:lnSpc>
              <a:spcBef>
                <a:spcPts val="1180"/>
              </a:spcBef>
              <a:buFont typeface="Wingdings"/>
              <a:buChar char=""/>
              <a:tabLst>
                <a:tab pos="282575" algn="l"/>
              </a:tabLst>
            </a:pPr>
            <a:r>
              <a:rPr sz="2000">
                <a:latin typeface="Arial"/>
                <a:cs typeface="Arial"/>
              </a:rPr>
              <a:t>Reassignment</a:t>
            </a:r>
            <a:r>
              <a:rPr sz="2000" spc="-65">
                <a:latin typeface="Arial"/>
                <a:cs typeface="Arial"/>
              </a:rPr>
              <a:t> </a:t>
            </a:r>
            <a:r>
              <a:rPr sz="2000">
                <a:latin typeface="Arial"/>
                <a:cs typeface="Arial"/>
              </a:rPr>
              <a:t>Process</a:t>
            </a:r>
          </a:p>
          <a:p>
            <a:pPr marL="527685" marR="133350" lvl="1" indent="-175260">
              <a:lnSpc>
                <a:spcPct val="100000"/>
              </a:lnSpc>
              <a:buChar char="•"/>
              <a:tabLst>
                <a:tab pos="528320" algn="l"/>
              </a:tabLst>
            </a:pPr>
            <a:r>
              <a:rPr sz="2000">
                <a:latin typeface="Arial"/>
                <a:cs typeface="Arial"/>
              </a:rPr>
              <a:t>Reassignment </a:t>
            </a:r>
            <a:r>
              <a:rPr sz="2000" spc="-5">
                <a:latin typeface="Arial"/>
                <a:cs typeface="Arial"/>
              </a:rPr>
              <a:t>notification </a:t>
            </a:r>
            <a:r>
              <a:rPr sz="2000">
                <a:latin typeface="Arial"/>
                <a:cs typeface="Arial"/>
              </a:rPr>
              <a:t>and </a:t>
            </a:r>
            <a:r>
              <a:rPr sz="2000" spc="-5">
                <a:latin typeface="Arial"/>
                <a:cs typeface="Arial"/>
              </a:rPr>
              <a:t>briefing </a:t>
            </a:r>
            <a:r>
              <a:rPr sz="2000">
                <a:latin typeface="Arial"/>
                <a:cs typeface="Arial"/>
              </a:rPr>
              <a:t>are required </a:t>
            </a:r>
            <a:r>
              <a:rPr sz="2000" spc="-5">
                <a:latin typeface="Arial"/>
                <a:cs typeface="Arial"/>
              </a:rPr>
              <a:t>within </a:t>
            </a:r>
            <a:r>
              <a:rPr sz="2000">
                <a:latin typeface="Arial"/>
                <a:cs typeface="Arial"/>
              </a:rPr>
              <a:t>15 </a:t>
            </a:r>
            <a:r>
              <a:rPr sz="2000" spc="-5">
                <a:latin typeface="Arial"/>
                <a:cs typeface="Arial"/>
              </a:rPr>
              <a:t>days </a:t>
            </a:r>
            <a:r>
              <a:rPr sz="2000">
                <a:latin typeface="Arial"/>
                <a:cs typeface="Arial"/>
              </a:rPr>
              <a:t>of  assignment transmission </a:t>
            </a:r>
            <a:r>
              <a:rPr sz="2000" spc="-5">
                <a:latin typeface="Arial"/>
                <a:cs typeface="Arial"/>
              </a:rPr>
              <a:t>for officers; within </a:t>
            </a:r>
            <a:r>
              <a:rPr sz="2000">
                <a:latin typeface="Arial"/>
                <a:cs typeface="Arial"/>
              </a:rPr>
              <a:t>30 </a:t>
            </a:r>
            <a:r>
              <a:rPr sz="2000" spc="-5">
                <a:latin typeface="Arial"/>
                <a:cs typeface="Arial"/>
              </a:rPr>
              <a:t>days for</a:t>
            </a:r>
            <a:r>
              <a:rPr sz="2000" spc="-170">
                <a:latin typeface="Arial"/>
                <a:cs typeface="Arial"/>
              </a:rPr>
              <a:t> </a:t>
            </a:r>
            <a:r>
              <a:rPr sz="2000">
                <a:latin typeface="Arial"/>
                <a:cs typeface="Arial"/>
              </a:rPr>
              <a:t>enlisted.</a:t>
            </a:r>
          </a:p>
          <a:p>
            <a:pPr marL="527685" marR="294005" lvl="1" indent="-175260">
              <a:lnSpc>
                <a:spcPct val="100000"/>
              </a:lnSpc>
              <a:buChar char="•"/>
              <a:tabLst>
                <a:tab pos="528320" algn="l"/>
              </a:tabLst>
            </a:pPr>
            <a:r>
              <a:rPr sz="2000" spc="-5">
                <a:latin typeface="Arial"/>
                <a:cs typeface="Arial"/>
              </a:rPr>
              <a:t>Soldier </a:t>
            </a:r>
            <a:r>
              <a:rPr sz="2000">
                <a:latin typeface="Arial"/>
                <a:cs typeface="Arial"/>
              </a:rPr>
              <a:t>suspense </a:t>
            </a:r>
            <a:r>
              <a:rPr sz="2000" spc="-5">
                <a:latin typeface="Arial"/>
                <a:cs typeface="Arial"/>
              </a:rPr>
              <a:t>for </a:t>
            </a:r>
            <a:r>
              <a:rPr sz="2000">
                <a:latin typeface="Arial"/>
                <a:cs typeface="Arial"/>
              </a:rPr>
              <a:t>the return of necessary documents and  </a:t>
            </a:r>
            <a:r>
              <a:rPr sz="2000" spc="-5">
                <a:latin typeface="Arial"/>
                <a:cs typeface="Arial"/>
              </a:rPr>
              <a:t>information to </a:t>
            </a:r>
            <a:r>
              <a:rPr sz="2000">
                <a:latin typeface="Arial"/>
                <a:cs typeface="Arial"/>
              </a:rPr>
              <a:t>the reassignments processing center </a:t>
            </a:r>
            <a:r>
              <a:rPr sz="2000" spc="-5">
                <a:latin typeface="Arial"/>
                <a:cs typeface="Arial"/>
              </a:rPr>
              <a:t>is </a:t>
            </a:r>
            <a:r>
              <a:rPr sz="2000">
                <a:latin typeface="Arial"/>
                <a:cs typeface="Arial"/>
              </a:rPr>
              <a:t>30 </a:t>
            </a:r>
            <a:r>
              <a:rPr sz="2000" spc="-5">
                <a:latin typeface="Arial"/>
                <a:cs typeface="Arial"/>
              </a:rPr>
              <a:t>days</a:t>
            </a:r>
            <a:r>
              <a:rPr sz="2000" spc="-165">
                <a:latin typeface="Arial"/>
                <a:cs typeface="Arial"/>
              </a:rPr>
              <a:t> </a:t>
            </a:r>
            <a:r>
              <a:rPr sz="2000" spc="-5">
                <a:latin typeface="Arial"/>
                <a:cs typeface="Arial"/>
              </a:rPr>
              <a:t>after  </a:t>
            </a:r>
            <a:r>
              <a:rPr sz="2000">
                <a:latin typeface="Arial"/>
                <a:cs typeface="Arial"/>
              </a:rPr>
              <a:t>reassignment</a:t>
            </a:r>
            <a:r>
              <a:rPr sz="2000" spc="-55">
                <a:latin typeface="Arial"/>
                <a:cs typeface="Arial"/>
              </a:rPr>
              <a:t> </a:t>
            </a:r>
            <a:r>
              <a:rPr sz="2000" spc="-5">
                <a:latin typeface="Arial"/>
                <a:cs typeface="Arial"/>
              </a:rPr>
              <a:t>briefing.</a:t>
            </a:r>
            <a:endParaRPr sz="2000">
              <a:latin typeface="Arial"/>
              <a:cs typeface="Arial"/>
            </a:endParaRPr>
          </a:p>
          <a:p>
            <a:pPr marL="527685" marR="135890" lvl="1" indent="-175260">
              <a:lnSpc>
                <a:spcPct val="100000"/>
              </a:lnSpc>
              <a:buChar char="•"/>
              <a:tabLst>
                <a:tab pos="528320" algn="l"/>
              </a:tabLst>
            </a:pPr>
            <a:r>
              <a:rPr sz="2000">
                <a:latin typeface="Arial"/>
                <a:cs typeface="Arial"/>
              </a:rPr>
              <a:t>The goal </a:t>
            </a:r>
            <a:r>
              <a:rPr sz="2000" spc="-5">
                <a:latin typeface="Arial"/>
                <a:cs typeface="Arial"/>
              </a:rPr>
              <a:t>for </a:t>
            </a:r>
            <a:r>
              <a:rPr sz="2000">
                <a:latin typeface="Arial"/>
                <a:cs typeface="Arial"/>
              </a:rPr>
              <a:t>PCS orders issuance </a:t>
            </a:r>
            <a:r>
              <a:rPr sz="2000" spc="-5">
                <a:latin typeface="Arial"/>
                <a:cs typeface="Arial"/>
              </a:rPr>
              <a:t>is </a:t>
            </a:r>
            <a:r>
              <a:rPr sz="2000">
                <a:latin typeface="Arial"/>
                <a:cs typeface="Arial"/>
              </a:rPr>
              <a:t>120 </a:t>
            </a:r>
            <a:r>
              <a:rPr sz="2000" spc="-5">
                <a:latin typeface="Arial"/>
                <a:cs typeface="Arial"/>
              </a:rPr>
              <a:t>days </a:t>
            </a:r>
            <a:r>
              <a:rPr sz="2000">
                <a:latin typeface="Arial"/>
                <a:cs typeface="Arial"/>
              </a:rPr>
              <a:t>or more prior </a:t>
            </a:r>
            <a:r>
              <a:rPr sz="2000" spc="-5">
                <a:latin typeface="Arial"/>
                <a:cs typeface="Arial"/>
              </a:rPr>
              <a:t>to</a:t>
            </a:r>
            <a:r>
              <a:rPr sz="2000" spc="-195">
                <a:latin typeface="Arial"/>
                <a:cs typeface="Arial"/>
              </a:rPr>
              <a:t> </a:t>
            </a:r>
            <a:r>
              <a:rPr sz="2000">
                <a:latin typeface="Arial"/>
                <a:cs typeface="Arial"/>
              </a:rPr>
              <a:t>report  </a:t>
            </a:r>
            <a:r>
              <a:rPr sz="2000" spc="-5">
                <a:latin typeface="Arial"/>
                <a:cs typeface="Arial"/>
              </a:rPr>
              <a:t>date </a:t>
            </a:r>
            <a:r>
              <a:rPr sz="2000">
                <a:latin typeface="Arial"/>
                <a:cs typeface="Arial"/>
              </a:rPr>
              <a:t>(14 </a:t>
            </a:r>
            <a:r>
              <a:rPr sz="2000" spc="-5">
                <a:latin typeface="Arial"/>
                <a:cs typeface="Arial"/>
              </a:rPr>
              <a:t>days for IET </a:t>
            </a:r>
            <a:r>
              <a:rPr sz="2000">
                <a:latin typeface="Arial"/>
                <a:cs typeface="Arial"/>
              </a:rPr>
              <a:t>Soldiers), and no </a:t>
            </a:r>
            <a:r>
              <a:rPr sz="2000" spc="-5">
                <a:latin typeface="Arial"/>
                <a:cs typeface="Arial"/>
              </a:rPr>
              <a:t>later </a:t>
            </a:r>
            <a:r>
              <a:rPr sz="2000">
                <a:latin typeface="Arial"/>
                <a:cs typeface="Arial"/>
              </a:rPr>
              <a:t>than 10 </a:t>
            </a:r>
            <a:r>
              <a:rPr sz="2000" spc="-5">
                <a:latin typeface="Arial"/>
                <a:cs typeface="Arial"/>
              </a:rPr>
              <a:t>days after </a:t>
            </a:r>
            <a:r>
              <a:rPr sz="2000">
                <a:latin typeface="Arial"/>
                <a:cs typeface="Arial"/>
              </a:rPr>
              <a:t>the  receipt of required documents and</a:t>
            </a:r>
            <a:r>
              <a:rPr sz="2000" spc="-160">
                <a:latin typeface="Arial"/>
                <a:cs typeface="Arial"/>
              </a:rPr>
              <a:t> </a:t>
            </a:r>
            <a:r>
              <a:rPr sz="2000" spc="-5">
                <a:latin typeface="Arial"/>
                <a:cs typeface="Arial"/>
              </a:rPr>
              <a:t>information.</a:t>
            </a:r>
            <a:endParaRPr sz="2000">
              <a:latin typeface="Arial"/>
              <a:cs typeface="Arial"/>
            </a:endParaRPr>
          </a:p>
          <a:p>
            <a:pPr marL="527685" marR="5080" lvl="1" indent="-175260">
              <a:lnSpc>
                <a:spcPct val="100000"/>
              </a:lnSpc>
              <a:buChar char="•"/>
              <a:tabLst>
                <a:tab pos="528320" algn="l"/>
              </a:tabLst>
            </a:pPr>
            <a:r>
              <a:rPr sz="2000" spc="-5">
                <a:latin typeface="Arial"/>
                <a:cs typeface="Arial"/>
              </a:rPr>
              <a:t>Army </a:t>
            </a:r>
            <a:r>
              <a:rPr sz="2000">
                <a:latin typeface="Arial"/>
                <a:cs typeface="Arial"/>
              </a:rPr>
              <a:t>Community </a:t>
            </a:r>
            <a:r>
              <a:rPr sz="2000" spc="-5">
                <a:latin typeface="Arial"/>
                <a:cs typeface="Arial"/>
              </a:rPr>
              <a:t>Service </a:t>
            </a:r>
            <a:r>
              <a:rPr sz="2000">
                <a:latin typeface="Arial"/>
                <a:cs typeface="Arial"/>
              </a:rPr>
              <a:t>Overseas </a:t>
            </a:r>
            <a:r>
              <a:rPr sz="2000" spc="-5">
                <a:latin typeface="Arial"/>
                <a:cs typeface="Arial"/>
              </a:rPr>
              <a:t>Orientation Briefing </a:t>
            </a:r>
            <a:r>
              <a:rPr sz="2000">
                <a:latin typeface="Arial"/>
                <a:cs typeface="Arial"/>
              </a:rPr>
              <a:t>required  </a:t>
            </a:r>
            <a:r>
              <a:rPr sz="2000" spc="-5">
                <a:latin typeface="Arial"/>
                <a:cs typeface="Arial"/>
              </a:rPr>
              <a:t>within </a:t>
            </a:r>
            <a:r>
              <a:rPr sz="2000">
                <a:latin typeface="Arial"/>
                <a:cs typeface="Arial"/>
              </a:rPr>
              <a:t>30 </a:t>
            </a:r>
            <a:r>
              <a:rPr sz="2000" spc="-5">
                <a:latin typeface="Arial"/>
                <a:cs typeface="Arial"/>
              </a:rPr>
              <a:t>days </a:t>
            </a:r>
            <a:r>
              <a:rPr sz="2000">
                <a:latin typeface="Arial"/>
                <a:cs typeface="Arial"/>
              </a:rPr>
              <a:t>of assignment transmission </a:t>
            </a:r>
            <a:r>
              <a:rPr sz="2000" spc="-5">
                <a:latin typeface="Arial"/>
                <a:cs typeface="Arial"/>
              </a:rPr>
              <a:t>for Soldiers </a:t>
            </a:r>
            <a:r>
              <a:rPr sz="2000">
                <a:latin typeface="Arial"/>
                <a:cs typeface="Arial"/>
              </a:rPr>
              <a:t>on assignment  </a:t>
            </a:r>
            <a:r>
              <a:rPr sz="2000" spc="-5">
                <a:latin typeface="Arial"/>
                <a:cs typeface="Arial"/>
              </a:rPr>
              <a:t>to </a:t>
            </a:r>
            <a:r>
              <a:rPr sz="2000">
                <a:latin typeface="Arial"/>
                <a:cs typeface="Arial"/>
              </a:rPr>
              <a:t>OCONUS; may be conducted </a:t>
            </a:r>
            <a:r>
              <a:rPr sz="2000" spc="-5">
                <a:latin typeface="Arial"/>
                <a:cs typeface="Arial"/>
              </a:rPr>
              <a:t>in </a:t>
            </a:r>
            <a:r>
              <a:rPr sz="2000">
                <a:latin typeface="Arial"/>
                <a:cs typeface="Arial"/>
              </a:rPr>
              <a:t>conjunction </a:t>
            </a:r>
            <a:r>
              <a:rPr sz="2000" spc="-5">
                <a:latin typeface="Arial"/>
                <a:cs typeface="Arial"/>
              </a:rPr>
              <a:t>with </a:t>
            </a:r>
            <a:r>
              <a:rPr sz="2000">
                <a:latin typeface="Arial"/>
                <a:cs typeface="Arial"/>
              </a:rPr>
              <a:t>reassignment  </a:t>
            </a:r>
            <a:r>
              <a:rPr sz="2000" spc="-5">
                <a:latin typeface="Arial"/>
                <a:cs typeface="Arial"/>
              </a:rPr>
              <a:t>briefing. </a:t>
            </a:r>
            <a:r>
              <a:rPr sz="2000">
                <a:latin typeface="Arial"/>
                <a:cs typeface="Arial"/>
              </a:rPr>
              <a:t>See AR 608-1, Chapter</a:t>
            </a:r>
            <a:r>
              <a:rPr sz="2000" spc="-225">
                <a:latin typeface="Arial"/>
                <a:cs typeface="Arial"/>
              </a:rPr>
              <a:t> </a:t>
            </a:r>
            <a:r>
              <a:rPr sz="2000">
                <a:latin typeface="Arial"/>
                <a:cs typeface="Arial"/>
              </a:rPr>
              <a:t>4.</a:t>
            </a:r>
          </a:p>
          <a:p>
            <a:pPr marL="527685" marR="262890" lvl="1" indent="-175260">
              <a:lnSpc>
                <a:spcPct val="100000"/>
              </a:lnSpc>
              <a:buChar char="•"/>
              <a:tabLst>
                <a:tab pos="528320" algn="l"/>
              </a:tabLst>
            </a:pPr>
            <a:r>
              <a:rPr sz="2000">
                <a:latin typeface="Arial"/>
                <a:cs typeface="Arial"/>
              </a:rPr>
              <a:t>The reassignments processing center </a:t>
            </a:r>
            <a:r>
              <a:rPr sz="2000" spc="-5">
                <a:latin typeface="Arial"/>
                <a:cs typeface="Arial"/>
              </a:rPr>
              <a:t>will inform </a:t>
            </a:r>
            <a:r>
              <a:rPr sz="2000">
                <a:latin typeface="Arial"/>
                <a:cs typeface="Arial"/>
              </a:rPr>
              <a:t>the </a:t>
            </a:r>
            <a:r>
              <a:rPr sz="2000" spc="-5">
                <a:latin typeface="Arial"/>
                <a:cs typeface="Arial"/>
              </a:rPr>
              <a:t>Battalion S1</a:t>
            </a:r>
            <a:r>
              <a:rPr sz="2000" spc="-155">
                <a:latin typeface="Arial"/>
                <a:cs typeface="Arial"/>
              </a:rPr>
              <a:t> </a:t>
            </a:r>
            <a:r>
              <a:rPr sz="2000">
                <a:latin typeface="Arial"/>
                <a:cs typeface="Arial"/>
              </a:rPr>
              <a:t>of  </a:t>
            </a:r>
            <a:r>
              <a:rPr sz="2000" spc="-5">
                <a:latin typeface="Arial"/>
                <a:cs typeface="Arial"/>
              </a:rPr>
              <a:t>Soldiers </a:t>
            </a:r>
            <a:r>
              <a:rPr sz="2000">
                <a:latin typeface="Arial"/>
                <a:cs typeface="Arial"/>
              </a:rPr>
              <a:t>who </a:t>
            </a:r>
            <a:r>
              <a:rPr sz="2000" spc="-5">
                <a:latin typeface="Arial"/>
                <a:cs typeface="Arial"/>
              </a:rPr>
              <a:t>fail to attend </a:t>
            </a:r>
            <a:r>
              <a:rPr sz="2000">
                <a:latin typeface="Arial"/>
                <a:cs typeface="Arial"/>
              </a:rPr>
              <a:t>reassignment and overseas </a:t>
            </a:r>
            <a:r>
              <a:rPr sz="2000" spc="-5">
                <a:latin typeface="Arial"/>
                <a:cs typeface="Arial"/>
              </a:rPr>
              <a:t>orientation  </a:t>
            </a:r>
            <a:r>
              <a:rPr sz="2000">
                <a:latin typeface="Arial"/>
                <a:cs typeface="Arial"/>
              </a:rPr>
              <a:t>briefings.</a:t>
            </a:r>
          </a:p>
        </p:txBody>
      </p:sp>
      <p:sp>
        <p:nvSpPr>
          <p:cNvPr id="4" name="object 4"/>
          <p:cNvSpPr txBox="1"/>
          <p:nvPr/>
        </p:nvSpPr>
        <p:spPr>
          <a:xfrm>
            <a:off x="5459272" y="12081"/>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Tree>
    <p:extLst>
      <p:ext uri="{BB962C8B-B14F-4D97-AF65-F5344CB8AC3E}">
        <p14:creationId xmlns:p14="http://schemas.microsoft.com/office/powerpoint/2010/main" val="4150217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2" y="1223275"/>
            <a:ext cx="8170545" cy="2337178"/>
          </a:xfrm>
          <a:prstGeom prst="rect">
            <a:avLst/>
          </a:prstGeom>
        </p:spPr>
        <p:txBody>
          <a:bodyPr vert="horz" wrap="square" lIns="0" tIns="13335" rIns="0" bIns="0" rtlCol="0">
            <a:spAutoFit/>
          </a:bodyPr>
          <a:lstStyle/>
          <a:p>
            <a:pPr marL="256540" indent="-243840">
              <a:lnSpc>
                <a:spcPct val="100000"/>
              </a:lnSpc>
              <a:buFont typeface="Wingdings"/>
              <a:buChar char=""/>
              <a:tabLst>
                <a:tab pos="256540" algn="l"/>
              </a:tabLst>
            </a:pPr>
            <a:r>
              <a:rPr sz="1800" spc="-5">
                <a:latin typeface="Arial"/>
                <a:cs typeface="Arial"/>
              </a:rPr>
              <a:t>HIV </a:t>
            </a:r>
            <a:r>
              <a:rPr sz="1800" spc="-35">
                <a:latin typeface="Arial"/>
                <a:cs typeface="Arial"/>
              </a:rPr>
              <a:t>Testing</a:t>
            </a:r>
            <a:r>
              <a:rPr sz="1800" spc="-50">
                <a:latin typeface="Arial"/>
                <a:cs typeface="Arial"/>
              </a:rPr>
              <a:t> </a:t>
            </a:r>
            <a:r>
              <a:rPr sz="1800" spc="-10">
                <a:latin typeface="Arial"/>
                <a:cs typeface="Arial"/>
              </a:rPr>
              <a:t>Requirement</a:t>
            </a:r>
            <a:endParaRPr sz="1800">
              <a:latin typeface="Arial"/>
              <a:cs typeface="Arial"/>
            </a:endParaRPr>
          </a:p>
          <a:p>
            <a:pPr marL="527685" marR="17145" lvl="1" indent="-175260">
              <a:lnSpc>
                <a:spcPct val="100000"/>
              </a:lnSpc>
              <a:spcBef>
                <a:spcPts val="994"/>
              </a:spcBef>
              <a:buChar char="•"/>
              <a:tabLst>
                <a:tab pos="528320" algn="l"/>
              </a:tabLst>
            </a:pPr>
            <a:r>
              <a:rPr sz="1800" spc="-10">
                <a:latin typeface="Arial"/>
                <a:cs typeface="Arial"/>
              </a:rPr>
              <a:t>Soldiers </a:t>
            </a:r>
            <a:r>
              <a:rPr sz="1800" spc="-20">
                <a:latin typeface="Arial"/>
                <a:cs typeface="Arial"/>
              </a:rPr>
              <a:t>who </a:t>
            </a:r>
            <a:r>
              <a:rPr sz="1800" spc="-5">
                <a:latin typeface="Arial"/>
                <a:cs typeface="Arial"/>
              </a:rPr>
              <a:t>receive </a:t>
            </a:r>
            <a:r>
              <a:rPr sz="1800" spc="-10">
                <a:latin typeface="Arial"/>
                <a:cs typeface="Arial"/>
              </a:rPr>
              <a:t>overseas </a:t>
            </a:r>
            <a:r>
              <a:rPr sz="1800" spc="-5">
                <a:latin typeface="Arial"/>
                <a:cs typeface="Arial"/>
              </a:rPr>
              <a:t>AI are </a:t>
            </a:r>
            <a:r>
              <a:rPr sz="1800" spc="-10">
                <a:latin typeface="Arial"/>
                <a:cs typeface="Arial"/>
              </a:rPr>
              <a:t>required </a:t>
            </a:r>
            <a:r>
              <a:rPr sz="1800">
                <a:latin typeface="Arial"/>
                <a:cs typeface="Arial"/>
              </a:rPr>
              <a:t>to </a:t>
            </a:r>
            <a:r>
              <a:rPr sz="1800" spc="-5">
                <a:latin typeface="Arial"/>
                <a:cs typeface="Arial"/>
              </a:rPr>
              <a:t>take an HIV test as part </a:t>
            </a:r>
            <a:r>
              <a:rPr sz="1800" spc="-10">
                <a:latin typeface="Arial"/>
                <a:cs typeface="Arial"/>
              </a:rPr>
              <a:t>of  </a:t>
            </a:r>
            <a:r>
              <a:rPr sz="1800" spc="-5">
                <a:latin typeface="Arial"/>
                <a:cs typeface="Arial"/>
              </a:rPr>
              <a:t>their </a:t>
            </a:r>
            <a:r>
              <a:rPr sz="1800" spc="-10">
                <a:latin typeface="Arial"/>
                <a:cs typeface="Arial"/>
              </a:rPr>
              <a:t>Soldier reassignment processing requirements </a:t>
            </a:r>
            <a:r>
              <a:rPr sz="1800" spc="-5">
                <a:latin typeface="Arial"/>
                <a:cs typeface="Arial"/>
              </a:rPr>
              <a:t>if they </a:t>
            </a:r>
            <a:r>
              <a:rPr sz="1800" spc="-10">
                <a:latin typeface="Arial"/>
                <a:cs typeface="Arial"/>
              </a:rPr>
              <a:t>have not been  </a:t>
            </a:r>
            <a:r>
              <a:rPr sz="1800" spc="-5">
                <a:latin typeface="Arial"/>
                <a:cs typeface="Arial"/>
              </a:rPr>
              <a:t>tested in the </a:t>
            </a:r>
            <a:r>
              <a:rPr sz="1800">
                <a:latin typeface="Arial"/>
                <a:cs typeface="Arial"/>
              </a:rPr>
              <a:t>6 </a:t>
            </a:r>
            <a:r>
              <a:rPr sz="1800" spc="-5">
                <a:latin typeface="Arial"/>
                <a:cs typeface="Arial"/>
              </a:rPr>
              <a:t>months prior </a:t>
            </a:r>
            <a:r>
              <a:rPr sz="1800">
                <a:latin typeface="Arial"/>
                <a:cs typeface="Arial"/>
              </a:rPr>
              <a:t>to </a:t>
            </a:r>
            <a:r>
              <a:rPr sz="1800" spc="-5">
                <a:latin typeface="Arial"/>
                <a:cs typeface="Arial"/>
              </a:rPr>
              <a:t>their</a:t>
            </a:r>
            <a:r>
              <a:rPr sz="1800" spc="5">
                <a:latin typeface="Arial"/>
                <a:cs typeface="Arial"/>
              </a:rPr>
              <a:t> </a:t>
            </a:r>
            <a:r>
              <a:rPr sz="1800" spc="-10">
                <a:latin typeface="Arial"/>
                <a:cs typeface="Arial"/>
              </a:rPr>
              <a:t>departure.</a:t>
            </a:r>
            <a:endParaRPr sz="1800">
              <a:latin typeface="Arial"/>
              <a:cs typeface="Arial"/>
            </a:endParaRPr>
          </a:p>
          <a:p>
            <a:pPr marL="527685" marR="5080" lvl="1" indent="-175260">
              <a:lnSpc>
                <a:spcPct val="100000"/>
              </a:lnSpc>
              <a:spcBef>
                <a:spcPts val="1010"/>
              </a:spcBef>
              <a:buChar char="•"/>
              <a:tabLst>
                <a:tab pos="528320" algn="l"/>
              </a:tabLst>
            </a:pPr>
            <a:r>
              <a:rPr sz="1800" spc="-5">
                <a:latin typeface="Arial"/>
                <a:cs typeface="Arial"/>
              </a:rPr>
              <a:t>Date, time, </a:t>
            </a:r>
            <a:r>
              <a:rPr sz="1800" spc="-10">
                <a:latin typeface="Arial"/>
                <a:cs typeface="Arial"/>
              </a:rPr>
              <a:t>and location </a:t>
            </a:r>
            <a:r>
              <a:rPr sz="1800" spc="-5">
                <a:latin typeface="Arial"/>
                <a:cs typeface="Arial"/>
              </a:rPr>
              <a:t>of test </a:t>
            </a:r>
            <a:r>
              <a:rPr sz="1800" spc="-15">
                <a:latin typeface="Arial"/>
                <a:cs typeface="Arial"/>
              </a:rPr>
              <a:t>will </a:t>
            </a:r>
            <a:r>
              <a:rPr sz="1800" spc="-5">
                <a:latin typeface="Arial"/>
                <a:cs typeface="Arial"/>
              </a:rPr>
              <a:t>be </a:t>
            </a:r>
            <a:r>
              <a:rPr sz="1800" spc="-10">
                <a:latin typeface="Arial"/>
                <a:cs typeface="Arial"/>
              </a:rPr>
              <a:t>annotated </a:t>
            </a:r>
            <a:r>
              <a:rPr sz="1800" spc="-5">
                <a:latin typeface="Arial"/>
                <a:cs typeface="Arial"/>
              </a:rPr>
              <a:t>on DA Form </a:t>
            </a:r>
            <a:r>
              <a:rPr sz="1800" spc="-10">
                <a:latin typeface="Arial"/>
                <a:cs typeface="Arial"/>
              </a:rPr>
              <a:t>4036, Medical  and Dental Preparation </a:t>
            </a:r>
            <a:r>
              <a:rPr sz="1800" spc="-5">
                <a:latin typeface="Arial"/>
                <a:cs typeface="Arial"/>
              </a:rPr>
              <a:t>for Overseas</a:t>
            </a:r>
            <a:r>
              <a:rPr sz="1800" spc="65">
                <a:latin typeface="Arial"/>
                <a:cs typeface="Arial"/>
              </a:rPr>
              <a:t> </a:t>
            </a:r>
            <a:r>
              <a:rPr sz="1800" spc="-10">
                <a:latin typeface="Arial"/>
                <a:cs typeface="Arial"/>
              </a:rPr>
              <a:t>Movement</a:t>
            </a:r>
            <a:endParaRPr sz="1800">
              <a:latin typeface="Arial"/>
              <a:cs typeface="Arial"/>
            </a:endParaRPr>
          </a:p>
          <a:p>
            <a:pPr marL="527685" lvl="1" indent="-175895">
              <a:lnSpc>
                <a:spcPct val="100000"/>
              </a:lnSpc>
              <a:spcBef>
                <a:spcPts val="994"/>
              </a:spcBef>
              <a:buChar char="•"/>
              <a:tabLst>
                <a:tab pos="528320" algn="l"/>
              </a:tabLst>
            </a:pPr>
            <a:r>
              <a:rPr sz="1800" spc="-5">
                <a:latin typeface="Arial"/>
                <a:cs typeface="Arial"/>
              </a:rPr>
              <a:t>Those </a:t>
            </a:r>
            <a:r>
              <a:rPr sz="1800" spc="-20">
                <a:latin typeface="Arial"/>
                <a:cs typeface="Arial"/>
              </a:rPr>
              <a:t>who </a:t>
            </a:r>
            <a:r>
              <a:rPr sz="1800" spc="-5">
                <a:latin typeface="Arial"/>
                <a:cs typeface="Arial"/>
              </a:rPr>
              <a:t>are HIV infected </a:t>
            </a:r>
            <a:r>
              <a:rPr sz="1800" spc="-15">
                <a:latin typeface="Arial"/>
                <a:cs typeface="Arial"/>
              </a:rPr>
              <a:t>will </a:t>
            </a:r>
            <a:r>
              <a:rPr sz="1800" spc="-5">
                <a:latin typeface="Arial"/>
                <a:cs typeface="Arial"/>
              </a:rPr>
              <a:t>be </a:t>
            </a:r>
            <a:r>
              <a:rPr sz="1800" spc="-10">
                <a:latin typeface="Arial"/>
                <a:cs typeface="Arial"/>
              </a:rPr>
              <a:t>deleted </a:t>
            </a:r>
            <a:r>
              <a:rPr sz="1800" spc="-5">
                <a:latin typeface="Arial"/>
                <a:cs typeface="Arial"/>
              </a:rPr>
              <a:t>from</a:t>
            </a:r>
            <a:r>
              <a:rPr sz="1800" spc="65">
                <a:latin typeface="Arial"/>
                <a:cs typeface="Arial"/>
              </a:rPr>
              <a:t> </a:t>
            </a:r>
            <a:r>
              <a:rPr sz="1800">
                <a:latin typeface="Arial"/>
                <a:cs typeface="Arial"/>
              </a:rPr>
              <a:t>AI.</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a:solidFill>
                  <a:schemeClr val="tx1"/>
                </a:solidFill>
              </a:rPr>
              <a:t>Human Immunodeficiency </a:t>
            </a:r>
            <a:r>
              <a:rPr lang="en-US" sz="2000" i="1" spc="-20">
                <a:solidFill>
                  <a:schemeClr val="tx1"/>
                </a:solidFill>
              </a:rPr>
              <a:t>Virus </a:t>
            </a:r>
            <a:r>
              <a:rPr lang="en-US" sz="2000" i="1" spc="-5">
                <a:solidFill>
                  <a:schemeClr val="tx1"/>
                </a:solidFill>
              </a:rPr>
              <a:t>(HIV)</a:t>
            </a:r>
            <a:r>
              <a:rPr lang="en-US" sz="2000" i="1" spc="-65">
                <a:solidFill>
                  <a:schemeClr val="tx1"/>
                </a:solidFill>
              </a:rPr>
              <a:t> </a:t>
            </a:r>
            <a:r>
              <a:rPr lang="en-US" sz="2000" i="1" spc="-10">
                <a:solidFill>
                  <a:schemeClr val="tx1"/>
                </a:solidFill>
              </a:rPr>
              <a:t>Testing</a:t>
            </a:r>
            <a:endParaRPr lang="en-US" sz="2000">
              <a:solidFill>
                <a:schemeClr val="tx1"/>
              </a:solidFill>
            </a:endParaRPr>
          </a:p>
        </p:txBody>
      </p:sp>
    </p:spTree>
    <p:extLst>
      <p:ext uri="{BB962C8B-B14F-4D97-AF65-F5344CB8AC3E}">
        <p14:creationId xmlns:p14="http://schemas.microsoft.com/office/powerpoint/2010/main" val="3920486190"/>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0" y="936419"/>
            <a:ext cx="8362950" cy="5373907"/>
          </a:xfrm>
          <a:prstGeom prst="rect">
            <a:avLst/>
          </a:prstGeom>
        </p:spPr>
        <p:txBody>
          <a:bodyPr vert="horz" wrap="square" lIns="0" tIns="13335" rIns="0" bIns="0" rtlCol="0">
            <a:spAutoFit/>
          </a:bodyPr>
          <a:lstStyle/>
          <a:p>
            <a:pPr marL="256540" indent="-243840">
              <a:lnSpc>
                <a:spcPct val="100000"/>
              </a:lnSpc>
              <a:spcBef>
                <a:spcPts val="1510"/>
              </a:spcBef>
              <a:buFont typeface="Wingdings"/>
              <a:buChar char=""/>
              <a:tabLst>
                <a:tab pos="256540" algn="l"/>
              </a:tabLst>
            </a:pPr>
            <a:r>
              <a:rPr sz="1800" spc="-10">
                <a:latin typeface="Arial"/>
                <a:cs typeface="Arial"/>
              </a:rPr>
              <a:t>Deletion and </a:t>
            </a:r>
            <a:r>
              <a:rPr sz="1800" spc="-5">
                <a:latin typeface="Arial"/>
                <a:cs typeface="Arial"/>
              </a:rPr>
              <a:t>Deferment </a:t>
            </a:r>
            <a:r>
              <a:rPr sz="1800" spc="-10">
                <a:latin typeface="Arial"/>
                <a:cs typeface="Arial"/>
              </a:rPr>
              <a:t>Requests should </a:t>
            </a:r>
            <a:r>
              <a:rPr sz="1800" spc="-5">
                <a:latin typeface="Arial"/>
                <a:cs typeface="Arial"/>
              </a:rPr>
              <a:t>be</a:t>
            </a:r>
            <a:r>
              <a:rPr sz="1800" spc="105">
                <a:latin typeface="Arial"/>
                <a:cs typeface="Arial"/>
              </a:rPr>
              <a:t> </a:t>
            </a:r>
            <a:r>
              <a:rPr sz="1800" spc="-10">
                <a:latin typeface="Arial"/>
                <a:cs typeface="Arial"/>
              </a:rPr>
              <a:t>submitted</a:t>
            </a:r>
            <a:r>
              <a:rPr lang="en-US" sz="1800" spc="-10">
                <a:latin typeface="Arial"/>
                <a:cs typeface="Arial"/>
              </a:rPr>
              <a:t> within IPPS-A:</a:t>
            </a:r>
            <a:endParaRPr sz="1800">
              <a:latin typeface="Arial"/>
              <a:cs typeface="Arial"/>
            </a:endParaRPr>
          </a:p>
          <a:p>
            <a:pPr marL="527685" marR="133985" lvl="1" indent="-175260">
              <a:lnSpc>
                <a:spcPct val="100000"/>
              </a:lnSpc>
              <a:spcBef>
                <a:spcPts val="994"/>
              </a:spcBef>
              <a:buChar char="•"/>
              <a:tabLst>
                <a:tab pos="528320" algn="l"/>
              </a:tabLst>
            </a:pPr>
            <a:r>
              <a:rPr sz="1800" spc="-5">
                <a:latin typeface="Arial"/>
                <a:cs typeface="Arial"/>
              </a:rPr>
              <a:t>Within 30 </a:t>
            </a:r>
            <a:r>
              <a:rPr sz="1800" spc="-15">
                <a:latin typeface="Arial"/>
                <a:cs typeface="Arial"/>
              </a:rPr>
              <a:t>days </a:t>
            </a:r>
            <a:r>
              <a:rPr sz="1800" spc="-5">
                <a:latin typeface="Arial"/>
                <a:cs typeface="Arial"/>
              </a:rPr>
              <a:t>of </a:t>
            </a:r>
            <a:r>
              <a:rPr sz="1800" spc="-10">
                <a:latin typeface="Arial"/>
                <a:cs typeface="Arial"/>
              </a:rPr>
              <a:t>assignment </a:t>
            </a:r>
            <a:r>
              <a:rPr sz="1800" spc="-5">
                <a:latin typeface="Arial"/>
                <a:cs typeface="Arial"/>
              </a:rPr>
              <a:t>notification, or as soon as the </a:t>
            </a:r>
            <a:r>
              <a:rPr sz="1800" spc="-10">
                <a:latin typeface="Arial"/>
                <a:cs typeface="Arial"/>
              </a:rPr>
              <a:t>determination </a:t>
            </a:r>
            <a:r>
              <a:rPr sz="1800" spc="-5">
                <a:latin typeface="Arial"/>
                <a:cs typeface="Arial"/>
              </a:rPr>
              <a:t>is  made that </a:t>
            </a:r>
            <a:r>
              <a:rPr sz="1800">
                <a:latin typeface="Arial"/>
                <a:cs typeface="Arial"/>
              </a:rPr>
              <a:t>a </a:t>
            </a:r>
            <a:r>
              <a:rPr sz="1800" spc="-10">
                <a:latin typeface="Arial"/>
                <a:cs typeface="Arial"/>
              </a:rPr>
              <a:t>deletion </a:t>
            </a:r>
            <a:r>
              <a:rPr sz="1800" spc="-5">
                <a:latin typeface="Arial"/>
                <a:cs typeface="Arial"/>
              </a:rPr>
              <a:t>or </a:t>
            </a:r>
            <a:r>
              <a:rPr sz="1800" spc="-10">
                <a:latin typeface="Arial"/>
                <a:cs typeface="Arial"/>
              </a:rPr>
              <a:t>deferment </a:t>
            </a:r>
            <a:r>
              <a:rPr sz="1800" spc="-5">
                <a:latin typeface="Arial"/>
                <a:cs typeface="Arial"/>
              </a:rPr>
              <a:t>is </a:t>
            </a:r>
            <a:r>
              <a:rPr sz="1800" spc="-10">
                <a:latin typeface="Arial"/>
                <a:cs typeface="Arial"/>
              </a:rPr>
              <a:t>needed. Requests </a:t>
            </a:r>
            <a:r>
              <a:rPr sz="1800" spc="-5">
                <a:latin typeface="Arial"/>
                <a:cs typeface="Arial"/>
              </a:rPr>
              <a:t>submitted after </a:t>
            </a:r>
            <a:r>
              <a:rPr sz="1800" spc="-10">
                <a:latin typeface="Arial"/>
                <a:cs typeface="Arial"/>
              </a:rPr>
              <a:t>30  </a:t>
            </a:r>
            <a:r>
              <a:rPr sz="1800" spc="-15">
                <a:latin typeface="Arial"/>
                <a:cs typeface="Arial"/>
              </a:rPr>
              <a:t>days will </a:t>
            </a:r>
            <a:r>
              <a:rPr sz="1800" spc="-10">
                <a:latin typeface="Arial"/>
                <a:cs typeface="Arial"/>
              </a:rPr>
              <a:t>not </a:t>
            </a:r>
            <a:r>
              <a:rPr sz="1800" spc="-5">
                <a:latin typeface="Arial"/>
                <a:cs typeface="Arial"/>
              </a:rPr>
              <a:t>be </a:t>
            </a:r>
            <a:r>
              <a:rPr sz="1800" spc="-10">
                <a:latin typeface="Arial"/>
                <a:cs typeface="Arial"/>
              </a:rPr>
              <a:t>rejected; </a:t>
            </a:r>
            <a:r>
              <a:rPr sz="1800" spc="-25">
                <a:latin typeface="Arial"/>
                <a:cs typeface="Arial"/>
              </a:rPr>
              <a:t>however, </a:t>
            </a:r>
            <a:r>
              <a:rPr sz="1800" spc="-5">
                <a:latin typeface="Arial"/>
                <a:cs typeface="Arial"/>
              </a:rPr>
              <a:t>they must </a:t>
            </a:r>
            <a:r>
              <a:rPr sz="1800" spc="-10">
                <a:latin typeface="Arial"/>
                <a:cs typeface="Arial"/>
              </a:rPr>
              <a:t>include </a:t>
            </a:r>
            <a:r>
              <a:rPr sz="1800" spc="-5">
                <a:latin typeface="Arial"/>
                <a:cs typeface="Arial"/>
              </a:rPr>
              <a:t>an </a:t>
            </a:r>
            <a:r>
              <a:rPr sz="1800" spc="-10">
                <a:latin typeface="Arial"/>
                <a:cs typeface="Arial"/>
              </a:rPr>
              <a:t>explanation </a:t>
            </a:r>
            <a:r>
              <a:rPr sz="1800" spc="-5">
                <a:latin typeface="Arial"/>
                <a:cs typeface="Arial"/>
              </a:rPr>
              <a:t>of </a:t>
            </a:r>
            <a:r>
              <a:rPr sz="1800" spc="-10">
                <a:latin typeface="Arial"/>
                <a:cs typeface="Arial"/>
              </a:rPr>
              <a:t>the  </a:t>
            </a:r>
            <a:r>
              <a:rPr sz="1800" spc="-5">
                <a:latin typeface="Arial"/>
                <a:cs typeface="Arial"/>
              </a:rPr>
              <a:t>circumstances resulting in the late</a:t>
            </a:r>
            <a:r>
              <a:rPr sz="1800" spc="40">
                <a:latin typeface="Arial"/>
                <a:cs typeface="Arial"/>
              </a:rPr>
              <a:t> </a:t>
            </a:r>
            <a:r>
              <a:rPr sz="1800" spc="-10">
                <a:latin typeface="Arial"/>
                <a:cs typeface="Arial"/>
              </a:rPr>
              <a:t>submission.</a:t>
            </a:r>
            <a:endParaRPr sz="1800">
              <a:latin typeface="Arial"/>
              <a:cs typeface="Arial"/>
            </a:endParaRPr>
          </a:p>
          <a:p>
            <a:pPr marL="527050" marR="5080" lvl="1" indent="-175260">
              <a:lnSpc>
                <a:spcPct val="100000"/>
              </a:lnSpc>
              <a:spcBef>
                <a:spcPts val="1010"/>
              </a:spcBef>
              <a:buChar char="•"/>
              <a:tabLst>
                <a:tab pos="528320" algn="l"/>
              </a:tabLst>
            </a:pPr>
            <a:r>
              <a:rPr sz="1800" spc="-5">
                <a:latin typeface="Arial"/>
                <a:cs typeface="Arial"/>
              </a:rPr>
              <a:t>Using </a:t>
            </a:r>
            <a:r>
              <a:rPr sz="1800">
                <a:latin typeface="Arial"/>
                <a:cs typeface="Arial"/>
              </a:rPr>
              <a:t>a </a:t>
            </a:r>
            <a:r>
              <a:rPr lang="en-US" sz="1800">
                <a:latin typeface="Arial"/>
                <a:cs typeface="Arial"/>
              </a:rPr>
              <a:t>PAR in IPPS-A</a:t>
            </a:r>
            <a:r>
              <a:rPr sz="1800" spc="-10">
                <a:latin typeface="Arial"/>
                <a:cs typeface="Arial"/>
              </a:rPr>
              <a:t>, along </a:t>
            </a:r>
            <a:r>
              <a:rPr sz="1800" spc="-15">
                <a:latin typeface="Arial"/>
                <a:cs typeface="Arial"/>
              </a:rPr>
              <a:t>with </a:t>
            </a:r>
            <a:r>
              <a:rPr sz="1800" spc="-10">
                <a:latin typeface="Arial"/>
                <a:cs typeface="Arial"/>
              </a:rPr>
              <a:t>supporting documentation, through </a:t>
            </a:r>
            <a:r>
              <a:rPr sz="1800" spc="-5">
                <a:latin typeface="Arial"/>
                <a:cs typeface="Arial"/>
              </a:rPr>
              <a:t>the BN  S1. </a:t>
            </a:r>
            <a:r>
              <a:rPr sz="1800">
                <a:latin typeface="Arial"/>
                <a:cs typeface="Arial"/>
              </a:rPr>
              <a:t>If </a:t>
            </a:r>
            <a:r>
              <a:rPr sz="1800" spc="-5">
                <a:latin typeface="Arial"/>
                <a:cs typeface="Arial"/>
              </a:rPr>
              <a:t>the </a:t>
            </a:r>
            <a:r>
              <a:rPr sz="1800" spc="-10">
                <a:latin typeface="Arial"/>
                <a:cs typeface="Arial"/>
              </a:rPr>
              <a:t>commander recommends approval, </a:t>
            </a:r>
            <a:r>
              <a:rPr sz="1800" spc="-5">
                <a:latin typeface="Arial"/>
                <a:cs typeface="Arial"/>
              </a:rPr>
              <a:t>the </a:t>
            </a:r>
            <a:r>
              <a:rPr sz="1800" spc="-10">
                <a:latin typeface="Arial"/>
                <a:cs typeface="Arial"/>
              </a:rPr>
              <a:t>request </a:t>
            </a:r>
            <a:r>
              <a:rPr sz="1800" spc="-5">
                <a:latin typeface="Arial"/>
                <a:cs typeface="Arial"/>
              </a:rPr>
              <a:t>is </a:t>
            </a:r>
            <a:r>
              <a:rPr sz="1800" spc="-10">
                <a:latin typeface="Arial"/>
                <a:cs typeface="Arial"/>
              </a:rPr>
              <a:t>forwarded  through </a:t>
            </a:r>
            <a:r>
              <a:rPr sz="1800" spc="-5">
                <a:latin typeface="Arial"/>
                <a:cs typeface="Arial"/>
              </a:rPr>
              <a:t>the colonel/O–6 </a:t>
            </a:r>
            <a:r>
              <a:rPr sz="1800" spc="-10">
                <a:latin typeface="Arial"/>
                <a:cs typeface="Arial"/>
              </a:rPr>
              <a:t>level </a:t>
            </a:r>
            <a:r>
              <a:rPr sz="1800" spc="-5">
                <a:latin typeface="Arial"/>
                <a:cs typeface="Arial"/>
              </a:rPr>
              <a:t>chain of command </a:t>
            </a:r>
            <a:r>
              <a:rPr sz="1800">
                <a:latin typeface="Arial"/>
                <a:cs typeface="Arial"/>
              </a:rPr>
              <a:t>to</a:t>
            </a:r>
            <a:r>
              <a:rPr sz="1800" spc="90">
                <a:latin typeface="Arial"/>
                <a:cs typeface="Arial"/>
              </a:rPr>
              <a:t> </a:t>
            </a:r>
            <a:r>
              <a:rPr sz="1800" spc="-5">
                <a:latin typeface="Arial"/>
                <a:cs typeface="Arial"/>
              </a:rPr>
              <a:t>HRC.</a:t>
            </a:r>
            <a:endParaRPr sz="1800">
              <a:latin typeface="Arial"/>
              <a:cs typeface="Arial"/>
            </a:endParaRPr>
          </a:p>
          <a:p>
            <a:pPr marL="186055" marR="330200" indent="-173990" algn="just">
              <a:lnSpc>
                <a:spcPct val="100000"/>
              </a:lnSpc>
              <a:spcBef>
                <a:spcPts val="994"/>
              </a:spcBef>
              <a:buFont typeface="Wingdings"/>
              <a:buChar char=""/>
              <a:tabLst>
                <a:tab pos="193040" algn="l"/>
              </a:tabLst>
            </a:pPr>
            <a:r>
              <a:rPr sz="1800">
                <a:latin typeface="Arial"/>
                <a:cs typeface="Arial"/>
              </a:rPr>
              <a:t>If a </a:t>
            </a:r>
            <a:r>
              <a:rPr sz="1800" spc="-10">
                <a:latin typeface="Arial"/>
                <a:cs typeface="Arial"/>
              </a:rPr>
              <a:t>disqualifying </a:t>
            </a:r>
            <a:r>
              <a:rPr sz="1800" spc="-5">
                <a:latin typeface="Arial"/>
                <a:cs typeface="Arial"/>
              </a:rPr>
              <a:t>factor can be resolved </a:t>
            </a:r>
            <a:r>
              <a:rPr sz="1800" spc="-10">
                <a:latin typeface="Arial"/>
                <a:cs typeface="Arial"/>
              </a:rPr>
              <a:t>within 120 </a:t>
            </a:r>
            <a:r>
              <a:rPr sz="1800" spc="-15">
                <a:latin typeface="Arial"/>
                <a:cs typeface="Arial"/>
              </a:rPr>
              <a:t>days </a:t>
            </a:r>
            <a:r>
              <a:rPr sz="1800" spc="-5">
                <a:latin typeface="Arial"/>
                <a:cs typeface="Arial"/>
              </a:rPr>
              <a:t>of the report month, </a:t>
            </a:r>
            <a:r>
              <a:rPr sz="1800">
                <a:latin typeface="Arial"/>
                <a:cs typeface="Arial"/>
              </a:rPr>
              <a:t>a  </a:t>
            </a:r>
            <a:r>
              <a:rPr sz="1800" spc="-10">
                <a:latin typeface="Arial"/>
                <a:cs typeface="Arial"/>
              </a:rPr>
              <a:t>deferment </a:t>
            </a:r>
            <a:r>
              <a:rPr sz="1800" spc="-5">
                <a:latin typeface="Arial"/>
                <a:cs typeface="Arial"/>
              </a:rPr>
              <a:t>rather than </a:t>
            </a:r>
            <a:r>
              <a:rPr sz="1800" spc="-10">
                <a:latin typeface="Arial"/>
                <a:cs typeface="Arial"/>
              </a:rPr>
              <a:t>deletion should </a:t>
            </a:r>
            <a:r>
              <a:rPr sz="1800" spc="-5">
                <a:latin typeface="Arial"/>
                <a:cs typeface="Arial"/>
              </a:rPr>
              <a:t>be</a:t>
            </a:r>
            <a:r>
              <a:rPr sz="1800" spc="105">
                <a:latin typeface="Arial"/>
                <a:cs typeface="Arial"/>
              </a:rPr>
              <a:t> </a:t>
            </a:r>
            <a:r>
              <a:rPr sz="1800" spc="-10">
                <a:latin typeface="Arial"/>
                <a:cs typeface="Arial"/>
              </a:rPr>
              <a:t>requested.</a:t>
            </a:r>
            <a:endParaRPr sz="1800">
              <a:latin typeface="Arial"/>
              <a:cs typeface="Arial"/>
            </a:endParaRPr>
          </a:p>
          <a:p>
            <a:pPr marL="186055" marR="343535" indent="-173990" algn="just">
              <a:lnSpc>
                <a:spcPts val="1939"/>
              </a:lnSpc>
              <a:spcBef>
                <a:spcPts val="1030"/>
              </a:spcBef>
              <a:buFont typeface="Wingdings"/>
              <a:buChar char=""/>
              <a:tabLst>
                <a:tab pos="193040" algn="l"/>
              </a:tabLst>
            </a:pPr>
            <a:r>
              <a:rPr sz="1800" spc="-10">
                <a:latin typeface="Arial"/>
                <a:cs typeface="Arial"/>
              </a:rPr>
              <a:t>Soldiers </a:t>
            </a:r>
            <a:r>
              <a:rPr sz="1800" spc="-15">
                <a:latin typeface="Arial"/>
                <a:cs typeface="Arial"/>
              </a:rPr>
              <a:t>will </a:t>
            </a:r>
            <a:r>
              <a:rPr sz="1800" spc="-10">
                <a:latin typeface="Arial"/>
                <a:cs typeface="Arial"/>
              </a:rPr>
              <a:t>continue </a:t>
            </a:r>
            <a:r>
              <a:rPr sz="1800" spc="-15">
                <a:latin typeface="Arial"/>
                <a:cs typeface="Arial"/>
              </a:rPr>
              <a:t>with </a:t>
            </a:r>
            <a:r>
              <a:rPr sz="1800" spc="-5">
                <a:latin typeface="Arial"/>
                <a:cs typeface="Arial"/>
              </a:rPr>
              <a:t>the </a:t>
            </a:r>
            <a:r>
              <a:rPr sz="1800" spc="-10">
                <a:latin typeface="Arial"/>
                <a:cs typeface="Arial"/>
              </a:rPr>
              <a:t>reassignment process </a:t>
            </a:r>
            <a:r>
              <a:rPr sz="1800" spc="-5">
                <a:latin typeface="Arial"/>
                <a:cs typeface="Arial"/>
              </a:rPr>
              <a:t>until the action </a:t>
            </a:r>
            <a:r>
              <a:rPr sz="1800" spc="-10">
                <a:latin typeface="Arial"/>
                <a:cs typeface="Arial"/>
              </a:rPr>
              <a:t>has been  </a:t>
            </a:r>
            <a:r>
              <a:rPr sz="1800" spc="-5">
                <a:latin typeface="Arial"/>
                <a:cs typeface="Arial"/>
              </a:rPr>
              <a:t>completed </a:t>
            </a:r>
            <a:r>
              <a:rPr sz="1800" spc="-10">
                <a:latin typeface="Arial"/>
                <a:cs typeface="Arial"/>
              </a:rPr>
              <a:t>(except </a:t>
            </a:r>
            <a:r>
              <a:rPr sz="1800" spc="-5">
                <a:latin typeface="Arial"/>
                <a:cs typeface="Arial"/>
              </a:rPr>
              <a:t>for </a:t>
            </a:r>
            <a:r>
              <a:rPr sz="1800" spc="-10">
                <a:latin typeface="Arial"/>
                <a:cs typeface="Arial"/>
              </a:rPr>
              <a:t>requesting </a:t>
            </a:r>
            <a:r>
              <a:rPr sz="1800" spc="-5">
                <a:latin typeface="Arial"/>
                <a:cs typeface="Arial"/>
              </a:rPr>
              <a:t>port call, moving Family members, </a:t>
            </a:r>
            <a:r>
              <a:rPr sz="1800" spc="-10">
                <a:latin typeface="Arial"/>
                <a:cs typeface="Arial"/>
              </a:rPr>
              <a:t>shipping  household goods </a:t>
            </a:r>
            <a:r>
              <a:rPr sz="1800" spc="-5">
                <a:latin typeface="Arial"/>
                <a:cs typeface="Arial"/>
              </a:rPr>
              <a:t>(HHG), </a:t>
            </a:r>
            <a:r>
              <a:rPr sz="1800" spc="-10">
                <a:latin typeface="Arial"/>
                <a:cs typeface="Arial"/>
              </a:rPr>
              <a:t>and </a:t>
            </a:r>
            <a:r>
              <a:rPr sz="1800" spc="-5">
                <a:latin typeface="Arial"/>
                <a:cs typeface="Arial"/>
              </a:rPr>
              <a:t>terminating</a:t>
            </a:r>
            <a:r>
              <a:rPr sz="1800" spc="95">
                <a:latin typeface="Arial"/>
                <a:cs typeface="Arial"/>
              </a:rPr>
              <a:t> </a:t>
            </a:r>
            <a:r>
              <a:rPr sz="1800" spc="-5">
                <a:latin typeface="Arial"/>
                <a:cs typeface="Arial"/>
              </a:rPr>
              <a:t>quarters).</a:t>
            </a:r>
            <a:endParaRPr sz="1800">
              <a:latin typeface="Arial"/>
              <a:cs typeface="Arial"/>
            </a:endParaRPr>
          </a:p>
          <a:p>
            <a:pPr marL="186055" marR="208279" indent="-173990">
              <a:lnSpc>
                <a:spcPts val="1939"/>
              </a:lnSpc>
              <a:spcBef>
                <a:spcPts val="1019"/>
              </a:spcBef>
              <a:buFont typeface="Wingdings"/>
              <a:buChar char=""/>
              <a:tabLst>
                <a:tab pos="193040" algn="l"/>
              </a:tabLst>
            </a:pPr>
            <a:r>
              <a:rPr sz="1800" spc="-5">
                <a:latin typeface="Arial"/>
                <a:cs typeface="Arial"/>
              </a:rPr>
              <a:t>DEROS is the driving factor in </a:t>
            </a:r>
            <a:r>
              <a:rPr sz="1800" spc="-10">
                <a:latin typeface="Arial"/>
                <a:cs typeface="Arial"/>
              </a:rPr>
              <a:t>requests </a:t>
            </a:r>
            <a:r>
              <a:rPr sz="1800" spc="-5">
                <a:latin typeface="Arial"/>
                <a:cs typeface="Arial"/>
              </a:rPr>
              <a:t>for </a:t>
            </a:r>
            <a:r>
              <a:rPr sz="1800" spc="-10">
                <a:latin typeface="Arial"/>
                <a:cs typeface="Arial"/>
              </a:rPr>
              <a:t>deletion, </a:t>
            </a:r>
            <a:r>
              <a:rPr sz="1800" spc="-5">
                <a:latin typeface="Arial"/>
                <a:cs typeface="Arial"/>
              </a:rPr>
              <a:t>deferment, or early arrival  for </a:t>
            </a:r>
            <a:r>
              <a:rPr sz="1800" spc="-10">
                <a:latin typeface="Arial"/>
                <a:cs typeface="Arial"/>
              </a:rPr>
              <a:t>Soldiers </a:t>
            </a:r>
            <a:r>
              <a:rPr sz="1800" spc="-5">
                <a:latin typeface="Arial"/>
                <a:cs typeface="Arial"/>
              </a:rPr>
              <a:t>currently </a:t>
            </a:r>
            <a:r>
              <a:rPr sz="1800" spc="-10">
                <a:latin typeface="Arial"/>
                <a:cs typeface="Arial"/>
              </a:rPr>
              <a:t>assigned </a:t>
            </a:r>
            <a:r>
              <a:rPr sz="1800">
                <a:latin typeface="Arial"/>
                <a:cs typeface="Arial"/>
              </a:rPr>
              <a:t>to </a:t>
            </a:r>
            <a:r>
              <a:rPr sz="1800" spc="-5">
                <a:latin typeface="Arial"/>
                <a:cs typeface="Arial"/>
              </a:rPr>
              <a:t>OCONUS units. </a:t>
            </a:r>
            <a:r>
              <a:rPr sz="1800" spc="-10">
                <a:latin typeface="Arial"/>
                <a:cs typeface="Arial"/>
              </a:rPr>
              <a:t>Requests </a:t>
            </a:r>
            <a:r>
              <a:rPr sz="1800" spc="-5">
                <a:latin typeface="Arial"/>
                <a:cs typeface="Arial"/>
              </a:rPr>
              <a:t>that </a:t>
            </a:r>
            <a:r>
              <a:rPr sz="1800" spc="-15">
                <a:latin typeface="Arial"/>
                <a:cs typeface="Arial"/>
              </a:rPr>
              <a:t>will </a:t>
            </a:r>
            <a:r>
              <a:rPr sz="1800" spc="-5">
                <a:latin typeface="Arial"/>
                <a:cs typeface="Arial"/>
              </a:rPr>
              <a:t>result in  </a:t>
            </a:r>
            <a:r>
              <a:rPr sz="1800" spc="-10">
                <a:latin typeface="Arial"/>
                <a:cs typeface="Arial"/>
              </a:rPr>
              <a:t>Soldiers departing </a:t>
            </a:r>
            <a:r>
              <a:rPr sz="1800" spc="-5">
                <a:latin typeface="Arial"/>
                <a:cs typeface="Arial"/>
              </a:rPr>
              <a:t>OCONUS after or prior </a:t>
            </a:r>
            <a:r>
              <a:rPr sz="1800">
                <a:latin typeface="Arial"/>
                <a:cs typeface="Arial"/>
              </a:rPr>
              <a:t>to </a:t>
            </a:r>
            <a:r>
              <a:rPr sz="1800" spc="-5">
                <a:latin typeface="Arial"/>
                <a:cs typeface="Arial"/>
              </a:rPr>
              <a:t>their DEROS </a:t>
            </a:r>
            <a:r>
              <a:rPr sz="1800" spc="-10">
                <a:latin typeface="Arial"/>
                <a:cs typeface="Arial"/>
              </a:rPr>
              <a:t>should </a:t>
            </a:r>
            <a:r>
              <a:rPr sz="1800" spc="-5">
                <a:latin typeface="Arial"/>
                <a:cs typeface="Arial"/>
              </a:rPr>
              <a:t>be submitted  as foreign service tour </a:t>
            </a:r>
            <a:r>
              <a:rPr sz="1800" spc="-10">
                <a:latin typeface="Arial"/>
                <a:cs typeface="Arial"/>
              </a:rPr>
              <a:t>extensions </a:t>
            </a:r>
            <a:r>
              <a:rPr sz="1800" spc="-5">
                <a:latin typeface="Arial"/>
                <a:cs typeface="Arial"/>
              </a:rPr>
              <a:t>or curtailments, </a:t>
            </a:r>
            <a:r>
              <a:rPr sz="1800" spc="-10">
                <a:latin typeface="Arial"/>
                <a:cs typeface="Arial"/>
              </a:rPr>
              <a:t>except</a:t>
            </a:r>
            <a:r>
              <a:rPr sz="1800" spc="125">
                <a:latin typeface="Arial"/>
                <a:cs typeface="Arial"/>
              </a:rPr>
              <a:t> </a:t>
            </a:r>
            <a:r>
              <a:rPr sz="1800" spc="-10">
                <a:latin typeface="Arial"/>
                <a:cs typeface="Arial"/>
              </a:rPr>
              <a:t>for</a:t>
            </a:r>
            <a:endParaRPr sz="1800">
              <a:latin typeface="Arial"/>
              <a:cs typeface="Arial"/>
            </a:endParaRPr>
          </a:p>
          <a:p>
            <a:pPr marL="186055">
              <a:lnSpc>
                <a:spcPts val="1930"/>
              </a:lnSpc>
            </a:pPr>
            <a:r>
              <a:rPr sz="1800" spc="-10">
                <a:latin typeface="Arial"/>
                <a:cs typeface="Arial"/>
              </a:rPr>
              <a:t>compassionate requests </a:t>
            </a:r>
            <a:r>
              <a:rPr sz="1800" spc="-5">
                <a:latin typeface="Arial"/>
                <a:cs typeface="Arial"/>
              </a:rPr>
              <a:t>or adverse</a:t>
            </a:r>
            <a:r>
              <a:rPr sz="1800" spc="75">
                <a:latin typeface="Arial"/>
                <a:cs typeface="Arial"/>
              </a:rPr>
              <a:t> </a:t>
            </a:r>
            <a:r>
              <a:rPr sz="1800" spc="-10">
                <a:latin typeface="Arial"/>
                <a:cs typeface="Arial"/>
              </a:rPr>
              <a:t>action.</a:t>
            </a:r>
            <a:endParaRPr sz="1800">
              <a:latin typeface="Arial"/>
              <a:cs typeface="Arial"/>
            </a:endParaRP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a:solidFill>
                  <a:schemeClr val="tx1"/>
                </a:solidFill>
              </a:rPr>
              <a:t>Application Requirements for Deletions and</a:t>
            </a:r>
            <a:r>
              <a:rPr lang="en-US" sz="2000" i="1" spc="-140">
                <a:solidFill>
                  <a:schemeClr val="tx1"/>
                </a:solidFill>
              </a:rPr>
              <a:t> </a:t>
            </a:r>
            <a:r>
              <a:rPr lang="en-US" sz="2000" i="1">
                <a:solidFill>
                  <a:schemeClr val="tx1"/>
                </a:solidFill>
              </a:rPr>
              <a:t>Deferments</a:t>
            </a:r>
            <a:endParaRPr lang="en-US" sz="2000">
              <a:solidFill>
                <a:schemeClr val="tx1"/>
              </a:solidFill>
            </a:endParaRPr>
          </a:p>
        </p:txBody>
      </p:sp>
    </p:spTree>
    <p:extLst>
      <p:ext uri="{BB962C8B-B14F-4D97-AF65-F5344CB8AC3E}">
        <p14:creationId xmlns:p14="http://schemas.microsoft.com/office/powerpoint/2010/main" val="316339594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1772" y="999162"/>
            <a:ext cx="8552815" cy="4991751"/>
          </a:xfrm>
          <a:prstGeom prst="rect">
            <a:avLst/>
          </a:prstGeom>
        </p:spPr>
        <p:txBody>
          <a:bodyPr vert="horz" wrap="square" lIns="0" tIns="13335" rIns="0" bIns="0" rtlCol="0">
            <a:spAutoFit/>
          </a:bodyPr>
          <a:lstStyle/>
          <a:p>
            <a:pPr marL="256540" indent="-243840">
              <a:lnSpc>
                <a:spcPct val="100000"/>
              </a:lnSpc>
              <a:spcBef>
                <a:spcPts val="1839"/>
              </a:spcBef>
              <a:buFont typeface="Wingdings"/>
              <a:buChar char=""/>
              <a:tabLst>
                <a:tab pos="256540" algn="l"/>
              </a:tabLst>
            </a:pPr>
            <a:r>
              <a:rPr sz="1800" spc="-10">
                <a:latin typeface="Arial"/>
                <a:cs typeface="Arial"/>
              </a:rPr>
              <a:t>Compassionate Deletion </a:t>
            </a:r>
            <a:r>
              <a:rPr sz="1800" spc="-5">
                <a:latin typeface="Arial"/>
                <a:cs typeface="Arial"/>
              </a:rPr>
              <a:t>or</a:t>
            </a:r>
            <a:r>
              <a:rPr sz="1800" spc="60">
                <a:latin typeface="Arial"/>
                <a:cs typeface="Arial"/>
              </a:rPr>
              <a:t> </a:t>
            </a:r>
            <a:r>
              <a:rPr sz="1800" spc="-10">
                <a:latin typeface="Arial"/>
                <a:cs typeface="Arial"/>
              </a:rPr>
              <a:t>Deferment</a:t>
            </a:r>
            <a:endParaRPr sz="1800">
              <a:latin typeface="Arial"/>
              <a:cs typeface="Arial"/>
            </a:endParaRPr>
          </a:p>
          <a:p>
            <a:pPr marL="527685" lvl="1" indent="-175895">
              <a:lnSpc>
                <a:spcPct val="100000"/>
              </a:lnSpc>
              <a:spcBef>
                <a:spcPts val="309"/>
              </a:spcBef>
              <a:buChar char="•"/>
              <a:tabLst>
                <a:tab pos="528320" algn="l"/>
              </a:tabLst>
            </a:pPr>
            <a:r>
              <a:rPr sz="1600" spc="-5">
                <a:latin typeface="Arial"/>
                <a:cs typeface="Arial"/>
              </a:rPr>
              <a:t>A request based on compassionate reasons or </a:t>
            </a:r>
            <a:r>
              <a:rPr sz="1600" spc="-10">
                <a:latin typeface="Arial"/>
                <a:cs typeface="Arial"/>
              </a:rPr>
              <a:t>extreme </a:t>
            </a:r>
            <a:r>
              <a:rPr sz="1600" spc="-5">
                <a:latin typeface="Arial"/>
                <a:cs typeface="Arial"/>
              </a:rPr>
              <a:t>Family</a:t>
            </a:r>
            <a:r>
              <a:rPr sz="1600" spc="10">
                <a:latin typeface="Arial"/>
                <a:cs typeface="Arial"/>
              </a:rPr>
              <a:t> </a:t>
            </a:r>
            <a:r>
              <a:rPr sz="1600" spc="-5">
                <a:latin typeface="Arial"/>
                <a:cs typeface="Arial"/>
              </a:rPr>
              <a:t>problems.</a:t>
            </a:r>
            <a:endParaRPr sz="1600">
              <a:latin typeface="Arial"/>
              <a:cs typeface="Arial"/>
            </a:endParaRPr>
          </a:p>
          <a:p>
            <a:pPr marL="527685" marR="498475" lvl="1" indent="-175260">
              <a:lnSpc>
                <a:spcPct val="100000"/>
              </a:lnSpc>
              <a:spcBef>
                <a:spcPts val="300"/>
              </a:spcBef>
              <a:buChar char="•"/>
              <a:tabLst>
                <a:tab pos="528320" algn="l"/>
              </a:tabLst>
            </a:pPr>
            <a:r>
              <a:rPr sz="1600" spc="-10">
                <a:latin typeface="Arial"/>
                <a:cs typeface="Arial"/>
              </a:rPr>
              <a:t>Requires DA Form 3739 </a:t>
            </a:r>
            <a:r>
              <a:rPr sz="1600" spc="-5">
                <a:latin typeface="Arial"/>
                <a:cs typeface="Arial"/>
              </a:rPr>
              <a:t>(Application for Compassionate Actions) with a colonel/O-6  </a:t>
            </a:r>
            <a:r>
              <a:rPr sz="1600" spc="-10">
                <a:latin typeface="Arial"/>
                <a:cs typeface="Arial"/>
              </a:rPr>
              <a:t>endorsement.</a:t>
            </a:r>
            <a:endParaRPr sz="1600">
              <a:latin typeface="Arial"/>
              <a:cs typeface="Arial"/>
            </a:endParaRPr>
          </a:p>
          <a:p>
            <a:pPr marL="527685" marR="426084" lvl="1" indent="-175260">
              <a:lnSpc>
                <a:spcPct val="100000"/>
              </a:lnSpc>
              <a:spcBef>
                <a:spcPts val="300"/>
              </a:spcBef>
              <a:buChar char="•"/>
              <a:tabLst>
                <a:tab pos="528320" algn="l"/>
              </a:tabLst>
            </a:pPr>
            <a:r>
              <a:rPr sz="1600" spc="-10">
                <a:latin typeface="Arial"/>
                <a:cs typeface="Arial"/>
              </a:rPr>
              <a:t>Deferment </a:t>
            </a:r>
            <a:r>
              <a:rPr sz="1600" spc="-5">
                <a:latin typeface="Arial"/>
                <a:cs typeface="Arial"/>
              </a:rPr>
              <a:t>should be used instead of deletion </a:t>
            </a:r>
            <a:r>
              <a:rPr sz="1600">
                <a:latin typeface="Arial"/>
                <a:cs typeface="Arial"/>
              </a:rPr>
              <a:t>if </a:t>
            </a:r>
            <a:r>
              <a:rPr sz="1600" spc="-5">
                <a:latin typeface="Arial"/>
                <a:cs typeface="Arial"/>
              </a:rPr>
              <a:t>the </a:t>
            </a:r>
            <a:r>
              <a:rPr sz="1600" spc="-10">
                <a:latin typeface="Arial"/>
                <a:cs typeface="Arial"/>
              </a:rPr>
              <a:t>extreme </a:t>
            </a:r>
            <a:r>
              <a:rPr sz="1600" spc="-5">
                <a:latin typeface="Arial"/>
                <a:cs typeface="Arial"/>
              </a:rPr>
              <a:t>Family problems can </a:t>
            </a:r>
            <a:r>
              <a:rPr sz="1600" spc="-10">
                <a:latin typeface="Arial"/>
                <a:cs typeface="Arial"/>
              </a:rPr>
              <a:t>be  </a:t>
            </a:r>
            <a:r>
              <a:rPr sz="1600" spc="-5">
                <a:latin typeface="Arial"/>
                <a:cs typeface="Arial"/>
              </a:rPr>
              <a:t>resolved within 90 </a:t>
            </a:r>
            <a:r>
              <a:rPr sz="1600" spc="-10">
                <a:latin typeface="Arial"/>
                <a:cs typeface="Arial"/>
              </a:rPr>
              <a:t>days </a:t>
            </a:r>
            <a:r>
              <a:rPr sz="1600" spc="-5">
                <a:latin typeface="Arial"/>
                <a:cs typeface="Arial"/>
              </a:rPr>
              <a:t>of the </a:t>
            </a:r>
            <a:r>
              <a:rPr sz="1600" spc="-10">
                <a:latin typeface="Arial"/>
                <a:cs typeface="Arial"/>
              </a:rPr>
              <a:t>report</a:t>
            </a:r>
            <a:r>
              <a:rPr sz="1600" spc="80">
                <a:latin typeface="Arial"/>
                <a:cs typeface="Arial"/>
              </a:rPr>
              <a:t> </a:t>
            </a:r>
            <a:r>
              <a:rPr sz="1600" spc="-10">
                <a:latin typeface="Arial"/>
                <a:cs typeface="Arial"/>
              </a:rPr>
              <a:t>date.</a:t>
            </a:r>
            <a:endParaRPr sz="1600">
              <a:latin typeface="Arial"/>
              <a:cs typeface="Arial"/>
            </a:endParaRPr>
          </a:p>
          <a:p>
            <a:pPr marL="527685" marR="127635" lvl="1" indent="-175260">
              <a:lnSpc>
                <a:spcPct val="100000"/>
              </a:lnSpc>
              <a:spcBef>
                <a:spcPts val="300"/>
              </a:spcBef>
              <a:buChar char="•"/>
              <a:tabLst>
                <a:tab pos="528320" algn="l"/>
              </a:tabLst>
            </a:pPr>
            <a:r>
              <a:rPr sz="1600" spc="-10">
                <a:latin typeface="Arial"/>
                <a:cs typeface="Arial"/>
              </a:rPr>
              <a:t>The </a:t>
            </a:r>
            <a:r>
              <a:rPr sz="1600" spc="-5">
                <a:latin typeface="Arial"/>
                <a:cs typeface="Arial"/>
              </a:rPr>
              <a:t>request will be submitted to </a:t>
            </a:r>
            <a:r>
              <a:rPr sz="1600" spc="-10">
                <a:latin typeface="Arial"/>
                <a:cs typeface="Arial"/>
              </a:rPr>
              <a:t>HRC </a:t>
            </a:r>
            <a:r>
              <a:rPr sz="1600" spc="-5">
                <a:latin typeface="Arial"/>
                <a:cs typeface="Arial"/>
              </a:rPr>
              <a:t>within 45 </a:t>
            </a:r>
            <a:r>
              <a:rPr sz="1600" spc="-10">
                <a:latin typeface="Arial"/>
                <a:cs typeface="Arial"/>
              </a:rPr>
              <a:t>days </a:t>
            </a:r>
            <a:r>
              <a:rPr sz="1600" spc="-5">
                <a:latin typeface="Arial"/>
                <a:cs typeface="Arial"/>
              </a:rPr>
              <a:t>of assignment notification </a:t>
            </a:r>
            <a:r>
              <a:rPr sz="1600" spc="-10">
                <a:latin typeface="Arial"/>
                <a:cs typeface="Arial"/>
              </a:rPr>
              <a:t>(30 days  </a:t>
            </a:r>
            <a:r>
              <a:rPr sz="1600" spc="-5">
                <a:latin typeface="Arial"/>
                <a:cs typeface="Arial"/>
              </a:rPr>
              <a:t>for officers), or within 72 </a:t>
            </a:r>
            <a:r>
              <a:rPr sz="1600" spc="-10">
                <a:latin typeface="Arial"/>
                <a:cs typeface="Arial"/>
              </a:rPr>
              <a:t>hours </a:t>
            </a:r>
            <a:r>
              <a:rPr sz="1600" spc="-5">
                <a:latin typeface="Arial"/>
                <a:cs typeface="Arial"/>
              </a:rPr>
              <a:t>of the deletion or </a:t>
            </a:r>
            <a:r>
              <a:rPr sz="1600" spc="-10">
                <a:latin typeface="Arial"/>
                <a:cs typeface="Arial"/>
              </a:rPr>
              <a:t>deferment </a:t>
            </a:r>
            <a:r>
              <a:rPr sz="1600" spc="-5">
                <a:latin typeface="Arial"/>
                <a:cs typeface="Arial"/>
              </a:rPr>
              <a:t>situation occurring </a:t>
            </a:r>
            <a:r>
              <a:rPr sz="1600" spc="-10">
                <a:latin typeface="Arial"/>
                <a:cs typeface="Arial"/>
              </a:rPr>
              <a:t>(or  </a:t>
            </a:r>
            <a:r>
              <a:rPr sz="1600" spc="-5">
                <a:latin typeface="Arial"/>
                <a:cs typeface="Arial"/>
              </a:rPr>
              <a:t>becomes </a:t>
            </a:r>
            <a:r>
              <a:rPr sz="1600" spc="-10">
                <a:latin typeface="Arial"/>
                <a:cs typeface="Arial"/>
              </a:rPr>
              <a:t>known </a:t>
            </a:r>
            <a:r>
              <a:rPr sz="1600" spc="-5">
                <a:latin typeface="Arial"/>
                <a:cs typeface="Arial"/>
              </a:rPr>
              <a:t>to</a:t>
            </a:r>
            <a:r>
              <a:rPr sz="1600" spc="35">
                <a:latin typeface="Arial"/>
                <a:cs typeface="Arial"/>
              </a:rPr>
              <a:t> </a:t>
            </a:r>
            <a:r>
              <a:rPr sz="1600" spc="-5">
                <a:latin typeface="Arial"/>
                <a:cs typeface="Arial"/>
              </a:rPr>
              <a:t>Soldier).</a:t>
            </a:r>
            <a:endParaRPr sz="1600">
              <a:latin typeface="Arial"/>
              <a:cs typeface="Arial"/>
            </a:endParaRPr>
          </a:p>
          <a:p>
            <a:pPr marL="527685" marR="5080" lvl="1" indent="-175260">
              <a:lnSpc>
                <a:spcPct val="100000"/>
              </a:lnSpc>
              <a:spcBef>
                <a:spcPts val="300"/>
              </a:spcBef>
              <a:buChar char="•"/>
              <a:tabLst>
                <a:tab pos="528320" algn="l"/>
              </a:tabLst>
            </a:pPr>
            <a:r>
              <a:rPr sz="1600" spc="-5">
                <a:latin typeface="Arial"/>
                <a:cs typeface="Arial"/>
              </a:rPr>
              <a:t>If the request </a:t>
            </a:r>
            <a:r>
              <a:rPr sz="1600">
                <a:latin typeface="Arial"/>
                <a:cs typeface="Arial"/>
              </a:rPr>
              <a:t>is </a:t>
            </a:r>
            <a:r>
              <a:rPr sz="1600" spc="-5">
                <a:latin typeface="Arial"/>
                <a:cs typeface="Arial"/>
              </a:rPr>
              <a:t>based on medical problems of a Family </a:t>
            </a:r>
            <a:r>
              <a:rPr sz="1600" spc="-20">
                <a:latin typeface="Arial"/>
                <a:cs typeface="Arial"/>
              </a:rPr>
              <a:t>member, </a:t>
            </a:r>
            <a:r>
              <a:rPr sz="1600" spc="-5">
                <a:latin typeface="Arial"/>
                <a:cs typeface="Arial"/>
              </a:rPr>
              <a:t>a signed statement  from the </a:t>
            </a:r>
            <a:r>
              <a:rPr sz="1600" spc="-10">
                <a:latin typeface="Arial"/>
                <a:cs typeface="Arial"/>
              </a:rPr>
              <a:t>attending </a:t>
            </a:r>
            <a:r>
              <a:rPr sz="1600" spc="-5">
                <a:latin typeface="Arial"/>
                <a:cs typeface="Arial"/>
              </a:rPr>
              <a:t>physician giving specific medical diagnosis </a:t>
            </a:r>
            <a:r>
              <a:rPr sz="1600" spc="-10">
                <a:latin typeface="Arial"/>
                <a:cs typeface="Arial"/>
              </a:rPr>
              <a:t>and </a:t>
            </a:r>
            <a:r>
              <a:rPr sz="1600" spc="-5">
                <a:latin typeface="Arial"/>
                <a:cs typeface="Arial"/>
              </a:rPr>
              <a:t>prognosis of illness  (including </a:t>
            </a:r>
            <a:r>
              <a:rPr sz="1600" spc="-10">
                <a:latin typeface="Arial"/>
                <a:cs typeface="Arial"/>
              </a:rPr>
              <a:t>date </a:t>
            </a:r>
            <a:r>
              <a:rPr sz="1600" spc="-5">
                <a:latin typeface="Arial"/>
                <a:cs typeface="Arial"/>
              </a:rPr>
              <a:t>of onset, periods of hospitalization, </a:t>
            </a:r>
            <a:r>
              <a:rPr sz="1600" spc="-10">
                <a:latin typeface="Arial"/>
                <a:cs typeface="Arial"/>
              </a:rPr>
              <a:t>and </a:t>
            </a:r>
            <a:r>
              <a:rPr sz="1600" spc="-5">
                <a:latin typeface="Arial"/>
                <a:cs typeface="Arial"/>
              </a:rPr>
              <a:t>convalescence) must be </a:t>
            </a:r>
            <a:r>
              <a:rPr sz="1600" spc="-10">
                <a:latin typeface="Arial"/>
                <a:cs typeface="Arial"/>
              </a:rPr>
              <a:t>included.  </a:t>
            </a:r>
            <a:r>
              <a:rPr sz="1600" spc="-5">
                <a:latin typeface="Arial"/>
                <a:cs typeface="Arial"/>
              </a:rPr>
              <a:t>If illness </a:t>
            </a:r>
            <a:r>
              <a:rPr sz="1600">
                <a:latin typeface="Arial"/>
                <a:cs typeface="Arial"/>
              </a:rPr>
              <a:t>is </a:t>
            </a:r>
            <a:r>
              <a:rPr sz="1600" spc="-5">
                <a:latin typeface="Arial"/>
                <a:cs typeface="Arial"/>
              </a:rPr>
              <a:t>terminal, </a:t>
            </a:r>
            <a:r>
              <a:rPr sz="1600">
                <a:latin typeface="Arial"/>
                <a:cs typeface="Arial"/>
              </a:rPr>
              <a:t>life </a:t>
            </a:r>
            <a:r>
              <a:rPr sz="1600" spc="-5">
                <a:latin typeface="Arial"/>
                <a:cs typeface="Arial"/>
              </a:rPr>
              <a:t>expectancy must be included. </a:t>
            </a:r>
            <a:r>
              <a:rPr sz="1600" spc="-10">
                <a:latin typeface="Arial"/>
                <a:cs typeface="Arial"/>
              </a:rPr>
              <a:t>The </a:t>
            </a:r>
            <a:r>
              <a:rPr sz="1600" spc="-5">
                <a:latin typeface="Arial"/>
                <a:cs typeface="Arial"/>
              </a:rPr>
              <a:t>medical statement will </a:t>
            </a:r>
            <a:r>
              <a:rPr sz="1600">
                <a:latin typeface="Arial"/>
                <a:cs typeface="Arial"/>
              </a:rPr>
              <a:t>list </a:t>
            </a:r>
            <a:r>
              <a:rPr sz="1600" spc="-10">
                <a:latin typeface="Arial"/>
                <a:cs typeface="Arial"/>
              </a:rPr>
              <a:t>any  </a:t>
            </a:r>
            <a:r>
              <a:rPr sz="1600" spc="-5">
                <a:latin typeface="Arial"/>
                <a:cs typeface="Arial"/>
              </a:rPr>
              <a:t>factors bearing on the medical condition, </a:t>
            </a:r>
            <a:r>
              <a:rPr sz="1600" spc="-10">
                <a:latin typeface="Arial"/>
                <a:cs typeface="Arial"/>
              </a:rPr>
              <a:t>and </a:t>
            </a:r>
            <a:r>
              <a:rPr sz="1600">
                <a:latin typeface="Arial"/>
                <a:cs typeface="Arial"/>
              </a:rPr>
              <a:t>if </a:t>
            </a:r>
            <a:r>
              <a:rPr sz="1600" spc="-5">
                <a:latin typeface="Arial"/>
                <a:cs typeface="Arial"/>
              </a:rPr>
              <a:t>the </a:t>
            </a:r>
            <a:r>
              <a:rPr sz="1600">
                <a:latin typeface="Arial"/>
                <a:cs typeface="Arial"/>
              </a:rPr>
              <a:t>Soldier’s </a:t>
            </a:r>
            <a:r>
              <a:rPr sz="1600" spc="-5">
                <a:latin typeface="Arial"/>
                <a:cs typeface="Arial"/>
              </a:rPr>
              <a:t>presence </a:t>
            </a:r>
            <a:r>
              <a:rPr sz="1600">
                <a:latin typeface="Arial"/>
                <a:cs typeface="Arial"/>
              </a:rPr>
              <a:t>is</a:t>
            </a:r>
            <a:r>
              <a:rPr sz="1600" spc="75">
                <a:latin typeface="Arial"/>
                <a:cs typeface="Arial"/>
              </a:rPr>
              <a:t> </a:t>
            </a:r>
            <a:r>
              <a:rPr sz="1600" spc="-5">
                <a:latin typeface="Arial"/>
                <a:cs typeface="Arial"/>
              </a:rPr>
              <a:t>requested.</a:t>
            </a:r>
            <a:endParaRPr sz="1600">
              <a:latin typeface="Arial"/>
              <a:cs typeface="Arial"/>
            </a:endParaRPr>
          </a:p>
          <a:p>
            <a:pPr marL="527685" marR="280035" lvl="1" indent="-175260">
              <a:lnSpc>
                <a:spcPct val="100000"/>
              </a:lnSpc>
              <a:spcBef>
                <a:spcPts val="300"/>
              </a:spcBef>
              <a:buChar char="•"/>
              <a:tabLst>
                <a:tab pos="528320" algn="l"/>
              </a:tabLst>
            </a:pPr>
            <a:r>
              <a:rPr sz="1600" spc="-5">
                <a:latin typeface="Arial"/>
                <a:cs typeface="Arial"/>
              </a:rPr>
              <a:t>If the request </a:t>
            </a:r>
            <a:r>
              <a:rPr sz="1600">
                <a:latin typeface="Arial"/>
                <a:cs typeface="Arial"/>
              </a:rPr>
              <a:t>is </a:t>
            </a:r>
            <a:r>
              <a:rPr sz="1600" spc="-5">
                <a:latin typeface="Arial"/>
                <a:cs typeface="Arial"/>
              </a:rPr>
              <a:t>based on legal issues, </a:t>
            </a:r>
            <a:r>
              <a:rPr sz="1600">
                <a:latin typeface="Arial"/>
                <a:cs typeface="Arial"/>
              </a:rPr>
              <a:t>it </a:t>
            </a:r>
            <a:r>
              <a:rPr sz="1600" spc="-5">
                <a:latin typeface="Arial"/>
                <a:cs typeface="Arial"/>
              </a:rPr>
              <a:t>must include a signed statement from a  licensed </a:t>
            </a:r>
            <a:r>
              <a:rPr sz="1600" spc="-10">
                <a:latin typeface="Arial"/>
                <a:cs typeface="Arial"/>
              </a:rPr>
              <a:t>attorney and </a:t>
            </a:r>
            <a:r>
              <a:rPr sz="1600" spc="-5">
                <a:latin typeface="Arial"/>
                <a:cs typeface="Arial"/>
              </a:rPr>
              <a:t>include the problems </a:t>
            </a:r>
            <a:r>
              <a:rPr sz="1600" spc="-10">
                <a:latin typeface="Arial"/>
                <a:cs typeface="Arial"/>
              </a:rPr>
              <a:t>and </a:t>
            </a:r>
            <a:r>
              <a:rPr sz="1600" spc="-5">
                <a:latin typeface="Arial"/>
                <a:cs typeface="Arial"/>
              </a:rPr>
              <a:t>justification for the </a:t>
            </a:r>
            <a:r>
              <a:rPr sz="1600">
                <a:latin typeface="Arial"/>
                <a:cs typeface="Arial"/>
              </a:rPr>
              <a:t>Soldier’s</a:t>
            </a:r>
            <a:r>
              <a:rPr sz="1600" spc="145">
                <a:latin typeface="Arial"/>
                <a:cs typeface="Arial"/>
              </a:rPr>
              <a:t> </a:t>
            </a:r>
            <a:r>
              <a:rPr sz="1600" spc="-5">
                <a:latin typeface="Arial"/>
                <a:cs typeface="Arial"/>
              </a:rPr>
              <a:t>presence.</a:t>
            </a:r>
            <a:endParaRPr sz="1600">
              <a:latin typeface="Arial"/>
              <a:cs typeface="Arial"/>
            </a:endParaRPr>
          </a:p>
          <a:p>
            <a:pPr marL="527685" marR="54610" lvl="1" indent="-175260">
              <a:lnSpc>
                <a:spcPct val="100000"/>
              </a:lnSpc>
              <a:spcBef>
                <a:spcPts val="300"/>
              </a:spcBef>
              <a:buChar char="•"/>
              <a:tabLst>
                <a:tab pos="528320" algn="l"/>
              </a:tabLst>
            </a:pPr>
            <a:r>
              <a:rPr sz="1600" spc="-5">
                <a:latin typeface="Arial"/>
                <a:cs typeface="Arial"/>
              </a:rPr>
              <a:t>If the request </a:t>
            </a:r>
            <a:r>
              <a:rPr sz="1600">
                <a:latin typeface="Arial"/>
                <a:cs typeface="Arial"/>
              </a:rPr>
              <a:t>is </a:t>
            </a:r>
            <a:r>
              <a:rPr sz="1600" spc="-5">
                <a:latin typeface="Arial"/>
                <a:cs typeface="Arial"/>
              </a:rPr>
              <a:t>based </a:t>
            </a:r>
            <a:r>
              <a:rPr sz="1600" spc="-10">
                <a:latin typeface="Arial"/>
                <a:cs typeface="Arial"/>
              </a:rPr>
              <a:t>upon other </a:t>
            </a:r>
            <a:r>
              <a:rPr sz="1600" spc="-5">
                <a:latin typeface="Arial"/>
                <a:cs typeface="Arial"/>
              </a:rPr>
              <a:t>than medical or legal problems, supporting statements  from responsible persons, such as </a:t>
            </a:r>
            <a:r>
              <a:rPr sz="1600" spc="-25">
                <a:latin typeface="Arial"/>
                <a:cs typeface="Arial"/>
              </a:rPr>
              <a:t>clergy, </a:t>
            </a:r>
            <a:r>
              <a:rPr sz="1600" spc="-5">
                <a:latin typeface="Arial"/>
                <a:cs typeface="Arial"/>
              </a:rPr>
              <a:t>social workers, or local law </a:t>
            </a:r>
            <a:r>
              <a:rPr sz="1600" spc="-10">
                <a:latin typeface="Arial"/>
                <a:cs typeface="Arial"/>
              </a:rPr>
              <a:t>enforcement  </a:t>
            </a:r>
            <a:r>
              <a:rPr sz="1600" spc="-5">
                <a:latin typeface="Arial"/>
                <a:cs typeface="Arial"/>
              </a:rPr>
              <a:t>officials, must be</a:t>
            </a:r>
            <a:r>
              <a:rPr sz="1600" spc="5">
                <a:latin typeface="Arial"/>
                <a:cs typeface="Arial"/>
              </a:rPr>
              <a:t> </a:t>
            </a:r>
            <a:r>
              <a:rPr sz="1600" spc="-5">
                <a:latin typeface="Arial"/>
                <a:cs typeface="Arial"/>
              </a:rPr>
              <a:t>included.</a:t>
            </a:r>
            <a:endParaRPr sz="1600">
              <a:latin typeface="Arial"/>
              <a:cs typeface="Arial"/>
            </a:endParaRP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a:solidFill>
                  <a:schemeClr val="tx1"/>
                </a:solidFill>
              </a:rPr>
              <a:t>Application Requirements for Deletions and</a:t>
            </a:r>
            <a:r>
              <a:rPr lang="en-US" sz="2000" i="1" spc="-140">
                <a:solidFill>
                  <a:schemeClr val="tx1"/>
                </a:solidFill>
              </a:rPr>
              <a:t> </a:t>
            </a:r>
            <a:r>
              <a:rPr lang="en-US" sz="2000" i="1">
                <a:solidFill>
                  <a:schemeClr val="tx1"/>
                </a:solidFill>
              </a:rPr>
              <a:t>Deferments</a:t>
            </a:r>
            <a:endParaRPr lang="en-US" sz="2000">
              <a:solidFill>
                <a:schemeClr val="tx1"/>
              </a:solidFill>
            </a:endParaRPr>
          </a:p>
        </p:txBody>
      </p:sp>
    </p:spTree>
    <p:extLst>
      <p:ext uri="{BB962C8B-B14F-4D97-AF65-F5344CB8AC3E}">
        <p14:creationId xmlns:p14="http://schemas.microsoft.com/office/powerpoint/2010/main" val="2603787326"/>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1772" y="835891"/>
            <a:ext cx="8493760" cy="4914166"/>
          </a:xfrm>
          <a:prstGeom prst="rect">
            <a:avLst/>
          </a:prstGeom>
        </p:spPr>
        <p:txBody>
          <a:bodyPr vert="horz" wrap="square" lIns="0" tIns="167640" rIns="0" bIns="0" rtlCol="0">
            <a:spAutoFit/>
          </a:bodyPr>
          <a:lstStyle/>
          <a:p>
            <a:pPr marL="212725" indent="-200660">
              <a:lnSpc>
                <a:spcPct val="100000"/>
              </a:lnSpc>
              <a:spcBef>
                <a:spcPts val="1220"/>
              </a:spcBef>
              <a:buSzPct val="95000"/>
              <a:buFont typeface="Wingdings"/>
              <a:buChar char=""/>
              <a:tabLst>
                <a:tab pos="213360" algn="l"/>
              </a:tabLst>
            </a:pPr>
            <a:r>
              <a:rPr sz="2000">
                <a:latin typeface="Arial"/>
                <a:cs typeface="Arial"/>
              </a:rPr>
              <a:t>The end </a:t>
            </a:r>
            <a:r>
              <a:rPr sz="2000" spc="-5">
                <a:latin typeface="Arial"/>
                <a:cs typeface="Arial"/>
              </a:rPr>
              <a:t>date </a:t>
            </a:r>
            <a:r>
              <a:rPr sz="2000">
                <a:latin typeface="Arial"/>
                <a:cs typeface="Arial"/>
              </a:rPr>
              <a:t>on the </a:t>
            </a:r>
            <a:r>
              <a:rPr lang="en-US" sz="2000">
                <a:latin typeface="Arial"/>
                <a:cs typeface="Arial"/>
              </a:rPr>
              <a:t>IPPS-A Absence Request </a:t>
            </a:r>
            <a:r>
              <a:rPr sz="2000">
                <a:latin typeface="Arial"/>
                <a:cs typeface="Arial"/>
              </a:rPr>
              <a:t>must </a:t>
            </a:r>
            <a:r>
              <a:rPr lang="en-US" sz="2000">
                <a:latin typeface="Arial"/>
                <a:cs typeface="Arial"/>
              </a:rPr>
              <a:t>end the day prior to </a:t>
            </a:r>
            <a:r>
              <a:rPr sz="2000">
                <a:latin typeface="Arial"/>
                <a:cs typeface="Arial"/>
              </a:rPr>
              <a:t>the PCS orders </a:t>
            </a:r>
            <a:r>
              <a:rPr sz="2000">
                <a:solidFill>
                  <a:srgbClr val="FF0000"/>
                </a:solidFill>
                <a:latin typeface="Arial"/>
                <a:cs typeface="Arial"/>
              </a:rPr>
              <a:t>report</a:t>
            </a:r>
            <a:r>
              <a:rPr lang="en-US" sz="2000">
                <a:solidFill>
                  <a:srgbClr val="FF0000"/>
                </a:solidFill>
                <a:latin typeface="Arial"/>
                <a:cs typeface="Arial"/>
              </a:rPr>
              <a:t> </a:t>
            </a:r>
            <a:r>
              <a:rPr sz="2000" spc="-5">
                <a:solidFill>
                  <a:srgbClr val="FF0000"/>
                </a:solidFill>
                <a:latin typeface="Arial"/>
                <a:cs typeface="Arial"/>
              </a:rPr>
              <a:t>d</a:t>
            </a:r>
            <a:r>
              <a:rPr sz="2000" spc="-5">
                <a:latin typeface="Arial"/>
                <a:cs typeface="Arial"/>
              </a:rPr>
              <a:t>ate.</a:t>
            </a:r>
            <a:endParaRPr sz="2000">
              <a:latin typeface="Arial"/>
              <a:cs typeface="Arial"/>
            </a:endParaRPr>
          </a:p>
          <a:p>
            <a:pPr marL="212725" indent="-200660">
              <a:lnSpc>
                <a:spcPct val="100000"/>
              </a:lnSpc>
              <a:spcBef>
                <a:spcPts val="994"/>
              </a:spcBef>
              <a:buSzPct val="95000"/>
              <a:buFont typeface="Wingdings"/>
              <a:buChar char=""/>
              <a:tabLst>
                <a:tab pos="213360" algn="l"/>
              </a:tabLst>
            </a:pPr>
            <a:r>
              <a:rPr sz="2000" spc="-5">
                <a:latin typeface="Arial"/>
                <a:cs typeface="Arial"/>
              </a:rPr>
              <a:t>Early</a:t>
            </a:r>
            <a:r>
              <a:rPr sz="2000" spc="-15">
                <a:latin typeface="Arial"/>
                <a:cs typeface="Arial"/>
              </a:rPr>
              <a:t> </a:t>
            </a:r>
            <a:r>
              <a:rPr sz="2000">
                <a:latin typeface="Arial"/>
                <a:cs typeface="Arial"/>
              </a:rPr>
              <a:t>Reporting</a:t>
            </a:r>
          </a:p>
          <a:p>
            <a:pPr marL="527685" marR="441959" lvl="1" indent="-175260">
              <a:lnSpc>
                <a:spcPts val="1939"/>
              </a:lnSpc>
              <a:spcBef>
                <a:spcPts val="545"/>
              </a:spcBef>
              <a:buChar char="•"/>
              <a:tabLst>
                <a:tab pos="528320" algn="l"/>
              </a:tabLst>
            </a:pPr>
            <a:r>
              <a:rPr sz="1800" spc="-10">
                <a:latin typeface="Arial"/>
                <a:cs typeface="Arial"/>
              </a:rPr>
              <a:t>Soldiers </a:t>
            </a:r>
            <a:r>
              <a:rPr sz="1800" spc="-5">
                <a:latin typeface="Arial"/>
                <a:cs typeface="Arial"/>
              </a:rPr>
              <a:t>must report </a:t>
            </a:r>
            <a:r>
              <a:rPr sz="1800">
                <a:latin typeface="Arial"/>
                <a:cs typeface="Arial"/>
              </a:rPr>
              <a:t>to </a:t>
            </a:r>
            <a:r>
              <a:rPr sz="1800" spc="-5">
                <a:latin typeface="Arial"/>
                <a:cs typeface="Arial"/>
              </a:rPr>
              <a:t>their </a:t>
            </a:r>
            <a:r>
              <a:rPr sz="1800" spc="-10">
                <a:latin typeface="Arial"/>
                <a:cs typeface="Arial"/>
              </a:rPr>
              <a:t>gaining </a:t>
            </a:r>
            <a:r>
              <a:rPr sz="1800" spc="-5">
                <a:latin typeface="Arial"/>
                <a:cs typeface="Arial"/>
              </a:rPr>
              <a:t>command on or before the report date  </a:t>
            </a:r>
            <a:r>
              <a:rPr sz="1800" spc="-10">
                <a:latin typeface="Arial"/>
                <a:cs typeface="Arial"/>
              </a:rPr>
              <a:t>indicated </a:t>
            </a:r>
            <a:r>
              <a:rPr sz="1800" spc="-5">
                <a:latin typeface="Arial"/>
                <a:cs typeface="Arial"/>
              </a:rPr>
              <a:t>on their PCS</a:t>
            </a:r>
            <a:r>
              <a:rPr sz="1800" spc="30">
                <a:latin typeface="Arial"/>
                <a:cs typeface="Arial"/>
              </a:rPr>
              <a:t> </a:t>
            </a:r>
            <a:r>
              <a:rPr sz="1800" spc="-5">
                <a:latin typeface="Arial"/>
                <a:cs typeface="Arial"/>
              </a:rPr>
              <a:t>orders.</a:t>
            </a:r>
            <a:endParaRPr sz="1800">
              <a:latin typeface="Arial"/>
              <a:cs typeface="Arial"/>
            </a:endParaRPr>
          </a:p>
          <a:p>
            <a:pPr marL="527685" marR="735330" lvl="1" indent="-175260">
              <a:lnSpc>
                <a:spcPts val="1939"/>
              </a:lnSpc>
              <a:spcBef>
                <a:spcPts val="509"/>
              </a:spcBef>
              <a:buChar char="•"/>
              <a:tabLst>
                <a:tab pos="528320" algn="l"/>
              </a:tabLst>
            </a:pPr>
            <a:r>
              <a:rPr sz="1800" spc="-10">
                <a:latin typeface="Arial"/>
                <a:cs typeface="Arial"/>
              </a:rPr>
              <a:t>Unless special </a:t>
            </a:r>
            <a:r>
              <a:rPr sz="1800" spc="-5">
                <a:latin typeface="Arial"/>
                <a:cs typeface="Arial"/>
              </a:rPr>
              <a:t>instructions specifically authorize or </a:t>
            </a:r>
            <a:r>
              <a:rPr sz="1800" spc="-10">
                <a:latin typeface="Arial"/>
                <a:cs typeface="Arial"/>
              </a:rPr>
              <a:t>prohibit </a:t>
            </a:r>
            <a:r>
              <a:rPr sz="1800" spc="-5">
                <a:latin typeface="Arial"/>
                <a:cs typeface="Arial"/>
              </a:rPr>
              <a:t>early report,  </a:t>
            </a:r>
            <a:r>
              <a:rPr sz="1800" spc="-10">
                <a:latin typeface="Arial"/>
                <a:cs typeface="Arial"/>
              </a:rPr>
              <a:t>Soldiers</a:t>
            </a:r>
            <a:r>
              <a:rPr sz="1800" spc="10">
                <a:latin typeface="Arial"/>
                <a:cs typeface="Arial"/>
              </a:rPr>
              <a:t> </a:t>
            </a:r>
            <a:r>
              <a:rPr sz="1800" spc="-10">
                <a:latin typeface="Arial"/>
                <a:cs typeface="Arial"/>
              </a:rPr>
              <a:t>departing:</a:t>
            </a:r>
            <a:endParaRPr sz="1800">
              <a:latin typeface="Arial"/>
              <a:cs typeface="Arial"/>
            </a:endParaRPr>
          </a:p>
          <a:p>
            <a:pPr marL="754380" marR="74295" lvl="2" indent="-224154">
              <a:lnSpc>
                <a:spcPts val="1939"/>
              </a:lnSpc>
              <a:spcBef>
                <a:spcPts val="500"/>
              </a:spcBef>
              <a:buChar char="–"/>
              <a:tabLst>
                <a:tab pos="755015" algn="l"/>
              </a:tabLst>
            </a:pPr>
            <a:r>
              <a:rPr sz="1800" spc="-5">
                <a:latin typeface="Arial"/>
                <a:cs typeface="Arial"/>
              </a:rPr>
              <a:t>CONUS </a:t>
            </a:r>
            <a:r>
              <a:rPr sz="1800" spc="-10">
                <a:latin typeface="Arial"/>
                <a:cs typeface="Arial"/>
              </a:rPr>
              <a:t>locations </a:t>
            </a:r>
            <a:r>
              <a:rPr sz="1800" spc="-5">
                <a:latin typeface="Arial"/>
                <a:cs typeface="Arial"/>
              </a:rPr>
              <a:t>may report </a:t>
            </a:r>
            <a:r>
              <a:rPr sz="1800">
                <a:latin typeface="Arial"/>
                <a:cs typeface="Arial"/>
              </a:rPr>
              <a:t>to </a:t>
            </a:r>
            <a:r>
              <a:rPr sz="1800" spc="-5">
                <a:latin typeface="Arial"/>
                <a:cs typeface="Arial"/>
              </a:rPr>
              <a:t>the </a:t>
            </a:r>
            <a:r>
              <a:rPr sz="1800" spc="-10">
                <a:latin typeface="Arial"/>
                <a:cs typeface="Arial"/>
              </a:rPr>
              <a:t>gaining </a:t>
            </a:r>
            <a:r>
              <a:rPr sz="1800" spc="-5">
                <a:latin typeface="Arial"/>
                <a:cs typeface="Arial"/>
              </a:rPr>
              <a:t>command up </a:t>
            </a:r>
            <a:r>
              <a:rPr sz="1800">
                <a:latin typeface="Arial"/>
                <a:cs typeface="Arial"/>
              </a:rPr>
              <a:t>to </a:t>
            </a:r>
            <a:r>
              <a:rPr sz="1800" spc="-5">
                <a:latin typeface="Arial"/>
                <a:cs typeface="Arial"/>
              </a:rPr>
              <a:t>30 </a:t>
            </a:r>
            <a:r>
              <a:rPr sz="1800" spc="-15">
                <a:latin typeface="Arial"/>
                <a:cs typeface="Arial"/>
              </a:rPr>
              <a:t>days </a:t>
            </a:r>
            <a:r>
              <a:rPr sz="1800" spc="-5">
                <a:latin typeface="Arial"/>
                <a:cs typeface="Arial"/>
              </a:rPr>
              <a:t>prior </a:t>
            </a:r>
            <a:r>
              <a:rPr sz="1800">
                <a:latin typeface="Arial"/>
                <a:cs typeface="Arial"/>
              </a:rPr>
              <a:t>to  </a:t>
            </a:r>
            <a:r>
              <a:rPr sz="1800" spc="-5">
                <a:latin typeface="Arial"/>
                <a:cs typeface="Arial"/>
              </a:rPr>
              <a:t>the report date </a:t>
            </a:r>
            <a:r>
              <a:rPr sz="1800" spc="-10">
                <a:latin typeface="Arial"/>
                <a:cs typeface="Arial"/>
              </a:rPr>
              <a:t>indicated </a:t>
            </a:r>
            <a:r>
              <a:rPr sz="1800" spc="-5">
                <a:latin typeface="Arial"/>
                <a:cs typeface="Arial"/>
              </a:rPr>
              <a:t>on the PCS</a:t>
            </a:r>
            <a:r>
              <a:rPr sz="1800" spc="65">
                <a:latin typeface="Arial"/>
                <a:cs typeface="Arial"/>
              </a:rPr>
              <a:t> </a:t>
            </a:r>
            <a:r>
              <a:rPr sz="1800" spc="-5">
                <a:latin typeface="Arial"/>
                <a:cs typeface="Arial"/>
              </a:rPr>
              <a:t>orders.</a:t>
            </a:r>
            <a:endParaRPr sz="1800">
              <a:latin typeface="Arial"/>
              <a:cs typeface="Arial"/>
            </a:endParaRPr>
          </a:p>
          <a:p>
            <a:pPr marL="755015" marR="5080" lvl="2" indent="-224790">
              <a:lnSpc>
                <a:spcPts val="1939"/>
              </a:lnSpc>
              <a:spcBef>
                <a:spcPts val="509"/>
              </a:spcBef>
              <a:buChar char="–"/>
              <a:tabLst>
                <a:tab pos="755015" algn="l"/>
              </a:tabLst>
            </a:pPr>
            <a:r>
              <a:rPr sz="1800" spc="-5">
                <a:latin typeface="Arial"/>
                <a:cs typeface="Arial"/>
              </a:rPr>
              <a:t>OCONUS </a:t>
            </a:r>
            <a:r>
              <a:rPr sz="1800" spc="-10">
                <a:latin typeface="Arial"/>
                <a:cs typeface="Arial"/>
              </a:rPr>
              <a:t>locations </a:t>
            </a:r>
            <a:r>
              <a:rPr sz="1800" spc="-5">
                <a:latin typeface="Arial"/>
                <a:cs typeface="Arial"/>
              </a:rPr>
              <a:t>may report </a:t>
            </a:r>
            <a:r>
              <a:rPr sz="1800">
                <a:latin typeface="Arial"/>
                <a:cs typeface="Arial"/>
              </a:rPr>
              <a:t>to </a:t>
            </a:r>
            <a:r>
              <a:rPr sz="1800" spc="-5">
                <a:latin typeface="Arial"/>
                <a:cs typeface="Arial"/>
              </a:rPr>
              <a:t>the </a:t>
            </a:r>
            <a:r>
              <a:rPr sz="1800" spc="-10">
                <a:latin typeface="Arial"/>
                <a:cs typeface="Arial"/>
              </a:rPr>
              <a:t>gaining </a:t>
            </a:r>
            <a:r>
              <a:rPr sz="1800" spc="-5">
                <a:latin typeface="Arial"/>
                <a:cs typeface="Arial"/>
              </a:rPr>
              <a:t>command at </a:t>
            </a:r>
            <a:r>
              <a:rPr sz="1800" spc="-10">
                <a:latin typeface="Arial"/>
                <a:cs typeface="Arial"/>
              </a:rPr>
              <a:t>any </a:t>
            </a:r>
            <a:r>
              <a:rPr sz="1800" spc="-5">
                <a:latin typeface="Arial"/>
                <a:cs typeface="Arial"/>
              </a:rPr>
              <a:t>time </a:t>
            </a:r>
            <a:r>
              <a:rPr sz="1800" spc="-15">
                <a:latin typeface="Arial"/>
                <a:cs typeface="Arial"/>
              </a:rPr>
              <a:t>between  </a:t>
            </a:r>
            <a:r>
              <a:rPr sz="1800" spc="-5">
                <a:latin typeface="Arial"/>
                <a:cs typeface="Arial"/>
              </a:rPr>
              <a:t>their </a:t>
            </a:r>
            <a:r>
              <a:rPr sz="1800" spc="-10">
                <a:latin typeface="Arial"/>
                <a:cs typeface="Arial"/>
              </a:rPr>
              <a:t>availability </a:t>
            </a:r>
            <a:r>
              <a:rPr sz="1800" spc="-5">
                <a:latin typeface="Arial"/>
                <a:cs typeface="Arial"/>
              </a:rPr>
              <a:t>date </a:t>
            </a:r>
            <a:r>
              <a:rPr sz="1800" spc="-10">
                <a:latin typeface="Arial"/>
                <a:cs typeface="Arial"/>
              </a:rPr>
              <a:t>and </a:t>
            </a:r>
            <a:r>
              <a:rPr sz="1800" spc="-5">
                <a:latin typeface="Arial"/>
                <a:cs typeface="Arial"/>
              </a:rPr>
              <a:t>the report date </a:t>
            </a:r>
            <a:r>
              <a:rPr sz="1800" spc="-10">
                <a:latin typeface="Arial"/>
                <a:cs typeface="Arial"/>
              </a:rPr>
              <a:t>indicated </a:t>
            </a:r>
            <a:r>
              <a:rPr sz="1800" spc="-5">
                <a:latin typeface="Arial"/>
                <a:cs typeface="Arial"/>
              </a:rPr>
              <a:t>on the PCS</a:t>
            </a:r>
            <a:r>
              <a:rPr sz="1800" spc="114">
                <a:latin typeface="Arial"/>
                <a:cs typeface="Arial"/>
              </a:rPr>
              <a:t> </a:t>
            </a:r>
            <a:r>
              <a:rPr sz="1800" spc="-5">
                <a:latin typeface="Arial"/>
                <a:cs typeface="Arial"/>
              </a:rPr>
              <a:t>orders.</a:t>
            </a:r>
            <a:endParaRPr sz="1800">
              <a:latin typeface="Arial"/>
              <a:cs typeface="Arial"/>
            </a:endParaRPr>
          </a:p>
          <a:p>
            <a:pPr marL="527685" marR="9525" lvl="1" indent="-175260">
              <a:lnSpc>
                <a:spcPts val="1939"/>
              </a:lnSpc>
              <a:spcBef>
                <a:spcPts val="515"/>
              </a:spcBef>
              <a:buChar char="•"/>
              <a:tabLst>
                <a:tab pos="528320" algn="l"/>
              </a:tabLst>
            </a:pPr>
            <a:r>
              <a:rPr sz="1800" spc="-10">
                <a:latin typeface="Arial"/>
                <a:cs typeface="Arial"/>
              </a:rPr>
              <a:t>Soldiers desiring </a:t>
            </a:r>
            <a:r>
              <a:rPr sz="1800">
                <a:latin typeface="Arial"/>
                <a:cs typeface="Arial"/>
              </a:rPr>
              <a:t>to </a:t>
            </a:r>
            <a:r>
              <a:rPr sz="1800" spc="-5">
                <a:latin typeface="Arial"/>
                <a:cs typeface="Arial"/>
              </a:rPr>
              <a:t>report </a:t>
            </a:r>
            <a:r>
              <a:rPr sz="1800">
                <a:latin typeface="Arial"/>
                <a:cs typeface="Arial"/>
              </a:rPr>
              <a:t>to </a:t>
            </a:r>
            <a:r>
              <a:rPr sz="1800" spc="-5">
                <a:latin typeface="Arial"/>
                <a:cs typeface="Arial"/>
              </a:rPr>
              <a:t>the </a:t>
            </a:r>
            <a:r>
              <a:rPr sz="1800" spc="-10">
                <a:latin typeface="Arial"/>
                <a:cs typeface="Arial"/>
              </a:rPr>
              <a:t>gaining </a:t>
            </a:r>
            <a:r>
              <a:rPr sz="1800" spc="-5">
                <a:latin typeface="Arial"/>
                <a:cs typeface="Arial"/>
              </a:rPr>
              <a:t>command </a:t>
            </a:r>
            <a:r>
              <a:rPr sz="1800" spc="-10">
                <a:latin typeface="Arial"/>
                <a:cs typeface="Arial"/>
              </a:rPr>
              <a:t>earlier </a:t>
            </a:r>
            <a:r>
              <a:rPr sz="1800" spc="-5">
                <a:latin typeface="Arial"/>
                <a:cs typeface="Arial"/>
              </a:rPr>
              <a:t>than 30 </a:t>
            </a:r>
            <a:r>
              <a:rPr sz="1800" spc="-15">
                <a:latin typeface="Arial"/>
                <a:cs typeface="Arial"/>
              </a:rPr>
              <a:t>days </a:t>
            </a:r>
            <a:r>
              <a:rPr sz="1800" spc="-5">
                <a:latin typeface="Arial"/>
                <a:cs typeface="Arial"/>
              </a:rPr>
              <a:t>prior </a:t>
            </a:r>
            <a:r>
              <a:rPr sz="1800">
                <a:latin typeface="Arial"/>
                <a:cs typeface="Arial"/>
              </a:rPr>
              <a:t>to  </a:t>
            </a:r>
            <a:r>
              <a:rPr sz="1800" spc="-5">
                <a:latin typeface="Arial"/>
                <a:cs typeface="Arial"/>
              </a:rPr>
              <a:t>the report date on the PCS orders must submit </a:t>
            </a:r>
            <a:r>
              <a:rPr sz="1800">
                <a:latin typeface="Arial"/>
                <a:cs typeface="Arial"/>
              </a:rPr>
              <a:t>a </a:t>
            </a:r>
            <a:r>
              <a:rPr sz="1800" spc="-5">
                <a:latin typeface="Arial"/>
                <a:cs typeface="Arial"/>
              </a:rPr>
              <a:t>DA Form </a:t>
            </a:r>
            <a:r>
              <a:rPr sz="1800" spc="-10">
                <a:latin typeface="Arial"/>
                <a:cs typeface="Arial"/>
              </a:rPr>
              <a:t>4187 </a:t>
            </a:r>
            <a:r>
              <a:rPr sz="1800">
                <a:latin typeface="Arial"/>
                <a:cs typeface="Arial"/>
              </a:rPr>
              <a:t>to </a:t>
            </a:r>
            <a:r>
              <a:rPr sz="1800" spc="-10">
                <a:latin typeface="Arial"/>
                <a:cs typeface="Arial"/>
              </a:rPr>
              <a:t>request  </a:t>
            </a:r>
            <a:r>
              <a:rPr sz="1800" spc="-5">
                <a:latin typeface="Arial"/>
                <a:cs typeface="Arial"/>
              </a:rPr>
              <a:t>early arrival. </a:t>
            </a:r>
            <a:r>
              <a:rPr sz="1800">
                <a:latin typeface="Arial"/>
                <a:cs typeface="Arial"/>
              </a:rPr>
              <a:t>If </a:t>
            </a:r>
            <a:r>
              <a:rPr sz="1800" spc="-10">
                <a:latin typeface="Arial"/>
                <a:cs typeface="Arial"/>
              </a:rPr>
              <a:t>approved, </a:t>
            </a:r>
            <a:r>
              <a:rPr sz="1800" spc="-5">
                <a:latin typeface="Arial"/>
                <a:cs typeface="Arial"/>
              </a:rPr>
              <a:t>the report date </a:t>
            </a:r>
            <a:r>
              <a:rPr sz="1800" spc="-15">
                <a:latin typeface="Arial"/>
                <a:cs typeface="Arial"/>
              </a:rPr>
              <a:t>will </a:t>
            </a:r>
            <a:r>
              <a:rPr sz="1800" spc="-5">
                <a:latin typeface="Arial"/>
                <a:cs typeface="Arial"/>
              </a:rPr>
              <a:t>be</a:t>
            </a:r>
            <a:r>
              <a:rPr sz="1800" spc="135">
                <a:latin typeface="Arial"/>
                <a:cs typeface="Arial"/>
              </a:rPr>
              <a:t> </a:t>
            </a:r>
            <a:r>
              <a:rPr sz="1800" spc="-10">
                <a:latin typeface="Arial"/>
                <a:cs typeface="Arial"/>
              </a:rPr>
              <a:t>changed.</a:t>
            </a:r>
            <a:endParaRPr sz="1800">
              <a:latin typeface="Arial"/>
              <a:cs typeface="Arial"/>
            </a:endParaRPr>
          </a:p>
          <a:p>
            <a:pPr marL="186055" marR="307340" indent="-173990">
              <a:lnSpc>
                <a:spcPts val="2160"/>
              </a:lnSpc>
              <a:spcBef>
                <a:spcPts val="1000"/>
              </a:spcBef>
              <a:buSzPct val="95000"/>
              <a:buFont typeface="Wingdings"/>
              <a:buChar char=""/>
              <a:tabLst>
                <a:tab pos="213360" algn="l"/>
              </a:tabLst>
            </a:pPr>
            <a:r>
              <a:rPr sz="2000" spc="-5">
                <a:latin typeface="Arial"/>
                <a:cs typeface="Arial"/>
              </a:rPr>
              <a:t>Soldiers </a:t>
            </a:r>
            <a:r>
              <a:rPr sz="2000">
                <a:latin typeface="Arial"/>
                <a:cs typeface="Arial"/>
              </a:rPr>
              <a:t>desiring </a:t>
            </a:r>
            <a:r>
              <a:rPr sz="2000" spc="-5">
                <a:latin typeface="Arial"/>
                <a:cs typeface="Arial"/>
              </a:rPr>
              <a:t>to </a:t>
            </a:r>
            <a:r>
              <a:rPr sz="2000">
                <a:latin typeface="Arial"/>
                <a:cs typeface="Arial"/>
              </a:rPr>
              <a:t>report </a:t>
            </a:r>
            <a:r>
              <a:rPr sz="2000" spc="-5">
                <a:latin typeface="Arial"/>
                <a:cs typeface="Arial"/>
              </a:rPr>
              <a:t>to </a:t>
            </a:r>
            <a:r>
              <a:rPr sz="2000">
                <a:latin typeface="Arial"/>
                <a:cs typeface="Arial"/>
              </a:rPr>
              <a:t>the gaining command </a:t>
            </a:r>
            <a:r>
              <a:rPr sz="2000" spc="-5">
                <a:latin typeface="Arial"/>
                <a:cs typeface="Arial"/>
              </a:rPr>
              <a:t>after </a:t>
            </a:r>
            <a:r>
              <a:rPr sz="2000">
                <a:latin typeface="Arial"/>
                <a:cs typeface="Arial"/>
              </a:rPr>
              <a:t>the report</a:t>
            </a:r>
            <a:r>
              <a:rPr sz="2000" spc="-195">
                <a:latin typeface="Arial"/>
                <a:cs typeface="Arial"/>
              </a:rPr>
              <a:t> </a:t>
            </a:r>
            <a:r>
              <a:rPr sz="2000" spc="-5">
                <a:latin typeface="Arial"/>
                <a:cs typeface="Arial"/>
              </a:rPr>
              <a:t>date  </a:t>
            </a:r>
            <a:r>
              <a:rPr sz="2000">
                <a:latin typeface="Arial"/>
                <a:cs typeface="Arial"/>
              </a:rPr>
              <a:t>indicated on the PCS orders must request a</a:t>
            </a:r>
            <a:r>
              <a:rPr sz="2000" spc="-180">
                <a:latin typeface="Arial"/>
                <a:cs typeface="Arial"/>
              </a:rPr>
              <a:t> </a:t>
            </a:r>
            <a:r>
              <a:rPr sz="2000" spc="-5">
                <a:latin typeface="Arial"/>
                <a:cs typeface="Arial"/>
              </a:rPr>
              <a:t>deferment.</a:t>
            </a:r>
            <a:endParaRPr sz="20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466090">
              <a:lnSpc>
                <a:spcPct val="100000"/>
              </a:lnSpc>
              <a:spcBef>
                <a:spcPts val="105"/>
              </a:spcBef>
            </a:pPr>
            <a:r>
              <a:rPr lang="en-US" sz="2000" i="1">
                <a:solidFill>
                  <a:schemeClr val="tx1"/>
                </a:solidFill>
              </a:rPr>
              <a:t>Reporting Timelines</a:t>
            </a:r>
          </a:p>
        </p:txBody>
      </p:sp>
    </p:spTree>
    <p:extLst>
      <p:ext uri="{BB962C8B-B14F-4D97-AF65-F5344CB8AC3E}">
        <p14:creationId xmlns:p14="http://schemas.microsoft.com/office/powerpoint/2010/main" val="3568763195"/>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68" y="969362"/>
            <a:ext cx="8509000" cy="4891724"/>
          </a:xfrm>
          <a:prstGeom prst="rect">
            <a:avLst/>
          </a:prstGeom>
        </p:spPr>
        <p:txBody>
          <a:bodyPr vert="horz" wrap="square" lIns="0" tIns="13335" rIns="0" bIns="0" rtlCol="0">
            <a:spAutoFit/>
          </a:bodyPr>
          <a:lstStyle/>
          <a:p>
            <a:pPr marL="212725" indent="-200660">
              <a:spcBef>
                <a:spcPts val="1535"/>
              </a:spcBef>
              <a:buSzPct val="95000"/>
              <a:buFont typeface="Wingdings"/>
              <a:buChar char=""/>
              <a:tabLst>
                <a:tab pos="213360" algn="l"/>
              </a:tabLst>
            </a:pPr>
            <a:r>
              <a:rPr sz="2000">
                <a:latin typeface="Arial"/>
                <a:cs typeface="Arial"/>
              </a:rPr>
              <a:t>Household Goods (HHG)</a:t>
            </a:r>
            <a:r>
              <a:rPr sz="2000" spc="-105">
                <a:latin typeface="Arial"/>
                <a:cs typeface="Arial"/>
              </a:rPr>
              <a:t> </a:t>
            </a:r>
            <a:r>
              <a:rPr sz="2000" spc="-5">
                <a:latin typeface="Arial"/>
                <a:cs typeface="Arial"/>
              </a:rPr>
              <a:t>Entitlements:</a:t>
            </a:r>
            <a:endParaRPr sz="2000">
              <a:latin typeface="Arial"/>
              <a:cs typeface="Arial"/>
            </a:endParaRPr>
          </a:p>
          <a:p>
            <a:pPr marL="524510" marR="154940" lvl="1" indent="-173990">
              <a:spcBef>
                <a:spcPts val="615"/>
              </a:spcBef>
              <a:buFontTx/>
              <a:buChar char="•"/>
              <a:tabLst>
                <a:tab pos="525145" algn="l"/>
              </a:tabLst>
            </a:pPr>
            <a:r>
              <a:rPr sz="1600" spc="-5">
                <a:latin typeface="Arial"/>
                <a:cs typeface="Arial"/>
              </a:rPr>
              <a:t>Soldiers </a:t>
            </a:r>
            <a:r>
              <a:rPr sz="1600" spc="-10">
                <a:latin typeface="Arial"/>
                <a:cs typeface="Arial"/>
              </a:rPr>
              <a:t>are </a:t>
            </a:r>
            <a:r>
              <a:rPr sz="1600" spc="-5">
                <a:latin typeface="Arial"/>
                <a:cs typeface="Arial"/>
              </a:rPr>
              <a:t>authorized </a:t>
            </a:r>
            <a:r>
              <a:rPr sz="1600" spc="-10">
                <a:latin typeface="Arial"/>
                <a:cs typeface="Arial"/>
              </a:rPr>
              <a:t>HHG </a:t>
            </a:r>
            <a:r>
              <a:rPr sz="1600" spc="-5">
                <a:latin typeface="Arial"/>
                <a:cs typeface="Arial"/>
              </a:rPr>
              <a:t>transportation </a:t>
            </a:r>
            <a:r>
              <a:rPr sz="1600" spc="-10">
                <a:latin typeface="Arial"/>
                <a:cs typeface="Arial"/>
              </a:rPr>
              <a:t>due </a:t>
            </a:r>
            <a:r>
              <a:rPr sz="1600" spc="-5">
                <a:latin typeface="Arial"/>
                <a:cs typeface="Arial"/>
              </a:rPr>
              <a:t>to a PCS. Soldiers must contact the  local </a:t>
            </a:r>
            <a:r>
              <a:rPr sz="1600" spc="-10">
                <a:latin typeface="Arial"/>
                <a:cs typeface="Arial"/>
              </a:rPr>
              <a:t>Transportation Office </a:t>
            </a:r>
            <a:r>
              <a:rPr sz="1600" spc="-5">
                <a:latin typeface="Arial"/>
                <a:cs typeface="Arial"/>
              </a:rPr>
              <a:t>as soon as </a:t>
            </a:r>
            <a:r>
              <a:rPr sz="1600" spc="-10">
                <a:latin typeface="Arial"/>
                <a:cs typeface="Arial"/>
              </a:rPr>
              <a:t>orders are </a:t>
            </a:r>
            <a:r>
              <a:rPr sz="1600" spc="-5">
                <a:latin typeface="Arial"/>
                <a:cs typeface="Arial"/>
              </a:rPr>
              <a:t>received. Soldiers </a:t>
            </a:r>
            <a:r>
              <a:rPr sz="1600" spc="-10">
                <a:latin typeface="Arial"/>
                <a:cs typeface="Arial"/>
              </a:rPr>
              <a:t>who </a:t>
            </a:r>
            <a:r>
              <a:rPr sz="1600" spc="-5">
                <a:latin typeface="Arial"/>
                <a:cs typeface="Arial"/>
              </a:rPr>
              <a:t>move or store  </a:t>
            </a:r>
            <a:r>
              <a:rPr sz="1600" spc="-10">
                <a:latin typeface="Arial"/>
                <a:cs typeface="Arial"/>
              </a:rPr>
              <a:t>HHG are encouraged </a:t>
            </a:r>
            <a:r>
              <a:rPr sz="1600" spc="-5">
                <a:latin typeface="Arial"/>
                <a:cs typeface="Arial"/>
              </a:rPr>
              <a:t>to </a:t>
            </a:r>
            <a:r>
              <a:rPr sz="1600" spc="-10">
                <a:latin typeface="Arial"/>
                <a:cs typeface="Arial"/>
              </a:rPr>
              <a:t>download </a:t>
            </a:r>
            <a:r>
              <a:rPr sz="1600" spc="-5">
                <a:latin typeface="Arial"/>
                <a:cs typeface="Arial"/>
              </a:rPr>
              <a:t>the Army PCS Move APP from </a:t>
            </a:r>
            <a:r>
              <a:rPr sz="1600" spc="-10">
                <a:latin typeface="Arial"/>
                <a:cs typeface="Arial"/>
              </a:rPr>
              <a:t>Google </a:t>
            </a:r>
            <a:r>
              <a:rPr sz="1600" spc="-5">
                <a:latin typeface="Arial"/>
                <a:cs typeface="Arial"/>
              </a:rPr>
              <a:t>Play Store </a:t>
            </a:r>
            <a:r>
              <a:rPr sz="1600" spc="-10">
                <a:latin typeface="Arial"/>
                <a:cs typeface="Arial"/>
              </a:rPr>
              <a:t>or  </a:t>
            </a:r>
            <a:r>
              <a:rPr sz="1600" spc="-5">
                <a:latin typeface="Arial"/>
                <a:cs typeface="Arial"/>
              </a:rPr>
              <a:t>Apple</a:t>
            </a:r>
            <a:r>
              <a:rPr sz="1600" spc="-20">
                <a:latin typeface="Arial"/>
                <a:cs typeface="Arial"/>
              </a:rPr>
              <a:t> </a:t>
            </a:r>
            <a:r>
              <a:rPr sz="1600" spc="-5">
                <a:latin typeface="Arial"/>
                <a:cs typeface="Arial"/>
              </a:rPr>
              <a:t>Store.</a:t>
            </a:r>
            <a:endParaRPr sz="1600">
              <a:latin typeface="Arial"/>
              <a:cs typeface="Arial"/>
            </a:endParaRPr>
          </a:p>
          <a:p>
            <a:pPr marL="524510" marR="99695" lvl="1" indent="-173990">
              <a:spcBef>
                <a:spcPts val="600"/>
              </a:spcBef>
              <a:buFontTx/>
              <a:buChar char="•"/>
              <a:tabLst>
                <a:tab pos="525145" algn="l"/>
              </a:tabLst>
            </a:pPr>
            <a:r>
              <a:rPr sz="1600" spc="-5">
                <a:latin typeface="Arial"/>
                <a:cs typeface="Arial"/>
              </a:rPr>
              <a:t>Soldiers on a PCS </a:t>
            </a:r>
            <a:r>
              <a:rPr sz="1600" spc="-10">
                <a:latin typeface="Arial"/>
                <a:cs typeface="Arial"/>
              </a:rPr>
              <a:t>are </a:t>
            </a:r>
            <a:r>
              <a:rPr sz="1600" spc="-5">
                <a:latin typeface="Arial"/>
                <a:cs typeface="Arial"/>
              </a:rPr>
              <a:t>entitled to ship the authorized </a:t>
            </a:r>
            <a:r>
              <a:rPr sz="1600" spc="-10">
                <a:latin typeface="Arial"/>
                <a:cs typeface="Arial"/>
              </a:rPr>
              <a:t>weight </a:t>
            </a:r>
            <a:r>
              <a:rPr sz="1600" spc="-5">
                <a:latin typeface="Arial"/>
                <a:cs typeface="Arial"/>
              </a:rPr>
              <a:t>allowance of </a:t>
            </a:r>
            <a:r>
              <a:rPr sz="1600" spc="-10">
                <a:latin typeface="Arial"/>
                <a:cs typeface="Arial"/>
              </a:rPr>
              <a:t>HHG </a:t>
            </a:r>
            <a:r>
              <a:rPr sz="1600" spc="-5">
                <a:latin typeface="Arial"/>
                <a:cs typeface="Arial"/>
              </a:rPr>
              <a:t>from the  old </a:t>
            </a:r>
            <a:r>
              <a:rPr sz="1600" spc="-10">
                <a:latin typeface="Arial"/>
                <a:cs typeface="Arial"/>
              </a:rPr>
              <a:t>permanent duty </a:t>
            </a:r>
            <a:r>
              <a:rPr sz="1600" spc="-5">
                <a:latin typeface="Arial"/>
                <a:cs typeface="Arial"/>
              </a:rPr>
              <a:t>station to the </a:t>
            </a:r>
            <a:r>
              <a:rPr sz="1600" spc="-10">
                <a:latin typeface="Arial"/>
                <a:cs typeface="Arial"/>
              </a:rPr>
              <a:t>new permanent duty </a:t>
            </a:r>
            <a:r>
              <a:rPr sz="1600" spc="-5">
                <a:latin typeface="Arial"/>
                <a:cs typeface="Arial"/>
              </a:rPr>
              <a:t>station, or to </a:t>
            </a:r>
            <a:r>
              <a:rPr sz="1600" spc="-10">
                <a:latin typeface="Arial"/>
                <a:cs typeface="Arial"/>
              </a:rPr>
              <a:t>any other </a:t>
            </a:r>
            <a:r>
              <a:rPr sz="1600" spc="-5">
                <a:latin typeface="Arial"/>
                <a:cs typeface="Arial"/>
              </a:rPr>
              <a:t>place, </a:t>
            </a:r>
            <a:r>
              <a:rPr sz="1600" spc="-10">
                <a:latin typeface="Arial"/>
                <a:cs typeface="Arial"/>
              </a:rPr>
              <a:t>not  </a:t>
            </a:r>
            <a:r>
              <a:rPr sz="1600" spc="-5">
                <a:latin typeface="Arial"/>
                <a:cs typeface="Arial"/>
              </a:rPr>
              <a:t>to </a:t>
            </a:r>
            <a:r>
              <a:rPr sz="1600" spc="-10">
                <a:latin typeface="Arial"/>
                <a:cs typeface="Arial"/>
              </a:rPr>
              <a:t>exceed what </a:t>
            </a:r>
            <a:r>
              <a:rPr sz="1600">
                <a:latin typeface="Arial"/>
                <a:cs typeface="Arial"/>
              </a:rPr>
              <a:t>it </a:t>
            </a:r>
            <a:r>
              <a:rPr sz="1600" spc="-10">
                <a:latin typeface="Arial"/>
                <a:cs typeface="Arial"/>
              </a:rPr>
              <a:t>would </a:t>
            </a:r>
            <a:r>
              <a:rPr sz="1600" spc="-5">
                <a:latin typeface="Arial"/>
                <a:cs typeface="Arial"/>
              </a:rPr>
              <a:t>have cost the </a:t>
            </a:r>
            <a:r>
              <a:rPr sz="1600" spc="-10">
                <a:latin typeface="Arial"/>
                <a:cs typeface="Arial"/>
              </a:rPr>
              <a:t>government </a:t>
            </a:r>
            <a:r>
              <a:rPr sz="1600">
                <a:latin typeface="Arial"/>
                <a:cs typeface="Arial"/>
              </a:rPr>
              <a:t>if </a:t>
            </a:r>
            <a:r>
              <a:rPr sz="1600" spc="-5">
                <a:latin typeface="Arial"/>
                <a:cs typeface="Arial"/>
              </a:rPr>
              <a:t>the authorized </a:t>
            </a:r>
            <a:r>
              <a:rPr sz="1600" spc="-10">
                <a:latin typeface="Arial"/>
                <a:cs typeface="Arial"/>
              </a:rPr>
              <a:t>weight </a:t>
            </a:r>
            <a:r>
              <a:rPr sz="1600" spc="-5">
                <a:latin typeface="Arial"/>
                <a:cs typeface="Arial"/>
              </a:rPr>
              <a:t>allowance  </a:t>
            </a:r>
            <a:r>
              <a:rPr sz="1600" spc="-10">
                <a:latin typeface="Arial"/>
                <a:cs typeface="Arial"/>
              </a:rPr>
              <a:t>would </a:t>
            </a:r>
            <a:r>
              <a:rPr sz="1600" spc="-5">
                <a:latin typeface="Arial"/>
                <a:cs typeface="Arial"/>
              </a:rPr>
              <a:t>have </a:t>
            </a:r>
            <a:r>
              <a:rPr sz="1600" spc="-10">
                <a:latin typeface="Arial"/>
                <a:cs typeface="Arial"/>
              </a:rPr>
              <a:t>been </a:t>
            </a:r>
            <a:r>
              <a:rPr sz="1600" spc="-5">
                <a:latin typeface="Arial"/>
                <a:cs typeface="Arial"/>
              </a:rPr>
              <a:t>shipped </a:t>
            </a:r>
            <a:r>
              <a:rPr sz="1600">
                <a:latin typeface="Arial"/>
                <a:cs typeface="Arial"/>
              </a:rPr>
              <a:t>in </a:t>
            </a:r>
            <a:r>
              <a:rPr sz="1600" spc="-10">
                <a:latin typeface="Arial"/>
                <a:cs typeface="Arial"/>
              </a:rPr>
              <a:t>one </a:t>
            </a:r>
            <a:r>
              <a:rPr sz="1600" spc="-5">
                <a:latin typeface="Arial"/>
                <a:cs typeface="Arial"/>
              </a:rPr>
              <a:t>lot from the old PDS to the </a:t>
            </a:r>
            <a:r>
              <a:rPr sz="1600" spc="-10">
                <a:latin typeface="Arial"/>
                <a:cs typeface="Arial"/>
              </a:rPr>
              <a:t>new</a:t>
            </a:r>
            <a:r>
              <a:rPr sz="1600" spc="110">
                <a:latin typeface="Arial"/>
                <a:cs typeface="Arial"/>
              </a:rPr>
              <a:t> </a:t>
            </a:r>
            <a:r>
              <a:rPr sz="1600" spc="-5">
                <a:latin typeface="Arial"/>
                <a:cs typeface="Arial"/>
              </a:rPr>
              <a:t>PDS.</a:t>
            </a:r>
            <a:endParaRPr sz="1600">
              <a:latin typeface="Arial"/>
              <a:cs typeface="Arial"/>
            </a:endParaRPr>
          </a:p>
          <a:p>
            <a:pPr marL="524510" marR="5080" lvl="1" indent="-173990">
              <a:spcBef>
                <a:spcPts val="600"/>
              </a:spcBef>
              <a:buFontTx/>
              <a:buChar char="•"/>
              <a:tabLst>
                <a:tab pos="525145" algn="l"/>
              </a:tabLst>
            </a:pPr>
            <a:r>
              <a:rPr sz="1600" spc="-5">
                <a:latin typeface="Arial"/>
                <a:cs typeface="Arial"/>
              </a:rPr>
              <a:t>Unaccompanied </a:t>
            </a:r>
            <a:r>
              <a:rPr sz="1600" spc="-10">
                <a:latin typeface="Arial"/>
                <a:cs typeface="Arial"/>
              </a:rPr>
              <a:t>baggage </a:t>
            </a:r>
            <a:r>
              <a:rPr sz="1600" spc="-5">
                <a:latin typeface="Arial"/>
                <a:cs typeface="Arial"/>
              </a:rPr>
              <a:t>(UB) </a:t>
            </a:r>
            <a:r>
              <a:rPr sz="1600">
                <a:latin typeface="Arial"/>
                <a:cs typeface="Arial"/>
              </a:rPr>
              <a:t>is </a:t>
            </a:r>
            <a:r>
              <a:rPr sz="1600" spc="-10">
                <a:latin typeface="Arial"/>
                <a:cs typeface="Arial"/>
              </a:rPr>
              <a:t>part </a:t>
            </a:r>
            <a:r>
              <a:rPr sz="1600" spc="-5">
                <a:latin typeface="Arial"/>
                <a:cs typeface="Arial"/>
              </a:rPr>
              <a:t>of the </a:t>
            </a:r>
            <a:r>
              <a:rPr sz="1600">
                <a:latin typeface="Arial"/>
                <a:cs typeface="Arial"/>
              </a:rPr>
              <a:t>Soldier’s </a:t>
            </a:r>
            <a:r>
              <a:rPr sz="1600" spc="-5">
                <a:latin typeface="Arial"/>
                <a:cs typeface="Arial"/>
              </a:rPr>
              <a:t>authorized </a:t>
            </a:r>
            <a:r>
              <a:rPr sz="1600" spc="-10">
                <a:latin typeface="Arial"/>
                <a:cs typeface="Arial"/>
              </a:rPr>
              <a:t>HHG weight </a:t>
            </a:r>
            <a:r>
              <a:rPr sz="1600" spc="-5">
                <a:latin typeface="Arial"/>
                <a:cs typeface="Arial"/>
              </a:rPr>
              <a:t>allowance.  </a:t>
            </a:r>
            <a:r>
              <a:rPr sz="1600" spc="-10">
                <a:latin typeface="Arial"/>
                <a:cs typeface="Arial"/>
              </a:rPr>
              <a:t>UB </a:t>
            </a:r>
            <a:r>
              <a:rPr sz="1600" spc="-5">
                <a:latin typeface="Arial"/>
                <a:cs typeface="Arial"/>
              </a:rPr>
              <a:t>transportation </a:t>
            </a:r>
            <a:r>
              <a:rPr sz="1600">
                <a:latin typeface="Arial"/>
                <a:cs typeface="Arial"/>
              </a:rPr>
              <a:t>is </a:t>
            </a:r>
            <a:r>
              <a:rPr sz="1600" spc="-5">
                <a:latin typeface="Arial"/>
                <a:cs typeface="Arial"/>
              </a:rPr>
              <a:t>authorized by an expedited transportation mode (air) on </a:t>
            </a:r>
            <a:r>
              <a:rPr sz="1600" spc="-10">
                <a:latin typeface="Arial"/>
                <a:cs typeface="Arial"/>
              </a:rPr>
              <a:t>OCONUS  </a:t>
            </a:r>
            <a:r>
              <a:rPr sz="1600" spc="-5">
                <a:latin typeface="Arial"/>
                <a:cs typeface="Arial"/>
              </a:rPr>
              <a:t>PCS </a:t>
            </a:r>
            <a:r>
              <a:rPr sz="1600" spc="-10">
                <a:latin typeface="Arial"/>
                <a:cs typeface="Arial"/>
              </a:rPr>
              <a:t>when </a:t>
            </a:r>
            <a:r>
              <a:rPr sz="1600" spc="-5">
                <a:latin typeface="Arial"/>
                <a:cs typeface="Arial"/>
              </a:rPr>
              <a:t>necessary to enable the Soldier to carry </a:t>
            </a:r>
            <a:r>
              <a:rPr sz="1600" spc="-10">
                <a:latin typeface="Arial"/>
                <a:cs typeface="Arial"/>
              </a:rPr>
              <a:t>out </a:t>
            </a:r>
            <a:r>
              <a:rPr sz="1600" spc="-5">
                <a:latin typeface="Arial"/>
                <a:cs typeface="Arial"/>
              </a:rPr>
              <a:t>assigned duties or to </a:t>
            </a:r>
            <a:r>
              <a:rPr sz="1600" spc="-10">
                <a:latin typeface="Arial"/>
                <a:cs typeface="Arial"/>
              </a:rPr>
              <a:t>prevent  undue </a:t>
            </a:r>
            <a:r>
              <a:rPr sz="1600" spc="-5">
                <a:latin typeface="Arial"/>
                <a:cs typeface="Arial"/>
              </a:rPr>
              <a:t>hardship on the Soldier or a</a:t>
            </a:r>
            <a:r>
              <a:rPr sz="1600" spc="45">
                <a:latin typeface="Arial"/>
                <a:cs typeface="Arial"/>
              </a:rPr>
              <a:t> </a:t>
            </a:r>
            <a:r>
              <a:rPr sz="1600" spc="-10">
                <a:latin typeface="Arial"/>
                <a:cs typeface="Arial"/>
              </a:rPr>
              <a:t>dependents.</a:t>
            </a:r>
            <a:endParaRPr sz="1600">
              <a:latin typeface="Arial"/>
              <a:cs typeface="Arial"/>
            </a:endParaRPr>
          </a:p>
          <a:p>
            <a:pPr marL="524510" marR="898525" lvl="1" indent="-173990">
              <a:spcBef>
                <a:spcPts val="600"/>
              </a:spcBef>
              <a:buFontTx/>
              <a:buChar char="•"/>
              <a:tabLst>
                <a:tab pos="525145" algn="l"/>
              </a:tabLst>
            </a:pPr>
            <a:r>
              <a:rPr sz="1600" spc="-5">
                <a:latin typeface="Arial"/>
                <a:cs typeface="Arial"/>
              </a:rPr>
              <a:t>A </a:t>
            </a:r>
            <a:r>
              <a:rPr sz="1600" spc="-15">
                <a:latin typeface="Arial"/>
                <a:cs typeface="Arial"/>
              </a:rPr>
              <a:t>Soldier, </a:t>
            </a:r>
            <a:r>
              <a:rPr sz="1600" spc="-10">
                <a:latin typeface="Arial"/>
                <a:cs typeface="Arial"/>
              </a:rPr>
              <a:t>who </a:t>
            </a:r>
            <a:r>
              <a:rPr sz="1600">
                <a:latin typeface="Arial"/>
                <a:cs typeface="Arial"/>
              </a:rPr>
              <a:t>is </a:t>
            </a:r>
            <a:r>
              <a:rPr sz="1600" spc="-5">
                <a:latin typeface="Arial"/>
                <a:cs typeface="Arial"/>
              </a:rPr>
              <a:t>authorized shipment of </a:t>
            </a:r>
            <a:r>
              <a:rPr sz="1600" spc="-10">
                <a:latin typeface="Arial"/>
                <a:cs typeface="Arial"/>
              </a:rPr>
              <a:t>HHG </a:t>
            </a:r>
            <a:r>
              <a:rPr sz="1600" spc="-5">
                <a:latin typeface="Arial"/>
                <a:cs typeface="Arial"/>
              </a:rPr>
              <a:t>or UB, </a:t>
            </a:r>
            <a:r>
              <a:rPr sz="1600">
                <a:latin typeface="Arial"/>
                <a:cs typeface="Arial"/>
              </a:rPr>
              <a:t>is </a:t>
            </a:r>
            <a:r>
              <a:rPr sz="1600" spc="-5">
                <a:latin typeface="Arial"/>
                <a:cs typeface="Arial"/>
              </a:rPr>
              <a:t>also entitled to 90 </a:t>
            </a:r>
            <a:r>
              <a:rPr sz="1600" spc="-10">
                <a:latin typeface="Arial"/>
                <a:cs typeface="Arial"/>
              </a:rPr>
              <a:t>days  </a:t>
            </a:r>
            <a:r>
              <a:rPr sz="1600" spc="-5">
                <a:latin typeface="Arial"/>
                <a:cs typeface="Arial"/>
              </a:rPr>
              <a:t>temporary storage </a:t>
            </a:r>
            <a:r>
              <a:rPr sz="1600">
                <a:latin typeface="Arial"/>
                <a:cs typeface="Arial"/>
              </a:rPr>
              <a:t>in </a:t>
            </a:r>
            <a:r>
              <a:rPr sz="1600" spc="-5">
                <a:latin typeface="Arial"/>
                <a:cs typeface="Arial"/>
              </a:rPr>
              <a:t>transit </a:t>
            </a:r>
            <a:r>
              <a:rPr sz="1600">
                <a:latin typeface="Arial"/>
                <a:cs typeface="Arial"/>
              </a:rPr>
              <a:t>in </a:t>
            </a:r>
            <a:r>
              <a:rPr sz="1600" spc="-5">
                <a:latin typeface="Arial"/>
                <a:cs typeface="Arial"/>
              </a:rPr>
              <a:t>conjunction with such</a:t>
            </a:r>
            <a:r>
              <a:rPr sz="1600" spc="50">
                <a:latin typeface="Arial"/>
                <a:cs typeface="Arial"/>
              </a:rPr>
              <a:t> </a:t>
            </a:r>
            <a:r>
              <a:rPr sz="1600" spc="-5">
                <a:latin typeface="Arial"/>
                <a:cs typeface="Arial"/>
              </a:rPr>
              <a:t>shipment.</a:t>
            </a:r>
            <a:endParaRPr sz="1600">
              <a:latin typeface="Arial"/>
              <a:cs typeface="Arial"/>
            </a:endParaRPr>
          </a:p>
          <a:p>
            <a:pPr marL="524510" marR="213360" lvl="1" indent="-173990">
              <a:spcBef>
                <a:spcPts val="600"/>
              </a:spcBef>
              <a:buFontTx/>
              <a:buChar char="•"/>
              <a:tabLst>
                <a:tab pos="525145" algn="l"/>
              </a:tabLst>
            </a:pPr>
            <a:r>
              <a:rPr sz="1600" spc="-5">
                <a:latin typeface="Arial"/>
                <a:cs typeface="Arial"/>
              </a:rPr>
              <a:t>Soldiers authorized movement of Family to a designated place </a:t>
            </a:r>
            <a:r>
              <a:rPr sz="1600" spc="-10">
                <a:latin typeface="Arial"/>
                <a:cs typeface="Arial"/>
              </a:rPr>
              <a:t>are </a:t>
            </a:r>
            <a:r>
              <a:rPr sz="1600" spc="-5">
                <a:latin typeface="Arial"/>
                <a:cs typeface="Arial"/>
              </a:rPr>
              <a:t>authorized </a:t>
            </a:r>
            <a:r>
              <a:rPr sz="1600" spc="-10">
                <a:latin typeface="Arial"/>
                <a:cs typeface="Arial"/>
              </a:rPr>
              <a:t>HHG  </a:t>
            </a:r>
            <a:r>
              <a:rPr sz="1600" spc="-5">
                <a:latin typeface="Arial"/>
                <a:cs typeface="Arial"/>
              </a:rPr>
              <a:t>shipment to the designated place </a:t>
            </a:r>
            <a:r>
              <a:rPr sz="1600" spc="-10">
                <a:latin typeface="Arial"/>
                <a:cs typeface="Arial"/>
              </a:rPr>
              <a:t>and </a:t>
            </a:r>
            <a:r>
              <a:rPr sz="1600" spc="-5">
                <a:latin typeface="Arial"/>
                <a:cs typeface="Arial"/>
              </a:rPr>
              <a:t>non-temporary storage </a:t>
            </a:r>
            <a:r>
              <a:rPr sz="1600" spc="-10">
                <a:latin typeface="Arial"/>
                <a:cs typeface="Arial"/>
              </a:rPr>
              <a:t>(NTS). </a:t>
            </a:r>
            <a:r>
              <a:rPr sz="1600" spc="-5">
                <a:latin typeface="Arial"/>
                <a:cs typeface="Arial"/>
              </a:rPr>
              <a:t>If a Soldier elects  to participate </a:t>
            </a:r>
            <a:r>
              <a:rPr sz="1600">
                <a:latin typeface="Arial"/>
                <a:cs typeface="Arial"/>
              </a:rPr>
              <a:t>in </a:t>
            </a:r>
            <a:r>
              <a:rPr sz="1600" spc="-5">
                <a:latin typeface="Arial"/>
                <a:cs typeface="Arial"/>
              </a:rPr>
              <a:t>the </a:t>
            </a:r>
            <a:r>
              <a:rPr sz="1600" spc="-45">
                <a:latin typeface="Arial"/>
                <a:cs typeface="Arial"/>
              </a:rPr>
              <a:t>HAAP, </a:t>
            </a:r>
            <a:r>
              <a:rPr sz="1600" spc="-5">
                <a:latin typeface="Arial"/>
                <a:cs typeface="Arial"/>
              </a:rPr>
              <a:t>movement of </a:t>
            </a:r>
            <a:r>
              <a:rPr sz="1600" spc="-10">
                <a:latin typeface="Arial"/>
                <a:cs typeface="Arial"/>
              </a:rPr>
              <a:t>HHG </a:t>
            </a:r>
            <a:r>
              <a:rPr sz="1600" spc="-5">
                <a:latin typeface="Arial"/>
                <a:cs typeface="Arial"/>
              </a:rPr>
              <a:t>to designated location </a:t>
            </a:r>
            <a:r>
              <a:rPr sz="1600">
                <a:latin typeface="Arial"/>
                <a:cs typeface="Arial"/>
              </a:rPr>
              <a:t>is </a:t>
            </a:r>
            <a:r>
              <a:rPr sz="1600" spc="-10">
                <a:latin typeface="Arial"/>
                <a:cs typeface="Arial"/>
              </a:rPr>
              <a:t>not</a:t>
            </a:r>
            <a:r>
              <a:rPr sz="1600" spc="125">
                <a:latin typeface="Arial"/>
                <a:cs typeface="Arial"/>
              </a:rPr>
              <a:t> </a:t>
            </a:r>
            <a:r>
              <a:rPr sz="1600" spc="-5">
                <a:latin typeface="Arial"/>
                <a:cs typeface="Arial"/>
              </a:rPr>
              <a:t>authorized.</a:t>
            </a:r>
            <a:endParaRPr sz="16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53790767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70" y="672998"/>
            <a:ext cx="8424545" cy="5749651"/>
          </a:xfrm>
          <a:prstGeom prst="rect">
            <a:avLst/>
          </a:prstGeom>
        </p:spPr>
        <p:txBody>
          <a:bodyPr vert="horz" wrap="square" lIns="0" tIns="156845" rIns="0" bIns="0" rtlCol="0">
            <a:spAutoFit/>
          </a:bodyPr>
          <a:lstStyle/>
          <a:p>
            <a:pPr marL="192405" indent="-180340">
              <a:spcBef>
                <a:spcPts val="1019"/>
              </a:spcBef>
              <a:buSzPct val="94444"/>
              <a:buFont typeface="Wingdings"/>
              <a:buChar char=""/>
              <a:tabLst>
                <a:tab pos="193040" algn="l"/>
              </a:tabLst>
            </a:pPr>
            <a:r>
              <a:rPr spc="-5">
                <a:latin typeface="Arial"/>
                <a:cs typeface="Arial"/>
              </a:rPr>
              <a:t>HHG Entitlements</a:t>
            </a:r>
            <a:r>
              <a:rPr spc="20">
                <a:latin typeface="Arial"/>
                <a:cs typeface="Arial"/>
              </a:rPr>
              <a:t> </a:t>
            </a:r>
            <a:r>
              <a:rPr spc="-10">
                <a:latin typeface="Arial"/>
                <a:cs typeface="Arial"/>
              </a:rPr>
              <a:t>(continued)</a:t>
            </a:r>
            <a:endParaRPr>
              <a:latin typeface="Arial"/>
              <a:cs typeface="Arial"/>
            </a:endParaRPr>
          </a:p>
          <a:p>
            <a:pPr marL="524510" marR="19050" lvl="1" indent="-173990">
              <a:spcBef>
                <a:spcPts val="605"/>
              </a:spcBef>
              <a:buFontTx/>
              <a:buChar char="•"/>
              <a:tabLst>
                <a:tab pos="525145" algn="l"/>
              </a:tabLst>
            </a:pPr>
            <a:r>
              <a:rPr sz="1400" spc="-5">
                <a:latin typeface="Arial"/>
                <a:cs typeface="Arial"/>
              </a:rPr>
              <a:t>Soldiers </a:t>
            </a:r>
            <a:r>
              <a:rPr sz="1400">
                <a:latin typeface="Arial"/>
                <a:cs typeface="Arial"/>
              </a:rPr>
              <a:t>are </a:t>
            </a:r>
            <a:r>
              <a:rPr sz="1400" spc="-5">
                <a:latin typeface="Arial"/>
                <a:cs typeface="Arial"/>
              </a:rPr>
              <a:t>authorized Professional </a:t>
            </a:r>
            <a:r>
              <a:rPr sz="1400">
                <a:latin typeface="Arial"/>
                <a:cs typeface="Arial"/>
              </a:rPr>
              <a:t>Books, </a:t>
            </a:r>
            <a:r>
              <a:rPr sz="1400" spc="-5">
                <a:latin typeface="Arial"/>
                <a:cs typeface="Arial"/>
              </a:rPr>
              <a:t>Papers, and Equipment (PBP&amp;E) shipment </a:t>
            </a:r>
            <a:r>
              <a:rPr sz="1400" spc="-10">
                <a:latin typeface="Arial"/>
                <a:cs typeface="Arial"/>
              </a:rPr>
              <a:t>when </a:t>
            </a:r>
            <a:r>
              <a:rPr sz="1400" spc="-5">
                <a:latin typeface="Arial"/>
                <a:cs typeface="Arial"/>
              </a:rPr>
              <a:t>he or  </a:t>
            </a:r>
            <a:r>
              <a:rPr sz="1400">
                <a:latin typeface="Arial"/>
                <a:cs typeface="Arial"/>
              </a:rPr>
              <a:t>she certifies that the </a:t>
            </a:r>
            <a:r>
              <a:rPr sz="1400" spc="-5">
                <a:latin typeface="Arial"/>
                <a:cs typeface="Arial"/>
              </a:rPr>
              <a:t>PBP&amp;E </a:t>
            </a:r>
            <a:r>
              <a:rPr sz="1400">
                <a:latin typeface="Arial"/>
                <a:cs typeface="Arial"/>
              </a:rPr>
              <a:t>are necessary for </a:t>
            </a:r>
            <a:r>
              <a:rPr sz="1400" spc="-5">
                <a:latin typeface="Arial"/>
                <a:cs typeface="Arial"/>
              </a:rPr>
              <a:t>official </a:t>
            </a:r>
            <a:r>
              <a:rPr sz="1400">
                <a:latin typeface="Arial"/>
                <a:cs typeface="Arial"/>
              </a:rPr>
              <a:t>duty </a:t>
            </a:r>
            <a:r>
              <a:rPr sz="1400" spc="-5">
                <a:latin typeface="Arial"/>
                <a:cs typeface="Arial"/>
              </a:rPr>
              <a:t>at </a:t>
            </a:r>
            <a:r>
              <a:rPr sz="1400">
                <a:latin typeface="Arial"/>
                <a:cs typeface="Arial"/>
              </a:rPr>
              <a:t>the </a:t>
            </a:r>
            <a:r>
              <a:rPr sz="1400" spc="-10">
                <a:latin typeface="Arial"/>
                <a:cs typeface="Arial"/>
              </a:rPr>
              <a:t>next </a:t>
            </a:r>
            <a:r>
              <a:rPr sz="1400" spc="-5">
                <a:latin typeface="Arial"/>
                <a:cs typeface="Arial"/>
              </a:rPr>
              <a:t>PDS. Soldier </a:t>
            </a:r>
            <a:r>
              <a:rPr sz="1400">
                <a:latin typeface="Arial"/>
                <a:cs typeface="Arial"/>
              </a:rPr>
              <a:t>PBP&amp;E </a:t>
            </a:r>
            <a:r>
              <a:rPr sz="1400" spc="-10">
                <a:latin typeface="Arial"/>
                <a:cs typeface="Arial"/>
              </a:rPr>
              <a:t>will </a:t>
            </a:r>
            <a:r>
              <a:rPr sz="1400" spc="-5">
                <a:latin typeface="Arial"/>
                <a:cs typeface="Arial"/>
              </a:rPr>
              <a:t>not  exceed </a:t>
            </a:r>
            <a:r>
              <a:rPr sz="1400">
                <a:latin typeface="Arial"/>
                <a:cs typeface="Arial"/>
              </a:rPr>
              <a:t>2,000 lbs. </a:t>
            </a:r>
            <a:r>
              <a:rPr sz="1400" spc="-5">
                <a:latin typeface="Arial"/>
                <a:cs typeface="Arial"/>
              </a:rPr>
              <a:t>Spouse PBP&amp;E will not exceed 500 </a:t>
            </a:r>
            <a:r>
              <a:rPr sz="1400">
                <a:latin typeface="Arial"/>
                <a:cs typeface="Arial"/>
              </a:rPr>
              <a:t>lbs. </a:t>
            </a:r>
            <a:r>
              <a:rPr sz="1400" spc="-5">
                <a:latin typeface="Arial"/>
                <a:cs typeface="Arial"/>
              </a:rPr>
              <a:t>PBP&amp;E must be weighed separately </a:t>
            </a:r>
            <a:r>
              <a:rPr sz="1400">
                <a:latin typeface="Arial"/>
                <a:cs typeface="Arial"/>
              </a:rPr>
              <a:t>from  the </a:t>
            </a:r>
            <a:r>
              <a:rPr sz="1400" spc="-5">
                <a:latin typeface="Arial"/>
                <a:cs typeface="Arial"/>
              </a:rPr>
              <a:t>HHG shipment and does not </a:t>
            </a:r>
            <a:r>
              <a:rPr sz="1400">
                <a:latin typeface="Arial"/>
                <a:cs typeface="Arial"/>
              </a:rPr>
              <a:t>count </a:t>
            </a:r>
            <a:r>
              <a:rPr sz="1400" spc="-5">
                <a:latin typeface="Arial"/>
                <a:cs typeface="Arial"/>
              </a:rPr>
              <a:t>against </a:t>
            </a:r>
            <a:r>
              <a:rPr sz="1400">
                <a:latin typeface="Arial"/>
                <a:cs typeface="Arial"/>
              </a:rPr>
              <a:t>the Soldier’s </a:t>
            </a:r>
            <a:r>
              <a:rPr sz="1400" spc="-5">
                <a:latin typeface="Arial"/>
                <a:cs typeface="Arial"/>
              </a:rPr>
              <a:t>maximum weight</a:t>
            </a:r>
            <a:r>
              <a:rPr sz="1400" spc="-175">
                <a:latin typeface="Arial"/>
                <a:cs typeface="Arial"/>
              </a:rPr>
              <a:t> </a:t>
            </a:r>
            <a:r>
              <a:rPr sz="1400" spc="-5">
                <a:latin typeface="Arial"/>
                <a:cs typeface="Arial"/>
              </a:rPr>
              <a:t>allowance.</a:t>
            </a:r>
            <a:endParaRPr sz="1400">
              <a:latin typeface="Arial"/>
              <a:cs typeface="Arial"/>
            </a:endParaRPr>
          </a:p>
          <a:p>
            <a:pPr marL="524510" marR="88265" lvl="1" indent="-173990">
              <a:spcBef>
                <a:spcPts val="600"/>
              </a:spcBef>
              <a:buFontTx/>
              <a:buChar char="•"/>
              <a:tabLst>
                <a:tab pos="525145" algn="l"/>
              </a:tabLst>
            </a:pPr>
            <a:r>
              <a:rPr sz="1400" spc="-5">
                <a:latin typeface="Arial"/>
                <a:cs typeface="Arial"/>
              </a:rPr>
              <a:t>Weight allowances </a:t>
            </a:r>
            <a:r>
              <a:rPr sz="1400">
                <a:latin typeface="Arial"/>
                <a:cs typeface="Arial"/>
              </a:rPr>
              <a:t>can </a:t>
            </a:r>
            <a:r>
              <a:rPr sz="1400" spc="-5">
                <a:latin typeface="Arial"/>
                <a:cs typeface="Arial"/>
              </a:rPr>
              <a:t>be administratively </a:t>
            </a:r>
            <a:r>
              <a:rPr sz="1400">
                <a:latin typeface="Arial"/>
                <a:cs typeface="Arial"/>
              </a:rPr>
              <a:t>restricted </a:t>
            </a:r>
            <a:r>
              <a:rPr sz="1400" spc="-5">
                <a:latin typeface="Arial"/>
                <a:cs typeface="Arial"/>
              </a:rPr>
              <a:t>at </a:t>
            </a:r>
            <a:r>
              <a:rPr sz="1400">
                <a:latin typeface="Arial"/>
                <a:cs typeface="Arial"/>
              </a:rPr>
              <a:t>a </a:t>
            </a:r>
            <a:r>
              <a:rPr sz="1400" spc="-5">
                <a:latin typeface="Arial"/>
                <a:cs typeface="Arial"/>
              </a:rPr>
              <a:t>PDS OCONUS </a:t>
            </a:r>
            <a:r>
              <a:rPr sz="1400">
                <a:latin typeface="Arial"/>
                <a:cs typeface="Arial"/>
              </a:rPr>
              <a:t>based </a:t>
            </a:r>
            <a:r>
              <a:rPr sz="1400" spc="-5">
                <a:latin typeface="Arial"/>
                <a:cs typeface="Arial"/>
              </a:rPr>
              <a:t>on </a:t>
            </a:r>
            <a:r>
              <a:rPr sz="1400">
                <a:latin typeface="Arial"/>
                <a:cs typeface="Arial"/>
              </a:rPr>
              <a:t>factors </a:t>
            </a:r>
            <a:r>
              <a:rPr sz="1400" spc="-5">
                <a:latin typeface="Arial"/>
                <a:cs typeface="Arial"/>
              </a:rPr>
              <a:t>at </a:t>
            </a:r>
            <a:r>
              <a:rPr sz="1400">
                <a:latin typeface="Arial"/>
                <a:cs typeface="Arial"/>
              </a:rPr>
              <a:t>that  location. When the </a:t>
            </a:r>
            <a:r>
              <a:rPr sz="1400" spc="-5">
                <a:latin typeface="Arial"/>
                <a:cs typeface="Arial"/>
              </a:rPr>
              <a:t>new PDS </a:t>
            </a:r>
            <a:r>
              <a:rPr sz="1400">
                <a:latin typeface="Arial"/>
                <a:cs typeface="Arial"/>
              </a:rPr>
              <a:t>is </a:t>
            </a:r>
            <a:r>
              <a:rPr sz="1400" spc="-5">
                <a:latin typeface="Arial"/>
                <a:cs typeface="Arial"/>
              </a:rPr>
              <a:t>an administrative-weight-limited </a:t>
            </a:r>
            <a:r>
              <a:rPr sz="1400">
                <a:latin typeface="Arial"/>
                <a:cs typeface="Arial"/>
              </a:rPr>
              <a:t>location, the </a:t>
            </a:r>
            <a:r>
              <a:rPr sz="1400" spc="-5">
                <a:latin typeface="Arial"/>
                <a:cs typeface="Arial"/>
              </a:rPr>
              <a:t>Soldier </a:t>
            </a:r>
            <a:r>
              <a:rPr sz="1400">
                <a:latin typeface="Arial"/>
                <a:cs typeface="Arial"/>
              </a:rPr>
              <a:t>is </a:t>
            </a:r>
            <a:r>
              <a:rPr sz="1400" spc="-5">
                <a:latin typeface="Arial"/>
                <a:cs typeface="Arial"/>
              </a:rPr>
              <a:t>authorized  HHG transportation </a:t>
            </a:r>
            <a:r>
              <a:rPr sz="1400">
                <a:latin typeface="Arial"/>
                <a:cs typeface="Arial"/>
              </a:rPr>
              <a:t>to a designated place </a:t>
            </a:r>
            <a:r>
              <a:rPr sz="1400" spc="-5">
                <a:latin typeface="Arial"/>
                <a:cs typeface="Arial"/>
              </a:rPr>
              <a:t>or </a:t>
            </a:r>
            <a:r>
              <a:rPr sz="1400">
                <a:latin typeface="Arial"/>
                <a:cs typeface="Arial"/>
              </a:rPr>
              <a:t>to </a:t>
            </a:r>
            <a:r>
              <a:rPr sz="1400" spc="-5">
                <a:latin typeface="Arial"/>
                <a:cs typeface="Arial"/>
              </a:rPr>
              <a:t>NTS </a:t>
            </a:r>
            <a:r>
              <a:rPr sz="1400">
                <a:latin typeface="Arial"/>
                <a:cs typeface="Arial"/>
              </a:rPr>
              <a:t>for the </a:t>
            </a:r>
            <a:r>
              <a:rPr sz="1400" spc="-5">
                <a:latin typeface="Arial"/>
                <a:cs typeface="Arial"/>
              </a:rPr>
              <a:t>remainder of </a:t>
            </a:r>
            <a:r>
              <a:rPr sz="1400">
                <a:latin typeface="Arial"/>
                <a:cs typeface="Arial"/>
              </a:rPr>
              <a:t>the </a:t>
            </a:r>
            <a:r>
              <a:rPr sz="1400" spc="-5">
                <a:latin typeface="Arial"/>
                <a:cs typeface="Arial"/>
              </a:rPr>
              <a:t>HHG weight allowance  </a:t>
            </a:r>
            <a:r>
              <a:rPr sz="1400">
                <a:latin typeface="Arial"/>
                <a:cs typeface="Arial"/>
              </a:rPr>
              <a:t>that could </a:t>
            </a:r>
            <a:r>
              <a:rPr sz="1400" spc="-5">
                <a:latin typeface="Arial"/>
                <a:cs typeface="Arial"/>
              </a:rPr>
              <a:t>not be shipped </a:t>
            </a:r>
            <a:r>
              <a:rPr sz="1400">
                <a:latin typeface="Arial"/>
                <a:cs typeface="Arial"/>
              </a:rPr>
              <a:t>to the </a:t>
            </a:r>
            <a:r>
              <a:rPr sz="1400" spc="-5">
                <a:latin typeface="Arial"/>
                <a:cs typeface="Arial"/>
              </a:rPr>
              <a:t>new</a:t>
            </a:r>
            <a:r>
              <a:rPr sz="1400" spc="-170">
                <a:latin typeface="Arial"/>
                <a:cs typeface="Arial"/>
              </a:rPr>
              <a:t> </a:t>
            </a:r>
            <a:r>
              <a:rPr sz="1400" spc="-5">
                <a:latin typeface="Arial"/>
                <a:cs typeface="Arial"/>
              </a:rPr>
              <a:t>PDS.</a:t>
            </a:r>
            <a:endParaRPr sz="1400">
              <a:latin typeface="Arial"/>
              <a:cs typeface="Arial"/>
            </a:endParaRPr>
          </a:p>
          <a:p>
            <a:pPr marL="192405" indent="-180340">
              <a:spcBef>
                <a:spcPts val="990"/>
              </a:spcBef>
              <a:buSzPct val="94444"/>
              <a:buFont typeface="Wingdings"/>
              <a:buChar char=""/>
              <a:tabLst>
                <a:tab pos="193040" algn="l"/>
              </a:tabLst>
            </a:pPr>
            <a:r>
              <a:rPr spc="-10">
                <a:latin typeface="Arial"/>
                <a:cs typeface="Arial"/>
              </a:rPr>
              <a:t>Excess</a:t>
            </a:r>
            <a:r>
              <a:rPr spc="10">
                <a:latin typeface="Arial"/>
                <a:cs typeface="Arial"/>
              </a:rPr>
              <a:t> </a:t>
            </a:r>
            <a:r>
              <a:rPr spc="-10">
                <a:latin typeface="Arial"/>
                <a:cs typeface="Arial"/>
              </a:rPr>
              <a:t>Charges</a:t>
            </a:r>
            <a:endParaRPr>
              <a:latin typeface="Arial"/>
              <a:cs typeface="Arial"/>
            </a:endParaRPr>
          </a:p>
          <a:p>
            <a:pPr marL="524510" marR="10160" lvl="1" indent="-173990">
              <a:spcBef>
                <a:spcPts val="615"/>
              </a:spcBef>
              <a:buFontTx/>
              <a:buChar char="•"/>
              <a:tabLst>
                <a:tab pos="525145" algn="l"/>
              </a:tabLst>
            </a:pPr>
            <a:r>
              <a:rPr sz="1400" spc="-10">
                <a:latin typeface="Arial"/>
                <a:cs typeface="Arial"/>
              </a:rPr>
              <a:t>Transportation-related </a:t>
            </a:r>
            <a:r>
              <a:rPr sz="1400">
                <a:latin typeface="Arial"/>
                <a:cs typeface="Arial"/>
              </a:rPr>
              <a:t>costs incurred </a:t>
            </a:r>
            <a:r>
              <a:rPr sz="1400" spc="-5">
                <a:latin typeface="Arial"/>
                <a:cs typeface="Arial"/>
              </a:rPr>
              <a:t>by </a:t>
            </a:r>
            <a:r>
              <a:rPr sz="1400">
                <a:latin typeface="Arial"/>
                <a:cs typeface="Arial"/>
              </a:rPr>
              <a:t>the </a:t>
            </a:r>
            <a:r>
              <a:rPr sz="1400" spc="-5">
                <a:latin typeface="Arial"/>
                <a:cs typeface="Arial"/>
              </a:rPr>
              <a:t>Government due </a:t>
            </a:r>
            <a:r>
              <a:rPr sz="1400">
                <a:latin typeface="Arial"/>
                <a:cs typeface="Arial"/>
              </a:rPr>
              <a:t>to the </a:t>
            </a:r>
            <a:r>
              <a:rPr sz="1400" spc="-5">
                <a:latin typeface="Arial"/>
                <a:cs typeface="Arial"/>
              </a:rPr>
              <a:t>negligence of </a:t>
            </a:r>
            <a:r>
              <a:rPr sz="1400">
                <a:latin typeface="Arial"/>
                <a:cs typeface="Arial"/>
              </a:rPr>
              <a:t>the </a:t>
            </a:r>
            <a:r>
              <a:rPr sz="1400" spc="-15">
                <a:latin typeface="Arial"/>
                <a:cs typeface="Arial"/>
              </a:rPr>
              <a:t>Soldier, </a:t>
            </a:r>
            <a:r>
              <a:rPr sz="1400">
                <a:latin typeface="Arial"/>
                <a:cs typeface="Arial"/>
              </a:rPr>
              <a:t>such  </a:t>
            </a:r>
            <a:r>
              <a:rPr sz="1400" spc="-5">
                <a:latin typeface="Arial"/>
                <a:cs typeface="Arial"/>
              </a:rPr>
              <a:t>as attempted </a:t>
            </a:r>
            <a:r>
              <a:rPr sz="1400">
                <a:latin typeface="Arial"/>
                <a:cs typeface="Arial"/>
              </a:rPr>
              <a:t>pickup </a:t>
            </a:r>
            <a:r>
              <a:rPr sz="1400" spc="-5">
                <a:latin typeface="Arial"/>
                <a:cs typeface="Arial"/>
              </a:rPr>
              <a:t>or delivery charges </a:t>
            </a:r>
            <a:r>
              <a:rPr sz="1400" spc="-10">
                <a:latin typeface="Arial"/>
                <a:cs typeface="Arial"/>
              </a:rPr>
              <a:t>when </a:t>
            </a:r>
            <a:r>
              <a:rPr sz="1400">
                <a:latin typeface="Arial"/>
                <a:cs typeface="Arial"/>
              </a:rPr>
              <a:t>the </a:t>
            </a:r>
            <a:r>
              <a:rPr sz="1400" spc="-5">
                <a:latin typeface="Arial"/>
                <a:cs typeface="Arial"/>
              </a:rPr>
              <a:t>Soldier </a:t>
            </a:r>
            <a:r>
              <a:rPr sz="1400">
                <a:latin typeface="Arial"/>
                <a:cs typeface="Arial"/>
              </a:rPr>
              <a:t>missed the </a:t>
            </a:r>
            <a:r>
              <a:rPr sz="1400" spc="-5">
                <a:latin typeface="Arial"/>
                <a:cs typeface="Arial"/>
              </a:rPr>
              <a:t>appointment as scheduled, </a:t>
            </a:r>
            <a:r>
              <a:rPr sz="1400">
                <a:latin typeface="Arial"/>
                <a:cs typeface="Arial"/>
              </a:rPr>
              <a:t>are  </a:t>
            </a:r>
            <a:r>
              <a:rPr sz="1400" spc="-5">
                <a:latin typeface="Arial"/>
                <a:cs typeface="Arial"/>
              </a:rPr>
              <a:t>considered excess charges and </a:t>
            </a:r>
            <a:r>
              <a:rPr sz="1400">
                <a:latin typeface="Arial"/>
                <a:cs typeface="Arial"/>
              </a:rPr>
              <a:t>are the Soldier’s</a:t>
            </a:r>
            <a:r>
              <a:rPr sz="1400" spc="-165">
                <a:latin typeface="Arial"/>
                <a:cs typeface="Arial"/>
              </a:rPr>
              <a:t> </a:t>
            </a:r>
            <a:r>
              <a:rPr sz="1400" spc="-10">
                <a:latin typeface="Arial"/>
                <a:cs typeface="Arial"/>
              </a:rPr>
              <a:t>responsibility.</a:t>
            </a:r>
            <a:endParaRPr sz="1400">
              <a:latin typeface="Arial"/>
              <a:cs typeface="Arial"/>
            </a:endParaRPr>
          </a:p>
          <a:p>
            <a:pPr marL="524510" marR="39370" lvl="1" indent="-173990">
              <a:spcBef>
                <a:spcPts val="600"/>
              </a:spcBef>
              <a:buFontTx/>
              <a:buChar char="•"/>
              <a:tabLst>
                <a:tab pos="525145" algn="l"/>
              </a:tabLst>
            </a:pPr>
            <a:r>
              <a:rPr sz="1400" spc="-5">
                <a:latin typeface="Arial"/>
                <a:cs typeface="Arial"/>
              </a:rPr>
              <a:t>The Government may pay </a:t>
            </a:r>
            <a:r>
              <a:rPr sz="1400">
                <a:latin typeface="Arial"/>
                <a:cs typeface="Arial"/>
              </a:rPr>
              <a:t>the total </a:t>
            </a:r>
            <a:r>
              <a:rPr sz="1400" spc="-5">
                <a:latin typeface="Arial"/>
                <a:cs typeface="Arial"/>
              </a:rPr>
              <a:t>transportation </a:t>
            </a:r>
            <a:r>
              <a:rPr sz="1400">
                <a:latin typeface="Arial"/>
                <a:cs typeface="Arial"/>
              </a:rPr>
              <a:t>cost </a:t>
            </a:r>
            <a:r>
              <a:rPr sz="1400" spc="-5">
                <a:latin typeface="Arial"/>
                <a:cs typeface="Arial"/>
              </a:rPr>
              <a:t>and other applicable charges </a:t>
            </a:r>
            <a:r>
              <a:rPr sz="1400">
                <a:latin typeface="Arial"/>
                <a:cs typeface="Arial"/>
              </a:rPr>
              <a:t>for </a:t>
            </a:r>
            <a:r>
              <a:rPr sz="1400" spc="-5">
                <a:latin typeface="Arial"/>
                <a:cs typeface="Arial"/>
              </a:rPr>
              <a:t>any weight  </a:t>
            </a:r>
            <a:r>
              <a:rPr sz="1400">
                <a:latin typeface="Arial"/>
                <a:cs typeface="Arial"/>
              </a:rPr>
              <a:t>that </a:t>
            </a:r>
            <a:r>
              <a:rPr sz="1400" spc="-5">
                <a:latin typeface="Arial"/>
                <a:cs typeface="Arial"/>
              </a:rPr>
              <a:t>exceeds </a:t>
            </a:r>
            <a:r>
              <a:rPr sz="1400">
                <a:latin typeface="Arial"/>
                <a:cs typeface="Arial"/>
              </a:rPr>
              <a:t>the </a:t>
            </a:r>
            <a:r>
              <a:rPr sz="1400" spc="-5">
                <a:latin typeface="Arial"/>
                <a:cs typeface="Arial"/>
              </a:rPr>
              <a:t>weight allowance. Soldiers must repay </a:t>
            </a:r>
            <a:r>
              <a:rPr sz="1400">
                <a:latin typeface="Arial"/>
                <a:cs typeface="Arial"/>
              </a:rPr>
              <a:t>the </a:t>
            </a:r>
            <a:r>
              <a:rPr sz="1400" spc="-5">
                <a:latin typeface="Arial"/>
                <a:cs typeface="Arial"/>
              </a:rPr>
              <a:t>Service </a:t>
            </a:r>
            <a:r>
              <a:rPr sz="1400">
                <a:latin typeface="Arial"/>
                <a:cs typeface="Arial"/>
              </a:rPr>
              <a:t>for the cost </a:t>
            </a:r>
            <a:r>
              <a:rPr sz="1400" spc="-5">
                <a:latin typeface="Arial"/>
                <a:cs typeface="Arial"/>
              </a:rPr>
              <a:t>of transporting </a:t>
            </a:r>
            <a:r>
              <a:rPr sz="1400" spc="-10">
                <a:latin typeface="Arial"/>
                <a:cs typeface="Arial"/>
              </a:rPr>
              <a:t>HHG  </a:t>
            </a:r>
            <a:r>
              <a:rPr sz="1400">
                <a:latin typeface="Arial"/>
                <a:cs typeface="Arial"/>
              </a:rPr>
              <a:t>in </a:t>
            </a:r>
            <a:r>
              <a:rPr sz="1400" spc="-5">
                <a:latin typeface="Arial"/>
                <a:cs typeface="Arial"/>
              </a:rPr>
              <a:t>excess of </a:t>
            </a:r>
            <a:r>
              <a:rPr sz="1400">
                <a:latin typeface="Arial"/>
                <a:cs typeface="Arial"/>
              </a:rPr>
              <a:t>the specified </a:t>
            </a:r>
            <a:r>
              <a:rPr sz="1400" spc="-5">
                <a:latin typeface="Arial"/>
                <a:cs typeface="Arial"/>
              </a:rPr>
              <a:t>weight allowance or </a:t>
            </a:r>
            <a:r>
              <a:rPr sz="1400">
                <a:latin typeface="Arial"/>
                <a:cs typeface="Arial"/>
              </a:rPr>
              <a:t>authorized</a:t>
            </a:r>
            <a:r>
              <a:rPr sz="1400" spc="-175">
                <a:latin typeface="Arial"/>
                <a:cs typeface="Arial"/>
              </a:rPr>
              <a:t> </a:t>
            </a:r>
            <a:r>
              <a:rPr sz="1400">
                <a:latin typeface="Arial"/>
                <a:cs typeface="Arial"/>
              </a:rPr>
              <a:t>distance.</a:t>
            </a:r>
          </a:p>
          <a:p>
            <a:pPr marL="523875" marR="5080" lvl="1" indent="-173990">
              <a:spcBef>
                <a:spcPts val="600"/>
              </a:spcBef>
              <a:buFontTx/>
              <a:buChar char="•"/>
              <a:tabLst>
                <a:tab pos="525145" algn="l"/>
              </a:tabLst>
            </a:pPr>
            <a:r>
              <a:rPr sz="1400" spc="-5">
                <a:latin typeface="Arial"/>
                <a:cs typeface="Arial"/>
              </a:rPr>
              <a:t>The </a:t>
            </a:r>
            <a:r>
              <a:rPr sz="1400">
                <a:latin typeface="Arial"/>
                <a:cs typeface="Arial"/>
              </a:rPr>
              <a:t>Joint </a:t>
            </a:r>
            <a:r>
              <a:rPr sz="1400" spc="-15">
                <a:latin typeface="Arial"/>
                <a:cs typeface="Arial"/>
              </a:rPr>
              <a:t>Travel </a:t>
            </a:r>
            <a:r>
              <a:rPr sz="1400" spc="-5">
                <a:latin typeface="Arial"/>
                <a:cs typeface="Arial"/>
              </a:rPr>
              <a:t>Regulations allows </a:t>
            </a:r>
            <a:r>
              <a:rPr sz="1400">
                <a:latin typeface="Arial"/>
                <a:cs typeface="Arial"/>
              </a:rPr>
              <a:t>for a </a:t>
            </a:r>
            <a:r>
              <a:rPr sz="1400" spc="-5">
                <a:latin typeface="Arial"/>
                <a:cs typeface="Arial"/>
              </a:rPr>
              <a:t>weight allowance </a:t>
            </a:r>
            <a:r>
              <a:rPr sz="1400">
                <a:latin typeface="Arial"/>
                <a:cs typeface="Arial"/>
              </a:rPr>
              <a:t>increase </a:t>
            </a:r>
            <a:r>
              <a:rPr sz="1400" spc="-5">
                <a:latin typeface="Arial"/>
                <a:cs typeface="Arial"/>
              </a:rPr>
              <a:t>due </a:t>
            </a:r>
            <a:r>
              <a:rPr sz="1400">
                <a:latin typeface="Arial"/>
                <a:cs typeface="Arial"/>
              </a:rPr>
              <a:t>to </a:t>
            </a:r>
            <a:r>
              <a:rPr sz="1400" spc="-5">
                <a:latin typeface="Arial"/>
                <a:cs typeface="Arial"/>
              </a:rPr>
              <a:t>hardship. </a:t>
            </a:r>
            <a:r>
              <a:rPr sz="1400">
                <a:latin typeface="Arial"/>
                <a:cs typeface="Arial"/>
              </a:rPr>
              <a:t>When the  </a:t>
            </a:r>
            <a:r>
              <a:rPr sz="1400" spc="-5">
                <a:latin typeface="Arial"/>
                <a:cs typeface="Arial"/>
              </a:rPr>
              <a:t>Soldier receives </a:t>
            </a:r>
            <a:r>
              <a:rPr sz="1400">
                <a:latin typeface="Arial"/>
                <a:cs typeface="Arial"/>
              </a:rPr>
              <a:t>notification </a:t>
            </a:r>
            <a:r>
              <a:rPr sz="1400" spc="-5">
                <a:latin typeface="Arial"/>
                <a:cs typeface="Arial"/>
              </a:rPr>
              <a:t>of exceeding </a:t>
            </a:r>
            <a:r>
              <a:rPr sz="1400">
                <a:latin typeface="Arial"/>
                <a:cs typeface="Arial"/>
              </a:rPr>
              <a:t>the </a:t>
            </a:r>
            <a:r>
              <a:rPr sz="1400" spc="-5">
                <a:latin typeface="Arial"/>
                <a:cs typeface="Arial"/>
              </a:rPr>
              <a:t>maximum weight allowance, </a:t>
            </a:r>
            <a:r>
              <a:rPr sz="1400">
                <a:latin typeface="Arial"/>
                <a:cs typeface="Arial"/>
              </a:rPr>
              <a:t>they should contact the  local</a:t>
            </a:r>
            <a:r>
              <a:rPr sz="1400" spc="-40">
                <a:latin typeface="Arial"/>
                <a:cs typeface="Arial"/>
              </a:rPr>
              <a:t> </a:t>
            </a:r>
            <a:r>
              <a:rPr sz="1400" spc="-10">
                <a:latin typeface="Arial"/>
                <a:cs typeface="Arial"/>
              </a:rPr>
              <a:t>Transportation</a:t>
            </a:r>
            <a:r>
              <a:rPr sz="1400" spc="-35">
                <a:latin typeface="Arial"/>
                <a:cs typeface="Arial"/>
              </a:rPr>
              <a:t> </a:t>
            </a:r>
            <a:r>
              <a:rPr sz="1400" spc="-5">
                <a:latin typeface="Arial"/>
                <a:cs typeface="Arial"/>
              </a:rPr>
              <a:t>Office</a:t>
            </a:r>
            <a:r>
              <a:rPr sz="1400" spc="-35">
                <a:latin typeface="Arial"/>
                <a:cs typeface="Arial"/>
              </a:rPr>
              <a:t> </a:t>
            </a:r>
            <a:r>
              <a:rPr sz="1400">
                <a:latin typeface="Arial"/>
                <a:cs typeface="Arial"/>
              </a:rPr>
              <a:t>to</a:t>
            </a:r>
            <a:r>
              <a:rPr sz="1400" spc="-15">
                <a:latin typeface="Arial"/>
                <a:cs typeface="Arial"/>
              </a:rPr>
              <a:t> </a:t>
            </a:r>
            <a:r>
              <a:rPr sz="1400" spc="-5">
                <a:latin typeface="Arial"/>
                <a:cs typeface="Arial"/>
              </a:rPr>
              <a:t>submit</a:t>
            </a:r>
            <a:r>
              <a:rPr sz="1400" spc="-15">
                <a:latin typeface="Arial"/>
                <a:cs typeface="Arial"/>
              </a:rPr>
              <a:t> </a:t>
            </a:r>
            <a:r>
              <a:rPr sz="1400" spc="-5">
                <a:latin typeface="Arial"/>
                <a:cs typeface="Arial"/>
              </a:rPr>
              <a:t>an</a:t>
            </a:r>
            <a:r>
              <a:rPr sz="1400">
                <a:latin typeface="Arial"/>
                <a:cs typeface="Arial"/>
              </a:rPr>
              <a:t> </a:t>
            </a:r>
            <a:r>
              <a:rPr sz="1400" spc="-5">
                <a:latin typeface="Arial"/>
                <a:cs typeface="Arial"/>
              </a:rPr>
              <a:t>exception</a:t>
            </a:r>
            <a:r>
              <a:rPr sz="1400" spc="-25">
                <a:latin typeface="Arial"/>
                <a:cs typeface="Arial"/>
              </a:rPr>
              <a:t> </a:t>
            </a:r>
            <a:r>
              <a:rPr sz="1400">
                <a:latin typeface="Arial"/>
                <a:cs typeface="Arial"/>
              </a:rPr>
              <a:t>to</a:t>
            </a:r>
            <a:r>
              <a:rPr sz="1400" spc="-10">
                <a:latin typeface="Arial"/>
                <a:cs typeface="Arial"/>
              </a:rPr>
              <a:t> </a:t>
            </a:r>
            <a:r>
              <a:rPr sz="1400">
                <a:latin typeface="Arial"/>
                <a:cs typeface="Arial"/>
              </a:rPr>
              <a:t>policy</a:t>
            </a:r>
            <a:r>
              <a:rPr sz="1400" spc="-15">
                <a:latin typeface="Arial"/>
                <a:cs typeface="Arial"/>
              </a:rPr>
              <a:t> </a:t>
            </a:r>
            <a:r>
              <a:rPr sz="1400">
                <a:latin typeface="Arial"/>
                <a:cs typeface="Arial"/>
              </a:rPr>
              <a:t>(ETP)</a:t>
            </a:r>
            <a:r>
              <a:rPr sz="1400" spc="5">
                <a:latin typeface="Arial"/>
                <a:cs typeface="Arial"/>
              </a:rPr>
              <a:t> </a:t>
            </a:r>
            <a:r>
              <a:rPr sz="1400">
                <a:latin typeface="Arial"/>
                <a:cs typeface="Arial"/>
              </a:rPr>
              <a:t>to</a:t>
            </a:r>
            <a:r>
              <a:rPr sz="1400" spc="-15">
                <a:latin typeface="Arial"/>
                <a:cs typeface="Arial"/>
              </a:rPr>
              <a:t> </a:t>
            </a:r>
            <a:r>
              <a:rPr sz="1400">
                <a:latin typeface="Arial"/>
                <a:cs typeface="Arial"/>
              </a:rPr>
              <a:t>the</a:t>
            </a:r>
            <a:r>
              <a:rPr sz="1400" spc="-95">
                <a:latin typeface="Arial"/>
                <a:cs typeface="Arial"/>
              </a:rPr>
              <a:t> </a:t>
            </a:r>
            <a:r>
              <a:rPr sz="1400" spc="-5">
                <a:latin typeface="Arial"/>
                <a:cs typeface="Arial"/>
              </a:rPr>
              <a:t>Army</a:t>
            </a:r>
            <a:r>
              <a:rPr sz="1400" spc="-10">
                <a:latin typeface="Arial"/>
                <a:cs typeface="Arial"/>
              </a:rPr>
              <a:t> </a:t>
            </a:r>
            <a:r>
              <a:rPr sz="1400">
                <a:latin typeface="Arial"/>
                <a:cs typeface="Arial"/>
              </a:rPr>
              <a:t>G-4.</a:t>
            </a:r>
            <a:r>
              <a:rPr sz="1400" spc="-25">
                <a:latin typeface="Arial"/>
                <a:cs typeface="Arial"/>
              </a:rPr>
              <a:t> </a:t>
            </a:r>
            <a:r>
              <a:rPr sz="1400" spc="-5">
                <a:latin typeface="Arial"/>
                <a:cs typeface="Arial"/>
              </a:rPr>
              <a:t>The</a:t>
            </a:r>
            <a:r>
              <a:rPr sz="1400" spc="-15">
                <a:latin typeface="Arial"/>
                <a:cs typeface="Arial"/>
              </a:rPr>
              <a:t> </a:t>
            </a:r>
            <a:r>
              <a:rPr sz="1400" spc="-5">
                <a:latin typeface="Arial"/>
                <a:cs typeface="Arial"/>
              </a:rPr>
              <a:t>ETP</a:t>
            </a:r>
            <a:r>
              <a:rPr sz="1400" spc="-20">
                <a:latin typeface="Arial"/>
                <a:cs typeface="Arial"/>
              </a:rPr>
              <a:t> </a:t>
            </a:r>
            <a:r>
              <a:rPr sz="1400">
                <a:latin typeface="Arial"/>
                <a:cs typeface="Arial"/>
              </a:rPr>
              <a:t>contains  </a:t>
            </a:r>
            <a:r>
              <a:rPr sz="1400" spc="-5">
                <a:latin typeface="Arial"/>
                <a:cs typeface="Arial"/>
              </a:rPr>
              <a:t>all </a:t>
            </a:r>
            <a:r>
              <a:rPr sz="1400">
                <a:latin typeface="Arial"/>
                <a:cs typeface="Arial"/>
              </a:rPr>
              <a:t>actual </a:t>
            </a:r>
            <a:r>
              <a:rPr sz="1400" spc="-5">
                <a:latin typeface="Arial"/>
                <a:cs typeface="Arial"/>
              </a:rPr>
              <a:t>HHG shipment weights, PCS </a:t>
            </a:r>
            <a:r>
              <a:rPr sz="1400">
                <a:latin typeface="Arial"/>
                <a:cs typeface="Arial"/>
              </a:rPr>
              <a:t>orders, </a:t>
            </a:r>
            <a:r>
              <a:rPr sz="1400" spc="-5">
                <a:latin typeface="Arial"/>
                <a:cs typeface="Arial"/>
              </a:rPr>
              <a:t>and Soldier </a:t>
            </a:r>
            <a:r>
              <a:rPr sz="1400">
                <a:latin typeface="Arial"/>
                <a:cs typeface="Arial"/>
              </a:rPr>
              <a:t>statement </a:t>
            </a:r>
            <a:r>
              <a:rPr sz="1400" spc="-5">
                <a:latin typeface="Arial"/>
                <a:cs typeface="Arial"/>
              </a:rPr>
              <a:t>requesting</a:t>
            </a:r>
            <a:r>
              <a:rPr sz="1400" spc="-215">
                <a:latin typeface="Arial"/>
                <a:cs typeface="Arial"/>
              </a:rPr>
              <a:t> </a:t>
            </a:r>
            <a:r>
              <a:rPr sz="1400">
                <a:latin typeface="Arial"/>
                <a:cs typeface="Arial"/>
              </a:rPr>
              <a:t>a</a:t>
            </a:r>
          </a:p>
          <a:p>
            <a:pPr marL="523875" marR="1431925" algn="just">
              <a:spcBef>
                <a:spcPts val="5"/>
              </a:spcBef>
            </a:pPr>
            <a:r>
              <a:rPr sz="1400" spc="-5">
                <a:latin typeface="Arial"/>
                <a:cs typeface="Arial"/>
              </a:rPr>
              <a:t>higher weight allowance (not </a:t>
            </a:r>
            <a:r>
              <a:rPr sz="1400">
                <a:latin typeface="Arial"/>
                <a:cs typeface="Arial"/>
              </a:rPr>
              <a:t>to </a:t>
            </a:r>
            <a:r>
              <a:rPr sz="1400" spc="-5">
                <a:latin typeface="Arial"/>
                <a:cs typeface="Arial"/>
              </a:rPr>
              <a:t>exceed 18,000 </a:t>
            </a:r>
            <a:r>
              <a:rPr sz="1400">
                <a:latin typeface="Arial"/>
                <a:cs typeface="Arial"/>
              </a:rPr>
              <a:t>lbs.) </a:t>
            </a:r>
            <a:r>
              <a:rPr sz="1400" spc="-5">
                <a:latin typeface="Arial"/>
                <a:cs typeface="Arial"/>
              </a:rPr>
              <a:t>and </a:t>
            </a:r>
            <a:r>
              <a:rPr sz="1400">
                <a:latin typeface="Arial"/>
                <a:cs typeface="Arial"/>
              </a:rPr>
              <a:t>financial hardship impact.  </a:t>
            </a:r>
            <a:r>
              <a:rPr sz="1400" spc="-5">
                <a:latin typeface="Arial"/>
                <a:cs typeface="Arial"/>
              </a:rPr>
              <a:t>Army </a:t>
            </a:r>
            <a:r>
              <a:rPr sz="1400">
                <a:latin typeface="Arial"/>
                <a:cs typeface="Arial"/>
              </a:rPr>
              <a:t>G-4 </a:t>
            </a:r>
            <a:r>
              <a:rPr sz="1400" spc="-5">
                <a:latin typeface="Arial"/>
                <a:cs typeface="Arial"/>
              </a:rPr>
              <a:t>adjudicates </a:t>
            </a:r>
            <a:r>
              <a:rPr sz="1400">
                <a:latin typeface="Arial"/>
                <a:cs typeface="Arial"/>
              </a:rPr>
              <a:t>the </a:t>
            </a:r>
            <a:r>
              <a:rPr sz="1400" spc="-5">
                <a:latin typeface="Arial"/>
                <a:cs typeface="Arial"/>
              </a:rPr>
              <a:t>ETP with </a:t>
            </a:r>
            <a:r>
              <a:rPr sz="1400">
                <a:latin typeface="Arial"/>
                <a:cs typeface="Arial"/>
              </a:rPr>
              <a:t>a decision to the local </a:t>
            </a:r>
            <a:r>
              <a:rPr sz="1400" spc="-10">
                <a:latin typeface="Arial"/>
                <a:cs typeface="Arial"/>
              </a:rPr>
              <a:t>Transportation </a:t>
            </a:r>
            <a:r>
              <a:rPr sz="1400">
                <a:latin typeface="Arial"/>
                <a:cs typeface="Arial"/>
              </a:rPr>
              <a:t>Office</a:t>
            </a:r>
            <a:r>
              <a:rPr sz="1400" spc="-225">
                <a:latin typeface="Arial"/>
                <a:cs typeface="Arial"/>
              </a:rPr>
              <a:t> </a:t>
            </a:r>
            <a:r>
              <a:rPr sz="1400">
                <a:latin typeface="Arial"/>
                <a:cs typeface="Arial"/>
              </a:rPr>
              <a:t>for  notification </a:t>
            </a:r>
            <a:r>
              <a:rPr sz="1400" spc="-5">
                <a:latin typeface="Arial"/>
                <a:cs typeface="Arial"/>
              </a:rPr>
              <a:t>of </a:t>
            </a:r>
            <a:r>
              <a:rPr sz="1400">
                <a:latin typeface="Arial"/>
                <a:cs typeface="Arial"/>
              </a:rPr>
              <a:t>the </a:t>
            </a:r>
            <a:r>
              <a:rPr sz="1400" spc="-5">
                <a:latin typeface="Arial"/>
                <a:cs typeface="Arial"/>
              </a:rPr>
              <a:t>Soldier and U.S. Financial Management</a:t>
            </a:r>
            <a:r>
              <a:rPr sz="1400" spc="-165">
                <a:latin typeface="Arial"/>
                <a:cs typeface="Arial"/>
              </a:rPr>
              <a:t> </a:t>
            </a:r>
            <a:r>
              <a:rPr sz="1400" spc="-5">
                <a:latin typeface="Arial"/>
                <a:cs typeface="Arial"/>
              </a:rPr>
              <a:t>Command.</a:t>
            </a:r>
            <a:endParaRPr sz="14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1229962571"/>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8739" y="753302"/>
            <a:ext cx="8827770" cy="5614357"/>
          </a:xfrm>
          <a:prstGeom prst="rect">
            <a:avLst/>
          </a:prstGeom>
        </p:spPr>
        <p:txBody>
          <a:bodyPr vert="horz" wrap="square" lIns="0" tIns="157480" rIns="0" bIns="0" rtlCol="0">
            <a:spAutoFit/>
          </a:bodyPr>
          <a:lstStyle/>
          <a:p>
            <a:pPr marL="186055" indent="-173990">
              <a:spcBef>
                <a:spcPts val="900"/>
              </a:spcBef>
              <a:buFont typeface="Wingdings"/>
              <a:buChar char=""/>
              <a:tabLst>
                <a:tab pos="186690" algn="l"/>
              </a:tabLst>
            </a:pPr>
            <a:r>
              <a:rPr sz="1600" spc="-5">
                <a:latin typeface="Arial"/>
                <a:cs typeface="Arial"/>
              </a:rPr>
              <a:t>Military </a:t>
            </a:r>
            <a:r>
              <a:rPr sz="1600" spc="-10">
                <a:latin typeface="Arial"/>
                <a:cs typeface="Arial"/>
              </a:rPr>
              <a:t>OneSource </a:t>
            </a:r>
            <a:r>
              <a:rPr sz="1600">
                <a:latin typeface="Arial"/>
                <a:cs typeface="Arial"/>
              </a:rPr>
              <a:t>is </a:t>
            </a:r>
            <a:r>
              <a:rPr sz="1600" spc="-5">
                <a:latin typeface="Arial"/>
                <a:cs typeface="Arial"/>
              </a:rPr>
              <a:t>the </a:t>
            </a:r>
            <a:r>
              <a:rPr sz="1600">
                <a:latin typeface="Arial"/>
                <a:cs typeface="Arial"/>
              </a:rPr>
              <a:t>Soldier’s </a:t>
            </a:r>
            <a:r>
              <a:rPr sz="1600" spc="-5">
                <a:latin typeface="Arial"/>
                <a:cs typeface="Arial"/>
              </a:rPr>
              <a:t>connection to information, </a:t>
            </a:r>
            <a:r>
              <a:rPr sz="1600" spc="-10">
                <a:latin typeface="Arial"/>
                <a:cs typeface="Arial"/>
              </a:rPr>
              <a:t>answers and</a:t>
            </a:r>
            <a:r>
              <a:rPr sz="1600" spc="90">
                <a:latin typeface="Arial"/>
                <a:cs typeface="Arial"/>
              </a:rPr>
              <a:t> </a:t>
            </a:r>
            <a:r>
              <a:rPr sz="1600" spc="-5">
                <a:latin typeface="Arial"/>
                <a:cs typeface="Arial"/>
              </a:rPr>
              <a:t>support.</a:t>
            </a:r>
            <a:endParaRPr sz="1600">
              <a:latin typeface="Arial"/>
              <a:cs typeface="Arial"/>
            </a:endParaRPr>
          </a:p>
          <a:p>
            <a:pPr marL="643255" lvl="1" indent="-173990">
              <a:spcBef>
                <a:spcPts val="600"/>
              </a:spcBef>
              <a:buClr>
                <a:srgbClr val="000000"/>
              </a:buClr>
              <a:buFontTx/>
              <a:buChar char="•"/>
              <a:tabLst>
                <a:tab pos="643890" algn="l"/>
              </a:tabLst>
            </a:pPr>
            <a:r>
              <a:rPr sz="1600" u="heavy" spc="-10">
                <a:uFill>
                  <a:solidFill>
                    <a:srgbClr val="0562C1"/>
                  </a:solidFill>
                </a:uFill>
                <a:latin typeface="Arial"/>
                <a:cs typeface="Arial"/>
                <a:hlinkClick r:id="rId3"/>
              </a:rPr>
              <a:t>www.militaryonesource.mil/moving-housing/moving/pcs-and-military-moves</a:t>
            </a:r>
            <a:r>
              <a:rPr sz="1600" spc="-10">
                <a:latin typeface="Arial"/>
                <a:cs typeface="Arial"/>
              </a:rPr>
              <a:t>.</a:t>
            </a:r>
            <a:endParaRPr sz="1600">
              <a:latin typeface="Arial"/>
              <a:cs typeface="Arial"/>
            </a:endParaRPr>
          </a:p>
          <a:p>
            <a:pPr marL="643255" marR="432434" lvl="1" indent="-173990">
              <a:spcBef>
                <a:spcPts val="600"/>
              </a:spcBef>
              <a:buFontTx/>
              <a:buChar char="•"/>
              <a:tabLst>
                <a:tab pos="643890" algn="l"/>
              </a:tabLst>
            </a:pPr>
            <a:r>
              <a:rPr sz="1600" spc="-10">
                <a:latin typeface="Arial"/>
                <a:cs typeface="Arial"/>
              </a:rPr>
              <a:t>The </a:t>
            </a:r>
            <a:r>
              <a:rPr sz="1600" spc="-5">
                <a:latin typeface="Arial"/>
                <a:cs typeface="Arial"/>
              </a:rPr>
              <a:t>official </a:t>
            </a:r>
            <a:r>
              <a:rPr sz="1600" spc="-10">
                <a:latin typeface="Arial"/>
                <a:cs typeface="Arial"/>
              </a:rPr>
              <a:t>DOD </a:t>
            </a:r>
            <a:r>
              <a:rPr sz="1600" spc="-5">
                <a:latin typeface="Arial"/>
                <a:cs typeface="Arial"/>
              </a:rPr>
              <a:t>customer moving portal, provides </a:t>
            </a:r>
            <a:r>
              <a:rPr sz="1600" spc="-10">
                <a:latin typeface="Arial"/>
                <a:cs typeface="Arial"/>
              </a:rPr>
              <a:t>numerous </a:t>
            </a:r>
            <a:r>
              <a:rPr sz="1600" spc="-5">
                <a:latin typeface="Arial"/>
                <a:cs typeface="Arial"/>
              </a:rPr>
              <a:t>moving guides, tutorials,  </a:t>
            </a:r>
            <a:r>
              <a:rPr sz="1600" spc="-25">
                <a:latin typeface="Arial"/>
                <a:cs typeface="Arial"/>
              </a:rPr>
              <a:t>FAQs, </a:t>
            </a:r>
            <a:r>
              <a:rPr sz="1600" spc="-5">
                <a:latin typeface="Arial"/>
                <a:cs typeface="Arial"/>
              </a:rPr>
              <a:t>customer service </a:t>
            </a:r>
            <a:r>
              <a:rPr sz="1600">
                <a:latin typeface="Arial"/>
                <a:cs typeface="Arial"/>
              </a:rPr>
              <a:t>links, </a:t>
            </a:r>
            <a:r>
              <a:rPr sz="1600" spc="-10">
                <a:latin typeface="Arial"/>
                <a:cs typeface="Arial"/>
              </a:rPr>
              <a:t>and </a:t>
            </a:r>
            <a:r>
              <a:rPr sz="1600" spc="-5">
                <a:latin typeface="Arial"/>
                <a:cs typeface="Arial"/>
              </a:rPr>
              <a:t>valuable tools </a:t>
            </a:r>
            <a:r>
              <a:rPr sz="1600" spc="-10">
                <a:latin typeface="Arial"/>
                <a:cs typeface="Arial"/>
              </a:rPr>
              <a:t>and</a:t>
            </a:r>
            <a:r>
              <a:rPr sz="1600" spc="40">
                <a:latin typeface="Arial"/>
                <a:cs typeface="Arial"/>
              </a:rPr>
              <a:t> </a:t>
            </a:r>
            <a:r>
              <a:rPr sz="1600" spc="-5">
                <a:latin typeface="Arial"/>
                <a:cs typeface="Arial"/>
              </a:rPr>
              <a:t>resources.</a:t>
            </a:r>
            <a:endParaRPr sz="1600">
              <a:latin typeface="Arial"/>
              <a:cs typeface="Arial"/>
            </a:endParaRPr>
          </a:p>
          <a:p>
            <a:pPr marL="643255" lvl="1" indent="-173990">
              <a:spcBef>
                <a:spcPts val="600"/>
              </a:spcBef>
              <a:buFontTx/>
              <a:buChar char="•"/>
              <a:tabLst>
                <a:tab pos="643890" algn="l"/>
              </a:tabLst>
            </a:pPr>
            <a:r>
              <a:rPr sz="1600" spc="-5">
                <a:latin typeface="Arial"/>
                <a:cs typeface="Arial"/>
              </a:rPr>
              <a:t>Installation Information Booklets </a:t>
            </a:r>
            <a:r>
              <a:rPr sz="1600" spc="-10">
                <a:latin typeface="Arial"/>
                <a:cs typeface="Arial"/>
              </a:rPr>
              <a:t>and </a:t>
            </a:r>
            <a:r>
              <a:rPr sz="1600" spc="-5">
                <a:latin typeface="Arial"/>
                <a:cs typeface="Arial"/>
              </a:rPr>
              <a:t>available services at installations</a:t>
            </a:r>
            <a:r>
              <a:rPr sz="1600" spc="25">
                <a:latin typeface="Arial"/>
                <a:cs typeface="Arial"/>
              </a:rPr>
              <a:t> </a:t>
            </a:r>
            <a:r>
              <a:rPr sz="1600" spc="-10">
                <a:latin typeface="Arial"/>
                <a:cs typeface="Arial"/>
              </a:rPr>
              <a:t>worldwide.</a:t>
            </a:r>
            <a:endParaRPr sz="1600">
              <a:latin typeface="Arial"/>
              <a:cs typeface="Arial"/>
            </a:endParaRPr>
          </a:p>
          <a:p>
            <a:pPr marL="643255" lvl="1" indent="-173990">
              <a:spcBef>
                <a:spcPts val="600"/>
              </a:spcBef>
              <a:buFontTx/>
              <a:buChar char="•"/>
              <a:tabLst>
                <a:tab pos="643890" algn="l"/>
              </a:tabLst>
            </a:pPr>
            <a:r>
              <a:rPr sz="1600" spc="-5">
                <a:latin typeface="Arial"/>
                <a:cs typeface="Arial"/>
              </a:rPr>
              <a:t>Plan My Move-create a custom calendar to organize the</a:t>
            </a:r>
            <a:r>
              <a:rPr sz="1600" spc="85">
                <a:latin typeface="Arial"/>
                <a:cs typeface="Arial"/>
              </a:rPr>
              <a:t> </a:t>
            </a:r>
            <a:r>
              <a:rPr sz="1600" spc="-5">
                <a:latin typeface="Arial"/>
                <a:cs typeface="Arial"/>
              </a:rPr>
              <a:t>move!</a:t>
            </a:r>
            <a:endParaRPr sz="1600">
              <a:latin typeface="Arial"/>
              <a:cs typeface="Arial"/>
            </a:endParaRPr>
          </a:p>
          <a:p>
            <a:pPr marL="186055" indent="-173990">
              <a:spcBef>
                <a:spcPts val="600"/>
              </a:spcBef>
              <a:buFont typeface="Wingdings"/>
              <a:buChar char=""/>
              <a:tabLst>
                <a:tab pos="186690" algn="l"/>
              </a:tabLst>
            </a:pPr>
            <a:r>
              <a:rPr sz="1600" spc="-5">
                <a:latin typeface="Arial"/>
                <a:cs typeface="Arial"/>
              </a:rPr>
              <a:t>Military </a:t>
            </a:r>
            <a:r>
              <a:rPr sz="1600" spc="-10">
                <a:latin typeface="Arial"/>
                <a:cs typeface="Arial"/>
              </a:rPr>
              <a:t>OneSource </a:t>
            </a:r>
            <a:r>
              <a:rPr sz="1600" spc="-5">
                <a:latin typeface="Arial"/>
                <a:cs typeface="Arial"/>
              </a:rPr>
              <a:t>provides access to the Defense Personal Property System</a:t>
            </a:r>
            <a:r>
              <a:rPr sz="1600" spc="130">
                <a:latin typeface="Arial"/>
                <a:cs typeface="Arial"/>
              </a:rPr>
              <a:t> </a:t>
            </a:r>
            <a:r>
              <a:rPr sz="1600" spc="-5">
                <a:latin typeface="Arial"/>
                <a:cs typeface="Arial"/>
              </a:rPr>
              <a:t>(DPS)</a:t>
            </a:r>
            <a:endParaRPr sz="1600">
              <a:latin typeface="Arial"/>
              <a:cs typeface="Arial"/>
            </a:endParaRPr>
          </a:p>
          <a:p>
            <a:pPr marL="643255" marR="421005" lvl="1" indent="-173990">
              <a:spcBef>
                <a:spcPts val="600"/>
              </a:spcBef>
              <a:buFontTx/>
              <a:buChar char="•"/>
              <a:tabLst>
                <a:tab pos="643890" algn="l"/>
              </a:tabLst>
            </a:pPr>
            <a:r>
              <a:rPr sz="1600" spc="-5">
                <a:latin typeface="Arial"/>
                <a:cs typeface="Arial"/>
              </a:rPr>
              <a:t>A DPS account </a:t>
            </a:r>
            <a:r>
              <a:rPr sz="1600">
                <a:latin typeface="Arial"/>
                <a:cs typeface="Arial"/>
              </a:rPr>
              <a:t>is </a:t>
            </a:r>
            <a:r>
              <a:rPr sz="1600" spc="-5">
                <a:latin typeface="Arial"/>
                <a:cs typeface="Arial"/>
              </a:rPr>
              <a:t>required </a:t>
            </a:r>
            <a:r>
              <a:rPr sz="1600" spc="-10">
                <a:latin typeface="Arial"/>
                <a:cs typeface="Arial"/>
              </a:rPr>
              <a:t>whether </a:t>
            </a:r>
            <a:r>
              <a:rPr sz="1600" spc="-5">
                <a:latin typeface="Arial"/>
                <a:cs typeface="Arial"/>
              </a:rPr>
              <a:t>Soldiers schedule an in-person </a:t>
            </a:r>
            <a:r>
              <a:rPr sz="1600" spc="-10">
                <a:latin typeface="Arial"/>
                <a:cs typeface="Arial"/>
              </a:rPr>
              <a:t>appointment </a:t>
            </a:r>
            <a:r>
              <a:rPr sz="1600" spc="-5">
                <a:latin typeface="Arial"/>
                <a:cs typeface="Arial"/>
              </a:rPr>
              <a:t>with a  </a:t>
            </a:r>
            <a:r>
              <a:rPr sz="1600" spc="-10">
                <a:latin typeface="Arial"/>
                <a:cs typeface="Arial"/>
              </a:rPr>
              <a:t>Transportation Office </a:t>
            </a:r>
            <a:r>
              <a:rPr sz="1600" spc="-5">
                <a:latin typeface="Arial"/>
                <a:cs typeface="Arial"/>
              </a:rPr>
              <a:t>or </a:t>
            </a:r>
            <a:r>
              <a:rPr sz="1600" spc="-10">
                <a:latin typeface="Arial"/>
                <a:cs typeface="Arial"/>
              </a:rPr>
              <a:t>not. </a:t>
            </a:r>
            <a:r>
              <a:rPr sz="1600" spc="-5">
                <a:latin typeface="Arial"/>
                <a:cs typeface="Arial"/>
              </a:rPr>
              <a:t>Some of the actions that can be completed </a:t>
            </a:r>
            <a:r>
              <a:rPr sz="1600">
                <a:latin typeface="Arial"/>
                <a:cs typeface="Arial"/>
              </a:rPr>
              <a:t>in </a:t>
            </a:r>
            <a:r>
              <a:rPr sz="1600" spc="-5">
                <a:latin typeface="Arial"/>
                <a:cs typeface="Arial"/>
              </a:rPr>
              <a:t>DPS</a:t>
            </a:r>
            <a:r>
              <a:rPr sz="1600" spc="170">
                <a:latin typeface="Arial"/>
                <a:cs typeface="Arial"/>
              </a:rPr>
              <a:t> </a:t>
            </a:r>
            <a:r>
              <a:rPr sz="1600" spc="-10">
                <a:latin typeface="Arial"/>
                <a:cs typeface="Arial"/>
              </a:rPr>
              <a:t>are:</a:t>
            </a:r>
            <a:endParaRPr sz="1600">
              <a:latin typeface="Arial"/>
              <a:cs typeface="Arial"/>
            </a:endParaRPr>
          </a:p>
          <a:p>
            <a:pPr marL="1211580" lvl="2" indent="-224154">
              <a:spcBef>
                <a:spcPts val="300"/>
              </a:spcBef>
              <a:buFontTx/>
              <a:buChar char="–"/>
              <a:tabLst>
                <a:tab pos="1212215" algn="l"/>
              </a:tabLst>
            </a:pPr>
            <a:r>
              <a:rPr sz="1600" spc="-5">
                <a:latin typeface="Arial"/>
                <a:cs typeface="Arial"/>
              </a:rPr>
              <a:t>Online</a:t>
            </a:r>
            <a:r>
              <a:rPr sz="1600" spc="-10">
                <a:latin typeface="Arial"/>
                <a:cs typeface="Arial"/>
              </a:rPr>
              <a:t> </a:t>
            </a:r>
            <a:r>
              <a:rPr sz="1600" spc="-5">
                <a:latin typeface="Arial"/>
                <a:cs typeface="Arial"/>
              </a:rPr>
              <a:t>self-counseling</a:t>
            </a:r>
            <a:endParaRPr sz="1600">
              <a:latin typeface="Arial"/>
              <a:cs typeface="Arial"/>
            </a:endParaRPr>
          </a:p>
          <a:p>
            <a:pPr marL="1211580" lvl="2" indent="-224154">
              <a:spcBef>
                <a:spcPts val="315"/>
              </a:spcBef>
              <a:buFontTx/>
              <a:buChar char="–"/>
              <a:tabLst>
                <a:tab pos="1212215" algn="l"/>
              </a:tabLst>
            </a:pPr>
            <a:r>
              <a:rPr sz="1600" spc="-10">
                <a:latin typeface="Arial"/>
                <a:cs typeface="Arial"/>
              </a:rPr>
              <a:t>Create </a:t>
            </a:r>
            <a:r>
              <a:rPr sz="1600" spc="-5">
                <a:latin typeface="Arial"/>
                <a:cs typeface="Arial"/>
              </a:rPr>
              <a:t>shipment applications for</a:t>
            </a:r>
            <a:r>
              <a:rPr sz="1600" spc="20">
                <a:latin typeface="Arial"/>
                <a:cs typeface="Arial"/>
              </a:rPr>
              <a:t> </a:t>
            </a:r>
            <a:r>
              <a:rPr sz="1600" spc="-10">
                <a:latin typeface="Arial"/>
                <a:cs typeface="Arial"/>
              </a:rPr>
              <a:t>HHG/UB</a:t>
            </a:r>
            <a:endParaRPr sz="1600">
              <a:latin typeface="Arial"/>
              <a:cs typeface="Arial"/>
            </a:endParaRPr>
          </a:p>
          <a:p>
            <a:pPr marL="1211580" lvl="2" indent="-224154">
              <a:spcBef>
                <a:spcPts val="310"/>
              </a:spcBef>
              <a:buFontTx/>
              <a:buChar char="–"/>
              <a:tabLst>
                <a:tab pos="1212215" algn="l"/>
              </a:tabLst>
            </a:pPr>
            <a:r>
              <a:rPr sz="1600" spc="-5">
                <a:latin typeface="Arial"/>
                <a:cs typeface="Arial"/>
              </a:rPr>
              <a:t>Upload shipment documents to the DPS</a:t>
            </a:r>
            <a:r>
              <a:rPr sz="1600" spc="20">
                <a:latin typeface="Arial"/>
                <a:cs typeface="Arial"/>
              </a:rPr>
              <a:t> </a:t>
            </a:r>
            <a:r>
              <a:rPr sz="1600" spc="-5">
                <a:latin typeface="Arial"/>
                <a:cs typeface="Arial"/>
              </a:rPr>
              <a:t>system</a:t>
            </a:r>
            <a:endParaRPr sz="1600">
              <a:latin typeface="Arial"/>
              <a:cs typeface="Arial"/>
            </a:endParaRPr>
          </a:p>
          <a:p>
            <a:pPr marL="1211580" lvl="2" indent="-224154">
              <a:spcBef>
                <a:spcPts val="300"/>
              </a:spcBef>
              <a:buFontTx/>
              <a:buChar char="–"/>
              <a:tabLst>
                <a:tab pos="1212215" algn="l"/>
              </a:tabLst>
            </a:pPr>
            <a:r>
              <a:rPr sz="1600" spc="-5">
                <a:latin typeface="Arial"/>
                <a:cs typeface="Arial"/>
              </a:rPr>
              <a:t>Print </a:t>
            </a:r>
            <a:r>
              <a:rPr sz="1600" spc="-10">
                <a:latin typeface="Arial"/>
                <a:cs typeface="Arial"/>
              </a:rPr>
              <a:t>out and </a:t>
            </a:r>
            <a:r>
              <a:rPr sz="1600" spc="-5">
                <a:latin typeface="Arial"/>
                <a:cs typeface="Arial"/>
              </a:rPr>
              <a:t>digitally sign the </a:t>
            </a:r>
            <a:r>
              <a:rPr sz="1600" spc="-10">
                <a:latin typeface="Arial"/>
                <a:cs typeface="Arial"/>
              </a:rPr>
              <a:t>DD </a:t>
            </a:r>
            <a:r>
              <a:rPr sz="1600" spc="-5">
                <a:latin typeface="Arial"/>
                <a:cs typeface="Arial"/>
              </a:rPr>
              <a:t>forms </a:t>
            </a:r>
            <a:r>
              <a:rPr sz="1600" spc="-10">
                <a:latin typeface="Arial"/>
                <a:cs typeface="Arial"/>
              </a:rPr>
              <a:t>generated </a:t>
            </a:r>
            <a:r>
              <a:rPr sz="1600" spc="-5">
                <a:latin typeface="Arial"/>
                <a:cs typeface="Arial"/>
              </a:rPr>
              <a:t>by</a:t>
            </a:r>
            <a:r>
              <a:rPr sz="1600" spc="100">
                <a:latin typeface="Arial"/>
                <a:cs typeface="Arial"/>
              </a:rPr>
              <a:t> </a:t>
            </a:r>
            <a:r>
              <a:rPr sz="1600" spc="-5">
                <a:latin typeface="Arial"/>
                <a:cs typeface="Arial"/>
              </a:rPr>
              <a:t>DPS</a:t>
            </a:r>
            <a:endParaRPr sz="1600">
              <a:latin typeface="Arial"/>
              <a:cs typeface="Arial"/>
            </a:endParaRPr>
          </a:p>
          <a:p>
            <a:pPr marL="1211580" lvl="2" indent="-224154">
              <a:spcBef>
                <a:spcPts val="310"/>
              </a:spcBef>
              <a:buFontTx/>
              <a:buChar char="–"/>
              <a:tabLst>
                <a:tab pos="1212215" algn="l"/>
              </a:tabLst>
            </a:pPr>
            <a:r>
              <a:rPr sz="1600" spc="-5">
                <a:latin typeface="Arial"/>
                <a:cs typeface="Arial"/>
              </a:rPr>
              <a:t>Request temporary storage extension with the </a:t>
            </a:r>
            <a:r>
              <a:rPr sz="1600" spc="-10">
                <a:latin typeface="Arial"/>
                <a:cs typeface="Arial"/>
              </a:rPr>
              <a:t>Transportation</a:t>
            </a:r>
            <a:r>
              <a:rPr sz="1600" spc="90">
                <a:latin typeface="Arial"/>
                <a:cs typeface="Arial"/>
              </a:rPr>
              <a:t> </a:t>
            </a:r>
            <a:r>
              <a:rPr sz="1600" spc="-10">
                <a:latin typeface="Arial"/>
                <a:cs typeface="Arial"/>
              </a:rPr>
              <a:t>Office</a:t>
            </a:r>
            <a:endParaRPr sz="1600">
              <a:latin typeface="Arial"/>
              <a:cs typeface="Arial"/>
            </a:endParaRPr>
          </a:p>
          <a:p>
            <a:pPr marL="1211580" marR="420370" lvl="2" indent="-224154">
              <a:lnSpc>
                <a:spcPts val="1730"/>
              </a:lnSpc>
              <a:spcBef>
                <a:spcPts val="530"/>
              </a:spcBef>
              <a:buFontTx/>
              <a:buChar char="–"/>
              <a:tabLst>
                <a:tab pos="1212215" algn="l"/>
              </a:tabLst>
            </a:pPr>
            <a:r>
              <a:rPr sz="1600" spc="-5">
                <a:latin typeface="Arial"/>
                <a:cs typeface="Arial"/>
              </a:rPr>
              <a:t>Complete an online Customer Satisfaction Survey to </a:t>
            </a:r>
            <a:r>
              <a:rPr sz="1600" spc="-10">
                <a:latin typeface="Arial"/>
                <a:cs typeface="Arial"/>
              </a:rPr>
              <a:t>rate </a:t>
            </a:r>
            <a:r>
              <a:rPr sz="1600" spc="-5">
                <a:latin typeface="Arial"/>
                <a:cs typeface="Arial"/>
              </a:rPr>
              <a:t>the moving </a:t>
            </a:r>
            <a:r>
              <a:rPr sz="1600" spc="-10">
                <a:latin typeface="Arial"/>
                <a:cs typeface="Arial"/>
              </a:rPr>
              <a:t>company’s  </a:t>
            </a:r>
            <a:r>
              <a:rPr sz="1600" spc="-5">
                <a:latin typeface="Arial"/>
                <a:cs typeface="Arial"/>
              </a:rPr>
              <a:t>performance</a:t>
            </a:r>
            <a:endParaRPr sz="1600">
              <a:latin typeface="Arial"/>
              <a:cs typeface="Arial"/>
            </a:endParaRPr>
          </a:p>
          <a:p>
            <a:pPr marL="1211580" lvl="2" indent="-224154">
              <a:spcBef>
                <a:spcPts val="270"/>
              </a:spcBef>
              <a:buFontTx/>
              <a:buChar char="–"/>
              <a:tabLst>
                <a:tab pos="1212215" algn="l"/>
              </a:tabLst>
            </a:pPr>
            <a:r>
              <a:rPr sz="1600" spc="-5">
                <a:latin typeface="Arial"/>
                <a:cs typeface="Arial"/>
              </a:rPr>
              <a:t>File a </a:t>
            </a:r>
            <a:r>
              <a:rPr sz="1600">
                <a:latin typeface="Arial"/>
                <a:cs typeface="Arial"/>
              </a:rPr>
              <a:t>claim </a:t>
            </a:r>
            <a:r>
              <a:rPr sz="1600" spc="-5">
                <a:latin typeface="Arial"/>
                <a:cs typeface="Arial"/>
              </a:rPr>
              <a:t>for loss </a:t>
            </a:r>
            <a:r>
              <a:rPr sz="1600" spc="-10">
                <a:latin typeface="Arial"/>
                <a:cs typeface="Arial"/>
              </a:rPr>
              <a:t>and damage </a:t>
            </a:r>
            <a:r>
              <a:rPr sz="1600" spc="-5">
                <a:latin typeface="Arial"/>
                <a:cs typeface="Arial"/>
              </a:rPr>
              <a:t>with the moving company for </a:t>
            </a:r>
            <a:r>
              <a:rPr sz="1600">
                <a:latin typeface="Arial"/>
                <a:cs typeface="Arial"/>
              </a:rPr>
              <a:t>full </a:t>
            </a:r>
            <a:r>
              <a:rPr sz="1600" spc="-5">
                <a:latin typeface="Arial"/>
                <a:cs typeface="Arial"/>
              </a:rPr>
              <a:t>replacement</a:t>
            </a:r>
            <a:r>
              <a:rPr sz="1600" spc="145">
                <a:latin typeface="Arial"/>
                <a:cs typeface="Arial"/>
              </a:rPr>
              <a:t> </a:t>
            </a:r>
            <a:r>
              <a:rPr sz="1600" spc="-5">
                <a:latin typeface="Arial"/>
                <a:cs typeface="Arial"/>
              </a:rPr>
              <a:t>value</a:t>
            </a:r>
            <a:endParaRPr sz="1600">
              <a:latin typeface="Arial"/>
              <a:cs typeface="Arial"/>
            </a:endParaRPr>
          </a:p>
          <a:p>
            <a:pPr marL="643255" marR="1633220" lvl="1" indent="-173990">
              <a:spcBef>
                <a:spcPts val="600"/>
              </a:spcBef>
              <a:buFontTx/>
              <a:buChar char="•"/>
              <a:tabLst>
                <a:tab pos="643890" algn="l"/>
              </a:tabLst>
            </a:pPr>
            <a:r>
              <a:rPr sz="1600" spc="-5">
                <a:latin typeface="Arial"/>
                <a:cs typeface="Arial"/>
              </a:rPr>
              <a:t>Soldiers executing their first or final move will </a:t>
            </a:r>
            <a:r>
              <a:rPr sz="1600" spc="-10">
                <a:latin typeface="Arial"/>
                <a:cs typeface="Arial"/>
              </a:rPr>
              <a:t>not </a:t>
            </a:r>
            <a:r>
              <a:rPr sz="1600" spc="-5">
                <a:latin typeface="Arial"/>
                <a:cs typeface="Arial"/>
              </a:rPr>
              <a:t>be able to perform self-  counseling </a:t>
            </a:r>
            <a:r>
              <a:rPr sz="1600" spc="-10">
                <a:latin typeface="Arial"/>
                <a:cs typeface="Arial"/>
              </a:rPr>
              <a:t>and </a:t>
            </a:r>
            <a:r>
              <a:rPr sz="1600" spc="-5">
                <a:latin typeface="Arial"/>
                <a:cs typeface="Arial"/>
              </a:rPr>
              <a:t>must make an </a:t>
            </a:r>
            <a:r>
              <a:rPr sz="1600" spc="-10">
                <a:latin typeface="Arial"/>
                <a:cs typeface="Arial"/>
              </a:rPr>
              <a:t>appointment </a:t>
            </a:r>
            <a:r>
              <a:rPr sz="1600" spc="-5">
                <a:latin typeface="Arial"/>
                <a:cs typeface="Arial"/>
              </a:rPr>
              <a:t>to see a</a:t>
            </a:r>
            <a:r>
              <a:rPr sz="1600" spc="85">
                <a:latin typeface="Arial"/>
                <a:cs typeface="Arial"/>
              </a:rPr>
              <a:t> </a:t>
            </a:r>
            <a:r>
              <a:rPr sz="1600" spc="-15">
                <a:latin typeface="Arial"/>
                <a:cs typeface="Arial"/>
              </a:rPr>
              <a:t>counselor.</a:t>
            </a:r>
            <a:endParaRPr sz="16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3392429906"/>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5217" y="764710"/>
            <a:ext cx="8450580" cy="5384807"/>
          </a:xfrm>
          <a:prstGeom prst="rect">
            <a:avLst/>
          </a:prstGeom>
        </p:spPr>
        <p:txBody>
          <a:bodyPr vert="horz" wrap="square" lIns="0" tIns="181610" rIns="0" bIns="0" rtlCol="0">
            <a:spAutoFit/>
          </a:bodyPr>
          <a:lstStyle/>
          <a:p>
            <a:pPr marL="192405" indent="-180340">
              <a:spcBef>
                <a:spcPts val="1195"/>
              </a:spcBef>
              <a:buSzPct val="94444"/>
              <a:buFont typeface="Wingdings"/>
              <a:buChar char=""/>
              <a:tabLst>
                <a:tab pos="193040" algn="l"/>
              </a:tabLst>
            </a:pPr>
            <a:r>
              <a:rPr spc="-5">
                <a:latin typeface="Arial"/>
                <a:cs typeface="Arial"/>
              </a:rPr>
              <a:t>Personally Procured Moves</a:t>
            </a:r>
            <a:r>
              <a:rPr spc="40">
                <a:latin typeface="Arial"/>
                <a:cs typeface="Arial"/>
              </a:rPr>
              <a:t> </a:t>
            </a:r>
            <a:r>
              <a:rPr>
                <a:latin typeface="Arial"/>
                <a:cs typeface="Arial"/>
              </a:rPr>
              <a:t>(PPM):</a:t>
            </a:r>
          </a:p>
          <a:p>
            <a:pPr marL="643255" marR="5080" lvl="1" indent="-173990">
              <a:spcBef>
                <a:spcPts val="605"/>
              </a:spcBef>
              <a:buFontTx/>
              <a:buChar char="•"/>
              <a:tabLst>
                <a:tab pos="643890" algn="l"/>
              </a:tabLst>
            </a:pPr>
            <a:r>
              <a:rPr sz="1400" spc="-5">
                <a:latin typeface="Arial"/>
                <a:cs typeface="Arial"/>
              </a:rPr>
              <a:t>Soldiers </a:t>
            </a:r>
            <a:r>
              <a:rPr sz="1400">
                <a:latin typeface="Arial"/>
                <a:cs typeface="Arial"/>
              </a:rPr>
              <a:t>can </a:t>
            </a:r>
            <a:r>
              <a:rPr sz="1400" spc="-5">
                <a:latin typeface="Arial"/>
                <a:cs typeface="Arial"/>
              </a:rPr>
              <a:t>personally arrange HHG transportation and NTS and receive </a:t>
            </a:r>
            <a:r>
              <a:rPr sz="1400">
                <a:latin typeface="Arial"/>
                <a:cs typeface="Arial"/>
              </a:rPr>
              <a:t>a </a:t>
            </a:r>
            <a:r>
              <a:rPr sz="1400" spc="-5">
                <a:latin typeface="Arial"/>
                <a:cs typeface="Arial"/>
              </a:rPr>
              <a:t>monetary allowance as  reimbursement with </a:t>
            </a:r>
            <a:r>
              <a:rPr sz="1400" spc="-10">
                <a:latin typeface="Arial"/>
                <a:cs typeface="Arial"/>
              </a:rPr>
              <a:t>Transportation </a:t>
            </a:r>
            <a:r>
              <a:rPr sz="1400">
                <a:latin typeface="Arial"/>
                <a:cs typeface="Arial"/>
              </a:rPr>
              <a:t>Office counseling </a:t>
            </a:r>
            <a:r>
              <a:rPr sz="1400" spc="-5">
                <a:latin typeface="Arial"/>
                <a:cs typeface="Arial"/>
              </a:rPr>
              <a:t>and approval. Soldiers must not </a:t>
            </a:r>
            <a:r>
              <a:rPr sz="1400">
                <a:latin typeface="Arial"/>
                <a:cs typeface="Arial"/>
              </a:rPr>
              <a:t>conduct a  </a:t>
            </a:r>
            <a:r>
              <a:rPr sz="1400" spc="-5">
                <a:latin typeface="Arial"/>
                <a:cs typeface="Arial"/>
              </a:rPr>
              <a:t>PPM prior </a:t>
            </a:r>
            <a:r>
              <a:rPr sz="1400">
                <a:latin typeface="Arial"/>
                <a:cs typeface="Arial"/>
              </a:rPr>
              <a:t>to issuance </a:t>
            </a:r>
            <a:r>
              <a:rPr sz="1400" spc="-5">
                <a:latin typeface="Arial"/>
                <a:cs typeface="Arial"/>
              </a:rPr>
              <a:t>of PCS</a:t>
            </a:r>
            <a:r>
              <a:rPr sz="1400" spc="-100">
                <a:latin typeface="Arial"/>
                <a:cs typeface="Arial"/>
              </a:rPr>
              <a:t> </a:t>
            </a:r>
            <a:r>
              <a:rPr sz="1400">
                <a:latin typeface="Arial"/>
                <a:cs typeface="Arial"/>
              </a:rPr>
              <a:t>orders.</a:t>
            </a:r>
          </a:p>
          <a:p>
            <a:pPr marL="643255" marR="404495" lvl="1" indent="-173990">
              <a:spcBef>
                <a:spcPts val="600"/>
              </a:spcBef>
              <a:buFontTx/>
              <a:buChar char="•"/>
              <a:tabLst>
                <a:tab pos="643890" algn="l"/>
              </a:tabLst>
            </a:pPr>
            <a:r>
              <a:rPr sz="1400" spc="-5">
                <a:latin typeface="Arial"/>
                <a:cs typeface="Arial"/>
              </a:rPr>
              <a:t>Requires obtaining </a:t>
            </a:r>
            <a:r>
              <a:rPr sz="1400">
                <a:latin typeface="Arial"/>
                <a:cs typeface="Arial"/>
              </a:rPr>
              <a:t>a full </a:t>
            </a:r>
            <a:r>
              <a:rPr sz="1400" spc="-5">
                <a:latin typeface="Arial"/>
                <a:cs typeface="Arial"/>
              </a:rPr>
              <a:t>weight </a:t>
            </a:r>
            <a:r>
              <a:rPr sz="1400">
                <a:latin typeface="Arial"/>
                <a:cs typeface="Arial"/>
              </a:rPr>
              <a:t>ticket for each </a:t>
            </a:r>
            <a:r>
              <a:rPr sz="1400" spc="-5">
                <a:latin typeface="Arial"/>
                <a:cs typeface="Arial"/>
              </a:rPr>
              <a:t>vehicle/trailer </a:t>
            </a:r>
            <a:r>
              <a:rPr sz="1400">
                <a:latin typeface="Arial"/>
                <a:cs typeface="Arial"/>
              </a:rPr>
              <a:t>used, </a:t>
            </a:r>
            <a:r>
              <a:rPr sz="1400" spc="-5">
                <a:latin typeface="Arial"/>
                <a:cs typeface="Arial"/>
              </a:rPr>
              <a:t>and an empty weight </a:t>
            </a:r>
            <a:r>
              <a:rPr sz="1400">
                <a:latin typeface="Arial"/>
                <a:cs typeface="Arial"/>
              </a:rPr>
              <a:t>ticket,  unless the </a:t>
            </a:r>
            <a:r>
              <a:rPr sz="1400" spc="-5">
                <a:latin typeface="Arial"/>
                <a:cs typeface="Arial"/>
              </a:rPr>
              <a:t>empty weight </a:t>
            </a:r>
            <a:r>
              <a:rPr sz="1400">
                <a:latin typeface="Arial"/>
                <a:cs typeface="Arial"/>
              </a:rPr>
              <a:t>is listed </a:t>
            </a:r>
            <a:r>
              <a:rPr sz="1400" spc="-5">
                <a:latin typeface="Arial"/>
                <a:cs typeface="Arial"/>
              </a:rPr>
              <a:t>on </a:t>
            </a:r>
            <a:r>
              <a:rPr sz="1400">
                <a:latin typeface="Arial"/>
                <a:cs typeface="Arial"/>
              </a:rPr>
              <a:t>the </a:t>
            </a:r>
            <a:r>
              <a:rPr sz="1400" spc="-5">
                <a:latin typeface="Arial"/>
                <a:cs typeface="Arial"/>
              </a:rPr>
              <a:t>vehicle registration or </a:t>
            </a:r>
            <a:r>
              <a:rPr sz="1400">
                <a:latin typeface="Arial"/>
                <a:cs typeface="Arial"/>
              </a:rPr>
              <a:t>the </a:t>
            </a:r>
            <a:r>
              <a:rPr sz="1400" spc="-5">
                <a:latin typeface="Arial"/>
                <a:cs typeface="Arial"/>
              </a:rPr>
              <a:t>commercial empty weight </a:t>
            </a:r>
            <a:r>
              <a:rPr sz="1400">
                <a:latin typeface="Arial"/>
                <a:cs typeface="Arial"/>
              </a:rPr>
              <a:t>is  </a:t>
            </a:r>
            <a:r>
              <a:rPr sz="1400" spc="-5">
                <a:latin typeface="Arial"/>
                <a:cs typeface="Arial"/>
              </a:rPr>
              <a:t>available</a:t>
            </a:r>
            <a:r>
              <a:rPr sz="1400" spc="-15">
                <a:latin typeface="Arial"/>
                <a:cs typeface="Arial"/>
              </a:rPr>
              <a:t> </a:t>
            </a:r>
            <a:r>
              <a:rPr sz="1400" spc="-5">
                <a:latin typeface="Arial"/>
                <a:cs typeface="Arial"/>
              </a:rPr>
              <a:t>online.</a:t>
            </a:r>
            <a:endParaRPr sz="1400">
              <a:latin typeface="Arial"/>
              <a:cs typeface="Arial"/>
            </a:endParaRPr>
          </a:p>
          <a:p>
            <a:pPr marL="643255" marR="85725" lvl="1" indent="-173990">
              <a:spcBef>
                <a:spcPts val="600"/>
              </a:spcBef>
              <a:buFontTx/>
              <a:buChar char="•"/>
              <a:tabLst>
                <a:tab pos="643890" algn="l"/>
              </a:tabLst>
            </a:pPr>
            <a:r>
              <a:rPr sz="1400" spc="-5">
                <a:latin typeface="Arial"/>
                <a:cs typeface="Arial"/>
              </a:rPr>
              <a:t>Full PPM: The Soldier </a:t>
            </a:r>
            <a:r>
              <a:rPr sz="1400" spc="-10">
                <a:latin typeface="Arial"/>
                <a:cs typeface="Arial"/>
              </a:rPr>
              <a:t>moves </a:t>
            </a:r>
            <a:r>
              <a:rPr sz="1400" spc="-5">
                <a:latin typeface="Arial"/>
                <a:cs typeface="Arial"/>
              </a:rPr>
              <a:t>everything themselves or personally arranges </a:t>
            </a:r>
            <a:r>
              <a:rPr sz="1400" spc="-10">
                <a:latin typeface="Arial"/>
                <a:cs typeface="Arial"/>
              </a:rPr>
              <a:t>movement </a:t>
            </a:r>
            <a:r>
              <a:rPr sz="1400" spc="-5">
                <a:latin typeface="Arial"/>
                <a:cs typeface="Arial"/>
              </a:rPr>
              <a:t>with </a:t>
            </a:r>
            <a:r>
              <a:rPr sz="1400">
                <a:latin typeface="Arial"/>
                <a:cs typeface="Arial"/>
              </a:rPr>
              <a:t>a non-  </a:t>
            </a:r>
            <a:r>
              <a:rPr sz="1400" spc="-5">
                <a:latin typeface="Arial"/>
                <a:cs typeface="Arial"/>
              </a:rPr>
              <a:t>government arranged moving</a:t>
            </a:r>
            <a:r>
              <a:rPr sz="1400" spc="-75">
                <a:latin typeface="Arial"/>
                <a:cs typeface="Arial"/>
              </a:rPr>
              <a:t> </a:t>
            </a:r>
            <a:r>
              <a:rPr sz="1400" spc="-20">
                <a:latin typeface="Arial"/>
                <a:cs typeface="Arial"/>
              </a:rPr>
              <a:t>company.</a:t>
            </a:r>
            <a:endParaRPr sz="1400">
              <a:latin typeface="Arial"/>
              <a:cs typeface="Arial"/>
            </a:endParaRPr>
          </a:p>
          <a:p>
            <a:pPr marL="643255" marR="709295" lvl="1" indent="-173990">
              <a:spcBef>
                <a:spcPts val="600"/>
              </a:spcBef>
              <a:buFontTx/>
              <a:buChar char="•"/>
              <a:tabLst>
                <a:tab pos="643890" algn="l"/>
              </a:tabLst>
            </a:pPr>
            <a:r>
              <a:rPr sz="1400">
                <a:latin typeface="Arial"/>
                <a:cs typeface="Arial"/>
              </a:rPr>
              <a:t>Partial </a:t>
            </a:r>
            <a:r>
              <a:rPr sz="1400" spc="-5">
                <a:latin typeface="Arial"/>
                <a:cs typeface="Arial"/>
              </a:rPr>
              <a:t>PPM: The Soldier coordinates government transportation of part of </a:t>
            </a:r>
            <a:r>
              <a:rPr sz="1400">
                <a:latin typeface="Arial"/>
                <a:cs typeface="Arial"/>
              </a:rPr>
              <a:t>their </a:t>
            </a:r>
            <a:r>
              <a:rPr sz="1400" spc="-5">
                <a:latin typeface="Arial"/>
                <a:cs typeface="Arial"/>
              </a:rPr>
              <a:t>HHGs, and  moves/coordinates </a:t>
            </a:r>
            <a:r>
              <a:rPr sz="1400">
                <a:latin typeface="Arial"/>
                <a:cs typeface="Arial"/>
              </a:rPr>
              <a:t>the </a:t>
            </a:r>
            <a:r>
              <a:rPr sz="1400" spc="-5">
                <a:latin typeface="Arial"/>
                <a:cs typeface="Arial"/>
              </a:rPr>
              <a:t>remainder</a:t>
            </a:r>
            <a:r>
              <a:rPr sz="1400" spc="-110">
                <a:latin typeface="Arial"/>
                <a:cs typeface="Arial"/>
              </a:rPr>
              <a:t> </a:t>
            </a:r>
            <a:r>
              <a:rPr sz="1400" spc="-5">
                <a:latin typeface="Arial"/>
                <a:cs typeface="Arial"/>
              </a:rPr>
              <a:t>themselves.</a:t>
            </a:r>
            <a:endParaRPr sz="1400">
              <a:latin typeface="Arial"/>
              <a:cs typeface="Arial"/>
            </a:endParaRPr>
          </a:p>
          <a:p>
            <a:pPr marL="643255" marR="316865" lvl="1" indent="-173990">
              <a:spcBef>
                <a:spcPts val="600"/>
              </a:spcBef>
              <a:buFontTx/>
              <a:buChar char="•"/>
              <a:tabLst>
                <a:tab pos="643890" algn="l"/>
              </a:tabLst>
            </a:pPr>
            <a:r>
              <a:rPr sz="1400" spc="-5">
                <a:latin typeface="Arial"/>
                <a:cs typeface="Arial"/>
              </a:rPr>
              <a:t>The Soldier may receive reimbursement of </a:t>
            </a:r>
            <a:r>
              <a:rPr sz="1400">
                <a:latin typeface="Arial"/>
                <a:cs typeface="Arial"/>
              </a:rPr>
              <a:t>the actual </a:t>
            </a:r>
            <a:r>
              <a:rPr sz="1400" spc="-5">
                <a:latin typeface="Arial"/>
                <a:cs typeface="Arial"/>
              </a:rPr>
              <a:t>expenses, or payment of </a:t>
            </a:r>
            <a:r>
              <a:rPr sz="1400">
                <a:latin typeface="Arial"/>
                <a:cs typeface="Arial"/>
              </a:rPr>
              <a:t>a </a:t>
            </a:r>
            <a:r>
              <a:rPr sz="1400" spc="-5">
                <a:latin typeface="Arial"/>
                <a:cs typeface="Arial"/>
              </a:rPr>
              <a:t>monetary  allowance equal </a:t>
            </a:r>
            <a:r>
              <a:rPr sz="1400">
                <a:latin typeface="Arial"/>
                <a:cs typeface="Arial"/>
              </a:rPr>
              <a:t>to </a:t>
            </a:r>
            <a:r>
              <a:rPr sz="1400" spc="-5">
                <a:latin typeface="Arial"/>
                <a:cs typeface="Arial"/>
              </a:rPr>
              <a:t>100% of </a:t>
            </a:r>
            <a:r>
              <a:rPr sz="1400">
                <a:latin typeface="Arial"/>
                <a:cs typeface="Arial"/>
              </a:rPr>
              <a:t>the </a:t>
            </a:r>
            <a:r>
              <a:rPr sz="1400" spc="-5">
                <a:latin typeface="Arial"/>
                <a:cs typeface="Arial"/>
              </a:rPr>
              <a:t>Government’s </a:t>
            </a:r>
            <a:r>
              <a:rPr sz="1400">
                <a:latin typeface="Arial"/>
                <a:cs typeface="Arial"/>
              </a:rPr>
              <a:t>constructed “Best </a:t>
            </a:r>
            <a:r>
              <a:rPr sz="1400" spc="-20">
                <a:latin typeface="Arial"/>
                <a:cs typeface="Arial"/>
              </a:rPr>
              <a:t>Value” </a:t>
            </a:r>
            <a:r>
              <a:rPr sz="1400">
                <a:latin typeface="Arial"/>
                <a:cs typeface="Arial"/>
              </a:rPr>
              <a:t>cost for the actual</a:t>
            </a:r>
            <a:r>
              <a:rPr sz="1400" spc="-254">
                <a:latin typeface="Arial"/>
                <a:cs typeface="Arial"/>
              </a:rPr>
              <a:t> </a:t>
            </a:r>
            <a:r>
              <a:rPr sz="1400" spc="-10">
                <a:latin typeface="Arial"/>
                <a:cs typeface="Arial"/>
              </a:rPr>
              <a:t>HHG  </a:t>
            </a:r>
            <a:r>
              <a:rPr sz="1400" spc="-5">
                <a:latin typeface="Arial"/>
                <a:cs typeface="Arial"/>
              </a:rPr>
              <a:t>weight (not </a:t>
            </a:r>
            <a:r>
              <a:rPr sz="1400">
                <a:latin typeface="Arial"/>
                <a:cs typeface="Arial"/>
              </a:rPr>
              <a:t>estimated </a:t>
            </a:r>
            <a:r>
              <a:rPr sz="1400" spc="-5">
                <a:latin typeface="Arial"/>
                <a:cs typeface="Arial"/>
              </a:rPr>
              <a:t>weight), </a:t>
            </a:r>
            <a:r>
              <a:rPr sz="1400" spc="-10">
                <a:latin typeface="Arial"/>
                <a:cs typeface="Arial"/>
              </a:rPr>
              <a:t>even when </a:t>
            </a:r>
            <a:r>
              <a:rPr sz="1400">
                <a:latin typeface="Arial"/>
                <a:cs typeface="Arial"/>
              </a:rPr>
              <a:t>the actual cost </a:t>
            </a:r>
            <a:r>
              <a:rPr sz="1400" spc="-5">
                <a:latin typeface="Arial"/>
                <a:cs typeface="Arial"/>
              </a:rPr>
              <a:t>of </a:t>
            </a:r>
            <a:r>
              <a:rPr sz="1400">
                <a:latin typeface="Arial"/>
                <a:cs typeface="Arial"/>
              </a:rPr>
              <a:t>the </a:t>
            </a:r>
            <a:r>
              <a:rPr sz="1400" spc="-5">
                <a:latin typeface="Arial"/>
                <a:cs typeface="Arial"/>
              </a:rPr>
              <a:t>HHG shipment </a:t>
            </a:r>
            <a:r>
              <a:rPr sz="1400">
                <a:latin typeface="Arial"/>
                <a:cs typeface="Arial"/>
              </a:rPr>
              <a:t>is</a:t>
            </a:r>
            <a:r>
              <a:rPr sz="1400" spc="-165">
                <a:latin typeface="Arial"/>
                <a:cs typeface="Arial"/>
              </a:rPr>
              <a:t> </a:t>
            </a:r>
            <a:r>
              <a:rPr sz="1400">
                <a:latin typeface="Arial"/>
                <a:cs typeface="Arial"/>
              </a:rPr>
              <a:t>less.</a:t>
            </a:r>
          </a:p>
          <a:p>
            <a:pPr marL="643255" marR="167005" lvl="1" indent="-173990">
              <a:spcBef>
                <a:spcPts val="600"/>
              </a:spcBef>
              <a:buFontTx/>
              <a:buChar char="•"/>
              <a:tabLst>
                <a:tab pos="643890" algn="l"/>
              </a:tabLst>
            </a:pPr>
            <a:r>
              <a:rPr sz="1400" spc="-5">
                <a:latin typeface="Arial"/>
                <a:cs typeface="Arial"/>
              </a:rPr>
              <a:t>Advance of Funds. Advance payment equal </a:t>
            </a:r>
            <a:r>
              <a:rPr sz="1400">
                <a:latin typeface="Arial"/>
                <a:cs typeface="Arial"/>
              </a:rPr>
              <a:t>to </a:t>
            </a:r>
            <a:r>
              <a:rPr sz="1400" spc="-5">
                <a:latin typeface="Arial"/>
                <a:cs typeface="Arial"/>
              </a:rPr>
              <a:t>60% of </a:t>
            </a:r>
            <a:r>
              <a:rPr sz="1400">
                <a:latin typeface="Arial"/>
                <a:cs typeface="Arial"/>
              </a:rPr>
              <a:t>the </a:t>
            </a:r>
            <a:r>
              <a:rPr sz="1400" spc="-5">
                <a:latin typeface="Arial"/>
                <a:cs typeface="Arial"/>
              </a:rPr>
              <a:t>PPM monetary allowance </a:t>
            </a:r>
            <a:r>
              <a:rPr sz="1400">
                <a:latin typeface="Arial"/>
                <a:cs typeface="Arial"/>
              </a:rPr>
              <a:t>is </a:t>
            </a:r>
            <a:r>
              <a:rPr sz="1400" spc="-5">
                <a:latin typeface="Arial"/>
                <a:cs typeface="Arial"/>
              </a:rPr>
              <a:t>authorized  </a:t>
            </a:r>
            <a:r>
              <a:rPr sz="1400">
                <a:latin typeface="Arial"/>
                <a:cs typeface="Arial"/>
              </a:rPr>
              <a:t>for </a:t>
            </a:r>
            <a:r>
              <a:rPr sz="1400" spc="-5">
                <a:latin typeface="Arial"/>
                <a:cs typeface="Arial"/>
              </a:rPr>
              <a:t>PPMs. Soldiers with GTCC </a:t>
            </a:r>
            <a:r>
              <a:rPr sz="1400">
                <a:latin typeface="Arial"/>
                <a:cs typeface="Arial"/>
              </a:rPr>
              <a:t>are </a:t>
            </a:r>
            <a:r>
              <a:rPr sz="1400" spc="-5">
                <a:latin typeface="Arial"/>
                <a:cs typeface="Arial"/>
              </a:rPr>
              <a:t>not authorized advance of PPM</a:t>
            </a:r>
            <a:r>
              <a:rPr sz="1400" spc="-145">
                <a:latin typeface="Arial"/>
                <a:cs typeface="Arial"/>
              </a:rPr>
              <a:t> </a:t>
            </a:r>
            <a:r>
              <a:rPr sz="1400">
                <a:latin typeface="Arial"/>
                <a:cs typeface="Arial"/>
              </a:rPr>
              <a:t>funds.</a:t>
            </a:r>
          </a:p>
          <a:p>
            <a:pPr marL="643255" marR="410209" lvl="1" indent="-173990">
              <a:spcBef>
                <a:spcPts val="600"/>
              </a:spcBef>
              <a:buFontTx/>
              <a:buChar char="•"/>
              <a:tabLst>
                <a:tab pos="643890" algn="l"/>
              </a:tabLst>
            </a:pPr>
            <a:r>
              <a:rPr sz="1400" spc="-5">
                <a:latin typeface="Arial"/>
                <a:cs typeface="Arial"/>
              </a:rPr>
              <a:t>During peak-season HHG </a:t>
            </a:r>
            <a:r>
              <a:rPr sz="1400">
                <a:latin typeface="Arial"/>
                <a:cs typeface="Arial"/>
              </a:rPr>
              <a:t>industry capacity issues, the </a:t>
            </a:r>
            <a:r>
              <a:rPr sz="1400" spc="-10">
                <a:latin typeface="Arial"/>
                <a:cs typeface="Arial"/>
              </a:rPr>
              <a:t>Transportation </a:t>
            </a:r>
            <a:r>
              <a:rPr sz="1400">
                <a:latin typeface="Arial"/>
                <a:cs typeface="Arial"/>
              </a:rPr>
              <a:t>Office </a:t>
            </a:r>
            <a:r>
              <a:rPr sz="1400" spc="-5">
                <a:latin typeface="Arial"/>
                <a:cs typeface="Arial"/>
              </a:rPr>
              <a:t>may </a:t>
            </a:r>
            <a:r>
              <a:rPr sz="1400">
                <a:latin typeface="Arial"/>
                <a:cs typeface="Arial"/>
              </a:rPr>
              <a:t>issue a</a:t>
            </a:r>
            <a:r>
              <a:rPr sz="1400" spc="-270">
                <a:latin typeface="Arial"/>
                <a:cs typeface="Arial"/>
              </a:rPr>
              <a:t> </a:t>
            </a:r>
            <a:r>
              <a:rPr sz="1400">
                <a:latin typeface="Arial"/>
                <a:cs typeface="Arial"/>
              </a:rPr>
              <a:t>non-  </a:t>
            </a:r>
            <a:r>
              <a:rPr sz="1400" spc="-5">
                <a:latin typeface="Arial"/>
                <a:cs typeface="Arial"/>
              </a:rPr>
              <a:t>availability memo or </a:t>
            </a:r>
            <a:r>
              <a:rPr sz="1400">
                <a:latin typeface="Arial"/>
                <a:cs typeface="Arial"/>
              </a:rPr>
              <a:t>actual cost </a:t>
            </a:r>
            <a:r>
              <a:rPr sz="1400" spc="-5">
                <a:latin typeface="Arial"/>
                <a:cs typeface="Arial"/>
              </a:rPr>
              <a:t>memo </a:t>
            </a:r>
            <a:r>
              <a:rPr sz="1400">
                <a:latin typeface="Arial"/>
                <a:cs typeface="Arial"/>
              </a:rPr>
              <a:t>for actual cost </a:t>
            </a:r>
            <a:r>
              <a:rPr sz="1400" spc="-5">
                <a:latin typeface="Arial"/>
                <a:cs typeface="Arial"/>
              </a:rPr>
              <a:t>reimbursement, which requires Soldier  </a:t>
            </a:r>
            <a:r>
              <a:rPr sz="1400">
                <a:latin typeface="Arial"/>
                <a:cs typeface="Arial"/>
              </a:rPr>
              <a:t>submission </a:t>
            </a:r>
            <a:r>
              <a:rPr sz="1400" spc="-5">
                <a:latin typeface="Arial"/>
                <a:cs typeface="Arial"/>
              </a:rPr>
              <a:t>of </a:t>
            </a:r>
            <a:r>
              <a:rPr sz="1400">
                <a:latin typeface="Arial"/>
                <a:cs typeface="Arial"/>
              </a:rPr>
              <a:t>2 </a:t>
            </a:r>
            <a:r>
              <a:rPr sz="1400" spc="-5">
                <a:latin typeface="Arial"/>
                <a:cs typeface="Arial"/>
              </a:rPr>
              <a:t>or </a:t>
            </a:r>
            <a:r>
              <a:rPr sz="1400">
                <a:latin typeface="Arial"/>
                <a:cs typeface="Arial"/>
              </a:rPr>
              <a:t>3 </a:t>
            </a:r>
            <a:r>
              <a:rPr sz="1400" spc="-5">
                <a:latin typeface="Arial"/>
                <a:cs typeface="Arial"/>
              </a:rPr>
              <a:t>commercial invoice </a:t>
            </a:r>
            <a:r>
              <a:rPr sz="1400">
                <a:latin typeface="Arial"/>
                <a:cs typeface="Arial"/>
              </a:rPr>
              <a:t>estimates. </a:t>
            </a:r>
            <a:r>
              <a:rPr sz="1400" spc="-5">
                <a:latin typeface="Arial"/>
                <a:cs typeface="Arial"/>
              </a:rPr>
              <a:t>Weight </a:t>
            </a:r>
            <a:r>
              <a:rPr sz="1400">
                <a:latin typeface="Arial"/>
                <a:cs typeface="Arial"/>
              </a:rPr>
              <a:t>tickets are</a:t>
            </a:r>
            <a:r>
              <a:rPr sz="1400" spc="-270">
                <a:latin typeface="Arial"/>
                <a:cs typeface="Arial"/>
              </a:rPr>
              <a:t> </a:t>
            </a:r>
            <a:r>
              <a:rPr sz="1400" spc="-5">
                <a:latin typeface="Arial"/>
                <a:cs typeface="Arial"/>
              </a:rPr>
              <a:t>required.</a:t>
            </a:r>
            <a:endParaRPr sz="1400">
              <a:latin typeface="Arial"/>
              <a:cs typeface="Arial"/>
            </a:endParaRPr>
          </a:p>
          <a:p>
            <a:pPr marL="643255" marR="1294765" lvl="1" indent="-173990">
              <a:spcBef>
                <a:spcPts val="600"/>
              </a:spcBef>
              <a:buFontTx/>
              <a:buChar char="•"/>
              <a:tabLst>
                <a:tab pos="643890" algn="l"/>
              </a:tabLst>
            </a:pPr>
            <a:r>
              <a:rPr sz="1400" spc="-5">
                <a:latin typeface="Arial"/>
                <a:cs typeface="Arial"/>
              </a:rPr>
              <a:t>Soldiers </a:t>
            </a:r>
            <a:r>
              <a:rPr sz="1400" spc="-10">
                <a:latin typeface="Arial"/>
                <a:cs typeface="Arial"/>
              </a:rPr>
              <a:t>who </a:t>
            </a:r>
            <a:r>
              <a:rPr sz="1400">
                <a:latin typeface="Arial"/>
                <a:cs typeface="Arial"/>
              </a:rPr>
              <a:t>hire a </a:t>
            </a:r>
            <a:r>
              <a:rPr sz="1400" spc="-5">
                <a:latin typeface="Arial"/>
                <a:cs typeface="Arial"/>
              </a:rPr>
              <a:t>commercial company </a:t>
            </a:r>
            <a:r>
              <a:rPr sz="1400">
                <a:latin typeface="Arial"/>
                <a:cs typeface="Arial"/>
              </a:rPr>
              <a:t>should select a </a:t>
            </a:r>
            <a:r>
              <a:rPr sz="1400" spc="-10">
                <a:latin typeface="Arial"/>
                <a:cs typeface="Arial"/>
              </a:rPr>
              <a:t>mover </a:t>
            </a:r>
            <a:r>
              <a:rPr sz="1400" spc="-5">
                <a:latin typeface="Arial"/>
                <a:cs typeface="Arial"/>
              </a:rPr>
              <a:t>registered with </a:t>
            </a:r>
            <a:r>
              <a:rPr sz="1400">
                <a:latin typeface="Arial"/>
                <a:cs typeface="Arial"/>
              </a:rPr>
              <a:t>the  </a:t>
            </a:r>
            <a:r>
              <a:rPr sz="1400" spc="-5">
                <a:latin typeface="Arial"/>
                <a:cs typeface="Arial"/>
              </a:rPr>
              <a:t>Federal Government at</a:t>
            </a:r>
            <a:r>
              <a:rPr sz="1400" spc="-40">
                <a:latin typeface="Arial"/>
                <a:cs typeface="Arial"/>
              </a:rPr>
              <a:t> </a:t>
            </a:r>
            <a:r>
              <a:rPr sz="1400" u="heavy" spc="-10">
                <a:uFill>
                  <a:solidFill>
                    <a:srgbClr val="0562C1"/>
                  </a:solidFill>
                </a:uFill>
                <a:latin typeface="Arial"/>
                <a:cs typeface="Arial"/>
                <a:hlinkClick r:id="rId3"/>
              </a:rPr>
              <a:t>https://www.fmcsa.dot.gov/protect-your-move</a:t>
            </a:r>
            <a:r>
              <a:rPr sz="1400" spc="-10">
                <a:latin typeface="Arial"/>
                <a:cs typeface="Arial"/>
              </a:rPr>
              <a:t>.</a:t>
            </a:r>
            <a:endParaRPr sz="14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3751514942"/>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70" y="1059011"/>
            <a:ext cx="8353425" cy="4399281"/>
          </a:xfrm>
          <a:prstGeom prst="rect">
            <a:avLst/>
          </a:prstGeom>
        </p:spPr>
        <p:txBody>
          <a:bodyPr vert="horz" wrap="square" lIns="0" tIns="13335" rIns="0" bIns="0" rtlCol="0">
            <a:spAutoFit/>
          </a:bodyPr>
          <a:lstStyle/>
          <a:p>
            <a:pPr marL="212725" indent="-200660">
              <a:spcBef>
                <a:spcPts val="5"/>
              </a:spcBef>
              <a:buSzPct val="95000"/>
              <a:buFont typeface="Wingdings"/>
              <a:buChar char=""/>
              <a:tabLst>
                <a:tab pos="213360" algn="l"/>
              </a:tabLst>
            </a:pPr>
            <a:r>
              <a:rPr sz="2000">
                <a:latin typeface="Arial"/>
                <a:cs typeface="Arial"/>
              </a:rPr>
              <a:t>HHG Customer </a:t>
            </a:r>
            <a:r>
              <a:rPr sz="2000" spc="-5">
                <a:latin typeface="Arial"/>
                <a:cs typeface="Arial"/>
              </a:rPr>
              <a:t>Satisfaction Survey</a:t>
            </a:r>
            <a:r>
              <a:rPr sz="2000" spc="-100">
                <a:latin typeface="Arial"/>
                <a:cs typeface="Arial"/>
              </a:rPr>
              <a:t> </a:t>
            </a:r>
            <a:r>
              <a:rPr sz="2000">
                <a:latin typeface="Arial"/>
                <a:cs typeface="Arial"/>
              </a:rPr>
              <a:t>(CSS):</a:t>
            </a:r>
          </a:p>
          <a:p>
            <a:pPr marL="643255" marR="5080" lvl="1" indent="-173990">
              <a:spcBef>
                <a:spcPts val="615"/>
              </a:spcBef>
              <a:buFontTx/>
              <a:buChar char="•"/>
              <a:tabLst>
                <a:tab pos="643890" algn="l"/>
              </a:tabLst>
            </a:pPr>
            <a:r>
              <a:rPr sz="1600" spc="-5">
                <a:latin typeface="Arial"/>
                <a:cs typeface="Arial"/>
              </a:rPr>
              <a:t>In a combined </a:t>
            </a:r>
            <a:r>
              <a:rPr sz="1600" spc="-10">
                <a:latin typeface="Arial"/>
                <a:cs typeface="Arial"/>
              </a:rPr>
              <a:t>effort </a:t>
            </a:r>
            <a:r>
              <a:rPr sz="1600" spc="-5">
                <a:latin typeface="Arial"/>
                <a:cs typeface="Arial"/>
              </a:rPr>
              <a:t>with United States </a:t>
            </a:r>
            <a:r>
              <a:rPr sz="1600" spc="-10">
                <a:latin typeface="Arial"/>
                <a:cs typeface="Arial"/>
              </a:rPr>
              <a:t>Transportation Command (USTRANSCOM) </a:t>
            </a:r>
            <a:r>
              <a:rPr sz="1600" spc="-5">
                <a:latin typeface="Arial"/>
                <a:cs typeface="Arial"/>
              </a:rPr>
              <a:t>to  provide </a:t>
            </a:r>
            <a:r>
              <a:rPr sz="1600" spc="-10">
                <a:latin typeface="Arial"/>
                <a:cs typeface="Arial"/>
              </a:rPr>
              <a:t>better </a:t>
            </a:r>
            <a:r>
              <a:rPr sz="1600" spc="-5">
                <a:latin typeface="Arial"/>
                <a:cs typeface="Arial"/>
              </a:rPr>
              <a:t>customer service, </a:t>
            </a:r>
            <a:r>
              <a:rPr sz="1600" spc="-15">
                <a:latin typeface="Arial"/>
                <a:cs typeface="Arial"/>
              </a:rPr>
              <a:t>we </a:t>
            </a:r>
            <a:r>
              <a:rPr sz="1600" spc="-10">
                <a:latin typeface="Arial"/>
                <a:cs typeface="Arial"/>
              </a:rPr>
              <a:t>are </a:t>
            </a:r>
            <a:r>
              <a:rPr sz="1600" spc="-5">
                <a:latin typeface="Arial"/>
                <a:cs typeface="Arial"/>
              </a:rPr>
              <a:t>asking Soldiers to evaluate the customer  service provided to them by the moving company during their personal </a:t>
            </a:r>
            <a:r>
              <a:rPr sz="1600" spc="-10">
                <a:latin typeface="Arial"/>
                <a:cs typeface="Arial"/>
              </a:rPr>
              <a:t>property </a:t>
            </a:r>
            <a:r>
              <a:rPr sz="1600" spc="-5">
                <a:latin typeface="Arial"/>
                <a:cs typeface="Arial"/>
              </a:rPr>
              <a:t>move  through a customer satisfaction survey taken by logging into</a:t>
            </a:r>
            <a:r>
              <a:rPr sz="1600" spc="50">
                <a:latin typeface="Arial"/>
                <a:cs typeface="Arial"/>
              </a:rPr>
              <a:t> </a:t>
            </a:r>
            <a:r>
              <a:rPr sz="1600" spc="-5">
                <a:latin typeface="Arial"/>
                <a:cs typeface="Arial"/>
              </a:rPr>
              <a:t>DPS.</a:t>
            </a:r>
            <a:endParaRPr sz="1600">
              <a:latin typeface="Arial"/>
              <a:cs typeface="Arial"/>
            </a:endParaRPr>
          </a:p>
          <a:p>
            <a:pPr marL="643255" marR="104775" lvl="1" indent="-173990">
              <a:spcBef>
                <a:spcPts val="600"/>
              </a:spcBef>
              <a:buFontTx/>
              <a:buChar char="•"/>
              <a:tabLst>
                <a:tab pos="643890" algn="l"/>
              </a:tabLst>
            </a:pPr>
            <a:r>
              <a:rPr sz="1600" spc="-10">
                <a:latin typeface="Arial"/>
                <a:cs typeface="Arial"/>
              </a:rPr>
              <a:t>The </a:t>
            </a:r>
            <a:r>
              <a:rPr sz="1600" spc="-5">
                <a:latin typeface="Arial"/>
                <a:cs typeface="Arial"/>
              </a:rPr>
              <a:t>results of this 8 question survey will </a:t>
            </a:r>
            <a:r>
              <a:rPr sz="1600" spc="-10">
                <a:latin typeface="Arial"/>
                <a:cs typeface="Arial"/>
              </a:rPr>
              <a:t>affect how </a:t>
            </a:r>
            <a:r>
              <a:rPr sz="1600" spc="-5">
                <a:latin typeface="Arial"/>
                <a:cs typeface="Arial"/>
              </a:rPr>
              <a:t>the </a:t>
            </a:r>
            <a:r>
              <a:rPr sz="1600" spc="-10">
                <a:latin typeface="Arial"/>
                <a:cs typeface="Arial"/>
              </a:rPr>
              <a:t>government </a:t>
            </a:r>
            <a:r>
              <a:rPr sz="1600" spc="-5">
                <a:latin typeface="Arial"/>
                <a:cs typeface="Arial"/>
              </a:rPr>
              <a:t>distributes future  shipments to the moving company used during the personal </a:t>
            </a:r>
            <a:r>
              <a:rPr sz="1600" spc="-10">
                <a:latin typeface="Arial"/>
                <a:cs typeface="Arial"/>
              </a:rPr>
              <a:t>property </a:t>
            </a:r>
            <a:r>
              <a:rPr sz="1600" spc="-5">
                <a:latin typeface="Arial"/>
                <a:cs typeface="Arial"/>
              </a:rPr>
              <a:t>move </a:t>
            </a:r>
            <a:r>
              <a:rPr sz="1600" spc="-10">
                <a:latin typeface="Arial"/>
                <a:cs typeface="Arial"/>
              </a:rPr>
              <a:t>and </a:t>
            </a:r>
            <a:r>
              <a:rPr sz="1600" spc="-5">
                <a:latin typeface="Arial"/>
                <a:cs typeface="Arial"/>
              </a:rPr>
              <a:t>will  provide valuable information </a:t>
            </a:r>
            <a:r>
              <a:rPr sz="1600" spc="-10">
                <a:latin typeface="Arial"/>
                <a:cs typeface="Arial"/>
              </a:rPr>
              <a:t>regarding </a:t>
            </a:r>
            <a:r>
              <a:rPr sz="1600" spc="-5">
                <a:latin typeface="Arial"/>
                <a:cs typeface="Arial"/>
              </a:rPr>
              <a:t>the service received to the </a:t>
            </a:r>
            <a:r>
              <a:rPr sz="1600" spc="-10">
                <a:latin typeface="Arial"/>
                <a:cs typeface="Arial"/>
              </a:rPr>
              <a:t>Transportation  Office.</a:t>
            </a:r>
            <a:endParaRPr sz="1600">
              <a:latin typeface="Arial"/>
              <a:cs typeface="Arial"/>
            </a:endParaRPr>
          </a:p>
          <a:p>
            <a:pPr marL="643255" marR="77470" lvl="1" indent="-173990">
              <a:spcBef>
                <a:spcPts val="600"/>
              </a:spcBef>
              <a:buFontTx/>
              <a:buChar char="•"/>
              <a:tabLst>
                <a:tab pos="643890" algn="l"/>
              </a:tabLst>
            </a:pPr>
            <a:r>
              <a:rPr sz="1600" spc="-5">
                <a:latin typeface="Arial"/>
                <a:cs typeface="Arial"/>
              </a:rPr>
              <a:t>DPS will send reminder emails to complete the survey on-line </a:t>
            </a:r>
            <a:r>
              <a:rPr sz="1600" spc="-10">
                <a:latin typeface="Arial"/>
                <a:cs typeface="Arial"/>
              </a:rPr>
              <a:t>after 7,14, 21, and 180  days.</a:t>
            </a:r>
            <a:endParaRPr sz="1600">
              <a:latin typeface="Arial"/>
              <a:cs typeface="Arial"/>
            </a:endParaRPr>
          </a:p>
          <a:p>
            <a:pPr marL="643255" marR="32384" lvl="1" indent="-173990">
              <a:spcBef>
                <a:spcPts val="600"/>
              </a:spcBef>
              <a:buFontTx/>
              <a:buChar char="•"/>
              <a:tabLst>
                <a:tab pos="643890" algn="l"/>
              </a:tabLst>
            </a:pPr>
            <a:r>
              <a:rPr sz="1600" spc="-5">
                <a:latin typeface="Arial"/>
                <a:cs typeface="Arial"/>
              </a:rPr>
              <a:t>Soldiers </a:t>
            </a:r>
            <a:r>
              <a:rPr sz="1600" spc="-10">
                <a:latin typeface="Arial"/>
                <a:cs typeface="Arial"/>
              </a:rPr>
              <a:t>who </a:t>
            </a:r>
            <a:r>
              <a:rPr sz="1600" spc="-5">
                <a:latin typeface="Arial"/>
                <a:cs typeface="Arial"/>
              </a:rPr>
              <a:t>cannot access DPS can complete the survey by </a:t>
            </a:r>
            <a:r>
              <a:rPr sz="1600" spc="-10">
                <a:latin typeface="Arial"/>
                <a:cs typeface="Arial"/>
              </a:rPr>
              <a:t>phone </a:t>
            </a:r>
            <a:r>
              <a:rPr sz="1600">
                <a:latin typeface="Arial"/>
                <a:cs typeface="Arial"/>
              </a:rPr>
              <a:t>via </a:t>
            </a:r>
            <a:r>
              <a:rPr sz="1600" spc="-5">
                <a:latin typeface="Arial"/>
                <a:cs typeface="Arial"/>
              </a:rPr>
              <a:t>the </a:t>
            </a:r>
            <a:r>
              <a:rPr sz="1600" spc="-10">
                <a:latin typeface="Arial"/>
                <a:cs typeface="Arial"/>
              </a:rPr>
              <a:t>US  Transportation Command </a:t>
            </a:r>
            <a:r>
              <a:rPr sz="1600" spc="-5">
                <a:latin typeface="Arial"/>
                <a:cs typeface="Arial"/>
              </a:rPr>
              <a:t>Help Desk at </a:t>
            </a:r>
            <a:r>
              <a:rPr sz="1600" spc="-10">
                <a:latin typeface="Arial"/>
                <a:cs typeface="Arial"/>
              </a:rPr>
              <a:t>1-800-462-2176, </a:t>
            </a:r>
            <a:r>
              <a:rPr sz="1600" spc="-5">
                <a:latin typeface="Arial"/>
                <a:cs typeface="Arial"/>
              </a:rPr>
              <a:t>select option 5 </a:t>
            </a:r>
            <a:r>
              <a:rPr sz="1600" spc="-10">
                <a:latin typeface="Arial"/>
                <a:cs typeface="Arial"/>
              </a:rPr>
              <a:t>and </a:t>
            </a:r>
            <a:r>
              <a:rPr sz="1600" spc="-5">
                <a:latin typeface="Arial"/>
                <a:cs typeface="Arial"/>
              </a:rPr>
              <a:t>option</a:t>
            </a:r>
            <a:r>
              <a:rPr sz="1600" spc="190">
                <a:latin typeface="Arial"/>
                <a:cs typeface="Arial"/>
              </a:rPr>
              <a:t> </a:t>
            </a:r>
            <a:r>
              <a:rPr sz="1600" spc="-10">
                <a:latin typeface="Arial"/>
                <a:cs typeface="Arial"/>
              </a:rPr>
              <a:t>1.</a:t>
            </a:r>
            <a:endParaRPr sz="1600">
              <a:latin typeface="Arial"/>
              <a:cs typeface="Arial"/>
            </a:endParaRPr>
          </a:p>
          <a:p>
            <a:pPr marL="643255" marR="338455" lvl="1" indent="-173990">
              <a:spcBef>
                <a:spcPts val="600"/>
              </a:spcBef>
              <a:buFontTx/>
              <a:buChar char="•"/>
              <a:tabLst>
                <a:tab pos="643890" algn="l"/>
              </a:tabLst>
            </a:pPr>
            <a:r>
              <a:rPr sz="1600" spc="-5">
                <a:latin typeface="Arial"/>
                <a:cs typeface="Arial"/>
              </a:rPr>
              <a:t>It </a:t>
            </a:r>
            <a:r>
              <a:rPr sz="1600">
                <a:latin typeface="Arial"/>
                <a:cs typeface="Arial"/>
              </a:rPr>
              <a:t>is </a:t>
            </a:r>
            <a:r>
              <a:rPr sz="1600" spc="-5">
                <a:latin typeface="Arial"/>
                <a:cs typeface="Arial"/>
              </a:rPr>
              <a:t>critical the completed survey </a:t>
            </a:r>
            <a:r>
              <a:rPr sz="1600">
                <a:latin typeface="Arial"/>
                <a:cs typeface="Arial"/>
              </a:rPr>
              <a:t>is </a:t>
            </a:r>
            <a:r>
              <a:rPr sz="1600" spc="-5">
                <a:latin typeface="Arial"/>
                <a:cs typeface="Arial"/>
              </a:rPr>
              <a:t>received </a:t>
            </a:r>
            <a:r>
              <a:rPr sz="1600" spc="-10">
                <a:latin typeface="Arial"/>
                <a:cs typeface="Arial"/>
              </a:rPr>
              <a:t>after </a:t>
            </a:r>
            <a:r>
              <a:rPr sz="1600" spc="-5">
                <a:latin typeface="Arial"/>
                <a:cs typeface="Arial"/>
              </a:rPr>
              <a:t>delivery of shipments. A survey  </a:t>
            </a:r>
            <a:r>
              <a:rPr sz="1600" spc="-10">
                <a:latin typeface="Arial"/>
                <a:cs typeface="Arial"/>
              </a:rPr>
              <a:t>needs </a:t>
            </a:r>
            <a:r>
              <a:rPr sz="1600" spc="-5">
                <a:latin typeface="Arial"/>
                <a:cs typeface="Arial"/>
              </a:rPr>
              <a:t>to be completed for each personal </a:t>
            </a:r>
            <a:r>
              <a:rPr sz="1600" spc="-10">
                <a:latin typeface="Arial"/>
                <a:cs typeface="Arial"/>
              </a:rPr>
              <a:t>property </a:t>
            </a:r>
            <a:r>
              <a:rPr sz="1600" spc="-5">
                <a:latin typeface="Arial"/>
                <a:cs typeface="Arial"/>
              </a:rPr>
              <a:t>shipment as Soldiers may have  </a:t>
            </a:r>
            <a:r>
              <a:rPr sz="1600" spc="-10">
                <a:latin typeface="Arial"/>
                <a:cs typeface="Arial"/>
              </a:rPr>
              <a:t>different </a:t>
            </a:r>
            <a:r>
              <a:rPr sz="1600" spc="-5">
                <a:latin typeface="Arial"/>
                <a:cs typeface="Arial"/>
              </a:rPr>
              <a:t>moving companies</a:t>
            </a:r>
            <a:r>
              <a:rPr sz="1600" spc="5">
                <a:latin typeface="Arial"/>
                <a:cs typeface="Arial"/>
              </a:rPr>
              <a:t> </a:t>
            </a:r>
            <a:r>
              <a:rPr sz="1600" spc="-5">
                <a:latin typeface="Arial"/>
                <a:cs typeface="Arial"/>
              </a:rPr>
              <a:t>assigned.</a:t>
            </a:r>
            <a:endParaRPr sz="16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182655645"/>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70" y="704884"/>
            <a:ext cx="8461375" cy="5565626"/>
          </a:xfrm>
          <a:prstGeom prst="rect">
            <a:avLst/>
          </a:prstGeom>
        </p:spPr>
        <p:txBody>
          <a:bodyPr vert="horz" wrap="square" lIns="0" tIns="185420" rIns="0" bIns="0" rtlCol="0">
            <a:spAutoFit/>
          </a:bodyPr>
          <a:lstStyle/>
          <a:p>
            <a:pPr marL="212725" indent="-200660">
              <a:spcBef>
                <a:spcPts val="1360"/>
              </a:spcBef>
              <a:buSzPct val="95000"/>
              <a:buFont typeface="Wingdings"/>
              <a:buChar char=""/>
              <a:tabLst>
                <a:tab pos="213360" algn="l"/>
              </a:tabLst>
            </a:pPr>
            <a:r>
              <a:rPr sz="2000">
                <a:latin typeface="Arial"/>
                <a:cs typeface="Arial"/>
              </a:rPr>
              <a:t>HHG</a:t>
            </a:r>
            <a:r>
              <a:rPr sz="2000" spc="-20">
                <a:latin typeface="Arial"/>
                <a:cs typeface="Arial"/>
              </a:rPr>
              <a:t> </a:t>
            </a:r>
            <a:r>
              <a:rPr sz="2000">
                <a:latin typeface="Arial"/>
                <a:cs typeface="Arial"/>
              </a:rPr>
              <a:t>Claims:</a:t>
            </a:r>
          </a:p>
          <a:p>
            <a:pPr marL="643255" marR="159385" lvl="1" indent="-173990">
              <a:spcBef>
                <a:spcPts val="620"/>
              </a:spcBef>
              <a:buFontTx/>
              <a:buChar char="•"/>
              <a:tabLst>
                <a:tab pos="643890" algn="l"/>
              </a:tabLst>
            </a:pPr>
            <a:r>
              <a:rPr sz="1600" spc="-5">
                <a:latin typeface="Arial"/>
                <a:cs typeface="Arial"/>
              </a:rPr>
              <a:t>If </a:t>
            </a:r>
            <a:r>
              <a:rPr sz="1600" spc="-10">
                <a:latin typeface="Arial"/>
                <a:cs typeface="Arial"/>
              </a:rPr>
              <a:t>HHG </a:t>
            </a:r>
            <a:r>
              <a:rPr sz="1600" spc="-5">
                <a:latin typeface="Arial"/>
                <a:cs typeface="Arial"/>
              </a:rPr>
              <a:t>or </a:t>
            </a:r>
            <a:r>
              <a:rPr sz="1600" spc="-10">
                <a:latin typeface="Arial"/>
                <a:cs typeface="Arial"/>
              </a:rPr>
              <a:t>UB </a:t>
            </a:r>
            <a:r>
              <a:rPr sz="1600">
                <a:latin typeface="Arial"/>
                <a:cs typeface="Arial"/>
              </a:rPr>
              <a:t>is </a:t>
            </a:r>
            <a:r>
              <a:rPr sz="1600" spc="-5">
                <a:latin typeface="Arial"/>
                <a:cs typeface="Arial"/>
              </a:rPr>
              <a:t>lost, </a:t>
            </a:r>
            <a:r>
              <a:rPr sz="1600" spc="-10">
                <a:latin typeface="Arial"/>
                <a:cs typeface="Arial"/>
              </a:rPr>
              <a:t>damaged, </a:t>
            </a:r>
            <a:r>
              <a:rPr sz="1600" spc="-5">
                <a:latin typeface="Arial"/>
                <a:cs typeface="Arial"/>
              </a:rPr>
              <a:t>or </a:t>
            </a:r>
            <a:r>
              <a:rPr sz="1600" spc="-10">
                <a:latin typeface="Arial"/>
                <a:cs typeface="Arial"/>
              </a:rPr>
              <a:t>destroyed </a:t>
            </a:r>
            <a:r>
              <a:rPr sz="1600" spc="-5">
                <a:latin typeface="Arial"/>
                <a:cs typeface="Arial"/>
              </a:rPr>
              <a:t>while being transported by the  </a:t>
            </a:r>
            <a:r>
              <a:rPr sz="1600" spc="-10">
                <a:latin typeface="Arial"/>
                <a:cs typeface="Arial"/>
              </a:rPr>
              <a:t>Government, </a:t>
            </a:r>
            <a:r>
              <a:rPr sz="1600">
                <a:latin typeface="Arial"/>
                <a:cs typeface="Arial"/>
              </a:rPr>
              <a:t>full </a:t>
            </a:r>
            <a:r>
              <a:rPr sz="1600" spc="-5">
                <a:latin typeface="Arial"/>
                <a:cs typeface="Arial"/>
              </a:rPr>
              <a:t>replacement/repair value of the lost/damaged items may be claimed  with the moving</a:t>
            </a:r>
            <a:r>
              <a:rPr sz="1600" spc="20">
                <a:latin typeface="Arial"/>
                <a:cs typeface="Arial"/>
              </a:rPr>
              <a:t> </a:t>
            </a:r>
            <a:r>
              <a:rPr sz="1600" spc="-25">
                <a:latin typeface="Arial"/>
                <a:cs typeface="Arial"/>
              </a:rPr>
              <a:t>company.</a:t>
            </a:r>
            <a:endParaRPr sz="1600">
              <a:latin typeface="Arial"/>
              <a:cs typeface="Arial"/>
            </a:endParaRPr>
          </a:p>
          <a:p>
            <a:pPr marL="643255" marR="90805" lvl="1" indent="-173990">
              <a:spcBef>
                <a:spcPts val="600"/>
              </a:spcBef>
              <a:buFontTx/>
              <a:buChar char="•"/>
              <a:tabLst>
                <a:tab pos="643890" algn="l"/>
              </a:tabLst>
            </a:pPr>
            <a:r>
              <a:rPr sz="1600" spc="-5">
                <a:latin typeface="Arial"/>
                <a:cs typeface="Arial"/>
              </a:rPr>
              <a:t>Claims </a:t>
            </a:r>
            <a:r>
              <a:rPr sz="1600" spc="-10">
                <a:latin typeface="Arial"/>
                <a:cs typeface="Arial"/>
              </a:rPr>
              <a:t>are </a:t>
            </a:r>
            <a:r>
              <a:rPr sz="1600" spc="-5">
                <a:latin typeface="Arial"/>
                <a:cs typeface="Arial"/>
              </a:rPr>
              <a:t>generally </a:t>
            </a:r>
            <a:r>
              <a:rPr sz="1600" spc="-10">
                <a:latin typeface="Arial"/>
                <a:cs typeface="Arial"/>
              </a:rPr>
              <a:t>payable </a:t>
            </a:r>
            <a:r>
              <a:rPr sz="1600">
                <a:latin typeface="Arial"/>
                <a:cs typeface="Arial"/>
              </a:rPr>
              <a:t>if </a:t>
            </a:r>
            <a:r>
              <a:rPr sz="1600" spc="-5">
                <a:latin typeface="Arial"/>
                <a:cs typeface="Arial"/>
              </a:rPr>
              <a:t>the </a:t>
            </a:r>
            <a:r>
              <a:rPr sz="1600" spc="-10">
                <a:latin typeface="Arial"/>
                <a:cs typeface="Arial"/>
              </a:rPr>
              <a:t>damage </a:t>
            </a:r>
            <a:r>
              <a:rPr sz="1600" spc="-5">
                <a:latin typeface="Arial"/>
                <a:cs typeface="Arial"/>
              </a:rPr>
              <a:t>occurred during the transportation </a:t>
            </a:r>
            <a:r>
              <a:rPr sz="1600" spc="-10">
                <a:latin typeface="Arial"/>
                <a:cs typeface="Arial"/>
              </a:rPr>
              <a:t>or  </a:t>
            </a:r>
            <a:r>
              <a:rPr sz="1600" spc="-5">
                <a:latin typeface="Arial"/>
                <a:cs typeface="Arial"/>
              </a:rPr>
              <a:t>storage </a:t>
            </a:r>
            <a:r>
              <a:rPr sz="1600" spc="-10">
                <a:latin typeface="Arial"/>
                <a:cs typeface="Arial"/>
              </a:rPr>
              <a:t>and </a:t>
            </a:r>
            <a:r>
              <a:rPr sz="1600">
                <a:latin typeface="Arial"/>
                <a:cs typeface="Arial"/>
              </a:rPr>
              <a:t>is </a:t>
            </a:r>
            <a:r>
              <a:rPr sz="1600" spc="-10">
                <a:latin typeface="Arial"/>
                <a:cs typeface="Arial"/>
              </a:rPr>
              <a:t>not </a:t>
            </a:r>
            <a:r>
              <a:rPr sz="1600" spc="-5">
                <a:latin typeface="Arial"/>
                <a:cs typeface="Arial"/>
              </a:rPr>
              <a:t>the result of a preexisting defect, </a:t>
            </a:r>
            <a:r>
              <a:rPr sz="1600">
                <a:latin typeface="Arial"/>
                <a:cs typeface="Arial"/>
              </a:rPr>
              <a:t>is </a:t>
            </a:r>
            <a:r>
              <a:rPr sz="1600" spc="-10">
                <a:latin typeface="Arial"/>
                <a:cs typeface="Arial"/>
              </a:rPr>
              <a:t>not due </a:t>
            </a:r>
            <a:r>
              <a:rPr sz="1600" spc="-5">
                <a:latin typeface="Arial"/>
                <a:cs typeface="Arial"/>
              </a:rPr>
              <a:t>to </a:t>
            </a:r>
            <a:r>
              <a:rPr sz="1600" spc="-10">
                <a:latin typeface="Arial"/>
                <a:cs typeface="Arial"/>
              </a:rPr>
              <a:t>normal </a:t>
            </a:r>
            <a:r>
              <a:rPr sz="1600" spc="-5">
                <a:latin typeface="Arial"/>
                <a:cs typeface="Arial"/>
              </a:rPr>
              <a:t>usage, </a:t>
            </a:r>
            <a:r>
              <a:rPr sz="1600" spc="-10">
                <a:latin typeface="Arial"/>
                <a:cs typeface="Arial"/>
              </a:rPr>
              <a:t>and </a:t>
            </a:r>
            <a:r>
              <a:rPr sz="1600">
                <a:latin typeface="Arial"/>
                <a:cs typeface="Arial"/>
              </a:rPr>
              <a:t>is  </a:t>
            </a:r>
            <a:r>
              <a:rPr sz="1600" spc="-10">
                <a:latin typeface="Arial"/>
                <a:cs typeface="Arial"/>
              </a:rPr>
              <a:t>not </a:t>
            </a:r>
            <a:r>
              <a:rPr sz="1600" spc="-5">
                <a:latin typeface="Arial"/>
                <a:cs typeface="Arial"/>
              </a:rPr>
              <a:t>the result of </a:t>
            </a:r>
            <a:r>
              <a:rPr sz="1600" spc="-10">
                <a:latin typeface="Arial"/>
                <a:cs typeface="Arial"/>
              </a:rPr>
              <a:t>normal </a:t>
            </a:r>
            <a:r>
              <a:rPr sz="1600" spc="-5">
                <a:latin typeface="Arial"/>
                <a:cs typeface="Arial"/>
              </a:rPr>
              <a:t>deterioration during</a:t>
            </a:r>
            <a:r>
              <a:rPr sz="1600" spc="100">
                <a:latin typeface="Arial"/>
                <a:cs typeface="Arial"/>
              </a:rPr>
              <a:t> </a:t>
            </a:r>
            <a:r>
              <a:rPr sz="1600" spc="-5">
                <a:latin typeface="Arial"/>
                <a:cs typeface="Arial"/>
              </a:rPr>
              <a:t>storage.</a:t>
            </a:r>
            <a:endParaRPr sz="1600">
              <a:latin typeface="Arial"/>
              <a:cs typeface="Arial"/>
            </a:endParaRPr>
          </a:p>
          <a:p>
            <a:pPr marL="643255" marR="5080" lvl="1" indent="-173990">
              <a:spcBef>
                <a:spcPts val="600"/>
              </a:spcBef>
              <a:buFontTx/>
              <a:buChar char="•"/>
              <a:tabLst>
                <a:tab pos="643890" algn="l"/>
              </a:tabLst>
            </a:pPr>
            <a:r>
              <a:rPr sz="1600" spc="-5">
                <a:latin typeface="Arial"/>
                <a:cs typeface="Arial"/>
              </a:rPr>
              <a:t>Soldiers with </a:t>
            </a:r>
            <a:r>
              <a:rPr sz="1600" spc="-10">
                <a:latin typeface="Arial"/>
                <a:cs typeface="Arial"/>
              </a:rPr>
              <a:t>damaged </a:t>
            </a:r>
            <a:r>
              <a:rPr sz="1600" spc="-5">
                <a:latin typeface="Arial"/>
                <a:cs typeface="Arial"/>
              </a:rPr>
              <a:t>or </a:t>
            </a:r>
            <a:r>
              <a:rPr sz="1600">
                <a:latin typeface="Arial"/>
                <a:cs typeface="Arial"/>
              </a:rPr>
              <a:t>missing </a:t>
            </a:r>
            <a:r>
              <a:rPr sz="1600" spc="-10">
                <a:latin typeface="Arial"/>
                <a:cs typeface="Arial"/>
              </a:rPr>
              <a:t>HHG </a:t>
            </a:r>
            <a:r>
              <a:rPr sz="1600" spc="-5">
                <a:latin typeface="Arial"/>
                <a:cs typeface="Arial"/>
              </a:rPr>
              <a:t>or </a:t>
            </a:r>
            <a:r>
              <a:rPr sz="1600" spc="-10">
                <a:latin typeface="Arial"/>
                <a:cs typeface="Arial"/>
              </a:rPr>
              <a:t>UB </a:t>
            </a:r>
            <a:r>
              <a:rPr sz="1600" spc="-5">
                <a:latin typeface="Arial"/>
                <a:cs typeface="Arial"/>
              </a:rPr>
              <a:t>must </a:t>
            </a:r>
            <a:r>
              <a:rPr sz="1600">
                <a:latin typeface="Arial"/>
                <a:cs typeface="Arial"/>
              </a:rPr>
              <a:t>file </a:t>
            </a:r>
            <a:r>
              <a:rPr sz="1600" spc="-5">
                <a:latin typeface="Arial"/>
                <a:cs typeface="Arial"/>
              </a:rPr>
              <a:t>a Notice of Loss or </a:t>
            </a:r>
            <a:r>
              <a:rPr sz="1600" spc="-10">
                <a:latin typeface="Arial"/>
                <a:cs typeface="Arial"/>
              </a:rPr>
              <a:t>Damage </a:t>
            </a:r>
            <a:r>
              <a:rPr sz="1600" spc="-65">
                <a:latin typeface="Arial"/>
                <a:cs typeface="Arial"/>
              </a:rPr>
              <a:t>AT  </a:t>
            </a:r>
            <a:r>
              <a:rPr sz="1600" spc="-5">
                <a:latin typeface="Arial"/>
                <a:cs typeface="Arial"/>
              </a:rPr>
              <a:t>Delivery or a Notice of Loss or </a:t>
            </a:r>
            <a:r>
              <a:rPr sz="1600" spc="-10">
                <a:latin typeface="Arial"/>
                <a:cs typeface="Arial"/>
              </a:rPr>
              <a:t>Damage </a:t>
            </a:r>
            <a:r>
              <a:rPr sz="1600" spc="-5">
                <a:latin typeface="Arial"/>
                <a:cs typeface="Arial"/>
              </a:rPr>
              <a:t>AFTER Delivery with the </a:t>
            </a:r>
            <a:r>
              <a:rPr sz="1600" spc="-10">
                <a:latin typeface="Arial"/>
                <a:cs typeface="Arial"/>
              </a:rPr>
              <a:t>Transportation  </a:t>
            </a:r>
            <a:r>
              <a:rPr sz="1600" spc="-5">
                <a:latin typeface="Arial"/>
                <a:cs typeface="Arial"/>
              </a:rPr>
              <a:t>Service Provider (TSP) within </a:t>
            </a:r>
            <a:r>
              <a:rPr sz="1600" spc="-10">
                <a:latin typeface="Arial"/>
                <a:cs typeface="Arial"/>
              </a:rPr>
              <a:t>180 days </a:t>
            </a:r>
            <a:r>
              <a:rPr sz="1600" spc="-5">
                <a:latin typeface="Arial"/>
                <a:cs typeface="Arial"/>
              </a:rPr>
              <a:t>of </a:t>
            </a:r>
            <a:r>
              <a:rPr sz="1600" spc="-20">
                <a:latin typeface="Arial"/>
                <a:cs typeface="Arial"/>
              </a:rPr>
              <a:t>delivery, </a:t>
            </a:r>
            <a:r>
              <a:rPr sz="1600" spc="-10">
                <a:latin typeface="Arial"/>
                <a:cs typeface="Arial"/>
              </a:rPr>
              <a:t>and </a:t>
            </a:r>
            <a:r>
              <a:rPr sz="1600" spc="-5">
                <a:latin typeface="Arial"/>
                <a:cs typeface="Arial"/>
              </a:rPr>
              <a:t>a </a:t>
            </a:r>
            <a:r>
              <a:rPr sz="1600">
                <a:latin typeface="Arial"/>
                <a:cs typeface="Arial"/>
              </a:rPr>
              <a:t>claim in </a:t>
            </a:r>
            <a:r>
              <a:rPr sz="1600" spc="-5">
                <a:latin typeface="Arial"/>
                <a:cs typeface="Arial"/>
              </a:rPr>
              <a:t>DPS within 9 </a:t>
            </a:r>
            <a:r>
              <a:rPr sz="1600" spc="-10">
                <a:latin typeface="Arial"/>
                <a:cs typeface="Arial"/>
              </a:rPr>
              <a:t>months  </a:t>
            </a:r>
            <a:r>
              <a:rPr sz="1600" spc="-5">
                <a:latin typeface="Arial"/>
                <a:cs typeface="Arial"/>
              </a:rPr>
              <a:t>of </a:t>
            </a:r>
            <a:r>
              <a:rPr sz="1600" spc="-20">
                <a:latin typeface="Arial"/>
                <a:cs typeface="Arial"/>
              </a:rPr>
              <a:t>delivery. </a:t>
            </a:r>
            <a:r>
              <a:rPr sz="1600" spc="-10">
                <a:latin typeface="Arial"/>
                <a:cs typeface="Arial"/>
              </a:rPr>
              <a:t>The </a:t>
            </a:r>
            <a:r>
              <a:rPr sz="1600" spc="-5">
                <a:latin typeface="Arial"/>
                <a:cs typeface="Arial"/>
              </a:rPr>
              <a:t>Notice of Loss or </a:t>
            </a:r>
            <a:r>
              <a:rPr sz="1600" spc="-10">
                <a:latin typeface="Arial"/>
                <a:cs typeface="Arial"/>
              </a:rPr>
              <a:t>Damage </a:t>
            </a:r>
            <a:r>
              <a:rPr sz="1600">
                <a:latin typeface="Arial"/>
                <a:cs typeface="Arial"/>
              </a:rPr>
              <a:t>is </a:t>
            </a:r>
            <a:r>
              <a:rPr sz="1600" spc="-5">
                <a:latin typeface="Arial"/>
                <a:cs typeface="Arial"/>
              </a:rPr>
              <a:t>provided by the TSP at</a:t>
            </a:r>
            <a:r>
              <a:rPr sz="1600" spc="65">
                <a:latin typeface="Arial"/>
                <a:cs typeface="Arial"/>
              </a:rPr>
              <a:t> </a:t>
            </a:r>
            <a:r>
              <a:rPr sz="1600" spc="-20">
                <a:latin typeface="Arial"/>
                <a:cs typeface="Arial"/>
              </a:rPr>
              <a:t>delivery.</a:t>
            </a:r>
            <a:endParaRPr sz="1600">
              <a:latin typeface="Arial"/>
              <a:cs typeface="Arial"/>
            </a:endParaRPr>
          </a:p>
          <a:p>
            <a:pPr marL="643255" lvl="1" indent="-173990">
              <a:spcBef>
                <a:spcPts val="600"/>
              </a:spcBef>
              <a:buFontTx/>
              <a:buChar char="•"/>
              <a:tabLst>
                <a:tab pos="643890" algn="l"/>
              </a:tabLst>
            </a:pPr>
            <a:r>
              <a:rPr sz="1600" spc="-5">
                <a:latin typeface="Arial"/>
                <a:cs typeface="Arial"/>
              </a:rPr>
              <a:t>Visit </a:t>
            </a:r>
            <a:r>
              <a:rPr sz="1600" u="heavy" spc="-10">
                <a:uFill>
                  <a:solidFill>
                    <a:srgbClr val="0562C1"/>
                  </a:solidFill>
                </a:uFill>
                <a:latin typeface="Arial"/>
                <a:cs typeface="Arial"/>
                <a:hlinkClick r:id="rId3"/>
              </a:rPr>
              <a:t>https://www.jagcnet.army.mil/PCLAIMS</a:t>
            </a:r>
            <a:r>
              <a:rPr sz="1600" spc="-10">
                <a:latin typeface="Arial"/>
                <a:cs typeface="Arial"/>
                <a:hlinkClick r:id="rId3"/>
              </a:rPr>
              <a:t> </a:t>
            </a:r>
            <a:r>
              <a:rPr sz="1600" spc="-5">
                <a:latin typeface="Arial"/>
                <a:cs typeface="Arial"/>
              </a:rPr>
              <a:t>for 3 informational </a:t>
            </a:r>
            <a:r>
              <a:rPr sz="1600" spc="-10">
                <a:latin typeface="Arial"/>
                <a:cs typeface="Arial"/>
              </a:rPr>
              <a:t>HHG </a:t>
            </a:r>
            <a:r>
              <a:rPr sz="1600" spc="-5">
                <a:latin typeface="Arial"/>
                <a:cs typeface="Arial"/>
              </a:rPr>
              <a:t>claims</a:t>
            </a:r>
            <a:r>
              <a:rPr sz="1600" spc="80">
                <a:latin typeface="Arial"/>
                <a:cs typeface="Arial"/>
              </a:rPr>
              <a:t> </a:t>
            </a:r>
            <a:r>
              <a:rPr sz="1600" spc="-5">
                <a:latin typeface="Arial"/>
                <a:cs typeface="Arial"/>
              </a:rPr>
              <a:t>videos:</a:t>
            </a:r>
            <a:endParaRPr sz="1600">
              <a:latin typeface="Arial"/>
              <a:cs typeface="Arial"/>
            </a:endParaRPr>
          </a:p>
          <a:p>
            <a:pPr marL="830580" lvl="2" indent="-127000">
              <a:buFontTx/>
              <a:buChar char="-"/>
              <a:tabLst>
                <a:tab pos="831215" algn="l"/>
              </a:tabLst>
            </a:pPr>
            <a:r>
              <a:rPr sz="1600" spc="-5">
                <a:latin typeface="Arial"/>
                <a:cs typeface="Arial"/>
              </a:rPr>
              <a:t>Pre-Move </a:t>
            </a:r>
            <a:r>
              <a:rPr sz="1600" spc="-10">
                <a:latin typeface="Arial"/>
                <a:cs typeface="Arial"/>
              </a:rPr>
              <a:t>and </a:t>
            </a:r>
            <a:r>
              <a:rPr sz="1600" spc="-5">
                <a:latin typeface="Arial"/>
                <a:cs typeface="Arial"/>
              </a:rPr>
              <a:t>Moving </a:t>
            </a:r>
            <a:r>
              <a:rPr sz="1600" spc="-10">
                <a:latin typeface="Arial"/>
                <a:cs typeface="Arial"/>
              </a:rPr>
              <a:t>Day:</a:t>
            </a:r>
            <a:r>
              <a:rPr sz="1600" spc="65">
                <a:latin typeface="Arial"/>
                <a:cs typeface="Arial"/>
              </a:rPr>
              <a:t> </a:t>
            </a:r>
            <a:r>
              <a:rPr lang="en-US" sz="1200" u="heavy" spc="-10">
                <a:uFill>
                  <a:solidFill>
                    <a:srgbClr val="0562C1"/>
                  </a:solidFill>
                </a:uFill>
                <a:cs typeface="Arial"/>
                <a:hlinkClick r:id="rId4"/>
              </a:rPr>
              <a:t>https://www.jagcnet.army.mil/Apps/PCLAIMS/PCLAIMSPublic.nsf/xpVideoPlayer.xsp?video=pmamd</a:t>
            </a:r>
            <a:r>
              <a:rPr lang="en-US" sz="1200" u="heavy" spc="-10">
                <a:uFill>
                  <a:solidFill>
                    <a:srgbClr val="0562C1"/>
                  </a:solidFill>
                </a:uFill>
                <a:cs typeface="Arial"/>
              </a:rPr>
              <a:t> </a:t>
            </a:r>
            <a:endParaRPr sz="1200">
              <a:latin typeface="Arial"/>
              <a:cs typeface="Arial"/>
            </a:endParaRPr>
          </a:p>
          <a:p>
            <a:pPr marL="830580" lvl="2" indent="-127000">
              <a:buFontTx/>
              <a:buChar char="-"/>
              <a:tabLst>
                <a:tab pos="831215" algn="l"/>
              </a:tabLst>
            </a:pPr>
            <a:r>
              <a:rPr sz="1600" spc="-5">
                <a:latin typeface="Arial"/>
                <a:cs typeface="Arial"/>
              </a:rPr>
              <a:t>Delivery </a:t>
            </a:r>
            <a:r>
              <a:rPr sz="1600" spc="-10">
                <a:latin typeface="Arial"/>
                <a:cs typeface="Arial"/>
              </a:rPr>
              <a:t>Day and </a:t>
            </a:r>
            <a:r>
              <a:rPr sz="1600" spc="-5">
                <a:latin typeface="Arial"/>
                <a:cs typeface="Arial"/>
              </a:rPr>
              <a:t>Filing </a:t>
            </a:r>
            <a:r>
              <a:rPr sz="1600" spc="-50">
                <a:latin typeface="Arial"/>
                <a:cs typeface="Arial"/>
              </a:rPr>
              <a:t>Your </a:t>
            </a:r>
            <a:r>
              <a:rPr sz="1600" spc="-5">
                <a:latin typeface="Arial"/>
                <a:cs typeface="Arial"/>
              </a:rPr>
              <a:t>Claim:</a:t>
            </a:r>
            <a:r>
              <a:rPr sz="1600" spc="60">
                <a:latin typeface="Arial"/>
                <a:cs typeface="Arial"/>
              </a:rPr>
              <a:t> </a:t>
            </a:r>
            <a:r>
              <a:rPr lang="en-US" sz="1200" u="heavy" spc="-10">
                <a:uFill>
                  <a:solidFill>
                    <a:srgbClr val="0562C1"/>
                  </a:solidFill>
                </a:uFill>
                <a:cs typeface="Arial"/>
                <a:hlinkClick r:id="rId5"/>
              </a:rPr>
              <a:t>https://www.jagcnet.army.mil/Apps/PCLAIMS/PCLAIMSPublic.nsf/xpVideoPlayer.xsp?video=ddafyc</a:t>
            </a:r>
            <a:r>
              <a:rPr lang="en-US" sz="1200" u="heavy" spc="-10">
                <a:uFill>
                  <a:solidFill>
                    <a:srgbClr val="0562C1"/>
                  </a:solidFill>
                </a:uFill>
                <a:cs typeface="Arial"/>
              </a:rPr>
              <a:t>  </a:t>
            </a:r>
          </a:p>
          <a:p>
            <a:pPr marL="830580" lvl="2" indent="-127000">
              <a:buFontTx/>
              <a:buChar char="-"/>
              <a:tabLst>
                <a:tab pos="831215" algn="l"/>
              </a:tabLst>
            </a:pPr>
            <a:r>
              <a:rPr sz="1600" spc="-10">
                <a:latin typeface="Arial"/>
                <a:cs typeface="Arial"/>
              </a:rPr>
              <a:t>Transferring </a:t>
            </a:r>
            <a:r>
              <a:rPr sz="1600" spc="-50">
                <a:latin typeface="Arial"/>
                <a:cs typeface="Arial"/>
              </a:rPr>
              <a:t>Your </a:t>
            </a:r>
            <a:r>
              <a:rPr sz="1600" spc="-5">
                <a:latin typeface="Arial"/>
                <a:cs typeface="Arial"/>
              </a:rPr>
              <a:t>Claim to the </a:t>
            </a:r>
            <a:r>
              <a:rPr sz="1600" spc="-10">
                <a:latin typeface="Arial"/>
                <a:cs typeface="Arial"/>
              </a:rPr>
              <a:t>Army:</a:t>
            </a:r>
            <a:r>
              <a:rPr lang="en-US" sz="1600" spc="-10">
                <a:cs typeface="Arial"/>
              </a:rPr>
              <a:t> </a:t>
            </a:r>
            <a:r>
              <a:rPr lang="en-US" sz="1200" spc="-10">
                <a:cs typeface="Arial"/>
                <a:hlinkClick r:id="rId6"/>
              </a:rPr>
              <a:t>https://www.jagcnet.army.mil/Apps/PCLAIMS/PCLAIMSPublic.nsf/xpVideoPlayer.xsp?video=tycta</a:t>
            </a:r>
            <a:r>
              <a:rPr lang="en-US" sz="1200" spc="-10">
                <a:cs typeface="Arial"/>
              </a:rPr>
              <a:t> </a:t>
            </a:r>
            <a:endParaRPr sz="1200">
              <a:latin typeface="Arial"/>
              <a:cs typeface="Arial"/>
            </a:endParaRPr>
          </a:p>
          <a:p>
            <a:pPr marL="756285" marR="92710" lvl="1" indent="-287020">
              <a:spcBef>
                <a:spcPts val="600"/>
              </a:spcBef>
              <a:buFontTx/>
              <a:buChar char="•"/>
              <a:tabLst>
                <a:tab pos="756285" algn="l"/>
                <a:tab pos="756920" algn="l"/>
              </a:tabLst>
            </a:pPr>
            <a:r>
              <a:rPr sz="1600" spc="-5">
                <a:latin typeface="Arial"/>
                <a:cs typeface="Arial"/>
              </a:rPr>
              <a:t>Soldiers disputing </a:t>
            </a:r>
            <a:r>
              <a:rPr sz="1600" spc="-10">
                <a:latin typeface="Arial"/>
                <a:cs typeface="Arial"/>
              </a:rPr>
              <a:t>any </a:t>
            </a:r>
            <a:r>
              <a:rPr sz="1600" spc="-5">
                <a:latin typeface="Arial"/>
                <a:cs typeface="Arial"/>
              </a:rPr>
              <a:t>or all of the moving </a:t>
            </a:r>
            <a:r>
              <a:rPr sz="1600" spc="-10">
                <a:latin typeface="Arial"/>
                <a:cs typeface="Arial"/>
              </a:rPr>
              <a:t>company’s </a:t>
            </a:r>
            <a:r>
              <a:rPr sz="1600">
                <a:latin typeface="Arial"/>
                <a:cs typeface="Arial"/>
              </a:rPr>
              <a:t>claim </a:t>
            </a:r>
            <a:r>
              <a:rPr sz="1600" spc="-5">
                <a:latin typeface="Arial"/>
                <a:cs typeface="Arial"/>
              </a:rPr>
              <a:t>settlement </a:t>
            </a:r>
            <a:r>
              <a:rPr sz="1600" spc="-10">
                <a:latin typeface="Arial"/>
                <a:cs typeface="Arial"/>
              </a:rPr>
              <a:t>offer </a:t>
            </a:r>
            <a:r>
              <a:rPr sz="1600" spc="-5">
                <a:latin typeface="Arial"/>
                <a:cs typeface="Arial"/>
              </a:rPr>
              <a:t>or </a:t>
            </a:r>
            <a:r>
              <a:rPr sz="1600" spc="-10">
                <a:latin typeface="Arial"/>
                <a:cs typeface="Arial"/>
              </a:rPr>
              <a:t>denial  </a:t>
            </a:r>
            <a:r>
              <a:rPr sz="1600" spc="-5">
                <a:latin typeface="Arial"/>
                <a:cs typeface="Arial"/>
              </a:rPr>
              <a:t>must transfer the </a:t>
            </a:r>
            <a:r>
              <a:rPr sz="1600">
                <a:latin typeface="Arial"/>
                <a:cs typeface="Arial"/>
              </a:rPr>
              <a:t>claim </a:t>
            </a:r>
            <a:r>
              <a:rPr sz="1600" spc="-5">
                <a:latin typeface="Arial"/>
                <a:cs typeface="Arial"/>
              </a:rPr>
              <a:t>to the U.S. Army </a:t>
            </a:r>
            <a:r>
              <a:rPr sz="1600" spc="-10">
                <a:latin typeface="Arial"/>
                <a:cs typeface="Arial"/>
              </a:rPr>
              <a:t>Center </a:t>
            </a:r>
            <a:r>
              <a:rPr sz="1600" spc="-5">
                <a:latin typeface="Arial"/>
                <a:cs typeface="Arial"/>
              </a:rPr>
              <a:t>for Personnel Claims </a:t>
            </a:r>
            <a:r>
              <a:rPr sz="1600" spc="-10">
                <a:latin typeface="Arial"/>
                <a:cs typeface="Arial"/>
              </a:rPr>
              <a:t>Support at: </a:t>
            </a:r>
            <a:r>
              <a:rPr sz="1600" u="heavy" spc="-10">
                <a:uFill>
                  <a:solidFill>
                    <a:srgbClr val="0562C1"/>
                  </a:solidFill>
                </a:uFill>
                <a:latin typeface="Arial"/>
                <a:cs typeface="Arial"/>
              </a:rPr>
              <a:t> </a:t>
            </a:r>
            <a:r>
              <a:rPr sz="1600" u="heavy" spc="-10">
                <a:uFill>
                  <a:solidFill>
                    <a:srgbClr val="0562C1"/>
                  </a:solidFill>
                </a:uFill>
                <a:latin typeface="Arial"/>
                <a:cs typeface="Arial"/>
                <a:hlinkClick r:id="rId7"/>
              </a:rPr>
              <a:t>usarmy.knox.hqda-otjag.mbx.cpcs@</a:t>
            </a:r>
            <a:r>
              <a:rPr lang="en-US" sz="1600" u="heavy" spc="-10">
                <a:uFill>
                  <a:solidFill>
                    <a:srgbClr val="0562C1"/>
                  </a:solidFill>
                </a:uFill>
                <a:latin typeface="Arial"/>
                <a:cs typeface="Arial"/>
                <a:hlinkClick r:id="rId7"/>
              </a:rPr>
              <a:t>army</a:t>
            </a:r>
            <a:r>
              <a:rPr sz="1600" u="heavy" spc="-10">
                <a:uFill>
                  <a:solidFill>
                    <a:srgbClr val="0562C1"/>
                  </a:solidFill>
                </a:uFill>
                <a:latin typeface="Arial"/>
                <a:cs typeface="Arial"/>
                <a:hlinkClick r:id="rId7"/>
              </a:rPr>
              <a:t>.mil</a:t>
            </a:r>
            <a:r>
              <a:rPr sz="1600" spc="-10">
                <a:latin typeface="Arial"/>
                <a:cs typeface="Arial"/>
              </a:rPr>
              <a:t>, phone 502-626-3000 </a:t>
            </a:r>
            <a:r>
              <a:rPr sz="1600" spc="-5">
                <a:latin typeface="Arial"/>
                <a:cs typeface="Arial"/>
              </a:rPr>
              <a:t>(DSN</a:t>
            </a:r>
            <a:r>
              <a:rPr sz="1600" spc="135">
                <a:latin typeface="Arial"/>
                <a:cs typeface="Arial"/>
              </a:rPr>
              <a:t> </a:t>
            </a:r>
            <a:r>
              <a:rPr sz="1600" spc="-10">
                <a:latin typeface="Arial"/>
                <a:cs typeface="Arial"/>
              </a:rPr>
              <a:t>464).</a:t>
            </a:r>
            <a:endParaRPr sz="1600">
              <a:latin typeface="Arial"/>
              <a:cs typeface="Arial"/>
            </a:endParaRPr>
          </a:p>
        </p:txBody>
      </p:sp>
      <p:sp>
        <p:nvSpPr>
          <p:cNvPr id="4" name="object 4"/>
          <p:cNvSpPr txBox="1"/>
          <p:nvPr/>
        </p:nvSpPr>
        <p:spPr>
          <a:xfrm>
            <a:off x="7922062" y="141710"/>
            <a:ext cx="575310" cy="135935"/>
          </a:xfrm>
          <a:prstGeom prst="rect">
            <a:avLst/>
          </a:prstGeom>
        </p:spPr>
        <p:txBody>
          <a:bodyPr vert="horz" wrap="square" lIns="0" tIns="12700" rIns="0" bIns="0" rtlCol="0">
            <a:spAutoFit/>
          </a:bodyPr>
          <a:lstStyle/>
          <a:p>
            <a:pPr marL="12700">
              <a:spcBef>
                <a:spcPts val="100"/>
              </a:spcBef>
            </a:pPr>
            <a:r>
              <a:rPr sz="800" spc="-5">
                <a:solidFill>
                  <a:srgbClr val="FFFFFF"/>
                </a:solidFill>
                <a:latin typeface="Arial"/>
                <a:cs typeface="Arial"/>
              </a:rPr>
              <a:t>References:</a:t>
            </a:r>
            <a:endParaRPr sz="800">
              <a:solidFill>
                <a:prstClr val="black"/>
              </a:solidFill>
              <a:latin typeface="Arial"/>
              <a:cs typeface="Arial"/>
            </a:endParaRP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13917128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9758" y="1029851"/>
            <a:ext cx="8184515" cy="1798569"/>
          </a:xfrm>
          <a:prstGeom prst="rect">
            <a:avLst/>
          </a:prstGeom>
        </p:spPr>
        <p:txBody>
          <a:bodyPr vert="horz" wrap="square" lIns="0" tIns="13335" rIns="0" bIns="0" rtlCol="0">
            <a:spAutoFit/>
          </a:bodyPr>
          <a:lstStyle/>
          <a:p>
            <a:pPr marL="277495" indent="-265430">
              <a:lnSpc>
                <a:spcPct val="100000"/>
              </a:lnSpc>
              <a:spcBef>
                <a:spcPts val="1630"/>
              </a:spcBef>
              <a:buFont typeface="Wingdings"/>
              <a:buChar char=""/>
              <a:tabLst>
                <a:tab pos="278130" algn="l"/>
              </a:tabLst>
            </a:pPr>
            <a:r>
              <a:rPr sz="2000" spc="-55">
                <a:solidFill>
                  <a:srgbClr val="000000"/>
                </a:solidFill>
                <a:latin typeface="Arial"/>
                <a:cs typeface="Arial"/>
              </a:rPr>
              <a:t>Tour </a:t>
            </a:r>
            <a:r>
              <a:rPr sz="2000" spc="-5">
                <a:solidFill>
                  <a:srgbClr val="000000"/>
                </a:solidFill>
                <a:latin typeface="Arial"/>
                <a:cs typeface="Arial"/>
              </a:rPr>
              <a:t>Election for </a:t>
            </a:r>
            <a:r>
              <a:rPr sz="2000">
                <a:solidFill>
                  <a:srgbClr val="000000"/>
                </a:solidFill>
                <a:latin typeface="Arial"/>
                <a:cs typeface="Arial"/>
              </a:rPr>
              <a:t>Overseas (OCONUS)</a:t>
            </a:r>
            <a:r>
              <a:rPr sz="2000" spc="-190">
                <a:solidFill>
                  <a:srgbClr val="000000"/>
                </a:solidFill>
                <a:latin typeface="Arial"/>
                <a:cs typeface="Arial"/>
              </a:rPr>
              <a:t> </a:t>
            </a:r>
            <a:r>
              <a:rPr sz="2000">
                <a:solidFill>
                  <a:srgbClr val="000000"/>
                </a:solidFill>
                <a:latin typeface="Arial"/>
                <a:cs typeface="Arial"/>
              </a:rPr>
              <a:t>Assignments</a:t>
            </a:r>
          </a:p>
          <a:p>
            <a:pPr marL="527050" marR="5080" lvl="1" indent="-175260">
              <a:lnSpc>
                <a:spcPct val="100000"/>
              </a:lnSpc>
              <a:buChar char="•"/>
              <a:tabLst>
                <a:tab pos="528320" algn="l"/>
              </a:tabLst>
            </a:pPr>
            <a:r>
              <a:rPr sz="2000" spc="-5">
                <a:solidFill>
                  <a:srgbClr val="000000"/>
                </a:solidFill>
                <a:latin typeface="Arial"/>
                <a:cs typeface="Arial"/>
              </a:rPr>
              <a:t>Soldiers </a:t>
            </a:r>
            <a:r>
              <a:rPr sz="2000">
                <a:solidFill>
                  <a:srgbClr val="000000"/>
                </a:solidFill>
                <a:latin typeface="Arial"/>
                <a:cs typeface="Arial"/>
              </a:rPr>
              <a:t>on </a:t>
            </a:r>
            <a:r>
              <a:rPr sz="2000" spc="-5">
                <a:solidFill>
                  <a:srgbClr val="000000"/>
                </a:solidFill>
                <a:latin typeface="Arial"/>
                <a:cs typeface="Arial"/>
              </a:rPr>
              <a:t>assignment to </a:t>
            </a:r>
            <a:r>
              <a:rPr sz="2000">
                <a:solidFill>
                  <a:srgbClr val="000000"/>
                </a:solidFill>
                <a:latin typeface="Arial"/>
                <a:cs typeface="Arial"/>
              </a:rPr>
              <a:t>an </a:t>
            </a:r>
            <a:r>
              <a:rPr sz="2000" spc="-5">
                <a:solidFill>
                  <a:srgbClr val="000000"/>
                </a:solidFill>
                <a:latin typeface="Arial"/>
                <a:cs typeface="Arial"/>
              </a:rPr>
              <a:t>overseas duty station </a:t>
            </a:r>
            <a:r>
              <a:rPr sz="2000">
                <a:solidFill>
                  <a:srgbClr val="000000"/>
                </a:solidFill>
                <a:latin typeface="Arial"/>
                <a:cs typeface="Arial"/>
              </a:rPr>
              <a:t>must elect</a:t>
            </a:r>
            <a:r>
              <a:rPr sz="2000" spc="-310">
                <a:solidFill>
                  <a:srgbClr val="000000"/>
                </a:solidFill>
                <a:latin typeface="Arial"/>
                <a:cs typeface="Arial"/>
              </a:rPr>
              <a:t> </a:t>
            </a:r>
            <a:r>
              <a:rPr sz="2000">
                <a:solidFill>
                  <a:srgbClr val="000000"/>
                </a:solidFill>
                <a:latin typeface="Arial"/>
                <a:cs typeface="Arial"/>
              </a:rPr>
              <a:t>either  an “all </a:t>
            </a:r>
            <a:r>
              <a:rPr sz="2000" spc="-5">
                <a:solidFill>
                  <a:srgbClr val="000000"/>
                </a:solidFill>
                <a:latin typeface="Arial"/>
                <a:cs typeface="Arial"/>
              </a:rPr>
              <a:t>others </a:t>
            </a:r>
            <a:r>
              <a:rPr sz="2000" spc="-10">
                <a:solidFill>
                  <a:srgbClr val="000000"/>
                </a:solidFill>
                <a:latin typeface="Arial"/>
                <a:cs typeface="Arial"/>
              </a:rPr>
              <a:t>(unaccompanied)” </a:t>
            </a:r>
            <a:r>
              <a:rPr sz="2000">
                <a:solidFill>
                  <a:srgbClr val="000000"/>
                </a:solidFill>
                <a:latin typeface="Arial"/>
                <a:cs typeface="Arial"/>
              </a:rPr>
              <a:t>tour or a </a:t>
            </a:r>
            <a:r>
              <a:rPr sz="2000" spc="-5">
                <a:solidFill>
                  <a:srgbClr val="000000"/>
                </a:solidFill>
                <a:latin typeface="Arial"/>
                <a:cs typeface="Arial"/>
              </a:rPr>
              <a:t>“with dependents  (accompanied)”</a:t>
            </a:r>
            <a:r>
              <a:rPr sz="2000" spc="-80">
                <a:solidFill>
                  <a:srgbClr val="000000"/>
                </a:solidFill>
                <a:latin typeface="Arial"/>
                <a:cs typeface="Arial"/>
              </a:rPr>
              <a:t> </a:t>
            </a:r>
            <a:r>
              <a:rPr sz="2000" spc="-45">
                <a:solidFill>
                  <a:srgbClr val="000000"/>
                </a:solidFill>
                <a:latin typeface="Arial"/>
                <a:cs typeface="Arial"/>
              </a:rPr>
              <a:t>tour*.</a:t>
            </a:r>
            <a:endParaRPr sz="2000">
              <a:solidFill>
                <a:srgbClr val="000000"/>
              </a:solidFill>
              <a:latin typeface="Arial"/>
              <a:cs typeface="Arial"/>
            </a:endParaRPr>
          </a:p>
          <a:p>
            <a:pPr marL="754380" lvl="2" indent="-224154">
              <a:lnSpc>
                <a:spcPct val="100000"/>
              </a:lnSpc>
              <a:spcBef>
                <a:spcPts val="5"/>
              </a:spcBef>
              <a:buChar char="–"/>
              <a:tabLst>
                <a:tab pos="755015" algn="l"/>
              </a:tabLst>
            </a:pPr>
            <a:r>
              <a:rPr sz="1800" spc="-5">
                <a:solidFill>
                  <a:srgbClr val="000000"/>
                </a:solidFill>
                <a:latin typeface="Arial"/>
                <a:cs typeface="Arial"/>
              </a:rPr>
              <a:t>Complete DA Form </a:t>
            </a:r>
            <a:r>
              <a:rPr sz="1800" spc="-10">
                <a:solidFill>
                  <a:srgbClr val="000000"/>
                </a:solidFill>
                <a:latin typeface="Arial"/>
                <a:cs typeface="Arial"/>
              </a:rPr>
              <a:t>5121, </a:t>
            </a:r>
            <a:r>
              <a:rPr sz="1800" spc="-5">
                <a:solidFill>
                  <a:srgbClr val="000000"/>
                </a:solidFill>
                <a:latin typeface="Arial"/>
                <a:cs typeface="Arial"/>
              </a:rPr>
              <a:t>Overseas </a:t>
            </a:r>
            <a:r>
              <a:rPr sz="1800" spc="-55">
                <a:solidFill>
                  <a:srgbClr val="000000"/>
                </a:solidFill>
                <a:latin typeface="Arial"/>
                <a:cs typeface="Arial"/>
              </a:rPr>
              <a:t>Tour </a:t>
            </a:r>
            <a:r>
              <a:rPr sz="1800" spc="-5">
                <a:solidFill>
                  <a:srgbClr val="000000"/>
                </a:solidFill>
                <a:latin typeface="Arial"/>
                <a:cs typeface="Arial"/>
              </a:rPr>
              <a:t>Election</a:t>
            </a:r>
            <a:r>
              <a:rPr sz="1800" spc="-30">
                <a:solidFill>
                  <a:srgbClr val="000000"/>
                </a:solidFill>
                <a:latin typeface="Arial"/>
                <a:cs typeface="Arial"/>
              </a:rPr>
              <a:t> </a:t>
            </a:r>
            <a:r>
              <a:rPr sz="1800" spc="-5">
                <a:solidFill>
                  <a:srgbClr val="000000"/>
                </a:solidFill>
                <a:latin typeface="Arial"/>
                <a:cs typeface="Arial"/>
              </a:rPr>
              <a:t>Statement.</a:t>
            </a:r>
            <a:endParaRPr sz="1800">
              <a:solidFill>
                <a:srgbClr val="000000"/>
              </a:solidFill>
              <a:latin typeface="Arial"/>
              <a:cs typeface="Arial"/>
            </a:endParaRPr>
          </a:p>
          <a:p>
            <a:pPr marL="754380" lvl="2" indent="-224154">
              <a:lnSpc>
                <a:spcPct val="100000"/>
              </a:lnSpc>
              <a:buChar char="–"/>
              <a:tabLst>
                <a:tab pos="755015" algn="l"/>
              </a:tabLst>
            </a:pPr>
            <a:r>
              <a:rPr sz="1800" spc="-10">
                <a:solidFill>
                  <a:srgbClr val="000000"/>
                </a:solidFill>
                <a:latin typeface="Arial"/>
                <a:cs typeface="Arial"/>
              </a:rPr>
              <a:t>Read each </a:t>
            </a:r>
            <a:r>
              <a:rPr sz="1800" spc="-5">
                <a:solidFill>
                  <a:srgbClr val="000000"/>
                </a:solidFill>
                <a:latin typeface="Arial"/>
                <a:cs typeface="Arial"/>
              </a:rPr>
              <a:t>statement on the form carefully before making the</a:t>
            </a:r>
            <a:r>
              <a:rPr sz="1800" spc="-225">
                <a:solidFill>
                  <a:srgbClr val="000000"/>
                </a:solidFill>
                <a:latin typeface="Arial"/>
                <a:cs typeface="Arial"/>
              </a:rPr>
              <a:t> </a:t>
            </a:r>
            <a:r>
              <a:rPr sz="1800" spc="-10">
                <a:solidFill>
                  <a:srgbClr val="000000"/>
                </a:solidFill>
                <a:latin typeface="Arial"/>
                <a:cs typeface="Arial"/>
              </a:rPr>
              <a:t>decision.</a:t>
            </a:r>
            <a:endParaRPr sz="1800">
              <a:solidFill>
                <a:srgbClr val="000000"/>
              </a:solidFill>
              <a:latin typeface="Arial"/>
              <a:cs typeface="Arial"/>
            </a:endParaRPr>
          </a:p>
        </p:txBody>
      </p:sp>
      <p:sp>
        <p:nvSpPr>
          <p:cNvPr id="3" name="object 3"/>
          <p:cNvSpPr txBox="1">
            <a:spLocks noGrp="1"/>
          </p:cNvSpPr>
          <p:nvPr>
            <p:ph type="title"/>
          </p:nvPr>
        </p:nvSpPr>
        <p:spPr>
          <a:xfrm>
            <a:off x="5065198" y="164902"/>
            <a:ext cx="3903345" cy="750847"/>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spc="-20">
                <a:solidFill>
                  <a:schemeClr val="tx1"/>
                </a:solidFill>
              </a:rPr>
              <a:t>Tour </a:t>
            </a:r>
            <a:r>
              <a:rPr lang="en-US" sz="2000" i="1">
                <a:solidFill>
                  <a:schemeClr val="tx1"/>
                </a:solidFill>
              </a:rPr>
              <a:t>Election</a:t>
            </a:r>
            <a:endParaRPr sz="2000" spc="-5">
              <a:solidFill>
                <a:schemeClr val="tx1"/>
              </a:solidFill>
            </a:endParaRPr>
          </a:p>
        </p:txBody>
      </p:sp>
      <p:sp>
        <p:nvSpPr>
          <p:cNvPr id="4" name="object 4"/>
          <p:cNvSpPr/>
          <p:nvPr/>
        </p:nvSpPr>
        <p:spPr>
          <a:xfrm>
            <a:off x="420214" y="2989029"/>
            <a:ext cx="8367695" cy="2723628"/>
          </a:xfrm>
          <a:prstGeom prst="rect">
            <a:avLst/>
          </a:prstGeom>
          <a:blipFill>
            <a:blip r:embed="rId3" cstate="print"/>
            <a:stretch>
              <a:fillRect/>
            </a:stretch>
          </a:blipFill>
        </p:spPr>
        <p:txBody>
          <a:bodyPr wrap="square" lIns="0" tIns="0" rIns="0" bIns="0" rtlCol="0"/>
          <a:lstStyle/>
          <a:p>
            <a:endParaRPr>
              <a:solidFill>
                <a:srgbClr val="FF0000"/>
              </a:solidFill>
            </a:endParaRPr>
          </a:p>
        </p:txBody>
      </p:sp>
      <p:sp>
        <p:nvSpPr>
          <p:cNvPr id="5" name="object 5"/>
          <p:cNvSpPr/>
          <p:nvPr/>
        </p:nvSpPr>
        <p:spPr>
          <a:xfrm>
            <a:off x="349758" y="2918592"/>
            <a:ext cx="8475345" cy="2871470"/>
          </a:xfrm>
          <a:custGeom>
            <a:avLst/>
            <a:gdLst/>
            <a:ahLst/>
            <a:cxnLst/>
            <a:rect l="l" t="t" r="r" b="b"/>
            <a:pathLst>
              <a:path w="8475345" h="2871470">
                <a:moveTo>
                  <a:pt x="0" y="0"/>
                </a:moveTo>
                <a:lnTo>
                  <a:pt x="8474964" y="0"/>
                </a:lnTo>
                <a:lnTo>
                  <a:pt x="8474964" y="2871216"/>
                </a:lnTo>
                <a:lnTo>
                  <a:pt x="0" y="2871216"/>
                </a:lnTo>
                <a:lnTo>
                  <a:pt x="0" y="0"/>
                </a:lnTo>
                <a:close/>
              </a:path>
            </a:pathLst>
          </a:custGeom>
          <a:ln w="19812">
            <a:solidFill>
              <a:srgbClr val="000000"/>
            </a:solidFill>
          </a:ln>
        </p:spPr>
        <p:txBody>
          <a:bodyPr wrap="square" lIns="0" tIns="0" rIns="0" bIns="0" rtlCol="0"/>
          <a:lstStyle/>
          <a:p>
            <a:endParaRPr/>
          </a:p>
        </p:txBody>
      </p:sp>
      <p:sp>
        <p:nvSpPr>
          <p:cNvPr id="6" name="object 6"/>
          <p:cNvSpPr txBox="1"/>
          <p:nvPr/>
        </p:nvSpPr>
        <p:spPr>
          <a:xfrm>
            <a:off x="190253" y="5857719"/>
            <a:ext cx="7483535" cy="473848"/>
          </a:xfrm>
          <a:prstGeom prst="rect">
            <a:avLst/>
          </a:prstGeom>
        </p:spPr>
        <p:txBody>
          <a:bodyPr vert="horz" wrap="square" lIns="0" tIns="12065" rIns="0" bIns="0" rtlCol="0">
            <a:spAutoFit/>
          </a:bodyPr>
          <a:lstStyle/>
          <a:p>
            <a:pPr marL="12700" marR="5080">
              <a:lnSpc>
                <a:spcPct val="100000"/>
              </a:lnSpc>
              <a:spcBef>
                <a:spcPts val="95"/>
              </a:spcBef>
            </a:pPr>
            <a:r>
              <a:rPr sz="1000" spc="-5">
                <a:solidFill>
                  <a:srgbClr val="000000"/>
                </a:solidFill>
                <a:latin typeface="Arial"/>
                <a:cs typeface="Arial"/>
              </a:rPr>
              <a:t>*Officers </a:t>
            </a:r>
            <a:r>
              <a:rPr sz="1000" spc="-10">
                <a:solidFill>
                  <a:srgbClr val="000000"/>
                </a:solidFill>
                <a:latin typeface="Arial"/>
                <a:cs typeface="Arial"/>
              </a:rPr>
              <a:t>and </a:t>
            </a:r>
            <a:r>
              <a:rPr sz="1000" spc="-5">
                <a:solidFill>
                  <a:srgbClr val="000000"/>
                </a:solidFill>
                <a:latin typeface="Arial"/>
                <a:cs typeface="Arial"/>
              </a:rPr>
              <a:t>career </a:t>
            </a:r>
            <a:r>
              <a:rPr sz="1000" spc="-10">
                <a:solidFill>
                  <a:srgbClr val="000000"/>
                </a:solidFill>
                <a:latin typeface="Arial"/>
                <a:cs typeface="Arial"/>
              </a:rPr>
              <a:t>enlisted with </a:t>
            </a:r>
            <a:r>
              <a:rPr sz="1000" spc="-5">
                <a:solidFill>
                  <a:srgbClr val="000000"/>
                </a:solidFill>
                <a:latin typeface="Arial"/>
                <a:cs typeface="Arial"/>
              </a:rPr>
              <a:t>no </a:t>
            </a:r>
            <a:r>
              <a:rPr sz="1000" spc="-10">
                <a:solidFill>
                  <a:srgbClr val="000000"/>
                </a:solidFill>
                <a:latin typeface="Arial"/>
                <a:cs typeface="Arial"/>
              </a:rPr>
              <a:t>dependents who </a:t>
            </a:r>
            <a:r>
              <a:rPr sz="1000" spc="-5">
                <a:solidFill>
                  <a:srgbClr val="000000"/>
                </a:solidFill>
                <a:latin typeface="Arial"/>
                <a:cs typeface="Arial"/>
              </a:rPr>
              <a:t>are </a:t>
            </a:r>
            <a:r>
              <a:rPr sz="1000" spc="-10">
                <a:solidFill>
                  <a:srgbClr val="000000"/>
                </a:solidFill>
                <a:latin typeface="Arial"/>
                <a:cs typeface="Arial"/>
              </a:rPr>
              <a:t>not </a:t>
            </a:r>
            <a:r>
              <a:rPr sz="1000" spc="-5">
                <a:solidFill>
                  <a:srgbClr val="000000"/>
                </a:solidFill>
                <a:latin typeface="Arial"/>
                <a:cs typeface="Arial"/>
              </a:rPr>
              <a:t>married to </a:t>
            </a:r>
            <a:r>
              <a:rPr sz="1000" spc="-10">
                <a:solidFill>
                  <a:srgbClr val="000000"/>
                </a:solidFill>
                <a:latin typeface="Arial"/>
                <a:cs typeface="Arial"/>
              </a:rPr>
              <a:t>another </a:t>
            </a:r>
            <a:r>
              <a:rPr sz="1000" spc="-5">
                <a:solidFill>
                  <a:srgbClr val="000000"/>
                </a:solidFill>
                <a:latin typeface="Arial"/>
                <a:cs typeface="Arial"/>
              </a:rPr>
              <a:t>Service-member </a:t>
            </a:r>
            <a:r>
              <a:rPr sz="1000" spc="-10">
                <a:solidFill>
                  <a:srgbClr val="000000"/>
                </a:solidFill>
                <a:latin typeface="Arial"/>
                <a:cs typeface="Arial"/>
              </a:rPr>
              <a:t>and </a:t>
            </a:r>
            <a:r>
              <a:rPr sz="1000" spc="-5">
                <a:solidFill>
                  <a:srgbClr val="000000"/>
                </a:solidFill>
                <a:latin typeface="Arial"/>
                <a:cs typeface="Arial"/>
              </a:rPr>
              <a:t>are assigned to </a:t>
            </a:r>
            <a:r>
              <a:rPr sz="1000" spc="-10">
                <a:solidFill>
                  <a:srgbClr val="000000"/>
                </a:solidFill>
                <a:latin typeface="Arial"/>
                <a:cs typeface="Arial"/>
              </a:rPr>
              <a:t>long-tour  </a:t>
            </a:r>
            <a:r>
              <a:rPr sz="1000" spc="-5">
                <a:solidFill>
                  <a:srgbClr val="000000"/>
                </a:solidFill>
                <a:latin typeface="Arial"/>
                <a:cs typeface="Arial"/>
              </a:rPr>
              <a:t>areas </a:t>
            </a:r>
            <a:r>
              <a:rPr sz="1000" spc="-10">
                <a:solidFill>
                  <a:srgbClr val="000000"/>
                </a:solidFill>
                <a:latin typeface="Arial"/>
                <a:cs typeface="Arial"/>
              </a:rPr>
              <a:t>overseas </a:t>
            </a:r>
            <a:r>
              <a:rPr sz="1000" spc="-15">
                <a:solidFill>
                  <a:srgbClr val="000000"/>
                </a:solidFill>
                <a:latin typeface="Arial"/>
                <a:cs typeface="Arial"/>
              </a:rPr>
              <a:t>will </a:t>
            </a:r>
            <a:r>
              <a:rPr sz="1000" spc="-5">
                <a:solidFill>
                  <a:srgbClr val="000000"/>
                </a:solidFill>
                <a:latin typeface="Arial"/>
                <a:cs typeface="Arial"/>
              </a:rPr>
              <a:t>serve </a:t>
            </a:r>
            <a:r>
              <a:rPr sz="1000" spc="-10">
                <a:solidFill>
                  <a:srgbClr val="000000"/>
                </a:solidFill>
                <a:latin typeface="Arial"/>
                <a:cs typeface="Arial"/>
              </a:rPr>
              <a:t>the </a:t>
            </a:r>
            <a:r>
              <a:rPr sz="1000" spc="-5">
                <a:solidFill>
                  <a:srgbClr val="000000"/>
                </a:solidFill>
                <a:latin typeface="Arial"/>
                <a:cs typeface="Arial"/>
              </a:rPr>
              <a:t>accompanied tour. First-term </a:t>
            </a:r>
            <a:r>
              <a:rPr sz="1000" spc="-10">
                <a:solidFill>
                  <a:srgbClr val="000000"/>
                </a:solidFill>
                <a:latin typeface="Arial"/>
                <a:cs typeface="Arial"/>
              </a:rPr>
              <a:t>Soldiers with </a:t>
            </a:r>
            <a:r>
              <a:rPr sz="1000" spc="-5">
                <a:solidFill>
                  <a:srgbClr val="000000"/>
                </a:solidFill>
                <a:latin typeface="Arial"/>
                <a:cs typeface="Arial"/>
              </a:rPr>
              <a:t>no </a:t>
            </a:r>
            <a:r>
              <a:rPr sz="1000" spc="-10">
                <a:solidFill>
                  <a:srgbClr val="000000"/>
                </a:solidFill>
                <a:latin typeface="Arial"/>
                <a:cs typeface="Arial"/>
              </a:rPr>
              <a:t>dependents who </a:t>
            </a:r>
            <a:r>
              <a:rPr sz="1000" spc="-5">
                <a:solidFill>
                  <a:srgbClr val="000000"/>
                </a:solidFill>
                <a:latin typeface="Arial"/>
                <a:cs typeface="Arial"/>
              </a:rPr>
              <a:t>are </a:t>
            </a:r>
            <a:r>
              <a:rPr sz="1000" spc="-10">
                <a:solidFill>
                  <a:srgbClr val="000000"/>
                </a:solidFill>
                <a:latin typeface="Arial"/>
                <a:cs typeface="Arial"/>
              </a:rPr>
              <a:t>not </a:t>
            </a:r>
            <a:r>
              <a:rPr sz="1000" spc="-5">
                <a:solidFill>
                  <a:srgbClr val="000000"/>
                </a:solidFill>
                <a:latin typeface="Arial"/>
                <a:cs typeface="Arial"/>
              </a:rPr>
              <a:t>married to </a:t>
            </a:r>
            <a:r>
              <a:rPr sz="1000" spc="-10">
                <a:solidFill>
                  <a:srgbClr val="000000"/>
                </a:solidFill>
                <a:latin typeface="Arial"/>
                <a:cs typeface="Arial"/>
              </a:rPr>
              <a:t>another </a:t>
            </a:r>
            <a:r>
              <a:rPr sz="1000" spc="-5">
                <a:solidFill>
                  <a:srgbClr val="000000"/>
                </a:solidFill>
                <a:latin typeface="Arial"/>
                <a:cs typeface="Arial"/>
              </a:rPr>
              <a:t>service-  </a:t>
            </a:r>
            <a:r>
              <a:rPr sz="1000">
                <a:solidFill>
                  <a:srgbClr val="000000"/>
                </a:solidFill>
                <a:latin typeface="Arial"/>
                <a:cs typeface="Arial"/>
              </a:rPr>
              <a:t>member </a:t>
            </a:r>
            <a:r>
              <a:rPr sz="1000" spc="-5">
                <a:solidFill>
                  <a:srgbClr val="000000"/>
                </a:solidFill>
                <a:latin typeface="Arial"/>
                <a:cs typeface="Arial"/>
              </a:rPr>
              <a:t>on assignment to 36-month accompanied </a:t>
            </a:r>
            <a:r>
              <a:rPr sz="1000" spc="-10">
                <a:solidFill>
                  <a:srgbClr val="000000"/>
                </a:solidFill>
                <a:latin typeface="Arial"/>
                <a:cs typeface="Arial"/>
              </a:rPr>
              <a:t>tour locations in Germany, </a:t>
            </a:r>
            <a:r>
              <a:rPr sz="1000" spc="-15">
                <a:solidFill>
                  <a:srgbClr val="000000"/>
                </a:solidFill>
                <a:latin typeface="Arial"/>
                <a:cs typeface="Arial"/>
              </a:rPr>
              <a:t>Italy, </a:t>
            </a:r>
            <a:r>
              <a:rPr sz="1000" spc="-5">
                <a:solidFill>
                  <a:srgbClr val="000000"/>
                </a:solidFill>
                <a:latin typeface="Arial"/>
                <a:cs typeface="Arial"/>
              </a:rPr>
              <a:t>Belgium, or Japan </a:t>
            </a:r>
            <a:r>
              <a:rPr sz="1000" spc="-15">
                <a:solidFill>
                  <a:srgbClr val="000000"/>
                </a:solidFill>
                <a:latin typeface="Arial"/>
                <a:cs typeface="Arial"/>
              </a:rPr>
              <a:t>will </a:t>
            </a:r>
            <a:r>
              <a:rPr sz="1000" spc="-5">
                <a:solidFill>
                  <a:srgbClr val="000000"/>
                </a:solidFill>
                <a:latin typeface="Arial"/>
                <a:cs typeface="Arial"/>
              </a:rPr>
              <a:t>serve </a:t>
            </a:r>
            <a:r>
              <a:rPr sz="1000" spc="-10">
                <a:solidFill>
                  <a:srgbClr val="000000"/>
                </a:solidFill>
                <a:latin typeface="Arial"/>
                <a:cs typeface="Arial"/>
              </a:rPr>
              <a:t>the </a:t>
            </a:r>
            <a:r>
              <a:rPr sz="1000" spc="-5">
                <a:solidFill>
                  <a:srgbClr val="000000"/>
                </a:solidFill>
                <a:latin typeface="Arial"/>
                <a:cs typeface="Arial"/>
              </a:rPr>
              <a:t>36-month  accompanied</a:t>
            </a:r>
            <a:r>
              <a:rPr sz="1000" spc="-35">
                <a:solidFill>
                  <a:srgbClr val="000000"/>
                </a:solidFill>
                <a:latin typeface="Arial"/>
                <a:cs typeface="Arial"/>
              </a:rPr>
              <a:t> </a:t>
            </a:r>
            <a:r>
              <a:rPr sz="1000" spc="-5">
                <a:solidFill>
                  <a:srgbClr val="000000"/>
                </a:solidFill>
                <a:latin typeface="Arial"/>
                <a:cs typeface="Arial"/>
              </a:rPr>
              <a:t>tour.</a:t>
            </a:r>
            <a:endParaRPr sz="1000">
              <a:solidFill>
                <a:srgbClr val="000000"/>
              </a:solidFill>
              <a:latin typeface="Arial"/>
              <a:cs typeface="Arial"/>
            </a:endParaRPr>
          </a:p>
        </p:txBody>
      </p:sp>
      <p:sp>
        <p:nvSpPr>
          <p:cNvPr id="7" name="object 7"/>
          <p:cNvSpPr txBox="1"/>
          <p:nvPr/>
        </p:nvSpPr>
        <p:spPr>
          <a:xfrm>
            <a:off x="7397151" y="25912"/>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Tree>
    <p:extLst>
      <p:ext uri="{BB962C8B-B14F-4D97-AF65-F5344CB8AC3E}">
        <p14:creationId xmlns:p14="http://schemas.microsoft.com/office/powerpoint/2010/main" val="2531942538"/>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8741" y="742082"/>
            <a:ext cx="8858885" cy="5696431"/>
          </a:xfrm>
          <a:prstGeom prst="rect">
            <a:avLst/>
          </a:prstGeom>
        </p:spPr>
        <p:txBody>
          <a:bodyPr vert="horz" wrap="square" lIns="0" tIns="78740" rIns="0" bIns="0" rtlCol="0">
            <a:spAutoFit/>
          </a:bodyPr>
          <a:lstStyle/>
          <a:p>
            <a:pPr marL="256540" indent="-243840">
              <a:spcBef>
                <a:spcPts val="525"/>
              </a:spcBef>
              <a:buSzPct val="90000"/>
              <a:buFont typeface="Wingdings"/>
              <a:buChar char=""/>
              <a:tabLst>
                <a:tab pos="256540" algn="l"/>
              </a:tabLst>
            </a:pPr>
            <a:r>
              <a:rPr sz="2000">
                <a:latin typeface="Arial"/>
                <a:cs typeface="Arial"/>
              </a:rPr>
              <a:t>Inconvenience</a:t>
            </a:r>
            <a:r>
              <a:rPr sz="2000" spc="-45">
                <a:latin typeface="Arial"/>
                <a:cs typeface="Arial"/>
              </a:rPr>
              <a:t> </a:t>
            </a:r>
            <a:r>
              <a:rPr sz="2000" spc="-5">
                <a:latin typeface="Arial"/>
                <a:cs typeface="Arial"/>
              </a:rPr>
              <a:t>Claims</a:t>
            </a:r>
            <a:endParaRPr sz="2000">
              <a:latin typeface="Arial"/>
              <a:cs typeface="Arial"/>
            </a:endParaRPr>
          </a:p>
          <a:p>
            <a:pPr marL="643255" marR="354330" lvl="1" indent="-173990">
              <a:spcBef>
                <a:spcPts val="509"/>
              </a:spcBef>
              <a:buFontTx/>
              <a:buChar char="•"/>
              <a:tabLst>
                <a:tab pos="643890" algn="l"/>
              </a:tabLst>
            </a:pPr>
            <a:r>
              <a:rPr sz="1600" spc="-5">
                <a:latin typeface="Arial"/>
                <a:cs typeface="Arial"/>
              </a:rPr>
              <a:t>Are </a:t>
            </a:r>
            <a:r>
              <a:rPr sz="1600" spc="-10">
                <a:latin typeface="Arial"/>
                <a:cs typeface="Arial"/>
              </a:rPr>
              <a:t>separate </a:t>
            </a:r>
            <a:r>
              <a:rPr sz="1600" spc="-5">
                <a:latin typeface="Arial"/>
                <a:cs typeface="Arial"/>
              </a:rPr>
              <a:t>from loss or </a:t>
            </a:r>
            <a:r>
              <a:rPr sz="1600" spc="-10">
                <a:latin typeface="Arial"/>
                <a:cs typeface="Arial"/>
              </a:rPr>
              <a:t>damage </a:t>
            </a:r>
            <a:r>
              <a:rPr sz="1600">
                <a:latin typeface="Arial"/>
                <a:cs typeface="Arial"/>
              </a:rPr>
              <a:t>claims. </a:t>
            </a:r>
            <a:r>
              <a:rPr sz="1600" spc="-5">
                <a:latin typeface="Arial"/>
                <a:cs typeface="Arial"/>
              </a:rPr>
              <a:t>Inconvenience claims </a:t>
            </a:r>
            <a:r>
              <a:rPr sz="1600" spc="-10">
                <a:latin typeface="Arial"/>
                <a:cs typeface="Arial"/>
              </a:rPr>
              <a:t>are </a:t>
            </a:r>
            <a:r>
              <a:rPr sz="1600" spc="-5">
                <a:latin typeface="Arial"/>
                <a:cs typeface="Arial"/>
              </a:rPr>
              <a:t>a </a:t>
            </a:r>
            <a:r>
              <a:rPr sz="1600" spc="-10">
                <a:latin typeface="Arial"/>
                <a:cs typeface="Arial"/>
              </a:rPr>
              <a:t>payment </a:t>
            </a:r>
            <a:r>
              <a:rPr sz="1600" spc="-5">
                <a:latin typeface="Arial"/>
                <a:cs typeface="Arial"/>
              </a:rPr>
              <a:t>to the  Soldier by the moving company to </a:t>
            </a:r>
            <a:r>
              <a:rPr sz="1600" spc="-10">
                <a:latin typeface="Arial"/>
                <a:cs typeface="Arial"/>
              </a:rPr>
              <a:t>offset expenses </a:t>
            </a:r>
            <a:r>
              <a:rPr sz="1600" spc="-5">
                <a:latin typeface="Arial"/>
                <a:cs typeface="Arial"/>
              </a:rPr>
              <a:t>because the Soldier cannot use  necessary items from their </a:t>
            </a:r>
            <a:r>
              <a:rPr sz="1600" spc="-10">
                <a:latin typeface="Arial"/>
                <a:cs typeface="Arial"/>
              </a:rPr>
              <a:t>HHG </a:t>
            </a:r>
            <a:r>
              <a:rPr sz="1600" spc="-5">
                <a:latin typeface="Arial"/>
                <a:cs typeface="Arial"/>
              </a:rPr>
              <a:t>shipment </a:t>
            </a:r>
            <a:r>
              <a:rPr sz="1600" spc="-10">
                <a:latin typeface="Arial"/>
                <a:cs typeface="Arial"/>
              </a:rPr>
              <a:t>due </a:t>
            </a:r>
            <a:r>
              <a:rPr sz="1600" spc="-5">
                <a:latin typeface="Arial"/>
                <a:cs typeface="Arial"/>
              </a:rPr>
              <a:t>to the inability of the moving company to  meet required pickup </a:t>
            </a:r>
            <a:r>
              <a:rPr sz="1600" spc="-10">
                <a:latin typeface="Arial"/>
                <a:cs typeface="Arial"/>
              </a:rPr>
              <a:t>and </a:t>
            </a:r>
            <a:r>
              <a:rPr sz="1600" spc="-5">
                <a:latin typeface="Arial"/>
                <a:cs typeface="Arial"/>
              </a:rPr>
              <a:t>delivery</a:t>
            </a:r>
            <a:r>
              <a:rPr sz="1600" spc="25">
                <a:latin typeface="Arial"/>
                <a:cs typeface="Arial"/>
              </a:rPr>
              <a:t> </a:t>
            </a:r>
            <a:r>
              <a:rPr sz="1600" spc="-5">
                <a:latin typeface="Arial"/>
                <a:cs typeface="Arial"/>
              </a:rPr>
              <a:t>dates.</a:t>
            </a:r>
            <a:endParaRPr sz="1600">
              <a:latin typeface="Arial"/>
              <a:cs typeface="Arial"/>
            </a:endParaRPr>
          </a:p>
          <a:p>
            <a:pPr marL="643255" marR="344805" lvl="1" indent="-173990">
              <a:spcBef>
                <a:spcPts val="500"/>
              </a:spcBef>
              <a:buFontTx/>
              <a:buChar char="•"/>
              <a:tabLst>
                <a:tab pos="643890" algn="l"/>
              </a:tabLst>
            </a:pPr>
            <a:r>
              <a:rPr sz="1600" spc="-10">
                <a:latin typeface="Arial"/>
                <a:cs typeface="Arial"/>
              </a:rPr>
              <a:t>The </a:t>
            </a:r>
            <a:r>
              <a:rPr sz="1600" spc="-5">
                <a:latin typeface="Arial"/>
                <a:cs typeface="Arial"/>
              </a:rPr>
              <a:t>Soldier notifies the moving company of the intent to </a:t>
            </a:r>
            <a:r>
              <a:rPr sz="1600">
                <a:latin typeface="Arial"/>
                <a:cs typeface="Arial"/>
              </a:rPr>
              <a:t>file </a:t>
            </a:r>
            <a:r>
              <a:rPr sz="1600" spc="-5">
                <a:latin typeface="Arial"/>
                <a:cs typeface="Arial"/>
              </a:rPr>
              <a:t>a claim, </a:t>
            </a:r>
            <a:r>
              <a:rPr sz="1600" spc="-10">
                <a:latin typeface="Arial"/>
                <a:cs typeface="Arial"/>
              </a:rPr>
              <a:t>and </a:t>
            </a:r>
            <a:r>
              <a:rPr sz="1600" spc="-5">
                <a:latin typeface="Arial"/>
                <a:cs typeface="Arial"/>
              </a:rPr>
              <a:t>the moving  company provides the Soldier an inconvenience </a:t>
            </a:r>
            <a:r>
              <a:rPr sz="1600">
                <a:latin typeface="Arial"/>
                <a:cs typeface="Arial"/>
              </a:rPr>
              <a:t>claim </a:t>
            </a:r>
            <a:r>
              <a:rPr sz="1600" spc="-5">
                <a:latin typeface="Arial"/>
                <a:cs typeface="Arial"/>
              </a:rPr>
              <a:t>form. </a:t>
            </a:r>
            <a:r>
              <a:rPr sz="1600" spc="-10">
                <a:latin typeface="Arial"/>
                <a:cs typeface="Arial"/>
              </a:rPr>
              <a:t>The </a:t>
            </a:r>
            <a:r>
              <a:rPr sz="1600" spc="-5">
                <a:latin typeface="Arial"/>
                <a:cs typeface="Arial"/>
              </a:rPr>
              <a:t>moving </a:t>
            </a:r>
            <a:r>
              <a:rPr sz="1600" spc="-10">
                <a:latin typeface="Arial"/>
                <a:cs typeface="Arial"/>
              </a:rPr>
              <a:t>company  </a:t>
            </a:r>
            <a:r>
              <a:rPr sz="1600" spc="-5">
                <a:latin typeface="Arial"/>
                <a:cs typeface="Arial"/>
              </a:rPr>
              <a:t>acknowledges the </a:t>
            </a:r>
            <a:r>
              <a:rPr sz="1600">
                <a:latin typeface="Arial"/>
                <a:cs typeface="Arial"/>
              </a:rPr>
              <a:t>Soldier’s </a:t>
            </a:r>
            <a:r>
              <a:rPr sz="1600" spc="-5">
                <a:latin typeface="Arial"/>
                <a:cs typeface="Arial"/>
              </a:rPr>
              <a:t>intent to </a:t>
            </a:r>
            <a:r>
              <a:rPr sz="1600">
                <a:latin typeface="Arial"/>
                <a:cs typeface="Arial"/>
              </a:rPr>
              <a:t>file </a:t>
            </a:r>
            <a:r>
              <a:rPr sz="1600" spc="-5">
                <a:latin typeface="Arial"/>
                <a:cs typeface="Arial"/>
              </a:rPr>
              <a:t>an inconvenience </a:t>
            </a:r>
            <a:r>
              <a:rPr sz="1600">
                <a:latin typeface="Arial"/>
                <a:cs typeface="Arial"/>
              </a:rPr>
              <a:t>claim </a:t>
            </a:r>
            <a:r>
              <a:rPr sz="1600" spc="-5">
                <a:latin typeface="Arial"/>
                <a:cs typeface="Arial"/>
              </a:rPr>
              <a:t>within 5 business</a:t>
            </a:r>
            <a:r>
              <a:rPr sz="1600" spc="-30">
                <a:latin typeface="Arial"/>
                <a:cs typeface="Arial"/>
              </a:rPr>
              <a:t> </a:t>
            </a:r>
            <a:r>
              <a:rPr sz="1600" spc="-10">
                <a:latin typeface="Arial"/>
                <a:cs typeface="Arial"/>
              </a:rPr>
              <a:t>days.</a:t>
            </a:r>
            <a:endParaRPr sz="1600">
              <a:latin typeface="Arial"/>
              <a:cs typeface="Arial"/>
            </a:endParaRPr>
          </a:p>
          <a:p>
            <a:pPr marL="643255" marR="448945" lvl="1" indent="-173990">
              <a:spcBef>
                <a:spcPts val="505"/>
              </a:spcBef>
              <a:buFontTx/>
              <a:buChar char="•"/>
              <a:tabLst>
                <a:tab pos="643890" algn="l"/>
              </a:tabLst>
            </a:pPr>
            <a:r>
              <a:rPr sz="1600" spc="-10">
                <a:latin typeface="Arial"/>
                <a:cs typeface="Arial"/>
              </a:rPr>
              <a:t>The </a:t>
            </a:r>
            <a:r>
              <a:rPr sz="1600" spc="-5">
                <a:latin typeface="Arial"/>
                <a:cs typeface="Arial"/>
              </a:rPr>
              <a:t>maximum </a:t>
            </a:r>
            <a:r>
              <a:rPr sz="1600" spc="-10">
                <a:latin typeface="Arial"/>
                <a:cs typeface="Arial"/>
              </a:rPr>
              <a:t>amount payable </a:t>
            </a:r>
            <a:r>
              <a:rPr sz="1600" spc="-5">
                <a:latin typeface="Arial"/>
                <a:cs typeface="Arial"/>
              </a:rPr>
              <a:t>without receipts </a:t>
            </a:r>
            <a:r>
              <a:rPr sz="1600">
                <a:latin typeface="Arial"/>
                <a:cs typeface="Arial"/>
              </a:rPr>
              <a:t>is limited </a:t>
            </a:r>
            <a:r>
              <a:rPr sz="1600" spc="-5">
                <a:latin typeface="Arial"/>
                <a:cs typeface="Arial"/>
              </a:rPr>
              <a:t>to the equivalent of 7 </a:t>
            </a:r>
            <a:r>
              <a:rPr sz="1600" spc="-10">
                <a:latin typeface="Arial"/>
                <a:cs typeface="Arial"/>
              </a:rPr>
              <a:t>days of  </a:t>
            </a:r>
            <a:r>
              <a:rPr sz="1600" spc="-5">
                <a:latin typeface="Arial"/>
                <a:cs typeface="Arial"/>
              </a:rPr>
              <a:t>meals &amp; incidental </a:t>
            </a:r>
            <a:r>
              <a:rPr sz="1600" spc="-10">
                <a:latin typeface="Arial"/>
                <a:cs typeface="Arial"/>
              </a:rPr>
              <a:t>expense per </a:t>
            </a:r>
            <a:r>
              <a:rPr sz="1600" spc="-5">
                <a:latin typeface="Arial"/>
                <a:cs typeface="Arial"/>
              </a:rPr>
              <a:t>diem rates. When receipts </a:t>
            </a:r>
            <a:r>
              <a:rPr sz="1600" spc="-10">
                <a:latin typeface="Arial"/>
                <a:cs typeface="Arial"/>
              </a:rPr>
              <a:t>are </a:t>
            </a:r>
            <a:r>
              <a:rPr sz="1600" spc="-5">
                <a:latin typeface="Arial"/>
                <a:cs typeface="Arial"/>
              </a:rPr>
              <a:t>provided, the </a:t>
            </a:r>
            <a:r>
              <a:rPr sz="1600" spc="-10">
                <a:latin typeface="Arial"/>
                <a:cs typeface="Arial"/>
              </a:rPr>
              <a:t>amount  payable </a:t>
            </a:r>
            <a:r>
              <a:rPr sz="1600">
                <a:latin typeface="Arial"/>
                <a:cs typeface="Arial"/>
              </a:rPr>
              <a:t>is </a:t>
            </a:r>
            <a:r>
              <a:rPr sz="1600" spc="-10">
                <a:latin typeface="Arial"/>
                <a:cs typeface="Arial"/>
              </a:rPr>
              <a:t>equal </a:t>
            </a:r>
            <a:r>
              <a:rPr sz="1600" spc="-5">
                <a:latin typeface="Arial"/>
                <a:cs typeface="Arial"/>
              </a:rPr>
              <a:t>to the </a:t>
            </a:r>
            <a:r>
              <a:rPr sz="1600" spc="-10">
                <a:latin typeface="Arial"/>
                <a:cs typeface="Arial"/>
              </a:rPr>
              <a:t>amount </a:t>
            </a:r>
            <a:r>
              <a:rPr sz="1600" spc="-5">
                <a:latin typeface="Arial"/>
                <a:cs typeface="Arial"/>
              </a:rPr>
              <a:t>supported by the</a:t>
            </a:r>
            <a:r>
              <a:rPr sz="1600" spc="110">
                <a:latin typeface="Arial"/>
                <a:cs typeface="Arial"/>
              </a:rPr>
              <a:t> </a:t>
            </a:r>
            <a:r>
              <a:rPr sz="1600" spc="-5">
                <a:latin typeface="Arial"/>
                <a:cs typeface="Arial"/>
              </a:rPr>
              <a:t>receipts.</a:t>
            </a:r>
            <a:endParaRPr sz="1600">
              <a:latin typeface="Arial"/>
              <a:cs typeface="Arial"/>
            </a:endParaRPr>
          </a:p>
          <a:p>
            <a:pPr marL="643255" marR="5080" lvl="1" indent="-173990">
              <a:spcBef>
                <a:spcPts val="495"/>
              </a:spcBef>
              <a:buFontTx/>
              <a:buChar char="•"/>
              <a:tabLst>
                <a:tab pos="643890" algn="l"/>
              </a:tabLst>
            </a:pPr>
            <a:r>
              <a:rPr sz="1600" spc="-5">
                <a:latin typeface="Arial"/>
                <a:cs typeface="Arial"/>
              </a:rPr>
              <a:t>Soldiers must contact their moving company prior to making purchases for necessary items  to ensure they </a:t>
            </a:r>
            <a:r>
              <a:rPr sz="1600" spc="-10">
                <a:latin typeface="Arial"/>
                <a:cs typeface="Arial"/>
              </a:rPr>
              <a:t>are both </a:t>
            </a:r>
            <a:r>
              <a:rPr sz="1600">
                <a:latin typeface="Arial"/>
                <a:cs typeface="Arial"/>
              </a:rPr>
              <a:t>in </a:t>
            </a:r>
            <a:r>
              <a:rPr sz="1600" spc="-10">
                <a:latin typeface="Arial"/>
                <a:cs typeface="Arial"/>
              </a:rPr>
              <a:t>agreement </a:t>
            </a:r>
            <a:r>
              <a:rPr sz="1600" spc="-5">
                <a:latin typeface="Arial"/>
                <a:cs typeface="Arial"/>
              </a:rPr>
              <a:t>on reimbursable expenses. Necessary household  items include, </a:t>
            </a:r>
            <a:r>
              <a:rPr sz="1600" spc="-10">
                <a:latin typeface="Arial"/>
                <a:cs typeface="Arial"/>
              </a:rPr>
              <a:t>but are not </a:t>
            </a:r>
            <a:r>
              <a:rPr sz="1600">
                <a:latin typeface="Arial"/>
                <a:cs typeface="Arial"/>
              </a:rPr>
              <a:t>limited </a:t>
            </a:r>
            <a:r>
              <a:rPr sz="1600" spc="-5">
                <a:latin typeface="Arial"/>
                <a:cs typeface="Arial"/>
              </a:rPr>
              <a:t>to, laundry service, furniture </a:t>
            </a:r>
            <a:r>
              <a:rPr sz="1600" spc="-10">
                <a:latin typeface="Arial"/>
                <a:cs typeface="Arial"/>
              </a:rPr>
              <a:t>and/or </a:t>
            </a:r>
            <a:r>
              <a:rPr sz="1600" spc="-5">
                <a:latin typeface="Arial"/>
                <a:cs typeface="Arial"/>
              </a:rPr>
              <a:t>appliance </a:t>
            </a:r>
            <a:r>
              <a:rPr sz="1600" spc="-10">
                <a:latin typeface="Arial"/>
                <a:cs typeface="Arial"/>
              </a:rPr>
              <a:t>rental </a:t>
            </a:r>
            <a:r>
              <a:rPr sz="1600" spc="-5">
                <a:latin typeface="Arial"/>
                <a:cs typeface="Arial"/>
              </a:rPr>
              <a:t>(to  include </a:t>
            </a:r>
            <a:r>
              <a:rPr sz="1600" spc="-10">
                <a:latin typeface="Arial"/>
                <a:cs typeface="Arial"/>
              </a:rPr>
              <a:t>rental </a:t>
            </a:r>
            <a:r>
              <a:rPr sz="1600" spc="-5">
                <a:latin typeface="Arial"/>
                <a:cs typeface="Arial"/>
              </a:rPr>
              <a:t>of a television), air mattresses, towels, linens, pillows, </a:t>
            </a:r>
            <a:r>
              <a:rPr sz="1600" spc="-10">
                <a:latin typeface="Arial"/>
                <a:cs typeface="Arial"/>
              </a:rPr>
              <a:t>and </a:t>
            </a:r>
            <a:r>
              <a:rPr sz="1600" spc="-5">
                <a:latin typeface="Arial"/>
                <a:cs typeface="Arial"/>
              </a:rPr>
              <a:t>necessary kitchen  items (such as pots, pans, dishes, </a:t>
            </a:r>
            <a:r>
              <a:rPr sz="1600" spc="-10">
                <a:latin typeface="Arial"/>
                <a:cs typeface="Arial"/>
              </a:rPr>
              <a:t>paper </a:t>
            </a:r>
            <a:r>
              <a:rPr sz="1600" spc="-5">
                <a:latin typeface="Arial"/>
                <a:cs typeface="Arial"/>
              </a:rPr>
              <a:t>plates, plastic </a:t>
            </a:r>
            <a:r>
              <a:rPr sz="1600" spc="-10">
                <a:latin typeface="Arial"/>
                <a:cs typeface="Arial"/>
              </a:rPr>
              <a:t>ware, </a:t>
            </a:r>
            <a:r>
              <a:rPr sz="1600" spc="-5">
                <a:latin typeface="Arial"/>
                <a:cs typeface="Arial"/>
              </a:rPr>
              <a:t>etc). Groceries </a:t>
            </a:r>
            <a:r>
              <a:rPr sz="1600" spc="-10">
                <a:latin typeface="Arial"/>
                <a:cs typeface="Arial"/>
              </a:rPr>
              <a:t>and </a:t>
            </a:r>
            <a:r>
              <a:rPr sz="1600" spc="-5">
                <a:latin typeface="Arial"/>
                <a:cs typeface="Arial"/>
              </a:rPr>
              <a:t>alcohol  </a:t>
            </a:r>
            <a:r>
              <a:rPr sz="1600" spc="-10">
                <a:latin typeface="Arial"/>
                <a:cs typeface="Arial"/>
              </a:rPr>
              <a:t>are not </a:t>
            </a:r>
            <a:r>
              <a:rPr sz="1600" spc="-5">
                <a:latin typeface="Arial"/>
                <a:cs typeface="Arial"/>
              </a:rPr>
              <a:t>eligible for reimbursement. </a:t>
            </a:r>
            <a:r>
              <a:rPr sz="1600" spc="-10">
                <a:latin typeface="Arial"/>
                <a:cs typeface="Arial"/>
              </a:rPr>
              <a:t>The </a:t>
            </a:r>
            <a:r>
              <a:rPr sz="1600">
                <a:latin typeface="Arial"/>
                <a:cs typeface="Arial"/>
              </a:rPr>
              <a:t>list </a:t>
            </a:r>
            <a:r>
              <a:rPr sz="1600" spc="-5">
                <a:latin typeface="Arial"/>
                <a:cs typeface="Arial"/>
              </a:rPr>
              <a:t>allows the moving company </a:t>
            </a:r>
            <a:r>
              <a:rPr sz="1600" spc="-10">
                <a:latin typeface="Arial"/>
                <a:cs typeface="Arial"/>
              </a:rPr>
              <a:t>and </a:t>
            </a:r>
            <a:r>
              <a:rPr sz="1600" spc="-5">
                <a:latin typeface="Arial"/>
                <a:cs typeface="Arial"/>
              </a:rPr>
              <a:t>Soldier the  ability to determine those items which </a:t>
            </a:r>
            <a:r>
              <a:rPr sz="1600" spc="-10">
                <a:latin typeface="Arial"/>
                <a:cs typeface="Arial"/>
              </a:rPr>
              <a:t>are deemed</a:t>
            </a:r>
            <a:r>
              <a:rPr sz="1600" spc="75">
                <a:latin typeface="Arial"/>
                <a:cs typeface="Arial"/>
              </a:rPr>
              <a:t> </a:t>
            </a:r>
            <a:r>
              <a:rPr sz="1600" spc="-20">
                <a:latin typeface="Arial"/>
                <a:cs typeface="Arial"/>
              </a:rPr>
              <a:t>necessary.</a:t>
            </a:r>
            <a:endParaRPr sz="1600">
              <a:latin typeface="Arial"/>
              <a:cs typeface="Arial"/>
            </a:endParaRPr>
          </a:p>
          <a:p>
            <a:pPr marL="643255" lvl="1" indent="-173990">
              <a:spcBef>
                <a:spcPts val="500"/>
              </a:spcBef>
              <a:buFontTx/>
              <a:buChar char="•"/>
              <a:tabLst>
                <a:tab pos="643890" algn="l"/>
              </a:tabLst>
            </a:pPr>
            <a:r>
              <a:rPr sz="1600" spc="-10">
                <a:latin typeface="Arial"/>
                <a:cs typeface="Arial"/>
              </a:rPr>
              <a:t>The </a:t>
            </a:r>
            <a:r>
              <a:rPr sz="1600" spc="-5">
                <a:latin typeface="Arial"/>
                <a:cs typeface="Arial"/>
              </a:rPr>
              <a:t>moving company should reimburse within 30 </a:t>
            </a:r>
            <a:r>
              <a:rPr sz="1600" spc="-10">
                <a:latin typeface="Arial"/>
                <a:cs typeface="Arial"/>
              </a:rPr>
              <a:t>days </a:t>
            </a:r>
            <a:r>
              <a:rPr sz="1600" spc="-5">
                <a:latin typeface="Arial"/>
                <a:cs typeface="Arial"/>
              </a:rPr>
              <a:t>of receipt of the</a:t>
            </a:r>
            <a:r>
              <a:rPr sz="1600" spc="125">
                <a:latin typeface="Arial"/>
                <a:cs typeface="Arial"/>
              </a:rPr>
              <a:t> </a:t>
            </a:r>
            <a:r>
              <a:rPr sz="1600" spc="-5">
                <a:latin typeface="Arial"/>
                <a:cs typeface="Arial"/>
              </a:rPr>
              <a:t>claim.</a:t>
            </a:r>
            <a:endParaRPr sz="1600">
              <a:latin typeface="Arial"/>
              <a:cs typeface="Arial"/>
            </a:endParaRPr>
          </a:p>
          <a:p>
            <a:pPr marL="643255" marR="1863089" lvl="1" indent="-173990">
              <a:spcBef>
                <a:spcPts val="505"/>
              </a:spcBef>
              <a:buFontTx/>
              <a:buChar char="•"/>
              <a:tabLst>
                <a:tab pos="643890" algn="l"/>
              </a:tabLst>
            </a:pPr>
            <a:r>
              <a:rPr sz="1600" spc="-5">
                <a:latin typeface="Arial"/>
                <a:cs typeface="Arial"/>
              </a:rPr>
              <a:t>Soldiers should contact their local </a:t>
            </a:r>
            <a:r>
              <a:rPr sz="1600" spc="-10">
                <a:latin typeface="Arial"/>
                <a:cs typeface="Arial"/>
              </a:rPr>
              <a:t>Transportation Office </a:t>
            </a:r>
            <a:r>
              <a:rPr sz="1600">
                <a:latin typeface="Arial"/>
                <a:cs typeface="Arial"/>
              </a:rPr>
              <a:t>if assistance is  </a:t>
            </a:r>
            <a:r>
              <a:rPr sz="1600" spc="-10">
                <a:latin typeface="Arial"/>
                <a:cs typeface="Arial"/>
              </a:rPr>
              <a:t>needed.</a:t>
            </a:r>
            <a:endParaRPr sz="16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412440436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70" y="969361"/>
            <a:ext cx="8474075" cy="5014834"/>
          </a:xfrm>
          <a:prstGeom prst="rect">
            <a:avLst/>
          </a:prstGeom>
        </p:spPr>
        <p:txBody>
          <a:bodyPr vert="horz" wrap="square" lIns="0" tIns="13335" rIns="0" bIns="0" rtlCol="0">
            <a:spAutoFit/>
          </a:bodyPr>
          <a:lstStyle/>
          <a:p>
            <a:pPr marL="212725" indent="-200660">
              <a:spcBef>
                <a:spcPts val="1885"/>
              </a:spcBef>
              <a:buSzPct val="95000"/>
              <a:buFont typeface="Wingdings"/>
              <a:buChar char=""/>
              <a:tabLst>
                <a:tab pos="213360" algn="l"/>
              </a:tabLst>
            </a:pPr>
            <a:r>
              <a:rPr sz="2000" spc="-5">
                <a:latin typeface="Arial"/>
                <a:cs typeface="Arial"/>
              </a:rPr>
              <a:t>Privately </a:t>
            </a:r>
            <a:r>
              <a:rPr sz="2000">
                <a:latin typeface="Arial"/>
                <a:cs typeface="Arial"/>
              </a:rPr>
              <a:t>Owned </a:t>
            </a:r>
            <a:r>
              <a:rPr sz="2000" spc="-20">
                <a:latin typeface="Arial"/>
                <a:cs typeface="Arial"/>
              </a:rPr>
              <a:t>Vehicle</a:t>
            </a:r>
            <a:r>
              <a:rPr sz="2000" spc="-45">
                <a:latin typeface="Arial"/>
                <a:cs typeface="Arial"/>
              </a:rPr>
              <a:t> </a:t>
            </a:r>
            <a:r>
              <a:rPr sz="2000">
                <a:latin typeface="Arial"/>
                <a:cs typeface="Arial"/>
              </a:rPr>
              <a:t>(POV)</a:t>
            </a:r>
          </a:p>
          <a:p>
            <a:pPr marL="643255" marR="476250" lvl="1" indent="-173990">
              <a:spcBef>
                <a:spcPts val="610"/>
              </a:spcBef>
              <a:buFontTx/>
              <a:buChar char="•"/>
              <a:tabLst>
                <a:tab pos="643890" algn="l"/>
              </a:tabLst>
            </a:pPr>
            <a:r>
              <a:rPr spc="-5">
                <a:latin typeface="Arial"/>
                <a:cs typeface="Arial"/>
              </a:rPr>
              <a:t>Authorization </a:t>
            </a:r>
            <a:r>
              <a:rPr>
                <a:latin typeface="Arial"/>
                <a:cs typeface="Arial"/>
              </a:rPr>
              <a:t>to </a:t>
            </a:r>
            <a:r>
              <a:rPr spc="-5">
                <a:latin typeface="Arial"/>
                <a:cs typeface="Arial"/>
              </a:rPr>
              <a:t>ship POV must be on the PCS orders. Each </a:t>
            </a:r>
            <a:r>
              <a:rPr spc="-10">
                <a:latin typeface="Arial"/>
                <a:cs typeface="Arial"/>
              </a:rPr>
              <a:t>Soldier </a:t>
            </a:r>
            <a:r>
              <a:rPr spc="-5">
                <a:latin typeface="Arial"/>
                <a:cs typeface="Arial"/>
              </a:rPr>
              <a:t>is  </a:t>
            </a:r>
            <a:r>
              <a:rPr spc="-10">
                <a:latin typeface="Arial"/>
                <a:cs typeface="Arial"/>
              </a:rPr>
              <a:t>authorized </a:t>
            </a:r>
            <a:r>
              <a:rPr>
                <a:latin typeface="Arial"/>
                <a:cs typeface="Arial"/>
              </a:rPr>
              <a:t>to </a:t>
            </a:r>
            <a:r>
              <a:rPr spc="-5">
                <a:latin typeface="Arial"/>
                <a:cs typeface="Arial"/>
              </a:rPr>
              <a:t>ship </a:t>
            </a:r>
            <a:r>
              <a:rPr spc="-10">
                <a:latin typeface="Arial"/>
                <a:cs typeface="Arial"/>
              </a:rPr>
              <a:t>only one </a:t>
            </a:r>
            <a:r>
              <a:rPr spc="-45">
                <a:latin typeface="Arial"/>
                <a:cs typeface="Arial"/>
              </a:rPr>
              <a:t>POV, </a:t>
            </a:r>
            <a:r>
              <a:rPr spc="-10">
                <a:latin typeface="Arial"/>
                <a:cs typeface="Arial"/>
              </a:rPr>
              <a:t>either </a:t>
            </a:r>
            <a:r>
              <a:rPr spc="-5">
                <a:latin typeface="Arial"/>
                <a:cs typeface="Arial"/>
              </a:rPr>
              <a:t>an </a:t>
            </a:r>
            <a:r>
              <a:rPr spc="-10">
                <a:latin typeface="Arial"/>
                <a:cs typeface="Arial"/>
              </a:rPr>
              <a:t>automobile </a:t>
            </a:r>
            <a:r>
              <a:rPr spc="-5">
                <a:latin typeface="Arial"/>
                <a:cs typeface="Arial"/>
              </a:rPr>
              <a:t>or </a:t>
            </a:r>
            <a:r>
              <a:rPr>
                <a:latin typeface="Arial"/>
                <a:cs typeface="Arial"/>
              </a:rPr>
              <a:t>a </a:t>
            </a:r>
            <a:r>
              <a:rPr spc="-10">
                <a:latin typeface="Arial"/>
                <a:cs typeface="Arial"/>
              </a:rPr>
              <a:t>motorcycle. </a:t>
            </a:r>
            <a:r>
              <a:rPr>
                <a:latin typeface="Arial"/>
                <a:cs typeface="Arial"/>
              </a:rPr>
              <a:t>A  </a:t>
            </a:r>
            <a:r>
              <a:rPr spc="-5">
                <a:latin typeface="Arial"/>
                <a:cs typeface="Arial"/>
              </a:rPr>
              <a:t>motorcycle may also be </a:t>
            </a:r>
            <a:r>
              <a:rPr spc="-10">
                <a:latin typeface="Arial"/>
                <a:cs typeface="Arial"/>
              </a:rPr>
              <a:t>shipped </a:t>
            </a:r>
            <a:r>
              <a:rPr spc="-5">
                <a:latin typeface="Arial"/>
                <a:cs typeface="Arial"/>
              </a:rPr>
              <a:t>in</a:t>
            </a:r>
            <a:r>
              <a:rPr spc="75">
                <a:latin typeface="Arial"/>
                <a:cs typeface="Arial"/>
              </a:rPr>
              <a:t> </a:t>
            </a:r>
            <a:r>
              <a:rPr spc="-5">
                <a:latin typeface="Arial"/>
                <a:cs typeface="Arial"/>
              </a:rPr>
              <a:t>HHG.</a:t>
            </a:r>
            <a:endParaRPr>
              <a:latin typeface="Arial"/>
              <a:cs typeface="Arial"/>
            </a:endParaRPr>
          </a:p>
          <a:p>
            <a:pPr marL="643255" marR="128270" lvl="1" indent="-173990">
              <a:spcBef>
                <a:spcPts val="600"/>
              </a:spcBef>
              <a:buFontTx/>
              <a:buChar char="•"/>
              <a:tabLst>
                <a:tab pos="643890" algn="l"/>
              </a:tabLst>
            </a:pPr>
            <a:r>
              <a:rPr spc="-5">
                <a:latin typeface="Arial"/>
                <a:cs typeface="Arial"/>
              </a:rPr>
              <a:t>When </a:t>
            </a:r>
            <a:r>
              <a:rPr>
                <a:latin typeface="Arial"/>
                <a:cs typeface="Arial"/>
              </a:rPr>
              <a:t>a </a:t>
            </a:r>
            <a:r>
              <a:rPr spc="-5">
                <a:latin typeface="Arial"/>
                <a:cs typeface="Arial"/>
              </a:rPr>
              <a:t>POV is </a:t>
            </a:r>
            <a:r>
              <a:rPr spc="-10">
                <a:latin typeface="Arial"/>
                <a:cs typeface="Arial"/>
              </a:rPr>
              <a:t>not authorized </a:t>
            </a:r>
            <a:r>
              <a:rPr spc="-5">
                <a:latin typeface="Arial"/>
                <a:cs typeface="Arial"/>
              </a:rPr>
              <a:t>for </a:t>
            </a:r>
            <a:r>
              <a:rPr spc="-10">
                <a:latin typeface="Arial"/>
                <a:cs typeface="Arial"/>
              </a:rPr>
              <a:t>shipment </a:t>
            </a:r>
            <a:r>
              <a:rPr>
                <a:latin typeface="Arial"/>
                <a:cs typeface="Arial"/>
              </a:rPr>
              <a:t>to </a:t>
            </a:r>
            <a:r>
              <a:rPr spc="-5">
                <a:latin typeface="Arial"/>
                <a:cs typeface="Arial"/>
              </a:rPr>
              <a:t>the </a:t>
            </a:r>
            <a:r>
              <a:rPr spc="-10">
                <a:latin typeface="Arial"/>
                <a:cs typeface="Arial"/>
              </a:rPr>
              <a:t>gaining </a:t>
            </a:r>
            <a:r>
              <a:rPr spc="-5">
                <a:latin typeface="Arial"/>
                <a:cs typeface="Arial"/>
              </a:rPr>
              <a:t>OCONUS PDS,  </a:t>
            </a:r>
            <a:r>
              <a:rPr spc="-10">
                <a:latin typeface="Arial"/>
                <a:cs typeface="Arial"/>
              </a:rPr>
              <a:t>Soldiers </a:t>
            </a:r>
            <a:r>
              <a:rPr spc="-5">
                <a:latin typeface="Arial"/>
                <a:cs typeface="Arial"/>
              </a:rPr>
              <a:t>are </a:t>
            </a:r>
            <a:r>
              <a:rPr spc="-10">
                <a:latin typeface="Arial"/>
                <a:cs typeface="Arial"/>
              </a:rPr>
              <a:t>authorized </a:t>
            </a:r>
            <a:r>
              <a:rPr spc="-5">
                <a:latin typeface="Arial"/>
                <a:cs typeface="Arial"/>
              </a:rPr>
              <a:t>POV storage at </a:t>
            </a:r>
            <a:r>
              <a:rPr spc="-10">
                <a:latin typeface="Arial"/>
                <a:cs typeface="Arial"/>
              </a:rPr>
              <a:t>government expense </a:t>
            </a:r>
            <a:r>
              <a:rPr spc="-5">
                <a:latin typeface="Arial"/>
                <a:cs typeface="Arial"/>
              </a:rPr>
              <a:t>or </a:t>
            </a:r>
            <a:r>
              <a:rPr spc="-10">
                <a:latin typeface="Arial"/>
                <a:cs typeface="Arial"/>
              </a:rPr>
              <a:t>travel  mileage </a:t>
            </a:r>
            <a:r>
              <a:rPr>
                <a:latin typeface="Arial"/>
                <a:cs typeface="Arial"/>
              </a:rPr>
              <a:t>to a </a:t>
            </a:r>
            <a:r>
              <a:rPr spc="-10">
                <a:latin typeface="Arial"/>
                <a:cs typeface="Arial"/>
              </a:rPr>
              <a:t>designated place. </a:t>
            </a:r>
            <a:r>
              <a:rPr spc="-5">
                <a:latin typeface="Arial"/>
                <a:cs typeface="Arial"/>
              </a:rPr>
              <a:t>Information on POV storage may be </a:t>
            </a:r>
            <a:r>
              <a:rPr spc="-10">
                <a:latin typeface="Arial"/>
                <a:cs typeface="Arial"/>
              </a:rPr>
              <a:t>found at </a:t>
            </a:r>
            <a:r>
              <a:rPr u="heavy" spc="-10">
                <a:uFill>
                  <a:solidFill>
                    <a:srgbClr val="0562C1"/>
                  </a:solidFill>
                </a:uFill>
                <a:latin typeface="Arial"/>
                <a:cs typeface="Arial"/>
                <a:hlinkClick r:id="rId3"/>
              </a:rPr>
              <a:t> </a:t>
            </a:r>
            <a:r>
              <a:rPr u="heavy" spc="-15">
                <a:uFill>
                  <a:solidFill>
                    <a:srgbClr val="0562C1"/>
                  </a:solidFill>
                </a:uFill>
                <a:latin typeface="Arial"/>
                <a:cs typeface="Arial"/>
                <a:hlinkClick r:id="rId3"/>
              </a:rPr>
              <a:t>www.pcsmypov.com/storage</a:t>
            </a:r>
            <a:r>
              <a:rPr spc="-15">
                <a:latin typeface="Arial"/>
                <a:cs typeface="Arial"/>
              </a:rPr>
              <a:t>.</a:t>
            </a:r>
            <a:endParaRPr>
              <a:latin typeface="Arial"/>
              <a:cs typeface="Arial"/>
            </a:endParaRPr>
          </a:p>
          <a:p>
            <a:pPr marL="643255" marR="13970" lvl="1" indent="-173990">
              <a:spcBef>
                <a:spcPts val="600"/>
              </a:spcBef>
              <a:buFontTx/>
              <a:buChar char="•"/>
              <a:tabLst>
                <a:tab pos="643890" algn="l"/>
              </a:tabLst>
            </a:pPr>
            <a:r>
              <a:rPr spc="-10">
                <a:latin typeface="Arial"/>
                <a:cs typeface="Arial"/>
              </a:rPr>
              <a:t>Soldiers </a:t>
            </a:r>
            <a:r>
              <a:rPr spc="-5">
                <a:latin typeface="Arial"/>
                <a:cs typeface="Arial"/>
              </a:rPr>
              <a:t>are </a:t>
            </a:r>
            <a:r>
              <a:rPr spc="-10">
                <a:latin typeface="Arial"/>
                <a:cs typeface="Arial"/>
              </a:rPr>
              <a:t>authorized </a:t>
            </a:r>
            <a:r>
              <a:rPr spc="-5">
                <a:latin typeface="Arial"/>
                <a:cs typeface="Arial"/>
              </a:rPr>
              <a:t>reimbursement </a:t>
            </a:r>
            <a:r>
              <a:rPr>
                <a:latin typeface="Arial"/>
                <a:cs typeface="Arial"/>
              </a:rPr>
              <a:t>to </a:t>
            </a:r>
            <a:r>
              <a:rPr spc="-10">
                <a:latin typeface="Arial"/>
                <a:cs typeface="Arial"/>
              </a:rPr>
              <a:t>deliver </a:t>
            </a:r>
            <a:r>
              <a:rPr spc="-5">
                <a:latin typeface="Arial"/>
                <a:cs typeface="Arial"/>
              </a:rPr>
              <a:t>or pick up the POV from </a:t>
            </a:r>
            <a:r>
              <a:rPr spc="-10">
                <a:latin typeface="Arial"/>
                <a:cs typeface="Arial"/>
              </a:rPr>
              <a:t>the  designated </a:t>
            </a:r>
            <a:r>
              <a:rPr spc="-20">
                <a:latin typeface="Arial"/>
                <a:cs typeface="Arial"/>
              </a:rPr>
              <a:t>Vehicle </a:t>
            </a:r>
            <a:r>
              <a:rPr spc="-5">
                <a:latin typeface="Arial"/>
                <a:cs typeface="Arial"/>
              </a:rPr>
              <a:t>Processing </a:t>
            </a:r>
            <a:r>
              <a:rPr spc="-10">
                <a:latin typeface="Arial"/>
                <a:cs typeface="Arial"/>
              </a:rPr>
              <a:t>Center </a:t>
            </a:r>
            <a:r>
              <a:rPr spc="-5">
                <a:latin typeface="Arial"/>
                <a:cs typeface="Arial"/>
              </a:rPr>
              <a:t>(VPC) or</a:t>
            </a:r>
            <a:r>
              <a:rPr spc="105">
                <a:latin typeface="Arial"/>
                <a:cs typeface="Arial"/>
              </a:rPr>
              <a:t> </a:t>
            </a:r>
            <a:r>
              <a:rPr spc="-10">
                <a:latin typeface="Arial"/>
                <a:cs typeface="Arial"/>
              </a:rPr>
              <a:t>storage.</a:t>
            </a:r>
            <a:endParaRPr>
              <a:latin typeface="Arial"/>
              <a:cs typeface="Arial"/>
            </a:endParaRPr>
          </a:p>
          <a:p>
            <a:pPr marL="643255" marR="5080" lvl="1" indent="-173990">
              <a:spcBef>
                <a:spcPts val="600"/>
              </a:spcBef>
              <a:buFontTx/>
              <a:buChar char="•"/>
              <a:tabLst>
                <a:tab pos="643890" algn="l"/>
              </a:tabLst>
            </a:pPr>
            <a:r>
              <a:rPr spc="-10">
                <a:latin typeface="Arial"/>
                <a:cs typeface="Arial"/>
              </a:rPr>
              <a:t>Locations and </a:t>
            </a:r>
            <a:r>
              <a:rPr spc="-5">
                <a:latin typeface="Arial"/>
                <a:cs typeface="Arial"/>
              </a:rPr>
              <a:t>contact information for contractor </a:t>
            </a:r>
            <a:r>
              <a:rPr spc="-10">
                <a:latin typeface="Arial"/>
                <a:cs typeface="Arial"/>
              </a:rPr>
              <a:t>operated </a:t>
            </a:r>
            <a:r>
              <a:rPr spc="-5">
                <a:latin typeface="Arial"/>
                <a:cs typeface="Arial"/>
              </a:rPr>
              <a:t>VPCs can be </a:t>
            </a:r>
            <a:r>
              <a:rPr spc="-10">
                <a:latin typeface="Arial"/>
                <a:cs typeface="Arial"/>
              </a:rPr>
              <a:t>found  </a:t>
            </a:r>
            <a:r>
              <a:rPr spc="-5">
                <a:latin typeface="Arial"/>
                <a:cs typeface="Arial"/>
              </a:rPr>
              <a:t>at</a:t>
            </a:r>
            <a:r>
              <a:rPr>
                <a:latin typeface="Arial"/>
                <a:cs typeface="Arial"/>
              </a:rPr>
              <a:t> </a:t>
            </a:r>
            <a:r>
              <a:rPr u="heavy" spc="-15">
                <a:uFill>
                  <a:solidFill>
                    <a:srgbClr val="0562C1"/>
                  </a:solidFill>
                </a:uFill>
                <a:latin typeface="Arial"/>
                <a:cs typeface="Arial"/>
                <a:hlinkClick r:id="rId4"/>
              </a:rPr>
              <a:t>www.pcsmypov.com/locations</a:t>
            </a:r>
            <a:r>
              <a:rPr u="heavy" spc="-15">
                <a:uFill>
                  <a:solidFill>
                    <a:srgbClr val="0562C1"/>
                  </a:solidFill>
                </a:uFill>
                <a:latin typeface="Arial"/>
                <a:cs typeface="Arial"/>
                <a:hlinkClick r:id="rId5"/>
              </a:rPr>
              <a:t>.</a:t>
            </a:r>
            <a:endParaRPr>
              <a:latin typeface="Arial"/>
              <a:cs typeface="Arial"/>
            </a:endParaRPr>
          </a:p>
          <a:p>
            <a:pPr marL="643255" lvl="1" indent="-173990">
              <a:spcBef>
                <a:spcPts val="600"/>
              </a:spcBef>
              <a:buFontTx/>
              <a:buChar char="•"/>
              <a:tabLst>
                <a:tab pos="643890" algn="l"/>
              </a:tabLst>
            </a:pPr>
            <a:r>
              <a:rPr spc="-5">
                <a:latin typeface="Arial"/>
                <a:cs typeface="Arial"/>
              </a:rPr>
              <a:t>POVs </a:t>
            </a:r>
            <a:r>
              <a:rPr spc="-15">
                <a:latin typeface="Arial"/>
                <a:cs typeface="Arial"/>
              </a:rPr>
              <a:t>with </a:t>
            </a:r>
            <a:r>
              <a:rPr>
                <a:latin typeface="Arial"/>
                <a:cs typeface="Arial"/>
              </a:rPr>
              <a:t>a </a:t>
            </a:r>
            <a:r>
              <a:rPr spc="-5">
                <a:latin typeface="Arial"/>
                <a:cs typeface="Arial"/>
              </a:rPr>
              <a:t>lien may require </a:t>
            </a:r>
            <a:r>
              <a:rPr>
                <a:latin typeface="Arial"/>
                <a:cs typeface="Arial"/>
              </a:rPr>
              <a:t>a </a:t>
            </a:r>
            <a:r>
              <a:rPr spc="-10">
                <a:latin typeface="Arial"/>
                <a:cs typeface="Arial"/>
              </a:rPr>
              <a:t>lien-holder authorization</a:t>
            </a:r>
            <a:r>
              <a:rPr spc="155">
                <a:latin typeface="Arial"/>
                <a:cs typeface="Arial"/>
              </a:rPr>
              <a:t> </a:t>
            </a:r>
            <a:r>
              <a:rPr spc="-20">
                <a:latin typeface="Arial"/>
                <a:cs typeface="Arial"/>
              </a:rPr>
              <a:t>letter.</a:t>
            </a:r>
            <a:endParaRPr>
              <a:latin typeface="Arial"/>
              <a:cs typeface="Arial"/>
            </a:endParaRPr>
          </a:p>
          <a:p>
            <a:pPr marL="643255" marR="368935" lvl="1" indent="-173990">
              <a:spcBef>
                <a:spcPts val="600"/>
              </a:spcBef>
              <a:buFontTx/>
              <a:buChar char="•"/>
              <a:tabLst>
                <a:tab pos="643890" algn="l"/>
              </a:tabLst>
            </a:pPr>
            <a:r>
              <a:rPr spc="-10">
                <a:latin typeface="Arial"/>
                <a:cs typeface="Arial"/>
              </a:rPr>
              <a:t>Shipment </a:t>
            </a:r>
            <a:r>
              <a:rPr spc="-5">
                <a:latin typeface="Arial"/>
                <a:cs typeface="Arial"/>
              </a:rPr>
              <a:t>of </a:t>
            </a:r>
            <a:r>
              <a:rPr>
                <a:latin typeface="Arial"/>
                <a:cs typeface="Arial"/>
              </a:rPr>
              <a:t>a </a:t>
            </a:r>
            <a:r>
              <a:rPr spc="-5">
                <a:latin typeface="Arial"/>
                <a:cs typeface="Arial"/>
              </a:rPr>
              <a:t>POV </a:t>
            </a:r>
            <a:r>
              <a:rPr spc="-10">
                <a:latin typeface="Arial"/>
                <a:cs typeface="Arial"/>
              </a:rPr>
              <a:t>within </a:t>
            </a:r>
            <a:r>
              <a:rPr spc="-5">
                <a:latin typeface="Arial"/>
                <a:cs typeface="Arial"/>
              </a:rPr>
              <a:t>CONUS may be </a:t>
            </a:r>
            <a:r>
              <a:rPr spc="-10">
                <a:latin typeface="Arial"/>
                <a:cs typeface="Arial"/>
              </a:rPr>
              <a:t>authorized </a:t>
            </a:r>
            <a:r>
              <a:rPr spc="-5">
                <a:latin typeface="Arial"/>
                <a:cs typeface="Arial"/>
              </a:rPr>
              <a:t>by </a:t>
            </a:r>
            <a:r>
              <a:rPr>
                <a:latin typeface="Arial"/>
                <a:cs typeface="Arial"/>
              </a:rPr>
              <a:t>a </a:t>
            </a:r>
            <a:r>
              <a:rPr spc="-10">
                <a:latin typeface="Arial"/>
                <a:cs typeface="Arial"/>
              </a:rPr>
              <a:t>Transportation  Office </a:t>
            </a:r>
            <a:r>
              <a:rPr spc="-5">
                <a:latin typeface="Arial"/>
                <a:cs typeface="Arial"/>
              </a:rPr>
              <a:t>for </a:t>
            </a:r>
            <a:r>
              <a:rPr spc="-10">
                <a:latin typeface="Arial"/>
                <a:cs typeface="Arial"/>
              </a:rPr>
              <a:t>Soldiers </a:t>
            </a:r>
            <a:r>
              <a:rPr spc="-15">
                <a:latin typeface="Arial"/>
                <a:cs typeface="Arial"/>
              </a:rPr>
              <a:t>with </a:t>
            </a:r>
            <a:r>
              <a:rPr spc="-5">
                <a:latin typeface="Arial"/>
                <a:cs typeface="Arial"/>
              </a:rPr>
              <a:t>driving restrictions or short notice report</a:t>
            </a:r>
            <a:r>
              <a:rPr spc="155">
                <a:latin typeface="Arial"/>
                <a:cs typeface="Arial"/>
              </a:rPr>
              <a:t> </a:t>
            </a:r>
            <a:r>
              <a:rPr spc="-10">
                <a:latin typeface="Arial"/>
                <a:cs typeface="Arial"/>
              </a:rPr>
              <a:t>date.</a:t>
            </a:r>
            <a:endParaRPr>
              <a:latin typeface="Arial"/>
              <a:cs typeface="Arial"/>
            </a:endParaRPr>
          </a:p>
          <a:p>
            <a:pPr marL="643255" lvl="1" indent="-173990">
              <a:spcBef>
                <a:spcPts val="600"/>
              </a:spcBef>
              <a:buFontTx/>
              <a:buChar char="•"/>
              <a:tabLst>
                <a:tab pos="643890" algn="l"/>
              </a:tabLst>
            </a:pPr>
            <a:r>
              <a:rPr spc="-10">
                <a:latin typeface="Arial"/>
                <a:cs typeface="Arial"/>
              </a:rPr>
              <a:t>Additional </a:t>
            </a:r>
            <a:r>
              <a:rPr spc="-5">
                <a:latin typeface="Arial"/>
                <a:cs typeface="Arial"/>
              </a:rPr>
              <a:t>information </a:t>
            </a:r>
            <a:r>
              <a:rPr spc="-10">
                <a:latin typeface="Arial"/>
                <a:cs typeface="Arial"/>
              </a:rPr>
              <a:t>available </a:t>
            </a:r>
            <a:r>
              <a:rPr spc="-5">
                <a:latin typeface="Arial"/>
                <a:cs typeface="Arial"/>
              </a:rPr>
              <a:t>at</a:t>
            </a:r>
            <a:r>
              <a:rPr spc="85">
                <a:latin typeface="Arial"/>
                <a:cs typeface="Arial"/>
              </a:rPr>
              <a:t> </a:t>
            </a:r>
            <a:r>
              <a:rPr u="heavy" spc="-20">
                <a:uFill>
                  <a:solidFill>
                    <a:srgbClr val="0562C1"/>
                  </a:solidFill>
                </a:uFill>
                <a:latin typeface="Arial"/>
                <a:cs typeface="Arial"/>
                <a:hlinkClick r:id="rId6"/>
              </a:rPr>
              <a:t>www.pcsmypov.com</a:t>
            </a:r>
            <a:r>
              <a:rPr spc="-20">
                <a:latin typeface="Arial"/>
                <a:cs typeface="Arial"/>
              </a:rPr>
              <a:t>.</a:t>
            </a:r>
            <a:endParaRPr>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244414931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68" y="834919"/>
            <a:ext cx="8497570" cy="5104603"/>
          </a:xfrm>
          <a:prstGeom prst="rect">
            <a:avLst/>
          </a:prstGeom>
        </p:spPr>
        <p:txBody>
          <a:bodyPr vert="horz" wrap="square" lIns="0" tIns="13335" rIns="0" bIns="0" rtlCol="0">
            <a:spAutoFit/>
          </a:bodyPr>
          <a:lstStyle/>
          <a:p>
            <a:pPr marL="212725" indent="-200660">
              <a:buSzPct val="95000"/>
              <a:buFont typeface="Wingdings"/>
              <a:buChar char=""/>
              <a:tabLst>
                <a:tab pos="213360" algn="l"/>
              </a:tabLst>
            </a:pPr>
            <a:r>
              <a:rPr sz="2000">
                <a:latin typeface="Arial"/>
                <a:cs typeface="Arial"/>
              </a:rPr>
              <a:t>POV</a:t>
            </a:r>
            <a:r>
              <a:rPr sz="2000" spc="-15">
                <a:latin typeface="Arial"/>
                <a:cs typeface="Arial"/>
              </a:rPr>
              <a:t> </a:t>
            </a:r>
            <a:r>
              <a:rPr sz="2000">
                <a:latin typeface="Arial"/>
                <a:cs typeface="Arial"/>
              </a:rPr>
              <a:t>Claims:</a:t>
            </a:r>
          </a:p>
          <a:p>
            <a:pPr marL="643255" marR="31115" lvl="1" indent="-173990">
              <a:spcBef>
                <a:spcPts val="600"/>
              </a:spcBef>
              <a:buFontTx/>
              <a:buChar char="•"/>
              <a:tabLst>
                <a:tab pos="643890" algn="l"/>
              </a:tabLst>
            </a:pPr>
            <a:r>
              <a:rPr sz="2000" spc="-5">
                <a:latin typeface="Arial"/>
                <a:cs typeface="Arial"/>
              </a:rPr>
              <a:t>Soldiers with </a:t>
            </a:r>
            <a:r>
              <a:rPr sz="2000">
                <a:latin typeface="Arial"/>
                <a:cs typeface="Arial"/>
              </a:rPr>
              <a:t>POV damage must list the damage on the DD Form</a:t>
            </a:r>
            <a:r>
              <a:rPr sz="2000" spc="-190">
                <a:latin typeface="Arial"/>
                <a:cs typeface="Arial"/>
              </a:rPr>
              <a:t> </a:t>
            </a:r>
            <a:r>
              <a:rPr sz="2000">
                <a:latin typeface="Arial"/>
                <a:cs typeface="Arial"/>
              </a:rPr>
              <a:t>788  </a:t>
            </a:r>
            <a:r>
              <a:rPr sz="2000" spc="-15">
                <a:latin typeface="Arial"/>
                <a:cs typeface="Arial"/>
              </a:rPr>
              <a:t>(Vehicle </a:t>
            </a:r>
            <a:r>
              <a:rPr sz="2000">
                <a:latin typeface="Arial"/>
                <a:cs typeface="Arial"/>
              </a:rPr>
              <a:t>Shipping Document) at the </a:t>
            </a:r>
            <a:r>
              <a:rPr sz="2000" spc="-5">
                <a:latin typeface="Arial"/>
                <a:cs typeface="Arial"/>
              </a:rPr>
              <a:t>time </a:t>
            </a:r>
            <a:r>
              <a:rPr sz="2000">
                <a:latin typeface="Arial"/>
                <a:cs typeface="Arial"/>
              </a:rPr>
              <a:t>of pickup, or </a:t>
            </a:r>
            <a:r>
              <a:rPr sz="2000" spc="-5">
                <a:latin typeface="Arial"/>
                <a:cs typeface="Arial"/>
              </a:rPr>
              <a:t>notify </a:t>
            </a:r>
            <a:r>
              <a:rPr sz="2000">
                <a:latin typeface="Arial"/>
                <a:cs typeface="Arial"/>
              </a:rPr>
              <a:t>the  </a:t>
            </a:r>
            <a:r>
              <a:rPr sz="2000" spc="-5">
                <a:latin typeface="Arial"/>
                <a:cs typeface="Arial"/>
              </a:rPr>
              <a:t>installation </a:t>
            </a:r>
            <a:r>
              <a:rPr sz="2000">
                <a:latin typeface="Arial"/>
                <a:cs typeface="Arial"/>
              </a:rPr>
              <a:t>legal </a:t>
            </a:r>
            <a:r>
              <a:rPr sz="2000" spc="-10">
                <a:latin typeface="Arial"/>
                <a:cs typeface="Arial"/>
              </a:rPr>
              <a:t>office </a:t>
            </a:r>
            <a:r>
              <a:rPr sz="2000" spc="-5">
                <a:latin typeface="Arial"/>
                <a:cs typeface="Arial"/>
              </a:rPr>
              <a:t>within </a:t>
            </a:r>
            <a:r>
              <a:rPr sz="2000">
                <a:latin typeface="Arial"/>
                <a:cs typeface="Arial"/>
              </a:rPr>
              <a:t>48 hours </a:t>
            </a:r>
            <a:r>
              <a:rPr sz="2000" spc="-5">
                <a:latin typeface="Arial"/>
                <a:cs typeface="Arial"/>
              </a:rPr>
              <a:t>if </a:t>
            </a:r>
            <a:r>
              <a:rPr sz="2000">
                <a:latin typeface="Arial"/>
                <a:cs typeface="Arial"/>
              </a:rPr>
              <a:t>additional damage </a:t>
            </a:r>
            <a:r>
              <a:rPr sz="2000" spc="-5">
                <a:latin typeface="Arial"/>
                <a:cs typeface="Arial"/>
              </a:rPr>
              <a:t>is  </a:t>
            </a:r>
            <a:r>
              <a:rPr sz="2000">
                <a:latin typeface="Arial"/>
                <a:cs typeface="Arial"/>
              </a:rPr>
              <a:t>discovered </a:t>
            </a:r>
            <a:r>
              <a:rPr sz="2000" spc="-5">
                <a:latin typeface="Arial"/>
                <a:cs typeface="Arial"/>
              </a:rPr>
              <a:t>after</a:t>
            </a:r>
            <a:r>
              <a:rPr sz="2000" spc="-70">
                <a:latin typeface="Arial"/>
                <a:cs typeface="Arial"/>
              </a:rPr>
              <a:t> </a:t>
            </a:r>
            <a:r>
              <a:rPr sz="2000">
                <a:latin typeface="Arial"/>
                <a:cs typeface="Arial"/>
              </a:rPr>
              <a:t>pickup.</a:t>
            </a:r>
          </a:p>
          <a:p>
            <a:pPr marL="643255" lvl="1" indent="-173990">
              <a:spcBef>
                <a:spcPts val="600"/>
              </a:spcBef>
              <a:buFontTx/>
              <a:buChar char="•"/>
              <a:tabLst>
                <a:tab pos="643890" algn="l"/>
              </a:tabLst>
            </a:pPr>
            <a:r>
              <a:rPr sz="2000">
                <a:latin typeface="Arial"/>
                <a:cs typeface="Arial"/>
              </a:rPr>
              <a:t>POV Claim</a:t>
            </a:r>
            <a:r>
              <a:rPr sz="2000" spc="-20">
                <a:latin typeface="Arial"/>
                <a:cs typeface="Arial"/>
              </a:rPr>
              <a:t> </a:t>
            </a:r>
            <a:r>
              <a:rPr sz="2000">
                <a:latin typeface="Arial"/>
                <a:cs typeface="Arial"/>
              </a:rPr>
              <a:t>types:</a:t>
            </a:r>
          </a:p>
          <a:p>
            <a:pPr marL="1211580" marR="669925" lvl="2" indent="-224154">
              <a:lnSpc>
                <a:spcPts val="1939"/>
              </a:lnSpc>
              <a:spcBef>
                <a:spcPts val="545"/>
              </a:spcBef>
              <a:buFontTx/>
              <a:buChar char="–"/>
              <a:tabLst>
                <a:tab pos="1212215" algn="l"/>
              </a:tabLst>
            </a:pPr>
            <a:r>
              <a:rPr spc="-5">
                <a:latin typeface="Arial"/>
                <a:cs typeface="Arial"/>
              </a:rPr>
              <a:t>Site Settlement. These claims are </a:t>
            </a:r>
            <a:r>
              <a:rPr spc="-10">
                <a:latin typeface="Arial"/>
                <a:cs typeface="Arial"/>
              </a:rPr>
              <a:t>done </a:t>
            </a:r>
            <a:r>
              <a:rPr spc="-5">
                <a:latin typeface="Arial"/>
                <a:cs typeface="Arial"/>
              </a:rPr>
              <a:t>at the </a:t>
            </a:r>
            <a:r>
              <a:rPr spc="-20">
                <a:latin typeface="Arial"/>
                <a:cs typeface="Arial"/>
              </a:rPr>
              <a:t>Vehicle </a:t>
            </a:r>
            <a:r>
              <a:rPr spc="-10">
                <a:latin typeface="Arial"/>
                <a:cs typeface="Arial"/>
              </a:rPr>
              <a:t>Processing  </a:t>
            </a:r>
            <a:r>
              <a:rPr spc="-5">
                <a:latin typeface="Arial"/>
                <a:cs typeface="Arial"/>
              </a:rPr>
              <a:t>Center</a:t>
            </a:r>
            <a:r>
              <a:rPr spc="10">
                <a:latin typeface="Arial"/>
                <a:cs typeface="Arial"/>
              </a:rPr>
              <a:t> </a:t>
            </a:r>
            <a:r>
              <a:rPr spc="-5">
                <a:latin typeface="Arial"/>
                <a:cs typeface="Arial"/>
              </a:rPr>
              <a:t>(VPC).</a:t>
            </a:r>
            <a:endParaRPr>
              <a:latin typeface="Arial"/>
              <a:cs typeface="Arial"/>
            </a:endParaRPr>
          </a:p>
          <a:p>
            <a:pPr marL="1211580" marR="309245" lvl="2" indent="-224154">
              <a:lnSpc>
                <a:spcPts val="1939"/>
              </a:lnSpc>
              <a:spcBef>
                <a:spcPts val="500"/>
              </a:spcBef>
              <a:buFontTx/>
              <a:buChar char="–"/>
              <a:tabLst>
                <a:tab pos="1212215" algn="l"/>
              </a:tabLst>
            </a:pPr>
            <a:r>
              <a:rPr spc="-5">
                <a:latin typeface="Arial"/>
                <a:cs typeface="Arial"/>
              </a:rPr>
              <a:t>IAL Claim. These claims are filed </a:t>
            </a:r>
            <a:r>
              <a:rPr spc="-15">
                <a:latin typeface="Arial"/>
                <a:cs typeface="Arial"/>
              </a:rPr>
              <a:t>with </a:t>
            </a:r>
            <a:r>
              <a:rPr spc="-5">
                <a:latin typeface="Arial"/>
                <a:cs typeface="Arial"/>
              </a:rPr>
              <a:t>the </a:t>
            </a:r>
            <a:r>
              <a:rPr spc="-10">
                <a:latin typeface="Arial"/>
                <a:cs typeface="Arial"/>
              </a:rPr>
              <a:t>International </a:t>
            </a:r>
            <a:r>
              <a:rPr spc="-5">
                <a:latin typeface="Arial"/>
                <a:cs typeface="Arial"/>
              </a:rPr>
              <a:t>Auto Logistics  (IAL) Claims</a:t>
            </a:r>
            <a:r>
              <a:rPr spc="15">
                <a:latin typeface="Arial"/>
                <a:cs typeface="Arial"/>
              </a:rPr>
              <a:t> </a:t>
            </a:r>
            <a:r>
              <a:rPr spc="-10">
                <a:latin typeface="Arial"/>
                <a:cs typeface="Arial"/>
              </a:rPr>
              <a:t>office.</a:t>
            </a:r>
            <a:endParaRPr>
              <a:latin typeface="Arial"/>
              <a:cs typeface="Arial"/>
            </a:endParaRPr>
          </a:p>
          <a:p>
            <a:pPr marL="1212215" marR="539750" lvl="2" indent="-224790">
              <a:lnSpc>
                <a:spcPts val="1939"/>
              </a:lnSpc>
              <a:spcBef>
                <a:spcPts val="515"/>
              </a:spcBef>
              <a:buFontTx/>
              <a:buChar char="–"/>
              <a:tabLst>
                <a:tab pos="1212215" algn="l"/>
              </a:tabLst>
            </a:pPr>
            <a:r>
              <a:rPr spc="-5">
                <a:latin typeface="Arial"/>
                <a:cs typeface="Arial"/>
              </a:rPr>
              <a:t>Military Claim. These claims are filed </a:t>
            </a:r>
            <a:r>
              <a:rPr spc="-15">
                <a:latin typeface="Arial"/>
                <a:cs typeface="Arial"/>
              </a:rPr>
              <a:t>with </a:t>
            </a:r>
            <a:r>
              <a:rPr spc="-5">
                <a:latin typeface="Arial"/>
                <a:cs typeface="Arial"/>
              </a:rPr>
              <a:t>the U.S. Army </a:t>
            </a:r>
            <a:r>
              <a:rPr spc="-10">
                <a:latin typeface="Arial"/>
                <a:cs typeface="Arial"/>
              </a:rPr>
              <a:t>Center for  Personnel </a:t>
            </a:r>
            <a:r>
              <a:rPr spc="-5">
                <a:latin typeface="Arial"/>
                <a:cs typeface="Arial"/>
              </a:rPr>
              <a:t>Claims </a:t>
            </a:r>
            <a:r>
              <a:rPr spc="-10">
                <a:latin typeface="Arial"/>
                <a:cs typeface="Arial"/>
              </a:rPr>
              <a:t>Support</a:t>
            </a:r>
            <a:r>
              <a:rPr spc="50">
                <a:latin typeface="Arial"/>
                <a:cs typeface="Arial"/>
              </a:rPr>
              <a:t> </a:t>
            </a:r>
            <a:r>
              <a:rPr spc="-5">
                <a:latin typeface="Arial"/>
                <a:cs typeface="Arial"/>
              </a:rPr>
              <a:t>at:</a:t>
            </a:r>
            <a:endParaRPr>
              <a:latin typeface="Arial"/>
              <a:cs typeface="Arial"/>
            </a:endParaRPr>
          </a:p>
          <a:p>
            <a:pPr marL="1211580">
              <a:lnSpc>
                <a:spcPts val="1810"/>
              </a:lnSpc>
            </a:pPr>
            <a:r>
              <a:rPr u="heavy" spc="-10">
                <a:uFill>
                  <a:solidFill>
                    <a:srgbClr val="0562C1"/>
                  </a:solidFill>
                </a:uFill>
                <a:latin typeface="Arial"/>
                <a:cs typeface="Arial"/>
                <a:hlinkClick r:id="rId3"/>
              </a:rPr>
              <a:t>usarmy.knox.hqda-otjag.mbx.cpcs@</a:t>
            </a:r>
            <a:r>
              <a:rPr lang="en-US" u="heavy" spc="-10">
                <a:uFill>
                  <a:solidFill>
                    <a:srgbClr val="0562C1"/>
                  </a:solidFill>
                </a:uFill>
                <a:latin typeface="Arial"/>
                <a:cs typeface="Arial"/>
                <a:hlinkClick r:id="rId3"/>
              </a:rPr>
              <a:t>army</a:t>
            </a:r>
            <a:r>
              <a:rPr u="heavy" spc="-10">
                <a:uFill>
                  <a:solidFill>
                    <a:srgbClr val="0562C1"/>
                  </a:solidFill>
                </a:uFill>
                <a:latin typeface="Arial"/>
                <a:cs typeface="Arial"/>
                <a:hlinkClick r:id="rId3"/>
              </a:rPr>
              <a:t>.mil</a:t>
            </a:r>
            <a:r>
              <a:rPr spc="-10">
                <a:latin typeface="Arial"/>
                <a:cs typeface="Arial"/>
              </a:rPr>
              <a:t>, phone</a:t>
            </a:r>
            <a:r>
              <a:rPr spc="95">
                <a:latin typeface="Arial"/>
                <a:cs typeface="Arial"/>
              </a:rPr>
              <a:t> </a:t>
            </a:r>
            <a:r>
              <a:rPr spc="-10">
                <a:latin typeface="Arial"/>
                <a:cs typeface="Arial"/>
              </a:rPr>
              <a:t>502-626-3000</a:t>
            </a:r>
            <a:endParaRPr>
              <a:latin typeface="Arial"/>
              <a:cs typeface="Arial"/>
            </a:endParaRPr>
          </a:p>
          <a:p>
            <a:pPr marL="1211580">
              <a:lnSpc>
                <a:spcPts val="2050"/>
              </a:lnSpc>
            </a:pPr>
            <a:r>
              <a:rPr spc="-5">
                <a:latin typeface="Arial"/>
                <a:cs typeface="Arial"/>
              </a:rPr>
              <a:t>(DSN </a:t>
            </a:r>
            <a:r>
              <a:rPr spc="-10">
                <a:latin typeface="Arial"/>
                <a:cs typeface="Arial"/>
              </a:rPr>
              <a:t>464).</a:t>
            </a:r>
            <a:endParaRPr>
              <a:latin typeface="Arial"/>
              <a:cs typeface="Arial"/>
            </a:endParaRPr>
          </a:p>
          <a:p>
            <a:pPr marL="1211580" marR="5080" lvl="2" indent="-224154">
              <a:lnSpc>
                <a:spcPts val="1939"/>
              </a:lnSpc>
              <a:spcBef>
                <a:spcPts val="535"/>
              </a:spcBef>
              <a:buFontTx/>
              <a:buChar char="–"/>
              <a:tabLst>
                <a:tab pos="1212215" algn="l"/>
              </a:tabLst>
            </a:pPr>
            <a:r>
              <a:rPr spc="-10">
                <a:latin typeface="Arial"/>
                <a:cs typeface="Arial"/>
              </a:rPr>
              <a:t>Inconvenience </a:t>
            </a:r>
            <a:r>
              <a:rPr spc="-5">
                <a:latin typeface="Arial"/>
                <a:cs typeface="Arial"/>
              </a:rPr>
              <a:t>Claim. </a:t>
            </a:r>
            <a:r>
              <a:rPr spc="-10">
                <a:latin typeface="Arial"/>
                <a:cs typeface="Arial"/>
              </a:rPr>
              <a:t>Inconvenience </a:t>
            </a:r>
            <a:r>
              <a:rPr spc="-5">
                <a:latin typeface="Arial"/>
                <a:cs typeface="Arial"/>
              </a:rPr>
              <a:t>claims </a:t>
            </a:r>
            <a:r>
              <a:rPr spc="-10">
                <a:latin typeface="Arial"/>
                <a:cs typeface="Arial"/>
              </a:rPr>
              <a:t>provide </a:t>
            </a:r>
            <a:r>
              <a:rPr spc="-5">
                <a:latin typeface="Arial"/>
                <a:cs typeface="Arial"/>
              </a:rPr>
              <a:t>reimbursement </a:t>
            </a:r>
            <a:r>
              <a:rPr spc="-10">
                <a:latin typeface="Arial"/>
                <a:cs typeface="Arial"/>
              </a:rPr>
              <a:t>for  out </a:t>
            </a:r>
            <a:r>
              <a:rPr spc="-5">
                <a:latin typeface="Arial"/>
                <a:cs typeface="Arial"/>
              </a:rPr>
              <a:t>of </a:t>
            </a:r>
            <a:r>
              <a:rPr spc="-10">
                <a:latin typeface="Arial"/>
                <a:cs typeface="Arial"/>
              </a:rPr>
              <a:t>pocket expenses associated </a:t>
            </a:r>
            <a:r>
              <a:rPr spc="-15">
                <a:latin typeface="Arial"/>
                <a:cs typeface="Arial"/>
              </a:rPr>
              <a:t>with </a:t>
            </a:r>
            <a:r>
              <a:rPr>
                <a:latin typeface="Arial"/>
                <a:cs typeface="Arial"/>
              </a:rPr>
              <a:t>a </a:t>
            </a:r>
            <a:r>
              <a:rPr spc="-5">
                <a:latin typeface="Arial"/>
                <a:cs typeface="Arial"/>
              </a:rPr>
              <a:t>missed </a:t>
            </a:r>
            <a:r>
              <a:rPr spc="-10">
                <a:latin typeface="Arial"/>
                <a:cs typeface="Arial"/>
              </a:rPr>
              <a:t>required </a:t>
            </a:r>
            <a:r>
              <a:rPr spc="-5">
                <a:latin typeface="Arial"/>
                <a:cs typeface="Arial"/>
              </a:rPr>
              <a:t>delivery</a:t>
            </a:r>
            <a:r>
              <a:rPr spc="260">
                <a:latin typeface="Arial"/>
                <a:cs typeface="Arial"/>
              </a:rPr>
              <a:t> </a:t>
            </a:r>
            <a:r>
              <a:rPr spc="-10">
                <a:latin typeface="Arial"/>
                <a:cs typeface="Arial"/>
              </a:rPr>
              <a:t>date.</a:t>
            </a:r>
            <a:endParaRPr>
              <a:latin typeface="Arial"/>
              <a:cs typeface="Arial"/>
            </a:endParaRPr>
          </a:p>
          <a:p>
            <a:pPr marL="643255" lvl="1" indent="-173990">
              <a:spcBef>
                <a:spcPts val="565"/>
              </a:spcBef>
              <a:buFontTx/>
              <a:buChar char="•"/>
              <a:tabLst>
                <a:tab pos="643890" algn="l"/>
              </a:tabLst>
            </a:pPr>
            <a:r>
              <a:rPr sz="2000" spc="-10">
                <a:latin typeface="Arial"/>
                <a:cs typeface="Arial"/>
              </a:rPr>
              <a:t>Visit </a:t>
            </a:r>
            <a:r>
              <a:rPr sz="2000" u="heavy" spc="-10">
                <a:uFill>
                  <a:solidFill>
                    <a:srgbClr val="0562C1"/>
                  </a:solidFill>
                </a:uFill>
                <a:latin typeface="Arial"/>
                <a:cs typeface="Arial"/>
                <a:hlinkClick r:id="rId4"/>
              </a:rPr>
              <a:t>https://www.jagcnet.army.mil/PCLAIMS</a:t>
            </a:r>
            <a:r>
              <a:rPr sz="2000" spc="-10">
                <a:latin typeface="Arial"/>
                <a:cs typeface="Arial"/>
                <a:hlinkClick r:id="rId4"/>
              </a:rPr>
              <a:t> </a:t>
            </a:r>
            <a:r>
              <a:rPr sz="2000" spc="-5">
                <a:latin typeface="Arial"/>
                <a:cs typeface="Arial"/>
              </a:rPr>
              <a:t>for </a:t>
            </a:r>
            <a:r>
              <a:rPr sz="2000">
                <a:latin typeface="Arial"/>
                <a:cs typeface="Arial"/>
              </a:rPr>
              <a:t>more</a:t>
            </a:r>
            <a:r>
              <a:rPr sz="2000" spc="-80">
                <a:latin typeface="Arial"/>
                <a:cs typeface="Arial"/>
              </a:rPr>
              <a:t> </a:t>
            </a:r>
            <a:r>
              <a:rPr sz="2000" spc="-5">
                <a:latin typeface="Arial"/>
                <a:cs typeface="Arial"/>
              </a:rPr>
              <a:t>info.</a:t>
            </a:r>
            <a:endParaRPr sz="2000">
              <a:latin typeface="Arial"/>
              <a:cs typeface="Arial"/>
            </a:endParaRP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PCS </a:t>
            </a:r>
            <a:r>
              <a:rPr lang="en-US" sz="2000" i="1" spc="-5">
                <a:solidFill>
                  <a:prstClr val="black"/>
                </a:solidFill>
              </a:rPr>
              <a:t>Transportation</a:t>
            </a:r>
            <a:r>
              <a:rPr lang="en-US" sz="2000" i="1" spc="-45">
                <a:solidFill>
                  <a:prstClr val="black"/>
                </a:solidFill>
              </a:rPr>
              <a:t> </a:t>
            </a:r>
            <a:r>
              <a:rPr lang="en-US" sz="2000" i="1">
                <a:solidFill>
                  <a:prstClr val="black"/>
                </a:solidFill>
              </a:rPr>
              <a:t>Entitlements</a:t>
            </a:r>
            <a:endParaRPr lang="en-US" sz="2000">
              <a:solidFill>
                <a:prstClr val="black"/>
              </a:solidFill>
            </a:endParaRPr>
          </a:p>
        </p:txBody>
      </p:sp>
    </p:spTree>
    <p:extLst>
      <p:ext uri="{BB962C8B-B14F-4D97-AF65-F5344CB8AC3E}">
        <p14:creationId xmlns:p14="http://schemas.microsoft.com/office/powerpoint/2010/main" val="1690775615"/>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621464" y="2139188"/>
            <a:ext cx="48895" cy="13970"/>
          </a:xfrm>
          <a:custGeom>
            <a:avLst/>
            <a:gdLst/>
            <a:ahLst/>
            <a:cxnLst/>
            <a:rect l="l" t="t" r="r" b="b"/>
            <a:pathLst>
              <a:path w="48895" h="13969">
                <a:moveTo>
                  <a:pt x="0" y="0"/>
                </a:moveTo>
                <a:lnTo>
                  <a:pt x="48767" y="0"/>
                </a:lnTo>
                <a:lnTo>
                  <a:pt x="48767" y="13715"/>
                </a:lnTo>
                <a:lnTo>
                  <a:pt x="0" y="13715"/>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6229540" y="3175507"/>
            <a:ext cx="48895" cy="13970"/>
          </a:xfrm>
          <a:custGeom>
            <a:avLst/>
            <a:gdLst/>
            <a:ahLst/>
            <a:cxnLst/>
            <a:rect l="l" t="t" r="r" b="b"/>
            <a:pathLst>
              <a:path w="48895" h="13969">
                <a:moveTo>
                  <a:pt x="0" y="0"/>
                </a:moveTo>
                <a:lnTo>
                  <a:pt x="48767" y="0"/>
                </a:lnTo>
                <a:lnTo>
                  <a:pt x="48767" y="13715"/>
                </a:lnTo>
                <a:lnTo>
                  <a:pt x="0" y="13715"/>
                </a:lnTo>
                <a:lnTo>
                  <a:pt x="0" y="0"/>
                </a:lnTo>
                <a:close/>
              </a:path>
            </a:pathLst>
          </a:custGeom>
          <a:solidFill>
            <a:srgbClr val="000000"/>
          </a:solidFill>
        </p:spPr>
        <p:txBody>
          <a:bodyPr wrap="square" lIns="0" tIns="0" rIns="0" bIns="0" rtlCol="0"/>
          <a:lstStyle/>
          <a:p>
            <a:endParaRPr/>
          </a:p>
        </p:txBody>
      </p:sp>
      <p:sp>
        <p:nvSpPr>
          <p:cNvPr id="5" name="object 5"/>
          <p:cNvSpPr txBox="1"/>
          <p:nvPr/>
        </p:nvSpPr>
        <p:spPr>
          <a:xfrm>
            <a:off x="155448" y="915574"/>
            <a:ext cx="8686799" cy="4314643"/>
          </a:xfrm>
          <a:prstGeom prst="rect">
            <a:avLst/>
          </a:prstGeom>
        </p:spPr>
        <p:txBody>
          <a:bodyPr vert="horz" wrap="square" lIns="0" tIns="13335" rIns="0" bIns="0" rtlCol="0">
            <a:spAutoFit/>
          </a:bodyPr>
          <a:lstStyle/>
          <a:p>
            <a:pPr marL="212725" indent="-200660">
              <a:lnSpc>
                <a:spcPct val="100000"/>
              </a:lnSpc>
              <a:buSzPct val="95000"/>
              <a:buFont typeface="Wingdings"/>
              <a:buChar char=""/>
              <a:tabLst>
                <a:tab pos="213360" algn="l"/>
              </a:tabLst>
            </a:pPr>
            <a:r>
              <a:rPr sz="2000">
                <a:solidFill>
                  <a:srgbClr val="FF0000"/>
                </a:solidFill>
                <a:latin typeface="Arial"/>
                <a:cs typeface="Arial"/>
              </a:rPr>
              <a:t>Spouse</a:t>
            </a:r>
            <a:r>
              <a:rPr sz="2000" spc="-35">
                <a:solidFill>
                  <a:srgbClr val="FF0000"/>
                </a:solidFill>
                <a:latin typeface="Arial"/>
                <a:cs typeface="Arial"/>
              </a:rPr>
              <a:t> </a:t>
            </a:r>
            <a:r>
              <a:rPr sz="2000" spc="-5">
                <a:solidFill>
                  <a:srgbClr val="FF0000"/>
                </a:solidFill>
                <a:latin typeface="Arial"/>
                <a:cs typeface="Arial"/>
              </a:rPr>
              <a:t>Employment</a:t>
            </a:r>
            <a:endParaRPr sz="2000">
              <a:solidFill>
                <a:srgbClr val="FF0000"/>
              </a:solidFill>
              <a:latin typeface="Arial"/>
              <a:cs typeface="Arial"/>
            </a:endParaRPr>
          </a:p>
          <a:p>
            <a:pPr marL="527685" marR="465455" lvl="1" indent="-175260">
              <a:lnSpc>
                <a:spcPts val="1510"/>
              </a:lnSpc>
              <a:spcBef>
                <a:spcPts val="635"/>
              </a:spcBef>
              <a:buChar char="•"/>
              <a:tabLst>
                <a:tab pos="528320" algn="l"/>
              </a:tabLst>
            </a:pPr>
            <a:r>
              <a:rPr sz="1400">
                <a:solidFill>
                  <a:srgbClr val="FF0000"/>
                </a:solidFill>
                <a:latin typeface="Arial"/>
                <a:cs typeface="Arial"/>
              </a:rPr>
              <a:t>Military </a:t>
            </a:r>
            <a:r>
              <a:rPr sz="1400" spc="-5">
                <a:solidFill>
                  <a:srgbClr val="FF0000"/>
                </a:solidFill>
                <a:latin typeface="Arial"/>
                <a:cs typeface="Arial"/>
              </a:rPr>
              <a:t>Spouse Employment Partnership </a:t>
            </a:r>
            <a:r>
              <a:rPr sz="1400">
                <a:solidFill>
                  <a:srgbClr val="FF0000"/>
                </a:solidFill>
                <a:latin typeface="Arial"/>
                <a:cs typeface="Arial"/>
              </a:rPr>
              <a:t>(MSEP) is a </a:t>
            </a:r>
            <a:r>
              <a:rPr sz="1400" spc="-5">
                <a:solidFill>
                  <a:srgbClr val="FF0000"/>
                </a:solidFill>
                <a:latin typeface="Arial"/>
                <a:cs typeface="Arial"/>
              </a:rPr>
              <a:t>resource </a:t>
            </a:r>
            <a:r>
              <a:rPr sz="1400">
                <a:solidFill>
                  <a:srgbClr val="FF0000"/>
                </a:solidFill>
                <a:latin typeface="Arial"/>
                <a:cs typeface="Arial"/>
              </a:rPr>
              <a:t>for spouse </a:t>
            </a:r>
            <a:r>
              <a:rPr sz="1400" spc="-5">
                <a:solidFill>
                  <a:srgbClr val="FF0000"/>
                </a:solidFill>
                <a:latin typeface="Arial"/>
                <a:cs typeface="Arial"/>
              </a:rPr>
              <a:t>employment with  private </a:t>
            </a:r>
            <a:r>
              <a:rPr sz="1400">
                <a:solidFill>
                  <a:srgbClr val="FF0000"/>
                </a:solidFill>
                <a:latin typeface="Arial"/>
                <a:cs typeface="Arial"/>
              </a:rPr>
              <a:t>sector </a:t>
            </a:r>
            <a:r>
              <a:rPr sz="1400" spc="-5">
                <a:solidFill>
                  <a:srgbClr val="FF0000"/>
                </a:solidFill>
                <a:latin typeface="Arial"/>
                <a:cs typeface="Arial"/>
              </a:rPr>
              <a:t>companies, non-profits, and other government</a:t>
            </a:r>
            <a:r>
              <a:rPr sz="1400" spc="-180">
                <a:solidFill>
                  <a:srgbClr val="FF0000"/>
                </a:solidFill>
                <a:latin typeface="Arial"/>
                <a:cs typeface="Arial"/>
              </a:rPr>
              <a:t> </a:t>
            </a:r>
            <a:r>
              <a:rPr sz="1400" spc="-5">
                <a:solidFill>
                  <a:srgbClr val="FF0000"/>
                </a:solidFill>
                <a:latin typeface="Arial"/>
                <a:cs typeface="Arial"/>
              </a:rPr>
              <a:t>agencies.</a:t>
            </a:r>
            <a:endParaRPr sz="1400">
              <a:solidFill>
                <a:srgbClr val="FF0000"/>
              </a:solidFill>
              <a:latin typeface="Arial"/>
              <a:cs typeface="Arial"/>
            </a:endParaRPr>
          </a:p>
          <a:p>
            <a:pPr marL="527685">
              <a:lnSpc>
                <a:spcPts val="1490"/>
              </a:lnSpc>
            </a:pPr>
            <a:r>
              <a:rPr sz="1400" spc="-5">
                <a:solidFill>
                  <a:srgbClr val="FF0000"/>
                </a:solidFill>
                <a:latin typeface="Arial"/>
                <a:cs typeface="Arial"/>
              </a:rPr>
              <a:t>Website:</a:t>
            </a:r>
            <a:r>
              <a:rPr lang="en-US" sz="1400" spc="-5">
                <a:solidFill>
                  <a:srgbClr val="FF0000"/>
                </a:solidFill>
                <a:latin typeface="Arial"/>
                <a:cs typeface="Arial"/>
              </a:rPr>
              <a:t>  </a:t>
            </a:r>
            <a:r>
              <a:rPr lang="en-US" sz="1400" u="heavy" spc="-5">
                <a:solidFill>
                  <a:srgbClr val="FF0000"/>
                </a:solidFill>
                <a:uFill>
                  <a:solidFill>
                    <a:srgbClr val="0562C1"/>
                  </a:solidFill>
                </a:uFill>
                <a:cs typeface="Arial"/>
                <a:hlinkClick r:id="rId3"/>
              </a:rPr>
              <a:t>https://msepjobs.militaryonesource.mil/msep/</a:t>
            </a:r>
            <a:r>
              <a:rPr lang="en-US" sz="1400" u="heavy" spc="-5">
                <a:solidFill>
                  <a:srgbClr val="FF0000"/>
                </a:solidFill>
                <a:uFill>
                  <a:solidFill>
                    <a:srgbClr val="0562C1"/>
                  </a:solidFill>
                </a:uFill>
                <a:cs typeface="Arial"/>
              </a:rPr>
              <a:t> </a:t>
            </a:r>
            <a:endParaRPr sz="1400">
              <a:solidFill>
                <a:srgbClr val="FF0000"/>
              </a:solidFill>
              <a:latin typeface="Arial"/>
              <a:cs typeface="Arial"/>
            </a:endParaRPr>
          </a:p>
          <a:p>
            <a:pPr marL="527685" marR="294005" lvl="1" indent="-175260">
              <a:lnSpc>
                <a:spcPts val="1510"/>
              </a:lnSpc>
              <a:spcBef>
                <a:spcPts val="625"/>
              </a:spcBef>
              <a:buChar char="•"/>
              <a:tabLst>
                <a:tab pos="528320" algn="l"/>
              </a:tabLst>
            </a:pPr>
            <a:r>
              <a:rPr sz="1400" spc="-5">
                <a:solidFill>
                  <a:srgbClr val="FF0000"/>
                </a:solidFill>
                <a:latin typeface="Arial"/>
                <a:cs typeface="Arial"/>
              </a:rPr>
              <a:t>Employment Readiness Program (ERP) </a:t>
            </a:r>
            <a:r>
              <a:rPr sz="1400">
                <a:solidFill>
                  <a:srgbClr val="FF0000"/>
                </a:solidFill>
                <a:latin typeface="Arial"/>
                <a:cs typeface="Arial"/>
              </a:rPr>
              <a:t>is </a:t>
            </a:r>
            <a:r>
              <a:rPr sz="1400" spc="-5">
                <a:solidFill>
                  <a:srgbClr val="FF0000"/>
                </a:solidFill>
                <a:latin typeface="Arial"/>
                <a:cs typeface="Arial"/>
              </a:rPr>
              <a:t>an Army Community Service program providing  employment </a:t>
            </a:r>
            <a:r>
              <a:rPr sz="1400">
                <a:solidFill>
                  <a:srgbClr val="FF0000"/>
                </a:solidFill>
                <a:latin typeface="Arial"/>
                <a:cs typeface="Arial"/>
              </a:rPr>
              <a:t>assistance to military Spouses, Soldiers, </a:t>
            </a:r>
            <a:r>
              <a:rPr sz="1400" spc="-5">
                <a:solidFill>
                  <a:srgbClr val="FF0000"/>
                </a:solidFill>
                <a:latin typeface="Arial"/>
                <a:cs typeface="Arial"/>
              </a:rPr>
              <a:t>DoD Civilians, and all immediate Family  members.</a:t>
            </a:r>
            <a:endParaRPr sz="1400">
              <a:solidFill>
                <a:srgbClr val="FF0000"/>
              </a:solidFill>
              <a:latin typeface="Arial"/>
              <a:cs typeface="Arial"/>
            </a:endParaRPr>
          </a:p>
          <a:p>
            <a:pPr marL="527685" marR="299085">
              <a:lnSpc>
                <a:spcPts val="1510"/>
              </a:lnSpc>
              <a:spcBef>
                <a:spcPts val="5"/>
              </a:spcBef>
            </a:pPr>
            <a:r>
              <a:rPr lang="en-US" sz="1400" spc="-5">
                <a:solidFill>
                  <a:srgbClr val="FF0000"/>
                </a:solidFill>
                <a:cs typeface="Arial"/>
              </a:rPr>
              <a:t>Website:  </a:t>
            </a:r>
            <a:r>
              <a:rPr sz="1400" u="heavy" spc="-10">
                <a:solidFill>
                  <a:srgbClr val="FF0000"/>
                </a:solidFill>
                <a:uFill>
                  <a:solidFill>
                    <a:srgbClr val="0562C1"/>
                  </a:solidFill>
                </a:uFill>
                <a:latin typeface="Arial"/>
                <a:cs typeface="Arial"/>
                <a:hlinkClick r:id="rId4"/>
              </a:rPr>
              <a:t>https://www.armymwr.com/programs-and-services/personal-assistance/employment- </a:t>
            </a:r>
            <a:r>
              <a:rPr sz="1400" spc="-10">
                <a:solidFill>
                  <a:srgbClr val="FF0000"/>
                </a:solidFill>
                <a:latin typeface="Arial"/>
                <a:cs typeface="Arial"/>
                <a:hlinkClick r:id="rId4"/>
              </a:rPr>
              <a:t> </a:t>
            </a:r>
            <a:r>
              <a:rPr sz="1400" u="heavy" spc="-5">
                <a:solidFill>
                  <a:srgbClr val="FF0000"/>
                </a:solidFill>
                <a:uFill>
                  <a:solidFill>
                    <a:srgbClr val="0562C1"/>
                  </a:solidFill>
                </a:uFill>
                <a:latin typeface="Arial"/>
                <a:cs typeface="Arial"/>
                <a:hlinkClick r:id="rId4"/>
              </a:rPr>
              <a:t>readiness-program/army-spouse-employment-career-and-education</a:t>
            </a:r>
            <a:r>
              <a:rPr sz="1400" spc="-5">
                <a:solidFill>
                  <a:srgbClr val="FF0000"/>
                </a:solidFill>
                <a:latin typeface="Arial"/>
                <a:cs typeface="Arial"/>
                <a:hlinkClick r:id="rId4"/>
              </a:rPr>
              <a:t>.</a:t>
            </a:r>
            <a:endParaRPr sz="1400">
              <a:solidFill>
                <a:srgbClr val="FF0000"/>
              </a:solidFill>
              <a:latin typeface="Arial"/>
              <a:cs typeface="Arial"/>
            </a:endParaRPr>
          </a:p>
          <a:p>
            <a:pPr marL="527685" marR="60325" lvl="1" indent="-175260">
              <a:lnSpc>
                <a:spcPts val="1510"/>
              </a:lnSpc>
              <a:spcBef>
                <a:spcPts val="605"/>
              </a:spcBef>
              <a:buChar char="•"/>
              <a:tabLst>
                <a:tab pos="528320" algn="l"/>
              </a:tabLst>
            </a:pPr>
            <a:r>
              <a:rPr sz="1400">
                <a:solidFill>
                  <a:srgbClr val="FF0000"/>
                </a:solidFill>
                <a:latin typeface="Arial"/>
                <a:cs typeface="Arial"/>
              </a:rPr>
              <a:t>Military One </a:t>
            </a:r>
            <a:r>
              <a:rPr sz="1400" spc="-5">
                <a:solidFill>
                  <a:srgbClr val="FF0000"/>
                </a:solidFill>
                <a:latin typeface="Arial"/>
                <a:cs typeface="Arial"/>
              </a:rPr>
              <a:t>Source, My Career Advancement </a:t>
            </a:r>
            <a:r>
              <a:rPr sz="1400">
                <a:solidFill>
                  <a:srgbClr val="FF0000"/>
                </a:solidFill>
                <a:latin typeface="Arial"/>
                <a:cs typeface="Arial"/>
              </a:rPr>
              <a:t>Account </a:t>
            </a:r>
            <a:r>
              <a:rPr sz="1400" spc="-5">
                <a:solidFill>
                  <a:srgbClr val="FF0000"/>
                </a:solidFill>
                <a:latin typeface="Arial"/>
                <a:cs typeface="Arial"/>
              </a:rPr>
              <a:t>(MyCAA) </a:t>
            </a:r>
            <a:r>
              <a:rPr sz="1400">
                <a:solidFill>
                  <a:srgbClr val="FF0000"/>
                </a:solidFill>
                <a:latin typeface="Arial"/>
                <a:cs typeface="Arial"/>
              </a:rPr>
              <a:t>- </a:t>
            </a:r>
            <a:r>
              <a:rPr sz="1400" spc="-5">
                <a:solidFill>
                  <a:srgbClr val="FF0000"/>
                </a:solidFill>
                <a:latin typeface="Arial"/>
                <a:cs typeface="Arial"/>
              </a:rPr>
              <a:t>Spouses of service members  on active </a:t>
            </a:r>
            <a:r>
              <a:rPr sz="1400">
                <a:solidFill>
                  <a:srgbClr val="FF0000"/>
                </a:solidFill>
                <a:latin typeface="Arial"/>
                <a:cs typeface="Arial"/>
              </a:rPr>
              <a:t>duty in </a:t>
            </a:r>
            <a:r>
              <a:rPr sz="1400" spc="-5">
                <a:solidFill>
                  <a:srgbClr val="FF0000"/>
                </a:solidFill>
                <a:latin typeface="Arial"/>
                <a:cs typeface="Arial"/>
              </a:rPr>
              <a:t>pay grades E1 </a:t>
            </a:r>
            <a:r>
              <a:rPr sz="1400">
                <a:solidFill>
                  <a:srgbClr val="FF0000"/>
                </a:solidFill>
                <a:latin typeface="Arial"/>
                <a:cs typeface="Arial"/>
              </a:rPr>
              <a:t>to </a:t>
            </a:r>
            <a:r>
              <a:rPr sz="1400" spc="-5">
                <a:solidFill>
                  <a:srgbClr val="FF0000"/>
                </a:solidFill>
                <a:latin typeface="Arial"/>
                <a:cs typeface="Arial"/>
              </a:rPr>
              <a:t>E5, </a:t>
            </a:r>
            <a:r>
              <a:rPr sz="1400" spc="10">
                <a:solidFill>
                  <a:srgbClr val="FF0000"/>
                </a:solidFill>
                <a:latin typeface="Arial"/>
                <a:cs typeface="Arial"/>
              </a:rPr>
              <a:t>W1 </a:t>
            </a:r>
            <a:r>
              <a:rPr sz="1400">
                <a:solidFill>
                  <a:srgbClr val="FF0000"/>
                </a:solidFill>
                <a:latin typeface="Arial"/>
                <a:cs typeface="Arial"/>
              </a:rPr>
              <a:t>to </a:t>
            </a:r>
            <a:r>
              <a:rPr sz="1400" spc="5">
                <a:solidFill>
                  <a:srgbClr val="FF0000"/>
                </a:solidFill>
                <a:latin typeface="Arial"/>
                <a:cs typeface="Arial"/>
              </a:rPr>
              <a:t>W2, </a:t>
            </a:r>
            <a:r>
              <a:rPr sz="1400" spc="-5">
                <a:solidFill>
                  <a:srgbClr val="FF0000"/>
                </a:solidFill>
                <a:latin typeface="Arial"/>
                <a:cs typeface="Arial"/>
              </a:rPr>
              <a:t>and </a:t>
            </a:r>
            <a:r>
              <a:rPr sz="1400">
                <a:solidFill>
                  <a:srgbClr val="FF0000"/>
                </a:solidFill>
                <a:latin typeface="Arial"/>
                <a:cs typeface="Arial"/>
              </a:rPr>
              <a:t>O1 to O2 can take </a:t>
            </a:r>
            <a:r>
              <a:rPr sz="1400" spc="-5">
                <a:solidFill>
                  <a:srgbClr val="FF0000"/>
                </a:solidFill>
                <a:latin typeface="Arial"/>
                <a:cs typeface="Arial"/>
              </a:rPr>
              <a:t>advantage of </a:t>
            </a:r>
            <a:r>
              <a:rPr sz="1400">
                <a:solidFill>
                  <a:srgbClr val="FF0000"/>
                </a:solidFill>
                <a:latin typeface="Arial"/>
                <a:cs typeface="Arial"/>
              </a:rPr>
              <a:t>a  scholarship </a:t>
            </a:r>
            <a:r>
              <a:rPr sz="1400" spc="-5">
                <a:solidFill>
                  <a:srgbClr val="FF0000"/>
                </a:solidFill>
                <a:latin typeface="Arial"/>
                <a:cs typeface="Arial"/>
              </a:rPr>
              <a:t>program </a:t>
            </a:r>
            <a:r>
              <a:rPr sz="1400">
                <a:solidFill>
                  <a:srgbClr val="FF0000"/>
                </a:solidFill>
                <a:latin typeface="Arial"/>
                <a:cs typeface="Arial"/>
              </a:rPr>
              <a:t>that </a:t>
            </a:r>
            <a:r>
              <a:rPr sz="1400" spc="-5">
                <a:solidFill>
                  <a:srgbClr val="FF0000"/>
                </a:solidFill>
                <a:latin typeface="Arial"/>
                <a:cs typeface="Arial"/>
              </a:rPr>
              <a:t>provides up </a:t>
            </a:r>
            <a:r>
              <a:rPr sz="1400">
                <a:solidFill>
                  <a:srgbClr val="FF0000"/>
                </a:solidFill>
                <a:latin typeface="Arial"/>
                <a:cs typeface="Arial"/>
              </a:rPr>
              <a:t>to </a:t>
            </a:r>
            <a:r>
              <a:rPr sz="1400" spc="-5">
                <a:solidFill>
                  <a:srgbClr val="FF0000"/>
                </a:solidFill>
                <a:latin typeface="Arial"/>
                <a:cs typeface="Arial"/>
              </a:rPr>
              <a:t>$4,000 </a:t>
            </a:r>
            <a:r>
              <a:rPr sz="1400">
                <a:solidFill>
                  <a:srgbClr val="FF0000"/>
                </a:solidFill>
                <a:latin typeface="Arial"/>
                <a:cs typeface="Arial"/>
              </a:rPr>
              <a:t>in financial assistance</a:t>
            </a:r>
            <a:r>
              <a:rPr sz="1400" spc="-285">
                <a:solidFill>
                  <a:srgbClr val="FF0000"/>
                </a:solidFill>
                <a:latin typeface="Arial"/>
                <a:cs typeface="Arial"/>
              </a:rPr>
              <a:t> </a:t>
            </a:r>
            <a:r>
              <a:rPr sz="1400">
                <a:solidFill>
                  <a:srgbClr val="FF0000"/>
                </a:solidFill>
                <a:latin typeface="Arial"/>
                <a:cs typeface="Arial"/>
              </a:rPr>
              <a:t>to </a:t>
            </a:r>
            <a:r>
              <a:rPr sz="1400" spc="-5">
                <a:solidFill>
                  <a:srgbClr val="FF0000"/>
                </a:solidFill>
                <a:latin typeface="Arial"/>
                <a:cs typeface="Arial"/>
              </a:rPr>
              <a:t>eligible </a:t>
            </a:r>
            <a:r>
              <a:rPr sz="1400">
                <a:solidFill>
                  <a:srgbClr val="FF0000"/>
                </a:solidFill>
                <a:latin typeface="Arial"/>
                <a:cs typeface="Arial"/>
              </a:rPr>
              <a:t>military spouses  </a:t>
            </a:r>
            <a:r>
              <a:rPr sz="1400" spc="-10">
                <a:solidFill>
                  <a:srgbClr val="FF0000"/>
                </a:solidFill>
                <a:latin typeface="Arial"/>
                <a:cs typeface="Arial"/>
              </a:rPr>
              <a:t>who </a:t>
            </a:r>
            <a:r>
              <a:rPr sz="1400">
                <a:solidFill>
                  <a:srgbClr val="FF0000"/>
                </a:solidFill>
                <a:latin typeface="Arial"/>
                <a:cs typeface="Arial"/>
              </a:rPr>
              <a:t>are pursuing a license, </a:t>
            </a:r>
            <a:r>
              <a:rPr sz="1400" spc="-5">
                <a:solidFill>
                  <a:srgbClr val="FF0000"/>
                </a:solidFill>
                <a:latin typeface="Arial"/>
                <a:cs typeface="Arial"/>
              </a:rPr>
              <a:t>certification, or Associate’s degree </a:t>
            </a:r>
            <a:r>
              <a:rPr sz="1400">
                <a:solidFill>
                  <a:srgbClr val="FF0000"/>
                </a:solidFill>
                <a:latin typeface="Arial"/>
                <a:cs typeface="Arial"/>
              </a:rPr>
              <a:t>in a </a:t>
            </a:r>
            <a:r>
              <a:rPr sz="1400" spc="-5">
                <a:solidFill>
                  <a:srgbClr val="FF0000"/>
                </a:solidFill>
                <a:latin typeface="Arial"/>
                <a:cs typeface="Arial"/>
              </a:rPr>
              <a:t>portable </a:t>
            </a:r>
            <a:r>
              <a:rPr sz="1400">
                <a:solidFill>
                  <a:srgbClr val="FF0000"/>
                </a:solidFill>
                <a:latin typeface="Arial"/>
                <a:cs typeface="Arial"/>
              </a:rPr>
              <a:t>career field </a:t>
            </a:r>
            <a:r>
              <a:rPr sz="1400" spc="-5">
                <a:solidFill>
                  <a:srgbClr val="FF0000"/>
                </a:solidFill>
                <a:latin typeface="Arial"/>
                <a:cs typeface="Arial"/>
              </a:rPr>
              <a:t>or  occupation. Career Coaches </a:t>
            </a:r>
            <a:r>
              <a:rPr sz="1400">
                <a:solidFill>
                  <a:srgbClr val="FF0000"/>
                </a:solidFill>
                <a:latin typeface="Arial"/>
                <a:cs typeface="Arial"/>
              </a:rPr>
              <a:t>are </a:t>
            </a:r>
            <a:r>
              <a:rPr sz="1400" spc="-5">
                <a:solidFill>
                  <a:srgbClr val="FF0000"/>
                </a:solidFill>
                <a:latin typeface="Arial"/>
                <a:cs typeface="Arial"/>
              </a:rPr>
              <a:t>available by </a:t>
            </a:r>
            <a:r>
              <a:rPr sz="1400">
                <a:solidFill>
                  <a:srgbClr val="FF0000"/>
                </a:solidFill>
                <a:latin typeface="Arial"/>
                <a:cs typeface="Arial"/>
              </a:rPr>
              <a:t>calling</a:t>
            </a:r>
            <a:r>
              <a:rPr sz="1400" spc="-130">
                <a:solidFill>
                  <a:srgbClr val="FF0000"/>
                </a:solidFill>
                <a:latin typeface="Arial"/>
                <a:cs typeface="Arial"/>
              </a:rPr>
              <a:t> </a:t>
            </a:r>
            <a:r>
              <a:rPr sz="1400" spc="-5">
                <a:solidFill>
                  <a:srgbClr val="FF0000"/>
                </a:solidFill>
                <a:latin typeface="Arial"/>
                <a:cs typeface="Arial"/>
              </a:rPr>
              <a:t>1-800-342-9647.</a:t>
            </a:r>
            <a:endParaRPr sz="1400">
              <a:solidFill>
                <a:srgbClr val="FF0000"/>
              </a:solidFill>
              <a:latin typeface="Arial"/>
              <a:cs typeface="Arial"/>
            </a:endParaRPr>
          </a:p>
          <a:p>
            <a:pPr marL="527685">
              <a:lnSpc>
                <a:spcPts val="1500"/>
              </a:lnSpc>
            </a:pPr>
            <a:r>
              <a:rPr sz="1400" spc="-5">
                <a:solidFill>
                  <a:srgbClr val="FF0000"/>
                </a:solidFill>
                <a:latin typeface="Arial"/>
                <a:cs typeface="Arial"/>
              </a:rPr>
              <a:t>Website:</a:t>
            </a:r>
            <a:r>
              <a:rPr sz="1400" spc="-55">
                <a:solidFill>
                  <a:srgbClr val="FF0000"/>
                </a:solidFill>
                <a:latin typeface="Arial"/>
                <a:cs typeface="Arial"/>
              </a:rPr>
              <a:t> </a:t>
            </a:r>
            <a:r>
              <a:rPr sz="1400" u="heavy" spc="-5">
                <a:solidFill>
                  <a:srgbClr val="FF0000"/>
                </a:solidFill>
                <a:uFill>
                  <a:solidFill>
                    <a:srgbClr val="0562C1"/>
                  </a:solidFill>
                </a:uFill>
                <a:latin typeface="Arial"/>
                <a:cs typeface="Arial"/>
                <a:hlinkClick r:id="rId5"/>
              </a:rPr>
              <a:t>https://mycaa.militaryonesource.mil/mycaa/</a:t>
            </a:r>
            <a:r>
              <a:rPr sz="1400" spc="-5">
                <a:solidFill>
                  <a:srgbClr val="FF0000"/>
                </a:solidFill>
                <a:latin typeface="Arial"/>
                <a:cs typeface="Arial"/>
              </a:rPr>
              <a:t>.</a:t>
            </a:r>
            <a:endParaRPr sz="1400">
              <a:solidFill>
                <a:srgbClr val="FF0000"/>
              </a:solidFill>
              <a:latin typeface="Arial"/>
              <a:cs typeface="Arial"/>
            </a:endParaRPr>
          </a:p>
          <a:p>
            <a:pPr marL="212725" indent="-200660">
              <a:lnSpc>
                <a:spcPct val="100000"/>
              </a:lnSpc>
              <a:spcBef>
                <a:spcPts val="345"/>
              </a:spcBef>
              <a:buSzPct val="95000"/>
              <a:buFont typeface="Wingdings"/>
              <a:buChar char=""/>
              <a:tabLst>
                <a:tab pos="213360" algn="l"/>
              </a:tabLst>
            </a:pPr>
            <a:r>
              <a:rPr sz="2000">
                <a:solidFill>
                  <a:srgbClr val="FF0000"/>
                </a:solidFill>
                <a:latin typeface="Arial"/>
                <a:cs typeface="Arial"/>
              </a:rPr>
              <a:t>Spouse</a:t>
            </a:r>
            <a:r>
              <a:rPr sz="2000" spc="-35">
                <a:solidFill>
                  <a:srgbClr val="FF0000"/>
                </a:solidFill>
                <a:latin typeface="Arial"/>
                <a:cs typeface="Arial"/>
              </a:rPr>
              <a:t> </a:t>
            </a:r>
            <a:r>
              <a:rPr sz="2000">
                <a:solidFill>
                  <a:srgbClr val="FF0000"/>
                </a:solidFill>
                <a:latin typeface="Arial"/>
                <a:cs typeface="Arial"/>
              </a:rPr>
              <a:t>Re</a:t>
            </a:r>
            <a:r>
              <a:rPr lang="en-US" sz="2000">
                <a:solidFill>
                  <a:srgbClr val="FF0000"/>
                </a:solidFill>
                <a:latin typeface="Arial"/>
                <a:cs typeface="Arial"/>
              </a:rPr>
              <a:t>-</a:t>
            </a:r>
            <a:r>
              <a:rPr sz="2000">
                <a:solidFill>
                  <a:srgbClr val="FF0000"/>
                </a:solidFill>
                <a:latin typeface="Arial"/>
                <a:cs typeface="Arial"/>
              </a:rPr>
              <a:t>licensing</a:t>
            </a:r>
          </a:p>
          <a:p>
            <a:pPr marL="527685" marR="5080" lvl="1" indent="-175260">
              <a:lnSpc>
                <a:spcPct val="100000"/>
              </a:lnSpc>
              <a:spcBef>
                <a:spcPts val="615"/>
              </a:spcBef>
              <a:buChar char="•"/>
              <a:tabLst>
                <a:tab pos="528320" algn="l"/>
              </a:tabLst>
            </a:pPr>
            <a:r>
              <a:rPr sz="1400" spc="-5">
                <a:solidFill>
                  <a:srgbClr val="FF0000"/>
                </a:solidFill>
                <a:latin typeface="Arial"/>
                <a:cs typeface="Arial"/>
              </a:rPr>
              <a:t>The</a:t>
            </a:r>
            <a:r>
              <a:rPr sz="1400" spc="-85">
                <a:solidFill>
                  <a:srgbClr val="FF0000"/>
                </a:solidFill>
                <a:latin typeface="Arial"/>
                <a:cs typeface="Arial"/>
              </a:rPr>
              <a:t> </a:t>
            </a:r>
            <a:r>
              <a:rPr sz="1400" spc="-5">
                <a:solidFill>
                  <a:srgbClr val="FF0000"/>
                </a:solidFill>
                <a:latin typeface="Arial"/>
                <a:cs typeface="Arial"/>
              </a:rPr>
              <a:t>Army</a:t>
            </a:r>
            <a:r>
              <a:rPr sz="1400">
                <a:solidFill>
                  <a:srgbClr val="FF0000"/>
                </a:solidFill>
                <a:latin typeface="Arial"/>
                <a:cs typeface="Arial"/>
              </a:rPr>
              <a:t> </a:t>
            </a:r>
            <a:r>
              <a:rPr sz="1400" spc="-5">
                <a:solidFill>
                  <a:srgbClr val="FF0000"/>
                </a:solidFill>
                <a:latin typeface="Arial"/>
                <a:cs typeface="Arial"/>
              </a:rPr>
              <a:t>has implemented</a:t>
            </a:r>
            <a:r>
              <a:rPr sz="1400" spc="-35">
                <a:solidFill>
                  <a:srgbClr val="FF0000"/>
                </a:solidFill>
                <a:latin typeface="Arial"/>
                <a:cs typeface="Arial"/>
              </a:rPr>
              <a:t> </a:t>
            </a:r>
            <a:r>
              <a:rPr sz="1400">
                <a:solidFill>
                  <a:srgbClr val="FF0000"/>
                </a:solidFill>
                <a:latin typeface="Arial"/>
                <a:cs typeface="Arial"/>
              </a:rPr>
              <a:t>policies</a:t>
            </a:r>
            <a:r>
              <a:rPr sz="1400" spc="-10">
                <a:solidFill>
                  <a:srgbClr val="FF0000"/>
                </a:solidFill>
                <a:latin typeface="Arial"/>
                <a:cs typeface="Arial"/>
              </a:rPr>
              <a:t> </a:t>
            </a:r>
            <a:r>
              <a:rPr sz="1400">
                <a:solidFill>
                  <a:srgbClr val="FF0000"/>
                </a:solidFill>
                <a:latin typeface="Arial"/>
                <a:cs typeface="Arial"/>
              </a:rPr>
              <a:t>to</a:t>
            </a:r>
            <a:r>
              <a:rPr sz="1400" spc="-10">
                <a:solidFill>
                  <a:srgbClr val="FF0000"/>
                </a:solidFill>
                <a:latin typeface="Arial"/>
                <a:cs typeface="Arial"/>
              </a:rPr>
              <a:t> </a:t>
            </a:r>
            <a:r>
              <a:rPr sz="1400" spc="-5">
                <a:solidFill>
                  <a:srgbClr val="FF0000"/>
                </a:solidFill>
                <a:latin typeface="Arial"/>
                <a:cs typeface="Arial"/>
              </a:rPr>
              <a:t>reimburse</a:t>
            </a:r>
            <a:r>
              <a:rPr sz="1400" spc="-120">
                <a:solidFill>
                  <a:srgbClr val="FF0000"/>
                </a:solidFill>
                <a:latin typeface="Arial"/>
                <a:cs typeface="Arial"/>
              </a:rPr>
              <a:t> </a:t>
            </a:r>
            <a:r>
              <a:rPr sz="1400" spc="-5">
                <a:solidFill>
                  <a:srgbClr val="FF0000"/>
                </a:solidFill>
                <a:latin typeface="Arial"/>
                <a:cs typeface="Arial"/>
              </a:rPr>
              <a:t>Army </a:t>
            </a:r>
            <a:r>
              <a:rPr sz="1400">
                <a:solidFill>
                  <a:srgbClr val="FF0000"/>
                </a:solidFill>
                <a:latin typeface="Arial"/>
                <a:cs typeface="Arial"/>
              </a:rPr>
              <a:t>spouses</a:t>
            </a:r>
            <a:r>
              <a:rPr sz="1400" spc="-25">
                <a:solidFill>
                  <a:srgbClr val="FF0000"/>
                </a:solidFill>
                <a:latin typeface="Arial"/>
                <a:cs typeface="Arial"/>
              </a:rPr>
              <a:t> </a:t>
            </a:r>
            <a:r>
              <a:rPr sz="1400">
                <a:solidFill>
                  <a:srgbClr val="FF0000"/>
                </a:solidFill>
                <a:latin typeface="Arial"/>
                <a:cs typeface="Arial"/>
              </a:rPr>
              <a:t>for</a:t>
            </a:r>
            <a:r>
              <a:rPr sz="1400" spc="-5">
                <a:solidFill>
                  <a:srgbClr val="FF0000"/>
                </a:solidFill>
                <a:latin typeface="Arial"/>
                <a:cs typeface="Arial"/>
              </a:rPr>
              <a:t> license/certification</a:t>
            </a:r>
            <a:r>
              <a:rPr sz="1400" spc="-45">
                <a:solidFill>
                  <a:srgbClr val="FF0000"/>
                </a:solidFill>
                <a:latin typeface="Arial"/>
                <a:cs typeface="Arial"/>
              </a:rPr>
              <a:t> </a:t>
            </a:r>
            <a:r>
              <a:rPr sz="1400">
                <a:solidFill>
                  <a:srgbClr val="FF0000"/>
                </a:solidFill>
                <a:latin typeface="Arial"/>
                <a:cs typeface="Arial"/>
              </a:rPr>
              <a:t>fees</a:t>
            </a:r>
            <a:r>
              <a:rPr sz="1400" spc="-5">
                <a:solidFill>
                  <a:srgbClr val="FF0000"/>
                </a:solidFill>
                <a:latin typeface="Arial"/>
                <a:cs typeface="Arial"/>
              </a:rPr>
              <a:t> </a:t>
            </a:r>
            <a:r>
              <a:rPr sz="1400" spc="-10">
                <a:solidFill>
                  <a:srgbClr val="FF0000"/>
                </a:solidFill>
                <a:latin typeface="Arial"/>
                <a:cs typeface="Arial"/>
              </a:rPr>
              <a:t>when  </a:t>
            </a:r>
            <a:r>
              <a:rPr sz="1400">
                <a:solidFill>
                  <a:srgbClr val="FF0000"/>
                </a:solidFill>
                <a:latin typeface="Arial"/>
                <a:cs typeface="Arial"/>
              </a:rPr>
              <a:t>they </a:t>
            </a:r>
            <a:r>
              <a:rPr sz="1400" spc="-5">
                <a:solidFill>
                  <a:srgbClr val="FF0000"/>
                </a:solidFill>
                <a:latin typeface="Arial"/>
                <a:cs typeface="Arial"/>
              </a:rPr>
              <a:t>PCS. The Army </a:t>
            </a:r>
            <a:r>
              <a:rPr sz="1400">
                <a:solidFill>
                  <a:srgbClr val="FF0000"/>
                </a:solidFill>
                <a:latin typeface="Arial"/>
                <a:cs typeface="Arial"/>
              </a:rPr>
              <a:t>strongly </a:t>
            </a:r>
            <a:r>
              <a:rPr sz="1400" spc="-5">
                <a:solidFill>
                  <a:srgbClr val="FF0000"/>
                </a:solidFill>
                <a:latin typeface="Arial"/>
                <a:cs typeface="Arial"/>
              </a:rPr>
              <a:t>supports </a:t>
            </a:r>
            <a:r>
              <a:rPr sz="1400">
                <a:solidFill>
                  <a:srgbClr val="FF0000"/>
                </a:solidFill>
                <a:latin typeface="Arial"/>
                <a:cs typeface="Arial"/>
              </a:rPr>
              <a:t>the </a:t>
            </a:r>
            <a:r>
              <a:rPr sz="1400" spc="-5">
                <a:solidFill>
                  <a:srgbClr val="FF0000"/>
                </a:solidFill>
                <a:latin typeface="Arial"/>
                <a:cs typeface="Arial"/>
              </a:rPr>
              <a:t>work of </a:t>
            </a:r>
            <a:r>
              <a:rPr sz="1400">
                <a:solidFill>
                  <a:srgbClr val="FF0000"/>
                </a:solidFill>
                <a:latin typeface="Arial"/>
                <a:cs typeface="Arial"/>
              </a:rPr>
              <a:t>the </a:t>
            </a:r>
            <a:r>
              <a:rPr sz="1400" spc="-5">
                <a:solidFill>
                  <a:srgbClr val="FF0000"/>
                </a:solidFill>
                <a:latin typeface="Arial"/>
                <a:cs typeface="Arial"/>
              </a:rPr>
              <a:t>DoD </a:t>
            </a:r>
            <a:r>
              <a:rPr sz="1400">
                <a:solidFill>
                  <a:srgbClr val="FF0000"/>
                </a:solidFill>
                <a:latin typeface="Arial"/>
                <a:cs typeface="Arial"/>
              </a:rPr>
              <a:t>in </a:t>
            </a:r>
            <a:r>
              <a:rPr sz="1400" spc="-5">
                <a:solidFill>
                  <a:srgbClr val="FF0000"/>
                </a:solidFill>
                <a:latin typeface="Arial"/>
                <a:cs typeface="Arial"/>
              </a:rPr>
              <a:t>promoting </a:t>
            </a:r>
            <a:r>
              <a:rPr sz="1400">
                <a:solidFill>
                  <a:srgbClr val="FF0000"/>
                </a:solidFill>
                <a:latin typeface="Arial"/>
                <a:cs typeface="Arial"/>
              </a:rPr>
              <a:t>license reciprocity in </a:t>
            </a:r>
            <a:r>
              <a:rPr sz="1400" spc="-5">
                <a:solidFill>
                  <a:srgbClr val="FF0000"/>
                </a:solidFill>
                <a:latin typeface="Arial"/>
                <a:cs typeface="Arial"/>
              </a:rPr>
              <a:t>all  </a:t>
            </a:r>
            <a:r>
              <a:rPr sz="1400">
                <a:solidFill>
                  <a:srgbClr val="FF0000"/>
                </a:solidFill>
                <a:latin typeface="Arial"/>
                <a:cs typeface="Arial"/>
              </a:rPr>
              <a:t>states.</a:t>
            </a:r>
          </a:p>
          <a:p>
            <a:pPr marL="527685">
              <a:lnSpc>
                <a:spcPct val="100000"/>
              </a:lnSpc>
            </a:pPr>
            <a:r>
              <a:rPr sz="1400" spc="-5">
                <a:solidFill>
                  <a:srgbClr val="FF0000"/>
                </a:solidFill>
                <a:latin typeface="Arial"/>
                <a:cs typeface="Arial"/>
              </a:rPr>
              <a:t>Website:</a:t>
            </a:r>
            <a:r>
              <a:rPr sz="1400" spc="-50">
                <a:solidFill>
                  <a:srgbClr val="FF0000"/>
                </a:solidFill>
                <a:latin typeface="Arial"/>
                <a:cs typeface="Arial"/>
              </a:rPr>
              <a:t> </a:t>
            </a:r>
            <a:r>
              <a:rPr sz="1400" u="heavy" spc="-5">
                <a:solidFill>
                  <a:srgbClr val="FF0000"/>
                </a:solidFill>
                <a:uFill>
                  <a:solidFill>
                    <a:srgbClr val="0562C1"/>
                  </a:solidFill>
                </a:uFill>
                <a:latin typeface="Arial"/>
                <a:cs typeface="Arial"/>
                <a:hlinkClick r:id="rId6"/>
              </a:rPr>
              <a:t>https://myseco.militaryonesource.mil/portal/content/view/8576</a:t>
            </a:r>
            <a:r>
              <a:rPr sz="1400" spc="-5">
                <a:solidFill>
                  <a:srgbClr val="FF0000"/>
                </a:solidFill>
                <a:latin typeface="Arial"/>
                <a:cs typeface="Arial"/>
              </a:rPr>
              <a:t>.</a:t>
            </a:r>
            <a:endParaRPr sz="1400">
              <a:solidFill>
                <a:srgbClr val="FF0000"/>
              </a:solidFill>
              <a:latin typeface="Arial"/>
              <a:cs typeface="Arial"/>
            </a:endParaRPr>
          </a:p>
        </p:txBody>
      </p:sp>
      <p:sp>
        <p:nvSpPr>
          <p:cNvPr id="6" name="object 6"/>
          <p:cNvSpPr txBox="1"/>
          <p:nvPr/>
        </p:nvSpPr>
        <p:spPr>
          <a:xfrm>
            <a:off x="6045200" y="0"/>
            <a:ext cx="438784" cy="116839"/>
          </a:xfrm>
          <a:prstGeom prst="rect">
            <a:avLst/>
          </a:prstGeom>
        </p:spPr>
        <p:txBody>
          <a:bodyPr vert="horz" wrap="square" lIns="0" tIns="12700" rIns="0" bIns="0" rtlCol="0">
            <a:spAutoFit/>
          </a:bodyPr>
          <a:lstStyle/>
          <a:p>
            <a:pPr marL="12700">
              <a:lnSpc>
                <a:spcPct val="100000"/>
              </a:lnSpc>
              <a:spcBef>
                <a:spcPts val="100"/>
              </a:spcBef>
            </a:pPr>
            <a:r>
              <a:rPr sz="600" spc="-5">
                <a:solidFill>
                  <a:srgbClr val="FFFFFF"/>
                </a:solidFill>
                <a:latin typeface="Arial"/>
                <a:cs typeface="Arial"/>
              </a:rPr>
              <a:t>References:</a:t>
            </a:r>
            <a:endParaRPr sz="600">
              <a:latin typeface="Arial"/>
              <a:cs typeface="Arial"/>
            </a:endParaRPr>
          </a:p>
        </p:txBody>
      </p:sp>
      <p:sp>
        <p:nvSpPr>
          <p:cNvPr id="10"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Spouse Employment</a:t>
            </a:r>
          </a:p>
        </p:txBody>
      </p:sp>
    </p:spTree>
    <p:extLst>
      <p:ext uri="{BB962C8B-B14F-4D97-AF65-F5344CB8AC3E}">
        <p14:creationId xmlns:p14="http://schemas.microsoft.com/office/powerpoint/2010/main" val="1392131695"/>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6368" y="774014"/>
            <a:ext cx="8411845" cy="5460469"/>
          </a:xfrm>
          <a:prstGeom prst="rect">
            <a:avLst/>
          </a:prstGeom>
        </p:spPr>
        <p:txBody>
          <a:bodyPr vert="horz" wrap="square" lIns="0" tIns="73660" rIns="0" bIns="0" rtlCol="0">
            <a:spAutoFit/>
          </a:bodyPr>
          <a:lstStyle/>
          <a:p>
            <a:pPr marL="212725" indent="-200660">
              <a:lnSpc>
                <a:spcPct val="100000"/>
              </a:lnSpc>
              <a:spcBef>
                <a:spcPts val="484"/>
              </a:spcBef>
              <a:buSzPct val="95000"/>
              <a:buFont typeface="Wingdings"/>
              <a:buChar char=""/>
              <a:tabLst>
                <a:tab pos="213360" algn="l"/>
              </a:tabLst>
            </a:pPr>
            <a:r>
              <a:rPr sz="2000" spc="-35">
                <a:latin typeface="Arial"/>
                <a:cs typeface="Arial"/>
              </a:rPr>
              <a:t>TASP:</a:t>
            </a:r>
            <a:endParaRPr sz="2000">
              <a:latin typeface="Arial"/>
              <a:cs typeface="Arial"/>
            </a:endParaRPr>
          </a:p>
          <a:p>
            <a:pPr marL="527685" marR="5080" lvl="1" indent="-175895">
              <a:lnSpc>
                <a:spcPts val="1939"/>
              </a:lnSpc>
              <a:spcBef>
                <a:spcPts val="545"/>
              </a:spcBef>
              <a:buChar char="•"/>
              <a:tabLst>
                <a:tab pos="528320" algn="l"/>
              </a:tabLst>
            </a:pPr>
            <a:r>
              <a:rPr sz="1800" spc="-10">
                <a:latin typeface="Arial"/>
                <a:cs typeface="Arial"/>
              </a:rPr>
              <a:t>Soldiers </a:t>
            </a:r>
            <a:r>
              <a:rPr sz="1800" spc="-5">
                <a:latin typeface="Arial"/>
                <a:cs typeface="Arial"/>
              </a:rPr>
              <a:t>in the rank of </a:t>
            </a:r>
            <a:r>
              <a:rPr sz="1800" spc="-10">
                <a:latin typeface="Arial"/>
                <a:cs typeface="Arial"/>
              </a:rPr>
              <a:t>PVT-SSG, </a:t>
            </a:r>
            <a:r>
              <a:rPr sz="1800" spc="-5">
                <a:latin typeface="Arial"/>
                <a:cs typeface="Arial"/>
              </a:rPr>
              <a:t>WO1-CW2, </a:t>
            </a:r>
            <a:r>
              <a:rPr sz="1800" spc="-10">
                <a:latin typeface="Arial"/>
                <a:cs typeface="Arial"/>
              </a:rPr>
              <a:t>and </a:t>
            </a:r>
            <a:r>
              <a:rPr sz="1800" spc="-35">
                <a:latin typeface="Arial"/>
                <a:cs typeface="Arial"/>
              </a:rPr>
              <a:t>2LT-CPT </a:t>
            </a:r>
            <a:r>
              <a:rPr sz="1800" spc="-5">
                <a:latin typeface="Arial"/>
                <a:cs typeface="Arial"/>
              </a:rPr>
              <a:t>are </a:t>
            </a:r>
            <a:r>
              <a:rPr sz="1800" spc="-10">
                <a:latin typeface="Arial"/>
                <a:cs typeface="Arial"/>
              </a:rPr>
              <a:t>required </a:t>
            </a:r>
            <a:r>
              <a:rPr sz="1800">
                <a:latin typeface="Arial"/>
                <a:cs typeface="Arial"/>
              </a:rPr>
              <a:t>to  </a:t>
            </a:r>
            <a:r>
              <a:rPr sz="1800" spc="-5">
                <a:latin typeface="Arial"/>
                <a:cs typeface="Arial"/>
              </a:rPr>
              <a:t>participate in the </a:t>
            </a:r>
            <a:r>
              <a:rPr sz="1800" spc="-10">
                <a:latin typeface="Arial"/>
                <a:cs typeface="Arial"/>
              </a:rPr>
              <a:t>Sponsorship </a:t>
            </a:r>
            <a:r>
              <a:rPr sz="1800" spc="-5">
                <a:latin typeface="Arial"/>
                <a:cs typeface="Arial"/>
              </a:rPr>
              <a:t>program, </a:t>
            </a:r>
            <a:r>
              <a:rPr sz="1800" spc="-10">
                <a:latin typeface="Arial"/>
                <a:cs typeface="Arial"/>
              </a:rPr>
              <a:t>except </a:t>
            </a:r>
            <a:r>
              <a:rPr sz="1800" spc="-5">
                <a:latin typeface="Arial"/>
                <a:cs typeface="Arial"/>
              </a:rPr>
              <a:t>those on </a:t>
            </a:r>
            <a:r>
              <a:rPr sz="1800" spc="-10">
                <a:latin typeface="Arial"/>
                <a:cs typeface="Arial"/>
              </a:rPr>
              <a:t>assignment </a:t>
            </a:r>
            <a:r>
              <a:rPr sz="1800">
                <a:latin typeface="Arial"/>
                <a:cs typeface="Arial"/>
              </a:rPr>
              <a:t>to a </a:t>
            </a:r>
            <a:r>
              <a:rPr sz="1800" spc="-5">
                <a:latin typeface="Arial"/>
                <a:cs typeface="Arial"/>
              </a:rPr>
              <a:t>PCS  </a:t>
            </a:r>
            <a:r>
              <a:rPr sz="1800" spc="-10">
                <a:latin typeface="Arial"/>
                <a:cs typeface="Arial"/>
              </a:rPr>
              <a:t>length </a:t>
            </a:r>
            <a:r>
              <a:rPr sz="1800" spc="-5">
                <a:latin typeface="Arial"/>
                <a:cs typeface="Arial"/>
              </a:rPr>
              <a:t>school (more than 20 </a:t>
            </a:r>
            <a:r>
              <a:rPr sz="1800" spc="-10">
                <a:latin typeface="Arial"/>
                <a:cs typeface="Arial"/>
              </a:rPr>
              <a:t>weeks). </a:t>
            </a:r>
            <a:r>
              <a:rPr sz="1800" spc="-5">
                <a:latin typeface="Arial"/>
                <a:cs typeface="Arial"/>
              </a:rPr>
              <a:t>An </a:t>
            </a:r>
            <a:r>
              <a:rPr sz="1800" spc="-10">
                <a:latin typeface="Arial"/>
                <a:cs typeface="Arial"/>
              </a:rPr>
              <a:t>assigned sponsor </a:t>
            </a:r>
            <a:r>
              <a:rPr sz="1800" spc="-5">
                <a:latin typeface="Arial"/>
                <a:cs typeface="Arial"/>
              </a:rPr>
              <a:t>or an </a:t>
            </a:r>
            <a:r>
              <a:rPr sz="1800" spc="-10">
                <a:latin typeface="Arial"/>
                <a:cs typeface="Arial"/>
              </a:rPr>
              <a:t>approved  exception </a:t>
            </a:r>
            <a:r>
              <a:rPr sz="1800">
                <a:latin typeface="Arial"/>
                <a:cs typeface="Arial"/>
              </a:rPr>
              <a:t>to </a:t>
            </a:r>
            <a:r>
              <a:rPr sz="1800" spc="-5">
                <a:latin typeface="Arial"/>
                <a:cs typeface="Arial"/>
              </a:rPr>
              <a:t>policy is </a:t>
            </a:r>
            <a:r>
              <a:rPr sz="1800" spc="-10">
                <a:latin typeface="Arial"/>
                <a:cs typeface="Arial"/>
              </a:rPr>
              <a:t>required </a:t>
            </a:r>
            <a:r>
              <a:rPr sz="1800">
                <a:latin typeface="Arial"/>
                <a:cs typeface="Arial"/>
              </a:rPr>
              <a:t>to</a:t>
            </a:r>
            <a:r>
              <a:rPr sz="1800" spc="65">
                <a:latin typeface="Arial"/>
                <a:cs typeface="Arial"/>
              </a:rPr>
              <a:t> </a:t>
            </a:r>
            <a:r>
              <a:rPr sz="1800" spc="-5">
                <a:latin typeface="Arial"/>
                <a:cs typeface="Arial"/>
              </a:rPr>
              <a:t>out-process.</a:t>
            </a:r>
            <a:endParaRPr sz="1800">
              <a:latin typeface="Arial"/>
              <a:cs typeface="Arial"/>
            </a:endParaRPr>
          </a:p>
          <a:p>
            <a:pPr marL="527685" marR="238125" lvl="1" indent="-175260">
              <a:lnSpc>
                <a:spcPts val="1939"/>
              </a:lnSpc>
              <a:spcBef>
                <a:spcPts val="509"/>
              </a:spcBef>
              <a:buChar char="•"/>
              <a:tabLst>
                <a:tab pos="528320" algn="l"/>
              </a:tabLst>
            </a:pPr>
            <a:r>
              <a:rPr sz="1800" spc="-10">
                <a:latin typeface="Arial"/>
                <a:cs typeface="Arial"/>
              </a:rPr>
              <a:t>Soldiers </a:t>
            </a:r>
            <a:r>
              <a:rPr sz="1800" spc="-5">
                <a:latin typeface="Arial"/>
                <a:cs typeface="Arial"/>
              </a:rPr>
              <a:t>in the rank of SFC </a:t>
            </a:r>
            <a:r>
              <a:rPr sz="1800">
                <a:latin typeface="Arial"/>
                <a:cs typeface="Arial"/>
              </a:rPr>
              <a:t>- </a:t>
            </a:r>
            <a:r>
              <a:rPr sz="1800" spc="-5">
                <a:latin typeface="Arial"/>
                <a:cs typeface="Arial"/>
              </a:rPr>
              <a:t>CSM, CW3 </a:t>
            </a:r>
            <a:r>
              <a:rPr sz="1800">
                <a:latin typeface="Arial"/>
                <a:cs typeface="Arial"/>
              </a:rPr>
              <a:t>- </a:t>
            </a:r>
            <a:r>
              <a:rPr sz="1800" spc="-5">
                <a:latin typeface="Arial"/>
                <a:cs typeface="Arial"/>
              </a:rPr>
              <a:t>CW5, </a:t>
            </a:r>
            <a:r>
              <a:rPr sz="1800">
                <a:latin typeface="Arial"/>
                <a:cs typeface="Arial"/>
              </a:rPr>
              <a:t>&amp; MAJ - </a:t>
            </a:r>
            <a:r>
              <a:rPr sz="1800" spc="-5">
                <a:latin typeface="Arial"/>
                <a:cs typeface="Arial"/>
              </a:rPr>
              <a:t>COL may opt-in </a:t>
            </a:r>
            <a:r>
              <a:rPr sz="1800">
                <a:latin typeface="Arial"/>
                <a:cs typeface="Arial"/>
              </a:rPr>
              <a:t>to  </a:t>
            </a:r>
            <a:r>
              <a:rPr sz="1800" spc="-5">
                <a:latin typeface="Arial"/>
                <a:cs typeface="Arial"/>
              </a:rPr>
              <a:t>participate in the </a:t>
            </a:r>
            <a:r>
              <a:rPr sz="1800" spc="-10">
                <a:latin typeface="Arial"/>
                <a:cs typeface="Arial"/>
              </a:rPr>
              <a:t>program </a:t>
            </a:r>
            <a:r>
              <a:rPr sz="1800" spc="-5">
                <a:latin typeface="Arial"/>
                <a:cs typeface="Arial"/>
              </a:rPr>
              <a:t>if they </a:t>
            </a:r>
            <a:r>
              <a:rPr sz="1800" spc="-15">
                <a:latin typeface="Arial"/>
                <a:cs typeface="Arial"/>
              </a:rPr>
              <a:t>wish </a:t>
            </a:r>
            <a:r>
              <a:rPr sz="1800">
                <a:latin typeface="Arial"/>
                <a:cs typeface="Arial"/>
              </a:rPr>
              <a:t>to </a:t>
            </a:r>
            <a:r>
              <a:rPr sz="1800" spc="-10">
                <a:latin typeface="Arial"/>
                <a:cs typeface="Arial"/>
              </a:rPr>
              <a:t>request</a:t>
            </a:r>
            <a:r>
              <a:rPr sz="1800" spc="135">
                <a:latin typeface="Arial"/>
                <a:cs typeface="Arial"/>
              </a:rPr>
              <a:t> </a:t>
            </a:r>
            <a:r>
              <a:rPr sz="1800" spc="-10">
                <a:latin typeface="Arial"/>
                <a:cs typeface="Arial"/>
              </a:rPr>
              <a:t>sponsorship.</a:t>
            </a:r>
            <a:endParaRPr sz="1800">
              <a:latin typeface="Arial"/>
              <a:cs typeface="Arial"/>
            </a:endParaRPr>
          </a:p>
          <a:p>
            <a:pPr marL="527685" marR="675640" lvl="1" indent="-175895">
              <a:lnSpc>
                <a:spcPts val="1939"/>
              </a:lnSpc>
              <a:spcBef>
                <a:spcPts val="509"/>
              </a:spcBef>
              <a:buChar char="•"/>
              <a:tabLst>
                <a:tab pos="528320" algn="l"/>
              </a:tabLst>
            </a:pPr>
            <a:r>
              <a:rPr sz="1800" spc="-10">
                <a:latin typeface="Arial"/>
                <a:cs typeface="Arial"/>
              </a:rPr>
              <a:t>Senior Commanders </a:t>
            </a:r>
            <a:r>
              <a:rPr sz="1800" spc="-5">
                <a:latin typeface="Arial"/>
                <a:cs typeface="Arial"/>
              </a:rPr>
              <a:t>may determine that </a:t>
            </a:r>
            <a:r>
              <a:rPr sz="1800" spc="-10">
                <a:latin typeface="Arial"/>
                <a:cs typeface="Arial"/>
              </a:rPr>
              <a:t>Sponsorship </a:t>
            </a:r>
            <a:r>
              <a:rPr sz="1800" spc="-5">
                <a:latin typeface="Arial"/>
                <a:cs typeface="Arial"/>
              </a:rPr>
              <a:t>is </a:t>
            </a:r>
            <a:r>
              <a:rPr sz="1800" spc="-10">
                <a:latin typeface="Arial"/>
                <a:cs typeface="Arial"/>
              </a:rPr>
              <a:t>required </a:t>
            </a:r>
            <a:r>
              <a:rPr sz="1800" spc="-5">
                <a:latin typeface="Arial"/>
                <a:cs typeface="Arial"/>
              </a:rPr>
              <a:t>for all  </a:t>
            </a:r>
            <a:r>
              <a:rPr sz="1800" spc="-10">
                <a:latin typeface="Arial"/>
                <a:cs typeface="Arial"/>
              </a:rPr>
              <a:t>incoming Soldiers within </a:t>
            </a:r>
            <a:r>
              <a:rPr sz="1800" spc="-5">
                <a:latin typeface="Arial"/>
                <a:cs typeface="Arial"/>
              </a:rPr>
              <a:t>their area of</a:t>
            </a:r>
            <a:r>
              <a:rPr sz="1800" spc="140">
                <a:latin typeface="Arial"/>
                <a:cs typeface="Arial"/>
              </a:rPr>
              <a:t> </a:t>
            </a:r>
            <a:r>
              <a:rPr sz="1800" spc="-20">
                <a:latin typeface="Arial"/>
                <a:cs typeface="Arial"/>
              </a:rPr>
              <a:t>responsibility.</a:t>
            </a:r>
            <a:endParaRPr sz="1800">
              <a:latin typeface="Arial"/>
              <a:cs typeface="Arial"/>
            </a:endParaRPr>
          </a:p>
          <a:p>
            <a:pPr marL="527685" marR="332105" lvl="1" indent="-175260">
              <a:lnSpc>
                <a:spcPts val="1939"/>
              </a:lnSpc>
              <a:spcBef>
                <a:spcPts val="509"/>
              </a:spcBef>
              <a:buChar char="•"/>
              <a:tabLst>
                <a:tab pos="528320" algn="l"/>
              </a:tabLst>
            </a:pPr>
            <a:r>
              <a:rPr sz="1800" spc="-10">
                <a:latin typeface="Arial"/>
                <a:cs typeface="Arial"/>
              </a:rPr>
              <a:t>Upon </a:t>
            </a:r>
            <a:r>
              <a:rPr sz="1800" spc="-5">
                <a:latin typeface="Arial"/>
                <a:cs typeface="Arial"/>
              </a:rPr>
              <a:t>receiving Assignment Instructions, the </a:t>
            </a:r>
            <a:r>
              <a:rPr sz="1800" spc="-10">
                <a:latin typeface="Arial"/>
                <a:cs typeface="Arial"/>
              </a:rPr>
              <a:t>Soldier </a:t>
            </a:r>
            <a:r>
              <a:rPr sz="1800" spc="-5">
                <a:latin typeface="Arial"/>
                <a:cs typeface="Arial"/>
              </a:rPr>
              <a:t>must </a:t>
            </a:r>
            <a:r>
              <a:rPr sz="1800" spc="-10">
                <a:latin typeface="Arial"/>
                <a:cs typeface="Arial"/>
              </a:rPr>
              <a:t>login </a:t>
            </a:r>
            <a:r>
              <a:rPr sz="1800">
                <a:latin typeface="Arial"/>
                <a:cs typeface="Arial"/>
              </a:rPr>
              <a:t>to </a:t>
            </a:r>
            <a:r>
              <a:rPr sz="1800" spc="-5">
                <a:latin typeface="Arial"/>
                <a:cs typeface="Arial"/>
              </a:rPr>
              <a:t>the Army  Career </a:t>
            </a:r>
            <a:r>
              <a:rPr sz="1800" spc="-10">
                <a:latin typeface="Arial"/>
                <a:cs typeface="Arial"/>
              </a:rPr>
              <a:t>Tracker </a:t>
            </a:r>
            <a:r>
              <a:rPr sz="1800">
                <a:latin typeface="Arial"/>
                <a:cs typeface="Arial"/>
              </a:rPr>
              <a:t>(ACT) </a:t>
            </a:r>
            <a:r>
              <a:rPr sz="1800" spc="-10">
                <a:latin typeface="Arial"/>
                <a:cs typeface="Arial"/>
              </a:rPr>
              <a:t>website </a:t>
            </a:r>
            <a:r>
              <a:rPr sz="1800" spc="-5">
                <a:latin typeface="Arial"/>
                <a:cs typeface="Arial"/>
              </a:rPr>
              <a:t>at:</a:t>
            </a:r>
            <a:r>
              <a:rPr sz="1800" spc="25">
                <a:solidFill>
                  <a:srgbClr val="0562C1"/>
                </a:solidFill>
                <a:latin typeface="Arial"/>
                <a:cs typeface="Arial"/>
              </a:rPr>
              <a:t> </a:t>
            </a:r>
            <a:r>
              <a:rPr sz="1800" u="heavy" spc="-15">
                <a:solidFill>
                  <a:srgbClr val="0562C1"/>
                </a:solidFill>
                <a:uFill>
                  <a:solidFill>
                    <a:srgbClr val="0562C1"/>
                  </a:solidFill>
                </a:uFill>
                <a:latin typeface="Arial"/>
                <a:cs typeface="Arial"/>
                <a:hlinkClick r:id="rId3"/>
              </a:rPr>
              <a:t>https://actnow.army.mil</a:t>
            </a:r>
            <a:r>
              <a:rPr sz="1800" spc="-15">
                <a:latin typeface="Arial"/>
                <a:cs typeface="Arial"/>
              </a:rPr>
              <a:t>.</a:t>
            </a:r>
            <a:endParaRPr sz="1800">
              <a:latin typeface="Arial"/>
              <a:cs typeface="Arial"/>
            </a:endParaRPr>
          </a:p>
          <a:p>
            <a:pPr marL="1211580" marR="57150" lvl="2" indent="-224154">
              <a:lnSpc>
                <a:spcPts val="1939"/>
              </a:lnSpc>
              <a:spcBef>
                <a:spcPts val="500"/>
              </a:spcBef>
              <a:buChar char="–"/>
              <a:tabLst>
                <a:tab pos="1212215" algn="l"/>
              </a:tabLst>
            </a:pPr>
            <a:r>
              <a:rPr sz="1800" spc="-5">
                <a:latin typeface="Arial"/>
                <a:cs typeface="Arial"/>
              </a:rPr>
              <a:t>Click on the </a:t>
            </a:r>
            <a:r>
              <a:rPr sz="1800" spc="-10">
                <a:latin typeface="Arial"/>
                <a:cs typeface="Arial"/>
              </a:rPr>
              <a:t>Sponsorship </a:t>
            </a:r>
            <a:r>
              <a:rPr sz="1800" spc="-5">
                <a:latin typeface="Arial"/>
                <a:cs typeface="Arial"/>
              </a:rPr>
              <a:t>tab </a:t>
            </a:r>
            <a:r>
              <a:rPr sz="1800" spc="-10">
                <a:latin typeface="Arial"/>
                <a:cs typeface="Arial"/>
              </a:rPr>
              <a:t>and </a:t>
            </a:r>
            <a:r>
              <a:rPr sz="1800" spc="-5">
                <a:latin typeface="Arial"/>
                <a:cs typeface="Arial"/>
              </a:rPr>
              <a:t>then DA Form </a:t>
            </a:r>
            <a:r>
              <a:rPr sz="1800" spc="-10">
                <a:latin typeface="Arial"/>
                <a:cs typeface="Arial"/>
              </a:rPr>
              <a:t>5434 (Sponsorship  </a:t>
            </a:r>
            <a:r>
              <a:rPr sz="1800" spc="-5">
                <a:latin typeface="Arial"/>
                <a:cs typeface="Arial"/>
              </a:rPr>
              <a:t>Program </a:t>
            </a:r>
            <a:r>
              <a:rPr sz="1800" spc="-10">
                <a:latin typeface="Arial"/>
                <a:cs typeface="Arial"/>
              </a:rPr>
              <a:t>Counseling and </a:t>
            </a:r>
            <a:r>
              <a:rPr sz="1800" spc="-5">
                <a:latin typeface="Arial"/>
                <a:cs typeface="Arial"/>
              </a:rPr>
              <a:t>Information Sheet). </a:t>
            </a:r>
            <a:r>
              <a:rPr sz="1800" spc="-10">
                <a:latin typeface="Arial"/>
                <a:cs typeface="Arial"/>
              </a:rPr>
              <a:t>Select </a:t>
            </a:r>
            <a:r>
              <a:rPr sz="1800" spc="-5">
                <a:latin typeface="Arial"/>
                <a:cs typeface="Arial"/>
              </a:rPr>
              <a:t>“Create </a:t>
            </a:r>
            <a:r>
              <a:rPr sz="1800" spc="-10">
                <a:latin typeface="Arial"/>
                <a:cs typeface="Arial"/>
              </a:rPr>
              <a:t>new </a:t>
            </a:r>
            <a:r>
              <a:rPr sz="1800" spc="-5">
                <a:latin typeface="Arial"/>
                <a:cs typeface="Arial"/>
              </a:rPr>
              <a:t>form”  </a:t>
            </a:r>
            <a:r>
              <a:rPr sz="1800" spc="-10">
                <a:latin typeface="Arial"/>
                <a:cs typeface="Arial"/>
              </a:rPr>
              <a:t>and </a:t>
            </a:r>
            <a:r>
              <a:rPr sz="1800" spc="-5">
                <a:latin typeface="Arial"/>
                <a:cs typeface="Arial"/>
              </a:rPr>
              <a:t>complete sections 1, 2, </a:t>
            </a:r>
            <a:r>
              <a:rPr sz="1800">
                <a:latin typeface="Arial"/>
                <a:cs typeface="Arial"/>
              </a:rPr>
              <a:t>4 </a:t>
            </a:r>
            <a:r>
              <a:rPr sz="1800" spc="-10">
                <a:latin typeface="Arial"/>
                <a:cs typeface="Arial"/>
              </a:rPr>
              <a:t>and</a:t>
            </a:r>
            <a:r>
              <a:rPr sz="1800" spc="40">
                <a:latin typeface="Arial"/>
                <a:cs typeface="Arial"/>
              </a:rPr>
              <a:t> </a:t>
            </a:r>
            <a:r>
              <a:rPr sz="1800" spc="-5">
                <a:latin typeface="Arial"/>
                <a:cs typeface="Arial"/>
              </a:rPr>
              <a:t>5.</a:t>
            </a:r>
            <a:endParaRPr sz="1800">
              <a:latin typeface="Arial"/>
              <a:cs typeface="Arial"/>
            </a:endParaRPr>
          </a:p>
          <a:p>
            <a:pPr marL="1211580" marR="184150" lvl="2" indent="-224154">
              <a:lnSpc>
                <a:spcPts val="1939"/>
              </a:lnSpc>
              <a:spcBef>
                <a:spcPts val="520"/>
              </a:spcBef>
              <a:buChar char="–"/>
              <a:tabLst>
                <a:tab pos="1212215" algn="l"/>
              </a:tabLst>
            </a:pPr>
            <a:r>
              <a:rPr sz="1800" spc="-5">
                <a:latin typeface="Arial"/>
                <a:cs typeface="Arial"/>
              </a:rPr>
              <a:t>Once </a:t>
            </a:r>
            <a:r>
              <a:rPr sz="1800" spc="-10">
                <a:latin typeface="Arial"/>
                <a:cs typeface="Arial"/>
              </a:rPr>
              <a:t>each </a:t>
            </a:r>
            <a:r>
              <a:rPr sz="1800" spc="-5">
                <a:latin typeface="Arial"/>
                <a:cs typeface="Arial"/>
              </a:rPr>
              <a:t>section is complete, </a:t>
            </a:r>
            <a:r>
              <a:rPr sz="1800">
                <a:latin typeface="Arial"/>
                <a:cs typeface="Arial"/>
              </a:rPr>
              <a:t>a </a:t>
            </a:r>
            <a:r>
              <a:rPr sz="1800" spc="-5">
                <a:latin typeface="Arial"/>
                <a:cs typeface="Arial"/>
              </a:rPr>
              <a:t>check mark </a:t>
            </a:r>
            <a:r>
              <a:rPr sz="1800" spc="-15">
                <a:latin typeface="Arial"/>
                <a:cs typeface="Arial"/>
              </a:rPr>
              <a:t>will </a:t>
            </a:r>
            <a:r>
              <a:rPr sz="1800" spc="-25">
                <a:latin typeface="Arial"/>
                <a:cs typeface="Arial"/>
              </a:rPr>
              <a:t>appear. </a:t>
            </a:r>
            <a:r>
              <a:rPr sz="1800" spc="-5">
                <a:latin typeface="Arial"/>
                <a:cs typeface="Arial"/>
              </a:rPr>
              <a:t>When all  sections are complete, select the “submit” button on the bottom of </a:t>
            </a:r>
            <a:r>
              <a:rPr sz="1800" spc="-10">
                <a:latin typeface="Arial"/>
                <a:cs typeface="Arial"/>
              </a:rPr>
              <a:t>the  page.</a:t>
            </a:r>
            <a:endParaRPr sz="1800">
              <a:latin typeface="Arial"/>
              <a:cs typeface="Arial"/>
            </a:endParaRPr>
          </a:p>
          <a:p>
            <a:pPr marL="527685" marR="43815" lvl="1" indent="-175260">
              <a:lnSpc>
                <a:spcPts val="1939"/>
              </a:lnSpc>
              <a:spcBef>
                <a:spcPts val="515"/>
              </a:spcBef>
              <a:buChar char="•"/>
              <a:tabLst>
                <a:tab pos="528320" algn="l"/>
              </a:tabLst>
            </a:pPr>
            <a:r>
              <a:rPr sz="1800" spc="-5">
                <a:latin typeface="Arial"/>
                <a:cs typeface="Arial"/>
              </a:rPr>
              <a:t>Once </a:t>
            </a:r>
            <a:r>
              <a:rPr sz="1800">
                <a:latin typeface="Arial"/>
                <a:cs typeface="Arial"/>
              </a:rPr>
              <a:t>a </a:t>
            </a:r>
            <a:r>
              <a:rPr sz="1800" spc="-10">
                <a:latin typeface="Arial"/>
                <a:cs typeface="Arial"/>
              </a:rPr>
              <a:t>sponsor </a:t>
            </a:r>
            <a:r>
              <a:rPr sz="1800" spc="-5">
                <a:latin typeface="Arial"/>
                <a:cs typeface="Arial"/>
              </a:rPr>
              <a:t>is </a:t>
            </a:r>
            <a:r>
              <a:rPr sz="1800" spc="-10">
                <a:latin typeface="Arial"/>
                <a:cs typeface="Arial"/>
              </a:rPr>
              <a:t>assigned </a:t>
            </a:r>
            <a:r>
              <a:rPr sz="1800" spc="-5">
                <a:latin typeface="Arial"/>
                <a:cs typeface="Arial"/>
              </a:rPr>
              <a:t>by the </a:t>
            </a:r>
            <a:r>
              <a:rPr sz="1800" spc="-10">
                <a:latin typeface="Arial"/>
                <a:cs typeface="Arial"/>
              </a:rPr>
              <a:t>gaining </a:t>
            </a:r>
            <a:r>
              <a:rPr sz="1800" spc="-5">
                <a:latin typeface="Arial"/>
                <a:cs typeface="Arial"/>
              </a:rPr>
              <a:t>unit, the </a:t>
            </a:r>
            <a:r>
              <a:rPr sz="1800" spc="-10">
                <a:latin typeface="Arial"/>
                <a:cs typeface="Arial"/>
              </a:rPr>
              <a:t>Sponsor </a:t>
            </a:r>
            <a:r>
              <a:rPr sz="1800" spc="-5">
                <a:latin typeface="Arial"/>
                <a:cs typeface="Arial"/>
              </a:rPr>
              <a:t>can then log into  ACT </a:t>
            </a:r>
            <a:r>
              <a:rPr sz="1800" spc="-10">
                <a:latin typeface="Arial"/>
                <a:cs typeface="Arial"/>
              </a:rPr>
              <a:t>and </a:t>
            </a:r>
            <a:r>
              <a:rPr sz="1800" spc="-5">
                <a:latin typeface="Arial"/>
                <a:cs typeface="Arial"/>
              </a:rPr>
              <a:t>complete the DA Form </a:t>
            </a:r>
            <a:r>
              <a:rPr sz="1800" spc="-10">
                <a:latin typeface="Arial"/>
                <a:cs typeface="Arial"/>
              </a:rPr>
              <a:t>5434, </a:t>
            </a:r>
            <a:r>
              <a:rPr sz="1800" spc="-5">
                <a:latin typeface="Arial"/>
                <a:cs typeface="Arial"/>
              </a:rPr>
              <a:t>section 3. </a:t>
            </a:r>
            <a:r>
              <a:rPr sz="1800">
                <a:latin typeface="Arial"/>
                <a:cs typeface="Arial"/>
              </a:rPr>
              <a:t>The </a:t>
            </a:r>
            <a:r>
              <a:rPr sz="1800" spc="-5">
                <a:latin typeface="Arial"/>
                <a:cs typeface="Arial"/>
              </a:rPr>
              <a:t>DA</a:t>
            </a:r>
            <a:r>
              <a:rPr sz="1800" spc="-204">
                <a:latin typeface="Arial"/>
                <a:cs typeface="Arial"/>
              </a:rPr>
              <a:t> </a:t>
            </a:r>
            <a:r>
              <a:rPr sz="1800" spc="-5">
                <a:latin typeface="Arial"/>
                <a:cs typeface="Arial"/>
              </a:rPr>
              <a:t>Form</a:t>
            </a:r>
            <a:endParaRPr sz="1800">
              <a:latin typeface="Arial"/>
              <a:cs typeface="Arial"/>
            </a:endParaRPr>
          </a:p>
          <a:p>
            <a:pPr marL="527685">
              <a:lnSpc>
                <a:spcPts val="1920"/>
              </a:lnSpc>
            </a:pPr>
            <a:r>
              <a:rPr sz="1800" spc="-10">
                <a:latin typeface="Arial"/>
                <a:cs typeface="Arial"/>
              </a:rPr>
              <a:t>5434 </a:t>
            </a:r>
            <a:r>
              <a:rPr sz="1800" spc="-5">
                <a:latin typeface="Arial"/>
                <a:cs typeface="Arial"/>
              </a:rPr>
              <a:t>can be completed by the </a:t>
            </a:r>
            <a:r>
              <a:rPr sz="1800" spc="-10">
                <a:latin typeface="Arial"/>
                <a:cs typeface="Arial"/>
              </a:rPr>
              <a:t>Soldier/sponsor</a:t>
            </a:r>
            <a:r>
              <a:rPr sz="1800" spc="85">
                <a:latin typeface="Arial"/>
                <a:cs typeface="Arial"/>
              </a:rPr>
              <a:t> </a:t>
            </a:r>
            <a:r>
              <a:rPr sz="1800" spc="-20">
                <a:latin typeface="Arial"/>
                <a:cs typeface="Arial"/>
              </a:rPr>
              <a:t>simultaneously.</a:t>
            </a:r>
            <a:endParaRPr sz="1800">
              <a:latin typeface="Arial"/>
              <a:cs typeface="Arial"/>
            </a:endParaRPr>
          </a:p>
        </p:txBody>
      </p:sp>
      <p:sp>
        <p:nvSpPr>
          <p:cNvPr id="8"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Total Army Sponsorship Program (TASP)</a:t>
            </a:r>
          </a:p>
        </p:txBody>
      </p:sp>
    </p:spTree>
    <p:extLst>
      <p:ext uri="{BB962C8B-B14F-4D97-AF65-F5344CB8AC3E}">
        <p14:creationId xmlns:p14="http://schemas.microsoft.com/office/powerpoint/2010/main" val="3839091926"/>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2277" y="606426"/>
            <a:ext cx="8415655" cy="5705408"/>
          </a:xfrm>
          <a:prstGeom prst="rect">
            <a:avLst/>
          </a:prstGeom>
        </p:spPr>
        <p:txBody>
          <a:bodyPr vert="horz" wrap="square" lIns="0" tIns="62230" rIns="0" bIns="0" rtlCol="0">
            <a:spAutoFit/>
          </a:bodyPr>
          <a:lstStyle/>
          <a:p>
            <a:pPr marL="212725" indent="-200660">
              <a:lnSpc>
                <a:spcPct val="100000"/>
              </a:lnSpc>
              <a:spcBef>
                <a:spcPts val="390"/>
              </a:spcBef>
              <a:buSzPct val="95000"/>
              <a:buFont typeface="Wingdings"/>
              <a:buChar char=""/>
              <a:tabLst>
                <a:tab pos="213360" algn="l"/>
              </a:tabLst>
            </a:pPr>
            <a:r>
              <a:rPr sz="2000">
                <a:latin typeface="Arial"/>
                <a:cs typeface="Arial"/>
              </a:rPr>
              <a:t>Housing</a:t>
            </a:r>
            <a:r>
              <a:rPr sz="2000" spc="-35">
                <a:latin typeface="Arial"/>
                <a:cs typeface="Arial"/>
              </a:rPr>
              <a:t> </a:t>
            </a:r>
            <a:r>
              <a:rPr sz="2000" spc="-5">
                <a:latin typeface="Arial"/>
                <a:cs typeface="Arial"/>
              </a:rPr>
              <a:t>Flexibility:</a:t>
            </a:r>
            <a:endParaRPr sz="2000">
              <a:latin typeface="Arial"/>
              <a:cs typeface="Arial"/>
            </a:endParaRPr>
          </a:p>
          <a:p>
            <a:pPr marL="643255" marR="167005" lvl="1" indent="-173990">
              <a:lnSpc>
                <a:spcPct val="100000"/>
              </a:lnSpc>
              <a:spcBef>
                <a:spcPts val="509"/>
              </a:spcBef>
              <a:buChar char="•"/>
              <a:tabLst>
                <a:tab pos="643890" algn="l"/>
              </a:tabLst>
            </a:pPr>
            <a:r>
              <a:rPr sz="1600" spc="-5">
                <a:latin typeface="Arial"/>
                <a:cs typeface="Arial"/>
              </a:rPr>
              <a:t>Soldiers may request flexibility options for </a:t>
            </a:r>
            <a:r>
              <a:rPr sz="1600" spc="-10">
                <a:latin typeface="Arial"/>
                <a:cs typeface="Arial"/>
              </a:rPr>
              <a:t>government owned/leased </a:t>
            </a:r>
            <a:r>
              <a:rPr sz="1600" spc="-5">
                <a:latin typeface="Arial"/>
                <a:cs typeface="Arial"/>
              </a:rPr>
              <a:t>Family housing  while </a:t>
            </a:r>
            <a:r>
              <a:rPr sz="1600" spc="-10">
                <a:latin typeface="Arial"/>
                <a:cs typeface="Arial"/>
              </a:rPr>
              <a:t>undergoing </a:t>
            </a:r>
            <a:r>
              <a:rPr sz="1600" spc="-5">
                <a:latin typeface="Arial"/>
                <a:cs typeface="Arial"/>
              </a:rPr>
              <a:t>a PCS within the United States (including Alaska </a:t>
            </a:r>
            <a:r>
              <a:rPr sz="1600" spc="-10">
                <a:latin typeface="Arial"/>
                <a:cs typeface="Arial"/>
              </a:rPr>
              <a:t>and</a:t>
            </a:r>
            <a:r>
              <a:rPr sz="1600" spc="-30">
                <a:latin typeface="Arial"/>
                <a:cs typeface="Arial"/>
              </a:rPr>
              <a:t> </a:t>
            </a:r>
            <a:r>
              <a:rPr sz="1600" spc="-5">
                <a:latin typeface="Arial"/>
                <a:cs typeface="Arial"/>
              </a:rPr>
              <a:t>Hawaii).</a:t>
            </a:r>
            <a:endParaRPr sz="1600">
              <a:latin typeface="Arial"/>
              <a:cs typeface="Arial"/>
            </a:endParaRPr>
          </a:p>
          <a:p>
            <a:pPr marL="643255" lvl="1" indent="-173990">
              <a:lnSpc>
                <a:spcPct val="100000"/>
              </a:lnSpc>
              <a:spcBef>
                <a:spcPts val="505"/>
              </a:spcBef>
              <a:buChar char="•"/>
              <a:tabLst>
                <a:tab pos="643890" algn="l"/>
              </a:tabLst>
            </a:pPr>
            <a:r>
              <a:rPr sz="1600" spc="-5">
                <a:latin typeface="Arial"/>
                <a:cs typeface="Arial"/>
              </a:rPr>
              <a:t>Soldiers </a:t>
            </a:r>
            <a:r>
              <a:rPr sz="1600" spc="-10">
                <a:latin typeface="Arial"/>
                <a:cs typeface="Arial"/>
              </a:rPr>
              <a:t>are </a:t>
            </a:r>
            <a:r>
              <a:rPr sz="1600" spc="-5">
                <a:latin typeface="Arial"/>
                <a:cs typeface="Arial"/>
              </a:rPr>
              <a:t>eligible </a:t>
            </a:r>
            <a:r>
              <a:rPr sz="1600">
                <a:latin typeface="Arial"/>
                <a:cs typeface="Arial"/>
              </a:rPr>
              <a:t>if</a:t>
            </a:r>
            <a:r>
              <a:rPr sz="1600" spc="-10">
                <a:latin typeface="Arial"/>
                <a:cs typeface="Arial"/>
              </a:rPr>
              <a:t> they:</a:t>
            </a:r>
            <a:endParaRPr sz="1600">
              <a:latin typeface="Arial"/>
              <a:cs typeface="Arial"/>
            </a:endParaRPr>
          </a:p>
          <a:p>
            <a:pPr marL="1211580" lvl="2" indent="-224154">
              <a:lnSpc>
                <a:spcPct val="100000"/>
              </a:lnSpc>
              <a:spcBef>
                <a:spcPts val="330"/>
              </a:spcBef>
              <a:buChar char="–"/>
              <a:tabLst>
                <a:tab pos="1212215" algn="l"/>
              </a:tabLst>
            </a:pPr>
            <a:r>
              <a:rPr sz="1400" spc="-10">
                <a:latin typeface="Arial"/>
                <a:cs typeface="Arial"/>
              </a:rPr>
              <a:t>Have </a:t>
            </a:r>
            <a:r>
              <a:rPr sz="1400">
                <a:latin typeface="Arial"/>
                <a:cs typeface="Arial"/>
              </a:rPr>
              <a:t>a </a:t>
            </a:r>
            <a:r>
              <a:rPr sz="1400" spc="-5">
                <a:latin typeface="Arial"/>
                <a:cs typeface="Arial"/>
              </a:rPr>
              <a:t>dependent enrolled </a:t>
            </a:r>
            <a:r>
              <a:rPr sz="1400">
                <a:latin typeface="Arial"/>
                <a:cs typeface="Arial"/>
              </a:rPr>
              <a:t>in the </a:t>
            </a:r>
            <a:r>
              <a:rPr sz="1400" spc="-5">
                <a:latin typeface="Arial"/>
                <a:cs typeface="Arial"/>
              </a:rPr>
              <a:t>Exceptional Family Member Program,</a:t>
            </a:r>
            <a:r>
              <a:rPr sz="1400" spc="-170">
                <a:latin typeface="Arial"/>
                <a:cs typeface="Arial"/>
              </a:rPr>
              <a:t> </a:t>
            </a:r>
            <a:r>
              <a:rPr sz="1400" spc="-5">
                <a:latin typeface="Arial"/>
                <a:cs typeface="Arial"/>
              </a:rPr>
              <a:t>or</a:t>
            </a:r>
            <a:endParaRPr sz="1400">
              <a:latin typeface="Arial"/>
              <a:cs typeface="Arial"/>
            </a:endParaRPr>
          </a:p>
          <a:p>
            <a:pPr marL="1211580" marR="5080" lvl="2" indent="-224154">
              <a:lnSpc>
                <a:spcPts val="1510"/>
              </a:lnSpc>
              <a:spcBef>
                <a:spcPts val="530"/>
              </a:spcBef>
              <a:buChar char="–"/>
              <a:tabLst>
                <a:tab pos="1212215" algn="l"/>
              </a:tabLst>
            </a:pPr>
            <a:r>
              <a:rPr sz="1400" spc="-5">
                <a:latin typeface="Arial"/>
                <a:cs typeface="Arial"/>
              </a:rPr>
              <a:t>at </a:t>
            </a:r>
            <a:r>
              <a:rPr sz="1400">
                <a:latin typeface="Arial"/>
                <a:cs typeface="Arial"/>
              </a:rPr>
              <a:t>the </a:t>
            </a:r>
            <a:r>
              <a:rPr sz="1400" spc="-5">
                <a:latin typeface="Arial"/>
                <a:cs typeface="Arial"/>
              </a:rPr>
              <a:t>beginning of </a:t>
            </a:r>
            <a:r>
              <a:rPr sz="1400">
                <a:latin typeface="Arial"/>
                <a:cs typeface="Arial"/>
              </a:rPr>
              <a:t>the </a:t>
            </a:r>
            <a:r>
              <a:rPr sz="1400" spc="-5">
                <a:latin typeface="Arial"/>
                <a:cs typeface="Arial"/>
              </a:rPr>
              <a:t>covered </a:t>
            </a:r>
            <a:r>
              <a:rPr sz="1400">
                <a:latin typeface="Arial"/>
                <a:cs typeface="Arial"/>
              </a:rPr>
              <a:t>relocation </a:t>
            </a:r>
            <a:r>
              <a:rPr sz="1400" spc="-5">
                <a:latin typeface="Arial"/>
                <a:cs typeface="Arial"/>
              </a:rPr>
              <a:t>period: </a:t>
            </a:r>
            <a:r>
              <a:rPr sz="1400" spc="-10">
                <a:latin typeface="Arial"/>
                <a:cs typeface="Arial"/>
              </a:rPr>
              <a:t>have </a:t>
            </a:r>
            <a:r>
              <a:rPr sz="1400">
                <a:latin typeface="Arial"/>
                <a:cs typeface="Arial"/>
              </a:rPr>
              <a:t>a spouse </a:t>
            </a:r>
            <a:r>
              <a:rPr sz="1400" spc="-10">
                <a:latin typeface="Arial"/>
                <a:cs typeface="Arial"/>
              </a:rPr>
              <a:t>who </a:t>
            </a:r>
            <a:r>
              <a:rPr sz="1400">
                <a:latin typeface="Arial"/>
                <a:cs typeface="Arial"/>
              </a:rPr>
              <a:t>is gainfully </a:t>
            </a:r>
            <a:r>
              <a:rPr sz="1400" spc="-5">
                <a:latin typeface="Arial"/>
                <a:cs typeface="Arial"/>
              </a:rPr>
              <a:t>employed  or enrolled </a:t>
            </a:r>
            <a:r>
              <a:rPr sz="1400">
                <a:latin typeface="Arial"/>
                <a:cs typeface="Arial"/>
              </a:rPr>
              <a:t>in a </a:t>
            </a:r>
            <a:r>
              <a:rPr sz="1400" spc="-5">
                <a:latin typeface="Arial"/>
                <a:cs typeface="Arial"/>
              </a:rPr>
              <a:t>degree, </a:t>
            </a:r>
            <a:r>
              <a:rPr sz="1400">
                <a:latin typeface="Arial"/>
                <a:cs typeface="Arial"/>
              </a:rPr>
              <a:t>certificate, </a:t>
            </a:r>
            <a:r>
              <a:rPr sz="1400" spc="-5">
                <a:latin typeface="Arial"/>
                <a:cs typeface="Arial"/>
              </a:rPr>
              <a:t>or license-granting program; </a:t>
            </a:r>
            <a:r>
              <a:rPr sz="1400" spc="-10">
                <a:latin typeface="Arial"/>
                <a:cs typeface="Arial"/>
              </a:rPr>
              <a:t>have </a:t>
            </a:r>
            <a:r>
              <a:rPr sz="1400">
                <a:latin typeface="Arial"/>
                <a:cs typeface="Arial"/>
              </a:rPr>
              <a:t>a </a:t>
            </a:r>
            <a:r>
              <a:rPr sz="1400" spc="-5">
                <a:latin typeface="Arial"/>
                <a:cs typeface="Arial"/>
              </a:rPr>
              <a:t>dependent attending  an elementary or secondary </a:t>
            </a:r>
            <a:r>
              <a:rPr sz="1400">
                <a:latin typeface="Arial"/>
                <a:cs typeface="Arial"/>
              </a:rPr>
              <a:t>school; </a:t>
            </a:r>
            <a:r>
              <a:rPr sz="1400" spc="-5">
                <a:latin typeface="Arial"/>
                <a:cs typeface="Arial"/>
              </a:rPr>
              <a:t>or </a:t>
            </a:r>
            <a:r>
              <a:rPr sz="1400">
                <a:latin typeface="Arial"/>
                <a:cs typeface="Arial"/>
              </a:rPr>
              <a:t>are caring for </a:t>
            </a:r>
            <a:r>
              <a:rPr sz="1400" spc="-5">
                <a:latin typeface="Arial"/>
                <a:cs typeface="Arial"/>
              </a:rPr>
              <a:t>an immediate Family member with </a:t>
            </a:r>
            <a:r>
              <a:rPr sz="1400">
                <a:latin typeface="Arial"/>
                <a:cs typeface="Arial"/>
              </a:rPr>
              <a:t>a  chronic </a:t>
            </a:r>
            <a:r>
              <a:rPr sz="1400" spc="-5">
                <a:latin typeface="Arial"/>
                <a:cs typeface="Arial"/>
              </a:rPr>
              <a:t>or long-term</a:t>
            </a:r>
            <a:r>
              <a:rPr sz="1400" spc="-75">
                <a:latin typeface="Arial"/>
                <a:cs typeface="Arial"/>
              </a:rPr>
              <a:t> </a:t>
            </a:r>
            <a:r>
              <a:rPr sz="1400">
                <a:latin typeface="Arial"/>
                <a:cs typeface="Arial"/>
              </a:rPr>
              <a:t>illness.</a:t>
            </a:r>
          </a:p>
          <a:p>
            <a:pPr marL="643255" marR="9525" lvl="1" indent="-173990">
              <a:lnSpc>
                <a:spcPct val="100000"/>
              </a:lnSpc>
              <a:spcBef>
                <a:spcPts val="480"/>
              </a:spcBef>
              <a:buChar char="•"/>
              <a:tabLst>
                <a:tab pos="643890" algn="l"/>
              </a:tabLst>
            </a:pPr>
            <a:r>
              <a:rPr sz="1600" spc="-10">
                <a:latin typeface="Arial"/>
                <a:cs typeface="Arial"/>
              </a:rPr>
              <a:t>The </a:t>
            </a:r>
            <a:r>
              <a:rPr sz="1600" spc="-5">
                <a:latin typeface="Arial"/>
                <a:cs typeface="Arial"/>
              </a:rPr>
              <a:t>covered relocation period begins </a:t>
            </a:r>
            <a:r>
              <a:rPr sz="1600" spc="-10">
                <a:latin typeface="Arial"/>
                <a:cs typeface="Arial"/>
              </a:rPr>
              <a:t>180 days before </a:t>
            </a:r>
            <a:r>
              <a:rPr sz="1600" spc="-5">
                <a:latin typeface="Arial"/>
                <a:cs typeface="Arial"/>
              </a:rPr>
              <a:t>the </a:t>
            </a:r>
            <a:r>
              <a:rPr sz="1600" spc="-10">
                <a:latin typeface="Arial"/>
                <a:cs typeface="Arial"/>
              </a:rPr>
              <a:t>date </a:t>
            </a:r>
            <a:r>
              <a:rPr sz="1600" spc="-5">
                <a:latin typeface="Arial"/>
                <a:cs typeface="Arial"/>
              </a:rPr>
              <a:t>of the PCS, which </a:t>
            </a:r>
            <a:r>
              <a:rPr sz="1600">
                <a:latin typeface="Arial"/>
                <a:cs typeface="Arial"/>
              </a:rPr>
              <a:t>is  </a:t>
            </a:r>
            <a:r>
              <a:rPr sz="1600" spc="-5">
                <a:latin typeface="Arial"/>
                <a:cs typeface="Arial"/>
              </a:rPr>
              <a:t>the </a:t>
            </a:r>
            <a:r>
              <a:rPr sz="1600" spc="-10">
                <a:latin typeface="Arial"/>
                <a:cs typeface="Arial"/>
              </a:rPr>
              <a:t>date </a:t>
            </a:r>
            <a:r>
              <a:rPr sz="1600" spc="-5">
                <a:latin typeface="Arial"/>
                <a:cs typeface="Arial"/>
              </a:rPr>
              <a:t>the Soldier leaves the current PDS, </a:t>
            </a:r>
            <a:r>
              <a:rPr sz="1600" spc="-10">
                <a:latin typeface="Arial"/>
                <a:cs typeface="Arial"/>
              </a:rPr>
              <a:t>and ends 180 days after </a:t>
            </a:r>
            <a:r>
              <a:rPr sz="1600" spc="-5">
                <a:latin typeface="Arial"/>
                <a:cs typeface="Arial"/>
              </a:rPr>
              <a:t>the </a:t>
            </a:r>
            <a:r>
              <a:rPr sz="1600" spc="-10">
                <a:latin typeface="Arial"/>
                <a:cs typeface="Arial"/>
              </a:rPr>
              <a:t>date </a:t>
            </a:r>
            <a:r>
              <a:rPr sz="1600" spc="-5">
                <a:latin typeface="Arial"/>
                <a:cs typeface="Arial"/>
              </a:rPr>
              <a:t>of</a:t>
            </a:r>
            <a:r>
              <a:rPr sz="1600" spc="310">
                <a:latin typeface="Arial"/>
                <a:cs typeface="Arial"/>
              </a:rPr>
              <a:t> </a:t>
            </a:r>
            <a:r>
              <a:rPr sz="1600" spc="-5">
                <a:latin typeface="Arial"/>
                <a:cs typeface="Arial"/>
              </a:rPr>
              <a:t>PCS.</a:t>
            </a:r>
            <a:endParaRPr sz="1600">
              <a:latin typeface="Arial"/>
              <a:cs typeface="Arial"/>
            </a:endParaRPr>
          </a:p>
          <a:p>
            <a:pPr marL="643255" lvl="1" indent="-173990">
              <a:lnSpc>
                <a:spcPct val="100000"/>
              </a:lnSpc>
              <a:spcBef>
                <a:spcPts val="505"/>
              </a:spcBef>
              <a:buChar char="•"/>
              <a:tabLst>
                <a:tab pos="643890" algn="l"/>
              </a:tabLst>
            </a:pPr>
            <a:r>
              <a:rPr sz="1600" spc="-5">
                <a:latin typeface="Arial"/>
                <a:cs typeface="Arial"/>
              </a:rPr>
              <a:t>Housing Flexibility </a:t>
            </a:r>
            <a:r>
              <a:rPr sz="1600" spc="-10">
                <a:latin typeface="Arial"/>
                <a:cs typeface="Arial"/>
              </a:rPr>
              <a:t>Options</a:t>
            </a:r>
            <a:r>
              <a:rPr sz="1600" spc="-25">
                <a:latin typeface="Arial"/>
                <a:cs typeface="Arial"/>
              </a:rPr>
              <a:t> </a:t>
            </a:r>
            <a:r>
              <a:rPr sz="1600" spc="-5">
                <a:latin typeface="Arial"/>
                <a:cs typeface="Arial"/>
              </a:rPr>
              <a:t>include:</a:t>
            </a:r>
            <a:endParaRPr sz="1600">
              <a:latin typeface="Arial"/>
              <a:cs typeface="Arial"/>
            </a:endParaRPr>
          </a:p>
          <a:p>
            <a:pPr marL="1211580" marR="358140" lvl="2" indent="-224154">
              <a:lnSpc>
                <a:spcPts val="1510"/>
              </a:lnSpc>
              <a:spcBef>
                <a:spcPts val="425"/>
              </a:spcBef>
              <a:buChar char="–"/>
              <a:tabLst>
                <a:tab pos="1212215" algn="l"/>
              </a:tabLst>
            </a:pPr>
            <a:r>
              <a:rPr sz="1400" spc="-5">
                <a:latin typeface="Arial"/>
                <a:cs typeface="Arial"/>
              </a:rPr>
              <a:t>Continuation </a:t>
            </a:r>
            <a:r>
              <a:rPr sz="1400">
                <a:latin typeface="Arial"/>
                <a:cs typeface="Arial"/>
              </a:rPr>
              <a:t>in </a:t>
            </a:r>
            <a:r>
              <a:rPr sz="1400" spc="-5">
                <a:latin typeface="Arial"/>
                <a:cs typeface="Arial"/>
              </a:rPr>
              <a:t>Family housing at </a:t>
            </a:r>
            <a:r>
              <a:rPr sz="1400">
                <a:latin typeface="Arial"/>
                <a:cs typeface="Arial"/>
              </a:rPr>
              <a:t>the losing </a:t>
            </a:r>
            <a:r>
              <a:rPr sz="1400" spc="-5">
                <a:latin typeface="Arial"/>
                <a:cs typeface="Arial"/>
              </a:rPr>
              <a:t>PDS during </a:t>
            </a:r>
            <a:r>
              <a:rPr sz="1400">
                <a:latin typeface="Arial"/>
                <a:cs typeface="Arial"/>
              </a:rPr>
              <a:t>the </a:t>
            </a:r>
            <a:r>
              <a:rPr sz="1400" spc="-5">
                <a:latin typeface="Arial"/>
                <a:cs typeface="Arial"/>
              </a:rPr>
              <a:t>covered </a:t>
            </a:r>
            <a:r>
              <a:rPr sz="1400">
                <a:latin typeface="Arial"/>
                <a:cs typeface="Arial"/>
              </a:rPr>
              <a:t>relocation </a:t>
            </a:r>
            <a:r>
              <a:rPr sz="1400" spc="-5">
                <a:latin typeface="Arial"/>
                <a:cs typeface="Arial"/>
              </a:rPr>
              <a:t>period.  Approval cannot adversely affect other Soldiers </a:t>
            </a:r>
            <a:r>
              <a:rPr sz="1400" spc="-10">
                <a:latin typeface="Arial"/>
                <a:cs typeface="Arial"/>
              </a:rPr>
              <a:t>who </a:t>
            </a:r>
            <a:r>
              <a:rPr sz="1400" spc="-5">
                <a:latin typeface="Arial"/>
                <a:cs typeface="Arial"/>
              </a:rPr>
              <a:t>arrive at </a:t>
            </a:r>
            <a:r>
              <a:rPr sz="1400">
                <a:latin typeface="Arial"/>
                <a:cs typeface="Arial"/>
              </a:rPr>
              <a:t>the losing </a:t>
            </a:r>
            <a:r>
              <a:rPr sz="1400" spc="-5">
                <a:latin typeface="Arial"/>
                <a:cs typeface="Arial"/>
              </a:rPr>
              <a:t>PDS during </a:t>
            </a:r>
            <a:r>
              <a:rPr sz="1400">
                <a:latin typeface="Arial"/>
                <a:cs typeface="Arial"/>
              </a:rPr>
              <a:t>the  relocation</a:t>
            </a:r>
            <a:r>
              <a:rPr sz="1400" spc="-60">
                <a:latin typeface="Arial"/>
                <a:cs typeface="Arial"/>
              </a:rPr>
              <a:t> </a:t>
            </a:r>
            <a:r>
              <a:rPr sz="1400" spc="-5">
                <a:latin typeface="Arial"/>
                <a:cs typeface="Arial"/>
              </a:rPr>
              <a:t>period.</a:t>
            </a:r>
            <a:endParaRPr sz="1400">
              <a:latin typeface="Arial"/>
              <a:cs typeface="Arial"/>
            </a:endParaRPr>
          </a:p>
          <a:p>
            <a:pPr marL="1211580" marR="172720" lvl="2" indent="-224154">
              <a:lnSpc>
                <a:spcPts val="1510"/>
              </a:lnSpc>
              <a:spcBef>
                <a:spcPts val="405"/>
              </a:spcBef>
              <a:buChar char="–"/>
              <a:tabLst>
                <a:tab pos="1212215" algn="l"/>
              </a:tabLst>
            </a:pPr>
            <a:r>
              <a:rPr sz="1400" spc="-5">
                <a:latin typeface="Arial"/>
                <a:cs typeface="Arial"/>
              </a:rPr>
              <a:t>Early Family housing </a:t>
            </a:r>
            <a:r>
              <a:rPr sz="1400">
                <a:latin typeface="Arial"/>
                <a:cs typeface="Arial"/>
              </a:rPr>
              <a:t>eligibility </a:t>
            </a:r>
            <a:r>
              <a:rPr sz="1400" spc="-5">
                <a:latin typeface="Arial"/>
                <a:cs typeface="Arial"/>
              </a:rPr>
              <a:t>and housing assignment at </a:t>
            </a:r>
            <a:r>
              <a:rPr sz="1400">
                <a:latin typeface="Arial"/>
                <a:cs typeface="Arial"/>
              </a:rPr>
              <a:t>the </a:t>
            </a:r>
            <a:r>
              <a:rPr sz="1400" spc="-5">
                <a:latin typeface="Arial"/>
                <a:cs typeface="Arial"/>
              </a:rPr>
              <a:t>gaining PDS </a:t>
            </a:r>
            <a:r>
              <a:rPr sz="1400">
                <a:latin typeface="Arial"/>
                <a:cs typeface="Arial"/>
              </a:rPr>
              <a:t>for the </a:t>
            </a:r>
            <a:r>
              <a:rPr sz="1400" spc="-25">
                <a:latin typeface="Arial"/>
                <a:cs typeface="Arial"/>
              </a:rPr>
              <a:t>Family,  </a:t>
            </a:r>
            <a:r>
              <a:rPr sz="1400" spc="-10">
                <a:latin typeface="Arial"/>
                <a:cs typeface="Arial"/>
              </a:rPr>
              <a:t>even </a:t>
            </a:r>
            <a:r>
              <a:rPr sz="1400">
                <a:latin typeface="Arial"/>
                <a:cs typeface="Arial"/>
              </a:rPr>
              <a:t>if the </a:t>
            </a:r>
            <a:r>
              <a:rPr sz="1400" spc="-5">
                <a:latin typeface="Arial"/>
                <a:cs typeface="Arial"/>
              </a:rPr>
              <a:t>Soldier has not arrived at </a:t>
            </a:r>
            <a:r>
              <a:rPr sz="1400">
                <a:latin typeface="Arial"/>
                <a:cs typeface="Arial"/>
              </a:rPr>
              <a:t>the </a:t>
            </a:r>
            <a:r>
              <a:rPr sz="1400" spc="-5">
                <a:latin typeface="Arial"/>
                <a:cs typeface="Arial"/>
              </a:rPr>
              <a:t>new</a:t>
            </a:r>
            <a:r>
              <a:rPr sz="1400" spc="-125">
                <a:latin typeface="Arial"/>
                <a:cs typeface="Arial"/>
              </a:rPr>
              <a:t> </a:t>
            </a:r>
            <a:r>
              <a:rPr sz="1400" spc="-5">
                <a:latin typeface="Arial"/>
                <a:cs typeface="Arial"/>
              </a:rPr>
              <a:t>PDS.</a:t>
            </a:r>
            <a:endParaRPr sz="1400">
              <a:latin typeface="Arial"/>
              <a:cs typeface="Arial"/>
            </a:endParaRPr>
          </a:p>
          <a:p>
            <a:pPr marL="1211580" marR="62865" lvl="2" indent="-224154">
              <a:lnSpc>
                <a:spcPts val="1510"/>
              </a:lnSpc>
              <a:spcBef>
                <a:spcPts val="400"/>
              </a:spcBef>
              <a:buChar char="–"/>
              <a:tabLst>
                <a:tab pos="1212215" algn="l"/>
              </a:tabLst>
            </a:pPr>
            <a:r>
              <a:rPr sz="1400">
                <a:latin typeface="Arial"/>
                <a:cs typeface="Arial"/>
              </a:rPr>
              <a:t>Occupancy </a:t>
            </a:r>
            <a:r>
              <a:rPr sz="1400" spc="-5">
                <a:latin typeface="Arial"/>
                <a:cs typeface="Arial"/>
              </a:rPr>
              <a:t>of unaccompanied housing by </a:t>
            </a:r>
            <a:r>
              <a:rPr sz="1400">
                <a:latin typeface="Arial"/>
                <a:cs typeface="Arial"/>
              </a:rPr>
              <a:t>a </a:t>
            </a:r>
            <a:r>
              <a:rPr sz="1400" spc="-5">
                <a:latin typeface="Arial"/>
                <a:cs typeface="Arial"/>
              </a:rPr>
              <a:t>Soldier with dependents, at </a:t>
            </a:r>
            <a:r>
              <a:rPr sz="1400">
                <a:latin typeface="Arial"/>
                <a:cs typeface="Arial"/>
              </a:rPr>
              <a:t>either the losing </a:t>
            </a:r>
            <a:r>
              <a:rPr sz="1400" spc="-5">
                <a:latin typeface="Arial"/>
                <a:cs typeface="Arial"/>
              </a:rPr>
              <a:t>or  gaining PDS, </a:t>
            </a:r>
            <a:r>
              <a:rPr sz="1400" spc="-10">
                <a:latin typeface="Arial"/>
                <a:cs typeface="Arial"/>
              </a:rPr>
              <a:t>when </a:t>
            </a:r>
            <a:r>
              <a:rPr sz="1400">
                <a:latin typeface="Arial"/>
                <a:cs typeface="Arial"/>
              </a:rPr>
              <a:t>the </a:t>
            </a:r>
            <a:r>
              <a:rPr sz="1400" spc="-5">
                <a:latin typeface="Arial"/>
                <a:cs typeface="Arial"/>
              </a:rPr>
              <a:t>Family relocates at </a:t>
            </a:r>
            <a:r>
              <a:rPr sz="1400">
                <a:latin typeface="Arial"/>
                <a:cs typeface="Arial"/>
              </a:rPr>
              <a:t>a </a:t>
            </a:r>
            <a:r>
              <a:rPr sz="1400" spc="-5">
                <a:latin typeface="Arial"/>
                <a:cs typeface="Arial"/>
              </a:rPr>
              <a:t>different </a:t>
            </a:r>
            <a:r>
              <a:rPr sz="1400">
                <a:latin typeface="Arial"/>
                <a:cs typeface="Arial"/>
              </a:rPr>
              <a:t>time than the </a:t>
            </a:r>
            <a:r>
              <a:rPr sz="1400" spc="-15">
                <a:latin typeface="Arial"/>
                <a:cs typeface="Arial"/>
              </a:rPr>
              <a:t>Soldier. </a:t>
            </a:r>
            <a:r>
              <a:rPr sz="1400">
                <a:latin typeface="Arial"/>
                <a:cs typeface="Arial"/>
              </a:rPr>
              <a:t>Occupancy is  </a:t>
            </a:r>
            <a:r>
              <a:rPr sz="1400" spc="-5">
                <a:latin typeface="Arial"/>
                <a:cs typeface="Arial"/>
              </a:rPr>
              <a:t>provided on </a:t>
            </a:r>
            <a:r>
              <a:rPr sz="1400">
                <a:latin typeface="Arial"/>
                <a:cs typeface="Arial"/>
              </a:rPr>
              <a:t>a </a:t>
            </a:r>
            <a:r>
              <a:rPr sz="1400" spc="-5">
                <a:latin typeface="Arial"/>
                <a:cs typeface="Arial"/>
              </a:rPr>
              <a:t>“space-available” </a:t>
            </a:r>
            <a:r>
              <a:rPr sz="1400">
                <a:latin typeface="Arial"/>
                <a:cs typeface="Arial"/>
              </a:rPr>
              <a:t>basis </a:t>
            </a:r>
            <a:r>
              <a:rPr sz="1400" spc="-5">
                <a:latin typeface="Arial"/>
                <a:cs typeface="Arial"/>
              </a:rPr>
              <a:t>and will not </a:t>
            </a:r>
            <a:r>
              <a:rPr sz="1400">
                <a:latin typeface="Arial"/>
                <a:cs typeface="Arial"/>
              </a:rPr>
              <a:t>displace </a:t>
            </a:r>
            <a:r>
              <a:rPr sz="1400" spc="-5">
                <a:latin typeface="Arial"/>
                <a:cs typeface="Arial"/>
              </a:rPr>
              <a:t>an eligible Soldier with no  dependents.</a:t>
            </a:r>
            <a:endParaRPr sz="1400">
              <a:latin typeface="Arial"/>
              <a:cs typeface="Arial"/>
            </a:endParaRPr>
          </a:p>
          <a:p>
            <a:pPr marL="1211580" lvl="2" indent="-224154">
              <a:lnSpc>
                <a:spcPts val="1595"/>
              </a:lnSpc>
              <a:spcBef>
                <a:spcPts val="220"/>
              </a:spcBef>
              <a:buChar char="–"/>
              <a:tabLst>
                <a:tab pos="1212215" algn="l"/>
              </a:tabLst>
            </a:pPr>
            <a:r>
              <a:rPr sz="1400" spc="-5">
                <a:latin typeface="Arial"/>
                <a:cs typeface="Arial"/>
              </a:rPr>
              <a:t>Equitable BAH, </a:t>
            </a:r>
            <a:r>
              <a:rPr sz="1400" spc="-10">
                <a:latin typeface="Arial"/>
                <a:cs typeface="Arial"/>
              </a:rPr>
              <a:t>when </a:t>
            </a:r>
            <a:r>
              <a:rPr sz="1400">
                <a:latin typeface="Arial"/>
                <a:cs typeface="Arial"/>
              </a:rPr>
              <a:t>the </a:t>
            </a:r>
            <a:r>
              <a:rPr sz="1400" spc="-5">
                <a:latin typeface="Arial"/>
                <a:cs typeface="Arial"/>
              </a:rPr>
              <a:t>Family </a:t>
            </a:r>
            <a:r>
              <a:rPr sz="1400">
                <a:latin typeface="Arial"/>
                <a:cs typeface="Arial"/>
              </a:rPr>
              <a:t>relocates </a:t>
            </a:r>
            <a:r>
              <a:rPr sz="1400" spc="-5">
                <a:latin typeface="Arial"/>
                <a:cs typeface="Arial"/>
              </a:rPr>
              <a:t>at </a:t>
            </a:r>
            <a:r>
              <a:rPr sz="1400">
                <a:latin typeface="Arial"/>
                <a:cs typeface="Arial"/>
              </a:rPr>
              <a:t>a </a:t>
            </a:r>
            <a:r>
              <a:rPr sz="1400" spc="-5">
                <a:latin typeface="Arial"/>
                <a:cs typeface="Arial"/>
              </a:rPr>
              <a:t>different </a:t>
            </a:r>
            <a:r>
              <a:rPr sz="1400">
                <a:latin typeface="Arial"/>
                <a:cs typeface="Arial"/>
              </a:rPr>
              <a:t>time than the</a:t>
            </a:r>
            <a:r>
              <a:rPr sz="1400" spc="-210">
                <a:latin typeface="Arial"/>
                <a:cs typeface="Arial"/>
              </a:rPr>
              <a:t> </a:t>
            </a:r>
            <a:r>
              <a:rPr sz="1400" spc="-15">
                <a:latin typeface="Arial"/>
                <a:cs typeface="Arial"/>
              </a:rPr>
              <a:t>Soldier.</a:t>
            </a:r>
            <a:endParaRPr sz="1400">
              <a:latin typeface="Arial"/>
              <a:cs typeface="Arial"/>
            </a:endParaRPr>
          </a:p>
          <a:p>
            <a:pPr marL="1211580" marR="1416685">
              <a:lnSpc>
                <a:spcPts val="1510"/>
              </a:lnSpc>
              <a:spcBef>
                <a:spcPts val="110"/>
              </a:spcBef>
            </a:pPr>
            <a:r>
              <a:rPr sz="1400">
                <a:latin typeface="Arial"/>
                <a:cs typeface="Arial"/>
              </a:rPr>
              <a:t>BAH </a:t>
            </a:r>
            <a:r>
              <a:rPr sz="1400" spc="-5">
                <a:latin typeface="Arial"/>
                <a:cs typeface="Arial"/>
              </a:rPr>
              <a:t>may be </a:t>
            </a:r>
            <a:r>
              <a:rPr sz="1400">
                <a:latin typeface="Arial"/>
                <a:cs typeface="Arial"/>
              </a:rPr>
              <a:t>based </a:t>
            </a:r>
            <a:r>
              <a:rPr sz="1400" spc="-5">
                <a:latin typeface="Arial"/>
                <a:cs typeface="Arial"/>
              </a:rPr>
              <a:t>on </a:t>
            </a:r>
            <a:r>
              <a:rPr sz="1400">
                <a:latin typeface="Arial"/>
                <a:cs typeface="Arial"/>
              </a:rPr>
              <a:t>the rate </a:t>
            </a:r>
            <a:r>
              <a:rPr sz="1400" spc="-5">
                <a:latin typeface="Arial"/>
                <a:cs typeface="Arial"/>
              </a:rPr>
              <a:t>of </a:t>
            </a:r>
            <a:r>
              <a:rPr sz="1400">
                <a:latin typeface="Arial"/>
                <a:cs typeface="Arial"/>
              </a:rPr>
              <a:t>the </a:t>
            </a:r>
            <a:r>
              <a:rPr sz="1400" spc="-5">
                <a:latin typeface="Arial"/>
                <a:cs typeface="Arial"/>
              </a:rPr>
              <a:t>gaining PDS, </a:t>
            </a:r>
            <a:r>
              <a:rPr sz="1400">
                <a:latin typeface="Arial"/>
                <a:cs typeface="Arial"/>
              </a:rPr>
              <a:t>the losing </a:t>
            </a:r>
            <a:r>
              <a:rPr sz="1400" spc="-5">
                <a:latin typeface="Arial"/>
                <a:cs typeface="Arial"/>
              </a:rPr>
              <a:t>PDS, or</a:t>
            </a:r>
            <a:r>
              <a:rPr sz="1400" spc="-190">
                <a:latin typeface="Arial"/>
                <a:cs typeface="Arial"/>
              </a:rPr>
              <a:t> </a:t>
            </a:r>
            <a:r>
              <a:rPr sz="1400">
                <a:latin typeface="Arial"/>
                <a:cs typeface="Arial"/>
              </a:rPr>
              <a:t>the  actual location </a:t>
            </a:r>
            <a:r>
              <a:rPr sz="1400" spc="-5">
                <a:latin typeface="Arial"/>
                <a:cs typeface="Arial"/>
              </a:rPr>
              <a:t>of </a:t>
            </a:r>
            <a:r>
              <a:rPr sz="1400">
                <a:latin typeface="Arial"/>
                <a:cs typeface="Arial"/>
              </a:rPr>
              <a:t>the </a:t>
            </a:r>
            <a:r>
              <a:rPr sz="1400" spc="-5">
                <a:latin typeface="Arial"/>
                <a:cs typeface="Arial"/>
              </a:rPr>
              <a:t>Family at </a:t>
            </a:r>
            <a:r>
              <a:rPr sz="1400">
                <a:latin typeface="Arial"/>
                <a:cs typeface="Arial"/>
              </a:rPr>
              <a:t>the time the </a:t>
            </a:r>
            <a:r>
              <a:rPr sz="1400" spc="-5">
                <a:latin typeface="Arial"/>
                <a:cs typeface="Arial"/>
              </a:rPr>
              <a:t>Soldier</a:t>
            </a:r>
            <a:r>
              <a:rPr sz="1400" spc="-200">
                <a:latin typeface="Arial"/>
                <a:cs typeface="Arial"/>
              </a:rPr>
              <a:t> </a:t>
            </a:r>
            <a:r>
              <a:rPr sz="1400" spc="-5">
                <a:latin typeface="Arial"/>
                <a:cs typeface="Arial"/>
              </a:rPr>
              <a:t>departs.</a:t>
            </a:r>
            <a:endParaRPr sz="1400">
              <a:latin typeface="Arial"/>
              <a:cs typeface="Arial"/>
            </a:endParaRPr>
          </a:p>
        </p:txBody>
      </p:sp>
      <p:sp>
        <p:nvSpPr>
          <p:cNvPr id="4" name="object 4"/>
          <p:cNvSpPr txBox="1"/>
          <p:nvPr/>
        </p:nvSpPr>
        <p:spPr>
          <a:xfrm>
            <a:off x="5750210" y="0"/>
            <a:ext cx="575310" cy="147955"/>
          </a:xfrm>
          <a:prstGeom prst="rect">
            <a:avLst/>
          </a:prstGeom>
        </p:spPr>
        <p:txBody>
          <a:bodyPr vert="horz" wrap="square" lIns="0" tIns="12700" rIns="0" bIns="0" rtlCol="0">
            <a:spAutoFit/>
          </a:bodyPr>
          <a:lstStyle/>
          <a:p>
            <a:pPr marL="12700">
              <a:lnSpc>
                <a:spcPct val="100000"/>
              </a:lnSpc>
              <a:spcBef>
                <a:spcPts val="100"/>
              </a:spcBef>
            </a:pPr>
            <a:r>
              <a:rPr sz="800" spc="-5">
                <a:solidFill>
                  <a:srgbClr val="FFFFFF"/>
                </a:solidFill>
                <a:latin typeface="Arial"/>
                <a:cs typeface="Arial"/>
              </a:rPr>
              <a:t>References:</a:t>
            </a:r>
            <a:endParaRPr sz="800">
              <a:latin typeface="Arial"/>
              <a:cs typeface="Arial"/>
            </a:endParaRP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Housing Flexibility Options</a:t>
            </a:r>
          </a:p>
        </p:txBody>
      </p:sp>
    </p:spTree>
    <p:extLst>
      <p:ext uri="{BB962C8B-B14F-4D97-AF65-F5344CB8AC3E}">
        <p14:creationId xmlns:p14="http://schemas.microsoft.com/office/powerpoint/2010/main" val="233071154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2277" y="942155"/>
            <a:ext cx="8382000" cy="5105244"/>
          </a:xfrm>
          <a:prstGeom prst="rect">
            <a:avLst/>
          </a:prstGeom>
        </p:spPr>
        <p:txBody>
          <a:bodyPr vert="horz" wrap="square" lIns="0" tIns="85090" rIns="0" bIns="0" rtlCol="0">
            <a:spAutoFit/>
          </a:bodyPr>
          <a:lstStyle/>
          <a:p>
            <a:pPr marL="212725" indent="-200660">
              <a:lnSpc>
                <a:spcPct val="100000"/>
              </a:lnSpc>
              <a:spcBef>
                <a:spcPts val="570"/>
              </a:spcBef>
              <a:buSzPct val="95000"/>
              <a:buFont typeface="Wingdings"/>
              <a:buChar char=""/>
              <a:tabLst>
                <a:tab pos="213360" algn="l"/>
              </a:tabLst>
            </a:pPr>
            <a:r>
              <a:rPr sz="2000">
                <a:latin typeface="Arial"/>
                <a:cs typeface="Arial"/>
              </a:rPr>
              <a:t>Housing </a:t>
            </a:r>
            <a:r>
              <a:rPr sz="2000" spc="-5">
                <a:latin typeface="Arial"/>
                <a:cs typeface="Arial"/>
              </a:rPr>
              <a:t>Flexibility</a:t>
            </a:r>
            <a:r>
              <a:rPr sz="2000" spc="-10">
                <a:latin typeface="Arial"/>
                <a:cs typeface="Arial"/>
              </a:rPr>
              <a:t> </a:t>
            </a:r>
            <a:r>
              <a:rPr sz="2000">
                <a:latin typeface="Arial"/>
                <a:cs typeface="Arial"/>
              </a:rPr>
              <a:t>(continued):</a:t>
            </a:r>
          </a:p>
          <a:p>
            <a:pPr marL="643255" marR="163830" lvl="1" indent="-173990">
              <a:lnSpc>
                <a:spcPct val="100000"/>
              </a:lnSpc>
              <a:spcBef>
                <a:spcPts val="509"/>
              </a:spcBef>
              <a:buChar char="•"/>
              <a:tabLst>
                <a:tab pos="643890" algn="l"/>
              </a:tabLst>
            </a:pPr>
            <a:r>
              <a:rPr sz="1600" spc="-5">
                <a:latin typeface="Arial"/>
                <a:cs typeface="Arial"/>
              </a:rPr>
              <a:t>Eligible Soldiers can apply for privatized </a:t>
            </a:r>
            <a:r>
              <a:rPr sz="1600" spc="-10">
                <a:latin typeface="Arial"/>
                <a:cs typeface="Arial"/>
              </a:rPr>
              <a:t>and </a:t>
            </a:r>
            <a:r>
              <a:rPr sz="1600" spc="-5">
                <a:latin typeface="Arial"/>
                <a:cs typeface="Arial"/>
              </a:rPr>
              <a:t>government-owned/government-leased  Family housing while </a:t>
            </a:r>
            <a:r>
              <a:rPr sz="1600" spc="-10">
                <a:latin typeface="Arial"/>
                <a:cs typeface="Arial"/>
              </a:rPr>
              <a:t>undergoing </a:t>
            </a:r>
            <a:r>
              <a:rPr sz="1600" spc="-5">
                <a:latin typeface="Arial"/>
                <a:cs typeface="Arial"/>
              </a:rPr>
              <a:t>a</a:t>
            </a:r>
            <a:r>
              <a:rPr sz="1600" spc="-15">
                <a:latin typeface="Arial"/>
                <a:cs typeface="Arial"/>
              </a:rPr>
              <a:t> </a:t>
            </a:r>
            <a:r>
              <a:rPr sz="1600" spc="-5">
                <a:latin typeface="Arial"/>
                <a:cs typeface="Arial"/>
              </a:rPr>
              <a:t>PCS.</a:t>
            </a:r>
            <a:endParaRPr sz="1600">
              <a:latin typeface="Arial"/>
              <a:cs typeface="Arial"/>
            </a:endParaRPr>
          </a:p>
          <a:p>
            <a:pPr marL="643255" lvl="1" indent="-173990">
              <a:lnSpc>
                <a:spcPct val="100000"/>
              </a:lnSpc>
              <a:spcBef>
                <a:spcPts val="505"/>
              </a:spcBef>
              <a:buChar char="•"/>
              <a:tabLst>
                <a:tab pos="643890" algn="l"/>
              </a:tabLst>
            </a:pPr>
            <a:r>
              <a:rPr sz="1600" spc="-5">
                <a:latin typeface="Arial"/>
                <a:cs typeface="Arial"/>
              </a:rPr>
              <a:t>Privatized Family</a:t>
            </a:r>
            <a:r>
              <a:rPr sz="1600" spc="-25">
                <a:latin typeface="Arial"/>
                <a:cs typeface="Arial"/>
              </a:rPr>
              <a:t> </a:t>
            </a:r>
            <a:r>
              <a:rPr sz="1600" spc="-5">
                <a:latin typeface="Arial"/>
                <a:cs typeface="Arial"/>
              </a:rPr>
              <a:t>Housing:</a:t>
            </a:r>
            <a:endParaRPr sz="1600">
              <a:latin typeface="Arial"/>
              <a:cs typeface="Arial"/>
            </a:endParaRPr>
          </a:p>
          <a:p>
            <a:pPr marL="1211580" marR="167005" lvl="2" indent="-224154">
              <a:lnSpc>
                <a:spcPts val="1510"/>
              </a:lnSpc>
              <a:spcBef>
                <a:spcPts val="525"/>
              </a:spcBef>
              <a:buChar char="–"/>
              <a:tabLst>
                <a:tab pos="1212215" algn="l"/>
              </a:tabLst>
            </a:pPr>
            <a:r>
              <a:rPr sz="1400" spc="-5">
                <a:latin typeface="Arial"/>
                <a:cs typeface="Arial"/>
              </a:rPr>
              <a:t>Soldiers </a:t>
            </a:r>
            <a:r>
              <a:rPr sz="1400">
                <a:latin typeface="Arial"/>
                <a:cs typeface="Arial"/>
              </a:rPr>
              <a:t>can </a:t>
            </a:r>
            <a:r>
              <a:rPr sz="1400" spc="-5">
                <a:latin typeface="Arial"/>
                <a:cs typeface="Arial"/>
              </a:rPr>
              <a:t>submit an advance </a:t>
            </a:r>
            <a:r>
              <a:rPr sz="1400">
                <a:latin typeface="Arial"/>
                <a:cs typeface="Arial"/>
              </a:rPr>
              <a:t>application for </a:t>
            </a:r>
            <a:r>
              <a:rPr sz="1400" spc="-5">
                <a:latin typeface="Arial"/>
                <a:cs typeface="Arial"/>
              </a:rPr>
              <a:t>housing prior </a:t>
            </a:r>
            <a:r>
              <a:rPr sz="1400">
                <a:latin typeface="Arial"/>
                <a:cs typeface="Arial"/>
              </a:rPr>
              <a:t>to </a:t>
            </a:r>
            <a:r>
              <a:rPr sz="1400" spc="-5">
                <a:latin typeface="Arial"/>
                <a:cs typeface="Arial"/>
              </a:rPr>
              <a:t>departing </a:t>
            </a:r>
            <a:r>
              <a:rPr sz="1400">
                <a:latin typeface="Arial"/>
                <a:cs typeface="Arial"/>
              </a:rPr>
              <a:t>the losing </a:t>
            </a:r>
            <a:r>
              <a:rPr sz="1400" spc="-5">
                <a:latin typeface="Arial"/>
                <a:cs typeface="Arial"/>
              </a:rPr>
              <a:t>PDS,  requesting </a:t>
            </a:r>
            <a:r>
              <a:rPr sz="1400">
                <a:latin typeface="Arial"/>
                <a:cs typeface="Arial"/>
              </a:rPr>
              <a:t>for </a:t>
            </a:r>
            <a:r>
              <a:rPr sz="1400" spc="-5">
                <a:latin typeface="Arial"/>
                <a:cs typeface="Arial"/>
              </a:rPr>
              <a:t>Family </a:t>
            </a:r>
            <a:r>
              <a:rPr sz="1400">
                <a:latin typeface="Arial"/>
                <a:cs typeface="Arial"/>
              </a:rPr>
              <a:t>to </a:t>
            </a:r>
            <a:r>
              <a:rPr sz="1400" spc="-5">
                <a:latin typeface="Arial"/>
                <a:cs typeface="Arial"/>
              </a:rPr>
              <a:t>be approved </a:t>
            </a:r>
            <a:r>
              <a:rPr sz="1400">
                <a:latin typeface="Arial"/>
                <a:cs typeface="Arial"/>
              </a:rPr>
              <a:t>to </a:t>
            </a:r>
            <a:r>
              <a:rPr sz="1400" spc="-10">
                <a:latin typeface="Arial"/>
                <a:cs typeface="Arial"/>
              </a:rPr>
              <a:t>move </a:t>
            </a:r>
            <a:r>
              <a:rPr sz="1400">
                <a:latin typeface="Arial"/>
                <a:cs typeface="Arial"/>
              </a:rPr>
              <a:t>into </a:t>
            </a:r>
            <a:r>
              <a:rPr sz="1400" spc="-5">
                <a:latin typeface="Arial"/>
                <a:cs typeface="Arial"/>
              </a:rPr>
              <a:t>housing prior </a:t>
            </a:r>
            <a:r>
              <a:rPr sz="1400">
                <a:latin typeface="Arial"/>
                <a:cs typeface="Arial"/>
              </a:rPr>
              <a:t>to the Soldier’s</a:t>
            </a:r>
            <a:r>
              <a:rPr sz="1400" spc="-175">
                <a:latin typeface="Arial"/>
                <a:cs typeface="Arial"/>
              </a:rPr>
              <a:t> </a:t>
            </a:r>
            <a:r>
              <a:rPr sz="1400" spc="-5">
                <a:latin typeface="Arial"/>
                <a:cs typeface="Arial"/>
              </a:rPr>
              <a:t>arrival.</a:t>
            </a:r>
            <a:endParaRPr sz="1400">
              <a:latin typeface="Arial"/>
              <a:cs typeface="Arial"/>
            </a:endParaRPr>
          </a:p>
          <a:p>
            <a:pPr marL="1211580" marR="24765" lvl="2" indent="-224154">
              <a:lnSpc>
                <a:spcPts val="1510"/>
              </a:lnSpc>
              <a:spcBef>
                <a:spcPts val="505"/>
              </a:spcBef>
              <a:buChar char="–"/>
              <a:tabLst>
                <a:tab pos="1212215" algn="l"/>
              </a:tabLst>
            </a:pPr>
            <a:r>
              <a:rPr sz="1400" spc="-5">
                <a:latin typeface="Arial"/>
                <a:cs typeface="Arial"/>
              </a:rPr>
              <a:t>Submit housing </a:t>
            </a:r>
            <a:r>
              <a:rPr sz="1400">
                <a:latin typeface="Arial"/>
                <a:cs typeface="Arial"/>
              </a:rPr>
              <a:t>application, </a:t>
            </a:r>
            <a:r>
              <a:rPr sz="1400" spc="-5">
                <a:latin typeface="Arial"/>
                <a:cs typeface="Arial"/>
              </a:rPr>
              <a:t>PCS </a:t>
            </a:r>
            <a:r>
              <a:rPr sz="1400">
                <a:latin typeface="Arial"/>
                <a:cs typeface="Arial"/>
              </a:rPr>
              <a:t>Orders </a:t>
            </a:r>
            <a:r>
              <a:rPr sz="1400" spc="-5">
                <a:latin typeface="Arial"/>
                <a:cs typeface="Arial"/>
              </a:rPr>
              <a:t>authorizing Family </a:t>
            </a:r>
            <a:r>
              <a:rPr sz="1400">
                <a:latin typeface="Arial"/>
                <a:cs typeface="Arial"/>
              </a:rPr>
              <a:t>to </a:t>
            </a:r>
            <a:r>
              <a:rPr sz="1400" spc="-5">
                <a:latin typeface="Arial"/>
                <a:cs typeface="Arial"/>
              </a:rPr>
              <a:t>travel </a:t>
            </a:r>
            <a:r>
              <a:rPr sz="1400">
                <a:latin typeface="Arial"/>
                <a:cs typeface="Arial"/>
              </a:rPr>
              <a:t>in </a:t>
            </a:r>
            <a:r>
              <a:rPr sz="1400" spc="-5">
                <a:latin typeface="Arial"/>
                <a:cs typeface="Arial"/>
              </a:rPr>
              <a:t>advance of </a:t>
            </a:r>
            <a:r>
              <a:rPr sz="1400">
                <a:latin typeface="Arial"/>
                <a:cs typeface="Arial"/>
              </a:rPr>
              <a:t>the  </a:t>
            </a:r>
            <a:r>
              <a:rPr sz="1400" spc="-15">
                <a:latin typeface="Arial"/>
                <a:cs typeface="Arial"/>
              </a:rPr>
              <a:t>Soldier, </a:t>
            </a:r>
            <a:r>
              <a:rPr sz="1400" spc="-5">
                <a:latin typeface="Arial"/>
                <a:cs typeface="Arial"/>
              </a:rPr>
              <a:t>and </a:t>
            </a:r>
            <a:r>
              <a:rPr lang="en-US" sz="1400" spc="-5">
                <a:latin typeface="Arial"/>
                <a:cs typeface="Arial"/>
              </a:rPr>
              <a:t>IPPS-A Absence Request </a:t>
            </a:r>
            <a:r>
              <a:rPr sz="1400">
                <a:latin typeface="Arial"/>
                <a:cs typeface="Arial"/>
              </a:rPr>
              <a:t>to the </a:t>
            </a:r>
            <a:r>
              <a:rPr sz="1400" spc="-5">
                <a:latin typeface="Arial"/>
                <a:cs typeface="Arial"/>
              </a:rPr>
              <a:t>Residential</a:t>
            </a:r>
            <a:r>
              <a:rPr sz="1400" spc="-270">
                <a:latin typeface="Arial"/>
                <a:cs typeface="Arial"/>
              </a:rPr>
              <a:t> </a:t>
            </a:r>
            <a:r>
              <a:rPr sz="1400" spc="-5">
                <a:latin typeface="Arial"/>
                <a:cs typeface="Arial"/>
              </a:rPr>
              <a:t>Communities  </a:t>
            </a:r>
            <a:r>
              <a:rPr sz="1400">
                <a:latin typeface="Arial"/>
                <a:cs typeface="Arial"/>
              </a:rPr>
              <a:t>Initiative </a:t>
            </a:r>
            <a:r>
              <a:rPr sz="1400" spc="-5">
                <a:latin typeface="Arial"/>
                <a:cs typeface="Arial"/>
              </a:rPr>
              <a:t>(RCI) </a:t>
            </a:r>
            <a:r>
              <a:rPr sz="1400">
                <a:latin typeface="Arial"/>
                <a:cs typeface="Arial"/>
              </a:rPr>
              <a:t>project</a:t>
            </a:r>
            <a:r>
              <a:rPr sz="1400" spc="-75">
                <a:latin typeface="Arial"/>
                <a:cs typeface="Arial"/>
              </a:rPr>
              <a:t> </a:t>
            </a:r>
            <a:r>
              <a:rPr sz="1400" spc="-20">
                <a:latin typeface="Arial"/>
                <a:cs typeface="Arial"/>
              </a:rPr>
              <a:t>company.</a:t>
            </a:r>
            <a:endParaRPr sz="1400">
              <a:latin typeface="Arial"/>
              <a:cs typeface="Arial"/>
            </a:endParaRPr>
          </a:p>
          <a:p>
            <a:pPr marL="1211580" lvl="2" indent="-224154">
              <a:lnSpc>
                <a:spcPct val="100000"/>
              </a:lnSpc>
              <a:spcBef>
                <a:spcPts val="320"/>
              </a:spcBef>
              <a:buChar char="–"/>
              <a:tabLst>
                <a:tab pos="1212215" algn="l"/>
              </a:tabLst>
            </a:pPr>
            <a:r>
              <a:rPr sz="1400" spc="-5">
                <a:latin typeface="Arial"/>
                <a:cs typeface="Arial"/>
              </a:rPr>
              <a:t>Subject </a:t>
            </a:r>
            <a:r>
              <a:rPr sz="1400">
                <a:latin typeface="Arial"/>
                <a:cs typeface="Arial"/>
              </a:rPr>
              <a:t>to </a:t>
            </a:r>
            <a:r>
              <a:rPr sz="1400" spc="-5">
                <a:latin typeface="Arial"/>
                <a:cs typeface="Arial"/>
              </a:rPr>
              <a:t>availability of housing and RCI </a:t>
            </a:r>
            <a:r>
              <a:rPr sz="1400">
                <a:latin typeface="Arial"/>
                <a:cs typeface="Arial"/>
              </a:rPr>
              <a:t>project </a:t>
            </a:r>
            <a:r>
              <a:rPr sz="1400" spc="-5">
                <a:latin typeface="Arial"/>
                <a:cs typeface="Arial"/>
              </a:rPr>
              <a:t>company</a:t>
            </a:r>
            <a:r>
              <a:rPr sz="1400" spc="-150">
                <a:latin typeface="Arial"/>
                <a:cs typeface="Arial"/>
              </a:rPr>
              <a:t> </a:t>
            </a:r>
            <a:r>
              <a:rPr sz="1400" spc="-5">
                <a:latin typeface="Arial"/>
                <a:cs typeface="Arial"/>
              </a:rPr>
              <a:t>approval.</a:t>
            </a:r>
            <a:endParaRPr sz="1400">
              <a:latin typeface="Arial"/>
              <a:cs typeface="Arial"/>
            </a:endParaRPr>
          </a:p>
          <a:p>
            <a:pPr marL="1211580" lvl="2" indent="-224154">
              <a:lnSpc>
                <a:spcPct val="100000"/>
              </a:lnSpc>
              <a:spcBef>
                <a:spcPts val="325"/>
              </a:spcBef>
              <a:buChar char="–"/>
              <a:tabLst>
                <a:tab pos="1212215" algn="l"/>
              </a:tabLst>
            </a:pPr>
            <a:r>
              <a:rPr sz="1400" spc="-5">
                <a:latin typeface="Arial"/>
                <a:cs typeface="Arial"/>
              </a:rPr>
              <a:t>Rental </a:t>
            </a:r>
            <a:r>
              <a:rPr sz="1400">
                <a:latin typeface="Arial"/>
                <a:cs typeface="Arial"/>
              </a:rPr>
              <a:t>rate for assigned </a:t>
            </a:r>
            <a:r>
              <a:rPr sz="1400" spc="-5">
                <a:latin typeface="Arial"/>
                <a:cs typeface="Arial"/>
              </a:rPr>
              <a:t>housing at </a:t>
            </a:r>
            <a:r>
              <a:rPr sz="1400">
                <a:latin typeface="Arial"/>
                <a:cs typeface="Arial"/>
              </a:rPr>
              <a:t>the </a:t>
            </a:r>
            <a:r>
              <a:rPr sz="1400" spc="-5">
                <a:latin typeface="Arial"/>
                <a:cs typeface="Arial"/>
              </a:rPr>
              <a:t>new PDS </a:t>
            </a:r>
            <a:r>
              <a:rPr sz="1400">
                <a:latin typeface="Arial"/>
                <a:cs typeface="Arial"/>
              </a:rPr>
              <a:t>is </a:t>
            </a:r>
            <a:r>
              <a:rPr sz="1400" spc="-5">
                <a:latin typeface="Arial"/>
                <a:cs typeface="Arial"/>
              </a:rPr>
              <a:t>determined by new PDS BAH</a:t>
            </a:r>
            <a:r>
              <a:rPr sz="1400" spc="-155">
                <a:latin typeface="Arial"/>
                <a:cs typeface="Arial"/>
              </a:rPr>
              <a:t> </a:t>
            </a:r>
            <a:r>
              <a:rPr sz="1400" spc="-5">
                <a:latin typeface="Arial"/>
                <a:cs typeface="Arial"/>
              </a:rPr>
              <a:t>rate.</a:t>
            </a:r>
            <a:endParaRPr sz="1400">
              <a:latin typeface="Arial"/>
              <a:cs typeface="Arial"/>
            </a:endParaRPr>
          </a:p>
          <a:p>
            <a:pPr marL="643255" lvl="1" indent="-173990">
              <a:lnSpc>
                <a:spcPct val="100000"/>
              </a:lnSpc>
              <a:spcBef>
                <a:spcPts val="495"/>
              </a:spcBef>
              <a:buChar char="•"/>
              <a:tabLst>
                <a:tab pos="643890" algn="l"/>
              </a:tabLst>
            </a:pPr>
            <a:r>
              <a:rPr sz="1600" spc="-5">
                <a:latin typeface="Arial"/>
                <a:cs typeface="Arial"/>
              </a:rPr>
              <a:t>Government-owned/government-leased Family</a:t>
            </a:r>
            <a:r>
              <a:rPr sz="1600" spc="50">
                <a:latin typeface="Arial"/>
                <a:cs typeface="Arial"/>
              </a:rPr>
              <a:t> </a:t>
            </a:r>
            <a:r>
              <a:rPr sz="1600" spc="-5">
                <a:latin typeface="Arial"/>
                <a:cs typeface="Arial"/>
              </a:rPr>
              <a:t>Housing:</a:t>
            </a:r>
            <a:endParaRPr sz="1600">
              <a:latin typeface="Arial"/>
              <a:cs typeface="Arial"/>
            </a:endParaRPr>
          </a:p>
          <a:p>
            <a:pPr marL="1212215" marR="5080" lvl="2" indent="-224790">
              <a:lnSpc>
                <a:spcPts val="1510"/>
              </a:lnSpc>
              <a:spcBef>
                <a:spcPts val="535"/>
              </a:spcBef>
              <a:buChar char="–"/>
              <a:tabLst>
                <a:tab pos="1212215" algn="l"/>
              </a:tabLst>
            </a:pPr>
            <a:r>
              <a:rPr sz="1400" spc="-5">
                <a:latin typeface="Arial"/>
                <a:cs typeface="Arial"/>
              </a:rPr>
              <a:t>Soldiers </a:t>
            </a:r>
            <a:r>
              <a:rPr sz="1400">
                <a:latin typeface="Arial"/>
                <a:cs typeface="Arial"/>
              </a:rPr>
              <a:t>can </a:t>
            </a:r>
            <a:r>
              <a:rPr sz="1400" spc="-5">
                <a:latin typeface="Arial"/>
                <a:cs typeface="Arial"/>
              </a:rPr>
              <a:t>submit an advance </a:t>
            </a:r>
            <a:r>
              <a:rPr sz="1400">
                <a:latin typeface="Arial"/>
                <a:cs typeface="Arial"/>
              </a:rPr>
              <a:t>application for </a:t>
            </a:r>
            <a:r>
              <a:rPr sz="1400" spc="-5">
                <a:latin typeface="Arial"/>
                <a:cs typeface="Arial"/>
              </a:rPr>
              <a:t>placement on </a:t>
            </a:r>
            <a:r>
              <a:rPr sz="1400">
                <a:latin typeface="Arial"/>
                <a:cs typeface="Arial"/>
              </a:rPr>
              <a:t>the </a:t>
            </a:r>
            <a:r>
              <a:rPr sz="1400" spc="-5">
                <a:latin typeface="Arial"/>
                <a:cs typeface="Arial"/>
              </a:rPr>
              <a:t>waiting </a:t>
            </a:r>
            <a:r>
              <a:rPr sz="1400">
                <a:latin typeface="Arial"/>
                <a:cs typeface="Arial"/>
              </a:rPr>
              <a:t>list </a:t>
            </a:r>
            <a:r>
              <a:rPr sz="1400" spc="-5">
                <a:latin typeface="Arial"/>
                <a:cs typeface="Arial"/>
              </a:rPr>
              <a:t>prior </a:t>
            </a:r>
            <a:r>
              <a:rPr sz="1400">
                <a:latin typeface="Arial"/>
                <a:cs typeface="Arial"/>
              </a:rPr>
              <a:t>to signing  </a:t>
            </a:r>
            <a:r>
              <a:rPr sz="1400" spc="-5">
                <a:latin typeface="Arial"/>
                <a:cs typeface="Arial"/>
              </a:rPr>
              <a:t>out of </a:t>
            </a:r>
            <a:r>
              <a:rPr sz="1400">
                <a:latin typeface="Arial"/>
                <a:cs typeface="Arial"/>
              </a:rPr>
              <a:t>the losing</a:t>
            </a:r>
            <a:r>
              <a:rPr sz="1400" spc="-75">
                <a:latin typeface="Arial"/>
                <a:cs typeface="Arial"/>
              </a:rPr>
              <a:t> </a:t>
            </a:r>
            <a:r>
              <a:rPr sz="1400" spc="-5">
                <a:latin typeface="Arial"/>
                <a:cs typeface="Arial"/>
              </a:rPr>
              <a:t>PDS.</a:t>
            </a:r>
            <a:endParaRPr sz="1400">
              <a:latin typeface="Arial"/>
              <a:cs typeface="Arial"/>
            </a:endParaRPr>
          </a:p>
          <a:p>
            <a:pPr marL="1211580" lvl="2" indent="-224154">
              <a:lnSpc>
                <a:spcPct val="100000"/>
              </a:lnSpc>
              <a:spcBef>
                <a:spcPts val="305"/>
              </a:spcBef>
              <a:buChar char="–"/>
              <a:tabLst>
                <a:tab pos="1212215" algn="l"/>
              </a:tabLst>
            </a:pPr>
            <a:r>
              <a:rPr sz="1400">
                <a:latin typeface="Arial"/>
                <a:cs typeface="Arial"/>
              </a:rPr>
              <a:t>Obtain </a:t>
            </a:r>
            <a:r>
              <a:rPr sz="1400" spc="-5">
                <a:latin typeface="Arial"/>
                <a:cs typeface="Arial"/>
              </a:rPr>
              <a:t>dependent travel authorization </a:t>
            </a:r>
            <a:r>
              <a:rPr sz="1400">
                <a:latin typeface="Arial"/>
                <a:cs typeface="Arial"/>
              </a:rPr>
              <a:t>for</a:t>
            </a:r>
            <a:r>
              <a:rPr sz="1400" spc="-135">
                <a:latin typeface="Arial"/>
                <a:cs typeface="Arial"/>
              </a:rPr>
              <a:t> </a:t>
            </a:r>
            <a:r>
              <a:rPr sz="1400" spc="-5">
                <a:latin typeface="Arial"/>
                <a:cs typeface="Arial"/>
              </a:rPr>
              <a:t>OCONUS.</a:t>
            </a:r>
            <a:endParaRPr sz="1400">
              <a:latin typeface="Arial"/>
              <a:cs typeface="Arial"/>
            </a:endParaRPr>
          </a:p>
          <a:p>
            <a:pPr marL="1212215" marR="41910" lvl="2" indent="-224790">
              <a:lnSpc>
                <a:spcPts val="1510"/>
              </a:lnSpc>
              <a:spcBef>
                <a:spcPts val="525"/>
              </a:spcBef>
              <a:buChar char="–"/>
              <a:tabLst>
                <a:tab pos="1212215" algn="l"/>
              </a:tabLst>
            </a:pPr>
            <a:r>
              <a:rPr sz="1400" spc="-5">
                <a:latin typeface="Arial"/>
                <a:cs typeface="Arial"/>
              </a:rPr>
              <a:t>Submit DD Form 1746 (Application </a:t>
            </a:r>
            <a:r>
              <a:rPr sz="1400">
                <a:latin typeface="Arial"/>
                <a:cs typeface="Arial"/>
              </a:rPr>
              <a:t>for </a:t>
            </a:r>
            <a:r>
              <a:rPr sz="1400" spc="-5">
                <a:latin typeface="Arial"/>
                <a:cs typeface="Arial"/>
              </a:rPr>
              <a:t>Assignment </a:t>
            </a:r>
            <a:r>
              <a:rPr sz="1400">
                <a:latin typeface="Arial"/>
                <a:cs typeface="Arial"/>
              </a:rPr>
              <a:t>to </a:t>
            </a:r>
            <a:r>
              <a:rPr sz="1400" spc="-5">
                <a:latin typeface="Arial"/>
                <a:cs typeface="Arial"/>
              </a:rPr>
              <a:t>Housing), PCS </a:t>
            </a:r>
            <a:r>
              <a:rPr sz="1400">
                <a:latin typeface="Arial"/>
                <a:cs typeface="Arial"/>
              </a:rPr>
              <a:t>Orders, </a:t>
            </a:r>
            <a:r>
              <a:rPr sz="1400" spc="-5">
                <a:latin typeface="Arial"/>
                <a:cs typeface="Arial"/>
              </a:rPr>
              <a:t>and </a:t>
            </a:r>
            <a:r>
              <a:rPr lang="en-US" sz="1400" spc="-5">
                <a:cs typeface="Arial"/>
              </a:rPr>
              <a:t>IPPS-A Absence Request </a:t>
            </a:r>
            <a:r>
              <a:rPr sz="1400" spc="-5">
                <a:latin typeface="Arial"/>
                <a:cs typeface="Arial"/>
              </a:rPr>
              <a:t>or DA Form </a:t>
            </a:r>
            <a:r>
              <a:rPr sz="1400">
                <a:latin typeface="Arial"/>
                <a:cs typeface="Arial"/>
              </a:rPr>
              <a:t>137-2 </a:t>
            </a:r>
            <a:r>
              <a:rPr sz="1400" spc="-5">
                <a:latin typeface="Arial"/>
                <a:cs typeface="Arial"/>
              </a:rPr>
              <a:t>(Installation Clearance</a:t>
            </a:r>
            <a:r>
              <a:rPr sz="1400" spc="-210">
                <a:latin typeface="Arial"/>
                <a:cs typeface="Arial"/>
              </a:rPr>
              <a:t> </a:t>
            </a:r>
            <a:r>
              <a:rPr sz="1400" spc="-5">
                <a:latin typeface="Arial"/>
                <a:cs typeface="Arial"/>
              </a:rPr>
              <a:t>Record).</a:t>
            </a:r>
            <a:endParaRPr sz="1400">
              <a:latin typeface="Arial"/>
              <a:cs typeface="Arial"/>
            </a:endParaRPr>
          </a:p>
          <a:p>
            <a:pPr marL="643255" marR="542925" lvl="1" indent="-173990">
              <a:lnSpc>
                <a:spcPts val="1730"/>
              </a:lnSpc>
              <a:spcBef>
                <a:spcPts val="500"/>
              </a:spcBef>
              <a:buChar char="•"/>
              <a:tabLst>
                <a:tab pos="643890" algn="l"/>
              </a:tabLst>
            </a:pPr>
            <a:r>
              <a:rPr sz="1600" spc="-5">
                <a:latin typeface="Arial"/>
                <a:cs typeface="Arial"/>
              </a:rPr>
              <a:t>Consult the Housing </a:t>
            </a:r>
            <a:r>
              <a:rPr sz="1600" spc="-10">
                <a:latin typeface="Arial"/>
                <a:cs typeface="Arial"/>
              </a:rPr>
              <a:t>Office </a:t>
            </a:r>
            <a:r>
              <a:rPr sz="1600" spc="-5">
                <a:latin typeface="Arial"/>
                <a:cs typeface="Arial"/>
              </a:rPr>
              <a:t>at the losing PDS on local policies to retain assigned  housing </a:t>
            </a:r>
            <a:r>
              <a:rPr sz="1600" spc="-10">
                <a:latin typeface="Arial"/>
                <a:cs typeface="Arial"/>
              </a:rPr>
              <a:t>after</a:t>
            </a:r>
            <a:r>
              <a:rPr sz="1600">
                <a:latin typeface="Arial"/>
                <a:cs typeface="Arial"/>
              </a:rPr>
              <a:t> </a:t>
            </a:r>
            <a:r>
              <a:rPr sz="1600" spc="-5">
                <a:latin typeface="Arial"/>
                <a:cs typeface="Arial"/>
              </a:rPr>
              <a:t>PCS.</a:t>
            </a:r>
            <a:endParaRPr sz="1600">
              <a:latin typeface="Arial"/>
              <a:cs typeface="Arial"/>
            </a:endParaRPr>
          </a:p>
          <a:p>
            <a:pPr marL="643255" lvl="1" indent="-173990">
              <a:lnSpc>
                <a:spcPct val="100000"/>
              </a:lnSpc>
              <a:spcBef>
                <a:spcPts val="285"/>
              </a:spcBef>
              <a:buChar char="•"/>
              <a:tabLst>
                <a:tab pos="643890" algn="l"/>
              </a:tabLst>
            </a:pPr>
            <a:r>
              <a:rPr sz="1600" spc="-5">
                <a:latin typeface="Arial"/>
                <a:cs typeface="Arial"/>
              </a:rPr>
              <a:t>Visit </a:t>
            </a:r>
            <a:r>
              <a:rPr sz="1600" u="heavy" spc="-15">
                <a:uFill>
                  <a:solidFill>
                    <a:srgbClr val="0562C1"/>
                  </a:solidFill>
                </a:uFill>
                <a:latin typeface="Arial"/>
                <a:cs typeface="Arial"/>
                <a:hlinkClick r:id="rId3"/>
              </a:rPr>
              <a:t>https://www.housing.army.mil/</a:t>
            </a:r>
            <a:r>
              <a:rPr sz="1600" spc="-15">
                <a:latin typeface="Arial"/>
                <a:cs typeface="Arial"/>
                <a:hlinkClick r:id="rId3"/>
              </a:rPr>
              <a:t> </a:t>
            </a:r>
            <a:r>
              <a:rPr sz="1600" spc="-5">
                <a:latin typeface="Arial"/>
                <a:cs typeface="Arial"/>
              </a:rPr>
              <a:t>for more information on Army</a:t>
            </a:r>
            <a:r>
              <a:rPr sz="1600" spc="65">
                <a:latin typeface="Arial"/>
                <a:cs typeface="Arial"/>
              </a:rPr>
              <a:t> </a:t>
            </a:r>
            <a:r>
              <a:rPr sz="1600" spc="-5">
                <a:latin typeface="Arial"/>
                <a:cs typeface="Arial"/>
              </a:rPr>
              <a:t>Housing.</a:t>
            </a:r>
            <a:endParaRPr sz="1600">
              <a:latin typeface="Arial"/>
              <a:cs typeface="Arial"/>
            </a:endParaRPr>
          </a:p>
        </p:txBody>
      </p:sp>
      <p:sp>
        <p:nvSpPr>
          <p:cNvPr id="4" name="object 4"/>
          <p:cNvSpPr txBox="1"/>
          <p:nvPr/>
        </p:nvSpPr>
        <p:spPr>
          <a:xfrm>
            <a:off x="5721254" y="21025"/>
            <a:ext cx="438784" cy="116839"/>
          </a:xfrm>
          <a:prstGeom prst="rect">
            <a:avLst/>
          </a:prstGeom>
        </p:spPr>
        <p:txBody>
          <a:bodyPr vert="horz" wrap="square" lIns="0" tIns="12700" rIns="0" bIns="0" rtlCol="0">
            <a:spAutoFit/>
          </a:bodyPr>
          <a:lstStyle/>
          <a:p>
            <a:pPr marL="12700">
              <a:lnSpc>
                <a:spcPct val="100000"/>
              </a:lnSpc>
              <a:spcBef>
                <a:spcPts val="100"/>
              </a:spcBef>
            </a:pPr>
            <a:r>
              <a:rPr sz="600" spc="-5">
                <a:solidFill>
                  <a:srgbClr val="FFFFFF"/>
                </a:solidFill>
                <a:latin typeface="Arial"/>
                <a:cs typeface="Arial"/>
              </a:rPr>
              <a:t>References:</a:t>
            </a:r>
            <a:endParaRPr sz="600">
              <a:latin typeface="Arial"/>
              <a:cs typeface="Arial"/>
            </a:endParaRP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Housing Flexibility Options</a:t>
            </a:r>
          </a:p>
        </p:txBody>
      </p:sp>
    </p:spTree>
    <p:extLst>
      <p:ext uri="{BB962C8B-B14F-4D97-AF65-F5344CB8AC3E}">
        <p14:creationId xmlns:p14="http://schemas.microsoft.com/office/powerpoint/2010/main" val="3865087131"/>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175621"/>
            <a:ext cx="5007210"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r>
              <a:rPr lang="en-US" sz="2800">
                <a:effectLst>
                  <a:outerShdw blurRad="38100" dist="38100" dir="2700000" algn="tl">
                    <a:srgbClr val="000000">
                      <a:alpha val="43137"/>
                    </a:srgbClr>
                  </a:outerShdw>
                </a:effectLst>
              </a:rPr>
              <a:t>Reassignment Briefing</a:t>
            </a:r>
          </a:p>
          <a:p>
            <a:pPr algn="ctr"/>
            <a:r>
              <a:rPr lang="en-US" sz="2400">
                <a:effectLst>
                  <a:outerShdw blurRad="38100" dist="38100" dir="2700000" algn="tl">
                    <a:srgbClr val="000000">
                      <a:alpha val="43137"/>
                    </a:srgbClr>
                  </a:outerShdw>
                </a:effectLst>
              </a:rPr>
              <a:t>USAG-J/Camp Zama </a:t>
            </a:r>
          </a:p>
          <a:p>
            <a:pPr algn="ctr"/>
            <a:r>
              <a:rPr lang="en-US" sz="2400">
                <a:effectLst>
                  <a:outerShdw blurRad="38100" dist="38100" dir="2700000" algn="tl">
                    <a:srgbClr val="000000">
                      <a:alpha val="43137"/>
                    </a:srgbClr>
                  </a:outerShdw>
                </a:effectLst>
              </a:rPr>
              <a:t>Specific Information</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16565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175621"/>
            <a:ext cx="5007210"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r>
              <a:rPr lang="en-US" sz="2800">
                <a:effectLst>
                  <a:outerShdw blurRad="38100" dist="38100" dir="2700000" algn="tl">
                    <a:srgbClr val="000000">
                      <a:alpha val="43137"/>
                    </a:srgbClr>
                  </a:outerShdw>
                </a:effectLst>
              </a:rPr>
              <a:t>Reassignment Briefing</a:t>
            </a:r>
          </a:p>
          <a:p>
            <a:pPr algn="ctr"/>
            <a:r>
              <a:rPr lang="en-US" sz="2400">
                <a:effectLst>
                  <a:outerShdw blurRad="38100" dist="38100" dir="2700000" algn="tl">
                    <a:srgbClr val="000000">
                      <a:alpha val="43137"/>
                    </a:srgbClr>
                  </a:outerShdw>
                </a:effectLst>
              </a:rPr>
              <a:t>MPD </a:t>
            </a:r>
          </a:p>
          <a:p>
            <a:pPr algn="ctr"/>
            <a:r>
              <a:rPr lang="en-US" sz="2400">
                <a:effectLst>
                  <a:outerShdw blurRad="38100" dist="38100" dir="2700000" algn="tl">
                    <a:srgbClr val="000000">
                      <a:alpha val="43137"/>
                    </a:srgbClr>
                  </a:outerShdw>
                </a:effectLst>
              </a:rPr>
              <a:t>OUT PROCESSING</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361096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19455" y="1067835"/>
            <a:ext cx="8787317" cy="5447021"/>
          </a:xfrm>
        </p:spPr>
        <p:txBody>
          <a:bodyPr>
            <a:noAutofit/>
          </a:bodyPr>
          <a:lstStyle/>
          <a:p>
            <a:pPr>
              <a:lnSpc>
                <a:spcPct val="100000"/>
              </a:lnSpc>
              <a:spcBef>
                <a:spcPts val="0"/>
              </a:spcBef>
              <a:buFont typeface="Wingdings" panose="05000000000000000000" pitchFamily="2" charset="2"/>
              <a:buChar char="Ø"/>
              <a:defRPr/>
            </a:pPr>
            <a:r>
              <a:rPr lang="en-US" altLang="en-US" sz="1700" b="1"/>
              <a:t>Soldiers will contact the MPD by calling 263-4122/3972 or emailing </a:t>
            </a:r>
          </a:p>
          <a:p>
            <a:pPr marL="0" indent="0">
              <a:lnSpc>
                <a:spcPct val="100000"/>
              </a:lnSpc>
              <a:spcBef>
                <a:spcPts val="0"/>
              </a:spcBef>
              <a:buNone/>
              <a:defRPr/>
            </a:pPr>
            <a:r>
              <a:rPr lang="en-US" altLang="en-US" sz="1700" b="1">
                <a:hlinkClick r:id="rId2"/>
              </a:rPr>
              <a:t>usarmy.zama.id-pacific.mbx.usagj-mpd-in-out-processing@army.mil</a:t>
            </a:r>
            <a:r>
              <a:rPr lang="en-US" altLang="en-US" sz="1700" b="1"/>
              <a:t> and schedule an initial appointment to receive their Installation Out Processing Checklist.  </a:t>
            </a:r>
          </a:p>
          <a:p>
            <a:pPr>
              <a:lnSpc>
                <a:spcPct val="100000"/>
              </a:lnSpc>
              <a:spcBef>
                <a:spcPts val="0"/>
              </a:spcBef>
              <a:buFont typeface="Wingdings" panose="05000000000000000000" pitchFamily="2" charset="2"/>
              <a:buChar char="Ø"/>
              <a:defRPr/>
            </a:pPr>
            <a:endParaRPr lang="en-US" altLang="en-US" sz="1700" b="1"/>
          </a:p>
          <a:p>
            <a:pPr>
              <a:lnSpc>
                <a:spcPct val="100000"/>
              </a:lnSpc>
              <a:spcBef>
                <a:spcPts val="0"/>
              </a:spcBef>
              <a:buFont typeface="Wingdings" panose="05000000000000000000" pitchFamily="2" charset="2"/>
              <a:buChar char="Ø"/>
              <a:defRPr/>
            </a:pPr>
            <a:r>
              <a:rPr lang="en-US" altLang="en-US" sz="1700" b="1"/>
              <a:t>To receive a Installation Out Processing Checklist, Soldiers in the ranks PVT- </a:t>
            </a:r>
          </a:p>
          <a:p>
            <a:pPr marL="0" indent="0">
              <a:lnSpc>
                <a:spcPct val="100000"/>
              </a:lnSpc>
              <a:spcBef>
                <a:spcPts val="0"/>
              </a:spcBef>
              <a:buNone/>
              <a:defRPr/>
            </a:pPr>
            <a:r>
              <a:rPr lang="en-US" altLang="en-US" sz="1700" b="1"/>
              <a:t>SSG, WO1-CW2 and 2LT-CPT will have a sponsor at their gaining unit in ACT or an ETP approved by the USARJ CG</a:t>
            </a:r>
          </a:p>
          <a:p>
            <a:pPr>
              <a:lnSpc>
                <a:spcPct val="100000"/>
              </a:lnSpc>
              <a:spcBef>
                <a:spcPts val="0"/>
              </a:spcBef>
              <a:buFont typeface="Wingdings" panose="05000000000000000000" pitchFamily="2" charset="2"/>
              <a:buChar char="Ø"/>
              <a:defRPr/>
            </a:pPr>
            <a:endParaRPr lang="en-US" altLang="en-US" sz="1700" b="1"/>
          </a:p>
          <a:p>
            <a:pPr>
              <a:lnSpc>
                <a:spcPct val="100000"/>
              </a:lnSpc>
              <a:spcBef>
                <a:spcPts val="0"/>
              </a:spcBef>
              <a:buFont typeface="Wingdings" panose="05000000000000000000" pitchFamily="2" charset="2"/>
              <a:buChar char="Ø"/>
              <a:defRPr/>
            </a:pPr>
            <a:r>
              <a:rPr lang="en-US" altLang="en-US" sz="1700" b="1"/>
              <a:t>Soldiers will receive the required Unit Clearance Record (DA Form 137-1) </a:t>
            </a:r>
          </a:p>
          <a:p>
            <a:pPr marL="0" indent="0">
              <a:lnSpc>
                <a:spcPct val="100000"/>
              </a:lnSpc>
              <a:spcBef>
                <a:spcPts val="0"/>
              </a:spcBef>
              <a:buNone/>
              <a:defRPr/>
            </a:pPr>
            <a:r>
              <a:rPr lang="en-US" altLang="en-US" sz="1700" b="1"/>
              <a:t>from their S1</a:t>
            </a:r>
          </a:p>
          <a:p>
            <a:pPr>
              <a:lnSpc>
                <a:spcPct val="100000"/>
              </a:lnSpc>
              <a:spcBef>
                <a:spcPts val="0"/>
              </a:spcBef>
              <a:buFont typeface="Wingdings" panose="05000000000000000000" pitchFamily="2" charset="2"/>
              <a:buChar char="Ø"/>
              <a:defRPr/>
            </a:pPr>
            <a:endParaRPr lang="en-US" altLang="en-US" sz="1700" b="1"/>
          </a:p>
          <a:p>
            <a:pPr>
              <a:lnSpc>
                <a:spcPct val="100000"/>
              </a:lnSpc>
              <a:spcBef>
                <a:spcPts val="0"/>
              </a:spcBef>
              <a:buFont typeface="Wingdings" panose="05000000000000000000" pitchFamily="2" charset="2"/>
              <a:buChar char="Ø"/>
              <a:defRPr/>
            </a:pPr>
            <a:r>
              <a:rPr lang="en-US" altLang="en-US" sz="1700" b="1"/>
              <a:t>Soldiers have five working days to out-process</a:t>
            </a:r>
          </a:p>
          <a:p>
            <a:pPr marL="0" indent="0">
              <a:lnSpc>
                <a:spcPct val="100000"/>
              </a:lnSpc>
              <a:spcBef>
                <a:spcPts val="0"/>
              </a:spcBef>
              <a:buNone/>
              <a:defRPr/>
            </a:pPr>
            <a:endParaRPr lang="en-US" altLang="en-US" sz="1700" b="1"/>
          </a:p>
          <a:p>
            <a:pPr>
              <a:lnSpc>
                <a:spcPct val="100000"/>
              </a:lnSpc>
              <a:spcBef>
                <a:spcPts val="0"/>
              </a:spcBef>
              <a:buFont typeface="Wingdings" panose="05000000000000000000" pitchFamily="2" charset="2"/>
              <a:buChar char="Ø"/>
              <a:defRPr/>
            </a:pPr>
            <a:r>
              <a:rPr lang="en-US" altLang="en-US" sz="1700" b="1"/>
              <a:t>Soldiers will out-process in uniform </a:t>
            </a:r>
          </a:p>
          <a:p>
            <a:pPr marL="0" indent="0">
              <a:lnSpc>
                <a:spcPct val="100000"/>
              </a:lnSpc>
              <a:spcBef>
                <a:spcPts val="0"/>
              </a:spcBef>
              <a:buNone/>
              <a:defRPr/>
            </a:pPr>
            <a:endParaRPr lang="en-US" altLang="en-US" sz="1700" b="1"/>
          </a:p>
          <a:p>
            <a:pPr>
              <a:lnSpc>
                <a:spcPct val="100000"/>
              </a:lnSpc>
              <a:spcBef>
                <a:spcPts val="0"/>
              </a:spcBef>
              <a:buFont typeface="Wingdings" panose="05000000000000000000" pitchFamily="2" charset="2"/>
              <a:buChar char="Ø"/>
              <a:defRPr/>
            </a:pPr>
            <a:r>
              <a:rPr lang="en-US" altLang="en-US" sz="1700" b="1"/>
              <a:t>Soldiers will bring all (individual &amp; family) passports to there out processing </a:t>
            </a:r>
          </a:p>
          <a:p>
            <a:pPr marL="0" indent="0">
              <a:lnSpc>
                <a:spcPct val="100000"/>
              </a:lnSpc>
              <a:spcBef>
                <a:spcPts val="0"/>
              </a:spcBef>
              <a:buNone/>
              <a:defRPr/>
            </a:pPr>
            <a:r>
              <a:rPr lang="en-US" altLang="en-US" sz="1700" b="1"/>
              <a:t>appointment</a:t>
            </a:r>
          </a:p>
          <a:p>
            <a:pPr>
              <a:lnSpc>
                <a:spcPct val="100000"/>
              </a:lnSpc>
              <a:spcBef>
                <a:spcPts val="0"/>
              </a:spcBef>
              <a:buFont typeface="Wingdings" panose="05000000000000000000" pitchFamily="2" charset="2"/>
              <a:buChar char="Ø"/>
              <a:defRPr/>
            </a:pPr>
            <a:endParaRPr lang="en-US" altLang="en-US" sz="1700" b="1"/>
          </a:p>
          <a:p>
            <a:pPr>
              <a:lnSpc>
                <a:spcPct val="100000"/>
              </a:lnSpc>
              <a:spcBef>
                <a:spcPts val="0"/>
              </a:spcBef>
              <a:buFont typeface="Wingdings" panose="05000000000000000000" pitchFamily="2" charset="2"/>
              <a:buChar char="Ø"/>
              <a:defRPr/>
            </a:pPr>
            <a:r>
              <a:rPr lang="en-US" altLang="en-US" sz="1700" b="1"/>
              <a:t>Soldiers will bring there Installation Outprocesing Checklist and Unit Clearing </a:t>
            </a:r>
          </a:p>
          <a:p>
            <a:pPr marL="0" indent="0">
              <a:lnSpc>
                <a:spcPct val="100000"/>
              </a:lnSpc>
              <a:spcBef>
                <a:spcPts val="0"/>
              </a:spcBef>
              <a:buNone/>
              <a:defRPr/>
            </a:pPr>
            <a:r>
              <a:rPr lang="en-US" altLang="en-US" sz="1700" b="1"/>
              <a:t>Record to there final outprocesing appointment</a:t>
            </a:r>
          </a:p>
        </p:txBody>
      </p:sp>
      <p:sp>
        <p:nvSpPr>
          <p:cNvPr id="6" name="object 3"/>
          <p:cNvSpPr txBox="1">
            <a:spLocks/>
          </p:cNvSpPr>
          <p:nvPr/>
        </p:nvSpPr>
        <p:spPr>
          <a:xfrm>
            <a:off x="1443319" y="-169265"/>
            <a:ext cx="7563454" cy="11958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prstClr val="black"/>
                </a:solidFill>
              </a:rPr>
              <a:t>Reassignment</a:t>
            </a:r>
            <a:r>
              <a:rPr lang="en-US" spc="50">
                <a:solidFill>
                  <a:prstClr val="black"/>
                </a:solidFill>
              </a:rPr>
              <a:t> </a:t>
            </a:r>
            <a:r>
              <a:rPr lang="en-US" spc="-5">
                <a:solidFill>
                  <a:prstClr val="black"/>
                </a:solidFill>
              </a:rPr>
              <a:t>Briefing</a:t>
            </a:r>
          </a:p>
          <a:p>
            <a:pPr marL="516890">
              <a:lnSpc>
                <a:spcPct val="100000"/>
              </a:lnSpc>
              <a:spcBef>
                <a:spcPts val="105"/>
              </a:spcBef>
            </a:pPr>
            <a:r>
              <a:rPr lang="en-US" sz="2000" i="1">
                <a:solidFill>
                  <a:prstClr val="black"/>
                </a:solidFill>
              </a:rPr>
              <a:t>Military Personnel Division</a:t>
            </a:r>
          </a:p>
          <a:p>
            <a:pPr marL="516890">
              <a:lnSpc>
                <a:spcPct val="100000"/>
              </a:lnSpc>
              <a:spcBef>
                <a:spcPts val="105"/>
              </a:spcBef>
            </a:pPr>
            <a:r>
              <a:rPr lang="en-US" sz="2000" i="1">
                <a:solidFill>
                  <a:prstClr val="black"/>
                </a:solidFill>
              </a:rPr>
              <a:t>Out Processing</a:t>
            </a:r>
          </a:p>
        </p:txBody>
      </p:sp>
    </p:spTree>
    <p:extLst>
      <p:ext uri="{BB962C8B-B14F-4D97-AF65-F5344CB8AC3E}">
        <p14:creationId xmlns:p14="http://schemas.microsoft.com/office/powerpoint/2010/main" val="33265728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811" y="1160666"/>
            <a:ext cx="8204834" cy="4822474"/>
          </a:xfrm>
          <a:prstGeom prst="rect">
            <a:avLst/>
          </a:prstGeom>
        </p:spPr>
        <p:txBody>
          <a:bodyPr vert="horz" wrap="square" lIns="0" tIns="13335" rIns="0" bIns="0" rtlCol="0">
            <a:spAutoFit/>
          </a:bodyPr>
          <a:lstStyle/>
          <a:p>
            <a:pPr marL="186055" marR="446405" indent="-173990">
              <a:lnSpc>
                <a:spcPts val="2160"/>
              </a:lnSpc>
              <a:spcBef>
                <a:spcPts val="1700"/>
              </a:spcBef>
              <a:buSzPct val="95000"/>
              <a:buFont typeface="Wingdings"/>
              <a:buChar char=""/>
              <a:tabLst>
                <a:tab pos="213360" algn="l"/>
              </a:tabLst>
            </a:pPr>
            <a:r>
              <a:rPr sz="2000" spc="-5">
                <a:latin typeface="Arial"/>
                <a:cs typeface="Arial"/>
              </a:rPr>
              <a:t>Soldiers </a:t>
            </a:r>
            <a:r>
              <a:rPr sz="2000">
                <a:latin typeface="Arial"/>
                <a:cs typeface="Arial"/>
              </a:rPr>
              <a:t>may not depart </a:t>
            </a:r>
            <a:r>
              <a:rPr sz="2000" spc="-5">
                <a:latin typeface="Arial"/>
                <a:cs typeface="Arial"/>
              </a:rPr>
              <a:t>their </a:t>
            </a:r>
            <a:r>
              <a:rPr sz="2000">
                <a:latin typeface="Arial"/>
                <a:cs typeface="Arial"/>
              </a:rPr>
              <a:t>current permanent </a:t>
            </a:r>
            <a:r>
              <a:rPr sz="2000" spc="-5">
                <a:latin typeface="Arial"/>
                <a:cs typeface="Arial"/>
              </a:rPr>
              <a:t>duty station </a:t>
            </a:r>
            <a:r>
              <a:rPr sz="2000">
                <a:latin typeface="Arial"/>
                <a:cs typeface="Arial"/>
              </a:rPr>
              <a:t>(PDS)  unless they </a:t>
            </a:r>
            <a:r>
              <a:rPr sz="2000" spc="-5">
                <a:latin typeface="Arial"/>
                <a:cs typeface="Arial"/>
              </a:rPr>
              <a:t>have </a:t>
            </a:r>
            <a:r>
              <a:rPr sz="2000">
                <a:latin typeface="Arial"/>
                <a:cs typeface="Arial"/>
              </a:rPr>
              <a:t>the required SRR, unless PCS orders </a:t>
            </a:r>
            <a:r>
              <a:rPr sz="2000" spc="-5">
                <a:latin typeface="Arial"/>
                <a:cs typeface="Arial"/>
              </a:rPr>
              <a:t>indicate</a:t>
            </a:r>
            <a:r>
              <a:rPr sz="2000" spc="-190">
                <a:latin typeface="Arial"/>
                <a:cs typeface="Arial"/>
              </a:rPr>
              <a:t> </a:t>
            </a:r>
            <a:r>
              <a:rPr sz="2000">
                <a:latin typeface="Arial"/>
                <a:cs typeface="Arial"/>
              </a:rPr>
              <a:t>the  SRR has been</a:t>
            </a:r>
            <a:r>
              <a:rPr sz="2000" spc="-50">
                <a:latin typeface="Arial"/>
                <a:cs typeface="Arial"/>
              </a:rPr>
              <a:t> </a:t>
            </a:r>
            <a:r>
              <a:rPr sz="2000" spc="-5">
                <a:latin typeface="Arial"/>
                <a:cs typeface="Arial"/>
              </a:rPr>
              <a:t>waived.</a:t>
            </a:r>
            <a:endParaRPr sz="2000">
              <a:latin typeface="Arial"/>
              <a:cs typeface="Arial"/>
            </a:endParaRPr>
          </a:p>
          <a:p>
            <a:pPr marL="419100" lvl="1" indent="-173990">
              <a:lnSpc>
                <a:spcPct val="100000"/>
              </a:lnSpc>
              <a:spcBef>
                <a:spcPts val="325"/>
              </a:spcBef>
              <a:buChar char="•"/>
              <a:tabLst>
                <a:tab pos="419734" algn="l"/>
              </a:tabLst>
            </a:pPr>
            <a:r>
              <a:rPr sz="2000">
                <a:latin typeface="Arial"/>
                <a:cs typeface="Arial"/>
              </a:rPr>
              <a:t>CONUS </a:t>
            </a:r>
            <a:r>
              <a:rPr sz="2000" spc="-5">
                <a:latin typeface="Arial"/>
                <a:cs typeface="Arial"/>
              </a:rPr>
              <a:t>to </a:t>
            </a:r>
            <a:r>
              <a:rPr sz="2000">
                <a:latin typeface="Arial"/>
                <a:cs typeface="Arial"/>
              </a:rPr>
              <a:t>CONUS </a:t>
            </a:r>
            <a:r>
              <a:rPr sz="2000" spc="-5">
                <a:latin typeface="Arial"/>
                <a:cs typeface="Arial"/>
              </a:rPr>
              <a:t>moves </a:t>
            </a:r>
            <a:r>
              <a:rPr sz="2000">
                <a:latin typeface="Arial"/>
                <a:cs typeface="Arial"/>
              </a:rPr>
              <a:t>require 24 months’</a:t>
            </a:r>
            <a:r>
              <a:rPr sz="2000" spc="-220">
                <a:latin typeface="Arial"/>
                <a:cs typeface="Arial"/>
              </a:rPr>
              <a:t> </a:t>
            </a:r>
            <a:r>
              <a:rPr sz="2000">
                <a:latin typeface="Arial"/>
                <a:cs typeface="Arial"/>
              </a:rPr>
              <a:t>SRR.</a:t>
            </a:r>
          </a:p>
          <a:p>
            <a:pPr marL="419100" marR="5080" lvl="1" indent="-173990">
              <a:lnSpc>
                <a:spcPts val="2160"/>
              </a:lnSpc>
              <a:spcBef>
                <a:spcPts val="635"/>
              </a:spcBef>
              <a:buChar char="•"/>
              <a:tabLst>
                <a:tab pos="419734" algn="l"/>
              </a:tabLst>
            </a:pPr>
            <a:r>
              <a:rPr sz="2000">
                <a:latin typeface="Arial"/>
                <a:cs typeface="Arial"/>
              </a:rPr>
              <a:t>OCONUS </a:t>
            </a:r>
            <a:r>
              <a:rPr sz="2000" spc="-5">
                <a:latin typeface="Arial"/>
                <a:cs typeface="Arial"/>
              </a:rPr>
              <a:t>to </a:t>
            </a:r>
            <a:r>
              <a:rPr sz="2000">
                <a:latin typeface="Arial"/>
                <a:cs typeface="Arial"/>
              </a:rPr>
              <a:t>CONUS </a:t>
            </a:r>
            <a:r>
              <a:rPr sz="2000" spc="-5">
                <a:latin typeface="Arial"/>
                <a:cs typeface="Arial"/>
              </a:rPr>
              <a:t>moves </a:t>
            </a:r>
            <a:r>
              <a:rPr sz="2000">
                <a:latin typeface="Arial"/>
                <a:cs typeface="Arial"/>
              </a:rPr>
              <a:t>require 12 months’ SRR when returning  from accompanied areas, and 6 months’ SRR when returning from  </a:t>
            </a:r>
            <a:r>
              <a:rPr sz="2000" spc="-5">
                <a:latin typeface="Arial"/>
                <a:cs typeface="Arial"/>
              </a:rPr>
              <a:t>dependent-restricted </a:t>
            </a:r>
            <a:r>
              <a:rPr sz="2000">
                <a:latin typeface="Arial"/>
                <a:cs typeface="Arial"/>
              </a:rPr>
              <a:t>areas. </a:t>
            </a:r>
            <a:r>
              <a:rPr sz="2000" spc="-5">
                <a:latin typeface="Arial"/>
                <a:cs typeface="Arial"/>
              </a:rPr>
              <a:t>At </a:t>
            </a:r>
            <a:r>
              <a:rPr sz="2000">
                <a:latin typeface="Arial"/>
                <a:cs typeface="Arial"/>
              </a:rPr>
              <a:t>6 </a:t>
            </a:r>
            <a:r>
              <a:rPr sz="2000" spc="-5">
                <a:latin typeface="Arial"/>
                <a:cs typeface="Arial"/>
              </a:rPr>
              <a:t>months </a:t>
            </a:r>
            <a:r>
              <a:rPr sz="2000">
                <a:latin typeface="Arial"/>
                <a:cs typeface="Arial"/>
              </a:rPr>
              <a:t>prior </a:t>
            </a:r>
            <a:r>
              <a:rPr sz="2000" spc="-5">
                <a:latin typeface="Arial"/>
                <a:cs typeface="Arial"/>
              </a:rPr>
              <a:t>to Date Eligible to  </a:t>
            </a:r>
            <a:r>
              <a:rPr sz="2000">
                <a:latin typeface="Arial"/>
                <a:cs typeface="Arial"/>
              </a:rPr>
              <a:t>Return from Overseas (DEROS), OCONUS </a:t>
            </a:r>
            <a:r>
              <a:rPr sz="2000" spc="-5">
                <a:latin typeface="Arial"/>
                <a:cs typeface="Arial"/>
              </a:rPr>
              <a:t>Soldiers </a:t>
            </a:r>
            <a:r>
              <a:rPr sz="2000">
                <a:latin typeface="Arial"/>
                <a:cs typeface="Arial"/>
              </a:rPr>
              <a:t>who do not  meet the SRR </a:t>
            </a:r>
            <a:r>
              <a:rPr sz="2000" spc="-5">
                <a:latin typeface="Arial"/>
                <a:cs typeface="Arial"/>
              </a:rPr>
              <a:t>to </a:t>
            </a:r>
            <a:r>
              <a:rPr sz="2000">
                <a:latin typeface="Arial"/>
                <a:cs typeface="Arial"/>
              </a:rPr>
              <a:t>return </a:t>
            </a:r>
            <a:r>
              <a:rPr sz="2000" spc="-5">
                <a:latin typeface="Arial"/>
                <a:cs typeface="Arial"/>
              </a:rPr>
              <a:t>to </a:t>
            </a:r>
            <a:r>
              <a:rPr sz="2000">
                <a:latin typeface="Arial"/>
                <a:cs typeface="Arial"/>
              </a:rPr>
              <a:t>CONUS </a:t>
            </a:r>
            <a:r>
              <a:rPr sz="2000" spc="-5">
                <a:latin typeface="Arial"/>
                <a:cs typeface="Arial"/>
              </a:rPr>
              <a:t>will have their </a:t>
            </a:r>
            <a:r>
              <a:rPr sz="2000">
                <a:latin typeface="Arial"/>
                <a:cs typeface="Arial"/>
              </a:rPr>
              <a:t>DEROS adjusted</a:t>
            </a:r>
            <a:r>
              <a:rPr sz="2000" spc="-160">
                <a:latin typeface="Arial"/>
                <a:cs typeface="Arial"/>
              </a:rPr>
              <a:t> </a:t>
            </a:r>
            <a:r>
              <a:rPr sz="2000" spc="-5">
                <a:latin typeface="Arial"/>
                <a:cs typeface="Arial"/>
              </a:rPr>
              <a:t>to  </a:t>
            </a:r>
            <a:r>
              <a:rPr sz="2000">
                <a:latin typeface="Arial"/>
                <a:cs typeface="Arial"/>
              </a:rPr>
              <a:t>2 </a:t>
            </a:r>
            <a:r>
              <a:rPr sz="2000" spc="-5">
                <a:latin typeface="Arial"/>
                <a:cs typeface="Arial"/>
              </a:rPr>
              <a:t>days </a:t>
            </a:r>
            <a:r>
              <a:rPr sz="2000">
                <a:latin typeface="Arial"/>
                <a:cs typeface="Arial"/>
              </a:rPr>
              <a:t>prior </a:t>
            </a:r>
            <a:r>
              <a:rPr sz="2000" spc="-5">
                <a:latin typeface="Arial"/>
                <a:cs typeface="Arial"/>
              </a:rPr>
              <a:t>to their</a:t>
            </a:r>
            <a:r>
              <a:rPr sz="2000" spc="-70">
                <a:latin typeface="Arial"/>
                <a:cs typeface="Arial"/>
              </a:rPr>
              <a:t> </a:t>
            </a:r>
            <a:r>
              <a:rPr sz="2000" spc="-5">
                <a:latin typeface="Arial"/>
                <a:cs typeface="Arial"/>
              </a:rPr>
              <a:t>ETS.</a:t>
            </a:r>
            <a:endParaRPr sz="2000">
              <a:latin typeface="Arial"/>
              <a:cs typeface="Arial"/>
            </a:endParaRPr>
          </a:p>
          <a:p>
            <a:pPr marL="419100" marR="341630" lvl="1" indent="-173990">
              <a:lnSpc>
                <a:spcPts val="2160"/>
              </a:lnSpc>
              <a:spcBef>
                <a:spcPts val="600"/>
              </a:spcBef>
              <a:buChar char="•"/>
              <a:tabLst>
                <a:tab pos="419734" algn="l"/>
              </a:tabLst>
            </a:pPr>
            <a:r>
              <a:rPr sz="2000">
                <a:latin typeface="Arial"/>
                <a:cs typeface="Arial"/>
              </a:rPr>
              <a:t>CONUS </a:t>
            </a:r>
            <a:r>
              <a:rPr sz="2000" spc="-5">
                <a:latin typeface="Arial"/>
                <a:cs typeface="Arial"/>
              </a:rPr>
              <a:t>to </a:t>
            </a:r>
            <a:r>
              <a:rPr sz="2000">
                <a:latin typeface="Arial"/>
                <a:cs typeface="Arial"/>
              </a:rPr>
              <a:t>OCONUS or OCONUS </a:t>
            </a:r>
            <a:r>
              <a:rPr sz="2000" spc="-5">
                <a:latin typeface="Arial"/>
                <a:cs typeface="Arial"/>
              </a:rPr>
              <a:t>to </a:t>
            </a:r>
            <a:r>
              <a:rPr sz="2000">
                <a:latin typeface="Arial"/>
                <a:cs typeface="Arial"/>
              </a:rPr>
              <a:t>OCONUS </a:t>
            </a:r>
            <a:r>
              <a:rPr sz="2000" spc="-5">
                <a:latin typeface="Arial"/>
                <a:cs typeface="Arial"/>
              </a:rPr>
              <a:t>moves </a:t>
            </a:r>
            <a:r>
              <a:rPr sz="2000">
                <a:latin typeface="Arial"/>
                <a:cs typeface="Arial"/>
              </a:rPr>
              <a:t>require</a:t>
            </a:r>
            <a:r>
              <a:rPr sz="2000" spc="-190">
                <a:latin typeface="Arial"/>
                <a:cs typeface="Arial"/>
              </a:rPr>
              <a:t> </a:t>
            </a:r>
            <a:r>
              <a:rPr sz="2000">
                <a:latin typeface="Arial"/>
                <a:cs typeface="Arial"/>
              </a:rPr>
              <a:t>the  </a:t>
            </a:r>
            <a:r>
              <a:rPr sz="2000" spc="-5">
                <a:latin typeface="Arial"/>
                <a:cs typeface="Arial"/>
              </a:rPr>
              <a:t>Soldier to </a:t>
            </a:r>
            <a:r>
              <a:rPr sz="2000">
                <a:latin typeface="Arial"/>
                <a:cs typeface="Arial"/>
              </a:rPr>
              <a:t>meet the prescribed </a:t>
            </a:r>
            <a:r>
              <a:rPr sz="2000" spc="-25">
                <a:latin typeface="Arial"/>
                <a:cs typeface="Arial"/>
              </a:rPr>
              <a:t>tour, </a:t>
            </a:r>
            <a:r>
              <a:rPr sz="2000">
                <a:latin typeface="Arial"/>
                <a:cs typeface="Arial"/>
              </a:rPr>
              <a:t>whether </a:t>
            </a:r>
            <a:r>
              <a:rPr sz="2000" spc="-5">
                <a:latin typeface="Arial"/>
                <a:cs typeface="Arial"/>
              </a:rPr>
              <a:t>it is </a:t>
            </a:r>
            <a:r>
              <a:rPr sz="2000">
                <a:latin typeface="Arial"/>
                <a:cs typeface="Arial"/>
              </a:rPr>
              <a:t>accompanied or  unaccompanied.</a:t>
            </a:r>
          </a:p>
          <a:p>
            <a:pPr marL="419100" marR="212725" lvl="1" indent="-173990">
              <a:lnSpc>
                <a:spcPts val="2160"/>
              </a:lnSpc>
              <a:spcBef>
                <a:spcPts val="600"/>
              </a:spcBef>
              <a:buChar char="•"/>
              <a:tabLst>
                <a:tab pos="419734" algn="l"/>
              </a:tabLst>
            </a:pPr>
            <a:r>
              <a:rPr sz="2000">
                <a:latin typeface="Arial"/>
                <a:cs typeface="Arial"/>
              </a:rPr>
              <a:t>Assignments </a:t>
            </a:r>
            <a:r>
              <a:rPr sz="2000" spc="-5">
                <a:latin typeface="Arial"/>
                <a:cs typeface="Arial"/>
              </a:rPr>
              <a:t>to </a:t>
            </a:r>
            <a:r>
              <a:rPr sz="2000">
                <a:latin typeface="Arial"/>
                <a:cs typeface="Arial"/>
              </a:rPr>
              <a:t>certain </a:t>
            </a:r>
            <a:r>
              <a:rPr sz="2000" spc="-5">
                <a:latin typeface="Arial"/>
                <a:cs typeface="Arial"/>
              </a:rPr>
              <a:t>locations/duties </a:t>
            </a:r>
            <a:r>
              <a:rPr sz="2000">
                <a:latin typeface="Arial"/>
                <a:cs typeface="Arial"/>
              </a:rPr>
              <a:t>may </a:t>
            </a:r>
            <a:r>
              <a:rPr sz="2000" spc="-5">
                <a:latin typeface="Arial"/>
                <a:cs typeface="Arial"/>
              </a:rPr>
              <a:t>have </a:t>
            </a:r>
            <a:r>
              <a:rPr sz="2000">
                <a:latin typeface="Arial"/>
                <a:cs typeface="Arial"/>
              </a:rPr>
              <a:t>a </a:t>
            </a:r>
            <a:r>
              <a:rPr sz="2000" spc="-5">
                <a:latin typeface="Arial"/>
                <a:cs typeface="Arial"/>
              </a:rPr>
              <a:t>different </a:t>
            </a:r>
            <a:r>
              <a:rPr sz="2000">
                <a:latin typeface="Arial"/>
                <a:cs typeface="Arial"/>
              </a:rPr>
              <a:t>SRR.  For </a:t>
            </a:r>
            <a:r>
              <a:rPr sz="2000" spc="-5">
                <a:latin typeface="Arial"/>
                <a:cs typeface="Arial"/>
              </a:rPr>
              <a:t>example, </a:t>
            </a:r>
            <a:r>
              <a:rPr sz="2000">
                <a:latin typeface="Arial"/>
                <a:cs typeface="Arial"/>
              </a:rPr>
              <a:t>assignment </a:t>
            </a:r>
            <a:r>
              <a:rPr sz="2000" spc="-5">
                <a:latin typeface="Arial"/>
                <a:cs typeface="Arial"/>
              </a:rPr>
              <a:t>to </a:t>
            </a:r>
            <a:r>
              <a:rPr sz="2000">
                <a:latin typeface="Arial"/>
                <a:cs typeface="Arial"/>
              </a:rPr>
              <a:t>recruiting </a:t>
            </a:r>
            <a:r>
              <a:rPr sz="2000" spc="-5">
                <a:latin typeface="Arial"/>
                <a:cs typeface="Arial"/>
              </a:rPr>
              <a:t>duty </a:t>
            </a:r>
            <a:r>
              <a:rPr sz="2000">
                <a:latin typeface="Arial"/>
                <a:cs typeface="Arial"/>
              </a:rPr>
              <a:t>require 36 months’</a:t>
            </a:r>
            <a:r>
              <a:rPr sz="2000" spc="-285">
                <a:latin typeface="Arial"/>
                <a:cs typeface="Arial"/>
              </a:rPr>
              <a:t> </a:t>
            </a:r>
            <a:r>
              <a:rPr sz="2000">
                <a:latin typeface="Arial"/>
                <a:cs typeface="Arial"/>
              </a:rPr>
              <a:t>SRR  from CONUS and 42 months’ SRR from</a:t>
            </a:r>
            <a:r>
              <a:rPr sz="2000" spc="-229">
                <a:latin typeface="Arial"/>
                <a:cs typeface="Arial"/>
              </a:rPr>
              <a:t> </a:t>
            </a:r>
            <a:r>
              <a:rPr sz="2000">
                <a:latin typeface="Arial"/>
                <a:cs typeface="Arial"/>
              </a:rPr>
              <a:t>OCONUS.</a:t>
            </a:r>
          </a:p>
        </p:txBody>
      </p:sp>
      <p:sp>
        <p:nvSpPr>
          <p:cNvPr id="3" name="object 3"/>
          <p:cNvSpPr txBox="1">
            <a:spLocks noGrp="1"/>
          </p:cNvSpPr>
          <p:nvPr>
            <p:ph type="title"/>
          </p:nvPr>
        </p:nvSpPr>
        <p:spPr>
          <a:xfrm>
            <a:off x="4204447" y="162853"/>
            <a:ext cx="4766062" cy="750847"/>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spc="-5">
                <a:solidFill>
                  <a:schemeClr val="tx1"/>
                </a:solidFill>
              </a:rPr>
              <a:t>Service Remaining Requirement</a:t>
            </a:r>
            <a:r>
              <a:rPr lang="en-US" sz="2000" i="1" spc="-60">
                <a:solidFill>
                  <a:schemeClr val="tx1"/>
                </a:solidFill>
              </a:rPr>
              <a:t> </a:t>
            </a:r>
            <a:r>
              <a:rPr lang="en-US" sz="2000" i="1">
                <a:solidFill>
                  <a:schemeClr val="tx1"/>
                </a:solidFill>
              </a:rPr>
              <a:t>(SRR)</a:t>
            </a:r>
            <a:endParaRPr spc="-5">
              <a:solidFill>
                <a:schemeClr val="tx1"/>
              </a:solidFill>
            </a:endParaRPr>
          </a:p>
        </p:txBody>
      </p:sp>
    </p:spTree>
    <p:extLst>
      <p:ext uri="{BB962C8B-B14F-4D97-AF65-F5344CB8AC3E}">
        <p14:creationId xmlns:p14="http://schemas.microsoft.com/office/powerpoint/2010/main" val="2077089059"/>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175621"/>
            <a:ext cx="4542159"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r>
              <a:rPr lang="en-US" sz="2800">
                <a:effectLst>
                  <a:outerShdw blurRad="38100" dist="38100" dir="2700000" algn="tl">
                    <a:srgbClr val="000000">
                      <a:alpha val="43137"/>
                    </a:srgbClr>
                  </a:outerShdw>
                </a:effectLst>
              </a:rPr>
              <a:t>Reassignment Briefing</a:t>
            </a:r>
          </a:p>
          <a:p>
            <a:pPr algn="ctr"/>
            <a:r>
              <a:rPr lang="en-US" sz="2400">
                <a:effectLst>
                  <a:outerShdw blurRad="38100" dist="38100" dir="2700000" algn="tl">
                    <a:srgbClr val="000000">
                      <a:alpha val="43137"/>
                    </a:srgbClr>
                  </a:outerShdw>
                </a:effectLst>
              </a:rPr>
              <a:t>CIF</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143592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p:nvPr/>
        </p:nvPicPr>
        <p:blipFill rotWithShape="1">
          <a:blip r:embed="rId3" cstate="print"/>
          <a:srcRect l="348"/>
          <a:stretch/>
        </p:blipFill>
        <p:spPr>
          <a:xfrm>
            <a:off x="1" y="5929600"/>
            <a:ext cx="9126620" cy="931164"/>
          </a:xfrm>
          <a:prstGeom prst="rect">
            <a:avLst/>
          </a:prstGeom>
        </p:spPr>
      </p:pic>
      <p:pic>
        <p:nvPicPr>
          <p:cNvPr id="6" name="object 7"/>
          <p:cNvPicPr/>
          <p:nvPr/>
        </p:nvPicPr>
        <p:blipFill>
          <a:blip r:embed="rId4" cstate="print"/>
          <a:stretch>
            <a:fillRect/>
          </a:stretch>
        </p:blipFill>
        <p:spPr>
          <a:xfrm>
            <a:off x="8231691" y="6053545"/>
            <a:ext cx="669798" cy="611886"/>
          </a:xfrm>
          <a:prstGeom prst="rect">
            <a:avLst/>
          </a:prstGeom>
        </p:spPr>
      </p:pic>
      <p:sp>
        <p:nvSpPr>
          <p:cNvPr id="2" name="Content Placeholder 1"/>
          <p:cNvSpPr>
            <a:spLocks noGrp="1"/>
          </p:cNvSpPr>
          <p:nvPr>
            <p:ph idx="1"/>
          </p:nvPr>
        </p:nvSpPr>
        <p:spPr>
          <a:xfrm>
            <a:off x="258011" y="1047735"/>
            <a:ext cx="8610600" cy="5347447"/>
          </a:xfrm>
        </p:spPr>
        <p:txBody>
          <a:bodyPr>
            <a:noAutofit/>
          </a:bodyPr>
          <a:lstStyle/>
          <a:p>
            <a:pPr algn="ctr"/>
            <a:r>
              <a:rPr lang="en-US" b="1" u="sng">
                <a:latin typeface="+mn-lt"/>
              </a:rPr>
              <a:t>All Soldiers will schedule an appointment to clear CIF as follows:</a:t>
            </a:r>
            <a:endParaRPr lang="en-US" sz="1500">
              <a:latin typeface="+mn-lt"/>
            </a:endParaRPr>
          </a:p>
          <a:p>
            <a:pPr>
              <a:buFont typeface="Wingdings" panose="05000000000000000000" pitchFamily="2" charset="2"/>
              <a:buChar char="Ø"/>
            </a:pPr>
            <a:r>
              <a:rPr lang="en-US" sz="1700"/>
              <a:t> </a:t>
            </a:r>
            <a:r>
              <a:rPr lang="en-US" sz="1400"/>
              <a:t>Call (315)-263-3727 or email </a:t>
            </a:r>
            <a:r>
              <a:rPr lang="en-US" sz="1400">
                <a:hlinkClick r:id="rId5"/>
              </a:rPr>
              <a:t>Yoshinori.Ninomiya.1ln@army.mil</a:t>
            </a:r>
            <a:r>
              <a:rPr lang="en-US" sz="1400"/>
              <a:t> / </a:t>
            </a:r>
            <a:r>
              <a:rPr lang="en-US" sz="1400">
                <a:hlinkClick r:id="rId6"/>
              </a:rPr>
              <a:t>Tadashi.horie.ln@army.mil</a:t>
            </a:r>
            <a:endParaRPr lang="en-US" sz="1400">
              <a:latin typeface="+mn-lt"/>
            </a:endParaRPr>
          </a:p>
          <a:p>
            <a:pPr>
              <a:buFont typeface="Wingdings" panose="05000000000000000000" pitchFamily="2" charset="2"/>
              <a:buChar char="Ø"/>
            </a:pPr>
            <a:r>
              <a:rPr lang="en-US" sz="1400" b="0">
                <a:latin typeface="+mn-lt"/>
              </a:rPr>
              <a:t>  Soldiers must have </a:t>
            </a:r>
            <a:r>
              <a:rPr lang="en-US" sz="1400">
                <a:latin typeface="+mn-lt"/>
              </a:rPr>
              <a:t>PCS/ETS orders with them when they out-process at CIF. </a:t>
            </a:r>
            <a:endParaRPr lang="en-US" sz="1400" b="0">
              <a:latin typeface="+mn-lt"/>
            </a:endParaRPr>
          </a:p>
          <a:p>
            <a:pPr>
              <a:buFont typeface="Wingdings" panose="05000000000000000000" pitchFamily="2" charset="2"/>
              <a:buChar char="Ø"/>
            </a:pPr>
            <a:r>
              <a:rPr lang="en-US" sz="1400">
                <a:latin typeface="+mn-lt"/>
              </a:rPr>
              <a:t>  All equipment must be CLEAN either hand laundered or by Quartermaster laundry.</a:t>
            </a:r>
            <a:endParaRPr lang="en-US" sz="1400" b="0">
              <a:latin typeface="+mn-lt"/>
            </a:endParaRPr>
          </a:p>
          <a:p>
            <a:pPr>
              <a:buFont typeface="Wingdings" panose="05000000000000000000" pitchFamily="2" charset="2"/>
              <a:buChar char="Ø"/>
            </a:pPr>
            <a:r>
              <a:rPr lang="en-US" sz="1400" b="0">
                <a:latin typeface="+mn-lt"/>
              </a:rPr>
              <a:t>  If equipment is missing a DD Form 362 Statement of Charges or DD Form 200 Financial liability investigation of property loss must be processed to clear CIF/accountability.</a:t>
            </a:r>
          </a:p>
          <a:p>
            <a:pPr>
              <a:buFont typeface="Wingdings" panose="05000000000000000000" pitchFamily="2" charset="2"/>
              <a:buChar char="Ø"/>
            </a:pPr>
            <a:r>
              <a:rPr lang="en-US" sz="1400" b="0">
                <a:latin typeface="+mn-lt"/>
              </a:rPr>
              <a:t>  </a:t>
            </a:r>
            <a:r>
              <a:rPr lang="en-US" sz="1400" b="1">
                <a:solidFill>
                  <a:srgbClr val="FF0000"/>
                </a:solidFill>
                <a:latin typeface="+mn-lt"/>
              </a:rPr>
              <a:t>If Soldiers cannot show up at CIF with some reason for out-processing and is transferring to another duty station in OCONUS clothing record will be transferred to the gaining CIF through the system (ISM). No equipment turn in is required in that case.</a:t>
            </a:r>
            <a:endParaRPr lang="en-US" sz="1400" b="0">
              <a:latin typeface="+mn-lt"/>
            </a:endParaRPr>
          </a:p>
          <a:p>
            <a:pPr>
              <a:buFont typeface="Wingdings" panose="05000000000000000000" pitchFamily="2" charset="2"/>
              <a:buChar char="Ø"/>
            </a:pPr>
            <a:r>
              <a:rPr lang="en-US" sz="1400" b="0">
                <a:latin typeface="+mn-lt"/>
              </a:rPr>
              <a:t>  Clothing Records are available on </a:t>
            </a:r>
            <a:r>
              <a:rPr lang="en-US" sz="1400">
                <a:latin typeface="+mn-lt"/>
                <a:hlinkClick r:id="rId7"/>
              </a:rPr>
              <a:t>https://</a:t>
            </a:r>
            <a:r>
              <a:rPr lang="en-US" sz="1400" err="1">
                <a:latin typeface="+mn-lt"/>
                <a:hlinkClick r:id="rId7"/>
              </a:rPr>
              <a:t>ism.army.mil</a:t>
            </a:r>
            <a:r>
              <a:rPr lang="en-US" sz="1400">
                <a:latin typeface="+mn-lt"/>
                <a:hlinkClick r:id="rId7"/>
              </a:rPr>
              <a:t>/ism/</a:t>
            </a:r>
            <a:r>
              <a:rPr lang="en-US" sz="1400" err="1">
                <a:latin typeface="+mn-lt"/>
                <a:hlinkClick r:id="rId7"/>
              </a:rPr>
              <a:t>SelfServiceServlet?nav.nav_id</a:t>
            </a:r>
            <a:r>
              <a:rPr lang="en-US" sz="1400">
                <a:latin typeface="+mn-lt"/>
                <a:hlinkClick r:id="rId7"/>
              </a:rPr>
              <a:t>=</a:t>
            </a:r>
            <a:r>
              <a:rPr lang="en-US" sz="1400" err="1">
                <a:latin typeface="+mn-lt"/>
                <a:hlinkClick r:id="rId7"/>
              </a:rPr>
              <a:t>ssMyClothing</a:t>
            </a:r>
            <a:r>
              <a:rPr lang="en-US" sz="1400">
                <a:latin typeface="+mn-lt"/>
              </a:rPr>
              <a:t> </a:t>
            </a:r>
            <a:r>
              <a:rPr lang="en-US" sz="1400" b="0">
                <a:latin typeface="+mn-lt"/>
              </a:rPr>
              <a:t>or visit CIF during walk in hours for a copy.</a:t>
            </a:r>
          </a:p>
          <a:p>
            <a:pPr>
              <a:buFont typeface="Wingdings" panose="05000000000000000000" pitchFamily="2" charset="2"/>
              <a:buChar char="Ø"/>
            </a:pPr>
            <a:r>
              <a:rPr lang="en-US" sz="1400" b="0">
                <a:latin typeface="+mn-lt"/>
              </a:rPr>
              <a:t>  A “N” under the PCS/ETS Column of Clothing Record means turn it in upon clearing.</a:t>
            </a:r>
          </a:p>
          <a:p>
            <a:pPr>
              <a:buFont typeface="Wingdings" panose="05000000000000000000" pitchFamily="2" charset="2"/>
              <a:buChar char="Ø"/>
            </a:pPr>
            <a:r>
              <a:rPr lang="en-US" sz="1400" b="0">
                <a:latin typeface="+mn-lt"/>
              </a:rPr>
              <a:t> </a:t>
            </a:r>
            <a:r>
              <a:rPr lang="en-US" sz="1400">
                <a:latin typeface="+mn-lt"/>
              </a:rPr>
              <a:t> A “Y” under the PCS/ETS Column of Clothing Record </a:t>
            </a:r>
            <a:r>
              <a:rPr lang="en-US" sz="1400" b="0">
                <a:latin typeface="+mn-lt"/>
              </a:rPr>
              <a:t>means it travels with you.</a:t>
            </a:r>
          </a:p>
          <a:p>
            <a:pPr>
              <a:buFont typeface="Wingdings" panose="05000000000000000000" pitchFamily="2" charset="2"/>
              <a:buChar char="Ø"/>
            </a:pPr>
            <a:r>
              <a:rPr lang="en-US" sz="1400" b="0">
                <a:latin typeface="+mn-lt"/>
              </a:rPr>
              <a:t>  Organizational Clothing and Individual Equipment (OCIE) will be packed with your Household  </a:t>
            </a:r>
          </a:p>
          <a:p>
            <a:pPr>
              <a:buFont typeface="Wingdings" panose="05000000000000000000" pitchFamily="2" charset="2"/>
              <a:buChar char="Ø"/>
            </a:pPr>
            <a:r>
              <a:rPr lang="en-US" sz="1400"/>
              <a:t>Goods only for Soldiers changing duty stations (PCS). </a:t>
            </a:r>
          </a:p>
          <a:p>
            <a:pPr marL="0" indent="0">
              <a:buNone/>
            </a:pPr>
            <a:endParaRPr lang="en-US" sz="1400" b="0">
              <a:latin typeface="+mn-lt"/>
            </a:endParaRPr>
          </a:p>
        </p:txBody>
      </p:sp>
      <p:sp>
        <p:nvSpPr>
          <p:cNvPr id="8" name="object 3"/>
          <p:cNvSpPr txBox="1">
            <a:spLocks/>
          </p:cNvSpPr>
          <p:nvPr/>
        </p:nvSpPr>
        <p:spPr>
          <a:xfrm>
            <a:off x="1443127" y="-9137"/>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CAMP ZAMA CIF</a:t>
            </a:r>
          </a:p>
        </p:txBody>
      </p:sp>
    </p:spTree>
    <p:extLst>
      <p:ext uri="{BB962C8B-B14F-4D97-AF65-F5344CB8AC3E}">
        <p14:creationId xmlns:p14="http://schemas.microsoft.com/office/powerpoint/2010/main" val="2758096406"/>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175621"/>
            <a:ext cx="4542159"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r>
              <a:rPr lang="en-US" sz="2800">
                <a:effectLst>
                  <a:outerShdw blurRad="38100" dist="38100" dir="2700000" algn="tl">
                    <a:srgbClr val="000000">
                      <a:alpha val="43137"/>
                    </a:srgbClr>
                  </a:outerShdw>
                </a:effectLst>
              </a:rPr>
              <a:t>Reassignment Briefing</a:t>
            </a:r>
          </a:p>
          <a:p>
            <a:pPr algn="ctr"/>
            <a:r>
              <a:rPr lang="en-US" sz="2800">
                <a:effectLst>
                  <a:outerShdw blurRad="38100" dist="38100" dir="2700000" algn="tl">
                    <a:srgbClr val="000000">
                      <a:alpha val="43137"/>
                    </a:srgbClr>
                  </a:outerShdw>
                </a:effectLst>
              </a:rPr>
              <a:t>Housing</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422042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364921" y="109756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 typeface="Wingdings" panose="05000000000000000000" pitchFamily="2" charset="2"/>
              <a:buChar char="Ø"/>
            </a:pPr>
            <a:r>
              <a:rPr lang="en-US" altLang="en-US" sz="2400" b="1">
                <a:ea typeface="Verdana" panose="020B0604030504040204" pitchFamily="34" charset="0"/>
                <a:cs typeface="Verdana" panose="020B0604030504040204" pitchFamily="34" charset="0"/>
              </a:rPr>
              <a:t>Don’t wait Orders!  </a:t>
            </a:r>
          </a:p>
          <a:p>
            <a:pPr>
              <a:spcBef>
                <a:spcPct val="0"/>
              </a:spcBef>
              <a:buClrTx/>
              <a:buSzTx/>
              <a:buFont typeface="Wingdings" panose="05000000000000000000" pitchFamily="2" charset="2"/>
              <a:buChar char="Ø"/>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You are not required to have orders to schedule your Pre-inspection</a:t>
            </a:r>
          </a:p>
          <a:p>
            <a:pPr>
              <a:spcBef>
                <a:spcPct val="0"/>
              </a:spcBef>
              <a:buClrTx/>
              <a:buSzTx/>
              <a:buFont typeface="Wingdings" panose="05000000000000000000" pitchFamily="2" charset="2"/>
              <a:buChar char="Ø"/>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Come by the Housing Office (Building 671) to schedule your pre-inspection</a:t>
            </a:r>
          </a:p>
          <a:p>
            <a:pPr>
              <a:spcBef>
                <a:spcPct val="0"/>
              </a:spcBef>
              <a:buClrTx/>
              <a:buSzTx/>
              <a:buFont typeface="Wingdings" panose="05000000000000000000" pitchFamily="2" charset="2"/>
              <a:buNone/>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Contact the Housing Office for </a:t>
            </a:r>
          </a:p>
          <a:p>
            <a:pPr>
              <a:spcBef>
                <a:spcPct val="0"/>
              </a:spcBef>
              <a:buClrTx/>
              <a:buSzTx/>
              <a:buFont typeface="Wingdings" panose="05000000000000000000" pitchFamily="2" charset="2"/>
              <a:buNone/>
            </a:pPr>
            <a:r>
              <a:rPr lang="en-US" altLang="en-US" sz="2400">
                <a:ea typeface="Verdana" panose="020B0604030504040204" pitchFamily="34" charset="0"/>
                <a:cs typeface="Verdana" panose="020B0604030504040204" pitchFamily="34" charset="0"/>
              </a:rPr>
              <a:t>    additional questions/concerns</a:t>
            </a:r>
          </a:p>
        </p:txBody>
      </p:sp>
      <p:pic>
        <p:nvPicPr>
          <p:cNvPr id="9" name="Content Placeholder 3" descr="DSCN2089.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956184" y="3675131"/>
            <a:ext cx="2652978" cy="1870690"/>
          </a:xfrm>
        </p:spPr>
      </p:pic>
      <p:sp>
        <p:nvSpPr>
          <p:cNvPr id="10"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Housing Outprocess Procedures</a:t>
            </a:r>
          </a:p>
        </p:txBody>
      </p:sp>
    </p:spTree>
    <p:extLst>
      <p:ext uri="{BB962C8B-B14F-4D97-AF65-F5344CB8AC3E}">
        <p14:creationId xmlns:p14="http://schemas.microsoft.com/office/powerpoint/2010/main" val="1781048266"/>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a:spLocks noChangeArrowheads="1"/>
          </p:cNvSpPr>
          <p:nvPr/>
        </p:nvSpPr>
        <p:spPr bwMode="auto">
          <a:xfrm>
            <a:off x="346046" y="1049455"/>
            <a:ext cx="873084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Housing Office:  Building 671 </a:t>
            </a:r>
          </a:p>
          <a:p>
            <a:pPr>
              <a:spcBef>
                <a:spcPct val="0"/>
              </a:spcBef>
              <a:buClrTx/>
              <a:buSzTx/>
              <a:buFont typeface="Wingdings" panose="05000000000000000000" pitchFamily="2" charset="2"/>
              <a:buChar char="Ø"/>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Camp Zama &amp; Sagamihara Family Housing Area</a:t>
            </a:r>
          </a:p>
          <a:p>
            <a:pPr>
              <a:spcBef>
                <a:spcPct val="0"/>
              </a:spcBef>
              <a:buClrTx/>
              <a:buSzTx/>
              <a:buFont typeface="Wingdings" panose="05000000000000000000" pitchFamily="2" charset="2"/>
              <a:buNone/>
            </a:pPr>
            <a:r>
              <a:rPr lang="en-US" altLang="en-US" sz="2400">
                <a:ea typeface="Verdana" panose="020B0604030504040204" pitchFamily="34" charset="0"/>
                <a:cs typeface="Verdana" panose="020B0604030504040204" pitchFamily="34" charset="0"/>
              </a:rPr>
              <a:t>   AFH:  263-4135/4136/5948</a:t>
            </a:r>
          </a:p>
          <a:p>
            <a:pPr>
              <a:spcBef>
                <a:spcPct val="0"/>
              </a:spcBef>
              <a:buClrTx/>
              <a:buSzTx/>
              <a:buFont typeface="Wingdings" panose="05000000000000000000" pitchFamily="2" charset="2"/>
              <a:buChar char="Ø"/>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SOQ/BOQ/BEQ:  563, 762, 763, 781, 782, 793, 795</a:t>
            </a:r>
          </a:p>
          <a:p>
            <a:pPr>
              <a:spcBef>
                <a:spcPct val="0"/>
              </a:spcBef>
              <a:buClrTx/>
              <a:buSzTx/>
              <a:buFont typeface="Wingdings" panose="05000000000000000000" pitchFamily="2" charset="2"/>
              <a:buNone/>
            </a:pPr>
            <a:r>
              <a:rPr lang="en-US" altLang="en-US" sz="2400">
                <a:ea typeface="Verdana" panose="020B0604030504040204" pitchFamily="34" charset="0"/>
                <a:cs typeface="Verdana" panose="020B0604030504040204" pitchFamily="34" charset="0"/>
              </a:rPr>
              <a:t>   Phone:  263-3890/4843</a:t>
            </a:r>
          </a:p>
          <a:p>
            <a:pPr>
              <a:spcBef>
                <a:spcPct val="0"/>
              </a:spcBef>
              <a:buClrTx/>
              <a:buSzTx/>
              <a:buFont typeface="Wingdings" panose="05000000000000000000" pitchFamily="2" charset="2"/>
              <a:buNone/>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For ABMP contact your BMT representative</a:t>
            </a:r>
          </a:p>
          <a:p>
            <a:pPr>
              <a:spcBef>
                <a:spcPct val="0"/>
              </a:spcBef>
              <a:buClrTx/>
              <a:buSzTx/>
              <a:buFont typeface="Wingdings" panose="05000000000000000000" pitchFamily="2" charset="2"/>
              <a:buNone/>
            </a:pPr>
            <a:r>
              <a:rPr lang="en-US" altLang="en-US" sz="2400">
                <a:ea typeface="Verdana" panose="020B0604030504040204" pitchFamily="34" charset="0"/>
                <a:cs typeface="Verdana" panose="020B0604030504040204" pitchFamily="34" charset="0"/>
              </a:rPr>
              <a:t>   UPH:  332, 341, 551, 581, 585, 742 &amp; 760</a:t>
            </a:r>
          </a:p>
          <a:p>
            <a:pPr>
              <a:spcBef>
                <a:spcPct val="0"/>
              </a:spcBef>
              <a:buClrTx/>
              <a:buSzTx/>
              <a:buFont typeface="Wingdings" panose="05000000000000000000" pitchFamily="2" charset="2"/>
              <a:buNone/>
            </a:pPr>
            <a:endParaRPr lang="en-US" altLang="en-US" sz="2400">
              <a:ea typeface="Verdana" panose="020B0604030504040204" pitchFamily="34" charset="0"/>
              <a:cs typeface="Verdana" panose="020B0604030504040204" pitchFamily="34" charset="0"/>
            </a:endParaRPr>
          </a:p>
          <a:p>
            <a:pPr>
              <a:spcBef>
                <a:spcPct val="0"/>
              </a:spcBef>
              <a:buClrTx/>
              <a:buSzTx/>
              <a:buFont typeface="Wingdings" panose="05000000000000000000" pitchFamily="2" charset="2"/>
              <a:buChar char="Ø"/>
            </a:pPr>
            <a:r>
              <a:rPr lang="en-US" altLang="en-US" sz="2400">
                <a:ea typeface="Verdana" panose="020B0604030504040204" pitchFamily="34" charset="0"/>
                <a:cs typeface="Verdana" panose="020B0604030504040204" pitchFamily="34" charset="0"/>
              </a:rPr>
              <a:t>Off-Post Housing (OPH):</a:t>
            </a:r>
          </a:p>
          <a:p>
            <a:pPr>
              <a:spcBef>
                <a:spcPct val="0"/>
              </a:spcBef>
              <a:buClrTx/>
              <a:buSzTx/>
              <a:buFont typeface="Wingdings" panose="05000000000000000000" pitchFamily="2" charset="2"/>
              <a:buNone/>
            </a:pPr>
            <a:r>
              <a:rPr lang="en-US" altLang="en-US" sz="2400">
                <a:ea typeface="Verdana" panose="020B0604030504040204" pitchFamily="34" charset="0"/>
                <a:cs typeface="Verdana" panose="020B0604030504040204" pitchFamily="34" charset="0"/>
              </a:rPr>
              <a:t>   Phone:  263-5944/4168</a:t>
            </a: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Housing Outprocess Procedures</a:t>
            </a:r>
          </a:p>
        </p:txBody>
      </p:sp>
    </p:spTree>
    <p:extLst>
      <p:ext uri="{BB962C8B-B14F-4D97-AF65-F5344CB8AC3E}">
        <p14:creationId xmlns:p14="http://schemas.microsoft.com/office/powerpoint/2010/main" val="1762441567"/>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05575" y="1410194"/>
            <a:ext cx="3524249" cy="1962157"/>
            <a:chOff x="533393" y="0"/>
            <a:chExt cx="3486161" cy="2000240"/>
          </a:xfrm>
        </p:grpSpPr>
        <p:sp>
          <p:nvSpPr>
            <p:cNvPr id="12" name="Rectangle 11"/>
            <p:cNvSpPr/>
            <p:nvPr/>
          </p:nvSpPr>
          <p:spPr>
            <a:xfrm>
              <a:off x="533393" y="0"/>
              <a:ext cx="3486161" cy="2000240"/>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533393" y="0"/>
              <a:ext cx="3486161" cy="2000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Schedule Pre-inspection 45 days prior to Final out-processing</a:t>
              </a:r>
            </a:p>
          </p:txBody>
        </p:sp>
      </p:grpSp>
      <p:grpSp>
        <p:nvGrpSpPr>
          <p:cNvPr id="14" name="Group 13"/>
          <p:cNvGrpSpPr/>
          <p:nvPr/>
        </p:nvGrpSpPr>
        <p:grpSpPr>
          <a:xfrm>
            <a:off x="467726" y="3757307"/>
            <a:ext cx="2571749" cy="1809750"/>
            <a:chOff x="152401" y="2381247"/>
            <a:chExt cx="2571749" cy="1809750"/>
          </a:xfrm>
        </p:grpSpPr>
        <p:sp>
          <p:nvSpPr>
            <p:cNvPr id="15" name="Rectangle 14"/>
            <p:cNvSpPr/>
            <p:nvPr/>
          </p:nvSpPr>
          <p:spPr>
            <a:xfrm>
              <a:off x="152401" y="2381247"/>
              <a:ext cx="2571749" cy="1809750"/>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152401" y="2381247"/>
              <a:ext cx="2571749" cy="180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1 day TLA for Unaccompanied Personnel Housing (E7 and above</a:t>
              </a:r>
              <a:r>
                <a:rPr lang="en-US" sz="1400" kern="1200"/>
                <a:t>)</a:t>
              </a:r>
            </a:p>
          </p:txBody>
        </p:sp>
      </p:grpSp>
      <p:grpSp>
        <p:nvGrpSpPr>
          <p:cNvPr id="17" name="Group 16"/>
          <p:cNvGrpSpPr/>
          <p:nvPr/>
        </p:nvGrpSpPr>
        <p:grpSpPr>
          <a:xfrm>
            <a:off x="3252569" y="3757307"/>
            <a:ext cx="2571749" cy="1809750"/>
            <a:chOff x="2895610" y="2381247"/>
            <a:chExt cx="2571749" cy="1809750"/>
          </a:xfrm>
        </p:grpSpPr>
        <p:sp>
          <p:nvSpPr>
            <p:cNvPr id="18" name="Rectangle 17"/>
            <p:cNvSpPr/>
            <p:nvPr/>
          </p:nvSpPr>
          <p:spPr>
            <a:xfrm>
              <a:off x="2895610" y="2381247"/>
              <a:ext cx="2571749" cy="1809750"/>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2895610" y="2381247"/>
              <a:ext cx="2571749" cy="180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3 days TLA for Army Family Housing (AFH)</a:t>
              </a:r>
            </a:p>
          </p:txBody>
        </p:sp>
      </p:grpSp>
      <p:grpSp>
        <p:nvGrpSpPr>
          <p:cNvPr id="20" name="Group 19"/>
          <p:cNvGrpSpPr/>
          <p:nvPr/>
        </p:nvGrpSpPr>
        <p:grpSpPr>
          <a:xfrm>
            <a:off x="6037412" y="3757307"/>
            <a:ext cx="2571749" cy="1809750"/>
            <a:chOff x="5562592" y="2381247"/>
            <a:chExt cx="2571749" cy="1809750"/>
          </a:xfrm>
        </p:grpSpPr>
        <p:sp>
          <p:nvSpPr>
            <p:cNvPr id="21" name="Rectangle 20"/>
            <p:cNvSpPr/>
            <p:nvPr/>
          </p:nvSpPr>
          <p:spPr>
            <a:xfrm>
              <a:off x="5562592" y="2381247"/>
              <a:ext cx="2571749" cy="1809750"/>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5562592" y="2381247"/>
              <a:ext cx="2571749" cy="180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10 days TLA for Off Post Housing (OPF)</a:t>
              </a:r>
            </a:p>
          </p:txBody>
        </p:sp>
      </p:grpSp>
      <p:grpSp>
        <p:nvGrpSpPr>
          <p:cNvPr id="23" name="Group 22"/>
          <p:cNvGrpSpPr/>
          <p:nvPr/>
        </p:nvGrpSpPr>
        <p:grpSpPr>
          <a:xfrm>
            <a:off x="4621898" y="1410194"/>
            <a:ext cx="3524249" cy="1962157"/>
            <a:chOff x="4419590" y="0"/>
            <a:chExt cx="3524249" cy="1962157"/>
          </a:xfrm>
        </p:grpSpPr>
        <p:sp>
          <p:nvSpPr>
            <p:cNvPr id="24" name="Rectangle 23"/>
            <p:cNvSpPr/>
            <p:nvPr/>
          </p:nvSpPr>
          <p:spPr>
            <a:xfrm>
              <a:off x="4419590" y="0"/>
              <a:ext cx="3524249" cy="1962157"/>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4419590" y="0"/>
              <a:ext cx="3524249" cy="1962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Schedule Final-inspection 30 days prior to Final out-processing</a:t>
              </a:r>
            </a:p>
          </p:txBody>
        </p:sp>
      </p:grpSp>
      <p:sp>
        <p:nvSpPr>
          <p:cNvPr id="2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SOQ / BOQ / SEQ /AFH / OPF</a:t>
            </a:r>
          </a:p>
        </p:txBody>
      </p:sp>
    </p:spTree>
    <p:extLst>
      <p:ext uri="{BB962C8B-B14F-4D97-AF65-F5344CB8AC3E}">
        <p14:creationId xmlns:p14="http://schemas.microsoft.com/office/powerpoint/2010/main" val="1576364622"/>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57200" y="1272796"/>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a:spcBef>
                <a:spcPct val="0"/>
              </a:spcBef>
              <a:buClrTx/>
              <a:buSzTx/>
              <a:buFontTx/>
              <a:buNone/>
            </a:pPr>
            <a:r>
              <a:rPr lang="en-US" altLang="en-US" sz="2400" b="1"/>
              <a:t>E-6 and below - Inspections done by Unit </a:t>
            </a:r>
            <a:br>
              <a:rPr lang="en-US" altLang="en-US" sz="2400" b="1"/>
            </a:br>
            <a:r>
              <a:rPr lang="en-US" altLang="en-US" sz="2400" b="1"/>
              <a:t>No TLA </a:t>
            </a:r>
            <a:endParaRPr lang="en-US" altLang="en-US" sz="2400"/>
          </a:p>
        </p:txBody>
      </p:sp>
      <p:grpSp>
        <p:nvGrpSpPr>
          <p:cNvPr id="10" name="Group 9"/>
          <p:cNvGrpSpPr/>
          <p:nvPr/>
        </p:nvGrpSpPr>
        <p:grpSpPr>
          <a:xfrm>
            <a:off x="954660" y="2407341"/>
            <a:ext cx="3466338" cy="1895376"/>
            <a:chOff x="561563" y="80546"/>
            <a:chExt cx="3342188" cy="2482606"/>
          </a:xfrm>
        </p:grpSpPr>
        <p:sp>
          <p:nvSpPr>
            <p:cNvPr id="11" name="Rectangle 10"/>
            <p:cNvSpPr/>
            <p:nvPr/>
          </p:nvSpPr>
          <p:spPr>
            <a:xfrm>
              <a:off x="561563" y="80546"/>
              <a:ext cx="3342188" cy="2482606"/>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561563" y="80546"/>
              <a:ext cx="3342188" cy="24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Schedule Pre-inspection 45 days prior to Final out-processing with Unit BMT / 1SG</a:t>
              </a:r>
            </a:p>
          </p:txBody>
        </p:sp>
      </p:grpSp>
      <p:grpSp>
        <p:nvGrpSpPr>
          <p:cNvPr id="13" name="Group 12"/>
          <p:cNvGrpSpPr/>
          <p:nvPr/>
        </p:nvGrpSpPr>
        <p:grpSpPr>
          <a:xfrm>
            <a:off x="4587093" y="2396865"/>
            <a:ext cx="3466338" cy="1905852"/>
            <a:chOff x="4261645" y="72600"/>
            <a:chExt cx="3382634" cy="2493082"/>
          </a:xfrm>
        </p:grpSpPr>
        <p:sp>
          <p:nvSpPr>
            <p:cNvPr id="14" name="Rectangle 13"/>
            <p:cNvSpPr/>
            <p:nvPr/>
          </p:nvSpPr>
          <p:spPr>
            <a:xfrm>
              <a:off x="4261645" y="72600"/>
              <a:ext cx="3382634" cy="2493082"/>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4261645" y="72600"/>
              <a:ext cx="3382634" cy="2493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Schedule Final-inspection 30 days prior to Final out-processing with Unit BMT / 1SG</a:t>
              </a:r>
            </a:p>
          </p:txBody>
        </p:sp>
      </p:grpSp>
      <p:grpSp>
        <p:nvGrpSpPr>
          <p:cNvPr id="16" name="Group 15"/>
          <p:cNvGrpSpPr/>
          <p:nvPr/>
        </p:nvGrpSpPr>
        <p:grpSpPr>
          <a:xfrm>
            <a:off x="954660" y="4509446"/>
            <a:ext cx="7098771" cy="1026923"/>
            <a:chOff x="293085" y="2738250"/>
            <a:chExt cx="7630600" cy="1026923"/>
          </a:xfrm>
        </p:grpSpPr>
        <p:sp>
          <p:nvSpPr>
            <p:cNvPr id="17" name="Rectangle 16"/>
            <p:cNvSpPr/>
            <p:nvPr/>
          </p:nvSpPr>
          <p:spPr>
            <a:xfrm>
              <a:off x="293085" y="2738250"/>
              <a:ext cx="7630600" cy="1026923"/>
            </a:xfrm>
            <a:prstGeom prst="rect">
              <a:avLst/>
            </a:pr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293085" y="2738250"/>
              <a:ext cx="7630600" cy="1026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Check with your Unit 1SG and/or BMT Representative </a:t>
              </a:r>
            </a:p>
          </p:txBody>
        </p:sp>
      </p:grpSp>
      <p:sp>
        <p:nvSpPr>
          <p:cNvPr id="20"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Army Barracks Management Program (ABMP)</a:t>
            </a:r>
          </a:p>
        </p:txBody>
      </p:sp>
    </p:spTree>
    <p:extLst>
      <p:ext uri="{BB962C8B-B14F-4D97-AF65-F5344CB8AC3E}">
        <p14:creationId xmlns:p14="http://schemas.microsoft.com/office/powerpoint/2010/main" val="1187066005"/>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79560" y="995252"/>
            <a:ext cx="8428880" cy="5768040"/>
          </a:xfrm>
        </p:spPr>
        <p:txBody>
          <a:bodyPr>
            <a:noAutofit/>
          </a:bodyPr>
          <a:lstStyle/>
          <a:p>
            <a:pPr>
              <a:spcBef>
                <a:spcPts val="0"/>
              </a:spcBef>
              <a:buFont typeface="Wingdings" panose="05000000000000000000" pitchFamily="2" charset="2"/>
              <a:buChar char="Ø"/>
            </a:pPr>
            <a:r>
              <a:rPr lang="en-US" altLang="en-US" sz="2000" b="1"/>
              <a:t>   SM will received the Quarters Cleaning/Clearing Standards form </a:t>
            </a:r>
          </a:p>
          <a:p>
            <a:pPr marL="0" indent="0">
              <a:spcBef>
                <a:spcPts val="0"/>
              </a:spcBef>
              <a:buNone/>
            </a:pPr>
            <a:r>
              <a:rPr lang="en-US" altLang="en-US" sz="2000" b="1"/>
              <a:t>during pre-termination inspection.</a:t>
            </a:r>
          </a:p>
          <a:p>
            <a:pPr marL="0" indent="0">
              <a:spcBef>
                <a:spcPts val="0"/>
              </a:spcBef>
              <a:buNone/>
            </a:pPr>
            <a:endParaRPr lang="en-US" altLang="en-US" sz="2000" b="1"/>
          </a:p>
          <a:p>
            <a:pPr>
              <a:spcBef>
                <a:spcPts val="0"/>
              </a:spcBef>
              <a:buFont typeface="Wingdings" panose="05000000000000000000" pitchFamily="2" charset="2"/>
              <a:buChar char="Ø"/>
            </a:pPr>
            <a:r>
              <a:rPr lang="en-US" altLang="en-US" sz="2000" b="1"/>
              <a:t>   Pre-inspection includes inventory of furnishing and cleaning </a:t>
            </a:r>
          </a:p>
          <a:p>
            <a:pPr marL="0" indent="0">
              <a:spcBef>
                <a:spcPts val="0"/>
              </a:spcBef>
              <a:buNone/>
            </a:pPr>
            <a:r>
              <a:rPr lang="en-US" altLang="en-US" sz="2000" b="1"/>
              <a:t>guidelines.</a:t>
            </a:r>
          </a:p>
          <a:p>
            <a:pPr marL="0" indent="0">
              <a:spcBef>
                <a:spcPts val="0"/>
              </a:spcBef>
              <a:buNone/>
            </a:pPr>
            <a:endParaRPr lang="en-US" altLang="en-US" sz="2000" b="1"/>
          </a:p>
          <a:p>
            <a:pPr>
              <a:spcBef>
                <a:spcPts val="0"/>
              </a:spcBef>
              <a:buFont typeface="Wingdings" panose="05000000000000000000" pitchFamily="2" charset="2"/>
              <a:buChar char="Ø"/>
            </a:pPr>
            <a:r>
              <a:rPr lang="en-US" altLang="en-US" sz="2000" b="1"/>
              <a:t>   Deficiencies and/or damages are documented on DD Form 139 </a:t>
            </a:r>
          </a:p>
          <a:p>
            <a:pPr marL="0" indent="0">
              <a:spcBef>
                <a:spcPts val="0"/>
              </a:spcBef>
              <a:buNone/>
            </a:pPr>
            <a:r>
              <a:rPr lang="en-US" altLang="en-US" sz="2000" b="1"/>
              <a:t>(Pay Adjustment Authorization.  Damages beyond fair wear and tear are subject to payment prior to your departure.</a:t>
            </a:r>
          </a:p>
          <a:p>
            <a:pPr marL="0" indent="0">
              <a:spcBef>
                <a:spcPts val="0"/>
              </a:spcBef>
              <a:buNone/>
            </a:pPr>
            <a:endParaRPr lang="en-US" altLang="en-US" sz="2000" b="1"/>
          </a:p>
          <a:p>
            <a:pPr>
              <a:spcBef>
                <a:spcPts val="0"/>
              </a:spcBef>
              <a:buFont typeface="Wingdings" panose="05000000000000000000" pitchFamily="2" charset="2"/>
              <a:buChar char="Ø"/>
            </a:pPr>
            <a:r>
              <a:rPr lang="en-US" altLang="en-US" sz="2000" b="1"/>
              <a:t>   Upon vacating of quarters, housing residents will be required to </a:t>
            </a:r>
          </a:p>
          <a:p>
            <a:pPr marL="0" indent="0">
              <a:spcBef>
                <a:spcPts val="0"/>
              </a:spcBef>
              <a:buNone/>
            </a:pPr>
            <a:r>
              <a:rPr lang="en-US" altLang="en-US" sz="2000" b="1"/>
              <a:t>remove all trees and shrubs installed by the residents.</a:t>
            </a:r>
          </a:p>
          <a:p>
            <a:pPr marL="0" indent="0">
              <a:spcBef>
                <a:spcPts val="0"/>
              </a:spcBef>
              <a:buNone/>
            </a:pPr>
            <a:endParaRPr lang="en-US" altLang="en-US" sz="2000" b="1"/>
          </a:p>
          <a:p>
            <a:pPr>
              <a:spcBef>
                <a:spcPts val="0"/>
              </a:spcBef>
              <a:buFont typeface="Wingdings" panose="05000000000000000000" pitchFamily="2" charset="2"/>
              <a:buChar char="Ø"/>
            </a:pPr>
            <a:r>
              <a:rPr lang="en-US" altLang="en-US" sz="2000" b="1"/>
              <a:t>   Return all borrowed items from the Self-Help Store prior to the </a:t>
            </a:r>
          </a:p>
          <a:p>
            <a:pPr marL="0" indent="0">
              <a:spcBef>
                <a:spcPts val="0"/>
              </a:spcBef>
              <a:buNone/>
            </a:pPr>
            <a:r>
              <a:rPr lang="en-US" altLang="en-US" sz="2000" b="1"/>
              <a:t>final inspection.</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Quarters Clearing Guideline</a:t>
            </a:r>
          </a:p>
        </p:txBody>
      </p:sp>
    </p:spTree>
    <p:extLst>
      <p:ext uri="{BB962C8B-B14F-4D97-AF65-F5344CB8AC3E}">
        <p14:creationId xmlns:p14="http://schemas.microsoft.com/office/powerpoint/2010/main" val="3025276757"/>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33462" y="1295400"/>
            <a:ext cx="8477075" cy="4267200"/>
          </a:xfrm>
        </p:spPr>
        <p:txBody>
          <a:bodyPr>
            <a:noAutofit/>
          </a:bodyPr>
          <a:lstStyle/>
          <a:p>
            <a:pPr>
              <a:lnSpc>
                <a:spcPts val="2400"/>
              </a:lnSpc>
              <a:spcBef>
                <a:spcPts val="0"/>
              </a:spcBef>
              <a:buFont typeface="Wingdings" panose="05000000000000000000" pitchFamily="2" charset="2"/>
              <a:buChar char="Ø"/>
              <a:defRPr/>
            </a:pPr>
            <a:r>
              <a:rPr lang="en-US" altLang="en-US" sz="2000" b="0"/>
              <a:t>  </a:t>
            </a:r>
            <a:r>
              <a:rPr lang="en-US" altLang="en-US" sz="2000" b="1"/>
              <a:t>You may opt to make Lodging reservations and pay in advance.</a:t>
            </a:r>
          </a:p>
          <a:p>
            <a:pPr marL="0" indent="0">
              <a:lnSpc>
                <a:spcPts val="2400"/>
              </a:lnSpc>
              <a:spcBef>
                <a:spcPts val="0"/>
              </a:spcBef>
              <a:buNone/>
              <a:defRPr/>
            </a:pPr>
            <a:endParaRPr lang="en-US" altLang="en-US" sz="2000" b="1"/>
          </a:p>
          <a:p>
            <a:pPr>
              <a:lnSpc>
                <a:spcPts val="2400"/>
              </a:lnSpc>
              <a:spcBef>
                <a:spcPts val="0"/>
              </a:spcBef>
              <a:buFont typeface="Wingdings" panose="05000000000000000000" pitchFamily="2" charset="2"/>
              <a:buChar char="Ø"/>
              <a:defRPr/>
            </a:pPr>
            <a:r>
              <a:rPr lang="en-US" altLang="en-US" sz="2000" b="1"/>
              <a:t>  Submit your receipt and Form 3827 to the Housing counselors </a:t>
            </a:r>
          </a:p>
          <a:p>
            <a:pPr marL="0" indent="0">
              <a:lnSpc>
                <a:spcPts val="2400"/>
              </a:lnSpc>
              <a:spcBef>
                <a:spcPts val="0"/>
              </a:spcBef>
              <a:buNone/>
              <a:defRPr/>
            </a:pPr>
            <a:r>
              <a:rPr lang="en-US" altLang="en-US" sz="2000" b="1"/>
              <a:t>for TLA processing. </a:t>
            </a:r>
          </a:p>
          <a:p>
            <a:pPr marL="0" indent="0">
              <a:lnSpc>
                <a:spcPts val="2400"/>
              </a:lnSpc>
              <a:spcBef>
                <a:spcPts val="0"/>
              </a:spcBef>
              <a:buNone/>
              <a:defRPr/>
            </a:pPr>
            <a:endParaRPr lang="en-US" altLang="en-US" sz="2000" b="1"/>
          </a:p>
          <a:p>
            <a:pPr>
              <a:lnSpc>
                <a:spcPts val="2400"/>
              </a:lnSpc>
              <a:spcBef>
                <a:spcPts val="0"/>
              </a:spcBef>
              <a:buFont typeface="Wingdings" panose="05000000000000000000" pitchFamily="2" charset="2"/>
              <a:buChar char="Ø"/>
              <a:defRPr/>
            </a:pPr>
            <a:r>
              <a:rPr lang="en-US" altLang="en-US" sz="2000" b="1"/>
              <a:t>  The Housing counselors will process the TLA memorandum and </a:t>
            </a:r>
          </a:p>
          <a:p>
            <a:pPr marL="0" indent="0">
              <a:lnSpc>
                <a:spcPts val="2400"/>
              </a:lnSpc>
              <a:spcBef>
                <a:spcPts val="0"/>
              </a:spcBef>
              <a:buNone/>
              <a:defRPr/>
            </a:pPr>
            <a:r>
              <a:rPr lang="en-US" altLang="en-US" sz="2000" b="1"/>
              <a:t>return it to the customer who will proceed to the Finance Office, Bldg. 102 for reimbursement processing prior to departure.</a:t>
            </a:r>
          </a:p>
          <a:p>
            <a:pPr marL="0" indent="0">
              <a:lnSpc>
                <a:spcPts val="2400"/>
              </a:lnSpc>
              <a:spcBef>
                <a:spcPts val="0"/>
              </a:spcBef>
              <a:buNone/>
              <a:defRPr/>
            </a:pPr>
            <a:endParaRPr lang="en-US" altLang="en-US" sz="2000" b="1"/>
          </a:p>
          <a:p>
            <a:pPr>
              <a:lnSpc>
                <a:spcPts val="2400"/>
              </a:lnSpc>
              <a:spcBef>
                <a:spcPts val="0"/>
              </a:spcBef>
              <a:buFont typeface="Wingdings" panose="05000000000000000000" pitchFamily="2" charset="2"/>
              <a:buChar char="Ø"/>
              <a:defRPr/>
            </a:pPr>
            <a:r>
              <a:rPr lang="en-US" altLang="en-US" sz="2000" b="1"/>
              <a:t>  Make sure to keep a copy of ALL submitted documents for future </a:t>
            </a:r>
          </a:p>
          <a:p>
            <a:pPr marL="0" indent="0">
              <a:lnSpc>
                <a:spcPts val="2400"/>
              </a:lnSpc>
              <a:spcBef>
                <a:spcPts val="0"/>
              </a:spcBef>
              <a:buNone/>
              <a:defRPr/>
            </a:pPr>
            <a:r>
              <a:rPr lang="en-US" altLang="en-US" sz="2000" b="1"/>
              <a:t>records.</a:t>
            </a:r>
          </a:p>
          <a:p>
            <a:pPr marL="0" indent="0">
              <a:lnSpc>
                <a:spcPts val="2400"/>
              </a:lnSpc>
              <a:spcBef>
                <a:spcPts val="0"/>
              </a:spcBef>
              <a:buNone/>
              <a:defRPr/>
            </a:pPr>
            <a:endParaRPr lang="en-US" altLang="en-US" sz="2000" b="1"/>
          </a:p>
          <a:p>
            <a:pPr>
              <a:lnSpc>
                <a:spcPts val="2400"/>
              </a:lnSpc>
              <a:spcBef>
                <a:spcPts val="0"/>
              </a:spcBef>
              <a:buFont typeface="Wingdings" panose="05000000000000000000" pitchFamily="2" charset="2"/>
              <a:buChar char="Ø"/>
              <a:defRPr/>
            </a:pPr>
            <a:r>
              <a:rPr lang="en-US" altLang="en-US" sz="2000" b="1"/>
              <a:t>  Contact the Housing Office for additional questions/concerns.</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Housing Final Points</a:t>
            </a:r>
          </a:p>
        </p:txBody>
      </p:sp>
    </p:spTree>
    <p:extLst>
      <p:ext uri="{BB962C8B-B14F-4D97-AF65-F5344CB8AC3E}">
        <p14:creationId xmlns:p14="http://schemas.microsoft.com/office/powerpoint/2010/main" val="1289329305"/>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351103"/>
            <a:ext cx="4828486"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algn="ctr"/>
            <a:r>
              <a:rPr lang="en-US" sz="2800">
                <a:effectLst>
                  <a:outerShdw blurRad="38100" dist="38100" dir="2700000" algn="tl">
                    <a:srgbClr val="000000">
                      <a:alpha val="43137"/>
                    </a:srgbClr>
                  </a:outerShdw>
                </a:effectLst>
              </a:rPr>
              <a:t>Reassignment Briefing</a:t>
            </a:r>
          </a:p>
          <a:p>
            <a:pPr algn="ctr"/>
            <a:r>
              <a:rPr lang="en-US" sz="2800">
                <a:effectLst>
                  <a:outerShdw blurRad="38100" dist="38100" dir="2700000" algn="tl">
                    <a:srgbClr val="000000">
                      <a:alpha val="43137"/>
                    </a:srgbClr>
                  </a:outerShdw>
                </a:effectLst>
              </a:rPr>
              <a:t>TRANSPORTATION</a:t>
            </a:r>
            <a:br>
              <a:rPr lang="en-US" sz="2800">
                <a:effectLst>
                  <a:outerShdw blurRad="38100" dist="38100" dir="2700000" algn="tl">
                    <a:srgbClr val="000000">
                      <a:alpha val="43137"/>
                    </a:srgbClr>
                  </a:outerShdw>
                </a:effectLst>
              </a:rPr>
            </a:br>
            <a:r>
              <a:rPr lang="en-US" sz="2800">
                <a:effectLst>
                  <a:outerShdw blurRad="38100" dist="38100" dir="2700000" algn="tl">
                    <a:srgbClr val="000000">
                      <a:alpha val="43137"/>
                    </a:srgbClr>
                  </a:outerShdw>
                </a:effectLst>
              </a:rPr>
              <a:t>OUTBOUND PCS (HHG)</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68682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093" y="1223279"/>
            <a:ext cx="8217534" cy="5014834"/>
          </a:xfrm>
          <a:prstGeom prst="rect">
            <a:avLst/>
          </a:prstGeom>
        </p:spPr>
        <p:txBody>
          <a:bodyPr vert="horz" wrap="square" lIns="0" tIns="13335" rIns="0" bIns="0" rtlCol="0">
            <a:spAutoFit/>
          </a:bodyPr>
          <a:lstStyle/>
          <a:p>
            <a:pPr marL="186055" marR="381000" indent="-173990">
              <a:lnSpc>
                <a:spcPts val="1730"/>
              </a:lnSpc>
              <a:spcBef>
                <a:spcPts val="1705"/>
              </a:spcBef>
              <a:buFont typeface="Wingdings"/>
              <a:buChar char=""/>
              <a:tabLst>
                <a:tab pos="186690" algn="l"/>
              </a:tabLst>
            </a:pPr>
            <a:r>
              <a:rPr sz="1600" spc="-5">
                <a:latin typeface="Arial"/>
                <a:cs typeface="Arial"/>
              </a:rPr>
              <a:t>Soldiers with sufficient service remaining to complete the prescribed tour or serve the  unaccompanied tour will comply with the</a:t>
            </a:r>
            <a:r>
              <a:rPr sz="1600" spc="25">
                <a:latin typeface="Arial"/>
                <a:cs typeface="Arial"/>
              </a:rPr>
              <a:t> </a:t>
            </a:r>
            <a:r>
              <a:rPr sz="1600" spc="-5">
                <a:latin typeface="Arial"/>
                <a:cs typeface="Arial"/>
              </a:rPr>
              <a:t>assignment.</a:t>
            </a:r>
            <a:endParaRPr sz="1600">
              <a:latin typeface="Arial"/>
              <a:cs typeface="Arial"/>
            </a:endParaRPr>
          </a:p>
          <a:p>
            <a:pPr marL="186055" marR="177165" indent="-173990">
              <a:lnSpc>
                <a:spcPts val="1730"/>
              </a:lnSpc>
              <a:spcBef>
                <a:spcPts val="994"/>
              </a:spcBef>
              <a:buFont typeface="Wingdings"/>
              <a:buChar char=""/>
              <a:tabLst>
                <a:tab pos="186690" algn="l"/>
              </a:tabLst>
            </a:pPr>
            <a:r>
              <a:rPr sz="1600" spc="-5">
                <a:latin typeface="Arial"/>
                <a:cs typeface="Arial"/>
              </a:rPr>
              <a:t>Soldiers </a:t>
            </a:r>
            <a:r>
              <a:rPr sz="1600" spc="-10">
                <a:latin typeface="Arial"/>
                <a:cs typeface="Arial"/>
              </a:rPr>
              <a:t>who </a:t>
            </a:r>
            <a:r>
              <a:rPr sz="1600" spc="-5">
                <a:latin typeface="Arial"/>
                <a:cs typeface="Arial"/>
              </a:rPr>
              <a:t>must acquire additional time </a:t>
            </a:r>
            <a:r>
              <a:rPr sz="1600">
                <a:latin typeface="Arial"/>
                <a:cs typeface="Arial"/>
              </a:rPr>
              <a:t>in </a:t>
            </a:r>
            <a:r>
              <a:rPr sz="1600" spc="-5">
                <a:latin typeface="Arial"/>
                <a:cs typeface="Arial"/>
              </a:rPr>
              <a:t>service </a:t>
            </a:r>
            <a:r>
              <a:rPr sz="1600">
                <a:latin typeface="Arial"/>
                <a:cs typeface="Arial"/>
              </a:rPr>
              <a:t>in </a:t>
            </a:r>
            <a:r>
              <a:rPr sz="1600" spc="-10">
                <a:latin typeface="Arial"/>
                <a:cs typeface="Arial"/>
              </a:rPr>
              <a:t>order </a:t>
            </a:r>
            <a:r>
              <a:rPr sz="1600" spc="-5">
                <a:latin typeface="Arial"/>
                <a:cs typeface="Arial"/>
              </a:rPr>
              <a:t>to comply with assignment  instructions must either extend or reenlist, or decline to extend or reenlist, within </a:t>
            </a:r>
            <a:r>
              <a:rPr sz="1600" spc="-10">
                <a:latin typeface="Arial"/>
                <a:cs typeface="Arial"/>
              </a:rPr>
              <a:t>30  </a:t>
            </a:r>
            <a:r>
              <a:rPr sz="1600" spc="-5">
                <a:latin typeface="Arial"/>
                <a:cs typeface="Arial"/>
              </a:rPr>
              <a:t>calendar </a:t>
            </a:r>
            <a:r>
              <a:rPr sz="1600" spc="-10">
                <a:latin typeface="Arial"/>
                <a:cs typeface="Arial"/>
              </a:rPr>
              <a:t>days </a:t>
            </a:r>
            <a:r>
              <a:rPr sz="1600" spc="-5">
                <a:latin typeface="Arial"/>
                <a:cs typeface="Arial"/>
              </a:rPr>
              <a:t>of the assignment transmittal</a:t>
            </a:r>
            <a:r>
              <a:rPr sz="1600" spc="75">
                <a:latin typeface="Arial"/>
                <a:cs typeface="Arial"/>
              </a:rPr>
              <a:t> </a:t>
            </a:r>
            <a:r>
              <a:rPr sz="1600" spc="-10">
                <a:latin typeface="Arial"/>
                <a:cs typeface="Arial"/>
              </a:rPr>
              <a:t>date.</a:t>
            </a:r>
            <a:endParaRPr sz="1600">
              <a:latin typeface="Arial"/>
              <a:cs typeface="Arial"/>
            </a:endParaRPr>
          </a:p>
          <a:p>
            <a:pPr marL="186055" marR="14604" indent="-173990">
              <a:lnSpc>
                <a:spcPts val="1730"/>
              </a:lnSpc>
              <a:spcBef>
                <a:spcPts val="990"/>
              </a:spcBef>
              <a:buFont typeface="Wingdings"/>
              <a:buChar char=""/>
              <a:tabLst>
                <a:tab pos="186690" algn="l"/>
              </a:tabLst>
            </a:pPr>
            <a:r>
              <a:rPr sz="1600" spc="-10">
                <a:latin typeface="Arial"/>
                <a:cs typeface="Arial"/>
              </a:rPr>
              <a:t>Career </a:t>
            </a:r>
            <a:r>
              <a:rPr sz="1600" spc="-5">
                <a:latin typeface="Arial"/>
                <a:cs typeface="Arial"/>
              </a:rPr>
              <a:t>Soldiers </a:t>
            </a:r>
            <a:r>
              <a:rPr sz="1600" spc="-10">
                <a:latin typeface="Arial"/>
                <a:cs typeface="Arial"/>
              </a:rPr>
              <a:t>(not </a:t>
            </a:r>
            <a:r>
              <a:rPr sz="1600">
                <a:latin typeface="Arial"/>
                <a:cs typeface="Arial"/>
              </a:rPr>
              <a:t>in </a:t>
            </a:r>
            <a:r>
              <a:rPr sz="1600" spc="-10">
                <a:latin typeface="Arial"/>
                <a:cs typeface="Arial"/>
              </a:rPr>
              <a:t>NCO Career </a:t>
            </a:r>
            <a:r>
              <a:rPr sz="1600" spc="-5">
                <a:latin typeface="Arial"/>
                <a:cs typeface="Arial"/>
              </a:rPr>
              <a:t>Status </a:t>
            </a:r>
            <a:r>
              <a:rPr sz="1600" spc="-10">
                <a:latin typeface="Arial"/>
                <a:cs typeface="Arial"/>
              </a:rPr>
              <a:t>Program </a:t>
            </a:r>
            <a:r>
              <a:rPr sz="1600" spc="-5">
                <a:latin typeface="Arial"/>
                <a:cs typeface="Arial"/>
              </a:rPr>
              <a:t>or “Indef”) </a:t>
            </a:r>
            <a:r>
              <a:rPr sz="1600" spc="-10">
                <a:latin typeface="Arial"/>
                <a:cs typeface="Arial"/>
              </a:rPr>
              <a:t>who </a:t>
            </a:r>
            <a:r>
              <a:rPr sz="1600" spc="-5">
                <a:latin typeface="Arial"/>
                <a:cs typeface="Arial"/>
              </a:rPr>
              <a:t>decline to extend </a:t>
            </a:r>
            <a:r>
              <a:rPr sz="1600" spc="-10">
                <a:latin typeface="Arial"/>
                <a:cs typeface="Arial"/>
              </a:rPr>
              <a:t>or  </a:t>
            </a:r>
            <a:r>
              <a:rPr sz="1600" spc="-5">
                <a:latin typeface="Arial"/>
                <a:cs typeface="Arial"/>
              </a:rPr>
              <a:t>reenlist </a:t>
            </a:r>
            <a:r>
              <a:rPr sz="1600">
                <a:latin typeface="Arial"/>
                <a:cs typeface="Arial"/>
              </a:rPr>
              <a:t>in </a:t>
            </a:r>
            <a:r>
              <a:rPr sz="1600" spc="-10">
                <a:latin typeface="Arial"/>
                <a:cs typeface="Arial"/>
              </a:rPr>
              <a:t>order </a:t>
            </a:r>
            <a:r>
              <a:rPr sz="1600" spc="-5">
                <a:latin typeface="Arial"/>
                <a:cs typeface="Arial"/>
              </a:rPr>
              <a:t>to meet the SRR must coordinate with their </a:t>
            </a:r>
            <a:r>
              <a:rPr sz="1600" spc="-10">
                <a:latin typeface="Arial"/>
                <a:cs typeface="Arial"/>
              </a:rPr>
              <a:t>Career </a:t>
            </a:r>
            <a:r>
              <a:rPr sz="1600" spc="-5">
                <a:latin typeface="Arial"/>
                <a:cs typeface="Arial"/>
              </a:rPr>
              <a:t>Counselor to </a:t>
            </a:r>
            <a:r>
              <a:rPr sz="1600" spc="-10">
                <a:latin typeface="Arial"/>
                <a:cs typeface="Arial"/>
              </a:rPr>
              <a:t>execute  </a:t>
            </a:r>
            <a:r>
              <a:rPr sz="1600" spc="-5">
                <a:latin typeface="Arial"/>
                <a:cs typeface="Arial"/>
              </a:rPr>
              <a:t>a </a:t>
            </a:r>
            <a:r>
              <a:rPr sz="1600" spc="-10">
                <a:latin typeface="Arial"/>
                <a:cs typeface="Arial"/>
              </a:rPr>
              <a:t>DA Form 4991 </a:t>
            </a:r>
            <a:r>
              <a:rPr sz="1600" spc="-5">
                <a:latin typeface="Arial"/>
                <a:cs typeface="Arial"/>
              </a:rPr>
              <a:t>(Declination of </a:t>
            </a:r>
            <a:r>
              <a:rPr sz="1600" spc="-10">
                <a:latin typeface="Arial"/>
                <a:cs typeface="Arial"/>
              </a:rPr>
              <a:t>Continued </a:t>
            </a:r>
            <a:r>
              <a:rPr sz="1600" spc="-5">
                <a:latin typeface="Arial"/>
                <a:cs typeface="Arial"/>
              </a:rPr>
              <a:t>Service Statement). Signing this form </a:t>
            </a:r>
            <a:r>
              <a:rPr sz="1600" spc="-10">
                <a:latin typeface="Arial"/>
                <a:cs typeface="Arial"/>
              </a:rPr>
              <a:t>has  </a:t>
            </a:r>
            <a:r>
              <a:rPr sz="1600" spc="-5">
                <a:latin typeface="Arial"/>
                <a:cs typeface="Arial"/>
              </a:rPr>
              <a:t>many implications, including the </a:t>
            </a:r>
            <a:r>
              <a:rPr sz="1600">
                <a:latin typeface="Arial"/>
                <a:cs typeface="Arial"/>
              </a:rPr>
              <a:t>Soldier’s </a:t>
            </a:r>
            <a:r>
              <a:rPr sz="1600" spc="-10">
                <a:latin typeface="Arial"/>
                <a:cs typeface="Arial"/>
              </a:rPr>
              <a:t>departure </a:t>
            </a:r>
            <a:r>
              <a:rPr sz="1600" spc="-5">
                <a:latin typeface="Arial"/>
                <a:cs typeface="Arial"/>
              </a:rPr>
              <a:t>from service at the current ETS</a:t>
            </a:r>
            <a:r>
              <a:rPr sz="1600" spc="165">
                <a:latin typeface="Arial"/>
                <a:cs typeface="Arial"/>
              </a:rPr>
              <a:t> </a:t>
            </a:r>
            <a:r>
              <a:rPr sz="1600" spc="-10">
                <a:latin typeface="Arial"/>
                <a:cs typeface="Arial"/>
              </a:rPr>
              <a:t>date.</a:t>
            </a:r>
            <a:endParaRPr sz="1600">
              <a:latin typeface="Arial"/>
              <a:cs typeface="Arial"/>
            </a:endParaRPr>
          </a:p>
          <a:p>
            <a:pPr marL="186055" marR="24130" indent="-173990">
              <a:lnSpc>
                <a:spcPts val="1730"/>
              </a:lnSpc>
              <a:spcBef>
                <a:spcPts val="1000"/>
              </a:spcBef>
              <a:buFont typeface="Wingdings"/>
              <a:buChar char=""/>
              <a:tabLst>
                <a:tab pos="186690" algn="l"/>
              </a:tabLst>
            </a:pPr>
            <a:r>
              <a:rPr sz="1600" spc="-5">
                <a:latin typeface="Arial"/>
                <a:cs typeface="Arial"/>
              </a:rPr>
              <a:t>Initial term Soldiers </a:t>
            </a:r>
            <a:r>
              <a:rPr sz="1600" spc="-10">
                <a:latin typeface="Arial"/>
                <a:cs typeface="Arial"/>
              </a:rPr>
              <a:t>who </a:t>
            </a:r>
            <a:r>
              <a:rPr sz="1600" spc="-5">
                <a:latin typeface="Arial"/>
                <a:cs typeface="Arial"/>
              </a:rPr>
              <a:t>decline to extend or reenlist </a:t>
            </a:r>
            <a:r>
              <a:rPr sz="1600">
                <a:latin typeface="Arial"/>
                <a:cs typeface="Arial"/>
              </a:rPr>
              <a:t>in </a:t>
            </a:r>
            <a:r>
              <a:rPr sz="1600" spc="-10">
                <a:latin typeface="Arial"/>
                <a:cs typeface="Arial"/>
              </a:rPr>
              <a:t>order </a:t>
            </a:r>
            <a:r>
              <a:rPr sz="1600" spc="-5">
                <a:latin typeface="Arial"/>
                <a:cs typeface="Arial"/>
              </a:rPr>
              <a:t>to meet the SRR will </a:t>
            </a:r>
            <a:r>
              <a:rPr sz="1600" spc="-10">
                <a:latin typeface="Arial"/>
                <a:cs typeface="Arial"/>
              </a:rPr>
              <a:t>not  execute </a:t>
            </a:r>
            <a:r>
              <a:rPr sz="1600" spc="-5">
                <a:latin typeface="Arial"/>
                <a:cs typeface="Arial"/>
              </a:rPr>
              <a:t>a </a:t>
            </a:r>
            <a:r>
              <a:rPr sz="1600" spc="-10">
                <a:latin typeface="Arial"/>
                <a:cs typeface="Arial"/>
              </a:rPr>
              <a:t>DA Form 4991; </a:t>
            </a:r>
            <a:r>
              <a:rPr sz="1600" spc="-20">
                <a:latin typeface="Arial"/>
                <a:cs typeface="Arial"/>
              </a:rPr>
              <a:t>however, </a:t>
            </a:r>
            <a:r>
              <a:rPr sz="1600" spc="-5">
                <a:latin typeface="Arial"/>
                <a:cs typeface="Arial"/>
              </a:rPr>
              <a:t>they must sign a statement indicating they will </a:t>
            </a:r>
            <a:r>
              <a:rPr sz="1600" spc="-10">
                <a:latin typeface="Arial"/>
                <a:cs typeface="Arial"/>
              </a:rPr>
              <a:t>not  </a:t>
            </a:r>
            <a:r>
              <a:rPr sz="1600" spc="-5">
                <a:latin typeface="Arial"/>
                <a:cs typeface="Arial"/>
              </a:rPr>
              <a:t>extend or reenlist to meet the SRR. This statement </a:t>
            </a:r>
            <a:r>
              <a:rPr sz="1600" spc="-10">
                <a:latin typeface="Arial"/>
                <a:cs typeface="Arial"/>
              </a:rPr>
              <a:t>does not </a:t>
            </a:r>
            <a:r>
              <a:rPr sz="1600" spc="-5">
                <a:latin typeface="Arial"/>
                <a:cs typeface="Arial"/>
              </a:rPr>
              <a:t>prevent further</a:t>
            </a:r>
            <a:r>
              <a:rPr sz="1600" spc="204">
                <a:latin typeface="Arial"/>
                <a:cs typeface="Arial"/>
              </a:rPr>
              <a:t> </a:t>
            </a:r>
            <a:r>
              <a:rPr sz="1600" spc="-5">
                <a:latin typeface="Arial"/>
                <a:cs typeface="Arial"/>
              </a:rPr>
              <a:t>reenlistment.</a:t>
            </a:r>
            <a:endParaRPr sz="1600">
              <a:latin typeface="Arial"/>
              <a:cs typeface="Arial"/>
            </a:endParaRPr>
          </a:p>
          <a:p>
            <a:pPr marL="186055" marR="5080" indent="-173990">
              <a:lnSpc>
                <a:spcPts val="1730"/>
              </a:lnSpc>
              <a:spcBef>
                <a:spcPts val="990"/>
              </a:spcBef>
              <a:buFont typeface="Wingdings"/>
              <a:buChar char=""/>
              <a:tabLst>
                <a:tab pos="186690" algn="l"/>
              </a:tabLst>
            </a:pPr>
            <a:r>
              <a:rPr sz="1600" spc="-5">
                <a:latin typeface="Arial"/>
                <a:cs typeface="Arial"/>
              </a:rPr>
              <a:t>Soldiers </a:t>
            </a:r>
            <a:r>
              <a:rPr sz="1600" spc="-10">
                <a:latin typeface="Arial"/>
                <a:cs typeface="Arial"/>
              </a:rPr>
              <a:t>who </a:t>
            </a:r>
            <a:r>
              <a:rPr sz="1600" spc="-5">
                <a:latin typeface="Arial"/>
                <a:cs typeface="Arial"/>
              </a:rPr>
              <a:t>have at least 19 </a:t>
            </a:r>
            <a:r>
              <a:rPr sz="1600" spc="-10">
                <a:latin typeface="Arial"/>
                <a:cs typeface="Arial"/>
              </a:rPr>
              <a:t>years and </a:t>
            </a:r>
            <a:r>
              <a:rPr sz="1600" spc="-5">
                <a:latin typeface="Arial"/>
                <a:cs typeface="Arial"/>
              </a:rPr>
              <a:t>6 </a:t>
            </a:r>
            <a:r>
              <a:rPr sz="1600" spc="-10">
                <a:latin typeface="Arial"/>
                <a:cs typeface="Arial"/>
              </a:rPr>
              <a:t>months </a:t>
            </a:r>
            <a:r>
              <a:rPr sz="1600" spc="-5">
                <a:latin typeface="Arial"/>
                <a:cs typeface="Arial"/>
              </a:rPr>
              <a:t>of active </a:t>
            </a:r>
            <a:r>
              <a:rPr sz="1600" spc="-10">
                <a:latin typeface="Arial"/>
                <a:cs typeface="Arial"/>
              </a:rPr>
              <a:t>Federal </a:t>
            </a:r>
            <a:r>
              <a:rPr sz="1600" spc="-5">
                <a:latin typeface="Arial"/>
                <a:cs typeface="Arial"/>
              </a:rPr>
              <a:t>service </a:t>
            </a:r>
            <a:r>
              <a:rPr sz="1600" spc="-10">
                <a:latin typeface="Arial"/>
                <a:cs typeface="Arial"/>
              </a:rPr>
              <a:t>upon  </a:t>
            </a:r>
            <a:r>
              <a:rPr sz="1600" spc="-5">
                <a:latin typeface="Arial"/>
                <a:cs typeface="Arial"/>
              </a:rPr>
              <a:t>assignment notification may elect to acquire additional service to complete the prescribed  </a:t>
            </a:r>
            <a:r>
              <a:rPr sz="1600" spc="-20">
                <a:latin typeface="Arial"/>
                <a:cs typeface="Arial"/>
              </a:rPr>
              <a:t>tour, </a:t>
            </a:r>
            <a:r>
              <a:rPr sz="1600" spc="-5">
                <a:latin typeface="Arial"/>
                <a:cs typeface="Arial"/>
              </a:rPr>
              <a:t>retire </a:t>
            </a:r>
            <a:r>
              <a:rPr sz="1600">
                <a:latin typeface="Arial"/>
                <a:cs typeface="Arial"/>
              </a:rPr>
              <a:t>in </a:t>
            </a:r>
            <a:r>
              <a:rPr sz="1600" spc="-5">
                <a:latin typeface="Arial"/>
                <a:cs typeface="Arial"/>
              </a:rPr>
              <a:t>lieu of PCS, or </a:t>
            </a:r>
            <a:r>
              <a:rPr sz="1600" spc="-10">
                <a:latin typeface="Arial"/>
                <a:cs typeface="Arial"/>
              </a:rPr>
              <a:t>execute DA Form</a:t>
            </a:r>
            <a:r>
              <a:rPr sz="1600" spc="50">
                <a:latin typeface="Arial"/>
                <a:cs typeface="Arial"/>
              </a:rPr>
              <a:t> </a:t>
            </a:r>
            <a:r>
              <a:rPr sz="1600" spc="-10">
                <a:latin typeface="Arial"/>
                <a:cs typeface="Arial"/>
              </a:rPr>
              <a:t>4991.</a:t>
            </a:r>
            <a:endParaRPr sz="1600">
              <a:latin typeface="Arial"/>
              <a:cs typeface="Arial"/>
            </a:endParaRPr>
          </a:p>
          <a:p>
            <a:pPr marL="186055" marR="141605" indent="-173990">
              <a:lnSpc>
                <a:spcPts val="1730"/>
              </a:lnSpc>
              <a:spcBef>
                <a:spcPts val="990"/>
              </a:spcBef>
              <a:buFont typeface="Wingdings"/>
              <a:buChar char=""/>
              <a:tabLst>
                <a:tab pos="186690" algn="l"/>
              </a:tabLst>
            </a:pPr>
            <a:r>
              <a:rPr sz="1600" spc="-5">
                <a:latin typeface="Arial"/>
                <a:cs typeface="Arial"/>
              </a:rPr>
              <a:t>Soldiers </a:t>
            </a:r>
            <a:r>
              <a:rPr sz="1600" spc="-10">
                <a:latin typeface="Arial"/>
                <a:cs typeface="Arial"/>
              </a:rPr>
              <a:t>who </a:t>
            </a:r>
            <a:r>
              <a:rPr sz="1600" spc="-5">
                <a:latin typeface="Arial"/>
                <a:cs typeface="Arial"/>
              </a:rPr>
              <a:t>decline to meet the SRR for assignment may </a:t>
            </a:r>
            <a:r>
              <a:rPr sz="1600">
                <a:latin typeface="Arial"/>
                <a:cs typeface="Arial"/>
              </a:rPr>
              <a:t>still </a:t>
            </a:r>
            <a:r>
              <a:rPr sz="1600" spc="-5">
                <a:latin typeface="Arial"/>
                <a:cs typeface="Arial"/>
              </a:rPr>
              <a:t>be eligible for </a:t>
            </a:r>
            <a:r>
              <a:rPr sz="1600" spc="-10">
                <a:latin typeface="Arial"/>
                <a:cs typeface="Arial"/>
              </a:rPr>
              <a:t>other  </a:t>
            </a:r>
            <a:r>
              <a:rPr sz="1600" spc="-5">
                <a:latin typeface="Arial"/>
                <a:cs typeface="Arial"/>
              </a:rPr>
              <a:t>assignments </a:t>
            </a:r>
            <a:r>
              <a:rPr sz="1600" spc="-10">
                <a:latin typeface="Arial"/>
                <a:cs typeface="Arial"/>
              </a:rPr>
              <a:t>(CONUS and OCONUS) </a:t>
            </a:r>
            <a:r>
              <a:rPr sz="1600" spc="-5">
                <a:latin typeface="Arial"/>
                <a:cs typeface="Arial"/>
              </a:rPr>
              <a:t>provided they have sufficient SRR for the </a:t>
            </a:r>
            <a:r>
              <a:rPr sz="1600" spc="-10">
                <a:latin typeface="Arial"/>
                <a:cs typeface="Arial"/>
              </a:rPr>
              <a:t>new  </a:t>
            </a:r>
            <a:r>
              <a:rPr sz="1600" spc="-5">
                <a:latin typeface="Arial"/>
                <a:cs typeface="Arial"/>
              </a:rPr>
              <a:t>assignment. </a:t>
            </a:r>
            <a:r>
              <a:rPr sz="1600" spc="-10">
                <a:latin typeface="Arial"/>
                <a:cs typeface="Arial"/>
              </a:rPr>
              <a:t>For example, </a:t>
            </a:r>
            <a:r>
              <a:rPr sz="1600" spc="-5">
                <a:latin typeface="Arial"/>
                <a:cs typeface="Arial"/>
              </a:rPr>
              <a:t>a Soldier </a:t>
            </a:r>
            <a:r>
              <a:rPr sz="1600" spc="-10">
                <a:latin typeface="Arial"/>
                <a:cs typeface="Arial"/>
              </a:rPr>
              <a:t>who </a:t>
            </a:r>
            <a:r>
              <a:rPr sz="1600" spc="-5">
                <a:latin typeface="Arial"/>
                <a:cs typeface="Arial"/>
              </a:rPr>
              <a:t>declines to extend/reenlist to meet the SRR for  a </a:t>
            </a:r>
            <a:r>
              <a:rPr sz="1600" spc="-10">
                <a:latin typeface="Arial"/>
                <a:cs typeface="Arial"/>
              </a:rPr>
              <a:t>36-month </a:t>
            </a:r>
            <a:r>
              <a:rPr sz="1600" spc="-5">
                <a:latin typeface="Arial"/>
                <a:cs typeface="Arial"/>
              </a:rPr>
              <a:t>assignment may be placed on assignment to a location requiring only </a:t>
            </a:r>
            <a:r>
              <a:rPr sz="1600" spc="-10">
                <a:latin typeface="Arial"/>
                <a:cs typeface="Arial"/>
              </a:rPr>
              <a:t>12  </a:t>
            </a:r>
            <a:r>
              <a:rPr sz="1600" spc="-5">
                <a:latin typeface="Arial"/>
                <a:cs typeface="Arial"/>
              </a:rPr>
              <a:t>months’</a:t>
            </a:r>
            <a:r>
              <a:rPr sz="1600" spc="-65">
                <a:latin typeface="Arial"/>
                <a:cs typeface="Arial"/>
              </a:rPr>
              <a:t> </a:t>
            </a:r>
            <a:r>
              <a:rPr sz="1600" spc="-10">
                <a:latin typeface="Arial"/>
                <a:cs typeface="Arial"/>
              </a:rPr>
              <a:t>SRR.</a:t>
            </a:r>
            <a:endParaRPr sz="1600">
              <a:latin typeface="Arial"/>
              <a:cs typeface="Arial"/>
            </a:endParaRPr>
          </a:p>
        </p:txBody>
      </p:sp>
      <p:sp>
        <p:nvSpPr>
          <p:cNvPr id="6" name="object 3"/>
          <p:cNvSpPr txBox="1">
            <a:spLocks noGrp="1"/>
          </p:cNvSpPr>
          <p:nvPr>
            <p:ph type="title"/>
          </p:nvPr>
        </p:nvSpPr>
        <p:spPr>
          <a:xfrm>
            <a:off x="4123765" y="165966"/>
            <a:ext cx="4844290" cy="750847"/>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spc="-5">
                <a:solidFill>
                  <a:schemeClr val="tx1"/>
                </a:solidFill>
              </a:rPr>
              <a:t>Service Remaining Requirement</a:t>
            </a:r>
            <a:r>
              <a:rPr lang="en-US" sz="2000" i="1" spc="-60">
                <a:solidFill>
                  <a:schemeClr val="tx1"/>
                </a:solidFill>
              </a:rPr>
              <a:t> </a:t>
            </a:r>
            <a:r>
              <a:rPr lang="en-US" sz="2000" i="1">
                <a:solidFill>
                  <a:schemeClr val="tx1"/>
                </a:solidFill>
              </a:rPr>
              <a:t>(SRR)</a:t>
            </a:r>
            <a:endParaRPr spc="-5">
              <a:solidFill>
                <a:schemeClr val="tx1"/>
              </a:solidFill>
            </a:endParaRPr>
          </a:p>
        </p:txBody>
      </p:sp>
    </p:spTree>
    <p:extLst>
      <p:ext uri="{BB962C8B-B14F-4D97-AF65-F5344CB8AC3E}">
        <p14:creationId xmlns:p14="http://schemas.microsoft.com/office/powerpoint/2010/main" val="3620327153"/>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quarter" idx="1"/>
          </p:nvPr>
        </p:nvSpPr>
        <p:spPr>
          <a:xfrm>
            <a:off x="228600" y="1394009"/>
            <a:ext cx="8610600" cy="4513732"/>
          </a:xfrm>
        </p:spPr>
        <p:txBody>
          <a:bodyPr>
            <a:normAutofit fontScale="92500" lnSpcReduction="20000"/>
          </a:bodyPr>
          <a:lstStyle/>
          <a:p>
            <a:r>
              <a:rPr lang="en-US" altLang="en-US" sz="1800"/>
              <a:t>Access Military OneSource:  </a:t>
            </a:r>
          </a:p>
          <a:p>
            <a:r>
              <a:rPr lang="en-US" altLang="en-US" sz="1800">
                <a:hlinkClick r:id="rId3"/>
              </a:rPr>
              <a:t>https://www.militaryonesource.mil/moving-housing/moving/personal-property-resources/</a:t>
            </a:r>
            <a:r>
              <a:rPr lang="en-US" altLang="en-US" sz="1800"/>
              <a:t>  which is the official Department of Defense (DOD) moving portal, providing moving guides, tutorials, frequently asked questions (FAQs), customer service links, tools, resources, and access to the Defense Personal Property System (DPS).  Website can be accessed 24/7 from anywhere (home, office , two workstations in ATO Office)</a:t>
            </a:r>
          </a:p>
          <a:p>
            <a:endParaRPr lang="en-US" altLang="en-US" sz="1800"/>
          </a:p>
          <a:p>
            <a:r>
              <a:rPr lang="en-US" altLang="en-US" sz="1800"/>
              <a:t>System Uses:</a:t>
            </a:r>
          </a:p>
          <a:p>
            <a:pPr>
              <a:buFont typeface="Wingdings 2" panose="05020102010507070707" pitchFamily="18" charset="2"/>
              <a:buNone/>
            </a:pPr>
            <a:r>
              <a:rPr lang="en-US" altLang="en-US" sz="1800"/>
              <a:t>        Conduct office/or self counseling</a:t>
            </a:r>
          </a:p>
          <a:p>
            <a:pPr>
              <a:buFont typeface="Wingdings 2" panose="05020102010507070707" pitchFamily="18" charset="2"/>
              <a:buNone/>
            </a:pPr>
            <a:r>
              <a:rPr lang="en-US" altLang="en-US" sz="1800"/>
              <a:t>        Update personal information      </a:t>
            </a:r>
          </a:p>
          <a:p>
            <a:pPr>
              <a:buFont typeface="Wingdings 2" panose="05020102010507070707" pitchFamily="18" charset="2"/>
              <a:buNone/>
            </a:pPr>
            <a:r>
              <a:rPr lang="en-US" altLang="en-US" sz="1800"/>
              <a:t>        Process loss/damage claims</a:t>
            </a:r>
          </a:p>
          <a:p>
            <a:pPr>
              <a:buFont typeface="Wingdings 2" panose="05020102010507070707" pitchFamily="18" charset="2"/>
              <a:buNone/>
            </a:pPr>
            <a:endParaRPr lang="en-US" altLang="en-US" sz="1800"/>
          </a:p>
          <a:p>
            <a:pPr>
              <a:buFont typeface="Wingdings 2" panose="05020102010507070707" pitchFamily="18" charset="2"/>
              <a:buNone/>
            </a:pPr>
            <a:endParaRPr lang="en-US" altLang="en-US" sz="1800"/>
          </a:p>
          <a:p>
            <a:pPr>
              <a:buNone/>
            </a:pPr>
            <a:r>
              <a:rPr lang="en-US" sz="1800" spc="-5"/>
              <a:t>Camp Zama Reassignment Section </a:t>
            </a:r>
          </a:p>
          <a:p>
            <a:pPr>
              <a:buNone/>
            </a:pPr>
            <a:r>
              <a:rPr lang="en-US" sz="1800" spc="-5"/>
              <a:t>315-263-4453/7371 - updated 13 Dec 22</a:t>
            </a:r>
          </a:p>
        </p:txBody>
      </p:sp>
      <p:sp>
        <p:nvSpPr>
          <p:cNvPr id="4" name="Date Placeholder 3"/>
          <p:cNvSpPr>
            <a:spLocks noGrp="1"/>
          </p:cNvSpPr>
          <p:nvPr>
            <p:ph type="dt" sz="half" idx="4294967295"/>
          </p:nvPr>
        </p:nvSpPr>
        <p:spPr>
          <a:xfrm>
            <a:off x="78739" y="6629400"/>
            <a:ext cx="4340861" cy="176484"/>
          </a:xfrm>
        </p:spPr>
        <p:txBody>
          <a:bodyPr/>
          <a:lstStyle/>
          <a:p>
            <a:pPr marL="12700"/>
            <a:r>
              <a:rPr lang="en-US" sz="100" spc="-5"/>
              <a:t>44460</a:t>
            </a:r>
          </a:p>
        </p:txBody>
      </p:sp>
      <p:sp>
        <p:nvSpPr>
          <p:cNvPr id="11"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Defense Personal Property System (DPS)</a:t>
            </a:r>
          </a:p>
        </p:txBody>
      </p:sp>
    </p:spTree>
    <p:extLst>
      <p:ext uri="{BB962C8B-B14F-4D97-AF65-F5344CB8AC3E}">
        <p14:creationId xmlns:p14="http://schemas.microsoft.com/office/powerpoint/2010/main" val="3682994560"/>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vanessa.barner1\AppData\Local\Microsoft\Windows\Temporary Internet Files\Content.IE5\4KKSWGF3\MP9004485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7" y="3301042"/>
            <a:ext cx="2189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quarter" idx="1"/>
          </p:nvPr>
        </p:nvSpPr>
        <p:spPr>
          <a:xfrm>
            <a:off x="939980" y="1182248"/>
            <a:ext cx="7669181" cy="4797425"/>
          </a:xfrm>
        </p:spPr>
        <p:txBody>
          <a:bodyPr/>
          <a:lstStyle/>
          <a:p>
            <a:pPr eaLnBrk="1" hangingPunct="1"/>
            <a:r>
              <a:rPr lang="en-US" altLang="en-US" sz="2500"/>
              <a:t>Three types of  authorized shipments are:</a:t>
            </a:r>
          </a:p>
          <a:p>
            <a:pPr eaLnBrk="1" hangingPunct="1">
              <a:buFont typeface="Wingdings 2" panose="05020102010507070707" pitchFamily="18" charset="2"/>
              <a:buNone/>
            </a:pPr>
            <a:r>
              <a:rPr lang="en-US" altLang="en-US" sz="2500"/>
              <a:t>      - Unaccompanied Baggage</a:t>
            </a:r>
          </a:p>
          <a:p>
            <a:pPr eaLnBrk="1" hangingPunct="1">
              <a:buFont typeface="Wingdings 2" panose="05020102010507070707" pitchFamily="18" charset="2"/>
              <a:buNone/>
            </a:pPr>
            <a:r>
              <a:rPr lang="en-US" altLang="en-US" sz="2500"/>
              <a:t>      - Household Goods</a:t>
            </a:r>
          </a:p>
          <a:p>
            <a:pPr eaLnBrk="1" hangingPunct="1">
              <a:buFont typeface="Wingdings 2" panose="05020102010507070707" pitchFamily="18" charset="2"/>
              <a:buNone/>
            </a:pPr>
            <a:r>
              <a:rPr lang="en-US" altLang="en-US" sz="2500"/>
              <a:t>	    - Non-Temporary Storage (NTS)                                        </a:t>
            </a:r>
            <a:r>
              <a:rPr lang="en-US" altLang="en-US" sz="2500" i="1"/>
              <a:t>“Release upon arrival at new duty station”</a:t>
            </a:r>
          </a:p>
          <a:p>
            <a:pPr eaLnBrk="1" hangingPunct="1">
              <a:buFont typeface="Wingdings 2" panose="05020102010507070707" pitchFamily="18" charset="2"/>
              <a:buNone/>
            </a:pPr>
            <a:r>
              <a:rPr lang="en-US" altLang="en-US" sz="2500"/>
              <a:t> </a:t>
            </a:r>
          </a:p>
          <a:p>
            <a:pPr eaLnBrk="1" hangingPunct="1">
              <a:buFont typeface="Wingdings 2" panose="05020102010507070707" pitchFamily="18" charset="2"/>
              <a:buNone/>
            </a:pPr>
            <a:r>
              <a:rPr lang="en-US" altLang="en-US" sz="2500"/>
              <a:t>  Average transit time to United States</a:t>
            </a:r>
          </a:p>
          <a:p>
            <a:pPr>
              <a:buNone/>
            </a:pPr>
            <a:r>
              <a:rPr lang="en-US" altLang="en-US" sz="2500"/>
              <a:t>  Unaccompanied Baggage:  30-40 days</a:t>
            </a:r>
          </a:p>
          <a:p>
            <a:pPr>
              <a:buNone/>
            </a:pPr>
            <a:r>
              <a:rPr lang="en-US" altLang="en-US" sz="2500"/>
              <a:t>  Household Goods:               60-70 days</a:t>
            </a:r>
          </a:p>
          <a:p>
            <a:pPr eaLnBrk="1" hangingPunct="1">
              <a:buFont typeface="Wingdings 2" panose="05020102010507070707" pitchFamily="18" charset="2"/>
              <a:buNone/>
            </a:pPr>
            <a:r>
              <a:rPr lang="en-US" altLang="en-US" sz="2500" i="1"/>
              <a:t>***Storage in transit (SIT) 90 days****</a:t>
            </a:r>
          </a:p>
          <a:p>
            <a:pPr marL="0" indent="0" eaLnBrk="1" hangingPunct="1">
              <a:buNone/>
            </a:pPr>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10"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Transportation of Household Goods (HHG)</a:t>
            </a:r>
          </a:p>
        </p:txBody>
      </p:sp>
    </p:spTree>
    <p:extLst>
      <p:ext uri="{BB962C8B-B14F-4D97-AF65-F5344CB8AC3E}">
        <p14:creationId xmlns:p14="http://schemas.microsoft.com/office/powerpoint/2010/main" val="3504622940"/>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sz="quarter" idx="1"/>
          </p:nvPr>
        </p:nvSpPr>
        <p:spPr>
          <a:xfrm>
            <a:off x="836760" y="1294960"/>
            <a:ext cx="7297949" cy="4572000"/>
          </a:xfrm>
        </p:spPr>
        <p:txBody>
          <a:bodyPr>
            <a:noAutofit/>
          </a:bodyPr>
          <a:lstStyle/>
          <a:p>
            <a:pPr eaLnBrk="1" hangingPunct="1">
              <a:defRPr/>
            </a:pPr>
            <a:r>
              <a:rPr lang="en-US" altLang="en-US" sz="2500"/>
              <a:t>Weight entitlements depend upon rank</a:t>
            </a:r>
          </a:p>
          <a:p>
            <a:pPr eaLnBrk="1" hangingPunct="1">
              <a:defRPr/>
            </a:pPr>
            <a:r>
              <a:rPr lang="en-US" altLang="en-US" sz="2500"/>
              <a:t> 26 May 2017-</a:t>
            </a:r>
            <a:r>
              <a:rPr lang="en-US" sz="2500"/>
              <a:t>DA decision to increase shipment entitlement to/from Japan to 75% for 06 and above/CSM-SGM and 50% accompanied personnel and 25%  for unaccompanied of full entitlement with UB weight included</a:t>
            </a:r>
          </a:p>
          <a:p>
            <a:pPr marL="0" indent="0" eaLnBrk="1" hangingPunct="1">
              <a:buFont typeface="Wingdings 2" panose="05020102010507070707" pitchFamily="18" charset="2"/>
              <a:buNone/>
              <a:defRPr/>
            </a:pPr>
            <a:r>
              <a:rPr lang="en-US" altLang="en-US" sz="2500"/>
              <a:t> </a:t>
            </a:r>
          </a:p>
          <a:p>
            <a:pPr eaLnBrk="1" hangingPunct="1">
              <a:buFont typeface="Wingdings 2" panose="05020102010507070707" pitchFamily="18" charset="2"/>
              <a:buNone/>
              <a:defRPr/>
            </a:pPr>
            <a:r>
              <a:rPr lang="en-US" altLang="en-US" sz="2500"/>
              <a:t>   </a:t>
            </a:r>
          </a:p>
          <a:p>
            <a:pPr eaLnBrk="1" hangingPunct="1">
              <a:buFont typeface="Wingdings 2" panose="05020102010507070707" pitchFamily="18" charset="2"/>
              <a:buNone/>
              <a:defRPr/>
            </a:pPr>
            <a:r>
              <a:rPr lang="en-US" altLang="en-US" sz="2500" i="1"/>
              <a:t>****See outbound  counselor on how it applies to you***</a:t>
            </a:r>
          </a:p>
          <a:p>
            <a:pPr eaLnBrk="1" hangingPunct="1">
              <a:buFont typeface="Wingdings 2" panose="05020102010507070707" pitchFamily="18" charset="2"/>
              <a:buNone/>
              <a:defRPr/>
            </a:pPr>
            <a:r>
              <a:rPr lang="en-US" altLang="en-US" sz="2500"/>
              <a:t> </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Weight Entitlements</a:t>
            </a:r>
          </a:p>
        </p:txBody>
      </p:sp>
    </p:spTree>
    <p:extLst>
      <p:ext uri="{BB962C8B-B14F-4D97-AF65-F5344CB8AC3E}">
        <p14:creationId xmlns:p14="http://schemas.microsoft.com/office/powerpoint/2010/main" val="1450552709"/>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836761" y="1022170"/>
            <a:ext cx="7470627" cy="369332"/>
          </a:xfrm>
        </p:spPr>
        <p:txBody>
          <a:bodyPr/>
          <a:lstStyle/>
          <a:p>
            <a:r>
              <a:rPr lang="en-US">
                <a:solidFill>
                  <a:schemeClr val="bg1"/>
                </a:solidFill>
                <a:cs typeface="Aharoni" pitchFamily="2" charset="-79"/>
              </a:rPr>
              <a:t>Reassignments</a:t>
            </a:r>
            <a:endParaRPr lang="en-US">
              <a:solidFill>
                <a:schemeClr val="bg1"/>
              </a:solidFill>
            </a:endParaRPr>
          </a:p>
        </p:txBody>
      </p:sp>
      <p:pic>
        <p:nvPicPr>
          <p:cNvPr id="27" name="Picture 2"/>
          <p:cNvPicPr>
            <a:picLocks noGrp="1" noChangeAspect="1"/>
          </p:cNvPicPr>
          <p:nvPr>
            <p:ph sz="quarter" idx="1"/>
          </p:nvPr>
        </p:nvPicPr>
        <p:blipFill>
          <a:blip r:embed="rId2"/>
          <a:srcRect/>
          <a:stretch>
            <a:fillRect/>
          </a:stretch>
        </p:blipFill>
        <p:spPr>
          <a:xfrm>
            <a:off x="836761" y="866275"/>
            <a:ext cx="7517285" cy="5293363"/>
          </a:xfrm>
          <a:ln w="38100" cap="sq">
            <a:solidFill>
              <a:srgbClr val="000000"/>
            </a:solidFill>
            <a:miter lim="800000"/>
          </a:ln>
          <a:effectLst>
            <a:outerShdw blurRad="50800" dist="38100" dir="2700000" algn="tl" rotWithShape="0">
              <a:srgbClr val="000000">
                <a:alpha val="43000"/>
              </a:srgbClr>
            </a:outerShdw>
          </a:effectLst>
        </p:spPr>
      </p:pic>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WEIGHT ALLOWANCES 5A/5B-1 JTR 5200</a:t>
            </a:r>
          </a:p>
        </p:txBody>
      </p:sp>
    </p:spTree>
    <p:extLst>
      <p:ext uri="{BB962C8B-B14F-4D97-AF65-F5344CB8AC3E}">
        <p14:creationId xmlns:p14="http://schemas.microsoft.com/office/powerpoint/2010/main" val="80846064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quarter" idx="1"/>
          </p:nvPr>
        </p:nvSpPr>
        <p:spPr>
          <a:xfrm>
            <a:off x="976227" y="1509922"/>
            <a:ext cx="6582254" cy="4312908"/>
          </a:xfrm>
        </p:spPr>
        <p:txBody>
          <a:bodyPr>
            <a:normAutofit/>
          </a:bodyPr>
          <a:lstStyle/>
          <a:p>
            <a:r>
              <a:rPr lang="en-US" altLang="en-US" sz="2500"/>
              <a:t>All personal property shipments destined for the U.S. Customs (CTUS) will be accompanied by a signed DD Form 1252, Personal Property Customs Declaration.</a:t>
            </a:r>
          </a:p>
          <a:p>
            <a:pPr>
              <a:buFont typeface="Wingdings 2" panose="05020102010507070707" pitchFamily="18" charset="2"/>
              <a:buNone/>
            </a:pPr>
            <a:endParaRPr lang="en-US" altLang="en-US" sz="2500"/>
          </a:p>
          <a:p>
            <a:pPr>
              <a:buFont typeface="Wingdings 2" panose="05020102010507070707" pitchFamily="18" charset="2"/>
              <a:buNone/>
            </a:pPr>
            <a:r>
              <a:rPr lang="en-US" altLang="en-US" sz="2500"/>
              <a:t>**Details on prohibited and restricted items has been provided for you inside your packet.</a:t>
            </a:r>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U.S. Customs Requirements</a:t>
            </a:r>
          </a:p>
        </p:txBody>
      </p:sp>
    </p:spTree>
    <p:extLst>
      <p:ext uri="{BB962C8B-B14F-4D97-AF65-F5344CB8AC3E}">
        <p14:creationId xmlns:p14="http://schemas.microsoft.com/office/powerpoint/2010/main" val="2161953121"/>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81205"/>
            <a:ext cx="7558481" cy="226503"/>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sz="quarter" idx="1"/>
          </p:nvPr>
        </p:nvSpPr>
        <p:spPr>
          <a:xfrm>
            <a:off x="965859" y="1363273"/>
            <a:ext cx="6711650" cy="4572000"/>
          </a:xfrm>
        </p:spPr>
        <p:txBody>
          <a:bodyPr>
            <a:normAutofit/>
          </a:bodyPr>
          <a:lstStyle/>
          <a:p>
            <a:r>
              <a:rPr lang="en-US" altLang="en-US" sz="2500"/>
              <a:t>POV must meet U.S. EPA and U.S. DOT Standards</a:t>
            </a:r>
          </a:p>
          <a:p>
            <a:pPr>
              <a:buFont typeface="Wingdings 2" panose="05020102010507070707" pitchFamily="18" charset="2"/>
              <a:buNone/>
            </a:pPr>
            <a:r>
              <a:rPr lang="en-US" altLang="en-US" sz="2500"/>
              <a:t>     -Download the “Shipping your POV pamphlet from:</a:t>
            </a:r>
          </a:p>
          <a:p>
            <a:pPr>
              <a:buFont typeface="Wingdings 2" panose="05020102010507070707" pitchFamily="18" charset="2"/>
              <a:buNone/>
            </a:pPr>
            <a:r>
              <a:rPr lang="en-US" altLang="en-US" sz="1600">
                <a:hlinkClick r:id="rId2"/>
              </a:rPr>
              <a:t>https://www.ustranscom.mil/dtr/part-iv/dtr_part_iv_app_k_3.pdf</a:t>
            </a:r>
            <a:endParaRPr lang="en-US" altLang="en-US" sz="1600"/>
          </a:p>
          <a:p>
            <a:pPr>
              <a:buFont typeface="Wingdings 2" panose="05020102010507070707" pitchFamily="18" charset="2"/>
              <a:buNone/>
            </a:pPr>
            <a:endParaRPr lang="en-US" altLang="en-US" sz="2500"/>
          </a:p>
          <a:p>
            <a:r>
              <a:rPr lang="en-US" altLang="en-US" sz="2500" u="sng"/>
              <a:t>Non-Conforming POV</a:t>
            </a:r>
            <a:r>
              <a:rPr lang="en-US" altLang="en-US" sz="2500"/>
              <a:t> - must be imported through an ICI-Independent Commercial importer or Register (RI) to make modifications to meet EPA/DOT standards.</a:t>
            </a:r>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POV / Non-conforming POV</a:t>
            </a:r>
          </a:p>
        </p:txBody>
      </p:sp>
    </p:spTree>
    <p:extLst>
      <p:ext uri="{BB962C8B-B14F-4D97-AF65-F5344CB8AC3E}">
        <p14:creationId xmlns:p14="http://schemas.microsoft.com/office/powerpoint/2010/main" val="1495993"/>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quarter" idx="1"/>
          </p:nvPr>
        </p:nvSpPr>
        <p:spPr>
          <a:xfrm>
            <a:off x="931353" y="1475417"/>
            <a:ext cx="7755447" cy="4572000"/>
          </a:xfrm>
        </p:spPr>
        <p:txBody>
          <a:bodyPr>
            <a:normAutofit/>
          </a:bodyPr>
          <a:lstStyle/>
          <a:p>
            <a:r>
              <a:rPr lang="en-US" altLang="en-US" sz="2500"/>
              <a:t>Copy of PCS Orders</a:t>
            </a:r>
          </a:p>
          <a:p>
            <a:r>
              <a:rPr lang="en-US" altLang="en-US" sz="2500"/>
              <a:t>Shippers Information Sheet</a:t>
            </a:r>
          </a:p>
          <a:p>
            <a:r>
              <a:rPr lang="en-US" altLang="en-US" sz="2500"/>
              <a:t>User ID/PASSWORD from move.mil</a:t>
            </a:r>
          </a:p>
          <a:p>
            <a:r>
              <a:rPr lang="en-US" altLang="en-US" sz="2500"/>
              <a:t>If Shipping Alcohol the completed </a:t>
            </a:r>
            <a:br>
              <a:rPr lang="en-US" altLang="en-US" sz="2500"/>
            </a:br>
            <a:r>
              <a:rPr lang="en-US" altLang="en-US" sz="2500"/>
              <a:t>forms must be filled out and return </a:t>
            </a:r>
            <a:br>
              <a:rPr lang="en-US" altLang="en-US" sz="2500"/>
            </a:br>
            <a:r>
              <a:rPr lang="en-US" altLang="en-US" sz="2500"/>
              <a:t>to ATO office for submission to the carrier.</a:t>
            </a:r>
          </a:p>
          <a:p>
            <a:r>
              <a:rPr lang="en-US" altLang="en-US" sz="2500"/>
              <a:t>If Shipping A Motorcycle you must have: </a:t>
            </a:r>
          </a:p>
          <a:p>
            <a:pPr lvl="1"/>
            <a:r>
              <a:rPr lang="en-US" altLang="en-US" sz="2500"/>
              <a:t> EPA FORM 3520-1/HS-7/REGISTRATION/TITLE</a:t>
            </a:r>
          </a:p>
          <a:p>
            <a:endParaRPr lang="en-US" altLang="en-US" sz="2500"/>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Required Documentations </a:t>
            </a:r>
          </a:p>
        </p:txBody>
      </p:sp>
    </p:spTree>
    <p:extLst>
      <p:ext uri="{BB962C8B-B14F-4D97-AF65-F5344CB8AC3E}">
        <p14:creationId xmlns:p14="http://schemas.microsoft.com/office/powerpoint/2010/main" val="2227743936"/>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quarter" idx="1"/>
          </p:nvPr>
        </p:nvSpPr>
        <p:spPr>
          <a:xfrm>
            <a:off x="457199" y="1725582"/>
            <a:ext cx="7858665" cy="4485436"/>
          </a:xfrm>
        </p:spPr>
        <p:txBody>
          <a:bodyPr>
            <a:normAutofit/>
          </a:bodyPr>
          <a:lstStyle/>
          <a:p>
            <a:pPr algn="ctr" eaLnBrk="1" hangingPunct="1">
              <a:buFont typeface="Wingdings 2" panose="05020102010507070707" pitchFamily="18" charset="2"/>
              <a:buNone/>
            </a:pPr>
            <a:r>
              <a:rPr lang="en-US" altLang="en-US" sz="4000" u="sng"/>
              <a:t>Points of Contacts</a:t>
            </a:r>
            <a:r>
              <a:rPr lang="en-US" altLang="en-US" sz="4000"/>
              <a:t>:</a:t>
            </a:r>
          </a:p>
          <a:p>
            <a:pPr algn="ctr" eaLnBrk="1" hangingPunct="1"/>
            <a:endParaRPr lang="en-US" altLang="en-US"/>
          </a:p>
          <a:p>
            <a:pPr marL="0" indent="0" algn="ctr" eaLnBrk="1" hangingPunct="1">
              <a:buNone/>
            </a:pPr>
            <a:r>
              <a:rPr lang="en-US" altLang="en-US" sz="3200"/>
              <a:t>Area Transportation Office</a:t>
            </a:r>
          </a:p>
          <a:p>
            <a:pPr algn="ctr" eaLnBrk="1" hangingPunct="1">
              <a:buFont typeface="Wingdings 2" panose="05020102010507070707" pitchFamily="18" charset="2"/>
              <a:buNone/>
            </a:pPr>
            <a:r>
              <a:rPr lang="en-US" altLang="en-US" sz="3200"/>
              <a:t>Report to Bldg. 102 “E” Wing</a:t>
            </a:r>
          </a:p>
          <a:p>
            <a:pPr algn="ctr" eaLnBrk="1" hangingPunct="1">
              <a:buFont typeface="Wingdings 2" panose="05020102010507070707" pitchFamily="18" charset="2"/>
              <a:buNone/>
            </a:pPr>
            <a:r>
              <a:rPr lang="en-US" altLang="en-US" sz="3200"/>
              <a:t>Traffic Manager: 263-3709</a:t>
            </a:r>
          </a:p>
          <a:p>
            <a:pPr algn="ctr" eaLnBrk="1" hangingPunct="1">
              <a:buFont typeface="Wingdings 2" panose="05020102010507070707" pitchFamily="18" charset="2"/>
              <a:buNone/>
            </a:pPr>
            <a:r>
              <a:rPr lang="en-US" altLang="en-US" sz="3200"/>
              <a:t>Quality Assurance: 263-3715/8292</a:t>
            </a:r>
          </a:p>
          <a:p>
            <a:pPr eaLnBrk="1" hangingPunct="1">
              <a:buFont typeface="Wingdings 2" panose="05020102010507070707" pitchFamily="18" charset="2"/>
              <a:buNone/>
            </a:pPr>
            <a:r>
              <a:rPr lang="en-US" altLang="en-US" sz="3200"/>
              <a:t>     </a:t>
            </a:r>
          </a:p>
          <a:p>
            <a:pPr eaLnBrk="1" hangingPunct="1"/>
            <a:endParaRPr lang="en-US" altLang="en-US"/>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Household Goods</a:t>
            </a:r>
          </a:p>
        </p:txBody>
      </p:sp>
    </p:spTree>
    <p:extLst>
      <p:ext uri="{BB962C8B-B14F-4D97-AF65-F5344CB8AC3E}">
        <p14:creationId xmlns:p14="http://schemas.microsoft.com/office/powerpoint/2010/main" val="2856704638"/>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351103"/>
            <a:ext cx="4828486"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algn="ctr"/>
            <a:r>
              <a:rPr lang="en-US" sz="2800">
                <a:effectLst>
                  <a:outerShdw blurRad="38100" dist="38100" dir="2700000" algn="tl">
                    <a:srgbClr val="000000">
                      <a:alpha val="43137"/>
                    </a:srgbClr>
                  </a:outerShdw>
                </a:effectLst>
              </a:rPr>
              <a:t>Reassignment Briefing</a:t>
            </a:r>
          </a:p>
          <a:p>
            <a:pPr algn="ctr"/>
            <a:r>
              <a:rPr lang="en-US" sz="2800">
                <a:effectLst>
                  <a:outerShdw blurRad="38100" dist="38100" dir="2700000" algn="tl">
                    <a:srgbClr val="000000">
                      <a:alpha val="43137"/>
                    </a:srgbClr>
                  </a:outerShdw>
                </a:effectLst>
              </a:rPr>
              <a:t>TRANSPORTATION</a:t>
            </a:r>
            <a:br>
              <a:rPr lang="en-US" sz="2800">
                <a:effectLst>
                  <a:outerShdw blurRad="38100" dist="38100" dir="2700000" algn="tl">
                    <a:srgbClr val="000000">
                      <a:alpha val="43137"/>
                    </a:srgbClr>
                  </a:outerShdw>
                </a:effectLst>
              </a:rPr>
            </a:br>
            <a:r>
              <a:rPr lang="en-US" sz="2800">
                <a:effectLst>
                  <a:outerShdw blurRad="38100" dist="38100" dir="2700000" algn="tl">
                    <a:srgbClr val="000000">
                      <a:alpha val="43137"/>
                    </a:srgbClr>
                  </a:outerShdw>
                </a:effectLst>
              </a:rPr>
              <a:t>OUTBOUND PCS (HHG)</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277224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quarter" idx="1"/>
          </p:nvPr>
        </p:nvSpPr>
        <p:spPr>
          <a:xfrm>
            <a:off x="228600" y="1394009"/>
            <a:ext cx="8610600" cy="4513732"/>
          </a:xfrm>
        </p:spPr>
        <p:txBody>
          <a:bodyPr>
            <a:normAutofit fontScale="92500" lnSpcReduction="20000"/>
          </a:bodyPr>
          <a:lstStyle/>
          <a:p>
            <a:r>
              <a:rPr lang="en-US" altLang="en-US" sz="1800"/>
              <a:t>Access Military OneSource:  </a:t>
            </a:r>
          </a:p>
          <a:p>
            <a:r>
              <a:rPr lang="en-US" altLang="en-US" sz="1800">
                <a:hlinkClick r:id="rId3"/>
              </a:rPr>
              <a:t>https://www.militaryonesource.mil/moving-housing/moving/personal-property-resources/</a:t>
            </a:r>
            <a:r>
              <a:rPr lang="en-US" altLang="en-US" sz="1800"/>
              <a:t>  which is the official Department of Defense (DOD) moving portal, providing moving guides, tutorials, frequently asked questions (FAQs), customer service links, tools, resources, and access to the Defense Personal Property System (DPS).  Website can be accessed 24/7 from anywhere (home, office , two workstations in ATO Office)</a:t>
            </a:r>
          </a:p>
          <a:p>
            <a:endParaRPr lang="en-US" altLang="en-US" sz="1800"/>
          </a:p>
          <a:p>
            <a:r>
              <a:rPr lang="en-US" altLang="en-US" sz="1800"/>
              <a:t>System Uses:</a:t>
            </a:r>
          </a:p>
          <a:p>
            <a:pPr>
              <a:buFont typeface="Wingdings 2" panose="05020102010507070707" pitchFamily="18" charset="2"/>
              <a:buNone/>
            </a:pPr>
            <a:r>
              <a:rPr lang="en-US" altLang="en-US" sz="1800"/>
              <a:t>        Conduct office/or self counseling</a:t>
            </a:r>
          </a:p>
          <a:p>
            <a:pPr>
              <a:buFont typeface="Wingdings 2" panose="05020102010507070707" pitchFamily="18" charset="2"/>
              <a:buNone/>
            </a:pPr>
            <a:r>
              <a:rPr lang="en-US" altLang="en-US" sz="1800"/>
              <a:t>        Update personal information      </a:t>
            </a:r>
          </a:p>
          <a:p>
            <a:pPr>
              <a:buFont typeface="Wingdings 2" panose="05020102010507070707" pitchFamily="18" charset="2"/>
              <a:buNone/>
            </a:pPr>
            <a:r>
              <a:rPr lang="en-US" altLang="en-US" sz="1800"/>
              <a:t>        Process loss/damage claims</a:t>
            </a:r>
          </a:p>
          <a:p>
            <a:pPr>
              <a:buFont typeface="Wingdings 2" panose="05020102010507070707" pitchFamily="18" charset="2"/>
              <a:buNone/>
            </a:pPr>
            <a:endParaRPr lang="en-US" altLang="en-US" sz="1800"/>
          </a:p>
          <a:p>
            <a:pPr>
              <a:buFont typeface="Wingdings 2" panose="05020102010507070707" pitchFamily="18" charset="2"/>
              <a:buNone/>
            </a:pPr>
            <a:endParaRPr lang="en-US" altLang="en-US" sz="1800"/>
          </a:p>
          <a:p>
            <a:pPr>
              <a:buNone/>
            </a:pPr>
            <a:r>
              <a:rPr lang="en-US" sz="1800" spc="-5"/>
              <a:t>Camp Zama Reassignment Section </a:t>
            </a:r>
          </a:p>
          <a:p>
            <a:pPr>
              <a:buNone/>
            </a:pPr>
            <a:r>
              <a:rPr lang="en-US" sz="1800" spc="-5"/>
              <a:t>315-263-4453/7371 - updated 13 Dec 22</a:t>
            </a:r>
          </a:p>
        </p:txBody>
      </p:sp>
      <p:sp>
        <p:nvSpPr>
          <p:cNvPr id="4" name="Date Placeholder 3"/>
          <p:cNvSpPr>
            <a:spLocks noGrp="1"/>
          </p:cNvSpPr>
          <p:nvPr>
            <p:ph type="dt" sz="half" idx="4294967295"/>
          </p:nvPr>
        </p:nvSpPr>
        <p:spPr>
          <a:xfrm>
            <a:off x="78739" y="6629400"/>
            <a:ext cx="4340861" cy="176484"/>
          </a:xfrm>
        </p:spPr>
        <p:txBody>
          <a:bodyPr/>
          <a:lstStyle/>
          <a:p>
            <a:pPr marL="12700"/>
            <a:r>
              <a:rPr lang="en-US" sz="100" spc="-5"/>
              <a:t>44460</a:t>
            </a:r>
          </a:p>
        </p:txBody>
      </p:sp>
      <p:sp>
        <p:nvSpPr>
          <p:cNvPr id="11"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Defense Personal Property System (DPS)</a:t>
            </a:r>
          </a:p>
        </p:txBody>
      </p:sp>
    </p:spTree>
    <p:extLst>
      <p:ext uri="{BB962C8B-B14F-4D97-AF65-F5344CB8AC3E}">
        <p14:creationId xmlns:p14="http://schemas.microsoft.com/office/powerpoint/2010/main" val="28242018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305" y="1139544"/>
            <a:ext cx="8206740" cy="4342213"/>
          </a:xfrm>
          <a:prstGeom prst="rect">
            <a:avLst/>
          </a:prstGeom>
        </p:spPr>
        <p:txBody>
          <a:bodyPr vert="horz" wrap="square" lIns="0" tIns="58419" rIns="0" bIns="0" rtlCol="0">
            <a:spAutoFit/>
          </a:bodyPr>
          <a:lstStyle/>
          <a:p>
            <a:pPr marL="212725" indent="-200660">
              <a:lnSpc>
                <a:spcPct val="100000"/>
              </a:lnSpc>
              <a:spcBef>
                <a:spcPts val="459"/>
              </a:spcBef>
              <a:buSzPct val="95000"/>
              <a:buFont typeface="Wingdings"/>
              <a:buChar char=""/>
              <a:tabLst>
                <a:tab pos="213360" algn="l"/>
              </a:tabLst>
            </a:pPr>
            <a:r>
              <a:rPr sz="2000" spc="-5">
                <a:latin typeface="Arial"/>
                <a:cs typeface="Arial"/>
              </a:rPr>
              <a:t>Enlisted </a:t>
            </a:r>
            <a:r>
              <a:rPr sz="2000">
                <a:latin typeface="Arial"/>
                <a:cs typeface="Arial"/>
              </a:rPr>
              <a:t>Airborne</a:t>
            </a:r>
            <a:r>
              <a:rPr sz="2000" spc="-260">
                <a:latin typeface="Arial"/>
                <a:cs typeface="Arial"/>
              </a:rPr>
              <a:t> </a:t>
            </a:r>
            <a:r>
              <a:rPr sz="2000">
                <a:latin typeface="Arial"/>
                <a:cs typeface="Arial"/>
              </a:rPr>
              <a:t>Assignments</a:t>
            </a:r>
          </a:p>
          <a:p>
            <a:pPr marL="419100" marR="5080" lvl="1" indent="-173990">
              <a:lnSpc>
                <a:spcPts val="2160"/>
              </a:lnSpc>
              <a:spcBef>
                <a:spcPts val="630"/>
              </a:spcBef>
              <a:buChar char="•"/>
              <a:tabLst>
                <a:tab pos="419734" algn="l"/>
              </a:tabLst>
            </a:pPr>
            <a:r>
              <a:rPr sz="2000" spc="-5">
                <a:latin typeface="Arial"/>
                <a:cs typeface="Arial"/>
              </a:rPr>
              <a:t>Soldiers </a:t>
            </a:r>
            <a:r>
              <a:rPr sz="2000">
                <a:latin typeface="Arial"/>
                <a:cs typeface="Arial"/>
              </a:rPr>
              <a:t>on assignment instructions </a:t>
            </a:r>
            <a:r>
              <a:rPr sz="2000" spc="-5">
                <a:latin typeface="Arial"/>
                <a:cs typeface="Arial"/>
              </a:rPr>
              <a:t>to </a:t>
            </a:r>
            <a:r>
              <a:rPr sz="2000">
                <a:latin typeface="Arial"/>
                <a:cs typeface="Arial"/>
              </a:rPr>
              <a:t>an airborne position or unit</a:t>
            </a:r>
            <a:r>
              <a:rPr sz="2000" spc="-190">
                <a:latin typeface="Arial"/>
                <a:cs typeface="Arial"/>
              </a:rPr>
              <a:t> </a:t>
            </a:r>
            <a:r>
              <a:rPr sz="2000" spc="-5">
                <a:latin typeface="Arial"/>
                <a:cs typeface="Arial"/>
              </a:rPr>
              <a:t>will  </a:t>
            </a:r>
            <a:r>
              <a:rPr sz="2000">
                <a:latin typeface="Arial"/>
                <a:cs typeface="Arial"/>
              </a:rPr>
              <a:t>be </a:t>
            </a:r>
            <a:r>
              <a:rPr sz="2000" spc="-5">
                <a:latin typeface="Arial"/>
                <a:cs typeface="Arial"/>
              </a:rPr>
              <a:t>utilized for </a:t>
            </a:r>
            <a:r>
              <a:rPr sz="2000">
                <a:latin typeface="Arial"/>
                <a:cs typeface="Arial"/>
              </a:rPr>
              <a:t>at least 3 years </a:t>
            </a:r>
            <a:r>
              <a:rPr sz="2000" spc="-5">
                <a:latin typeface="Arial"/>
                <a:cs typeface="Arial"/>
              </a:rPr>
              <a:t>in </a:t>
            </a:r>
            <a:r>
              <a:rPr sz="2000">
                <a:latin typeface="Arial"/>
                <a:cs typeface="Arial"/>
              </a:rPr>
              <a:t>an airborne </a:t>
            </a:r>
            <a:r>
              <a:rPr sz="2000" spc="-5">
                <a:latin typeface="Arial"/>
                <a:cs typeface="Arial"/>
              </a:rPr>
              <a:t>position/unit </a:t>
            </a:r>
            <a:r>
              <a:rPr sz="2000">
                <a:latin typeface="Arial"/>
                <a:cs typeface="Arial"/>
              </a:rPr>
              <a:t>unless  physically disqualified, </a:t>
            </a:r>
            <a:r>
              <a:rPr sz="2000" spc="-5">
                <a:latin typeface="Arial"/>
                <a:cs typeface="Arial"/>
              </a:rPr>
              <a:t>exempted </a:t>
            </a:r>
            <a:r>
              <a:rPr sz="2000">
                <a:latin typeface="Arial"/>
                <a:cs typeface="Arial"/>
              </a:rPr>
              <a:t>by general </a:t>
            </a:r>
            <a:r>
              <a:rPr sz="2000" spc="-5">
                <a:latin typeface="Arial"/>
                <a:cs typeface="Arial"/>
              </a:rPr>
              <a:t>court-martial </a:t>
            </a:r>
            <a:r>
              <a:rPr sz="2000" spc="-20">
                <a:latin typeface="Arial"/>
                <a:cs typeface="Arial"/>
              </a:rPr>
              <a:t>authority,  </a:t>
            </a:r>
            <a:r>
              <a:rPr sz="2000">
                <a:latin typeface="Arial"/>
                <a:cs typeface="Arial"/>
              </a:rPr>
              <a:t>separated, reassigned by DA or accepted </a:t>
            </a:r>
            <a:r>
              <a:rPr sz="2000" spc="-5">
                <a:latin typeface="Arial"/>
                <a:cs typeface="Arial"/>
              </a:rPr>
              <a:t>for </a:t>
            </a:r>
            <a:r>
              <a:rPr sz="2000">
                <a:latin typeface="Arial"/>
                <a:cs typeface="Arial"/>
              </a:rPr>
              <a:t>another airborne,  airborne </a:t>
            </a:r>
            <a:r>
              <a:rPr sz="2000" spc="-15">
                <a:latin typeface="Arial"/>
                <a:cs typeface="Arial"/>
              </a:rPr>
              <a:t>ranger, </a:t>
            </a:r>
            <a:r>
              <a:rPr sz="2000">
                <a:latin typeface="Arial"/>
                <a:cs typeface="Arial"/>
              </a:rPr>
              <a:t>special forces, or </a:t>
            </a:r>
            <a:r>
              <a:rPr sz="2000" spc="-5">
                <a:latin typeface="Arial"/>
                <a:cs typeface="Arial"/>
              </a:rPr>
              <a:t>other training/assignment </a:t>
            </a:r>
            <a:r>
              <a:rPr sz="2000">
                <a:latin typeface="Arial"/>
                <a:cs typeface="Arial"/>
              </a:rPr>
              <a:t>which </a:t>
            </a:r>
            <a:r>
              <a:rPr sz="2000" spc="-5">
                <a:latin typeface="Arial"/>
                <a:cs typeface="Arial"/>
              </a:rPr>
              <a:t>is  </a:t>
            </a:r>
            <a:r>
              <a:rPr sz="2000">
                <a:latin typeface="Arial"/>
                <a:cs typeface="Arial"/>
              </a:rPr>
              <a:t>considered by DA </a:t>
            </a:r>
            <a:r>
              <a:rPr sz="2000" spc="-5">
                <a:latin typeface="Arial"/>
                <a:cs typeface="Arial"/>
              </a:rPr>
              <a:t>to have </a:t>
            </a:r>
            <a:r>
              <a:rPr sz="2000">
                <a:latin typeface="Arial"/>
                <a:cs typeface="Arial"/>
              </a:rPr>
              <a:t>higher</a:t>
            </a:r>
            <a:r>
              <a:rPr sz="2000" spc="-229">
                <a:latin typeface="Arial"/>
                <a:cs typeface="Arial"/>
              </a:rPr>
              <a:t> </a:t>
            </a:r>
            <a:r>
              <a:rPr sz="2000" spc="-20">
                <a:latin typeface="Arial"/>
                <a:cs typeface="Arial"/>
              </a:rPr>
              <a:t>priority.</a:t>
            </a:r>
            <a:endParaRPr sz="2000">
              <a:latin typeface="Arial"/>
              <a:cs typeface="Arial"/>
            </a:endParaRPr>
          </a:p>
          <a:p>
            <a:pPr marL="419100" marR="342265" lvl="1" indent="-173990">
              <a:lnSpc>
                <a:spcPts val="2160"/>
              </a:lnSpc>
              <a:spcBef>
                <a:spcPts val="600"/>
              </a:spcBef>
              <a:buChar char="•"/>
              <a:tabLst>
                <a:tab pos="419734" algn="l"/>
              </a:tabLst>
            </a:pPr>
            <a:r>
              <a:rPr sz="2000" spc="-5">
                <a:latin typeface="Arial"/>
                <a:cs typeface="Arial"/>
              </a:rPr>
              <a:t>Soldiers </a:t>
            </a:r>
            <a:r>
              <a:rPr sz="2000">
                <a:latin typeface="Arial"/>
                <a:cs typeface="Arial"/>
              </a:rPr>
              <a:t>who </a:t>
            </a:r>
            <a:r>
              <a:rPr sz="2000" spc="-5">
                <a:latin typeface="Arial"/>
                <a:cs typeface="Arial"/>
              </a:rPr>
              <a:t>have </a:t>
            </a:r>
            <a:r>
              <a:rPr sz="2000">
                <a:latin typeface="Arial"/>
                <a:cs typeface="Arial"/>
              </a:rPr>
              <a:t>less than 3 years </a:t>
            </a:r>
            <a:r>
              <a:rPr sz="2000" spc="-5">
                <a:latin typeface="Arial"/>
                <a:cs typeface="Arial"/>
              </a:rPr>
              <a:t>to ETS </a:t>
            </a:r>
            <a:r>
              <a:rPr sz="2000">
                <a:latin typeface="Arial"/>
                <a:cs typeface="Arial"/>
              </a:rPr>
              <a:t>are </a:t>
            </a:r>
            <a:r>
              <a:rPr sz="2000" spc="-5">
                <a:latin typeface="Arial"/>
                <a:cs typeface="Arial"/>
              </a:rPr>
              <a:t>still eligible for </a:t>
            </a:r>
            <a:r>
              <a:rPr sz="2000">
                <a:latin typeface="Arial"/>
                <a:cs typeface="Arial"/>
              </a:rPr>
              <a:t>the  assignment; </a:t>
            </a:r>
            <a:r>
              <a:rPr sz="2000" spc="-5">
                <a:latin typeface="Arial"/>
                <a:cs typeface="Arial"/>
              </a:rPr>
              <a:t>this is </a:t>
            </a:r>
            <a:r>
              <a:rPr sz="2000">
                <a:latin typeface="Arial"/>
                <a:cs typeface="Arial"/>
              </a:rPr>
              <a:t>not a service remaining</a:t>
            </a:r>
            <a:r>
              <a:rPr sz="2000" spc="-160">
                <a:latin typeface="Arial"/>
                <a:cs typeface="Arial"/>
              </a:rPr>
              <a:t> </a:t>
            </a:r>
            <a:r>
              <a:rPr sz="2000">
                <a:latin typeface="Arial"/>
                <a:cs typeface="Arial"/>
              </a:rPr>
              <a:t>requirement.</a:t>
            </a:r>
          </a:p>
          <a:p>
            <a:pPr marL="419734" marR="33655" lvl="1" indent="-173990">
              <a:lnSpc>
                <a:spcPts val="2160"/>
              </a:lnSpc>
              <a:spcBef>
                <a:spcPts val="600"/>
              </a:spcBef>
              <a:buChar char="•"/>
              <a:tabLst>
                <a:tab pos="419734" algn="l"/>
              </a:tabLst>
            </a:pPr>
            <a:r>
              <a:rPr sz="2000" spc="-5">
                <a:latin typeface="Arial"/>
                <a:cs typeface="Arial"/>
              </a:rPr>
              <a:t>Before </a:t>
            </a:r>
            <a:r>
              <a:rPr sz="2000">
                <a:latin typeface="Arial"/>
                <a:cs typeface="Arial"/>
              </a:rPr>
              <a:t>issuing assignment orders, the </a:t>
            </a:r>
            <a:r>
              <a:rPr sz="2000" spc="-5">
                <a:latin typeface="Arial"/>
                <a:cs typeface="Arial"/>
              </a:rPr>
              <a:t>Soldier </a:t>
            </a:r>
            <a:r>
              <a:rPr sz="2000">
                <a:latin typeface="Arial"/>
                <a:cs typeface="Arial"/>
              </a:rPr>
              <a:t>must </a:t>
            </a:r>
            <a:r>
              <a:rPr sz="2000" spc="-5">
                <a:latin typeface="Arial"/>
                <a:cs typeface="Arial"/>
              </a:rPr>
              <a:t>initial </a:t>
            </a:r>
            <a:r>
              <a:rPr sz="2000">
                <a:latin typeface="Arial"/>
                <a:cs typeface="Arial"/>
              </a:rPr>
              <a:t>the  airborne </a:t>
            </a:r>
            <a:r>
              <a:rPr sz="2000" spc="-5">
                <a:latin typeface="Arial"/>
                <a:cs typeface="Arial"/>
              </a:rPr>
              <a:t>option statement, indicating </a:t>
            </a:r>
            <a:r>
              <a:rPr sz="2000">
                <a:latin typeface="Arial"/>
                <a:cs typeface="Arial"/>
              </a:rPr>
              <a:t>acceptance or </a:t>
            </a:r>
            <a:r>
              <a:rPr sz="2000" spc="-5">
                <a:latin typeface="Arial"/>
                <a:cs typeface="Arial"/>
              </a:rPr>
              <a:t>declination </a:t>
            </a:r>
            <a:r>
              <a:rPr sz="2000">
                <a:latin typeface="Arial"/>
                <a:cs typeface="Arial"/>
              </a:rPr>
              <a:t>of the  airborne</a:t>
            </a:r>
            <a:r>
              <a:rPr sz="2000" spc="-45">
                <a:latin typeface="Arial"/>
                <a:cs typeface="Arial"/>
              </a:rPr>
              <a:t> </a:t>
            </a:r>
            <a:r>
              <a:rPr sz="2000">
                <a:latin typeface="Arial"/>
                <a:cs typeface="Arial"/>
              </a:rPr>
              <a:t>assignment.</a:t>
            </a:r>
          </a:p>
          <a:p>
            <a:pPr marL="419100" marR="529590" lvl="1" indent="-173990">
              <a:lnSpc>
                <a:spcPts val="2160"/>
              </a:lnSpc>
              <a:spcBef>
                <a:spcPts val="600"/>
              </a:spcBef>
              <a:buChar char="•"/>
              <a:tabLst>
                <a:tab pos="419734" algn="l"/>
              </a:tabLst>
            </a:pPr>
            <a:r>
              <a:rPr sz="2000" spc="-5">
                <a:latin typeface="Arial"/>
                <a:cs typeface="Arial"/>
              </a:rPr>
              <a:t>If </a:t>
            </a:r>
            <a:r>
              <a:rPr sz="2000">
                <a:latin typeface="Arial"/>
                <a:cs typeface="Arial"/>
              </a:rPr>
              <a:t>the </a:t>
            </a:r>
            <a:r>
              <a:rPr sz="2000" spc="-5">
                <a:latin typeface="Arial"/>
                <a:cs typeface="Arial"/>
              </a:rPr>
              <a:t>Soldier </a:t>
            </a:r>
            <a:r>
              <a:rPr sz="2000">
                <a:latin typeface="Arial"/>
                <a:cs typeface="Arial"/>
              </a:rPr>
              <a:t>declines the assignment, withdrawal of SQI (P)</a:t>
            </a:r>
            <a:r>
              <a:rPr sz="2000" spc="-229">
                <a:latin typeface="Arial"/>
                <a:cs typeface="Arial"/>
              </a:rPr>
              <a:t> </a:t>
            </a:r>
            <a:r>
              <a:rPr sz="2000">
                <a:latin typeface="Arial"/>
                <a:cs typeface="Arial"/>
              </a:rPr>
              <a:t>and  </a:t>
            </a:r>
            <a:r>
              <a:rPr sz="2000" spc="-5">
                <a:latin typeface="Arial"/>
                <a:cs typeface="Arial"/>
              </a:rPr>
              <a:t>deletion </a:t>
            </a:r>
            <a:r>
              <a:rPr sz="2000">
                <a:latin typeface="Arial"/>
                <a:cs typeface="Arial"/>
              </a:rPr>
              <a:t>of assignment </a:t>
            </a:r>
            <a:r>
              <a:rPr sz="2000" spc="-5">
                <a:latin typeface="Arial"/>
                <a:cs typeface="Arial"/>
              </a:rPr>
              <a:t>will </a:t>
            </a:r>
            <a:r>
              <a:rPr sz="2000">
                <a:latin typeface="Arial"/>
                <a:cs typeface="Arial"/>
              </a:rPr>
              <a:t>be submitted </a:t>
            </a:r>
            <a:r>
              <a:rPr sz="2000" spc="-30">
                <a:latin typeface="Arial"/>
                <a:cs typeface="Arial"/>
              </a:rPr>
              <a:t>IAW </a:t>
            </a:r>
            <a:r>
              <a:rPr sz="2000">
                <a:latin typeface="Arial"/>
                <a:cs typeface="Arial"/>
              </a:rPr>
              <a:t>AR</a:t>
            </a:r>
            <a:r>
              <a:rPr sz="2000" spc="-190">
                <a:latin typeface="Arial"/>
                <a:cs typeface="Arial"/>
              </a:rPr>
              <a:t> </a:t>
            </a:r>
            <a:r>
              <a:rPr sz="2000">
                <a:latin typeface="Arial"/>
                <a:cs typeface="Arial"/>
              </a:rPr>
              <a:t>614-200.</a:t>
            </a:r>
          </a:p>
        </p:txBody>
      </p:sp>
      <p:sp>
        <p:nvSpPr>
          <p:cNvPr id="6" name="object 3"/>
          <p:cNvSpPr txBox="1">
            <a:spLocks noGrp="1"/>
          </p:cNvSpPr>
          <p:nvPr>
            <p:ph type="title"/>
          </p:nvPr>
        </p:nvSpPr>
        <p:spPr>
          <a:xfrm>
            <a:off x="2018747" y="190729"/>
            <a:ext cx="6976199" cy="647531"/>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spc="-5">
                <a:solidFill>
                  <a:schemeClr val="tx1"/>
                </a:solidFill>
              </a:rPr>
              <a:t>Service Remaining Requirement</a:t>
            </a:r>
            <a:r>
              <a:rPr lang="en-US" sz="2000" i="1" spc="-60">
                <a:solidFill>
                  <a:schemeClr val="tx1"/>
                </a:solidFill>
              </a:rPr>
              <a:t> </a:t>
            </a:r>
            <a:r>
              <a:rPr lang="en-US" sz="2000" i="1">
                <a:solidFill>
                  <a:schemeClr val="tx1"/>
                </a:solidFill>
              </a:rPr>
              <a:t>(SRR)</a:t>
            </a:r>
            <a:endParaRPr spc="-5">
              <a:solidFill>
                <a:schemeClr val="tx1"/>
              </a:solidFill>
            </a:endParaRPr>
          </a:p>
        </p:txBody>
      </p:sp>
    </p:spTree>
    <p:extLst>
      <p:ext uri="{BB962C8B-B14F-4D97-AF65-F5344CB8AC3E}">
        <p14:creationId xmlns:p14="http://schemas.microsoft.com/office/powerpoint/2010/main" val="3602813976"/>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vanessa.barner1\AppData\Local\Microsoft\Windows\Temporary Internet Files\Content.IE5\4KKSWGF3\MP9004485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7" y="3301042"/>
            <a:ext cx="2189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quarter" idx="1"/>
          </p:nvPr>
        </p:nvSpPr>
        <p:spPr>
          <a:xfrm>
            <a:off x="939980" y="1182248"/>
            <a:ext cx="7669181" cy="4797425"/>
          </a:xfrm>
        </p:spPr>
        <p:txBody>
          <a:bodyPr/>
          <a:lstStyle/>
          <a:p>
            <a:pPr eaLnBrk="1" hangingPunct="1"/>
            <a:r>
              <a:rPr lang="en-US" altLang="en-US" sz="2500"/>
              <a:t>Three types of  authorized shipments are:</a:t>
            </a:r>
          </a:p>
          <a:p>
            <a:pPr eaLnBrk="1" hangingPunct="1">
              <a:buFont typeface="Wingdings 2" panose="05020102010507070707" pitchFamily="18" charset="2"/>
              <a:buNone/>
            </a:pPr>
            <a:r>
              <a:rPr lang="en-US" altLang="en-US" sz="2500"/>
              <a:t>      - Unaccompanied Baggage</a:t>
            </a:r>
          </a:p>
          <a:p>
            <a:pPr eaLnBrk="1" hangingPunct="1">
              <a:buFont typeface="Wingdings 2" panose="05020102010507070707" pitchFamily="18" charset="2"/>
              <a:buNone/>
            </a:pPr>
            <a:r>
              <a:rPr lang="en-US" altLang="en-US" sz="2500"/>
              <a:t>      - Household Goods</a:t>
            </a:r>
          </a:p>
          <a:p>
            <a:pPr eaLnBrk="1" hangingPunct="1">
              <a:buFont typeface="Wingdings 2" panose="05020102010507070707" pitchFamily="18" charset="2"/>
              <a:buNone/>
            </a:pPr>
            <a:r>
              <a:rPr lang="en-US" altLang="en-US" sz="2500"/>
              <a:t>	    - Non-Temporary Storage (NTS)                                        </a:t>
            </a:r>
            <a:r>
              <a:rPr lang="en-US" altLang="en-US" sz="2500" i="1"/>
              <a:t>“Release upon arrival at new duty station”</a:t>
            </a:r>
          </a:p>
          <a:p>
            <a:pPr eaLnBrk="1" hangingPunct="1">
              <a:buFont typeface="Wingdings 2" panose="05020102010507070707" pitchFamily="18" charset="2"/>
              <a:buNone/>
            </a:pPr>
            <a:r>
              <a:rPr lang="en-US" altLang="en-US" sz="2500"/>
              <a:t> </a:t>
            </a:r>
          </a:p>
          <a:p>
            <a:pPr eaLnBrk="1" hangingPunct="1">
              <a:buFont typeface="Wingdings 2" panose="05020102010507070707" pitchFamily="18" charset="2"/>
              <a:buNone/>
            </a:pPr>
            <a:r>
              <a:rPr lang="en-US" altLang="en-US" sz="2500"/>
              <a:t>  Average transit time to United States</a:t>
            </a:r>
          </a:p>
          <a:p>
            <a:pPr>
              <a:buNone/>
            </a:pPr>
            <a:r>
              <a:rPr lang="en-US" altLang="en-US" sz="2500"/>
              <a:t>  Unaccompanied Baggage:  30-40 days</a:t>
            </a:r>
          </a:p>
          <a:p>
            <a:pPr>
              <a:buNone/>
            </a:pPr>
            <a:r>
              <a:rPr lang="en-US" altLang="en-US" sz="2500"/>
              <a:t>  Household Goods:               60-70 days</a:t>
            </a:r>
          </a:p>
          <a:p>
            <a:pPr eaLnBrk="1" hangingPunct="1">
              <a:buFont typeface="Wingdings 2" panose="05020102010507070707" pitchFamily="18" charset="2"/>
              <a:buNone/>
            </a:pPr>
            <a:r>
              <a:rPr lang="en-US" altLang="en-US" sz="2500" i="1"/>
              <a:t>***Storage in transit (SIT) 90 days****</a:t>
            </a:r>
          </a:p>
          <a:p>
            <a:pPr marL="0" indent="0" eaLnBrk="1" hangingPunct="1">
              <a:buNone/>
            </a:pPr>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10"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Transportation of Household Goods (HHG)</a:t>
            </a:r>
          </a:p>
        </p:txBody>
      </p:sp>
    </p:spTree>
    <p:extLst>
      <p:ext uri="{BB962C8B-B14F-4D97-AF65-F5344CB8AC3E}">
        <p14:creationId xmlns:p14="http://schemas.microsoft.com/office/powerpoint/2010/main" val="3974802529"/>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sz="quarter" idx="1"/>
          </p:nvPr>
        </p:nvSpPr>
        <p:spPr>
          <a:xfrm>
            <a:off x="836760" y="1294960"/>
            <a:ext cx="7297949" cy="4572000"/>
          </a:xfrm>
        </p:spPr>
        <p:txBody>
          <a:bodyPr>
            <a:noAutofit/>
          </a:bodyPr>
          <a:lstStyle/>
          <a:p>
            <a:pPr eaLnBrk="1" hangingPunct="1">
              <a:defRPr/>
            </a:pPr>
            <a:r>
              <a:rPr lang="en-US" altLang="en-US" sz="2500"/>
              <a:t>Weight entitlements depend upon rank</a:t>
            </a:r>
          </a:p>
          <a:p>
            <a:pPr eaLnBrk="1" hangingPunct="1">
              <a:defRPr/>
            </a:pPr>
            <a:r>
              <a:rPr lang="en-US" altLang="en-US" sz="2500"/>
              <a:t> 26 May 2017-</a:t>
            </a:r>
            <a:r>
              <a:rPr lang="en-US" sz="2500"/>
              <a:t>DA decision to increase shipment entitlement to/from Japan to 75% for 06 and above/CSM-SGM and 50% accompanied personnel and 25%  for unaccompanied of full entitlement with UB weight included</a:t>
            </a:r>
          </a:p>
          <a:p>
            <a:pPr marL="0" indent="0" eaLnBrk="1" hangingPunct="1">
              <a:buFont typeface="Wingdings 2" panose="05020102010507070707" pitchFamily="18" charset="2"/>
              <a:buNone/>
              <a:defRPr/>
            </a:pPr>
            <a:r>
              <a:rPr lang="en-US" altLang="en-US" sz="2500"/>
              <a:t> </a:t>
            </a:r>
          </a:p>
          <a:p>
            <a:pPr eaLnBrk="1" hangingPunct="1">
              <a:buFont typeface="Wingdings 2" panose="05020102010507070707" pitchFamily="18" charset="2"/>
              <a:buNone/>
              <a:defRPr/>
            </a:pPr>
            <a:r>
              <a:rPr lang="en-US" altLang="en-US" sz="2500"/>
              <a:t>   </a:t>
            </a:r>
          </a:p>
          <a:p>
            <a:pPr eaLnBrk="1" hangingPunct="1">
              <a:buFont typeface="Wingdings 2" panose="05020102010507070707" pitchFamily="18" charset="2"/>
              <a:buNone/>
              <a:defRPr/>
            </a:pPr>
            <a:r>
              <a:rPr lang="en-US" altLang="en-US" sz="2500" i="1"/>
              <a:t>****See outbound  counselor on how it applies to you***</a:t>
            </a:r>
          </a:p>
          <a:p>
            <a:pPr eaLnBrk="1" hangingPunct="1">
              <a:buFont typeface="Wingdings 2" panose="05020102010507070707" pitchFamily="18" charset="2"/>
              <a:buNone/>
              <a:defRPr/>
            </a:pPr>
            <a:r>
              <a:rPr lang="en-US" altLang="en-US" sz="2500"/>
              <a:t> </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Weight Entitlements</a:t>
            </a:r>
          </a:p>
        </p:txBody>
      </p:sp>
    </p:spTree>
    <p:extLst>
      <p:ext uri="{BB962C8B-B14F-4D97-AF65-F5344CB8AC3E}">
        <p14:creationId xmlns:p14="http://schemas.microsoft.com/office/powerpoint/2010/main" val="1917992016"/>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836761" y="1022170"/>
            <a:ext cx="7470627" cy="369332"/>
          </a:xfrm>
        </p:spPr>
        <p:txBody>
          <a:bodyPr/>
          <a:lstStyle/>
          <a:p>
            <a:r>
              <a:rPr lang="en-US">
                <a:solidFill>
                  <a:schemeClr val="bg1"/>
                </a:solidFill>
                <a:cs typeface="Aharoni" pitchFamily="2" charset="-79"/>
              </a:rPr>
              <a:t>Reassignments</a:t>
            </a:r>
            <a:endParaRPr lang="en-US">
              <a:solidFill>
                <a:schemeClr val="bg1"/>
              </a:solidFill>
            </a:endParaRPr>
          </a:p>
        </p:txBody>
      </p:sp>
      <p:pic>
        <p:nvPicPr>
          <p:cNvPr id="27" name="Picture 2"/>
          <p:cNvPicPr>
            <a:picLocks noGrp="1" noChangeAspect="1"/>
          </p:cNvPicPr>
          <p:nvPr>
            <p:ph sz="quarter" idx="1"/>
          </p:nvPr>
        </p:nvPicPr>
        <p:blipFill>
          <a:blip r:embed="rId2"/>
          <a:srcRect/>
          <a:stretch>
            <a:fillRect/>
          </a:stretch>
        </p:blipFill>
        <p:spPr>
          <a:xfrm>
            <a:off x="836761" y="866275"/>
            <a:ext cx="7517285" cy="5293363"/>
          </a:xfrm>
          <a:ln w="38100" cap="sq">
            <a:solidFill>
              <a:srgbClr val="000000"/>
            </a:solidFill>
            <a:miter lim="800000"/>
          </a:ln>
          <a:effectLst>
            <a:outerShdw blurRad="50800" dist="38100" dir="2700000" algn="tl" rotWithShape="0">
              <a:srgbClr val="000000">
                <a:alpha val="43000"/>
              </a:srgbClr>
            </a:outerShdw>
          </a:effectLst>
        </p:spPr>
      </p:pic>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WEIGHT ALLOWANCES 5A/5B-1 JTR 5200</a:t>
            </a:r>
          </a:p>
        </p:txBody>
      </p:sp>
    </p:spTree>
    <p:extLst>
      <p:ext uri="{BB962C8B-B14F-4D97-AF65-F5344CB8AC3E}">
        <p14:creationId xmlns:p14="http://schemas.microsoft.com/office/powerpoint/2010/main" val="2417323523"/>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quarter" idx="1"/>
          </p:nvPr>
        </p:nvSpPr>
        <p:spPr>
          <a:xfrm>
            <a:off x="976227" y="1509922"/>
            <a:ext cx="6582254" cy="4312908"/>
          </a:xfrm>
        </p:spPr>
        <p:txBody>
          <a:bodyPr>
            <a:normAutofit/>
          </a:bodyPr>
          <a:lstStyle/>
          <a:p>
            <a:r>
              <a:rPr lang="en-US" altLang="en-US" sz="2500"/>
              <a:t>All personal property shipments destined for the U.S. Customs (CTUS) will be accompanied by a signed DD Form 1252, Personal Property Customs Declaration.</a:t>
            </a:r>
          </a:p>
          <a:p>
            <a:pPr>
              <a:buFont typeface="Wingdings 2" panose="05020102010507070707" pitchFamily="18" charset="2"/>
              <a:buNone/>
            </a:pPr>
            <a:endParaRPr lang="en-US" altLang="en-US" sz="2500"/>
          </a:p>
          <a:p>
            <a:pPr>
              <a:buFont typeface="Wingdings 2" panose="05020102010507070707" pitchFamily="18" charset="2"/>
              <a:buNone/>
            </a:pPr>
            <a:r>
              <a:rPr lang="en-US" altLang="en-US" sz="2500"/>
              <a:t>**Details on prohibited and restricted items has been provided for you inside your packet.</a:t>
            </a:r>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U.S. Customs Requirements</a:t>
            </a:r>
          </a:p>
        </p:txBody>
      </p:sp>
    </p:spTree>
    <p:extLst>
      <p:ext uri="{BB962C8B-B14F-4D97-AF65-F5344CB8AC3E}">
        <p14:creationId xmlns:p14="http://schemas.microsoft.com/office/powerpoint/2010/main" val="2123486283"/>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81205"/>
            <a:ext cx="7558481" cy="226503"/>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a:spLocks noGrp="1"/>
          </p:cNvSpPr>
          <p:nvPr>
            <p:ph sz="quarter" idx="1"/>
          </p:nvPr>
        </p:nvSpPr>
        <p:spPr>
          <a:xfrm>
            <a:off x="965859" y="1363273"/>
            <a:ext cx="6711650" cy="4572000"/>
          </a:xfrm>
        </p:spPr>
        <p:txBody>
          <a:bodyPr>
            <a:normAutofit/>
          </a:bodyPr>
          <a:lstStyle/>
          <a:p>
            <a:r>
              <a:rPr lang="en-US" altLang="en-US" sz="2500"/>
              <a:t>POV must meet U.S. EPA and U.S. DOT Standards</a:t>
            </a:r>
          </a:p>
          <a:p>
            <a:pPr>
              <a:buFont typeface="Wingdings 2" panose="05020102010507070707" pitchFamily="18" charset="2"/>
              <a:buNone/>
            </a:pPr>
            <a:r>
              <a:rPr lang="en-US" altLang="en-US" sz="2500"/>
              <a:t>     -Download the “Shipping your POV pamphlet from: </a:t>
            </a:r>
            <a:r>
              <a:rPr lang="en-US" altLang="en-US" sz="2500">
                <a:hlinkClick r:id="rId2"/>
              </a:rPr>
              <a:t>http://144.101.37.133/property/default.htm</a:t>
            </a:r>
            <a:endParaRPr lang="en-US" altLang="en-US" sz="2500"/>
          </a:p>
          <a:p>
            <a:pPr>
              <a:buFont typeface="Wingdings 2" panose="05020102010507070707" pitchFamily="18" charset="2"/>
              <a:buNone/>
            </a:pPr>
            <a:endParaRPr lang="en-US" altLang="en-US" sz="2500"/>
          </a:p>
          <a:p>
            <a:pPr>
              <a:buFont typeface="Wingdings 2" panose="05020102010507070707" pitchFamily="18" charset="2"/>
              <a:buNone/>
            </a:pPr>
            <a:r>
              <a:rPr lang="en-US" altLang="en-US" sz="2500" u="sng"/>
              <a:t>Non-Conforming POV</a:t>
            </a:r>
            <a:r>
              <a:rPr lang="en-US" altLang="en-US" sz="2500"/>
              <a:t> - must be imported through an ICI-Independent Commercial importer or Register (RI) to make modifications to meet EPA/DOT standards.</a:t>
            </a:r>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POV / Non-conforming POV</a:t>
            </a:r>
          </a:p>
        </p:txBody>
      </p:sp>
    </p:spTree>
    <p:extLst>
      <p:ext uri="{BB962C8B-B14F-4D97-AF65-F5344CB8AC3E}">
        <p14:creationId xmlns:p14="http://schemas.microsoft.com/office/powerpoint/2010/main" val="4048346725"/>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quarter" idx="1"/>
          </p:nvPr>
        </p:nvSpPr>
        <p:spPr>
          <a:xfrm>
            <a:off x="931353" y="1475417"/>
            <a:ext cx="7755447" cy="4572000"/>
          </a:xfrm>
        </p:spPr>
        <p:txBody>
          <a:bodyPr>
            <a:normAutofit/>
          </a:bodyPr>
          <a:lstStyle/>
          <a:p>
            <a:r>
              <a:rPr lang="en-US" altLang="en-US" sz="2500"/>
              <a:t>Copy of PCS Orders</a:t>
            </a:r>
          </a:p>
          <a:p>
            <a:r>
              <a:rPr lang="en-US" altLang="en-US" sz="2500"/>
              <a:t>Shippers Information Sheet</a:t>
            </a:r>
          </a:p>
          <a:p>
            <a:r>
              <a:rPr lang="en-US" altLang="en-US" sz="2500"/>
              <a:t>User ID/PASSWORD from move.mil</a:t>
            </a:r>
          </a:p>
          <a:p>
            <a:r>
              <a:rPr lang="en-US" altLang="en-US" sz="2500"/>
              <a:t>If Shipping Alcohol the completed </a:t>
            </a:r>
            <a:br>
              <a:rPr lang="en-US" altLang="en-US" sz="2500"/>
            </a:br>
            <a:r>
              <a:rPr lang="en-US" altLang="en-US" sz="2500"/>
              <a:t>forms must be filled out and return </a:t>
            </a:r>
            <a:br>
              <a:rPr lang="en-US" altLang="en-US" sz="2500"/>
            </a:br>
            <a:r>
              <a:rPr lang="en-US" altLang="en-US" sz="2500"/>
              <a:t>to ATO office for submission to the carrier.</a:t>
            </a:r>
          </a:p>
          <a:p>
            <a:r>
              <a:rPr lang="en-US" altLang="en-US" sz="2500"/>
              <a:t>If Shipping A Motorcycle you must have: </a:t>
            </a:r>
          </a:p>
          <a:p>
            <a:pPr lvl="1"/>
            <a:r>
              <a:rPr lang="en-US" altLang="en-US" sz="2500"/>
              <a:t> EPA FORM 3520-1/HS-7/REGISTRATION/TITLE</a:t>
            </a:r>
          </a:p>
          <a:p>
            <a:endParaRPr lang="en-US" altLang="en-US" sz="2500"/>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Required Documentations </a:t>
            </a:r>
          </a:p>
        </p:txBody>
      </p:sp>
    </p:spTree>
    <p:extLst>
      <p:ext uri="{BB962C8B-B14F-4D97-AF65-F5344CB8AC3E}">
        <p14:creationId xmlns:p14="http://schemas.microsoft.com/office/powerpoint/2010/main" val="3838245645"/>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sz="quarter" idx="1"/>
          </p:nvPr>
        </p:nvSpPr>
        <p:spPr>
          <a:xfrm>
            <a:off x="457199" y="1725582"/>
            <a:ext cx="7858665" cy="4485436"/>
          </a:xfrm>
        </p:spPr>
        <p:txBody>
          <a:bodyPr>
            <a:normAutofit/>
          </a:bodyPr>
          <a:lstStyle/>
          <a:p>
            <a:pPr algn="ctr" eaLnBrk="1" hangingPunct="1">
              <a:buFont typeface="Wingdings 2" panose="05020102010507070707" pitchFamily="18" charset="2"/>
              <a:buNone/>
            </a:pPr>
            <a:r>
              <a:rPr lang="en-US" altLang="en-US" sz="4000" u="sng"/>
              <a:t>Points of Contacts</a:t>
            </a:r>
            <a:r>
              <a:rPr lang="en-US" altLang="en-US" sz="4000"/>
              <a:t>:</a:t>
            </a:r>
          </a:p>
          <a:p>
            <a:pPr algn="ctr" eaLnBrk="1" hangingPunct="1"/>
            <a:endParaRPr lang="en-US" altLang="en-US"/>
          </a:p>
          <a:p>
            <a:pPr marL="0" indent="0" algn="ctr" eaLnBrk="1" hangingPunct="1">
              <a:buNone/>
            </a:pPr>
            <a:r>
              <a:rPr lang="en-US" altLang="en-US" sz="3200"/>
              <a:t>Area Transportation Office</a:t>
            </a:r>
          </a:p>
          <a:p>
            <a:pPr algn="ctr" eaLnBrk="1" hangingPunct="1">
              <a:buFont typeface="Wingdings 2" panose="05020102010507070707" pitchFamily="18" charset="2"/>
              <a:buNone/>
            </a:pPr>
            <a:r>
              <a:rPr lang="en-US" altLang="en-US" sz="3200"/>
              <a:t>Report to Bldg. 102 “E” Wing</a:t>
            </a:r>
          </a:p>
          <a:p>
            <a:pPr algn="ctr" eaLnBrk="1" hangingPunct="1">
              <a:buFont typeface="Wingdings 2" panose="05020102010507070707" pitchFamily="18" charset="2"/>
              <a:buNone/>
            </a:pPr>
            <a:r>
              <a:rPr lang="en-US" altLang="en-US" sz="3200"/>
              <a:t>Traffic Manager: 262-3709</a:t>
            </a:r>
          </a:p>
          <a:p>
            <a:pPr algn="ctr" eaLnBrk="1" hangingPunct="1">
              <a:buFont typeface="Wingdings 2" panose="05020102010507070707" pitchFamily="18" charset="2"/>
              <a:buNone/>
            </a:pPr>
            <a:r>
              <a:rPr lang="en-US" altLang="en-US" sz="3200"/>
              <a:t>Quality Assurance: 262-3715/8292</a:t>
            </a:r>
          </a:p>
          <a:p>
            <a:pPr eaLnBrk="1" hangingPunct="1">
              <a:buFont typeface="Wingdings 2" panose="05020102010507070707" pitchFamily="18" charset="2"/>
              <a:buNone/>
            </a:pPr>
            <a:r>
              <a:rPr lang="en-US" altLang="en-US" sz="3200"/>
              <a:t>     </a:t>
            </a:r>
          </a:p>
          <a:p>
            <a:pPr eaLnBrk="1" hangingPunct="1"/>
            <a:endParaRPr lang="en-US" altLang="en-US"/>
          </a:p>
        </p:txBody>
      </p:sp>
      <p:sp>
        <p:nvSpPr>
          <p:cNvPr id="5"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Household Goods</a:t>
            </a:r>
          </a:p>
        </p:txBody>
      </p:sp>
    </p:spTree>
    <p:extLst>
      <p:ext uri="{BB962C8B-B14F-4D97-AF65-F5344CB8AC3E}">
        <p14:creationId xmlns:p14="http://schemas.microsoft.com/office/powerpoint/2010/main" val="3210932039"/>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
        <p:nvSpPr>
          <p:cNvPr id="5" name="Title 1">
            <a:extLst>
              <a:ext uri="{FF2B5EF4-FFF2-40B4-BE49-F238E27FC236}">
                <a16:creationId xmlns:a16="http://schemas.microsoft.com/office/drawing/2014/main" id="{B3160004-1DD7-242D-2268-FEBBFD47F69F}"/>
              </a:ext>
            </a:extLst>
          </p:cNvPr>
          <p:cNvSpPr txBox="1">
            <a:spLocks/>
          </p:cNvSpPr>
          <p:nvPr/>
        </p:nvSpPr>
        <p:spPr bwMode="ltGray">
          <a:xfrm>
            <a:off x="159150" y="4424993"/>
            <a:ext cx="5007210"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algn="ctr"/>
            <a:r>
              <a:rPr lang="en-US" sz="2800">
                <a:effectLst>
                  <a:outerShdw blurRad="38100" dist="38100" dir="2700000" algn="tl">
                    <a:srgbClr val="000000">
                      <a:alpha val="43137"/>
                    </a:srgbClr>
                  </a:outerShdw>
                </a:effectLst>
              </a:rPr>
              <a:t>Reassignment Briefing</a:t>
            </a:r>
          </a:p>
          <a:p>
            <a:pPr algn="ctr"/>
            <a:r>
              <a:rPr lang="en-US" sz="2400">
                <a:effectLst>
                  <a:outerShdw blurRad="38100" dist="38100" dir="2700000" algn="tl">
                    <a:srgbClr val="000000">
                      <a:alpha val="43137"/>
                    </a:srgbClr>
                  </a:outerShdw>
                </a:effectLst>
              </a:rPr>
              <a:t>TRANSPORTATION</a:t>
            </a:r>
            <a:br>
              <a:rPr lang="en-US" sz="2400">
                <a:effectLst>
                  <a:outerShdw blurRad="38100" dist="38100" dir="2700000" algn="tl">
                    <a:srgbClr val="000000">
                      <a:alpha val="43137"/>
                    </a:srgbClr>
                  </a:outerShdw>
                </a:effectLst>
              </a:rPr>
            </a:br>
            <a:r>
              <a:rPr lang="en-US" sz="2400">
                <a:effectLst>
                  <a:outerShdw blurRad="38100" dist="38100" dir="2700000" algn="tl">
                    <a:srgbClr val="000000">
                      <a:alpha val="43137"/>
                    </a:srgbClr>
                  </a:outerShdw>
                </a:effectLst>
              </a:rPr>
              <a:t>OUTBOUND PCS TRAVEL</a:t>
            </a:r>
          </a:p>
        </p:txBody>
      </p:sp>
    </p:spTree>
    <p:extLst>
      <p:ext uri="{BB962C8B-B14F-4D97-AF65-F5344CB8AC3E}">
        <p14:creationId xmlns:p14="http://schemas.microsoft.com/office/powerpoint/2010/main" val="281215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33400" y="1266679"/>
            <a:ext cx="8213664" cy="4372121"/>
          </a:xfrm>
          <a:prstGeom prst="rect">
            <a:avLst/>
          </a:prstGeom>
        </p:spPr>
        <p:txBody>
          <a:bodyPr wrap="square" lIns="0" tIns="0" rIns="0" bIns="0">
            <a:normAutofit fontScale="85000" lnSpcReduction="1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b="1" kern="0"/>
              <a:t>Please email or call the ATO POC’s (see page 7) to receive the</a:t>
            </a:r>
          </a:p>
          <a:p>
            <a:r>
              <a:rPr lang="en-US" b="1" kern="0"/>
              <a:t>blank Passenger Reservation Request form (ASCZ Form 55-24) that you need to fill-out</a:t>
            </a:r>
          </a:p>
          <a:p>
            <a:endParaRPr lang="en-US" b="1" kern="0"/>
          </a:p>
          <a:p>
            <a:pPr marL="342900" indent="-342900">
              <a:buFont typeface="Arial" panose="020B0604020202020204" pitchFamily="34" charset="0"/>
              <a:buChar char="•"/>
            </a:pPr>
            <a:r>
              <a:rPr lang="en-US" b="1" kern="0"/>
              <a:t>Email back to ATO POC’s your PCS orders, ASCZ Form 55-25</a:t>
            </a:r>
          </a:p>
          <a:p>
            <a:r>
              <a:rPr lang="en-US" b="1" kern="0"/>
              <a:t>(completely filled-out) and other required documentation   </a:t>
            </a:r>
          </a:p>
          <a:p>
            <a:endParaRPr lang="en-US" b="1" kern="0"/>
          </a:p>
          <a:p>
            <a:pPr marL="342900" indent="-342900">
              <a:buFont typeface="Arial" panose="020B0604020202020204" pitchFamily="34" charset="0"/>
              <a:buChar char="•"/>
            </a:pPr>
            <a:r>
              <a:rPr lang="en-US" b="1" kern="0"/>
              <a:t>The travel clerk will review your travel request and will contact </a:t>
            </a:r>
          </a:p>
          <a:p>
            <a:r>
              <a:rPr lang="en-US" b="1" kern="0"/>
              <a:t>you via email or phone if there is a missing information. </a:t>
            </a:r>
          </a:p>
          <a:p>
            <a:endParaRPr lang="en-US" b="1" kern="0"/>
          </a:p>
          <a:p>
            <a:pPr marL="342900" indent="-342900">
              <a:buFont typeface="Arial" panose="020B0604020202020204" pitchFamily="34" charset="0"/>
              <a:buChar char="•"/>
            </a:pPr>
            <a:r>
              <a:rPr lang="en-US" b="1" kern="0"/>
              <a:t>The SATO agent will book the flight to your official destination</a:t>
            </a:r>
          </a:p>
          <a:p>
            <a:r>
              <a:rPr lang="en-US" b="1" kern="0"/>
              <a:t>with the contracted carrier and will be e-mailed to you.</a:t>
            </a:r>
          </a:p>
          <a:p>
            <a:endParaRPr lang="en-US" b="1" kern="0"/>
          </a:p>
          <a:p>
            <a:r>
              <a:rPr lang="en-US" b="1" kern="0"/>
              <a:t>      </a:t>
            </a:r>
            <a:r>
              <a:rPr lang="en-US" b="1" i="1" kern="0"/>
              <a:t>******The traveler’s Name on the Passenger Reservation Request form must exactly match your passport or ID card to be used at the airport check-in counter.</a:t>
            </a:r>
          </a:p>
          <a:p>
            <a:endParaRPr lang="en-US" b="1" i="1" kern="0"/>
          </a:p>
          <a:p>
            <a:r>
              <a:rPr lang="en-US" b="1" kern="0"/>
              <a:t>      </a:t>
            </a:r>
            <a:r>
              <a:rPr lang="en-US" b="1" i="1" kern="0"/>
              <a:t>******The departure date is the available date (DEROS) on your PCS order.</a:t>
            </a:r>
            <a:r>
              <a:rPr lang="en-US" b="1" kern="0"/>
              <a:t> </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COORDINATING TRAVEL</a:t>
            </a:r>
          </a:p>
        </p:txBody>
      </p:sp>
    </p:spTree>
    <p:extLst>
      <p:ext uri="{BB962C8B-B14F-4D97-AF65-F5344CB8AC3E}">
        <p14:creationId xmlns:p14="http://schemas.microsoft.com/office/powerpoint/2010/main" val="4012746166"/>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36532" y="1295400"/>
            <a:ext cx="7875918" cy="4372121"/>
          </a:xfrm>
          <a:prstGeom prst="rect">
            <a:avLst/>
          </a:prstGeom>
        </p:spPr>
        <p:txBody>
          <a:bodyPr wrap="square" lIns="0" tIns="0" rIns="0" bIns="0">
            <a:normAutofit fontScale="85000" lnSpcReduction="2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b="1" kern="0"/>
              <a:t>Please email or call the ATO POC’s (see page 7) to receive the</a:t>
            </a:r>
          </a:p>
          <a:p>
            <a:r>
              <a:rPr lang="en-US" b="1" kern="0"/>
              <a:t>blank Passenger Reservation Request form (ASCZ Form 55-24) that you need to fill-out</a:t>
            </a:r>
          </a:p>
          <a:p>
            <a:endParaRPr lang="en-US" b="1" kern="0"/>
          </a:p>
          <a:p>
            <a:pPr marL="342900" indent="-342900">
              <a:buFont typeface="Arial" panose="020B0604020202020204" pitchFamily="34" charset="0"/>
              <a:buChar char="•"/>
            </a:pPr>
            <a:r>
              <a:rPr lang="en-US" b="1" kern="0"/>
              <a:t>Email back to ATO POC’s your PCS orders, ASCZ Form 55-25 </a:t>
            </a:r>
          </a:p>
          <a:p>
            <a:r>
              <a:rPr lang="en-US" b="1" kern="0"/>
              <a:t>(completely filled-out) and other required documentation   </a:t>
            </a:r>
          </a:p>
          <a:p>
            <a:endParaRPr lang="en-US" b="1" kern="0"/>
          </a:p>
          <a:p>
            <a:pPr marL="342900" indent="-342900">
              <a:buFont typeface="Arial" panose="020B0604020202020204" pitchFamily="34" charset="0"/>
              <a:buChar char="•"/>
            </a:pPr>
            <a:r>
              <a:rPr lang="en-US" b="1" kern="0"/>
              <a:t>The travel clerk will review your travel request and will contact </a:t>
            </a:r>
          </a:p>
          <a:p>
            <a:r>
              <a:rPr lang="en-US" b="1" kern="0"/>
              <a:t>you via email or phone if there is a missing information. </a:t>
            </a:r>
          </a:p>
          <a:p>
            <a:endParaRPr lang="en-US" b="1" kern="0"/>
          </a:p>
          <a:p>
            <a:pPr marL="342900" indent="-342900">
              <a:buFont typeface="Arial" panose="020B0604020202020204" pitchFamily="34" charset="0"/>
              <a:buChar char="•"/>
            </a:pPr>
            <a:r>
              <a:rPr lang="en-US" b="1" kern="0"/>
              <a:t>The SATO agent will book the flight to your official destination </a:t>
            </a:r>
          </a:p>
          <a:p>
            <a:r>
              <a:rPr lang="en-US" b="1" kern="0"/>
              <a:t>with the contracted carrier and will be e-mailed to you.</a:t>
            </a:r>
          </a:p>
          <a:p>
            <a:endParaRPr lang="en-US" b="1" kern="0"/>
          </a:p>
          <a:p>
            <a:r>
              <a:rPr lang="en-US" b="1" kern="0"/>
              <a:t>      </a:t>
            </a:r>
            <a:r>
              <a:rPr lang="en-US" b="1" i="1" kern="0"/>
              <a:t>******The traveler’s Name on the Passenger Reservation Request form must exactly match your passport or ID card to be used at the airport check-in counter.</a:t>
            </a:r>
          </a:p>
          <a:p>
            <a:endParaRPr lang="en-US" b="1" i="1" kern="0"/>
          </a:p>
          <a:p>
            <a:r>
              <a:rPr lang="en-US" b="1" kern="0"/>
              <a:t>      </a:t>
            </a:r>
            <a:r>
              <a:rPr lang="en-US" b="1" i="1" kern="0"/>
              <a:t>******The departure date is the available date (DEROS) on your PCS order.</a:t>
            </a:r>
            <a:r>
              <a:rPr lang="en-US" b="1" kern="0"/>
              <a:t> </a:t>
            </a: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POV PICK-UP</a:t>
            </a:r>
          </a:p>
        </p:txBody>
      </p:sp>
    </p:spTree>
    <p:extLst>
      <p:ext uri="{BB962C8B-B14F-4D97-AF65-F5344CB8AC3E}">
        <p14:creationId xmlns:p14="http://schemas.microsoft.com/office/powerpoint/2010/main" val="413184162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209" y="843514"/>
            <a:ext cx="8681663" cy="5460469"/>
          </a:xfrm>
          <a:prstGeom prst="rect">
            <a:avLst/>
          </a:prstGeom>
        </p:spPr>
        <p:txBody>
          <a:bodyPr vert="horz" wrap="square" lIns="0" tIns="45720" rIns="0" bIns="0" rtlCol="0">
            <a:spAutoFit/>
          </a:bodyPr>
          <a:lstStyle/>
          <a:p>
            <a:pPr marL="212725" indent="-200660">
              <a:lnSpc>
                <a:spcPct val="100000"/>
              </a:lnSpc>
              <a:buSzPct val="95000"/>
              <a:buFont typeface="Wingdings"/>
              <a:buChar char=""/>
              <a:tabLst>
                <a:tab pos="213360" algn="l"/>
              </a:tabLst>
            </a:pPr>
            <a:r>
              <a:rPr b="1" u="sng" spc="-15">
                <a:cs typeface="Arial"/>
              </a:rPr>
              <a:t>Travel</a:t>
            </a:r>
            <a:r>
              <a:rPr b="1" u="sng" spc="-60">
                <a:cs typeface="Arial"/>
              </a:rPr>
              <a:t> </a:t>
            </a:r>
            <a:r>
              <a:rPr b="1" u="sng" spc="-25">
                <a:cs typeface="Arial"/>
              </a:rPr>
              <a:t>Time</a:t>
            </a:r>
            <a:endParaRPr lang="en-US" b="1" u="sng" spc="-25">
              <a:cs typeface="Arial"/>
            </a:endParaRPr>
          </a:p>
          <a:p>
            <a:pPr marL="527685" marR="240665" lvl="1" indent="-175260">
              <a:lnSpc>
                <a:spcPts val="2160"/>
              </a:lnSpc>
              <a:buChar char="•"/>
              <a:tabLst>
                <a:tab pos="528320" algn="l"/>
              </a:tabLst>
            </a:pPr>
            <a:r>
              <a:rPr>
                <a:cs typeface="Arial"/>
              </a:rPr>
              <a:t>A </a:t>
            </a:r>
            <a:r>
              <a:rPr spc="-5">
                <a:cs typeface="Arial"/>
              </a:rPr>
              <a:t>Soldier </a:t>
            </a:r>
            <a:r>
              <a:rPr>
                <a:cs typeface="Arial"/>
              </a:rPr>
              <a:t>and/or dependent </a:t>
            </a:r>
            <a:r>
              <a:rPr spc="-5">
                <a:cs typeface="Arial"/>
              </a:rPr>
              <a:t>is </a:t>
            </a:r>
            <a:r>
              <a:rPr>
                <a:cs typeface="Arial"/>
              </a:rPr>
              <a:t>authorized </a:t>
            </a:r>
            <a:r>
              <a:rPr spc="-5">
                <a:cs typeface="Arial"/>
              </a:rPr>
              <a:t>travel time to </a:t>
            </a:r>
            <a:r>
              <a:rPr>
                <a:cs typeface="Arial"/>
              </a:rPr>
              <a:t>complete</a:t>
            </a:r>
            <a:r>
              <a:rPr spc="-265">
                <a:cs typeface="Arial"/>
              </a:rPr>
              <a:t> </a:t>
            </a:r>
            <a:r>
              <a:rPr>
                <a:cs typeface="Arial"/>
              </a:rPr>
              <a:t>a PCS</a:t>
            </a:r>
            <a:r>
              <a:rPr spc="-5">
                <a:cs typeface="Arial"/>
              </a:rPr>
              <a:t> move.</a:t>
            </a:r>
            <a:endParaRPr>
              <a:cs typeface="Arial"/>
            </a:endParaRPr>
          </a:p>
          <a:p>
            <a:pPr marL="527685" marR="5080" lvl="1" indent="-175260">
              <a:lnSpc>
                <a:spcPts val="2160"/>
              </a:lnSpc>
              <a:buChar char="•"/>
              <a:tabLst>
                <a:tab pos="528320" algn="l"/>
              </a:tabLst>
            </a:pPr>
            <a:r>
              <a:rPr spc="-5">
                <a:cs typeface="Arial"/>
              </a:rPr>
              <a:t>If </a:t>
            </a:r>
            <a:r>
              <a:rPr>
                <a:cs typeface="Arial"/>
              </a:rPr>
              <a:t>the ordered </a:t>
            </a:r>
            <a:r>
              <a:rPr spc="-5">
                <a:cs typeface="Arial"/>
              </a:rPr>
              <a:t>travel is </a:t>
            </a:r>
            <a:r>
              <a:rPr>
                <a:cs typeface="Arial"/>
              </a:rPr>
              <a:t>400 or fewer </a:t>
            </a:r>
            <a:r>
              <a:rPr spc="-5">
                <a:cs typeface="Arial"/>
              </a:rPr>
              <a:t>miles </a:t>
            </a:r>
            <a:r>
              <a:rPr>
                <a:cs typeface="Arial"/>
              </a:rPr>
              <a:t>and the </a:t>
            </a:r>
            <a:r>
              <a:rPr spc="-5">
                <a:cs typeface="Arial"/>
              </a:rPr>
              <a:t>traveler </a:t>
            </a:r>
            <a:r>
              <a:rPr>
                <a:cs typeface="Arial"/>
              </a:rPr>
              <a:t>uses a</a:t>
            </a:r>
            <a:r>
              <a:rPr lang="en-US">
                <a:cs typeface="Arial"/>
              </a:rPr>
              <a:t> </a:t>
            </a:r>
            <a:r>
              <a:rPr spc="-50">
                <a:cs typeface="Arial"/>
              </a:rPr>
              <a:t>POV, </a:t>
            </a:r>
            <a:r>
              <a:rPr>
                <a:cs typeface="Arial"/>
              </a:rPr>
              <a:t>then 1 </a:t>
            </a:r>
            <a:endParaRPr lang="en-US">
              <a:cs typeface="Arial"/>
            </a:endParaRPr>
          </a:p>
          <a:p>
            <a:pPr marR="5080">
              <a:lnSpc>
                <a:spcPts val="2160"/>
              </a:lnSpc>
              <a:tabLst>
                <a:tab pos="528320" algn="l"/>
              </a:tabLst>
            </a:pPr>
            <a:r>
              <a:rPr>
                <a:cs typeface="Arial"/>
              </a:rPr>
              <a:t>day of </a:t>
            </a:r>
            <a:r>
              <a:rPr spc="-5">
                <a:cs typeface="Arial"/>
              </a:rPr>
              <a:t>travel is </a:t>
            </a:r>
            <a:r>
              <a:rPr>
                <a:cs typeface="Arial"/>
              </a:rPr>
              <a:t>authorized </a:t>
            </a:r>
            <a:r>
              <a:rPr spc="-5">
                <a:cs typeface="Arial"/>
              </a:rPr>
              <a:t>for </a:t>
            </a:r>
            <a:r>
              <a:rPr>
                <a:cs typeface="Arial"/>
              </a:rPr>
              <a:t>the </a:t>
            </a:r>
            <a:r>
              <a:rPr spc="-10">
                <a:cs typeface="Arial"/>
              </a:rPr>
              <a:t>official </a:t>
            </a:r>
            <a:r>
              <a:rPr>
                <a:cs typeface="Arial"/>
              </a:rPr>
              <a:t>distance.</a:t>
            </a:r>
            <a:r>
              <a:rPr lang="en-US">
                <a:cs typeface="Arial"/>
              </a:rPr>
              <a:t> </a:t>
            </a:r>
            <a:r>
              <a:rPr>
                <a:cs typeface="Arial"/>
              </a:rPr>
              <a:t> </a:t>
            </a:r>
            <a:r>
              <a:rPr spc="-5">
                <a:cs typeface="Arial"/>
              </a:rPr>
              <a:t>If </a:t>
            </a:r>
            <a:r>
              <a:rPr>
                <a:cs typeface="Arial"/>
              </a:rPr>
              <a:t>the  distance </a:t>
            </a:r>
            <a:r>
              <a:rPr spc="-5">
                <a:cs typeface="Arial"/>
              </a:rPr>
              <a:t>is </a:t>
            </a:r>
            <a:r>
              <a:rPr>
                <a:cs typeface="Arial"/>
              </a:rPr>
              <a:t>greater than 400 miles, then </a:t>
            </a:r>
            <a:r>
              <a:rPr spc="-5">
                <a:cs typeface="Arial"/>
              </a:rPr>
              <a:t>divide </a:t>
            </a:r>
            <a:r>
              <a:rPr>
                <a:cs typeface="Arial"/>
              </a:rPr>
              <a:t>by 350 </a:t>
            </a:r>
            <a:r>
              <a:rPr spc="-5">
                <a:cs typeface="Arial"/>
              </a:rPr>
              <a:t>to determine </a:t>
            </a:r>
            <a:r>
              <a:rPr>
                <a:cs typeface="Arial"/>
              </a:rPr>
              <a:t>the number of authorized </a:t>
            </a:r>
            <a:r>
              <a:rPr spc="-5">
                <a:cs typeface="Arial"/>
              </a:rPr>
              <a:t>travel </a:t>
            </a:r>
            <a:r>
              <a:rPr>
                <a:cs typeface="Arial"/>
              </a:rPr>
              <a:t>days. </a:t>
            </a:r>
            <a:r>
              <a:rPr lang="en-US">
                <a:cs typeface="Arial"/>
              </a:rPr>
              <a:t> </a:t>
            </a:r>
            <a:r>
              <a:rPr spc="-5">
                <a:cs typeface="Arial"/>
              </a:rPr>
              <a:t>If </a:t>
            </a:r>
            <a:r>
              <a:rPr>
                <a:cs typeface="Arial"/>
              </a:rPr>
              <a:t>the remainder </a:t>
            </a:r>
            <a:r>
              <a:rPr spc="-5">
                <a:cs typeface="Arial"/>
              </a:rPr>
              <a:t>is </a:t>
            </a:r>
            <a:r>
              <a:rPr>
                <a:cs typeface="Arial"/>
              </a:rPr>
              <a:t>51 or</a:t>
            </a:r>
            <a:r>
              <a:rPr spc="-260">
                <a:cs typeface="Arial"/>
              </a:rPr>
              <a:t> </a:t>
            </a:r>
            <a:r>
              <a:rPr>
                <a:cs typeface="Arial"/>
              </a:rPr>
              <a:t>more,</a:t>
            </a:r>
            <a:r>
              <a:rPr lang="en-US">
                <a:cs typeface="Arial"/>
              </a:rPr>
              <a:t> </a:t>
            </a:r>
            <a:r>
              <a:rPr>
                <a:cs typeface="Arial"/>
              </a:rPr>
              <a:t>one additional </a:t>
            </a:r>
            <a:r>
              <a:rPr spc="-5">
                <a:cs typeface="Arial"/>
              </a:rPr>
              <a:t>travel </a:t>
            </a:r>
            <a:r>
              <a:rPr>
                <a:cs typeface="Arial"/>
              </a:rPr>
              <a:t>day </a:t>
            </a:r>
            <a:r>
              <a:rPr spc="-5">
                <a:cs typeface="Arial"/>
              </a:rPr>
              <a:t>is</a:t>
            </a:r>
            <a:r>
              <a:rPr spc="-65">
                <a:cs typeface="Arial"/>
              </a:rPr>
              <a:t> </a:t>
            </a:r>
            <a:r>
              <a:rPr>
                <a:cs typeface="Arial"/>
              </a:rPr>
              <a:t>allowed.</a:t>
            </a:r>
          </a:p>
          <a:p>
            <a:pPr marL="527685" marR="124460" lvl="1" indent="-175260">
              <a:lnSpc>
                <a:spcPts val="2160"/>
              </a:lnSpc>
              <a:buChar char="•"/>
              <a:tabLst>
                <a:tab pos="528320" algn="l"/>
              </a:tabLst>
            </a:pPr>
            <a:r>
              <a:rPr spc="-5">
                <a:cs typeface="Arial"/>
              </a:rPr>
              <a:t>If travel is </a:t>
            </a:r>
            <a:r>
              <a:rPr>
                <a:cs typeface="Arial"/>
              </a:rPr>
              <a:t>by commercial </a:t>
            </a:r>
            <a:r>
              <a:rPr spc="-30">
                <a:cs typeface="Arial"/>
              </a:rPr>
              <a:t>air, </a:t>
            </a:r>
            <a:r>
              <a:rPr>
                <a:cs typeface="Arial"/>
              </a:rPr>
              <a:t>one day </a:t>
            </a:r>
            <a:r>
              <a:rPr spc="-5">
                <a:cs typeface="Arial"/>
              </a:rPr>
              <a:t>is </a:t>
            </a:r>
            <a:r>
              <a:rPr>
                <a:cs typeface="Arial"/>
              </a:rPr>
              <a:t>allowed </a:t>
            </a:r>
            <a:r>
              <a:rPr spc="-5">
                <a:cs typeface="Arial"/>
              </a:rPr>
              <a:t>in </a:t>
            </a:r>
            <a:r>
              <a:rPr>
                <a:cs typeface="Arial"/>
              </a:rPr>
              <a:t>the CONUS and</a:t>
            </a:r>
            <a:r>
              <a:rPr lang="en-US">
                <a:cs typeface="Arial"/>
              </a:rPr>
              <a:t> </a:t>
            </a:r>
            <a:r>
              <a:rPr spc="-5">
                <a:cs typeface="Arial"/>
              </a:rPr>
              <a:t>within </a:t>
            </a:r>
            <a:endParaRPr lang="en-US" spc="-5">
              <a:cs typeface="Arial"/>
            </a:endParaRPr>
          </a:p>
          <a:p>
            <a:pPr marR="124460" indent="-104775">
              <a:lnSpc>
                <a:spcPts val="2160"/>
              </a:lnSpc>
              <a:tabLst>
                <a:tab pos="528320" algn="l"/>
              </a:tabLst>
            </a:pPr>
            <a:r>
              <a:rPr>
                <a:cs typeface="Arial"/>
              </a:rPr>
              <a:t>areas outside the CONUS</a:t>
            </a:r>
            <a:r>
              <a:rPr spc="-95">
                <a:cs typeface="Arial"/>
              </a:rPr>
              <a:t> </a:t>
            </a:r>
            <a:r>
              <a:rPr>
                <a:cs typeface="Arial"/>
              </a:rPr>
              <a:t>(OCONUS).</a:t>
            </a:r>
            <a:endParaRPr lang="en-US">
              <a:cs typeface="Arial"/>
            </a:endParaRPr>
          </a:p>
          <a:p>
            <a:pPr marR="124460" indent="-104775">
              <a:lnSpc>
                <a:spcPts val="2160"/>
              </a:lnSpc>
              <a:tabLst>
                <a:tab pos="528320" algn="l"/>
              </a:tabLst>
            </a:pPr>
            <a:endParaRPr lang="en-US">
              <a:cs typeface="Arial"/>
            </a:endParaRPr>
          </a:p>
          <a:p>
            <a:pPr marL="212725" indent="-200660">
              <a:lnSpc>
                <a:spcPct val="100000"/>
              </a:lnSpc>
              <a:buSzPct val="95000"/>
              <a:buFont typeface="Wingdings"/>
              <a:buChar char=""/>
              <a:tabLst>
                <a:tab pos="213360" algn="l"/>
              </a:tabLst>
            </a:pPr>
            <a:r>
              <a:rPr lang="en-US" b="1" u="sng" spc="-5">
                <a:cs typeface="Arial"/>
              </a:rPr>
              <a:t>Mileage </a:t>
            </a:r>
            <a:r>
              <a:rPr lang="en-US" b="1" u="sng">
                <a:cs typeface="Arial"/>
              </a:rPr>
              <a:t>and </a:t>
            </a:r>
            <a:r>
              <a:rPr lang="en-US" b="1" u="sng" spc="-10">
                <a:cs typeface="Arial"/>
              </a:rPr>
              <a:t>Transportation</a:t>
            </a:r>
            <a:r>
              <a:rPr lang="en-US" b="1" u="sng" spc="-215">
                <a:cs typeface="Arial"/>
              </a:rPr>
              <a:t> </a:t>
            </a:r>
            <a:r>
              <a:rPr lang="en-US" b="1" u="sng">
                <a:cs typeface="Arial"/>
              </a:rPr>
              <a:t>Allowance</a:t>
            </a:r>
          </a:p>
          <a:p>
            <a:pPr marL="419100" marR="5080" lvl="1" indent="-173990">
              <a:lnSpc>
                <a:spcPts val="2160"/>
              </a:lnSpc>
              <a:buChar char="•"/>
              <a:tabLst>
                <a:tab pos="419734" algn="l"/>
              </a:tabLst>
            </a:pPr>
            <a:r>
              <a:rPr lang="en-US">
                <a:cs typeface="Arial"/>
              </a:rPr>
              <a:t>Use of a </a:t>
            </a:r>
            <a:r>
              <a:rPr lang="en-US" spc="-5">
                <a:cs typeface="Arial"/>
              </a:rPr>
              <a:t>privately </a:t>
            </a:r>
            <a:r>
              <a:rPr lang="en-US">
                <a:cs typeface="Arial"/>
              </a:rPr>
              <a:t>owned </a:t>
            </a:r>
            <a:r>
              <a:rPr lang="en-US" spc="-5">
                <a:cs typeface="Arial"/>
              </a:rPr>
              <a:t>vehicle </a:t>
            </a:r>
            <a:r>
              <a:rPr lang="en-US">
                <a:cs typeface="Arial"/>
              </a:rPr>
              <a:t>(POV) </a:t>
            </a:r>
            <a:r>
              <a:rPr lang="en-US" spc="-5">
                <a:cs typeface="Arial"/>
              </a:rPr>
              <a:t>is </a:t>
            </a:r>
            <a:r>
              <a:rPr lang="en-US">
                <a:cs typeface="Arial"/>
              </a:rPr>
              <a:t>reimbursed at a </a:t>
            </a:r>
            <a:r>
              <a:rPr lang="en-US" spc="-5">
                <a:cs typeface="Arial"/>
              </a:rPr>
              <a:t>per-mile rate </a:t>
            </a:r>
            <a:r>
              <a:rPr lang="en-US">
                <a:cs typeface="Arial"/>
              </a:rPr>
              <a:t>rather </a:t>
            </a:r>
          </a:p>
          <a:p>
            <a:pPr marR="5080" indent="-212090">
              <a:lnSpc>
                <a:spcPts val="2160"/>
              </a:lnSpc>
              <a:tabLst>
                <a:tab pos="419734" algn="l"/>
              </a:tabLst>
            </a:pPr>
            <a:r>
              <a:rPr lang="en-US">
                <a:cs typeface="Arial"/>
              </a:rPr>
              <a:t>than actual operating expenses.  Distances are</a:t>
            </a:r>
            <a:r>
              <a:rPr lang="en-US" spc="-250">
                <a:cs typeface="Arial"/>
              </a:rPr>
              <a:t> </a:t>
            </a:r>
            <a:r>
              <a:rPr lang="en-US" spc="-5">
                <a:cs typeface="Arial"/>
              </a:rPr>
              <a:t>determined </a:t>
            </a:r>
            <a:r>
              <a:rPr lang="en-US">
                <a:cs typeface="Arial"/>
              </a:rPr>
              <a:t>by the Defense </a:t>
            </a:r>
            <a:r>
              <a:rPr lang="en-US" spc="-45">
                <a:cs typeface="Arial"/>
              </a:rPr>
              <a:t>Table </a:t>
            </a:r>
            <a:r>
              <a:rPr lang="en-US">
                <a:cs typeface="Arial"/>
              </a:rPr>
              <a:t>of </a:t>
            </a:r>
            <a:r>
              <a:rPr lang="en-US" spc="-10">
                <a:cs typeface="Arial"/>
              </a:rPr>
              <a:t>Official </a:t>
            </a:r>
            <a:r>
              <a:rPr lang="en-US">
                <a:cs typeface="Arial"/>
              </a:rPr>
              <a:t>Distances</a:t>
            </a:r>
            <a:r>
              <a:rPr lang="en-US" spc="-140">
                <a:cs typeface="Arial"/>
              </a:rPr>
              <a:t> </a:t>
            </a:r>
            <a:r>
              <a:rPr lang="en-US" spc="-5">
                <a:cs typeface="Arial"/>
              </a:rPr>
              <a:t>(</a:t>
            </a:r>
            <a:r>
              <a:rPr lang="en-US" spc="-5" err="1">
                <a:cs typeface="Arial"/>
              </a:rPr>
              <a:t>DTOD</a:t>
            </a:r>
            <a:r>
              <a:rPr lang="en-US" spc="-5">
                <a:cs typeface="Arial"/>
              </a:rPr>
              <a:t>).</a:t>
            </a:r>
            <a:endParaRPr lang="en-US">
              <a:cs typeface="Arial"/>
            </a:endParaRPr>
          </a:p>
          <a:p>
            <a:pPr marL="419100" marR="141605" lvl="1" indent="-173990">
              <a:lnSpc>
                <a:spcPts val="2160"/>
              </a:lnSpc>
              <a:buChar char="•"/>
              <a:tabLst>
                <a:tab pos="419734" algn="l"/>
              </a:tabLst>
            </a:pPr>
            <a:r>
              <a:rPr lang="en-US">
                <a:cs typeface="Arial"/>
              </a:rPr>
              <a:t>A </a:t>
            </a:r>
            <a:r>
              <a:rPr lang="en-US" spc="-5">
                <a:cs typeface="Arial"/>
              </a:rPr>
              <a:t>Soldier </a:t>
            </a:r>
            <a:r>
              <a:rPr lang="en-US">
                <a:cs typeface="Arial"/>
              </a:rPr>
              <a:t>authorized </a:t>
            </a:r>
            <a:r>
              <a:rPr lang="en-US" spc="-5">
                <a:cs typeface="Arial"/>
              </a:rPr>
              <a:t>travel for </a:t>
            </a:r>
            <a:r>
              <a:rPr lang="en-US">
                <a:cs typeface="Arial"/>
              </a:rPr>
              <a:t>a dependent can be reimbursed</a:t>
            </a:r>
            <a:r>
              <a:rPr lang="en-US" spc="-295">
                <a:cs typeface="Arial"/>
              </a:rPr>
              <a:t> </a:t>
            </a:r>
            <a:r>
              <a:rPr lang="en-US">
                <a:cs typeface="Arial"/>
              </a:rPr>
              <a:t>when they use </a:t>
            </a:r>
          </a:p>
          <a:p>
            <a:pPr marR="141605" indent="-212090">
              <a:lnSpc>
                <a:spcPts val="2160"/>
              </a:lnSpc>
              <a:tabLst>
                <a:tab pos="419734" algn="l"/>
              </a:tabLst>
            </a:pPr>
            <a:r>
              <a:rPr lang="en-US">
                <a:cs typeface="Arial"/>
              </a:rPr>
              <a:t>two </a:t>
            </a:r>
            <a:r>
              <a:rPr lang="en-US" err="1">
                <a:cs typeface="Arial"/>
              </a:rPr>
              <a:t>POVs</a:t>
            </a:r>
            <a:r>
              <a:rPr lang="en-US">
                <a:cs typeface="Arial"/>
              </a:rPr>
              <a:t>.  More than two </a:t>
            </a:r>
            <a:r>
              <a:rPr lang="en-US" err="1">
                <a:cs typeface="Arial"/>
              </a:rPr>
              <a:t>POVs</a:t>
            </a:r>
            <a:r>
              <a:rPr lang="en-US">
                <a:cs typeface="Arial"/>
              </a:rPr>
              <a:t> may only be approved through the Secretarial Process (HQDA, DCS G1, Compensation and </a:t>
            </a:r>
            <a:r>
              <a:rPr lang="en-US" spc="-5">
                <a:cs typeface="Arial"/>
              </a:rPr>
              <a:t>Entitlements</a:t>
            </a:r>
            <a:r>
              <a:rPr lang="en-US" spc="-45">
                <a:cs typeface="Arial"/>
              </a:rPr>
              <a:t> </a:t>
            </a:r>
            <a:r>
              <a:rPr lang="en-US">
                <a:cs typeface="Arial"/>
              </a:rPr>
              <a:t>Branch).</a:t>
            </a:r>
          </a:p>
          <a:p>
            <a:pPr marL="419100" marR="48260" lvl="1" indent="-173990">
              <a:lnSpc>
                <a:spcPts val="2160"/>
              </a:lnSpc>
              <a:buChar char="•"/>
              <a:tabLst>
                <a:tab pos="419734" algn="l"/>
              </a:tabLst>
            </a:pPr>
            <a:r>
              <a:rPr lang="en-US" spc="-5">
                <a:cs typeface="Arial"/>
              </a:rPr>
              <a:t>Mileage </a:t>
            </a:r>
            <a:r>
              <a:rPr lang="en-US">
                <a:cs typeface="Arial"/>
              </a:rPr>
              <a:t>and per diem </a:t>
            </a:r>
            <a:r>
              <a:rPr lang="en-US" spc="-5">
                <a:cs typeface="Arial"/>
              </a:rPr>
              <a:t>rates </a:t>
            </a:r>
            <a:r>
              <a:rPr lang="en-US">
                <a:cs typeface="Arial"/>
              </a:rPr>
              <a:t>are </a:t>
            </a:r>
            <a:r>
              <a:rPr lang="en-US" spc="-5">
                <a:cs typeface="Arial"/>
              </a:rPr>
              <a:t>available </a:t>
            </a:r>
            <a:r>
              <a:rPr lang="en-US">
                <a:cs typeface="Arial"/>
              </a:rPr>
              <a:t>on the Defense </a:t>
            </a:r>
            <a:r>
              <a:rPr lang="en-US" spc="-15">
                <a:cs typeface="Arial"/>
              </a:rPr>
              <a:t>Travel </a:t>
            </a:r>
            <a:r>
              <a:rPr lang="en-US">
                <a:cs typeface="Arial"/>
              </a:rPr>
              <a:t>Management </a:t>
            </a:r>
          </a:p>
          <a:p>
            <a:pPr marR="48260" indent="-212090">
              <a:lnSpc>
                <a:spcPts val="2160"/>
              </a:lnSpc>
              <a:tabLst>
                <a:tab pos="419734" algn="l"/>
              </a:tabLst>
            </a:pPr>
            <a:r>
              <a:rPr lang="en-US" spc="-10">
                <a:cs typeface="Arial"/>
              </a:rPr>
              <a:t>Office </a:t>
            </a:r>
            <a:r>
              <a:rPr lang="en-US">
                <a:cs typeface="Arial"/>
              </a:rPr>
              <a:t>website, under </a:t>
            </a:r>
            <a:r>
              <a:rPr lang="en-US" spc="-15">
                <a:cs typeface="Arial"/>
              </a:rPr>
              <a:t>Travel </a:t>
            </a:r>
            <a:r>
              <a:rPr lang="en-US">
                <a:cs typeface="Arial"/>
              </a:rPr>
              <a:t>and </a:t>
            </a:r>
            <a:r>
              <a:rPr lang="en-US" spc="-10">
                <a:cs typeface="Arial"/>
              </a:rPr>
              <a:t>Transportation</a:t>
            </a:r>
            <a:r>
              <a:rPr lang="en-US" spc="-210">
                <a:cs typeface="Arial"/>
              </a:rPr>
              <a:t> </a:t>
            </a:r>
            <a:r>
              <a:rPr lang="en-US">
                <a:cs typeface="Arial"/>
              </a:rPr>
              <a:t>Rules, at</a:t>
            </a:r>
            <a:r>
              <a:rPr lang="en-US" spc="-25">
                <a:cs typeface="Arial"/>
              </a:rPr>
              <a:t> </a:t>
            </a:r>
            <a:r>
              <a:rPr lang="en-US" u="heavy" spc="-5">
                <a:uFill>
                  <a:solidFill>
                    <a:srgbClr val="0562C1"/>
                  </a:solidFill>
                </a:uFill>
                <a:cs typeface="Arial"/>
                <a:hlinkClick r:id="rId3"/>
              </a:rPr>
              <a:t>https://</a:t>
            </a:r>
            <a:r>
              <a:rPr lang="en-US" u="heavy" spc="-5" err="1">
                <a:uFill>
                  <a:solidFill>
                    <a:srgbClr val="0562C1"/>
                  </a:solidFill>
                </a:uFill>
                <a:cs typeface="Arial"/>
                <a:hlinkClick r:id="rId3"/>
              </a:rPr>
              <a:t>www.travel.dod.mil</a:t>
            </a:r>
            <a:r>
              <a:rPr lang="en-US" u="heavy" spc="-5">
                <a:uFill>
                  <a:solidFill>
                    <a:srgbClr val="0562C1"/>
                  </a:solidFill>
                </a:uFill>
                <a:cs typeface="Arial"/>
                <a:hlinkClick r:id="rId3"/>
              </a:rPr>
              <a:t>/</a:t>
            </a:r>
            <a:r>
              <a:rPr lang="en-US" u="heavy" spc="-5">
                <a:uFill>
                  <a:solidFill>
                    <a:srgbClr val="0562C1"/>
                  </a:solidFill>
                </a:uFill>
                <a:cs typeface="Arial"/>
              </a:rPr>
              <a:t> </a:t>
            </a:r>
            <a:r>
              <a:rPr lang="en-US" spc="-5">
                <a:cs typeface="Arial"/>
              </a:rPr>
              <a:t>.</a:t>
            </a:r>
            <a:endParaRPr lang="en-US">
              <a:cs typeface="Arial"/>
            </a:endParaRPr>
          </a:p>
          <a:p>
            <a:pPr marL="70485" marR="124460" indent="-175260">
              <a:lnSpc>
                <a:spcPts val="2160"/>
              </a:lnSpc>
              <a:spcBef>
                <a:spcPts val="505"/>
              </a:spcBef>
              <a:buChar char="•"/>
              <a:tabLst>
                <a:tab pos="528320" algn="l"/>
              </a:tabLst>
            </a:pPr>
            <a:endParaRPr lang="en-US">
              <a:cs typeface="Arial"/>
            </a:endParaRPr>
          </a:p>
        </p:txBody>
      </p:sp>
      <p:sp>
        <p:nvSpPr>
          <p:cNvPr id="6" name="object 3"/>
          <p:cNvSpPr txBox="1">
            <a:spLocks noGrp="1"/>
          </p:cNvSpPr>
          <p:nvPr>
            <p:ph type="title"/>
          </p:nvPr>
        </p:nvSpPr>
        <p:spPr>
          <a:xfrm>
            <a:off x="2009782" y="112181"/>
            <a:ext cx="6976199" cy="750847"/>
          </a:xfrm>
          <a:prstGeom prst="rect">
            <a:avLst/>
          </a:prstGeom>
        </p:spPr>
        <p:txBody>
          <a:bodyPr vert="horz" wrap="square" lIns="0" tIns="12065" rIns="0" bIns="0" rtlCol="0">
            <a:spAutoFit/>
          </a:bodyPr>
          <a:lstStyle/>
          <a:p>
            <a:pPr marL="12700">
              <a:lnSpc>
                <a:spcPct val="100000"/>
              </a:lnSpc>
              <a:spcBef>
                <a:spcPts val="95"/>
              </a:spcBef>
            </a:pPr>
            <a:r>
              <a:rPr spc="-5">
                <a:solidFill>
                  <a:schemeClr val="tx1"/>
                </a:solidFill>
              </a:rPr>
              <a:t>Reassignment</a:t>
            </a:r>
            <a:r>
              <a:rPr spc="15">
                <a:solidFill>
                  <a:schemeClr val="tx1"/>
                </a:solidFill>
              </a:rPr>
              <a:t> </a:t>
            </a:r>
            <a:r>
              <a:rPr spc="-5">
                <a:solidFill>
                  <a:schemeClr val="tx1"/>
                </a:solidFill>
              </a:rPr>
              <a:t>Briefing</a:t>
            </a:r>
            <a:br>
              <a:rPr lang="en-US" spc="-5">
                <a:solidFill>
                  <a:schemeClr val="tx1"/>
                </a:solidFill>
              </a:rPr>
            </a:br>
            <a:r>
              <a:rPr lang="en-US" sz="2000" i="1" spc="-5">
                <a:solidFill>
                  <a:schemeClr val="tx1"/>
                </a:solidFill>
              </a:rPr>
              <a:t>Finance Travel</a:t>
            </a:r>
            <a:r>
              <a:rPr lang="en-US" sz="2000" i="1" spc="-40">
                <a:solidFill>
                  <a:schemeClr val="tx1"/>
                </a:solidFill>
              </a:rPr>
              <a:t> </a:t>
            </a:r>
            <a:r>
              <a:rPr lang="en-US" sz="2000" i="1" spc="-5">
                <a:solidFill>
                  <a:schemeClr val="tx1"/>
                </a:solidFill>
              </a:rPr>
              <a:t>Entitlements</a:t>
            </a:r>
            <a:endParaRPr spc="-5">
              <a:solidFill>
                <a:schemeClr val="tx1"/>
              </a:solidFill>
            </a:endParaRPr>
          </a:p>
        </p:txBody>
      </p:sp>
    </p:spTree>
    <p:extLst>
      <p:ext uri="{BB962C8B-B14F-4D97-AF65-F5344CB8AC3E}">
        <p14:creationId xmlns:p14="http://schemas.microsoft.com/office/powerpoint/2010/main" val="77419335"/>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txBox="1">
            <a:spLocks/>
          </p:cNvSpPr>
          <p:nvPr/>
        </p:nvSpPr>
        <p:spPr>
          <a:xfrm>
            <a:off x="392121" y="1107142"/>
            <a:ext cx="8409092" cy="4954867"/>
          </a:xfrm>
          <a:prstGeom prst="rect">
            <a:avLst/>
          </a:prstGeom>
        </p:spPr>
        <p:txBody>
          <a:bodyPr wrap="square" lIns="0" tIns="0" rIns="0" bIns="0">
            <a:normAutofit fontScale="92500" lnSpcReduction="2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b="1" kern="0"/>
              <a:t> After SATO books your flight, “immediately” contact  the airline</a:t>
            </a:r>
          </a:p>
          <a:p>
            <a:r>
              <a:rPr lang="en-US" b="1" kern="0"/>
              <a:t>that you are booked with, to make a pet reservation on the same flight.  </a:t>
            </a:r>
          </a:p>
          <a:p>
            <a:endParaRPr lang="en-US" b="1" kern="0"/>
          </a:p>
          <a:p>
            <a:pPr marL="342900" indent="-342900">
              <a:buFont typeface="Arial" panose="020B0604020202020204" pitchFamily="34" charset="0"/>
              <a:buChar char="•"/>
            </a:pPr>
            <a:r>
              <a:rPr lang="en-US" b="1" kern="0"/>
              <a:t>When you call the contracted carrier, let them know that you are </a:t>
            </a:r>
          </a:p>
          <a:p>
            <a:r>
              <a:rPr lang="en-US" b="1" kern="0"/>
              <a:t>on official order (US Military traveling with pets have priority on contracted carriers).</a:t>
            </a:r>
          </a:p>
          <a:p>
            <a:endParaRPr lang="en-US" b="1" kern="0"/>
          </a:p>
          <a:p>
            <a:pPr marL="342900" indent="-342900">
              <a:buFont typeface="Arial" panose="020B0604020202020204" pitchFamily="34" charset="0"/>
              <a:buChar char="•"/>
            </a:pPr>
            <a:r>
              <a:rPr lang="en-US" b="1" kern="0"/>
              <a:t>If the contracted carrier will not accept pets due to lack of space </a:t>
            </a:r>
          </a:p>
          <a:p>
            <a:r>
              <a:rPr lang="en-US" b="1" kern="0"/>
              <a:t>availability, cage size limitations, or heat restrictions, please inform us ASAP for other options. </a:t>
            </a:r>
          </a:p>
          <a:p>
            <a:endParaRPr lang="en-US" b="1" kern="0"/>
          </a:p>
          <a:p>
            <a:pPr marL="342900" indent="-342900">
              <a:buFont typeface="Arial" panose="020B0604020202020204" pitchFamily="34" charset="0"/>
              <a:buChar char="•"/>
            </a:pPr>
            <a:r>
              <a:rPr lang="en-US" b="1" kern="0"/>
              <a:t>If other options are not available, please contact a Commercial </a:t>
            </a:r>
          </a:p>
          <a:p>
            <a:r>
              <a:rPr lang="en-US" b="1" kern="0"/>
              <a:t>Shipping Company to ship your pet as private cargo.</a:t>
            </a:r>
          </a:p>
          <a:p>
            <a:endParaRPr lang="en-US" b="1" kern="0"/>
          </a:p>
          <a:p>
            <a:pPr marL="342900" indent="-342900">
              <a:buFont typeface="Arial" panose="020B0604020202020204" pitchFamily="34" charset="0"/>
              <a:buChar char="•"/>
            </a:pPr>
            <a:r>
              <a:rPr lang="en-US" b="1" kern="0"/>
              <a:t>Each airline has different rules and processes for pets; please visit</a:t>
            </a:r>
          </a:p>
          <a:p>
            <a:r>
              <a:rPr lang="en-US" b="1" kern="0"/>
              <a:t>their website for more information.</a:t>
            </a:r>
          </a:p>
          <a:p>
            <a:endParaRPr lang="en-US" b="1" kern="0"/>
          </a:p>
          <a:p>
            <a:pPr marL="342900" indent="-342900">
              <a:buFont typeface="Arial" panose="020B0604020202020204" pitchFamily="34" charset="0"/>
              <a:buChar char="•"/>
            </a:pPr>
            <a:r>
              <a:rPr lang="en-US" b="1" kern="0"/>
              <a:t>Ensure that you have the required documents (i.e. Rabies Vaccination</a:t>
            </a:r>
          </a:p>
          <a:p>
            <a:r>
              <a:rPr lang="en-US" b="1" kern="0"/>
              <a:t>Certificate, Health Certificate, etc.) for your pets before you travel.  For more information, please ask your Veterinarian.</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TRAVEL WITH PETS </a:t>
            </a:r>
          </a:p>
        </p:txBody>
      </p:sp>
    </p:spTree>
    <p:extLst>
      <p:ext uri="{BB962C8B-B14F-4D97-AF65-F5344CB8AC3E}">
        <p14:creationId xmlns:p14="http://schemas.microsoft.com/office/powerpoint/2010/main" val="3551906979"/>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6355" y="1239083"/>
            <a:ext cx="8126084" cy="4247317"/>
          </a:xfrm>
          <a:prstGeom prst="rect">
            <a:avLst/>
          </a:prstGeom>
        </p:spPr>
        <p:txBody>
          <a:bodyPr wrap="square">
            <a:spAutoFit/>
          </a:bodyPr>
          <a:lstStyle/>
          <a:p>
            <a:pPr marL="342900" indent="-342900">
              <a:buFont typeface="Arial" panose="020B0604020202020204" pitchFamily="34" charset="0"/>
              <a:buChar char="•"/>
            </a:pPr>
            <a:r>
              <a:rPr lang="en-US" b="1"/>
              <a:t>ATO can book flights on AMC from Yokota AFB to Seattle, </a:t>
            </a:r>
          </a:p>
          <a:p>
            <a:r>
              <a:rPr lang="en-US" b="1"/>
              <a:t>WA., upon request. </a:t>
            </a:r>
          </a:p>
          <a:p>
            <a:endParaRPr lang="en-US" b="1"/>
          </a:p>
          <a:p>
            <a:pPr marL="342900" indent="-342900">
              <a:buFont typeface="Arial" panose="020B0604020202020204" pitchFamily="34" charset="0"/>
              <a:buChar char="•"/>
            </a:pPr>
            <a:r>
              <a:rPr lang="en-US" b="1"/>
              <a:t>AMC schedules are every Thursday and Saturday.  SSN, </a:t>
            </a:r>
          </a:p>
          <a:p>
            <a:r>
              <a:rPr lang="en-US" b="1"/>
              <a:t>passport number or DOD ID number is required for flight reservation.</a:t>
            </a:r>
          </a:p>
          <a:p>
            <a:endParaRPr lang="en-US" b="1"/>
          </a:p>
          <a:p>
            <a:pPr marL="342900" indent="-342900">
              <a:buFont typeface="Arial" panose="020B0604020202020204" pitchFamily="34" charset="0"/>
              <a:buChar char="•"/>
            </a:pPr>
            <a:r>
              <a:rPr lang="en-US" b="1"/>
              <a:t>AMC accepts dogs and cats only, without restrictions (ex. </a:t>
            </a:r>
          </a:p>
          <a:p>
            <a:r>
              <a:rPr lang="en-US" b="1"/>
              <a:t>Short nosed-dogs, heat, etc.).</a:t>
            </a:r>
          </a:p>
          <a:p>
            <a:endParaRPr lang="en-US" b="1"/>
          </a:p>
          <a:p>
            <a:pPr marL="285750" indent="-285750">
              <a:buFont typeface="Arial" panose="020B0604020202020204" pitchFamily="34" charset="0"/>
              <a:buChar char="•"/>
            </a:pPr>
            <a:r>
              <a:rPr lang="en-US" b="1"/>
              <a:t>Pet cage measurements allowed on AMC flights are: </a:t>
            </a:r>
          </a:p>
          <a:p>
            <a:endParaRPr lang="en-US" b="1"/>
          </a:p>
          <a:p>
            <a:pPr marL="742950" lvl="1" indent="-285750">
              <a:buFont typeface="Arial" panose="020B0604020202020204" pitchFamily="34" charset="0"/>
              <a:buChar char="•"/>
            </a:pPr>
            <a:r>
              <a:rPr lang="en-US" b="1"/>
              <a:t>IN-CABIN:  MAX: L20”xW16”xH8.5” and must be in soft kennel</a:t>
            </a:r>
          </a:p>
          <a:p>
            <a:pPr lvl="1"/>
            <a:endParaRPr lang="en-US" b="1"/>
          </a:p>
          <a:p>
            <a:pPr marL="742950" lvl="1" indent="-285750">
              <a:buFont typeface="Arial" panose="020B0604020202020204" pitchFamily="34" charset="0"/>
              <a:buChar char="•"/>
            </a:pPr>
            <a:r>
              <a:rPr lang="en-US" b="1"/>
              <a:t>IN-CARGO:  No specific cage size.  The pet must be able to sit, stand and move inside the cage; MAX. weight limit is 150Lbs.                  </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AIR MOBILITY COMMAND (AMC)</a:t>
            </a:r>
          </a:p>
        </p:txBody>
      </p:sp>
    </p:spTree>
    <p:extLst>
      <p:ext uri="{BB962C8B-B14F-4D97-AF65-F5344CB8AC3E}">
        <p14:creationId xmlns:p14="http://schemas.microsoft.com/office/powerpoint/2010/main" val="2870926306"/>
      </p:ext>
    </p:extLst>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p:cNvSpPr>
          <p:nvPr/>
        </p:nvSpPr>
        <p:spPr>
          <a:xfrm>
            <a:off x="951252" y="906832"/>
            <a:ext cx="7017207" cy="430887"/>
          </a:xfrm>
          <a:prstGeom prst="rect">
            <a:avLst/>
          </a:prstGeom>
        </p:spPr>
        <p:txBody>
          <a:bodyPr wrap="square" lIns="0" tIns="0" rIns="0" bIns="0">
            <a:spAutoFit/>
          </a:bodyPr>
          <a:lstStyle>
            <a:lvl1pPr>
              <a:defRPr sz="2800" b="1" i="0">
                <a:solidFill>
                  <a:srgbClr val="7E7E73"/>
                </a:solidFill>
                <a:latin typeface="Arial"/>
                <a:ea typeface="+mj-ea"/>
                <a:cs typeface="Arial"/>
              </a:defRPr>
            </a:lvl1pPr>
          </a:lstStyle>
          <a:p>
            <a:pPr algn="ctr"/>
            <a:r>
              <a:rPr lang="en-US" kern="0">
                <a:solidFill>
                  <a:schemeClr val="tx1"/>
                </a:solidFill>
              </a:rPr>
              <a:t>TRAVEL - TRANSPORTATION</a:t>
            </a:r>
          </a:p>
        </p:txBody>
      </p:sp>
      <p:sp>
        <p:nvSpPr>
          <p:cNvPr id="15" name="Rectangle 14"/>
          <p:cNvSpPr/>
          <p:nvPr/>
        </p:nvSpPr>
        <p:spPr>
          <a:xfrm>
            <a:off x="4347713" y="1389727"/>
            <a:ext cx="224287" cy="5163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389728"/>
            <a:ext cx="9144000" cy="2138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321616" y="2031077"/>
            <a:ext cx="4184035" cy="3880772"/>
          </a:xfrm>
          <a:prstGeom prst="rect">
            <a:avLst/>
          </a:prstGeom>
        </p:spPr>
        <p:txBody>
          <a:bodyPr vert="horz" lIns="91440" tIns="45720" rIns="91440" bIns="45720" rtlCol="0">
            <a:normAutofit fontScale="70000" lnSpcReduction="20000"/>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u="sng">
                <a:solidFill>
                  <a:srgbClr val="FF0000"/>
                </a:solidFill>
              </a:rPr>
              <a:t>OFFICIAL TRAVEL:</a:t>
            </a:r>
          </a:p>
          <a:p>
            <a:pPr marL="0" indent="0">
              <a:buFont typeface="Wingdings" panose="05000000000000000000" pitchFamily="2" charset="2"/>
              <a:buNone/>
            </a:pPr>
            <a:endParaRPr lang="en-US"/>
          </a:p>
          <a:p>
            <a:pPr marL="0" indent="0">
              <a:buFont typeface="Wingdings" panose="05000000000000000000" pitchFamily="2" charset="2"/>
              <a:buNone/>
            </a:pPr>
            <a:r>
              <a:rPr lang="en-US"/>
              <a:t>AREA TRANSPORTATION OFFICE (ATO)</a:t>
            </a:r>
          </a:p>
          <a:p>
            <a:pPr marL="0" indent="0">
              <a:buFont typeface="Wingdings" panose="05000000000000000000" pitchFamily="2" charset="2"/>
              <a:buNone/>
            </a:pPr>
            <a:r>
              <a:rPr lang="en-US"/>
              <a:t>Building 102 “E” Wing, </a:t>
            </a:r>
          </a:p>
          <a:p>
            <a:pPr marL="0" indent="0">
              <a:buFont typeface="Wingdings" panose="05000000000000000000" pitchFamily="2" charset="2"/>
              <a:buNone/>
            </a:pPr>
            <a:r>
              <a:rPr lang="en-US"/>
              <a:t>Room 108</a:t>
            </a:r>
          </a:p>
          <a:p>
            <a:pPr marL="0" indent="0">
              <a:buFont typeface="Wingdings" panose="05000000000000000000" pitchFamily="2" charset="2"/>
              <a:buNone/>
            </a:pPr>
            <a:endParaRPr lang="en-US"/>
          </a:p>
          <a:p>
            <a:pPr marL="0" indent="0">
              <a:buFont typeface="Wingdings" panose="05000000000000000000" pitchFamily="2" charset="2"/>
              <a:buNone/>
            </a:pPr>
            <a:r>
              <a:rPr lang="en-US"/>
              <a:t>DSN PHONE NUMBERS </a:t>
            </a:r>
          </a:p>
          <a:p>
            <a:pPr marL="0" indent="0">
              <a:buFont typeface="Wingdings" panose="05000000000000000000" pitchFamily="2" charset="2"/>
              <a:buNone/>
            </a:pPr>
            <a:r>
              <a:rPr lang="en-US"/>
              <a:t>AND EMAILS:</a:t>
            </a:r>
          </a:p>
          <a:p>
            <a:pPr marL="0" indent="0">
              <a:buFont typeface="Wingdings" panose="05000000000000000000" pitchFamily="2" charset="2"/>
              <a:buNone/>
            </a:pPr>
            <a:r>
              <a:rPr lang="en-US"/>
              <a:t>263-5177 </a:t>
            </a:r>
          </a:p>
          <a:p>
            <a:pPr marL="0" indent="0">
              <a:buFont typeface="Wingdings" panose="05000000000000000000" pitchFamily="2" charset="2"/>
              <a:buNone/>
            </a:pPr>
            <a:r>
              <a:rPr lang="en-US"/>
              <a:t>Nao.Kobayashi.ln@army.mil</a:t>
            </a:r>
          </a:p>
          <a:p>
            <a:pPr marL="0" indent="0">
              <a:buFont typeface="Wingdings" panose="05000000000000000000" pitchFamily="2" charset="2"/>
              <a:buNone/>
            </a:pPr>
            <a:r>
              <a:rPr lang="en-US"/>
              <a:t>263-7179</a:t>
            </a:r>
          </a:p>
          <a:p>
            <a:pPr marL="0" indent="0">
              <a:buFont typeface="Wingdings" panose="05000000000000000000" pitchFamily="2" charset="2"/>
              <a:buNone/>
            </a:pPr>
            <a:r>
              <a:rPr lang="en-US"/>
              <a:t>Lisa.james6.ln@army.mil</a:t>
            </a:r>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p:txBody>
      </p:sp>
      <p:sp>
        <p:nvSpPr>
          <p:cNvPr id="18" name="Content Placeholder 3"/>
          <p:cNvSpPr txBox="1">
            <a:spLocks/>
          </p:cNvSpPr>
          <p:nvPr/>
        </p:nvSpPr>
        <p:spPr>
          <a:xfrm>
            <a:off x="4559345" y="2138440"/>
            <a:ext cx="4192438" cy="4663899"/>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US" sz="1700" b="1" u="sng" kern="0">
                <a:solidFill>
                  <a:srgbClr val="FF0000"/>
                </a:solidFill>
              </a:rPr>
              <a:t>UNOFFICIAL TRAVEL:</a:t>
            </a:r>
          </a:p>
          <a:p>
            <a:pPr algn="r"/>
            <a:endParaRPr lang="en-US" sz="1700" b="1" kern="0">
              <a:solidFill>
                <a:srgbClr val="FF0000"/>
              </a:solidFill>
            </a:endParaRPr>
          </a:p>
          <a:p>
            <a:pPr algn="r"/>
            <a:r>
              <a:rPr lang="en-US" sz="1700" b="1" kern="0"/>
              <a:t>COMMERCIAL TRAVEL OFFICE (CTO)/SATO</a:t>
            </a:r>
          </a:p>
          <a:p>
            <a:pPr algn="r"/>
            <a:r>
              <a:rPr lang="en-US" sz="1700" b="1" kern="0"/>
              <a:t>Building 102 “E” Wing, </a:t>
            </a:r>
          </a:p>
          <a:p>
            <a:pPr algn="r"/>
            <a:r>
              <a:rPr lang="en-US" sz="1700" b="1" kern="0"/>
              <a:t>Room 108</a:t>
            </a:r>
          </a:p>
          <a:p>
            <a:pPr algn="r"/>
            <a:endParaRPr lang="en-US" sz="1700" b="1" kern="0"/>
          </a:p>
          <a:p>
            <a:pPr algn="r"/>
            <a:r>
              <a:rPr lang="en-US" sz="1700" b="1" kern="0"/>
              <a:t>Commercial Tel. Numbers:</a:t>
            </a:r>
          </a:p>
          <a:p>
            <a:pPr algn="r"/>
            <a:r>
              <a:rPr lang="en-US" sz="1700" b="1" kern="0"/>
              <a:t>855-431-7705 </a:t>
            </a:r>
          </a:p>
          <a:p>
            <a:pPr algn="r"/>
            <a:r>
              <a:rPr lang="en-US" sz="1700" b="1" kern="0"/>
              <a:t>0066-3381-2977</a:t>
            </a:r>
          </a:p>
          <a:p>
            <a:pPr algn="r"/>
            <a:r>
              <a:rPr lang="en-US" sz="1700" b="1" kern="0"/>
              <a:t>(Press 3 to talk to the agent)</a:t>
            </a:r>
          </a:p>
          <a:p>
            <a:pPr algn="r"/>
            <a:r>
              <a:rPr lang="en-US" sz="1400" b="1" kern="0"/>
              <a:t>EMAIL ADDRESS:</a:t>
            </a:r>
          </a:p>
          <a:p>
            <a:pPr algn="r"/>
            <a:r>
              <a:rPr lang="en-US" sz="1700" b="1" kern="0"/>
              <a:t>CAMPZAMACTO@CWTSATO.COM</a:t>
            </a:r>
          </a:p>
          <a:p>
            <a:pPr algn="r"/>
            <a:endParaRPr lang="en-US" sz="1700" b="1" kern="0"/>
          </a:p>
          <a:p>
            <a:endParaRPr lang="en-US" sz="1700" b="1" kern="0"/>
          </a:p>
          <a:p>
            <a:endParaRPr lang="en-US" sz="1700" b="1" kern="0"/>
          </a:p>
          <a:p>
            <a:r>
              <a:rPr lang="en-US" sz="1700" b="1" kern="0"/>
              <a:t>     </a:t>
            </a:r>
          </a:p>
        </p:txBody>
      </p:sp>
      <p:sp>
        <p:nvSpPr>
          <p:cNvPr id="11"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POINTS OF CONTACT:</a:t>
            </a:r>
          </a:p>
        </p:txBody>
      </p:sp>
    </p:spTree>
    <p:extLst>
      <p:ext uri="{BB962C8B-B14F-4D97-AF65-F5344CB8AC3E}">
        <p14:creationId xmlns:p14="http://schemas.microsoft.com/office/powerpoint/2010/main" val="1857986344"/>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
        <p:nvSpPr>
          <p:cNvPr id="5" name="Title 1">
            <a:extLst>
              <a:ext uri="{FF2B5EF4-FFF2-40B4-BE49-F238E27FC236}">
                <a16:creationId xmlns:a16="http://schemas.microsoft.com/office/drawing/2014/main" id="{B3160004-1DD7-242D-2268-FEBBFD47F69F}"/>
              </a:ext>
            </a:extLst>
          </p:cNvPr>
          <p:cNvSpPr txBox="1">
            <a:spLocks/>
          </p:cNvSpPr>
          <p:nvPr/>
        </p:nvSpPr>
        <p:spPr bwMode="ltGray">
          <a:xfrm>
            <a:off x="159150" y="4424993"/>
            <a:ext cx="5007210"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algn="ctr"/>
            <a:r>
              <a:rPr lang="en-US" sz="2800">
                <a:effectLst>
                  <a:outerShdw blurRad="38100" dist="38100" dir="2700000" algn="tl">
                    <a:srgbClr val="000000">
                      <a:alpha val="43137"/>
                    </a:srgbClr>
                  </a:outerShdw>
                </a:effectLst>
              </a:rPr>
              <a:t>Reassignment Briefing</a:t>
            </a:r>
          </a:p>
          <a:p>
            <a:pPr algn="ctr"/>
            <a:r>
              <a:rPr lang="en-US" sz="2400">
                <a:effectLst>
                  <a:outerShdw blurRad="38100" dist="38100" dir="2700000" algn="tl">
                    <a:srgbClr val="000000">
                      <a:alpha val="43137"/>
                    </a:srgbClr>
                  </a:outerShdw>
                </a:effectLst>
              </a:rPr>
              <a:t>TRANSPORTATION</a:t>
            </a:r>
            <a:br>
              <a:rPr lang="en-US" sz="2400">
                <a:effectLst>
                  <a:outerShdw blurRad="38100" dist="38100" dir="2700000" algn="tl">
                    <a:srgbClr val="000000">
                      <a:alpha val="43137"/>
                    </a:srgbClr>
                  </a:outerShdw>
                </a:effectLst>
              </a:rPr>
            </a:br>
            <a:r>
              <a:rPr lang="en-US" sz="2400">
                <a:effectLst>
                  <a:outerShdw blurRad="38100" dist="38100" dir="2700000" algn="tl">
                    <a:srgbClr val="000000">
                      <a:alpha val="43137"/>
                    </a:srgbClr>
                  </a:outerShdw>
                </a:effectLst>
              </a:rPr>
              <a:t>OUTBOUND PCS TRAVEL</a:t>
            </a:r>
          </a:p>
        </p:txBody>
      </p:sp>
    </p:spTree>
    <p:extLst>
      <p:ext uri="{BB962C8B-B14F-4D97-AF65-F5344CB8AC3E}">
        <p14:creationId xmlns:p14="http://schemas.microsoft.com/office/powerpoint/2010/main" val="371316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33400" y="1266679"/>
            <a:ext cx="8213664" cy="4372121"/>
          </a:xfrm>
          <a:prstGeom prst="rect">
            <a:avLst/>
          </a:prstGeom>
        </p:spPr>
        <p:txBody>
          <a:bodyPr wrap="square" lIns="0" tIns="0" rIns="0" bIns="0">
            <a:normAutofit fontScale="85000" lnSpcReduction="1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b="1" kern="0"/>
              <a:t>Please email or call the ATO POC’s (see page 7) to receive the</a:t>
            </a:r>
          </a:p>
          <a:p>
            <a:r>
              <a:rPr lang="en-US" b="1" kern="0"/>
              <a:t>blank Passenger Reservation Request form (ASCZ Form 55-24) that you need to fill-out</a:t>
            </a:r>
          </a:p>
          <a:p>
            <a:endParaRPr lang="en-US" b="1" kern="0"/>
          </a:p>
          <a:p>
            <a:pPr marL="342900" indent="-342900">
              <a:buFont typeface="Arial" panose="020B0604020202020204" pitchFamily="34" charset="0"/>
              <a:buChar char="•"/>
            </a:pPr>
            <a:r>
              <a:rPr lang="en-US" b="1" kern="0"/>
              <a:t>Email back to ATO POC’s your PCS orders, ASCZ Form 55-25</a:t>
            </a:r>
          </a:p>
          <a:p>
            <a:r>
              <a:rPr lang="en-US" b="1" kern="0"/>
              <a:t>(completely filled-out) and other required documentation   </a:t>
            </a:r>
          </a:p>
          <a:p>
            <a:endParaRPr lang="en-US" b="1" kern="0"/>
          </a:p>
          <a:p>
            <a:pPr marL="342900" indent="-342900">
              <a:buFont typeface="Arial" panose="020B0604020202020204" pitchFamily="34" charset="0"/>
              <a:buChar char="•"/>
            </a:pPr>
            <a:r>
              <a:rPr lang="en-US" b="1" kern="0"/>
              <a:t>The travel clerk will review your travel request and will contact </a:t>
            </a:r>
          </a:p>
          <a:p>
            <a:r>
              <a:rPr lang="en-US" b="1" kern="0"/>
              <a:t>you via email or phone if there is a missing information. </a:t>
            </a:r>
          </a:p>
          <a:p>
            <a:endParaRPr lang="en-US" b="1" kern="0"/>
          </a:p>
          <a:p>
            <a:pPr marL="342900" indent="-342900">
              <a:buFont typeface="Arial" panose="020B0604020202020204" pitchFamily="34" charset="0"/>
              <a:buChar char="•"/>
            </a:pPr>
            <a:r>
              <a:rPr lang="en-US" b="1" kern="0"/>
              <a:t>The SATO agent will book the flight to your official destination</a:t>
            </a:r>
          </a:p>
          <a:p>
            <a:r>
              <a:rPr lang="en-US" b="1" kern="0"/>
              <a:t>with the contracted carrier and will be e-mailed to you.</a:t>
            </a:r>
          </a:p>
          <a:p>
            <a:endParaRPr lang="en-US" b="1" kern="0"/>
          </a:p>
          <a:p>
            <a:r>
              <a:rPr lang="en-US" b="1" kern="0"/>
              <a:t>      </a:t>
            </a:r>
            <a:r>
              <a:rPr lang="en-US" b="1" i="1" kern="0"/>
              <a:t>******The traveler’s Name on the Passenger Reservation Request form must exactly match your passport or ID card to be used at the airport check-in counter.</a:t>
            </a:r>
          </a:p>
          <a:p>
            <a:endParaRPr lang="en-US" b="1" i="1" kern="0"/>
          </a:p>
          <a:p>
            <a:r>
              <a:rPr lang="en-US" b="1" kern="0"/>
              <a:t>      </a:t>
            </a:r>
            <a:r>
              <a:rPr lang="en-US" b="1" i="1" kern="0"/>
              <a:t>******The departure date is the available date (DEROS) on your PCS order.</a:t>
            </a:r>
            <a:r>
              <a:rPr lang="en-US" b="1" kern="0"/>
              <a:t> </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COORDINATING TRAVEL</a:t>
            </a:r>
          </a:p>
        </p:txBody>
      </p:sp>
    </p:spTree>
    <p:extLst>
      <p:ext uri="{BB962C8B-B14F-4D97-AF65-F5344CB8AC3E}">
        <p14:creationId xmlns:p14="http://schemas.microsoft.com/office/powerpoint/2010/main" val="3784793449"/>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36532" y="1295400"/>
            <a:ext cx="7875918" cy="4372121"/>
          </a:xfrm>
          <a:prstGeom prst="rect">
            <a:avLst/>
          </a:prstGeom>
        </p:spPr>
        <p:txBody>
          <a:bodyPr wrap="square" lIns="0" tIns="0" rIns="0" bIns="0">
            <a:normAutofit fontScale="85000" lnSpcReduction="2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b="1" kern="0"/>
              <a:t>Please email or call the ATO POC’s (see page 7) to receive the</a:t>
            </a:r>
          </a:p>
          <a:p>
            <a:r>
              <a:rPr lang="en-US" b="1" kern="0"/>
              <a:t>blank Passenger Reservation Request form (ASCZ Form 55-24) that you need to fill-out</a:t>
            </a:r>
          </a:p>
          <a:p>
            <a:endParaRPr lang="en-US" b="1" kern="0"/>
          </a:p>
          <a:p>
            <a:pPr marL="342900" indent="-342900">
              <a:buFont typeface="Arial" panose="020B0604020202020204" pitchFamily="34" charset="0"/>
              <a:buChar char="•"/>
            </a:pPr>
            <a:r>
              <a:rPr lang="en-US" b="1" kern="0"/>
              <a:t>Email back to ATO POC’s your PCS orders, ASCZ Form 55-25 </a:t>
            </a:r>
          </a:p>
          <a:p>
            <a:r>
              <a:rPr lang="en-US" b="1" kern="0"/>
              <a:t>(completely filled-out) and other required documentation   </a:t>
            </a:r>
          </a:p>
          <a:p>
            <a:endParaRPr lang="en-US" b="1" kern="0"/>
          </a:p>
          <a:p>
            <a:pPr marL="342900" indent="-342900">
              <a:buFont typeface="Arial" panose="020B0604020202020204" pitchFamily="34" charset="0"/>
              <a:buChar char="•"/>
            </a:pPr>
            <a:r>
              <a:rPr lang="en-US" b="1" kern="0"/>
              <a:t>The travel clerk will review your travel request and will contact </a:t>
            </a:r>
          </a:p>
          <a:p>
            <a:r>
              <a:rPr lang="en-US" b="1" kern="0"/>
              <a:t>you via email or phone if there is a missing information. </a:t>
            </a:r>
          </a:p>
          <a:p>
            <a:endParaRPr lang="en-US" b="1" kern="0"/>
          </a:p>
          <a:p>
            <a:pPr marL="342900" indent="-342900">
              <a:buFont typeface="Arial" panose="020B0604020202020204" pitchFamily="34" charset="0"/>
              <a:buChar char="•"/>
            </a:pPr>
            <a:r>
              <a:rPr lang="en-US" b="1" kern="0"/>
              <a:t>The SATO agent will book the flight to your official destination </a:t>
            </a:r>
          </a:p>
          <a:p>
            <a:r>
              <a:rPr lang="en-US" b="1" kern="0"/>
              <a:t>with the contracted carrier and will be e-mailed to you.</a:t>
            </a:r>
          </a:p>
          <a:p>
            <a:endParaRPr lang="en-US" b="1" kern="0"/>
          </a:p>
          <a:p>
            <a:r>
              <a:rPr lang="en-US" b="1" kern="0"/>
              <a:t>      </a:t>
            </a:r>
            <a:r>
              <a:rPr lang="en-US" b="1" i="1" kern="0"/>
              <a:t>******The traveler’s Name on the Passenger Reservation Request form must exactly match your passport or ID card to be used at the airport check-in counter.</a:t>
            </a:r>
          </a:p>
          <a:p>
            <a:endParaRPr lang="en-US" b="1" i="1" kern="0"/>
          </a:p>
          <a:p>
            <a:r>
              <a:rPr lang="en-US" b="1" kern="0"/>
              <a:t>      </a:t>
            </a:r>
            <a:r>
              <a:rPr lang="en-US" b="1" i="1" kern="0"/>
              <a:t>******The departure date is the available date (DEROS) on your PCS order.</a:t>
            </a:r>
            <a:r>
              <a:rPr lang="en-US" b="1" kern="0"/>
              <a:t> </a:t>
            </a:r>
          </a:p>
        </p:txBody>
      </p:sp>
      <p:sp>
        <p:nvSpPr>
          <p:cNvPr id="7"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POV PICK-UP</a:t>
            </a:r>
          </a:p>
        </p:txBody>
      </p:sp>
    </p:spTree>
    <p:extLst>
      <p:ext uri="{BB962C8B-B14F-4D97-AF65-F5344CB8AC3E}">
        <p14:creationId xmlns:p14="http://schemas.microsoft.com/office/powerpoint/2010/main" val="3796054096"/>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txBox="1">
            <a:spLocks/>
          </p:cNvSpPr>
          <p:nvPr/>
        </p:nvSpPr>
        <p:spPr>
          <a:xfrm>
            <a:off x="392121" y="1107142"/>
            <a:ext cx="8409092" cy="4954867"/>
          </a:xfrm>
          <a:prstGeom prst="rect">
            <a:avLst/>
          </a:prstGeom>
        </p:spPr>
        <p:txBody>
          <a:bodyPr wrap="square" lIns="0" tIns="0" rIns="0" bIns="0">
            <a:normAutofit fontScale="92500" lnSpcReduction="20000"/>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b="1" kern="0"/>
              <a:t> After SATO books your flight, “immediately” contact  the airline</a:t>
            </a:r>
          </a:p>
          <a:p>
            <a:r>
              <a:rPr lang="en-US" b="1" kern="0"/>
              <a:t>that you are booked with, to make a pet reservation on the same flight.  </a:t>
            </a:r>
          </a:p>
          <a:p>
            <a:endParaRPr lang="en-US" b="1" kern="0"/>
          </a:p>
          <a:p>
            <a:pPr marL="342900" indent="-342900">
              <a:buFont typeface="Arial" panose="020B0604020202020204" pitchFamily="34" charset="0"/>
              <a:buChar char="•"/>
            </a:pPr>
            <a:r>
              <a:rPr lang="en-US" b="1" kern="0"/>
              <a:t>When you call the contracted carrier, let them know that you are </a:t>
            </a:r>
          </a:p>
          <a:p>
            <a:r>
              <a:rPr lang="en-US" b="1" kern="0"/>
              <a:t>on official order (US Military traveling with pets have priority on contracted carriers).</a:t>
            </a:r>
          </a:p>
          <a:p>
            <a:endParaRPr lang="en-US" b="1" kern="0"/>
          </a:p>
          <a:p>
            <a:pPr marL="342900" indent="-342900">
              <a:buFont typeface="Arial" panose="020B0604020202020204" pitchFamily="34" charset="0"/>
              <a:buChar char="•"/>
            </a:pPr>
            <a:r>
              <a:rPr lang="en-US" b="1" kern="0"/>
              <a:t>If the contracted carrier will not accept pets due to lack of space </a:t>
            </a:r>
          </a:p>
          <a:p>
            <a:r>
              <a:rPr lang="en-US" b="1" kern="0"/>
              <a:t>availability, cage size limitations, or heat restrictions, please inform us ASAP for other options. </a:t>
            </a:r>
          </a:p>
          <a:p>
            <a:endParaRPr lang="en-US" b="1" kern="0"/>
          </a:p>
          <a:p>
            <a:pPr marL="342900" indent="-342900">
              <a:buFont typeface="Arial" panose="020B0604020202020204" pitchFamily="34" charset="0"/>
              <a:buChar char="•"/>
            </a:pPr>
            <a:r>
              <a:rPr lang="en-US" b="1" kern="0"/>
              <a:t>If other options are not available, please contact a Commercial </a:t>
            </a:r>
          </a:p>
          <a:p>
            <a:r>
              <a:rPr lang="en-US" b="1" kern="0"/>
              <a:t>Shipping Company to ship your pet as private cargo.</a:t>
            </a:r>
          </a:p>
          <a:p>
            <a:endParaRPr lang="en-US" b="1" kern="0"/>
          </a:p>
          <a:p>
            <a:pPr marL="342900" indent="-342900">
              <a:buFont typeface="Arial" panose="020B0604020202020204" pitchFamily="34" charset="0"/>
              <a:buChar char="•"/>
            </a:pPr>
            <a:r>
              <a:rPr lang="en-US" b="1" kern="0"/>
              <a:t>Each airline has different rules and processes for pets; please visit</a:t>
            </a:r>
          </a:p>
          <a:p>
            <a:r>
              <a:rPr lang="en-US" b="1" kern="0"/>
              <a:t>their website for more information.</a:t>
            </a:r>
          </a:p>
          <a:p>
            <a:endParaRPr lang="en-US" b="1" kern="0"/>
          </a:p>
          <a:p>
            <a:pPr marL="342900" indent="-342900">
              <a:buFont typeface="Arial" panose="020B0604020202020204" pitchFamily="34" charset="0"/>
              <a:buChar char="•"/>
            </a:pPr>
            <a:r>
              <a:rPr lang="en-US" b="1" kern="0"/>
              <a:t>Ensure that you have the required documents (i.e. Rabies Vaccination</a:t>
            </a:r>
          </a:p>
          <a:p>
            <a:r>
              <a:rPr lang="en-US" b="1" kern="0"/>
              <a:t>Certificate, Health Certificate, etc.) for your pets before you travel.  For more information, please ask your Veterinarian.</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TRAVEL WITH PETS </a:t>
            </a:r>
          </a:p>
        </p:txBody>
      </p:sp>
    </p:spTree>
    <p:extLst>
      <p:ext uri="{BB962C8B-B14F-4D97-AF65-F5344CB8AC3E}">
        <p14:creationId xmlns:p14="http://schemas.microsoft.com/office/powerpoint/2010/main" val="636643078"/>
      </p:ext>
    </p:extLst>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6355" y="1239083"/>
            <a:ext cx="8126084" cy="4524315"/>
          </a:xfrm>
          <a:prstGeom prst="rect">
            <a:avLst/>
          </a:prstGeom>
        </p:spPr>
        <p:txBody>
          <a:bodyPr wrap="square">
            <a:spAutoFit/>
          </a:bodyPr>
          <a:lstStyle/>
          <a:p>
            <a:pPr marL="342900" indent="-342900">
              <a:buFont typeface="Arial" panose="020B0604020202020204" pitchFamily="34" charset="0"/>
              <a:buChar char="•"/>
            </a:pPr>
            <a:r>
              <a:rPr lang="en-US" b="1"/>
              <a:t>ATO can book flights on AMC from Yokota AFB to Seattle, </a:t>
            </a:r>
          </a:p>
          <a:p>
            <a:r>
              <a:rPr lang="en-US" b="1"/>
              <a:t>WA., upon request. </a:t>
            </a:r>
          </a:p>
          <a:p>
            <a:endParaRPr lang="en-US" b="1"/>
          </a:p>
          <a:p>
            <a:pPr marL="342900" indent="-342900">
              <a:buFont typeface="Arial" panose="020B0604020202020204" pitchFamily="34" charset="0"/>
              <a:buChar char="•"/>
            </a:pPr>
            <a:r>
              <a:rPr lang="en-US" b="1"/>
              <a:t>AMC schedules are every Thursday and Saturday.  SSN, </a:t>
            </a:r>
          </a:p>
          <a:p>
            <a:r>
              <a:rPr lang="en-US" b="1"/>
              <a:t>passport number or DOD ID number is required for flight reservation.</a:t>
            </a:r>
          </a:p>
          <a:p>
            <a:endParaRPr lang="en-US" b="1"/>
          </a:p>
          <a:p>
            <a:pPr marL="342900" indent="-342900">
              <a:buFont typeface="Arial" panose="020B0604020202020204" pitchFamily="34" charset="0"/>
              <a:buChar char="•"/>
            </a:pPr>
            <a:r>
              <a:rPr lang="en-US" b="1"/>
              <a:t>AMC accepts dogs and cats only, without restrictions (Snub-nosed breeds will require 10% larger kennel to allow more airflow).</a:t>
            </a:r>
          </a:p>
          <a:p>
            <a:endParaRPr lang="en-US" b="1"/>
          </a:p>
          <a:p>
            <a:pPr marL="285750" indent="-285750">
              <a:buFont typeface="Arial" panose="020B0604020202020204" pitchFamily="34" charset="0"/>
              <a:buChar char="•"/>
            </a:pPr>
            <a:r>
              <a:rPr lang="en-US" b="1"/>
              <a:t>Pet cage measurements allowed on AMC flights are: </a:t>
            </a:r>
          </a:p>
          <a:p>
            <a:endParaRPr lang="en-US" b="1"/>
          </a:p>
          <a:p>
            <a:pPr marL="742950" lvl="1" indent="-285750">
              <a:buFont typeface="Arial" panose="020B0604020202020204" pitchFamily="34" charset="0"/>
              <a:buChar char="•"/>
            </a:pPr>
            <a:r>
              <a:rPr lang="en-US" b="1"/>
              <a:t>IN-CABIN:  MAX: L18”xW11”xH10.5” and must be in soft-sided kennels</a:t>
            </a:r>
          </a:p>
          <a:p>
            <a:pPr lvl="1"/>
            <a:endParaRPr lang="en-US" b="1"/>
          </a:p>
          <a:p>
            <a:pPr marL="742950" lvl="1" indent="-285750">
              <a:buFont typeface="Arial" panose="020B0604020202020204" pitchFamily="34" charset="0"/>
              <a:buChar char="•"/>
            </a:pPr>
            <a:r>
              <a:rPr lang="en-US" b="1"/>
              <a:t>IN-CARGO:  No specific cage size.  The pet must be able to sit, stand and move inside the cage; MAX. weight limit is 150Lbs. (combined weight of your pet and kennel)                  </a:t>
            </a:r>
          </a:p>
        </p:txBody>
      </p:sp>
      <p:sp>
        <p:nvSpPr>
          <p:cNvPr id="6"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AIR MOBILITY COMMAND (AMC)</a:t>
            </a:r>
          </a:p>
        </p:txBody>
      </p:sp>
    </p:spTree>
    <p:extLst>
      <p:ext uri="{BB962C8B-B14F-4D97-AF65-F5344CB8AC3E}">
        <p14:creationId xmlns:p14="http://schemas.microsoft.com/office/powerpoint/2010/main" val="346456205"/>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p:cNvSpPr>
          <p:nvPr/>
        </p:nvSpPr>
        <p:spPr>
          <a:xfrm>
            <a:off x="951252" y="906832"/>
            <a:ext cx="7017207" cy="430887"/>
          </a:xfrm>
          <a:prstGeom prst="rect">
            <a:avLst/>
          </a:prstGeom>
        </p:spPr>
        <p:txBody>
          <a:bodyPr wrap="square" lIns="0" tIns="0" rIns="0" bIns="0">
            <a:spAutoFit/>
          </a:bodyPr>
          <a:lstStyle>
            <a:lvl1pPr>
              <a:defRPr sz="2800" b="1" i="0">
                <a:solidFill>
                  <a:srgbClr val="7E7E73"/>
                </a:solidFill>
                <a:latin typeface="Arial"/>
                <a:ea typeface="+mj-ea"/>
                <a:cs typeface="Arial"/>
              </a:defRPr>
            </a:lvl1pPr>
          </a:lstStyle>
          <a:p>
            <a:pPr algn="ctr"/>
            <a:r>
              <a:rPr lang="en-US" kern="0">
                <a:solidFill>
                  <a:schemeClr val="tx1"/>
                </a:solidFill>
              </a:rPr>
              <a:t>TRAVEL - TRANSPORTATION</a:t>
            </a:r>
          </a:p>
        </p:txBody>
      </p:sp>
      <p:sp>
        <p:nvSpPr>
          <p:cNvPr id="15" name="Rectangle 14"/>
          <p:cNvSpPr/>
          <p:nvPr/>
        </p:nvSpPr>
        <p:spPr>
          <a:xfrm>
            <a:off x="4347713" y="1389727"/>
            <a:ext cx="224287" cy="5163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389728"/>
            <a:ext cx="9144000" cy="2138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321616" y="2031077"/>
            <a:ext cx="4184035" cy="3880772"/>
          </a:xfrm>
          <a:prstGeom prst="rect">
            <a:avLst/>
          </a:prstGeom>
        </p:spPr>
        <p:txBody>
          <a:bodyPr vert="horz" lIns="91440" tIns="45720" rIns="91440" bIns="45720" rtlCol="0">
            <a:normAutofit fontScale="70000" lnSpcReduction="20000"/>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u="sng">
                <a:solidFill>
                  <a:srgbClr val="FF0000"/>
                </a:solidFill>
              </a:rPr>
              <a:t>OFFICIAL TRAVEL:</a:t>
            </a:r>
          </a:p>
          <a:p>
            <a:pPr marL="0" indent="0">
              <a:buFont typeface="Wingdings" panose="05000000000000000000" pitchFamily="2" charset="2"/>
              <a:buNone/>
            </a:pPr>
            <a:endParaRPr lang="en-US"/>
          </a:p>
          <a:p>
            <a:pPr marL="0" indent="0">
              <a:buFont typeface="Wingdings" panose="05000000000000000000" pitchFamily="2" charset="2"/>
              <a:buNone/>
            </a:pPr>
            <a:r>
              <a:rPr lang="en-US"/>
              <a:t>AREA TRANSPORTATION OFFICE (ATO)</a:t>
            </a:r>
          </a:p>
          <a:p>
            <a:pPr marL="0" indent="0">
              <a:buFont typeface="Wingdings" panose="05000000000000000000" pitchFamily="2" charset="2"/>
              <a:buNone/>
            </a:pPr>
            <a:r>
              <a:rPr lang="en-US"/>
              <a:t>Building 102 “E” Wing, </a:t>
            </a:r>
          </a:p>
          <a:p>
            <a:pPr marL="0" indent="0">
              <a:buFont typeface="Wingdings" panose="05000000000000000000" pitchFamily="2" charset="2"/>
              <a:buNone/>
            </a:pPr>
            <a:r>
              <a:rPr lang="en-US"/>
              <a:t>Room 108</a:t>
            </a:r>
          </a:p>
          <a:p>
            <a:pPr marL="0" indent="0">
              <a:buFont typeface="Wingdings" panose="05000000000000000000" pitchFamily="2" charset="2"/>
              <a:buNone/>
            </a:pPr>
            <a:endParaRPr lang="en-US"/>
          </a:p>
          <a:p>
            <a:pPr marL="0" indent="0">
              <a:buFont typeface="Wingdings" panose="05000000000000000000" pitchFamily="2" charset="2"/>
              <a:buNone/>
            </a:pPr>
            <a:r>
              <a:rPr lang="en-US"/>
              <a:t>DSN PHONE NUMBERS </a:t>
            </a:r>
          </a:p>
          <a:p>
            <a:pPr marL="0" indent="0">
              <a:buFont typeface="Wingdings" panose="05000000000000000000" pitchFamily="2" charset="2"/>
              <a:buNone/>
            </a:pPr>
            <a:r>
              <a:rPr lang="en-US"/>
              <a:t>AND EMAILS:</a:t>
            </a:r>
          </a:p>
          <a:p>
            <a:pPr marL="0" indent="0">
              <a:buFont typeface="Wingdings" panose="05000000000000000000" pitchFamily="2" charset="2"/>
              <a:buNone/>
            </a:pPr>
            <a:r>
              <a:rPr lang="en-US"/>
              <a:t>263-5177 </a:t>
            </a:r>
          </a:p>
          <a:p>
            <a:pPr marL="0" indent="0">
              <a:buFont typeface="Wingdings" panose="05000000000000000000" pitchFamily="2" charset="2"/>
              <a:buNone/>
            </a:pPr>
            <a:r>
              <a:rPr lang="en-US"/>
              <a:t>Nao.Kobayashi.ln@army.mil</a:t>
            </a:r>
          </a:p>
          <a:p>
            <a:pPr marL="0" indent="0">
              <a:buFont typeface="Wingdings" panose="05000000000000000000" pitchFamily="2" charset="2"/>
              <a:buNone/>
            </a:pPr>
            <a:r>
              <a:rPr lang="en-US"/>
              <a:t>263-7179</a:t>
            </a:r>
          </a:p>
          <a:p>
            <a:pPr marL="0" indent="0">
              <a:buFont typeface="Wingdings" panose="05000000000000000000" pitchFamily="2" charset="2"/>
              <a:buNone/>
            </a:pPr>
            <a:r>
              <a:rPr lang="en-US"/>
              <a:t>Lisa.james6.ln@army.mil</a:t>
            </a:r>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p:txBody>
      </p:sp>
      <p:sp>
        <p:nvSpPr>
          <p:cNvPr id="18" name="Content Placeholder 3"/>
          <p:cNvSpPr txBox="1">
            <a:spLocks/>
          </p:cNvSpPr>
          <p:nvPr/>
        </p:nvSpPr>
        <p:spPr>
          <a:xfrm>
            <a:off x="4559345" y="2138440"/>
            <a:ext cx="4192438" cy="4663899"/>
          </a:xfrm>
          <a:prstGeom prst="rect">
            <a:avLst/>
          </a:prstGeom>
        </p:spPr>
        <p:txBody>
          <a:bodyPr wrap="square" lIns="0" tIns="0" rIns="0" bIns="0">
            <a:normAutofit/>
          </a:bodyPr>
          <a:lstStyle>
            <a:lvl1pPr marL="0">
              <a:defRPr sz="2000" b="0" i="0">
                <a:solidFill>
                  <a:srgbClr val="221F1F"/>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US" sz="1700" b="1" u="sng" kern="0">
                <a:solidFill>
                  <a:srgbClr val="FF0000"/>
                </a:solidFill>
              </a:rPr>
              <a:t>UNOFFICIAL TRAVEL:</a:t>
            </a:r>
          </a:p>
          <a:p>
            <a:pPr algn="r"/>
            <a:endParaRPr lang="en-US" sz="1700" b="1" kern="0">
              <a:solidFill>
                <a:srgbClr val="FF0000"/>
              </a:solidFill>
            </a:endParaRPr>
          </a:p>
          <a:p>
            <a:pPr algn="r"/>
            <a:r>
              <a:rPr lang="en-US" sz="1700" b="1" kern="0"/>
              <a:t>COMMERCIAL TRAVEL OFFICE (CTO)/SATO</a:t>
            </a:r>
          </a:p>
          <a:p>
            <a:pPr algn="r"/>
            <a:r>
              <a:rPr lang="en-US" sz="1700" b="1" kern="0"/>
              <a:t>Building 102 “E” Wing, </a:t>
            </a:r>
          </a:p>
          <a:p>
            <a:pPr algn="r"/>
            <a:r>
              <a:rPr lang="en-US" sz="1700" b="1" kern="0"/>
              <a:t>Room 108</a:t>
            </a:r>
          </a:p>
          <a:p>
            <a:pPr algn="r"/>
            <a:endParaRPr lang="en-US" sz="1700" b="1" kern="0"/>
          </a:p>
          <a:p>
            <a:pPr algn="r"/>
            <a:r>
              <a:rPr lang="en-US" sz="1700" b="1" kern="0"/>
              <a:t>Commercial Tel. Numbers:</a:t>
            </a:r>
          </a:p>
          <a:p>
            <a:pPr algn="r"/>
            <a:r>
              <a:rPr lang="en-US" sz="1700" b="1" kern="0"/>
              <a:t>855-431-7705 </a:t>
            </a:r>
          </a:p>
          <a:p>
            <a:pPr algn="r"/>
            <a:r>
              <a:rPr lang="en-US" sz="1700" b="1" kern="0"/>
              <a:t>0066-3381-2977</a:t>
            </a:r>
          </a:p>
          <a:p>
            <a:pPr algn="r"/>
            <a:r>
              <a:rPr lang="en-US" sz="1700" b="1" kern="0"/>
              <a:t>(select option #3)</a:t>
            </a:r>
          </a:p>
          <a:p>
            <a:pPr algn="r"/>
            <a:r>
              <a:rPr lang="en-US" sz="1400" b="1" kern="0"/>
              <a:t>EMAIL ADDRESS:</a:t>
            </a:r>
          </a:p>
          <a:p>
            <a:pPr algn="r"/>
            <a:r>
              <a:rPr lang="en-US" sz="1700" b="1" kern="0"/>
              <a:t>CAMPZAMACTO@CWTSATO.COM</a:t>
            </a:r>
          </a:p>
          <a:p>
            <a:pPr algn="r"/>
            <a:endParaRPr lang="en-US" sz="1700" b="1" kern="0"/>
          </a:p>
          <a:p>
            <a:endParaRPr lang="en-US" sz="1700" b="1" kern="0"/>
          </a:p>
          <a:p>
            <a:endParaRPr lang="en-US" sz="1700" b="1" kern="0"/>
          </a:p>
          <a:p>
            <a:r>
              <a:rPr lang="en-US" sz="1700" b="1" kern="0"/>
              <a:t>     </a:t>
            </a:r>
          </a:p>
        </p:txBody>
      </p:sp>
      <p:sp>
        <p:nvSpPr>
          <p:cNvPr id="11" name="object 3"/>
          <p:cNvSpPr txBox="1">
            <a:spLocks/>
          </p:cNvSpPr>
          <p:nvPr/>
        </p:nvSpPr>
        <p:spPr>
          <a:xfrm>
            <a:off x="1443319" y="-8965"/>
            <a:ext cx="7563454" cy="875240"/>
          </a:xfrm>
          <a:prstGeom prst="rect">
            <a:avLst/>
          </a:prstGeom>
          <a:ln w="3175">
            <a:noFill/>
          </a:ln>
        </p:spPr>
        <p:txBody>
          <a:bodyPr vert="horz" wrap="square" lIns="0" tIns="122555" rIns="0" bIns="0" rtlCol="0" anchor="ctr" anchorCtr="0">
            <a:spAutoFit/>
          </a:bodyPr>
          <a:lstStyle>
            <a:lvl1pPr algn="r" defTabSz="914400" rtl="0" eaLnBrk="1" latinLnBrk="0" hangingPunct="1">
              <a:lnSpc>
                <a:spcPct val="90000"/>
              </a:lnSpc>
              <a:spcBef>
                <a:spcPct val="0"/>
              </a:spcBef>
              <a:buNone/>
              <a:defRPr sz="2800" b="1" i="0" kern="1200">
                <a:solidFill>
                  <a:srgbClr val="7E7E73"/>
                </a:solidFill>
                <a:latin typeface="Arial"/>
                <a:ea typeface="+mj-ea"/>
                <a:cs typeface="Arial"/>
              </a:defRPr>
            </a:lvl1pPr>
          </a:lstStyle>
          <a:p>
            <a:pPr marL="12700">
              <a:lnSpc>
                <a:spcPct val="100000"/>
              </a:lnSpc>
              <a:spcBef>
                <a:spcPts val="965"/>
              </a:spcBef>
            </a:pPr>
            <a:r>
              <a:rPr lang="en-US" spc="-5">
                <a:solidFill>
                  <a:schemeClr val="tx1"/>
                </a:solidFill>
              </a:rPr>
              <a:t>Reassignment</a:t>
            </a:r>
            <a:r>
              <a:rPr lang="en-US" spc="50">
                <a:solidFill>
                  <a:schemeClr val="tx1"/>
                </a:solidFill>
              </a:rPr>
              <a:t> </a:t>
            </a:r>
            <a:r>
              <a:rPr lang="en-US" spc="-5">
                <a:solidFill>
                  <a:schemeClr val="tx1"/>
                </a:solidFill>
              </a:rPr>
              <a:t>Briefing</a:t>
            </a:r>
          </a:p>
          <a:p>
            <a:pPr marL="516890">
              <a:lnSpc>
                <a:spcPct val="100000"/>
              </a:lnSpc>
              <a:spcBef>
                <a:spcPts val="105"/>
              </a:spcBef>
            </a:pPr>
            <a:r>
              <a:rPr lang="en-US" sz="2000" i="1">
                <a:solidFill>
                  <a:schemeClr val="tx1"/>
                </a:solidFill>
              </a:rPr>
              <a:t>POINTS OF CONTACT:</a:t>
            </a:r>
          </a:p>
        </p:txBody>
      </p:sp>
    </p:spTree>
    <p:extLst>
      <p:ext uri="{BB962C8B-B14F-4D97-AF65-F5344CB8AC3E}">
        <p14:creationId xmlns:p14="http://schemas.microsoft.com/office/powerpoint/2010/main" val="676513144"/>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160004-1DD7-242D-2268-FEBBFD47F69F}"/>
              </a:ext>
            </a:extLst>
          </p:cNvPr>
          <p:cNvSpPr txBox="1">
            <a:spLocks/>
          </p:cNvSpPr>
          <p:nvPr/>
        </p:nvSpPr>
        <p:spPr bwMode="ltGray">
          <a:xfrm>
            <a:off x="159150" y="4175621"/>
            <a:ext cx="5007210" cy="1102156"/>
          </a:xfrm>
          <a:prstGeom prst="rect">
            <a:avLst/>
          </a:prstGeom>
        </p:spPr>
        <p:txBody>
          <a:bodyPr lIns="0" tIns="0" rIns="0" bIns="0" anchor="b"/>
          <a:lstStyle>
            <a:lvl1pPr marL="0" indent="0" algn="l" defTabSz="914400" rtl="0" eaLnBrk="1" latinLnBrk="0" hangingPunct="1">
              <a:lnSpc>
                <a:spcPct val="90000"/>
              </a:lnSpc>
              <a:spcBef>
                <a:spcPct val="0"/>
              </a:spcBef>
              <a:buFont typeface="Arial" panose="020B0604020202020204" pitchFamily="34" charset="0"/>
              <a:buNone/>
              <a:defRPr lang="en-US" sz="3500" b="1" kern="1200" dirty="0">
                <a:solidFill>
                  <a:schemeClr val="bg1"/>
                </a:solidFill>
                <a:effectLst>
                  <a:outerShdw blurRad="63500" dist="50800" dir="3600000" algn="t" rotWithShape="0">
                    <a:prstClr val="black">
                      <a:alpha val="90000"/>
                    </a:prstClr>
                  </a:outerShdw>
                </a:effectLst>
                <a:latin typeface="Arial Black" panose="020B0A04020102020204" pitchFamily="34" charset="0"/>
                <a:ea typeface="+mj-ea"/>
                <a:cs typeface="Arial" panose="020B0604020202020204" pitchFamily="34" charset="0"/>
              </a:defRPr>
            </a:lvl1pPr>
          </a:lstStyle>
          <a:p>
            <a:pPr algn="ctr"/>
            <a:r>
              <a:rPr lang="en-US" sz="2800">
                <a:effectLst>
                  <a:outerShdw blurRad="38100" dist="38100" dir="2700000" algn="tl">
                    <a:srgbClr val="000000">
                      <a:alpha val="43137"/>
                    </a:srgbClr>
                  </a:outerShdw>
                </a:effectLst>
              </a:rPr>
              <a:t>Reassignment Briefing</a:t>
            </a:r>
          </a:p>
          <a:p>
            <a:pPr algn="ctr"/>
            <a:r>
              <a:rPr lang="en-US" sz="2400">
                <a:effectLst>
                  <a:outerShdw blurRad="38100" dist="38100" dir="2700000" algn="tl">
                    <a:srgbClr val="000000">
                      <a:alpha val="43137"/>
                    </a:srgbClr>
                  </a:outerShdw>
                </a:effectLst>
              </a:rPr>
              <a:t>Army Military Pay Office</a:t>
            </a:r>
          </a:p>
        </p:txBody>
      </p:sp>
      <p:sp>
        <p:nvSpPr>
          <p:cNvPr id="13" name="Classification bottom">
            <a:extLst>
              <a:ext uri="{FF2B5EF4-FFF2-40B4-BE49-F238E27FC236}">
                <a16:creationId xmlns:a16="http://schemas.microsoft.com/office/drawing/2014/main" id="{FC218BED-AA82-0EBF-37FF-0AC492E0AB78}"/>
              </a:ext>
            </a:extLst>
          </p:cNvPr>
          <p:cNvSpPr txBox="1"/>
          <p:nvPr/>
        </p:nvSpPr>
        <p:spPr bwMode="black">
          <a:xfrm>
            <a:off x="3977640" y="28756"/>
            <a:ext cx="1188720" cy="107722"/>
          </a:xfrm>
          <a:prstGeom prst="rect">
            <a:avLst/>
          </a:prstGeom>
          <a:noFill/>
        </p:spPr>
        <p:txBody>
          <a:bodyPr wrap="none" lIns="0" tIns="0" rIns="0" bIns="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600" cap="none" spc="0" normalizeH="0" baseline="0" noProof="0">
                <a:ln>
                  <a:noFill/>
                </a:ln>
                <a:solidFill>
                  <a:schemeClr val="bg1"/>
                </a:solidFill>
                <a:effectLst/>
                <a:uLnTx/>
                <a:uFillTx/>
                <a:latin typeface="Arial" panose="020B0604020202020204"/>
                <a:ea typeface="+mn-ea"/>
                <a:cs typeface="Arial" panose="020B0604020202020204" pitchFamily="34" charset="0"/>
              </a:rPr>
              <a:t>CUI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952" y="6252132"/>
            <a:ext cx="541692" cy="541692"/>
          </a:xfrm>
          <a:prstGeom prst="rect">
            <a:avLst/>
          </a:prstGeom>
        </p:spPr>
      </p:pic>
    </p:spTree>
    <p:extLst>
      <p:ext uri="{BB962C8B-B14F-4D97-AF65-F5344CB8AC3E}">
        <p14:creationId xmlns:p14="http://schemas.microsoft.com/office/powerpoint/2010/main" val="21082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r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598793E8903C43899A3B2B2E1851C5" ma:contentTypeVersion="18" ma:contentTypeDescription="Create a new document." ma:contentTypeScope="" ma:versionID="81bae86d1a2bdbc80ddac63fd58c3c6f">
  <xsd:schema xmlns:xsd="http://www.w3.org/2001/XMLSchema" xmlns:xs="http://www.w3.org/2001/XMLSchema" xmlns:p="http://schemas.microsoft.com/office/2006/metadata/properties" xmlns:ns2="40bc8aac-1af4-4b3e-bef7-37ebd049649c" xmlns:ns3="be746de1-8156-4a2b-b566-6557a73ab76a" targetNamespace="http://schemas.microsoft.com/office/2006/metadata/properties" ma:root="true" ma:fieldsID="73097721ce87488cc601b174b74f4a0f" ns2:_="" ns3:_="">
    <xsd:import namespace="40bc8aac-1af4-4b3e-bef7-37ebd049649c"/>
    <xsd:import namespace="be746de1-8156-4a2b-b566-6557a73ab76a"/>
    <xsd:element name="properties">
      <xsd:complexType>
        <xsd:sequence>
          <xsd:element name="documentManagement">
            <xsd:complexType>
              <xsd:all>
                <xsd:element ref="ns2:Date"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Best10photos" minOccurs="0"/>
                <xsd:element ref="ns2:Bestphoto" minOccurs="0"/>
                <xsd:element ref="ns2:YesorNo" minOccurs="0"/>
                <xsd:element ref="ns2:FirstChoic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8aac-1af4-4b3e-bef7-37ebd049649c" elementFormDefault="qualified">
    <xsd:import namespace="http://schemas.microsoft.com/office/2006/documentManagement/types"/>
    <xsd:import namespace="http://schemas.microsoft.com/office/infopath/2007/PartnerControls"/>
    <xsd:element name="Date" ma:index="8" nillable="true" ma:displayName="Date" ma:format="DateOnly" ma:internalName="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Best10photos" ma:index="20" nillable="true" ma:displayName="Best 10 photos" ma:format="Dropdown" ma:internalName="Best10photos">
      <xsd:simpleType>
        <xsd:restriction base="dms:Choice">
          <xsd:enumeration value="Choice 1"/>
          <xsd:enumeration value="Choice 2"/>
          <xsd:enumeration value="Choice 3"/>
        </xsd:restriction>
      </xsd:simpleType>
    </xsd:element>
    <xsd:element name="Bestphoto" ma:index="21" nillable="true" ma:displayName="Best photo" ma:description="10 for the best, 1 for the worst" ma:format="Dropdown" ma:internalName="Bestphoto" ma:percentage="FALSE">
      <xsd:simpleType>
        <xsd:restriction base="dms:Number"/>
      </xsd:simpleType>
    </xsd:element>
    <xsd:element name="YesorNo" ma:index="22" nillable="true" ma:displayName="Yes or No" ma:default="1" ma:format="Dropdown" ma:internalName="YesorNo">
      <xsd:simpleType>
        <xsd:restriction base="dms:Boolean"/>
      </xsd:simpleType>
    </xsd:element>
    <xsd:element name="FirstChoice" ma:index="23" nillable="true" ma:displayName="Choice" ma:description="First choice" ma:format="Dropdown" ma:internalName="FirstChoice">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be746de1-8156-4a2b-b566-6557a73ab76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55e32c-d355-425f-9075-4d76e6cfb31b}" ma:internalName="TaxCatchAll" ma:showField="CatchAllData" ma:web="be746de1-8156-4a2b-b566-6557a73ab76a">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bc8aac-1af4-4b3e-bef7-37ebd049649c">
      <Terms xmlns="http://schemas.microsoft.com/office/infopath/2007/PartnerControls"/>
    </lcf76f155ced4ddcb4097134ff3c332f>
    <TaxCatchAll xmlns="be746de1-8156-4a2b-b566-6557a73ab76a" xsi:nil="true"/>
    <FirstChoice xmlns="40bc8aac-1af4-4b3e-bef7-37ebd049649c" xsi:nil="true"/>
    <Bestphoto xmlns="40bc8aac-1af4-4b3e-bef7-37ebd049649c" xsi:nil="true"/>
    <Best10photos xmlns="40bc8aac-1af4-4b3e-bef7-37ebd049649c" xsi:nil="true"/>
    <YesorNo xmlns="40bc8aac-1af4-4b3e-bef7-37ebd049649c">true</YesorNo>
    <Date xmlns="40bc8aac-1af4-4b3e-bef7-37ebd049649c" xsi:nil="true"/>
  </documentManagement>
</p:properties>
</file>

<file path=customXml/itemProps1.xml><?xml version="1.0" encoding="utf-8"?>
<ds:datastoreItem xmlns:ds="http://schemas.openxmlformats.org/officeDocument/2006/customXml" ds:itemID="{2A0EA41D-DA97-487C-9CD6-FACDA391B54C}">
  <ds:schemaRefs>
    <ds:schemaRef ds:uri="http://schemas.microsoft.com/sharepoint/v3/contenttype/forms"/>
  </ds:schemaRefs>
</ds:datastoreItem>
</file>

<file path=customXml/itemProps2.xml><?xml version="1.0" encoding="utf-8"?>
<ds:datastoreItem xmlns:ds="http://schemas.openxmlformats.org/officeDocument/2006/customXml" ds:itemID="{713917F2-A02A-42F1-B0CE-5E90A6057576}">
  <ds:schemaRefs>
    <ds:schemaRef ds:uri="40bc8aac-1af4-4b3e-bef7-37ebd049649c"/>
    <ds:schemaRef ds:uri="be746de1-8156-4a2b-b566-6557a73ab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3AC9DA-CA6C-4E09-9A0F-C6AA41E9C545}">
  <ds:schemaRefs>
    <ds:schemaRef ds:uri="40bc8aac-1af4-4b3e-bef7-37ebd049649c"/>
    <ds:schemaRef ds:uri="be746de1-8156-4a2b-b566-6557a73ab7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109</Slides>
  <Notes>65</Notes>
  <HiddenSlides>1</HiddenSlides>
  <ScaleCrop>false</ScaleCrop>
  <HeadingPairs>
    <vt:vector size="4" baseType="variant">
      <vt:variant>
        <vt:lpstr>Theme</vt:lpstr>
      </vt:variant>
      <vt:variant>
        <vt:i4>2</vt:i4>
      </vt:variant>
      <vt:variant>
        <vt:lpstr>Slide Titles</vt:lpstr>
      </vt:variant>
      <vt:variant>
        <vt:i4>109</vt:i4>
      </vt:variant>
    </vt:vector>
  </HeadingPairs>
  <TitlesOfParts>
    <vt:vector size="111" baseType="lpstr">
      <vt:lpstr>Master Content Slide</vt:lpstr>
      <vt:lpstr>Facer Master</vt:lpstr>
      <vt:lpstr>PowerPoint Presentation</vt:lpstr>
      <vt:lpstr>PowerPoint Presentation</vt:lpstr>
      <vt:lpstr>Reassignment Briefing Reassignment Briefing Agenda</vt:lpstr>
      <vt:lpstr>Reassignment Briefing Reassignment Process</vt:lpstr>
      <vt:lpstr>Reassignment Briefing Tour Election</vt:lpstr>
      <vt:lpstr>Reassignment Briefing Service Remaining Requirement (SRR)</vt:lpstr>
      <vt:lpstr>Reassignment Briefing Service Remaining Requirement (SRR)</vt:lpstr>
      <vt:lpstr>Reassignment Briefing Service Remaining Requirement (SRR)</vt:lpstr>
      <vt:lpstr>Reassignment Briefing Finance Travel Entitlements</vt:lpstr>
      <vt:lpstr>Reassignment Briefing Army Military Pay Office</vt:lpstr>
      <vt:lpstr>PowerPoint Presentation</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Reassignment Briefing Army Military Pay Office</vt:lpstr>
      <vt:lpstr>PowerPoint Presentation</vt:lpstr>
      <vt:lpstr>Reassignment Briefing Finance Travel Entitlements</vt:lpstr>
      <vt:lpstr>Reassignment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BRIEFING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Herndon, Lawrence CIV USA</dc:creator>
  <cp:revision>2</cp:revision>
  <cp:lastPrinted>2023-03-23T12:00:41Z</cp:lastPrinted>
  <dcterms:created xsi:type="dcterms:W3CDTF">2020-04-15T18:21:38Z</dcterms:created>
  <dcterms:modified xsi:type="dcterms:W3CDTF">2023-09-25T09:09:09Z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2020-03-17T00:00:00Z</vt:filetime>
  </property>
  <property fmtid="{D5CDD505-2E9C-101B-9397-08002B2CF9AE}" pid="3" name="Creator">
    <vt:lpwstr>Acrobat PDFMaker 20 for PowerPoint</vt:lpwstr>
  </property>
  <property fmtid="{D5CDD505-2E9C-101B-9397-08002B2CF9AE}" pid="4" name="LastSaved">
    <vt:filetime>2020-04-15T00:00:00Z</vt:filetime>
  </property>
  <property fmtid="{D5CDD505-2E9C-101B-9397-08002B2CF9AE}" pid="5" name="ContentTypeId">
    <vt:lpwstr>0x01010005598793E8903C43899A3B2B2E1851C5</vt:lpwstr>
  </property>
  <property fmtid="{D5CDD505-2E9C-101B-9397-08002B2CF9AE}" pid="6" name="StaffPOC">
    <vt:lpwstr>11;#Fitton, Jeffrey James CIV USARMY IMCOM HQ (USA)</vt:lpwstr>
  </property>
  <property fmtid="{D5CDD505-2E9C-101B-9397-08002B2CF9AE}" pid="7" name="MediaServiceImageTags">
    <vt:lpwstr/>
  </property>
</Properties>
</file>