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7" r:id="rId5"/>
    <p:sldMasterId id="2147483698" r:id="rId6"/>
  </p:sldMasterIdLst>
  <p:notesMasterIdLst>
    <p:notesMasterId r:id="rId35"/>
  </p:notesMasterIdLst>
  <p:handoutMasterIdLst>
    <p:handoutMasterId r:id="rId36"/>
  </p:handoutMasterIdLst>
  <p:sldIdLst>
    <p:sldId id="467" r:id="rId7"/>
    <p:sldId id="915" r:id="rId8"/>
    <p:sldId id="1417" r:id="rId9"/>
    <p:sldId id="1427" r:id="rId10"/>
    <p:sldId id="1434" r:id="rId11"/>
    <p:sldId id="1426" r:id="rId12"/>
    <p:sldId id="1420" r:id="rId13"/>
    <p:sldId id="1438" r:id="rId14"/>
    <p:sldId id="431" r:id="rId15"/>
    <p:sldId id="610" r:id="rId16"/>
    <p:sldId id="606" r:id="rId17"/>
    <p:sldId id="607" r:id="rId18"/>
    <p:sldId id="1425" r:id="rId19"/>
    <p:sldId id="292" r:id="rId20"/>
    <p:sldId id="289" r:id="rId21"/>
    <p:sldId id="288" r:id="rId22"/>
    <p:sldId id="1418" r:id="rId23"/>
    <p:sldId id="290" r:id="rId24"/>
    <p:sldId id="295" r:id="rId25"/>
    <p:sldId id="1422" r:id="rId26"/>
    <p:sldId id="1423" r:id="rId27"/>
    <p:sldId id="1415" r:id="rId28"/>
    <p:sldId id="2146846665" r:id="rId29"/>
    <p:sldId id="596" r:id="rId30"/>
    <p:sldId id="1385" r:id="rId31"/>
    <p:sldId id="1428" r:id="rId32"/>
    <p:sldId id="1433" r:id="rId33"/>
    <p:sldId id="598" r:id="rId3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7EB6F-D19A-4F78-B179-80F59F63D0F2}" v="1398" dt="2025-05-20T14:04:27.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4" d="100"/>
          <a:sy n="124" d="100"/>
        </p:scale>
        <p:origin x="846" y="1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A08DB3-5F5D-4EE1-F645-FA32928847ED}"/>
              </a:ext>
            </a:extLst>
          </p:cNvPr>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a:extLst>
              <a:ext uri="{FF2B5EF4-FFF2-40B4-BE49-F238E27FC236}">
                <a16:creationId xmlns:a16="http://schemas.microsoft.com/office/drawing/2014/main" id="{6BA0E7D7-6138-DED1-337F-CE822DD8A021}"/>
              </a:ext>
            </a:extLst>
          </p:cNvPr>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B02BFD50-D267-46D9-B9E8-D6D481282738}" type="datetimeFigureOut">
              <a:rPr lang="en-US" smtClean="0"/>
              <a:t>5/27/2025</a:t>
            </a:fld>
            <a:endParaRPr lang="en-US"/>
          </a:p>
        </p:txBody>
      </p:sp>
      <p:sp>
        <p:nvSpPr>
          <p:cNvPr id="4" name="Footer Placeholder 3">
            <a:extLst>
              <a:ext uri="{FF2B5EF4-FFF2-40B4-BE49-F238E27FC236}">
                <a16:creationId xmlns:a16="http://schemas.microsoft.com/office/drawing/2014/main" id="{393F2E61-879D-7151-7EED-58BF309F8715}"/>
              </a:ext>
            </a:extLst>
          </p:cNvPr>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52AC78-439F-F26F-59F4-B136FA48BF09}"/>
              </a:ext>
            </a:extLst>
          </p:cNvPr>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ECAC84CD-A6DE-448F-95A9-AFED4872FAFC}" type="slidenum">
              <a:rPr lang="en-US" smtClean="0"/>
              <a:t>‹#›</a:t>
            </a:fld>
            <a:endParaRPr lang="en-US"/>
          </a:p>
        </p:txBody>
      </p:sp>
    </p:spTree>
    <p:extLst>
      <p:ext uri="{BB962C8B-B14F-4D97-AF65-F5344CB8AC3E}">
        <p14:creationId xmlns:p14="http://schemas.microsoft.com/office/powerpoint/2010/main" val="3373048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41" y="2"/>
            <a:ext cx="3038475" cy="466725"/>
          </a:xfrm>
          <a:prstGeom prst="rect">
            <a:avLst/>
          </a:prstGeom>
        </p:spPr>
        <p:txBody>
          <a:bodyPr vert="horz" lIns="91427" tIns="45713" rIns="91427" bIns="45713" rtlCol="0"/>
          <a:lstStyle>
            <a:lvl1pPr algn="r">
              <a:defRPr sz="1200"/>
            </a:lvl1pPr>
          </a:lstStyle>
          <a:p>
            <a:fld id="{9C90D6A9-7343-41EF-8A65-8DECB39AB3E3}" type="datetimeFigureOut">
              <a:rPr lang="en-US" smtClean="0"/>
              <a:t>5/27/2025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41" y="8829676"/>
            <a:ext cx="3038475" cy="466725"/>
          </a:xfrm>
          <a:prstGeom prst="rect">
            <a:avLst/>
          </a:prstGeom>
        </p:spPr>
        <p:txBody>
          <a:bodyPr vert="horz" lIns="91427" tIns="45713" rIns="91427" bIns="45713" rtlCol="0" anchor="b"/>
          <a:lstStyle>
            <a:lvl1pPr algn="r">
              <a:defRPr sz="1200"/>
            </a:lvl1pPr>
          </a:lstStyle>
          <a:p>
            <a:fld id="{8A680979-ED93-43CF-91D9-9337A514A9F9}" type="slidenum">
              <a:rPr lang="en-US" smtClean="0"/>
              <a:t>‹#›</a:t>
            </a:fld>
            <a:endParaRPr lang="en-US"/>
          </a:p>
        </p:txBody>
      </p:sp>
    </p:spTree>
    <p:extLst>
      <p:ext uri="{BB962C8B-B14F-4D97-AF65-F5344CB8AC3E}">
        <p14:creationId xmlns:p14="http://schemas.microsoft.com/office/powerpoint/2010/main" val="138557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0979-ED93-43CF-91D9-9337A514A9F9}" type="slidenum">
              <a:rPr lang="en-US" smtClean="0"/>
              <a:t>9</a:t>
            </a:fld>
            <a:endParaRPr lang="en-US"/>
          </a:p>
        </p:txBody>
      </p:sp>
    </p:spTree>
    <p:extLst>
      <p:ext uri="{BB962C8B-B14F-4D97-AF65-F5344CB8AC3E}">
        <p14:creationId xmlns:p14="http://schemas.microsoft.com/office/powerpoint/2010/main" val="325387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8A680979-ED93-43CF-91D9-9337A514A9F9}" type="slidenum">
              <a:rPr lang="en-US" smtClean="0"/>
              <a:t>22</a:t>
            </a:fld>
            <a:endParaRPr lang="en-US"/>
          </a:p>
        </p:txBody>
      </p:sp>
    </p:spTree>
    <p:extLst>
      <p:ext uri="{BB962C8B-B14F-4D97-AF65-F5344CB8AC3E}">
        <p14:creationId xmlns:p14="http://schemas.microsoft.com/office/powerpoint/2010/main" val="236699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525BD-D1C7-5C6B-F307-46C4F14F2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4568D-D9B4-98B7-7E79-ADA0E7594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80FFE-0731-7118-13CA-1F5AD0D62E56}"/>
              </a:ext>
            </a:extLst>
          </p:cNvPr>
          <p:cNvSpPr>
            <a:spLocks noGrp="1"/>
          </p:cNvSpPr>
          <p:nvPr>
            <p:ph type="body" idx="1"/>
          </p:nvPr>
        </p:nvSpPr>
        <p:spPr/>
        <p:txBody>
          <a:bodyPr/>
          <a:lstStyle/>
          <a:p>
            <a:r>
              <a:rPr lang="en-US" sz="1100" b="1">
                <a:solidFill>
                  <a:srgbClr val="FF0000"/>
                </a:solidFill>
              </a:rPr>
              <a:t>Phase 1 Moves (End of APR): </a:t>
            </a:r>
            <a:endParaRPr lang="en-US" sz="1100" b="1">
              <a:solidFill>
                <a:srgbClr val="FF0000"/>
              </a:solidFill>
              <a:cs typeface="Arial"/>
            </a:endParaRPr>
          </a:p>
          <a:p>
            <a:pPr marL="171384" indent="-171384">
              <a:buFont typeface="Arial" panose="020B0604020202020204" pitchFamily="34" charset="0"/>
              <a:buChar char="•"/>
            </a:pPr>
            <a:r>
              <a:rPr lang="en-US" sz="1100"/>
              <a:t>B393 </a:t>
            </a:r>
            <a:endParaRPr lang="en-US" sz="1100">
              <a:cs typeface="Arial"/>
            </a:endParaRPr>
          </a:p>
          <a:p>
            <a:pPr marL="628406" lvl="1" indent="-171384">
              <a:buFont typeface="Arial" panose="020B0604020202020204" pitchFamily="34" charset="0"/>
              <a:buChar char="•"/>
            </a:pPr>
            <a:r>
              <a:rPr lang="en-US" sz="1100"/>
              <a:t>CPF (1) to B309</a:t>
            </a:r>
          </a:p>
          <a:p>
            <a:pPr marL="171384" indent="-171384">
              <a:buFont typeface="Arial" panose="020B0604020202020204" pitchFamily="34" charset="0"/>
              <a:buChar char="•"/>
            </a:pPr>
            <a:r>
              <a:rPr lang="en-US" sz="1100"/>
              <a:t>B249</a:t>
            </a:r>
            <a:endParaRPr lang="en-US" sz="1100">
              <a:cs typeface="Arial"/>
            </a:endParaRPr>
          </a:p>
          <a:p>
            <a:pPr marL="628406" lvl="1" indent="-171384">
              <a:buFont typeface="Arial" panose="020B0604020202020204" pitchFamily="34" charset="0"/>
              <a:buChar char="•"/>
            </a:pPr>
            <a:r>
              <a:rPr lang="en-US" sz="1100"/>
              <a:t>SATO (2) to B309</a:t>
            </a:r>
          </a:p>
          <a:p>
            <a:pPr marL="628406" lvl="1" indent="-171384">
              <a:buFont typeface="Arial" panose="020B0604020202020204" pitchFamily="34" charset="0"/>
              <a:buChar char="•"/>
            </a:pPr>
            <a:endParaRPr lang="en-US" sz="1100">
              <a:cs typeface="Arial"/>
            </a:endParaRPr>
          </a:p>
          <a:p>
            <a:r>
              <a:rPr lang="en-US" sz="1100" b="1">
                <a:solidFill>
                  <a:srgbClr val="FFC000"/>
                </a:solidFill>
              </a:rPr>
              <a:t>Phase 2 Moves (MAY-AUG):</a:t>
            </a:r>
            <a:endParaRPr lang="en-US" sz="1100" b="1">
              <a:solidFill>
                <a:srgbClr val="FFC000"/>
              </a:solidFill>
              <a:cs typeface="Arial"/>
            </a:endParaRPr>
          </a:p>
          <a:p>
            <a:pPr marL="171384" indent="-171384">
              <a:buFont typeface="Arial" panose="020B0604020202020204" pitchFamily="34" charset="0"/>
              <a:buChar char="•"/>
            </a:pPr>
            <a:r>
              <a:rPr lang="en-US" sz="1100"/>
              <a:t>B300A</a:t>
            </a:r>
            <a:endParaRPr lang="en-US" sz="1100">
              <a:cs typeface="Arial"/>
            </a:endParaRPr>
          </a:p>
          <a:p>
            <a:pPr marL="628406" lvl="1" indent="-171384">
              <a:buFont typeface="Arial" panose="020B0604020202020204" pitchFamily="34" charset="0"/>
              <a:buChar char="•"/>
            </a:pPr>
            <a:r>
              <a:rPr lang="en-US" sz="1100"/>
              <a:t>S2 (3) to B309</a:t>
            </a:r>
          </a:p>
          <a:p>
            <a:pPr marL="628406" lvl="1" indent="-171384">
              <a:buFont typeface="Arial" panose="020B0604020202020204" pitchFamily="34" charset="0"/>
              <a:buChar char="•"/>
            </a:pPr>
            <a:r>
              <a:rPr lang="en-US" sz="1100">
                <a:cs typeface="Arial"/>
              </a:rPr>
              <a:t>Pass and Badge (4) to B249</a:t>
            </a:r>
          </a:p>
          <a:p>
            <a:pPr marL="171384" indent="-171384">
              <a:buFont typeface="Arial" panose="020B0604020202020204" pitchFamily="34" charset="0"/>
              <a:buChar char="•"/>
            </a:pPr>
            <a:r>
              <a:rPr lang="en-US" sz="1100">
                <a:cs typeface="Arial"/>
              </a:rPr>
              <a:t>B300</a:t>
            </a:r>
          </a:p>
          <a:p>
            <a:pPr marL="628406" lvl="1" indent="-171384">
              <a:buFont typeface="Arial" panose="020B0604020202020204" pitchFamily="34" charset="0"/>
              <a:buChar char="•"/>
            </a:pPr>
            <a:r>
              <a:rPr lang="en-US" sz="1100">
                <a:cs typeface="Arial"/>
              </a:rPr>
              <a:t>ESS CTRs (5) to B309</a:t>
            </a:r>
          </a:p>
          <a:p>
            <a:pPr marL="171384" indent="-171384">
              <a:buFont typeface="Arial" panose="020B0604020202020204" pitchFamily="34" charset="0"/>
              <a:buChar char="•"/>
            </a:pPr>
            <a:r>
              <a:rPr lang="en-US" sz="1100"/>
              <a:t>B82 </a:t>
            </a:r>
            <a:endParaRPr lang="en-US" sz="1100">
              <a:cs typeface="Arial"/>
            </a:endParaRPr>
          </a:p>
          <a:p>
            <a:pPr marL="628406" lvl="1" indent="-171384">
              <a:buFont typeface="Arial" panose="020B0604020202020204" pitchFamily="34" charset="0"/>
              <a:buChar char="•"/>
            </a:pPr>
            <a:r>
              <a:rPr lang="en-US" sz="1100"/>
              <a:t>DLI (6) to B309</a:t>
            </a:r>
            <a:endParaRPr lang="en-US" sz="1100">
              <a:cs typeface="Arial"/>
            </a:endParaRPr>
          </a:p>
          <a:p>
            <a:pPr marL="171384" indent="-171384">
              <a:buFont typeface="Arial" panose="020B0604020202020204" pitchFamily="34" charset="0"/>
              <a:buChar char="•"/>
            </a:pPr>
            <a:r>
              <a:rPr lang="en-US" sz="1100"/>
              <a:t>B395 </a:t>
            </a:r>
            <a:endParaRPr lang="en-US" sz="1100">
              <a:cs typeface="Arial"/>
            </a:endParaRPr>
          </a:p>
          <a:p>
            <a:pPr marL="628406" lvl="1" indent="-171384">
              <a:buFont typeface="Arial" panose="020B0604020202020204" pitchFamily="34" charset="0"/>
              <a:buChar char="•"/>
            </a:pPr>
            <a:r>
              <a:rPr lang="en-US" sz="1100"/>
              <a:t>RSO (7) to B82</a:t>
            </a:r>
            <a:endParaRPr lang="en-US" sz="1100">
              <a:cs typeface="Arial"/>
            </a:endParaRPr>
          </a:p>
          <a:p>
            <a:r>
              <a:rPr lang="en-US" sz="1100" b="1">
                <a:solidFill>
                  <a:srgbClr val="7030A0"/>
                </a:solidFill>
                <a:cs typeface="Arial"/>
              </a:rPr>
              <a:t>Temporary Relocations - Work Orders</a:t>
            </a:r>
            <a:endParaRPr lang="en-US">
              <a:solidFill>
                <a:srgbClr val="000000"/>
              </a:solidFill>
              <a:cs typeface="Arial"/>
            </a:endParaRPr>
          </a:p>
          <a:p>
            <a:pPr marL="171384" indent="-171384">
              <a:buFont typeface="Arial"/>
              <a:buChar char="•"/>
            </a:pPr>
            <a:r>
              <a:rPr lang="en-US" sz="1100">
                <a:solidFill>
                  <a:srgbClr val="000000"/>
                </a:solidFill>
                <a:cs typeface="Arial"/>
              </a:rPr>
              <a:t>B309</a:t>
            </a:r>
            <a:endParaRPr lang="en-US"/>
          </a:p>
          <a:p>
            <a:pPr marL="628406" lvl="1" indent="-171384">
              <a:buFont typeface="Arial"/>
              <a:buChar char="•"/>
            </a:pPr>
            <a:r>
              <a:rPr lang="en-US" sz="1100">
                <a:solidFill>
                  <a:srgbClr val="000000"/>
                </a:solidFill>
                <a:cs typeface="Arial"/>
              </a:rPr>
              <a:t>Curry DFAC to B10 (8) (May30)</a:t>
            </a:r>
            <a:endParaRPr lang="en-US"/>
          </a:p>
          <a:p>
            <a:pPr marL="171384" indent="-171384">
              <a:buFont typeface="Arial"/>
              <a:buChar char="•"/>
            </a:pPr>
            <a:r>
              <a:rPr lang="en-US" sz="1100">
                <a:solidFill>
                  <a:srgbClr val="000000"/>
                </a:solidFill>
                <a:cs typeface="Arial"/>
              </a:rPr>
              <a:t>B300</a:t>
            </a:r>
            <a:endParaRPr lang="en-US"/>
          </a:p>
          <a:p>
            <a:pPr marL="628406" lvl="1" indent="-171384">
              <a:buFont typeface="Arial"/>
              <a:buChar char="•"/>
            </a:pPr>
            <a:r>
              <a:rPr lang="en-US" sz="1100">
                <a:solidFill>
                  <a:srgbClr val="000000"/>
                </a:solidFill>
                <a:cs typeface="Arial"/>
              </a:rPr>
              <a:t>IT Mensa to B309 (9) (May2025-UTC) (</a:t>
            </a:r>
            <a:r>
              <a:rPr lang="en-US" sz="1100" b="1">
                <a:solidFill>
                  <a:srgbClr val="FF0000"/>
                </a:solidFill>
                <a:cs typeface="Arial"/>
              </a:rPr>
              <a:t>T</a:t>
            </a:r>
            <a:r>
              <a:rPr lang="en-US" sz="1100">
                <a:solidFill>
                  <a:srgbClr val="000000"/>
                </a:solidFill>
                <a:cs typeface="Arial"/>
              </a:rPr>
              <a:t>)</a:t>
            </a:r>
            <a:endParaRPr lang="en-US"/>
          </a:p>
          <a:p>
            <a:r>
              <a:rPr lang="en-US" sz="1100" b="1">
                <a:solidFill>
                  <a:srgbClr val="00B050"/>
                </a:solidFill>
              </a:rPr>
              <a:t>Pending Final Resolution:</a:t>
            </a:r>
            <a:endParaRPr lang="en-US" sz="1100" b="1">
              <a:solidFill>
                <a:srgbClr val="00B050"/>
              </a:solidFill>
              <a:cs typeface="Arial"/>
            </a:endParaRPr>
          </a:p>
          <a:p>
            <a:pPr marL="171384" indent="-171384">
              <a:buFont typeface="Arial" panose="020B0604020202020204" pitchFamily="34" charset="0"/>
              <a:buChar char="•"/>
            </a:pPr>
            <a:r>
              <a:rPr lang="en-US" sz="1100">
                <a:cs typeface="Arial"/>
              </a:rPr>
              <a:t>B395</a:t>
            </a:r>
          </a:p>
          <a:p>
            <a:pPr marL="628406" lvl="1" indent="-171384">
              <a:buFont typeface="Arial" panose="020B0604020202020204" pitchFamily="34" charset="0"/>
              <a:buChar char="•"/>
            </a:pPr>
            <a:r>
              <a:rPr lang="en-US" sz="1100"/>
              <a:t>SHARP (10), EO/EEO (11), CR2C (12) to B393</a:t>
            </a:r>
            <a:endParaRPr lang="en-US" sz="1100">
              <a:cs typeface="Arial"/>
            </a:endParaRPr>
          </a:p>
          <a:p>
            <a:pPr marL="171384" indent="-171384">
              <a:buFont typeface="Arial" panose="020B0604020202020204" pitchFamily="34" charset="0"/>
              <a:buChar char="•"/>
            </a:pPr>
            <a:r>
              <a:rPr lang="en-US" sz="1100">
                <a:cs typeface="Arial"/>
              </a:rPr>
              <a:t>B300A</a:t>
            </a:r>
          </a:p>
          <a:p>
            <a:pPr marL="628406" lvl="1" indent="-171384">
              <a:buFont typeface="Arial" panose="020B0604020202020204" pitchFamily="34" charset="0"/>
              <a:buChar char="•"/>
            </a:pPr>
            <a:r>
              <a:rPr lang="en-US" sz="1100"/>
              <a:t>S3 (13) to B128</a:t>
            </a:r>
            <a:endParaRPr lang="en-US" sz="1100">
              <a:cs typeface="Arial"/>
            </a:endParaRPr>
          </a:p>
          <a:p>
            <a:pPr marL="171384" indent="-171384">
              <a:buFont typeface="Arial" panose="020B0604020202020204" pitchFamily="34" charset="0"/>
              <a:buChar char="•"/>
            </a:pPr>
            <a:r>
              <a:rPr lang="en-US" sz="1100"/>
              <a:t>B249</a:t>
            </a:r>
            <a:endParaRPr lang="en-US" sz="1100">
              <a:cs typeface="Arial"/>
            </a:endParaRPr>
          </a:p>
          <a:p>
            <a:pPr marL="628406" lvl="1" indent="-171384">
              <a:buFont typeface="Arial" panose="020B0604020202020204" pitchFamily="34" charset="0"/>
              <a:buChar char="•"/>
            </a:pPr>
            <a:r>
              <a:rPr lang="en-US" sz="1100"/>
              <a:t>ODR (14) to B309</a:t>
            </a:r>
            <a:endParaRPr lang="en-US" sz="1100">
              <a:cs typeface="Arial"/>
            </a:endParaRPr>
          </a:p>
          <a:p>
            <a:pPr marL="171384" indent="-171384">
              <a:buFont typeface="Arial" panose="020B0604020202020204" pitchFamily="34" charset="0"/>
              <a:buChar char="•"/>
            </a:pPr>
            <a:r>
              <a:rPr lang="en-US" sz="1100">
                <a:cs typeface="Arial"/>
              </a:rPr>
              <a:t>B126</a:t>
            </a:r>
          </a:p>
          <a:p>
            <a:pPr marL="628406" lvl="1" indent="-171384">
              <a:buFont typeface="Arial" panose="020B0604020202020204" pitchFamily="34" charset="0"/>
              <a:buChar char="•"/>
            </a:pPr>
            <a:r>
              <a:rPr lang="en-US" sz="1100">
                <a:cs typeface="Arial"/>
              </a:rPr>
              <a:t>TAP &amp; ED Center (15) to B309</a:t>
            </a:r>
          </a:p>
        </p:txBody>
      </p:sp>
    </p:spTree>
    <p:extLst>
      <p:ext uri="{BB962C8B-B14F-4D97-AF65-F5344CB8AC3E}">
        <p14:creationId xmlns:p14="http://schemas.microsoft.com/office/powerpoint/2010/main" val="1473341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EFE6C-7FA0-125E-1670-F12462366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DE0A7-F55A-5F24-2BBC-A3E05DF59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D18C2-8DDF-DB35-865F-EFEDEE5DF6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D58B85-285C-266F-0D2F-283AE4815D6A}"/>
              </a:ext>
            </a:extLst>
          </p:cNvPr>
          <p:cNvSpPr>
            <a:spLocks noGrp="1"/>
          </p:cNvSpPr>
          <p:nvPr>
            <p:ph type="sldNum" sz="quarter" idx="5"/>
          </p:nvPr>
        </p:nvSpPr>
        <p:spPr/>
        <p:txBody>
          <a:bodyPr/>
          <a:lstStyle/>
          <a:p>
            <a:fld id="{8A680979-ED93-43CF-91D9-9337A514A9F9}" type="slidenum">
              <a:rPr lang="en-US" smtClean="0"/>
              <a:t>24</a:t>
            </a:fld>
            <a:endParaRPr lang="en-US"/>
          </a:p>
        </p:txBody>
      </p:sp>
    </p:spTree>
    <p:extLst>
      <p:ext uri="{BB962C8B-B14F-4D97-AF65-F5344CB8AC3E}">
        <p14:creationId xmlns:p14="http://schemas.microsoft.com/office/powerpoint/2010/main" val="174411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EFE6C-7FA0-125E-1670-F12462366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DE0A7-F55A-5F24-2BBC-A3E05DF59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D18C2-8DDF-DB35-865F-EFEDEE5DF6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D58B85-285C-266F-0D2F-283AE4815D6A}"/>
              </a:ext>
            </a:extLst>
          </p:cNvPr>
          <p:cNvSpPr>
            <a:spLocks noGrp="1"/>
          </p:cNvSpPr>
          <p:nvPr>
            <p:ph type="sldNum" sz="quarter" idx="5"/>
          </p:nvPr>
        </p:nvSpPr>
        <p:spPr/>
        <p:txBody>
          <a:bodyPr/>
          <a:lstStyle/>
          <a:p>
            <a:fld id="{8A680979-ED93-43CF-91D9-9337A514A9F9}" type="slidenum">
              <a:rPr lang="en-US" smtClean="0"/>
              <a:t>26</a:t>
            </a:fld>
            <a:endParaRPr lang="en-US"/>
          </a:p>
        </p:txBody>
      </p:sp>
    </p:spTree>
    <p:extLst>
      <p:ext uri="{BB962C8B-B14F-4D97-AF65-F5344CB8AC3E}">
        <p14:creationId xmlns:p14="http://schemas.microsoft.com/office/powerpoint/2010/main" val="1744110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345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2084-375D-0603-D18C-7AA8CB4BB73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F9C84D-4DF5-B565-02CE-A3714C1FC02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BA29EE-AC45-1155-79DB-838C846DF563}"/>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5" name="Footer Placeholder 4">
            <a:extLst>
              <a:ext uri="{FF2B5EF4-FFF2-40B4-BE49-F238E27FC236}">
                <a16:creationId xmlns:a16="http://schemas.microsoft.com/office/drawing/2014/main" id="{B0618867-C44B-B4D1-C1FB-112CE35DE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A45D8-6E09-82DE-D943-D4393686450F}"/>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224712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C991-984C-F85F-F7D1-4F0B0B1F1B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1B499-CC38-9C5E-E3D5-42508C23E86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293C21-119B-1AD8-73F1-264F10725FD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11F5B-3679-D569-3221-567D69A97DE4}"/>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6" name="Footer Placeholder 5">
            <a:extLst>
              <a:ext uri="{FF2B5EF4-FFF2-40B4-BE49-F238E27FC236}">
                <a16:creationId xmlns:a16="http://schemas.microsoft.com/office/drawing/2014/main" id="{2461ED24-15E6-930C-6B7C-88D278FFE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0E1F8-8CA0-4006-6CC3-71C981A149CE}"/>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242849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0328-7F3C-E57B-6E71-AF6E5F8D5A7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4434B7-DC3B-1019-8547-4105A5496B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932A6-9F2F-025C-2B77-92453B4E662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E4B879-8829-CE35-ECD3-21A36E3B9A7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D555F0-4E4A-2899-A0BC-5CD32205A2E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C6750-B9ED-5381-4840-C0D2D71289D9}"/>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8" name="Footer Placeholder 7">
            <a:extLst>
              <a:ext uri="{FF2B5EF4-FFF2-40B4-BE49-F238E27FC236}">
                <a16:creationId xmlns:a16="http://schemas.microsoft.com/office/drawing/2014/main" id="{FBC67B2B-B70C-85F6-149E-BBADB0A05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50B212-E90D-3776-8226-35F9389C22AE}"/>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901810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42B8-E9C5-929D-21B8-4BC74407B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9026E-7B07-F276-11C4-B78ACB3DEC76}"/>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4" name="Footer Placeholder 3">
            <a:extLst>
              <a:ext uri="{FF2B5EF4-FFF2-40B4-BE49-F238E27FC236}">
                <a16:creationId xmlns:a16="http://schemas.microsoft.com/office/drawing/2014/main" id="{E341935D-6CB3-C5ED-9DAE-6297E5A3CE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62E177-8013-E665-E75D-A243748C425F}"/>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2047354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AAB47-D1A9-FEAF-B91A-B119C45D1EF5}"/>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3" name="Footer Placeholder 2">
            <a:extLst>
              <a:ext uri="{FF2B5EF4-FFF2-40B4-BE49-F238E27FC236}">
                <a16:creationId xmlns:a16="http://schemas.microsoft.com/office/drawing/2014/main" id="{1FFA55BD-FB47-C9B2-A9C0-3D9A9CEC9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B4836A-2770-6492-41F8-9296D1039EF1}"/>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1983698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017B-8590-8475-FAA5-AF0F738B3E6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8F65C2-C674-AC37-CBF0-D471953B2EE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953864-9B8F-AC77-B867-63BA118B3C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D1C4B-6B65-306C-CE00-3BD66E4D4FCA}"/>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6" name="Footer Placeholder 5">
            <a:extLst>
              <a:ext uri="{FF2B5EF4-FFF2-40B4-BE49-F238E27FC236}">
                <a16:creationId xmlns:a16="http://schemas.microsoft.com/office/drawing/2014/main" id="{C8834D35-B95A-3440-0554-4D2DEE12F8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B12C0-4AEB-93CA-3E77-7674DFFAE654}"/>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257612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1574-79C6-6394-075E-188EA10F3CC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136A4D-11A1-ADA8-5A6A-B453C9753AB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CB5928-4C0E-AFF0-3DAE-9C46F2676E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50600-F47B-ECA5-E7F8-19DACF093FDE}"/>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6" name="Footer Placeholder 5">
            <a:extLst>
              <a:ext uri="{FF2B5EF4-FFF2-40B4-BE49-F238E27FC236}">
                <a16:creationId xmlns:a16="http://schemas.microsoft.com/office/drawing/2014/main" id="{78CB9BFF-04A5-A7A2-3169-8251A05C0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46519C-480B-F732-355C-C9C797304E58}"/>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1584002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5DE8-FE07-5CF4-ECD1-971CAD2686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30EE4F-A7A6-FFD9-83D1-F2AF79C134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B478D-7CB6-F726-7AB3-23846CCA2C41}"/>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5" name="Footer Placeholder 4">
            <a:extLst>
              <a:ext uri="{FF2B5EF4-FFF2-40B4-BE49-F238E27FC236}">
                <a16:creationId xmlns:a16="http://schemas.microsoft.com/office/drawing/2014/main" id="{0F2D3D17-9CD7-B426-EA56-4F1687F6C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B281C-3EF3-A47F-2E43-2B3E49E40A51}"/>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582394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7D9000-1E19-8800-9EBE-0BC6E65B8E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751E2A-7F2A-2507-6483-18160C114EB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E5D31-2C3C-95D4-1A1F-524B1957F8E0}"/>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5" name="Footer Placeholder 4">
            <a:extLst>
              <a:ext uri="{FF2B5EF4-FFF2-40B4-BE49-F238E27FC236}">
                <a16:creationId xmlns:a16="http://schemas.microsoft.com/office/drawing/2014/main" id="{FF55CB90-686B-73C6-C012-50EFD2713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75098-AA17-4824-E530-15DC52B0499F}"/>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39806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2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I">
    <p:spTree>
      <p:nvGrpSpPr>
        <p:cNvPr id="1" name=""/>
        <p:cNvGrpSpPr/>
        <p:nvPr/>
      </p:nvGrpSpPr>
      <p:grpSpPr>
        <a:xfrm>
          <a:off x="0" y="0"/>
          <a:ext cx="0" cy="0"/>
          <a:chOff x="0" y="0"/>
          <a:chExt cx="0" cy="0"/>
        </a:xfrm>
      </p:grpSpPr>
      <p:sp>
        <p:nvSpPr>
          <p:cNvPr id="9" name="Classification bottom">
            <a:extLst>
              <a:ext uri="{FF2B5EF4-FFF2-40B4-BE49-F238E27FC236}">
                <a16:creationId xmlns:a16="http://schemas.microsoft.com/office/drawing/2014/main" id="{1B8D68A1-08D9-F296-6939-FFD65609BFD4}"/>
              </a:ext>
            </a:extLst>
          </p:cNvPr>
          <p:cNvSpPr txBox="1"/>
          <p:nvPr userDrawn="1"/>
        </p:nvSpPr>
        <p:spPr bwMode="black">
          <a:xfrm>
            <a:off x="4448186" y="6703419"/>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6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222774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535531"/>
          </a:xfrm>
          <a:prstGeom prst="rect">
            <a:avLst/>
          </a:prstGeom>
        </p:spPr>
        <p:txBody>
          <a:bodyPr/>
          <a:lstStyle>
            <a:lvl1pPr>
              <a:defRPr sz="3200" b="1">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b="1">
                <a:solidFill>
                  <a:schemeClr val="tx1">
                    <a:tint val="75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9722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AAB47-D1A9-FEAF-B91A-B119C45D1EF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FFA55BD-FB47-C9B2-A9C0-3D9A9CEC9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B4836A-2770-6492-41F8-9296D1039EF1}"/>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99541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206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MSC Title, Subtitle, Content and Bump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2593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79DF-BE67-D139-06A4-47D5AE8E559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00870-11CC-DB6A-A06A-AF10B85355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E633BF-CE68-C6CA-64BE-ADBE11CCD24E}"/>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5" name="Footer Placeholder 4">
            <a:extLst>
              <a:ext uri="{FF2B5EF4-FFF2-40B4-BE49-F238E27FC236}">
                <a16:creationId xmlns:a16="http://schemas.microsoft.com/office/drawing/2014/main" id="{73712AE0-2760-4F75-BF1C-E6DA4CE86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5363E-6AC0-CF17-F2CE-7F2BE6F6AE0A}"/>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1917883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A8CB-D58F-9396-CD1B-F4DB5D9829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9FBFF3-1903-1A9B-0859-8D306E38A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9AB6B-FE8E-2DF0-9D15-5D5E921BEC7B}"/>
              </a:ext>
            </a:extLst>
          </p:cNvPr>
          <p:cNvSpPr>
            <a:spLocks noGrp="1"/>
          </p:cNvSpPr>
          <p:nvPr>
            <p:ph type="dt" sz="half" idx="10"/>
          </p:nvPr>
        </p:nvSpPr>
        <p:spPr/>
        <p:txBody>
          <a:bodyPr/>
          <a:lstStyle/>
          <a:p>
            <a:fld id="{7F29B6F1-3F22-4808-BF8F-D554BFE6D62B}" type="datetimeFigureOut">
              <a:rPr lang="en-US" smtClean="0"/>
              <a:t>5/27/2025</a:t>
            </a:fld>
            <a:endParaRPr lang="en-US"/>
          </a:p>
        </p:txBody>
      </p:sp>
      <p:sp>
        <p:nvSpPr>
          <p:cNvPr id="5" name="Footer Placeholder 4">
            <a:extLst>
              <a:ext uri="{FF2B5EF4-FFF2-40B4-BE49-F238E27FC236}">
                <a16:creationId xmlns:a16="http://schemas.microsoft.com/office/drawing/2014/main" id="{B620824C-ECEE-734F-F091-EDCF18F5E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5B2EB-F9E6-77C7-ED25-792FA2468BB0}"/>
              </a:ext>
            </a:extLst>
          </p:cNvPr>
          <p:cNvSpPr>
            <a:spLocks noGrp="1"/>
          </p:cNvSpPr>
          <p:nvPr>
            <p:ph type="sldNum" sz="quarter" idx="12"/>
          </p:nvPr>
        </p:nvSpPr>
        <p:spPr/>
        <p:txBody>
          <a:bodyPr/>
          <a:lstStyle/>
          <a:p>
            <a:fld id="{2F9C6213-3881-4A3E-B828-BD3F74146C4A}" type="slidenum">
              <a:rPr lang="en-US" smtClean="0"/>
              <a:t>‹#›</a:t>
            </a:fld>
            <a:endParaRPr lang="en-US"/>
          </a:p>
        </p:txBody>
      </p:sp>
    </p:spTree>
    <p:extLst>
      <p:ext uri="{BB962C8B-B14F-4D97-AF65-F5344CB8AC3E}">
        <p14:creationId xmlns:p14="http://schemas.microsoft.com/office/powerpoint/2010/main" val="677020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B9AE0-FA2A-86FE-E91A-4AC088F2F6BC}"/>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colorTemperature colorTemp="11200"/>
                    </a14:imgEffect>
                  </a14:imgLayer>
                </a14:imgProps>
              </a:ext>
            </a:extLst>
          </a:blip>
          <a:srcRect l="35370" t="25249" b="4445"/>
          <a:stretch/>
        </p:blipFill>
        <p:spPr>
          <a:xfrm>
            <a:off x="27671" y="12699"/>
            <a:ext cx="9090929" cy="6858001"/>
          </a:xfrm>
          <a:prstGeom prst="rect">
            <a:avLst/>
          </a:prstGeom>
          <a:ln w="28575">
            <a:solidFill>
              <a:schemeClr val="tx1"/>
            </a:solidFill>
          </a:ln>
        </p:spPr>
      </p:pic>
      <p:sp>
        <p:nvSpPr>
          <p:cNvPr id="3" name="Rectangle 2">
            <a:extLst>
              <a:ext uri="{FF2B5EF4-FFF2-40B4-BE49-F238E27FC236}">
                <a16:creationId xmlns:a16="http://schemas.microsoft.com/office/drawing/2014/main" id="{87D08FD4-736B-ED1D-4EDA-43C564DE50F3}"/>
              </a:ext>
            </a:extLst>
          </p:cNvPr>
          <p:cNvSpPr/>
          <p:nvPr userDrawn="1"/>
        </p:nvSpPr>
        <p:spPr>
          <a:xfrm>
            <a:off x="25400" y="5148943"/>
            <a:ext cx="9090929" cy="1730829"/>
          </a:xfrm>
          <a:prstGeom prst="rect">
            <a:avLst/>
          </a:prstGeom>
          <a:solidFill>
            <a:schemeClr val="bg1">
              <a:lumMod val="50000"/>
            </a:schemeClr>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45DD8F-027A-1FA1-6796-659C203F87C1}"/>
              </a:ext>
            </a:extLst>
          </p:cNvPr>
          <p:cNvSpPr txBox="1"/>
          <p:nvPr userDrawn="1"/>
        </p:nvSpPr>
        <p:spPr>
          <a:xfrm>
            <a:off x="288758" y="4523655"/>
            <a:ext cx="2078966" cy="415498"/>
          </a:xfrm>
          <a:prstGeom prst="rect">
            <a:avLst/>
          </a:prstGeom>
          <a:noFill/>
        </p:spPr>
        <p:txBody>
          <a:bodyPr wrap="square" rtlCol="0">
            <a:spAutoFit/>
          </a:bodyPr>
          <a:lstStyle/>
          <a:p>
            <a:pPr algn="ctr"/>
            <a:r>
              <a:rPr lang="en-US" sz="1050" b="1" i="1">
                <a:latin typeface="Arial" panose="020B0604020202020204" pitchFamily="34" charset="0"/>
                <a:cs typeface="Arial" panose="020B0604020202020204" pitchFamily="34" charset="0"/>
              </a:rPr>
              <a:t>Viale Verona </a:t>
            </a:r>
          </a:p>
          <a:p>
            <a:pPr algn="ctr"/>
            <a:r>
              <a:rPr lang="en-US" sz="1050" b="1" i="1">
                <a:latin typeface="Arial" panose="020B0604020202020204" pitchFamily="34" charset="0"/>
                <a:cs typeface="Arial" panose="020B0604020202020204" pitchFamily="34" charset="0"/>
              </a:rPr>
              <a:t>(Strada Regionale 11)</a:t>
            </a:r>
          </a:p>
        </p:txBody>
      </p:sp>
      <p:sp>
        <p:nvSpPr>
          <p:cNvPr id="6" name="TextBox 5">
            <a:extLst>
              <a:ext uri="{FF2B5EF4-FFF2-40B4-BE49-F238E27FC236}">
                <a16:creationId xmlns:a16="http://schemas.microsoft.com/office/drawing/2014/main" id="{8FAD909C-415A-4759-D53D-90DA86E96235}"/>
              </a:ext>
            </a:extLst>
          </p:cNvPr>
          <p:cNvSpPr txBox="1"/>
          <p:nvPr userDrawn="1"/>
        </p:nvSpPr>
        <p:spPr>
          <a:xfrm>
            <a:off x="2474473" y="4523655"/>
            <a:ext cx="2078966" cy="415498"/>
          </a:xfrm>
          <a:prstGeom prst="rect">
            <a:avLst/>
          </a:prstGeom>
          <a:noFill/>
        </p:spPr>
        <p:txBody>
          <a:bodyPr wrap="square" rtlCol="0">
            <a:spAutoFit/>
          </a:bodyPr>
          <a:lstStyle/>
          <a:p>
            <a:pPr algn="ctr"/>
            <a:r>
              <a:rPr lang="en-US" sz="1050" b="1" i="1">
                <a:latin typeface="Arial" panose="020B0604020202020204" pitchFamily="34" charset="0"/>
                <a:cs typeface="Arial" panose="020B0604020202020204" pitchFamily="34" charset="0"/>
              </a:rPr>
              <a:t>Viale Verona </a:t>
            </a:r>
          </a:p>
          <a:p>
            <a:pPr algn="ctr"/>
            <a:r>
              <a:rPr lang="en-US" sz="1050" b="1" i="1">
                <a:latin typeface="Arial" panose="020B0604020202020204" pitchFamily="34" charset="0"/>
                <a:cs typeface="Arial" panose="020B0604020202020204" pitchFamily="34" charset="0"/>
              </a:rPr>
              <a:t>(Strada Regionale 11)</a:t>
            </a:r>
          </a:p>
        </p:txBody>
      </p:sp>
      <p:sp>
        <p:nvSpPr>
          <p:cNvPr id="7" name="TextBox 6">
            <a:extLst>
              <a:ext uri="{FF2B5EF4-FFF2-40B4-BE49-F238E27FC236}">
                <a16:creationId xmlns:a16="http://schemas.microsoft.com/office/drawing/2014/main" id="{34E85E34-0A72-6FF3-4ADE-F98B08287C00}"/>
              </a:ext>
            </a:extLst>
          </p:cNvPr>
          <p:cNvSpPr txBox="1"/>
          <p:nvPr userDrawn="1"/>
        </p:nvSpPr>
        <p:spPr>
          <a:xfrm>
            <a:off x="4628398" y="4523655"/>
            <a:ext cx="2078966" cy="261610"/>
          </a:xfrm>
          <a:prstGeom prst="rect">
            <a:avLst/>
          </a:prstGeom>
          <a:noFill/>
        </p:spPr>
        <p:txBody>
          <a:bodyPr wrap="square" rtlCol="0">
            <a:spAutoFit/>
          </a:bodyPr>
          <a:lstStyle/>
          <a:p>
            <a:pPr algn="ctr"/>
            <a:r>
              <a:rPr lang="en-US" sz="1050" b="1" i="1">
                <a:latin typeface="Arial" panose="020B0604020202020204" pitchFamily="34" charset="0"/>
                <a:cs typeface="Arial" panose="020B0604020202020204" pitchFamily="34" charset="0"/>
              </a:rPr>
              <a:t>Corso SS. Felice e Fortunato</a:t>
            </a:r>
          </a:p>
        </p:txBody>
      </p:sp>
      <p:sp>
        <p:nvSpPr>
          <p:cNvPr id="8" name="TextBox 7">
            <a:extLst>
              <a:ext uri="{FF2B5EF4-FFF2-40B4-BE49-F238E27FC236}">
                <a16:creationId xmlns:a16="http://schemas.microsoft.com/office/drawing/2014/main" id="{0156F3BC-105F-FACA-0495-631304DBCD5A}"/>
              </a:ext>
            </a:extLst>
          </p:cNvPr>
          <p:cNvSpPr txBox="1"/>
          <p:nvPr userDrawn="1"/>
        </p:nvSpPr>
        <p:spPr>
          <a:xfrm>
            <a:off x="6813974" y="4523655"/>
            <a:ext cx="2078966" cy="261610"/>
          </a:xfrm>
          <a:prstGeom prst="rect">
            <a:avLst/>
          </a:prstGeom>
          <a:noFill/>
        </p:spPr>
        <p:txBody>
          <a:bodyPr wrap="square" rtlCol="0">
            <a:spAutoFit/>
          </a:bodyPr>
          <a:lstStyle/>
          <a:p>
            <a:pPr algn="ctr"/>
            <a:r>
              <a:rPr lang="en-US" sz="1050" b="1" i="1">
                <a:latin typeface="Arial" panose="020B0604020202020204" pitchFamily="34" charset="0"/>
                <a:cs typeface="Arial" panose="020B0604020202020204" pitchFamily="34" charset="0"/>
              </a:rPr>
              <a:t>Porta Santa Maria Pisa</a:t>
            </a:r>
          </a:p>
        </p:txBody>
      </p:sp>
      <p:grpSp>
        <p:nvGrpSpPr>
          <p:cNvPr id="10" name="Group 9">
            <a:extLst>
              <a:ext uri="{FF2B5EF4-FFF2-40B4-BE49-F238E27FC236}">
                <a16:creationId xmlns:a16="http://schemas.microsoft.com/office/drawing/2014/main" id="{9276ED51-DA9E-758C-3EE0-D0A96FA4B019}"/>
              </a:ext>
            </a:extLst>
          </p:cNvPr>
          <p:cNvGrpSpPr/>
          <p:nvPr userDrawn="1"/>
        </p:nvGrpSpPr>
        <p:grpSpPr>
          <a:xfrm>
            <a:off x="25400" y="5494020"/>
            <a:ext cx="9090929" cy="860213"/>
            <a:chOff x="25400" y="5352505"/>
            <a:chExt cx="9090929" cy="860213"/>
          </a:xfrm>
        </p:grpSpPr>
        <p:grpSp>
          <p:nvGrpSpPr>
            <p:cNvPr id="11" name="Group 10">
              <a:extLst>
                <a:ext uri="{FF2B5EF4-FFF2-40B4-BE49-F238E27FC236}">
                  <a16:creationId xmlns:a16="http://schemas.microsoft.com/office/drawing/2014/main" id="{79D9E509-6EDE-9190-4843-B16D8887CBAF}"/>
                </a:ext>
              </a:extLst>
            </p:cNvPr>
            <p:cNvGrpSpPr/>
            <p:nvPr userDrawn="1"/>
          </p:nvGrpSpPr>
          <p:grpSpPr>
            <a:xfrm>
              <a:off x="25400" y="5627889"/>
              <a:ext cx="9090929" cy="246221"/>
              <a:chOff x="18441" y="5555816"/>
              <a:chExt cx="8899316" cy="246221"/>
            </a:xfrm>
          </p:grpSpPr>
          <p:cxnSp>
            <p:nvCxnSpPr>
              <p:cNvPr id="20" name="Straight Connector 19">
                <a:extLst>
                  <a:ext uri="{FF2B5EF4-FFF2-40B4-BE49-F238E27FC236}">
                    <a16:creationId xmlns:a16="http://schemas.microsoft.com/office/drawing/2014/main" id="{C36D1C91-BEB9-DFD8-E316-BFC616DCC930}"/>
                  </a:ext>
                </a:extLst>
              </p:cNvPr>
              <p:cNvCxnSpPr>
                <a:cxnSpLocks/>
                <a:stCxn id="3" idx="1"/>
                <a:endCxn id="3" idx="3"/>
              </p:cNvCxnSpPr>
              <p:nvPr userDrawn="1"/>
            </p:nvCxnSpPr>
            <p:spPr>
              <a:xfrm>
                <a:off x="18441" y="5800770"/>
                <a:ext cx="8899316" cy="0"/>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EF5E778-A7D5-7E91-D885-AC401A064DB1}"/>
                  </a:ext>
                </a:extLst>
              </p:cNvPr>
              <p:cNvSpPr txBox="1"/>
              <p:nvPr userDrawn="1"/>
            </p:nvSpPr>
            <p:spPr>
              <a:xfrm>
                <a:off x="3078912" y="5555816"/>
                <a:ext cx="2742516" cy="246221"/>
              </a:xfrm>
              <a:prstGeom prst="rect">
                <a:avLst/>
              </a:prstGeom>
              <a:noFill/>
            </p:spPr>
            <p:txBody>
              <a:bodyPr wrap="squar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24" name="Straight Connector 23">
                <a:extLst>
                  <a:ext uri="{FF2B5EF4-FFF2-40B4-BE49-F238E27FC236}">
                    <a16:creationId xmlns:a16="http://schemas.microsoft.com/office/drawing/2014/main" id="{26726776-C2DB-FEB0-0522-6D474CE3F419}"/>
                  </a:ext>
                </a:extLst>
              </p:cNvPr>
              <p:cNvCxnSpPr>
                <a:cxnSpLocks/>
              </p:cNvCxnSpPr>
              <p:nvPr userDrawn="1"/>
            </p:nvCxnSpPr>
            <p:spPr>
              <a:xfrm>
                <a:off x="18441" y="5579405"/>
                <a:ext cx="8899316" cy="0"/>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CE471554-EB6C-0DCD-053C-90D24BC12CA1}"/>
                </a:ext>
              </a:extLst>
            </p:cNvPr>
            <p:cNvPicPr>
              <a:picLocks noChangeAspect="1"/>
            </p:cNvPicPr>
            <p:nvPr userDrawn="1"/>
          </p:nvPicPr>
          <p:blipFill>
            <a:blip r:embed="rId5"/>
            <a:stretch>
              <a:fillRect/>
            </a:stretch>
          </p:blipFill>
          <p:spPr>
            <a:xfrm>
              <a:off x="7686108" y="5352505"/>
              <a:ext cx="590603" cy="860213"/>
            </a:xfrm>
            <a:prstGeom prst="rect">
              <a:avLst/>
            </a:prstGeom>
          </p:spPr>
        </p:pic>
        <p:pic>
          <p:nvPicPr>
            <p:cNvPr id="13" name="Picture 12">
              <a:extLst>
                <a:ext uri="{FF2B5EF4-FFF2-40B4-BE49-F238E27FC236}">
                  <a16:creationId xmlns:a16="http://schemas.microsoft.com/office/drawing/2014/main" id="{552B95DE-60F3-8222-09B5-A3253A89A5EE}"/>
                </a:ext>
              </a:extLst>
            </p:cNvPr>
            <p:cNvPicPr>
              <a:picLocks noChangeAspect="1"/>
            </p:cNvPicPr>
            <p:nvPr userDrawn="1"/>
          </p:nvPicPr>
          <p:blipFill>
            <a:blip r:embed="rId6"/>
            <a:stretch>
              <a:fillRect/>
            </a:stretch>
          </p:blipFill>
          <p:spPr>
            <a:xfrm>
              <a:off x="8276813" y="5419812"/>
              <a:ext cx="794451" cy="725599"/>
            </a:xfrm>
            <a:prstGeom prst="rect">
              <a:avLst/>
            </a:prstGeom>
          </p:spPr>
        </p:pic>
        <p:pic>
          <p:nvPicPr>
            <p:cNvPr id="15" name="Picture 6" descr="AMC logo">
              <a:extLst>
                <a:ext uri="{FF2B5EF4-FFF2-40B4-BE49-F238E27FC236}">
                  <a16:creationId xmlns:a16="http://schemas.microsoft.com/office/drawing/2014/main" id="{00D721E9-88DC-09CD-03C1-1A4D922306B0}"/>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7055841" y="5425677"/>
              <a:ext cx="596080" cy="713868"/>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6DE7A929-AA30-21B6-1287-D5034B791F37}"/>
              </a:ext>
            </a:extLst>
          </p:cNvPr>
          <p:cNvPicPr>
            <a:picLocks noChangeAspect="1"/>
          </p:cNvPicPr>
          <p:nvPr userDrawn="1"/>
        </p:nvPicPr>
        <p:blipFill>
          <a:blip r:embed="rId8"/>
          <a:stretch>
            <a:fillRect/>
          </a:stretch>
        </p:blipFill>
        <p:spPr>
          <a:xfrm>
            <a:off x="288758" y="2312924"/>
            <a:ext cx="2093495" cy="2236776"/>
          </a:xfrm>
          <a:prstGeom prst="rect">
            <a:avLst/>
          </a:prstGeom>
          <a:ln>
            <a:noFill/>
          </a:ln>
        </p:spPr>
      </p:pic>
      <p:pic>
        <p:nvPicPr>
          <p:cNvPr id="28" name="Picture 27">
            <a:extLst>
              <a:ext uri="{FF2B5EF4-FFF2-40B4-BE49-F238E27FC236}">
                <a16:creationId xmlns:a16="http://schemas.microsoft.com/office/drawing/2014/main" id="{31A65601-A43A-A511-CDED-15C0CD6FE1D4}"/>
              </a:ext>
            </a:extLst>
          </p:cNvPr>
          <p:cNvPicPr>
            <a:picLocks noChangeAspect="1"/>
          </p:cNvPicPr>
          <p:nvPr userDrawn="1"/>
        </p:nvPicPr>
        <p:blipFill>
          <a:blip r:embed="rId9"/>
          <a:stretch>
            <a:fillRect/>
          </a:stretch>
        </p:blipFill>
        <p:spPr>
          <a:xfrm>
            <a:off x="2457951" y="2319433"/>
            <a:ext cx="2087871" cy="2239282"/>
          </a:xfrm>
          <a:prstGeom prst="rect">
            <a:avLst/>
          </a:prstGeom>
        </p:spPr>
      </p:pic>
      <p:pic>
        <p:nvPicPr>
          <p:cNvPr id="29" name="Picture 28">
            <a:extLst>
              <a:ext uri="{FF2B5EF4-FFF2-40B4-BE49-F238E27FC236}">
                <a16:creationId xmlns:a16="http://schemas.microsoft.com/office/drawing/2014/main" id="{A52EBD7E-3B0A-D2EA-707B-6C7BC6E916A3}"/>
              </a:ext>
            </a:extLst>
          </p:cNvPr>
          <p:cNvPicPr>
            <a:picLocks noChangeAspect="1"/>
          </p:cNvPicPr>
          <p:nvPr userDrawn="1"/>
        </p:nvPicPr>
        <p:blipFill>
          <a:blip r:embed="rId10"/>
          <a:stretch>
            <a:fillRect/>
          </a:stretch>
        </p:blipFill>
        <p:spPr>
          <a:xfrm>
            <a:off x="4628398" y="2328462"/>
            <a:ext cx="2078967" cy="2238274"/>
          </a:xfrm>
          <a:prstGeom prst="rect">
            <a:avLst/>
          </a:prstGeom>
        </p:spPr>
      </p:pic>
      <p:pic>
        <p:nvPicPr>
          <p:cNvPr id="30" name="Picture 29">
            <a:extLst>
              <a:ext uri="{FF2B5EF4-FFF2-40B4-BE49-F238E27FC236}">
                <a16:creationId xmlns:a16="http://schemas.microsoft.com/office/drawing/2014/main" id="{7037155C-70FF-A648-8DEB-BDE01FADF3FC}"/>
              </a:ext>
            </a:extLst>
          </p:cNvPr>
          <p:cNvPicPr>
            <a:picLocks noChangeAspect="1"/>
          </p:cNvPicPr>
          <p:nvPr userDrawn="1"/>
        </p:nvPicPr>
        <p:blipFill>
          <a:blip r:embed="rId11"/>
          <a:stretch>
            <a:fillRect/>
          </a:stretch>
        </p:blipFill>
        <p:spPr>
          <a:xfrm>
            <a:off x="6817895" y="2310063"/>
            <a:ext cx="2096607" cy="2248651"/>
          </a:xfrm>
          <a:prstGeom prst="rect">
            <a:avLst/>
          </a:prstGeom>
        </p:spPr>
      </p:pic>
      <p:pic>
        <p:nvPicPr>
          <p:cNvPr id="31" name="Picture 30">
            <a:extLst>
              <a:ext uri="{FF2B5EF4-FFF2-40B4-BE49-F238E27FC236}">
                <a16:creationId xmlns:a16="http://schemas.microsoft.com/office/drawing/2014/main" id="{B15627EC-2FE4-2ADB-73F4-64DF3B0D5D12}"/>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l="7536" t="21170" r="6546" b="21043"/>
          <a:stretch/>
        </p:blipFill>
        <p:spPr>
          <a:xfrm>
            <a:off x="-6516" y="21607"/>
            <a:ext cx="2227202" cy="567721"/>
          </a:xfrm>
          <a:prstGeom prst="rect">
            <a:avLst/>
          </a:prstGeom>
        </p:spPr>
      </p:pic>
      <p:sp>
        <p:nvSpPr>
          <p:cNvPr id="34" name="Title 1">
            <a:extLst>
              <a:ext uri="{FF2B5EF4-FFF2-40B4-BE49-F238E27FC236}">
                <a16:creationId xmlns:a16="http://schemas.microsoft.com/office/drawing/2014/main" id="{AF2BFE49-82AC-F1DA-66B9-581B7580F0EF}"/>
              </a:ext>
            </a:extLst>
          </p:cNvPr>
          <p:cNvSpPr txBox="1">
            <a:spLocks/>
          </p:cNvSpPr>
          <p:nvPr userDrawn="1"/>
        </p:nvSpPr>
        <p:spPr>
          <a:xfrm>
            <a:off x="8021" y="6464403"/>
            <a:ext cx="1604211" cy="393597"/>
          </a:xfrm>
          <a:prstGeom prst="rect">
            <a:avLst/>
          </a:prstGeom>
        </p:spPr>
        <p:txBody>
          <a:bodyPr vert="horz" lIns="91440" tIns="45720" rIns="91440" bIns="45720" rtlCol="0" anchor="t">
            <a:noAutofit/>
          </a:bodyPr>
          <a:lstStyle/>
          <a:p>
            <a:pPr>
              <a:lnSpc>
                <a:spcPct val="120000"/>
              </a:lnSpc>
              <a:spcBef>
                <a:spcPct val="0"/>
              </a:spcBef>
              <a:defRPr/>
            </a:pPr>
            <a:endParaRPr lang="en-US" sz="800" b="1">
              <a:solidFill>
                <a:schemeClr val="bg1"/>
              </a:solidFill>
              <a:effectLst/>
              <a:latin typeface="Arial" panose="020B0604020202020204" pitchFamily="34" charset="0"/>
              <a:cs typeface="Arial" panose="020B0604020202020204" pitchFamily="34" charset="0"/>
            </a:endParaRPr>
          </a:p>
        </p:txBody>
      </p:sp>
      <p:sp>
        <p:nvSpPr>
          <p:cNvPr id="4" name="TextBox 3"/>
          <p:cNvSpPr txBox="1"/>
          <p:nvPr userDrawn="1"/>
        </p:nvSpPr>
        <p:spPr>
          <a:xfrm>
            <a:off x="177738" y="5695576"/>
            <a:ext cx="1314342" cy="369332"/>
          </a:xfrm>
          <a:prstGeom prst="rect">
            <a:avLst/>
          </a:prstGeom>
          <a:noFill/>
        </p:spPr>
        <p:txBody>
          <a:bodyPr wrap="square" rtlCol="0">
            <a:spAutoFit/>
          </a:bodyPr>
          <a:lstStyle/>
          <a:p>
            <a:r>
              <a:rPr lang="en-US" sz="1200" baseline="0">
                <a:solidFill>
                  <a:schemeClr val="bg1"/>
                </a:solidFill>
              </a:rPr>
              <a:t>21 May </a:t>
            </a:r>
            <a:r>
              <a:rPr lang="en-US" sz="1200">
                <a:solidFill>
                  <a:schemeClr val="bg1"/>
                </a:solidFill>
              </a:rPr>
              <a:t>2025</a:t>
            </a:r>
            <a:r>
              <a:rPr lang="en-US">
                <a:solidFill>
                  <a:schemeClr val="bg1"/>
                </a:solidFill>
              </a:rPr>
              <a:t> </a:t>
            </a:r>
          </a:p>
        </p:txBody>
      </p:sp>
    </p:spTree>
    <p:extLst>
      <p:ext uri="{BB962C8B-B14F-4D97-AF65-F5344CB8AC3E}">
        <p14:creationId xmlns:p14="http://schemas.microsoft.com/office/powerpoint/2010/main" val="1819657421"/>
      </p:ext>
    </p:extLst>
  </p:cSld>
  <p:clrMap bg1="lt1" tx1="dk1" bg2="lt2" tx2="dk2" accent1="accent1" accent2="accent2" accent3="accent3" accent4="accent4" accent5="accent5" accent6="accent6" hlink="hlink" folHlink="folHlink"/>
  <p:sldLayoutIdLst>
    <p:sldLayoutId id="2147483683" r:id="rId1"/>
  </p:sldLayoutIdLst>
  <p:transition spd="slow">
    <p:fade/>
  </p:transition>
  <p:hf hdr="0" ftr="0" dt="0"/>
  <p:txStyles>
    <p:titleStyle>
      <a:lvl1pPr marL="0" algn="ctr" defTabSz="914400" rtl="0" eaLnBrk="1" latinLnBrk="0" hangingPunct="1">
        <a:lnSpc>
          <a:spcPct val="90000"/>
        </a:lnSpc>
        <a:spcBef>
          <a:spcPct val="0"/>
        </a:spcBef>
        <a:buNone/>
        <a:defRPr lang="en-US" sz="2800" b="1" kern="1200" baseline="0" dirty="0">
          <a:solidFill>
            <a:schemeClr val="bg1"/>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08" userDrawn="1">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AAA50A-59CB-1BD4-3ED6-D2D1E03FD166}"/>
              </a:ext>
            </a:extLst>
          </p:cNvPr>
          <p:cNvSpPr/>
          <p:nvPr userDrawn="1"/>
        </p:nvSpPr>
        <p:spPr>
          <a:xfrm>
            <a:off x="0" y="6477305"/>
            <a:ext cx="9144000" cy="38831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D644EAA-C616-BAAD-CFCE-982256C086B3}"/>
              </a:ext>
            </a:extLst>
          </p:cNvPr>
          <p:cNvGrpSpPr/>
          <p:nvPr userDrawn="1"/>
        </p:nvGrpSpPr>
        <p:grpSpPr>
          <a:xfrm>
            <a:off x="-13020" y="6481750"/>
            <a:ext cx="9157020" cy="200055"/>
            <a:chOff x="-823" y="6651584"/>
            <a:chExt cx="9163381" cy="200055"/>
          </a:xfrm>
        </p:grpSpPr>
        <p:cxnSp>
          <p:nvCxnSpPr>
            <p:cNvPr id="9" name="Straight Connector 8">
              <a:extLst>
                <a:ext uri="{FF2B5EF4-FFF2-40B4-BE49-F238E27FC236}">
                  <a16:creationId xmlns:a16="http://schemas.microsoft.com/office/drawing/2014/main" id="{4A017EB2-E0FE-8143-EF3C-7F0BA00F4009}"/>
                </a:ext>
              </a:extLst>
            </p:cNvPr>
            <p:cNvCxnSpPr>
              <a:cxnSpLocks/>
            </p:cNvCxnSpPr>
            <p:nvPr userDrawn="1"/>
          </p:nvCxnSpPr>
          <p:spPr>
            <a:xfrm flipV="1">
              <a:off x="-823" y="6670230"/>
              <a:ext cx="9163381" cy="3599"/>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CB34C3-329D-4D10-CBCE-0EDDD7CC8AA7}"/>
                </a:ext>
              </a:extLst>
            </p:cNvPr>
            <p:cNvSpPr txBox="1"/>
            <p:nvPr userDrawn="1"/>
          </p:nvSpPr>
          <p:spPr>
            <a:xfrm>
              <a:off x="3400361" y="6651584"/>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sp>
        <p:nvSpPr>
          <p:cNvPr id="11" name="Title Placeholder 1">
            <a:extLst>
              <a:ext uri="{FF2B5EF4-FFF2-40B4-BE49-F238E27FC236}">
                <a16:creationId xmlns:a16="http://schemas.microsoft.com/office/drawing/2014/main" id="{25D1D49B-06DB-91FF-FB97-A2D90398860C}"/>
              </a:ext>
            </a:extLst>
          </p:cNvPr>
          <p:cNvSpPr>
            <a:spLocks noGrp="1"/>
          </p:cNvSpPr>
          <p:nvPr>
            <p:ph type="title"/>
          </p:nvPr>
        </p:nvSpPr>
        <p:spPr>
          <a:xfrm>
            <a:off x="2163230" y="802"/>
            <a:ext cx="6976199" cy="353203"/>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13" name="Text Placeholder 28">
            <a:extLst>
              <a:ext uri="{FF2B5EF4-FFF2-40B4-BE49-F238E27FC236}">
                <a16:creationId xmlns:a16="http://schemas.microsoft.com/office/drawing/2014/main" id="{6D231534-A5CA-C5A0-ABF9-E66D203C924E}"/>
              </a:ext>
            </a:extLst>
          </p:cNvPr>
          <p:cNvSpPr>
            <a:spLocks noGrp="1"/>
          </p:cNvSpPr>
          <p:nvPr>
            <p:ph type="body" idx="1"/>
          </p:nvPr>
        </p:nvSpPr>
        <p:spPr>
          <a:xfrm>
            <a:off x="0" y="698499"/>
            <a:ext cx="9144000" cy="5478322"/>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FDC9E09F-F3BB-7974-F6F6-FE6DA0BCE50E}"/>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662" y="-76303"/>
            <a:ext cx="1697205" cy="643219"/>
          </a:xfrm>
          <a:prstGeom prst="rect">
            <a:avLst/>
          </a:prstGeom>
        </p:spPr>
      </p:pic>
      <p:cxnSp>
        <p:nvCxnSpPr>
          <p:cNvPr id="15" name="Straight Connector 14">
            <a:extLst>
              <a:ext uri="{FF2B5EF4-FFF2-40B4-BE49-F238E27FC236}">
                <a16:creationId xmlns:a16="http://schemas.microsoft.com/office/drawing/2014/main" id="{A8DBC526-5121-FB42-4DCE-4A22B397BFC7}"/>
              </a:ext>
            </a:extLst>
          </p:cNvPr>
          <p:cNvCxnSpPr>
            <a:cxnSpLocks/>
          </p:cNvCxnSpPr>
          <p:nvPr userDrawn="1"/>
        </p:nvCxnSpPr>
        <p:spPr>
          <a:xfrm>
            <a:off x="-8792" y="6661422"/>
            <a:ext cx="9152792" cy="0"/>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6" name="AMC">
            <a:extLst>
              <a:ext uri="{FF2B5EF4-FFF2-40B4-BE49-F238E27FC236}">
                <a16:creationId xmlns:a16="http://schemas.microsoft.com/office/drawing/2014/main" id="{74009925-24C4-0397-B4DA-835B88F05E55}"/>
              </a:ext>
            </a:extLst>
          </p:cNvPr>
          <p:cNvGrpSpPr>
            <a:grpSpLocks noChangeAspect="1"/>
          </p:cNvGrpSpPr>
          <p:nvPr userDrawn="1"/>
        </p:nvGrpSpPr>
        <p:grpSpPr bwMode="auto">
          <a:xfrm>
            <a:off x="7621870" y="6319537"/>
            <a:ext cx="405998" cy="476421"/>
            <a:chOff x="3311" y="1116"/>
            <a:chExt cx="1816" cy="2131"/>
          </a:xfrm>
        </p:grpSpPr>
        <p:sp>
          <p:nvSpPr>
            <p:cNvPr id="17" name="WHITE bkgrnd">
              <a:extLst>
                <a:ext uri="{FF2B5EF4-FFF2-40B4-BE49-F238E27FC236}">
                  <a16:creationId xmlns:a16="http://schemas.microsoft.com/office/drawing/2014/main" id="{BB2010ED-5443-2A43-7546-311C996660B4}"/>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18" name="BLACK outline">
              <a:extLst>
                <a:ext uri="{FF2B5EF4-FFF2-40B4-BE49-F238E27FC236}">
                  <a16:creationId xmlns:a16="http://schemas.microsoft.com/office/drawing/2014/main" id="{8E2693ED-5751-673E-967C-D6E7AC9F50B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19" name="BLUE">
              <a:extLst>
                <a:ext uri="{FF2B5EF4-FFF2-40B4-BE49-F238E27FC236}">
                  <a16:creationId xmlns:a16="http://schemas.microsoft.com/office/drawing/2014/main" id="{7C1E79A5-D428-E579-7F1C-28D83FCA1254}"/>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RED">
              <a:extLst>
                <a:ext uri="{FF2B5EF4-FFF2-40B4-BE49-F238E27FC236}">
                  <a16:creationId xmlns:a16="http://schemas.microsoft.com/office/drawing/2014/main" id="{180641CA-3142-097E-DC7A-F03C46931483}"/>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21" name="Picture 20">
            <a:extLst>
              <a:ext uri="{FF2B5EF4-FFF2-40B4-BE49-F238E27FC236}">
                <a16:creationId xmlns:a16="http://schemas.microsoft.com/office/drawing/2014/main" id="{736E1B72-BAD9-56C8-E4D6-85393651B703}"/>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8506651" y="6318201"/>
            <a:ext cx="509035" cy="479092"/>
          </a:xfrm>
          <a:prstGeom prst="rect">
            <a:avLst/>
          </a:prstGeom>
        </p:spPr>
      </p:pic>
      <p:pic>
        <p:nvPicPr>
          <p:cNvPr id="23" name="Picture 22">
            <a:extLst>
              <a:ext uri="{FF2B5EF4-FFF2-40B4-BE49-F238E27FC236}">
                <a16:creationId xmlns:a16="http://schemas.microsoft.com/office/drawing/2014/main" id="{0E067364-4FA0-6736-CCCC-725ECBFBB5B8}"/>
              </a:ext>
            </a:extLst>
          </p:cNvPr>
          <p:cNvPicPr>
            <a:picLocks noChangeAspect="1"/>
          </p:cNvPicPr>
          <p:nvPr userDrawn="1"/>
        </p:nvPicPr>
        <p:blipFill>
          <a:blip r:embed="rId10"/>
          <a:stretch>
            <a:fillRect/>
          </a:stretch>
        </p:blipFill>
        <p:spPr>
          <a:xfrm>
            <a:off x="8087323" y="6291623"/>
            <a:ext cx="365430" cy="532248"/>
          </a:xfrm>
          <a:prstGeom prst="rect">
            <a:avLst/>
          </a:prstGeom>
        </p:spPr>
      </p:pic>
    </p:spTree>
    <p:extLst>
      <p:ext uri="{BB962C8B-B14F-4D97-AF65-F5344CB8AC3E}">
        <p14:creationId xmlns:p14="http://schemas.microsoft.com/office/powerpoint/2010/main" val="1563715506"/>
      </p:ext>
    </p:extLst>
  </p:cSld>
  <p:clrMap bg1="lt1" tx1="dk1" bg2="lt2" tx2="dk2" accent1="accent1" accent2="accent2" accent3="accent3" accent4="accent4" accent5="accent5" accent6="accent6" hlink="hlink" folHlink="folHlink"/>
  <p:sldLayoutIdLst>
    <p:sldLayoutId id="2147483678" r:id="rId1"/>
    <p:sldLayoutId id="2147483711" r:id="rId2"/>
    <p:sldLayoutId id="2147483712" r:id="rId3"/>
    <p:sldLayoutId id="2147483714" r:id="rId4"/>
    <p:sldLayoutId id="2147483715" r:id="rId5"/>
    <p:sldLayoutId id="2147483716" r:id="rId6"/>
  </p:sldLayoutIdLst>
  <p:transition spd="slow">
    <p:fade/>
  </p:transition>
  <p:hf hdr="0" ftr="0" dt="0"/>
  <p:txStyles>
    <p:titleStyle>
      <a:lvl1pPr marL="0" algn="r" defTabSz="914400" rtl="0" eaLnBrk="1" latinLnBrk="0" hangingPunct="1">
        <a:lnSpc>
          <a:spcPct val="90000"/>
        </a:lnSpc>
        <a:spcBef>
          <a:spcPct val="0"/>
        </a:spcBef>
        <a:buNone/>
        <a:defRPr lang="en-US" sz="2400" b="1" kern="1200" baseline="0" dirty="0">
          <a:solidFill>
            <a:schemeClr val="bg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90000"/>
        </a:lnSpc>
        <a:spcBef>
          <a:spcPts val="1000"/>
        </a:spcBef>
        <a:buClrTx/>
        <a:buFont typeface="Arial" panose="020B0604020202020204" pitchFamily="34" charset="0"/>
        <a:buChar char="•"/>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457200"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690563" indent="-2333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400"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47763" indent="-2333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08">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DF64D4-890E-8C97-93A2-82C5DB6395F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A0D650-9396-4A46-C786-8B282D0F92E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BEE6C-DFF6-1380-3B81-1B43B72619A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9B6F1-3F22-4808-BF8F-D554BFE6D62B}" type="datetimeFigureOut">
              <a:rPr lang="en-US" smtClean="0"/>
              <a:t>5/27/2025</a:t>
            </a:fld>
            <a:endParaRPr lang="en-US"/>
          </a:p>
        </p:txBody>
      </p:sp>
      <p:sp>
        <p:nvSpPr>
          <p:cNvPr id="5" name="Footer Placeholder 4">
            <a:extLst>
              <a:ext uri="{FF2B5EF4-FFF2-40B4-BE49-F238E27FC236}">
                <a16:creationId xmlns:a16="http://schemas.microsoft.com/office/drawing/2014/main" id="{1DBBCC95-D683-6373-0569-DD9B00677CE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03344F-9023-B6FA-8042-3D307EC924B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C6213-3881-4A3E-B828-BD3F74146C4A}" type="slidenum">
              <a:rPr lang="en-US" smtClean="0"/>
              <a:t>‹#›</a:t>
            </a:fld>
            <a:endParaRPr lang="en-US"/>
          </a:p>
        </p:txBody>
      </p:sp>
    </p:spTree>
    <p:extLst>
      <p:ext uri="{BB962C8B-B14F-4D97-AF65-F5344CB8AC3E}">
        <p14:creationId xmlns:p14="http://schemas.microsoft.com/office/powerpoint/2010/main" val="42470808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odeasis.myfollett.com/aspen/logon.do"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hyperlink" Target="https://mhs-europe.tricare.mil/Vicenza" TargetMode="External"/><Relationship Id="rId7"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hyperlink" Target="https://www.facebook.com/VicenzaArmyHealth/" TargetMode="External"/><Relationship Id="rId9"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801A724-3610-E019-0BB3-645D306780E8}"/>
              </a:ext>
            </a:extLst>
          </p:cNvPr>
          <p:cNvSpPr txBox="1">
            <a:spLocks/>
          </p:cNvSpPr>
          <p:nvPr/>
        </p:nvSpPr>
        <p:spPr>
          <a:xfrm>
            <a:off x="0" y="816638"/>
            <a:ext cx="9143999" cy="872357"/>
          </a:xfrm>
          <a:prstGeom prst="rect">
            <a:avLst/>
          </a:prstGeom>
        </p:spPr>
        <p:txBody>
          <a:bodyPr anchor="ctr">
            <a:noAutofit/>
          </a:bodyPr>
          <a:lstStyle>
            <a:lvl1pPr marL="0" indent="0" algn="l" defTabSz="914400" rtl="0" eaLnBrk="1" latinLnBrk="0" hangingPunct="1">
              <a:lnSpc>
                <a:spcPct val="90000"/>
              </a:lnSpc>
              <a:spcBef>
                <a:spcPts val="1000"/>
              </a:spcBef>
              <a:buClrTx/>
              <a:buFont typeface="Wingdings" panose="05000000000000000000" pitchFamily="2" charset="2"/>
              <a:buNone/>
              <a:defRPr lang="en-US" sz="20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3600">
                <a:solidFill>
                  <a:srgbClr val="002060"/>
                </a:solidFill>
                <a:latin typeface="+mn-lt"/>
              </a:rPr>
              <a:t>Community and Leaders</a:t>
            </a:r>
          </a:p>
          <a:p>
            <a:pPr algn="ctr">
              <a:spcBef>
                <a:spcPts val="0"/>
              </a:spcBef>
            </a:pPr>
            <a:r>
              <a:rPr lang="en-US" sz="3600">
                <a:solidFill>
                  <a:srgbClr val="002060"/>
                </a:solidFill>
                <a:latin typeface="+mn-lt"/>
              </a:rPr>
              <a:t>Information Forum (CLIF)</a:t>
            </a:r>
          </a:p>
        </p:txBody>
      </p:sp>
    </p:spTree>
    <p:extLst>
      <p:ext uri="{BB962C8B-B14F-4D97-AF65-F5344CB8AC3E}">
        <p14:creationId xmlns:p14="http://schemas.microsoft.com/office/powerpoint/2010/main" val="363955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FBB2D-C6B6-9F9B-394F-EF34620880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2BF1D9A-8D61-EAE6-B1FB-D12EC6E36A70}"/>
              </a:ext>
            </a:extLst>
          </p:cNvPr>
          <p:cNvSpPr txBox="1"/>
          <p:nvPr/>
        </p:nvSpPr>
        <p:spPr>
          <a:xfrm>
            <a:off x="0" y="0"/>
            <a:ext cx="9143999" cy="1569660"/>
          </a:xfrm>
          <a:prstGeom prst="rect">
            <a:avLst/>
          </a:prstGeom>
          <a:noFill/>
        </p:spPr>
        <p:txBody>
          <a:bodyPr wrap="square" lIns="91440" tIns="45720" rIns="91440" bIns="45720" rtlCol="0" anchor="t">
            <a:spAutoFit/>
          </a:bodyPr>
          <a:lstStyle/>
          <a:p>
            <a:pPr algn="r"/>
            <a:r>
              <a:rPr lang="en-US" sz="2400" b="1">
                <a:latin typeface=" Arial"/>
              </a:rPr>
              <a:t>Vicenza Elementary School</a:t>
            </a:r>
          </a:p>
          <a:p>
            <a:pPr algn="r"/>
            <a:endParaRPr lang="en-US" sz="2400" b="1">
              <a:latin typeface=" Arial"/>
            </a:endParaRPr>
          </a:p>
          <a:p>
            <a:endParaRPr lang="en-US" sz="2400" b="1">
              <a:latin typeface=" Arial"/>
            </a:endParaRPr>
          </a:p>
          <a:p>
            <a:pPr algn="r"/>
            <a:endParaRPr lang="en-US" sz="2400" b="1">
              <a:latin typeface=" Arial"/>
            </a:endParaRPr>
          </a:p>
        </p:txBody>
      </p:sp>
      <p:pic>
        <p:nvPicPr>
          <p:cNvPr id="3" name="Picture 2" descr="A logo of a cougar cub&#10;&#10;Description automatically generated">
            <a:extLst>
              <a:ext uri="{FF2B5EF4-FFF2-40B4-BE49-F238E27FC236}">
                <a16:creationId xmlns:a16="http://schemas.microsoft.com/office/drawing/2014/main" id="{4912CAD8-4429-1BF6-C8B5-ABCC2F671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284" y="4016697"/>
            <a:ext cx="2286000" cy="2148591"/>
          </a:xfrm>
          <a:prstGeom prst="rect">
            <a:avLst/>
          </a:prstGeom>
        </p:spPr>
      </p:pic>
      <p:sp>
        <p:nvSpPr>
          <p:cNvPr id="7" name="TextBox 6">
            <a:extLst>
              <a:ext uri="{FF2B5EF4-FFF2-40B4-BE49-F238E27FC236}">
                <a16:creationId xmlns:a16="http://schemas.microsoft.com/office/drawing/2014/main" id="{7098D099-2CB5-BF65-B561-48D2C418C887}"/>
              </a:ext>
            </a:extLst>
          </p:cNvPr>
          <p:cNvSpPr txBox="1"/>
          <p:nvPr/>
        </p:nvSpPr>
        <p:spPr>
          <a:xfrm>
            <a:off x="88777" y="693981"/>
            <a:ext cx="8929385" cy="3046988"/>
          </a:xfrm>
          <a:prstGeom prst="rect">
            <a:avLst/>
          </a:prstGeom>
          <a:noFill/>
        </p:spPr>
        <p:txBody>
          <a:bodyPr wrap="square">
            <a:spAutoFit/>
          </a:bodyPr>
          <a:lstStyle/>
          <a:p>
            <a:pPr marL="166688" indent="-166688">
              <a:buFont typeface="Arial" panose="020B0604020202020204" pitchFamily="34" charset="0"/>
              <a:buChar char="•"/>
            </a:pPr>
            <a:r>
              <a:rPr lang="en-US" sz="2400"/>
              <a:t>22 May – Early Release/Teacher Training (11:00 Dismissal)</a:t>
            </a:r>
          </a:p>
          <a:p>
            <a:pPr marL="166688" indent="-166688">
              <a:buFont typeface="Arial" panose="020B0604020202020204" pitchFamily="34" charset="0"/>
              <a:buChar char="•"/>
            </a:pPr>
            <a:r>
              <a:rPr lang="en-US" sz="2400">
                <a:latin typeface=" Arial"/>
              </a:rPr>
              <a:t>23 May </a:t>
            </a:r>
            <a:r>
              <a:rPr lang="en-US" sz="2400"/>
              <a:t>–</a:t>
            </a:r>
            <a:r>
              <a:rPr lang="en-US" sz="2400">
                <a:latin typeface=" Arial"/>
              </a:rPr>
              <a:t> School Holiday (No Student Attendance)</a:t>
            </a:r>
          </a:p>
          <a:p>
            <a:pPr marL="166688" indent="-166688">
              <a:buFont typeface="Arial" panose="020B0604020202020204" pitchFamily="34" charset="0"/>
              <a:buChar char="•"/>
            </a:pPr>
            <a:r>
              <a:rPr lang="en-US" sz="2400">
                <a:latin typeface=" Arial"/>
              </a:rPr>
              <a:t>26 May </a:t>
            </a:r>
            <a:r>
              <a:rPr lang="en-US" sz="2400"/>
              <a:t>–</a:t>
            </a:r>
            <a:r>
              <a:rPr lang="en-US" sz="2400">
                <a:latin typeface=" Arial"/>
              </a:rPr>
              <a:t> Memorial Day (No Student Attendance)</a:t>
            </a:r>
          </a:p>
          <a:p>
            <a:pPr marL="166688" indent="-166688">
              <a:buFont typeface="Arial" panose="020B0604020202020204" pitchFamily="34" charset="0"/>
              <a:buChar char="•"/>
            </a:pPr>
            <a:r>
              <a:rPr lang="en-US" sz="2400">
                <a:latin typeface=" Arial"/>
              </a:rPr>
              <a:t>30 May </a:t>
            </a:r>
            <a:r>
              <a:rPr lang="en-US" sz="2400"/>
              <a:t>–</a:t>
            </a:r>
            <a:r>
              <a:rPr lang="en-US" sz="2400">
                <a:latin typeface=" Arial"/>
              </a:rPr>
              <a:t> Field Day</a:t>
            </a:r>
          </a:p>
          <a:p>
            <a:pPr marL="166688" indent="-166688">
              <a:buFont typeface="Arial" panose="020B0604020202020204" pitchFamily="34" charset="0"/>
              <a:buChar char="•"/>
            </a:pPr>
            <a:r>
              <a:rPr lang="en-US" sz="2400"/>
              <a:t>10 June – LAST DAY - Early Release (11:00 Dismissal)</a:t>
            </a:r>
          </a:p>
          <a:p>
            <a:pPr marL="166688" indent="-166688">
              <a:buFont typeface="Arial" panose="020B0604020202020204" pitchFamily="34" charset="0"/>
              <a:buChar char="•"/>
            </a:pPr>
            <a:r>
              <a:rPr lang="en-US" sz="2400">
                <a:latin typeface=" Arial"/>
              </a:rPr>
              <a:t>18 August </a:t>
            </a:r>
            <a:r>
              <a:rPr lang="en-US" sz="2400"/>
              <a:t>–</a:t>
            </a:r>
            <a:r>
              <a:rPr lang="en-US" sz="2400">
                <a:latin typeface=" Arial"/>
              </a:rPr>
              <a:t> First Day of School for Grades K-5</a:t>
            </a:r>
          </a:p>
          <a:p>
            <a:pPr marL="166688" indent="-166688">
              <a:buFont typeface="Arial" panose="020B0604020202020204" pitchFamily="34" charset="0"/>
              <a:buChar char="•"/>
            </a:pPr>
            <a:r>
              <a:rPr lang="en-US" sz="2400">
                <a:latin typeface=" Arial"/>
              </a:rPr>
              <a:t>28 August </a:t>
            </a:r>
            <a:r>
              <a:rPr lang="en-US" sz="2400"/>
              <a:t>–</a:t>
            </a:r>
            <a:r>
              <a:rPr lang="en-US" sz="2400">
                <a:latin typeface=" Arial"/>
              </a:rPr>
              <a:t> Open House for Grades K-5</a:t>
            </a:r>
          </a:p>
          <a:p>
            <a:pPr marL="166688" indent="-166688">
              <a:buFont typeface="Arial" panose="020B0604020202020204" pitchFamily="34" charset="0"/>
              <a:buChar char="•"/>
            </a:pPr>
            <a:r>
              <a:rPr lang="en-US" sz="2400">
                <a:latin typeface=" Arial"/>
              </a:rPr>
              <a:t>02 September </a:t>
            </a:r>
            <a:r>
              <a:rPr lang="en-US" sz="2400"/>
              <a:t>–</a:t>
            </a:r>
            <a:r>
              <a:rPr lang="en-US" sz="2400">
                <a:latin typeface=" Arial"/>
              </a:rPr>
              <a:t> FIRST DAY of School for Pre-kindergarten</a:t>
            </a:r>
          </a:p>
        </p:txBody>
      </p:sp>
    </p:spTree>
    <p:extLst>
      <p:ext uri="{BB962C8B-B14F-4D97-AF65-F5344CB8AC3E}">
        <p14:creationId xmlns:p14="http://schemas.microsoft.com/office/powerpoint/2010/main" val="421309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07AE3-9B31-C161-C770-C4787594EAF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85942F-069B-1B2F-E060-9B9D6AE0253F}"/>
              </a:ext>
            </a:extLst>
          </p:cNvPr>
          <p:cNvSpPr txBox="1"/>
          <p:nvPr/>
        </p:nvSpPr>
        <p:spPr>
          <a:xfrm>
            <a:off x="0" y="0"/>
            <a:ext cx="9143999" cy="461665"/>
          </a:xfrm>
          <a:prstGeom prst="rect">
            <a:avLst/>
          </a:prstGeom>
          <a:noFill/>
        </p:spPr>
        <p:txBody>
          <a:bodyPr wrap="square" lIns="91440" tIns="45720" rIns="91440" bIns="45720" rtlCol="0" anchor="t">
            <a:spAutoFit/>
          </a:bodyPr>
          <a:lstStyle/>
          <a:p>
            <a:pPr algn="r"/>
            <a:r>
              <a:rPr lang="en-US" sz="2400" b="1">
                <a:latin typeface=" Arial"/>
              </a:rPr>
              <a:t>Vicenza Middle School</a:t>
            </a:r>
          </a:p>
        </p:txBody>
      </p:sp>
      <p:pic>
        <p:nvPicPr>
          <p:cNvPr id="1026" name="Picture 2">
            <a:extLst>
              <a:ext uri="{FF2B5EF4-FFF2-40B4-BE49-F238E27FC236}">
                <a16:creationId xmlns:a16="http://schemas.microsoft.com/office/drawing/2014/main" id="{3A2CABCC-A7BB-ECE1-386C-5F642AC42E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9208" y="4556769"/>
            <a:ext cx="2286000" cy="1600880"/>
          </a:xfrm>
          <a:prstGeom prst="rect">
            <a:avLst/>
          </a:prstGeom>
          <a:noFill/>
          <a:ln w="50800" algn="ctr">
            <a:solidFill>
              <a:srgbClr val="9DC3E6"/>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4D370582-CA17-A3E0-F8D2-14B465948D34}"/>
              </a:ext>
            </a:extLst>
          </p:cNvPr>
          <p:cNvSpPr txBox="1"/>
          <p:nvPr/>
        </p:nvSpPr>
        <p:spPr>
          <a:xfrm>
            <a:off x="88777" y="690729"/>
            <a:ext cx="8975323" cy="3046988"/>
          </a:xfrm>
          <a:prstGeom prst="rect">
            <a:avLst/>
          </a:prstGeom>
          <a:noFill/>
        </p:spPr>
        <p:txBody>
          <a:bodyPr wrap="square" rtlCol="0">
            <a:spAutoFit/>
          </a:bodyPr>
          <a:lstStyle/>
          <a:p>
            <a:pPr marL="166688" indent="-166688">
              <a:buFont typeface="Arial" panose="020B0604020202020204" pitchFamily="34" charset="0"/>
              <a:buChar char="•"/>
            </a:pPr>
            <a:r>
              <a:rPr lang="en-US" sz="2400" dirty="0"/>
              <a:t>22 May – Early Release/Teacher Training (11:00 Dismissal)</a:t>
            </a:r>
          </a:p>
          <a:p>
            <a:pPr marL="166688" indent="-166688">
              <a:buFont typeface="Arial" panose="020B0604020202020204" pitchFamily="34" charset="0"/>
              <a:buChar char="•"/>
            </a:pPr>
            <a:r>
              <a:rPr lang="en-US" sz="2400" dirty="0"/>
              <a:t>23 May – School Holiday (No Student Attendance)</a:t>
            </a:r>
          </a:p>
          <a:p>
            <a:pPr marL="166688" indent="-166688">
              <a:buFont typeface="Arial" panose="020B0604020202020204" pitchFamily="34" charset="0"/>
              <a:buChar char="•"/>
            </a:pPr>
            <a:r>
              <a:rPr lang="en-US" sz="2400" dirty="0"/>
              <a:t>26 May – Memorial Day (No Student Attendance)</a:t>
            </a:r>
          </a:p>
          <a:p>
            <a:pPr marL="166688" indent="-166688">
              <a:buFont typeface="Arial" panose="020B0604020202020204" pitchFamily="34" charset="0"/>
              <a:buChar char="•"/>
            </a:pPr>
            <a:r>
              <a:rPr lang="en-US" sz="2400"/>
              <a:t>05 </a:t>
            </a:r>
            <a:r>
              <a:rPr lang="en-US" sz="2400" dirty="0"/>
              <a:t>June – 8</a:t>
            </a:r>
            <a:r>
              <a:rPr lang="en-US" sz="2400" baseline="30000" dirty="0"/>
              <a:t>th</a:t>
            </a:r>
            <a:r>
              <a:rPr lang="en-US" sz="2400" dirty="0"/>
              <a:t> Grade Award Ceremony </a:t>
            </a:r>
          </a:p>
          <a:p>
            <a:pPr marL="166688" indent="-166688">
              <a:buFont typeface="Arial" panose="020B0604020202020204" pitchFamily="34" charset="0"/>
              <a:buChar char="•"/>
            </a:pPr>
            <a:r>
              <a:rPr lang="en-US" sz="2400" dirty="0"/>
              <a:t>06 June – 8</a:t>
            </a:r>
            <a:r>
              <a:rPr lang="en-US" sz="2400" baseline="30000" dirty="0"/>
              <a:t>th</a:t>
            </a:r>
            <a:r>
              <a:rPr lang="en-US" sz="2400" dirty="0"/>
              <a:t> Grade Dance at the Youth Center</a:t>
            </a:r>
          </a:p>
          <a:p>
            <a:pPr marL="166688" indent="-166688">
              <a:buFont typeface="Arial" panose="020B0604020202020204" pitchFamily="34" charset="0"/>
              <a:buChar char="•"/>
            </a:pPr>
            <a:r>
              <a:rPr lang="en-US" sz="2400" dirty="0"/>
              <a:t>10 June – LAST DAY - Early Release (11:00 Dismissal)</a:t>
            </a:r>
          </a:p>
          <a:p>
            <a:pPr marL="166688" indent="-166688">
              <a:buFont typeface="Arial" panose="020B0604020202020204" pitchFamily="34" charset="0"/>
              <a:buChar char="•"/>
            </a:pPr>
            <a:r>
              <a:rPr lang="en-US" sz="2400" dirty="0"/>
              <a:t>15 August – New Student Orientation</a:t>
            </a:r>
          </a:p>
          <a:p>
            <a:pPr marL="166688" indent="-166688">
              <a:buFont typeface="Arial" panose="020B0604020202020204" pitchFamily="34" charset="0"/>
              <a:buChar char="•"/>
            </a:pPr>
            <a:r>
              <a:rPr lang="en-US" sz="2400" dirty="0"/>
              <a:t>18 August – FIRST DAY of Instruction - OPEN HOUSE (AM)</a:t>
            </a:r>
          </a:p>
        </p:txBody>
      </p:sp>
    </p:spTree>
    <p:extLst>
      <p:ext uri="{BB962C8B-B14F-4D97-AF65-F5344CB8AC3E}">
        <p14:creationId xmlns:p14="http://schemas.microsoft.com/office/powerpoint/2010/main" val="58295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776" y="687245"/>
            <a:ext cx="8966447" cy="5909310"/>
          </a:xfrm>
          <a:prstGeom prst="rect">
            <a:avLst/>
          </a:prstGeom>
          <a:noFill/>
        </p:spPr>
        <p:txBody>
          <a:bodyPr wrap="square" lIns="91440" tIns="45720" rIns="91440" bIns="45720" rtlCol="0" anchor="t">
            <a:spAutoFit/>
          </a:bodyPr>
          <a:lstStyle/>
          <a:p>
            <a:pPr marL="166688" indent="-166688">
              <a:buFont typeface="Arial" panose="020B0604020202020204" pitchFamily="34" charset="0"/>
              <a:buChar char="•"/>
            </a:pPr>
            <a:r>
              <a:rPr lang="en-US" sz="2400">
                <a:latin typeface=" Arial"/>
              </a:rPr>
              <a:t>Spring Sports Championships (Kaiserslautern HS):</a:t>
            </a:r>
          </a:p>
          <a:p>
            <a:pPr marL="400050" indent="-169863">
              <a:buFont typeface="Arial" panose="020B0604020202020204" pitchFamily="34" charset="0"/>
              <a:buChar char="•"/>
            </a:pPr>
            <a:r>
              <a:rPr lang="en-US" sz="2200">
                <a:latin typeface=" Arial"/>
              </a:rPr>
              <a:t>19-22 May – Soccer Europeans</a:t>
            </a:r>
          </a:p>
          <a:p>
            <a:pPr marL="400050" indent="-169863">
              <a:buFont typeface="Arial" panose="020B0604020202020204" pitchFamily="34" charset="0"/>
              <a:buChar char="•"/>
            </a:pPr>
            <a:r>
              <a:rPr lang="en-US" sz="2200">
                <a:latin typeface=" Arial"/>
              </a:rPr>
              <a:t>21-23 May – Baseball/Softball Europeans</a:t>
            </a:r>
          </a:p>
          <a:p>
            <a:pPr marL="400050" indent="-169863">
              <a:buFont typeface="Arial" panose="020B0604020202020204" pitchFamily="34" charset="0"/>
              <a:buChar char="•"/>
            </a:pPr>
            <a:r>
              <a:rPr lang="en-US" sz="2200">
                <a:latin typeface=" Arial"/>
              </a:rPr>
              <a:t>22-23 May – Track &amp; Field Europeans</a:t>
            </a:r>
          </a:p>
          <a:p>
            <a:pPr marL="166688" indent="-166688">
              <a:buFont typeface="Arial" panose="020B0604020202020204" pitchFamily="34" charset="0"/>
              <a:buChar char="•"/>
            </a:pPr>
            <a:r>
              <a:rPr lang="en-US" sz="2400">
                <a:latin typeface=" Arial"/>
              </a:rPr>
              <a:t>22 May – Early Release/Teacher Training (11:00 Dismissal)</a:t>
            </a:r>
          </a:p>
          <a:p>
            <a:pPr marL="166688" indent="-166688">
              <a:buFont typeface="Arial" panose="020B0604020202020204" pitchFamily="34" charset="0"/>
              <a:buChar char="•"/>
            </a:pPr>
            <a:r>
              <a:rPr lang="en-US" sz="2400">
                <a:latin typeface=" Arial"/>
              </a:rPr>
              <a:t>23 May – School Holiday (No Student Attendance)</a:t>
            </a:r>
          </a:p>
          <a:p>
            <a:pPr marL="166688" indent="-166688">
              <a:buFont typeface="Arial" panose="020B0604020202020204" pitchFamily="34" charset="0"/>
              <a:buChar char="•"/>
            </a:pPr>
            <a:r>
              <a:rPr lang="en-US" sz="2400">
                <a:latin typeface=" Arial"/>
              </a:rPr>
              <a:t>26 May – Memorial Day (No Student Attendance)</a:t>
            </a:r>
          </a:p>
          <a:p>
            <a:pPr marL="166688" indent="-166688">
              <a:buFont typeface="Arial" panose="020B0604020202020204" pitchFamily="34" charset="0"/>
              <a:buChar char="•"/>
            </a:pPr>
            <a:r>
              <a:rPr lang="en-US" sz="2400">
                <a:latin typeface=" Arial"/>
              </a:rPr>
              <a:t>29 May – Spring Concert</a:t>
            </a:r>
          </a:p>
          <a:p>
            <a:pPr marL="166688" indent="-166688">
              <a:buFont typeface="Arial" panose="020B0604020202020204" pitchFamily="34" charset="0"/>
              <a:buChar char="•"/>
            </a:pPr>
            <a:r>
              <a:rPr lang="en-US" sz="2400">
                <a:latin typeface=" Arial"/>
              </a:rPr>
              <a:t>30 May – Field Day</a:t>
            </a:r>
          </a:p>
          <a:p>
            <a:pPr marL="166688" indent="-166688">
              <a:buFont typeface="Arial" panose="020B0604020202020204" pitchFamily="34" charset="0"/>
              <a:buChar char="•"/>
            </a:pPr>
            <a:r>
              <a:rPr lang="en-US" sz="2400">
                <a:latin typeface=" Arial"/>
              </a:rPr>
              <a:t>31 May – High School Prom (Villa Tacchi)</a:t>
            </a:r>
          </a:p>
          <a:p>
            <a:pPr marL="166688" indent="-166688">
              <a:buFont typeface="Arial" panose="020B0604020202020204" pitchFamily="34" charset="0"/>
              <a:buChar char="•"/>
            </a:pPr>
            <a:r>
              <a:rPr lang="en-US" sz="2400"/>
              <a:t>02 June – LAST DAY of Academics</a:t>
            </a:r>
          </a:p>
          <a:p>
            <a:pPr marL="166688" indent="-166688">
              <a:buFont typeface="Arial" panose="020B0604020202020204" pitchFamily="34" charset="0"/>
              <a:buChar char="•"/>
            </a:pPr>
            <a:r>
              <a:rPr lang="en-US" sz="2400">
                <a:latin typeface=" Arial"/>
              </a:rPr>
              <a:t>04 June – Senior Dinner</a:t>
            </a:r>
          </a:p>
          <a:p>
            <a:pPr marL="166688" indent="-166688">
              <a:buFont typeface="Arial" panose="020B0604020202020204" pitchFamily="34" charset="0"/>
              <a:buChar char="•"/>
            </a:pPr>
            <a:r>
              <a:rPr lang="en-US" sz="2400">
                <a:latin typeface=" Arial"/>
              </a:rPr>
              <a:t>07 June – Graduation Ceremony</a:t>
            </a:r>
          </a:p>
          <a:p>
            <a:pPr marL="166688" indent="-166688">
              <a:buFont typeface="Arial" panose="020B0604020202020204" pitchFamily="34" charset="0"/>
              <a:buChar char="•"/>
            </a:pPr>
            <a:r>
              <a:rPr lang="en-US" sz="2400">
                <a:latin typeface=" Arial"/>
              </a:rPr>
              <a:t>15 August – New Student Orientation</a:t>
            </a:r>
          </a:p>
          <a:p>
            <a:pPr marL="166688" indent="-166688">
              <a:buFont typeface="Arial" panose="020B0604020202020204" pitchFamily="34" charset="0"/>
              <a:buChar char="•"/>
            </a:pPr>
            <a:r>
              <a:rPr lang="en-US" sz="2400">
                <a:latin typeface=" Arial"/>
              </a:rPr>
              <a:t>18 August – FIRST DAY of Instruction</a:t>
            </a:r>
          </a:p>
          <a:p>
            <a:pPr marL="166688" indent="-166688">
              <a:buFont typeface="Arial" panose="020B0604020202020204" pitchFamily="34" charset="0"/>
              <a:buChar char="•"/>
            </a:pPr>
            <a:r>
              <a:rPr lang="en-US" sz="2400">
                <a:latin typeface=" Arial"/>
              </a:rPr>
              <a:t>28 August – Open House</a:t>
            </a:r>
            <a:endParaRPr lang="en-US" sz="2800">
              <a:latin typeface=" Arial"/>
            </a:endParaRPr>
          </a:p>
        </p:txBody>
      </p:sp>
      <p:pic>
        <p:nvPicPr>
          <p:cNvPr id="3" name="Picture 2">
            <a:extLst>
              <a:ext uri="{FF2B5EF4-FFF2-40B4-BE49-F238E27FC236}">
                <a16:creationId xmlns:a16="http://schemas.microsoft.com/office/drawing/2014/main" id="{D53813F0-F350-A150-7082-E086B3C11302}"/>
              </a:ext>
            </a:extLst>
          </p:cNvPr>
          <p:cNvPicPr>
            <a:picLocks noChangeAspect="1"/>
          </p:cNvPicPr>
          <p:nvPr/>
        </p:nvPicPr>
        <p:blipFill>
          <a:blip r:embed="rId2"/>
          <a:stretch>
            <a:fillRect/>
          </a:stretch>
        </p:blipFill>
        <p:spPr>
          <a:xfrm>
            <a:off x="6621096" y="3997446"/>
            <a:ext cx="2286000" cy="2173309"/>
          </a:xfrm>
          <a:prstGeom prst="rect">
            <a:avLst/>
          </a:prstGeom>
        </p:spPr>
      </p:pic>
      <p:sp>
        <p:nvSpPr>
          <p:cNvPr id="2" name="TextBox 1">
            <a:extLst>
              <a:ext uri="{FF2B5EF4-FFF2-40B4-BE49-F238E27FC236}">
                <a16:creationId xmlns:a16="http://schemas.microsoft.com/office/drawing/2014/main" id="{6EC784C4-519F-EA1A-86C5-420ED00FC1C1}"/>
              </a:ext>
            </a:extLst>
          </p:cNvPr>
          <p:cNvSpPr txBox="1"/>
          <p:nvPr/>
        </p:nvSpPr>
        <p:spPr>
          <a:xfrm>
            <a:off x="0" y="0"/>
            <a:ext cx="9143999" cy="461665"/>
          </a:xfrm>
          <a:prstGeom prst="rect">
            <a:avLst/>
          </a:prstGeom>
          <a:noFill/>
        </p:spPr>
        <p:txBody>
          <a:bodyPr wrap="square" lIns="91440" tIns="45720" rIns="91440" bIns="45720" rtlCol="0" anchor="t">
            <a:spAutoFit/>
          </a:bodyPr>
          <a:lstStyle/>
          <a:p>
            <a:pPr algn="r"/>
            <a:r>
              <a:rPr lang="en-US" sz="2400" b="1">
                <a:latin typeface=" Arial"/>
              </a:rPr>
              <a:t>Vicenza High School</a:t>
            </a:r>
          </a:p>
        </p:txBody>
      </p:sp>
    </p:spTree>
    <p:extLst>
      <p:ext uri="{BB962C8B-B14F-4D97-AF65-F5344CB8AC3E}">
        <p14:creationId xmlns:p14="http://schemas.microsoft.com/office/powerpoint/2010/main" val="393876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8D63B-13E2-321E-3232-388D8B6F1C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522362-1879-EB73-9D51-F203352D3854}"/>
              </a:ext>
            </a:extLst>
          </p:cNvPr>
          <p:cNvSpPr txBox="1"/>
          <p:nvPr/>
        </p:nvSpPr>
        <p:spPr>
          <a:xfrm>
            <a:off x="0" y="0"/>
            <a:ext cx="9143999" cy="461665"/>
          </a:xfrm>
          <a:prstGeom prst="rect">
            <a:avLst/>
          </a:prstGeom>
          <a:noFill/>
        </p:spPr>
        <p:txBody>
          <a:bodyPr wrap="square" lIns="91440" tIns="45720" rIns="91440" bIns="45720" rtlCol="0" anchor="t">
            <a:spAutoFit/>
          </a:bodyPr>
          <a:lstStyle/>
          <a:p>
            <a:pPr algn="r"/>
            <a:r>
              <a:rPr lang="en-US" sz="2400" b="1">
                <a:latin typeface=" Arial"/>
              </a:rPr>
              <a:t>School Registration</a:t>
            </a:r>
          </a:p>
        </p:txBody>
      </p:sp>
      <p:sp>
        <p:nvSpPr>
          <p:cNvPr id="6" name="TextBox 5">
            <a:extLst>
              <a:ext uri="{FF2B5EF4-FFF2-40B4-BE49-F238E27FC236}">
                <a16:creationId xmlns:a16="http://schemas.microsoft.com/office/drawing/2014/main" id="{70AE1E6D-EF07-50C9-35F8-31EF3F6891C9}"/>
              </a:ext>
            </a:extLst>
          </p:cNvPr>
          <p:cNvSpPr txBox="1"/>
          <p:nvPr/>
        </p:nvSpPr>
        <p:spPr>
          <a:xfrm>
            <a:off x="88775" y="696123"/>
            <a:ext cx="8966447" cy="4462760"/>
          </a:xfrm>
          <a:prstGeom prst="rect">
            <a:avLst/>
          </a:prstGeom>
          <a:noFill/>
        </p:spPr>
        <p:txBody>
          <a:bodyPr wrap="square">
            <a:spAutoFit/>
          </a:bodyPr>
          <a:lstStyle/>
          <a:p>
            <a:pPr marL="168275" indent="-168275">
              <a:buFont typeface="Arial" panose="020B0604020202020204" pitchFamily="34" charset="0"/>
              <a:buChar char="•"/>
            </a:pPr>
            <a:r>
              <a:rPr lang="en-US" sz="2400"/>
              <a:t>Registration begins online process at: </a:t>
            </a:r>
            <a:r>
              <a:rPr lang="en-US" sz="2000" i="1">
                <a:solidFill>
                  <a:schemeClr val="accent3">
                    <a:lumMod val="60000"/>
                    <a:lumOff val="40000"/>
                  </a:schemeClr>
                </a:solidFill>
                <a:hlinkClick r:id="rId2"/>
              </a:rPr>
              <a:t>https://dodeasis.myfollett.com/aspen/logon.do</a:t>
            </a:r>
            <a:endParaRPr lang="en-US" sz="2000" i="1">
              <a:solidFill>
                <a:schemeClr val="accent3">
                  <a:lumMod val="60000"/>
                  <a:lumOff val="40000"/>
                </a:schemeClr>
              </a:solidFill>
            </a:endParaRPr>
          </a:p>
          <a:p>
            <a:endParaRPr lang="en-US" sz="1000"/>
          </a:p>
          <a:p>
            <a:pPr marL="168275" indent="-168275">
              <a:buFont typeface="Arial" panose="020B0604020202020204" pitchFamily="34" charset="0"/>
              <a:buChar char="•"/>
            </a:pPr>
            <a:r>
              <a:rPr lang="en-US" sz="2400"/>
              <a:t>Following documents should be uploaded:</a:t>
            </a:r>
          </a:p>
          <a:p>
            <a:pPr marL="400050" indent="-169863">
              <a:buFont typeface="Arial" panose="020B0604020202020204" pitchFamily="34" charset="0"/>
              <a:buChar char="•"/>
            </a:pPr>
            <a:r>
              <a:rPr lang="en-US" sz="2400"/>
              <a:t>Copy of sponsor's </a:t>
            </a:r>
            <a:r>
              <a:rPr lang="en-US" sz="2400" b="1"/>
              <a:t>orders</a:t>
            </a:r>
            <a:r>
              <a:rPr lang="en-US" sz="2400"/>
              <a:t> including family travel authorization</a:t>
            </a:r>
          </a:p>
          <a:p>
            <a:pPr marL="400050" indent="-169863">
              <a:buFont typeface="Arial" panose="020B0604020202020204" pitchFamily="34" charset="0"/>
              <a:buChar char="•"/>
            </a:pPr>
            <a:r>
              <a:rPr lang="en-US" sz="2400"/>
              <a:t>Copy of </a:t>
            </a:r>
            <a:r>
              <a:rPr lang="en-US" sz="2400" b="1"/>
              <a:t>birth certificate </a:t>
            </a:r>
            <a:r>
              <a:rPr lang="en-US" sz="2400"/>
              <a:t>(elementary) </a:t>
            </a:r>
            <a:r>
              <a:rPr lang="en-US" sz="2400" u="sng"/>
              <a:t>or</a:t>
            </a:r>
            <a:r>
              <a:rPr lang="en-US" sz="2400"/>
              <a:t> </a:t>
            </a:r>
          </a:p>
          <a:p>
            <a:pPr marL="230187"/>
            <a:r>
              <a:rPr lang="en-US" sz="2400" b="1"/>
              <a:t>	passport and VISA </a:t>
            </a:r>
            <a:r>
              <a:rPr lang="en-US" sz="2400"/>
              <a:t>(middle and high)</a:t>
            </a:r>
          </a:p>
          <a:p>
            <a:pPr marL="400050" indent="-169863">
              <a:buFont typeface="Arial" panose="020B0604020202020204" pitchFamily="34" charset="0"/>
              <a:buChar char="•"/>
            </a:pPr>
            <a:r>
              <a:rPr lang="en-US" sz="2400" b="1"/>
              <a:t>Immunization Records</a:t>
            </a:r>
          </a:p>
          <a:p>
            <a:pPr marL="400050" indent="-169863">
              <a:buFont typeface="Arial" panose="020B0604020202020204" pitchFamily="34" charset="0"/>
              <a:buChar char="•"/>
            </a:pPr>
            <a:r>
              <a:rPr lang="en-US" sz="2400" b="1"/>
              <a:t>Official School Records </a:t>
            </a:r>
            <a:r>
              <a:rPr lang="en-US" sz="2400"/>
              <a:t>from previous school (to be hand-carried in sealed envelope)</a:t>
            </a:r>
          </a:p>
          <a:p>
            <a:pPr marL="168275" indent="-168275">
              <a:buFont typeface="Arial" panose="020B0604020202020204" pitchFamily="34" charset="0"/>
              <a:buChar char="•"/>
            </a:pPr>
            <a:endParaRPr lang="en-US" sz="1000"/>
          </a:p>
          <a:p>
            <a:pPr marL="168275" indent="-168275">
              <a:buFont typeface="Arial" panose="020B0604020202020204" pitchFamily="34" charset="0"/>
              <a:buChar char="•"/>
            </a:pPr>
            <a:r>
              <a:rPr lang="en-US" sz="2400"/>
              <a:t>Upon arrival, notify the registrars to finalize the registration in the ASPEN system.</a:t>
            </a:r>
          </a:p>
        </p:txBody>
      </p:sp>
      <p:pic>
        <p:nvPicPr>
          <p:cNvPr id="8" name="Picture 7">
            <a:extLst>
              <a:ext uri="{FF2B5EF4-FFF2-40B4-BE49-F238E27FC236}">
                <a16:creationId xmlns:a16="http://schemas.microsoft.com/office/drawing/2014/main" id="{459F278D-9F83-1213-D124-A8C62E2F30FE}"/>
              </a:ext>
            </a:extLst>
          </p:cNvPr>
          <p:cNvPicPr>
            <a:picLocks noChangeAspect="1"/>
          </p:cNvPicPr>
          <p:nvPr/>
        </p:nvPicPr>
        <p:blipFill>
          <a:blip r:embed="rId3"/>
          <a:stretch>
            <a:fillRect/>
          </a:stretch>
        </p:blipFill>
        <p:spPr>
          <a:xfrm>
            <a:off x="6936671" y="491482"/>
            <a:ext cx="1523750" cy="1523750"/>
          </a:xfrm>
          <a:prstGeom prst="rect">
            <a:avLst/>
          </a:prstGeom>
        </p:spPr>
      </p:pic>
      <p:pic>
        <p:nvPicPr>
          <p:cNvPr id="9" name="Picture 8">
            <a:extLst>
              <a:ext uri="{FF2B5EF4-FFF2-40B4-BE49-F238E27FC236}">
                <a16:creationId xmlns:a16="http://schemas.microsoft.com/office/drawing/2014/main" id="{ECAEE5D7-C5B3-2B3C-EC6B-19CA40926ECC}"/>
              </a:ext>
            </a:extLst>
          </p:cNvPr>
          <p:cNvPicPr>
            <a:picLocks noChangeAspect="1"/>
          </p:cNvPicPr>
          <p:nvPr/>
        </p:nvPicPr>
        <p:blipFill>
          <a:blip r:embed="rId4"/>
          <a:stretch>
            <a:fillRect/>
          </a:stretch>
        </p:blipFill>
        <p:spPr>
          <a:xfrm>
            <a:off x="5632049" y="5129308"/>
            <a:ext cx="1322378" cy="1257189"/>
          </a:xfrm>
          <a:prstGeom prst="rect">
            <a:avLst/>
          </a:prstGeom>
        </p:spPr>
      </p:pic>
      <p:pic>
        <p:nvPicPr>
          <p:cNvPr id="10" name="Picture 9">
            <a:extLst>
              <a:ext uri="{FF2B5EF4-FFF2-40B4-BE49-F238E27FC236}">
                <a16:creationId xmlns:a16="http://schemas.microsoft.com/office/drawing/2014/main" id="{2A813B61-6D67-7FDF-9E6B-353163910634}"/>
              </a:ext>
            </a:extLst>
          </p:cNvPr>
          <p:cNvPicPr>
            <a:picLocks noChangeAspect="1"/>
          </p:cNvPicPr>
          <p:nvPr/>
        </p:nvPicPr>
        <p:blipFill>
          <a:blip r:embed="rId5"/>
          <a:stretch>
            <a:fillRect/>
          </a:stretch>
        </p:blipFill>
        <p:spPr>
          <a:xfrm>
            <a:off x="3883012" y="5399036"/>
            <a:ext cx="1385972" cy="987461"/>
          </a:xfrm>
          <a:prstGeom prst="rect">
            <a:avLst/>
          </a:prstGeom>
        </p:spPr>
      </p:pic>
      <p:pic>
        <p:nvPicPr>
          <p:cNvPr id="11" name="Picture 10">
            <a:extLst>
              <a:ext uri="{FF2B5EF4-FFF2-40B4-BE49-F238E27FC236}">
                <a16:creationId xmlns:a16="http://schemas.microsoft.com/office/drawing/2014/main" id="{C678B94F-FAEA-6E11-9843-768DB65E4352}"/>
              </a:ext>
            </a:extLst>
          </p:cNvPr>
          <p:cNvPicPr>
            <a:picLocks noChangeAspect="1"/>
          </p:cNvPicPr>
          <p:nvPr/>
        </p:nvPicPr>
        <p:blipFill>
          <a:blip r:embed="rId6"/>
          <a:stretch>
            <a:fillRect/>
          </a:stretch>
        </p:blipFill>
        <p:spPr>
          <a:xfrm>
            <a:off x="2191214" y="5129308"/>
            <a:ext cx="1322493" cy="1257189"/>
          </a:xfrm>
          <a:prstGeom prst="rect">
            <a:avLst/>
          </a:prstGeom>
        </p:spPr>
      </p:pic>
    </p:spTree>
    <p:extLst>
      <p:ext uri="{BB962C8B-B14F-4D97-AF65-F5344CB8AC3E}">
        <p14:creationId xmlns:p14="http://schemas.microsoft.com/office/powerpoint/2010/main" val="7913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41845-3313-5B7D-E47D-164F78757D9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C8E55E6-0D56-2E3E-B5ED-703808EF0149}"/>
              </a:ext>
            </a:extLst>
          </p:cNvPr>
          <p:cNvSpPr txBox="1">
            <a:spLocks/>
          </p:cNvSpPr>
          <p:nvPr/>
        </p:nvSpPr>
        <p:spPr>
          <a:xfrm>
            <a:off x="2077969" y="0"/>
            <a:ext cx="7066031"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a:t>MWR – Giro d’Italia Trip</a:t>
            </a:r>
          </a:p>
        </p:txBody>
      </p:sp>
      <p:sp>
        <p:nvSpPr>
          <p:cNvPr id="9" name="TextBox 8">
            <a:extLst>
              <a:ext uri="{FF2B5EF4-FFF2-40B4-BE49-F238E27FC236}">
                <a16:creationId xmlns:a16="http://schemas.microsoft.com/office/drawing/2014/main" id="{5E22C39D-2C87-A994-5C6E-2B8C83776111}"/>
              </a:ext>
            </a:extLst>
          </p:cNvPr>
          <p:cNvSpPr txBox="1"/>
          <p:nvPr/>
        </p:nvSpPr>
        <p:spPr>
          <a:xfrm>
            <a:off x="86710" y="695296"/>
            <a:ext cx="4887311" cy="51860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Arial" panose="020B0604020202020204"/>
                <a:ea typeface="+mn-ea"/>
                <a:cs typeface="+mn-cs"/>
              </a:rPr>
              <a:t>Outdoor Rec’s Giro d’Italia Trip</a:t>
            </a: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Date:  </a:t>
            </a:r>
            <a:r>
              <a:rPr kumimoji="0" lang="en-US" i="0" u="none" strike="noStrike" kern="1200" cap="none" spc="0" normalizeH="0" baseline="0" noProof="0">
                <a:ln>
                  <a:noFill/>
                </a:ln>
                <a:solidFill>
                  <a:prstClr val="black"/>
                </a:solidFill>
                <a:effectLst/>
                <a:uLnTx/>
                <a:uFillTx/>
                <a:latin typeface="Arial" panose="020B0604020202020204"/>
                <a:ea typeface="+mn-ea"/>
                <a:cs typeface="+mn-cs"/>
              </a:rPr>
              <a:t>Sunday, 25 May</a:t>
            </a: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a:solidFill>
                <a:prstClr val="black"/>
              </a:solidFill>
              <a:latin typeface="Arial" panose="020B0604020202020204"/>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prstClr val="black"/>
                </a:solidFill>
                <a:latin typeface="Arial" panose="020B0604020202020204"/>
              </a:rPr>
              <a:t>Time:</a:t>
            </a:r>
          </a:p>
          <a:p>
            <a:pPr marL="400050" lvl="1" indent="-171450">
              <a:buFont typeface="Arial" panose="020B0604020202020204" pitchFamily="34" charset="0"/>
              <a:buChar char="•"/>
              <a:defRPr/>
            </a:pPr>
            <a:r>
              <a:rPr lang="en-US">
                <a:solidFill>
                  <a:prstClr val="black"/>
                </a:solidFill>
                <a:latin typeface="Arial" panose="020B0604020202020204"/>
              </a:rPr>
              <a:t>0830-0900 – Departs </a:t>
            </a:r>
          </a:p>
          <a:p>
            <a:pPr marL="400050" lvl="1" indent="-171450">
              <a:buFont typeface="Arial" panose="020B0604020202020204" pitchFamily="34" charset="0"/>
              <a:buChar char="•"/>
              <a:defRPr/>
            </a:pPr>
            <a:r>
              <a:rPr lang="en-US">
                <a:solidFill>
                  <a:prstClr val="black"/>
                </a:solidFill>
                <a:latin typeface="Arial" panose="020B0604020202020204"/>
              </a:rPr>
              <a:t>1000 – Arrive at destination</a:t>
            </a:r>
          </a:p>
          <a:p>
            <a:pPr marL="400050" lvl="1" indent="-1714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latin typeface="Arial" panose="020B0604020202020204"/>
                <a:ea typeface="+mn-ea"/>
                <a:cs typeface="+mn-cs"/>
              </a:rPr>
              <a:t>1900-1930 – Return</a:t>
            </a:r>
          </a:p>
          <a:p>
            <a:pPr marL="742950" lvl="1" indent="-182880">
              <a:buFont typeface="Arial" panose="020B0604020202020204" pitchFamily="34" charset="0"/>
              <a:buChar char="•"/>
              <a:defRPr/>
            </a:pPr>
            <a:endParaRPr lang="en-US" sz="900">
              <a:solidFill>
                <a:prstClr val="black"/>
              </a:solidFill>
              <a:latin typeface="Arial" panose="020B0604020202020204"/>
            </a:endParaRPr>
          </a:p>
          <a:p>
            <a:pPr marL="168275" indent="-168275">
              <a:buFont typeface="Arial" panose="020B0604020202020204" pitchFamily="34" charset="0"/>
              <a:buChar char="•"/>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Cost:  </a:t>
            </a:r>
            <a:r>
              <a:rPr kumimoji="0" lang="en-US" i="0" u="none" strike="noStrike" kern="1200" cap="none" spc="0" normalizeH="0" baseline="0" noProof="0">
                <a:ln>
                  <a:noFill/>
                </a:ln>
                <a:solidFill>
                  <a:prstClr val="black"/>
                </a:solidFill>
                <a:effectLst/>
                <a:uLnTx/>
                <a:uFillTx/>
                <a:latin typeface="Arial" panose="020B0604020202020204"/>
                <a:ea typeface="+mn-ea"/>
                <a:cs typeface="+mn-cs"/>
              </a:rPr>
              <a:t>$50 per person</a:t>
            </a:r>
            <a:br>
              <a:rPr kumimoji="0" lang="en-US" i="0" u="none" strike="noStrike" kern="1200" cap="none" spc="0" normalizeH="0" baseline="0" noProof="0">
                <a:ln>
                  <a:noFill/>
                </a:ln>
                <a:solidFill>
                  <a:prstClr val="black"/>
                </a:solidFill>
                <a:effectLst/>
                <a:uLnTx/>
                <a:uFillTx/>
                <a:latin typeface="Arial" panose="020B0604020202020204"/>
                <a:ea typeface="+mn-ea"/>
                <a:cs typeface="+mn-cs"/>
              </a:rPr>
            </a:br>
            <a:r>
              <a:rPr kumimoji="0" lang="en-US"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US" i="1" u="none" strike="noStrike" kern="1200" cap="none" spc="0" normalizeH="0" baseline="0" noProof="0">
                <a:ln>
                  <a:noFill/>
                </a:ln>
                <a:solidFill>
                  <a:prstClr val="black"/>
                </a:solidFill>
                <a:effectLst/>
                <a:uLnTx/>
                <a:uFillTx/>
                <a:latin typeface="Arial" panose="020B0604020202020204"/>
                <a:ea typeface="+mn-ea"/>
                <a:cs typeface="+mn-cs"/>
              </a:rPr>
              <a:t>Does not include bike rental</a:t>
            </a:r>
            <a:endParaRPr kumimoji="0" lang="en-US"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1254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What to Expect:</a:t>
            </a:r>
          </a:p>
          <a:p>
            <a:pPr marL="400050" lvl="1" indent="-171450">
              <a:buFont typeface="Arial" panose="020B0604020202020204" pitchFamily="34" charset="0"/>
              <a:buChar char="•"/>
              <a:defRPr/>
            </a:pPr>
            <a:r>
              <a:rPr lang="en-US">
                <a:solidFill>
                  <a:prstClr val="black"/>
                </a:solidFill>
                <a:latin typeface="Arial" panose="020B0604020202020204"/>
              </a:rPr>
              <a:t>Transport to/from Bassano del Grappa</a:t>
            </a:r>
          </a:p>
          <a:p>
            <a:pPr marL="400050" lvl="1" indent="-1714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latin typeface="Arial" panose="020B0604020202020204"/>
                <a:ea typeface="+mn-ea"/>
                <a:cs typeface="+mn-cs"/>
              </a:rPr>
              <a:t>Riding the same route as the pros just hours before they climb Monte Grappa</a:t>
            </a:r>
          </a:p>
          <a:p>
            <a:pPr marL="400050" lvl="1" indent="-171450">
              <a:buFont typeface="Arial" panose="020B0604020202020204" pitchFamily="34" charset="0"/>
              <a:buChar char="•"/>
              <a:defRPr/>
            </a:pPr>
            <a:r>
              <a:rPr lang="en-US">
                <a:solidFill>
                  <a:prstClr val="black"/>
                </a:solidFill>
                <a:latin typeface="Arial" panose="020B0604020202020204"/>
              </a:rPr>
              <a:t>Hospitality tent with shade, food, drinks, music</a:t>
            </a:r>
          </a:p>
          <a:p>
            <a:pPr marL="400050" lvl="1" indent="-1714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latin typeface="Arial" panose="020B0604020202020204"/>
                <a:ea typeface="+mn-ea"/>
                <a:cs typeface="+mn-cs"/>
              </a:rPr>
              <a:t>Great view of the professionals as they race by!</a:t>
            </a:r>
          </a:p>
        </p:txBody>
      </p:sp>
      <p:pic>
        <p:nvPicPr>
          <p:cNvPr id="8" name="Picture 7">
            <a:extLst>
              <a:ext uri="{FF2B5EF4-FFF2-40B4-BE49-F238E27FC236}">
                <a16:creationId xmlns:a16="http://schemas.microsoft.com/office/drawing/2014/main" id="{F24D0732-EC45-0985-58B8-7186A35736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35098" y="695296"/>
            <a:ext cx="3878885"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8255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2DE14-2B12-8F12-0CC6-6F6E4E882C3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1792003-7E4F-A6AD-7241-79223937E2A4}"/>
              </a:ext>
            </a:extLst>
          </p:cNvPr>
          <p:cNvSpPr txBox="1">
            <a:spLocks/>
          </p:cNvSpPr>
          <p:nvPr/>
        </p:nvSpPr>
        <p:spPr>
          <a:xfrm>
            <a:off x="2522107" y="0"/>
            <a:ext cx="6621893"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a:t>MWR – Gallery at the Garrison</a:t>
            </a:r>
          </a:p>
        </p:txBody>
      </p:sp>
      <p:sp>
        <p:nvSpPr>
          <p:cNvPr id="9" name="TextBox 8">
            <a:extLst>
              <a:ext uri="{FF2B5EF4-FFF2-40B4-BE49-F238E27FC236}">
                <a16:creationId xmlns:a16="http://schemas.microsoft.com/office/drawing/2014/main" id="{7BCF85B0-758D-AE5A-BF0C-736E96F1D423}"/>
              </a:ext>
            </a:extLst>
          </p:cNvPr>
          <p:cNvSpPr txBox="1"/>
          <p:nvPr/>
        </p:nvSpPr>
        <p:spPr>
          <a:xfrm>
            <a:off x="86710" y="695292"/>
            <a:ext cx="4879427" cy="53091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Arial" panose="020B0604020202020204"/>
                <a:ea typeface="+mn-ea"/>
                <a:cs typeface="+mn-cs"/>
              </a:rPr>
              <a:t>Annual </a:t>
            </a:r>
            <a:r>
              <a:rPr lang="en-US" sz="2000" b="1" u="sng">
                <a:solidFill>
                  <a:prstClr val="black"/>
                </a:solidFill>
                <a:latin typeface="Arial" panose="020B0604020202020204"/>
              </a:rPr>
              <a:t>Gallery at the Garrison</a:t>
            </a: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a:t>
            </a:r>
          </a:p>
          <a:p>
            <a:pPr marR="0" lvl="0" algn="l" defTabSz="457200" rtl="0" eaLnBrk="1" fontAlgn="auto" latinLnBrk="0" hangingPunct="1">
              <a:lnSpc>
                <a:spcPct val="100000"/>
              </a:lnSpc>
              <a:spcBef>
                <a:spcPts val="0"/>
              </a:spcBef>
              <a:spcAft>
                <a:spcPts val="0"/>
              </a:spcAft>
              <a:buClrTx/>
              <a:buSzTx/>
              <a:tabLst/>
              <a:defRPr/>
            </a:pPr>
            <a:endParaRPr kumimoji="0" lang="en-US" sz="7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Date:  </a:t>
            </a:r>
            <a:r>
              <a:rPr lang="en-US">
                <a:solidFill>
                  <a:prstClr val="black"/>
                </a:solidFill>
                <a:latin typeface="Arial" panose="020B0604020202020204"/>
              </a:rPr>
              <a:t>Thursday, 05 June</a:t>
            </a: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prstClr val="black"/>
                </a:solidFill>
                <a:latin typeface="Arial" panose="020B0604020202020204"/>
              </a:rPr>
              <a:t>Time:  </a:t>
            </a:r>
            <a:r>
              <a:rPr lang="en-US">
                <a:solidFill>
                  <a:prstClr val="black"/>
                </a:solidFill>
                <a:latin typeface="Arial" panose="020B0604020202020204"/>
              </a:rPr>
              <a:t>1100-1900</a:t>
            </a:r>
          </a:p>
          <a:p>
            <a:pPr marL="228600" lvl="1">
              <a:defRPr/>
            </a:pPr>
            <a:endParaRPr lang="en-US" sz="600">
              <a:solidFill>
                <a:prstClr val="black"/>
              </a:solidFill>
              <a:latin typeface="Arial" panose="020B0604020202020204"/>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Locations:</a:t>
            </a:r>
          </a:p>
          <a:p>
            <a:pPr marL="400050" lvl="1" indent="-1714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latin typeface="Arial" panose="020B0604020202020204"/>
                <a:ea typeface="+mn-ea"/>
                <a:cs typeface="+mn-cs"/>
              </a:rPr>
              <a:t>Ederle Art Center</a:t>
            </a:r>
          </a:p>
          <a:p>
            <a:pPr marL="400050" lvl="1" indent="-1714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latin typeface="Arial" panose="020B0604020202020204"/>
                <a:ea typeface="+mn-ea"/>
                <a:cs typeface="+mn-cs"/>
              </a:rPr>
              <a:t>Soldiers’ Theatre</a:t>
            </a:r>
          </a:p>
          <a:p>
            <a:pPr marL="400050" lvl="1" indent="-171450">
              <a:buFont typeface="Arial" panose="020B0604020202020204" pitchFamily="34" charset="0"/>
              <a:buChar char="•"/>
              <a:defRPr/>
            </a:pPr>
            <a:r>
              <a:rPr lang="en-US">
                <a:solidFill>
                  <a:prstClr val="black"/>
                </a:solidFill>
                <a:latin typeface="Arial" panose="020B0604020202020204"/>
              </a:rPr>
              <a:t>Ederle Library</a:t>
            </a:r>
          </a:p>
          <a:p>
            <a:pPr marL="400050" lvl="1" indent="-1714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latin typeface="Arial" panose="020B0604020202020204"/>
                <a:ea typeface="+mn-ea"/>
                <a:cs typeface="+mn-cs"/>
              </a:rPr>
              <a:t>Outdoor Recreation</a:t>
            </a:r>
          </a:p>
          <a:p>
            <a:pPr marL="400050" lvl="1" indent="-171450">
              <a:buFont typeface="Arial" panose="020B0604020202020204" pitchFamily="34" charset="0"/>
              <a:buChar char="•"/>
              <a:defRPr/>
            </a:pPr>
            <a:r>
              <a:rPr lang="en-US">
                <a:solidFill>
                  <a:prstClr val="black"/>
                </a:solidFill>
                <a:latin typeface="Arial" panose="020B0604020202020204"/>
              </a:rPr>
              <a:t>ACS (Bldg. 108)</a:t>
            </a:r>
          </a:p>
          <a:p>
            <a:pPr marL="400050" lvl="1" indent="-1714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latin typeface="Arial" panose="020B0604020202020204"/>
                <a:ea typeface="+mn-ea"/>
                <a:cs typeface="+mn-cs"/>
              </a:rPr>
              <a:t>Java Café</a:t>
            </a:r>
            <a:endParaRPr lang="en-US">
              <a:solidFill>
                <a:prstClr val="black"/>
              </a:solidFill>
              <a:latin typeface="Arial" panose="020B0604020202020204"/>
            </a:endParaRPr>
          </a:p>
          <a:p>
            <a:pPr marL="228600" lvl="1">
              <a:defRPr/>
            </a:pPr>
            <a:endParaRPr kumimoji="0" lang="en-US" sz="600"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What to Expect:</a:t>
            </a:r>
          </a:p>
          <a:p>
            <a:pPr marL="4000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b="0" i="0" u="none" strike="noStrike" kern="1200" cap="none" spc="0" normalizeH="0" baseline="0" noProof="0">
                <a:ln>
                  <a:noFill/>
                </a:ln>
                <a:solidFill>
                  <a:prstClr val="black"/>
                </a:solidFill>
                <a:effectLst/>
                <a:uLnTx/>
                <a:uFillTx/>
                <a:latin typeface="Arial" panose="020B0604020202020204"/>
                <a:ea typeface="+mn-ea"/>
                <a:cs typeface="+mn-cs"/>
              </a:rPr>
              <a:t>Amazing artwork by </a:t>
            </a:r>
            <a:r>
              <a:rPr lang="en-US">
                <a:solidFill>
                  <a:prstClr val="black"/>
                </a:solidFill>
                <a:latin typeface="Arial" panose="020B0604020202020204"/>
              </a:rPr>
              <a:t>community artists</a:t>
            </a:r>
          </a:p>
          <a:p>
            <a:pPr marL="4000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en-US">
                <a:solidFill>
                  <a:prstClr val="black"/>
                </a:solidFill>
                <a:latin typeface="Arial" panose="020B0604020202020204"/>
              </a:rPr>
              <a:t>An “art walk” between MWR facilities</a:t>
            </a:r>
          </a:p>
          <a:p>
            <a:pPr marL="4000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en-US">
                <a:solidFill>
                  <a:prstClr val="black"/>
                </a:solidFill>
                <a:latin typeface="Arial" panose="020B0604020202020204"/>
              </a:rPr>
              <a:t>Refreshments</a:t>
            </a:r>
          </a:p>
          <a:p>
            <a:pPr marR="0" lvl="1" algn="l" defTabSz="457200" rtl="0" eaLnBrk="1" fontAlgn="auto" latinLnBrk="0" hangingPunct="1">
              <a:lnSpc>
                <a:spcPct val="100000"/>
              </a:lnSpc>
              <a:spcBef>
                <a:spcPts val="0"/>
              </a:spcBef>
              <a:spcAft>
                <a:spcPts val="0"/>
              </a:spcAft>
              <a:buClrTx/>
              <a:buSzTx/>
              <a:tabLst/>
              <a:defRPr/>
            </a:pPr>
            <a:endParaRPr lang="en-US" sz="600">
              <a:solidFill>
                <a:prstClr val="black"/>
              </a:solidFill>
              <a:latin typeface="Arial" panose="020B0604020202020204"/>
            </a:endParaRPr>
          </a:p>
          <a:p>
            <a:pPr marL="168275" indent="-168275">
              <a:buFont typeface="Arial" panose="020B0604020202020204" pitchFamily="34" charset="0"/>
              <a:buChar char="•"/>
              <a:defRPr/>
            </a:pPr>
            <a:r>
              <a:rPr lang="en-US" b="1">
                <a:solidFill>
                  <a:prstClr val="black"/>
                </a:solidFill>
                <a:latin typeface="Arial" panose="020B0604020202020204"/>
              </a:rPr>
              <a:t>Call for Artists – Still Available!</a:t>
            </a:r>
          </a:p>
          <a:p>
            <a:pPr marL="400050" lvl="1" indent="-171450">
              <a:buFont typeface="Arial" panose="020B0604020202020204" pitchFamily="34" charset="0"/>
              <a:buChar char="•"/>
              <a:defRPr/>
            </a:pPr>
            <a:r>
              <a:rPr lang="en-US">
                <a:solidFill>
                  <a:prstClr val="black"/>
                </a:solidFill>
                <a:latin typeface="Arial" panose="020B0604020202020204"/>
              </a:rPr>
              <a:t>Deadline: Thursday, 22 May</a:t>
            </a:r>
          </a:p>
          <a:p>
            <a:pPr marL="400050" lvl="1" indent="-171450">
              <a:buFont typeface="Arial" panose="020B0604020202020204" pitchFamily="34" charset="0"/>
              <a:buChar char="•"/>
              <a:defRPr/>
            </a:pPr>
            <a:r>
              <a:rPr lang="en-US" i="1">
                <a:solidFill>
                  <a:prstClr val="black"/>
                </a:solidFill>
                <a:latin typeface="Arial" panose="020B0604020202020204"/>
              </a:rPr>
              <a:t>Ask the Art Center for more info!</a:t>
            </a:r>
            <a:endParaRPr lang="en-US" sz="1600" i="1">
              <a:solidFill>
                <a:prstClr val="black"/>
              </a:solidFill>
              <a:latin typeface="Arial" panose="020B0604020202020204"/>
            </a:endParaRPr>
          </a:p>
        </p:txBody>
      </p:sp>
      <p:pic>
        <p:nvPicPr>
          <p:cNvPr id="8" name="Picture 7">
            <a:extLst>
              <a:ext uri="{FF2B5EF4-FFF2-40B4-BE49-F238E27FC236}">
                <a16:creationId xmlns:a16="http://schemas.microsoft.com/office/drawing/2014/main" id="{D6CE53E8-1137-B340-7CCC-D93D446D11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41803" y="695292"/>
            <a:ext cx="3880061"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9668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3B9D-68E2-868B-C21B-AEB5D8ADC6F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E985F27-01DA-062F-058F-795225955C96}"/>
              </a:ext>
            </a:extLst>
          </p:cNvPr>
          <p:cNvSpPr txBox="1">
            <a:spLocks/>
          </p:cNvSpPr>
          <p:nvPr/>
        </p:nvSpPr>
        <p:spPr>
          <a:xfrm>
            <a:off x="2519249" y="0"/>
            <a:ext cx="6621893"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a:t>MWR – Ederle Pool on Weekends</a:t>
            </a:r>
          </a:p>
        </p:txBody>
      </p:sp>
      <p:sp>
        <p:nvSpPr>
          <p:cNvPr id="9" name="TextBox 8">
            <a:extLst>
              <a:ext uri="{FF2B5EF4-FFF2-40B4-BE49-F238E27FC236}">
                <a16:creationId xmlns:a16="http://schemas.microsoft.com/office/drawing/2014/main" id="{11F90243-BCB6-E00C-BD88-B87311FB31E0}"/>
              </a:ext>
            </a:extLst>
          </p:cNvPr>
          <p:cNvSpPr txBox="1"/>
          <p:nvPr/>
        </p:nvSpPr>
        <p:spPr>
          <a:xfrm>
            <a:off x="86710" y="695292"/>
            <a:ext cx="4755746" cy="26161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u="sng">
                <a:solidFill>
                  <a:prstClr val="black"/>
                </a:solidFill>
                <a:latin typeface="Arial" panose="020B0604020202020204"/>
              </a:rPr>
              <a:t>Weekend Openings!</a:t>
            </a:r>
            <a:endParaRPr kumimoji="0" lang="en-US" sz="2000" b="1" i="0" u="none" strike="noStrike" kern="1200" cap="none" spc="0" normalizeH="0" baseline="0" noProof="0">
              <a:ln>
                <a:noFill/>
              </a:ln>
              <a:solidFill>
                <a:prstClr val="black"/>
              </a:solidFill>
              <a:effectLst/>
              <a:uLnTx/>
              <a:uFillTx/>
              <a:latin typeface="Arial" panose="020B0604020202020204"/>
              <a:ea typeface="+mn-ea"/>
              <a:cs typeface="+mn-cs"/>
            </a:endParaRP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Weekend Hours Begin:  </a:t>
            </a:r>
            <a:r>
              <a:rPr kumimoji="0" lang="en-US" i="0" u="none" strike="noStrike" kern="1200" cap="none" spc="0" normalizeH="0" baseline="0" noProof="0">
                <a:ln>
                  <a:noFill/>
                </a:ln>
                <a:solidFill>
                  <a:prstClr val="black"/>
                </a:solidFill>
                <a:effectLst/>
                <a:uLnTx/>
                <a:uFillTx/>
                <a:latin typeface="Arial" panose="020B0604020202020204"/>
                <a:ea typeface="+mn-ea"/>
                <a:cs typeface="+mn-cs"/>
              </a:rPr>
              <a:t>Sunday, 15 June</a:t>
            </a: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a:solidFill>
                <a:prstClr val="black"/>
              </a:solidFill>
              <a:latin typeface="Arial" panose="020B0604020202020204"/>
            </a:endParaRPr>
          </a:p>
          <a:p>
            <a:pPr marL="168275" indent="-168275">
              <a:buFont typeface="Arial" panose="020B0604020202020204" pitchFamily="34" charset="0"/>
              <a:buChar char="•"/>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Weekend Hours End:  </a:t>
            </a:r>
            <a:r>
              <a:rPr kumimoji="0" lang="en-US" i="0" u="none" strike="noStrike" kern="1200" cap="none" spc="0" normalizeH="0" baseline="0" noProof="0">
                <a:ln>
                  <a:noFill/>
                </a:ln>
                <a:solidFill>
                  <a:prstClr val="black"/>
                </a:solidFill>
                <a:effectLst/>
                <a:uLnTx/>
                <a:uFillTx/>
                <a:latin typeface="Arial" panose="020B0604020202020204"/>
                <a:ea typeface="+mn-ea"/>
                <a:cs typeface="+mn-cs"/>
              </a:rPr>
              <a:t>Sunday, 31 August</a:t>
            </a: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a:solidFill>
                <a:prstClr val="black"/>
              </a:solidFill>
              <a:latin typeface="Arial" panose="020B0604020202020204"/>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prstClr val="black"/>
                </a:solidFill>
                <a:latin typeface="Arial" panose="020B0604020202020204"/>
              </a:rPr>
              <a:t>Time:</a:t>
            </a:r>
          </a:p>
          <a:p>
            <a:pPr marL="400050" lvl="1" indent="-169863">
              <a:buFont typeface="Arial" panose="020B0604020202020204" pitchFamily="34" charset="0"/>
              <a:buChar char="•"/>
              <a:defRPr/>
            </a:pPr>
            <a:r>
              <a:rPr lang="en-US">
                <a:solidFill>
                  <a:prstClr val="black"/>
                </a:solidFill>
                <a:latin typeface="Arial" panose="020B0604020202020204"/>
              </a:rPr>
              <a:t>Saturdays – 0930-1645</a:t>
            </a:r>
          </a:p>
          <a:p>
            <a:pPr marL="400050" lvl="1" indent="-169863">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latin typeface="Arial" panose="020B0604020202020204"/>
                <a:ea typeface="+mn-ea"/>
                <a:cs typeface="+mn-cs"/>
              </a:rPr>
              <a:t>Sundays – 1000-1645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Location:  </a:t>
            </a:r>
            <a:r>
              <a:rPr kumimoji="0" lang="en-US" i="0" u="none" strike="noStrike" kern="1200" cap="none" spc="0" normalizeH="0" baseline="0" noProof="0">
                <a:ln>
                  <a:noFill/>
                </a:ln>
                <a:solidFill>
                  <a:prstClr val="black"/>
                </a:solidFill>
                <a:effectLst/>
                <a:uLnTx/>
                <a:uFillTx/>
                <a:latin typeface="Arial" panose="020B0604020202020204"/>
                <a:ea typeface="+mn-ea"/>
                <a:cs typeface="+mn-cs"/>
              </a:rPr>
              <a:t>Ederle Indoor Pool</a:t>
            </a:r>
            <a:endParaRPr kumimoji="0" lang="en-US" sz="160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2C3A72E5-7134-2C36-F0A3-9980467460F4}"/>
              </a:ext>
            </a:extLst>
          </p:cNvPr>
          <p:cNvPicPr>
            <a:picLocks noChangeAspect="1"/>
          </p:cNvPicPr>
          <p:nvPr/>
        </p:nvPicPr>
        <p:blipFill>
          <a:blip r:embed="rId2" cstate="print">
            <a:extLst>
              <a:ext uri="{28A0092B-C50C-407E-A947-70E740481C1C}">
                <a14:useLocalDpi xmlns:a14="http://schemas.microsoft.com/office/drawing/2010/main" val="0"/>
              </a:ext>
            </a:extLst>
          </a:blip>
          <a:srcRect l="41676" r="10359"/>
          <a:stretch/>
        </p:blipFill>
        <p:spPr>
          <a:xfrm>
            <a:off x="5041805" y="695292"/>
            <a:ext cx="3880062"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D7669F2B-8D40-5E12-6F45-2DBDB017E937}"/>
              </a:ext>
            </a:extLst>
          </p:cNvPr>
          <p:cNvPicPr>
            <a:picLocks noChangeAspect="1"/>
          </p:cNvPicPr>
          <p:nvPr/>
        </p:nvPicPr>
        <p:blipFill>
          <a:blip r:embed="rId3"/>
          <a:stretch>
            <a:fillRect/>
          </a:stretch>
        </p:blipFill>
        <p:spPr>
          <a:xfrm>
            <a:off x="401138" y="3579979"/>
            <a:ext cx="4236222" cy="2582729"/>
          </a:xfrm>
          <a:prstGeom prst="rect">
            <a:avLst/>
          </a:prstGeom>
        </p:spPr>
      </p:pic>
    </p:spTree>
    <p:extLst>
      <p:ext uri="{BB962C8B-B14F-4D97-AF65-F5344CB8AC3E}">
        <p14:creationId xmlns:p14="http://schemas.microsoft.com/office/powerpoint/2010/main" val="3343452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6267-CA0F-EF93-9A18-34B8FA20A76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D7C529E-774A-43F2-9C7A-7967ABD32125}"/>
              </a:ext>
            </a:extLst>
          </p:cNvPr>
          <p:cNvSpPr txBox="1">
            <a:spLocks/>
          </p:cNvSpPr>
          <p:nvPr/>
        </p:nvSpPr>
        <p:spPr>
          <a:xfrm>
            <a:off x="2519249" y="0"/>
            <a:ext cx="6621893"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a:t>MWR – Independence Day Celebration</a:t>
            </a:r>
          </a:p>
        </p:txBody>
      </p:sp>
      <p:sp>
        <p:nvSpPr>
          <p:cNvPr id="9" name="TextBox 8">
            <a:extLst>
              <a:ext uri="{FF2B5EF4-FFF2-40B4-BE49-F238E27FC236}">
                <a16:creationId xmlns:a16="http://schemas.microsoft.com/office/drawing/2014/main" id="{69EEC468-E14B-3EB2-41D1-3ED1DE5ED0B2}"/>
              </a:ext>
            </a:extLst>
          </p:cNvPr>
          <p:cNvSpPr txBox="1"/>
          <p:nvPr/>
        </p:nvSpPr>
        <p:spPr>
          <a:xfrm>
            <a:off x="86710" y="695292"/>
            <a:ext cx="479271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FF198FCC-8069-7E2A-08F2-23B466CF02E0}"/>
              </a:ext>
            </a:extLst>
          </p:cNvPr>
          <p:cNvPicPr>
            <a:picLocks noChangeAspect="1"/>
          </p:cNvPicPr>
          <p:nvPr/>
        </p:nvPicPr>
        <p:blipFill>
          <a:blip r:embed="rId2"/>
          <a:stretch>
            <a:fillRect/>
          </a:stretch>
        </p:blipFill>
        <p:spPr>
          <a:xfrm>
            <a:off x="5032054" y="695292"/>
            <a:ext cx="3880051" cy="5486400"/>
          </a:xfrm>
          <a:prstGeom prst="rect">
            <a:avLst/>
          </a:prstGeom>
        </p:spPr>
      </p:pic>
      <p:sp>
        <p:nvSpPr>
          <p:cNvPr id="2" name="TextBox 1">
            <a:extLst>
              <a:ext uri="{FF2B5EF4-FFF2-40B4-BE49-F238E27FC236}">
                <a16:creationId xmlns:a16="http://schemas.microsoft.com/office/drawing/2014/main" id="{B0D81ABB-C2B2-0FF4-998B-C311532C06F2}"/>
              </a:ext>
            </a:extLst>
          </p:cNvPr>
          <p:cNvSpPr txBox="1"/>
          <p:nvPr/>
        </p:nvSpPr>
        <p:spPr>
          <a:xfrm>
            <a:off x="86710" y="695292"/>
            <a:ext cx="4879427" cy="52783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u="sng">
                <a:solidFill>
                  <a:prstClr val="black"/>
                </a:solidFill>
                <a:latin typeface="Arial" panose="020B0604020202020204"/>
              </a:rPr>
              <a:t>Independence Day Celebration</a:t>
            </a: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a:t>
            </a:r>
          </a:p>
          <a:p>
            <a:pPr marR="0" lvl="0" algn="l" defTabSz="457200" rtl="0" eaLnBrk="1" fontAlgn="auto" latinLnBrk="0" hangingPunct="1">
              <a:lnSpc>
                <a:spcPct val="100000"/>
              </a:lnSpc>
              <a:spcBef>
                <a:spcPts val="0"/>
              </a:spcBef>
              <a:spcAft>
                <a:spcPts val="0"/>
              </a:spcAft>
              <a:buClrTx/>
              <a:buSzTx/>
              <a:tabLst/>
              <a:defRPr/>
            </a:pPr>
            <a:endParaRPr kumimoji="0" lang="en-US" sz="7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Date:  </a:t>
            </a:r>
            <a:r>
              <a:rPr lang="en-US">
                <a:solidFill>
                  <a:prstClr val="black"/>
                </a:solidFill>
                <a:latin typeface="Arial" panose="020B0604020202020204"/>
              </a:rPr>
              <a:t>Thursday, 03 July</a:t>
            </a: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prstClr val="black"/>
                </a:solidFill>
                <a:latin typeface="Arial" panose="020B0604020202020204"/>
              </a:rPr>
              <a:t>Time:  </a:t>
            </a:r>
            <a:r>
              <a:rPr lang="en-US">
                <a:solidFill>
                  <a:prstClr val="black"/>
                </a:solidFill>
                <a:latin typeface="Arial" panose="020B0604020202020204"/>
              </a:rPr>
              <a:t>1600-2300</a:t>
            </a:r>
          </a:p>
          <a:p>
            <a:pPr marL="228600" lvl="1">
              <a:defRPr/>
            </a:pPr>
            <a:endParaRPr lang="en-US" sz="600">
              <a:solidFill>
                <a:prstClr val="black"/>
              </a:solidFill>
              <a:latin typeface="Arial" panose="020B0604020202020204"/>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Location:  </a:t>
            </a:r>
            <a:r>
              <a:rPr kumimoji="0" lang="en-US" i="0" u="none" strike="noStrike" kern="1200" cap="none" spc="0" normalizeH="0" baseline="0" noProof="0">
                <a:ln>
                  <a:noFill/>
                </a:ln>
                <a:solidFill>
                  <a:prstClr val="black"/>
                </a:solidFill>
                <a:effectLst/>
                <a:uLnTx/>
                <a:uFillTx/>
                <a:latin typeface="Arial" panose="020B0604020202020204"/>
                <a:ea typeface="+mn-ea"/>
                <a:cs typeface="+mn-cs"/>
              </a:rPr>
              <a:t>Ederle Track &amp; Field</a:t>
            </a:r>
            <a:endParaRPr lang="en-US">
              <a:solidFill>
                <a:prstClr val="black"/>
              </a:solidFill>
              <a:latin typeface="Arial" panose="020B0604020202020204"/>
            </a:endParaRPr>
          </a:p>
          <a:p>
            <a:pPr marL="228600" lvl="1">
              <a:defRPr/>
            </a:pPr>
            <a:endParaRPr kumimoji="0" lang="en-US" sz="600"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What to Expect:</a:t>
            </a:r>
          </a:p>
          <a:p>
            <a:pPr marL="4000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b="0" i="0" u="none" strike="noStrike" kern="1200" cap="none" spc="0" normalizeH="0" baseline="0" noProof="0">
                <a:ln>
                  <a:noFill/>
                </a:ln>
                <a:solidFill>
                  <a:prstClr val="black"/>
                </a:solidFill>
                <a:effectLst/>
                <a:uLnTx/>
                <a:uFillTx/>
                <a:latin typeface="Arial" panose="020B0604020202020204"/>
                <a:ea typeface="+mn-ea"/>
                <a:cs typeface="+mn-cs"/>
              </a:rPr>
              <a:t>Fireworks Show</a:t>
            </a:r>
          </a:p>
          <a:p>
            <a:pPr marL="4000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en-US">
                <a:solidFill>
                  <a:prstClr val="black"/>
                </a:solidFill>
                <a:latin typeface="Arial" panose="020B0604020202020204"/>
              </a:rPr>
              <a:t>Live Music</a:t>
            </a:r>
            <a:endParaRPr kumimoji="0" lang="en-US" b="0" i="0" u="none" strike="noStrike" kern="1200" cap="none" spc="0" normalizeH="0" baseline="0" noProof="0">
              <a:ln>
                <a:noFill/>
              </a:ln>
              <a:solidFill>
                <a:prstClr val="black"/>
              </a:solidFill>
              <a:effectLst/>
              <a:uLnTx/>
              <a:uFillTx/>
              <a:latin typeface="Arial" panose="020B0604020202020204"/>
              <a:ea typeface="+mn-ea"/>
              <a:cs typeface="+mn-cs"/>
            </a:endParaRPr>
          </a:p>
          <a:p>
            <a:pPr marL="4000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en-US">
                <a:solidFill>
                  <a:prstClr val="black"/>
                </a:solidFill>
                <a:latin typeface="Arial" panose="020B0604020202020204"/>
              </a:rPr>
              <a:t>Food Trucks &amp; Drinks</a:t>
            </a:r>
          </a:p>
          <a:p>
            <a:pPr marL="4000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en-US">
                <a:solidFill>
                  <a:prstClr val="black"/>
                </a:solidFill>
                <a:latin typeface="Arial" panose="020B0604020202020204"/>
              </a:rPr>
              <a:t>Children’s Activities</a:t>
            </a:r>
          </a:p>
          <a:p>
            <a:pPr marR="0" lvl="1" algn="l" defTabSz="457200" rtl="0" eaLnBrk="1" fontAlgn="auto" latinLnBrk="0" hangingPunct="1">
              <a:lnSpc>
                <a:spcPct val="100000"/>
              </a:lnSpc>
              <a:spcBef>
                <a:spcPts val="0"/>
              </a:spcBef>
              <a:spcAft>
                <a:spcPts val="0"/>
              </a:spcAft>
              <a:buClrTx/>
              <a:buSzTx/>
              <a:tabLst/>
              <a:defRPr/>
            </a:pPr>
            <a:endParaRPr lang="en-US" sz="600">
              <a:solidFill>
                <a:prstClr val="black"/>
              </a:solidFill>
              <a:latin typeface="Arial" panose="020B0604020202020204"/>
            </a:endParaRPr>
          </a:p>
          <a:p>
            <a:pPr marL="168275" indent="-168275">
              <a:buFont typeface="Arial" panose="020B0604020202020204" pitchFamily="34" charset="0"/>
              <a:buChar char="•"/>
              <a:defRPr/>
            </a:pPr>
            <a:r>
              <a:rPr lang="en-US" b="1">
                <a:solidFill>
                  <a:prstClr val="black"/>
                </a:solidFill>
                <a:latin typeface="Arial" panose="020B0604020202020204"/>
              </a:rPr>
              <a:t>Guest Registration:</a:t>
            </a:r>
          </a:p>
          <a:p>
            <a:pPr marL="400050" lvl="1" indent="-171450">
              <a:buFont typeface="Arial" panose="020B0604020202020204" pitchFamily="34" charset="0"/>
              <a:buChar char="•"/>
              <a:defRPr/>
            </a:pPr>
            <a:r>
              <a:rPr lang="en-US">
                <a:solidFill>
                  <a:prstClr val="black"/>
                </a:solidFill>
                <a:latin typeface="Arial" panose="020B0604020202020204"/>
              </a:rPr>
              <a:t>Up to fifteen (15) guests</a:t>
            </a:r>
          </a:p>
          <a:p>
            <a:pPr marL="400050" lvl="1" indent="-171450">
              <a:buFont typeface="Arial" panose="020B0604020202020204" pitchFamily="34" charset="0"/>
              <a:buChar char="•"/>
              <a:defRPr/>
            </a:pPr>
            <a:r>
              <a:rPr lang="en-US">
                <a:solidFill>
                  <a:prstClr val="black"/>
                </a:solidFill>
                <a:latin typeface="Arial" panose="020B0604020202020204"/>
              </a:rPr>
              <a:t>Deadline:  Tuesday, 17 June</a:t>
            </a:r>
          </a:p>
          <a:p>
            <a:pPr marL="400050" lvl="1" indent="-171450">
              <a:buFont typeface="Arial" panose="020B0604020202020204" pitchFamily="34" charset="0"/>
              <a:buChar char="•"/>
              <a:defRPr/>
            </a:pPr>
            <a:r>
              <a:rPr lang="en-US" i="1">
                <a:solidFill>
                  <a:prstClr val="black"/>
                </a:solidFill>
                <a:latin typeface="Arial" panose="020B0604020202020204"/>
              </a:rPr>
              <a:t>Scan QR Code to register guests</a:t>
            </a:r>
          </a:p>
          <a:p>
            <a:pPr marL="228600" lvl="1" algn="ctr">
              <a:defRPr/>
            </a:pPr>
            <a:endParaRPr lang="en-US" sz="1600">
              <a:solidFill>
                <a:srgbClr val="FF0000"/>
              </a:solidFill>
              <a:latin typeface="Arial" panose="020B0604020202020204"/>
            </a:endParaRPr>
          </a:p>
          <a:p>
            <a:pPr marL="228600" lvl="1" algn="ctr">
              <a:defRPr/>
            </a:pPr>
            <a:r>
              <a:rPr lang="en-US" b="1" i="1">
                <a:latin typeface="Arial" panose="020B0604020202020204"/>
              </a:rPr>
              <a:t>No pets, backpacks, bikes, skateboards, hoverboards, Heelys, outside food, helmets or drones</a:t>
            </a:r>
          </a:p>
        </p:txBody>
      </p:sp>
      <p:pic>
        <p:nvPicPr>
          <p:cNvPr id="6" name="Picture 5">
            <a:extLst>
              <a:ext uri="{FF2B5EF4-FFF2-40B4-BE49-F238E27FC236}">
                <a16:creationId xmlns:a16="http://schemas.microsoft.com/office/drawing/2014/main" id="{D9C6B44A-3FED-3FAB-57C6-0E11F3817307}"/>
              </a:ext>
            </a:extLst>
          </p:cNvPr>
          <p:cNvPicPr>
            <a:picLocks noChangeAspect="1"/>
          </p:cNvPicPr>
          <p:nvPr/>
        </p:nvPicPr>
        <p:blipFill>
          <a:blip r:embed="rId3"/>
          <a:stretch>
            <a:fillRect/>
          </a:stretch>
        </p:blipFill>
        <p:spPr>
          <a:xfrm>
            <a:off x="3103245" y="2434363"/>
            <a:ext cx="1777365" cy="1777365"/>
          </a:xfrm>
          <a:prstGeom prst="rect">
            <a:avLst/>
          </a:prstGeom>
        </p:spPr>
      </p:pic>
    </p:spTree>
    <p:extLst>
      <p:ext uri="{BB962C8B-B14F-4D97-AF65-F5344CB8AC3E}">
        <p14:creationId xmlns:p14="http://schemas.microsoft.com/office/powerpoint/2010/main" val="1937084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5541A-2195-34B5-EB23-05A1DDFE93A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8488A2F-108E-4BCC-2F81-686D29872963}"/>
              </a:ext>
            </a:extLst>
          </p:cNvPr>
          <p:cNvSpPr txBox="1">
            <a:spLocks/>
          </p:cNvSpPr>
          <p:nvPr/>
        </p:nvSpPr>
        <p:spPr>
          <a:xfrm>
            <a:off x="2522107" y="0"/>
            <a:ext cx="6621893"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a:t>MWR – SKIES &amp; Summer Camps</a:t>
            </a:r>
          </a:p>
        </p:txBody>
      </p:sp>
      <p:sp>
        <p:nvSpPr>
          <p:cNvPr id="9" name="TextBox 8">
            <a:extLst>
              <a:ext uri="{FF2B5EF4-FFF2-40B4-BE49-F238E27FC236}">
                <a16:creationId xmlns:a16="http://schemas.microsoft.com/office/drawing/2014/main" id="{5F17ACE2-8811-EA8C-D5C0-3FCF1FB15B42}"/>
              </a:ext>
            </a:extLst>
          </p:cNvPr>
          <p:cNvSpPr txBox="1"/>
          <p:nvPr/>
        </p:nvSpPr>
        <p:spPr>
          <a:xfrm>
            <a:off x="528852" y="694175"/>
            <a:ext cx="808629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1">
                <a:solidFill>
                  <a:prstClr val="black"/>
                </a:solidFill>
                <a:latin typeface="Arial" panose="020B0604020202020204"/>
              </a:rPr>
              <a:t>Enjoy everything CYS has to offer this summer!</a:t>
            </a:r>
            <a:endParaRPr kumimoji="0" lang="en-US" sz="2400" b="1" i="1"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Picture 2" descr="Qr code&#10;&#10;AI-generated content may be incorrect.">
            <a:extLst>
              <a:ext uri="{FF2B5EF4-FFF2-40B4-BE49-F238E27FC236}">
                <a16:creationId xmlns:a16="http://schemas.microsoft.com/office/drawing/2014/main" id="{17FBC73A-ABB4-149F-C849-4772329D3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73" y="4215408"/>
            <a:ext cx="2083644" cy="2083644"/>
          </a:xfrm>
          <a:prstGeom prst="rect">
            <a:avLst/>
          </a:prstGeom>
        </p:spPr>
      </p:pic>
      <p:pic>
        <p:nvPicPr>
          <p:cNvPr id="5" name="Picture 4">
            <a:extLst>
              <a:ext uri="{FF2B5EF4-FFF2-40B4-BE49-F238E27FC236}">
                <a16:creationId xmlns:a16="http://schemas.microsoft.com/office/drawing/2014/main" id="{B64FB682-5F96-046C-FB5A-3CE521D5F1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4480" y="4215408"/>
            <a:ext cx="2083644" cy="2083644"/>
          </a:xfrm>
          <a:prstGeom prst="rect">
            <a:avLst/>
          </a:prstGeom>
        </p:spPr>
      </p:pic>
      <p:pic>
        <p:nvPicPr>
          <p:cNvPr id="6" name="Picture 5">
            <a:extLst>
              <a:ext uri="{FF2B5EF4-FFF2-40B4-BE49-F238E27FC236}">
                <a16:creationId xmlns:a16="http://schemas.microsoft.com/office/drawing/2014/main" id="{638CDF82-A1AB-EA8E-7FFB-7764FBBE57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98787" y="4215408"/>
            <a:ext cx="2083644" cy="2083644"/>
          </a:xfrm>
          <a:prstGeom prst="rect">
            <a:avLst/>
          </a:prstGeom>
        </p:spPr>
      </p:pic>
      <p:pic>
        <p:nvPicPr>
          <p:cNvPr id="8" name="Picture 7">
            <a:extLst>
              <a:ext uri="{FF2B5EF4-FFF2-40B4-BE49-F238E27FC236}">
                <a16:creationId xmlns:a16="http://schemas.microsoft.com/office/drawing/2014/main" id="{5F63AE45-27F7-3663-5F6F-05708FE97D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23094" y="4215408"/>
            <a:ext cx="2083644" cy="2083644"/>
          </a:xfrm>
          <a:prstGeom prst="rect">
            <a:avLst/>
          </a:prstGeom>
        </p:spPr>
      </p:pic>
      <p:pic>
        <p:nvPicPr>
          <p:cNvPr id="4" name="Picture 3">
            <a:extLst>
              <a:ext uri="{FF2B5EF4-FFF2-40B4-BE49-F238E27FC236}">
                <a16:creationId xmlns:a16="http://schemas.microsoft.com/office/drawing/2014/main" id="{C2EFDB77-5B20-A1CB-7059-211F7740259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28610" y="1612416"/>
            <a:ext cx="1939110" cy="2743200"/>
          </a:xfrm>
          <a:prstGeom prst="rect">
            <a:avLst/>
          </a:prstGeom>
        </p:spPr>
      </p:pic>
      <p:pic>
        <p:nvPicPr>
          <p:cNvPr id="12" name="Picture 11" descr="Logo&#10;&#10;AI-generated content may be incorrect.">
            <a:extLst>
              <a:ext uri="{FF2B5EF4-FFF2-40B4-BE49-F238E27FC236}">
                <a16:creationId xmlns:a16="http://schemas.microsoft.com/office/drawing/2014/main" id="{63B95DE6-B23C-9E71-A5B0-E9E42313E5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2917" y="1612416"/>
            <a:ext cx="1939110" cy="2743200"/>
          </a:xfrm>
          <a:prstGeom prst="rect">
            <a:avLst/>
          </a:prstGeom>
        </p:spPr>
      </p:pic>
      <p:pic>
        <p:nvPicPr>
          <p:cNvPr id="13" name="Picture 12">
            <a:extLst>
              <a:ext uri="{FF2B5EF4-FFF2-40B4-BE49-F238E27FC236}">
                <a16:creationId xmlns:a16="http://schemas.microsoft.com/office/drawing/2014/main" id="{1F5448E4-3AB1-A2C3-E13F-2382D77B345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677224" y="1612416"/>
            <a:ext cx="1939110" cy="2743200"/>
          </a:xfrm>
          <a:prstGeom prst="rect">
            <a:avLst/>
          </a:prstGeom>
        </p:spPr>
      </p:pic>
      <p:pic>
        <p:nvPicPr>
          <p:cNvPr id="14" name="Picture 13">
            <a:extLst>
              <a:ext uri="{FF2B5EF4-FFF2-40B4-BE49-F238E27FC236}">
                <a16:creationId xmlns:a16="http://schemas.microsoft.com/office/drawing/2014/main" id="{7EF76FE2-F962-8C64-A05F-CF264520600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801531" y="1612416"/>
            <a:ext cx="1939110" cy="2743200"/>
          </a:xfrm>
          <a:prstGeom prst="rect">
            <a:avLst/>
          </a:prstGeom>
        </p:spPr>
      </p:pic>
      <p:sp>
        <p:nvSpPr>
          <p:cNvPr id="16" name="TextBox 15">
            <a:extLst>
              <a:ext uri="{FF2B5EF4-FFF2-40B4-BE49-F238E27FC236}">
                <a16:creationId xmlns:a16="http://schemas.microsoft.com/office/drawing/2014/main" id="{E012A7EE-5833-7747-E578-79E5297C42CE}"/>
              </a:ext>
            </a:extLst>
          </p:cNvPr>
          <p:cNvSpPr txBox="1"/>
          <p:nvPr/>
        </p:nvSpPr>
        <p:spPr>
          <a:xfrm>
            <a:off x="422731" y="1223173"/>
            <a:ext cx="1938528" cy="338554"/>
          </a:xfrm>
          <a:prstGeom prst="rect">
            <a:avLst/>
          </a:prstGeom>
          <a:noFill/>
        </p:spPr>
        <p:txBody>
          <a:bodyPr wrap="square" anchor="ctr">
            <a:spAutoFit/>
          </a:bodyPr>
          <a:lstStyle/>
          <a:p>
            <a:pPr algn="ct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SKIES</a:t>
            </a:r>
            <a:r>
              <a:rPr kumimoji="0" lang="en-US" sz="1600" b="1" i="1" u="none" strike="noStrike" kern="1200" cap="none" spc="0" normalizeH="0" baseline="0" noProof="0">
                <a:ln>
                  <a:noFill/>
                </a:ln>
                <a:solidFill>
                  <a:prstClr val="black"/>
                </a:solidFill>
                <a:effectLst/>
                <a:uLnTx/>
                <a:uFillTx/>
                <a:latin typeface="Arial" panose="020B0604020202020204"/>
                <a:ea typeface="+mn-ea"/>
                <a:cs typeface="+mn-cs"/>
              </a:rPr>
              <a:t>Unlimited</a:t>
            </a:r>
            <a:endParaRPr lang="en-US" sz="1600" b="1"/>
          </a:p>
        </p:txBody>
      </p:sp>
      <p:sp>
        <p:nvSpPr>
          <p:cNvPr id="17" name="TextBox 16">
            <a:extLst>
              <a:ext uri="{FF2B5EF4-FFF2-40B4-BE49-F238E27FC236}">
                <a16:creationId xmlns:a16="http://schemas.microsoft.com/office/drawing/2014/main" id="{F149711E-50FC-9564-6889-6A0A046BAB65}"/>
              </a:ext>
            </a:extLst>
          </p:cNvPr>
          <p:cNvSpPr txBox="1"/>
          <p:nvPr/>
        </p:nvSpPr>
        <p:spPr>
          <a:xfrm>
            <a:off x="2547038" y="1223173"/>
            <a:ext cx="1938528" cy="338554"/>
          </a:xfrm>
          <a:prstGeom prst="rect">
            <a:avLst/>
          </a:prstGeom>
          <a:noFill/>
        </p:spPr>
        <p:txBody>
          <a:bodyPr wrap="square" anchor="ctr">
            <a:spAutoFit/>
          </a:bodyPr>
          <a:lstStyle/>
          <a:p>
            <a:pPr algn="ct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Kinder Camps</a:t>
            </a:r>
            <a:endParaRPr lang="en-US" sz="1600" b="1"/>
          </a:p>
        </p:txBody>
      </p:sp>
      <p:sp>
        <p:nvSpPr>
          <p:cNvPr id="18" name="TextBox 17">
            <a:extLst>
              <a:ext uri="{FF2B5EF4-FFF2-40B4-BE49-F238E27FC236}">
                <a16:creationId xmlns:a16="http://schemas.microsoft.com/office/drawing/2014/main" id="{7506916A-B09B-D6A6-466F-CC5DC7F39F6B}"/>
              </a:ext>
            </a:extLst>
          </p:cNvPr>
          <p:cNvSpPr txBox="1"/>
          <p:nvPr/>
        </p:nvSpPr>
        <p:spPr>
          <a:xfrm>
            <a:off x="4671345" y="1223173"/>
            <a:ext cx="1938528" cy="338554"/>
          </a:xfrm>
          <a:prstGeom prst="rect">
            <a:avLst/>
          </a:prstGeom>
          <a:noFill/>
        </p:spPr>
        <p:txBody>
          <a:bodyPr wrap="square" anchor="ctr">
            <a:spAutoFit/>
          </a:bodyPr>
          <a:lstStyle/>
          <a:p>
            <a:pPr algn="ctr"/>
            <a:r>
              <a:rPr lang="en-US" sz="1600" b="1">
                <a:solidFill>
                  <a:prstClr val="black"/>
                </a:solidFill>
                <a:latin typeface="Arial" panose="020B0604020202020204"/>
              </a:rPr>
              <a:t>SAC Camps</a:t>
            </a:r>
          </a:p>
        </p:txBody>
      </p:sp>
      <p:sp>
        <p:nvSpPr>
          <p:cNvPr id="19" name="TextBox 18">
            <a:extLst>
              <a:ext uri="{FF2B5EF4-FFF2-40B4-BE49-F238E27FC236}">
                <a16:creationId xmlns:a16="http://schemas.microsoft.com/office/drawing/2014/main" id="{0EB9233A-08BC-8F70-510B-A2D4C47A9A93}"/>
              </a:ext>
            </a:extLst>
          </p:cNvPr>
          <p:cNvSpPr txBox="1"/>
          <p:nvPr/>
        </p:nvSpPr>
        <p:spPr>
          <a:xfrm>
            <a:off x="6802113" y="1223173"/>
            <a:ext cx="1938528" cy="338554"/>
          </a:xfrm>
          <a:prstGeom prst="rect">
            <a:avLst/>
          </a:prstGeom>
          <a:noFill/>
        </p:spPr>
        <p:txBody>
          <a:bodyPr wrap="square" anchor="ctr">
            <a:spAutoFit/>
          </a:bodyPr>
          <a:lstStyle/>
          <a:p>
            <a:pPr algn="ctr"/>
            <a:r>
              <a:rPr lang="en-US" sz="1600" b="1">
                <a:solidFill>
                  <a:prstClr val="black"/>
                </a:solidFill>
                <a:latin typeface="Arial" panose="020B0604020202020204"/>
              </a:rPr>
              <a:t>YP Teen Camps</a:t>
            </a:r>
            <a:endParaRPr lang="en-US" sz="1600" b="1"/>
          </a:p>
        </p:txBody>
      </p:sp>
    </p:spTree>
    <p:extLst>
      <p:ext uri="{BB962C8B-B14F-4D97-AF65-F5344CB8AC3E}">
        <p14:creationId xmlns:p14="http://schemas.microsoft.com/office/powerpoint/2010/main" val="27041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5F494-EF54-8D48-060E-6F38059B91D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20EDFE7-1C37-4B1F-6D98-B7367DF75D02}"/>
              </a:ext>
            </a:extLst>
          </p:cNvPr>
          <p:cNvSpPr txBox="1">
            <a:spLocks/>
          </p:cNvSpPr>
          <p:nvPr/>
        </p:nvSpPr>
        <p:spPr>
          <a:xfrm>
            <a:off x="2522107" y="0"/>
            <a:ext cx="6621893"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a:t>MWR – Job Opportunities</a:t>
            </a:r>
          </a:p>
        </p:txBody>
      </p:sp>
      <p:sp>
        <p:nvSpPr>
          <p:cNvPr id="9" name="TextBox 8">
            <a:extLst>
              <a:ext uri="{FF2B5EF4-FFF2-40B4-BE49-F238E27FC236}">
                <a16:creationId xmlns:a16="http://schemas.microsoft.com/office/drawing/2014/main" id="{3FD59E19-AB14-CA71-FA0B-4A93FD03D012}"/>
              </a:ext>
            </a:extLst>
          </p:cNvPr>
          <p:cNvSpPr txBox="1"/>
          <p:nvPr/>
        </p:nvSpPr>
        <p:spPr>
          <a:xfrm>
            <a:off x="78827" y="685800"/>
            <a:ext cx="4879427"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a:ea typeface="+mn-ea"/>
                <a:cs typeface="+mn-cs"/>
              </a:rPr>
              <a:t>MWR &amp; CYS Vacancies</a:t>
            </a: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prstClr val="black"/>
                </a:solidFill>
                <a:latin typeface="Arial" panose="020B0604020202020204"/>
              </a:rPr>
              <a:t>View the poster here, pick up a copy, or visit USAjobs.gov to find the latest vacancies for MWR and CYS.</a:t>
            </a: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marR="0" lvl="0" indent="-1682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Monthly Job Fair:  </a:t>
            </a:r>
            <a:r>
              <a:rPr lang="en-US" sz="1600">
                <a:solidFill>
                  <a:prstClr val="black"/>
                </a:solidFill>
                <a:latin typeface="Arial" panose="020B0604020202020204"/>
              </a:rPr>
              <a:t>Every 3</a:t>
            </a:r>
            <a:r>
              <a:rPr lang="en-US" sz="1600" baseline="30000">
                <a:solidFill>
                  <a:prstClr val="black"/>
                </a:solidFill>
                <a:latin typeface="Arial" panose="020B0604020202020204"/>
              </a:rPr>
              <a:t>rd</a:t>
            </a:r>
            <a:r>
              <a:rPr lang="en-US" sz="1600">
                <a:solidFill>
                  <a:prstClr val="black"/>
                </a:solidFill>
                <a:latin typeface="Arial" panose="020B0604020202020204"/>
              </a:rPr>
              <a:t> Thursday</a:t>
            </a:r>
          </a:p>
          <a:p>
            <a:pPr marL="168275" lvl="1" indent="-168275">
              <a:buFont typeface="Arial" panose="020B0604020202020204" pitchFamily="34" charset="0"/>
              <a:buChar char="•"/>
              <a:defRPr/>
            </a:pPr>
            <a:endParaRPr kumimoji="0" lang="en-US" sz="16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lvl="1" indent="-168275">
              <a:buFont typeface="Arial" panose="020B0604020202020204" pitchFamily="34" charset="0"/>
              <a:buChar char="•"/>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Time:  </a:t>
            </a:r>
            <a:r>
              <a:rPr lang="en-US" sz="1600">
                <a:solidFill>
                  <a:prstClr val="black"/>
                </a:solidFill>
                <a:latin typeface="Arial" panose="020B0604020202020204"/>
              </a:rPr>
              <a:t>0</a:t>
            </a:r>
            <a:r>
              <a:rPr kumimoji="0" lang="en-US" sz="1600" u="none" strike="noStrike" kern="1200" cap="none" spc="0" normalizeH="0" baseline="0" noProof="0">
                <a:ln>
                  <a:noFill/>
                </a:ln>
                <a:solidFill>
                  <a:prstClr val="black"/>
                </a:solidFill>
                <a:effectLst/>
                <a:uLnTx/>
                <a:uFillTx/>
                <a:latin typeface="Arial" panose="020B0604020202020204"/>
                <a:ea typeface="+mn-ea"/>
                <a:cs typeface="+mn-cs"/>
              </a:rPr>
              <a:t>900-1100</a:t>
            </a:r>
          </a:p>
          <a:p>
            <a:pPr marL="168275" lvl="1" indent="-168275">
              <a:buFont typeface="Arial" panose="020B0604020202020204" pitchFamily="34" charset="0"/>
              <a:buChar char="•"/>
              <a:defRPr/>
            </a:pPr>
            <a:endParaRPr kumimoji="0" lang="en-US" sz="16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lvl="1" indent="-168275">
              <a:buFont typeface="Arial" panose="020B0604020202020204" pitchFamily="34" charset="0"/>
              <a:buChar char="•"/>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Location: </a:t>
            </a:r>
            <a:r>
              <a:rPr kumimoji="0" lang="en-US" sz="1600" i="0" u="none" strike="noStrike" kern="1200" cap="none" spc="0" normalizeH="0" baseline="0" noProof="0">
                <a:ln>
                  <a:noFill/>
                </a:ln>
                <a:solidFill>
                  <a:prstClr val="black"/>
                </a:solidFill>
                <a:effectLst/>
                <a:uLnTx/>
                <a:uFillTx/>
                <a:latin typeface="Arial" panose="020B0604020202020204"/>
                <a:ea typeface="+mn-ea"/>
                <a:cs typeface="+mn-cs"/>
              </a:rPr>
              <a:t> The </a:t>
            </a:r>
            <a:r>
              <a:rPr kumimoji="0" lang="en-US" sz="1600" u="none" strike="noStrike" kern="1200" cap="none" spc="0" normalizeH="0" baseline="0" noProof="0">
                <a:ln>
                  <a:noFill/>
                </a:ln>
                <a:solidFill>
                  <a:prstClr val="black"/>
                </a:solidFill>
                <a:effectLst/>
                <a:uLnTx/>
                <a:uFillTx/>
                <a:latin typeface="Arial" panose="020B0604020202020204"/>
                <a:ea typeface="+mn-ea"/>
                <a:cs typeface="+mn-cs"/>
              </a:rPr>
              <a:t>Arena, 2</a:t>
            </a:r>
            <a:r>
              <a:rPr kumimoji="0" lang="en-US" sz="1600" u="none" strike="noStrike" kern="1200" cap="none" spc="0" normalizeH="0" baseline="30000" noProof="0">
                <a:ln>
                  <a:noFill/>
                </a:ln>
                <a:solidFill>
                  <a:prstClr val="black"/>
                </a:solidFill>
                <a:effectLst/>
                <a:uLnTx/>
                <a:uFillTx/>
                <a:latin typeface="Arial" panose="020B0604020202020204"/>
                <a:ea typeface="+mn-ea"/>
                <a:cs typeface="+mn-cs"/>
              </a:rPr>
              <a:t>nd</a:t>
            </a:r>
            <a:r>
              <a:rPr kumimoji="0" lang="en-US" sz="1600" u="none" strike="noStrike" kern="1200" cap="none" spc="0" normalizeH="0" baseline="0" noProof="0">
                <a:ln>
                  <a:noFill/>
                </a:ln>
                <a:solidFill>
                  <a:prstClr val="black"/>
                </a:solidFill>
                <a:effectLst/>
                <a:uLnTx/>
                <a:uFillTx/>
                <a:latin typeface="Arial" panose="020B0604020202020204"/>
                <a:ea typeface="+mn-ea"/>
                <a:cs typeface="+mn-cs"/>
              </a:rPr>
              <a:t> Floor</a:t>
            </a:r>
          </a:p>
          <a:p>
            <a:pPr marL="168275" lvl="1" indent="-168275">
              <a:buFont typeface="Arial" panose="020B0604020202020204" pitchFamily="34" charset="0"/>
              <a:buChar char="•"/>
              <a:defRPr/>
            </a:pPr>
            <a:endParaRPr kumimoji="0" lang="en-US" sz="1600" b="1" i="0" u="none" strike="noStrike" kern="1200" cap="none" spc="0" normalizeH="0" baseline="0" noProof="0">
              <a:ln>
                <a:noFill/>
              </a:ln>
              <a:solidFill>
                <a:prstClr val="black"/>
              </a:solidFill>
              <a:effectLst/>
              <a:uLnTx/>
              <a:uFillTx/>
              <a:latin typeface="Arial" panose="020B0604020202020204"/>
              <a:ea typeface="+mn-ea"/>
              <a:cs typeface="+mn-cs"/>
            </a:endParaRPr>
          </a:p>
          <a:p>
            <a:pPr marL="168275" lvl="1" indent="-168275">
              <a:buFont typeface="Arial" panose="020B0604020202020204" pitchFamily="34" charset="0"/>
              <a:buChar char="•"/>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What to Expect:</a:t>
            </a:r>
          </a:p>
          <a:p>
            <a:pPr marL="400050" lvl="2" indent="-169863">
              <a:buFont typeface="Arial" panose="020B0604020202020204" pitchFamily="34" charset="0"/>
              <a:buChar char="•"/>
              <a:defRPr/>
            </a:pPr>
            <a:r>
              <a:rPr lang="en-US" sz="1600">
                <a:solidFill>
                  <a:prstClr val="black"/>
                </a:solidFill>
                <a:latin typeface="Arial" panose="020B0604020202020204"/>
              </a:rPr>
              <a:t>Hiring managers</a:t>
            </a:r>
          </a:p>
          <a:p>
            <a:pPr marL="400050" lvl="2" indent="-169863">
              <a:buFont typeface="Arial" panose="020B0604020202020204" pitchFamily="34" charset="0"/>
              <a:buChar char="•"/>
              <a:defRPr/>
            </a:pPr>
            <a:r>
              <a:rPr lang="en-US" sz="1600">
                <a:solidFill>
                  <a:prstClr val="black"/>
                </a:solidFill>
                <a:latin typeface="Arial" panose="020B0604020202020204"/>
              </a:rPr>
              <a:t>Volunteer opportunities</a:t>
            </a:r>
          </a:p>
          <a:p>
            <a:pPr marL="400050" lvl="2" indent="-169863">
              <a:buFont typeface="Arial" panose="020B0604020202020204" pitchFamily="34" charset="0"/>
              <a:buChar char="•"/>
              <a:defRPr/>
            </a:pPr>
            <a:r>
              <a:rPr kumimoji="0" lang="en-US" sz="1600" u="none" strike="noStrike" kern="1200" cap="none" spc="0" normalizeH="0" baseline="0" noProof="0">
                <a:ln>
                  <a:noFill/>
                </a:ln>
                <a:solidFill>
                  <a:prstClr val="black"/>
                </a:solidFill>
                <a:effectLst/>
                <a:uLnTx/>
                <a:uFillTx/>
                <a:latin typeface="Arial" panose="020B0604020202020204"/>
                <a:ea typeface="+mn-ea"/>
                <a:cs typeface="+mn-cs"/>
              </a:rPr>
              <a:t>HR staff to answer your questions on eligibility.</a:t>
            </a:r>
          </a:p>
        </p:txBody>
      </p:sp>
      <p:pic>
        <p:nvPicPr>
          <p:cNvPr id="8" name="Picture 7">
            <a:extLst>
              <a:ext uri="{FF2B5EF4-FFF2-40B4-BE49-F238E27FC236}">
                <a16:creationId xmlns:a16="http://schemas.microsoft.com/office/drawing/2014/main" id="{5110F27A-29D4-F418-0240-D53305E93A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34466" y="685800"/>
            <a:ext cx="3878228"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EC274AAD-CD90-787A-95E9-2644F123850C}"/>
              </a:ext>
            </a:extLst>
          </p:cNvPr>
          <p:cNvPicPr>
            <a:picLocks noChangeAspect="1"/>
          </p:cNvPicPr>
          <p:nvPr/>
        </p:nvPicPr>
        <p:blipFill>
          <a:blip r:embed="rId3"/>
          <a:srcRect t="18096" b="20321"/>
          <a:stretch/>
        </p:blipFill>
        <p:spPr>
          <a:xfrm>
            <a:off x="848783" y="5037221"/>
            <a:ext cx="3050756" cy="1251285"/>
          </a:xfrm>
          <a:prstGeom prst="rect">
            <a:avLst/>
          </a:prstGeom>
        </p:spPr>
      </p:pic>
    </p:spTree>
    <p:extLst>
      <p:ext uri="{BB962C8B-B14F-4D97-AF65-F5344CB8AC3E}">
        <p14:creationId xmlns:p14="http://schemas.microsoft.com/office/powerpoint/2010/main" val="2840532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62A32-5F8B-6080-4F76-D6D692437348}"/>
            </a:ext>
          </a:extLst>
        </p:cNvPr>
        <p:cNvGrpSpPr/>
        <p:nvPr/>
      </p:nvGrpSpPr>
      <p:grpSpPr>
        <a:xfrm>
          <a:off x="0" y="0"/>
          <a:ext cx="0" cy="0"/>
          <a:chOff x="0" y="0"/>
          <a:chExt cx="0" cy="0"/>
        </a:xfrm>
      </p:grpSpPr>
      <p:pic>
        <p:nvPicPr>
          <p:cNvPr id="34" name="Picture 33" descr="Graphical user interface&#10;&#10;AI-generated content may be incorrect.">
            <a:extLst>
              <a:ext uri="{FF2B5EF4-FFF2-40B4-BE49-F238E27FC236}">
                <a16:creationId xmlns:a16="http://schemas.microsoft.com/office/drawing/2014/main" id="{DC529296-A4CC-1E73-47AB-F5C879A42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5" y="0"/>
            <a:ext cx="9091550" cy="6818662"/>
          </a:xfrm>
          <a:prstGeom prst="rect">
            <a:avLst/>
          </a:prstGeom>
          <a:ln>
            <a:solidFill>
              <a:schemeClr val="tx1"/>
            </a:solidFill>
          </a:ln>
        </p:spPr>
      </p:pic>
    </p:spTree>
    <p:extLst>
      <p:ext uri="{BB962C8B-B14F-4D97-AF65-F5344CB8AC3E}">
        <p14:creationId xmlns:p14="http://schemas.microsoft.com/office/powerpoint/2010/main" val="62049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A2B4-B508-9EC6-2894-8FF9F960CECD}"/>
              </a:ext>
            </a:extLst>
          </p:cNvPr>
          <p:cNvSpPr txBox="1">
            <a:spLocks/>
          </p:cNvSpPr>
          <p:nvPr/>
        </p:nvSpPr>
        <p:spPr>
          <a:xfrm>
            <a:off x="2522107" y="0"/>
            <a:ext cx="6621893" cy="479425"/>
          </a:xfrm>
          <a:prstGeom prst="rect">
            <a:avLst/>
          </a:prstGeom>
        </p:spPr>
        <p:txBody>
          <a:bodyPr/>
          <a:lstStyle>
            <a:lvl1pPr marL="0" algn="r" defTabSz="914400"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panose="020B0604020202020204" pitchFamily="34" charset="0"/>
              </a:defRPr>
            </a:lvl1pPr>
          </a:lstStyle>
          <a:p>
            <a:r>
              <a:rPr lang="en-US"/>
              <a:t>DES – Emergency Phone Numbers</a:t>
            </a:r>
          </a:p>
        </p:txBody>
      </p:sp>
      <p:pic>
        <p:nvPicPr>
          <p:cNvPr id="3" name="Picture 2">
            <a:extLst>
              <a:ext uri="{FF2B5EF4-FFF2-40B4-BE49-F238E27FC236}">
                <a16:creationId xmlns:a16="http://schemas.microsoft.com/office/drawing/2014/main" id="{AAB36666-7F5B-6DE6-AE66-39810B0DD5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8" t="4193" r="4389" b="3731"/>
          <a:stretch/>
        </p:blipFill>
        <p:spPr bwMode="auto">
          <a:xfrm>
            <a:off x="90152" y="864415"/>
            <a:ext cx="8937938" cy="512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138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E75AFB-4708-A004-BAC8-67C678E9FE53}"/>
              </a:ext>
            </a:extLst>
          </p:cNvPr>
          <p:cNvSpPr txBox="1"/>
          <p:nvPr/>
        </p:nvSpPr>
        <p:spPr>
          <a:xfrm>
            <a:off x="124429" y="461665"/>
            <a:ext cx="4928814" cy="6032421"/>
          </a:xfrm>
          <a:prstGeom prst="rect">
            <a:avLst/>
          </a:prstGeom>
          <a:noFill/>
        </p:spPr>
        <p:txBody>
          <a:bodyPr wrap="square" rtlCol="0">
            <a:spAutoFit/>
          </a:bodyPr>
          <a:lstStyle/>
          <a:p>
            <a:pPr algn="ctr">
              <a:buNone/>
            </a:pPr>
            <a:r>
              <a:rPr lang="en-US" b="1" u="sng">
                <a:effectLst/>
              </a:rPr>
              <a:t>Vis Vitalis (#WellnessRevolution)</a:t>
            </a:r>
          </a:p>
          <a:p>
            <a:pPr>
              <a:buNone/>
            </a:pPr>
            <a:endParaRPr lang="en-US" sz="800">
              <a:effectLst/>
            </a:endParaRPr>
          </a:p>
          <a:p>
            <a:r>
              <a:rPr lang="en-US" sz="1600" b="1" u="sng"/>
              <a:t>Population</a:t>
            </a:r>
            <a:r>
              <a:rPr lang="en-US" sz="1600"/>
              <a:t>:</a:t>
            </a:r>
            <a:r>
              <a:rPr lang="en-US" sz="1600" b="1"/>
              <a:t>  </a:t>
            </a:r>
            <a:r>
              <a:rPr lang="en-US" sz="1600"/>
              <a:t>Soldiers, Civilians, Contractors, Spouses, Children.  </a:t>
            </a:r>
            <a:r>
              <a:rPr lang="en-US" sz="1600" b="1" i="1"/>
              <a:t>Everyone who has access to services in the Vicenza Military Community.</a:t>
            </a:r>
          </a:p>
          <a:p>
            <a:endParaRPr lang="en-US" sz="800" b="1" i="1">
              <a:effectLst/>
            </a:endParaRPr>
          </a:p>
          <a:p>
            <a:r>
              <a:rPr lang="en-US" sz="1600" b="1" u="sng"/>
              <a:t>Why</a:t>
            </a:r>
            <a:r>
              <a:rPr lang="en-US" sz="1600">
                <a:effectLst/>
              </a:rPr>
              <a:t>:</a:t>
            </a:r>
            <a:r>
              <a:rPr lang="en-US" sz="1600" b="1">
                <a:effectLst/>
              </a:rPr>
              <a:t> </a:t>
            </a:r>
          </a:p>
          <a:p>
            <a:pPr marL="171450" indent="-171450">
              <a:buFont typeface="Arial" panose="020B0604020202020204" pitchFamily="34" charset="0"/>
              <a:buChar char="•"/>
            </a:pPr>
            <a:r>
              <a:rPr lang="en-US" sz="1600"/>
              <a:t>R</a:t>
            </a:r>
            <a:r>
              <a:rPr lang="en-US" sz="1600">
                <a:effectLst/>
              </a:rPr>
              <a:t>aise awareness for services within the VMC and ways to develop holistic wellness.</a:t>
            </a:r>
          </a:p>
          <a:p>
            <a:pPr marL="171450" indent="-171450">
              <a:buFont typeface="Arial" panose="020B0604020202020204" pitchFamily="34" charset="0"/>
              <a:buChar char="•"/>
            </a:pPr>
            <a:r>
              <a:rPr lang="en-US" sz="1600">
                <a:effectLst/>
              </a:rPr>
              <a:t>Provide </a:t>
            </a:r>
            <a:r>
              <a:rPr lang="en-US" sz="1600"/>
              <a:t>free </a:t>
            </a:r>
            <a:r>
              <a:rPr lang="en-US" sz="1600">
                <a:effectLst/>
              </a:rPr>
              <a:t>educational wellness toolkit on how to train holistic health.</a:t>
            </a:r>
          </a:p>
          <a:p>
            <a:pPr marL="171450" indent="-171450">
              <a:buFont typeface="Arial" panose="020B0604020202020204" pitchFamily="34" charset="0"/>
              <a:buChar char="•"/>
            </a:pPr>
            <a:r>
              <a:rPr lang="en-US" sz="1600"/>
              <a:t>Celebrate the fact </a:t>
            </a:r>
            <a:r>
              <a:rPr lang="en-US" sz="1600">
                <a:effectLst/>
              </a:rPr>
              <a:t>that time spent focusing on being a better you is one of the best investments you can make.</a:t>
            </a:r>
          </a:p>
          <a:p>
            <a:endParaRPr lang="en-US" sz="800">
              <a:effectLst/>
            </a:endParaRPr>
          </a:p>
          <a:p>
            <a:pPr>
              <a:buNone/>
            </a:pPr>
            <a:r>
              <a:rPr lang="en-US" sz="1600" b="1" u="sng"/>
              <a:t>When</a:t>
            </a:r>
            <a:r>
              <a:rPr lang="en-US" sz="1600"/>
              <a:t>:</a:t>
            </a:r>
            <a:endParaRPr lang="en-US" sz="1600">
              <a:effectLst/>
            </a:endParaRPr>
          </a:p>
          <a:p>
            <a:pPr marL="168275" indent="-168275">
              <a:buFont typeface="Arial" panose="020B0604020202020204" pitchFamily="34" charset="0"/>
              <a:buChar char="•"/>
            </a:pPr>
            <a:r>
              <a:rPr lang="en-US" sz="1600"/>
              <a:t>Two (2) all-day events 0930-1600:</a:t>
            </a:r>
          </a:p>
          <a:p>
            <a:pPr marL="400050" lvl="1" indent="-169863">
              <a:buFont typeface="Arial" panose="020B0604020202020204" pitchFamily="34" charset="0"/>
              <a:buChar char="•"/>
            </a:pPr>
            <a:r>
              <a:rPr lang="en-US" sz="1600"/>
              <a:t>Tuesday, 24 June at Del Din, road behind Gunfighter Gym</a:t>
            </a:r>
          </a:p>
          <a:p>
            <a:pPr marL="400050" lvl="1" indent="-169863">
              <a:buFont typeface="Arial" panose="020B0604020202020204" pitchFamily="34" charset="0"/>
              <a:buChar char="•"/>
            </a:pPr>
            <a:r>
              <a:rPr lang="en-US" sz="1600"/>
              <a:t>Thursday, 26 June at Ederle Track &amp; Field</a:t>
            </a:r>
          </a:p>
          <a:p>
            <a:pPr marL="230187" lvl="1"/>
            <a:endParaRPr lang="en-US" sz="800"/>
          </a:p>
          <a:p>
            <a:r>
              <a:rPr lang="en-US" sz="1600" b="1" u="sng"/>
              <a:t>What</a:t>
            </a:r>
            <a:r>
              <a:rPr lang="en-US" sz="1600"/>
              <a:t>:</a:t>
            </a:r>
          </a:p>
          <a:p>
            <a:pPr marL="168275" lvl="1" indent="-168275">
              <a:buFont typeface="Arial" panose="020B0604020202020204" pitchFamily="34" charset="0"/>
              <a:buChar char="•"/>
            </a:pPr>
            <a:r>
              <a:rPr lang="en-US" sz="1600"/>
              <a:t>Five (5) Wellness Workshop Stations (repeating throughout the day)</a:t>
            </a:r>
          </a:p>
          <a:p>
            <a:pPr marL="168275" lvl="1" indent="-168275">
              <a:buFont typeface="Arial" panose="020B0604020202020204" pitchFamily="34" charset="0"/>
              <a:buChar char="•"/>
            </a:pPr>
            <a:r>
              <a:rPr lang="en-US" sz="1600"/>
              <a:t>Raffle and Prizes, Food and Fun competitions</a:t>
            </a:r>
          </a:p>
          <a:p>
            <a:pPr marL="168275" lvl="1" indent="-168275">
              <a:buFont typeface="Arial" panose="020B0604020202020204" pitchFamily="34" charset="0"/>
              <a:buChar char="•"/>
            </a:pPr>
            <a:r>
              <a:rPr lang="en-US" sz="1600"/>
              <a:t>Kids Area (interactive games &amp; activities)</a:t>
            </a:r>
          </a:p>
        </p:txBody>
      </p:sp>
      <p:sp>
        <p:nvSpPr>
          <p:cNvPr id="3" name="TextBox 2">
            <a:extLst>
              <a:ext uri="{FF2B5EF4-FFF2-40B4-BE49-F238E27FC236}">
                <a16:creationId xmlns:a16="http://schemas.microsoft.com/office/drawing/2014/main" id="{1B5C086E-87D0-FB35-96FC-4C87AD34AF71}"/>
              </a:ext>
            </a:extLst>
          </p:cNvPr>
          <p:cNvSpPr txBox="1"/>
          <p:nvPr/>
        </p:nvSpPr>
        <p:spPr>
          <a:xfrm>
            <a:off x="1854201" y="-12879"/>
            <a:ext cx="7289800" cy="461665"/>
          </a:xfrm>
          <a:prstGeom prst="rect">
            <a:avLst/>
          </a:prstGeom>
          <a:noFill/>
        </p:spPr>
        <p:txBody>
          <a:bodyPr wrap="square" rtlCol="0">
            <a:spAutoFit/>
          </a:bodyPr>
          <a:lstStyle/>
          <a:p>
            <a:pPr algn="r"/>
            <a:r>
              <a:rPr lang="en-US" sz="2400" b="1">
                <a:latin typeface=" Arial"/>
              </a:rPr>
              <a:t>R2PC – </a:t>
            </a:r>
            <a:r>
              <a:rPr lang="en-US" sz="2400" b="1" err="1">
                <a:latin typeface=" Arial"/>
              </a:rPr>
              <a:t>VMC</a:t>
            </a:r>
            <a:r>
              <a:rPr lang="en-US" sz="2400" b="1">
                <a:latin typeface=" Arial"/>
              </a:rPr>
              <a:t> Wellness Day</a:t>
            </a:r>
          </a:p>
        </p:txBody>
      </p:sp>
      <p:pic>
        <p:nvPicPr>
          <p:cNvPr id="4" name="Picture 3">
            <a:extLst>
              <a:ext uri="{FF2B5EF4-FFF2-40B4-BE49-F238E27FC236}">
                <a16:creationId xmlns:a16="http://schemas.microsoft.com/office/drawing/2014/main" id="{3760265F-94FB-C79C-C744-2A19287262B0}"/>
              </a:ext>
            </a:extLst>
          </p:cNvPr>
          <p:cNvPicPr>
            <a:picLocks noChangeAspect="1"/>
          </p:cNvPicPr>
          <p:nvPr/>
        </p:nvPicPr>
        <p:blipFill>
          <a:blip r:embed="rId2"/>
          <a:stretch>
            <a:fillRect/>
          </a:stretch>
        </p:blipFill>
        <p:spPr>
          <a:xfrm>
            <a:off x="5053243" y="615379"/>
            <a:ext cx="3966328" cy="5558078"/>
          </a:xfrm>
          <a:prstGeom prst="rect">
            <a:avLst/>
          </a:prstGeom>
        </p:spPr>
      </p:pic>
    </p:spTree>
    <p:extLst>
      <p:ext uri="{BB962C8B-B14F-4D97-AF65-F5344CB8AC3E}">
        <p14:creationId xmlns:p14="http://schemas.microsoft.com/office/powerpoint/2010/main" val="897993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921" y="696916"/>
            <a:ext cx="8842158" cy="5755422"/>
          </a:xfrm>
          <a:prstGeom prst="rect">
            <a:avLst/>
          </a:prstGeom>
          <a:noFill/>
        </p:spPr>
        <p:txBody>
          <a:bodyPr wrap="square" lIns="91440" tIns="45720" rIns="91440" bIns="45720" anchor="t">
            <a:spAutoFit/>
          </a:bodyPr>
          <a:lstStyle/>
          <a:p>
            <a:pPr algn="ctr"/>
            <a:r>
              <a:rPr lang="en-US" sz="2000" b="1"/>
              <a:t>Quality of Life &amp; Well-Being for Off-Post Residents</a:t>
            </a:r>
          </a:p>
          <a:p>
            <a:pPr algn="ctr"/>
            <a:endParaRPr lang="en-US" sz="600" b="1"/>
          </a:p>
          <a:p>
            <a:r>
              <a:rPr sz="1900"/>
              <a:t>📅 </a:t>
            </a:r>
            <a:r>
              <a:rPr sz="1900" b="1"/>
              <a:t>Date: </a:t>
            </a:r>
            <a:r>
              <a:rPr lang="en-US" sz="1900" b="1"/>
              <a:t> </a:t>
            </a:r>
            <a:r>
              <a:rPr lang="en-US" sz="1900"/>
              <a:t>Wednesday, 24</a:t>
            </a:r>
            <a:r>
              <a:rPr sz="1900"/>
              <a:t> June</a:t>
            </a:r>
            <a:br>
              <a:rPr sz="1900"/>
            </a:br>
            <a:r>
              <a:rPr sz="1900"/>
              <a:t>🕞</a:t>
            </a:r>
            <a:r>
              <a:rPr lang="en-US" sz="1900"/>
              <a:t> </a:t>
            </a:r>
            <a:r>
              <a:rPr sz="1900" b="1"/>
              <a:t>Time: </a:t>
            </a:r>
            <a:r>
              <a:rPr lang="en-US" sz="1900" b="1"/>
              <a:t> </a:t>
            </a:r>
            <a:r>
              <a:rPr sz="1900"/>
              <a:t>1530</a:t>
            </a:r>
            <a:r>
              <a:rPr lang="en-US" sz="1900"/>
              <a:t>-</a:t>
            </a:r>
            <a:r>
              <a:rPr sz="1900"/>
              <a:t>1700</a:t>
            </a:r>
            <a:br>
              <a:rPr sz="1900"/>
            </a:br>
            <a:r>
              <a:rPr lang="en-US" sz="1900"/>
              <a:t>📍 </a:t>
            </a:r>
            <a:r>
              <a:rPr sz="1900" b="1"/>
              <a:t>Location: </a:t>
            </a:r>
            <a:r>
              <a:rPr lang="en-US" sz="1900" b="1"/>
              <a:t> </a:t>
            </a:r>
            <a:r>
              <a:rPr sz="1900"/>
              <a:t>Post Theater</a:t>
            </a:r>
            <a:r>
              <a:rPr lang="en-US" sz="1900"/>
              <a:t> (Ederle)</a:t>
            </a:r>
          </a:p>
          <a:p>
            <a:br>
              <a:rPr sz="1900"/>
            </a:br>
            <a:br>
              <a:rPr sz="1900"/>
            </a:br>
            <a:endParaRPr lang="en-US" sz="1900"/>
          </a:p>
          <a:p>
            <a:endParaRPr lang="en-US" sz="1900"/>
          </a:p>
          <a:p>
            <a:endParaRPr lang="en-US" sz="1900"/>
          </a:p>
          <a:p>
            <a:endParaRPr lang="en-US" sz="1900"/>
          </a:p>
          <a:p>
            <a:endParaRPr lang="en-US" sz="1900"/>
          </a:p>
          <a:p>
            <a:endParaRPr lang="en-US" sz="1900"/>
          </a:p>
          <a:p>
            <a:endParaRPr lang="en-US" sz="1900"/>
          </a:p>
          <a:p>
            <a:endParaRPr lang="en-US" sz="1900"/>
          </a:p>
          <a:p>
            <a:endParaRPr lang="en-US" sz="1900"/>
          </a:p>
          <a:p>
            <a:endParaRPr lang="en-US" sz="1900"/>
          </a:p>
          <a:p>
            <a:endParaRPr lang="en-US" sz="1900"/>
          </a:p>
          <a:p>
            <a:r>
              <a:rPr sz="1900"/>
              <a:t>🎤 </a:t>
            </a:r>
            <a:r>
              <a:rPr sz="1900" b="1"/>
              <a:t>Q&amp;A Session: </a:t>
            </a:r>
            <a:r>
              <a:rPr lang="en-US" sz="1900" b="1"/>
              <a:t> </a:t>
            </a:r>
            <a:r>
              <a:rPr sz="1900"/>
              <a:t>Share your questions and feedback!</a:t>
            </a:r>
            <a:br>
              <a:rPr sz="1900"/>
            </a:br>
            <a:r>
              <a:rPr sz="1900"/>
              <a:t>📌 </a:t>
            </a:r>
            <a:r>
              <a:rPr sz="1900" b="1"/>
              <a:t>Open to all</a:t>
            </a:r>
            <a:r>
              <a:rPr lang="en-US" sz="1900" b="1"/>
              <a:t> </a:t>
            </a:r>
            <a:r>
              <a:rPr sz="1900"/>
              <a:t>– service members, spouses, </a:t>
            </a:r>
            <a:r>
              <a:rPr lang="en-US" sz="1900"/>
              <a:t>and</a:t>
            </a:r>
            <a:r>
              <a:rPr sz="1900"/>
              <a:t> families</a:t>
            </a:r>
            <a:endParaRPr sz="1900">
              <a:cs typeface="Arial"/>
            </a:endParaRPr>
          </a:p>
        </p:txBody>
      </p:sp>
      <p:sp>
        <p:nvSpPr>
          <p:cNvPr id="4" name="TextBox 3">
            <a:extLst>
              <a:ext uri="{FF2B5EF4-FFF2-40B4-BE49-F238E27FC236}">
                <a16:creationId xmlns:a16="http://schemas.microsoft.com/office/drawing/2014/main" id="{A0F8821A-55C1-357D-CF7D-7CA1AADA0FDA}"/>
              </a:ext>
            </a:extLst>
          </p:cNvPr>
          <p:cNvSpPr txBox="1"/>
          <p:nvPr/>
        </p:nvSpPr>
        <p:spPr>
          <a:xfrm>
            <a:off x="4368801" y="1066669"/>
            <a:ext cx="4624278" cy="923330"/>
          </a:xfrm>
          <a:prstGeom prst="rect">
            <a:avLst/>
          </a:prstGeom>
          <a:solidFill>
            <a:schemeClr val="accent6">
              <a:lumMod val="40000"/>
              <a:lumOff val="60000"/>
            </a:schemeClr>
          </a:solidFill>
          <a:ln>
            <a:solidFill>
              <a:schemeClr val="tx1"/>
            </a:solidFill>
            <a:prstDash val="dashDot"/>
          </a:ln>
        </p:spPr>
        <p:txBody>
          <a:bodyPr wrap="square" rtlCol="0">
            <a:spAutoFit/>
          </a:bodyPr>
          <a:lstStyle/>
          <a:p>
            <a:pPr algn="ctr"/>
            <a:r>
              <a:rPr lang="en-US" b="1" i="1">
                <a:solidFill>
                  <a:schemeClr val="accent3"/>
                </a:solidFill>
                <a:effectLst>
                  <a:outerShdw blurRad="38100" dist="38100" dir="2700000" algn="tl">
                    <a:srgbClr val="000000">
                      <a:alpha val="43137"/>
                    </a:srgbClr>
                  </a:outerShdw>
                </a:effectLst>
              </a:rPr>
              <a:t>~Join us for an open discussion  focused on improving the quality of life for our off-post residents~</a:t>
            </a:r>
            <a:endParaRPr lang="en-US">
              <a:solidFill>
                <a:schemeClr val="accent3"/>
              </a:solidFill>
            </a:endParaRPr>
          </a:p>
        </p:txBody>
      </p:sp>
      <p:sp>
        <p:nvSpPr>
          <p:cNvPr id="2" name="TextBox 1">
            <a:extLst>
              <a:ext uri="{FF2B5EF4-FFF2-40B4-BE49-F238E27FC236}">
                <a16:creationId xmlns:a16="http://schemas.microsoft.com/office/drawing/2014/main" id="{CE8AE519-1F72-5A91-E031-9BB0D7E643AE}"/>
              </a:ext>
            </a:extLst>
          </p:cNvPr>
          <p:cNvSpPr txBox="1"/>
          <p:nvPr/>
        </p:nvSpPr>
        <p:spPr>
          <a:xfrm>
            <a:off x="0" y="2015053"/>
            <a:ext cx="9143999" cy="3677930"/>
          </a:xfrm>
          <a:prstGeom prst="rect">
            <a:avLst/>
          </a:prstGeom>
          <a:noFill/>
          <a:ln>
            <a:solidFill>
              <a:schemeClr val="tx1"/>
            </a:solidFill>
          </a:ln>
        </p:spPr>
        <p:txBody>
          <a:bodyPr wrap="square">
            <a:spAutoFit/>
          </a:bodyPr>
          <a:lstStyle/>
          <a:p>
            <a:pPr algn="ctr"/>
            <a:r>
              <a:rPr lang="en-US" sz="2300" b="1"/>
              <a:t>Topics Include:</a:t>
            </a:r>
          </a:p>
          <a:p>
            <a:pPr algn="ctr"/>
            <a:endParaRPr lang="en-US" sz="600" b="1"/>
          </a:p>
          <a:p>
            <a:pPr algn="ctr"/>
            <a:r>
              <a:rPr lang="en-US" b="1"/>
              <a:t>MAPA App</a:t>
            </a:r>
          </a:p>
          <a:p>
            <a:pPr algn="ctr"/>
            <a:r>
              <a:rPr lang="en-US" sz="1600" i="1"/>
              <a:t>Newcomer information, Cultural Connections, Alerts, etc.</a:t>
            </a:r>
          </a:p>
          <a:p>
            <a:pPr algn="ctr"/>
            <a:r>
              <a:rPr lang="en-US" b="1" err="1"/>
              <a:t>MWR</a:t>
            </a:r>
            <a:endParaRPr lang="en-US"/>
          </a:p>
          <a:p>
            <a:pPr algn="ctr"/>
            <a:r>
              <a:rPr lang="en-US" sz="1600" i="1"/>
              <a:t>MWR Jobs, SKIES/CYS Sports, Summer Camps, Independence Day Celebration</a:t>
            </a:r>
            <a:br>
              <a:rPr lang="en-US" sz="1600"/>
            </a:br>
            <a:r>
              <a:rPr lang="en-US" b="1"/>
              <a:t>Housing</a:t>
            </a:r>
            <a:endParaRPr lang="en-US"/>
          </a:p>
          <a:p>
            <a:pPr algn="ctr"/>
            <a:r>
              <a:rPr lang="en-US" sz="1600" i="1" err="1"/>
              <a:t>AFH</a:t>
            </a:r>
            <a:r>
              <a:rPr lang="en-US" sz="1600" i="1"/>
              <a:t> Construction, </a:t>
            </a:r>
            <a:r>
              <a:rPr lang="en-US" sz="1600" i="1" err="1"/>
              <a:t>CFMO</a:t>
            </a:r>
            <a:r>
              <a:rPr lang="en-US" sz="1600" i="1"/>
              <a:t> Appliance Shortages, Private Rental vs Gov Housing, Mold Prevention</a:t>
            </a:r>
          </a:p>
          <a:p>
            <a:pPr algn="ctr"/>
            <a:r>
              <a:rPr lang="en-US" b="1"/>
              <a:t>AAFES</a:t>
            </a:r>
          </a:p>
          <a:p>
            <a:pPr algn="ctr"/>
            <a:r>
              <a:rPr lang="en-US" sz="1600" i="1"/>
              <a:t>AAFES Services, Loss Prevention, Tobacco shortages, Gas Cards</a:t>
            </a:r>
            <a:br>
              <a:rPr lang="en-US" sz="1600"/>
            </a:br>
            <a:r>
              <a:rPr lang="en-US" b="1"/>
              <a:t>DeCA</a:t>
            </a:r>
          </a:p>
          <a:p>
            <a:pPr algn="ctr"/>
            <a:r>
              <a:rPr lang="en-US" sz="1600" i="1"/>
              <a:t>Special Orders, Summer Promotions</a:t>
            </a:r>
          </a:p>
          <a:p>
            <a:pPr algn="ctr"/>
            <a:r>
              <a:rPr lang="en-US" b="1"/>
              <a:t>DES</a:t>
            </a:r>
          </a:p>
          <a:p>
            <a:pPr algn="ctr"/>
            <a:r>
              <a:rPr lang="en-US" sz="1600" i="1"/>
              <a:t>Summer safety tips, crime prevention, how to report suspicious activity, break-in, or car accidents</a:t>
            </a:r>
            <a:endParaRPr lang="en-US" sz="1200" i="1"/>
          </a:p>
        </p:txBody>
      </p:sp>
      <p:sp>
        <p:nvSpPr>
          <p:cNvPr id="6" name="TextBox 5">
            <a:extLst>
              <a:ext uri="{FF2B5EF4-FFF2-40B4-BE49-F238E27FC236}">
                <a16:creationId xmlns:a16="http://schemas.microsoft.com/office/drawing/2014/main" id="{9C4CCD4F-3D2A-515B-5AF1-02A0D1051D65}"/>
              </a:ext>
            </a:extLst>
          </p:cNvPr>
          <p:cNvSpPr txBox="1"/>
          <p:nvPr/>
        </p:nvSpPr>
        <p:spPr>
          <a:xfrm>
            <a:off x="1854201" y="-12879"/>
            <a:ext cx="7289800" cy="461665"/>
          </a:xfrm>
          <a:prstGeom prst="rect">
            <a:avLst/>
          </a:prstGeom>
          <a:noFill/>
        </p:spPr>
        <p:txBody>
          <a:bodyPr wrap="square" rtlCol="0">
            <a:spAutoFit/>
          </a:bodyPr>
          <a:lstStyle/>
          <a:p>
            <a:pPr algn="r"/>
            <a:r>
              <a:rPr lang="en-US" sz="2400" b="1">
                <a:latin typeface=" Arial"/>
              </a:rPr>
              <a:t>R2PC – Community Townhall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82FB7-F49D-D18E-2D8E-684AE391DC2A}"/>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6EE8DFCE-5A4D-05F3-ED33-9140FCB2DB45}"/>
              </a:ext>
            </a:extLst>
          </p:cNvPr>
          <p:cNvSpPr txBox="1">
            <a:spLocks/>
          </p:cNvSpPr>
          <p:nvPr/>
        </p:nvSpPr>
        <p:spPr>
          <a:xfrm>
            <a:off x="0" y="0"/>
            <a:ext cx="9144000" cy="508000"/>
          </a:xfrm>
          <a:prstGeom prst="rect">
            <a:avLst/>
          </a:prstGeom>
        </p:spPr>
        <p:txBody>
          <a:bodyPr anchor="ctr">
            <a:noAutofit/>
          </a:bodyPr>
          <a:lstStyle>
            <a:lvl1pPr marL="0" indent="0" algn="l" defTabSz="914400" rtl="0" eaLnBrk="1" latinLnBrk="0" hangingPunct="1">
              <a:lnSpc>
                <a:spcPct val="90000"/>
              </a:lnSpc>
              <a:spcBef>
                <a:spcPts val="1000"/>
              </a:spcBef>
              <a:buClrTx/>
              <a:buFont typeface="Wingdings" panose="05000000000000000000" pitchFamily="2" charset="2"/>
              <a:buNone/>
              <a:defRPr lang="en-US" sz="20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S5 – Recent &amp; Upcoming Moves</a:t>
            </a:r>
          </a:p>
        </p:txBody>
      </p:sp>
      <p:pic>
        <p:nvPicPr>
          <p:cNvPr id="4" name="Picture 3">
            <a:extLst>
              <a:ext uri="{FF2B5EF4-FFF2-40B4-BE49-F238E27FC236}">
                <a16:creationId xmlns:a16="http://schemas.microsoft.com/office/drawing/2014/main" id="{ADDCBC76-ABB7-F332-D6C4-14400D781C99}"/>
              </a:ext>
            </a:extLst>
          </p:cNvPr>
          <p:cNvPicPr>
            <a:picLocks noChangeAspect="1"/>
          </p:cNvPicPr>
          <p:nvPr/>
        </p:nvPicPr>
        <p:blipFill>
          <a:blip r:embed="rId3"/>
          <a:stretch>
            <a:fillRect/>
          </a:stretch>
        </p:blipFill>
        <p:spPr>
          <a:xfrm>
            <a:off x="803941" y="442174"/>
            <a:ext cx="7536118" cy="5814811"/>
          </a:xfrm>
          <a:prstGeom prst="rect">
            <a:avLst/>
          </a:prstGeom>
        </p:spPr>
      </p:pic>
    </p:spTree>
    <p:extLst>
      <p:ext uri="{BB962C8B-B14F-4D97-AF65-F5344CB8AC3E}">
        <p14:creationId xmlns:p14="http://schemas.microsoft.com/office/powerpoint/2010/main" val="86225227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7EE9F-073E-76EC-3FA2-8CD43C80C3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2E59EA-94F1-F995-DC13-00A2B844A077}"/>
              </a:ext>
            </a:extLst>
          </p:cNvPr>
          <p:cNvSpPr txBox="1"/>
          <p:nvPr/>
        </p:nvSpPr>
        <p:spPr>
          <a:xfrm>
            <a:off x="0" y="0"/>
            <a:ext cx="9143999" cy="461665"/>
          </a:xfrm>
          <a:prstGeom prst="rect">
            <a:avLst/>
          </a:prstGeom>
          <a:noFill/>
        </p:spPr>
        <p:txBody>
          <a:bodyPr wrap="square" rtlCol="0">
            <a:spAutoFit/>
          </a:bodyPr>
          <a:lstStyle/>
          <a:p>
            <a:pPr algn="r"/>
            <a:r>
              <a:rPr lang="en-US" sz="2400" b="1">
                <a:latin typeface=" Arial"/>
              </a:rPr>
              <a:t>PAO – Local Community Events </a:t>
            </a:r>
          </a:p>
        </p:txBody>
      </p:sp>
      <p:pic>
        <p:nvPicPr>
          <p:cNvPr id="13" name="Picture 12">
            <a:extLst>
              <a:ext uri="{FF2B5EF4-FFF2-40B4-BE49-F238E27FC236}">
                <a16:creationId xmlns:a16="http://schemas.microsoft.com/office/drawing/2014/main" id="{D7FE2D27-9801-DCCE-400C-CE5CFC04E2FC}"/>
              </a:ext>
            </a:extLst>
          </p:cNvPr>
          <p:cNvPicPr>
            <a:picLocks noChangeAspect="1"/>
          </p:cNvPicPr>
          <p:nvPr/>
        </p:nvPicPr>
        <p:blipFill>
          <a:blip r:embed="rId3"/>
          <a:stretch>
            <a:fillRect/>
          </a:stretch>
        </p:blipFill>
        <p:spPr>
          <a:xfrm>
            <a:off x="7914485" y="5075574"/>
            <a:ext cx="1115174" cy="1261998"/>
          </a:xfrm>
          <a:prstGeom prst="rect">
            <a:avLst/>
          </a:prstGeom>
        </p:spPr>
      </p:pic>
      <p:pic>
        <p:nvPicPr>
          <p:cNvPr id="16" name="Picture 15">
            <a:extLst>
              <a:ext uri="{FF2B5EF4-FFF2-40B4-BE49-F238E27FC236}">
                <a16:creationId xmlns:a16="http://schemas.microsoft.com/office/drawing/2014/main" id="{29765E52-2191-9269-F1EA-A515CE67739E}"/>
              </a:ext>
            </a:extLst>
          </p:cNvPr>
          <p:cNvPicPr>
            <a:picLocks noChangeAspect="1"/>
          </p:cNvPicPr>
          <p:nvPr/>
        </p:nvPicPr>
        <p:blipFill>
          <a:blip r:embed="rId4"/>
          <a:stretch>
            <a:fillRect/>
          </a:stretch>
        </p:blipFill>
        <p:spPr>
          <a:xfrm>
            <a:off x="6795515" y="5195111"/>
            <a:ext cx="1127546" cy="1019455"/>
          </a:xfrm>
          <a:prstGeom prst="rect">
            <a:avLst/>
          </a:prstGeom>
        </p:spPr>
      </p:pic>
      <p:sp>
        <p:nvSpPr>
          <p:cNvPr id="14" name="TextBox 13">
            <a:extLst>
              <a:ext uri="{FF2B5EF4-FFF2-40B4-BE49-F238E27FC236}">
                <a16:creationId xmlns:a16="http://schemas.microsoft.com/office/drawing/2014/main" id="{4C20BE9C-A1D4-18B9-E1F6-76DF40F77EAB}"/>
              </a:ext>
            </a:extLst>
          </p:cNvPr>
          <p:cNvSpPr txBox="1"/>
          <p:nvPr/>
        </p:nvSpPr>
        <p:spPr>
          <a:xfrm>
            <a:off x="3755673" y="3128286"/>
            <a:ext cx="15893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Arial Narrow"/>
              </a:rPr>
              <a:t>https://cda.ve.it/en/</a:t>
            </a:r>
          </a:p>
        </p:txBody>
      </p:sp>
      <p:sp>
        <p:nvSpPr>
          <p:cNvPr id="22" name="TextBox 21">
            <a:extLst>
              <a:ext uri="{FF2B5EF4-FFF2-40B4-BE49-F238E27FC236}">
                <a16:creationId xmlns:a16="http://schemas.microsoft.com/office/drawing/2014/main" id="{325F9BDD-E7AF-41EC-5887-0970F83A3FE1}"/>
              </a:ext>
            </a:extLst>
          </p:cNvPr>
          <p:cNvSpPr txBox="1"/>
          <p:nvPr/>
        </p:nvSpPr>
        <p:spPr>
          <a:xfrm>
            <a:off x="7137801" y="474507"/>
            <a:ext cx="17408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Arial Narrow"/>
              </a:rPr>
              <a:t>https://cda.ve.it/en/</a:t>
            </a:r>
          </a:p>
        </p:txBody>
      </p:sp>
      <p:sp>
        <p:nvSpPr>
          <p:cNvPr id="33" name="TextBox 32">
            <a:extLst>
              <a:ext uri="{FF2B5EF4-FFF2-40B4-BE49-F238E27FC236}">
                <a16:creationId xmlns:a16="http://schemas.microsoft.com/office/drawing/2014/main" id="{A0324A21-0945-5F12-78D5-DAF9A47D619D}"/>
              </a:ext>
            </a:extLst>
          </p:cNvPr>
          <p:cNvSpPr txBox="1"/>
          <p:nvPr/>
        </p:nvSpPr>
        <p:spPr>
          <a:xfrm>
            <a:off x="6619817" y="4331847"/>
            <a:ext cx="2669143" cy="738664"/>
          </a:xfrm>
          <a:prstGeom prst="rect">
            <a:avLst/>
          </a:prstGeom>
          <a:noFill/>
        </p:spPr>
        <p:txBody>
          <a:bodyPr wrap="square" lIns="91440" tIns="45720" rIns="91440" bIns="45720" rtlCol="0" anchor="t">
            <a:spAutoFit/>
          </a:bodyPr>
          <a:lstStyle/>
          <a:p>
            <a:r>
              <a:rPr lang="en-US" sz="1400" b="1">
                <a:solidFill>
                  <a:srgbClr val="796E24"/>
                </a:solidFill>
                <a:effectLst>
                  <a:outerShdw blurRad="38100" dist="38100" dir="2700000" algn="tl">
                    <a:srgbClr val="000000">
                      <a:alpha val="43137"/>
                    </a:srgbClr>
                  </a:outerShdw>
                </a:effectLst>
                <a:latin typeface="Arial Narrow"/>
              </a:rPr>
              <a:t>Marostica Medieval walls</a:t>
            </a:r>
            <a:endParaRPr lang="en-US" sz="1400" b="1">
              <a:solidFill>
                <a:srgbClr val="796E24"/>
              </a:solidFill>
              <a:effectLst>
                <a:outerShdw blurRad="38100" dist="38100" dir="2700000" algn="tl">
                  <a:srgbClr val="000000">
                    <a:alpha val="43137"/>
                  </a:srgbClr>
                </a:outerShdw>
              </a:effectLst>
              <a:latin typeface="Arial Narrow" panose="020B0606020202030204" pitchFamily="34" charset="0"/>
            </a:endParaRPr>
          </a:p>
          <a:p>
            <a:r>
              <a:rPr lang="en-US" sz="1400" b="1">
                <a:solidFill>
                  <a:srgbClr val="796E24"/>
                </a:solidFill>
                <a:effectLst>
                  <a:outerShdw blurRad="38100" dist="38100" dir="2700000" algn="tl">
                    <a:srgbClr val="000000">
                      <a:alpha val="43137"/>
                    </a:srgbClr>
                  </a:outerShdw>
                </a:effectLst>
                <a:latin typeface="Arial Narrow"/>
              </a:rPr>
              <a:t>Open every Sunday and Public Holidays 29 March –23 November </a:t>
            </a:r>
            <a:endParaRPr lang="en-US" sz="1400" b="1">
              <a:solidFill>
                <a:srgbClr val="493628"/>
              </a:solidFill>
              <a:effectLst>
                <a:outerShdw blurRad="38100" dist="38100" dir="2700000" algn="tl">
                  <a:srgbClr val="000000">
                    <a:alpha val="43137"/>
                  </a:srgbClr>
                </a:outerShdw>
              </a:effectLst>
              <a:latin typeface="Arial Narrow" panose="020B0606020202030204" pitchFamily="34" charset="0"/>
            </a:endParaRPr>
          </a:p>
        </p:txBody>
      </p:sp>
      <p:pic>
        <p:nvPicPr>
          <p:cNvPr id="2" name="Picture 1">
            <a:extLst>
              <a:ext uri="{FF2B5EF4-FFF2-40B4-BE49-F238E27FC236}">
                <a16:creationId xmlns:a16="http://schemas.microsoft.com/office/drawing/2014/main" id="{025F7A2C-4EBB-E9B1-4A50-026471621F78}"/>
              </a:ext>
            </a:extLst>
          </p:cNvPr>
          <p:cNvPicPr>
            <a:picLocks noChangeAspect="1"/>
          </p:cNvPicPr>
          <p:nvPr/>
        </p:nvPicPr>
        <p:blipFill>
          <a:blip r:embed="rId5"/>
          <a:stretch>
            <a:fillRect/>
          </a:stretch>
        </p:blipFill>
        <p:spPr>
          <a:xfrm>
            <a:off x="6650895" y="2920297"/>
            <a:ext cx="2315841" cy="1408520"/>
          </a:xfrm>
          <a:prstGeom prst="rect">
            <a:avLst/>
          </a:prstGeom>
        </p:spPr>
      </p:pic>
      <p:pic>
        <p:nvPicPr>
          <p:cNvPr id="7" name="Picture 6">
            <a:extLst>
              <a:ext uri="{FF2B5EF4-FFF2-40B4-BE49-F238E27FC236}">
                <a16:creationId xmlns:a16="http://schemas.microsoft.com/office/drawing/2014/main" id="{299EBF99-0E8D-9A4B-ACA6-8D6FDB2C8E24}"/>
              </a:ext>
            </a:extLst>
          </p:cNvPr>
          <p:cNvPicPr>
            <a:picLocks noChangeAspect="1"/>
          </p:cNvPicPr>
          <p:nvPr/>
        </p:nvPicPr>
        <p:blipFill>
          <a:blip r:embed="rId6"/>
          <a:stretch>
            <a:fillRect/>
          </a:stretch>
        </p:blipFill>
        <p:spPr>
          <a:xfrm>
            <a:off x="192160" y="2749714"/>
            <a:ext cx="3159458" cy="1747587"/>
          </a:xfrm>
          <a:prstGeom prst="rect">
            <a:avLst/>
          </a:prstGeom>
        </p:spPr>
      </p:pic>
      <p:sp>
        <p:nvSpPr>
          <p:cNvPr id="10" name="TextBox 9">
            <a:extLst>
              <a:ext uri="{FF2B5EF4-FFF2-40B4-BE49-F238E27FC236}">
                <a16:creationId xmlns:a16="http://schemas.microsoft.com/office/drawing/2014/main" id="{C9733412-607C-CE76-100E-0AF44982A57C}"/>
              </a:ext>
            </a:extLst>
          </p:cNvPr>
          <p:cNvSpPr txBox="1"/>
          <p:nvPr/>
        </p:nvSpPr>
        <p:spPr>
          <a:xfrm>
            <a:off x="141345" y="4433468"/>
            <a:ext cx="36479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CF77A8"/>
                </a:solidFill>
                <a:effectLst>
                  <a:outerShdw blurRad="38100" dist="38100" dir="2700000" algn="tl">
                    <a:srgbClr val="000000">
                      <a:alpha val="43137"/>
                    </a:srgbClr>
                  </a:outerShdw>
                </a:effectLst>
                <a:latin typeface="Arial Narrow"/>
              </a:rPr>
              <a:t>May 23: Vicenza hosts stage of Giro d'Italia </a:t>
            </a:r>
          </a:p>
        </p:txBody>
      </p:sp>
      <p:pic>
        <p:nvPicPr>
          <p:cNvPr id="17" name="Picture 16">
            <a:extLst>
              <a:ext uri="{FF2B5EF4-FFF2-40B4-BE49-F238E27FC236}">
                <a16:creationId xmlns:a16="http://schemas.microsoft.com/office/drawing/2014/main" id="{DA671C15-B3A3-AA10-146F-6759D4A8F8A9}"/>
              </a:ext>
            </a:extLst>
          </p:cNvPr>
          <p:cNvPicPr>
            <a:picLocks noChangeAspect="1"/>
          </p:cNvPicPr>
          <p:nvPr/>
        </p:nvPicPr>
        <p:blipFill>
          <a:blip r:embed="rId7"/>
          <a:stretch>
            <a:fillRect/>
          </a:stretch>
        </p:blipFill>
        <p:spPr>
          <a:xfrm>
            <a:off x="192629" y="478447"/>
            <a:ext cx="3144702" cy="1924400"/>
          </a:xfrm>
          <a:prstGeom prst="rect">
            <a:avLst/>
          </a:prstGeom>
        </p:spPr>
      </p:pic>
      <p:pic>
        <p:nvPicPr>
          <p:cNvPr id="3" name="Picture 2">
            <a:extLst>
              <a:ext uri="{FF2B5EF4-FFF2-40B4-BE49-F238E27FC236}">
                <a16:creationId xmlns:a16="http://schemas.microsoft.com/office/drawing/2014/main" id="{6BB54B09-8719-8D87-7A8A-1906159A7C78}"/>
              </a:ext>
            </a:extLst>
          </p:cNvPr>
          <p:cNvPicPr>
            <a:picLocks noChangeAspect="1"/>
          </p:cNvPicPr>
          <p:nvPr/>
        </p:nvPicPr>
        <p:blipFill>
          <a:blip r:embed="rId8"/>
          <a:stretch>
            <a:fillRect/>
          </a:stretch>
        </p:blipFill>
        <p:spPr>
          <a:xfrm>
            <a:off x="6445855" y="477135"/>
            <a:ext cx="2530364" cy="1823997"/>
          </a:xfrm>
          <a:prstGeom prst="rect">
            <a:avLst/>
          </a:prstGeom>
        </p:spPr>
      </p:pic>
      <p:sp>
        <p:nvSpPr>
          <p:cNvPr id="5" name="TextBox 4">
            <a:extLst>
              <a:ext uri="{FF2B5EF4-FFF2-40B4-BE49-F238E27FC236}">
                <a16:creationId xmlns:a16="http://schemas.microsoft.com/office/drawing/2014/main" id="{81E8AB1E-B74C-800C-B5A7-6F99B68A0E56}"/>
              </a:ext>
            </a:extLst>
          </p:cNvPr>
          <p:cNvSpPr txBox="1"/>
          <p:nvPr/>
        </p:nvSpPr>
        <p:spPr>
          <a:xfrm>
            <a:off x="6619816" y="2295351"/>
            <a:ext cx="1994807" cy="738664"/>
          </a:xfrm>
          <a:prstGeom prst="rect">
            <a:avLst/>
          </a:prstGeom>
          <a:noFill/>
        </p:spPr>
        <p:txBody>
          <a:bodyPr wrap="square" lIns="91440" tIns="45720" rIns="91440" bIns="45720" rtlCol="0" anchor="t">
            <a:spAutoFit/>
          </a:bodyPr>
          <a:lstStyle/>
          <a:p>
            <a:r>
              <a:rPr lang="en-US" sz="1400" b="1">
                <a:solidFill>
                  <a:srgbClr val="B7232F"/>
                </a:solidFill>
                <a:effectLst>
                  <a:outerShdw blurRad="38100" dist="38100" dir="2700000" algn="tl">
                    <a:srgbClr val="000000">
                      <a:alpha val="43137"/>
                    </a:srgbClr>
                  </a:outerShdw>
                </a:effectLst>
                <a:latin typeface="Arial Narrow"/>
              </a:rPr>
              <a:t>20 May - 2 June </a:t>
            </a:r>
            <a:endParaRPr lang="en-US" sz="1400" b="1">
              <a:solidFill>
                <a:srgbClr val="B7232F"/>
              </a:solidFill>
              <a:effectLst>
                <a:outerShdw blurRad="38100" dist="38100" dir="2700000" algn="tl">
                  <a:srgbClr val="000000">
                    <a:alpha val="43137"/>
                  </a:srgbClr>
                </a:outerShdw>
              </a:effectLst>
              <a:latin typeface="Arial Narrow" panose="020B0606020202030204" pitchFamily="34" charset="0"/>
            </a:endParaRPr>
          </a:p>
          <a:p>
            <a:r>
              <a:rPr lang="en-US" sz="1400" b="1">
                <a:solidFill>
                  <a:srgbClr val="B7232F"/>
                </a:solidFill>
                <a:effectLst>
                  <a:outerShdw blurRad="38100" dist="38100" dir="2700000" algn="tl">
                    <a:srgbClr val="000000">
                      <a:alpha val="43137"/>
                    </a:srgbClr>
                  </a:outerShdw>
                </a:effectLst>
                <a:latin typeface="Arial Narrow"/>
              </a:rPr>
              <a:t>Marostica Cherry Festival </a:t>
            </a:r>
            <a:endParaRPr lang="en-US" sz="1400" b="1">
              <a:solidFill>
                <a:srgbClr val="B7232F"/>
              </a:solidFill>
              <a:effectLst>
                <a:outerShdw blurRad="38100" dist="38100" dir="2700000" algn="tl">
                  <a:srgbClr val="000000">
                    <a:alpha val="43137"/>
                  </a:srgbClr>
                </a:outerShdw>
              </a:effectLst>
              <a:latin typeface="Arial Narrow" panose="020B0606020202030204" pitchFamily="34" charset="0"/>
            </a:endParaRPr>
          </a:p>
          <a:p>
            <a:endParaRPr lang="en-US" sz="1400" b="1">
              <a:solidFill>
                <a:srgbClr val="B7232F"/>
              </a:solidFill>
              <a:effectLst>
                <a:outerShdw blurRad="38100" dist="38100" dir="2700000" algn="tl">
                  <a:srgbClr val="000000">
                    <a:alpha val="43137"/>
                  </a:srgbClr>
                </a:outerShdw>
              </a:effectLst>
              <a:latin typeface="Arial Narrow" panose="020B0606020202030204" pitchFamily="34" charset="0"/>
            </a:endParaRPr>
          </a:p>
        </p:txBody>
      </p:sp>
      <p:pic>
        <p:nvPicPr>
          <p:cNvPr id="6" name="Picture 5" descr="A picture containing text, outdoor, newspaper, sign&#10;&#10;AI-generated content may be incorrect.">
            <a:extLst>
              <a:ext uri="{FF2B5EF4-FFF2-40B4-BE49-F238E27FC236}">
                <a16:creationId xmlns:a16="http://schemas.microsoft.com/office/drawing/2014/main" id="{52446320-C80C-7E4E-2EBA-B0774244B619}"/>
              </a:ext>
            </a:extLst>
          </p:cNvPr>
          <p:cNvPicPr>
            <a:picLocks noChangeAspect="1"/>
          </p:cNvPicPr>
          <p:nvPr/>
        </p:nvPicPr>
        <p:blipFill>
          <a:blip r:embed="rId9"/>
          <a:stretch>
            <a:fillRect/>
          </a:stretch>
        </p:blipFill>
        <p:spPr>
          <a:xfrm>
            <a:off x="3511193" y="478778"/>
            <a:ext cx="2798428" cy="3002643"/>
          </a:xfrm>
          <a:prstGeom prst="rect">
            <a:avLst/>
          </a:prstGeom>
        </p:spPr>
      </p:pic>
      <p:sp>
        <p:nvSpPr>
          <p:cNvPr id="9" name="TextBox 8">
            <a:extLst>
              <a:ext uri="{FF2B5EF4-FFF2-40B4-BE49-F238E27FC236}">
                <a16:creationId xmlns:a16="http://schemas.microsoft.com/office/drawing/2014/main" id="{0D8D18B1-3947-0DCE-A082-4DFC91A23306}"/>
              </a:ext>
            </a:extLst>
          </p:cNvPr>
          <p:cNvSpPr txBox="1"/>
          <p:nvPr/>
        </p:nvSpPr>
        <p:spPr>
          <a:xfrm>
            <a:off x="192860" y="2364223"/>
            <a:ext cx="21897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6E1332"/>
                </a:solidFill>
                <a:effectLst>
                  <a:outerShdw blurRad="38100" dist="38100" dir="2700000" algn="tl">
                    <a:srgbClr val="000000">
                      <a:alpha val="43137"/>
                    </a:srgbClr>
                  </a:outerShdw>
                </a:effectLst>
                <a:latin typeface="Arial Narrow"/>
              </a:rPr>
              <a:t>https://www.vicenzajazz.org/</a:t>
            </a:r>
          </a:p>
        </p:txBody>
      </p:sp>
      <p:pic>
        <p:nvPicPr>
          <p:cNvPr id="11" name="Picture 10" descr="Text&#10;&#10;AI-generated content may be incorrect.">
            <a:extLst>
              <a:ext uri="{FF2B5EF4-FFF2-40B4-BE49-F238E27FC236}">
                <a16:creationId xmlns:a16="http://schemas.microsoft.com/office/drawing/2014/main" id="{8D978782-41D0-0BA7-3B05-C75CFBB3DB5E}"/>
              </a:ext>
            </a:extLst>
          </p:cNvPr>
          <p:cNvPicPr>
            <a:picLocks noChangeAspect="1"/>
          </p:cNvPicPr>
          <p:nvPr/>
        </p:nvPicPr>
        <p:blipFill>
          <a:blip r:embed="rId10"/>
          <a:stretch>
            <a:fillRect/>
          </a:stretch>
        </p:blipFill>
        <p:spPr>
          <a:xfrm>
            <a:off x="3428224" y="3872113"/>
            <a:ext cx="3058893" cy="2087747"/>
          </a:xfrm>
          <a:prstGeom prst="rect">
            <a:avLst/>
          </a:prstGeom>
        </p:spPr>
      </p:pic>
      <p:sp>
        <p:nvSpPr>
          <p:cNvPr id="12" name="TextBox 11">
            <a:extLst>
              <a:ext uri="{FF2B5EF4-FFF2-40B4-BE49-F238E27FC236}">
                <a16:creationId xmlns:a16="http://schemas.microsoft.com/office/drawing/2014/main" id="{DFB27A1B-A18E-A84A-1E10-6E68BE30D93D}"/>
              </a:ext>
            </a:extLst>
          </p:cNvPr>
          <p:cNvSpPr txBox="1"/>
          <p:nvPr/>
        </p:nvSpPr>
        <p:spPr>
          <a:xfrm>
            <a:off x="3341953" y="5910016"/>
            <a:ext cx="31451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E39F79"/>
                </a:solidFill>
                <a:latin typeface="Arial Narrow"/>
              </a:rPr>
              <a:t>https://sagreautentiche.it/sagre/sagra-della-tagliata/</a:t>
            </a:r>
          </a:p>
        </p:txBody>
      </p:sp>
      <p:sp>
        <p:nvSpPr>
          <p:cNvPr id="15" name="TextBox 14">
            <a:extLst>
              <a:ext uri="{FF2B5EF4-FFF2-40B4-BE49-F238E27FC236}">
                <a16:creationId xmlns:a16="http://schemas.microsoft.com/office/drawing/2014/main" id="{5363534F-F5A1-6B45-7B12-62034E5A1F33}"/>
              </a:ext>
            </a:extLst>
          </p:cNvPr>
          <p:cNvSpPr txBox="1"/>
          <p:nvPr/>
        </p:nvSpPr>
        <p:spPr>
          <a:xfrm>
            <a:off x="3428224" y="3485697"/>
            <a:ext cx="29401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96BC80"/>
                </a:solidFill>
                <a:effectLst>
                  <a:outerShdw blurRad="38100" dist="38100" dir="2700000" algn="tl">
                    <a:srgbClr val="000000">
                      <a:alpha val="43137"/>
                    </a:srgbClr>
                  </a:outerShdw>
                </a:effectLst>
                <a:latin typeface="Arial Narrow"/>
              </a:rPr>
              <a:t>Lumignano (Longare): Green Peas Fest</a:t>
            </a:r>
          </a:p>
        </p:txBody>
      </p:sp>
      <p:pic>
        <p:nvPicPr>
          <p:cNvPr id="18" name="Picture 17" descr="Map&#10;&#10;AI-generated content may be incorrect.">
            <a:extLst>
              <a:ext uri="{FF2B5EF4-FFF2-40B4-BE49-F238E27FC236}">
                <a16:creationId xmlns:a16="http://schemas.microsoft.com/office/drawing/2014/main" id="{579065CF-B5A9-1EB7-5D7C-57D18141C097}"/>
              </a:ext>
            </a:extLst>
          </p:cNvPr>
          <p:cNvPicPr>
            <a:picLocks noChangeAspect="1"/>
          </p:cNvPicPr>
          <p:nvPr/>
        </p:nvPicPr>
        <p:blipFill>
          <a:blip r:embed="rId11"/>
          <a:stretch>
            <a:fillRect/>
          </a:stretch>
        </p:blipFill>
        <p:spPr>
          <a:xfrm>
            <a:off x="190373" y="4725891"/>
            <a:ext cx="2952792" cy="1742223"/>
          </a:xfrm>
          <a:prstGeom prst="rect">
            <a:avLst/>
          </a:prstGeom>
        </p:spPr>
      </p:pic>
    </p:spTree>
    <p:extLst>
      <p:ext uri="{BB962C8B-B14F-4D97-AF65-F5344CB8AC3E}">
        <p14:creationId xmlns:p14="http://schemas.microsoft.com/office/powerpoint/2010/main" val="310384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460B667-7B6B-B4DE-FB63-0330921A830C}"/>
              </a:ext>
            </a:extLst>
          </p:cNvPr>
          <p:cNvGrpSpPr/>
          <p:nvPr/>
        </p:nvGrpSpPr>
        <p:grpSpPr>
          <a:xfrm>
            <a:off x="35983" y="584688"/>
            <a:ext cx="2829278" cy="2847469"/>
            <a:chOff x="17681" y="612037"/>
            <a:chExt cx="2859772" cy="2832312"/>
          </a:xfrm>
        </p:grpSpPr>
        <p:pic>
          <p:nvPicPr>
            <p:cNvPr id="20" name="Picture 19">
              <a:extLst>
                <a:ext uri="{FF2B5EF4-FFF2-40B4-BE49-F238E27FC236}">
                  <a16:creationId xmlns:a16="http://schemas.microsoft.com/office/drawing/2014/main" id="{888A713B-0F84-9027-89E3-3B9FD25D0938}"/>
                </a:ext>
              </a:extLst>
            </p:cNvPr>
            <p:cNvPicPr>
              <a:picLocks noChangeAspect="1"/>
            </p:cNvPicPr>
            <p:nvPr/>
          </p:nvPicPr>
          <p:blipFill>
            <a:blip r:embed="rId2"/>
            <a:stretch>
              <a:fillRect/>
            </a:stretch>
          </p:blipFill>
          <p:spPr>
            <a:xfrm>
              <a:off x="17681" y="612037"/>
              <a:ext cx="2859772" cy="2832312"/>
            </a:xfrm>
            <a:prstGeom prst="rect">
              <a:avLst/>
            </a:prstGeom>
            <a:ln w="6350">
              <a:solidFill>
                <a:schemeClr val="tx1"/>
              </a:solidFill>
            </a:ln>
          </p:spPr>
        </p:pic>
        <p:sp>
          <p:nvSpPr>
            <p:cNvPr id="28" name="Rectangle 27">
              <a:extLst>
                <a:ext uri="{FF2B5EF4-FFF2-40B4-BE49-F238E27FC236}">
                  <a16:creationId xmlns:a16="http://schemas.microsoft.com/office/drawing/2014/main" id="{C3B814FA-B971-569C-E72E-680FD331B1A3}"/>
                </a:ext>
              </a:extLst>
            </p:cNvPr>
            <p:cNvSpPr/>
            <p:nvPr/>
          </p:nvSpPr>
          <p:spPr>
            <a:xfrm>
              <a:off x="1322832" y="781431"/>
              <a:ext cx="355600" cy="36195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34C542C-A177-1EEC-B798-4F113547286E}"/>
              </a:ext>
            </a:extLst>
          </p:cNvPr>
          <p:cNvSpPr txBox="1"/>
          <p:nvPr/>
        </p:nvSpPr>
        <p:spPr>
          <a:xfrm>
            <a:off x="0" y="-3119"/>
            <a:ext cx="9144000" cy="461665"/>
          </a:xfrm>
          <a:prstGeom prst="rect">
            <a:avLst/>
          </a:prstGeom>
          <a:noFill/>
        </p:spPr>
        <p:txBody>
          <a:bodyPr wrap="square" rtlCol="0">
            <a:spAutoFit/>
          </a:bodyPr>
          <a:lstStyle/>
          <a:p>
            <a:pPr algn="r"/>
            <a:r>
              <a:rPr lang="en-US" sz="2400" b="1">
                <a:latin typeface="Arial" charset="0"/>
                <a:cs typeface="Arial" charset="0"/>
              </a:rPr>
              <a:t> PAO </a:t>
            </a:r>
            <a:r>
              <a:rPr lang="en-US" sz="2400" b="1">
                <a:latin typeface=" Arial"/>
              </a:rPr>
              <a:t>– </a:t>
            </a:r>
            <a:r>
              <a:rPr lang="en-US" sz="2400" b="1">
                <a:latin typeface="Arial" charset="0"/>
                <a:cs typeface="Arial" charset="0"/>
              </a:rPr>
              <a:t>Giro d’Italia</a:t>
            </a:r>
          </a:p>
        </p:txBody>
      </p:sp>
      <p:sp>
        <p:nvSpPr>
          <p:cNvPr id="4" name="Content Placeholder 1">
            <a:extLst>
              <a:ext uri="{FF2B5EF4-FFF2-40B4-BE49-F238E27FC236}">
                <a16:creationId xmlns:a16="http://schemas.microsoft.com/office/drawing/2014/main" id="{19173DF4-1044-15E1-BCEF-3B434F5DB268}"/>
              </a:ext>
            </a:extLst>
          </p:cNvPr>
          <p:cNvSpPr txBox="1">
            <a:spLocks/>
          </p:cNvSpPr>
          <p:nvPr/>
        </p:nvSpPr>
        <p:spPr>
          <a:xfrm>
            <a:off x="35984" y="3580604"/>
            <a:ext cx="2531984" cy="2522407"/>
          </a:xfrm>
          <a:prstGeom prst="rect">
            <a:avLst/>
          </a:prstGeom>
          <a:solidFill>
            <a:schemeClr val="accent3">
              <a:lumMod val="20000"/>
              <a:lumOff val="80000"/>
              <a:alpha val="40000"/>
            </a:schemeClr>
          </a:solidFill>
        </p:spPr>
        <p:txBody>
          <a:bodyPr lIns="18288" tIns="18288" rIns="18288" bIns="18288"/>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a:t>Thursday 22 May</a:t>
            </a:r>
          </a:p>
          <a:p>
            <a:pPr marL="171450" indent="-171450">
              <a:lnSpc>
                <a:spcPct val="100000"/>
              </a:lnSpc>
              <a:spcBef>
                <a:spcPts val="0"/>
              </a:spcBef>
              <a:buFont typeface="Arial" panose="020B0604020202020204" pitchFamily="34" charset="0"/>
              <a:buChar char="•"/>
            </a:pPr>
            <a:r>
              <a:rPr lang="en-US" sz="1600" b="0"/>
              <a:t>1400 Closure:</a:t>
            </a:r>
          </a:p>
          <a:p>
            <a:pPr marL="401638" lvl="1" indent="-169863">
              <a:lnSpc>
                <a:spcPct val="100000"/>
              </a:lnSpc>
              <a:spcBef>
                <a:spcPts val="0"/>
              </a:spcBef>
            </a:pPr>
            <a:r>
              <a:rPr lang="en-US" sz="1400" b="0"/>
              <a:t>Monte Berico Square (Piazzale della Vittoria) until race completion</a:t>
            </a:r>
          </a:p>
          <a:p>
            <a:pPr marL="171450" indent="-171450">
              <a:lnSpc>
                <a:spcPct val="100000"/>
              </a:lnSpc>
              <a:spcBef>
                <a:spcPts val="0"/>
              </a:spcBef>
              <a:buFont typeface="Arial" panose="020B0604020202020204" pitchFamily="34" charset="0"/>
              <a:buChar char="•"/>
            </a:pPr>
            <a:r>
              <a:rPr lang="en-US" sz="1600" b="0"/>
              <a:t>1900 Road closures &amp; parking bans:</a:t>
            </a:r>
          </a:p>
          <a:p>
            <a:pPr marL="401638" lvl="1" indent="-169863">
              <a:lnSpc>
                <a:spcPct val="100000"/>
              </a:lnSpc>
              <a:spcBef>
                <a:spcPts val="0"/>
              </a:spcBef>
            </a:pPr>
            <a:r>
              <a:rPr lang="en-US" sz="1400" b="0"/>
              <a:t>viale X Giugno</a:t>
            </a:r>
          </a:p>
          <a:p>
            <a:pPr marL="401638" lvl="1" indent="-169863">
              <a:lnSpc>
                <a:spcPct val="100000"/>
              </a:lnSpc>
              <a:spcBef>
                <a:spcPts val="0"/>
              </a:spcBef>
            </a:pPr>
            <a:r>
              <a:rPr lang="en-US" sz="1400" b="0"/>
              <a:t>via Avogadro di Casanova</a:t>
            </a:r>
          </a:p>
          <a:p>
            <a:pPr marL="401638" lvl="1" indent="-169863">
              <a:lnSpc>
                <a:spcPct val="100000"/>
              </a:lnSpc>
              <a:spcBef>
                <a:spcPts val="0"/>
              </a:spcBef>
            </a:pPr>
            <a:r>
              <a:rPr lang="en-US" sz="1400" b="0"/>
              <a:t>via Natale del Grande</a:t>
            </a:r>
          </a:p>
          <a:p>
            <a:pPr marL="401638" lvl="1" indent="-169863">
              <a:lnSpc>
                <a:spcPct val="100000"/>
              </a:lnSpc>
              <a:spcBef>
                <a:spcPts val="0"/>
              </a:spcBef>
            </a:pPr>
            <a:r>
              <a:rPr lang="en-US" sz="1400" b="0"/>
              <a:t>via Schio (near stadium)</a:t>
            </a:r>
          </a:p>
        </p:txBody>
      </p:sp>
      <p:sp>
        <p:nvSpPr>
          <p:cNvPr id="7" name="Content Placeholder 1">
            <a:extLst>
              <a:ext uri="{FF2B5EF4-FFF2-40B4-BE49-F238E27FC236}">
                <a16:creationId xmlns:a16="http://schemas.microsoft.com/office/drawing/2014/main" id="{720B7720-1171-B337-B578-07ABD6EF2474}"/>
              </a:ext>
            </a:extLst>
          </p:cNvPr>
          <p:cNvSpPr txBox="1">
            <a:spLocks/>
          </p:cNvSpPr>
          <p:nvPr/>
        </p:nvSpPr>
        <p:spPr>
          <a:xfrm>
            <a:off x="6517216" y="1972519"/>
            <a:ext cx="2590801" cy="4262744"/>
          </a:xfrm>
          <a:prstGeom prst="rect">
            <a:avLst/>
          </a:prstGeom>
          <a:solidFill>
            <a:schemeClr val="accent6">
              <a:lumMod val="20000"/>
              <a:lumOff val="80000"/>
              <a:alpha val="40000"/>
            </a:schemeClr>
          </a:solidFill>
        </p:spPr>
        <p:txBody>
          <a:bodyPr lIns="18288" tIns="18288" rIns="18288" bIns="18288"/>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dirty="0"/>
              <a:t>Friday 23 May</a:t>
            </a:r>
          </a:p>
          <a:p>
            <a:pPr marL="171450" indent="-171450">
              <a:lnSpc>
                <a:spcPct val="100000"/>
              </a:lnSpc>
              <a:spcBef>
                <a:spcPts val="0"/>
              </a:spcBef>
              <a:buFont typeface="Arial" panose="020B0604020202020204" pitchFamily="34" charset="0"/>
              <a:buChar char="•"/>
            </a:pPr>
            <a:r>
              <a:rPr lang="it-IT" sz="1600" b="0" dirty="0"/>
              <a:t> 0500 – 2300 Closure:</a:t>
            </a:r>
          </a:p>
          <a:p>
            <a:pPr marL="401638" lvl="1" indent="-169863">
              <a:lnSpc>
                <a:spcPct val="100000"/>
              </a:lnSpc>
              <a:spcBef>
                <a:spcPts val="0"/>
              </a:spcBef>
            </a:pPr>
            <a:r>
              <a:rPr lang="it-IT" sz="1400" b="0" dirty="0"/>
              <a:t>via Petrarca</a:t>
            </a:r>
          </a:p>
          <a:p>
            <a:pPr marL="401638" lvl="1" indent="-169863">
              <a:lnSpc>
                <a:spcPct val="100000"/>
              </a:lnSpc>
              <a:spcBef>
                <a:spcPts val="0"/>
              </a:spcBef>
            </a:pPr>
            <a:r>
              <a:rPr lang="it-IT" sz="1400" b="0" dirty="0"/>
              <a:t>via Boccaccio</a:t>
            </a:r>
          </a:p>
          <a:p>
            <a:pPr marL="401638" lvl="1" indent="-169863">
              <a:lnSpc>
                <a:spcPct val="100000"/>
              </a:lnSpc>
              <a:spcBef>
                <a:spcPts val="0"/>
              </a:spcBef>
            </a:pPr>
            <a:r>
              <a:rPr lang="it-IT" sz="1400" b="0" dirty="0"/>
              <a:t>viale Dante</a:t>
            </a:r>
          </a:p>
          <a:p>
            <a:pPr marL="401638" lvl="1" indent="-169863">
              <a:lnSpc>
                <a:spcPct val="100000"/>
              </a:lnSpc>
              <a:spcBef>
                <a:spcPts val="0"/>
              </a:spcBef>
            </a:pPr>
            <a:r>
              <a:rPr lang="it-IT" sz="1400" b="0" dirty="0"/>
              <a:t>viale X Giugno</a:t>
            </a:r>
          </a:p>
          <a:p>
            <a:pPr marL="401638" lvl="1" indent="-169863">
              <a:lnSpc>
                <a:spcPct val="100000"/>
              </a:lnSpc>
              <a:spcBef>
                <a:spcPts val="0"/>
              </a:spcBef>
            </a:pPr>
            <a:r>
              <a:rPr lang="it-IT" sz="1400" b="0" dirty="0"/>
              <a:t>viale D'Azeglio</a:t>
            </a:r>
          </a:p>
          <a:p>
            <a:pPr marL="401638" lvl="1" indent="-169863">
              <a:lnSpc>
                <a:spcPct val="100000"/>
              </a:lnSpc>
              <a:spcBef>
                <a:spcPts val="0"/>
              </a:spcBef>
            </a:pPr>
            <a:r>
              <a:rPr lang="it-IT" sz="1400" b="0" dirty="0"/>
              <a:t>Borgo Berga</a:t>
            </a:r>
          </a:p>
          <a:p>
            <a:pPr marL="401638" lvl="1" indent="-169863">
              <a:lnSpc>
                <a:spcPct val="100000"/>
              </a:lnSpc>
              <a:spcBef>
                <a:spcPts val="0"/>
              </a:spcBef>
            </a:pPr>
            <a:r>
              <a:rPr lang="it-IT" sz="1400" b="0" dirty="0"/>
              <a:t>viale dello Stadio</a:t>
            </a:r>
          </a:p>
          <a:p>
            <a:pPr marL="171450" indent="-171450">
              <a:lnSpc>
                <a:spcPct val="100000"/>
              </a:lnSpc>
              <a:spcBef>
                <a:spcPts val="0"/>
              </a:spcBef>
              <a:buFont typeface="Arial" panose="020B0604020202020204" pitchFamily="34" charset="0"/>
              <a:buChar char="•"/>
            </a:pPr>
            <a:r>
              <a:rPr lang="it-IT" sz="1600" b="0" dirty="0"/>
              <a:t>1345-1800 Closure:</a:t>
            </a:r>
          </a:p>
          <a:p>
            <a:pPr marL="401638" lvl="1" indent="-169863">
              <a:lnSpc>
                <a:spcPct val="100000"/>
              </a:lnSpc>
              <a:spcBef>
                <a:spcPts val="0"/>
              </a:spcBef>
            </a:pPr>
            <a:r>
              <a:rPr lang="it-IT" sz="1400" b="0" dirty="0"/>
              <a:t>viale Riviera Berica</a:t>
            </a:r>
          </a:p>
          <a:p>
            <a:pPr marL="401638" lvl="1" indent="-169863">
              <a:lnSpc>
                <a:spcPct val="100000"/>
              </a:lnSpc>
              <a:spcBef>
                <a:spcPts val="0"/>
              </a:spcBef>
            </a:pPr>
            <a:r>
              <a:rPr lang="it-IT" sz="1400" b="0" dirty="0"/>
              <a:t>strada del Tormeno</a:t>
            </a:r>
          </a:p>
          <a:p>
            <a:pPr marL="401638" lvl="1" indent="-169863">
              <a:lnSpc>
                <a:spcPct val="100000"/>
              </a:lnSpc>
              <a:spcBef>
                <a:spcPts val="0"/>
              </a:spcBef>
            </a:pPr>
            <a:r>
              <a:rPr lang="it-IT" sz="1400" b="0" dirty="0"/>
              <a:t>viale del Risorgimento Nazionale</a:t>
            </a:r>
          </a:p>
          <a:p>
            <a:pPr marL="401638" lvl="1" indent="-169863">
              <a:lnSpc>
                <a:spcPct val="100000"/>
              </a:lnSpc>
              <a:spcBef>
                <a:spcPts val="0"/>
              </a:spcBef>
            </a:pPr>
            <a:r>
              <a:rPr lang="it-IT" sz="1400" b="0" dirty="0"/>
              <a:t>viale X Giugno (Monte Berico)</a:t>
            </a:r>
          </a:p>
          <a:p>
            <a:pPr marL="171450" indent="-171450">
              <a:lnSpc>
                <a:spcPct val="100000"/>
              </a:lnSpc>
              <a:spcBef>
                <a:spcPts val="0"/>
              </a:spcBef>
              <a:buFont typeface="Arial" panose="020B0604020202020204" pitchFamily="34" charset="0"/>
              <a:buChar char="•"/>
            </a:pPr>
            <a:r>
              <a:rPr lang="it-IT" sz="1600" b="0" dirty="0"/>
              <a:t>1600 Race arrives at city from the south</a:t>
            </a:r>
          </a:p>
          <a:p>
            <a:pPr marL="171450" indent="-171450">
              <a:lnSpc>
                <a:spcPct val="100000"/>
              </a:lnSpc>
              <a:spcBef>
                <a:spcPts val="0"/>
              </a:spcBef>
              <a:buFont typeface="Arial" panose="020B0604020202020204" pitchFamily="34" charset="0"/>
              <a:buChar char="•"/>
            </a:pPr>
            <a:r>
              <a:rPr lang="it-IT" sz="1600" b="0" dirty="0"/>
              <a:t>2300 (or until end of race)</a:t>
            </a:r>
            <a:endParaRPr lang="en-US" sz="1800" b="0" dirty="0"/>
          </a:p>
        </p:txBody>
      </p:sp>
      <p:grpSp>
        <p:nvGrpSpPr>
          <p:cNvPr id="21" name="Group 20">
            <a:extLst>
              <a:ext uri="{FF2B5EF4-FFF2-40B4-BE49-F238E27FC236}">
                <a16:creationId xmlns:a16="http://schemas.microsoft.com/office/drawing/2014/main" id="{49EB3E84-ABD5-4D19-E589-D46F15BE2D6E}"/>
              </a:ext>
            </a:extLst>
          </p:cNvPr>
          <p:cNvGrpSpPr/>
          <p:nvPr/>
        </p:nvGrpSpPr>
        <p:grpSpPr>
          <a:xfrm>
            <a:off x="2648120" y="2148199"/>
            <a:ext cx="3784211" cy="4025939"/>
            <a:chOff x="2672504" y="1700434"/>
            <a:chExt cx="3798992" cy="4040478"/>
          </a:xfrm>
        </p:grpSpPr>
        <p:pic>
          <p:nvPicPr>
            <p:cNvPr id="3" name="Picture 2" descr="Map&#10;&#10;AI-generated content may be incorrect.">
              <a:extLst>
                <a:ext uri="{FF2B5EF4-FFF2-40B4-BE49-F238E27FC236}">
                  <a16:creationId xmlns:a16="http://schemas.microsoft.com/office/drawing/2014/main" id="{D491BD16-8934-23D4-A553-B6CBCAE964BB}"/>
                </a:ext>
              </a:extLst>
            </p:cNvPr>
            <p:cNvPicPr>
              <a:picLocks noChangeAspect="1"/>
            </p:cNvPicPr>
            <p:nvPr/>
          </p:nvPicPr>
          <p:blipFill>
            <a:blip r:embed="rId3">
              <a:extLst>
                <a:ext uri="{28A0092B-C50C-407E-A947-70E740481C1C}">
                  <a14:useLocalDpi xmlns:a14="http://schemas.microsoft.com/office/drawing/2010/main" val="0"/>
                </a:ext>
              </a:extLst>
            </a:blip>
            <a:srcRect l="748" t="1430" r="763" b="3293"/>
            <a:stretch/>
          </p:blipFill>
          <p:spPr>
            <a:xfrm>
              <a:off x="2672504" y="1700434"/>
              <a:ext cx="3798992" cy="4040478"/>
            </a:xfrm>
            <a:prstGeom prst="rect">
              <a:avLst/>
            </a:prstGeom>
            <a:ln w="19050">
              <a:solidFill>
                <a:srgbClr val="0070C0"/>
              </a:solidFill>
            </a:ln>
          </p:spPr>
        </p:pic>
        <p:sp>
          <p:nvSpPr>
            <p:cNvPr id="8" name="TextBox 7">
              <a:extLst>
                <a:ext uri="{FF2B5EF4-FFF2-40B4-BE49-F238E27FC236}">
                  <a16:creationId xmlns:a16="http://schemas.microsoft.com/office/drawing/2014/main" id="{A9D01C9C-4AB1-B788-1E14-564E47957623}"/>
                </a:ext>
              </a:extLst>
            </p:cNvPr>
            <p:cNvSpPr txBox="1"/>
            <p:nvPr/>
          </p:nvSpPr>
          <p:spPr>
            <a:xfrm>
              <a:off x="2759978" y="4173663"/>
              <a:ext cx="665310" cy="160044"/>
            </a:xfrm>
            <a:prstGeom prst="rect">
              <a:avLst/>
            </a:prstGeom>
            <a:noFill/>
            <a:ln w="19050">
              <a:noFill/>
            </a:ln>
          </p:spPr>
          <p:txBody>
            <a:bodyPr wrap="none" lIns="18288" tIns="18288" rIns="18288" bIns="18288" rtlCol="0">
              <a:spAutoFit/>
            </a:bodyPr>
            <a:lstStyle/>
            <a:p>
              <a:r>
                <a:rPr lang="en-US" sz="800" b="1">
                  <a:effectLst>
                    <a:glow rad="101600">
                      <a:schemeClr val="bg1">
                        <a:alpha val="60000"/>
                      </a:schemeClr>
                    </a:glow>
                  </a:effectLst>
                </a:rPr>
                <a:t>Train Station</a:t>
              </a:r>
            </a:p>
          </p:txBody>
        </p:sp>
        <p:sp>
          <p:nvSpPr>
            <p:cNvPr id="9" name="TextBox 8">
              <a:extLst>
                <a:ext uri="{FF2B5EF4-FFF2-40B4-BE49-F238E27FC236}">
                  <a16:creationId xmlns:a16="http://schemas.microsoft.com/office/drawing/2014/main" id="{B309C650-3102-12DC-7D10-46578FFFC66C}"/>
                </a:ext>
              </a:extLst>
            </p:cNvPr>
            <p:cNvSpPr txBox="1"/>
            <p:nvPr/>
          </p:nvSpPr>
          <p:spPr>
            <a:xfrm>
              <a:off x="4188048" y="4728734"/>
              <a:ext cx="687752" cy="160044"/>
            </a:xfrm>
            <a:prstGeom prst="rect">
              <a:avLst/>
            </a:prstGeom>
            <a:noFill/>
            <a:ln w="19050">
              <a:noFill/>
            </a:ln>
          </p:spPr>
          <p:txBody>
            <a:bodyPr wrap="none" lIns="18288" tIns="18288" rIns="18288" bIns="18288" rtlCol="0">
              <a:spAutoFit/>
            </a:bodyPr>
            <a:lstStyle/>
            <a:p>
              <a:r>
                <a:rPr lang="en-US" sz="800" b="1">
                  <a:effectLst>
                    <a:glow rad="101600">
                      <a:schemeClr val="bg1">
                        <a:alpha val="60000"/>
                      </a:schemeClr>
                    </a:glow>
                  </a:effectLst>
                </a:rPr>
                <a:t>Monte Berico</a:t>
              </a:r>
            </a:p>
          </p:txBody>
        </p:sp>
        <p:sp>
          <p:nvSpPr>
            <p:cNvPr id="5" name="Arrow: Right 4">
              <a:extLst>
                <a:ext uri="{FF2B5EF4-FFF2-40B4-BE49-F238E27FC236}">
                  <a16:creationId xmlns:a16="http://schemas.microsoft.com/office/drawing/2014/main" id="{CCC270F9-D177-8CAE-1F3A-E1530DDD27A3}"/>
                </a:ext>
              </a:extLst>
            </p:cNvPr>
            <p:cNvSpPr/>
            <p:nvPr/>
          </p:nvSpPr>
          <p:spPr>
            <a:xfrm rot="14036597">
              <a:off x="5571188" y="5412234"/>
              <a:ext cx="351974" cy="671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2E5494C-C65D-33B6-9F53-EAC2CC758A7E}"/>
                </a:ext>
              </a:extLst>
            </p:cNvPr>
            <p:cNvSpPr/>
            <p:nvPr/>
          </p:nvSpPr>
          <p:spPr>
            <a:xfrm rot="14036597">
              <a:off x="5571187" y="5286027"/>
              <a:ext cx="351974" cy="671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BAEFA06-3CEB-D3B9-BAB8-19DC45656459}"/>
                </a:ext>
              </a:extLst>
            </p:cNvPr>
            <p:cNvSpPr/>
            <p:nvPr/>
          </p:nvSpPr>
          <p:spPr>
            <a:xfrm rot="14036597">
              <a:off x="5701914" y="5349131"/>
              <a:ext cx="351974" cy="671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B3FBE67F-6D58-B22C-935D-76E9876DD719}"/>
              </a:ext>
            </a:extLst>
          </p:cNvPr>
          <p:cNvPicPr>
            <a:picLocks noChangeAspect="1"/>
          </p:cNvPicPr>
          <p:nvPr/>
        </p:nvPicPr>
        <p:blipFill>
          <a:blip r:embed="rId4"/>
          <a:srcRect l="16413" t="19116" r="17689" b="22819"/>
          <a:stretch/>
        </p:blipFill>
        <p:spPr>
          <a:xfrm>
            <a:off x="3190863" y="683862"/>
            <a:ext cx="1537237" cy="1354488"/>
          </a:xfrm>
          <a:prstGeom prst="rect">
            <a:avLst/>
          </a:prstGeom>
        </p:spPr>
      </p:pic>
      <p:cxnSp>
        <p:nvCxnSpPr>
          <p:cNvPr id="24" name="Straight Connector 23">
            <a:extLst>
              <a:ext uri="{FF2B5EF4-FFF2-40B4-BE49-F238E27FC236}">
                <a16:creationId xmlns:a16="http://schemas.microsoft.com/office/drawing/2014/main" id="{1C31C4E5-7898-7A51-718C-B02BCF323A66}"/>
              </a:ext>
            </a:extLst>
          </p:cNvPr>
          <p:cNvCxnSpPr>
            <a:cxnSpLocks/>
            <a:endCxn id="28" idx="3"/>
          </p:cNvCxnSpPr>
          <p:nvPr/>
        </p:nvCxnSpPr>
        <p:spPr>
          <a:xfrm flipH="1" flipV="1">
            <a:off x="1679025" y="936933"/>
            <a:ext cx="1779830" cy="122755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5FA1B0-772E-A25F-6246-28431DC95D21}"/>
              </a:ext>
            </a:extLst>
          </p:cNvPr>
          <p:cNvCxnSpPr>
            <a:cxnSpLocks/>
          </p:cNvCxnSpPr>
          <p:nvPr/>
        </p:nvCxnSpPr>
        <p:spPr>
          <a:xfrm flipH="1" flipV="1">
            <a:off x="1558925" y="1228725"/>
            <a:ext cx="1089195" cy="159609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BA2C38A-8707-04E4-8A7B-F98562658B55}"/>
              </a:ext>
            </a:extLst>
          </p:cNvPr>
          <p:cNvSpPr txBox="1"/>
          <p:nvPr/>
        </p:nvSpPr>
        <p:spPr>
          <a:xfrm>
            <a:off x="4728100" y="521903"/>
            <a:ext cx="4293896" cy="1508105"/>
          </a:xfrm>
          <a:prstGeom prst="rect">
            <a:avLst/>
          </a:prstGeom>
          <a:noFill/>
        </p:spPr>
        <p:txBody>
          <a:bodyPr wrap="square">
            <a:spAutoFit/>
          </a:bodyPr>
          <a:lstStyle/>
          <a:p>
            <a:pPr>
              <a:lnSpc>
                <a:spcPct val="100000"/>
              </a:lnSpc>
              <a:spcBef>
                <a:spcPts val="0"/>
              </a:spcBef>
            </a:pPr>
            <a:r>
              <a:rPr lang="en-US" sz="1600" b="1"/>
              <a:t>Memorial Day Weekend (22-23 May)</a:t>
            </a:r>
          </a:p>
          <a:p>
            <a:pPr marL="171450" indent="-171450">
              <a:lnSpc>
                <a:spcPct val="100000"/>
              </a:lnSpc>
              <a:spcBef>
                <a:spcPts val="0"/>
              </a:spcBef>
              <a:buFont typeface="Arial" panose="020B0604020202020204" pitchFamily="34" charset="0"/>
              <a:buChar char="•"/>
            </a:pPr>
            <a:r>
              <a:rPr lang="en-US" sz="1600" b="0"/>
              <a:t>International Professional Bike Race </a:t>
            </a:r>
          </a:p>
          <a:p>
            <a:pPr marL="171450" indent="-171450">
              <a:lnSpc>
                <a:spcPct val="100000"/>
              </a:lnSpc>
              <a:spcBef>
                <a:spcPts val="0"/>
              </a:spcBef>
              <a:buFont typeface="Arial" panose="020B0604020202020204" pitchFamily="34" charset="0"/>
              <a:buChar char="•"/>
            </a:pPr>
            <a:r>
              <a:rPr lang="en-US" sz="1600" b="0"/>
              <a:t>Impacts to the Vicenza Military Community:</a:t>
            </a:r>
            <a:endParaRPr lang="en-US" sz="1600"/>
          </a:p>
          <a:p>
            <a:pPr marL="401638" lvl="1" indent="-169863">
              <a:lnSpc>
                <a:spcPct val="100000"/>
              </a:lnSpc>
              <a:spcBef>
                <a:spcPts val="0"/>
              </a:spcBef>
              <a:buFont typeface="Arial" panose="020B0604020202020204" pitchFamily="34" charset="0"/>
              <a:buChar char="•"/>
            </a:pPr>
            <a:r>
              <a:rPr lang="en-US" sz="1400" b="0"/>
              <a:t>Significant road closures &amp; parking bans</a:t>
            </a:r>
            <a:endParaRPr lang="en-US" sz="1400"/>
          </a:p>
          <a:p>
            <a:pPr marL="401638" lvl="1" indent="-169863">
              <a:lnSpc>
                <a:spcPct val="100000"/>
              </a:lnSpc>
              <a:spcBef>
                <a:spcPts val="0"/>
              </a:spcBef>
              <a:buFont typeface="Arial" panose="020B0604020202020204" pitchFamily="34" charset="0"/>
              <a:buChar char="•"/>
            </a:pPr>
            <a:r>
              <a:rPr lang="en-US" sz="1400"/>
              <a:t>Increased Regional Traffic</a:t>
            </a:r>
          </a:p>
          <a:p>
            <a:pPr marL="171450" indent="-171450">
              <a:buFont typeface="Arial" panose="020B0604020202020204" pitchFamily="34" charset="0"/>
              <a:buChar char="•"/>
            </a:pPr>
            <a:r>
              <a:rPr lang="en-US" sz="1600" b="0"/>
              <a:t>No Impact to D</a:t>
            </a:r>
            <a:r>
              <a:rPr lang="en-US" sz="1600"/>
              <a:t>oDEA</a:t>
            </a:r>
            <a:endParaRPr lang="en-US" sz="1600" b="0"/>
          </a:p>
        </p:txBody>
      </p:sp>
    </p:spTree>
    <p:extLst>
      <p:ext uri="{BB962C8B-B14F-4D97-AF65-F5344CB8AC3E}">
        <p14:creationId xmlns:p14="http://schemas.microsoft.com/office/powerpoint/2010/main" val="958509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7EE9F-073E-76EC-3FA2-8CD43C80C3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2E59EA-94F1-F995-DC13-00A2B844A077}"/>
              </a:ext>
            </a:extLst>
          </p:cNvPr>
          <p:cNvSpPr txBox="1"/>
          <p:nvPr/>
        </p:nvSpPr>
        <p:spPr>
          <a:xfrm>
            <a:off x="1" y="1545"/>
            <a:ext cx="9143999" cy="461665"/>
          </a:xfrm>
          <a:prstGeom prst="rect">
            <a:avLst/>
          </a:prstGeom>
          <a:noFill/>
        </p:spPr>
        <p:txBody>
          <a:bodyPr wrap="square" rtlCol="0">
            <a:spAutoFit/>
          </a:bodyPr>
          <a:lstStyle/>
          <a:p>
            <a:pPr algn="r"/>
            <a:r>
              <a:rPr lang="en-US" sz="2400" b="1">
                <a:latin typeface=" Arial"/>
              </a:rPr>
              <a:t>PAO – Venice Access Fee </a:t>
            </a:r>
          </a:p>
        </p:txBody>
      </p:sp>
      <p:pic>
        <p:nvPicPr>
          <p:cNvPr id="13" name="Picture 12">
            <a:extLst>
              <a:ext uri="{FF2B5EF4-FFF2-40B4-BE49-F238E27FC236}">
                <a16:creationId xmlns:a16="http://schemas.microsoft.com/office/drawing/2014/main" id="{D7FE2D27-9801-DCCE-400C-CE5CFC04E2FC}"/>
              </a:ext>
            </a:extLst>
          </p:cNvPr>
          <p:cNvPicPr>
            <a:picLocks noChangeAspect="1"/>
          </p:cNvPicPr>
          <p:nvPr/>
        </p:nvPicPr>
        <p:blipFill>
          <a:blip r:embed="rId3"/>
          <a:stretch>
            <a:fillRect/>
          </a:stretch>
        </p:blipFill>
        <p:spPr>
          <a:xfrm>
            <a:off x="7946713" y="5064085"/>
            <a:ext cx="1115174" cy="1261998"/>
          </a:xfrm>
          <a:prstGeom prst="rect">
            <a:avLst/>
          </a:prstGeom>
        </p:spPr>
      </p:pic>
      <p:pic>
        <p:nvPicPr>
          <p:cNvPr id="16" name="Picture 15">
            <a:extLst>
              <a:ext uri="{FF2B5EF4-FFF2-40B4-BE49-F238E27FC236}">
                <a16:creationId xmlns:a16="http://schemas.microsoft.com/office/drawing/2014/main" id="{29765E52-2191-9269-F1EA-A515CE67739E}"/>
              </a:ext>
            </a:extLst>
          </p:cNvPr>
          <p:cNvPicPr>
            <a:picLocks noChangeAspect="1"/>
          </p:cNvPicPr>
          <p:nvPr/>
        </p:nvPicPr>
        <p:blipFill>
          <a:blip r:embed="rId4"/>
          <a:stretch>
            <a:fillRect/>
          </a:stretch>
        </p:blipFill>
        <p:spPr>
          <a:xfrm>
            <a:off x="6832046" y="5185356"/>
            <a:ext cx="1127546" cy="1019455"/>
          </a:xfrm>
          <a:prstGeom prst="rect">
            <a:avLst/>
          </a:prstGeom>
        </p:spPr>
      </p:pic>
      <p:sp>
        <p:nvSpPr>
          <p:cNvPr id="14" name="TextBox 13">
            <a:extLst>
              <a:ext uri="{FF2B5EF4-FFF2-40B4-BE49-F238E27FC236}">
                <a16:creationId xmlns:a16="http://schemas.microsoft.com/office/drawing/2014/main" id="{4C20BE9C-A1D4-18B9-E1F6-76DF40F77EAB}"/>
              </a:ext>
            </a:extLst>
          </p:cNvPr>
          <p:cNvSpPr txBox="1"/>
          <p:nvPr/>
        </p:nvSpPr>
        <p:spPr>
          <a:xfrm>
            <a:off x="3755673" y="3128286"/>
            <a:ext cx="15893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Arial Narrow"/>
              </a:rPr>
              <a:t>https://cda.ve.it/en/</a:t>
            </a:r>
          </a:p>
        </p:txBody>
      </p:sp>
      <p:grpSp>
        <p:nvGrpSpPr>
          <p:cNvPr id="2" name="Group 1">
            <a:extLst>
              <a:ext uri="{FF2B5EF4-FFF2-40B4-BE49-F238E27FC236}">
                <a16:creationId xmlns:a16="http://schemas.microsoft.com/office/drawing/2014/main" id="{DFF1DB57-7E31-8B0F-CFBC-1EB1D691D58B}"/>
              </a:ext>
            </a:extLst>
          </p:cNvPr>
          <p:cNvGrpSpPr/>
          <p:nvPr/>
        </p:nvGrpSpPr>
        <p:grpSpPr>
          <a:xfrm>
            <a:off x="5190185" y="798970"/>
            <a:ext cx="3871702" cy="1989890"/>
            <a:chOff x="5345055" y="664385"/>
            <a:chExt cx="3659161" cy="2139816"/>
          </a:xfrm>
        </p:grpSpPr>
        <p:pic>
          <p:nvPicPr>
            <p:cNvPr id="20" name="Picture 19">
              <a:extLst>
                <a:ext uri="{FF2B5EF4-FFF2-40B4-BE49-F238E27FC236}">
                  <a16:creationId xmlns:a16="http://schemas.microsoft.com/office/drawing/2014/main" id="{49B6D063-82F8-97E4-08BB-5EFF63D15DA5}"/>
                </a:ext>
              </a:extLst>
            </p:cNvPr>
            <p:cNvPicPr>
              <a:picLocks noChangeAspect="1"/>
            </p:cNvPicPr>
            <p:nvPr/>
          </p:nvPicPr>
          <p:blipFill>
            <a:blip r:embed="rId5"/>
            <a:stretch>
              <a:fillRect/>
            </a:stretch>
          </p:blipFill>
          <p:spPr>
            <a:xfrm>
              <a:off x="5345055" y="664385"/>
              <a:ext cx="3659161" cy="2139816"/>
            </a:xfrm>
            <a:prstGeom prst="rect">
              <a:avLst/>
            </a:prstGeom>
          </p:spPr>
        </p:pic>
        <p:sp>
          <p:nvSpPr>
            <p:cNvPr id="22" name="TextBox 21">
              <a:extLst>
                <a:ext uri="{FF2B5EF4-FFF2-40B4-BE49-F238E27FC236}">
                  <a16:creationId xmlns:a16="http://schemas.microsoft.com/office/drawing/2014/main" id="{325F9BDD-E7AF-41EC-5887-0970F83A3FE1}"/>
                </a:ext>
              </a:extLst>
            </p:cNvPr>
            <p:cNvSpPr txBox="1"/>
            <p:nvPr/>
          </p:nvSpPr>
          <p:spPr>
            <a:xfrm>
              <a:off x="6683481" y="678947"/>
              <a:ext cx="20997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Narrow"/>
                </a:rPr>
                <a:t>https://cda.ve.it/en/</a:t>
              </a:r>
            </a:p>
          </p:txBody>
        </p:sp>
      </p:grpSp>
      <p:sp>
        <p:nvSpPr>
          <p:cNvPr id="5" name="TextBox 4">
            <a:extLst>
              <a:ext uri="{FF2B5EF4-FFF2-40B4-BE49-F238E27FC236}">
                <a16:creationId xmlns:a16="http://schemas.microsoft.com/office/drawing/2014/main" id="{00B8B7CC-08EA-87AD-C313-1902197B21E7}"/>
              </a:ext>
            </a:extLst>
          </p:cNvPr>
          <p:cNvSpPr txBox="1"/>
          <p:nvPr/>
        </p:nvSpPr>
        <p:spPr>
          <a:xfrm>
            <a:off x="139782" y="2230749"/>
            <a:ext cx="6248139" cy="4193456"/>
          </a:xfrm>
          <a:prstGeom prst="rect">
            <a:avLst/>
          </a:prstGeom>
          <a:noFill/>
        </p:spPr>
        <p:txBody>
          <a:bodyPr wrap="square">
            <a:spAutoFit/>
          </a:bodyPr>
          <a:lstStyle/>
          <a:p>
            <a:pPr marL="0" marR="0">
              <a:buNone/>
            </a:pPr>
            <a:r>
              <a:rPr lang="en-US" sz="1600" b="1">
                <a:effectLst/>
                <a:latin typeface="Aptos" panose="020B0004020202020204" pitchFamily="34" charset="0"/>
                <a:ea typeface="Aptos" panose="020B0004020202020204" pitchFamily="34" charset="0"/>
                <a:cs typeface="Aptos" panose="020B0004020202020204" pitchFamily="34" charset="0"/>
              </a:rPr>
              <a:t>	Key Details for Vicenza Military Community</a:t>
            </a:r>
          </a:p>
          <a:p>
            <a:pPr marL="0" marR="0">
              <a:buNone/>
            </a:pPr>
            <a:endParaRPr lang="en-US" sz="800">
              <a:effectLst/>
              <a:latin typeface="Aptos" panose="020B0004020202020204" pitchFamily="34" charset="0"/>
              <a:ea typeface="Aptos" panose="020B0004020202020204" pitchFamily="34" charset="0"/>
              <a:cs typeface="Aptos" panose="020B0004020202020204" pitchFamily="34" charset="0"/>
            </a:endParaRPr>
          </a:p>
          <a:p>
            <a:pPr marL="0" marR="0"/>
            <a:r>
              <a:rPr lang="en-US" sz="1600">
                <a:effectLst/>
                <a:latin typeface="Segoe UI Emoji" panose="020B0502040204020203" pitchFamily="34" charset="0"/>
                <a:ea typeface="Aptos" panose="020B0004020202020204" pitchFamily="34" charset="0"/>
                <a:cs typeface="Segoe UI Emoji" panose="020B0502040204020203" pitchFamily="34" charset="0"/>
              </a:rPr>
              <a:t>🗓️</a:t>
            </a:r>
            <a:r>
              <a:rPr lang="en-US" sz="1600">
                <a:effectLst/>
                <a:latin typeface="Aptos" panose="020B0004020202020204" pitchFamily="34" charset="0"/>
                <a:ea typeface="Aptos" panose="020B0004020202020204" pitchFamily="34" charset="0"/>
                <a:cs typeface="Aptos" panose="020B0004020202020204" pitchFamily="34" charset="0"/>
              </a:rPr>
              <a:t> </a:t>
            </a:r>
            <a:r>
              <a:rPr lang="en-US" sz="1600" b="1">
                <a:effectLst/>
                <a:latin typeface="Aptos" panose="020B0004020202020204" pitchFamily="34" charset="0"/>
                <a:ea typeface="Aptos" panose="020B0004020202020204" pitchFamily="34" charset="0"/>
                <a:cs typeface="Aptos" panose="020B0004020202020204" pitchFamily="34" charset="0"/>
              </a:rPr>
              <a:t>Access Fee Validity:</a:t>
            </a:r>
            <a:r>
              <a:rPr lang="en-US" sz="1600">
                <a:effectLst/>
                <a:latin typeface="Aptos" panose="020B0004020202020204" pitchFamily="34" charset="0"/>
                <a:ea typeface="Aptos" panose="020B0004020202020204" pitchFamily="34" charset="0"/>
                <a:cs typeface="Aptos" panose="020B0004020202020204" pitchFamily="34" charset="0"/>
              </a:rPr>
              <a:t>   Venice Access Fee is in effect</a:t>
            </a:r>
          </a:p>
          <a:p>
            <a:pPr marL="0" marR="0"/>
            <a:r>
              <a:rPr lang="en-US" sz="1600">
                <a:latin typeface="Aptos" panose="020B0004020202020204" pitchFamily="34" charset="0"/>
                <a:ea typeface="Aptos" panose="020B0004020202020204" pitchFamily="34" charset="0"/>
                <a:cs typeface="Aptos" panose="020B0004020202020204" pitchFamily="34" charset="0"/>
              </a:rPr>
              <a:t>on weekends (Friday through Sunday) and public holidays.</a:t>
            </a:r>
            <a:r>
              <a:rPr lang="en-US" sz="1600">
                <a:effectLst/>
                <a:latin typeface="Aptos" panose="020B0004020202020204" pitchFamily="34" charset="0"/>
                <a:ea typeface="Aptos" panose="020B0004020202020204" pitchFamily="34" charset="0"/>
                <a:cs typeface="Aptos" panose="020B0004020202020204" pitchFamily="34" charset="0"/>
              </a:rPr>
              <a:t> </a:t>
            </a:r>
          </a:p>
          <a:p>
            <a:pPr marL="0" marR="0"/>
            <a:endParaRPr lang="en-US" sz="800">
              <a:latin typeface="Aptos" panose="020B0004020202020204" pitchFamily="34" charset="0"/>
              <a:ea typeface="Aptos" panose="020B0004020202020204" pitchFamily="34" charset="0"/>
              <a:cs typeface="Aptos" panose="020B0004020202020204" pitchFamily="34" charset="0"/>
            </a:endParaRPr>
          </a:p>
          <a:p>
            <a:pPr marL="0" marR="0"/>
            <a:r>
              <a:rPr lang="en-US" sz="1600">
                <a:effectLst/>
                <a:latin typeface="Segoe UI Emoji" panose="020B0502040204020203" pitchFamily="34" charset="0"/>
                <a:ea typeface="Aptos" panose="020B0004020202020204" pitchFamily="34" charset="0"/>
                <a:cs typeface="Aptos" panose="020B0004020202020204" pitchFamily="34" charset="0"/>
              </a:rPr>
              <a:t>✅</a:t>
            </a:r>
            <a:r>
              <a:rPr lang="en-US" sz="1600">
                <a:effectLst/>
                <a:latin typeface="Aptos" panose="020B0004020202020204" pitchFamily="34" charset="0"/>
                <a:ea typeface="Aptos" panose="020B0004020202020204" pitchFamily="34" charset="0"/>
                <a:cs typeface="Aptos" panose="020B0004020202020204" pitchFamily="34" charset="0"/>
              </a:rPr>
              <a:t> </a:t>
            </a:r>
            <a:r>
              <a:rPr lang="en-US" sz="1600" b="1">
                <a:effectLst/>
                <a:latin typeface="Aptos" panose="020B0004020202020204" pitchFamily="34" charset="0"/>
                <a:ea typeface="Aptos" panose="020B0004020202020204" pitchFamily="34" charset="0"/>
                <a:cs typeface="Aptos" panose="020B0004020202020204" pitchFamily="34" charset="0"/>
              </a:rPr>
              <a:t>Exemption Eligibility:</a:t>
            </a:r>
            <a:r>
              <a:rPr lang="en-US" sz="1600">
                <a:effectLst/>
                <a:latin typeface="Aptos" panose="020B0004020202020204" pitchFamily="34" charset="0"/>
                <a:ea typeface="Aptos" panose="020B0004020202020204" pitchFamily="34" charset="0"/>
                <a:cs typeface="Aptos" panose="020B0004020202020204" pitchFamily="34" charset="0"/>
              </a:rPr>
              <a:t>  U.S. personnel residing in the larger Vicenza area and officially assigned to the base are exempt from the Venice Access Fee</a:t>
            </a:r>
            <a:r>
              <a:rPr lang="en-US" sz="1600">
                <a:latin typeface="Aptos" panose="020B0004020202020204" pitchFamily="34" charset="0"/>
                <a:ea typeface="Aptos" panose="020B0004020202020204" pitchFamily="34" charset="0"/>
                <a:cs typeface="Aptos" panose="020B0004020202020204" pitchFamily="34" charset="0"/>
              </a:rPr>
              <a:t> and do not need to book their visit.</a:t>
            </a:r>
            <a:endParaRPr lang="en-US" sz="1600">
              <a:effectLst/>
              <a:latin typeface="Aptos" panose="020B0004020202020204" pitchFamily="34" charset="0"/>
              <a:ea typeface="Aptos" panose="020B0004020202020204" pitchFamily="34" charset="0"/>
              <a:cs typeface="Aptos" panose="020B0004020202020204" pitchFamily="34" charset="0"/>
            </a:endParaRPr>
          </a:p>
          <a:p>
            <a:pPr marL="0" marR="0"/>
            <a:endParaRPr lang="en-US" sz="800">
              <a:latin typeface="Aptos" panose="020B0004020202020204" pitchFamily="34" charset="0"/>
              <a:ea typeface="Aptos" panose="020B0004020202020204" pitchFamily="34" charset="0"/>
              <a:cs typeface="Segoe UI Emoji" panose="020B0502040204020203" pitchFamily="34" charset="0"/>
            </a:endParaRPr>
          </a:p>
          <a:p>
            <a:pPr marL="0" marR="0"/>
            <a:r>
              <a:rPr lang="en-US" sz="1600">
                <a:effectLst/>
                <a:latin typeface="Segoe UI Emoji" panose="020B0502040204020203" pitchFamily="34" charset="0"/>
                <a:ea typeface="Aptos" panose="020B0004020202020204" pitchFamily="34" charset="0"/>
                <a:cs typeface="Segoe UI Emoji" panose="020B0502040204020203" pitchFamily="34" charset="0"/>
              </a:rPr>
              <a:t>📌</a:t>
            </a:r>
            <a:r>
              <a:rPr lang="en-US" sz="1600">
                <a:effectLst/>
                <a:latin typeface="Aptos" panose="020B0004020202020204" pitchFamily="34" charset="0"/>
                <a:ea typeface="Aptos" panose="020B0004020202020204" pitchFamily="34" charset="0"/>
                <a:cs typeface="Aptos" panose="020B0004020202020204" pitchFamily="34" charset="0"/>
              </a:rPr>
              <a:t> </a:t>
            </a:r>
            <a:r>
              <a:rPr lang="en-US" sz="1600" b="1">
                <a:effectLst/>
                <a:latin typeface="Aptos" panose="020B0004020202020204" pitchFamily="34" charset="0"/>
                <a:ea typeface="Aptos" panose="020B0004020202020204" pitchFamily="34" charset="0"/>
                <a:cs typeface="Aptos" panose="020B0004020202020204" pitchFamily="34" charset="0"/>
              </a:rPr>
              <a:t>Proof of Residency:</a:t>
            </a:r>
            <a:r>
              <a:rPr lang="en-US" sz="1600">
                <a:effectLst/>
                <a:latin typeface="Aptos" panose="020B0004020202020204" pitchFamily="34" charset="0"/>
                <a:ea typeface="Aptos" panose="020B0004020202020204" pitchFamily="34" charset="0"/>
                <a:cs typeface="Aptos" panose="020B0004020202020204" pitchFamily="34" charset="0"/>
              </a:rPr>
              <a:t>  Be sure to carry documentation confirming your residency in Vicenza (</a:t>
            </a:r>
            <a:r>
              <a:rPr lang="en-US" sz="1600" err="1">
                <a:effectLst/>
                <a:latin typeface="Aptos" panose="020B0004020202020204" pitchFamily="34" charset="0"/>
                <a:ea typeface="Aptos" panose="020B0004020202020204" pitchFamily="34" charset="0"/>
                <a:cs typeface="Aptos" panose="020B0004020202020204" pitchFamily="34" charset="0"/>
              </a:rPr>
              <a:t>Permesso</a:t>
            </a:r>
            <a:r>
              <a:rPr lang="en-US" sz="1600">
                <a:effectLst/>
                <a:latin typeface="Aptos" panose="020B0004020202020204" pitchFamily="34" charset="0"/>
                <a:ea typeface="Aptos" panose="020B0004020202020204" pitchFamily="34" charset="0"/>
                <a:cs typeface="Aptos" panose="020B0004020202020204" pitchFamily="34" charset="0"/>
              </a:rPr>
              <a:t> di </a:t>
            </a:r>
            <a:r>
              <a:rPr lang="en-US" sz="1600" err="1">
                <a:effectLst/>
                <a:latin typeface="Aptos" panose="020B0004020202020204" pitchFamily="34" charset="0"/>
                <a:ea typeface="Aptos" panose="020B0004020202020204" pitchFamily="34" charset="0"/>
                <a:cs typeface="Aptos" panose="020B0004020202020204" pitchFamily="34" charset="0"/>
              </a:rPr>
              <a:t>Soggiorno</a:t>
            </a:r>
            <a:r>
              <a:rPr lang="en-US" sz="1600">
                <a:effectLst/>
                <a:latin typeface="Aptos" panose="020B0004020202020204" pitchFamily="34" charset="0"/>
                <a:ea typeface="Aptos" panose="020B0004020202020204" pitchFamily="34" charset="0"/>
                <a:cs typeface="Aptos" panose="020B0004020202020204" pitchFamily="34" charset="0"/>
              </a:rPr>
              <a:t>), and ID or a memo statement of assignment to the U.S. base in Vicenza.</a:t>
            </a:r>
          </a:p>
          <a:p>
            <a:pPr marL="0" marR="0"/>
            <a:endParaRPr lang="en-US" sz="800">
              <a:effectLst/>
              <a:latin typeface="Aptos" panose="020B0004020202020204" pitchFamily="34" charset="0"/>
              <a:ea typeface="Aptos" panose="020B0004020202020204" pitchFamily="34" charset="0"/>
              <a:cs typeface="Aptos" panose="020B0004020202020204" pitchFamily="34" charset="0"/>
            </a:endParaRPr>
          </a:p>
          <a:p>
            <a:pPr marL="0" marR="0"/>
            <a:r>
              <a:rPr lang="en-US" sz="1600">
                <a:effectLst/>
                <a:latin typeface="Segoe UI Emoji" panose="020B0502040204020203" pitchFamily="34" charset="0"/>
                <a:ea typeface="Aptos" panose="020B0004020202020204" pitchFamily="34" charset="0"/>
                <a:cs typeface="Segoe UI Emoji" panose="020B0502040204020203" pitchFamily="34" charset="0"/>
              </a:rPr>
              <a:t>🔍</a:t>
            </a:r>
            <a:r>
              <a:rPr lang="en-US" sz="1600">
                <a:effectLst/>
                <a:latin typeface="Aptos" panose="020B0004020202020204" pitchFamily="34" charset="0"/>
                <a:ea typeface="Aptos" panose="020B0004020202020204" pitchFamily="34" charset="0"/>
                <a:cs typeface="Aptos" panose="020B0004020202020204" pitchFamily="34" charset="0"/>
              </a:rPr>
              <a:t> </a:t>
            </a:r>
            <a:r>
              <a:rPr lang="en-US" sz="1600" b="1">
                <a:effectLst/>
                <a:latin typeface="Aptos" panose="020B0004020202020204" pitchFamily="34" charset="0"/>
                <a:ea typeface="Aptos" panose="020B0004020202020204" pitchFamily="34" charset="0"/>
                <a:cs typeface="Aptos" panose="020B0004020202020204" pitchFamily="34" charset="0"/>
              </a:rPr>
              <a:t>Entry Checks:</a:t>
            </a:r>
            <a:r>
              <a:rPr lang="en-US" sz="1600">
                <a:effectLst/>
                <a:latin typeface="Aptos" panose="020B0004020202020204" pitchFamily="34" charset="0"/>
                <a:ea typeface="Aptos" panose="020B0004020202020204" pitchFamily="34" charset="0"/>
                <a:cs typeface="Aptos" panose="020B0004020202020204" pitchFamily="34" charset="0"/>
              </a:rPr>
              <a:t>  Local authorities may verify residency status at designated entry points, including train stations, ferry terminals, bus stations, and public parking garages.</a:t>
            </a:r>
          </a:p>
          <a:p>
            <a:pPr marL="0" marR="0"/>
            <a:endParaRPr lang="en-US" sz="1050">
              <a:latin typeface="Aptos" panose="020B0004020202020204" pitchFamily="34" charset="0"/>
              <a:ea typeface="Aptos" panose="020B0004020202020204" pitchFamily="34" charset="0"/>
              <a:cs typeface="Aptos" panose="020B0004020202020204" pitchFamily="34" charset="0"/>
            </a:endParaRPr>
          </a:p>
          <a:p>
            <a:pPr marL="0" marR="0"/>
            <a:r>
              <a:rPr lang="en-US" sz="1600">
                <a:latin typeface="Aptos" panose="020B0004020202020204" pitchFamily="34" charset="0"/>
                <a:ea typeface="Aptos" panose="020B0004020202020204" pitchFamily="34" charset="0"/>
                <a:cs typeface="Aptos" panose="020B0004020202020204" pitchFamily="34" charset="0"/>
              </a:rPr>
              <a:t>❗A</a:t>
            </a:r>
            <a:r>
              <a:rPr lang="en-US" sz="1600">
                <a:effectLst/>
                <a:latin typeface="Aptos" panose="020B0004020202020204" pitchFamily="34" charset="0"/>
                <a:ea typeface="Aptos" panose="020B0004020202020204" pitchFamily="34" charset="0"/>
                <a:cs typeface="Aptos" panose="020B0004020202020204" pitchFamily="34" charset="0"/>
              </a:rPr>
              <a:t>ll personnel </a:t>
            </a:r>
            <a:r>
              <a:rPr lang="en-US" sz="1600">
                <a:latin typeface="Aptos" panose="020B0004020202020204" pitchFamily="34" charset="0"/>
                <a:ea typeface="Aptos" panose="020B0004020202020204" pitchFamily="34" charset="0"/>
                <a:cs typeface="Aptos" panose="020B0004020202020204" pitchFamily="34" charset="0"/>
              </a:rPr>
              <a:t>should have </a:t>
            </a:r>
            <a:r>
              <a:rPr lang="en-US" sz="1600">
                <a:effectLst/>
                <a:latin typeface="Aptos" panose="020B0004020202020204" pitchFamily="34" charset="0"/>
                <a:ea typeface="Aptos" panose="020B0004020202020204" pitchFamily="34" charset="0"/>
                <a:cs typeface="Aptos" panose="020B0004020202020204" pitchFamily="34" charset="0"/>
              </a:rPr>
              <a:t>their necessary documents readily available to ensure smooth access to Venice during this period.</a:t>
            </a:r>
          </a:p>
        </p:txBody>
      </p:sp>
      <p:sp>
        <p:nvSpPr>
          <p:cNvPr id="21" name="TextBox 20">
            <a:extLst>
              <a:ext uri="{FF2B5EF4-FFF2-40B4-BE49-F238E27FC236}">
                <a16:creationId xmlns:a16="http://schemas.microsoft.com/office/drawing/2014/main" id="{06D0F5A3-971B-7B12-D189-5F374A1BF28D}"/>
              </a:ext>
            </a:extLst>
          </p:cNvPr>
          <p:cNvSpPr txBox="1"/>
          <p:nvPr/>
        </p:nvSpPr>
        <p:spPr>
          <a:xfrm>
            <a:off x="256679" y="463210"/>
            <a:ext cx="4816609" cy="1754326"/>
          </a:xfrm>
          <a:prstGeom prst="rect">
            <a:avLst/>
          </a:prstGeom>
          <a:noFill/>
          <a:ln>
            <a:solidFill>
              <a:srgbClr val="B31B34"/>
            </a:solidFill>
          </a:ln>
        </p:spPr>
        <p:txBody>
          <a:bodyPr wrap="square">
            <a:spAutoFit/>
          </a:bodyPr>
          <a:lstStyle/>
          <a:p>
            <a:pPr algn="ctr"/>
            <a:r>
              <a:rPr lang="en-US" b="1">
                <a:solidFill>
                  <a:schemeClr val="accent3">
                    <a:lumMod val="75000"/>
                  </a:schemeClr>
                </a:solidFill>
                <a:latin typeface="Aptos" panose="020B0004020202020204" pitchFamily="34" charset="0"/>
              </a:rPr>
              <a:t>For 54 days (18 April to 27 July) the City of Venice requires an Access Fee for all individuals aged 14 and above.</a:t>
            </a:r>
          </a:p>
          <a:p>
            <a:pPr algn="ctr"/>
            <a:r>
              <a:rPr lang="en-US" b="1">
                <a:solidFill>
                  <a:schemeClr val="accent3">
                    <a:lumMod val="75000"/>
                  </a:schemeClr>
                </a:solidFill>
                <a:latin typeface="Aptos" panose="020B0004020202020204" pitchFamily="34" charset="0"/>
              </a:rPr>
              <a:t>This fee applies to visitors entering the city on designated days and it is part of a broader initiative to manage over tourism.</a:t>
            </a:r>
          </a:p>
        </p:txBody>
      </p:sp>
      <p:pic>
        <p:nvPicPr>
          <p:cNvPr id="3" name="Picture 2">
            <a:extLst>
              <a:ext uri="{FF2B5EF4-FFF2-40B4-BE49-F238E27FC236}">
                <a16:creationId xmlns:a16="http://schemas.microsoft.com/office/drawing/2014/main" id="{1D263FE1-F879-5F8E-5E9A-7B3BFE7AAD1F}"/>
              </a:ext>
            </a:extLst>
          </p:cNvPr>
          <p:cNvPicPr>
            <a:picLocks noChangeAspect="1"/>
          </p:cNvPicPr>
          <p:nvPr/>
        </p:nvPicPr>
        <p:blipFill>
          <a:blip r:embed="rId6"/>
          <a:stretch>
            <a:fillRect/>
          </a:stretch>
        </p:blipFill>
        <p:spPr>
          <a:xfrm>
            <a:off x="6387921" y="3105851"/>
            <a:ext cx="2652164" cy="1762514"/>
          </a:xfrm>
          <a:prstGeom prst="rect">
            <a:avLst/>
          </a:prstGeom>
        </p:spPr>
      </p:pic>
    </p:spTree>
    <p:extLst>
      <p:ext uri="{BB962C8B-B14F-4D97-AF65-F5344CB8AC3E}">
        <p14:creationId xmlns:p14="http://schemas.microsoft.com/office/powerpoint/2010/main" val="19550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2781C4-0233-3402-36B2-C59A5F60E7DE}"/>
              </a:ext>
            </a:extLst>
          </p:cNvPr>
          <p:cNvSpPr txBox="1"/>
          <p:nvPr/>
        </p:nvSpPr>
        <p:spPr>
          <a:xfrm>
            <a:off x="1" y="1545"/>
            <a:ext cx="9143999" cy="461665"/>
          </a:xfrm>
          <a:prstGeom prst="rect">
            <a:avLst/>
          </a:prstGeom>
          <a:noFill/>
        </p:spPr>
        <p:txBody>
          <a:bodyPr wrap="square" rtlCol="0">
            <a:spAutoFit/>
          </a:bodyPr>
          <a:lstStyle/>
          <a:p>
            <a:pPr algn="r"/>
            <a:r>
              <a:rPr lang="en-US" sz="2400" b="1">
                <a:latin typeface=" Arial"/>
              </a:rPr>
              <a:t>PAO – Are You Connected?</a:t>
            </a:r>
          </a:p>
        </p:txBody>
      </p:sp>
      <p:pic>
        <p:nvPicPr>
          <p:cNvPr id="6" name="Picture 5">
            <a:extLst>
              <a:ext uri="{FF2B5EF4-FFF2-40B4-BE49-F238E27FC236}">
                <a16:creationId xmlns:a16="http://schemas.microsoft.com/office/drawing/2014/main" id="{F309B6CE-5F77-9C80-4A94-E208C8B70B66}"/>
              </a:ext>
            </a:extLst>
          </p:cNvPr>
          <p:cNvPicPr>
            <a:picLocks noChangeAspect="1"/>
          </p:cNvPicPr>
          <p:nvPr/>
        </p:nvPicPr>
        <p:blipFill>
          <a:blip r:embed="rId2"/>
          <a:stretch>
            <a:fillRect/>
          </a:stretch>
        </p:blipFill>
        <p:spPr>
          <a:xfrm>
            <a:off x="1298353" y="561827"/>
            <a:ext cx="6547294" cy="5734345"/>
          </a:xfrm>
          <a:prstGeom prst="rect">
            <a:avLst/>
          </a:prstGeom>
          <a:effectLst/>
        </p:spPr>
      </p:pic>
    </p:spTree>
    <p:extLst>
      <p:ext uri="{BB962C8B-B14F-4D97-AF65-F5344CB8AC3E}">
        <p14:creationId xmlns:p14="http://schemas.microsoft.com/office/powerpoint/2010/main" val="2270521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FFF85-02A9-7353-809C-32DB76F54377}"/>
              </a:ext>
            </a:extLst>
          </p:cNvPr>
          <p:cNvSpPr txBox="1"/>
          <p:nvPr/>
        </p:nvSpPr>
        <p:spPr>
          <a:xfrm>
            <a:off x="0" y="982176"/>
            <a:ext cx="9144000" cy="4893647"/>
          </a:xfrm>
          <a:prstGeom prst="rect">
            <a:avLst/>
          </a:prstGeom>
          <a:noFill/>
        </p:spPr>
        <p:txBody>
          <a:bodyPr wrap="square" lIns="91440" tIns="45720" rIns="91440" bIns="45720" rtlCol="0" anchor="t">
            <a:spAutoFit/>
          </a:bodyPr>
          <a:lstStyle/>
          <a:p>
            <a:pPr algn="ctr"/>
            <a:r>
              <a:rPr lang="en-US" sz="4800"/>
              <a:t>Next CLIF</a:t>
            </a:r>
          </a:p>
          <a:p>
            <a:pPr algn="ctr"/>
            <a:r>
              <a:rPr lang="en-US" sz="4400"/>
              <a:t>(Back to School)</a:t>
            </a:r>
            <a:endParaRPr lang="en-US" sz="4800"/>
          </a:p>
          <a:p>
            <a:pPr algn="ctr"/>
            <a:r>
              <a:rPr lang="en-US" sz="4000" b="1"/>
              <a:t>Wednesday, 13 August</a:t>
            </a:r>
            <a:endParaRPr lang="en-US" sz="4000" b="1">
              <a:cs typeface="Arial"/>
            </a:endParaRPr>
          </a:p>
          <a:p>
            <a:pPr algn="ctr"/>
            <a:r>
              <a:rPr lang="en-US" sz="3200" b="1"/>
              <a:t>1030-1130</a:t>
            </a:r>
            <a:endParaRPr lang="en-US" sz="3200" b="1">
              <a:cs typeface="Arial"/>
            </a:endParaRPr>
          </a:p>
          <a:p>
            <a:pPr algn="ctr"/>
            <a:endParaRPr lang="en-US" sz="1600" b="1"/>
          </a:p>
          <a:p>
            <a:pPr algn="ctr"/>
            <a:r>
              <a:rPr lang="en-US" sz="2400"/>
              <a:t>GOLDEN LION, </a:t>
            </a:r>
            <a:r>
              <a:rPr lang="en-US" sz="2400" err="1"/>
              <a:t>CASERMA</a:t>
            </a:r>
            <a:r>
              <a:rPr lang="en-US" sz="2400"/>
              <a:t> EDERLE</a:t>
            </a:r>
          </a:p>
          <a:p>
            <a:pPr algn="ctr"/>
            <a:endParaRPr lang="en-US" sz="2000">
              <a:cs typeface="Arial"/>
            </a:endParaRPr>
          </a:p>
          <a:p>
            <a:pPr algn="ctr"/>
            <a:r>
              <a:rPr lang="en-US" sz="2400">
                <a:cs typeface="Arial"/>
              </a:rPr>
              <a:t>Also:</a:t>
            </a:r>
          </a:p>
          <a:p>
            <a:pPr algn="ctr"/>
            <a:r>
              <a:rPr lang="en-US" sz="2800">
                <a:cs typeface="Arial"/>
              </a:rPr>
              <a:t>Join us at the Townhall on Tuesday, 24 June at 1530</a:t>
            </a:r>
          </a:p>
          <a:p>
            <a:pPr algn="ctr"/>
            <a:r>
              <a:rPr lang="en-US" sz="2800">
                <a:cs typeface="Arial"/>
              </a:rPr>
              <a:t>in the Ederle Post Theater</a:t>
            </a:r>
          </a:p>
        </p:txBody>
      </p:sp>
    </p:spTree>
    <p:extLst>
      <p:ext uri="{BB962C8B-B14F-4D97-AF65-F5344CB8AC3E}">
        <p14:creationId xmlns:p14="http://schemas.microsoft.com/office/powerpoint/2010/main" val="65192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0" y="0"/>
            <a:ext cx="9144000" cy="461665"/>
          </a:xfrm>
          <a:prstGeom prst="rect">
            <a:avLst/>
          </a:prstGeom>
          <a:noFill/>
        </p:spPr>
        <p:txBody>
          <a:bodyPr wrap="square" rtlCol="0">
            <a:spAutoFit/>
          </a:bodyPr>
          <a:lstStyle/>
          <a:p>
            <a:pPr algn="r"/>
            <a:r>
              <a:rPr lang="en-US" sz="2400" b="1">
                <a:latin typeface=" Arial"/>
              </a:rPr>
              <a:t>Agenda</a:t>
            </a:r>
          </a:p>
        </p:txBody>
      </p:sp>
      <p:sp>
        <p:nvSpPr>
          <p:cNvPr id="2" name="Rectangle 1"/>
          <p:cNvSpPr/>
          <p:nvPr/>
        </p:nvSpPr>
        <p:spPr>
          <a:xfrm>
            <a:off x="0" y="693410"/>
            <a:ext cx="9144000" cy="5262979"/>
          </a:xfrm>
          <a:prstGeom prst="rect">
            <a:avLst/>
          </a:prstGeom>
        </p:spPr>
        <p:txBody>
          <a:bodyPr wrap="square" lIns="91440" tIns="45720" rIns="91440" bIns="45720" anchor="t">
            <a:spAutoFit/>
          </a:bodyPr>
          <a:lstStyle/>
          <a:p>
            <a:pPr marL="282575" lvl="4" indent="-166688">
              <a:buFont typeface="Arial" panose="020B0604020202020204" pitchFamily="34" charset="0"/>
              <a:buChar char="•"/>
            </a:pPr>
            <a:r>
              <a:rPr lang="en-US" sz="1600" b="1" dirty="0">
                <a:cs typeface="Arial"/>
              </a:rPr>
              <a:t>Community Recognitions  </a:t>
            </a:r>
            <a:r>
              <a:rPr lang="en-US" sz="1600" dirty="0">
                <a:solidFill>
                  <a:srgbClr val="0070C0"/>
                </a:solidFill>
                <a:cs typeface="Arial"/>
              </a:rPr>
              <a:t>Jolly Miller</a:t>
            </a:r>
          </a:p>
          <a:p>
            <a:pPr marL="282575" lvl="4" indent="-166688">
              <a:buFont typeface="Arial" panose="020B0604020202020204" pitchFamily="34" charset="0"/>
              <a:buChar char="•"/>
            </a:pPr>
            <a:r>
              <a:rPr lang="en-US" sz="1600" b="1" dirty="0">
                <a:cs typeface="Arial"/>
              </a:rPr>
              <a:t>ACS</a:t>
            </a:r>
            <a:r>
              <a:rPr lang="en-US" sz="1600" dirty="0">
                <a:cs typeface="Arial"/>
              </a:rPr>
              <a:t> – Army Emergency Relief Campaign  </a:t>
            </a:r>
            <a:r>
              <a:rPr lang="en-US" sz="1600" dirty="0">
                <a:solidFill>
                  <a:srgbClr val="0070C0"/>
                </a:solidFill>
                <a:cs typeface="Arial"/>
              </a:rPr>
              <a:t>Maija Winesberry </a:t>
            </a:r>
          </a:p>
          <a:p>
            <a:pPr marL="282575" lvl="4" indent="-166688">
              <a:buFont typeface="Arial" panose="020B0604020202020204" pitchFamily="34" charset="0"/>
              <a:buChar char="•"/>
            </a:pPr>
            <a:r>
              <a:rPr lang="en-US" sz="1600" b="1" dirty="0">
                <a:cs typeface="Arial"/>
              </a:rPr>
              <a:t>Health Clinic </a:t>
            </a:r>
            <a:r>
              <a:rPr lang="en-US" sz="1600" dirty="0">
                <a:cs typeface="Arial"/>
              </a:rPr>
              <a:t>– Summer Transition and New Initiatives  </a:t>
            </a:r>
            <a:r>
              <a:rPr lang="en-US" sz="1600" dirty="0">
                <a:solidFill>
                  <a:srgbClr val="0070C0"/>
                </a:solidFill>
                <a:cs typeface="Arial"/>
              </a:rPr>
              <a:t>LTC Arruiza</a:t>
            </a:r>
          </a:p>
          <a:p>
            <a:pPr marL="282575" lvl="4" indent="-166688">
              <a:buFont typeface="Arial" panose="020B0604020202020204" pitchFamily="34" charset="0"/>
              <a:buChar char="•"/>
            </a:pPr>
            <a:r>
              <a:rPr lang="en-US" sz="1600" b="1" dirty="0">
                <a:cs typeface="Arial"/>
              </a:rPr>
              <a:t>DoDEA</a:t>
            </a:r>
            <a:r>
              <a:rPr lang="en-US" sz="1600" dirty="0">
                <a:cs typeface="Arial"/>
              </a:rPr>
              <a:t> – Schedules &amp; Information and School Registration  </a:t>
            </a:r>
            <a:r>
              <a:rPr lang="en-US" sz="1600" dirty="0">
                <a:solidFill>
                  <a:srgbClr val="0070C0"/>
                </a:solidFill>
                <a:cs typeface="Arial"/>
              </a:rPr>
              <a:t>Mr. Gann</a:t>
            </a:r>
          </a:p>
          <a:p>
            <a:pPr marL="282575" lvl="4" indent="-166688">
              <a:buFont typeface="Arial" panose="020B0604020202020204" pitchFamily="34" charset="0"/>
              <a:buChar char="•"/>
            </a:pPr>
            <a:r>
              <a:rPr lang="en-US" sz="1600" b="1" dirty="0"/>
              <a:t>FMWR:   		</a:t>
            </a:r>
            <a:r>
              <a:rPr lang="en-US" sz="1600" dirty="0">
                <a:solidFill>
                  <a:srgbClr val="0070C0"/>
                </a:solidFill>
              </a:rPr>
              <a:t>Richard Gerke</a:t>
            </a:r>
            <a:endParaRPr lang="en-US" sz="1600" dirty="0">
              <a:solidFill>
                <a:srgbClr val="0070C0"/>
              </a:solidFill>
              <a:cs typeface="Arial" panose="020B0604020202020204"/>
            </a:endParaRPr>
          </a:p>
          <a:p>
            <a:pPr marL="515938" lvl="5" indent="-168275">
              <a:buFont typeface="Arial" panose="020B0604020202020204" pitchFamily="34" charset="0"/>
              <a:buChar char="•"/>
            </a:pPr>
            <a:r>
              <a:rPr lang="en-US" sz="1600" dirty="0"/>
              <a:t>Giro </a:t>
            </a:r>
            <a:r>
              <a:rPr lang="en-US" sz="1600" dirty="0" err="1"/>
              <a:t>d’Italia</a:t>
            </a:r>
            <a:r>
              <a:rPr lang="en-US" sz="1600" dirty="0"/>
              <a:t> Trip</a:t>
            </a:r>
            <a:endParaRPr lang="en-US" sz="1600" dirty="0">
              <a:cs typeface="Arial" panose="020B0604020202020204"/>
            </a:endParaRPr>
          </a:p>
          <a:p>
            <a:pPr marL="515938" lvl="5" indent="-168275">
              <a:buFont typeface="Arial" panose="020B0604020202020204" pitchFamily="34" charset="0"/>
              <a:buChar char="•"/>
            </a:pPr>
            <a:r>
              <a:rPr lang="en-US" sz="1600" dirty="0"/>
              <a:t>Gallery at the Garrison</a:t>
            </a:r>
            <a:endParaRPr lang="en-US" sz="1600" dirty="0">
              <a:cs typeface="Arial" panose="020B0604020202020204"/>
            </a:endParaRPr>
          </a:p>
          <a:p>
            <a:pPr marL="515938" lvl="5" indent="-168275">
              <a:buFont typeface="Arial" panose="020B0604020202020204" pitchFamily="34" charset="0"/>
              <a:buChar char="•"/>
            </a:pPr>
            <a:r>
              <a:rPr lang="en-US" sz="1600" dirty="0"/>
              <a:t>Ederle Pool on Weekends</a:t>
            </a:r>
            <a:endParaRPr lang="en-US" sz="1600" dirty="0">
              <a:cs typeface="Arial" panose="020B0604020202020204"/>
            </a:endParaRPr>
          </a:p>
          <a:p>
            <a:pPr marL="515938" lvl="5" indent="-168275">
              <a:buFont typeface="Arial" panose="020B0604020202020204" pitchFamily="34" charset="0"/>
              <a:buChar char="•"/>
            </a:pPr>
            <a:r>
              <a:rPr lang="en-US" sz="1600" dirty="0">
                <a:cs typeface="Arial" panose="020B0604020202020204"/>
              </a:rPr>
              <a:t>Independence Day Celebration</a:t>
            </a:r>
          </a:p>
          <a:p>
            <a:pPr marL="515938" lvl="5" indent="-168275">
              <a:buFont typeface="Arial" panose="020B0604020202020204" pitchFamily="34" charset="0"/>
              <a:buChar char="•"/>
            </a:pPr>
            <a:r>
              <a:rPr lang="en-US" sz="1600" dirty="0"/>
              <a:t>SKIES &amp; Summer Camps</a:t>
            </a:r>
            <a:endParaRPr lang="en-US" sz="1600" dirty="0">
              <a:cs typeface="Arial" panose="020B0604020202020204"/>
            </a:endParaRPr>
          </a:p>
          <a:p>
            <a:pPr marL="515938" lvl="5" indent="-168275">
              <a:buFont typeface="Arial" panose="020B0604020202020204" pitchFamily="34" charset="0"/>
              <a:buChar char="•"/>
            </a:pPr>
            <a:r>
              <a:rPr lang="en-US" sz="1600" dirty="0"/>
              <a:t>Job Opportunities</a:t>
            </a:r>
            <a:endParaRPr lang="en-US" sz="1600" dirty="0">
              <a:cs typeface="Arial" panose="020B0604020202020204"/>
            </a:endParaRPr>
          </a:p>
          <a:p>
            <a:pPr marL="282575" lvl="4" indent="-166688">
              <a:buFont typeface="Arial" panose="020B0604020202020204" pitchFamily="34" charset="0"/>
              <a:buChar char="•"/>
            </a:pPr>
            <a:r>
              <a:rPr lang="en-US" sz="1600" b="1" dirty="0"/>
              <a:t>DES</a:t>
            </a:r>
            <a:r>
              <a:rPr lang="en-US" sz="1600" dirty="0"/>
              <a:t> – Emergency Phone Numbers  </a:t>
            </a:r>
            <a:r>
              <a:rPr lang="en-US" sz="1600" dirty="0">
                <a:solidFill>
                  <a:srgbClr val="0070C0"/>
                </a:solidFill>
              </a:rPr>
              <a:t>Kevin Goodwin</a:t>
            </a:r>
            <a:endParaRPr lang="en-US" sz="1600" dirty="0">
              <a:solidFill>
                <a:srgbClr val="0070C0"/>
              </a:solidFill>
              <a:cs typeface="Arial" panose="020B0604020202020204"/>
            </a:endParaRPr>
          </a:p>
          <a:p>
            <a:pPr marL="282575" lvl="4" indent="-166688">
              <a:buFont typeface="Arial" panose="020B0604020202020204" pitchFamily="34" charset="0"/>
              <a:buChar char="•"/>
            </a:pPr>
            <a:r>
              <a:rPr lang="en-US" sz="1600" b="1" dirty="0">
                <a:cs typeface="Arial"/>
              </a:rPr>
              <a:t>R2PC:</a:t>
            </a:r>
          </a:p>
          <a:p>
            <a:pPr marL="515938" lvl="5" indent="-168275">
              <a:buFont typeface="Arial" panose="020B0604020202020204" pitchFamily="34" charset="0"/>
              <a:buChar char="•"/>
            </a:pPr>
            <a:r>
              <a:rPr lang="en-US" sz="1600" dirty="0" err="1">
                <a:cs typeface="Arial"/>
              </a:rPr>
              <a:t>VMC</a:t>
            </a:r>
            <a:r>
              <a:rPr lang="en-US" sz="1600" dirty="0">
                <a:cs typeface="Arial"/>
              </a:rPr>
              <a:t> Wellness Day </a:t>
            </a:r>
            <a:r>
              <a:rPr lang="en-US" sz="1600" dirty="0">
                <a:solidFill>
                  <a:srgbClr val="0070C0"/>
                </a:solidFill>
                <a:cs typeface="Arial"/>
              </a:rPr>
              <a:t> Lloyd Scharneck</a:t>
            </a:r>
            <a:endParaRPr lang="en-US" sz="1600" dirty="0">
              <a:cs typeface="Arial"/>
            </a:endParaRPr>
          </a:p>
          <a:p>
            <a:pPr marL="515938" lvl="5" indent="-168275">
              <a:buFont typeface="Arial" panose="020B0604020202020204" pitchFamily="34" charset="0"/>
              <a:buChar char="•"/>
            </a:pPr>
            <a:r>
              <a:rPr lang="en-US" sz="1600" dirty="0">
                <a:cs typeface="Arial"/>
              </a:rPr>
              <a:t>Town Hall  </a:t>
            </a:r>
            <a:r>
              <a:rPr lang="en-US" sz="1600" dirty="0">
                <a:solidFill>
                  <a:srgbClr val="0070C0"/>
                </a:solidFill>
                <a:cs typeface="Arial"/>
              </a:rPr>
              <a:t>Amy Cates</a:t>
            </a:r>
          </a:p>
          <a:p>
            <a:pPr marL="282575" lvl="4" indent="-166688">
              <a:buFont typeface="Arial" panose="020B0604020202020204" pitchFamily="34" charset="0"/>
              <a:buChar char="•"/>
            </a:pPr>
            <a:r>
              <a:rPr lang="en-US" sz="1600" b="1" dirty="0">
                <a:cs typeface="Arial"/>
              </a:rPr>
              <a:t>S5</a:t>
            </a:r>
            <a:r>
              <a:rPr lang="en-US" sz="1600" dirty="0">
                <a:cs typeface="Arial"/>
              </a:rPr>
              <a:t> – Recent and Upcoming Moves  </a:t>
            </a:r>
            <a:r>
              <a:rPr lang="en-US" sz="1600" dirty="0">
                <a:solidFill>
                  <a:srgbClr val="0070C0"/>
                </a:solidFill>
                <a:cs typeface="Arial"/>
              </a:rPr>
              <a:t>Matt Brice </a:t>
            </a:r>
          </a:p>
          <a:p>
            <a:pPr marL="282575" lvl="4" indent="-166688">
              <a:buFont typeface="Arial" panose="020B0604020202020204" pitchFamily="34" charset="0"/>
              <a:buChar char="•"/>
            </a:pPr>
            <a:r>
              <a:rPr lang="en-US" sz="1600" b="1" dirty="0"/>
              <a:t>PAO</a:t>
            </a:r>
            <a:r>
              <a:rPr lang="en-US" sz="1600" dirty="0"/>
              <a:t>			</a:t>
            </a:r>
            <a:r>
              <a:rPr lang="en-US" sz="1600" dirty="0">
                <a:solidFill>
                  <a:srgbClr val="0070C0"/>
                </a:solidFill>
                <a:cs typeface="Arial"/>
              </a:rPr>
              <a:t>Laura Dal Pozzolo-Aguirre</a:t>
            </a:r>
            <a:endParaRPr lang="en-US" sz="1600" b="1" dirty="0"/>
          </a:p>
          <a:p>
            <a:pPr marL="520700" lvl="4" indent="-177800">
              <a:buFont typeface="Arial" panose="020B0604020202020204" pitchFamily="34" charset="0"/>
              <a:buChar char="•"/>
            </a:pPr>
            <a:r>
              <a:rPr lang="en-US" sz="1600" dirty="0"/>
              <a:t>Upcoming Host Nation Events</a:t>
            </a:r>
          </a:p>
          <a:p>
            <a:pPr marL="520700" lvl="4" indent="-177800">
              <a:buFont typeface="Arial" panose="020B0604020202020204" pitchFamily="34" charset="0"/>
              <a:buChar char="•"/>
            </a:pPr>
            <a:r>
              <a:rPr lang="en-US" sz="1600" dirty="0"/>
              <a:t>Giro </a:t>
            </a:r>
            <a:r>
              <a:rPr lang="en-US" sz="1600" dirty="0" err="1"/>
              <a:t>d’Italia</a:t>
            </a:r>
            <a:endParaRPr lang="en-US" sz="1600" dirty="0"/>
          </a:p>
          <a:p>
            <a:pPr marL="520700" lvl="4" indent="-177800">
              <a:buFont typeface="Arial" panose="020B0604020202020204" pitchFamily="34" charset="0"/>
              <a:buChar char="•"/>
            </a:pPr>
            <a:r>
              <a:rPr lang="en-US" sz="1600" dirty="0"/>
              <a:t>Venice Access Fees</a:t>
            </a:r>
          </a:p>
          <a:p>
            <a:pPr marL="520700" lvl="4" indent="-177800">
              <a:buFont typeface="Arial" panose="020B0604020202020204" pitchFamily="34" charset="0"/>
              <a:buChar char="•"/>
            </a:pPr>
            <a:r>
              <a:rPr lang="en-US" sz="1600" dirty="0">
                <a:cs typeface="Arial"/>
              </a:rPr>
              <a:t>Are You Connected?</a:t>
            </a:r>
          </a:p>
        </p:txBody>
      </p:sp>
      <p:sp>
        <p:nvSpPr>
          <p:cNvPr id="3" name="TextBox 2">
            <a:extLst>
              <a:ext uri="{FF2B5EF4-FFF2-40B4-BE49-F238E27FC236}">
                <a16:creationId xmlns:a16="http://schemas.microsoft.com/office/drawing/2014/main" id="{3793AA66-7F09-9289-78A4-04ED0D5EAC95}"/>
              </a:ext>
            </a:extLst>
          </p:cNvPr>
          <p:cNvSpPr txBox="1"/>
          <p:nvPr/>
        </p:nvSpPr>
        <p:spPr>
          <a:xfrm>
            <a:off x="3697604" y="106104"/>
            <a:ext cx="1765935" cy="461665"/>
          </a:xfrm>
          <a:prstGeom prst="rect">
            <a:avLst/>
          </a:prstGeom>
          <a:noFill/>
        </p:spPr>
        <p:txBody>
          <a:bodyPr wrap="square" rtlCol="0">
            <a:spAutoFit/>
          </a:bodyPr>
          <a:lstStyle/>
          <a:p>
            <a:r>
              <a:rPr lang="en-US" sz="2400" b="1">
                <a:solidFill>
                  <a:srgbClr val="0070C0"/>
                </a:solidFill>
                <a:cs typeface="Arial"/>
              </a:rPr>
              <a:t>Presenters</a:t>
            </a:r>
          </a:p>
        </p:txBody>
      </p:sp>
    </p:spTree>
    <p:extLst>
      <p:ext uri="{BB962C8B-B14F-4D97-AF65-F5344CB8AC3E}">
        <p14:creationId xmlns:p14="http://schemas.microsoft.com/office/powerpoint/2010/main" val="2649343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B4491-5642-E722-87EB-C13055E95A8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2EE68C-600C-7419-A641-55E0CECB7E2C}"/>
              </a:ext>
            </a:extLst>
          </p:cNvPr>
          <p:cNvSpPr txBox="1"/>
          <p:nvPr/>
        </p:nvSpPr>
        <p:spPr>
          <a:xfrm>
            <a:off x="0" y="0"/>
            <a:ext cx="9144000" cy="461665"/>
          </a:xfrm>
          <a:prstGeom prst="rect">
            <a:avLst/>
          </a:prstGeom>
          <a:noFill/>
        </p:spPr>
        <p:txBody>
          <a:bodyPr wrap="square" rtlCol="0">
            <a:spAutoFit/>
          </a:bodyPr>
          <a:lstStyle/>
          <a:p>
            <a:pPr algn="r"/>
            <a:r>
              <a:rPr lang="en-US" sz="2400" b="1">
                <a:latin typeface=" Arial"/>
              </a:rPr>
              <a:t>Agenda</a:t>
            </a:r>
          </a:p>
        </p:txBody>
      </p:sp>
      <p:sp>
        <p:nvSpPr>
          <p:cNvPr id="2" name="Rectangle 1">
            <a:extLst>
              <a:ext uri="{FF2B5EF4-FFF2-40B4-BE49-F238E27FC236}">
                <a16:creationId xmlns:a16="http://schemas.microsoft.com/office/drawing/2014/main" id="{40999A9C-4A23-E3CA-4374-BF951DC3BFB3}"/>
              </a:ext>
            </a:extLst>
          </p:cNvPr>
          <p:cNvSpPr/>
          <p:nvPr/>
        </p:nvSpPr>
        <p:spPr>
          <a:xfrm>
            <a:off x="0" y="693410"/>
            <a:ext cx="9144000" cy="5262979"/>
          </a:xfrm>
          <a:prstGeom prst="rect">
            <a:avLst/>
          </a:prstGeom>
        </p:spPr>
        <p:txBody>
          <a:bodyPr wrap="square" lIns="91440" tIns="45720" rIns="91440" bIns="45720" anchor="t">
            <a:spAutoFit/>
          </a:bodyPr>
          <a:lstStyle/>
          <a:p>
            <a:pPr marL="282575" lvl="4" indent="-166688">
              <a:buFont typeface="Arial" panose="020B0604020202020204" pitchFamily="34" charset="0"/>
              <a:buChar char="•"/>
            </a:pPr>
            <a:r>
              <a:rPr lang="en-US" sz="1600" b="1" dirty="0">
                <a:cs typeface="Arial"/>
              </a:rPr>
              <a:t>Community Recognitions</a:t>
            </a:r>
          </a:p>
          <a:p>
            <a:pPr marL="282575" lvl="4" indent="-166688">
              <a:buFont typeface="Arial" panose="020B0604020202020204" pitchFamily="34" charset="0"/>
              <a:buChar char="•"/>
            </a:pPr>
            <a:r>
              <a:rPr lang="en-US" sz="1600" b="1" dirty="0">
                <a:cs typeface="Arial"/>
              </a:rPr>
              <a:t>ACS</a:t>
            </a:r>
            <a:r>
              <a:rPr lang="en-US" sz="1600" dirty="0">
                <a:cs typeface="Arial"/>
              </a:rPr>
              <a:t> – Army Emergency Relief Campaign</a:t>
            </a:r>
          </a:p>
          <a:p>
            <a:pPr marL="282575" lvl="4" indent="-166688">
              <a:buFont typeface="Arial" panose="020B0604020202020204" pitchFamily="34" charset="0"/>
              <a:buChar char="•"/>
            </a:pPr>
            <a:r>
              <a:rPr lang="en-US" sz="1600" b="1" dirty="0">
                <a:cs typeface="Arial"/>
              </a:rPr>
              <a:t>Health Clinic </a:t>
            </a:r>
            <a:r>
              <a:rPr lang="en-US" sz="1600" dirty="0">
                <a:cs typeface="Arial"/>
              </a:rPr>
              <a:t>– Summer Transition and New Initiatives </a:t>
            </a:r>
          </a:p>
          <a:p>
            <a:pPr marL="282575" lvl="4" indent="-166688">
              <a:buFont typeface="Arial" panose="020B0604020202020204" pitchFamily="34" charset="0"/>
              <a:buChar char="•"/>
            </a:pPr>
            <a:r>
              <a:rPr lang="en-US" sz="1600" b="1" dirty="0">
                <a:cs typeface="Arial"/>
              </a:rPr>
              <a:t>DoDEA</a:t>
            </a:r>
            <a:r>
              <a:rPr lang="en-US" sz="1600" dirty="0">
                <a:cs typeface="Arial"/>
              </a:rPr>
              <a:t> – Schedules &amp; Information and School Registration</a:t>
            </a:r>
          </a:p>
          <a:p>
            <a:pPr marL="282575" lvl="4" indent="-166688">
              <a:buFont typeface="Arial" panose="020B0604020202020204" pitchFamily="34" charset="0"/>
              <a:buChar char="•"/>
            </a:pPr>
            <a:r>
              <a:rPr lang="en-US" sz="1600" b="1" dirty="0"/>
              <a:t>FMWR:</a:t>
            </a:r>
            <a:endParaRPr lang="en-US" sz="1600" b="1" dirty="0">
              <a:cs typeface="Arial" panose="020B0604020202020204"/>
            </a:endParaRPr>
          </a:p>
          <a:p>
            <a:pPr marL="515938" lvl="5" indent="-168275">
              <a:buFont typeface="Arial" panose="020B0604020202020204" pitchFamily="34" charset="0"/>
              <a:buChar char="•"/>
            </a:pPr>
            <a:r>
              <a:rPr lang="en-US" sz="1600" dirty="0"/>
              <a:t>Giro </a:t>
            </a:r>
            <a:r>
              <a:rPr lang="en-US" sz="1600" dirty="0" err="1"/>
              <a:t>d’Italia</a:t>
            </a:r>
            <a:r>
              <a:rPr lang="en-US" sz="1600" dirty="0"/>
              <a:t> Trip</a:t>
            </a:r>
            <a:endParaRPr lang="en-US" sz="1600" dirty="0">
              <a:cs typeface="Arial" panose="020B0604020202020204"/>
            </a:endParaRPr>
          </a:p>
          <a:p>
            <a:pPr marL="515938" lvl="5" indent="-168275">
              <a:buFont typeface="Arial" panose="020B0604020202020204" pitchFamily="34" charset="0"/>
              <a:buChar char="•"/>
            </a:pPr>
            <a:r>
              <a:rPr lang="en-US" sz="1600" dirty="0"/>
              <a:t>Gallery at the Garrison</a:t>
            </a:r>
            <a:endParaRPr lang="en-US" sz="1600" dirty="0">
              <a:cs typeface="Arial" panose="020B0604020202020204"/>
            </a:endParaRPr>
          </a:p>
          <a:p>
            <a:pPr marL="515938" lvl="5" indent="-168275">
              <a:buFont typeface="Arial" panose="020B0604020202020204" pitchFamily="34" charset="0"/>
              <a:buChar char="•"/>
            </a:pPr>
            <a:r>
              <a:rPr lang="en-US" sz="1600" dirty="0"/>
              <a:t>Ederle Pool on Weekends</a:t>
            </a:r>
            <a:endParaRPr lang="en-US" sz="1600" dirty="0">
              <a:cs typeface="Arial" panose="020B0604020202020204"/>
            </a:endParaRPr>
          </a:p>
          <a:p>
            <a:pPr marL="515938" lvl="5" indent="-168275">
              <a:buFont typeface="Arial" panose="020B0604020202020204" pitchFamily="34" charset="0"/>
              <a:buChar char="•"/>
            </a:pPr>
            <a:r>
              <a:rPr lang="en-US" sz="1600" dirty="0">
                <a:cs typeface="Arial" panose="020B0604020202020204"/>
              </a:rPr>
              <a:t>Independence Day Celebration</a:t>
            </a:r>
          </a:p>
          <a:p>
            <a:pPr marL="515938" lvl="5" indent="-168275">
              <a:buFont typeface="Arial" panose="020B0604020202020204" pitchFamily="34" charset="0"/>
              <a:buChar char="•"/>
            </a:pPr>
            <a:r>
              <a:rPr lang="en-US" sz="1600" dirty="0"/>
              <a:t>SKIES &amp; Summer Camps</a:t>
            </a:r>
            <a:endParaRPr lang="en-US" sz="1600" dirty="0">
              <a:cs typeface="Arial" panose="020B0604020202020204"/>
            </a:endParaRPr>
          </a:p>
          <a:p>
            <a:pPr marL="515938" lvl="5" indent="-168275">
              <a:buFont typeface="Arial" panose="020B0604020202020204" pitchFamily="34" charset="0"/>
              <a:buChar char="•"/>
            </a:pPr>
            <a:r>
              <a:rPr lang="en-US" sz="1600" dirty="0"/>
              <a:t>Job Opportunities</a:t>
            </a:r>
            <a:endParaRPr lang="en-US" sz="1600" dirty="0">
              <a:cs typeface="Arial" panose="020B0604020202020204"/>
            </a:endParaRPr>
          </a:p>
          <a:p>
            <a:pPr marL="282575" lvl="4" indent="-166688">
              <a:buFont typeface="Arial" panose="020B0604020202020204" pitchFamily="34" charset="0"/>
              <a:buChar char="•"/>
            </a:pPr>
            <a:r>
              <a:rPr lang="en-US" sz="1600" b="1" dirty="0"/>
              <a:t>DES</a:t>
            </a:r>
            <a:r>
              <a:rPr lang="en-US" sz="1600" dirty="0"/>
              <a:t> – Emergency Phone Numbers</a:t>
            </a:r>
            <a:endParaRPr lang="en-US" sz="1600" dirty="0">
              <a:cs typeface="Arial" panose="020B0604020202020204"/>
            </a:endParaRPr>
          </a:p>
          <a:p>
            <a:pPr marL="282575" lvl="4" indent="-166688">
              <a:buFont typeface="Arial" panose="020B0604020202020204" pitchFamily="34" charset="0"/>
              <a:buChar char="•"/>
            </a:pPr>
            <a:r>
              <a:rPr lang="en-US" sz="1600" b="1" dirty="0">
                <a:cs typeface="Arial"/>
              </a:rPr>
              <a:t>R2PC:</a:t>
            </a:r>
          </a:p>
          <a:p>
            <a:pPr marL="515938" lvl="5" indent="-168275">
              <a:buFont typeface="Arial" panose="020B0604020202020204" pitchFamily="34" charset="0"/>
              <a:buChar char="•"/>
            </a:pPr>
            <a:r>
              <a:rPr lang="en-US" sz="1600" dirty="0" err="1">
                <a:cs typeface="Arial"/>
              </a:rPr>
              <a:t>VMC</a:t>
            </a:r>
            <a:r>
              <a:rPr lang="en-US" sz="1600" dirty="0">
                <a:cs typeface="Arial"/>
              </a:rPr>
              <a:t> Wellness Day</a:t>
            </a:r>
          </a:p>
          <a:p>
            <a:pPr marL="515938" lvl="5" indent="-168275">
              <a:buFont typeface="Arial" panose="020B0604020202020204" pitchFamily="34" charset="0"/>
              <a:buChar char="•"/>
            </a:pPr>
            <a:r>
              <a:rPr lang="en-US" sz="1600" dirty="0">
                <a:cs typeface="Arial"/>
              </a:rPr>
              <a:t>Town Hall</a:t>
            </a:r>
          </a:p>
          <a:p>
            <a:pPr marL="282575" lvl="4" indent="-166688">
              <a:buFont typeface="Arial" panose="020B0604020202020204" pitchFamily="34" charset="0"/>
              <a:buChar char="•"/>
            </a:pPr>
            <a:r>
              <a:rPr lang="en-US" sz="1600" b="1" dirty="0">
                <a:cs typeface="Arial"/>
              </a:rPr>
              <a:t>S5</a:t>
            </a:r>
            <a:r>
              <a:rPr lang="en-US" sz="1600" dirty="0">
                <a:cs typeface="Arial"/>
              </a:rPr>
              <a:t> – Recent and Upcoming Moves</a:t>
            </a:r>
          </a:p>
          <a:p>
            <a:pPr marL="282575" lvl="4" indent="-166688">
              <a:buFont typeface="Arial" panose="020B0604020202020204" pitchFamily="34" charset="0"/>
              <a:buChar char="•"/>
            </a:pPr>
            <a:r>
              <a:rPr lang="en-US" sz="1600" b="1" dirty="0"/>
              <a:t>PAO</a:t>
            </a:r>
          </a:p>
          <a:p>
            <a:pPr marL="520700" lvl="5" indent="-177800">
              <a:buFont typeface="Arial" panose="020B0604020202020204" pitchFamily="34" charset="0"/>
              <a:buChar char="•"/>
            </a:pPr>
            <a:r>
              <a:rPr lang="en-US" sz="1600" dirty="0"/>
              <a:t>Upcoming Host Nation Events</a:t>
            </a:r>
          </a:p>
          <a:p>
            <a:pPr marL="520700" lvl="5" indent="-177800">
              <a:buFont typeface="Arial" panose="020B0604020202020204" pitchFamily="34" charset="0"/>
              <a:buChar char="•"/>
            </a:pPr>
            <a:r>
              <a:rPr lang="en-US" sz="1600" dirty="0"/>
              <a:t>Giro </a:t>
            </a:r>
            <a:r>
              <a:rPr lang="en-US" sz="1600" dirty="0" err="1"/>
              <a:t>d’Italia</a:t>
            </a:r>
            <a:endParaRPr lang="en-US" sz="1600" dirty="0"/>
          </a:p>
          <a:p>
            <a:pPr marL="520700" lvl="5" indent="-177800">
              <a:buFont typeface="Arial" panose="020B0604020202020204" pitchFamily="34" charset="0"/>
              <a:buChar char="•"/>
            </a:pPr>
            <a:r>
              <a:rPr lang="en-US" sz="1600" dirty="0"/>
              <a:t>Venice Access Fees</a:t>
            </a:r>
          </a:p>
          <a:p>
            <a:pPr marL="520700" lvl="5" indent="-177800">
              <a:buFont typeface="Arial" panose="020B0604020202020204" pitchFamily="34" charset="0"/>
              <a:buChar char="•"/>
            </a:pPr>
            <a:r>
              <a:rPr lang="en-US" sz="1600" dirty="0">
                <a:cs typeface="Arial" panose="020B0604020202020204"/>
              </a:rPr>
              <a:t>Are You Connected?</a:t>
            </a:r>
            <a:endParaRPr lang="en-US" dirty="0">
              <a:cs typeface="Arial" panose="020B0604020202020204"/>
            </a:endParaRPr>
          </a:p>
        </p:txBody>
      </p:sp>
    </p:spTree>
    <p:extLst>
      <p:ext uri="{BB962C8B-B14F-4D97-AF65-F5344CB8AC3E}">
        <p14:creationId xmlns:p14="http://schemas.microsoft.com/office/powerpoint/2010/main" val="381365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A5873-B71C-7E00-1742-7926B2C5DC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FEDCEA-90CA-3E77-08B1-518DBBD58879}"/>
              </a:ext>
            </a:extLst>
          </p:cNvPr>
          <p:cNvSpPr txBox="1"/>
          <p:nvPr/>
        </p:nvSpPr>
        <p:spPr>
          <a:xfrm>
            <a:off x="103032" y="693244"/>
            <a:ext cx="8915388" cy="5447645"/>
          </a:xfrm>
          <a:prstGeom prst="rect">
            <a:avLst/>
          </a:prstGeom>
          <a:noFill/>
        </p:spPr>
        <p:txBody>
          <a:bodyPr wrap="square">
            <a:spAutoFit/>
          </a:bodyPr>
          <a:lstStyle/>
          <a:p>
            <a:pPr algn="ctr"/>
            <a:r>
              <a:rPr lang="en-US" sz="2400" b="1"/>
              <a:t>Ms. Allie Vallery </a:t>
            </a:r>
            <a:r>
              <a:rPr lang="en-US" b="1"/>
              <a:t>(Volunteer Coordinator)</a:t>
            </a:r>
          </a:p>
          <a:p>
            <a:pPr algn="ctr"/>
            <a:endParaRPr lang="en-US"/>
          </a:p>
          <a:p>
            <a:r>
              <a:rPr lang="en-US"/>
              <a:t>Please join us in recognizing Ms. Vallery for her exceptional dedication and outstanding contributions to USAG-Italy Army Community Service from January to May 2025.  During this time, she went above and beyond by managing both the Employment Readiness and Army Volunteer Corps programs following the departure of the Volunteer Program Manager and a hiring freeze.  She also provided key support to the Army Family Action Plan and Army Family Team Building programs, ensuring continuity and excellence across multiple areas.  </a:t>
            </a:r>
          </a:p>
          <a:p>
            <a:r>
              <a:rPr lang="en-US"/>
              <a:t>Ms. Vallery’s efforts directly enhanced the quality</a:t>
            </a:r>
          </a:p>
          <a:p>
            <a:r>
              <a:rPr lang="en-US"/>
              <a:t>and impact of these services for our community.  </a:t>
            </a:r>
          </a:p>
          <a:p>
            <a:r>
              <a:rPr lang="en-US"/>
              <a:t>One of her most notable accomplishments was</a:t>
            </a:r>
          </a:p>
          <a:p>
            <a:r>
              <a:rPr lang="en-US"/>
              <a:t>organizing a successful Installation Volunteer</a:t>
            </a:r>
          </a:p>
          <a:p>
            <a:r>
              <a:rPr lang="en-US"/>
              <a:t>Recognition Ceremony, honoring 351 volunteers</a:t>
            </a:r>
          </a:p>
          <a:p>
            <a:r>
              <a:rPr lang="en-US"/>
              <a:t>for their service and saving over $1.2M in labor costs.</a:t>
            </a:r>
          </a:p>
          <a:p>
            <a:endParaRPr lang="en-US"/>
          </a:p>
          <a:p>
            <a:r>
              <a:rPr lang="en-US"/>
              <a:t>Ms. Vallery exemplifies teamwork, professionalism,</a:t>
            </a:r>
          </a:p>
          <a:p>
            <a:r>
              <a:rPr lang="en-US"/>
              <a:t>and dedication, and we are proud to recognize her</a:t>
            </a:r>
          </a:p>
          <a:p>
            <a:r>
              <a:rPr lang="en-US"/>
              <a:t>outstanding performance.</a:t>
            </a:r>
          </a:p>
        </p:txBody>
      </p:sp>
      <p:sp>
        <p:nvSpPr>
          <p:cNvPr id="4" name="TextBox 3">
            <a:extLst>
              <a:ext uri="{FF2B5EF4-FFF2-40B4-BE49-F238E27FC236}">
                <a16:creationId xmlns:a16="http://schemas.microsoft.com/office/drawing/2014/main" id="{74491BCA-DF5A-8386-6652-8123EF5234CC}"/>
              </a:ext>
            </a:extLst>
          </p:cNvPr>
          <p:cNvSpPr txBox="1"/>
          <p:nvPr/>
        </p:nvSpPr>
        <p:spPr>
          <a:xfrm>
            <a:off x="5405476" y="0"/>
            <a:ext cx="3738524" cy="461665"/>
          </a:xfrm>
          <a:prstGeom prst="rect">
            <a:avLst/>
          </a:prstGeom>
          <a:noFill/>
        </p:spPr>
        <p:txBody>
          <a:bodyPr wrap="none" rtlCol="0">
            <a:spAutoFit/>
          </a:bodyPr>
          <a:lstStyle/>
          <a:p>
            <a:pPr algn="r"/>
            <a:r>
              <a:rPr lang="en-US" sz="2400" b="1">
                <a:latin typeface="+mj-lt"/>
              </a:rPr>
              <a:t>Community Recognition</a:t>
            </a:r>
          </a:p>
        </p:txBody>
      </p:sp>
      <p:pic>
        <p:nvPicPr>
          <p:cNvPr id="6" name="Picture 5" descr="A person with blonde hair&#10;&#10;AI-generated content may be incorrect.">
            <a:extLst>
              <a:ext uri="{FF2B5EF4-FFF2-40B4-BE49-F238E27FC236}">
                <a16:creationId xmlns:a16="http://schemas.microsoft.com/office/drawing/2014/main" id="{81E30768-D678-1865-4C42-8BFB51B0D1B4}"/>
              </a:ext>
            </a:extLst>
          </p:cNvPr>
          <p:cNvPicPr>
            <a:picLocks noChangeAspect="1"/>
          </p:cNvPicPr>
          <p:nvPr/>
        </p:nvPicPr>
        <p:blipFill>
          <a:blip r:embed="rId2" cstate="print">
            <a:extLst>
              <a:ext uri="{28A0092B-C50C-407E-A947-70E740481C1C}">
                <a14:useLocalDpi xmlns:a14="http://schemas.microsoft.com/office/drawing/2010/main" val="0"/>
              </a:ext>
            </a:extLst>
          </a:blip>
          <a:srcRect b="10696"/>
          <a:stretch/>
        </p:blipFill>
        <p:spPr>
          <a:xfrm>
            <a:off x="5689600" y="3122210"/>
            <a:ext cx="3341521" cy="3042565"/>
          </a:xfrm>
          <a:prstGeom prst="rect">
            <a:avLst/>
          </a:prstGeom>
        </p:spPr>
      </p:pic>
    </p:spTree>
    <p:extLst>
      <p:ext uri="{BB962C8B-B14F-4D97-AF65-F5344CB8AC3E}">
        <p14:creationId xmlns:p14="http://schemas.microsoft.com/office/powerpoint/2010/main" val="961653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B3F34-EA1C-83AD-5828-8326E37238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05127B-8801-448A-4804-7A712FE64CFC}"/>
              </a:ext>
            </a:extLst>
          </p:cNvPr>
          <p:cNvSpPr txBox="1"/>
          <p:nvPr/>
        </p:nvSpPr>
        <p:spPr>
          <a:xfrm>
            <a:off x="90152" y="693244"/>
            <a:ext cx="8899302" cy="5878532"/>
          </a:xfrm>
          <a:prstGeom prst="rect">
            <a:avLst/>
          </a:prstGeom>
          <a:noFill/>
        </p:spPr>
        <p:txBody>
          <a:bodyPr wrap="square">
            <a:spAutoFit/>
          </a:bodyPr>
          <a:lstStyle/>
          <a:p>
            <a:pPr algn="ctr"/>
            <a:r>
              <a:rPr lang="en-US" sz="2400" b="1"/>
              <a:t>Ms. Maija Winesberry </a:t>
            </a:r>
            <a:r>
              <a:rPr lang="en-US" b="1"/>
              <a:t>(Financial Readiness Program Manager)</a:t>
            </a:r>
          </a:p>
          <a:p>
            <a:pPr algn="ctr"/>
            <a:endParaRPr lang="en-US"/>
          </a:p>
          <a:p>
            <a:r>
              <a:rPr lang="en-US"/>
              <a:t>We’d like to recognize Ms. Maija Winesberry for her outstanding dedication and commitment to the USAG-Italy Army Community Service team.  In the face of recent staffing losses, Ms. Winesberry has taken on full responsibility for both the Financial Readiness Program and the Army Emergency Relief (AER) Program, serving as the sole professional managing these critical services.  Despite the increased workload, she successfully led the 2025 AER campaign and provided training to 57 AER Unit Representatives—laying the groundwork for</a:t>
            </a:r>
          </a:p>
          <a:p>
            <a:r>
              <a:rPr lang="en-US"/>
              <a:t>stronger outreach and increased support across</a:t>
            </a:r>
          </a:p>
          <a:p>
            <a:r>
              <a:rPr lang="en-US"/>
              <a:t>the community.  Her initiative, resilience, and</a:t>
            </a:r>
          </a:p>
          <a:p>
            <a:r>
              <a:rPr lang="en-US"/>
              <a:t>professionalism have ensured the continued</a:t>
            </a:r>
          </a:p>
          <a:p>
            <a:r>
              <a:rPr lang="en-US"/>
              <a:t>delivery of vital financial support and education</a:t>
            </a:r>
          </a:p>
          <a:p>
            <a:r>
              <a:rPr lang="en-US"/>
              <a:t>services for Soldiers and their families.  </a:t>
            </a:r>
          </a:p>
          <a:p>
            <a:endParaRPr lang="en-US"/>
          </a:p>
          <a:p>
            <a:r>
              <a:rPr lang="en-US"/>
              <a:t>We extend our sincerest appreciation to </a:t>
            </a:r>
          </a:p>
          <a:p>
            <a:r>
              <a:rPr lang="en-US"/>
              <a:t>Ms. Winesberry for her unwavering commitment </a:t>
            </a:r>
          </a:p>
          <a:p>
            <a:r>
              <a:rPr lang="en-US"/>
              <a:t>and impact to our community.</a:t>
            </a:r>
          </a:p>
          <a:p>
            <a:endParaRPr lang="en-US"/>
          </a:p>
          <a:p>
            <a:pPr algn="ctr"/>
            <a:endParaRPr lang="en-US" sz="2800" b="1"/>
          </a:p>
        </p:txBody>
      </p:sp>
      <p:sp>
        <p:nvSpPr>
          <p:cNvPr id="4" name="TextBox 3">
            <a:extLst>
              <a:ext uri="{FF2B5EF4-FFF2-40B4-BE49-F238E27FC236}">
                <a16:creationId xmlns:a16="http://schemas.microsoft.com/office/drawing/2014/main" id="{C65620FA-E903-B2B5-85B7-C37A4214ADE5}"/>
              </a:ext>
            </a:extLst>
          </p:cNvPr>
          <p:cNvSpPr txBox="1"/>
          <p:nvPr/>
        </p:nvSpPr>
        <p:spPr>
          <a:xfrm>
            <a:off x="5405476" y="0"/>
            <a:ext cx="3738524" cy="461665"/>
          </a:xfrm>
          <a:prstGeom prst="rect">
            <a:avLst/>
          </a:prstGeom>
          <a:noFill/>
        </p:spPr>
        <p:txBody>
          <a:bodyPr wrap="none" rtlCol="0">
            <a:spAutoFit/>
          </a:bodyPr>
          <a:lstStyle/>
          <a:p>
            <a:pPr algn="r"/>
            <a:r>
              <a:rPr lang="en-US" sz="2400" b="1">
                <a:latin typeface="+mj-lt"/>
              </a:rPr>
              <a:t>Community Recognition</a:t>
            </a:r>
          </a:p>
        </p:txBody>
      </p:sp>
      <p:pic>
        <p:nvPicPr>
          <p:cNvPr id="5" name="Picture 4" descr="Graphical user interface, application, Teams&#10;&#10;AI-generated content may be incorrect.">
            <a:extLst>
              <a:ext uri="{FF2B5EF4-FFF2-40B4-BE49-F238E27FC236}">
                <a16:creationId xmlns:a16="http://schemas.microsoft.com/office/drawing/2014/main" id="{033203CD-9EAF-AA84-4061-2C43B2D73039}"/>
              </a:ext>
            </a:extLst>
          </p:cNvPr>
          <p:cNvPicPr>
            <a:picLocks noChangeAspect="1"/>
          </p:cNvPicPr>
          <p:nvPr/>
        </p:nvPicPr>
        <p:blipFill>
          <a:blip r:embed="rId2">
            <a:extLst>
              <a:ext uri="{28A0092B-C50C-407E-A947-70E740481C1C}">
                <a14:useLocalDpi xmlns:a14="http://schemas.microsoft.com/office/drawing/2010/main" val="0"/>
              </a:ext>
            </a:extLst>
          </a:blip>
          <a:srcRect l="9289" t="29295" r="55172" b="39719"/>
          <a:stretch/>
        </p:blipFill>
        <p:spPr>
          <a:xfrm>
            <a:off x="5230284" y="3168203"/>
            <a:ext cx="3785152" cy="2932160"/>
          </a:xfrm>
          <a:prstGeom prst="rect">
            <a:avLst/>
          </a:prstGeom>
        </p:spPr>
      </p:pic>
    </p:spTree>
    <p:extLst>
      <p:ext uri="{BB962C8B-B14F-4D97-AF65-F5344CB8AC3E}">
        <p14:creationId xmlns:p14="http://schemas.microsoft.com/office/powerpoint/2010/main" val="300552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7737F67-524C-F78F-424E-6AB2DE6F0851}"/>
              </a:ext>
            </a:extLst>
          </p:cNvPr>
          <p:cNvCxnSpPr>
            <a:cxnSpLocks/>
          </p:cNvCxnSpPr>
          <p:nvPr/>
        </p:nvCxnSpPr>
        <p:spPr>
          <a:xfrm flipH="1">
            <a:off x="638318" y="693568"/>
            <a:ext cx="3215062" cy="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D8FCDD5-6A61-0308-02A0-EF6EF578347E}"/>
              </a:ext>
            </a:extLst>
          </p:cNvPr>
          <p:cNvCxnSpPr>
            <a:cxnSpLocks/>
          </p:cNvCxnSpPr>
          <p:nvPr/>
        </p:nvCxnSpPr>
        <p:spPr>
          <a:xfrm>
            <a:off x="638318" y="668168"/>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344F74-C21D-8DBA-B23F-2E70BE0D7A92}"/>
              </a:ext>
            </a:extLst>
          </p:cNvPr>
          <p:cNvCxnSpPr>
            <a:cxnSpLocks/>
          </p:cNvCxnSpPr>
          <p:nvPr/>
        </p:nvCxnSpPr>
        <p:spPr>
          <a:xfrm flipH="1">
            <a:off x="638319" y="6234688"/>
            <a:ext cx="7796690" cy="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E5904F-4ADB-B753-829F-E9D6F8DE2880}"/>
              </a:ext>
            </a:extLst>
          </p:cNvPr>
          <p:cNvCxnSpPr>
            <a:cxnSpLocks/>
          </p:cNvCxnSpPr>
          <p:nvPr/>
        </p:nvCxnSpPr>
        <p:spPr>
          <a:xfrm>
            <a:off x="638318" y="5885147"/>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9132DC-0765-511F-62E3-0252B01A236E}"/>
              </a:ext>
            </a:extLst>
          </p:cNvPr>
          <p:cNvCxnSpPr>
            <a:cxnSpLocks/>
          </p:cNvCxnSpPr>
          <p:nvPr/>
        </p:nvCxnSpPr>
        <p:spPr>
          <a:xfrm>
            <a:off x="8435009" y="5885147"/>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1AC4F-0763-7AF2-F291-939B4A2C9525}"/>
              </a:ext>
            </a:extLst>
          </p:cNvPr>
          <p:cNvPicPr>
            <a:picLocks noChangeAspect="1"/>
          </p:cNvPicPr>
          <p:nvPr/>
        </p:nvPicPr>
        <p:blipFill>
          <a:blip r:embed="rId2"/>
          <a:stretch>
            <a:fillRect/>
          </a:stretch>
        </p:blipFill>
        <p:spPr>
          <a:xfrm rot="10800000">
            <a:off x="7147932" y="-2"/>
            <a:ext cx="1996066" cy="1996066"/>
          </a:xfrm>
          <a:prstGeom prst="rect">
            <a:avLst/>
          </a:prstGeom>
        </p:spPr>
      </p:pic>
      <p:pic>
        <p:nvPicPr>
          <p:cNvPr id="10" name="Picture 9">
            <a:extLst>
              <a:ext uri="{FF2B5EF4-FFF2-40B4-BE49-F238E27FC236}">
                <a16:creationId xmlns:a16="http://schemas.microsoft.com/office/drawing/2014/main" id="{DA6065C8-1D05-080C-FF6E-D6105E7234E4}"/>
              </a:ext>
            </a:extLst>
          </p:cNvPr>
          <p:cNvPicPr>
            <a:picLocks noChangeAspect="1"/>
          </p:cNvPicPr>
          <p:nvPr/>
        </p:nvPicPr>
        <p:blipFill>
          <a:blip r:embed="rId3"/>
          <a:stretch>
            <a:fillRect/>
          </a:stretch>
        </p:blipFill>
        <p:spPr>
          <a:xfrm>
            <a:off x="7772778" y="351275"/>
            <a:ext cx="1099896" cy="1099896"/>
          </a:xfrm>
          <a:prstGeom prst="rect">
            <a:avLst/>
          </a:prstGeom>
        </p:spPr>
      </p:pic>
      <p:sp>
        <p:nvSpPr>
          <p:cNvPr id="11" name="TextBox 10">
            <a:extLst>
              <a:ext uri="{FF2B5EF4-FFF2-40B4-BE49-F238E27FC236}">
                <a16:creationId xmlns:a16="http://schemas.microsoft.com/office/drawing/2014/main" id="{78AE5014-5968-7980-ED20-3F51DBE7883B}"/>
              </a:ext>
            </a:extLst>
          </p:cNvPr>
          <p:cNvSpPr txBox="1"/>
          <p:nvPr/>
        </p:nvSpPr>
        <p:spPr>
          <a:xfrm>
            <a:off x="706097" y="701466"/>
            <a:ext cx="7721111" cy="461665"/>
          </a:xfrm>
          <a:prstGeom prst="rect">
            <a:avLst/>
          </a:prstGeom>
          <a:noFill/>
        </p:spPr>
        <p:txBody>
          <a:bodyPr wrap="square" rtlCol="0">
            <a:spAutoFit/>
          </a:bodyPr>
          <a:lstStyle/>
          <a:p>
            <a:r>
              <a:rPr lang="en-US" sz="2400" b="1">
                <a:solidFill>
                  <a:srgbClr val="EAB200"/>
                </a:solidFill>
                <a:latin typeface="Arial Black" panose="020B0604020202020204" pitchFamily="34" charset="0"/>
              </a:rPr>
              <a:t>ARMY EMERGENCY RELIEF CAMPAIGN</a:t>
            </a:r>
          </a:p>
        </p:txBody>
      </p:sp>
      <p:sp>
        <p:nvSpPr>
          <p:cNvPr id="12" name="TextBox 11">
            <a:extLst>
              <a:ext uri="{FF2B5EF4-FFF2-40B4-BE49-F238E27FC236}">
                <a16:creationId xmlns:a16="http://schemas.microsoft.com/office/drawing/2014/main" id="{6BBA5100-AF4B-3485-590B-D9445B933602}"/>
              </a:ext>
            </a:extLst>
          </p:cNvPr>
          <p:cNvSpPr txBox="1"/>
          <p:nvPr/>
        </p:nvSpPr>
        <p:spPr>
          <a:xfrm>
            <a:off x="90152" y="1163303"/>
            <a:ext cx="8950814" cy="2862322"/>
          </a:xfrm>
          <a:prstGeom prst="rect">
            <a:avLst/>
          </a:prstGeom>
          <a:noFill/>
        </p:spPr>
        <p:txBody>
          <a:bodyPr wrap="square" lIns="91440" tIns="45720" rIns="91440" bIns="45720" rtlCol="0" anchor="t">
            <a:spAutoFit/>
          </a:bodyPr>
          <a:lstStyle/>
          <a:p>
            <a:pPr marL="168275" indent="-168275">
              <a:buFont typeface="Arial" panose="020B0604020202020204" pitchFamily="34" charset="0"/>
              <a:buChar char="•"/>
            </a:pPr>
            <a:r>
              <a:rPr lang="en-US" sz="2000" b="1"/>
              <a:t>Campaign Dates:</a:t>
            </a:r>
            <a:r>
              <a:rPr lang="en-US" sz="2000"/>
              <a:t>  01 March through </a:t>
            </a:r>
            <a:r>
              <a:rPr lang="en-US" sz="2000" b="1"/>
              <a:t>14 June</a:t>
            </a:r>
          </a:p>
          <a:p>
            <a:pPr marL="168275" indent="-168275"/>
            <a:endParaRPr lang="en-US" sz="2000"/>
          </a:p>
          <a:p>
            <a:pPr marL="168275" indent="-168275">
              <a:buFont typeface="Arial" panose="020B0604020202020204" pitchFamily="34" charset="0"/>
              <a:buChar char="•"/>
            </a:pPr>
            <a:r>
              <a:rPr lang="en-US" sz="2000" b="1"/>
              <a:t>Goal:</a:t>
            </a:r>
            <a:r>
              <a:rPr lang="en-US" sz="2000"/>
              <a:t>  To inform 100 percent of all active-duty and retired Soldiers and their family members (including spouse and children of deceased Soldiers) about the types of financial assistance available from AER </a:t>
            </a:r>
            <a:r>
              <a:rPr lang="en-US" sz="2000" b="1" i="1"/>
              <a:t>and</a:t>
            </a:r>
            <a:r>
              <a:rPr lang="en-US" sz="2000"/>
              <a:t> provide the opportunity for Soldiers to donate.  </a:t>
            </a:r>
            <a:r>
              <a:rPr lang="en-US" sz="2000">
                <a:highlight>
                  <a:srgbClr val="FFFF00"/>
                </a:highlight>
              </a:rPr>
              <a:t>The Army’s target for the 2025 Campaign is to achieve 25% donations from active-duty Soldiers.</a:t>
            </a:r>
            <a:endParaRPr lang="en-US" sz="2000">
              <a:highlight>
                <a:srgbClr val="FFFF00"/>
              </a:highlight>
              <a:cs typeface="Arial"/>
            </a:endParaRPr>
          </a:p>
          <a:p>
            <a:endParaRPr lang="en-US" sz="2000" b="1"/>
          </a:p>
          <a:p>
            <a:pPr algn="ctr"/>
            <a:r>
              <a:rPr lang="en-US" sz="2000" b="1"/>
              <a:t>**Scan to DONATE and choose one-time </a:t>
            </a:r>
            <a:r>
              <a:rPr lang="en-US" sz="2000" b="1" i="1"/>
              <a:t>or</a:t>
            </a:r>
            <a:r>
              <a:rPr lang="en-US" sz="2000" b="1"/>
              <a:t> recurring giving**</a:t>
            </a:r>
            <a:endParaRPr lang="en-US" sz="2000"/>
          </a:p>
        </p:txBody>
      </p:sp>
      <p:pic>
        <p:nvPicPr>
          <p:cNvPr id="14" name="Picture 13">
            <a:extLst>
              <a:ext uri="{FF2B5EF4-FFF2-40B4-BE49-F238E27FC236}">
                <a16:creationId xmlns:a16="http://schemas.microsoft.com/office/drawing/2014/main" id="{823A410F-0779-56BE-D7F7-3DE88D0E5DC6}"/>
              </a:ext>
            </a:extLst>
          </p:cNvPr>
          <p:cNvPicPr>
            <a:picLocks noChangeAspect="1"/>
          </p:cNvPicPr>
          <p:nvPr/>
        </p:nvPicPr>
        <p:blipFill>
          <a:blip r:embed="rId4"/>
          <a:stretch>
            <a:fillRect/>
          </a:stretch>
        </p:blipFill>
        <p:spPr>
          <a:xfrm>
            <a:off x="3596948" y="4186509"/>
            <a:ext cx="1950104" cy="1927237"/>
          </a:xfrm>
          <a:prstGeom prst="rect">
            <a:avLst/>
          </a:prstGeom>
        </p:spPr>
      </p:pic>
    </p:spTree>
    <p:extLst>
      <p:ext uri="{BB962C8B-B14F-4D97-AF65-F5344CB8AC3E}">
        <p14:creationId xmlns:p14="http://schemas.microsoft.com/office/powerpoint/2010/main" val="11540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EBAC7-274B-1E89-5CAE-A749294DAA85}"/>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25822E2-F8D8-942B-ACC8-B1A315AEDD87}"/>
              </a:ext>
            </a:extLst>
          </p:cNvPr>
          <p:cNvCxnSpPr>
            <a:cxnSpLocks/>
          </p:cNvCxnSpPr>
          <p:nvPr/>
        </p:nvCxnSpPr>
        <p:spPr>
          <a:xfrm flipH="1">
            <a:off x="638318" y="680868"/>
            <a:ext cx="3215062" cy="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AE85DCD-A031-47A6-755D-90E27663A970}"/>
              </a:ext>
            </a:extLst>
          </p:cNvPr>
          <p:cNvCxnSpPr>
            <a:cxnSpLocks/>
          </p:cNvCxnSpPr>
          <p:nvPr/>
        </p:nvCxnSpPr>
        <p:spPr>
          <a:xfrm>
            <a:off x="638318" y="668168"/>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0EAC373-DB3B-1548-B248-DBAADB13121D}"/>
              </a:ext>
            </a:extLst>
          </p:cNvPr>
          <p:cNvCxnSpPr>
            <a:cxnSpLocks/>
          </p:cNvCxnSpPr>
          <p:nvPr/>
        </p:nvCxnSpPr>
        <p:spPr>
          <a:xfrm flipH="1">
            <a:off x="638319" y="6427779"/>
            <a:ext cx="6676881" cy="10109"/>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FCCCBF-6566-039D-E863-012611F64A51}"/>
              </a:ext>
            </a:extLst>
          </p:cNvPr>
          <p:cNvCxnSpPr>
            <a:cxnSpLocks/>
          </p:cNvCxnSpPr>
          <p:nvPr/>
        </p:nvCxnSpPr>
        <p:spPr>
          <a:xfrm>
            <a:off x="638318" y="6113747"/>
            <a:ext cx="0" cy="334250"/>
          </a:xfrm>
          <a:prstGeom prst="line">
            <a:avLst/>
          </a:prstGeom>
          <a:ln w="25400">
            <a:solidFill>
              <a:srgbClr val="FFDD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B52583F-EFF6-1A75-4073-CBD393262ADF}"/>
              </a:ext>
            </a:extLst>
          </p:cNvPr>
          <p:cNvPicPr>
            <a:picLocks noChangeAspect="1"/>
          </p:cNvPicPr>
          <p:nvPr/>
        </p:nvPicPr>
        <p:blipFill>
          <a:blip r:embed="rId2"/>
          <a:stretch>
            <a:fillRect/>
          </a:stretch>
        </p:blipFill>
        <p:spPr>
          <a:xfrm rot="10800000">
            <a:off x="7147932" y="-2"/>
            <a:ext cx="1996066" cy="1996066"/>
          </a:xfrm>
          <a:prstGeom prst="rect">
            <a:avLst/>
          </a:prstGeom>
        </p:spPr>
      </p:pic>
      <p:pic>
        <p:nvPicPr>
          <p:cNvPr id="10" name="Picture 9">
            <a:extLst>
              <a:ext uri="{FF2B5EF4-FFF2-40B4-BE49-F238E27FC236}">
                <a16:creationId xmlns:a16="http://schemas.microsoft.com/office/drawing/2014/main" id="{BA385410-6F29-6FB1-80A2-CC25CE3D4937}"/>
              </a:ext>
            </a:extLst>
          </p:cNvPr>
          <p:cNvPicPr>
            <a:picLocks noChangeAspect="1"/>
          </p:cNvPicPr>
          <p:nvPr/>
        </p:nvPicPr>
        <p:blipFill>
          <a:blip r:embed="rId3"/>
          <a:stretch>
            <a:fillRect/>
          </a:stretch>
        </p:blipFill>
        <p:spPr>
          <a:xfrm>
            <a:off x="7772778" y="351275"/>
            <a:ext cx="1099896" cy="1099896"/>
          </a:xfrm>
          <a:prstGeom prst="rect">
            <a:avLst/>
          </a:prstGeom>
        </p:spPr>
      </p:pic>
      <p:sp>
        <p:nvSpPr>
          <p:cNvPr id="11" name="TextBox 10">
            <a:extLst>
              <a:ext uri="{FF2B5EF4-FFF2-40B4-BE49-F238E27FC236}">
                <a16:creationId xmlns:a16="http://schemas.microsoft.com/office/drawing/2014/main" id="{E7DC4E9D-F086-8062-200D-C95C422E5FBF}"/>
              </a:ext>
            </a:extLst>
          </p:cNvPr>
          <p:cNvSpPr txBox="1"/>
          <p:nvPr/>
        </p:nvSpPr>
        <p:spPr>
          <a:xfrm>
            <a:off x="706097" y="701466"/>
            <a:ext cx="7721111" cy="461665"/>
          </a:xfrm>
          <a:prstGeom prst="rect">
            <a:avLst/>
          </a:prstGeom>
          <a:noFill/>
        </p:spPr>
        <p:txBody>
          <a:bodyPr wrap="square" rtlCol="0">
            <a:spAutoFit/>
          </a:bodyPr>
          <a:lstStyle/>
          <a:p>
            <a:r>
              <a:rPr lang="en-US" sz="2400" b="1">
                <a:solidFill>
                  <a:srgbClr val="EAB200"/>
                </a:solidFill>
                <a:latin typeface="Arial Black" panose="020B0604020202020204" pitchFamily="34" charset="0"/>
              </a:rPr>
              <a:t>ARMY EMERGENCY RELIEF CAMPAIGN</a:t>
            </a:r>
          </a:p>
        </p:txBody>
      </p:sp>
      <p:sp>
        <p:nvSpPr>
          <p:cNvPr id="12" name="TextBox 11">
            <a:extLst>
              <a:ext uri="{FF2B5EF4-FFF2-40B4-BE49-F238E27FC236}">
                <a16:creationId xmlns:a16="http://schemas.microsoft.com/office/drawing/2014/main" id="{0C86E31E-897E-35D7-076A-19833B40FC36}"/>
              </a:ext>
            </a:extLst>
          </p:cNvPr>
          <p:cNvSpPr txBox="1"/>
          <p:nvPr/>
        </p:nvSpPr>
        <p:spPr>
          <a:xfrm>
            <a:off x="90152" y="1176003"/>
            <a:ext cx="8950814" cy="707886"/>
          </a:xfrm>
          <a:prstGeom prst="rect">
            <a:avLst/>
          </a:prstGeom>
          <a:noFill/>
        </p:spPr>
        <p:txBody>
          <a:bodyPr wrap="square" lIns="91440" tIns="45720" rIns="91440" bIns="45720" rtlCol="0" anchor="t">
            <a:spAutoFit/>
          </a:bodyPr>
          <a:lstStyle/>
          <a:p>
            <a:pPr algn="ctr"/>
            <a:r>
              <a:rPr lang="en-US" sz="2000" b="1"/>
              <a:t>Gary Sinise / AER Lunch</a:t>
            </a:r>
          </a:p>
          <a:p>
            <a:pPr algn="ctr"/>
            <a:r>
              <a:rPr lang="en-US" sz="2000"/>
              <a:t>Thursday, 29 May at the Arena from 1100-1400</a:t>
            </a:r>
            <a:endParaRPr lang="en-US" sz="2000">
              <a:cs typeface="Arial"/>
            </a:endParaRPr>
          </a:p>
        </p:txBody>
      </p:sp>
      <p:pic>
        <p:nvPicPr>
          <p:cNvPr id="14" name="Picture 13">
            <a:extLst>
              <a:ext uri="{FF2B5EF4-FFF2-40B4-BE49-F238E27FC236}">
                <a16:creationId xmlns:a16="http://schemas.microsoft.com/office/drawing/2014/main" id="{9B065247-CA7A-86E8-B10C-22E264163702}"/>
              </a:ext>
            </a:extLst>
          </p:cNvPr>
          <p:cNvPicPr>
            <a:picLocks noChangeAspect="1"/>
          </p:cNvPicPr>
          <p:nvPr/>
        </p:nvPicPr>
        <p:blipFill>
          <a:blip r:embed="rId4"/>
          <a:stretch>
            <a:fillRect/>
          </a:stretch>
        </p:blipFill>
        <p:spPr>
          <a:xfrm>
            <a:off x="3693354" y="4652995"/>
            <a:ext cx="1757291" cy="1736684"/>
          </a:xfrm>
          <a:prstGeom prst="rect">
            <a:avLst/>
          </a:prstGeom>
        </p:spPr>
      </p:pic>
      <p:pic>
        <p:nvPicPr>
          <p:cNvPr id="6" name="Picture 5">
            <a:extLst>
              <a:ext uri="{FF2B5EF4-FFF2-40B4-BE49-F238E27FC236}">
                <a16:creationId xmlns:a16="http://schemas.microsoft.com/office/drawing/2014/main" id="{78A84494-5B7F-C096-60DD-1187E160D7DB}"/>
              </a:ext>
            </a:extLst>
          </p:cNvPr>
          <p:cNvPicPr>
            <a:picLocks noChangeAspect="1"/>
          </p:cNvPicPr>
          <p:nvPr/>
        </p:nvPicPr>
        <p:blipFill>
          <a:blip r:embed="rId5"/>
          <a:stretch>
            <a:fillRect/>
          </a:stretch>
        </p:blipFill>
        <p:spPr>
          <a:xfrm>
            <a:off x="145116" y="2009350"/>
            <a:ext cx="4558835" cy="1404240"/>
          </a:xfrm>
          <a:prstGeom prst="rect">
            <a:avLst/>
          </a:prstGeom>
        </p:spPr>
      </p:pic>
      <p:pic>
        <p:nvPicPr>
          <p:cNvPr id="16" name="Picture 15">
            <a:extLst>
              <a:ext uri="{FF2B5EF4-FFF2-40B4-BE49-F238E27FC236}">
                <a16:creationId xmlns:a16="http://schemas.microsoft.com/office/drawing/2014/main" id="{90FEF058-7E66-A036-8426-2B3047B4AFC2}"/>
              </a:ext>
            </a:extLst>
          </p:cNvPr>
          <p:cNvPicPr>
            <a:picLocks noChangeAspect="1"/>
          </p:cNvPicPr>
          <p:nvPr/>
        </p:nvPicPr>
        <p:blipFill>
          <a:blip r:embed="rId6"/>
          <a:stretch>
            <a:fillRect/>
          </a:stretch>
        </p:blipFill>
        <p:spPr>
          <a:xfrm>
            <a:off x="145116" y="3422719"/>
            <a:ext cx="4558836" cy="1127240"/>
          </a:xfrm>
          <a:prstGeom prst="rect">
            <a:avLst/>
          </a:prstGeom>
        </p:spPr>
      </p:pic>
      <p:pic>
        <p:nvPicPr>
          <p:cNvPr id="18" name="Picture 17">
            <a:extLst>
              <a:ext uri="{FF2B5EF4-FFF2-40B4-BE49-F238E27FC236}">
                <a16:creationId xmlns:a16="http://schemas.microsoft.com/office/drawing/2014/main" id="{6CEE71C6-B29B-DD28-7D18-419C1E489BFE}"/>
              </a:ext>
            </a:extLst>
          </p:cNvPr>
          <p:cNvPicPr>
            <a:picLocks noChangeAspect="1"/>
          </p:cNvPicPr>
          <p:nvPr/>
        </p:nvPicPr>
        <p:blipFill>
          <a:blip r:embed="rId7"/>
          <a:srcRect l="20555" t="37578"/>
          <a:stretch/>
        </p:blipFill>
        <p:spPr>
          <a:xfrm>
            <a:off x="4703950" y="1972359"/>
            <a:ext cx="4287041" cy="2577599"/>
          </a:xfrm>
          <a:prstGeom prst="rect">
            <a:avLst/>
          </a:prstGeom>
        </p:spPr>
      </p:pic>
    </p:spTree>
    <p:extLst>
      <p:ext uri="{BB962C8B-B14F-4D97-AF65-F5344CB8AC3E}">
        <p14:creationId xmlns:p14="http://schemas.microsoft.com/office/powerpoint/2010/main" val="163571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1972" y="1185151"/>
            <a:ext cx="8892394" cy="5309146"/>
          </a:xfrm>
          <a:prstGeom prst="rect">
            <a:avLst/>
          </a:prstGeom>
          <a:noFill/>
        </p:spPr>
        <p:txBody>
          <a:bodyPr wrap="square" rtlCol="0">
            <a:spAutoFit/>
          </a:bodyPr>
          <a:lstStyle/>
          <a:p>
            <a:endParaRPr lang="en-US" sz="1200" b="1">
              <a:solidFill>
                <a:srgbClr val="FF0000"/>
              </a:solidFill>
            </a:endParaRPr>
          </a:p>
          <a:p>
            <a:pPr marL="171450" indent="-171450">
              <a:buFont typeface="Arial" panose="020B0604020202020204" pitchFamily="34" charset="0"/>
              <a:buChar char="•"/>
            </a:pPr>
            <a:r>
              <a:rPr lang="en-US" b="1"/>
              <a:t>Summer Transition:</a:t>
            </a:r>
          </a:p>
          <a:p>
            <a:pPr marL="400050" indent="-171450">
              <a:buFont typeface="Arial" panose="020B0604020202020204" pitchFamily="34" charset="0"/>
              <a:buChar char="•"/>
            </a:pPr>
            <a:r>
              <a:rPr lang="en-US"/>
              <a:t>Physicals – now is a good time to schedule</a:t>
            </a:r>
          </a:p>
          <a:p>
            <a:pPr marL="400050" indent="-171450">
              <a:buFont typeface="Arial" panose="020B0604020202020204" pitchFamily="34" charset="0"/>
              <a:buChar char="•"/>
            </a:pPr>
            <a:r>
              <a:rPr lang="en-US"/>
              <a:t>2 Family Physicians Departed, 2 to arrive AUG</a:t>
            </a:r>
          </a:p>
          <a:p>
            <a:pPr marL="400050" indent="-171450">
              <a:buFont typeface="Arial" panose="020B0604020202020204" pitchFamily="34" charset="0"/>
              <a:buChar char="•"/>
            </a:pPr>
            <a:r>
              <a:rPr lang="en-US"/>
              <a:t>Optometry – underlap with backfill scheduled</a:t>
            </a:r>
          </a:p>
          <a:p>
            <a:pPr marL="285750" indent="-285750">
              <a:buFont typeface="Arial" panose="020B0604020202020204" pitchFamily="34" charset="0"/>
              <a:buChar char="•"/>
            </a:pPr>
            <a:endParaRPr lang="en-US" sz="900" b="1"/>
          </a:p>
          <a:p>
            <a:pPr marL="171450" indent="-171450">
              <a:buFont typeface="Arial" panose="020B0604020202020204" pitchFamily="34" charset="0"/>
              <a:buChar char="•"/>
            </a:pPr>
            <a:r>
              <a:rPr lang="en-US" b="1"/>
              <a:t>New Initiatives:</a:t>
            </a:r>
          </a:p>
          <a:p>
            <a:pPr marL="400050" indent="-171450">
              <a:buFont typeface="Arial" panose="020B0604020202020204" pitchFamily="34" charset="0"/>
              <a:buChar char="•"/>
            </a:pPr>
            <a:r>
              <a:rPr lang="en-US"/>
              <a:t>NOW:  </a:t>
            </a:r>
            <a:r>
              <a:rPr lang="en-US" err="1"/>
              <a:t>AFWC</a:t>
            </a:r>
            <a:r>
              <a:rPr lang="en-US"/>
              <a:t> Virtual Health Coach </a:t>
            </a:r>
          </a:p>
          <a:p>
            <a:pPr marL="400050" indent="-171450">
              <a:buFont typeface="Arial" panose="020B0604020202020204" pitchFamily="34" charset="0"/>
              <a:buChar char="•"/>
            </a:pPr>
            <a:r>
              <a:rPr lang="en-US"/>
              <a:t>NOW:  Enhanced Medical In-processing </a:t>
            </a:r>
          </a:p>
          <a:p>
            <a:pPr marL="400050" indent="-171450">
              <a:buFont typeface="Arial" panose="020B0604020202020204" pitchFamily="34" charset="0"/>
              <a:buChar char="•"/>
            </a:pPr>
            <a:r>
              <a:rPr lang="en-US"/>
              <a:t>Scheduled Virtual Visits – Video Appts</a:t>
            </a:r>
          </a:p>
          <a:p>
            <a:endParaRPr lang="en-US" sz="900"/>
          </a:p>
          <a:p>
            <a:pPr marL="171450" indent="-171450">
              <a:buFont typeface="Arial" panose="020B0604020202020204" pitchFamily="34" charset="0"/>
              <a:buChar char="•"/>
            </a:pPr>
            <a:r>
              <a:rPr lang="en-US" b="1"/>
              <a:t>Reminders: </a:t>
            </a:r>
          </a:p>
          <a:p>
            <a:pPr marL="400050" indent="-171450">
              <a:buFont typeface="Arial" panose="020B0604020202020204" pitchFamily="34" charset="0"/>
              <a:buChar char="•"/>
            </a:pPr>
            <a:r>
              <a:rPr lang="en-US" err="1"/>
              <a:t>MyCare</a:t>
            </a:r>
            <a:r>
              <a:rPr lang="en-US"/>
              <a:t> Overseas App</a:t>
            </a:r>
          </a:p>
          <a:p>
            <a:pPr marL="400050" indent="-171450">
              <a:buFont typeface="Arial" panose="020B0604020202020204" pitchFamily="34" charset="0"/>
              <a:buChar char="•"/>
            </a:pPr>
            <a:r>
              <a:rPr lang="en-US"/>
              <a:t>Medical Readiness Walk-in services </a:t>
            </a:r>
          </a:p>
          <a:p>
            <a:pPr marL="400050" indent="-171450">
              <a:buFont typeface="Arial" panose="020B0604020202020204" pitchFamily="34" charset="0"/>
              <a:buChar char="•"/>
            </a:pPr>
            <a:r>
              <a:rPr lang="en-US"/>
              <a:t>Virtual PHA services</a:t>
            </a:r>
          </a:p>
          <a:p>
            <a:pPr marL="285750" indent="-285750">
              <a:buFont typeface="Arial" panose="020B0604020202020204" pitchFamily="34" charset="0"/>
              <a:buChar char="•"/>
            </a:pPr>
            <a:endParaRPr lang="en-US" sz="900"/>
          </a:p>
          <a:p>
            <a:pPr marL="114300" indent="-114300">
              <a:buFont typeface="Arial" panose="020B0604020202020204" pitchFamily="34" charset="0"/>
              <a:buChar char="•"/>
            </a:pPr>
            <a:r>
              <a:rPr lang="en-US" b="1"/>
              <a:t>Closures:</a:t>
            </a:r>
            <a:endParaRPr lang="en-US"/>
          </a:p>
          <a:p>
            <a:pPr marL="400050" indent="-171450">
              <a:buFont typeface="Arial" panose="020B0604020202020204" pitchFamily="34" charset="0"/>
              <a:buChar char="•"/>
            </a:pPr>
            <a:r>
              <a:rPr lang="en-US"/>
              <a:t>Annual Federal Holidays </a:t>
            </a:r>
          </a:p>
          <a:p>
            <a:pPr marL="400050" indent="-171450">
              <a:buFont typeface="Arial" panose="020B0604020202020204" pitchFamily="34" charset="0"/>
              <a:buChar char="•"/>
            </a:pPr>
            <a:r>
              <a:rPr lang="en-US"/>
              <a:t>Training:  1st &amp; 3rd Thursdays PM</a:t>
            </a:r>
          </a:p>
          <a:p>
            <a:endParaRPr lang="en-US"/>
          </a:p>
        </p:txBody>
      </p:sp>
      <p:sp>
        <p:nvSpPr>
          <p:cNvPr id="4" name="TextBox 3"/>
          <p:cNvSpPr txBox="1"/>
          <p:nvPr/>
        </p:nvSpPr>
        <p:spPr>
          <a:xfrm>
            <a:off x="793977" y="282855"/>
            <a:ext cx="7556045" cy="646331"/>
          </a:xfrm>
          <a:prstGeom prst="rect">
            <a:avLst/>
          </a:prstGeom>
          <a:noFill/>
        </p:spPr>
        <p:txBody>
          <a:bodyPr wrap="square" rtlCol="0">
            <a:spAutoFit/>
          </a:bodyPr>
          <a:lstStyle/>
          <a:p>
            <a:pPr algn="ctr"/>
            <a:r>
              <a:rPr lang="en-US" sz="1200"/>
              <a:t>Appointment Line: 0444 61 9000</a:t>
            </a:r>
          </a:p>
          <a:p>
            <a:pPr algn="ctr"/>
            <a:r>
              <a:rPr lang="en-US" sz="1200" b="1">
                <a:hlinkClick r:id="rId3"/>
              </a:rPr>
              <a:t>https://mhs-europe.tricare.mil/Vicenza</a:t>
            </a:r>
            <a:endParaRPr lang="en-US" sz="1200" b="1"/>
          </a:p>
          <a:p>
            <a:pPr algn="ctr"/>
            <a:r>
              <a:rPr lang="en-US" sz="1200" b="1" i="1">
                <a:solidFill>
                  <a:srgbClr val="FF0000"/>
                </a:solidFill>
                <a:hlinkClick r:id="rId4"/>
              </a:rPr>
              <a:t>https://www.facebook.com/VicenzaArmyHealth/</a:t>
            </a:r>
            <a:endParaRPr lang="en-US" sz="1200" b="1" i="1">
              <a:solidFill>
                <a:srgbClr val="FF0000"/>
              </a:solidFill>
            </a:endParaRPr>
          </a:p>
        </p:txBody>
      </p:sp>
      <p:pic>
        <p:nvPicPr>
          <p:cNvPr id="3" name="Picture 2">
            <a:extLst>
              <a:ext uri="{FF2B5EF4-FFF2-40B4-BE49-F238E27FC236}">
                <a16:creationId xmlns:a16="http://schemas.microsoft.com/office/drawing/2014/main" id="{71A8F8E4-2708-B15F-F162-82E05FE6BC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187" y="910583"/>
            <a:ext cx="781623" cy="717791"/>
          </a:xfrm>
          <a:prstGeom prst="rect">
            <a:avLst/>
          </a:prstGeom>
        </p:spPr>
      </p:pic>
      <p:pic>
        <p:nvPicPr>
          <p:cNvPr id="12" name="Picture 11">
            <a:extLst>
              <a:ext uri="{FF2B5EF4-FFF2-40B4-BE49-F238E27FC236}">
                <a16:creationId xmlns:a16="http://schemas.microsoft.com/office/drawing/2014/main" id="{990E0E28-541C-8065-99AB-5245A23D8A52}"/>
              </a:ext>
            </a:extLst>
          </p:cNvPr>
          <p:cNvPicPr>
            <a:picLocks noChangeAspect="1"/>
          </p:cNvPicPr>
          <p:nvPr/>
        </p:nvPicPr>
        <p:blipFill>
          <a:blip r:embed="rId6"/>
          <a:stretch>
            <a:fillRect/>
          </a:stretch>
        </p:blipFill>
        <p:spPr>
          <a:xfrm>
            <a:off x="5897688" y="1711247"/>
            <a:ext cx="3047298" cy="2128477"/>
          </a:xfrm>
          <a:prstGeom prst="rect">
            <a:avLst/>
          </a:prstGeom>
          <a:ln w="19050">
            <a:solidFill>
              <a:schemeClr val="tx1"/>
            </a:solidFill>
          </a:ln>
          <a:effectLst>
            <a:glow rad="63500">
              <a:schemeClr val="accent1">
                <a:satMod val="175000"/>
                <a:alpha val="40000"/>
              </a:schemeClr>
            </a:glow>
          </a:effectLst>
        </p:spPr>
      </p:pic>
      <p:pic>
        <p:nvPicPr>
          <p:cNvPr id="5" name="Picture 4">
            <a:extLst>
              <a:ext uri="{FF2B5EF4-FFF2-40B4-BE49-F238E27FC236}">
                <a16:creationId xmlns:a16="http://schemas.microsoft.com/office/drawing/2014/main" id="{A8C9A803-65E7-088C-221D-73DE8DF84B62}"/>
              </a:ext>
            </a:extLst>
          </p:cNvPr>
          <p:cNvPicPr>
            <a:picLocks noChangeAspect="1"/>
          </p:cNvPicPr>
          <p:nvPr/>
        </p:nvPicPr>
        <p:blipFill>
          <a:blip r:embed="rId7"/>
          <a:stretch>
            <a:fillRect/>
          </a:stretch>
        </p:blipFill>
        <p:spPr>
          <a:xfrm>
            <a:off x="5403456" y="1288996"/>
            <a:ext cx="2201874" cy="2827835"/>
          </a:xfrm>
          <a:prstGeom prst="rect">
            <a:avLst/>
          </a:prstGeom>
          <a:ln w="19050">
            <a:solidFill>
              <a:schemeClr val="tx1"/>
            </a:solidFill>
          </a:ln>
          <a:effectLst>
            <a:glow rad="63500">
              <a:schemeClr val="accent1">
                <a:satMod val="175000"/>
                <a:alpha val="40000"/>
              </a:schemeClr>
            </a:glow>
          </a:effectLst>
        </p:spPr>
      </p:pic>
      <p:pic>
        <p:nvPicPr>
          <p:cNvPr id="9" name="Picture 8">
            <a:extLst>
              <a:ext uri="{FF2B5EF4-FFF2-40B4-BE49-F238E27FC236}">
                <a16:creationId xmlns:a16="http://schemas.microsoft.com/office/drawing/2014/main" id="{DC118C00-BE58-8A1A-D8FB-523EDFF006C5}"/>
              </a:ext>
            </a:extLst>
          </p:cNvPr>
          <p:cNvPicPr>
            <a:picLocks noChangeAspect="1"/>
          </p:cNvPicPr>
          <p:nvPr/>
        </p:nvPicPr>
        <p:blipFill>
          <a:blip r:embed="rId8"/>
          <a:stretch>
            <a:fillRect/>
          </a:stretch>
        </p:blipFill>
        <p:spPr>
          <a:xfrm>
            <a:off x="5232880" y="3376668"/>
            <a:ext cx="1960845" cy="2540134"/>
          </a:xfrm>
          <a:prstGeom prst="rect">
            <a:avLst/>
          </a:prstGeom>
          <a:ln w="19050">
            <a:solidFill>
              <a:schemeClr val="tx1"/>
            </a:solidFill>
          </a:ln>
          <a:effectLst>
            <a:glow rad="63500">
              <a:schemeClr val="accent1">
                <a:satMod val="175000"/>
                <a:alpha val="40000"/>
              </a:schemeClr>
            </a:glow>
          </a:effectLst>
        </p:spPr>
      </p:pic>
      <p:pic>
        <p:nvPicPr>
          <p:cNvPr id="11" name="Picture 10">
            <a:extLst>
              <a:ext uri="{FF2B5EF4-FFF2-40B4-BE49-F238E27FC236}">
                <a16:creationId xmlns:a16="http://schemas.microsoft.com/office/drawing/2014/main" id="{9121C1B7-FE35-1A6B-4325-8CADBAA4BA56}"/>
              </a:ext>
            </a:extLst>
          </p:cNvPr>
          <p:cNvPicPr>
            <a:picLocks noChangeAspect="1"/>
          </p:cNvPicPr>
          <p:nvPr/>
        </p:nvPicPr>
        <p:blipFill>
          <a:blip r:embed="rId9"/>
          <a:stretch>
            <a:fillRect/>
          </a:stretch>
        </p:blipFill>
        <p:spPr>
          <a:xfrm rot="21348996">
            <a:off x="6939340" y="3643828"/>
            <a:ext cx="1941304" cy="2493188"/>
          </a:xfrm>
          <a:prstGeom prst="rect">
            <a:avLst/>
          </a:prstGeom>
          <a:ln w="19050">
            <a:solidFill>
              <a:schemeClr val="tx1"/>
            </a:solidFill>
          </a:ln>
          <a:effectLst>
            <a:glow rad="63500">
              <a:schemeClr val="accent1">
                <a:satMod val="175000"/>
                <a:alpha val="40000"/>
              </a:schemeClr>
            </a:glow>
          </a:effectLst>
        </p:spPr>
      </p:pic>
      <p:sp>
        <p:nvSpPr>
          <p:cNvPr id="2" name="TextBox 1">
            <a:extLst>
              <a:ext uri="{FF2B5EF4-FFF2-40B4-BE49-F238E27FC236}">
                <a16:creationId xmlns:a16="http://schemas.microsoft.com/office/drawing/2014/main" id="{3848AD23-3EFE-E2C4-9E6E-3360A1B8EA5F}"/>
              </a:ext>
            </a:extLst>
          </p:cNvPr>
          <p:cNvSpPr txBox="1"/>
          <p:nvPr/>
        </p:nvSpPr>
        <p:spPr>
          <a:xfrm>
            <a:off x="0" y="0"/>
            <a:ext cx="9144000" cy="461665"/>
          </a:xfrm>
          <a:prstGeom prst="rect">
            <a:avLst/>
          </a:prstGeom>
          <a:noFill/>
        </p:spPr>
        <p:txBody>
          <a:bodyPr wrap="square" rtlCol="0">
            <a:spAutoFit/>
          </a:bodyPr>
          <a:lstStyle/>
          <a:p>
            <a:pPr algn="r"/>
            <a:r>
              <a:rPr lang="en-US" sz="2400" b="1">
                <a:latin typeface=" Arial"/>
              </a:rPr>
              <a:t>Health Clinic</a:t>
            </a:r>
          </a:p>
        </p:txBody>
      </p:sp>
    </p:spTree>
    <p:extLst>
      <p:ext uri="{BB962C8B-B14F-4D97-AF65-F5344CB8AC3E}">
        <p14:creationId xmlns:p14="http://schemas.microsoft.com/office/powerpoint/2010/main" val="1415340629"/>
      </p:ext>
    </p:extLst>
  </p:cSld>
  <p:clrMapOvr>
    <a:masterClrMapping/>
  </p:clrMapOvr>
</p:sld>
</file>

<file path=ppt/theme/theme1.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848AE52583C444962F16B621520812" ma:contentTypeVersion="20" ma:contentTypeDescription="Create a new document." ma:contentTypeScope="" ma:versionID="859b3277f883117ac6c123512d0211dc">
  <xsd:schema xmlns:xsd="http://www.w3.org/2001/XMLSchema" xmlns:xs="http://www.w3.org/2001/XMLSchema" xmlns:p="http://schemas.microsoft.com/office/2006/metadata/properties" xmlns:ns1="http://schemas.microsoft.com/sharepoint/v3" xmlns:ns2="4ff40290-5524-4560-acf0-c6bd0fc1bf6b" xmlns:ns3="04623bcd-d6f9-4582-b728-f12d41b2e7e5" targetNamespace="http://schemas.microsoft.com/office/2006/metadata/properties" ma:root="true" ma:fieldsID="9dc02a428e62f32add545b6a3665205b" ns1:_="" ns2:_="" ns3:_="">
    <xsd:import namespace="http://schemas.microsoft.com/sharepoint/v3"/>
    <xsd:import namespace="4ff40290-5524-4560-acf0-c6bd0fc1bf6b"/>
    <xsd:import namespace="04623bcd-d6f9-4582-b728-f12d41b2e7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Date" minOccurs="0"/>
                <xsd:element ref="ns3:MediaServiceLocation"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element ref="ns3: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40290-5524-4560-acf0-c6bd0fc1bf6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fb8e7b79-4e77-4db6-85ef-bb46de75b10b}" ma:internalName="TaxCatchAll" ma:showField="CatchAllData" ma:web="4ff40290-5524-4560-acf0-c6bd0fc1bf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4623bcd-d6f9-4582-b728-f12d41b2e7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Date" ma:index="19" nillable="true" ma:displayName="Date" ma:format="DateOnly" ma:internalName="Date">
      <xsd:simpleType>
        <xsd:restriction base="dms:DateTime"/>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Notes" ma:index="27" nillable="true" ma:displayName="Notes" ma:format="Dropdown" ma:internalName="Note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 xmlns="04623bcd-d6f9-4582-b728-f12d41b2e7e5" xsi:nil="true"/>
    <TaxCatchAll xmlns="4ff40290-5524-4560-acf0-c6bd0fc1bf6b" xsi:nil="true"/>
    <lcf76f155ced4ddcb4097134ff3c332f xmlns="04623bcd-d6f9-4582-b728-f12d41b2e7e5">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Notes xmlns="04623bcd-d6f9-4582-b728-f12d41b2e7e5" xsi:nil="true"/>
  </documentManagement>
</p:properties>
</file>

<file path=customXml/itemProps1.xml><?xml version="1.0" encoding="utf-8"?>
<ds:datastoreItem xmlns:ds="http://schemas.openxmlformats.org/officeDocument/2006/customXml" ds:itemID="{77E82698-C433-40F3-8D99-0CD4E4C70380}">
  <ds:schemaRefs>
    <ds:schemaRef ds:uri="http://schemas.microsoft.com/sharepoint/v3/contenttype/forms"/>
  </ds:schemaRefs>
</ds:datastoreItem>
</file>

<file path=customXml/itemProps2.xml><?xml version="1.0" encoding="utf-8"?>
<ds:datastoreItem xmlns:ds="http://schemas.openxmlformats.org/officeDocument/2006/customXml" ds:itemID="{CFC36695-0524-49A4-BE0E-71316179006B}">
  <ds:schemaRefs>
    <ds:schemaRef ds:uri="04623bcd-d6f9-4582-b728-f12d41b2e7e5"/>
    <ds:schemaRef ds:uri="4ff40290-5524-4560-acf0-c6bd0fc1bf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5722BE-9C0A-4052-A15A-BC70447AFE9B}">
  <ds:schemaRefs>
    <ds:schemaRef ds:uri="04623bcd-d6f9-4582-b728-f12d41b2e7e5"/>
    <ds:schemaRef ds:uri="http://purl.org/dc/dcmitype/"/>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sharepoint/v3"/>
    <ds:schemaRef ds:uri="http://www.w3.org/XML/1998/namespace"/>
    <ds:schemaRef ds:uri="http://schemas.microsoft.com/office/infopath/2007/PartnerControls"/>
    <ds:schemaRef ds:uri="4ff40290-5524-4560-acf0-c6bd0fc1bf6b"/>
    <ds:schemaRef ds:uri="http://purl.org/dc/elements/1.1/"/>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Office Theme</Template>
  <TotalTime>111</TotalTime>
  <Words>2409</Words>
  <Application>Microsoft Office PowerPoint</Application>
  <PresentationFormat>On-screen Show (4:3)</PresentationFormat>
  <Paragraphs>403</Paragraphs>
  <Slides>28</Slides>
  <Notes>5</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 Arial</vt:lpstr>
      <vt:lpstr>Adobe Garamond Pro</vt:lpstr>
      <vt:lpstr>Aptos</vt:lpstr>
      <vt:lpstr>Arial</vt:lpstr>
      <vt:lpstr>Arial Black</vt:lpstr>
      <vt:lpstr>Arial Narrow</vt:lpstr>
      <vt:lpstr>Calibri</vt:lpstr>
      <vt:lpstr>Calibri Light</vt:lpstr>
      <vt:lpstr>Segoe UI Emoji</vt:lpstr>
      <vt:lpstr>Wingdings</vt:lpstr>
      <vt:lpstr>MSC Theme</vt:lpstr>
      <vt:lpstr>1_MSC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sean.m.urban.civ</dc:creator>
  <cp:lastModifiedBy>Goodwin, Shawn W CIV USARMY (USA)</cp:lastModifiedBy>
  <cp:revision>2</cp:revision>
  <cp:lastPrinted>2025-05-20T14:04:38Z</cp:lastPrinted>
  <dcterms:created xsi:type="dcterms:W3CDTF">2020-01-23T07:40:14Z</dcterms:created>
  <dcterms:modified xsi:type="dcterms:W3CDTF">2025-05-27T11:31:24Z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0x010100EF848AE52583C444962F16B621520812</vt:lpwstr>
  </property>
  <property fmtid="{D5CDD505-2E9C-101B-9397-08002B2CF9AE}" pid="3" name="MediaServiceImageTags">
    <vt:lpwstr/>
  </property>
</Properties>
</file>