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75" r:id="rId8"/>
    <p:sldId id="276"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Lst>
  <p:sldSz cx="18288000" cy="10287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1FC787-F8BD-451F-AD05-B01662819C4B}" v="67" dt="2025-08-19T06:08:58.7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31" autoAdjust="0"/>
    <p:restoredTop sz="94622" autoAdjust="0"/>
  </p:normalViewPr>
  <p:slideViewPr>
    <p:cSldViewPr>
      <p:cViewPr varScale="1">
        <p:scale>
          <a:sx n="66" d="100"/>
          <a:sy n="66" d="100"/>
        </p:scale>
        <p:origin x="105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4.png"/><Relationship Id="rId7"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5.svg"/><Relationship Id="rId5" Type="http://schemas.openxmlformats.org/officeDocument/2006/relationships/image" Target="../media/image14.png"/><Relationship Id="rId10" Type="http://schemas.openxmlformats.org/officeDocument/2006/relationships/image" Target="../media/image3.svg"/><Relationship Id="rId4" Type="http://schemas.openxmlformats.org/officeDocument/2006/relationships/image" Target="../media/image5.svg"/><Relationship Id="rId9" Type="http://schemas.openxmlformats.org/officeDocument/2006/relationships/image" Target="../media/image2.png"/></Relationships>
</file>

<file path=ppt/slides/_rels/slide11.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4.png"/><Relationship Id="rId7"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5.svg"/><Relationship Id="rId5" Type="http://schemas.openxmlformats.org/officeDocument/2006/relationships/image" Target="../media/image14.png"/><Relationship Id="rId10" Type="http://schemas.openxmlformats.org/officeDocument/2006/relationships/image" Target="../media/image3.svg"/><Relationship Id="rId4" Type="http://schemas.openxmlformats.org/officeDocument/2006/relationships/image" Target="../media/image5.svg"/><Relationship Id="rId9" Type="http://schemas.openxmlformats.org/officeDocument/2006/relationships/image" Target="../media/image2.png"/></Relationships>
</file>

<file path=ppt/slides/_rels/slide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4.png"/><Relationship Id="rId7"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5.svg"/><Relationship Id="rId5" Type="http://schemas.openxmlformats.org/officeDocument/2006/relationships/image" Target="../media/image14.png"/><Relationship Id="rId10" Type="http://schemas.openxmlformats.org/officeDocument/2006/relationships/image" Target="../media/image3.svg"/><Relationship Id="rId4" Type="http://schemas.openxmlformats.org/officeDocument/2006/relationships/image" Target="../media/image5.svg"/><Relationship Id="rId9" Type="http://schemas.openxmlformats.org/officeDocument/2006/relationships/image" Target="../media/image2.png"/></Relationships>
</file>

<file path=ppt/slides/_rels/slide13.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4.png"/><Relationship Id="rId7"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5.svg"/><Relationship Id="rId5" Type="http://schemas.openxmlformats.org/officeDocument/2006/relationships/image" Target="../media/image14.png"/><Relationship Id="rId10" Type="http://schemas.openxmlformats.org/officeDocument/2006/relationships/image" Target="../media/image3.svg"/><Relationship Id="rId4" Type="http://schemas.openxmlformats.org/officeDocument/2006/relationships/image" Target="../media/image5.svg"/><Relationship Id="rId9" Type="http://schemas.openxmlformats.org/officeDocument/2006/relationships/image" Target="../media/image2.png"/></Relationships>
</file>

<file path=ppt/slides/_rels/slide14.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4.png"/><Relationship Id="rId7"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5.svg"/><Relationship Id="rId5" Type="http://schemas.openxmlformats.org/officeDocument/2006/relationships/image" Target="../media/image14.png"/><Relationship Id="rId10" Type="http://schemas.openxmlformats.org/officeDocument/2006/relationships/image" Target="../media/image3.svg"/><Relationship Id="rId4" Type="http://schemas.openxmlformats.org/officeDocument/2006/relationships/image" Target="../media/image5.svg"/><Relationship Id="rId9" Type="http://schemas.openxmlformats.org/officeDocument/2006/relationships/image" Target="../media/image2.png"/></Relationships>
</file>

<file path=ppt/slides/_rels/slide15.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image" Target="../media/image14.png"/><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3.svg"/><Relationship Id="rId4" Type="http://schemas.openxmlformats.org/officeDocument/2006/relationships/image" Target="../media/image15.svg"/><Relationship Id="rId9" Type="http://schemas.openxmlformats.org/officeDocument/2006/relationships/image" Target="../media/image2.png"/></Relationships>
</file>

<file path=ppt/slides/_rels/slide16.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image" Target="../media/image14.png"/><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3.svg"/><Relationship Id="rId4" Type="http://schemas.openxmlformats.org/officeDocument/2006/relationships/image" Target="../media/image15.svg"/><Relationship Id="rId9" Type="http://schemas.openxmlformats.org/officeDocument/2006/relationships/image" Target="../media/image2.png"/></Relationships>
</file>

<file path=ppt/slides/_rels/slide17.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image" Target="../media/image14.png"/><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3.svg"/><Relationship Id="rId4" Type="http://schemas.openxmlformats.org/officeDocument/2006/relationships/image" Target="../media/image15.svg"/><Relationship Id="rId9" Type="http://schemas.openxmlformats.org/officeDocument/2006/relationships/image" Target="../media/image2.png"/></Relationships>
</file>

<file path=ppt/slides/_rels/slide18.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image" Target="../media/image14.png"/><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3.svg"/><Relationship Id="rId4" Type="http://schemas.openxmlformats.org/officeDocument/2006/relationships/image" Target="../media/image15.svg"/><Relationship Id="rId9"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20.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image" Target="../media/image14.png"/><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3.svg"/><Relationship Id="rId4" Type="http://schemas.openxmlformats.org/officeDocument/2006/relationships/image" Target="../media/image15.svg"/><Relationship Id="rId9" Type="http://schemas.openxmlformats.org/officeDocument/2006/relationships/image" Target="../media/image2.png"/></Relationships>
</file>

<file path=ppt/slides/_rels/slide21.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image" Target="../media/image14.png"/><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3.svg"/><Relationship Id="rId4" Type="http://schemas.openxmlformats.org/officeDocument/2006/relationships/image" Target="../media/image15.svg"/><Relationship Id="rId9"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5.sv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1.png"/><Relationship Id="rId11" Type="http://schemas.openxmlformats.org/officeDocument/2006/relationships/image" Target="../media/image12.png"/><Relationship Id="rId5" Type="http://schemas.openxmlformats.org/officeDocument/2006/relationships/image" Target="../media/image7.svg"/><Relationship Id="rId10" Type="http://schemas.openxmlformats.org/officeDocument/2006/relationships/image" Target="../media/image11.svg"/><Relationship Id="rId4" Type="http://schemas.openxmlformats.org/officeDocument/2006/relationships/image" Target="../media/image6.png"/><Relationship Id="rId9"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5.svg"/></Relationships>
</file>

<file path=ppt/slides/_rels/slide6.xml.rels><?xml version="1.0" encoding="UTF-8" standalone="yes"?>
<Relationships xmlns="http://schemas.openxmlformats.org/package/2006/relationships"><Relationship Id="rId8" Type="http://schemas.openxmlformats.org/officeDocument/2006/relationships/image" Target="../media/image3.svg"/><Relationship Id="rId3" Type="http://schemas.openxmlformats.org/officeDocument/2006/relationships/image" Target="../media/image14.png"/><Relationship Id="rId7"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5.svg"/><Relationship Id="rId4" Type="http://schemas.openxmlformats.org/officeDocument/2006/relationships/image" Target="../media/image15.svg"/><Relationship Id="rId9" Type="http://schemas.openxmlformats.org/officeDocument/2006/relationships/image" Target="../media/image4.png"/></Relationships>
</file>

<file path=ppt/slides/_rels/slide7.xml.rels><?xml version="1.0" encoding="UTF-8" standalone="yes"?>
<Relationships xmlns="http://schemas.openxmlformats.org/package/2006/relationships"><Relationship Id="rId8" Type="http://schemas.openxmlformats.org/officeDocument/2006/relationships/image" Target="../media/image3.svg"/><Relationship Id="rId3" Type="http://schemas.openxmlformats.org/officeDocument/2006/relationships/image" Target="../media/image14.png"/><Relationship Id="rId7"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5.svg"/><Relationship Id="rId4" Type="http://schemas.openxmlformats.org/officeDocument/2006/relationships/image" Target="../media/image15.svg"/><Relationship Id="rId9"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15.sv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9FBF2"/>
        </a:solidFill>
        <a:effectLst/>
      </p:bgPr>
    </p:bg>
    <p:spTree>
      <p:nvGrpSpPr>
        <p:cNvPr id="1" name=""/>
        <p:cNvGrpSpPr/>
        <p:nvPr/>
      </p:nvGrpSpPr>
      <p:grpSpPr>
        <a:xfrm>
          <a:off x="0" y="0"/>
          <a:ext cx="0" cy="0"/>
          <a:chOff x="0" y="0"/>
          <a:chExt cx="0" cy="0"/>
        </a:xfrm>
      </p:grpSpPr>
      <p:grpSp>
        <p:nvGrpSpPr>
          <p:cNvPr id="2" name="Group 2"/>
          <p:cNvGrpSpPr/>
          <p:nvPr/>
        </p:nvGrpSpPr>
        <p:grpSpPr>
          <a:xfrm>
            <a:off x="15434097" y="2829313"/>
            <a:ext cx="8457563" cy="8457563"/>
            <a:chOff x="0" y="0"/>
            <a:chExt cx="812800" cy="812800"/>
          </a:xfrm>
        </p:grpSpPr>
        <p:sp>
          <p:nvSpPr>
            <p:cNvPr id="3" name="Freeform 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4" name="TextBox 4"/>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grpSp>
        <p:nvGrpSpPr>
          <p:cNvPr id="5" name="Group 5"/>
          <p:cNvGrpSpPr/>
          <p:nvPr/>
        </p:nvGrpSpPr>
        <p:grpSpPr>
          <a:xfrm>
            <a:off x="575531" y="767374"/>
            <a:ext cx="17210081" cy="8752252"/>
            <a:chOff x="0" y="0"/>
            <a:chExt cx="4532696" cy="2305120"/>
          </a:xfrm>
        </p:grpSpPr>
        <p:sp>
          <p:nvSpPr>
            <p:cNvPr id="6" name="Freeform 6"/>
            <p:cNvSpPr/>
            <p:nvPr/>
          </p:nvSpPr>
          <p:spPr>
            <a:xfrm>
              <a:off x="0" y="0"/>
              <a:ext cx="4532696" cy="2305120"/>
            </a:xfrm>
            <a:custGeom>
              <a:avLst/>
              <a:gdLst/>
              <a:ahLst/>
              <a:cxnLst/>
              <a:rect l="l" t="t" r="r" b="b"/>
              <a:pathLst>
                <a:path w="4532696" h="2305120">
                  <a:moveTo>
                    <a:pt x="0" y="0"/>
                  </a:moveTo>
                  <a:lnTo>
                    <a:pt x="4532696" y="0"/>
                  </a:lnTo>
                  <a:lnTo>
                    <a:pt x="4532696" y="2305120"/>
                  </a:lnTo>
                  <a:lnTo>
                    <a:pt x="0" y="2305120"/>
                  </a:lnTo>
                  <a:close/>
                </a:path>
              </a:pathLst>
            </a:custGeom>
            <a:solidFill>
              <a:srgbClr val="ADBD8D"/>
            </a:solidFill>
          </p:spPr>
          <p:txBody>
            <a:bodyPr/>
            <a:lstStyle/>
            <a:p>
              <a:endParaRPr lang="en-US"/>
            </a:p>
          </p:txBody>
        </p:sp>
        <p:sp>
          <p:nvSpPr>
            <p:cNvPr id="7" name="TextBox 7"/>
            <p:cNvSpPr txBox="1"/>
            <p:nvPr/>
          </p:nvSpPr>
          <p:spPr>
            <a:xfrm>
              <a:off x="0" y="-38100"/>
              <a:ext cx="4532696" cy="2343220"/>
            </a:xfrm>
            <a:prstGeom prst="rect">
              <a:avLst/>
            </a:prstGeom>
          </p:spPr>
          <p:txBody>
            <a:bodyPr lIns="50800" tIns="50800" rIns="50800" bIns="50800" rtlCol="0" anchor="ctr"/>
            <a:lstStyle/>
            <a:p>
              <a:pPr algn="ctr">
                <a:lnSpc>
                  <a:spcPts val="2659"/>
                </a:lnSpc>
              </a:pPr>
              <a:endParaRPr/>
            </a:p>
          </p:txBody>
        </p:sp>
      </p:grpSp>
      <p:grpSp>
        <p:nvGrpSpPr>
          <p:cNvPr id="8" name="Group 8"/>
          <p:cNvGrpSpPr/>
          <p:nvPr/>
        </p:nvGrpSpPr>
        <p:grpSpPr>
          <a:xfrm>
            <a:off x="-3476336" y="7768823"/>
            <a:ext cx="11175347" cy="11175347"/>
            <a:chOff x="0" y="0"/>
            <a:chExt cx="812800" cy="812800"/>
          </a:xfrm>
        </p:grpSpPr>
        <p:sp>
          <p:nvSpPr>
            <p:cNvPr id="9" name="Freeform 9"/>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10" name="TextBox 10"/>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sp>
        <p:nvSpPr>
          <p:cNvPr id="11" name="Freeform 11"/>
          <p:cNvSpPr/>
          <p:nvPr/>
        </p:nvSpPr>
        <p:spPr>
          <a:xfrm>
            <a:off x="-6115604" y="941042"/>
            <a:ext cx="8968786" cy="8229600"/>
          </a:xfrm>
          <a:custGeom>
            <a:avLst/>
            <a:gdLst/>
            <a:ahLst/>
            <a:cxnLst/>
            <a:rect l="l" t="t" r="r" b="b"/>
            <a:pathLst>
              <a:path w="8968786" h="8229600">
                <a:moveTo>
                  <a:pt x="0" y="0"/>
                </a:moveTo>
                <a:lnTo>
                  <a:pt x="8968785" y="0"/>
                </a:lnTo>
                <a:lnTo>
                  <a:pt x="8968785" y="8229600"/>
                </a:lnTo>
                <a:lnTo>
                  <a:pt x="0" y="8229600"/>
                </a:lnTo>
                <a:lnTo>
                  <a:pt x="0" y="0"/>
                </a:lnTo>
                <a:close/>
              </a:path>
            </a:pathLst>
          </a:custGeom>
          <a:blipFill>
            <a:blip r:embed="rId2">
              <a:alphaModFix amt="12000"/>
            </a:blip>
            <a:stretch>
              <a:fillRect/>
            </a:stretch>
          </a:blipFill>
        </p:spPr>
        <p:txBody>
          <a:bodyPr/>
          <a:lstStyle/>
          <a:p>
            <a:endParaRPr lang="en-US"/>
          </a:p>
        </p:txBody>
      </p:sp>
      <p:grpSp>
        <p:nvGrpSpPr>
          <p:cNvPr id="12" name="Group 12"/>
          <p:cNvGrpSpPr/>
          <p:nvPr/>
        </p:nvGrpSpPr>
        <p:grpSpPr>
          <a:xfrm>
            <a:off x="4133457" y="-8729720"/>
            <a:ext cx="11175347" cy="11175347"/>
            <a:chOff x="0" y="0"/>
            <a:chExt cx="812800" cy="812800"/>
          </a:xfrm>
        </p:grpSpPr>
        <p:sp>
          <p:nvSpPr>
            <p:cNvPr id="13" name="Freeform 1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14" name="TextBox 14"/>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sp>
        <p:nvSpPr>
          <p:cNvPr id="15" name="AutoShape 15"/>
          <p:cNvSpPr/>
          <p:nvPr/>
        </p:nvSpPr>
        <p:spPr>
          <a:xfrm>
            <a:off x="1489055" y="7250019"/>
            <a:ext cx="8083785" cy="0"/>
          </a:xfrm>
          <a:prstGeom prst="line">
            <a:avLst/>
          </a:prstGeom>
          <a:ln w="9525" cap="flat">
            <a:solidFill>
              <a:srgbClr val="ADBD8D"/>
            </a:solidFill>
            <a:prstDash val="solid"/>
            <a:headEnd type="none" w="sm" len="sm"/>
            <a:tailEnd type="none" w="sm" len="sm"/>
          </a:ln>
        </p:spPr>
        <p:txBody>
          <a:bodyPr/>
          <a:lstStyle/>
          <a:p>
            <a:endParaRPr lang="en-US"/>
          </a:p>
        </p:txBody>
      </p:sp>
      <p:sp>
        <p:nvSpPr>
          <p:cNvPr id="16" name="TextBox 16"/>
          <p:cNvSpPr txBox="1"/>
          <p:nvPr/>
        </p:nvSpPr>
        <p:spPr>
          <a:xfrm>
            <a:off x="2362200" y="2274191"/>
            <a:ext cx="14020800" cy="4013343"/>
          </a:xfrm>
          <a:prstGeom prst="rect">
            <a:avLst/>
          </a:prstGeom>
        </p:spPr>
        <p:txBody>
          <a:bodyPr wrap="square" lIns="0" tIns="0" rIns="0" bIns="0" rtlCol="0" anchor="t">
            <a:spAutoFit/>
          </a:bodyPr>
          <a:lstStyle/>
          <a:p>
            <a:pPr algn="l">
              <a:lnSpc>
                <a:spcPts val="10433"/>
              </a:lnSpc>
            </a:pPr>
            <a:r>
              <a:rPr lang="en-US" sz="11500" dirty="0">
                <a:solidFill>
                  <a:srgbClr val="F9FBF2"/>
                </a:solidFill>
                <a:latin typeface="Times New Roman" panose="02020603050405020304" pitchFamily="18" charset="0"/>
                <a:ea typeface="TAN Mon Cheri"/>
                <a:cs typeface="Times New Roman" panose="02020603050405020304" pitchFamily="18" charset="0"/>
                <a:sym typeface="TAN Mon Cheri"/>
              </a:rPr>
              <a:t>ITALY FINANCE CENTER FOR EXCELLENCE (IFCE)</a:t>
            </a:r>
          </a:p>
        </p:txBody>
      </p:sp>
      <p:sp>
        <p:nvSpPr>
          <p:cNvPr id="17" name="TextBox 17"/>
          <p:cNvSpPr txBox="1"/>
          <p:nvPr/>
        </p:nvSpPr>
        <p:spPr>
          <a:xfrm>
            <a:off x="2621260" y="6470019"/>
            <a:ext cx="13264440" cy="1000274"/>
          </a:xfrm>
          <a:prstGeom prst="rect">
            <a:avLst/>
          </a:prstGeom>
        </p:spPr>
        <p:txBody>
          <a:bodyPr lIns="0" tIns="0" rIns="0" bIns="0" rtlCol="0" anchor="t">
            <a:spAutoFit/>
          </a:bodyPr>
          <a:lstStyle/>
          <a:p>
            <a:pPr algn="ctr">
              <a:lnSpc>
                <a:spcPts val="7824"/>
              </a:lnSpc>
            </a:pPr>
            <a:r>
              <a:rPr lang="en-US" sz="6600" b="1" spc="575" dirty="0">
                <a:solidFill>
                  <a:srgbClr val="FFDE59"/>
                </a:solidFill>
                <a:latin typeface="Times New Roman" panose="02020603050405020304" pitchFamily="18" charset="0"/>
                <a:ea typeface="Codec Pro Bold"/>
                <a:cs typeface="Times New Roman" panose="02020603050405020304" pitchFamily="18" charset="0"/>
                <a:sym typeface="Codec Pro Bold"/>
              </a:rPr>
              <a:t>Finance In-Processing Briefing</a:t>
            </a:r>
          </a:p>
        </p:txBody>
      </p:sp>
      <p:sp>
        <p:nvSpPr>
          <p:cNvPr id="18" name="Freeform 18"/>
          <p:cNvSpPr/>
          <p:nvPr/>
        </p:nvSpPr>
        <p:spPr>
          <a:xfrm>
            <a:off x="9650651" y="8129594"/>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9" name="Freeform 19"/>
          <p:cNvSpPr/>
          <p:nvPr/>
        </p:nvSpPr>
        <p:spPr>
          <a:xfrm>
            <a:off x="8384217" y="8129594"/>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20" name="Freeform 20"/>
          <p:cNvSpPr/>
          <p:nvPr/>
        </p:nvSpPr>
        <p:spPr>
          <a:xfrm>
            <a:off x="7051657" y="8129594"/>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9FBF2"/>
        </a:solidFill>
        <a:effectLst/>
      </p:bgPr>
    </p:bg>
    <p:spTree>
      <p:nvGrpSpPr>
        <p:cNvPr id="1" name=""/>
        <p:cNvGrpSpPr/>
        <p:nvPr/>
      </p:nvGrpSpPr>
      <p:grpSpPr>
        <a:xfrm>
          <a:off x="0" y="0"/>
          <a:ext cx="0" cy="0"/>
          <a:chOff x="0" y="0"/>
          <a:chExt cx="0" cy="0"/>
        </a:xfrm>
      </p:grpSpPr>
      <p:sp>
        <p:nvSpPr>
          <p:cNvPr id="2" name="Freeform 2"/>
          <p:cNvSpPr/>
          <p:nvPr/>
        </p:nvSpPr>
        <p:spPr>
          <a:xfrm flipH="1">
            <a:off x="14639352" y="1353264"/>
            <a:ext cx="5923771" cy="5435548"/>
          </a:xfrm>
          <a:custGeom>
            <a:avLst/>
            <a:gdLst/>
            <a:ahLst/>
            <a:cxnLst/>
            <a:rect l="l" t="t" r="r" b="b"/>
            <a:pathLst>
              <a:path w="5923771" h="5435548">
                <a:moveTo>
                  <a:pt x="5923771" y="0"/>
                </a:moveTo>
                <a:lnTo>
                  <a:pt x="0" y="0"/>
                </a:lnTo>
                <a:lnTo>
                  <a:pt x="0" y="5435548"/>
                </a:lnTo>
                <a:lnTo>
                  <a:pt x="5923771" y="5435548"/>
                </a:lnTo>
                <a:lnTo>
                  <a:pt x="5923771" y="0"/>
                </a:lnTo>
                <a:close/>
              </a:path>
            </a:pathLst>
          </a:custGeom>
          <a:blipFill>
            <a:blip r:embed="rId2">
              <a:alphaModFix amt="12000"/>
            </a:blip>
            <a:stretch>
              <a:fillRect/>
            </a:stretch>
          </a:blipFill>
        </p:spPr>
        <p:txBody>
          <a:bodyPr/>
          <a:lstStyle/>
          <a:p>
            <a:endParaRPr lang="en-US"/>
          </a:p>
        </p:txBody>
      </p:sp>
      <p:grpSp>
        <p:nvGrpSpPr>
          <p:cNvPr id="9" name="Group 9"/>
          <p:cNvGrpSpPr/>
          <p:nvPr/>
        </p:nvGrpSpPr>
        <p:grpSpPr>
          <a:xfrm>
            <a:off x="9890550" y="8440275"/>
            <a:ext cx="11175347" cy="11175347"/>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11" name="TextBox 11"/>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sp>
        <p:nvSpPr>
          <p:cNvPr id="12" name="Freeform 12"/>
          <p:cNvSpPr/>
          <p:nvPr/>
        </p:nvSpPr>
        <p:spPr>
          <a:xfrm>
            <a:off x="6141786" y="2439862"/>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3" name="Freeform 13"/>
          <p:cNvSpPr/>
          <p:nvPr/>
        </p:nvSpPr>
        <p:spPr>
          <a:xfrm>
            <a:off x="6141786" y="3396148"/>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4" name="Freeform 14"/>
          <p:cNvSpPr/>
          <p:nvPr/>
        </p:nvSpPr>
        <p:spPr>
          <a:xfrm>
            <a:off x="6141786" y="4205648"/>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5" name="TextBox 15"/>
          <p:cNvSpPr txBox="1"/>
          <p:nvPr/>
        </p:nvSpPr>
        <p:spPr>
          <a:xfrm>
            <a:off x="6826187" y="4145934"/>
            <a:ext cx="11114146" cy="722955"/>
          </a:xfrm>
          <a:prstGeom prst="rect">
            <a:avLst/>
          </a:prstGeom>
        </p:spPr>
        <p:txBody>
          <a:bodyPr lIns="0" tIns="0" rIns="0" bIns="0" rtlCol="0" anchor="t">
            <a:spAutoFit/>
          </a:bodyPr>
          <a:lstStyle/>
          <a:p>
            <a:pPr algn="just">
              <a:lnSpc>
                <a:spcPts val="2940"/>
              </a:lnSpc>
            </a:pPr>
            <a:r>
              <a:rPr lang="en-US" sz="24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Housing will prepare the computation sheet for each individual situation. </a:t>
            </a:r>
          </a:p>
          <a:p>
            <a:pPr algn="just">
              <a:lnSpc>
                <a:spcPts val="2940"/>
              </a:lnSpc>
            </a:pPr>
            <a:endParaRPr lang="en-US" sz="2400" spc="157" dirty="0">
              <a:solidFill>
                <a:srgbClr val="000000"/>
              </a:solidFill>
              <a:latin typeface="Times New Roman" panose="02020603050405020304" pitchFamily="18" charset="0"/>
              <a:ea typeface="Codec Pro Light"/>
              <a:cs typeface="Times New Roman" panose="02020603050405020304" pitchFamily="18" charset="0"/>
              <a:sym typeface="Codec Pro Light"/>
            </a:endParaRPr>
          </a:p>
        </p:txBody>
      </p:sp>
      <p:sp>
        <p:nvSpPr>
          <p:cNvPr id="16" name="Freeform 16"/>
          <p:cNvSpPr/>
          <p:nvPr/>
        </p:nvSpPr>
        <p:spPr>
          <a:xfrm>
            <a:off x="15880104" y="-764645"/>
            <a:ext cx="1529290" cy="1529290"/>
          </a:xfrm>
          <a:custGeom>
            <a:avLst/>
            <a:gdLst/>
            <a:ahLst/>
            <a:cxnLst/>
            <a:rect l="l" t="t" r="r" b="b"/>
            <a:pathLst>
              <a:path w="1529290" h="1529290">
                <a:moveTo>
                  <a:pt x="0" y="0"/>
                </a:moveTo>
                <a:lnTo>
                  <a:pt x="1529290" y="0"/>
                </a:lnTo>
                <a:lnTo>
                  <a:pt x="1529290" y="1529290"/>
                </a:lnTo>
                <a:lnTo>
                  <a:pt x="0" y="152929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7" name="TextBox 17"/>
          <p:cNvSpPr txBox="1"/>
          <p:nvPr/>
        </p:nvSpPr>
        <p:spPr>
          <a:xfrm>
            <a:off x="6112806" y="632582"/>
            <a:ext cx="11886106" cy="1019510"/>
          </a:xfrm>
          <a:prstGeom prst="rect">
            <a:avLst/>
          </a:prstGeom>
        </p:spPr>
        <p:txBody>
          <a:bodyPr lIns="0" tIns="0" rIns="0" bIns="0" rtlCol="0" anchor="t">
            <a:spAutoFit/>
          </a:bodyPr>
          <a:lstStyle/>
          <a:p>
            <a:pPr algn="l">
              <a:lnSpc>
                <a:spcPts val="3920"/>
              </a:lnSpc>
            </a:pPr>
            <a:r>
              <a:rPr lang="en-US" sz="4800" dirty="0">
                <a:solidFill>
                  <a:srgbClr val="5B7E55"/>
                </a:solidFill>
                <a:latin typeface="Times New Roman" panose="02020603050405020304" pitchFamily="18" charset="0"/>
                <a:ea typeface="TAN Mon Cheri"/>
                <a:cs typeface="Times New Roman" panose="02020603050405020304" pitchFamily="18" charset="0"/>
                <a:sym typeface="TAN Mon Cheri"/>
              </a:rPr>
              <a:t>ADVANCED STATION HOUSING ALLOWANCE (ASHA)</a:t>
            </a:r>
          </a:p>
        </p:txBody>
      </p:sp>
      <p:sp>
        <p:nvSpPr>
          <p:cNvPr id="19" name="Freeform 19"/>
          <p:cNvSpPr/>
          <p:nvPr/>
        </p:nvSpPr>
        <p:spPr>
          <a:xfrm>
            <a:off x="219224" y="168985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0" name="Freeform 20"/>
          <p:cNvSpPr/>
          <p:nvPr/>
        </p:nvSpPr>
        <p:spPr>
          <a:xfrm>
            <a:off x="219224" y="2192105"/>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1" name="Freeform 21"/>
          <p:cNvSpPr/>
          <p:nvPr/>
        </p:nvSpPr>
        <p:spPr>
          <a:xfrm>
            <a:off x="219224" y="2693331"/>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2" name="Freeform 22"/>
          <p:cNvSpPr/>
          <p:nvPr/>
        </p:nvSpPr>
        <p:spPr>
          <a:xfrm>
            <a:off x="219224" y="322304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3" name="Freeform 23"/>
          <p:cNvSpPr/>
          <p:nvPr/>
        </p:nvSpPr>
        <p:spPr>
          <a:xfrm>
            <a:off x="219224" y="3758638"/>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4" name="Freeform 24"/>
          <p:cNvSpPr/>
          <p:nvPr/>
        </p:nvSpPr>
        <p:spPr>
          <a:xfrm>
            <a:off x="219224" y="429422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5" name="Freeform 25"/>
          <p:cNvSpPr/>
          <p:nvPr/>
        </p:nvSpPr>
        <p:spPr>
          <a:xfrm>
            <a:off x="219224" y="5264372"/>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6" name="Freeform 26"/>
          <p:cNvSpPr/>
          <p:nvPr/>
        </p:nvSpPr>
        <p:spPr>
          <a:xfrm>
            <a:off x="219224" y="5799964"/>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7" name="Freeform 27"/>
          <p:cNvSpPr/>
          <p:nvPr/>
        </p:nvSpPr>
        <p:spPr>
          <a:xfrm>
            <a:off x="219224" y="623451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8" name="Freeform 28"/>
          <p:cNvSpPr/>
          <p:nvPr/>
        </p:nvSpPr>
        <p:spPr>
          <a:xfrm>
            <a:off x="219224" y="6770107"/>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9" name="Freeform 29"/>
          <p:cNvSpPr/>
          <p:nvPr/>
        </p:nvSpPr>
        <p:spPr>
          <a:xfrm>
            <a:off x="219224" y="730569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0" name="Freeform 30"/>
          <p:cNvSpPr/>
          <p:nvPr/>
        </p:nvSpPr>
        <p:spPr>
          <a:xfrm>
            <a:off x="238274" y="832127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1" name="Freeform 31"/>
          <p:cNvSpPr/>
          <p:nvPr/>
        </p:nvSpPr>
        <p:spPr>
          <a:xfrm>
            <a:off x="238274" y="883056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2" name="Freeform 32"/>
          <p:cNvSpPr/>
          <p:nvPr/>
        </p:nvSpPr>
        <p:spPr>
          <a:xfrm>
            <a:off x="6141786" y="5048658"/>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33" name="TextBox 33"/>
          <p:cNvSpPr txBox="1"/>
          <p:nvPr/>
        </p:nvSpPr>
        <p:spPr>
          <a:xfrm>
            <a:off x="6801893" y="4988964"/>
            <a:ext cx="10910628" cy="333425"/>
          </a:xfrm>
          <a:prstGeom prst="rect">
            <a:avLst/>
          </a:prstGeom>
        </p:spPr>
        <p:txBody>
          <a:bodyPr lIns="0" tIns="0" rIns="0" bIns="0" rtlCol="0" anchor="t">
            <a:spAutoFit/>
          </a:bodyPr>
          <a:lstStyle/>
          <a:p>
            <a:pPr algn="just">
              <a:lnSpc>
                <a:spcPts val="2625"/>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Documents Required:</a:t>
            </a:r>
          </a:p>
        </p:txBody>
      </p:sp>
      <p:sp>
        <p:nvSpPr>
          <p:cNvPr id="34" name="Freeform 34"/>
          <p:cNvSpPr/>
          <p:nvPr/>
        </p:nvSpPr>
        <p:spPr>
          <a:xfrm>
            <a:off x="7097633" y="5675441"/>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35" name="TextBox 35"/>
          <p:cNvSpPr txBox="1"/>
          <p:nvPr/>
        </p:nvSpPr>
        <p:spPr>
          <a:xfrm>
            <a:off x="6801893" y="2308803"/>
            <a:ext cx="11271333" cy="1085810"/>
          </a:xfrm>
          <a:prstGeom prst="rect">
            <a:avLst/>
          </a:prstGeom>
        </p:spPr>
        <p:txBody>
          <a:bodyPr lIns="0" tIns="0" rIns="0" bIns="0" rtlCol="0" anchor="t">
            <a:spAutoFit/>
          </a:bodyPr>
          <a:lstStyle/>
          <a:p>
            <a:pPr algn="just">
              <a:lnSpc>
                <a:spcPts val="2940"/>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Optional advance given to help absorb the initial costs of moving into a rental residence (first month rent and/or security deposit).</a:t>
            </a:r>
          </a:p>
          <a:p>
            <a:pPr algn="just">
              <a:lnSpc>
                <a:spcPts val="2940"/>
              </a:lnSpc>
            </a:pPr>
            <a:endPar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36" name="TextBox 36"/>
          <p:cNvSpPr txBox="1"/>
          <p:nvPr/>
        </p:nvSpPr>
        <p:spPr>
          <a:xfrm>
            <a:off x="6801893" y="3317941"/>
            <a:ext cx="11551353" cy="722955"/>
          </a:xfrm>
          <a:prstGeom prst="rect">
            <a:avLst/>
          </a:prstGeom>
        </p:spPr>
        <p:txBody>
          <a:bodyPr lIns="0" tIns="0" rIns="0" bIns="0" rtlCol="0" anchor="t">
            <a:spAutoFit/>
          </a:bodyPr>
          <a:lstStyle/>
          <a:p>
            <a:pPr algn="just">
              <a:lnSpc>
                <a:spcPts val="2940"/>
              </a:lnSpc>
            </a:pPr>
            <a:r>
              <a:rPr lang="en-US" sz="24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Payment will collect at a 12 or 24 months prorated monthly rate.</a:t>
            </a:r>
          </a:p>
          <a:p>
            <a:pPr algn="just">
              <a:lnSpc>
                <a:spcPts val="2940"/>
              </a:lnSpc>
            </a:pPr>
            <a:endParaRPr lang="en-US" sz="2400" spc="157" dirty="0">
              <a:solidFill>
                <a:srgbClr val="000000"/>
              </a:solidFill>
              <a:latin typeface="Times New Roman" panose="02020603050405020304" pitchFamily="18" charset="0"/>
              <a:ea typeface="Codec Pro Light"/>
              <a:cs typeface="Times New Roman" panose="02020603050405020304" pitchFamily="18" charset="0"/>
              <a:sym typeface="Codec Pro Light"/>
            </a:endParaRPr>
          </a:p>
        </p:txBody>
      </p:sp>
      <p:sp>
        <p:nvSpPr>
          <p:cNvPr id="37" name="TextBox 37"/>
          <p:cNvSpPr txBox="1"/>
          <p:nvPr/>
        </p:nvSpPr>
        <p:spPr>
          <a:xfrm>
            <a:off x="7635511" y="5629527"/>
            <a:ext cx="10178955" cy="313163"/>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DA Form 4187 commander-signed authorizing advance</a:t>
            </a:r>
          </a:p>
        </p:txBody>
      </p:sp>
      <p:sp>
        <p:nvSpPr>
          <p:cNvPr id="38" name="Freeform 38"/>
          <p:cNvSpPr/>
          <p:nvPr/>
        </p:nvSpPr>
        <p:spPr>
          <a:xfrm>
            <a:off x="7097633" y="6347504"/>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39" name="TextBox 39"/>
          <p:cNvSpPr txBox="1"/>
          <p:nvPr/>
        </p:nvSpPr>
        <p:spPr>
          <a:xfrm>
            <a:off x="7635511" y="6301992"/>
            <a:ext cx="10178955" cy="646587"/>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Housing computation sheet</a:t>
            </a:r>
          </a:p>
          <a:p>
            <a:pPr algn="just">
              <a:lnSpc>
                <a:spcPts val="2625"/>
              </a:lnSpc>
            </a:pPr>
            <a:endParaRPr lang="en-US" sz="2100" spc="157">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40" name="Freeform 40"/>
          <p:cNvSpPr/>
          <p:nvPr/>
        </p:nvSpPr>
        <p:spPr>
          <a:xfrm>
            <a:off x="7097820" y="7003032"/>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41" name="TextBox 41"/>
          <p:cNvSpPr txBox="1"/>
          <p:nvPr/>
        </p:nvSpPr>
        <p:spPr>
          <a:xfrm>
            <a:off x="7656168" y="6955407"/>
            <a:ext cx="10178955" cy="313163"/>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PCS orders</a:t>
            </a:r>
          </a:p>
        </p:txBody>
      </p:sp>
      <p:sp>
        <p:nvSpPr>
          <p:cNvPr id="42" name="Freeform 42"/>
          <p:cNvSpPr/>
          <p:nvPr/>
        </p:nvSpPr>
        <p:spPr>
          <a:xfrm>
            <a:off x="7097633" y="7740694"/>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43" name="TextBox 43"/>
          <p:cNvSpPr txBox="1"/>
          <p:nvPr/>
        </p:nvSpPr>
        <p:spPr>
          <a:xfrm>
            <a:off x="7656168" y="7675497"/>
            <a:ext cx="10178955" cy="313163"/>
          </a:xfrm>
          <a:prstGeom prst="rect">
            <a:avLst/>
          </a:prstGeom>
        </p:spPr>
        <p:txBody>
          <a:bodyPr lIns="0" tIns="0" rIns="0" bIns="0" rtlCol="0" anchor="t">
            <a:spAutoFit/>
          </a:bodyPr>
          <a:lstStyle/>
          <a:p>
            <a:pPr algn="just">
              <a:lnSpc>
                <a:spcPts val="2625"/>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Lease agreement</a:t>
            </a:r>
          </a:p>
        </p:txBody>
      </p:sp>
      <p:sp>
        <p:nvSpPr>
          <p:cNvPr id="44" name="TextBox 44"/>
          <p:cNvSpPr txBox="1"/>
          <p:nvPr/>
        </p:nvSpPr>
        <p:spPr>
          <a:xfrm>
            <a:off x="6727906" y="8706102"/>
            <a:ext cx="10485716" cy="324704"/>
          </a:xfrm>
          <a:prstGeom prst="rect">
            <a:avLst/>
          </a:prstGeom>
        </p:spPr>
        <p:txBody>
          <a:bodyPr lIns="0" tIns="0" rIns="0" bIns="0" rtlCol="0" anchor="t">
            <a:spAutoFit/>
          </a:bodyPr>
          <a:lstStyle/>
          <a:p>
            <a:pPr algn="just">
              <a:lnSpc>
                <a:spcPts val="2704"/>
              </a:lnSpc>
            </a:pPr>
            <a:r>
              <a:rPr lang="en-US" sz="2163" b="1" spc="108" dirty="0">
                <a:solidFill>
                  <a:srgbClr val="000000"/>
                </a:solidFill>
                <a:latin typeface="Times New Roman" panose="02020603050405020304" pitchFamily="18" charset="0"/>
                <a:ea typeface="Codec Pro Bold"/>
                <a:cs typeface="Times New Roman" panose="02020603050405020304" pitchFamily="18" charset="0"/>
                <a:sym typeface="Codec Pro Bold"/>
              </a:rPr>
              <a:t>Take all documents to Finance Customer Service in building 28 Office #4</a:t>
            </a:r>
          </a:p>
        </p:txBody>
      </p:sp>
      <p:sp>
        <p:nvSpPr>
          <p:cNvPr id="45" name="Freeform 45"/>
          <p:cNvSpPr/>
          <p:nvPr/>
        </p:nvSpPr>
        <p:spPr>
          <a:xfrm>
            <a:off x="238274" y="9331787"/>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47" name="Freeform 47"/>
          <p:cNvSpPr/>
          <p:nvPr/>
        </p:nvSpPr>
        <p:spPr>
          <a:xfrm>
            <a:off x="2419846" y="484001"/>
            <a:ext cx="869263" cy="869263"/>
          </a:xfrm>
          <a:custGeom>
            <a:avLst/>
            <a:gdLst/>
            <a:ahLst/>
            <a:cxnLst/>
            <a:rect l="l" t="t" r="r" b="b"/>
            <a:pathLst>
              <a:path w="869263" h="869263">
                <a:moveTo>
                  <a:pt x="0" y="0"/>
                </a:moveTo>
                <a:lnTo>
                  <a:pt x="869264" y="0"/>
                </a:lnTo>
                <a:lnTo>
                  <a:pt x="869264"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48" name="Freeform 48"/>
          <p:cNvSpPr/>
          <p:nvPr/>
        </p:nvSpPr>
        <p:spPr>
          <a:xfrm>
            <a:off x="1087287"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grpSp>
        <p:nvGrpSpPr>
          <p:cNvPr id="49" name="Group 3">
            <a:extLst>
              <a:ext uri="{FF2B5EF4-FFF2-40B4-BE49-F238E27FC236}">
                <a16:creationId xmlns:a16="http://schemas.microsoft.com/office/drawing/2014/main" id="{5EF19D5C-6603-DF8B-E568-8DF750941D23}"/>
              </a:ext>
            </a:extLst>
          </p:cNvPr>
          <p:cNvGrpSpPr/>
          <p:nvPr/>
        </p:nvGrpSpPr>
        <p:grpSpPr>
          <a:xfrm>
            <a:off x="0" y="-1193639"/>
            <a:ext cx="5649510" cy="11480639"/>
            <a:chOff x="0" y="-38100"/>
            <a:chExt cx="1487937" cy="3023707"/>
          </a:xfrm>
        </p:grpSpPr>
        <p:sp>
          <p:nvSpPr>
            <p:cNvPr id="50" name="Freeform 4">
              <a:extLst>
                <a:ext uri="{FF2B5EF4-FFF2-40B4-BE49-F238E27FC236}">
                  <a16:creationId xmlns:a16="http://schemas.microsoft.com/office/drawing/2014/main" id="{8640A39A-D42B-4F52-71EF-57F37990498B}"/>
                </a:ext>
              </a:extLst>
            </p:cNvPr>
            <p:cNvSpPr/>
            <p:nvPr/>
          </p:nvSpPr>
          <p:spPr>
            <a:xfrm>
              <a:off x="1759" y="276274"/>
              <a:ext cx="1486178" cy="2709333"/>
            </a:xfrm>
            <a:custGeom>
              <a:avLst/>
              <a:gdLst/>
              <a:ahLst/>
              <a:cxnLst/>
              <a:rect l="l" t="t" r="r" b="b"/>
              <a:pathLst>
                <a:path w="1486178" h="2709333">
                  <a:moveTo>
                    <a:pt x="0" y="0"/>
                  </a:moveTo>
                  <a:lnTo>
                    <a:pt x="1486178" y="0"/>
                  </a:lnTo>
                  <a:lnTo>
                    <a:pt x="1486178" y="2709333"/>
                  </a:lnTo>
                  <a:lnTo>
                    <a:pt x="0" y="2709333"/>
                  </a:lnTo>
                  <a:close/>
                </a:path>
              </a:pathLst>
            </a:custGeom>
            <a:solidFill>
              <a:srgbClr val="ADBD8D"/>
            </a:solidFill>
          </p:spPr>
          <p:txBody>
            <a:bodyPr/>
            <a:lstStyle/>
            <a:p>
              <a:endParaRPr lang="en-US"/>
            </a:p>
          </p:txBody>
        </p:sp>
        <p:sp>
          <p:nvSpPr>
            <p:cNvPr id="51" name="TextBox 5">
              <a:extLst>
                <a:ext uri="{FF2B5EF4-FFF2-40B4-BE49-F238E27FC236}">
                  <a16:creationId xmlns:a16="http://schemas.microsoft.com/office/drawing/2014/main" id="{E8E963CC-5496-FD34-772A-58C7A99EA67F}"/>
                </a:ext>
              </a:extLst>
            </p:cNvPr>
            <p:cNvSpPr txBox="1"/>
            <p:nvPr/>
          </p:nvSpPr>
          <p:spPr>
            <a:xfrm>
              <a:off x="0" y="-38100"/>
              <a:ext cx="1486178" cy="2747433"/>
            </a:xfrm>
            <a:prstGeom prst="rect">
              <a:avLst/>
            </a:prstGeom>
          </p:spPr>
          <p:txBody>
            <a:bodyPr lIns="50800" tIns="50800" rIns="50800" bIns="50800" rtlCol="0" anchor="ctr"/>
            <a:lstStyle/>
            <a:p>
              <a:pPr algn="ctr">
                <a:lnSpc>
                  <a:spcPts val="2659"/>
                </a:lnSpc>
              </a:pPr>
              <a:endParaRPr/>
            </a:p>
          </p:txBody>
        </p:sp>
      </p:grpSp>
      <p:sp>
        <p:nvSpPr>
          <p:cNvPr id="52" name="TextBox 18">
            <a:extLst>
              <a:ext uri="{FF2B5EF4-FFF2-40B4-BE49-F238E27FC236}">
                <a16:creationId xmlns:a16="http://schemas.microsoft.com/office/drawing/2014/main" id="{A17A5333-675A-5D31-B1FE-3D7797D0EEB6}"/>
              </a:ext>
            </a:extLst>
          </p:cNvPr>
          <p:cNvSpPr txBox="1"/>
          <p:nvPr/>
        </p:nvSpPr>
        <p:spPr>
          <a:xfrm>
            <a:off x="92478" y="517378"/>
            <a:ext cx="5471232" cy="8877110"/>
          </a:xfrm>
          <a:prstGeom prst="rect">
            <a:avLst/>
          </a:prstGeom>
        </p:spPr>
        <p:txBody>
          <a:bodyPr lIns="0" tIns="0" rIns="0" bIns="0" rtlCol="0" anchor="t">
            <a:spAutoFit/>
          </a:bodyPr>
          <a:lstStyle/>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Points of Contact</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a:cs typeface="Times New Roman" panose="02020603050405020304" pitchFamily="18" charset="0"/>
                <a:sym typeface="Codec Pro"/>
              </a:rPr>
              <a:t>Required Documents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Bold"/>
                <a:cs typeface="Times New Roman" panose="02020603050405020304" pitchFamily="18" charset="0"/>
                <a:sym typeface="Codec Pro Bold"/>
              </a:rPr>
              <a:t>Cost of Living Allowance (COLA)</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Basic Allowance for Housing (BAH)</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Family Separation Allowance</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Temporary Lodging Allowance (TLA)</a:t>
            </a:r>
          </a:p>
          <a:p>
            <a:pPr marL="453390" lvl="1" indent="-226695" algn="l">
              <a:lnSpc>
                <a:spcPts val="4053"/>
              </a:lnSpc>
              <a:buFont typeface="Arial"/>
              <a:buChar char="•"/>
            </a:pPr>
            <a:r>
              <a:rPr lang="en-US" sz="2100" b="1" u="sng" spc="90" dirty="0">
                <a:solidFill>
                  <a:srgbClr val="FFFF00"/>
                </a:solidFill>
                <a:latin typeface="Times New Roman" panose="02020603050405020304" pitchFamily="18" charset="0"/>
                <a:ea typeface="Codec Pro"/>
                <a:cs typeface="Times New Roman" panose="02020603050405020304" pitchFamily="18" charset="0"/>
                <a:sym typeface="Codec Pro"/>
              </a:rPr>
              <a:t>Advance Station Housing Allowance (ASHA)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Move In Housing Allowance (MIHA)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Meal Deductions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Pay</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Enlistment Bonus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Entitlements Affected by Permanent Change of Station</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Dislocation Allowance (DLA)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Pet Expenses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Smart Voucher</a:t>
            </a:r>
          </a:p>
        </p:txBody>
      </p:sp>
      <p:sp>
        <p:nvSpPr>
          <p:cNvPr id="3" name="TextBox 2">
            <a:extLst>
              <a:ext uri="{FF2B5EF4-FFF2-40B4-BE49-F238E27FC236}">
                <a16:creationId xmlns:a16="http://schemas.microsoft.com/office/drawing/2014/main" id="{E6ED95B3-D57B-F25A-69CD-85DCC726303B}"/>
              </a:ext>
            </a:extLst>
          </p:cNvPr>
          <p:cNvSpPr txBox="1"/>
          <p:nvPr/>
        </p:nvSpPr>
        <p:spPr>
          <a:xfrm>
            <a:off x="6043203" y="1656204"/>
            <a:ext cx="11911389" cy="443391"/>
          </a:xfrm>
          <a:prstGeom prst="rect">
            <a:avLst/>
          </a:prstGeom>
          <a:noFill/>
        </p:spPr>
        <p:txBody>
          <a:bodyPr wrap="square">
            <a:spAutoFit/>
          </a:bodyPr>
          <a:lstStyle/>
          <a:p>
            <a:pPr algn="ctr">
              <a:lnSpc>
                <a:spcPts val="2940"/>
              </a:lnSpc>
            </a:pPr>
            <a:r>
              <a:rPr lang="en-US" sz="2400" b="1" spc="157" dirty="0">
                <a:solidFill>
                  <a:srgbClr val="000000"/>
                </a:solidFill>
                <a:latin typeface="Times New Roman" panose="02020603050405020304" pitchFamily="18" charset="0"/>
                <a:ea typeface="Codec Pro"/>
                <a:cs typeface="Times New Roman" panose="02020603050405020304" pitchFamily="18" charset="0"/>
                <a:sym typeface="Codec Pro"/>
              </a:rPr>
              <a:t>PRIVATIZED HOUSING</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9FBF2"/>
        </a:solidFill>
        <a:effectLst/>
      </p:bgPr>
    </p:bg>
    <p:spTree>
      <p:nvGrpSpPr>
        <p:cNvPr id="1" name=""/>
        <p:cNvGrpSpPr/>
        <p:nvPr/>
      </p:nvGrpSpPr>
      <p:grpSpPr>
        <a:xfrm>
          <a:off x="0" y="0"/>
          <a:ext cx="0" cy="0"/>
          <a:chOff x="0" y="0"/>
          <a:chExt cx="0" cy="0"/>
        </a:xfrm>
      </p:grpSpPr>
      <p:sp>
        <p:nvSpPr>
          <p:cNvPr id="2" name="Freeform 2"/>
          <p:cNvSpPr/>
          <p:nvPr/>
        </p:nvSpPr>
        <p:spPr>
          <a:xfrm flipH="1">
            <a:off x="14639352" y="1353264"/>
            <a:ext cx="5923771" cy="5435548"/>
          </a:xfrm>
          <a:custGeom>
            <a:avLst/>
            <a:gdLst/>
            <a:ahLst/>
            <a:cxnLst/>
            <a:rect l="l" t="t" r="r" b="b"/>
            <a:pathLst>
              <a:path w="5923771" h="5435548">
                <a:moveTo>
                  <a:pt x="5923771" y="0"/>
                </a:moveTo>
                <a:lnTo>
                  <a:pt x="0" y="0"/>
                </a:lnTo>
                <a:lnTo>
                  <a:pt x="0" y="5435548"/>
                </a:lnTo>
                <a:lnTo>
                  <a:pt x="5923771" y="5435548"/>
                </a:lnTo>
                <a:lnTo>
                  <a:pt x="5923771" y="0"/>
                </a:lnTo>
                <a:close/>
              </a:path>
            </a:pathLst>
          </a:custGeom>
          <a:blipFill>
            <a:blip r:embed="rId2">
              <a:alphaModFix amt="12000"/>
            </a:blip>
            <a:stretch>
              <a:fillRect/>
            </a:stretch>
          </a:blipFill>
        </p:spPr>
        <p:txBody>
          <a:bodyPr/>
          <a:lstStyle/>
          <a:p>
            <a:endParaRPr lang="en-US"/>
          </a:p>
        </p:txBody>
      </p:sp>
      <p:grpSp>
        <p:nvGrpSpPr>
          <p:cNvPr id="9" name="Group 9"/>
          <p:cNvGrpSpPr/>
          <p:nvPr/>
        </p:nvGrpSpPr>
        <p:grpSpPr>
          <a:xfrm>
            <a:off x="9890550" y="8440275"/>
            <a:ext cx="11175347" cy="11175347"/>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11" name="TextBox 11"/>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sp>
        <p:nvSpPr>
          <p:cNvPr id="12" name="Freeform 12"/>
          <p:cNvSpPr/>
          <p:nvPr/>
        </p:nvSpPr>
        <p:spPr>
          <a:xfrm>
            <a:off x="6144480" y="5271894"/>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3" name="Freeform 13"/>
          <p:cNvSpPr/>
          <p:nvPr/>
        </p:nvSpPr>
        <p:spPr>
          <a:xfrm>
            <a:off x="6141784" y="2220754"/>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4" name="Freeform 14"/>
          <p:cNvSpPr/>
          <p:nvPr/>
        </p:nvSpPr>
        <p:spPr>
          <a:xfrm>
            <a:off x="6141785" y="3288476"/>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5" name="TextBox 15"/>
          <p:cNvSpPr txBox="1"/>
          <p:nvPr/>
        </p:nvSpPr>
        <p:spPr>
          <a:xfrm>
            <a:off x="6690609" y="4279535"/>
            <a:ext cx="11114146" cy="349135"/>
          </a:xfrm>
          <a:prstGeom prst="rect">
            <a:avLst/>
          </a:prstGeom>
        </p:spPr>
        <p:txBody>
          <a:bodyPr lIns="0" tIns="0" rIns="0" bIns="0" rtlCol="0" anchor="t">
            <a:spAutoFit/>
          </a:bodyPr>
          <a:lstStyle/>
          <a:p>
            <a:pPr algn="just">
              <a:lnSpc>
                <a:spcPts val="2940"/>
              </a:lnSpc>
            </a:pPr>
            <a:r>
              <a:rPr lang="en-US" sz="2400" b="1" spc="157" dirty="0">
                <a:solidFill>
                  <a:srgbClr val="000000"/>
                </a:solidFill>
                <a:latin typeface="Times New Roman" panose="02020603050405020304" pitchFamily="18" charset="0"/>
                <a:ea typeface="Codec Pro Bold"/>
                <a:cs typeface="Times New Roman" panose="02020603050405020304" pitchFamily="18" charset="0"/>
                <a:sym typeface="Codec Pro Bold"/>
              </a:rPr>
              <a:t>OHA will show as “BAH” on the LES. </a:t>
            </a:r>
          </a:p>
        </p:txBody>
      </p:sp>
      <p:sp>
        <p:nvSpPr>
          <p:cNvPr id="16" name="Freeform 16"/>
          <p:cNvSpPr/>
          <p:nvPr/>
        </p:nvSpPr>
        <p:spPr>
          <a:xfrm>
            <a:off x="15880104" y="-764645"/>
            <a:ext cx="1529290" cy="1529290"/>
          </a:xfrm>
          <a:custGeom>
            <a:avLst/>
            <a:gdLst/>
            <a:ahLst/>
            <a:cxnLst/>
            <a:rect l="l" t="t" r="r" b="b"/>
            <a:pathLst>
              <a:path w="1529290" h="1529290">
                <a:moveTo>
                  <a:pt x="0" y="0"/>
                </a:moveTo>
                <a:lnTo>
                  <a:pt x="1529290" y="0"/>
                </a:lnTo>
                <a:lnTo>
                  <a:pt x="1529290" y="1529290"/>
                </a:lnTo>
                <a:lnTo>
                  <a:pt x="0" y="152929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7" name="TextBox 17"/>
          <p:cNvSpPr txBox="1"/>
          <p:nvPr/>
        </p:nvSpPr>
        <p:spPr>
          <a:xfrm>
            <a:off x="6205012" y="555478"/>
            <a:ext cx="11886106" cy="666849"/>
          </a:xfrm>
          <a:prstGeom prst="rect">
            <a:avLst/>
          </a:prstGeom>
        </p:spPr>
        <p:txBody>
          <a:bodyPr lIns="0" tIns="0" rIns="0" bIns="0" rtlCol="0" anchor="t">
            <a:spAutoFit/>
          </a:bodyPr>
          <a:lstStyle/>
          <a:p>
            <a:pPr algn="l">
              <a:lnSpc>
                <a:spcPts val="5180"/>
              </a:lnSpc>
            </a:pPr>
            <a:r>
              <a:rPr lang="en-US" sz="4800" dirty="0">
                <a:solidFill>
                  <a:srgbClr val="5B7E55"/>
                </a:solidFill>
                <a:latin typeface="Times New Roman" panose="02020603050405020304" pitchFamily="18" charset="0"/>
                <a:ea typeface="TAN Mon Cheri"/>
                <a:cs typeface="Times New Roman" panose="02020603050405020304" pitchFamily="18" charset="0"/>
                <a:sym typeface="TAN Mon Cheri"/>
              </a:rPr>
              <a:t>MOVE IN HOUSING ALLOWANCE (MIHA)</a:t>
            </a:r>
          </a:p>
        </p:txBody>
      </p:sp>
      <p:sp>
        <p:nvSpPr>
          <p:cNvPr id="19" name="Freeform 19"/>
          <p:cNvSpPr/>
          <p:nvPr/>
        </p:nvSpPr>
        <p:spPr>
          <a:xfrm>
            <a:off x="219224" y="168985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0" name="Freeform 20"/>
          <p:cNvSpPr/>
          <p:nvPr/>
        </p:nvSpPr>
        <p:spPr>
          <a:xfrm>
            <a:off x="219224" y="2192105"/>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1" name="Freeform 21"/>
          <p:cNvSpPr/>
          <p:nvPr/>
        </p:nvSpPr>
        <p:spPr>
          <a:xfrm>
            <a:off x="219224" y="2693331"/>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2" name="Freeform 22"/>
          <p:cNvSpPr/>
          <p:nvPr/>
        </p:nvSpPr>
        <p:spPr>
          <a:xfrm>
            <a:off x="219224" y="322304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3" name="Freeform 23"/>
          <p:cNvSpPr/>
          <p:nvPr/>
        </p:nvSpPr>
        <p:spPr>
          <a:xfrm>
            <a:off x="219224" y="3758638"/>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4" name="Freeform 24"/>
          <p:cNvSpPr/>
          <p:nvPr/>
        </p:nvSpPr>
        <p:spPr>
          <a:xfrm>
            <a:off x="219224" y="429422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5" name="Freeform 25"/>
          <p:cNvSpPr/>
          <p:nvPr/>
        </p:nvSpPr>
        <p:spPr>
          <a:xfrm>
            <a:off x="219224" y="5264372"/>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6" name="Freeform 26"/>
          <p:cNvSpPr/>
          <p:nvPr/>
        </p:nvSpPr>
        <p:spPr>
          <a:xfrm>
            <a:off x="219224" y="5799964"/>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7" name="Freeform 27"/>
          <p:cNvSpPr/>
          <p:nvPr/>
        </p:nvSpPr>
        <p:spPr>
          <a:xfrm>
            <a:off x="219224" y="623451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8" name="Freeform 28"/>
          <p:cNvSpPr/>
          <p:nvPr/>
        </p:nvSpPr>
        <p:spPr>
          <a:xfrm>
            <a:off x="219224" y="6770107"/>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9" name="Freeform 29"/>
          <p:cNvSpPr/>
          <p:nvPr/>
        </p:nvSpPr>
        <p:spPr>
          <a:xfrm>
            <a:off x="219224" y="730569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0" name="Freeform 30"/>
          <p:cNvSpPr/>
          <p:nvPr/>
        </p:nvSpPr>
        <p:spPr>
          <a:xfrm>
            <a:off x="238274" y="832127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1" name="Freeform 31"/>
          <p:cNvSpPr/>
          <p:nvPr/>
        </p:nvSpPr>
        <p:spPr>
          <a:xfrm>
            <a:off x="238274" y="883056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2" name="Freeform 32"/>
          <p:cNvSpPr/>
          <p:nvPr/>
        </p:nvSpPr>
        <p:spPr>
          <a:xfrm>
            <a:off x="6141786" y="4322075"/>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33" name="TextBox 33"/>
          <p:cNvSpPr txBox="1"/>
          <p:nvPr/>
        </p:nvSpPr>
        <p:spPr>
          <a:xfrm>
            <a:off x="6690609" y="5223084"/>
            <a:ext cx="10910628" cy="333425"/>
          </a:xfrm>
          <a:prstGeom prst="rect">
            <a:avLst/>
          </a:prstGeom>
        </p:spPr>
        <p:txBody>
          <a:bodyPr lIns="0" tIns="0" rIns="0" bIns="0" rtlCol="0" anchor="t">
            <a:spAutoFit/>
          </a:bodyPr>
          <a:lstStyle/>
          <a:p>
            <a:pPr algn="just">
              <a:lnSpc>
                <a:spcPts val="2625"/>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MIHA Miscellaneous </a:t>
            </a:r>
          </a:p>
        </p:txBody>
      </p:sp>
      <p:sp>
        <p:nvSpPr>
          <p:cNvPr id="35" name="TextBox 35"/>
          <p:cNvSpPr txBox="1"/>
          <p:nvPr/>
        </p:nvSpPr>
        <p:spPr>
          <a:xfrm>
            <a:off x="6692954" y="2143676"/>
            <a:ext cx="11271333" cy="722955"/>
          </a:xfrm>
          <a:prstGeom prst="rect">
            <a:avLst/>
          </a:prstGeom>
        </p:spPr>
        <p:txBody>
          <a:bodyPr lIns="0" tIns="0" rIns="0" bIns="0" rtlCol="0" anchor="t">
            <a:spAutoFit/>
          </a:bodyPr>
          <a:lstStyle/>
          <a:p>
            <a:pPr algn="just">
              <a:lnSpc>
                <a:spcPts val="2940"/>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Used to assist with the move-in costs associated with occupying privatized housing covered under the OHA (Overseas Housing Allowance) program.</a:t>
            </a:r>
          </a:p>
        </p:txBody>
      </p:sp>
      <p:sp>
        <p:nvSpPr>
          <p:cNvPr id="36" name="TextBox 36"/>
          <p:cNvSpPr txBox="1"/>
          <p:nvPr/>
        </p:nvSpPr>
        <p:spPr>
          <a:xfrm>
            <a:off x="6690609" y="3224645"/>
            <a:ext cx="11551353" cy="722955"/>
          </a:xfrm>
          <a:prstGeom prst="rect">
            <a:avLst/>
          </a:prstGeom>
        </p:spPr>
        <p:txBody>
          <a:bodyPr lIns="0" tIns="0" rIns="0" bIns="0" rtlCol="0" anchor="t">
            <a:spAutoFit/>
          </a:bodyPr>
          <a:lstStyle/>
          <a:p>
            <a:pPr algn="just">
              <a:lnSpc>
                <a:spcPts val="2940"/>
              </a:lnSpc>
            </a:pPr>
            <a:r>
              <a:rPr lang="en-US" sz="24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MIHA is not payable to a Service member occupying Government Qtrs.</a:t>
            </a:r>
          </a:p>
          <a:p>
            <a:pPr algn="just">
              <a:lnSpc>
                <a:spcPts val="2940"/>
              </a:lnSpc>
            </a:pPr>
            <a:r>
              <a:rPr lang="en-US" sz="24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or Government-Leased housing</a:t>
            </a:r>
          </a:p>
        </p:txBody>
      </p:sp>
      <p:sp>
        <p:nvSpPr>
          <p:cNvPr id="40" name="Freeform 40"/>
          <p:cNvSpPr/>
          <p:nvPr/>
        </p:nvSpPr>
        <p:spPr>
          <a:xfrm>
            <a:off x="238274" y="9331787"/>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41" name="Freeform 41"/>
          <p:cNvSpPr/>
          <p:nvPr/>
        </p:nvSpPr>
        <p:spPr>
          <a:xfrm>
            <a:off x="3686281"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42" name="Freeform 42"/>
          <p:cNvSpPr/>
          <p:nvPr/>
        </p:nvSpPr>
        <p:spPr>
          <a:xfrm>
            <a:off x="2419846" y="484001"/>
            <a:ext cx="869263" cy="869263"/>
          </a:xfrm>
          <a:custGeom>
            <a:avLst/>
            <a:gdLst/>
            <a:ahLst/>
            <a:cxnLst/>
            <a:rect l="l" t="t" r="r" b="b"/>
            <a:pathLst>
              <a:path w="869263" h="869263">
                <a:moveTo>
                  <a:pt x="0" y="0"/>
                </a:moveTo>
                <a:lnTo>
                  <a:pt x="869264" y="0"/>
                </a:lnTo>
                <a:lnTo>
                  <a:pt x="869264"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43" name="Freeform 43"/>
          <p:cNvSpPr/>
          <p:nvPr/>
        </p:nvSpPr>
        <p:spPr>
          <a:xfrm>
            <a:off x="1087287"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49" name="TextBox 48">
            <a:extLst>
              <a:ext uri="{FF2B5EF4-FFF2-40B4-BE49-F238E27FC236}">
                <a16:creationId xmlns:a16="http://schemas.microsoft.com/office/drawing/2014/main" id="{06FEAD6F-5767-1297-3DF0-424B5DC7A3A9}"/>
              </a:ext>
            </a:extLst>
          </p:cNvPr>
          <p:cNvSpPr txBox="1"/>
          <p:nvPr/>
        </p:nvSpPr>
        <p:spPr>
          <a:xfrm>
            <a:off x="6205011" y="1383912"/>
            <a:ext cx="11911389" cy="443391"/>
          </a:xfrm>
          <a:prstGeom prst="rect">
            <a:avLst/>
          </a:prstGeom>
          <a:noFill/>
        </p:spPr>
        <p:txBody>
          <a:bodyPr wrap="square">
            <a:spAutoFit/>
          </a:bodyPr>
          <a:lstStyle/>
          <a:p>
            <a:pPr algn="ctr">
              <a:lnSpc>
                <a:spcPts val="2940"/>
              </a:lnSpc>
            </a:pPr>
            <a:r>
              <a:rPr lang="en-US" sz="2400" b="1" spc="157" dirty="0">
                <a:solidFill>
                  <a:srgbClr val="000000"/>
                </a:solidFill>
                <a:latin typeface="Times New Roman" panose="02020603050405020304" pitchFamily="18" charset="0"/>
                <a:ea typeface="Codec Pro"/>
                <a:cs typeface="Times New Roman" panose="02020603050405020304" pitchFamily="18" charset="0"/>
                <a:sym typeface="Codec Pro"/>
              </a:rPr>
              <a:t>PRIVATIZED HOUSING</a:t>
            </a:r>
          </a:p>
        </p:txBody>
      </p:sp>
      <p:grpSp>
        <p:nvGrpSpPr>
          <p:cNvPr id="34" name="Group 3">
            <a:extLst>
              <a:ext uri="{FF2B5EF4-FFF2-40B4-BE49-F238E27FC236}">
                <a16:creationId xmlns:a16="http://schemas.microsoft.com/office/drawing/2014/main" id="{F89A698C-C3CD-27A7-3FD6-3ED0C63BDF0C}"/>
              </a:ext>
            </a:extLst>
          </p:cNvPr>
          <p:cNvGrpSpPr/>
          <p:nvPr/>
        </p:nvGrpSpPr>
        <p:grpSpPr>
          <a:xfrm>
            <a:off x="0" y="-1193639"/>
            <a:ext cx="5649510" cy="11480639"/>
            <a:chOff x="0" y="-38100"/>
            <a:chExt cx="1487937" cy="3023707"/>
          </a:xfrm>
        </p:grpSpPr>
        <p:sp>
          <p:nvSpPr>
            <p:cNvPr id="37" name="Freeform 4">
              <a:extLst>
                <a:ext uri="{FF2B5EF4-FFF2-40B4-BE49-F238E27FC236}">
                  <a16:creationId xmlns:a16="http://schemas.microsoft.com/office/drawing/2014/main" id="{6CDC4FC9-7D2F-4DB4-45C0-BA5936C215AB}"/>
                </a:ext>
              </a:extLst>
            </p:cNvPr>
            <p:cNvSpPr/>
            <p:nvPr/>
          </p:nvSpPr>
          <p:spPr>
            <a:xfrm>
              <a:off x="1759" y="276274"/>
              <a:ext cx="1486178" cy="2709333"/>
            </a:xfrm>
            <a:custGeom>
              <a:avLst/>
              <a:gdLst/>
              <a:ahLst/>
              <a:cxnLst/>
              <a:rect l="l" t="t" r="r" b="b"/>
              <a:pathLst>
                <a:path w="1486178" h="2709333">
                  <a:moveTo>
                    <a:pt x="0" y="0"/>
                  </a:moveTo>
                  <a:lnTo>
                    <a:pt x="1486178" y="0"/>
                  </a:lnTo>
                  <a:lnTo>
                    <a:pt x="1486178" y="2709333"/>
                  </a:lnTo>
                  <a:lnTo>
                    <a:pt x="0" y="2709333"/>
                  </a:lnTo>
                  <a:close/>
                </a:path>
              </a:pathLst>
            </a:custGeom>
            <a:solidFill>
              <a:srgbClr val="ADBD8D"/>
            </a:solidFill>
          </p:spPr>
          <p:txBody>
            <a:bodyPr/>
            <a:lstStyle/>
            <a:p>
              <a:endParaRPr lang="en-US"/>
            </a:p>
          </p:txBody>
        </p:sp>
        <p:sp>
          <p:nvSpPr>
            <p:cNvPr id="38" name="TextBox 5">
              <a:extLst>
                <a:ext uri="{FF2B5EF4-FFF2-40B4-BE49-F238E27FC236}">
                  <a16:creationId xmlns:a16="http://schemas.microsoft.com/office/drawing/2014/main" id="{ED8C3A50-A06C-FE93-3840-66621316619E}"/>
                </a:ext>
              </a:extLst>
            </p:cNvPr>
            <p:cNvSpPr txBox="1"/>
            <p:nvPr/>
          </p:nvSpPr>
          <p:spPr>
            <a:xfrm>
              <a:off x="0" y="-38100"/>
              <a:ext cx="1486178" cy="2747433"/>
            </a:xfrm>
            <a:prstGeom prst="rect">
              <a:avLst/>
            </a:prstGeom>
          </p:spPr>
          <p:txBody>
            <a:bodyPr lIns="50800" tIns="50800" rIns="50800" bIns="50800" rtlCol="0" anchor="ctr"/>
            <a:lstStyle/>
            <a:p>
              <a:pPr algn="ctr">
                <a:lnSpc>
                  <a:spcPts val="2659"/>
                </a:lnSpc>
              </a:pPr>
              <a:endParaRPr/>
            </a:p>
          </p:txBody>
        </p:sp>
      </p:grpSp>
      <p:sp>
        <p:nvSpPr>
          <p:cNvPr id="39" name="TextBox 18">
            <a:extLst>
              <a:ext uri="{FF2B5EF4-FFF2-40B4-BE49-F238E27FC236}">
                <a16:creationId xmlns:a16="http://schemas.microsoft.com/office/drawing/2014/main" id="{038F7104-F4DE-782E-B1C9-6BCF26D42569}"/>
              </a:ext>
            </a:extLst>
          </p:cNvPr>
          <p:cNvSpPr txBox="1"/>
          <p:nvPr/>
        </p:nvSpPr>
        <p:spPr>
          <a:xfrm>
            <a:off x="92478" y="517378"/>
            <a:ext cx="5471232" cy="8877110"/>
          </a:xfrm>
          <a:prstGeom prst="rect">
            <a:avLst/>
          </a:prstGeom>
        </p:spPr>
        <p:txBody>
          <a:bodyPr lIns="0" tIns="0" rIns="0" bIns="0" rtlCol="0" anchor="t">
            <a:spAutoFit/>
          </a:bodyPr>
          <a:lstStyle/>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Points of Contact</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a:cs typeface="Times New Roman" panose="02020603050405020304" pitchFamily="18" charset="0"/>
                <a:sym typeface="Codec Pro"/>
              </a:rPr>
              <a:t>Required Documents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Bold"/>
                <a:cs typeface="Times New Roman" panose="02020603050405020304" pitchFamily="18" charset="0"/>
                <a:sym typeface="Codec Pro Bold"/>
              </a:rPr>
              <a:t>Cost of Living Allowance (COLA)</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Basic Allowance for Housing (BAH)</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Family Separation Allowance</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Temporary Lodging Allowance (TLA)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Station Housing Allowance (ASHA)</a:t>
            </a:r>
          </a:p>
          <a:p>
            <a:pPr marL="453390" lvl="1" indent="-226695" algn="l">
              <a:lnSpc>
                <a:spcPts val="4053"/>
              </a:lnSpc>
              <a:buFont typeface="Arial"/>
              <a:buChar char="•"/>
            </a:pPr>
            <a:r>
              <a:rPr lang="en-US" sz="2100" b="1" u="sng" spc="90" dirty="0">
                <a:solidFill>
                  <a:srgbClr val="FFFF00"/>
                </a:solidFill>
                <a:latin typeface="Times New Roman" panose="02020603050405020304" pitchFamily="18" charset="0"/>
                <a:ea typeface="Codec Pro"/>
                <a:cs typeface="Times New Roman" panose="02020603050405020304" pitchFamily="18" charset="0"/>
                <a:sym typeface="Codec Pro"/>
              </a:rPr>
              <a:t>Move In Housing Allowance (MIHA)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Meal Deductions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Pay</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Enlistment Bonus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Entitlements Affected by Permanent Change of Station</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Dislocation Allowance (DLA)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Pet Expenses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Smart Voucher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9FBF2"/>
        </a:solidFill>
        <a:effectLst/>
      </p:bgPr>
    </p:bg>
    <p:spTree>
      <p:nvGrpSpPr>
        <p:cNvPr id="1" name=""/>
        <p:cNvGrpSpPr/>
        <p:nvPr/>
      </p:nvGrpSpPr>
      <p:grpSpPr>
        <a:xfrm>
          <a:off x="0" y="0"/>
          <a:ext cx="0" cy="0"/>
          <a:chOff x="0" y="0"/>
          <a:chExt cx="0" cy="0"/>
        </a:xfrm>
      </p:grpSpPr>
      <p:sp>
        <p:nvSpPr>
          <p:cNvPr id="2" name="Freeform 2"/>
          <p:cNvSpPr/>
          <p:nvPr/>
        </p:nvSpPr>
        <p:spPr>
          <a:xfrm flipH="1">
            <a:off x="14639352" y="1353264"/>
            <a:ext cx="5923771" cy="5435548"/>
          </a:xfrm>
          <a:custGeom>
            <a:avLst/>
            <a:gdLst/>
            <a:ahLst/>
            <a:cxnLst/>
            <a:rect l="l" t="t" r="r" b="b"/>
            <a:pathLst>
              <a:path w="5923771" h="5435548">
                <a:moveTo>
                  <a:pt x="5923771" y="0"/>
                </a:moveTo>
                <a:lnTo>
                  <a:pt x="0" y="0"/>
                </a:lnTo>
                <a:lnTo>
                  <a:pt x="0" y="5435548"/>
                </a:lnTo>
                <a:lnTo>
                  <a:pt x="5923771" y="5435548"/>
                </a:lnTo>
                <a:lnTo>
                  <a:pt x="5923771" y="0"/>
                </a:lnTo>
                <a:close/>
              </a:path>
            </a:pathLst>
          </a:custGeom>
          <a:blipFill>
            <a:blip r:embed="rId2">
              <a:alphaModFix amt="12000"/>
            </a:blip>
            <a:stretch>
              <a:fillRect/>
            </a:stretch>
          </a:blipFill>
        </p:spPr>
        <p:txBody>
          <a:bodyPr/>
          <a:lstStyle/>
          <a:p>
            <a:endParaRPr lang="en-US"/>
          </a:p>
        </p:txBody>
      </p:sp>
      <p:grpSp>
        <p:nvGrpSpPr>
          <p:cNvPr id="9" name="Group 9"/>
          <p:cNvGrpSpPr/>
          <p:nvPr/>
        </p:nvGrpSpPr>
        <p:grpSpPr>
          <a:xfrm>
            <a:off x="9890550" y="8440275"/>
            <a:ext cx="11175347" cy="11175347"/>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11" name="TextBox 11"/>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sp>
        <p:nvSpPr>
          <p:cNvPr id="12" name="Freeform 12"/>
          <p:cNvSpPr/>
          <p:nvPr/>
        </p:nvSpPr>
        <p:spPr>
          <a:xfrm>
            <a:off x="6141786" y="1773363"/>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3" name="Freeform 13"/>
          <p:cNvSpPr/>
          <p:nvPr/>
        </p:nvSpPr>
        <p:spPr>
          <a:xfrm>
            <a:off x="6141786" y="2701110"/>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4" name="Freeform 14"/>
          <p:cNvSpPr/>
          <p:nvPr/>
        </p:nvSpPr>
        <p:spPr>
          <a:xfrm>
            <a:off x="15880104" y="-764645"/>
            <a:ext cx="1529290" cy="1529290"/>
          </a:xfrm>
          <a:custGeom>
            <a:avLst/>
            <a:gdLst/>
            <a:ahLst/>
            <a:cxnLst/>
            <a:rect l="l" t="t" r="r" b="b"/>
            <a:pathLst>
              <a:path w="1529290" h="1529290">
                <a:moveTo>
                  <a:pt x="0" y="0"/>
                </a:moveTo>
                <a:lnTo>
                  <a:pt x="1529290" y="0"/>
                </a:lnTo>
                <a:lnTo>
                  <a:pt x="1529290" y="1529290"/>
                </a:lnTo>
                <a:lnTo>
                  <a:pt x="0" y="152929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5" name="TextBox 15"/>
          <p:cNvSpPr txBox="1"/>
          <p:nvPr/>
        </p:nvSpPr>
        <p:spPr>
          <a:xfrm>
            <a:off x="6205012" y="536428"/>
            <a:ext cx="11886106" cy="718145"/>
          </a:xfrm>
          <a:prstGeom prst="rect">
            <a:avLst/>
          </a:prstGeom>
        </p:spPr>
        <p:txBody>
          <a:bodyPr lIns="0" tIns="0" rIns="0" bIns="0" rtlCol="0" anchor="t">
            <a:spAutoFit/>
          </a:bodyPr>
          <a:lstStyle/>
          <a:p>
            <a:pPr algn="l">
              <a:lnSpc>
                <a:spcPts val="5600"/>
              </a:lnSpc>
            </a:pPr>
            <a:r>
              <a:rPr lang="en-US" sz="4800" dirty="0">
                <a:solidFill>
                  <a:srgbClr val="5B7E55"/>
                </a:solidFill>
                <a:latin typeface="Times New Roman" panose="02020603050405020304" pitchFamily="18" charset="0"/>
                <a:ea typeface="TAN Mon Cheri"/>
                <a:cs typeface="Times New Roman" panose="02020603050405020304" pitchFamily="18" charset="0"/>
                <a:sym typeface="TAN Mon Cheri"/>
              </a:rPr>
              <a:t>MEAL DEDUCTIONS</a:t>
            </a:r>
          </a:p>
        </p:txBody>
      </p:sp>
      <p:sp>
        <p:nvSpPr>
          <p:cNvPr id="17" name="Freeform 17"/>
          <p:cNvSpPr/>
          <p:nvPr/>
        </p:nvSpPr>
        <p:spPr>
          <a:xfrm>
            <a:off x="219224" y="168985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18" name="Freeform 18"/>
          <p:cNvSpPr/>
          <p:nvPr/>
        </p:nvSpPr>
        <p:spPr>
          <a:xfrm>
            <a:off x="219224" y="2192105"/>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19" name="Freeform 19"/>
          <p:cNvSpPr/>
          <p:nvPr/>
        </p:nvSpPr>
        <p:spPr>
          <a:xfrm>
            <a:off x="219224" y="2693331"/>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0" name="Freeform 20"/>
          <p:cNvSpPr/>
          <p:nvPr/>
        </p:nvSpPr>
        <p:spPr>
          <a:xfrm>
            <a:off x="219224" y="322304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1" name="Freeform 21"/>
          <p:cNvSpPr/>
          <p:nvPr/>
        </p:nvSpPr>
        <p:spPr>
          <a:xfrm>
            <a:off x="219224" y="3758638"/>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2" name="Freeform 22"/>
          <p:cNvSpPr/>
          <p:nvPr/>
        </p:nvSpPr>
        <p:spPr>
          <a:xfrm>
            <a:off x="219224" y="429422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3" name="Freeform 23"/>
          <p:cNvSpPr/>
          <p:nvPr/>
        </p:nvSpPr>
        <p:spPr>
          <a:xfrm>
            <a:off x="219224" y="5264372"/>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4" name="Freeform 24"/>
          <p:cNvSpPr/>
          <p:nvPr/>
        </p:nvSpPr>
        <p:spPr>
          <a:xfrm>
            <a:off x="219224" y="5799964"/>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5" name="Freeform 25"/>
          <p:cNvSpPr/>
          <p:nvPr/>
        </p:nvSpPr>
        <p:spPr>
          <a:xfrm>
            <a:off x="219224" y="623451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6" name="Freeform 26"/>
          <p:cNvSpPr/>
          <p:nvPr/>
        </p:nvSpPr>
        <p:spPr>
          <a:xfrm>
            <a:off x="219224" y="6770107"/>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7" name="Freeform 27"/>
          <p:cNvSpPr/>
          <p:nvPr/>
        </p:nvSpPr>
        <p:spPr>
          <a:xfrm>
            <a:off x="219224" y="730569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8" name="Freeform 28"/>
          <p:cNvSpPr/>
          <p:nvPr/>
        </p:nvSpPr>
        <p:spPr>
          <a:xfrm>
            <a:off x="238274" y="832127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9" name="Freeform 29"/>
          <p:cNvSpPr/>
          <p:nvPr/>
        </p:nvSpPr>
        <p:spPr>
          <a:xfrm>
            <a:off x="238274" y="883056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0" name="Freeform 30"/>
          <p:cNvSpPr/>
          <p:nvPr/>
        </p:nvSpPr>
        <p:spPr>
          <a:xfrm>
            <a:off x="6141786" y="3959119"/>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31" name="TextBox 31"/>
          <p:cNvSpPr txBox="1"/>
          <p:nvPr/>
        </p:nvSpPr>
        <p:spPr>
          <a:xfrm>
            <a:off x="6690609" y="3901969"/>
            <a:ext cx="11123671" cy="1313436"/>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When separate rations (stop meal deduction) is authorized by one’s unit commander, then the without dependent COLA (rate “0”) is also authorized, and an IPPS-A PAR is required to change the COLA rate.</a:t>
            </a:r>
          </a:p>
          <a:p>
            <a:pPr algn="just">
              <a:lnSpc>
                <a:spcPts val="2625"/>
              </a:lnSpc>
            </a:pPr>
            <a:endParaRPr lang="en-US" sz="2100" spc="157">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32" name="TextBox 32"/>
          <p:cNvSpPr txBox="1"/>
          <p:nvPr/>
        </p:nvSpPr>
        <p:spPr>
          <a:xfrm>
            <a:off x="6690609" y="1664842"/>
            <a:ext cx="11123671" cy="713913"/>
          </a:xfrm>
          <a:prstGeom prst="rect">
            <a:avLst/>
          </a:prstGeom>
        </p:spPr>
        <p:txBody>
          <a:bodyPr lIns="0" tIns="0" rIns="0" bIns="0" rtlCol="0" anchor="t">
            <a:spAutoFit/>
          </a:bodyPr>
          <a:lstStyle/>
          <a:p>
            <a:pPr algn="just">
              <a:lnSpc>
                <a:spcPts val="2940"/>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All Service Members occupying Government Single Quarters, meal deductions will begin the date of the Service Members arrival.</a:t>
            </a:r>
          </a:p>
        </p:txBody>
      </p:sp>
      <p:sp>
        <p:nvSpPr>
          <p:cNvPr id="33" name="TextBox 33"/>
          <p:cNvSpPr txBox="1"/>
          <p:nvPr/>
        </p:nvSpPr>
        <p:spPr>
          <a:xfrm>
            <a:off x="6690609" y="2611627"/>
            <a:ext cx="11123671" cy="713913"/>
          </a:xfrm>
          <a:prstGeom prst="rect">
            <a:avLst/>
          </a:prstGeom>
        </p:spPr>
        <p:txBody>
          <a:bodyPr lIns="0" tIns="0" rIns="0" bIns="0" rtlCol="0" anchor="t">
            <a:spAutoFit/>
          </a:bodyPr>
          <a:lstStyle/>
          <a:p>
            <a:pPr algn="just">
              <a:lnSpc>
                <a:spcPts val="2940"/>
              </a:lnSpc>
            </a:pPr>
            <a:r>
              <a:rPr lang="en-US" sz="21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If Meal Deductions need to be stopped, the Service Member needs to complete an IPPSA-PAR and have it approved by their </a:t>
            </a:r>
            <a:r>
              <a:rPr lang="en-US" sz="2100" spc="157">
                <a:solidFill>
                  <a:srgbClr val="000000"/>
                </a:solidFill>
                <a:latin typeface="Times New Roman" panose="02020603050405020304" pitchFamily="18" charset="0"/>
                <a:ea typeface="Codec Pro Light"/>
                <a:cs typeface="Times New Roman" panose="02020603050405020304" pitchFamily="18" charset="0"/>
                <a:sym typeface="Codec Pro Light"/>
              </a:rPr>
              <a:t>unit commander</a:t>
            </a:r>
            <a:endParaRPr lang="en-US" sz="2100" spc="157" dirty="0">
              <a:solidFill>
                <a:srgbClr val="000000"/>
              </a:solidFill>
              <a:latin typeface="Times New Roman" panose="02020603050405020304" pitchFamily="18" charset="0"/>
              <a:ea typeface="Codec Pro Light"/>
              <a:cs typeface="Times New Roman" panose="02020603050405020304" pitchFamily="18" charset="0"/>
              <a:sym typeface="Codec Pro Light"/>
            </a:endParaRPr>
          </a:p>
        </p:txBody>
      </p:sp>
      <p:sp>
        <p:nvSpPr>
          <p:cNvPr id="35" name="TextBox 35"/>
          <p:cNvSpPr txBox="1"/>
          <p:nvPr/>
        </p:nvSpPr>
        <p:spPr>
          <a:xfrm>
            <a:off x="6700134" y="5371305"/>
            <a:ext cx="11114146" cy="987130"/>
          </a:xfrm>
          <a:prstGeom prst="rect">
            <a:avLst/>
          </a:prstGeom>
        </p:spPr>
        <p:txBody>
          <a:bodyPr lIns="0" tIns="0" rIns="0" bIns="0" rtlCol="0" anchor="t">
            <a:spAutoFit/>
          </a:bodyPr>
          <a:lstStyle/>
          <a:p>
            <a:pPr algn="just">
              <a:lnSpc>
                <a:spcPts val="2625"/>
              </a:lnSpc>
            </a:pPr>
            <a:endPar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endParaRPr>
          </a:p>
          <a:p>
            <a:pPr algn="just">
              <a:lnSpc>
                <a:spcPts val="2625"/>
              </a:lnSpc>
            </a:pPr>
            <a:r>
              <a:rPr lang="en-US" sz="2100" b="1" spc="157" dirty="0">
                <a:solidFill>
                  <a:srgbClr val="000000"/>
                </a:solidFill>
                <a:latin typeface="Times New Roman" panose="02020603050405020304" pitchFamily="18" charset="0"/>
                <a:ea typeface="Codec Pro Bold"/>
                <a:cs typeface="Times New Roman" panose="02020603050405020304" pitchFamily="18" charset="0"/>
                <a:sym typeface="Codec Pro Bold"/>
              </a:rPr>
              <a:t>Please view AR 637-1 Section 6-2 for more information. </a:t>
            </a:r>
          </a:p>
          <a:p>
            <a:pPr algn="just">
              <a:lnSpc>
                <a:spcPts val="2625"/>
              </a:lnSpc>
            </a:pPr>
            <a:endParaRPr lang="en-US" sz="2100" b="1" spc="157" dirty="0">
              <a:solidFill>
                <a:srgbClr val="000000"/>
              </a:solidFill>
              <a:latin typeface="Times New Roman" panose="02020603050405020304" pitchFamily="18" charset="0"/>
              <a:ea typeface="Codec Pro Bold"/>
              <a:cs typeface="Times New Roman" panose="02020603050405020304" pitchFamily="18" charset="0"/>
              <a:sym typeface="Codec Pro Bold"/>
            </a:endParaRPr>
          </a:p>
        </p:txBody>
      </p:sp>
      <p:sp>
        <p:nvSpPr>
          <p:cNvPr id="36" name="Freeform 36"/>
          <p:cNvSpPr/>
          <p:nvPr/>
        </p:nvSpPr>
        <p:spPr>
          <a:xfrm>
            <a:off x="238274" y="9331787"/>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7" name="Freeform 37"/>
          <p:cNvSpPr/>
          <p:nvPr/>
        </p:nvSpPr>
        <p:spPr>
          <a:xfrm>
            <a:off x="3686281"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38" name="Freeform 38"/>
          <p:cNvSpPr/>
          <p:nvPr/>
        </p:nvSpPr>
        <p:spPr>
          <a:xfrm>
            <a:off x="2419846" y="484001"/>
            <a:ext cx="869263" cy="869263"/>
          </a:xfrm>
          <a:custGeom>
            <a:avLst/>
            <a:gdLst/>
            <a:ahLst/>
            <a:cxnLst/>
            <a:rect l="l" t="t" r="r" b="b"/>
            <a:pathLst>
              <a:path w="869263" h="869263">
                <a:moveTo>
                  <a:pt x="0" y="0"/>
                </a:moveTo>
                <a:lnTo>
                  <a:pt x="869264" y="0"/>
                </a:lnTo>
                <a:lnTo>
                  <a:pt x="869264"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39" name="Freeform 39"/>
          <p:cNvSpPr/>
          <p:nvPr/>
        </p:nvSpPr>
        <p:spPr>
          <a:xfrm>
            <a:off x="1087287"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grpSp>
        <p:nvGrpSpPr>
          <p:cNvPr id="40" name="Group 3">
            <a:extLst>
              <a:ext uri="{FF2B5EF4-FFF2-40B4-BE49-F238E27FC236}">
                <a16:creationId xmlns:a16="http://schemas.microsoft.com/office/drawing/2014/main" id="{6B650BB6-3DD0-C4F7-9731-23D34E4C4D95}"/>
              </a:ext>
            </a:extLst>
          </p:cNvPr>
          <p:cNvGrpSpPr/>
          <p:nvPr/>
        </p:nvGrpSpPr>
        <p:grpSpPr>
          <a:xfrm>
            <a:off x="0" y="-1193639"/>
            <a:ext cx="5649510" cy="11480639"/>
            <a:chOff x="0" y="-38100"/>
            <a:chExt cx="1487937" cy="3023707"/>
          </a:xfrm>
        </p:grpSpPr>
        <p:sp>
          <p:nvSpPr>
            <p:cNvPr id="41" name="Freeform 4">
              <a:extLst>
                <a:ext uri="{FF2B5EF4-FFF2-40B4-BE49-F238E27FC236}">
                  <a16:creationId xmlns:a16="http://schemas.microsoft.com/office/drawing/2014/main" id="{93CCE1C9-9AD3-CAC2-9D15-FE4BCC4361F3}"/>
                </a:ext>
              </a:extLst>
            </p:cNvPr>
            <p:cNvSpPr/>
            <p:nvPr/>
          </p:nvSpPr>
          <p:spPr>
            <a:xfrm>
              <a:off x="1759" y="276274"/>
              <a:ext cx="1486178" cy="2709333"/>
            </a:xfrm>
            <a:custGeom>
              <a:avLst/>
              <a:gdLst/>
              <a:ahLst/>
              <a:cxnLst/>
              <a:rect l="l" t="t" r="r" b="b"/>
              <a:pathLst>
                <a:path w="1486178" h="2709333">
                  <a:moveTo>
                    <a:pt x="0" y="0"/>
                  </a:moveTo>
                  <a:lnTo>
                    <a:pt x="1486178" y="0"/>
                  </a:lnTo>
                  <a:lnTo>
                    <a:pt x="1486178" y="2709333"/>
                  </a:lnTo>
                  <a:lnTo>
                    <a:pt x="0" y="2709333"/>
                  </a:lnTo>
                  <a:close/>
                </a:path>
              </a:pathLst>
            </a:custGeom>
            <a:solidFill>
              <a:srgbClr val="ADBD8D"/>
            </a:solidFill>
          </p:spPr>
          <p:txBody>
            <a:bodyPr/>
            <a:lstStyle/>
            <a:p>
              <a:endParaRPr lang="en-US"/>
            </a:p>
          </p:txBody>
        </p:sp>
        <p:sp>
          <p:nvSpPr>
            <p:cNvPr id="42" name="TextBox 5">
              <a:extLst>
                <a:ext uri="{FF2B5EF4-FFF2-40B4-BE49-F238E27FC236}">
                  <a16:creationId xmlns:a16="http://schemas.microsoft.com/office/drawing/2014/main" id="{DD7FB327-9340-5FDB-A9BD-FC88A34C8A23}"/>
                </a:ext>
              </a:extLst>
            </p:cNvPr>
            <p:cNvSpPr txBox="1"/>
            <p:nvPr/>
          </p:nvSpPr>
          <p:spPr>
            <a:xfrm>
              <a:off x="0" y="-38100"/>
              <a:ext cx="1486178" cy="2747433"/>
            </a:xfrm>
            <a:prstGeom prst="rect">
              <a:avLst/>
            </a:prstGeom>
          </p:spPr>
          <p:txBody>
            <a:bodyPr lIns="50800" tIns="50800" rIns="50800" bIns="50800" rtlCol="0" anchor="ctr"/>
            <a:lstStyle/>
            <a:p>
              <a:pPr algn="ctr">
                <a:lnSpc>
                  <a:spcPts val="2659"/>
                </a:lnSpc>
              </a:pPr>
              <a:endParaRPr/>
            </a:p>
          </p:txBody>
        </p:sp>
      </p:grpSp>
      <p:sp>
        <p:nvSpPr>
          <p:cNvPr id="43" name="TextBox 18">
            <a:extLst>
              <a:ext uri="{FF2B5EF4-FFF2-40B4-BE49-F238E27FC236}">
                <a16:creationId xmlns:a16="http://schemas.microsoft.com/office/drawing/2014/main" id="{48512DC6-8B67-BB55-5813-CD111DE8094B}"/>
              </a:ext>
            </a:extLst>
          </p:cNvPr>
          <p:cNvSpPr txBox="1"/>
          <p:nvPr/>
        </p:nvSpPr>
        <p:spPr>
          <a:xfrm>
            <a:off x="92478" y="517378"/>
            <a:ext cx="5471232" cy="8877110"/>
          </a:xfrm>
          <a:prstGeom prst="rect">
            <a:avLst/>
          </a:prstGeom>
        </p:spPr>
        <p:txBody>
          <a:bodyPr lIns="0" tIns="0" rIns="0" bIns="0" rtlCol="0" anchor="t">
            <a:spAutoFit/>
          </a:bodyPr>
          <a:lstStyle/>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Points of Contact</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a:cs typeface="Times New Roman" panose="02020603050405020304" pitchFamily="18" charset="0"/>
                <a:sym typeface="Codec Pro"/>
              </a:rPr>
              <a:t>Required Documents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Bold"/>
                <a:cs typeface="Times New Roman" panose="02020603050405020304" pitchFamily="18" charset="0"/>
                <a:sym typeface="Codec Pro Bold"/>
              </a:rPr>
              <a:t>Cost of Living Allowance (COLA)</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Basic Allowance for Housing (BAH)</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Family Separation Allowance</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Temporary Lodging Allowance (TLA)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Station Housing Allowance (ASHA)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Move In Housing Allowance (MIHA)</a:t>
            </a:r>
          </a:p>
          <a:p>
            <a:pPr marL="453390" lvl="1" indent="-226695" algn="l">
              <a:lnSpc>
                <a:spcPts val="4053"/>
              </a:lnSpc>
              <a:buFont typeface="Arial"/>
              <a:buChar char="•"/>
            </a:pPr>
            <a:r>
              <a:rPr lang="en-US" sz="2100" b="1" u="sng" spc="90" dirty="0">
                <a:solidFill>
                  <a:srgbClr val="FFFF00"/>
                </a:solidFill>
                <a:latin typeface="Times New Roman" panose="02020603050405020304" pitchFamily="18" charset="0"/>
                <a:ea typeface="Codec Pro"/>
                <a:cs typeface="Times New Roman" panose="02020603050405020304" pitchFamily="18" charset="0"/>
                <a:sym typeface="Codec Pro"/>
              </a:rPr>
              <a:t>Meal Deductions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Pay</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Enlistment Bonus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Entitlements Affected by Permanent Change of Station</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Dislocation Allowance (DLA)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Pet Expenses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Smart Voucher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9FBF2"/>
        </a:solidFill>
        <a:effectLst/>
      </p:bgPr>
    </p:bg>
    <p:spTree>
      <p:nvGrpSpPr>
        <p:cNvPr id="1" name=""/>
        <p:cNvGrpSpPr/>
        <p:nvPr/>
      </p:nvGrpSpPr>
      <p:grpSpPr>
        <a:xfrm>
          <a:off x="0" y="0"/>
          <a:ext cx="0" cy="0"/>
          <a:chOff x="0" y="0"/>
          <a:chExt cx="0" cy="0"/>
        </a:xfrm>
      </p:grpSpPr>
      <p:sp>
        <p:nvSpPr>
          <p:cNvPr id="2" name="Freeform 2"/>
          <p:cNvSpPr/>
          <p:nvPr/>
        </p:nvSpPr>
        <p:spPr>
          <a:xfrm flipH="1">
            <a:off x="14639352" y="1353264"/>
            <a:ext cx="5923771" cy="5435548"/>
          </a:xfrm>
          <a:custGeom>
            <a:avLst/>
            <a:gdLst/>
            <a:ahLst/>
            <a:cxnLst/>
            <a:rect l="l" t="t" r="r" b="b"/>
            <a:pathLst>
              <a:path w="5923771" h="5435548">
                <a:moveTo>
                  <a:pt x="5923771" y="0"/>
                </a:moveTo>
                <a:lnTo>
                  <a:pt x="0" y="0"/>
                </a:lnTo>
                <a:lnTo>
                  <a:pt x="0" y="5435548"/>
                </a:lnTo>
                <a:lnTo>
                  <a:pt x="5923771" y="5435548"/>
                </a:lnTo>
                <a:lnTo>
                  <a:pt x="5923771" y="0"/>
                </a:lnTo>
                <a:close/>
              </a:path>
            </a:pathLst>
          </a:custGeom>
          <a:blipFill>
            <a:blip r:embed="rId2">
              <a:alphaModFix amt="12000"/>
            </a:blip>
            <a:stretch>
              <a:fillRect/>
            </a:stretch>
          </a:blipFill>
        </p:spPr>
        <p:txBody>
          <a:bodyPr/>
          <a:lstStyle/>
          <a:p>
            <a:endParaRPr lang="en-US"/>
          </a:p>
        </p:txBody>
      </p:sp>
      <p:grpSp>
        <p:nvGrpSpPr>
          <p:cNvPr id="9" name="Group 9"/>
          <p:cNvGrpSpPr/>
          <p:nvPr/>
        </p:nvGrpSpPr>
        <p:grpSpPr>
          <a:xfrm>
            <a:off x="9890550" y="8440275"/>
            <a:ext cx="11175347" cy="11175347"/>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11" name="TextBox 11"/>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sp>
        <p:nvSpPr>
          <p:cNvPr id="12" name="Freeform 12"/>
          <p:cNvSpPr/>
          <p:nvPr/>
        </p:nvSpPr>
        <p:spPr>
          <a:xfrm>
            <a:off x="6141786" y="1773363"/>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3" name="Freeform 13"/>
          <p:cNvSpPr/>
          <p:nvPr/>
        </p:nvSpPr>
        <p:spPr>
          <a:xfrm>
            <a:off x="6141786" y="3019219"/>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4" name="Freeform 14"/>
          <p:cNvSpPr/>
          <p:nvPr/>
        </p:nvSpPr>
        <p:spPr>
          <a:xfrm>
            <a:off x="15880104" y="-764645"/>
            <a:ext cx="1529290" cy="1529290"/>
          </a:xfrm>
          <a:custGeom>
            <a:avLst/>
            <a:gdLst/>
            <a:ahLst/>
            <a:cxnLst/>
            <a:rect l="l" t="t" r="r" b="b"/>
            <a:pathLst>
              <a:path w="1529290" h="1529290">
                <a:moveTo>
                  <a:pt x="0" y="0"/>
                </a:moveTo>
                <a:lnTo>
                  <a:pt x="1529290" y="0"/>
                </a:lnTo>
                <a:lnTo>
                  <a:pt x="1529290" y="1529290"/>
                </a:lnTo>
                <a:lnTo>
                  <a:pt x="0" y="152929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5" name="TextBox 15"/>
          <p:cNvSpPr txBox="1"/>
          <p:nvPr/>
        </p:nvSpPr>
        <p:spPr>
          <a:xfrm>
            <a:off x="6205012" y="536428"/>
            <a:ext cx="11886106" cy="723275"/>
          </a:xfrm>
          <a:prstGeom prst="rect">
            <a:avLst/>
          </a:prstGeom>
        </p:spPr>
        <p:txBody>
          <a:bodyPr lIns="0" tIns="0" rIns="0" bIns="0" rtlCol="0" anchor="t">
            <a:spAutoFit/>
          </a:bodyPr>
          <a:lstStyle/>
          <a:p>
            <a:pPr algn="l">
              <a:lnSpc>
                <a:spcPts val="5600"/>
              </a:lnSpc>
            </a:pPr>
            <a:r>
              <a:rPr lang="en-US" sz="4800" dirty="0">
                <a:solidFill>
                  <a:srgbClr val="5B7E55"/>
                </a:solidFill>
                <a:latin typeface="Times New Roman" panose="02020603050405020304" pitchFamily="18" charset="0"/>
                <a:ea typeface="TAN Mon Cheri"/>
                <a:cs typeface="Times New Roman" panose="02020603050405020304" pitchFamily="18" charset="0"/>
                <a:sym typeface="TAN Mon Cheri"/>
              </a:rPr>
              <a:t>ADVANCE PAY</a:t>
            </a:r>
          </a:p>
        </p:txBody>
      </p:sp>
      <p:sp>
        <p:nvSpPr>
          <p:cNvPr id="17" name="Freeform 17"/>
          <p:cNvSpPr/>
          <p:nvPr/>
        </p:nvSpPr>
        <p:spPr>
          <a:xfrm>
            <a:off x="219224" y="168985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18" name="Freeform 18"/>
          <p:cNvSpPr/>
          <p:nvPr/>
        </p:nvSpPr>
        <p:spPr>
          <a:xfrm>
            <a:off x="219224" y="2192105"/>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19" name="Freeform 19"/>
          <p:cNvSpPr/>
          <p:nvPr/>
        </p:nvSpPr>
        <p:spPr>
          <a:xfrm>
            <a:off x="219224" y="2693331"/>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0" name="Freeform 20"/>
          <p:cNvSpPr/>
          <p:nvPr/>
        </p:nvSpPr>
        <p:spPr>
          <a:xfrm>
            <a:off x="219224" y="322304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1" name="Freeform 21"/>
          <p:cNvSpPr/>
          <p:nvPr/>
        </p:nvSpPr>
        <p:spPr>
          <a:xfrm>
            <a:off x="219224" y="3758638"/>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2" name="Freeform 22"/>
          <p:cNvSpPr/>
          <p:nvPr/>
        </p:nvSpPr>
        <p:spPr>
          <a:xfrm>
            <a:off x="219224" y="429422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3" name="Freeform 23"/>
          <p:cNvSpPr/>
          <p:nvPr/>
        </p:nvSpPr>
        <p:spPr>
          <a:xfrm>
            <a:off x="219224" y="5264372"/>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4" name="Freeform 24"/>
          <p:cNvSpPr/>
          <p:nvPr/>
        </p:nvSpPr>
        <p:spPr>
          <a:xfrm>
            <a:off x="219224" y="5799964"/>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5" name="Freeform 25"/>
          <p:cNvSpPr/>
          <p:nvPr/>
        </p:nvSpPr>
        <p:spPr>
          <a:xfrm>
            <a:off x="219224" y="623451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6" name="Freeform 26"/>
          <p:cNvSpPr/>
          <p:nvPr/>
        </p:nvSpPr>
        <p:spPr>
          <a:xfrm>
            <a:off x="219224" y="6770107"/>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7" name="Freeform 27"/>
          <p:cNvSpPr/>
          <p:nvPr/>
        </p:nvSpPr>
        <p:spPr>
          <a:xfrm>
            <a:off x="219224" y="730569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8" name="Freeform 28"/>
          <p:cNvSpPr/>
          <p:nvPr/>
        </p:nvSpPr>
        <p:spPr>
          <a:xfrm>
            <a:off x="238274" y="832127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9" name="Freeform 29"/>
          <p:cNvSpPr/>
          <p:nvPr/>
        </p:nvSpPr>
        <p:spPr>
          <a:xfrm>
            <a:off x="238274" y="883056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0" name="Freeform 30"/>
          <p:cNvSpPr/>
          <p:nvPr/>
        </p:nvSpPr>
        <p:spPr>
          <a:xfrm>
            <a:off x="6141786" y="3643672"/>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31" name="TextBox 31"/>
          <p:cNvSpPr txBox="1"/>
          <p:nvPr/>
        </p:nvSpPr>
        <p:spPr>
          <a:xfrm>
            <a:off x="6690609" y="3567472"/>
            <a:ext cx="11123671" cy="1333698"/>
          </a:xfrm>
          <a:prstGeom prst="rect">
            <a:avLst/>
          </a:prstGeom>
        </p:spPr>
        <p:txBody>
          <a:bodyPr lIns="0" tIns="0" rIns="0" bIns="0" rtlCol="0" anchor="t">
            <a:spAutoFit/>
          </a:bodyPr>
          <a:lstStyle/>
          <a:p>
            <a:pPr algn="just">
              <a:lnSpc>
                <a:spcPts val="2625"/>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Pay advance amount is calculated as total entitlements minus taxes (Federal, State, FICA, Social Security, etc.), recurring deductions (TSP, MGIB, SGLI, etc.), and allotments.</a:t>
            </a:r>
          </a:p>
          <a:p>
            <a:pPr algn="just">
              <a:lnSpc>
                <a:spcPts val="2625"/>
              </a:lnSpc>
            </a:pPr>
            <a:endPar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32" name="TextBox 32"/>
          <p:cNvSpPr txBox="1"/>
          <p:nvPr/>
        </p:nvSpPr>
        <p:spPr>
          <a:xfrm>
            <a:off x="6690609" y="1664842"/>
            <a:ext cx="11123671" cy="1466748"/>
          </a:xfrm>
          <a:prstGeom prst="rect">
            <a:avLst/>
          </a:prstGeom>
        </p:spPr>
        <p:txBody>
          <a:bodyPr lIns="0" tIns="0" rIns="0" bIns="0" rtlCol="0" anchor="t">
            <a:spAutoFit/>
          </a:bodyPr>
          <a:lstStyle/>
          <a:p>
            <a:pPr algn="just">
              <a:lnSpc>
                <a:spcPts val="2940"/>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Authorized to all Soldiers within 60 days after reporting to gaining unit or within 30 days before departure during PCS. DD Form 2560 is used to request PCS Advance Pay.</a:t>
            </a:r>
          </a:p>
          <a:p>
            <a:pPr algn="just">
              <a:lnSpc>
                <a:spcPts val="2940"/>
              </a:lnSpc>
            </a:pPr>
            <a:endPar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33" name="TextBox 33"/>
          <p:cNvSpPr txBox="1"/>
          <p:nvPr/>
        </p:nvSpPr>
        <p:spPr>
          <a:xfrm>
            <a:off x="6690609" y="2929736"/>
            <a:ext cx="11123671" cy="722955"/>
          </a:xfrm>
          <a:prstGeom prst="rect">
            <a:avLst/>
          </a:prstGeom>
        </p:spPr>
        <p:txBody>
          <a:bodyPr lIns="0" tIns="0" rIns="0" bIns="0" rtlCol="0" anchor="t">
            <a:spAutoFit/>
          </a:bodyPr>
          <a:lstStyle/>
          <a:p>
            <a:pPr algn="just">
              <a:lnSpc>
                <a:spcPts val="2940"/>
              </a:lnSpc>
            </a:pPr>
            <a:r>
              <a:rPr lang="en-US" sz="2400" spc="157">
                <a:solidFill>
                  <a:srgbClr val="000000"/>
                </a:solidFill>
                <a:latin typeface="Times New Roman" panose="02020603050405020304" pitchFamily="18" charset="0"/>
                <a:ea typeface="Codec Pro Light"/>
                <a:cs typeface="Times New Roman" panose="02020603050405020304" pitchFamily="18" charset="0"/>
                <a:sym typeface="Codec Pro Light"/>
              </a:rPr>
              <a:t>One (1) to three (3) months net pay can be advanced.</a:t>
            </a:r>
          </a:p>
          <a:p>
            <a:pPr algn="just">
              <a:lnSpc>
                <a:spcPts val="2940"/>
              </a:lnSpc>
            </a:pPr>
            <a:endParaRPr lang="en-US" sz="2400" spc="157">
              <a:solidFill>
                <a:srgbClr val="000000"/>
              </a:solidFill>
              <a:latin typeface="Times New Roman" panose="02020603050405020304" pitchFamily="18" charset="0"/>
              <a:ea typeface="Codec Pro Light"/>
              <a:cs typeface="Times New Roman" panose="02020603050405020304" pitchFamily="18" charset="0"/>
              <a:sym typeface="Codec Pro Light"/>
            </a:endParaRPr>
          </a:p>
        </p:txBody>
      </p:sp>
      <p:sp>
        <p:nvSpPr>
          <p:cNvPr id="34" name="Freeform 34"/>
          <p:cNvSpPr/>
          <p:nvPr/>
        </p:nvSpPr>
        <p:spPr>
          <a:xfrm>
            <a:off x="6141786" y="5588424"/>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35" name="TextBox 35"/>
          <p:cNvSpPr txBox="1"/>
          <p:nvPr/>
        </p:nvSpPr>
        <p:spPr>
          <a:xfrm>
            <a:off x="6700134" y="4652075"/>
            <a:ext cx="11114146" cy="1000274"/>
          </a:xfrm>
          <a:prstGeom prst="rect">
            <a:avLst/>
          </a:prstGeom>
        </p:spPr>
        <p:txBody>
          <a:bodyPr lIns="0" tIns="0" rIns="0" bIns="0" rtlCol="0" anchor="t">
            <a:spAutoFit/>
          </a:bodyPr>
          <a:lstStyle/>
          <a:p>
            <a:pPr algn="just">
              <a:lnSpc>
                <a:spcPts val="2625"/>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Soldiers with dependents on their first month’s advance pay do not have to itemize their expenses.</a:t>
            </a:r>
          </a:p>
          <a:p>
            <a:pPr algn="just">
              <a:lnSpc>
                <a:spcPts val="2625"/>
              </a:lnSpc>
            </a:pPr>
            <a:endPar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36" name="Freeform 36"/>
          <p:cNvSpPr/>
          <p:nvPr/>
        </p:nvSpPr>
        <p:spPr>
          <a:xfrm>
            <a:off x="6141786" y="6399404"/>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37" name="TextBox 37"/>
          <p:cNvSpPr txBox="1"/>
          <p:nvPr/>
        </p:nvSpPr>
        <p:spPr>
          <a:xfrm>
            <a:off x="6700134" y="5546346"/>
            <a:ext cx="11114146" cy="1000274"/>
          </a:xfrm>
          <a:prstGeom prst="rect">
            <a:avLst/>
          </a:prstGeom>
        </p:spPr>
        <p:txBody>
          <a:bodyPr lIns="0" tIns="0" rIns="0" bIns="0" rtlCol="0" anchor="t">
            <a:spAutoFit/>
          </a:bodyPr>
          <a:lstStyle/>
          <a:p>
            <a:pPr algn="just">
              <a:lnSpc>
                <a:spcPts val="2625"/>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Soldiers without dependents, regardless of grade, will need to itemize their expenses. </a:t>
            </a:r>
          </a:p>
          <a:p>
            <a:pPr algn="just">
              <a:lnSpc>
                <a:spcPts val="2625"/>
              </a:lnSpc>
            </a:pPr>
            <a:endPar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38" name="Freeform 38"/>
          <p:cNvSpPr/>
          <p:nvPr/>
        </p:nvSpPr>
        <p:spPr>
          <a:xfrm>
            <a:off x="6141786" y="7393948"/>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39" name="TextBox 39"/>
          <p:cNvSpPr txBox="1"/>
          <p:nvPr/>
        </p:nvSpPr>
        <p:spPr>
          <a:xfrm>
            <a:off x="6700134" y="7346323"/>
            <a:ext cx="11114146" cy="1333698"/>
          </a:xfrm>
          <a:prstGeom prst="rect">
            <a:avLst/>
          </a:prstGeom>
        </p:spPr>
        <p:txBody>
          <a:bodyPr lIns="0" tIns="0" rIns="0" bIns="0" rtlCol="0" anchor="t">
            <a:spAutoFit/>
          </a:bodyPr>
          <a:lstStyle/>
          <a:p>
            <a:pPr algn="just">
              <a:lnSpc>
                <a:spcPts val="2625"/>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Soldiers in the pay grades of </a:t>
            </a:r>
            <a:r>
              <a:rPr lang="en-US" sz="2400" b="1" spc="157" dirty="0">
                <a:solidFill>
                  <a:srgbClr val="000000"/>
                </a:solidFill>
                <a:latin typeface="Times New Roman" panose="02020603050405020304" pitchFamily="18" charset="0"/>
                <a:ea typeface="Codec Pro Bold"/>
                <a:cs typeface="Times New Roman" panose="02020603050405020304" pitchFamily="18" charset="0"/>
                <a:sym typeface="Codec Pro Bold"/>
              </a:rPr>
              <a:t>E-3 and below</a:t>
            </a: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 and all Soldiers requesting a </a:t>
            </a:r>
            <a:r>
              <a:rPr lang="en-US" sz="2400" b="1" spc="157" dirty="0">
                <a:solidFill>
                  <a:srgbClr val="000000"/>
                </a:solidFill>
                <a:latin typeface="Times New Roman" panose="02020603050405020304" pitchFamily="18" charset="0"/>
                <a:ea typeface="Codec Pro Bold"/>
                <a:cs typeface="Times New Roman" panose="02020603050405020304" pitchFamily="18" charset="0"/>
                <a:sym typeface="Codec Pro Bold"/>
              </a:rPr>
              <a:t>2nd or third advance pay</a:t>
            </a: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 must obtain their </a:t>
            </a:r>
            <a:r>
              <a:rPr lang="en-US" sz="2400" b="1" spc="157" dirty="0">
                <a:solidFill>
                  <a:srgbClr val="000000"/>
                </a:solidFill>
                <a:latin typeface="Times New Roman" panose="02020603050405020304" pitchFamily="18" charset="0"/>
                <a:ea typeface="Codec Pro Bold"/>
                <a:cs typeface="Times New Roman" panose="02020603050405020304" pitchFamily="18" charset="0"/>
                <a:sym typeface="Codec Pro Bold"/>
              </a:rPr>
              <a:t>Commander’s signature</a:t>
            </a: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 and must itemize their expenses.</a:t>
            </a:r>
          </a:p>
          <a:p>
            <a:pPr algn="just">
              <a:lnSpc>
                <a:spcPts val="2625"/>
              </a:lnSpc>
            </a:pPr>
            <a:endPar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40" name="Freeform 40"/>
          <p:cNvSpPr/>
          <p:nvPr/>
        </p:nvSpPr>
        <p:spPr>
          <a:xfrm>
            <a:off x="238274" y="9331787"/>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41" name="Freeform 41"/>
          <p:cNvSpPr/>
          <p:nvPr/>
        </p:nvSpPr>
        <p:spPr>
          <a:xfrm>
            <a:off x="3686281"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42" name="Freeform 42"/>
          <p:cNvSpPr/>
          <p:nvPr/>
        </p:nvSpPr>
        <p:spPr>
          <a:xfrm>
            <a:off x="2419846" y="484001"/>
            <a:ext cx="869263" cy="869263"/>
          </a:xfrm>
          <a:custGeom>
            <a:avLst/>
            <a:gdLst/>
            <a:ahLst/>
            <a:cxnLst/>
            <a:rect l="l" t="t" r="r" b="b"/>
            <a:pathLst>
              <a:path w="869263" h="869263">
                <a:moveTo>
                  <a:pt x="0" y="0"/>
                </a:moveTo>
                <a:lnTo>
                  <a:pt x="869264" y="0"/>
                </a:lnTo>
                <a:lnTo>
                  <a:pt x="869264"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43" name="Freeform 43"/>
          <p:cNvSpPr/>
          <p:nvPr/>
        </p:nvSpPr>
        <p:spPr>
          <a:xfrm>
            <a:off x="1087287"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grpSp>
        <p:nvGrpSpPr>
          <p:cNvPr id="44" name="Group 3">
            <a:extLst>
              <a:ext uri="{FF2B5EF4-FFF2-40B4-BE49-F238E27FC236}">
                <a16:creationId xmlns:a16="http://schemas.microsoft.com/office/drawing/2014/main" id="{28BD9E3C-1D7A-29CB-D3FE-B9C2D4D6472D}"/>
              </a:ext>
            </a:extLst>
          </p:cNvPr>
          <p:cNvGrpSpPr/>
          <p:nvPr/>
        </p:nvGrpSpPr>
        <p:grpSpPr>
          <a:xfrm>
            <a:off x="0" y="-1193639"/>
            <a:ext cx="5649510" cy="11480639"/>
            <a:chOff x="0" y="-38100"/>
            <a:chExt cx="1487937" cy="3023707"/>
          </a:xfrm>
        </p:grpSpPr>
        <p:sp>
          <p:nvSpPr>
            <p:cNvPr id="45" name="Freeform 4">
              <a:extLst>
                <a:ext uri="{FF2B5EF4-FFF2-40B4-BE49-F238E27FC236}">
                  <a16:creationId xmlns:a16="http://schemas.microsoft.com/office/drawing/2014/main" id="{AF445D66-69AD-4BA1-DACD-01C1C6F9A0DA}"/>
                </a:ext>
              </a:extLst>
            </p:cNvPr>
            <p:cNvSpPr/>
            <p:nvPr/>
          </p:nvSpPr>
          <p:spPr>
            <a:xfrm>
              <a:off x="1759" y="276274"/>
              <a:ext cx="1486178" cy="2709333"/>
            </a:xfrm>
            <a:custGeom>
              <a:avLst/>
              <a:gdLst/>
              <a:ahLst/>
              <a:cxnLst/>
              <a:rect l="l" t="t" r="r" b="b"/>
              <a:pathLst>
                <a:path w="1486178" h="2709333">
                  <a:moveTo>
                    <a:pt x="0" y="0"/>
                  </a:moveTo>
                  <a:lnTo>
                    <a:pt x="1486178" y="0"/>
                  </a:lnTo>
                  <a:lnTo>
                    <a:pt x="1486178" y="2709333"/>
                  </a:lnTo>
                  <a:lnTo>
                    <a:pt x="0" y="2709333"/>
                  </a:lnTo>
                  <a:close/>
                </a:path>
              </a:pathLst>
            </a:custGeom>
            <a:solidFill>
              <a:srgbClr val="ADBD8D"/>
            </a:solidFill>
          </p:spPr>
          <p:txBody>
            <a:bodyPr/>
            <a:lstStyle/>
            <a:p>
              <a:endParaRPr lang="en-US"/>
            </a:p>
          </p:txBody>
        </p:sp>
        <p:sp>
          <p:nvSpPr>
            <p:cNvPr id="46" name="TextBox 5">
              <a:extLst>
                <a:ext uri="{FF2B5EF4-FFF2-40B4-BE49-F238E27FC236}">
                  <a16:creationId xmlns:a16="http://schemas.microsoft.com/office/drawing/2014/main" id="{EBC5472C-E88B-ADF9-CD4D-1100FEF40292}"/>
                </a:ext>
              </a:extLst>
            </p:cNvPr>
            <p:cNvSpPr txBox="1"/>
            <p:nvPr/>
          </p:nvSpPr>
          <p:spPr>
            <a:xfrm>
              <a:off x="0" y="-38100"/>
              <a:ext cx="1486178" cy="2747433"/>
            </a:xfrm>
            <a:prstGeom prst="rect">
              <a:avLst/>
            </a:prstGeom>
          </p:spPr>
          <p:txBody>
            <a:bodyPr lIns="50800" tIns="50800" rIns="50800" bIns="50800" rtlCol="0" anchor="ctr"/>
            <a:lstStyle/>
            <a:p>
              <a:pPr algn="ctr">
                <a:lnSpc>
                  <a:spcPts val="2659"/>
                </a:lnSpc>
              </a:pPr>
              <a:endParaRPr/>
            </a:p>
          </p:txBody>
        </p:sp>
      </p:grpSp>
      <p:sp>
        <p:nvSpPr>
          <p:cNvPr id="47" name="TextBox 18">
            <a:extLst>
              <a:ext uri="{FF2B5EF4-FFF2-40B4-BE49-F238E27FC236}">
                <a16:creationId xmlns:a16="http://schemas.microsoft.com/office/drawing/2014/main" id="{581E6B55-F8EA-25D9-F9BB-EE0FA71AB146}"/>
              </a:ext>
            </a:extLst>
          </p:cNvPr>
          <p:cNvSpPr txBox="1"/>
          <p:nvPr/>
        </p:nvSpPr>
        <p:spPr>
          <a:xfrm>
            <a:off x="92478" y="517378"/>
            <a:ext cx="5471232" cy="8877110"/>
          </a:xfrm>
          <a:prstGeom prst="rect">
            <a:avLst/>
          </a:prstGeom>
        </p:spPr>
        <p:txBody>
          <a:bodyPr lIns="0" tIns="0" rIns="0" bIns="0" rtlCol="0" anchor="t">
            <a:spAutoFit/>
          </a:bodyPr>
          <a:lstStyle/>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Points of Contact</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a:cs typeface="Times New Roman" panose="02020603050405020304" pitchFamily="18" charset="0"/>
                <a:sym typeface="Codec Pro"/>
              </a:rPr>
              <a:t>Required Documents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Bold"/>
                <a:cs typeface="Times New Roman" panose="02020603050405020304" pitchFamily="18" charset="0"/>
                <a:sym typeface="Codec Pro Bold"/>
              </a:rPr>
              <a:t>Cost of Living Allowance (COLA)</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Basic Allowance for Housing (BAH)</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Family Separation Allowance</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Temporary Lodging Allowance (TLA)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Station Housing Allowance (ASHA)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Move In Housing Allowance (MIHA)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Meal Deductions</a:t>
            </a:r>
          </a:p>
          <a:p>
            <a:pPr marL="453390" lvl="1" indent="-226695" algn="l">
              <a:lnSpc>
                <a:spcPts val="4053"/>
              </a:lnSpc>
              <a:buFont typeface="Arial"/>
              <a:buChar char="•"/>
            </a:pPr>
            <a:r>
              <a:rPr lang="en-US" sz="2100" b="1" u="sng" spc="90" dirty="0">
                <a:solidFill>
                  <a:srgbClr val="FFFF00"/>
                </a:solidFill>
                <a:latin typeface="Times New Roman" panose="02020603050405020304" pitchFamily="18" charset="0"/>
                <a:ea typeface="Codec Pro"/>
                <a:cs typeface="Times New Roman" panose="02020603050405020304" pitchFamily="18" charset="0"/>
                <a:sym typeface="Codec Pro"/>
              </a:rPr>
              <a:t>Advance Pay</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Enlistment Bonus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Entitlements Affected by Permanent Change of Station</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Dislocation Allowance (DLA)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Pet Expenses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Smart Voucher</a:t>
            </a:r>
          </a:p>
        </p:txBody>
      </p:sp>
      <p:sp>
        <p:nvSpPr>
          <p:cNvPr id="3" name="Freeform 34">
            <a:extLst>
              <a:ext uri="{FF2B5EF4-FFF2-40B4-BE49-F238E27FC236}">
                <a16:creationId xmlns:a16="http://schemas.microsoft.com/office/drawing/2014/main" id="{EA4A66F4-BD4D-AC57-82FE-26DDF668EAE7}"/>
              </a:ext>
            </a:extLst>
          </p:cNvPr>
          <p:cNvSpPr/>
          <p:nvPr/>
        </p:nvSpPr>
        <p:spPr>
          <a:xfrm>
            <a:off x="6141786" y="4680859"/>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5" name="TextBox 37">
            <a:extLst>
              <a:ext uri="{FF2B5EF4-FFF2-40B4-BE49-F238E27FC236}">
                <a16:creationId xmlns:a16="http://schemas.microsoft.com/office/drawing/2014/main" id="{8673A1FB-DBFB-97E0-E3F4-215AE02FEBE3}"/>
              </a:ext>
            </a:extLst>
          </p:cNvPr>
          <p:cNvSpPr txBox="1"/>
          <p:nvPr/>
        </p:nvSpPr>
        <p:spPr>
          <a:xfrm>
            <a:off x="6700134" y="6380577"/>
            <a:ext cx="11114146" cy="1000274"/>
          </a:xfrm>
          <a:prstGeom prst="rect">
            <a:avLst/>
          </a:prstGeom>
        </p:spPr>
        <p:txBody>
          <a:bodyPr lIns="0" tIns="0" rIns="0" bIns="0" rtlCol="0" anchor="t">
            <a:spAutoFit/>
          </a:bodyPr>
          <a:lstStyle/>
          <a:p>
            <a:pPr algn="just">
              <a:lnSpc>
                <a:spcPts val="2625"/>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Soldiers requesting for more than 1 month or to repay schedule for more than 1 year requires the Commander’s signature.</a:t>
            </a:r>
          </a:p>
          <a:p>
            <a:pPr algn="just">
              <a:lnSpc>
                <a:spcPts val="2625"/>
              </a:lnSpc>
            </a:pPr>
            <a:endPar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9FBF2"/>
        </a:solidFill>
        <a:effectLst/>
      </p:bgPr>
    </p:bg>
    <p:spTree>
      <p:nvGrpSpPr>
        <p:cNvPr id="1" name=""/>
        <p:cNvGrpSpPr/>
        <p:nvPr/>
      </p:nvGrpSpPr>
      <p:grpSpPr>
        <a:xfrm>
          <a:off x="0" y="0"/>
          <a:ext cx="0" cy="0"/>
          <a:chOff x="0" y="0"/>
          <a:chExt cx="0" cy="0"/>
        </a:xfrm>
      </p:grpSpPr>
      <p:sp>
        <p:nvSpPr>
          <p:cNvPr id="2" name="Freeform 2"/>
          <p:cNvSpPr/>
          <p:nvPr/>
        </p:nvSpPr>
        <p:spPr>
          <a:xfrm flipH="1">
            <a:off x="14639352" y="1353264"/>
            <a:ext cx="5923771" cy="5435548"/>
          </a:xfrm>
          <a:custGeom>
            <a:avLst/>
            <a:gdLst/>
            <a:ahLst/>
            <a:cxnLst/>
            <a:rect l="l" t="t" r="r" b="b"/>
            <a:pathLst>
              <a:path w="5923771" h="5435548">
                <a:moveTo>
                  <a:pt x="5923771" y="0"/>
                </a:moveTo>
                <a:lnTo>
                  <a:pt x="0" y="0"/>
                </a:lnTo>
                <a:lnTo>
                  <a:pt x="0" y="5435548"/>
                </a:lnTo>
                <a:lnTo>
                  <a:pt x="5923771" y="5435548"/>
                </a:lnTo>
                <a:lnTo>
                  <a:pt x="5923771" y="0"/>
                </a:lnTo>
                <a:close/>
              </a:path>
            </a:pathLst>
          </a:custGeom>
          <a:blipFill>
            <a:blip r:embed="rId2">
              <a:alphaModFix amt="12000"/>
            </a:blip>
            <a:stretch>
              <a:fillRect/>
            </a:stretch>
          </a:blipFill>
        </p:spPr>
        <p:txBody>
          <a:bodyPr/>
          <a:lstStyle/>
          <a:p>
            <a:endParaRPr lang="en-US"/>
          </a:p>
        </p:txBody>
      </p:sp>
      <p:grpSp>
        <p:nvGrpSpPr>
          <p:cNvPr id="9" name="Group 9"/>
          <p:cNvGrpSpPr/>
          <p:nvPr/>
        </p:nvGrpSpPr>
        <p:grpSpPr>
          <a:xfrm>
            <a:off x="9890550" y="8440275"/>
            <a:ext cx="11175347" cy="11175347"/>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11" name="TextBox 11"/>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sp>
        <p:nvSpPr>
          <p:cNvPr id="12" name="Freeform 12"/>
          <p:cNvSpPr/>
          <p:nvPr/>
        </p:nvSpPr>
        <p:spPr>
          <a:xfrm>
            <a:off x="6141786" y="1773363"/>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3" name="Freeform 13"/>
          <p:cNvSpPr/>
          <p:nvPr/>
        </p:nvSpPr>
        <p:spPr>
          <a:xfrm>
            <a:off x="15880104" y="-764645"/>
            <a:ext cx="1529290" cy="1529290"/>
          </a:xfrm>
          <a:custGeom>
            <a:avLst/>
            <a:gdLst/>
            <a:ahLst/>
            <a:cxnLst/>
            <a:rect l="l" t="t" r="r" b="b"/>
            <a:pathLst>
              <a:path w="1529290" h="1529290">
                <a:moveTo>
                  <a:pt x="0" y="0"/>
                </a:moveTo>
                <a:lnTo>
                  <a:pt x="1529290" y="0"/>
                </a:lnTo>
                <a:lnTo>
                  <a:pt x="1529290" y="1529290"/>
                </a:lnTo>
                <a:lnTo>
                  <a:pt x="0" y="152929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4" name="TextBox 14"/>
          <p:cNvSpPr txBox="1"/>
          <p:nvPr/>
        </p:nvSpPr>
        <p:spPr>
          <a:xfrm>
            <a:off x="6205012" y="536428"/>
            <a:ext cx="11886106" cy="723275"/>
          </a:xfrm>
          <a:prstGeom prst="rect">
            <a:avLst/>
          </a:prstGeom>
        </p:spPr>
        <p:txBody>
          <a:bodyPr lIns="0" tIns="0" rIns="0" bIns="0" rtlCol="0" anchor="t">
            <a:spAutoFit/>
          </a:bodyPr>
          <a:lstStyle/>
          <a:p>
            <a:pPr algn="l">
              <a:lnSpc>
                <a:spcPts val="5600"/>
              </a:lnSpc>
            </a:pPr>
            <a:r>
              <a:rPr lang="en-US" sz="4800" dirty="0">
                <a:solidFill>
                  <a:srgbClr val="5B7E55"/>
                </a:solidFill>
                <a:latin typeface="Times New Roman" panose="02020603050405020304" pitchFamily="18" charset="0"/>
                <a:ea typeface="TAN Mon Cheri"/>
                <a:cs typeface="Times New Roman" panose="02020603050405020304" pitchFamily="18" charset="0"/>
                <a:sym typeface="TAN Mon Cheri"/>
              </a:rPr>
              <a:t>ENLISTMENT BONUS</a:t>
            </a:r>
          </a:p>
        </p:txBody>
      </p:sp>
      <p:sp>
        <p:nvSpPr>
          <p:cNvPr id="16" name="Freeform 16"/>
          <p:cNvSpPr/>
          <p:nvPr/>
        </p:nvSpPr>
        <p:spPr>
          <a:xfrm>
            <a:off x="219224" y="168985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17" name="Freeform 17"/>
          <p:cNvSpPr/>
          <p:nvPr/>
        </p:nvSpPr>
        <p:spPr>
          <a:xfrm>
            <a:off x="219224" y="2192105"/>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18" name="Freeform 18"/>
          <p:cNvSpPr/>
          <p:nvPr/>
        </p:nvSpPr>
        <p:spPr>
          <a:xfrm>
            <a:off x="219224" y="2693331"/>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19" name="Freeform 19"/>
          <p:cNvSpPr/>
          <p:nvPr/>
        </p:nvSpPr>
        <p:spPr>
          <a:xfrm>
            <a:off x="219224" y="322304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0" name="Freeform 20"/>
          <p:cNvSpPr/>
          <p:nvPr/>
        </p:nvSpPr>
        <p:spPr>
          <a:xfrm>
            <a:off x="219224" y="3758638"/>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1" name="Freeform 21"/>
          <p:cNvSpPr/>
          <p:nvPr/>
        </p:nvSpPr>
        <p:spPr>
          <a:xfrm>
            <a:off x="219224" y="429422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2" name="Freeform 22"/>
          <p:cNvSpPr/>
          <p:nvPr/>
        </p:nvSpPr>
        <p:spPr>
          <a:xfrm>
            <a:off x="219224" y="5264372"/>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3" name="Freeform 23"/>
          <p:cNvSpPr/>
          <p:nvPr/>
        </p:nvSpPr>
        <p:spPr>
          <a:xfrm>
            <a:off x="219224" y="5799964"/>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4" name="Freeform 24"/>
          <p:cNvSpPr/>
          <p:nvPr/>
        </p:nvSpPr>
        <p:spPr>
          <a:xfrm>
            <a:off x="219224" y="623451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5" name="Freeform 25"/>
          <p:cNvSpPr/>
          <p:nvPr/>
        </p:nvSpPr>
        <p:spPr>
          <a:xfrm>
            <a:off x="219224" y="6770107"/>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6" name="Freeform 26"/>
          <p:cNvSpPr/>
          <p:nvPr/>
        </p:nvSpPr>
        <p:spPr>
          <a:xfrm>
            <a:off x="219224" y="730569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7" name="Freeform 27"/>
          <p:cNvSpPr/>
          <p:nvPr/>
        </p:nvSpPr>
        <p:spPr>
          <a:xfrm>
            <a:off x="238274" y="832127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8" name="Freeform 28"/>
          <p:cNvSpPr/>
          <p:nvPr/>
        </p:nvSpPr>
        <p:spPr>
          <a:xfrm>
            <a:off x="238274" y="883056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9" name="TextBox 29"/>
          <p:cNvSpPr txBox="1"/>
          <p:nvPr/>
        </p:nvSpPr>
        <p:spPr>
          <a:xfrm>
            <a:off x="6690609" y="1664842"/>
            <a:ext cx="10910628" cy="1085810"/>
          </a:xfrm>
          <a:prstGeom prst="rect">
            <a:avLst/>
          </a:prstGeom>
        </p:spPr>
        <p:txBody>
          <a:bodyPr lIns="0" tIns="0" rIns="0" bIns="0" rtlCol="0" anchor="t">
            <a:spAutoFit/>
          </a:bodyPr>
          <a:lstStyle/>
          <a:p>
            <a:pPr algn="just">
              <a:lnSpc>
                <a:spcPts val="2940"/>
              </a:lnSpc>
            </a:pPr>
            <a:r>
              <a:rPr lang="en-US" sz="2100" b="1" spc="63" dirty="0">
                <a:solidFill>
                  <a:srgbClr val="000000"/>
                </a:solidFill>
                <a:latin typeface="Times New Roman" panose="02020603050405020304" pitchFamily="18" charset="0"/>
                <a:ea typeface="Codec Pro Bold"/>
                <a:cs typeface="Times New Roman" panose="02020603050405020304" pitchFamily="18" charset="0"/>
                <a:sym typeface="Codec Pro Bold"/>
              </a:rPr>
              <a:t>To receive your enlistment bonus, please submit the following documents to Debt Management &amp; Special Actions Section, BLDG 28 Office #4.</a:t>
            </a:r>
          </a:p>
          <a:p>
            <a:pPr algn="just">
              <a:lnSpc>
                <a:spcPts val="2940"/>
              </a:lnSpc>
            </a:pPr>
            <a:endParaRPr lang="en-US" sz="2100" b="1" spc="63" dirty="0">
              <a:solidFill>
                <a:srgbClr val="000000"/>
              </a:solidFill>
              <a:latin typeface="Times New Roman" panose="02020603050405020304" pitchFamily="18" charset="0"/>
              <a:ea typeface="Codec Pro Bold"/>
              <a:cs typeface="Times New Roman" panose="02020603050405020304" pitchFamily="18" charset="0"/>
              <a:sym typeface="Codec Pro Bold"/>
            </a:endParaRPr>
          </a:p>
        </p:txBody>
      </p:sp>
      <p:sp>
        <p:nvSpPr>
          <p:cNvPr id="30" name="Freeform 30"/>
          <p:cNvSpPr/>
          <p:nvPr/>
        </p:nvSpPr>
        <p:spPr>
          <a:xfrm>
            <a:off x="6843275" y="2882510"/>
            <a:ext cx="242063" cy="253469"/>
          </a:xfrm>
          <a:custGeom>
            <a:avLst/>
            <a:gdLst/>
            <a:ahLst/>
            <a:cxnLst/>
            <a:rect l="l" t="t" r="r" b="b"/>
            <a:pathLst>
              <a:path w="242063" h="253469">
                <a:moveTo>
                  <a:pt x="0" y="0"/>
                </a:moveTo>
                <a:lnTo>
                  <a:pt x="242064" y="0"/>
                </a:lnTo>
                <a:lnTo>
                  <a:pt x="242064"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31" name="TextBox 31"/>
          <p:cNvSpPr txBox="1"/>
          <p:nvPr/>
        </p:nvSpPr>
        <p:spPr>
          <a:xfrm>
            <a:off x="7401624" y="2834885"/>
            <a:ext cx="10178955" cy="646587"/>
          </a:xfrm>
          <a:prstGeom prst="rect">
            <a:avLst/>
          </a:prstGeom>
        </p:spPr>
        <p:txBody>
          <a:bodyPr lIns="0" tIns="0" rIns="0" bIns="0" rtlCol="0" anchor="t">
            <a:spAutoFit/>
          </a:bodyPr>
          <a:lstStyle/>
          <a:p>
            <a:pPr algn="just">
              <a:lnSpc>
                <a:spcPts val="2625"/>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Enlistment Contract (DD Series Forms 4-1, 4-2, 4-3). </a:t>
            </a:r>
          </a:p>
          <a:p>
            <a:pPr algn="just">
              <a:lnSpc>
                <a:spcPts val="2625"/>
              </a:lnSpc>
            </a:pPr>
            <a:endPar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32" name="Freeform 32"/>
          <p:cNvSpPr/>
          <p:nvPr/>
        </p:nvSpPr>
        <p:spPr>
          <a:xfrm>
            <a:off x="6863933" y="3472327"/>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33" name="TextBox 33"/>
          <p:cNvSpPr txBox="1"/>
          <p:nvPr/>
        </p:nvSpPr>
        <p:spPr>
          <a:xfrm>
            <a:off x="7422282" y="3424702"/>
            <a:ext cx="10178955" cy="646587"/>
          </a:xfrm>
          <a:prstGeom prst="rect">
            <a:avLst/>
          </a:prstGeom>
        </p:spPr>
        <p:txBody>
          <a:bodyPr lIns="0" tIns="0" rIns="0" bIns="0" rtlCol="0" anchor="t">
            <a:spAutoFit/>
          </a:bodyPr>
          <a:lstStyle/>
          <a:p>
            <a:pPr algn="just">
              <a:lnSpc>
                <a:spcPts val="2625"/>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DA Form 3286 (ANNEX A &amp; B).</a:t>
            </a:r>
          </a:p>
          <a:p>
            <a:pPr algn="just">
              <a:lnSpc>
                <a:spcPts val="2625"/>
              </a:lnSpc>
            </a:pPr>
            <a:endPar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34" name="Freeform 34"/>
          <p:cNvSpPr/>
          <p:nvPr/>
        </p:nvSpPr>
        <p:spPr>
          <a:xfrm>
            <a:off x="6863933" y="4088414"/>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35" name="TextBox 35"/>
          <p:cNvSpPr txBox="1"/>
          <p:nvPr/>
        </p:nvSpPr>
        <p:spPr>
          <a:xfrm>
            <a:off x="7422282" y="4040789"/>
            <a:ext cx="10178955" cy="646587"/>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Graduation Certificate from AIT or MOS orders with effective date.</a:t>
            </a:r>
          </a:p>
          <a:p>
            <a:pPr algn="just">
              <a:lnSpc>
                <a:spcPts val="2625"/>
              </a:lnSpc>
            </a:pPr>
            <a:endParaRPr lang="en-US" sz="2100" spc="157">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36" name="Freeform 36"/>
          <p:cNvSpPr/>
          <p:nvPr/>
        </p:nvSpPr>
        <p:spPr>
          <a:xfrm>
            <a:off x="6884591" y="4678232"/>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37" name="TextBox 37"/>
          <p:cNvSpPr txBox="1"/>
          <p:nvPr/>
        </p:nvSpPr>
        <p:spPr>
          <a:xfrm>
            <a:off x="7442939" y="4630607"/>
            <a:ext cx="10178955" cy="646587"/>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Record of Military Processing (DD Form 1966).</a:t>
            </a:r>
          </a:p>
          <a:p>
            <a:pPr algn="just">
              <a:lnSpc>
                <a:spcPts val="2625"/>
              </a:lnSpc>
            </a:pPr>
            <a:endParaRPr lang="en-US" sz="2100" spc="157">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38" name="Freeform 38"/>
          <p:cNvSpPr/>
          <p:nvPr/>
        </p:nvSpPr>
        <p:spPr>
          <a:xfrm>
            <a:off x="6884591" y="5265076"/>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39" name="TextBox 39"/>
          <p:cNvSpPr txBox="1"/>
          <p:nvPr/>
        </p:nvSpPr>
        <p:spPr>
          <a:xfrm>
            <a:off x="7442939" y="5217451"/>
            <a:ext cx="10178955" cy="980012"/>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If bonus is specific to MOS – Memorandum from unit Commander stating Soldier is performing duties in specified MOS.</a:t>
            </a:r>
          </a:p>
          <a:p>
            <a:pPr algn="just">
              <a:lnSpc>
                <a:spcPts val="2625"/>
              </a:lnSpc>
            </a:pPr>
            <a:endParaRPr lang="en-US" sz="2100" spc="157">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40" name="Freeform 40"/>
          <p:cNvSpPr/>
          <p:nvPr/>
        </p:nvSpPr>
        <p:spPr>
          <a:xfrm>
            <a:off x="6884591" y="6072696"/>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41" name="TextBox 41"/>
          <p:cNvSpPr txBox="1"/>
          <p:nvPr/>
        </p:nvSpPr>
        <p:spPr>
          <a:xfrm>
            <a:off x="7442939" y="6025071"/>
            <a:ext cx="10178955" cy="980012"/>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The above documents can be found on the Soldier’s personnel file, AKO files (iPerms) on the HRC website. </a:t>
            </a:r>
            <a:r>
              <a:rPr lang="en-US" sz="2100" b="1" spc="157">
                <a:solidFill>
                  <a:srgbClr val="000000"/>
                </a:solidFill>
                <a:latin typeface="Times New Roman" panose="02020603050405020304" pitchFamily="18" charset="0"/>
                <a:ea typeface="Codec Pro Bold"/>
                <a:cs typeface="Times New Roman" panose="02020603050405020304" pitchFamily="18" charset="0"/>
                <a:sym typeface="Codec Pro Bold"/>
              </a:rPr>
              <a:t>https://www.hrc.army.mil. </a:t>
            </a:r>
          </a:p>
          <a:p>
            <a:pPr algn="just">
              <a:lnSpc>
                <a:spcPts val="2625"/>
              </a:lnSpc>
            </a:pPr>
            <a:endParaRPr lang="en-US" sz="2100" b="1" spc="157">
              <a:solidFill>
                <a:srgbClr val="000000"/>
              </a:solidFill>
              <a:latin typeface="Times New Roman" panose="02020603050405020304" pitchFamily="18" charset="0"/>
              <a:ea typeface="Codec Pro Bold"/>
              <a:cs typeface="Times New Roman" panose="02020603050405020304" pitchFamily="18" charset="0"/>
              <a:sym typeface="Codec Pro Bold"/>
            </a:endParaRPr>
          </a:p>
        </p:txBody>
      </p:sp>
      <p:sp>
        <p:nvSpPr>
          <p:cNvPr id="42" name="Freeform 42"/>
          <p:cNvSpPr/>
          <p:nvPr/>
        </p:nvSpPr>
        <p:spPr>
          <a:xfrm>
            <a:off x="6884591" y="6934996"/>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43" name="TextBox 43"/>
          <p:cNvSpPr txBox="1"/>
          <p:nvPr/>
        </p:nvSpPr>
        <p:spPr>
          <a:xfrm>
            <a:off x="7442939" y="6887371"/>
            <a:ext cx="10178955" cy="646587"/>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Or contact your Career Counselor or Retention Office to collect all documents.</a:t>
            </a:r>
          </a:p>
          <a:p>
            <a:pPr algn="just">
              <a:lnSpc>
                <a:spcPts val="2625"/>
              </a:lnSpc>
            </a:pPr>
            <a:endParaRPr lang="en-US" sz="2100" spc="157">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44" name="Freeform 44"/>
          <p:cNvSpPr/>
          <p:nvPr/>
        </p:nvSpPr>
        <p:spPr>
          <a:xfrm>
            <a:off x="238274" y="9331787"/>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45" name="Freeform 45"/>
          <p:cNvSpPr/>
          <p:nvPr/>
        </p:nvSpPr>
        <p:spPr>
          <a:xfrm>
            <a:off x="3686281"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46" name="Freeform 46"/>
          <p:cNvSpPr/>
          <p:nvPr/>
        </p:nvSpPr>
        <p:spPr>
          <a:xfrm>
            <a:off x="2419846" y="484001"/>
            <a:ext cx="869263" cy="869263"/>
          </a:xfrm>
          <a:custGeom>
            <a:avLst/>
            <a:gdLst/>
            <a:ahLst/>
            <a:cxnLst/>
            <a:rect l="l" t="t" r="r" b="b"/>
            <a:pathLst>
              <a:path w="869263" h="869263">
                <a:moveTo>
                  <a:pt x="0" y="0"/>
                </a:moveTo>
                <a:lnTo>
                  <a:pt x="869264" y="0"/>
                </a:lnTo>
                <a:lnTo>
                  <a:pt x="869264"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47" name="Freeform 47"/>
          <p:cNvSpPr/>
          <p:nvPr/>
        </p:nvSpPr>
        <p:spPr>
          <a:xfrm>
            <a:off x="1087287"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grpSp>
        <p:nvGrpSpPr>
          <p:cNvPr id="48" name="Group 3">
            <a:extLst>
              <a:ext uri="{FF2B5EF4-FFF2-40B4-BE49-F238E27FC236}">
                <a16:creationId xmlns:a16="http://schemas.microsoft.com/office/drawing/2014/main" id="{A380F6E1-DA70-A4DB-DD2C-EE671CB2DE29}"/>
              </a:ext>
            </a:extLst>
          </p:cNvPr>
          <p:cNvGrpSpPr/>
          <p:nvPr/>
        </p:nvGrpSpPr>
        <p:grpSpPr>
          <a:xfrm>
            <a:off x="0" y="-1193639"/>
            <a:ext cx="5649510" cy="11480639"/>
            <a:chOff x="0" y="-38100"/>
            <a:chExt cx="1487937" cy="3023707"/>
          </a:xfrm>
        </p:grpSpPr>
        <p:sp>
          <p:nvSpPr>
            <p:cNvPr id="49" name="Freeform 4">
              <a:extLst>
                <a:ext uri="{FF2B5EF4-FFF2-40B4-BE49-F238E27FC236}">
                  <a16:creationId xmlns:a16="http://schemas.microsoft.com/office/drawing/2014/main" id="{DD26755A-4D62-8612-A9E2-F08A30818B8C}"/>
                </a:ext>
              </a:extLst>
            </p:cNvPr>
            <p:cNvSpPr/>
            <p:nvPr/>
          </p:nvSpPr>
          <p:spPr>
            <a:xfrm>
              <a:off x="1759" y="276274"/>
              <a:ext cx="1486178" cy="2709333"/>
            </a:xfrm>
            <a:custGeom>
              <a:avLst/>
              <a:gdLst/>
              <a:ahLst/>
              <a:cxnLst/>
              <a:rect l="l" t="t" r="r" b="b"/>
              <a:pathLst>
                <a:path w="1486178" h="2709333">
                  <a:moveTo>
                    <a:pt x="0" y="0"/>
                  </a:moveTo>
                  <a:lnTo>
                    <a:pt x="1486178" y="0"/>
                  </a:lnTo>
                  <a:lnTo>
                    <a:pt x="1486178" y="2709333"/>
                  </a:lnTo>
                  <a:lnTo>
                    <a:pt x="0" y="2709333"/>
                  </a:lnTo>
                  <a:close/>
                </a:path>
              </a:pathLst>
            </a:custGeom>
            <a:solidFill>
              <a:srgbClr val="ADBD8D"/>
            </a:solidFill>
          </p:spPr>
          <p:txBody>
            <a:bodyPr/>
            <a:lstStyle/>
            <a:p>
              <a:endParaRPr lang="en-US"/>
            </a:p>
          </p:txBody>
        </p:sp>
        <p:sp>
          <p:nvSpPr>
            <p:cNvPr id="50" name="TextBox 5">
              <a:extLst>
                <a:ext uri="{FF2B5EF4-FFF2-40B4-BE49-F238E27FC236}">
                  <a16:creationId xmlns:a16="http://schemas.microsoft.com/office/drawing/2014/main" id="{8D972739-D249-6838-58FD-961DA3AA5D1C}"/>
                </a:ext>
              </a:extLst>
            </p:cNvPr>
            <p:cNvSpPr txBox="1"/>
            <p:nvPr/>
          </p:nvSpPr>
          <p:spPr>
            <a:xfrm>
              <a:off x="0" y="-38100"/>
              <a:ext cx="1486178" cy="2747433"/>
            </a:xfrm>
            <a:prstGeom prst="rect">
              <a:avLst/>
            </a:prstGeom>
          </p:spPr>
          <p:txBody>
            <a:bodyPr lIns="50800" tIns="50800" rIns="50800" bIns="50800" rtlCol="0" anchor="ctr"/>
            <a:lstStyle/>
            <a:p>
              <a:pPr algn="ctr">
                <a:lnSpc>
                  <a:spcPts val="2659"/>
                </a:lnSpc>
              </a:pPr>
              <a:endParaRPr/>
            </a:p>
          </p:txBody>
        </p:sp>
      </p:grpSp>
      <p:sp>
        <p:nvSpPr>
          <p:cNvPr id="51" name="TextBox 18">
            <a:extLst>
              <a:ext uri="{FF2B5EF4-FFF2-40B4-BE49-F238E27FC236}">
                <a16:creationId xmlns:a16="http://schemas.microsoft.com/office/drawing/2014/main" id="{765EE6DF-19C4-8921-802C-49A6B29E3815}"/>
              </a:ext>
            </a:extLst>
          </p:cNvPr>
          <p:cNvSpPr txBox="1"/>
          <p:nvPr/>
        </p:nvSpPr>
        <p:spPr>
          <a:xfrm>
            <a:off x="92478" y="517378"/>
            <a:ext cx="5471232" cy="8877110"/>
          </a:xfrm>
          <a:prstGeom prst="rect">
            <a:avLst/>
          </a:prstGeom>
        </p:spPr>
        <p:txBody>
          <a:bodyPr lIns="0" tIns="0" rIns="0" bIns="0" rtlCol="0" anchor="t">
            <a:spAutoFit/>
          </a:bodyPr>
          <a:lstStyle/>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Points of Contact</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a:cs typeface="Times New Roman" panose="02020603050405020304" pitchFamily="18" charset="0"/>
                <a:sym typeface="Codec Pro"/>
              </a:rPr>
              <a:t>Required Documents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Bold"/>
                <a:cs typeface="Times New Roman" panose="02020603050405020304" pitchFamily="18" charset="0"/>
                <a:sym typeface="Codec Pro Bold"/>
              </a:rPr>
              <a:t>Cost of Living Allowance (COLA)</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Basic Allowance for Housing (BAH)</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Family Separation Allowance</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Temporary Lodging Allowance (TLA)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Station Housing Allowance (ASHA)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Move In Housing Allowance (MIHA)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Meal Deductions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Pay</a:t>
            </a:r>
          </a:p>
          <a:p>
            <a:pPr marL="453390" lvl="1" indent="-226695" algn="l">
              <a:lnSpc>
                <a:spcPts val="4053"/>
              </a:lnSpc>
              <a:buFont typeface="Arial"/>
              <a:buChar char="•"/>
            </a:pPr>
            <a:r>
              <a:rPr lang="en-US" sz="2100" b="1" u="sng" spc="90" dirty="0">
                <a:solidFill>
                  <a:srgbClr val="FFFF00"/>
                </a:solidFill>
                <a:latin typeface="Times New Roman" panose="02020603050405020304" pitchFamily="18" charset="0"/>
                <a:ea typeface="Codec Pro"/>
                <a:cs typeface="Times New Roman" panose="02020603050405020304" pitchFamily="18" charset="0"/>
                <a:sym typeface="Codec Pro"/>
              </a:rPr>
              <a:t>Enlistment Bonus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Entitlements Affected by Permanent Change of Station</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Dislocation Allowance (DLA)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Pet Expenses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Smart Voucher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9FBF2"/>
        </a:solidFill>
        <a:effectLst/>
      </p:bgPr>
    </p:bg>
    <p:spTree>
      <p:nvGrpSpPr>
        <p:cNvPr id="1" name=""/>
        <p:cNvGrpSpPr/>
        <p:nvPr/>
      </p:nvGrpSpPr>
      <p:grpSpPr>
        <a:xfrm>
          <a:off x="0" y="0"/>
          <a:ext cx="0" cy="0"/>
          <a:chOff x="0" y="0"/>
          <a:chExt cx="0" cy="0"/>
        </a:xfrm>
      </p:grpSpPr>
      <p:sp>
        <p:nvSpPr>
          <p:cNvPr id="2" name="Freeform 2"/>
          <p:cNvSpPr/>
          <p:nvPr/>
        </p:nvSpPr>
        <p:spPr>
          <a:xfrm flipH="1">
            <a:off x="14639352" y="1353264"/>
            <a:ext cx="5923771" cy="5435548"/>
          </a:xfrm>
          <a:custGeom>
            <a:avLst/>
            <a:gdLst/>
            <a:ahLst/>
            <a:cxnLst/>
            <a:rect l="l" t="t" r="r" b="b"/>
            <a:pathLst>
              <a:path w="5923771" h="5435548">
                <a:moveTo>
                  <a:pt x="5923771" y="0"/>
                </a:moveTo>
                <a:lnTo>
                  <a:pt x="0" y="0"/>
                </a:lnTo>
                <a:lnTo>
                  <a:pt x="0" y="5435548"/>
                </a:lnTo>
                <a:lnTo>
                  <a:pt x="5923771" y="5435548"/>
                </a:lnTo>
                <a:lnTo>
                  <a:pt x="5923771" y="0"/>
                </a:lnTo>
                <a:close/>
              </a:path>
            </a:pathLst>
          </a:custGeom>
          <a:blipFill>
            <a:blip r:embed="rId2">
              <a:alphaModFix amt="12000"/>
            </a:blip>
            <a:stretch>
              <a:fillRect/>
            </a:stretch>
          </a:blipFill>
        </p:spPr>
        <p:txBody>
          <a:bodyPr/>
          <a:lstStyle/>
          <a:p>
            <a:endParaRPr lang="en-US"/>
          </a:p>
        </p:txBody>
      </p:sp>
      <p:grpSp>
        <p:nvGrpSpPr>
          <p:cNvPr id="9" name="Group 9"/>
          <p:cNvGrpSpPr/>
          <p:nvPr/>
        </p:nvGrpSpPr>
        <p:grpSpPr>
          <a:xfrm>
            <a:off x="9890550" y="8440275"/>
            <a:ext cx="11175347" cy="11175347"/>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11" name="TextBox 11"/>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sp>
        <p:nvSpPr>
          <p:cNvPr id="12" name="Freeform 12"/>
          <p:cNvSpPr/>
          <p:nvPr/>
        </p:nvSpPr>
        <p:spPr>
          <a:xfrm>
            <a:off x="15880104" y="-764645"/>
            <a:ext cx="1529290" cy="1529290"/>
          </a:xfrm>
          <a:custGeom>
            <a:avLst/>
            <a:gdLst/>
            <a:ahLst/>
            <a:cxnLst/>
            <a:rect l="l" t="t" r="r" b="b"/>
            <a:pathLst>
              <a:path w="1529290" h="1529290">
                <a:moveTo>
                  <a:pt x="0" y="0"/>
                </a:moveTo>
                <a:lnTo>
                  <a:pt x="1529290" y="0"/>
                </a:lnTo>
                <a:lnTo>
                  <a:pt x="1529290" y="1529290"/>
                </a:lnTo>
                <a:lnTo>
                  <a:pt x="0" y="152929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3" name="TextBox 13"/>
          <p:cNvSpPr txBox="1"/>
          <p:nvPr/>
        </p:nvSpPr>
        <p:spPr>
          <a:xfrm>
            <a:off x="6205012" y="536428"/>
            <a:ext cx="11886106" cy="718145"/>
          </a:xfrm>
          <a:prstGeom prst="rect">
            <a:avLst/>
          </a:prstGeom>
        </p:spPr>
        <p:txBody>
          <a:bodyPr lIns="0" tIns="0" rIns="0" bIns="0" rtlCol="0" anchor="t">
            <a:spAutoFit/>
          </a:bodyPr>
          <a:lstStyle/>
          <a:p>
            <a:pPr algn="l">
              <a:lnSpc>
                <a:spcPts val="5600"/>
              </a:lnSpc>
            </a:pPr>
            <a:r>
              <a:rPr lang="en-US" sz="4800" dirty="0">
                <a:solidFill>
                  <a:srgbClr val="5B7E55"/>
                </a:solidFill>
                <a:latin typeface="Times New Roman" panose="02020603050405020304" pitchFamily="18" charset="0"/>
                <a:ea typeface="TAN Mon Cheri"/>
                <a:cs typeface="Times New Roman" panose="02020603050405020304" pitchFamily="18" charset="0"/>
                <a:sym typeface="TAN Mon Cheri"/>
              </a:rPr>
              <a:t>SPECIAL PAY TERMINATION</a:t>
            </a:r>
          </a:p>
        </p:txBody>
      </p:sp>
      <p:sp>
        <p:nvSpPr>
          <p:cNvPr id="15" name="Freeform 15"/>
          <p:cNvSpPr/>
          <p:nvPr/>
        </p:nvSpPr>
        <p:spPr>
          <a:xfrm>
            <a:off x="219224" y="168985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6" name="Freeform 16"/>
          <p:cNvSpPr/>
          <p:nvPr/>
        </p:nvSpPr>
        <p:spPr>
          <a:xfrm>
            <a:off x="219224" y="2192105"/>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7" name="Freeform 17"/>
          <p:cNvSpPr/>
          <p:nvPr/>
        </p:nvSpPr>
        <p:spPr>
          <a:xfrm>
            <a:off x="219224" y="2693331"/>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8" name="Freeform 18"/>
          <p:cNvSpPr/>
          <p:nvPr/>
        </p:nvSpPr>
        <p:spPr>
          <a:xfrm>
            <a:off x="219224" y="322304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9" name="Freeform 19"/>
          <p:cNvSpPr/>
          <p:nvPr/>
        </p:nvSpPr>
        <p:spPr>
          <a:xfrm>
            <a:off x="219224" y="3758638"/>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0" name="Freeform 20"/>
          <p:cNvSpPr/>
          <p:nvPr/>
        </p:nvSpPr>
        <p:spPr>
          <a:xfrm>
            <a:off x="219224" y="429422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1" name="Freeform 21"/>
          <p:cNvSpPr/>
          <p:nvPr/>
        </p:nvSpPr>
        <p:spPr>
          <a:xfrm>
            <a:off x="219224" y="5264372"/>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2" name="Freeform 22"/>
          <p:cNvSpPr/>
          <p:nvPr/>
        </p:nvSpPr>
        <p:spPr>
          <a:xfrm>
            <a:off x="219224" y="5799964"/>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3" name="Freeform 23"/>
          <p:cNvSpPr/>
          <p:nvPr/>
        </p:nvSpPr>
        <p:spPr>
          <a:xfrm>
            <a:off x="219224" y="623451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4" name="Freeform 24"/>
          <p:cNvSpPr/>
          <p:nvPr/>
        </p:nvSpPr>
        <p:spPr>
          <a:xfrm>
            <a:off x="219224" y="6770107"/>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5" name="Freeform 25"/>
          <p:cNvSpPr/>
          <p:nvPr/>
        </p:nvSpPr>
        <p:spPr>
          <a:xfrm>
            <a:off x="219224" y="730569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6" name="Freeform 26"/>
          <p:cNvSpPr/>
          <p:nvPr/>
        </p:nvSpPr>
        <p:spPr>
          <a:xfrm>
            <a:off x="238274" y="832127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7" name="Freeform 27"/>
          <p:cNvSpPr/>
          <p:nvPr/>
        </p:nvSpPr>
        <p:spPr>
          <a:xfrm>
            <a:off x="238274" y="883056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8" name="Freeform 28"/>
          <p:cNvSpPr/>
          <p:nvPr/>
        </p:nvSpPr>
        <p:spPr>
          <a:xfrm>
            <a:off x="6221247" y="1521968"/>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9" name="TextBox 29"/>
          <p:cNvSpPr txBox="1"/>
          <p:nvPr/>
        </p:nvSpPr>
        <p:spPr>
          <a:xfrm>
            <a:off x="6764248" y="1462248"/>
            <a:ext cx="10178955" cy="313163"/>
          </a:xfrm>
          <a:prstGeom prst="rect">
            <a:avLst/>
          </a:prstGeom>
        </p:spPr>
        <p:txBody>
          <a:bodyPr lIns="0" tIns="0" rIns="0" bIns="0" rtlCol="0" anchor="t">
            <a:spAutoFit/>
          </a:bodyPr>
          <a:lstStyle/>
          <a:p>
            <a:pPr algn="just">
              <a:lnSpc>
                <a:spcPts val="2625"/>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Hostile Fire Pay</a:t>
            </a:r>
          </a:p>
        </p:txBody>
      </p:sp>
      <p:sp>
        <p:nvSpPr>
          <p:cNvPr id="30" name="Freeform 30"/>
          <p:cNvSpPr/>
          <p:nvPr/>
        </p:nvSpPr>
        <p:spPr>
          <a:xfrm>
            <a:off x="6237483" y="2125382"/>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1" name="TextBox 31"/>
          <p:cNvSpPr txBox="1"/>
          <p:nvPr/>
        </p:nvSpPr>
        <p:spPr>
          <a:xfrm>
            <a:off x="6784905" y="2052066"/>
            <a:ext cx="10178955" cy="313163"/>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Assignment Incentive Pay</a:t>
            </a:r>
          </a:p>
        </p:txBody>
      </p:sp>
      <p:sp>
        <p:nvSpPr>
          <p:cNvPr id="32" name="Freeform 32"/>
          <p:cNvSpPr/>
          <p:nvPr/>
        </p:nvSpPr>
        <p:spPr>
          <a:xfrm>
            <a:off x="6237483" y="2728796"/>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3" name="TextBox 33"/>
          <p:cNvSpPr txBox="1"/>
          <p:nvPr/>
        </p:nvSpPr>
        <p:spPr>
          <a:xfrm>
            <a:off x="6784905" y="2668152"/>
            <a:ext cx="10178955" cy="313163"/>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Demolition Pay</a:t>
            </a:r>
          </a:p>
        </p:txBody>
      </p:sp>
      <p:sp>
        <p:nvSpPr>
          <p:cNvPr id="34" name="Freeform 34"/>
          <p:cNvSpPr/>
          <p:nvPr/>
        </p:nvSpPr>
        <p:spPr>
          <a:xfrm>
            <a:off x="6221244" y="3318614"/>
            <a:ext cx="242063" cy="253469"/>
          </a:xfrm>
          <a:custGeom>
            <a:avLst/>
            <a:gdLst/>
            <a:ahLst/>
            <a:cxnLst/>
            <a:rect l="l" t="t" r="r" b="b"/>
            <a:pathLst>
              <a:path w="242063" h="253469">
                <a:moveTo>
                  <a:pt x="0" y="0"/>
                </a:moveTo>
                <a:lnTo>
                  <a:pt x="242064" y="0"/>
                </a:lnTo>
                <a:lnTo>
                  <a:pt x="242064"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5" name="TextBox 35"/>
          <p:cNvSpPr txBox="1"/>
          <p:nvPr/>
        </p:nvSpPr>
        <p:spPr>
          <a:xfrm>
            <a:off x="6805563" y="3257970"/>
            <a:ext cx="10178955" cy="313163"/>
          </a:xfrm>
          <a:prstGeom prst="rect">
            <a:avLst/>
          </a:prstGeom>
        </p:spPr>
        <p:txBody>
          <a:bodyPr lIns="0" tIns="0" rIns="0" bIns="0" rtlCol="0" anchor="t">
            <a:spAutoFit/>
          </a:bodyPr>
          <a:lstStyle/>
          <a:p>
            <a:pPr algn="just">
              <a:lnSpc>
                <a:spcPts val="2625"/>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Parachute Pay</a:t>
            </a:r>
          </a:p>
        </p:txBody>
      </p:sp>
      <p:sp>
        <p:nvSpPr>
          <p:cNvPr id="38" name="Freeform 38"/>
          <p:cNvSpPr/>
          <p:nvPr/>
        </p:nvSpPr>
        <p:spPr>
          <a:xfrm>
            <a:off x="6221245" y="3869332"/>
            <a:ext cx="242063" cy="253469"/>
          </a:xfrm>
          <a:custGeom>
            <a:avLst/>
            <a:gdLst/>
            <a:ahLst/>
            <a:cxnLst/>
            <a:rect l="l" t="t" r="r" b="b"/>
            <a:pathLst>
              <a:path w="242063" h="253469">
                <a:moveTo>
                  <a:pt x="0" y="0"/>
                </a:moveTo>
                <a:lnTo>
                  <a:pt x="242064" y="0"/>
                </a:lnTo>
                <a:lnTo>
                  <a:pt x="242064"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9" name="TextBox 39"/>
          <p:cNvSpPr txBox="1"/>
          <p:nvPr/>
        </p:nvSpPr>
        <p:spPr>
          <a:xfrm>
            <a:off x="6805563" y="3811060"/>
            <a:ext cx="10178955" cy="313163"/>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Family Separation Allowance</a:t>
            </a:r>
          </a:p>
        </p:txBody>
      </p:sp>
      <p:sp>
        <p:nvSpPr>
          <p:cNvPr id="40" name="Freeform 40"/>
          <p:cNvSpPr/>
          <p:nvPr/>
        </p:nvSpPr>
        <p:spPr>
          <a:xfrm>
            <a:off x="6221246" y="4416956"/>
            <a:ext cx="242063" cy="253469"/>
          </a:xfrm>
          <a:custGeom>
            <a:avLst/>
            <a:gdLst/>
            <a:ahLst/>
            <a:cxnLst/>
            <a:rect l="l" t="t" r="r" b="b"/>
            <a:pathLst>
              <a:path w="242063" h="253469">
                <a:moveTo>
                  <a:pt x="0" y="0"/>
                </a:moveTo>
                <a:lnTo>
                  <a:pt x="242064" y="0"/>
                </a:lnTo>
                <a:lnTo>
                  <a:pt x="242064"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41" name="TextBox 41"/>
          <p:cNvSpPr txBox="1"/>
          <p:nvPr/>
        </p:nvSpPr>
        <p:spPr>
          <a:xfrm>
            <a:off x="6805563" y="4350175"/>
            <a:ext cx="10178955" cy="313163"/>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Cost of Living Allowance</a:t>
            </a:r>
          </a:p>
        </p:txBody>
      </p:sp>
      <p:sp>
        <p:nvSpPr>
          <p:cNvPr id="42" name="Freeform 42"/>
          <p:cNvSpPr/>
          <p:nvPr/>
        </p:nvSpPr>
        <p:spPr>
          <a:xfrm>
            <a:off x="6221247" y="5007698"/>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43" name="TextBox 43"/>
          <p:cNvSpPr txBox="1"/>
          <p:nvPr/>
        </p:nvSpPr>
        <p:spPr>
          <a:xfrm>
            <a:off x="6805562" y="4946718"/>
            <a:ext cx="10178955" cy="313163"/>
          </a:xfrm>
          <a:prstGeom prst="rect">
            <a:avLst/>
          </a:prstGeom>
        </p:spPr>
        <p:txBody>
          <a:bodyPr lIns="0" tIns="0" rIns="0" bIns="0" rtlCol="0" anchor="t">
            <a:spAutoFit/>
          </a:bodyPr>
          <a:lstStyle/>
          <a:p>
            <a:pPr algn="just">
              <a:lnSpc>
                <a:spcPts val="2625"/>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Special Duty Assignment Pay</a:t>
            </a:r>
          </a:p>
        </p:txBody>
      </p:sp>
      <p:sp>
        <p:nvSpPr>
          <p:cNvPr id="44" name="Freeform 44"/>
          <p:cNvSpPr/>
          <p:nvPr/>
        </p:nvSpPr>
        <p:spPr>
          <a:xfrm>
            <a:off x="6221247" y="5589926"/>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45" name="TextBox 45"/>
          <p:cNvSpPr txBox="1"/>
          <p:nvPr/>
        </p:nvSpPr>
        <p:spPr>
          <a:xfrm>
            <a:off x="6805562" y="5487506"/>
            <a:ext cx="10178955" cy="313163"/>
          </a:xfrm>
          <a:prstGeom prst="rect">
            <a:avLst/>
          </a:prstGeom>
        </p:spPr>
        <p:txBody>
          <a:bodyPr lIns="0" tIns="0" rIns="0" bIns="0" rtlCol="0" anchor="t">
            <a:spAutoFit/>
          </a:bodyPr>
          <a:lstStyle/>
          <a:p>
            <a:pPr algn="just">
              <a:lnSpc>
                <a:spcPts val="2625"/>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Save Pay - Processed by DFAS</a:t>
            </a:r>
          </a:p>
        </p:txBody>
      </p:sp>
      <p:sp>
        <p:nvSpPr>
          <p:cNvPr id="47" name="TextBox 47"/>
          <p:cNvSpPr txBox="1"/>
          <p:nvPr/>
        </p:nvSpPr>
        <p:spPr>
          <a:xfrm>
            <a:off x="6784905" y="7754856"/>
            <a:ext cx="10178955" cy="646587"/>
          </a:xfrm>
          <a:prstGeom prst="rect">
            <a:avLst/>
          </a:prstGeom>
        </p:spPr>
        <p:txBody>
          <a:bodyPr lIns="0" tIns="0" rIns="0" bIns="0" rtlCol="0" anchor="t">
            <a:spAutoFit/>
          </a:bodyPr>
          <a:lstStyle/>
          <a:p>
            <a:pPr algn="just">
              <a:lnSpc>
                <a:spcPts val="2625"/>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Foreign Language Proficiency Pay – </a:t>
            </a:r>
            <a:r>
              <a:rPr lang="en-US" sz="2100" b="1" spc="157" dirty="0">
                <a:solidFill>
                  <a:srgbClr val="000000"/>
                </a:solidFill>
                <a:latin typeface="Times New Roman" panose="02020603050405020304" pitchFamily="18" charset="0"/>
                <a:ea typeface="Codec Pro Bold"/>
                <a:cs typeface="Times New Roman" panose="02020603050405020304" pitchFamily="18" charset="0"/>
                <a:sym typeface="Codec Pro Bold"/>
              </a:rPr>
              <a:t>To continue receiving this special pay, please provide current orders to of Mil Pay Review Section (BLDG 28)</a:t>
            </a:r>
          </a:p>
        </p:txBody>
      </p:sp>
      <p:sp>
        <p:nvSpPr>
          <p:cNvPr id="48" name="Freeform 48"/>
          <p:cNvSpPr/>
          <p:nvPr/>
        </p:nvSpPr>
        <p:spPr>
          <a:xfrm>
            <a:off x="6241902" y="7867586"/>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50" name="TextBox 50"/>
          <p:cNvSpPr txBox="1"/>
          <p:nvPr/>
        </p:nvSpPr>
        <p:spPr>
          <a:xfrm>
            <a:off x="6610865" y="6067215"/>
            <a:ext cx="10485716" cy="1017202"/>
          </a:xfrm>
          <a:prstGeom prst="rect">
            <a:avLst/>
          </a:prstGeom>
        </p:spPr>
        <p:txBody>
          <a:bodyPr lIns="0" tIns="0" rIns="0" bIns="0" rtlCol="0" anchor="t">
            <a:spAutoFit/>
          </a:bodyPr>
          <a:lstStyle/>
          <a:p>
            <a:pPr algn="ctr">
              <a:lnSpc>
                <a:spcPts val="2704"/>
              </a:lnSpc>
            </a:pPr>
            <a:r>
              <a:rPr lang="en-US" sz="2163" b="1" spc="108" dirty="0">
                <a:solidFill>
                  <a:srgbClr val="000000"/>
                </a:solidFill>
                <a:latin typeface="Times New Roman" panose="02020603050405020304" pitchFamily="18" charset="0"/>
                <a:ea typeface="Codec Pro Bold"/>
                <a:cs typeface="Times New Roman" panose="02020603050405020304" pitchFamily="18" charset="0"/>
                <a:sym typeface="Codec Pro Bold"/>
              </a:rPr>
              <a:t>If you notice that special pay has not been stopped after</a:t>
            </a:r>
          </a:p>
          <a:p>
            <a:pPr algn="ctr">
              <a:lnSpc>
                <a:spcPts val="2704"/>
              </a:lnSpc>
            </a:pPr>
            <a:r>
              <a:rPr lang="en-US" sz="2163" b="1" spc="108" dirty="0">
                <a:solidFill>
                  <a:srgbClr val="000000"/>
                </a:solidFill>
                <a:latin typeface="Times New Roman" panose="02020603050405020304" pitchFamily="18" charset="0"/>
                <a:ea typeface="Codec Pro Bold"/>
                <a:cs typeface="Times New Roman" panose="02020603050405020304" pitchFamily="18" charset="0"/>
                <a:sym typeface="Codec Pro Bold"/>
              </a:rPr>
              <a:t> in-processing, please notify Finance as soon as possible.</a:t>
            </a:r>
          </a:p>
          <a:p>
            <a:pPr algn="just">
              <a:lnSpc>
                <a:spcPts val="2704"/>
              </a:lnSpc>
            </a:pPr>
            <a:endParaRPr lang="en-US" sz="2163" b="1" spc="108" dirty="0">
              <a:solidFill>
                <a:srgbClr val="000000"/>
              </a:solidFill>
              <a:latin typeface="Times New Roman" panose="02020603050405020304" pitchFamily="18" charset="0"/>
              <a:ea typeface="Codec Pro Bold"/>
              <a:cs typeface="Times New Roman" panose="02020603050405020304" pitchFamily="18" charset="0"/>
              <a:sym typeface="Codec Pro Bold"/>
            </a:endParaRPr>
          </a:p>
        </p:txBody>
      </p:sp>
      <p:sp>
        <p:nvSpPr>
          <p:cNvPr id="51" name="Freeform 51"/>
          <p:cNvSpPr/>
          <p:nvPr/>
        </p:nvSpPr>
        <p:spPr>
          <a:xfrm>
            <a:off x="238274" y="9331787"/>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52" name="Freeform 52"/>
          <p:cNvSpPr/>
          <p:nvPr/>
        </p:nvSpPr>
        <p:spPr>
          <a:xfrm>
            <a:off x="3686281"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53" name="Freeform 53"/>
          <p:cNvSpPr/>
          <p:nvPr/>
        </p:nvSpPr>
        <p:spPr>
          <a:xfrm>
            <a:off x="2419846" y="484001"/>
            <a:ext cx="869263" cy="869263"/>
          </a:xfrm>
          <a:custGeom>
            <a:avLst/>
            <a:gdLst/>
            <a:ahLst/>
            <a:cxnLst/>
            <a:rect l="l" t="t" r="r" b="b"/>
            <a:pathLst>
              <a:path w="869263" h="869263">
                <a:moveTo>
                  <a:pt x="0" y="0"/>
                </a:moveTo>
                <a:lnTo>
                  <a:pt x="869264" y="0"/>
                </a:lnTo>
                <a:lnTo>
                  <a:pt x="869264"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54" name="Freeform 54"/>
          <p:cNvSpPr/>
          <p:nvPr/>
        </p:nvSpPr>
        <p:spPr>
          <a:xfrm>
            <a:off x="1087287"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grpSp>
        <p:nvGrpSpPr>
          <p:cNvPr id="55" name="Group 3">
            <a:extLst>
              <a:ext uri="{FF2B5EF4-FFF2-40B4-BE49-F238E27FC236}">
                <a16:creationId xmlns:a16="http://schemas.microsoft.com/office/drawing/2014/main" id="{39E0C792-6408-DB97-1A28-AF587CDF5CCB}"/>
              </a:ext>
            </a:extLst>
          </p:cNvPr>
          <p:cNvGrpSpPr/>
          <p:nvPr/>
        </p:nvGrpSpPr>
        <p:grpSpPr>
          <a:xfrm>
            <a:off x="0" y="-1193639"/>
            <a:ext cx="5649510" cy="11480639"/>
            <a:chOff x="0" y="-38100"/>
            <a:chExt cx="1487937" cy="3023707"/>
          </a:xfrm>
        </p:grpSpPr>
        <p:sp>
          <p:nvSpPr>
            <p:cNvPr id="56" name="Freeform 4">
              <a:extLst>
                <a:ext uri="{FF2B5EF4-FFF2-40B4-BE49-F238E27FC236}">
                  <a16:creationId xmlns:a16="http://schemas.microsoft.com/office/drawing/2014/main" id="{2C0F4BB4-0C72-0894-0489-1AB2E88ED108}"/>
                </a:ext>
              </a:extLst>
            </p:cNvPr>
            <p:cNvSpPr/>
            <p:nvPr/>
          </p:nvSpPr>
          <p:spPr>
            <a:xfrm>
              <a:off x="1759" y="276274"/>
              <a:ext cx="1486178" cy="2709333"/>
            </a:xfrm>
            <a:custGeom>
              <a:avLst/>
              <a:gdLst/>
              <a:ahLst/>
              <a:cxnLst/>
              <a:rect l="l" t="t" r="r" b="b"/>
              <a:pathLst>
                <a:path w="1486178" h="2709333">
                  <a:moveTo>
                    <a:pt x="0" y="0"/>
                  </a:moveTo>
                  <a:lnTo>
                    <a:pt x="1486178" y="0"/>
                  </a:lnTo>
                  <a:lnTo>
                    <a:pt x="1486178" y="2709333"/>
                  </a:lnTo>
                  <a:lnTo>
                    <a:pt x="0" y="2709333"/>
                  </a:lnTo>
                  <a:close/>
                </a:path>
              </a:pathLst>
            </a:custGeom>
            <a:solidFill>
              <a:srgbClr val="ADBD8D"/>
            </a:solidFill>
          </p:spPr>
          <p:txBody>
            <a:bodyPr/>
            <a:lstStyle/>
            <a:p>
              <a:endParaRPr lang="en-US"/>
            </a:p>
          </p:txBody>
        </p:sp>
        <p:sp>
          <p:nvSpPr>
            <p:cNvPr id="57" name="TextBox 5">
              <a:extLst>
                <a:ext uri="{FF2B5EF4-FFF2-40B4-BE49-F238E27FC236}">
                  <a16:creationId xmlns:a16="http://schemas.microsoft.com/office/drawing/2014/main" id="{A9B039CA-15D9-C625-C6D6-1F7C2D1EFDD2}"/>
                </a:ext>
              </a:extLst>
            </p:cNvPr>
            <p:cNvSpPr txBox="1"/>
            <p:nvPr/>
          </p:nvSpPr>
          <p:spPr>
            <a:xfrm>
              <a:off x="0" y="-38100"/>
              <a:ext cx="1486178" cy="2747433"/>
            </a:xfrm>
            <a:prstGeom prst="rect">
              <a:avLst/>
            </a:prstGeom>
          </p:spPr>
          <p:txBody>
            <a:bodyPr lIns="50800" tIns="50800" rIns="50800" bIns="50800" rtlCol="0" anchor="ctr"/>
            <a:lstStyle/>
            <a:p>
              <a:pPr algn="ctr">
                <a:lnSpc>
                  <a:spcPts val="2659"/>
                </a:lnSpc>
              </a:pPr>
              <a:endParaRPr/>
            </a:p>
          </p:txBody>
        </p:sp>
      </p:grpSp>
      <p:sp>
        <p:nvSpPr>
          <p:cNvPr id="58" name="TextBox 18">
            <a:extLst>
              <a:ext uri="{FF2B5EF4-FFF2-40B4-BE49-F238E27FC236}">
                <a16:creationId xmlns:a16="http://schemas.microsoft.com/office/drawing/2014/main" id="{203D133D-27DC-E9F1-58D1-60C2D3FDC6E8}"/>
              </a:ext>
            </a:extLst>
          </p:cNvPr>
          <p:cNvSpPr txBox="1"/>
          <p:nvPr/>
        </p:nvSpPr>
        <p:spPr>
          <a:xfrm>
            <a:off x="92478" y="517378"/>
            <a:ext cx="5471232" cy="8877110"/>
          </a:xfrm>
          <a:prstGeom prst="rect">
            <a:avLst/>
          </a:prstGeom>
        </p:spPr>
        <p:txBody>
          <a:bodyPr lIns="0" tIns="0" rIns="0" bIns="0" rtlCol="0" anchor="t">
            <a:spAutoFit/>
          </a:bodyPr>
          <a:lstStyle/>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Points of Contact</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a:cs typeface="Times New Roman" panose="02020603050405020304" pitchFamily="18" charset="0"/>
                <a:sym typeface="Codec Pro"/>
              </a:rPr>
              <a:t>Required Documents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Bold"/>
                <a:cs typeface="Times New Roman" panose="02020603050405020304" pitchFamily="18" charset="0"/>
                <a:sym typeface="Codec Pro Bold"/>
              </a:rPr>
              <a:t>Cost of Living Allowance (COLA)</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Basic Allowance for Housing (BAH)</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Family Separation Allowance</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Temporary Lodging Allowance (TLA)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Station Housing Allowance (ASHA)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Move In Housing Allowance (MIHA)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Meal Deductions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Pay</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Enlistment Bonus</a:t>
            </a:r>
          </a:p>
          <a:p>
            <a:pPr marL="453390" lvl="1" indent="-226695" algn="l">
              <a:lnSpc>
                <a:spcPts val="4053"/>
              </a:lnSpc>
              <a:buFont typeface="Arial"/>
              <a:buChar char="•"/>
            </a:pPr>
            <a:r>
              <a:rPr lang="en-US" sz="2100" b="1" u="sng" spc="90" dirty="0">
                <a:solidFill>
                  <a:srgbClr val="FFFF00"/>
                </a:solidFill>
                <a:latin typeface="Times New Roman" panose="02020603050405020304" pitchFamily="18" charset="0"/>
                <a:ea typeface="Codec Pro"/>
                <a:cs typeface="Times New Roman" panose="02020603050405020304" pitchFamily="18" charset="0"/>
                <a:sym typeface="Codec Pro"/>
              </a:rPr>
              <a:t>Entitlements Affected by Permanent Change of Station</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Dislocation Allowance (DLA)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Pet Expenses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Smart Voucher</a:t>
            </a:r>
          </a:p>
        </p:txBody>
      </p:sp>
      <p:sp>
        <p:nvSpPr>
          <p:cNvPr id="3" name="TextBox 13">
            <a:extLst>
              <a:ext uri="{FF2B5EF4-FFF2-40B4-BE49-F238E27FC236}">
                <a16:creationId xmlns:a16="http://schemas.microsoft.com/office/drawing/2014/main" id="{D153D5DD-A8C5-AE2F-2DC0-AF9A69D53517}"/>
              </a:ext>
            </a:extLst>
          </p:cNvPr>
          <p:cNvSpPr txBox="1"/>
          <p:nvPr/>
        </p:nvSpPr>
        <p:spPr>
          <a:xfrm>
            <a:off x="6238941" y="6864893"/>
            <a:ext cx="11886106" cy="658835"/>
          </a:xfrm>
          <a:prstGeom prst="rect">
            <a:avLst/>
          </a:prstGeom>
        </p:spPr>
        <p:txBody>
          <a:bodyPr lIns="0" tIns="0" rIns="0" bIns="0" rtlCol="0" anchor="t">
            <a:spAutoFit/>
          </a:bodyPr>
          <a:lstStyle/>
          <a:p>
            <a:pPr algn="l">
              <a:lnSpc>
                <a:spcPts val="5600"/>
              </a:lnSpc>
            </a:pPr>
            <a:r>
              <a:rPr lang="en-US" sz="4000" dirty="0">
                <a:solidFill>
                  <a:srgbClr val="5B7E55"/>
                </a:solidFill>
                <a:latin typeface="Times New Roman" panose="02020603050405020304" pitchFamily="18" charset="0"/>
                <a:ea typeface="TAN Mon Cheri"/>
                <a:cs typeface="Times New Roman" panose="02020603050405020304" pitchFamily="18" charset="0"/>
                <a:sym typeface="TAN Mon Cheri"/>
              </a:rPr>
              <a:t>SPECIAL PAY CONTINUATION</a:t>
            </a:r>
          </a:p>
        </p:txBody>
      </p:sp>
      <p:sp>
        <p:nvSpPr>
          <p:cNvPr id="4" name="TextBox 35">
            <a:extLst>
              <a:ext uri="{FF2B5EF4-FFF2-40B4-BE49-F238E27FC236}">
                <a16:creationId xmlns:a16="http://schemas.microsoft.com/office/drawing/2014/main" id="{B9D9DD89-F1A5-EEB9-E0D9-867E8901602A}"/>
              </a:ext>
            </a:extLst>
          </p:cNvPr>
          <p:cNvSpPr txBox="1"/>
          <p:nvPr/>
        </p:nvSpPr>
        <p:spPr>
          <a:xfrm>
            <a:off x="6805563" y="8643014"/>
            <a:ext cx="10178955" cy="646587"/>
          </a:xfrm>
          <a:prstGeom prst="rect">
            <a:avLst/>
          </a:prstGeom>
        </p:spPr>
        <p:txBody>
          <a:bodyPr lIns="0" tIns="0" rIns="0" bIns="0" rtlCol="0" anchor="t">
            <a:spAutoFit/>
          </a:bodyPr>
          <a:lstStyle/>
          <a:p>
            <a:pPr algn="just">
              <a:lnSpc>
                <a:spcPts val="2625"/>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Parachute Pay – will be (re)started once the Service Member arrives to the unit</a:t>
            </a:r>
          </a:p>
          <a:p>
            <a:pPr algn="just">
              <a:lnSpc>
                <a:spcPts val="2625"/>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		through IPPS-A</a:t>
            </a:r>
          </a:p>
        </p:txBody>
      </p:sp>
      <p:sp>
        <p:nvSpPr>
          <p:cNvPr id="5" name="Freeform 48">
            <a:extLst>
              <a:ext uri="{FF2B5EF4-FFF2-40B4-BE49-F238E27FC236}">
                <a16:creationId xmlns:a16="http://schemas.microsoft.com/office/drawing/2014/main" id="{486C80E3-4B2B-63C6-2150-1A9BCF5FA803}"/>
              </a:ext>
            </a:extLst>
          </p:cNvPr>
          <p:cNvSpPr/>
          <p:nvPr/>
        </p:nvSpPr>
        <p:spPr>
          <a:xfrm>
            <a:off x="6241902" y="8652896"/>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9FBF2"/>
        </a:solidFill>
        <a:effectLst/>
      </p:bgPr>
    </p:bg>
    <p:spTree>
      <p:nvGrpSpPr>
        <p:cNvPr id="1" name=""/>
        <p:cNvGrpSpPr/>
        <p:nvPr/>
      </p:nvGrpSpPr>
      <p:grpSpPr>
        <a:xfrm>
          <a:off x="0" y="0"/>
          <a:ext cx="0" cy="0"/>
          <a:chOff x="0" y="0"/>
          <a:chExt cx="0" cy="0"/>
        </a:xfrm>
      </p:grpSpPr>
      <p:sp>
        <p:nvSpPr>
          <p:cNvPr id="2" name="Freeform 2"/>
          <p:cNvSpPr/>
          <p:nvPr/>
        </p:nvSpPr>
        <p:spPr>
          <a:xfrm flipH="1">
            <a:off x="14639352" y="1353264"/>
            <a:ext cx="5923771" cy="5435548"/>
          </a:xfrm>
          <a:custGeom>
            <a:avLst/>
            <a:gdLst/>
            <a:ahLst/>
            <a:cxnLst/>
            <a:rect l="l" t="t" r="r" b="b"/>
            <a:pathLst>
              <a:path w="5923771" h="5435548">
                <a:moveTo>
                  <a:pt x="5923771" y="0"/>
                </a:moveTo>
                <a:lnTo>
                  <a:pt x="0" y="0"/>
                </a:lnTo>
                <a:lnTo>
                  <a:pt x="0" y="5435548"/>
                </a:lnTo>
                <a:lnTo>
                  <a:pt x="5923771" y="5435548"/>
                </a:lnTo>
                <a:lnTo>
                  <a:pt x="5923771" y="0"/>
                </a:lnTo>
                <a:close/>
              </a:path>
            </a:pathLst>
          </a:custGeom>
          <a:blipFill>
            <a:blip r:embed="rId2">
              <a:alphaModFix amt="12000"/>
            </a:blip>
            <a:stretch>
              <a:fillRect/>
            </a:stretch>
          </a:blipFill>
        </p:spPr>
        <p:txBody>
          <a:bodyPr/>
          <a:lstStyle/>
          <a:p>
            <a:endParaRPr lang="en-US"/>
          </a:p>
        </p:txBody>
      </p:sp>
      <p:grpSp>
        <p:nvGrpSpPr>
          <p:cNvPr id="9" name="Group 9"/>
          <p:cNvGrpSpPr/>
          <p:nvPr/>
        </p:nvGrpSpPr>
        <p:grpSpPr>
          <a:xfrm>
            <a:off x="9890550" y="8440275"/>
            <a:ext cx="11175347" cy="11175347"/>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11" name="TextBox 11"/>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sp>
        <p:nvSpPr>
          <p:cNvPr id="12" name="Freeform 12"/>
          <p:cNvSpPr/>
          <p:nvPr/>
        </p:nvSpPr>
        <p:spPr>
          <a:xfrm>
            <a:off x="15880104" y="-764645"/>
            <a:ext cx="1529290" cy="1529290"/>
          </a:xfrm>
          <a:custGeom>
            <a:avLst/>
            <a:gdLst/>
            <a:ahLst/>
            <a:cxnLst/>
            <a:rect l="l" t="t" r="r" b="b"/>
            <a:pathLst>
              <a:path w="1529290" h="1529290">
                <a:moveTo>
                  <a:pt x="0" y="0"/>
                </a:moveTo>
                <a:lnTo>
                  <a:pt x="1529290" y="0"/>
                </a:lnTo>
                <a:lnTo>
                  <a:pt x="1529290" y="1529290"/>
                </a:lnTo>
                <a:lnTo>
                  <a:pt x="0" y="152929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3" name="TextBox 13"/>
          <p:cNvSpPr txBox="1"/>
          <p:nvPr/>
        </p:nvSpPr>
        <p:spPr>
          <a:xfrm>
            <a:off x="6205012" y="536428"/>
            <a:ext cx="11886106" cy="718145"/>
          </a:xfrm>
          <a:prstGeom prst="rect">
            <a:avLst/>
          </a:prstGeom>
        </p:spPr>
        <p:txBody>
          <a:bodyPr lIns="0" tIns="0" rIns="0" bIns="0" rtlCol="0" anchor="t">
            <a:spAutoFit/>
          </a:bodyPr>
          <a:lstStyle/>
          <a:p>
            <a:pPr algn="l">
              <a:lnSpc>
                <a:spcPts val="5600"/>
              </a:lnSpc>
            </a:pPr>
            <a:r>
              <a:rPr lang="en-US" sz="4800">
                <a:solidFill>
                  <a:srgbClr val="5B7E55"/>
                </a:solidFill>
                <a:latin typeface="Times New Roman" panose="02020603050405020304" pitchFamily="18" charset="0"/>
                <a:ea typeface="TAN Mon Cheri"/>
                <a:cs typeface="Times New Roman" panose="02020603050405020304" pitchFamily="18" charset="0"/>
                <a:sym typeface="TAN Mon Cheri"/>
              </a:rPr>
              <a:t>DISLOCATION ALLOWANCE (DLA)</a:t>
            </a:r>
          </a:p>
        </p:txBody>
      </p:sp>
      <p:sp>
        <p:nvSpPr>
          <p:cNvPr id="15" name="Freeform 15"/>
          <p:cNvSpPr/>
          <p:nvPr/>
        </p:nvSpPr>
        <p:spPr>
          <a:xfrm>
            <a:off x="219224" y="168985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6" name="Freeform 16"/>
          <p:cNvSpPr/>
          <p:nvPr/>
        </p:nvSpPr>
        <p:spPr>
          <a:xfrm>
            <a:off x="219224" y="2192105"/>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7" name="Freeform 17"/>
          <p:cNvSpPr/>
          <p:nvPr/>
        </p:nvSpPr>
        <p:spPr>
          <a:xfrm>
            <a:off x="219224" y="2693331"/>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8" name="Freeform 18"/>
          <p:cNvSpPr/>
          <p:nvPr/>
        </p:nvSpPr>
        <p:spPr>
          <a:xfrm>
            <a:off x="219224" y="322304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9" name="Freeform 19"/>
          <p:cNvSpPr/>
          <p:nvPr/>
        </p:nvSpPr>
        <p:spPr>
          <a:xfrm>
            <a:off x="219224" y="3758638"/>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0" name="Freeform 20"/>
          <p:cNvSpPr/>
          <p:nvPr/>
        </p:nvSpPr>
        <p:spPr>
          <a:xfrm>
            <a:off x="219224" y="429422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1" name="Freeform 21"/>
          <p:cNvSpPr/>
          <p:nvPr/>
        </p:nvSpPr>
        <p:spPr>
          <a:xfrm>
            <a:off x="219224" y="5264372"/>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2" name="Freeform 22"/>
          <p:cNvSpPr/>
          <p:nvPr/>
        </p:nvSpPr>
        <p:spPr>
          <a:xfrm>
            <a:off x="219224" y="5799964"/>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3" name="Freeform 23"/>
          <p:cNvSpPr/>
          <p:nvPr/>
        </p:nvSpPr>
        <p:spPr>
          <a:xfrm>
            <a:off x="219224" y="623451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4" name="Freeform 24"/>
          <p:cNvSpPr/>
          <p:nvPr/>
        </p:nvSpPr>
        <p:spPr>
          <a:xfrm>
            <a:off x="219224" y="6770107"/>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5" name="Freeform 25"/>
          <p:cNvSpPr/>
          <p:nvPr/>
        </p:nvSpPr>
        <p:spPr>
          <a:xfrm>
            <a:off x="219224" y="730569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6" name="Freeform 26"/>
          <p:cNvSpPr/>
          <p:nvPr/>
        </p:nvSpPr>
        <p:spPr>
          <a:xfrm>
            <a:off x="238274" y="832127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7" name="Freeform 27"/>
          <p:cNvSpPr/>
          <p:nvPr/>
        </p:nvSpPr>
        <p:spPr>
          <a:xfrm>
            <a:off x="238274" y="883056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8" name="Freeform 28"/>
          <p:cNvSpPr/>
          <p:nvPr/>
        </p:nvSpPr>
        <p:spPr>
          <a:xfrm>
            <a:off x="6205012" y="1749536"/>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9" name="TextBox 29"/>
          <p:cNvSpPr txBox="1"/>
          <p:nvPr/>
        </p:nvSpPr>
        <p:spPr>
          <a:xfrm>
            <a:off x="6763361" y="1701911"/>
            <a:ext cx="10178955" cy="313163"/>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DLA is authorized to help move from one household to another.</a:t>
            </a:r>
          </a:p>
        </p:txBody>
      </p:sp>
      <p:sp>
        <p:nvSpPr>
          <p:cNvPr id="30" name="Freeform 30"/>
          <p:cNvSpPr/>
          <p:nvPr/>
        </p:nvSpPr>
        <p:spPr>
          <a:xfrm>
            <a:off x="6225670" y="2339354"/>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1" name="TextBox 31"/>
          <p:cNvSpPr txBox="1"/>
          <p:nvPr/>
        </p:nvSpPr>
        <p:spPr>
          <a:xfrm>
            <a:off x="6784018" y="2291729"/>
            <a:ext cx="10178955" cy="313163"/>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Paid based on pay grade at with or w/o dependents rate</a:t>
            </a:r>
          </a:p>
        </p:txBody>
      </p:sp>
      <p:sp>
        <p:nvSpPr>
          <p:cNvPr id="32" name="Freeform 32"/>
          <p:cNvSpPr/>
          <p:nvPr/>
        </p:nvSpPr>
        <p:spPr>
          <a:xfrm>
            <a:off x="6225670" y="2955440"/>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3" name="TextBox 33"/>
          <p:cNvSpPr txBox="1"/>
          <p:nvPr/>
        </p:nvSpPr>
        <p:spPr>
          <a:xfrm>
            <a:off x="6784018" y="2907815"/>
            <a:ext cx="10178955" cy="980012"/>
          </a:xfrm>
          <a:prstGeom prst="rect">
            <a:avLst/>
          </a:prstGeom>
        </p:spPr>
        <p:txBody>
          <a:bodyPr lIns="0" tIns="0" rIns="0" bIns="0" rtlCol="0" anchor="t">
            <a:spAutoFit/>
          </a:bodyPr>
          <a:lstStyle/>
          <a:p>
            <a:pPr algn="just">
              <a:lnSpc>
                <a:spcPts val="2625"/>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SM w/dependents must relocate dependents to receive DLA at the w/dependent rate. </a:t>
            </a:r>
          </a:p>
          <a:p>
            <a:pPr algn="just">
              <a:lnSpc>
                <a:spcPts val="2625"/>
              </a:lnSpc>
            </a:pPr>
            <a:endPar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34" name="Freeform 34"/>
          <p:cNvSpPr/>
          <p:nvPr/>
        </p:nvSpPr>
        <p:spPr>
          <a:xfrm>
            <a:off x="6205012" y="3758638"/>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5" name="TextBox 35"/>
          <p:cNvSpPr txBox="1"/>
          <p:nvPr/>
        </p:nvSpPr>
        <p:spPr>
          <a:xfrm>
            <a:off x="6763361" y="3711013"/>
            <a:ext cx="10178955" cy="313163"/>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Travel voucher will show dependents travel.</a:t>
            </a:r>
          </a:p>
        </p:txBody>
      </p:sp>
      <p:sp>
        <p:nvSpPr>
          <p:cNvPr id="36" name="Freeform 36"/>
          <p:cNvSpPr/>
          <p:nvPr/>
        </p:nvSpPr>
        <p:spPr>
          <a:xfrm>
            <a:off x="6246327" y="4373953"/>
            <a:ext cx="242063" cy="253469"/>
          </a:xfrm>
          <a:custGeom>
            <a:avLst/>
            <a:gdLst/>
            <a:ahLst/>
            <a:cxnLst/>
            <a:rect l="l" t="t" r="r" b="b"/>
            <a:pathLst>
              <a:path w="242063" h="253469">
                <a:moveTo>
                  <a:pt x="0" y="0"/>
                </a:moveTo>
                <a:lnTo>
                  <a:pt x="242064" y="0"/>
                </a:lnTo>
                <a:lnTo>
                  <a:pt x="242064"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7" name="TextBox 37"/>
          <p:cNvSpPr txBox="1"/>
          <p:nvPr/>
        </p:nvSpPr>
        <p:spPr>
          <a:xfrm>
            <a:off x="6804676" y="4326328"/>
            <a:ext cx="10178955" cy="653705"/>
          </a:xfrm>
          <a:prstGeom prst="rect">
            <a:avLst/>
          </a:prstGeom>
        </p:spPr>
        <p:txBody>
          <a:bodyPr lIns="0" tIns="0" rIns="0" bIns="0" rtlCol="0" anchor="t">
            <a:spAutoFit/>
          </a:bodyPr>
          <a:lstStyle/>
          <a:p>
            <a:pPr algn="just">
              <a:lnSpc>
                <a:spcPts val="2625"/>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If a Service Member received a DLA advance, it needs to be claimed again in the Smart Voucher, so the advance won’t be taken back. </a:t>
            </a:r>
          </a:p>
        </p:txBody>
      </p:sp>
      <p:sp>
        <p:nvSpPr>
          <p:cNvPr id="38" name="Freeform 38"/>
          <p:cNvSpPr/>
          <p:nvPr/>
        </p:nvSpPr>
        <p:spPr>
          <a:xfrm>
            <a:off x="238274" y="9331787"/>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39" name="Freeform 39"/>
          <p:cNvSpPr/>
          <p:nvPr/>
        </p:nvSpPr>
        <p:spPr>
          <a:xfrm>
            <a:off x="3686281"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40" name="Freeform 40"/>
          <p:cNvSpPr/>
          <p:nvPr/>
        </p:nvSpPr>
        <p:spPr>
          <a:xfrm>
            <a:off x="2419846" y="484001"/>
            <a:ext cx="869263" cy="869263"/>
          </a:xfrm>
          <a:custGeom>
            <a:avLst/>
            <a:gdLst/>
            <a:ahLst/>
            <a:cxnLst/>
            <a:rect l="l" t="t" r="r" b="b"/>
            <a:pathLst>
              <a:path w="869263" h="869263">
                <a:moveTo>
                  <a:pt x="0" y="0"/>
                </a:moveTo>
                <a:lnTo>
                  <a:pt x="869264" y="0"/>
                </a:lnTo>
                <a:lnTo>
                  <a:pt x="869264"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41" name="Freeform 41"/>
          <p:cNvSpPr/>
          <p:nvPr/>
        </p:nvSpPr>
        <p:spPr>
          <a:xfrm>
            <a:off x="1087287"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42" name="TextBox 42"/>
          <p:cNvSpPr txBox="1"/>
          <p:nvPr/>
        </p:nvSpPr>
        <p:spPr>
          <a:xfrm>
            <a:off x="6092299" y="5618955"/>
            <a:ext cx="11622758" cy="621132"/>
          </a:xfrm>
          <a:prstGeom prst="rect">
            <a:avLst/>
          </a:prstGeom>
        </p:spPr>
        <p:txBody>
          <a:bodyPr lIns="0" tIns="0" rIns="0" bIns="0" rtlCol="0" anchor="t">
            <a:spAutoFit/>
          </a:bodyPr>
          <a:lstStyle/>
          <a:p>
            <a:pPr algn="just">
              <a:lnSpc>
                <a:spcPts val="2500"/>
              </a:lnSpc>
            </a:pPr>
            <a:r>
              <a:rPr lang="en-US" sz="2000" b="1" spc="150">
                <a:solidFill>
                  <a:srgbClr val="000000"/>
                </a:solidFill>
                <a:latin typeface="Times New Roman" panose="02020603050405020304" pitchFamily="18" charset="0"/>
                <a:ea typeface="Codec Pro Bold"/>
                <a:cs typeface="Times New Roman" panose="02020603050405020304" pitchFamily="18" charset="0"/>
                <a:sym typeface="Codec Pro Bold"/>
              </a:rPr>
              <a:t>https://www.travel.dod.mil/Travel-Transportation-Rates/Dislocation-Allowance/</a:t>
            </a:r>
          </a:p>
          <a:p>
            <a:pPr algn="just">
              <a:lnSpc>
                <a:spcPts val="2500"/>
              </a:lnSpc>
            </a:pPr>
            <a:endParaRPr lang="en-US" sz="2000" b="1" spc="150">
              <a:solidFill>
                <a:srgbClr val="000000"/>
              </a:solidFill>
              <a:latin typeface="Times New Roman" panose="02020603050405020304" pitchFamily="18" charset="0"/>
              <a:ea typeface="Codec Pro Bold"/>
              <a:cs typeface="Times New Roman" panose="02020603050405020304" pitchFamily="18" charset="0"/>
              <a:sym typeface="Codec Pro Bold"/>
            </a:endParaRPr>
          </a:p>
        </p:txBody>
      </p:sp>
      <p:grpSp>
        <p:nvGrpSpPr>
          <p:cNvPr id="47" name="Group 3">
            <a:extLst>
              <a:ext uri="{FF2B5EF4-FFF2-40B4-BE49-F238E27FC236}">
                <a16:creationId xmlns:a16="http://schemas.microsoft.com/office/drawing/2014/main" id="{171809C5-4FBE-9A87-F42F-D8E43CCA71ED}"/>
              </a:ext>
            </a:extLst>
          </p:cNvPr>
          <p:cNvGrpSpPr/>
          <p:nvPr/>
        </p:nvGrpSpPr>
        <p:grpSpPr>
          <a:xfrm>
            <a:off x="0" y="-1193639"/>
            <a:ext cx="5649510" cy="11480639"/>
            <a:chOff x="0" y="-38100"/>
            <a:chExt cx="1487937" cy="3023707"/>
          </a:xfrm>
        </p:grpSpPr>
        <p:sp>
          <p:nvSpPr>
            <p:cNvPr id="48" name="Freeform 4">
              <a:extLst>
                <a:ext uri="{FF2B5EF4-FFF2-40B4-BE49-F238E27FC236}">
                  <a16:creationId xmlns:a16="http://schemas.microsoft.com/office/drawing/2014/main" id="{FB39DD51-274A-20EB-81AE-CD8D2CC4F5BF}"/>
                </a:ext>
              </a:extLst>
            </p:cNvPr>
            <p:cNvSpPr/>
            <p:nvPr/>
          </p:nvSpPr>
          <p:spPr>
            <a:xfrm>
              <a:off x="1759" y="276274"/>
              <a:ext cx="1486178" cy="2709333"/>
            </a:xfrm>
            <a:custGeom>
              <a:avLst/>
              <a:gdLst/>
              <a:ahLst/>
              <a:cxnLst/>
              <a:rect l="l" t="t" r="r" b="b"/>
              <a:pathLst>
                <a:path w="1486178" h="2709333">
                  <a:moveTo>
                    <a:pt x="0" y="0"/>
                  </a:moveTo>
                  <a:lnTo>
                    <a:pt x="1486178" y="0"/>
                  </a:lnTo>
                  <a:lnTo>
                    <a:pt x="1486178" y="2709333"/>
                  </a:lnTo>
                  <a:lnTo>
                    <a:pt x="0" y="2709333"/>
                  </a:lnTo>
                  <a:close/>
                </a:path>
              </a:pathLst>
            </a:custGeom>
            <a:solidFill>
              <a:srgbClr val="ADBD8D"/>
            </a:solidFill>
          </p:spPr>
          <p:txBody>
            <a:bodyPr/>
            <a:lstStyle/>
            <a:p>
              <a:endParaRPr lang="en-US"/>
            </a:p>
          </p:txBody>
        </p:sp>
        <p:sp>
          <p:nvSpPr>
            <p:cNvPr id="49" name="TextBox 5">
              <a:extLst>
                <a:ext uri="{FF2B5EF4-FFF2-40B4-BE49-F238E27FC236}">
                  <a16:creationId xmlns:a16="http://schemas.microsoft.com/office/drawing/2014/main" id="{597A2A36-4165-15E2-CC0C-5C97A78070C8}"/>
                </a:ext>
              </a:extLst>
            </p:cNvPr>
            <p:cNvSpPr txBox="1"/>
            <p:nvPr/>
          </p:nvSpPr>
          <p:spPr>
            <a:xfrm>
              <a:off x="0" y="-38100"/>
              <a:ext cx="1486178" cy="2747433"/>
            </a:xfrm>
            <a:prstGeom prst="rect">
              <a:avLst/>
            </a:prstGeom>
          </p:spPr>
          <p:txBody>
            <a:bodyPr lIns="50800" tIns="50800" rIns="50800" bIns="50800" rtlCol="0" anchor="ctr"/>
            <a:lstStyle/>
            <a:p>
              <a:pPr algn="ctr">
                <a:lnSpc>
                  <a:spcPts val="2659"/>
                </a:lnSpc>
              </a:pPr>
              <a:endParaRPr/>
            </a:p>
          </p:txBody>
        </p:sp>
      </p:grpSp>
      <p:sp>
        <p:nvSpPr>
          <p:cNvPr id="50" name="TextBox 18">
            <a:extLst>
              <a:ext uri="{FF2B5EF4-FFF2-40B4-BE49-F238E27FC236}">
                <a16:creationId xmlns:a16="http://schemas.microsoft.com/office/drawing/2014/main" id="{10D77D36-75A5-7E3C-669D-A268A4BB7BA8}"/>
              </a:ext>
            </a:extLst>
          </p:cNvPr>
          <p:cNvSpPr txBox="1"/>
          <p:nvPr/>
        </p:nvSpPr>
        <p:spPr>
          <a:xfrm>
            <a:off x="92478" y="517378"/>
            <a:ext cx="5471232" cy="8877110"/>
          </a:xfrm>
          <a:prstGeom prst="rect">
            <a:avLst/>
          </a:prstGeom>
        </p:spPr>
        <p:txBody>
          <a:bodyPr lIns="0" tIns="0" rIns="0" bIns="0" rtlCol="0" anchor="t">
            <a:spAutoFit/>
          </a:bodyPr>
          <a:lstStyle/>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Points of Contact</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a:cs typeface="Times New Roman" panose="02020603050405020304" pitchFamily="18" charset="0"/>
                <a:sym typeface="Codec Pro"/>
              </a:rPr>
              <a:t>Required Documents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Bold"/>
                <a:cs typeface="Times New Roman" panose="02020603050405020304" pitchFamily="18" charset="0"/>
                <a:sym typeface="Codec Pro Bold"/>
              </a:rPr>
              <a:t>Cost of Living Allowance (COLA)</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Basic Allowance for Housing (BAH)</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Family Separation Allowance</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Temporary Lodging Allowance (TLA)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Station Housing Allowance (ASHA)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Move In Housing Allowance (MIHA)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Meal Deductions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Pay</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Enlistment Bonus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Entitlements Affected by Permanent Change of Station</a:t>
            </a:r>
          </a:p>
          <a:p>
            <a:pPr marL="453390" lvl="1" indent="-226695" algn="l">
              <a:lnSpc>
                <a:spcPts val="4053"/>
              </a:lnSpc>
              <a:buFont typeface="Arial"/>
              <a:buChar char="•"/>
            </a:pPr>
            <a:r>
              <a:rPr lang="en-US" sz="2100" b="1" u="sng" spc="90" dirty="0">
                <a:solidFill>
                  <a:srgbClr val="FFFF00"/>
                </a:solidFill>
                <a:latin typeface="Times New Roman" panose="02020603050405020304" pitchFamily="18" charset="0"/>
                <a:ea typeface="Codec Pro"/>
                <a:cs typeface="Times New Roman" panose="02020603050405020304" pitchFamily="18" charset="0"/>
                <a:sym typeface="Codec Pro"/>
              </a:rPr>
              <a:t>Dislocation Allowance (DLA)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Pet Expenses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Smart Voucher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9FBF2"/>
        </a:solidFill>
        <a:effectLst/>
      </p:bgPr>
    </p:bg>
    <p:spTree>
      <p:nvGrpSpPr>
        <p:cNvPr id="1" name=""/>
        <p:cNvGrpSpPr/>
        <p:nvPr/>
      </p:nvGrpSpPr>
      <p:grpSpPr>
        <a:xfrm>
          <a:off x="0" y="0"/>
          <a:ext cx="0" cy="0"/>
          <a:chOff x="0" y="0"/>
          <a:chExt cx="0" cy="0"/>
        </a:xfrm>
      </p:grpSpPr>
      <p:sp>
        <p:nvSpPr>
          <p:cNvPr id="2" name="Freeform 2"/>
          <p:cNvSpPr/>
          <p:nvPr/>
        </p:nvSpPr>
        <p:spPr>
          <a:xfrm flipH="1">
            <a:off x="14639352" y="1353264"/>
            <a:ext cx="5923771" cy="5435548"/>
          </a:xfrm>
          <a:custGeom>
            <a:avLst/>
            <a:gdLst/>
            <a:ahLst/>
            <a:cxnLst/>
            <a:rect l="l" t="t" r="r" b="b"/>
            <a:pathLst>
              <a:path w="5923771" h="5435548">
                <a:moveTo>
                  <a:pt x="5923771" y="0"/>
                </a:moveTo>
                <a:lnTo>
                  <a:pt x="0" y="0"/>
                </a:lnTo>
                <a:lnTo>
                  <a:pt x="0" y="5435548"/>
                </a:lnTo>
                <a:lnTo>
                  <a:pt x="5923771" y="5435548"/>
                </a:lnTo>
                <a:lnTo>
                  <a:pt x="5923771" y="0"/>
                </a:lnTo>
                <a:close/>
              </a:path>
            </a:pathLst>
          </a:custGeom>
          <a:blipFill>
            <a:blip r:embed="rId2">
              <a:alphaModFix amt="12000"/>
            </a:blip>
            <a:stretch>
              <a:fillRect/>
            </a:stretch>
          </a:blipFill>
        </p:spPr>
        <p:txBody>
          <a:bodyPr/>
          <a:lstStyle/>
          <a:p>
            <a:endParaRPr lang="en-US"/>
          </a:p>
        </p:txBody>
      </p:sp>
      <p:grpSp>
        <p:nvGrpSpPr>
          <p:cNvPr id="9" name="Group 9"/>
          <p:cNvGrpSpPr/>
          <p:nvPr/>
        </p:nvGrpSpPr>
        <p:grpSpPr>
          <a:xfrm>
            <a:off x="9890550" y="8440275"/>
            <a:ext cx="11175347" cy="11175347"/>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11" name="TextBox 11"/>
            <p:cNvSpPr txBox="1"/>
            <p:nvPr/>
          </p:nvSpPr>
          <p:spPr>
            <a:xfrm>
              <a:off x="76200" y="19050"/>
              <a:ext cx="660400" cy="717550"/>
            </a:xfrm>
            <a:prstGeom prst="rect">
              <a:avLst/>
            </a:prstGeom>
          </p:spPr>
          <p:txBody>
            <a:bodyPr lIns="50800" tIns="50800" rIns="50800" bIns="50800" rtlCol="0" anchor="ctr"/>
            <a:lstStyle/>
            <a:p>
              <a:pPr marL="0" lvl="1" indent="0" algn="just">
                <a:lnSpc>
                  <a:spcPts val="2704"/>
                </a:lnSpc>
                <a:spcBef>
                  <a:spcPct val="0"/>
                </a:spcBef>
              </a:pPr>
              <a:endParaRPr/>
            </a:p>
          </p:txBody>
        </p:sp>
      </p:grpSp>
      <p:sp>
        <p:nvSpPr>
          <p:cNvPr id="12" name="Freeform 12"/>
          <p:cNvSpPr/>
          <p:nvPr/>
        </p:nvSpPr>
        <p:spPr>
          <a:xfrm>
            <a:off x="15880104" y="-764645"/>
            <a:ext cx="1529290" cy="1529290"/>
          </a:xfrm>
          <a:custGeom>
            <a:avLst/>
            <a:gdLst/>
            <a:ahLst/>
            <a:cxnLst/>
            <a:rect l="l" t="t" r="r" b="b"/>
            <a:pathLst>
              <a:path w="1529290" h="1529290">
                <a:moveTo>
                  <a:pt x="0" y="0"/>
                </a:moveTo>
                <a:lnTo>
                  <a:pt x="1529290" y="0"/>
                </a:lnTo>
                <a:lnTo>
                  <a:pt x="1529290" y="1529290"/>
                </a:lnTo>
                <a:lnTo>
                  <a:pt x="0" y="152929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3" name="TextBox 13"/>
          <p:cNvSpPr txBox="1"/>
          <p:nvPr/>
        </p:nvSpPr>
        <p:spPr>
          <a:xfrm>
            <a:off x="6205012" y="536428"/>
            <a:ext cx="11886106" cy="718145"/>
          </a:xfrm>
          <a:prstGeom prst="rect">
            <a:avLst/>
          </a:prstGeom>
        </p:spPr>
        <p:txBody>
          <a:bodyPr lIns="0" tIns="0" rIns="0" bIns="0" rtlCol="0" anchor="t">
            <a:spAutoFit/>
          </a:bodyPr>
          <a:lstStyle/>
          <a:p>
            <a:pPr algn="l">
              <a:lnSpc>
                <a:spcPts val="5600"/>
              </a:lnSpc>
            </a:pPr>
            <a:r>
              <a:rPr lang="en-US" sz="4800">
                <a:solidFill>
                  <a:srgbClr val="5B7E55"/>
                </a:solidFill>
                <a:latin typeface="Times New Roman" panose="02020603050405020304" pitchFamily="18" charset="0"/>
                <a:ea typeface="TAN Mon Cheri"/>
                <a:cs typeface="Times New Roman" panose="02020603050405020304" pitchFamily="18" charset="0"/>
                <a:sym typeface="TAN Mon Cheri"/>
              </a:rPr>
              <a:t>PET EXPENSES</a:t>
            </a:r>
          </a:p>
        </p:txBody>
      </p:sp>
      <p:sp>
        <p:nvSpPr>
          <p:cNvPr id="15" name="Freeform 15"/>
          <p:cNvSpPr/>
          <p:nvPr/>
        </p:nvSpPr>
        <p:spPr>
          <a:xfrm>
            <a:off x="219224" y="168985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6" name="Freeform 16"/>
          <p:cNvSpPr/>
          <p:nvPr/>
        </p:nvSpPr>
        <p:spPr>
          <a:xfrm>
            <a:off x="219224" y="2192105"/>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7" name="Freeform 17"/>
          <p:cNvSpPr/>
          <p:nvPr/>
        </p:nvSpPr>
        <p:spPr>
          <a:xfrm>
            <a:off x="219224" y="2693331"/>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8" name="Freeform 18"/>
          <p:cNvSpPr/>
          <p:nvPr/>
        </p:nvSpPr>
        <p:spPr>
          <a:xfrm>
            <a:off x="219224" y="322304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9" name="Freeform 19"/>
          <p:cNvSpPr/>
          <p:nvPr/>
        </p:nvSpPr>
        <p:spPr>
          <a:xfrm>
            <a:off x="219224" y="3758638"/>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0" name="Freeform 20"/>
          <p:cNvSpPr/>
          <p:nvPr/>
        </p:nvSpPr>
        <p:spPr>
          <a:xfrm>
            <a:off x="219224" y="429422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1" name="Freeform 21"/>
          <p:cNvSpPr/>
          <p:nvPr/>
        </p:nvSpPr>
        <p:spPr>
          <a:xfrm>
            <a:off x="219224" y="5264372"/>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2" name="Freeform 22"/>
          <p:cNvSpPr/>
          <p:nvPr/>
        </p:nvSpPr>
        <p:spPr>
          <a:xfrm>
            <a:off x="219224" y="5799964"/>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3" name="Freeform 23"/>
          <p:cNvSpPr/>
          <p:nvPr/>
        </p:nvSpPr>
        <p:spPr>
          <a:xfrm>
            <a:off x="219224" y="623451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4" name="Freeform 24"/>
          <p:cNvSpPr/>
          <p:nvPr/>
        </p:nvSpPr>
        <p:spPr>
          <a:xfrm>
            <a:off x="219224" y="6770107"/>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5" name="Freeform 25"/>
          <p:cNvSpPr/>
          <p:nvPr/>
        </p:nvSpPr>
        <p:spPr>
          <a:xfrm>
            <a:off x="219224" y="730569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6" name="Freeform 26"/>
          <p:cNvSpPr/>
          <p:nvPr/>
        </p:nvSpPr>
        <p:spPr>
          <a:xfrm>
            <a:off x="238274" y="832127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7" name="Freeform 27"/>
          <p:cNvSpPr/>
          <p:nvPr/>
        </p:nvSpPr>
        <p:spPr>
          <a:xfrm>
            <a:off x="238274" y="883056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8" name="Freeform 28"/>
          <p:cNvSpPr/>
          <p:nvPr/>
        </p:nvSpPr>
        <p:spPr>
          <a:xfrm>
            <a:off x="6205012" y="1863598"/>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9" name="TextBox 29"/>
          <p:cNvSpPr txBox="1"/>
          <p:nvPr/>
        </p:nvSpPr>
        <p:spPr>
          <a:xfrm>
            <a:off x="6763361" y="1815973"/>
            <a:ext cx="10178955" cy="980012"/>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OCONUS: Service Member may be authorized the reasonable and substantiated cost of:</a:t>
            </a:r>
          </a:p>
          <a:p>
            <a:pPr algn="just">
              <a:lnSpc>
                <a:spcPts val="2625"/>
              </a:lnSpc>
            </a:pPr>
            <a:endParaRPr lang="en-US" sz="2100" spc="157">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30" name="Freeform 30"/>
          <p:cNvSpPr/>
          <p:nvPr/>
        </p:nvSpPr>
        <p:spPr>
          <a:xfrm>
            <a:off x="238274" y="9331787"/>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31" name="Freeform 31"/>
          <p:cNvSpPr/>
          <p:nvPr/>
        </p:nvSpPr>
        <p:spPr>
          <a:xfrm>
            <a:off x="6843275" y="2882510"/>
            <a:ext cx="242063" cy="253469"/>
          </a:xfrm>
          <a:custGeom>
            <a:avLst/>
            <a:gdLst/>
            <a:ahLst/>
            <a:cxnLst/>
            <a:rect l="l" t="t" r="r" b="b"/>
            <a:pathLst>
              <a:path w="242063" h="253469">
                <a:moveTo>
                  <a:pt x="0" y="0"/>
                </a:moveTo>
                <a:lnTo>
                  <a:pt x="242064" y="0"/>
                </a:lnTo>
                <a:lnTo>
                  <a:pt x="242064"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2" name="TextBox 32"/>
          <p:cNvSpPr txBox="1"/>
          <p:nvPr/>
        </p:nvSpPr>
        <p:spPr>
          <a:xfrm>
            <a:off x="7401624" y="2834885"/>
            <a:ext cx="10178955" cy="313163"/>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Quarantine fees</a:t>
            </a:r>
          </a:p>
        </p:txBody>
      </p:sp>
      <p:sp>
        <p:nvSpPr>
          <p:cNvPr id="33" name="Freeform 33"/>
          <p:cNvSpPr/>
          <p:nvPr/>
        </p:nvSpPr>
        <p:spPr>
          <a:xfrm>
            <a:off x="6863933" y="3472327"/>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4" name="TextBox 34"/>
          <p:cNvSpPr txBox="1"/>
          <p:nvPr/>
        </p:nvSpPr>
        <p:spPr>
          <a:xfrm>
            <a:off x="7422282" y="3424702"/>
            <a:ext cx="10178955" cy="313163"/>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Boarding fees</a:t>
            </a:r>
          </a:p>
        </p:txBody>
      </p:sp>
      <p:sp>
        <p:nvSpPr>
          <p:cNvPr id="35" name="Freeform 35"/>
          <p:cNvSpPr/>
          <p:nvPr/>
        </p:nvSpPr>
        <p:spPr>
          <a:xfrm>
            <a:off x="6863933" y="4088414"/>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6" name="TextBox 36"/>
          <p:cNvSpPr txBox="1"/>
          <p:nvPr/>
        </p:nvSpPr>
        <p:spPr>
          <a:xfrm>
            <a:off x="7422282" y="4040789"/>
            <a:ext cx="10178955" cy="313163"/>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Mandatory microchipping</a:t>
            </a:r>
          </a:p>
        </p:txBody>
      </p:sp>
      <p:sp>
        <p:nvSpPr>
          <p:cNvPr id="37" name="Freeform 37"/>
          <p:cNvSpPr/>
          <p:nvPr/>
        </p:nvSpPr>
        <p:spPr>
          <a:xfrm>
            <a:off x="6884591" y="4678232"/>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8" name="TextBox 38"/>
          <p:cNvSpPr txBox="1"/>
          <p:nvPr/>
        </p:nvSpPr>
        <p:spPr>
          <a:xfrm>
            <a:off x="7442939" y="4630607"/>
            <a:ext cx="10178955" cy="646587"/>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Hotel service charges (TLE and TLA)</a:t>
            </a:r>
          </a:p>
          <a:p>
            <a:pPr algn="just">
              <a:lnSpc>
                <a:spcPts val="2625"/>
              </a:lnSpc>
            </a:pPr>
            <a:endParaRPr lang="en-US" sz="2100" spc="157">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39" name="Freeform 39"/>
          <p:cNvSpPr/>
          <p:nvPr/>
        </p:nvSpPr>
        <p:spPr>
          <a:xfrm>
            <a:off x="6884591" y="5265076"/>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40" name="TextBox 40"/>
          <p:cNvSpPr txBox="1"/>
          <p:nvPr/>
        </p:nvSpPr>
        <p:spPr>
          <a:xfrm>
            <a:off x="7442939" y="5217451"/>
            <a:ext cx="10178955" cy="313163"/>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Licensing fees at the new PDS</a:t>
            </a:r>
          </a:p>
        </p:txBody>
      </p:sp>
      <p:sp>
        <p:nvSpPr>
          <p:cNvPr id="41" name="Freeform 41"/>
          <p:cNvSpPr/>
          <p:nvPr/>
        </p:nvSpPr>
        <p:spPr>
          <a:xfrm>
            <a:off x="6884591" y="5815941"/>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42" name="TextBox 42"/>
          <p:cNvSpPr txBox="1"/>
          <p:nvPr/>
        </p:nvSpPr>
        <p:spPr>
          <a:xfrm>
            <a:off x="7442939" y="5768316"/>
            <a:ext cx="10178955" cy="313163"/>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Testing titer levels for entry</a:t>
            </a:r>
          </a:p>
        </p:txBody>
      </p:sp>
      <p:sp>
        <p:nvSpPr>
          <p:cNvPr id="43" name="Freeform 43"/>
          <p:cNvSpPr/>
          <p:nvPr/>
        </p:nvSpPr>
        <p:spPr>
          <a:xfrm>
            <a:off x="6905249" y="6405759"/>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dirty="0"/>
          </a:p>
        </p:txBody>
      </p:sp>
      <p:sp>
        <p:nvSpPr>
          <p:cNvPr id="44" name="TextBox 44"/>
          <p:cNvSpPr txBox="1"/>
          <p:nvPr/>
        </p:nvSpPr>
        <p:spPr>
          <a:xfrm>
            <a:off x="7463597" y="6358134"/>
            <a:ext cx="10178955" cy="980012"/>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Pet shipping fees if the member flies rather than drives, or the pet is shipped separately from the member</a:t>
            </a:r>
          </a:p>
          <a:p>
            <a:pPr algn="just">
              <a:lnSpc>
                <a:spcPts val="2625"/>
              </a:lnSpc>
            </a:pPr>
            <a:endParaRPr lang="en-US" sz="2100" spc="157">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45" name="Freeform 45"/>
          <p:cNvSpPr/>
          <p:nvPr/>
        </p:nvSpPr>
        <p:spPr>
          <a:xfrm>
            <a:off x="6884590" y="7163363"/>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46" name="TextBox 46"/>
          <p:cNvSpPr txBox="1"/>
          <p:nvPr/>
        </p:nvSpPr>
        <p:spPr>
          <a:xfrm>
            <a:off x="7463597" y="7184904"/>
            <a:ext cx="10178955" cy="313163"/>
          </a:xfrm>
          <a:prstGeom prst="rect">
            <a:avLst/>
          </a:prstGeom>
        </p:spPr>
        <p:txBody>
          <a:bodyPr lIns="0" tIns="0" rIns="0" bIns="0" rtlCol="0" anchor="t">
            <a:spAutoFit/>
          </a:bodyPr>
          <a:lstStyle/>
          <a:p>
            <a:pPr algn="just">
              <a:lnSpc>
                <a:spcPts val="2625"/>
              </a:lnSpc>
            </a:pPr>
            <a:r>
              <a:rPr lang="en-US" sz="2100" spc="157" dirty="0">
                <a:solidFill>
                  <a:srgbClr val="5B7E55"/>
                </a:solidFill>
                <a:latin typeface="Times New Roman" panose="02020603050405020304" pitchFamily="18" charset="0"/>
                <a:ea typeface="Codec Pro"/>
                <a:cs typeface="Times New Roman" panose="02020603050405020304" pitchFamily="18" charset="0"/>
                <a:sym typeface="Codec Pro"/>
              </a:rPr>
              <a:t>Health certificate</a:t>
            </a:r>
          </a:p>
        </p:txBody>
      </p:sp>
      <p:sp>
        <p:nvSpPr>
          <p:cNvPr id="47" name="Freeform 47"/>
          <p:cNvSpPr/>
          <p:nvPr/>
        </p:nvSpPr>
        <p:spPr>
          <a:xfrm>
            <a:off x="6884591" y="7819269"/>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48" name="TextBox 48"/>
          <p:cNvSpPr txBox="1"/>
          <p:nvPr/>
        </p:nvSpPr>
        <p:spPr>
          <a:xfrm>
            <a:off x="7442939" y="7771644"/>
            <a:ext cx="10178955" cy="313163"/>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New 07/12/24 USDA fees for pet shipment</a:t>
            </a:r>
          </a:p>
        </p:txBody>
      </p:sp>
      <p:sp>
        <p:nvSpPr>
          <p:cNvPr id="49" name="TextBox 49"/>
          <p:cNvSpPr txBox="1"/>
          <p:nvPr/>
        </p:nvSpPr>
        <p:spPr>
          <a:xfrm>
            <a:off x="6497916" y="8510784"/>
            <a:ext cx="10485716" cy="1017202"/>
          </a:xfrm>
          <a:prstGeom prst="rect">
            <a:avLst/>
          </a:prstGeom>
        </p:spPr>
        <p:txBody>
          <a:bodyPr lIns="0" tIns="0" rIns="0" bIns="0" rtlCol="0" anchor="t">
            <a:spAutoFit/>
          </a:bodyPr>
          <a:lstStyle/>
          <a:p>
            <a:pPr algn="ctr">
              <a:lnSpc>
                <a:spcPts val="2704"/>
              </a:lnSpc>
            </a:pPr>
            <a:r>
              <a:rPr lang="en-US" sz="2163" b="1" spc="108" dirty="0">
                <a:solidFill>
                  <a:srgbClr val="000000"/>
                </a:solidFill>
                <a:latin typeface="Times New Roman" panose="02020603050405020304" pitchFamily="18" charset="0"/>
                <a:ea typeface="Codec Pro Bold"/>
                <a:cs typeface="Times New Roman" panose="02020603050405020304" pitchFamily="18" charset="0"/>
                <a:sym typeface="Codec Pro Bold"/>
              </a:rPr>
              <a:t>SM will submit a travel voucher at the end of the TLA </a:t>
            </a:r>
          </a:p>
          <a:p>
            <a:pPr algn="ctr">
              <a:lnSpc>
                <a:spcPts val="2704"/>
              </a:lnSpc>
            </a:pPr>
            <a:r>
              <a:rPr lang="en-US" sz="2163" b="1" spc="108" dirty="0">
                <a:solidFill>
                  <a:srgbClr val="000000"/>
                </a:solidFill>
                <a:latin typeface="Times New Roman" panose="02020603050405020304" pitchFamily="18" charset="0"/>
                <a:ea typeface="Codec Pro Bold"/>
                <a:cs typeface="Times New Roman" panose="02020603050405020304" pitchFamily="18" charset="0"/>
                <a:sym typeface="Codec Pro Bold"/>
              </a:rPr>
              <a:t>and claim all expenses related to the pet with valid receipts.</a:t>
            </a:r>
          </a:p>
          <a:p>
            <a:pPr algn="just">
              <a:lnSpc>
                <a:spcPts val="2704"/>
              </a:lnSpc>
            </a:pPr>
            <a:endParaRPr lang="en-US" sz="2163" b="1" spc="108" dirty="0">
              <a:solidFill>
                <a:srgbClr val="000000"/>
              </a:solidFill>
              <a:latin typeface="Times New Roman" panose="02020603050405020304" pitchFamily="18" charset="0"/>
              <a:ea typeface="Codec Pro Bold"/>
              <a:cs typeface="Times New Roman" panose="02020603050405020304" pitchFamily="18" charset="0"/>
              <a:sym typeface="Codec Pro Bold"/>
            </a:endParaRPr>
          </a:p>
        </p:txBody>
      </p:sp>
      <p:sp>
        <p:nvSpPr>
          <p:cNvPr id="50" name="Freeform 50"/>
          <p:cNvSpPr/>
          <p:nvPr/>
        </p:nvSpPr>
        <p:spPr>
          <a:xfrm>
            <a:off x="3686281"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51" name="Freeform 51"/>
          <p:cNvSpPr/>
          <p:nvPr/>
        </p:nvSpPr>
        <p:spPr>
          <a:xfrm>
            <a:off x="2419846" y="484001"/>
            <a:ext cx="869263" cy="869263"/>
          </a:xfrm>
          <a:custGeom>
            <a:avLst/>
            <a:gdLst/>
            <a:ahLst/>
            <a:cxnLst/>
            <a:rect l="l" t="t" r="r" b="b"/>
            <a:pathLst>
              <a:path w="869263" h="869263">
                <a:moveTo>
                  <a:pt x="0" y="0"/>
                </a:moveTo>
                <a:lnTo>
                  <a:pt x="869264" y="0"/>
                </a:lnTo>
                <a:lnTo>
                  <a:pt x="869264"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52" name="Freeform 52"/>
          <p:cNvSpPr/>
          <p:nvPr/>
        </p:nvSpPr>
        <p:spPr>
          <a:xfrm>
            <a:off x="1087287"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grpSp>
        <p:nvGrpSpPr>
          <p:cNvPr id="53" name="Group 3">
            <a:extLst>
              <a:ext uri="{FF2B5EF4-FFF2-40B4-BE49-F238E27FC236}">
                <a16:creationId xmlns:a16="http://schemas.microsoft.com/office/drawing/2014/main" id="{6A122CAB-9648-BFA2-1002-CC2521D1B9D0}"/>
              </a:ext>
            </a:extLst>
          </p:cNvPr>
          <p:cNvGrpSpPr/>
          <p:nvPr/>
        </p:nvGrpSpPr>
        <p:grpSpPr>
          <a:xfrm>
            <a:off x="0" y="-1193639"/>
            <a:ext cx="5649510" cy="11480639"/>
            <a:chOff x="0" y="-38100"/>
            <a:chExt cx="1487937" cy="3023707"/>
          </a:xfrm>
        </p:grpSpPr>
        <p:sp>
          <p:nvSpPr>
            <p:cNvPr id="54" name="Freeform 4">
              <a:extLst>
                <a:ext uri="{FF2B5EF4-FFF2-40B4-BE49-F238E27FC236}">
                  <a16:creationId xmlns:a16="http://schemas.microsoft.com/office/drawing/2014/main" id="{AF9EDEF2-7ACE-7CA4-58D4-EB3B4F01ADB3}"/>
                </a:ext>
              </a:extLst>
            </p:cNvPr>
            <p:cNvSpPr/>
            <p:nvPr/>
          </p:nvSpPr>
          <p:spPr>
            <a:xfrm>
              <a:off x="1759" y="276274"/>
              <a:ext cx="1486178" cy="2709333"/>
            </a:xfrm>
            <a:custGeom>
              <a:avLst/>
              <a:gdLst/>
              <a:ahLst/>
              <a:cxnLst/>
              <a:rect l="l" t="t" r="r" b="b"/>
              <a:pathLst>
                <a:path w="1486178" h="2709333">
                  <a:moveTo>
                    <a:pt x="0" y="0"/>
                  </a:moveTo>
                  <a:lnTo>
                    <a:pt x="1486178" y="0"/>
                  </a:lnTo>
                  <a:lnTo>
                    <a:pt x="1486178" y="2709333"/>
                  </a:lnTo>
                  <a:lnTo>
                    <a:pt x="0" y="2709333"/>
                  </a:lnTo>
                  <a:close/>
                </a:path>
              </a:pathLst>
            </a:custGeom>
            <a:solidFill>
              <a:srgbClr val="ADBD8D"/>
            </a:solidFill>
          </p:spPr>
          <p:txBody>
            <a:bodyPr/>
            <a:lstStyle/>
            <a:p>
              <a:endParaRPr lang="en-US"/>
            </a:p>
          </p:txBody>
        </p:sp>
        <p:sp>
          <p:nvSpPr>
            <p:cNvPr id="55" name="TextBox 5">
              <a:extLst>
                <a:ext uri="{FF2B5EF4-FFF2-40B4-BE49-F238E27FC236}">
                  <a16:creationId xmlns:a16="http://schemas.microsoft.com/office/drawing/2014/main" id="{6CDDC867-37AE-C4EE-A77A-EB2B7E73F50E}"/>
                </a:ext>
              </a:extLst>
            </p:cNvPr>
            <p:cNvSpPr txBox="1"/>
            <p:nvPr/>
          </p:nvSpPr>
          <p:spPr>
            <a:xfrm>
              <a:off x="0" y="-38100"/>
              <a:ext cx="1486178" cy="2747433"/>
            </a:xfrm>
            <a:prstGeom prst="rect">
              <a:avLst/>
            </a:prstGeom>
          </p:spPr>
          <p:txBody>
            <a:bodyPr lIns="50800" tIns="50800" rIns="50800" bIns="50800" rtlCol="0" anchor="ctr"/>
            <a:lstStyle/>
            <a:p>
              <a:pPr algn="ctr">
                <a:lnSpc>
                  <a:spcPts val="2659"/>
                </a:lnSpc>
              </a:pPr>
              <a:endParaRPr/>
            </a:p>
          </p:txBody>
        </p:sp>
      </p:grpSp>
      <p:sp>
        <p:nvSpPr>
          <p:cNvPr id="56" name="TextBox 18">
            <a:extLst>
              <a:ext uri="{FF2B5EF4-FFF2-40B4-BE49-F238E27FC236}">
                <a16:creationId xmlns:a16="http://schemas.microsoft.com/office/drawing/2014/main" id="{BB5713AE-6C07-D548-05AD-CDA5FB35009B}"/>
              </a:ext>
            </a:extLst>
          </p:cNvPr>
          <p:cNvSpPr txBox="1"/>
          <p:nvPr/>
        </p:nvSpPr>
        <p:spPr>
          <a:xfrm>
            <a:off x="92478" y="517378"/>
            <a:ext cx="5471232" cy="8877110"/>
          </a:xfrm>
          <a:prstGeom prst="rect">
            <a:avLst/>
          </a:prstGeom>
        </p:spPr>
        <p:txBody>
          <a:bodyPr lIns="0" tIns="0" rIns="0" bIns="0" rtlCol="0" anchor="t">
            <a:spAutoFit/>
          </a:bodyPr>
          <a:lstStyle/>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Points of Contact</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a:cs typeface="Times New Roman" panose="02020603050405020304" pitchFamily="18" charset="0"/>
                <a:sym typeface="Codec Pro"/>
              </a:rPr>
              <a:t>Required Documents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Bold"/>
                <a:cs typeface="Times New Roman" panose="02020603050405020304" pitchFamily="18" charset="0"/>
                <a:sym typeface="Codec Pro Bold"/>
              </a:rPr>
              <a:t>Cost of Living Allowance (COLA)</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Basic Allowance for Housing (BAH)</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Family Separation Allowance</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Temporary Lodging Allowance (TLA)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Station Housing Allowance (ASHA)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Move In Housing Allowance (MIHA)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Meal Deductions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Pay</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Enlistment Bonus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Entitlements Affected by Permanent Change of Station</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Dislocation Allowance (DLA)</a:t>
            </a:r>
          </a:p>
          <a:p>
            <a:pPr marL="453390" lvl="1" indent="-226695" algn="l">
              <a:lnSpc>
                <a:spcPts val="4053"/>
              </a:lnSpc>
              <a:buFont typeface="Arial"/>
              <a:buChar char="•"/>
            </a:pPr>
            <a:r>
              <a:rPr lang="en-US" sz="2100" b="1" u="sng" spc="90" dirty="0">
                <a:solidFill>
                  <a:srgbClr val="FFFF00"/>
                </a:solidFill>
                <a:latin typeface="Times New Roman" panose="02020603050405020304" pitchFamily="18" charset="0"/>
                <a:ea typeface="Codec Pro"/>
                <a:cs typeface="Times New Roman" panose="02020603050405020304" pitchFamily="18" charset="0"/>
                <a:sym typeface="Codec Pro"/>
              </a:rPr>
              <a:t>Pet Expenses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Smart Voucher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9FBF2"/>
        </a:solidFill>
        <a:effectLst/>
      </p:bgPr>
    </p:bg>
    <p:spTree>
      <p:nvGrpSpPr>
        <p:cNvPr id="1" name=""/>
        <p:cNvGrpSpPr/>
        <p:nvPr/>
      </p:nvGrpSpPr>
      <p:grpSpPr>
        <a:xfrm>
          <a:off x="0" y="0"/>
          <a:ext cx="0" cy="0"/>
          <a:chOff x="0" y="0"/>
          <a:chExt cx="0" cy="0"/>
        </a:xfrm>
      </p:grpSpPr>
      <p:sp>
        <p:nvSpPr>
          <p:cNvPr id="2" name="Freeform 2"/>
          <p:cNvSpPr/>
          <p:nvPr/>
        </p:nvSpPr>
        <p:spPr>
          <a:xfrm flipH="1">
            <a:off x="14639352" y="1353264"/>
            <a:ext cx="5923771" cy="5435548"/>
          </a:xfrm>
          <a:custGeom>
            <a:avLst/>
            <a:gdLst/>
            <a:ahLst/>
            <a:cxnLst/>
            <a:rect l="l" t="t" r="r" b="b"/>
            <a:pathLst>
              <a:path w="5923771" h="5435548">
                <a:moveTo>
                  <a:pt x="5923771" y="0"/>
                </a:moveTo>
                <a:lnTo>
                  <a:pt x="0" y="0"/>
                </a:lnTo>
                <a:lnTo>
                  <a:pt x="0" y="5435548"/>
                </a:lnTo>
                <a:lnTo>
                  <a:pt x="5923771" y="5435548"/>
                </a:lnTo>
                <a:lnTo>
                  <a:pt x="5923771" y="0"/>
                </a:lnTo>
                <a:close/>
              </a:path>
            </a:pathLst>
          </a:custGeom>
          <a:blipFill>
            <a:blip r:embed="rId2">
              <a:alphaModFix amt="12000"/>
            </a:blip>
            <a:stretch>
              <a:fillRect/>
            </a:stretch>
          </a:blipFill>
        </p:spPr>
        <p:txBody>
          <a:bodyPr/>
          <a:lstStyle/>
          <a:p>
            <a:endParaRPr lang="en-US"/>
          </a:p>
        </p:txBody>
      </p:sp>
      <p:sp>
        <p:nvSpPr>
          <p:cNvPr id="12" name="Freeform 12"/>
          <p:cNvSpPr/>
          <p:nvPr/>
        </p:nvSpPr>
        <p:spPr>
          <a:xfrm>
            <a:off x="15880104" y="-764645"/>
            <a:ext cx="1529290" cy="1529290"/>
          </a:xfrm>
          <a:custGeom>
            <a:avLst/>
            <a:gdLst/>
            <a:ahLst/>
            <a:cxnLst/>
            <a:rect l="l" t="t" r="r" b="b"/>
            <a:pathLst>
              <a:path w="1529290" h="1529290">
                <a:moveTo>
                  <a:pt x="0" y="0"/>
                </a:moveTo>
                <a:lnTo>
                  <a:pt x="1529290" y="0"/>
                </a:lnTo>
                <a:lnTo>
                  <a:pt x="1529290" y="1529290"/>
                </a:lnTo>
                <a:lnTo>
                  <a:pt x="0" y="152929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3" name="TextBox 13"/>
          <p:cNvSpPr txBox="1"/>
          <p:nvPr/>
        </p:nvSpPr>
        <p:spPr>
          <a:xfrm>
            <a:off x="6205012" y="536428"/>
            <a:ext cx="11886106" cy="718145"/>
          </a:xfrm>
          <a:prstGeom prst="rect">
            <a:avLst/>
          </a:prstGeom>
        </p:spPr>
        <p:txBody>
          <a:bodyPr lIns="0" tIns="0" rIns="0" bIns="0" rtlCol="0" anchor="t">
            <a:spAutoFit/>
          </a:bodyPr>
          <a:lstStyle/>
          <a:p>
            <a:pPr algn="l">
              <a:lnSpc>
                <a:spcPts val="5600"/>
              </a:lnSpc>
            </a:pPr>
            <a:r>
              <a:rPr lang="en-US" sz="6000" dirty="0">
                <a:solidFill>
                  <a:srgbClr val="5B7E55"/>
                </a:solidFill>
                <a:latin typeface="Times New Roman" panose="02020603050405020304" pitchFamily="18" charset="0"/>
                <a:ea typeface="TAN Mon Cheri"/>
                <a:cs typeface="Times New Roman" panose="02020603050405020304" pitchFamily="18" charset="0"/>
                <a:sym typeface="TAN Mon Cheri"/>
              </a:rPr>
              <a:t>SMART VOUCHER PROCESS</a:t>
            </a:r>
          </a:p>
        </p:txBody>
      </p:sp>
      <p:sp>
        <p:nvSpPr>
          <p:cNvPr id="15" name="Freeform 15"/>
          <p:cNvSpPr/>
          <p:nvPr/>
        </p:nvSpPr>
        <p:spPr>
          <a:xfrm>
            <a:off x="219224" y="168985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6" name="Freeform 16"/>
          <p:cNvSpPr/>
          <p:nvPr/>
        </p:nvSpPr>
        <p:spPr>
          <a:xfrm>
            <a:off x="219224" y="2192105"/>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7" name="Freeform 17"/>
          <p:cNvSpPr/>
          <p:nvPr/>
        </p:nvSpPr>
        <p:spPr>
          <a:xfrm>
            <a:off x="219224" y="2693331"/>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8" name="Freeform 18"/>
          <p:cNvSpPr/>
          <p:nvPr/>
        </p:nvSpPr>
        <p:spPr>
          <a:xfrm>
            <a:off x="219224" y="322304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9" name="Freeform 19"/>
          <p:cNvSpPr/>
          <p:nvPr/>
        </p:nvSpPr>
        <p:spPr>
          <a:xfrm>
            <a:off x="219224" y="3758638"/>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0" name="Freeform 20"/>
          <p:cNvSpPr/>
          <p:nvPr/>
        </p:nvSpPr>
        <p:spPr>
          <a:xfrm>
            <a:off x="219224" y="429422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1" name="Freeform 21"/>
          <p:cNvSpPr/>
          <p:nvPr/>
        </p:nvSpPr>
        <p:spPr>
          <a:xfrm>
            <a:off x="219224" y="5264372"/>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2" name="Freeform 22"/>
          <p:cNvSpPr/>
          <p:nvPr/>
        </p:nvSpPr>
        <p:spPr>
          <a:xfrm>
            <a:off x="219224" y="5799964"/>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3" name="Freeform 23"/>
          <p:cNvSpPr/>
          <p:nvPr/>
        </p:nvSpPr>
        <p:spPr>
          <a:xfrm>
            <a:off x="219224" y="623451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4" name="Freeform 24"/>
          <p:cNvSpPr/>
          <p:nvPr/>
        </p:nvSpPr>
        <p:spPr>
          <a:xfrm>
            <a:off x="219224" y="6770107"/>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5" name="Freeform 25"/>
          <p:cNvSpPr/>
          <p:nvPr/>
        </p:nvSpPr>
        <p:spPr>
          <a:xfrm>
            <a:off x="219224" y="730569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6" name="Freeform 26"/>
          <p:cNvSpPr/>
          <p:nvPr/>
        </p:nvSpPr>
        <p:spPr>
          <a:xfrm>
            <a:off x="238274" y="832127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7" name="Freeform 27"/>
          <p:cNvSpPr/>
          <p:nvPr/>
        </p:nvSpPr>
        <p:spPr>
          <a:xfrm>
            <a:off x="238274" y="883056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8" name="Freeform 28"/>
          <p:cNvSpPr/>
          <p:nvPr/>
        </p:nvSpPr>
        <p:spPr>
          <a:xfrm>
            <a:off x="5938767" y="1774295"/>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9" name="TextBox 29"/>
          <p:cNvSpPr txBox="1"/>
          <p:nvPr/>
        </p:nvSpPr>
        <p:spPr>
          <a:xfrm>
            <a:off x="6499032" y="1715792"/>
            <a:ext cx="10178955" cy="666849"/>
          </a:xfrm>
          <a:prstGeom prst="rect">
            <a:avLst/>
          </a:prstGeom>
        </p:spPr>
        <p:txBody>
          <a:bodyPr lIns="0" tIns="0" rIns="0" bIns="0" rtlCol="0" anchor="t">
            <a:spAutoFit/>
          </a:bodyPr>
          <a:lstStyle/>
          <a:p>
            <a:pPr algn="just">
              <a:lnSpc>
                <a:spcPts val="2625"/>
              </a:lnSpc>
            </a:pPr>
            <a:r>
              <a:rPr lang="en-US" sz="2400" b="1" spc="157" dirty="0">
                <a:solidFill>
                  <a:srgbClr val="000000"/>
                </a:solidFill>
                <a:latin typeface="Times New Roman" panose="02020603050405020304" pitchFamily="18" charset="0"/>
                <a:ea typeface="Codec Pro Bold"/>
                <a:cs typeface="Times New Roman" panose="02020603050405020304" pitchFamily="18" charset="0"/>
                <a:sym typeface="Codec Pro Bold"/>
              </a:rPr>
              <a:t>Finance cannot in-process Service Members in the pay system if the Smart Voucher has not been completed and approved. </a:t>
            </a:r>
          </a:p>
        </p:txBody>
      </p:sp>
      <p:sp>
        <p:nvSpPr>
          <p:cNvPr id="30" name="Freeform 30"/>
          <p:cNvSpPr/>
          <p:nvPr/>
        </p:nvSpPr>
        <p:spPr>
          <a:xfrm>
            <a:off x="5949900" y="2689515"/>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1" name="TextBox 31"/>
          <p:cNvSpPr txBox="1"/>
          <p:nvPr/>
        </p:nvSpPr>
        <p:spPr>
          <a:xfrm>
            <a:off x="6510164" y="2631012"/>
            <a:ext cx="10178955" cy="980012"/>
          </a:xfrm>
          <a:prstGeom prst="rect">
            <a:avLst/>
          </a:prstGeom>
        </p:spPr>
        <p:txBody>
          <a:bodyPr lIns="0" tIns="0" rIns="0" bIns="0" rtlCol="0" anchor="t">
            <a:spAutoFit/>
          </a:bodyPr>
          <a:lstStyle/>
          <a:p>
            <a:pPr algn="just">
              <a:lnSpc>
                <a:spcPts val="2625"/>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Smart Voucher is an online tool that will assist you populate your own Travel Voucher (DD Form 1351-2). </a:t>
            </a:r>
          </a:p>
          <a:p>
            <a:pPr algn="just">
              <a:lnSpc>
                <a:spcPts val="2625"/>
              </a:lnSpc>
            </a:pPr>
            <a:endPar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32" name="Freeform 32"/>
          <p:cNvSpPr/>
          <p:nvPr/>
        </p:nvSpPr>
        <p:spPr>
          <a:xfrm>
            <a:off x="5949900" y="3492712"/>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3" name="TextBox 33"/>
          <p:cNvSpPr txBox="1"/>
          <p:nvPr/>
        </p:nvSpPr>
        <p:spPr>
          <a:xfrm>
            <a:off x="6489507" y="3434209"/>
            <a:ext cx="10178955" cy="980012"/>
          </a:xfrm>
          <a:prstGeom prst="rect">
            <a:avLst/>
          </a:prstGeom>
        </p:spPr>
        <p:txBody>
          <a:bodyPr lIns="0" tIns="0" rIns="0" bIns="0" rtlCol="0" anchor="t">
            <a:spAutoFit/>
          </a:bodyPr>
          <a:lstStyle/>
          <a:p>
            <a:pPr algn="just">
              <a:lnSpc>
                <a:spcPts val="2625"/>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Service members will be uploading supporting documents and submitting their packets electronically. </a:t>
            </a:r>
          </a:p>
          <a:p>
            <a:pPr algn="just">
              <a:lnSpc>
                <a:spcPts val="2625"/>
              </a:lnSpc>
            </a:pPr>
            <a:endPar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34" name="Freeform 34"/>
          <p:cNvSpPr/>
          <p:nvPr/>
        </p:nvSpPr>
        <p:spPr>
          <a:xfrm>
            <a:off x="5949900" y="4403407"/>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5" name="TextBox 35"/>
          <p:cNvSpPr txBox="1"/>
          <p:nvPr/>
        </p:nvSpPr>
        <p:spPr>
          <a:xfrm>
            <a:off x="6510164" y="4344904"/>
            <a:ext cx="10178955" cy="980012"/>
          </a:xfrm>
          <a:prstGeom prst="rect">
            <a:avLst/>
          </a:prstGeom>
        </p:spPr>
        <p:txBody>
          <a:bodyPr lIns="0" tIns="0" rIns="0" bIns="0" rtlCol="0" anchor="t">
            <a:spAutoFit/>
          </a:bodyPr>
          <a:lstStyle/>
          <a:p>
            <a:pPr algn="just">
              <a:lnSpc>
                <a:spcPts val="2625"/>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Login to Smart Voucher with your CAC card or with your </a:t>
            </a:r>
            <a:r>
              <a:rPr lang="en-US" sz="2100" spc="157" dirty="0" err="1">
                <a:solidFill>
                  <a:srgbClr val="000000"/>
                </a:solidFill>
                <a:latin typeface="Times New Roman" panose="02020603050405020304" pitchFamily="18" charset="0"/>
                <a:ea typeface="Codec Pro"/>
                <a:cs typeface="Times New Roman" panose="02020603050405020304" pitchFamily="18" charset="0"/>
                <a:sym typeface="Codec Pro"/>
              </a:rPr>
              <a:t>myPay</a:t>
            </a: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 Username and Password.</a:t>
            </a:r>
          </a:p>
          <a:p>
            <a:pPr algn="just">
              <a:lnSpc>
                <a:spcPts val="2625"/>
              </a:lnSpc>
            </a:pPr>
            <a:endPar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36" name="Freeform 36"/>
          <p:cNvSpPr/>
          <p:nvPr/>
        </p:nvSpPr>
        <p:spPr>
          <a:xfrm>
            <a:off x="14557272" y="62173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38" name="Freeform 38"/>
          <p:cNvSpPr/>
          <p:nvPr/>
        </p:nvSpPr>
        <p:spPr>
          <a:xfrm>
            <a:off x="3686281"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39" name="Freeform 39"/>
          <p:cNvSpPr/>
          <p:nvPr/>
        </p:nvSpPr>
        <p:spPr>
          <a:xfrm>
            <a:off x="2419846" y="484001"/>
            <a:ext cx="869263" cy="869263"/>
          </a:xfrm>
          <a:custGeom>
            <a:avLst/>
            <a:gdLst/>
            <a:ahLst/>
            <a:cxnLst/>
            <a:rect l="l" t="t" r="r" b="b"/>
            <a:pathLst>
              <a:path w="869263" h="869263">
                <a:moveTo>
                  <a:pt x="0" y="0"/>
                </a:moveTo>
                <a:lnTo>
                  <a:pt x="869264" y="0"/>
                </a:lnTo>
                <a:lnTo>
                  <a:pt x="869264"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40" name="Freeform 40"/>
          <p:cNvSpPr/>
          <p:nvPr/>
        </p:nvSpPr>
        <p:spPr>
          <a:xfrm>
            <a:off x="1087287"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41" name="TextBox 41">
            <a:extLst>
              <a:ext uri="{FF2B5EF4-FFF2-40B4-BE49-F238E27FC236}">
                <a16:creationId xmlns:a16="http://schemas.microsoft.com/office/drawing/2014/main" id="{30D89AD8-F8EB-EAC7-1C99-8FC5E8EE0072}"/>
              </a:ext>
            </a:extLst>
          </p:cNvPr>
          <p:cNvSpPr txBox="1"/>
          <p:nvPr/>
        </p:nvSpPr>
        <p:spPr>
          <a:xfrm>
            <a:off x="6510164" y="5286410"/>
            <a:ext cx="11400509" cy="980012"/>
          </a:xfrm>
          <a:prstGeom prst="rect">
            <a:avLst/>
          </a:prstGeom>
        </p:spPr>
        <p:txBody>
          <a:bodyPr lIns="0" tIns="0" rIns="0" bIns="0" rtlCol="0" anchor="t">
            <a:spAutoFit/>
          </a:bodyPr>
          <a:lstStyle/>
          <a:p>
            <a:pPr algn="just">
              <a:lnSpc>
                <a:spcPts val="2625"/>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A dependent voucher (separate from the Service Member’s) must </a:t>
            </a:r>
          </a:p>
          <a:p>
            <a:pPr algn="just">
              <a:lnSpc>
                <a:spcPts val="2625"/>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be completed if dependents arrived on a separate date, or if arrived on the same date but  itinerary is different. </a:t>
            </a:r>
          </a:p>
        </p:txBody>
      </p:sp>
      <p:sp>
        <p:nvSpPr>
          <p:cNvPr id="42" name="Freeform 34">
            <a:extLst>
              <a:ext uri="{FF2B5EF4-FFF2-40B4-BE49-F238E27FC236}">
                <a16:creationId xmlns:a16="http://schemas.microsoft.com/office/drawing/2014/main" id="{23F198A7-6946-2E1D-E135-030C0BC3B724}"/>
              </a:ext>
            </a:extLst>
          </p:cNvPr>
          <p:cNvSpPr/>
          <p:nvPr/>
        </p:nvSpPr>
        <p:spPr>
          <a:xfrm>
            <a:off x="5949900" y="5365438"/>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grpSp>
        <p:nvGrpSpPr>
          <p:cNvPr id="43" name="Group 3">
            <a:extLst>
              <a:ext uri="{FF2B5EF4-FFF2-40B4-BE49-F238E27FC236}">
                <a16:creationId xmlns:a16="http://schemas.microsoft.com/office/drawing/2014/main" id="{9AFE44D4-20D4-DBC1-11FA-1490178DAF74}"/>
              </a:ext>
            </a:extLst>
          </p:cNvPr>
          <p:cNvGrpSpPr/>
          <p:nvPr/>
        </p:nvGrpSpPr>
        <p:grpSpPr>
          <a:xfrm>
            <a:off x="0" y="-1193639"/>
            <a:ext cx="5649510" cy="11480639"/>
            <a:chOff x="0" y="-38100"/>
            <a:chExt cx="1487937" cy="3023707"/>
          </a:xfrm>
        </p:grpSpPr>
        <p:sp>
          <p:nvSpPr>
            <p:cNvPr id="44" name="Freeform 4">
              <a:extLst>
                <a:ext uri="{FF2B5EF4-FFF2-40B4-BE49-F238E27FC236}">
                  <a16:creationId xmlns:a16="http://schemas.microsoft.com/office/drawing/2014/main" id="{5D179EF2-51AE-0533-C68D-BD7610A7F67F}"/>
                </a:ext>
              </a:extLst>
            </p:cNvPr>
            <p:cNvSpPr/>
            <p:nvPr/>
          </p:nvSpPr>
          <p:spPr>
            <a:xfrm>
              <a:off x="1759" y="276274"/>
              <a:ext cx="1486178" cy="2709333"/>
            </a:xfrm>
            <a:custGeom>
              <a:avLst/>
              <a:gdLst/>
              <a:ahLst/>
              <a:cxnLst/>
              <a:rect l="l" t="t" r="r" b="b"/>
              <a:pathLst>
                <a:path w="1486178" h="2709333">
                  <a:moveTo>
                    <a:pt x="0" y="0"/>
                  </a:moveTo>
                  <a:lnTo>
                    <a:pt x="1486178" y="0"/>
                  </a:lnTo>
                  <a:lnTo>
                    <a:pt x="1486178" y="2709333"/>
                  </a:lnTo>
                  <a:lnTo>
                    <a:pt x="0" y="2709333"/>
                  </a:lnTo>
                  <a:close/>
                </a:path>
              </a:pathLst>
            </a:custGeom>
            <a:solidFill>
              <a:srgbClr val="ADBD8D"/>
            </a:solidFill>
          </p:spPr>
          <p:txBody>
            <a:bodyPr/>
            <a:lstStyle/>
            <a:p>
              <a:endParaRPr lang="en-US"/>
            </a:p>
          </p:txBody>
        </p:sp>
        <p:sp>
          <p:nvSpPr>
            <p:cNvPr id="45" name="TextBox 5">
              <a:extLst>
                <a:ext uri="{FF2B5EF4-FFF2-40B4-BE49-F238E27FC236}">
                  <a16:creationId xmlns:a16="http://schemas.microsoft.com/office/drawing/2014/main" id="{96902E44-73BA-C84E-E995-73D477E4EA43}"/>
                </a:ext>
              </a:extLst>
            </p:cNvPr>
            <p:cNvSpPr txBox="1"/>
            <p:nvPr/>
          </p:nvSpPr>
          <p:spPr>
            <a:xfrm>
              <a:off x="0" y="-38100"/>
              <a:ext cx="1486178" cy="2747433"/>
            </a:xfrm>
            <a:prstGeom prst="rect">
              <a:avLst/>
            </a:prstGeom>
          </p:spPr>
          <p:txBody>
            <a:bodyPr lIns="50800" tIns="50800" rIns="50800" bIns="50800" rtlCol="0" anchor="ctr"/>
            <a:lstStyle/>
            <a:p>
              <a:pPr algn="ctr">
                <a:lnSpc>
                  <a:spcPts val="2659"/>
                </a:lnSpc>
              </a:pPr>
              <a:endParaRPr/>
            </a:p>
          </p:txBody>
        </p:sp>
      </p:grpSp>
      <p:sp>
        <p:nvSpPr>
          <p:cNvPr id="46" name="TextBox 18">
            <a:extLst>
              <a:ext uri="{FF2B5EF4-FFF2-40B4-BE49-F238E27FC236}">
                <a16:creationId xmlns:a16="http://schemas.microsoft.com/office/drawing/2014/main" id="{DA649D89-32F1-BDD1-B094-310390E9BAC0}"/>
              </a:ext>
            </a:extLst>
          </p:cNvPr>
          <p:cNvSpPr txBox="1"/>
          <p:nvPr/>
        </p:nvSpPr>
        <p:spPr>
          <a:xfrm>
            <a:off x="92478" y="517378"/>
            <a:ext cx="5471232" cy="8877110"/>
          </a:xfrm>
          <a:prstGeom prst="rect">
            <a:avLst/>
          </a:prstGeom>
        </p:spPr>
        <p:txBody>
          <a:bodyPr lIns="0" tIns="0" rIns="0" bIns="0" rtlCol="0" anchor="t">
            <a:spAutoFit/>
          </a:bodyPr>
          <a:lstStyle/>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Points of Contact</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a:cs typeface="Times New Roman" panose="02020603050405020304" pitchFamily="18" charset="0"/>
                <a:sym typeface="Codec Pro"/>
              </a:rPr>
              <a:t>Required Documents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Bold"/>
                <a:cs typeface="Times New Roman" panose="02020603050405020304" pitchFamily="18" charset="0"/>
                <a:sym typeface="Codec Pro Bold"/>
              </a:rPr>
              <a:t>Cost of Living Allowance (COLA)</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Basic Allowance for Housing (BAH)</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Family Separation Allowance</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Temporary Lodging Allowance (TLA)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Station Housing Allowance (ASHA)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Move In Housing Allowance (MIHA)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Meal Deductions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Pay</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Enlistment Bonus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Entitlements Affected by Permanent Change of Station</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Dislocation Allowance (DLA)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Pet Expenses</a:t>
            </a:r>
          </a:p>
          <a:p>
            <a:pPr marL="453390" lvl="1" indent="-226695" algn="l">
              <a:lnSpc>
                <a:spcPts val="4053"/>
              </a:lnSpc>
              <a:buFont typeface="Arial"/>
              <a:buChar char="•"/>
            </a:pPr>
            <a:r>
              <a:rPr lang="en-US" sz="2100" b="1" u="sng" spc="90" dirty="0">
                <a:solidFill>
                  <a:srgbClr val="FFFF00"/>
                </a:solidFill>
                <a:latin typeface="Times New Roman" panose="02020603050405020304" pitchFamily="18" charset="0"/>
                <a:ea typeface="Codec Pro"/>
                <a:cs typeface="Times New Roman" panose="02020603050405020304" pitchFamily="18" charset="0"/>
                <a:sym typeface="Codec Pro"/>
              </a:rPr>
              <a:t>Smart Voucher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9FBF2"/>
        </a:solidFill>
        <a:effectLst/>
      </p:bgPr>
    </p:bg>
    <p:spTree>
      <p:nvGrpSpPr>
        <p:cNvPr id="1" name=""/>
        <p:cNvGrpSpPr/>
        <p:nvPr/>
      </p:nvGrpSpPr>
      <p:grpSpPr>
        <a:xfrm>
          <a:off x="0" y="0"/>
          <a:ext cx="0" cy="0"/>
          <a:chOff x="0" y="0"/>
          <a:chExt cx="0" cy="0"/>
        </a:xfrm>
      </p:grpSpPr>
      <p:sp>
        <p:nvSpPr>
          <p:cNvPr id="2" name="Freeform 2"/>
          <p:cNvSpPr/>
          <p:nvPr/>
        </p:nvSpPr>
        <p:spPr>
          <a:xfrm flipH="1">
            <a:off x="15818506" y="3690799"/>
            <a:ext cx="6329983" cy="5808281"/>
          </a:xfrm>
          <a:custGeom>
            <a:avLst/>
            <a:gdLst/>
            <a:ahLst/>
            <a:cxnLst/>
            <a:rect l="l" t="t" r="r" b="b"/>
            <a:pathLst>
              <a:path w="6329983" h="5808281">
                <a:moveTo>
                  <a:pt x="6329982" y="0"/>
                </a:moveTo>
                <a:lnTo>
                  <a:pt x="0" y="0"/>
                </a:lnTo>
                <a:lnTo>
                  <a:pt x="0" y="5808281"/>
                </a:lnTo>
                <a:lnTo>
                  <a:pt x="6329982" y="5808281"/>
                </a:lnTo>
                <a:lnTo>
                  <a:pt x="6329982" y="0"/>
                </a:lnTo>
                <a:close/>
              </a:path>
            </a:pathLst>
          </a:custGeom>
          <a:blipFill>
            <a:blip r:embed="rId2">
              <a:alphaModFix amt="12000"/>
            </a:blip>
            <a:stretch>
              <a:fillRect/>
            </a:stretch>
          </a:blipFill>
        </p:spPr>
        <p:txBody>
          <a:bodyPr/>
          <a:lstStyle/>
          <a:p>
            <a:endParaRPr lang="en-US"/>
          </a:p>
        </p:txBody>
      </p:sp>
      <p:grpSp>
        <p:nvGrpSpPr>
          <p:cNvPr id="3" name="Group 3"/>
          <p:cNvGrpSpPr/>
          <p:nvPr/>
        </p:nvGrpSpPr>
        <p:grpSpPr>
          <a:xfrm>
            <a:off x="0" y="0"/>
            <a:ext cx="18288000" cy="2112725"/>
            <a:chOff x="0" y="0"/>
            <a:chExt cx="4816593" cy="556438"/>
          </a:xfrm>
        </p:grpSpPr>
        <p:sp>
          <p:nvSpPr>
            <p:cNvPr id="4" name="Freeform 4"/>
            <p:cNvSpPr/>
            <p:nvPr/>
          </p:nvSpPr>
          <p:spPr>
            <a:xfrm>
              <a:off x="0" y="0"/>
              <a:ext cx="4816592" cy="556438"/>
            </a:xfrm>
            <a:custGeom>
              <a:avLst/>
              <a:gdLst/>
              <a:ahLst/>
              <a:cxnLst/>
              <a:rect l="l" t="t" r="r" b="b"/>
              <a:pathLst>
                <a:path w="4816592" h="556438">
                  <a:moveTo>
                    <a:pt x="0" y="0"/>
                  </a:moveTo>
                  <a:lnTo>
                    <a:pt x="4816592" y="0"/>
                  </a:lnTo>
                  <a:lnTo>
                    <a:pt x="4816592" y="556438"/>
                  </a:lnTo>
                  <a:lnTo>
                    <a:pt x="0" y="556438"/>
                  </a:lnTo>
                  <a:close/>
                </a:path>
              </a:pathLst>
            </a:custGeom>
            <a:solidFill>
              <a:srgbClr val="ADBD8D"/>
            </a:solidFill>
          </p:spPr>
          <p:txBody>
            <a:bodyPr/>
            <a:lstStyle/>
            <a:p>
              <a:endParaRPr lang="en-US"/>
            </a:p>
          </p:txBody>
        </p:sp>
        <p:sp>
          <p:nvSpPr>
            <p:cNvPr id="5" name="TextBox 5"/>
            <p:cNvSpPr txBox="1"/>
            <p:nvPr/>
          </p:nvSpPr>
          <p:spPr>
            <a:xfrm>
              <a:off x="0" y="-38100"/>
              <a:ext cx="4816593" cy="594538"/>
            </a:xfrm>
            <a:prstGeom prst="rect">
              <a:avLst/>
            </a:prstGeom>
          </p:spPr>
          <p:txBody>
            <a:bodyPr lIns="50800" tIns="50800" rIns="50800" bIns="50800" rtlCol="0" anchor="ctr"/>
            <a:lstStyle/>
            <a:p>
              <a:pPr algn="ctr">
                <a:lnSpc>
                  <a:spcPts val="2659"/>
                </a:lnSpc>
              </a:pPr>
              <a:endParaRPr/>
            </a:p>
          </p:txBody>
        </p:sp>
      </p:grpSp>
      <p:sp>
        <p:nvSpPr>
          <p:cNvPr id="6" name="Freeform 6"/>
          <p:cNvSpPr/>
          <p:nvPr/>
        </p:nvSpPr>
        <p:spPr>
          <a:xfrm>
            <a:off x="4194025" y="62173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7" name="Freeform 7"/>
          <p:cNvSpPr/>
          <p:nvPr/>
        </p:nvSpPr>
        <p:spPr>
          <a:xfrm>
            <a:off x="15889831" y="62173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8" name="Freeform 8"/>
          <p:cNvSpPr/>
          <p:nvPr/>
        </p:nvSpPr>
        <p:spPr>
          <a:xfrm>
            <a:off x="2861465" y="62173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9" name="Freeform 9"/>
          <p:cNvSpPr/>
          <p:nvPr/>
        </p:nvSpPr>
        <p:spPr>
          <a:xfrm>
            <a:off x="14557272" y="62173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0" name="Freeform 10"/>
          <p:cNvSpPr/>
          <p:nvPr/>
        </p:nvSpPr>
        <p:spPr>
          <a:xfrm>
            <a:off x="1528906" y="62173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1" name="Freeform 11"/>
          <p:cNvSpPr/>
          <p:nvPr/>
        </p:nvSpPr>
        <p:spPr>
          <a:xfrm>
            <a:off x="13224712" y="62173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grpSp>
        <p:nvGrpSpPr>
          <p:cNvPr id="12" name="Group 12"/>
          <p:cNvGrpSpPr/>
          <p:nvPr/>
        </p:nvGrpSpPr>
        <p:grpSpPr>
          <a:xfrm>
            <a:off x="12410288" y="5776155"/>
            <a:ext cx="11175347" cy="11175347"/>
            <a:chOff x="0" y="0"/>
            <a:chExt cx="812800" cy="812800"/>
          </a:xfrm>
        </p:grpSpPr>
        <p:sp>
          <p:nvSpPr>
            <p:cNvPr id="13" name="Freeform 1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14" name="TextBox 14"/>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sp>
        <p:nvSpPr>
          <p:cNvPr id="15" name="Freeform 15"/>
          <p:cNvSpPr/>
          <p:nvPr/>
        </p:nvSpPr>
        <p:spPr>
          <a:xfrm>
            <a:off x="312772" y="3615622"/>
            <a:ext cx="14101025" cy="4388944"/>
          </a:xfrm>
          <a:custGeom>
            <a:avLst/>
            <a:gdLst/>
            <a:ahLst/>
            <a:cxnLst/>
            <a:rect l="l" t="t" r="r" b="b"/>
            <a:pathLst>
              <a:path w="14101025" h="4388944">
                <a:moveTo>
                  <a:pt x="0" y="0"/>
                </a:moveTo>
                <a:lnTo>
                  <a:pt x="14101025" y="0"/>
                </a:lnTo>
                <a:lnTo>
                  <a:pt x="14101025" y="4388944"/>
                </a:lnTo>
                <a:lnTo>
                  <a:pt x="0" y="438894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6" name="TextBox 16"/>
          <p:cNvSpPr txBox="1"/>
          <p:nvPr/>
        </p:nvSpPr>
        <p:spPr>
          <a:xfrm>
            <a:off x="3105797" y="316588"/>
            <a:ext cx="11886106" cy="1436291"/>
          </a:xfrm>
          <a:prstGeom prst="rect">
            <a:avLst/>
          </a:prstGeom>
        </p:spPr>
        <p:txBody>
          <a:bodyPr lIns="0" tIns="0" rIns="0" bIns="0" rtlCol="0" anchor="t">
            <a:spAutoFit/>
          </a:bodyPr>
          <a:lstStyle/>
          <a:p>
            <a:pPr algn="ctr">
              <a:lnSpc>
                <a:spcPts val="5600"/>
              </a:lnSpc>
            </a:pPr>
            <a:r>
              <a:rPr lang="en-US" sz="6000" b="1" dirty="0">
                <a:solidFill>
                  <a:srgbClr val="F9FBF2"/>
                </a:solidFill>
                <a:latin typeface="Times New Roman" panose="02020603050405020304" pitchFamily="18" charset="0"/>
                <a:ea typeface="TAN Mon Cheri"/>
                <a:cs typeface="Times New Roman" panose="02020603050405020304" pitchFamily="18" charset="0"/>
                <a:sym typeface="TAN Mon Cheri"/>
              </a:rPr>
              <a:t>SMART VOUCHER </a:t>
            </a:r>
          </a:p>
          <a:p>
            <a:pPr algn="ctr">
              <a:lnSpc>
                <a:spcPts val="5600"/>
              </a:lnSpc>
            </a:pPr>
            <a:r>
              <a:rPr lang="en-US" sz="6000" b="1" dirty="0">
                <a:solidFill>
                  <a:srgbClr val="F9FBF2"/>
                </a:solidFill>
                <a:latin typeface="Times New Roman" panose="02020603050405020304" pitchFamily="18" charset="0"/>
                <a:ea typeface="TAN Mon Cheri"/>
                <a:cs typeface="Times New Roman" panose="02020603050405020304" pitchFamily="18" charset="0"/>
                <a:sym typeface="TAN Mon Cheri"/>
              </a:rPr>
              <a:t>PROCESS OVERVIEW</a:t>
            </a:r>
          </a:p>
        </p:txBody>
      </p:sp>
      <p:sp>
        <p:nvSpPr>
          <p:cNvPr id="17" name="Freeform 17"/>
          <p:cNvSpPr/>
          <p:nvPr/>
        </p:nvSpPr>
        <p:spPr>
          <a:xfrm>
            <a:off x="3795896" y="3615622"/>
            <a:ext cx="14101025" cy="4388944"/>
          </a:xfrm>
          <a:custGeom>
            <a:avLst/>
            <a:gdLst/>
            <a:ahLst/>
            <a:cxnLst/>
            <a:rect l="l" t="t" r="r" b="b"/>
            <a:pathLst>
              <a:path w="14101025" h="4388944">
                <a:moveTo>
                  <a:pt x="0" y="0"/>
                </a:moveTo>
                <a:lnTo>
                  <a:pt x="14101025" y="0"/>
                </a:lnTo>
                <a:lnTo>
                  <a:pt x="14101025" y="4388944"/>
                </a:lnTo>
                <a:lnTo>
                  <a:pt x="0" y="438894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8" name="Freeform 18"/>
          <p:cNvSpPr/>
          <p:nvPr/>
        </p:nvSpPr>
        <p:spPr>
          <a:xfrm flipH="1">
            <a:off x="-1474063" y="6594939"/>
            <a:ext cx="6329983" cy="5808281"/>
          </a:xfrm>
          <a:custGeom>
            <a:avLst/>
            <a:gdLst/>
            <a:ahLst/>
            <a:cxnLst/>
            <a:rect l="l" t="t" r="r" b="b"/>
            <a:pathLst>
              <a:path w="6329983" h="5808281">
                <a:moveTo>
                  <a:pt x="6329983" y="0"/>
                </a:moveTo>
                <a:lnTo>
                  <a:pt x="0" y="0"/>
                </a:lnTo>
                <a:lnTo>
                  <a:pt x="0" y="5808281"/>
                </a:lnTo>
                <a:lnTo>
                  <a:pt x="6329983" y="5808281"/>
                </a:lnTo>
                <a:lnTo>
                  <a:pt x="6329983" y="0"/>
                </a:lnTo>
                <a:close/>
              </a:path>
            </a:pathLst>
          </a:custGeom>
          <a:blipFill>
            <a:blip r:embed="rId2">
              <a:alphaModFix amt="12000"/>
            </a:blip>
            <a:stretch>
              <a:fillRect/>
            </a:stretch>
          </a:blipFill>
        </p:spPr>
        <p:txBody>
          <a:bodyPr/>
          <a:lstStyle/>
          <a:p>
            <a:endParaRPr lang="en-US"/>
          </a:p>
        </p:txBody>
      </p:sp>
      <p:sp>
        <p:nvSpPr>
          <p:cNvPr id="19" name="TextBox 19"/>
          <p:cNvSpPr txBox="1"/>
          <p:nvPr/>
        </p:nvSpPr>
        <p:spPr>
          <a:xfrm>
            <a:off x="1075684" y="3741615"/>
            <a:ext cx="2220413" cy="2367915"/>
          </a:xfrm>
          <a:prstGeom prst="rect">
            <a:avLst/>
          </a:prstGeom>
        </p:spPr>
        <p:txBody>
          <a:bodyPr lIns="0" tIns="0" rIns="0" bIns="0" rtlCol="0" anchor="t">
            <a:spAutoFit/>
          </a:bodyPr>
          <a:lstStyle/>
          <a:p>
            <a:pPr algn="ctr">
              <a:lnSpc>
                <a:spcPts val="2625"/>
              </a:lnSpc>
            </a:pPr>
            <a:r>
              <a:rPr lang="en-US" sz="2300" spc="157" dirty="0">
                <a:solidFill>
                  <a:srgbClr val="000000"/>
                </a:solidFill>
                <a:latin typeface="Times New Roman" panose="02020603050405020304" pitchFamily="18" charset="0"/>
                <a:ea typeface="Codec Pro"/>
                <a:cs typeface="Times New Roman" panose="02020603050405020304" pitchFamily="18" charset="0"/>
                <a:sym typeface="Codec Pro"/>
              </a:rPr>
              <a:t>Scan key supporting documents: such as orders, DA Form 31, itinerary etc. </a:t>
            </a:r>
          </a:p>
          <a:p>
            <a:pPr algn="ctr">
              <a:lnSpc>
                <a:spcPts val="2625"/>
              </a:lnSpc>
            </a:pPr>
            <a:endParaRPr lang="en-US" sz="23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20" name="TextBox 20"/>
          <p:cNvSpPr txBox="1"/>
          <p:nvPr/>
        </p:nvSpPr>
        <p:spPr>
          <a:xfrm>
            <a:off x="4628656" y="3741615"/>
            <a:ext cx="2220413" cy="2367915"/>
          </a:xfrm>
          <a:prstGeom prst="rect">
            <a:avLst/>
          </a:prstGeom>
        </p:spPr>
        <p:txBody>
          <a:bodyPr lIns="0" tIns="0" rIns="0" bIns="0" rtlCol="0" anchor="t">
            <a:spAutoFit/>
          </a:bodyPr>
          <a:lstStyle/>
          <a:p>
            <a:pPr algn="ctr">
              <a:lnSpc>
                <a:spcPts val="2625"/>
              </a:lnSpc>
            </a:pPr>
            <a:r>
              <a:rPr lang="en-US" sz="2300" spc="157" dirty="0">
                <a:solidFill>
                  <a:srgbClr val="000000"/>
                </a:solidFill>
                <a:latin typeface="Times New Roman" panose="02020603050405020304" pitchFamily="18" charset="0"/>
                <a:ea typeface="Codec Pro"/>
                <a:cs typeface="Times New Roman" panose="02020603050405020304" pitchFamily="18" charset="0"/>
                <a:sym typeface="Codec Pro"/>
              </a:rPr>
              <a:t>Open Smart Voucher tool, answer all questions, </a:t>
            </a:r>
          </a:p>
          <a:p>
            <a:pPr algn="ctr">
              <a:lnSpc>
                <a:spcPts val="2625"/>
              </a:lnSpc>
            </a:pPr>
            <a:r>
              <a:rPr lang="en-US" sz="2300" spc="157" dirty="0">
                <a:solidFill>
                  <a:srgbClr val="000000"/>
                </a:solidFill>
                <a:latin typeface="Times New Roman" panose="02020603050405020304" pitchFamily="18" charset="0"/>
                <a:ea typeface="Codec Pro"/>
                <a:cs typeface="Times New Roman" panose="02020603050405020304" pitchFamily="18" charset="0"/>
                <a:sym typeface="Codec Pro"/>
              </a:rPr>
              <a:t>and upload documents. </a:t>
            </a:r>
          </a:p>
          <a:p>
            <a:pPr algn="ctr">
              <a:lnSpc>
                <a:spcPts val="2625"/>
              </a:lnSpc>
            </a:pPr>
            <a:endParaRPr lang="en-US" sz="23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21" name="TextBox 21"/>
          <p:cNvSpPr txBox="1"/>
          <p:nvPr/>
        </p:nvSpPr>
        <p:spPr>
          <a:xfrm>
            <a:off x="8033791" y="4000053"/>
            <a:ext cx="2220413" cy="1667123"/>
          </a:xfrm>
          <a:prstGeom prst="rect">
            <a:avLst/>
          </a:prstGeom>
        </p:spPr>
        <p:txBody>
          <a:bodyPr lIns="0" tIns="0" rIns="0" bIns="0" rtlCol="0" anchor="t">
            <a:spAutoFit/>
          </a:bodyPr>
          <a:lstStyle/>
          <a:p>
            <a:pPr algn="ctr">
              <a:lnSpc>
                <a:spcPts val="2625"/>
              </a:lnSpc>
            </a:pPr>
            <a:r>
              <a:rPr lang="en-US" sz="2300" spc="157" dirty="0">
                <a:solidFill>
                  <a:srgbClr val="000000"/>
                </a:solidFill>
                <a:latin typeface="Times New Roman" panose="02020603050405020304" pitchFamily="18" charset="0"/>
                <a:ea typeface="Codec Pro"/>
                <a:cs typeface="Times New Roman" panose="02020603050405020304" pitchFamily="18" charset="0"/>
                <a:sym typeface="Codec Pro"/>
              </a:rPr>
              <a:t>Submit your voucher to new duty pay station office (IFCE). </a:t>
            </a:r>
          </a:p>
          <a:p>
            <a:pPr algn="ctr">
              <a:lnSpc>
                <a:spcPts val="2625"/>
              </a:lnSpc>
            </a:pPr>
            <a:endParaRPr lang="en-US" sz="23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22" name="TextBox 22"/>
          <p:cNvSpPr txBox="1"/>
          <p:nvPr/>
        </p:nvSpPr>
        <p:spPr>
          <a:xfrm>
            <a:off x="11482399" y="4027267"/>
            <a:ext cx="2220413" cy="1701165"/>
          </a:xfrm>
          <a:prstGeom prst="rect">
            <a:avLst/>
          </a:prstGeom>
        </p:spPr>
        <p:txBody>
          <a:bodyPr lIns="0" tIns="0" rIns="0" bIns="0" rtlCol="0" anchor="t">
            <a:spAutoFit/>
          </a:bodyPr>
          <a:lstStyle/>
          <a:p>
            <a:pPr algn="ctr">
              <a:lnSpc>
                <a:spcPts val="2625"/>
              </a:lnSpc>
            </a:pPr>
            <a:r>
              <a:rPr lang="en-US" sz="2300" spc="157" dirty="0">
                <a:solidFill>
                  <a:srgbClr val="000000"/>
                </a:solidFill>
                <a:latin typeface="Times New Roman" panose="02020603050405020304" pitchFamily="18" charset="0"/>
                <a:ea typeface="Codec Pro"/>
                <a:cs typeface="Times New Roman" panose="02020603050405020304" pitchFamily="18" charset="0"/>
                <a:sym typeface="Codec Pro"/>
              </a:rPr>
              <a:t>Finance Team reviews and forwards to DFAS-ROME.</a:t>
            </a:r>
          </a:p>
          <a:p>
            <a:pPr algn="ctr">
              <a:lnSpc>
                <a:spcPts val="2625"/>
              </a:lnSpc>
            </a:pPr>
            <a:endParaRPr lang="en-US" sz="23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23" name="TextBox 23"/>
          <p:cNvSpPr txBox="1"/>
          <p:nvPr/>
        </p:nvSpPr>
        <p:spPr>
          <a:xfrm>
            <a:off x="15090425" y="4214449"/>
            <a:ext cx="2220413" cy="1333698"/>
          </a:xfrm>
          <a:prstGeom prst="rect">
            <a:avLst/>
          </a:prstGeom>
        </p:spPr>
        <p:txBody>
          <a:bodyPr lIns="0" tIns="0" rIns="0" bIns="0" rtlCol="0" anchor="t">
            <a:spAutoFit/>
          </a:bodyPr>
          <a:lstStyle/>
          <a:p>
            <a:pPr algn="ctr">
              <a:lnSpc>
                <a:spcPts val="2625"/>
              </a:lnSpc>
            </a:pPr>
            <a:r>
              <a:rPr lang="en-US" sz="2300" spc="157" dirty="0">
                <a:solidFill>
                  <a:srgbClr val="000000"/>
                </a:solidFill>
                <a:latin typeface="Times New Roman" panose="02020603050405020304" pitchFamily="18" charset="0"/>
                <a:ea typeface="Codec Pro"/>
                <a:cs typeface="Times New Roman" panose="02020603050405020304" pitchFamily="18" charset="0"/>
                <a:sym typeface="Codec Pro"/>
              </a:rPr>
              <a:t>DFAS-ROME reviews and pay the voucher.</a:t>
            </a:r>
          </a:p>
          <a:p>
            <a:pPr algn="ctr">
              <a:lnSpc>
                <a:spcPts val="2625"/>
              </a:lnSpc>
            </a:pPr>
            <a:endParaRPr lang="en-US" sz="23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24" name="TextBox 24"/>
          <p:cNvSpPr txBox="1"/>
          <p:nvPr/>
        </p:nvSpPr>
        <p:spPr>
          <a:xfrm>
            <a:off x="1075684" y="7443133"/>
            <a:ext cx="2220413" cy="333425"/>
          </a:xfrm>
          <a:prstGeom prst="rect">
            <a:avLst/>
          </a:prstGeom>
        </p:spPr>
        <p:txBody>
          <a:bodyPr lIns="0" tIns="0" rIns="0" bIns="0" rtlCol="0" anchor="t">
            <a:spAutoFit/>
          </a:bodyPr>
          <a:lstStyle/>
          <a:p>
            <a:pPr algn="ctr">
              <a:lnSpc>
                <a:spcPts val="2625"/>
              </a:lnSpc>
            </a:pPr>
            <a:r>
              <a:rPr lang="en-US" sz="2300" spc="157">
                <a:solidFill>
                  <a:srgbClr val="000000"/>
                </a:solidFill>
                <a:latin typeface="Times New Roman" panose="02020603050405020304" pitchFamily="18" charset="0"/>
                <a:ea typeface="Codec Pro"/>
                <a:cs typeface="Times New Roman" panose="02020603050405020304" pitchFamily="18" charset="0"/>
                <a:sym typeface="Codec Pro"/>
              </a:rPr>
              <a:t>Step #1</a:t>
            </a:r>
          </a:p>
        </p:txBody>
      </p:sp>
      <p:sp>
        <p:nvSpPr>
          <p:cNvPr id="25" name="TextBox 25"/>
          <p:cNvSpPr txBox="1"/>
          <p:nvPr/>
        </p:nvSpPr>
        <p:spPr>
          <a:xfrm>
            <a:off x="4628656" y="7443133"/>
            <a:ext cx="2220413" cy="333425"/>
          </a:xfrm>
          <a:prstGeom prst="rect">
            <a:avLst/>
          </a:prstGeom>
        </p:spPr>
        <p:txBody>
          <a:bodyPr lIns="0" tIns="0" rIns="0" bIns="0" rtlCol="0" anchor="t">
            <a:spAutoFit/>
          </a:bodyPr>
          <a:lstStyle/>
          <a:p>
            <a:pPr algn="ctr">
              <a:lnSpc>
                <a:spcPts val="2625"/>
              </a:lnSpc>
            </a:pPr>
            <a:r>
              <a:rPr lang="en-US" sz="2300" spc="157">
                <a:solidFill>
                  <a:srgbClr val="000000"/>
                </a:solidFill>
                <a:latin typeface="Times New Roman" panose="02020603050405020304" pitchFamily="18" charset="0"/>
                <a:ea typeface="Codec Pro"/>
                <a:cs typeface="Times New Roman" panose="02020603050405020304" pitchFamily="18" charset="0"/>
                <a:sym typeface="Codec Pro"/>
              </a:rPr>
              <a:t>Step #2</a:t>
            </a:r>
          </a:p>
        </p:txBody>
      </p:sp>
      <p:sp>
        <p:nvSpPr>
          <p:cNvPr id="26" name="TextBox 26"/>
          <p:cNvSpPr txBox="1"/>
          <p:nvPr/>
        </p:nvSpPr>
        <p:spPr>
          <a:xfrm>
            <a:off x="7938644" y="7443133"/>
            <a:ext cx="2220413" cy="333425"/>
          </a:xfrm>
          <a:prstGeom prst="rect">
            <a:avLst/>
          </a:prstGeom>
        </p:spPr>
        <p:txBody>
          <a:bodyPr lIns="0" tIns="0" rIns="0" bIns="0" rtlCol="0" anchor="t">
            <a:spAutoFit/>
          </a:bodyPr>
          <a:lstStyle/>
          <a:p>
            <a:pPr algn="ctr">
              <a:lnSpc>
                <a:spcPts val="2625"/>
              </a:lnSpc>
            </a:pPr>
            <a:r>
              <a:rPr lang="en-US" sz="2300" spc="157">
                <a:solidFill>
                  <a:srgbClr val="000000"/>
                </a:solidFill>
                <a:latin typeface="Times New Roman" panose="02020603050405020304" pitchFamily="18" charset="0"/>
                <a:ea typeface="Codec Pro"/>
                <a:cs typeface="Times New Roman" panose="02020603050405020304" pitchFamily="18" charset="0"/>
                <a:sym typeface="Codec Pro"/>
              </a:rPr>
              <a:t>Step #3</a:t>
            </a:r>
          </a:p>
        </p:txBody>
      </p:sp>
      <p:sp>
        <p:nvSpPr>
          <p:cNvPr id="27" name="TextBox 27"/>
          <p:cNvSpPr txBox="1"/>
          <p:nvPr/>
        </p:nvSpPr>
        <p:spPr>
          <a:xfrm>
            <a:off x="11438931" y="7443133"/>
            <a:ext cx="2220413" cy="333425"/>
          </a:xfrm>
          <a:prstGeom prst="rect">
            <a:avLst/>
          </a:prstGeom>
        </p:spPr>
        <p:txBody>
          <a:bodyPr lIns="0" tIns="0" rIns="0" bIns="0" rtlCol="0" anchor="t">
            <a:spAutoFit/>
          </a:bodyPr>
          <a:lstStyle/>
          <a:p>
            <a:pPr algn="ctr">
              <a:lnSpc>
                <a:spcPts val="2625"/>
              </a:lnSpc>
            </a:pPr>
            <a:r>
              <a:rPr lang="en-US" sz="2300" spc="157">
                <a:solidFill>
                  <a:srgbClr val="000000"/>
                </a:solidFill>
                <a:latin typeface="Times New Roman" panose="02020603050405020304" pitchFamily="18" charset="0"/>
                <a:ea typeface="Codec Pro"/>
                <a:cs typeface="Times New Roman" panose="02020603050405020304" pitchFamily="18" charset="0"/>
                <a:sym typeface="Codec Pro"/>
              </a:rPr>
              <a:t>Step #4</a:t>
            </a:r>
          </a:p>
        </p:txBody>
      </p:sp>
      <p:sp>
        <p:nvSpPr>
          <p:cNvPr id="28" name="TextBox 28"/>
          <p:cNvSpPr txBox="1"/>
          <p:nvPr/>
        </p:nvSpPr>
        <p:spPr>
          <a:xfrm>
            <a:off x="14708300" y="7443133"/>
            <a:ext cx="2220413" cy="333425"/>
          </a:xfrm>
          <a:prstGeom prst="rect">
            <a:avLst/>
          </a:prstGeom>
        </p:spPr>
        <p:txBody>
          <a:bodyPr lIns="0" tIns="0" rIns="0" bIns="0" rtlCol="0" anchor="t">
            <a:spAutoFit/>
          </a:bodyPr>
          <a:lstStyle/>
          <a:p>
            <a:pPr algn="ctr">
              <a:lnSpc>
                <a:spcPts val="2625"/>
              </a:lnSpc>
            </a:pPr>
            <a:r>
              <a:rPr lang="en-US" sz="2300" spc="157">
                <a:solidFill>
                  <a:srgbClr val="000000"/>
                </a:solidFill>
                <a:latin typeface="Times New Roman" panose="02020603050405020304" pitchFamily="18" charset="0"/>
                <a:ea typeface="Codec Pro"/>
                <a:cs typeface="Times New Roman" panose="02020603050405020304" pitchFamily="18" charset="0"/>
                <a:sym typeface="Codec Pro"/>
              </a:rPr>
              <a:t>Step #5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9FBF2"/>
        </a:solidFill>
        <a:effectLst/>
      </p:bgPr>
    </p:bg>
    <p:spTree>
      <p:nvGrpSpPr>
        <p:cNvPr id="1" name=""/>
        <p:cNvGrpSpPr/>
        <p:nvPr/>
      </p:nvGrpSpPr>
      <p:grpSpPr>
        <a:xfrm>
          <a:off x="0" y="0"/>
          <a:ext cx="0" cy="0"/>
          <a:chOff x="0" y="0"/>
          <a:chExt cx="0" cy="0"/>
        </a:xfrm>
      </p:grpSpPr>
      <p:grpSp>
        <p:nvGrpSpPr>
          <p:cNvPr id="2" name="Group 2"/>
          <p:cNvGrpSpPr/>
          <p:nvPr/>
        </p:nvGrpSpPr>
        <p:grpSpPr>
          <a:xfrm>
            <a:off x="5821114" y="8404492"/>
            <a:ext cx="11175347" cy="11175347"/>
            <a:chOff x="0" y="0"/>
            <a:chExt cx="812800" cy="812800"/>
          </a:xfrm>
        </p:grpSpPr>
        <p:sp>
          <p:nvSpPr>
            <p:cNvPr id="3" name="Freeform 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4" name="TextBox 4"/>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grpSp>
        <p:nvGrpSpPr>
          <p:cNvPr id="5" name="Group 5"/>
          <p:cNvGrpSpPr/>
          <p:nvPr/>
        </p:nvGrpSpPr>
        <p:grpSpPr>
          <a:xfrm>
            <a:off x="-6137132" y="-5504164"/>
            <a:ext cx="11175347" cy="11175347"/>
            <a:chOff x="0" y="0"/>
            <a:chExt cx="812800" cy="812800"/>
          </a:xfrm>
        </p:grpSpPr>
        <p:sp>
          <p:nvSpPr>
            <p:cNvPr id="6" name="Freeform 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7" name="TextBox 7"/>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sp>
        <p:nvSpPr>
          <p:cNvPr id="8" name="Freeform 8"/>
          <p:cNvSpPr/>
          <p:nvPr/>
        </p:nvSpPr>
        <p:spPr>
          <a:xfrm flipH="1">
            <a:off x="13580331" y="2092103"/>
            <a:ext cx="8968786" cy="8229600"/>
          </a:xfrm>
          <a:custGeom>
            <a:avLst/>
            <a:gdLst/>
            <a:ahLst/>
            <a:cxnLst/>
            <a:rect l="l" t="t" r="r" b="b"/>
            <a:pathLst>
              <a:path w="8968786" h="8229600">
                <a:moveTo>
                  <a:pt x="8968786" y="0"/>
                </a:moveTo>
                <a:lnTo>
                  <a:pt x="0" y="0"/>
                </a:lnTo>
                <a:lnTo>
                  <a:pt x="0" y="8229600"/>
                </a:lnTo>
                <a:lnTo>
                  <a:pt x="8968786" y="8229600"/>
                </a:lnTo>
                <a:lnTo>
                  <a:pt x="8968786" y="0"/>
                </a:lnTo>
                <a:close/>
              </a:path>
            </a:pathLst>
          </a:custGeom>
          <a:blipFill>
            <a:blip r:embed="rId2">
              <a:alphaModFix amt="12000"/>
            </a:blip>
            <a:stretch>
              <a:fillRect/>
            </a:stretch>
          </a:blipFill>
        </p:spPr>
        <p:txBody>
          <a:bodyPr/>
          <a:lstStyle/>
          <a:p>
            <a:endParaRPr lang="en-US"/>
          </a:p>
        </p:txBody>
      </p:sp>
      <p:grpSp>
        <p:nvGrpSpPr>
          <p:cNvPr id="9" name="Group 9"/>
          <p:cNvGrpSpPr/>
          <p:nvPr/>
        </p:nvGrpSpPr>
        <p:grpSpPr>
          <a:xfrm>
            <a:off x="527752" y="170821"/>
            <a:ext cx="17210081" cy="2292967"/>
            <a:chOff x="0" y="0"/>
            <a:chExt cx="4532696" cy="603909"/>
          </a:xfrm>
        </p:grpSpPr>
        <p:sp>
          <p:nvSpPr>
            <p:cNvPr id="10" name="Freeform 10"/>
            <p:cNvSpPr/>
            <p:nvPr/>
          </p:nvSpPr>
          <p:spPr>
            <a:xfrm>
              <a:off x="0" y="0"/>
              <a:ext cx="4532696" cy="603909"/>
            </a:xfrm>
            <a:custGeom>
              <a:avLst/>
              <a:gdLst/>
              <a:ahLst/>
              <a:cxnLst/>
              <a:rect l="l" t="t" r="r" b="b"/>
              <a:pathLst>
                <a:path w="4532696" h="603909">
                  <a:moveTo>
                    <a:pt x="0" y="0"/>
                  </a:moveTo>
                  <a:lnTo>
                    <a:pt x="4532696" y="0"/>
                  </a:lnTo>
                  <a:lnTo>
                    <a:pt x="4532696" y="603909"/>
                  </a:lnTo>
                  <a:lnTo>
                    <a:pt x="0" y="603909"/>
                  </a:lnTo>
                  <a:close/>
                </a:path>
              </a:pathLst>
            </a:custGeom>
            <a:solidFill>
              <a:srgbClr val="ADBD8D"/>
            </a:solidFill>
          </p:spPr>
          <p:txBody>
            <a:bodyPr/>
            <a:lstStyle/>
            <a:p>
              <a:endParaRPr lang="en-US"/>
            </a:p>
          </p:txBody>
        </p:sp>
        <p:sp>
          <p:nvSpPr>
            <p:cNvPr id="11" name="TextBox 11"/>
            <p:cNvSpPr txBox="1"/>
            <p:nvPr/>
          </p:nvSpPr>
          <p:spPr>
            <a:xfrm>
              <a:off x="0" y="-38100"/>
              <a:ext cx="4532696" cy="642009"/>
            </a:xfrm>
            <a:prstGeom prst="rect">
              <a:avLst/>
            </a:prstGeom>
          </p:spPr>
          <p:txBody>
            <a:bodyPr lIns="50800" tIns="50800" rIns="50800" bIns="50800" rtlCol="0" anchor="ctr"/>
            <a:lstStyle/>
            <a:p>
              <a:pPr algn="ctr">
                <a:lnSpc>
                  <a:spcPts val="2659"/>
                </a:lnSpc>
              </a:pPr>
              <a:endParaRPr/>
            </a:p>
          </p:txBody>
        </p:sp>
      </p:grpSp>
      <p:sp>
        <p:nvSpPr>
          <p:cNvPr id="12" name="TextBox 12"/>
          <p:cNvSpPr txBox="1"/>
          <p:nvPr/>
        </p:nvSpPr>
        <p:spPr>
          <a:xfrm>
            <a:off x="1704033" y="680399"/>
            <a:ext cx="11886106" cy="1166986"/>
          </a:xfrm>
          <a:prstGeom prst="rect">
            <a:avLst/>
          </a:prstGeom>
        </p:spPr>
        <p:txBody>
          <a:bodyPr lIns="0" tIns="0" rIns="0" bIns="0" rtlCol="0" anchor="t">
            <a:spAutoFit/>
          </a:bodyPr>
          <a:lstStyle/>
          <a:p>
            <a:pPr algn="l">
              <a:lnSpc>
                <a:spcPts val="9069"/>
              </a:lnSpc>
            </a:pPr>
            <a:r>
              <a:rPr lang="en-US" sz="8800" dirty="0">
                <a:solidFill>
                  <a:srgbClr val="F9FBF2"/>
                </a:solidFill>
                <a:latin typeface="Times New Roman" panose="02020603050405020304" pitchFamily="18" charset="0"/>
                <a:ea typeface="TAN Mon Cheri"/>
                <a:cs typeface="Times New Roman" panose="02020603050405020304" pitchFamily="18" charset="0"/>
                <a:sym typeface="TAN Mon Cheri"/>
              </a:rPr>
              <a:t>AGENDA</a:t>
            </a:r>
          </a:p>
        </p:txBody>
      </p:sp>
      <p:sp>
        <p:nvSpPr>
          <p:cNvPr id="13" name="TextBox 13"/>
          <p:cNvSpPr txBox="1"/>
          <p:nvPr/>
        </p:nvSpPr>
        <p:spPr>
          <a:xfrm>
            <a:off x="1139758" y="2708506"/>
            <a:ext cx="12422021" cy="7148304"/>
          </a:xfrm>
          <a:prstGeom prst="rect">
            <a:avLst/>
          </a:prstGeom>
        </p:spPr>
        <p:txBody>
          <a:bodyPr lIns="0" tIns="0" rIns="0" bIns="0" rtlCol="0" anchor="t">
            <a:spAutoFit/>
          </a:bodyPr>
          <a:lstStyle/>
          <a:p>
            <a:pPr marL="613689" lvl="1" indent="-306845" algn="l">
              <a:lnSpc>
                <a:spcPts val="3979"/>
              </a:lnSpc>
              <a:buFont typeface="Arial"/>
              <a:buChar char="•"/>
            </a:pPr>
            <a:r>
              <a:rPr lang="en-US" sz="2842" spc="292" dirty="0">
                <a:solidFill>
                  <a:srgbClr val="000000"/>
                </a:solidFill>
                <a:latin typeface="Times New Roman" panose="02020603050405020304" pitchFamily="18" charset="0"/>
                <a:ea typeface="Codec Pro"/>
                <a:cs typeface="Times New Roman" panose="02020603050405020304" pitchFamily="18" charset="0"/>
                <a:sym typeface="Codec Pro"/>
              </a:rPr>
              <a:t>Points of Contact</a:t>
            </a:r>
          </a:p>
          <a:p>
            <a:pPr marL="613689" lvl="1" indent="-306845" algn="l">
              <a:lnSpc>
                <a:spcPts val="3979"/>
              </a:lnSpc>
              <a:buFont typeface="Arial"/>
              <a:buChar char="•"/>
            </a:pPr>
            <a:r>
              <a:rPr lang="en-US" sz="2842" spc="292" dirty="0">
                <a:solidFill>
                  <a:srgbClr val="000000"/>
                </a:solidFill>
                <a:latin typeface="Times New Roman" panose="02020603050405020304" pitchFamily="18" charset="0"/>
                <a:ea typeface="Codec Pro"/>
                <a:cs typeface="Times New Roman" panose="02020603050405020304" pitchFamily="18" charset="0"/>
                <a:sym typeface="Codec Pro"/>
              </a:rPr>
              <a:t>In-Processing Document Checklist</a:t>
            </a:r>
          </a:p>
          <a:p>
            <a:pPr marL="613689" lvl="1" indent="-306845" algn="l">
              <a:lnSpc>
                <a:spcPts val="3979"/>
              </a:lnSpc>
              <a:buFont typeface="Arial"/>
              <a:buChar char="•"/>
            </a:pPr>
            <a:r>
              <a:rPr lang="en-US" sz="2842" spc="292" dirty="0">
                <a:solidFill>
                  <a:srgbClr val="000000"/>
                </a:solidFill>
                <a:latin typeface="Times New Roman" panose="02020603050405020304" pitchFamily="18" charset="0"/>
                <a:ea typeface="Codec Pro"/>
                <a:cs typeface="Times New Roman" panose="02020603050405020304" pitchFamily="18" charset="0"/>
                <a:sym typeface="Codec Pro"/>
              </a:rPr>
              <a:t>Overseas Entitlements</a:t>
            </a:r>
          </a:p>
          <a:p>
            <a:pPr marL="613689" lvl="1" indent="-306845" algn="l">
              <a:lnSpc>
                <a:spcPts val="3979"/>
              </a:lnSpc>
              <a:buFont typeface="Arial"/>
              <a:buChar char="•"/>
            </a:pPr>
            <a:r>
              <a:rPr lang="en-US" sz="2842" spc="292" dirty="0">
                <a:solidFill>
                  <a:srgbClr val="000000"/>
                </a:solidFill>
                <a:latin typeface="Times New Roman" panose="02020603050405020304" pitchFamily="18" charset="0"/>
                <a:ea typeface="Codec Pro"/>
                <a:cs typeface="Times New Roman" panose="02020603050405020304" pitchFamily="18" charset="0"/>
                <a:sym typeface="Codec Pro"/>
              </a:rPr>
              <a:t>Basic Allowance for Housing (BAH)</a:t>
            </a:r>
          </a:p>
          <a:p>
            <a:pPr marL="613689" lvl="1" indent="-306845" algn="l">
              <a:lnSpc>
                <a:spcPts val="3979"/>
              </a:lnSpc>
              <a:buFont typeface="Arial"/>
              <a:buChar char="•"/>
            </a:pPr>
            <a:r>
              <a:rPr lang="en-US" sz="2842" spc="292" dirty="0">
                <a:solidFill>
                  <a:srgbClr val="000000"/>
                </a:solidFill>
                <a:latin typeface="Times New Roman" panose="02020603050405020304" pitchFamily="18" charset="0"/>
                <a:ea typeface="Codec Pro"/>
                <a:cs typeface="Times New Roman" panose="02020603050405020304" pitchFamily="18" charset="0"/>
                <a:sym typeface="Codec Pro"/>
              </a:rPr>
              <a:t>Family Separation Allowance</a:t>
            </a:r>
          </a:p>
          <a:p>
            <a:pPr marL="613689" lvl="1" indent="-306845" algn="l">
              <a:lnSpc>
                <a:spcPts val="3979"/>
              </a:lnSpc>
              <a:buFont typeface="Arial"/>
              <a:buChar char="•"/>
            </a:pPr>
            <a:r>
              <a:rPr lang="en-US" sz="2842" spc="292" dirty="0">
                <a:solidFill>
                  <a:srgbClr val="000000"/>
                </a:solidFill>
                <a:latin typeface="Times New Roman" panose="02020603050405020304" pitchFamily="18" charset="0"/>
                <a:ea typeface="Codec Pro"/>
                <a:cs typeface="Times New Roman" panose="02020603050405020304" pitchFamily="18" charset="0"/>
                <a:sym typeface="Codec Pro"/>
              </a:rPr>
              <a:t>Temporary Lodging Allowance (TLA)</a:t>
            </a:r>
          </a:p>
          <a:p>
            <a:pPr marL="613689" lvl="1" indent="-306845" algn="l">
              <a:lnSpc>
                <a:spcPts val="3979"/>
              </a:lnSpc>
              <a:buFont typeface="Arial"/>
              <a:buChar char="•"/>
            </a:pPr>
            <a:r>
              <a:rPr lang="en-US" sz="2842" spc="292" dirty="0">
                <a:solidFill>
                  <a:srgbClr val="000000"/>
                </a:solidFill>
                <a:latin typeface="Times New Roman" panose="02020603050405020304" pitchFamily="18" charset="0"/>
                <a:ea typeface="Codec Pro"/>
                <a:cs typeface="Times New Roman" panose="02020603050405020304" pitchFamily="18" charset="0"/>
                <a:sym typeface="Codec Pro"/>
              </a:rPr>
              <a:t>Advance Station Housing Allowance (ASHA)</a:t>
            </a:r>
          </a:p>
          <a:p>
            <a:pPr marL="613689" lvl="1" indent="-306845" algn="l">
              <a:lnSpc>
                <a:spcPts val="3979"/>
              </a:lnSpc>
              <a:buFont typeface="Arial"/>
              <a:buChar char="•"/>
            </a:pPr>
            <a:r>
              <a:rPr lang="en-US" sz="2842" spc="292" dirty="0">
                <a:solidFill>
                  <a:srgbClr val="000000"/>
                </a:solidFill>
                <a:latin typeface="Times New Roman" panose="02020603050405020304" pitchFamily="18" charset="0"/>
                <a:ea typeface="Codec Pro"/>
                <a:cs typeface="Times New Roman" panose="02020603050405020304" pitchFamily="18" charset="0"/>
                <a:sym typeface="Codec Pro"/>
              </a:rPr>
              <a:t>Move In Housing Allowance (MIHA)</a:t>
            </a:r>
          </a:p>
          <a:p>
            <a:pPr marL="613689" lvl="1" indent="-306845" algn="l">
              <a:lnSpc>
                <a:spcPts val="3979"/>
              </a:lnSpc>
              <a:buFont typeface="Arial"/>
              <a:buChar char="•"/>
            </a:pPr>
            <a:r>
              <a:rPr lang="en-US" sz="2842" spc="292" dirty="0">
                <a:solidFill>
                  <a:srgbClr val="000000"/>
                </a:solidFill>
                <a:latin typeface="Times New Roman" panose="02020603050405020304" pitchFamily="18" charset="0"/>
                <a:ea typeface="Codec Pro"/>
                <a:cs typeface="Times New Roman" panose="02020603050405020304" pitchFamily="18" charset="0"/>
                <a:sym typeface="Codec Pro"/>
              </a:rPr>
              <a:t>Meal Deductions</a:t>
            </a:r>
          </a:p>
          <a:p>
            <a:pPr marL="613689" lvl="1" indent="-306845" algn="l">
              <a:lnSpc>
                <a:spcPts val="3979"/>
              </a:lnSpc>
              <a:buFont typeface="Arial"/>
              <a:buChar char="•"/>
            </a:pPr>
            <a:r>
              <a:rPr lang="en-US" sz="2842" spc="292" dirty="0">
                <a:solidFill>
                  <a:srgbClr val="000000"/>
                </a:solidFill>
                <a:latin typeface="Times New Roman" panose="02020603050405020304" pitchFamily="18" charset="0"/>
                <a:ea typeface="Codec Pro"/>
                <a:cs typeface="Times New Roman" panose="02020603050405020304" pitchFamily="18" charset="0"/>
                <a:sym typeface="Codec Pro"/>
              </a:rPr>
              <a:t>Advance Pay</a:t>
            </a:r>
          </a:p>
          <a:p>
            <a:pPr marL="613689" lvl="1" indent="-306845" algn="l">
              <a:lnSpc>
                <a:spcPts val="3979"/>
              </a:lnSpc>
              <a:buFont typeface="Arial"/>
              <a:buChar char="•"/>
            </a:pPr>
            <a:r>
              <a:rPr lang="en-US" sz="2842" spc="292" dirty="0">
                <a:solidFill>
                  <a:srgbClr val="000000"/>
                </a:solidFill>
                <a:latin typeface="Times New Roman" panose="02020603050405020304" pitchFamily="18" charset="0"/>
                <a:ea typeface="Codec Pro"/>
                <a:cs typeface="Times New Roman" panose="02020603050405020304" pitchFamily="18" charset="0"/>
                <a:sym typeface="Codec Pro"/>
              </a:rPr>
              <a:t>Enlistment Bonus</a:t>
            </a:r>
          </a:p>
          <a:p>
            <a:pPr marL="613689" lvl="1" indent="-306845" algn="l">
              <a:lnSpc>
                <a:spcPts val="3979"/>
              </a:lnSpc>
              <a:buFont typeface="Arial"/>
              <a:buChar char="•"/>
            </a:pPr>
            <a:r>
              <a:rPr lang="en-US" sz="2842" spc="292" dirty="0">
                <a:solidFill>
                  <a:srgbClr val="000000"/>
                </a:solidFill>
                <a:latin typeface="Times New Roman" panose="02020603050405020304" pitchFamily="18" charset="0"/>
                <a:ea typeface="Codec Pro"/>
                <a:cs typeface="Times New Roman" panose="02020603050405020304" pitchFamily="18" charset="0"/>
                <a:sym typeface="Codec Pro"/>
              </a:rPr>
              <a:t>Entitlements Affected by Permanent Change of Station</a:t>
            </a:r>
          </a:p>
          <a:p>
            <a:pPr marL="613689" lvl="1" indent="-306845" algn="l">
              <a:lnSpc>
                <a:spcPts val="3979"/>
              </a:lnSpc>
              <a:buFont typeface="Arial"/>
              <a:buChar char="•"/>
            </a:pPr>
            <a:r>
              <a:rPr lang="en-US" sz="2842" spc="292" dirty="0">
                <a:solidFill>
                  <a:srgbClr val="000000"/>
                </a:solidFill>
                <a:latin typeface="Times New Roman" panose="02020603050405020304" pitchFamily="18" charset="0"/>
                <a:ea typeface="Codec Pro"/>
                <a:cs typeface="Times New Roman" panose="02020603050405020304" pitchFamily="18" charset="0"/>
                <a:sym typeface="Codec Pro"/>
              </a:rPr>
              <a:t>Dislocation Allowance (DLA)</a:t>
            </a:r>
          </a:p>
          <a:p>
            <a:pPr marL="613689" lvl="1" indent="-306845" algn="l">
              <a:lnSpc>
                <a:spcPts val="3979"/>
              </a:lnSpc>
              <a:buFont typeface="Arial"/>
              <a:buChar char="•"/>
            </a:pPr>
            <a:r>
              <a:rPr lang="en-US" sz="2842" spc="292" dirty="0">
                <a:solidFill>
                  <a:srgbClr val="000000"/>
                </a:solidFill>
                <a:latin typeface="Times New Roman" panose="02020603050405020304" pitchFamily="18" charset="0"/>
                <a:ea typeface="Codec Pro"/>
                <a:cs typeface="Times New Roman" panose="02020603050405020304" pitchFamily="18" charset="0"/>
                <a:sym typeface="Codec Pro"/>
              </a:rPr>
              <a:t>Smart Voucher</a:t>
            </a:r>
          </a:p>
        </p:txBody>
      </p:sp>
      <p:sp>
        <p:nvSpPr>
          <p:cNvPr id="31" name="Freeform 31"/>
          <p:cNvSpPr/>
          <p:nvPr/>
        </p:nvSpPr>
        <p:spPr>
          <a:xfrm>
            <a:off x="15895634" y="797467"/>
            <a:ext cx="869263" cy="869263"/>
          </a:xfrm>
          <a:custGeom>
            <a:avLst/>
            <a:gdLst/>
            <a:ahLst/>
            <a:cxnLst/>
            <a:rect l="l" t="t" r="r" b="b"/>
            <a:pathLst>
              <a:path w="869263" h="869263">
                <a:moveTo>
                  <a:pt x="0" y="0"/>
                </a:moveTo>
                <a:lnTo>
                  <a:pt x="869264" y="0"/>
                </a:lnTo>
                <a:lnTo>
                  <a:pt x="869264" y="869263"/>
                </a:lnTo>
                <a:lnTo>
                  <a:pt x="0" y="86926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32" name="Freeform 32"/>
          <p:cNvSpPr/>
          <p:nvPr/>
        </p:nvSpPr>
        <p:spPr>
          <a:xfrm>
            <a:off x="14563075" y="797467"/>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33" name="Freeform 33"/>
          <p:cNvSpPr/>
          <p:nvPr/>
        </p:nvSpPr>
        <p:spPr>
          <a:xfrm>
            <a:off x="13296641" y="797467"/>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34" name="Freeform 34"/>
          <p:cNvSpPr/>
          <p:nvPr/>
        </p:nvSpPr>
        <p:spPr>
          <a:xfrm>
            <a:off x="11964081" y="797467"/>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9FBF2"/>
        </a:solidFill>
        <a:effectLst/>
      </p:bgPr>
    </p:bg>
    <p:spTree>
      <p:nvGrpSpPr>
        <p:cNvPr id="1" name=""/>
        <p:cNvGrpSpPr/>
        <p:nvPr/>
      </p:nvGrpSpPr>
      <p:grpSpPr>
        <a:xfrm>
          <a:off x="0" y="0"/>
          <a:ext cx="0" cy="0"/>
          <a:chOff x="0" y="0"/>
          <a:chExt cx="0" cy="0"/>
        </a:xfrm>
      </p:grpSpPr>
      <p:sp>
        <p:nvSpPr>
          <p:cNvPr id="2" name="Freeform 2"/>
          <p:cNvSpPr/>
          <p:nvPr/>
        </p:nvSpPr>
        <p:spPr>
          <a:xfrm flipH="1">
            <a:off x="14639352" y="1353264"/>
            <a:ext cx="5923771" cy="5435548"/>
          </a:xfrm>
          <a:custGeom>
            <a:avLst/>
            <a:gdLst/>
            <a:ahLst/>
            <a:cxnLst/>
            <a:rect l="l" t="t" r="r" b="b"/>
            <a:pathLst>
              <a:path w="5923771" h="5435548">
                <a:moveTo>
                  <a:pt x="5923771" y="0"/>
                </a:moveTo>
                <a:lnTo>
                  <a:pt x="0" y="0"/>
                </a:lnTo>
                <a:lnTo>
                  <a:pt x="0" y="5435548"/>
                </a:lnTo>
                <a:lnTo>
                  <a:pt x="5923771" y="5435548"/>
                </a:lnTo>
                <a:lnTo>
                  <a:pt x="5923771" y="0"/>
                </a:lnTo>
                <a:close/>
              </a:path>
            </a:pathLst>
          </a:custGeom>
          <a:blipFill>
            <a:blip r:embed="rId2">
              <a:alphaModFix amt="12000"/>
            </a:blip>
            <a:stretch>
              <a:fillRect/>
            </a:stretch>
          </a:blipFill>
        </p:spPr>
        <p:txBody>
          <a:bodyPr/>
          <a:lstStyle/>
          <a:p>
            <a:endParaRPr lang="en-US"/>
          </a:p>
        </p:txBody>
      </p:sp>
      <p:grpSp>
        <p:nvGrpSpPr>
          <p:cNvPr id="9" name="Group 9"/>
          <p:cNvGrpSpPr/>
          <p:nvPr/>
        </p:nvGrpSpPr>
        <p:grpSpPr>
          <a:xfrm>
            <a:off x="9890550" y="8440275"/>
            <a:ext cx="11175347" cy="11175347"/>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11" name="TextBox 11"/>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sp>
        <p:nvSpPr>
          <p:cNvPr id="12" name="Freeform 12"/>
          <p:cNvSpPr/>
          <p:nvPr/>
        </p:nvSpPr>
        <p:spPr>
          <a:xfrm>
            <a:off x="15880104" y="-764645"/>
            <a:ext cx="1529290" cy="1529290"/>
          </a:xfrm>
          <a:custGeom>
            <a:avLst/>
            <a:gdLst/>
            <a:ahLst/>
            <a:cxnLst/>
            <a:rect l="l" t="t" r="r" b="b"/>
            <a:pathLst>
              <a:path w="1529290" h="1529290">
                <a:moveTo>
                  <a:pt x="0" y="0"/>
                </a:moveTo>
                <a:lnTo>
                  <a:pt x="1529290" y="0"/>
                </a:lnTo>
                <a:lnTo>
                  <a:pt x="1529290" y="1529290"/>
                </a:lnTo>
                <a:lnTo>
                  <a:pt x="0" y="152929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3" name="TextBox 13"/>
          <p:cNvSpPr txBox="1"/>
          <p:nvPr/>
        </p:nvSpPr>
        <p:spPr>
          <a:xfrm>
            <a:off x="6205012" y="536428"/>
            <a:ext cx="11886106" cy="736997"/>
          </a:xfrm>
          <a:prstGeom prst="rect">
            <a:avLst/>
          </a:prstGeom>
        </p:spPr>
        <p:txBody>
          <a:bodyPr lIns="0" tIns="0" rIns="0" bIns="0" rtlCol="0" anchor="t">
            <a:spAutoFit/>
          </a:bodyPr>
          <a:lstStyle/>
          <a:p>
            <a:pPr algn="l">
              <a:lnSpc>
                <a:spcPts val="5600"/>
              </a:lnSpc>
            </a:pPr>
            <a:r>
              <a:rPr lang="en-US" sz="6600" dirty="0">
                <a:solidFill>
                  <a:srgbClr val="5B7E55"/>
                </a:solidFill>
                <a:latin typeface="Times New Roman" panose="02020603050405020304" pitchFamily="18" charset="0"/>
                <a:ea typeface="TAN Mon Cheri"/>
                <a:cs typeface="Times New Roman" panose="02020603050405020304" pitchFamily="18" charset="0"/>
                <a:sym typeface="TAN Mon Cheri"/>
              </a:rPr>
              <a:t>SMART VOUCHER PROCESS</a:t>
            </a:r>
          </a:p>
        </p:txBody>
      </p:sp>
      <p:sp>
        <p:nvSpPr>
          <p:cNvPr id="15" name="Freeform 15"/>
          <p:cNvSpPr/>
          <p:nvPr/>
        </p:nvSpPr>
        <p:spPr>
          <a:xfrm>
            <a:off x="219224" y="168985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6" name="Freeform 16"/>
          <p:cNvSpPr/>
          <p:nvPr/>
        </p:nvSpPr>
        <p:spPr>
          <a:xfrm>
            <a:off x="219224" y="2192105"/>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7" name="Freeform 17"/>
          <p:cNvSpPr/>
          <p:nvPr/>
        </p:nvSpPr>
        <p:spPr>
          <a:xfrm>
            <a:off x="219224" y="2693331"/>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8" name="Freeform 18"/>
          <p:cNvSpPr/>
          <p:nvPr/>
        </p:nvSpPr>
        <p:spPr>
          <a:xfrm>
            <a:off x="219224" y="322304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9" name="Freeform 19"/>
          <p:cNvSpPr/>
          <p:nvPr/>
        </p:nvSpPr>
        <p:spPr>
          <a:xfrm>
            <a:off x="219224" y="3758638"/>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0" name="Freeform 20"/>
          <p:cNvSpPr/>
          <p:nvPr/>
        </p:nvSpPr>
        <p:spPr>
          <a:xfrm>
            <a:off x="219224" y="429422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1" name="Freeform 21"/>
          <p:cNvSpPr/>
          <p:nvPr/>
        </p:nvSpPr>
        <p:spPr>
          <a:xfrm>
            <a:off x="219224" y="5264372"/>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2" name="Freeform 22"/>
          <p:cNvSpPr/>
          <p:nvPr/>
        </p:nvSpPr>
        <p:spPr>
          <a:xfrm>
            <a:off x="219224" y="5799964"/>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3" name="Freeform 23"/>
          <p:cNvSpPr/>
          <p:nvPr/>
        </p:nvSpPr>
        <p:spPr>
          <a:xfrm>
            <a:off x="219224" y="623451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4" name="Freeform 24"/>
          <p:cNvSpPr/>
          <p:nvPr/>
        </p:nvSpPr>
        <p:spPr>
          <a:xfrm>
            <a:off x="219224" y="6770107"/>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5" name="Freeform 25"/>
          <p:cNvSpPr/>
          <p:nvPr/>
        </p:nvSpPr>
        <p:spPr>
          <a:xfrm>
            <a:off x="219224" y="730569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6" name="Freeform 26"/>
          <p:cNvSpPr/>
          <p:nvPr/>
        </p:nvSpPr>
        <p:spPr>
          <a:xfrm>
            <a:off x="238274" y="832127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7" name="Freeform 27"/>
          <p:cNvSpPr/>
          <p:nvPr/>
        </p:nvSpPr>
        <p:spPr>
          <a:xfrm>
            <a:off x="238274" y="883056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8" name="Freeform 28"/>
          <p:cNvSpPr/>
          <p:nvPr/>
        </p:nvSpPr>
        <p:spPr>
          <a:xfrm>
            <a:off x="6205012" y="1895750"/>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9" name="TextBox 29"/>
          <p:cNvSpPr txBox="1"/>
          <p:nvPr/>
        </p:nvSpPr>
        <p:spPr>
          <a:xfrm>
            <a:off x="6763361" y="1848125"/>
            <a:ext cx="10178955" cy="333425"/>
          </a:xfrm>
          <a:prstGeom prst="rect">
            <a:avLst/>
          </a:prstGeom>
        </p:spPr>
        <p:txBody>
          <a:bodyPr lIns="0" tIns="0" rIns="0" bIns="0" rtlCol="0" anchor="t">
            <a:spAutoFit/>
          </a:bodyPr>
          <a:lstStyle/>
          <a:p>
            <a:pPr algn="just">
              <a:lnSpc>
                <a:spcPts val="2625"/>
              </a:lnSpc>
            </a:pPr>
            <a:r>
              <a:rPr lang="en-US" sz="2400" b="1" spc="157" dirty="0">
                <a:solidFill>
                  <a:srgbClr val="000000"/>
                </a:solidFill>
                <a:latin typeface="Times New Roman" panose="02020603050405020304" pitchFamily="18" charset="0"/>
                <a:ea typeface="Codec Pro Bold"/>
                <a:cs typeface="Times New Roman" panose="02020603050405020304" pitchFamily="18" charset="0"/>
                <a:sym typeface="Codec Pro Bold"/>
              </a:rPr>
              <a:t>Additional Information Needed</a:t>
            </a:r>
          </a:p>
        </p:txBody>
      </p:sp>
      <p:sp>
        <p:nvSpPr>
          <p:cNvPr id="30" name="TextBox 30"/>
          <p:cNvSpPr txBox="1"/>
          <p:nvPr/>
        </p:nvSpPr>
        <p:spPr>
          <a:xfrm>
            <a:off x="7557883" y="4311584"/>
            <a:ext cx="8703731" cy="2143215"/>
          </a:xfrm>
          <a:prstGeom prst="rect">
            <a:avLst/>
          </a:prstGeom>
        </p:spPr>
        <p:txBody>
          <a:bodyPr lIns="0" tIns="0" rIns="0" bIns="0" rtlCol="0" anchor="t">
            <a:spAutoFit/>
          </a:bodyPr>
          <a:lstStyle/>
          <a:p>
            <a:pPr algn="just">
              <a:lnSpc>
                <a:spcPts val="3381"/>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Receipts for any expense greater than $75</a:t>
            </a:r>
          </a:p>
          <a:p>
            <a:pPr algn="just">
              <a:lnSpc>
                <a:spcPts val="3381"/>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Zero balance receipts for TLE - CONUS TO OCONUS - allowed up to 7 days maximum</a:t>
            </a:r>
          </a:p>
          <a:p>
            <a:pPr algn="just">
              <a:lnSpc>
                <a:spcPts val="3381"/>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DD Form 2278 and OPE worksheet if you are claiming a PPM/DITY</a:t>
            </a:r>
          </a:p>
        </p:txBody>
      </p:sp>
      <p:sp>
        <p:nvSpPr>
          <p:cNvPr id="31" name="Freeform 31"/>
          <p:cNvSpPr/>
          <p:nvPr/>
        </p:nvSpPr>
        <p:spPr>
          <a:xfrm>
            <a:off x="6205013" y="3883494"/>
            <a:ext cx="242063" cy="253469"/>
          </a:xfrm>
          <a:custGeom>
            <a:avLst/>
            <a:gdLst/>
            <a:ahLst/>
            <a:cxnLst/>
            <a:rect l="l" t="t" r="r" b="b"/>
            <a:pathLst>
              <a:path w="242063" h="253469">
                <a:moveTo>
                  <a:pt x="0" y="0"/>
                </a:moveTo>
                <a:lnTo>
                  <a:pt x="242064" y="0"/>
                </a:lnTo>
                <a:lnTo>
                  <a:pt x="242064"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2" name="TextBox 32"/>
          <p:cNvSpPr txBox="1"/>
          <p:nvPr/>
        </p:nvSpPr>
        <p:spPr>
          <a:xfrm>
            <a:off x="6763361" y="3833013"/>
            <a:ext cx="10178955" cy="333425"/>
          </a:xfrm>
          <a:prstGeom prst="rect">
            <a:avLst/>
          </a:prstGeom>
        </p:spPr>
        <p:txBody>
          <a:bodyPr lIns="0" tIns="0" rIns="0" bIns="0" rtlCol="0" anchor="t">
            <a:spAutoFit/>
          </a:bodyPr>
          <a:lstStyle/>
          <a:p>
            <a:pPr algn="just">
              <a:lnSpc>
                <a:spcPts val="2625"/>
              </a:lnSpc>
            </a:pPr>
            <a:r>
              <a:rPr lang="en-US" sz="2400" b="1" spc="157" dirty="0">
                <a:solidFill>
                  <a:srgbClr val="000000"/>
                </a:solidFill>
                <a:latin typeface="Times New Roman" panose="02020603050405020304" pitchFamily="18" charset="0"/>
                <a:ea typeface="Codec Pro Bold"/>
                <a:cs typeface="Times New Roman" panose="02020603050405020304" pitchFamily="18" charset="0"/>
                <a:sym typeface="Codec Pro Bold"/>
              </a:rPr>
              <a:t>Additional Documents Needed</a:t>
            </a:r>
          </a:p>
        </p:txBody>
      </p:sp>
      <p:sp>
        <p:nvSpPr>
          <p:cNvPr id="35" name="Freeform 35"/>
          <p:cNvSpPr/>
          <p:nvPr/>
        </p:nvSpPr>
        <p:spPr>
          <a:xfrm>
            <a:off x="7029706" y="4435832"/>
            <a:ext cx="242063" cy="253469"/>
          </a:xfrm>
          <a:custGeom>
            <a:avLst/>
            <a:gdLst/>
            <a:ahLst/>
            <a:cxnLst/>
            <a:rect l="l" t="t" r="r" b="b"/>
            <a:pathLst>
              <a:path w="242063" h="253469">
                <a:moveTo>
                  <a:pt x="0" y="0"/>
                </a:moveTo>
                <a:lnTo>
                  <a:pt x="242064" y="0"/>
                </a:lnTo>
                <a:lnTo>
                  <a:pt x="242064" y="253470"/>
                </a:lnTo>
                <a:lnTo>
                  <a:pt x="0" y="253470"/>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6" name="Freeform 36"/>
          <p:cNvSpPr/>
          <p:nvPr/>
        </p:nvSpPr>
        <p:spPr>
          <a:xfrm>
            <a:off x="14557272" y="62173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38" name="Freeform 38"/>
          <p:cNvSpPr/>
          <p:nvPr/>
        </p:nvSpPr>
        <p:spPr>
          <a:xfrm>
            <a:off x="3686281"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39" name="Freeform 39"/>
          <p:cNvSpPr/>
          <p:nvPr/>
        </p:nvSpPr>
        <p:spPr>
          <a:xfrm>
            <a:off x="2419846" y="484001"/>
            <a:ext cx="869263" cy="869263"/>
          </a:xfrm>
          <a:custGeom>
            <a:avLst/>
            <a:gdLst/>
            <a:ahLst/>
            <a:cxnLst/>
            <a:rect l="l" t="t" r="r" b="b"/>
            <a:pathLst>
              <a:path w="869263" h="869263">
                <a:moveTo>
                  <a:pt x="0" y="0"/>
                </a:moveTo>
                <a:lnTo>
                  <a:pt x="869264" y="0"/>
                </a:lnTo>
                <a:lnTo>
                  <a:pt x="869264"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40" name="Freeform 40"/>
          <p:cNvSpPr/>
          <p:nvPr/>
        </p:nvSpPr>
        <p:spPr>
          <a:xfrm>
            <a:off x="1087287"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44" name="Freeform 44"/>
          <p:cNvSpPr/>
          <p:nvPr/>
        </p:nvSpPr>
        <p:spPr>
          <a:xfrm>
            <a:off x="7028476" y="4837149"/>
            <a:ext cx="242063" cy="253469"/>
          </a:xfrm>
          <a:custGeom>
            <a:avLst/>
            <a:gdLst/>
            <a:ahLst/>
            <a:cxnLst/>
            <a:rect l="l" t="t" r="r" b="b"/>
            <a:pathLst>
              <a:path w="242063" h="253469">
                <a:moveTo>
                  <a:pt x="0" y="0"/>
                </a:moveTo>
                <a:lnTo>
                  <a:pt x="242064" y="0"/>
                </a:lnTo>
                <a:lnTo>
                  <a:pt x="242064"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45" name="Freeform 45"/>
          <p:cNvSpPr/>
          <p:nvPr/>
        </p:nvSpPr>
        <p:spPr>
          <a:xfrm>
            <a:off x="7028476" y="5714713"/>
            <a:ext cx="242063" cy="253469"/>
          </a:xfrm>
          <a:custGeom>
            <a:avLst/>
            <a:gdLst/>
            <a:ahLst/>
            <a:cxnLst/>
            <a:rect l="l" t="t" r="r" b="b"/>
            <a:pathLst>
              <a:path w="242063" h="253469">
                <a:moveTo>
                  <a:pt x="0" y="0"/>
                </a:moveTo>
                <a:lnTo>
                  <a:pt x="242064" y="0"/>
                </a:lnTo>
                <a:lnTo>
                  <a:pt x="242064"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grpSp>
        <p:nvGrpSpPr>
          <p:cNvPr id="50" name="Group 3">
            <a:extLst>
              <a:ext uri="{FF2B5EF4-FFF2-40B4-BE49-F238E27FC236}">
                <a16:creationId xmlns:a16="http://schemas.microsoft.com/office/drawing/2014/main" id="{B4E41987-602C-313F-6FAA-5ED870F3F4DC}"/>
              </a:ext>
            </a:extLst>
          </p:cNvPr>
          <p:cNvGrpSpPr/>
          <p:nvPr/>
        </p:nvGrpSpPr>
        <p:grpSpPr>
          <a:xfrm>
            <a:off x="0" y="-1193639"/>
            <a:ext cx="5649510" cy="11480639"/>
            <a:chOff x="0" y="-38100"/>
            <a:chExt cx="1487937" cy="3023707"/>
          </a:xfrm>
        </p:grpSpPr>
        <p:sp>
          <p:nvSpPr>
            <p:cNvPr id="51" name="Freeform 4">
              <a:extLst>
                <a:ext uri="{FF2B5EF4-FFF2-40B4-BE49-F238E27FC236}">
                  <a16:creationId xmlns:a16="http://schemas.microsoft.com/office/drawing/2014/main" id="{63759651-AAC3-CC12-842A-49B13BAADBA1}"/>
                </a:ext>
              </a:extLst>
            </p:cNvPr>
            <p:cNvSpPr/>
            <p:nvPr/>
          </p:nvSpPr>
          <p:spPr>
            <a:xfrm>
              <a:off x="1759" y="276274"/>
              <a:ext cx="1486178" cy="2709333"/>
            </a:xfrm>
            <a:custGeom>
              <a:avLst/>
              <a:gdLst/>
              <a:ahLst/>
              <a:cxnLst/>
              <a:rect l="l" t="t" r="r" b="b"/>
              <a:pathLst>
                <a:path w="1486178" h="2709333">
                  <a:moveTo>
                    <a:pt x="0" y="0"/>
                  </a:moveTo>
                  <a:lnTo>
                    <a:pt x="1486178" y="0"/>
                  </a:lnTo>
                  <a:lnTo>
                    <a:pt x="1486178" y="2709333"/>
                  </a:lnTo>
                  <a:lnTo>
                    <a:pt x="0" y="2709333"/>
                  </a:lnTo>
                  <a:close/>
                </a:path>
              </a:pathLst>
            </a:custGeom>
            <a:solidFill>
              <a:srgbClr val="ADBD8D"/>
            </a:solidFill>
          </p:spPr>
          <p:txBody>
            <a:bodyPr/>
            <a:lstStyle/>
            <a:p>
              <a:endParaRPr lang="en-US"/>
            </a:p>
          </p:txBody>
        </p:sp>
        <p:sp>
          <p:nvSpPr>
            <p:cNvPr id="52" name="TextBox 5">
              <a:extLst>
                <a:ext uri="{FF2B5EF4-FFF2-40B4-BE49-F238E27FC236}">
                  <a16:creationId xmlns:a16="http://schemas.microsoft.com/office/drawing/2014/main" id="{197C3FDA-8CF6-56D2-17CA-31E307C13D95}"/>
                </a:ext>
              </a:extLst>
            </p:cNvPr>
            <p:cNvSpPr txBox="1"/>
            <p:nvPr/>
          </p:nvSpPr>
          <p:spPr>
            <a:xfrm>
              <a:off x="0" y="-38100"/>
              <a:ext cx="1486178" cy="2747433"/>
            </a:xfrm>
            <a:prstGeom prst="rect">
              <a:avLst/>
            </a:prstGeom>
          </p:spPr>
          <p:txBody>
            <a:bodyPr lIns="50800" tIns="50800" rIns="50800" bIns="50800" rtlCol="0" anchor="ctr"/>
            <a:lstStyle/>
            <a:p>
              <a:pPr algn="ctr">
                <a:lnSpc>
                  <a:spcPts val="2659"/>
                </a:lnSpc>
              </a:pPr>
              <a:endParaRPr/>
            </a:p>
          </p:txBody>
        </p:sp>
      </p:grpSp>
      <p:sp>
        <p:nvSpPr>
          <p:cNvPr id="53" name="TextBox 18">
            <a:extLst>
              <a:ext uri="{FF2B5EF4-FFF2-40B4-BE49-F238E27FC236}">
                <a16:creationId xmlns:a16="http://schemas.microsoft.com/office/drawing/2014/main" id="{ADA325DA-4713-BB87-1C54-0293D97B8E25}"/>
              </a:ext>
            </a:extLst>
          </p:cNvPr>
          <p:cNvSpPr txBox="1"/>
          <p:nvPr/>
        </p:nvSpPr>
        <p:spPr>
          <a:xfrm>
            <a:off x="92478" y="517378"/>
            <a:ext cx="5471232" cy="8877110"/>
          </a:xfrm>
          <a:prstGeom prst="rect">
            <a:avLst/>
          </a:prstGeom>
        </p:spPr>
        <p:txBody>
          <a:bodyPr lIns="0" tIns="0" rIns="0" bIns="0" rtlCol="0" anchor="t">
            <a:spAutoFit/>
          </a:bodyPr>
          <a:lstStyle/>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Points of Contact</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a:cs typeface="Times New Roman" panose="02020603050405020304" pitchFamily="18" charset="0"/>
                <a:sym typeface="Codec Pro"/>
              </a:rPr>
              <a:t>Required Documents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Bold"/>
                <a:cs typeface="Times New Roman" panose="02020603050405020304" pitchFamily="18" charset="0"/>
                <a:sym typeface="Codec Pro Bold"/>
              </a:rPr>
              <a:t>Cost of Living Allowance (COLA)</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Basic Allowance for Housing (BAH)</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Family Separation Allowance</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Temporary Lodging Allowance (TLA)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Station Housing Allowance (ASHA)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Move In Housing Allowance (MIHA)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Meal Deductions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Pay</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Enlistment Bonus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Entitlements Affected by Permanent Change of Station</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Dislocation Allowance (DLA)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Pet Expenses</a:t>
            </a:r>
          </a:p>
          <a:p>
            <a:pPr marL="453390" lvl="1" indent="-226695" algn="l">
              <a:lnSpc>
                <a:spcPts val="4053"/>
              </a:lnSpc>
              <a:buFont typeface="Arial"/>
              <a:buChar char="•"/>
            </a:pPr>
            <a:r>
              <a:rPr lang="en-US" sz="2100" b="1" u="sng" spc="90" dirty="0">
                <a:solidFill>
                  <a:srgbClr val="FFFF00"/>
                </a:solidFill>
                <a:latin typeface="Times New Roman" panose="02020603050405020304" pitchFamily="18" charset="0"/>
                <a:ea typeface="Codec Pro"/>
                <a:cs typeface="Times New Roman" panose="02020603050405020304" pitchFamily="18" charset="0"/>
                <a:sym typeface="Codec Pro"/>
              </a:rPr>
              <a:t>Smart Voucher</a:t>
            </a:r>
          </a:p>
        </p:txBody>
      </p:sp>
      <p:sp>
        <p:nvSpPr>
          <p:cNvPr id="3" name="TextBox 30">
            <a:extLst>
              <a:ext uri="{FF2B5EF4-FFF2-40B4-BE49-F238E27FC236}">
                <a16:creationId xmlns:a16="http://schemas.microsoft.com/office/drawing/2014/main" id="{BC2AA360-C79B-D74C-25D8-FB3EDA9691AC}"/>
              </a:ext>
            </a:extLst>
          </p:cNvPr>
          <p:cNvSpPr txBox="1"/>
          <p:nvPr/>
        </p:nvSpPr>
        <p:spPr>
          <a:xfrm>
            <a:off x="7588056" y="2194224"/>
            <a:ext cx="8597713" cy="1707199"/>
          </a:xfrm>
          <a:prstGeom prst="rect">
            <a:avLst/>
          </a:prstGeom>
        </p:spPr>
        <p:txBody>
          <a:bodyPr wrap="square" lIns="0" tIns="0" rIns="0" bIns="0" rtlCol="0" anchor="t">
            <a:spAutoFit/>
          </a:bodyPr>
          <a:lstStyle/>
          <a:p>
            <a:pPr algn="just">
              <a:lnSpc>
                <a:spcPts val="3381"/>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Email (personal email can be inputted)</a:t>
            </a:r>
          </a:p>
          <a:p>
            <a:pPr algn="just">
              <a:lnSpc>
                <a:spcPts val="3381"/>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Phone Number for Text Opt-in message </a:t>
            </a:r>
          </a:p>
          <a:p>
            <a:pPr algn="just">
              <a:lnSpc>
                <a:spcPts val="3381"/>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(can be done through My Pay)</a:t>
            </a:r>
          </a:p>
          <a:p>
            <a:pPr algn="just">
              <a:lnSpc>
                <a:spcPts val="3381"/>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 </a:t>
            </a:r>
          </a:p>
        </p:txBody>
      </p:sp>
      <p:sp>
        <p:nvSpPr>
          <p:cNvPr id="4" name="Freeform 35">
            <a:extLst>
              <a:ext uri="{FF2B5EF4-FFF2-40B4-BE49-F238E27FC236}">
                <a16:creationId xmlns:a16="http://schemas.microsoft.com/office/drawing/2014/main" id="{69D5634D-D409-5685-EF2A-DC54F51A8E4C}"/>
              </a:ext>
            </a:extLst>
          </p:cNvPr>
          <p:cNvSpPr/>
          <p:nvPr/>
        </p:nvSpPr>
        <p:spPr>
          <a:xfrm>
            <a:off x="7029707" y="2317824"/>
            <a:ext cx="242063" cy="253469"/>
          </a:xfrm>
          <a:custGeom>
            <a:avLst/>
            <a:gdLst/>
            <a:ahLst/>
            <a:cxnLst/>
            <a:rect l="l" t="t" r="r" b="b"/>
            <a:pathLst>
              <a:path w="242063" h="253469">
                <a:moveTo>
                  <a:pt x="0" y="0"/>
                </a:moveTo>
                <a:lnTo>
                  <a:pt x="242064" y="0"/>
                </a:lnTo>
                <a:lnTo>
                  <a:pt x="242064" y="253470"/>
                </a:lnTo>
                <a:lnTo>
                  <a:pt x="0" y="253470"/>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5" name="Freeform 35">
            <a:extLst>
              <a:ext uri="{FF2B5EF4-FFF2-40B4-BE49-F238E27FC236}">
                <a16:creationId xmlns:a16="http://schemas.microsoft.com/office/drawing/2014/main" id="{07FAF7F3-50B5-DB9C-1402-97810A10C60E}"/>
              </a:ext>
            </a:extLst>
          </p:cNvPr>
          <p:cNvSpPr/>
          <p:nvPr/>
        </p:nvSpPr>
        <p:spPr>
          <a:xfrm>
            <a:off x="7029706" y="2761027"/>
            <a:ext cx="242063" cy="253469"/>
          </a:xfrm>
          <a:custGeom>
            <a:avLst/>
            <a:gdLst/>
            <a:ahLst/>
            <a:cxnLst/>
            <a:rect l="l" t="t" r="r" b="b"/>
            <a:pathLst>
              <a:path w="242063" h="253469">
                <a:moveTo>
                  <a:pt x="0" y="0"/>
                </a:moveTo>
                <a:lnTo>
                  <a:pt x="242064" y="0"/>
                </a:lnTo>
                <a:lnTo>
                  <a:pt x="242064" y="253470"/>
                </a:lnTo>
                <a:lnTo>
                  <a:pt x="0" y="253470"/>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6" name="Freeform 31">
            <a:extLst>
              <a:ext uri="{FF2B5EF4-FFF2-40B4-BE49-F238E27FC236}">
                <a16:creationId xmlns:a16="http://schemas.microsoft.com/office/drawing/2014/main" id="{3A5A0B02-6EB9-91B5-A948-356B19CC5C2B}"/>
              </a:ext>
            </a:extLst>
          </p:cNvPr>
          <p:cNvSpPr/>
          <p:nvPr/>
        </p:nvSpPr>
        <p:spPr>
          <a:xfrm>
            <a:off x="6205013" y="6743960"/>
            <a:ext cx="242063" cy="253469"/>
          </a:xfrm>
          <a:custGeom>
            <a:avLst/>
            <a:gdLst/>
            <a:ahLst/>
            <a:cxnLst/>
            <a:rect l="l" t="t" r="r" b="b"/>
            <a:pathLst>
              <a:path w="242063" h="253469">
                <a:moveTo>
                  <a:pt x="0" y="0"/>
                </a:moveTo>
                <a:lnTo>
                  <a:pt x="242064" y="0"/>
                </a:lnTo>
                <a:lnTo>
                  <a:pt x="242064"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7" name="TextBox 32">
            <a:extLst>
              <a:ext uri="{FF2B5EF4-FFF2-40B4-BE49-F238E27FC236}">
                <a16:creationId xmlns:a16="http://schemas.microsoft.com/office/drawing/2014/main" id="{C9E4DB49-3830-E1B2-A30D-6DDE6FE31183}"/>
              </a:ext>
            </a:extLst>
          </p:cNvPr>
          <p:cNvSpPr txBox="1"/>
          <p:nvPr/>
        </p:nvSpPr>
        <p:spPr>
          <a:xfrm>
            <a:off x="6763361" y="6693479"/>
            <a:ext cx="10178955" cy="333425"/>
          </a:xfrm>
          <a:prstGeom prst="rect">
            <a:avLst/>
          </a:prstGeom>
        </p:spPr>
        <p:txBody>
          <a:bodyPr lIns="0" tIns="0" rIns="0" bIns="0" rtlCol="0" anchor="t">
            <a:spAutoFit/>
          </a:bodyPr>
          <a:lstStyle/>
          <a:p>
            <a:pPr algn="just">
              <a:lnSpc>
                <a:spcPts val="2625"/>
              </a:lnSpc>
            </a:pPr>
            <a:r>
              <a:rPr lang="en-US" sz="2400" b="1" spc="157" dirty="0">
                <a:solidFill>
                  <a:srgbClr val="000000"/>
                </a:solidFill>
                <a:latin typeface="Times New Roman" panose="02020603050405020304" pitchFamily="18" charset="0"/>
                <a:ea typeface="Codec Pro Bold"/>
                <a:cs typeface="Times New Roman" panose="02020603050405020304" pitchFamily="18" charset="0"/>
                <a:sym typeface="Codec Pro Bold"/>
              </a:rPr>
              <a:t>GTCC Split Disbursement</a:t>
            </a:r>
          </a:p>
        </p:txBody>
      </p:sp>
      <p:sp>
        <p:nvSpPr>
          <p:cNvPr id="14" name="Freeform 35">
            <a:extLst>
              <a:ext uri="{FF2B5EF4-FFF2-40B4-BE49-F238E27FC236}">
                <a16:creationId xmlns:a16="http://schemas.microsoft.com/office/drawing/2014/main" id="{647C72B5-85B4-FFB6-2D87-CCCF83315D86}"/>
              </a:ext>
            </a:extLst>
          </p:cNvPr>
          <p:cNvSpPr/>
          <p:nvPr/>
        </p:nvSpPr>
        <p:spPr>
          <a:xfrm>
            <a:off x="7029706" y="7311850"/>
            <a:ext cx="242063" cy="253469"/>
          </a:xfrm>
          <a:custGeom>
            <a:avLst/>
            <a:gdLst/>
            <a:ahLst/>
            <a:cxnLst/>
            <a:rect l="l" t="t" r="r" b="b"/>
            <a:pathLst>
              <a:path w="242063" h="253469">
                <a:moveTo>
                  <a:pt x="0" y="0"/>
                </a:moveTo>
                <a:lnTo>
                  <a:pt x="242064" y="0"/>
                </a:lnTo>
                <a:lnTo>
                  <a:pt x="242064" y="253470"/>
                </a:lnTo>
                <a:lnTo>
                  <a:pt x="0" y="253470"/>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7" name="TextBox 30">
            <a:extLst>
              <a:ext uri="{FF2B5EF4-FFF2-40B4-BE49-F238E27FC236}">
                <a16:creationId xmlns:a16="http://schemas.microsoft.com/office/drawing/2014/main" id="{26429C69-BA64-2EDD-638A-2AA5BF46BC03}"/>
              </a:ext>
            </a:extLst>
          </p:cNvPr>
          <p:cNvSpPr txBox="1"/>
          <p:nvPr/>
        </p:nvSpPr>
        <p:spPr>
          <a:xfrm>
            <a:off x="7557880" y="7167283"/>
            <a:ext cx="8703731" cy="1271182"/>
          </a:xfrm>
          <a:prstGeom prst="rect">
            <a:avLst/>
          </a:prstGeom>
        </p:spPr>
        <p:txBody>
          <a:bodyPr lIns="0" tIns="0" rIns="0" bIns="0" rtlCol="0" anchor="t">
            <a:spAutoFit/>
          </a:bodyPr>
          <a:lstStyle/>
          <a:p>
            <a:pPr algn="just">
              <a:lnSpc>
                <a:spcPts val="3381"/>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Travel Reimbursement claims to GTCC will display on Travel Voucher Summary (receipt) as Split Payment. </a:t>
            </a:r>
          </a:p>
          <a:p>
            <a:pPr algn="just">
              <a:lnSpc>
                <a:spcPts val="3381"/>
              </a:lnSpc>
            </a:pPr>
            <a:endPar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9FBF2"/>
        </a:solidFill>
        <a:effectLst/>
      </p:bgPr>
    </p:bg>
    <p:spTree>
      <p:nvGrpSpPr>
        <p:cNvPr id="1" name=""/>
        <p:cNvGrpSpPr/>
        <p:nvPr/>
      </p:nvGrpSpPr>
      <p:grpSpPr>
        <a:xfrm>
          <a:off x="0" y="0"/>
          <a:ext cx="0" cy="0"/>
          <a:chOff x="0" y="0"/>
          <a:chExt cx="0" cy="0"/>
        </a:xfrm>
      </p:grpSpPr>
      <p:sp>
        <p:nvSpPr>
          <p:cNvPr id="2" name="Freeform 2"/>
          <p:cNvSpPr/>
          <p:nvPr/>
        </p:nvSpPr>
        <p:spPr>
          <a:xfrm flipH="1">
            <a:off x="14639352" y="1353264"/>
            <a:ext cx="5923771" cy="5435548"/>
          </a:xfrm>
          <a:custGeom>
            <a:avLst/>
            <a:gdLst/>
            <a:ahLst/>
            <a:cxnLst/>
            <a:rect l="l" t="t" r="r" b="b"/>
            <a:pathLst>
              <a:path w="5923771" h="5435548">
                <a:moveTo>
                  <a:pt x="5923771" y="0"/>
                </a:moveTo>
                <a:lnTo>
                  <a:pt x="0" y="0"/>
                </a:lnTo>
                <a:lnTo>
                  <a:pt x="0" y="5435548"/>
                </a:lnTo>
                <a:lnTo>
                  <a:pt x="5923771" y="5435548"/>
                </a:lnTo>
                <a:lnTo>
                  <a:pt x="5923771" y="0"/>
                </a:lnTo>
                <a:close/>
              </a:path>
            </a:pathLst>
          </a:custGeom>
          <a:blipFill>
            <a:blip r:embed="rId2">
              <a:alphaModFix amt="12000"/>
            </a:blip>
            <a:stretch>
              <a:fillRect/>
            </a:stretch>
          </a:blipFill>
        </p:spPr>
        <p:txBody>
          <a:bodyPr/>
          <a:lstStyle/>
          <a:p>
            <a:endParaRPr lang="en-US"/>
          </a:p>
        </p:txBody>
      </p:sp>
      <p:grpSp>
        <p:nvGrpSpPr>
          <p:cNvPr id="9" name="Group 9"/>
          <p:cNvGrpSpPr/>
          <p:nvPr/>
        </p:nvGrpSpPr>
        <p:grpSpPr>
          <a:xfrm>
            <a:off x="9890550" y="8440275"/>
            <a:ext cx="11175347" cy="11175347"/>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11" name="TextBox 11"/>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sp>
        <p:nvSpPr>
          <p:cNvPr id="12" name="Freeform 12"/>
          <p:cNvSpPr/>
          <p:nvPr/>
        </p:nvSpPr>
        <p:spPr>
          <a:xfrm>
            <a:off x="15880104" y="-764645"/>
            <a:ext cx="1529290" cy="1529290"/>
          </a:xfrm>
          <a:custGeom>
            <a:avLst/>
            <a:gdLst/>
            <a:ahLst/>
            <a:cxnLst/>
            <a:rect l="l" t="t" r="r" b="b"/>
            <a:pathLst>
              <a:path w="1529290" h="1529290">
                <a:moveTo>
                  <a:pt x="0" y="0"/>
                </a:moveTo>
                <a:lnTo>
                  <a:pt x="1529290" y="0"/>
                </a:lnTo>
                <a:lnTo>
                  <a:pt x="1529290" y="1529290"/>
                </a:lnTo>
                <a:lnTo>
                  <a:pt x="0" y="152929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5" name="Freeform 15"/>
          <p:cNvSpPr/>
          <p:nvPr/>
        </p:nvSpPr>
        <p:spPr>
          <a:xfrm>
            <a:off x="219224" y="168985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6" name="Freeform 16"/>
          <p:cNvSpPr/>
          <p:nvPr/>
        </p:nvSpPr>
        <p:spPr>
          <a:xfrm>
            <a:off x="219224" y="2192105"/>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7" name="Freeform 17"/>
          <p:cNvSpPr/>
          <p:nvPr/>
        </p:nvSpPr>
        <p:spPr>
          <a:xfrm>
            <a:off x="219224" y="2693331"/>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8" name="Freeform 18"/>
          <p:cNvSpPr/>
          <p:nvPr/>
        </p:nvSpPr>
        <p:spPr>
          <a:xfrm>
            <a:off x="219224" y="322304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9" name="Freeform 19"/>
          <p:cNvSpPr/>
          <p:nvPr/>
        </p:nvSpPr>
        <p:spPr>
          <a:xfrm>
            <a:off x="219224" y="3758638"/>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0" name="Freeform 20"/>
          <p:cNvSpPr/>
          <p:nvPr/>
        </p:nvSpPr>
        <p:spPr>
          <a:xfrm>
            <a:off x="219224" y="429422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1" name="Freeform 21"/>
          <p:cNvSpPr/>
          <p:nvPr/>
        </p:nvSpPr>
        <p:spPr>
          <a:xfrm>
            <a:off x="219224" y="5264372"/>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2" name="Freeform 22"/>
          <p:cNvSpPr/>
          <p:nvPr/>
        </p:nvSpPr>
        <p:spPr>
          <a:xfrm>
            <a:off x="219224" y="5799964"/>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3" name="Freeform 23"/>
          <p:cNvSpPr/>
          <p:nvPr/>
        </p:nvSpPr>
        <p:spPr>
          <a:xfrm>
            <a:off x="219224" y="623451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4" name="Freeform 24"/>
          <p:cNvSpPr/>
          <p:nvPr/>
        </p:nvSpPr>
        <p:spPr>
          <a:xfrm>
            <a:off x="219224" y="6770107"/>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5" name="Freeform 25"/>
          <p:cNvSpPr/>
          <p:nvPr/>
        </p:nvSpPr>
        <p:spPr>
          <a:xfrm>
            <a:off x="219224" y="730569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6" name="Freeform 26"/>
          <p:cNvSpPr/>
          <p:nvPr/>
        </p:nvSpPr>
        <p:spPr>
          <a:xfrm>
            <a:off x="238274" y="832127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7" name="Freeform 27"/>
          <p:cNvSpPr/>
          <p:nvPr/>
        </p:nvSpPr>
        <p:spPr>
          <a:xfrm>
            <a:off x="238274" y="883056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8" name="Freeform 28"/>
          <p:cNvSpPr/>
          <p:nvPr/>
        </p:nvSpPr>
        <p:spPr>
          <a:xfrm>
            <a:off x="6216145" y="1682364"/>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9" name="TextBox 29"/>
          <p:cNvSpPr txBox="1"/>
          <p:nvPr/>
        </p:nvSpPr>
        <p:spPr>
          <a:xfrm>
            <a:off x="6760980" y="1607169"/>
            <a:ext cx="10178955" cy="360676"/>
          </a:xfrm>
          <a:prstGeom prst="rect">
            <a:avLst/>
          </a:prstGeom>
        </p:spPr>
        <p:txBody>
          <a:bodyPr lIns="0" tIns="0" rIns="0" bIns="0" rtlCol="0" anchor="t">
            <a:spAutoFit/>
          </a:bodyPr>
          <a:lstStyle/>
          <a:p>
            <a:pPr algn="just">
              <a:lnSpc>
                <a:spcPts val="2999"/>
              </a:lnSpc>
            </a:pPr>
            <a:r>
              <a:rPr lang="en-US" sz="2399" b="1" spc="179" dirty="0">
                <a:solidFill>
                  <a:srgbClr val="000000"/>
                </a:solidFill>
                <a:latin typeface="Times New Roman" panose="02020603050405020304" pitchFamily="18" charset="0"/>
                <a:ea typeface="Codec Pro Bold"/>
                <a:cs typeface="Times New Roman" panose="02020603050405020304" pitchFamily="18" charset="0"/>
                <a:sym typeface="Codec Pro Bold"/>
              </a:rPr>
              <a:t>HTTPS://WWW.SMARTVOUCHER.DFAS.MIL/VOUCHER/</a:t>
            </a:r>
          </a:p>
        </p:txBody>
      </p:sp>
      <p:sp>
        <p:nvSpPr>
          <p:cNvPr id="30" name="Freeform 30"/>
          <p:cNvSpPr/>
          <p:nvPr/>
        </p:nvSpPr>
        <p:spPr>
          <a:xfrm>
            <a:off x="6216145" y="2370399"/>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1" name="Freeform 31"/>
          <p:cNvSpPr/>
          <p:nvPr/>
        </p:nvSpPr>
        <p:spPr>
          <a:xfrm>
            <a:off x="6207416" y="4062303"/>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2" name="TextBox 32"/>
          <p:cNvSpPr txBox="1"/>
          <p:nvPr/>
        </p:nvSpPr>
        <p:spPr>
          <a:xfrm>
            <a:off x="6763361" y="2280995"/>
            <a:ext cx="5593836" cy="1519070"/>
          </a:xfrm>
          <a:prstGeom prst="rect">
            <a:avLst/>
          </a:prstGeom>
        </p:spPr>
        <p:txBody>
          <a:bodyPr lIns="0" tIns="0" rIns="0" bIns="0" rtlCol="0" anchor="t">
            <a:spAutoFit/>
          </a:bodyPr>
          <a:lstStyle/>
          <a:p>
            <a:pPr algn="just">
              <a:lnSpc>
                <a:spcPts val="2375"/>
              </a:lnSpc>
            </a:pPr>
            <a:r>
              <a:rPr lang="en-US" sz="1900" spc="142" dirty="0">
                <a:solidFill>
                  <a:srgbClr val="000000"/>
                </a:solidFill>
                <a:latin typeface="Times New Roman" panose="02020603050405020304" pitchFamily="18" charset="0"/>
                <a:ea typeface="Codec Pro"/>
                <a:cs typeface="Times New Roman" panose="02020603050405020304" pitchFamily="18" charset="0"/>
                <a:sym typeface="Codec Pro"/>
              </a:rPr>
              <a:t>Begin your travel on the day your leave form began. Include all leave and TDY in the travel section. Arrive at the first airport, the last airport, and Mission Complete in Vicenza on the day your leave form was signed. </a:t>
            </a:r>
          </a:p>
        </p:txBody>
      </p:sp>
      <p:sp>
        <p:nvSpPr>
          <p:cNvPr id="33" name="Freeform 33"/>
          <p:cNvSpPr/>
          <p:nvPr/>
        </p:nvSpPr>
        <p:spPr>
          <a:xfrm>
            <a:off x="14557272" y="62173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35" name="TextBox 35"/>
          <p:cNvSpPr txBox="1"/>
          <p:nvPr/>
        </p:nvSpPr>
        <p:spPr>
          <a:xfrm>
            <a:off x="6763384" y="4004167"/>
            <a:ext cx="5839939" cy="911860"/>
          </a:xfrm>
          <a:prstGeom prst="rect">
            <a:avLst/>
          </a:prstGeom>
        </p:spPr>
        <p:txBody>
          <a:bodyPr lIns="0" tIns="0" rIns="0" bIns="0" rtlCol="0" anchor="t">
            <a:spAutoFit/>
          </a:bodyPr>
          <a:lstStyle/>
          <a:p>
            <a:pPr algn="l">
              <a:lnSpc>
                <a:spcPts val="2375"/>
              </a:lnSpc>
            </a:pPr>
            <a:r>
              <a:rPr lang="en-US" sz="1900" i="1" u="sng" spc="142" dirty="0">
                <a:solidFill>
                  <a:srgbClr val="000000"/>
                </a:solidFill>
                <a:latin typeface="Times New Roman" panose="02020603050405020304" pitchFamily="18" charset="0"/>
                <a:ea typeface="Codec Pro"/>
                <a:cs typeface="Times New Roman" panose="02020603050405020304" pitchFamily="18" charset="0"/>
                <a:sym typeface="Codec Pro"/>
              </a:rPr>
              <a:t>If your voucher was returned</a:t>
            </a:r>
            <a:r>
              <a:rPr lang="en-US" sz="1900" spc="142" dirty="0">
                <a:solidFill>
                  <a:srgbClr val="000000"/>
                </a:solidFill>
                <a:latin typeface="Times New Roman" panose="02020603050405020304" pitchFamily="18" charset="0"/>
                <a:ea typeface="Codec Pro"/>
                <a:cs typeface="Times New Roman" panose="02020603050405020304" pitchFamily="18" charset="0"/>
                <a:sym typeface="Codec Pro"/>
              </a:rPr>
              <a:t>, login to Smart Voucher and click on “history” to view our comments. </a:t>
            </a:r>
          </a:p>
        </p:txBody>
      </p:sp>
      <p:sp>
        <p:nvSpPr>
          <p:cNvPr id="36" name="Freeform 36"/>
          <p:cNvSpPr/>
          <p:nvPr/>
        </p:nvSpPr>
        <p:spPr>
          <a:xfrm>
            <a:off x="6218549" y="5092415"/>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37" name="TextBox 37"/>
          <p:cNvSpPr txBox="1"/>
          <p:nvPr/>
        </p:nvSpPr>
        <p:spPr>
          <a:xfrm>
            <a:off x="6763384" y="5051753"/>
            <a:ext cx="5839939" cy="616585"/>
          </a:xfrm>
          <a:prstGeom prst="rect">
            <a:avLst/>
          </a:prstGeom>
        </p:spPr>
        <p:txBody>
          <a:bodyPr lIns="0" tIns="0" rIns="0" bIns="0" rtlCol="0" anchor="t">
            <a:spAutoFit/>
          </a:bodyPr>
          <a:lstStyle/>
          <a:p>
            <a:pPr algn="just">
              <a:lnSpc>
                <a:spcPts val="2375"/>
              </a:lnSpc>
            </a:pPr>
            <a:r>
              <a:rPr lang="en-US" sz="1900" spc="142" dirty="0">
                <a:solidFill>
                  <a:srgbClr val="000000"/>
                </a:solidFill>
                <a:latin typeface="Times New Roman" panose="02020603050405020304" pitchFamily="18" charset="0"/>
                <a:ea typeface="Codec Pro"/>
                <a:cs typeface="Times New Roman" panose="02020603050405020304" pitchFamily="18" charset="0"/>
                <a:sym typeface="Codec Pro"/>
              </a:rPr>
              <a:t>Once your voucher was approved visit our office in CSC to receive your Finance stamp. </a:t>
            </a:r>
          </a:p>
        </p:txBody>
      </p:sp>
      <p:sp>
        <p:nvSpPr>
          <p:cNvPr id="38" name="Freeform 38"/>
          <p:cNvSpPr/>
          <p:nvPr/>
        </p:nvSpPr>
        <p:spPr>
          <a:xfrm>
            <a:off x="3686281"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39" name="Freeform 39"/>
          <p:cNvSpPr/>
          <p:nvPr/>
        </p:nvSpPr>
        <p:spPr>
          <a:xfrm>
            <a:off x="2419846" y="484001"/>
            <a:ext cx="869263" cy="869263"/>
          </a:xfrm>
          <a:custGeom>
            <a:avLst/>
            <a:gdLst/>
            <a:ahLst/>
            <a:cxnLst/>
            <a:rect l="l" t="t" r="r" b="b"/>
            <a:pathLst>
              <a:path w="869263" h="869263">
                <a:moveTo>
                  <a:pt x="0" y="0"/>
                </a:moveTo>
                <a:lnTo>
                  <a:pt x="869264" y="0"/>
                </a:lnTo>
                <a:lnTo>
                  <a:pt x="869264" y="869263"/>
                </a:lnTo>
                <a:lnTo>
                  <a:pt x="0" y="869263"/>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41" name="TextBox 41"/>
          <p:cNvSpPr txBox="1"/>
          <p:nvPr/>
        </p:nvSpPr>
        <p:spPr>
          <a:xfrm>
            <a:off x="12844641" y="2390848"/>
            <a:ext cx="4986940" cy="6750631"/>
          </a:xfrm>
          <a:prstGeom prst="rect">
            <a:avLst/>
          </a:prstGeom>
        </p:spPr>
        <p:txBody>
          <a:bodyPr lIns="0" tIns="0" rIns="0" bIns="0" rtlCol="0" anchor="t">
            <a:spAutoFit/>
          </a:bodyPr>
          <a:lstStyle/>
          <a:p>
            <a:pPr algn="ctr">
              <a:lnSpc>
                <a:spcPts val="2351"/>
              </a:lnSpc>
              <a:spcBef>
                <a:spcPct val="0"/>
              </a:spcBef>
            </a:pPr>
            <a:r>
              <a:rPr lang="en-US" sz="1880" spc="141">
                <a:solidFill>
                  <a:srgbClr val="000000"/>
                </a:solidFill>
                <a:latin typeface="Times New Roman" panose="02020603050405020304" pitchFamily="18" charset="0"/>
                <a:ea typeface="Codec Pro"/>
                <a:cs typeface="Times New Roman" panose="02020603050405020304" pitchFamily="18" charset="0"/>
                <a:sym typeface="Codec Pro"/>
              </a:rPr>
              <a:t>ITINERARY INPUT</a:t>
            </a:r>
          </a:p>
          <a:p>
            <a:pPr algn="ctr">
              <a:lnSpc>
                <a:spcPts val="2351"/>
              </a:lnSpc>
              <a:spcBef>
                <a:spcPct val="0"/>
              </a:spcBef>
            </a:pPr>
            <a:r>
              <a:rPr lang="en-US" sz="1880" spc="141">
                <a:solidFill>
                  <a:srgbClr val="000000"/>
                </a:solidFill>
                <a:latin typeface="Times New Roman" panose="02020603050405020304" pitchFamily="18" charset="0"/>
                <a:ea typeface="Codec Pro"/>
                <a:cs typeface="Times New Roman" panose="02020603050405020304" pitchFamily="18" charset="0"/>
                <a:sym typeface="Codec Pro"/>
              </a:rPr>
              <a:t>1st entry</a:t>
            </a:r>
          </a:p>
          <a:p>
            <a:pPr algn="ctr">
              <a:lnSpc>
                <a:spcPts val="2351"/>
              </a:lnSpc>
              <a:spcBef>
                <a:spcPct val="0"/>
              </a:spcBef>
            </a:pPr>
            <a:r>
              <a:rPr lang="en-US" sz="1880" spc="141">
                <a:solidFill>
                  <a:srgbClr val="000000"/>
                </a:solidFill>
                <a:latin typeface="Times New Roman" panose="02020603050405020304" pitchFamily="18" charset="0"/>
                <a:ea typeface="Codec Pro"/>
                <a:cs typeface="Times New Roman" panose="02020603050405020304" pitchFamily="18" charset="0"/>
                <a:sym typeface="Codec Pro"/>
              </a:rPr>
              <a:t>( __ / __ ) departed ___________________</a:t>
            </a:r>
          </a:p>
          <a:p>
            <a:pPr algn="ctr">
              <a:lnSpc>
                <a:spcPts val="2351"/>
              </a:lnSpc>
              <a:spcBef>
                <a:spcPct val="0"/>
              </a:spcBef>
            </a:pPr>
            <a:r>
              <a:rPr lang="en-US" sz="1880" spc="141">
                <a:solidFill>
                  <a:srgbClr val="000000"/>
                </a:solidFill>
                <a:latin typeface="Times New Roman" panose="02020603050405020304" pitchFamily="18" charset="0"/>
                <a:ea typeface="Codec Pro"/>
                <a:cs typeface="Times New Roman" panose="02020603050405020304" pitchFamily="18" charset="0"/>
                <a:sym typeface="Codec Pro"/>
              </a:rPr>
              <a:t>( __ / __ ) arrived _____________________</a:t>
            </a:r>
          </a:p>
          <a:p>
            <a:pPr algn="ctr">
              <a:lnSpc>
                <a:spcPts val="2351"/>
              </a:lnSpc>
              <a:spcBef>
                <a:spcPct val="0"/>
              </a:spcBef>
            </a:pPr>
            <a:r>
              <a:rPr lang="en-US" sz="1880" spc="141">
                <a:solidFill>
                  <a:srgbClr val="000000"/>
                </a:solidFill>
                <a:latin typeface="Times New Roman" panose="02020603050405020304" pitchFamily="18" charset="0"/>
                <a:ea typeface="Codec Pro"/>
                <a:cs typeface="Times New Roman" panose="02020603050405020304" pitchFamily="18" charset="0"/>
                <a:sym typeface="Codec Pro"/>
              </a:rPr>
              <a:t>Reason for stop: ______________________</a:t>
            </a:r>
          </a:p>
          <a:p>
            <a:pPr algn="ctr">
              <a:lnSpc>
                <a:spcPts val="2351"/>
              </a:lnSpc>
              <a:spcBef>
                <a:spcPct val="0"/>
              </a:spcBef>
            </a:pPr>
            <a:r>
              <a:rPr lang="en-US" sz="1880" spc="141">
                <a:solidFill>
                  <a:srgbClr val="000000"/>
                </a:solidFill>
                <a:latin typeface="Times New Roman" panose="02020603050405020304" pitchFamily="18" charset="0"/>
                <a:ea typeface="Codec Pro"/>
                <a:cs typeface="Times New Roman" panose="02020603050405020304" pitchFamily="18" charset="0"/>
                <a:sym typeface="Codec Pro"/>
              </a:rPr>
              <a:t>2nd entry</a:t>
            </a:r>
          </a:p>
          <a:p>
            <a:pPr algn="ctr">
              <a:lnSpc>
                <a:spcPts val="2351"/>
              </a:lnSpc>
              <a:spcBef>
                <a:spcPct val="0"/>
              </a:spcBef>
            </a:pPr>
            <a:r>
              <a:rPr lang="en-US" sz="1880" spc="141">
                <a:solidFill>
                  <a:srgbClr val="000000"/>
                </a:solidFill>
                <a:latin typeface="Times New Roman" panose="02020603050405020304" pitchFamily="18" charset="0"/>
                <a:ea typeface="Codec Pro"/>
                <a:cs typeface="Times New Roman" panose="02020603050405020304" pitchFamily="18" charset="0"/>
                <a:sym typeface="Codec Pro"/>
              </a:rPr>
              <a:t>( __ / __ ) departed ___________________</a:t>
            </a:r>
          </a:p>
          <a:p>
            <a:pPr algn="ctr">
              <a:lnSpc>
                <a:spcPts val="2351"/>
              </a:lnSpc>
              <a:spcBef>
                <a:spcPct val="0"/>
              </a:spcBef>
            </a:pPr>
            <a:r>
              <a:rPr lang="en-US" sz="1880" spc="141">
                <a:solidFill>
                  <a:srgbClr val="000000"/>
                </a:solidFill>
                <a:latin typeface="Times New Roman" panose="02020603050405020304" pitchFamily="18" charset="0"/>
                <a:ea typeface="Codec Pro"/>
                <a:cs typeface="Times New Roman" panose="02020603050405020304" pitchFamily="18" charset="0"/>
                <a:sym typeface="Codec Pro"/>
              </a:rPr>
              <a:t>( __ / __ ) arrived _____________________</a:t>
            </a:r>
          </a:p>
          <a:p>
            <a:pPr algn="ctr">
              <a:lnSpc>
                <a:spcPts val="2351"/>
              </a:lnSpc>
              <a:spcBef>
                <a:spcPct val="0"/>
              </a:spcBef>
            </a:pPr>
            <a:r>
              <a:rPr lang="en-US" sz="1880" spc="141">
                <a:solidFill>
                  <a:srgbClr val="000000"/>
                </a:solidFill>
                <a:latin typeface="Times New Roman" panose="02020603050405020304" pitchFamily="18" charset="0"/>
                <a:ea typeface="Codec Pro"/>
                <a:cs typeface="Times New Roman" panose="02020603050405020304" pitchFamily="18" charset="0"/>
                <a:sym typeface="Codec Pro"/>
              </a:rPr>
              <a:t>Reason for stop: ______________________</a:t>
            </a:r>
          </a:p>
          <a:p>
            <a:pPr algn="ctr">
              <a:lnSpc>
                <a:spcPts val="2351"/>
              </a:lnSpc>
              <a:spcBef>
                <a:spcPct val="0"/>
              </a:spcBef>
            </a:pPr>
            <a:r>
              <a:rPr lang="en-US" sz="1880" spc="141">
                <a:solidFill>
                  <a:srgbClr val="000000"/>
                </a:solidFill>
                <a:latin typeface="Times New Roman" panose="02020603050405020304" pitchFamily="18" charset="0"/>
                <a:ea typeface="Codec Pro"/>
                <a:cs typeface="Times New Roman" panose="02020603050405020304" pitchFamily="18" charset="0"/>
                <a:sym typeface="Codec Pro"/>
              </a:rPr>
              <a:t>3rd entry</a:t>
            </a:r>
          </a:p>
          <a:p>
            <a:pPr algn="ctr">
              <a:lnSpc>
                <a:spcPts val="2351"/>
              </a:lnSpc>
              <a:spcBef>
                <a:spcPct val="0"/>
              </a:spcBef>
            </a:pPr>
            <a:r>
              <a:rPr lang="en-US" sz="1880" spc="141">
                <a:solidFill>
                  <a:srgbClr val="000000"/>
                </a:solidFill>
                <a:latin typeface="Times New Roman" panose="02020603050405020304" pitchFamily="18" charset="0"/>
                <a:ea typeface="Codec Pro"/>
                <a:cs typeface="Times New Roman" panose="02020603050405020304" pitchFamily="18" charset="0"/>
                <a:sym typeface="Codec Pro"/>
              </a:rPr>
              <a:t>( __ / __ ) departed ___________________</a:t>
            </a:r>
          </a:p>
          <a:p>
            <a:pPr algn="ctr">
              <a:lnSpc>
                <a:spcPts val="2351"/>
              </a:lnSpc>
              <a:spcBef>
                <a:spcPct val="0"/>
              </a:spcBef>
            </a:pPr>
            <a:r>
              <a:rPr lang="en-US" sz="1880" spc="141">
                <a:solidFill>
                  <a:srgbClr val="000000"/>
                </a:solidFill>
                <a:latin typeface="Times New Roman" panose="02020603050405020304" pitchFamily="18" charset="0"/>
                <a:ea typeface="Codec Pro"/>
                <a:cs typeface="Times New Roman" panose="02020603050405020304" pitchFamily="18" charset="0"/>
                <a:sym typeface="Codec Pro"/>
              </a:rPr>
              <a:t>( __ / __ ) arrived _____________________</a:t>
            </a:r>
          </a:p>
          <a:p>
            <a:pPr algn="ctr">
              <a:lnSpc>
                <a:spcPts val="2351"/>
              </a:lnSpc>
              <a:spcBef>
                <a:spcPct val="0"/>
              </a:spcBef>
            </a:pPr>
            <a:r>
              <a:rPr lang="en-US" sz="1880" spc="141">
                <a:solidFill>
                  <a:srgbClr val="000000"/>
                </a:solidFill>
                <a:latin typeface="Times New Roman" panose="02020603050405020304" pitchFamily="18" charset="0"/>
                <a:ea typeface="Codec Pro"/>
                <a:cs typeface="Times New Roman" panose="02020603050405020304" pitchFamily="18" charset="0"/>
                <a:sym typeface="Codec Pro"/>
              </a:rPr>
              <a:t>Reason for stop: ______________________</a:t>
            </a:r>
          </a:p>
          <a:p>
            <a:pPr algn="ctr">
              <a:lnSpc>
                <a:spcPts val="2351"/>
              </a:lnSpc>
              <a:spcBef>
                <a:spcPct val="0"/>
              </a:spcBef>
            </a:pPr>
            <a:r>
              <a:rPr lang="en-US" sz="1880" spc="141">
                <a:solidFill>
                  <a:srgbClr val="000000"/>
                </a:solidFill>
                <a:latin typeface="Times New Roman" panose="02020603050405020304" pitchFamily="18" charset="0"/>
                <a:ea typeface="Codec Pro"/>
                <a:cs typeface="Times New Roman" panose="02020603050405020304" pitchFamily="18" charset="0"/>
                <a:sym typeface="Codec Pro"/>
              </a:rPr>
              <a:t>4th entry</a:t>
            </a:r>
          </a:p>
          <a:p>
            <a:pPr algn="ctr">
              <a:lnSpc>
                <a:spcPts val="2351"/>
              </a:lnSpc>
              <a:spcBef>
                <a:spcPct val="0"/>
              </a:spcBef>
            </a:pPr>
            <a:r>
              <a:rPr lang="en-US" sz="1880" spc="141">
                <a:solidFill>
                  <a:srgbClr val="000000"/>
                </a:solidFill>
                <a:latin typeface="Times New Roman" panose="02020603050405020304" pitchFamily="18" charset="0"/>
                <a:ea typeface="Codec Pro"/>
                <a:cs typeface="Times New Roman" panose="02020603050405020304" pitchFamily="18" charset="0"/>
                <a:sym typeface="Codec Pro"/>
              </a:rPr>
              <a:t>( __ / __ ) departed ___________________</a:t>
            </a:r>
          </a:p>
          <a:p>
            <a:pPr algn="ctr">
              <a:lnSpc>
                <a:spcPts val="2351"/>
              </a:lnSpc>
              <a:spcBef>
                <a:spcPct val="0"/>
              </a:spcBef>
            </a:pPr>
            <a:r>
              <a:rPr lang="en-US" sz="1880" spc="141">
                <a:solidFill>
                  <a:srgbClr val="000000"/>
                </a:solidFill>
                <a:latin typeface="Times New Roman" panose="02020603050405020304" pitchFamily="18" charset="0"/>
                <a:ea typeface="Codec Pro"/>
                <a:cs typeface="Times New Roman" panose="02020603050405020304" pitchFamily="18" charset="0"/>
                <a:sym typeface="Codec Pro"/>
              </a:rPr>
              <a:t>( __ / __ ) arrived _____________________</a:t>
            </a:r>
          </a:p>
          <a:p>
            <a:pPr algn="ctr">
              <a:lnSpc>
                <a:spcPts val="2351"/>
              </a:lnSpc>
              <a:spcBef>
                <a:spcPct val="0"/>
              </a:spcBef>
            </a:pPr>
            <a:r>
              <a:rPr lang="en-US" sz="1880" spc="141">
                <a:solidFill>
                  <a:srgbClr val="000000"/>
                </a:solidFill>
                <a:latin typeface="Times New Roman" panose="02020603050405020304" pitchFamily="18" charset="0"/>
                <a:ea typeface="Codec Pro"/>
                <a:cs typeface="Times New Roman" panose="02020603050405020304" pitchFamily="18" charset="0"/>
                <a:sym typeface="Codec Pro"/>
              </a:rPr>
              <a:t>Reason for stop: ______________________</a:t>
            </a:r>
          </a:p>
          <a:p>
            <a:pPr algn="ctr">
              <a:lnSpc>
                <a:spcPts val="2351"/>
              </a:lnSpc>
              <a:spcBef>
                <a:spcPct val="0"/>
              </a:spcBef>
            </a:pPr>
            <a:r>
              <a:rPr lang="en-US" sz="1880" spc="141">
                <a:solidFill>
                  <a:srgbClr val="000000"/>
                </a:solidFill>
                <a:latin typeface="Times New Roman" panose="02020603050405020304" pitchFamily="18" charset="0"/>
                <a:ea typeface="Codec Pro"/>
                <a:cs typeface="Times New Roman" panose="02020603050405020304" pitchFamily="18" charset="0"/>
                <a:sym typeface="Codec Pro"/>
              </a:rPr>
              <a:t>5th entry</a:t>
            </a:r>
          </a:p>
          <a:p>
            <a:pPr algn="ctr">
              <a:lnSpc>
                <a:spcPts val="2351"/>
              </a:lnSpc>
              <a:spcBef>
                <a:spcPct val="0"/>
              </a:spcBef>
            </a:pPr>
            <a:r>
              <a:rPr lang="en-US" sz="1880" spc="141">
                <a:solidFill>
                  <a:srgbClr val="000000"/>
                </a:solidFill>
                <a:latin typeface="Times New Roman" panose="02020603050405020304" pitchFamily="18" charset="0"/>
                <a:ea typeface="Codec Pro"/>
                <a:cs typeface="Times New Roman" panose="02020603050405020304" pitchFamily="18" charset="0"/>
                <a:sym typeface="Codec Pro"/>
              </a:rPr>
              <a:t>( __ / __ ) departed ___________________</a:t>
            </a:r>
          </a:p>
          <a:p>
            <a:pPr algn="ctr">
              <a:lnSpc>
                <a:spcPts val="2351"/>
              </a:lnSpc>
              <a:spcBef>
                <a:spcPct val="0"/>
              </a:spcBef>
            </a:pPr>
            <a:r>
              <a:rPr lang="en-US" sz="1880" spc="141">
                <a:solidFill>
                  <a:srgbClr val="000000"/>
                </a:solidFill>
                <a:latin typeface="Times New Roman" panose="02020603050405020304" pitchFamily="18" charset="0"/>
                <a:ea typeface="Codec Pro"/>
                <a:cs typeface="Times New Roman" panose="02020603050405020304" pitchFamily="18" charset="0"/>
                <a:sym typeface="Codec Pro"/>
              </a:rPr>
              <a:t>( __ / __ ) arrived _____________________</a:t>
            </a:r>
          </a:p>
          <a:p>
            <a:pPr algn="ctr">
              <a:lnSpc>
                <a:spcPts val="2351"/>
              </a:lnSpc>
              <a:spcBef>
                <a:spcPct val="0"/>
              </a:spcBef>
            </a:pPr>
            <a:r>
              <a:rPr lang="en-US" sz="1880" spc="141">
                <a:solidFill>
                  <a:srgbClr val="000000"/>
                </a:solidFill>
                <a:latin typeface="Times New Roman" panose="02020603050405020304" pitchFamily="18" charset="0"/>
                <a:ea typeface="Codec Pro"/>
                <a:cs typeface="Times New Roman" panose="02020603050405020304" pitchFamily="18" charset="0"/>
                <a:sym typeface="Codec Pro"/>
              </a:rPr>
              <a:t>Reason for stop: ______________________</a:t>
            </a:r>
          </a:p>
          <a:p>
            <a:pPr algn="ctr">
              <a:lnSpc>
                <a:spcPts val="2351"/>
              </a:lnSpc>
              <a:spcBef>
                <a:spcPct val="0"/>
              </a:spcBef>
            </a:pPr>
            <a:endParaRPr lang="en-US" sz="1880" spc="141">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42" name="Freeform 42"/>
          <p:cNvSpPr/>
          <p:nvPr/>
        </p:nvSpPr>
        <p:spPr>
          <a:xfrm>
            <a:off x="6216145" y="6129740"/>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43" name="TextBox 43"/>
          <p:cNvSpPr txBox="1"/>
          <p:nvPr/>
        </p:nvSpPr>
        <p:spPr>
          <a:xfrm>
            <a:off x="6761588" y="6028758"/>
            <a:ext cx="5962394" cy="3365730"/>
          </a:xfrm>
          <a:prstGeom prst="rect">
            <a:avLst/>
          </a:prstGeom>
        </p:spPr>
        <p:txBody>
          <a:bodyPr lIns="0" tIns="0" rIns="0" bIns="0" rtlCol="0" anchor="t">
            <a:spAutoFit/>
          </a:bodyPr>
          <a:lstStyle/>
          <a:p>
            <a:pPr algn="l">
              <a:lnSpc>
                <a:spcPts val="2375"/>
              </a:lnSpc>
            </a:pPr>
            <a:r>
              <a:rPr lang="en-US" sz="1900" b="1" spc="142" dirty="0">
                <a:solidFill>
                  <a:srgbClr val="000000"/>
                </a:solidFill>
                <a:latin typeface="Times New Roman" panose="02020603050405020304" pitchFamily="18" charset="0"/>
                <a:ea typeface="Codec Pro"/>
                <a:cs typeface="Times New Roman" panose="02020603050405020304" pitchFamily="18" charset="0"/>
                <a:sym typeface="Codec Pro"/>
              </a:rPr>
              <a:t>Please choose “Italy Finance Center for Excellence” as the DMPO</a:t>
            </a:r>
          </a:p>
          <a:p>
            <a:pPr algn="l">
              <a:lnSpc>
                <a:spcPts val="2375"/>
              </a:lnSpc>
            </a:pPr>
            <a:endParaRPr lang="en-US" sz="1900" spc="142" dirty="0">
              <a:solidFill>
                <a:srgbClr val="000000"/>
              </a:solidFill>
              <a:latin typeface="Times New Roman" panose="02020603050405020304" pitchFamily="18" charset="0"/>
              <a:ea typeface="Codec Pro"/>
              <a:cs typeface="Times New Roman" panose="02020603050405020304" pitchFamily="18" charset="0"/>
              <a:sym typeface="Codec Pro"/>
            </a:endParaRPr>
          </a:p>
          <a:p>
            <a:pPr algn="l">
              <a:lnSpc>
                <a:spcPts val="2375"/>
              </a:lnSpc>
            </a:pPr>
            <a:r>
              <a:rPr lang="en-US" sz="1900" u="sng" spc="142" dirty="0">
                <a:solidFill>
                  <a:srgbClr val="000000"/>
                </a:solidFill>
                <a:latin typeface="Times New Roman" panose="02020603050405020304" pitchFamily="18" charset="0"/>
                <a:ea typeface="Codec Pro"/>
                <a:cs typeface="Times New Roman" panose="02020603050405020304" pitchFamily="18" charset="0"/>
                <a:sym typeface="Codec Pro"/>
              </a:rPr>
              <a:t>How to enter your current address</a:t>
            </a:r>
            <a:r>
              <a:rPr lang="en-US" sz="1900" spc="142" dirty="0">
                <a:solidFill>
                  <a:srgbClr val="000000"/>
                </a:solidFill>
                <a:latin typeface="Times New Roman" panose="02020603050405020304" pitchFamily="18" charset="0"/>
                <a:ea typeface="Codec Pro"/>
                <a:cs typeface="Times New Roman" panose="02020603050405020304" pitchFamily="18" charset="0"/>
                <a:sym typeface="Codec Pro"/>
              </a:rPr>
              <a:t>:</a:t>
            </a:r>
          </a:p>
          <a:p>
            <a:pPr algn="l">
              <a:lnSpc>
                <a:spcPts val="2375"/>
              </a:lnSpc>
            </a:pPr>
            <a:r>
              <a:rPr lang="en-US" sz="1900" spc="142" dirty="0">
                <a:solidFill>
                  <a:srgbClr val="000000"/>
                </a:solidFill>
                <a:latin typeface="Times New Roman" panose="02020603050405020304" pitchFamily="18" charset="0"/>
                <a:ea typeface="Codec Pro"/>
                <a:cs typeface="Times New Roman" panose="02020603050405020304" pitchFamily="18" charset="0"/>
                <a:sym typeface="Codec Pro"/>
              </a:rPr>
              <a:t>1.Current Country of Residence: USA</a:t>
            </a:r>
          </a:p>
          <a:p>
            <a:pPr algn="l">
              <a:lnSpc>
                <a:spcPts val="2375"/>
              </a:lnSpc>
            </a:pPr>
            <a:r>
              <a:rPr lang="en-US" sz="1900" spc="142" dirty="0">
                <a:solidFill>
                  <a:srgbClr val="000000"/>
                </a:solidFill>
                <a:latin typeface="Times New Roman" panose="02020603050405020304" pitchFamily="18" charset="0"/>
                <a:ea typeface="Codec Pro"/>
                <a:cs typeface="Times New Roman" panose="02020603050405020304" pitchFamily="18" charset="0"/>
                <a:sym typeface="Codec Pro"/>
              </a:rPr>
              <a:t>2.Current Street Address: CMR and Box # </a:t>
            </a:r>
          </a:p>
          <a:p>
            <a:pPr algn="l">
              <a:lnSpc>
                <a:spcPts val="2375"/>
              </a:lnSpc>
            </a:pPr>
            <a:r>
              <a:rPr lang="en-US" sz="1900" spc="142" dirty="0">
                <a:solidFill>
                  <a:srgbClr val="000000"/>
                </a:solidFill>
                <a:latin typeface="Times New Roman" panose="02020603050405020304" pitchFamily="18" charset="0"/>
                <a:ea typeface="Codec Pro"/>
                <a:cs typeface="Times New Roman" panose="02020603050405020304" pitchFamily="18" charset="0"/>
                <a:sym typeface="Codec Pro"/>
              </a:rPr>
              <a:t>           if mailbox is not assigned – use CMR 427. </a:t>
            </a:r>
          </a:p>
          <a:p>
            <a:pPr algn="l">
              <a:lnSpc>
                <a:spcPts val="2375"/>
              </a:lnSpc>
            </a:pPr>
            <a:r>
              <a:rPr lang="en-US" sz="1900" spc="142" dirty="0">
                <a:solidFill>
                  <a:srgbClr val="000000"/>
                </a:solidFill>
                <a:latin typeface="Times New Roman" panose="02020603050405020304" pitchFamily="18" charset="0"/>
                <a:ea typeface="Codec Pro"/>
                <a:cs typeface="Times New Roman" panose="02020603050405020304" pitchFamily="18" charset="0"/>
                <a:sym typeface="Codec Pro"/>
              </a:rPr>
              <a:t>3.Current Zip Code/APO/FPO: Zip code “09630”.</a:t>
            </a:r>
          </a:p>
          <a:p>
            <a:pPr algn="l">
              <a:lnSpc>
                <a:spcPts val="2375"/>
              </a:lnSpc>
            </a:pPr>
            <a:r>
              <a:rPr lang="en-US" sz="1900" spc="142" dirty="0">
                <a:solidFill>
                  <a:srgbClr val="000000"/>
                </a:solidFill>
                <a:latin typeface="Times New Roman" panose="02020603050405020304" pitchFamily="18" charset="0"/>
                <a:ea typeface="Codec Pro"/>
                <a:cs typeface="Times New Roman" panose="02020603050405020304" pitchFamily="18" charset="0"/>
                <a:sym typeface="Codec Pro"/>
              </a:rPr>
              <a:t>4.Installation/Base/City: Type “APO”.</a:t>
            </a:r>
          </a:p>
          <a:p>
            <a:pPr algn="l">
              <a:lnSpc>
                <a:spcPts val="2375"/>
              </a:lnSpc>
            </a:pPr>
            <a:r>
              <a:rPr lang="en-US" sz="1900" spc="142" dirty="0">
                <a:solidFill>
                  <a:srgbClr val="000000"/>
                </a:solidFill>
                <a:latin typeface="Times New Roman" panose="02020603050405020304" pitchFamily="18" charset="0"/>
                <a:ea typeface="Codec Pro"/>
                <a:cs typeface="Times New Roman" panose="02020603050405020304" pitchFamily="18" charset="0"/>
                <a:sym typeface="Codec Pro"/>
              </a:rPr>
              <a:t>5.Current State: A/FPO NY</a:t>
            </a:r>
          </a:p>
          <a:p>
            <a:pPr algn="l">
              <a:lnSpc>
                <a:spcPts val="2375"/>
              </a:lnSpc>
            </a:pPr>
            <a:endParaRPr lang="en-US" sz="1900" spc="142"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45" name="TextBox 13">
            <a:extLst>
              <a:ext uri="{FF2B5EF4-FFF2-40B4-BE49-F238E27FC236}">
                <a16:creationId xmlns:a16="http://schemas.microsoft.com/office/drawing/2014/main" id="{6FC6713B-0CE0-F7DC-83FB-30DC07B953E0}"/>
              </a:ext>
            </a:extLst>
          </p:cNvPr>
          <p:cNvSpPr txBox="1"/>
          <p:nvPr/>
        </p:nvSpPr>
        <p:spPr>
          <a:xfrm>
            <a:off x="6205012" y="536428"/>
            <a:ext cx="11886106" cy="718979"/>
          </a:xfrm>
          <a:prstGeom prst="rect">
            <a:avLst/>
          </a:prstGeom>
        </p:spPr>
        <p:txBody>
          <a:bodyPr lIns="0" tIns="0" rIns="0" bIns="0" rtlCol="0" anchor="t">
            <a:spAutoFit/>
          </a:bodyPr>
          <a:lstStyle/>
          <a:p>
            <a:pPr algn="l">
              <a:lnSpc>
                <a:spcPts val="5600"/>
              </a:lnSpc>
            </a:pPr>
            <a:r>
              <a:rPr lang="en-US" sz="6000" dirty="0">
                <a:solidFill>
                  <a:srgbClr val="5B7E55"/>
                </a:solidFill>
                <a:latin typeface="Times New Roman" panose="02020603050405020304" pitchFamily="18" charset="0"/>
                <a:ea typeface="TAN Mon Cheri"/>
                <a:cs typeface="Times New Roman" panose="02020603050405020304" pitchFamily="18" charset="0"/>
                <a:sym typeface="TAN Mon Cheri"/>
              </a:rPr>
              <a:t>SMART VOUCHER TIPS / GUIDE</a:t>
            </a:r>
          </a:p>
        </p:txBody>
      </p:sp>
      <p:grpSp>
        <p:nvGrpSpPr>
          <p:cNvPr id="46" name="Group 3">
            <a:extLst>
              <a:ext uri="{FF2B5EF4-FFF2-40B4-BE49-F238E27FC236}">
                <a16:creationId xmlns:a16="http://schemas.microsoft.com/office/drawing/2014/main" id="{21D30168-11BA-385F-75BC-8A6471CEE6A6}"/>
              </a:ext>
            </a:extLst>
          </p:cNvPr>
          <p:cNvGrpSpPr/>
          <p:nvPr/>
        </p:nvGrpSpPr>
        <p:grpSpPr>
          <a:xfrm>
            <a:off x="0" y="-1193639"/>
            <a:ext cx="5649510" cy="11480639"/>
            <a:chOff x="0" y="-38100"/>
            <a:chExt cx="1487937" cy="3023707"/>
          </a:xfrm>
        </p:grpSpPr>
        <p:sp>
          <p:nvSpPr>
            <p:cNvPr id="47" name="Freeform 4">
              <a:extLst>
                <a:ext uri="{FF2B5EF4-FFF2-40B4-BE49-F238E27FC236}">
                  <a16:creationId xmlns:a16="http://schemas.microsoft.com/office/drawing/2014/main" id="{BEB6CB30-7235-AA1C-65CA-DD7CE3177697}"/>
                </a:ext>
              </a:extLst>
            </p:cNvPr>
            <p:cNvSpPr/>
            <p:nvPr/>
          </p:nvSpPr>
          <p:spPr>
            <a:xfrm>
              <a:off x="1759" y="276274"/>
              <a:ext cx="1486178" cy="2709333"/>
            </a:xfrm>
            <a:custGeom>
              <a:avLst/>
              <a:gdLst/>
              <a:ahLst/>
              <a:cxnLst/>
              <a:rect l="l" t="t" r="r" b="b"/>
              <a:pathLst>
                <a:path w="1486178" h="2709333">
                  <a:moveTo>
                    <a:pt x="0" y="0"/>
                  </a:moveTo>
                  <a:lnTo>
                    <a:pt x="1486178" y="0"/>
                  </a:lnTo>
                  <a:lnTo>
                    <a:pt x="1486178" y="2709333"/>
                  </a:lnTo>
                  <a:lnTo>
                    <a:pt x="0" y="2709333"/>
                  </a:lnTo>
                  <a:close/>
                </a:path>
              </a:pathLst>
            </a:custGeom>
            <a:solidFill>
              <a:srgbClr val="ADBD8D"/>
            </a:solidFill>
          </p:spPr>
          <p:txBody>
            <a:bodyPr/>
            <a:lstStyle/>
            <a:p>
              <a:endParaRPr lang="en-US"/>
            </a:p>
          </p:txBody>
        </p:sp>
        <p:sp>
          <p:nvSpPr>
            <p:cNvPr id="48" name="TextBox 5">
              <a:extLst>
                <a:ext uri="{FF2B5EF4-FFF2-40B4-BE49-F238E27FC236}">
                  <a16:creationId xmlns:a16="http://schemas.microsoft.com/office/drawing/2014/main" id="{70E2DECB-4352-255D-6B8F-0D362E31BF5C}"/>
                </a:ext>
              </a:extLst>
            </p:cNvPr>
            <p:cNvSpPr txBox="1"/>
            <p:nvPr/>
          </p:nvSpPr>
          <p:spPr>
            <a:xfrm>
              <a:off x="0" y="-38100"/>
              <a:ext cx="1486178" cy="2747433"/>
            </a:xfrm>
            <a:prstGeom prst="rect">
              <a:avLst/>
            </a:prstGeom>
          </p:spPr>
          <p:txBody>
            <a:bodyPr lIns="50800" tIns="50800" rIns="50800" bIns="50800" rtlCol="0" anchor="ctr"/>
            <a:lstStyle/>
            <a:p>
              <a:pPr algn="ctr">
                <a:lnSpc>
                  <a:spcPts val="2659"/>
                </a:lnSpc>
              </a:pPr>
              <a:endParaRPr/>
            </a:p>
          </p:txBody>
        </p:sp>
      </p:grpSp>
      <p:sp>
        <p:nvSpPr>
          <p:cNvPr id="49" name="TextBox 18">
            <a:extLst>
              <a:ext uri="{FF2B5EF4-FFF2-40B4-BE49-F238E27FC236}">
                <a16:creationId xmlns:a16="http://schemas.microsoft.com/office/drawing/2014/main" id="{6A752FED-7931-5463-87E2-79F26D97CAFB}"/>
              </a:ext>
            </a:extLst>
          </p:cNvPr>
          <p:cNvSpPr txBox="1"/>
          <p:nvPr/>
        </p:nvSpPr>
        <p:spPr>
          <a:xfrm>
            <a:off x="92478" y="517378"/>
            <a:ext cx="5471232" cy="8877110"/>
          </a:xfrm>
          <a:prstGeom prst="rect">
            <a:avLst/>
          </a:prstGeom>
        </p:spPr>
        <p:txBody>
          <a:bodyPr lIns="0" tIns="0" rIns="0" bIns="0" rtlCol="0" anchor="t">
            <a:spAutoFit/>
          </a:bodyPr>
          <a:lstStyle/>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Points of Contact</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a:cs typeface="Times New Roman" panose="02020603050405020304" pitchFamily="18" charset="0"/>
                <a:sym typeface="Codec Pro"/>
              </a:rPr>
              <a:t>Required Documents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Bold"/>
                <a:cs typeface="Times New Roman" panose="02020603050405020304" pitchFamily="18" charset="0"/>
                <a:sym typeface="Codec Pro Bold"/>
              </a:rPr>
              <a:t>Cost of Living Allowance (COLA)</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Basic Allowance for Housing (BAH)</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Family Separation Allowance</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Temporary Lodging Allowance (TLA)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Station Housing Allowance (ASHA)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Move In Housing Allowance (MIHA)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Meal Deductions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Pay</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Enlistment Bonus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Entitlements Affected by Permanent Change of Station</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Dislocation Allowance (DLA)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Pet Expenses</a:t>
            </a:r>
          </a:p>
          <a:p>
            <a:pPr marL="453390" lvl="1" indent="-226695" algn="l">
              <a:lnSpc>
                <a:spcPts val="4053"/>
              </a:lnSpc>
              <a:buFont typeface="Arial"/>
              <a:buChar char="•"/>
            </a:pPr>
            <a:r>
              <a:rPr lang="en-US" sz="2100" b="1" u="sng" spc="90" dirty="0">
                <a:solidFill>
                  <a:srgbClr val="FFFF00"/>
                </a:solidFill>
                <a:latin typeface="Times New Roman" panose="02020603050405020304" pitchFamily="18" charset="0"/>
                <a:ea typeface="Codec Pro"/>
                <a:cs typeface="Times New Roman" panose="02020603050405020304" pitchFamily="18" charset="0"/>
                <a:sym typeface="Codec Pro"/>
              </a:rPr>
              <a:t>Smart Voucher</a:t>
            </a:r>
          </a:p>
        </p:txBody>
      </p:sp>
      <p:sp>
        <p:nvSpPr>
          <p:cNvPr id="3" name="Freeform 42">
            <a:extLst>
              <a:ext uri="{FF2B5EF4-FFF2-40B4-BE49-F238E27FC236}">
                <a16:creationId xmlns:a16="http://schemas.microsoft.com/office/drawing/2014/main" id="{7E24F1E4-69A6-F092-5AEB-2596F690954C}"/>
              </a:ext>
            </a:extLst>
          </p:cNvPr>
          <p:cNvSpPr/>
          <p:nvPr/>
        </p:nvSpPr>
        <p:spPr>
          <a:xfrm>
            <a:off x="6205012" y="6995933"/>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9FBF2"/>
        </a:solidFill>
        <a:effectLst/>
      </p:bgPr>
    </p:bg>
    <p:spTree>
      <p:nvGrpSpPr>
        <p:cNvPr id="1" name=""/>
        <p:cNvGrpSpPr/>
        <p:nvPr/>
      </p:nvGrpSpPr>
      <p:grpSpPr>
        <a:xfrm>
          <a:off x="0" y="0"/>
          <a:ext cx="0" cy="0"/>
          <a:chOff x="0" y="0"/>
          <a:chExt cx="0" cy="0"/>
        </a:xfrm>
      </p:grpSpPr>
      <p:grpSp>
        <p:nvGrpSpPr>
          <p:cNvPr id="2" name="Group 2"/>
          <p:cNvGrpSpPr/>
          <p:nvPr/>
        </p:nvGrpSpPr>
        <p:grpSpPr>
          <a:xfrm>
            <a:off x="0" y="5143500"/>
            <a:ext cx="18288000" cy="5143500"/>
            <a:chOff x="0" y="0"/>
            <a:chExt cx="4816593" cy="1354667"/>
          </a:xfrm>
        </p:grpSpPr>
        <p:sp>
          <p:nvSpPr>
            <p:cNvPr id="3" name="Freeform 3"/>
            <p:cNvSpPr/>
            <p:nvPr/>
          </p:nvSpPr>
          <p:spPr>
            <a:xfrm>
              <a:off x="0" y="0"/>
              <a:ext cx="4816592" cy="1354667"/>
            </a:xfrm>
            <a:custGeom>
              <a:avLst/>
              <a:gdLst/>
              <a:ahLst/>
              <a:cxnLst/>
              <a:rect l="l" t="t" r="r" b="b"/>
              <a:pathLst>
                <a:path w="4816592" h="1354667">
                  <a:moveTo>
                    <a:pt x="0" y="0"/>
                  </a:moveTo>
                  <a:lnTo>
                    <a:pt x="4816592" y="0"/>
                  </a:lnTo>
                  <a:lnTo>
                    <a:pt x="4816592" y="1354667"/>
                  </a:lnTo>
                  <a:lnTo>
                    <a:pt x="0" y="1354667"/>
                  </a:lnTo>
                  <a:close/>
                </a:path>
              </a:pathLst>
            </a:custGeom>
            <a:solidFill>
              <a:srgbClr val="ADBD8D"/>
            </a:solidFill>
          </p:spPr>
          <p:txBody>
            <a:bodyPr/>
            <a:lstStyle/>
            <a:p>
              <a:endParaRPr lang="en-US"/>
            </a:p>
          </p:txBody>
        </p:sp>
        <p:sp>
          <p:nvSpPr>
            <p:cNvPr id="4" name="TextBox 4"/>
            <p:cNvSpPr txBox="1"/>
            <p:nvPr/>
          </p:nvSpPr>
          <p:spPr>
            <a:xfrm>
              <a:off x="0" y="-38100"/>
              <a:ext cx="4816593" cy="1392767"/>
            </a:xfrm>
            <a:prstGeom prst="rect">
              <a:avLst/>
            </a:prstGeom>
          </p:spPr>
          <p:txBody>
            <a:bodyPr lIns="50800" tIns="50800" rIns="50800" bIns="50800" rtlCol="0" anchor="ctr"/>
            <a:lstStyle/>
            <a:p>
              <a:pPr algn="ctr">
                <a:lnSpc>
                  <a:spcPts val="2659"/>
                </a:lnSpc>
              </a:pPr>
              <a:endParaRPr/>
            </a:p>
          </p:txBody>
        </p:sp>
      </p:grpSp>
      <p:grpSp>
        <p:nvGrpSpPr>
          <p:cNvPr id="5" name="Group 5"/>
          <p:cNvGrpSpPr/>
          <p:nvPr/>
        </p:nvGrpSpPr>
        <p:grpSpPr>
          <a:xfrm>
            <a:off x="2399905" y="8052778"/>
            <a:ext cx="11175347" cy="11175347"/>
            <a:chOff x="0" y="0"/>
            <a:chExt cx="812800" cy="812800"/>
          </a:xfrm>
        </p:grpSpPr>
        <p:sp>
          <p:nvSpPr>
            <p:cNvPr id="6" name="Freeform 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ADBD8D">
                    <a:alpha val="0"/>
                  </a:srgbClr>
                </a:gs>
                <a:gs pos="100000">
                  <a:srgbClr val="ADBD8D">
                    <a:alpha val="0"/>
                  </a:srgbClr>
                </a:gs>
              </a:gsLst>
              <a:path path="circle">
                <a:fillToRect l="50000" t="50000" r="50000" b="50000"/>
              </a:path>
            </a:gradFill>
          </p:spPr>
          <p:txBody>
            <a:bodyPr/>
            <a:lstStyle/>
            <a:p>
              <a:endParaRPr lang="en-US"/>
            </a:p>
          </p:txBody>
        </p:sp>
        <p:sp>
          <p:nvSpPr>
            <p:cNvPr id="7" name="TextBox 7"/>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grpSp>
        <p:nvGrpSpPr>
          <p:cNvPr id="8" name="Group 8"/>
          <p:cNvGrpSpPr/>
          <p:nvPr/>
        </p:nvGrpSpPr>
        <p:grpSpPr>
          <a:xfrm>
            <a:off x="5052210" y="-9200286"/>
            <a:ext cx="11175347" cy="11175347"/>
            <a:chOff x="0" y="0"/>
            <a:chExt cx="812800" cy="812800"/>
          </a:xfrm>
        </p:grpSpPr>
        <p:sp>
          <p:nvSpPr>
            <p:cNvPr id="9" name="Freeform 9"/>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10" name="TextBox 10"/>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sp>
        <p:nvSpPr>
          <p:cNvPr id="11" name="Freeform 11"/>
          <p:cNvSpPr/>
          <p:nvPr/>
        </p:nvSpPr>
        <p:spPr>
          <a:xfrm>
            <a:off x="826277" y="1292822"/>
            <a:ext cx="207498" cy="217276"/>
          </a:xfrm>
          <a:custGeom>
            <a:avLst/>
            <a:gdLst/>
            <a:ahLst/>
            <a:cxnLst/>
            <a:rect l="l" t="t" r="r" b="b"/>
            <a:pathLst>
              <a:path w="207498" h="217276">
                <a:moveTo>
                  <a:pt x="0" y="0"/>
                </a:moveTo>
                <a:lnTo>
                  <a:pt x="207499" y="0"/>
                </a:lnTo>
                <a:lnTo>
                  <a:pt x="207499" y="217276"/>
                </a:lnTo>
                <a:lnTo>
                  <a:pt x="0" y="21727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12" name="Freeform 12"/>
          <p:cNvSpPr/>
          <p:nvPr/>
        </p:nvSpPr>
        <p:spPr>
          <a:xfrm>
            <a:off x="826277" y="1993702"/>
            <a:ext cx="207498" cy="217276"/>
          </a:xfrm>
          <a:custGeom>
            <a:avLst/>
            <a:gdLst/>
            <a:ahLst/>
            <a:cxnLst/>
            <a:rect l="l" t="t" r="r" b="b"/>
            <a:pathLst>
              <a:path w="207498" h="217276">
                <a:moveTo>
                  <a:pt x="0" y="0"/>
                </a:moveTo>
                <a:lnTo>
                  <a:pt x="207499" y="0"/>
                </a:lnTo>
                <a:lnTo>
                  <a:pt x="207499" y="217276"/>
                </a:lnTo>
                <a:lnTo>
                  <a:pt x="0" y="21727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13" name="TextBox 13"/>
          <p:cNvSpPr txBox="1"/>
          <p:nvPr/>
        </p:nvSpPr>
        <p:spPr>
          <a:xfrm>
            <a:off x="1215917" y="1194780"/>
            <a:ext cx="8285158" cy="372603"/>
          </a:xfrm>
          <a:prstGeom prst="rect">
            <a:avLst/>
          </a:prstGeom>
        </p:spPr>
        <p:txBody>
          <a:bodyPr wrap="square" lIns="0" tIns="0" rIns="0" bIns="0" rtlCol="0" anchor="t">
            <a:spAutoFit/>
          </a:bodyPr>
          <a:lstStyle/>
          <a:p>
            <a:pPr algn="l">
              <a:lnSpc>
                <a:spcPts val="2940"/>
              </a:lnSpc>
            </a:pPr>
            <a:r>
              <a:rPr lang="en-US" sz="28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M, T, W, F: 0800 - 1200; 1300 - 1530 Hours</a:t>
            </a:r>
          </a:p>
        </p:txBody>
      </p:sp>
      <p:sp>
        <p:nvSpPr>
          <p:cNvPr id="14" name="TextBox 14"/>
          <p:cNvSpPr txBox="1"/>
          <p:nvPr/>
        </p:nvSpPr>
        <p:spPr>
          <a:xfrm>
            <a:off x="1215917" y="1935274"/>
            <a:ext cx="7648019" cy="372603"/>
          </a:xfrm>
          <a:prstGeom prst="rect">
            <a:avLst/>
          </a:prstGeom>
        </p:spPr>
        <p:txBody>
          <a:bodyPr wrap="square" lIns="0" tIns="0" rIns="0" bIns="0" rtlCol="0" anchor="t">
            <a:spAutoFit/>
          </a:bodyPr>
          <a:lstStyle/>
          <a:p>
            <a:pPr algn="l">
              <a:lnSpc>
                <a:spcPts val="2940"/>
              </a:lnSpc>
            </a:pPr>
            <a:r>
              <a:rPr lang="en-US" sz="28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Thursdays: 1300 - 1530 Hours</a:t>
            </a:r>
          </a:p>
        </p:txBody>
      </p:sp>
      <p:sp>
        <p:nvSpPr>
          <p:cNvPr id="15" name="Freeform 15"/>
          <p:cNvSpPr/>
          <p:nvPr/>
        </p:nvSpPr>
        <p:spPr>
          <a:xfrm>
            <a:off x="826277" y="6416244"/>
            <a:ext cx="207498" cy="217276"/>
          </a:xfrm>
          <a:custGeom>
            <a:avLst/>
            <a:gdLst/>
            <a:ahLst/>
            <a:cxnLst/>
            <a:rect l="l" t="t" r="r" b="b"/>
            <a:pathLst>
              <a:path w="207498" h="217276">
                <a:moveTo>
                  <a:pt x="0" y="0"/>
                </a:moveTo>
                <a:lnTo>
                  <a:pt x="207499" y="0"/>
                </a:lnTo>
                <a:lnTo>
                  <a:pt x="207499" y="217275"/>
                </a:lnTo>
                <a:lnTo>
                  <a:pt x="0" y="217275"/>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16" name="Freeform 16"/>
          <p:cNvSpPr/>
          <p:nvPr/>
        </p:nvSpPr>
        <p:spPr>
          <a:xfrm>
            <a:off x="826277" y="7117124"/>
            <a:ext cx="207498" cy="217276"/>
          </a:xfrm>
          <a:custGeom>
            <a:avLst/>
            <a:gdLst/>
            <a:ahLst/>
            <a:cxnLst/>
            <a:rect l="l" t="t" r="r" b="b"/>
            <a:pathLst>
              <a:path w="207498" h="217276">
                <a:moveTo>
                  <a:pt x="0" y="0"/>
                </a:moveTo>
                <a:lnTo>
                  <a:pt x="207499" y="0"/>
                </a:lnTo>
                <a:lnTo>
                  <a:pt x="207499" y="217275"/>
                </a:lnTo>
                <a:lnTo>
                  <a:pt x="0" y="217275"/>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17" name="Freeform 17"/>
          <p:cNvSpPr/>
          <p:nvPr/>
        </p:nvSpPr>
        <p:spPr>
          <a:xfrm>
            <a:off x="826277" y="7818004"/>
            <a:ext cx="207498" cy="217276"/>
          </a:xfrm>
          <a:custGeom>
            <a:avLst/>
            <a:gdLst/>
            <a:ahLst/>
            <a:cxnLst/>
            <a:rect l="l" t="t" r="r" b="b"/>
            <a:pathLst>
              <a:path w="207498" h="217276">
                <a:moveTo>
                  <a:pt x="0" y="0"/>
                </a:moveTo>
                <a:lnTo>
                  <a:pt x="207499" y="0"/>
                </a:lnTo>
                <a:lnTo>
                  <a:pt x="207499" y="217275"/>
                </a:lnTo>
                <a:lnTo>
                  <a:pt x="0" y="217275"/>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18" name="Freeform 18"/>
          <p:cNvSpPr/>
          <p:nvPr/>
        </p:nvSpPr>
        <p:spPr>
          <a:xfrm>
            <a:off x="-2823636" y="5152073"/>
            <a:ext cx="5647272" cy="5181838"/>
          </a:xfrm>
          <a:custGeom>
            <a:avLst/>
            <a:gdLst/>
            <a:ahLst/>
            <a:cxnLst/>
            <a:rect l="l" t="t" r="r" b="b"/>
            <a:pathLst>
              <a:path w="5647272" h="5181838">
                <a:moveTo>
                  <a:pt x="0" y="0"/>
                </a:moveTo>
                <a:lnTo>
                  <a:pt x="5647272" y="0"/>
                </a:lnTo>
                <a:lnTo>
                  <a:pt x="5647272" y="5181837"/>
                </a:lnTo>
                <a:lnTo>
                  <a:pt x="0" y="5181837"/>
                </a:lnTo>
                <a:lnTo>
                  <a:pt x="0" y="0"/>
                </a:lnTo>
                <a:close/>
              </a:path>
            </a:pathLst>
          </a:custGeom>
          <a:blipFill>
            <a:blip r:embed="rId6">
              <a:alphaModFix amt="18999"/>
            </a:blip>
            <a:stretch>
              <a:fillRect/>
            </a:stretch>
          </a:blipFill>
        </p:spPr>
        <p:txBody>
          <a:bodyPr/>
          <a:lstStyle/>
          <a:p>
            <a:endParaRPr lang="en-US"/>
          </a:p>
        </p:txBody>
      </p:sp>
      <p:sp>
        <p:nvSpPr>
          <p:cNvPr id="19" name="TextBox 19"/>
          <p:cNvSpPr txBox="1"/>
          <p:nvPr/>
        </p:nvSpPr>
        <p:spPr>
          <a:xfrm>
            <a:off x="1215917" y="6318201"/>
            <a:ext cx="7429317" cy="371897"/>
          </a:xfrm>
          <a:prstGeom prst="rect">
            <a:avLst/>
          </a:prstGeom>
        </p:spPr>
        <p:txBody>
          <a:bodyPr wrap="square" lIns="0" tIns="0" rIns="0" bIns="0" rtlCol="0" anchor="t">
            <a:spAutoFit/>
          </a:bodyPr>
          <a:lstStyle/>
          <a:p>
            <a:pPr algn="l">
              <a:lnSpc>
                <a:spcPts val="2940"/>
              </a:lnSpc>
            </a:pPr>
            <a:r>
              <a:rPr lang="en-US" sz="2800" spc="157" dirty="0">
                <a:solidFill>
                  <a:srgbClr val="FFFFFF"/>
                </a:solidFill>
                <a:latin typeface="Times New Roman" panose="02020603050405020304" pitchFamily="18" charset="0"/>
                <a:ea typeface="Codec Pro Light"/>
                <a:cs typeface="Times New Roman" panose="02020603050405020304" pitchFamily="18" charset="0"/>
                <a:sym typeface="Codec Pro Light"/>
              </a:rPr>
              <a:t>M, T, W: 0900 - 1200; 1300 - 1530 Hours</a:t>
            </a:r>
          </a:p>
        </p:txBody>
      </p:sp>
      <p:sp>
        <p:nvSpPr>
          <p:cNvPr id="20" name="TextBox 20"/>
          <p:cNvSpPr txBox="1"/>
          <p:nvPr/>
        </p:nvSpPr>
        <p:spPr>
          <a:xfrm>
            <a:off x="1215917" y="7019081"/>
            <a:ext cx="7260387" cy="371897"/>
          </a:xfrm>
          <a:prstGeom prst="rect">
            <a:avLst/>
          </a:prstGeom>
        </p:spPr>
        <p:txBody>
          <a:bodyPr lIns="0" tIns="0" rIns="0" bIns="0" rtlCol="0" anchor="t">
            <a:spAutoFit/>
          </a:bodyPr>
          <a:lstStyle/>
          <a:p>
            <a:pPr algn="l">
              <a:lnSpc>
                <a:spcPts val="2940"/>
              </a:lnSpc>
            </a:pPr>
            <a:r>
              <a:rPr lang="en-US" sz="2800" spc="157" dirty="0">
                <a:solidFill>
                  <a:srgbClr val="FFFFFF"/>
                </a:solidFill>
                <a:latin typeface="Times New Roman" panose="02020603050405020304" pitchFamily="18" charset="0"/>
                <a:ea typeface="Codec Pro Light"/>
                <a:cs typeface="Times New Roman" panose="02020603050405020304" pitchFamily="18" charset="0"/>
                <a:sym typeface="Codec Pro Light"/>
              </a:rPr>
              <a:t>Thursday: Closed for all day training</a:t>
            </a:r>
          </a:p>
        </p:txBody>
      </p:sp>
      <p:sp>
        <p:nvSpPr>
          <p:cNvPr id="21" name="TextBox 21"/>
          <p:cNvSpPr txBox="1"/>
          <p:nvPr/>
        </p:nvSpPr>
        <p:spPr>
          <a:xfrm>
            <a:off x="1215917" y="7719962"/>
            <a:ext cx="8068709" cy="743793"/>
          </a:xfrm>
          <a:prstGeom prst="rect">
            <a:avLst/>
          </a:prstGeom>
        </p:spPr>
        <p:txBody>
          <a:bodyPr lIns="0" tIns="0" rIns="0" bIns="0" rtlCol="0" anchor="t">
            <a:spAutoFit/>
          </a:bodyPr>
          <a:lstStyle/>
          <a:p>
            <a:pPr algn="l">
              <a:lnSpc>
                <a:spcPts val="2940"/>
              </a:lnSpc>
            </a:pPr>
            <a:r>
              <a:rPr lang="en-US" sz="2800" spc="157" dirty="0">
                <a:solidFill>
                  <a:srgbClr val="FFFFFF"/>
                </a:solidFill>
                <a:latin typeface="Times New Roman" panose="02020603050405020304" pitchFamily="18" charset="0"/>
                <a:ea typeface="Codec Pro Light"/>
                <a:cs typeface="Times New Roman" panose="02020603050405020304" pitchFamily="18" charset="0"/>
                <a:sym typeface="Codec Pro Light"/>
              </a:rPr>
              <a:t>Friday: 0900 - 1200; 1330 - 1500.</a:t>
            </a:r>
          </a:p>
          <a:p>
            <a:pPr algn="l">
              <a:lnSpc>
                <a:spcPts val="2940"/>
              </a:lnSpc>
            </a:pPr>
            <a:r>
              <a:rPr lang="en-US" sz="2800" spc="157" dirty="0">
                <a:solidFill>
                  <a:srgbClr val="FFFFFF"/>
                </a:solidFill>
                <a:latin typeface="Times New Roman" panose="02020603050405020304" pitchFamily="18" charset="0"/>
                <a:ea typeface="Codec Pro Light"/>
                <a:cs typeface="Times New Roman" panose="02020603050405020304" pitchFamily="18" charset="0"/>
                <a:sym typeface="Codec Pro Light"/>
              </a:rPr>
              <a:t>Closed 1st Friday of the month for Pay Activities</a:t>
            </a:r>
          </a:p>
        </p:txBody>
      </p:sp>
      <p:sp>
        <p:nvSpPr>
          <p:cNvPr id="22" name="Freeform 22"/>
          <p:cNvSpPr/>
          <p:nvPr/>
        </p:nvSpPr>
        <p:spPr>
          <a:xfrm flipH="1">
            <a:off x="15619277" y="362072"/>
            <a:ext cx="5647272" cy="5181838"/>
          </a:xfrm>
          <a:custGeom>
            <a:avLst/>
            <a:gdLst/>
            <a:ahLst/>
            <a:cxnLst/>
            <a:rect l="l" t="t" r="r" b="b"/>
            <a:pathLst>
              <a:path w="5647272" h="5181838">
                <a:moveTo>
                  <a:pt x="5647272" y="0"/>
                </a:moveTo>
                <a:lnTo>
                  <a:pt x="0" y="0"/>
                </a:lnTo>
                <a:lnTo>
                  <a:pt x="0" y="5181838"/>
                </a:lnTo>
                <a:lnTo>
                  <a:pt x="5647272" y="5181838"/>
                </a:lnTo>
                <a:lnTo>
                  <a:pt x="5647272" y="0"/>
                </a:lnTo>
                <a:close/>
              </a:path>
            </a:pathLst>
          </a:custGeom>
          <a:blipFill>
            <a:blip r:embed="rId6">
              <a:alphaModFix amt="12000"/>
            </a:blip>
            <a:stretch>
              <a:fillRect/>
            </a:stretch>
          </a:blipFill>
        </p:spPr>
        <p:txBody>
          <a:bodyPr/>
          <a:lstStyle/>
          <a:p>
            <a:endParaRPr lang="en-US"/>
          </a:p>
        </p:txBody>
      </p:sp>
      <p:sp>
        <p:nvSpPr>
          <p:cNvPr id="23" name="Freeform 23"/>
          <p:cNvSpPr/>
          <p:nvPr/>
        </p:nvSpPr>
        <p:spPr>
          <a:xfrm>
            <a:off x="-626475" y="827946"/>
            <a:ext cx="1252950" cy="1252950"/>
          </a:xfrm>
          <a:custGeom>
            <a:avLst/>
            <a:gdLst/>
            <a:ahLst/>
            <a:cxnLst/>
            <a:rect l="l" t="t" r="r" b="b"/>
            <a:pathLst>
              <a:path w="1252950" h="1252950">
                <a:moveTo>
                  <a:pt x="0" y="0"/>
                </a:moveTo>
                <a:lnTo>
                  <a:pt x="1252950" y="0"/>
                </a:lnTo>
                <a:lnTo>
                  <a:pt x="1252950" y="1252950"/>
                </a:lnTo>
                <a:lnTo>
                  <a:pt x="0" y="1252950"/>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24" name="Freeform 24"/>
          <p:cNvSpPr/>
          <p:nvPr/>
        </p:nvSpPr>
        <p:spPr>
          <a:xfrm>
            <a:off x="17661525" y="6120351"/>
            <a:ext cx="1252950" cy="1252950"/>
          </a:xfrm>
          <a:custGeom>
            <a:avLst/>
            <a:gdLst/>
            <a:ahLst/>
            <a:cxnLst/>
            <a:rect l="l" t="t" r="r" b="b"/>
            <a:pathLst>
              <a:path w="1252950" h="1252950">
                <a:moveTo>
                  <a:pt x="0" y="0"/>
                </a:moveTo>
                <a:lnTo>
                  <a:pt x="1252950" y="0"/>
                </a:lnTo>
                <a:lnTo>
                  <a:pt x="1252950" y="1252950"/>
                </a:lnTo>
                <a:lnTo>
                  <a:pt x="0" y="1252950"/>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25" name="TextBox 25"/>
          <p:cNvSpPr txBox="1"/>
          <p:nvPr/>
        </p:nvSpPr>
        <p:spPr>
          <a:xfrm>
            <a:off x="826277" y="257297"/>
            <a:ext cx="12422021" cy="512961"/>
          </a:xfrm>
          <a:prstGeom prst="rect">
            <a:avLst/>
          </a:prstGeom>
        </p:spPr>
        <p:txBody>
          <a:bodyPr lIns="0" tIns="0" rIns="0" bIns="0" rtlCol="0" anchor="t">
            <a:spAutoFit/>
          </a:bodyPr>
          <a:lstStyle/>
          <a:p>
            <a:pPr algn="l">
              <a:lnSpc>
                <a:spcPts val="3979"/>
              </a:lnSpc>
            </a:pPr>
            <a:r>
              <a:rPr lang="en-US" sz="3600" b="1" u="sng" spc="292" dirty="0">
                <a:solidFill>
                  <a:srgbClr val="5B7E55"/>
                </a:solidFill>
                <a:latin typeface="Times New Roman" panose="02020603050405020304" pitchFamily="18" charset="0"/>
                <a:ea typeface="Codec Pro Bold"/>
                <a:cs typeface="Times New Roman" panose="02020603050405020304" pitchFamily="18" charset="0"/>
                <a:sym typeface="Codec Pro Bold"/>
              </a:rPr>
              <a:t>In and Out Processing (CSC Bldg. 309)</a:t>
            </a:r>
          </a:p>
        </p:txBody>
      </p:sp>
      <p:sp>
        <p:nvSpPr>
          <p:cNvPr id="26" name="TextBox 26"/>
          <p:cNvSpPr txBox="1"/>
          <p:nvPr/>
        </p:nvSpPr>
        <p:spPr>
          <a:xfrm>
            <a:off x="826277" y="5361700"/>
            <a:ext cx="12422021" cy="470129"/>
          </a:xfrm>
          <a:prstGeom prst="rect">
            <a:avLst/>
          </a:prstGeom>
        </p:spPr>
        <p:txBody>
          <a:bodyPr lIns="0" tIns="0" rIns="0" bIns="0" rtlCol="0" anchor="t">
            <a:spAutoFit/>
          </a:bodyPr>
          <a:lstStyle/>
          <a:p>
            <a:pPr algn="l">
              <a:lnSpc>
                <a:spcPts val="3979"/>
              </a:lnSpc>
            </a:pPr>
            <a:r>
              <a:rPr lang="en-US" sz="2842" b="1" u="sng" spc="292" dirty="0">
                <a:solidFill>
                  <a:srgbClr val="F9FBF2"/>
                </a:solidFill>
                <a:latin typeface="Times New Roman" panose="02020603050405020304" pitchFamily="18" charset="0"/>
                <a:ea typeface="Codec Pro Bold"/>
                <a:cs typeface="Times New Roman" panose="02020603050405020304" pitchFamily="18" charset="0"/>
                <a:sym typeface="Codec Pro Bold"/>
              </a:rPr>
              <a:t>Main Finance Office (Bldg. 28, Office #4)</a:t>
            </a:r>
          </a:p>
        </p:txBody>
      </p:sp>
      <p:sp>
        <p:nvSpPr>
          <p:cNvPr id="27" name="Freeform 27"/>
          <p:cNvSpPr/>
          <p:nvPr/>
        </p:nvSpPr>
        <p:spPr>
          <a:xfrm>
            <a:off x="826277" y="3466082"/>
            <a:ext cx="207498" cy="217276"/>
          </a:xfrm>
          <a:custGeom>
            <a:avLst/>
            <a:gdLst/>
            <a:ahLst/>
            <a:cxnLst/>
            <a:rect l="l" t="t" r="r" b="b"/>
            <a:pathLst>
              <a:path w="207498" h="217276">
                <a:moveTo>
                  <a:pt x="0" y="0"/>
                </a:moveTo>
                <a:lnTo>
                  <a:pt x="207499" y="0"/>
                </a:lnTo>
                <a:lnTo>
                  <a:pt x="207499" y="217276"/>
                </a:lnTo>
                <a:lnTo>
                  <a:pt x="0" y="21727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28" name="TextBox 28"/>
          <p:cNvSpPr txBox="1"/>
          <p:nvPr/>
        </p:nvSpPr>
        <p:spPr>
          <a:xfrm>
            <a:off x="1215917" y="3368040"/>
            <a:ext cx="7429317" cy="1085810"/>
          </a:xfrm>
          <a:prstGeom prst="rect">
            <a:avLst/>
          </a:prstGeom>
        </p:spPr>
        <p:txBody>
          <a:bodyPr lIns="0" tIns="0" rIns="0" bIns="0" rtlCol="0" anchor="t">
            <a:spAutoFit/>
          </a:bodyPr>
          <a:lstStyle/>
          <a:p>
            <a:pPr algn="l">
              <a:lnSpc>
                <a:spcPts val="2940"/>
              </a:lnSpc>
            </a:pPr>
            <a:r>
              <a:rPr lang="en-US" sz="2100" b="1" spc="157" dirty="0">
                <a:solidFill>
                  <a:srgbClr val="000000"/>
                </a:solidFill>
                <a:latin typeface="Times New Roman" panose="02020603050405020304" pitchFamily="18" charset="0"/>
                <a:ea typeface="Codec Pro Bold"/>
                <a:cs typeface="Times New Roman" panose="02020603050405020304" pitchFamily="18" charset="0"/>
                <a:sym typeface="Codec Pro Bold"/>
              </a:rPr>
              <a:t>Francesca Barbieri </a:t>
            </a:r>
            <a:r>
              <a:rPr lang="en-US" sz="21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(Section Lead)</a:t>
            </a:r>
          </a:p>
          <a:p>
            <a:pPr algn="l">
              <a:lnSpc>
                <a:spcPts val="2940"/>
              </a:lnSpc>
            </a:pPr>
            <a:r>
              <a:rPr lang="en-US" sz="21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Francesca.Barbieri.Ln@army.mil</a:t>
            </a:r>
          </a:p>
          <a:p>
            <a:pPr algn="l">
              <a:lnSpc>
                <a:spcPts val="2940"/>
              </a:lnSpc>
            </a:pPr>
            <a:r>
              <a:rPr lang="en-US" sz="21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DSN: 646-6332</a:t>
            </a:r>
          </a:p>
        </p:txBody>
      </p:sp>
      <p:grpSp>
        <p:nvGrpSpPr>
          <p:cNvPr id="29" name="Group 29"/>
          <p:cNvGrpSpPr/>
          <p:nvPr/>
        </p:nvGrpSpPr>
        <p:grpSpPr>
          <a:xfrm>
            <a:off x="9842568" y="827946"/>
            <a:ext cx="7818957" cy="3697605"/>
            <a:chOff x="0" y="0"/>
            <a:chExt cx="10425276" cy="4930140"/>
          </a:xfrm>
        </p:grpSpPr>
        <p:sp>
          <p:nvSpPr>
            <p:cNvPr id="30" name="Freeform 30"/>
            <p:cNvSpPr/>
            <p:nvPr/>
          </p:nvSpPr>
          <p:spPr>
            <a:xfrm>
              <a:off x="0" y="29123"/>
              <a:ext cx="276664" cy="289701"/>
            </a:xfrm>
            <a:custGeom>
              <a:avLst/>
              <a:gdLst/>
              <a:ahLst/>
              <a:cxnLst/>
              <a:rect l="l" t="t" r="r" b="b"/>
              <a:pathLst>
                <a:path w="276664" h="289701">
                  <a:moveTo>
                    <a:pt x="0" y="0"/>
                  </a:moveTo>
                  <a:lnTo>
                    <a:pt x="276664" y="0"/>
                  </a:lnTo>
                  <a:lnTo>
                    <a:pt x="276664" y="289701"/>
                  </a:lnTo>
                  <a:lnTo>
                    <a:pt x="0" y="28970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31" name="TextBox 31"/>
            <p:cNvSpPr txBox="1"/>
            <p:nvPr/>
          </p:nvSpPr>
          <p:spPr>
            <a:xfrm>
              <a:off x="519519" y="-76200"/>
              <a:ext cx="8968643" cy="1490980"/>
            </a:xfrm>
            <a:prstGeom prst="rect">
              <a:avLst/>
            </a:prstGeom>
          </p:spPr>
          <p:txBody>
            <a:bodyPr lIns="0" tIns="0" rIns="0" bIns="0" rtlCol="0" anchor="t">
              <a:spAutoFit/>
            </a:bodyPr>
            <a:lstStyle/>
            <a:p>
              <a:pPr algn="l">
                <a:lnSpc>
                  <a:spcPts val="2940"/>
                </a:lnSpc>
              </a:pPr>
              <a:r>
                <a:rPr lang="en-US" sz="2100" b="1" spc="157" dirty="0">
                  <a:solidFill>
                    <a:srgbClr val="000000"/>
                  </a:solidFill>
                  <a:latin typeface="Times New Roman" panose="02020603050405020304" pitchFamily="18" charset="0"/>
                  <a:ea typeface="Codec Pro Bold"/>
                  <a:cs typeface="Times New Roman" panose="02020603050405020304" pitchFamily="18" charset="0"/>
                  <a:sym typeface="Codec Pro Bold"/>
                </a:rPr>
                <a:t>Tameshia Sanchez</a:t>
              </a:r>
            </a:p>
            <a:p>
              <a:pPr algn="l">
                <a:lnSpc>
                  <a:spcPts val="2940"/>
                </a:lnSpc>
              </a:pPr>
              <a:r>
                <a:rPr lang="en-US" sz="21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Tameshia.d.Sanchez.civ@army.mil</a:t>
              </a:r>
            </a:p>
            <a:p>
              <a:pPr algn="l">
                <a:lnSpc>
                  <a:spcPts val="2940"/>
                </a:lnSpc>
              </a:pPr>
              <a:r>
                <a:rPr lang="en-US" sz="21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DSN: 646-5144</a:t>
              </a:r>
            </a:p>
          </p:txBody>
        </p:sp>
        <p:sp>
          <p:nvSpPr>
            <p:cNvPr id="32" name="Freeform 32"/>
            <p:cNvSpPr/>
            <p:nvPr/>
          </p:nvSpPr>
          <p:spPr>
            <a:xfrm>
              <a:off x="0" y="1786803"/>
              <a:ext cx="276664" cy="289701"/>
            </a:xfrm>
            <a:custGeom>
              <a:avLst/>
              <a:gdLst/>
              <a:ahLst/>
              <a:cxnLst/>
              <a:rect l="l" t="t" r="r" b="b"/>
              <a:pathLst>
                <a:path w="276664" h="289701">
                  <a:moveTo>
                    <a:pt x="0" y="0"/>
                  </a:moveTo>
                  <a:lnTo>
                    <a:pt x="276664" y="0"/>
                  </a:lnTo>
                  <a:lnTo>
                    <a:pt x="276664" y="289701"/>
                  </a:lnTo>
                  <a:lnTo>
                    <a:pt x="0" y="28970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33" name="Freeform 33"/>
            <p:cNvSpPr/>
            <p:nvPr/>
          </p:nvSpPr>
          <p:spPr>
            <a:xfrm>
              <a:off x="0" y="3544483"/>
              <a:ext cx="276664" cy="289701"/>
            </a:xfrm>
            <a:custGeom>
              <a:avLst/>
              <a:gdLst/>
              <a:ahLst/>
              <a:cxnLst/>
              <a:rect l="l" t="t" r="r" b="b"/>
              <a:pathLst>
                <a:path w="276664" h="289701">
                  <a:moveTo>
                    <a:pt x="0" y="0"/>
                  </a:moveTo>
                  <a:lnTo>
                    <a:pt x="276664" y="0"/>
                  </a:lnTo>
                  <a:lnTo>
                    <a:pt x="276664" y="289701"/>
                  </a:lnTo>
                  <a:lnTo>
                    <a:pt x="0" y="28970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34" name="TextBox 34"/>
            <p:cNvSpPr txBox="1"/>
            <p:nvPr/>
          </p:nvSpPr>
          <p:spPr>
            <a:xfrm>
              <a:off x="519519" y="1681480"/>
              <a:ext cx="9905756" cy="1490980"/>
            </a:xfrm>
            <a:prstGeom prst="rect">
              <a:avLst/>
            </a:prstGeom>
          </p:spPr>
          <p:txBody>
            <a:bodyPr lIns="0" tIns="0" rIns="0" bIns="0" rtlCol="0" anchor="t">
              <a:spAutoFit/>
            </a:bodyPr>
            <a:lstStyle/>
            <a:p>
              <a:pPr algn="l">
                <a:lnSpc>
                  <a:spcPts val="2940"/>
                </a:lnSpc>
              </a:pPr>
              <a:r>
                <a:rPr lang="en-US" sz="2100" b="1" spc="157" dirty="0">
                  <a:solidFill>
                    <a:srgbClr val="000000"/>
                  </a:solidFill>
                  <a:latin typeface="Times New Roman" panose="02020603050405020304" pitchFamily="18" charset="0"/>
                  <a:ea typeface="Codec Pro Bold"/>
                  <a:cs typeface="Times New Roman" panose="02020603050405020304" pitchFamily="18" charset="0"/>
                  <a:sym typeface="Codec Pro Bold"/>
                </a:rPr>
                <a:t>Avital Rotbart</a:t>
              </a:r>
            </a:p>
            <a:p>
              <a:pPr algn="l">
                <a:lnSpc>
                  <a:spcPts val="2940"/>
                </a:lnSpc>
              </a:pPr>
              <a:r>
                <a:rPr lang="en-US" sz="21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Avital.c.Rotbart.civ@army.mil</a:t>
              </a:r>
            </a:p>
            <a:p>
              <a:pPr algn="l">
                <a:lnSpc>
                  <a:spcPts val="2940"/>
                </a:lnSpc>
              </a:pPr>
              <a:r>
                <a:rPr lang="en-US" sz="21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DSN: 646-6318</a:t>
              </a:r>
            </a:p>
          </p:txBody>
        </p:sp>
        <p:sp>
          <p:nvSpPr>
            <p:cNvPr id="35" name="TextBox 35"/>
            <p:cNvSpPr txBox="1"/>
            <p:nvPr/>
          </p:nvSpPr>
          <p:spPr>
            <a:xfrm>
              <a:off x="519519" y="3439160"/>
              <a:ext cx="8968643" cy="1490980"/>
            </a:xfrm>
            <a:prstGeom prst="rect">
              <a:avLst/>
            </a:prstGeom>
          </p:spPr>
          <p:txBody>
            <a:bodyPr lIns="0" tIns="0" rIns="0" bIns="0" rtlCol="0" anchor="t">
              <a:spAutoFit/>
            </a:bodyPr>
            <a:lstStyle/>
            <a:p>
              <a:pPr algn="l">
                <a:lnSpc>
                  <a:spcPts val="2940"/>
                </a:lnSpc>
              </a:pPr>
              <a:r>
                <a:rPr lang="en-US" sz="2100" b="1" spc="157" dirty="0">
                  <a:solidFill>
                    <a:srgbClr val="000000"/>
                  </a:solidFill>
                  <a:latin typeface="Times New Roman" panose="02020603050405020304" pitchFamily="18" charset="0"/>
                  <a:ea typeface="Codec Pro Bold"/>
                  <a:cs typeface="Times New Roman" panose="02020603050405020304" pitchFamily="18" charset="0"/>
                  <a:sym typeface="Codec Pro Bold"/>
                </a:rPr>
                <a:t>Pang Moua</a:t>
              </a:r>
            </a:p>
            <a:p>
              <a:pPr algn="l">
                <a:lnSpc>
                  <a:spcPts val="2940"/>
                </a:lnSpc>
              </a:pPr>
              <a:r>
                <a:rPr lang="en-US" sz="21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Pang.n.Moua.civ@army.mil</a:t>
              </a:r>
            </a:p>
            <a:p>
              <a:pPr algn="l">
                <a:lnSpc>
                  <a:spcPts val="2940"/>
                </a:lnSpc>
              </a:pPr>
              <a:r>
                <a:rPr lang="en-US" sz="21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DSN 646-5142</a:t>
              </a:r>
            </a:p>
          </p:txBody>
        </p:sp>
      </p:grpSp>
      <p:sp>
        <p:nvSpPr>
          <p:cNvPr id="36" name="Freeform 36"/>
          <p:cNvSpPr/>
          <p:nvPr/>
        </p:nvSpPr>
        <p:spPr>
          <a:xfrm>
            <a:off x="9842568" y="5704630"/>
            <a:ext cx="207498" cy="217276"/>
          </a:xfrm>
          <a:custGeom>
            <a:avLst/>
            <a:gdLst/>
            <a:ahLst/>
            <a:cxnLst/>
            <a:rect l="l" t="t" r="r" b="b"/>
            <a:pathLst>
              <a:path w="207498" h="217276">
                <a:moveTo>
                  <a:pt x="0" y="0"/>
                </a:moveTo>
                <a:lnTo>
                  <a:pt x="207499" y="0"/>
                </a:lnTo>
                <a:lnTo>
                  <a:pt x="207499" y="217276"/>
                </a:lnTo>
                <a:lnTo>
                  <a:pt x="0" y="217276"/>
                </a:lnTo>
                <a:lnTo>
                  <a:pt x="0" y="0"/>
                </a:lnTo>
                <a:close/>
              </a:path>
            </a:pathLst>
          </a:custGeom>
          <a:blipFill>
            <a:blip r:embed="rId11">
              <a:extLst>
                <a:ext uri="{96DAC541-7B7A-43D3-8B79-37D633B846F1}">
                  <asvg:svgBlip xmlns:asvg="http://schemas.microsoft.com/office/drawing/2016/SVG/main" r:embed="rId12"/>
                </a:ext>
              </a:extLst>
            </a:blip>
            <a:stretch>
              <a:fillRect/>
            </a:stretch>
          </a:blipFill>
        </p:spPr>
        <p:txBody>
          <a:bodyPr/>
          <a:lstStyle/>
          <a:p>
            <a:endParaRPr lang="en-US"/>
          </a:p>
        </p:txBody>
      </p:sp>
      <p:sp>
        <p:nvSpPr>
          <p:cNvPr id="37" name="TextBox 37"/>
          <p:cNvSpPr txBox="1"/>
          <p:nvPr/>
        </p:nvSpPr>
        <p:spPr>
          <a:xfrm>
            <a:off x="10232208" y="5606588"/>
            <a:ext cx="6726483" cy="1085810"/>
          </a:xfrm>
          <a:prstGeom prst="rect">
            <a:avLst/>
          </a:prstGeom>
        </p:spPr>
        <p:txBody>
          <a:bodyPr lIns="0" tIns="0" rIns="0" bIns="0" rtlCol="0" anchor="t">
            <a:spAutoFit/>
          </a:bodyPr>
          <a:lstStyle/>
          <a:p>
            <a:pPr algn="l">
              <a:lnSpc>
                <a:spcPts val="2940"/>
              </a:lnSpc>
            </a:pPr>
            <a:r>
              <a:rPr lang="en-US" sz="2100" spc="157" dirty="0">
                <a:solidFill>
                  <a:srgbClr val="F9FBF2"/>
                </a:solidFill>
                <a:latin typeface="Times New Roman" panose="02020603050405020304" pitchFamily="18" charset="0"/>
                <a:ea typeface="Codec Pro"/>
                <a:cs typeface="Times New Roman" panose="02020603050405020304" pitchFamily="18" charset="0"/>
                <a:sym typeface="Codec Pro"/>
              </a:rPr>
              <a:t>NCOIC Customer Service</a:t>
            </a:r>
          </a:p>
          <a:p>
            <a:pPr algn="l">
              <a:lnSpc>
                <a:spcPts val="2940"/>
              </a:lnSpc>
            </a:pPr>
            <a:r>
              <a:rPr lang="en-US" sz="2100" spc="157" dirty="0">
                <a:solidFill>
                  <a:srgbClr val="F9FBF2"/>
                </a:solidFill>
                <a:latin typeface="Times New Roman" panose="02020603050405020304" pitchFamily="18" charset="0"/>
                <a:ea typeface="Codec Pro"/>
                <a:cs typeface="Times New Roman" panose="02020603050405020304" pitchFamily="18" charset="0"/>
                <a:sym typeface="Codec Pro"/>
              </a:rPr>
              <a:t>DSN: 646-6350</a:t>
            </a:r>
          </a:p>
          <a:p>
            <a:pPr algn="l">
              <a:lnSpc>
                <a:spcPts val="2940"/>
              </a:lnSpc>
            </a:pPr>
            <a:endParaRPr lang="en-US" sz="2100" spc="157" dirty="0">
              <a:solidFill>
                <a:srgbClr val="F9FBF2"/>
              </a:solidFill>
              <a:latin typeface="Times New Roman" panose="02020603050405020304" pitchFamily="18" charset="0"/>
              <a:ea typeface="Codec Pro"/>
              <a:cs typeface="Times New Roman" panose="02020603050405020304" pitchFamily="18" charset="0"/>
              <a:sym typeface="Codec Pro"/>
            </a:endParaRPr>
          </a:p>
        </p:txBody>
      </p:sp>
      <p:sp>
        <p:nvSpPr>
          <p:cNvPr id="38" name="Freeform 38"/>
          <p:cNvSpPr/>
          <p:nvPr/>
        </p:nvSpPr>
        <p:spPr>
          <a:xfrm>
            <a:off x="9841321" y="6922523"/>
            <a:ext cx="207498" cy="217276"/>
          </a:xfrm>
          <a:custGeom>
            <a:avLst/>
            <a:gdLst/>
            <a:ahLst/>
            <a:cxnLst/>
            <a:rect l="l" t="t" r="r" b="b"/>
            <a:pathLst>
              <a:path w="207498" h="217276">
                <a:moveTo>
                  <a:pt x="0" y="0"/>
                </a:moveTo>
                <a:lnTo>
                  <a:pt x="207499" y="0"/>
                </a:lnTo>
                <a:lnTo>
                  <a:pt x="207499" y="217275"/>
                </a:lnTo>
                <a:lnTo>
                  <a:pt x="0" y="217275"/>
                </a:lnTo>
                <a:lnTo>
                  <a:pt x="0" y="0"/>
                </a:lnTo>
                <a:close/>
              </a:path>
            </a:pathLst>
          </a:custGeom>
          <a:blipFill>
            <a:blip r:embed="rId11">
              <a:extLst>
                <a:ext uri="{96DAC541-7B7A-43D3-8B79-37D633B846F1}">
                  <asvg:svgBlip xmlns:asvg="http://schemas.microsoft.com/office/drawing/2016/SVG/main" r:embed="rId12"/>
                </a:ext>
              </a:extLst>
            </a:blip>
            <a:stretch>
              <a:fillRect/>
            </a:stretch>
          </a:blipFill>
        </p:spPr>
        <p:txBody>
          <a:bodyPr/>
          <a:lstStyle/>
          <a:p>
            <a:endParaRPr lang="en-US"/>
          </a:p>
        </p:txBody>
      </p:sp>
      <p:sp>
        <p:nvSpPr>
          <p:cNvPr id="39" name="TextBox 39"/>
          <p:cNvSpPr txBox="1"/>
          <p:nvPr/>
        </p:nvSpPr>
        <p:spPr>
          <a:xfrm>
            <a:off x="10264899" y="6853446"/>
            <a:ext cx="7429317" cy="1880235"/>
          </a:xfrm>
          <a:prstGeom prst="rect">
            <a:avLst/>
          </a:prstGeom>
        </p:spPr>
        <p:txBody>
          <a:bodyPr lIns="0" tIns="0" rIns="0" bIns="0" rtlCol="0" anchor="t">
            <a:spAutoFit/>
          </a:bodyPr>
          <a:lstStyle/>
          <a:p>
            <a:pPr algn="l">
              <a:lnSpc>
                <a:spcPts val="2940"/>
              </a:lnSpc>
            </a:pPr>
            <a:r>
              <a:rPr lang="en-US" sz="2400" spc="157" dirty="0">
                <a:solidFill>
                  <a:srgbClr val="F9FBF2"/>
                </a:solidFill>
                <a:latin typeface="Times New Roman" panose="02020603050405020304" pitchFamily="18" charset="0"/>
                <a:ea typeface="Codec Pro Light"/>
                <a:cs typeface="Times New Roman" panose="02020603050405020304" pitchFamily="18" charset="0"/>
                <a:sym typeface="Codec Pro Light"/>
              </a:rPr>
              <a:t>Military Pay Supervisor</a:t>
            </a:r>
          </a:p>
          <a:p>
            <a:pPr algn="l">
              <a:lnSpc>
                <a:spcPts val="2940"/>
              </a:lnSpc>
            </a:pPr>
            <a:r>
              <a:rPr lang="en-US" sz="2400" b="1" spc="157" dirty="0">
                <a:solidFill>
                  <a:srgbClr val="F9FBF2"/>
                </a:solidFill>
                <a:latin typeface="Times New Roman" panose="02020603050405020304" pitchFamily="18" charset="0"/>
                <a:ea typeface="Codec Pro Bold"/>
                <a:cs typeface="Times New Roman" panose="02020603050405020304" pitchFamily="18" charset="0"/>
                <a:sym typeface="Codec Pro Bold"/>
              </a:rPr>
              <a:t>Mrs. Nitza Persinger</a:t>
            </a:r>
          </a:p>
          <a:p>
            <a:pPr algn="l">
              <a:lnSpc>
                <a:spcPts val="2940"/>
              </a:lnSpc>
            </a:pPr>
            <a:r>
              <a:rPr lang="en-US" sz="2400" spc="157" dirty="0">
                <a:solidFill>
                  <a:srgbClr val="F9FBF2"/>
                </a:solidFill>
                <a:latin typeface="Times New Roman" panose="02020603050405020304" pitchFamily="18" charset="0"/>
                <a:ea typeface="Codec Pro Light"/>
                <a:cs typeface="Times New Roman" panose="02020603050405020304" pitchFamily="18" charset="0"/>
                <a:sym typeface="Codec Pro Light"/>
              </a:rPr>
              <a:t>DSN: 646-6305</a:t>
            </a:r>
          </a:p>
          <a:p>
            <a:pPr algn="l">
              <a:lnSpc>
                <a:spcPts val="2940"/>
              </a:lnSpc>
            </a:pPr>
            <a:r>
              <a:rPr lang="en-US" sz="2400" spc="157" dirty="0">
                <a:solidFill>
                  <a:srgbClr val="F9FBF2"/>
                </a:solidFill>
                <a:latin typeface="Times New Roman" panose="02020603050405020304" pitchFamily="18" charset="0"/>
                <a:ea typeface="Codec Pro Light"/>
                <a:cs typeface="Times New Roman" panose="02020603050405020304" pitchFamily="18" charset="0"/>
                <a:sym typeface="Codec Pro Light"/>
              </a:rPr>
              <a:t>Nitza.Persinger.civ@army.mil</a:t>
            </a:r>
          </a:p>
          <a:p>
            <a:pPr algn="l">
              <a:lnSpc>
                <a:spcPts val="2940"/>
              </a:lnSpc>
            </a:pPr>
            <a:endParaRPr lang="en-US" sz="2400" spc="157" dirty="0">
              <a:solidFill>
                <a:srgbClr val="F9FBF2"/>
              </a:solidFill>
              <a:latin typeface="Times New Roman" panose="02020603050405020304" pitchFamily="18" charset="0"/>
              <a:ea typeface="Codec Pro Light"/>
              <a:cs typeface="Times New Roman" panose="02020603050405020304" pitchFamily="18" charset="0"/>
              <a:sym typeface="Codec Pro Light"/>
            </a:endParaRPr>
          </a:p>
        </p:txBody>
      </p:sp>
      <p:sp>
        <p:nvSpPr>
          <p:cNvPr id="40" name="TextBox 40"/>
          <p:cNvSpPr txBox="1"/>
          <p:nvPr/>
        </p:nvSpPr>
        <p:spPr>
          <a:xfrm>
            <a:off x="2932987" y="8998814"/>
            <a:ext cx="12422021" cy="764731"/>
          </a:xfrm>
          <a:prstGeom prst="rect">
            <a:avLst/>
          </a:prstGeom>
        </p:spPr>
        <p:txBody>
          <a:bodyPr lIns="0" tIns="0" rIns="0" bIns="0" rtlCol="0" anchor="t">
            <a:spAutoFit/>
          </a:bodyPr>
          <a:lstStyle/>
          <a:p>
            <a:pPr algn="ctr">
              <a:lnSpc>
                <a:spcPts val="2999"/>
              </a:lnSpc>
            </a:pPr>
            <a:r>
              <a:rPr lang="en-US" sz="2142" b="1" spc="220" dirty="0">
                <a:latin typeface="Times New Roman" panose="02020603050405020304" pitchFamily="18" charset="0"/>
                <a:ea typeface="Codec Pro Bold"/>
                <a:cs typeface="Times New Roman" panose="02020603050405020304" pitchFamily="18" charset="0"/>
                <a:sym typeface="Codec Pro Bold"/>
              </a:rPr>
              <a:t>*It is the Service Member’s responsibility to in-process all dependents </a:t>
            </a:r>
          </a:p>
          <a:p>
            <a:pPr algn="ctr">
              <a:lnSpc>
                <a:spcPts val="2999"/>
              </a:lnSpc>
            </a:pPr>
            <a:r>
              <a:rPr lang="en-US" sz="2142" b="1" spc="220" dirty="0">
                <a:latin typeface="Times New Roman" panose="02020603050405020304" pitchFamily="18" charset="0"/>
                <a:ea typeface="Codec Pro Bold"/>
                <a:cs typeface="Times New Roman" panose="02020603050405020304" pitchFamily="18" charset="0"/>
                <a:sym typeface="Codec Pro Bold"/>
              </a:rPr>
              <a:t>with Finance due to late arrival, and/or obtain proper documents</a:t>
            </a:r>
          </a:p>
        </p:txBody>
      </p:sp>
      <p:grpSp>
        <p:nvGrpSpPr>
          <p:cNvPr id="41" name="Group 41"/>
          <p:cNvGrpSpPr/>
          <p:nvPr/>
        </p:nvGrpSpPr>
        <p:grpSpPr>
          <a:xfrm>
            <a:off x="12855239" y="-5708872"/>
            <a:ext cx="11175347" cy="11175347"/>
            <a:chOff x="0" y="0"/>
            <a:chExt cx="812800" cy="812800"/>
          </a:xfrm>
        </p:grpSpPr>
        <p:sp>
          <p:nvSpPr>
            <p:cNvPr id="42" name="Freeform 42"/>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43" name="TextBox 43"/>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sp>
        <p:nvSpPr>
          <p:cNvPr id="44" name="TextBox 14">
            <a:extLst>
              <a:ext uri="{FF2B5EF4-FFF2-40B4-BE49-F238E27FC236}">
                <a16:creationId xmlns:a16="http://schemas.microsoft.com/office/drawing/2014/main" id="{59438C80-3F32-F581-0F52-282F960EBEE0}"/>
              </a:ext>
            </a:extLst>
          </p:cNvPr>
          <p:cNvSpPr txBox="1"/>
          <p:nvPr/>
        </p:nvSpPr>
        <p:spPr>
          <a:xfrm>
            <a:off x="1726013" y="2739007"/>
            <a:ext cx="7648019" cy="371897"/>
          </a:xfrm>
          <a:prstGeom prst="rect">
            <a:avLst/>
          </a:prstGeom>
        </p:spPr>
        <p:txBody>
          <a:bodyPr wrap="square" lIns="0" tIns="0" rIns="0" bIns="0" rtlCol="0" anchor="t">
            <a:spAutoFit/>
          </a:bodyPr>
          <a:lstStyle/>
          <a:p>
            <a:pPr algn="l">
              <a:lnSpc>
                <a:spcPts val="2940"/>
              </a:lnSpc>
            </a:pPr>
            <a:r>
              <a:rPr lang="en-US" sz="28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Point of Contact(s):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9FBF2"/>
        </a:solidFill>
        <a:effectLst/>
      </p:bgPr>
    </p:bg>
    <p:spTree>
      <p:nvGrpSpPr>
        <p:cNvPr id="1" name=""/>
        <p:cNvGrpSpPr/>
        <p:nvPr/>
      </p:nvGrpSpPr>
      <p:grpSpPr>
        <a:xfrm>
          <a:off x="0" y="0"/>
          <a:ext cx="0" cy="0"/>
          <a:chOff x="0" y="0"/>
          <a:chExt cx="0" cy="0"/>
        </a:xfrm>
      </p:grpSpPr>
      <p:sp>
        <p:nvSpPr>
          <p:cNvPr id="2" name="Freeform 2"/>
          <p:cNvSpPr/>
          <p:nvPr/>
        </p:nvSpPr>
        <p:spPr>
          <a:xfrm flipH="1">
            <a:off x="14639352" y="1353264"/>
            <a:ext cx="5923771" cy="5435548"/>
          </a:xfrm>
          <a:custGeom>
            <a:avLst/>
            <a:gdLst/>
            <a:ahLst/>
            <a:cxnLst/>
            <a:rect l="l" t="t" r="r" b="b"/>
            <a:pathLst>
              <a:path w="5923771" h="5435548">
                <a:moveTo>
                  <a:pt x="5923771" y="0"/>
                </a:moveTo>
                <a:lnTo>
                  <a:pt x="0" y="0"/>
                </a:lnTo>
                <a:lnTo>
                  <a:pt x="0" y="5435548"/>
                </a:lnTo>
                <a:lnTo>
                  <a:pt x="5923771" y="5435548"/>
                </a:lnTo>
                <a:lnTo>
                  <a:pt x="5923771" y="0"/>
                </a:lnTo>
                <a:close/>
              </a:path>
            </a:pathLst>
          </a:custGeom>
          <a:blipFill>
            <a:blip r:embed="rId2">
              <a:alphaModFix amt="12000"/>
            </a:blip>
            <a:stretch>
              <a:fillRect/>
            </a:stretch>
          </a:blipFill>
        </p:spPr>
        <p:txBody>
          <a:bodyPr/>
          <a:lstStyle/>
          <a:p>
            <a:endParaRPr lang="en-US"/>
          </a:p>
        </p:txBody>
      </p:sp>
      <p:grpSp>
        <p:nvGrpSpPr>
          <p:cNvPr id="3" name="Group 3"/>
          <p:cNvGrpSpPr/>
          <p:nvPr/>
        </p:nvGrpSpPr>
        <p:grpSpPr>
          <a:xfrm>
            <a:off x="0" y="-1193639"/>
            <a:ext cx="5649510" cy="11480639"/>
            <a:chOff x="0" y="-38100"/>
            <a:chExt cx="1487937" cy="3023707"/>
          </a:xfrm>
        </p:grpSpPr>
        <p:sp>
          <p:nvSpPr>
            <p:cNvPr id="4" name="Freeform 4"/>
            <p:cNvSpPr/>
            <p:nvPr/>
          </p:nvSpPr>
          <p:spPr>
            <a:xfrm>
              <a:off x="1759" y="276274"/>
              <a:ext cx="1486178" cy="2709333"/>
            </a:xfrm>
            <a:custGeom>
              <a:avLst/>
              <a:gdLst/>
              <a:ahLst/>
              <a:cxnLst/>
              <a:rect l="l" t="t" r="r" b="b"/>
              <a:pathLst>
                <a:path w="1486178" h="2709333">
                  <a:moveTo>
                    <a:pt x="0" y="0"/>
                  </a:moveTo>
                  <a:lnTo>
                    <a:pt x="1486178" y="0"/>
                  </a:lnTo>
                  <a:lnTo>
                    <a:pt x="1486178" y="2709333"/>
                  </a:lnTo>
                  <a:lnTo>
                    <a:pt x="0" y="2709333"/>
                  </a:lnTo>
                  <a:close/>
                </a:path>
              </a:pathLst>
            </a:custGeom>
            <a:solidFill>
              <a:srgbClr val="ADBD8D"/>
            </a:solidFill>
          </p:spPr>
          <p:txBody>
            <a:bodyPr/>
            <a:lstStyle/>
            <a:p>
              <a:endParaRPr lang="en-US"/>
            </a:p>
          </p:txBody>
        </p:sp>
        <p:sp>
          <p:nvSpPr>
            <p:cNvPr id="5" name="TextBox 5"/>
            <p:cNvSpPr txBox="1"/>
            <p:nvPr/>
          </p:nvSpPr>
          <p:spPr>
            <a:xfrm>
              <a:off x="0" y="-38100"/>
              <a:ext cx="1486178" cy="2747433"/>
            </a:xfrm>
            <a:prstGeom prst="rect">
              <a:avLst/>
            </a:prstGeom>
          </p:spPr>
          <p:txBody>
            <a:bodyPr lIns="50800" tIns="50800" rIns="50800" bIns="50800" rtlCol="0" anchor="ctr"/>
            <a:lstStyle/>
            <a:p>
              <a:pPr algn="ctr">
                <a:lnSpc>
                  <a:spcPts val="2659"/>
                </a:lnSpc>
              </a:pPr>
              <a:endParaRPr/>
            </a:p>
          </p:txBody>
        </p:sp>
      </p:grpSp>
      <p:grpSp>
        <p:nvGrpSpPr>
          <p:cNvPr id="9" name="Group 9"/>
          <p:cNvGrpSpPr/>
          <p:nvPr/>
        </p:nvGrpSpPr>
        <p:grpSpPr>
          <a:xfrm>
            <a:off x="9890550" y="8440275"/>
            <a:ext cx="11175347" cy="11175347"/>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11" name="TextBox 11"/>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sp>
        <p:nvSpPr>
          <p:cNvPr id="12" name="Freeform 12"/>
          <p:cNvSpPr/>
          <p:nvPr/>
        </p:nvSpPr>
        <p:spPr>
          <a:xfrm>
            <a:off x="6205012" y="1829909"/>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4" name="Freeform 14"/>
          <p:cNvSpPr/>
          <p:nvPr/>
        </p:nvSpPr>
        <p:spPr>
          <a:xfrm>
            <a:off x="6205012" y="2614444"/>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5" name="Freeform 15"/>
          <p:cNvSpPr/>
          <p:nvPr/>
        </p:nvSpPr>
        <p:spPr>
          <a:xfrm>
            <a:off x="6205012" y="3289529"/>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6" name="Freeform 16"/>
          <p:cNvSpPr/>
          <p:nvPr/>
        </p:nvSpPr>
        <p:spPr>
          <a:xfrm>
            <a:off x="6205012" y="4311446"/>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7" name="TextBox 17"/>
          <p:cNvSpPr txBox="1"/>
          <p:nvPr/>
        </p:nvSpPr>
        <p:spPr>
          <a:xfrm>
            <a:off x="6979798" y="1781114"/>
            <a:ext cx="6316744" cy="351058"/>
          </a:xfrm>
          <a:prstGeom prst="rect">
            <a:avLst/>
          </a:prstGeom>
        </p:spPr>
        <p:txBody>
          <a:bodyPr lIns="0" tIns="0" rIns="0" bIns="0" rtlCol="0" anchor="t">
            <a:spAutoFit/>
          </a:bodyPr>
          <a:lstStyle/>
          <a:p>
            <a:pPr algn="l">
              <a:lnSpc>
                <a:spcPts val="2940"/>
              </a:lnSpc>
            </a:pPr>
            <a:r>
              <a:rPr lang="en-US" sz="24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Orders and all Amendments</a:t>
            </a:r>
          </a:p>
        </p:txBody>
      </p:sp>
      <p:sp>
        <p:nvSpPr>
          <p:cNvPr id="19" name="TextBox 19"/>
          <p:cNvSpPr txBox="1"/>
          <p:nvPr/>
        </p:nvSpPr>
        <p:spPr>
          <a:xfrm>
            <a:off x="7002577" y="2557345"/>
            <a:ext cx="6717962" cy="351058"/>
          </a:xfrm>
          <a:prstGeom prst="rect">
            <a:avLst/>
          </a:prstGeom>
        </p:spPr>
        <p:txBody>
          <a:bodyPr lIns="0" tIns="0" rIns="0" bIns="0" rtlCol="0" anchor="t">
            <a:spAutoFit/>
          </a:bodyPr>
          <a:lstStyle/>
          <a:p>
            <a:pPr algn="l">
              <a:lnSpc>
                <a:spcPts val="2940"/>
              </a:lnSpc>
            </a:pPr>
            <a:r>
              <a:rPr lang="en-US" sz="24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No-Fee Passport(s) and Visa of the Dependents </a:t>
            </a:r>
          </a:p>
        </p:txBody>
      </p:sp>
      <p:sp>
        <p:nvSpPr>
          <p:cNvPr id="20" name="TextBox 20"/>
          <p:cNvSpPr txBox="1"/>
          <p:nvPr/>
        </p:nvSpPr>
        <p:spPr>
          <a:xfrm>
            <a:off x="7002577" y="3232431"/>
            <a:ext cx="8005317" cy="722955"/>
          </a:xfrm>
          <a:prstGeom prst="rect">
            <a:avLst/>
          </a:prstGeom>
        </p:spPr>
        <p:txBody>
          <a:bodyPr lIns="0" tIns="0" rIns="0" bIns="0" rtlCol="0" anchor="t">
            <a:spAutoFit/>
          </a:bodyPr>
          <a:lstStyle/>
          <a:p>
            <a:pPr algn="l">
              <a:lnSpc>
                <a:spcPts val="2940"/>
              </a:lnSpc>
            </a:pPr>
            <a:r>
              <a:rPr lang="en-US" sz="24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Flight Itinerary, official receipt (Service Member and all Command Sponsored Dependent(s))</a:t>
            </a:r>
          </a:p>
        </p:txBody>
      </p:sp>
      <p:sp>
        <p:nvSpPr>
          <p:cNvPr id="21" name="TextBox 21"/>
          <p:cNvSpPr txBox="1"/>
          <p:nvPr/>
        </p:nvSpPr>
        <p:spPr>
          <a:xfrm>
            <a:off x="7002577" y="4254347"/>
            <a:ext cx="10343024" cy="351058"/>
          </a:xfrm>
          <a:prstGeom prst="rect">
            <a:avLst/>
          </a:prstGeom>
        </p:spPr>
        <p:txBody>
          <a:bodyPr lIns="0" tIns="0" rIns="0" bIns="0" rtlCol="0" anchor="t">
            <a:spAutoFit/>
          </a:bodyPr>
          <a:lstStyle/>
          <a:p>
            <a:pPr algn="l">
              <a:lnSpc>
                <a:spcPts val="2940"/>
              </a:lnSpc>
            </a:pPr>
            <a:r>
              <a:rPr lang="en-US" sz="24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IPPS-A Absence Request</a:t>
            </a:r>
          </a:p>
        </p:txBody>
      </p:sp>
      <p:sp>
        <p:nvSpPr>
          <p:cNvPr id="22" name="Freeform 22"/>
          <p:cNvSpPr/>
          <p:nvPr/>
        </p:nvSpPr>
        <p:spPr>
          <a:xfrm>
            <a:off x="15880104" y="-764645"/>
            <a:ext cx="1529290" cy="1529290"/>
          </a:xfrm>
          <a:custGeom>
            <a:avLst/>
            <a:gdLst/>
            <a:ahLst/>
            <a:cxnLst/>
            <a:rect l="l" t="t" r="r" b="b"/>
            <a:pathLst>
              <a:path w="1529290" h="1529290">
                <a:moveTo>
                  <a:pt x="0" y="0"/>
                </a:moveTo>
                <a:lnTo>
                  <a:pt x="1529290" y="0"/>
                </a:lnTo>
                <a:lnTo>
                  <a:pt x="1529290" y="1529290"/>
                </a:lnTo>
                <a:lnTo>
                  <a:pt x="0" y="152929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3" name="TextBox 23"/>
          <p:cNvSpPr txBox="1"/>
          <p:nvPr/>
        </p:nvSpPr>
        <p:spPr>
          <a:xfrm>
            <a:off x="6205012" y="517378"/>
            <a:ext cx="11886106" cy="838563"/>
          </a:xfrm>
          <a:prstGeom prst="rect">
            <a:avLst/>
          </a:prstGeom>
        </p:spPr>
        <p:txBody>
          <a:bodyPr lIns="0" tIns="0" rIns="0" bIns="0" rtlCol="0" anchor="t">
            <a:spAutoFit/>
          </a:bodyPr>
          <a:lstStyle/>
          <a:p>
            <a:pPr algn="l">
              <a:lnSpc>
                <a:spcPts val="7000"/>
              </a:lnSpc>
            </a:pPr>
            <a:r>
              <a:rPr lang="en-US" sz="5500" dirty="0">
                <a:solidFill>
                  <a:srgbClr val="5B7E55"/>
                </a:solidFill>
                <a:latin typeface="Times New Roman" panose="02020603050405020304" pitchFamily="18" charset="0"/>
                <a:ea typeface="TAN Mon Cheri"/>
                <a:cs typeface="Times New Roman" panose="02020603050405020304" pitchFamily="18" charset="0"/>
                <a:sym typeface="TAN Mon Cheri"/>
              </a:rPr>
              <a:t>REQUIRED DOCUMENTS</a:t>
            </a:r>
          </a:p>
        </p:txBody>
      </p:sp>
      <p:sp>
        <p:nvSpPr>
          <p:cNvPr id="38" name="TextBox 38"/>
          <p:cNvSpPr txBox="1"/>
          <p:nvPr/>
        </p:nvSpPr>
        <p:spPr>
          <a:xfrm>
            <a:off x="7225294" y="4686714"/>
            <a:ext cx="10343024" cy="351058"/>
          </a:xfrm>
          <a:prstGeom prst="rect">
            <a:avLst/>
          </a:prstGeom>
        </p:spPr>
        <p:txBody>
          <a:bodyPr lIns="0" tIns="0" rIns="0" bIns="0" rtlCol="0" anchor="t">
            <a:spAutoFit/>
          </a:bodyPr>
          <a:lstStyle/>
          <a:p>
            <a:pPr algn="l">
              <a:lnSpc>
                <a:spcPts val="2940"/>
              </a:lnSpc>
            </a:pPr>
            <a:r>
              <a:rPr lang="en-US" sz="2400" b="1" spc="157" dirty="0">
                <a:solidFill>
                  <a:srgbClr val="000000"/>
                </a:solidFill>
                <a:latin typeface="Times New Roman" panose="02020603050405020304" pitchFamily="18" charset="0"/>
                <a:ea typeface="Codec Pro Bold"/>
                <a:cs typeface="Times New Roman" panose="02020603050405020304" pitchFamily="18" charset="0"/>
                <a:sym typeface="Codec Pro Bold"/>
              </a:rPr>
              <a:t>** Signed by In-Processing office</a:t>
            </a:r>
          </a:p>
        </p:txBody>
      </p:sp>
      <p:sp>
        <p:nvSpPr>
          <p:cNvPr id="39" name="Freeform 39"/>
          <p:cNvSpPr/>
          <p:nvPr/>
        </p:nvSpPr>
        <p:spPr>
          <a:xfrm>
            <a:off x="6205012" y="5391723"/>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40" name="TextBox 40"/>
          <p:cNvSpPr txBox="1"/>
          <p:nvPr/>
        </p:nvSpPr>
        <p:spPr>
          <a:xfrm>
            <a:off x="7002577" y="5334625"/>
            <a:ext cx="10655558" cy="351058"/>
          </a:xfrm>
          <a:prstGeom prst="rect">
            <a:avLst/>
          </a:prstGeom>
        </p:spPr>
        <p:txBody>
          <a:bodyPr lIns="0" tIns="0" rIns="0" bIns="0" rtlCol="0" anchor="t">
            <a:spAutoFit/>
          </a:bodyPr>
          <a:lstStyle/>
          <a:p>
            <a:pPr algn="l">
              <a:lnSpc>
                <a:spcPts val="2940"/>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Vehicle Processing Center (VPC) Drop-off Documents</a:t>
            </a:r>
          </a:p>
        </p:txBody>
      </p:sp>
      <p:sp>
        <p:nvSpPr>
          <p:cNvPr id="41" name="Freeform 41"/>
          <p:cNvSpPr/>
          <p:nvPr/>
        </p:nvSpPr>
        <p:spPr>
          <a:xfrm>
            <a:off x="6205012" y="6218531"/>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42" name="TextBox 42"/>
          <p:cNvSpPr txBox="1"/>
          <p:nvPr/>
        </p:nvSpPr>
        <p:spPr>
          <a:xfrm>
            <a:off x="7002577" y="6127598"/>
            <a:ext cx="10655558" cy="351058"/>
          </a:xfrm>
          <a:prstGeom prst="rect">
            <a:avLst/>
          </a:prstGeom>
        </p:spPr>
        <p:txBody>
          <a:bodyPr lIns="0" tIns="0" rIns="0" bIns="0" rtlCol="0" anchor="t">
            <a:spAutoFit/>
          </a:bodyPr>
          <a:lstStyle/>
          <a:p>
            <a:pPr algn="l">
              <a:lnSpc>
                <a:spcPts val="2940"/>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DD Form 1610 or travel authorization, if applicable</a:t>
            </a:r>
          </a:p>
        </p:txBody>
      </p:sp>
      <p:sp>
        <p:nvSpPr>
          <p:cNvPr id="47" name="TextBox 18">
            <a:extLst>
              <a:ext uri="{FF2B5EF4-FFF2-40B4-BE49-F238E27FC236}">
                <a16:creationId xmlns:a16="http://schemas.microsoft.com/office/drawing/2014/main" id="{F863E2F5-2808-6AF6-0312-58069D9D8380}"/>
              </a:ext>
            </a:extLst>
          </p:cNvPr>
          <p:cNvSpPr txBox="1"/>
          <p:nvPr/>
        </p:nvSpPr>
        <p:spPr>
          <a:xfrm>
            <a:off x="92478" y="517378"/>
            <a:ext cx="5471232" cy="8877110"/>
          </a:xfrm>
          <a:prstGeom prst="rect">
            <a:avLst/>
          </a:prstGeom>
        </p:spPr>
        <p:txBody>
          <a:bodyPr lIns="0" tIns="0" rIns="0" bIns="0" rtlCol="0" anchor="t">
            <a:spAutoFit/>
          </a:bodyPr>
          <a:lstStyle/>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Points of Contact</a:t>
            </a:r>
          </a:p>
          <a:p>
            <a:pPr marL="453390" lvl="1" indent="-226695" algn="l">
              <a:lnSpc>
                <a:spcPts val="4053"/>
              </a:lnSpc>
              <a:buFont typeface="Arial"/>
              <a:buChar char="•"/>
            </a:pPr>
            <a:r>
              <a:rPr lang="en-US" sz="2100" b="1" u="sng" spc="90" dirty="0">
                <a:solidFill>
                  <a:srgbClr val="FFFF00"/>
                </a:solidFill>
                <a:latin typeface="Times New Roman" panose="02020603050405020304" pitchFamily="18" charset="0"/>
                <a:ea typeface="Codec Pro"/>
                <a:cs typeface="Times New Roman" panose="02020603050405020304" pitchFamily="18" charset="0"/>
                <a:sym typeface="Codec Pro"/>
              </a:rPr>
              <a:t>Required Documents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Bold"/>
                <a:cs typeface="Times New Roman" panose="02020603050405020304" pitchFamily="18" charset="0"/>
                <a:sym typeface="Codec Pro Bold"/>
              </a:rPr>
              <a:t>Cost of Living Allowance (COLA)</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Basic Allowance for Housing (BAH)</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Family Separation Allowance</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Temporary Lodging Allowance (TLA)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Station Housing Allowance (ASHA)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Move In Housing Allowance (MIHA)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Meal Deductions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Pay</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Enlistment Bonus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Entitlements Affected by Permanent Change of Station</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Dislocation Allowance (DLA)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Pet Expenses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Smart Voucher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9FBF2"/>
        </a:solidFill>
        <a:effectLst/>
      </p:bgPr>
    </p:bg>
    <p:spTree>
      <p:nvGrpSpPr>
        <p:cNvPr id="1" name=""/>
        <p:cNvGrpSpPr/>
        <p:nvPr/>
      </p:nvGrpSpPr>
      <p:grpSpPr>
        <a:xfrm>
          <a:off x="0" y="0"/>
          <a:ext cx="0" cy="0"/>
          <a:chOff x="0" y="0"/>
          <a:chExt cx="0" cy="0"/>
        </a:xfrm>
      </p:grpSpPr>
      <p:sp>
        <p:nvSpPr>
          <p:cNvPr id="2" name="Freeform 2"/>
          <p:cNvSpPr/>
          <p:nvPr/>
        </p:nvSpPr>
        <p:spPr>
          <a:xfrm flipH="1">
            <a:off x="14639352" y="1353264"/>
            <a:ext cx="5923771" cy="5435548"/>
          </a:xfrm>
          <a:custGeom>
            <a:avLst/>
            <a:gdLst/>
            <a:ahLst/>
            <a:cxnLst/>
            <a:rect l="l" t="t" r="r" b="b"/>
            <a:pathLst>
              <a:path w="5923771" h="5435548">
                <a:moveTo>
                  <a:pt x="5923771" y="0"/>
                </a:moveTo>
                <a:lnTo>
                  <a:pt x="0" y="0"/>
                </a:lnTo>
                <a:lnTo>
                  <a:pt x="0" y="5435548"/>
                </a:lnTo>
                <a:lnTo>
                  <a:pt x="5923771" y="5435548"/>
                </a:lnTo>
                <a:lnTo>
                  <a:pt x="5923771" y="0"/>
                </a:lnTo>
                <a:close/>
              </a:path>
            </a:pathLst>
          </a:custGeom>
          <a:blipFill>
            <a:blip r:embed="rId2">
              <a:alphaModFix amt="12000"/>
            </a:blip>
            <a:stretch>
              <a:fillRect/>
            </a:stretch>
          </a:blipFill>
        </p:spPr>
        <p:txBody>
          <a:bodyPr/>
          <a:lstStyle/>
          <a:p>
            <a:endParaRPr lang="en-US"/>
          </a:p>
        </p:txBody>
      </p:sp>
      <p:sp>
        <p:nvSpPr>
          <p:cNvPr id="5" name="TextBox 5"/>
          <p:cNvSpPr txBox="1"/>
          <p:nvPr/>
        </p:nvSpPr>
        <p:spPr>
          <a:xfrm>
            <a:off x="39563" y="-144661"/>
            <a:ext cx="5642831" cy="10431661"/>
          </a:xfrm>
          <a:prstGeom prst="rect">
            <a:avLst/>
          </a:prstGeom>
        </p:spPr>
        <p:txBody>
          <a:bodyPr lIns="50800" tIns="50800" rIns="50800" bIns="50800" rtlCol="0" anchor="ctr"/>
          <a:lstStyle/>
          <a:p>
            <a:pPr algn="ctr">
              <a:lnSpc>
                <a:spcPts val="2659"/>
              </a:lnSpc>
            </a:pPr>
            <a:endParaRPr/>
          </a:p>
        </p:txBody>
      </p:sp>
      <p:grpSp>
        <p:nvGrpSpPr>
          <p:cNvPr id="9" name="Group 9"/>
          <p:cNvGrpSpPr/>
          <p:nvPr/>
        </p:nvGrpSpPr>
        <p:grpSpPr>
          <a:xfrm>
            <a:off x="9890550" y="8440275"/>
            <a:ext cx="11175347" cy="11175347"/>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11" name="TextBox 11"/>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sp>
        <p:nvSpPr>
          <p:cNvPr id="12" name="Freeform 12"/>
          <p:cNvSpPr/>
          <p:nvPr/>
        </p:nvSpPr>
        <p:spPr>
          <a:xfrm>
            <a:off x="6148960" y="1493324"/>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3" name="Freeform 13"/>
          <p:cNvSpPr/>
          <p:nvPr/>
        </p:nvSpPr>
        <p:spPr>
          <a:xfrm>
            <a:off x="6148960" y="2730160"/>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4" name="Freeform 14"/>
          <p:cNvSpPr/>
          <p:nvPr/>
        </p:nvSpPr>
        <p:spPr>
          <a:xfrm>
            <a:off x="6139302" y="3332217"/>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5" name="Freeform 15"/>
          <p:cNvSpPr/>
          <p:nvPr/>
        </p:nvSpPr>
        <p:spPr>
          <a:xfrm>
            <a:off x="6139302" y="4135069"/>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6" name="TextBox 16"/>
          <p:cNvSpPr txBox="1"/>
          <p:nvPr/>
        </p:nvSpPr>
        <p:spPr>
          <a:xfrm>
            <a:off x="6736647" y="1399625"/>
            <a:ext cx="10522653" cy="1508760"/>
          </a:xfrm>
          <a:prstGeom prst="rect">
            <a:avLst/>
          </a:prstGeom>
        </p:spPr>
        <p:txBody>
          <a:bodyPr lIns="0" tIns="0" rIns="0" bIns="0" rtlCol="0" anchor="t">
            <a:spAutoFit/>
          </a:bodyPr>
          <a:lstStyle/>
          <a:p>
            <a:pPr algn="just">
              <a:lnSpc>
                <a:spcPts val="2940"/>
              </a:lnSpc>
            </a:pPr>
            <a:r>
              <a:rPr lang="en-US" sz="21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Paid to all service members. Based on pay grade, years of service, and number of command sponsored dependents in country; up to five command sponsored dependents (Rate “1” to “5”). </a:t>
            </a:r>
          </a:p>
          <a:p>
            <a:pPr algn="just">
              <a:lnSpc>
                <a:spcPts val="2940"/>
              </a:lnSpc>
            </a:pPr>
            <a:endParaRPr lang="en-US" sz="2100" spc="157" dirty="0">
              <a:solidFill>
                <a:srgbClr val="000000"/>
              </a:solidFill>
              <a:latin typeface="Times New Roman" panose="02020603050405020304" pitchFamily="18" charset="0"/>
              <a:ea typeface="Codec Pro Light"/>
              <a:cs typeface="Times New Roman" panose="02020603050405020304" pitchFamily="18" charset="0"/>
              <a:sym typeface="Codec Pro Light"/>
            </a:endParaRPr>
          </a:p>
        </p:txBody>
      </p:sp>
      <p:sp>
        <p:nvSpPr>
          <p:cNvPr id="17" name="TextBox 17"/>
          <p:cNvSpPr txBox="1"/>
          <p:nvPr/>
        </p:nvSpPr>
        <p:spPr>
          <a:xfrm>
            <a:off x="6736647" y="2675043"/>
            <a:ext cx="9523533" cy="713913"/>
          </a:xfrm>
          <a:prstGeom prst="rect">
            <a:avLst/>
          </a:prstGeom>
        </p:spPr>
        <p:txBody>
          <a:bodyPr lIns="0" tIns="0" rIns="0" bIns="0" rtlCol="0" anchor="t">
            <a:spAutoFit/>
          </a:bodyPr>
          <a:lstStyle/>
          <a:p>
            <a:pPr algn="just">
              <a:lnSpc>
                <a:spcPts val="2940"/>
              </a:lnSpc>
            </a:pPr>
            <a:r>
              <a:rPr lang="en-US" sz="2100" spc="157">
                <a:solidFill>
                  <a:srgbClr val="000000"/>
                </a:solidFill>
                <a:latin typeface="Times New Roman" panose="02020603050405020304" pitchFamily="18" charset="0"/>
                <a:ea typeface="Codec Pro Light"/>
                <a:cs typeface="Times New Roman" panose="02020603050405020304" pitchFamily="18" charset="0"/>
                <a:sym typeface="Codec Pro Light"/>
              </a:rPr>
              <a:t>Rate is adjusted bi-monthly according to strength of economy</a:t>
            </a:r>
          </a:p>
          <a:p>
            <a:pPr algn="just">
              <a:lnSpc>
                <a:spcPts val="2940"/>
              </a:lnSpc>
            </a:pPr>
            <a:endParaRPr lang="en-US" sz="2100" spc="157">
              <a:solidFill>
                <a:srgbClr val="000000"/>
              </a:solidFill>
              <a:latin typeface="Times New Roman" panose="02020603050405020304" pitchFamily="18" charset="0"/>
              <a:ea typeface="Codec Pro Light"/>
              <a:cs typeface="Times New Roman" panose="02020603050405020304" pitchFamily="18" charset="0"/>
              <a:sym typeface="Codec Pro Light"/>
            </a:endParaRPr>
          </a:p>
        </p:txBody>
      </p:sp>
      <p:sp>
        <p:nvSpPr>
          <p:cNvPr id="18" name="TextBox 18"/>
          <p:cNvSpPr txBox="1"/>
          <p:nvPr/>
        </p:nvSpPr>
        <p:spPr>
          <a:xfrm>
            <a:off x="6744311" y="3175994"/>
            <a:ext cx="9999332" cy="1085810"/>
          </a:xfrm>
          <a:prstGeom prst="rect">
            <a:avLst/>
          </a:prstGeom>
        </p:spPr>
        <p:txBody>
          <a:bodyPr lIns="0" tIns="0" rIns="0" bIns="0" rtlCol="0" anchor="t">
            <a:spAutoFit/>
          </a:bodyPr>
          <a:lstStyle/>
          <a:p>
            <a:pPr algn="l">
              <a:lnSpc>
                <a:spcPts val="2940"/>
              </a:lnSpc>
            </a:pPr>
            <a:r>
              <a:rPr lang="en-US" sz="2100" spc="157">
                <a:solidFill>
                  <a:srgbClr val="000000"/>
                </a:solidFill>
                <a:latin typeface="Times New Roman" panose="02020603050405020304" pitchFamily="18" charset="0"/>
                <a:ea typeface="Codec Pro Light"/>
                <a:cs typeface="Times New Roman" panose="02020603050405020304" pitchFamily="18" charset="0"/>
                <a:sym typeface="Codec Pro Light"/>
              </a:rPr>
              <a:t>Soldiers residing in barracks and on government meals will receive reduced rate COLA (Rate “9”).</a:t>
            </a:r>
          </a:p>
          <a:p>
            <a:pPr algn="l">
              <a:lnSpc>
                <a:spcPts val="2940"/>
              </a:lnSpc>
            </a:pPr>
            <a:endParaRPr lang="en-US" sz="2100" spc="157">
              <a:solidFill>
                <a:srgbClr val="000000"/>
              </a:solidFill>
              <a:latin typeface="Times New Roman" panose="02020603050405020304" pitchFamily="18" charset="0"/>
              <a:ea typeface="Codec Pro Light"/>
              <a:cs typeface="Times New Roman" panose="02020603050405020304" pitchFamily="18" charset="0"/>
              <a:sym typeface="Codec Pro Light"/>
            </a:endParaRPr>
          </a:p>
        </p:txBody>
      </p:sp>
      <p:sp>
        <p:nvSpPr>
          <p:cNvPr id="19" name="TextBox 19"/>
          <p:cNvSpPr txBox="1"/>
          <p:nvPr/>
        </p:nvSpPr>
        <p:spPr>
          <a:xfrm>
            <a:off x="6753836" y="4012214"/>
            <a:ext cx="10343024" cy="1508760"/>
          </a:xfrm>
          <a:prstGeom prst="rect">
            <a:avLst/>
          </a:prstGeom>
        </p:spPr>
        <p:txBody>
          <a:bodyPr lIns="0" tIns="0" rIns="0" bIns="0" rtlCol="0" anchor="t">
            <a:spAutoFit/>
          </a:bodyPr>
          <a:lstStyle/>
          <a:p>
            <a:pPr algn="just">
              <a:lnSpc>
                <a:spcPts val="2940"/>
              </a:lnSpc>
            </a:pPr>
            <a:r>
              <a:rPr lang="en-US" sz="2100" spc="157">
                <a:solidFill>
                  <a:srgbClr val="000000"/>
                </a:solidFill>
                <a:latin typeface="Times New Roman" panose="02020603050405020304" pitchFamily="18" charset="0"/>
                <a:ea typeface="Codec Pro Light"/>
                <a:cs typeface="Times New Roman" panose="02020603050405020304" pitchFamily="18" charset="0"/>
                <a:sym typeface="Codec Pro Light"/>
              </a:rPr>
              <a:t>Soldiers living off-post without command sponsored dependent in country, or Soldiers residing in barracks and not on government meals will receive without dependent COLA (Rate “0”).</a:t>
            </a:r>
          </a:p>
          <a:p>
            <a:pPr algn="just">
              <a:lnSpc>
                <a:spcPts val="2940"/>
              </a:lnSpc>
            </a:pPr>
            <a:endParaRPr lang="en-US" sz="2100" spc="157">
              <a:solidFill>
                <a:srgbClr val="000000"/>
              </a:solidFill>
              <a:latin typeface="Times New Roman" panose="02020603050405020304" pitchFamily="18" charset="0"/>
              <a:ea typeface="Codec Pro Light"/>
              <a:cs typeface="Times New Roman" panose="02020603050405020304" pitchFamily="18" charset="0"/>
              <a:sym typeface="Codec Pro Light"/>
            </a:endParaRPr>
          </a:p>
        </p:txBody>
      </p:sp>
      <p:sp>
        <p:nvSpPr>
          <p:cNvPr id="20" name="Freeform 20"/>
          <p:cNvSpPr/>
          <p:nvPr/>
        </p:nvSpPr>
        <p:spPr>
          <a:xfrm>
            <a:off x="15880104" y="-764645"/>
            <a:ext cx="1529290" cy="1529290"/>
          </a:xfrm>
          <a:custGeom>
            <a:avLst/>
            <a:gdLst/>
            <a:ahLst/>
            <a:cxnLst/>
            <a:rect l="l" t="t" r="r" b="b"/>
            <a:pathLst>
              <a:path w="1529290" h="1529290">
                <a:moveTo>
                  <a:pt x="0" y="0"/>
                </a:moveTo>
                <a:lnTo>
                  <a:pt x="1529290" y="0"/>
                </a:lnTo>
                <a:lnTo>
                  <a:pt x="1529290" y="1529290"/>
                </a:lnTo>
                <a:lnTo>
                  <a:pt x="0" y="152929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1" name="TextBox 21"/>
          <p:cNvSpPr txBox="1"/>
          <p:nvPr/>
        </p:nvSpPr>
        <p:spPr>
          <a:xfrm>
            <a:off x="6205012" y="536428"/>
            <a:ext cx="11886106" cy="795019"/>
          </a:xfrm>
          <a:prstGeom prst="rect">
            <a:avLst/>
          </a:prstGeom>
        </p:spPr>
        <p:txBody>
          <a:bodyPr lIns="0" tIns="0" rIns="0" bIns="0" rtlCol="0" anchor="t">
            <a:spAutoFit/>
          </a:bodyPr>
          <a:lstStyle/>
          <a:p>
            <a:pPr algn="l">
              <a:lnSpc>
                <a:spcPts val="6580"/>
              </a:lnSpc>
            </a:pPr>
            <a:r>
              <a:rPr lang="en-US" sz="5000" dirty="0">
                <a:solidFill>
                  <a:srgbClr val="5B7E55"/>
                </a:solidFill>
                <a:latin typeface="Times New Roman" panose="02020603050405020304" pitchFamily="18" charset="0"/>
                <a:ea typeface="TAN Mon Cheri"/>
                <a:cs typeface="Times New Roman" panose="02020603050405020304" pitchFamily="18" charset="0"/>
                <a:sym typeface="TAN Mon Cheri"/>
              </a:rPr>
              <a:t>COST OF LIVING ALLOWANCE</a:t>
            </a:r>
          </a:p>
        </p:txBody>
      </p:sp>
      <p:sp>
        <p:nvSpPr>
          <p:cNvPr id="36" name="Freeform 36"/>
          <p:cNvSpPr/>
          <p:nvPr/>
        </p:nvSpPr>
        <p:spPr>
          <a:xfrm>
            <a:off x="6141786" y="5364024"/>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37" name="TextBox 37"/>
          <p:cNvSpPr txBox="1"/>
          <p:nvPr/>
        </p:nvSpPr>
        <p:spPr>
          <a:xfrm>
            <a:off x="6690609" y="5284079"/>
            <a:ext cx="10655558" cy="980012"/>
          </a:xfrm>
          <a:prstGeom prst="rect">
            <a:avLst/>
          </a:prstGeom>
        </p:spPr>
        <p:txBody>
          <a:bodyPr lIns="0" tIns="0" rIns="0" bIns="0" rtlCol="0" anchor="t">
            <a:spAutoFit/>
          </a:bodyPr>
          <a:lstStyle/>
          <a:p>
            <a:pPr algn="just">
              <a:lnSpc>
                <a:spcPts val="2625"/>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If COLA rate needs to be changed, submit an IPPS-A PAR with supporting documentation through your PAC/S1.</a:t>
            </a:r>
          </a:p>
          <a:p>
            <a:pPr algn="just">
              <a:lnSpc>
                <a:spcPts val="2625"/>
              </a:lnSpc>
            </a:pPr>
            <a:endPar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38" name="Freeform 38"/>
          <p:cNvSpPr/>
          <p:nvPr/>
        </p:nvSpPr>
        <p:spPr>
          <a:xfrm>
            <a:off x="6141697" y="6298099"/>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39" name="TextBox 39"/>
          <p:cNvSpPr txBox="1"/>
          <p:nvPr/>
        </p:nvSpPr>
        <p:spPr>
          <a:xfrm>
            <a:off x="6690609" y="6235803"/>
            <a:ext cx="10655558" cy="1846659"/>
          </a:xfrm>
          <a:prstGeom prst="rect">
            <a:avLst/>
          </a:prstGeom>
        </p:spPr>
        <p:txBody>
          <a:bodyPr lIns="0" tIns="0" rIns="0" bIns="0" rtlCol="0" anchor="t">
            <a:spAutoFit/>
          </a:bodyPr>
          <a:lstStyle/>
          <a:p>
            <a:pPr algn="just">
              <a:lnSpc>
                <a:spcPts val="2352"/>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Command sponsored dependent(s) who leave the country for over 30 consecutive days are not entitled to COLA. COLA rate will resume to previous rate on the date dependent(s) return to country. Service Members are responsible for reporting COLA changes and submitting IPPS-A PARs and supporting documentation for COLA adjustments. (DoD FMR Volume 7a, Chapter 68-3)</a:t>
            </a:r>
          </a:p>
          <a:p>
            <a:pPr algn="just">
              <a:lnSpc>
                <a:spcPts val="2352"/>
              </a:lnSpc>
            </a:pPr>
            <a:endPar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40" name="Freeform 40"/>
          <p:cNvSpPr/>
          <p:nvPr/>
        </p:nvSpPr>
        <p:spPr>
          <a:xfrm>
            <a:off x="6141697" y="8005769"/>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41" name="TextBox 41"/>
          <p:cNvSpPr txBox="1"/>
          <p:nvPr/>
        </p:nvSpPr>
        <p:spPr>
          <a:xfrm>
            <a:off x="6697199" y="7915554"/>
            <a:ext cx="11114950" cy="1085810"/>
          </a:xfrm>
          <a:prstGeom prst="rect">
            <a:avLst/>
          </a:prstGeom>
        </p:spPr>
        <p:txBody>
          <a:bodyPr lIns="0" tIns="0" rIns="0" bIns="0" rtlCol="0" anchor="t">
            <a:spAutoFit/>
          </a:bodyPr>
          <a:lstStyle/>
          <a:p>
            <a:pPr algn="l">
              <a:lnSpc>
                <a:spcPts val="2940"/>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To check your COLA rate, go to: https://www.travel.dod.mil/Allowances/Overseas-Cost-of-Living-Allowance/Overseas-COLA-Rate-Lookup</a:t>
            </a:r>
          </a:p>
          <a:p>
            <a:pPr algn="l">
              <a:lnSpc>
                <a:spcPts val="2940"/>
              </a:lnSpc>
            </a:pPr>
            <a:endPar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42" name="Freeform 42"/>
          <p:cNvSpPr/>
          <p:nvPr/>
        </p:nvSpPr>
        <p:spPr>
          <a:xfrm>
            <a:off x="6141697" y="9012168"/>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43" name="TextBox 43"/>
          <p:cNvSpPr txBox="1"/>
          <p:nvPr/>
        </p:nvSpPr>
        <p:spPr>
          <a:xfrm>
            <a:off x="6690520" y="8964119"/>
            <a:ext cx="9523533" cy="342017"/>
          </a:xfrm>
          <a:prstGeom prst="rect">
            <a:avLst/>
          </a:prstGeom>
        </p:spPr>
        <p:txBody>
          <a:bodyPr lIns="0" tIns="0" rIns="0" bIns="0" rtlCol="0" anchor="t">
            <a:spAutoFit/>
          </a:bodyPr>
          <a:lstStyle/>
          <a:p>
            <a:pPr algn="just">
              <a:lnSpc>
                <a:spcPts val="2940"/>
              </a:lnSpc>
            </a:pPr>
            <a:r>
              <a:rPr lang="en-US" sz="2100" b="1" spc="157" dirty="0">
                <a:solidFill>
                  <a:srgbClr val="000000"/>
                </a:solidFill>
                <a:latin typeface="Times New Roman" panose="02020603050405020304" pitchFamily="18" charset="0"/>
                <a:ea typeface="Codec Pro Bold"/>
                <a:cs typeface="Times New Roman" panose="02020603050405020304" pitchFamily="18" charset="0"/>
                <a:sym typeface="Codec Pro Bold"/>
              </a:rPr>
              <a:t>Duty Location Code: IT073 Vicenza - IT001 Aviano</a:t>
            </a:r>
          </a:p>
        </p:txBody>
      </p:sp>
      <p:grpSp>
        <p:nvGrpSpPr>
          <p:cNvPr id="48" name="Group 3">
            <a:extLst>
              <a:ext uri="{FF2B5EF4-FFF2-40B4-BE49-F238E27FC236}">
                <a16:creationId xmlns:a16="http://schemas.microsoft.com/office/drawing/2014/main" id="{A3C36BD3-77D7-938A-9E30-BC71F014A7CC}"/>
              </a:ext>
            </a:extLst>
          </p:cNvPr>
          <p:cNvGrpSpPr/>
          <p:nvPr/>
        </p:nvGrpSpPr>
        <p:grpSpPr>
          <a:xfrm>
            <a:off x="0" y="-1193639"/>
            <a:ext cx="5649510" cy="11480639"/>
            <a:chOff x="0" y="-38100"/>
            <a:chExt cx="1487937" cy="3023707"/>
          </a:xfrm>
        </p:grpSpPr>
        <p:sp>
          <p:nvSpPr>
            <p:cNvPr id="49" name="Freeform 4">
              <a:extLst>
                <a:ext uri="{FF2B5EF4-FFF2-40B4-BE49-F238E27FC236}">
                  <a16:creationId xmlns:a16="http://schemas.microsoft.com/office/drawing/2014/main" id="{18F0F0C1-DD8A-56BB-9210-0D24CB796697}"/>
                </a:ext>
              </a:extLst>
            </p:cNvPr>
            <p:cNvSpPr/>
            <p:nvPr/>
          </p:nvSpPr>
          <p:spPr>
            <a:xfrm>
              <a:off x="1759" y="276274"/>
              <a:ext cx="1486178" cy="2709333"/>
            </a:xfrm>
            <a:custGeom>
              <a:avLst/>
              <a:gdLst/>
              <a:ahLst/>
              <a:cxnLst/>
              <a:rect l="l" t="t" r="r" b="b"/>
              <a:pathLst>
                <a:path w="1486178" h="2709333">
                  <a:moveTo>
                    <a:pt x="0" y="0"/>
                  </a:moveTo>
                  <a:lnTo>
                    <a:pt x="1486178" y="0"/>
                  </a:lnTo>
                  <a:lnTo>
                    <a:pt x="1486178" y="2709333"/>
                  </a:lnTo>
                  <a:lnTo>
                    <a:pt x="0" y="2709333"/>
                  </a:lnTo>
                  <a:close/>
                </a:path>
              </a:pathLst>
            </a:custGeom>
            <a:solidFill>
              <a:srgbClr val="ADBD8D"/>
            </a:solidFill>
          </p:spPr>
          <p:txBody>
            <a:bodyPr/>
            <a:lstStyle/>
            <a:p>
              <a:endParaRPr lang="en-US"/>
            </a:p>
          </p:txBody>
        </p:sp>
        <p:sp>
          <p:nvSpPr>
            <p:cNvPr id="50" name="TextBox 5">
              <a:extLst>
                <a:ext uri="{FF2B5EF4-FFF2-40B4-BE49-F238E27FC236}">
                  <a16:creationId xmlns:a16="http://schemas.microsoft.com/office/drawing/2014/main" id="{73FC012B-AECA-4908-A00B-0C916650619D}"/>
                </a:ext>
              </a:extLst>
            </p:cNvPr>
            <p:cNvSpPr txBox="1"/>
            <p:nvPr/>
          </p:nvSpPr>
          <p:spPr>
            <a:xfrm>
              <a:off x="0" y="-38100"/>
              <a:ext cx="1486178" cy="2747433"/>
            </a:xfrm>
            <a:prstGeom prst="rect">
              <a:avLst/>
            </a:prstGeom>
          </p:spPr>
          <p:txBody>
            <a:bodyPr lIns="50800" tIns="50800" rIns="50800" bIns="50800" rtlCol="0" anchor="ctr"/>
            <a:lstStyle/>
            <a:p>
              <a:pPr algn="ctr">
                <a:lnSpc>
                  <a:spcPts val="2659"/>
                </a:lnSpc>
              </a:pPr>
              <a:endParaRPr/>
            </a:p>
          </p:txBody>
        </p:sp>
      </p:grpSp>
      <p:sp>
        <p:nvSpPr>
          <p:cNvPr id="51" name="TextBox 18">
            <a:extLst>
              <a:ext uri="{FF2B5EF4-FFF2-40B4-BE49-F238E27FC236}">
                <a16:creationId xmlns:a16="http://schemas.microsoft.com/office/drawing/2014/main" id="{8C2EEF45-542F-ED02-D4B9-28DF4A0DD69F}"/>
              </a:ext>
            </a:extLst>
          </p:cNvPr>
          <p:cNvSpPr txBox="1"/>
          <p:nvPr/>
        </p:nvSpPr>
        <p:spPr>
          <a:xfrm>
            <a:off x="92478" y="517378"/>
            <a:ext cx="5471232" cy="8877110"/>
          </a:xfrm>
          <a:prstGeom prst="rect">
            <a:avLst/>
          </a:prstGeom>
        </p:spPr>
        <p:txBody>
          <a:bodyPr lIns="0" tIns="0" rIns="0" bIns="0" rtlCol="0" anchor="t">
            <a:spAutoFit/>
          </a:bodyPr>
          <a:lstStyle/>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Points of Contact</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a:cs typeface="Times New Roman" panose="02020603050405020304" pitchFamily="18" charset="0"/>
                <a:sym typeface="Codec Pro"/>
              </a:rPr>
              <a:t>Required Documents</a:t>
            </a:r>
          </a:p>
          <a:p>
            <a:pPr marL="453390" lvl="1" indent="-226695" algn="l">
              <a:lnSpc>
                <a:spcPts val="4053"/>
              </a:lnSpc>
              <a:buFont typeface="Arial"/>
              <a:buChar char="•"/>
            </a:pPr>
            <a:r>
              <a:rPr lang="en-US" sz="2100" b="1" u="sng" spc="90" dirty="0">
                <a:solidFill>
                  <a:srgbClr val="FFFF00"/>
                </a:solidFill>
                <a:latin typeface="Times New Roman" panose="02020603050405020304" pitchFamily="18" charset="0"/>
                <a:ea typeface="Codec Pro Bold"/>
                <a:cs typeface="Times New Roman" panose="02020603050405020304" pitchFamily="18" charset="0"/>
                <a:sym typeface="Codec Pro Bold"/>
              </a:rPr>
              <a:t>Cost of Living Allowance (COLA)</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Basic Allowance for Housing (BAH)</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Family Separation Allowance</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Temporary Lodging Allowance (TLA)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Station Housing Allowance (ASHA)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Move In Housing Allowance (MIHA)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Meal Deductions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Pay</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Enlistment Bonus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Entitlements Affected by Permanent Change of Station</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Dislocation Allowance (DLA)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Pet Expenses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Smart Voucher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9FBF2"/>
        </a:solidFill>
        <a:effectLst/>
      </p:bgPr>
    </p:bg>
    <p:spTree>
      <p:nvGrpSpPr>
        <p:cNvPr id="1" name=""/>
        <p:cNvGrpSpPr/>
        <p:nvPr/>
      </p:nvGrpSpPr>
      <p:grpSpPr>
        <a:xfrm>
          <a:off x="0" y="0"/>
          <a:ext cx="0" cy="0"/>
          <a:chOff x="0" y="0"/>
          <a:chExt cx="0" cy="0"/>
        </a:xfrm>
      </p:grpSpPr>
      <p:sp>
        <p:nvSpPr>
          <p:cNvPr id="2" name="Freeform 2"/>
          <p:cNvSpPr/>
          <p:nvPr/>
        </p:nvSpPr>
        <p:spPr>
          <a:xfrm flipH="1">
            <a:off x="14639352" y="1353264"/>
            <a:ext cx="5923771" cy="5435548"/>
          </a:xfrm>
          <a:custGeom>
            <a:avLst/>
            <a:gdLst/>
            <a:ahLst/>
            <a:cxnLst/>
            <a:rect l="l" t="t" r="r" b="b"/>
            <a:pathLst>
              <a:path w="5923771" h="5435548">
                <a:moveTo>
                  <a:pt x="5923771" y="0"/>
                </a:moveTo>
                <a:lnTo>
                  <a:pt x="0" y="0"/>
                </a:lnTo>
                <a:lnTo>
                  <a:pt x="0" y="5435548"/>
                </a:lnTo>
                <a:lnTo>
                  <a:pt x="5923771" y="5435548"/>
                </a:lnTo>
                <a:lnTo>
                  <a:pt x="5923771" y="0"/>
                </a:lnTo>
                <a:close/>
              </a:path>
            </a:pathLst>
          </a:custGeom>
          <a:blipFill>
            <a:blip r:embed="rId2">
              <a:alphaModFix amt="12000"/>
            </a:blip>
            <a:stretch>
              <a:fillRect/>
            </a:stretch>
          </a:blipFill>
        </p:spPr>
        <p:txBody>
          <a:bodyPr/>
          <a:lstStyle/>
          <a:p>
            <a:endParaRPr lang="en-US"/>
          </a:p>
        </p:txBody>
      </p:sp>
      <p:grpSp>
        <p:nvGrpSpPr>
          <p:cNvPr id="9" name="Group 9"/>
          <p:cNvGrpSpPr/>
          <p:nvPr/>
        </p:nvGrpSpPr>
        <p:grpSpPr>
          <a:xfrm>
            <a:off x="9890550" y="8440275"/>
            <a:ext cx="11175347" cy="11175347"/>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11" name="TextBox 11"/>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sp>
        <p:nvSpPr>
          <p:cNvPr id="16" name="Freeform 16"/>
          <p:cNvSpPr/>
          <p:nvPr/>
        </p:nvSpPr>
        <p:spPr>
          <a:xfrm>
            <a:off x="15880104" y="-764645"/>
            <a:ext cx="1529290" cy="1529290"/>
          </a:xfrm>
          <a:custGeom>
            <a:avLst/>
            <a:gdLst/>
            <a:ahLst/>
            <a:cxnLst/>
            <a:rect l="l" t="t" r="r" b="b"/>
            <a:pathLst>
              <a:path w="1529290" h="1529290">
                <a:moveTo>
                  <a:pt x="0" y="0"/>
                </a:moveTo>
                <a:lnTo>
                  <a:pt x="1529290" y="0"/>
                </a:lnTo>
                <a:lnTo>
                  <a:pt x="1529290" y="1529290"/>
                </a:lnTo>
                <a:lnTo>
                  <a:pt x="0" y="152929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7" name="TextBox 17"/>
          <p:cNvSpPr txBox="1"/>
          <p:nvPr/>
        </p:nvSpPr>
        <p:spPr>
          <a:xfrm>
            <a:off x="5875083" y="531872"/>
            <a:ext cx="12320439" cy="756617"/>
          </a:xfrm>
          <a:prstGeom prst="rect">
            <a:avLst/>
          </a:prstGeom>
        </p:spPr>
        <p:txBody>
          <a:bodyPr wrap="square" lIns="0" tIns="0" rIns="0" bIns="0" rtlCol="0" anchor="t">
            <a:spAutoFit/>
          </a:bodyPr>
          <a:lstStyle/>
          <a:p>
            <a:pPr algn="l">
              <a:lnSpc>
                <a:spcPts val="5880"/>
              </a:lnSpc>
            </a:pPr>
            <a:r>
              <a:rPr lang="en-US" sz="5000" dirty="0">
                <a:solidFill>
                  <a:srgbClr val="5B7E55"/>
                </a:solidFill>
                <a:latin typeface="Times New Roman" panose="02020603050405020304" pitchFamily="18" charset="0"/>
                <a:ea typeface="TAN Mon Cheri"/>
                <a:cs typeface="Times New Roman" panose="02020603050405020304" pitchFamily="18" charset="0"/>
                <a:sym typeface="TAN Mon Cheri"/>
              </a:rPr>
              <a:t>BASIC ALLOWANCE FOR HOUSING (BAH)</a:t>
            </a:r>
          </a:p>
        </p:txBody>
      </p:sp>
      <p:sp>
        <p:nvSpPr>
          <p:cNvPr id="19" name="Freeform 19"/>
          <p:cNvSpPr/>
          <p:nvPr/>
        </p:nvSpPr>
        <p:spPr>
          <a:xfrm>
            <a:off x="219224" y="168985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0" name="Freeform 20"/>
          <p:cNvSpPr/>
          <p:nvPr/>
        </p:nvSpPr>
        <p:spPr>
          <a:xfrm>
            <a:off x="219224" y="2192105"/>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1" name="Freeform 21"/>
          <p:cNvSpPr/>
          <p:nvPr/>
        </p:nvSpPr>
        <p:spPr>
          <a:xfrm>
            <a:off x="219224" y="2693331"/>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2" name="Freeform 22"/>
          <p:cNvSpPr/>
          <p:nvPr/>
        </p:nvSpPr>
        <p:spPr>
          <a:xfrm>
            <a:off x="219224" y="322304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3" name="Freeform 23"/>
          <p:cNvSpPr/>
          <p:nvPr/>
        </p:nvSpPr>
        <p:spPr>
          <a:xfrm>
            <a:off x="219224" y="3758638"/>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4" name="Freeform 24"/>
          <p:cNvSpPr/>
          <p:nvPr/>
        </p:nvSpPr>
        <p:spPr>
          <a:xfrm>
            <a:off x="219224" y="429422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5" name="Freeform 25"/>
          <p:cNvSpPr/>
          <p:nvPr/>
        </p:nvSpPr>
        <p:spPr>
          <a:xfrm>
            <a:off x="219224" y="5264372"/>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6" name="Freeform 26"/>
          <p:cNvSpPr/>
          <p:nvPr/>
        </p:nvSpPr>
        <p:spPr>
          <a:xfrm>
            <a:off x="219224" y="5799964"/>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7" name="Freeform 27"/>
          <p:cNvSpPr/>
          <p:nvPr/>
        </p:nvSpPr>
        <p:spPr>
          <a:xfrm>
            <a:off x="219224" y="623451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8" name="Freeform 28"/>
          <p:cNvSpPr/>
          <p:nvPr/>
        </p:nvSpPr>
        <p:spPr>
          <a:xfrm>
            <a:off x="219224" y="6770107"/>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9" name="Freeform 29"/>
          <p:cNvSpPr/>
          <p:nvPr/>
        </p:nvSpPr>
        <p:spPr>
          <a:xfrm>
            <a:off x="219224" y="730569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30" name="Freeform 30"/>
          <p:cNvSpPr/>
          <p:nvPr/>
        </p:nvSpPr>
        <p:spPr>
          <a:xfrm>
            <a:off x="238274" y="832127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31" name="Freeform 31"/>
          <p:cNvSpPr/>
          <p:nvPr/>
        </p:nvSpPr>
        <p:spPr>
          <a:xfrm>
            <a:off x="238274" y="883056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38" name="TextBox 38"/>
          <p:cNvSpPr txBox="1"/>
          <p:nvPr/>
        </p:nvSpPr>
        <p:spPr>
          <a:xfrm>
            <a:off x="6440490" y="3612152"/>
            <a:ext cx="11551353" cy="1094852"/>
          </a:xfrm>
          <a:prstGeom prst="rect">
            <a:avLst/>
          </a:prstGeom>
        </p:spPr>
        <p:txBody>
          <a:bodyPr lIns="0" tIns="0" rIns="0" bIns="0" rtlCol="0" anchor="t">
            <a:spAutoFit/>
          </a:bodyPr>
          <a:lstStyle/>
          <a:p>
            <a:pPr algn="just">
              <a:lnSpc>
                <a:spcPts val="2940"/>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Service members with dependents, if order states “dependent(s) is authorized concurrent travel,” BAH will be stopped the date prior to the Service Member’s arrival.</a:t>
            </a:r>
          </a:p>
        </p:txBody>
      </p:sp>
      <p:sp>
        <p:nvSpPr>
          <p:cNvPr id="43" name="Freeform 43"/>
          <p:cNvSpPr/>
          <p:nvPr/>
        </p:nvSpPr>
        <p:spPr>
          <a:xfrm>
            <a:off x="238274" y="9360362"/>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44" name="Freeform 44"/>
          <p:cNvSpPr/>
          <p:nvPr/>
        </p:nvSpPr>
        <p:spPr>
          <a:xfrm>
            <a:off x="3686281"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45" name="Freeform 45"/>
          <p:cNvSpPr/>
          <p:nvPr/>
        </p:nvSpPr>
        <p:spPr>
          <a:xfrm>
            <a:off x="2419846" y="484001"/>
            <a:ext cx="869263" cy="869263"/>
          </a:xfrm>
          <a:custGeom>
            <a:avLst/>
            <a:gdLst/>
            <a:ahLst/>
            <a:cxnLst/>
            <a:rect l="l" t="t" r="r" b="b"/>
            <a:pathLst>
              <a:path w="869263" h="869263">
                <a:moveTo>
                  <a:pt x="0" y="0"/>
                </a:moveTo>
                <a:lnTo>
                  <a:pt x="869264" y="0"/>
                </a:lnTo>
                <a:lnTo>
                  <a:pt x="869264" y="869263"/>
                </a:lnTo>
                <a:lnTo>
                  <a:pt x="0" y="869263"/>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46" name="Freeform 46"/>
          <p:cNvSpPr/>
          <p:nvPr/>
        </p:nvSpPr>
        <p:spPr>
          <a:xfrm>
            <a:off x="1087287"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47" name="TextBox 38">
            <a:extLst>
              <a:ext uri="{FF2B5EF4-FFF2-40B4-BE49-F238E27FC236}">
                <a16:creationId xmlns:a16="http://schemas.microsoft.com/office/drawing/2014/main" id="{1DE61004-BA0A-E911-CE55-43A2C5584606}"/>
              </a:ext>
            </a:extLst>
          </p:cNvPr>
          <p:cNvSpPr txBox="1"/>
          <p:nvPr/>
        </p:nvSpPr>
        <p:spPr>
          <a:xfrm>
            <a:off x="6440490" y="2564463"/>
            <a:ext cx="11551353" cy="351058"/>
          </a:xfrm>
          <a:prstGeom prst="rect">
            <a:avLst/>
          </a:prstGeom>
        </p:spPr>
        <p:txBody>
          <a:bodyPr lIns="0" tIns="0" rIns="0" bIns="0" rtlCol="0" anchor="t">
            <a:spAutoFit/>
          </a:bodyPr>
          <a:lstStyle/>
          <a:p>
            <a:pPr algn="just">
              <a:lnSpc>
                <a:spcPts val="2940"/>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BAH will be stopped the day prior to the Service Member’s arrival to PDS.</a:t>
            </a:r>
          </a:p>
        </p:txBody>
      </p:sp>
      <p:sp>
        <p:nvSpPr>
          <p:cNvPr id="48" name="Freeform 12">
            <a:extLst>
              <a:ext uri="{FF2B5EF4-FFF2-40B4-BE49-F238E27FC236}">
                <a16:creationId xmlns:a16="http://schemas.microsoft.com/office/drawing/2014/main" id="{98D4CB80-B5F1-CCF6-F184-3CDB517261D0}"/>
              </a:ext>
            </a:extLst>
          </p:cNvPr>
          <p:cNvSpPr/>
          <p:nvPr/>
        </p:nvSpPr>
        <p:spPr>
          <a:xfrm>
            <a:off x="6045644" y="2604750"/>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49" name="Freeform 12">
            <a:extLst>
              <a:ext uri="{FF2B5EF4-FFF2-40B4-BE49-F238E27FC236}">
                <a16:creationId xmlns:a16="http://schemas.microsoft.com/office/drawing/2014/main" id="{3841CC94-5BAB-B6AD-F125-DD6C9C08A971}"/>
              </a:ext>
            </a:extLst>
          </p:cNvPr>
          <p:cNvSpPr/>
          <p:nvPr/>
        </p:nvSpPr>
        <p:spPr>
          <a:xfrm>
            <a:off x="6044650" y="3704835"/>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51" name="TextBox 38">
            <a:extLst>
              <a:ext uri="{FF2B5EF4-FFF2-40B4-BE49-F238E27FC236}">
                <a16:creationId xmlns:a16="http://schemas.microsoft.com/office/drawing/2014/main" id="{34BF98C0-5B88-3E1B-5312-3B5876862FDB}"/>
              </a:ext>
            </a:extLst>
          </p:cNvPr>
          <p:cNvSpPr txBox="1"/>
          <p:nvPr/>
        </p:nvSpPr>
        <p:spPr>
          <a:xfrm>
            <a:off x="6440489" y="5001002"/>
            <a:ext cx="11551353" cy="721031"/>
          </a:xfrm>
          <a:prstGeom prst="rect">
            <a:avLst/>
          </a:prstGeom>
        </p:spPr>
        <p:txBody>
          <a:bodyPr lIns="0" tIns="0" rIns="0" bIns="0" rtlCol="0" anchor="t">
            <a:spAutoFit/>
          </a:bodyPr>
          <a:lstStyle/>
          <a:p>
            <a:pPr algn="just">
              <a:lnSpc>
                <a:spcPts val="2940"/>
              </a:lnSpc>
            </a:pPr>
            <a:r>
              <a:rPr lang="en-US" sz="2400" b="1" spc="157" dirty="0">
                <a:solidFill>
                  <a:srgbClr val="000000"/>
                </a:solidFill>
                <a:latin typeface="Times New Roman" panose="02020603050405020304" pitchFamily="18" charset="0"/>
                <a:ea typeface="Codec Pro"/>
                <a:cs typeface="Times New Roman" panose="02020603050405020304" pitchFamily="18" charset="0"/>
                <a:sym typeface="Codec Pro"/>
              </a:rPr>
              <a:t>CONCURRENT TRAVEL FOR ARMY EUROPE IS CONSIDERED WITHIN 30 DAYS OF THE SERVICE MEMBER’S ARRIVAL.</a:t>
            </a:r>
          </a:p>
        </p:txBody>
      </p:sp>
      <p:sp>
        <p:nvSpPr>
          <p:cNvPr id="52" name="TextBox 38">
            <a:extLst>
              <a:ext uri="{FF2B5EF4-FFF2-40B4-BE49-F238E27FC236}">
                <a16:creationId xmlns:a16="http://schemas.microsoft.com/office/drawing/2014/main" id="{C5546F8E-09D7-DA09-71D3-6F0E08D976F7}"/>
              </a:ext>
            </a:extLst>
          </p:cNvPr>
          <p:cNvSpPr txBox="1"/>
          <p:nvPr/>
        </p:nvSpPr>
        <p:spPr>
          <a:xfrm>
            <a:off x="6462832" y="6219729"/>
            <a:ext cx="11551353" cy="1094852"/>
          </a:xfrm>
          <a:prstGeom prst="rect">
            <a:avLst/>
          </a:prstGeom>
        </p:spPr>
        <p:txBody>
          <a:bodyPr lIns="0" tIns="0" rIns="0" bIns="0" rtlCol="0" anchor="t">
            <a:spAutoFit/>
          </a:bodyPr>
          <a:lstStyle/>
          <a:p>
            <a:pPr algn="just">
              <a:lnSpc>
                <a:spcPts val="2940"/>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If orders are incorrect and deferment for dependents is needed, must contact losing duty station’s MPD to amend orders to authorize dependent(s) deferred travel. </a:t>
            </a:r>
          </a:p>
        </p:txBody>
      </p:sp>
      <p:sp>
        <p:nvSpPr>
          <p:cNvPr id="53" name="Freeform 12">
            <a:extLst>
              <a:ext uri="{FF2B5EF4-FFF2-40B4-BE49-F238E27FC236}">
                <a16:creationId xmlns:a16="http://schemas.microsoft.com/office/drawing/2014/main" id="{9B1A92A5-BAED-A2EA-A3AE-CE100C0B15A2}"/>
              </a:ext>
            </a:extLst>
          </p:cNvPr>
          <p:cNvSpPr/>
          <p:nvPr/>
        </p:nvSpPr>
        <p:spPr>
          <a:xfrm>
            <a:off x="6044649" y="5125223"/>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54" name="Freeform 12">
            <a:extLst>
              <a:ext uri="{FF2B5EF4-FFF2-40B4-BE49-F238E27FC236}">
                <a16:creationId xmlns:a16="http://schemas.microsoft.com/office/drawing/2014/main" id="{3C9A05A2-0709-C7D9-92B7-D9BC94A76653}"/>
              </a:ext>
            </a:extLst>
          </p:cNvPr>
          <p:cNvSpPr/>
          <p:nvPr/>
        </p:nvSpPr>
        <p:spPr>
          <a:xfrm>
            <a:off x="6050482" y="6399404"/>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grpSp>
        <p:nvGrpSpPr>
          <p:cNvPr id="56" name="Group 3">
            <a:extLst>
              <a:ext uri="{FF2B5EF4-FFF2-40B4-BE49-F238E27FC236}">
                <a16:creationId xmlns:a16="http://schemas.microsoft.com/office/drawing/2014/main" id="{ACB8D380-43C3-12C3-1891-BCF213CEC5AE}"/>
              </a:ext>
            </a:extLst>
          </p:cNvPr>
          <p:cNvGrpSpPr/>
          <p:nvPr/>
        </p:nvGrpSpPr>
        <p:grpSpPr>
          <a:xfrm>
            <a:off x="0" y="-1193639"/>
            <a:ext cx="5649510" cy="11480639"/>
            <a:chOff x="0" y="-38100"/>
            <a:chExt cx="1487937" cy="3023707"/>
          </a:xfrm>
        </p:grpSpPr>
        <p:sp>
          <p:nvSpPr>
            <p:cNvPr id="57" name="Freeform 4">
              <a:extLst>
                <a:ext uri="{FF2B5EF4-FFF2-40B4-BE49-F238E27FC236}">
                  <a16:creationId xmlns:a16="http://schemas.microsoft.com/office/drawing/2014/main" id="{95738824-A430-A261-618C-811D0EC4F03D}"/>
                </a:ext>
              </a:extLst>
            </p:cNvPr>
            <p:cNvSpPr/>
            <p:nvPr/>
          </p:nvSpPr>
          <p:spPr>
            <a:xfrm>
              <a:off x="1759" y="276274"/>
              <a:ext cx="1486178" cy="2709333"/>
            </a:xfrm>
            <a:custGeom>
              <a:avLst/>
              <a:gdLst/>
              <a:ahLst/>
              <a:cxnLst/>
              <a:rect l="l" t="t" r="r" b="b"/>
              <a:pathLst>
                <a:path w="1486178" h="2709333">
                  <a:moveTo>
                    <a:pt x="0" y="0"/>
                  </a:moveTo>
                  <a:lnTo>
                    <a:pt x="1486178" y="0"/>
                  </a:lnTo>
                  <a:lnTo>
                    <a:pt x="1486178" y="2709333"/>
                  </a:lnTo>
                  <a:lnTo>
                    <a:pt x="0" y="2709333"/>
                  </a:lnTo>
                  <a:close/>
                </a:path>
              </a:pathLst>
            </a:custGeom>
            <a:solidFill>
              <a:srgbClr val="ADBD8D"/>
            </a:solidFill>
          </p:spPr>
          <p:txBody>
            <a:bodyPr/>
            <a:lstStyle/>
            <a:p>
              <a:endParaRPr lang="en-US"/>
            </a:p>
          </p:txBody>
        </p:sp>
        <p:sp>
          <p:nvSpPr>
            <p:cNvPr id="58" name="TextBox 5">
              <a:extLst>
                <a:ext uri="{FF2B5EF4-FFF2-40B4-BE49-F238E27FC236}">
                  <a16:creationId xmlns:a16="http://schemas.microsoft.com/office/drawing/2014/main" id="{74CD4D4F-CBB7-549F-FDBC-FDE3D9C66B65}"/>
                </a:ext>
              </a:extLst>
            </p:cNvPr>
            <p:cNvSpPr txBox="1"/>
            <p:nvPr/>
          </p:nvSpPr>
          <p:spPr>
            <a:xfrm>
              <a:off x="0" y="-38100"/>
              <a:ext cx="1486178" cy="2747433"/>
            </a:xfrm>
            <a:prstGeom prst="rect">
              <a:avLst/>
            </a:prstGeom>
          </p:spPr>
          <p:txBody>
            <a:bodyPr lIns="50800" tIns="50800" rIns="50800" bIns="50800" rtlCol="0" anchor="ctr"/>
            <a:lstStyle/>
            <a:p>
              <a:pPr algn="ctr">
                <a:lnSpc>
                  <a:spcPts val="2659"/>
                </a:lnSpc>
              </a:pPr>
              <a:endParaRPr/>
            </a:p>
          </p:txBody>
        </p:sp>
      </p:grpSp>
      <p:sp>
        <p:nvSpPr>
          <p:cNvPr id="59" name="TextBox 18">
            <a:extLst>
              <a:ext uri="{FF2B5EF4-FFF2-40B4-BE49-F238E27FC236}">
                <a16:creationId xmlns:a16="http://schemas.microsoft.com/office/drawing/2014/main" id="{14B34587-7C43-06AD-A7E1-A5238421E9F4}"/>
              </a:ext>
            </a:extLst>
          </p:cNvPr>
          <p:cNvSpPr txBox="1"/>
          <p:nvPr/>
        </p:nvSpPr>
        <p:spPr>
          <a:xfrm>
            <a:off x="92478" y="517378"/>
            <a:ext cx="5471232" cy="8877110"/>
          </a:xfrm>
          <a:prstGeom prst="rect">
            <a:avLst/>
          </a:prstGeom>
        </p:spPr>
        <p:txBody>
          <a:bodyPr lIns="0" tIns="0" rIns="0" bIns="0" rtlCol="0" anchor="t">
            <a:spAutoFit/>
          </a:bodyPr>
          <a:lstStyle/>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Points of Contact</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a:cs typeface="Times New Roman" panose="02020603050405020304" pitchFamily="18" charset="0"/>
                <a:sym typeface="Codec Pro"/>
              </a:rPr>
              <a:t>Required Documents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Bold"/>
                <a:cs typeface="Times New Roman" panose="02020603050405020304" pitchFamily="18" charset="0"/>
                <a:sym typeface="Codec Pro Bold"/>
              </a:rPr>
              <a:t>Cost of Living Allowance (COLA)</a:t>
            </a:r>
          </a:p>
          <a:p>
            <a:pPr marL="453390" lvl="1" indent="-226695" algn="l">
              <a:lnSpc>
                <a:spcPts val="4053"/>
              </a:lnSpc>
              <a:buFont typeface="Arial"/>
              <a:buChar char="•"/>
            </a:pPr>
            <a:r>
              <a:rPr lang="en-US" sz="2100" b="1" u="sng" spc="90" dirty="0">
                <a:solidFill>
                  <a:srgbClr val="FFFF00"/>
                </a:solidFill>
                <a:latin typeface="Times New Roman" panose="02020603050405020304" pitchFamily="18" charset="0"/>
                <a:ea typeface="Codec Pro Bold"/>
                <a:cs typeface="Times New Roman" panose="02020603050405020304" pitchFamily="18" charset="0"/>
                <a:sym typeface="Codec Pro Bold"/>
              </a:rPr>
              <a:t>Basic Allowance for Housing (BAH)</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Family Separation Allowance</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Temporary Lodging Allowance (TLA)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Station Housing Allowance (ASHA)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Move In Housing Allowance (MIHA)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Meal Deductions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Pay</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Enlistment Bonus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Entitlements Affected by Permanent Change of Station</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Dislocation Allowance (DLA)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Pet Expenses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Smart Voucher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9FBF2"/>
        </a:solidFill>
        <a:effectLst/>
      </p:bgPr>
    </p:bg>
    <p:spTree>
      <p:nvGrpSpPr>
        <p:cNvPr id="1" name="">
          <a:extLst>
            <a:ext uri="{FF2B5EF4-FFF2-40B4-BE49-F238E27FC236}">
              <a16:creationId xmlns:a16="http://schemas.microsoft.com/office/drawing/2014/main" id="{482897C4-1321-D20E-6637-FB85AF1B113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36BD9636-A2CA-9E08-861E-9BF0AEE3A476}"/>
              </a:ext>
            </a:extLst>
          </p:cNvPr>
          <p:cNvSpPr/>
          <p:nvPr/>
        </p:nvSpPr>
        <p:spPr>
          <a:xfrm flipH="1">
            <a:off x="14639352" y="1353264"/>
            <a:ext cx="5923771" cy="5435548"/>
          </a:xfrm>
          <a:custGeom>
            <a:avLst/>
            <a:gdLst/>
            <a:ahLst/>
            <a:cxnLst/>
            <a:rect l="l" t="t" r="r" b="b"/>
            <a:pathLst>
              <a:path w="5923771" h="5435548">
                <a:moveTo>
                  <a:pt x="5923771" y="0"/>
                </a:moveTo>
                <a:lnTo>
                  <a:pt x="0" y="0"/>
                </a:lnTo>
                <a:lnTo>
                  <a:pt x="0" y="5435548"/>
                </a:lnTo>
                <a:lnTo>
                  <a:pt x="5923771" y="5435548"/>
                </a:lnTo>
                <a:lnTo>
                  <a:pt x="5923771" y="0"/>
                </a:lnTo>
                <a:close/>
              </a:path>
            </a:pathLst>
          </a:custGeom>
          <a:blipFill>
            <a:blip r:embed="rId2">
              <a:alphaModFix amt="12000"/>
            </a:blip>
            <a:stretch>
              <a:fillRect/>
            </a:stretch>
          </a:blipFill>
        </p:spPr>
        <p:txBody>
          <a:bodyPr/>
          <a:lstStyle/>
          <a:p>
            <a:endParaRPr lang="en-US"/>
          </a:p>
        </p:txBody>
      </p:sp>
      <p:grpSp>
        <p:nvGrpSpPr>
          <p:cNvPr id="9" name="Group 9">
            <a:extLst>
              <a:ext uri="{FF2B5EF4-FFF2-40B4-BE49-F238E27FC236}">
                <a16:creationId xmlns:a16="http://schemas.microsoft.com/office/drawing/2014/main" id="{9C6F1D9A-FF32-5268-A45F-CAD6095DC672}"/>
              </a:ext>
            </a:extLst>
          </p:cNvPr>
          <p:cNvGrpSpPr/>
          <p:nvPr/>
        </p:nvGrpSpPr>
        <p:grpSpPr>
          <a:xfrm>
            <a:off x="9890550" y="8440275"/>
            <a:ext cx="11175347" cy="11175347"/>
            <a:chOff x="0" y="0"/>
            <a:chExt cx="812800" cy="812800"/>
          </a:xfrm>
        </p:grpSpPr>
        <p:sp>
          <p:nvSpPr>
            <p:cNvPr id="10" name="Freeform 10">
              <a:extLst>
                <a:ext uri="{FF2B5EF4-FFF2-40B4-BE49-F238E27FC236}">
                  <a16:creationId xmlns:a16="http://schemas.microsoft.com/office/drawing/2014/main" id="{57AFD938-F250-0583-2854-5C776C50E97B}"/>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11" name="TextBox 11">
              <a:extLst>
                <a:ext uri="{FF2B5EF4-FFF2-40B4-BE49-F238E27FC236}">
                  <a16:creationId xmlns:a16="http://schemas.microsoft.com/office/drawing/2014/main" id="{74C311A6-BF28-2064-AF68-50FB0BB08223}"/>
                </a:ext>
              </a:extLst>
            </p:cNvPr>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sp>
        <p:nvSpPr>
          <p:cNvPr id="16" name="Freeform 16">
            <a:extLst>
              <a:ext uri="{FF2B5EF4-FFF2-40B4-BE49-F238E27FC236}">
                <a16:creationId xmlns:a16="http://schemas.microsoft.com/office/drawing/2014/main" id="{CE411B7D-602B-332E-71F0-6407CC9F30BD}"/>
              </a:ext>
            </a:extLst>
          </p:cNvPr>
          <p:cNvSpPr/>
          <p:nvPr/>
        </p:nvSpPr>
        <p:spPr>
          <a:xfrm>
            <a:off x="15880104" y="-764645"/>
            <a:ext cx="1529290" cy="1529290"/>
          </a:xfrm>
          <a:custGeom>
            <a:avLst/>
            <a:gdLst/>
            <a:ahLst/>
            <a:cxnLst/>
            <a:rect l="l" t="t" r="r" b="b"/>
            <a:pathLst>
              <a:path w="1529290" h="1529290">
                <a:moveTo>
                  <a:pt x="0" y="0"/>
                </a:moveTo>
                <a:lnTo>
                  <a:pt x="1529290" y="0"/>
                </a:lnTo>
                <a:lnTo>
                  <a:pt x="1529290" y="1529290"/>
                </a:lnTo>
                <a:lnTo>
                  <a:pt x="0" y="152929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7" name="TextBox 17">
            <a:extLst>
              <a:ext uri="{FF2B5EF4-FFF2-40B4-BE49-F238E27FC236}">
                <a16:creationId xmlns:a16="http://schemas.microsoft.com/office/drawing/2014/main" id="{67881D99-9DAF-6C26-130C-29196875AA09}"/>
              </a:ext>
            </a:extLst>
          </p:cNvPr>
          <p:cNvSpPr txBox="1"/>
          <p:nvPr/>
        </p:nvSpPr>
        <p:spPr>
          <a:xfrm>
            <a:off x="6081939" y="56443"/>
            <a:ext cx="11886106" cy="756617"/>
          </a:xfrm>
          <a:prstGeom prst="rect">
            <a:avLst/>
          </a:prstGeom>
        </p:spPr>
        <p:txBody>
          <a:bodyPr lIns="0" tIns="0" rIns="0" bIns="0" rtlCol="0" anchor="t">
            <a:spAutoFit/>
          </a:bodyPr>
          <a:lstStyle/>
          <a:p>
            <a:pPr algn="l">
              <a:lnSpc>
                <a:spcPts val="5880"/>
              </a:lnSpc>
            </a:pPr>
            <a:r>
              <a:rPr lang="en-US" sz="5000" u="sng" dirty="0">
                <a:solidFill>
                  <a:srgbClr val="5B7E55"/>
                </a:solidFill>
                <a:latin typeface="Times New Roman" panose="02020603050405020304" pitchFamily="18" charset="0"/>
                <a:ea typeface="TAN Mon Cheri"/>
                <a:cs typeface="Times New Roman" panose="02020603050405020304" pitchFamily="18" charset="0"/>
                <a:sym typeface="TAN Mon Cheri"/>
              </a:rPr>
              <a:t>BASIC ALLOWANCE FOR HOUSING BAH</a:t>
            </a:r>
          </a:p>
        </p:txBody>
      </p:sp>
      <p:sp>
        <p:nvSpPr>
          <p:cNvPr id="19" name="Freeform 19">
            <a:extLst>
              <a:ext uri="{FF2B5EF4-FFF2-40B4-BE49-F238E27FC236}">
                <a16:creationId xmlns:a16="http://schemas.microsoft.com/office/drawing/2014/main" id="{C6187A18-69E1-EF32-4A46-2B5C77FDDECE}"/>
              </a:ext>
            </a:extLst>
          </p:cNvPr>
          <p:cNvSpPr/>
          <p:nvPr/>
        </p:nvSpPr>
        <p:spPr>
          <a:xfrm>
            <a:off x="219224" y="168985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0" name="Freeform 20">
            <a:extLst>
              <a:ext uri="{FF2B5EF4-FFF2-40B4-BE49-F238E27FC236}">
                <a16:creationId xmlns:a16="http://schemas.microsoft.com/office/drawing/2014/main" id="{136A7226-588A-4F2E-0986-335688EBE8CA}"/>
              </a:ext>
            </a:extLst>
          </p:cNvPr>
          <p:cNvSpPr/>
          <p:nvPr/>
        </p:nvSpPr>
        <p:spPr>
          <a:xfrm>
            <a:off x="219224" y="2192105"/>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1" name="Freeform 21">
            <a:extLst>
              <a:ext uri="{FF2B5EF4-FFF2-40B4-BE49-F238E27FC236}">
                <a16:creationId xmlns:a16="http://schemas.microsoft.com/office/drawing/2014/main" id="{DAA14E94-0E6C-3619-19E4-EB180119D2C7}"/>
              </a:ext>
            </a:extLst>
          </p:cNvPr>
          <p:cNvSpPr/>
          <p:nvPr/>
        </p:nvSpPr>
        <p:spPr>
          <a:xfrm>
            <a:off x="219224" y="2693331"/>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2" name="Freeform 22">
            <a:extLst>
              <a:ext uri="{FF2B5EF4-FFF2-40B4-BE49-F238E27FC236}">
                <a16:creationId xmlns:a16="http://schemas.microsoft.com/office/drawing/2014/main" id="{405682CF-862D-23A8-2061-99E124050CB5}"/>
              </a:ext>
            </a:extLst>
          </p:cNvPr>
          <p:cNvSpPr/>
          <p:nvPr/>
        </p:nvSpPr>
        <p:spPr>
          <a:xfrm>
            <a:off x="219224" y="322304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3" name="Freeform 23">
            <a:extLst>
              <a:ext uri="{FF2B5EF4-FFF2-40B4-BE49-F238E27FC236}">
                <a16:creationId xmlns:a16="http://schemas.microsoft.com/office/drawing/2014/main" id="{156C3DE7-5EA8-F089-5F34-AFE838E7A9A3}"/>
              </a:ext>
            </a:extLst>
          </p:cNvPr>
          <p:cNvSpPr/>
          <p:nvPr/>
        </p:nvSpPr>
        <p:spPr>
          <a:xfrm>
            <a:off x="219224" y="3758638"/>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4" name="Freeform 24">
            <a:extLst>
              <a:ext uri="{FF2B5EF4-FFF2-40B4-BE49-F238E27FC236}">
                <a16:creationId xmlns:a16="http://schemas.microsoft.com/office/drawing/2014/main" id="{66C2D7B5-1BB7-AB65-58FB-5ABE0D84840C}"/>
              </a:ext>
            </a:extLst>
          </p:cNvPr>
          <p:cNvSpPr/>
          <p:nvPr/>
        </p:nvSpPr>
        <p:spPr>
          <a:xfrm>
            <a:off x="219224" y="429422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5" name="Freeform 25">
            <a:extLst>
              <a:ext uri="{FF2B5EF4-FFF2-40B4-BE49-F238E27FC236}">
                <a16:creationId xmlns:a16="http://schemas.microsoft.com/office/drawing/2014/main" id="{B50AF305-EA66-7D54-3D8A-C6FC92FC2E86}"/>
              </a:ext>
            </a:extLst>
          </p:cNvPr>
          <p:cNvSpPr/>
          <p:nvPr/>
        </p:nvSpPr>
        <p:spPr>
          <a:xfrm>
            <a:off x="219224" y="5264372"/>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6" name="Freeform 26">
            <a:extLst>
              <a:ext uri="{FF2B5EF4-FFF2-40B4-BE49-F238E27FC236}">
                <a16:creationId xmlns:a16="http://schemas.microsoft.com/office/drawing/2014/main" id="{68F7209C-5934-7E37-4424-E70ED8B26054}"/>
              </a:ext>
            </a:extLst>
          </p:cNvPr>
          <p:cNvSpPr/>
          <p:nvPr/>
        </p:nvSpPr>
        <p:spPr>
          <a:xfrm>
            <a:off x="219224" y="5799964"/>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7" name="Freeform 27">
            <a:extLst>
              <a:ext uri="{FF2B5EF4-FFF2-40B4-BE49-F238E27FC236}">
                <a16:creationId xmlns:a16="http://schemas.microsoft.com/office/drawing/2014/main" id="{250AB76B-07E3-11C5-9E14-0F6EE67EBA08}"/>
              </a:ext>
            </a:extLst>
          </p:cNvPr>
          <p:cNvSpPr/>
          <p:nvPr/>
        </p:nvSpPr>
        <p:spPr>
          <a:xfrm>
            <a:off x="219224" y="623451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8" name="Freeform 28">
            <a:extLst>
              <a:ext uri="{FF2B5EF4-FFF2-40B4-BE49-F238E27FC236}">
                <a16:creationId xmlns:a16="http://schemas.microsoft.com/office/drawing/2014/main" id="{97CAC505-4E69-8FF4-62C5-36041F4B3217}"/>
              </a:ext>
            </a:extLst>
          </p:cNvPr>
          <p:cNvSpPr/>
          <p:nvPr/>
        </p:nvSpPr>
        <p:spPr>
          <a:xfrm>
            <a:off x="219224" y="6770107"/>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9" name="Freeform 29">
            <a:extLst>
              <a:ext uri="{FF2B5EF4-FFF2-40B4-BE49-F238E27FC236}">
                <a16:creationId xmlns:a16="http://schemas.microsoft.com/office/drawing/2014/main" id="{866769F2-07DE-BC90-756A-5BBA76C57D96}"/>
              </a:ext>
            </a:extLst>
          </p:cNvPr>
          <p:cNvSpPr/>
          <p:nvPr/>
        </p:nvSpPr>
        <p:spPr>
          <a:xfrm>
            <a:off x="219224" y="7305699"/>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30" name="Freeform 30">
            <a:extLst>
              <a:ext uri="{FF2B5EF4-FFF2-40B4-BE49-F238E27FC236}">
                <a16:creationId xmlns:a16="http://schemas.microsoft.com/office/drawing/2014/main" id="{33A857D3-E4A2-DF4E-725E-2D93677B1376}"/>
              </a:ext>
            </a:extLst>
          </p:cNvPr>
          <p:cNvSpPr/>
          <p:nvPr/>
        </p:nvSpPr>
        <p:spPr>
          <a:xfrm>
            <a:off x="238274" y="8321276"/>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31" name="Freeform 31">
            <a:extLst>
              <a:ext uri="{FF2B5EF4-FFF2-40B4-BE49-F238E27FC236}">
                <a16:creationId xmlns:a16="http://schemas.microsoft.com/office/drawing/2014/main" id="{F5155BFC-05E6-92EB-6A0D-B0C4F87F21F8}"/>
              </a:ext>
            </a:extLst>
          </p:cNvPr>
          <p:cNvSpPr/>
          <p:nvPr/>
        </p:nvSpPr>
        <p:spPr>
          <a:xfrm>
            <a:off x="238274" y="8830560"/>
            <a:ext cx="314936" cy="329776"/>
          </a:xfrm>
          <a:custGeom>
            <a:avLst/>
            <a:gdLst/>
            <a:ahLst/>
            <a:cxnLst/>
            <a:rect l="l" t="t" r="r" b="b"/>
            <a:pathLst>
              <a:path w="314936" h="329776">
                <a:moveTo>
                  <a:pt x="0" y="0"/>
                </a:moveTo>
                <a:lnTo>
                  <a:pt x="314936" y="0"/>
                </a:lnTo>
                <a:lnTo>
                  <a:pt x="314936" y="329777"/>
                </a:lnTo>
                <a:lnTo>
                  <a:pt x="0" y="32977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43" name="Freeform 43">
            <a:extLst>
              <a:ext uri="{FF2B5EF4-FFF2-40B4-BE49-F238E27FC236}">
                <a16:creationId xmlns:a16="http://schemas.microsoft.com/office/drawing/2014/main" id="{5B2C37D9-4CE5-197B-9C99-CA0EED076D57}"/>
              </a:ext>
            </a:extLst>
          </p:cNvPr>
          <p:cNvSpPr/>
          <p:nvPr/>
        </p:nvSpPr>
        <p:spPr>
          <a:xfrm>
            <a:off x="238274" y="9360362"/>
            <a:ext cx="314936" cy="329776"/>
          </a:xfrm>
          <a:custGeom>
            <a:avLst/>
            <a:gdLst/>
            <a:ahLst/>
            <a:cxnLst/>
            <a:rect l="l" t="t" r="r" b="b"/>
            <a:pathLst>
              <a:path w="314936" h="329776">
                <a:moveTo>
                  <a:pt x="0" y="0"/>
                </a:moveTo>
                <a:lnTo>
                  <a:pt x="314936" y="0"/>
                </a:lnTo>
                <a:lnTo>
                  <a:pt x="314936" y="329776"/>
                </a:lnTo>
                <a:lnTo>
                  <a:pt x="0" y="32977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44" name="Freeform 44">
            <a:extLst>
              <a:ext uri="{FF2B5EF4-FFF2-40B4-BE49-F238E27FC236}">
                <a16:creationId xmlns:a16="http://schemas.microsoft.com/office/drawing/2014/main" id="{07FC2010-697B-C9AF-7E49-E2B28D29E451}"/>
              </a:ext>
            </a:extLst>
          </p:cNvPr>
          <p:cNvSpPr/>
          <p:nvPr/>
        </p:nvSpPr>
        <p:spPr>
          <a:xfrm>
            <a:off x="3686281"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45" name="Freeform 45">
            <a:extLst>
              <a:ext uri="{FF2B5EF4-FFF2-40B4-BE49-F238E27FC236}">
                <a16:creationId xmlns:a16="http://schemas.microsoft.com/office/drawing/2014/main" id="{EB4F0711-83A9-B32A-E646-5C6023EA3B77}"/>
              </a:ext>
            </a:extLst>
          </p:cNvPr>
          <p:cNvSpPr/>
          <p:nvPr/>
        </p:nvSpPr>
        <p:spPr>
          <a:xfrm>
            <a:off x="2419846" y="484001"/>
            <a:ext cx="869263" cy="869263"/>
          </a:xfrm>
          <a:custGeom>
            <a:avLst/>
            <a:gdLst/>
            <a:ahLst/>
            <a:cxnLst/>
            <a:rect l="l" t="t" r="r" b="b"/>
            <a:pathLst>
              <a:path w="869263" h="869263">
                <a:moveTo>
                  <a:pt x="0" y="0"/>
                </a:moveTo>
                <a:lnTo>
                  <a:pt x="869264" y="0"/>
                </a:lnTo>
                <a:lnTo>
                  <a:pt x="869264" y="869263"/>
                </a:lnTo>
                <a:lnTo>
                  <a:pt x="0" y="869263"/>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46" name="Freeform 46">
            <a:extLst>
              <a:ext uri="{FF2B5EF4-FFF2-40B4-BE49-F238E27FC236}">
                <a16:creationId xmlns:a16="http://schemas.microsoft.com/office/drawing/2014/main" id="{EB1529B6-AA06-385E-7E86-6B19506D45F0}"/>
              </a:ext>
            </a:extLst>
          </p:cNvPr>
          <p:cNvSpPr/>
          <p:nvPr/>
        </p:nvSpPr>
        <p:spPr>
          <a:xfrm>
            <a:off x="1087287" y="484001"/>
            <a:ext cx="869263" cy="869263"/>
          </a:xfrm>
          <a:custGeom>
            <a:avLst/>
            <a:gdLst/>
            <a:ahLst/>
            <a:cxnLst/>
            <a:rect l="l" t="t" r="r" b="b"/>
            <a:pathLst>
              <a:path w="869263" h="869263">
                <a:moveTo>
                  <a:pt x="0" y="0"/>
                </a:moveTo>
                <a:lnTo>
                  <a:pt x="869263" y="0"/>
                </a:lnTo>
                <a:lnTo>
                  <a:pt x="869263" y="869263"/>
                </a:lnTo>
                <a:lnTo>
                  <a:pt x="0" y="869263"/>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51" name="TextBox 37">
            <a:extLst>
              <a:ext uri="{FF2B5EF4-FFF2-40B4-BE49-F238E27FC236}">
                <a16:creationId xmlns:a16="http://schemas.microsoft.com/office/drawing/2014/main" id="{7D9EAE53-1547-9640-78F9-9F476DE5844C}"/>
              </a:ext>
            </a:extLst>
          </p:cNvPr>
          <p:cNvSpPr txBox="1"/>
          <p:nvPr/>
        </p:nvSpPr>
        <p:spPr>
          <a:xfrm>
            <a:off x="6506181" y="1366988"/>
            <a:ext cx="11009927" cy="721031"/>
          </a:xfrm>
          <a:prstGeom prst="rect">
            <a:avLst/>
          </a:prstGeom>
        </p:spPr>
        <p:txBody>
          <a:bodyPr lIns="0" tIns="0" rIns="0" bIns="0" rtlCol="0" anchor="t">
            <a:spAutoFit/>
          </a:bodyPr>
          <a:lstStyle/>
          <a:p>
            <a:pPr algn="just">
              <a:lnSpc>
                <a:spcPts val="2940"/>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As per AR 55-46 15 OCT 2020 Par. 2-12 C, for U.S. Army Europe, </a:t>
            </a:r>
            <a:r>
              <a:rPr lang="en-US" sz="2400" i="1" u="sng" spc="157" dirty="0">
                <a:solidFill>
                  <a:srgbClr val="000000"/>
                </a:solidFill>
                <a:latin typeface="Times New Roman" panose="02020603050405020304" pitchFamily="18" charset="0"/>
                <a:ea typeface="Codec Pro"/>
                <a:cs typeface="Times New Roman" panose="02020603050405020304" pitchFamily="18" charset="0"/>
                <a:sym typeface="Codec Pro"/>
              </a:rPr>
              <a:t>deferred travel is between 31 and 140 days</a:t>
            </a: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 </a:t>
            </a:r>
          </a:p>
        </p:txBody>
      </p:sp>
      <p:sp>
        <p:nvSpPr>
          <p:cNvPr id="52" name="TextBox 39">
            <a:extLst>
              <a:ext uri="{FF2B5EF4-FFF2-40B4-BE49-F238E27FC236}">
                <a16:creationId xmlns:a16="http://schemas.microsoft.com/office/drawing/2014/main" id="{18221292-26E5-3716-FA2F-E2F6FF97A79B}"/>
              </a:ext>
            </a:extLst>
          </p:cNvPr>
          <p:cNvSpPr txBox="1"/>
          <p:nvPr/>
        </p:nvSpPr>
        <p:spPr>
          <a:xfrm>
            <a:off x="6510599" y="2289750"/>
            <a:ext cx="11551353" cy="721031"/>
          </a:xfrm>
          <a:prstGeom prst="rect">
            <a:avLst/>
          </a:prstGeom>
        </p:spPr>
        <p:txBody>
          <a:bodyPr lIns="0" tIns="0" rIns="0" bIns="0" rtlCol="0" anchor="t">
            <a:spAutoFit/>
          </a:bodyPr>
          <a:lstStyle/>
          <a:p>
            <a:pPr algn="just">
              <a:lnSpc>
                <a:spcPts val="2940"/>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BAH for dependents will be restarted if dependents are on </a:t>
            </a:r>
            <a:r>
              <a:rPr lang="en-US" sz="2400" b="1" u="sng" spc="157" dirty="0">
                <a:solidFill>
                  <a:srgbClr val="000000"/>
                </a:solidFill>
                <a:latin typeface="Times New Roman" panose="02020603050405020304" pitchFamily="18" charset="0"/>
                <a:ea typeface="Codec Pro Bold"/>
                <a:cs typeface="Times New Roman" panose="02020603050405020304" pitchFamily="18" charset="0"/>
                <a:sym typeface="Codec Pro Bold"/>
              </a:rPr>
              <a:t>DEFFERED</a:t>
            </a:r>
            <a:r>
              <a:rPr lang="en-US" sz="2400" b="1" spc="157" dirty="0">
                <a:solidFill>
                  <a:srgbClr val="000000"/>
                </a:solidFill>
                <a:latin typeface="Times New Roman" panose="02020603050405020304" pitchFamily="18" charset="0"/>
                <a:ea typeface="Codec Pro Bold"/>
                <a:cs typeface="Times New Roman" panose="02020603050405020304" pitchFamily="18" charset="0"/>
                <a:sym typeface="Codec Pro Bold"/>
              </a:rPr>
              <a:t> </a:t>
            </a: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travel </a:t>
            </a:r>
          </a:p>
          <a:p>
            <a:pPr algn="just">
              <a:lnSpc>
                <a:spcPts val="2940"/>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or an </a:t>
            </a:r>
            <a:r>
              <a:rPr lang="en-US" sz="2400" b="1" u="sng" spc="157" dirty="0">
                <a:solidFill>
                  <a:srgbClr val="000000"/>
                </a:solidFill>
                <a:latin typeface="Times New Roman" panose="02020603050405020304" pitchFamily="18" charset="0"/>
                <a:ea typeface="Codec Pro Bold"/>
                <a:cs typeface="Times New Roman" panose="02020603050405020304" pitchFamily="18" charset="0"/>
                <a:sym typeface="Codec Pro Bold"/>
              </a:rPr>
              <a:t>ALL OTHERS/UNACCOMPANIED TOUR</a:t>
            </a:r>
            <a:r>
              <a:rPr lang="en-US" sz="2400" b="1" spc="157" dirty="0">
                <a:solidFill>
                  <a:srgbClr val="000000"/>
                </a:solidFill>
                <a:latin typeface="Times New Roman" panose="02020603050405020304" pitchFamily="18" charset="0"/>
                <a:ea typeface="Codec Pro Bold"/>
                <a:cs typeface="Times New Roman" panose="02020603050405020304" pitchFamily="18" charset="0"/>
                <a:sym typeface="Codec Pro Bold"/>
              </a:rPr>
              <a:t>.</a:t>
            </a:r>
          </a:p>
        </p:txBody>
      </p:sp>
      <p:sp>
        <p:nvSpPr>
          <p:cNvPr id="53" name="TextBox 40">
            <a:extLst>
              <a:ext uri="{FF2B5EF4-FFF2-40B4-BE49-F238E27FC236}">
                <a16:creationId xmlns:a16="http://schemas.microsoft.com/office/drawing/2014/main" id="{C49516C3-364D-5B01-010F-9DB7EBDFC518}"/>
              </a:ext>
            </a:extLst>
          </p:cNvPr>
          <p:cNvSpPr txBox="1"/>
          <p:nvPr/>
        </p:nvSpPr>
        <p:spPr>
          <a:xfrm>
            <a:off x="6506181" y="6135687"/>
            <a:ext cx="11400509" cy="1333698"/>
          </a:xfrm>
          <a:prstGeom prst="rect">
            <a:avLst/>
          </a:prstGeom>
        </p:spPr>
        <p:txBody>
          <a:bodyPr lIns="0" tIns="0" rIns="0" bIns="0" rtlCol="0" anchor="t">
            <a:spAutoFit/>
          </a:bodyPr>
          <a:lstStyle/>
          <a:p>
            <a:pPr algn="just">
              <a:lnSpc>
                <a:spcPts val="2625"/>
              </a:lnSpc>
            </a:pPr>
            <a:r>
              <a:rPr lang="en-US" sz="2400" b="1" spc="157" dirty="0">
                <a:solidFill>
                  <a:srgbClr val="000000"/>
                </a:solidFill>
                <a:latin typeface="Times New Roman" panose="02020603050405020304" pitchFamily="18" charset="0"/>
                <a:ea typeface="Codec Pro Bold"/>
                <a:cs typeface="Times New Roman" panose="02020603050405020304" pitchFamily="18" charset="0"/>
                <a:sym typeface="Codec Pro Bold"/>
              </a:rPr>
              <a:t>Dependent Travel Authorization Order is </a:t>
            </a:r>
            <a:r>
              <a:rPr lang="en-US" sz="2400" b="1" u="sng" spc="157" dirty="0">
                <a:solidFill>
                  <a:srgbClr val="000000"/>
                </a:solidFill>
                <a:latin typeface="Times New Roman" panose="02020603050405020304" pitchFamily="18" charset="0"/>
                <a:ea typeface="Codec Pro Bold"/>
                <a:cs typeface="Times New Roman" panose="02020603050405020304" pitchFamily="18" charset="0"/>
                <a:sym typeface="Codec Pro Bold"/>
              </a:rPr>
              <a:t>required</a:t>
            </a:r>
            <a:r>
              <a:rPr lang="en-US" sz="2400" b="1" spc="157" dirty="0">
                <a:solidFill>
                  <a:srgbClr val="000000"/>
                </a:solidFill>
                <a:latin typeface="Times New Roman" panose="02020603050405020304" pitchFamily="18" charset="0"/>
                <a:ea typeface="Codec Pro Bold"/>
                <a:cs typeface="Times New Roman" panose="02020603050405020304" pitchFamily="18" charset="0"/>
                <a:sym typeface="Codec Pro Bold"/>
              </a:rPr>
              <a:t> before dependent(s) travel. This is required to in-process and claim entitlements for your dependent(s). </a:t>
            </a: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Contact MPD in Vicenza to obtain Travel Authorization. </a:t>
            </a:r>
          </a:p>
          <a:p>
            <a:pPr algn="just">
              <a:lnSpc>
                <a:spcPts val="2625"/>
              </a:lnSpc>
            </a:pPr>
            <a:endPar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54" name="TextBox 41">
            <a:extLst>
              <a:ext uri="{FF2B5EF4-FFF2-40B4-BE49-F238E27FC236}">
                <a16:creationId xmlns:a16="http://schemas.microsoft.com/office/drawing/2014/main" id="{0850604B-2B40-A1D7-EFC6-D7802B028A38}"/>
              </a:ext>
            </a:extLst>
          </p:cNvPr>
          <p:cNvSpPr txBox="1"/>
          <p:nvPr/>
        </p:nvSpPr>
        <p:spPr>
          <a:xfrm>
            <a:off x="6524289" y="7336466"/>
            <a:ext cx="11400509" cy="666849"/>
          </a:xfrm>
          <a:prstGeom prst="rect">
            <a:avLst/>
          </a:prstGeom>
        </p:spPr>
        <p:txBody>
          <a:bodyPr lIns="0" tIns="0" rIns="0" bIns="0" rtlCol="0" anchor="t">
            <a:spAutoFit/>
          </a:bodyPr>
          <a:lstStyle/>
          <a:p>
            <a:pPr algn="just">
              <a:lnSpc>
                <a:spcPts val="2625"/>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Travel Authorization is valid for up to 60 days. If the dependent has not arrived, an extension to the 60-day period may be considered. </a:t>
            </a:r>
          </a:p>
        </p:txBody>
      </p:sp>
      <p:sp>
        <p:nvSpPr>
          <p:cNvPr id="55" name="TextBox 37">
            <a:extLst>
              <a:ext uri="{FF2B5EF4-FFF2-40B4-BE49-F238E27FC236}">
                <a16:creationId xmlns:a16="http://schemas.microsoft.com/office/drawing/2014/main" id="{FC164232-8E10-D299-2025-0ED3D623A2A9}"/>
              </a:ext>
            </a:extLst>
          </p:cNvPr>
          <p:cNvSpPr txBox="1"/>
          <p:nvPr/>
        </p:nvSpPr>
        <p:spPr>
          <a:xfrm>
            <a:off x="6399467" y="870931"/>
            <a:ext cx="11009927" cy="372603"/>
          </a:xfrm>
          <a:prstGeom prst="rect">
            <a:avLst/>
          </a:prstGeom>
        </p:spPr>
        <p:txBody>
          <a:bodyPr lIns="0" tIns="0" rIns="0" bIns="0" rtlCol="0" anchor="t">
            <a:spAutoFit/>
          </a:bodyPr>
          <a:lstStyle/>
          <a:p>
            <a:pPr algn="ctr">
              <a:lnSpc>
                <a:spcPts val="2940"/>
              </a:lnSpc>
            </a:pPr>
            <a:r>
              <a:rPr lang="en-US" sz="2800" spc="157" dirty="0">
                <a:solidFill>
                  <a:srgbClr val="FF0000"/>
                </a:solidFill>
                <a:latin typeface="Times New Roman" panose="02020603050405020304" pitchFamily="18" charset="0"/>
                <a:ea typeface="Codec Pro"/>
                <a:cs typeface="Times New Roman" panose="02020603050405020304" pitchFamily="18" charset="0"/>
                <a:sym typeface="Codec Pro"/>
              </a:rPr>
              <a:t>DEPENDENT AUTHORIZED DEFERRED TRAVEL</a:t>
            </a:r>
          </a:p>
        </p:txBody>
      </p:sp>
      <p:sp>
        <p:nvSpPr>
          <p:cNvPr id="56" name="TextBox 15">
            <a:extLst>
              <a:ext uri="{FF2B5EF4-FFF2-40B4-BE49-F238E27FC236}">
                <a16:creationId xmlns:a16="http://schemas.microsoft.com/office/drawing/2014/main" id="{E95A89E6-39D3-EEDA-6CEA-B525B027328B}"/>
              </a:ext>
            </a:extLst>
          </p:cNvPr>
          <p:cNvSpPr txBox="1"/>
          <p:nvPr/>
        </p:nvSpPr>
        <p:spPr>
          <a:xfrm>
            <a:off x="6520777" y="3163218"/>
            <a:ext cx="11114146" cy="1838645"/>
          </a:xfrm>
          <a:prstGeom prst="rect">
            <a:avLst/>
          </a:prstGeom>
        </p:spPr>
        <p:txBody>
          <a:bodyPr lIns="0" tIns="0" rIns="0" bIns="0" rtlCol="0" anchor="t">
            <a:spAutoFit/>
          </a:bodyPr>
          <a:lstStyle/>
          <a:p>
            <a:pPr algn="just">
              <a:lnSpc>
                <a:spcPts val="2940"/>
              </a:lnSpc>
            </a:pPr>
            <a:r>
              <a:rPr lang="en-US" sz="24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Soldiers are </a:t>
            </a:r>
            <a:r>
              <a:rPr lang="en-US" sz="2400" b="1" spc="157" dirty="0">
                <a:solidFill>
                  <a:srgbClr val="000000"/>
                </a:solidFill>
                <a:latin typeface="Times New Roman" panose="02020603050405020304" pitchFamily="18" charset="0"/>
                <a:ea typeface="Codec Pro Light"/>
                <a:cs typeface="Times New Roman" panose="02020603050405020304" pitchFamily="18" charset="0"/>
                <a:sym typeface="Codec Pro Light"/>
              </a:rPr>
              <a:t>required</a:t>
            </a:r>
            <a:r>
              <a:rPr lang="en-US" sz="24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 to complete DA Form 5960 to recertify (restart the BAH). The orders will serve as the Key Supporting Documents (KSD) for duty location (zip code) entitlement. If orders are incorrect, amendment is required.</a:t>
            </a:r>
          </a:p>
          <a:p>
            <a:pPr algn="just">
              <a:lnSpc>
                <a:spcPts val="2940"/>
              </a:lnSpc>
            </a:pPr>
            <a:endParaRPr lang="en-US" sz="2400" spc="157" dirty="0">
              <a:solidFill>
                <a:srgbClr val="000000"/>
              </a:solidFill>
              <a:latin typeface="Times New Roman" panose="02020603050405020304" pitchFamily="18" charset="0"/>
              <a:ea typeface="Codec Pro Light"/>
              <a:cs typeface="Times New Roman" panose="02020603050405020304" pitchFamily="18" charset="0"/>
              <a:sym typeface="Codec Pro Light"/>
            </a:endParaRPr>
          </a:p>
        </p:txBody>
      </p:sp>
      <p:sp>
        <p:nvSpPr>
          <p:cNvPr id="57" name="Freeform 36">
            <a:extLst>
              <a:ext uri="{FF2B5EF4-FFF2-40B4-BE49-F238E27FC236}">
                <a16:creationId xmlns:a16="http://schemas.microsoft.com/office/drawing/2014/main" id="{6C06601E-7025-7F29-4C39-23A617856C64}"/>
              </a:ext>
            </a:extLst>
          </p:cNvPr>
          <p:cNvSpPr/>
          <p:nvPr/>
        </p:nvSpPr>
        <p:spPr>
          <a:xfrm>
            <a:off x="5953474" y="4752880"/>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58" name="TextBox 42">
            <a:extLst>
              <a:ext uri="{FF2B5EF4-FFF2-40B4-BE49-F238E27FC236}">
                <a16:creationId xmlns:a16="http://schemas.microsoft.com/office/drawing/2014/main" id="{3F910DB2-604A-8C3D-45D7-B04B4E02837A}"/>
              </a:ext>
            </a:extLst>
          </p:cNvPr>
          <p:cNvSpPr txBox="1"/>
          <p:nvPr/>
        </p:nvSpPr>
        <p:spPr>
          <a:xfrm>
            <a:off x="6506181" y="4688483"/>
            <a:ext cx="11400509" cy="1000274"/>
          </a:xfrm>
          <a:prstGeom prst="rect">
            <a:avLst/>
          </a:prstGeom>
        </p:spPr>
        <p:txBody>
          <a:bodyPr lIns="0" tIns="0" rIns="0" bIns="0" rtlCol="0" anchor="t">
            <a:spAutoFit/>
          </a:bodyPr>
          <a:lstStyle/>
          <a:p>
            <a:pPr algn="just">
              <a:lnSpc>
                <a:spcPts val="2625"/>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The soldier is required to maintain a residence and be responsible for rent or own the residence at the dependent’s location. </a:t>
            </a:r>
          </a:p>
          <a:p>
            <a:pPr algn="just">
              <a:lnSpc>
                <a:spcPts val="2625"/>
              </a:lnSpc>
            </a:pPr>
            <a:endPar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59" name="Freeform 36">
            <a:extLst>
              <a:ext uri="{FF2B5EF4-FFF2-40B4-BE49-F238E27FC236}">
                <a16:creationId xmlns:a16="http://schemas.microsoft.com/office/drawing/2014/main" id="{1416DB50-1942-8E81-3EEF-B8E07586AFEB}"/>
              </a:ext>
            </a:extLst>
          </p:cNvPr>
          <p:cNvSpPr/>
          <p:nvPr/>
        </p:nvSpPr>
        <p:spPr>
          <a:xfrm>
            <a:off x="5972676" y="6442204"/>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60" name="Freeform 36">
            <a:extLst>
              <a:ext uri="{FF2B5EF4-FFF2-40B4-BE49-F238E27FC236}">
                <a16:creationId xmlns:a16="http://schemas.microsoft.com/office/drawing/2014/main" id="{93AD8B23-C552-4DAE-DBC0-EA12B5504701}"/>
              </a:ext>
            </a:extLst>
          </p:cNvPr>
          <p:cNvSpPr/>
          <p:nvPr/>
        </p:nvSpPr>
        <p:spPr>
          <a:xfrm>
            <a:off x="5974108" y="7390540"/>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61" name="Freeform 36">
            <a:extLst>
              <a:ext uri="{FF2B5EF4-FFF2-40B4-BE49-F238E27FC236}">
                <a16:creationId xmlns:a16="http://schemas.microsoft.com/office/drawing/2014/main" id="{E428F416-A342-A2D2-B2A7-B52470E0402A}"/>
              </a:ext>
            </a:extLst>
          </p:cNvPr>
          <p:cNvSpPr/>
          <p:nvPr/>
        </p:nvSpPr>
        <p:spPr>
          <a:xfrm>
            <a:off x="5953474" y="3332417"/>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62" name="Freeform 36">
            <a:extLst>
              <a:ext uri="{FF2B5EF4-FFF2-40B4-BE49-F238E27FC236}">
                <a16:creationId xmlns:a16="http://schemas.microsoft.com/office/drawing/2014/main" id="{495A0DCE-46AA-F807-9420-5D6E716D5420}"/>
              </a:ext>
            </a:extLst>
          </p:cNvPr>
          <p:cNvSpPr/>
          <p:nvPr/>
        </p:nvSpPr>
        <p:spPr>
          <a:xfrm>
            <a:off x="5940063" y="2437127"/>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63" name="Freeform 36">
            <a:extLst>
              <a:ext uri="{FF2B5EF4-FFF2-40B4-BE49-F238E27FC236}">
                <a16:creationId xmlns:a16="http://schemas.microsoft.com/office/drawing/2014/main" id="{894E2A99-4CE2-6522-FD0D-F0A05A4C3D75}"/>
              </a:ext>
            </a:extLst>
          </p:cNvPr>
          <p:cNvSpPr/>
          <p:nvPr/>
        </p:nvSpPr>
        <p:spPr>
          <a:xfrm>
            <a:off x="5953474" y="1496783"/>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sp>
        <p:nvSpPr>
          <p:cNvPr id="65" name="TextBox 37">
            <a:extLst>
              <a:ext uri="{FF2B5EF4-FFF2-40B4-BE49-F238E27FC236}">
                <a16:creationId xmlns:a16="http://schemas.microsoft.com/office/drawing/2014/main" id="{1AD774FA-CC42-5FE8-52FC-AA61F7579A4F}"/>
              </a:ext>
            </a:extLst>
          </p:cNvPr>
          <p:cNvSpPr txBox="1"/>
          <p:nvPr/>
        </p:nvSpPr>
        <p:spPr>
          <a:xfrm>
            <a:off x="6217146" y="5577264"/>
            <a:ext cx="11009927" cy="372603"/>
          </a:xfrm>
          <a:prstGeom prst="rect">
            <a:avLst/>
          </a:prstGeom>
        </p:spPr>
        <p:txBody>
          <a:bodyPr lIns="0" tIns="0" rIns="0" bIns="0" rtlCol="0" anchor="t">
            <a:spAutoFit/>
          </a:bodyPr>
          <a:lstStyle/>
          <a:p>
            <a:pPr algn="ctr">
              <a:lnSpc>
                <a:spcPts val="2940"/>
              </a:lnSpc>
            </a:pPr>
            <a:r>
              <a:rPr lang="en-US" sz="2800" spc="157" dirty="0">
                <a:solidFill>
                  <a:srgbClr val="FF0000"/>
                </a:solidFill>
                <a:latin typeface="Times New Roman" panose="02020603050405020304" pitchFamily="18" charset="0"/>
                <a:ea typeface="Codec Pro"/>
                <a:cs typeface="Times New Roman" panose="02020603050405020304" pitchFamily="18" charset="0"/>
                <a:sym typeface="Codec Pro"/>
              </a:rPr>
              <a:t>REQUIRED PRIOR TO TRAVEL</a:t>
            </a:r>
          </a:p>
        </p:txBody>
      </p:sp>
      <p:sp>
        <p:nvSpPr>
          <p:cNvPr id="66" name="TextBox 41">
            <a:extLst>
              <a:ext uri="{FF2B5EF4-FFF2-40B4-BE49-F238E27FC236}">
                <a16:creationId xmlns:a16="http://schemas.microsoft.com/office/drawing/2014/main" id="{1F03523A-C9EE-BB33-55D0-AE51D63ED8B3}"/>
              </a:ext>
            </a:extLst>
          </p:cNvPr>
          <p:cNvSpPr txBox="1"/>
          <p:nvPr/>
        </p:nvSpPr>
        <p:spPr>
          <a:xfrm>
            <a:off x="6494448" y="8126769"/>
            <a:ext cx="11400509" cy="666849"/>
          </a:xfrm>
          <a:prstGeom prst="rect">
            <a:avLst/>
          </a:prstGeom>
        </p:spPr>
        <p:txBody>
          <a:bodyPr lIns="0" tIns="0" rIns="0" bIns="0" rtlCol="0" anchor="t">
            <a:spAutoFit/>
          </a:bodyPr>
          <a:lstStyle/>
          <a:p>
            <a:pPr algn="just">
              <a:lnSpc>
                <a:spcPts val="2625"/>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Service Member must complete a dependent voucher once their dependents have arrived. </a:t>
            </a:r>
          </a:p>
        </p:txBody>
      </p:sp>
      <p:sp>
        <p:nvSpPr>
          <p:cNvPr id="67" name="Freeform 36">
            <a:extLst>
              <a:ext uri="{FF2B5EF4-FFF2-40B4-BE49-F238E27FC236}">
                <a16:creationId xmlns:a16="http://schemas.microsoft.com/office/drawing/2014/main" id="{F9A15346-DFD2-9D27-F228-1CCE3EDF8863}"/>
              </a:ext>
            </a:extLst>
          </p:cNvPr>
          <p:cNvSpPr/>
          <p:nvPr/>
        </p:nvSpPr>
        <p:spPr>
          <a:xfrm>
            <a:off x="5974108" y="8212551"/>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a:p>
        </p:txBody>
      </p:sp>
      <p:grpSp>
        <p:nvGrpSpPr>
          <p:cNvPr id="68" name="Group 3">
            <a:extLst>
              <a:ext uri="{FF2B5EF4-FFF2-40B4-BE49-F238E27FC236}">
                <a16:creationId xmlns:a16="http://schemas.microsoft.com/office/drawing/2014/main" id="{6B437939-3C91-2128-0F21-5C42F8E22659}"/>
              </a:ext>
            </a:extLst>
          </p:cNvPr>
          <p:cNvGrpSpPr/>
          <p:nvPr/>
        </p:nvGrpSpPr>
        <p:grpSpPr>
          <a:xfrm>
            <a:off x="0" y="-1193639"/>
            <a:ext cx="5649510" cy="11480639"/>
            <a:chOff x="0" y="-38100"/>
            <a:chExt cx="1487937" cy="3023707"/>
          </a:xfrm>
        </p:grpSpPr>
        <p:sp>
          <p:nvSpPr>
            <p:cNvPr id="69" name="Freeform 4">
              <a:extLst>
                <a:ext uri="{FF2B5EF4-FFF2-40B4-BE49-F238E27FC236}">
                  <a16:creationId xmlns:a16="http://schemas.microsoft.com/office/drawing/2014/main" id="{7ACD48A3-9686-76A3-E07B-CB0740EA183B}"/>
                </a:ext>
              </a:extLst>
            </p:cNvPr>
            <p:cNvSpPr/>
            <p:nvPr/>
          </p:nvSpPr>
          <p:spPr>
            <a:xfrm>
              <a:off x="1759" y="276274"/>
              <a:ext cx="1486178" cy="2709333"/>
            </a:xfrm>
            <a:custGeom>
              <a:avLst/>
              <a:gdLst/>
              <a:ahLst/>
              <a:cxnLst/>
              <a:rect l="l" t="t" r="r" b="b"/>
              <a:pathLst>
                <a:path w="1486178" h="2709333">
                  <a:moveTo>
                    <a:pt x="0" y="0"/>
                  </a:moveTo>
                  <a:lnTo>
                    <a:pt x="1486178" y="0"/>
                  </a:lnTo>
                  <a:lnTo>
                    <a:pt x="1486178" y="2709333"/>
                  </a:lnTo>
                  <a:lnTo>
                    <a:pt x="0" y="2709333"/>
                  </a:lnTo>
                  <a:close/>
                </a:path>
              </a:pathLst>
            </a:custGeom>
            <a:solidFill>
              <a:srgbClr val="ADBD8D"/>
            </a:solidFill>
          </p:spPr>
          <p:txBody>
            <a:bodyPr/>
            <a:lstStyle/>
            <a:p>
              <a:endParaRPr lang="en-US"/>
            </a:p>
          </p:txBody>
        </p:sp>
        <p:sp>
          <p:nvSpPr>
            <p:cNvPr id="70" name="TextBox 5">
              <a:extLst>
                <a:ext uri="{FF2B5EF4-FFF2-40B4-BE49-F238E27FC236}">
                  <a16:creationId xmlns:a16="http://schemas.microsoft.com/office/drawing/2014/main" id="{0C046F55-4512-6822-7682-51522C57856B}"/>
                </a:ext>
              </a:extLst>
            </p:cNvPr>
            <p:cNvSpPr txBox="1"/>
            <p:nvPr/>
          </p:nvSpPr>
          <p:spPr>
            <a:xfrm>
              <a:off x="0" y="-38100"/>
              <a:ext cx="1486178" cy="2747433"/>
            </a:xfrm>
            <a:prstGeom prst="rect">
              <a:avLst/>
            </a:prstGeom>
          </p:spPr>
          <p:txBody>
            <a:bodyPr lIns="50800" tIns="50800" rIns="50800" bIns="50800" rtlCol="0" anchor="ctr"/>
            <a:lstStyle/>
            <a:p>
              <a:pPr algn="ctr">
                <a:lnSpc>
                  <a:spcPts val="2659"/>
                </a:lnSpc>
              </a:pPr>
              <a:endParaRPr/>
            </a:p>
          </p:txBody>
        </p:sp>
      </p:grpSp>
      <p:sp>
        <p:nvSpPr>
          <p:cNvPr id="71" name="TextBox 18">
            <a:extLst>
              <a:ext uri="{FF2B5EF4-FFF2-40B4-BE49-F238E27FC236}">
                <a16:creationId xmlns:a16="http://schemas.microsoft.com/office/drawing/2014/main" id="{99BFFCD2-90F8-B42D-B4B7-B4367E30D96F}"/>
              </a:ext>
            </a:extLst>
          </p:cNvPr>
          <p:cNvSpPr txBox="1"/>
          <p:nvPr/>
        </p:nvSpPr>
        <p:spPr>
          <a:xfrm>
            <a:off x="92478" y="517378"/>
            <a:ext cx="5471232" cy="8877110"/>
          </a:xfrm>
          <a:prstGeom prst="rect">
            <a:avLst/>
          </a:prstGeom>
        </p:spPr>
        <p:txBody>
          <a:bodyPr lIns="0" tIns="0" rIns="0" bIns="0" rtlCol="0" anchor="t">
            <a:spAutoFit/>
          </a:bodyPr>
          <a:lstStyle/>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Points of Contact</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a:cs typeface="Times New Roman" panose="02020603050405020304" pitchFamily="18" charset="0"/>
                <a:sym typeface="Codec Pro"/>
              </a:rPr>
              <a:t>Required Documents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Bold"/>
                <a:cs typeface="Times New Roman" panose="02020603050405020304" pitchFamily="18" charset="0"/>
                <a:sym typeface="Codec Pro Bold"/>
              </a:rPr>
              <a:t>Cost of Living Allowance (COLA)</a:t>
            </a:r>
          </a:p>
          <a:p>
            <a:pPr marL="453390" lvl="1" indent="-226695" algn="l">
              <a:lnSpc>
                <a:spcPts val="4053"/>
              </a:lnSpc>
              <a:buFont typeface="Arial"/>
              <a:buChar char="•"/>
            </a:pPr>
            <a:r>
              <a:rPr lang="en-US" sz="2100" b="1" u="sng" spc="90" dirty="0">
                <a:solidFill>
                  <a:srgbClr val="FFFF00"/>
                </a:solidFill>
                <a:latin typeface="Times New Roman" panose="02020603050405020304" pitchFamily="18" charset="0"/>
                <a:ea typeface="Codec Pro Bold"/>
                <a:cs typeface="Times New Roman" panose="02020603050405020304" pitchFamily="18" charset="0"/>
                <a:sym typeface="Codec Pro Bold"/>
              </a:rPr>
              <a:t>Basic Allowance for Housing (BAH)</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Family Separation Allowance</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Temporary Lodging Allowance (TLA)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Station Housing Allowance (ASHA)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Move In Housing Allowance (MIHA)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Meal Deductions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Pay</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Enlistment Bonus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Entitlements Affected by Permanent Change of Station</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Dislocation Allowance (DLA)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Pet Expenses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Smart Voucher</a:t>
            </a:r>
          </a:p>
        </p:txBody>
      </p:sp>
      <p:sp>
        <p:nvSpPr>
          <p:cNvPr id="3" name="TextBox 40">
            <a:extLst>
              <a:ext uri="{FF2B5EF4-FFF2-40B4-BE49-F238E27FC236}">
                <a16:creationId xmlns:a16="http://schemas.microsoft.com/office/drawing/2014/main" id="{BBA8D3D2-D985-C179-B32C-270A32B8AF7F}"/>
              </a:ext>
            </a:extLst>
          </p:cNvPr>
          <p:cNvSpPr txBox="1"/>
          <p:nvPr/>
        </p:nvSpPr>
        <p:spPr>
          <a:xfrm>
            <a:off x="5940063" y="8982227"/>
            <a:ext cx="12422021" cy="730393"/>
          </a:xfrm>
          <a:prstGeom prst="rect">
            <a:avLst/>
          </a:prstGeom>
        </p:spPr>
        <p:txBody>
          <a:bodyPr lIns="0" tIns="0" rIns="0" bIns="0" rtlCol="0" anchor="t">
            <a:spAutoFit/>
          </a:bodyPr>
          <a:lstStyle/>
          <a:p>
            <a:pPr algn="ctr">
              <a:lnSpc>
                <a:spcPts val="2999"/>
              </a:lnSpc>
            </a:pPr>
            <a:r>
              <a:rPr lang="en-US" sz="1900" b="1" spc="220" dirty="0">
                <a:solidFill>
                  <a:srgbClr val="FF0000"/>
                </a:solidFill>
                <a:latin typeface="Times New Roman" panose="02020603050405020304" pitchFamily="18" charset="0"/>
                <a:ea typeface="Codec Pro Bold"/>
                <a:cs typeface="Times New Roman" panose="02020603050405020304" pitchFamily="18" charset="0"/>
                <a:sym typeface="Codec Pro Bold"/>
              </a:rPr>
              <a:t>*It is the Service Member’s responsibility to in-process all dependents </a:t>
            </a:r>
          </a:p>
          <a:p>
            <a:pPr algn="ctr">
              <a:lnSpc>
                <a:spcPts val="2999"/>
              </a:lnSpc>
            </a:pPr>
            <a:r>
              <a:rPr lang="en-US" sz="1900" b="1" spc="220" dirty="0">
                <a:solidFill>
                  <a:srgbClr val="FF0000"/>
                </a:solidFill>
                <a:latin typeface="Times New Roman" panose="02020603050405020304" pitchFamily="18" charset="0"/>
                <a:ea typeface="Codec Pro Bold"/>
                <a:cs typeface="Times New Roman" panose="02020603050405020304" pitchFamily="18" charset="0"/>
                <a:sym typeface="Codec Pro Bold"/>
              </a:rPr>
              <a:t>with Finance due to late arrival, and/or obtain proper documents</a:t>
            </a:r>
          </a:p>
        </p:txBody>
      </p:sp>
    </p:spTree>
    <p:extLst>
      <p:ext uri="{BB962C8B-B14F-4D97-AF65-F5344CB8AC3E}">
        <p14:creationId xmlns:p14="http://schemas.microsoft.com/office/powerpoint/2010/main" val="1068355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9FBF2"/>
        </a:solidFill>
        <a:effectLst/>
      </p:bgPr>
    </p:bg>
    <p:spTree>
      <p:nvGrpSpPr>
        <p:cNvPr id="1" name="">
          <a:extLst>
            <a:ext uri="{FF2B5EF4-FFF2-40B4-BE49-F238E27FC236}">
              <a16:creationId xmlns:a16="http://schemas.microsoft.com/office/drawing/2014/main" id="{11A9FF47-F02F-B5C8-B7C6-F643F402C506}"/>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7778FFC-CA24-5FB9-8F61-E15784AFE013}"/>
              </a:ext>
            </a:extLst>
          </p:cNvPr>
          <p:cNvSpPr/>
          <p:nvPr/>
        </p:nvSpPr>
        <p:spPr>
          <a:xfrm flipH="1">
            <a:off x="14639352" y="1353264"/>
            <a:ext cx="5923771" cy="5435548"/>
          </a:xfrm>
          <a:custGeom>
            <a:avLst/>
            <a:gdLst/>
            <a:ahLst/>
            <a:cxnLst/>
            <a:rect l="l" t="t" r="r" b="b"/>
            <a:pathLst>
              <a:path w="5923771" h="5435548">
                <a:moveTo>
                  <a:pt x="5923771" y="0"/>
                </a:moveTo>
                <a:lnTo>
                  <a:pt x="0" y="0"/>
                </a:lnTo>
                <a:lnTo>
                  <a:pt x="0" y="5435548"/>
                </a:lnTo>
                <a:lnTo>
                  <a:pt x="5923771" y="5435548"/>
                </a:lnTo>
                <a:lnTo>
                  <a:pt x="5923771" y="0"/>
                </a:lnTo>
                <a:close/>
              </a:path>
            </a:pathLst>
          </a:custGeom>
          <a:blipFill>
            <a:blip r:embed="rId2">
              <a:alphaModFix amt="12000"/>
            </a:blip>
            <a:stretch>
              <a:fillRect/>
            </a:stretch>
          </a:blipFill>
        </p:spPr>
        <p:txBody>
          <a:bodyPr/>
          <a:lstStyle/>
          <a:p>
            <a:endParaRPr lang="en-US"/>
          </a:p>
        </p:txBody>
      </p:sp>
      <p:grpSp>
        <p:nvGrpSpPr>
          <p:cNvPr id="9" name="Group 9">
            <a:extLst>
              <a:ext uri="{FF2B5EF4-FFF2-40B4-BE49-F238E27FC236}">
                <a16:creationId xmlns:a16="http://schemas.microsoft.com/office/drawing/2014/main" id="{51CDB098-C144-B628-518B-A0E98AE5583A}"/>
              </a:ext>
            </a:extLst>
          </p:cNvPr>
          <p:cNvGrpSpPr/>
          <p:nvPr/>
        </p:nvGrpSpPr>
        <p:grpSpPr>
          <a:xfrm>
            <a:off x="9890550" y="8440275"/>
            <a:ext cx="11175347" cy="11175347"/>
            <a:chOff x="0" y="0"/>
            <a:chExt cx="812800" cy="812800"/>
          </a:xfrm>
        </p:grpSpPr>
        <p:sp>
          <p:nvSpPr>
            <p:cNvPr id="10" name="Freeform 10">
              <a:extLst>
                <a:ext uri="{FF2B5EF4-FFF2-40B4-BE49-F238E27FC236}">
                  <a16:creationId xmlns:a16="http://schemas.microsoft.com/office/drawing/2014/main" id="{8A91CE18-0FD0-3E2B-92F1-9E0F3AF6D0DB}"/>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11" name="TextBox 11">
              <a:extLst>
                <a:ext uri="{FF2B5EF4-FFF2-40B4-BE49-F238E27FC236}">
                  <a16:creationId xmlns:a16="http://schemas.microsoft.com/office/drawing/2014/main" id="{B8160BE1-5285-DE8C-63C9-736944D98CDB}"/>
                </a:ext>
              </a:extLst>
            </p:cNvPr>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sp>
        <p:nvSpPr>
          <p:cNvPr id="16" name="Freeform 16">
            <a:extLst>
              <a:ext uri="{FF2B5EF4-FFF2-40B4-BE49-F238E27FC236}">
                <a16:creationId xmlns:a16="http://schemas.microsoft.com/office/drawing/2014/main" id="{5C0C61EE-796B-B85C-8A69-8ED612A94640}"/>
              </a:ext>
            </a:extLst>
          </p:cNvPr>
          <p:cNvSpPr/>
          <p:nvPr/>
        </p:nvSpPr>
        <p:spPr>
          <a:xfrm>
            <a:off x="15880104" y="-764645"/>
            <a:ext cx="1529290" cy="1529290"/>
          </a:xfrm>
          <a:custGeom>
            <a:avLst/>
            <a:gdLst/>
            <a:ahLst/>
            <a:cxnLst/>
            <a:rect l="l" t="t" r="r" b="b"/>
            <a:pathLst>
              <a:path w="1529290" h="1529290">
                <a:moveTo>
                  <a:pt x="0" y="0"/>
                </a:moveTo>
                <a:lnTo>
                  <a:pt x="1529290" y="0"/>
                </a:lnTo>
                <a:lnTo>
                  <a:pt x="1529290" y="1529290"/>
                </a:lnTo>
                <a:lnTo>
                  <a:pt x="0" y="152929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7" name="TextBox 17">
            <a:extLst>
              <a:ext uri="{FF2B5EF4-FFF2-40B4-BE49-F238E27FC236}">
                <a16:creationId xmlns:a16="http://schemas.microsoft.com/office/drawing/2014/main" id="{EF251C5C-AA33-D7CC-459D-BEA0F832BD7D}"/>
              </a:ext>
            </a:extLst>
          </p:cNvPr>
          <p:cNvSpPr txBox="1"/>
          <p:nvPr/>
        </p:nvSpPr>
        <p:spPr>
          <a:xfrm>
            <a:off x="6205012" y="545953"/>
            <a:ext cx="11886106" cy="711733"/>
          </a:xfrm>
          <a:prstGeom prst="rect">
            <a:avLst/>
          </a:prstGeom>
        </p:spPr>
        <p:txBody>
          <a:bodyPr lIns="0" tIns="0" rIns="0" bIns="0" rtlCol="0" anchor="t">
            <a:spAutoFit/>
          </a:bodyPr>
          <a:lstStyle/>
          <a:p>
            <a:pPr algn="l">
              <a:lnSpc>
                <a:spcPts val="5880"/>
              </a:lnSpc>
            </a:pPr>
            <a:r>
              <a:rPr lang="en-US" sz="4800" dirty="0">
                <a:solidFill>
                  <a:srgbClr val="5B7E55"/>
                </a:solidFill>
                <a:latin typeface="Times New Roman" panose="02020603050405020304" pitchFamily="18" charset="0"/>
                <a:ea typeface="TAN Mon Cheri"/>
                <a:cs typeface="Times New Roman" panose="02020603050405020304" pitchFamily="18" charset="0"/>
                <a:sym typeface="TAN Mon Cheri"/>
              </a:rPr>
              <a:t>FAMILY SEPARATION ALLOWANCE</a:t>
            </a:r>
          </a:p>
        </p:txBody>
      </p:sp>
      <p:grpSp>
        <p:nvGrpSpPr>
          <p:cNvPr id="14" name="Group 3">
            <a:extLst>
              <a:ext uri="{FF2B5EF4-FFF2-40B4-BE49-F238E27FC236}">
                <a16:creationId xmlns:a16="http://schemas.microsoft.com/office/drawing/2014/main" id="{1D4CD6A3-C63D-20CE-DB9A-894069924696}"/>
              </a:ext>
            </a:extLst>
          </p:cNvPr>
          <p:cNvGrpSpPr/>
          <p:nvPr/>
        </p:nvGrpSpPr>
        <p:grpSpPr>
          <a:xfrm>
            <a:off x="0" y="-1193639"/>
            <a:ext cx="5649510" cy="11480639"/>
            <a:chOff x="0" y="-38100"/>
            <a:chExt cx="1487937" cy="3023707"/>
          </a:xfrm>
        </p:grpSpPr>
        <p:sp>
          <p:nvSpPr>
            <p:cNvPr id="15" name="Freeform 4">
              <a:extLst>
                <a:ext uri="{FF2B5EF4-FFF2-40B4-BE49-F238E27FC236}">
                  <a16:creationId xmlns:a16="http://schemas.microsoft.com/office/drawing/2014/main" id="{3F9CC4E5-A348-42B9-D236-96A389388269}"/>
                </a:ext>
              </a:extLst>
            </p:cNvPr>
            <p:cNvSpPr/>
            <p:nvPr/>
          </p:nvSpPr>
          <p:spPr>
            <a:xfrm>
              <a:off x="1759" y="276274"/>
              <a:ext cx="1486178" cy="2709333"/>
            </a:xfrm>
            <a:custGeom>
              <a:avLst/>
              <a:gdLst/>
              <a:ahLst/>
              <a:cxnLst/>
              <a:rect l="l" t="t" r="r" b="b"/>
              <a:pathLst>
                <a:path w="1486178" h="2709333">
                  <a:moveTo>
                    <a:pt x="0" y="0"/>
                  </a:moveTo>
                  <a:lnTo>
                    <a:pt x="1486178" y="0"/>
                  </a:lnTo>
                  <a:lnTo>
                    <a:pt x="1486178" y="2709333"/>
                  </a:lnTo>
                  <a:lnTo>
                    <a:pt x="0" y="2709333"/>
                  </a:lnTo>
                  <a:close/>
                </a:path>
              </a:pathLst>
            </a:custGeom>
            <a:solidFill>
              <a:srgbClr val="ADBD8D"/>
            </a:solidFill>
          </p:spPr>
          <p:txBody>
            <a:bodyPr/>
            <a:lstStyle/>
            <a:p>
              <a:endParaRPr lang="en-US"/>
            </a:p>
          </p:txBody>
        </p:sp>
        <p:sp>
          <p:nvSpPr>
            <p:cNvPr id="32" name="TextBox 5">
              <a:extLst>
                <a:ext uri="{FF2B5EF4-FFF2-40B4-BE49-F238E27FC236}">
                  <a16:creationId xmlns:a16="http://schemas.microsoft.com/office/drawing/2014/main" id="{BF579560-E970-4764-92BD-BC813B84FACD}"/>
                </a:ext>
              </a:extLst>
            </p:cNvPr>
            <p:cNvSpPr txBox="1"/>
            <p:nvPr/>
          </p:nvSpPr>
          <p:spPr>
            <a:xfrm>
              <a:off x="0" y="-38100"/>
              <a:ext cx="1486178" cy="2747433"/>
            </a:xfrm>
            <a:prstGeom prst="rect">
              <a:avLst/>
            </a:prstGeom>
          </p:spPr>
          <p:txBody>
            <a:bodyPr lIns="50800" tIns="50800" rIns="50800" bIns="50800" rtlCol="0" anchor="ctr"/>
            <a:lstStyle/>
            <a:p>
              <a:pPr algn="ctr">
                <a:lnSpc>
                  <a:spcPts val="2659"/>
                </a:lnSpc>
              </a:pPr>
              <a:endParaRPr/>
            </a:p>
          </p:txBody>
        </p:sp>
      </p:grpSp>
      <p:sp>
        <p:nvSpPr>
          <p:cNvPr id="33" name="TextBox 18">
            <a:extLst>
              <a:ext uri="{FF2B5EF4-FFF2-40B4-BE49-F238E27FC236}">
                <a16:creationId xmlns:a16="http://schemas.microsoft.com/office/drawing/2014/main" id="{9985535F-E1AD-3506-1E73-743B2BA28E09}"/>
              </a:ext>
            </a:extLst>
          </p:cNvPr>
          <p:cNvSpPr txBox="1"/>
          <p:nvPr/>
        </p:nvSpPr>
        <p:spPr>
          <a:xfrm>
            <a:off x="92478" y="517378"/>
            <a:ext cx="5471232" cy="8877110"/>
          </a:xfrm>
          <a:prstGeom prst="rect">
            <a:avLst/>
          </a:prstGeom>
        </p:spPr>
        <p:txBody>
          <a:bodyPr lIns="0" tIns="0" rIns="0" bIns="0" rtlCol="0" anchor="t">
            <a:spAutoFit/>
          </a:bodyPr>
          <a:lstStyle/>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Points of Contact</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a:cs typeface="Times New Roman" panose="02020603050405020304" pitchFamily="18" charset="0"/>
                <a:sym typeface="Codec Pro"/>
              </a:rPr>
              <a:t>Required Documents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Bold"/>
                <a:cs typeface="Times New Roman" panose="02020603050405020304" pitchFamily="18" charset="0"/>
                <a:sym typeface="Codec Pro Bold"/>
              </a:rPr>
              <a:t>Cost of Living Allowance (COLA)</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Basic Allowance for Housing (BAH)</a:t>
            </a:r>
          </a:p>
          <a:p>
            <a:pPr marL="453390" lvl="1" indent="-226695" algn="l">
              <a:lnSpc>
                <a:spcPts val="4053"/>
              </a:lnSpc>
              <a:buFont typeface="Arial"/>
              <a:buChar char="•"/>
            </a:pPr>
            <a:r>
              <a:rPr lang="en-US" sz="2100" b="1" u="sng" spc="90" dirty="0">
                <a:solidFill>
                  <a:srgbClr val="FFFF00"/>
                </a:solidFill>
                <a:latin typeface="Times New Roman" panose="02020603050405020304" pitchFamily="18" charset="0"/>
                <a:ea typeface="Codec Pro Bold"/>
                <a:cs typeface="Times New Roman" panose="02020603050405020304" pitchFamily="18" charset="0"/>
                <a:sym typeface="Codec Pro Bold"/>
              </a:rPr>
              <a:t>Family Separation Allowance</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Temporary Lodging Allowance (TLA)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Station Housing Allowance (ASHA)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Move In Housing Allowance (MIHA)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Meal Deductions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Pay</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Enlistment Bonus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Entitlements Affected by Permanent Change of Station</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Dislocation Allowance (DLA)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Pet Expenses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Smart Voucher</a:t>
            </a:r>
          </a:p>
        </p:txBody>
      </p:sp>
      <p:sp>
        <p:nvSpPr>
          <p:cNvPr id="3" name="TextBox 37">
            <a:extLst>
              <a:ext uri="{FF2B5EF4-FFF2-40B4-BE49-F238E27FC236}">
                <a16:creationId xmlns:a16="http://schemas.microsoft.com/office/drawing/2014/main" id="{9E08F6B7-E1AA-8274-836C-EF2DC8D27B50}"/>
              </a:ext>
            </a:extLst>
          </p:cNvPr>
          <p:cNvSpPr txBox="1"/>
          <p:nvPr/>
        </p:nvSpPr>
        <p:spPr>
          <a:xfrm>
            <a:off x="6643101" y="1695077"/>
            <a:ext cx="11009927" cy="722955"/>
          </a:xfrm>
          <a:prstGeom prst="rect">
            <a:avLst/>
          </a:prstGeom>
        </p:spPr>
        <p:txBody>
          <a:bodyPr lIns="0" tIns="0" rIns="0" bIns="0" rtlCol="0" anchor="t">
            <a:spAutoFit/>
          </a:bodyPr>
          <a:lstStyle/>
          <a:p>
            <a:pPr algn="just">
              <a:lnSpc>
                <a:spcPts val="2940"/>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All information for Family Separation allowance can be found on </a:t>
            </a:r>
          </a:p>
          <a:p>
            <a:pPr algn="just">
              <a:lnSpc>
                <a:spcPts val="2940"/>
              </a:lnSpc>
            </a:pPr>
            <a:r>
              <a:rPr lang="en-US" sz="2400" b="1" spc="157" dirty="0">
                <a:solidFill>
                  <a:srgbClr val="000000"/>
                </a:solidFill>
                <a:latin typeface="Times New Roman" panose="02020603050405020304" pitchFamily="18" charset="0"/>
                <a:ea typeface="Codec Pro"/>
                <a:cs typeface="Times New Roman" panose="02020603050405020304" pitchFamily="18" charset="0"/>
                <a:sym typeface="Codec Pro"/>
              </a:rPr>
              <a:t>Army Regulation (AR) 637-1, Chapter 12</a:t>
            </a:r>
          </a:p>
        </p:txBody>
      </p:sp>
      <p:sp>
        <p:nvSpPr>
          <p:cNvPr id="4" name="Freeform 36">
            <a:extLst>
              <a:ext uri="{FF2B5EF4-FFF2-40B4-BE49-F238E27FC236}">
                <a16:creationId xmlns:a16="http://schemas.microsoft.com/office/drawing/2014/main" id="{E3B6EFF4-F370-94ED-ACE5-B4613B4869EF}"/>
              </a:ext>
            </a:extLst>
          </p:cNvPr>
          <p:cNvSpPr/>
          <p:nvPr/>
        </p:nvSpPr>
        <p:spPr>
          <a:xfrm>
            <a:off x="6063983" y="1927124"/>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5" name="TextBox 37">
            <a:extLst>
              <a:ext uri="{FF2B5EF4-FFF2-40B4-BE49-F238E27FC236}">
                <a16:creationId xmlns:a16="http://schemas.microsoft.com/office/drawing/2014/main" id="{7BB4B068-5D1F-D6CC-0934-667A7C516318}"/>
              </a:ext>
            </a:extLst>
          </p:cNvPr>
          <p:cNvSpPr txBox="1"/>
          <p:nvPr/>
        </p:nvSpPr>
        <p:spPr>
          <a:xfrm>
            <a:off x="6643101" y="2803282"/>
            <a:ext cx="11009927" cy="722955"/>
          </a:xfrm>
          <a:prstGeom prst="rect">
            <a:avLst/>
          </a:prstGeom>
        </p:spPr>
        <p:txBody>
          <a:bodyPr lIns="0" tIns="0" rIns="0" bIns="0" rtlCol="0" anchor="t">
            <a:spAutoFit/>
          </a:bodyPr>
          <a:lstStyle/>
          <a:p>
            <a:pPr algn="just">
              <a:lnSpc>
                <a:spcPts val="2940"/>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Family separation allowance is authorized when dependents are deferred traveling. </a:t>
            </a:r>
            <a:r>
              <a:rPr lang="en-US" sz="2400" i="1" u="sng" spc="157" dirty="0">
                <a:solidFill>
                  <a:srgbClr val="000000"/>
                </a:solidFill>
                <a:latin typeface="Times New Roman" panose="02020603050405020304" pitchFamily="18" charset="0"/>
                <a:ea typeface="Codec Pro"/>
                <a:cs typeface="Times New Roman" panose="02020603050405020304" pitchFamily="18" charset="0"/>
                <a:sym typeface="Codec Pro"/>
              </a:rPr>
              <a:t>Processed after dependent arrival</a:t>
            </a: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 </a:t>
            </a:r>
          </a:p>
        </p:txBody>
      </p:sp>
      <p:sp>
        <p:nvSpPr>
          <p:cNvPr id="6" name="Freeform 36">
            <a:extLst>
              <a:ext uri="{FF2B5EF4-FFF2-40B4-BE49-F238E27FC236}">
                <a16:creationId xmlns:a16="http://schemas.microsoft.com/office/drawing/2014/main" id="{D3E5C7E2-335B-8EFB-F98E-E1C6AB3567C5}"/>
              </a:ext>
            </a:extLst>
          </p:cNvPr>
          <p:cNvSpPr/>
          <p:nvPr/>
        </p:nvSpPr>
        <p:spPr>
          <a:xfrm>
            <a:off x="6063984" y="2911290"/>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2" name="TextBox 37">
            <a:extLst>
              <a:ext uri="{FF2B5EF4-FFF2-40B4-BE49-F238E27FC236}">
                <a16:creationId xmlns:a16="http://schemas.microsoft.com/office/drawing/2014/main" id="{A13C2CC4-F4C2-1581-A998-035210AD5ACE}"/>
              </a:ext>
            </a:extLst>
          </p:cNvPr>
          <p:cNvSpPr txBox="1"/>
          <p:nvPr/>
        </p:nvSpPr>
        <p:spPr>
          <a:xfrm>
            <a:off x="6399467" y="4615989"/>
            <a:ext cx="11009927" cy="722955"/>
          </a:xfrm>
          <a:prstGeom prst="rect">
            <a:avLst/>
          </a:prstGeom>
        </p:spPr>
        <p:txBody>
          <a:bodyPr lIns="0" tIns="0" rIns="0" bIns="0" rtlCol="0" anchor="t">
            <a:spAutoFit/>
          </a:bodyPr>
          <a:lstStyle/>
          <a:p>
            <a:pPr algn="just">
              <a:lnSpc>
                <a:spcPts val="2940"/>
              </a:lnSpc>
            </a:pPr>
            <a:r>
              <a:rPr lang="en-US" sz="2400" b="1" spc="157" dirty="0">
                <a:solidFill>
                  <a:srgbClr val="000000"/>
                </a:solidFill>
                <a:latin typeface="Times New Roman" panose="02020603050405020304" pitchFamily="18" charset="0"/>
                <a:ea typeface="Codec Pro"/>
                <a:cs typeface="Times New Roman" panose="02020603050405020304" pitchFamily="18" charset="0"/>
                <a:sym typeface="Codec Pro"/>
              </a:rPr>
              <a:t>REQUIRED DOCUMENTS:</a:t>
            </a:r>
          </a:p>
          <a:p>
            <a:pPr algn="just">
              <a:lnSpc>
                <a:spcPts val="2940"/>
              </a:lnSpc>
            </a:pPr>
            <a:endPar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18" name="TextBox 37">
            <a:extLst>
              <a:ext uri="{FF2B5EF4-FFF2-40B4-BE49-F238E27FC236}">
                <a16:creationId xmlns:a16="http://schemas.microsoft.com/office/drawing/2014/main" id="{01A02D32-1FAF-3AD0-8EA4-9167D0315CBA}"/>
              </a:ext>
            </a:extLst>
          </p:cNvPr>
          <p:cNvSpPr txBox="1"/>
          <p:nvPr/>
        </p:nvSpPr>
        <p:spPr>
          <a:xfrm>
            <a:off x="8330487" y="4955933"/>
            <a:ext cx="8616009" cy="3580788"/>
          </a:xfrm>
          <a:prstGeom prst="rect">
            <a:avLst/>
          </a:prstGeom>
        </p:spPr>
        <p:txBody>
          <a:bodyPr wrap="square" lIns="0" tIns="0" rIns="0" bIns="0" rtlCol="0" anchor="t">
            <a:spAutoFit/>
          </a:bodyPr>
          <a:lstStyle/>
          <a:p>
            <a:pPr algn="just">
              <a:lnSpc>
                <a:spcPct val="200000"/>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DD Form 1561</a:t>
            </a:r>
          </a:p>
          <a:p>
            <a:pPr algn="just">
              <a:lnSpc>
                <a:spcPct val="200000"/>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Orders</a:t>
            </a:r>
          </a:p>
          <a:p>
            <a:pPr algn="just">
              <a:lnSpc>
                <a:spcPct val="200000"/>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Travel Authorization</a:t>
            </a:r>
          </a:p>
          <a:p>
            <a:pPr algn="just">
              <a:lnSpc>
                <a:spcPct val="200000"/>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DD Form 1351-2 (Smart Voucher for dependents)</a:t>
            </a:r>
          </a:p>
          <a:p>
            <a:pPr algn="just">
              <a:lnSpc>
                <a:spcPct val="200000"/>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Proof of dependency (marriage certificate, birth certificate)</a:t>
            </a:r>
          </a:p>
        </p:txBody>
      </p:sp>
      <p:sp>
        <p:nvSpPr>
          <p:cNvPr id="19" name="Freeform 36">
            <a:extLst>
              <a:ext uri="{FF2B5EF4-FFF2-40B4-BE49-F238E27FC236}">
                <a16:creationId xmlns:a16="http://schemas.microsoft.com/office/drawing/2014/main" id="{2B3B0DFA-293E-4747-82EF-21A91921351C}"/>
              </a:ext>
            </a:extLst>
          </p:cNvPr>
          <p:cNvSpPr/>
          <p:nvPr/>
        </p:nvSpPr>
        <p:spPr>
          <a:xfrm>
            <a:off x="7250992" y="5284509"/>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0" name="Freeform 36">
            <a:extLst>
              <a:ext uri="{FF2B5EF4-FFF2-40B4-BE49-F238E27FC236}">
                <a16:creationId xmlns:a16="http://schemas.microsoft.com/office/drawing/2014/main" id="{CD75B11B-91F5-5A06-F826-E59C8587D6E7}"/>
              </a:ext>
            </a:extLst>
          </p:cNvPr>
          <p:cNvSpPr/>
          <p:nvPr/>
        </p:nvSpPr>
        <p:spPr>
          <a:xfrm>
            <a:off x="7259432" y="6080395"/>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1" name="Freeform 36">
            <a:extLst>
              <a:ext uri="{FF2B5EF4-FFF2-40B4-BE49-F238E27FC236}">
                <a16:creationId xmlns:a16="http://schemas.microsoft.com/office/drawing/2014/main" id="{FED6EF81-467D-39B4-A3B3-F2D1E20FE39B}"/>
              </a:ext>
            </a:extLst>
          </p:cNvPr>
          <p:cNvSpPr/>
          <p:nvPr/>
        </p:nvSpPr>
        <p:spPr>
          <a:xfrm>
            <a:off x="7250991" y="6803417"/>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2" name="Freeform 36">
            <a:extLst>
              <a:ext uri="{FF2B5EF4-FFF2-40B4-BE49-F238E27FC236}">
                <a16:creationId xmlns:a16="http://schemas.microsoft.com/office/drawing/2014/main" id="{B17C0602-D96B-FEBF-FEAA-21FC3A8D08BA}"/>
              </a:ext>
            </a:extLst>
          </p:cNvPr>
          <p:cNvSpPr/>
          <p:nvPr/>
        </p:nvSpPr>
        <p:spPr>
          <a:xfrm>
            <a:off x="7259431" y="7532297"/>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3" name="Freeform 36">
            <a:extLst>
              <a:ext uri="{FF2B5EF4-FFF2-40B4-BE49-F238E27FC236}">
                <a16:creationId xmlns:a16="http://schemas.microsoft.com/office/drawing/2014/main" id="{714D699C-A11D-4FFE-5F12-9C56F26CDB98}"/>
              </a:ext>
            </a:extLst>
          </p:cNvPr>
          <p:cNvSpPr/>
          <p:nvPr/>
        </p:nvSpPr>
        <p:spPr>
          <a:xfrm>
            <a:off x="7259431" y="8283252"/>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24" name="TextBox 37">
            <a:extLst>
              <a:ext uri="{FF2B5EF4-FFF2-40B4-BE49-F238E27FC236}">
                <a16:creationId xmlns:a16="http://schemas.microsoft.com/office/drawing/2014/main" id="{2E63A7DF-D808-B455-A07E-FA8C947E0911}"/>
              </a:ext>
            </a:extLst>
          </p:cNvPr>
          <p:cNvSpPr txBox="1"/>
          <p:nvPr/>
        </p:nvSpPr>
        <p:spPr>
          <a:xfrm>
            <a:off x="6643101" y="3804874"/>
            <a:ext cx="11009927" cy="351058"/>
          </a:xfrm>
          <a:prstGeom prst="rect">
            <a:avLst/>
          </a:prstGeom>
        </p:spPr>
        <p:txBody>
          <a:bodyPr lIns="0" tIns="0" rIns="0" bIns="0" rtlCol="0" anchor="t">
            <a:spAutoFit/>
          </a:bodyPr>
          <a:lstStyle/>
          <a:p>
            <a:pPr algn="just">
              <a:lnSpc>
                <a:spcPts val="2940"/>
              </a:lnSpc>
            </a:pPr>
            <a:r>
              <a:rPr lang="en-US" sz="2400" spc="157" dirty="0">
                <a:solidFill>
                  <a:srgbClr val="000000"/>
                </a:solidFill>
                <a:latin typeface="Times New Roman" panose="02020603050405020304" pitchFamily="18" charset="0"/>
                <a:ea typeface="Codec Pro"/>
                <a:cs typeface="Times New Roman" panose="02020603050405020304" pitchFamily="18" charset="0"/>
                <a:sym typeface="Codec Pro"/>
              </a:rPr>
              <a:t>For eligibility questions, please visit the Finance office.</a:t>
            </a:r>
          </a:p>
        </p:txBody>
      </p:sp>
      <p:sp>
        <p:nvSpPr>
          <p:cNvPr id="25" name="Freeform 36">
            <a:extLst>
              <a:ext uri="{FF2B5EF4-FFF2-40B4-BE49-F238E27FC236}">
                <a16:creationId xmlns:a16="http://schemas.microsoft.com/office/drawing/2014/main" id="{9DC10E95-34B2-EE4F-F7CC-B7F95B1F7792}"/>
              </a:ext>
            </a:extLst>
          </p:cNvPr>
          <p:cNvSpPr/>
          <p:nvPr/>
        </p:nvSpPr>
        <p:spPr>
          <a:xfrm>
            <a:off x="6063984" y="3895456"/>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Tree>
    <p:extLst>
      <p:ext uri="{BB962C8B-B14F-4D97-AF65-F5344CB8AC3E}">
        <p14:creationId xmlns:p14="http://schemas.microsoft.com/office/powerpoint/2010/main" val="2975522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9FBF2"/>
        </a:solidFill>
        <a:effectLst/>
      </p:bgPr>
    </p:bg>
    <p:spTree>
      <p:nvGrpSpPr>
        <p:cNvPr id="1" name=""/>
        <p:cNvGrpSpPr/>
        <p:nvPr/>
      </p:nvGrpSpPr>
      <p:grpSpPr>
        <a:xfrm>
          <a:off x="0" y="0"/>
          <a:ext cx="0" cy="0"/>
          <a:chOff x="0" y="0"/>
          <a:chExt cx="0" cy="0"/>
        </a:xfrm>
      </p:grpSpPr>
      <p:sp>
        <p:nvSpPr>
          <p:cNvPr id="2" name="Freeform 2"/>
          <p:cNvSpPr/>
          <p:nvPr/>
        </p:nvSpPr>
        <p:spPr>
          <a:xfrm flipH="1">
            <a:off x="14639352" y="1353264"/>
            <a:ext cx="5923771" cy="5435548"/>
          </a:xfrm>
          <a:custGeom>
            <a:avLst/>
            <a:gdLst/>
            <a:ahLst/>
            <a:cxnLst/>
            <a:rect l="l" t="t" r="r" b="b"/>
            <a:pathLst>
              <a:path w="5923771" h="5435548">
                <a:moveTo>
                  <a:pt x="5923771" y="0"/>
                </a:moveTo>
                <a:lnTo>
                  <a:pt x="0" y="0"/>
                </a:lnTo>
                <a:lnTo>
                  <a:pt x="0" y="5435548"/>
                </a:lnTo>
                <a:lnTo>
                  <a:pt x="5923771" y="5435548"/>
                </a:lnTo>
                <a:lnTo>
                  <a:pt x="5923771" y="0"/>
                </a:lnTo>
                <a:close/>
              </a:path>
            </a:pathLst>
          </a:custGeom>
          <a:blipFill>
            <a:blip r:embed="rId2">
              <a:alphaModFix amt="12000"/>
            </a:blip>
            <a:stretch>
              <a:fillRect/>
            </a:stretch>
          </a:blipFill>
        </p:spPr>
        <p:txBody>
          <a:bodyPr/>
          <a:lstStyle/>
          <a:p>
            <a:endParaRPr lang="en-US"/>
          </a:p>
        </p:txBody>
      </p:sp>
      <p:grpSp>
        <p:nvGrpSpPr>
          <p:cNvPr id="9" name="Group 9"/>
          <p:cNvGrpSpPr/>
          <p:nvPr/>
        </p:nvGrpSpPr>
        <p:grpSpPr>
          <a:xfrm>
            <a:off x="9890550" y="8440275"/>
            <a:ext cx="11175347" cy="11175347"/>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264903">
                    <a:alpha val="100000"/>
                  </a:srgbClr>
                </a:gs>
                <a:gs pos="33333">
                  <a:srgbClr val="264903">
                    <a:alpha val="31500"/>
                  </a:srgbClr>
                </a:gs>
                <a:gs pos="66667">
                  <a:srgbClr val="F8FBED">
                    <a:alpha val="0"/>
                  </a:srgbClr>
                </a:gs>
                <a:gs pos="100000">
                  <a:srgbClr val="F8FBED">
                    <a:alpha val="0"/>
                  </a:srgbClr>
                </a:gs>
              </a:gsLst>
              <a:path path="circle">
                <a:fillToRect l="50000" t="50000" r="50000" b="50000"/>
              </a:path>
            </a:gradFill>
          </p:spPr>
          <p:txBody>
            <a:bodyPr/>
            <a:lstStyle/>
            <a:p>
              <a:endParaRPr lang="en-US"/>
            </a:p>
          </p:txBody>
        </p:sp>
        <p:sp>
          <p:nvSpPr>
            <p:cNvPr id="11" name="TextBox 11"/>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a:p>
          </p:txBody>
        </p:sp>
      </p:grpSp>
      <p:sp>
        <p:nvSpPr>
          <p:cNvPr id="12" name="Freeform 12"/>
          <p:cNvSpPr/>
          <p:nvPr/>
        </p:nvSpPr>
        <p:spPr>
          <a:xfrm>
            <a:off x="6141786" y="1626074"/>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3" name="Freeform 13"/>
          <p:cNvSpPr/>
          <p:nvPr/>
        </p:nvSpPr>
        <p:spPr>
          <a:xfrm>
            <a:off x="6141786" y="2258930"/>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4" name="Freeform 14"/>
          <p:cNvSpPr/>
          <p:nvPr/>
        </p:nvSpPr>
        <p:spPr>
          <a:xfrm>
            <a:off x="6141786" y="2872737"/>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5" name="TextBox 15"/>
          <p:cNvSpPr txBox="1"/>
          <p:nvPr/>
        </p:nvSpPr>
        <p:spPr>
          <a:xfrm>
            <a:off x="6700134" y="2796537"/>
            <a:ext cx="11114146" cy="713913"/>
          </a:xfrm>
          <a:prstGeom prst="rect">
            <a:avLst/>
          </a:prstGeom>
        </p:spPr>
        <p:txBody>
          <a:bodyPr lIns="0" tIns="0" rIns="0" bIns="0" rtlCol="0" anchor="t">
            <a:spAutoFit/>
          </a:bodyPr>
          <a:lstStyle/>
          <a:p>
            <a:pPr algn="just">
              <a:lnSpc>
                <a:spcPts val="2940"/>
              </a:lnSpc>
            </a:pPr>
            <a:r>
              <a:rPr lang="en-US" sz="21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Housing will issue TLA authorization memo for the initial 15 days. </a:t>
            </a:r>
          </a:p>
          <a:p>
            <a:pPr algn="just">
              <a:lnSpc>
                <a:spcPts val="2940"/>
              </a:lnSpc>
            </a:pPr>
            <a:endParaRPr lang="en-US" sz="2100" spc="157" dirty="0">
              <a:solidFill>
                <a:srgbClr val="000000"/>
              </a:solidFill>
              <a:latin typeface="Times New Roman" panose="02020603050405020304" pitchFamily="18" charset="0"/>
              <a:ea typeface="Codec Pro Light"/>
              <a:cs typeface="Times New Roman" panose="02020603050405020304" pitchFamily="18" charset="0"/>
              <a:sym typeface="Codec Pro Light"/>
            </a:endParaRPr>
          </a:p>
        </p:txBody>
      </p:sp>
      <p:sp>
        <p:nvSpPr>
          <p:cNvPr id="16" name="Freeform 16"/>
          <p:cNvSpPr/>
          <p:nvPr/>
        </p:nvSpPr>
        <p:spPr>
          <a:xfrm>
            <a:off x="15880104" y="-764645"/>
            <a:ext cx="1529290" cy="1529290"/>
          </a:xfrm>
          <a:custGeom>
            <a:avLst/>
            <a:gdLst/>
            <a:ahLst/>
            <a:cxnLst/>
            <a:rect l="l" t="t" r="r" b="b"/>
            <a:pathLst>
              <a:path w="1529290" h="1529290">
                <a:moveTo>
                  <a:pt x="0" y="0"/>
                </a:moveTo>
                <a:lnTo>
                  <a:pt x="1529290" y="0"/>
                </a:lnTo>
                <a:lnTo>
                  <a:pt x="1529290" y="1529290"/>
                </a:lnTo>
                <a:lnTo>
                  <a:pt x="0" y="152929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7" name="TextBox 17"/>
          <p:cNvSpPr txBox="1"/>
          <p:nvPr/>
        </p:nvSpPr>
        <p:spPr>
          <a:xfrm>
            <a:off x="5837640" y="527942"/>
            <a:ext cx="12616388" cy="615553"/>
          </a:xfrm>
          <a:prstGeom prst="rect">
            <a:avLst/>
          </a:prstGeom>
        </p:spPr>
        <p:txBody>
          <a:bodyPr wrap="square" lIns="0" tIns="0" rIns="0" bIns="0" rtlCol="0" anchor="t">
            <a:spAutoFit/>
          </a:bodyPr>
          <a:lstStyle/>
          <a:p>
            <a:pPr algn="l">
              <a:lnSpc>
                <a:spcPts val="4760"/>
              </a:lnSpc>
            </a:pPr>
            <a:r>
              <a:rPr lang="en-US" sz="4800" dirty="0">
                <a:solidFill>
                  <a:srgbClr val="5B7E55"/>
                </a:solidFill>
                <a:latin typeface="Times New Roman" panose="02020603050405020304" pitchFamily="18" charset="0"/>
                <a:ea typeface="TAN Mon Cheri"/>
                <a:cs typeface="Times New Roman" panose="02020603050405020304" pitchFamily="18" charset="0"/>
                <a:sym typeface="TAN Mon Cheri"/>
              </a:rPr>
              <a:t>TEMPORARY LODGING ALLOWANCE (TLA)</a:t>
            </a:r>
          </a:p>
        </p:txBody>
      </p:sp>
      <p:sp>
        <p:nvSpPr>
          <p:cNvPr id="32" name="Freeform 32"/>
          <p:cNvSpPr/>
          <p:nvPr/>
        </p:nvSpPr>
        <p:spPr>
          <a:xfrm>
            <a:off x="6141786" y="5354771"/>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33" name="TextBox 33"/>
          <p:cNvSpPr txBox="1"/>
          <p:nvPr/>
        </p:nvSpPr>
        <p:spPr>
          <a:xfrm>
            <a:off x="6690520" y="5354771"/>
            <a:ext cx="10910628" cy="646587"/>
          </a:xfrm>
          <a:prstGeom prst="rect">
            <a:avLst/>
          </a:prstGeom>
        </p:spPr>
        <p:txBody>
          <a:bodyPr lIns="0" tIns="0" rIns="0" bIns="0" rtlCol="0" anchor="t">
            <a:spAutoFit/>
          </a:bodyPr>
          <a:lstStyle/>
          <a:p>
            <a:pPr algn="just">
              <a:lnSpc>
                <a:spcPts val="2625"/>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TLA key supporting documents that support payment are: </a:t>
            </a:r>
          </a:p>
          <a:p>
            <a:pPr algn="just">
              <a:lnSpc>
                <a:spcPts val="2625"/>
              </a:lnSpc>
            </a:pPr>
            <a:endPar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34" name="Freeform 34"/>
          <p:cNvSpPr/>
          <p:nvPr/>
        </p:nvSpPr>
        <p:spPr>
          <a:xfrm>
            <a:off x="7076887" y="5860653"/>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35" name="TextBox 35"/>
          <p:cNvSpPr txBox="1"/>
          <p:nvPr/>
        </p:nvSpPr>
        <p:spPr>
          <a:xfrm>
            <a:off x="6690609" y="1517554"/>
            <a:ext cx="11551353" cy="713913"/>
          </a:xfrm>
          <a:prstGeom prst="rect">
            <a:avLst/>
          </a:prstGeom>
        </p:spPr>
        <p:txBody>
          <a:bodyPr lIns="0" tIns="0" rIns="0" bIns="0" rtlCol="0" anchor="t">
            <a:spAutoFit/>
          </a:bodyPr>
          <a:lstStyle/>
          <a:p>
            <a:pPr algn="just">
              <a:lnSpc>
                <a:spcPts val="2940"/>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Authorized when staying in </a:t>
            </a:r>
            <a:r>
              <a:rPr lang="en-US" sz="2100" u="sng" spc="157" dirty="0">
                <a:solidFill>
                  <a:srgbClr val="000000"/>
                </a:solidFill>
                <a:latin typeface="Times New Roman" panose="02020603050405020304" pitchFamily="18" charset="0"/>
                <a:ea typeface="Codec Pro"/>
                <a:cs typeface="Times New Roman" panose="02020603050405020304" pitchFamily="18" charset="0"/>
                <a:sym typeface="Codec Pro"/>
              </a:rPr>
              <a:t>OCONUS</a:t>
            </a: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 temporary billeting while awaiting housing.</a:t>
            </a:r>
          </a:p>
          <a:p>
            <a:pPr algn="just">
              <a:lnSpc>
                <a:spcPts val="2940"/>
              </a:lnSpc>
            </a:pPr>
            <a:endPar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36" name="TextBox 36"/>
          <p:cNvSpPr txBox="1"/>
          <p:nvPr/>
        </p:nvSpPr>
        <p:spPr>
          <a:xfrm>
            <a:off x="6690609" y="2169448"/>
            <a:ext cx="11551353" cy="342017"/>
          </a:xfrm>
          <a:prstGeom prst="rect">
            <a:avLst/>
          </a:prstGeom>
        </p:spPr>
        <p:txBody>
          <a:bodyPr lIns="0" tIns="0" rIns="0" bIns="0" rtlCol="0" anchor="t">
            <a:spAutoFit/>
          </a:bodyPr>
          <a:lstStyle/>
          <a:p>
            <a:pPr algn="just">
              <a:lnSpc>
                <a:spcPts val="2940"/>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TLA Claims are processed in 15-day increments.</a:t>
            </a:r>
          </a:p>
        </p:txBody>
      </p:sp>
      <p:sp>
        <p:nvSpPr>
          <p:cNvPr id="37" name="TextBox 37"/>
          <p:cNvSpPr txBox="1"/>
          <p:nvPr/>
        </p:nvSpPr>
        <p:spPr>
          <a:xfrm>
            <a:off x="7635236" y="5813028"/>
            <a:ext cx="10178955" cy="646587"/>
          </a:xfrm>
          <a:prstGeom prst="rect">
            <a:avLst/>
          </a:prstGeom>
        </p:spPr>
        <p:txBody>
          <a:bodyPr lIns="0" tIns="0" rIns="0" bIns="0" rtlCol="0" anchor="t">
            <a:spAutoFit/>
          </a:bodyPr>
          <a:lstStyle/>
          <a:p>
            <a:pPr algn="just">
              <a:lnSpc>
                <a:spcPts val="2625"/>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Housing Authorization Memo</a:t>
            </a:r>
          </a:p>
          <a:p>
            <a:pPr algn="just">
              <a:lnSpc>
                <a:spcPts val="2625"/>
              </a:lnSpc>
            </a:pPr>
            <a:endPar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38" name="Freeform 38"/>
          <p:cNvSpPr/>
          <p:nvPr/>
        </p:nvSpPr>
        <p:spPr>
          <a:xfrm>
            <a:off x="7076887" y="6371298"/>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39" name="TextBox 39"/>
          <p:cNvSpPr txBox="1"/>
          <p:nvPr/>
        </p:nvSpPr>
        <p:spPr>
          <a:xfrm>
            <a:off x="7635236" y="6323673"/>
            <a:ext cx="10178955" cy="646587"/>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PCS Orders and Amendment(s)/Addendum(s)</a:t>
            </a:r>
          </a:p>
          <a:p>
            <a:pPr algn="just">
              <a:lnSpc>
                <a:spcPts val="2625"/>
              </a:lnSpc>
            </a:pPr>
            <a:endParaRPr lang="en-US" sz="2100" spc="157">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40" name="Freeform 40"/>
          <p:cNvSpPr/>
          <p:nvPr/>
        </p:nvSpPr>
        <p:spPr>
          <a:xfrm>
            <a:off x="7097545" y="6862892"/>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41" name="TextBox 41"/>
          <p:cNvSpPr txBox="1"/>
          <p:nvPr/>
        </p:nvSpPr>
        <p:spPr>
          <a:xfrm>
            <a:off x="7655893" y="6815267"/>
            <a:ext cx="10178955" cy="646587"/>
          </a:xfrm>
          <a:prstGeom prst="rect">
            <a:avLst/>
          </a:prstGeom>
        </p:spPr>
        <p:txBody>
          <a:bodyPr lIns="0" tIns="0" rIns="0" bIns="0" rtlCol="0" anchor="t">
            <a:spAutoFit/>
          </a:bodyPr>
          <a:lstStyle/>
          <a:p>
            <a:pPr algn="just">
              <a:lnSpc>
                <a:spcPts val="2625"/>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Itemized paid Lodging receipts (Zero Balance)</a:t>
            </a:r>
          </a:p>
          <a:p>
            <a:pPr algn="just">
              <a:lnSpc>
                <a:spcPts val="2625"/>
              </a:lnSpc>
            </a:pPr>
            <a:endPar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42" name="Freeform 42"/>
          <p:cNvSpPr/>
          <p:nvPr/>
        </p:nvSpPr>
        <p:spPr>
          <a:xfrm>
            <a:off x="7097545" y="7373536"/>
            <a:ext cx="242063" cy="253469"/>
          </a:xfrm>
          <a:custGeom>
            <a:avLst/>
            <a:gdLst/>
            <a:ahLst/>
            <a:cxnLst/>
            <a:rect l="l" t="t" r="r" b="b"/>
            <a:pathLst>
              <a:path w="242063" h="253469">
                <a:moveTo>
                  <a:pt x="0" y="0"/>
                </a:moveTo>
                <a:lnTo>
                  <a:pt x="242063" y="0"/>
                </a:lnTo>
                <a:lnTo>
                  <a:pt x="242063" y="253470"/>
                </a:lnTo>
                <a:lnTo>
                  <a:pt x="0" y="25347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43" name="TextBox 43"/>
          <p:cNvSpPr txBox="1"/>
          <p:nvPr/>
        </p:nvSpPr>
        <p:spPr>
          <a:xfrm>
            <a:off x="7655893" y="7325911"/>
            <a:ext cx="10178955" cy="646587"/>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DD Form 1351-2 (SmartVoucher)</a:t>
            </a:r>
          </a:p>
          <a:p>
            <a:pPr algn="just">
              <a:lnSpc>
                <a:spcPts val="2625"/>
              </a:lnSpc>
            </a:pPr>
            <a:endParaRPr lang="en-US" sz="2100" spc="157">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44" name="Freeform 44"/>
          <p:cNvSpPr/>
          <p:nvPr/>
        </p:nvSpPr>
        <p:spPr>
          <a:xfrm>
            <a:off x="7097545" y="7884181"/>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45" name="TextBox 45"/>
          <p:cNvSpPr txBox="1"/>
          <p:nvPr/>
        </p:nvSpPr>
        <p:spPr>
          <a:xfrm>
            <a:off x="7655893" y="7836556"/>
            <a:ext cx="10178955" cy="646587"/>
          </a:xfrm>
          <a:prstGeom prst="rect">
            <a:avLst/>
          </a:prstGeom>
        </p:spPr>
        <p:txBody>
          <a:bodyPr lIns="0" tIns="0" rIns="0" bIns="0" rtlCol="0" anchor="t">
            <a:spAutoFit/>
          </a:bodyPr>
          <a:lstStyle/>
          <a:p>
            <a:pPr algn="just">
              <a:lnSpc>
                <a:spcPts val="2625"/>
              </a:lnSpc>
            </a:pPr>
            <a:r>
              <a:rPr lang="en-US" sz="2100" spc="157">
                <a:solidFill>
                  <a:srgbClr val="000000"/>
                </a:solidFill>
                <a:latin typeface="Times New Roman" panose="02020603050405020304" pitchFamily="18" charset="0"/>
                <a:ea typeface="Codec Pro"/>
                <a:cs typeface="Times New Roman" panose="02020603050405020304" pitchFamily="18" charset="0"/>
                <a:sym typeface="Codec Pro"/>
              </a:rPr>
              <a:t>TLA Cover sheet </a:t>
            </a:r>
          </a:p>
          <a:p>
            <a:pPr algn="just">
              <a:lnSpc>
                <a:spcPts val="2625"/>
              </a:lnSpc>
            </a:pPr>
            <a:endParaRPr lang="en-US" sz="2100" spc="157">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46" name="Freeform 46"/>
          <p:cNvSpPr/>
          <p:nvPr/>
        </p:nvSpPr>
        <p:spPr>
          <a:xfrm>
            <a:off x="7097545" y="8385300"/>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47" name="TextBox 47"/>
          <p:cNvSpPr txBox="1"/>
          <p:nvPr/>
        </p:nvSpPr>
        <p:spPr>
          <a:xfrm>
            <a:off x="7655893" y="8337675"/>
            <a:ext cx="10178955" cy="980012"/>
          </a:xfrm>
          <a:prstGeom prst="rect">
            <a:avLst/>
          </a:prstGeom>
        </p:spPr>
        <p:txBody>
          <a:bodyPr lIns="0" tIns="0" rIns="0" bIns="0" rtlCol="0" anchor="t">
            <a:spAutoFit/>
          </a:bodyPr>
          <a:lstStyle/>
          <a:p>
            <a:pPr algn="just">
              <a:lnSpc>
                <a:spcPts val="2625"/>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Statement of Non-Availability from Ederle Inn (if staying Off-Post</a:t>
            </a:r>
          </a:p>
          <a:p>
            <a:pPr algn="just">
              <a:lnSpc>
                <a:spcPts val="2625"/>
              </a:lnSpc>
            </a:pPr>
            <a:r>
              <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rPr>
              <a:t>in commercial lodging)</a:t>
            </a:r>
          </a:p>
          <a:p>
            <a:pPr algn="just">
              <a:lnSpc>
                <a:spcPts val="2625"/>
              </a:lnSpc>
            </a:pPr>
            <a:endParaRPr lang="en-US" sz="2100" spc="157" dirty="0">
              <a:solidFill>
                <a:srgbClr val="000000"/>
              </a:solidFill>
              <a:latin typeface="Times New Roman" panose="02020603050405020304" pitchFamily="18" charset="0"/>
              <a:ea typeface="Codec Pro"/>
              <a:cs typeface="Times New Roman" panose="02020603050405020304" pitchFamily="18" charset="0"/>
              <a:sym typeface="Codec Pro"/>
            </a:endParaRPr>
          </a:p>
        </p:txBody>
      </p:sp>
      <p:sp>
        <p:nvSpPr>
          <p:cNvPr id="48" name="TextBox 48"/>
          <p:cNvSpPr txBox="1"/>
          <p:nvPr/>
        </p:nvSpPr>
        <p:spPr>
          <a:xfrm>
            <a:off x="6678010" y="9170578"/>
            <a:ext cx="10485716" cy="324704"/>
          </a:xfrm>
          <a:prstGeom prst="rect">
            <a:avLst/>
          </a:prstGeom>
        </p:spPr>
        <p:txBody>
          <a:bodyPr lIns="0" tIns="0" rIns="0" bIns="0" rtlCol="0" anchor="t">
            <a:spAutoFit/>
          </a:bodyPr>
          <a:lstStyle/>
          <a:p>
            <a:pPr algn="ctr">
              <a:lnSpc>
                <a:spcPts val="2704"/>
              </a:lnSpc>
            </a:pPr>
            <a:r>
              <a:rPr lang="en-US" sz="2163" b="1" spc="162" dirty="0">
                <a:solidFill>
                  <a:srgbClr val="000000"/>
                </a:solidFill>
                <a:latin typeface="Times New Roman" panose="02020603050405020304" pitchFamily="18" charset="0"/>
                <a:ea typeface="Codec Pro Bold"/>
                <a:cs typeface="Times New Roman" panose="02020603050405020304" pitchFamily="18" charset="0"/>
                <a:sym typeface="Codec Pro Bold"/>
              </a:rPr>
              <a:t>Turn in key supporting documents to TLA office located in Building 309</a:t>
            </a:r>
          </a:p>
        </p:txBody>
      </p:sp>
      <p:sp>
        <p:nvSpPr>
          <p:cNvPr id="49" name="Freeform 49"/>
          <p:cNvSpPr/>
          <p:nvPr/>
        </p:nvSpPr>
        <p:spPr>
          <a:xfrm>
            <a:off x="6141786" y="3552822"/>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50" name="TextBox 50"/>
          <p:cNvSpPr txBox="1"/>
          <p:nvPr/>
        </p:nvSpPr>
        <p:spPr>
          <a:xfrm>
            <a:off x="6700134" y="3476622"/>
            <a:ext cx="11261808" cy="342017"/>
          </a:xfrm>
          <a:prstGeom prst="rect">
            <a:avLst/>
          </a:prstGeom>
        </p:spPr>
        <p:txBody>
          <a:bodyPr lIns="0" tIns="0" rIns="0" bIns="0" rtlCol="0" anchor="t">
            <a:spAutoFit/>
          </a:bodyPr>
          <a:lstStyle/>
          <a:p>
            <a:pPr algn="just">
              <a:lnSpc>
                <a:spcPts val="2940"/>
              </a:lnSpc>
            </a:pPr>
            <a:r>
              <a:rPr lang="en-US" sz="2100" b="1" spc="157">
                <a:solidFill>
                  <a:srgbClr val="000000"/>
                </a:solidFill>
                <a:latin typeface="Times New Roman" panose="02020603050405020304" pitchFamily="18" charset="0"/>
                <a:ea typeface="Codec Pro Bold"/>
                <a:cs typeface="Times New Roman" panose="02020603050405020304" pitchFamily="18" charset="0"/>
                <a:sym typeface="Codec Pro Bold"/>
              </a:rPr>
              <a:t>AirBnB should only be used as the last result if other lodging is not available</a:t>
            </a:r>
          </a:p>
        </p:txBody>
      </p:sp>
      <p:sp>
        <p:nvSpPr>
          <p:cNvPr id="56" name="Freeform 49">
            <a:extLst>
              <a:ext uri="{FF2B5EF4-FFF2-40B4-BE49-F238E27FC236}">
                <a16:creationId xmlns:a16="http://schemas.microsoft.com/office/drawing/2014/main" id="{EBE9F129-054D-E845-FC20-1145AC026B4C}"/>
              </a:ext>
            </a:extLst>
          </p:cNvPr>
          <p:cNvSpPr/>
          <p:nvPr/>
        </p:nvSpPr>
        <p:spPr>
          <a:xfrm>
            <a:off x="6145315" y="4152438"/>
            <a:ext cx="242063" cy="253469"/>
          </a:xfrm>
          <a:custGeom>
            <a:avLst/>
            <a:gdLst/>
            <a:ahLst/>
            <a:cxnLst/>
            <a:rect l="l" t="t" r="r" b="b"/>
            <a:pathLst>
              <a:path w="242063" h="253469">
                <a:moveTo>
                  <a:pt x="0" y="0"/>
                </a:moveTo>
                <a:lnTo>
                  <a:pt x="242063" y="0"/>
                </a:lnTo>
                <a:lnTo>
                  <a:pt x="242063" y="253469"/>
                </a:lnTo>
                <a:lnTo>
                  <a:pt x="0" y="253469"/>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57" name="TextBox 15">
            <a:extLst>
              <a:ext uri="{FF2B5EF4-FFF2-40B4-BE49-F238E27FC236}">
                <a16:creationId xmlns:a16="http://schemas.microsoft.com/office/drawing/2014/main" id="{393F58C3-529E-CDB0-0473-E95F2CAF8A63}"/>
              </a:ext>
            </a:extLst>
          </p:cNvPr>
          <p:cNvSpPr txBox="1"/>
          <p:nvPr/>
        </p:nvSpPr>
        <p:spPr>
          <a:xfrm>
            <a:off x="6690520" y="4089621"/>
            <a:ext cx="11114146" cy="1464825"/>
          </a:xfrm>
          <a:prstGeom prst="rect">
            <a:avLst/>
          </a:prstGeom>
        </p:spPr>
        <p:txBody>
          <a:bodyPr lIns="0" tIns="0" rIns="0" bIns="0" rtlCol="0" anchor="t">
            <a:spAutoFit/>
          </a:bodyPr>
          <a:lstStyle/>
          <a:p>
            <a:pPr algn="just">
              <a:lnSpc>
                <a:spcPts val="2940"/>
              </a:lnSpc>
            </a:pPr>
            <a:r>
              <a:rPr lang="en-US" sz="2100" spc="157" dirty="0">
                <a:solidFill>
                  <a:srgbClr val="000000"/>
                </a:solidFill>
                <a:latin typeface="Times New Roman" panose="02020603050405020304" pitchFamily="18" charset="0"/>
                <a:ea typeface="Codec Pro Light"/>
                <a:cs typeface="Times New Roman" panose="02020603050405020304" pitchFamily="18" charset="0"/>
                <a:sym typeface="Codec Pro Light"/>
              </a:rPr>
              <a:t>TLA will be paid directly to the LES, listed as TLA in entitlements column. </a:t>
            </a:r>
            <a:r>
              <a:rPr lang="en-US" sz="2100" b="1" spc="157" dirty="0">
                <a:solidFill>
                  <a:srgbClr val="000000"/>
                </a:solidFill>
                <a:latin typeface="Times New Roman" panose="02020603050405020304" pitchFamily="18" charset="0"/>
                <a:ea typeface="Codec Pro Light"/>
                <a:cs typeface="Times New Roman" panose="02020603050405020304" pitchFamily="18" charset="0"/>
                <a:sym typeface="Codec Pro Light"/>
              </a:rPr>
              <a:t>It is the responsibility of the Service Member to close out GTCC once reimbursement has been received. </a:t>
            </a:r>
          </a:p>
          <a:p>
            <a:pPr algn="just">
              <a:lnSpc>
                <a:spcPts val="2940"/>
              </a:lnSpc>
            </a:pPr>
            <a:endParaRPr lang="en-US" sz="2100" spc="157" dirty="0">
              <a:solidFill>
                <a:srgbClr val="000000"/>
              </a:solidFill>
              <a:latin typeface="Times New Roman" panose="02020603050405020304" pitchFamily="18" charset="0"/>
              <a:ea typeface="Codec Pro Light"/>
              <a:cs typeface="Times New Roman" panose="02020603050405020304" pitchFamily="18" charset="0"/>
              <a:sym typeface="Codec Pro Light"/>
            </a:endParaRPr>
          </a:p>
        </p:txBody>
      </p:sp>
      <p:grpSp>
        <p:nvGrpSpPr>
          <p:cNvPr id="59" name="Group 3">
            <a:extLst>
              <a:ext uri="{FF2B5EF4-FFF2-40B4-BE49-F238E27FC236}">
                <a16:creationId xmlns:a16="http://schemas.microsoft.com/office/drawing/2014/main" id="{3EA888A9-777B-4680-21CF-00C1F579094B}"/>
              </a:ext>
            </a:extLst>
          </p:cNvPr>
          <p:cNvGrpSpPr/>
          <p:nvPr/>
        </p:nvGrpSpPr>
        <p:grpSpPr>
          <a:xfrm>
            <a:off x="0" y="-1193639"/>
            <a:ext cx="5649510" cy="11480639"/>
            <a:chOff x="0" y="-38100"/>
            <a:chExt cx="1487937" cy="3023707"/>
          </a:xfrm>
        </p:grpSpPr>
        <p:sp>
          <p:nvSpPr>
            <p:cNvPr id="60" name="Freeform 4">
              <a:extLst>
                <a:ext uri="{FF2B5EF4-FFF2-40B4-BE49-F238E27FC236}">
                  <a16:creationId xmlns:a16="http://schemas.microsoft.com/office/drawing/2014/main" id="{7A43874C-511A-AF37-471E-C2DD305FC746}"/>
                </a:ext>
              </a:extLst>
            </p:cNvPr>
            <p:cNvSpPr/>
            <p:nvPr/>
          </p:nvSpPr>
          <p:spPr>
            <a:xfrm>
              <a:off x="1759" y="276274"/>
              <a:ext cx="1486178" cy="2709333"/>
            </a:xfrm>
            <a:custGeom>
              <a:avLst/>
              <a:gdLst/>
              <a:ahLst/>
              <a:cxnLst/>
              <a:rect l="l" t="t" r="r" b="b"/>
              <a:pathLst>
                <a:path w="1486178" h="2709333">
                  <a:moveTo>
                    <a:pt x="0" y="0"/>
                  </a:moveTo>
                  <a:lnTo>
                    <a:pt x="1486178" y="0"/>
                  </a:lnTo>
                  <a:lnTo>
                    <a:pt x="1486178" y="2709333"/>
                  </a:lnTo>
                  <a:lnTo>
                    <a:pt x="0" y="2709333"/>
                  </a:lnTo>
                  <a:close/>
                </a:path>
              </a:pathLst>
            </a:custGeom>
            <a:solidFill>
              <a:srgbClr val="ADBD8D"/>
            </a:solidFill>
          </p:spPr>
          <p:txBody>
            <a:bodyPr/>
            <a:lstStyle/>
            <a:p>
              <a:endParaRPr lang="en-US"/>
            </a:p>
          </p:txBody>
        </p:sp>
        <p:sp>
          <p:nvSpPr>
            <p:cNvPr id="61" name="TextBox 5">
              <a:extLst>
                <a:ext uri="{FF2B5EF4-FFF2-40B4-BE49-F238E27FC236}">
                  <a16:creationId xmlns:a16="http://schemas.microsoft.com/office/drawing/2014/main" id="{08B6D93C-D234-C606-78BC-A52CD8BB5A48}"/>
                </a:ext>
              </a:extLst>
            </p:cNvPr>
            <p:cNvSpPr txBox="1"/>
            <p:nvPr/>
          </p:nvSpPr>
          <p:spPr>
            <a:xfrm>
              <a:off x="0" y="-38100"/>
              <a:ext cx="1486178" cy="2747433"/>
            </a:xfrm>
            <a:prstGeom prst="rect">
              <a:avLst/>
            </a:prstGeom>
          </p:spPr>
          <p:txBody>
            <a:bodyPr lIns="50800" tIns="50800" rIns="50800" bIns="50800" rtlCol="0" anchor="ctr"/>
            <a:lstStyle/>
            <a:p>
              <a:pPr algn="ctr">
                <a:lnSpc>
                  <a:spcPts val="2659"/>
                </a:lnSpc>
              </a:pPr>
              <a:endParaRPr/>
            </a:p>
          </p:txBody>
        </p:sp>
      </p:grpSp>
      <p:sp>
        <p:nvSpPr>
          <p:cNvPr id="62" name="TextBox 18">
            <a:extLst>
              <a:ext uri="{FF2B5EF4-FFF2-40B4-BE49-F238E27FC236}">
                <a16:creationId xmlns:a16="http://schemas.microsoft.com/office/drawing/2014/main" id="{41F79349-DBFA-DF71-0AC8-A60FDD92E908}"/>
              </a:ext>
            </a:extLst>
          </p:cNvPr>
          <p:cNvSpPr txBox="1"/>
          <p:nvPr/>
        </p:nvSpPr>
        <p:spPr>
          <a:xfrm>
            <a:off x="92478" y="517378"/>
            <a:ext cx="5471232" cy="8877110"/>
          </a:xfrm>
          <a:prstGeom prst="rect">
            <a:avLst/>
          </a:prstGeom>
        </p:spPr>
        <p:txBody>
          <a:bodyPr lIns="0" tIns="0" rIns="0" bIns="0" rtlCol="0" anchor="t">
            <a:spAutoFit/>
          </a:bodyPr>
          <a:lstStyle/>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Points of Contact</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a:cs typeface="Times New Roman" panose="02020603050405020304" pitchFamily="18" charset="0"/>
                <a:sym typeface="Codec Pro"/>
              </a:rPr>
              <a:t>Required Documents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Bold"/>
                <a:cs typeface="Times New Roman" panose="02020603050405020304" pitchFamily="18" charset="0"/>
                <a:sym typeface="Codec Pro Bold"/>
              </a:rPr>
              <a:t>Cost of Living Allowance (COLA)</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Basic Allowance for Housing (BAH)</a:t>
            </a:r>
          </a:p>
          <a:p>
            <a:pPr marL="453390" lvl="1" indent="-226695" algn="l">
              <a:lnSpc>
                <a:spcPts val="4053"/>
              </a:lnSpc>
              <a:buFont typeface="Arial"/>
              <a:buChar char="•"/>
            </a:pPr>
            <a:r>
              <a:rPr lang="en-US" sz="2100" b="1" spc="90" dirty="0">
                <a:solidFill>
                  <a:schemeClr val="bg1"/>
                </a:solidFill>
                <a:latin typeface="Times New Roman" panose="02020603050405020304" pitchFamily="18" charset="0"/>
                <a:ea typeface="Codec Pro Bold"/>
                <a:cs typeface="Times New Roman" panose="02020603050405020304" pitchFamily="18" charset="0"/>
                <a:sym typeface="Codec Pro Bold"/>
              </a:rPr>
              <a:t>Family Separation Allowance</a:t>
            </a:r>
          </a:p>
          <a:p>
            <a:pPr marL="453390" lvl="1" indent="-226695" algn="l">
              <a:lnSpc>
                <a:spcPts val="4053"/>
              </a:lnSpc>
              <a:buFont typeface="Arial"/>
              <a:buChar char="•"/>
            </a:pPr>
            <a:r>
              <a:rPr lang="en-US" sz="2100" b="1" u="sng" spc="90" dirty="0">
                <a:solidFill>
                  <a:srgbClr val="FFFF00"/>
                </a:solidFill>
                <a:latin typeface="Times New Roman" panose="02020603050405020304" pitchFamily="18" charset="0"/>
                <a:ea typeface="Codec Pro"/>
                <a:cs typeface="Times New Roman" panose="02020603050405020304" pitchFamily="18" charset="0"/>
                <a:sym typeface="Codec Pro"/>
              </a:rPr>
              <a:t>Temporary Lodging Allowance (TLA)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Station Housing Allowance (ASHA)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Move In Housing Allowance (MIHA)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Meal Deductions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Advance Pay</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Enlistment Bonus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Entitlements Affected by Permanent Change of Station</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Dislocation Allowance (DLA)</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Pet Expenses</a:t>
            </a:r>
          </a:p>
          <a:p>
            <a:pPr marL="453390" lvl="1" indent="-226695" algn="l">
              <a:lnSpc>
                <a:spcPts val="4053"/>
              </a:lnSpc>
              <a:buFont typeface="Arial"/>
              <a:buChar char="•"/>
            </a:pPr>
            <a:r>
              <a:rPr lang="en-US" sz="2100" b="1" spc="90" dirty="0">
                <a:solidFill>
                  <a:srgbClr val="F9FBF2"/>
                </a:solidFill>
                <a:latin typeface="Times New Roman" panose="02020603050405020304" pitchFamily="18" charset="0"/>
                <a:ea typeface="Codec Pro"/>
                <a:cs typeface="Times New Roman" panose="02020603050405020304" pitchFamily="18" charset="0"/>
                <a:sym typeface="Codec Pro"/>
              </a:rPr>
              <a:t>Smart Voucher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54eecc5-e26c-4620-b240-5a8bb326c33d}" enabled="1" method="Privileged" siteId="{fae6d70f-954b-4811-92b6-0530d6f84c43}" removed="0"/>
</clbl:labelList>
</file>

<file path=docProps/app.xml><?xml version="1.0" encoding="utf-8"?>
<Properties xmlns="http://schemas.openxmlformats.org/officeDocument/2006/extended-properties" xmlns:vt="http://schemas.openxmlformats.org/officeDocument/2006/docPropsVTypes">
  <TotalTime>13198</TotalTime>
  <Words>3596</Words>
  <Application>Microsoft Office PowerPoint</Application>
  <PresentationFormat>Custom</PresentationFormat>
  <Paragraphs>505</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Times New Roman</vt:lpstr>
      <vt:lpstr>Calibri</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Italy Finance Center For Excellence - 4/29/25</dc:title>
  <dc:creator>Moua, Pang N CIV USARMY IFCE 266 FISC (USA)</dc:creator>
  <cp:lastModifiedBy>Moua, Pang N CIV USARMY 266 FISC (USA)</cp:lastModifiedBy>
  <cp:revision>6</cp:revision>
  <dcterms:created xsi:type="dcterms:W3CDTF">2006-08-16T00:00:00Z</dcterms:created>
  <dcterms:modified xsi:type="dcterms:W3CDTF">2025-09-16T13:39:45Z</dcterms:modified>
  <dc:identifier>DAGi7Vlcv3I</dc:identifier>
</cp:coreProperties>
</file>