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5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F230-849A-4DF3-B1CC-2234B3DFCFC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4EBC-8078-4FDB-9096-42486879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7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F230-849A-4DF3-B1CC-2234B3DFCFC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4EBC-8078-4FDB-9096-42486879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1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F230-849A-4DF3-B1CC-2234B3DFCFC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4EBC-8078-4FDB-9096-42486879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0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F230-849A-4DF3-B1CC-2234B3DFCFC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4EBC-8078-4FDB-9096-42486879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7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F230-849A-4DF3-B1CC-2234B3DFCFC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4EBC-8078-4FDB-9096-42486879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3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F230-849A-4DF3-B1CC-2234B3DFCFC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4EBC-8078-4FDB-9096-42486879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8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F230-849A-4DF3-B1CC-2234B3DFCFC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4EBC-8078-4FDB-9096-42486879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0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F230-849A-4DF3-B1CC-2234B3DFCFC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4EBC-8078-4FDB-9096-42486879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0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F230-849A-4DF3-B1CC-2234B3DFCFC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4EBC-8078-4FDB-9096-42486879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F230-849A-4DF3-B1CC-2234B3DFCFC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4EBC-8078-4FDB-9096-42486879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1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F230-849A-4DF3-B1CC-2234B3DFCFC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4EBC-8078-4FDB-9096-42486879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8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7F230-849A-4DF3-B1CC-2234B3DFCFC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14EBC-8078-4FDB-9096-42486879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8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15111" b="39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876800" y="1219200"/>
            <a:ext cx="1828800" cy="2667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905000" y="1219200"/>
            <a:ext cx="3048000" cy="2667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295400" y="3886200"/>
            <a:ext cx="609600" cy="4572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0" y="4343400"/>
            <a:ext cx="1295400" cy="533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TextBox 19"/>
          <p:cNvSpPr txBox="1">
            <a:spLocks noChangeArrowheads="1"/>
          </p:cNvSpPr>
          <p:nvPr/>
        </p:nvSpPr>
        <p:spPr bwMode="auto">
          <a:xfrm>
            <a:off x="152400" y="4876800"/>
            <a:ext cx="20574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Calibri" panose="020F0502020204030204" pitchFamily="34" charset="0"/>
              </a:rPr>
              <a:t>From Ft. Irwin </a:t>
            </a:r>
            <a:r>
              <a:rPr lang="en-US" altLang="en-US" sz="1400" b="1" dirty="0" smtClean="0">
                <a:latin typeface="Calibri" panose="020F0502020204030204" pitchFamily="34" charset="0"/>
              </a:rPr>
              <a:t>Main Gate </a:t>
            </a:r>
            <a:endParaRPr lang="en-US" altLang="en-US" sz="1400" b="1" dirty="0">
              <a:latin typeface="Calibri" panose="020F0502020204030204" pitchFamily="34" charset="0"/>
            </a:endParaRPr>
          </a:p>
        </p:txBody>
      </p:sp>
      <p:sp>
        <p:nvSpPr>
          <p:cNvPr id="2056" name="TextBox 20"/>
          <p:cNvSpPr txBox="1">
            <a:spLocks noChangeArrowheads="1"/>
          </p:cNvSpPr>
          <p:nvPr/>
        </p:nvSpPr>
        <p:spPr bwMode="auto">
          <a:xfrm rot="1000184">
            <a:off x="5339860" y="4244527"/>
            <a:ext cx="176432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 smtClean="0">
                <a:latin typeface="Calibri" panose="020F0502020204030204" pitchFamily="34" charset="0"/>
              </a:rPr>
              <a:t>RC-OPT Billets                                    BLDG </a:t>
            </a:r>
            <a:r>
              <a:rPr lang="en-US" altLang="en-US" sz="1000" b="1" dirty="0">
                <a:latin typeface="Calibri" panose="020F0502020204030204" pitchFamily="34" charset="0"/>
              </a:rPr>
              <a:t>864 Langford Lake Road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953000"/>
            <a:ext cx="381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1"/>
          <p:cNvSpPr/>
          <p:nvPr/>
        </p:nvSpPr>
        <p:spPr>
          <a:xfrm rot="948908">
            <a:off x="6334562" y="3879032"/>
            <a:ext cx="103487" cy="366327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6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461" t="4990" r="65021" b="26354"/>
          <a:stretch/>
        </p:blipFill>
        <p:spPr>
          <a:xfrm>
            <a:off x="2157260" y="9236"/>
            <a:ext cx="6976565" cy="6834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 rot="19483560">
            <a:off x="3776164" y="2563312"/>
            <a:ext cx="506936" cy="28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KSP1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 rot="19483560">
            <a:off x="4457953" y="2045907"/>
            <a:ext cx="506936" cy="28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KSP2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 rot="19483560">
            <a:off x="3744079" y="1803245"/>
            <a:ext cx="506936" cy="28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RC1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 rot="19470111">
            <a:off x="4554586" y="4710489"/>
            <a:ext cx="1515451" cy="204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Designated  Parking GSA/POV</a:t>
            </a:r>
            <a:endParaRPr lang="en-US" sz="800" dirty="0"/>
          </a:p>
        </p:txBody>
      </p:sp>
      <p:sp>
        <p:nvSpPr>
          <p:cNvPr id="12" name="Rectangle 11"/>
          <p:cNvSpPr/>
          <p:nvPr/>
        </p:nvSpPr>
        <p:spPr>
          <a:xfrm rot="3081675">
            <a:off x="5852642" y="3383925"/>
            <a:ext cx="692444" cy="466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Tactical Vehicle Parking 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2878" y="3652449"/>
            <a:ext cx="755606" cy="5172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Designated Smoking Area </a:t>
            </a:r>
            <a:endParaRPr lang="en-US" sz="900" dirty="0"/>
          </a:p>
        </p:txBody>
      </p:sp>
      <p:sp>
        <p:nvSpPr>
          <p:cNvPr id="15" name="Rectangle 14"/>
          <p:cNvSpPr/>
          <p:nvPr/>
        </p:nvSpPr>
        <p:spPr>
          <a:xfrm rot="19982105">
            <a:off x="3009969" y="3210065"/>
            <a:ext cx="217673" cy="187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4" idx="0"/>
          </p:cNvCxnSpPr>
          <p:nvPr/>
        </p:nvCxnSpPr>
        <p:spPr>
          <a:xfrm flipV="1">
            <a:off x="2740681" y="3360821"/>
            <a:ext cx="240659" cy="2916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50822">
            <a:off x="6408617" y="5908433"/>
            <a:ext cx="6101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RC-OPT Supply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 rot="19483560">
            <a:off x="4512105" y="4330559"/>
            <a:ext cx="586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864A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 rot="19483560">
            <a:off x="5479249" y="3688539"/>
            <a:ext cx="432743" cy="2821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864</a:t>
            </a:r>
            <a:endParaRPr lang="en-US" sz="1200" b="1" dirty="0"/>
          </a:p>
        </p:txBody>
      </p:sp>
      <p:sp>
        <p:nvSpPr>
          <p:cNvPr id="27" name="Freeform 26"/>
          <p:cNvSpPr/>
          <p:nvPr/>
        </p:nvSpPr>
        <p:spPr>
          <a:xfrm>
            <a:off x="4780722" y="4164496"/>
            <a:ext cx="2216426" cy="2136913"/>
          </a:xfrm>
          <a:custGeom>
            <a:avLst/>
            <a:gdLst>
              <a:gd name="connsiteX0" fmla="*/ 1918252 w 2216426"/>
              <a:gd name="connsiteY0" fmla="*/ 0 h 2136913"/>
              <a:gd name="connsiteX1" fmla="*/ 0 w 2216426"/>
              <a:gd name="connsiteY1" fmla="*/ 1282148 h 2136913"/>
              <a:gd name="connsiteX2" fmla="*/ 347869 w 2216426"/>
              <a:gd name="connsiteY2" fmla="*/ 2136913 h 2136913"/>
              <a:gd name="connsiteX3" fmla="*/ 914400 w 2216426"/>
              <a:gd name="connsiteY3" fmla="*/ 2107095 h 2136913"/>
              <a:gd name="connsiteX4" fmla="*/ 944217 w 2216426"/>
              <a:gd name="connsiteY4" fmla="*/ 1480930 h 2136913"/>
              <a:gd name="connsiteX5" fmla="*/ 2176669 w 2216426"/>
              <a:gd name="connsiteY5" fmla="*/ 1540565 h 2136913"/>
              <a:gd name="connsiteX6" fmla="*/ 2216426 w 2216426"/>
              <a:gd name="connsiteY6" fmla="*/ 884582 h 2136913"/>
              <a:gd name="connsiteX7" fmla="*/ 1848678 w 2216426"/>
              <a:gd name="connsiteY7" fmla="*/ 407504 h 2136913"/>
              <a:gd name="connsiteX8" fmla="*/ 2057400 w 2216426"/>
              <a:gd name="connsiteY8" fmla="*/ 198782 h 2136913"/>
              <a:gd name="connsiteX9" fmla="*/ 1918252 w 2216426"/>
              <a:gd name="connsiteY9" fmla="*/ 0 h 213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6426" h="2136913">
                <a:moveTo>
                  <a:pt x="1918252" y="0"/>
                </a:moveTo>
                <a:lnTo>
                  <a:pt x="0" y="1282148"/>
                </a:lnTo>
                <a:lnTo>
                  <a:pt x="347869" y="2136913"/>
                </a:lnTo>
                <a:lnTo>
                  <a:pt x="914400" y="2107095"/>
                </a:lnTo>
                <a:lnTo>
                  <a:pt x="944217" y="1480930"/>
                </a:lnTo>
                <a:lnTo>
                  <a:pt x="2176669" y="1540565"/>
                </a:lnTo>
                <a:lnTo>
                  <a:pt x="2216426" y="884582"/>
                </a:lnTo>
                <a:lnTo>
                  <a:pt x="1848678" y="407504"/>
                </a:lnTo>
                <a:lnTo>
                  <a:pt x="2057400" y="198782"/>
                </a:lnTo>
                <a:lnTo>
                  <a:pt x="1918252" y="0"/>
                </a:lnTo>
                <a:close/>
              </a:path>
            </a:pathLst>
          </a:custGeom>
          <a:solidFill>
            <a:srgbClr val="FF0000">
              <a:alpha val="3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9564559">
            <a:off x="5279546" y="5036662"/>
            <a:ext cx="1366656" cy="313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Keep Area Clear 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674815" y="6186322"/>
            <a:ext cx="1748215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Dumpsters</a:t>
            </a:r>
          </a:p>
          <a:p>
            <a:r>
              <a:rPr lang="en-US" sz="900" dirty="0" smtClean="0"/>
              <a:t>- Keep lids Closed at all times</a:t>
            </a:r>
          </a:p>
          <a:p>
            <a:r>
              <a:rPr lang="en-US" sz="900" dirty="0" smtClean="0"/>
              <a:t>- Keep area clear for trash pick up </a:t>
            </a:r>
            <a:endParaRPr lang="en-US" sz="900" dirty="0"/>
          </a:p>
        </p:txBody>
      </p:sp>
      <p:cxnSp>
        <p:nvCxnSpPr>
          <p:cNvPr id="29" name="Straight Arrow Connector 28"/>
          <p:cNvCxnSpPr>
            <a:stCxn id="28" idx="3"/>
          </p:cNvCxnSpPr>
          <p:nvPr/>
        </p:nvCxnSpPr>
        <p:spPr>
          <a:xfrm flipV="1">
            <a:off x="4423030" y="6364558"/>
            <a:ext cx="617509" cy="756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879432" y="3589485"/>
            <a:ext cx="1016697" cy="759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3942827" y="3779903"/>
            <a:ext cx="260677" cy="336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9483560">
            <a:off x="3663526" y="3916094"/>
            <a:ext cx="5586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RM 5</a:t>
            </a:r>
            <a:endParaRPr lang="en-US" sz="1050" dirty="0"/>
          </a:p>
        </p:txBody>
      </p:sp>
      <p:sp>
        <p:nvSpPr>
          <p:cNvPr id="52" name="TextBox 51"/>
          <p:cNvSpPr txBox="1"/>
          <p:nvPr/>
        </p:nvSpPr>
        <p:spPr>
          <a:xfrm rot="19483560">
            <a:off x="4174269" y="3572497"/>
            <a:ext cx="5586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RM 3</a:t>
            </a:r>
            <a:endParaRPr lang="en-US" sz="1050" dirty="0"/>
          </a:p>
        </p:txBody>
      </p:sp>
      <p:sp>
        <p:nvSpPr>
          <p:cNvPr id="53" name="TextBox 52"/>
          <p:cNvSpPr txBox="1"/>
          <p:nvPr/>
        </p:nvSpPr>
        <p:spPr>
          <a:xfrm rot="19370122">
            <a:off x="4129325" y="4254648"/>
            <a:ext cx="5586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RM 2</a:t>
            </a:r>
            <a:endParaRPr lang="en-US" sz="1050" dirty="0"/>
          </a:p>
        </p:txBody>
      </p:sp>
      <p:sp>
        <p:nvSpPr>
          <p:cNvPr id="54" name="Freeform 53"/>
          <p:cNvSpPr/>
          <p:nvPr/>
        </p:nvSpPr>
        <p:spPr>
          <a:xfrm>
            <a:off x="2335696" y="1252331"/>
            <a:ext cx="2604052" cy="2623931"/>
          </a:xfrm>
          <a:custGeom>
            <a:avLst/>
            <a:gdLst>
              <a:gd name="connsiteX0" fmla="*/ 2445026 w 2604052"/>
              <a:gd name="connsiteY0" fmla="*/ 1133061 h 2623931"/>
              <a:gd name="connsiteX1" fmla="*/ 1540565 w 2604052"/>
              <a:gd name="connsiteY1" fmla="*/ 1769165 h 2623931"/>
              <a:gd name="connsiteX2" fmla="*/ 198782 w 2604052"/>
              <a:gd name="connsiteY2" fmla="*/ 0 h 2623931"/>
              <a:gd name="connsiteX3" fmla="*/ 0 w 2604052"/>
              <a:gd name="connsiteY3" fmla="*/ 487017 h 2623931"/>
              <a:gd name="connsiteX4" fmla="*/ 1063487 w 2604052"/>
              <a:gd name="connsiteY4" fmla="*/ 2057400 h 2623931"/>
              <a:gd name="connsiteX5" fmla="*/ 1182756 w 2604052"/>
              <a:gd name="connsiteY5" fmla="*/ 2623931 h 2623931"/>
              <a:gd name="connsiteX6" fmla="*/ 2146852 w 2604052"/>
              <a:gd name="connsiteY6" fmla="*/ 1938131 h 2623931"/>
              <a:gd name="connsiteX7" fmla="*/ 2166730 w 2604052"/>
              <a:gd name="connsiteY7" fmla="*/ 1769165 h 2623931"/>
              <a:gd name="connsiteX8" fmla="*/ 2604052 w 2604052"/>
              <a:gd name="connsiteY8" fmla="*/ 1381539 h 2623931"/>
              <a:gd name="connsiteX9" fmla="*/ 2445026 w 2604052"/>
              <a:gd name="connsiteY9" fmla="*/ 1133061 h 262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4052" h="2623931">
                <a:moveTo>
                  <a:pt x="2445026" y="1133061"/>
                </a:moveTo>
                <a:lnTo>
                  <a:pt x="1540565" y="1769165"/>
                </a:lnTo>
                <a:lnTo>
                  <a:pt x="198782" y="0"/>
                </a:lnTo>
                <a:lnTo>
                  <a:pt x="0" y="487017"/>
                </a:lnTo>
                <a:lnTo>
                  <a:pt x="1063487" y="2057400"/>
                </a:lnTo>
                <a:lnTo>
                  <a:pt x="1182756" y="2623931"/>
                </a:lnTo>
                <a:lnTo>
                  <a:pt x="2146852" y="1938131"/>
                </a:lnTo>
                <a:lnTo>
                  <a:pt x="2166730" y="1769165"/>
                </a:lnTo>
                <a:lnTo>
                  <a:pt x="2604052" y="1381539"/>
                </a:lnTo>
                <a:lnTo>
                  <a:pt x="2445026" y="1133061"/>
                </a:lnTo>
                <a:close/>
              </a:path>
            </a:pathLst>
          </a:custGeom>
          <a:solidFill>
            <a:srgbClr val="FFFF00">
              <a:alpha val="3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 rot="19564559">
            <a:off x="3415399" y="2874165"/>
            <a:ext cx="1587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Load/Unload Only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 rot="3137427">
            <a:off x="2273694" y="2215418"/>
            <a:ext cx="1587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Load/Unload Only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0" y="-99892"/>
            <a:ext cx="2174649" cy="7038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>
                <a:solidFill>
                  <a:schemeClr val="tx1"/>
                </a:solidFill>
              </a:rPr>
              <a:t>RC-OPT Billets</a:t>
            </a:r>
          </a:p>
          <a:p>
            <a:r>
              <a:rPr lang="en-US" sz="1100" b="1" u="sng" dirty="0" smtClean="0">
                <a:solidFill>
                  <a:schemeClr val="tx1"/>
                </a:solidFill>
              </a:rPr>
              <a:t>KSP1</a:t>
            </a:r>
            <a:r>
              <a:rPr lang="en-US" sz="1100" b="1" u="sng" dirty="0">
                <a:solidFill>
                  <a:schemeClr val="tx1"/>
                </a:solidFill>
              </a:rPr>
              <a:t>:</a:t>
            </a:r>
          </a:p>
          <a:p>
            <a:r>
              <a:rPr lang="en-US" sz="1050" dirty="0">
                <a:solidFill>
                  <a:schemeClr val="tx1"/>
                </a:solidFill>
              </a:rPr>
              <a:t>- </a:t>
            </a:r>
            <a:r>
              <a:rPr lang="en-US" sz="1050" dirty="0" smtClean="0">
                <a:solidFill>
                  <a:schemeClr val="tx1"/>
                </a:solidFill>
              </a:rPr>
              <a:t>119 </a:t>
            </a:r>
            <a:r>
              <a:rPr lang="en-US" sz="1050" dirty="0">
                <a:solidFill>
                  <a:schemeClr val="tx1"/>
                </a:solidFill>
              </a:rPr>
              <a:t>Beds </a:t>
            </a:r>
          </a:p>
          <a:p>
            <a:r>
              <a:rPr lang="en-US" sz="1050" dirty="0">
                <a:solidFill>
                  <a:schemeClr val="tx1"/>
                </a:solidFill>
              </a:rPr>
              <a:t>- 1 Toilet, </a:t>
            </a:r>
          </a:p>
          <a:p>
            <a:r>
              <a:rPr lang="en-US" sz="1050" dirty="0">
                <a:solidFill>
                  <a:schemeClr val="tx1"/>
                </a:solidFill>
              </a:rPr>
              <a:t>- 2 Microwaves, 2 Refrigerators 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sz="1100" b="1" u="sng" dirty="0">
                <a:solidFill>
                  <a:schemeClr val="tx1"/>
                </a:solidFill>
              </a:rPr>
              <a:t>RC1: </a:t>
            </a:r>
          </a:p>
          <a:p>
            <a:r>
              <a:rPr lang="en-US" sz="1050" dirty="0">
                <a:solidFill>
                  <a:schemeClr val="tx1"/>
                </a:solidFill>
              </a:rPr>
              <a:t>- </a:t>
            </a:r>
            <a:r>
              <a:rPr lang="en-US" sz="1050" dirty="0" smtClean="0">
                <a:solidFill>
                  <a:schemeClr val="tx1"/>
                </a:solidFill>
              </a:rPr>
              <a:t>32 </a:t>
            </a:r>
            <a:r>
              <a:rPr lang="en-US" sz="1050" dirty="0">
                <a:solidFill>
                  <a:schemeClr val="tx1"/>
                </a:solidFill>
              </a:rPr>
              <a:t>Beds</a:t>
            </a:r>
          </a:p>
          <a:p>
            <a:r>
              <a:rPr lang="en-US" sz="1050" dirty="0">
                <a:solidFill>
                  <a:schemeClr val="tx1"/>
                </a:solidFill>
              </a:rPr>
              <a:t>- 2 Microwaves, 2 Refrigerators </a:t>
            </a:r>
          </a:p>
          <a:p>
            <a:pPr marL="171450" indent="-171450">
              <a:buFontTx/>
              <a:buChar char="-"/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sz="1100" b="1" u="sng" dirty="0">
                <a:solidFill>
                  <a:schemeClr val="tx1"/>
                </a:solidFill>
              </a:rPr>
              <a:t>KSP2: </a:t>
            </a:r>
          </a:p>
          <a:p>
            <a:r>
              <a:rPr lang="en-US" sz="1050" dirty="0">
                <a:solidFill>
                  <a:schemeClr val="tx1"/>
                </a:solidFill>
              </a:rPr>
              <a:t>- </a:t>
            </a:r>
            <a:r>
              <a:rPr lang="en-US" sz="1050" dirty="0" smtClean="0">
                <a:solidFill>
                  <a:schemeClr val="tx1"/>
                </a:solidFill>
              </a:rPr>
              <a:t>118 </a:t>
            </a:r>
            <a:r>
              <a:rPr lang="en-US" sz="1050" dirty="0">
                <a:solidFill>
                  <a:schemeClr val="tx1"/>
                </a:solidFill>
              </a:rPr>
              <a:t>Beds, </a:t>
            </a:r>
          </a:p>
          <a:p>
            <a:r>
              <a:rPr lang="en-US" sz="1050" dirty="0">
                <a:solidFill>
                  <a:schemeClr val="tx1"/>
                </a:solidFill>
              </a:rPr>
              <a:t>- 2 Microwaves, 2 Refrigerators </a:t>
            </a:r>
          </a:p>
          <a:p>
            <a:r>
              <a:rPr lang="en-US" sz="1100" b="1" u="sng" dirty="0" smtClean="0">
                <a:solidFill>
                  <a:schemeClr val="tx1"/>
                </a:solidFill>
              </a:rPr>
              <a:t>864</a:t>
            </a:r>
            <a:r>
              <a:rPr lang="en-US" sz="1100" b="1" u="sng" dirty="0">
                <a:solidFill>
                  <a:schemeClr val="tx1"/>
                </a:solidFill>
              </a:rPr>
              <a:t>: </a:t>
            </a:r>
          </a:p>
          <a:p>
            <a:r>
              <a:rPr lang="en-US" sz="1050" dirty="0">
                <a:solidFill>
                  <a:schemeClr val="tx1"/>
                </a:solidFill>
              </a:rPr>
              <a:t>- Laundry 7 Washers, 8 Dryers </a:t>
            </a:r>
          </a:p>
          <a:p>
            <a:r>
              <a:rPr lang="en-US" sz="1050" dirty="0">
                <a:solidFill>
                  <a:schemeClr val="tx1"/>
                </a:solidFill>
              </a:rPr>
              <a:t>- Latrines</a:t>
            </a:r>
          </a:p>
          <a:p>
            <a:r>
              <a:rPr lang="en-US" sz="1050" dirty="0">
                <a:solidFill>
                  <a:schemeClr val="tx1"/>
                </a:solidFill>
              </a:rPr>
              <a:t>Male: 21 Showers, 16 </a:t>
            </a:r>
            <a:r>
              <a:rPr lang="en-US" sz="1050" dirty="0" smtClean="0">
                <a:solidFill>
                  <a:schemeClr val="tx1"/>
                </a:solidFill>
              </a:rPr>
              <a:t>Toilets,            </a:t>
            </a:r>
            <a:r>
              <a:rPr lang="en-US" sz="1000" dirty="0" smtClean="0">
                <a:solidFill>
                  <a:schemeClr val="tx1"/>
                </a:solidFill>
              </a:rPr>
              <a:t>16 Urinals 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50" dirty="0">
                <a:solidFill>
                  <a:schemeClr val="tx1"/>
                </a:solidFill>
              </a:rPr>
              <a:t>Female: 3 Showers, 3 Toilets </a:t>
            </a:r>
          </a:p>
          <a:p>
            <a:r>
              <a:rPr lang="en-US" sz="1100" b="1" u="sng" dirty="0" smtClean="0">
                <a:solidFill>
                  <a:schemeClr val="tx1"/>
                </a:solidFill>
              </a:rPr>
              <a:t>864A</a:t>
            </a:r>
            <a:r>
              <a:rPr lang="en-US" sz="1100" b="1" u="sng" dirty="0">
                <a:solidFill>
                  <a:schemeClr val="tx1"/>
                </a:solidFill>
              </a:rPr>
              <a:t>:</a:t>
            </a:r>
          </a:p>
          <a:p>
            <a:r>
              <a:rPr lang="en-US" sz="1050" u="sng" dirty="0">
                <a:solidFill>
                  <a:schemeClr val="tx1"/>
                </a:solidFill>
              </a:rPr>
              <a:t>- </a:t>
            </a:r>
            <a:r>
              <a:rPr lang="en-US" sz="1050" u="sng" dirty="0" smtClean="0">
                <a:solidFill>
                  <a:schemeClr val="tx1"/>
                </a:solidFill>
              </a:rPr>
              <a:t>RM2</a:t>
            </a:r>
            <a:r>
              <a:rPr lang="en-US" sz="1050" u="sng" dirty="0">
                <a:solidFill>
                  <a:schemeClr val="tx1"/>
                </a:solidFill>
              </a:rPr>
              <a:t>: </a:t>
            </a:r>
          </a:p>
          <a:p>
            <a:r>
              <a:rPr lang="en-US" sz="1050" dirty="0">
                <a:solidFill>
                  <a:schemeClr val="tx1"/>
                </a:solidFill>
              </a:rPr>
              <a:t>- </a:t>
            </a:r>
            <a:r>
              <a:rPr lang="en-US" sz="1050" dirty="0" smtClean="0">
                <a:solidFill>
                  <a:schemeClr val="tx1"/>
                </a:solidFill>
              </a:rPr>
              <a:t>75 </a:t>
            </a:r>
            <a:r>
              <a:rPr lang="en-US" sz="1050" dirty="0">
                <a:solidFill>
                  <a:schemeClr val="tx1"/>
                </a:solidFill>
              </a:rPr>
              <a:t>Beds</a:t>
            </a:r>
          </a:p>
          <a:p>
            <a:pPr marL="171450" indent="-171450">
              <a:buFontTx/>
              <a:buChar char="-"/>
            </a:pPr>
            <a:r>
              <a:rPr lang="en-US" sz="1050" dirty="0" smtClean="0">
                <a:solidFill>
                  <a:schemeClr val="tx1"/>
                </a:solidFill>
              </a:rPr>
              <a:t>2 </a:t>
            </a:r>
            <a:r>
              <a:rPr lang="en-US" sz="1050" dirty="0">
                <a:solidFill>
                  <a:schemeClr val="tx1"/>
                </a:solidFill>
              </a:rPr>
              <a:t>Microwaves, 2 </a:t>
            </a:r>
            <a:r>
              <a:rPr lang="en-US" sz="1050" dirty="0" smtClean="0">
                <a:solidFill>
                  <a:schemeClr val="tx1"/>
                </a:solidFill>
              </a:rPr>
              <a:t>Refrigerators</a:t>
            </a:r>
          </a:p>
          <a:p>
            <a:pPr marL="171450" indent="-171450">
              <a:buFontTx/>
              <a:buChar char="-"/>
            </a:pPr>
            <a:r>
              <a:rPr lang="en-US" sz="1050" dirty="0" smtClean="0">
                <a:solidFill>
                  <a:schemeClr val="tx1"/>
                </a:solidFill>
              </a:rPr>
              <a:t>12 Latrines</a:t>
            </a:r>
            <a:endParaRPr lang="en-US" sz="1050" dirty="0">
              <a:solidFill>
                <a:schemeClr val="tx1"/>
              </a:solidFill>
            </a:endParaRPr>
          </a:p>
          <a:p>
            <a:r>
              <a:rPr lang="en-US" sz="1050" dirty="0">
                <a:solidFill>
                  <a:schemeClr val="tx1"/>
                </a:solidFill>
              </a:rPr>
              <a:t> </a:t>
            </a:r>
          </a:p>
          <a:p>
            <a:r>
              <a:rPr lang="en-US" sz="1050" u="sng" dirty="0">
                <a:solidFill>
                  <a:schemeClr val="tx1"/>
                </a:solidFill>
              </a:rPr>
              <a:t>- </a:t>
            </a:r>
            <a:r>
              <a:rPr lang="en-US" sz="1050" u="sng" dirty="0" smtClean="0">
                <a:solidFill>
                  <a:schemeClr val="tx1"/>
                </a:solidFill>
              </a:rPr>
              <a:t>RM3: </a:t>
            </a:r>
            <a:endParaRPr lang="en-US" sz="1050" u="sng" dirty="0">
              <a:solidFill>
                <a:schemeClr val="tx1"/>
              </a:solidFill>
            </a:endParaRPr>
          </a:p>
          <a:p>
            <a:r>
              <a:rPr lang="en-US" sz="1050" dirty="0">
                <a:solidFill>
                  <a:schemeClr val="tx1"/>
                </a:solidFill>
              </a:rPr>
              <a:t>- </a:t>
            </a:r>
            <a:r>
              <a:rPr lang="en-US" sz="1050" dirty="0" smtClean="0">
                <a:solidFill>
                  <a:schemeClr val="tx1"/>
                </a:solidFill>
              </a:rPr>
              <a:t>26Beds</a:t>
            </a:r>
            <a:endParaRPr lang="en-US" sz="105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050" dirty="0" smtClean="0">
                <a:solidFill>
                  <a:schemeClr val="tx1"/>
                </a:solidFill>
              </a:rPr>
              <a:t>2 </a:t>
            </a:r>
            <a:r>
              <a:rPr lang="en-US" sz="1050" dirty="0">
                <a:solidFill>
                  <a:schemeClr val="tx1"/>
                </a:solidFill>
              </a:rPr>
              <a:t>Microwaves, 2 </a:t>
            </a:r>
            <a:r>
              <a:rPr lang="en-US" sz="1050" dirty="0" smtClean="0">
                <a:solidFill>
                  <a:schemeClr val="tx1"/>
                </a:solidFill>
              </a:rPr>
              <a:t>Refrigerators</a:t>
            </a:r>
          </a:p>
          <a:p>
            <a:pPr marL="171450" indent="-171450">
              <a:buFontTx/>
              <a:buChar char="-"/>
            </a:pPr>
            <a:r>
              <a:rPr lang="en-US" sz="1050" dirty="0" smtClean="0">
                <a:solidFill>
                  <a:schemeClr val="tx1"/>
                </a:solidFill>
              </a:rPr>
              <a:t>12 Latrines</a:t>
            </a:r>
            <a:endParaRPr lang="en-US" sz="1050" dirty="0">
              <a:solidFill>
                <a:schemeClr val="tx1"/>
              </a:solidFill>
            </a:endParaRPr>
          </a:p>
          <a:p>
            <a:r>
              <a:rPr lang="en-US" sz="1050" dirty="0">
                <a:solidFill>
                  <a:schemeClr val="tx1"/>
                </a:solidFill>
              </a:rPr>
              <a:t> </a:t>
            </a:r>
          </a:p>
          <a:p>
            <a:r>
              <a:rPr lang="en-US" sz="1050" u="sng" dirty="0">
                <a:solidFill>
                  <a:schemeClr val="tx1"/>
                </a:solidFill>
              </a:rPr>
              <a:t>- RM5</a:t>
            </a:r>
          </a:p>
          <a:p>
            <a:r>
              <a:rPr lang="en-US" sz="1050" dirty="0">
                <a:solidFill>
                  <a:schemeClr val="tx1"/>
                </a:solidFill>
              </a:rPr>
              <a:t>- 4 Beds</a:t>
            </a:r>
          </a:p>
          <a:p>
            <a:pPr marL="171450" indent="-171450">
              <a:buFontTx/>
              <a:buChar char="-"/>
            </a:pPr>
            <a:r>
              <a:rPr lang="en-US" sz="1050" dirty="0" smtClean="0">
                <a:solidFill>
                  <a:schemeClr val="tx1"/>
                </a:solidFill>
              </a:rPr>
              <a:t>1 </a:t>
            </a:r>
            <a:r>
              <a:rPr lang="en-US" sz="1050" dirty="0">
                <a:solidFill>
                  <a:schemeClr val="tx1"/>
                </a:solidFill>
              </a:rPr>
              <a:t>Microwave, 1 Refrigerator </a:t>
            </a:r>
            <a:endParaRPr lang="en-US" sz="105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050" dirty="0" smtClean="0">
                <a:solidFill>
                  <a:schemeClr val="tx1"/>
                </a:solidFill>
              </a:rPr>
              <a:t>1 Latrine</a:t>
            </a:r>
            <a:endParaRPr lang="en-US" sz="105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100" b="1" u="sng" dirty="0" smtClean="0">
                <a:solidFill>
                  <a:schemeClr val="tx1"/>
                </a:solidFill>
              </a:rPr>
              <a:t>NOTES</a:t>
            </a:r>
            <a:endParaRPr lang="en-US" sz="1100" b="1" u="sng" dirty="0">
              <a:solidFill>
                <a:schemeClr val="tx1"/>
              </a:solidFill>
            </a:endParaRPr>
          </a:p>
          <a:p>
            <a:r>
              <a:rPr lang="en-US" sz="1050" dirty="0">
                <a:solidFill>
                  <a:schemeClr val="tx1"/>
                </a:solidFill>
              </a:rPr>
              <a:t>- Unit must bring cleaning supplies</a:t>
            </a:r>
          </a:p>
          <a:p>
            <a:r>
              <a:rPr lang="en-US" sz="1050" dirty="0">
                <a:solidFill>
                  <a:schemeClr val="tx1"/>
                </a:solidFill>
              </a:rPr>
              <a:t>- Park only in designated areas</a:t>
            </a:r>
          </a:p>
          <a:p>
            <a:r>
              <a:rPr lang="en-US" sz="1050" dirty="0">
                <a:solidFill>
                  <a:schemeClr val="tx1"/>
                </a:solidFill>
              </a:rPr>
              <a:t>- BLDG Managers </a:t>
            </a:r>
          </a:p>
          <a:p>
            <a:r>
              <a:rPr lang="en-US" sz="1050" dirty="0">
                <a:solidFill>
                  <a:schemeClr val="tx1"/>
                </a:solidFill>
              </a:rPr>
              <a:t>   SFC </a:t>
            </a:r>
            <a:r>
              <a:rPr lang="en-US" sz="1050" dirty="0" smtClean="0">
                <a:solidFill>
                  <a:schemeClr val="tx1"/>
                </a:solidFill>
              </a:rPr>
              <a:t>Sellers, Crystal: 410-782-9919</a:t>
            </a:r>
            <a:endParaRPr lang="en-US" sz="1050" dirty="0">
              <a:solidFill>
                <a:schemeClr val="tx1"/>
              </a:solidFill>
            </a:endParaRPr>
          </a:p>
          <a:p>
            <a:r>
              <a:rPr lang="en-US" sz="1050" dirty="0">
                <a:solidFill>
                  <a:schemeClr val="tx1"/>
                </a:solidFill>
              </a:rPr>
              <a:t>   </a:t>
            </a:r>
            <a:r>
              <a:rPr lang="en-US" sz="1050" dirty="0" smtClean="0">
                <a:solidFill>
                  <a:schemeClr val="tx1"/>
                </a:solidFill>
              </a:rPr>
              <a:t>SGT Lee, Deonta: 562-521-2718</a:t>
            </a:r>
            <a:endParaRPr lang="en-US" sz="1050" dirty="0">
              <a:solidFill>
                <a:schemeClr val="tx1"/>
              </a:solidFill>
            </a:endParaRPr>
          </a:p>
          <a:p>
            <a:r>
              <a:rPr lang="en-US" sz="1050" dirty="0">
                <a:solidFill>
                  <a:schemeClr val="tx1"/>
                </a:solidFill>
              </a:rPr>
              <a:t>   </a:t>
            </a:r>
            <a:r>
              <a:rPr lang="en-US" sz="1050" dirty="0" smtClean="0">
                <a:solidFill>
                  <a:schemeClr val="tx1"/>
                </a:solidFill>
              </a:rPr>
              <a:t>Staff Duty: </a:t>
            </a:r>
            <a:r>
              <a:rPr lang="en-US" sz="1050" dirty="0" smtClean="0">
                <a:solidFill>
                  <a:schemeClr val="tx1"/>
                </a:solidFill>
              </a:rPr>
              <a:t>760-964-1774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3081675">
            <a:off x="5352262" y="441389"/>
            <a:ext cx="1427090" cy="798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Designated  Parking for GSA/POV </a:t>
            </a:r>
            <a:endParaRPr lang="en-US" sz="800" dirty="0"/>
          </a:p>
        </p:txBody>
      </p:sp>
      <p:sp>
        <p:nvSpPr>
          <p:cNvPr id="3" name="Freeform 2"/>
          <p:cNvSpPr/>
          <p:nvPr/>
        </p:nvSpPr>
        <p:spPr>
          <a:xfrm>
            <a:off x="6665720" y="4383993"/>
            <a:ext cx="623843" cy="1350235"/>
          </a:xfrm>
          <a:custGeom>
            <a:avLst/>
            <a:gdLst>
              <a:gd name="connsiteX0" fmla="*/ 196553 w 623843"/>
              <a:gd name="connsiteY0" fmla="*/ 0 h 1350235"/>
              <a:gd name="connsiteX1" fmla="*/ 0 w 623843"/>
              <a:gd name="connsiteY1" fmla="*/ 196553 h 1350235"/>
              <a:gd name="connsiteX2" fmla="*/ 350377 w 623843"/>
              <a:gd name="connsiteY2" fmla="*/ 632388 h 1350235"/>
              <a:gd name="connsiteX3" fmla="*/ 333286 w 623843"/>
              <a:gd name="connsiteY3" fmla="*/ 1316052 h 1350235"/>
              <a:gd name="connsiteX4" fmla="*/ 555476 w 623843"/>
              <a:gd name="connsiteY4" fmla="*/ 1350235 h 1350235"/>
              <a:gd name="connsiteX5" fmla="*/ 623843 w 623843"/>
              <a:gd name="connsiteY5" fmla="*/ 495656 h 1350235"/>
              <a:gd name="connsiteX6" fmla="*/ 196553 w 623843"/>
              <a:gd name="connsiteY6" fmla="*/ 0 h 135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843" h="1350235">
                <a:moveTo>
                  <a:pt x="196553" y="0"/>
                </a:moveTo>
                <a:lnTo>
                  <a:pt x="0" y="196553"/>
                </a:lnTo>
                <a:lnTo>
                  <a:pt x="350377" y="632388"/>
                </a:lnTo>
                <a:lnTo>
                  <a:pt x="333286" y="1316052"/>
                </a:lnTo>
                <a:lnTo>
                  <a:pt x="555476" y="1350235"/>
                </a:lnTo>
                <a:lnTo>
                  <a:pt x="623843" y="495656"/>
                </a:lnTo>
                <a:lnTo>
                  <a:pt x="19655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900" dirty="0"/>
          </a:p>
        </p:txBody>
      </p:sp>
      <p:sp>
        <p:nvSpPr>
          <p:cNvPr id="4" name="TextBox 3"/>
          <p:cNvSpPr txBox="1"/>
          <p:nvPr/>
        </p:nvSpPr>
        <p:spPr>
          <a:xfrm rot="4824800">
            <a:off x="6438127" y="5051318"/>
            <a:ext cx="13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Tactical Vehicle Parking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2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91326D2A623F4CA62B1510A88DBD0D" ma:contentTypeVersion="0" ma:contentTypeDescription="Create a new document." ma:contentTypeScope="" ma:versionID="daac1efaa31e875c7976592bcbe9a28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6A8AAA-E8BF-4B6B-87D3-AB8C6AE80E8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311C33-0F6B-4209-BBD0-A0CE4CC7F6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C9C0BE3-8F08-4EFE-8FC4-7F18081FE2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209</Words>
  <Application>Microsoft Office PowerPoint</Application>
  <PresentationFormat>On-screen Show (4:3)</PresentationFormat>
  <Paragraphs>62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Gonzales, Antonio R CPT USARMY NTC (US)</dc:creator>
  <cp:lastModifiedBy>DoD Admin</cp:lastModifiedBy>
  <cp:revision>33</cp:revision>
  <cp:lastPrinted>2019-02-20T19:33:19Z</cp:lastPrinted>
  <dcterms:created xsi:type="dcterms:W3CDTF">2016-07-22T21:51:34Z</dcterms:created>
  <dcterms:modified xsi:type="dcterms:W3CDTF">2019-02-20T19:37:13Z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0x0101002291326D2A623F4CA62B1510A88DBD0D</vt:lpwstr>
  </property>
</Properties>
</file>