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 id="2147483721" r:id="rId6"/>
    <p:sldMasterId id="2147483733" r:id="rId7"/>
  </p:sldMasterIdLst>
  <p:notesMasterIdLst>
    <p:notesMasterId r:id="rId50"/>
  </p:notesMasterIdLst>
  <p:handoutMasterIdLst>
    <p:handoutMasterId r:id="rId51"/>
  </p:handoutMasterIdLst>
  <p:sldIdLst>
    <p:sldId id="265" r:id="rId8"/>
    <p:sldId id="579" r:id="rId9"/>
    <p:sldId id="578" r:id="rId10"/>
    <p:sldId id="263" r:id="rId11"/>
    <p:sldId id="264" r:id="rId12"/>
    <p:sldId id="588" r:id="rId13"/>
    <p:sldId id="256" r:id="rId14"/>
    <p:sldId id="946" r:id="rId15"/>
    <p:sldId id="761" r:id="rId16"/>
    <p:sldId id="760" r:id="rId17"/>
    <p:sldId id="957" r:id="rId18"/>
    <p:sldId id="587" r:id="rId19"/>
    <p:sldId id="551" r:id="rId20"/>
    <p:sldId id="319" r:id="rId21"/>
    <p:sldId id="585" r:id="rId22"/>
    <p:sldId id="586" r:id="rId23"/>
    <p:sldId id="580" r:id="rId24"/>
    <p:sldId id="584" r:id="rId25"/>
    <p:sldId id="550" r:id="rId26"/>
    <p:sldId id="582" r:id="rId27"/>
    <p:sldId id="583" r:id="rId28"/>
    <p:sldId id="949" r:id="rId29"/>
    <p:sldId id="950" r:id="rId30"/>
    <p:sldId id="559" r:id="rId31"/>
    <p:sldId id="612" r:id="rId32"/>
    <p:sldId id="591" r:id="rId33"/>
    <p:sldId id="951" r:id="rId34"/>
    <p:sldId id="952" r:id="rId35"/>
    <p:sldId id="953" r:id="rId36"/>
    <p:sldId id="955" r:id="rId37"/>
    <p:sldId id="956" r:id="rId38"/>
    <p:sldId id="958" r:id="rId39"/>
    <p:sldId id="960" r:id="rId40"/>
    <p:sldId id="961" r:id="rId41"/>
    <p:sldId id="966" r:id="rId42"/>
    <p:sldId id="967" r:id="rId43"/>
    <p:sldId id="969" r:id="rId44"/>
    <p:sldId id="963" r:id="rId45"/>
    <p:sldId id="965" r:id="rId46"/>
    <p:sldId id="964" r:id="rId47"/>
    <p:sldId id="968" r:id="rId48"/>
    <p:sldId id="945" r:id="rId49"/>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F20"/>
    <a:srgbClr val="FFCC01"/>
    <a:srgbClr val="000000"/>
    <a:srgbClr val="211F1F"/>
    <a:srgbClr val="FFFF99"/>
    <a:srgbClr val="AD8817"/>
    <a:srgbClr val="AA9158"/>
    <a:srgbClr val="0000FF"/>
    <a:srgbClr val="FFFF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5051" autoAdjust="0"/>
  </p:normalViewPr>
  <p:slideViewPr>
    <p:cSldViewPr snapToGrid="0">
      <p:cViewPr varScale="1">
        <p:scale>
          <a:sx n="97" d="100"/>
          <a:sy n="97" d="100"/>
        </p:scale>
        <p:origin x="1872" y="108"/>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Anthony L CIV USARMY USAG (USA)" userId="0c50dd6a-276d-4de4-92ca-5c0f40619b72" providerId="ADAL" clId="{2B566877-F207-4EBE-893A-3949E5807DB7}"/>
    <pc:docChg chg="modSld">
      <pc:chgData name="Evans, Anthony L CIV USARMY USAG (USA)" userId="0c50dd6a-276d-4de4-92ca-5c0f40619b72" providerId="ADAL" clId="{2B566877-F207-4EBE-893A-3949E5807DB7}" dt="2024-12-16T23:43:33.365" v="72" actId="20577"/>
      <pc:docMkLst>
        <pc:docMk/>
      </pc:docMkLst>
      <pc:sldChg chg="modSp mod">
        <pc:chgData name="Evans, Anthony L CIV USARMY USAG (USA)" userId="0c50dd6a-276d-4de4-92ca-5c0f40619b72" providerId="ADAL" clId="{2B566877-F207-4EBE-893A-3949E5807DB7}" dt="2024-12-16T23:43:33.365" v="72" actId="20577"/>
        <pc:sldMkLst>
          <pc:docMk/>
          <pc:sldMk cId="454583707" sldId="579"/>
        </pc:sldMkLst>
        <pc:spChg chg="mod">
          <ac:chgData name="Evans, Anthony L CIV USARMY USAG (USA)" userId="0c50dd6a-276d-4de4-92ca-5c0f40619b72" providerId="ADAL" clId="{2B566877-F207-4EBE-893A-3949E5807DB7}" dt="2024-12-16T23:43:33.365" v="72" actId="20577"/>
          <ac:spMkLst>
            <pc:docMk/>
            <pc:sldMk cId="454583707" sldId="579"/>
            <ac:spMk id="6" creationId="{A62BD08F-B6AE-DEB8-08C0-B88CB0E8C4F0}"/>
          </ac:spMkLst>
        </pc:spChg>
      </pc:sldChg>
      <pc:sldChg chg="modSp mod">
        <pc:chgData name="Evans, Anthony L CIV USARMY USAG (USA)" userId="0c50dd6a-276d-4de4-92ca-5c0f40619b72" providerId="ADAL" clId="{2B566877-F207-4EBE-893A-3949E5807DB7}" dt="2024-12-16T23:43:09.601" v="41" actId="20577"/>
        <pc:sldMkLst>
          <pc:docMk/>
          <pc:sldMk cId="104739757" sldId="945"/>
        </pc:sldMkLst>
        <pc:spChg chg="mod">
          <ac:chgData name="Evans, Anthony L CIV USARMY USAG (USA)" userId="0c50dd6a-276d-4de4-92ca-5c0f40619b72" providerId="ADAL" clId="{2B566877-F207-4EBE-893A-3949E5807DB7}" dt="2024-12-16T23:43:09.601" v="41" actId="20577"/>
          <ac:spMkLst>
            <pc:docMk/>
            <pc:sldMk cId="104739757" sldId="945"/>
            <ac:spMk id="9" creationId="{D17A39D7-5FFC-A855-D250-7B857F36D06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outerShdw blurRad="50800" dist="38100" dir="18900000" algn="bl" rotWithShape="0">
            <a:prstClr val="black">
              <a:alpha val="40000"/>
            </a:prstClr>
          </a:outerShdw>
        </a:effectLst>
        <a:sp3d/>
      </c:spPr>
    </c:sideWall>
    <c:backWall>
      <c:thickness val="0"/>
      <c:spPr>
        <a:noFill/>
        <a:ln>
          <a:noFill/>
        </a:ln>
        <a:effectLst>
          <a:outerShdw blurRad="50800" dist="38100" dir="18900000" algn="bl" rotWithShape="0">
            <a:prstClr val="black">
              <a:alpha val="40000"/>
            </a:prstClr>
          </a:outerShdw>
        </a:effectLst>
        <a:sp3d/>
      </c:spPr>
    </c:backWall>
    <c:plotArea>
      <c:layout/>
      <c:bar3DChart>
        <c:barDir val="col"/>
        <c:grouping val="stacked"/>
        <c:varyColors val="0"/>
        <c:ser>
          <c:idx val="0"/>
          <c:order val="0"/>
          <c:tx>
            <c:strRef>
              <c:f>Sheet1!$B$1</c:f>
              <c:strCache>
                <c:ptCount val="1"/>
                <c:pt idx="0">
                  <c:v>25-03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Sheet1!$A$2:$A$41</c:f>
              <c:strCache>
                <c:ptCount val="39"/>
                <c:pt idx="0">
                  <c:v>3-Feb-25</c:v>
                </c:pt>
                <c:pt idx="1">
                  <c:v>4-14 Feb 25</c:v>
                </c:pt>
                <c:pt idx="2">
                  <c:v>15-Feb-25</c:v>
                </c:pt>
                <c:pt idx="3">
                  <c:v>16-Feb-25</c:v>
                </c:pt>
                <c:pt idx="4">
                  <c:v>17-Feb-25</c:v>
                </c:pt>
                <c:pt idx="5">
                  <c:v>18-Feb-25</c:v>
                </c:pt>
                <c:pt idx="6">
                  <c:v>19-Feb-25</c:v>
                </c:pt>
                <c:pt idx="7">
                  <c:v>20-Feb-25</c:v>
                </c:pt>
                <c:pt idx="8">
                  <c:v>21-Feb-25</c:v>
                </c:pt>
                <c:pt idx="9">
                  <c:v>22-Feb-25</c:v>
                </c:pt>
                <c:pt idx="10">
                  <c:v>23-Feb-25</c:v>
                </c:pt>
                <c:pt idx="11">
                  <c:v>24-Feb-25</c:v>
                </c:pt>
                <c:pt idx="12">
                  <c:v>25-Feb-25</c:v>
                </c:pt>
                <c:pt idx="13">
                  <c:v>26-Feb-25</c:v>
                </c:pt>
                <c:pt idx="14">
                  <c:v>27-Feb-25</c:v>
                </c:pt>
                <c:pt idx="15">
                  <c:v>28-Feb-25</c:v>
                </c:pt>
                <c:pt idx="16">
                  <c:v>1-Mar-25</c:v>
                </c:pt>
                <c:pt idx="17">
                  <c:v>2-Mar-25</c:v>
                </c:pt>
                <c:pt idx="18">
                  <c:v>3-Mar-25</c:v>
                </c:pt>
                <c:pt idx="19">
                  <c:v>4-Mar-25</c:v>
                </c:pt>
                <c:pt idx="20">
                  <c:v>5-Mar-25</c:v>
                </c:pt>
                <c:pt idx="21">
                  <c:v>6-Mar-25</c:v>
                </c:pt>
                <c:pt idx="22">
                  <c:v>7-Mar-25</c:v>
                </c:pt>
                <c:pt idx="23">
                  <c:v>8-Mar-25</c:v>
                </c:pt>
                <c:pt idx="24">
                  <c:v>9-Mar-25</c:v>
                </c:pt>
                <c:pt idx="25">
                  <c:v>10-Mar-25</c:v>
                </c:pt>
                <c:pt idx="26">
                  <c:v>11-Mar-25</c:v>
                </c:pt>
                <c:pt idx="27">
                  <c:v>12-Mar-25</c:v>
                </c:pt>
                <c:pt idx="28">
                  <c:v>13-Mar-25</c:v>
                </c:pt>
                <c:pt idx="29">
                  <c:v>14-Mar-25</c:v>
                </c:pt>
                <c:pt idx="30">
                  <c:v>15-Mar-25</c:v>
                </c:pt>
                <c:pt idx="31">
                  <c:v>16-Mar-25</c:v>
                </c:pt>
                <c:pt idx="32">
                  <c:v>17-Mar-25</c:v>
                </c:pt>
                <c:pt idx="33">
                  <c:v>18-Mar-25</c:v>
                </c:pt>
                <c:pt idx="34">
                  <c:v>19-Mar-25</c:v>
                </c:pt>
                <c:pt idx="35">
                  <c:v>20-Mar-25</c:v>
                </c:pt>
                <c:pt idx="36">
                  <c:v>21-Mar-25</c:v>
                </c:pt>
                <c:pt idx="37">
                  <c:v>22-Mar-25</c:v>
                </c:pt>
                <c:pt idx="38">
                  <c:v>23-Mar-25</c:v>
                </c:pt>
              </c:strCache>
            </c:strRef>
          </c:cat>
          <c:val>
            <c:numRef>
              <c:f>Sheet1!$B$2:$B$41</c:f>
              <c:numCache>
                <c:formatCode>General</c:formatCode>
                <c:ptCount val="40"/>
                <c:pt idx="0">
                  <c:v>1500</c:v>
                </c:pt>
                <c:pt idx="1">
                  <c:v>1200</c:v>
                </c:pt>
                <c:pt idx="2">
                  <c:v>100</c:v>
                </c:pt>
                <c:pt idx="3">
                  <c:v>0</c:v>
                </c:pt>
              </c:numCache>
            </c:numRef>
          </c:val>
          <c:extLst>
            <c:ext xmlns:c16="http://schemas.microsoft.com/office/drawing/2014/chart" uri="{C3380CC4-5D6E-409C-BE32-E72D297353CC}">
              <c16:uniqueId val="{00000000-3449-49AF-BB99-6691A7835E34}"/>
            </c:ext>
          </c:extLst>
        </c:ser>
        <c:ser>
          <c:idx val="1"/>
          <c:order val="1"/>
          <c:tx>
            <c:strRef>
              <c:f>Sheet1!$C$1</c:f>
              <c:strCache>
                <c:ptCount val="1"/>
                <c:pt idx="0">
                  <c:v>25-04</c:v>
                </c:pt>
              </c:strCache>
            </c:strRef>
          </c:tx>
          <c:spPr>
            <a:solidFill>
              <a:schemeClr val="accent6">
                <a:lumMod val="75000"/>
              </a:schemeClr>
            </a:soli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Sheet1!$A$2:$A$41</c:f>
              <c:strCache>
                <c:ptCount val="39"/>
                <c:pt idx="0">
                  <c:v>3-Feb-25</c:v>
                </c:pt>
                <c:pt idx="1">
                  <c:v>4-14 Feb 25</c:v>
                </c:pt>
                <c:pt idx="2">
                  <c:v>15-Feb-25</c:v>
                </c:pt>
                <c:pt idx="3">
                  <c:v>16-Feb-25</c:v>
                </c:pt>
                <c:pt idx="4">
                  <c:v>17-Feb-25</c:v>
                </c:pt>
                <c:pt idx="5">
                  <c:v>18-Feb-25</c:v>
                </c:pt>
                <c:pt idx="6">
                  <c:v>19-Feb-25</c:v>
                </c:pt>
                <c:pt idx="7">
                  <c:v>20-Feb-25</c:v>
                </c:pt>
                <c:pt idx="8">
                  <c:v>21-Feb-25</c:v>
                </c:pt>
                <c:pt idx="9">
                  <c:v>22-Feb-25</c:v>
                </c:pt>
                <c:pt idx="10">
                  <c:v>23-Feb-25</c:v>
                </c:pt>
                <c:pt idx="11">
                  <c:v>24-Feb-25</c:v>
                </c:pt>
                <c:pt idx="12">
                  <c:v>25-Feb-25</c:v>
                </c:pt>
                <c:pt idx="13">
                  <c:v>26-Feb-25</c:v>
                </c:pt>
                <c:pt idx="14">
                  <c:v>27-Feb-25</c:v>
                </c:pt>
                <c:pt idx="15">
                  <c:v>28-Feb-25</c:v>
                </c:pt>
                <c:pt idx="16">
                  <c:v>1-Mar-25</c:v>
                </c:pt>
                <c:pt idx="17">
                  <c:v>2-Mar-25</c:v>
                </c:pt>
                <c:pt idx="18">
                  <c:v>3-Mar-25</c:v>
                </c:pt>
                <c:pt idx="19">
                  <c:v>4-Mar-25</c:v>
                </c:pt>
                <c:pt idx="20">
                  <c:v>5-Mar-25</c:v>
                </c:pt>
                <c:pt idx="21">
                  <c:v>6-Mar-25</c:v>
                </c:pt>
                <c:pt idx="22">
                  <c:v>7-Mar-25</c:v>
                </c:pt>
                <c:pt idx="23">
                  <c:v>8-Mar-25</c:v>
                </c:pt>
                <c:pt idx="24">
                  <c:v>9-Mar-25</c:v>
                </c:pt>
                <c:pt idx="25">
                  <c:v>10-Mar-25</c:v>
                </c:pt>
                <c:pt idx="26">
                  <c:v>11-Mar-25</c:v>
                </c:pt>
                <c:pt idx="27">
                  <c:v>12-Mar-25</c:v>
                </c:pt>
                <c:pt idx="28">
                  <c:v>13-Mar-25</c:v>
                </c:pt>
                <c:pt idx="29">
                  <c:v>14-Mar-25</c:v>
                </c:pt>
                <c:pt idx="30">
                  <c:v>15-Mar-25</c:v>
                </c:pt>
                <c:pt idx="31">
                  <c:v>16-Mar-25</c:v>
                </c:pt>
                <c:pt idx="32">
                  <c:v>17-Mar-25</c:v>
                </c:pt>
                <c:pt idx="33">
                  <c:v>18-Mar-25</c:v>
                </c:pt>
                <c:pt idx="34">
                  <c:v>19-Mar-25</c:v>
                </c:pt>
                <c:pt idx="35">
                  <c:v>20-Mar-25</c:v>
                </c:pt>
                <c:pt idx="36">
                  <c:v>21-Mar-25</c:v>
                </c:pt>
                <c:pt idx="37">
                  <c:v>22-Mar-25</c:v>
                </c:pt>
                <c:pt idx="38">
                  <c:v>23-Mar-25</c:v>
                </c:pt>
              </c:strCache>
            </c:strRef>
          </c:cat>
          <c:val>
            <c:numRef>
              <c:f>Sheet1!$C$2:$C$41</c:f>
              <c:numCache>
                <c:formatCode>General</c:formatCode>
                <c:ptCount val="40"/>
                <c:pt idx="0">
                  <c:v>3943</c:v>
                </c:pt>
                <c:pt idx="1">
                  <c:v>3943</c:v>
                </c:pt>
                <c:pt idx="2">
                  <c:v>3943</c:v>
                </c:pt>
                <c:pt idx="3">
                  <c:v>3943</c:v>
                </c:pt>
                <c:pt idx="4">
                  <c:v>3919</c:v>
                </c:pt>
                <c:pt idx="5">
                  <c:v>3919</c:v>
                </c:pt>
                <c:pt idx="6">
                  <c:v>3919</c:v>
                </c:pt>
                <c:pt idx="7">
                  <c:v>3891</c:v>
                </c:pt>
                <c:pt idx="8">
                  <c:v>3891</c:v>
                </c:pt>
                <c:pt idx="9">
                  <c:v>3891</c:v>
                </c:pt>
                <c:pt idx="10">
                  <c:v>3704</c:v>
                </c:pt>
                <c:pt idx="11">
                  <c:v>3704</c:v>
                </c:pt>
                <c:pt idx="12">
                  <c:v>3704</c:v>
                </c:pt>
                <c:pt idx="13">
                  <c:v>2803</c:v>
                </c:pt>
                <c:pt idx="14">
                  <c:v>2081</c:v>
                </c:pt>
                <c:pt idx="15">
                  <c:v>1321</c:v>
                </c:pt>
                <c:pt idx="16">
                  <c:v>1299</c:v>
                </c:pt>
                <c:pt idx="17">
                  <c:v>978</c:v>
                </c:pt>
                <c:pt idx="18">
                  <c:v>367</c:v>
                </c:pt>
                <c:pt idx="19">
                  <c:v>345</c:v>
                </c:pt>
                <c:pt idx="20">
                  <c:v>12</c:v>
                </c:pt>
                <c:pt idx="21">
                  <c:v>0</c:v>
                </c:pt>
              </c:numCache>
            </c:numRef>
          </c:val>
          <c:extLst>
            <c:ext xmlns:c16="http://schemas.microsoft.com/office/drawing/2014/chart" uri="{C3380CC4-5D6E-409C-BE32-E72D297353CC}">
              <c16:uniqueId val="{00000001-3449-49AF-BB99-6691A7835E34}"/>
            </c:ext>
          </c:extLst>
        </c:ser>
        <c:ser>
          <c:idx val="2"/>
          <c:order val="2"/>
          <c:tx>
            <c:strRef>
              <c:f>Sheet1!$D$1</c:f>
              <c:strCache>
                <c:ptCount val="1"/>
                <c:pt idx="0">
                  <c:v>PC-C5</c:v>
                </c:pt>
              </c:strCache>
            </c:strRef>
          </c:tx>
          <c:spPr>
            <a:solidFill>
              <a:srgbClr val="7030A0"/>
            </a:soli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Sheet1!$A$2:$A$41</c:f>
              <c:strCache>
                <c:ptCount val="39"/>
                <c:pt idx="0">
                  <c:v>3-Feb-25</c:v>
                </c:pt>
                <c:pt idx="1">
                  <c:v>4-14 Feb 25</c:v>
                </c:pt>
                <c:pt idx="2">
                  <c:v>15-Feb-25</c:v>
                </c:pt>
                <c:pt idx="3">
                  <c:v>16-Feb-25</c:v>
                </c:pt>
                <c:pt idx="4">
                  <c:v>17-Feb-25</c:v>
                </c:pt>
                <c:pt idx="5">
                  <c:v>18-Feb-25</c:v>
                </c:pt>
                <c:pt idx="6">
                  <c:v>19-Feb-25</c:v>
                </c:pt>
                <c:pt idx="7">
                  <c:v>20-Feb-25</c:v>
                </c:pt>
                <c:pt idx="8">
                  <c:v>21-Feb-25</c:v>
                </c:pt>
                <c:pt idx="9">
                  <c:v>22-Feb-25</c:v>
                </c:pt>
                <c:pt idx="10">
                  <c:v>23-Feb-25</c:v>
                </c:pt>
                <c:pt idx="11">
                  <c:v>24-Feb-25</c:v>
                </c:pt>
                <c:pt idx="12">
                  <c:v>25-Feb-25</c:v>
                </c:pt>
                <c:pt idx="13">
                  <c:v>26-Feb-25</c:v>
                </c:pt>
                <c:pt idx="14">
                  <c:v>27-Feb-25</c:v>
                </c:pt>
                <c:pt idx="15">
                  <c:v>28-Feb-25</c:v>
                </c:pt>
                <c:pt idx="16">
                  <c:v>1-Mar-25</c:v>
                </c:pt>
                <c:pt idx="17">
                  <c:v>2-Mar-25</c:v>
                </c:pt>
                <c:pt idx="18">
                  <c:v>3-Mar-25</c:v>
                </c:pt>
                <c:pt idx="19">
                  <c:v>4-Mar-25</c:v>
                </c:pt>
                <c:pt idx="20">
                  <c:v>5-Mar-25</c:v>
                </c:pt>
                <c:pt idx="21">
                  <c:v>6-Mar-25</c:v>
                </c:pt>
                <c:pt idx="22">
                  <c:v>7-Mar-25</c:v>
                </c:pt>
                <c:pt idx="23">
                  <c:v>8-Mar-25</c:v>
                </c:pt>
                <c:pt idx="24">
                  <c:v>9-Mar-25</c:v>
                </c:pt>
                <c:pt idx="25">
                  <c:v>10-Mar-25</c:v>
                </c:pt>
                <c:pt idx="26">
                  <c:v>11-Mar-25</c:v>
                </c:pt>
                <c:pt idx="27">
                  <c:v>12-Mar-25</c:v>
                </c:pt>
                <c:pt idx="28">
                  <c:v>13-Mar-25</c:v>
                </c:pt>
                <c:pt idx="29">
                  <c:v>14-Mar-25</c:v>
                </c:pt>
                <c:pt idx="30">
                  <c:v>15-Mar-25</c:v>
                </c:pt>
                <c:pt idx="31">
                  <c:v>16-Mar-25</c:v>
                </c:pt>
                <c:pt idx="32">
                  <c:v>17-Mar-25</c:v>
                </c:pt>
                <c:pt idx="33">
                  <c:v>18-Mar-25</c:v>
                </c:pt>
                <c:pt idx="34">
                  <c:v>19-Mar-25</c:v>
                </c:pt>
                <c:pt idx="35">
                  <c:v>20-Mar-25</c:v>
                </c:pt>
                <c:pt idx="36">
                  <c:v>21-Mar-25</c:v>
                </c:pt>
                <c:pt idx="37">
                  <c:v>22-Mar-25</c:v>
                </c:pt>
                <c:pt idx="38">
                  <c:v>23-Mar-25</c:v>
                </c:pt>
              </c:strCache>
            </c:strRef>
          </c:cat>
          <c:val>
            <c:numRef>
              <c:f>Sheet1!$D$2:$D$41</c:f>
              <c:numCache>
                <c:formatCode>General</c:formatCode>
                <c:ptCount val="40"/>
                <c:pt idx="0">
                  <c:v>85</c:v>
                </c:pt>
                <c:pt idx="1">
                  <c:v>235</c:v>
                </c:pt>
                <c:pt idx="2">
                  <c:v>235</c:v>
                </c:pt>
                <c:pt idx="3">
                  <c:v>376</c:v>
                </c:pt>
                <c:pt idx="4">
                  <c:v>396</c:v>
                </c:pt>
                <c:pt idx="5">
                  <c:v>1421</c:v>
                </c:pt>
                <c:pt idx="6">
                  <c:v>1421</c:v>
                </c:pt>
                <c:pt idx="7">
                  <c:v>1421</c:v>
                </c:pt>
                <c:pt idx="8">
                  <c:v>1421</c:v>
                </c:pt>
                <c:pt idx="9">
                  <c:v>1421</c:v>
                </c:pt>
                <c:pt idx="10">
                  <c:v>1619</c:v>
                </c:pt>
                <c:pt idx="11">
                  <c:v>1766</c:v>
                </c:pt>
                <c:pt idx="12">
                  <c:v>1766</c:v>
                </c:pt>
                <c:pt idx="13">
                  <c:v>1766</c:v>
                </c:pt>
                <c:pt idx="14">
                  <c:v>1766</c:v>
                </c:pt>
                <c:pt idx="15">
                  <c:v>1912</c:v>
                </c:pt>
                <c:pt idx="16">
                  <c:v>3462</c:v>
                </c:pt>
                <c:pt idx="17">
                  <c:v>3462</c:v>
                </c:pt>
                <c:pt idx="18">
                  <c:v>3462</c:v>
                </c:pt>
                <c:pt idx="19">
                  <c:v>3462</c:v>
                </c:pt>
                <c:pt idx="20">
                  <c:v>4426</c:v>
                </c:pt>
                <c:pt idx="21">
                  <c:v>4426</c:v>
                </c:pt>
                <c:pt idx="22">
                  <c:v>4426</c:v>
                </c:pt>
                <c:pt idx="23">
                  <c:v>4426</c:v>
                </c:pt>
                <c:pt idx="24">
                  <c:v>4426</c:v>
                </c:pt>
                <c:pt idx="25">
                  <c:v>4426</c:v>
                </c:pt>
                <c:pt idx="26">
                  <c:v>4426</c:v>
                </c:pt>
                <c:pt idx="27">
                  <c:v>4426</c:v>
                </c:pt>
                <c:pt idx="28">
                  <c:v>4426</c:v>
                </c:pt>
                <c:pt idx="29">
                  <c:v>4426</c:v>
                </c:pt>
                <c:pt idx="30">
                  <c:v>4426</c:v>
                </c:pt>
                <c:pt idx="31">
                  <c:v>4426</c:v>
                </c:pt>
                <c:pt idx="32">
                  <c:v>4426</c:v>
                </c:pt>
                <c:pt idx="33">
                  <c:v>4426</c:v>
                </c:pt>
                <c:pt idx="34">
                  <c:v>4376</c:v>
                </c:pt>
                <c:pt idx="35">
                  <c:v>2782</c:v>
                </c:pt>
                <c:pt idx="36">
                  <c:v>1610</c:v>
                </c:pt>
                <c:pt idx="37">
                  <c:v>572</c:v>
                </c:pt>
                <c:pt idx="38">
                  <c:v>147</c:v>
                </c:pt>
              </c:numCache>
            </c:numRef>
          </c:val>
          <c:extLst>
            <c:ext xmlns:c16="http://schemas.microsoft.com/office/drawing/2014/chart" uri="{C3380CC4-5D6E-409C-BE32-E72D297353CC}">
              <c16:uniqueId val="{00000002-3449-49AF-BB99-6691A7835E34}"/>
            </c:ext>
          </c:extLst>
        </c:ser>
        <c:ser>
          <c:idx val="3"/>
          <c:order val="3"/>
          <c:tx>
            <c:strRef>
              <c:f>Sheet1!$E$1</c:f>
              <c:strCache>
                <c:ptCount val="1"/>
                <c:pt idx="0">
                  <c:v>25-06</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Sheet1!$A$2:$A$41</c:f>
              <c:strCache>
                <c:ptCount val="39"/>
                <c:pt idx="0">
                  <c:v>3-Feb-25</c:v>
                </c:pt>
                <c:pt idx="1">
                  <c:v>4-14 Feb 25</c:v>
                </c:pt>
                <c:pt idx="2">
                  <c:v>15-Feb-25</c:v>
                </c:pt>
                <c:pt idx="3">
                  <c:v>16-Feb-25</c:v>
                </c:pt>
                <c:pt idx="4">
                  <c:v>17-Feb-25</c:v>
                </c:pt>
                <c:pt idx="5">
                  <c:v>18-Feb-25</c:v>
                </c:pt>
                <c:pt idx="6">
                  <c:v>19-Feb-25</c:v>
                </c:pt>
                <c:pt idx="7">
                  <c:v>20-Feb-25</c:v>
                </c:pt>
                <c:pt idx="8">
                  <c:v>21-Feb-25</c:v>
                </c:pt>
                <c:pt idx="9">
                  <c:v>22-Feb-25</c:v>
                </c:pt>
                <c:pt idx="10">
                  <c:v>23-Feb-25</c:v>
                </c:pt>
                <c:pt idx="11">
                  <c:v>24-Feb-25</c:v>
                </c:pt>
                <c:pt idx="12">
                  <c:v>25-Feb-25</c:v>
                </c:pt>
                <c:pt idx="13">
                  <c:v>26-Feb-25</c:v>
                </c:pt>
                <c:pt idx="14">
                  <c:v>27-Feb-25</c:v>
                </c:pt>
                <c:pt idx="15">
                  <c:v>28-Feb-25</c:v>
                </c:pt>
                <c:pt idx="16">
                  <c:v>1-Mar-25</c:v>
                </c:pt>
                <c:pt idx="17">
                  <c:v>2-Mar-25</c:v>
                </c:pt>
                <c:pt idx="18">
                  <c:v>3-Mar-25</c:v>
                </c:pt>
                <c:pt idx="19">
                  <c:v>4-Mar-25</c:v>
                </c:pt>
                <c:pt idx="20">
                  <c:v>5-Mar-25</c:v>
                </c:pt>
                <c:pt idx="21">
                  <c:v>6-Mar-25</c:v>
                </c:pt>
                <c:pt idx="22">
                  <c:v>7-Mar-25</c:v>
                </c:pt>
                <c:pt idx="23">
                  <c:v>8-Mar-25</c:v>
                </c:pt>
                <c:pt idx="24">
                  <c:v>9-Mar-25</c:v>
                </c:pt>
                <c:pt idx="25">
                  <c:v>10-Mar-25</c:v>
                </c:pt>
                <c:pt idx="26">
                  <c:v>11-Mar-25</c:v>
                </c:pt>
                <c:pt idx="27">
                  <c:v>12-Mar-25</c:v>
                </c:pt>
                <c:pt idx="28">
                  <c:v>13-Mar-25</c:v>
                </c:pt>
                <c:pt idx="29">
                  <c:v>14-Mar-25</c:v>
                </c:pt>
                <c:pt idx="30">
                  <c:v>15-Mar-25</c:v>
                </c:pt>
                <c:pt idx="31">
                  <c:v>16-Mar-25</c:v>
                </c:pt>
                <c:pt idx="32">
                  <c:v>17-Mar-25</c:v>
                </c:pt>
                <c:pt idx="33">
                  <c:v>18-Mar-25</c:v>
                </c:pt>
                <c:pt idx="34">
                  <c:v>19-Mar-25</c:v>
                </c:pt>
                <c:pt idx="35">
                  <c:v>20-Mar-25</c:v>
                </c:pt>
                <c:pt idx="36">
                  <c:v>21-Mar-25</c:v>
                </c:pt>
                <c:pt idx="37">
                  <c:v>22-Mar-25</c:v>
                </c:pt>
                <c:pt idx="38">
                  <c:v>23-Mar-25</c:v>
                </c:pt>
              </c:strCache>
            </c:strRef>
          </c:cat>
          <c:val>
            <c:numRef>
              <c:f>Sheet1!$E$2:$E$41</c:f>
              <c:numCache>
                <c:formatCode>General</c:formatCode>
                <c:ptCount val="40"/>
                <c:pt idx="23">
                  <c:v>0</c:v>
                </c:pt>
                <c:pt idx="24">
                  <c:v>561</c:v>
                </c:pt>
                <c:pt idx="25">
                  <c:v>778</c:v>
                </c:pt>
                <c:pt idx="26">
                  <c:v>778</c:v>
                </c:pt>
                <c:pt idx="27">
                  <c:v>778</c:v>
                </c:pt>
                <c:pt idx="28">
                  <c:v>778</c:v>
                </c:pt>
                <c:pt idx="29">
                  <c:v>808</c:v>
                </c:pt>
                <c:pt idx="30">
                  <c:v>850</c:v>
                </c:pt>
                <c:pt idx="31">
                  <c:v>911</c:v>
                </c:pt>
                <c:pt idx="32">
                  <c:v>929</c:v>
                </c:pt>
                <c:pt idx="33">
                  <c:v>1715</c:v>
                </c:pt>
                <c:pt idx="34">
                  <c:v>2289</c:v>
                </c:pt>
                <c:pt idx="35">
                  <c:v>3280</c:v>
                </c:pt>
                <c:pt idx="36">
                  <c:v>3732</c:v>
                </c:pt>
                <c:pt idx="37">
                  <c:v>3857</c:v>
                </c:pt>
                <c:pt idx="38">
                  <c:v>3857</c:v>
                </c:pt>
              </c:numCache>
            </c:numRef>
          </c:val>
          <c:extLst>
            <c:ext xmlns:c16="http://schemas.microsoft.com/office/drawing/2014/chart" uri="{C3380CC4-5D6E-409C-BE32-E72D297353CC}">
              <c16:uniqueId val="{00000003-3449-49AF-BB99-6691A7835E34}"/>
            </c:ext>
          </c:extLst>
        </c:ser>
        <c:dLbls>
          <c:showLegendKey val="0"/>
          <c:showVal val="1"/>
          <c:showCatName val="0"/>
          <c:showSerName val="0"/>
          <c:showPercent val="0"/>
          <c:showBubbleSize val="0"/>
        </c:dLbls>
        <c:gapWidth val="150"/>
        <c:shape val="box"/>
        <c:axId val="369346944"/>
        <c:axId val="369320544"/>
        <c:axId val="0"/>
      </c:bar3DChart>
      <c:catAx>
        <c:axId val="369346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lt1">
                    <a:lumMod val="85000"/>
                  </a:schemeClr>
                </a:solidFill>
                <a:latin typeface="+mn-lt"/>
                <a:ea typeface="+mn-ea"/>
                <a:cs typeface="+mn-cs"/>
              </a:defRPr>
            </a:pPr>
            <a:endParaRPr lang="en-US"/>
          </a:p>
        </c:txPr>
        <c:crossAx val="369320544"/>
        <c:crosses val="autoZero"/>
        <c:auto val="1"/>
        <c:lblAlgn val="ctr"/>
        <c:lblOffset val="100"/>
        <c:noMultiLvlLbl val="0"/>
      </c:catAx>
      <c:valAx>
        <c:axId val="369320544"/>
        <c:scaling>
          <c:orientation val="minMax"/>
          <c:min val="0"/>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en-US" dirty="0"/>
                  <a:t>Personnel</a:t>
                </a:r>
                <a:r>
                  <a:rPr lang="en-US" baseline="0" dirty="0"/>
                  <a:t> on Ground</a:t>
                </a:r>
                <a:endParaRPr lang="en-US" dirty="0"/>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solidFill>
              <a:srgbClr val="7030A0"/>
            </a:solidFill>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en-US"/>
          </a:p>
        </c:txPr>
        <c:crossAx val="369346944"/>
        <c:crosses val="autoZero"/>
        <c:crossBetween val="between"/>
        <c:majorUnit val="500"/>
        <c:min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794E0B21-AD33-443A-8BF5-B180B3EED2ED}" type="datetimeFigureOut">
              <a:rPr lang="en-US" smtClean="0"/>
              <a:t>12/16/2024</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12/16/2024</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110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Tree>
    <p:extLst>
      <p:ext uri="{BB962C8B-B14F-4D97-AF65-F5344CB8AC3E}">
        <p14:creationId xmlns:p14="http://schemas.microsoft.com/office/powerpoint/2010/main" val="399346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Tree>
    <p:extLst>
      <p:ext uri="{BB962C8B-B14F-4D97-AF65-F5344CB8AC3E}">
        <p14:creationId xmlns:p14="http://schemas.microsoft.com/office/powerpoint/2010/main" val="169920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28600" indent="-228600">
              <a:buAutoNum type="arabicPeriod"/>
            </a:pPr>
            <a:r>
              <a:rPr lang="en-US" dirty="0"/>
              <a:t>Entry and Exit control points will be significantly more congested throughout the Capstone occupation.</a:t>
            </a:r>
          </a:p>
          <a:p>
            <a:pPr marL="228600" indent="-228600">
              <a:buAutoNum type="arabicPeriod"/>
            </a:pPr>
            <a:r>
              <a:rPr lang="en-US" dirty="0"/>
              <a:t>Expect high demands for food, fuel, and other basic necessities within the Ft. Irwin cantonment. </a:t>
            </a:r>
          </a:p>
          <a:p>
            <a:pPr marL="228600" indent="-228600">
              <a:buAutoNum type="arabicPeriod"/>
            </a:pPr>
            <a:r>
              <a:rPr lang="en-US" dirty="0"/>
              <a:t>Increased traffic</a:t>
            </a:r>
          </a:p>
          <a:p>
            <a:pPr marL="228600" indent="-228600">
              <a:buAutoNum type="arabicPeriod"/>
            </a:pPr>
            <a:r>
              <a:rPr lang="en-US" dirty="0"/>
              <a:t>Etc.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436E45D-7D80-4978-AA7F-B3ACE8DAD66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05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Tree>
    <p:extLst>
      <p:ext uri="{BB962C8B-B14F-4D97-AF65-F5344CB8AC3E}">
        <p14:creationId xmlns:p14="http://schemas.microsoft.com/office/powerpoint/2010/main" val="717242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Tree>
    <p:extLst>
      <p:ext uri="{BB962C8B-B14F-4D97-AF65-F5344CB8AC3E}">
        <p14:creationId xmlns:p14="http://schemas.microsoft.com/office/powerpoint/2010/main" val="285197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Tree>
    <p:extLst>
      <p:ext uri="{BB962C8B-B14F-4D97-AF65-F5344CB8AC3E}">
        <p14:creationId xmlns:p14="http://schemas.microsoft.com/office/powerpoint/2010/main" val="309327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46E105-E9DB-45A6-87D5-DC4AFC417CBA}" type="slidenum">
              <a:rPr lang="en-US" smtClean="0"/>
              <a:pPr>
                <a:defRPr/>
              </a:pPr>
              <a:t>24</a:t>
            </a:fld>
            <a:endParaRPr lang="en-US" dirty="0"/>
          </a:p>
        </p:txBody>
      </p:sp>
    </p:spTree>
    <p:extLst>
      <p:ext uri="{BB962C8B-B14F-4D97-AF65-F5344CB8AC3E}">
        <p14:creationId xmlns:p14="http://schemas.microsoft.com/office/powerpoint/2010/main" val="69793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46E105-E9DB-45A6-87D5-DC4AFC417CBA}" type="slidenum">
              <a:rPr lang="en-US" smtClean="0"/>
              <a:pPr>
                <a:defRPr/>
              </a:pPr>
              <a:t>25</a:t>
            </a:fld>
            <a:endParaRPr lang="en-US" dirty="0"/>
          </a:p>
        </p:txBody>
      </p:sp>
    </p:spTree>
    <p:extLst>
      <p:ext uri="{BB962C8B-B14F-4D97-AF65-F5344CB8AC3E}">
        <p14:creationId xmlns:p14="http://schemas.microsoft.com/office/powerpoint/2010/main" val="2226646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8DD93A-E81F-48C6-A30B-D8B89E7363D6}"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8F906-544D-4195-A23C-10DC681B3A02}" type="slidenum">
              <a:rPr lang="en-US" smtClean="0"/>
              <a:t>‹#›</a:t>
            </a:fld>
            <a:endParaRPr lang="en-US"/>
          </a:p>
        </p:txBody>
      </p:sp>
    </p:spTree>
    <p:extLst>
      <p:ext uri="{BB962C8B-B14F-4D97-AF65-F5344CB8AC3E}">
        <p14:creationId xmlns:p14="http://schemas.microsoft.com/office/powerpoint/2010/main" val="240088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hasCustomPrompt="1"/>
          </p:nvPr>
        </p:nvSpPr>
        <p:spPr>
          <a:xfrm>
            <a:off x="85618" y="90958"/>
            <a:ext cx="8979408" cy="822960"/>
          </a:xfrm>
          <a:prstGeom prst="rect">
            <a:avLst/>
          </a:prstGeom>
          <a:ln>
            <a:noFill/>
          </a:ln>
        </p:spPr>
        <p:txBody>
          <a:bodyPr vert="horz" lIns="91440" tIns="45720" rIns="91440" bIns="45720" rtlCol="0" anchor="t" anchorCtr="0">
            <a:normAutofit/>
          </a:bodyPr>
          <a:lstStyle>
            <a:lvl1pPr>
              <a:defRPr/>
            </a:lvl1pPr>
          </a:lstStyle>
          <a:p>
            <a:r>
              <a:rPr lang="en-US"/>
              <a:t>Backup Copy of Graphics</a:t>
            </a:r>
          </a:p>
        </p:txBody>
      </p:sp>
      <p:sp>
        <p:nvSpPr>
          <p:cNvPr id="2" name="Title 1">
            <a:extLst>
              <a:ext uri="{FF2B5EF4-FFF2-40B4-BE49-F238E27FC236}">
                <a16:creationId xmlns:a16="http://schemas.microsoft.com/office/drawing/2014/main" id="{F01E6A02-BC6E-CCA0-9CC3-0B4CA3B0BBAF}"/>
              </a:ext>
            </a:extLst>
          </p:cNvPr>
          <p:cNvSpPr txBox="1">
            <a:spLocks/>
          </p:cNvSpPr>
          <p:nvPr userDrawn="1"/>
        </p:nvSpPr>
        <p:spPr>
          <a:xfrm>
            <a:off x="0" y="0"/>
            <a:ext cx="0" cy="0"/>
          </a:xfrm>
          <a:prstGeom prst="rect">
            <a:avLst/>
          </a:prstGeom>
        </p:spPr>
        <p:txBody>
          <a:bodyPr vert="horz" lIns="91440" tIns="45720" rIns="91440" bIns="45720" rtlCol="0" anchor="t" anchorCtr="0">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t>Backup Copy of Graphics</a:t>
            </a:r>
          </a:p>
        </p:txBody>
      </p:sp>
      <p:sp>
        <p:nvSpPr>
          <p:cNvPr id="6" name="Slide Number Placeholder 4">
            <a:extLst>
              <a:ext uri="{FF2B5EF4-FFF2-40B4-BE49-F238E27FC236}">
                <a16:creationId xmlns:a16="http://schemas.microsoft.com/office/drawing/2014/main" id="{20EEAD5C-CF0F-960E-D527-45EC0E046E85}"/>
              </a:ext>
            </a:extLst>
          </p:cNvPr>
          <p:cNvSpPr txBox="1">
            <a:spLocks/>
          </p:cNvSpPr>
          <p:nvPr userDrawn="1"/>
        </p:nvSpPr>
        <p:spPr>
          <a:xfrm>
            <a:off x="0" y="0"/>
            <a:ext cx="0" cy="0"/>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grpSp>
        <p:nvGrpSpPr>
          <p:cNvPr id="7" name="Group 6">
            <a:extLst>
              <a:ext uri="{FF2B5EF4-FFF2-40B4-BE49-F238E27FC236}">
                <a16:creationId xmlns:a16="http://schemas.microsoft.com/office/drawing/2014/main" id="{F4074FFB-37BF-CB5C-0EF5-C35AAC94F123}"/>
              </a:ext>
            </a:extLst>
          </p:cNvPr>
          <p:cNvGrpSpPr/>
          <p:nvPr userDrawn="1"/>
        </p:nvGrpSpPr>
        <p:grpSpPr>
          <a:xfrm>
            <a:off x="268785" y="2416058"/>
            <a:ext cx="1728091" cy="1976113"/>
            <a:chOff x="505518" y="4200743"/>
            <a:chExt cx="1728091" cy="1976113"/>
          </a:xfrm>
        </p:grpSpPr>
        <p:pic>
          <p:nvPicPr>
            <p:cNvPr id="8" name="Picture 7" descr="800px-US-O10_insignia_svg.png">
              <a:extLst>
                <a:ext uri="{FF2B5EF4-FFF2-40B4-BE49-F238E27FC236}">
                  <a16:creationId xmlns:a16="http://schemas.microsoft.com/office/drawing/2014/main" id="{FE8E8CF2-0A84-C531-AD9B-C9EC0952A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88"/>
            <a:stretch/>
          </p:blipFill>
          <p:spPr>
            <a:xfrm>
              <a:off x="505518" y="4200743"/>
              <a:ext cx="1728091" cy="39943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AC7973BB-6B4E-1F6B-AEBE-B3CA02DFD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743"/>
            <a:stretch/>
          </p:blipFill>
          <p:spPr>
            <a:xfrm>
              <a:off x="714479" y="4600176"/>
              <a:ext cx="1292915" cy="399433"/>
            </a:xfrm>
            <a:prstGeom prst="rect">
              <a:avLst/>
            </a:prstGeom>
            <a:effectLst>
              <a:outerShdw blurRad="50800" dist="38100" dir="5400000" algn="tl" rotWithShape="0">
                <a:prstClr val="black">
                  <a:alpha val="80000"/>
                </a:prstClr>
              </a:outerShdw>
            </a:effectLst>
          </p:spPr>
        </p:pic>
        <p:pic>
          <p:nvPicPr>
            <p:cNvPr id="10" name="Picture 9" descr="800px-US-O10_insignia_svg.png">
              <a:extLst>
                <a:ext uri="{FF2B5EF4-FFF2-40B4-BE49-F238E27FC236}">
                  <a16:creationId xmlns:a16="http://schemas.microsoft.com/office/drawing/2014/main" id="{0C7EC07F-A82C-8BCD-B994-F4E835B540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9658"/>
            <a:stretch/>
          </p:blipFill>
          <p:spPr>
            <a:xfrm>
              <a:off x="923440" y="4999609"/>
              <a:ext cx="864879" cy="399433"/>
            </a:xfrm>
            <a:prstGeom prst="rect">
              <a:avLst/>
            </a:prstGeom>
            <a:effectLst>
              <a:outerShdw blurRad="50800" dist="38100" dir="5400000" algn="tl" rotWithShape="0">
                <a:prstClr val="black">
                  <a:alpha val="80000"/>
                </a:prstClr>
              </a:outerShdw>
            </a:effectLst>
          </p:spPr>
        </p:pic>
        <p:pic>
          <p:nvPicPr>
            <p:cNvPr id="11" name="Picture 10" descr="800px-US-O10_insignia_svg.png">
              <a:extLst>
                <a:ext uri="{FF2B5EF4-FFF2-40B4-BE49-F238E27FC236}">
                  <a16:creationId xmlns:a16="http://schemas.microsoft.com/office/drawing/2014/main" id="{F601B18A-2287-560B-C44E-CE3974F2F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851"/>
            <a:stretch/>
          </p:blipFill>
          <p:spPr>
            <a:xfrm>
              <a:off x="1132402" y="5388516"/>
              <a:ext cx="432079" cy="399433"/>
            </a:xfrm>
            <a:prstGeom prst="rect">
              <a:avLst/>
            </a:prstGeom>
            <a:effectLst>
              <a:outerShdw blurRad="50800" dist="38100" dir="5400000" algn="tl" rotWithShape="0">
                <a:prstClr val="black">
                  <a:alpha val="80000"/>
                </a:prstClr>
              </a:outerShdw>
            </a:effectLst>
          </p:spPr>
        </p:pic>
        <p:pic>
          <p:nvPicPr>
            <p:cNvPr id="12" name="Picture 11" descr="A picture containing text&#10;&#10;Description automatically generated">
              <a:extLst>
                <a:ext uri="{FF2B5EF4-FFF2-40B4-BE49-F238E27FC236}">
                  <a16:creationId xmlns:a16="http://schemas.microsoft.com/office/drawing/2014/main" id="{E0670BA6-9A39-302F-7262-736E98B48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4597" y="5916640"/>
              <a:ext cx="502563" cy="260216"/>
            </a:xfrm>
            <a:prstGeom prst="rect">
              <a:avLst/>
            </a:prstGeom>
          </p:spPr>
        </p:pic>
      </p:grpSp>
      <p:pic>
        <p:nvPicPr>
          <p:cNvPr id="13" name="Picture 12">
            <a:extLst>
              <a:ext uri="{FF2B5EF4-FFF2-40B4-BE49-F238E27FC236}">
                <a16:creationId xmlns:a16="http://schemas.microsoft.com/office/drawing/2014/main" id="{D070C908-3A84-0561-4220-030247271AC8}"/>
              </a:ext>
            </a:extLst>
          </p:cNvPr>
          <p:cNvPicPr preferRelativeResize="0">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399" y="3726032"/>
            <a:ext cx="2441448" cy="2441448"/>
          </a:xfrm>
          <a:prstGeom prst="rect">
            <a:avLst/>
          </a:prstGeom>
        </p:spPr>
      </p:pic>
      <p:pic>
        <p:nvPicPr>
          <p:cNvPr id="14" name="Picture 13" descr="A red flag with white stars&#10;&#10;Description automatically generated with medium confidence">
            <a:extLst>
              <a:ext uri="{FF2B5EF4-FFF2-40B4-BE49-F238E27FC236}">
                <a16:creationId xmlns:a16="http://schemas.microsoft.com/office/drawing/2014/main" id="{7096E702-B807-AE30-76FE-A87F0937FD03}"/>
              </a:ext>
            </a:extLst>
          </p:cNvPr>
          <p:cNvPicPr preferRelativeResize="0">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22732" y="3832338"/>
            <a:ext cx="2438398" cy="2444500"/>
          </a:xfrm>
          <a:prstGeom prst="rect">
            <a:avLst/>
          </a:prstGeom>
        </p:spPr>
      </p:pic>
      <p:pic>
        <p:nvPicPr>
          <p:cNvPr id="15" name="Picture 14" descr="A red and white flag&#10;&#10;Description automatically generated with medium confidence">
            <a:extLst>
              <a:ext uri="{FF2B5EF4-FFF2-40B4-BE49-F238E27FC236}">
                <a16:creationId xmlns:a16="http://schemas.microsoft.com/office/drawing/2014/main" id="{5D171E13-C4FC-BF76-B938-DE6B5869C8A7}"/>
              </a:ext>
            </a:extLst>
          </p:cNvPr>
          <p:cNvPicPr preferRelativeResize="0">
            <a:picLocks/>
          </p:cNvPicPr>
          <p:nvPr userDrawn="1"/>
        </p:nvPicPr>
        <p:blipFill>
          <a:blip r:embed="rId7" cstate="email">
            <a:extLst>
              <a:ext uri="{28A0092B-C50C-407E-A947-70E740481C1C}">
                <a14:useLocalDpi xmlns:a14="http://schemas.microsoft.com/office/drawing/2010/main"/>
              </a:ext>
            </a:extLst>
          </a:blip>
          <a:stretch>
            <a:fillRect/>
          </a:stretch>
        </p:blipFill>
        <p:spPr>
          <a:xfrm>
            <a:off x="3392722" y="2317360"/>
            <a:ext cx="1444752" cy="1097280"/>
          </a:xfrm>
          <a:prstGeom prst="rect">
            <a:avLst/>
          </a:prstGeom>
        </p:spPr>
      </p:pic>
      <p:pic>
        <p:nvPicPr>
          <p:cNvPr id="16" name="Picture 15" descr="A picture containing queen, first-aid kit, gift wrapping, flag&#10;&#10;Description automatically generated">
            <a:extLst>
              <a:ext uri="{FF2B5EF4-FFF2-40B4-BE49-F238E27FC236}">
                <a16:creationId xmlns:a16="http://schemas.microsoft.com/office/drawing/2014/main" id="{4C235AD0-79BD-84D1-4931-E043E19DE0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2032" y="1025646"/>
            <a:ext cx="1440180" cy="10972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F1F85B3-CE3D-431D-9C57-2874AD6D92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24738" y="2815491"/>
            <a:ext cx="297356" cy="399433"/>
          </a:xfrm>
          <a:prstGeom prst="rect">
            <a:avLst/>
          </a:prstGeom>
        </p:spPr>
      </p:pic>
      <p:pic>
        <p:nvPicPr>
          <p:cNvPr id="18" name="Picture 17" descr="A red flag with a white star&#10;&#10;Description automatically generated with low confidence">
            <a:extLst>
              <a:ext uri="{FF2B5EF4-FFF2-40B4-BE49-F238E27FC236}">
                <a16:creationId xmlns:a16="http://schemas.microsoft.com/office/drawing/2014/main" id="{F0329716-3D71-A0BD-DE45-1B3B6AD89314}"/>
              </a:ext>
            </a:extLst>
          </p:cNvPr>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6248400" y="3909492"/>
            <a:ext cx="2133600" cy="2136942"/>
          </a:xfrm>
          <a:prstGeom prst="rect">
            <a:avLst/>
          </a:prstGeom>
        </p:spPr>
      </p:pic>
      <p:pic>
        <p:nvPicPr>
          <p:cNvPr id="19" name="Picture 18" descr="A picture containing text, clipart, vector graphics, businesscard&#10;&#10;Description automatically generated">
            <a:extLst>
              <a:ext uri="{FF2B5EF4-FFF2-40B4-BE49-F238E27FC236}">
                <a16:creationId xmlns:a16="http://schemas.microsoft.com/office/drawing/2014/main" id="{C36DAEE9-C361-3740-AF61-046C7C6006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01744" y="1040410"/>
            <a:ext cx="1440180" cy="1097417"/>
          </a:xfrm>
          <a:prstGeom prst="rect">
            <a:avLst/>
          </a:prstGeom>
        </p:spPr>
      </p:pic>
      <p:pic>
        <p:nvPicPr>
          <p:cNvPr id="20" name="Picture 19" descr="A picture containing text, queen, first-aid kit, flag&#10;&#10;Description automatically generated">
            <a:extLst>
              <a:ext uri="{FF2B5EF4-FFF2-40B4-BE49-F238E27FC236}">
                <a16:creationId xmlns:a16="http://schemas.microsoft.com/office/drawing/2014/main" id="{C14AD379-6A66-ACDB-5E5A-9A553F0FDBC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70911" y="1040049"/>
            <a:ext cx="1440180" cy="1098137"/>
          </a:xfrm>
          <a:prstGeom prst="rect">
            <a:avLst/>
          </a:prstGeom>
        </p:spPr>
      </p:pic>
    </p:spTree>
    <p:extLst>
      <p:ext uri="{BB962C8B-B14F-4D97-AF65-F5344CB8AC3E}">
        <p14:creationId xmlns:p14="http://schemas.microsoft.com/office/powerpoint/2010/main" val="3789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44318-309B-4CF3-B74E-460E39D2D3E8}"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383093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44318-309B-4CF3-B74E-460E39D2D3E8}"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3835445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44318-309B-4CF3-B74E-460E39D2D3E8}"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2171711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844318-309B-4CF3-B74E-460E39D2D3E8}"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357305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44318-309B-4CF3-B74E-460E39D2D3E8}"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671544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44318-309B-4CF3-B74E-460E39D2D3E8}"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368415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44318-309B-4CF3-B74E-460E39D2D3E8}"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206381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44318-309B-4CF3-B74E-460E39D2D3E8}"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3598017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44318-309B-4CF3-B74E-460E39D2D3E8}"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118752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44318-309B-4CF3-B74E-460E39D2D3E8}"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4094585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44318-309B-4CF3-B74E-460E39D2D3E8}"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FB5C-4E1F-4E46-8297-E91F1FCAD5C5}" type="slidenum">
              <a:rPr lang="en-US" smtClean="0"/>
              <a:t>‹#›</a:t>
            </a:fld>
            <a:endParaRPr lang="en-US"/>
          </a:p>
        </p:txBody>
      </p:sp>
    </p:spTree>
    <p:extLst>
      <p:ext uri="{BB962C8B-B14F-4D97-AF65-F5344CB8AC3E}">
        <p14:creationId xmlns:p14="http://schemas.microsoft.com/office/powerpoint/2010/main" val="4237668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395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81100" y="34819"/>
            <a:ext cx="6781800" cy="762000"/>
          </a:xfrm>
          <a:prstGeom prst="rect">
            <a:avLst/>
          </a:prstGeom>
        </p:spPr>
        <p:txBody>
          <a:bodyPr lIns="0" tIns="0" rIns="0" bIns="0"/>
          <a:lstStyle>
            <a:lvl1pPr>
              <a:defRPr sz="2250" b="1" i="0">
                <a:solidFill>
                  <a:srgbClr val="FFCE0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05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3FF5751-28FF-4CB8-808F-5E6154FEBE58}" type="datetime1">
              <a:rPr lang="en-US" smtClean="0"/>
              <a:t>12/16/2024</a:t>
            </a:fld>
            <a:endParaRPr lang="en-US"/>
          </a:p>
        </p:txBody>
      </p:sp>
      <p:sp>
        <p:nvSpPr>
          <p:cNvPr id="6" name="Holder 6"/>
          <p:cNvSpPr>
            <a:spLocks noGrp="1"/>
          </p:cNvSpPr>
          <p:nvPr>
            <p:ph type="sldNum" sz="quarter" idx="7"/>
          </p:nvPr>
        </p:nvSpPr>
        <p:spPr/>
        <p:txBody>
          <a:bodyPr lIns="0" tIns="0" rIns="0" bIns="0"/>
          <a:lstStyle>
            <a:lvl1pPr>
              <a:defRPr sz="525" b="1" i="0">
                <a:solidFill>
                  <a:schemeClr val="tx1"/>
                </a:solidFill>
                <a:latin typeface="Arial"/>
                <a:cs typeface="Arial"/>
              </a:defRPr>
            </a:lvl1pPr>
          </a:lstStyle>
          <a:p>
            <a:pPr marL="59531">
              <a:spcBef>
                <a:spcPts val="23"/>
              </a:spcBef>
            </a:pPr>
            <a:r>
              <a:rPr lang="en-US"/>
              <a:t>PAGE</a:t>
            </a:r>
            <a:r>
              <a:rPr lang="en-US" spc="-8"/>
              <a:t> </a:t>
            </a:r>
            <a:r>
              <a:rPr lang="en-US"/>
              <a:t>|</a:t>
            </a:r>
            <a:r>
              <a:rPr lang="en-US" spc="4"/>
              <a:t> </a:t>
            </a:r>
            <a:fld id="{81D60167-4931-47E6-BA6A-407CBD079E47}" type="slidenum">
              <a:rPr spc="-38" smtClean="0"/>
              <a:pPr marL="59531">
                <a:spcBef>
                  <a:spcPts val="23"/>
                </a:spcBef>
              </a:pPr>
              <a:t>‹#›</a:t>
            </a:fld>
            <a:endParaRPr spc="-38"/>
          </a:p>
        </p:txBody>
      </p:sp>
    </p:spTree>
    <p:extLst>
      <p:ext uri="{BB962C8B-B14F-4D97-AF65-F5344CB8AC3E}">
        <p14:creationId xmlns:p14="http://schemas.microsoft.com/office/powerpoint/2010/main" val="32228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3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19458" y="6650250"/>
            <a:ext cx="4078273" cy="215444"/>
          </a:xfrm>
          <a:prstGeom prst="rect">
            <a:avLst/>
          </a:prstGeom>
        </p:spPr>
        <p:txBody>
          <a:bodyPr wrap="square">
            <a:spAutoFit/>
          </a:bodyPr>
          <a:lstStyle/>
          <a:p>
            <a:r>
              <a:rPr lang="en-US" sz="800" b="1" dirty="0">
                <a:solidFill>
                  <a:schemeClr val="bg1"/>
                </a:solidFill>
              </a:rPr>
              <a:t>Anthony L. Evans, DPTMS, 760.380.5915, anthony.l.evans18.civ@army.mil</a:t>
            </a:r>
          </a:p>
        </p:txBody>
      </p: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 id="214748372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44318-309B-4CF3-B74E-460E39D2D3E8}" type="datetimeFigureOut">
              <a:rPr lang="en-US" smtClean="0"/>
              <a:t>12/16/2024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CFB5C-4E1F-4E46-8297-E91F1FCAD5C5}" type="slidenum">
              <a:rPr lang="en-US" smtClean="0"/>
              <a:t>‹#›</a:t>
            </a:fld>
            <a:endParaRPr lang="en-US"/>
          </a:p>
        </p:txBody>
      </p:sp>
    </p:spTree>
    <p:extLst>
      <p:ext uri="{BB962C8B-B14F-4D97-AF65-F5344CB8AC3E}">
        <p14:creationId xmlns:p14="http://schemas.microsoft.com/office/powerpoint/2010/main" val="26290499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dient-light-dark-background.jpg">
            <a:extLst>
              <a:ext uri="{FF2B5EF4-FFF2-40B4-BE49-F238E27FC236}">
                <a16:creationId xmlns:a16="http://schemas.microsoft.com/office/drawing/2014/main" id="{449F60BF-4136-4BCE-834E-7A026246C26B}"/>
              </a:ext>
            </a:extLst>
          </p:cNvPr>
          <p:cNvPicPr>
            <a:picLocks noChangeAspect="1"/>
          </p:cNvPicPr>
          <p:nvPr userDrawn="1"/>
        </p:nvPicPr>
        <p:blipFill>
          <a:blip r:embed="rId4" cstate="print"/>
          <a:srcRect b="50926"/>
          <a:stretch>
            <a:fillRect/>
          </a:stretch>
        </p:blipFill>
        <p:spPr bwMode="auto">
          <a:xfrm>
            <a:off x="0" y="1"/>
            <a:ext cx="9144000" cy="457200"/>
          </a:xfrm>
          <a:prstGeom prst="rect">
            <a:avLst/>
          </a:prstGeom>
          <a:noFill/>
          <a:ln>
            <a:noFill/>
          </a:ln>
          <a:effectLst>
            <a:glow rad="127000">
              <a:schemeClr val="accent1">
                <a:alpha val="0"/>
              </a:schemeClr>
            </a:glow>
          </a:effectLst>
          <a:scene3d>
            <a:camera prst="orthographicFront"/>
            <a:lightRig rig="threePt" dir="t"/>
          </a:scene3d>
          <a:sp3d>
            <a:bevelT w="165100" prst="coolSlant"/>
          </a:sp3d>
        </p:spPr>
      </p:pic>
      <p:pic>
        <p:nvPicPr>
          <p:cNvPr id="8" name="Picture 7" descr="A picture containing icon&#10;&#10;Description automatically generated">
            <a:extLst>
              <a:ext uri="{FF2B5EF4-FFF2-40B4-BE49-F238E27FC236}">
                <a16:creationId xmlns:a16="http://schemas.microsoft.com/office/drawing/2014/main" id="{C5A27F2E-EF8F-79B7-989D-62418DB72FF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914" t="17817" r="11209" b="22242"/>
          <a:stretch/>
        </p:blipFill>
        <p:spPr>
          <a:xfrm>
            <a:off x="7937" y="37465"/>
            <a:ext cx="380160" cy="365760"/>
          </a:xfrm>
          <a:prstGeom prst="rect">
            <a:avLst/>
          </a:prstGeom>
        </p:spPr>
      </p:pic>
      <p:pic>
        <p:nvPicPr>
          <p:cNvPr id="9" name="Picture 9" descr="gradient-light-dark-background.jpg">
            <a:extLst>
              <a:ext uri="{FF2B5EF4-FFF2-40B4-BE49-F238E27FC236}">
                <a16:creationId xmlns:a16="http://schemas.microsoft.com/office/drawing/2014/main" id="{937388E1-465E-32A7-40A8-17AE2FE4F59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t="50926"/>
          <a:stretch>
            <a:fillRect/>
          </a:stretch>
        </p:blipFill>
        <p:spPr bwMode="auto">
          <a:xfrm>
            <a:off x="0" y="671503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1FA66D9-12B8-F828-5684-F3AC1EAE6806}"/>
              </a:ext>
            </a:extLst>
          </p:cNvPr>
          <p:cNvSpPr txBox="1"/>
          <p:nvPr userDrawn="1"/>
        </p:nvSpPr>
        <p:spPr>
          <a:xfrm>
            <a:off x="0" y="6649942"/>
            <a:ext cx="2667000" cy="261938"/>
          </a:xfrm>
          <a:prstGeom prst="rect">
            <a:avLst/>
          </a:prstGeom>
          <a:noFill/>
        </p:spPr>
        <p:txBody>
          <a:bodyPr>
            <a:spAutoFit/>
          </a:bodyPr>
          <a:lstStyle/>
          <a:p>
            <a:pPr>
              <a:defRPr/>
            </a:pPr>
            <a:r>
              <a:rPr lang="en-US" sz="1100" b="1" i="1">
                <a:solidFill>
                  <a:prstClr val="white"/>
                </a:solidFill>
                <a:effectLst>
                  <a:outerShdw blurRad="38100" dist="38100" dir="2700000" algn="tl">
                    <a:srgbClr val="000000">
                      <a:alpha val="43137"/>
                    </a:srgbClr>
                  </a:outerShdw>
                </a:effectLst>
                <a:latin typeface=" Arial"/>
                <a:cs typeface="Arial" panose="020B0604020202020204" pitchFamily="34" charset="0"/>
              </a:rPr>
              <a:t>Train the Force</a:t>
            </a:r>
          </a:p>
        </p:txBody>
      </p:sp>
      <p:sp>
        <p:nvSpPr>
          <p:cNvPr id="11" name="Rectangle 10">
            <a:extLst>
              <a:ext uri="{FF2B5EF4-FFF2-40B4-BE49-F238E27FC236}">
                <a16:creationId xmlns:a16="http://schemas.microsoft.com/office/drawing/2014/main" id="{4AE2CB6F-3AE0-F579-AE3D-6A54F55D69EF}"/>
              </a:ext>
            </a:extLst>
          </p:cNvPr>
          <p:cNvSpPr>
            <a:spLocks noChangeArrowheads="1"/>
          </p:cNvSpPr>
          <p:nvPr userDrawn="1"/>
        </p:nvSpPr>
        <p:spPr bwMode="auto">
          <a:xfrm>
            <a:off x="0" y="6634960"/>
            <a:ext cx="9144000" cy="307777"/>
          </a:xfrm>
          <a:prstGeom prst="rect">
            <a:avLst/>
          </a:prstGeom>
          <a:noFill/>
          <a:ln>
            <a:noFill/>
          </a:ln>
        </p:spPr>
        <p:txBody>
          <a:bodyPr tIns="91440" bIns="914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r>
              <a:rPr lang="en-US" altLang="en-US" sz="800" b="1" dirty="0">
                <a:solidFill>
                  <a:srgbClr val="008000"/>
                </a:solidFill>
              </a:rPr>
              <a:t>CUI</a:t>
            </a:r>
          </a:p>
        </p:txBody>
      </p:sp>
      <p:pic>
        <p:nvPicPr>
          <p:cNvPr id="12" name="Picture 4" descr="OPS GRP ICON">
            <a:extLst>
              <a:ext uri="{FF2B5EF4-FFF2-40B4-BE49-F238E27FC236}">
                <a16:creationId xmlns:a16="http://schemas.microsoft.com/office/drawing/2014/main" id="{F3FA5890-C07F-E998-B8FE-88F3FF84A332}"/>
              </a:ext>
            </a:extLst>
          </p:cNvPr>
          <p:cNvPicPr>
            <a:picLocks noChangeAspect="1" noChangeArrowheads="1"/>
          </p:cNvPicPr>
          <p:nvPr userDrawn="1"/>
        </p:nvPicPr>
        <p:blipFill>
          <a:blip r:embed="rId7">
            <a:clrChange>
              <a:clrFrom>
                <a:srgbClr val="0000A0"/>
              </a:clrFrom>
              <a:clrTo>
                <a:srgbClr val="0000A0">
                  <a:alpha val="0"/>
                </a:srgbClr>
              </a:clrTo>
            </a:clrChange>
            <a:extLst>
              <a:ext uri="{28A0092B-C50C-407E-A947-70E740481C1C}">
                <a14:useLocalDpi xmlns:a14="http://schemas.microsoft.com/office/drawing/2010/main" val="0"/>
              </a:ext>
            </a:extLst>
          </a:blip>
          <a:srcRect/>
          <a:stretch>
            <a:fillRect/>
          </a:stretch>
        </p:blipFill>
        <p:spPr bwMode="auto">
          <a:xfrm>
            <a:off x="8678863"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5">
            <a:extLst>
              <a:ext uri="{FF2B5EF4-FFF2-40B4-BE49-F238E27FC236}">
                <a16:creationId xmlns:a16="http://schemas.microsoft.com/office/drawing/2014/main" id="{DE6E8865-82C9-CF09-5E07-3193D921DA92}"/>
              </a:ext>
            </a:extLst>
          </p:cNvPr>
          <p:cNvSpPr txBox="1">
            <a:spLocks noChangeArrowheads="1"/>
          </p:cNvSpPr>
          <p:nvPr userDrawn="1"/>
        </p:nvSpPr>
        <p:spPr bwMode="auto">
          <a:xfrm>
            <a:off x="8841357" y="6613316"/>
            <a:ext cx="341760" cy="338554"/>
          </a:xfrm>
          <a:prstGeom prst="rect">
            <a:avLst/>
          </a:prstGeom>
          <a:noFill/>
          <a:ln w="9525">
            <a:noFill/>
            <a:miter lim="800000"/>
            <a:headEnd/>
            <a:tailEnd/>
          </a:ln>
          <a:effectLst/>
        </p:spPr>
        <p:txBody>
          <a:bodyPr wrap="none" tIns="91440" bIns="9144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defRPr/>
            </a:pPr>
            <a:fld id="{C42BBCC7-491A-449D-A794-CB674B9929C8}" type="slidenum">
              <a:rPr lang="en-US" altLang="en-US" sz="1000" smtClean="0">
                <a:solidFill>
                  <a:prstClr val="white"/>
                </a:solidFill>
              </a:rPr>
              <a:pPr algn="ctr" fontAlgn="base">
                <a:spcBef>
                  <a:spcPct val="0"/>
                </a:spcBef>
                <a:spcAft>
                  <a:spcPct val="0"/>
                </a:spcAft>
                <a:defRPr/>
              </a:pPr>
              <a:t>‹#›</a:t>
            </a:fld>
            <a:endParaRPr lang="en-US" altLang="en-US" sz="1000">
              <a:solidFill>
                <a:prstClr val="white"/>
              </a:solidFill>
            </a:endParaRPr>
          </a:p>
        </p:txBody>
      </p:sp>
    </p:spTree>
    <p:extLst>
      <p:ext uri="{BB962C8B-B14F-4D97-AF65-F5344CB8AC3E}">
        <p14:creationId xmlns:p14="http://schemas.microsoft.com/office/powerpoint/2010/main" val="3521528410"/>
      </p:ext>
    </p:extLst>
  </p:cSld>
  <p:clrMap bg1="lt1" tx1="dk1" bg2="lt2" tx2="dk2" accent1="accent1" accent2="accent2" accent3="accent3" accent4="accent4" accent5="accent5" accent6="accent6" hlink="hlink" folHlink="folHlink"/>
  <p:sldLayoutIdLst>
    <p:sldLayoutId id="2147483734"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thony.l.evans18.civ@army.mi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hyperlink" Target="mailto:jannie.u.Fontenot.mil@health.mil"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mailto:tracy.Sheffield@hnfs.co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Katrina.Gonzalez@victor.org"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mailto:ashley.g.walay.civ@army.mil"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hyperlink" Target="mailto:danielle.l.underwood2.naf@army.mi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paul.schonenberger.civ@army.mil"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1.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mailto:anthony.l.evans18.civ@army.mil"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47.png"/><Relationship Id="rId1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image" Target="../media/image46.png"/><Relationship Id="rId9" Type="http://schemas.openxmlformats.org/officeDocument/2006/relationships/image" Target="../media/image38.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hyperlink" Target="mailto:brian.m.tung.mil@army.mi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171000DEC2024</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49" y="4175621"/>
            <a:ext cx="5367007" cy="1102156"/>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Fort Irwin Community Town Hall</a:t>
            </a:r>
          </a:p>
        </p:txBody>
      </p:sp>
      <p:sp>
        <p:nvSpPr>
          <p:cNvPr id="11" name="object 23">
            <a:extLst>
              <a:ext uri="{FF2B5EF4-FFF2-40B4-BE49-F238E27FC236}">
                <a16:creationId xmlns:a16="http://schemas.microsoft.com/office/drawing/2014/main" id="{BFD01E0C-E063-C2AD-24F4-A228E37161FB}"/>
              </a:ext>
            </a:extLst>
          </p:cNvPr>
          <p:cNvSpPr txBox="1"/>
          <p:nvPr/>
        </p:nvSpPr>
        <p:spPr>
          <a:xfrm>
            <a:off x="6939185" y="6225952"/>
            <a:ext cx="2166333" cy="563616"/>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AMIM-G3</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CUI</a:t>
            </a:r>
            <a:r>
              <a:rPr kumimoji="0" sz="700" b="0" i="0" u="none" strike="noStrike" kern="0" cap="none" spc="-4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Category</a:t>
            </a:r>
            <a:r>
              <a:rPr lang="en-US" sz="700" kern="0" dirty="0">
                <a:solidFill>
                  <a:srgbClr val="FFFFFF"/>
                </a:solidFill>
                <a:latin typeface="Arial"/>
                <a:cs typeface="Arial"/>
              </a:rPr>
              <a:t>: N/A</a:t>
            </a:r>
            <a:endParaRPr kumimoji="0" sz="7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340995" algn="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Limited</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10" normalizeH="0" baseline="0" noProof="0" dirty="0">
                <a:ln>
                  <a:noFill/>
                </a:ln>
                <a:solidFill>
                  <a:srgbClr val="FFFFFF"/>
                </a:solidFill>
                <a:effectLst/>
                <a:uLnTx/>
                <a:uFillTx/>
                <a:latin typeface="Arial"/>
                <a:cs typeface="Arial"/>
              </a:rPr>
              <a:t>Dissemination</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a:t>
            </a:r>
            <a:r>
              <a:rPr kumimoji="0" sz="700" b="0" i="0" u="none" strike="noStrike" kern="0" cap="none" spc="2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DL </a:t>
            </a:r>
            <a:r>
              <a:rPr kumimoji="0" sz="700" b="0" i="0" u="none" strike="noStrike" kern="0" cap="none" spc="-20" normalizeH="0" baseline="0" noProof="0" dirty="0">
                <a:ln>
                  <a:noFill/>
                </a:ln>
                <a:solidFill>
                  <a:srgbClr val="FFFFFF"/>
                </a:solidFill>
                <a:effectLst/>
                <a:uLnTx/>
                <a:uFillTx/>
                <a:latin typeface="Arial"/>
                <a:cs typeface="Arial"/>
              </a:rPr>
              <a:t>ONLY</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POC:</a:t>
            </a:r>
            <a:r>
              <a:rPr kumimoji="0" sz="700" b="0" i="0" u="none" strike="noStrike" kern="0" cap="none" spc="-25" normalizeH="0" baseline="0" noProof="0" dirty="0">
                <a:ln>
                  <a:noFill/>
                </a:ln>
                <a:solidFill>
                  <a:srgbClr val="FFFFFF"/>
                </a:solidFill>
                <a:effectLst/>
                <a:uLnTx/>
                <a:uFillTx/>
                <a:latin typeface="Arial"/>
                <a:cs typeface="Arial"/>
              </a:rPr>
              <a:t> </a:t>
            </a:r>
            <a:r>
              <a:rPr lang="en-US" sz="700" kern="0" spc="-25" dirty="0">
                <a:solidFill>
                  <a:srgbClr val="FFFFFF"/>
                </a:solidFill>
                <a:latin typeface="Arial"/>
                <a:cs typeface="Arial"/>
                <a:hlinkClick r:id="rId3"/>
              </a:rPr>
              <a:t>anthony.l.evans18.civ@army.mil</a:t>
            </a:r>
            <a:r>
              <a:rPr lang="en-US" sz="700" kern="0" spc="-25" dirty="0">
                <a:solidFill>
                  <a:srgbClr val="FFFFFF"/>
                </a:solidFill>
                <a:latin typeface="Arial"/>
                <a:cs typeface="Arial"/>
              </a:rPr>
              <a:t> 760</a:t>
            </a:r>
            <a:r>
              <a:rPr lang="en-US" sz="700" kern="0" dirty="0">
                <a:solidFill>
                  <a:srgbClr val="FFFFFF"/>
                </a:solidFill>
                <a:latin typeface="Arial"/>
                <a:cs typeface="Arial"/>
              </a:rPr>
              <a:t>.380.5915</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53071" y="6681846"/>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rPr>
              <a:t>Title_</a:t>
            </a:r>
            <a:r>
              <a:rPr lang="en-US" sz="800" b="1" kern="600" dirty="0">
                <a:solidFill>
                  <a:schemeClr val="bg1"/>
                </a:solidFill>
                <a:latin typeface="Arial" panose="020B0604020202020204"/>
                <a:cs typeface="Arial" panose="020B0604020202020204" pitchFamily="34" charset="0"/>
              </a:rPr>
              <a:t>Fort Irwin Community Town Hall </a:t>
            </a: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COL LANE A. BOMAR</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CSM DAVID D. PALMER</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 Garrison, </a:t>
            </a:r>
            <a:r>
              <a:rPr kumimoji="0" lang="en-US" sz="1000" b="1" u="none" strike="noStrike" kern="0" cap="none" spc="0" normalizeH="0" baseline="0" noProof="0">
                <a:ln>
                  <a:noFill/>
                </a:ln>
                <a:solidFill>
                  <a:srgbClr val="FFFFFF"/>
                </a:solidFill>
                <a:effectLst/>
                <a:uLnTx/>
                <a:uFillTx/>
                <a:latin typeface="Arial"/>
                <a:cs typeface="Arial"/>
              </a:rPr>
              <a:t>Fort Irwin, CA</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111" y="59783"/>
            <a:ext cx="7711779" cy="415499"/>
          </a:xfrm>
        </p:spPr>
        <p:txBody>
          <a:bodyPr/>
          <a:lstStyle/>
          <a:p>
            <a:pPr algn="ctr"/>
            <a:r>
              <a:rPr lang="en-US" dirty="0">
                <a:solidFill>
                  <a:schemeClr val="tx1"/>
                </a:solidFill>
              </a:rPr>
              <a:t>Project Convergence Capstone 5 (PCC5)</a:t>
            </a:r>
          </a:p>
        </p:txBody>
      </p:sp>
      <p:graphicFrame>
        <p:nvGraphicFramePr>
          <p:cNvPr id="89" name="Chart 88">
            <a:extLst>
              <a:ext uri="{FF2B5EF4-FFF2-40B4-BE49-F238E27FC236}">
                <a16:creationId xmlns:a16="http://schemas.microsoft.com/office/drawing/2014/main" id="{45FAF3DE-669D-88DE-9710-D90F1B9417E9}"/>
              </a:ext>
            </a:extLst>
          </p:cNvPr>
          <p:cNvGraphicFramePr/>
          <p:nvPr/>
        </p:nvGraphicFramePr>
        <p:xfrm>
          <a:off x="95726" y="548640"/>
          <a:ext cx="8952547" cy="3832267"/>
        </p:xfrm>
        <a:graphic>
          <a:graphicData uri="http://schemas.openxmlformats.org/drawingml/2006/chart">
            <c:chart xmlns:c="http://schemas.openxmlformats.org/drawingml/2006/chart" xmlns:r="http://schemas.openxmlformats.org/officeDocument/2006/relationships" r:id="rId3"/>
          </a:graphicData>
        </a:graphic>
      </p:graphicFrame>
      <p:sp>
        <p:nvSpPr>
          <p:cNvPr id="99" name="TextBox 98">
            <a:extLst>
              <a:ext uri="{FF2B5EF4-FFF2-40B4-BE49-F238E27FC236}">
                <a16:creationId xmlns:a16="http://schemas.microsoft.com/office/drawing/2014/main" id="{C8432D05-1C1E-DD94-1CFA-56C89C35F965}"/>
              </a:ext>
            </a:extLst>
          </p:cNvPr>
          <p:cNvSpPr txBox="1"/>
          <p:nvPr/>
        </p:nvSpPr>
        <p:spPr>
          <a:xfrm>
            <a:off x="95726" y="4380907"/>
            <a:ext cx="8952547" cy="1755123"/>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Timeline is 3 Feb through 23 Mar 2025</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Fort Irwin will </a:t>
            </a:r>
            <a:r>
              <a:rPr kumimoji="0" lang="en-US" sz="11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grow by ~5000 - 6000 people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3 Feb to 23 Mar 2025 placing significant strain on RUBA facilities and Fort Irwin life support overall.</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Capstone is different from typical rotations because the bulk of personnel here supporting the experiment will be in the hotel or staying off post. Capstone participants will generally work until 1700 daily.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Many personnel will not be reliant on the standard unit “mess” tents and will instead be purchasing from:</a:t>
            </a:r>
          </a:p>
        </p:txBody>
      </p:sp>
      <p:sp>
        <p:nvSpPr>
          <p:cNvPr id="16" name="TextBox 15">
            <a:extLst>
              <a:ext uri="{FF2B5EF4-FFF2-40B4-BE49-F238E27FC236}">
                <a16:creationId xmlns:a16="http://schemas.microsoft.com/office/drawing/2014/main" id="{36938810-D77E-564A-746D-025666CF2C10}"/>
              </a:ext>
            </a:extLst>
          </p:cNvPr>
          <p:cNvSpPr txBox="1"/>
          <p:nvPr/>
        </p:nvSpPr>
        <p:spPr>
          <a:xfrm>
            <a:off x="95725" y="6237133"/>
            <a:ext cx="8952547" cy="369332"/>
          </a:xfrm>
          <a:prstGeom prst="rect">
            <a:avLst/>
          </a:prstGeom>
          <a:solidFill>
            <a:srgbClr val="FFFF00"/>
          </a:solidFill>
          <a:ln>
            <a:noFill/>
          </a:ln>
          <a:effectLst>
            <a:outerShdw blurRad="50800" dist="38100" dir="8100000" algn="tr"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does this mean for the Fort Irwin Community?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7D4A98D-A76F-D502-C5D5-C00F68F91320}"/>
              </a:ext>
            </a:extLst>
          </p:cNvPr>
          <p:cNvSpPr txBox="1"/>
          <p:nvPr/>
        </p:nvSpPr>
        <p:spPr>
          <a:xfrm>
            <a:off x="370573" y="5420729"/>
            <a:ext cx="5784782" cy="8164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numCol="2" rtlCol="0">
            <a:noAutofit/>
          </a:bodyPr>
          <a:lstStyle>
            <a:defPPr>
              <a:defRPr lang="en-US"/>
            </a:defPPr>
            <a:lvl1pPr algn="ctr">
              <a:defRPr sz="1100" b="1" u="sng">
                <a:solidFill>
                  <a:prstClr val="black"/>
                </a:solidFill>
                <a:latin typeface="Arial" panose="020B0604020202020204" pitchFamily="34" charset="0"/>
                <a:cs typeface="Arial" panose="020B0604020202020204" pitchFamily="34" charset="0"/>
              </a:defRPr>
            </a:lvl1pPr>
          </a:lstStyle>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Commissary</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PX </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Food trucks</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AAFES eating establishments</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Starbucks</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Shopette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Warrior Zone</a:t>
            </a:r>
          </a:p>
          <a:p>
            <a:pPr marL="214313" marR="0" lvl="1"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Epicenter</a:t>
            </a:r>
          </a:p>
        </p:txBody>
      </p:sp>
    </p:spTree>
    <p:extLst>
      <p:ext uri="{BB962C8B-B14F-4D97-AF65-F5344CB8AC3E}">
        <p14:creationId xmlns:p14="http://schemas.microsoft.com/office/powerpoint/2010/main" val="351530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 ">
            <a:extLst>
              <a:ext uri="{FF2B5EF4-FFF2-40B4-BE49-F238E27FC236}">
                <a16:creationId xmlns:a16="http://schemas.microsoft.com/office/drawing/2014/main" id="{B3C65CDE-5399-B2DB-DE69-6C35B822972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AutoShape 2" descr=" ">
            <a:extLst>
              <a:ext uri="{FF2B5EF4-FFF2-40B4-BE49-F238E27FC236}">
                <a16:creationId xmlns:a16="http://schemas.microsoft.com/office/drawing/2014/main" id="{A60466E9-1BFE-B11B-8B41-BB3E59B73BC7}"/>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83EAA005-F579-847A-19DD-FEF767FD3C6C}"/>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kumimoji="0" lang="en-US" sz="2400" i="0"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SGT Jannie Fontenot</a:t>
            </a:r>
          </a:p>
          <a:p>
            <a:pPr marL="0" marR="0" lvl="0" indent="0" algn="ctr" defTabSz="1005840" rtl="0" eaLnBrk="1" fontAlgn="auto" latinLnBrk="0" hangingPunct="1">
              <a:lnSpc>
                <a:spcPct val="90000"/>
              </a:lnSpc>
              <a:spcBef>
                <a:spcPct val="0"/>
              </a:spcBef>
              <a:spcAft>
                <a:spcPts val="0"/>
              </a:spcAft>
              <a:buClrTx/>
              <a:buSzTx/>
              <a:buFontTx/>
              <a:buNone/>
              <a:tabLst/>
              <a:defRPr/>
            </a:pPr>
            <a:r>
              <a:rPr lang="en-US" sz="2400" dirty="0">
                <a:solidFill>
                  <a:schemeClr val="tx1"/>
                </a:solidFill>
              </a:rPr>
              <a:t>DPH BCOIC / EH NCOIC</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p:txBody>
      </p:sp>
      <p:sp>
        <p:nvSpPr>
          <p:cNvPr id="15" name="TextBox 14">
            <a:extLst>
              <a:ext uri="{FF2B5EF4-FFF2-40B4-BE49-F238E27FC236}">
                <a16:creationId xmlns:a16="http://schemas.microsoft.com/office/drawing/2014/main" id="{A71B1D7E-F362-C0D1-C142-AE39C467435C}"/>
              </a:ext>
            </a:extLst>
          </p:cNvPr>
          <p:cNvSpPr txBox="1"/>
          <p:nvPr/>
        </p:nvSpPr>
        <p:spPr>
          <a:xfrm>
            <a:off x="2179346" y="3353531"/>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panose="020B0604020202020204"/>
                <a:ea typeface="+mn-ea"/>
                <a:cs typeface="+mn-cs"/>
              </a:rPr>
              <a:t>Email:</a:t>
            </a:r>
            <a:r>
              <a:rPr kumimoji="0" lang="en-US" sz="1800" b="0" i="0" u="none" strike="noStrike" kern="1200" cap="none" spc="0" normalizeH="0" baseline="0" noProof="0" dirty="0">
                <a:ln>
                  <a:noFill/>
                </a:ln>
                <a:effectLst/>
                <a:uLnTx/>
                <a:uFillTx/>
                <a:latin typeface="Arial" panose="020B0604020202020204"/>
                <a:ea typeface="+mn-ea"/>
                <a:cs typeface="+mn-cs"/>
              </a:rPr>
              <a:t>  </a:t>
            </a:r>
            <a:r>
              <a:rPr kumimoji="0" lang="en-US" sz="1800" b="0" i="0" u="none" strike="noStrike" kern="1200" cap="none" spc="0" normalizeH="0" baseline="0" noProof="0" dirty="0">
                <a:ln>
                  <a:noFill/>
                </a:ln>
                <a:effectLst/>
                <a:uLnTx/>
                <a:uFillTx/>
                <a:latin typeface="Arial" panose="020B0604020202020204"/>
                <a:ea typeface="+mn-ea"/>
                <a:cs typeface="+mn-cs"/>
                <a:hlinkClick r:id="rId2"/>
              </a:rPr>
              <a:t>jannie.u.Fontenot.mil@health.mil</a:t>
            </a:r>
            <a:r>
              <a:rPr kumimoji="0" lang="en-US" sz="1800" b="0" i="0" u="none" strike="noStrike" kern="1200" cap="none" spc="0" normalizeH="0" baseline="0" noProof="0" dirty="0">
                <a:ln>
                  <a:noFill/>
                </a:ln>
                <a:effectLst/>
                <a:uLnTx/>
                <a:uFillTx/>
                <a:latin typeface="Arial" panose="020B0604020202020204"/>
                <a:ea typeface="+mn-ea"/>
                <a:cs typeface="+mn-cs"/>
              </a:rPr>
              <a:t> </a:t>
            </a:r>
            <a:r>
              <a:rPr lang="en-US" dirty="0">
                <a:latin typeface="Arial" panose="020B0604020202020204"/>
              </a:rPr>
              <a:t> </a:t>
            </a:r>
            <a:endParaRPr kumimoji="0" lang="en-US" sz="1800" b="0"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a:ea typeface="+mn-ea"/>
                <a:cs typeface="+mn-cs"/>
              </a:rPr>
              <a:t>Phone: (7</a:t>
            </a:r>
            <a:r>
              <a:rPr lang="en-US" dirty="0">
                <a:latin typeface="Arial" panose="020B0604020202020204"/>
              </a:rPr>
              <a:t>60</a:t>
            </a:r>
            <a:r>
              <a:rPr kumimoji="0" lang="en-US" sz="1800" b="0" i="0" u="none" strike="noStrike" kern="1200" cap="none" spc="0" normalizeH="0" baseline="0" noProof="0" dirty="0">
                <a:ln>
                  <a:noFill/>
                </a:ln>
                <a:effectLst/>
                <a:uLnTx/>
                <a:uFillTx/>
                <a:latin typeface="Arial" panose="020B0604020202020204"/>
                <a:ea typeface="+mn-ea"/>
                <a:cs typeface="+mn-cs"/>
              </a:rPr>
              <a:t>) 383 </a:t>
            </a:r>
            <a:r>
              <a:rPr lang="en-US" dirty="0">
                <a:latin typeface="Arial" panose="020B0604020202020204"/>
              </a:rPr>
              <a:t>-5804 / 5812</a:t>
            </a:r>
            <a:endParaRPr kumimoji="0" lang="en-US" sz="1800" b="0" i="0" u="none" strike="noStrike" kern="1200" cap="none" spc="0" normalizeH="0" baseline="0" noProof="0" dirty="0">
              <a:ln>
                <a:noFill/>
              </a:ln>
              <a:effectLst/>
              <a:uLnTx/>
              <a:uFillTx/>
              <a:latin typeface="Arial" panose="020B0604020202020204"/>
              <a:ea typeface="+mn-ea"/>
              <a:cs typeface="+mn-cs"/>
            </a:endParaRPr>
          </a:p>
        </p:txBody>
      </p:sp>
      <p:sp>
        <p:nvSpPr>
          <p:cNvPr id="17" name="Title 10">
            <a:extLst>
              <a:ext uri="{FF2B5EF4-FFF2-40B4-BE49-F238E27FC236}">
                <a16:creationId xmlns:a16="http://schemas.microsoft.com/office/drawing/2014/main" id="{C42BCAD9-3D2D-3FBF-A039-736CB471853C}"/>
              </a:ext>
            </a:extLst>
          </p:cNvPr>
          <p:cNvSpPr>
            <a:spLocks noGrp="1"/>
          </p:cNvSpPr>
          <p:nvPr>
            <p:ph type="title"/>
          </p:nvPr>
        </p:nvSpPr>
        <p:spPr>
          <a:xfrm>
            <a:off x="2099432"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18" name="Title Placeholder 1">
            <a:extLst>
              <a:ext uri="{FF2B5EF4-FFF2-40B4-BE49-F238E27FC236}">
                <a16:creationId xmlns:a16="http://schemas.microsoft.com/office/drawing/2014/main" id="{D885E709-D1CB-A5C1-4F3B-A413FBD8862B}"/>
              </a:ext>
            </a:extLst>
          </p:cNvPr>
          <p:cNvSpPr txBox="1">
            <a:spLocks/>
          </p:cNvSpPr>
          <p:nvPr/>
        </p:nvSpPr>
        <p:spPr>
          <a:xfrm>
            <a:off x="2136151" y="390779"/>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Weed Army Community Hospital</a:t>
            </a:r>
          </a:p>
        </p:txBody>
      </p:sp>
    </p:spTree>
    <p:extLst>
      <p:ext uri="{BB962C8B-B14F-4D97-AF65-F5344CB8AC3E}">
        <p14:creationId xmlns:p14="http://schemas.microsoft.com/office/powerpoint/2010/main" val="50136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Weed Army Community Hospital </a:t>
            </a:r>
          </a:p>
        </p:txBody>
      </p:sp>
      <p:grpSp>
        <p:nvGrpSpPr>
          <p:cNvPr id="3" name="Group 2">
            <a:extLst>
              <a:ext uri="{FF2B5EF4-FFF2-40B4-BE49-F238E27FC236}">
                <a16:creationId xmlns:a16="http://schemas.microsoft.com/office/drawing/2014/main" id="{9DE8161A-F3E6-8DAB-DB67-147C8343F465}"/>
              </a:ext>
            </a:extLst>
          </p:cNvPr>
          <p:cNvGrpSpPr/>
          <p:nvPr/>
        </p:nvGrpSpPr>
        <p:grpSpPr>
          <a:xfrm>
            <a:off x="245533" y="1015581"/>
            <a:ext cx="8652933" cy="4233753"/>
            <a:chOff x="304800" y="1015580"/>
            <a:chExt cx="8652933" cy="4233753"/>
          </a:xfrm>
        </p:grpSpPr>
        <p:pic>
          <p:nvPicPr>
            <p:cNvPr id="4" name="Picture 3">
              <a:extLst>
                <a:ext uri="{FF2B5EF4-FFF2-40B4-BE49-F238E27FC236}">
                  <a16:creationId xmlns:a16="http://schemas.microsoft.com/office/drawing/2014/main" id="{C6359F4A-2BD2-9AE5-748E-5D4DEFBA8C47}"/>
                </a:ext>
              </a:extLst>
            </p:cNvPr>
            <p:cNvPicPr>
              <a:picLocks noChangeAspect="1"/>
            </p:cNvPicPr>
            <p:nvPr/>
          </p:nvPicPr>
          <p:blipFill>
            <a:blip r:embed="rId2"/>
            <a:stretch>
              <a:fillRect/>
            </a:stretch>
          </p:blipFill>
          <p:spPr>
            <a:xfrm>
              <a:off x="304800" y="1015580"/>
              <a:ext cx="8652933" cy="4233753"/>
            </a:xfrm>
            <a:prstGeom prst="rect">
              <a:avLst/>
            </a:prstGeom>
          </p:spPr>
        </p:pic>
        <p:sp>
          <p:nvSpPr>
            <p:cNvPr id="7" name="Rectangle 6">
              <a:extLst>
                <a:ext uri="{FF2B5EF4-FFF2-40B4-BE49-F238E27FC236}">
                  <a16:creationId xmlns:a16="http://schemas.microsoft.com/office/drawing/2014/main" id="{C06903C9-B267-BC5E-6C69-D0C4DCA990E1}"/>
                </a:ext>
              </a:extLst>
            </p:cNvPr>
            <p:cNvSpPr>
              <a:spLocks/>
            </p:cNvSpPr>
            <p:nvPr/>
          </p:nvSpPr>
          <p:spPr>
            <a:xfrm>
              <a:off x="3930162" y="1928120"/>
              <a:ext cx="641838" cy="19606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628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13</a:t>
            </a:fld>
            <a:endParaRPr lang="en-US" sz="800" dirty="0">
              <a:solidFill>
                <a:schemeClr val="bg1"/>
              </a:solidFill>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Weed Army Community Hospital </a:t>
            </a:r>
          </a:p>
        </p:txBody>
      </p:sp>
      <p:sp>
        <p:nvSpPr>
          <p:cNvPr id="3" name="TextBox 2">
            <a:extLst>
              <a:ext uri="{FF2B5EF4-FFF2-40B4-BE49-F238E27FC236}">
                <a16:creationId xmlns:a16="http://schemas.microsoft.com/office/drawing/2014/main" id="{75CCC527-E84C-0BE9-4635-6379506792C5}"/>
              </a:ext>
            </a:extLst>
          </p:cNvPr>
          <p:cNvSpPr txBox="1"/>
          <p:nvPr/>
        </p:nvSpPr>
        <p:spPr>
          <a:xfrm>
            <a:off x="320919" y="1152063"/>
            <a:ext cx="8502162" cy="3754874"/>
          </a:xfrm>
          <a:prstGeom prst="rect">
            <a:avLst/>
          </a:prstGeom>
          <a:noFill/>
        </p:spPr>
        <p:txBody>
          <a:bodyPr wrap="square" rtlCol="0">
            <a:spAutoFit/>
          </a:bodyPr>
          <a:lstStyle/>
          <a:p>
            <a:pPr marL="285750" indent="-285750">
              <a:buFont typeface="Arial" panose="020B0604020202020204" pitchFamily="34" charset="0"/>
              <a:buChar char="•"/>
            </a:pPr>
            <a:r>
              <a:rPr lang="en-US" sz="1700" dirty="0"/>
              <a:t>Letter grades will be provided to all food facilities at Fort Irwin and will be posted in plain view.</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Grades are applicable to Fort Irwin only and may be removed by food trucks when they exit the installation; however, they must be reposted before serving food to the general public. </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Failure to publicly post the facility’s letter grade:</a:t>
            </a:r>
          </a:p>
          <a:p>
            <a:pPr marL="742950" lvl="1" indent="-285750">
              <a:buFont typeface="Arial" panose="020B0604020202020204" pitchFamily="34" charset="0"/>
              <a:buChar char="•"/>
            </a:pPr>
            <a:r>
              <a:rPr lang="en-US" sz="1700" dirty="0"/>
              <a:t>1</a:t>
            </a:r>
            <a:r>
              <a:rPr lang="en-US" sz="1700" baseline="30000" dirty="0"/>
              <a:t>st</a:t>
            </a:r>
            <a:r>
              <a:rPr lang="en-US" sz="1700" dirty="0"/>
              <a:t> offense – Verbal Warning </a:t>
            </a:r>
          </a:p>
          <a:p>
            <a:pPr marL="742950" lvl="1" indent="-285750">
              <a:buFont typeface="Arial" panose="020B0604020202020204" pitchFamily="34" charset="0"/>
              <a:buChar char="•"/>
            </a:pPr>
            <a:r>
              <a:rPr lang="en-US" sz="1700" dirty="0"/>
              <a:t>2</a:t>
            </a:r>
            <a:r>
              <a:rPr lang="en-US" sz="1700" baseline="30000" dirty="0"/>
              <a:t>nd</a:t>
            </a:r>
            <a:r>
              <a:rPr lang="en-US" sz="1700" dirty="0"/>
              <a:t> offense – Written Warning</a:t>
            </a:r>
          </a:p>
          <a:p>
            <a:pPr marL="742950" lvl="1" indent="-285750">
              <a:buFont typeface="Arial" panose="020B0604020202020204" pitchFamily="34" charset="0"/>
              <a:buChar char="•"/>
            </a:pPr>
            <a:r>
              <a:rPr lang="en-US" sz="1700" dirty="0"/>
              <a:t>3</a:t>
            </a:r>
            <a:r>
              <a:rPr lang="en-US" sz="1700" baseline="30000" dirty="0"/>
              <a:t>rd</a:t>
            </a:r>
            <a:r>
              <a:rPr lang="en-US" sz="1700" dirty="0"/>
              <a:t> offense – Garrison involvement and closure</a:t>
            </a:r>
          </a:p>
          <a:p>
            <a:pPr marL="742950" lvl="1" indent="-285750">
              <a:buFont typeface="Arial" panose="020B0604020202020204" pitchFamily="34" charset="0"/>
              <a:buChar char="•"/>
            </a:pPr>
            <a:endParaRPr lang="en-US" sz="1700" dirty="0">
              <a:highlight>
                <a:srgbClr val="FFFF00"/>
              </a:highlight>
            </a:endParaRPr>
          </a:p>
          <a:p>
            <a:pPr marL="285750" indent="-285750">
              <a:buFont typeface="Arial" panose="020B0604020202020204" pitchFamily="34" charset="0"/>
              <a:buChar char="•"/>
            </a:pPr>
            <a:r>
              <a:rPr lang="en-US" sz="1700" b="1" dirty="0"/>
              <a:t>A letter grade of “F” will result in immediate facility closure with the Garrison Commander being briefed before the inspector departs the facility. </a:t>
            </a:r>
          </a:p>
        </p:txBody>
      </p:sp>
    </p:spTree>
    <p:extLst>
      <p:ext uri="{BB962C8B-B14F-4D97-AF65-F5344CB8AC3E}">
        <p14:creationId xmlns:p14="http://schemas.microsoft.com/office/powerpoint/2010/main" val="35697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 ">
            <a:extLst>
              <a:ext uri="{FF2B5EF4-FFF2-40B4-BE49-F238E27FC236}">
                <a16:creationId xmlns:a16="http://schemas.microsoft.com/office/drawing/2014/main" id="{B3C65CDE-5399-B2DB-DE69-6C35B822972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AutoShape 2" descr=" ">
            <a:extLst>
              <a:ext uri="{FF2B5EF4-FFF2-40B4-BE49-F238E27FC236}">
                <a16:creationId xmlns:a16="http://schemas.microsoft.com/office/drawing/2014/main" id="{A60466E9-1BFE-B11B-8B41-BB3E59B73BC7}"/>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83EAA005-F579-847A-19DD-FEF767FD3C6C}"/>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schemeClr val="tx1"/>
                </a:solidFill>
              </a:rPr>
              <a:t>Ms. Tracy Sheffield</a:t>
            </a:r>
            <a:endParaRPr kumimoji="0" lang="en-US" sz="24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ctr" defTabSz="1005840" rtl="0" eaLnBrk="1" fontAlgn="auto" latinLnBrk="0" hangingPunct="1">
              <a:lnSpc>
                <a:spcPct val="90000"/>
              </a:lnSpc>
              <a:spcBef>
                <a:spcPct val="0"/>
              </a:spcBef>
              <a:spcAft>
                <a:spcPts val="0"/>
              </a:spcAft>
              <a:buClrTx/>
              <a:buSzTx/>
              <a:buFontTx/>
              <a:buNone/>
              <a:tabLst/>
              <a:defRPr/>
            </a:pPr>
            <a:r>
              <a:rPr lang="en-US" sz="2400" dirty="0">
                <a:solidFill>
                  <a:schemeClr val="tx1"/>
                </a:solidFill>
              </a:rPr>
              <a:t>TRICARE Beneficiary Educator – High Desert</a:t>
            </a: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a:t>
            </a:r>
          </a:p>
        </p:txBody>
      </p:sp>
      <p:sp>
        <p:nvSpPr>
          <p:cNvPr id="15" name="TextBox 14">
            <a:extLst>
              <a:ext uri="{FF2B5EF4-FFF2-40B4-BE49-F238E27FC236}">
                <a16:creationId xmlns:a16="http://schemas.microsoft.com/office/drawing/2014/main" id="{A71B1D7E-F362-C0D1-C142-AE39C467435C}"/>
              </a:ext>
            </a:extLst>
          </p:cNvPr>
          <p:cNvSpPr txBox="1"/>
          <p:nvPr/>
        </p:nvSpPr>
        <p:spPr>
          <a:xfrm>
            <a:off x="2179346" y="3353531"/>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panose="020B0604020202020204"/>
                <a:ea typeface="+mn-ea"/>
                <a:cs typeface="+mn-cs"/>
              </a:rPr>
              <a:t>Email:</a:t>
            </a:r>
            <a:r>
              <a:rPr kumimoji="0" lang="en-US" sz="1800" b="0" i="0" u="none" strike="noStrike" kern="1200" cap="none" spc="0" normalizeH="0" baseline="0" noProof="0" dirty="0">
                <a:ln>
                  <a:noFill/>
                </a:ln>
                <a:effectLst/>
                <a:uLnTx/>
                <a:uFillTx/>
                <a:latin typeface="Arial" panose="020B0604020202020204"/>
                <a:ea typeface="+mn-ea"/>
                <a:cs typeface="+mn-cs"/>
              </a:rPr>
              <a:t>  </a:t>
            </a:r>
            <a:r>
              <a:rPr kumimoji="0" lang="en-US" sz="1800" b="0" i="0" u="none" strike="noStrike" kern="1200" cap="none" spc="0" normalizeH="0" baseline="0" noProof="0" dirty="0">
                <a:ln>
                  <a:noFill/>
                </a:ln>
                <a:effectLst/>
                <a:uLnTx/>
                <a:uFillTx/>
                <a:latin typeface="Arial" panose="020B0604020202020204"/>
                <a:ea typeface="+mn-ea"/>
                <a:cs typeface="+mn-cs"/>
                <a:hlinkClick r:id="rId2"/>
              </a:rPr>
              <a:t>tracy.Sheffield@hnfs.com</a:t>
            </a:r>
            <a:r>
              <a:rPr kumimoji="0" lang="en-US" sz="1800" b="0" i="0" u="none" strike="noStrike" kern="1200" cap="none" spc="0" normalizeH="0" baseline="0" noProof="0" dirty="0">
                <a:ln>
                  <a:noFill/>
                </a:ln>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a:ea typeface="+mn-ea"/>
                <a:cs typeface="+mn-cs"/>
              </a:rPr>
              <a:t>Phone: (775) 493 </a:t>
            </a:r>
            <a:r>
              <a:rPr lang="en-US" dirty="0">
                <a:latin typeface="Arial" panose="020B0604020202020204"/>
              </a:rPr>
              <a:t>- 7698</a:t>
            </a:r>
            <a:endParaRPr kumimoji="0" lang="en-US" sz="1800" b="0" i="0" u="none" strike="noStrike" kern="1200" cap="none" spc="0" normalizeH="0" baseline="0" noProof="0" dirty="0">
              <a:ln>
                <a:noFill/>
              </a:ln>
              <a:effectLst/>
              <a:uLnTx/>
              <a:uFillTx/>
              <a:latin typeface="Arial" panose="020B0604020202020204"/>
              <a:ea typeface="+mn-ea"/>
              <a:cs typeface="+mn-cs"/>
            </a:endParaRPr>
          </a:p>
        </p:txBody>
      </p:sp>
      <p:sp>
        <p:nvSpPr>
          <p:cNvPr id="17" name="Title 10">
            <a:extLst>
              <a:ext uri="{FF2B5EF4-FFF2-40B4-BE49-F238E27FC236}">
                <a16:creationId xmlns:a16="http://schemas.microsoft.com/office/drawing/2014/main" id="{C42BCAD9-3D2D-3FBF-A039-736CB471853C}"/>
              </a:ext>
            </a:extLst>
          </p:cNvPr>
          <p:cNvSpPr>
            <a:spLocks noGrp="1"/>
          </p:cNvSpPr>
          <p:nvPr>
            <p:ph type="title"/>
          </p:nvPr>
        </p:nvSpPr>
        <p:spPr>
          <a:xfrm>
            <a:off x="2099432"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18" name="Title Placeholder 1">
            <a:extLst>
              <a:ext uri="{FF2B5EF4-FFF2-40B4-BE49-F238E27FC236}">
                <a16:creationId xmlns:a16="http://schemas.microsoft.com/office/drawing/2014/main" id="{D885E709-D1CB-A5C1-4F3B-A413FBD8862B}"/>
              </a:ext>
            </a:extLst>
          </p:cNvPr>
          <p:cNvSpPr txBox="1">
            <a:spLocks/>
          </p:cNvSpPr>
          <p:nvPr/>
        </p:nvSpPr>
        <p:spPr>
          <a:xfrm>
            <a:off x="2086456" y="44047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Health NET Federal Services</a:t>
            </a:r>
          </a:p>
        </p:txBody>
      </p:sp>
    </p:spTree>
    <p:extLst>
      <p:ext uri="{BB962C8B-B14F-4D97-AF65-F5344CB8AC3E}">
        <p14:creationId xmlns:p14="http://schemas.microsoft.com/office/powerpoint/2010/main" val="30197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AA6A47DE-0858-238E-8D3E-12F74997D9BD}"/>
              </a:ext>
            </a:extLst>
          </p:cNvPr>
          <p:cNvSpPr txBox="1">
            <a:spLocks/>
          </p:cNvSpPr>
          <p:nvPr/>
        </p:nvSpPr>
        <p:spPr>
          <a:xfrm>
            <a:off x="2150713" y="34108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Health NET Federal Services</a:t>
            </a:r>
          </a:p>
        </p:txBody>
      </p:sp>
      <p:pic>
        <p:nvPicPr>
          <p:cNvPr id="8" name="Picture 7">
            <a:extLst>
              <a:ext uri="{FF2B5EF4-FFF2-40B4-BE49-F238E27FC236}">
                <a16:creationId xmlns:a16="http://schemas.microsoft.com/office/drawing/2014/main" id="{A1769E39-BAEB-4E30-4BAB-D9BE6A836E73}"/>
              </a:ext>
            </a:extLst>
          </p:cNvPr>
          <p:cNvPicPr>
            <a:picLocks noChangeAspect="1"/>
          </p:cNvPicPr>
          <p:nvPr/>
        </p:nvPicPr>
        <p:blipFill>
          <a:blip r:embed="rId2"/>
          <a:stretch>
            <a:fillRect/>
          </a:stretch>
        </p:blipFill>
        <p:spPr>
          <a:xfrm>
            <a:off x="785193" y="1104067"/>
            <a:ext cx="7603434" cy="5584420"/>
          </a:xfrm>
          <a:prstGeom prst="rect">
            <a:avLst/>
          </a:prstGeom>
        </p:spPr>
      </p:pic>
    </p:spTree>
    <p:extLst>
      <p:ext uri="{BB962C8B-B14F-4D97-AF65-F5344CB8AC3E}">
        <p14:creationId xmlns:p14="http://schemas.microsoft.com/office/powerpoint/2010/main" val="21738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 ">
            <a:extLst>
              <a:ext uri="{FF2B5EF4-FFF2-40B4-BE49-F238E27FC236}">
                <a16:creationId xmlns:a16="http://schemas.microsoft.com/office/drawing/2014/main" id="{B3C65CDE-5399-B2DB-DE69-6C35B822972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AutoShape 2" descr=" ">
            <a:extLst>
              <a:ext uri="{FF2B5EF4-FFF2-40B4-BE49-F238E27FC236}">
                <a16:creationId xmlns:a16="http://schemas.microsoft.com/office/drawing/2014/main" id="{A60466E9-1BFE-B11B-8B41-BB3E59B73BC7}"/>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83EAA005-F579-847A-19DD-FEF767FD3C6C}"/>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schemeClr val="tx1"/>
                </a:solidFill>
              </a:rPr>
              <a:t>Ms. Katrina Gonzalez</a:t>
            </a:r>
            <a:endParaRPr kumimoji="0" lang="en-US" sz="24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Clinical Supervisor </a:t>
            </a:r>
          </a:p>
        </p:txBody>
      </p:sp>
      <p:sp>
        <p:nvSpPr>
          <p:cNvPr id="15" name="TextBox 14">
            <a:extLst>
              <a:ext uri="{FF2B5EF4-FFF2-40B4-BE49-F238E27FC236}">
                <a16:creationId xmlns:a16="http://schemas.microsoft.com/office/drawing/2014/main" id="{A71B1D7E-F362-C0D1-C142-AE39C467435C}"/>
              </a:ext>
            </a:extLst>
          </p:cNvPr>
          <p:cNvSpPr txBox="1"/>
          <p:nvPr/>
        </p:nvSpPr>
        <p:spPr>
          <a:xfrm>
            <a:off x="2179346" y="3353531"/>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panose="020B0604020202020204"/>
                <a:ea typeface="+mn-ea"/>
                <a:cs typeface="+mn-cs"/>
              </a:rPr>
              <a:t>Email:</a:t>
            </a:r>
            <a:r>
              <a:rPr kumimoji="0" lang="en-US" sz="1800" b="0" i="0" u="none" strike="noStrike" kern="1200" cap="none" spc="0" normalizeH="0" baseline="0" noProof="0" dirty="0">
                <a:ln>
                  <a:noFill/>
                </a:ln>
                <a:effectLst/>
                <a:uLnTx/>
                <a:uFillTx/>
                <a:latin typeface="Arial" panose="020B0604020202020204"/>
                <a:ea typeface="+mn-ea"/>
                <a:cs typeface="+mn-cs"/>
              </a:rPr>
              <a:t>  </a:t>
            </a:r>
            <a:r>
              <a:rPr kumimoji="0" lang="en-US" sz="1800" b="0" i="0" u="none" strike="noStrike" kern="1200" cap="none" spc="0" normalizeH="0" baseline="0" noProof="0" dirty="0">
                <a:ln>
                  <a:noFill/>
                </a:ln>
                <a:effectLst/>
                <a:uLnTx/>
                <a:uFillTx/>
                <a:latin typeface="Arial" panose="020B0604020202020204"/>
                <a:ea typeface="+mn-ea"/>
                <a:cs typeface="+mn-cs"/>
                <a:hlinkClick r:id="rId2"/>
              </a:rPr>
              <a:t>Katrina.Gonzalez@victor.org</a:t>
            </a:r>
            <a:r>
              <a:rPr kumimoji="0" lang="en-US" sz="1800" b="0" i="0" u="none" strike="noStrike" kern="1200" cap="none" spc="0" normalizeH="0" baseline="0" noProof="0" dirty="0">
                <a:ln>
                  <a:noFill/>
                </a:ln>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a:ea typeface="+mn-ea"/>
                <a:cs typeface="+mn-cs"/>
              </a:rPr>
              <a:t>Phone: (760) </a:t>
            </a:r>
            <a:r>
              <a:rPr lang="en-US" dirty="0">
                <a:latin typeface="Arial" panose="020B0604020202020204"/>
              </a:rPr>
              <a:t>255-1496</a:t>
            </a:r>
            <a:endParaRPr kumimoji="0" lang="en-US" sz="1800" b="0" i="0" u="none" strike="noStrike" kern="1200" cap="none" spc="0" normalizeH="0" baseline="0" noProof="0" dirty="0">
              <a:ln>
                <a:noFill/>
              </a:ln>
              <a:effectLst/>
              <a:uLnTx/>
              <a:uFillTx/>
              <a:latin typeface="Arial" panose="020B0604020202020204"/>
              <a:ea typeface="+mn-ea"/>
              <a:cs typeface="+mn-cs"/>
            </a:endParaRPr>
          </a:p>
        </p:txBody>
      </p:sp>
      <p:pic>
        <p:nvPicPr>
          <p:cNvPr id="16" name="Picture 15" descr="A black and white eagle with a yellow background&#10;&#10;Description automatically generated">
            <a:extLst>
              <a:ext uri="{FF2B5EF4-FFF2-40B4-BE49-F238E27FC236}">
                <a16:creationId xmlns:a16="http://schemas.microsoft.com/office/drawing/2014/main" id="{F742D6FF-0628-DB1C-CBE8-D6AECC025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4682952"/>
            <a:ext cx="1551062" cy="1551062"/>
          </a:xfrm>
          <a:prstGeom prst="rect">
            <a:avLst/>
          </a:prstGeom>
        </p:spPr>
      </p:pic>
      <p:sp>
        <p:nvSpPr>
          <p:cNvPr id="17" name="Title 10">
            <a:extLst>
              <a:ext uri="{FF2B5EF4-FFF2-40B4-BE49-F238E27FC236}">
                <a16:creationId xmlns:a16="http://schemas.microsoft.com/office/drawing/2014/main" id="{C42BCAD9-3D2D-3FBF-A039-736CB471853C}"/>
              </a:ext>
            </a:extLst>
          </p:cNvPr>
          <p:cNvSpPr>
            <a:spLocks noGrp="1"/>
          </p:cNvSpPr>
          <p:nvPr>
            <p:ph type="title"/>
          </p:nvPr>
        </p:nvSpPr>
        <p:spPr>
          <a:xfrm>
            <a:off x="2099432"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18" name="Title Placeholder 1">
            <a:extLst>
              <a:ext uri="{FF2B5EF4-FFF2-40B4-BE49-F238E27FC236}">
                <a16:creationId xmlns:a16="http://schemas.microsoft.com/office/drawing/2014/main" id="{D885E709-D1CB-A5C1-4F3B-A413FBD8862B}"/>
              </a:ext>
            </a:extLst>
          </p:cNvPr>
          <p:cNvSpPr txBox="1">
            <a:spLocks/>
          </p:cNvSpPr>
          <p:nvPr/>
        </p:nvSpPr>
        <p:spPr>
          <a:xfrm>
            <a:off x="2086456" y="360962"/>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Victor Community Support Services</a:t>
            </a:r>
          </a:p>
        </p:txBody>
      </p:sp>
    </p:spTree>
    <p:extLst>
      <p:ext uri="{BB962C8B-B14F-4D97-AF65-F5344CB8AC3E}">
        <p14:creationId xmlns:p14="http://schemas.microsoft.com/office/powerpoint/2010/main" val="16184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17</a:t>
            </a:fld>
            <a:endParaRPr lang="en-US" sz="800" dirty="0">
              <a:solidFill>
                <a:schemeClr val="bg1"/>
              </a:solidFill>
            </a:endParaRPr>
          </a:p>
        </p:txBody>
      </p:sp>
      <p:sp>
        <p:nvSpPr>
          <p:cNvPr id="3" name="Slide Number Placeholder 5">
            <a:extLst>
              <a:ext uri="{FF2B5EF4-FFF2-40B4-BE49-F238E27FC236}">
                <a16:creationId xmlns:a16="http://schemas.microsoft.com/office/drawing/2014/main" id="{AD9372AE-A0E8-1B73-F192-C0F0452634C8}"/>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17</a:t>
            </a:fld>
            <a:endParaRPr lang="en-US" sz="800" dirty="0">
              <a:solidFill>
                <a:schemeClr val="bg1"/>
              </a:solidFill>
            </a:endParaRPr>
          </a:p>
        </p:txBody>
      </p:sp>
      <p:sp>
        <p:nvSpPr>
          <p:cNvPr id="4" name="Title 1">
            <a:extLst>
              <a:ext uri="{FF2B5EF4-FFF2-40B4-BE49-F238E27FC236}">
                <a16:creationId xmlns:a16="http://schemas.microsoft.com/office/drawing/2014/main" id="{E2BC2239-CF39-1587-799C-86F2328EB57F}"/>
              </a:ext>
            </a:extLst>
          </p:cNvPr>
          <p:cNvSpPr txBox="1">
            <a:spLocks/>
          </p:cNvSpPr>
          <p:nvPr/>
        </p:nvSpPr>
        <p:spPr bwMode="gray">
          <a:xfrm>
            <a:off x="196596" y="1473151"/>
            <a:ext cx="8750808" cy="5327612"/>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algn="l"/>
            <a:endParaRPr lang="en-US" sz="1800" b="0" i="0" u="none" strike="noStrike" baseline="0" dirty="0">
              <a:solidFill>
                <a:srgbClr val="000000"/>
              </a:solidFill>
              <a:latin typeface="Corbel" panose="020B0503020204020204" pitchFamily="34" charset="0"/>
            </a:endParaRPr>
          </a:p>
          <a:p>
            <a:pPr marL="285750" indent="-285750" algn="l">
              <a:buFont typeface="Arial" panose="020B0604020202020204" pitchFamily="34" charset="0"/>
              <a:buChar char="•"/>
            </a:pPr>
            <a:r>
              <a:rPr lang="en-US" sz="1800" b="0" i="0" u="none" strike="noStrike" baseline="0" dirty="0">
                <a:solidFill>
                  <a:srgbClr val="000000"/>
                </a:solidFill>
                <a:latin typeface="Corbel" panose="020B0503020204020204" pitchFamily="34" charset="0"/>
              </a:rPr>
              <a:t>Our </a:t>
            </a:r>
            <a:r>
              <a:rPr lang="en-US" sz="1800" b="0" i="0" u="none" strike="noStrike" baseline="0" dirty="0">
                <a:solidFill>
                  <a:srgbClr val="464648"/>
                </a:solidFill>
                <a:latin typeface="Corbel" panose="020B0503020204020204" pitchFamily="34" charset="0"/>
              </a:rPr>
              <a:t>program provides in-home or community-based psycho-social assessments, family interventions, and rehabilitative support for military families in San Bernardino County. This approach increases the likelihood that military personnel will utilize services while also reducing stigma and discrimination associated with mental illness. </a:t>
            </a:r>
          </a:p>
          <a:p>
            <a:pPr algn="l"/>
            <a:endParaRPr lang="en-US" sz="1800" b="0" i="0" u="none" strike="noStrike" baseline="0" dirty="0">
              <a:solidFill>
                <a:srgbClr val="000000"/>
              </a:solidFill>
              <a:latin typeface="Corbel" panose="020B0503020204020204" pitchFamily="34" charset="0"/>
            </a:endParaRPr>
          </a:p>
          <a:p>
            <a:pPr marL="285750" indent="-285750" algn="l">
              <a:buFont typeface="Arial" panose="020B0604020202020204" pitchFamily="34" charset="0"/>
              <a:buChar char="•"/>
            </a:pPr>
            <a:r>
              <a:rPr lang="en-US" sz="1800" b="0" i="0" u="none" strike="noStrike" baseline="0" dirty="0">
                <a:solidFill>
                  <a:srgbClr val="000000"/>
                </a:solidFill>
                <a:latin typeface="Corbel" panose="020B0503020204020204" pitchFamily="34" charset="0"/>
              </a:rPr>
              <a:t> </a:t>
            </a:r>
            <a:r>
              <a:rPr lang="en-US" sz="1800" b="0" dirty="0">
                <a:solidFill>
                  <a:srgbClr val="464648"/>
                </a:solidFill>
                <a:latin typeface="Corbel" panose="020B0503020204020204" pitchFamily="34" charset="0"/>
              </a:rPr>
              <a:t>Our</a:t>
            </a:r>
            <a:r>
              <a:rPr lang="en-US" sz="1800" b="0" i="0" u="none" strike="noStrike" baseline="0" dirty="0">
                <a:solidFill>
                  <a:srgbClr val="464648"/>
                </a:solidFill>
                <a:latin typeface="Corbel" panose="020B0503020204020204" pitchFamily="34" charset="0"/>
              </a:rPr>
              <a:t> program is intended for all veterans, active duty or retired military personnel, reservists or National Guard and their families. </a:t>
            </a:r>
          </a:p>
          <a:p>
            <a:pPr marL="285750" indent="-285750" algn="l">
              <a:buFont typeface="Arial" panose="020B0604020202020204" pitchFamily="34" charset="0"/>
              <a:buChar char="•"/>
            </a:pPr>
            <a:endParaRPr lang="en-US" sz="1800" b="0" i="0" u="none" strike="noStrike" baseline="0" dirty="0">
              <a:solidFill>
                <a:srgbClr val="464648"/>
              </a:solidFill>
              <a:latin typeface="Corbel" panose="020B0503020204020204" pitchFamily="34" charset="0"/>
            </a:endParaRPr>
          </a:p>
          <a:p>
            <a:pPr marL="285750" indent="-285750" algn="l">
              <a:buFont typeface="Arial" panose="020B0604020202020204" pitchFamily="34" charset="0"/>
              <a:buChar char="•"/>
            </a:pPr>
            <a:r>
              <a:rPr lang="en-US" sz="1800" b="0" dirty="0">
                <a:solidFill>
                  <a:srgbClr val="464648"/>
                </a:solidFill>
                <a:latin typeface="Corbel" panose="020B0503020204020204" pitchFamily="34" charset="0"/>
              </a:rPr>
              <a:t>We provide individual counseling/therapy, couples counseling and family therapy. </a:t>
            </a:r>
          </a:p>
          <a:p>
            <a:pPr marL="285750" indent="-285750" algn="l">
              <a:buFont typeface="Arial" panose="020B0604020202020204" pitchFamily="34" charset="0"/>
              <a:buChar char="•"/>
            </a:pPr>
            <a:endParaRPr lang="en-US" sz="1800" b="0" i="0" u="none" strike="noStrike" baseline="0" dirty="0">
              <a:solidFill>
                <a:srgbClr val="464648"/>
              </a:solidFill>
              <a:latin typeface="Corbel" panose="020B0503020204020204" pitchFamily="34" charset="0"/>
            </a:endParaRPr>
          </a:p>
          <a:p>
            <a:pPr marL="285750" indent="-285750" algn="l">
              <a:buFont typeface="Arial" panose="020B0604020202020204" pitchFamily="34" charset="0"/>
              <a:buChar char="•"/>
            </a:pPr>
            <a:r>
              <a:rPr kumimoji="0" lang="en-US" sz="1800" b="0" kern="1200" cap="none" spc="0" normalizeH="0" noProof="0" dirty="0">
                <a:ln>
                  <a:noFill/>
                </a:ln>
                <a:solidFill>
                  <a:srgbClr val="464648"/>
                </a:solidFill>
                <a:effectLst/>
                <a:uLnTx/>
                <a:uFillTx/>
                <a:latin typeface="Corbel" panose="020B0503020204020204" pitchFamily="34" charset="0"/>
                <a:ea typeface="+mj-ea"/>
                <a:cs typeface="Arial" panose="020B0604020202020204" pitchFamily="34" charset="0"/>
              </a:rPr>
              <a:t>We provide virtual, in home, in office and in the community services to best meet our clients needs. </a:t>
            </a:r>
          </a:p>
          <a:p>
            <a:pPr marL="285750" indent="-285750" algn="l">
              <a:buFont typeface="Arial" panose="020B0604020202020204" pitchFamily="34" charset="0"/>
              <a:buChar char="•"/>
            </a:pPr>
            <a:endParaRPr lang="en-US" sz="1800" b="0" i="0" u="none" strike="noStrike" baseline="0" dirty="0">
              <a:solidFill>
                <a:srgbClr val="464648"/>
              </a:solidFill>
              <a:latin typeface="Corbel" panose="020B0503020204020204" pitchFamily="34" charset="0"/>
            </a:endParaRPr>
          </a:p>
          <a:p>
            <a:pPr marL="285750" indent="-285750" algn="l">
              <a:buFont typeface="Arial" panose="020B0604020202020204" pitchFamily="34" charset="0"/>
              <a:buChar char="•"/>
            </a:pPr>
            <a:r>
              <a:rPr lang="en-US" sz="1800" b="0" i="0" u="none" strike="noStrike" baseline="0" dirty="0">
                <a:solidFill>
                  <a:srgbClr val="464648"/>
                </a:solidFill>
                <a:latin typeface="Corbel" panose="020B0503020204020204" pitchFamily="34" charset="0"/>
              </a:rPr>
              <a:t>We accept self-referrals and community-based referrals. We then match the client with our prevention specialist or our early intervention psychotherapist. If the needs of the clients/clients are outside of our scope of practice/competence we refer out to a more appropriate level of care. </a:t>
            </a:r>
            <a:endParaRPr lang="en-US" sz="1800" b="0" dirty="0">
              <a:solidFill>
                <a:srgbClr val="464648"/>
              </a:solidFill>
              <a:latin typeface="Corbel" panose="020B0503020204020204" pitchFamily="34" charset="0"/>
            </a:endParaRPr>
          </a:p>
          <a:p>
            <a:pPr marL="285750" indent="-285750" algn="l">
              <a:buFont typeface="Arial" panose="020B0604020202020204" pitchFamily="34" charset="0"/>
              <a:buChar char="•"/>
            </a:pPr>
            <a:endParaRPr kumimoji="0" lang="en-US" sz="1800" b="0" kern="1200" cap="none" spc="0" normalizeH="0" noProof="0" dirty="0">
              <a:ln>
                <a:noFill/>
              </a:ln>
              <a:solidFill>
                <a:srgbClr val="464648"/>
              </a:solidFill>
              <a:effectLst/>
              <a:uLnTx/>
              <a:uFillTx/>
              <a:latin typeface="Corbel" panose="020B0503020204020204" pitchFamily="34" charset="0"/>
              <a:ea typeface="+mj-ea"/>
              <a:cs typeface="Arial" panose="020B0604020202020204" pitchFamily="34" charset="0"/>
            </a:endParaRPr>
          </a:p>
          <a:p>
            <a:pPr marL="285750" indent="-285750" algn="l">
              <a:buFont typeface="Arial" panose="020B0604020202020204" pitchFamily="34" charset="0"/>
              <a:buChar char="•"/>
            </a:pPr>
            <a:r>
              <a:rPr kumimoji="0" lang="en-US" sz="1800" b="0" kern="1200" cap="none" spc="0" normalizeH="0" noProof="0" dirty="0">
                <a:ln>
                  <a:noFill/>
                </a:ln>
                <a:solidFill>
                  <a:srgbClr val="464648"/>
                </a:solidFill>
                <a:effectLst/>
                <a:uLnTx/>
                <a:uFillTx/>
                <a:latin typeface="Corbel" panose="020B0503020204020204" pitchFamily="34" charset="0"/>
                <a:ea typeface="+mj-ea"/>
                <a:cs typeface="Arial" panose="020B0604020202020204" pitchFamily="34" charset="0"/>
              </a:rPr>
              <a:t>Our services are free to the </a:t>
            </a:r>
            <a:r>
              <a:rPr lang="en-US" sz="1800" b="0" dirty="0">
                <a:solidFill>
                  <a:srgbClr val="464648"/>
                </a:solidFill>
                <a:latin typeface="Corbel" panose="020B0503020204020204" pitchFamily="34" charset="0"/>
              </a:rPr>
              <a:t>individuals and families we serve.</a:t>
            </a:r>
          </a:p>
          <a:p>
            <a:pPr algn="l"/>
            <a:endParaRPr kumimoji="0" lang="en-US" sz="1800" b="0" i="0" u="none" strike="noStrike" kern="1200" cap="none" spc="0" normalizeH="0" baseline="0" noProof="0" dirty="0">
              <a:ln>
                <a:noFill/>
              </a:ln>
              <a:solidFill>
                <a:srgbClr val="464648"/>
              </a:solidFill>
              <a:effectLst/>
              <a:uLnTx/>
              <a:uFillTx/>
              <a:latin typeface="Corbel" panose="020B0503020204020204" pitchFamily="34" charset="0"/>
              <a:ea typeface="+mj-ea"/>
              <a:cs typeface="Arial" panose="020B0604020202020204" pitchFamily="34" charset="0"/>
            </a:endParaRPr>
          </a:p>
        </p:txBody>
      </p:sp>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AA6A47DE-0858-238E-8D3E-12F74997D9BD}"/>
              </a:ext>
            </a:extLst>
          </p:cNvPr>
          <p:cNvSpPr txBox="1">
            <a:spLocks/>
          </p:cNvSpPr>
          <p:nvPr/>
        </p:nvSpPr>
        <p:spPr>
          <a:xfrm>
            <a:off x="2150713" y="301328"/>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Victor Community Support Services</a:t>
            </a:r>
          </a:p>
        </p:txBody>
      </p:sp>
      <p:sp>
        <p:nvSpPr>
          <p:cNvPr id="7" name="Title Placeholder 1">
            <a:extLst>
              <a:ext uri="{FF2B5EF4-FFF2-40B4-BE49-F238E27FC236}">
                <a16:creationId xmlns:a16="http://schemas.microsoft.com/office/drawing/2014/main" id="{76C4ADF3-90CA-ED0F-64AB-ADC3A6315E45}"/>
              </a:ext>
            </a:extLst>
          </p:cNvPr>
          <p:cNvSpPr txBox="1">
            <a:spLocks/>
          </p:cNvSpPr>
          <p:nvPr/>
        </p:nvSpPr>
        <p:spPr>
          <a:xfrm>
            <a:off x="1093839" y="105993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2000" dirty="0"/>
              <a:t>Military Services and Family Support</a:t>
            </a:r>
          </a:p>
        </p:txBody>
      </p:sp>
    </p:spTree>
    <p:extLst>
      <p:ext uri="{BB962C8B-B14F-4D97-AF65-F5344CB8AC3E}">
        <p14:creationId xmlns:p14="http://schemas.microsoft.com/office/powerpoint/2010/main" val="341334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Army Substance Abuse Prevention (ASAP) Program</a:t>
            </a:r>
          </a:p>
        </p:txBody>
      </p:sp>
      <p:sp>
        <p:nvSpPr>
          <p:cNvPr id="3" name="AutoShape 2" descr=" ">
            <a:extLst>
              <a:ext uri="{FF2B5EF4-FFF2-40B4-BE49-F238E27FC236}">
                <a16:creationId xmlns:a16="http://schemas.microsoft.com/office/drawing/2014/main" id="{CF561A45-B3E4-AB90-6B2A-52B7AAF9E4B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AutoShape 2" descr=" ">
            <a:extLst>
              <a:ext uri="{FF2B5EF4-FFF2-40B4-BE49-F238E27FC236}">
                <a16:creationId xmlns:a16="http://schemas.microsoft.com/office/drawing/2014/main" id="{7ED7FAC5-0D92-62C9-45F3-2D98BC766BAC}"/>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05D4F8CD-6FD8-4EA1-7F19-F2C67F0A7812}"/>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prstClr val="black"/>
                </a:solidFill>
              </a:rPr>
              <a:t>Ms. Ashley Walay</a:t>
            </a:r>
            <a:endParaRPr kumimoji="0" lang="en-US" sz="2400" b="1" i="0" u="sng"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ASAP Program Manager</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a:t>
            </a:r>
          </a:p>
        </p:txBody>
      </p:sp>
      <p:sp>
        <p:nvSpPr>
          <p:cNvPr id="7" name="TextBox 6">
            <a:extLst>
              <a:ext uri="{FF2B5EF4-FFF2-40B4-BE49-F238E27FC236}">
                <a16:creationId xmlns:a16="http://schemas.microsoft.com/office/drawing/2014/main" id="{A648AE0E-33CE-969D-448F-DA335F37A8FB}"/>
              </a:ext>
            </a:extLst>
          </p:cNvPr>
          <p:cNvSpPr txBox="1"/>
          <p:nvPr/>
        </p:nvSpPr>
        <p:spPr>
          <a:xfrm>
            <a:off x="2179346" y="3353531"/>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hlinkClick r:id="rId2"/>
              </a:rPr>
              <a:t>ashley.g.walay.civ@army.mil</a:t>
            </a:r>
            <a:r>
              <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(760) 380</a:t>
            </a:r>
            <a:r>
              <a:rPr lang="en-US" dirty="0">
                <a:solidFill>
                  <a:prstClr val="black"/>
                </a:solidFill>
                <a:latin typeface="Arial" panose="020B0604020202020204"/>
              </a:rPr>
              <a:t>-1366</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003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Fort Irwin Community Town Hall </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Army Substance Abuse Prevention (ASAP) - DHR</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941997"/>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19</a:t>
            </a:fld>
            <a:endParaRPr lang="en-US" sz="800" dirty="0">
              <a:solidFill>
                <a:schemeClr val="bg1"/>
              </a:solidFill>
            </a:endParaRPr>
          </a:p>
        </p:txBody>
      </p:sp>
      <p:sp>
        <p:nvSpPr>
          <p:cNvPr id="3" name="Slide Number Placeholder 5">
            <a:extLst>
              <a:ext uri="{FF2B5EF4-FFF2-40B4-BE49-F238E27FC236}">
                <a16:creationId xmlns:a16="http://schemas.microsoft.com/office/drawing/2014/main" id="{C424860D-CC95-925F-00C6-3FB840E648D0}"/>
              </a:ext>
            </a:extLst>
          </p:cNvPr>
          <p:cNvSpPr txBox="1">
            <a:spLocks/>
          </p:cNvSpPr>
          <p:nvPr/>
        </p:nvSpPr>
        <p:spPr>
          <a:xfrm>
            <a:off x="4000500" y="6691853"/>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19</a:t>
            </a:fld>
            <a:endParaRPr lang="en-US" sz="800" dirty="0">
              <a:solidFill>
                <a:schemeClr val="bg1"/>
              </a:solidFill>
            </a:endParaRPr>
          </a:p>
        </p:txBody>
      </p:sp>
      <p:sp>
        <p:nvSpPr>
          <p:cNvPr id="4" name="TextBox 3">
            <a:extLst>
              <a:ext uri="{FF2B5EF4-FFF2-40B4-BE49-F238E27FC236}">
                <a16:creationId xmlns:a16="http://schemas.microsoft.com/office/drawing/2014/main" id="{00A45CF9-631C-6852-8AED-0760F9AB6ED9}"/>
              </a:ext>
            </a:extLst>
          </p:cNvPr>
          <p:cNvSpPr txBox="1"/>
          <p:nvPr/>
        </p:nvSpPr>
        <p:spPr>
          <a:xfrm>
            <a:off x="343071" y="1108803"/>
            <a:ext cx="6072828" cy="1749197"/>
          </a:xfrm>
          <a:prstGeom prst="rect">
            <a:avLst/>
          </a:prstGeom>
          <a:noFill/>
        </p:spPr>
        <p:txBody>
          <a:bodyPr wrap="square" rtlCol="0">
            <a:spAutoFit/>
          </a:bodyPr>
          <a:lstStyle/>
          <a:p>
            <a:pPr algn="r">
              <a:lnSpc>
                <a:spcPct val="150000"/>
              </a:lnSpc>
            </a:pPr>
            <a:r>
              <a:rPr lang="en-US" sz="2400" b="1" dirty="0">
                <a:ea typeface="Prata" pitchFamily="34" charset="-122"/>
                <a:cs typeface="Prata" pitchFamily="34" charset="-120"/>
              </a:rPr>
              <a:t>“Wellness January" 2025:</a:t>
            </a:r>
          </a:p>
          <a:p>
            <a:pPr>
              <a:lnSpc>
                <a:spcPct val="150000"/>
              </a:lnSpc>
            </a:pPr>
            <a:r>
              <a:rPr lang="en-US" sz="1600" dirty="0">
                <a:ea typeface="Raleway" pitchFamily="34" charset="-122"/>
                <a:cs typeface="Raleway" pitchFamily="34" charset="-120"/>
              </a:rPr>
              <a:t>Join us for a month of fun activities and events to nurture your overall well-being, health, and strengthen social connection!</a:t>
            </a:r>
            <a:endParaRPr lang="en-US" sz="1600" dirty="0"/>
          </a:p>
          <a:p>
            <a:pPr marL="0" indent="0">
              <a:lnSpc>
                <a:spcPct val="150000"/>
              </a:lnSpc>
              <a:buNone/>
            </a:pPr>
            <a:endParaRPr lang="en-US" sz="1800" dirty="0"/>
          </a:p>
        </p:txBody>
      </p:sp>
      <p:sp>
        <p:nvSpPr>
          <p:cNvPr id="7" name="Shape 1">
            <a:extLst>
              <a:ext uri="{FF2B5EF4-FFF2-40B4-BE49-F238E27FC236}">
                <a16:creationId xmlns:a16="http://schemas.microsoft.com/office/drawing/2014/main" id="{CE32485F-100A-A8D9-B4EC-2BC2757BF5AC}"/>
              </a:ext>
            </a:extLst>
          </p:cNvPr>
          <p:cNvSpPr/>
          <p:nvPr/>
        </p:nvSpPr>
        <p:spPr>
          <a:xfrm>
            <a:off x="371759" y="2891663"/>
            <a:ext cx="510302" cy="510302"/>
          </a:xfrm>
          <a:prstGeom prst="roundRect">
            <a:avLst>
              <a:gd name="adj" fmla="val 34234"/>
            </a:avLst>
          </a:prstGeom>
          <a:solidFill>
            <a:srgbClr val="3A3B3C"/>
          </a:solidFill>
          <a:ln/>
        </p:spPr>
        <p:txBody>
          <a:bodyPr/>
          <a:lstStyle/>
          <a:p>
            <a:pPr algn="ctr"/>
            <a:r>
              <a:rPr lang="en-US" dirty="0">
                <a:solidFill>
                  <a:schemeClr val="bg1"/>
                </a:solidFill>
              </a:rPr>
              <a:t>1</a:t>
            </a:r>
          </a:p>
        </p:txBody>
      </p:sp>
      <p:sp>
        <p:nvSpPr>
          <p:cNvPr id="8" name="Shape 1">
            <a:extLst>
              <a:ext uri="{FF2B5EF4-FFF2-40B4-BE49-F238E27FC236}">
                <a16:creationId xmlns:a16="http://schemas.microsoft.com/office/drawing/2014/main" id="{12D52EAD-51D9-40D2-81A8-32CBE6D00BA5}"/>
              </a:ext>
            </a:extLst>
          </p:cNvPr>
          <p:cNvSpPr/>
          <p:nvPr/>
        </p:nvSpPr>
        <p:spPr>
          <a:xfrm>
            <a:off x="371759" y="3945847"/>
            <a:ext cx="510302" cy="510302"/>
          </a:xfrm>
          <a:prstGeom prst="roundRect">
            <a:avLst>
              <a:gd name="adj" fmla="val 34234"/>
            </a:avLst>
          </a:prstGeom>
          <a:solidFill>
            <a:srgbClr val="3A3B3C"/>
          </a:solidFill>
          <a:ln/>
        </p:spPr>
        <p:txBody>
          <a:bodyPr/>
          <a:lstStyle/>
          <a:p>
            <a:pPr algn="ctr"/>
            <a:r>
              <a:rPr lang="en-US" dirty="0">
                <a:solidFill>
                  <a:schemeClr val="bg1"/>
                </a:solidFill>
              </a:rPr>
              <a:t>2</a:t>
            </a:r>
          </a:p>
        </p:txBody>
      </p:sp>
      <p:sp>
        <p:nvSpPr>
          <p:cNvPr id="13" name="Shape 1">
            <a:extLst>
              <a:ext uri="{FF2B5EF4-FFF2-40B4-BE49-F238E27FC236}">
                <a16:creationId xmlns:a16="http://schemas.microsoft.com/office/drawing/2014/main" id="{582DCB22-5455-3009-E146-0DB69796A83A}"/>
              </a:ext>
            </a:extLst>
          </p:cNvPr>
          <p:cNvSpPr/>
          <p:nvPr/>
        </p:nvSpPr>
        <p:spPr>
          <a:xfrm>
            <a:off x="371759" y="5000032"/>
            <a:ext cx="510302" cy="510302"/>
          </a:xfrm>
          <a:prstGeom prst="roundRect">
            <a:avLst>
              <a:gd name="adj" fmla="val 34234"/>
            </a:avLst>
          </a:prstGeom>
          <a:solidFill>
            <a:srgbClr val="3A3B3C"/>
          </a:solidFill>
          <a:ln/>
        </p:spPr>
        <p:txBody>
          <a:bodyPr/>
          <a:lstStyle/>
          <a:p>
            <a:pPr algn="ctr"/>
            <a:r>
              <a:rPr lang="en-US" dirty="0">
                <a:solidFill>
                  <a:schemeClr val="bg1"/>
                </a:solidFill>
              </a:rPr>
              <a:t>3</a:t>
            </a:r>
          </a:p>
        </p:txBody>
      </p:sp>
      <p:sp>
        <p:nvSpPr>
          <p:cNvPr id="14" name="Text 4">
            <a:extLst>
              <a:ext uri="{FF2B5EF4-FFF2-40B4-BE49-F238E27FC236}">
                <a16:creationId xmlns:a16="http://schemas.microsoft.com/office/drawing/2014/main" id="{CECC6554-3065-C83D-C838-01BF026900DA}"/>
              </a:ext>
            </a:extLst>
          </p:cNvPr>
          <p:cNvSpPr/>
          <p:nvPr/>
        </p:nvSpPr>
        <p:spPr>
          <a:xfrm>
            <a:off x="1015327" y="2841210"/>
            <a:ext cx="4477602" cy="864191"/>
          </a:xfrm>
          <a:prstGeom prst="rect">
            <a:avLst/>
          </a:prstGeom>
          <a:noFill/>
          <a:ln/>
        </p:spPr>
        <p:txBody>
          <a:bodyPr wrap="square" lIns="0" tIns="0" rIns="0" bIns="0" rtlCol="0" anchor="t"/>
          <a:lstStyle/>
          <a:p>
            <a:pPr>
              <a:lnSpc>
                <a:spcPts val="2850"/>
              </a:lnSpc>
            </a:pPr>
            <a:r>
              <a:rPr lang="en-US" sz="1600" dirty="0"/>
              <a:t>Meditation Mondays at 6:30pm Sandy Basin</a:t>
            </a:r>
          </a:p>
          <a:p>
            <a:pPr>
              <a:lnSpc>
                <a:spcPts val="2850"/>
              </a:lnSpc>
            </a:pPr>
            <a:r>
              <a:rPr lang="en-US" sz="1600" dirty="0"/>
              <a:t>Start your week centered and calm </a:t>
            </a:r>
          </a:p>
        </p:txBody>
      </p:sp>
      <p:sp>
        <p:nvSpPr>
          <p:cNvPr id="15" name="Text 4">
            <a:extLst>
              <a:ext uri="{FF2B5EF4-FFF2-40B4-BE49-F238E27FC236}">
                <a16:creationId xmlns:a16="http://schemas.microsoft.com/office/drawing/2014/main" id="{9919552F-CBE8-0B7A-775D-96B15B1DE61F}"/>
              </a:ext>
            </a:extLst>
          </p:cNvPr>
          <p:cNvSpPr/>
          <p:nvPr/>
        </p:nvSpPr>
        <p:spPr>
          <a:xfrm>
            <a:off x="1015327" y="3955545"/>
            <a:ext cx="4477602" cy="794344"/>
          </a:xfrm>
          <a:prstGeom prst="rect">
            <a:avLst/>
          </a:prstGeom>
          <a:noFill/>
          <a:ln/>
        </p:spPr>
        <p:txBody>
          <a:bodyPr wrap="square" lIns="0" tIns="0" rIns="0" bIns="0" rtlCol="0" anchor="t"/>
          <a:lstStyle/>
          <a:p>
            <a:pPr>
              <a:lnSpc>
                <a:spcPts val="2850"/>
              </a:lnSpc>
            </a:pPr>
            <a:r>
              <a:rPr lang="en-US" sz="1600" dirty="0">
                <a:ea typeface="Raleway" pitchFamily="34" charset="-122"/>
                <a:cs typeface="Raleway" pitchFamily="34" charset="-120"/>
              </a:rPr>
              <a:t>Community Game nights every Saturday</a:t>
            </a:r>
          </a:p>
          <a:p>
            <a:pPr>
              <a:lnSpc>
                <a:spcPts val="2850"/>
              </a:lnSpc>
            </a:pPr>
            <a:r>
              <a:rPr lang="en-US" sz="1600" dirty="0">
                <a:ea typeface="Raleway" pitchFamily="34" charset="-122"/>
                <a:cs typeface="Raleway" pitchFamily="34" charset="-120"/>
              </a:rPr>
              <a:t>And Movie Nights </a:t>
            </a:r>
            <a:endParaRPr lang="en-US" sz="1600" dirty="0"/>
          </a:p>
        </p:txBody>
      </p:sp>
      <p:sp>
        <p:nvSpPr>
          <p:cNvPr id="16" name="Text 4">
            <a:extLst>
              <a:ext uri="{FF2B5EF4-FFF2-40B4-BE49-F238E27FC236}">
                <a16:creationId xmlns:a16="http://schemas.microsoft.com/office/drawing/2014/main" id="{00228319-9715-9A65-FB5C-5CCABCF51336}"/>
              </a:ext>
            </a:extLst>
          </p:cNvPr>
          <p:cNvSpPr/>
          <p:nvPr/>
        </p:nvSpPr>
        <p:spPr>
          <a:xfrm>
            <a:off x="1018528" y="5000032"/>
            <a:ext cx="4906107" cy="1451610"/>
          </a:xfrm>
          <a:prstGeom prst="rect">
            <a:avLst/>
          </a:prstGeom>
          <a:noFill/>
          <a:ln/>
        </p:spPr>
        <p:txBody>
          <a:bodyPr wrap="square" lIns="0" tIns="0" rIns="0" bIns="0" rtlCol="0" anchor="t"/>
          <a:lstStyle/>
          <a:p>
            <a:pPr>
              <a:lnSpc>
                <a:spcPts val="2850"/>
              </a:lnSpc>
            </a:pPr>
            <a:r>
              <a:rPr lang="en-US" sz="1600" dirty="0"/>
              <a:t>Wellness Fair</a:t>
            </a:r>
          </a:p>
          <a:p>
            <a:pPr>
              <a:lnSpc>
                <a:spcPts val="2850"/>
              </a:lnSpc>
            </a:pPr>
            <a:r>
              <a:rPr lang="en-US" sz="1600" dirty="0"/>
              <a:t>Explore health resources, try fitness demos, and learn about holistic well-being at our Wellness Fair on January 10th.</a:t>
            </a:r>
          </a:p>
        </p:txBody>
      </p:sp>
      <p:pic>
        <p:nvPicPr>
          <p:cNvPr id="17" name="Picture 16">
            <a:extLst>
              <a:ext uri="{FF2B5EF4-FFF2-40B4-BE49-F238E27FC236}">
                <a16:creationId xmlns:a16="http://schemas.microsoft.com/office/drawing/2014/main" id="{45F4C9AC-D6FA-7FBA-CFCE-55A51C2C9CBF}"/>
              </a:ext>
            </a:extLst>
          </p:cNvPr>
          <p:cNvPicPr>
            <a:picLocks noChangeAspect="1"/>
          </p:cNvPicPr>
          <p:nvPr/>
        </p:nvPicPr>
        <p:blipFill>
          <a:blip r:embed="rId3"/>
          <a:stretch>
            <a:fillRect/>
          </a:stretch>
        </p:blipFill>
        <p:spPr>
          <a:xfrm>
            <a:off x="6071041" y="1684599"/>
            <a:ext cx="3014529" cy="4521792"/>
          </a:xfrm>
          <a:prstGeom prst="rect">
            <a:avLst/>
          </a:prstGeom>
        </p:spPr>
      </p:pic>
    </p:spTree>
    <p:extLst>
      <p:ext uri="{BB962C8B-B14F-4D97-AF65-F5344CB8AC3E}">
        <p14:creationId xmlns:p14="http://schemas.microsoft.com/office/powerpoint/2010/main" val="316868530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Agenda</a:t>
            </a:r>
          </a:p>
        </p:txBody>
      </p:sp>
      <p:sp>
        <p:nvSpPr>
          <p:cNvPr id="6" name="TextBox 5">
            <a:extLst>
              <a:ext uri="{FF2B5EF4-FFF2-40B4-BE49-F238E27FC236}">
                <a16:creationId xmlns:a16="http://schemas.microsoft.com/office/drawing/2014/main" id="{A62BD08F-B6AE-DEB8-08C0-B88CB0E8C4F0}"/>
              </a:ext>
            </a:extLst>
          </p:cNvPr>
          <p:cNvSpPr txBox="1"/>
          <p:nvPr/>
        </p:nvSpPr>
        <p:spPr>
          <a:xfrm>
            <a:off x="0" y="1259926"/>
            <a:ext cx="9144000" cy="6432530"/>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000" b="1" dirty="0"/>
              <a:t>Opening Remarks</a:t>
            </a:r>
          </a:p>
          <a:p>
            <a:pPr marL="518795" indent="-285750">
              <a:spcAft>
                <a:spcPts val="600"/>
              </a:spcAft>
              <a:buFont typeface="Arial" panose="020B0604020202020204" pitchFamily="34" charset="0"/>
              <a:buChar char="•"/>
            </a:pPr>
            <a:r>
              <a:rPr lang="en-US" dirty="0"/>
              <a:t>Calendar Highlights</a:t>
            </a:r>
          </a:p>
          <a:p>
            <a:pPr marL="518795" indent="-285750">
              <a:spcAft>
                <a:spcPts val="600"/>
              </a:spcAft>
              <a:buFont typeface="Arial" panose="020B0604020202020204" pitchFamily="34" charset="0"/>
              <a:buChar char="•"/>
            </a:pPr>
            <a:r>
              <a:rPr lang="en-US" dirty="0"/>
              <a:t>Religious Services Holiday Dates &amp; Start Time  – Religious Support Office</a:t>
            </a:r>
          </a:p>
          <a:p>
            <a:pPr marL="518795" indent="-285750">
              <a:spcAft>
                <a:spcPts val="600"/>
              </a:spcAft>
              <a:buFont typeface="Arial" panose="020B0604020202020204" pitchFamily="34" charset="0"/>
              <a:buChar char="•"/>
            </a:pPr>
            <a:r>
              <a:rPr lang="en-US" dirty="0"/>
              <a:t>Capstone</a:t>
            </a:r>
          </a:p>
          <a:p>
            <a:pPr marL="518795" indent="-285750">
              <a:spcAft>
                <a:spcPts val="600"/>
              </a:spcAft>
              <a:buFont typeface="Arial" panose="020B0604020202020204" pitchFamily="34" charset="0"/>
              <a:buChar char="•"/>
            </a:pPr>
            <a:r>
              <a:rPr lang="en-US" dirty="0"/>
              <a:t>Food Inspection Grades – Weed Army Community Hospital</a:t>
            </a:r>
          </a:p>
          <a:p>
            <a:pPr marL="518795" indent="-285750">
              <a:spcAft>
                <a:spcPts val="600"/>
              </a:spcAft>
              <a:buFont typeface="Arial" panose="020B0604020202020204" pitchFamily="34" charset="0"/>
              <a:buChar char="•"/>
            </a:pPr>
            <a:r>
              <a:rPr lang="en-US" dirty="0"/>
              <a:t>Telehealth Options – Health Net Federal Services</a:t>
            </a:r>
          </a:p>
          <a:p>
            <a:pPr marL="518795" indent="-285750">
              <a:spcAft>
                <a:spcPts val="600"/>
              </a:spcAft>
              <a:buFont typeface="Arial" panose="020B0604020202020204" pitchFamily="34" charset="0"/>
              <a:buChar char="•"/>
            </a:pPr>
            <a:r>
              <a:rPr lang="en-US" sz="1800" dirty="0"/>
              <a:t>Victor Community Support Services – Military Services &amp; Family Support</a:t>
            </a:r>
          </a:p>
          <a:p>
            <a:pPr marL="518795" indent="-285750">
              <a:spcAft>
                <a:spcPts val="600"/>
              </a:spcAft>
              <a:buFont typeface="Arial" panose="020B0604020202020204" pitchFamily="34" charset="0"/>
              <a:buChar char="•"/>
            </a:pPr>
            <a:r>
              <a:rPr lang="en-US" sz="1800" dirty="0"/>
              <a:t> Wellness January 2025 – Army Substance Abuse Prevention – DHR</a:t>
            </a:r>
          </a:p>
          <a:p>
            <a:pPr marL="518795" indent="-285750">
              <a:spcAft>
                <a:spcPts val="600"/>
              </a:spcAft>
              <a:buFont typeface="Arial" panose="020B0604020202020204" pitchFamily="34" charset="0"/>
              <a:buChar char="•"/>
            </a:pPr>
            <a:r>
              <a:rPr lang="en-US" sz="1800" dirty="0"/>
              <a:t>Christmas in January – Directorate of Family and Morale, Welfare and Recreation</a:t>
            </a:r>
          </a:p>
          <a:p>
            <a:pPr marL="518795" indent="-285750">
              <a:spcAft>
                <a:spcPts val="600"/>
              </a:spcAft>
              <a:buFont typeface="Arial" panose="020B0604020202020204" pitchFamily="34" charset="0"/>
              <a:buChar char="•"/>
            </a:pPr>
            <a:r>
              <a:rPr lang="en-US" dirty="0"/>
              <a:t>Holiday Safety – Installation Safety Office</a:t>
            </a:r>
          </a:p>
          <a:p>
            <a:pPr marL="518795" indent="-285750">
              <a:spcAft>
                <a:spcPts val="600"/>
              </a:spcAft>
              <a:buFont typeface="Arial" panose="020B0604020202020204" pitchFamily="34" charset="0"/>
              <a:buChar char="•"/>
            </a:pPr>
            <a:r>
              <a:rPr lang="en-US" dirty="0">
                <a:cs typeface="Arial" panose="020B0604020202020204"/>
              </a:rPr>
              <a:t>Block Leave Schedules</a:t>
            </a:r>
          </a:p>
          <a:p>
            <a:pPr marL="518795" indent="-285750">
              <a:spcAft>
                <a:spcPts val="600"/>
              </a:spcAft>
              <a:buFont typeface="Arial" panose="020B0604020202020204" pitchFamily="34" charset="0"/>
              <a:buChar char="•"/>
            </a:pPr>
            <a:r>
              <a:rPr lang="en-US" dirty="0"/>
              <a:t>Closing Remarks</a:t>
            </a:r>
            <a:endParaRPr lang="en-US" dirty="0">
              <a:cs typeface="Arial" panose="020B0604020202020204"/>
            </a:endParaRPr>
          </a:p>
          <a:p>
            <a:pPr marL="518795" indent="-285750">
              <a:spcAft>
                <a:spcPts val="600"/>
              </a:spcAft>
              <a:buFont typeface="Arial" panose="020B0604020202020204" pitchFamily="34" charset="0"/>
              <a:buChar char="•"/>
            </a:pPr>
            <a:r>
              <a:rPr lang="en-US" dirty="0"/>
              <a:t>Next Town Hall </a:t>
            </a:r>
            <a:r>
              <a:rPr lang="en-US"/>
              <a:t>: </a:t>
            </a:r>
            <a:r>
              <a:rPr lang="en-US" b="1" u="sng"/>
              <a:t>14 JAN 2024</a:t>
            </a:r>
            <a:endParaRPr lang="en-US" b="1" u="sng" dirty="0">
              <a:cs typeface="Arial" panose="020B0604020202020204"/>
            </a:endParaRPr>
          </a:p>
          <a:p>
            <a:pPr marL="233045">
              <a:spcAft>
                <a:spcPts val="600"/>
              </a:spcAft>
            </a:pPr>
            <a:endParaRPr lang="en-US" sz="2000" dirty="0">
              <a:solidFill>
                <a:srgbClr val="FF0000"/>
              </a:solidFill>
              <a:cs typeface="Arial" panose="020B0604020202020204"/>
            </a:endParaRPr>
          </a:p>
          <a:p>
            <a:pPr marL="518795" indent="-285750">
              <a:spcAft>
                <a:spcPts val="600"/>
              </a:spcAft>
              <a:buFont typeface="Arial" panose="020B0604020202020204" pitchFamily="34" charset="0"/>
              <a:buChar char="•"/>
            </a:pPr>
            <a:endParaRPr lang="en-US" sz="2000" dirty="0">
              <a:solidFill>
                <a:srgbClr val="FF0000"/>
              </a:solidFill>
              <a:cs typeface="Arial" panose="020B0604020202020204"/>
            </a:endParaRPr>
          </a:p>
          <a:p>
            <a:pPr marL="518795" indent="-285750">
              <a:spcAft>
                <a:spcPts val="600"/>
              </a:spcAft>
              <a:buFont typeface="Arial" panose="020B0604020202020204" pitchFamily="34" charset="0"/>
              <a:buChar char="•"/>
            </a:pPr>
            <a:endParaRPr lang="en-US" sz="2000" dirty="0">
              <a:cs typeface="Arial" panose="020B0604020202020204"/>
            </a:endParaRPr>
          </a:p>
          <a:p>
            <a:pPr marL="288925"/>
            <a:endParaRPr lang="en-US" dirty="0"/>
          </a:p>
          <a:p>
            <a:endParaRPr lang="en-US" dirty="0"/>
          </a:p>
        </p:txBody>
      </p:sp>
    </p:spTree>
    <p:extLst>
      <p:ext uri="{BB962C8B-B14F-4D97-AF65-F5344CB8AC3E}">
        <p14:creationId xmlns:p14="http://schemas.microsoft.com/office/powerpoint/2010/main" val="45458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157800" y="11434"/>
            <a:ext cx="6976199" cy="647531"/>
          </a:xfrm>
        </p:spPr>
        <p:txBody>
          <a:bodyPr/>
          <a:lstStyle/>
          <a:p>
            <a:r>
              <a:rPr lang="en-US" dirty="0">
                <a:effectLst>
                  <a:outerShdw blurRad="38100" dist="38100" dir="2700000" algn="tl">
                    <a:srgbClr val="000000">
                      <a:alpha val="43137"/>
                    </a:srgbClr>
                  </a:outerShdw>
                </a:effectLst>
              </a:rPr>
              <a:t>Fort Irwin Community Town Hall </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2144824"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Army Substance Abuse Prevention (ASAP) - DHR</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941997"/>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20</a:t>
            </a:fld>
            <a:endParaRPr lang="en-US" sz="800" dirty="0">
              <a:solidFill>
                <a:schemeClr val="bg1"/>
              </a:solidFill>
            </a:endParaRPr>
          </a:p>
        </p:txBody>
      </p:sp>
      <p:pic>
        <p:nvPicPr>
          <p:cNvPr id="2" name="Picture 1">
            <a:extLst>
              <a:ext uri="{FF2B5EF4-FFF2-40B4-BE49-F238E27FC236}">
                <a16:creationId xmlns:a16="http://schemas.microsoft.com/office/drawing/2014/main" id="{676D3069-3213-21D5-614F-E6A017E75E55}"/>
              </a:ext>
            </a:extLst>
          </p:cNvPr>
          <p:cNvPicPr>
            <a:picLocks noChangeAspect="1"/>
          </p:cNvPicPr>
          <p:nvPr/>
        </p:nvPicPr>
        <p:blipFill>
          <a:blip r:embed="rId3"/>
          <a:stretch>
            <a:fillRect/>
          </a:stretch>
        </p:blipFill>
        <p:spPr>
          <a:xfrm>
            <a:off x="263768" y="949569"/>
            <a:ext cx="5768071" cy="3244540"/>
          </a:xfrm>
          <a:prstGeom prst="rect">
            <a:avLst/>
          </a:prstGeom>
        </p:spPr>
      </p:pic>
      <p:pic>
        <p:nvPicPr>
          <p:cNvPr id="6" name="Picture 5">
            <a:extLst>
              <a:ext uri="{FF2B5EF4-FFF2-40B4-BE49-F238E27FC236}">
                <a16:creationId xmlns:a16="http://schemas.microsoft.com/office/drawing/2014/main" id="{C64FF994-DE6E-028E-3A6C-80F0366170CD}"/>
              </a:ext>
            </a:extLst>
          </p:cNvPr>
          <p:cNvPicPr>
            <a:picLocks noChangeAspect="1"/>
          </p:cNvPicPr>
          <p:nvPr/>
        </p:nvPicPr>
        <p:blipFill>
          <a:blip r:embed="rId4"/>
          <a:stretch>
            <a:fillRect/>
          </a:stretch>
        </p:blipFill>
        <p:spPr>
          <a:xfrm>
            <a:off x="3648808" y="3088820"/>
            <a:ext cx="5413847" cy="3045289"/>
          </a:xfrm>
          <a:prstGeom prst="rect">
            <a:avLst/>
          </a:prstGeom>
        </p:spPr>
      </p:pic>
      <p:pic>
        <p:nvPicPr>
          <p:cNvPr id="10" name="Picture 9">
            <a:extLst>
              <a:ext uri="{FF2B5EF4-FFF2-40B4-BE49-F238E27FC236}">
                <a16:creationId xmlns:a16="http://schemas.microsoft.com/office/drawing/2014/main" id="{2022ACAC-274F-6E50-0523-94128DB5F32F}"/>
              </a:ext>
            </a:extLst>
          </p:cNvPr>
          <p:cNvPicPr>
            <a:picLocks noChangeAspect="1"/>
          </p:cNvPicPr>
          <p:nvPr/>
        </p:nvPicPr>
        <p:blipFill>
          <a:blip r:embed="rId5"/>
          <a:stretch>
            <a:fillRect/>
          </a:stretch>
        </p:blipFill>
        <p:spPr>
          <a:xfrm>
            <a:off x="1326778" y="3912741"/>
            <a:ext cx="1718140" cy="2577209"/>
          </a:xfrm>
          <a:prstGeom prst="rect">
            <a:avLst/>
          </a:prstGeom>
        </p:spPr>
      </p:pic>
    </p:spTree>
    <p:extLst>
      <p:ext uri="{BB962C8B-B14F-4D97-AF65-F5344CB8AC3E}">
        <p14:creationId xmlns:p14="http://schemas.microsoft.com/office/powerpoint/2010/main" val="4207720865"/>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157800" y="11434"/>
            <a:ext cx="6976199" cy="647531"/>
          </a:xfrm>
        </p:spPr>
        <p:txBody>
          <a:bodyPr/>
          <a:lstStyle/>
          <a:p>
            <a:r>
              <a:rPr lang="en-US" dirty="0">
                <a:effectLst>
                  <a:outerShdw blurRad="38100" dist="38100" dir="2700000" algn="tl">
                    <a:srgbClr val="000000">
                      <a:alpha val="43137"/>
                    </a:srgbClr>
                  </a:outerShdw>
                </a:effectLst>
              </a:rPr>
              <a:t>Fort Irwin Community Town Hall </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2154552"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Army Substance Abuse Prevention (ASAP) - DHR</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941997"/>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21</a:t>
            </a:fld>
            <a:endParaRPr lang="en-US" sz="800" dirty="0">
              <a:solidFill>
                <a:schemeClr val="bg1"/>
              </a:solidFill>
            </a:endParaRPr>
          </a:p>
        </p:txBody>
      </p:sp>
      <p:pic>
        <p:nvPicPr>
          <p:cNvPr id="7" name="Picture 6">
            <a:extLst>
              <a:ext uri="{FF2B5EF4-FFF2-40B4-BE49-F238E27FC236}">
                <a16:creationId xmlns:a16="http://schemas.microsoft.com/office/drawing/2014/main" id="{29046D86-6F51-5E0B-C5A7-E5C66AD7BFF8}"/>
              </a:ext>
            </a:extLst>
          </p:cNvPr>
          <p:cNvPicPr>
            <a:picLocks noChangeAspect="1"/>
          </p:cNvPicPr>
          <p:nvPr/>
        </p:nvPicPr>
        <p:blipFill>
          <a:blip r:embed="rId3"/>
          <a:stretch>
            <a:fillRect/>
          </a:stretch>
        </p:blipFill>
        <p:spPr>
          <a:xfrm>
            <a:off x="602579" y="1758739"/>
            <a:ext cx="7815749" cy="4395597"/>
          </a:xfrm>
          <a:prstGeom prst="rect">
            <a:avLst/>
          </a:prstGeom>
        </p:spPr>
      </p:pic>
      <p:sp>
        <p:nvSpPr>
          <p:cNvPr id="8" name="TextBox 7">
            <a:extLst>
              <a:ext uri="{FF2B5EF4-FFF2-40B4-BE49-F238E27FC236}">
                <a16:creationId xmlns:a16="http://schemas.microsoft.com/office/drawing/2014/main" id="{60FAD995-0595-2381-0D8F-FAF7B4793D0B}"/>
              </a:ext>
            </a:extLst>
          </p:cNvPr>
          <p:cNvSpPr txBox="1"/>
          <p:nvPr/>
        </p:nvSpPr>
        <p:spPr>
          <a:xfrm>
            <a:off x="1930468" y="1187531"/>
            <a:ext cx="5633209" cy="369332"/>
          </a:xfrm>
          <a:prstGeom prst="rect">
            <a:avLst/>
          </a:prstGeom>
          <a:noFill/>
        </p:spPr>
        <p:txBody>
          <a:bodyPr wrap="square">
            <a:spAutoFit/>
          </a:bodyPr>
          <a:lstStyle/>
          <a:p>
            <a:r>
              <a:rPr lang="en-US" b="1" dirty="0"/>
              <a:t>Building a Strong, Resilient Military Community</a:t>
            </a:r>
          </a:p>
        </p:txBody>
      </p:sp>
      <p:pic>
        <p:nvPicPr>
          <p:cNvPr id="12" name="Picture 11">
            <a:extLst>
              <a:ext uri="{FF2B5EF4-FFF2-40B4-BE49-F238E27FC236}">
                <a16:creationId xmlns:a16="http://schemas.microsoft.com/office/drawing/2014/main" id="{638A1D02-4EFD-4F49-5F86-E4407F86EFAB}"/>
              </a:ext>
            </a:extLst>
          </p:cNvPr>
          <p:cNvPicPr>
            <a:picLocks noChangeAspect="1"/>
          </p:cNvPicPr>
          <p:nvPr/>
        </p:nvPicPr>
        <p:blipFill>
          <a:blip r:embed="rId4"/>
          <a:stretch>
            <a:fillRect/>
          </a:stretch>
        </p:blipFill>
        <p:spPr>
          <a:xfrm>
            <a:off x="5650756" y="2103559"/>
            <a:ext cx="2470638" cy="3705956"/>
          </a:xfrm>
          <a:prstGeom prst="rect">
            <a:avLst/>
          </a:prstGeom>
        </p:spPr>
      </p:pic>
    </p:spTree>
    <p:extLst>
      <p:ext uri="{BB962C8B-B14F-4D97-AF65-F5344CB8AC3E}">
        <p14:creationId xmlns:p14="http://schemas.microsoft.com/office/powerpoint/2010/main" val="2911741474"/>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22</a:t>
            </a:fld>
            <a:endParaRPr lang="en-US" sz="800" dirty="0">
              <a:solidFill>
                <a:schemeClr val="bg1"/>
              </a:solidFill>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DFMWR</a:t>
            </a:r>
          </a:p>
        </p:txBody>
      </p:sp>
      <p:sp>
        <p:nvSpPr>
          <p:cNvPr id="3" name="AutoShape 2" descr=" ">
            <a:extLst>
              <a:ext uri="{FF2B5EF4-FFF2-40B4-BE49-F238E27FC236}">
                <a16:creationId xmlns:a16="http://schemas.microsoft.com/office/drawing/2014/main" id="{CF561A45-B3E4-AB90-6B2A-52B7AAF9E4B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AutoShape 2" descr=" ">
            <a:extLst>
              <a:ext uri="{FF2B5EF4-FFF2-40B4-BE49-F238E27FC236}">
                <a16:creationId xmlns:a16="http://schemas.microsoft.com/office/drawing/2014/main" id="{7ED7FAC5-0D92-62C9-45F3-2D98BC766BAC}"/>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05D4F8CD-6FD8-4EA1-7F19-F2C67F0A7812}"/>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prstClr val="black"/>
                </a:solidFill>
              </a:rPr>
              <a:t>Ms. Danielle Underwood</a:t>
            </a:r>
            <a:endParaRPr kumimoji="0" lang="en-US" sz="2400" b="1" i="0" u="sng"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Special Events Coordinator </a:t>
            </a:r>
          </a:p>
        </p:txBody>
      </p:sp>
      <p:sp>
        <p:nvSpPr>
          <p:cNvPr id="7" name="TextBox 6">
            <a:extLst>
              <a:ext uri="{FF2B5EF4-FFF2-40B4-BE49-F238E27FC236}">
                <a16:creationId xmlns:a16="http://schemas.microsoft.com/office/drawing/2014/main" id="{A648AE0E-33CE-969D-448F-DA335F37A8FB}"/>
              </a:ext>
            </a:extLst>
          </p:cNvPr>
          <p:cNvSpPr txBox="1"/>
          <p:nvPr/>
        </p:nvSpPr>
        <p:spPr>
          <a:xfrm>
            <a:off x="2179346" y="3353531"/>
            <a:ext cx="4868148" cy="994118"/>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lang="en-US" dirty="0">
                <a:latin typeface="Arial" panose="020B0604020202020204"/>
                <a:hlinkClick r:id="rId2"/>
              </a:rPr>
              <a:t>d</a:t>
            </a:r>
            <a:r>
              <a:rPr kumimoji="0" lang="en-US" sz="1800" b="0" i="0" u="none" strike="noStrike" kern="1200" cap="none" spc="0" normalizeH="0" baseline="0" noProof="0" dirty="0">
                <a:ln>
                  <a:noFill/>
                </a:ln>
                <a:effectLst/>
                <a:uLnTx/>
                <a:uFillTx/>
                <a:latin typeface="Arial" panose="020B0604020202020204"/>
                <a:hlinkClick r:id="rId2"/>
              </a:rPr>
              <a:t>anielle.l.underwood2.naf@army.mil</a:t>
            </a:r>
            <a:r>
              <a:rPr kumimoji="0" lang="en-US" sz="1800" b="0" i="0" u="none" strike="noStrike" kern="1200" cap="none" spc="0" normalizeH="0" baseline="0" noProof="0" dirty="0">
                <a:ln>
                  <a:noFill/>
                </a:ln>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(760) </a:t>
            </a:r>
            <a:r>
              <a:rPr lang="en-US" dirty="0">
                <a:solidFill>
                  <a:prstClr val="black"/>
                </a:solidFill>
                <a:latin typeface="Arial" panose="020B0604020202020204"/>
              </a:rPr>
              <a:t>380-7447</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013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23</a:t>
            </a:fld>
            <a:endParaRPr lang="en-US" sz="800" dirty="0">
              <a:solidFill>
                <a:schemeClr val="bg1"/>
              </a:solidFill>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DFMWR</a:t>
            </a:r>
          </a:p>
        </p:txBody>
      </p:sp>
      <p:sp>
        <p:nvSpPr>
          <p:cNvPr id="3" name="AutoShape 2" descr=" ">
            <a:extLst>
              <a:ext uri="{FF2B5EF4-FFF2-40B4-BE49-F238E27FC236}">
                <a16:creationId xmlns:a16="http://schemas.microsoft.com/office/drawing/2014/main" id="{CF561A45-B3E4-AB90-6B2A-52B7AAF9E4B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AutoShape 2" descr=" ">
            <a:extLst>
              <a:ext uri="{FF2B5EF4-FFF2-40B4-BE49-F238E27FC236}">
                <a16:creationId xmlns:a16="http://schemas.microsoft.com/office/drawing/2014/main" id="{7ED7FAC5-0D92-62C9-45F3-2D98BC766BAC}"/>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FAFFB1B-D735-6A2C-2EA7-DF30502EB867}"/>
              </a:ext>
            </a:extLst>
          </p:cNvPr>
          <p:cNvPicPr>
            <a:picLocks noChangeAspect="1"/>
          </p:cNvPicPr>
          <p:nvPr/>
        </p:nvPicPr>
        <p:blipFill>
          <a:blip r:embed="rId2"/>
          <a:stretch>
            <a:fillRect/>
          </a:stretch>
        </p:blipFill>
        <p:spPr>
          <a:xfrm>
            <a:off x="2365056" y="658965"/>
            <a:ext cx="4413887" cy="5712447"/>
          </a:xfrm>
          <a:prstGeom prst="rect">
            <a:avLst/>
          </a:prstGeom>
          <a:ln w="19050">
            <a:solidFill>
              <a:schemeClr val="tx1"/>
            </a:solidFill>
          </a:ln>
        </p:spPr>
      </p:pic>
    </p:spTree>
    <p:extLst>
      <p:ext uri="{BB962C8B-B14F-4D97-AF65-F5344CB8AC3E}">
        <p14:creationId xmlns:p14="http://schemas.microsoft.com/office/powerpoint/2010/main" val="99857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itle 10">
            <a:extLst>
              <a:ext uri="{FF2B5EF4-FFF2-40B4-BE49-F238E27FC236}">
                <a16:creationId xmlns:a16="http://schemas.microsoft.com/office/drawing/2014/main" id="{10BF06FA-9F03-859A-9FD4-F31E664666C1}"/>
              </a:ext>
            </a:extLst>
          </p:cNvPr>
          <p:cNvSpPr>
            <a:spLocks noGrp="1"/>
          </p:cNvSpPr>
          <p:nvPr>
            <p:ph type="title"/>
          </p:nvPr>
        </p:nvSpPr>
        <p:spPr>
          <a:xfrm>
            <a:off x="2133602" y="46496"/>
            <a:ext cx="6942031" cy="480131"/>
          </a:xfrm>
          <a:ln>
            <a:noFill/>
          </a:ln>
        </p:spPr>
        <p:txBody>
          <a:bodyPr anchor="ct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5" name="Title Placeholder 1">
            <a:extLst>
              <a:ext uri="{FF2B5EF4-FFF2-40B4-BE49-F238E27FC236}">
                <a16:creationId xmlns:a16="http://schemas.microsoft.com/office/drawing/2014/main" id="{5FF7765A-C878-3F11-03BF-2206E56D1724}"/>
              </a:ext>
            </a:extLst>
          </p:cNvPr>
          <p:cNvSpPr txBox="1">
            <a:spLocks/>
          </p:cNvSpPr>
          <p:nvPr/>
        </p:nvSpPr>
        <p:spPr>
          <a:xfrm>
            <a:off x="2151353" y="306737"/>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Garrison Safety Office</a:t>
            </a:r>
          </a:p>
        </p:txBody>
      </p:sp>
      <p:sp>
        <p:nvSpPr>
          <p:cNvPr id="6" name="TextBox 5">
            <a:extLst>
              <a:ext uri="{FF2B5EF4-FFF2-40B4-BE49-F238E27FC236}">
                <a16:creationId xmlns:a16="http://schemas.microsoft.com/office/drawing/2014/main" id="{2839E589-31C0-226F-5B54-5F4FF6CC99EE}"/>
              </a:ext>
            </a:extLst>
          </p:cNvPr>
          <p:cNvSpPr txBox="1"/>
          <p:nvPr/>
        </p:nvSpPr>
        <p:spPr>
          <a:xfrm>
            <a:off x="10120196" y="3621848"/>
            <a:ext cx="190102" cy="369332"/>
          </a:xfrm>
          <a:prstGeom prst="rect">
            <a:avLst/>
          </a:prstGeom>
          <a:noFill/>
        </p:spPr>
        <p:txBody>
          <a:bodyPr wrap="square" rtlCol="0">
            <a:spAutoFit/>
          </a:bodyPr>
          <a:lstStyle/>
          <a:p>
            <a:pPr>
              <a:defRPr/>
            </a:pPr>
            <a:endParaRPr lang="en-US" dirty="0">
              <a:solidFill>
                <a:prstClr val="black"/>
              </a:solidFill>
              <a:latin typeface="Arial" panose="020B0604020202020204"/>
            </a:endParaRPr>
          </a:p>
        </p:txBody>
      </p:sp>
      <p:sp>
        <p:nvSpPr>
          <p:cNvPr id="7" name="TextBox 6">
            <a:extLst>
              <a:ext uri="{FF2B5EF4-FFF2-40B4-BE49-F238E27FC236}">
                <a16:creationId xmlns:a16="http://schemas.microsoft.com/office/drawing/2014/main" id="{F8DD0D07-1802-0230-23E5-D0488CC000D9}"/>
              </a:ext>
            </a:extLst>
          </p:cNvPr>
          <p:cNvSpPr txBox="1"/>
          <p:nvPr/>
        </p:nvSpPr>
        <p:spPr>
          <a:xfrm>
            <a:off x="10120196" y="3621848"/>
            <a:ext cx="190102" cy="369332"/>
          </a:xfrm>
          <a:prstGeom prst="rect">
            <a:avLst/>
          </a:prstGeom>
          <a:noFill/>
        </p:spPr>
        <p:txBody>
          <a:bodyPr wrap="square" rtlCol="0">
            <a:spAutoFit/>
          </a:bodyPr>
          <a:lstStyle/>
          <a:p>
            <a:pPr>
              <a:defRPr/>
            </a:pPr>
            <a:endParaRPr lang="en-US" dirty="0">
              <a:solidFill>
                <a:prstClr val="black"/>
              </a:solidFill>
              <a:latin typeface="Arial" panose="020B0604020202020204"/>
            </a:endParaRPr>
          </a:p>
        </p:txBody>
      </p:sp>
      <p:sp>
        <p:nvSpPr>
          <p:cNvPr id="2" name="AutoShape 2" descr=" ">
            <a:extLst>
              <a:ext uri="{FF2B5EF4-FFF2-40B4-BE49-F238E27FC236}">
                <a16:creationId xmlns:a16="http://schemas.microsoft.com/office/drawing/2014/main" id="{FEFE25E0-8DBB-F0D7-7F5C-44ED4D35AD6B}"/>
              </a:ext>
            </a:extLst>
          </p:cNvPr>
          <p:cNvSpPr>
            <a:spLocks noChangeAspect="1" noChangeArrowheads="1"/>
          </p:cNvSpPr>
          <p:nvPr/>
        </p:nvSpPr>
        <p:spPr bwMode="auto">
          <a:xfrm>
            <a:off x="4913376" y="42896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2" descr=" ">
            <a:extLst>
              <a:ext uri="{FF2B5EF4-FFF2-40B4-BE49-F238E27FC236}">
                <a16:creationId xmlns:a16="http://schemas.microsoft.com/office/drawing/2014/main" id="{990249AB-FC6C-B876-5ACC-2622E89E3457}"/>
              </a:ext>
            </a:extLst>
          </p:cNvPr>
          <p:cNvSpPr>
            <a:spLocks noChangeAspect="1" noChangeArrowheads="1"/>
          </p:cNvSpPr>
          <p:nvPr/>
        </p:nvSpPr>
        <p:spPr bwMode="auto">
          <a:xfrm>
            <a:off x="4913375" y="37671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E498E7F5-449B-1888-4BB0-20F60C97B29E}"/>
              </a:ext>
            </a:extLst>
          </p:cNvPr>
          <p:cNvSpPr txBox="1">
            <a:spLocks/>
          </p:cNvSpPr>
          <p:nvPr/>
        </p:nvSpPr>
        <p:spPr bwMode="gray">
          <a:xfrm>
            <a:off x="233172" y="2514744"/>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prstClr val="black"/>
                </a:solidFill>
              </a:rPr>
              <a:t>Mr. Mark A. Harvey</a:t>
            </a:r>
            <a:endParaRPr kumimoji="0" lang="en-US" sz="2400" b="1" i="0" u="sng"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a:p>
            <a:pPr marL="0" marR="0" lvl="0" indent="0" algn="ctr" defTabSz="1005840" rtl="0" eaLnBrk="1" fontAlgn="auto" latinLnBrk="0" hangingPunct="1">
              <a:lnSpc>
                <a:spcPct val="90000"/>
              </a:lnSpc>
              <a:spcBef>
                <a:spcPct val="0"/>
              </a:spcBef>
              <a:spcAft>
                <a:spcPts val="0"/>
              </a:spcAft>
              <a:buClrTx/>
              <a:buSzTx/>
              <a:buFontTx/>
              <a:buNone/>
              <a:tabLst/>
              <a:defRPr/>
            </a:pPr>
            <a:r>
              <a:rPr lang="en-US" sz="2400" dirty="0">
                <a:solidFill>
                  <a:prstClr val="black"/>
                </a:solidFill>
              </a:rPr>
              <a:t>Installation Safety Director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37387EB5-EB46-5602-64E6-63D0D02EF9CC}"/>
              </a:ext>
            </a:extLst>
          </p:cNvPr>
          <p:cNvSpPr txBox="1"/>
          <p:nvPr/>
        </p:nvSpPr>
        <p:spPr>
          <a:xfrm>
            <a:off x="2215921" y="3431684"/>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algn="ctr" defTabSz="1005840">
              <a:lnSpc>
                <a:spcPct val="90000"/>
              </a:lnSpc>
              <a:spcBef>
                <a:spcPct val="0"/>
              </a:spcBef>
              <a:defRPr/>
            </a:pPr>
            <a:r>
              <a:rPr kumimoji="0" lang="en-US" sz="1800" i="0" u="none" strike="noStrike" kern="1200" cap="none" spc="0" normalizeH="0" baseline="0" noProof="0" dirty="0">
                <a:ln>
                  <a:noFill/>
                </a:ln>
                <a:solidFill>
                  <a:prstClr val="black"/>
                </a:solidFill>
                <a:effectLst/>
                <a:uLnTx/>
                <a:uFillTx/>
                <a:latin typeface="Arial" panose="020B0604020202020204"/>
                <a:ea typeface="+mn-ea"/>
                <a:cs typeface="+mn-cs"/>
              </a:rPr>
              <a:t>Email:</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en-US" dirty="0">
                <a:hlinkClick r:id="rId3"/>
              </a:rPr>
              <a:t>mark.a.harvey3.civ@army.mil</a:t>
            </a:r>
            <a:r>
              <a:rPr lang="en-US" dirty="0"/>
              <a:t> </a:t>
            </a: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Phone: (760) 380</a:t>
            </a:r>
            <a:r>
              <a:rPr lang="en-US" dirty="0">
                <a:solidFill>
                  <a:prstClr val="black"/>
                </a:solidFill>
                <a:latin typeface="Arial" panose="020B0604020202020204"/>
              </a:rPr>
              <a:t>- 1347</a:t>
            </a:r>
            <a:endParaRPr kumimoji="0" lang="en-US" sz="1800" b="0" i="0" u="none" strike="noStrike" kern="1200" cap="none" spc="0" normalizeH="0" baseline="0" noProof="0" dirty="0">
              <a:ln>
                <a:noFill/>
              </a:ln>
              <a:solidFill>
                <a:srgbClr val="C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41027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itle 10">
            <a:extLst>
              <a:ext uri="{FF2B5EF4-FFF2-40B4-BE49-F238E27FC236}">
                <a16:creationId xmlns:a16="http://schemas.microsoft.com/office/drawing/2014/main" id="{10BF06FA-9F03-859A-9FD4-F31E664666C1}"/>
              </a:ext>
            </a:extLst>
          </p:cNvPr>
          <p:cNvSpPr>
            <a:spLocks noGrp="1"/>
          </p:cNvSpPr>
          <p:nvPr>
            <p:ph type="title"/>
          </p:nvPr>
        </p:nvSpPr>
        <p:spPr>
          <a:xfrm>
            <a:off x="2133602" y="46496"/>
            <a:ext cx="6942031" cy="480131"/>
          </a:xfrm>
          <a:ln>
            <a:noFill/>
          </a:ln>
        </p:spPr>
        <p:txBody>
          <a:bodyPr anchor="ct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5" name="Title Placeholder 1">
            <a:extLst>
              <a:ext uri="{FF2B5EF4-FFF2-40B4-BE49-F238E27FC236}">
                <a16:creationId xmlns:a16="http://schemas.microsoft.com/office/drawing/2014/main" id="{5FF7765A-C878-3F11-03BF-2206E56D1724}"/>
              </a:ext>
            </a:extLst>
          </p:cNvPr>
          <p:cNvSpPr txBox="1">
            <a:spLocks/>
          </p:cNvSpPr>
          <p:nvPr/>
        </p:nvSpPr>
        <p:spPr>
          <a:xfrm>
            <a:off x="2151353" y="306737"/>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 Garrison Safety Office</a:t>
            </a:r>
          </a:p>
        </p:txBody>
      </p:sp>
      <p:sp>
        <p:nvSpPr>
          <p:cNvPr id="6" name="TextBox 5">
            <a:extLst>
              <a:ext uri="{FF2B5EF4-FFF2-40B4-BE49-F238E27FC236}">
                <a16:creationId xmlns:a16="http://schemas.microsoft.com/office/drawing/2014/main" id="{2839E589-31C0-226F-5B54-5F4FF6CC99EE}"/>
              </a:ext>
            </a:extLst>
          </p:cNvPr>
          <p:cNvSpPr txBox="1"/>
          <p:nvPr/>
        </p:nvSpPr>
        <p:spPr>
          <a:xfrm>
            <a:off x="10120196" y="3621848"/>
            <a:ext cx="190102" cy="369332"/>
          </a:xfrm>
          <a:prstGeom prst="rect">
            <a:avLst/>
          </a:prstGeom>
          <a:noFill/>
        </p:spPr>
        <p:txBody>
          <a:bodyPr wrap="square" rtlCol="0">
            <a:spAutoFit/>
          </a:bodyPr>
          <a:lstStyle/>
          <a:p>
            <a:pPr>
              <a:defRPr/>
            </a:pPr>
            <a:endParaRPr lang="en-US" dirty="0">
              <a:solidFill>
                <a:prstClr val="black"/>
              </a:solidFill>
              <a:latin typeface="Arial" panose="020B0604020202020204"/>
            </a:endParaRPr>
          </a:p>
        </p:txBody>
      </p:sp>
      <p:sp>
        <p:nvSpPr>
          <p:cNvPr id="7" name="TextBox 6">
            <a:extLst>
              <a:ext uri="{FF2B5EF4-FFF2-40B4-BE49-F238E27FC236}">
                <a16:creationId xmlns:a16="http://schemas.microsoft.com/office/drawing/2014/main" id="{F8DD0D07-1802-0230-23E5-D0488CC000D9}"/>
              </a:ext>
            </a:extLst>
          </p:cNvPr>
          <p:cNvSpPr txBox="1"/>
          <p:nvPr/>
        </p:nvSpPr>
        <p:spPr>
          <a:xfrm>
            <a:off x="10120196" y="3621848"/>
            <a:ext cx="190102" cy="369332"/>
          </a:xfrm>
          <a:prstGeom prst="rect">
            <a:avLst/>
          </a:prstGeom>
          <a:noFill/>
        </p:spPr>
        <p:txBody>
          <a:bodyPr wrap="square" rtlCol="0">
            <a:spAutoFit/>
          </a:bodyPr>
          <a:lstStyle/>
          <a:p>
            <a:pPr>
              <a:defRPr/>
            </a:pPr>
            <a:endParaRPr lang="en-US" dirty="0">
              <a:solidFill>
                <a:prstClr val="black"/>
              </a:solidFill>
              <a:latin typeface="Arial" panose="020B0604020202020204"/>
            </a:endParaRPr>
          </a:p>
        </p:txBody>
      </p:sp>
      <p:sp>
        <p:nvSpPr>
          <p:cNvPr id="2" name="AutoShape 2" descr=" ">
            <a:extLst>
              <a:ext uri="{FF2B5EF4-FFF2-40B4-BE49-F238E27FC236}">
                <a16:creationId xmlns:a16="http://schemas.microsoft.com/office/drawing/2014/main" id="{FEFE25E0-8DBB-F0D7-7F5C-44ED4D35AD6B}"/>
              </a:ext>
            </a:extLst>
          </p:cNvPr>
          <p:cNvSpPr>
            <a:spLocks noChangeAspect="1" noChangeArrowheads="1"/>
          </p:cNvSpPr>
          <p:nvPr/>
        </p:nvSpPr>
        <p:spPr bwMode="auto">
          <a:xfrm>
            <a:off x="4913376" y="42896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2" descr=" ">
            <a:extLst>
              <a:ext uri="{FF2B5EF4-FFF2-40B4-BE49-F238E27FC236}">
                <a16:creationId xmlns:a16="http://schemas.microsoft.com/office/drawing/2014/main" id="{990249AB-FC6C-B876-5ACC-2622E89E3457}"/>
              </a:ext>
            </a:extLst>
          </p:cNvPr>
          <p:cNvSpPr>
            <a:spLocks noChangeAspect="1" noChangeArrowheads="1"/>
          </p:cNvSpPr>
          <p:nvPr/>
        </p:nvSpPr>
        <p:spPr bwMode="auto">
          <a:xfrm>
            <a:off x="4913375" y="37671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8C57857E-4610-072E-81DB-3CCC2E7DA5C8}"/>
              </a:ext>
            </a:extLst>
          </p:cNvPr>
          <p:cNvSpPr txBox="1"/>
          <p:nvPr/>
        </p:nvSpPr>
        <p:spPr>
          <a:xfrm>
            <a:off x="138839" y="1665310"/>
            <a:ext cx="8866322" cy="4801314"/>
          </a:xfrm>
          <a:prstGeom prst="rect">
            <a:avLst/>
          </a:prstGeom>
          <a:noFill/>
        </p:spPr>
        <p:txBody>
          <a:bodyPr wrap="square" rtlCol="0">
            <a:spAutoFit/>
          </a:bodyPr>
          <a:lstStyle/>
          <a:p>
            <a:pPr marL="342900" indent="-342900">
              <a:buFont typeface="Wingdings" panose="05000000000000000000" pitchFamily="2" charset="2"/>
              <a:buChar char="v"/>
            </a:pPr>
            <a:r>
              <a:rPr lang="en-US" dirty="0"/>
              <a:t>Traffic Safety: Seatbelts, distracted driving, driver fatigue, and weather.</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Home Safety: Slips, trips and falls, and cooking safety.</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Weapons Safety: Secure weapons, limit access to responsible adults.</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Fire Prevention: Water natural trees, check smoke alarms and review fire escape plan, regularly check lights for exposed or frayed wires and loose connections. If using an artificial tree, check that it is labeled “fire resistant”.</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Holiday Decorations: Turn off decorative lights before leaving home or going to sleep.</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Holiday Gift Giving: Make sure the toy, game, or gift is appropriate for  child’s age and development. </a:t>
            </a:r>
          </a:p>
          <a:p>
            <a:pPr marL="342900" indent="-342900">
              <a:buFont typeface="Wingdings" panose="05000000000000000000" pitchFamily="2" charset="2"/>
              <a:buChar char="v"/>
            </a:pPr>
            <a:endParaRPr lang="en-US" dirty="0"/>
          </a:p>
          <a:p>
            <a:pPr marL="342900" indent="-342900">
              <a:buFont typeface="Wingdings" panose="05000000000000000000" pitchFamily="2" charset="2"/>
              <a:buChar char="v"/>
            </a:pPr>
            <a:r>
              <a:rPr lang="en-US" dirty="0"/>
              <a:t>Holiday Party Guidelines: Drink responsibly and have a buddy.</a:t>
            </a:r>
          </a:p>
        </p:txBody>
      </p:sp>
      <p:sp>
        <p:nvSpPr>
          <p:cNvPr id="9" name="TextBox 8">
            <a:extLst>
              <a:ext uri="{FF2B5EF4-FFF2-40B4-BE49-F238E27FC236}">
                <a16:creationId xmlns:a16="http://schemas.microsoft.com/office/drawing/2014/main" id="{B3BE23E7-8B0C-AEDA-F919-57C3469A9310}"/>
              </a:ext>
            </a:extLst>
          </p:cNvPr>
          <p:cNvSpPr txBox="1"/>
          <p:nvPr/>
        </p:nvSpPr>
        <p:spPr>
          <a:xfrm>
            <a:off x="3078804" y="1079810"/>
            <a:ext cx="2986391" cy="400110"/>
          </a:xfrm>
          <a:prstGeom prst="rect">
            <a:avLst/>
          </a:prstGeom>
          <a:noFill/>
        </p:spPr>
        <p:txBody>
          <a:bodyPr wrap="square" rtlCol="0">
            <a:spAutoFit/>
          </a:bodyPr>
          <a:lstStyle/>
          <a:p>
            <a:pPr algn="ctr"/>
            <a:r>
              <a:rPr lang="en-US" sz="2000" b="1" dirty="0"/>
              <a:t>Holiday Safety</a:t>
            </a:r>
          </a:p>
        </p:txBody>
      </p:sp>
    </p:spTree>
    <p:extLst>
      <p:ext uri="{BB962C8B-B14F-4D97-AF65-F5344CB8AC3E}">
        <p14:creationId xmlns:p14="http://schemas.microsoft.com/office/powerpoint/2010/main" val="208338398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AA6A47DE-0858-238E-8D3E-12F74997D9BD}"/>
              </a:ext>
            </a:extLst>
          </p:cNvPr>
          <p:cNvSpPr txBox="1">
            <a:spLocks/>
          </p:cNvSpPr>
          <p:nvPr/>
        </p:nvSpPr>
        <p:spPr>
          <a:xfrm>
            <a:off x="1083900" y="2781469"/>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2000" dirty="0"/>
              <a:t>Opportunity Leave &amp; Holiday Hours </a:t>
            </a:r>
          </a:p>
        </p:txBody>
      </p:sp>
    </p:spTree>
    <p:extLst>
      <p:ext uri="{BB962C8B-B14F-4D97-AF65-F5344CB8AC3E}">
        <p14:creationId xmlns:p14="http://schemas.microsoft.com/office/powerpoint/2010/main" val="298282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0FFE176A-A078-450A-FF1A-98FB290B272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Directorate of Human Resources</a:t>
            </a:r>
          </a:p>
        </p:txBody>
      </p:sp>
      <p:sp>
        <p:nvSpPr>
          <p:cNvPr id="3" name="TextBox 2">
            <a:extLst>
              <a:ext uri="{FF2B5EF4-FFF2-40B4-BE49-F238E27FC236}">
                <a16:creationId xmlns:a16="http://schemas.microsoft.com/office/drawing/2014/main" id="{369483E9-48ED-5D02-8BDC-0FBBCC27B15F}"/>
              </a:ext>
            </a:extLst>
          </p:cNvPr>
          <p:cNvSpPr txBox="1"/>
          <p:nvPr/>
        </p:nvSpPr>
        <p:spPr>
          <a:xfrm>
            <a:off x="-17088" y="1389414"/>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A7E8D01E-3767-E540-DC16-086F2C22FE6B}"/>
              </a:ext>
            </a:extLst>
          </p:cNvPr>
          <p:cNvGraphicFramePr>
            <a:graphicFrameLocks noGrp="1"/>
          </p:cNvGraphicFramePr>
          <p:nvPr>
            <p:extLst>
              <p:ext uri="{D42A27DB-BD31-4B8C-83A1-F6EECF244321}">
                <p14:modId xmlns:p14="http://schemas.microsoft.com/office/powerpoint/2010/main" val="3137170433"/>
              </p:ext>
            </p:extLst>
          </p:nvPr>
        </p:nvGraphicFramePr>
        <p:xfrm>
          <a:off x="255073" y="2152151"/>
          <a:ext cx="8678334" cy="3841860"/>
        </p:xfrm>
        <a:graphic>
          <a:graphicData uri="http://schemas.openxmlformats.org/drawingml/2006/table">
            <a:tbl>
              <a:tblPr firstRow="1" bandRow="1">
                <a:tableStyleId>{5C22544A-7EE6-4342-B048-85BDC9FD1C3A}</a:tableStyleId>
              </a:tblPr>
              <a:tblGrid>
                <a:gridCol w="4339167">
                  <a:extLst>
                    <a:ext uri="{9D8B030D-6E8A-4147-A177-3AD203B41FA5}">
                      <a16:colId xmlns:a16="http://schemas.microsoft.com/office/drawing/2014/main" val="20000"/>
                    </a:ext>
                  </a:extLst>
                </a:gridCol>
                <a:gridCol w="4339167">
                  <a:extLst>
                    <a:ext uri="{9D8B030D-6E8A-4147-A177-3AD203B41FA5}">
                      <a16:colId xmlns:a16="http://schemas.microsoft.com/office/drawing/2014/main" val="20001"/>
                    </a:ext>
                  </a:extLst>
                </a:gridCol>
              </a:tblGrid>
              <a:tr h="506747">
                <a:tc gridSpan="2">
                  <a:txBody>
                    <a:bodyPr/>
                    <a:lstStyle/>
                    <a:p>
                      <a:pPr algn="ctr"/>
                      <a:r>
                        <a:rPr lang="en-US" dirty="0">
                          <a:latin typeface="Arial" panose="020B0604020202020204" pitchFamily="34" charset="0"/>
                          <a:cs typeface="Arial" panose="020B0604020202020204" pitchFamily="34" charset="0"/>
                        </a:rPr>
                        <a:t>            ALL DHR FACILITIES ARE CLOSED THURSDAYS</a:t>
                      </a:r>
                      <a:r>
                        <a:rPr lang="en-US" baseline="0" dirty="0">
                          <a:latin typeface="Arial" panose="020B0604020202020204" pitchFamily="34" charset="0"/>
                          <a:cs typeface="Arial" panose="020B0604020202020204" pitchFamily="34" charset="0"/>
                        </a:rPr>
                        <a:t> 0730-1300 FOR TRAINING AND ALL WEEKENDS AND FEDERAL HOLIDAYS </a:t>
                      </a:r>
                      <a:endParaRPr lang="en-US" dirty="0">
                        <a:latin typeface="Arial" panose="020B0604020202020204" pitchFamily="34" charset="0"/>
                        <a:cs typeface="Arial" panose="020B0604020202020204" pitchFamily="34" charset="0"/>
                      </a:endParaRPr>
                    </a:p>
                  </a:txBody>
                  <a:tcPr>
                    <a:solidFill>
                      <a:schemeClr val="accent1">
                        <a:lumMod val="75000"/>
                      </a:schemeClr>
                    </a:solidFill>
                  </a:tcPr>
                </a:tc>
                <a:tc hMerge="1">
                  <a:txBody>
                    <a:bodyPr/>
                    <a:lstStyle/>
                    <a:p>
                      <a:endParaRPr lang="en-US" dirty="0"/>
                    </a:p>
                  </a:txBody>
                  <a:tcPr>
                    <a:solidFill>
                      <a:schemeClr val="accent1">
                        <a:lumMod val="75000"/>
                      </a:schemeClr>
                    </a:solidFill>
                  </a:tcPr>
                </a:tc>
                <a:extLst>
                  <a:ext uri="{0D108BD9-81ED-4DB2-BD59-A6C34878D82A}">
                    <a16:rowId xmlns:a16="http://schemas.microsoft.com/office/drawing/2014/main" val="10000"/>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Directorate of Human Resources  Bldg.106</a:t>
                      </a:r>
                      <a:endParaRPr lang="en-US" sz="1400" dirty="0">
                        <a:latin typeface="Arial" panose="020B0604020202020204" pitchFamily="34" charset="0"/>
                        <a:cs typeface="Arial" panose="020B0604020202020204" pitchFamily="34" charset="0"/>
                      </a:endParaRPr>
                    </a:p>
                  </a:txBody>
                  <a:tcPr/>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0800-1600, Thu: 1300 – 1530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DEERS</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400" dirty="0">
                          <a:effectLst/>
                          <a:latin typeface="Arial" panose="020B0604020202020204" pitchFamily="34" charset="0"/>
                          <a:ea typeface="Times New Roman" panose="02020603050405020304" pitchFamily="18" charset="0"/>
                          <a:cs typeface="Arial" panose="020B0604020202020204" pitchFamily="34" charset="0"/>
                        </a:rPr>
                        <a:t>Bldg</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.108</a:t>
                      </a:r>
                      <a:endParaRPr lang="en-US" sz="1400" dirty="0">
                        <a:latin typeface="Arial" panose="020B0604020202020204" pitchFamily="34" charset="0"/>
                        <a:cs typeface="Arial" panose="020B0604020202020204" pitchFamily="34" charset="0"/>
                      </a:endParaRPr>
                    </a:p>
                  </a:txBody>
                  <a:tcPr/>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0800-1600, Thu: 1300 - 1530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Soldier Services Bldg. </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108</a:t>
                      </a:r>
                      <a:endParaRPr lang="en-US" sz="1400" dirty="0">
                        <a:latin typeface="Arial" panose="020B0604020202020204" pitchFamily="34" charset="0"/>
                        <a:cs typeface="Arial" panose="020B0604020202020204" pitchFamily="34" charset="0"/>
                      </a:endParaRPr>
                    </a:p>
                  </a:txBody>
                  <a:tcPr/>
                </a:tc>
                <a:tc>
                  <a:txBody>
                    <a:bodyPr/>
                    <a:lstStyle/>
                    <a:p>
                      <a:r>
                        <a:rPr lang="en-US" sz="1400" baseline="0" dirty="0">
                          <a:effectLst/>
                          <a:latin typeface="Arial" panose="020B0604020202020204" pitchFamily="34" charset="0"/>
                          <a:ea typeface="Times New Roman" panose="02020603050405020304" pitchFamily="18" charset="0"/>
                          <a:cs typeface="Arial" panose="020B0604020202020204" pitchFamily="34" charset="0"/>
                        </a:rPr>
                        <a:t>Mon-Fri: 0900 - 1530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Transitions/Reassignments Bldg.</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107</a:t>
                      </a:r>
                      <a:endParaRPr lang="en-US" sz="1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Mon, Wed, Fri:</a:t>
                      </a:r>
                      <a:r>
                        <a:rPr lang="en-US" sz="1400" baseline="0" dirty="0">
                          <a:latin typeface="Arial" panose="020B0604020202020204" pitchFamily="34" charset="0"/>
                          <a:cs typeface="Arial" panose="020B0604020202020204" pitchFamily="34" charset="0"/>
                        </a:rPr>
                        <a:t> 0</a:t>
                      </a:r>
                      <a:r>
                        <a:rPr lang="en-US" sz="1400" dirty="0">
                          <a:latin typeface="Arial" panose="020B0604020202020204" pitchFamily="34" charset="0"/>
                          <a:cs typeface="Arial" panose="020B0604020202020204" pitchFamily="34" charset="0"/>
                        </a:rPr>
                        <a:t>900 -</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1530</a:t>
                      </a:r>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 </a:t>
                      </a:r>
                      <a:r>
                        <a:rPr lang="en-US" sz="1400" b="1" i="0" u="none" strike="noStrike" kern="1200" baseline="0" dirty="0">
                          <a:solidFill>
                            <a:srgbClr val="FF0000"/>
                          </a:solidFill>
                          <a:latin typeface="Arial" panose="020B0604020202020204" pitchFamily="34" charset="0"/>
                          <a:ea typeface="+mn-ea"/>
                          <a:cs typeface="Arial" panose="020B0604020202020204" pitchFamily="34" charset="0"/>
                        </a:rPr>
                        <a:t>Closed:</a:t>
                      </a:r>
                      <a:r>
                        <a:rPr lang="en-US" sz="1400" b="1" dirty="0">
                          <a:solidFill>
                            <a:srgbClr val="FF0000"/>
                          </a:solidFill>
                          <a:latin typeface="Arial" panose="020B0604020202020204" pitchFamily="34" charset="0"/>
                          <a:cs typeface="Arial" panose="020B0604020202020204" pitchFamily="34" charset="0"/>
                        </a:rPr>
                        <a:t> Tues &amp;</a:t>
                      </a:r>
                      <a:r>
                        <a:rPr lang="en-US" sz="1400" b="1" baseline="0" dirty="0">
                          <a:solidFill>
                            <a:srgbClr val="FF0000"/>
                          </a:solidFill>
                          <a:latin typeface="Arial" panose="020B0604020202020204" pitchFamily="34" charset="0"/>
                          <a:cs typeface="Arial" panose="020B0604020202020204" pitchFamily="34" charset="0"/>
                        </a:rPr>
                        <a:t> </a:t>
                      </a:r>
                      <a:r>
                        <a:rPr lang="en-US" sz="1400" b="1" dirty="0">
                          <a:solidFill>
                            <a:srgbClr val="FF0000"/>
                          </a:solidFill>
                          <a:latin typeface="Arial" panose="020B0604020202020204" pitchFamily="34" charset="0"/>
                          <a:cs typeface="Arial" panose="020B0604020202020204" pitchFamily="34" charset="0"/>
                        </a:rPr>
                        <a:t>Thu</a:t>
                      </a:r>
                    </a:p>
                  </a:txBody>
                  <a:tcPr/>
                </a:tc>
                <a:extLst>
                  <a:ext uri="{0D108BD9-81ED-4DB2-BD59-A6C34878D82A}">
                    <a16:rowId xmlns:a16="http://schemas.microsoft.com/office/drawing/2014/main" val="10004"/>
                  </a:ext>
                </a:extLst>
              </a:tr>
              <a:tr h="360910">
                <a:tc>
                  <a:txBody>
                    <a:bodyPr/>
                    <a:lstStyle/>
                    <a:p>
                      <a:r>
                        <a:rPr lang="en-US" sz="1400" dirty="0">
                          <a:latin typeface="Arial" panose="020B0604020202020204" pitchFamily="34" charset="0"/>
                          <a:cs typeface="Arial" panose="020B0604020202020204" pitchFamily="34" charset="0"/>
                        </a:rPr>
                        <a:t>Soldier for Life Transition Assistance</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Program </a:t>
                      </a:r>
                      <a:r>
                        <a:rPr lang="en-US" sz="1400" dirty="0">
                          <a:effectLst/>
                          <a:latin typeface="Arial" panose="020B0604020202020204" pitchFamily="34" charset="0"/>
                          <a:ea typeface="Times New Roman" panose="02020603050405020304" pitchFamily="18" charset="0"/>
                          <a:cs typeface="Arial" panose="020B0604020202020204" pitchFamily="34" charset="0"/>
                        </a:rPr>
                        <a:t>Bldg.</a:t>
                      </a:r>
                      <a:r>
                        <a:rPr lang="en-US" sz="1400" dirty="0">
                          <a:latin typeface="Arial" panose="020B0604020202020204" pitchFamily="34" charset="0"/>
                          <a:cs typeface="Arial" panose="020B0604020202020204" pitchFamily="34" charset="0"/>
                        </a:rPr>
                        <a:t> 312</a:t>
                      </a:r>
                    </a:p>
                  </a:txBody>
                  <a:tcPr/>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0730-1600, Thu: 1300-1530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Administrative Services Division Bldg</a:t>
                      </a:r>
                      <a:r>
                        <a:rPr lang="en-US" sz="1400" dirty="0">
                          <a:latin typeface="Arial" panose="020B0604020202020204" pitchFamily="34" charset="0"/>
                          <a:cs typeface="Arial" panose="020B0604020202020204" pitchFamily="34" charset="0"/>
                        </a:rPr>
                        <a:t>. </a:t>
                      </a:r>
                      <a:r>
                        <a:rPr lang="en-US" sz="1400" dirty="0">
                          <a:effectLst/>
                          <a:latin typeface="Arial" panose="020B0604020202020204" pitchFamily="34" charset="0"/>
                          <a:cs typeface="Arial" panose="020B0604020202020204" pitchFamily="34" charset="0"/>
                        </a:rPr>
                        <a:t>105</a:t>
                      </a:r>
                      <a:endParaRPr lang="en-US" sz="1400" dirty="0">
                        <a:latin typeface="Arial" panose="020B0604020202020204" pitchFamily="34" charset="0"/>
                        <a:cs typeface="Arial" panose="020B0604020202020204" pitchFamily="34" charset="0"/>
                      </a:endParaRPr>
                    </a:p>
                  </a:txBody>
                  <a:tcPr/>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0800-1600, Thu: 1300-1600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60910">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Education Center Bldg</a:t>
                      </a:r>
                      <a:r>
                        <a:rPr lang="en-US" sz="1400" dirty="0">
                          <a:latin typeface="Arial" panose="020B0604020202020204" pitchFamily="34" charset="0"/>
                          <a:cs typeface="Arial" panose="020B0604020202020204" pitchFamily="34" charset="0"/>
                        </a:rPr>
                        <a:t>. </a:t>
                      </a:r>
                      <a:r>
                        <a:rPr lang="en-US" sz="1400" dirty="0">
                          <a:effectLst/>
                          <a:latin typeface="Arial" panose="020B0604020202020204" pitchFamily="34" charset="0"/>
                          <a:ea typeface="Times New Roman" panose="02020603050405020304" pitchFamily="18" charset="0"/>
                          <a:cs typeface="Arial" panose="020B0604020202020204" pitchFamily="34" charset="0"/>
                        </a:rPr>
                        <a:t>1020</a:t>
                      </a:r>
                      <a:endParaRPr lang="en-US" sz="1400" dirty="0">
                        <a:latin typeface="Arial" panose="020B0604020202020204" pitchFamily="34" charset="0"/>
                        <a:cs typeface="Arial" panose="020B0604020202020204" pitchFamily="34" charset="0"/>
                      </a:endParaRPr>
                    </a:p>
                  </a:txBody>
                  <a:tcPr/>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0730-1600, Thu: 1300-1530</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360910">
                <a:tc>
                  <a:txBody>
                    <a:bodyPr/>
                    <a:lstStyle/>
                    <a:p>
                      <a:r>
                        <a:rPr lang="en-US" sz="1400" dirty="0">
                          <a:latin typeface="Arial" panose="020B0604020202020204" pitchFamily="34" charset="0"/>
                          <a:cs typeface="Arial" panose="020B0604020202020204" pitchFamily="34" charset="0"/>
                        </a:rPr>
                        <a:t>Administrative Services Division</a:t>
                      </a:r>
                      <a:r>
                        <a:rPr lang="en-US" sz="1400" baseline="0" dirty="0">
                          <a:latin typeface="Arial" panose="020B0604020202020204" pitchFamily="34" charset="0"/>
                          <a:cs typeface="Arial" panose="020B0604020202020204" pitchFamily="34" charset="0"/>
                        </a:rPr>
                        <a:t> Bldg. 105</a:t>
                      </a:r>
                      <a:endParaRPr lang="en-US"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Mon, Tue, Wed,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&amp; Fri: 0800-1600, Thu: 1300-1600</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46082948"/>
                  </a:ext>
                </a:extLst>
              </a:tr>
            </a:tbl>
          </a:graphicData>
        </a:graphic>
      </p:graphicFrame>
    </p:spTree>
    <p:extLst>
      <p:ext uri="{BB962C8B-B14F-4D97-AF65-F5344CB8AC3E}">
        <p14:creationId xmlns:p14="http://schemas.microsoft.com/office/powerpoint/2010/main" val="331897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6" name="Title Placeholder 1">
            <a:extLst>
              <a:ext uri="{FF2B5EF4-FFF2-40B4-BE49-F238E27FC236}">
                <a16:creationId xmlns:a16="http://schemas.microsoft.com/office/drawing/2014/main" id="{FBA6932B-B5FB-CB78-84DF-07040DA4542F}"/>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DFMWR</a:t>
            </a:r>
          </a:p>
        </p:txBody>
      </p:sp>
      <p:sp>
        <p:nvSpPr>
          <p:cNvPr id="4" name="TextBox 3">
            <a:extLst>
              <a:ext uri="{FF2B5EF4-FFF2-40B4-BE49-F238E27FC236}">
                <a16:creationId xmlns:a16="http://schemas.microsoft.com/office/drawing/2014/main" id="{DBACC51A-D1F3-B5AC-47A7-A42A7C48C39A}"/>
              </a:ext>
            </a:extLst>
          </p:cNvPr>
          <p:cNvSpPr txBox="1"/>
          <p:nvPr/>
        </p:nvSpPr>
        <p:spPr>
          <a:xfrm>
            <a:off x="17088" y="1291364"/>
            <a:ext cx="9144000" cy="723275"/>
          </a:xfrm>
          <a:prstGeom prst="rect">
            <a:avLst/>
          </a:prstGeom>
          <a:noFill/>
        </p:spPr>
        <p:txBody>
          <a:bodyPr wrap="square" rtlCol="0">
            <a:spAutoFit/>
          </a:bodyPr>
          <a:lstStyle/>
          <a:p>
            <a:pPr algn="ctr"/>
            <a:r>
              <a:rPr lang="en-US" sz="2000" b="1" dirty="0">
                <a:solidFill>
                  <a:prstClr val="black"/>
                </a:solidFill>
                <a:cs typeface="Arial" panose="020B0604020202020204" pitchFamily="34" charset="0"/>
              </a:rPr>
              <a:t>Opportunity Leave &amp; Holiday Hours (21 Dec 24 through 5 Jan 25)</a:t>
            </a:r>
          </a:p>
          <a:p>
            <a:pPr algn="ctr"/>
            <a:endParaRPr lang="en-US" sz="2100" dirty="0">
              <a:solidFill>
                <a:prstClr val="black"/>
              </a:solidFill>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2160738"/>
              </p:ext>
            </p:extLst>
          </p:nvPr>
        </p:nvGraphicFramePr>
        <p:xfrm>
          <a:off x="317935" y="2422985"/>
          <a:ext cx="8544941" cy="2667000"/>
        </p:xfrm>
        <a:graphic>
          <a:graphicData uri="http://schemas.openxmlformats.org/drawingml/2006/table">
            <a:tbl>
              <a:tblPr firstRow="1" bandRow="1">
                <a:tableStyleId>{5C22544A-7EE6-4342-B048-85BDC9FD1C3A}</a:tableStyleId>
              </a:tblPr>
              <a:tblGrid>
                <a:gridCol w="2337271">
                  <a:extLst>
                    <a:ext uri="{9D8B030D-6E8A-4147-A177-3AD203B41FA5}">
                      <a16:colId xmlns:a16="http://schemas.microsoft.com/office/drawing/2014/main" val="2773692571"/>
                    </a:ext>
                  </a:extLst>
                </a:gridCol>
                <a:gridCol w="1318836">
                  <a:extLst>
                    <a:ext uri="{9D8B030D-6E8A-4147-A177-3AD203B41FA5}">
                      <a16:colId xmlns:a16="http://schemas.microsoft.com/office/drawing/2014/main" val="2136745320"/>
                    </a:ext>
                  </a:extLst>
                </a:gridCol>
                <a:gridCol w="1327812">
                  <a:extLst>
                    <a:ext uri="{9D8B030D-6E8A-4147-A177-3AD203B41FA5}">
                      <a16:colId xmlns:a16="http://schemas.microsoft.com/office/drawing/2014/main" val="774939112"/>
                    </a:ext>
                  </a:extLst>
                </a:gridCol>
                <a:gridCol w="1357990">
                  <a:extLst>
                    <a:ext uri="{9D8B030D-6E8A-4147-A177-3AD203B41FA5}">
                      <a16:colId xmlns:a16="http://schemas.microsoft.com/office/drawing/2014/main" val="2021029770"/>
                    </a:ext>
                  </a:extLst>
                </a:gridCol>
                <a:gridCol w="2203032">
                  <a:extLst>
                    <a:ext uri="{9D8B030D-6E8A-4147-A177-3AD203B41FA5}">
                      <a16:colId xmlns:a16="http://schemas.microsoft.com/office/drawing/2014/main" val="2170160456"/>
                    </a:ext>
                  </a:extLst>
                </a:gridCol>
              </a:tblGrid>
              <a:tr h="708660">
                <a:tc>
                  <a:txBody>
                    <a:bodyPr/>
                    <a:lstStyle/>
                    <a:p>
                      <a:r>
                        <a:rPr lang="en-US" sz="1400" dirty="0">
                          <a:latin typeface="Arial" panose="020B0604020202020204" pitchFamily="34" charset="0"/>
                          <a:cs typeface="Arial" panose="020B0604020202020204" pitchFamily="34" charset="0"/>
                        </a:rPr>
                        <a:t>Facility/Program</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Normal Hours</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DFMWR</a:t>
                      </a:r>
                    </a:p>
                    <a:p>
                      <a:pPr algn="ctr"/>
                      <a:r>
                        <a:rPr lang="en-US" sz="1400" dirty="0">
                          <a:latin typeface="Arial" panose="020B0604020202020204" pitchFamily="34" charset="0"/>
                          <a:cs typeface="Arial" panose="020B0604020202020204" pitchFamily="34" charset="0"/>
                        </a:rPr>
                        <a:t>Closure</a:t>
                      </a:r>
                    </a:p>
                    <a:p>
                      <a:pPr algn="ctr"/>
                      <a:r>
                        <a:rPr lang="en-US" sz="1400" dirty="0">
                          <a:latin typeface="Arial" panose="020B0604020202020204" pitchFamily="34" charset="0"/>
                          <a:cs typeface="Arial" panose="020B0604020202020204" pitchFamily="34" charset="0"/>
                        </a:rPr>
                        <a:t>13 Dec 23</a:t>
                      </a:r>
                    </a:p>
                  </a:txBody>
                  <a:tcPr marL="68580" marR="68580" marT="34290" marB="34290"/>
                </a:tc>
                <a:tc>
                  <a:txBody>
                    <a:bodyPr/>
                    <a:lstStyle/>
                    <a:p>
                      <a:pPr algn="ctr"/>
                      <a:r>
                        <a:rPr lang="en-US" sz="1400" baseline="0" dirty="0">
                          <a:latin typeface="Arial" panose="020B0604020202020204" pitchFamily="34" charset="0"/>
                          <a:cs typeface="Arial" panose="020B0604020202020204" pitchFamily="34" charset="0"/>
                        </a:rPr>
                        <a:t>Christmas 25 Dec 24</a:t>
                      </a:r>
                    </a:p>
                    <a:p>
                      <a:pPr algn="ctr"/>
                      <a:r>
                        <a:rPr lang="en-US" sz="1400" baseline="0" dirty="0">
                          <a:latin typeface="Arial" panose="020B0604020202020204" pitchFamily="34" charset="0"/>
                          <a:cs typeface="Arial" panose="020B0604020202020204" pitchFamily="34" charset="0"/>
                        </a:rPr>
                        <a:t>New Year’s </a:t>
                      </a:r>
                    </a:p>
                    <a:p>
                      <a:pPr algn="ctr"/>
                      <a:r>
                        <a:rPr lang="en-US" sz="1400" baseline="0" dirty="0">
                          <a:latin typeface="Arial" panose="020B0604020202020204" pitchFamily="34" charset="0"/>
                          <a:cs typeface="Arial" panose="020B0604020202020204" pitchFamily="34" charset="0"/>
                        </a:rPr>
                        <a:t>1 Jan 25</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Opportunity Leave: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16-26 Nov 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Block Leave Hours:</a:t>
                      </a:r>
                      <a:r>
                        <a:rPr lang="en-US" sz="1400" baseline="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18 Dec 24 - 5 Jan 25</a:t>
                      </a:r>
                    </a:p>
                  </a:txBody>
                  <a:tcPr marL="68580" marR="68580" marT="34290" marB="34290"/>
                </a:tc>
                <a:extLst>
                  <a:ext uri="{0D108BD9-81ED-4DB2-BD59-A6C34878D82A}">
                    <a16:rowId xmlns:a16="http://schemas.microsoft.com/office/drawing/2014/main" val="2238010215"/>
                  </a:ext>
                </a:extLst>
              </a:tr>
              <a:tr h="1325880">
                <a:tc>
                  <a:txBody>
                    <a:bodyPr/>
                    <a:lstStyle/>
                    <a:p>
                      <a:r>
                        <a:rPr lang="en-US" sz="1000" dirty="0">
                          <a:solidFill>
                            <a:schemeClr val="tx1"/>
                          </a:solidFill>
                          <a:latin typeface="Arial" panose="020B0604020202020204" pitchFamily="34" charset="0"/>
                          <a:cs typeface="Arial" panose="020B0604020202020204" pitchFamily="34" charset="0"/>
                        </a:rPr>
                        <a:t>ACS</a:t>
                      </a:r>
                      <a:r>
                        <a:rPr lang="en-US" sz="1000" baseline="0" dirty="0">
                          <a:solidFill>
                            <a:schemeClr val="tx1"/>
                          </a:solidFill>
                          <a:latin typeface="Arial" panose="020B0604020202020204" pitchFamily="34" charset="0"/>
                          <a:cs typeface="Arial" panose="020B0604020202020204" pitchFamily="34" charset="0"/>
                        </a:rPr>
                        <a:t>, Bldg.109</a:t>
                      </a:r>
                    </a:p>
                    <a:p>
                      <a:endParaRPr lang="en-US" sz="1000" baseline="0" dirty="0">
                        <a:solidFill>
                          <a:schemeClr val="tx1"/>
                        </a:solidFill>
                        <a:latin typeface="Arial" panose="020B0604020202020204" pitchFamily="34" charset="0"/>
                        <a:cs typeface="Arial" panose="020B0604020202020204" pitchFamily="34" charset="0"/>
                      </a:endParaRPr>
                    </a:p>
                    <a:p>
                      <a:r>
                        <a:rPr lang="en-US" sz="1000" baseline="0" dirty="0">
                          <a:solidFill>
                            <a:schemeClr val="tx1"/>
                          </a:solidFill>
                          <a:latin typeface="Arial" panose="020B0604020202020204" pitchFamily="34" charset="0"/>
                          <a:cs typeface="Arial" panose="020B0604020202020204" pitchFamily="34" charset="0"/>
                        </a:rPr>
                        <a:t>Information and Referral</a:t>
                      </a:r>
                    </a:p>
                    <a:p>
                      <a:r>
                        <a:rPr lang="en-US" sz="1000" baseline="0" dirty="0">
                          <a:solidFill>
                            <a:schemeClr val="tx1"/>
                          </a:solidFill>
                          <a:latin typeface="Arial" panose="020B0604020202020204" pitchFamily="34" charset="0"/>
                          <a:cs typeface="Arial" panose="020B0604020202020204" pitchFamily="34" charset="0"/>
                        </a:rPr>
                        <a:t>Army Emergency Relief</a:t>
                      </a:r>
                    </a:p>
                    <a:p>
                      <a:r>
                        <a:rPr lang="en-US" sz="1000" baseline="0" dirty="0">
                          <a:solidFill>
                            <a:schemeClr val="tx1"/>
                          </a:solidFill>
                          <a:latin typeface="Arial" panose="020B0604020202020204" pitchFamily="34" charset="0"/>
                          <a:cs typeface="Arial" panose="020B0604020202020204" pitchFamily="34" charset="0"/>
                        </a:rPr>
                        <a:t>Financial Readiness</a:t>
                      </a:r>
                    </a:p>
                    <a:p>
                      <a:r>
                        <a:rPr lang="en-US" sz="1000" baseline="0" dirty="0">
                          <a:solidFill>
                            <a:schemeClr val="tx1"/>
                          </a:solidFill>
                          <a:latin typeface="Arial" panose="020B0604020202020204" pitchFamily="34" charset="0"/>
                          <a:cs typeface="Arial" panose="020B0604020202020204" pitchFamily="34" charset="0"/>
                        </a:rPr>
                        <a:t>Family Advocacy</a:t>
                      </a:r>
                    </a:p>
                    <a:p>
                      <a:r>
                        <a:rPr lang="en-US" sz="1000" baseline="0" dirty="0">
                          <a:solidFill>
                            <a:schemeClr val="tx1"/>
                          </a:solidFill>
                          <a:latin typeface="Arial" panose="020B0604020202020204" pitchFamily="34" charset="0"/>
                          <a:cs typeface="Arial" panose="020B0604020202020204" pitchFamily="34" charset="0"/>
                        </a:rPr>
                        <a:t>Volunteer Coordinator</a:t>
                      </a:r>
                    </a:p>
                    <a:p>
                      <a:r>
                        <a:rPr lang="en-US" sz="1000" baseline="0" dirty="0">
                          <a:solidFill>
                            <a:schemeClr val="tx1"/>
                          </a:solidFill>
                          <a:latin typeface="Arial" panose="020B0604020202020204" pitchFamily="34" charset="0"/>
                          <a:cs typeface="Arial" panose="020B0604020202020204" pitchFamily="34" charset="0"/>
                        </a:rPr>
                        <a:t>Employment Readiness</a:t>
                      </a:r>
                    </a:p>
                    <a:p>
                      <a:r>
                        <a:rPr lang="en-US" sz="1000" baseline="0" dirty="0">
                          <a:solidFill>
                            <a:schemeClr val="tx1"/>
                          </a:solidFill>
                          <a:latin typeface="Arial" panose="020B0604020202020204" pitchFamily="34" charset="0"/>
                          <a:cs typeface="Arial" panose="020B0604020202020204" pitchFamily="34" charset="0"/>
                        </a:rPr>
                        <a:t>Mobilization and Deployment</a:t>
                      </a:r>
                    </a:p>
                    <a:p>
                      <a:r>
                        <a:rPr lang="en-US" sz="1000" baseline="0" dirty="0">
                          <a:solidFill>
                            <a:schemeClr val="tx1"/>
                          </a:solidFill>
                          <a:latin typeface="Arial" panose="020B0604020202020204" pitchFamily="34" charset="0"/>
                          <a:cs typeface="Arial" panose="020B0604020202020204" pitchFamily="34" charset="0"/>
                        </a:rPr>
                        <a:t>Exceptional Family Member Program</a:t>
                      </a:r>
                    </a:p>
                    <a:p>
                      <a:r>
                        <a:rPr lang="en-US" sz="1000" baseline="0" dirty="0">
                          <a:solidFill>
                            <a:schemeClr val="tx1"/>
                          </a:solidFill>
                          <a:latin typeface="Arial" panose="020B0604020202020204" pitchFamily="34" charset="0"/>
                          <a:cs typeface="Arial" panose="020B0604020202020204" pitchFamily="34" charset="0"/>
                        </a:rPr>
                        <a:t>New Parent Support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Mon-Fri: 0800-1600</a:t>
                      </a:r>
                      <a:endParaRPr lang="en-US" sz="100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Mon-Fri: 0800-1600</a:t>
                      </a:r>
                      <a:endParaRPr lang="en-US" sz="100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879723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68375695"/>
              </p:ext>
            </p:extLst>
          </p:nvPr>
        </p:nvGraphicFramePr>
        <p:xfrm>
          <a:off x="317933" y="2138039"/>
          <a:ext cx="8544943" cy="281940"/>
        </p:xfrm>
        <a:graphic>
          <a:graphicData uri="http://schemas.openxmlformats.org/drawingml/2006/table">
            <a:tbl>
              <a:tblPr firstRow="1" bandRow="1">
                <a:tableStyleId>{5C22544A-7EE6-4342-B048-85BDC9FD1C3A}</a:tableStyleId>
              </a:tblPr>
              <a:tblGrid>
                <a:gridCol w="8544943">
                  <a:extLst>
                    <a:ext uri="{9D8B030D-6E8A-4147-A177-3AD203B41FA5}">
                      <a16:colId xmlns:a16="http://schemas.microsoft.com/office/drawing/2014/main" val="4130841739"/>
                    </a:ext>
                  </a:extLst>
                </a:gridCol>
              </a:tblGrid>
              <a:tr h="278130">
                <a:tc>
                  <a:txBody>
                    <a:bodyPr/>
                    <a:lstStyle/>
                    <a:p>
                      <a:pPr algn="ctr"/>
                      <a:r>
                        <a:rPr lang="en-US" sz="1400" dirty="0">
                          <a:latin typeface="Arial" panose="020B0604020202020204" pitchFamily="34" charset="0"/>
                          <a:cs typeface="Arial" panose="020B0604020202020204" pitchFamily="34" charset="0"/>
                        </a:rPr>
                        <a:t>ARMY</a:t>
                      </a:r>
                      <a:r>
                        <a:rPr lang="en-US" sz="1400" baseline="0" dirty="0">
                          <a:latin typeface="Arial" panose="020B0604020202020204" pitchFamily="34" charset="0"/>
                          <a:cs typeface="Arial" panose="020B0604020202020204" pitchFamily="34" charset="0"/>
                        </a:rPr>
                        <a:t> COMMUNITY SERVICES (ACS)</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29162059"/>
                  </a:ext>
                </a:extLst>
              </a:tr>
            </a:tbl>
          </a:graphicData>
        </a:graphic>
      </p:graphicFrame>
    </p:spTree>
    <p:extLst>
      <p:ext uri="{BB962C8B-B14F-4D97-AF65-F5344CB8AC3E}">
        <p14:creationId xmlns:p14="http://schemas.microsoft.com/office/powerpoint/2010/main" val="37557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DFMWR</a:t>
            </a:r>
          </a:p>
        </p:txBody>
      </p:sp>
      <p:sp>
        <p:nvSpPr>
          <p:cNvPr id="4" name="TextBox 3">
            <a:extLst>
              <a:ext uri="{FF2B5EF4-FFF2-40B4-BE49-F238E27FC236}">
                <a16:creationId xmlns:a16="http://schemas.microsoft.com/office/drawing/2014/main" id="{748C7BD4-19F3-162D-D01E-DD4391CB06B1}"/>
              </a:ext>
            </a:extLst>
          </p:cNvPr>
          <p:cNvSpPr txBox="1"/>
          <p:nvPr/>
        </p:nvSpPr>
        <p:spPr>
          <a:xfrm>
            <a:off x="16862" y="1052135"/>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endParaRPr lang="en-US" sz="21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58041313"/>
              </p:ext>
            </p:extLst>
          </p:nvPr>
        </p:nvGraphicFramePr>
        <p:xfrm>
          <a:off x="111944" y="1911448"/>
          <a:ext cx="8973083" cy="4241691"/>
        </p:xfrm>
        <a:graphic>
          <a:graphicData uri="http://schemas.openxmlformats.org/drawingml/2006/table">
            <a:tbl>
              <a:tblPr firstRow="1" bandRow="1">
                <a:tableStyleId>{5C22544A-7EE6-4342-B048-85BDC9FD1C3A}</a:tableStyleId>
              </a:tblPr>
              <a:tblGrid>
                <a:gridCol w="1528199">
                  <a:extLst>
                    <a:ext uri="{9D8B030D-6E8A-4147-A177-3AD203B41FA5}">
                      <a16:colId xmlns:a16="http://schemas.microsoft.com/office/drawing/2014/main" val="2773692571"/>
                    </a:ext>
                  </a:extLst>
                </a:gridCol>
                <a:gridCol w="2640268">
                  <a:extLst>
                    <a:ext uri="{9D8B030D-6E8A-4147-A177-3AD203B41FA5}">
                      <a16:colId xmlns:a16="http://schemas.microsoft.com/office/drawing/2014/main" val="2136745320"/>
                    </a:ext>
                  </a:extLst>
                </a:gridCol>
                <a:gridCol w="1167075">
                  <a:extLst>
                    <a:ext uri="{9D8B030D-6E8A-4147-A177-3AD203B41FA5}">
                      <a16:colId xmlns:a16="http://schemas.microsoft.com/office/drawing/2014/main" val="2021029770"/>
                    </a:ext>
                  </a:extLst>
                </a:gridCol>
                <a:gridCol w="1444494">
                  <a:extLst>
                    <a:ext uri="{9D8B030D-6E8A-4147-A177-3AD203B41FA5}">
                      <a16:colId xmlns:a16="http://schemas.microsoft.com/office/drawing/2014/main" val="2170160456"/>
                    </a:ext>
                  </a:extLst>
                </a:gridCol>
                <a:gridCol w="2193047">
                  <a:extLst>
                    <a:ext uri="{9D8B030D-6E8A-4147-A177-3AD203B41FA5}">
                      <a16:colId xmlns:a16="http://schemas.microsoft.com/office/drawing/2014/main" val="666266688"/>
                    </a:ext>
                  </a:extLst>
                </a:gridCol>
              </a:tblGrid>
              <a:tr h="708660">
                <a:tc>
                  <a:txBody>
                    <a:bodyPr/>
                    <a:lstStyle/>
                    <a:p>
                      <a:r>
                        <a:rPr lang="en-US" sz="1000" dirty="0">
                          <a:latin typeface="Arial" panose="020B0604020202020204" pitchFamily="34" charset="0"/>
                          <a:cs typeface="Arial" panose="020B0604020202020204" pitchFamily="34" charset="0"/>
                        </a:rPr>
                        <a:t>Facility/Program</a:t>
                      </a:r>
                    </a:p>
                  </a:txBody>
                  <a:tcPr marL="68580" marR="68580" marT="34290" marB="34290"/>
                </a:tc>
                <a:tc>
                  <a:txBody>
                    <a:bodyPr/>
                    <a:lstStyle/>
                    <a:p>
                      <a:r>
                        <a:rPr lang="en-US" sz="1000" dirty="0">
                          <a:latin typeface="Arial" panose="020B0604020202020204" pitchFamily="34" charset="0"/>
                          <a:cs typeface="Arial" panose="020B0604020202020204" pitchFamily="34" charset="0"/>
                        </a:rPr>
                        <a:t>Normal Hours</a:t>
                      </a:r>
                    </a:p>
                  </a:txBody>
                  <a:tcPr marL="68580" marR="68580" marT="34290" marB="34290"/>
                </a:tc>
                <a:tc>
                  <a:txBody>
                    <a:bodyPr/>
                    <a:lstStyle/>
                    <a:p>
                      <a:pPr algn="ctr"/>
                      <a:r>
                        <a:rPr lang="en-US" sz="1000" dirty="0">
                          <a:latin typeface="Arial" panose="020B0604020202020204" pitchFamily="34" charset="0"/>
                          <a:cs typeface="Arial" panose="020B0604020202020204" pitchFamily="34" charset="0"/>
                        </a:rPr>
                        <a:t>DFMWR</a:t>
                      </a:r>
                    </a:p>
                    <a:p>
                      <a:pPr algn="ctr"/>
                      <a:r>
                        <a:rPr lang="en-US" sz="1000" dirty="0">
                          <a:latin typeface="Arial" panose="020B0604020202020204" pitchFamily="34" charset="0"/>
                          <a:cs typeface="Arial" panose="020B0604020202020204" pitchFamily="34" charset="0"/>
                        </a:rPr>
                        <a:t>Closure</a:t>
                      </a:r>
                    </a:p>
                    <a:p>
                      <a:pPr algn="ctr"/>
                      <a:r>
                        <a:rPr lang="en-US" sz="1000" baseline="0" dirty="0">
                          <a:latin typeface="Arial" panose="020B0604020202020204" pitchFamily="34" charset="0"/>
                          <a:cs typeface="Arial" panose="020B0604020202020204" pitchFamily="34" charset="0"/>
                        </a:rPr>
                        <a:t>13 Dec 24</a:t>
                      </a:r>
                    </a:p>
                  </a:txBody>
                  <a:tcPr marL="68580" marR="68580" marT="34290" marB="34290"/>
                </a:tc>
                <a:tc>
                  <a:txBody>
                    <a:bodyPr/>
                    <a:lstStyle/>
                    <a:p>
                      <a:pPr algn="ctr"/>
                      <a:r>
                        <a:rPr lang="en-US" sz="1000" baseline="0" dirty="0">
                          <a:latin typeface="Arial" panose="020B0604020202020204" pitchFamily="34" charset="0"/>
                          <a:cs typeface="Arial" panose="020B0604020202020204" pitchFamily="34" charset="0"/>
                        </a:rPr>
                        <a:t>Christmas</a:t>
                      </a:r>
                    </a:p>
                    <a:p>
                      <a:pPr algn="ctr"/>
                      <a:r>
                        <a:rPr lang="en-US" sz="1000" baseline="0" dirty="0">
                          <a:latin typeface="Arial" panose="020B0604020202020204" pitchFamily="34" charset="0"/>
                          <a:cs typeface="Arial" panose="020B0604020202020204" pitchFamily="34" charset="0"/>
                        </a:rPr>
                        <a:t>25 Dec 23</a:t>
                      </a:r>
                    </a:p>
                    <a:p>
                      <a:pPr algn="ctr"/>
                      <a:r>
                        <a:rPr lang="en-US" sz="1000" baseline="0" dirty="0">
                          <a:latin typeface="Arial" panose="020B0604020202020204" pitchFamily="34" charset="0"/>
                          <a:cs typeface="Arial" panose="020B0604020202020204" pitchFamily="34" charset="0"/>
                        </a:rPr>
                        <a:t>New Year’s </a:t>
                      </a:r>
                    </a:p>
                    <a:p>
                      <a:pPr algn="ctr"/>
                      <a:r>
                        <a:rPr lang="en-US" sz="1000" baseline="0" dirty="0">
                          <a:latin typeface="Arial" panose="020B0604020202020204" pitchFamily="34" charset="0"/>
                          <a:cs typeface="Arial" panose="020B0604020202020204" pitchFamily="34" charset="0"/>
                        </a:rPr>
                        <a:t>1 Jan 25</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Opportunity Leave: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16-26 Nov 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Block Leave Hours:</a:t>
                      </a:r>
                      <a:r>
                        <a:rPr lang="en-US" sz="1000" baseline="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18 Dec 24 - 5 Jan 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238010215"/>
                  </a:ext>
                </a:extLst>
              </a:tr>
              <a:tr h="949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Epicenter, Bldg. 37</a:t>
                      </a: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Cho’s Barbershop - M-F 0700-1630</a:t>
                      </a:r>
                    </a:p>
                    <a:p>
                      <a:r>
                        <a:rPr lang="en-US" sz="1000" dirty="0">
                          <a:solidFill>
                            <a:schemeClr val="tx1"/>
                          </a:solidFill>
                          <a:latin typeface="Arial" panose="020B0604020202020204" pitchFamily="34" charset="0"/>
                          <a:cs typeface="Arial" panose="020B0604020202020204" pitchFamily="34" charset="0"/>
                        </a:rPr>
                        <a:t>Admin Office - Tue - Friday 1000-1800</a:t>
                      </a:r>
                    </a:p>
                    <a:p>
                      <a:r>
                        <a:rPr lang="en-US" sz="1000" dirty="0">
                          <a:solidFill>
                            <a:schemeClr val="tx1"/>
                          </a:solidFill>
                          <a:latin typeface="Arial" panose="020B0604020202020204" pitchFamily="34" charset="0"/>
                          <a:cs typeface="Arial" panose="020B0604020202020204" pitchFamily="34" charset="0"/>
                        </a:rPr>
                        <a:t>Catering-Office</a:t>
                      </a:r>
                      <a:r>
                        <a:rPr lang="en-US" sz="1000" baseline="0" dirty="0">
                          <a:solidFill>
                            <a:schemeClr val="tx1"/>
                          </a:solidFill>
                          <a:latin typeface="Arial" panose="020B0604020202020204" pitchFamily="34" charset="0"/>
                          <a:cs typeface="Arial" panose="020B0604020202020204" pitchFamily="34" charset="0"/>
                        </a:rPr>
                        <a:t> Hours M 0900-1500 / W 1300-1830; by appointment</a:t>
                      </a:r>
                    </a:p>
                    <a:p>
                      <a:r>
                        <a:rPr lang="en-US" sz="1000" dirty="0">
                          <a:solidFill>
                            <a:schemeClr val="tx1"/>
                          </a:solidFill>
                          <a:latin typeface="Arial" panose="020B0604020202020204" pitchFamily="34" charset="0"/>
                          <a:cs typeface="Arial" panose="020B0604020202020204" pitchFamily="34" charset="0"/>
                        </a:rPr>
                        <a:t>Bama’s - Wed</a:t>
                      </a:r>
                      <a:r>
                        <a:rPr lang="en-US" sz="1000" baseline="0" dirty="0">
                          <a:solidFill>
                            <a:schemeClr val="tx1"/>
                          </a:solidFill>
                          <a:latin typeface="Arial" panose="020B0604020202020204" pitchFamily="34" charset="0"/>
                          <a:cs typeface="Arial" panose="020B0604020202020204" pitchFamily="34" charset="0"/>
                        </a:rPr>
                        <a:t>-Thu 1630-2100 / Fri &amp; Sat 1630-2200</a:t>
                      </a:r>
                    </a:p>
                    <a:p>
                      <a:r>
                        <a:rPr lang="en-US" sz="1000" baseline="0" dirty="0">
                          <a:solidFill>
                            <a:schemeClr val="tx1"/>
                          </a:solidFill>
                          <a:latin typeface="Arial" panose="020B0604020202020204" pitchFamily="34" charset="0"/>
                          <a:cs typeface="Arial" panose="020B0604020202020204" pitchFamily="34" charset="0"/>
                        </a:rPr>
                        <a:t>Sam Adams - Thu-Mon 1600-2100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Cho’s Barbershop - Closed</a:t>
                      </a:r>
                    </a:p>
                    <a:p>
                      <a:r>
                        <a:rPr lang="en-US" sz="1000" dirty="0">
                          <a:solidFill>
                            <a:schemeClr val="tx1"/>
                          </a:solidFill>
                          <a:latin typeface="Arial" panose="020B0604020202020204" pitchFamily="34" charset="0"/>
                          <a:cs typeface="Arial" panose="020B0604020202020204" pitchFamily="34" charset="0"/>
                        </a:rPr>
                        <a:t>Admin - Mon-Fri 0800-1600</a:t>
                      </a:r>
                    </a:p>
                    <a:p>
                      <a:r>
                        <a:rPr lang="en-US" sz="1000" dirty="0">
                          <a:solidFill>
                            <a:schemeClr val="tx1"/>
                          </a:solidFill>
                          <a:latin typeface="Arial" panose="020B0604020202020204" pitchFamily="34" charset="0"/>
                          <a:cs typeface="Arial" panose="020B0604020202020204" pitchFamily="34" charset="0"/>
                        </a:rPr>
                        <a:t>Catering -</a:t>
                      </a:r>
                      <a:r>
                        <a:rPr lang="en-US" sz="1000" baseline="0" dirty="0">
                          <a:solidFill>
                            <a:schemeClr val="tx1"/>
                          </a:solidFill>
                          <a:latin typeface="Arial" panose="020B0604020202020204" pitchFamily="34" charset="0"/>
                          <a:cs typeface="Arial" panose="020B0604020202020204" pitchFamily="34" charset="0"/>
                        </a:rPr>
                        <a:t> By appointment</a:t>
                      </a:r>
                    </a:p>
                    <a:p>
                      <a:r>
                        <a:rPr lang="en-US" sz="1000" dirty="0">
                          <a:solidFill>
                            <a:schemeClr val="tx1"/>
                          </a:solidFill>
                          <a:latin typeface="Arial" panose="020B0604020202020204" pitchFamily="34" charset="0"/>
                          <a:cs typeface="Arial" panose="020B0604020202020204" pitchFamily="34" charset="0"/>
                        </a:rPr>
                        <a:t>Bama’s - Closed</a:t>
                      </a:r>
                    </a:p>
                    <a:p>
                      <a:r>
                        <a:rPr lang="en-US" sz="1000" dirty="0">
                          <a:solidFill>
                            <a:schemeClr val="tx1"/>
                          </a:solidFill>
                          <a:latin typeface="Arial" panose="020B0604020202020204" pitchFamily="34" charset="0"/>
                          <a:cs typeface="Arial" panose="020B0604020202020204" pitchFamily="34" charset="0"/>
                        </a:rPr>
                        <a:t>Sam Adams - Closed</a:t>
                      </a:r>
                    </a:p>
                  </a:txBody>
                  <a:tcPr marL="68580" marR="68580" marT="34290" marB="34290"/>
                </a:tc>
                <a:extLst>
                  <a:ext uri="{0D108BD9-81ED-4DB2-BD59-A6C34878D82A}">
                    <a16:rowId xmlns:a16="http://schemas.microsoft.com/office/drawing/2014/main" val="1146322257"/>
                  </a:ext>
                </a:extLst>
              </a:tr>
              <a:tr h="337111">
                <a:tc>
                  <a:txBody>
                    <a:bodyPr/>
                    <a:lstStyle/>
                    <a:p>
                      <a:r>
                        <a:rPr lang="en-US" sz="1000" dirty="0">
                          <a:solidFill>
                            <a:schemeClr val="tx1"/>
                          </a:solidFill>
                          <a:latin typeface="Arial" panose="020B0604020202020204" pitchFamily="34" charset="0"/>
                          <a:cs typeface="Arial" panose="020B0604020202020204" pitchFamily="34" charset="0"/>
                        </a:rPr>
                        <a:t>Shockwave</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Bldg. 272</a:t>
                      </a:r>
                    </a:p>
                  </a:txBody>
                  <a:tcPr marL="68580" marR="68580" marT="34290" marB="34290"/>
                </a:tc>
                <a:tc>
                  <a:txBody>
                    <a:bodyPr/>
                    <a:lstStyle/>
                    <a:p>
                      <a:pPr algn="l" fontAlgn="ctr"/>
                      <a:r>
                        <a:rPr lang="nn-NO" sz="1000" b="0" i="0" u="none" strike="noStrike" dirty="0">
                          <a:solidFill>
                            <a:schemeClr val="tx1"/>
                          </a:solidFill>
                          <a:effectLst/>
                          <a:latin typeface="Arial" panose="020B0604020202020204" pitchFamily="34" charset="0"/>
                          <a:cs typeface="Arial" panose="020B0604020202020204" pitchFamily="34" charset="0"/>
                        </a:rPr>
                        <a:t>Closed for renovation</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pPr algn="l" fontAlgn="ctr"/>
                      <a:r>
                        <a:rPr lang="nn-NO" sz="1000" b="0" i="0" u="none" strike="noStrike" dirty="0">
                          <a:solidFill>
                            <a:schemeClr val="tx1"/>
                          </a:solidFill>
                          <a:effectLst/>
                          <a:latin typeface="Arial" panose="020B0604020202020204" pitchFamily="34" charset="0"/>
                          <a:cs typeface="Arial" panose="020B0604020202020204" pitchFamily="34" charset="0"/>
                        </a:rPr>
                        <a:t>Closed for renovation</a:t>
                      </a:r>
                    </a:p>
                  </a:txBody>
                  <a:tcPr marL="68580" marR="68580" marT="34290" marB="34290"/>
                </a:tc>
                <a:extLst>
                  <a:ext uri="{0D108BD9-81ED-4DB2-BD59-A6C34878D82A}">
                    <a16:rowId xmlns:a16="http://schemas.microsoft.com/office/drawing/2014/main" val="3387972342"/>
                  </a:ext>
                </a:extLst>
              </a:tr>
              <a:tr h="337111">
                <a:tc>
                  <a:txBody>
                    <a:bodyPr/>
                    <a:lstStyle/>
                    <a:p>
                      <a:r>
                        <a:rPr lang="en-US" sz="1000" dirty="0">
                          <a:solidFill>
                            <a:schemeClr val="tx1"/>
                          </a:solidFill>
                          <a:latin typeface="Arial" panose="020B0604020202020204" pitchFamily="34" charset="0"/>
                          <a:cs typeface="Arial" panose="020B0604020202020204" pitchFamily="34" charset="0"/>
                        </a:rPr>
                        <a:t>Shockwave Express,</a:t>
                      </a:r>
                    </a:p>
                    <a:p>
                      <a:r>
                        <a:rPr lang="en-US" sz="1000" dirty="0">
                          <a:solidFill>
                            <a:schemeClr val="tx1"/>
                          </a:solidFill>
                          <a:latin typeface="Arial" panose="020B0604020202020204" pitchFamily="34" charset="0"/>
                          <a:cs typeface="Arial" panose="020B0604020202020204" pitchFamily="34" charset="0"/>
                        </a:rPr>
                        <a:t>Building 21</a:t>
                      </a:r>
                    </a:p>
                  </a:txBody>
                  <a:tcPr marL="68580" marR="68580" marT="34290" marB="34290"/>
                </a:tc>
                <a:tc>
                  <a:txBody>
                    <a:bodyPr/>
                    <a:lstStyle/>
                    <a:p>
                      <a:pPr algn="l" fontAlgn="ctr"/>
                      <a:r>
                        <a:rPr lang="nn-NO" sz="1000" b="0" i="0" u="none" strike="noStrike" dirty="0">
                          <a:solidFill>
                            <a:schemeClr val="tx1"/>
                          </a:solidFill>
                          <a:effectLst/>
                          <a:latin typeface="Arial" panose="020B0604020202020204" pitchFamily="34" charset="0"/>
                          <a:cs typeface="Arial" panose="020B0604020202020204" pitchFamily="34" charset="0"/>
                        </a:rPr>
                        <a:t>Tue-Sat 1500-2100</a:t>
                      </a:r>
                    </a:p>
                    <a:p>
                      <a:pPr algn="l" fontAlgn="ctr"/>
                      <a:endParaRPr lang="nn-NO" sz="10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pPr algn="l" fontAlgn="ctr"/>
                      <a:r>
                        <a:rPr lang="nn-NO" sz="1000" b="0" i="0" u="none" strike="noStrike">
                          <a:solidFill>
                            <a:schemeClr val="tx1"/>
                          </a:solidFill>
                          <a:effectLst/>
                          <a:latin typeface="Arial" panose="020B0604020202020204" pitchFamily="34" charset="0"/>
                          <a:cs typeface="Arial" panose="020B0604020202020204" pitchFamily="34" charset="0"/>
                        </a:rPr>
                        <a:t>Tue-Sat 1500-2100</a:t>
                      </a:r>
                      <a:endParaRPr lang="nn-NO" sz="1000" b="0" i="0" u="none" strike="noStrike" dirty="0">
                        <a:solidFill>
                          <a:schemeClr val="tx1"/>
                        </a:solidFill>
                        <a:effectLst/>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551647382"/>
                  </a:ext>
                </a:extLst>
              </a:tr>
              <a:tr h="754380">
                <a:tc>
                  <a:txBody>
                    <a:bodyPr/>
                    <a:lstStyle/>
                    <a:p>
                      <a:r>
                        <a:rPr lang="en-US" sz="1000">
                          <a:solidFill>
                            <a:schemeClr val="tx1"/>
                          </a:solidFill>
                          <a:latin typeface="Arial" panose="020B0604020202020204" pitchFamily="34" charset="0"/>
                          <a:cs typeface="Arial" panose="020B0604020202020204" pitchFamily="34" charset="0"/>
                        </a:rPr>
                        <a:t>Desert Winds </a:t>
                      </a:r>
                    </a:p>
                    <a:p>
                      <a:r>
                        <a:rPr lang="en-US" sz="1000">
                          <a:solidFill>
                            <a:schemeClr val="tx1"/>
                          </a:solidFill>
                          <a:latin typeface="Arial" panose="020B0604020202020204" pitchFamily="34" charset="0"/>
                          <a:cs typeface="Arial" panose="020B0604020202020204" pitchFamily="34" charset="0"/>
                        </a:rPr>
                        <a:t>Bowling Center,</a:t>
                      </a:r>
                      <a:r>
                        <a:rPr lang="en-US" sz="1000" baseline="0">
                          <a:solidFill>
                            <a:schemeClr val="tx1"/>
                          </a:solidFill>
                          <a:latin typeface="Arial" panose="020B0604020202020204" pitchFamily="34" charset="0"/>
                          <a:cs typeface="Arial" panose="020B0604020202020204" pitchFamily="34" charset="0"/>
                        </a:rPr>
                        <a:t> Bldg.905</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Mon - Tue: Closed</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Wed - Thu: 0600-2100*</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Fri: 0600-2300*</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Sat: 1100-2300*</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Sun: 1100-2100*</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*Kitchen closes 1 hour prior to facility</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Closed 24 &amp;31 Dec 2023</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chemeClr val="tx1"/>
                          </a:solidFill>
                          <a:effectLst/>
                          <a:latin typeface="Arial" panose="020B0604020202020204" pitchFamily="34" charset="0"/>
                          <a:cs typeface="Arial" panose="020B0604020202020204" pitchFamily="34" charset="0"/>
                        </a:rPr>
                        <a:t>In observation of holidays</a:t>
                      </a:r>
                    </a:p>
                  </a:txBody>
                  <a:tcPr marL="68580" marR="68580" marT="34290" marB="34290"/>
                </a:tc>
                <a:tc>
                  <a:txBody>
                    <a:bodyPr/>
                    <a:lstStyle/>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Sun, Mon &amp; Tue: Closed</a:t>
                      </a:r>
                    </a:p>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Wed-Sat: 1400-2100*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solidFill>
                            <a:schemeClr val="tx1"/>
                          </a:solidFill>
                          <a:effectLst/>
                          <a:latin typeface="Arial" panose="020B0604020202020204" pitchFamily="34" charset="0"/>
                          <a:cs typeface="Arial" panose="020B0604020202020204" pitchFamily="34" charset="0"/>
                        </a:rPr>
                        <a:t>* Kitchen closes 1 hour prior to facility</a:t>
                      </a:r>
                    </a:p>
                  </a:txBody>
                  <a:tcPr marL="68580" marR="68580" marT="34290" marB="34290"/>
                </a:tc>
                <a:extLst>
                  <a:ext uri="{0D108BD9-81ED-4DB2-BD59-A6C34878D82A}">
                    <a16:rowId xmlns:a16="http://schemas.microsoft.com/office/drawing/2014/main" val="449761154"/>
                  </a:ext>
                </a:extLst>
              </a:tr>
              <a:tr h="582260">
                <a:tc>
                  <a:txBody>
                    <a:bodyPr/>
                    <a:lstStyle/>
                    <a:p>
                      <a:r>
                        <a:rPr lang="en-US" sz="1000" dirty="0">
                          <a:solidFill>
                            <a:schemeClr val="tx1"/>
                          </a:solidFill>
                          <a:latin typeface="Arial" panose="020B0604020202020204" pitchFamily="34" charset="0"/>
                          <a:cs typeface="Arial" panose="020B0604020202020204" pitchFamily="34" charset="0"/>
                        </a:rPr>
                        <a:t>Paws</a:t>
                      </a:r>
                      <a:r>
                        <a:rPr lang="en-US" sz="1000" baseline="0" dirty="0">
                          <a:solidFill>
                            <a:schemeClr val="tx1"/>
                          </a:solidFill>
                          <a:latin typeface="Arial" panose="020B0604020202020204" pitchFamily="34" charset="0"/>
                          <a:cs typeface="Arial" panose="020B0604020202020204" pitchFamily="34" charset="0"/>
                        </a:rPr>
                        <a:t> and Claws, Bldg. 978</a:t>
                      </a:r>
                    </a:p>
                    <a:p>
                      <a:r>
                        <a:rPr lang="en-US" sz="1000" baseline="0" dirty="0">
                          <a:solidFill>
                            <a:schemeClr val="tx1"/>
                          </a:solidFill>
                          <a:latin typeface="Arial" panose="020B0604020202020204" pitchFamily="34" charset="0"/>
                          <a:cs typeface="Arial" panose="020B0604020202020204" pitchFamily="34" charset="0"/>
                        </a:rPr>
                        <a:t>Office Hours</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l" fontAlgn="ctr"/>
                      <a:r>
                        <a:rPr lang="en-US" sz="1000" b="0" i="0" u="none" strike="noStrike" baseline="0" dirty="0">
                          <a:solidFill>
                            <a:schemeClr val="tx1"/>
                          </a:solidFill>
                          <a:effectLst/>
                          <a:latin typeface="Arial" panose="020B0604020202020204" pitchFamily="34" charset="0"/>
                          <a:cs typeface="Arial" panose="020B0604020202020204" pitchFamily="34" charset="0"/>
                        </a:rPr>
                        <a:t>Mon - Fri: 0900-1700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0900-1700</a:t>
                      </a:r>
                    </a:p>
                    <a:p>
                      <a:r>
                        <a:rPr lang="en-US" sz="1000" dirty="0">
                          <a:solidFill>
                            <a:schemeClr val="tx1"/>
                          </a:solidFill>
                          <a:latin typeface="Arial" panose="020B0604020202020204" pitchFamily="34" charset="0"/>
                          <a:cs typeface="Arial" panose="020B0604020202020204" pitchFamily="34" charset="0"/>
                        </a:rPr>
                        <a:t>Sat/Sun:  By Appointment</a:t>
                      </a:r>
                    </a:p>
                  </a:txBody>
                  <a:tcPr marL="68580" marR="68580" marT="34290" marB="34290"/>
                </a:tc>
                <a:extLst>
                  <a:ext uri="{0D108BD9-81ED-4DB2-BD59-A6C34878D82A}">
                    <a16:rowId xmlns:a16="http://schemas.microsoft.com/office/drawing/2014/main" val="220128343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05456546"/>
              </p:ext>
            </p:extLst>
          </p:nvPr>
        </p:nvGraphicFramePr>
        <p:xfrm>
          <a:off x="111945" y="1629508"/>
          <a:ext cx="8973083" cy="281940"/>
        </p:xfrm>
        <a:graphic>
          <a:graphicData uri="http://schemas.openxmlformats.org/drawingml/2006/table">
            <a:tbl>
              <a:tblPr firstRow="1" bandRow="1">
                <a:tableStyleId>{5C22544A-7EE6-4342-B048-85BDC9FD1C3A}</a:tableStyleId>
              </a:tblPr>
              <a:tblGrid>
                <a:gridCol w="8973083">
                  <a:extLst>
                    <a:ext uri="{9D8B030D-6E8A-4147-A177-3AD203B41FA5}">
                      <a16:colId xmlns:a16="http://schemas.microsoft.com/office/drawing/2014/main" val="4130841739"/>
                    </a:ext>
                  </a:extLst>
                </a:gridCol>
              </a:tblGrid>
              <a:tr h="278130">
                <a:tc>
                  <a:txBody>
                    <a:bodyPr/>
                    <a:lstStyle/>
                    <a:p>
                      <a:pPr algn="ctr"/>
                      <a:r>
                        <a:rPr lang="en-US" sz="1400" dirty="0">
                          <a:latin typeface="Arial" panose="020B0604020202020204" pitchFamily="34" charset="0"/>
                          <a:cs typeface="Arial" panose="020B0604020202020204" pitchFamily="34" charset="0"/>
                        </a:rPr>
                        <a:t>BUSINESS</a:t>
                      </a:r>
                      <a:r>
                        <a:rPr lang="en-US" sz="1400" baseline="0" dirty="0">
                          <a:latin typeface="Arial" panose="020B0604020202020204" pitchFamily="34" charset="0"/>
                          <a:cs typeface="Arial" panose="020B0604020202020204" pitchFamily="34" charset="0"/>
                        </a:rPr>
                        <a:t> OPERATIONS</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29162059"/>
                  </a:ext>
                </a:extLst>
              </a:tr>
            </a:tbl>
          </a:graphicData>
        </a:graphic>
      </p:graphicFrame>
    </p:spTree>
    <p:extLst>
      <p:ext uri="{BB962C8B-B14F-4D97-AF65-F5344CB8AC3E}">
        <p14:creationId xmlns:p14="http://schemas.microsoft.com/office/powerpoint/2010/main" val="111970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Fort Irwin Community Town Hall</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2005963" y="2750181"/>
            <a:ext cx="5132074"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2400" dirty="0"/>
              <a:t>Calendar Highlights</a:t>
            </a:r>
          </a:p>
        </p:txBody>
      </p:sp>
    </p:spTree>
    <p:extLst>
      <p:ext uri="{BB962C8B-B14F-4D97-AF65-F5344CB8AC3E}">
        <p14:creationId xmlns:p14="http://schemas.microsoft.com/office/powerpoint/2010/main" val="229666095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DFMWR</a:t>
            </a:r>
          </a:p>
        </p:txBody>
      </p:sp>
      <p:sp>
        <p:nvSpPr>
          <p:cNvPr id="4" name="TextBox 3">
            <a:extLst>
              <a:ext uri="{FF2B5EF4-FFF2-40B4-BE49-F238E27FC236}">
                <a16:creationId xmlns:a16="http://schemas.microsoft.com/office/drawing/2014/main" id="{D33B52C9-C5C0-DA6C-9135-4C6B3D577B69}"/>
              </a:ext>
            </a:extLst>
          </p:cNvPr>
          <p:cNvSpPr txBox="1"/>
          <p:nvPr/>
        </p:nvSpPr>
        <p:spPr>
          <a:xfrm>
            <a:off x="23479" y="946110"/>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p:cNvGraphicFramePr>
            <a:graphicFrameLocks noGrp="1"/>
          </p:cNvGraphicFramePr>
          <p:nvPr>
            <p:extLst>
              <p:ext uri="{D42A27DB-BD31-4B8C-83A1-F6EECF244321}">
                <p14:modId xmlns:p14="http://schemas.microsoft.com/office/powerpoint/2010/main" val="1439286924"/>
              </p:ext>
            </p:extLst>
          </p:nvPr>
        </p:nvGraphicFramePr>
        <p:xfrm>
          <a:off x="376926" y="1955361"/>
          <a:ext cx="8495475" cy="3753781"/>
        </p:xfrm>
        <a:graphic>
          <a:graphicData uri="http://schemas.openxmlformats.org/drawingml/2006/table">
            <a:tbl>
              <a:tblPr firstRow="1" bandRow="1">
                <a:tableStyleId>{5C22544A-7EE6-4342-B048-85BDC9FD1C3A}</a:tableStyleId>
              </a:tblPr>
              <a:tblGrid>
                <a:gridCol w="2085186">
                  <a:extLst>
                    <a:ext uri="{9D8B030D-6E8A-4147-A177-3AD203B41FA5}">
                      <a16:colId xmlns:a16="http://schemas.microsoft.com/office/drawing/2014/main" val="2773692571"/>
                    </a:ext>
                  </a:extLst>
                </a:gridCol>
                <a:gridCol w="1532575">
                  <a:extLst>
                    <a:ext uri="{9D8B030D-6E8A-4147-A177-3AD203B41FA5}">
                      <a16:colId xmlns:a16="http://schemas.microsoft.com/office/drawing/2014/main" val="2136745320"/>
                    </a:ext>
                  </a:extLst>
                </a:gridCol>
                <a:gridCol w="1349414">
                  <a:extLst>
                    <a:ext uri="{9D8B030D-6E8A-4147-A177-3AD203B41FA5}">
                      <a16:colId xmlns:a16="http://schemas.microsoft.com/office/drawing/2014/main" val="774939112"/>
                    </a:ext>
                  </a:extLst>
                </a:gridCol>
                <a:gridCol w="1682485">
                  <a:extLst>
                    <a:ext uri="{9D8B030D-6E8A-4147-A177-3AD203B41FA5}">
                      <a16:colId xmlns:a16="http://schemas.microsoft.com/office/drawing/2014/main" val="2021029770"/>
                    </a:ext>
                  </a:extLst>
                </a:gridCol>
                <a:gridCol w="1845815">
                  <a:extLst>
                    <a:ext uri="{9D8B030D-6E8A-4147-A177-3AD203B41FA5}">
                      <a16:colId xmlns:a16="http://schemas.microsoft.com/office/drawing/2014/main" val="2170160456"/>
                    </a:ext>
                  </a:extLst>
                </a:gridCol>
              </a:tblGrid>
              <a:tr h="788670">
                <a:tc>
                  <a:txBody>
                    <a:bodyPr/>
                    <a:lstStyle/>
                    <a:p>
                      <a:r>
                        <a:rPr lang="en-US" sz="1400" dirty="0"/>
                        <a:t>Facility/Program</a:t>
                      </a:r>
                    </a:p>
                  </a:txBody>
                  <a:tcPr marL="68580" marR="68580" marT="34290" marB="34290"/>
                </a:tc>
                <a:tc>
                  <a:txBody>
                    <a:bodyPr/>
                    <a:lstStyle/>
                    <a:p>
                      <a:r>
                        <a:rPr lang="en-US" sz="1400" dirty="0"/>
                        <a:t>Normal Hours</a:t>
                      </a:r>
                    </a:p>
                  </a:txBody>
                  <a:tcPr marL="68580" marR="68580" marT="34290" marB="34290"/>
                </a:tc>
                <a:tc>
                  <a:txBody>
                    <a:bodyPr/>
                    <a:lstStyle/>
                    <a:p>
                      <a:pPr algn="ctr"/>
                      <a:r>
                        <a:rPr lang="en-US" sz="1400" dirty="0"/>
                        <a:t>DFMWR</a:t>
                      </a:r>
                    </a:p>
                    <a:p>
                      <a:pPr algn="ctr"/>
                      <a:r>
                        <a:rPr lang="en-US" sz="1400" dirty="0"/>
                        <a:t>Closure</a:t>
                      </a:r>
                    </a:p>
                    <a:p>
                      <a:pPr algn="ctr"/>
                      <a:r>
                        <a:rPr lang="en-US" sz="1400" dirty="0"/>
                        <a:t>13 Dec 24</a:t>
                      </a:r>
                    </a:p>
                  </a:txBody>
                  <a:tcPr marL="68580" marR="68580" marT="34290" marB="34290"/>
                </a:tc>
                <a:tc>
                  <a:txBody>
                    <a:bodyPr/>
                    <a:lstStyle/>
                    <a:p>
                      <a:pPr algn="ctr"/>
                      <a:r>
                        <a:rPr lang="en-US" sz="1400" baseline="0" dirty="0"/>
                        <a:t>Christmas</a:t>
                      </a:r>
                    </a:p>
                    <a:p>
                      <a:pPr algn="ctr"/>
                      <a:r>
                        <a:rPr lang="en-US" sz="1400" baseline="0" dirty="0"/>
                        <a:t>25 Dec 24</a:t>
                      </a:r>
                    </a:p>
                    <a:p>
                      <a:pPr algn="ctr"/>
                      <a:r>
                        <a:rPr lang="en-US" sz="1400" baseline="0" dirty="0"/>
                        <a:t>New Year’s </a:t>
                      </a:r>
                    </a:p>
                    <a:p>
                      <a:pPr algn="ctr"/>
                      <a:r>
                        <a:rPr lang="en-US" sz="1400" baseline="0" dirty="0"/>
                        <a:t>1 Jan 25</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Block Leave Hours:</a:t>
                      </a:r>
                      <a:r>
                        <a:rPr lang="en-US" sz="1400"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21 Dec 24 - 5 Jan 25</a:t>
                      </a:r>
                    </a:p>
                  </a:txBody>
                  <a:tcPr marL="68580" marR="68580" marT="34290" marB="34290"/>
                </a:tc>
                <a:extLst>
                  <a:ext uri="{0D108BD9-81ED-4DB2-BD59-A6C34878D82A}">
                    <a16:rowId xmlns:a16="http://schemas.microsoft.com/office/drawing/2014/main" val="2238010215"/>
                  </a:ext>
                </a:extLst>
              </a:tr>
              <a:tr h="317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Outdoor</a:t>
                      </a:r>
                      <a:r>
                        <a:rPr lang="en-US" sz="1000" baseline="0" dirty="0">
                          <a:solidFill>
                            <a:schemeClr val="tx1"/>
                          </a:solidFill>
                          <a:latin typeface="Arial" panose="020B0604020202020204" pitchFamily="34" charset="0"/>
                          <a:cs typeface="Arial" panose="020B0604020202020204" pitchFamily="34" charset="0"/>
                        </a:rPr>
                        <a:t> Recreation, Bldg. 4100</a:t>
                      </a: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highlight>
                            <a:srgbClr val="FFFF00"/>
                          </a:highlight>
                          <a:latin typeface="Arial" panose="020B0604020202020204" pitchFamily="34" charset="0"/>
                          <a:cs typeface="Arial" panose="020B0604020202020204" pitchFamily="34" charset="0"/>
                        </a:rPr>
                        <a:t>Mon - </a:t>
                      </a:r>
                      <a:r>
                        <a:rPr lang="en-US" sz="1000" baseline="0" dirty="0">
                          <a:solidFill>
                            <a:schemeClr val="tx1"/>
                          </a:solidFill>
                          <a:highlight>
                            <a:srgbClr val="FFFF00"/>
                          </a:highlight>
                          <a:latin typeface="Arial" panose="020B0604020202020204" pitchFamily="34" charset="0"/>
                          <a:cs typeface="Arial" panose="020B0604020202020204" pitchFamily="34" charset="0"/>
                        </a:rPr>
                        <a:t>Fri: 1000-1800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highlight>
                            <a:srgbClr val="FFFF00"/>
                          </a:highlight>
                          <a:latin typeface="Arial" panose="020B0604020202020204" pitchFamily="34" charset="0"/>
                          <a:cs typeface="Arial" panose="020B0604020202020204" pitchFamily="34" charset="0"/>
                        </a:rPr>
                        <a:t>Sat: 0800- 1600</a:t>
                      </a:r>
                      <a:endParaRPr lang="en-US" sz="1000" dirty="0">
                        <a:solidFill>
                          <a:schemeClr val="tx1"/>
                        </a:solidFill>
                        <a:highlight>
                          <a:srgbClr val="FFFF00"/>
                        </a:highlight>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1000-1800</a:t>
                      </a:r>
                    </a:p>
                  </a:txBody>
                  <a:tcPr marL="68580" marR="68580" marT="34290" marB="34290"/>
                </a:tc>
                <a:extLst>
                  <a:ext uri="{0D108BD9-81ED-4DB2-BD59-A6C34878D82A}">
                    <a16:rowId xmlns:a16="http://schemas.microsoft.com/office/drawing/2014/main" val="1146322257"/>
                  </a:ext>
                </a:extLst>
              </a:tr>
              <a:tr h="411480">
                <a:tc>
                  <a:txBody>
                    <a:bodyPr/>
                    <a:lstStyle/>
                    <a:p>
                      <a:r>
                        <a:rPr lang="en-US" sz="1000" dirty="0">
                          <a:solidFill>
                            <a:schemeClr val="tx1"/>
                          </a:solidFill>
                          <a:latin typeface="Arial" panose="020B0604020202020204" pitchFamily="34" charset="0"/>
                          <a:cs typeface="Arial" panose="020B0604020202020204" pitchFamily="34" charset="0"/>
                        </a:rPr>
                        <a:t>Warrior Zone, Bldg. 361</a:t>
                      </a:r>
                    </a:p>
                  </a:txBody>
                  <a:tcPr marL="68580" marR="68580" marT="34290" marB="34290"/>
                </a:tc>
                <a:tc>
                  <a:txBody>
                    <a:bodyPr/>
                    <a:lstStyle/>
                    <a:p>
                      <a:pPr algn="l"/>
                      <a:r>
                        <a:rPr lang="en-US" sz="1000" dirty="0">
                          <a:solidFill>
                            <a:schemeClr val="tx1"/>
                          </a:solidFill>
                          <a:latin typeface="Arial" panose="020B0604020202020204" pitchFamily="34" charset="0"/>
                          <a:cs typeface="Arial" panose="020B0604020202020204" pitchFamily="34" charset="0"/>
                        </a:rPr>
                        <a:t>Wed - Fri: 1300-2200</a:t>
                      </a:r>
                    </a:p>
                    <a:p>
                      <a:pPr algn="l"/>
                      <a:r>
                        <a:rPr lang="en-US" sz="1000" dirty="0">
                          <a:solidFill>
                            <a:schemeClr val="tx1"/>
                          </a:solidFill>
                          <a:latin typeface="Arial" panose="020B0604020202020204" pitchFamily="34" charset="0"/>
                          <a:cs typeface="Arial" panose="020B0604020202020204" pitchFamily="34" charset="0"/>
                        </a:rPr>
                        <a:t>Sat: 1100-2200</a:t>
                      </a:r>
                    </a:p>
                    <a:p>
                      <a:pPr algn="l"/>
                      <a:r>
                        <a:rPr lang="en-US" sz="1000" dirty="0">
                          <a:solidFill>
                            <a:schemeClr val="tx1"/>
                          </a:solidFill>
                          <a:latin typeface="Arial" panose="020B0604020202020204" pitchFamily="34" charset="0"/>
                          <a:cs typeface="Arial" panose="020B0604020202020204" pitchFamily="34" charset="0"/>
                        </a:rPr>
                        <a:t>Sun: 1000-2100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1100-1900</a:t>
                      </a:r>
                    </a:p>
                  </a:txBody>
                  <a:tcPr marL="68580" marR="68580" marT="34290" marB="34290"/>
                </a:tc>
                <a:extLst>
                  <a:ext uri="{0D108BD9-81ED-4DB2-BD59-A6C34878D82A}">
                    <a16:rowId xmlns:a16="http://schemas.microsoft.com/office/drawing/2014/main" val="3387972342"/>
                  </a:ext>
                </a:extLst>
              </a:tr>
              <a:tr h="330200">
                <a:tc>
                  <a:txBody>
                    <a:bodyPr/>
                    <a:lstStyle/>
                    <a:p>
                      <a:r>
                        <a:rPr lang="en-US" sz="1000" dirty="0">
                          <a:solidFill>
                            <a:schemeClr val="tx1"/>
                          </a:solidFill>
                          <a:latin typeface="Arial" panose="020B0604020202020204" pitchFamily="34" charset="0"/>
                          <a:cs typeface="Arial" panose="020B0604020202020204" pitchFamily="34" charset="0"/>
                        </a:rPr>
                        <a:t>Tickets</a:t>
                      </a:r>
                      <a:r>
                        <a:rPr lang="en-US" sz="1000" baseline="0" dirty="0">
                          <a:solidFill>
                            <a:schemeClr val="tx1"/>
                          </a:solidFill>
                          <a:latin typeface="Arial" panose="020B0604020202020204" pitchFamily="34" charset="0"/>
                          <a:cs typeface="Arial" panose="020B0604020202020204" pitchFamily="34" charset="0"/>
                        </a:rPr>
                        <a:t> and Tours, Bldg. 976</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highlight>
                            <a:srgbClr val="FFFF00"/>
                          </a:highlight>
                          <a:latin typeface="Arial" panose="020B0604020202020204" pitchFamily="34" charset="0"/>
                          <a:cs typeface="Arial" panose="020B0604020202020204" pitchFamily="34" charset="0"/>
                        </a:rPr>
                        <a:t>Tue - Sat: 1000-1800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1000-1600</a:t>
                      </a:r>
                    </a:p>
                  </a:txBody>
                  <a:tcPr marL="68580" marR="68580" marT="34290" marB="34290"/>
                </a:tc>
                <a:extLst>
                  <a:ext uri="{0D108BD9-81ED-4DB2-BD59-A6C34878D82A}">
                    <a16:rowId xmlns:a16="http://schemas.microsoft.com/office/drawing/2014/main" val="449761154"/>
                  </a:ext>
                </a:extLst>
              </a:tr>
              <a:tr h="400050">
                <a:tc>
                  <a:txBody>
                    <a:bodyPr/>
                    <a:lstStyle/>
                    <a:p>
                      <a:r>
                        <a:rPr lang="en-US" sz="1000" dirty="0">
                          <a:solidFill>
                            <a:schemeClr val="tx1"/>
                          </a:solidFill>
                          <a:latin typeface="Arial" panose="020B0604020202020204" pitchFamily="34" charset="0"/>
                          <a:cs typeface="Arial" panose="020B0604020202020204" pitchFamily="34" charset="0"/>
                        </a:rPr>
                        <a:t>Mojave</a:t>
                      </a:r>
                      <a:r>
                        <a:rPr lang="en-US" sz="1000" baseline="0" dirty="0">
                          <a:solidFill>
                            <a:schemeClr val="tx1"/>
                          </a:solidFill>
                          <a:latin typeface="Arial" panose="020B0604020202020204" pitchFamily="34" charset="0"/>
                          <a:cs typeface="Arial" panose="020B0604020202020204" pitchFamily="34" charset="0"/>
                        </a:rPr>
                        <a:t> Arts and Gifts, Bldg. 976</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highlight>
                            <a:srgbClr val="FFFF00"/>
                          </a:highlight>
                          <a:latin typeface="Arial" panose="020B0604020202020204" pitchFamily="34" charset="0"/>
                          <a:cs typeface="Arial" panose="020B0604020202020204" pitchFamily="34" charset="0"/>
                        </a:rPr>
                        <a:t>Tue - Sat:1000- 1800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1000-1600</a:t>
                      </a:r>
                    </a:p>
                  </a:txBody>
                  <a:tcPr marL="68580" marR="68580" marT="34290" marB="34290"/>
                </a:tc>
                <a:extLst>
                  <a:ext uri="{0D108BD9-81ED-4DB2-BD59-A6C34878D82A}">
                    <a16:rowId xmlns:a16="http://schemas.microsoft.com/office/drawing/2014/main" val="1237104930"/>
                  </a:ext>
                </a:extLst>
              </a:tr>
              <a:tr h="330200">
                <a:tc>
                  <a:txBody>
                    <a:bodyPr/>
                    <a:lstStyle/>
                    <a:p>
                      <a:r>
                        <a:rPr lang="en-US" sz="1000" dirty="0">
                          <a:solidFill>
                            <a:schemeClr val="tx1"/>
                          </a:solidFill>
                          <a:latin typeface="Arial" panose="020B0604020202020204" pitchFamily="34" charset="0"/>
                          <a:cs typeface="Arial" panose="020B0604020202020204" pitchFamily="34" charset="0"/>
                        </a:rPr>
                        <a:t>Auto</a:t>
                      </a:r>
                      <a:r>
                        <a:rPr lang="en-US" sz="1000" baseline="0" dirty="0">
                          <a:solidFill>
                            <a:schemeClr val="tx1"/>
                          </a:solidFill>
                          <a:latin typeface="Arial" panose="020B0604020202020204" pitchFamily="34" charset="0"/>
                          <a:cs typeface="Arial" panose="020B0604020202020204" pitchFamily="34" charset="0"/>
                        </a:rPr>
                        <a:t> Skills, Bldg. 910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Wed - Fri:</a:t>
                      </a:r>
                      <a:r>
                        <a:rPr lang="en-US" sz="1000" baseline="0" dirty="0">
                          <a:solidFill>
                            <a:schemeClr val="tx1"/>
                          </a:solidFill>
                          <a:latin typeface="Arial" panose="020B0604020202020204" pitchFamily="34" charset="0"/>
                          <a:cs typeface="Arial" panose="020B0604020202020204" pitchFamily="34" charset="0"/>
                        </a:rPr>
                        <a:t> 1200-2000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Sat - Sun: 0800-1800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 for Renovation</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 for Renovation</a:t>
                      </a:r>
                    </a:p>
                  </a:txBody>
                  <a:tcPr marL="68580" marR="68580" marT="34290" marB="34290"/>
                </a:tc>
                <a:tc>
                  <a:txBody>
                    <a:bodyPr/>
                    <a:lstStyle/>
                    <a:p>
                      <a:r>
                        <a:rPr lang="en-US" sz="1000" dirty="0">
                          <a:solidFill>
                            <a:schemeClr val="tx1"/>
                          </a:solidFill>
                          <a:highlight>
                            <a:srgbClr val="FFFF00"/>
                          </a:highlight>
                          <a:latin typeface="Arial" panose="020B0604020202020204" pitchFamily="34" charset="0"/>
                          <a:cs typeface="Arial" panose="020B0604020202020204" pitchFamily="34" charset="0"/>
                        </a:rPr>
                        <a:t>Opportunity Leave:</a:t>
                      </a:r>
                    </a:p>
                    <a:p>
                      <a:r>
                        <a:rPr lang="en-US" sz="1000" dirty="0">
                          <a:solidFill>
                            <a:schemeClr val="tx1"/>
                          </a:solidFill>
                          <a:highlight>
                            <a:srgbClr val="FFFF00"/>
                          </a:highlight>
                          <a:latin typeface="Arial" panose="020B0604020202020204" pitchFamily="34" charset="0"/>
                          <a:cs typeface="Arial" panose="020B0604020202020204" pitchFamily="34" charset="0"/>
                        </a:rPr>
                        <a:t>Wed - Sun:  1000-1800</a:t>
                      </a:r>
                    </a:p>
                    <a:p>
                      <a:r>
                        <a:rPr lang="en-US" sz="1000" dirty="0">
                          <a:solidFill>
                            <a:schemeClr val="tx1"/>
                          </a:solidFill>
                          <a:highlight>
                            <a:srgbClr val="FFFF00"/>
                          </a:highlight>
                          <a:latin typeface="Arial" panose="020B0604020202020204" pitchFamily="34" charset="0"/>
                          <a:cs typeface="Arial" panose="020B0604020202020204" pitchFamily="34" charset="0"/>
                        </a:rPr>
                        <a:t>Block Leave:</a:t>
                      </a:r>
                    </a:p>
                    <a:p>
                      <a:r>
                        <a:rPr lang="en-US" sz="1000" dirty="0">
                          <a:solidFill>
                            <a:schemeClr val="tx1"/>
                          </a:solidFill>
                          <a:highlight>
                            <a:srgbClr val="FFFF00"/>
                          </a:highlight>
                          <a:latin typeface="Arial" panose="020B0604020202020204" pitchFamily="34" charset="0"/>
                          <a:cs typeface="Arial" panose="020B0604020202020204" pitchFamily="34" charset="0"/>
                        </a:rPr>
                        <a:t>Closed for Renovation</a:t>
                      </a:r>
                    </a:p>
                  </a:txBody>
                  <a:tcPr marL="68580" marR="68580" marT="34290" marB="34290"/>
                </a:tc>
                <a:extLst>
                  <a:ext uri="{0D108BD9-81ED-4DB2-BD59-A6C34878D82A}">
                    <a16:rowId xmlns:a16="http://schemas.microsoft.com/office/drawing/2014/main" val="261748425"/>
                  </a:ext>
                </a:extLst>
              </a:tr>
              <a:tr h="524171">
                <a:tc>
                  <a:txBody>
                    <a:bodyPr/>
                    <a:lstStyle/>
                    <a:p>
                      <a:r>
                        <a:rPr lang="en-US" sz="1000" dirty="0">
                          <a:solidFill>
                            <a:schemeClr val="tx1"/>
                          </a:solidFill>
                          <a:latin typeface="Arial" panose="020B0604020202020204" pitchFamily="34" charset="0"/>
                          <a:cs typeface="Arial" panose="020B0604020202020204" pitchFamily="34" charset="0"/>
                        </a:rPr>
                        <a:t>Library, Bldg.</a:t>
                      </a:r>
                      <a:r>
                        <a:rPr lang="en-US" sz="1000" baseline="0" dirty="0">
                          <a:solidFill>
                            <a:schemeClr val="tx1"/>
                          </a:solidFill>
                          <a:latin typeface="Arial" panose="020B0604020202020204" pitchFamily="34" charset="0"/>
                          <a:cs typeface="Arial" panose="020B0604020202020204" pitchFamily="34" charset="0"/>
                        </a:rPr>
                        <a:t> 331</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l"/>
                      <a:r>
                        <a:rPr lang="en-US" sz="1000" dirty="0">
                          <a:solidFill>
                            <a:schemeClr val="tx1"/>
                          </a:solidFill>
                          <a:latin typeface="Arial" panose="020B0604020202020204" pitchFamily="34" charset="0"/>
                          <a:cs typeface="Arial" panose="020B0604020202020204" pitchFamily="34" charset="0"/>
                        </a:rPr>
                        <a:t>Mon - Fri: 1000</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-1700</a:t>
                      </a:r>
                    </a:p>
                    <a:p>
                      <a:pPr algn="l"/>
                      <a:r>
                        <a:rPr lang="en-US" sz="1000" dirty="0">
                          <a:solidFill>
                            <a:schemeClr val="tx1"/>
                          </a:solidFill>
                          <a:latin typeface="Arial" panose="020B0604020202020204" pitchFamily="34" charset="0"/>
                          <a:cs typeface="Arial" panose="020B0604020202020204" pitchFamily="34" charset="0"/>
                        </a:rPr>
                        <a:t>Sat: 1000-1500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1000-1700</a:t>
                      </a:r>
                    </a:p>
                  </a:txBody>
                  <a:tcPr marL="68580" marR="68580" marT="34290" marB="34290"/>
                </a:tc>
                <a:extLst>
                  <a:ext uri="{0D108BD9-81ED-4DB2-BD59-A6C34878D82A}">
                    <a16:rowId xmlns:a16="http://schemas.microsoft.com/office/drawing/2014/main" val="125821122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35786641"/>
              </p:ext>
            </p:extLst>
          </p:nvPr>
        </p:nvGraphicFramePr>
        <p:xfrm>
          <a:off x="376926" y="1625628"/>
          <a:ext cx="8495474" cy="281940"/>
        </p:xfrm>
        <a:graphic>
          <a:graphicData uri="http://schemas.openxmlformats.org/drawingml/2006/table">
            <a:tbl>
              <a:tblPr firstRow="1" bandRow="1">
                <a:tableStyleId>{5C22544A-7EE6-4342-B048-85BDC9FD1C3A}</a:tableStyleId>
              </a:tblPr>
              <a:tblGrid>
                <a:gridCol w="8495474">
                  <a:extLst>
                    <a:ext uri="{9D8B030D-6E8A-4147-A177-3AD203B41FA5}">
                      <a16:colId xmlns:a16="http://schemas.microsoft.com/office/drawing/2014/main" val="4130841739"/>
                    </a:ext>
                  </a:extLst>
                </a:gridCol>
              </a:tblGrid>
              <a:tr h="278130">
                <a:tc>
                  <a:txBody>
                    <a:bodyPr/>
                    <a:lstStyle/>
                    <a:p>
                      <a:pPr algn="ctr"/>
                      <a:r>
                        <a:rPr lang="en-US" sz="1400" dirty="0">
                          <a:latin typeface="Arial" panose="020B0604020202020204" pitchFamily="34" charset="0"/>
                          <a:cs typeface="Arial" panose="020B0604020202020204" pitchFamily="34" charset="0"/>
                        </a:rPr>
                        <a:t>COMMUNITY RECREATION</a:t>
                      </a:r>
                    </a:p>
                  </a:txBody>
                  <a:tcPr marL="68580" marR="68580" marT="34290" marB="34290"/>
                </a:tc>
                <a:extLst>
                  <a:ext uri="{0D108BD9-81ED-4DB2-BD59-A6C34878D82A}">
                    <a16:rowId xmlns:a16="http://schemas.microsoft.com/office/drawing/2014/main" val="1429162059"/>
                  </a:ext>
                </a:extLst>
              </a:tr>
            </a:tbl>
          </a:graphicData>
        </a:graphic>
      </p:graphicFrame>
    </p:spTree>
    <p:extLst>
      <p:ext uri="{BB962C8B-B14F-4D97-AF65-F5344CB8AC3E}">
        <p14:creationId xmlns:p14="http://schemas.microsoft.com/office/powerpoint/2010/main" val="28078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DFMWR</a:t>
            </a:r>
          </a:p>
        </p:txBody>
      </p:sp>
      <p:sp>
        <p:nvSpPr>
          <p:cNvPr id="3" name="TextBox 2">
            <a:extLst>
              <a:ext uri="{FF2B5EF4-FFF2-40B4-BE49-F238E27FC236}">
                <a16:creationId xmlns:a16="http://schemas.microsoft.com/office/drawing/2014/main" id="{8FA5D25D-0729-EB07-354E-1659516B6CF7}"/>
              </a:ext>
            </a:extLst>
          </p:cNvPr>
          <p:cNvSpPr txBox="1"/>
          <p:nvPr/>
        </p:nvSpPr>
        <p:spPr>
          <a:xfrm>
            <a:off x="8626" y="1241462"/>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p:cNvGraphicFramePr>
            <a:graphicFrameLocks noGrp="1"/>
          </p:cNvGraphicFramePr>
          <p:nvPr>
            <p:extLst>
              <p:ext uri="{D42A27DB-BD31-4B8C-83A1-F6EECF244321}">
                <p14:modId xmlns:p14="http://schemas.microsoft.com/office/powerpoint/2010/main" val="751900943"/>
              </p:ext>
            </p:extLst>
          </p:nvPr>
        </p:nvGraphicFramePr>
        <p:xfrm>
          <a:off x="282162" y="2064215"/>
          <a:ext cx="8578849" cy="3634740"/>
        </p:xfrm>
        <a:graphic>
          <a:graphicData uri="http://schemas.openxmlformats.org/drawingml/2006/table">
            <a:tbl>
              <a:tblPr firstRow="1" bandRow="1">
                <a:tableStyleId>{5C22544A-7EE6-4342-B048-85BDC9FD1C3A}</a:tableStyleId>
              </a:tblPr>
              <a:tblGrid>
                <a:gridCol w="1846770">
                  <a:extLst>
                    <a:ext uri="{9D8B030D-6E8A-4147-A177-3AD203B41FA5}">
                      <a16:colId xmlns:a16="http://schemas.microsoft.com/office/drawing/2014/main" val="2773692571"/>
                    </a:ext>
                  </a:extLst>
                </a:gridCol>
                <a:gridCol w="2044611">
                  <a:extLst>
                    <a:ext uri="{9D8B030D-6E8A-4147-A177-3AD203B41FA5}">
                      <a16:colId xmlns:a16="http://schemas.microsoft.com/office/drawing/2014/main" val="2136745320"/>
                    </a:ext>
                  </a:extLst>
                </a:gridCol>
                <a:gridCol w="1299407">
                  <a:extLst>
                    <a:ext uri="{9D8B030D-6E8A-4147-A177-3AD203B41FA5}">
                      <a16:colId xmlns:a16="http://schemas.microsoft.com/office/drawing/2014/main" val="774939112"/>
                    </a:ext>
                  </a:extLst>
                </a:gridCol>
                <a:gridCol w="1406697">
                  <a:extLst>
                    <a:ext uri="{9D8B030D-6E8A-4147-A177-3AD203B41FA5}">
                      <a16:colId xmlns:a16="http://schemas.microsoft.com/office/drawing/2014/main" val="2021029770"/>
                    </a:ext>
                  </a:extLst>
                </a:gridCol>
                <a:gridCol w="1981364">
                  <a:extLst>
                    <a:ext uri="{9D8B030D-6E8A-4147-A177-3AD203B41FA5}">
                      <a16:colId xmlns:a16="http://schemas.microsoft.com/office/drawing/2014/main" val="2170160456"/>
                    </a:ext>
                  </a:extLst>
                </a:gridCol>
              </a:tblGrid>
              <a:tr h="708660">
                <a:tc>
                  <a:txBody>
                    <a:bodyPr/>
                    <a:lstStyle/>
                    <a:p>
                      <a:r>
                        <a:rPr lang="en-US" sz="1400" dirty="0">
                          <a:latin typeface="Arial" panose="020B0604020202020204" pitchFamily="34" charset="0"/>
                          <a:cs typeface="Arial" panose="020B0604020202020204" pitchFamily="34" charset="0"/>
                        </a:rPr>
                        <a:t>Facility/Program</a:t>
                      </a:r>
                    </a:p>
                  </a:txBody>
                  <a:tcPr marL="68580" marR="68580" marT="34290" marB="34290"/>
                </a:tc>
                <a:tc>
                  <a:txBody>
                    <a:bodyPr/>
                    <a:lstStyle/>
                    <a:p>
                      <a:r>
                        <a:rPr lang="en-US" sz="1400" dirty="0">
                          <a:latin typeface="Arial" panose="020B0604020202020204" pitchFamily="34" charset="0"/>
                          <a:cs typeface="Arial" panose="020B0604020202020204" pitchFamily="34" charset="0"/>
                        </a:rPr>
                        <a:t>Normal Hours</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DFMWR Closure</a:t>
                      </a:r>
                    </a:p>
                    <a:p>
                      <a:pPr algn="ctr"/>
                      <a:r>
                        <a:rPr lang="en-US" sz="1400" dirty="0">
                          <a:latin typeface="Arial" panose="020B0604020202020204" pitchFamily="34" charset="0"/>
                          <a:cs typeface="Arial" panose="020B0604020202020204" pitchFamily="34" charset="0"/>
                        </a:rPr>
                        <a:t> 13 Dec 23</a:t>
                      </a:r>
                    </a:p>
                  </a:txBody>
                  <a:tcPr marL="68580" marR="68580" marT="34290" marB="34290"/>
                </a:tc>
                <a:tc>
                  <a:txBody>
                    <a:bodyPr/>
                    <a:lstStyle/>
                    <a:p>
                      <a:pPr algn="ctr"/>
                      <a:r>
                        <a:rPr lang="en-US" sz="1400" baseline="0" dirty="0">
                          <a:latin typeface="Arial" panose="020B0604020202020204" pitchFamily="34" charset="0"/>
                          <a:cs typeface="Arial" panose="020B0604020202020204" pitchFamily="34" charset="0"/>
                        </a:rPr>
                        <a:t>Christmas</a:t>
                      </a:r>
                    </a:p>
                    <a:p>
                      <a:pPr algn="ctr"/>
                      <a:r>
                        <a:rPr lang="en-US" sz="1400" baseline="0" dirty="0">
                          <a:latin typeface="Arial" panose="020B0604020202020204" pitchFamily="34" charset="0"/>
                          <a:cs typeface="Arial" panose="020B0604020202020204" pitchFamily="34" charset="0"/>
                        </a:rPr>
                        <a:t>25 Dec 24</a:t>
                      </a:r>
                    </a:p>
                    <a:p>
                      <a:pPr algn="ctr"/>
                      <a:r>
                        <a:rPr lang="en-US" sz="1400" baseline="0" dirty="0">
                          <a:latin typeface="Arial" panose="020B0604020202020204" pitchFamily="34" charset="0"/>
                          <a:cs typeface="Arial" panose="020B0604020202020204" pitchFamily="34" charset="0"/>
                        </a:rPr>
                        <a:t>New Year’s</a:t>
                      </a:r>
                    </a:p>
                    <a:p>
                      <a:pPr algn="ctr"/>
                      <a:r>
                        <a:rPr lang="en-US" sz="1400" baseline="0" dirty="0">
                          <a:latin typeface="Arial" panose="020B0604020202020204" pitchFamily="34" charset="0"/>
                          <a:cs typeface="Arial" panose="020B0604020202020204" pitchFamily="34" charset="0"/>
                        </a:rPr>
                        <a:t>1 Jan 25</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Block Leave:</a:t>
                      </a:r>
                      <a:r>
                        <a:rPr lang="en-US" sz="1400" baseline="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21 Dec 24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5 Jan 25</a:t>
                      </a:r>
                    </a:p>
                  </a:txBody>
                  <a:tcPr marL="68580" marR="68580" marT="34290" marB="34290"/>
                </a:tc>
                <a:extLst>
                  <a:ext uri="{0D108BD9-81ED-4DB2-BD59-A6C34878D82A}">
                    <a16:rowId xmlns:a16="http://schemas.microsoft.com/office/drawing/2014/main" val="2238010215"/>
                  </a:ext>
                </a:extLst>
              </a:tr>
              <a:tr h="317500">
                <a:tc>
                  <a:txBody>
                    <a:bodyPr/>
                    <a:lstStyle/>
                    <a:p>
                      <a:r>
                        <a:rPr lang="en-US" sz="1000" dirty="0">
                          <a:solidFill>
                            <a:schemeClr val="tx1"/>
                          </a:solidFill>
                          <a:latin typeface="Arial" panose="020B0604020202020204" pitchFamily="34" charset="0"/>
                          <a:cs typeface="Arial" panose="020B0604020202020204" pitchFamily="34" charset="0"/>
                        </a:rPr>
                        <a:t>Oasis</a:t>
                      </a:r>
                      <a:r>
                        <a:rPr lang="en-US" sz="1000" baseline="0" dirty="0">
                          <a:solidFill>
                            <a:schemeClr val="tx1"/>
                          </a:solidFill>
                          <a:latin typeface="Arial" panose="020B0604020202020204" pitchFamily="34" charset="0"/>
                          <a:cs typeface="Arial" panose="020B0604020202020204" pitchFamily="34" charset="0"/>
                        </a:rPr>
                        <a:t> Pool, Bldg. 325</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0600-2000</a:t>
                      </a:r>
                    </a:p>
                    <a:p>
                      <a:r>
                        <a:rPr lang="en-US" sz="1000" dirty="0">
                          <a:solidFill>
                            <a:schemeClr val="tx1"/>
                          </a:solidFill>
                          <a:latin typeface="Arial" panose="020B0604020202020204" pitchFamily="34" charset="0"/>
                          <a:cs typeface="Arial" panose="020B0604020202020204" pitchFamily="34" charset="0"/>
                        </a:rPr>
                        <a:t>Sat:  0900-1700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0800-1600</a:t>
                      </a:r>
                    </a:p>
                    <a:p>
                      <a:r>
                        <a:rPr lang="en-US" sz="1000" dirty="0">
                          <a:solidFill>
                            <a:schemeClr val="tx1"/>
                          </a:solidFill>
                          <a:latin typeface="Arial" panose="020B0604020202020204" pitchFamily="34" charset="0"/>
                          <a:cs typeface="Arial" panose="020B0604020202020204" pitchFamily="34" charset="0"/>
                        </a:rPr>
                        <a:t>Sat: 1000-1600</a:t>
                      </a:r>
                    </a:p>
                  </a:txBody>
                  <a:tcPr marL="68580" marR="68580" marT="34290" marB="34290"/>
                </a:tc>
                <a:extLst>
                  <a:ext uri="{0D108BD9-81ED-4DB2-BD59-A6C34878D82A}">
                    <a16:rowId xmlns:a16="http://schemas.microsoft.com/office/drawing/2014/main" val="1146322257"/>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Freedom Fitness,</a:t>
                      </a:r>
                      <a:r>
                        <a:rPr lang="en-US" sz="1000" baseline="0" dirty="0">
                          <a:solidFill>
                            <a:schemeClr val="tx1"/>
                          </a:solidFill>
                          <a:latin typeface="Arial" panose="020B0604020202020204" pitchFamily="34" charset="0"/>
                          <a:cs typeface="Arial" panose="020B0604020202020204" pitchFamily="34" charset="0"/>
                        </a:rPr>
                        <a:t> Bldg. 362 </a:t>
                      </a:r>
                      <a:endParaRPr lang="en-US" sz="100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aseline="0" dirty="0">
                          <a:solidFill>
                            <a:schemeClr val="tx1"/>
                          </a:solidFill>
                          <a:latin typeface="Arial" panose="020B0604020202020204" pitchFamily="34" charset="0"/>
                          <a:cs typeface="Arial" panose="020B0604020202020204" pitchFamily="34" charset="0"/>
                        </a:rPr>
                        <a:t>Mon - Fri: 0500-2200</a:t>
                      </a:r>
                    </a:p>
                    <a:p>
                      <a:r>
                        <a:rPr lang="en-US" sz="1000" baseline="0" dirty="0">
                          <a:solidFill>
                            <a:schemeClr val="tx1"/>
                          </a:solidFill>
                          <a:latin typeface="Arial" panose="020B0604020202020204" pitchFamily="34" charset="0"/>
                          <a:cs typeface="Arial" panose="020B0604020202020204" pitchFamily="34" charset="0"/>
                        </a:rPr>
                        <a:t>Sat &amp; Sun: 0900-1600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highlight>
                            <a:srgbClr val="FFFF00"/>
                          </a:highlight>
                          <a:latin typeface="Arial" panose="020B0604020202020204" pitchFamily="34" charset="0"/>
                          <a:cs typeface="Arial" panose="020B0604020202020204" pitchFamily="34" charset="0"/>
                        </a:rPr>
                        <a:t>Mon – Fri: 1100-1900</a:t>
                      </a:r>
                    </a:p>
                    <a:p>
                      <a:r>
                        <a:rPr lang="en-US" sz="1000" dirty="0">
                          <a:solidFill>
                            <a:schemeClr val="tx1"/>
                          </a:solidFill>
                          <a:highlight>
                            <a:srgbClr val="FFFF00"/>
                          </a:highlight>
                          <a:latin typeface="Arial" panose="020B0604020202020204" pitchFamily="34" charset="0"/>
                          <a:cs typeface="Arial" panose="020B0604020202020204" pitchFamily="34" charset="0"/>
                        </a:rPr>
                        <a:t>Sat/Sun:  0900-1600</a:t>
                      </a:r>
                    </a:p>
                  </a:txBody>
                  <a:tcPr marL="68580" marR="68580" marT="34290" marB="34290"/>
                </a:tc>
                <a:extLst>
                  <a:ext uri="{0D108BD9-81ED-4DB2-BD59-A6C34878D82A}">
                    <a16:rowId xmlns:a16="http://schemas.microsoft.com/office/drawing/2014/main" val="3153654750"/>
                  </a:ext>
                </a:extLst>
              </a:tr>
              <a:tr h="949241">
                <a:tc>
                  <a:txBody>
                    <a:bodyPr/>
                    <a:lstStyle/>
                    <a:p>
                      <a:r>
                        <a:rPr lang="en-US" sz="1000" dirty="0">
                          <a:solidFill>
                            <a:schemeClr val="tx1"/>
                          </a:solidFill>
                          <a:latin typeface="Arial" panose="020B0604020202020204" pitchFamily="34" charset="0"/>
                          <a:cs typeface="Arial" panose="020B0604020202020204" pitchFamily="34" charset="0"/>
                        </a:rPr>
                        <a:t>Memorial</a:t>
                      </a:r>
                      <a:r>
                        <a:rPr lang="en-US" sz="1000" baseline="0" dirty="0">
                          <a:solidFill>
                            <a:schemeClr val="tx1"/>
                          </a:solidFill>
                          <a:latin typeface="Arial" panose="020B0604020202020204" pitchFamily="34" charset="0"/>
                          <a:cs typeface="Arial" panose="020B0604020202020204" pitchFamily="34" charset="0"/>
                        </a:rPr>
                        <a:t> Fitness, Bldg. 322</a:t>
                      </a:r>
                    </a:p>
                    <a:p>
                      <a:r>
                        <a:rPr lang="en-US" sz="1000" baseline="0" dirty="0">
                          <a:solidFill>
                            <a:schemeClr val="tx1"/>
                          </a:solidFill>
                          <a:latin typeface="Arial" panose="020B0604020202020204" pitchFamily="34" charset="0"/>
                          <a:cs typeface="Arial" panose="020B0604020202020204" pitchFamily="34" charset="0"/>
                        </a:rPr>
                        <a:t>24 Hour Facility</a:t>
                      </a:r>
                      <a:endParaRPr lang="en-US" sz="100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u="sng" dirty="0">
                          <a:solidFill>
                            <a:schemeClr val="tx1"/>
                          </a:solidFill>
                          <a:latin typeface="Arial" panose="020B0604020202020204" pitchFamily="34" charset="0"/>
                          <a:cs typeface="Arial" panose="020B0604020202020204" pitchFamily="34" charset="0"/>
                        </a:rPr>
                        <a:t>Staffed</a:t>
                      </a:r>
                      <a:r>
                        <a:rPr lang="en-US" sz="1000" u="sng" baseline="0" dirty="0">
                          <a:solidFill>
                            <a:schemeClr val="tx1"/>
                          </a:solidFill>
                          <a:latin typeface="Arial" panose="020B0604020202020204" pitchFamily="34" charset="0"/>
                          <a:cs typeface="Arial" panose="020B0604020202020204" pitchFamily="34" charset="0"/>
                        </a:rPr>
                        <a:t> Hours</a:t>
                      </a:r>
                    </a:p>
                    <a:p>
                      <a:r>
                        <a:rPr lang="en-US" sz="1000" u="none" baseline="0" dirty="0">
                          <a:solidFill>
                            <a:schemeClr val="tx1"/>
                          </a:solidFill>
                          <a:latin typeface="Arial" panose="020B0604020202020204" pitchFamily="34" charset="0"/>
                          <a:cs typeface="Arial" panose="020B0604020202020204" pitchFamily="34" charset="0"/>
                        </a:rPr>
                        <a:t>Mon - Fri: 0500-2200</a:t>
                      </a:r>
                    </a:p>
                    <a:p>
                      <a:endParaRPr lang="en-US" sz="1000" u="none" baseline="0" dirty="0">
                        <a:solidFill>
                          <a:schemeClr val="tx1"/>
                        </a:solidFill>
                        <a:latin typeface="Arial" panose="020B0604020202020204" pitchFamily="34" charset="0"/>
                        <a:cs typeface="Arial" panose="020B0604020202020204" pitchFamily="34" charset="0"/>
                      </a:endParaRPr>
                    </a:p>
                    <a:p>
                      <a:r>
                        <a:rPr lang="en-US" sz="1000" u="sng" baseline="0" dirty="0">
                          <a:solidFill>
                            <a:schemeClr val="tx1"/>
                          </a:solidFill>
                          <a:latin typeface="Arial" panose="020B0604020202020204" pitchFamily="34" charset="0"/>
                          <a:cs typeface="Arial" panose="020B0604020202020204" pitchFamily="34" charset="0"/>
                        </a:rPr>
                        <a:t>FOB Access</a:t>
                      </a:r>
                    </a:p>
                    <a:p>
                      <a:r>
                        <a:rPr lang="en-US" sz="1000" u="none" baseline="0" dirty="0">
                          <a:solidFill>
                            <a:schemeClr val="tx1"/>
                          </a:solidFill>
                          <a:latin typeface="Arial" panose="020B0604020202020204" pitchFamily="34" charset="0"/>
                          <a:cs typeface="Arial" panose="020B0604020202020204" pitchFamily="34" charset="0"/>
                        </a:rPr>
                        <a:t>Mon - Fri: 2200-0500</a:t>
                      </a:r>
                    </a:p>
                    <a:p>
                      <a:r>
                        <a:rPr lang="en-US" sz="1000" u="none" baseline="0" dirty="0">
                          <a:solidFill>
                            <a:schemeClr val="tx1"/>
                          </a:solidFill>
                          <a:latin typeface="Arial" panose="020B0604020202020204" pitchFamily="34" charset="0"/>
                          <a:cs typeface="Arial" panose="020B0604020202020204" pitchFamily="34" charset="0"/>
                        </a:rPr>
                        <a:t>Sat - Sun: 24 Hours</a:t>
                      </a:r>
                    </a:p>
                  </a:txBody>
                  <a:tcPr marL="68580" marR="68580" marT="34290" marB="34290" anchor="ctr"/>
                </a:tc>
                <a:tc>
                  <a:txBody>
                    <a:bodyPr/>
                    <a:lstStyle/>
                    <a:p>
                      <a:r>
                        <a:rPr lang="en-US" sz="1000" dirty="0">
                          <a:solidFill>
                            <a:schemeClr val="tx1"/>
                          </a:solidFill>
                          <a:latin typeface="Arial" panose="020B0604020202020204" pitchFamily="34" charset="0"/>
                          <a:cs typeface="Arial" panose="020B0604020202020204" pitchFamily="34" charset="0"/>
                        </a:rPr>
                        <a:t>FOB Access</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FOB Access</a:t>
                      </a:r>
                    </a:p>
                  </a:txBody>
                  <a:tcPr marL="68580" marR="68580" marT="34290" marB="34290"/>
                </a:tc>
                <a:tc>
                  <a:txBody>
                    <a:bodyPr/>
                    <a:lstStyle/>
                    <a:p>
                      <a:r>
                        <a:rPr lang="en-US" sz="1000" u="none" baseline="0" dirty="0">
                          <a:solidFill>
                            <a:schemeClr val="tx1"/>
                          </a:solidFill>
                          <a:highlight>
                            <a:srgbClr val="FFFF00"/>
                          </a:highlight>
                          <a:latin typeface="Arial" panose="020B0604020202020204" pitchFamily="34" charset="0"/>
                          <a:cs typeface="Arial" panose="020B0604020202020204" pitchFamily="34" charset="0"/>
                        </a:rPr>
                        <a:t>Mon - Fri: 0500-1400</a:t>
                      </a:r>
                    </a:p>
                    <a:p>
                      <a:endParaRPr lang="en-US" sz="1000" u="none" baseline="0" dirty="0">
                        <a:solidFill>
                          <a:schemeClr val="tx1"/>
                        </a:solidFill>
                        <a:highlight>
                          <a:srgbClr val="FFFF00"/>
                        </a:highlight>
                        <a:latin typeface="Arial" panose="020B0604020202020204" pitchFamily="34" charset="0"/>
                        <a:cs typeface="Arial" panose="020B0604020202020204" pitchFamily="34" charset="0"/>
                      </a:endParaRPr>
                    </a:p>
                    <a:p>
                      <a:r>
                        <a:rPr lang="en-US" sz="1000" u="none" baseline="0" dirty="0">
                          <a:solidFill>
                            <a:schemeClr val="tx1"/>
                          </a:solidFill>
                          <a:highlight>
                            <a:srgbClr val="FFFF00"/>
                          </a:highlight>
                          <a:latin typeface="Arial" panose="020B0604020202020204" pitchFamily="34" charset="0"/>
                          <a:cs typeface="Arial" panose="020B0604020202020204" pitchFamily="34" charset="0"/>
                        </a:rPr>
                        <a:t>FOB Access during unstaffed hours</a:t>
                      </a:r>
                    </a:p>
                  </a:txBody>
                  <a:tcPr marL="68580" marR="68580" marT="34290" marB="34290"/>
                </a:tc>
                <a:extLst>
                  <a:ext uri="{0D108BD9-81ED-4DB2-BD59-A6C34878D82A}">
                    <a16:rowId xmlns:a16="http://schemas.microsoft.com/office/drawing/2014/main" val="3387972342"/>
                  </a:ext>
                </a:extLst>
              </a:tr>
              <a:tr h="75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Box</a:t>
                      </a:r>
                      <a:r>
                        <a:rPr lang="en-US" sz="1000" baseline="0" dirty="0">
                          <a:solidFill>
                            <a:schemeClr val="tx1"/>
                          </a:solidFill>
                          <a:latin typeface="Arial" panose="020B0604020202020204" pitchFamily="34" charset="0"/>
                          <a:cs typeface="Arial" panose="020B0604020202020204" pitchFamily="34" charset="0"/>
                        </a:rPr>
                        <a:t> Fitness, Bldg. 127</a:t>
                      </a:r>
                      <a:endParaRPr lang="en-US" sz="100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u="sng" dirty="0">
                          <a:solidFill>
                            <a:schemeClr val="tx1"/>
                          </a:solidFill>
                          <a:latin typeface="Arial" panose="020B0604020202020204" pitchFamily="34" charset="0"/>
                          <a:cs typeface="Arial" panose="020B0604020202020204" pitchFamily="34" charset="0"/>
                        </a:rPr>
                        <a:t>Staffed</a:t>
                      </a:r>
                      <a:r>
                        <a:rPr lang="en-US" sz="1000" u="sng" baseline="0" dirty="0">
                          <a:solidFill>
                            <a:schemeClr val="tx1"/>
                          </a:solidFill>
                          <a:latin typeface="Arial" panose="020B0604020202020204" pitchFamily="34" charset="0"/>
                          <a:cs typeface="Arial" panose="020B0604020202020204" pitchFamily="34" charset="0"/>
                        </a:rPr>
                        <a:t> Hours</a:t>
                      </a:r>
                    </a:p>
                    <a:p>
                      <a:r>
                        <a:rPr lang="en-US" sz="1000" u="none" baseline="0" dirty="0">
                          <a:solidFill>
                            <a:schemeClr val="tx1"/>
                          </a:solidFill>
                          <a:latin typeface="Arial" panose="020B0604020202020204" pitchFamily="34" charset="0"/>
                          <a:cs typeface="Arial" panose="020B0604020202020204" pitchFamily="34" charset="0"/>
                        </a:rPr>
                        <a:t>Mon - Fri: 0500-2200</a:t>
                      </a:r>
                    </a:p>
                    <a:p>
                      <a:endParaRPr lang="en-US" sz="1000" u="none" baseline="0" dirty="0">
                        <a:solidFill>
                          <a:schemeClr val="tx1"/>
                        </a:solidFill>
                        <a:latin typeface="Arial" panose="020B0604020202020204" pitchFamily="34" charset="0"/>
                        <a:cs typeface="Arial" panose="020B0604020202020204" pitchFamily="34" charset="0"/>
                      </a:endParaRPr>
                    </a:p>
                    <a:p>
                      <a:r>
                        <a:rPr lang="en-US" sz="1000" u="sng" baseline="0" dirty="0">
                          <a:solidFill>
                            <a:schemeClr val="tx1"/>
                          </a:solidFill>
                          <a:latin typeface="Arial" panose="020B0604020202020204" pitchFamily="34" charset="0"/>
                          <a:cs typeface="Arial" panose="020B0604020202020204" pitchFamily="34" charset="0"/>
                        </a:rPr>
                        <a:t>FOB Access Only</a:t>
                      </a:r>
                    </a:p>
                    <a:p>
                      <a:r>
                        <a:rPr lang="en-US" sz="1000" u="none" baseline="0" dirty="0">
                          <a:solidFill>
                            <a:schemeClr val="tx1"/>
                          </a:solidFill>
                          <a:latin typeface="Arial" panose="020B0604020202020204" pitchFamily="34" charset="0"/>
                          <a:cs typeface="Arial" panose="020B0604020202020204" pitchFamily="34" charset="0"/>
                        </a:rPr>
                        <a:t>Mon - Fri:  2200-0500</a:t>
                      </a:r>
                    </a:p>
                    <a:p>
                      <a:r>
                        <a:rPr lang="en-US" sz="1000" u="none" baseline="0" dirty="0">
                          <a:solidFill>
                            <a:schemeClr val="tx1"/>
                          </a:solidFill>
                          <a:latin typeface="Arial" panose="020B0604020202020204" pitchFamily="34" charset="0"/>
                          <a:cs typeface="Arial" panose="020B0604020202020204" pitchFamily="34" charset="0"/>
                        </a:rPr>
                        <a:t>Sat - Sun:  24 Hours</a:t>
                      </a:r>
                      <a:endParaRPr lang="en-US" sz="1000" u="none"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r>
                        <a:rPr lang="en-US" sz="1000" dirty="0">
                          <a:solidFill>
                            <a:schemeClr val="tx1"/>
                          </a:solidFill>
                          <a:latin typeface="Arial" panose="020B0604020202020204" pitchFamily="34" charset="0"/>
                          <a:cs typeface="Arial" panose="020B0604020202020204" pitchFamily="34" charset="0"/>
                        </a:rPr>
                        <a:t>FOB Access</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FOB Access</a:t>
                      </a:r>
                    </a:p>
                  </a:txBody>
                  <a:tcPr marL="68580" marR="68580" marT="34290" marB="34290"/>
                </a:tc>
                <a:tc>
                  <a:txBody>
                    <a:bodyPr/>
                    <a:lstStyle/>
                    <a:p>
                      <a:r>
                        <a:rPr lang="en-US" sz="1000" dirty="0">
                          <a:solidFill>
                            <a:schemeClr val="tx1"/>
                          </a:solidFill>
                          <a:highlight>
                            <a:srgbClr val="FFFF00"/>
                          </a:highlight>
                          <a:latin typeface="Arial" panose="020B0604020202020204" pitchFamily="34" charset="0"/>
                          <a:cs typeface="Arial" panose="020B0604020202020204" pitchFamily="34" charset="0"/>
                        </a:rPr>
                        <a:t>Mon - Fri: 0500-1400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u="none" baseline="0" dirty="0">
                        <a:solidFill>
                          <a:schemeClr val="tx1"/>
                        </a:solidFill>
                        <a:highlight>
                          <a:srgbClr val="FFFF0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u="none" baseline="0" dirty="0">
                          <a:solidFill>
                            <a:schemeClr val="tx1"/>
                          </a:solidFill>
                          <a:highlight>
                            <a:srgbClr val="FFFF00"/>
                          </a:highlight>
                          <a:latin typeface="Arial" panose="020B0604020202020204" pitchFamily="34" charset="0"/>
                          <a:cs typeface="Arial" panose="020B0604020202020204" pitchFamily="34" charset="0"/>
                        </a:rPr>
                        <a:t>FOB Access during unstaffed hours</a:t>
                      </a:r>
                    </a:p>
                  </a:txBody>
                  <a:tcPr marL="68580" marR="68580" marT="34290" marB="34290"/>
                </a:tc>
                <a:extLst>
                  <a:ext uri="{0D108BD9-81ED-4DB2-BD59-A6C34878D82A}">
                    <a16:rowId xmlns:a16="http://schemas.microsoft.com/office/drawing/2014/main" val="44976115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90711395"/>
              </p:ext>
            </p:extLst>
          </p:nvPr>
        </p:nvGraphicFramePr>
        <p:xfrm>
          <a:off x="282163" y="1777072"/>
          <a:ext cx="8578850" cy="281940"/>
        </p:xfrm>
        <a:graphic>
          <a:graphicData uri="http://schemas.openxmlformats.org/drawingml/2006/table">
            <a:tbl>
              <a:tblPr firstRow="1" bandRow="1">
                <a:tableStyleId>{5C22544A-7EE6-4342-B048-85BDC9FD1C3A}</a:tableStyleId>
              </a:tblPr>
              <a:tblGrid>
                <a:gridCol w="8578850">
                  <a:extLst>
                    <a:ext uri="{9D8B030D-6E8A-4147-A177-3AD203B41FA5}">
                      <a16:colId xmlns:a16="http://schemas.microsoft.com/office/drawing/2014/main" val="4130841739"/>
                    </a:ext>
                  </a:extLst>
                </a:gridCol>
              </a:tblGrid>
              <a:tr h="278130">
                <a:tc>
                  <a:txBody>
                    <a:bodyPr/>
                    <a:lstStyle/>
                    <a:p>
                      <a:pPr algn="ctr"/>
                      <a:r>
                        <a:rPr lang="en-US" sz="1400" dirty="0">
                          <a:latin typeface="Arial" panose="020B0604020202020204" pitchFamily="34" charset="0"/>
                          <a:cs typeface="Arial" panose="020B0604020202020204" pitchFamily="34" charset="0"/>
                        </a:rPr>
                        <a:t>COMMUNITY RECREATION</a:t>
                      </a:r>
                    </a:p>
                  </a:txBody>
                  <a:tcPr marL="68580" marR="68580" marT="34290" marB="34290"/>
                </a:tc>
                <a:extLst>
                  <a:ext uri="{0D108BD9-81ED-4DB2-BD59-A6C34878D82A}">
                    <a16:rowId xmlns:a16="http://schemas.microsoft.com/office/drawing/2014/main" val="1429162059"/>
                  </a:ext>
                </a:extLst>
              </a:tr>
            </a:tbl>
          </a:graphicData>
        </a:graphic>
      </p:graphicFrame>
    </p:spTree>
    <p:extLst>
      <p:ext uri="{BB962C8B-B14F-4D97-AF65-F5344CB8AC3E}">
        <p14:creationId xmlns:p14="http://schemas.microsoft.com/office/powerpoint/2010/main" val="356469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DFMWR</a:t>
            </a:r>
          </a:p>
        </p:txBody>
      </p:sp>
      <p:sp>
        <p:nvSpPr>
          <p:cNvPr id="3" name="TextBox 2">
            <a:extLst>
              <a:ext uri="{FF2B5EF4-FFF2-40B4-BE49-F238E27FC236}">
                <a16:creationId xmlns:a16="http://schemas.microsoft.com/office/drawing/2014/main" id="{8FA5D25D-0729-EB07-354E-1659516B6CF7}"/>
              </a:ext>
            </a:extLst>
          </p:cNvPr>
          <p:cNvSpPr txBox="1"/>
          <p:nvPr/>
        </p:nvSpPr>
        <p:spPr>
          <a:xfrm>
            <a:off x="-9728" y="924104"/>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4" name="Table 3"/>
          <p:cNvGraphicFramePr>
            <a:graphicFrameLocks noGrp="1"/>
          </p:cNvGraphicFramePr>
          <p:nvPr>
            <p:extLst>
              <p:ext uri="{D42A27DB-BD31-4B8C-83A1-F6EECF244321}">
                <p14:modId xmlns:p14="http://schemas.microsoft.com/office/powerpoint/2010/main" val="3646248522"/>
              </p:ext>
            </p:extLst>
          </p:nvPr>
        </p:nvGraphicFramePr>
        <p:xfrm>
          <a:off x="291996" y="1904381"/>
          <a:ext cx="8578850" cy="4031351"/>
        </p:xfrm>
        <a:graphic>
          <a:graphicData uri="http://schemas.openxmlformats.org/drawingml/2006/table">
            <a:tbl>
              <a:tblPr firstRow="1" bandRow="1">
                <a:tableStyleId>{5C22544A-7EE6-4342-B048-85BDC9FD1C3A}</a:tableStyleId>
              </a:tblPr>
              <a:tblGrid>
                <a:gridCol w="1796888">
                  <a:extLst>
                    <a:ext uri="{9D8B030D-6E8A-4147-A177-3AD203B41FA5}">
                      <a16:colId xmlns:a16="http://schemas.microsoft.com/office/drawing/2014/main" val="2773692571"/>
                    </a:ext>
                  </a:extLst>
                </a:gridCol>
                <a:gridCol w="1894572">
                  <a:extLst>
                    <a:ext uri="{9D8B030D-6E8A-4147-A177-3AD203B41FA5}">
                      <a16:colId xmlns:a16="http://schemas.microsoft.com/office/drawing/2014/main" val="2136745320"/>
                    </a:ext>
                  </a:extLst>
                </a:gridCol>
                <a:gridCol w="1264381">
                  <a:extLst>
                    <a:ext uri="{9D8B030D-6E8A-4147-A177-3AD203B41FA5}">
                      <a16:colId xmlns:a16="http://schemas.microsoft.com/office/drawing/2014/main" val="774939112"/>
                    </a:ext>
                  </a:extLst>
                </a:gridCol>
                <a:gridCol w="1554445">
                  <a:extLst>
                    <a:ext uri="{9D8B030D-6E8A-4147-A177-3AD203B41FA5}">
                      <a16:colId xmlns:a16="http://schemas.microsoft.com/office/drawing/2014/main" val="2021029770"/>
                    </a:ext>
                  </a:extLst>
                </a:gridCol>
                <a:gridCol w="2068564">
                  <a:extLst>
                    <a:ext uri="{9D8B030D-6E8A-4147-A177-3AD203B41FA5}">
                      <a16:colId xmlns:a16="http://schemas.microsoft.com/office/drawing/2014/main" val="2170160456"/>
                    </a:ext>
                  </a:extLst>
                </a:gridCol>
              </a:tblGrid>
              <a:tr h="876671">
                <a:tc>
                  <a:txBody>
                    <a:bodyPr/>
                    <a:lstStyle/>
                    <a:p>
                      <a:r>
                        <a:rPr lang="en-US" sz="1100" dirty="0">
                          <a:latin typeface="Arial" panose="020B0604020202020204" pitchFamily="34" charset="0"/>
                          <a:cs typeface="Arial" panose="020B0604020202020204" pitchFamily="34" charset="0"/>
                        </a:rPr>
                        <a:t>Facility/Program</a:t>
                      </a:r>
                    </a:p>
                  </a:txBody>
                  <a:tcPr marL="68580" marR="68580" marT="34290" marB="34290"/>
                </a:tc>
                <a:tc>
                  <a:txBody>
                    <a:bodyPr/>
                    <a:lstStyle/>
                    <a:p>
                      <a:r>
                        <a:rPr lang="en-US" sz="1100" dirty="0">
                          <a:latin typeface="Arial" panose="020B0604020202020204" pitchFamily="34" charset="0"/>
                          <a:cs typeface="Arial" panose="020B0604020202020204" pitchFamily="34" charset="0"/>
                        </a:rPr>
                        <a:t>Normal Hours</a:t>
                      </a:r>
                    </a:p>
                  </a:txBody>
                  <a:tcPr marL="68580" marR="68580" marT="34290" marB="34290"/>
                </a:tc>
                <a:tc>
                  <a:txBody>
                    <a:bodyPr/>
                    <a:lstStyle/>
                    <a:p>
                      <a:pPr algn="ctr"/>
                      <a:r>
                        <a:rPr lang="en-US" sz="1100" dirty="0">
                          <a:latin typeface="Arial" panose="020B0604020202020204" pitchFamily="34" charset="0"/>
                          <a:cs typeface="Arial" panose="020B0604020202020204" pitchFamily="34" charset="0"/>
                        </a:rPr>
                        <a:t>DFMWR</a:t>
                      </a:r>
                    </a:p>
                    <a:p>
                      <a:pPr algn="ctr"/>
                      <a:r>
                        <a:rPr lang="en-US" sz="1100" dirty="0">
                          <a:latin typeface="Arial" panose="020B0604020202020204" pitchFamily="34" charset="0"/>
                          <a:cs typeface="Arial" panose="020B0604020202020204" pitchFamily="34" charset="0"/>
                        </a:rPr>
                        <a:t>Closure</a:t>
                      </a:r>
                    </a:p>
                    <a:p>
                      <a:pPr algn="ctr"/>
                      <a:r>
                        <a:rPr lang="en-US" sz="1100" dirty="0">
                          <a:latin typeface="Arial" panose="020B0604020202020204" pitchFamily="34" charset="0"/>
                          <a:cs typeface="Arial" panose="020B0604020202020204" pitchFamily="34" charset="0"/>
                        </a:rPr>
                        <a:t>13 Dec 23</a:t>
                      </a:r>
                    </a:p>
                  </a:txBody>
                  <a:tcPr marL="68580" marR="68580" marT="34290" marB="34290"/>
                </a:tc>
                <a:tc>
                  <a:txBody>
                    <a:bodyPr/>
                    <a:lstStyle/>
                    <a:p>
                      <a:pPr algn="ctr"/>
                      <a:r>
                        <a:rPr lang="en-US" sz="1100" baseline="0" dirty="0">
                          <a:latin typeface="Arial" panose="020B0604020202020204" pitchFamily="34" charset="0"/>
                          <a:cs typeface="Arial" panose="020B0604020202020204" pitchFamily="34" charset="0"/>
                        </a:rPr>
                        <a:t>Christmas</a:t>
                      </a:r>
                    </a:p>
                    <a:p>
                      <a:pPr algn="ctr"/>
                      <a:r>
                        <a:rPr lang="en-US" sz="1100" baseline="0" dirty="0">
                          <a:latin typeface="Arial" panose="020B0604020202020204" pitchFamily="34" charset="0"/>
                          <a:cs typeface="Arial" panose="020B0604020202020204" pitchFamily="34" charset="0"/>
                        </a:rPr>
                        <a:t>25 Dec 24</a:t>
                      </a:r>
                    </a:p>
                    <a:p>
                      <a:pPr algn="ctr"/>
                      <a:r>
                        <a:rPr lang="en-US" sz="1100" baseline="0" dirty="0">
                          <a:latin typeface="Arial" panose="020B0604020202020204" pitchFamily="34" charset="0"/>
                          <a:cs typeface="Arial" panose="020B0604020202020204" pitchFamily="34" charset="0"/>
                        </a:rPr>
                        <a:t>New Year’s </a:t>
                      </a:r>
                    </a:p>
                    <a:p>
                      <a:pPr algn="ctr"/>
                      <a:r>
                        <a:rPr lang="en-US" sz="1100" baseline="0" dirty="0">
                          <a:latin typeface="Arial" panose="020B0604020202020204" pitchFamily="34" charset="0"/>
                          <a:cs typeface="Arial" panose="020B0604020202020204" pitchFamily="34" charset="0"/>
                        </a:rPr>
                        <a:t>1 Jan 25</a:t>
                      </a: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Block Leave:</a:t>
                      </a:r>
                      <a:r>
                        <a:rPr lang="en-US" sz="1100" baseline="0" dirty="0">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21 Dec 24 - 5 Jan 25</a:t>
                      </a:r>
                    </a:p>
                  </a:txBody>
                  <a:tcPr marL="68580" marR="68580" marT="34290" marB="34290"/>
                </a:tc>
                <a:extLst>
                  <a:ext uri="{0D108BD9-81ED-4DB2-BD59-A6C34878D82A}">
                    <a16:rowId xmlns:a16="http://schemas.microsoft.com/office/drawing/2014/main" val="2238010215"/>
                  </a:ext>
                </a:extLst>
              </a:tr>
              <a:tr h="367580">
                <a:tc>
                  <a:txBody>
                    <a:bodyPr/>
                    <a:lstStyle/>
                    <a:p>
                      <a:r>
                        <a:rPr lang="en-US" sz="1000" dirty="0">
                          <a:solidFill>
                            <a:schemeClr val="tx1"/>
                          </a:solidFill>
                          <a:latin typeface="Arial" panose="020B0604020202020204" pitchFamily="34" charset="0"/>
                          <a:cs typeface="Arial" panose="020B0604020202020204" pitchFamily="34" charset="0"/>
                        </a:rPr>
                        <a:t>CYS</a:t>
                      </a:r>
                      <a:r>
                        <a:rPr lang="en-US" sz="1000" baseline="0" dirty="0">
                          <a:solidFill>
                            <a:schemeClr val="tx1"/>
                          </a:solidFill>
                          <a:latin typeface="Arial" panose="020B0604020202020204" pitchFamily="34" charset="0"/>
                          <a:cs typeface="Arial" panose="020B0604020202020204" pitchFamily="34" charset="0"/>
                        </a:rPr>
                        <a:t> Administration</a:t>
                      </a:r>
                    </a:p>
                    <a:p>
                      <a:r>
                        <a:rPr lang="en-US" sz="1000" baseline="0" dirty="0">
                          <a:solidFill>
                            <a:schemeClr val="tx1"/>
                          </a:solidFill>
                          <a:latin typeface="Arial" panose="020B0604020202020204" pitchFamily="34" charset="0"/>
                          <a:cs typeface="Arial" panose="020B0604020202020204" pitchFamily="34" charset="0"/>
                        </a:rPr>
                        <a:t>Youth Sports, Bldg. 1317</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a:t>
                      </a:r>
                      <a:r>
                        <a:rPr lang="en-US" sz="1000" baseline="0" dirty="0">
                          <a:solidFill>
                            <a:schemeClr val="tx1"/>
                          </a:solidFill>
                          <a:latin typeface="Arial" panose="020B0604020202020204" pitchFamily="34" charset="0"/>
                          <a:cs typeface="Arial" panose="020B0604020202020204" pitchFamily="34" charset="0"/>
                        </a:rPr>
                        <a:t>: 0730-1600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Closed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 - Fri</a:t>
                      </a:r>
                      <a:r>
                        <a:rPr lang="en-US" sz="1000" baseline="0" dirty="0">
                          <a:solidFill>
                            <a:schemeClr val="tx1"/>
                          </a:solidFill>
                          <a:latin typeface="Arial" panose="020B0604020202020204" pitchFamily="34" charset="0"/>
                          <a:cs typeface="Arial" panose="020B0604020202020204" pitchFamily="34" charset="0"/>
                        </a:rPr>
                        <a:t>: 0730-1600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146322257"/>
                  </a:ext>
                </a:extLst>
              </a:tr>
              <a:tr h="349597">
                <a:tc>
                  <a:txBody>
                    <a:bodyPr/>
                    <a:lstStyle/>
                    <a:p>
                      <a:r>
                        <a:rPr lang="en-US" sz="1000" dirty="0">
                          <a:solidFill>
                            <a:schemeClr val="tx1"/>
                          </a:solidFill>
                          <a:latin typeface="Arial" panose="020B0604020202020204" pitchFamily="34" charset="0"/>
                          <a:cs typeface="Arial" panose="020B0604020202020204" pitchFamily="34" charset="0"/>
                        </a:rPr>
                        <a:t>Parent &amp;</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Outreach Services</a:t>
                      </a:r>
                    </a:p>
                    <a:p>
                      <a:r>
                        <a:rPr lang="en-US" sz="1000" dirty="0">
                          <a:solidFill>
                            <a:schemeClr val="tx1"/>
                          </a:solidFill>
                          <a:latin typeface="Arial" panose="020B0604020202020204" pitchFamily="34" charset="0"/>
                          <a:cs typeface="Arial" panose="020B0604020202020204" pitchFamily="34" charset="0"/>
                        </a:rPr>
                        <a:t>School Liaison, Bldg. 21</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Tue,</a:t>
                      </a:r>
                      <a:r>
                        <a:rPr lang="en-US" sz="1000" baseline="0" dirty="0">
                          <a:solidFill>
                            <a:schemeClr val="tx1"/>
                          </a:solidFill>
                          <a:latin typeface="Arial" panose="020B0604020202020204" pitchFamily="34" charset="0"/>
                          <a:cs typeface="Arial" panose="020B0604020202020204" pitchFamily="34" charset="0"/>
                        </a:rPr>
                        <a:t> Wed, Fri: 0730-1630  </a:t>
                      </a:r>
                    </a:p>
                    <a:p>
                      <a:r>
                        <a:rPr lang="en-US" sz="1000" baseline="0" dirty="0">
                          <a:solidFill>
                            <a:schemeClr val="tx1"/>
                          </a:solidFill>
                          <a:latin typeface="Arial" panose="020B0604020202020204" pitchFamily="34" charset="0"/>
                          <a:cs typeface="Arial" panose="020B0604020202020204" pitchFamily="34" charset="0"/>
                        </a:rPr>
                        <a:t>Thu: 0730-1230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Tue,</a:t>
                      </a:r>
                      <a:r>
                        <a:rPr lang="en-US" sz="1000" baseline="0" dirty="0">
                          <a:solidFill>
                            <a:schemeClr val="tx1"/>
                          </a:solidFill>
                          <a:latin typeface="Arial" panose="020B0604020202020204" pitchFamily="34" charset="0"/>
                          <a:cs typeface="Arial" panose="020B0604020202020204" pitchFamily="34" charset="0"/>
                        </a:rPr>
                        <a:t> Wed, Fri: 0730-1630</a:t>
                      </a:r>
                    </a:p>
                    <a:p>
                      <a:r>
                        <a:rPr lang="en-US" sz="1000" baseline="0" dirty="0">
                          <a:solidFill>
                            <a:schemeClr val="tx1"/>
                          </a:solidFill>
                          <a:latin typeface="Arial" panose="020B0604020202020204" pitchFamily="34" charset="0"/>
                          <a:cs typeface="Arial" panose="020B0604020202020204" pitchFamily="34" charset="0"/>
                        </a:rPr>
                        <a:t>Thu : 0730-1230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153654750"/>
                  </a:ext>
                </a:extLst>
              </a:tr>
              <a:tr h="472054">
                <a:tc>
                  <a:txBody>
                    <a:bodyPr/>
                    <a:lstStyle/>
                    <a:p>
                      <a:r>
                        <a:rPr lang="en-US" sz="1000" dirty="0">
                          <a:solidFill>
                            <a:schemeClr val="tx1"/>
                          </a:solidFill>
                          <a:latin typeface="Arial" panose="020B0604020202020204" pitchFamily="34" charset="0"/>
                          <a:cs typeface="Arial" panose="020B0604020202020204" pitchFamily="34" charset="0"/>
                        </a:rPr>
                        <a:t>Cactus Corner</a:t>
                      </a:r>
                    </a:p>
                    <a:p>
                      <a:r>
                        <a:rPr lang="en-US" sz="1000" dirty="0">
                          <a:solidFill>
                            <a:schemeClr val="tx1"/>
                          </a:solidFill>
                          <a:latin typeface="Arial" panose="020B0604020202020204" pitchFamily="34" charset="0"/>
                          <a:cs typeface="Arial" panose="020B0604020202020204" pitchFamily="34" charset="0"/>
                        </a:rPr>
                        <a:t>Child Development</a:t>
                      </a:r>
                      <a:r>
                        <a:rPr lang="en-US" sz="1000" baseline="0" dirty="0">
                          <a:solidFill>
                            <a:schemeClr val="tx1"/>
                          </a:solidFill>
                          <a:latin typeface="Arial" panose="020B0604020202020204" pitchFamily="34" charset="0"/>
                          <a:cs typeface="Arial" panose="020B0604020202020204" pitchFamily="34" charset="0"/>
                        </a:rPr>
                        <a:t> Center</a:t>
                      </a:r>
                    </a:p>
                    <a:p>
                      <a:r>
                        <a:rPr lang="en-US" sz="1000" baseline="0" dirty="0">
                          <a:solidFill>
                            <a:schemeClr val="tx1"/>
                          </a:solidFill>
                          <a:latin typeface="Arial" panose="020B0604020202020204" pitchFamily="34" charset="0"/>
                          <a:cs typeface="Arial" panose="020B0604020202020204" pitchFamily="34" charset="0"/>
                        </a:rPr>
                        <a:t>Bldg. 4150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a:t>
                      </a:r>
                      <a:r>
                        <a:rPr lang="en-US" sz="1000" baseline="0" dirty="0">
                          <a:solidFill>
                            <a:schemeClr val="tx1"/>
                          </a:solidFill>
                          <a:latin typeface="Arial" panose="020B0604020202020204" pitchFamily="34" charset="0"/>
                          <a:cs typeface="Arial" panose="020B0604020202020204" pitchFamily="34" charset="0"/>
                        </a:rPr>
                        <a:t> 0600-1800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 - Fri:</a:t>
                      </a:r>
                      <a:r>
                        <a:rPr lang="en-US" sz="1000" baseline="0" dirty="0">
                          <a:solidFill>
                            <a:schemeClr val="tx1"/>
                          </a:solidFill>
                          <a:latin typeface="Arial" panose="020B0604020202020204" pitchFamily="34" charset="0"/>
                          <a:cs typeface="Arial" panose="020B0604020202020204" pitchFamily="34" charset="0"/>
                        </a:rPr>
                        <a:t> 0600-1800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87972342"/>
                  </a:ext>
                </a:extLst>
              </a:tr>
              <a:tr h="640080">
                <a:tc>
                  <a:txBody>
                    <a:bodyPr/>
                    <a:lstStyle/>
                    <a:p>
                      <a:r>
                        <a:rPr lang="en-US" sz="1000" dirty="0">
                          <a:solidFill>
                            <a:schemeClr val="tx1"/>
                          </a:solidFill>
                          <a:latin typeface="Arial" panose="020B0604020202020204" pitchFamily="34" charset="0"/>
                          <a:cs typeface="Arial" panose="020B0604020202020204" pitchFamily="34" charset="0"/>
                        </a:rPr>
                        <a:t>School Age Center</a:t>
                      </a:r>
                    </a:p>
                    <a:p>
                      <a:r>
                        <a:rPr lang="en-US" sz="1000" dirty="0">
                          <a:solidFill>
                            <a:schemeClr val="tx1"/>
                          </a:solidFill>
                          <a:latin typeface="Arial" panose="020B0604020202020204" pitchFamily="34" charset="0"/>
                          <a:cs typeface="Arial" panose="020B0604020202020204" pitchFamily="34" charset="0"/>
                        </a:rPr>
                        <a:t>Bldg. 1322</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Tue,</a:t>
                      </a:r>
                      <a:r>
                        <a:rPr lang="en-US" sz="1000" baseline="0" dirty="0">
                          <a:solidFill>
                            <a:schemeClr val="tx1"/>
                          </a:solidFill>
                          <a:latin typeface="Arial" panose="020B0604020202020204" pitchFamily="34" charset="0"/>
                          <a:cs typeface="Arial" panose="020B0604020202020204" pitchFamily="34" charset="0"/>
                        </a:rPr>
                        <a:t> Thu, Fri: 0600-0830 &amp; 1400-1800</a:t>
                      </a:r>
                    </a:p>
                    <a:p>
                      <a:r>
                        <a:rPr lang="en-US" sz="1000" baseline="0" dirty="0">
                          <a:solidFill>
                            <a:schemeClr val="tx1"/>
                          </a:solidFill>
                          <a:latin typeface="Arial" panose="020B0604020202020204" pitchFamily="34" charset="0"/>
                          <a:cs typeface="Arial" panose="020B0604020202020204" pitchFamily="34" charset="0"/>
                        </a:rPr>
                        <a:t>Wed: 0600-0830 &amp; 1200-1800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21-22 &amp; 24 Nov: </a:t>
                      </a:r>
                    </a:p>
                    <a:p>
                      <a:r>
                        <a:rPr lang="en-US" sz="1000" dirty="0">
                          <a:solidFill>
                            <a:schemeClr val="tx1"/>
                          </a:solidFill>
                          <a:latin typeface="Arial" panose="020B0604020202020204" pitchFamily="34" charset="0"/>
                          <a:cs typeface="Arial" panose="020B0604020202020204" pitchFamily="34" charset="0"/>
                        </a:rPr>
                        <a:t>0600-1800</a:t>
                      </a:r>
                    </a:p>
                    <a:p>
                      <a:endParaRPr lang="en-US" sz="1000" dirty="0">
                        <a:solidFill>
                          <a:schemeClr val="tx1"/>
                        </a:solidFill>
                        <a:latin typeface="Arial" panose="020B0604020202020204" pitchFamily="34" charset="0"/>
                        <a:cs typeface="Arial" panose="020B0604020202020204" pitchFamily="34" charset="0"/>
                      </a:endParaRPr>
                    </a:p>
                    <a:p>
                      <a:r>
                        <a:rPr lang="en-US" sz="1000" dirty="0">
                          <a:solidFill>
                            <a:schemeClr val="tx1"/>
                          </a:solidFill>
                          <a:latin typeface="Arial" panose="020B0604020202020204" pitchFamily="34" charset="0"/>
                          <a:cs typeface="Arial" panose="020B0604020202020204" pitchFamily="34" charset="0"/>
                        </a:rPr>
                        <a:t>18 Dec 23-2 Jan 24: </a:t>
                      </a:r>
                    </a:p>
                    <a:p>
                      <a:r>
                        <a:rPr lang="en-US" sz="1000" dirty="0">
                          <a:solidFill>
                            <a:schemeClr val="tx1"/>
                          </a:solidFill>
                          <a:latin typeface="Arial" panose="020B0604020202020204" pitchFamily="34" charset="0"/>
                          <a:cs typeface="Arial" panose="020B0604020202020204" pitchFamily="34" charset="0"/>
                        </a:rPr>
                        <a:t>Mon-Fri: 0600-1800</a:t>
                      </a:r>
                    </a:p>
                  </a:txBody>
                  <a:tcPr marL="68580" marR="68580" marT="34290" marB="34290"/>
                </a:tc>
                <a:extLst>
                  <a:ext uri="{0D108BD9-81ED-4DB2-BD59-A6C34878D82A}">
                    <a16:rowId xmlns:a16="http://schemas.microsoft.com/office/drawing/2014/main" val="2905744029"/>
                  </a:ext>
                </a:extLst>
              </a:tr>
              <a:tr h="411480">
                <a:tc>
                  <a:txBody>
                    <a:bodyPr/>
                    <a:lstStyle/>
                    <a:p>
                      <a:r>
                        <a:rPr lang="en-US" sz="1000" dirty="0">
                          <a:solidFill>
                            <a:schemeClr val="tx1"/>
                          </a:solidFill>
                          <a:latin typeface="Arial" panose="020B0604020202020204" pitchFamily="34" charset="0"/>
                          <a:cs typeface="Arial" panose="020B0604020202020204" pitchFamily="34" charset="0"/>
                        </a:rPr>
                        <a:t>Middle School Teen</a:t>
                      </a:r>
                    </a:p>
                    <a:p>
                      <a:r>
                        <a:rPr lang="en-US" sz="1000" dirty="0">
                          <a:solidFill>
                            <a:schemeClr val="tx1"/>
                          </a:solidFill>
                          <a:latin typeface="Arial" panose="020B0604020202020204" pitchFamily="34" charset="0"/>
                          <a:cs typeface="Arial" panose="020B0604020202020204" pitchFamily="34" charset="0"/>
                        </a:rPr>
                        <a:t>Bldg. 1315</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Mon-Fri: 0900-1800</a:t>
                      </a:r>
                    </a:p>
                    <a:p>
                      <a:r>
                        <a:rPr lang="en-US" sz="1000" dirty="0">
                          <a:solidFill>
                            <a:schemeClr val="tx1"/>
                          </a:solidFill>
                          <a:latin typeface="Arial" panose="020B0604020202020204" pitchFamily="34" charset="0"/>
                          <a:cs typeface="Arial" panose="020B0604020202020204" pitchFamily="34" charset="0"/>
                        </a:rPr>
                        <a:t>Fri (Teens):</a:t>
                      </a:r>
                      <a:r>
                        <a:rPr lang="en-US" sz="1000" baseline="0" dirty="0">
                          <a:solidFill>
                            <a:schemeClr val="tx1"/>
                          </a:solidFill>
                          <a:latin typeface="Arial" panose="020B0604020202020204" pitchFamily="34" charset="0"/>
                          <a:cs typeface="Arial" panose="020B0604020202020204" pitchFamily="34" charset="0"/>
                        </a:rPr>
                        <a:t> 1800-2100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Closed</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Closed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Mon - Fri (Camp hours): 0900-1300</a:t>
                      </a:r>
                    </a:p>
                    <a:p>
                      <a:r>
                        <a:rPr lang="en-US" sz="1000" dirty="0">
                          <a:solidFill>
                            <a:schemeClr val="tx1"/>
                          </a:solidFill>
                          <a:latin typeface="Arial" panose="020B0604020202020204" pitchFamily="34" charset="0"/>
                          <a:cs typeface="Arial" panose="020B0604020202020204" pitchFamily="34" charset="0"/>
                        </a:rPr>
                        <a:t>Mon - Fri (Open rec): 1300-1800</a:t>
                      </a:r>
                    </a:p>
                    <a:p>
                      <a:r>
                        <a:rPr lang="en-US" sz="1000" dirty="0">
                          <a:solidFill>
                            <a:schemeClr val="tx1"/>
                          </a:solidFill>
                          <a:latin typeface="Arial" panose="020B0604020202020204" pitchFamily="34" charset="0"/>
                          <a:cs typeface="Arial" panose="020B0604020202020204" pitchFamily="34" charset="0"/>
                        </a:rPr>
                        <a:t>Fri (Teens):</a:t>
                      </a:r>
                      <a:r>
                        <a:rPr lang="en-US" sz="1000" baseline="0" dirty="0">
                          <a:solidFill>
                            <a:schemeClr val="tx1"/>
                          </a:solidFill>
                          <a:latin typeface="Arial" panose="020B0604020202020204" pitchFamily="34" charset="0"/>
                          <a:cs typeface="Arial" panose="020B0604020202020204" pitchFamily="34" charset="0"/>
                        </a:rPr>
                        <a:t> 1800-2100</a:t>
                      </a:r>
                    </a:p>
                  </a:txBody>
                  <a:tcPr marL="68580" marR="68580" marT="34290" marB="34290"/>
                </a:tc>
                <a:extLst>
                  <a:ext uri="{0D108BD9-81ED-4DB2-BD59-A6C34878D82A}">
                    <a16:rowId xmlns:a16="http://schemas.microsoft.com/office/drawing/2014/main" val="549824012"/>
                  </a:ext>
                </a:extLst>
              </a:tr>
              <a:tr h="337181">
                <a:tc>
                  <a:txBody>
                    <a:bodyPr/>
                    <a:lstStyle/>
                    <a:p>
                      <a:r>
                        <a:rPr lang="en-US" sz="1000" dirty="0">
                          <a:solidFill>
                            <a:schemeClr val="tx1"/>
                          </a:solidFill>
                          <a:latin typeface="Arial" panose="020B0604020202020204" pitchFamily="34" charset="0"/>
                          <a:cs typeface="Arial" panose="020B0604020202020204" pitchFamily="34" charset="0"/>
                        </a:rPr>
                        <a:t>Family Child Care</a:t>
                      </a:r>
                    </a:p>
                    <a:p>
                      <a:r>
                        <a:rPr lang="en-US" sz="1000" dirty="0">
                          <a:solidFill>
                            <a:schemeClr val="tx1"/>
                          </a:solidFill>
                          <a:latin typeface="Arial" panose="020B0604020202020204" pitchFamily="34" charset="0"/>
                          <a:cs typeface="Arial" panose="020B0604020202020204" pitchFamily="34" charset="0"/>
                        </a:rPr>
                        <a:t>Bldg. 1313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Mon-Fri</a:t>
                      </a:r>
                      <a:r>
                        <a:rPr lang="en-US" sz="1000" baseline="0" dirty="0">
                          <a:solidFill>
                            <a:schemeClr val="tx1"/>
                          </a:solidFill>
                          <a:latin typeface="Arial" panose="020B0604020202020204" pitchFamily="34" charset="0"/>
                          <a:cs typeface="Arial" panose="020B0604020202020204" pitchFamily="34" charset="0"/>
                        </a:rPr>
                        <a:t>: 0800-1600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Closed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Closed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 - Fri</a:t>
                      </a:r>
                      <a:r>
                        <a:rPr lang="en-US" sz="1000" baseline="0" dirty="0">
                          <a:solidFill>
                            <a:schemeClr val="tx1"/>
                          </a:solidFill>
                          <a:latin typeface="Arial" panose="020B0604020202020204" pitchFamily="34" charset="0"/>
                          <a:cs typeface="Arial" panose="020B0604020202020204" pitchFamily="34" charset="0"/>
                        </a:rPr>
                        <a:t>: 0800-1600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51844287"/>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558797553"/>
              </p:ext>
            </p:extLst>
          </p:nvPr>
        </p:nvGraphicFramePr>
        <p:xfrm>
          <a:off x="291996" y="1613547"/>
          <a:ext cx="8578850" cy="281940"/>
        </p:xfrm>
        <a:graphic>
          <a:graphicData uri="http://schemas.openxmlformats.org/drawingml/2006/table">
            <a:tbl>
              <a:tblPr firstRow="1" bandRow="1">
                <a:tableStyleId>{5C22544A-7EE6-4342-B048-85BDC9FD1C3A}</a:tableStyleId>
              </a:tblPr>
              <a:tblGrid>
                <a:gridCol w="8578850">
                  <a:extLst>
                    <a:ext uri="{9D8B030D-6E8A-4147-A177-3AD203B41FA5}">
                      <a16:colId xmlns:a16="http://schemas.microsoft.com/office/drawing/2014/main" val="4130841739"/>
                    </a:ext>
                  </a:extLst>
                </a:gridCol>
              </a:tblGrid>
              <a:tr h="278130">
                <a:tc>
                  <a:txBody>
                    <a:bodyPr/>
                    <a:lstStyle/>
                    <a:p>
                      <a:pPr algn="ctr"/>
                      <a:r>
                        <a:rPr lang="en-US" sz="1400" dirty="0">
                          <a:latin typeface="Arial" panose="020B0604020202020204" pitchFamily="34" charset="0"/>
                          <a:cs typeface="Arial" panose="020B0604020202020204" pitchFamily="34" charset="0"/>
                        </a:rPr>
                        <a:t>CHILD AND YOUTH SERVICES (CYS)</a:t>
                      </a:r>
                    </a:p>
                  </a:txBody>
                  <a:tcPr marL="68580" marR="68580" marT="34290" marB="34290"/>
                </a:tc>
                <a:extLst>
                  <a:ext uri="{0D108BD9-81ED-4DB2-BD59-A6C34878D82A}">
                    <a16:rowId xmlns:a16="http://schemas.microsoft.com/office/drawing/2014/main" val="1429162059"/>
                  </a:ext>
                </a:extLst>
              </a:tr>
            </a:tbl>
          </a:graphicData>
        </a:graphic>
      </p:graphicFrame>
    </p:spTree>
    <p:extLst>
      <p:ext uri="{BB962C8B-B14F-4D97-AF65-F5344CB8AC3E}">
        <p14:creationId xmlns:p14="http://schemas.microsoft.com/office/powerpoint/2010/main" val="20608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Exchange</a:t>
            </a:r>
          </a:p>
        </p:txBody>
      </p:sp>
      <p:sp>
        <p:nvSpPr>
          <p:cNvPr id="3" name="TextBox 2">
            <a:extLst>
              <a:ext uri="{FF2B5EF4-FFF2-40B4-BE49-F238E27FC236}">
                <a16:creationId xmlns:a16="http://schemas.microsoft.com/office/drawing/2014/main" id="{8FA5D25D-0729-EB07-354E-1659516B6CF7}"/>
              </a:ext>
            </a:extLst>
          </p:cNvPr>
          <p:cNvSpPr txBox="1"/>
          <p:nvPr/>
        </p:nvSpPr>
        <p:spPr>
          <a:xfrm>
            <a:off x="8626" y="1163638"/>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p:cNvGraphicFramePr>
            <a:graphicFrameLocks noGrp="1"/>
          </p:cNvGraphicFramePr>
          <p:nvPr>
            <p:extLst>
              <p:ext uri="{D42A27DB-BD31-4B8C-83A1-F6EECF244321}">
                <p14:modId xmlns:p14="http://schemas.microsoft.com/office/powerpoint/2010/main" val="366331575"/>
              </p:ext>
            </p:extLst>
          </p:nvPr>
        </p:nvGraphicFramePr>
        <p:xfrm>
          <a:off x="357262" y="1857038"/>
          <a:ext cx="8495474" cy="4100491"/>
        </p:xfrm>
        <a:graphic>
          <a:graphicData uri="http://schemas.openxmlformats.org/drawingml/2006/table">
            <a:tbl>
              <a:tblPr firstRow="1" bandRow="1">
                <a:tableStyleId>{5C22544A-7EE6-4342-B048-85BDC9FD1C3A}</a:tableStyleId>
              </a:tblPr>
              <a:tblGrid>
                <a:gridCol w="2858643">
                  <a:extLst>
                    <a:ext uri="{9D8B030D-6E8A-4147-A177-3AD203B41FA5}">
                      <a16:colId xmlns:a16="http://schemas.microsoft.com/office/drawing/2014/main" val="2773692571"/>
                    </a:ext>
                  </a:extLst>
                </a:gridCol>
                <a:gridCol w="2118946">
                  <a:extLst>
                    <a:ext uri="{9D8B030D-6E8A-4147-A177-3AD203B41FA5}">
                      <a16:colId xmlns:a16="http://schemas.microsoft.com/office/drawing/2014/main" val="2136745320"/>
                    </a:ext>
                  </a:extLst>
                </a:gridCol>
                <a:gridCol w="1323519">
                  <a:extLst>
                    <a:ext uri="{9D8B030D-6E8A-4147-A177-3AD203B41FA5}">
                      <a16:colId xmlns:a16="http://schemas.microsoft.com/office/drawing/2014/main" val="2021029770"/>
                    </a:ext>
                  </a:extLst>
                </a:gridCol>
                <a:gridCol w="2194366">
                  <a:extLst>
                    <a:ext uri="{9D8B030D-6E8A-4147-A177-3AD203B41FA5}">
                      <a16:colId xmlns:a16="http://schemas.microsoft.com/office/drawing/2014/main" val="2170160456"/>
                    </a:ext>
                  </a:extLst>
                </a:gridCol>
              </a:tblGrid>
              <a:tr h="788670">
                <a:tc>
                  <a:txBody>
                    <a:bodyPr/>
                    <a:lstStyle/>
                    <a:p>
                      <a:r>
                        <a:rPr lang="en-US" sz="1400" dirty="0"/>
                        <a:t>Facility/Program</a:t>
                      </a:r>
                    </a:p>
                  </a:txBody>
                  <a:tcPr marL="68580" marR="68580" marT="34290" marB="34290"/>
                </a:tc>
                <a:tc>
                  <a:txBody>
                    <a:bodyPr/>
                    <a:lstStyle/>
                    <a:p>
                      <a:r>
                        <a:rPr lang="en-US" sz="1400" dirty="0"/>
                        <a:t>Normal Hours</a:t>
                      </a:r>
                    </a:p>
                  </a:txBody>
                  <a:tcPr marL="68580" marR="68580" marT="34290" marB="34290"/>
                </a:tc>
                <a:tc>
                  <a:txBody>
                    <a:bodyPr/>
                    <a:lstStyle/>
                    <a:p>
                      <a:pPr algn="ctr"/>
                      <a:r>
                        <a:rPr lang="en-US" sz="1400" baseline="0" dirty="0"/>
                        <a:t>Christmas</a:t>
                      </a:r>
                    </a:p>
                    <a:p>
                      <a:pPr algn="ctr"/>
                      <a:r>
                        <a:rPr lang="en-US" sz="1400" baseline="0" dirty="0"/>
                        <a:t>25 Dec 23</a:t>
                      </a:r>
                    </a:p>
                    <a:p>
                      <a:pPr algn="ctr"/>
                      <a:r>
                        <a:rPr lang="en-US" sz="1400" baseline="0" dirty="0"/>
                        <a:t>New Year’s </a:t>
                      </a:r>
                    </a:p>
                    <a:p>
                      <a:pPr algn="ctr"/>
                      <a:r>
                        <a:rPr lang="en-US" sz="1400" baseline="0" dirty="0"/>
                        <a:t>1 Jan 24</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Opportunity Leave: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16-26 Nov 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Block Leave Hours:</a:t>
                      </a:r>
                      <a:r>
                        <a:rPr lang="en-US" sz="1400"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 Dec 23 - 2 Jan 24</a:t>
                      </a:r>
                    </a:p>
                  </a:txBody>
                  <a:tcPr marL="68580" marR="68580" marT="34290" marB="34290"/>
                </a:tc>
                <a:extLst>
                  <a:ext uri="{0D108BD9-81ED-4DB2-BD59-A6C34878D82A}">
                    <a16:rowId xmlns:a16="http://schemas.microsoft.com/office/drawing/2014/main" val="2238010215"/>
                  </a:ext>
                </a:extLst>
              </a:tr>
              <a:tr h="317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Exchange Main Store, Bldg. 918</a:t>
                      </a:r>
                      <a:endParaRPr lang="en-US" sz="1000" baseline="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 - </a:t>
                      </a:r>
                      <a:r>
                        <a:rPr lang="en-US" sz="1000" baseline="0" dirty="0">
                          <a:solidFill>
                            <a:schemeClr val="tx1"/>
                          </a:solidFill>
                          <a:latin typeface="Arial" panose="020B0604020202020204" pitchFamily="34" charset="0"/>
                          <a:cs typeface="Arial" panose="020B0604020202020204" pitchFamily="34" charset="0"/>
                        </a:rPr>
                        <a:t>Fri: 1000-1800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Sat: 0800- 1600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1000-1800</a:t>
                      </a:r>
                    </a:p>
                    <a:p>
                      <a:r>
                        <a:rPr lang="en-US" sz="1000" dirty="0">
                          <a:solidFill>
                            <a:schemeClr val="tx1"/>
                          </a:solidFill>
                          <a:latin typeface="Arial" panose="020B0604020202020204" pitchFamily="34" charset="0"/>
                          <a:cs typeface="Arial" panose="020B0604020202020204" pitchFamily="34" charset="0"/>
                        </a:rPr>
                        <a:t>Sat/Sun:  </a:t>
                      </a:r>
                    </a:p>
                  </a:txBody>
                  <a:tcPr marL="68580" marR="68580" marT="34290" marB="34290"/>
                </a:tc>
                <a:extLst>
                  <a:ext uri="{0D108BD9-81ED-4DB2-BD59-A6C34878D82A}">
                    <a16:rowId xmlns:a16="http://schemas.microsoft.com/office/drawing/2014/main" val="1146322257"/>
                  </a:ext>
                </a:extLst>
              </a:tr>
              <a:tr h="411480">
                <a:tc>
                  <a:txBody>
                    <a:bodyPr/>
                    <a:lstStyle/>
                    <a:p>
                      <a:r>
                        <a:rPr lang="en-US" sz="1000" dirty="0">
                          <a:solidFill>
                            <a:schemeClr val="tx1"/>
                          </a:solidFill>
                          <a:latin typeface="Arial" panose="020B0604020202020204" pitchFamily="34" charset="0"/>
                          <a:cs typeface="Arial" panose="020B0604020202020204" pitchFamily="34" charset="0"/>
                        </a:rPr>
                        <a:t>Starbucks, Bldg. 323</a:t>
                      </a:r>
                    </a:p>
                  </a:txBody>
                  <a:tcPr marL="68580" marR="68580" marT="34290" marB="34290"/>
                </a:tc>
                <a:tc>
                  <a:txBody>
                    <a:bodyPr/>
                    <a:lstStyle/>
                    <a:p>
                      <a:pPr algn="l"/>
                      <a:r>
                        <a:rPr lang="en-US" sz="1000" dirty="0">
                          <a:solidFill>
                            <a:schemeClr val="tx1"/>
                          </a:solidFill>
                          <a:latin typeface="Arial" panose="020B0604020202020204" pitchFamily="34" charset="0"/>
                          <a:cs typeface="Arial" panose="020B0604020202020204" pitchFamily="34" charset="0"/>
                        </a:rPr>
                        <a:t>Mon-Fri:0530-1500</a:t>
                      </a:r>
                    </a:p>
                    <a:p>
                      <a:pPr algn="l"/>
                      <a:r>
                        <a:rPr lang="en-US" sz="1000" dirty="0">
                          <a:solidFill>
                            <a:schemeClr val="tx1"/>
                          </a:solidFill>
                          <a:latin typeface="Arial" panose="020B0604020202020204" pitchFamily="34" charset="0"/>
                          <a:cs typeface="Arial" panose="020B0604020202020204" pitchFamily="34" charset="0"/>
                        </a:rPr>
                        <a:t>Sat/Sun:0530-1500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p>
                      <a:r>
                        <a:rPr lang="en-US" sz="1000" b="0" dirty="0">
                          <a:solidFill>
                            <a:schemeClr val="tx1"/>
                          </a:solidFill>
                          <a:latin typeface="Arial" panose="020B0604020202020204" pitchFamily="34" charset="0"/>
                          <a:cs typeface="Arial" panose="020B0604020202020204" pitchFamily="34" charset="0"/>
                        </a:rPr>
                        <a:t>New Years: 0800-1500</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0530-1500</a:t>
                      </a:r>
                    </a:p>
                    <a:p>
                      <a:r>
                        <a:rPr lang="en-US" sz="1000" dirty="0">
                          <a:solidFill>
                            <a:schemeClr val="tx1"/>
                          </a:solidFill>
                          <a:latin typeface="Arial" panose="020B0604020202020204" pitchFamily="34" charset="0"/>
                          <a:cs typeface="Arial" panose="020B0604020202020204" pitchFamily="34" charset="0"/>
                        </a:rPr>
                        <a:t>Sat/Sun: 0800-1500</a:t>
                      </a:r>
                    </a:p>
                  </a:txBody>
                  <a:tcPr marL="68580" marR="68580" marT="34290" marB="34290"/>
                </a:tc>
                <a:extLst>
                  <a:ext uri="{0D108BD9-81ED-4DB2-BD59-A6C34878D82A}">
                    <a16:rowId xmlns:a16="http://schemas.microsoft.com/office/drawing/2014/main" val="3387972342"/>
                  </a:ext>
                </a:extLst>
              </a:tr>
              <a:tr h="330200">
                <a:tc>
                  <a:txBody>
                    <a:bodyPr/>
                    <a:lstStyle/>
                    <a:p>
                      <a:r>
                        <a:rPr lang="en-US" sz="1000" dirty="0">
                          <a:solidFill>
                            <a:schemeClr val="tx1"/>
                          </a:solidFill>
                          <a:latin typeface="Arial" panose="020B0604020202020204" pitchFamily="34" charset="0"/>
                          <a:cs typeface="Arial" panose="020B0604020202020204" pitchFamily="34" charset="0"/>
                        </a:rPr>
                        <a:t>24 Hour Express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24 Hours</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24 Hours</a:t>
                      </a:r>
                    </a:p>
                  </a:txBody>
                  <a:tcPr marL="68580" marR="68580" marT="34290" marB="34290"/>
                </a:tc>
                <a:extLst>
                  <a:ext uri="{0D108BD9-81ED-4DB2-BD59-A6C34878D82A}">
                    <a16:rowId xmlns:a16="http://schemas.microsoft.com/office/drawing/2014/main" val="449761154"/>
                  </a:ext>
                </a:extLst>
              </a:tr>
              <a:tr h="246172">
                <a:tc>
                  <a:txBody>
                    <a:bodyPr/>
                    <a:lstStyle/>
                    <a:p>
                      <a:r>
                        <a:rPr lang="en-US" sz="1000" dirty="0">
                          <a:solidFill>
                            <a:schemeClr val="tx1"/>
                          </a:solidFill>
                          <a:latin typeface="Arial" panose="020B0604020202020204" pitchFamily="34" charset="0"/>
                          <a:cs typeface="Arial" panose="020B0604020202020204" pitchFamily="34" charset="0"/>
                        </a:rPr>
                        <a:t>Taco Bell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Tue - Sat:1000- 1800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 - Fri:  1100-1700</a:t>
                      </a:r>
                    </a:p>
                    <a:p>
                      <a:r>
                        <a:rPr lang="en-US" sz="1000" dirty="0">
                          <a:solidFill>
                            <a:schemeClr val="tx1"/>
                          </a:solidFill>
                          <a:latin typeface="Arial" panose="020B0604020202020204" pitchFamily="34" charset="0"/>
                          <a:cs typeface="Arial" panose="020B0604020202020204" pitchFamily="34" charset="0"/>
                        </a:rPr>
                        <a:t>Sat/Sun:</a:t>
                      </a:r>
                    </a:p>
                  </a:txBody>
                  <a:tcPr marL="68580" marR="68580" marT="34290" marB="34290"/>
                </a:tc>
                <a:extLst>
                  <a:ext uri="{0D108BD9-81ED-4DB2-BD59-A6C34878D82A}">
                    <a16:rowId xmlns:a16="http://schemas.microsoft.com/office/drawing/2014/main" val="1237104930"/>
                  </a:ext>
                </a:extLst>
              </a:tr>
              <a:tr h="330200">
                <a:tc>
                  <a:txBody>
                    <a:bodyPr/>
                    <a:lstStyle/>
                    <a:p>
                      <a:r>
                        <a:rPr lang="en-US" sz="1000" dirty="0">
                          <a:solidFill>
                            <a:schemeClr val="tx1"/>
                          </a:solidFill>
                          <a:latin typeface="Arial" panose="020B0604020202020204" pitchFamily="34" charset="0"/>
                          <a:cs typeface="Arial" panose="020B0604020202020204" pitchFamily="34" charset="0"/>
                        </a:rPr>
                        <a:t>Military Clothes Sales (MCSS)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Wed - Fri:</a:t>
                      </a:r>
                      <a:r>
                        <a:rPr lang="en-US" sz="1000" baseline="0" dirty="0">
                          <a:solidFill>
                            <a:schemeClr val="tx1"/>
                          </a:solidFill>
                          <a:latin typeface="Arial" panose="020B0604020202020204" pitchFamily="34" charset="0"/>
                          <a:cs typeface="Arial" panose="020B0604020202020204" pitchFamily="34" charset="0"/>
                        </a:rPr>
                        <a:t> 1200-2000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Sat - Sun: 0800-1800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 Christmas Eve,  Christmas Day and New Year’s Day</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Mon-Fri:  1000-1800</a:t>
                      </a:r>
                    </a:p>
                    <a:p>
                      <a:r>
                        <a:rPr lang="en-US" sz="1000" dirty="0">
                          <a:solidFill>
                            <a:schemeClr val="tx1"/>
                          </a:solidFill>
                          <a:latin typeface="Arial" panose="020B0604020202020204" pitchFamily="34" charset="0"/>
                          <a:cs typeface="Arial" panose="020B0604020202020204" pitchFamily="34" charset="0"/>
                        </a:rPr>
                        <a:t>Sat/Sun:  Closed</a:t>
                      </a:r>
                    </a:p>
                  </a:txBody>
                  <a:tcPr marL="68580" marR="68580" marT="34290" marB="34290"/>
                </a:tc>
                <a:extLst>
                  <a:ext uri="{0D108BD9-81ED-4DB2-BD59-A6C34878D82A}">
                    <a16:rowId xmlns:a16="http://schemas.microsoft.com/office/drawing/2014/main" val="261748425"/>
                  </a:ext>
                </a:extLst>
              </a:tr>
              <a:tr h="524171">
                <a:tc>
                  <a:txBody>
                    <a:bodyPr/>
                    <a:lstStyle/>
                    <a:p>
                      <a:r>
                        <a:rPr lang="en-US" sz="1000" dirty="0">
                          <a:solidFill>
                            <a:schemeClr val="tx1"/>
                          </a:solidFill>
                          <a:latin typeface="Arial" panose="020B0604020202020204" pitchFamily="34" charset="0"/>
                          <a:cs typeface="Arial" panose="020B0604020202020204" pitchFamily="34" charset="0"/>
                        </a:rPr>
                        <a:t>Dust Bowl Troop Store</a:t>
                      </a:r>
                    </a:p>
                  </a:txBody>
                  <a:tcPr marL="68580" marR="68580" marT="34290" marB="34290"/>
                </a:tc>
                <a:tc>
                  <a:txBody>
                    <a:bodyPr/>
                    <a:lstStyle/>
                    <a:p>
                      <a:pPr algn="l"/>
                      <a:r>
                        <a:rPr lang="en-US" sz="1000" dirty="0">
                          <a:solidFill>
                            <a:schemeClr val="tx1"/>
                          </a:solidFill>
                          <a:latin typeface="Arial" panose="020B0604020202020204" pitchFamily="34" charset="0"/>
                          <a:cs typeface="Arial" panose="020B0604020202020204" pitchFamily="34" charset="0"/>
                        </a:rPr>
                        <a:t>Mon - Fri: 1000</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-1700</a:t>
                      </a:r>
                    </a:p>
                    <a:p>
                      <a:pPr algn="l"/>
                      <a:r>
                        <a:rPr lang="en-US" sz="1000" dirty="0">
                          <a:solidFill>
                            <a:schemeClr val="tx1"/>
                          </a:solidFill>
                          <a:latin typeface="Arial" panose="020B0604020202020204" pitchFamily="34" charset="0"/>
                          <a:cs typeface="Arial" panose="020B0604020202020204" pitchFamily="34" charset="0"/>
                        </a:rPr>
                        <a:t>Sat: 1000-1500</a:t>
                      </a:r>
                    </a:p>
                  </a:txBody>
                  <a:tcPr marL="68580" marR="68580" marT="34290" marB="34290"/>
                </a:tc>
                <a:tc>
                  <a:txBody>
                    <a:bodyPr/>
                    <a:lstStyle/>
                    <a:p>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Closed</a:t>
                      </a:r>
                    </a:p>
                  </a:txBody>
                  <a:tcPr marL="68580" marR="68580" marT="34290" marB="34290"/>
                </a:tc>
                <a:extLst>
                  <a:ext uri="{0D108BD9-81ED-4DB2-BD59-A6C34878D82A}">
                    <a16:rowId xmlns:a16="http://schemas.microsoft.com/office/drawing/2014/main" val="1258211225"/>
                  </a:ext>
                </a:extLst>
              </a:tr>
              <a:tr h="524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Burger King, </a:t>
                      </a:r>
                      <a:r>
                        <a:rPr lang="en-US" sz="1000" b="0" dirty="0" err="1">
                          <a:solidFill>
                            <a:schemeClr val="tx1"/>
                          </a:solidFill>
                          <a:latin typeface="Arial" panose="020B0604020202020204" pitchFamily="34" charset="0"/>
                          <a:cs typeface="Arial" panose="020B0604020202020204" pitchFamily="34" charset="0"/>
                        </a:rPr>
                        <a:t>Bldg</a:t>
                      </a:r>
                      <a:r>
                        <a:rPr lang="en-US" sz="1000" b="0" dirty="0">
                          <a:solidFill>
                            <a:schemeClr val="tx1"/>
                          </a:solidFill>
                          <a:latin typeface="Arial" panose="020B0604020202020204" pitchFamily="34" charset="0"/>
                          <a:cs typeface="Arial" panose="020B0604020202020204" pitchFamily="34" charset="0"/>
                        </a:rPr>
                        <a:t> 979</a:t>
                      </a: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algn="l"/>
                      <a:r>
                        <a:rPr lang="en-US" sz="1000" dirty="0">
                          <a:solidFill>
                            <a:schemeClr val="tx1"/>
                          </a:solidFill>
                          <a:latin typeface="Arial" panose="020B0604020202020204" pitchFamily="34" charset="0"/>
                          <a:cs typeface="Arial" panose="020B0604020202020204" pitchFamily="34" charset="0"/>
                        </a:rPr>
                        <a:t>Mon - Fri: 1000</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-1700</a:t>
                      </a:r>
                    </a:p>
                    <a:p>
                      <a:pPr algn="l"/>
                      <a:r>
                        <a:rPr lang="en-US" sz="1000" dirty="0">
                          <a:solidFill>
                            <a:schemeClr val="tx1"/>
                          </a:solidFill>
                          <a:latin typeface="Arial" panose="020B0604020202020204" pitchFamily="34" charset="0"/>
                          <a:cs typeface="Arial" panose="020B0604020202020204" pitchFamily="34" charset="0"/>
                        </a:rPr>
                        <a:t>Sat: 1000-1500</a:t>
                      </a:r>
                    </a:p>
                    <a:p>
                      <a:pPr algn="l"/>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Closed</a:t>
                      </a:r>
                    </a:p>
                    <a:p>
                      <a:endParaRPr lang="en-US" sz="1000" b="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1030-1800</a:t>
                      </a: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642439042"/>
                  </a:ext>
                </a:extLst>
              </a:tr>
            </a:tbl>
          </a:graphicData>
        </a:graphic>
      </p:graphicFrame>
    </p:spTree>
    <p:extLst>
      <p:ext uri="{BB962C8B-B14F-4D97-AF65-F5344CB8AC3E}">
        <p14:creationId xmlns:p14="http://schemas.microsoft.com/office/powerpoint/2010/main" val="22916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Exchange</a:t>
            </a:r>
          </a:p>
        </p:txBody>
      </p:sp>
      <p:sp>
        <p:nvSpPr>
          <p:cNvPr id="3" name="TextBox 2">
            <a:extLst>
              <a:ext uri="{FF2B5EF4-FFF2-40B4-BE49-F238E27FC236}">
                <a16:creationId xmlns:a16="http://schemas.microsoft.com/office/drawing/2014/main" id="{8FA5D25D-0729-EB07-354E-1659516B6CF7}"/>
              </a:ext>
            </a:extLst>
          </p:cNvPr>
          <p:cNvSpPr txBox="1"/>
          <p:nvPr/>
        </p:nvSpPr>
        <p:spPr>
          <a:xfrm>
            <a:off x="17088" y="816900"/>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pic>
        <p:nvPicPr>
          <p:cNvPr id="6" name="Picture 5">
            <a:extLst>
              <a:ext uri="{FF2B5EF4-FFF2-40B4-BE49-F238E27FC236}">
                <a16:creationId xmlns:a16="http://schemas.microsoft.com/office/drawing/2014/main" id="{F8AF6A27-61AE-C673-8BF7-B052A7F81261}"/>
              </a:ext>
            </a:extLst>
          </p:cNvPr>
          <p:cNvPicPr>
            <a:picLocks noChangeAspect="1"/>
          </p:cNvPicPr>
          <p:nvPr/>
        </p:nvPicPr>
        <p:blipFill>
          <a:blip r:embed="rId2"/>
          <a:stretch>
            <a:fillRect/>
          </a:stretch>
        </p:blipFill>
        <p:spPr>
          <a:xfrm>
            <a:off x="806245" y="1217011"/>
            <a:ext cx="7639665" cy="5006808"/>
          </a:xfrm>
          <a:prstGeom prst="rect">
            <a:avLst/>
          </a:prstGeom>
        </p:spPr>
      </p:pic>
    </p:spTree>
    <p:extLst>
      <p:ext uri="{BB962C8B-B14F-4D97-AF65-F5344CB8AC3E}">
        <p14:creationId xmlns:p14="http://schemas.microsoft.com/office/powerpoint/2010/main" val="388047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Exchange</a:t>
            </a:r>
          </a:p>
        </p:txBody>
      </p:sp>
      <p:sp>
        <p:nvSpPr>
          <p:cNvPr id="3" name="TextBox 2">
            <a:extLst>
              <a:ext uri="{FF2B5EF4-FFF2-40B4-BE49-F238E27FC236}">
                <a16:creationId xmlns:a16="http://schemas.microsoft.com/office/drawing/2014/main" id="{8FA5D25D-0729-EB07-354E-1659516B6CF7}"/>
              </a:ext>
            </a:extLst>
          </p:cNvPr>
          <p:cNvSpPr txBox="1"/>
          <p:nvPr/>
        </p:nvSpPr>
        <p:spPr>
          <a:xfrm>
            <a:off x="17088" y="718580"/>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pic>
        <p:nvPicPr>
          <p:cNvPr id="7" name="Picture 6">
            <a:extLst>
              <a:ext uri="{FF2B5EF4-FFF2-40B4-BE49-F238E27FC236}">
                <a16:creationId xmlns:a16="http://schemas.microsoft.com/office/drawing/2014/main" id="{C480B8F8-DD8E-83ED-1F13-99CB08D93122}"/>
              </a:ext>
            </a:extLst>
          </p:cNvPr>
          <p:cNvPicPr>
            <a:picLocks noChangeAspect="1"/>
          </p:cNvPicPr>
          <p:nvPr/>
        </p:nvPicPr>
        <p:blipFill>
          <a:blip r:embed="rId2"/>
          <a:stretch>
            <a:fillRect/>
          </a:stretch>
        </p:blipFill>
        <p:spPr>
          <a:xfrm>
            <a:off x="17088" y="1217010"/>
            <a:ext cx="9109824" cy="4937760"/>
          </a:xfrm>
          <a:prstGeom prst="rect">
            <a:avLst/>
          </a:prstGeom>
        </p:spPr>
      </p:pic>
    </p:spTree>
    <p:extLst>
      <p:ext uri="{BB962C8B-B14F-4D97-AF65-F5344CB8AC3E}">
        <p14:creationId xmlns:p14="http://schemas.microsoft.com/office/powerpoint/2010/main" val="412926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Defense Commissary Agency (DeCA)</a:t>
            </a:r>
          </a:p>
        </p:txBody>
      </p:sp>
      <p:sp>
        <p:nvSpPr>
          <p:cNvPr id="3" name="TextBox 2">
            <a:extLst>
              <a:ext uri="{FF2B5EF4-FFF2-40B4-BE49-F238E27FC236}">
                <a16:creationId xmlns:a16="http://schemas.microsoft.com/office/drawing/2014/main" id="{8FA5D25D-0729-EB07-354E-1659516B6CF7}"/>
              </a:ext>
            </a:extLst>
          </p:cNvPr>
          <p:cNvSpPr txBox="1"/>
          <p:nvPr/>
        </p:nvSpPr>
        <p:spPr>
          <a:xfrm>
            <a:off x="17088" y="1194354"/>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2" name="Table 1">
            <a:extLst>
              <a:ext uri="{FF2B5EF4-FFF2-40B4-BE49-F238E27FC236}">
                <a16:creationId xmlns:a16="http://schemas.microsoft.com/office/drawing/2014/main" id="{46C66648-432A-CAE0-40D9-14FB7AD5C390}"/>
              </a:ext>
            </a:extLst>
          </p:cNvPr>
          <p:cNvGraphicFramePr>
            <a:graphicFrameLocks noGrp="1"/>
          </p:cNvGraphicFramePr>
          <p:nvPr>
            <p:extLst>
              <p:ext uri="{D42A27DB-BD31-4B8C-83A1-F6EECF244321}">
                <p14:modId xmlns:p14="http://schemas.microsoft.com/office/powerpoint/2010/main" val="2784030396"/>
              </p:ext>
            </p:extLst>
          </p:nvPr>
        </p:nvGraphicFramePr>
        <p:xfrm>
          <a:off x="496239" y="2046726"/>
          <a:ext cx="8151522" cy="1600200"/>
        </p:xfrm>
        <a:graphic>
          <a:graphicData uri="http://schemas.openxmlformats.org/drawingml/2006/table">
            <a:tbl>
              <a:tblPr firstRow="1" bandRow="1">
                <a:tableStyleId>{5C22544A-7EE6-4342-B048-85BDC9FD1C3A}</a:tableStyleId>
              </a:tblPr>
              <a:tblGrid>
                <a:gridCol w="2316421">
                  <a:extLst>
                    <a:ext uri="{9D8B030D-6E8A-4147-A177-3AD203B41FA5}">
                      <a16:colId xmlns:a16="http://schemas.microsoft.com/office/drawing/2014/main" val="2773692571"/>
                    </a:ext>
                  </a:extLst>
                </a:gridCol>
                <a:gridCol w="1702528">
                  <a:extLst>
                    <a:ext uri="{9D8B030D-6E8A-4147-A177-3AD203B41FA5}">
                      <a16:colId xmlns:a16="http://schemas.microsoft.com/office/drawing/2014/main" val="2136745320"/>
                    </a:ext>
                  </a:extLst>
                </a:gridCol>
                <a:gridCol w="2153172">
                  <a:extLst>
                    <a:ext uri="{9D8B030D-6E8A-4147-A177-3AD203B41FA5}">
                      <a16:colId xmlns:a16="http://schemas.microsoft.com/office/drawing/2014/main" val="2021029770"/>
                    </a:ext>
                  </a:extLst>
                </a:gridCol>
                <a:gridCol w="1979401">
                  <a:extLst>
                    <a:ext uri="{9D8B030D-6E8A-4147-A177-3AD203B41FA5}">
                      <a16:colId xmlns:a16="http://schemas.microsoft.com/office/drawing/2014/main" val="2170160456"/>
                    </a:ext>
                  </a:extLst>
                </a:gridCol>
              </a:tblGrid>
              <a:tr h="895684">
                <a:tc>
                  <a:txBody>
                    <a:bodyPr/>
                    <a:lstStyle/>
                    <a:p>
                      <a:r>
                        <a:rPr lang="en-US" sz="1400" dirty="0"/>
                        <a:t>Facility/Program</a:t>
                      </a:r>
                    </a:p>
                  </a:txBody>
                  <a:tcPr marL="68580" marR="68580" marT="34290" marB="34290"/>
                </a:tc>
                <a:tc>
                  <a:txBody>
                    <a:bodyPr/>
                    <a:lstStyle/>
                    <a:p>
                      <a:r>
                        <a:rPr lang="en-US" sz="1400" dirty="0"/>
                        <a:t>Normal Hours</a:t>
                      </a:r>
                    </a:p>
                  </a:txBody>
                  <a:tcPr marL="68580" marR="68580" marT="34290" marB="34290"/>
                </a:tc>
                <a:tc>
                  <a:txBody>
                    <a:bodyPr/>
                    <a:lstStyle/>
                    <a:p>
                      <a:pPr algn="ctr"/>
                      <a:r>
                        <a:rPr lang="en-US" sz="1400" baseline="0" dirty="0"/>
                        <a:t>Christmas</a:t>
                      </a:r>
                    </a:p>
                    <a:p>
                      <a:pPr algn="ctr"/>
                      <a:r>
                        <a:rPr lang="en-US" sz="1400" baseline="0" dirty="0"/>
                        <a:t>25 Dec 24</a:t>
                      </a:r>
                    </a:p>
                    <a:p>
                      <a:pPr algn="ctr"/>
                      <a:r>
                        <a:rPr lang="en-US" sz="1400" baseline="0" dirty="0"/>
                        <a:t>New Year’s </a:t>
                      </a:r>
                    </a:p>
                    <a:p>
                      <a:pPr algn="ctr"/>
                      <a:r>
                        <a:rPr lang="en-US" sz="1400" baseline="0" dirty="0"/>
                        <a:t>1 Jan 25</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Block Leave Hours:</a:t>
                      </a:r>
                      <a:r>
                        <a:rPr lang="en-US" sz="1400"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21 Dec 24 - 5 Jan 25</a:t>
                      </a:r>
                    </a:p>
                  </a:txBody>
                  <a:tcPr marL="68580" marR="68580" marT="34290" marB="34290"/>
                </a:tc>
                <a:extLst>
                  <a:ext uri="{0D108BD9-81ED-4DB2-BD59-A6C34878D82A}">
                    <a16:rowId xmlns:a16="http://schemas.microsoft.com/office/drawing/2014/main" val="2238010215"/>
                  </a:ext>
                </a:extLst>
              </a:tr>
              <a:tr h="3627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Commissary</a:t>
                      </a:r>
                      <a:endParaRPr lang="en-US" sz="1000" baseline="0" dirty="0">
                        <a:solidFill>
                          <a:schemeClr val="tx1"/>
                        </a:solidFill>
                        <a:latin typeface="Arial" panose="020B0604020202020204" pitchFamily="34" charset="0"/>
                        <a:cs typeface="Arial" panose="020B0604020202020204" pitchFamily="34" charset="0"/>
                      </a:endParaRP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Mon - </a:t>
                      </a:r>
                      <a:r>
                        <a:rPr lang="en-US" sz="1000" baseline="0" dirty="0">
                          <a:solidFill>
                            <a:schemeClr val="tx1"/>
                          </a:solidFill>
                          <a:latin typeface="Arial" panose="020B0604020202020204" pitchFamily="34" charset="0"/>
                          <a:cs typeface="Arial" panose="020B0604020202020204" pitchFamily="34" charset="0"/>
                        </a:rPr>
                        <a:t>Fri: 1100-2000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Arial" panose="020B0604020202020204" pitchFamily="34" charset="0"/>
                          <a:cs typeface="Arial" panose="020B0604020202020204" pitchFamily="34" charset="0"/>
                        </a:rPr>
                        <a:t>Sat/Sun: 1030-1900</a:t>
                      </a:r>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Closed</a:t>
                      </a:r>
                    </a:p>
                  </a:txBody>
                  <a:tcPr marL="68580" marR="68580" marT="34290" marB="34290"/>
                </a:tc>
                <a:tc>
                  <a:txBody>
                    <a:bodyPr/>
                    <a:lstStyle/>
                    <a:p>
                      <a:r>
                        <a:rPr lang="en-US" sz="1000" dirty="0">
                          <a:solidFill>
                            <a:schemeClr val="tx1"/>
                          </a:solidFill>
                          <a:latin typeface="Arial" panose="020B0604020202020204" pitchFamily="34" charset="0"/>
                          <a:cs typeface="Arial" panose="020B0604020202020204" pitchFamily="34" charset="0"/>
                        </a:rPr>
                        <a:t>Mon-Fri:  0930-2000</a:t>
                      </a:r>
                    </a:p>
                    <a:p>
                      <a:r>
                        <a:rPr lang="en-US" sz="1000" dirty="0">
                          <a:solidFill>
                            <a:schemeClr val="tx1"/>
                          </a:solidFill>
                          <a:latin typeface="Arial" panose="020B0604020202020204" pitchFamily="34" charset="0"/>
                          <a:cs typeface="Arial" panose="020B0604020202020204" pitchFamily="34" charset="0"/>
                        </a:rPr>
                        <a:t>Sat/Sun:  1030-1900</a:t>
                      </a:r>
                    </a:p>
                    <a:p>
                      <a:r>
                        <a:rPr lang="en-US" sz="1000" dirty="0">
                          <a:solidFill>
                            <a:schemeClr val="tx1"/>
                          </a:solidFill>
                          <a:latin typeface="Arial" panose="020B0604020202020204" pitchFamily="34" charset="0"/>
                          <a:cs typeface="Arial" panose="020B0604020202020204" pitchFamily="34" charset="0"/>
                        </a:rPr>
                        <a:t>Christmas Eve:  0900-1600</a:t>
                      </a:r>
                    </a:p>
                    <a:p>
                      <a:endParaRPr lang="en-US" sz="10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146322257"/>
                  </a:ext>
                </a:extLst>
              </a:tr>
            </a:tbl>
          </a:graphicData>
        </a:graphic>
      </p:graphicFrame>
    </p:spTree>
    <p:extLst>
      <p:ext uri="{BB962C8B-B14F-4D97-AF65-F5344CB8AC3E}">
        <p14:creationId xmlns:p14="http://schemas.microsoft.com/office/powerpoint/2010/main" val="285880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High Desert Support Services (HDSS)</a:t>
            </a:r>
          </a:p>
        </p:txBody>
      </p:sp>
      <p:sp>
        <p:nvSpPr>
          <p:cNvPr id="3" name="TextBox 2">
            <a:extLst>
              <a:ext uri="{FF2B5EF4-FFF2-40B4-BE49-F238E27FC236}">
                <a16:creationId xmlns:a16="http://schemas.microsoft.com/office/drawing/2014/main" id="{8FA5D25D-0729-EB07-354E-1659516B6CF7}"/>
              </a:ext>
            </a:extLst>
          </p:cNvPr>
          <p:cNvSpPr txBox="1"/>
          <p:nvPr/>
        </p:nvSpPr>
        <p:spPr>
          <a:xfrm>
            <a:off x="17088" y="1194354"/>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4" name="Table 3">
            <a:extLst>
              <a:ext uri="{FF2B5EF4-FFF2-40B4-BE49-F238E27FC236}">
                <a16:creationId xmlns:a16="http://schemas.microsoft.com/office/drawing/2014/main" id="{D7517D0B-07FE-0D75-20E8-3FA3D53452E6}"/>
              </a:ext>
            </a:extLst>
          </p:cNvPr>
          <p:cNvGraphicFramePr>
            <a:graphicFrameLocks noGrp="1"/>
          </p:cNvGraphicFramePr>
          <p:nvPr>
            <p:extLst>
              <p:ext uri="{D42A27DB-BD31-4B8C-83A1-F6EECF244321}">
                <p14:modId xmlns:p14="http://schemas.microsoft.com/office/powerpoint/2010/main" val="487810767"/>
              </p:ext>
            </p:extLst>
          </p:nvPr>
        </p:nvGraphicFramePr>
        <p:xfrm>
          <a:off x="145915" y="1856642"/>
          <a:ext cx="8852170" cy="2481893"/>
        </p:xfrm>
        <a:graphic>
          <a:graphicData uri="http://schemas.openxmlformats.org/drawingml/2006/table">
            <a:tbl>
              <a:tblPr firstRow="1" bandRow="1">
                <a:tableStyleId>{5C22544A-7EE6-4342-B048-85BDC9FD1C3A}</a:tableStyleId>
              </a:tblPr>
              <a:tblGrid>
                <a:gridCol w="4426085">
                  <a:extLst>
                    <a:ext uri="{9D8B030D-6E8A-4147-A177-3AD203B41FA5}">
                      <a16:colId xmlns:a16="http://schemas.microsoft.com/office/drawing/2014/main" val="20000"/>
                    </a:ext>
                  </a:extLst>
                </a:gridCol>
                <a:gridCol w="4426085">
                  <a:extLst>
                    <a:ext uri="{9D8B030D-6E8A-4147-A177-3AD203B41FA5}">
                      <a16:colId xmlns:a16="http://schemas.microsoft.com/office/drawing/2014/main" val="20001"/>
                    </a:ext>
                  </a:extLst>
                </a:gridCol>
              </a:tblGrid>
              <a:tr h="412798">
                <a:tc gridSpan="2">
                  <a:txBody>
                    <a:bodyPr/>
                    <a:lstStyle/>
                    <a:p>
                      <a:endParaRPr lang="en-US" sz="1400" dirty="0">
                        <a:latin typeface="Arial" panose="020B0604020202020204" pitchFamily="34" charset="0"/>
                        <a:cs typeface="Arial" panose="020B0604020202020204" pitchFamily="34" charset="0"/>
                      </a:endParaRPr>
                    </a:p>
                  </a:txBody>
                  <a:tcPr marL="68580" marR="68580" marT="34290" marB="34290">
                    <a:solidFill>
                      <a:schemeClr val="accent1">
                        <a:lumMod val="75000"/>
                      </a:schemeClr>
                    </a:solidFill>
                  </a:tcPr>
                </a:tc>
                <a:tc hMerge="1">
                  <a:txBody>
                    <a:bodyPr/>
                    <a:lstStyle/>
                    <a:p>
                      <a:endParaRPr lang="en-US" dirty="0"/>
                    </a:p>
                  </a:txBody>
                  <a:tcPr>
                    <a:solidFill>
                      <a:schemeClr val="accent1">
                        <a:lumMod val="75000"/>
                      </a:schemeClr>
                    </a:solidFill>
                  </a:tcPr>
                </a:tc>
                <a:extLst>
                  <a:ext uri="{0D108BD9-81ED-4DB2-BD59-A6C34878D82A}">
                    <a16:rowId xmlns:a16="http://schemas.microsoft.com/office/drawing/2014/main" val="10000"/>
                  </a:ext>
                </a:extLst>
              </a:tr>
              <a:tr h="306226">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HDSS  (work order desk:  760 380-3539)</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 Fri:  0730 – 1600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306226">
                <a:tc>
                  <a:txBody>
                    <a:bodyPr/>
                    <a:lstStyle/>
                    <a:p>
                      <a:r>
                        <a:rPr lang="en-US" sz="1400" dirty="0">
                          <a:latin typeface="Arial" panose="020B0604020202020204" pitchFamily="34" charset="0"/>
                          <a:cs typeface="Arial" panose="020B0604020202020204" pitchFamily="34" charset="0"/>
                        </a:rPr>
                        <a:t>HDSS full staff</a:t>
                      </a:r>
                    </a:p>
                  </a:txBody>
                  <a:tcPr marL="68580" marR="68580" marT="34290" marB="34290"/>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 Fri:  0700 – 1530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537965">
                <a:tc>
                  <a:txBody>
                    <a:bodyPr/>
                    <a:lstStyle/>
                    <a:p>
                      <a:r>
                        <a:rPr lang="en-US" sz="1400" dirty="0">
                          <a:latin typeface="Arial" panose="020B0604020202020204" pitchFamily="34" charset="0"/>
                          <a:cs typeface="Arial" panose="020B0604020202020204" pitchFamily="34" charset="0"/>
                        </a:rPr>
                        <a:t>HDSS HVAC, plumber, boiler personnel and supervisor</a:t>
                      </a:r>
                    </a:p>
                  </a:txBody>
                  <a:tcPr marL="68580" marR="68580" marT="34290" marB="34290"/>
                </a:tc>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Mon</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 Fri:  0700 – 2000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306226">
                <a:tc>
                  <a:txBody>
                    <a:bodyPr/>
                    <a:lstStyle/>
                    <a:p>
                      <a:r>
                        <a:rPr lang="en-US" sz="1400" dirty="0">
                          <a:latin typeface="Arial" panose="020B0604020202020204" pitchFamily="34" charset="0"/>
                          <a:cs typeface="Arial" panose="020B0604020202020204" pitchFamily="34" charset="0"/>
                        </a:rPr>
                        <a:t>Weekend and</a:t>
                      </a:r>
                      <a:r>
                        <a:rPr lang="en-US" sz="1400" baseline="0" dirty="0">
                          <a:latin typeface="Arial" panose="020B0604020202020204" pitchFamily="34" charset="0"/>
                          <a:cs typeface="Arial" panose="020B0604020202020204" pitchFamily="34" charset="0"/>
                        </a:rPr>
                        <a:t> Afterhours (760-380-3512)</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Sat-Sun:  0700</a:t>
                      </a:r>
                      <a:r>
                        <a:rPr lang="en-US" sz="1400" baseline="0" dirty="0">
                          <a:latin typeface="Arial" panose="020B0604020202020204" pitchFamily="34" charset="0"/>
                          <a:cs typeface="Arial" panose="020B0604020202020204" pitchFamily="34" charset="0"/>
                        </a:rPr>
                        <a:t> – 1530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306226">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306226">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b="1" dirty="0">
                          <a:effectLst/>
                          <a:latin typeface="Arial" panose="020B0604020202020204" pitchFamily="34" charset="0"/>
                          <a:ea typeface="Times New Roman" panose="02020603050405020304" pitchFamily="18" charset="0"/>
                          <a:cs typeface="Arial" panose="020B0604020202020204" pitchFamily="34" charset="0"/>
                        </a:rPr>
                        <a:t>(No change during opportunity leave</a:t>
                      </a:r>
                      <a:r>
                        <a:rPr lang="en-US" sz="1400" b="1" baseline="0" dirty="0">
                          <a:effectLst/>
                          <a:latin typeface="Arial" panose="020B0604020202020204" pitchFamily="34" charset="0"/>
                          <a:ea typeface="Times New Roman" panose="02020603050405020304" pitchFamily="18" charset="0"/>
                          <a:cs typeface="Arial" panose="020B0604020202020204" pitchFamily="34" charset="0"/>
                        </a:rPr>
                        <a:t> or holidays)</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5296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Housing &amp; Michaels (Housing)</a:t>
            </a:r>
          </a:p>
        </p:txBody>
      </p:sp>
      <p:sp>
        <p:nvSpPr>
          <p:cNvPr id="3" name="TextBox 2">
            <a:extLst>
              <a:ext uri="{FF2B5EF4-FFF2-40B4-BE49-F238E27FC236}">
                <a16:creationId xmlns:a16="http://schemas.microsoft.com/office/drawing/2014/main" id="{8FA5D25D-0729-EB07-354E-1659516B6CF7}"/>
              </a:ext>
            </a:extLst>
          </p:cNvPr>
          <p:cNvSpPr txBox="1"/>
          <p:nvPr/>
        </p:nvSpPr>
        <p:spPr>
          <a:xfrm>
            <a:off x="8626" y="1241462"/>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a:extLst>
              <a:ext uri="{FF2B5EF4-FFF2-40B4-BE49-F238E27FC236}">
                <a16:creationId xmlns:a16="http://schemas.microsoft.com/office/drawing/2014/main" id="{52FBEADE-E7A8-08F0-6625-C70EDEBD8879}"/>
              </a:ext>
            </a:extLst>
          </p:cNvPr>
          <p:cNvGraphicFramePr>
            <a:graphicFrameLocks noGrp="1"/>
          </p:cNvGraphicFramePr>
          <p:nvPr>
            <p:extLst>
              <p:ext uri="{D42A27DB-BD31-4B8C-83A1-F6EECF244321}">
                <p14:modId xmlns:p14="http://schemas.microsoft.com/office/powerpoint/2010/main" val="2624374926"/>
              </p:ext>
            </p:extLst>
          </p:nvPr>
        </p:nvGraphicFramePr>
        <p:xfrm>
          <a:off x="353683" y="1759364"/>
          <a:ext cx="8453886" cy="3943492"/>
        </p:xfrm>
        <a:graphic>
          <a:graphicData uri="http://schemas.openxmlformats.org/drawingml/2006/table">
            <a:tbl>
              <a:tblPr firstRow="1" bandRow="1">
                <a:tableStyleId>{5C22544A-7EE6-4342-B048-85BDC9FD1C3A}</a:tableStyleId>
              </a:tblPr>
              <a:tblGrid>
                <a:gridCol w="4226943">
                  <a:extLst>
                    <a:ext uri="{9D8B030D-6E8A-4147-A177-3AD203B41FA5}">
                      <a16:colId xmlns:a16="http://schemas.microsoft.com/office/drawing/2014/main" val="20000"/>
                    </a:ext>
                  </a:extLst>
                </a:gridCol>
                <a:gridCol w="4226943">
                  <a:extLst>
                    <a:ext uri="{9D8B030D-6E8A-4147-A177-3AD203B41FA5}">
                      <a16:colId xmlns:a16="http://schemas.microsoft.com/office/drawing/2014/main" val="20001"/>
                    </a:ext>
                  </a:extLst>
                </a:gridCol>
              </a:tblGrid>
              <a:tr h="380060">
                <a:tc gridSpan="2">
                  <a:txBody>
                    <a:bodyPr/>
                    <a:lstStyle/>
                    <a:p>
                      <a:endParaRPr lang="en-US" sz="1400" dirty="0">
                        <a:latin typeface="Arial" panose="020B0604020202020204" pitchFamily="34" charset="0"/>
                        <a:cs typeface="Arial" panose="020B0604020202020204" pitchFamily="34" charset="0"/>
                      </a:endParaRPr>
                    </a:p>
                  </a:txBody>
                  <a:tcPr marL="68580" marR="68580" marT="34290" marB="34290">
                    <a:solidFill>
                      <a:schemeClr val="accent1">
                        <a:lumMod val="75000"/>
                      </a:schemeClr>
                    </a:solidFill>
                  </a:tcPr>
                </a:tc>
                <a:tc hMerge="1">
                  <a:txBody>
                    <a:bodyPr/>
                    <a:lstStyle/>
                    <a:p>
                      <a:endParaRPr lang="en-US" dirty="0"/>
                    </a:p>
                  </a:txBody>
                  <a:tcPr>
                    <a:solidFill>
                      <a:schemeClr val="accent1">
                        <a:lumMod val="75000"/>
                      </a:schemeClr>
                    </a:solidFill>
                  </a:tcPr>
                </a:tc>
                <a:extLst>
                  <a:ext uri="{0D108BD9-81ED-4DB2-BD59-A6C34878D82A}">
                    <a16:rowId xmlns:a16="http://schemas.microsoft.com/office/drawing/2014/main" val="10000"/>
                  </a:ext>
                </a:extLst>
              </a:tr>
              <a:tr h="270683">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Housing Division (Bldg. 111) </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Regular Hours:  Mon</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 Fri:  0730 - 1600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270683">
                <a:tc>
                  <a:txBody>
                    <a:bodyPr/>
                    <a:lstStyle/>
                    <a:p>
                      <a:r>
                        <a:rPr lang="en-US" sz="1400" dirty="0">
                          <a:latin typeface="Arial" panose="020B0604020202020204" pitchFamily="34" charset="0"/>
                          <a:cs typeface="Arial" panose="020B0604020202020204" pitchFamily="34" charset="0"/>
                        </a:rPr>
                        <a:t>For urgent</a:t>
                      </a:r>
                      <a:r>
                        <a:rPr lang="en-US" sz="1400" baseline="0" dirty="0">
                          <a:latin typeface="Arial" panose="020B0604020202020204" pitchFamily="34" charset="0"/>
                          <a:cs typeface="Arial" panose="020B0604020202020204" pitchFamily="34" charset="0"/>
                        </a:rPr>
                        <a:t> matters call 760-267-0614</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308332">
                <a:tc>
                  <a:txBody>
                    <a:bodyPr/>
                    <a:lstStyle/>
                    <a:p>
                      <a:r>
                        <a:rPr lang="en-US" sz="1400" dirty="0">
                          <a:latin typeface="Arial" panose="020B0604020202020204" pitchFamily="34" charset="0"/>
                          <a:cs typeface="Arial" panose="020B0604020202020204" pitchFamily="34" charset="0"/>
                        </a:rPr>
                        <a:t>Michaels </a:t>
                      </a:r>
                      <a:r>
                        <a:rPr lang="en-US" sz="1400">
                          <a:latin typeface="Arial" panose="020B0604020202020204" pitchFamily="34" charset="0"/>
                          <a:cs typeface="Arial" panose="020B0604020202020204" pitchFamily="34" charset="0"/>
                        </a:rPr>
                        <a:t>(Bldg. </a:t>
                      </a:r>
                      <a:r>
                        <a:rPr lang="en-US" sz="1400" dirty="0">
                          <a:latin typeface="Arial" panose="020B0604020202020204" pitchFamily="34" charset="0"/>
                          <a:cs typeface="Arial" panose="020B0604020202020204" pitchFamily="34" charset="0"/>
                        </a:rPr>
                        <a:t>4553)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Mon - Fri:  0730</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- 1630</a:t>
                      </a:r>
                    </a:p>
                  </a:txBody>
                  <a:tcPr marL="68580" marR="68580" marT="34290" marB="34290"/>
                </a:tc>
                <a:extLst>
                  <a:ext uri="{0D108BD9-81ED-4DB2-BD59-A6C34878D82A}">
                    <a16:rowId xmlns:a16="http://schemas.microsoft.com/office/drawing/2014/main" val="10007"/>
                  </a:ext>
                </a:extLst>
              </a:tr>
              <a:tr h="270683">
                <a:tc>
                  <a:txBody>
                    <a:bodyPr/>
                    <a:lstStyle/>
                    <a:p>
                      <a:r>
                        <a:rPr lang="en-US" sz="1400" dirty="0">
                          <a:latin typeface="Arial" panose="020B0604020202020204" pitchFamily="34" charset="0"/>
                          <a:cs typeface="Arial" panose="020B0604020202020204" pitchFamily="34" charset="0"/>
                        </a:rPr>
                        <a:t>For urgent matters call 760-267-3767</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Arial" panose="020B0604020202020204" pitchFamily="34" charset="0"/>
                          <a:cs typeface="Arial" panose="020B0604020202020204" pitchFamily="34" charset="0"/>
                        </a:rPr>
                        <a:t>Closed: 25 &amp; 26 Dec 2024  / 1-2 Jan 2025 (Holiday schedule) </a:t>
                      </a:r>
                    </a:p>
                  </a:txBody>
                  <a:tcPr marL="68580" marR="68580" marT="34290" marB="34290"/>
                </a:tc>
                <a:extLst>
                  <a:ext uri="{0D108BD9-81ED-4DB2-BD59-A6C34878D82A}">
                    <a16:rowId xmlns:a16="http://schemas.microsoft.com/office/drawing/2014/main" val="10005"/>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rgbClr val="FF0000"/>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11"/>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2"/>
                  </a:ext>
                </a:extLst>
              </a:tr>
              <a:tr h="290920">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3"/>
                  </a:ext>
                </a:extLst>
              </a:tr>
              <a:tr h="270683">
                <a:tc>
                  <a:txBody>
                    <a:bodyPr/>
                    <a:lstStyle/>
                    <a:p>
                      <a:r>
                        <a:rPr lang="en-US" sz="1400" dirty="0">
                          <a:latin typeface="Arial" panose="020B0604020202020204" pitchFamily="34" charset="0"/>
                          <a:cs typeface="Arial" panose="020B0604020202020204" pitchFamily="34" charset="0"/>
                        </a:rPr>
                        <a:t>For all work orders call 760-386-2460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8"/>
                  </a:ext>
                </a:extLst>
              </a:tr>
              <a:tr h="388620">
                <a:tc>
                  <a:txBody>
                    <a:bodyPr/>
                    <a:lstStyle/>
                    <a:p>
                      <a:r>
                        <a:rPr lang="en-US" sz="1400" dirty="0">
                          <a:latin typeface="Arial" panose="020B0604020202020204" pitchFamily="34" charset="0"/>
                          <a:cs typeface="Arial" panose="020B0604020202020204" pitchFamily="34" charset="0"/>
                        </a:rPr>
                        <a:t>Routine work order call Mon-Fri 0700-1600</a:t>
                      </a:r>
                    </a:p>
                    <a:p>
                      <a:r>
                        <a:rPr lang="en-US" sz="1400" dirty="0">
                          <a:latin typeface="Arial" panose="020B0604020202020204" pitchFamily="34" charset="0"/>
                          <a:cs typeface="Arial" panose="020B0604020202020204" pitchFamily="34" charset="0"/>
                        </a:rPr>
                        <a:t>Urgent and Emergency, call immediately at any time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9"/>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38224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Environmental Services </a:t>
            </a:r>
          </a:p>
        </p:txBody>
      </p:sp>
      <p:sp>
        <p:nvSpPr>
          <p:cNvPr id="3" name="TextBox 2">
            <a:extLst>
              <a:ext uri="{FF2B5EF4-FFF2-40B4-BE49-F238E27FC236}">
                <a16:creationId xmlns:a16="http://schemas.microsoft.com/office/drawing/2014/main" id="{8FA5D25D-0729-EB07-354E-1659516B6CF7}"/>
              </a:ext>
            </a:extLst>
          </p:cNvPr>
          <p:cNvSpPr txBox="1"/>
          <p:nvPr/>
        </p:nvSpPr>
        <p:spPr>
          <a:xfrm>
            <a:off x="8626" y="1241462"/>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p:cNvGraphicFramePr>
            <a:graphicFrameLocks noGrp="1"/>
          </p:cNvGraphicFramePr>
          <p:nvPr>
            <p:extLst>
              <p:ext uri="{D42A27DB-BD31-4B8C-83A1-F6EECF244321}">
                <p14:modId xmlns:p14="http://schemas.microsoft.com/office/powerpoint/2010/main" val="1015204412"/>
              </p:ext>
            </p:extLst>
          </p:nvPr>
        </p:nvGraphicFramePr>
        <p:xfrm>
          <a:off x="349370" y="1893526"/>
          <a:ext cx="8462512" cy="2780360"/>
        </p:xfrm>
        <a:graphic>
          <a:graphicData uri="http://schemas.openxmlformats.org/drawingml/2006/table">
            <a:tbl>
              <a:tblPr firstRow="1" bandRow="1">
                <a:tableStyleId>{5C22544A-7EE6-4342-B048-85BDC9FD1C3A}</a:tableStyleId>
              </a:tblPr>
              <a:tblGrid>
                <a:gridCol w="4231256">
                  <a:extLst>
                    <a:ext uri="{9D8B030D-6E8A-4147-A177-3AD203B41FA5}">
                      <a16:colId xmlns:a16="http://schemas.microsoft.com/office/drawing/2014/main" val="20000"/>
                    </a:ext>
                  </a:extLst>
                </a:gridCol>
                <a:gridCol w="4231256">
                  <a:extLst>
                    <a:ext uri="{9D8B030D-6E8A-4147-A177-3AD203B41FA5}">
                      <a16:colId xmlns:a16="http://schemas.microsoft.com/office/drawing/2014/main" val="20001"/>
                    </a:ext>
                  </a:extLst>
                </a:gridCol>
              </a:tblGrid>
              <a:tr h="380060">
                <a:tc gridSpan="2">
                  <a:txBody>
                    <a:bodyPr/>
                    <a:lstStyle/>
                    <a:p>
                      <a:endParaRPr lang="en-US" sz="1400" dirty="0">
                        <a:latin typeface="Arial" panose="020B0604020202020204" pitchFamily="34" charset="0"/>
                        <a:cs typeface="Arial" panose="020B0604020202020204" pitchFamily="34" charset="0"/>
                      </a:endParaRPr>
                    </a:p>
                  </a:txBody>
                  <a:tcPr marL="68580" marR="68580" marT="34290" marB="34290">
                    <a:solidFill>
                      <a:schemeClr val="accent1">
                        <a:lumMod val="75000"/>
                      </a:schemeClr>
                    </a:solidFill>
                  </a:tcPr>
                </a:tc>
                <a:tc hMerge="1">
                  <a:txBody>
                    <a:bodyPr/>
                    <a:lstStyle/>
                    <a:p>
                      <a:endParaRPr lang="en-US" dirty="0"/>
                    </a:p>
                  </a:txBody>
                  <a:tcPr>
                    <a:solidFill>
                      <a:schemeClr val="accent1">
                        <a:lumMod val="75000"/>
                      </a:schemeClr>
                    </a:solidFill>
                  </a:tcPr>
                </a:tc>
                <a:extLst>
                  <a:ext uri="{0D108BD9-81ED-4DB2-BD59-A6C34878D82A}">
                    <a16:rowId xmlns:a16="http://schemas.microsoft.com/office/drawing/2014/main" val="10000"/>
                  </a:ext>
                </a:extLst>
              </a:tr>
              <a:tr h="270683">
                <a:tc>
                  <a:txBody>
                    <a:bodyPr/>
                    <a:lstStyle/>
                    <a:p>
                      <a:r>
                        <a:rPr lang="en-US" sz="1400" dirty="0">
                          <a:effectLst/>
                          <a:latin typeface="Arial" panose="020B0604020202020204" pitchFamily="34" charset="0"/>
                          <a:ea typeface="Times New Roman" panose="02020603050405020304" pitchFamily="18" charset="0"/>
                          <a:cs typeface="Arial" panose="020B0604020202020204" pitchFamily="34" charset="0"/>
                        </a:rPr>
                        <a:t>Recycle</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Center (bldg. 684) and Landfill</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r>
                        <a:rPr lang="en-US" sz="1400" dirty="0">
                          <a:latin typeface="Arial" panose="020B0604020202020204" pitchFamily="34" charset="0"/>
                          <a:cs typeface="Arial" panose="020B0604020202020204" pitchFamily="34" charset="0"/>
                        </a:rPr>
                        <a:t>Mon-Fri:  0700-1600</a:t>
                      </a:r>
                    </a:p>
                  </a:txBody>
                  <a:tcPr marL="68580" marR="68580" marT="34290" marB="34290"/>
                </a:tc>
                <a:extLst>
                  <a:ext uri="{0D108BD9-81ED-4DB2-BD59-A6C34878D82A}">
                    <a16:rowId xmlns:a16="http://schemas.microsoft.com/office/drawing/2014/main" val="10001"/>
                  </a:ext>
                </a:extLst>
              </a:tr>
              <a:tr h="438815">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Weekend: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Closed, except for Rotational Support ; </a:t>
                      </a:r>
                      <a:r>
                        <a:rPr lang="en-US" sz="1400" b="1"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Holidays:  Closed</a:t>
                      </a:r>
                      <a:endParaRPr lang="en-US" sz="1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270683">
                <a:tc>
                  <a:txBody>
                    <a:bodyPr/>
                    <a:lstStyle/>
                    <a:p>
                      <a:r>
                        <a:rPr lang="en-US" sz="1400" dirty="0">
                          <a:latin typeface="Arial" panose="020B0604020202020204" pitchFamily="34" charset="0"/>
                          <a:cs typeface="Arial" panose="020B0604020202020204" pitchFamily="34" charset="0"/>
                        </a:rPr>
                        <a:t>Pollution Prevention (P2) Yard (bldg. 630):</a:t>
                      </a:r>
                    </a:p>
                  </a:txBody>
                  <a:tcPr marL="68580" marR="68580" marT="34290" marB="34290"/>
                </a:tc>
                <a:tc>
                  <a:txBody>
                    <a:bodyPr/>
                    <a:lstStyle/>
                    <a:p>
                      <a:r>
                        <a:rPr lang="en-US" sz="1400" dirty="0">
                          <a:latin typeface="Arial" panose="020B0604020202020204" pitchFamily="34" charset="0"/>
                          <a:cs typeface="Arial" panose="020B0604020202020204" pitchFamily="34" charset="0"/>
                        </a:rPr>
                        <a:t>Mon-Fri:  0700-1600</a:t>
                      </a:r>
                    </a:p>
                  </a:txBody>
                  <a:tcPr marL="68580" marR="68580" marT="34290" marB="34290"/>
                </a:tc>
                <a:extLst>
                  <a:ext uri="{0D108BD9-81ED-4DB2-BD59-A6C34878D82A}">
                    <a16:rowId xmlns:a16="http://schemas.microsoft.com/office/drawing/2014/main" val="10004"/>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Weekend:</a:t>
                      </a:r>
                      <a:r>
                        <a:rPr lang="en-US" sz="1400" baseline="0" dirty="0">
                          <a:effectLst/>
                          <a:latin typeface="Arial" panose="020B0604020202020204" pitchFamily="34" charset="0"/>
                          <a:ea typeface="Times New Roman" panose="02020603050405020304" pitchFamily="18" charset="0"/>
                          <a:cs typeface="Arial" panose="020B0604020202020204" pitchFamily="34" charset="0"/>
                        </a:rPr>
                        <a:t>  Closed ; </a:t>
                      </a:r>
                      <a:r>
                        <a:rPr lang="en-US" sz="1400" b="1"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Holidays:  Closed</a:t>
                      </a:r>
                      <a:endParaRPr lang="en-US" sz="1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270683">
                <a:tc>
                  <a:txBody>
                    <a:bodyPr/>
                    <a:lstStyle/>
                    <a:p>
                      <a:r>
                        <a:rPr lang="en-US" sz="1400" dirty="0">
                          <a:latin typeface="Arial" panose="020B0604020202020204" pitchFamily="34" charset="0"/>
                          <a:cs typeface="Arial" panose="020B0604020202020204" pitchFamily="34" charset="0"/>
                        </a:rPr>
                        <a:t>Animal Control Facility (ACF) (bldg. 606)</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Arial" panose="020B0604020202020204" pitchFamily="34" charset="0"/>
                        </a:rPr>
                        <a:t>Daily:  0500-2100</a:t>
                      </a:r>
                    </a:p>
                  </a:txBody>
                  <a:tcPr marL="68580" marR="68580" marT="34290" marB="34290"/>
                </a:tc>
                <a:extLst>
                  <a:ext uri="{0D108BD9-81ED-4DB2-BD59-A6C34878D82A}">
                    <a16:rowId xmlns:a16="http://schemas.microsoft.com/office/drawing/2014/main" val="10006"/>
                  </a:ext>
                </a:extLst>
              </a:tr>
              <a:tr h="388620">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effectLst/>
                          <a:latin typeface="Arial" panose="020B0604020202020204" pitchFamily="34" charset="0"/>
                          <a:ea typeface="Times New Roman" panose="02020603050405020304" pitchFamily="18" charset="0"/>
                          <a:cs typeface="Arial" panose="020B0604020202020204" pitchFamily="34" charset="0"/>
                        </a:rPr>
                        <a:t>(no change in hours during holidays and opportunity leave)</a:t>
                      </a:r>
                      <a:endParaRPr lang="en-US"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715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937" y="740251"/>
          <a:ext cx="9151751" cy="5974358"/>
        </p:xfrm>
        <a:graphic>
          <a:graphicData uri="http://schemas.openxmlformats.org/drawingml/2006/table">
            <a:tbl>
              <a:tblPr firstRow="1" bandRow="1">
                <a:tableStyleId>{93296810-A885-4BE3-A3E7-6D5BEEA58F35}</a:tableStyleId>
              </a:tblPr>
              <a:tblGrid>
                <a:gridCol w="1307393">
                  <a:extLst>
                    <a:ext uri="{9D8B030D-6E8A-4147-A177-3AD203B41FA5}">
                      <a16:colId xmlns:a16="http://schemas.microsoft.com/office/drawing/2014/main" val="3561233425"/>
                    </a:ext>
                  </a:extLst>
                </a:gridCol>
                <a:gridCol w="1307393">
                  <a:extLst>
                    <a:ext uri="{9D8B030D-6E8A-4147-A177-3AD203B41FA5}">
                      <a16:colId xmlns:a16="http://schemas.microsoft.com/office/drawing/2014/main" val="2821965474"/>
                    </a:ext>
                  </a:extLst>
                </a:gridCol>
                <a:gridCol w="1307393">
                  <a:extLst>
                    <a:ext uri="{9D8B030D-6E8A-4147-A177-3AD203B41FA5}">
                      <a16:colId xmlns:a16="http://schemas.microsoft.com/office/drawing/2014/main" val="1157541078"/>
                    </a:ext>
                  </a:extLst>
                </a:gridCol>
                <a:gridCol w="1307393">
                  <a:extLst>
                    <a:ext uri="{9D8B030D-6E8A-4147-A177-3AD203B41FA5}">
                      <a16:colId xmlns:a16="http://schemas.microsoft.com/office/drawing/2014/main" val="2019450014"/>
                    </a:ext>
                  </a:extLst>
                </a:gridCol>
                <a:gridCol w="1307393">
                  <a:extLst>
                    <a:ext uri="{9D8B030D-6E8A-4147-A177-3AD203B41FA5}">
                      <a16:colId xmlns:a16="http://schemas.microsoft.com/office/drawing/2014/main" val="414274450"/>
                    </a:ext>
                  </a:extLst>
                </a:gridCol>
                <a:gridCol w="1307393">
                  <a:extLst>
                    <a:ext uri="{9D8B030D-6E8A-4147-A177-3AD203B41FA5}">
                      <a16:colId xmlns:a16="http://schemas.microsoft.com/office/drawing/2014/main" val="3473033562"/>
                    </a:ext>
                  </a:extLst>
                </a:gridCol>
                <a:gridCol w="1307393">
                  <a:extLst>
                    <a:ext uri="{9D8B030D-6E8A-4147-A177-3AD203B41FA5}">
                      <a16:colId xmlns:a16="http://schemas.microsoft.com/office/drawing/2014/main" val="3917216979"/>
                    </a:ext>
                  </a:extLst>
                </a:gridCol>
              </a:tblGrid>
              <a:tr h="388877">
                <a:tc>
                  <a:txBody>
                    <a:bodyPr/>
                    <a:lstStyle/>
                    <a:p>
                      <a:pPr algn="ctr"/>
                      <a:r>
                        <a:rPr lang="en-US" dirty="0">
                          <a:solidFill>
                            <a:schemeClr val="bg1"/>
                          </a:solidFill>
                          <a:latin typeface="Arial" panose="020B0604020202020204" pitchFamily="34" charset="0"/>
                          <a:cs typeface="Arial" panose="020B0604020202020204" pitchFamily="34" charset="0"/>
                        </a:rPr>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dirty="0">
                          <a:solidFill>
                            <a:schemeClr val="bg1"/>
                          </a:solidFill>
                          <a:latin typeface="Arial" panose="020B0604020202020204" pitchFamily="34" charset="0"/>
                          <a:cs typeface="Arial" panose="020B0604020202020204" pitchFamily="34" charset="0"/>
                        </a:rPr>
                        <a:t>SAT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809377625"/>
                  </a:ext>
                </a:extLst>
              </a:tr>
              <a:tr h="870153">
                <a:tc>
                  <a:txBody>
                    <a:bodyPr/>
                    <a:lstStyle/>
                    <a:p>
                      <a:r>
                        <a:rPr lang="en-US" sz="1200" b="1" dirty="0">
                          <a:solidFill>
                            <a:schemeClr val="bg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100" b="1" dirty="0">
                          <a:solidFill>
                            <a:schemeClr val="bg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096120224"/>
                  </a:ext>
                </a:extLst>
              </a:tr>
              <a:tr h="1105739">
                <a:tc>
                  <a:txBody>
                    <a:bodyPr/>
                    <a:lstStyle/>
                    <a:p>
                      <a:r>
                        <a:rPr lang="en-US" sz="1200" b="1" dirty="0">
                          <a:solidFill>
                            <a:schemeClr val="bg1"/>
                          </a:solidFill>
                          <a:latin typeface="Arial" panose="020B0604020202020204" pitchFamily="34" charset="0"/>
                          <a:cs typeface="Arial" panose="020B0604020202020204" pitchFamily="34" charset="0"/>
                        </a:rPr>
                        <a:t>8</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11</a:t>
                      </a:r>
                      <a:endParaRPr lang="en-US" sz="1000" b="0" baseline="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13</a:t>
                      </a:r>
                      <a:endParaRPr lang="en-US" sz="7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14</a:t>
                      </a:r>
                    </a:p>
                    <a:p>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39327464"/>
                  </a:ext>
                </a:extLst>
              </a:tr>
              <a:tr h="964913">
                <a:tc>
                  <a:txBody>
                    <a:bodyPr/>
                    <a:lstStyle/>
                    <a:p>
                      <a:r>
                        <a:rPr lang="en-US" sz="1200" b="1" dirty="0">
                          <a:solidFill>
                            <a:schemeClr val="bg1"/>
                          </a:solidFill>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19</a:t>
                      </a:r>
                    </a:p>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21</a:t>
                      </a:r>
                      <a:endParaRPr lang="en-US" sz="8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363927889"/>
                  </a:ext>
                </a:extLst>
              </a:tr>
              <a:tr h="865982">
                <a:tc>
                  <a:txBody>
                    <a:bodyPr/>
                    <a:lstStyle/>
                    <a:p>
                      <a:r>
                        <a:rPr lang="en-US" sz="1200" b="1" dirty="0">
                          <a:solidFill>
                            <a:schemeClr val="bg1"/>
                          </a:solidFill>
                          <a:latin typeface="Arial" panose="020B0604020202020204" pitchFamily="34" charset="0"/>
                          <a:cs typeface="Arial" panose="020B060402020202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23</a:t>
                      </a:r>
                      <a:endParaRPr lang="en-US" sz="9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26</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28</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414146407"/>
                  </a:ext>
                </a:extLst>
              </a:tr>
              <a:tr h="889347">
                <a:tc>
                  <a:txBody>
                    <a:bodyPr/>
                    <a:lstStyle/>
                    <a:p>
                      <a:r>
                        <a:rPr lang="en-US" sz="1200" b="1" dirty="0">
                          <a:solidFill>
                            <a:schemeClr val="bg1"/>
                          </a:solidFill>
                          <a:latin typeface="Arial" panose="020B0604020202020204" pitchFamily="34" charset="0"/>
                          <a:cs typeface="Arial" panose="020B0604020202020204" pitchFamily="34" charset="0"/>
                        </a:rPr>
                        <a:t>29</a:t>
                      </a:r>
                    </a:p>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1" dirty="0">
                          <a:solidFill>
                            <a:schemeClr val="bg1"/>
                          </a:solidFill>
                          <a:latin typeface="Arial" panose="020B0604020202020204" pitchFamily="34" charset="0"/>
                          <a:cs typeface="Arial" panose="020B0604020202020204" pitchFamily="34" charset="0"/>
                        </a:rPr>
                        <a:t>31</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969900993"/>
                  </a:ext>
                </a:extLst>
              </a:tr>
              <a:tr h="889347">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87918710"/>
                  </a:ext>
                </a:extLst>
              </a:tr>
            </a:tbl>
          </a:graphicData>
        </a:graphic>
      </p:graphicFrame>
      <p:sp>
        <p:nvSpPr>
          <p:cNvPr id="8" name="TextBox 7"/>
          <p:cNvSpPr txBox="1"/>
          <p:nvPr/>
        </p:nvSpPr>
        <p:spPr>
          <a:xfrm>
            <a:off x="-13554" y="5815847"/>
            <a:ext cx="9182245" cy="1046440"/>
          </a:xfrm>
          <a:prstGeom prst="rect">
            <a:avLst/>
          </a:prstGeom>
          <a:solidFill>
            <a:schemeClr val="accent6">
              <a:lumMod val="75000"/>
            </a:schemeClr>
          </a:solidFill>
          <a:ln>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Training Center and Fort Irwin Highlights</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FICA Chambers 5 DEC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CG Reception and Tree Lighting 7 DEC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ETS Brief 9 DEC</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Santa’s </a:t>
            </a: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Workshop Ruck March 10 Dec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170819" y="6137247"/>
            <a:ext cx="677760" cy="677760"/>
          </a:xfrm>
          <a:prstGeom prst="rect">
            <a:avLst/>
          </a:prstGeom>
        </p:spPr>
      </p:pic>
      <p:sp>
        <p:nvSpPr>
          <p:cNvPr id="10" name="TextBox 9"/>
          <p:cNvSpPr txBox="1"/>
          <p:nvPr/>
        </p:nvSpPr>
        <p:spPr>
          <a:xfrm>
            <a:off x="7829357" y="5815297"/>
            <a:ext cx="1341749" cy="27699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QR CODE TO ACCESS Community Calendar</a:t>
            </a:r>
          </a:p>
        </p:txBody>
      </p:sp>
      <p:sp>
        <p:nvSpPr>
          <p:cNvPr id="15" name="Rectangle 14"/>
          <p:cNvSpPr/>
          <p:nvPr/>
        </p:nvSpPr>
        <p:spPr>
          <a:xfrm>
            <a:off x="4053108" y="1137059"/>
            <a:ext cx="1208253"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Mayor's Meeting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MEDDAC DFAC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Indoor Soccer 3-5 Dec/FFC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A/C Holiday Mug Class</a:t>
            </a:r>
          </a:p>
        </p:txBody>
      </p:sp>
      <p:pic>
        <p:nvPicPr>
          <p:cNvPr id="17" name="Picture 16"/>
          <p:cNvPicPr>
            <a:picLocks noChangeAspect="1"/>
          </p:cNvPicPr>
          <p:nvPr/>
        </p:nvPicPr>
        <p:blipFill>
          <a:blip r:embed="rId3"/>
          <a:stretch>
            <a:fillRect/>
          </a:stretch>
        </p:blipFill>
        <p:spPr>
          <a:xfrm>
            <a:off x="7449979" y="2022232"/>
            <a:ext cx="385335" cy="339095"/>
          </a:xfrm>
          <a:prstGeom prst="rect">
            <a:avLst/>
          </a:prstGeom>
        </p:spPr>
      </p:pic>
      <p:pic>
        <p:nvPicPr>
          <p:cNvPr id="18" name="Picture 17"/>
          <p:cNvPicPr>
            <a:picLocks noChangeAspect="1"/>
          </p:cNvPicPr>
          <p:nvPr/>
        </p:nvPicPr>
        <p:blipFill>
          <a:blip r:embed="rId3"/>
          <a:stretch>
            <a:fillRect/>
          </a:stretch>
        </p:blipFill>
        <p:spPr>
          <a:xfrm>
            <a:off x="7412020" y="3119607"/>
            <a:ext cx="409500" cy="360360"/>
          </a:xfrm>
          <a:prstGeom prst="rect">
            <a:avLst/>
          </a:prstGeom>
        </p:spPr>
      </p:pic>
      <p:pic>
        <p:nvPicPr>
          <p:cNvPr id="19" name="Picture 18"/>
          <p:cNvPicPr>
            <a:picLocks noChangeAspect="1"/>
          </p:cNvPicPr>
          <p:nvPr/>
        </p:nvPicPr>
        <p:blipFill>
          <a:blip r:embed="rId3"/>
          <a:stretch>
            <a:fillRect/>
          </a:stretch>
        </p:blipFill>
        <p:spPr>
          <a:xfrm>
            <a:off x="7386084" y="4077256"/>
            <a:ext cx="392853" cy="345711"/>
          </a:xfrm>
          <a:prstGeom prst="rect">
            <a:avLst/>
          </a:prstGeom>
        </p:spPr>
      </p:pic>
      <p:pic>
        <p:nvPicPr>
          <p:cNvPr id="61" name="Picture 60"/>
          <p:cNvPicPr>
            <a:picLocks noChangeAspect="1"/>
          </p:cNvPicPr>
          <p:nvPr/>
        </p:nvPicPr>
        <p:blipFill>
          <a:blip r:embed="rId4"/>
          <a:stretch>
            <a:fillRect/>
          </a:stretch>
        </p:blipFill>
        <p:spPr>
          <a:xfrm>
            <a:off x="7682733" y="6147779"/>
            <a:ext cx="465700" cy="677760"/>
          </a:xfrm>
          <a:prstGeom prst="rect">
            <a:avLst/>
          </a:prstGeom>
        </p:spPr>
      </p:pic>
      <p:pic>
        <p:nvPicPr>
          <p:cNvPr id="30" name="Picture 29"/>
          <p:cNvPicPr>
            <a:picLocks noChangeAspect="1"/>
          </p:cNvPicPr>
          <p:nvPr/>
        </p:nvPicPr>
        <p:blipFill>
          <a:blip r:embed="rId5"/>
          <a:stretch>
            <a:fillRect/>
          </a:stretch>
        </p:blipFill>
        <p:spPr>
          <a:xfrm>
            <a:off x="6377330" y="5849789"/>
            <a:ext cx="565483" cy="224601"/>
          </a:xfrm>
          <a:prstGeom prst="rect">
            <a:avLst/>
          </a:prstGeom>
        </p:spPr>
      </p:pic>
      <p:pic>
        <p:nvPicPr>
          <p:cNvPr id="71" name="Picture 70"/>
          <p:cNvPicPr>
            <a:picLocks noChangeAspect="1"/>
          </p:cNvPicPr>
          <p:nvPr/>
        </p:nvPicPr>
        <p:blipFill>
          <a:blip r:embed="rId6"/>
          <a:stretch>
            <a:fillRect/>
          </a:stretch>
        </p:blipFill>
        <p:spPr>
          <a:xfrm>
            <a:off x="5556750" y="5743496"/>
            <a:ext cx="803831" cy="419647"/>
          </a:xfrm>
          <a:prstGeom prst="rect">
            <a:avLst/>
          </a:prstGeom>
        </p:spPr>
      </p:pic>
      <p:pic>
        <p:nvPicPr>
          <p:cNvPr id="72" name="Picture 71"/>
          <p:cNvPicPr>
            <a:picLocks noChangeAspect="1"/>
          </p:cNvPicPr>
          <p:nvPr/>
        </p:nvPicPr>
        <p:blipFill>
          <a:blip r:embed="rId7"/>
          <a:stretch>
            <a:fillRect/>
          </a:stretch>
        </p:blipFill>
        <p:spPr>
          <a:xfrm>
            <a:off x="6971275" y="5849141"/>
            <a:ext cx="829620" cy="158159"/>
          </a:xfrm>
          <a:prstGeom prst="rect">
            <a:avLst/>
          </a:prstGeom>
        </p:spPr>
      </p:pic>
      <p:sp>
        <p:nvSpPr>
          <p:cNvPr id="5" name="TextBox 4"/>
          <p:cNvSpPr txBox="1"/>
          <p:nvPr/>
        </p:nvSpPr>
        <p:spPr>
          <a:xfrm>
            <a:off x="8709" y="18472"/>
            <a:ext cx="9162397" cy="707886"/>
          </a:xfrm>
          <a:prstGeom prst="rect">
            <a:avLst/>
          </a:prstGeom>
          <a:solidFill>
            <a:schemeClr val="accent6">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Engravers MT" panose="02090707080505020304" pitchFamily="18" charset="0"/>
                <a:ea typeface="+mn-ea"/>
                <a:cs typeface="+mn-cs"/>
              </a:rPr>
              <a:t>DECEMBER 2024</a:t>
            </a:r>
          </a:p>
        </p:txBody>
      </p:sp>
      <p:pic>
        <p:nvPicPr>
          <p:cNvPr id="6" name="Picture 5"/>
          <p:cNvPicPr>
            <a:picLocks noChangeAspect="1"/>
          </p:cNvPicPr>
          <p:nvPr/>
        </p:nvPicPr>
        <p:blipFill>
          <a:blip r:embed="rId8"/>
          <a:stretch>
            <a:fillRect/>
          </a:stretch>
        </p:blipFill>
        <p:spPr>
          <a:xfrm>
            <a:off x="8459665" y="52757"/>
            <a:ext cx="669644" cy="689759"/>
          </a:xfrm>
          <a:prstGeom prst="rect">
            <a:avLst/>
          </a:prstGeom>
        </p:spPr>
      </p:pic>
      <p:pic>
        <p:nvPicPr>
          <p:cNvPr id="99" name="Picture 98"/>
          <p:cNvPicPr>
            <a:picLocks noChangeAspect="1"/>
          </p:cNvPicPr>
          <p:nvPr/>
        </p:nvPicPr>
        <p:blipFill>
          <a:blip r:embed="rId9"/>
          <a:stretch>
            <a:fillRect/>
          </a:stretch>
        </p:blipFill>
        <p:spPr>
          <a:xfrm>
            <a:off x="3957014" y="4949133"/>
            <a:ext cx="1243528" cy="832173"/>
          </a:xfrm>
          <a:prstGeom prst="rect">
            <a:avLst/>
          </a:prstGeom>
        </p:spPr>
      </p:pic>
      <p:pic>
        <p:nvPicPr>
          <p:cNvPr id="97" name="Picture 96"/>
          <p:cNvPicPr>
            <a:picLocks noChangeAspect="1"/>
          </p:cNvPicPr>
          <p:nvPr/>
        </p:nvPicPr>
        <p:blipFill>
          <a:blip r:embed="rId3"/>
          <a:stretch>
            <a:fillRect/>
          </a:stretch>
        </p:blipFill>
        <p:spPr>
          <a:xfrm>
            <a:off x="7455203" y="1145218"/>
            <a:ext cx="392853" cy="345711"/>
          </a:xfrm>
          <a:prstGeom prst="rect">
            <a:avLst/>
          </a:prstGeom>
        </p:spPr>
      </p:pic>
      <p:sp>
        <p:nvSpPr>
          <p:cNvPr id="3" name="TextBox 2">
            <a:extLst>
              <a:ext uri="{FF2B5EF4-FFF2-40B4-BE49-F238E27FC236}">
                <a16:creationId xmlns:a16="http://schemas.microsoft.com/office/drawing/2014/main" id="{182F2CF6-CB86-9CB2-C84B-34F0D21D338D}"/>
              </a:ext>
            </a:extLst>
          </p:cNvPr>
          <p:cNvSpPr txBox="1"/>
          <p:nvPr/>
        </p:nvSpPr>
        <p:spPr>
          <a:xfrm>
            <a:off x="5261361" y="1270432"/>
            <a:ext cx="1381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FICA Chambers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Holidays Décor Sign Ups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USO Kid's Storytime</a:t>
            </a:r>
          </a:p>
        </p:txBody>
      </p:sp>
      <p:sp>
        <p:nvSpPr>
          <p:cNvPr id="20" name="TextBox 19">
            <a:extLst>
              <a:ext uri="{FF2B5EF4-FFF2-40B4-BE49-F238E27FC236}">
                <a16:creationId xmlns:a16="http://schemas.microsoft.com/office/drawing/2014/main" id="{AA7330FF-FAAC-3538-CEB5-4FD37E8059D8}"/>
              </a:ext>
            </a:extLst>
          </p:cNvPr>
          <p:cNvSpPr txBox="1"/>
          <p:nvPr/>
        </p:nvSpPr>
        <p:spPr>
          <a:xfrm>
            <a:off x="7786800" y="1314420"/>
            <a:ext cx="1381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CG Reception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Tree Lighting @ Town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SquatMas</a:t>
            </a: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FFC</a:t>
            </a:r>
          </a:p>
        </p:txBody>
      </p:sp>
      <p:sp>
        <p:nvSpPr>
          <p:cNvPr id="28" name="TextBox 27">
            <a:extLst>
              <a:ext uri="{FF2B5EF4-FFF2-40B4-BE49-F238E27FC236}">
                <a16:creationId xmlns:a16="http://schemas.microsoft.com/office/drawing/2014/main" id="{1046189A-9B57-5BDC-A585-CEDA6C2F69D3}"/>
              </a:ext>
            </a:extLst>
          </p:cNvPr>
          <p:cNvSpPr txBox="1"/>
          <p:nvPr/>
        </p:nvSpPr>
        <p:spPr>
          <a:xfrm>
            <a:off x="1308686" y="2202849"/>
            <a:ext cx="138189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ETS Brief</a:t>
            </a:r>
          </a:p>
        </p:txBody>
      </p:sp>
      <p:sp>
        <p:nvSpPr>
          <p:cNvPr id="34" name="TextBox 33">
            <a:extLst>
              <a:ext uri="{FF2B5EF4-FFF2-40B4-BE49-F238E27FC236}">
                <a16:creationId xmlns:a16="http://schemas.microsoft.com/office/drawing/2014/main" id="{2E716FB9-A1D7-DEAD-8601-C58ADE27AECE}"/>
              </a:ext>
            </a:extLst>
          </p:cNvPr>
          <p:cNvSpPr txBox="1"/>
          <p:nvPr/>
        </p:nvSpPr>
        <p:spPr>
          <a:xfrm>
            <a:off x="6533692" y="2172305"/>
            <a:ext cx="1381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OPS GRP Ball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BH </a:t>
            </a:r>
            <a:r>
              <a:rPr kumimoji="0" lang="en-US" sz="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CoR</a:t>
            </a:r>
            <a:endPar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BH Holiday Party UJEN</a:t>
            </a:r>
          </a:p>
        </p:txBody>
      </p:sp>
      <p:sp>
        <p:nvSpPr>
          <p:cNvPr id="40" name="TextBox 39">
            <a:extLst>
              <a:ext uri="{FF2B5EF4-FFF2-40B4-BE49-F238E27FC236}">
                <a16:creationId xmlns:a16="http://schemas.microsoft.com/office/drawing/2014/main" id="{C562BB26-CC20-ACA1-155F-9E52FC5BB665}"/>
              </a:ext>
            </a:extLst>
          </p:cNvPr>
          <p:cNvSpPr txBox="1"/>
          <p:nvPr/>
        </p:nvSpPr>
        <p:spPr>
          <a:xfrm>
            <a:off x="7812011" y="2173999"/>
            <a:ext cx="13818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- 916th Santa MPH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FICA vs MCLB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Chess Tournament </a:t>
            </a:r>
          </a:p>
        </p:txBody>
      </p:sp>
      <p:pic>
        <p:nvPicPr>
          <p:cNvPr id="41" name="Picture 40">
            <a:extLst>
              <a:ext uri="{FF2B5EF4-FFF2-40B4-BE49-F238E27FC236}">
                <a16:creationId xmlns:a16="http://schemas.microsoft.com/office/drawing/2014/main" id="{97B296CD-5F3E-63E4-6736-229A9A6367EC}"/>
              </a:ext>
            </a:extLst>
          </p:cNvPr>
          <p:cNvPicPr>
            <a:picLocks noChangeAspect="1"/>
          </p:cNvPicPr>
          <p:nvPr/>
        </p:nvPicPr>
        <p:blipFill>
          <a:blip r:embed="rId10"/>
          <a:stretch>
            <a:fillRect/>
          </a:stretch>
        </p:blipFill>
        <p:spPr>
          <a:xfrm>
            <a:off x="3671267" y="3115294"/>
            <a:ext cx="219475" cy="201185"/>
          </a:xfrm>
          <a:prstGeom prst="rect">
            <a:avLst/>
          </a:prstGeom>
        </p:spPr>
      </p:pic>
      <p:sp>
        <p:nvSpPr>
          <p:cNvPr id="42" name="TextBox 41">
            <a:extLst>
              <a:ext uri="{FF2B5EF4-FFF2-40B4-BE49-F238E27FC236}">
                <a16:creationId xmlns:a16="http://schemas.microsoft.com/office/drawing/2014/main" id="{E2D4FF26-F960-8E4C-9931-B776382A7F7D}"/>
              </a:ext>
            </a:extLst>
          </p:cNvPr>
          <p:cNvSpPr txBox="1"/>
          <p:nvPr/>
        </p:nvSpPr>
        <p:spPr>
          <a:xfrm>
            <a:off x="2555342" y="3238833"/>
            <a:ext cx="10702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Town Hall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Retirement Ceremony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IPB</a:t>
            </a:r>
          </a:p>
        </p:txBody>
      </p:sp>
      <p:sp>
        <p:nvSpPr>
          <p:cNvPr id="47" name="TextBox 46">
            <a:extLst>
              <a:ext uri="{FF2B5EF4-FFF2-40B4-BE49-F238E27FC236}">
                <a16:creationId xmlns:a16="http://schemas.microsoft.com/office/drawing/2014/main" id="{67A182B1-7C35-CA3A-1C10-4169DA8258DA}"/>
              </a:ext>
            </a:extLst>
          </p:cNvPr>
          <p:cNvSpPr txBox="1"/>
          <p:nvPr/>
        </p:nvSpPr>
        <p:spPr>
          <a:xfrm>
            <a:off x="5224200" y="3827133"/>
            <a:ext cx="2655184" cy="230832"/>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Housing Holliday Voting </a:t>
            </a:r>
          </a:p>
        </p:txBody>
      </p:sp>
      <p:sp>
        <p:nvSpPr>
          <p:cNvPr id="50" name="TextBox 49">
            <a:extLst>
              <a:ext uri="{FF2B5EF4-FFF2-40B4-BE49-F238E27FC236}">
                <a16:creationId xmlns:a16="http://schemas.microsoft.com/office/drawing/2014/main" id="{07ADD300-7293-CB95-8528-22E99D693884}"/>
              </a:ext>
            </a:extLst>
          </p:cNvPr>
          <p:cNvSpPr txBox="1"/>
          <p:nvPr/>
        </p:nvSpPr>
        <p:spPr>
          <a:xfrm>
            <a:off x="6587729" y="1321416"/>
            <a:ext cx="13818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USO Coffee Connection</a:t>
            </a:r>
          </a:p>
        </p:txBody>
      </p:sp>
      <p:sp>
        <p:nvSpPr>
          <p:cNvPr id="54" name="TextBox 53">
            <a:extLst>
              <a:ext uri="{FF2B5EF4-FFF2-40B4-BE49-F238E27FC236}">
                <a16:creationId xmlns:a16="http://schemas.microsoft.com/office/drawing/2014/main" id="{7F2BF18F-C7E2-75D6-FDB8-20D4B65C9998}"/>
              </a:ext>
            </a:extLst>
          </p:cNvPr>
          <p:cNvSpPr txBox="1"/>
          <p:nvPr/>
        </p:nvSpPr>
        <p:spPr>
          <a:xfrm>
            <a:off x="3397778" y="6080917"/>
            <a:ext cx="4337045" cy="76944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OPS GRP Ball  13 DEC</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916th Santa MPH14 DEC</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Town Hall: 17 DEC</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BLOCK Leave / SVUSD Holiday Break: 21 DEC – 05 JAN 23</a:t>
            </a:r>
          </a:p>
        </p:txBody>
      </p:sp>
      <p:sp>
        <p:nvSpPr>
          <p:cNvPr id="26" name="Arrow: Left-Right 25">
            <a:extLst>
              <a:ext uri="{FF2B5EF4-FFF2-40B4-BE49-F238E27FC236}">
                <a16:creationId xmlns:a16="http://schemas.microsoft.com/office/drawing/2014/main" id="{3973AE8C-734C-34A3-CE95-68FF56C9BC4F}"/>
              </a:ext>
            </a:extLst>
          </p:cNvPr>
          <p:cNvSpPr/>
          <p:nvPr/>
        </p:nvSpPr>
        <p:spPr>
          <a:xfrm>
            <a:off x="16482" y="4551571"/>
            <a:ext cx="9127518" cy="369332"/>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 DEC – 05 JAN 25: BLOCK Leave / SVUSD Holiday Break</a:t>
            </a:r>
          </a:p>
        </p:txBody>
      </p:sp>
      <p:sp>
        <p:nvSpPr>
          <p:cNvPr id="35" name="Arrow: Left-Right 34">
            <a:extLst>
              <a:ext uri="{FF2B5EF4-FFF2-40B4-BE49-F238E27FC236}">
                <a16:creationId xmlns:a16="http://schemas.microsoft.com/office/drawing/2014/main" id="{28ABD320-E328-E1BA-2536-6CFA021800C7}"/>
              </a:ext>
            </a:extLst>
          </p:cNvPr>
          <p:cNvSpPr/>
          <p:nvPr/>
        </p:nvSpPr>
        <p:spPr>
          <a:xfrm>
            <a:off x="-22580" y="5453848"/>
            <a:ext cx="3966040" cy="369332"/>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 DEC – 05 JAN 25: BLOCK Leave / SVUSD Holiday Break</a:t>
            </a:r>
          </a:p>
        </p:txBody>
      </p:sp>
      <p:pic>
        <p:nvPicPr>
          <p:cNvPr id="51" name="Picture 50">
            <a:extLst>
              <a:ext uri="{FF2B5EF4-FFF2-40B4-BE49-F238E27FC236}">
                <a16:creationId xmlns:a16="http://schemas.microsoft.com/office/drawing/2014/main" id="{477D3BBC-A648-6070-E00A-46FD23340B15}"/>
              </a:ext>
            </a:extLst>
          </p:cNvPr>
          <p:cNvPicPr>
            <a:picLocks noChangeAspect="1"/>
          </p:cNvPicPr>
          <p:nvPr/>
        </p:nvPicPr>
        <p:blipFill>
          <a:blip r:embed="rId11"/>
          <a:stretch>
            <a:fillRect/>
          </a:stretch>
        </p:blipFill>
        <p:spPr>
          <a:xfrm>
            <a:off x="4765098" y="4075084"/>
            <a:ext cx="459230" cy="538924"/>
          </a:xfrm>
          <a:prstGeom prst="rect">
            <a:avLst/>
          </a:prstGeom>
        </p:spPr>
      </p:pic>
      <p:pic>
        <p:nvPicPr>
          <p:cNvPr id="53" name="Picture 52">
            <a:extLst>
              <a:ext uri="{FF2B5EF4-FFF2-40B4-BE49-F238E27FC236}">
                <a16:creationId xmlns:a16="http://schemas.microsoft.com/office/drawing/2014/main" id="{B5DE8EBF-D848-9811-CEB3-2D02B0E9504B}"/>
              </a:ext>
            </a:extLst>
          </p:cNvPr>
          <p:cNvPicPr>
            <a:picLocks noChangeAspect="1"/>
          </p:cNvPicPr>
          <p:nvPr/>
        </p:nvPicPr>
        <p:blipFill>
          <a:blip r:embed="rId12"/>
          <a:stretch>
            <a:fillRect/>
          </a:stretch>
        </p:blipFill>
        <p:spPr>
          <a:xfrm>
            <a:off x="4268046" y="4071512"/>
            <a:ext cx="459230" cy="538923"/>
          </a:xfrm>
          <a:prstGeom prst="rect">
            <a:avLst/>
          </a:prstGeom>
        </p:spPr>
      </p:pic>
      <p:pic>
        <p:nvPicPr>
          <p:cNvPr id="59" name="Picture 58" descr="Fireworks in the sky&#10;&#10;Description automatically generated with medium confidence">
            <a:extLst>
              <a:ext uri="{FF2B5EF4-FFF2-40B4-BE49-F238E27FC236}">
                <a16:creationId xmlns:a16="http://schemas.microsoft.com/office/drawing/2014/main" id="{BD63D92A-3244-336B-BFCC-EA43A3716E00}"/>
              </a:ext>
            </a:extLst>
          </p:cNvPr>
          <p:cNvPicPr>
            <a:picLocks noChangeAspect="1"/>
          </p:cNvPicPr>
          <p:nvPr/>
        </p:nvPicPr>
        <p:blipFill>
          <a:blip r:embed="rId13"/>
          <a:stretch>
            <a:fillRect/>
          </a:stretch>
        </p:blipFill>
        <p:spPr>
          <a:xfrm>
            <a:off x="2904212" y="4953920"/>
            <a:ext cx="997820" cy="565360"/>
          </a:xfrm>
          <a:prstGeom prst="rect">
            <a:avLst/>
          </a:prstGeom>
        </p:spPr>
      </p:pic>
      <p:pic>
        <p:nvPicPr>
          <p:cNvPr id="63" name="Picture 62">
            <a:extLst>
              <a:ext uri="{FF2B5EF4-FFF2-40B4-BE49-F238E27FC236}">
                <a16:creationId xmlns:a16="http://schemas.microsoft.com/office/drawing/2014/main" id="{1C66760E-5DB6-4448-3947-AA0E343D662C}"/>
              </a:ext>
            </a:extLst>
          </p:cNvPr>
          <p:cNvPicPr>
            <a:picLocks noChangeAspect="1"/>
          </p:cNvPicPr>
          <p:nvPr/>
        </p:nvPicPr>
        <p:blipFill>
          <a:blip r:embed="rId14"/>
          <a:stretch>
            <a:fillRect/>
          </a:stretch>
        </p:blipFill>
        <p:spPr>
          <a:xfrm>
            <a:off x="5283923" y="4937282"/>
            <a:ext cx="1199198" cy="848870"/>
          </a:xfrm>
          <a:prstGeom prst="rect">
            <a:avLst/>
          </a:prstGeom>
        </p:spPr>
      </p:pic>
      <p:pic>
        <p:nvPicPr>
          <p:cNvPr id="2" name="Picture 1">
            <a:extLst>
              <a:ext uri="{FF2B5EF4-FFF2-40B4-BE49-F238E27FC236}">
                <a16:creationId xmlns:a16="http://schemas.microsoft.com/office/drawing/2014/main" id="{77990982-A114-965D-6086-199F95EA190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709" y="38923"/>
            <a:ext cx="1668972" cy="632519"/>
          </a:xfrm>
          <a:prstGeom prst="rect">
            <a:avLst/>
          </a:prstGeom>
        </p:spPr>
      </p:pic>
      <p:sp>
        <p:nvSpPr>
          <p:cNvPr id="12" name="Rectangle 11">
            <a:extLst>
              <a:ext uri="{FF2B5EF4-FFF2-40B4-BE49-F238E27FC236}">
                <a16:creationId xmlns:a16="http://schemas.microsoft.com/office/drawing/2014/main" id="{FCA1F6C9-63EE-3FC7-1606-761BAA233E82}"/>
              </a:ext>
            </a:extLst>
          </p:cNvPr>
          <p:cNvSpPr/>
          <p:nvPr/>
        </p:nvSpPr>
        <p:spPr>
          <a:xfrm>
            <a:off x="7848056" y="3306773"/>
            <a:ext cx="120825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Christmas Party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Army Float Decor</a:t>
            </a:r>
          </a:p>
        </p:txBody>
      </p:sp>
      <p:sp>
        <p:nvSpPr>
          <p:cNvPr id="13" name="Rectangle 12">
            <a:extLst>
              <a:ext uri="{FF2B5EF4-FFF2-40B4-BE49-F238E27FC236}">
                <a16:creationId xmlns:a16="http://schemas.microsoft.com/office/drawing/2014/main" id="{7FACE311-FDC2-DD0D-9699-7DFF9AD7EB2A}"/>
              </a:ext>
            </a:extLst>
          </p:cNvPr>
          <p:cNvSpPr/>
          <p:nvPr/>
        </p:nvSpPr>
        <p:spPr>
          <a:xfrm>
            <a:off x="5251544" y="3286358"/>
            <a:ext cx="2592398"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Housing Holliday Voting </a:t>
            </a:r>
          </a:p>
        </p:txBody>
      </p:sp>
      <p:sp>
        <p:nvSpPr>
          <p:cNvPr id="14" name="Rectangle 13">
            <a:extLst>
              <a:ext uri="{FF2B5EF4-FFF2-40B4-BE49-F238E27FC236}">
                <a16:creationId xmlns:a16="http://schemas.microsoft.com/office/drawing/2014/main" id="{8C211178-C780-4878-5A19-9F5F6D2FB625}"/>
              </a:ext>
            </a:extLst>
          </p:cNvPr>
          <p:cNvSpPr/>
          <p:nvPr/>
        </p:nvSpPr>
        <p:spPr>
          <a:xfrm>
            <a:off x="8709" y="3299019"/>
            <a:ext cx="1208253"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Michaels’s Cookies and Cocoa with Santa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A/C Handprint Class End</a:t>
            </a:r>
          </a:p>
        </p:txBody>
      </p:sp>
      <p:sp>
        <p:nvSpPr>
          <p:cNvPr id="16" name="Rectangle 15">
            <a:extLst>
              <a:ext uri="{FF2B5EF4-FFF2-40B4-BE49-F238E27FC236}">
                <a16:creationId xmlns:a16="http://schemas.microsoft.com/office/drawing/2014/main" id="{D47661B7-E666-1C29-1AE1-6C5995D660DC}"/>
              </a:ext>
            </a:extLst>
          </p:cNvPr>
          <p:cNvSpPr/>
          <p:nvPr/>
        </p:nvSpPr>
        <p:spPr>
          <a:xfrm>
            <a:off x="3957014" y="2245911"/>
            <a:ext cx="1208253"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Food Pantry</a:t>
            </a:r>
          </a:p>
        </p:txBody>
      </p:sp>
      <p:sp>
        <p:nvSpPr>
          <p:cNvPr id="21" name="Rectangle 20">
            <a:extLst>
              <a:ext uri="{FF2B5EF4-FFF2-40B4-BE49-F238E27FC236}">
                <a16:creationId xmlns:a16="http://schemas.microsoft.com/office/drawing/2014/main" id="{835E6B3A-349F-CDDE-FAE8-E28062BB5481}"/>
              </a:ext>
            </a:extLst>
          </p:cNvPr>
          <p:cNvSpPr/>
          <p:nvPr/>
        </p:nvSpPr>
        <p:spPr>
          <a:xfrm>
            <a:off x="2616190" y="2233472"/>
            <a:ext cx="1299396"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GrootMas</a:t>
            </a: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MFC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Santa's Workshop Toy Ruck March</a:t>
            </a:r>
          </a:p>
        </p:txBody>
      </p:sp>
      <p:sp>
        <p:nvSpPr>
          <p:cNvPr id="22" name="Rectangle 21">
            <a:extLst>
              <a:ext uri="{FF2B5EF4-FFF2-40B4-BE49-F238E27FC236}">
                <a16:creationId xmlns:a16="http://schemas.microsoft.com/office/drawing/2014/main" id="{DF18285F-1B97-1E88-E1F1-922EBF3A27CF}"/>
              </a:ext>
            </a:extLst>
          </p:cNvPr>
          <p:cNvSpPr/>
          <p:nvPr/>
        </p:nvSpPr>
        <p:spPr>
          <a:xfrm>
            <a:off x="24233" y="2245911"/>
            <a:ext cx="1208253"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A/C Bird Painting</a:t>
            </a:r>
          </a:p>
        </p:txBody>
      </p:sp>
      <p:sp>
        <p:nvSpPr>
          <p:cNvPr id="23" name="Rectangle 22">
            <a:extLst>
              <a:ext uri="{FF2B5EF4-FFF2-40B4-BE49-F238E27FC236}">
                <a16:creationId xmlns:a16="http://schemas.microsoft.com/office/drawing/2014/main" id="{5B2BD5A0-B736-FF02-5EE8-97AABC1C4824}"/>
              </a:ext>
            </a:extLst>
          </p:cNvPr>
          <p:cNvSpPr/>
          <p:nvPr/>
        </p:nvSpPr>
        <p:spPr>
          <a:xfrm>
            <a:off x="1309293" y="2865541"/>
            <a:ext cx="3924828" cy="230832"/>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SMA(R) Dailey</a:t>
            </a:r>
          </a:p>
        </p:txBody>
      </p:sp>
      <p:sp>
        <p:nvSpPr>
          <p:cNvPr id="24" name="Rectangle 23">
            <a:extLst>
              <a:ext uri="{FF2B5EF4-FFF2-40B4-BE49-F238E27FC236}">
                <a16:creationId xmlns:a16="http://schemas.microsoft.com/office/drawing/2014/main" id="{91F1D6AC-4CC5-8BF1-3F38-6AB782865FCF}"/>
              </a:ext>
            </a:extLst>
          </p:cNvPr>
          <p:cNvSpPr/>
          <p:nvPr/>
        </p:nvSpPr>
        <p:spPr>
          <a:xfrm>
            <a:off x="1309293" y="3820905"/>
            <a:ext cx="3924828" cy="230832"/>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SVHS Finals</a:t>
            </a:r>
          </a:p>
        </p:txBody>
      </p:sp>
      <p:sp>
        <p:nvSpPr>
          <p:cNvPr id="7" name="Rectangle 6">
            <a:extLst>
              <a:ext uri="{FF2B5EF4-FFF2-40B4-BE49-F238E27FC236}">
                <a16:creationId xmlns:a16="http://schemas.microsoft.com/office/drawing/2014/main" id="{2E1779F3-FCCD-51EA-57BE-B25BB357AF89}"/>
              </a:ext>
            </a:extLst>
          </p:cNvPr>
          <p:cNvSpPr/>
          <p:nvPr/>
        </p:nvSpPr>
        <p:spPr>
          <a:xfrm>
            <a:off x="3878091" y="3331166"/>
            <a:ext cx="120825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Snow Summit Skiing Trip</a:t>
            </a:r>
          </a:p>
        </p:txBody>
      </p:sp>
      <p:sp>
        <p:nvSpPr>
          <p:cNvPr id="11" name="Rectangle 10">
            <a:extLst>
              <a:ext uri="{FF2B5EF4-FFF2-40B4-BE49-F238E27FC236}">
                <a16:creationId xmlns:a16="http://schemas.microsoft.com/office/drawing/2014/main" id="{25141DE2-F0B0-04CD-D0DA-9AD7D54A23A9}"/>
              </a:ext>
            </a:extLst>
          </p:cNvPr>
          <p:cNvSpPr/>
          <p:nvPr/>
        </p:nvSpPr>
        <p:spPr>
          <a:xfrm>
            <a:off x="1280282" y="4247163"/>
            <a:ext cx="136031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Tubing Trip</a:t>
            </a:r>
          </a:p>
        </p:txBody>
      </p:sp>
      <p:sp>
        <p:nvSpPr>
          <p:cNvPr id="25" name="Rectangle 24">
            <a:extLst>
              <a:ext uri="{FF2B5EF4-FFF2-40B4-BE49-F238E27FC236}">
                <a16:creationId xmlns:a16="http://schemas.microsoft.com/office/drawing/2014/main" id="{4E226B14-A180-BBA7-A0C4-225650892B3E}"/>
              </a:ext>
            </a:extLst>
          </p:cNvPr>
          <p:cNvSpPr/>
          <p:nvPr/>
        </p:nvSpPr>
        <p:spPr>
          <a:xfrm>
            <a:off x="5187427" y="4256437"/>
            <a:ext cx="136031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Mt. High Skiing Trip</a:t>
            </a:r>
          </a:p>
        </p:txBody>
      </p:sp>
      <p:sp>
        <p:nvSpPr>
          <p:cNvPr id="27" name="Rectangle 26">
            <a:extLst>
              <a:ext uri="{FF2B5EF4-FFF2-40B4-BE49-F238E27FC236}">
                <a16:creationId xmlns:a16="http://schemas.microsoft.com/office/drawing/2014/main" id="{8BF810EC-00DE-E2C6-0CDF-63E65208654A}"/>
              </a:ext>
            </a:extLst>
          </p:cNvPr>
          <p:cNvSpPr/>
          <p:nvPr/>
        </p:nvSpPr>
        <p:spPr>
          <a:xfrm>
            <a:off x="7772024" y="4205860"/>
            <a:ext cx="1360316"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Texas Roadhouse Trip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9" name="Rectangle 28">
            <a:extLst>
              <a:ext uri="{FF2B5EF4-FFF2-40B4-BE49-F238E27FC236}">
                <a16:creationId xmlns:a16="http://schemas.microsoft.com/office/drawing/2014/main" id="{D9B075DB-9900-F478-EBCE-A04C834D465C}"/>
              </a:ext>
            </a:extLst>
          </p:cNvPr>
          <p:cNvSpPr/>
          <p:nvPr/>
        </p:nvSpPr>
        <p:spPr>
          <a:xfrm>
            <a:off x="-65554" y="5135785"/>
            <a:ext cx="136031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BOSS Army Float Decor</a:t>
            </a:r>
          </a:p>
        </p:txBody>
      </p:sp>
    </p:spTree>
    <p:extLst>
      <p:ext uri="{BB962C8B-B14F-4D97-AF65-F5344CB8AC3E}">
        <p14:creationId xmlns:p14="http://schemas.microsoft.com/office/powerpoint/2010/main" val="1358295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solidFill>
                  <a:srgbClr val="00B050"/>
                </a:solidFill>
              </a:rPr>
              <a:t>Single Soldier Housing Office (SSHO)</a:t>
            </a:r>
          </a:p>
        </p:txBody>
      </p:sp>
      <p:sp>
        <p:nvSpPr>
          <p:cNvPr id="3" name="TextBox 2">
            <a:extLst>
              <a:ext uri="{FF2B5EF4-FFF2-40B4-BE49-F238E27FC236}">
                <a16:creationId xmlns:a16="http://schemas.microsoft.com/office/drawing/2014/main" id="{8FA5D25D-0729-EB07-354E-1659516B6CF7}"/>
              </a:ext>
            </a:extLst>
          </p:cNvPr>
          <p:cNvSpPr txBox="1"/>
          <p:nvPr/>
        </p:nvSpPr>
        <p:spPr>
          <a:xfrm>
            <a:off x="8626" y="1241462"/>
            <a:ext cx="91440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Opportunity Leave &amp; Holiday Hours (21 Dec 24 through 5 Jan 25)</a:t>
            </a:r>
          </a:p>
        </p:txBody>
      </p:sp>
      <p:graphicFrame>
        <p:nvGraphicFramePr>
          <p:cNvPr id="6" name="Table 5">
            <a:extLst>
              <a:ext uri="{FF2B5EF4-FFF2-40B4-BE49-F238E27FC236}">
                <a16:creationId xmlns:a16="http://schemas.microsoft.com/office/drawing/2014/main" id="{648AED4E-825F-3252-9A85-6839F4EA0396}"/>
              </a:ext>
            </a:extLst>
          </p:cNvPr>
          <p:cNvGraphicFramePr>
            <a:graphicFrameLocks noGrp="1"/>
          </p:cNvGraphicFramePr>
          <p:nvPr>
            <p:extLst>
              <p:ext uri="{D42A27DB-BD31-4B8C-83A1-F6EECF244321}">
                <p14:modId xmlns:p14="http://schemas.microsoft.com/office/powerpoint/2010/main" val="315339927"/>
              </p:ext>
            </p:extLst>
          </p:nvPr>
        </p:nvGraphicFramePr>
        <p:xfrm>
          <a:off x="349370" y="2041460"/>
          <a:ext cx="8445260" cy="1652600"/>
        </p:xfrm>
        <a:graphic>
          <a:graphicData uri="http://schemas.openxmlformats.org/drawingml/2006/table">
            <a:tbl>
              <a:tblPr firstRow="1" bandRow="1">
                <a:tableStyleId>{5C22544A-7EE6-4342-B048-85BDC9FD1C3A}</a:tableStyleId>
              </a:tblPr>
              <a:tblGrid>
                <a:gridCol w="4222630">
                  <a:extLst>
                    <a:ext uri="{9D8B030D-6E8A-4147-A177-3AD203B41FA5}">
                      <a16:colId xmlns:a16="http://schemas.microsoft.com/office/drawing/2014/main" val="20000"/>
                    </a:ext>
                  </a:extLst>
                </a:gridCol>
                <a:gridCol w="4222630">
                  <a:extLst>
                    <a:ext uri="{9D8B030D-6E8A-4147-A177-3AD203B41FA5}">
                      <a16:colId xmlns:a16="http://schemas.microsoft.com/office/drawing/2014/main" val="20001"/>
                    </a:ext>
                  </a:extLst>
                </a:gridCol>
              </a:tblGrid>
              <a:tr h="380060">
                <a:tc gridSpan="2">
                  <a:txBody>
                    <a:bodyPr/>
                    <a:lstStyle/>
                    <a:p>
                      <a:endParaRPr lang="en-US" sz="1400" dirty="0">
                        <a:latin typeface="Arial" panose="020B0604020202020204" pitchFamily="34" charset="0"/>
                        <a:cs typeface="Arial" panose="020B0604020202020204" pitchFamily="34" charset="0"/>
                      </a:endParaRPr>
                    </a:p>
                  </a:txBody>
                  <a:tcPr marL="68580" marR="68580" marT="34290" marB="34290">
                    <a:solidFill>
                      <a:schemeClr val="accent1">
                        <a:lumMod val="75000"/>
                      </a:schemeClr>
                    </a:solidFill>
                  </a:tcPr>
                </a:tc>
                <a:tc hMerge="1">
                  <a:txBody>
                    <a:bodyPr/>
                    <a:lstStyle/>
                    <a:p>
                      <a:endParaRPr lang="en-US" dirty="0"/>
                    </a:p>
                  </a:txBody>
                  <a:tcPr>
                    <a:solidFill>
                      <a:schemeClr val="accent1">
                        <a:lumMod val="75000"/>
                      </a:schemeClr>
                    </a:solidFill>
                  </a:tcPr>
                </a:tc>
                <a:extLst>
                  <a:ext uri="{0D108BD9-81ED-4DB2-BD59-A6C34878D82A}">
                    <a16:rowId xmlns:a16="http://schemas.microsoft.com/office/drawing/2014/main" val="10000"/>
                  </a:ext>
                </a:extLst>
              </a:tr>
              <a:tr h="270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SSHO (bldg. 111)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Mon - Fri:  0730 – 1600</a:t>
                      </a:r>
                    </a:p>
                  </a:txBody>
                  <a:tcPr marL="68580" marR="68580" marT="34290" marB="34290"/>
                </a:tc>
                <a:extLst>
                  <a:ext uri="{0D108BD9-81ED-4DB2-BD59-A6C34878D82A}">
                    <a16:rowId xmlns:a16="http://schemas.microsoft.com/office/drawing/2014/main" val="10001"/>
                  </a:ext>
                </a:extLst>
              </a:tr>
              <a:tr h="270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Office Number: #760-380-2776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Use ARMA For Work Order Request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Urgent/Emergency matters call: #760-265-1699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Weekends/Federal</a:t>
                      </a:r>
                      <a:r>
                        <a:rPr lang="en-US" sz="1400" b="1"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Holidays:  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270683">
                <a:tc>
                  <a:txBody>
                    <a:bodyPr/>
                    <a:lstStyle/>
                    <a:p>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3661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77BA024-83B5-A6D2-234D-641B6B944A20}"/>
              </a:ext>
            </a:extLst>
          </p:cNvPr>
          <p:cNvSpPr>
            <a:spLocks noGrp="1"/>
          </p:cNvSpPr>
          <p:nvPr>
            <p:ph type="title"/>
          </p:nvPr>
        </p:nvSpPr>
        <p:spPr>
          <a:xfrm>
            <a:off x="2153750"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8" name="Title Placeholder 1">
            <a:extLst>
              <a:ext uri="{FF2B5EF4-FFF2-40B4-BE49-F238E27FC236}">
                <a16:creationId xmlns:a16="http://schemas.microsoft.com/office/drawing/2014/main" id="{D336A5FD-186B-17A4-ED87-47652931B60B}"/>
              </a:ext>
            </a:extLst>
          </p:cNvPr>
          <p:cNvSpPr txBox="1">
            <a:spLocks/>
          </p:cNvSpPr>
          <p:nvPr/>
        </p:nvSpPr>
        <p:spPr>
          <a:xfrm>
            <a:off x="2150713" y="369424"/>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solidFill>
                <a:srgbClr val="00B050"/>
              </a:solidFill>
            </a:endParaRPr>
          </a:p>
        </p:txBody>
      </p:sp>
      <p:sp>
        <p:nvSpPr>
          <p:cNvPr id="3" name="TextBox 2">
            <a:extLst>
              <a:ext uri="{FF2B5EF4-FFF2-40B4-BE49-F238E27FC236}">
                <a16:creationId xmlns:a16="http://schemas.microsoft.com/office/drawing/2014/main" id="{8FA5D25D-0729-EB07-354E-1659516B6CF7}"/>
              </a:ext>
            </a:extLst>
          </p:cNvPr>
          <p:cNvSpPr txBox="1"/>
          <p:nvPr/>
        </p:nvSpPr>
        <p:spPr>
          <a:xfrm>
            <a:off x="-17088" y="2788159"/>
            <a:ext cx="914400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Closing Remarks</a:t>
            </a:r>
          </a:p>
        </p:txBody>
      </p:sp>
    </p:spTree>
    <p:extLst>
      <p:ext uri="{BB962C8B-B14F-4D97-AF65-F5344CB8AC3E}">
        <p14:creationId xmlns:p14="http://schemas.microsoft.com/office/powerpoint/2010/main" val="424659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CAEF57-25CA-1ADE-C6CC-EAF4CD8744D4}"/>
              </a:ext>
            </a:extLst>
          </p:cNvPr>
          <p:cNvSpPr>
            <a:spLocks noGrp="1"/>
          </p:cNvSpPr>
          <p:nvPr>
            <p:ph type="title"/>
          </p:nvPr>
        </p:nvSpPr>
        <p:spPr/>
        <p:txBody>
          <a:bodyPr/>
          <a:lstStyle/>
          <a:p>
            <a:r>
              <a:rPr lang="en-US" dirty="0"/>
              <a:t>Fort Irwin Community Town Hall</a:t>
            </a:r>
          </a:p>
        </p:txBody>
      </p:sp>
      <p:sp>
        <p:nvSpPr>
          <p:cNvPr id="3" name="Rectangle 2">
            <a:extLst>
              <a:ext uri="{FF2B5EF4-FFF2-40B4-BE49-F238E27FC236}">
                <a16:creationId xmlns:a16="http://schemas.microsoft.com/office/drawing/2014/main" id="{9C8469C0-5B4F-FBBE-13D5-257D67827007}"/>
              </a:ext>
            </a:extLst>
          </p:cNvPr>
          <p:cNvSpPr>
            <a:spLocks/>
          </p:cNvSpPr>
          <p:nvPr/>
        </p:nvSpPr>
        <p:spPr>
          <a:xfrm>
            <a:off x="-19457" y="6650250"/>
            <a:ext cx="493292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POC: Anthony L. Evans, DPTMS, (760) 380 - 5915, </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anthony.l.evans18.civ@army.mil</a:t>
            </a: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sp>
        <p:nvSpPr>
          <p:cNvPr id="9" name="TextBox 8">
            <a:extLst>
              <a:ext uri="{FF2B5EF4-FFF2-40B4-BE49-F238E27FC236}">
                <a16:creationId xmlns:a16="http://schemas.microsoft.com/office/drawing/2014/main" id="{D17A39D7-5FFC-A855-D250-7B857F36D060}"/>
              </a:ext>
            </a:extLst>
          </p:cNvPr>
          <p:cNvSpPr txBox="1"/>
          <p:nvPr/>
        </p:nvSpPr>
        <p:spPr>
          <a:xfrm>
            <a:off x="0" y="1414353"/>
            <a:ext cx="9075631" cy="425655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3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mj-ea"/>
                <a:cs typeface="Arial" panose="020B0604020202020204" pitchFamily="34" charset="0"/>
              </a:rPr>
              <a:t>Next Town Hall</a:t>
            </a:r>
          </a:p>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lang="en-US" sz="3300" b="1" u="sng" dirty="0">
              <a:solidFill>
                <a:prstClr val="black"/>
              </a:solidFill>
              <a:effectLst>
                <a:outerShdw blurRad="38100" dist="38100" dir="2700000" algn="tl">
                  <a:srgbClr val="000000">
                    <a:alpha val="43137"/>
                  </a:srgbClr>
                </a:outerShdw>
              </a:effectLst>
              <a:latin typeface="Arial" panose="020B0604020202020204"/>
              <a:ea typeface="+mj-ea"/>
              <a:cs typeface="Arial" panose="020B0604020202020204" pitchFamily="34" charset="0"/>
            </a:endParaRP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b="1" dirty="0">
                <a:solidFill>
                  <a:prstClr val="black"/>
                </a:solidFill>
                <a:effectLst>
                  <a:outerShdw blurRad="38100" dist="38100" dir="2700000" algn="tl">
                    <a:srgbClr val="000000">
                      <a:alpha val="43137"/>
                    </a:srgbClr>
                  </a:outerShdw>
                </a:effectLst>
                <a:latin typeface="Arial" panose="020B0604020202020204"/>
                <a:ea typeface="+mj-ea"/>
                <a:cs typeface="Arial" panose="020B0604020202020204" pitchFamily="34" charset="0"/>
              </a:rPr>
              <a:t>Date: 14 JAN 2024</a:t>
            </a:r>
            <a:endParaRPr lang="en-US" sz="2400" b="1" dirty="0">
              <a:effectLst>
                <a:outerShdw blurRad="38100" dist="38100" dir="2700000" algn="tl">
                  <a:srgbClr val="000000">
                    <a:alpha val="43137"/>
                  </a:srgbClr>
                </a:outerShdw>
              </a:effectLst>
              <a:latin typeface="Arial" panose="020B0604020202020204"/>
              <a:ea typeface="+mj-ea"/>
              <a:cs typeface="Arial" panose="020B0604020202020204" pitchFamily="34" charset="0"/>
            </a:endParaRPr>
          </a:p>
          <a:p>
            <a:pPr marR="0" lvl="0" defTabSz="914400" rtl="0" eaLnBrk="1" fontAlgn="auto" latinLnBrk="0" hangingPunct="1">
              <a:lnSpc>
                <a:spcPct val="90000"/>
              </a:lnSpc>
              <a:spcBef>
                <a:spcPct val="0"/>
              </a:spcBef>
              <a:spcAft>
                <a:spcPts val="0"/>
              </a:spcAft>
              <a:buClrTx/>
              <a:buSzTx/>
              <a:tabLst/>
              <a:defRPr/>
            </a:pPr>
            <a:endParaRPr kumimoji="0" lang="en-US" sz="24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mj-ea"/>
              <a:cs typeface="Arial" panose="020B0604020202020204" pitchFamily="34" charset="0"/>
            </a:endParaRP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b="1" dirty="0">
                <a:solidFill>
                  <a:prstClr val="black"/>
                </a:solidFill>
                <a:effectLst>
                  <a:outerShdw blurRad="38100" dist="38100" dir="2700000" algn="tl">
                    <a:srgbClr val="000000">
                      <a:alpha val="43137"/>
                    </a:srgbClr>
                  </a:outerShdw>
                </a:effectLst>
                <a:latin typeface="Arial" panose="020B0604020202020204"/>
                <a:ea typeface="+mj-ea"/>
                <a:cs typeface="Arial" panose="020B0604020202020204" pitchFamily="34" charset="0"/>
              </a:rPr>
              <a:t>Location: EPI Center </a:t>
            </a: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mj-ea"/>
              <a:cs typeface="Arial" panose="020B0604020202020204" pitchFamily="34" charset="0"/>
            </a:endParaRP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b="1" dirty="0">
                <a:solidFill>
                  <a:prstClr val="black"/>
                </a:solidFill>
                <a:effectLst>
                  <a:outerShdw blurRad="38100" dist="38100" dir="2700000" algn="tl">
                    <a:srgbClr val="000000">
                      <a:alpha val="43137"/>
                    </a:srgbClr>
                  </a:outerShdw>
                </a:effectLst>
                <a:latin typeface="Arial" panose="020B0604020202020204"/>
                <a:ea typeface="+mj-ea"/>
                <a:cs typeface="Arial" panose="020B0604020202020204" pitchFamily="34" charset="0"/>
              </a:rPr>
              <a:t>Start Time: 1000</a:t>
            </a: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400" b="1"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mj-ea"/>
              <a:cs typeface="Arial" panose="020B0604020202020204" pitchFamily="34" charset="0"/>
            </a:endParaRPr>
          </a:p>
          <a:p>
            <a:pPr marL="342900" marR="0" lvl="0" indent="-342900"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lang="en-US" sz="2400" b="1" dirty="0">
                <a:solidFill>
                  <a:prstClr val="black"/>
                </a:solidFill>
                <a:effectLst>
                  <a:outerShdw blurRad="38100" dist="38100" dir="2700000" algn="tl">
                    <a:srgbClr val="000000">
                      <a:alpha val="43137"/>
                    </a:srgbClr>
                  </a:outerShdw>
                </a:effectLst>
                <a:latin typeface="Arial" panose="020B0604020202020204"/>
                <a:ea typeface="+mj-ea"/>
                <a:cs typeface="Arial" panose="020B0604020202020204" pitchFamily="34" charset="0"/>
              </a:rPr>
              <a:t>Topics of Focus:</a:t>
            </a:r>
            <a:r>
              <a:rPr lang="en-US" sz="2400" b="1" dirty="0">
                <a:solidFill>
                  <a:srgbClr val="C00000"/>
                </a:solidFill>
                <a:effectLst>
                  <a:outerShdw blurRad="38100" dist="38100" dir="2700000" algn="tl">
                    <a:srgbClr val="000000">
                      <a:alpha val="43137"/>
                    </a:srgbClr>
                  </a:outerShdw>
                </a:effectLst>
                <a:latin typeface="Arial" panose="020B0604020202020204"/>
                <a:ea typeface="+mj-ea"/>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a:ea typeface="+mj-ea"/>
                <a:cs typeface="Arial" panose="020B0604020202020204" pitchFamily="34" charset="0"/>
              </a:rPr>
              <a:t>Barracks Update, Capstone 2025, DeCA Preparation for Capstone 2025, 3</a:t>
            </a:r>
            <a:r>
              <a:rPr lang="en-US" sz="2400" b="1" baseline="30000" dirty="0">
                <a:effectLst>
                  <a:outerShdw blurRad="38100" dist="38100" dir="2700000" algn="tl">
                    <a:srgbClr val="000000">
                      <a:alpha val="43137"/>
                    </a:srgbClr>
                  </a:outerShdw>
                </a:effectLst>
                <a:latin typeface="Arial" panose="020B0604020202020204"/>
                <a:ea typeface="+mj-ea"/>
                <a:cs typeface="Arial" panose="020B0604020202020204" pitchFamily="34" charset="0"/>
              </a:rPr>
              <a:t>rd</a:t>
            </a:r>
            <a:r>
              <a:rPr lang="en-US" sz="2400" b="1" dirty="0">
                <a:effectLst>
                  <a:outerShdw blurRad="38100" dist="38100" dir="2700000" algn="tl">
                    <a:srgbClr val="000000">
                      <a:alpha val="43137"/>
                    </a:srgbClr>
                  </a:outerShdw>
                </a:effectLst>
                <a:latin typeface="Arial" panose="020B0604020202020204"/>
                <a:ea typeface="+mj-ea"/>
                <a:cs typeface="Arial" panose="020B0604020202020204" pitchFamily="34" charset="0"/>
              </a:rPr>
              <a:t> Party Inspections </a:t>
            </a:r>
          </a:p>
          <a:p>
            <a:pPr marL="457200" marR="0" lvl="0" indent="-4572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600" b="1" i="0"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1047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4691" y="724240"/>
          <a:ext cx="9171106" cy="5085011"/>
        </p:xfrm>
        <a:graphic>
          <a:graphicData uri="http://schemas.openxmlformats.org/drawingml/2006/table">
            <a:tbl>
              <a:tblPr firstRow="1" bandRow="1">
                <a:tableStyleId>{93296810-A885-4BE3-A3E7-6D5BEEA58F35}</a:tableStyleId>
              </a:tblPr>
              <a:tblGrid>
                <a:gridCol w="1310158">
                  <a:extLst>
                    <a:ext uri="{9D8B030D-6E8A-4147-A177-3AD203B41FA5}">
                      <a16:colId xmlns:a16="http://schemas.microsoft.com/office/drawing/2014/main" val="3561233425"/>
                    </a:ext>
                  </a:extLst>
                </a:gridCol>
                <a:gridCol w="1310158">
                  <a:extLst>
                    <a:ext uri="{9D8B030D-6E8A-4147-A177-3AD203B41FA5}">
                      <a16:colId xmlns:a16="http://schemas.microsoft.com/office/drawing/2014/main" val="2821965474"/>
                    </a:ext>
                  </a:extLst>
                </a:gridCol>
                <a:gridCol w="1310158">
                  <a:extLst>
                    <a:ext uri="{9D8B030D-6E8A-4147-A177-3AD203B41FA5}">
                      <a16:colId xmlns:a16="http://schemas.microsoft.com/office/drawing/2014/main" val="1157541078"/>
                    </a:ext>
                  </a:extLst>
                </a:gridCol>
                <a:gridCol w="1310158">
                  <a:extLst>
                    <a:ext uri="{9D8B030D-6E8A-4147-A177-3AD203B41FA5}">
                      <a16:colId xmlns:a16="http://schemas.microsoft.com/office/drawing/2014/main" val="2019450014"/>
                    </a:ext>
                  </a:extLst>
                </a:gridCol>
                <a:gridCol w="1310158">
                  <a:extLst>
                    <a:ext uri="{9D8B030D-6E8A-4147-A177-3AD203B41FA5}">
                      <a16:colId xmlns:a16="http://schemas.microsoft.com/office/drawing/2014/main" val="414274450"/>
                    </a:ext>
                  </a:extLst>
                </a:gridCol>
                <a:gridCol w="1310158">
                  <a:extLst>
                    <a:ext uri="{9D8B030D-6E8A-4147-A177-3AD203B41FA5}">
                      <a16:colId xmlns:a16="http://schemas.microsoft.com/office/drawing/2014/main" val="3473033562"/>
                    </a:ext>
                  </a:extLst>
                </a:gridCol>
                <a:gridCol w="1310158">
                  <a:extLst>
                    <a:ext uri="{9D8B030D-6E8A-4147-A177-3AD203B41FA5}">
                      <a16:colId xmlns:a16="http://schemas.microsoft.com/office/drawing/2014/main" val="3917216979"/>
                    </a:ext>
                  </a:extLst>
                </a:gridCol>
              </a:tblGrid>
              <a:tr h="388877">
                <a:tc>
                  <a:txBody>
                    <a:bodyPr/>
                    <a:lstStyle/>
                    <a:p>
                      <a:pPr algn="ctr"/>
                      <a:r>
                        <a:rPr lang="en-US" dirty="0">
                          <a:solidFill>
                            <a:schemeClr val="bg1"/>
                          </a:solidFill>
                          <a:latin typeface="Arial" panose="020B0604020202020204" pitchFamily="34" charset="0"/>
                          <a:cs typeface="Arial" panose="020B0604020202020204" pitchFamily="34" charset="0"/>
                        </a:rPr>
                        <a:t>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TUES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THURS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FRI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dirty="0">
                          <a:solidFill>
                            <a:schemeClr val="bg1"/>
                          </a:solidFill>
                          <a:latin typeface="Arial" panose="020B0604020202020204" pitchFamily="34" charset="0"/>
                          <a:cs typeface="Arial" panose="020B0604020202020204" pitchFamily="34" charset="0"/>
                        </a:rPr>
                        <a:t>SAT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09377625"/>
                  </a:ext>
                </a:extLst>
              </a:tr>
              <a:tr h="870153">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US" sz="11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096120224"/>
                  </a:ext>
                </a:extLst>
              </a:tr>
              <a:tr h="1105739">
                <a:tc>
                  <a:txBody>
                    <a:bodyPr/>
                    <a:lstStyle/>
                    <a:p>
                      <a:r>
                        <a:rPr lang="en-US" sz="1200" b="1" dirty="0">
                          <a:solidFill>
                            <a:schemeClr val="bg1"/>
                          </a:solidFill>
                          <a:latin typeface="Arial" panose="020B0604020202020204" pitchFamily="34" charset="0"/>
                          <a:cs typeface="Arial" panose="020B0604020202020204" pitchFamily="34" charset="0"/>
                        </a:rPr>
                        <a:t>5</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8</a:t>
                      </a:r>
                      <a:endParaRPr lang="en-US" sz="1000" b="0" baseline="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10</a:t>
                      </a:r>
                      <a:endParaRPr lang="en-US" sz="7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11</a:t>
                      </a:r>
                    </a:p>
                    <a:p>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839327464"/>
                  </a:ext>
                </a:extLst>
              </a:tr>
              <a:tr h="964913">
                <a:tc>
                  <a:txBody>
                    <a:bodyPr/>
                    <a:lstStyle/>
                    <a:p>
                      <a:r>
                        <a:rPr lang="en-US" sz="1200" b="1" dirty="0">
                          <a:solidFill>
                            <a:schemeClr val="bg1"/>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16</a:t>
                      </a:r>
                    </a:p>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18</a:t>
                      </a:r>
                      <a:endParaRPr lang="en-US" sz="8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363927889"/>
                  </a:ext>
                </a:extLst>
              </a:tr>
              <a:tr h="865982">
                <a:tc>
                  <a:txBody>
                    <a:bodyPr/>
                    <a:lstStyle/>
                    <a:p>
                      <a:r>
                        <a:rPr lang="en-US" sz="1200" b="1" dirty="0">
                          <a:solidFill>
                            <a:schemeClr val="bg1"/>
                          </a:solidFill>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20</a:t>
                      </a:r>
                      <a:endParaRPr lang="en-US" sz="9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23</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25</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14146407"/>
                  </a:ext>
                </a:extLst>
              </a:tr>
              <a:tr h="889347">
                <a:tc>
                  <a:txBody>
                    <a:bodyPr/>
                    <a:lstStyle/>
                    <a:p>
                      <a:r>
                        <a:rPr lang="en-US" sz="1200" b="1" dirty="0">
                          <a:solidFill>
                            <a:schemeClr val="bg1"/>
                          </a:solidFill>
                          <a:latin typeface="Arial" panose="020B0604020202020204" pitchFamily="34" charset="0"/>
                          <a:cs typeface="Arial" panose="020B0604020202020204" pitchFamily="34" charset="0"/>
                        </a:rPr>
                        <a:t>26</a:t>
                      </a:r>
                    </a:p>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28</a:t>
                      </a:r>
                      <a:endParaRPr lang="en-US" sz="10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200" b="1" dirty="0">
                          <a:solidFill>
                            <a:schemeClr val="bg1"/>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969900993"/>
                  </a:ext>
                </a:extLst>
              </a:tr>
            </a:tbl>
          </a:graphicData>
        </a:graphic>
      </p:graphicFrame>
      <p:sp>
        <p:nvSpPr>
          <p:cNvPr id="8" name="TextBox 7"/>
          <p:cNvSpPr txBox="1"/>
          <p:nvPr/>
        </p:nvSpPr>
        <p:spPr>
          <a:xfrm>
            <a:off x="-13554" y="5815847"/>
            <a:ext cx="9182245" cy="1046440"/>
          </a:xfrm>
          <a:prstGeom prst="rect">
            <a:avLst/>
          </a:prstGeom>
          <a:solidFill>
            <a:schemeClr val="tx1"/>
          </a:solidFill>
          <a:ln>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National Training Center and Fort Irwin Highlights</a:t>
            </a: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100" b="1" dirty="0">
                <a:solidFill>
                  <a:schemeClr val="bg1"/>
                </a:solidFill>
                <a:latin typeface="Arial" panose="020B0604020202020204" pitchFamily="34" charset="0"/>
                <a:cs typeface="Arial" panose="020B0604020202020204" pitchFamily="34" charset="0"/>
              </a:rPr>
              <a:t>Rose Bowl (1 JAN)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100" b="1" dirty="0">
                <a:solidFill>
                  <a:schemeClr val="bg1"/>
                </a:solidFill>
                <a:latin typeface="Arial" panose="020B0604020202020204" pitchFamily="34" charset="0"/>
                <a:cs typeface="Arial" panose="020B0604020202020204" pitchFamily="34" charset="0"/>
              </a:rPr>
              <a:t>SVUSD Back to School (06 JAN)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100" b="1" dirty="0">
                <a:solidFill>
                  <a:schemeClr val="bg1"/>
                </a:solidFill>
                <a:latin typeface="Arial" panose="020B0604020202020204" pitchFamily="34" charset="0"/>
                <a:cs typeface="Arial" panose="020B0604020202020204" pitchFamily="34" charset="0"/>
              </a:rPr>
              <a:t>Christmas In January (11JAN)</a:t>
            </a:r>
          </a:p>
          <a:p>
            <a:pPr marL="285750" indent="-285750">
              <a:buFont typeface="Wingdings" panose="05000000000000000000" pitchFamily="2" charset="2"/>
              <a:buChar char="Ø"/>
              <a:defRPr/>
            </a:pPr>
            <a:r>
              <a:rPr kumimoji="0" lang="en-US" sz="11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ETS Brief (13 JAN)</a:t>
            </a:r>
          </a:p>
        </p:txBody>
      </p:sp>
      <p:pic>
        <p:nvPicPr>
          <p:cNvPr id="9" name="Picture 8"/>
          <p:cNvPicPr>
            <a:picLocks noChangeAspect="1"/>
          </p:cNvPicPr>
          <p:nvPr/>
        </p:nvPicPr>
        <p:blipFill>
          <a:blip r:embed="rId2"/>
          <a:stretch>
            <a:fillRect/>
          </a:stretch>
        </p:blipFill>
        <p:spPr>
          <a:xfrm>
            <a:off x="8170819" y="6137247"/>
            <a:ext cx="677760" cy="677760"/>
          </a:xfrm>
          <a:prstGeom prst="rect">
            <a:avLst/>
          </a:prstGeom>
        </p:spPr>
      </p:pic>
      <p:sp>
        <p:nvSpPr>
          <p:cNvPr id="10" name="TextBox 9"/>
          <p:cNvSpPr txBox="1"/>
          <p:nvPr/>
        </p:nvSpPr>
        <p:spPr>
          <a:xfrm>
            <a:off x="7829357" y="5815297"/>
            <a:ext cx="1341749" cy="27699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SCAN QR CODE TO ACCESS Community Calendar</a:t>
            </a:r>
          </a:p>
        </p:txBody>
      </p:sp>
      <p:pic>
        <p:nvPicPr>
          <p:cNvPr id="17" name="Picture 16"/>
          <p:cNvPicPr>
            <a:picLocks noChangeAspect="1"/>
          </p:cNvPicPr>
          <p:nvPr/>
        </p:nvPicPr>
        <p:blipFill>
          <a:blip r:embed="rId3"/>
          <a:stretch>
            <a:fillRect/>
          </a:stretch>
        </p:blipFill>
        <p:spPr>
          <a:xfrm>
            <a:off x="7449979" y="2042199"/>
            <a:ext cx="385335" cy="339095"/>
          </a:xfrm>
          <a:prstGeom prst="rect">
            <a:avLst/>
          </a:prstGeom>
        </p:spPr>
      </p:pic>
      <p:pic>
        <p:nvPicPr>
          <p:cNvPr id="18" name="Picture 17"/>
          <p:cNvPicPr>
            <a:picLocks noChangeAspect="1"/>
          </p:cNvPicPr>
          <p:nvPr/>
        </p:nvPicPr>
        <p:blipFill>
          <a:blip r:embed="rId3"/>
          <a:stretch>
            <a:fillRect/>
          </a:stretch>
        </p:blipFill>
        <p:spPr>
          <a:xfrm>
            <a:off x="7437950" y="3162003"/>
            <a:ext cx="409500" cy="360360"/>
          </a:xfrm>
          <a:prstGeom prst="rect">
            <a:avLst/>
          </a:prstGeom>
        </p:spPr>
      </p:pic>
      <p:pic>
        <p:nvPicPr>
          <p:cNvPr id="19" name="Picture 18"/>
          <p:cNvPicPr>
            <a:picLocks noChangeAspect="1"/>
          </p:cNvPicPr>
          <p:nvPr/>
        </p:nvPicPr>
        <p:blipFill>
          <a:blip r:embed="rId3"/>
          <a:stretch>
            <a:fillRect/>
          </a:stretch>
        </p:blipFill>
        <p:spPr>
          <a:xfrm>
            <a:off x="7437950" y="4130216"/>
            <a:ext cx="392853" cy="345711"/>
          </a:xfrm>
          <a:prstGeom prst="rect">
            <a:avLst/>
          </a:prstGeom>
        </p:spPr>
      </p:pic>
      <p:pic>
        <p:nvPicPr>
          <p:cNvPr id="29" name="Picture 28"/>
          <p:cNvPicPr>
            <a:picLocks noChangeAspect="1"/>
          </p:cNvPicPr>
          <p:nvPr/>
        </p:nvPicPr>
        <p:blipFill>
          <a:blip r:embed="rId4"/>
          <a:stretch>
            <a:fillRect/>
          </a:stretch>
        </p:blipFill>
        <p:spPr>
          <a:xfrm>
            <a:off x="9627848" y="1961408"/>
            <a:ext cx="302561" cy="367484"/>
          </a:xfrm>
          <a:prstGeom prst="rect">
            <a:avLst/>
          </a:prstGeom>
        </p:spPr>
      </p:pic>
      <p:pic>
        <p:nvPicPr>
          <p:cNvPr id="36" name="Picture 35"/>
          <p:cNvPicPr>
            <a:picLocks noChangeAspect="1"/>
          </p:cNvPicPr>
          <p:nvPr/>
        </p:nvPicPr>
        <p:blipFill>
          <a:blip r:embed="rId5"/>
          <a:stretch>
            <a:fillRect/>
          </a:stretch>
        </p:blipFill>
        <p:spPr>
          <a:xfrm>
            <a:off x="9627848" y="2425825"/>
            <a:ext cx="326711" cy="341405"/>
          </a:xfrm>
          <a:prstGeom prst="rect">
            <a:avLst/>
          </a:prstGeom>
        </p:spPr>
      </p:pic>
      <p:pic>
        <p:nvPicPr>
          <p:cNvPr id="61" name="Picture 60"/>
          <p:cNvPicPr>
            <a:picLocks noChangeAspect="1"/>
          </p:cNvPicPr>
          <p:nvPr/>
        </p:nvPicPr>
        <p:blipFill>
          <a:blip r:embed="rId6"/>
          <a:stretch>
            <a:fillRect/>
          </a:stretch>
        </p:blipFill>
        <p:spPr>
          <a:xfrm>
            <a:off x="7682733" y="6147779"/>
            <a:ext cx="465700" cy="677760"/>
          </a:xfrm>
          <a:prstGeom prst="rect">
            <a:avLst/>
          </a:prstGeom>
        </p:spPr>
      </p:pic>
      <p:pic>
        <p:nvPicPr>
          <p:cNvPr id="30" name="Picture 29"/>
          <p:cNvPicPr>
            <a:picLocks noChangeAspect="1"/>
          </p:cNvPicPr>
          <p:nvPr/>
        </p:nvPicPr>
        <p:blipFill>
          <a:blip r:embed="rId7"/>
          <a:stretch>
            <a:fillRect/>
          </a:stretch>
        </p:blipFill>
        <p:spPr>
          <a:xfrm>
            <a:off x="6377330" y="5849789"/>
            <a:ext cx="565483" cy="224601"/>
          </a:xfrm>
          <a:prstGeom prst="rect">
            <a:avLst/>
          </a:prstGeom>
        </p:spPr>
      </p:pic>
      <p:pic>
        <p:nvPicPr>
          <p:cNvPr id="71" name="Picture 70"/>
          <p:cNvPicPr>
            <a:picLocks noChangeAspect="1"/>
          </p:cNvPicPr>
          <p:nvPr/>
        </p:nvPicPr>
        <p:blipFill>
          <a:blip r:embed="rId8"/>
          <a:stretch>
            <a:fillRect/>
          </a:stretch>
        </p:blipFill>
        <p:spPr>
          <a:xfrm>
            <a:off x="5556750" y="5743496"/>
            <a:ext cx="803831" cy="419647"/>
          </a:xfrm>
          <a:prstGeom prst="rect">
            <a:avLst/>
          </a:prstGeom>
        </p:spPr>
      </p:pic>
      <p:pic>
        <p:nvPicPr>
          <p:cNvPr id="72" name="Picture 71"/>
          <p:cNvPicPr>
            <a:picLocks noChangeAspect="1"/>
          </p:cNvPicPr>
          <p:nvPr/>
        </p:nvPicPr>
        <p:blipFill>
          <a:blip r:embed="rId9"/>
          <a:stretch>
            <a:fillRect/>
          </a:stretch>
        </p:blipFill>
        <p:spPr>
          <a:xfrm>
            <a:off x="6971275" y="5849141"/>
            <a:ext cx="829620" cy="158159"/>
          </a:xfrm>
          <a:prstGeom prst="rect">
            <a:avLst/>
          </a:prstGeom>
        </p:spPr>
      </p:pic>
      <p:sp>
        <p:nvSpPr>
          <p:cNvPr id="5" name="TextBox 4"/>
          <p:cNvSpPr txBox="1"/>
          <p:nvPr/>
        </p:nvSpPr>
        <p:spPr>
          <a:xfrm>
            <a:off x="6294" y="-41"/>
            <a:ext cx="9162397" cy="707886"/>
          </a:xfrm>
          <a:prstGeom prst="rect">
            <a:avLst/>
          </a:prstGeom>
          <a:solidFill>
            <a:schemeClr val="bg2">
              <a:lumMod val="9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latin typeface="Engravers MT" panose="02090707080505020304" pitchFamily="18" charset="0"/>
              </a:rPr>
              <a:t>JANUARY 2025</a:t>
            </a:r>
            <a:endParaRPr kumimoji="0" lang="en-US" sz="4000" b="1" i="0" u="none" strike="noStrike" kern="1200" cap="none" spc="0" normalizeH="0" baseline="0" noProof="0" dirty="0">
              <a:ln>
                <a:noFill/>
              </a:ln>
              <a:effectLst/>
              <a:uLnTx/>
              <a:uFillTx/>
              <a:latin typeface="Engravers MT" panose="02090707080505020304" pitchFamily="18" charset="0"/>
              <a:ea typeface="+mn-ea"/>
              <a:cs typeface="+mn-cs"/>
            </a:endParaRPr>
          </a:p>
        </p:txBody>
      </p:sp>
      <p:pic>
        <p:nvPicPr>
          <p:cNvPr id="6" name="Picture 5"/>
          <p:cNvPicPr>
            <a:picLocks noChangeAspect="1"/>
          </p:cNvPicPr>
          <p:nvPr/>
        </p:nvPicPr>
        <p:blipFill>
          <a:blip r:embed="rId10"/>
          <a:stretch>
            <a:fillRect/>
          </a:stretch>
        </p:blipFill>
        <p:spPr>
          <a:xfrm>
            <a:off x="8459665" y="52757"/>
            <a:ext cx="669644" cy="689759"/>
          </a:xfrm>
          <a:prstGeom prst="rect">
            <a:avLst/>
          </a:prstGeom>
        </p:spPr>
      </p:pic>
      <p:pic>
        <p:nvPicPr>
          <p:cNvPr id="99" name="Picture 98"/>
          <p:cNvPicPr>
            <a:picLocks noChangeAspect="1"/>
          </p:cNvPicPr>
          <p:nvPr/>
        </p:nvPicPr>
        <p:blipFill>
          <a:blip r:embed="rId11"/>
          <a:stretch>
            <a:fillRect/>
          </a:stretch>
        </p:blipFill>
        <p:spPr>
          <a:xfrm>
            <a:off x="1376717" y="1138128"/>
            <a:ext cx="1185970" cy="832173"/>
          </a:xfrm>
          <a:prstGeom prst="rect">
            <a:avLst/>
          </a:prstGeom>
        </p:spPr>
      </p:pic>
      <p:sp>
        <p:nvSpPr>
          <p:cNvPr id="3" name="TextBox 2">
            <a:extLst>
              <a:ext uri="{FF2B5EF4-FFF2-40B4-BE49-F238E27FC236}">
                <a16:creationId xmlns:a16="http://schemas.microsoft.com/office/drawing/2014/main" id="{182F2CF6-CB86-9CB2-C84B-34F0D21D338D}"/>
              </a:ext>
            </a:extLst>
          </p:cNvPr>
          <p:cNvSpPr txBox="1"/>
          <p:nvPr/>
        </p:nvSpPr>
        <p:spPr>
          <a:xfrm>
            <a:off x="7846105" y="2205602"/>
            <a:ext cx="1381891" cy="78483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900" b="1" dirty="0">
                <a:solidFill>
                  <a:schemeClr val="bg1"/>
                </a:solidFill>
                <a:latin typeface="Arial" panose="020B0604020202020204" pitchFamily="34" charset="0"/>
                <a:cs typeface="Arial" panose="020B0604020202020204" pitchFamily="34" charset="0"/>
              </a:rPr>
              <a:t>- Christmas In January</a:t>
            </a:r>
          </a:p>
          <a:p>
            <a:pPr marR="0" lvl="0" algn="l" defTabSz="457200" rtl="0" eaLnBrk="1" fontAlgn="auto" latinLnBrk="0" hangingPunct="1">
              <a:lnSpc>
                <a:spcPct val="100000"/>
              </a:lnSpc>
              <a:spcBef>
                <a:spcPts val="0"/>
              </a:spcBef>
              <a:spcAft>
                <a:spcPts val="0"/>
              </a:spcAft>
              <a:buClrTx/>
              <a:buSzTx/>
              <a:tabLst/>
              <a:defRPr/>
            </a:pPr>
            <a:r>
              <a:rPr lang="en-US" sz="900" b="1" dirty="0">
                <a:solidFill>
                  <a:schemeClr val="bg1"/>
                </a:solidFill>
                <a:latin typeface="Arial" panose="020B0604020202020204" pitchFamily="34" charset="0"/>
                <a:cs typeface="Arial" panose="020B0604020202020204" pitchFamily="34" charset="0"/>
              </a:rPr>
              <a:t>- BH New Year Reception</a:t>
            </a:r>
          </a:p>
          <a:p>
            <a:pPr marR="0" lvl="0" algn="l" defTabSz="457200" rtl="0" eaLnBrk="1" fontAlgn="auto" latinLnBrk="0" hangingPunct="1">
              <a:lnSpc>
                <a:spcPct val="100000"/>
              </a:lnSpc>
              <a:spcBef>
                <a:spcPts val="0"/>
              </a:spcBef>
              <a:spcAft>
                <a:spcPts val="0"/>
              </a:spcAft>
              <a:buClrTx/>
              <a:buSzTx/>
              <a:tabLst/>
              <a:defRPr/>
            </a:pPr>
            <a:r>
              <a:rPr lang="en-US" sz="900" b="1" dirty="0">
                <a:solidFill>
                  <a:schemeClr val="bg1"/>
                </a:solidFill>
                <a:latin typeface="Arial" panose="020B0604020202020204" pitchFamily="34" charset="0"/>
                <a:cs typeface="Arial" panose="020B0604020202020204" pitchFamily="34" charset="0"/>
              </a:rPr>
              <a:t>- ASAP Game Night</a:t>
            </a:r>
          </a:p>
        </p:txBody>
      </p:sp>
      <p:sp>
        <p:nvSpPr>
          <p:cNvPr id="50" name="TextBox 49">
            <a:extLst>
              <a:ext uri="{FF2B5EF4-FFF2-40B4-BE49-F238E27FC236}">
                <a16:creationId xmlns:a16="http://schemas.microsoft.com/office/drawing/2014/main" id="{07ADD300-7293-CB95-8528-22E99D693884}"/>
              </a:ext>
            </a:extLst>
          </p:cNvPr>
          <p:cNvSpPr txBox="1"/>
          <p:nvPr/>
        </p:nvSpPr>
        <p:spPr>
          <a:xfrm>
            <a:off x="1313197" y="4204916"/>
            <a:ext cx="1381891" cy="50783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900" b="1" dirty="0">
                <a:solidFill>
                  <a:schemeClr val="bg1"/>
                </a:solidFill>
                <a:latin typeface="Arial" panose="020B0604020202020204" pitchFamily="34" charset="0"/>
                <a:cs typeface="Arial" panose="020B0604020202020204" pitchFamily="34" charset="0"/>
              </a:rPr>
              <a:t>- Federal Holiday</a:t>
            </a:r>
          </a:p>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ASAP Yoga</a:t>
            </a:r>
          </a:p>
          <a:p>
            <a:pPr marR="0" lvl="0" algn="l" defTabSz="457200" rtl="0" eaLnBrk="1" fontAlgn="auto" latinLnBrk="0" hangingPunct="1">
              <a:lnSpc>
                <a:spcPct val="100000"/>
              </a:lnSpc>
              <a:spcBef>
                <a:spcPts val="0"/>
              </a:spcBef>
              <a:spcAft>
                <a:spcPts val="0"/>
              </a:spcAft>
              <a:buClrTx/>
              <a:buSzTx/>
              <a:tabLst/>
              <a:defRPr/>
            </a:pPr>
            <a:endParaRPr lang="en-US" sz="900" b="1" dirty="0">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628B17A-BE2C-EF63-4BF3-2AE68532DE5E}"/>
              </a:ext>
            </a:extLst>
          </p:cNvPr>
          <p:cNvSpPr txBox="1"/>
          <p:nvPr/>
        </p:nvSpPr>
        <p:spPr>
          <a:xfrm>
            <a:off x="3897560" y="1300990"/>
            <a:ext cx="1381891" cy="50783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Rose Bowl</a:t>
            </a:r>
          </a:p>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Step New Year 1Jan-28 Feb/MFC</a:t>
            </a:r>
          </a:p>
        </p:txBody>
      </p:sp>
      <p:sp>
        <p:nvSpPr>
          <p:cNvPr id="54" name="TextBox 53">
            <a:extLst>
              <a:ext uri="{FF2B5EF4-FFF2-40B4-BE49-F238E27FC236}">
                <a16:creationId xmlns:a16="http://schemas.microsoft.com/office/drawing/2014/main" id="{7F2BF18F-C7E2-75D6-FDB8-20D4B65C9998}"/>
              </a:ext>
            </a:extLst>
          </p:cNvPr>
          <p:cNvSpPr txBox="1"/>
          <p:nvPr/>
        </p:nvSpPr>
        <p:spPr>
          <a:xfrm>
            <a:off x="3397778" y="6080917"/>
            <a:ext cx="4337045" cy="26161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100" b="1" dirty="0">
                <a:solidFill>
                  <a:schemeClr val="bg1"/>
                </a:solidFill>
                <a:latin typeface="Arial" panose="020B0604020202020204" pitchFamily="34" charset="0"/>
                <a:cs typeface="Arial" panose="020B0604020202020204" pitchFamily="34" charset="0"/>
              </a:rPr>
              <a:t>Federal Holiday (20 JAN)</a:t>
            </a:r>
          </a:p>
        </p:txBody>
      </p:sp>
      <p:sp>
        <p:nvSpPr>
          <p:cNvPr id="35" name="Arrow: Left-Right 34">
            <a:extLst>
              <a:ext uri="{FF2B5EF4-FFF2-40B4-BE49-F238E27FC236}">
                <a16:creationId xmlns:a16="http://schemas.microsoft.com/office/drawing/2014/main" id="{28ABD320-E328-E1BA-2536-6CFA021800C7}"/>
              </a:ext>
            </a:extLst>
          </p:cNvPr>
          <p:cNvSpPr/>
          <p:nvPr/>
        </p:nvSpPr>
        <p:spPr>
          <a:xfrm>
            <a:off x="3897560" y="1685842"/>
            <a:ext cx="5213784" cy="369332"/>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Arial" panose="020B0604020202020204" pitchFamily="34" charset="0"/>
                <a:cs typeface="Arial" panose="020B0604020202020204" pitchFamily="34" charset="0"/>
              </a:rPr>
              <a:t>21 DEC  – 05 JAN 25: Winter Block Leave / SVUSD Winter Break</a:t>
            </a:r>
          </a:p>
        </p:txBody>
      </p:sp>
      <p:sp>
        <p:nvSpPr>
          <p:cNvPr id="46" name="TextBox 45">
            <a:extLst>
              <a:ext uri="{FF2B5EF4-FFF2-40B4-BE49-F238E27FC236}">
                <a16:creationId xmlns:a16="http://schemas.microsoft.com/office/drawing/2014/main" id="{8C71AA45-FB1B-509C-6FC6-E3AFF43BFDD7}"/>
              </a:ext>
            </a:extLst>
          </p:cNvPr>
          <p:cNvSpPr txBox="1"/>
          <p:nvPr/>
        </p:nvSpPr>
        <p:spPr>
          <a:xfrm>
            <a:off x="3940344" y="2197565"/>
            <a:ext cx="1381891" cy="2308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Food Pantry</a:t>
            </a:r>
          </a:p>
        </p:txBody>
      </p:sp>
      <p:sp>
        <p:nvSpPr>
          <p:cNvPr id="57" name="TextBox 56">
            <a:extLst>
              <a:ext uri="{FF2B5EF4-FFF2-40B4-BE49-F238E27FC236}">
                <a16:creationId xmlns:a16="http://schemas.microsoft.com/office/drawing/2014/main" id="{79D3C34C-D57A-2D2C-07E2-D9946052A2BC}"/>
              </a:ext>
            </a:extLst>
          </p:cNvPr>
          <p:cNvSpPr txBox="1"/>
          <p:nvPr/>
        </p:nvSpPr>
        <p:spPr>
          <a:xfrm>
            <a:off x="1335702" y="3313584"/>
            <a:ext cx="1311369" cy="50783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ETS Brief</a:t>
            </a:r>
          </a:p>
          <a:p>
            <a:pPr>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ASAP Yoga</a:t>
            </a:r>
          </a:p>
          <a:p>
            <a:pPr marR="0" lvl="0" algn="l" defTabSz="457200" rtl="0" eaLnBrk="1" fontAlgn="auto" latinLnBrk="0" hangingPunct="1">
              <a:lnSpc>
                <a:spcPct val="100000"/>
              </a:lnSpc>
              <a:spcBef>
                <a:spcPts val="0"/>
              </a:spcBef>
              <a:spcAft>
                <a:spcPts val="0"/>
              </a:spcAft>
              <a:buClrTx/>
              <a:buSzTx/>
              <a:tabLst/>
              <a:defRPr/>
            </a:pPr>
            <a:endPar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758B780D-6A18-3BA6-3986-EFDBDEE6EBF7}"/>
              </a:ext>
            </a:extLst>
          </p:cNvPr>
          <p:cNvPicPr>
            <a:picLocks noChangeAspect="1"/>
          </p:cNvPicPr>
          <p:nvPr/>
        </p:nvPicPr>
        <p:blipFill>
          <a:blip r:embed="rId12"/>
          <a:stretch>
            <a:fillRect/>
          </a:stretch>
        </p:blipFill>
        <p:spPr>
          <a:xfrm>
            <a:off x="9628070" y="2925339"/>
            <a:ext cx="335309" cy="341406"/>
          </a:xfrm>
          <a:prstGeom prst="rect">
            <a:avLst/>
          </a:prstGeom>
        </p:spPr>
      </p:pic>
      <p:sp>
        <p:nvSpPr>
          <p:cNvPr id="28" name="TextBox 27">
            <a:extLst>
              <a:ext uri="{FF2B5EF4-FFF2-40B4-BE49-F238E27FC236}">
                <a16:creationId xmlns:a16="http://schemas.microsoft.com/office/drawing/2014/main" id="{218A4828-762A-CA99-75A0-5EA3548557EF}"/>
              </a:ext>
            </a:extLst>
          </p:cNvPr>
          <p:cNvSpPr txBox="1"/>
          <p:nvPr/>
        </p:nvSpPr>
        <p:spPr>
          <a:xfrm>
            <a:off x="1335702" y="2211747"/>
            <a:ext cx="1381891" cy="50783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900" b="1" dirty="0">
                <a:solidFill>
                  <a:schemeClr val="bg1"/>
                </a:solidFill>
                <a:latin typeface="Arial" panose="020B0604020202020204" pitchFamily="34" charset="0"/>
                <a:cs typeface="Arial" panose="020B0604020202020204" pitchFamily="34" charset="0"/>
              </a:rPr>
              <a:t>- SVUSD Back to School</a:t>
            </a:r>
          </a:p>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ASAP Yoga</a:t>
            </a:r>
          </a:p>
        </p:txBody>
      </p:sp>
      <p:pic>
        <p:nvPicPr>
          <p:cNvPr id="39" name="Picture 38">
            <a:extLst>
              <a:ext uri="{FF2B5EF4-FFF2-40B4-BE49-F238E27FC236}">
                <a16:creationId xmlns:a16="http://schemas.microsoft.com/office/drawing/2014/main" id="{46A08D39-73E8-8944-C2C6-DA0D5B89466A}"/>
              </a:ext>
            </a:extLst>
          </p:cNvPr>
          <p:cNvPicPr>
            <a:picLocks noChangeAspect="1"/>
          </p:cNvPicPr>
          <p:nvPr/>
        </p:nvPicPr>
        <p:blipFill>
          <a:blip r:embed="rId13"/>
          <a:stretch>
            <a:fillRect/>
          </a:stretch>
        </p:blipFill>
        <p:spPr>
          <a:xfrm>
            <a:off x="1361580" y="4488075"/>
            <a:ext cx="1201108" cy="401062"/>
          </a:xfrm>
          <a:prstGeom prst="rect">
            <a:avLst/>
          </a:prstGeom>
        </p:spPr>
      </p:pic>
      <p:pic>
        <p:nvPicPr>
          <p:cNvPr id="40" name="Picture 39">
            <a:extLst>
              <a:ext uri="{FF2B5EF4-FFF2-40B4-BE49-F238E27FC236}">
                <a16:creationId xmlns:a16="http://schemas.microsoft.com/office/drawing/2014/main" id="{59E6D40B-2CB9-7D78-5909-D30577F28391}"/>
              </a:ext>
            </a:extLst>
          </p:cNvPr>
          <p:cNvPicPr>
            <a:picLocks noChangeAspect="1"/>
          </p:cNvPicPr>
          <p:nvPr/>
        </p:nvPicPr>
        <p:blipFill>
          <a:blip r:embed="rId14"/>
          <a:stretch>
            <a:fillRect/>
          </a:stretch>
        </p:blipFill>
        <p:spPr>
          <a:xfrm>
            <a:off x="6971275" y="6181037"/>
            <a:ext cx="680731" cy="633970"/>
          </a:xfrm>
          <a:prstGeom prst="rect">
            <a:avLst/>
          </a:prstGeom>
        </p:spPr>
      </p:pic>
      <p:pic>
        <p:nvPicPr>
          <p:cNvPr id="14" name="Picture 13">
            <a:extLst>
              <a:ext uri="{FF2B5EF4-FFF2-40B4-BE49-F238E27FC236}">
                <a16:creationId xmlns:a16="http://schemas.microsoft.com/office/drawing/2014/main" id="{007ACFF6-4770-7B55-CD1F-B9C16DF785F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709" y="38923"/>
            <a:ext cx="1668972" cy="632519"/>
          </a:xfrm>
          <a:prstGeom prst="rect">
            <a:avLst/>
          </a:prstGeom>
        </p:spPr>
      </p:pic>
      <p:sp>
        <p:nvSpPr>
          <p:cNvPr id="2" name="TextBox 1">
            <a:extLst>
              <a:ext uri="{FF2B5EF4-FFF2-40B4-BE49-F238E27FC236}">
                <a16:creationId xmlns:a16="http://schemas.microsoft.com/office/drawing/2014/main" id="{264037BE-A2C9-3307-48B1-DEAE598CEEED}"/>
              </a:ext>
            </a:extLst>
          </p:cNvPr>
          <p:cNvSpPr txBox="1"/>
          <p:nvPr/>
        </p:nvSpPr>
        <p:spPr>
          <a:xfrm>
            <a:off x="7817940" y="1345860"/>
            <a:ext cx="1311369" cy="2308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900" b="1" dirty="0">
                <a:solidFill>
                  <a:schemeClr val="bg1"/>
                </a:solidFill>
                <a:latin typeface="Arial" panose="020B0604020202020204" pitchFamily="34" charset="0"/>
                <a:cs typeface="Arial" panose="020B0604020202020204" pitchFamily="34" charset="0"/>
              </a:rPr>
              <a:t>ASAP Game Night</a:t>
            </a:r>
            <a:endPar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EBE52792-320F-F20C-7E03-7B58F9BDA216}"/>
              </a:ext>
            </a:extLst>
          </p:cNvPr>
          <p:cNvSpPr txBox="1"/>
          <p:nvPr/>
        </p:nvSpPr>
        <p:spPr>
          <a:xfrm>
            <a:off x="6544986" y="2296115"/>
            <a:ext cx="1311369" cy="3693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ASAP Holistic Approach</a:t>
            </a:r>
          </a:p>
        </p:txBody>
      </p:sp>
      <p:sp>
        <p:nvSpPr>
          <p:cNvPr id="11" name="TextBox 10">
            <a:extLst>
              <a:ext uri="{FF2B5EF4-FFF2-40B4-BE49-F238E27FC236}">
                <a16:creationId xmlns:a16="http://schemas.microsoft.com/office/drawing/2014/main" id="{ACB858DB-F7AC-6125-F1A6-C88CEF6E12FB}"/>
              </a:ext>
            </a:extLst>
          </p:cNvPr>
          <p:cNvSpPr txBox="1"/>
          <p:nvPr/>
        </p:nvSpPr>
        <p:spPr>
          <a:xfrm>
            <a:off x="7817939" y="4251141"/>
            <a:ext cx="1311369" cy="2308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900" b="1" dirty="0">
                <a:solidFill>
                  <a:schemeClr val="bg1"/>
                </a:solidFill>
                <a:latin typeface="Arial" panose="020B0604020202020204" pitchFamily="34" charset="0"/>
                <a:cs typeface="Arial" panose="020B0604020202020204" pitchFamily="34" charset="0"/>
              </a:rPr>
              <a:t>ASAP Game Night</a:t>
            </a:r>
            <a:endPar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B35287B-1B43-206E-9729-C130189140DE}"/>
              </a:ext>
            </a:extLst>
          </p:cNvPr>
          <p:cNvSpPr txBox="1"/>
          <p:nvPr/>
        </p:nvSpPr>
        <p:spPr>
          <a:xfrm>
            <a:off x="7818710" y="3287671"/>
            <a:ext cx="1311369" cy="2308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900" b="1" dirty="0">
                <a:solidFill>
                  <a:schemeClr val="bg1"/>
                </a:solidFill>
                <a:latin typeface="Arial" panose="020B0604020202020204" pitchFamily="34" charset="0"/>
                <a:cs typeface="Arial" panose="020B0604020202020204" pitchFamily="34" charset="0"/>
              </a:rPr>
              <a:t>ASAP Game Night</a:t>
            </a:r>
            <a:endPar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91AA5C6-ACFA-CF5C-D9A2-2C4E710D5744}"/>
              </a:ext>
            </a:extLst>
          </p:cNvPr>
          <p:cNvSpPr txBox="1"/>
          <p:nvPr/>
        </p:nvSpPr>
        <p:spPr>
          <a:xfrm>
            <a:off x="1265180" y="5117929"/>
            <a:ext cx="1381891" cy="2308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ASAP Yoga</a:t>
            </a:r>
          </a:p>
        </p:txBody>
      </p:sp>
    </p:spTree>
    <p:extLst>
      <p:ext uri="{BB962C8B-B14F-4D97-AF65-F5344CB8AC3E}">
        <p14:creationId xmlns:p14="http://schemas.microsoft.com/office/powerpoint/2010/main" val="414845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 ">
            <a:extLst>
              <a:ext uri="{FF2B5EF4-FFF2-40B4-BE49-F238E27FC236}">
                <a16:creationId xmlns:a16="http://schemas.microsoft.com/office/drawing/2014/main" id="{B3C65CDE-5399-B2DB-DE69-6C35B822972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AutoShape 2" descr=" ">
            <a:extLst>
              <a:ext uri="{FF2B5EF4-FFF2-40B4-BE49-F238E27FC236}">
                <a16:creationId xmlns:a16="http://schemas.microsoft.com/office/drawing/2014/main" id="{A60466E9-1BFE-B11B-8B41-BB3E59B73BC7}"/>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83EAA005-F579-847A-19DD-FEF767FD3C6C}"/>
              </a:ext>
            </a:extLst>
          </p:cNvPr>
          <p:cNvSpPr txBox="1">
            <a:spLocks/>
          </p:cNvSpPr>
          <p:nvPr/>
        </p:nvSpPr>
        <p:spPr bwMode="gray">
          <a:xfrm>
            <a:off x="215589" y="2433453"/>
            <a:ext cx="8750808" cy="834074"/>
          </a:xfrm>
          <a:prstGeom prst="rect">
            <a:avLst/>
          </a:prstGeom>
        </p:spPr>
        <p:txBody>
          <a:bodyPr vert="horz" lIns="182880" tIns="45720" rIns="91440" bIns="45720" rtlCol="0" anchor="t" anchorCtr="0">
            <a:spAutoFit/>
          </a:bodyPr>
          <a:lstStyle>
            <a:lvl1pPr marL="0" algn="ctr" defTabSz="1005840" rtl="0" eaLnBrk="1" latinLnBrk="0" hangingPunct="1">
              <a:lnSpc>
                <a:spcPct val="90000"/>
              </a:lnSpc>
              <a:spcBef>
                <a:spcPct val="0"/>
              </a:spcBef>
              <a:buNone/>
              <a:defRPr lang="en-US" sz="3080" b="1" kern="1200" dirty="0">
                <a:solidFill>
                  <a:schemeClr val="bg1"/>
                </a:solidFill>
                <a:latin typeface="Arial" panose="020B0604020202020204" pitchFamily="34" charset="0"/>
                <a:ea typeface="+mj-ea"/>
                <a:cs typeface="Arial" panose="020B0604020202020204" pitchFamily="34" charset="0"/>
              </a:defRPr>
            </a:lvl1pPr>
          </a:lstStyle>
          <a:p>
            <a:pPr marL="0" marR="0" lvl="0" indent="0" algn="ctr" defTabSz="1005840" rtl="0" eaLnBrk="1" fontAlgn="auto" latinLnBrk="0" hangingPunct="1">
              <a:lnSpc>
                <a:spcPct val="90000"/>
              </a:lnSpc>
              <a:spcBef>
                <a:spcPct val="0"/>
              </a:spcBef>
              <a:spcAft>
                <a:spcPts val="600"/>
              </a:spcAft>
              <a:buClrTx/>
              <a:buSzTx/>
              <a:buFontTx/>
              <a:buNone/>
              <a:tabLst/>
              <a:defRPr/>
            </a:pPr>
            <a:r>
              <a:rPr lang="en-US" sz="2400" dirty="0">
                <a:solidFill>
                  <a:schemeClr val="tx1"/>
                </a:solidFill>
              </a:rPr>
              <a:t>Chaplain (COL) Brian Tung</a:t>
            </a:r>
          </a:p>
          <a:p>
            <a:pPr marL="0" marR="0" lvl="0" indent="0" algn="ctr" defTabSz="1005840" rtl="0" eaLnBrk="1" fontAlgn="auto" latinLnBrk="0" hangingPunct="1">
              <a:lnSpc>
                <a:spcPct val="90000"/>
              </a:lnSpc>
              <a:spcBef>
                <a:spcPct val="0"/>
              </a:spcBef>
              <a:spcAft>
                <a:spcPts val="0"/>
              </a:spcAft>
              <a:buClrTx/>
              <a:buSzTx/>
              <a:buFontTx/>
              <a:buNone/>
              <a:tabLst/>
              <a:defRPr/>
            </a:pPr>
            <a:r>
              <a:rPr lang="en-US" sz="2400" dirty="0">
                <a:solidFill>
                  <a:schemeClr val="tx1"/>
                </a:solidFill>
              </a:rPr>
              <a:t>NTC Installation Chaplain</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5" name="TextBox 14">
            <a:extLst>
              <a:ext uri="{FF2B5EF4-FFF2-40B4-BE49-F238E27FC236}">
                <a16:creationId xmlns:a16="http://schemas.microsoft.com/office/drawing/2014/main" id="{A71B1D7E-F362-C0D1-C142-AE39C467435C}"/>
              </a:ext>
            </a:extLst>
          </p:cNvPr>
          <p:cNvSpPr txBox="1"/>
          <p:nvPr/>
        </p:nvSpPr>
        <p:spPr>
          <a:xfrm>
            <a:off x="2179346" y="3353531"/>
            <a:ext cx="4868148" cy="1243417"/>
          </a:xfrm>
          <a:prstGeom prst="rect">
            <a:avLst/>
          </a:prstGeom>
          <a:noFill/>
        </p:spPr>
        <p:txBody>
          <a:bodyPr wrap="square">
            <a:spAutoFit/>
          </a:bodyPr>
          <a:lstStyle/>
          <a:p>
            <a:pPr marL="0" marR="0" lvl="0" indent="0" algn="ctr" defTabSz="1005840" rtl="0" eaLnBrk="1" fontAlgn="auto" latinLnBrk="0" hangingPunct="1">
              <a:lnSpc>
                <a:spcPct val="90000"/>
              </a:lnSpc>
              <a:spcBef>
                <a:spcPct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Contact Information: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a:ea typeface="+mn-ea"/>
                <a:cs typeface="+mn-cs"/>
              </a:rPr>
              <a:t>Email: </a:t>
            </a:r>
            <a:r>
              <a:rPr kumimoji="0" lang="en-US" sz="1800" b="1" i="0" u="none" strike="noStrike" kern="1200" cap="none" spc="0" normalizeH="0" baseline="0" noProof="0" dirty="0">
                <a:ln>
                  <a:noFill/>
                </a:ln>
                <a:effectLst/>
                <a:uLnTx/>
                <a:uFillTx/>
                <a:latin typeface="Arial" panose="020B0604020202020204"/>
                <a:ea typeface="+mn-ea"/>
                <a:cs typeface="+mn-cs"/>
                <a:hlinkClick r:id="rId2"/>
              </a:rPr>
              <a:t>brian.m.tung.mil@army.mil</a:t>
            </a:r>
            <a:r>
              <a:rPr kumimoji="0" lang="en-US" sz="1800" b="1" i="0" u="none" strike="noStrike" kern="1200" cap="none" spc="0" normalizeH="0" baseline="0" noProof="0" dirty="0">
                <a:ln>
                  <a:noFill/>
                </a:ln>
                <a:effectLst/>
                <a:uLnTx/>
                <a:uFillTx/>
                <a:latin typeface="Arial" panose="020B0604020202020204"/>
                <a:ea typeface="+mn-ea"/>
                <a:cs typeface="+mn-cs"/>
              </a:rPr>
              <a:t>     </a:t>
            </a:r>
            <a:r>
              <a:rPr lang="en-US" b="1" dirty="0">
                <a:latin typeface="Arial" panose="020B0604020202020204"/>
              </a:rPr>
              <a:t> </a:t>
            </a:r>
            <a:endParaRPr kumimoji="0" lang="en-US" sz="1800" b="1"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panose="020B0604020202020204"/>
              <a:ea typeface="+mn-ea"/>
              <a:cs typeface="+mn-cs"/>
            </a:endParaRPr>
          </a:p>
          <a:p>
            <a:pPr marL="0" marR="0" lvl="0" indent="0" algn="ctr" defTabSz="100584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a:ea typeface="+mn-ea"/>
                <a:cs typeface="+mn-cs"/>
              </a:rPr>
              <a:t>Phone: (760) 380 - 4664</a:t>
            </a:r>
            <a:endParaRPr kumimoji="0" lang="en-US" sz="1800" b="0" i="0" u="none" strike="noStrike" kern="1200" cap="none" spc="0" normalizeH="0" baseline="0" noProof="0" dirty="0">
              <a:ln>
                <a:noFill/>
              </a:ln>
              <a:effectLst/>
              <a:uLnTx/>
              <a:uFillTx/>
              <a:latin typeface="Arial" panose="020B0604020202020204"/>
              <a:ea typeface="+mn-ea"/>
              <a:cs typeface="+mn-cs"/>
            </a:endParaRPr>
          </a:p>
        </p:txBody>
      </p:sp>
      <p:sp>
        <p:nvSpPr>
          <p:cNvPr id="17" name="Title 10">
            <a:extLst>
              <a:ext uri="{FF2B5EF4-FFF2-40B4-BE49-F238E27FC236}">
                <a16:creationId xmlns:a16="http://schemas.microsoft.com/office/drawing/2014/main" id="{C42BCAD9-3D2D-3FBF-A039-736CB471853C}"/>
              </a:ext>
            </a:extLst>
          </p:cNvPr>
          <p:cNvSpPr>
            <a:spLocks noGrp="1"/>
          </p:cNvSpPr>
          <p:nvPr>
            <p:ph type="title"/>
          </p:nvPr>
        </p:nvSpPr>
        <p:spPr>
          <a:xfrm>
            <a:off x="2099432" y="11434"/>
            <a:ext cx="6976199" cy="647531"/>
          </a:xfrm>
          <a:ln>
            <a:noFill/>
          </a:ln>
        </p:spPr>
        <p:txBody>
          <a:bodyPr/>
          <a:lstStyle/>
          <a:p>
            <a:pPr algn="r"/>
            <a:r>
              <a:rPr lang="en-US" dirty="0">
                <a:effectLst>
                  <a:outerShdw blurRad="38100" dist="38100" dir="2700000" algn="tl">
                    <a:srgbClr val="000000">
                      <a:alpha val="43137"/>
                    </a:srgbClr>
                  </a:outerShdw>
                </a:effectLst>
                <a:cs typeface="Arial"/>
              </a:rPr>
              <a:t>Fort Irwin Community Town Hall</a:t>
            </a:r>
            <a:endParaRPr lang="en-US" dirty="0">
              <a:effectLst>
                <a:outerShdw blurRad="38100" dist="38100" dir="2700000" algn="tl">
                  <a:srgbClr val="000000">
                    <a:alpha val="43137"/>
                  </a:srgbClr>
                </a:outerShdw>
              </a:effectLst>
            </a:endParaRPr>
          </a:p>
        </p:txBody>
      </p:sp>
      <p:sp>
        <p:nvSpPr>
          <p:cNvPr id="18" name="Title Placeholder 1">
            <a:extLst>
              <a:ext uri="{FF2B5EF4-FFF2-40B4-BE49-F238E27FC236}">
                <a16:creationId xmlns:a16="http://schemas.microsoft.com/office/drawing/2014/main" id="{D885E709-D1CB-A5C1-4F3B-A413FBD8862B}"/>
              </a:ext>
            </a:extLst>
          </p:cNvPr>
          <p:cNvSpPr txBox="1">
            <a:spLocks/>
          </p:cNvSpPr>
          <p:nvPr/>
        </p:nvSpPr>
        <p:spPr>
          <a:xfrm>
            <a:off x="2136151" y="390779"/>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Religious Support Office </a:t>
            </a:r>
          </a:p>
        </p:txBody>
      </p:sp>
    </p:spTree>
    <p:extLst>
      <p:ext uri="{BB962C8B-B14F-4D97-AF65-F5344CB8AC3E}">
        <p14:creationId xmlns:p14="http://schemas.microsoft.com/office/powerpoint/2010/main" val="400875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12504B-D3EA-7707-CDBF-569594310D06}"/>
              </a:ext>
            </a:extLst>
          </p:cNvPr>
          <p:cNvPicPr>
            <a:picLocks noChangeAspect="1"/>
          </p:cNvPicPr>
          <p:nvPr/>
        </p:nvPicPr>
        <p:blipFill>
          <a:blip r:embed="rId2"/>
          <a:stretch>
            <a:fillRect/>
          </a:stretch>
        </p:blipFill>
        <p:spPr>
          <a:xfrm>
            <a:off x="0" y="0"/>
            <a:ext cx="9144000" cy="3647975"/>
          </a:xfrm>
          <a:prstGeom prst="rect">
            <a:avLst/>
          </a:prstGeom>
        </p:spPr>
      </p:pic>
      <p:pic>
        <p:nvPicPr>
          <p:cNvPr id="8" name="Picture 7" descr="Text, timeline&#10;&#10;Description automatically generated">
            <a:extLst>
              <a:ext uri="{FF2B5EF4-FFF2-40B4-BE49-F238E27FC236}">
                <a16:creationId xmlns:a16="http://schemas.microsoft.com/office/drawing/2014/main" id="{19C59AE3-240C-4767-8DDD-02B013EC2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7975"/>
            <a:ext cx="9144000" cy="3210025"/>
          </a:xfrm>
          <a:prstGeom prst="rect">
            <a:avLst/>
          </a:prstGeom>
        </p:spPr>
      </p:pic>
    </p:spTree>
    <p:extLst>
      <p:ext uri="{BB962C8B-B14F-4D97-AF65-F5344CB8AC3E}">
        <p14:creationId xmlns:p14="http://schemas.microsoft.com/office/powerpoint/2010/main" val="53281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Fort Irwin Community Town Hall</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1083900" y="2553551"/>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sz="2400" dirty="0"/>
              <a:t>Capstone</a:t>
            </a:r>
          </a:p>
        </p:txBody>
      </p:sp>
    </p:spTree>
    <p:extLst>
      <p:ext uri="{BB962C8B-B14F-4D97-AF65-F5344CB8AC3E}">
        <p14:creationId xmlns:p14="http://schemas.microsoft.com/office/powerpoint/2010/main" val="297424556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98FD2-C7FB-9BB1-9459-33159878F24B}"/>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5762114F-C67E-9CC8-8093-E22AF9E35319}"/>
              </a:ext>
            </a:extLst>
          </p:cNvPr>
          <p:cNvSpPr txBox="1"/>
          <p:nvPr/>
        </p:nvSpPr>
        <p:spPr>
          <a:xfrm>
            <a:off x="59266" y="466264"/>
            <a:ext cx="9025467"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 Arial" panose="02020603050405020304"/>
                <a:ea typeface="+mn-ea"/>
                <a:cs typeface="+mn-cs"/>
              </a:rPr>
              <a:t>Mission</a:t>
            </a:r>
            <a:endParaRPr kumimoji="0" lang="en-US" sz="1600" b="1" i="0" u="none" strike="noStrike" kern="1200" cap="none" spc="0" normalizeH="0" baseline="0" noProof="0" dirty="0">
              <a:ln>
                <a:noFill/>
              </a:ln>
              <a:solidFill>
                <a:srgbClr val="000000"/>
              </a:solidFill>
              <a:effectLst/>
              <a:uLnTx/>
              <a:uFillTx/>
              <a:latin typeface=" Arial" panose="020206030504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 Arial" panose="02020603050405020304"/>
                <a:ea typeface="+mn-ea"/>
                <a:cs typeface="+mn-cs"/>
              </a:rPr>
              <a:t>The National Training Center supports Project Convergence – Capstone 5 at Fort Irwin, from 03 FEB 2025 to 24 MAR 2025 in order to facilitate the Army Futures Command and Joint Modernization Command’s effort to integrate and assess concepts, capabilities and formations conducting large scale combat operations.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 Arial" panose="020206030504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 Arial" panose="02020603050405020304"/>
                <a:ea typeface="+mn-ea"/>
                <a:cs typeface="+mn-cs"/>
              </a:rPr>
              <a:t>Intent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 Arial" panose="02020603050405020304"/>
                <a:ea typeface="+mn-ea"/>
                <a:cs typeface="+mn-cs"/>
              </a:rPr>
              <a:t>Inform Fort Irwin community about the influx of personnel and potential resource constraints due </a:t>
            </a:r>
            <a:r>
              <a:rPr kumimoji="0" lang="en-US" sz="1600" b="0" i="0" u="none" strike="noStrike" kern="1200" cap="none" spc="0" normalizeH="0" baseline="0" noProof="0">
                <a:ln>
                  <a:noFill/>
                </a:ln>
                <a:solidFill>
                  <a:prstClr val="black"/>
                </a:solidFill>
                <a:effectLst/>
                <a:uLnTx/>
                <a:uFillTx/>
                <a:latin typeface=" Arial" panose="02020603050405020304"/>
                <a:ea typeface="+mn-ea"/>
                <a:cs typeface="+mn-cs"/>
              </a:rPr>
              <a:t>to PC C5.</a:t>
            </a:r>
            <a:endParaRPr kumimoji="0" lang="en-US" sz="1600" b="0" i="0" u="none" strike="noStrike" kern="1200" cap="none" spc="0" normalizeH="0" baseline="0" noProof="0" dirty="0">
              <a:ln>
                <a:noFill/>
              </a:ln>
              <a:solidFill>
                <a:prstClr val="black"/>
              </a:solidFill>
              <a:effectLst/>
              <a:uLnTx/>
              <a:uFillTx/>
              <a:latin typeface=" Arial" panose="020206030504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 Arial" panose="020206030504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 Arial" panose="02020603050405020304"/>
                <a:ea typeface="+mn-ea"/>
                <a:cs typeface="+mn-cs"/>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 Arial" panose="02020603050405020304"/>
                <a:ea typeface="+mn-ea"/>
                <a:cs typeface="+mn-cs"/>
              </a:rPr>
              <a:t>PC C5 </a:t>
            </a:r>
            <a:r>
              <a:rPr kumimoji="0" lang="en-US" sz="1600" b="0" i="0" u="none" strike="noStrike" kern="1200" cap="none" spc="0" normalizeH="0" baseline="0" noProof="0" dirty="0">
                <a:ln>
                  <a:noFill/>
                </a:ln>
                <a:solidFill>
                  <a:srgbClr val="000000"/>
                </a:solidFill>
                <a:effectLst/>
                <a:uLnTx/>
                <a:uFillTx/>
                <a:latin typeface=" Arial" panose="02020603050405020304"/>
                <a:ea typeface="Calibri" panose="020F0502020204030204" pitchFamily="34" charset="0"/>
                <a:cs typeface="+mn-cs"/>
              </a:rPr>
              <a:t>demonstrates Army modernization capabilities and formations while experimenting with emerging concepts in a Multi-Domain Operations (MDO) environment at multiple echelons and with Joint Components and Multi-National Partners.</a:t>
            </a:r>
            <a:endParaRPr kumimoji="0" lang="en-US" sz="1600" b="0" i="0" u="none" strike="noStrike" kern="1200" cap="none" spc="0" normalizeH="0" baseline="0" noProof="0" dirty="0">
              <a:ln>
                <a:noFill/>
              </a:ln>
              <a:solidFill>
                <a:prstClr val="black"/>
              </a:solidFill>
              <a:effectLst/>
              <a:uLnTx/>
              <a:uFillTx/>
              <a:latin typeface=" Arial" panose="02020603050405020304"/>
              <a:ea typeface="+mn-ea"/>
              <a:cs typeface="+mn-cs"/>
            </a:endParaRPr>
          </a:p>
        </p:txBody>
      </p:sp>
      <p:sp>
        <p:nvSpPr>
          <p:cNvPr id="5" name="Title 1">
            <a:extLst>
              <a:ext uri="{FF2B5EF4-FFF2-40B4-BE49-F238E27FC236}">
                <a16:creationId xmlns:a16="http://schemas.microsoft.com/office/drawing/2014/main" id="{3650A304-3DE2-6CA3-CAE9-8A6AC287768C}"/>
              </a:ext>
            </a:extLst>
          </p:cNvPr>
          <p:cNvSpPr>
            <a:spLocks noGrp="1"/>
          </p:cNvSpPr>
          <p:nvPr>
            <p:ph type="title"/>
          </p:nvPr>
        </p:nvSpPr>
        <p:spPr>
          <a:xfrm>
            <a:off x="716111" y="59783"/>
            <a:ext cx="7711779" cy="415499"/>
          </a:xfrm>
        </p:spPr>
        <p:txBody>
          <a:bodyPr/>
          <a:lstStyle/>
          <a:p>
            <a:pPr algn="ctr"/>
            <a:r>
              <a:rPr lang="en-US" dirty="0">
                <a:solidFill>
                  <a:schemeClr val="tx1"/>
                </a:solidFill>
              </a:rPr>
              <a:t>Project Convergence Capstone 5 (PCC5)</a:t>
            </a:r>
          </a:p>
        </p:txBody>
      </p:sp>
      <p:graphicFrame>
        <p:nvGraphicFramePr>
          <p:cNvPr id="14" name="Table 13">
            <a:extLst>
              <a:ext uri="{FF2B5EF4-FFF2-40B4-BE49-F238E27FC236}">
                <a16:creationId xmlns:a16="http://schemas.microsoft.com/office/drawing/2014/main" id="{85E0F742-343C-48A2-E3AC-E92F864E9411}"/>
              </a:ext>
            </a:extLst>
          </p:cNvPr>
          <p:cNvGraphicFramePr>
            <a:graphicFrameLocks noGrp="1"/>
          </p:cNvGraphicFramePr>
          <p:nvPr/>
        </p:nvGraphicFramePr>
        <p:xfrm>
          <a:off x="28874" y="4330609"/>
          <a:ext cx="9047741" cy="2338434"/>
        </p:xfrm>
        <a:graphic>
          <a:graphicData uri="http://schemas.openxmlformats.org/drawingml/2006/table">
            <a:tbl>
              <a:tblPr/>
              <a:tblGrid>
                <a:gridCol w="295277">
                  <a:extLst>
                    <a:ext uri="{9D8B030D-6E8A-4147-A177-3AD203B41FA5}">
                      <a16:colId xmlns:a16="http://schemas.microsoft.com/office/drawing/2014/main" val="2906242522"/>
                    </a:ext>
                  </a:extLst>
                </a:gridCol>
                <a:gridCol w="627284">
                  <a:extLst>
                    <a:ext uri="{9D8B030D-6E8A-4147-A177-3AD203B41FA5}">
                      <a16:colId xmlns:a16="http://schemas.microsoft.com/office/drawing/2014/main" val="3805410529"/>
                    </a:ext>
                  </a:extLst>
                </a:gridCol>
                <a:gridCol w="290185">
                  <a:extLst>
                    <a:ext uri="{9D8B030D-6E8A-4147-A177-3AD203B41FA5}">
                      <a16:colId xmlns:a16="http://schemas.microsoft.com/office/drawing/2014/main" val="2661392622"/>
                    </a:ext>
                  </a:extLst>
                </a:gridCol>
                <a:gridCol w="290185">
                  <a:extLst>
                    <a:ext uri="{9D8B030D-6E8A-4147-A177-3AD203B41FA5}">
                      <a16:colId xmlns:a16="http://schemas.microsoft.com/office/drawing/2014/main" val="499694085"/>
                    </a:ext>
                  </a:extLst>
                </a:gridCol>
                <a:gridCol w="290185">
                  <a:extLst>
                    <a:ext uri="{9D8B030D-6E8A-4147-A177-3AD203B41FA5}">
                      <a16:colId xmlns:a16="http://schemas.microsoft.com/office/drawing/2014/main" val="434853014"/>
                    </a:ext>
                  </a:extLst>
                </a:gridCol>
                <a:gridCol w="290185">
                  <a:extLst>
                    <a:ext uri="{9D8B030D-6E8A-4147-A177-3AD203B41FA5}">
                      <a16:colId xmlns:a16="http://schemas.microsoft.com/office/drawing/2014/main" val="3333141213"/>
                    </a:ext>
                  </a:extLst>
                </a:gridCol>
                <a:gridCol w="290185">
                  <a:extLst>
                    <a:ext uri="{9D8B030D-6E8A-4147-A177-3AD203B41FA5}">
                      <a16:colId xmlns:a16="http://schemas.microsoft.com/office/drawing/2014/main" val="3625443635"/>
                    </a:ext>
                  </a:extLst>
                </a:gridCol>
                <a:gridCol w="290185">
                  <a:extLst>
                    <a:ext uri="{9D8B030D-6E8A-4147-A177-3AD203B41FA5}">
                      <a16:colId xmlns:a16="http://schemas.microsoft.com/office/drawing/2014/main" val="2871693677"/>
                    </a:ext>
                  </a:extLst>
                </a:gridCol>
                <a:gridCol w="290185">
                  <a:extLst>
                    <a:ext uri="{9D8B030D-6E8A-4147-A177-3AD203B41FA5}">
                      <a16:colId xmlns:a16="http://schemas.microsoft.com/office/drawing/2014/main" val="413730242"/>
                    </a:ext>
                  </a:extLst>
                </a:gridCol>
                <a:gridCol w="290185">
                  <a:extLst>
                    <a:ext uri="{9D8B030D-6E8A-4147-A177-3AD203B41FA5}">
                      <a16:colId xmlns:a16="http://schemas.microsoft.com/office/drawing/2014/main" val="1205254567"/>
                    </a:ext>
                  </a:extLst>
                </a:gridCol>
                <a:gridCol w="290185">
                  <a:extLst>
                    <a:ext uri="{9D8B030D-6E8A-4147-A177-3AD203B41FA5}">
                      <a16:colId xmlns:a16="http://schemas.microsoft.com/office/drawing/2014/main" val="2371328977"/>
                    </a:ext>
                  </a:extLst>
                </a:gridCol>
                <a:gridCol w="290185">
                  <a:extLst>
                    <a:ext uri="{9D8B030D-6E8A-4147-A177-3AD203B41FA5}">
                      <a16:colId xmlns:a16="http://schemas.microsoft.com/office/drawing/2014/main" val="2055389166"/>
                    </a:ext>
                  </a:extLst>
                </a:gridCol>
                <a:gridCol w="290185">
                  <a:extLst>
                    <a:ext uri="{9D8B030D-6E8A-4147-A177-3AD203B41FA5}">
                      <a16:colId xmlns:a16="http://schemas.microsoft.com/office/drawing/2014/main" val="3571408724"/>
                    </a:ext>
                  </a:extLst>
                </a:gridCol>
                <a:gridCol w="290185">
                  <a:extLst>
                    <a:ext uri="{9D8B030D-6E8A-4147-A177-3AD203B41FA5}">
                      <a16:colId xmlns:a16="http://schemas.microsoft.com/office/drawing/2014/main" val="1205587404"/>
                    </a:ext>
                  </a:extLst>
                </a:gridCol>
                <a:gridCol w="290185">
                  <a:extLst>
                    <a:ext uri="{9D8B030D-6E8A-4147-A177-3AD203B41FA5}">
                      <a16:colId xmlns:a16="http://schemas.microsoft.com/office/drawing/2014/main" val="3074959619"/>
                    </a:ext>
                  </a:extLst>
                </a:gridCol>
                <a:gridCol w="290185">
                  <a:extLst>
                    <a:ext uri="{9D8B030D-6E8A-4147-A177-3AD203B41FA5}">
                      <a16:colId xmlns:a16="http://schemas.microsoft.com/office/drawing/2014/main" val="2807671653"/>
                    </a:ext>
                  </a:extLst>
                </a:gridCol>
                <a:gridCol w="290185">
                  <a:extLst>
                    <a:ext uri="{9D8B030D-6E8A-4147-A177-3AD203B41FA5}">
                      <a16:colId xmlns:a16="http://schemas.microsoft.com/office/drawing/2014/main" val="3024453361"/>
                    </a:ext>
                  </a:extLst>
                </a:gridCol>
                <a:gridCol w="290185">
                  <a:extLst>
                    <a:ext uri="{9D8B030D-6E8A-4147-A177-3AD203B41FA5}">
                      <a16:colId xmlns:a16="http://schemas.microsoft.com/office/drawing/2014/main" val="3581754442"/>
                    </a:ext>
                  </a:extLst>
                </a:gridCol>
                <a:gridCol w="290185">
                  <a:extLst>
                    <a:ext uri="{9D8B030D-6E8A-4147-A177-3AD203B41FA5}">
                      <a16:colId xmlns:a16="http://schemas.microsoft.com/office/drawing/2014/main" val="2259544087"/>
                    </a:ext>
                  </a:extLst>
                </a:gridCol>
                <a:gridCol w="290185">
                  <a:extLst>
                    <a:ext uri="{9D8B030D-6E8A-4147-A177-3AD203B41FA5}">
                      <a16:colId xmlns:a16="http://schemas.microsoft.com/office/drawing/2014/main" val="60558889"/>
                    </a:ext>
                  </a:extLst>
                </a:gridCol>
                <a:gridCol w="290185">
                  <a:extLst>
                    <a:ext uri="{9D8B030D-6E8A-4147-A177-3AD203B41FA5}">
                      <a16:colId xmlns:a16="http://schemas.microsoft.com/office/drawing/2014/main" val="2061455606"/>
                    </a:ext>
                  </a:extLst>
                </a:gridCol>
                <a:gridCol w="290185">
                  <a:extLst>
                    <a:ext uri="{9D8B030D-6E8A-4147-A177-3AD203B41FA5}">
                      <a16:colId xmlns:a16="http://schemas.microsoft.com/office/drawing/2014/main" val="548899543"/>
                    </a:ext>
                  </a:extLst>
                </a:gridCol>
                <a:gridCol w="290185">
                  <a:extLst>
                    <a:ext uri="{9D8B030D-6E8A-4147-A177-3AD203B41FA5}">
                      <a16:colId xmlns:a16="http://schemas.microsoft.com/office/drawing/2014/main" val="864083011"/>
                    </a:ext>
                  </a:extLst>
                </a:gridCol>
                <a:gridCol w="290185">
                  <a:extLst>
                    <a:ext uri="{9D8B030D-6E8A-4147-A177-3AD203B41FA5}">
                      <a16:colId xmlns:a16="http://schemas.microsoft.com/office/drawing/2014/main" val="2639228635"/>
                    </a:ext>
                  </a:extLst>
                </a:gridCol>
                <a:gridCol w="290185">
                  <a:extLst>
                    <a:ext uri="{9D8B030D-6E8A-4147-A177-3AD203B41FA5}">
                      <a16:colId xmlns:a16="http://schemas.microsoft.com/office/drawing/2014/main" val="1245403989"/>
                    </a:ext>
                  </a:extLst>
                </a:gridCol>
                <a:gridCol w="290185">
                  <a:extLst>
                    <a:ext uri="{9D8B030D-6E8A-4147-A177-3AD203B41FA5}">
                      <a16:colId xmlns:a16="http://schemas.microsoft.com/office/drawing/2014/main" val="2995031708"/>
                    </a:ext>
                  </a:extLst>
                </a:gridCol>
                <a:gridCol w="290185">
                  <a:extLst>
                    <a:ext uri="{9D8B030D-6E8A-4147-A177-3AD203B41FA5}">
                      <a16:colId xmlns:a16="http://schemas.microsoft.com/office/drawing/2014/main" val="2281341298"/>
                    </a:ext>
                  </a:extLst>
                </a:gridCol>
                <a:gridCol w="290185">
                  <a:extLst>
                    <a:ext uri="{9D8B030D-6E8A-4147-A177-3AD203B41FA5}">
                      <a16:colId xmlns:a16="http://schemas.microsoft.com/office/drawing/2014/main" val="1357149396"/>
                    </a:ext>
                  </a:extLst>
                </a:gridCol>
                <a:gridCol w="290185">
                  <a:extLst>
                    <a:ext uri="{9D8B030D-6E8A-4147-A177-3AD203B41FA5}">
                      <a16:colId xmlns:a16="http://schemas.microsoft.com/office/drawing/2014/main" val="1924642381"/>
                    </a:ext>
                  </a:extLst>
                </a:gridCol>
                <a:gridCol w="290185">
                  <a:extLst>
                    <a:ext uri="{9D8B030D-6E8A-4147-A177-3AD203B41FA5}">
                      <a16:colId xmlns:a16="http://schemas.microsoft.com/office/drawing/2014/main" val="2287934513"/>
                    </a:ext>
                  </a:extLst>
                </a:gridCol>
              </a:tblGrid>
              <a:tr h="123651">
                <a:tc rowSpan="6">
                  <a:txBody>
                    <a:bodyPr/>
                    <a:lstStyle/>
                    <a:p>
                      <a:pPr algn="ctr" fontAlgn="ctr"/>
                      <a:r>
                        <a:rPr lang="en-US" sz="800" b="1" i="0" u="none" strike="noStrike" dirty="0">
                          <a:effectLst/>
                          <a:latin typeface="Arial" panose="020B0604020202020204" pitchFamily="34" charset="0"/>
                        </a:rPr>
                        <a:t>FEB</a:t>
                      </a:r>
                    </a:p>
                  </a:txBody>
                  <a:tcPr marL="0" marR="0" marT="0" marB="0" vert="wordArtVert"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800" b="1" i="0" u="none" strike="noStrike" dirty="0">
                          <a:solidFill>
                            <a:srgbClr val="000000"/>
                          </a:solidFill>
                          <a:effectLst/>
                          <a:latin typeface="Arial" panose="020B0604020202020204" pitchFamily="34" charset="0"/>
                        </a:rPr>
                        <a:t>25-04</a:t>
                      </a:r>
                      <a:endParaRPr lang="en-US" sz="700" b="0" i="0" u="none" strike="noStrike" dirty="0">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1</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effectLst/>
                          <a:latin typeface="Arial" panose="020B0604020202020204" pitchFamily="34" charset="0"/>
                        </a:rPr>
                        <a:t>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8</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9</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effectLst/>
                          <a:latin typeface="Arial" panose="020B0604020202020204" pitchFamily="34" charset="0"/>
                        </a:rPr>
                        <a:t>10</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11</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14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15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16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17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effectLst/>
                          <a:latin typeface="Arial" panose="020B0604020202020204" pitchFamily="34" charset="0"/>
                        </a:rPr>
                        <a:t>18</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19</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20</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21</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22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262626"/>
                    </a:solidFill>
                  </a:tcPr>
                </a:tc>
                <a:tc>
                  <a:txBody>
                    <a:bodyPr/>
                    <a:lstStyle/>
                    <a:p>
                      <a:pPr algn="ctr" fontAlgn="ctr"/>
                      <a:r>
                        <a:rPr lang="en-US" sz="800" b="1" i="0" u="none" strike="noStrike">
                          <a:solidFill>
                            <a:srgbClr val="FFFFFF"/>
                          </a:solidFill>
                          <a:effectLst/>
                          <a:latin typeface="Arial" panose="020B0604020202020204" pitchFamily="34" charset="0"/>
                        </a:rPr>
                        <a:t>23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262626"/>
                    </a:solidFill>
                  </a:tcPr>
                </a:tc>
                <a:tc>
                  <a:txBody>
                    <a:bodyPr/>
                    <a:lstStyle/>
                    <a:p>
                      <a:pPr algn="ctr" fontAlgn="ctr"/>
                      <a:r>
                        <a:rPr lang="en-US" sz="800" b="1" i="0" u="none" strike="noStrike">
                          <a:effectLst/>
                          <a:latin typeface="Arial" panose="020B0604020202020204" pitchFamily="34" charset="0"/>
                        </a:rPr>
                        <a:t>24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25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26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27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28</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extLst>
                  <a:ext uri="{0D108BD9-81ED-4DB2-BD59-A6C34878D82A}">
                    <a16:rowId xmlns:a16="http://schemas.microsoft.com/office/drawing/2014/main" val="1366613376"/>
                  </a:ext>
                </a:extLst>
              </a:tr>
              <a:tr h="123651">
                <a:tc vMerge="1">
                  <a:txBody>
                    <a:bodyPr/>
                    <a:lstStyle/>
                    <a:p>
                      <a:endParaRPr lang="en-US"/>
                    </a:p>
                  </a:txBody>
                  <a:tcPr/>
                </a:tc>
                <a:tc>
                  <a:txBody>
                    <a:bodyPr/>
                    <a:lstStyle/>
                    <a:p>
                      <a:pPr algn="l" fontAlgn="ctr"/>
                      <a:endParaRPr lang="en-US" sz="800" b="1" i="0" u="none" strike="noStrike" dirty="0">
                        <a:solidFill>
                          <a:srgbClr val="FF0000"/>
                        </a:solidFill>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366092"/>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549541351"/>
                  </a:ext>
                </a:extLst>
              </a:tr>
              <a:tr h="123651">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algn="l" fontAlgn="ctr"/>
                      <a:endParaRPr lang="en-US" sz="800" b="1" i="0" u="none" strike="noStrike" dirty="0">
                        <a:solidFill>
                          <a:srgbClr val="000000"/>
                        </a:solidFill>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700" b="1" i="0" u="none" strike="noStrike">
                          <a:effectLst/>
                          <a:latin typeface="Arial" panose="020B0604020202020204" pitchFamily="34" charset="0"/>
                        </a:rPr>
                        <a:t> </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gridSpan="2">
                  <a:txBody>
                    <a:bodyPr/>
                    <a:lstStyle/>
                    <a:p>
                      <a:pPr algn="ctr" fontAlgn="ctr"/>
                      <a:r>
                        <a:rPr lang="en-US" sz="800" b="1" i="0" u="none" strike="noStrike">
                          <a:solidFill>
                            <a:srgbClr val="000000"/>
                          </a:solidFill>
                          <a:effectLst/>
                          <a:latin typeface="Arial" panose="020B0604020202020204" pitchFamily="34" charset="0"/>
                        </a:rPr>
                        <a:t>25-09 RSC</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DE9D9"/>
                    </a:solidFill>
                  </a:tcPr>
                </a:tc>
                <a:tc hMerge="1">
                  <a:txBody>
                    <a:bodyPr/>
                    <a:lstStyle/>
                    <a:p>
                      <a:endParaRPr lang="en-US"/>
                    </a:p>
                  </a:txBody>
                  <a:tcPr/>
                </a:tc>
                <a:tc gridSpan="8">
                  <a:txBody>
                    <a:bodyPr/>
                    <a:lstStyle/>
                    <a:p>
                      <a:pPr algn="ctr" fontAlgn="ctr"/>
                      <a:r>
                        <a:rPr lang="en-US" sz="800" b="1" i="0" u="none" strike="noStrike">
                          <a:solidFill>
                            <a:srgbClr val="FFFFFF"/>
                          </a:solidFill>
                          <a:effectLst/>
                          <a:latin typeface="Arial" panose="020B0604020202020204" pitchFamily="34" charset="0"/>
                        </a:rPr>
                        <a:t>LTP 25-09 53 IBCT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gridSpan="5">
                  <a:txBody>
                    <a:bodyPr/>
                    <a:lstStyle/>
                    <a:p>
                      <a:pPr algn="ctr" fontAlgn="ctr"/>
                      <a:r>
                        <a:rPr lang="en-US" sz="800" b="1" i="0" u="none" strike="noStrike" dirty="0">
                          <a:effectLst/>
                          <a:latin typeface="Arial" panose="020B0604020202020204" pitchFamily="34" charset="0"/>
                        </a:rPr>
                        <a:t>24-28 Feb Commex </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0313329"/>
                  </a:ext>
                </a:extLst>
              </a:tr>
              <a:tr h="168725">
                <a:tc vMerge="1">
                  <a:txBody>
                    <a:bodyPr/>
                    <a:lstStyle/>
                    <a:p>
                      <a:endParaRPr lang="en-US"/>
                    </a:p>
                  </a:txBody>
                  <a:tcPr/>
                </a:tc>
                <a:tc>
                  <a:txBody>
                    <a:bodyPr/>
                    <a:lstStyle/>
                    <a:p>
                      <a:pPr algn="ctr" fontAlgn="ctr"/>
                      <a:r>
                        <a:rPr lang="en-US" sz="800" b="1" i="0" u="none" strike="noStrike" dirty="0">
                          <a:solidFill>
                            <a:srgbClr val="000000"/>
                          </a:solidFill>
                          <a:effectLst/>
                          <a:latin typeface="Arial" panose="020B0604020202020204" pitchFamily="34" charset="0"/>
                        </a:rPr>
                        <a:t>1/1 ID ABCT</a:t>
                      </a:r>
                    </a:p>
                  </a:txBody>
                  <a:tcPr marL="0" marR="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fontAlgn="ctr"/>
                      <a:r>
                        <a:rPr lang="en-US" sz="800" b="1" i="0" u="none" strike="noStrike" dirty="0">
                          <a:solidFill>
                            <a:srgbClr val="FFFFFF"/>
                          </a:solidFill>
                          <a:effectLst/>
                          <a:latin typeface="Arial" panose="020B0604020202020204" pitchFamily="34" charset="0"/>
                        </a:rPr>
                        <a:t>25-03 REGENERATION</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effectLst/>
                          <a:latin typeface="Arial" panose="020B0604020202020204" pitchFamily="34" charset="0"/>
                        </a:rPr>
                        <a:t>05 TP</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gridSpan="4">
                  <a:txBody>
                    <a:bodyPr/>
                    <a:lstStyle/>
                    <a:p>
                      <a:pPr algn="ctr" fontAlgn="ctr"/>
                      <a:r>
                        <a:rPr lang="en-US" sz="800" b="1" i="0" u="none" strike="noStrike">
                          <a:effectLst/>
                          <a:latin typeface="Arial" panose="020B0604020202020204" pitchFamily="34" charset="0"/>
                        </a:rPr>
                        <a:t>25-05 RSOI</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800" b="1" i="0" u="none" strike="noStrike">
                          <a:effectLst/>
                          <a:latin typeface="Arial" panose="020B0604020202020204" pitchFamily="34" charset="0"/>
                        </a:rPr>
                        <a:t>25-05 ADVON</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gridSpan="4">
                  <a:txBody>
                    <a:bodyPr/>
                    <a:lstStyle/>
                    <a:p>
                      <a:pPr algn="ctr" fontAlgn="ctr"/>
                      <a:r>
                        <a:rPr lang="en-US" sz="800" b="1" i="0" u="none" strike="noStrike">
                          <a:effectLst/>
                          <a:latin typeface="Arial" panose="020B0604020202020204" pitchFamily="34" charset="0"/>
                        </a:rPr>
                        <a:t>25-05 MAIN BODY</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745265"/>
                  </a:ext>
                </a:extLst>
              </a:tr>
              <a:tr h="168725">
                <a:tc vMerge="1">
                  <a:txBody>
                    <a:bodyPr/>
                    <a:lstStyle/>
                    <a:p>
                      <a:endParaRPr lang="en-US"/>
                    </a:p>
                  </a:txBody>
                  <a:tcPr/>
                </a:tc>
                <a:tc>
                  <a:txBody>
                    <a:bodyPr/>
                    <a:lstStyle/>
                    <a:p>
                      <a:pPr algn="ctr" fontAlgn="ctr"/>
                      <a:r>
                        <a:rPr lang="en-US" sz="800" b="1" i="0" u="none" strike="noStrike" dirty="0">
                          <a:effectLst/>
                          <a:latin typeface="Arial" panose="020B0604020202020204" pitchFamily="34" charset="0"/>
                        </a:rPr>
                        <a:t>FORT RILEY</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800" b="1" i="0" u="none" strike="noStrike" dirty="0">
                          <a:effectLst/>
                          <a:latin typeface="Arial" panose="020B0604020202020204" pitchFamily="34" charset="0"/>
                        </a:rPr>
                        <a:t>04 MB </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a:txBody>
                    <a:bodyPr/>
                    <a:lstStyle/>
                    <a:p>
                      <a:pPr algn="l" fontAlgn="ctr"/>
                      <a:r>
                        <a:rPr lang="en-US" sz="8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gridSpan="4">
                  <a:txBody>
                    <a:bodyPr/>
                    <a:lstStyle/>
                    <a:p>
                      <a:pPr algn="ctr" fontAlgn="ctr"/>
                      <a:r>
                        <a:rPr lang="en-US" sz="800" b="1" i="0" u="none" strike="noStrike">
                          <a:effectLst/>
                          <a:latin typeface="Arial" panose="020B0604020202020204" pitchFamily="34" charset="0"/>
                        </a:rPr>
                        <a:t>25-04 RSOI</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1" i="0" u="none" strike="noStrike">
                          <a:effectLst/>
                          <a:latin typeface="Arial" panose="020B0604020202020204" pitchFamily="34" charset="0"/>
                        </a:rPr>
                        <a:t>RO</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C000"/>
                    </a:solidFill>
                  </a:tcPr>
                </a:tc>
                <a:tc gridSpan="14">
                  <a:txBody>
                    <a:bodyPr/>
                    <a:lstStyle/>
                    <a:p>
                      <a:pPr algn="ctr" fontAlgn="ctr"/>
                      <a:r>
                        <a:rPr lang="en-US" sz="800" b="1" i="0" u="none" strike="noStrike" dirty="0">
                          <a:effectLst/>
                          <a:latin typeface="Arial" panose="020B0604020202020204" pitchFamily="34" charset="0"/>
                        </a:rPr>
                        <a:t>25-04 TRAINING DAYS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fontAlgn="ctr"/>
                      <a:r>
                        <a:rPr lang="en-US" sz="800" b="1" i="0" u="none" strike="noStrike" dirty="0">
                          <a:solidFill>
                            <a:srgbClr val="FFFFFF"/>
                          </a:solidFill>
                          <a:effectLst/>
                          <a:latin typeface="Arial" panose="020B0604020202020204" pitchFamily="34" charset="0"/>
                        </a:rPr>
                        <a:t>25-04 REGENERATION</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0670812"/>
                  </a:ext>
                </a:extLst>
              </a:tr>
              <a:tr h="253088">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algn="ctr" fontAlgn="ctr"/>
                      <a:r>
                        <a:rPr lang="en-US" sz="800" b="1" i="0" u="none" strike="noStrike" dirty="0">
                          <a:effectLst/>
                          <a:latin typeface="Arial" panose="020B0604020202020204" pitchFamily="34" charset="0"/>
                        </a:rPr>
                        <a:t>JMC CAPSTONE 5</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ctr"/>
                      <a:r>
                        <a:rPr lang="en-US" sz="800" b="1" i="0" u="none" strike="noStrike">
                          <a:solidFill>
                            <a:srgbClr val="FFFFFF"/>
                          </a:solidFill>
                          <a:effectLst/>
                          <a:latin typeface="Arial" panose="020B0604020202020204" pitchFamily="34" charset="0"/>
                        </a:rPr>
                        <a:t> </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ctr"/>
                      <a:r>
                        <a:rPr lang="en-US" sz="8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3">
                  <a:txBody>
                    <a:bodyPr/>
                    <a:lstStyle/>
                    <a:p>
                      <a:pPr algn="ctr" fontAlgn="ctr"/>
                      <a:r>
                        <a:rPr lang="en-US" sz="800" b="1" i="0" u="none" strike="noStrike" dirty="0">
                          <a:effectLst/>
                          <a:latin typeface="Arial" panose="020B0604020202020204" pitchFamily="34" charset="0"/>
                        </a:rPr>
                        <a:t>JMC </a:t>
                      </a:r>
                      <a:r>
                        <a:rPr lang="en-US" sz="800" b="1" i="0" u="none" strike="noStrike" kern="1200" dirty="0">
                          <a:solidFill>
                            <a:schemeClr val="tx1"/>
                          </a:solidFill>
                          <a:effectLst/>
                          <a:latin typeface="Arial" panose="020B0604020202020204" pitchFamily="34" charset="0"/>
                          <a:ea typeface="+mn-ea"/>
                          <a:cs typeface="+mn-cs"/>
                        </a:rPr>
                        <a:t>Torch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a:txBody>
                    <a:bodyPr/>
                    <a:lstStyle/>
                    <a:p>
                      <a:pPr algn="ctr" fontAlgn="ctr"/>
                      <a:r>
                        <a:rPr lang="en-US" sz="8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l" fontAlgn="ctr"/>
                      <a:r>
                        <a:rPr lang="en-US" sz="8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8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gridSpan="6">
                  <a:txBody>
                    <a:bodyPr/>
                    <a:lstStyle/>
                    <a:p>
                      <a:pPr algn="ctr" fontAlgn="ctr"/>
                      <a:r>
                        <a:rPr lang="en-US" sz="700" b="1" i="0" u="none" strike="noStrike">
                          <a:effectLst/>
                          <a:latin typeface="Arial" panose="020B0604020202020204" pitchFamily="34" charset="0"/>
                        </a:rPr>
                        <a:t> </a:t>
                      </a:r>
                      <a:r>
                        <a:rPr lang="en-US" sz="800" b="1" i="0" u="none" strike="noStrike">
                          <a:effectLst/>
                          <a:latin typeface="Arial" panose="020B0604020202020204" pitchFamily="34" charset="0"/>
                        </a:rPr>
                        <a:t>JMC </a:t>
                      </a:r>
                      <a:r>
                        <a:rPr lang="en-US" sz="800" b="1" i="0" u="none" strike="noStrike" kern="1200">
                          <a:solidFill>
                            <a:schemeClr val="tx1"/>
                          </a:solidFill>
                          <a:effectLst/>
                          <a:latin typeface="Arial" panose="020B0604020202020204" pitchFamily="34" charset="0"/>
                          <a:ea typeface="+mn-ea"/>
                          <a:cs typeface="+mn-cs"/>
                        </a:rPr>
                        <a:t>ADVON / Node Support Torch (ESB etc.)</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8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l" fontAlgn="ctr"/>
                      <a:r>
                        <a:rPr lang="en-US" sz="8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gridSpan="4">
                  <a:txBody>
                    <a:bodyPr/>
                    <a:lstStyle/>
                    <a:p>
                      <a:pPr algn="ctr" fontAlgn="ctr"/>
                      <a:r>
                        <a:rPr lang="en-US" sz="800" b="1" i="0" u="none" strike="noStrike">
                          <a:effectLst/>
                          <a:latin typeface="Arial" panose="020B0604020202020204" pitchFamily="34" charset="0"/>
                        </a:rPr>
                        <a:t>Unit Torch &amp; JMC/FCC MB</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800" b="1" i="0" u="none" strike="noStrike" dirty="0">
                          <a:effectLst/>
                          <a:latin typeface="Arial" panose="020B0604020202020204" pitchFamily="34" charset="0"/>
                        </a:rPr>
                        <a:t>Unit ADVON</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dirty="0">
                          <a:effectLst/>
                          <a:latin typeface="Arial" panose="020B0604020202020204" pitchFamily="34" charset="0"/>
                        </a:rPr>
                        <a:t>Unit MB Arrival Window</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6056791"/>
                  </a:ext>
                </a:extLst>
              </a:tr>
              <a:tr h="84363">
                <a:tc>
                  <a:txBody>
                    <a:bodyPr/>
                    <a:lstStyle/>
                    <a:p>
                      <a:pPr algn="ctr" fontAlgn="ctr"/>
                      <a:r>
                        <a:rPr lang="en-US" sz="800" b="1" i="0" u="none" strike="noStrike">
                          <a:effectLst/>
                          <a:latin typeface="Arial" panose="020B0604020202020204" pitchFamily="34" charset="0"/>
                        </a:rPr>
                        <a:t> </a:t>
                      </a:r>
                    </a:p>
                  </a:txBody>
                  <a:tcPr marL="0" marR="0" marT="0" marB="0" vert="wordArtVert"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8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 </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9115701"/>
                  </a:ext>
                </a:extLst>
              </a:tr>
              <a:tr h="138681">
                <a:tc rowSpan="5">
                  <a:txBody>
                    <a:bodyPr/>
                    <a:lstStyle/>
                    <a:p>
                      <a:pPr algn="ctr" fontAlgn="ctr"/>
                      <a:r>
                        <a:rPr lang="en-US" sz="800" b="1" i="0" u="none" strike="noStrike" dirty="0">
                          <a:effectLst/>
                          <a:latin typeface="Arial" panose="020B0604020202020204" pitchFamily="34" charset="0"/>
                        </a:rPr>
                        <a:t>MAR</a:t>
                      </a:r>
                    </a:p>
                  </a:txBody>
                  <a:tcPr marL="0" marR="0" marT="0" marB="0" vert="wordArtVert"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25-05</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700" b="1" i="0" u="none" strike="noStrike">
                          <a:solidFill>
                            <a:srgbClr val="FFFFFF"/>
                          </a:solidFill>
                          <a:effectLst/>
                          <a:latin typeface="Arial" panose="020B0604020202020204" pitchFamily="34" charset="0"/>
                        </a:rPr>
                        <a:t>1</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000000"/>
                          </a:solidFill>
                          <a:effectLst/>
                          <a:latin typeface="Arial" panose="020B0604020202020204" pitchFamily="34" charset="0"/>
                        </a:rPr>
                        <a:t>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8</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9</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effectLst/>
                          <a:latin typeface="Arial" panose="020B0604020202020204" pitchFamily="34" charset="0"/>
                        </a:rPr>
                        <a:t>10</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11</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effectLst/>
                          <a:latin typeface="Arial" panose="020B0604020202020204" pitchFamily="34" charset="0"/>
                        </a:rPr>
                        <a:t>14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15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16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000000"/>
                          </a:solidFill>
                          <a:effectLst/>
                          <a:latin typeface="Arial" panose="020B0604020202020204" pitchFamily="34" charset="0"/>
                        </a:rPr>
                        <a:t>17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18</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19</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FFFFFF"/>
                          </a:solidFill>
                          <a:effectLst/>
                          <a:latin typeface="Arial" panose="020B0604020202020204" pitchFamily="34" charset="0"/>
                        </a:rPr>
                        <a:t>20</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21</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22</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FFFFFF"/>
                          </a:solidFill>
                          <a:effectLst/>
                          <a:latin typeface="Arial" panose="020B0604020202020204" pitchFamily="34" charset="0"/>
                        </a:rPr>
                        <a:t>23</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0000"/>
                    </a:solidFill>
                  </a:tcPr>
                </a:tc>
                <a:tc>
                  <a:txBody>
                    <a:bodyPr/>
                    <a:lstStyle/>
                    <a:p>
                      <a:pPr algn="ctr" fontAlgn="ctr"/>
                      <a:r>
                        <a:rPr lang="en-US" sz="800" b="1" i="0" u="none" strike="noStrike">
                          <a:solidFill>
                            <a:srgbClr val="000000"/>
                          </a:solidFill>
                          <a:effectLst/>
                          <a:latin typeface="Arial" panose="020B0604020202020204" pitchFamily="34" charset="0"/>
                        </a:rPr>
                        <a:t>24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25</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26</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27</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28</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644776836"/>
                  </a:ext>
                </a:extLst>
              </a:tr>
              <a:tr h="84363">
                <a:tc vMerge="1">
                  <a:txBody>
                    <a:bodyPr/>
                    <a:lstStyle/>
                    <a:p>
                      <a:endParaRPr lang="en-US"/>
                    </a:p>
                  </a:txBody>
                  <a:tcPr/>
                </a:tc>
                <a:tc>
                  <a:txBody>
                    <a:bodyPr/>
                    <a:lstStyle/>
                    <a:p>
                      <a:pPr algn="l" fontAlgn="b"/>
                      <a:endParaRPr lang="en-US" sz="700" b="0" i="0" u="none" strike="noStrike" dirty="0">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S</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M</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W</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TH</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dirty="0">
                          <a:solidFill>
                            <a:srgbClr val="000000"/>
                          </a:solidFill>
                          <a:effectLst/>
                          <a:latin typeface="Arial" panose="020B0604020202020204" pitchFamily="34" charset="0"/>
                        </a:rPr>
                        <a:t>F</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278847533"/>
                  </a:ext>
                </a:extLst>
              </a:tr>
              <a:tr h="84363">
                <a:tc vMerge="1">
                  <a:txBody>
                    <a:bodyPr/>
                    <a:lstStyle/>
                    <a:p>
                      <a:endParaRPr lang="en-US"/>
                    </a:p>
                  </a:txBody>
                  <a:tcPr/>
                </a:tc>
                <a:tc>
                  <a:txBody>
                    <a:bodyPr/>
                    <a:lstStyle/>
                    <a:p>
                      <a:pPr algn="l" fontAlgn="ctr"/>
                      <a:endParaRPr lang="en-US" sz="800" b="1" i="0" u="none" strike="noStrike" dirty="0">
                        <a:solidFill>
                          <a:srgbClr val="FF0000"/>
                        </a:solidFill>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pPr algn="ctr" fontAlgn="ctr"/>
                      <a:r>
                        <a:rPr lang="en-US" sz="800" b="1" i="0" u="none" strike="noStrike">
                          <a:solidFill>
                            <a:srgbClr val="000000"/>
                          </a:solidFill>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gridSpan="9">
                  <a:txBody>
                    <a:bodyPr/>
                    <a:lstStyle/>
                    <a:p>
                      <a:pPr algn="ctr" fontAlgn="ctr"/>
                      <a:r>
                        <a:rPr lang="en-US" sz="800" b="1" i="0" u="none" strike="noStrike" dirty="0">
                          <a:effectLst/>
                          <a:latin typeface="Arial" panose="020B0604020202020204" pitchFamily="34" charset="0"/>
                        </a:rPr>
                        <a:t>SILVER VALLEY SPRING BREAK</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DFEC"/>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35365149"/>
                  </a:ext>
                </a:extLst>
              </a:tr>
              <a:tr h="168725">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algn="ctr" fontAlgn="ctr"/>
                      <a:endParaRPr lang="en-US" sz="800" b="1" i="0" u="none" strike="noStrike" dirty="0">
                        <a:solidFill>
                          <a:srgbClr val="000000"/>
                        </a:solidFill>
                        <a:effectLst/>
                        <a:latin typeface="Arial" panose="020B0604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p>
                      <a:pPr algn="ctr" fontAlgn="ctr"/>
                      <a:r>
                        <a:rPr lang="en-US" sz="800" b="1" i="0" u="none" strike="noStrike">
                          <a:solidFill>
                            <a:srgbClr val="FFFFFF"/>
                          </a:solidFill>
                          <a:effectLst/>
                          <a:latin typeface="Arial" panose="020B0604020202020204" pitchFamily="34" charset="0"/>
                        </a:rPr>
                        <a:t>25-04 REGENERSTION</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dirty="0">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800" b="1" i="0" u="none" strike="noStrike">
                          <a:effectLst/>
                          <a:latin typeface="Arial" panose="020B0604020202020204" pitchFamily="34" charset="0"/>
                        </a:rPr>
                        <a:t>06 TP</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gridSpan="5">
                  <a:txBody>
                    <a:bodyPr/>
                    <a:lstStyle/>
                    <a:p>
                      <a:pPr algn="ctr" fontAlgn="ctr"/>
                      <a:r>
                        <a:rPr lang="en-US" sz="800" b="1" i="0" u="none" strike="noStrike">
                          <a:effectLst/>
                          <a:latin typeface="Arial" panose="020B0604020202020204" pitchFamily="34" charset="0"/>
                        </a:rPr>
                        <a:t>25-06 RSOI</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800" b="1" i="0" u="none" strike="noStrike">
                          <a:effectLst/>
                          <a:latin typeface="Arial" panose="020B0604020202020204" pitchFamily="34" charset="0"/>
                        </a:rPr>
                        <a:t>25-06 ADVON</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gridSpan="4">
                  <a:txBody>
                    <a:bodyPr/>
                    <a:lstStyle/>
                    <a:p>
                      <a:pPr algn="ctr" fontAlgn="ctr"/>
                      <a:r>
                        <a:rPr lang="en-US" sz="800" b="1" i="0" u="none" strike="noStrike">
                          <a:effectLst/>
                          <a:latin typeface="Arial" panose="020B0604020202020204" pitchFamily="34" charset="0"/>
                        </a:rPr>
                        <a:t>25-06 MAIN BODY</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800" b="1" i="0" u="none" strike="noStrike">
                          <a:effectLst/>
                          <a:latin typeface="Arial" panose="020B0604020202020204" pitchFamily="34" charset="0"/>
                        </a:rPr>
                        <a:t>25-06 RSOI</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800" b="1" i="0" u="none" strike="noStrike" dirty="0">
                          <a:effectLst/>
                          <a:latin typeface="Arial" panose="020B0604020202020204" pitchFamily="34" charset="0"/>
                        </a:rPr>
                        <a:t>RO</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443398794"/>
                  </a:ext>
                </a:extLst>
              </a:tr>
              <a:tr h="253088">
                <a:tc v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Arial" panose="020B0604020202020204" pitchFamily="34" charset="0"/>
                        </a:rPr>
                        <a:t>CAPSTONE 5</a:t>
                      </a:r>
                    </a:p>
                    <a:p>
                      <a:pPr algn="ctr" fontAlgn="ctr"/>
                      <a:r>
                        <a:rPr lang="en-US" sz="800" b="1" i="0" u="none" strike="noStrike" dirty="0">
                          <a:effectLst/>
                          <a:latin typeface="Arial" panose="020B0604020202020204" pitchFamily="34" charset="0"/>
                        </a:rPr>
                        <a:t>AFC</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9">
                  <a:txBody>
                    <a:bodyPr/>
                    <a:lstStyle/>
                    <a:p>
                      <a:pPr algn="ctr" fontAlgn="ctr"/>
                      <a:r>
                        <a:rPr lang="en-US" sz="800" b="1" i="0" u="none" strike="noStrike" dirty="0">
                          <a:effectLst/>
                          <a:latin typeface="Arial" panose="020B0604020202020204" pitchFamily="34" charset="0"/>
                        </a:rPr>
                        <a:t>(1 - 5 Mar VALEX) CAPSTONE 5 RSOI (6-9 Mar </a:t>
                      </a:r>
                      <a:r>
                        <a:rPr lang="en-US" sz="800" b="1" i="0" u="none" strike="noStrike" dirty="0" err="1">
                          <a:effectLst/>
                          <a:latin typeface="Arial" panose="020B0604020202020204" pitchFamily="34" charset="0"/>
                        </a:rPr>
                        <a:t>Rehearsels</a:t>
                      </a:r>
                      <a:r>
                        <a:rPr lang="en-US" sz="800" b="1" i="0" u="none" strike="noStrike" dirty="0">
                          <a:effectLst/>
                          <a:latin typeface="Arial" panose="020B0604020202020204" pitchFamily="34" charset="0"/>
                        </a:rPr>
                        <a:t>)</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0">
                  <a:txBody>
                    <a:bodyPr/>
                    <a:lstStyle/>
                    <a:p>
                      <a:pPr algn="ctr" fontAlgn="ctr"/>
                      <a:r>
                        <a:rPr lang="en-US" sz="800" b="1" i="0" u="none" strike="noStrike" dirty="0">
                          <a:solidFill>
                            <a:srgbClr val="000000"/>
                          </a:solidFill>
                          <a:effectLst/>
                          <a:latin typeface="Arial" panose="020B0604020202020204" pitchFamily="34" charset="0"/>
                        </a:rPr>
                        <a:t>CAPSTONE 5 TRAINING DAYS</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rgbClr val="FFFFFF"/>
                          </a:solidFill>
                          <a:effectLst/>
                          <a:latin typeface="Arial" panose="020B0604020202020204" pitchFamily="34" charset="0"/>
                        </a:rPr>
                        <a:t>CAPSTONE 5 REGEN</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700" b="1" i="0" u="none" strike="noStrike">
                          <a:effectLst/>
                          <a:latin typeface="Arial" panose="020B0604020202020204" pitchFamily="34"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fontAlgn="ctr"/>
                      <a:r>
                        <a:rPr lang="en-US" sz="800" b="1" i="0" u="none" strike="noStrike">
                          <a:effectLst/>
                          <a:latin typeface="Arial" panose="020B0604020202020204" pitchFamily="34" charset="0"/>
                        </a:rPr>
                        <a:t>25-11 RSC</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algn="ctr" fontAlgn="ctr"/>
                      <a:r>
                        <a:rPr lang="en-US" sz="800" b="1" i="0" u="none" strike="noStrike" dirty="0">
                          <a:solidFill>
                            <a:srgbClr val="FFFFFF"/>
                          </a:solidFill>
                          <a:effectLst/>
                          <a:latin typeface="Arial" panose="020B0604020202020204" pitchFamily="34" charset="0"/>
                        </a:rPr>
                        <a:t>LTP 25-11 2-2 ID SBCT</a:t>
                      </a:r>
                    </a:p>
                  </a:txBody>
                  <a:tcPr marL="0" marR="0" marT="0"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hMerge="1">
                  <a:txBody>
                    <a:bodyPr/>
                    <a:lstStyle/>
                    <a:p>
                      <a:endParaRPr lang="en-US"/>
                    </a:p>
                  </a:txBody>
                  <a:tcPr/>
                </a:tc>
                <a:extLst>
                  <a:ext uri="{0D108BD9-81ED-4DB2-BD59-A6C34878D82A}">
                    <a16:rowId xmlns:a16="http://schemas.microsoft.com/office/drawing/2014/main" val="41071651"/>
                  </a:ext>
                </a:extLst>
              </a:tr>
            </a:tbl>
          </a:graphicData>
        </a:graphic>
      </p:graphicFrame>
      <p:pic>
        <p:nvPicPr>
          <p:cNvPr id="9" name="Picture 8">
            <a:extLst>
              <a:ext uri="{FF2B5EF4-FFF2-40B4-BE49-F238E27FC236}">
                <a16:creationId xmlns:a16="http://schemas.microsoft.com/office/drawing/2014/main" id="{050592C3-67C2-499C-A631-5B508305A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78" y="4467976"/>
            <a:ext cx="276563" cy="392313"/>
          </a:xfrm>
          <a:prstGeom prst="rect">
            <a:avLst/>
          </a:prstGeom>
        </p:spPr>
      </p:pic>
      <p:pic>
        <p:nvPicPr>
          <p:cNvPr id="10" name="Picture 9">
            <a:extLst>
              <a:ext uri="{FF2B5EF4-FFF2-40B4-BE49-F238E27FC236}">
                <a16:creationId xmlns:a16="http://schemas.microsoft.com/office/drawing/2014/main" id="{993F7F3D-9A25-4382-9EB2-CE4C53EDE7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78" y="5850624"/>
            <a:ext cx="342013" cy="41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334186"/>
      </p:ext>
    </p:extLst>
  </p:cSld>
  <p:clrMapOvr>
    <a:masterClrMapping/>
  </p:clrMapOvr>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930BDB803244409B7C18139C1BB987" ma:contentTypeVersion="9" ma:contentTypeDescription="Create a new document." ma:contentTypeScope="" ma:versionID="8ea2facdb6776eaa0e0403adcf1eb453">
  <xsd:schema xmlns:xsd="http://www.w3.org/2001/XMLSchema" xmlns:xs="http://www.w3.org/2001/XMLSchema" xmlns:p="http://schemas.microsoft.com/office/2006/metadata/properties" xmlns:ns2="b55b5eef-e5cf-43be-bf44-86025b9e5f20" xmlns:ns3="e51c22cc-ba75-4706-82ac-38c339dbbe0b" targetNamespace="http://schemas.microsoft.com/office/2006/metadata/properties" ma:root="true" ma:fieldsID="cd6b361ea1e59be029714a4c279e5603" ns2:_="" ns3:_="">
    <xsd:import namespace="b55b5eef-e5cf-43be-bf44-86025b9e5f20"/>
    <xsd:import namespace="e51c22cc-ba75-4706-82ac-38c339dbbe0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b5eef-e5cf-43be-bf44-86025b9e5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1c22cc-ba75-4706-82ac-38c339dbbe0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2ae2e8f-1d71-441e-acd6-7d0cc1a7a73d}" ma:internalName="TaxCatchAll" ma:showField="CatchAllData" ma:web="e51c22cc-ba75-4706-82ac-38c339dbbe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5b5eef-e5cf-43be-bf44-86025b9e5f20">
      <Terms xmlns="http://schemas.microsoft.com/office/infopath/2007/PartnerControls"/>
    </lcf76f155ced4ddcb4097134ff3c332f>
    <TaxCatchAll xmlns="e51c22cc-ba75-4706-82ac-38c339dbbe0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ADEB5-FEE0-4EC1-88FE-65470CEE47E5}">
  <ds:schemaRefs>
    <ds:schemaRef ds:uri="b55b5eef-e5cf-43be-bf44-86025b9e5f20"/>
    <ds:schemaRef ds:uri="e51c22cc-ba75-4706-82ac-38c339dbbe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3AC9DA-CA6C-4E09-9A0F-C6AA41E9C545}">
  <ds:schemaRefs>
    <ds:schemaRef ds:uri="b55b5eef-e5cf-43be-bf44-86025b9e5f20"/>
    <ds:schemaRef ds:uri="http://purl.org/dc/elements/1.1/"/>
    <ds:schemaRef ds:uri="e51c22cc-ba75-4706-82ac-38c339dbbe0b"/>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3035</TotalTime>
  <Words>3981</Words>
  <Application>Microsoft Office PowerPoint</Application>
  <PresentationFormat>On-screen Show (4:3)</PresentationFormat>
  <Paragraphs>1003</Paragraphs>
  <Slides>42</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42</vt:i4>
      </vt:variant>
    </vt:vector>
  </HeadingPairs>
  <TitlesOfParts>
    <vt:vector size="57" baseType="lpstr">
      <vt:lpstr> Arial</vt:lpstr>
      <vt:lpstr>Adobe Garamond Pro</vt:lpstr>
      <vt:lpstr>Arial</vt:lpstr>
      <vt:lpstr>Calibri</vt:lpstr>
      <vt:lpstr>Calibri Light</vt:lpstr>
      <vt:lpstr>Corbel</vt:lpstr>
      <vt:lpstr>Engravers MT</vt:lpstr>
      <vt:lpstr>Prata</vt:lpstr>
      <vt:lpstr>Raleway</vt:lpstr>
      <vt:lpstr>US Army</vt:lpstr>
      <vt:lpstr>Wingdings</vt:lpstr>
      <vt:lpstr>Master Content Slide</vt:lpstr>
      <vt:lpstr>Facer Master</vt:lpstr>
      <vt:lpstr>Office Theme</vt:lpstr>
      <vt:lpstr>Custom Design</vt:lpstr>
      <vt:lpstr>PowerPoint Presentation</vt:lpstr>
      <vt:lpstr>Fort Irwin Community Town Hall</vt:lpstr>
      <vt:lpstr>Fort Irwin Community Town Hall</vt:lpstr>
      <vt:lpstr>PowerPoint Presentation</vt:lpstr>
      <vt:lpstr>PowerPoint Presentation</vt:lpstr>
      <vt:lpstr>Fort Irwin Community Town Hall</vt:lpstr>
      <vt:lpstr>PowerPoint Presentation</vt:lpstr>
      <vt:lpstr>Fort Irwin Community Town Hall</vt:lpstr>
      <vt:lpstr>Project Convergence Capstone 5 (PCC5)</vt:lpstr>
      <vt:lpstr>Project Convergence Capstone 5 (PCC5)</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 </vt:lpstr>
      <vt:lpstr>Fort Irwin Community Town Hall </vt:lpstr>
      <vt:lpstr>Fort Irwin Community Town Hall </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lpstr>Fort Irwin Community Town Hall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Evans, Anthony L CIV USARMY USAG (USA)</cp:lastModifiedBy>
  <cp:revision>18</cp:revision>
  <cp:lastPrinted>2024-12-16T22:42:18Z</cp:lastPrinted>
  <dcterms:created xsi:type="dcterms:W3CDTF">2020-04-15T18:21:38Z</dcterms:created>
  <dcterms:modified xsi:type="dcterms:W3CDTF">2024-12-16T23:43:35Z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0x01010009930BDB803244409B7C18139C1BB987</vt:lpwstr>
  </property>
  <property fmtid="{D5CDD505-2E9C-101B-9397-08002B2CF9AE}" pid="6" name="StaffPOC">
    <vt:lpwstr>11;#Fitton, Jeffrey James CIV USARMY IMCOM HQ (USA)</vt:lpwstr>
  </property>
  <property fmtid="{D5CDD505-2E9C-101B-9397-08002B2CF9AE}" pid="7" name="MediaServiceImageTags">
    <vt:lpwstr/>
  </property>
</Properties>
</file>