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7" r:id="rId12"/>
    <p:sldId id="268" r:id="rId13"/>
    <p:sldId id="269" r:id="rId14"/>
    <p:sldId id="270" r:id="rId15"/>
    <p:sldId id="271" r:id="rId16"/>
    <p:sldId id="272" r:id="rId17"/>
    <p:sldId id="266" r:id="rId18"/>
    <p:sldId id="278" r:id="rId19"/>
    <p:sldId id="274" r:id="rId20"/>
    <p:sldId id="275"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reestyle Script" panose="030804020302050B0404" pitchFamily="66" charset="0"/>
      <p:regular r:id="rId28"/>
    </p:embeddedFont>
    <p:embeddedFont>
      <p:font typeface="Tahoma" panose="020B0604030504040204" pitchFamily="3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53" autoAdjust="0"/>
    <p:restoredTop sz="94660"/>
  </p:normalViewPr>
  <p:slideViewPr>
    <p:cSldViewPr snapToGrid="0">
      <p:cViewPr varScale="1">
        <p:scale>
          <a:sx n="63" d="100"/>
          <a:sy n="63" d="100"/>
        </p:scale>
        <p:origin x="4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ln w="12700">
              <a:solidFill>
                <a:sysClr val="windowText" lastClr="000000"/>
              </a:solidFill>
            </a:ln>
          </c:spPr>
          <c:explosion val="6"/>
          <c:dPt>
            <c:idx val="0"/>
            <c:bubble3D val="0"/>
            <c:spPr>
              <a:solidFill>
                <a:srgbClr val="C00000"/>
              </a:solidFill>
              <a:ln w="12700">
                <a:solidFill>
                  <a:sysClr val="windowText" lastClr="000000"/>
                </a:solidFill>
              </a:ln>
              <a:effectLst/>
            </c:spPr>
            <c:extLst>
              <c:ext xmlns:c16="http://schemas.microsoft.com/office/drawing/2014/chart" uri="{C3380CC4-5D6E-409C-BE32-E72D297353CC}">
                <c16:uniqueId val="{00000001-4355-4D10-900F-F3DF0AA2C8CC}"/>
              </c:ext>
            </c:extLst>
          </c:dPt>
          <c:dPt>
            <c:idx val="1"/>
            <c:bubble3D val="0"/>
            <c:spPr>
              <a:solidFill>
                <a:schemeClr val="accent6">
                  <a:lumMod val="75000"/>
                </a:schemeClr>
              </a:solidFill>
              <a:ln w="12700">
                <a:solidFill>
                  <a:sysClr val="windowText" lastClr="000000"/>
                </a:solidFill>
              </a:ln>
              <a:effectLst/>
            </c:spPr>
            <c:extLst>
              <c:ext xmlns:c16="http://schemas.microsoft.com/office/drawing/2014/chart" uri="{C3380CC4-5D6E-409C-BE32-E72D297353CC}">
                <c16:uniqueId val="{00000003-4355-4D10-900F-F3DF0AA2C8CC}"/>
              </c:ext>
            </c:extLst>
          </c:dPt>
          <c:dPt>
            <c:idx val="2"/>
            <c:bubble3D val="0"/>
            <c:spPr>
              <a:solidFill>
                <a:schemeClr val="accent4"/>
              </a:solidFill>
              <a:ln w="12700">
                <a:solidFill>
                  <a:sysClr val="windowText" lastClr="000000"/>
                </a:solidFill>
              </a:ln>
              <a:effectLst/>
            </c:spPr>
            <c:extLst>
              <c:ext xmlns:c16="http://schemas.microsoft.com/office/drawing/2014/chart" uri="{C3380CC4-5D6E-409C-BE32-E72D297353CC}">
                <c16:uniqueId val="{00000005-4355-4D10-900F-F3DF0AA2C8CC}"/>
              </c:ext>
            </c:extLst>
          </c:dPt>
          <c:dPt>
            <c:idx val="3"/>
            <c:bubble3D val="0"/>
            <c:spPr>
              <a:solidFill>
                <a:srgbClr val="002060"/>
              </a:solidFill>
              <a:ln w="12700">
                <a:solidFill>
                  <a:sysClr val="windowText" lastClr="000000"/>
                </a:solidFill>
              </a:ln>
              <a:effectLst/>
            </c:spPr>
            <c:extLst>
              <c:ext xmlns:c16="http://schemas.microsoft.com/office/drawing/2014/chart" uri="{C3380CC4-5D6E-409C-BE32-E72D297353CC}">
                <c16:uniqueId val="{00000007-4355-4D10-900F-F3DF0AA2C8CC}"/>
              </c:ext>
            </c:extLst>
          </c:dPt>
          <c:cat>
            <c:numRef>
              <c:f>Sheet1!$A$2:$A$5</c:f>
              <c:numCache>
                <c:formatCode>General</c:formatCode>
                <c:ptCount val="4"/>
              </c:numCache>
            </c:num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4355-4D10-900F-F3DF0AA2C8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0"/>
      </a:schemeClr>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spPr>
            <a:ln w="12700">
              <a:solidFill>
                <a:sysClr val="windowText" lastClr="000000"/>
              </a:solidFill>
            </a:ln>
          </c:spPr>
          <c:explosion val="6"/>
          <c:dPt>
            <c:idx val="0"/>
            <c:bubble3D val="0"/>
            <c:spPr>
              <a:solidFill>
                <a:srgbClr val="C00000"/>
              </a:solidFill>
              <a:ln w="12700">
                <a:solidFill>
                  <a:sysClr val="windowText" lastClr="000000"/>
                </a:solidFill>
              </a:ln>
              <a:effectLst/>
            </c:spPr>
            <c:extLst>
              <c:ext xmlns:c16="http://schemas.microsoft.com/office/drawing/2014/chart" uri="{C3380CC4-5D6E-409C-BE32-E72D297353CC}">
                <c16:uniqueId val="{00000001-4355-4D10-900F-F3DF0AA2C8CC}"/>
              </c:ext>
            </c:extLst>
          </c:dPt>
          <c:dPt>
            <c:idx val="1"/>
            <c:bubble3D val="0"/>
            <c:spPr>
              <a:solidFill>
                <a:schemeClr val="accent6">
                  <a:lumMod val="75000"/>
                </a:schemeClr>
              </a:solidFill>
              <a:ln w="12700">
                <a:solidFill>
                  <a:sysClr val="windowText" lastClr="000000"/>
                </a:solidFill>
              </a:ln>
              <a:effectLst/>
            </c:spPr>
            <c:extLst>
              <c:ext xmlns:c16="http://schemas.microsoft.com/office/drawing/2014/chart" uri="{C3380CC4-5D6E-409C-BE32-E72D297353CC}">
                <c16:uniqueId val="{00000003-4355-4D10-900F-F3DF0AA2C8CC}"/>
              </c:ext>
            </c:extLst>
          </c:dPt>
          <c:dPt>
            <c:idx val="2"/>
            <c:bubble3D val="0"/>
            <c:spPr>
              <a:solidFill>
                <a:schemeClr val="accent4"/>
              </a:solidFill>
              <a:ln w="12700">
                <a:solidFill>
                  <a:sysClr val="windowText" lastClr="000000"/>
                </a:solidFill>
              </a:ln>
              <a:effectLst/>
            </c:spPr>
            <c:extLst>
              <c:ext xmlns:c16="http://schemas.microsoft.com/office/drawing/2014/chart" uri="{C3380CC4-5D6E-409C-BE32-E72D297353CC}">
                <c16:uniqueId val="{00000005-4355-4D10-900F-F3DF0AA2C8CC}"/>
              </c:ext>
            </c:extLst>
          </c:dPt>
          <c:dPt>
            <c:idx val="3"/>
            <c:bubble3D val="0"/>
            <c:spPr>
              <a:solidFill>
                <a:srgbClr val="002060"/>
              </a:solidFill>
              <a:ln w="12700">
                <a:solidFill>
                  <a:sysClr val="windowText" lastClr="000000"/>
                </a:solidFill>
              </a:ln>
              <a:effectLst/>
            </c:spPr>
            <c:extLst>
              <c:ext xmlns:c16="http://schemas.microsoft.com/office/drawing/2014/chart" uri="{C3380CC4-5D6E-409C-BE32-E72D297353CC}">
                <c16:uniqueId val="{00000007-4355-4D10-900F-F3DF0AA2C8CC}"/>
              </c:ext>
            </c:extLst>
          </c:dPt>
          <c:cat>
            <c:numRef>
              <c:f>Sheet1!$A$2:$A$5</c:f>
              <c:numCache>
                <c:formatCode>General</c:formatCode>
                <c:ptCount val="4"/>
              </c:numCache>
            </c:numRef>
          </c:cat>
          <c:val>
            <c:numRef>
              <c:f>Sheet1!$B$2:$B$5</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4355-4D10-900F-F3DF0AA2C8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0"/>
      </a:schemeClr>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Column2</c:v>
                </c:pt>
              </c:strCache>
            </c:strRef>
          </c:tx>
          <c:spPr>
            <a:ln w="12700">
              <a:solidFill>
                <a:sysClr val="windowText" lastClr="000000"/>
              </a:solidFill>
            </a:ln>
          </c:spPr>
          <c:dPt>
            <c:idx val="0"/>
            <c:bubble3D val="0"/>
            <c:spPr>
              <a:pattFill prst="shingle">
                <a:fgClr>
                  <a:srgbClr val="C00000"/>
                </a:fgClr>
                <a:bgClr>
                  <a:sysClr val="window" lastClr="FFFFFF"/>
                </a:bgClr>
              </a:pattFill>
              <a:ln w="12700">
                <a:solidFill>
                  <a:sysClr val="windowText" lastClr="000000"/>
                </a:solidFill>
              </a:ln>
              <a:effectLst/>
            </c:spPr>
            <c:extLst>
              <c:ext xmlns:c16="http://schemas.microsoft.com/office/drawing/2014/chart" uri="{C3380CC4-5D6E-409C-BE32-E72D297353CC}">
                <c16:uniqueId val="{00000001-E02B-4520-B384-740E055C9ED8}"/>
              </c:ext>
            </c:extLst>
          </c:dPt>
          <c:dPt>
            <c:idx val="1"/>
            <c:bubble3D val="0"/>
            <c:spPr>
              <a:solidFill>
                <a:srgbClr val="C00000"/>
              </a:solidFill>
              <a:ln w="12700">
                <a:solidFill>
                  <a:sysClr val="windowText" lastClr="000000"/>
                </a:solidFill>
              </a:ln>
              <a:effectLst/>
            </c:spPr>
            <c:extLst>
              <c:ext xmlns:c16="http://schemas.microsoft.com/office/drawing/2014/chart" uri="{C3380CC4-5D6E-409C-BE32-E72D297353CC}">
                <c16:uniqueId val="{00000003-E02B-4520-B384-740E055C9ED8}"/>
              </c:ext>
            </c:extLst>
          </c:dPt>
          <c:dPt>
            <c:idx val="2"/>
            <c:bubble3D val="0"/>
            <c:spPr>
              <a:pattFill prst="shingle">
                <a:fgClr>
                  <a:srgbClr val="70AD47">
                    <a:lumMod val="75000"/>
                  </a:srgbClr>
                </a:fgClr>
                <a:bgClr>
                  <a:sysClr val="window" lastClr="FFFFFF"/>
                </a:bgClr>
              </a:pattFill>
              <a:ln w="12700">
                <a:solidFill>
                  <a:sysClr val="windowText" lastClr="000000"/>
                </a:solidFill>
              </a:ln>
              <a:effectLst/>
            </c:spPr>
            <c:extLst>
              <c:ext xmlns:c16="http://schemas.microsoft.com/office/drawing/2014/chart" uri="{C3380CC4-5D6E-409C-BE32-E72D297353CC}">
                <c16:uniqueId val="{00000005-E02B-4520-B384-740E055C9ED8}"/>
              </c:ext>
            </c:extLst>
          </c:dPt>
          <c:dPt>
            <c:idx val="3"/>
            <c:bubble3D val="0"/>
            <c:spPr>
              <a:solidFill>
                <a:srgbClr val="70AD47">
                  <a:lumMod val="75000"/>
                </a:srgbClr>
              </a:solidFill>
              <a:ln w="12700">
                <a:solidFill>
                  <a:sysClr val="windowText" lastClr="000000"/>
                </a:solidFill>
              </a:ln>
              <a:effectLst/>
            </c:spPr>
            <c:extLst>
              <c:ext xmlns:c16="http://schemas.microsoft.com/office/drawing/2014/chart" uri="{C3380CC4-5D6E-409C-BE32-E72D297353CC}">
                <c16:uniqueId val="{00000007-E02B-4520-B384-740E055C9ED8}"/>
              </c:ext>
            </c:extLst>
          </c:dPt>
          <c:dPt>
            <c:idx val="4"/>
            <c:bubble3D val="0"/>
            <c:spPr>
              <a:pattFill prst="shingle">
                <a:fgClr>
                  <a:srgbClr val="FFC000"/>
                </a:fgClr>
                <a:bgClr>
                  <a:sysClr val="window" lastClr="FFFFFF"/>
                </a:bgClr>
              </a:pattFill>
              <a:ln w="12700">
                <a:solidFill>
                  <a:sysClr val="windowText" lastClr="000000"/>
                </a:solidFill>
              </a:ln>
              <a:effectLst/>
            </c:spPr>
            <c:extLst>
              <c:ext xmlns:c16="http://schemas.microsoft.com/office/drawing/2014/chart" uri="{C3380CC4-5D6E-409C-BE32-E72D297353CC}">
                <c16:uniqueId val="{00000009-E02B-4520-B384-740E055C9ED8}"/>
              </c:ext>
            </c:extLst>
          </c:dPt>
          <c:dPt>
            <c:idx val="5"/>
            <c:bubble3D val="0"/>
            <c:spPr>
              <a:solidFill>
                <a:srgbClr val="FFC000"/>
              </a:solidFill>
              <a:ln w="12700">
                <a:solidFill>
                  <a:sysClr val="windowText" lastClr="000000"/>
                </a:solidFill>
              </a:ln>
              <a:effectLst/>
            </c:spPr>
            <c:extLst>
              <c:ext xmlns:c16="http://schemas.microsoft.com/office/drawing/2014/chart" uri="{C3380CC4-5D6E-409C-BE32-E72D297353CC}">
                <c16:uniqueId val="{0000000B-E02B-4520-B384-740E055C9ED8}"/>
              </c:ext>
            </c:extLst>
          </c:dPt>
          <c:dPt>
            <c:idx val="6"/>
            <c:bubble3D val="0"/>
            <c:spPr>
              <a:pattFill prst="shingle">
                <a:fgClr>
                  <a:srgbClr val="002060"/>
                </a:fgClr>
                <a:bgClr>
                  <a:sysClr val="window" lastClr="FFFFFF"/>
                </a:bgClr>
              </a:pattFill>
              <a:ln w="12700">
                <a:solidFill>
                  <a:sysClr val="windowText" lastClr="000000"/>
                </a:solidFill>
              </a:ln>
              <a:effectLst/>
            </c:spPr>
            <c:extLst>
              <c:ext xmlns:c16="http://schemas.microsoft.com/office/drawing/2014/chart" uri="{C3380CC4-5D6E-409C-BE32-E72D297353CC}">
                <c16:uniqueId val="{0000000D-E02B-4520-B384-740E055C9ED8}"/>
              </c:ext>
            </c:extLst>
          </c:dPt>
          <c:dPt>
            <c:idx val="7"/>
            <c:bubble3D val="0"/>
            <c:spPr>
              <a:solidFill>
                <a:srgbClr val="002060"/>
              </a:solidFill>
              <a:ln w="12700">
                <a:solidFill>
                  <a:sysClr val="windowText" lastClr="000000"/>
                </a:solidFill>
              </a:ln>
              <a:effectLst/>
            </c:spPr>
            <c:extLst>
              <c:ext xmlns:c16="http://schemas.microsoft.com/office/drawing/2014/chart" uri="{C3380CC4-5D6E-409C-BE32-E72D297353CC}">
                <c16:uniqueId val="{0000000F-E02B-4520-B384-740E055C9ED8}"/>
              </c:ext>
            </c:extLst>
          </c:dPt>
          <c:cat>
            <c:numRef>
              <c:f>Sheet1!$A$2:$A$9</c:f>
              <c:numCache>
                <c:formatCode>General</c:formatCode>
                <c:ptCount val="8"/>
              </c:numCache>
            </c:numRef>
          </c:cat>
          <c:val>
            <c:numRef>
              <c:f>Sheet1!$B$2:$B$9</c:f>
              <c:numCache>
                <c:formatCode>General</c:formatCode>
                <c:ptCount val="8"/>
                <c:pt idx="0">
                  <c:v>22</c:v>
                </c:pt>
                <c:pt idx="1">
                  <c:v>3</c:v>
                </c:pt>
                <c:pt idx="2">
                  <c:v>4</c:v>
                </c:pt>
                <c:pt idx="3">
                  <c:v>21</c:v>
                </c:pt>
                <c:pt idx="4">
                  <c:v>2</c:v>
                </c:pt>
                <c:pt idx="5">
                  <c:v>23</c:v>
                </c:pt>
                <c:pt idx="6">
                  <c:v>20</c:v>
                </c:pt>
                <c:pt idx="7">
                  <c:v>5</c:v>
                </c:pt>
              </c:numCache>
            </c:numRef>
          </c:val>
          <c:extLst>
            <c:ext xmlns:c16="http://schemas.microsoft.com/office/drawing/2014/chart" uri="{C3380CC4-5D6E-409C-BE32-E72D297353CC}">
              <c16:uniqueId val="{00000010-E02B-4520-B384-740E055C9E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3D5E4-065C-429A-837E-46F9882F8C0A}" type="doc">
      <dgm:prSet loTypeId="urn:microsoft.com/office/officeart/2005/8/layout/list1" loCatId="list" qsTypeId="urn:microsoft.com/office/officeart/2005/8/quickstyle/simple4" qsCatId="simple" csTypeId="urn:microsoft.com/office/officeart/2005/8/colors/accent0_3" csCatId="mainScheme" phldr="1"/>
      <dgm:spPr/>
      <dgm:t>
        <a:bodyPr/>
        <a:lstStyle/>
        <a:p>
          <a:endParaRPr lang="en-US"/>
        </a:p>
      </dgm:t>
    </dgm:pt>
    <dgm:pt modelId="{D695A440-8272-443A-8138-CC27F8B4C177}">
      <dgm:prSet custT="1"/>
      <dgm:spPr>
        <a:solidFill>
          <a:schemeClr val="accent4">
            <a:lumMod val="75000"/>
          </a:schemeClr>
        </a:solidFill>
      </dgm:spPr>
      <dgm:t>
        <a:bodyPr/>
        <a:lstStyle/>
        <a:p>
          <a:r>
            <a:rPr lang="en-US" sz="2400" b="1" dirty="0"/>
            <a:t>Psalm 139:13-14 </a:t>
          </a:r>
        </a:p>
      </dgm:t>
    </dgm:pt>
    <dgm:pt modelId="{1F02DE0B-EED2-4DAD-850C-739BF3705142}" type="parTrans" cxnId="{DC12B504-899D-4733-AC45-7A25EFD80E46}">
      <dgm:prSet/>
      <dgm:spPr/>
      <dgm:t>
        <a:bodyPr/>
        <a:lstStyle/>
        <a:p>
          <a:endParaRPr lang="en-US"/>
        </a:p>
      </dgm:t>
    </dgm:pt>
    <dgm:pt modelId="{9AB08800-3E97-402D-8E59-C3913ABD65D8}" type="sibTrans" cxnId="{DC12B504-899D-4733-AC45-7A25EFD80E46}">
      <dgm:prSet/>
      <dgm:spPr/>
      <dgm:t>
        <a:bodyPr/>
        <a:lstStyle/>
        <a:p>
          <a:endParaRPr lang="en-US"/>
        </a:p>
      </dgm:t>
    </dgm:pt>
    <dgm:pt modelId="{A96E3B23-8FE7-4E5C-9630-96B6513768E8}">
      <dgm:prSet custT="1"/>
      <dgm:spPr>
        <a:solidFill>
          <a:schemeClr val="accent4">
            <a:lumMod val="20000"/>
            <a:lumOff val="80000"/>
            <a:alpha val="90000"/>
          </a:schemeClr>
        </a:solidFill>
      </dgm:spPr>
      <dgm:t>
        <a:bodyPr/>
        <a:lstStyle/>
        <a:p>
          <a:r>
            <a:rPr lang="en-US" sz="2400" i="1" dirty="0"/>
            <a:t>For you created my inmost being; you knit me together in my mother’s womb. I praise you because I am fearfully and wonderfully made; your works are wonderful, I know that full well.  </a:t>
          </a:r>
          <a:endParaRPr lang="en-US" sz="2400" dirty="0"/>
        </a:p>
      </dgm:t>
    </dgm:pt>
    <dgm:pt modelId="{0B893594-B551-468B-822F-8AB38D92B1E0}" type="parTrans" cxnId="{EAE163E2-9652-4D6F-85C4-44B45F08CF2A}">
      <dgm:prSet/>
      <dgm:spPr/>
      <dgm:t>
        <a:bodyPr/>
        <a:lstStyle/>
        <a:p>
          <a:endParaRPr lang="en-US"/>
        </a:p>
      </dgm:t>
    </dgm:pt>
    <dgm:pt modelId="{A4072D2D-A155-4D41-B91F-83C776A5A1E9}" type="sibTrans" cxnId="{EAE163E2-9652-4D6F-85C4-44B45F08CF2A}">
      <dgm:prSet/>
      <dgm:spPr/>
      <dgm:t>
        <a:bodyPr/>
        <a:lstStyle/>
        <a:p>
          <a:endParaRPr lang="en-US"/>
        </a:p>
      </dgm:t>
    </dgm:pt>
    <dgm:pt modelId="{03645FA9-007D-4192-8F38-A370DB99C39C}">
      <dgm:prSet custT="1"/>
      <dgm:spPr>
        <a:solidFill>
          <a:schemeClr val="accent5">
            <a:lumMod val="75000"/>
          </a:schemeClr>
        </a:solidFill>
      </dgm:spPr>
      <dgm:t>
        <a:bodyPr/>
        <a:lstStyle/>
        <a:p>
          <a:r>
            <a:rPr lang="en-US" sz="2400" b="1" dirty="0"/>
            <a:t>Genesis 1:27</a:t>
          </a:r>
          <a:endParaRPr lang="en-US" sz="2400" dirty="0"/>
        </a:p>
      </dgm:t>
    </dgm:pt>
    <dgm:pt modelId="{327C017C-7622-454E-B8E7-4C3706CB0FFB}" type="parTrans" cxnId="{A380FC60-483F-466D-BA08-5BB931B08DFA}">
      <dgm:prSet/>
      <dgm:spPr/>
      <dgm:t>
        <a:bodyPr/>
        <a:lstStyle/>
        <a:p>
          <a:endParaRPr lang="en-US"/>
        </a:p>
      </dgm:t>
    </dgm:pt>
    <dgm:pt modelId="{45D7D280-A286-4B49-9F25-FC796BBD96D7}" type="sibTrans" cxnId="{A380FC60-483F-466D-BA08-5BB931B08DFA}">
      <dgm:prSet/>
      <dgm:spPr/>
      <dgm:t>
        <a:bodyPr/>
        <a:lstStyle/>
        <a:p>
          <a:endParaRPr lang="en-US"/>
        </a:p>
      </dgm:t>
    </dgm:pt>
    <dgm:pt modelId="{808B83FB-0B9E-453A-8436-F0FF32281A0B}">
      <dgm:prSet custT="1"/>
      <dgm:spPr>
        <a:solidFill>
          <a:schemeClr val="accent1">
            <a:lumMod val="20000"/>
            <a:lumOff val="80000"/>
            <a:alpha val="90000"/>
          </a:schemeClr>
        </a:solidFill>
      </dgm:spPr>
      <dgm:t>
        <a:bodyPr/>
        <a:lstStyle/>
        <a:p>
          <a:r>
            <a:rPr lang="en-US" sz="2400" i="1" dirty="0"/>
            <a:t>So God created mankind in his own image, in the image of God he created them; male and female he created them.</a:t>
          </a:r>
          <a:endParaRPr lang="en-US" sz="2400" dirty="0"/>
        </a:p>
      </dgm:t>
    </dgm:pt>
    <dgm:pt modelId="{6CEA3697-960A-482B-A2A4-6E5AB47A1E1E}" type="parTrans" cxnId="{D095CFCA-696C-4091-8113-37DC268C0F30}">
      <dgm:prSet/>
      <dgm:spPr/>
      <dgm:t>
        <a:bodyPr/>
        <a:lstStyle/>
        <a:p>
          <a:endParaRPr lang="en-US"/>
        </a:p>
      </dgm:t>
    </dgm:pt>
    <dgm:pt modelId="{E5FEADBD-B23E-4AB1-B2D0-BCFB674E710C}" type="sibTrans" cxnId="{D095CFCA-696C-4091-8113-37DC268C0F30}">
      <dgm:prSet/>
      <dgm:spPr/>
      <dgm:t>
        <a:bodyPr/>
        <a:lstStyle/>
        <a:p>
          <a:endParaRPr lang="en-US"/>
        </a:p>
      </dgm:t>
    </dgm:pt>
    <dgm:pt modelId="{445DE323-E19A-4F8F-A130-23FCE37BE814}" type="pres">
      <dgm:prSet presAssocID="{5453D5E4-065C-429A-837E-46F9882F8C0A}" presName="linear" presStyleCnt="0">
        <dgm:presLayoutVars>
          <dgm:dir/>
          <dgm:animLvl val="lvl"/>
          <dgm:resizeHandles val="exact"/>
        </dgm:presLayoutVars>
      </dgm:prSet>
      <dgm:spPr/>
    </dgm:pt>
    <dgm:pt modelId="{0EFB3347-5A77-4AE1-B83C-4390E8FA9DD5}" type="pres">
      <dgm:prSet presAssocID="{D695A440-8272-443A-8138-CC27F8B4C177}" presName="parentLin" presStyleCnt="0"/>
      <dgm:spPr/>
    </dgm:pt>
    <dgm:pt modelId="{59CCFC4B-4033-48EE-B348-E12D67712A16}" type="pres">
      <dgm:prSet presAssocID="{D695A440-8272-443A-8138-CC27F8B4C177}" presName="parentLeftMargin" presStyleLbl="node1" presStyleIdx="0" presStyleCnt="2"/>
      <dgm:spPr/>
    </dgm:pt>
    <dgm:pt modelId="{BC4DF973-67D3-4284-A0AD-6DCBB6351E2E}" type="pres">
      <dgm:prSet presAssocID="{D695A440-8272-443A-8138-CC27F8B4C177}" presName="parentText" presStyleLbl="node1" presStyleIdx="0" presStyleCnt="2" custScaleY="56381">
        <dgm:presLayoutVars>
          <dgm:chMax val="0"/>
          <dgm:bulletEnabled val="1"/>
        </dgm:presLayoutVars>
      </dgm:prSet>
      <dgm:spPr/>
    </dgm:pt>
    <dgm:pt modelId="{12248D86-EE89-457A-A239-63463981A9E4}" type="pres">
      <dgm:prSet presAssocID="{D695A440-8272-443A-8138-CC27F8B4C177}" presName="negativeSpace" presStyleCnt="0"/>
      <dgm:spPr/>
    </dgm:pt>
    <dgm:pt modelId="{BA5B2DBC-EB47-44A7-B5CB-3A23751CC40B}" type="pres">
      <dgm:prSet presAssocID="{D695A440-8272-443A-8138-CC27F8B4C177}" presName="childText" presStyleLbl="conFgAcc1" presStyleIdx="0" presStyleCnt="2">
        <dgm:presLayoutVars>
          <dgm:bulletEnabled val="1"/>
        </dgm:presLayoutVars>
      </dgm:prSet>
      <dgm:spPr/>
    </dgm:pt>
    <dgm:pt modelId="{38F33A17-03C7-4D87-AEE6-3DC526BFD8F4}" type="pres">
      <dgm:prSet presAssocID="{9AB08800-3E97-402D-8E59-C3913ABD65D8}" presName="spaceBetweenRectangles" presStyleCnt="0"/>
      <dgm:spPr/>
    </dgm:pt>
    <dgm:pt modelId="{70104ECF-3905-4150-BF82-EE5458E0C07E}" type="pres">
      <dgm:prSet presAssocID="{03645FA9-007D-4192-8F38-A370DB99C39C}" presName="parentLin" presStyleCnt="0"/>
      <dgm:spPr/>
    </dgm:pt>
    <dgm:pt modelId="{1150D58A-A0E5-40D8-B845-7E6F6D6DE30E}" type="pres">
      <dgm:prSet presAssocID="{03645FA9-007D-4192-8F38-A370DB99C39C}" presName="parentLeftMargin" presStyleLbl="node1" presStyleIdx="0" presStyleCnt="2"/>
      <dgm:spPr/>
    </dgm:pt>
    <dgm:pt modelId="{9A924C81-1EF1-4DD0-8D21-A9F97912DFBB}" type="pres">
      <dgm:prSet presAssocID="{03645FA9-007D-4192-8F38-A370DB99C39C}" presName="parentText" presStyleLbl="node1" presStyleIdx="1" presStyleCnt="2" custScaleY="58300">
        <dgm:presLayoutVars>
          <dgm:chMax val="0"/>
          <dgm:bulletEnabled val="1"/>
        </dgm:presLayoutVars>
      </dgm:prSet>
      <dgm:spPr/>
    </dgm:pt>
    <dgm:pt modelId="{215A388D-217C-459E-B72A-3D562ADFA751}" type="pres">
      <dgm:prSet presAssocID="{03645FA9-007D-4192-8F38-A370DB99C39C}" presName="negativeSpace" presStyleCnt="0"/>
      <dgm:spPr/>
    </dgm:pt>
    <dgm:pt modelId="{F0A6A7BA-D545-456D-B4E9-646EC4404854}" type="pres">
      <dgm:prSet presAssocID="{03645FA9-007D-4192-8F38-A370DB99C39C}" presName="childText" presStyleLbl="conFgAcc1" presStyleIdx="1" presStyleCnt="2">
        <dgm:presLayoutVars>
          <dgm:bulletEnabled val="1"/>
        </dgm:presLayoutVars>
      </dgm:prSet>
      <dgm:spPr/>
    </dgm:pt>
  </dgm:ptLst>
  <dgm:cxnLst>
    <dgm:cxn modelId="{DC12B504-899D-4733-AC45-7A25EFD80E46}" srcId="{5453D5E4-065C-429A-837E-46F9882F8C0A}" destId="{D695A440-8272-443A-8138-CC27F8B4C177}" srcOrd="0" destOrd="0" parTransId="{1F02DE0B-EED2-4DAD-850C-739BF3705142}" sibTransId="{9AB08800-3E97-402D-8E59-C3913ABD65D8}"/>
    <dgm:cxn modelId="{A380FC60-483F-466D-BA08-5BB931B08DFA}" srcId="{5453D5E4-065C-429A-837E-46F9882F8C0A}" destId="{03645FA9-007D-4192-8F38-A370DB99C39C}" srcOrd="1" destOrd="0" parTransId="{327C017C-7622-454E-B8E7-4C3706CB0FFB}" sibTransId="{45D7D280-A286-4B49-9F25-FC796BBD96D7}"/>
    <dgm:cxn modelId="{C847034B-FAFA-4AB0-ACB4-FC2BEB0C072D}" type="presOf" srcId="{808B83FB-0B9E-453A-8436-F0FF32281A0B}" destId="{F0A6A7BA-D545-456D-B4E9-646EC4404854}" srcOrd="0" destOrd="0" presId="urn:microsoft.com/office/officeart/2005/8/layout/list1"/>
    <dgm:cxn modelId="{69C37E73-6B3C-4DDD-B7C7-B69CE398A46E}" type="presOf" srcId="{A96E3B23-8FE7-4E5C-9630-96B6513768E8}" destId="{BA5B2DBC-EB47-44A7-B5CB-3A23751CC40B}" srcOrd="0" destOrd="0" presId="urn:microsoft.com/office/officeart/2005/8/layout/list1"/>
    <dgm:cxn modelId="{467CA47D-5203-4EFD-A0EE-5142DE2D4FCA}" type="presOf" srcId="{5453D5E4-065C-429A-837E-46F9882F8C0A}" destId="{445DE323-E19A-4F8F-A130-23FCE37BE814}" srcOrd="0" destOrd="0" presId="urn:microsoft.com/office/officeart/2005/8/layout/list1"/>
    <dgm:cxn modelId="{94246DAE-69BA-4621-9D56-BC15B640E399}" type="presOf" srcId="{03645FA9-007D-4192-8F38-A370DB99C39C}" destId="{9A924C81-1EF1-4DD0-8D21-A9F97912DFBB}" srcOrd="1" destOrd="0" presId="urn:microsoft.com/office/officeart/2005/8/layout/list1"/>
    <dgm:cxn modelId="{D095CFCA-696C-4091-8113-37DC268C0F30}" srcId="{03645FA9-007D-4192-8F38-A370DB99C39C}" destId="{808B83FB-0B9E-453A-8436-F0FF32281A0B}" srcOrd="0" destOrd="0" parTransId="{6CEA3697-960A-482B-A2A4-6E5AB47A1E1E}" sibTransId="{E5FEADBD-B23E-4AB1-B2D0-BCFB674E710C}"/>
    <dgm:cxn modelId="{EAE163E2-9652-4D6F-85C4-44B45F08CF2A}" srcId="{D695A440-8272-443A-8138-CC27F8B4C177}" destId="{A96E3B23-8FE7-4E5C-9630-96B6513768E8}" srcOrd="0" destOrd="0" parTransId="{0B893594-B551-468B-822F-8AB38D92B1E0}" sibTransId="{A4072D2D-A155-4D41-B91F-83C776A5A1E9}"/>
    <dgm:cxn modelId="{AC8537E7-9DD1-4AF4-881A-E6B2F1BE5629}" type="presOf" srcId="{03645FA9-007D-4192-8F38-A370DB99C39C}" destId="{1150D58A-A0E5-40D8-B845-7E6F6D6DE30E}" srcOrd="0" destOrd="0" presId="urn:microsoft.com/office/officeart/2005/8/layout/list1"/>
    <dgm:cxn modelId="{FFBD40F1-6CBA-4825-9D39-13B7675AF1EA}" type="presOf" srcId="{D695A440-8272-443A-8138-CC27F8B4C177}" destId="{59CCFC4B-4033-48EE-B348-E12D67712A16}" srcOrd="0" destOrd="0" presId="urn:microsoft.com/office/officeart/2005/8/layout/list1"/>
    <dgm:cxn modelId="{EFC018FD-4B57-4B2B-A6FF-992FD414B59A}" type="presOf" srcId="{D695A440-8272-443A-8138-CC27F8B4C177}" destId="{BC4DF973-67D3-4284-A0AD-6DCBB6351E2E}" srcOrd="1" destOrd="0" presId="urn:microsoft.com/office/officeart/2005/8/layout/list1"/>
    <dgm:cxn modelId="{26E7A8FC-BA9B-402A-A288-CF52E30B741C}" type="presParOf" srcId="{445DE323-E19A-4F8F-A130-23FCE37BE814}" destId="{0EFB3347-5A77-4AE1-B83C-4390E8FA9DD5}" srcOrd="0" destOrd="0" presId="urn:microsoft.com/office/officeart/2005/8/layout/list1"/>
    <dgm:cxn modelId="{E58FDCEA-F863-44A4-9E9A-A211F6B6EABB}" type="presParOf" srcId="{0EFB3347-5A77-4AE1-B83C-4390E8FA9DD5}" destId="{59CCFC4B-4033-48EE-B348-E12D67712A16}" srcOrd="0" destOrd="0" presId="urn:microsoft.com/office/officeart/2005/8/layout/list1"/>
    <dgm:cxn modelId="{01533908-95D5-4039-82C6-ED4CC4A6837F}" type="presParOf" srcId="{0EFB3347-5A77-4AE1-B83C-4390E8FA9DD5}" destId="{BC4DF973-67D3-4284-A0AD-6DCBB6351E2E}" srcOrd="1" destOrd="0" presId="urn:microsoft.com/office/officeart/2005/8/layout/list1"/>
    <dgm:cxn modelId="{D65A157B-D95D-46E5-857E-258F90CC7F4B}" type="presParOf" srcId="{445DE323-E19A-4F8F-A130-23FCE37BE814}" destId="{12248D86-EE89-457A-A239-63463981A9E4}" srcOrd="1" destOrd="0" presId="urn:microsoft.com/office/officeart/2005/8/layout/list1"/>
    <dgm:cxn modelId="{521EE27C-D2C9-4E76-A9AA-840D73D3C193}" type="presParOf" srcId="{445DE323-E19A-4F8F-A130-23FCE37BE814}" destId="{BA5B2DBC-EB47-44A7-B5CB-3A23751CC40B}" srcOrd="2" destOrd="0" presId="urn:microsoft.com/office/officeart/2005/8/layout/list1"/>
    <dgm:cxn modelId="{4F5733EB-1B78-4D3D-B9EA-35BA0EFCF4BF}" type="presParOf" srcId="{445DE323-E19A-4F8F-A130-23FCE37BE814}" destId="{38F33A17-03C7-4D87-AEE6-3DC526BFD8F4}" srcOrd="3" destOrd="0" presId="urn:microsoft.com/office/officeart/2005/8/layout/list1"/>
    <dgm:cxn modelId="{E511D02F-04C0-49A7-8D4B-30A162F63E03}" type="presParOf" srcId="{445DE323-E19A-4F8F-A130-23FCE37BE814}" destId="{70104ECF-3905-4150-BF82-EE5458E0C07E}" srcOrd="4" destOrd="0" presId="urn:microsoft.com/office/officeart/2005/8/layout/list1"/>
    <dgm:cxn modelId="{ACC83870-259A-4D39-9EE2-E07DBB4C0575}" type="presParOf" srcId="{70104ECF-3905-4150-BF82-EE5458E0C07E}" destId="{1150D58A-A0E5-40D8-B845-7E6F6D6DE30E}" srcOrd="0" destOrd="0" presId="urn:microsoft.com/office/officeart/2005/8/layout/list1"/>
    <dgm:cxn modelId="{4C642B16-122C-4CE5-94F5-7316AE2356F3}" type="presParOf" srcId="{70104ECF-3905-4150-BF82-EE5458E0C07E}" destId="{9A924C81-1EF1-4DD0-8D21-A9F97912DFBB}" srcOrd="1" destOrd="0" presId="urn:microsoft.com/office/officeart/2005/8/layout/list1"/>
    <dgm:cxn modelId="{A425AA86-CE45-4A13-A9F5-1F040BF19A74}" type="presParOf" srcId="{445DE323-E19A-4F8F-A130-23FCE37BE814}" destId="{215A388D-217C-459E-B72A-3D562ADFA751}" srcOrd="5" destOrd="0" presId="urn:microsoft.com/office/officeart/2005/8/layout/list1"/>
    <dgm:cxn modelId="{A824DBFF-7015-4717-B02E-79482D29B3BD}" type="presParOf" srcId="{445DE323-E19A-4F8F-A130-23FCE37BE814}" destId="{F0A6A7BA-D545-456D-B4E9-646EC44048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2797E8-1095-4FD3-93C4-C697D434CBD5}"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8D17547-0D82-4975-9B3A-348C218A62F6}">
      <dgm:prSet custT="1"/>
      <dgm:spPr>
        <a:solidFill>
          <a:schemeClr val="accent4">
            <a:lumMod val="75000"/>
          </a:schemeClr>
        </a:solidFill>
      </dgm:spPr>
      <dgm:t>
        <a:bodyPr/>
        <a:lstStyle/>
        <a:p>
          <a:r>
            <a:rPr lang="en-US" sz="2800" b="1" dirty="0"/>
            <a:t>Romans 12:4-5</a:t>
          </a:r>
        </a:p>
      </dgm:t>
    </dgm:pt>
    <dgm:pt modelId="{EB802589-1DB6-4074-BD70-63CB79ADA6E0}" type="parTrans" cxnId="{563310A9-3EBD-416C-817C-43ECE4A3E4B0}">
      <dgm:prSet/>
      <dgm:spPr/>
      <dgm:t>
        <a:bodyPr/>
        <a:lstStyle/>
        <a:p>
          <a:endParaRPr lang="en-US"/>
        </a:p>
      </dgm:t>
    </dgm:pt>
    <dgm:pt modelId="{498F5741-C7E9-4EF5-98B8-856E16A41410}" type="sibTrans" cxnId="{563310A9-3EBD-416C-817C-43ECE4A3E4B0}">
      <dgm:prSet/>
      <dgm:spPr/>
      <dgm:t>
        <a:bodyPr/>
        <a:lstStyle/>
        <a:p>
          <a:endParaRPr lang="en-US"/>
        </a:p>
      </dgm:t>
    </dgm:pt>
    <dgm:pt modelId="{B6B71F38-6B03-4A9B-B7B1-DC768BAB6C26}">
      <dgm:prSet custT="1"/>
      <dgm:spPr>
        <a:solidFill>
          <a:schemeClr val="accent4">
            <a:lumMod val="20000"/>
            <a:lumOff val="80000"/>
            <a:alpha val="90000"/>
          </a:schemeClr>
        </a:solidFill>
      </dgm:spPr>
      <dgm:t>
        <a:bodyPr/>
        <a:lstStyle/>
        <a:p>
          <a:r>
            <a:rPr lang="en-US" sz="2800" i="1" dirty="0"/>
            <a:t>For just as each of us has one body with many members, and these members do not all have the same function, so in Christ we, though many, form one body, and each member belongs to all the others.</a:t>
          </a:r>
        </a:p>
      </dgm:t>
    </dgm:pt>
    <dgm:pt modelId="{7AAABB76-0FF9-4A37-B21F-0F08A038FC90}" type="parTrans" cxnId="{16925F83-3EA9-49E1-8E4E-DC06D237B66D}">
      <dgm:prSet/>
      <dgm:spPr/>
      <dgm:t>
        <a:bodyPr/>
        <a:lstStyle/>
        <a:p>
          <a:endParaRPr lang="en-US"/>
        </a:p>
      </dgm:t>
    </dgm:pt>
    <dgm:pt modelId="{27C09610-A9F9-44AD-81EE-D89F99B2A924}" type="sibTrans" cxnId="{16925F83-3EA9-49E1-8E4E-DC06D237B66D}">
      <dgm:prSet/>
      <dgm:spPr/>
      <dgm:t>
        <a:bodyPr/>
        <a:lstStyle/>
        <a:p>
          <a:endParaRPr lang="en-US"/>
        </a:p>
      </dgm:t>
    </dgm:pt>
    <dgm:pt modelId="{1E0EF9AA-AC2F-4CAD-9810-D6BAFE469717}">
      <dgm:prSet custT="1"/>
      <dgm:spPr>
        <a:solidFill>
          <a:schemeClr val="accent5">
            <a:lumMod val="75000"/>
          </a:schemeClr>
        </a:solidFill>
      </dgm:spPr>
      <dgm:t>
        <a:bodyPr/>
        <a:lstStyle/>
        <a:p>
          <a:r>
            <a:rPr lang="en-US" sz="2800" b="1" dirty="0"/>
            <a:t>1 Corinthians 12:12</a:t>
          </a:r>
        </a:p>
      </dgm:t>
    </dgm:pt>
    <dgm:pt modelId="{1BC3AB22-07E1-4904-8A0D-FC2DE65CA23B}" type="parTrans" cxnId="{97A4C3A6-15E5-471F-BF3C-3D97241AE383}">
      <dgm:prSet/>
      <dgm:spPr/>
      <dgm:t>
        <a:bodyPr/>
        <a:lstStyle/>
        <a:p>
          <a:endParaRPr lang="en-US"/>
        </a:p>
      </dgm:t>
    </dgm:pt>
    <dgm:pt modelId="{44E01108-9679-436E-977D-C931B4B02233}" type="sibTrans" cxnId="{97A4C3A6-15E5-471F-BF3C-3D97241AE383}">
      <dgm:prSet/>
      <dgm:spPr/>
      <dgm:t>
        <a:bodyPr/>
        <a:lstStyle/>
        <a:p>
          <a:endParaRPr lang="en-US"/>
        </a:p>
      </dgm:t>
    </dgm:pt>
    <dgm:pt modelId="{D216D318-947D-4283-B870-FCA16797EFDE}">
      <dgm:prSet custT="1"/>
      <dgm:spPr>
        <a:solidFill>
          <a:schemeClr val="accent1">
            <a:lumMod val="20000"/>
            <a:lumOff val="80000"/>
            <a:alpha val="90000"/>
          </a:schemeClr>
        </a:solidFill>
      </dgm:spPr>
      <dgm:t>
        <a:bodyPr/>
        <a:lstStyle/>
        <a:p>
          <a:r>
            <a:rPr lang="en-US" sz="2800" i="1" dirty="0"/>
            <a:t>Just as a body, though one, has many parts, but all its many parts form one body, so it is with Christ.</a:t>
          </a:r>
          <a:endParaRPr lang="en-US" sz="2800" dirty="0"/>
        </a:p>
      </dgm:t>
    </dgm:pt>
    <dgm:pt modelId="{4D6A3EBD-0F50-4F63-A07F-D96EEE336662}" type="parTrans" cxnId="{1197CB16-456B-4E77-9A8F-411B210702F2}">
      <dgm:prSet/>
      <dgm:spPr/>
      <dgm:t>
        <a:bodyPr/>
        <a:lstStyle/>
        <a:p>
          <a:endParaRPr lang="en-US"/>
        </a:p>
      </dgm:t>
    </dgm:pt>
    <dgm:pt modelId="{D2A7B03F-8679-426E-A92B-90CED4FE6552}" type="sibTrans" cxnId="{1197CB16-456B-4E77-9A8F-411B210702F2}">
      <dgm:prSet/>
      <dgm:spPr/>
      <dgm:t>
        <a:bodyPr/>
        <a:lstStyle/>
        <a:p>
          <a:endParaRPr lang="en-US"/>
        </a:p>
      </dgm:t>
    </dgm:pt>
    <dgm:pt modelId="{F2B41042-CC56-4909-B4A5-F942C377DCA4}" type="pres">
      <dgm:prSet presAssocID="{252797E8-1095-4FD3-93C4-C697D434CBD5}" presName="Name0" presStyleCnt="0">
        <dgm:presLayoutVars>
          <dgm:dir/>
          <dgm:animLvl val="lvl"/>
          <dgm:resizeHandles val="exact"/>
        </dgm:presLayoutVars>
      </dgm:prSet>
      <dgm:spPr/>
    </dgm:pt>
    <dgm:pt modelId="{E5FFC084-B688-42B2-A51C-516BDBB3AC44}" type="pres">
      <dgm:prSet presAssocID="{98D17547-0D82-4975-9B3A-348C218A62F6}" presName="composite" presStyleCnt="0"/>
      <dgm:spPr/>
    </dgm:pt>
    <dgm:pt modelId="{AD6D6603-7FDA-4E62-A8A2-A163479313E5}" type="pres">
      <dgm:prSet presAssocID="{98D17547-0D82-4975-9B3A-348C218A62F6}" presName="parTx" presStyleLbl="alignNode1" presStyleIdx="0" presStyleCnt="2">
        <dgm:presLayoutVars>
          <dgm:chMax val="0"/>
          <dgm:chPref val="0"/>
          <dgm:bulletEnabled val="1"/>
        </dgm:presLayoutVars>
      </dgm:prSet>
      <dgm:spPr/>
    </dgm:pt>
    <dgm:pt modelId="{5D2450C4-B725-471E-B697-B5F9DA73CCC7}" type="pres">
      <dgm:prSet presAssocID="{98D17547-0D82-4975-9B3A-348C218A62F6}" presName="desTx" presStyleLbl="alignAccFollowNode1" presStyleIdx="0" presStyleCnt="2">
        <dgm:presLayoutVars>
          <dgm:bulletEnabled val="1"/>
        </dgm:presLayoutVars>
      </dgm:prSet>
      <dgm:spPr/>
    </dgm:pt>
    <dgm:pt modelId="{DFA419C9-DFDC-4E24-92BA-6C82C1796BAD}" type="pres">
      <dgm:prSet presAssocID="{498F5741-C7E9-4EF5-98B8-856E16A41410}" presName="space" presStyleCnt="0"/>
      <dgm:spPr/>
    </dgm:pt>
    <dgm:pt modelId="{2BE4FC19-0221-417E-871F-97AA5535D262}" type="pres">
      <dgm:prSet presAssocID="{1E0EF9AA-AC2F-4CAD-9810-D6BAFE469717}" presName="composite" presStyleCnt="0"/>
      <dgm:spPr/>
    </dgm:pt>
    <dgm:pt modelId="{DCAF30C0-F343-47AF-8A77-8019DB9666A6}" type="pres">
      <dgm:prSet presAssocID="{1E0EF9AA-AC2F-4CAD-9810-D6BAFE469717}" presName="parTx" presStyleLbl="alignNode1" presStyleIdx="1" presStyleCnt="2">
        <dgm:presLayoutVars>
          <dgm:chMax val="0"/>
          <dgm:chPref val="0"/>
          <dgm:bulletEnabled val="1"/>
        </dgm:presLayoutVars>
      </dgm:prSet>
      <dgm:spPr/>
    </dgm:pt>
    <dgm:pt modelId="{C83CE397-9DBF-4C3B-BFFF-C849236C9FEE}" type="pres">
      <dgm:prSet presAssocID="{1E0EF9AA-AC2F-4CAD-9810-D6BAFE469717}" presName="desTx" presStyleLbl="alignAccFollowNode1" presStyleIdx="1" presStyleCnt="2">
        <dgm:presLayoutVars>
          <dgm:bulletEnabled val="1"/>
        </dgm:presLayoutVars>
      </dgm:prSet>
      <dgm:spPr/>
    </dgm:pt>
  </dgm:ptLst>
  <dgm:cxnLst>
    <dgm:cxn modelId="{FDCBF909-203B-4EAE-8627-95AECA0892AD}" type="presOf" srcId="{D216D318-947D-4283-B870-FCA16797EFDE}" destId="{C83CE397-9DBF-4C3B-BFFF-C849236C9FEE}" srcOrd="0" destOrd="0" presId="urn:microsoft.com/office/officeart/2005/8/layout/hList1"/>
    <dgm:cxn modelId="{1197CB16-456B-4E77-9A8F-411B210702F2}" srcId="{1E0EF9AA-AC2F-4CAD-9810-D6BAFE469717}" destId="{D216D318-947D-4283-B870-FCA16797EFDE}" srcOrd="0" destOrd="0" parTransId="{4D6A3EBD-0F50-4F63-A07F-D96EEE336662}" sibTransId="{D2A7B03F-8679-426E-A92B-90CED4FE6552}"/>
    <dgm:cxn modelId="{1C274920-B4C9-46B2-BE62-BC5A3D06C7FA}" type="presOf" srcId="{1E0EF9AA-AC2F-4CAD-9810-D6BAFE469717}" destId="{DCAF30C0-F343-47AF-8A77-8019DB9666A6}" srcOrd="0" destOrd="0" presId="urn:microsoft.com/office/officeart/2005/8/layout/hList1"/>
    <dgm:cxn modelId="{16925F83-3EA9-49E1-8E4E-DC06D237B66D}" srcId="{98D17547-0D82-4975-9B3A-348C218A62F6}" destId="{B6B71F38-6B03-4A9B-B7B1-DC768BAB6C26}" srcOrd="0" destOrd="0" parTransId="{7AAABB76-0FF9-4A37-B21F-0F08A038FC90}" sibTransId="{27C09610-A9F9-44AD-81EE-D89F99B2A924}"/>
    <dgm:cxn modelId="{7B754290-33A8-4ACF-9A37-7F33C884AA6F}" type="presOf" srcId="{252797E8-1095-4FD3-93C4-C697D434CBD5}" destId="{F2B41042-CC56-4909-B4A5-F942C377DCA4}" srcOrd="0" destOrd="0" presId="urn:microsoft.com/office/officeart/2005/8/layout/hList1"/>
    <dgm:cxn modelId="{97A4C3A6-15E5-471F-BF3C-3D97241AE383}" srcId="{252797E8-1095-4FD3-93C4-C697D434CBD5}" destId="{1E0EF9AA-AC2F-4CAD-9810-D6BAFE469717}" srcOrd="1" destOrd="0" parTransId="{1BC3AB22-07E1-4904-8A0D-FC2DE65CA23B}" sibTransId="{44E01108-9679-436E-977D-C931B4B02233}"/>
    <dgm:cxn modelId="{563310A9-3EBD-416C-817C-43ECE4A3E4B0}" srcId="{252797E8-1095-4FD3-93C4-C697D434CBD5}" destId="{98D17547-0D82-4975-9B3A-348C218A62F6}" srcOrd="0" destOrd="0" parTransId="{EB802589-1DB6-4074-BD70-63CB79ADA6E0}" sibTransId="{498F5741-C7E9-4EF5-98B8-856E16A41410}"/>
    <dgm:cxn modelId="{EE7AF8B4-33E1-49A4-8CA7-0AFCD8C72560}" type="presOf" srcId="{98D17547-0D82-4975-9B3A-348C218A62F6}" destId="{AD6D6603-7FDA-4E62-A8A2-A163479313E5}" srcOrd="0" destOrd="0" presId="urn:microsoft.com/office/officeart/2005/8/layout/hList1"/>
    <dgm:cxn modelId="{74EB7FD1-EE7B-4C91-828A-3BC85DB97AB5}" type="presOf" srcId="{B6B71F38-6B03-4A9B-B7B1-DC768BAB6C26}" destId="{5D2450C4-B725-471E-B697-B5F9DA73CCC7}" srcOrd="0" destOrd="0" presId="urn:microsoft.com/office/officeart/2005/8/layout/hList1"/>
    <dgm:cxn modelId="{4C388673-8FD8-44EA-87D0-EFBF14B2F91E}" type="presParOf" srcId="{F2B41042-CC56-4909-B4A5-F942C377DCA4}" destId="{E5FFC084-B688-42B2-A51C-516BDBB3AC44}" srcOrd="0" destOrd="0" presId="urn:microsoft.com/office/officeart/2005/8/layout/hList1"/>
    <dgm:cxn modelId="{3D095FFF-CDED-4CF2-842F-8933AC325C73}" type="presParOf" srcId="{E5FFC084-B688-42B2-A51C-516BDBB3AC44}" destId="{AD6D6603-7FDA-4E62-A8A2-A163479313E5}" srcOrd="0" destOrd="0" presId="urn:microsoft.com/office/officeart/2005/8/layout/hList1"/>
    <dgm:cxn modelId="{9D4ACC38-5FF6-4355-BAE2-0EE9A8418E6A}" type="presParOf" srcId="{E5FFC084-B688-42B2-A51C-516BDBB3AC44}" destId="{5D2450C4-B725-471E-B697-B5F9DA73CCC7}" srcOrd="1" destOrd="0" presId="urn:microsoft.com/office/officeart/2005/8/layout/hList1"/>
    <dgm:cxn modelId="{24B26BEE-C73C-42DC-B59E-9313331B52B0}" type="presParOf" srcId="{F2B41042-CC56-4909-B4A5-F942C377DCA4}" destId="{DFA419C9-DFDC-4E24-92BA-6C82C1796BAD}" srcOrd="1" destOrd="0" presId="urn:microsoft.com/office/officeart/2005/8/layout/hList1"/>
    <dgm:cxn modelId="{40872041-B5FE-4C43-80C2-5B1F2362FD24}" type="presParOf" srcId="{F2B41042-CC56-4909-B4A5-F942C377DCA4}" destId="{2BE4FC19-0221-417E-871F-97AA5535D262}" srcOrd="2" destOrd="0" presId="urn:microsoft.com/office/officeart/2005/8/layout/hList1"/>
    <dgm:cxn modelId="{F8B8DEB8-4EB1-45D7-BBB3-373A57909175}" type="presParOf" srcId="{2BE4FC19-0221-417E-871F-97AA5535D262}" destId="{DCAF30C0-F343-47AF-8A77-8019DB9666A6}" srcOrd="0" destOrd="0" presId="urn:microsoft.com/office/officeart/2005/8/layout/hList1"/>
    <dgm:cxn modelId="{52AE8A30-756A-422D-A8DE-23646DD4A9CA}" type="presParOf" srcId="{2BE4FC19-0221-417E-871F-97AA5535D262}" destId="{C83CE397-9DBF-4C3B-BFFF-C849236C9F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011428-E579-4426-B0BC-05D725EF32C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460986A-876F-4A57-BBB3-7D77A0FE9724}">
      <dgm:prSet/>
      <dgm:spPr>
        <a:solidFill>
          <a:schemeClr val="accent4">
            <a:lumMod val="75000"/>
          </a:schemeClr>
        </a:solidFill>
      </dgm:spPr>
      <dgm:t>
        <a:bodyPr/>
        <a:lstStyle/>
        <a:p>
          <a:r>
            <a:rPr lang="en-US" dirty="0"/>
            <a:t>Words have power. Be careful with each other.  Discussing personality may be a high-risk topic for some of your teammates. </a:t>
          </a:r>
        </a:p>
      </dgm:t>
    </dgm:pt>
    <dgm:pt modelId="{0B5B6FBA-EBA1-47EE-8DBC-2833B3405C8B}" type="parTrans" cxnId="{E4AAC7E2-7EEE-422D-8279-EAE6A925AC5F}">
      <dgm:prSet/>
      <dgm:spPr/>
      <dgm:t>
        <a:bodyPr/>
        <a:lstStyle/>
        <a:p>
          <a:endParaRPr lang="en-US"/>
        </a:p>
      </dgm:t>
    </dgm:pt>
    <dgm:pt modelId="{7DF8F2BB-4FD7-49CA-BD07-09B036A8A95C}" type="sibTrans" cxnId="{E4AAC7E2-7EEE-422D-8279-EAE6A925AC5F}">
      <dgm:prSet/>
      <dgm:spPr/>
      <dgm:t>
        <a:bodyPr/>
        <a:lstStyle/>
        <a:p>
          <a:endParaRPr lang="en-US"/>
        </a:p>
      </dgm:t>
    </dgm:pt>
    <dgm:pt modelId="{8D9DBC9A-2B7A-4B0D-93C2-F1B46BE4E18B}">
      <dgm:prSet custT="1"/>
      <dgm:spPr>
        <a:solidFill>
          <a:schemeClr val="accent5">
            <a:lumMod val="75000"/>
          </a:schemeClr>
        </a:solidFill>
      </dgm:spPr>
      <dgm:t>
        <a:bodyPr/>
        <a:lstStyle/>
        <a:p>
          <a:r>
            <a:rPr lang="en-US" sz="2500" kern="1200" dirty="0"/>
            <a:t>Your discussion should emphasize the value God places on every individual and </a:t>
          </a:r>
          <a:r>
            <a:rPr lang="en-US" sz="2500" kern="1200" dirty="0">
              <a:solidFill>
                <a:prstClr val="white"/>
              </a:solidFill>
              <a:latin typeface="Calibri" panose="020F0502020204030204"/>
              <a:ea typeface="+mn-ea"/>
              <a:cs typeface="+mn-cs"/>
            </a:rPr>
            <a:t>His</a:t>
          </a:r>
          <a:r>
            <a:rPr lang="en-US" sz="2500" kern="1200" dirty="0"/>
            <a:t> intentionality in their design.</a:t>
          </a:r>
        </a:p>
      </dgm:t>
    </dgm:pt>
    <dgm:pt modelId="{53180C5F-593C-4F29-B562-3421F00064D8}" type="parTrans" cxnId="{42327703-2D2E-4AE1-B0FE-58AA2C6EC1A5}">
      <dgm:prSet/>
      <dgm:spPr/>
      <dgm:t>
        <a:bodyPr/>
        <a:lstStyle/>
        <a:p>
          <a:endParaRPr lang="en-US"/>
        </a:p>
      </dgm:t>
    </dgm:pt>
    <dgm:pt modelId="{DF6F5966-CB51-4844-81CA-157ED0D51FEC}" type="sibTrans" cxnId="{42327703-2D2E-4AE1-B0FE-58AA2C6EC1A5}">
      <dgm:prSet/>
      <dgm:spPr/>
      <dgm:t>
        <a:bodyPr/>
        <a:lstStyle/>
        <a:p>
          <a:endParaRPr lang="en-US"/>
        </a:p>
      </dgm:t>
    </dgm:pt>
    <dgm:pt modelId="{BE9B78DC-1BE0-4295-A532-45387D7F7C4A}">
      <dgm:prSet/>
      <dgm:spPr>
        <a:solidFill>
          <a:schemeClr val="accent2"/>
        </a:solidFill>
      </dgm:spPr>
      <dgm:t>
        <a:bodyPr/>
        <a:lstStyle/>
        <a:p>
          <a:r>
            <a:rPr lang="en-US" dirty="0"/>
            <a:t>As you take the assessment, choose descriptors that best describe you. Mark who you are, not who you wish to be. There is deep freedom in embracing your intentional design. </a:t>
          </a:r>
        </a:p>
      </dgm:t>
    </dgm:pt>
    <dgm:pt modelId="{0D4C22EE-9A1F-4362-94B4-001FF5798885}" type="parTrans" cxnId="{491E6DC1-7BAE-4CBA-869E-0FDBDCC20545}">
      <dgm:prSet/>
      <dgm:spPr/>
      <dgm:t>
        <a:bodyPr/>
        <a:lstStyle/>
        <a:p>
          <a:endParaRPr lang="en-US"/>
        </a:p>
      </dgm:t>
    </dgm:pt>
    <dgm:pt modelId="{C511D138-9818-40E9-9487-47E7ABD6764F}" type="sibTrans" cxnId="{491E6DC1-7BAE-4CBA-869E-0FDBDCC20545}">
      <dgm:prSet/>
      <dgm:spPr/>
      <dgm:t>
        <a:bodyPr/>
        <a:lstStyle/>
        <a:p>
          <a:endParaRPr lang="en-US"/>
        </a:p>
      </dgm:t>
    </dgm:pt>
    <dgm:pt modelId="{C11DC1D4-0AA8-4918-A4A0-5BAFE9466ED1}" type="pres">
      <dgm:prSet presAssocID="{F5011428-E579-4426-B0BC-05D725EF32C9}" presName="linear" presStyleCnt="0">
        <dgm:presLayoutVars>
          <dgm:animLvl val="lvl"/>
          <dgm:resizeHandles val="exact"/>
        </dgm:presLayoutVars>
      </dgm:prSet>
      <dgm:spPr/>
    </dgm:pt>
    <dgm:pt modelId="{D33F3E74-61EE-4903-84CF-08F8FEBAC50B}" type="pres">
      <dgm:prSet presAssocID="{7460986A-876F-4A57-BBB3-7D77A0FE9724}" presName="parentText" presStyleLbl="node1" presStyleIdx="0" presStyleCnt="3">
        <dgm:presLayoutVars>
          <dgm:chMax val="0"/>
          <dgm:bulletEnabled val="1"/>
        </dgm:presLayoutVars>
      </dgm:prSet>
      <dgm:spPr/>
    </dgm:pt>
    <dgm:pt modelId="{56D38E71-E834-4FEB-9F73-5688F9D748CA}" type="pres">
      <dgm:prSet presAssocID="{7DF8F2BB-4FD7-49CA-BD07-09B036A8A95C}" presName="spacer" presStyleCnt="0"/>
      <dgm:spPr/>
    </dgm:pt>
    <dgm:pt modelId="{E3D2B2CE-6A29-49A4-8756-C967CBC44D90}" type="pres">
      <dgm:prSet presAssocID="{8D9DBC9A-2B7A-4B0D-93C2-F1B46BE4E18B}" presName="parentText" presStyleLbl="node1" presStyleIdx="1" presStyleCnt="3">
        <dgm:presLayoutVars>
          <dgm:chMax val="0"/>
          <dgm:bulletEnabled val="1"/>
        </dgm:presLayoutVars>
      </dgm:prSet>
      <dgm:spPr/>
    </dgm:pt>
    <dgm:pt modelId="{AECB94A1-8362-4282-A57C-FF4B4F3682E8}" type="pres">
      <dgm:prSet presAssocID="{DF6F5966-CB51-4844-81CA-157ED0D51FEC}" presName="spacer" presStyleCnt="0"/>
      <dgm:spPr/>
    </dgm:pt>
    <dgm:pt modelId="{53C9EE14-B3AF-4989-B0D0-8CDDC9A07383}" type="pres">
      <dgm:prSet presAssocID="{BE9B78DC-1BE0-4295-A532-45387D7F7C4A}" presName="parentText" presStyleLbl="node1" presStyleIdx="2" presStyleCnt="3">
        <dgm:presLayoutVars>
          <dgm:chMax val="0"/>
          <dgm:bulletEnabled val="1"/>
        </dgm:presLayoutVars>
      </dgm:prSet>
      <dgm:spPr/>
    </dgm:pt>
  </dgm:ptLst>
  <dgm:cxnLst>
    <dgm:cxn modelId="{42327703-2D2E-4AE1-B0FE-58AA2C6EC1A5}" srcId="{F5011428-E579-4426-B0BC-05D725EF32C9}" destId="{8D9DBC9A-2B7A-4B0D-93C2-F1B46BE4E18B}" srcOrd="1" destOrd="0" parTransId="{53180C5F-593C-4F29-B562-3421F00064D8}" sibTransId="{DF6F5966-CB51-4844-81CA-157ED0D51FEC}"/>
    <dgm:cxn modelId="{C5D1FA09-79BA-400F-9550-35223D05DF08}" type="presOf" srcId="{8D9DBC9A-2B7A-4B0D-93C2-F1B46BE4E18B}" destId="{E3D2B2CE-6A29-49A4-8756-C967CBC44D90}" srcOrd="0" destOrd="0" presId="urn:microsoft.com/office/officeart/2005/8/layout/vList2"/>
    <dgm:cxn modelId="{5B4F7B84-DB47-405D-A0D0-E7F371106105}" type="presOf" srcId="{BE9B78DC-1BE0-4295-A532-45387D7F7C4A}" destId="{53C9EE14-B3AF-4989-B0D0-8CDDC9A07383}" srcOrd="0" destOrd="0" presId="urn:microsoft.com/office/officeart/2005/8/layout/vList2"/>
    <dgm:cxn modelId="{E67391AF-49AD-46A0-AD80-013E7A89C434}" type="presOf" srcId="{7460986A-876F-4A57-BBB3-7D77A0FE9724}" destId="{D33F3E74-61EE-4903-84CF-08F8FEBAC50B}" srcOrd="0" destOrd="0" presId="urn:microsoft.com/office/officeart/2005/8/layout/vList2"/>
    <dgm:cxn modelId="{3F08E9BE-B844-4C4A-87E4-EC63DA52F7B9}" type="presOf" srcId="{F5011428-E579-4426-B0BC-05D725EF32C9}" destId="{C11DC1D4-0AA8-4918-A4A0-5BAFE9466ED1}" srcOrd="0" destOrd="0" presId="urn:microsoft.com/office/officeart/2005/8/layout/vList2"/>
    <dgm:cxn modelId="{491E6DC1-7BAE-4CBA-869E-0FDBDCC20545}" srcId="{F5011428-E579-4426-B0BC-05D725EF32C9}" destId="{BE9B78DC-1BE0-4295-A532-45387D7F7C4A}" srcOrd="2" destOrd="0" parTransId="{0D4C22EE-9A1F-4362-94B4-001FF5798885}" sibTransId="{C511D138-9818-40E9-9487-47E7ABD6764F}"/>
    <dgm:cxn modelId="{E4AAC7E2-7EEE-422D-8279-EAE6A925AC5F}" srcId="{F5011428-E579-4426-B0BC-05D725EF32C9}" destId="{7460986A-876F-4A57-BBB3-7D77A0FE9724}" srcOrd="0" destOrd="0" parTransId="{0B5B6FBA-EBA1-47EE-8DBC-2833B3405C8B}" sibTransId="{7DF8F2BB-4FD7-49CA-BD07-09B036A8A95C}"/>
    <dgm:cxn modelId="{317CEEBB-2AB7-4C1E-806D-E502630A4ABE}" type="presParOf" srcId="{C11DC1D4-0AA8-4918-A4A0-5BAFE9466ED1}" destId="{D33F3E74-61EE-4903-84CF-08F8FEBAC50B}" srcOrd="0" destOrd="0" presId="urn:microsoft.com/office/officeart/2005/8/layout/vList2"/>
    <dgm:cxn modelId="{3058D8F2-ADCC-4FF9-9499-DC10492B7A48}" type="presParOf" srcId="{C11DC1D4-0AA8-4918-A4A0-5BAFE9466ED1}" destId="{56D38E71-E834-4FEB-9F73-5688F9D748CA}" srcOrd="1" destOrd="0" presId="urn:microsoft.com/office/officeart/2005/8/layout/vList2"/>
    <dgm:cxn modelId="{FF05FED8-D044-484D-B448-4AA3381A82C8}" type="presParOf" srcId="{C11DC1D4-0AA8-4918-A4A0-5BAFE9466ED1}" destId="{E3D2B2CE-6A29-49A4-8756-C967CBC44D90}" srcOrd="2" destOrd="0" presId="urn:microsoft.com/office/officeart/2005/8/layout/vList2"/>
    <dgm:cxn modelId="{3C487C00-8441-4B7A-A440-ACB8A363F25B}" type="presParOf" srcId="{C11DC1D4-0AA8-4918-A4A0-5BAFE9466ED1}" destId="{AECB94A1-8362-4282-A57C-FF4B4F3682E8}" srcOrd="3" destOrd="0" presId="urn:microsoft.com/office/officeart/2005/8/layout/vList2"/>
    <dgm:cxn modelId="{28F6CD22-8832-4235-9696-F40B7B83B035}" type="presParOf" srcId="{C11DC1D4-0AA8-4918-A4A0-5BAFE9466ED1}" destId="{53C9EE14-B3AF-4989-B0D0-8CDDC9A073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011428-E579-4426-B0BC-05D725EF32C9}"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460986A-876F-4A57-BBB3-7D77A0FE9724}">
      <dgm:prSet/>
      <dgm:spPr>
        <a:solidFill>
          <a:schemeClr val="accent4">
            <a:lumMod val="75000"/>
          </a:schemeClr>
        </a:solidFill>
      </dgm:spPr>
      <dgm:t>
        <a:bodyPr/>
        <a:lstStyle/>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Every person is made in the image of God and created the way they are on purpose. All personalities are needed for a PWOC to be healthy and balanced.</a:t>
          </a:r>
          <a:b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dirty="0"/>
        </a:p>
      </dgm:t>
    </dgm:pt>
    <dgm:pt modelId="{0B5B6FBA-EBA1-47EE-8DBC-2833B3405C8B}" type="parTrans" cxnId="{E4AAC7E2-7EEE-422D-8279-EAE6A925AC5F}">
      <dgm:prSet/>
      <dgm:spPr/>
      <dgm:t>
        <a:bodyPr/>
        <a:lstStyle/>
        <a:p>
          <a:endParaRPr lang="en-US"/>
        </a:p>
      </dgm:t>
    </dgm:pt>
    <dgm:pt modelId="{7DF8F2BB-4FD7-49CA-BD07-09B036A8A95C}" type="sibTrans" cxnId="{E4AAC7E2-7EEE-422D-8279-EAE6A925AC5F}">
      <dgm:prSet/>
      <dgm:spPr/>
      <dgm:t>
        <a:bodyPr/>
        <a:lstStyle/>
        <a:p>
          <a:endParaRPr lang="en-US"/>
        </a:p>
      </dgm:t>
    </dgm:pt>
    <dgm:pt modelId="{8D9DBC9A-2B7A-4B0D-93C2-F1B46BE4E18B}">
      <dgm:prSet custT="1"/>
      <dgm:spPr>
        <a:solidFill>
          <a:schemeClr val="accent5">
            <a:lumMod val="75000"/>
          </a:schemeClr>
        </a:solidFill>
      </dgm:spPr>
      <dgm:t>
        <a:bodyPr/>
        <a:lstStyle/>
        <a:p>
          <a:r>
            <a:rPr lang="en-US" sz="1800" kern="1200" dirty="0">
              <a:latin typeface="Tahoma" panose="020B0604030504040204" pitchFamily="34" charset="0"/>
              <a:ea typeface="Tahoma" panose="020B0604030504040204" pitchFamily="34" charset="0"/>
              <a:cs typeface="Tahoma" panose="020B0604030504040204" pitchFamily="34" charset="0"/>
            </a:rPr>
            <a:t>All personalities have strengths and weaknesses. </a:t>
          </a:r>
          <a:r>
            <a:rPr lang="en-US" sz="1800" kern="1200" dirty="0">
              <a:solidFill>
                <a:schemeClr val="bg1"/>
              </a:solidFill>
              <a:latin typeface="Tahoma" panose="020B0604030504040204" pitchFamily="34" charset="0"/>
              <a:ea typeface="Tahoma" panose="020B0604030504040204" pitchFamily="34" charset="0"/>
              <a:cs typeface="Tahoma" panose="020B0604030504040204" pitchFamily="34" charset="0"/>
            </a:rPr>
            <a:t>Do your best to honor each others’ strengths.                                     When you encounter each others’ weaknesses, offer grace and forgiveness. Assume goodwill. </a:t>
          </a:r>
          <a:endParaRPr lang="en-US" sz="1800" kern="1200" dirty="0">
            <a:latin typeface="Tahoma" panose="020B0604030504040204" pitchFamily="34" charset="0"/>
            <a:ea typeface="Tahoma" panose="020B0604030504040204" pitchFamily="34" charset="0"/>
            <a:cs typeface="Tahoma" panose="020B0604030504040204" pitchFamily="34" charset="0"/>
          </a:endParaRPr>
        </a:p>
      </dgm:t>
    </dgm:pt>
    <dgm:pt modelId="{53180C5F-593C-4F29-B562-3421F00064D8}" type="parTrans" cxnId="{42327703-2D2E-4AE1-B0FE-58AA2C6EC1A5}">
      <dgm:prSet/>
      <dgm:spPr/>
      <dgm:t>
        <a:bodyPr/>
        <a:lstStyle/>
        <a:p>
          <a:endParaRPr lang="en-US"/>
        </a:p>
      </dgm:t>
    </dgm:pt>
    <dgm:pt modelId="{DF6F5966-CB51-4844-81CA-157ED0D51FEC}" type="sibTrans" cxnId="{42327703-2D2E-4AE1-B0FE-58AA2C6EC1A5}">
      <dgm:prSet/>
      <dgm:spPr/>
      <dgm:t>
        <a:bodyPr/>
        <a:lstStyle/>
        <a:p>
          <a:endParaRPr lang="en-US"/>
        </a:p>
      </dgm:t>
    </dgm:pt>
    <dgm:pt modelId="{BE9B78DC-1BE0-4295-A532-45387D7F7C4A}">
      <dgm:prSet/>
      <dgm:spPr>
        <a:solidFill>
          <a:schemeClr val="accent2"/>
        </a:solidFill>
      </dgm:spPr>
      <dgm:t>
        <a:body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Learn to laugh at yourself. Love who God has made you! Appreciate how others are strong where you are weak and visa versa. </a:t>
          </a:r>
          <a:b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dirty="0"/>
            <a:t> </a:t>
          </a:r>
        </a:p>
      </dgm:t>
    </dgm:pt>
    <dgm:pt modelId="{0D4C22EE-9A1F-4362-94B4-001FF5798885}" type="parTrans" cxnId="{491E6DC1-7BAE-4CBA-869E-0FDBDCC20545}">
      <dgm:prSet/>
      <dgm:spPr/>
      <dgm:t>
        <a:bodyPr/>
        <a:lstStyle/>
        <a:p>
          <a:endParaRPr lang="en-US"/>
        </a:p>
      </dgm:t>
    </dgm:pt>
    <dgm:pt modelId="{C511D138-9818-40E9-9487-47E7ABD6764F}" type="sibTrans" cxnId="{491E6DC1-7BAE-4CBA-869E-0FDBDCC20545}">
      <dgm:prSet/>
      <dgm:spPr/>
      <dgm:t>
        <a:bodyPr/>
        <a:lstStyle/>
        <a:p>
          <a:endParaRPr lang="en-US"/>
        </a:p>
      </dgm:t>
    </dgm:pt>
    <dgm:pt modelId="{3A981E43-B4A8-47E7-9673-208417A20137}">
      <dgm:prSet/>
      <dgm:spPr/>
      <dgm:t>
        <a:bodyPr/>
        <a:lstStyle/>
        <a:p>
          <a: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t>No one has a 360-degree view of the world…we are in deep need of our teammates’ perspectives. A wise leader asks what others see and makes adjustments accordingly.</a:t>
          </a:r>
          <a:br>
            <a:rPr lang="en-US"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dirty="0"/>
        </a:p>
      </dgm:t>
    </dgm:pt>
    <dgm:pt modelId="{65DA0FF2-9AA8-4066-812E-035072FF4D34}" type="parTrans" cxnId="{7D9535EF-6429-401D-9FB9-8E18F7CDFA54}">
      <dgm:prSet/>
      <dgm:spPr/>
      <dgm:t>
        <a:bodyPr/>
        <a:lstStyle/>
        <a:p>
          <a:endParaRPr lang="en-US"/>
        </a:p>
      </dgm:t>
    </dgm:pt>
    <dgm:pt modelId="{1366604C-80CF-4BDD-84E1-CC8E59C364C1}" type="sibTrans" cxnId="{7D9535EF-6429-401D-9FB9-8E18F7CDFA54}">
      <dgm:prSet/>
      <dgm:spPr/>
      <dgm:t>
        <a:bodyPr/>
        <a:lstStyle/>
        <a:p>
          <a:endParaRPr lang="en-US"/>
        </a:p>
      </dgm:t>
    </dgm:pt>
    <dgm:pt modelId="{C11DC1D4-0AA8-4918-A4A0-5BAFE9466ED1}" type="pres">
      <dgm:prSet presAssocID="{F5011428-E579-4426-B0BC-05D725EF32C9}" presName="linear" presStyleCnt="0">
        <dgm:presLayoutVars>
          <dgm:animLvl val="lvl"/>
          <dgm:resizeHandles val="exact"/>
        </dgm:presLayoutVars>
      </dgm:prSet>
      <dgm:spPr/>
    </dgm:pt>
    <dgm:pt modelId="{D33F3E74-61EE-4903-84CF-08F8FEBAC50B}" type="pres">
      <dgm:prSet presAssocID="{7460986A-876F-4A57-BBB3-7D77A0FE9724}" presName="parentText" presStyleLbl="node1" presStyleIdx="0" presStyleCnt="4">
        <dgm:presLayoutVars>
          <dgm:chMax val="0"/>
          <dgm:bulletEnabled val="1"/>
        </dgm:presLayoutVars>
      </dgm:prSet>
      <dgm:spPr/>
    </dgm:pt>
    <dgm:pt modelId="{56D38E71-E834-4FEB-9F73-5688F9D748CA}" type="pres">
      <dgm:prSet presAssocID="{7DF8F2BB-4FD7-49CA-BD07-09B036A8A95C}" presName="spacer" presStyleCnt="0"/>
      <dgm:spPr/>
    </dgm:pt>
    <dgm:pt modelId="{E3D2B2CE-6A29-49A4-8756-C967CBC44D90}" type="pres">
      <dgm:prSet presAssocID="{8D9DBC9A-2B7A-4B0D-93C2-F1B46BE4E18B}" presName="parentText" presStyleLbl="node1" presStyleIdx="1" presStyleCnt="4">
        <dgm:presLayoutVars>
          <dgm:chMax val="0"/>
          <dgm:bulletEnabled val="1"/>
        </dgm:presLayoutVars>
      </dgm:prSet>
      <dgm:spPr/>
    </dgm:pt>
    <dgm:pt modelId="{AECB94A1-8362-4282-A57C-FF4B4F3682E8}" type="pres">
      <dgm:prSet presAssocID="{DF6F5966-CB51-4844-81CA-157ED0D51FEC}" presName="spacer" presStyleCnt="0"/>
      <dgm:spPr/>
    </dgm:pt>
    <dgm:pt modelId="{D59F9390-EF07-4394-8727-3AC12AF98999}" type="pres">
      <dgm:prSet presAssocID="{3A981E43-B4A8-47E7-9673-208417A20137}" presName="parentText" presStyleLbl="node1" presStyleIdx="2" presStyleCnt="4">
        <dgm:presLayoutVars>
          <dgm:chMax val="0"/>
          <dgm:bulletEnabled val="1"/>
        </dgm:presLayoutVars>
      </dgm:prSet>
      <dgm:spPr/>
    </dgm:pt>
    <dgm:pt modelId="{91CD4536-0DB3-46AF-ADB3-7DC2485ABB56}" type="pres">
      <dgm:prSet presAssocID="{1366604C-80CF-4BDD-84E1-CC8E59C364C1}" presName="spacer" presStyleCnt="0"/>
      <dgm:spPr/>
    </dgm:pt>
    <dgm:pt modelId="{53C9EE14-B3AF-4989-B0D0-8CDDC9A07383}" type="pres">
      <dgm:prSet presAssocID="{BE9B78DC-1BE0-4295-A532-45387D7F7C4A}" presName="parentText" presStyleLbl="node1" presStyleIdx="3" presStyleCnt="4">
        <dgm:presLayoutVars>
          <dgm:chMax val="0"/>
          <dgm:bulletEnabled val="1"/>
        </dgm:presLayoutVars>
      </dgm:prSet>
      <dgm:spPr/>
    </dgm:pt>
  </dgm:ptLst>
  <dgm:cxnLst>
    <dgm:cxn modelId="{42327703-2D2E-4AE1-B0FE-58AA2C6EC1A5}" srcId="{F5011428-E579-4426-B0BC-05D725EF32C9}" destId="{8D9DBC9A-2B7A-4B0D-93C2-F1B46BE4E18B}" srcOrd="1" destOrd="0" parTransId="{53180C5F-593C-4F29-B562-3421F00064D8}" sibTransId="{DF6F5966-CB51-4844-81CA-157ED0D51FEC}"/>
    <dgm:cxn modelId="{C5D1FA09-79BA-400F-9550-35223D05DF08}" type="presOf" srcId="{8D9DBC9A-2B7A-4B0D-93C2-F1B46BE4E18B}" destId="{E3D2B2CE-6A29-49A4-8756-C967CBC44D90}" srcOrd="0" destOrd="0" presId="urn:microsoft.com/office/officeart/2005/8/layout/vList2"/>
    <dgm:cxn modelId="{34285A78-6815-4044-8977-5B6C551D6F8C}" type="presOf" srcId="{3A981E43-B4A8-47E7-9673-208417A20137}" destId="{D59F9390-EF07-4394-8727-3AC12AF98999}" srcOrd="0" destOrd="0" presId="urn:microsoft.com/office/officeart/2005/8/layout/vList2"/>
    <dgm:cxn modelId="{5B4F7B84-DB47-405D-A0D0-E7F371106105}" type="presOf" srcId="{BE9B78DC-1BE0-4295-A532-45387D7F7C4A}" destId="{53C9EE14-B3AF-4989-B0D0-8CDDC9A07383}" srcOrd="0" destOrd="0" presId="urn:microsoft.com/office/officeart/2005/8/layout/vList2"/>
    <dgm:cxn modelId="{E67391AF-49AD-46A0-AD80-013E7A89C434}" type="presOf" srcId="{7460986A-876F-4A57-BBB3-7D77A0FE9724}" destId="{D33F3E74-61EE-4903-84CF-08F8FEBAC50B}" srcOrd="0" destOrd="0" presId="urn:microsoft.com/office/officeart/2005/8/layout/vList2"/>
    <dgm:cxn modelId="{3F08E9BE-B844-4C4A-87E4-EC63DA52F7B9}" type="presOf" srcId="{F5011428-E579-4426-B0BC-05D725EF32C9}" destId="{C11DC1D4-0AA8-4918-A4A0-5BAFE9466ED1}" srcOrd="0" destOrd="0" presId="urn:microsoft.com/office/officeart/2005/8/layout/vList2"/>
    <dgm:cxn modelId="{491E6DC1-7BAE-4CBA-869E-0FDBDCC20545}" srcId="{F5011428-E579-4426-B0BC-05D725EF32C9}" destId="{BE9B78DC-1BE0-4295-A532-45387D7F7C4A}" srcOrd="3" destOrd="0" parTransId="{0D4C22EE-9A1F-4362-94B4-001FF5798885}" sibTransId="{C511D138-9818-40E9-9487-47E7ABD6764F}"/>
    <dgm:cxn modelId="{E4AAC7E2-7EEE-422D-8279-EAE6A925AC5F}" srcId="{F5011428-E579-4426-B0BC-05D725EF32C9}" destId="{7460986A-876F-4A57-BBB3-7D77A0FE9724}" srcOrd="0" destOrd="0" parTransId="{0B5B6FBA-EBA1-47EE-8DBC-2833B3405C8B}" sibTransId="{7DF8F2BB-4FD7-49CA-BD07-09B036A8A95C}"/>
    <dgm:cxn modelId="{7D9535EF-6429-401D-9FB9-8E18F7CDFA54}" srcId="{F5011428-E579-4426-B0BC-05D725EF32C9}" destId="{3A981E43-B4A8-47E7-9673-208417A20137}" srcOrd="2" destOrd="0" parTransId="{65DA0FF2-9AA8-4066-812E-035072FF4D34}" sibTransId="{1366604C-80CF-4BDD-84E1-CC8E59C364C1}"/>
    <dgm:cxn modelId="{317CEEBB-2AB7-4C1E-806D-E502630A4ABE}" type="presParOf" srcId="{C11DC1D4-0AA8-4918-A4A0-5BAFE9466ED1}" destId="{D33F3E74-61EE-4903-84CF-08F8FEBAC50B}" srcOrd="0" destOrd="0" presId="urn:microsoft.com/office/officeart/2005/8/layout/vList2"/>
    <dgm:cxn modelId="{3058D8F2-ADCC-4FF9-9499-DC10492B7A48}" type="presParOf" srcId="{C11DC1D4-0AA8-4918-A4A0-5BAFE9466ED1}" destId="{56D38E71-E834-4FEB-9F73-5688F9D748CA}" srcOrd="1" destOrd="0" presId="urn:microsoft.com/office/officeart/2005/8/layout/vList2"/>
    <dgm:cxn modelId="{FF05FED8-D044-484D-B448-4AA3381A82C8}" type="presParOf" srcId="{C11DC1D4-0AA8-4918-A4A0-5BAFE9466ED1}" destId="{E3D2B2CE-6A29-49A4-8756-C967CBC44D90}" srcOrd="2" destOrd="0" presId="urn:microsoft.com/office/officeart/2005/8/layout/vList2"/>
    <dgm:cxn modelId="{3C487C00-8441-4B7A-A440-ACB8A363F25B}" type="presParOf" srcId="{C11DC1D4-0AA8-4918-A4A0-5BAFE9466ED1}" destId="{AECB94A1-8362-4282-A57C-FF4B4F3682E8}" srcOrd="3" destOrd="0" presId="urn:microsoft.com/office/officeart/2005/8/layout/vList2"/>
    <dgm:cxn modelId="{5321D0C0-33EF-4195-84CA-91043CC78A4C}" type="presParOf" srcId="{C11DC1D4-0AA8-4918-A4A0-5BAFE9466ED1}" destId="{D59F9390-EF07-4394-8727-3AC12AF98999}" srcOrd="4" destOrd="0" presId="urn:microsoft.com/office/officeart/2005/8/layout/vList2"/>
    <dgm:cxn modelId="{7D2330CA-5C99-4151-9AEA-0202BBD4E26E}" type="presParOf" srcId="{C11DC1D4-0AA8-4918-A4A0-5BAFE9466ED1}" destId="{91CD4536-0DB3-46AF-ADB3-7DC2485ABB56}" srcOrd="5" destOrd="0" presId="urn:microsoft.com/office/officeart/2005/8/layout/vList2"/>
    <dgm:cxn modelId="{28F6CD22-8832-4235-9696-F40B7B83B035}" type="presParOf" srcId="{C11DC1D4-0AA8-4918-A4A0-5BAFE9466ED1}" destId="{53C9EE14-B3AF-4989-B0D0-8CDDC9A073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B2DBC-EB47-44A7-B5CB-3A23751CC40B}">
      <dsp:nvSpPr>
        <dsp:cNvPr id="0" name=""/>
        <dsp:cNvSpPr/>
      </dsp:nvSpPr>
      <dsp:spPr>
        <a:xfrm>
          <a:off x="0" y="108318"/>
          <a:ext cx="6666833" cy="2825550"/>
        </a:xfrm>
        <a:prstGeom prst="rect">
          <a:avLst/>
        </a:prstGeom>
        <a:solidFill>
          <a:schemeClr val="accent4">
            <a:lumMod val="20000"/>
            <a:lumOff val="8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958088"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a:t>For you created my inmost being; you knit me together in my mother’s womb. I praise you because I am fearfully and wonderfully made; your works are wonderful, I know that full well.  </a:t>
          </a:r>
          <a:endParaRPr lang="en-US" sz="2400" kern="1200" dirty="0"/>
        </a:p>
      </dsp:txBody>
      <dsp:txXfrm>
        <a:off x="0" y="108318"/>
        <a:ext cx="6666833" cy="2825550"/>
      </dsp:txXfrm>
    </dsp:sp>
    <dsp:sp modelId="{BC4DF973-67D3-4284-A0AD-6DCBB6351E2E}">
      <dsp:nvSpPr>
        <dsp:cNvPr id="0" name=""/>
        <dsp:cNvSpPr/>
      </dsp:nvSpPr>
      <dsp:spPr>
        <a:xfrm>
          <a:off x="333341" y="21669"/>
          <a:ext cx="4666783" cy="765608"/>
        </a:xfrm>
        <a:prstGeom prst="round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b="1" kern="1200" dirty="0"/>
            <a:t>Psalm 139:13-14 </a:t>
          </a:r>
        </a:p>
      </dsp:txBody>
      <dsp:txXfrm>
        <a:off x="370715" y="59043"/>
        <a:ext cx="4592035" cy="690860"/>
      </dsp:txXfrm>
    </dsp:sp>
    <dsp:sp modelId="{F0A6A7BA-D545-456D-B4E9-646EC4404854}">
      <dsp:nvSpPr>
        <dsp:cNvPr id="0" name=""/>
        <dsp:cNvSpPr/>
      </dsp:nvSpPr>
      <dsp:spPr>
        <a:xfrm>
          <a:off x="0" y="3294975"/>
          <a:ext cx="6666833" cy="2137275"/>
        </a:xfrm>
        <a:prstGeom prst="rect">
          <a:avLst/>
        </a:prstGeom>
        <a:solidFill>
          <a:schemeClr val="accent1">
            <a:lumMod val="20000"/>
            <a:lumOff val="80000"/>
            <a:alpha val="9000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958088" rIns="517420" bIns="170688" numCol="1" spcCol="1270" anchor="t" anchorCtr="0">
          <a:noAutofit/>
        </a:bodyPr>
        <a:lstStyle/>
        <a:p>
          <a:pPr marL="228600" lvl="1" indent="-228600" algn="l" defTabSz="1066800">
            <a:lnSpc>
              <a:spcPct val="90000"/>
            </a:lnSpc>
            <a:spcBef>
              <a:spcPct val="0"/>
            </a:spcBef>
            <a:spcAft>
              <a:spcPct val="15000"/>
            </a:spcAft>
            <a:buChar char="•"/>
          </a:pPr>
          <a:r>
            <a:rPr lang="en-US" sz="2400" i="1" kern="1200" dirty="0"/>
            <a:t>So God created mankind in his own image, in the image of God he created them; male and female he created them.</a:t>
          </a:r>
          <a:endParaRPr lang="en-US" sz="2400" kern="1200" dirty="0"/>
        </a:p>
      </dsp:txBody>
      <dsp:txXfrm>
        <a:off x="0" y="3294975"/>
        <a:ext cx="6666833" cy="2137275"/>
      </dsp:txXfrm>
    </dsp:sp>
    <dsp:sp modelId="{9A924C81-1EF1-4DD0-8D21-A9F97912DFBB}">
      <dsp:nvSpPr>
        <dsp:cNvPr id="0" name=""/>
        <dsp:cNvSpPr/>
      </dsp:nvSpPr>
      <dsp:spPr>
        <a:xfrm>
          <a:off x="333341" y="3182268"/>
          <a:ext cx="4666783" cy="791667"/>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b="1" kern="1200" dirty="0"/>
            <a:t>Genesis 1:27</a:t>
          </a:r>
          <a:endParaRPr lang="en-US" sz="2400" kern="1200" dirty="0"/>
        </a:p>
      </dsp:txBody>
      <dsp:txXfrm>
        <a:off x="371987" y="3220914"/>
        <a:ext cx="4589491" cy="714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D6603-7FDA-4E62-A8A2-A163479313E5}">
      <dsp:nvSpPr>
        <dsp:cNvPr id="0" name=""/>
        <dsp:cNvSpPr/>
      </dsp:nvSpPr>
      <dsp:spPr>
        <a:xfrm>
          <a:off x="53" y="21587"/>
          <a:ext cx="5106412" cy="1036800"/>
        </a:xfrm>
        <a:prstGeom prst="rect">
          <a:avLst/>
        </a:prstGeom>
        <a:solidFill>
          <a:schemeClr val="accent4">
            <a:lumMod val="75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Romans 12:4-5</a:t>
          </a:r>
        </a:p>
      </dsp:txBody>
      <dsp:txXfrm>
        <a:off x="53" y="21587"/>
        <a:ext cx="5106412" cy="1036800"/>
      </dsp:txXfrm>
    </dsp:sp>
    <dsp:sp modelId="{5D2450C4-B725-471E-B697-B5F9DA73CCC7}">
      <dsp:nvSpPr>
        <dsp:cNvPr id="0" name=""/>
        <dsp:cNvSpPr/>
      </dsp:nvSpPr>
      <dsp:spPr>
        <a:xfrm>
          <a:off x="53" y="1058387"/>
          <a:ext cx="5106412" cy="3112830"/>
        </a:xfrm>
        <a:prstGeom prst="rect">
          <a:avLst/>
        </a:prstGeom>
        <a:solidFill>
          <a:schemeClr val="accent4">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i="1" kern="1200" dirty="0"/>
            <a:t>For just as each of us has one body with many members, and these members do not all have the same function, so in Christ we, though many, form one body, and each member belongs to all the others.</a:t>
          </a:r>
        </a:p>
      </dsp:txBody>
      <dsp:txXfrm>
        <a:off x="53" y="1058387"/>
        <a:ext cx="5106412" cy="3112830"/>
      </dsp:txXfrm>
    </dsp:sp>
    <dsp:sp modelId="{DCAF30C0-F343-47AF-8A77-8019DB9666A6}">
      <dsp:nvSpPr>
        <dsp:cNvPr id="0" name=""/>
        <dsp:cNvSpPr/>
      </dsp:nvSpPr>
      <dsp:spPr>
        <a:xfrm>
          <a:off x="5821363" y="21587"/>
          <a:ext cx="5106412" cy="1036800"/>
        </a:xfrm>
        <a:prstGeom prst="rect">
          <a:avLst/>
        </a:prstGeom>
        <a:solidFill>
          <a:schemeClr val="accent5">
            <a:lumMod val="7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1 Corinthians 12:12</a:t>
          </a:r>
        </a:p>
      </dsp:txBody>
      <dsp:txXfrm>
        <a:off x="5821363" y="21587"/>
        <a:ext cx="5106412" cy="1036800"/>
      </dsp:txXfrm>
    </dsp:sp>
    <dsp:sp modelId="{C83CE397-9DBF-4C3B-BFFF-C849236C9FEE}">
      <dsp:nvSpPr>
        <dsp:cNvPr id="0" name=""/>
        <dsp:cNvSpPr/>
      </dsp:nvSpPr>
      <dsp:spPr>
        <a:xfrm>
          <a:off x="5821363" y="1058387"/>
          <a:ext cx="5106412" cy="3112830"/>
        </a:xfrm>
        <a:prstGeom prst="rect">
          <a:avLst/>
        </a:prstGeom>
        <a:solidFill>
          <a:schemeClr val="accent1">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i="1" kern="1200" dirty="0"/>
            <a:t>Just as a body, though one, has many parts, but all its many parts form one body, so it is with Christ.</a:t>
          </a:r>
          <a:endParaRPr lang="en-US" sz="2800" kern="1200" dirty="0"/>
        </a:p>
      </dsp:txBody>
      <dsp:txXfrm>
        <a:off x="5821363" y="1058387"/>
        <a:ext cx="5106412" cy="3112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F3E74-61EE-4903-84CF-08F8FEBAC50B}">
      <dsp:nvSpPr>
        <dsp:cNvPr id="0" name=""/>
        <dsp:cNvSpPr/>
      </dsp:nvSpPr>
      <dsp:spPr>
        <a:xfrm>
          <a:off x="0" y="12862"/>
          <a:ext cx="6666833" cy="1761398"/>
        </a:xfrm>
        <a:prstGeom prst="round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Words have power. Be careful with each other.  Discussing personality may be a high-risk topic for some of your teammates. </a:t>
          </a:r>
        </a:p>
      </dsp:txBody>
      <dsp:txXfrm>
        <a:off x="85984" y="98846"/>
        <a:ext cx="6494865" cy="1589430"/>
      </dsp:txXfrm>
    </dsp:sp>
    <dsp:sp modelId="{E3D2B2CE-6A29-49A4-8756-C967CBC44D90}">
      <dsp:nvSpPr>
        <dsp:cNvPr id="0" name=""/>
        <dsp:cNvSpPr/>
      </dsp:nvSpPr>
      <dsp:spPr>
        <a:xfrm>
          <a:off x="0" y="1846260"/>
          <a:ext cx="6666833" cy="1761398"/>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Your discussion should emphasize the value God places on every individual and </a:t>
          </a:r>
          <a:r>
            <a:rPr lang="en-US" sz="2500" kern="1200" dirty="0">
              <a:solidFill>
                <a:prstClr val="white"/>
              </a:solidFill>
              <a:latin typeface="Calibri" panose="020F0502020204030204"/>
              <a:ea typeface="+mn-ea"/>
              <a:cs typeface="+mn-cs"/>
            </a:rPr>
            <a:t>His</a:t>
          </a:r>
          <a:r>
            <a:rPr lang="en-US" sz="2500" kern="1200" dirty="0"/>
            <a:t> intentionality in their design.</a:t>
          </a:r>
        </a:p>
      </dsp:txBody>
      <dsp:txXfrm>
        <a:off x="85984" y="1932244"/>
        <a:ext cx="6494865" cy="1589430"/>
      </dsp:txXfrm>
    </dsp:sp>
    <dsp:sp modelId="{53C9EE14-B3AF-4989-B0D0-8CDDC9A07383}">
      <dsp:nvSpPr>
        <dsp:cNvPr id="0" name=""/>
        <dsp:cNvSpPr/>
      </dsp:nvSpPr>
      <dsp:spPr>
        <a:xfrm>
          <a:off x="0" y="3679659"/>
          <a:ext cx="6666833" cy="1761398"/>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As you take the assessment, choose descriptors that best describe you. Mark who you are, not who you wish to be. There is deep freedom in embracing your intentional design. </a:t>
          </a:r>
        </a:p>
      </dsp:txBody>
      <dsp:txXfrm>
        <a:off x="85984" y="3765643"/>
        <a:ext cx="6494865" cy="1589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F3E74-61EE-4903-84CF-08F8FEBAC50B}">
      <dsp:nvSpPr>
        <dsp:cNvPr id="0" name=""/>
        <dsp:cNvSpPr/>
      </dsp:nvSpPr>
      <dsp:spPr>
        <a:xfrm>
          <a:off x="0" y="122000"/>
          <a:ext cx="6666833" cy="1263599"/>
        </a:xfrm>
        <a:prstGeom prst="round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t>Every person is made in the image of God and created the way they are on purpose. All personalities are needed for a PWOC to be healthy and balanced.</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sz="1800" kern="1200" dirty="0"/>
        </a:p>
      </dsp:txBody>
      <dsp:txXfrm>
        <a:off x="61684" y="183684"/>
        <a:ext cx="6543465" cy="1140231"/>
      </dsp:txXfrm>
    </dsp:sp>
    <dsp:sp modelId="{E3D2B2CE-6A29-49A4-8756-C967CBC44D90}">
      <dsp:nvSpPr>
        <dsp:cNvPr id="0" name=""/>
        <dsp:cNvSpPr/>
      </dsp:nvSpPr>
      <dsp:spPr>
        <a:xfrm>
          <a:off x="0" y="1437440"/>
          <a:ext cx="6666833" cy="1263599"/>
        </a:xfrm>
        <a:prstGeom prst="roundRect">
          <a:avLst/>
        </a:prstGeom>
        <a:solidFill>
          <a:schemeClr val="accent5">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All personalities have strengths and weaknesses. </a:t>
          </a:r>
          <a:r>
            <a:rPr lang="en-US" sz="1800" kern="1200" dirty="0">
              <a:solidFill>
                <a:schemeClr val="bg1"/>
              </a:solidFill>
              <a:latin typeface="Tahoma" panose="020B0604030504040204" pitchFamily="34" charset="0"/>
              <a:ea typeface="Tahoma" panose="020B0604030504040204" pitchFamily="34" charset="0"/>
              <a:cs typeface="Tahoma" panose="020B0604030504040204" pitchFamily="34" charset="0"/>
            </a:rPr>
            <a:t>Do your best to honor each others’ strengths.                                     When you encounter each others’ weaknesses, offer grace and forgiveness. Assume goodwill. </a:t>
          </a:r>
          <a:endParaRPr lang="en-US" sz="1800" kern="1200" dirty="0">
            <a:latin typeface="Tahoma" panose="020B0604030504040204" pitchFamily="34" charset="0"/>
            <a:ea typeface="Tahoma" panose="020B0604030504040204" pitchFamily="34" charset="0"/>
            <a:cs typeface="Tahoma" panose="020B0604030504040204" pitchFamily="34" charset="0"/>
          </a:endParaRPr>
        </a:p>
      </dsp:txBody>
      <dsp:txXfrm>
        <a:off x="61684" y="1499124"/>
        <a:ext cx="6543465" cy="1140231"/>
      </dsp:txXfrm>
    </dsp:sp>
    <dsp:sp modelId="{D59F9390-EF07-4394-8727-3AC12AF98999}">
      <dsp:nvSpPr>
        <dsp:cNvPr id="0" name=""/>
        <dsp:cNvSpPr/>
      </dsp:nvSpPr>
      <dsp:spPr>
        <a:xfrm>
          <a:off x="0" y="2752880"/>
          <a:ext cx="6666833" cy="126359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t>No one has a 360-degree view of the world…we are in deep need of our teammates’ perspectives. A wise leader asks what others see and makes adjustments accordingly.</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endParaRPr lang="en-US" sz="1800" kern="1200" dirty="0"/>
        </a:p>
      </dsp:txBody>
      <dsp:txXfrm>
        <a:off x="61684" y="2814564"/>
        <a:ext cx="6543465" cy="1140231"/>
      </dsp:txXfrm>
    </dsp:sp>
    <dsp:sp modelId="{53C9EE14-B3AF-4989-B0D0-8CDDC9A07383}">
      <dsp:nvSpPr>
        <dsp:cNvPr id="0" name=""/>
        <dsp:cNvSpPr/>
      </dsp:nvSpPr>
      <dsp:spPr>
        <a:xfrm>
          <a:off x="0" y="4068319"/>
          <a:ext cx="6666833" cy="1263599"/>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latin typeface="Tahoma" panose="020B0604030504040204" pitchFamily="34" charset="0"/>
              <a:ea typeface="Tahoma" panose="020B0604030504040204" pitchFamily="34" charset="0"/>
              <a:cs typeface="Tahoma" panose="020B0604030504040204" pitchFamily="34" charset="0"/>
            </a:rPr>
            <a:t>Learn to laugh at yourself. Love who God has made you! Appreciate how others are strong where you are weak and visa versa. </a:t>
          </a:r>
          <a:br>
            <a:rPr lang="en-US" sz="1800" kern="12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en-US" sz="1800" kern="1200" dirty="0"/>
            <a:t> </a:t>
          </a:r>
        </a:p>
      </dsp:txBody>
      <dsp:txXfrm>
        <a:off x="61684" y="4130003"/>
        <a:ext cx="6543465" cy="114023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3890-542B-47CC-94C1-80B419D32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1D2160-1958-4059-A815-657C4807C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307C9E-23A0-423C-A507-FF6BD16D6CC0}"/>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5" name="Footer Placeholder 4">
            <a:extLst>
              <a:ext uri="{FF2B5EF4-FFF2-40B4-BE49-F238E27FC236}">
                <a16:creationId xmlns:a16="http://schemas.microsoft.com/office/drawing/2014/main" id="{06F1A376-FCF5-490E-8B78-2E514BC8D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844D7-45CF-41E1-95E0-594D4E971F55}"/>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121100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4A517-AFEB-4DBC-AC6A-731A2F471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8E076-A7D8-4292-9230-3B52EBE44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64608-DC7D-4CAB-8976-05E5BDFC934F}"/>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5" name="Footer Placeholder 4">
            <a:extLst>
              <a:ext uri="{FF2B5EF4-FFF2-40B4-BE49-F238E27FC236}">
                <a16:creationId xmlns:a16="http://schemas.microsoft.com/office/drawing/2014/main" id="{0D007D04-11E1-4B57-85A4-EEF2A3484F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C92B5-87D8-4431-A4CB-931074FBB0FD}"/>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339844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255F1-9CD2-40C0-B442-57E0D78A53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D88B5-A034-4241-9E9F-848F5EB4BA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C431C-10E3-4409-BBED-CC5F0F009960}"/>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5" name="Footer Placeholder 4">
            <a:extLst>
              <a:ext uri="{FF2B5EF4-FFF2-40B4-BE49-F238E27FC236}">
                <a16:creationId xmlns:a16="http://schemas.microsoft.com/office/drawing/2014/main" id="{2546FAC9-312C-4243-937A-F2E8BC5189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1F52D-0651-45B4-9F2D-E8686ED62FBE}"/>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221741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E2FB-EDDB-4F9D-8160-A52A77406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CAA74-D98B-4693-BB40-C30FF16DD2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361F76-7019-4359-AABC-E791C214F7DF}"/>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5" name="Footer Placeholder 4">
            <a:extLst>
              <a:ext uri="{FF2B5EF4-FFF2-40B4-BE49-F238E27FC236}">
                <a16:creationId xmlns:a16="http://schemas.microsoft.com/office/drawing/2014/main" id="{645CF566-5156-480D-BBFD-4139FB34F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0EA4E-EE36-4217-A85C-385096A1C8E1}"/>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21224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12244-31F8-400D-90D6-5C4895171D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2D81AD-6419-4F7E-8AD5-CC15DDD6A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79EA4-52A9-4E0B-9A22-E3A7D65CC50C}"/>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5" name="Footer Placeholder 4">
            <a:extLst>
              <a:ext uri="{FF2B5EF4-FFF2-40B4-BE49-F238E27FC236}">
                <a16:creationId xmlns:a16="http://schemas.microsoft.com/office/drawing/2014/main" id="{6D51D9FC-059F-4C14-ABCF-380B03D81C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127C3-8796-4045-9C6D-CBA182701C5B}"/>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3836099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E8E99-A713-4D6C-B53C-7F48F9600E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46FD1-1632-4088-A2BA-358DB15CB3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E68703-010B-47E8-BD3A-3268B54E5F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C509F6-F532-4CF4-953D-6D677CEB3238}"/>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6" name="Footer Placeholder 5">
            <a:extLst>
              <a:ext uri="{FF2B5EF4-FFF2-40B4-BE49-F238E27FC236}">
                <a16:creationId xmlns:a16="http://schemas.microsoft.com/office/drawing/2014/main" id="{5AC7CE7E-0B7C-4EF7-88D1-48EE01E4D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38920-62FC-430C-8D12-B85843ED9263}"/>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83564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F1E2-E505-4E12-95B5-BF82D27801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71313C-D049-472C-857E-F3B94FE20E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8E3B9C-52D5-4930-BD94-34616C6981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16B439-1473-41D0-9C05-843354B88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4632E8-7D75-4EBF-B3D0-DAA30EDE18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318108-29DF-467E-8E08-437C6C5B5829}"/>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8" name="Footer Placeholder 7">
            <a:extLst>
              <a:ext uri="{FF2B5EF4-FFF2-40B4-BE49-F238E27FC236}">
                <a16:creationId xmlns:a16="http://schemas.microsoft.com/office/drawing/2014/main" id="{7402A352-6D8A-41E9-B86B-04298FDB3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C7C81E-C9F1-4068-9958-F9689C4309B9}"/>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196390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297F1-C84A-49ED-83B3-A8D892458A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0A3FB3-41CF-4F8A-B5FB-B14FA5576F4A}"/>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4" name="Footer Placeholder 3">
            <a:extLst>
              <a:ext uri="{FF2B5EF4-FFF2-40B4-BE49-F238E27FC236}">
                <a16:creationId xmlns:a16="http://schemas.microsoft.com/office/drawing/2014/main" id="{DD3DAF1E-B547-43D7-923B-27B9615A1D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A8758-745C-4B54-B845-7E7FEC55AC67}"/>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143752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69595A-7781-4E7D-BEF0-C880E0816451}"/>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3" name="Footer Placeholder 2">
            <a:extLst>
              <a:ext uri="{FF2B5EF4-FFF2-40B4-BE49-F238E27FC236}">
                <a16:creationId xmlns:a16="http://schemas.microsoft.com/office/drawing/2014/main" id="{02D14AC2-E842-46E4-BB03-0A5C1E63D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5F9239-C58E-4537-B124-819FA3AF1548}"/>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178141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2D5D-3D3D-4A5A-8228-20A402EDD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40224E-01E6-4E21-A4AB-90C495B51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6EF62D-08FD-408F-A7D5-68196DA7F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1AE27-B412-4BB9-B243-376F74736A93}"/>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6" name="Footer Placeholder 5">
            <a:extLst>
              <a:ext uri="{FF2B5EF4-FFF2-40B4-BE49-F238E27FC236}">
                <a16:creationId xmlns:a16="http://schemas.microsoft.com/office/drawing/2014/main" id="{11BB6C29-88D3-46AE-AFF3-D5CB2CA07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786CB-C578-4568-9030-55E83D94773B}"/>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89125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7C9F-AAEC-4F9B-B87C-453833188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F6B21-8FB2-4F22-8042-2669E6085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2EB800-70F3-40AD-8ABA-B374FC12F2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7148B-EFCA-4A24-B6BD-5FD3E51DF3F1}"/>
              </a:ext>
            </a:extLst>
          </p:cNvPr>
          <p:cNvSpPr>
            <a:spLocks noGrp="1"/>
          </p:cNvSpPr>
          <p:nvPr>
            <p:ph type="dt" sz="half" idx="10"/>
          </p:nvPr>
        </p:nvSpPr>
        <p:spPr/>
        <p:txBody>
          <a:bodyPr/>
          <a:lstStyle/>
          <a:p>
            <a:fld id="{586DE73C-9952-4622-B856-797571F6ED23}" type="datetimeFigureOut">
              <a:rPr lang="en-US" smtClean="0"/>
              <a:t>11/11/2021</a:t>
            </a:fld>
            <a:endParaRPr lang="en-US"/>
          </a:p>
        </p:txBody>
      </p:sp>
      <p:sp>
        <p:nvSpPr>
          <p:cNvPr id="6" name="Footer Placeholder 5">
            <a:extLst>
              <a:ext uri="{FF2B5EF4-FFF2-40B4-BE49-F238E27FC236}">
                <a16:creationId xmlns:a16="http://schemas.microsoft.com/office/drawing/2014/main" id="{B330F3B9-A974-41BC-92BB-12C4C9654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022F7-3E0D-4B19-A93A-6196946D5A83}"/>
              </a:ext>
            </a:extLst>
          </p:cNvPr>
          <p:cNvSpPr>
            <a:spLocks noGrp="1"/>
          </p:cNvSpPr>
          <p:nvPr>
            <p:ph type="sldNum" sz="quarter" idx="12"/>
          </p:nvPr>
        </p:nvSpPr>
        <p:spPr/>
        <p:txBody>
          <a:bodyPr/>
          <a:lstStyle/>
          <a:p>
            <a:fld id="{551330B8-8E08-4C86-BBB0-4B493AAFF02B}" type="slidenum">
              <a:rPr lang="en-US" smtClean="0"/>
              <a:t>‹#›</a:t>
            </a:fld>
            <a:endParaRPr lang="en-US"/>
          </a:p>
        </p:txBody>
      </p:sp>
    </p:spTree>
    <p:extLst>
      <p:ext uri="{BB962C8B-B14F-4D97-AF65-F5344CB8AC3E}">
        <p14:creationId xmlns:p14="http://schemas.microsoft.com/office/powerpoint/2010/main" val="277148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24D62-1030-4D79-945B-49960DD378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8DC93D-5336-45A5-8A69-AB911FE5E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581D9-E5A1-4C79-8D25-62282CE2F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6DE73C-9952-4622-B856-797571F6ED23}" type="datetimeFigureOut">
              <a:rPr lang="en-US" smtClean="0"/>
              <a:t>11/11/2021</a:t>
            </a:fld>
            <a:endParaRPr lang="en-US"/>
          </a:p>
        </p:txBody>
      </p:sp>
      <p:sp>
        <p:nvSpPr>
          <p:cNvPr id="5" name="Footer Placeholder 4">
            <a:extLst>
              <a:ext uri="{FF2B5EF4-FFF2-40B4-BE49-F238E27FC236}">
                <a16:creationId xmlns:a16="http://schemas.microsoft.com/office/drawing/2014/main" id="{DBA4DB1B-6644-41AB-B175-1CE4B5B2D6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197BC2-3B82-4F1C-BA25-A16BC6A19A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330B8-8E08-4C86-BBB0-4B493AAFF02B}" type="slidenum">
              <a:rPr lang="en-US" smtClean="0"/>
              <a:t>‹#›</a:t>
            </a:fld>
            <a:endParaRPr lang="en-US"/>
          </a:p>
        </p:txBody>
      </p:sp>
    </p:spTree>
    <p:extLst>
      <p:ext uri="{BB962C8B-B14F-4D97-AF65-F5344CB8AC3E}">
        <p14:creationId xmlns:p14="http://schemas.microsoft.com/office/powerpoint/2010/main" val="50415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lpfw.org/wp-content/uploads/2012/06/SaeOtterRaft.jp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E5C8260-7042-4A76-A775-3E2FF479A22F}"/>
              </a:ext>
            </a:extLst>
          </p:cNvPr>
          <p:cNvSpPr>
            <a:spLocks noGrp="1"/>
          </p:cNvSpPr>
          <p:nvPr>
            <p:ph type="subTitle" idx="1"/>
          </p:nvPr>
        </p:nvSpPr>
        <p:spPr>
          <a:xfrm>
            <a:off x="8373382" y="5570211"/>
            <a:ext cx="3560526" cy="873612"/>
          </a:xfrm>
        </p:spPr>
        <p:txBody>
          <a:bodyPr anchor="ctr">
            <a:normAutofit/>
          </a:bodyPr>
          <a:lstStyle/>
          <a:p>
            <a:pPr algn="l"/>
            <a:r>
              <a:rPr lang="en-US" sz="3200" dirty="0">
                <a:solidFill>
                  <a:srgbClr val="FFFFFF"/>
                </a:solidFill>
                <a:latin typeface="Tahoma" panose="020B0604030504040204" pitchFamily="34" charset="0"/>
                <a:ea typeface="Tahoma" panose="020B0604030504040204" pitchFamily="34" charset="0"/>
                <a:cs typeface="Tahoma" panose="020B0604030504040204" pitchFamily="34" charset="0"/>
              </a:rPr>
              <a:t>Personality Module</a:t>
            </a:r>
          </a:p>
        </p:txBody>
      </p:sp>
      <p:pic>
        <p:nvPicPr>
          <p:cNvPr id="6" name="Picture 5" descr="Logo&#10;&#10;Description automatically generated">
            <a:extLst>
              <a:ext uri="{FF2B5EF4-FFF2-40B4-BE49-F238E27FC236}">
                <a16:creationId xmlns:a16="http://schemas.microsoft.com/office/drawing/2014/main" id="{8DC2A734-8ADF-4451-B059-3A379FC34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5" y="668068"/>
            <a:ext cx="11327549" cy="3964641"/>
          </a:xfrm>
          <a:prstGeom prst="rect">
            <a:avLst/>
          </a:prstGeom>
        </p:spPr>
      </p:pic>
    </p:spTree>
    <p:extLst>
      <p:ext uri="{BB962C8B-B14F-4D97-AF65-F5344CB8AC3E}">
        <p14:creationId xmlns:p14="http://schemas.microsoft.com/office/powerpoint/2010/main" val="119239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A03F30-E1E9-4C4B-8061-B81E03C240BC}"/>
              </a:ext>
            </a:extLst>
          </p:cNvPr>
          <p:cNvSpPr>
            <a:spLocks noGrp="1"/>
          </p:cNvSpPr>
          <p:nvPr>
            <p:ph idx="1"/>
          </p:nvPr>
        </p:nvSpPr>
        <p:spPr>
          <a:xfrm>
            <a:off x="214789" y="1568491"/>
            <a:ext cx="6837324" cy="3065168"/>
          </a:xfrm>
        </p:spPr>
        <p:txBody>
          <a:bodyPr anchor="t">
            <a:normAutofit fontScale="62500" lnSpcReduction="20000"/>
          </a:bodyPr>
          <a:lstStyle/>
          <a:p>
            <a:pPr marL="0" marR="0" indent="0" algn="just">
              <a:lnSpc>
                <a:spcPct val="115000"/>
              </a:lnSpc>
              <a:spcBef>
                <a:spcPts val="0"/>
              </a:spcBef>
              <a:spcAft>
                <a:spcPts val="0"/>
              </a:spcAft>
              <a:buNone/>
            </a:pPr>
            <a:r>
              <a:rPr lang="en-US" sz="4200" b="1" dirty="0">
                <a:effectLst/>
                <a:latin typeface="Freestyle Script" panose="030804020302050B0404" pitchFamily="66" charset="0"/>
                <a:ea typeface="Calibri" panose="020F0502020204030204" pitchFamily="34" charset="0"/>
                <a:cs typeface="Tahoma" panose="020B0604030504040204" pitchFamily="34" charset="0"/>
              </a:rPr>
              <a:t>Strengths: 	</a:t>
            </a:r>
            <a:r>
              <a:rPr lang="en-US" sz="4200" b="1" dirty="0">
                <a:effectLst/>
                <a:latin typeface="Freestyle Script" panose="030804020302050B0404" pitchFamily="66" charset="0"/>
                <a:ea typeface="Calibri" panose="020F0502020204030204" pitchFamily="34" charset="0"/>
                <a:cs typeface="Times New Roman" panose="02020603050405020304" pitchFamily="18" charset="0"/>
              </a:rPr>
              <a:t>		</a:t>
            </a:r>
            <a:r>
              <a:rPr lang="en-US" sz="4200" b="1" dirty="0">
                <a:effectLst/>
                <a:latin typeface="Freestyle Script" panose="030804020302050B0404" pitchFamily="66" charset="0"/>
                <a:ea typeface="Calibri" panose="020F0502020204030204" pitchFamily="34" charset="0"/>
                <a:cs typeface="Tahoma" panose="020B0604030504040204" pitchFamily="34" charset="0"/>
              </a:rPr>
              <a:t>Strengths Pushed out of Balance:</a:t>
            </a:r>
            <a:endParaRPr lang="en-US" sz="4200" dirty="0">
              <a:effectLst/>
              <a:latin typeface="Freestyle Script" panose="030804020302050B0404" pitchFamily="66"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Enthusiastic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Overbearing</a:t>
            </a:r>
            <a:endParaRPr lang="en-US" sz="2700" dirty="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Takes risks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Dangerous, foolish</a:t>
            </a:r>
            <a:endParaRPr lang="en-US" sz="2700" dirty="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Visionary, inspirational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Daydreamer, phony</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Fun loving, infectious laughter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Not serious, obnoxious</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Motivator, promoter, initiator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Manipulator, exaggerates, pushy</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Energetic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Impatient</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Friendly, group oriented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Shallow relationships</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Likes variety, enjoys change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Scattered, lacks follow-through</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Spontaneous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Not focused</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Enjoys creativity, new ideas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Unrealistic, avoids details</a:t>
            </a:r>
          </a:p>
          <a:p>
            <a:pPr marL="0" marR="0" indent="0" algn="just">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sp>
        <p:nvSpPr>
          <p:cNvPr id="137" name="Rectangle 1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FE37F5-081C-4A06-B7DC-D65CF398BFFB}"/>
              </a:ext>
            </a:extLst>
          </p:cNvPr>
          <p:cNvSpPr txBox="1"/>
          <p:nvPr/>
        </p:nvSpPr>
        <p:spPr>
          <a:xfrm>
            <a:off x="214789" y="4798082"/>
            <a:ext cx="6671115" cy="676404"/>
          </a:xfrm>
          <a:prstGeom prst="rect">
            <a:avLst/>
          </a:prstGeom>
          <a:noFill/>
        </p:spPr>
        <p:txBody>
          <a:bodyPr wrap="square">
            <a:spAutoFit/>
          </a:bodyPr>
          <a:lstStyle/>
          <a:p>
            <a:pPr marL="0" marR="0" algn="just">
              <a:lnSpc>
                <a:spcPct val="115000"/>
              </a:lnSpc>
              <a:spcBef>
                <a:spcPts val="0"/>
              </a:spcBef>
              <a:spcAft>
                <a:spcPts val="0"/>
              </a:spcAft>
            </a:pPr>
            <a:r>
              <a:rPr lang="en-US" sz="1700" b="1" dirty="0">
                <a:effectLst/>
                <a:ea typeface="Calibri" panose="020F0502020204030204" pitchFamily="34" charset="0"/>
                <a:cs typeface="Times New Roman" panose="02020603050405020304" pitchFamily="18" charset="0"/>
              </a:rPr>
              <a:t>Stressed:</a:t>
            </a:r>
            <a:r>
              <a:rPr lang="en-US" sz="1700" dirty="0">
                <a:effectLst/>
                <a:ea typeface="Calibri" panose="020F0502020204030204" pitchFamily="34" charset="0"/>
                <a:cs typeface="Times New Roman" panose="02020603050405020304" pitchFamily="18" charset="0"/>
              </a:rPr>
              <a:t>  They need to be allowed to be vocal/verbal without judgement</a:t>
            </a:r>
          </a:p>
          <a:p>
            <a:pPr marL="0" marR="0" algn="just">
              <a:lnSpc>
                <a:spcPct val="115000"/>
              </a:lnSpc>
              <a:spcBef>
                <a:spcPts val="0"/>
              </a:spcBef>
              <a:spcAft>
                <a:spcPts val="0"/>
              </a:spcAft>
            </a:pPr>
            <a:r>
              <a:rPr lang="en-US" sz="1700" b="1" dirty="0">
                <a:effectLst/>
                <a:ea typeface="Calibri" panose="020F0502020204030204" pitchFamily="34" charset="0"/>
                <a:cs typeface="Times New Roman" panose="02020603050405020304" pitchFamily="18" charset="0"/>
              </a:rPr>
              <a:t>Under Pressure:</a:t>
            </a:r>
            <a:r>
              <a:rPr lang="en-US" sz="1700" dirty="0">
                <a:effectLst/>
                <a:ea typeface="Calibri" panose="020F0502020204030204" pitchFamily="34" charset="0"/>
                <a:cs typeface="Times New Roman" panose="02020603050405020304" pitchFamily="18" charset="0"/>
              </a:rPr>
              <a:t> They verbally attack</a:t>
            </a:r>
          </a:p>
        </p:txBody>
      </p:sp>
      <p:sp>
        <p:nvSpPr>
          <p:cNvPr id="2" name="Rectangle 4">
            <a:extLst>
              <a:ext uri="{FF2B5EF4-FFF2-40B4-BE49-F238E27FC236}">
                <a16:creationId xmlns:a16="http://schemas.microsoft.com/office/drawing/2014/main" id="{3CEAB221-DE16-484A-9824-0B72B762FA41}"/>
              </a:ext>
            </a:extLst>
          </p:cNvPr>
          <p:cNvSpPr>
            <a:spLocks noChangeArrowheads="1"/>
          </p:cNvSpPr>
          <p:nvPr/>
        </p:nvSpPr>
        <p:spPr bwMode="auto">
          <a:xfrm>
            <a:off x="3813271" y="1692667"/>
            <a:ext cx="16022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9" name="Picture 3">
            <a:extLst>
              <a:ext uri="{FF2B5EF4-FFF2-40B4-BE49-F238E27FC236}">
                <a16:creationId xmlns:a16="http://schemas.microsoft.com/office/drawing/2014/main" id="{6C567A10-2E09-4AD3-A63A-C3BA56B7F55E}"/>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4789" r="4789"/>
          <a:stretch>
            <a:fillRect/>
          </a:stretch>
        </p:blipFill>
        <p:spPr bwMode="auto">
          <a:xfrm>
            <a:off x="7075967" y="1359686"/>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4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BEDDE-D3D7-4666-90EF-5AAB6B5614A5}"/>
              </a:ext>
            </a:extLst>
          </p:cNvPr>
          <p:cNvSpPr>
            <a:spLocks noGrp="1"/>
          </p:cNvSpPr>
          <p:nvPr>
            <p:ph type="title"/>
          </p:nvPr>
        </p:nvSpPr>
        <p:spPr>
          <a:xfrm>
            <a:off x="8516855" y="117665"/>
            <a:ext cx="3296133" cy="989743"/>
          </a:xfrm>
        </p:spPr>
        <p:txBody>
          <a:bodyPr anchor="b">
            <a:normAutofit/>
          </a:bodyPr>
          <a:lstStyle/>
          <a:p>
            <a:r>
              <a:rPr lang="en-US" sz="5400" dirty="0">
                <a:latin typeface="Freestyle Script" panose="030804020302050B0404" pitchFamily="66" charset="0"/>
              </a:rPr>
              <a:t>Golden Retriever</a:t>
            </a:r>
          </a:p>
        </p:txBody>
      </p:sp>
      <p:sp>
        <p:nvSpPr>
          <p:cNvPr id="3" name="Content Placeholder 2">
            <a:extLst>
              <a:ext uri="{FF2B5EF4-FFF2-40B4-BE49-F238E27FC236}">
                <a16:creationId xmlns:a16="http://schemas.microsoft.com/office/drawing/2014/main" id="{FFD81F5C-138F-4AF8-9A62-58AE0F9544EB}"/>
              </a:ext>
            </a:extLst>
          </p:cNvPr>
          <p:cNvSpPr>
            <a:spLocks noGrp="1"/>
          </p:cNvSpPr>
          <p:nvPr>
            <p:ph idx="1"/>
          </p:nvPr>
        </p:nvSpPr>
        <p:spPr>
          <a:xfrm>
            <a:off x="8516855" y="1063614"/>
            <a:ext cx="3548808" cy="5454866"/>
          </a:xfrm>
        </p:spPr>
        <p:txBody>
          <a:bodyPr>
            <a:normAutofit/>
          </a:bodyPr>
          <a:lstStyle/>
          <a:p>
            <a:r>
              <a:rPr lang="en-US" sz="2000" dirty="0"/>
              <a:t>Relational expert</a:t>
            </a:r>
          </a:p>
          <a:p>
            <a:r>
              <a:rPr lang="en-US" sz="2000" dirty="0"/>
              <a:t>Loyal</a:t>
            </a:r>
          </a:p>
          <a:p>
            <a:r>
              <a:rPr lang="en-US" sz="2000" dirty="0"/>
              <a:t>Sensitive, caring</a:t>
            </a:r>
          </a:p>
          <a:p>
            <a:r>
              <a:rPr lang="en-US" sz="2000" dirty="0"/>
              <a:t>Eager to please</a:t>
            </a:r>
          </a:p>
          <a:p>
            <a:r>
              <a:rPr lang="en-US" sz="2000" dirty="0"/>
              <a:t>Does not like big changes</a:t>
            </a:r>
          </a:p>
          <a:p>
            <a:r>
              <a:rPr lang="en-US" sz="2000" dirty="0"/>
              <a:t>Has a hard time saying, “No”</a:t>
            </a:r>
          </a:p>
          <a:p>
            <a:r>
              <a:rPr lang="en-US" sz="2000" dirty="0"/>
              <a:t>Avoids confrontation</a:t>
            </a:r>
          </a:p>
          <a:p>
            <a:r>
              <a:rPr lang="en-US" sz="2000" dirty="0"/>
              <a:t>Calm, even emotions</a:t>
            </a:r>
          </a:p>
          <a:p>
            <a:r>
              <a:rPr lang="en-US" sz="2000" dirty="0"/>
              <a:t>Peacemaker</a:t>
            </a:r>
          </a:p>
          <a:p>
            <a:r>
              <a:rPr lang="en-US" sz="2000" dirty="0"/>
              <a:t>Warm, kind</a:t>
            </a:r>
          </a:p>
          <a:p>
            <a:r>
              <a:rPr lang="en-US" sz="2000" dirty="0"/>
              <a:t>Biblical example: Abraham</a:t>
            </a:r>
          </a:p>
          <a:p>
            <a:r>
              <a:rPr lang="en-US" sz="2000" dirty="0"/>
              <a:t>Motto: “Let’s keep things the way they are.”</a:t>
            </a:r>
          </a:p>
          <a:p>
            <a:endParaRPr lang="en-US" sz="2000" dirty="0"/>
          </a:p>
          <a:p>
            <a:endParaRPr lang="en-US" sz="2000" dirty="0"/>
          </a:p>
        </p:txBody>
      </p:sp>
      <p:sp>
        <p:nvSpPr>
          <p:cNvPr id="73"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30B769F2-7FAC-4912-8AFA-5880EF6963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41" t="232" r="814" b="2990"/>
          <a:stretch/>
        </p:blipFill>
        <p:spPr bwMode="auto">
          <a:xfrm>
            <a:off x="0" y="-7942"/>
            <a:ext cx="8115296" cy="64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72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A03F30-E1E9-4C4B-8061-B81E03C240BC}"/>
              </a:ext>
            </a:extLst>
          </p:cNvPr>
          <p:cNvSpPr>
            <a:spLocks noGrp="1"/>
          </p:cNvSpPr>
          <p:nvPr>
            <p:ph idx="1"/>
          </p:nvPr>
        </p:nvSpPr>
        <p:spPr>
          <a:xfrm>
            <a:off x="214789" y="1568491"/>
            <a:ext cx="6837324" cy="3065168"/>
          </a:xfrm>
        </p:spPr>
        <p:txBody>
          <a:bodyPr anchor="t">
            <a:normAutofit fontScale="55000" lnSpcReduction="20000"/>
          </a:bodyPr>
          <a:lstStyle/>
          <a:p>
            <a:pPr marL="0" marR="0" indent="0" algn="just">
              <a:lnSpc>
                <a:spcPct val="115000"/>
              </a:lnSpc>
              <a:spcBef>
                <a:spcPts val="0"/>
              </a:spcBef>
              <a:spcAft>
                <a:spcPts val="0"/>
              </a:spcAft>
              <a:buNone/>
            </a:pPr>
            <a:r>
              <a:rPr lang="en-US" sz="4200" b="1" dirty="0">
                <a:effectLst/>
                <a:latin typeface="Freestyle Script" panose="030804020302050B0404" pitchFamily="66" charset="0"/>
                <a:ea typeface="Calibri" panose="020F0502020204030204" pitchFamily="34" charset="0"/>
                <a:cs typeface="Tahoma" panose="020B0604030504040204" pitchFamily="34" charset="0"/>
              </a:rPr>
              <a:t>Strengths: 	</a:t>
            </a:r>
            <a:r>
              <a:rPr lang="en-US" sz="4200" b="1" dirty="0">
                <a:effectLst/>
                <a:latin typeface="Freestyle Script" panose="030804020302050B0404" pitchFamily="66" charset="0"/>
                <a:ea typeface="Calibri" panose="020F0502020204030204" pitchFamily="34" charset="0"/>
                <a:cs typeface="Times New Roman" panose="02020603050405020304" pitchFamily="18" charset="0"/>
              </a:rPr>
              <a:t>			</a:t>
            </a:r>
            <a:r>
              <a:rPr lang="en-US" sz="4200" b="1" dirty="0">
                <a:effectLst/>
                <a:latin typeface="Freestyle Script" panose="030804020302050B0404" pitchFamily="66" charset="0"/>
                <a:ea typeface="Calibri" panose="020F0502020204030204" pitchFamily="34" charset="0"/>
                <a:cs typeface="Tahoma" panose="020B0604030504040204" pitchFamily="34" charset="0"/>
              </a:rPr>
              <a:t>Strengths Pushed out of Balance:</a:t>
            </a:r>
            <a:endParaRPr lang="en-US" sz="4200" dirty="0">
              <a:effectLst/>
              <a:latin typeface="Freestyle Script" panose="030804020302050B0404" pitchFamily="66"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700" dirty="0">
                <a:ea typeface="Calibri" panose="020F0502020204030204" pitchFamily="34" charset="0"/>
                <a:cs typeface="Times New Roman" panose="02020603050405020304" pitchFamily="18" charset="0"/>
              </a:rPr>
              <a:t>Sensitive feelings</a:t>
            </a:r>
            <a:r>
              <a:rPr lang="en-US" sz="2700" dirty="0">
                <a:effectLst/>
                <a:ea typeface="Calibri" panose="020F0502020204030204" pitchFamily="34" charset="0"/>
                <a:cs typeface="Times New Roman" panose="02020603050405020304" pitchFamily="18" charset="0"/>
              </a:rPr>
              <a:t>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Easily hurt</a:t>
            </a:r>
            <a:endParaRPr lang="en-US" sz="2700" dirty="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Loyal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Missed opportunities</a:t>
            </a:r>
            <a:endParaRPr lang="en-US" sz="2700" dirty="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Calm, even-keel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Lacking enthusiasm</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Non-demanding, patient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Pushover, doormat, taken </a:t>
            </a:r>
          </a:p>
          <a:p>
            <a:pPr marL="0" marR="0" indent="0" algn="just">
              <a:lnSpc>
                <a:spcPct val="115000"/>
              </a:lnSpc>
              <a:spcBef>
                <a:spcPts val="0"/>
              </a:spcBef>
              <a:spcAft>
                <a:spcPts val="0"/>
              </a:spcAft>
              <a:buNone/>
            </a:pPr>
            <a:r>
              <a:rPr lang="en-US" sz="2700" dirty="0">
                <a:ea typeface="Calibri" panose="020F0502020204030204" pitchFamily="34" charset="0"/>
                <a:cs typeface="Times New Roman" panose="02020603050405020304" pitchFamily="18" charset="0"/>
              </a:rPr>
              <a:t>				</a:t>
            </a:r>
            <a:r>
              <a:rPr lang="en-US" sz="2700" dirty="0">
                <a:effectLst/>
                <a:ea typeface="Calibri" panose="020F0502020204030204" pitchFamily="34" charset="0"/>
                <a:cs typeface="Times New Roman" panose="02020603050405020304" pitchFamily="18" charset="0"/>
              </a:rPr>
              <a:t>advantage of</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Peacemaker, hates confrontation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Misses honest intimacy</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Enjoys routine, dislikes change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Stays in a rut, not spontaneous</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Warm and relational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Limits number of deep relationships</a:t>
            </a:r>
          </a:p>
          <a:p>
            <a:pPr marL="0" marR="0" indent="0" algn="just">
              <a:lnSpc>
                <a:spcPct val="115000"/>
              </a:lnSpc>
              <a:spcBef>
                <a:spcPts val="0"/>
              </a:spcBef>
              <a:spcAft>
                <a:spcPts val="0"/>
              </a:spcAft>
              <a:buNone/>
            </a:pPr>
            <a:r>
              <a:rPr lang="en-US" sz="2700" dirty="0">
                <a:ea typeface="Calibri" panose="020F0502020204030204" pitchFamily="34" charset="0"/>
                <a:cs typeface="Times New Roman" panose="02020603050405020304" pitchFamily="18" charset="0"/>
              </a:rPr>
              <a:t>Accommodating	</a:t>
            </a:r>
            <a:r>
              <a:rPr lang="en-US" sz="2700" dirty="0">
                <a:effectLst/>
                <a:ea typeface="Calibri" panose="020F0502020204030204" pitchFamily="34" charset="0"/>
                <a:cs typeface="Times New Roman" panose="02020603050405020304" pitchFamily="18" charset="0"/>
              </a:rPr>
              <a:t>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Indecisive</a:t>
            </a:r>
          </a:p>
          <a:p>
            <a:pPr marL="0" marR="0" indent="0" algn="just">
              <a:lnSpc>
                <a:spcPct val="115000"/>
              </a:lnSpc>
              <a:spcBef>
                <a:spcPts val="0"/>
              </a:spcBef>
              <a:spcAft>
                <a:spcPts val="0"/>
              </a:spcAft>
              <a:buNone/>
            </a:pPr>
            <a:r>
              <a:rPr lang="en-US" sz="2700" dirty="0">
                <a:effectLst/>
                <a:ea typeface="Calibri" panose="020F0502020204030204" pitchFamily="34" charset="0"/>
                <a:cs typeface="Times New Roman" panose="02020603050405020304" pitchFamily="18" charset="0"/>
              </a:rPr>
              <a:t>Sympathetic, good listener	</a:t>
            </a:r>
            <a:r>
              <a:rPr lang="en-US" sz="2700" b="1" dirty="0">
                <a:effectLst/>
                <a:ea typeface="Calibri" panose="020F0502020204030204" pitchFamily="34" charset="0"/>
                <a:cs typeface="Tahoma" panose="020B0604030504040204" pitchFamily="34" charset="0"/>
                <a:sym typeface="Wingdings" panose="05000000000000000000" pitchFamily="2" charset="2"/>
              </a:rPr>
              <a:t></a:t>
            </a:r>
            <a:r>
              <a:rPr lang="en-US" sz="2700" dirty="0">
                <a:effectLst/>
                <a:ea typeface="Calibri" panose="020F0502020204030204" pitchFamily="34" charset="0"/>
                <a:cs typeface="Times New Roman" panose="02020603050405020304" pitchFamily="18" charset="0"/>
              </a:rPr>
              <a:t>	Holds on to others’ hurt or pain</a:t>
            </a:r>
          </a:p>
          <a:p>
            <a:endParaRPr lang="en-US" sz="1100" dirty="0"/>
          </a:p>
        </p:txBody>
      </p:sp>
      <p:sp>
        <p:nvSpPr>
          <p:cNvPr id="137" name="Rectangle 1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FE37F5-081C-4A06-B7DC-D65CF398BFFB}"/>
              </a:ext>
            </a:extLst>
          </p:cNvPr>
          <p:cNvSpPr txBox="1"/>
          <p:nvPr/>
        </p:nvSpPr>
        <p:spPr>
          <a:xfrm>
            <a:off x="202426" y="4798082"/>
            <a:ext cx="6671115" cy="977255"/>
          </a:xfrm>
          <a:prstGeom prst="rect">
            <a:avLst/>
          </a:prstGeom>
          <a:noFill/>
        </p:spPr>
        <p:txBody>
          <a:bodyPr wrap="square">
            <a:spAutoFit/>
          </a:bodyPr>
          <a:lstStyle/>
          <a:p>
            <a:pPr marL="0" marR="0" algn="just">
              <a:lnSpc>
                <a:spcPct val="115000"/>
              </a:lnSpc>
              <a:spcBef>
                <a:spcPts val="0"/>
              </a:spcBef>
              <a:spcAft>
                <a:spcPts val="0"/>
              </a:spcAft>
            </a:pPr>
            <a:r>
              <a:rPr lang="en-US" sz="1700" b="1" dirty="0">
                <a:effectLst/>
                <a:ea typeface="Calibri" panose="020F0502020204030204" pitchFamily="34" charset="0"/>
                <a:cs typeface="Times New Roman" panose="02020603050405020304" pitchFamily="18" charset="0"/>
              </a:rPr>
              <a:t>Stressed:</a:t>
            </a:r>
            <a:r>
              <a:rPr lang="en-US" sz="1700" dirty="0">
                <a:effectLst/>
                <a:ea typeface="Calibri" panose="020F0502020204030204" pitchFamily="34" charset="0"/>
                <a:cs typeface="Times New Roman" panose="02020603050405020304" pitchFamily="18" charset="0"/>
              </a:rPr>
              <a:t>  Digs heels in</a:t>
            </a:r>
          </a:p>
          <a:p>
            <a:pPr marL="0" marR="0" algn="just">
              <a:lnSpc>
                <a:spcPct val="115000"/>
              </a:lnSpc>
              <a:spcBef>
                <a:spcPts val="0"/>
              </a:spcBef>
              <a:spcAft>
                <a:spcPts val="0"/>
              </a:spcAft>
            </a:pPr>
            <a:r>
              <a:rPr lang="en-US" sz="1700" b="1" dirty="0">
                <a:ea typeface="Calibri" panose="020F0502020204030204" pitchFamily="34" charset="0"/>
                <a:cs typeface="Times New Roman" panose="02020603050405020304" pitchFamily="18" charset="0"/>
              </a:rPr>
              <a:t>Under Pressure: </a:t>
            </a:r>
            <a:r>
              <a:rPr lang="en-US" sz="1700" dirty="0">
                <a:ea typeface="Calibri" panose="020F0502020204030204" pitchFamily="34" charset="0"/>
                <a:cs typeface="Times New Roman" panose="02020603050405020304" pitchFamily="18" charset="0"/>
              </a:rPr>
              <a:t>Needs to be embraced and treated with gentleness and patience.</a:t>
            </a:r>
            <a:endParaRPr lang="en-US" sz="1700" dirty="0">
              <a:effectLst/>
              <a:ea typeface="Calibri" panose="020F0502020204030204" pitchFamily="34" charset="0"/>
              <a:cs typeface="Times New Roman" panose="02020603050405020304" pitchFamily="18" charset="0"/>
            </a:endParaRPr>
          </a:p>
        </p:txBody>
      </p:sp>
      <p:sp>
        <p:nvSpPr>
          <p:cNvPr id="2" name="Rectangle 4">
            <a:extLst>
              <a:ext uri="{FF2B5EF4-FFF2-40B4-BE49-F238E27FC236}">
                <a16:creationId xmlns:a16="http://schemas.microsoft.com/office/drawing/2014/main" id="{3CEAB221-DE16-484A-9824-0B72B762FA41}"/>
              </a:ext>
            </a:extLst>
          </p:cNvPr>
          <p:cNvSpPr>
            <a:spLocks noChangeArrowheads="1"/>
          </p:cNvSpPr>
          <p:nvPr/>
        </p:nvSpPr>
        <p:spPr bwMode="auto">
          <a:xfrm>
            <a:off x="3813271" y="1692667"/>
            <a:ext cx="1602229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2">
            <a:extLst>
              <a:ext uri="{FF2B5EF4-FFF2-40B4-BE49-F238E27FC236}">
                <a16:creationId xmlns:a16="http://schemas.microsoft.com/office/drawing/2014/main" id="{CA57EAEE-DFCC-4479-9DC6-6D4905B7EF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93" t="1430" r="6924" b="793"/>
          <a:stretch/>
        </p:blipFill>
        <p:spPr bwMode="auto">
          <a:xfrm>
            <a:off x="6980352" y="1417308"/>
            <a:ext cx="4480560" cy="402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97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BEDDE-D3D7-4666-90EF-5AAB6B5614A5}"/>
              </a:ext>
            </a:extLst>
          </p:cNvPr>
          <p:cNvSpPr>
            <a:spLocks noGrp="1"/>
          </p:cNvSpPr>
          <p:nvPr>
            <p:ph type="title"/>
          </p:nvPr>
        </p:nvSpPr>
        <p:spPr>
          <a:xfrm>
            <a:off x="8327965" y="35441"/>
            <a:ext cx="3296133" cy="989743"/>
          </a:xfrm>
        </p:spPr>
        <p:txBody>
          <a:bodyPr anchor="b">
            <a:normAutofit/>
          </a:bodyPr>
          <a:lstStyle/>
          <a:p>
            <a:r>
              <a:rPr lang="en-US" sz="5400" dirty="0">
                <a:latin typeface="Freestyle Script" panose="030804020302050B0404" pitchFamily="66" charset="0"/>
              </a:rPr>
              <a:t>Beaver</a:t>
            </a:r>
          </a:p>
        </p:txBody>
      </p:sp>
      <p:sp>
        <p:nvSpPr>
          <p:cNvPr id="3" name="Content Placeholder 2">
            <a:extLst>
              <a:ext uri="{FF2B5EF4-FFF2-40B4-BE49-F238E27FC236}">
                <a16:creationId xmlns:a16="http://schemas.microsoft.com/office/drawing/2014/main" id="{FFD81F5C-138F-4AF8-9A62-58AE0F9544EB}"/>
              </a:ext>
            </a:extLst>
          </p:cNvPr>
          <p:cNvSpPr>
            <a:spLocks noGrp="1"/>
          </p:cNvSpPr>
          <p:nvPr>
            <p:ph idx="1"/>
          </p:nvPr>
        </p:nvSpPr>
        <p:spPr>
          <a:xfrm>
            <a:off x="8378289" y="965156"/>
            <a:ext cx="3195483" cy="5454866"/>
          </a:xfrm>
        </p:spPr>
        <p:txBody>
          <a:bodyPr>
            <a:normAutofit/>
          </a:bodyPr>
          <a:lstStyle/>
          <a:p>
            <a:r>
              <a:rPr lang="en-US" sz="2000" dirty="0"/>
              <a:t>Organized</a:t>
            </a:r>
          </a:p>
          <a:p>
            <a:r>
              <a:rPr lang="en-US" sz="2000" dirty="0"/>
              <a:t>Administrative, detailed</a:t>
            </a:r>
          </a:p>
          <a:p>
            <a:r>
              <a:rPr lang="en-US" sz="2000" dirty="0"/>
              <a:t>Precise, perfectionistic</a:t>
            </a:r>
          </a:p>
          <a:p>
            <a:r>
              <a:rPr lang="en-US" sz="2000" dirty="0"/>
              <a:t>Consistent, predictable</a:t>
            </a:r>
          </a:p>
          <a:p>
            <a:r>
              <a:rPr lang="en-US" sz="2000" dirty="0"/>
              <a:t>Sensitive, conscientious</a:t>
            </a:r>
          </a:p>
          <a:p>
            <a:r>
              <a:rPr lang="en-US" sz="2000" dirty="0"/>
              <a:t>Reserved, controlled</a:t>
            </a:r>
          </a:p>
          <a:p>
            <a:r>
              <a:rPr lang="en-US" sz="2000" dirty="0"/>
              <a:t>Discerning</a:t>
            </a:r>
          </a:p>
          <a:p>
            <a:r>
              <a:rPr lang="en-US" sz="2000" dirty="0"/>
              <a:t>Creative</a:t>
            </a:r>
          </a:p>
          <a:p>
            <a:r>
              <a:rPr lang="en-US" sz="2000" dirty="0"/>
              <a:t>Very hard on herself</a:t>
            </a:r>
          </a:p>
          <a:p>
            <a:r>
              <a:rPr lang="en-US" sz="2000" dirty="0"/>
              <a:t>Tends to see one “correct” way of doing things</a:t>
            </a:r>
          </a:p>
          <a:p>
            <a:r>
              <a:rPr lang="en-US" sz="2000" dirty="0"/>
              <a:t>Biblical example: Moses</a:t>
            </a:r>
          </a:p>
          <a:p>
            <a:r>
              <a:rPr lang="en-US" sz="2000" dirty="0"/>
              <a:t>Motto: “Let’s do this right!”</a:t>
            </a:r>
          </a:p>
          <a:p>
            <a:endParaRPr lang="en-US" sz="2000" dirty="0"/>
          </a:p>
          <a:p>
            <a:endParaRPr lang="en-US" sz="2000" dirty="0"/>
          </a:p>
        </p:txBody>
      </p:sp>
      <p:sp>
        <p:nvSpPr>
          <p:cNvPr id="73"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5298DD00-2038-4FC1-88D4-6CF3390C8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 b="-150"/>
          <a:stretch/>
        </p:blipFill>
        <p:spPr bwMode="auto">
          <a:xfrm>
            <a:off x="2425697" y="0"/>
            <a:ext cx="5689600" cy="642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7EB9872-E1A7-4676-AEEE-7ABE32432DC4}"/>
              </a:ext>
            </a:extLst>
          </p:cNvPr>
          <p:cNvPicPr>
            <a:picLocks noChangeAspect="1"/>
          </p:cNvPicPr>
          <p:nvPr/>
        </p:nvPicPr>
        <p:blipFill rotWithShape="1">
          <a:blip r:embed="rId3"/>
          <a:srcRect l="-7739" t="1282" r="-7739" b="3041"/>
          <a:stretch/>
        </p:blipFill>
        <p:spPr>
          <a:xfrm>
            <a:off x="-212668" y="0"/>
            <a:ext cx="2851034" cy="6420022"/>
          </a:xfrm>
          <a:prstGeom prst="rect">
            <a:avLst/>
          </a:prstGeom>
        </p:spPr>
      </p:pic>
    </p:spTree>
    <p:extLst>
      <p:ext uri="{BB962C8B-B14F-4D97-AF65-F5344CB8AC3E}">
        <p14:creationId xmlns:p14="http://schemas.microsoft.com/office/powerpoint/2010/main" val="675877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A03F30-E1E9-4C4B-8061-B81E03C240BC}"/>
              </a:ext>
            </a:extLst>
          </p:cNvPr>
          <p:cNvSpPr>
            <a:spLocks noGrp="1"/>
          </p:cNvSpPr>
          <p:nvPr>
            <p:ph idx="1"/>
          </p:nvPr>
        </p:nvSpPr>
        <p:spPr>
          <a:xfrm>
            <a:off x="238643" y="1667588"/>
            <a:ext cx="7025757" cy="3065168"/>
          </a:xfrm>
        </p:spPr>
        <p:txBody>
          <a:bodyPr anchor="t">
            <a:normAutofit/>
          </a:bodyPr>
          <a:lstStyle/>
          <a:p>
            <a:pPr marL="0" marR="0" indent="0">
              <a:spcBef>
                <a:spcPts val="0"/>
              </a:spcBef>
              <a:spcAft>
                <a:spcPts val="0"/>
              </a:spcAft>
              <a:buNone/>
            </a:pPr>
            <a:r>
              <a:rPr lang="en-US" b="1" dirty="0">
                <a:effectLst/>
                <a:latin typeface="Freestyle Script" panose="030804020302050B0404" pitchFamily="66" charset="0"/>
                <a:ea typeface="Calibri" panose="020F0502020204030204" pitchFamily="34" charset="0"/>
                <a:cs typeface="Tahoma" panose="020B0604030504040204" pitchFamily="34" charset="0"/>
              </a:rPr>
              <a:t>Strengths: 	</a:t>
            </a:r>
            <a:r>
              <a:rPr lang="en-US" b="1" dirty="0">
                <a:effectLst/>
                <a:latin typeface="Tahoma" panose="020B0604030504040204" pitchFamily="34" charset="0"/>
                <a:ea typeface="Calibri" panose="020F0502020204030204" pitchFamily="34" charset="0"/>
                <a:cs typeface="Times New Roman" panose="02020603050405020304" pitchFamily="18" charset="0"/>
              </a:rPr>
              <a:t>		</a:t>
            </a:r>
            <a:r>
              <a:rPr lang="en-US" b="1" dirty="0">
                <a:effectLst/>
                <a:latin typeface="Freestyle Script" panose="030804020302050B0404" pitchFamily="66" charset="0"/>
                <a:ea typeface="Calibri" panose="020F0502020204030204" pitchFamily="34" charset="0"/>
                <a:cs typeface="Tahoma" panose="020B0604030504040204" pitchFamily="34" charset="0"/>
              </a:rPr>
              <a:t>Strengths Pushed out of Balance: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Perfectionistic</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dirty="0">
                <a:effectLst/>
                <a:ea typeface="Calibri" panose="020F0502020204030204" pitchFamily="34" charset="0"/>
                <a:cs typeface="Times New Roman" panose="02020603050405020304" pitchFamily="18" charset="0"/>
              </a:rPr>
              <a:t>	Too </a:t>
            </a:r>
            <a:r>
              <a:rPr lang="en-US" sz="1700" dirty="0">
                <a:ea typeface="Calibri" panose="020F0502020204030204" pitchFamily="34" charset="0"/>
                <a:cs typeface="Times New Roman" panose="02020603050405020304" pitchFamily="18" charset="0"/>
              </a:rPr>
              <a:t>controlling</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Detailed, enjoys instructions</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imes New Roman" panose="02020603050405020304" pitchFamily="18" charset="0"/>
              </a:rPr>
              <a:t>Slow in accomplishing tasks</a:t>
            </a:r>
          </a:p>
          <a:p>
            <a:pPr marL="0" indent="0" algn="just">
              <a:spcBef>
                <a:spcPts val="0"/>
              </a:spcBef>
              <a:buNone/>
            </a:pPr>
            <a:r>
              <a:rPr lang="en-US" sz="1700" dirty="0">
                <a:ea typeface="Calibri" panose="020F0502020204030204" pitchFamily="34" charset="0"/>
                <a:cs typeface="Times New Roman" panose="02020603050405020304" pitchFamily="18" charset="0"/>
              </a:rPr>
              <a:t>Accurate, precise</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Too critical, too strict</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Consistent, predictable</a:t>
            </a:r>
            <a:r>
              <a:rPr lang="en-US" sz="1700" dirty="0">
                <a:effectLst/>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ahoma" panose="020B0604030504040204" pitchFamily="34" charset="0"/>
                <a:sym typeface="Wingdings" panose="05000000000000000000" pitchFamily="2" charset="2"/>
              </a:rPr>
              <a:t></a:t>
            </a:r>
            <a:r>
              <a:rPr lang="en-US" sz="1700"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Resists spontaneity/variety; boring</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Practical		</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Not adventurous</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Sensitive		</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Stubborn</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Conscientious</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Inflexible</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Analytical	</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Loses “big picture”</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Discerning</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Negative</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r>
              <a:rPr lang="en-US" sz="1700" dirty="0">
                <a:ea typeface="Calibri" panose="020F0502020204030204" pitchFamily="34" charset="0"/>
                <a:cs typeface="Times New Roman" panose="02020603050405020304" pitchFamily="18" charset="0"/>
              </a:rPr>
              <a:t>Controlled, reserved, orderly</a:t>
            </a:r>
            <a:r>
              <a:rPr lang="en-US" sz="1700" dirty="0">
                <a:effectLst/>
                <a:ea typeface="Calibri" panose="020F0502020204030204" pitchFamily="34" charset="0"/>
                <a:cs typeface="Times New Roman" panose="02020603050405020304" pitchFamily="18" charset="0"/>
              </a:rPr>
              <a:t>	</a:t>
            </a:r>
            <a:r>
              <a:rPr lang="en-US" sz="1700" b="1" dirty="0">
                <a:effectLst/>
                <a:ea typeface="Calibri" panose="020F0502020204030204" pitchFamily="34" charset="0"/>
                <a:cs typeface="Tahoma" panose="020B0604030504040204" pitchFamily="34" charset="0"/>
                <a:sym typeface="Wingdings" panose="05000000000000000000" pitchFamily="2" charset="2"/>
              </a:rPr>
              <a:t></a:t>
            </a:r>
            <a:r>
              <a:rPr lang="en-US" sz="1700" b="1" dirty="0">
                <a:effectLst/>
                <a:ea typeface="Calibri" panose="020F0502020204030204" pitchFamily="34" charset="0"/>
                <a:cs typeface="Times New Roman" panose="02020603050405020304" pitchFamily="18" charset="0"/>
              </a:rPr>
              <a:t>	</a:t>
            </a:r>
            <a:r>
              <a:rPr lang="en-US" sz="1700" dirty="0">
                <a:ea typeface="Calibri" panose="020F0502020204030204" pitchFamily="34" charset="0"/>
                <a:cs typeface="Times New Roman" panose="02020603050405020304" pitchFamily="18" charset="0"/>
              </a:rPr>
              <a:t>Too serious and stuffy; rigid</a:t>
            </a:r>
            <a:endParaRPr lang="en-US" sz="1700" dirty="0">
              <a:effectLst/>
              <a:ea typeface="Calibri" panose="020F0502020204030204" pitchFamily="34" charset="0"/>
              <a:cs typeface="Times New Roman" panose="02020603050405020304" pitchFamily="18" charset="0"/>
            </a:endParaRPr>
          </a:p>
          <a:p>
            <a:pPr marL="0" indent="0" algn="just">
              <a:spcBef>
                <a:spcPts val="0"/>
              </a:spcBef>
              <a:buNone/>
            </a:pPr>
            <a:endParaRPr lang="en-US" sz="1800" dirty="0">
              <a:effectLst/>
              <a:ea typeface="Calibri" panose="020F0502020204030204" pitchFamily="34" charset="0"/>
              <a:cs typeface="Times New Roman" panose="02020603050405020304" pitchFamily="18" charset="0"/>
            </a:endParaRPr>
          </a:p>
          <a:p>
            <a:endParaRPr lang="en-US" sz="1100" dirty="0"/>
          </a:p>
        </p:txBody>
      </p:sp>
      <p:sp>
        <p:nvSpPr>
          <p:cNvPr id="137" name="Rectangle 1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FE37F5-081C-4A06-B7DC-D65CF398BFFB}"/>
              </a:ext>
            </a:extLst>
          </p:cNvPr>
          <p:cNvSpPr txBox="1"/>
          <p:nvPr/>
        </p:nvSpPr>
        <p:spPr>
          <a:xfrm>
            <a:off x="238643" y="4862809"/>
            <a:ext cx="7025756" cy="1029256"/>
          </a:xfrm>
          <a:prstGeom prst="rect">
            <a:avLst/>
          </a:prstGeom>
          <a:noFill/>
        </p:spPr>
        <p:txBody>
          <a:bodyPr wrap="square">
            <a:spAutoFit/>
          </a:bodyPr>
          <a:lstStyle/>
          <a:p>
            <a:pPr marL="0" marR="0" algn="just">
              <a:lnSpc>
                <a:spcPct val="115000"/>
              </a:lnSpc>
              <a:spcBef>
                <a:spcPts val="0"/>
              </a:spcBef>
              <a:spcAft>
                <a:spcPts val="0"/>
              </a:spcAft>
            </a:pPr>
            <a:r>
              <a:rPr lang="en-US" b="1" dirty="0">
                <a:effectLst/>
                <a:ea typeface="Calibri" panose="020F0502020204030204" pitchFamily="34" charset="0"/>
                <a:cs typeface="Times New Roman" panose="02020603050405020304" pitchFamily="18" charset="0"/>
              </a:rPr>
              <a:t>Stressed:</a:t>
            </a:r>
            <a:r>
              <a:rPr lang="en-US" dirty="0">
                <a:effectLst/>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May become overwhelmed and freeze OR may stay up all night 	to finish a project.</a:t>
            </a:r>
            <a:endParaRPr lang="en-US" sz="1600" dirty="0">
              <a:effectLs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b="1" dirty="0">
                <a:effectLst/>
                <a:ea typeface="Calibri" panose="020F0502020204030204" pitchFamily="34" charset="0"/>
                <a:cs typeface="Times New Roman" panose="02020603050405020304" pitchFamily="18" charset="0"/>
              </a:rPr>
              <a:t>Under Pressure:</a:t>
            </a:r>
            <a:r>
              <a:rPr lang="en-US" dirty="0">
                <a:effectLst/>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Will rely only on self; will not ask for help.</a:t>
            </a:r>
            <a:endParaRPr lang="en-US" sz="1400" dirty="0">
              <a:effectLst/>
              <a:ea typeface="Calibri" panose="020F0502020204030204" pitchFamily="34" charset="0"/>
              <a:cs typeface="Times New Roman" panose="02020603050405020304" pitchFamily="18" charset="0"/>
            </a:endParaRPr>
          </a:p>
        </p:txBody>
      </p:sp>
      <p:pic>
        <p:nvPicPr>
          <p:cNvPr id="10" name="Picture 2">
            <a:extLst>
              <a:ext uri="{FF2B5EF4-FFF2-40B4-BE49-F238E27FC236}">
                <a16:creationId xmlns:a16="http://schemas.microsoft.com/office/drawing/2014/main" id="{6AB6896D-88B6-483B-8D90-560E5BC40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0" b="-150"/>
          <a:stretch/>
        </p:blipFill>
        <p:spPr bwMode="auto">
          <a:xfrm>
            <a:off x="7392519" y="1247458"/>
            <a:ext cx="3674139" cy="414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32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94F0DD-38E5-4CD0-917E-F7A137A2DC0F}"/>
              </a:ext>
            </a:extLst>
          </p:cNvPr>
          <p:cNvPicPr>
            <a:picLocks noChangeAspect="1"/>
          </p:cNvPicPr>
          <p:nvPr/>
        </p:nvPicPr>
        <p:blipFill rotWithShape="1">
          <a:blip r:embed="rId2">
            <a:extLst>
              <a:ext uri="{28A0092B-C50C-407E-A947-70E740481C1C}">
                <a14:useLocalDpi xmlns:a14="http://schemas.microsoft.com/office/drawing/2010/main" val="0"/>
              </a:ext>
            </a:extLst>
          </a:blip>
          <a:srcRect l="4820" t="1063" r="5380" b="9355"/>
          <a:stretch/>
        </p:blipFill>
        <p:spPr bwMode="auto">
          <a:xfrm>
            <a:off x="1698905" y="457200"/>
            <a:ext cx="8794189" cy="5943600"/>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230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ical user interface&#10;&#10;Description automatically generated">
            <a:extLst>
              <a:ext uri="{FF2B5EF4-FFF2-40B4-BE49-F238E27FC236}">
                <a16:creationId xmlns:a16="http://schemas.microsoft.com/office/drawing/2014/main" id="{5DB13C8F-91BB-4B3D-B166-76FB1F035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088" y="526802"/>
            <a:ext cx="8857823" cy="5804396"/>
          </a:xfrm>
          <a:prstGeom prst="rect">
            <a:avLst/>
          </a:prstGeom>
        </p:spPr>
      </p:pic>
    </p:spTree>
    <p:extLst>
      <p:ext uri="{BB962C8B-B14F-4D97-AF65-F5344CB8AC3E}">
        <p14:creationId xmlns:p14="http://schemas.microsoft.com/office/powerpoint/2010/main" val="362080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65FE39C-D2BC-4F66-A0E4-B33A3233E0B4}"/>
              </a:ext>
            </a:extLst>
          </p:cNvPr>
          <p:cNvGrpSpPr/>
          <p:nvPr/>
        </p:nvGrpSpPr>
        <p:grpSpPr>
          <a:xfrm>
            <a:off x="5252078" y="592037"/>
            <a:ext cx="5725658" cy="4514957"/>
            <a:chOff x="0" y="0"/>
            <a:chExt cx="5253228" cy="4182678"/>
          </a:xfrm>
        </p:grpSpPr>
        <p:grpSp>
          <p:nvGrpSpPr>
            <p:cNvPr id="14" name="Group 13">
              <a:extLst>
                <a:ext uri="{FF2B5EF4-FFF2-40B4-BE49-F238E27FC236}">
                  <a16:creationId xmlns:a16="http://schemas.microsoft.com/office/drawing/2014/main" id="{476399D2-93B0-446C-9DCF-FAF034669578}"/>
                </a:ext>
              </a:extLst>
            </p:cNvPr>
            <p:cNvGrpSpPr/>
            <p:nvPr/>
          </p:nvGrpSpPr>
          <p:grpSpPr>
            <a:xfrm>
              <a:off x="0" y="0"/>
              <a:ext cx="5253228" cy="4182678"/>
              <a:chOff x="0" y="0"/>
              <a:chExt cx="5253228" cy="4182678"/>
            </a:xfrm>
          </p:grpSpPr>
          <p:graphicFrame>
            <p:nvGraphicFramePr>
              <p:cNvPr id="19" name="Chart 18">
                <a:extLst>
                  <a:ext uri="{FF2B5EF4-FFF2-40B4-BE49-F238E27FC236}">
                    <a16:creationId xmlns:a16="http://schemas.microsoft.com/office/drawing/2014/main" id="{EEDA1670-BB20-4935-BE13-7F08DB078FBB}"/>
                  </a:ext>
                </a:extLst>
              </p:cNvPr>
              <p:cNvGraphicFramePr/>
              <p:nvPr>
                <p:extLst>
                  <p:ext uri="{D42A27DB-BD31-4B8C-83A1-F6EECF244321}">
                    <p14:modId xmlns:p14="http://schemas.microsoft.com/office/powerpoint/2010/main" val="3922145574"/>
                  </p:ext>
                </p:extLst>
              </p:nvPr>
            </p:nvGraphicFramePr>
            <p:xfrm>
              <a:off x="1033271" y="1042415"/>
              <a:ext cx="3136265" cy="260604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a:extLst>
                  <a:ext uri="{FF2B5EF4-FFF2-40B4-BE49-F238E27FC236}">
                    <a16:creationId xmlns:a16="http://schemas.microsoft.com/office/drawing/2014/main" id="{5D5286BC-2A0A-4616-822C-FAAD61BCE80B}"/>
                  </a:ext>
                </a:extLst>
              </p:cNvPr>
              <p:cNvCxnSpPr>
                <a:cxnSpLocks/>
              </p:cNvCxnSpPr>
              <p:nvPr/>
            </p:nvCxnSpPr>
            <p:spPr>
              <a:xfrm>
                <a:off x="2596896" y="0"/>
                <a:ext cx="0" cy="418267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FCB2614-55C6-4B9A-A1F3-2C9DAAC2D1D0}"/>
                  </a:ext>
                </a:extLst>
              </p:cNvPr>
              <p:cNvCxnSpPr/>
              <p:nvPr/>
            </p:nvCxnSpPr>
            <p:spPr>
              <a:xfrm flipH="1">
                <a:off x="0" y="2340864"/>
                <a:ext cx="5253228" cy="0"/>
              </a:xfrm>
              <a:prstGeom prst="line">
                <a:avLst/>
              </a:prstGeom>
              <a:noFill/>
              <a:ln w="12700" cap="flat" cmpd="sng" algn="ctr">
                <a:solidFill>
                  <a:sysClr val="windowText" lastClr="000000"/>
                </a:solidFill>
                <a:prstDash val="dash"/>
                <a:miter lim="800000"/>
              </a:ln>
              <a:effectLst/>
            </p:spPr>
          </p:cxnSp>
        </p:grpSp>
        <p:sp>
          <p:nvSpPr>
            <p:cNvPr id="15" name="Text Box 2">
              <a:extLst>
                <a:ext uri="{FF2B5EF4-FFF2-40B4-BE49-F238E27FC236}">
                  <a16:creationId xmlns:a16="http://schemas.microsoft.com/office/drawing/2014/main" id="{9A289302-913A-487C-940F-7A3ECFE4D8F0}"/>
                </a:ext>
              </a:extLst>
            </p:cNvPr>
            <p:cNvSpPr txBox="1">
              <a:spLocks noChangeArrowheads="1"/>
            </p:cNvSpPr>
            <p:nvPr/>
          </p:nvSpPr>
          <p:spPr bwMode="auto">
            <a:xfrm>
              <a:off x="1945631" y="1697139"/>
              <a:ext cx="350215" cy="657331"/>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solidFill>
                    <a:schemeClr val="bg1"/>
                  </a:solidFill>
                  <a:latin typeface="Tahoma" panose="020B0604030504040204" pitchFamily="34" charset="0"/>
                  <a:ea typeface="Calibri" panose="020F0502020204030204" pitchFamily="34" charset="0"/>
                  <a:cs typeface="Times New Roman" panose="02020603050405020304" pitchFamily="18" charset="0"/>
                </a:rPr>
                <a:t>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9F938CF-F492-439D-8B5E-7E5D719E9116}"/>
                </a:ext>
              </a:extLst>
            </p:cNvPr>
            <p:cNvSpPr txBox="1">
              <a:spLocks noChangeArrowheads="1"/>
            </p:cNvSpPr>
            <p:nvPr/>
          </p:nvSpPr>
          <p:spPr bwMode="auto">
            <a:xfrm>
              <a:off x="2872451" y="1685458"/>
              <a:ext cx="263608" cy="544932"/>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solidFill>
                    <a:schemeClr val="bg1"/>
                  </a:solidFill>
                  <a:latin typeface="Tahoma" panose="020B0604030504040204" pitchFamily="34" charset="0"/>
                  <a:ea typeface="Calibri" panose="020F0502020204030204" pitchFamily="34" charset="0"/>
                  <a:cs typeface="Times New Roman" panose="02020603050405020304" pitchFamily="18" charset="0"/>
                </a:rPr>
                <a:t>O</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CB4D8E62-4FFB-4163-8223-29AE3EB0319D}"/>
                </a:ext>
              </a:extLst>
            </p:cNvPr>
            <p:cNvSpPr txBox="1">
              <a:spLocks noChangeArrowheads="1"/>
            </p:cNvSpPr>
            <p:nvPr/>
          </p:nvSpPr>
          <p:spPr bwMode="auto">
            <a:xfrm>
              <a:off x="1984707" y="2620686"/>
              <a:ext cx="350215" cy="523187"/>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solidFill>
                    <a:schemeClr val="bg1"/>
                  </a:solidFill>
                  <a:effectLst>
                    <a:outerShdw blurRad="38100" dist="38100" dir="2700000" algn="tl">
                      <a:srgbClr val="000000">
                        <a:alpha val="43137"/>
                      </a:srgbClr>
                    </a:outerShdw>
                  </a:effectLst>
                  <a:latin typeface="Tahoma" panose="020B0604030504040204" pitchFamily="34" charset="0"/>
                  <a:ea typeface="Calibri" panose="020F0502020204030204" pitchFamily="34" charset="0"/>
                  <a:cs typeface="Times New Roman" panose="02020603050405020304" pitchFamily="18" charset="0"/>
                </a:rPr>
                <a:t>B</a:t>
              </a:r>
              <a:endParaRPr lang="en-US" sz="1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AECD9642-F357-40A2-9A3B-D36F7415C6B4}"/>
                </a:ext>
              </a:extLst>
            </p:cNvPr>
            <p:cNvSpPr txBox="1">
              <a:spLocks noChangeArrowheads="1"/>
            </p:cNvSpPr>
            <p:nvPr/>
          </p:nvSpPr>
          <p:spPr bwMode="auto">
            <a:xfrm>
              <a:off x="2877232" y="2620580"/>
              <a:ext cx="453967" cy="523294"/>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600" b="1" dirty="0">
                  <a:solidFill>
                    <a:schemeClr val="bg1"/>
                  </a:solidFill>
                  <a:effectLst/>
                  <a:latin typeface="Tahoma" panose="020B0604030504040204" pitchFamily="34" charset="0"/>
                  <a:ea typeface="Calibri" panose="020F0502020204030204" pitchFamily="34" charset="0"/>
                  <a:cs typeface="Times New Roman" panose="02020603050405020304" pitchFamily="18" charset="0"/>
                </a:rPr>
                <a:t>G</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Content Placeholder 3">
            <a:extLst>
              <a:ext uri="{FF2B5EF4-FFF2-40B4-BE49-F238E27FC236}">
                <a16:creationId xmlns:a16="http://schemas.microsoft.com/office/drawing/2014/main" id="{32DC3104-2E48-4083-9E0B-42049FE2F912}"/>
              </a:ext>
            </a:extLst>
          </p:cNvPr>
          <p:cNvSpPr>
            <a:spLocks noGrp="1"/>
          </p:cNvSpPr>
          <p:nvPr>
            <p:ph idx="1"/>
          </p:nvPr>
        </p:nvSpPr>
        <p:spPr>
          <a:xfrm>
            <a:off x="177799" y="419100"/>
            <a:ext cx="3575317" cy="6110272"/>
          </a:xfrm>
        </p:spPr>
        <p:txBody>
          <a:bodyPr>
            <a:normAutofit/>
          </a:bodyPr>
          <a:lstStyle/>
          <a:p>
            <a:pPr marL="0" indent="0">
              <a:buNone/>
            </a:pPr>
            <a:r>
              <a:rPr lang="en-US" sz="4400" dirty="0">
                <a:solidFill>
                  <a:schemeClr val="bg1"/>
                </a:solidFill>
                <a:latin typeface="Freestyle Script" panose="030804020302050B0404" pitchFamily="66" charset="0"/>
              </a:rPr>
              <a:t>Be especially aware of your Opposite(s)</a:t>
            </a:r>
          </a:p>
          <a:p>
            <a:pPr marL="0" indent="0">
              <a:buNone/>
            </a:pPr>
            <a:r>
              <a:rPr lang="en-US" sz="4400" dirty="0">
                <a:solidFill>
                  <a:schemeClr val="bg1"/>
                </a:solidFill>
                <a:latin typeface="Freestyle Script" panose="030804020302050B0404" pitchFamily="66" charset="0"/>
              </a:rPr>
              <a:t>They see your blind spots! </a:t>
            </a:r>
          </a:p>
          <a:p>
            <a:pPr marL="0" indent="0">
              <a:buNone/>
            </a:pPr>
            <a:endParaRPr lang="en-US" sz="3200" dirty="0">
              <a:solidFill>
                <a:schemeClr val="bg1"/>
              </a:solidFill>
              <a:latin typeface="Freestyle Script" panose="030804020302050B0404" pitchFamily="66" charset="0"/>
            </a:endParaRPr>
          </a:p>
          <a:p>
            <a:pPr marL="0" indent="0">
              <a:buNone/>
            </a:pPr>
            <a:endParaRPr lang="en-US" sz="3200" dirty="0">
              <a:solidFill>
                <a:schemeClr val="bg1"/>
              </a:solidFill>
              <a:latin typeface="Freestyle Script" panose="030804020302050B0404" pitchFamily="66" charset="0"/>
            </a:endParaRPr>
          </a:p>
          <a:p>
            <a:pPr marL="0" indent="0">
              <a:buNone/>
            </a:pPr>
            <a:r>
              <a:rPr lang="en-US" sz="4400" dirty="0">
                <a:solidFill>
                  <a:schemeClr val="bg1"/>
                </a:solidFill>
                <a:latin typeface="Freestyle Script" panose="030804020302050B0404" pitchFamily="66" charset="0"/>
              </a:rPr>
              <a:t>Cooperate </a:t>
            </a:r>
          </a:p>
          <a:p>
            <a:pPr marL="0" indent="0">
              <a:buNone/>
            </a:pPr>
            <a:r>
              <a:rPr lang="en-US" sz="4400" dirty="0">
                <a:solidFill>
                  <a:schemeClr val="bg1"/>
                </a:solidFill>
                <a:latin typeface="Freestyle Script" panose="030804020302050B0404" pitchFamily="66" charset="0"/>
              </a:rPr>
              <a:t>Communicate </a:t>
            </a:r>
          </a:p>
          <a:p>
            <a:pPr marL="0" indent="0">
              <a:buNone/>
            </a:pPr>
            <a:r>
              <a:rPr lang="en-US" sz="4400" dirty="0">
                <a:solidFill>
                  <a:schemeClr val="bg1"/>
                </a:solidFill>
                <a:latin typeface="Freestyle Script" panose="030804020302050B0404" pitchFamily="66" charset="0"/>
              </a:rPr>
              <a:t>Appreciate</a:t>
            </a:r>
          </a:p>
        </p:txBody>
      </p:sp>
      <p:sp>
        <p:nvSpPr>
          <p:cNvPr id="2" name="TextBox 1">
            <a:extLst>
              <a:ext uri="{FF2B5EF4-FFF2-40B4-BE49-F238E27FC236}">
                <a16:creationId xmlns:a16="http://schemas.microsoft.com/office/drawing/2014/main" id="{FCFED4B7-9E3E-4A31-9EE9-FCD5813E7FDD}"/>
              </a:ext>
            </a:extLst>
          </p:cNvPr>
          <p:cNvSpPr txBox="1"/>
          <p:nvPr/>
        </p:nvSpPr>
        <p:spPr>
          <a:xfrm>
            <a:off x="4914368" y="1383959"/>
            <a:ext cx="2110909"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Lions and Goldens are Opposites</a:t>
            </a:r>
          </a:p>
        </p:txBody>
      </p:sp>
      <p:sp>
        <p:nvSpPr>
          <p:cNvPr id="22" name="TextBox 21">
            <a:extLst>
              <a:ext uri="{FF2B5EF4-FFF2-40B4-BE49-F238E27FC236}">
                <a16:creationId xmlns:a16="http://schemas.microsoft.com/office/drawing/2014/main" id="{8223283B-E337-4DAF-A84B-617C704683D8}"/>
              </a:ext>
            </a:extLst>
          </p:cNvPr>
          <p:cNvSpPr txBox="1"/>
          <p:nvPr/>
        </p:nvSpPr>
        <p:spPr>
          <a:xfrm>
            <a:off x="9117194" y="1383958"/>
            <a:ext cx="2355062" cy="646331"/>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Otters and Beavers are Opposites</a:t>
            </a:r>
          </a:p>
        </p:txBody>
      </p:sp>
      <p:sp>
        <p:nvSpPr>
          <p:cNvPr id="23" name="TextBox 22">
            <a:extLst>
              <a:ext uri="{FF2B5EF4-FFF2-40B4-BE49-F238E27FC236}">
                <a16:creationId xmlns:a16="http://schemas.microsoft.com/office/drawing/2014/main" id="{9B6D3FC4-49AE-4AE8-A18F-87D231B62C47}"/>
              </a:ext>
            </a:extLst>
          </p:cNvPr>
          <p:cNvSpPr txBox="1"/>
          <p:nvPr/>
        </p:nvSpPr>
        <p:spPr>
          <a:xfrm>
            <a:off x="4674527" y="5117132"/>
            <a:ext cx="6880760" cy="1200329"/>
          </a:xfrm>
          <a:prstGeom prst="rect">
            <a:avLst/>
          </a:prstGeom>
          <a:noFill/>
        </p:spPr>
        <p:txBody>
          <a:bodyPr wrap="squar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Note: </a:t>
            </a:r>
            <a:r>
              <a:rPr lang="en-US" dirty="0">
                <a:latin typeface="Tahoma" panose="020B0604030504040204" pitchFamily="34" charset="0"/>
                <a:ea typeface="Tahoma" panose="020B0604030504040204" pitchFamily="34" charset="0"/>
                <a:cs typeface="Tahoma" panose="020B0604030504040204" pitchFamily="34" charset="0"/>
              </a:rPr>
              <a:t>It is possible for a person to be strong in two “opposite” categories. This gives them the ability to be a bridge between personalities but can also create communication challenges as </a:t>
            </a:r>
          </a:p>
          <a:p>
            <a:pPr algn="ctr"/>
            <a:r>
              <a:rPr lang="en-US" dirty="0">
                <a:latin typeface="Tahoma" panose="020B0604030504040204" pitchFamily="34" charset="0"/>
                <a:ea typeface="Tahoma" panose="020B0604030504040204" pitchFamily="34" charset="0"/>
                <a:cs typeface="Tahoma" panose="020B0604030504040204" pitchFamily="34" charset="0"/>
              </a:rPr>
              <a:t>they may seem unpredictable to their teammates. </a:t>
            </a:r>
          </a:p>
        </p:txBody>
      </p:sp>
    </p:spTree>
    <p:extLst>
      <p:ext uri="{BB962C8B-B14F-4D97-AF65-F5344CB8AC3E}">
        <p14:creationId xmlns:p14="http://schemas.microsoft.com/office/powerpoint/2010/main" val="334386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2DC3104-2E48-4083-9E0B-42049FE2F912}"/>
              </a:ext>
            </a:extLst>
          </p:cNvPr>
          <p:cNvSpPr>
            <a:spLocks noGrp="1"/>
          </p:cNvSpPr>
          <p:nvPr>
            <p:ph idx="1"/>
          </p:nvPr>
        </p:nvSpPr>
        <p:spPr>
          <a:xfrm>
            <a:off x="177799" y="419100"/>
            <a:ext cx="3575317" cy="6110272"/>
          </a:xfrm>
        </p:spPr>
        <p:txBody>
          <a:bodyPr>
            <a:normAutofit/>
          </a:bodyPr>
          <a:lstStyle/>
          <a:p>
            <a:pPr marL="0" indent="0">
              <a:buNone/>
            </a:pPr>
            <a:r>
              <a:rPr lang="en-US" sz="4800" dirty="0">
                <a:solidFill>
                  <a:schemeClr val="bg1"/>
                </a:solidFill>
                <a:latin typeface="Freestyle Script" panose="030804020302050B0404" pitchFamily="66" charset="0"/>
              </a:rPr>
              <a:t>Sample</a:t>
            </a:r>
          </a:p>
          <a:p>
            <a:pPr marL="0" indent="0">
              <a:buNone/>
            </a:pPr>
            <a:endParaRPr lang="en-US" sz="1800" dirty="0">
              <a:solidFill>
                <a:schemeClr val="bg1"/>
              </a:solidFill>
              <a:latin typeface="Freestyle Script" panose="030804020302050B0404" pitchFamily="66" charset="0"/>
            </a:endParaRPr>
          </a:p>
          <a:p>
            <a:pPr marL="0" inden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Results from Personality Assessment:</a:t>
            </a:r>
          </a:p>
          <a:p>
            <a:pPr marL="457200" lvl="1" indent="0">
              <a:buNone/>
            </a:pPr>
            <a:r>
              <a:rPr lang="en-US" sz="4000" dirty="0">
                <a:solidFill>
                  <a:schemeClr val="bg1"/>
                </a:solidFill>
                <a:latin typeface="Freestyle Script" panose="030804020302050B0404" pitchFamily="66" charset="0"/>
              </a:rPr>
              <a:t>Lion=5/31</a:t>
            </a:r>
          </a:p>
          <a:p>
            <a:pPr marL="457200" lvl="1" indent="0">
              <a:buNone/>
            </a:pPr>
            <a:r>
              <a:rPr lang="en-US" sz="4000" dirty="0">
                <a:solidFill>
                  <a:schemeClr val="bg1"/>
                </a:solidFill>
                <a:latin typeface="Freestyle Script" panose="030804020302050B0404" pitchFamily="66" charset="0"/>
              </a:rPr>
              <a:t>Otter=3/31</a:t>
            </a:r>
          </a:p>
          <a:p>
            <a:pPr marL="457200" lvl="1" indent="0">
              <a:buNone/>
            </a:pPr>
            <a:r>
              <a:rPr lang="en-US" sz="4000" dirty="0">
                <a:solidFill>
                  <a:schemeClr val="bg1"/>
                </a:solidFill>
                <a:latin typeface="Freestyle Script" panose="030804020302050B0404" pitchFamily="66" charset="0"/>
              </a:rPr>
              <a:t>Beaver=29/31</a:t>
            </a:r>
          </a:p>
          <a:p>
            <a:pPr marL="457200" lvl="1" indent="0">
              <a:buNone/>
            </a:pPr>
            <a:r>
              <a:rPr lang="en-US" sz="4000" dirty="0">
                <a:solidFill>
                  <a:schemeClr val="bg1"/>
                </a:solidFill>
                <a:latin typeface="Freestyle Script" panose="030804020302050B0404" pitchFamily="66" charset="0"/>
              </a:rPr>
              <a:t>Golden=26/31</a:t>
            </a:r>
          </a:p>
          <a:p>
            <a:pPr marL="457200" lvl="1" indent="0">
              <a:buNone/>
            </a:pPr>
            <a:endParaRPr lang="en-US" sz="2800" dirty="0">
              <a:solidFill>
                <a:schemeClr val="bg1"/>
              </a:solidFill>
              <a:latin typeface="Freestyle Script" panose="030804020302050B0404" pitchFamily="66" charset="0"/>
            </a:endParaRPr>
          </a:p>
          <a:p>
            <a:pPr marL="0" indent="0">
              <a:buNone/>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Patterned areas are potential blind spots.</a:t>
            </a:r>
          </a:p>
        </p:txBody>
      </p:sp>
      <p:grpSp>
        <p:nvGrpSpPr>
          <p:cNvPr id="24" name="Group 23">
            <a:extLst>
              <a:ext uri="{FF2B5EF4-FFF2-40B4-BE49-F238E27FC236}">
                <a16:creationId xmlns:a16="http://schemas.microsoft.com/office/drawing/2014/main" id="{405ED944-E0E7-4F5C-9C56-4B12B9242994}"/>
              </a:ext>
            </a:extLst>
          </p:cNvPr>
          <p:cNvGrpSpPr/>
          <p:nvPr/>
        </p:nvGrpSpPr>
        <p:grpSpPr>
          <a:xfrm>
            <a:off x="4554771" y="560858"/>
            <a:ext cx="6846570" cy="5826755"/>
            <a:chOff x="-24061" y="0"/>
            <a:chExt cx="5253228" cy="4704207"/>
          </a:xfrm>
        </p:grpSpPr>
        <p:grpSp>
          <p:nvGrpSpPr>
            <p:cNvPr id="25" name="Group 24">
              <a:extLst>
                <a:ext uri="{FF2B5EF4-FFF2-40B4-BE49-F238E27FC236}">
                  <a16:creationId xmlns:a16="http://schemas.microsoft.com/office/drawing/2014/main" id="{9BB50A03-20FC-4F78-A4FD-8D185E24FD97}"/>
                </a:ext>
              </a:extLst>
            </p:cNvPr>
            <p:cNvGrpSpPr/>
            <p:nvPr/>
          </p:nvGrpSpPr>
          <p:grpSpPr>
            <a:xfrm>
              <a:off x="-24061" y="0"/>
              <a:ext cx="5253228" cy="4704207"/>
              <a:chOff x="-24061" y="0"/>
              <a:chExt cx="5253228" cy="4704207"/>
            </a:xfrm>
          </p:grpSpPr>
          <p:graphicFrame>
            <p:nvGraphicFramePr>
              <p:cNvPr id="30" name="Chart 29">
                <a:extLst>
                  <a:ext uri="{FF2B5EF4-FFF2-40B4-BE49-F238E27FC236}">
                    <a16:creationId xmlns:a16="http://schemas.microsoft.com/office/drawing/2014/main" id="{14F67119-9CA5-4CB5-AB14-F161E1F0FD34}"/>
                  </a:ext>
                </a:extLst>
              </p:cNvPr>
              <p:cNvGraphicFramePr/>
              <p:nvPr>
                <p:extLst>
                  <p:ext uri="{D42A27DB-BD31-4B8C-83A1-F6EECF244321}">
                    <p14:modId xmlns:p14="http://schemas.microsoft.com/office/powerpoint/2010/main" val="3867252466"/>
                  </p:ext>
                </p:extLst>
              </p:nvPr>
            </p:nvGraphicFramePr>
            <p:xfrm>
              <a:off x="1034421" y="964608"/>
              <a:ext cx="3136264" cy="2606040"/>
            </p:xfrm>
            <a:graphic>
              <a:graphicData uri="http://schemas.openxmlformats.org/drawingml/2006/chart">
                <c:chart xmlns:c="http://schemas.openxmlformats.org/drawingml/2006/chart" xmlns:r="http://schemas.openxmlformats.org/officeDocument/2006/relationships" r:id="rId2"/>
              </a:graphicData>
            </a:graphic>
          </p:graphicFrame>
          <p:cxnSp>
            <p:nvCxnSpPr>
              <p:cNvPr id="31" name="Straight Connector 30">
                <a:extLst>
                  <a:ext uri="{FF2B5EF4-FFF2-40B4-BE49-F238E27FC236}">
                    <a16:creationId xmlns:a16="http://schemas.microsoft.com/office/drawing/2014/main" id="{84A27BFD-6E4A-4E07-BFE9-7E74BB1A37FF}"/>
                  </a:ext>
                </a:extLst>
              </p:cNvPr>
              <p:cNvCxnSpPr/>
              <p:nvPr/>
            </p:nvCxnSpPr>
            <p:spPr>
              <a:xfrm flipH="1">
                <a:off x="2596896" y="0"/>
                <a:ext cx="0" cy="4704207"/>
              </a:xfrm>
              <a:prstGeom prst="line">
                <a:avLst/>
              </a:prstGeom>
              <a:noFill/>
              <a:ln w="12700" cap="flat" cmpd="sng" algn="ctr">
                <a:solidFill>
                  <a:sysClr val="windowText" lastClr="000000"/>
                </a:solidFill>
                <a:prstDash val="dash"/>
                <a:miter lim="800000"/>
              </a:ln>
              <a:effectLst/>
            </p:spPr>
          </p:cxnSp>
          <p:cxnSp>
            <p:nvCxnSpPr>
              <p:cNvPr id="32" name="Straight Connector 31">
                <a:extLst>
                  <a:ext uri="{FF2B5EF4-FFF2-40B4-BE49-F238E27FC236}">
                    <a16:creationId xmlns:a16="http://schemas.microsoft.com/office/drawing/2014/main" id="{417189A5-F2B4-4A0C-8EE1-4DF35E5C2150}"/>
                  </a:ext>
                </a:extLst>
              </p:cNvPr>
              <p:cNvCxnSpPr/>
              <p:nvPr/>
            </p:nvCxnSpPr>
            <p:spPr>
              <a:xfrm flipH="1">
                <a:off x="-24061" y="2267628"/>
                <a:ext cx="5253228" cy="0"/>
              </a:xfrm>
              <a:prstGeom prst="line">
                <a:avLst/>
              </a:prstGeom>
              <a:noFill/>
              <a:ln w="12700" cap="flat" cmpd="sng" algn="ctr">
                <a:solidFill>
                  <a:sysClr val="windowText" lastClr="000000"/>
                </a:solidFill>
                <a:prstDash val="dash"/>
                <a:miter lim="800000"/>
              </a:ln>
              <a:effectLst/>
            </p:spPr>
          </p:cxnSp>
        </p:grpSp>
        <p:sp>
          <p:nvSpPr>
            <p:cNvPr id="26" name="Text Box 2">
              <a:extLst>
                <a:ext uri="{FF2B5EF4-FFF2-40B4-BE49-F238E27FC236}">
                  <a16:creationId xmlns:a16="http://schemas.microsoft.com/office/drawing/2014/main" id="{1AFD9D3F-D258-4DB1-8BFF-45ED60A546E9}"/>
                </a:ext>
              </a:extLst>
            </p:cNvPr>
            <p:cNvSpPr txBox="1">
              <a:spLocks noChangeArrowheads="1"/>
            </p:cNvSpPr>
            <p:nvPr/>
          </p:nvSpPr>
          <p:spPr bwMode="auto">
            <a:xfrm>
              <a:off x="759909" y="906028"/>
              <a:ext cx="741447" cy="657331"/>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Freestyle Script" panose="030804020302050B0404" pitchFamily="66" charset="0"/>
                  <a:ea typeface="Calibri" panose="020F0502020204030204" pitchFamily="34" charset="0"/>
                  <a:cs typeface="Tahoma" panose="020B0604030504040204" pitchFamily="34" charset="0"/>
                </a:rPr>
                <a:t>Lion</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Box 2">
              <a:extLst>
                <a:ext uri="{FF2B5EF4-FFF2-40B4-BE49-F238E27FC236}">
                  <a16:creationId xmlns:a16="http://schemas.microsoft.com/office/drawing/2014/main" id="{29DA9F3D-244C-43AD-9690-0621AB473645}"/>
                </a:ext>
              </a:extLst>
            </p:cNvPr>
            <p:cNvSpPr txBox="1">
              <a:spLocks noChangeArrowheads="1"/>
            </p:cNvSpPr>
            <p:nvPr/>
          </p:nvSpPr>
          <p:spPr bwMode="auto">
            <a:xfrm>
              <a:off x="3723460" y="952294"/>
              <a:ext cx="1060241" cy="564800"/>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eestyle Script" panose="030804020302050B0404" pitchFamily="66" charset="0"/>
                  <a:ea typeface="Calibri" panose="020F0502020204030204" pitchFamily="34" charset="0"/>
                  <a:cs typeface="Tahoma" panose="020B0604030504040204" pitchFamily="34" charset="0"/>
                </a:rPr>
                <a:t>Otter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
              <a:extLst>
                <a:ext uri="{FF2B5EF4-FFF2-40B4-BE49-F238E27FC236}">
                  <a16:creationId xmlns:a16="http://schemas.microsoft.com/office/drawing/2014/main" id="{A78B7B04-2A85-4B7E-9F9F-5E4FA25EAAEE}"/>
                </a:ext>
              </a:extLst>
            </p:cNvPr>
            <p:cNvSpPr txBox="1">
              <a:spLocks noChangeArrowheads="1"/>
            </p:cNvSpPr>
            <p:nvPr/>
          </p:nvSpPr>
          <p:spPr bwMode="auto">
            <a:xfrm>
              <a:off x="3746532" y="2949557"/>
              <a:ext cx="1376715" cy="1125062"/>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eestyle Script" panose="030804020302050B0404" pitchFamily="66" charset="0"/>
                  <a:ea typeface="Calibri" panose="020F0502020204030204" pitchFamily="34" charset="0"/>
                  <a:cs typeface="Tahoma" panose="020B0604030504040204" pitchFamily="34" charset="0"/>
                </a:rPr>
                <a:t>Golden Retriever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
              <a:extLst>
                <a:ext uri="{FF2B5EF4-FFF2-40B4-BE49-F238E27FC236}">
                  <a16:creationId xmlns:a16="http://schemas.microsoft.com/office/drawing/2014/main" id="{093D31DD-8D83-4C58-B2BA-396BF2D5F7B0}"/>
                </a:ext>
              </a:extLst>
            </p:cNvPr>
            <p:cNvSpPr txBox="1">
              <a:spLocks noChangeArrowheads="1"/>
            </p:cNvSpPr>
            <p:nvPr/>
          </p:nvSpPr>
          <p:spPr bwMode="auto">
            <a:xfrm>
              <a:off x="759909" y="3245798"/>
              <a:ext cx="1139897" cy="523294"/>
            </a:xfrm>
            <a:prstGeom prst="rect">
              <a:avLst/>
            </a:prstGeom>
            <a:solidFill>
              <a:srgbClr val="FFFFFF">
                <a:alpha val="0"/>
              </a:srgb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eestyle Script" panose="030804020302050B0404" pitchFamily="66" charset="0"/>
                  <a:ea typeface="Calibri" panose="020F0502020204030204" pitchFamily="34" charset="0"/>
                  <a:cs typeface="Tahoma" panose="020B0604030504040204" pitchFamily="34" charset="0"/>
                </a:rPr>
                <a:t>Beaver</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0194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B4A79-F8F4-47A5-AE8E-6FD2A9F9F2D6}"/>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800" kern="1200" dirty="0">
                <a:solidFill>
                  <a:srgbClr val="FFFFFF"/>
                </a:solidFill>
                <a:latin typeface="Freestyle Script" panose="030804020302050B0404" pitchFamily="66" charset="0"/>
              </a:rPr>
              <a:t>Summary </a:t>
            </a:r>
            <a:br>
              <a:rPr lang="en-US" sz="4800" kern="1200" dirty="0">
                <a:solidFill>
                  <a:srgbClr val="FFFFFF"/>
                </a:solidFill>
                <a:latin typeface="Freestyle Script" panose="030804020302050B0404" pitchFamily="66" charset="0"/>
              </a:rPr>
            </a:br>
            <a:endParaRPr lang="en-US" sz="4800" kern="1200" dirty="0">
              <a:solidFill>
                <a:srgbClr val="FFFFFF"/>
              </a:solidFill>
              <a:latin typeface="Freestyle Script" panose="030804020302050B0404" pitchFamily="66" charset="0"/>
            </a:endParaRPr>
          </a:p>
        </p:txBody>
      </p:sp>
      <p:graphicFrame>
        <p:nvGraphicFramePr>
          <p:cNvPr id="72" name="Title 1">
            <a:extLst>
              <a:ext uri="{FF2B5EF4-FFF2-40B4-BE49-F238E27FC236}">
                <a16:creationId xmlns:a16="http://schemas.microsoft.com/office/drawing/2014/main" id="{AE46E765-7DCC-492C-AC2B-51E2BD5710CD}"/>
              </a:ext>
            </a:extLst>
          </p:cNvPr>
          <p:cNvGraphicFramePr/>
          <p:nvPr>
            <p:extLst>
              <p:ext uri="{D42A27DB-BD31-4B8C-83A1-F6EECF244321}">
                <p14:modId xmlns:p14="http://schemas.microsoft.com/office/powerpoint/2010/main" val="374795511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03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0078A-34BB-4CDA-B279-2AE22C8FC6A6}"/>
              </a:ext>
            </a:extLst>
          </p:cNvPr>
          <p:cNvSpPr>
            <a:spLocks noGrp="1"/>
          </p:cNvSpPr>
          <p:nvPr>
            <p:ph type="title"/>
          </p:nvPr>
        </p:nvSpPr>
        <p:spPr>
          <a:xfrm>
            <a:off x="586478" y="1683756"/>
            <a:ext cx="3115265" cy="2396359"/>
          </a:xfrm>
        </p:spPr>
        <p:txBody>
          <a:bodyPr anchor="b">
            <a:normAutofit/>
          </a:bodyPr>
          <a:lstStyle/>
          <a:p>
            <a:pPr algn="r"/>
            <a:r>
              <a:rPr lang="en-US" sz="4800" dirty="0">
                <a:solidFill>
                  <a:srgbClr val="FFFFFF"/>
                </a:solidFill>
                <a:latin typeface="Freestyle Script" panose="030804020302050B0404" pitchFamily="66" charset="0"/>
              </a:rPr>
              <a:t>All personalities reflect God </a:t>
            </a:r>
          </a:p>
        </p:txBody>
      </p:sp>
      <p:graphicFrame>
        <p:nvGraphicFramePr>
          <p:cNvPr id="37" name="Content Placeholder 2">
            <a:extLst>
              <a:ext uri="{FF2B5EF4-FFF2-40B4-BE49-F238E27FC236}">
                <a16:creationId xmlns:a16="http://schemas.microsoft.com/office/drawing/2014/main" id="{055F8178-F5C1-49E5-A4FB-23EBD43E3BB8}"/>
              </a:ext>
            </a:extLst>
          </p:cNvPr>
          <p:cNvGraphicFramePr>
            <a:graphicFrameLocks noGrp="1"/>
          </p:cNvGraphicFramePr>
          <p:nvPr>
            <p:ph idx="1"/>
            <p:extLst>
              <p:ext uri="{D42A27DB-BD31-4B8C-83A1-F6EECF244321}">
                <p14:modId xmlns:p14="http://schemas.microsoft.com/office/powerpoint/2010/main" val="331605123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8751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B4ED4F-D4A4-4F81-A92A-A463BB19322A}"/>
              </a:ext>
            </a:extLst>
          </p:cNvPr>
          <p:cNvSpPr>
            <a:spLocks noGrp="1"/>
          </p:cNvSpPr>
          <p:nvPr>
            <p:ph type="title"/>
          </p:nvPr>
        </p:nvSpPr>
        <p:spPr>
          <a:xfrm>
            <a:off x="694481" y="347241"/>
            <a:ext cx="7598125" cy="3867585"/>
          </a:xfrm>
        </p:spPr>
        <p:txBody>
          <a:bodyPr vert="horz" lIns="91440" tIns="45720" rIns="91440" bIns="45720" rtlCol="0" anchor="b">
            <a:normAutofit/>
          </a:bodyPr>
          <a:lstStyle/>
          <a:p>
            <a:r>
              <a:rPr lang="en-US" sz="4800" kern="1200" dirty="0">
                <a:solidFill>
                  <a:srgbClr val="FFFFFF"/>
                </a:solidFill>
                <a:latin typeface="Freestyle Script" panose="030804020302050B0404" pitchFamily="66" charset="0"/>
              </a:rPr>
              <a:t>Keep Growing!</a:t>
            </a:r>
            <a:br>
              <a:rPr lang="en-US" sz="4800" kern="1200" dirty="0">
                <a:solidFill>
                  <a:srgbClr val="FFFFFF"/>
                </a:solidFill>
                <a:latin typeface="Freestyle Script" panose="030804020302050B0404" pitchFamily="66" charset="0"/>
              </a:rPr>
            </a:br>
            <a:r>
              <a:rPr lang="en-US" sz="2800" kern="1200" dirty="0">
                <a:solidFill>
                  <a:srgbClr val="FFFFFF"/>
                </a:solidFill>
                <a:latin typeface="+mj-lt"/>
                <a:ea typeface="+mj-ea"/>
                <a:cs typeface="+mj-cs"/>
              </a:rPr>
              <a:t>To grow deeper in your understanding and appreciation of one another, do one of the activities in the accompanying PDF document. They are designed to be low-anxiety to provide a safe space to explore and appreciate personalities. </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056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10078A-34BB-4CDA-B279-2AE22C8FC6A6}"/>
              </a:ext>
            </a:extLst>
          </p:cNvPr>
          <p:cNvSpPr>
            <a:spLocks noGrp="1"/>
          </p:cNvSpPr>
          <p:nvPr>
            <p:ph type="title"/>
          </p:nvPr>
        </p:nvSpPr>
        <p:spPr>
          <a:xfrm>
            <a:off x="1371597" y="348865"/>
            <a:ext cx="10044023" cy="877729"/>
          </a:xfrm>
        </p:spPr>
        <p:txBody>
          <a:bodyPr anchor="ctr">
            <a:normAutofit/>
          </a:bodyPr>
          <a:lstStyle/>
          <a:p>
            <a:r>
              <a:rPr lang="en-US" sz="4800" dirty="0">
                <a:solidFill>
                  <a:srgbClr val="FFFFFF"/>
                </a:solidFill>
                <a:latin typeface="Freestyle Script" panose="030804020302050B0404" pitchFamily="66" charset="0"/>
              </a:rPr>
              <a:t>We are the body of Christ</a:t>
            </a:r>
          </a:p>
        </p:txBody>
      </p:sp>
      <p:graphicFrame>
        <p:nvGraphicFramePr>
          <p:cNvPr id="18" name="Content Placeholder 2">
            <a:extLst>
              <a:ext uri="{FF2B5EF4-FFF2-40B4-BE49-F238E27FC236}">
                <a16:creationId xmlns:a16="http://schemas.microsoft.com/office/drawing/2014/main" id="{1B0EEAB1-386F-40A4-ADBB-CC19FF0EE583}"/>
              </a:ext>
            </a:extLst>
          </p:cNvPr>
          <p:cNvGraphicFramePr>
            <a:graphicFrameLocks noGrp="1"/>
          </p:cNvGraphicFramePr>
          <p:nvPr>
            <p:ph idx="1"/>
            <p:extLst>
              <p:ext uri="{D42A27DB-BD31-4B8C-83A1-F6EECF244321}">
                <p14:modId xmlns:p14="http://schemas.microsoft.com/office/powerpoint/2010/main" val="179587955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336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Rectangle 5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0078A-34BB-4CDA-B279-2AE22C8FC6A6}"/>
              </a:ext>
            </a:extLst>
          </p:cNvPr>
          <p:cNvSpPr>
            <a:spLocks noGrp="1"/>
          </p:cNvSpPr>
          <p:nvPr>
            <p:ph type="title"/>
          </p:nvPr>
        </p:nvSpPr>
        <p:spPr>
          <a:xfrm>
            <a:off x="112389" y="2501984"/>
            <a:ext cx="3733193" cy="1578131"/>
          </a:xfrm>
        </p:spPr>
        <p:txBody>
          <a:bodyPr anchor="b">
            <a:normAutofit/>
          </a:bodyPr>
          <a:lstStyle/>
          <a:p>
            <a:pPr algn="r"/>
            <a:r>
              <a:rPr lang="en-US" sz="4800" dirty="0">
                <a:solidFill>
                  <a:srgbClr val="FFFFFF"/>
                </a:solidFill>
                <a:latin typeface="Freestyle Script" panose="030804020302050B0404" pitchFamily="66" charset="0"/>
              </a:rPr>
              <a:t>Cooperation and Communication are key </a:t>
            </a:r>
          </a:p>
        </p:txBody>
      </p:sp>
      <p:pic>
        <p:nvPicPr>
          <p:cNvPr id="12" name="Content Placeholder 3">
            <a:extLst>
              <a:ext uri="{FF2B5EF4-FFF2-40B4-BE49-F238E27FC236}">
                <a16:creationId xmlns:a16="http://schemas.microsoft.com/office/drawing/2014/main" id="{6F2030F0-6E75-4D7B-9867-5238DAA044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46713" y="747834"/>
            <a:ext cx="4562125" cy="1930377"/>
          </a:xfrm>
          <a:prstGeom prst="rect">
            <a:avLst/>
          </a:prstGeom>
          <a:noFill/>
          <a:ln w="12700">
            <a:solidFill>
              <a:schemeClr val="tx1"/>
            </a:solidFill>
          </a:ln>
        </p:spPr>
      </p:pic>
      <p:grpSp>
        <p:nvGrpSpPr>
          <p:cNvPr id="14" name="Group 13">
            <a:extLst>
              <a:ext uri="{FF2B5EF4-FFF2-40B4-BE49-F238E27FC236}">
                <a16:creationId xmlns:a16="http://schemas.microsoft.com/office/drawing/2014/main" id="{476399D2-93B0-446C-9DCF-FAF034669578}"/>
              </a:ext>
            </a:extLst>
          </p:cNvPr>
          <p:cNvGrpSpPr/>
          <p:nvPr/>
        </p:nvGrpSpPr>
        <p:grpSpPr>
          <a:xfrm>
            <a:off x="8154168" y="1244104"/>
            <a:ext cx="3708371" cy="3773504"/>
            <a:chOff x="0" y="0"/>
            <a:chExt cx="5253228" cy="4704207"/>
          </a:xfrm>
        </p:grpSpPr>
        <p:graphicFrame>
          <p:nvGraphicFramePr>
            <p:cNvPr id="19" name="Chart 18">
              <a:extLst>
                <a:ext uri="{FF2B5EF4-FFF2-40B4-BE49-F238E27FC236}">
                  <a16:creationId xmlns:a16="http://schemas.microsoft.com/office/drawing/2014/main" id="{EEDA1670-BB20-4935-BE13-7F08DB078FBB}"/>
                </a:ext>
              </a:extLst>
            </p:cNvPr>
            <p:cNvGraphicFramePr/>
            <p:nvPr>
              <p:extLst>
                <p:ext uri="{D42A27DB-BD31-4B8C-83A1-F6EECF244321}">
                  <p14:modId xmlns:p14="http://schemas.microsoft.com/office/powerpoint/2010/main" val="1233940421"/>
                </p:ext>
              </p:extLst>
            </p:nvPr>
          </p:nvGraphicFramePr>
          <p:xfrm>
            <a:off x="1033271" y="1042415"/>
            <a:ext cx="3136265" cy="260604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5D5286BC-2A0A-4616-822C-FAAD61BCE80B}"/>
                </a:ext>
              </a:extLst>
            </p:cNvPr>
            <p:cNvCxnSpPr/>
            <p:nvPr/>
          </p:nvCxnSpPr>
          <p:spPr>
            <a:xfrm flipH="1">
              <a:off x="2596896" y="0"/>
              <a:ext cx="0" cy="47042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FCB2614-55C6-4B9A-A1F3-2C9DAAC2D1D0}"/>
                </a:ext>
              </a:extLst>
            </p:cNvPr>
            <p:cNvCxnSpPr/>
            <p:nvPr/>
          </p:nvCxnSpPr>
          <p:spPr>
            <a:xfrm flipH="1">
              <a:off x="0" y="2340864"/>
              <a:ext cx="5253228" cy="0"/>
            </a:xfrm>
            <a:prstGeom prst="line">
              <a:avLst/>
            </a:prstGeom>
            <a:noFill/>
            <a:ln w="12700" cap="flat" cmpd="sng" algn="ctr">
              <a:solidFill>
                <a:sysClr val="windowText" lastClr="000000"/>
              </a:solidFill>
              <a:prstDash val="dash"/>
              <a:miter lim="800000"/>
            </a:ln>
            <a:effectLst/>
          </p:spPr>
        </p:cxnSp>
      </p:grpSp>
      <p:pic>
        <p:nvPicPr>
          <p:cNvPr id="22" name="Picture 21">
            <a:extLst>
              <a:ext uri="{FF2B5EF4-FFF2-40B4-BE49-F238E27FC236}">
                <a16:creationId xmlns:a16="http://schemas.microsoft.com/office/drawing/2014/main" id="{1DB7FC98-97E9-4EBF-A241-2DC06132217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787" y="3583500"/>
            <a:ext cx="3575619" cy="2647342"/>
          </a:xfrm>
          <a:prstGeom prst="rect">
            <a:avLst/>
          </a:prstGeom>
          <a:noFill/>
          <a:ln w="12700">
            <a:solidFill>
              <a:schemeClr val="tx1"/>
            </a:solidFill>
          </a:ln>
        </p:spPr>
      </p:pic>
    </p:spTree>
    <p:extLst>
      <p:ext uri="{BB962C8B-B14F-4D97-AF65-F5344CB8AC3E}">
        <p14:creationId xmlns:p14="http://schemas.microsoft.com/office/powerpoint/2010/main" val="354996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Rectangle 4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CB4A79-F8F4-47A5-AE8E-6FD2A9F9F2D6}"/>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800" kern="1200" dirty="0">
                <a:solidFill>
                  <a:srgbClr val="FFFFFF"/>
                </a:solidFill>
                <a:latin typeface="Freestyle Script" panose="030804020302050B0404" pitchFamily="66" charset="0"/>
              </a:rPr>
              <a:t>Read &amp; Mark, then Discuss</a:t>
            </a:r>
          </a:p>
        </p:txBody>
      </p:sp>
      <p:graphicFrame>
        <p:nvGraphicFramePr>
          <p:cNvPr id="72" name="Title 1">
            <a:extLst>
              <a:ext uri="{FF2B5EF4-FFF2-40B4-BE49-F238E27FC236}">
                <a16:creationId xmlns:a16="http://schemas.microsoft.com/office/drawing/2014/main" id="{AE46E765-7DCC-492C-AC2B-51E2BD5710CD}"/>
              </a:ext>
            </a:extLst>
          </p:cNvPr>
          <p:cNvGraphicFramePr/>
          <p:nvPr>
            <p:extLst>
              <p:ext uri="{D42A27DB-BD31-4B8C-83A1-F6EECF244321}">
                <p14:modId xmlns:p14="http://schemas.microsoft.com/office/powerpoint/2010/main" val="238959299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08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B4ED4F-D4A4-4F81-A92A-A463BB19322A}"/>
              </a:ext>
            </a:extLst>
          </p:cNvPr>
          <p:cNvSpPr>
            <a:spLocks noGrp="1"/>
          </p:cNvSpPr>
          <p:nvPr>
            <p:ph type="title"/>
          </p:nvPr>
        </p:nvSpPr>
        <p:spPr>
          <a:xfrm>
            <a:off x="446849" y="818984"/>
            <a:ext cx="7536261" cy="3268520"/>
          </a:xfrm>
        </p:spPr>
        <p:txBody>
          <a:bodyPr vert="horz" lIns="91440" tIns="45720" rIns="91440" bIns="45720" rtlCol="0" anchor="b">
            <a:normAutofit/>
          </a:bodyPr>
          <a:lstStyle/>
          <a:p>
            <a:pPr algn="r"/>
            <a:r>
              <a:rPr lang="en-US" sz="2800" kern="1200" dirty="0">
                <a:solidFill>
                  <a:srgbClr val="FFFFFF"/>
                </a:solidFill>
                <a:latin typeface="+mj-lt"/>
                <a:ea typeface="+mj-ea"/>
                <a:cs typeface="+mj-cs"/>
              </a:rPr>
              <a:t>The following material is based on the research and writing of Dr. Gary Smalley and is used with permission granted by The Smalley Institute. </a:t>
            </a: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  </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r>
              <a:rPr lang="en-US" sz="2800" kern="1200" dirty="0">
                <a:solidFill>
                  <a:srgbClr val="FFFFFF"/>
                </a:solidFill>
                <a:latin typeface="+mj-lt"/>
                <a:ea typeface="+mj-ea"/>
                <a:cs typeface="+mj-cs"/>
              </a:rPr>
              <a:t>Visit </a:t>
            </a:r>
            <a:r>
              <a:rPr lang="en-US" sz="2800" b="1" kern="1200" dirty="0">
                <a:solidFill>
                  <a:srgbClr val="FFFFFF"/>
                </a:solidFill>
                <a:latin typeface="+mj-lt"/>
                <a:ea typeface="+mj-ea"/>
                <a:cs typeface="+mj-cs"/>
              </a:rPr>
              <a:t>SmalleyInstitute.com </a:t>
            </a:r>
            <a:r>
              <a:rPr lang="en-US" sz="2800" kern="1200" dirty="0">
                <a:solidFill>
                  <a:srgbClr val="FFFFFF"/>
                </a:solidFill>
                <a:latin typeface="+mj-lt"/>
                <a:ea typeface="+mj-ea"/>
                <a:cs typeface="+mj-cs"/>
              </a:rPr>
              <a:t>for quality resources on marriage and relationships.</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6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BEDDE-D3D7-4666-90EF-5AAB6B5614A5}"/>
              </a:ext>
            </a:extLst>
          </p:cNvPr>
          <p:cNvSpPr>
            <a:spLocks noGrp="1"/>
          </p:cNvSpPr>
          <p:nvPr>
            <p:ph type="title"/>
          </p:nvPr>
        </p:nvSpPr>
        <p:spPr>
          <a:xfrm>
            <a:off x="8643193" y="125993"/>
            <a:ext cx="3296133" cy="989743"/>
          </a:xfrm>
        </p:spPr>
        <p:txBody>
          <a:bodyPr anchor="b">
            <a:normAutofit/>
          </a:bodyPr>
          <a:lstStyle/>
          <a:p>
            <a:r>
              <a:rPr lang="en-US" sz="5400" dirty="0">
                <a:latin typeface="Freestyle Script" panose="030804020302050B0404" pitchFamily="66" charset="0"/>
              </a:rPr>
              <a:t>Lion</a:t>
            </a:r>
          </a:p>
        </p:txBody>
      </p:sp>
      <p:pic>
        <p:nvPicPr>
          <p:cNvPr id="1026" name="Picture 2">
            <a:extLst>
              <a:ext uri="{FF2B5EF4-FFF2-40B4-BE49-F238E27FC236}">
                <a16:creationId xmlns:a16="http://schemas.microsoft.com/office/drawing/2014/main" id="{7B53D04B-A702-4BE7-B8CB-94DA9318A3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24" r="15042"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FD81F5C-138F-4AF8-9A62-58AE0F9544EB}"/>
              </a:ext>
            </a:extLst>
          </p:cNvPr>
          <p:cNvSpPr>
            <a:spLocks noGrp="1"/>
          </p:cNvSpPr>
          <p:nvPr>
            <p:ph idx="1"/>
          </p:nvPr>
        </p:nvSpPr>
        <p:spPr>
          <a:xfrm>
            <a:off x="8643189" y="1115736"/>
            <a:ext cx="2942813" cy="5454866"/>
          </a:xfrm>
        </p:spPr>
        <p:txBody>
          <a:bodyPr>
            <a:normAutofit lnSpcReduction="10000"/>
          </a:bodyPr>
          <a:lstStyle/>
          <a:p>
            <a:r>
              <a:rPr lang="en-US" sz="2000" dirty="0"/>
              <a:t>Born leader</a:t>
            </a:r>
          </a:p>
          <a:p>
            <a:r>
              <a:rPr lang="en-US" sz="2000" dirty="0"/>
              <a:t>Visionary, big-picture</a:t>
            </a:r>
          </a:p>
          <a:p>
            <a:r>
              <a:rPr lang="en-US" sz="2000" dirty="0"/>
              <a:t>Goal-oriented, enjoys challenges</a:t>
            </a:r>
          </a:p>
          <a:p>
            <a:r>
              <a:rPr lang="en-US" sz="2000" dirty="0"/>
              <a:t>Gets things done- Moves us forward!</a:t>
            </a:r>
          </a:p>
          <a:p>
            <a:r>
              <a:rPr lang="en-US" sz="2000" dirty="0"/>
              <a:t>Wants the bottom-line up front</a:t>
            </a:r>
          </a:p>
          <a:p>
            <a:r>
              <a:rPr lang="en-US" sz="2000" dirty="0"/>
              <a:t>Direct communicator</a:t>
            </a:r>
          </a:p>
          <a:p>
            <a:r>
              <a:rPr lang="en-US" sz="2000" dirty="0"/>
              <a:t>Can be aggressive and competitive</a:t>
            </a:r>
          </a:p>
          <a:p>
            <a:r>
              <a:rPr lang="en-US" sz="2000" dirty="0"/>
              <a:t>Independent</a:t>
            </a:r>
          </a:p>
          <a:p>
            <a:r>
              <a:rPr lang="en-US" sz="2000" dirty="0"/>
              <a:t>Confident</a:t>
            </a:r>
          </a:p>
          <a:p>
            <a:r>
              <a:rPr lang="en-US" sz="2000" dirty="0"/>
              <a:t>Biblical example: Paul</a:t>
            </a:r>
          </a:p>
          <a:p>
            <a:r>
              <a:rPr lang="en-US" sz="2000" dirty="0"/>
              <a:t>Motto: “Do it now!”</a:t>
            </a:r>
          </a:p>
          <a:p>
            <a:endParaRPr lang="en-US" sz="2000" dirty="0"/>
          </a:p>
          <a:p>
            <a:endParaRPr lang="en-US" sz="2000" dirty="0"/>
          </a:p>
        </p:txBody>
      </p:sp>
      <p:sp>
        <p:nvSpPr>
          <p:cNvPr id="73"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19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A03F30-E1E9-4C4B-8061-B81E03C240BC}"/>
              </a:ext>
            </a:extLst>
          </p:cNvPr>
          <p:cNvSpPr>
            <a:spLocks noGrp="1"/>
          </p:cNvSpPr>
          <p:nvPr>
            <p:ph idx="1"/>
          </p:nvPr>
        </p:nvSpPr>
        <p:spPr>
          <a:xfrm>
            <a:off x="238643" y="1667588"/>
            <a:ext cx="6837324" cy="3065168"/>
          </a:xfrm>
        </p:spPr>
        <p:txBody>
          <a:bodyPr anchor="t">
            <a:normAutofit fontScale="92500"/>
          </a:bodyPr>
          <a:lstStyle/>
          <a:p>
            <a:pPr marL="0" marR="0" indent="0">
              <a:spcBef>
                <a:spcPts val="0"/>
              </a:spcBef>
              <a:spcAft>
                <a:spcPts val="0"/>
              </a:spcAft>
              <a:buNone/>
            </a:pPr>
            <a:r>
              <a:rPr lang="en-US" b="1" dirty="0">
                <a:effectLst/>
                <a:latin typeface="Freestyle Script" panose="030804020302050B0404" pitchFamily="66" charset="0"/>
                <a:ea typeface="Calibri" panose="020F0502020204030204" pitchFamily="34" charset="0"/>
                <a:cs typeface="Tahoma" panose="020B0604030504040204" pitchFamily="34" charset="0"/>
              </a:rPr>
              <a:t>Strengths: 	</a:t>
            </a:r>
            <a:r>
              <a:rPr lang="en-US" b="1" dirty="0">
                <a:effectLst/>
                <a:latin typeface="Tahoma" panose="020B0604030504040204" pitchFamily="34" charset="0"/>
                <a:ea typeface="Calibri" panose="020F0502020204030204" pitchFamily="34" charset="0"/>
                <a:cs typeface="Times New Roman" panose="02020603050405020304" pitchFamily="18" charset="0"/>
              </a:rPr>
              <a:t>		</a:t>
            </a:r>
            <a:r>
              <a:rPr lang="en-US" b="1" dirty="0">
                <a:effectLst/>
                <a:latin typeface="Freestyle Script" panose="030804020302050B0404" pitchFamily="66" charset="0"/>
                <a:ea typeface="Calibri" panose="020F0502020204030204" pitchFamily="34" charset="0"/>
                <a:cs typeface="Tahoma" panose="020B0604030504040204" pitchFamily="34" charset="0"/>
              </a:rPr>
              <a:t>Strengths Pushed out of Balance: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pPr>
            <a:r>
              <a:rPr lang="en-US" sz="1800" dirty="0">
                <a:effectLst/>
                <a:ea typeface="Calibri" panose="020F0502020204030204" pitchFamily="34" charset="0"/>
                <a:cs typeface="Times New Roman" panose="02020603050405020304" pitchFamily="18" charset="0"/>
              </a:rPr>
              <a:t>Problem Solver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dirty="0">
                <a:effectLst/>
                <a:ea typeface="Calibri" panose="020F0502020204030204" pitchFamily="34" charset="0"/>
                <a:cs typeface="Times New Roman" panose="02020603050405020304" pitchFamily="18" charset="0"/>
              </a:rPr>
              <a:t>	Too busy</a:t>
            </a:r>
          </a:p>
          <a:p>
            <a:pPr marL="0" indent="0" algn="just">
              <a:spcBef>
                <a:spcPts val="0"/>
              </a:spcBef>
              <a:buNone/>
            </a:pPr>
            <a:r>
              <a:rPr lang="en-US" sz="1800" dirty="0">
                <a:effectLst/>
                <a:ea typeface="Calibri" panose="020F0502020204030204" pitchFamily="34" charset="0"/>
                <a:cs typeface="Times New Roman" panose="02020603050405020304" pitchFamily="18" charset="0"/>
              </a:rPr>
              <a:t>Bold, direct communication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Insensitive</a:t>
            </a:r>
          </a:p>
          <a:p>
            <a:pPr marL="0" indent="0" algn="just">
              <a:spcBef>
                <a:spcPts val="0"/>
              </a:spcBef>
              <a:buNone/>
            </a:pPr>
            <a:r>
              <a:rPr lang="en-US" sz="1800" dirty="0">
                <a:effectLst/>
                <a:ea typeface="Calibri" panose="020F0502020204030204" pitchFamily="34" charset="0"/>
                <a:cs typeface="Times New Roman" panose="02020603050405020304" pitchFamily="18" charset="0"/>
              </a:rPr>
              <a:t>Decision maker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Not thoughtful of others’ wishes</a:t>
            </a:r>
          </a:p>
          <a:p>
            <a:pPr marL="0" indent="0" algn="just">
              <a:spcBef>
                <a:spcPts val="0"/>
              </a:spcBef>
              <a:buNone/>
            </a:pPr>
            <a:r>
              <a:rPr lang="en-US" sz="1800" dirty="0">
                <a:effectLst/>
                <a:ea typeface="Calibri" panose="020F0502020204030204" pitchFamily="34" charset="0"/>
                <a:cs typeface="Times New Roman" panose="02020603050405020304" pitchFamily="18" charset="0"/>
              </a:rPr>
              <a:t>Strong-willed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Stubborn</a:t>
            </a:r>
          </a:p>
          <a:p>
            <a:pPr marL="0" indent="0" algn="just">
              <a:spcBef>
                <a:spcPts val="0"/>
              </a:spcBef>
              <a:buNone/>
            </a:pPr>
            <a:r>
              <a:rPr lang="en-US" sz="1800" dirty="0">
                <a:effectLst/>
                <a:ea typeface="Calibri" panose="020F0502020204030204" pitchFamily="34" charset="0"/>
                <a:cs typeface="Times New Roman" panose="02020603050405020304" pitchFamily="18" charset="0"/>
              </a:rPr>
              <a:t>Independent, self-reliant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Avoids people and seeking help</a:t>
            </a:r>
          </a:p>
          <a:p>
            <a:pPr marL="0" indent="0" algn="just">
              <a:spcBef>
                <a:spcPts val="0"/>
              </a:spcBef>
              <a:buNone/>
            </a:pPr>
            <a:r>
              <a:rPr lang="en-US" sz="1800" dirty="0">
                <a:effectLst/>
                <a:ea typeface="Calibri" panose="020F0502020204030204" pitchFamily="34" charset="0"/>
                <a:cs typeface="Times New Roman" panose="02020603050405020304" pitchFamily="18" charset="0"/>
              </a:rPr>
              <a:t>Action oriented, persistent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Inflexible, relentless, unyielding</a:t>
            </a:r>
          </a:p>
          <a:p>
            <a:pPr marL="0" indent="0" algn="just">
              <a:spcBef>
                <a:spcPts val="0"/>
              </a:spcBef>
              <a:buNone/>
            </a:pPr>
            <a:r>
              <a:rPr lang="en-US" sz="1800" dirty="0">
                <a:effectLst/>
                <a:ea typeface="Calibri" panose="020F0502020204030204" pitchFamily="34" charset="0"/>
                <a:cs typeface="Times New Roman" panose="02020603050405020304" pitchFamily="18" charset="0"/>
              </a:rPr>
              <a:t>Likes authority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Too direct or demanding</a:t>
            </a:r>
          </a:p>
          <a:p>
            <a:pPr marL="0" indent="0" algn="just">
              <a:spcBef>
                <a:spcPts val="0"/>
              </a:spcBef>
              <a:buNone/>
            </a:pPr>
            <a:r>
              <a:rPr lang="en-US" sz="1800" dirty="0">
                <a:effectLst/>
                <a:ea typeface="Calibri" panose="020F0502020204030204" pitchFamily="34" charset="0"/>
                <a:cs typeface="Times New Roman" panose="02020603050405020304" pitchFamily="18" charset="0"/>
              </a:rPr>
              <a:t>Takes charge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Pushy, impatient, Do it now!</a:t>
            </a:r>
          </a:p>
          <a:p>
            <a:pPr marL="0" indent="0" algn="just">
              <a:spcBef>
                <a:spcPts val="0"/>
              </a:spcBef>
              <a:buNone/>
            </a:pPr>
            <a:r>
              <a:rPr lang="en-US" sz="1800" dirty="0">
                <a:effectLst/>
                <a:ea typeface="Calibri" panose="020F0502020204030204" pitchFamily="34" charset="0"/>
                <a:cs typeface="Times New Roman" panose="02020603050405020304" pitchFamily="18" charset="0"/>
              </a:rPr>
              <a:t>Confident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Cocky, may overlook feelings</a:t>
            </a:r>
          </a:p>
          <a:p>
            <a:pPr marL="0" indent="0" algn="just">
              <a:spcBef>
                <a:spcPts val="0"/>
              </a:spcBef>
              <a:buNone/>
            </a:pPr>
            <a:r>
              <a:rPr lang="en-US" sz="1800" dirty="0">
                <a:effectLst/>
                <a:ea typeface="Calibri" panose="020F0502020204030204" pitchFamily="34" charset="0"/>
                <a:cs typeface="Times New Roman" panose="02020603050405020304" pitchFamily="18" charset="0"/>
              </a:rPr>
              <a:t>Enterprising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Big risks</a:t>
            </a:r>
          </a:p>
          <a:p>
            <a:pPr marL="0" indent="0" algn="just">
              <a:spcBef>
                <a:spcPts val="0"/>
              </a:spcBef>
              <a:buNone/>
            </a:pPr>
            <a:r>
              <a:rPr lang="en-US" sz="1800" dirty="0">
                <a:effectLst/>
                <a:ea typeface="Calibri" panose="020F0502020204030204" pitchFamily="34" charset="0"/>
                <a:cs typeface="Times New Roman" panose="02020603050405020304" pitchFamily="18" charset="0"/>
              </a:rPr>
              <a:t>Competitive		</a:t>
            </a:r>
            <a:r>
              <a:rPr lang="en-US" sz="1800" b="1" dirty="0">
                <a:effectLst/>
                <a:ea typeface="Calibri" panose="020F0502020204030204" pitchFamily="34" charset="0"/>
                <a:cs typeface="Tahoma" panose="020B0604030504040204" pitchFamily="34" charset="0"/>
                <a:sym typeface="Wingdings" panose="05000000000000000000" pitchFamily="2" charset="2"/>
              </a:rPr>
              <a:t></a:t>
            </a:r>
            <a:r>
              <a:rPr lang="en-US" sz="1800" b="1" dirty="0">
                <a:effectLst/>
                <a:ea typeface="Calibri" panose="020F0502020204030204" pitchFamily="34" charset="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Cold blooded</a:t>
            </a:r>
          </a:p>
          <a:p>
            <a:endParaRPr lang="en-US" sz="1100" dirty="0"/>
          </a:p>
        </p:txBody>
      </p:sp>
      <p:sp>
        <p:nvSpPr>
          <p:cNvPr id="137" name="Rectangle 1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D7B35756-F4B3-4B72-A564-1CBC1A198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15" r="22536" b="2"/>
          <a:stretch/>
        </p:blipFill>
        <p:spPr bwMode="auto">
          <a:xfrm>
            <a:off x="7075967" y="1359686"/>
            <a:ext cx="4170530" cy="41705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2FE37F5-081C-4A06-B7DC-D65CF398BFFB}"/>
              </a:ext>
            </a:extLst>
          </p:cNvPr>
          <p:cNvSpPr txBox="1"/>
          <p:nvPr/>
        </p:nvSpPr>
        <p:spPr>
          <a:xfrm>
            <a:off x="238643" y="4862809"/>
            <a:ext cx="6106510" cy="710707"/>
          </a:xfrm>
          <a:prstGeom prst="rect">
            <a:avLst/>
          </a:prstGeom>
          <a:noFill/>
        </p:spPr>
        <p:txBody>
          <a:bodyPr wrap="square">
            <a:spAutoFit/>
          </a:bodyPr>
          <a:lstStyle/>
          <a:p>
            <a:pPr marL="0" marR="0" algn="just">
              <a:lnSpc>
                <a:spcPct val="115000"/>
              </a:lnSpc>
              <a:spcBef>
                <a:spcPts val="0"/>
              </a:spcBef>
              <a:spcAft>
                <a:spcPts val="0"/>
              </a:spcAft>
            </a:pPr>
            <a:r>
              <a:rPr lang="en-US" b="1" dirty="0">
                <a:effectLst/>
                <a:ea typeface="Calibri" panose="020F0502020204030204" pitchFamily="34" charset="0"/>
                <a:cs typeface="Times New Roman" panose="02020603050405020304" pitchFamily="18" charset="0"/>
              </a:rPr>
              <a:t>Stressed:</a:t>
            </a:r>
            <a:r>
              <a:rPr lang="en-US" dirty="0">
                <a:effectLst/>
                <a:ea typeface="Calibri" panose="020F0502020204030204" pitchFamily="34" charset="0"/>
                <a:cs typeface="Times New Roman" panose="02020603050405020304" pitchFamily="18" charset="0"/>
              </a:rPr>
              <a:t>  Becomes a dictator</a:t>
            </a:r>
            <a:endParaRPr lang="en-US" sz="1600" dirty="0">
              <a:effectLst/>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b="1" dirty="0">
                <a:effectLst/>
                <a:ea typeface="Calibri" panose="020F0502020204030204" pitchFamily="34" charset="0"/>
                <a:cs typeface="Times New Roman" panose="02020603050405020304" pitchFamily="18" charset="0"/>
              </a:rPr>
              <a:t>Under Pressure:</a:t>
            </a:r>
            <a:r>
              <a:rPr lang="en-US" dirty="0">
                <a:effectLst/>
                <a:ea typeface="Calibri" panose="020F0502020204030204" pitchFamily="34" charset="0"/>
                <a:cs typeface="Times New Roman" panose="02020603050405020304" pitchFamily="18" charset="0"/>
              </a:rPr>
              <a:t>  Lashes out</a:t>
            </a:r>
            <a:endParaRPr lang="en-US"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0906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ABEDDE-D3D7-4666-90EF-5AAB6B5614A5}"/>
              </a:ext>
            </a:extLst>
          </p:cNvPr>
          <p:cNvSpPr>
            <a:spLocks noGrp="1"/>
          </p:cNvSpPr>
          <p:nvPr>
            <p:ph type="title"/>
          </p:nvPr>
        </p:nvSpPr>
        <p:spPr>
          <a:xfrm>
            <a:off x="8342101" y="514101"/>
            <a:ext cx="3091607" cy="904769"/>
          </a:xfrm>
        </p:spPr>
        <p:txBody>
          <a:bodyPr anchor="b">
            <a:normAutofit/>
          </a:bodyPr>
          <a:lstStyle/>
          <a:p>
            <a:r>
              <a:rPr lang="en-US" sz="5400" dirty="0">
                <a:latin typeface="Freestyle Script" panose="030804020302050B0404" pitchFamily="66" charset="0"/>
              </a:rPr>
              <a:t>Otter</a:t>
            </a:r>
          </a:p>
        </p:txBody>
      </p:sp>
      <p:pic>
        <p:nvPicPr>
          <p:cNvPr id="3074" name="Picture 2">
            <a:extLst>
              <a:ext uri="{FF2B5EF4-FFF2-40B4-BE49-F238E27FC236}">
                <a16:creationId xmlns:a16="http://schemas.microsoft.com/office/drawing/2014/main" id="{37388916-75A9-4B01-93DC-6D2CA0B0E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9" r="12410"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FD81F5C-138F-4AF8-9A62-58AE0F9544EB}"/>
              </a:ext>
            </a:extLst>
          </p:cNvPr>
          <p:cNvSpPr>
            <a:spLocks noGrp="1"/>
          </p:cNvSpPr>
          <p:nvPr>
            <p:ph idx="1"/>
          </p:nvPr>
        </p:nvSpPr>
        <p:spPr>
          <a:xfrm>
            <a:off x="8342101" y="1418871"/>
            <a:ext cx="3623094" cy="4776952"/>
          </a:xfrm>
        </p:spPr>
        <p:txBody>
          <a:bodyPr>
            <a:normAutofit fontScale="92500" lnSpcReduction="10000"/>
          </a:bodyPr>
          <a:lstStyle/>
          <a:p>
            <a:r>
              <a:rPr lang="en-US" sz="2200" dirty="0"/>
              <a:t>Social, friendly, loves people</a:t>
            </a:r>
          </a:p>
          <a:p>
            <a:r>
              <a:rPr lang="en-US" sz="2200" dirty="0"/>
              <a:t>Motivator, inspirational</a:t>
            </a:r>
          </a:p>
          <a:p>
            <a:r>
              <a:rPr lang="en-US" sz="2200" dirty="0"/>
              <a:t>Verbal</a:t>
            </a:r>
          </a:p>
          <a:p>
            <a:r>
              <a:rPr lang="en-US" sz="2200" dirty="0"/>
              <a:t>Fun loving</a:t>
            </a:r>
          </a:p>
          <a:p>
            <a:r>
              <a:rPr lang="en-US" sz="2200" dirty="0"/>
              <a:t>Energetic</a:t>
            </a:r>
          </a:p>
          <a:p>
            <a:r>
              <a:rPr lang="en-US" sz="2200" dirty="0"/>
              <a:t>Creative </a:t>
            </a:r>
          </a:p>
          <a:p>
            <a:r>
              <a:rPr lang="en-US" sz="2200" dirty="0"/>
              <a:t>Sees possibilities</a:t>
            </a:r>
          </a:p>
          <a:p>
            <a:r>
              <a:rPr lang="en-US" sz="2200" dirty="0"/>
              <a:t>Optimistic</a:t>
            </a:r>
          </a:p>
          <a:p>
            <a:r>
              <a:rPr lang="en-US" sz="2200" dirty="0"/>
              <a:t>Not great on follow-through</a:t>
            </a:r>
          </a:p>
          <a:p>
            <a:r>
              <a:rPr lang="en-US" sz="2200" dirty="0"/>
              <a:t>Spontaneous, enjoys change</a:t>
            </a:r>
          </a:p>
          <a:p>
            <a:r>
              <a:rPr lang="en-US" sz="2200" dirty="0"/>
              <a:t>Biblical example: Peter</a:t>
            </a:r>
          </a:p>
          <a:p>
            <a:r>
              <a:rPr lang="en-US" sz="2200" dirty="0"/>
              <a:t>Motto: “Close enough” or “Trust me, it will work out!”</a:t>
            </a:r>
          </a:p>
          <a:p>
            <a:endParaRPr lang="en-US" sz="1300" dirty="0"/>
          </a:p>
          <a:p>
            <a:endParaRPr lang="en-US" sz="1300" dirty="0"/>
          </a:p>
        </p:txBody>
      </p:sp>
      <p:sp>
        <p:nvSpPr>
          <p:cNvPr id="137" name="Rectangle 13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899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Quotable</Template>
  <TotalTime>616</TotalTime>
  <Words>1273</Words>
  <Application>Microsoft Office PowerPoint</Application>
  <PresentationFormat>Widescreen</PresentationFormat>
  <Paragraphs>155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 Light</vt:lpstr>
      <vt:lpstr>Arial</vt:lpstr>
      <vt:lpstr>Tahoma</vt:lpstr>
      <vt:lpstr>Freestyle Script</vt:lpstr>
      <vt:lpstr>Calibri</vt:lpstr>
      <vt:lpstr>Office Theme</vt:lpstr>
      <vt:lpstr>PowerPoint Presentation</vt:lpstr>
      <vt:lpstr>All personalities reflect God </vt:lpstr>
      <vt:lpstr>We are the body of Christ</vt:lpstr>
      <vt:lpstr>Cooperation and Communication are key </vt:lpstr>
      <vt:lpstr>Read &amp; Mark, then Discuss</vt:lpstr>
      <vt:lpstr>The following material is based on the research and writing of Dr. Gary Smalley and is used with permission granted by The Smalley Institute.      Visit SmalleyInstitute.com for quality resources on marriage and relationships.</vt:lpstr>
      <vt:lpstr>Lion</vt:lpstr>
      <vt:lpstr>PowerPoint Presentation</vt:lpstr>
      <vt:lpstr>Otter</vt:lpstr>
      <vt:lpstr>PowerPoint Presentation</vt:lpstr>
      <vt:lpstr>Golden Retriever</vt:lpstr>
      <vt:lpstr>PowerPoint Presentation</vt:lpstr>
      <vt:lpstr>Beaver</vt:lpstr>
      <vt:lpstr>PowerPoint Presentation</vt:lpstr>
      <vt:lpstr>PowerPoint Presentation</vt:lpstr>
      <vt:lpstr>PowerPoint Presentation</vt:lpstr>
      <vt:lpstr>PowerPoint Presentation</vt:lpstr>
      <vt:lpstr>PowerPoint Presentation</vt:lpstr>
      <vt:lpstr>Summary  </vt:lpstr>
      <vt:lpstr>Keep Growing! To grow deeper in your understanding and appreciation of one another, do one of the activities in the accompanying PDF document. They are designed to be low-anxiety to provide a safe space to explore and appreciate personalities.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McCammon</dc:creator>
  <cp:lastModifiedBy>Julie McCammon</cp:lastModifiedBy>
  <cp:revision>12</cp:revision>
  <dcterms:created xsi:type="dcterms:W3CDTF">2021-10-23T14:29:35Z</dcterms:created>
  <dcterms:modified xsi:type="dcterms:W3CDTF">2021-11-11T19:36:16Z</dcterms:modified>
</cp:coreProperties>
</file>