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9C_C7C34BFD.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90" r:id="rId5"/>
  </p:sldMasterIdLst>
  <p:notesMasterIdLst>
    <p:notesMasterId r:id="rId51"/>
  </p:notesMasterIdLst>
  <p:handoutMasterIdLst>
    <p:handoutMasterId r:id="rId52"/>
  </p:handoutMasterIdLst>
  <p:sldIdLst>
    <p:sldId id="265" r:id="rId6"/>
    <p:sldId id="618" r:id="rId7"/>
    <p:sldId id="620" r:id="rId8"/>
    <p:sldId id="590" r:id="rId9"/>
    <p:sldId id="560" r:id="rId10"/>
    <p:sldId id="635" r:id="rId11"/>
    <p:sldId id="589" r:id="rId12"/>
    <p:sldId id="605" r:id="rId13"/>
    <p:sldId id="636" r:id="rId14"/>
    <p:sldId id="622" r:id="rId15"/>
    <p:sldId id="565" r:id="rId16"/>
    <p:sldId id="577" r:id="rId17"/>
    <p:sldId id="550" r:id="rId18"/>
    <p:sldId id="623" r:id="rId19"/>
    <p:sldId id="607" r:id="rId20"/>
    <p:sldId id="615" r:id="rId21"/>
    <p:sldId id="624" r:id="rId22"/>
    <p:sldId id="606" r:id="rId23"/>
    <p:sldId id="563" r:id="rId24"/>
    <p:sldId id="630" r:id="rId25"/>
    <p:sldId id="627" r:id="rId26"/>
    <p:sldId id="632" r:id="rId27"/>
    <p:sldId id="685" r:id="rId28"/>
    <p:sldId id="668" r:id="rId29"/>
    <p:sldId id="566" r:id="rId30"/>
    <p:sldId id="568" r:id="rId31"/>
    <p:sldId id="567" r:id="rId32"/>
    <p:sldId id="631" r:id="rId33"/>
    <p:sldId id="587" r:id="rId34"/>
    <p:sldId id="626" r:id="rId35"/>
    <p:sldId id="596" r:id="rId36"/>
    <p:sldId id="598" r:id="rId37"/>
    <p:sldId id="634" r:id="rId38"/>
    <p:sldId id="570" r:id="rId39"/>
    <p:sldId id="572" r:id="rId40"/>
    <p:sldId id="609" r:id="rId41"/>
    <p:sldId id="575" r:id="rId42"/>
    <p:sldId id="579" r:id="rId43"/>
    <p:sldId id="686" r:id="rId44"/>
    <p:sldId id="593" r:id="rId45"/>
    <p:sldId id="595" r:id="rId46"/>
    <p:sldId id="612" r:id="rId47"/>
    <p:sldId id="613" r:id="rId48"/>
    <p:sldId id="584" r:id="rId49"/>
    <p:sldId id="588" r:id="rId5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BBCA9D-AB06-4AAF-8521-1CED3C6F9877}">
          <p14:sldIdLst>
            <p14:sldId id="265"/>
            <p14:sldId id="618"/>
            <p14:sldId id="620"/>
            <p14:sldId id="590"/>
            <p14:sldId id="560"/>
            <p14:sldId id="635"/>
            <p14:sldId id="589"/>
            <p14:sldId id="605"/>
            <p14:sldId id="636"/>
            <p14:sldId id="622"/>
            <p14:sldId id="565"/>
            <p14:sldId id="577"/>
            <p14:sldId id="550"/>
            <p14:sldId id="623"/>
            <p14:sldId id="607"/>
            <p14:sldId id="615"/>
            <p14:sldId id="624"/>
            <p14:sldId id="606"/>
            <p14:sldId id="563"/>
            <p14:sldId id="630"/>
            <p14:sldId id="627"/>
            <p14:sldId id="632"/>
            <p14:sldId id="685"/>
            <p14:sldId id="668"/>
            <p14:sldId id="566"/>
            <p14:sldId id="568"/>
            <p14:sldId id="567"/>
            <p14:sldId id="631"/>
            <p14:sldId id="587"/>
            <p14:sldId id="626"/>
            <p14:sldId id="596"/>
            <p14:sldId id="598"/>
            <p14:sldId id="634"/>
            <p14:sldId id="570"/>
            <p14:sldId id="572"/>
            <p14:sldId id="609"/>
            <p14:sldId id="575"/>
            <p14:sldId id="579"/>
            <p14:sldId id="686"/>
            <p14:sldId id="593"/>
            <p14:sldId id="595"/>
            <p14:sldId id="612"/>
            <p14:sldId id="613"/>
            <p14:sldId id="584"/>
            <p14:sldId id="588"/>
          </p14:sldIdLst>
        </p14:section>
      </p14:sectionLst>
    </p:ex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F3505E-674F-EC90-611A-CD6C1D4222D9}" name="Ellis, Allison Christine (Ace) CTR USARMY IMCOM EUROPE (USA)" initials="AE" userId="S::allison.c.ellis2.ctr@army.mil::de80d9ad-71c1-47f6-8c6b-1e4a15f52e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7F5F8"/>
    <a:srgbClr val="3D3E3B"/>
    <a:srgbClr val="F7F5F6"/>
    <a:srgbClr val="FFFFFF"/>
    <a:srgbClr val="FBAB00"/>
    <a:srgbClr val="F6A402"/>
    <a:srgbClr val="F9A600"/>
    <a:srgbClr val="E6A000"/>
    <a:srgbClr val="4624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2314D-BDD3-C5C7-493D-A664568C31BB}" v="477" dt="2026-04-13T18:28:33.18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842" y="114"/>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comments/modernComment_29C_C7C34BFD.xml><?xml version="1.0" encoding="utf-8"?>
<p188:cmLst xmlns:a="http://schemas.openxmlformats.org/drawingml/2006/main" xmlns:r="http://schemas.openxmlformats.org/officeDocument/2006/relationships" xmlns:p188="http://schemas.microsoft.com/office/powerpoint/2018/8/main">
  <p188:cm id="{C3FA20B0-F45D-4B39-9B2D-E960F8E0506F}" authorId="{F7F3505E-674F-EC90-611A-CD6C1D4222D9}" created="2026-03-26T15:52:31.991">
    <pc:sldMkLst xmlns:pc="http://schemas.microsoft.com/office/powerpoint/2013/main/command">
      <pc:docMk/>
      <pc:sldMk cId="3351464957" sldId="668"/>
    </pc:sldMkLst>
    <p188:txBody>
      <a:bodyPr/>
      <a:lstStyle/>
      <a:p>
        <a:r>
          <a:rPr lang="en-US"/>
          <a:t>Suggestion from ESO:
“We should add that the SM will also receive an automated AI message that their TA/CA has been approved ”
SM’s do not get a message in AIED stating a TAR/CAR has been approved by supervisor:
We found multiple examples of this yesterday with Fola and myself.
one example: PSF TeAsia Scott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1"/>
            <a:ext cx="3043264" cy="4671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956DD9-82B7-2DD1-17C2-5AFEFAA54A2B}"/>
              </a:ext>
            </a:extLst>
          </p:cNvPr>
          <p:cNvSpPr>
            <a:spLocks noGrp="1"/>
          </p:cNvSpPr>
          <p:nvPr>
            <p:ph type="dt" sz="quarter" idx="1"/>
          </p:nvPr>
        </p:nvSpPr>
        <p:spPr>
          <a:xfrm>
            <a:off x="3978639" y="1"/>
            <a:ext cx="3043264" cy="467138"/>
          </a:xfrm>
          <a:prstGeom prst="rect">
            <a:avLst/>
          </a:prstGeom>
        </p:spPr>
        <p:txBody>
          <a:bodyPr vert="horz" lIns="91440" tIns="45720" rIns="91440" bIns="45720" rtlCol="0"/>
          <a:lstStyle>
            <a:lvl1pPr algn="r">
              <a:defRPr sz="1200"/>
            </a:lvl1pPr>
          </a:lstStyle>
          <a:p>
            <a:fld id="{794E0B21-AD33-443A-8BF5-B180B3EED2ED}" type="datetimeFigureOut">
              <a:rPr lang="en-US" smtClean="0"/>
              <a:t>4/13/2026</a:t>
            </a:fld>
            <a:endParaRPr lang="en-US"/>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8841962"/>
            <a:ext cx="3043264" cy="467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AC0834-EADB-723F-8C09-AA9B695C8868}"/>
              </a:ext>
            </a:extLst>
          </p:cNvPr>
          <p:cNvSpPr>
            <a:spLocks noGrp="1"/>
          </p:cNvSpPr>
          <p:nvPr>
            <p:ph type="sldNum" sz="quarter" idx="3"/>
          </p:nvPr>
        </p:nvSpPr>
        <p:spPr>
          <a:xfrm>
            <a:off x="3978639" y="8841962"/>
            <a:ext cx="3043264" cy="467138"/>
          </a:xfrm>
          <a:prstGeom prst="rect">
            <a:avLst/>
          </a:prstGeom>
        </p:spPr>
        <p:txBody>
          <a:bodyPr vert="horz" lIns="91440" tIns="45720" rIns="91440" bIns="45720" rtlCol="0" anchor="b"/>
          <a:lstStyle>
            <a:lvl1pPr algn="r">
              <a:defRPr sz="1200"/>
            </a:lvl1pPr>
          </a:lstStyle>
          <a:p>
            <a:fld id="{EAFD9612-5402-46C5-9F6F-3A6EC383DFD4}" type="slidenum">
              <a:rPr lang="en-US" smtClean="0"/>
              <a:t>‹#›</a:t>
            </a:fld>
            <a:endParaRPr lang="en-US"/>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610"/>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538" y="1"/>
            <a:ext cx="3043343" cy="467610"/>
          </a:xfrm>
          <a:prstGeom prst="rect">
            <a:avLst/>
          </a:prstGeom>
        </p:spPr>
        <p:txBody>
          <a:bodyPr vert="horz" lIns="93324" tIns="46662" rIns="93324" bIns="46662" rtlCol="0"/>
          <a:lstStyle>
            <a:lvl1pPr algn="r">
              <a:defRPr sz="1200"/>
            </a:lvl1pPr>
          </a:lstStyle>
          <a:p>
            <a:fld id="{344DD812-1AA5-4BC5-AB23-68CCDA028D11}" type="datetimeFigureOut">
              <a:rPr lang="en-US" smtClean="0"/>
              <a:t>4/13/2026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7"/>
            <a:ext cx="5618480" cy="3665457"/>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1491"/>
            <a:ext cx="3043343" cy="467609"/>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538" y="8841491"/>
            <a:ext cx="3043343" cy="467609"/>
          </a:xfrm>
          <a:prstGeom prst="rect">
            <a:avLst/>
          </a:prstGeom>
        </p:spPr>
        <p:txBody>
          <a:bodyPr vert="horz" lIns="93324" tIns="46662" rIns="93324" bIns="46662" rtlCol="0" anchor="b"/>
          <a:lstStyle>
            <a:lvl1pPr algn="r">
              <a:defRPr sz="1200"/>
            </a:lvl1pPr>
          </a:lstStyle>
          <a:p>
            <a:fld id="{026CB39F-E249-459B-9F49-F4C960F7C038}" type="slidenum">
              <a:rPr lang="en-US" smtClean="0"/>
              <a:t>‹#›</a:t>
            </a:fld>
            <a:endParaRPr lang="en-US"/>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900" b="0"/>
              <a:t>Welcome to the </a:t>
            </a:r>
            <a:r>
              <a:rPr lang="en-US" sz="900" b="0" err="1"/>
              <a:t>ArmyIgnitED</a:t>
            </a:r>
            <a:r>
              <a:rPr lang="en-US" sz="900" b="0"/>
              <a:t> 101 Brief- My name is Keisha Hoffman and I am one of the Education Counselors here at the Fort Hood Education center</a:t>
            </a:r>
          </a:p>
          <a:p>
            <a:endParaRPr lang="en-US" sz="900" b="0"/>
          </a:p>
          <a:p>
            <a:r>
              <a:rPr lang="en-US" sz="900" b="0"/>
              <a:t>If you have any questions, please raise your hand</a:t>
            </a:r>
          </a:p>
          <a:p>
            <a:r>
              <a:rPr lang="en-US" sz="900" b="0"/>
              <a:t>For attendance, please put your name and military email on the sign in sheet </a:t>
            </a:r>
          </a:p>
          <a:p>
            <a:endParaRPr lang="en-US" sz="900" b="0"/>
          </a:p>
          <a:p>
            <a:r>
              <a:rPr lang="en-US" sz="900" b="0"/>
              <a:t>How many People have utilized TA/CA in the past? Please raise your hand … For you it will be a refresher and for everyone else it will be an introduction to this Amazing benefit</a:t>
            </a:r>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a:p>
        </p:txBody>
      </p:sp>
    </p:spTree>
    <p:extLst>
      <p:ext uri="{BB962C8B-B14F-4D97-AF65-F5344CB8AC3E}">
        <p14:creationId xmlns:p14="http://schemas.microsoft.com/office/powerpoint/2010/main" val="306110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effectLst/>
                <a:highlight>
                  <a:srgbClr val="FFFF00"/>
                </a:highlight>
                <a:latin typeface=" Arial"/>
              </a:rPr>
              <a:t>Pre-Commissioning Programs: </a:t>
            </a:r>
            <a:r>
              <a:rPr lang="en-US" sz="1100" b="0" i="0" u="none" strike="noStrike" baseline="0">
                <a:solidFill>
                  <a:srgbClr val="000000"/>
                </a:solidFill>
                <a:highlight>
                  <a:srgbClr val="FFFF00"/>
                </a:highlight>
                <a:latin typeface="Arial" panose="020B0604020202020204" pitchFamily="34" charset="0"/>
              </a:rPr>
              <a:t>AMEDD Enlisted Commissioning Program, the Doctor of Physical Therapy Program, the Enlisted to Medical Degree Preparatory Program, the Interservice Physician Assistant Program, the Master of Social Work Program, the Master’s Program in Nutrition, the Occupational Therapy Doctorate, and the United States Military Academy. </a:t>
            </a:r>
            <a:r>
              <a:rPr lang="en-US" sz="900" b="0" i="0" u="none" strike="noStrike" baseline="0">
                <a:solidFill>
                  <a:srgbClr val="000000"/>
                </a:solidFill>
                <a:effectLst/>
                <a:highlight>
                  <a:srgbClr val="FFFF00"/>
                </a:highlight>
                <a:latin typeface=" Arial"/>
              </a:rPr>
              <a:t> - Can establish this goal concurrently with another undergraduate goal – Must be created by Education Center</a:t>
            </a:r>
            <a:br>
              <a:rPr lang="en-US" sz="900" b="0" i="0" u="none" strike="noStrike" baseline="0">
                <a:solidFill>
                  <a:srgbClr val="000000"/>
                </a:solidFill>
                <a:effectLst/>
                <a:highlight>
                  <a:srgbClr val="FFFF00"/>
                </a:highlight>
                <a:latin typeface=" Arial"/>
              </a:rPr>
            </a:br>
            <a:endParaRPr lang="en-US" sz="900" b="0" i="0" u="none" strike="noStrike" baseline="0">
              <a:solidFill>
                <a:srgbClr val="000000"/>
              </a:solidFill>
              <a:effectLst/>
              <a:highlight>
                <a:srgbClr val="FFFF00"/>
              </a:highligh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baseline="0">
                <a:solidFill>
                  <a:srgbClr val="000000"/>
                </a:solidFill>
                <a:effectLst/>
                <a:highlight>
                  <a:srgbClr val="FFFF00"/>
                </a:highlight>
                <a:latin typeface=" Arial"/>
              </a:rPr>
              <a:t>College Preparatory/Remedial: </a:t>
            </a:r>
            <a:r>
              <a:rPr lang="en-US" sz="900" b="0">
                <a:highlight>
                  <a:srgbClr val="FFFF00"/>
                </a:highlight>
                <a:latin typeface="Arial" charset="0"/>
                <a:cs typeface="Arial" charset="0"/>
              </a:rPr>
              <a:t>Classes must be credit bearing toward undergraduate degree. Must be listed in EDP or Documentation from AI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baseline="0">
              <a:solidFill>
                <a:srgbClr val="000000"/>
              </a:solidFill>
              <a:effectLst/>
              <a:highlight>
                <a:srgbClr val="FFFF00"/>
              </a:highlight>
              <a:latin typeface=" Arial"/>
            </a:endParaRPr>
          </a:p>
          <a:p>
            <a:pPr>
              <a:defRPr/>
            </a:pPr>
            <a:r>
              <a:rPr lang="en-US" sz="900" b="1"/>
              <a:t>Strategic Foreign Language Programs-Soldiers:</a:t>
            </a:r>
          </a:p>
          <a:p>
            <a:pPr>
              <a:defRPr/>
            </a:pPr>
            <a:endParaRPr lang="en-US" sz="900"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t>I</a:t>
            </a:r>
            <a:r>
              <a:rPr lang="en-US" sz="900"/>
              <a:t>n Army- approved Strategic Language classes –Requirement of DLPT or OPI if DLPT not available after 6 SH completed. No minimum score. Must be within 90 Days of when grades get posted – Additional 6 SH can be used after DLPT/OPI is submitted (12SH Total Limit)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-List can be found at on the Human Resources Command (HRC) website https://www.hrc.army.mil/&gt;In search bar type “Army Strategic Language List” click on “Foreign Language Proficiency Bonus” to find the most current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a:effectLst/>
                <a:latin typeface=" Arial"/>
              </a:rPr>
              <a:t>-The student must be in-country and pursue with on approved orders before a Host Country goal can be approved. This means that if the Soldier is station in Italy that the Soldier may be approved to take courses in Italian, only. A Soldier in Italy asking for TA for Spanish would not be approved</a:t>
            </a:r>
            <a:endParaRPr lang="en-US" sz="900" b="1" i="0" u="none" strike="noStrike" baseline="0">
              <a:solidFill>
                <a:srgbClr val="000000"/>
              </a:solidFill>
              <a:effectLs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baseline="0">
              <a:solidFill>
                <a:srgbClr val="000000"/>
              </a:solidFill>
              <a:effectLs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baseline="0">
                <a:solidFill>
                  <a:srgbClr val="000000"/>
                </a:solidFill>
                <a:effectLst/>
                <a:latin typeface=" Arial"/>
              </a:rPr>
              <a:t>College Preparatory and Remedial Classes/Graduate Admission Courses </a:t>
            </a:r>
            <a:r>
              <a:rPr lang="en-US" sz="900" b="0" i="0" u="none" strike="noStrike" baseline="0">
                <a:solidFill>
                  <a:srgbClr val="000000"/>
                </a:solidFill>
                <a:effectLst/>
                <a:latin typeface=" Arial"/>
              </a:rPr>
              <a:t>– Must be part of the Evaluated Degree Plan (EDP) or Documentation from AI specifying additional coursework necessary for program </a:t>
            </a:r>
            <a:endParaRPr lang="en-US" sz="900" b="0" i="0">
              <a:effectLs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a:effectLst/>
              <a:latin typeface=" Arial"/>
            </a:endParaRPr>
          </a:p>
          <a:p>
            <a:pPr>
              <a:defRPr/>
            </a:pPr>
            <a:r>
              <a:rPr lang="en-US" sz="900" b="1"/>
              <a:t>1. Already know what you want to study? </a:t>
            </a:r>
            <a:r>
              <a:rPr lang="en-US" sz="900"/>
              <a:t>Search for schools based on your major/program of study</a:t>
            </a:r>
          </a:p>
          <a:p>
            <a:pPr>
              <a:defRPr/>
            </a:pPr>
            <a:endParaRPr lang="en-US" sz="900">
              <a:cs typeface="Calibri"/>
            </a:endParaRPr>
          </a:p>
          <a:p>
            <a:pPr>
              <a:defRPr/>
            </a:pPr>
            <a:r>
              <a:rPr lang="en-US" sz="900" b="1"/>
              <a:t>2. Don’t know what to study, but you want to start college courses? </a:t>
            </a:r>
            <a:r>
              <a:rPr lang="en-US" sz="900"/>
              <a:t>Choose a General Studies/general curriculum degree. Get started with courses in English, Math, Humanities, Government, History, Language </a:t>
            </a:r>
            <a:r>
              <a:rPr lang="en-US" sz="900" err="1"/>
              <a:t>etc</a:t>
            </a:r>
            <a:endParaRPr lang="en-US" sz="900"/>
          </a:p>
          <a:p>
            <a:pPr>
              <a:defRPr/>
            </a:pPr>
            <a:endParaRPr lang="en-US" sz="900"/>
          </a:p>
          <a:p>
            <a:pPr>
              <a:defRPr/>
            </a:pPr>
            <a:r>
              <a:rPr lang="en-US" sz="900" b="1"/>
              <a:t>3. Degree Types:</a:t>
            </a:r>
          </a:p>
          <a:p>
            <a:pPr>
              <a:defRPr/>
            </a:pPr>
            <a:endParaRPr lang="en-US" sz="900" b="1">
              <a:cs typeface="Calibri" panose="020F0502020204030204"/>
            </a:endParaRPr>
          </a:p>
          <a:p>
            <a:pPr algn="l"/>
            <a:r>
              <a:rPr lang="en-US" sz="900" b="0"/>
              <a:t>Certificate - 3 month to 2-year programs, focused on a specific area, general education usually not included in curriculum. Can be undergraduate or graduate level</a:t>
            </a:r>
          </a:p>
          <a:p>
            <a:pPr algn="l"/>
            <a:endParaRPr lang="en-US" sz="900" b="0">
              <a:cs typeface="+mn-lt"/>
            </a:endParaRPr>
          </a:p>
          <a:p>
            <a:pPr algn="l"/>
            <a:r>
              <a:rPr lang="en-US" sz="900" b="0"/>
              <a:t>Associates - 2-year programs, include Associate of Arts and Associate of Science which are designed to transfer to a University for continuation of a Bachelor’s degree. Associate of Applied Science is intended for entry-level jobs and not designed to fully transfer to a University</a:t>
            </a:r>
          </a:p>
          <a:p>
            <a:pPr algn="l"/>
            <a:br>
              <a:rPr lang="en-US" sz="900" b="0">
                <a:cs typeface="+mn-lt"/>
              </a:rPr>
            </a:br>
            <a:r>
              <a:rPr lang="en-US" sz="900" b="0"/>
              <a:t>Bachelor’s - 4-year programs, first half is focused on general education and 2</a:t>
            </a:r>
            <a:r>
              <a:rPr lang="en-US" sz="900" b="0" baseline="30000"/>
              <a:t>nd</a:t>
            </a:r>
            <a:r>
              <a:rPr lang="en-US" sz="900" b="0"/>
              <a:t> half is focused on major and minor courses </a:t>
            </a:r>
          </a:p>
          <a:p>
            <a:pPr algn="l"/>
            <a:br>
              <a:rPr lang="en-US" sz="900" b="0">
                <a:cs typeface="+mn-lt"/>
              </a:rPr>
            </a:br>
            <a:r>
              <a:rPr lang="en-US" sz="900" b="0"/>
              <a:t>Masters- 2-3 year programs in a specialized field or discipline</a:t>
            </a:r>
          </a:p>
          <a:p>
            <a:pPr algn="l"/>
            <a:endParaRPr lang="en-US" sz="900" b="0">
              <a:cs typeface="Arial"/>
            </a:endParaRPr>
          </a:p>
          <a:p>
            <a:pPr>
              <a:defRPr/>
            </a:pPr>
            <a:r>
              <a:rPr lang="en-US" sz="900" b="1"/>
              <a:t>4. Class Delivery Modes:</a:t>
            </a:r>
          </a:p>
          <a:p>
            <a:pPr>
              <a:defRPr/>
            </a:pPr>
            <a:endParaRPr lang="en-US" sz="900" b="1">
              <a:cs typeface="Calibri"/>
            </a:endParaRPr>
          </a:p>
          <a:p>
            <a:pPr algn="l"/>
            <a:r>
              <a:rPr lang="en-US" sz="900" b="0"/>
              <a:t>Face-to-face/on-site: Meets in person at specific times and days</a:t>
            </a:r>
          </a:p>
          <a:p>
            <a:pPr algn="l"/>
            <a:br>
              <a:rPr lang="en-US" sz="900" b="0">
                <a:cs typeface="+mn-lt"/>
              </a:rPr>
            </a:br>
            <a:r>
              <a:rPr lang="en-US" sz="900" b="0"/>
              <a:t>Online: Need a computer and internet access. Need to be a self-learner and manage time well</a:t>
            </a:r>
          </a:p>
          <a:p>
            <a:pPr algn="l"/>
            <a:br>
              <a:rPr lang="en-US" sz="900" b="0">
                <a:cs typeface="+mn-lt"/>
              </a:rPr>
            </a:br>
            <a:r>
              <a:rPr lang="en-US" sz="900" b="0"/>
              <a:t>Hybrid/Blended: Class is partially offered face-to-face and partially online</a:t>
            </a:r>
          </a:p>
          <a:p>
            <a:pPr>
              <a:defRPr/>
            </a:pPr>
            <a:endParaRPr lang="en-US" b="1">
              <a:cs typeface="Calibri"/>
            </a:endParaRPr>
          </a:p>
          <a:p>
            <a:pPr>
              <a:defRPr/>
            </a:pPr>
            <a:r>
              <a:rPr lang="en-US" sz="900" b="1">
                <a:cs typeface="Calibri"/>
              </a:rPr>
              <a:t>Are their any question before we move on?</a:t>
            </a:r>
          </a:p>
          <a:p>
            <a:pPr>
              <a:defRPr/>
            </a:pPr>
            <a:endParaRPr lang="en-US" sz="900" b="0"/>
          </a:p>
          <a:p>
            <a:pPr>
              <a:defRPr/>
            </a:pPr>
            <a:r>
              <a:rPr lang="en-US"/>
              <a:t> </a:t>
            </a:r>
            <a:endParaRPr lang="en-US">
              <a:cs typeface="Calibri"/>
            </a:endParaRPr>
          </a:p>
          <a:p>
            <a:pPr>
              <a:defRPr/>
            </a:pPr>
            <a:endParaRPr lang="en-US">
              <a:cs typeface="Calibri"/>
            </a:endParaRPr>
          </a:p>
          <a:p>
            <a:pPr>
              <a:defRPr/>
            </a:pPr>
            <a:r>
              <a:rPr lang="en-US"/>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 Arial"/>
              </a:rPr>
              <a:t>Additional 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effectLst/>
                <a:highlight>
                  <a:srgbClr val="FFFF00"/>
                </a:highlight>
                <a:latin typeface=" Arial"/>
              </a:rPr>
              <a:t>Pre-Commissioning Programs: </a:t>
            </a:r>
            <a:r>
              <a:rPr lang="en-US" sz="1800" b="0" i="0" u="none" strike="noStrike" baseline="0">
                <a:solidFill>
                  <a:srgbClr val="000000"/>
                </a:solidFill>
                <a:highlight>
                  <a:srgbClr val="FFFF00"/>
                </a:highlight>
                <a:latin typeface="Arial" panose="020B0604020202020204" pitchFamily="34" charset="0"/>
              </a:rPr>
              <a:t>AMEDD Enlisted Commissioning Program, the Doctor of Physical Therapy Program, the Enlisted to Medical Degree Preparatory Program, the Interservice Physician Assistant Program, the Master of Social Work Program, the Master’s Program in Nutrition, the Occupational Therapy Doctorate, and the United States Military Academy. </a:t>
            </a:r>
            <a:r>
              <a:rPr lang="en-US" sz="1200" b="0" i="0" u="none" strike="noStrike" baseline="0">
                <a:solidFill>
                  <a:srgbClr val="000000"/>
                </a:solidFill>
                <a:effectLst/>
                <a:highlight>
                  <a:srgbClr val="FFFF00"/>
                </a:highlight>
                <a:latin typeface=" Arial"/>
              </a:rPr>
              <a:t> - Can establish this goal concurrently with another undergraduate goal – Must be created by Education Center</a:t>
            </a:r>
            <a:br>
              <a:rPr lang="en-US" sz="1200" b="0" i="0" u="none" strike="noStrike" baseline="0">
                <a:solidFill>
                  <a:srgbClr val="000000"/>
                </a:solidFill>
                <a:effectLst/>
                <a:highlight>
                  <a:srgbClr val="FFFF00"/>
                </a:highlight>
                <a:latin typeface=" Arial"/>
              </a:rPr>
            </a:br>
            <a:endParaRPr lang="en-US" sz="1200" b="0" i="0" u="none" strike="noStrike" baseline="0">
              <a:solidFill>
                <a:srgbClr val="000000"/>
              </a:solidFill>
              <a:effectLst/>
              <a:highlight>
                <a:srgbClr val="FFFF00"/>
              </a:highligh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effectLst/>
                <a:highlight>
                  <a:srgbClr val="FFFF00"/>
                </a:highlight>
                <a:latin typeface=" Arial"/>
              </a:rPr>
              <a:t>College Preparatory/Remedial: </a:t>
            </a:r>
            <a:r>
              <a:rPr lang="en-US" sz="1200" b="0">
                <a:highlight>
                  <a:srgbClr val="FFFF00"/>
                </a:highlight>
                <a:latin typeface="Arial" charset="0"/>
                <a:cs typeface="Arial" charset="0"/>
              </a:rPr>
              <a:t>Classes must be credit bearing toward undergraduate degree. Must be listed in EDP or Documentation from AI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a:solidFill>
                <a:srgbClr val="000000"/>
              </a:solidFill>
              <a:effectLs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sngStrike" baseline="0">
                <a:solidFill>
                  <a:srgbClr val="000000"/>
                </a:solidFill>
                <a:effectLst/>
                <a:latin typeface=" Arial"/>
              </a:rPr>
              <a:t>Graduate Admission Courses : </a:t>
            </a:r>
            <a:r>
              <a:rPr lang="en-US" sz="1200" b="0" i="0" u="none" strike="sngStrike" baseline="0">
                <a:solidFill>
                  <a:srgbClr val="000000"/>
                </a:solidFill>
                <a:effectLst/>
                <a:latin typeface=" Arial"/>
              </a:rPr>
              <a:t>Courses must be listed in EDP or Documentation from AI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rgbClr val="000000"/>
              </a:solidFill>
              <a:effectLst/>
              <a:highlight>
                <a:srgbClr val="FFFF00"/>
              </a:highlight>
              <a:latin typeface=" Arial"/>
            </a:endParaRPr>
          </a:p>
          <a:p>
            <a:pPr>
              <a:defRPr/>
            </a:pPr>
            <a:r>
              <a:rPr lang="en-US" b="1"/>
              <a:t>Strategic</a:t>
            </a:r>
            <a:r>
              <a:rPr lang="en-US" sz="1200" b="1"/>
              <a:t> Foreign Language Programs-Soldiers:</a:t>
            </a:r>
          </a:p>
          <a:p>
            <a:pPr>
              <a:defRPr/>
            </a:pPr>
            <a:endParaRPr lang="en-US" sz="1200"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I</a:t>
            </a:r>
            <a:r>
              <a:rPr lang="en-US" sz="1200"/>
              <a:t>n Army- approved Strategic Language classes –Requirement of DLPT or OPI if DLPT not available after 6 SH completed. No minimum score. Must be within 90 Days of when grades get posted – Additional 6 SH can be used after DLPT/OPI is submitted (12SH Total Limit)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-List can be found at on the Human Resources Command (HRC) website https://www.hrc.army.mil/&gt;In search bar type “Army Strategic Language List” click on “Foreign Language Proficiency Bonus” to find the most current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 Arial"/>
              </a:rPr>
              <a:t>-The student must be in-country and pursue with on approved orders before a Host Country goal can be approved. This means that if the Soldier is station in Italy that the Soldier may be approved to take courses in Italian, only. A Soldier in Italy asking for TA for Spanish would not be approved</a:t>
            </a:r>
            <a:endParaRPr lang="en-US" sz="1200" b="1" i="0" u="none" strike="noStrike" baseline="0">
              <a:solidFill>
                <a:srgbClr val="000000"/>
              </a:solidFill>
              <a:effectLs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rgbClr val="000000"/>
              </a:solidFill>
              <a:effectLs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effectLst/>
                <a:latin typeface=" Arial"/>
              </a:rPr>
              <a:t>College Preparatory and Remedial Classes/Graduate Admission Courses </a:t>
            </a:r>
            <a:r>
              <a:rPr lang="en-US" sz="1200" b="0" i="0" u="none" strike="noStrike" baseline="0">
                <a:solidFill>
                  <a:srgbClr val="000000"/>
                </a:solidFill>
                <a:effectLst/>
                <a:latin typeface=" Arial"/>
              </a:rPr>
              <a:t>– Must be part of the Evaluated Degree Plan (EDP) or Documentation from AI specifying additional coursework necessary for program </a:t>
            </a:r>
            <a:endParaRPr lang="en-US" sz="1200" b="0" i="0">
              <a:effectLst/>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 Arial"/>
            </a:endParaRPr>
          </a:p>
          <a:p>
            <a:pPr>
              <a:defRPr/>
            </a:pPr>
            <a:r>
              <a:rPr lang="en-US" b="1"/>
              <a:t>1. Already</a:t>
            </a:r>
            <a:r>
              <a:rPr lang="en-US" sz="1200" b="1"/>
              <a:t> know what you want to study? </a:t>
            </a:r>
            <a:r>
              <a:rPr lang="en-US" sz="1200"/>
              <a:t>Search for schools based on your major/program of study</a:t>
            </a:r>
          </a:p>
          <a:p>
            <a:pPr>
              <a:defRPr/>
            </a:pPr>
            <a:endParaRPr lang="en-US" sz="1200">
              <a:cs typeface="Calibri"/>
            </a:endParaRPr>
          </a:p>
          <a:p>
            <a:pPr>
              <a:defRPr/>
            </a:pPr>
            <a:r>
              <a:rPr lang="en-US" b="1"/>
              <a:t>2. Don’t</a:t>
            </a:r>
            <a:r>
              <a:rPr lang="en-US" sz="1200" b="1"/>
              <a:t> know what to study, but you want to start college courses? </a:t>
            </a:r>
            <a:r>
              <a:rPr lang="en-US" sz="1200"/>
              <a:t>Choose a General Studies/general curriculum degree. Get started with courses in English, Math, Humanities, Government, History, Language </a:t>
            </a:r>
            <a:r>
              <a:rPr lang="en-US" sz="1200" err="1"/>
              <a:t>etc</a:t>
            </a:r>
            <a:endParaRPr lang="en-US" sz="1200"/>
          </a:p>
          <a:p>
            <a:pPr>
              <a:defRPr/>
            </a:pPr>
            <a:endParaRPr lang="en-US" sz="1200"/>
          </a:p>
          <a:p>
            <a:pPr>
              <a:defRPr/>
            </a:pPr>
            <a:r>
              <a:rPr lang="en-US" b="1"/>
              <a:t>3. Degree</a:t>
            </a:r>
            <a:r>
              <a:rPr lang="en-US" sz="1200" b="1"/>
              <a:t> Types:</a:t>
            </a:r>
          </a:p>
          <a:p>
            <a:pPr>
              <a:defRPr/>
            </a:pPr>
            <a:endParaRPr lang="en-US" sz="1200" b="1">
              <a:cs typeface="Calibri" panose="020F0502020204030204"/>
            </a:endParaRPr>
          </a:p>
          <a:p>
            <a:pPr algn="l"/>
            <a:r>
              <a:rPr lang="en-US" sz="1200" b="0"/>
              <a:t>Certificate - 3 month to 2-year programs, focused on a specific area, general education usually not included in curriculum. Can be undergraduate or graduate level</a:t>
            </a:r>
          </a:p>
          <a:p>
            <a:pPr algn="l"/>
            <a:endParaRPr lang="en-US" sz="1200" b="0">
              <a:cs typeface="+mn-lt"/>
            </a:endParaRPr>
          </a:p>
          <a:p>
            <a:pPr algn="l"/>
            <a:r>
              <a:rPr lang="en-US" sz="1200" b="0"/>
              <a:t>Associates - 2-year programs, include Associate of Arts and Associate of Science which are designed to transfer to a University for continuation of a Bachelor’s degree. Associate of Applied Science is intended for entry-level jobs and not designed to fully transfer to a University</a:t>
            </a:r>
          </a:p>
          <a:p>
            <a:pPr algn="l"/>
            <a:br>
              <a:rPr lang="en-US" sz="1200" b="0">
                <a:cs typeface="+mn-lt"/>
              </a:rPr>
            </a:br>
            <a:r>
              <a:rPr lang="en-US" sz="1200" b="0"/>
              <a:t>Bachelor’s - 4-year programs, first half is focused on general education and 2</a:t>
            </a:r>
            <a:r>
              <a:rPr lang="en-US" sz="1200" b="0" baseline="30000"/>
              <a:t>nd</a:t>
            </a:r>
            <a:r>
              <a:rPr lang="en-US" sz="1200" b="0"/>
              <a:t> half is focused on major and minor courses </a:t>
            </a:r>
          </a:p>
          <a:p>
            <a:pPr algn="l"/>
            <a:br>
              <a:rPr lang="en-US" sz="1200" b="0">
                <a:cs typeface="+mn-lt"/>
              </a:rPr>
            </a:br>
            <a:r>
              <a:rPr lang="en-US" sz="1200" b="0"/>
              <a:t>Masters- 2-3 year programs in a specialized field or discipline</a:t>
            </a:r>
          </a:p>
          <a:p>
            <a:pPr algn="l"/>
            <a:endParaRPr lang="en-US" b="0">
              <a:cs typeface="Arial"/>
            </a:endParaRPr>
          </a:p>
          <a:p>
            <a:pPr>
              <a:defRPr/>
            </a:pPr>
            <a:r>
              <a:rPr lang="en-US" b="1"/>
              <a:t>4. Class</a:t>
            </a:r>
            <a:r>
              <a:rPr lang="en-US" sz="1200" b="1"/>
              <a:t> Delivery Modes:</a:t>
            </a:r>
          </a:p>
          <a:p>
            <a:pPr>
              <a:defRPr/>
            </a:pPr>
            <a:endParaRPr lang="en-US" sz="1200" b="1">
              <a:cs typeface="Calibri"/>
            </a:endParaRPr>
          </a:p>
          <a:p>
            <a:pPr algn="l"/>
            <a:r>
              <a:rPr lang="en-US" sz="1200" b="0"/>
              <a:t>Face-to-face/on-site: Meets in person at specific times and days</a:t>
            </a:r>
          </a:p>
          <a:p>
            <a:pPr algn="l"/>
            <a:br>
              <a:rPr lang="en-US" sz="1200" b="0">
                <a:cs typeface="+mn-lt"/>
              </a:rPr>
            </a:br>
            <a:r>
              <a:rPr lang="en-US" sz="1200" b="0"/>
              <a:t>Online: Need a computer and internet access. Need to be a self-learner and manage time well</a:t>
            </a:r>
          </a:p>
          <a:p>
            <a:pPr algn="l"/>
            <a:br>
              <a:rPr lang="en-US" sz="1200" b="0">
                <a:cs typeface="+mn-lt"/>
              </a:rPr>
            </a:br>
            <a:r>
              <a:rPr lang="en-US" sz="1200" b="0"/>
              <a:t>Hybrid/Blended: Class is partially offered face-to-face and partially online</a:t>
            </a:r>
          </a:p>
          <a:p>
            <a:pPr>
              <a:defRPr/>
            </a:pPr>
            <a:endParaRPr lang="en-US">
              <a:cs typeface="Calibri"/>
            </a:endParaRPr>
          </a:p>
          <a:p>
            <a:pPr>
              <a:defRPr/>
            </a:pPr>
            <a:r>
              <a:rPr lang="en-US" b="1"/>
              <a:t> </a:t>
            </a:r>
            <a:r>
              <a:rPr lang="en-US"/>
              <a:t> </a:t>
            </a:r>
            <a:r>
              <a:rPr lang="en-US" b="1"/>
              <a:t> </a:t>
            </a:r>
            <a:r>
              <a:rPr lang="en-US"/>
              <a:t> </a:t>
            </a:r>
            <a:endParaRPr lang="en-US">
              <a:cs typeface="Calibri"/>
            </a:endParaRPr>
          </a:p>
          <a:p>
            <a:pPr>
              <a:defRPr/>
            </a:pPr>
            <a:r>
              <a:rPr lang="en-US"/>
              <a:t> </a:t>
            </a:r>
            <a:endParaRPr lang="en-US">
              <a:cs typeface="Calibri"/>
            </a:endParaRPr>
          </a:p>
          <a:p>
            <a:pPr>
              <a:defRPr/>
            </a:pPr>
            <a:endParaRPr lang="en-US" sz="1200" b="1">
              <a:cs typeface="Calibri" panose="020F0502020204030204"/>
            </a:endParaRPr>
          </a:p>
          <a:p>
            <a:endParaRPr lang="en-US"/>
          </a:p>
        </p:txBody>
      </p:sp>
      <p:sp>
        <p:nvSpPr>
          <p:cNvPr id="4" name="Slide Number Placeholder 3"/>
          <p:cNvSpPr>
            <a:spLocks noGrp="1"/>
          </p:cNvSpPr>
          <p:nvPr>
            <p:ph type="sldNum" sz="quarter" idx="10"/>
          </p:nvPr>
        </p:nvSpPr>
        <p:spPr/>
        <p:txBody>
          <a:bodyPr/>
          <a:lstStyle/>
          <a:p>
            <a:fld id="{13AFE1A4-0A45-453D-A823-FBDE329F22DD}" type="slidenum">
              <a:rPr lang="en-US" smtClean="0"/>
              <a:t>11</a:t>
            </a:fld>
            <a:endParaRPr lang="en-US"/>
          </a:p>
        </p:txBody>
      </p:sp>
    </p:spTree>
    <p:extLst>
      <p:ext uri="{BB962C8B-B14F-4D97-AF65-F5344CB8AC3E}">
        <p14:creationId xmlns:p14="http://schemas.microsoft.com/office/powerpoint/2010/main" val="301713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966788">
              <a:defRPr/>
            </a:pPr>
            <a:r>
              <a:rPr lang="en-US" sz="900" b="0">
                <a:cs typeface="Calibri"/>
              </a:rPr>
              <a:t>Continuing with WHAT YOU CAN STUDY. </a:t>
            </a:r>
          </a:p>
          <a:p>
            <a:pPr lvl="1" defTabSz="966788">
              <a:defRPr/>
            </a:pPr>
            <a:endParaRPr lang="en-US" sz="900" b="0">
              <a:cs typeface="Calibri"/>
            </a:endParaRPr>
          </a:p>
          <a:p>
            <a:pPr lvl="1" defTabSz="966788">
              <a:defRPr/>
            </a:pPr>
            <a:r>
              <a:rPr lang="en-US" sz="900" b="0">
                <a:cs typeface="Calibri"/>
              </a:rPr>
              <a:t>If you ARE not ready to start a degree CONSIDER An ACADEMIC CERTIFICATE AS AN option.</a:t>
            </a:r>
            <a:endParaRPr lang="en-US" sz="900" b="0"/>
          </a:p>
          <a:p>
            <a:pPr lvl="1" defTabSz="966788">
              <a:defRPr/>
            </a:pPr>
            <a:endParaRPr lang="en-US" sz="900" b="0"/>
          </a:p>
          <a:p>
            <a:pPr lvl="1" defTabSz="966788">
              <a:defRPr/>
            </a:pPr>
            <a:r>
              <a:rPr lang="en-US" sz="900" b="0"/>
              <a:t>Academic Certificates are another way to broaden your knowledge base. </a:t>
            </a:r>
            <a:endParaRPr lang="en-US" sz="900" b="0">
              <a:cs typeface="Calibri"/>
            </a:endParaRPr>
          </a:p>
          <a:p>
            <a:pPr lvl="1" defTabSz="966788">
              <a:defRPr/>
            </a:pPr>
            <a:endParaRPr lang="en-US" sz="900" b="0"/>
          </a:p>
          <a:p>
            <a:pPr lvl="1" defTabSz="966788">
              <a:defRPr/>
            </a:pPr>
            <a:r>
              <a:rPr lang="en-US" sz="900" b="0"/>
              <a:t>You can pursue a Undergraduate or Graduate Certificate</a:t>
            </a:r>
          </a:p>
          <a:p>
            <a:pPr lvl="1" defTabSz="966788">
              <a:defRPr/>
            </a:pPr>
            <a:endParaRPr lang="en-US" sz="900" b="0"/>
          </a:p>
          <a:p>
            <a:pPr lvl="1" defTabSz="966788">
              <a:defRPr/>
            </a:pPr>
            <a:r>
              <a:rPr lang="en-US" sz="900" b="0"/>
              <a:t>YOU RECEIVE A Lifetime Limits of  21 Semester Hours</a:t>
            </a:r>
            <a:br>
              <a:rPr lang="en-US" sz="900" b="0">
                <a:cs typeface="+mn-lt"/>
              </a:rPr>
            </a:br>
            <a:endParaRPr lang="en-US" sz="900" b="0">
              <a:cs typeface="Calibri"/>
            </a:endParaRPr>
          </a:p>
          <a:p>
            <a:pPr lvl="1" defTabSz="966788">
              <a:defRPr/>
            </a:pPr>
            <a:r>
              <a:rPr lang="en-US" sz="900" b="0"/>
              <a:t>For an Undergraduate certificates you can have any education level: High School Diploma, Associates Degree, Bachelors Degree or Masters Degree</a:t>
            </a:r>
          </a:p>
          <a:p>
            <a:pPr lvl="1" defTabSz="966788">
              <a:defRPr/>
            </a:pPr>
            <a:endParaRPr lang="en-US" sz="900" b="0"/>
          </a:p>
          <a:p>
            <a:pPr lvl="1" defTabSz="966788">
              <a:defRPr/>
            </a:pPr>
            <a:r>
              <a:rPr lang="en-US" sz="900" b="0"/>
              <a:t>Graduate Academic certificates require a Bachelors Degree or higher</a:t>
            </a:r>
          </a:p>
          <a:p>
            <a:pPr lvl="1" defTabSz="966788">
              <a:defRPr/>
            </a:pPr>
            <a:endParaRPr lang="en-US" sz="900" b="0"/>
          </a:p>
          <a:p>
            <a:pPr lvl="1" defTabSz="966788">
              <a:defRPr/>
            </a:pPr>
            <a:r>
              <a:rPr lang="en-US" sz="900" b="0"/>
              <a:t>Doctoral level classes are not authorized for the Academic Certificate education goal</a:t>
            </a:r>
          </a:p>
          <a:p>
            <a:pPr lvl="1" defTabSz="966788">
              <a:defRPr/>
            </a:pPr>
            <a:endParaRPr lang="en-US" sz="900" b="0">
              <a:cs typeface="Calibri"/>
            </a:endParaRPr>
          </a:p>
          <a:p>
            <a:pPr lvl="1" defTabSz="966788">
              <a:defRPr/>
            </a:pPr>
            <a:r>
              <a:rPr lang="en-US" sz="900" b="0">
                <a:cs typeface="Calibri"/>
              </a:rPr>
              <a:t>Are there any question before moving on to the next slide? If there are no questions we will move on</a:t>
            </a:r>
          </a:p>
          <a:p>
            <a:pPr marL="0" lvl="1" defTabSz="966788">
              <a:lnSpc>
                <a:spcPts val="2000"/>
              </a:lnSpc>
              <a:spcBef>
                <a:spcPts val="600"/>
              </a:spcBef>
              <a:spcAft>
                <a:spcPts val="600"/>
              </a:spcAft>
              <a:defRPr/>
            </a:pPr>
            <a:endParaRPr lang="en-US" sz="1400" b="1">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12</a:t>
            </a:fld>
            <a:endParaRPr lang="en-US"/>
          </a:p>
        </p:txBody>
      </p:sp>
    </p:spTree>
    <p:extLst>
      <p:ext uri="{BB962C8B-B14F-4D97-AF65-F5344CB8AC3E}">
        <p14:creationId xmlns:p14="http://schemas.microsoft.com/office/powerpoint/2010/main" val="1461339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900" b="0"/>
              <a:t>Tuition Assistance Basics </a:t>
            </a:r>
          </a:p>
          <a:p>
            <a:pPr>
              <a:defRPr/>
            </a:pPr>
            <a:r>
              <a:rPr lang="en-US" sz="900" b="0"/>
              <a:t>As a thank you The Army provides you with $4,500.00 per fiscal year, fiscal year is 1 Oct to 30 Sep</a:t>
            </a:r>
          </a:p>
          <a:p>
            <a:pPr marL="0" indent="0">
              <a:buNone/>
            </a:pPr>
            <a:r>
              <a:rPr lang="en-US" sz="900" b="0"/>
              <a:t> </a:t>
            </a:r>
          </a:p>
          <a:p>
            <a:pPr marL="0" indent="0">
              <a:buNone/>
            </a:pPr>
            <a:r>
              <a:rPr lang="en-US" sz="900">
                <a:cs typeface="Calibri" panose="020F0502020204030204"/>
              </a:rPr>
              <a:t>Use or Lose – </a:t>
            </a:r>
            <a:r>
              <a:rPr lang="en-US" sz="900" b="0"/>
              <a:t>$4,500.00 </a:t>
            </a:r>
            <a:r>
              <a:rPr lang="en-US" sz="900">
                <a:cs typeface="Calibri" panose="020F0502020204030204"/>
              </a:rPr>
              <a:t>Funding resets every FY and nothing gets carried over to the next FY</a:t>
            </a:r>
            <a:endParaRPr lang="en-US" sz="900" b="0"/>
          </a:p>
          <a:p>
            <a:pPr>
              <a:defRPr/>
            </a:pPr>
            <a:r>
              <a:rPr lang="en-US" sz="900" b="0"/>
              <a:t>TA covers 18 credits per fiscal year which is roughly 6 courses per year</a:t>
            </a:r>
          </a:p>
          <a:p>
            <a:pPr>
              <a:defRPr/>
            </a:pPr>
            <a:r>
              <a:rPr lang="en-US" sz="900" b="0"/>
              <a:t>The funding has been capped at $250 per credit, so if a school charges more than $250 per credit then you are responsible for the additional cost. TA only pays for the course, we encourage you to do your research when choosing a school, maybe even look for schools that offer free e-books and to apply for Federal student aid and ask your college or university about available scholarships to help with any additional expenses .</a:t>
            </a:r>
          </a:p>
          <a:p>
            <a:pPr>
              <a:defRPr/>
            </a:pPr>
            <a:r>
              <a:rPr lang="en-US" sz="900" b="0"/>
              <a:t>Lifetime Limits: </a:t>
            </a:r>
            <a:br>
              <a:rPr lang="en-US" sz="900" b="0">
                <a:cs typeface="+mn-lt"/>
              </a:rPr>
            </a:br>
            <a:r>
              <a:rPr lang="en-US" sz="900" b="0"/>
              <a:t>- Undergraduate- 130 SHs Associates or Bachelors degree</a:t>
            </a:r>
            <a:br>
              <a:rPr lang="en-US" sz="900" b="0">
                <a:cs typeface="+mn-lt"/>
              </a:rPr>
            </a:br>
            <a:r>
              <a:rPr lang="en-US" sz="900" b="0"/>
              <a:t> - Graduate- 39 SHs Masters degree</a:t>
            </a:r>
          </a:p>
          <a:p>
            <a:pPr>
              <a:defRPr/>
            </a:pPr>
            <a:r>
              <a:rPr lang="en-US" sz="900" b="0">
                <a:cs typeface="Calibri"/>
              </a:rPr>
              <a:t>-Academic Certificates – 21 SHs</a:t>
            </a:r>
          </a:p>
          <a:p>
            <a:pPr>
              <a:defRPr/>
            </a:pPr>
            <a:r>
              <a:rPr lang="en-US" sz="900" b="0">
                <a:cs typeface="Calibri"/>
              </a:rPr>
              <a:t>-Special Program – 39 SHs for prerequisites for programs like the </a:t>
            </a:r>
            <a:r>
              <a:rPr lang="en-US" sz="900" b="0"/>
              <a:t>Pre-Commissioning Programs (AMEDD) or Interservice Physician Assistance Program (IPAP</a:t>
            </a:r>
            <a:endParaRPr lang="en-US" sz="900" b="0">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13</a:t>
            </a:fld>
            <a:endParaRPr lang="en-US"/>
          </a:p>
        </p:txBody>
      </p:sp>
    </p:spTree>
    <p:extLst>
      <p:ext uri="{BB962C8B-B14F-4D97-AF65-F5344CB8AC3E}">
        <p14:creationId xmlns:p14="http://schemas.microsoft.com/office/powerpoint/2010/main" val="717242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45AC-64C6-2692-3806-4BA9EE473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DD898-B07C-A0C9-EBDE-154C6C516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F9219-3FE0-30BF-16F7-359B24C2F4CD}"/>
              </a:ext>
            </a:extLst>
          </p:cNvPr>
          <p:cNvSpPr>
            <a:spLocks noGrp="1"/>
          </p:cNvSpPr>
          <p:nvPr>
            <p:ph type="body" idx="1"/>
          </p:nvPr>
        </p:nvSpPr>
        <p:spPr/>
        <p:txBody>
          <a:bodyPr/>
          <a:lstStyle/>
          <a:p>
            <a:r>
              <a:rPr lang="en-US" sz="900" b="0"/>
              <a:t>Now that we have covered the Tuition Assistance Basics, we going to move on and look at Eligibility for TA </a:t>
            </a:r>
            <a:endParaRPr lang="en-US" sz="900"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Grade Point Average (GPA) acronym (explain GPA)</a:t>
            </a:r>
            <a:endParaRPr lang="en-US" sz="900">
              <a:cs typeface="Calibri"/>
            </a:endParaRPr>
          </a:p>
          <a:p>
            <a:pPr marL="171450" indent="-171450">
              <a:buFontTx/>
              <a:buChar char="-"/>
            </a:pPr>
            <a:r>
              <a:rPr lang="en-US" sz="900"/>
              <a:t>GPA stands for “grade point average” and is a standardized way of measuring academic achievement in the United States on a scale of 0 to 4</a:t>
            </a:r>
          </a:p>
          <a:p>
            <a:pPr marL="171450" indent="-171450">
              <a:buFontTx/>
              <a:buChar char="-"/>
            </a:pPr>
            <a:r>
              <a:rPr lang="en-US" sz="900"/>
              <a:t>It is calculated by adding all the numbered grades you’ve received and dividing them by the number of credits you’ve taken </a:t>
            </a:r>
          </a:p>
          <a:p>
            <a:pPr marL="171450" indent="-171450">
              <a:buFontTx/>
              <a:buChar char="-"/>
            </a:pPr>
            <a:r>
              <a:rPr lang="en-US" sz="900"/>
              <a:t>The average obtained by dividing the total number of grade points earned by the total number of credits attempted </a:t>
            </a:r>
          </a:p>
          <a:p>
            <a:pPr marL="228600" indent="-228600">
              <a:buAutoNum type="arabicPeriod"/>
            </a:pPr>
            <a:r>
              <a:rPr lang="en-US" sz="900"/>
              <a:t>Personnel Action Flags feed into the </a:t>
            </a:r>
            <a:r>
              <a:rPr lang="en-US" sz="900" err="1"/>
              <a:t>ArmyIgnitED</a:t>
            </a:r>
            <a:r>
              <a:rPr lang="en-US" sz="900"/>
              <a:t> system from your IPPS-A account</a:t>
            </a:r>
          </a:p>
          <a:p>
            <a:pPr marL="228600" indent="-228600">
              <a:buAutoNum type="arabicPeriod"/>
            </a:pPr>
            <a:endParaRPr lang="en-US" sz="900"/>
          </a:p>
          <a:p>
            <a:pPr marL="228600" indent="-228600">
              <a:buAutoNum type="arabicPeriod"/>
            </a:pPr>
            <a:r>
              <a:rPr lang="en-US" sz="900"/>
              <a:t>Speak to your Education Center about Other Funded Courses that can be utilized to increase your GPA in </a:t>
            </a:r>
            <a:r>
              <a:rPr lang="en-US" sz="900" err="1"/>
              <a:t>ArmyIgnitED</a:t>
            </a:r>
            <a:r>
              <a:rPr lang="en-US" sz="900"/>
              <a:t> to become TA Eligible after GPA Blocker has been placed on your account</a:t>
            </a:r>
          </a:p>
          <a:p>
            <a:pPr marL="228600" indent="-228600">
              <a:buAutoNum type="arabicPeriod"/>
            </a:pPr>
            <a:endParaRPr lang="en-US" sz="900">
              <a:cs typeface="Calibri" panose="020F0502020204030204"/>
            </a:endParaRPr>
          </a:p>
          <a:p>
            <a:pPr marL="228600" indent="-228600">
              <a:buAutoNum type="arabicPeriod"/>
              <a:defRPr/>
            </a:pPr>
            <a:r>
              <a:rPr lang="en-US" sz="1100" b="1" i="0" u="none" strike="noStrike" baseline="0">
                <a:solidFill>
                  <a:srgbClr val="000000"/>
                </a:solidFill>
                <a:latin typeface="Arial" panose="020B0604020202020204" pitchFamily="34" charset="0"/>
              </a:rPr>
              <a:t>The EDP is an official academic document provided by the AI that articulates all degree requirements for degree completion, identifies all courses required for graduation and includes an evaluation of all successfully completed prior coursework. Evaluated credit for military training and experience and other credit sources applied to the AI’s degree requirements are also included. </a:t>
            </a:r>
            <a:endParaRPr lang="en-US" sz="900" b="1"/>
          </a:p>
          <a:p>
            <a:endParaRPr lang="en-US" sz="900" b="0">
              <a:cs typeface="Calibri"/>
            </a:endParaRPr>
          </a:p>
          <a:p>
            <a:endParaRPr lang="en-US" b="1">
              <a:cs typeface="Calibri"/>
            </a:endParaRPr>
          </a:p>
        </p:txBody>
      </p:sp>
      <p:sp>
        <p:nvSpPr>
          <p:cNvPr id="4" name="Slide Number Placeholder 3">
            <a:extLst>
              <a:ext uri="{FF2B5EF4-FFF2-40B4-BE49-F238E27FC236}">
                <a16:creationId xmlns:a16="http://schemas.microsoft.com/office/drawing/2014/main" id="{2EFB916D-371F-065F-6DE5-2B94096E3DE7}"/>
              </a:ext>
            </a:extLst>
          </p:cNvPr>
          <p:cNvSpPr>
            <a:spLocks noGrp="1"/>
          </p:cNvSpPr>
          <p:nvPr>
            <p:ph type="sldNum" sz="quarter" idx="10"/>
          </p:nvPr>
        </p:nvSpPr>
        <p:spPr/>
        <p:txBody>
          <a:bodyPr/>
          <a:lstStyle/>
          <a:p>
            <a:fld id="{13AFE1A4-0A45-453D-A823-FBDE329F22DD}" type="slidenum">
              <a:rPr lang="en-US" smtClean="0"/>
              <a:t>14</a:t>
            </a:fld>
            <a:endParaRPr lang="en-US"/>
          </a:p>
        </p:txBody>
      </p:sp>
    </p:spTree>
    <p:extLst>
      <p:ext uri="{BB962C8B-B14F-4D97-AF65-F5344CB8AC3E}">
        <p14:creationId xmlns:p14="http://schemas.microsoft.com/office/powerpoint/2010/main" val="349910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Highlight Basic Training – 6 potential credits (savings in SH annual and lifetime limits and ~$1,500 a fiscal year) </a:t>
            </a:r>
          </a:p>
          <a:p>
            <a:pPr marL="228600" indent="-228600">
              <a:buAutoNum type="arabicPeriod"/>
            </a:pPr>
            <a:r>
              <a:rPr lang="en-US"/>
              <a:t>Military training is evaluated by the American Council on Education (ACE) </a:t>
            </a:r>
            <a:endParaRPr lang="en-US" b="0" i="0">
              <a:solidFill>
                <a:srgbClr val="000000"/>
              </a:solidFill>
              <a:effectLst/>
              <a:latin typeface="Calibri"/>
              <a:cs typeface="Calibri"/>
            </a:endParaRPr>
          </a:p>
          <a:p>
            <a:pPr marL="228600" indent="-228600">
              <a:buAutoNum type="arabicPeriod"/>
            </a:pPr>
            <a:r>
              <a:rPr lang="en-US">
                <a:solidFill>
                  <a:srgbClr val="000000"/>
                </a:solidFill>
                <a:latin typeface="Calibri"/>
                <a:cs typeface="Calibri"/>
              </a:rPr>
              <a:t>JST must be evaluated by AI to confirm credits</a:t>
            </a:r>
          </a:p>
          <a:p>
            <a:pPr marL="228600" indent="-228600">
              <a:buAutoNum type="arabicPeriod"/>
            </a:pPr>
            <a:r>
              <a:rPr lang="en-US">
                <a:solidFill>
                  <a:srgbClr val="000000"/>
                </a:solidFill>
                <a:latin typeface="Calibri"/>
                <a:cs typeface="Calibri"/>
              </a:rPr>
              <a:t>JST does not stand alone for promotion points until evaluated by an AI</a:t>
            </a:r>
          </a:p>
          <a:p>
            <a:pPr marL="228600" indent="-228600">
              <a:buAutoNum type="arabicPeriod"/>
            </a:pPr>
            <a:r>
              <a:rPr lang="en-US">
                <a:cs typeface="Calibri" panose="020F0502020204030204"/>
              </a:rPr>
              <a:t>Once evaluated, the AI Transcript is used to validate JST credit</a:t>
            </a:r>
          </a:p>
          <a:p>
            <a:pPr marL="228600" indent="-228600">
              <a:buAutoNum type="arabicPeriod"/>
            </a:pPr>
            <a:endParaRPr lang="en-US"/>
          </a:p>
          <a:p>
            <a:r>
              <a:rPr lang="en-US"/>
              <a:t>5.   </a:t>
            </a:r>
            <a:r>
              <a:rPr lang="en-US" b="1"/>
              <a:t>How do I update missing or incomplete training data on my JST?</a:t>
            </a:r>
            <a:endParaRPr lang="en-US">
              <a:solidFill>
                <a:srgbClr val="000000"/>
              </a:solidFill>
              <a:latin typeface="Calibri"/>
              <a:cs typeface="Calibri"/>
            </a:endParaRPr>
          </a:p>
          <a:p>
            <a:r>
              <a:rPr lang="en-US"/>
              <a:t>Prior to contacting Army JST support staff, please ensure your training records are correct in ATRRS and they are "qualified". If you are missing an ACE accredited course you completed more than two months (60 days) ago and it is an ACE accredited course, please send a copy of all documentation training certificates (DA-1059) and justification will be sent through opening a case on the JST website. Please note that you can submit your official JST to any institution located on the “Official Transcript Request” page on this website. For all other inquiries, log in to JST and open a case and upload any documentation for review if necessary. </a:t>
            </a:r>
            <a:endParaRPr lang="en-US">
              <a:cs typeface="Calibri" panose="020F0502020204030204"/>
            </a:endParaRPr>
          </a:p>
          <a:p>
            <a:pPr>
              <a:buFont typeface="Arial" panose="020B0604020202020204" pitchFamily="34" charset="0"/>
            </a:pPr>
            <a:endParaRPr lang="en-US">
              <a:cs typeface="Calibri" panose="020F0502020204030204"/>
            </a:endParaRPr>
          </a:p>
          <a:p>
            <a:endParaRPr lang="en-US"/>
          </a:p>
        </p:txBody>
      </p:sp>
      <p:sp>
        <p:nvSpPr>
          <p:cNvPr id="4" name="Slide Number Placeholder 3"/>
          <p:cNvSpPr>
            <a:spLocks noGrp="1"/>
          </p:cNvSpPr>
          <p:nvPr>
            <p:ph type="sldNum" sz="quarter" idx="10"/>
          </p:nvPr>
        </p:nvSpPr>
        <p:spPr/>
        <p:txBody>
          <a:bodyPr/>
          <a:lstStyle/>
          <a:p>
            <a:fld id="{13AFE1A4-0A45-453D-A823-FBDE329F22DD}" type="slidenum">
              <a:rPr lang="en-US" smtClean="0"/>
              <a:t>15</a:t>
            </a:fld>
            <a:endParaRPr lang="en-US"/>
          </a:p>
        </p:txBody>
      </p:sp>
    </p:spTree>
    <p:extLst>
      <p:ext uri="{BB962C8B-B14F-4D97-AF65-F5344CB8AC3E}">
        <p14:creationId xmlns:p14="http://schemas.microsoft.com/office/powerpoint/2010/main" val="3022411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Soldiers must complete standardized </a:t>
            </a:r>
            <a:r>
              <a:rPr lang="en-US" err="1"/>
              <a:t>ArmyIgnitED</a:t>
            </a:r>
            <a:r>
              <a:rPr lang="en-US"/>
              <a:t> training provided by the</a:t>
            </a:r>
          </a:p>
          <a:p>
            <a:pPr marL="0" indent="0">
              <a:buNone/>
            </a:pPr>
            <a:r>
              <a:rPr lang="en-US"/>
              <a:t>education center on their installation or their Component Headquarters prior to receiving</a:t>
            </a:r>
          </a:p>
          <a:p>
            <a:pPr marL="0" indent="0">
              <a:buNone/>
            </a:pPr>
            <a:r>
              <a:rPr lang="en-US"/>
              <a:t>TA for the first time. This training will help Soldiers better understand education benefits</a:t>
            </a:r>
          </a:p>
          <a:p>
            <a:pPr marL="0" indent="0">
              <a:buNone/>
            </a:pPr>
            <a:r>
              <a:rPr lang="en-US"/>
              <a:t>and procedures for requesting TA.</a:t>
            </a:r>
          </a:p>
          <a:p>
            <a:pPr marL="0" indent="0">
              <a:buNone/>
            </a:pPr>
            <a:r>
              <a:rPr lang="en-US"/>
              <a:t>2.   Soldiers must complete the </a:t>
            </a:r>
            <a:r>
              <a:rPr lang="en-US">
                <a:solidFill>
                  <a:prstClr val="black"/>
                </a:solidFill>
                <a:latin typeface="Arial" panose="020B0604020202020204"/>
                <a:cs typeface="+mn-cs"/>
              </a:rPr>
              <a:t>Kuder Journey</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Career Planning System </a:t>
            </a:r>
            <a:r>
              <a:rPr lang="en-US"/>
              <a:t> tool</a:t>
            </a:r>
          </a:p>
          <a:p>
            <a:pPr marL="0" indent="0">
              <a:buNone/>
            </a:pPr>
            <a:r>
              <a:rPr lang="en-US"/>
              <a:t>prior to using TA for the first time and can access it at https://www.dantes.mil/kuder/.  This tool is</a:t>
            </a:r>
          </a:p>
          <a:p>
            <a:pPr marL="0" indent="0">
              <a:buNone/>
            </a:pPr>
            <a:r>
              <a:rPr lang="en-US"/>
              <a:t>designed to help service members identify their career goals and determine if the</a:t>
            </a:r>
          </a:p>
          <a:p>
            <a:pPr marL="0" indent="0">
              <a:buNone/>
            </a:pPr>
            <a:r>
              <a:rPr lang="en-US"/>
              <a:t>chosen career goal aligns with their TA program of study. Soldiers are required to</a:t>
            </a:r>
          </a:p>
          <a:p>
            <a:pPr marL="0" indent="0">
              <a:buNone/>
            </a:pPr>
            <a:r>
              <a:rPr lang="en-US"/>
              <a:t>provide the assessment results generated from the site to their counselor prior to having their</a:t>
            </a:r>
          </a:p>
          <a:p>
            <a:pPr marL="0" indent="0">
              <a:buNone/>
            </a:pPr>
            <a:r>
              <a:rPr lang="en-US"/>
              <a:t>education goal approved in </a:t>
            </a:r>
            <a:r>
              <a:rPr lang="en-US" err="1"/>
              <a:t>ArmyIgnitED</a:t>
            </a:r>
            <a:r>
              <a:rPr lang="en-US"/>
              <a:t>.</a:t>
            </a:r>
          </a:p>
        </p:txBody>
      </p:sp>
      <p:sp>
        <p:nvSpPr>
          <p:cNvPr id="4" name="Slide Number Placeholder 3"/>
          <p:cNvSpPr>
            <a:spLocks noGrp="1"/>
          </p:cNvSpPr>
          <p:nvPr>
            <p:ph type="sldNum" sz="quarter" idx="10"/>
          </p:nvPr>
        </p:nvSpPr>
        <p:spPr/>
        <p:txBody>
          <a:bodyPr/>
          <a:lstStyle/>
          <a:p>
            <a:fld id="{13AFE1A4-0A45-453D-A823-FBDE329F22DD}" type="slidenum">
              <a:rPr lang="en-US" smtClean="0"/>
              <a:t>16</a:t>
            </a:fld>
            <a:endParaRPr lang="en-US"/>
          </a:p>
        </p:txBody>
      </p:sp>
    </p:spTree>
    <p:extLst>
      <p:ext uri="{BB962C8B-B14F-4D97-AF65-F5344CB8AC3E}">
        <p14:creationId xmlns:p14="http://schemas.microsoft.com/office/powerpoint/2010/main" val="2100905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C123B-5ED2-A92E-3B11-287AC6106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34EA3-CE0B-FC2E-A2E3-B46099D20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2DD88-1B22-CDA0-3563-66E69FD16CBF}"/>
              </a:ext>
            </a:extLst>
          </p:cNvPr>
          <p:cNvSpPr>
            <a:spLocks noGrp="1"/>
          </p:cNvSpPr>
          <p:nvPr>
            <p:ph type="body" idx="1"/>
          </p:nvPr>
        </p:nvSpPr>
        <p:spPr/>
        <p:txBody>
          <a:bodyPr/>
          <a:lstStyle/>
          <a:p>
            <a:pPr marL="228600" indent="-228600">
              <a:buAutoNum type="arabicPeriod"/>
            </a:pPr>
            <a:r>
              <a:rPr lang="en-US"/>
              <a:t>Soldiers must complete standardized </a:t>
            </a:r>
            <a:r>
              <a:rPr lang="en-US" err="1"/>
              <a:t>ArmyIgnitED</a:t>
            </a:r>
            <a:r>
              <a:rPr lang="en-US"/>
              <a:t> training provided by the</a:t>
            </a:r>
          </a:p>
          <a:p>
            <a:pPr marL="0" indent="0">
              <a:buNone/>
            </a:pPr>
            <a:r>
              <a:rPr lang="en-US"/>
              <a:t>education center on their installation or their Component Headquarters prior to receiving</a:t>
            </a:r>
          </a:p>
          <a:p>
            <a:pPr marL="0" indent="0">
              <a:buNone/>
            </a:pPr>
            <a:r>
              <a:rPr lang="en-US"/>
              <a:t>TA for the first time. This training will help Soldiers better understand education benefits</a:t>
            </a:r>
          </a:p>
          <a:p>
            <a:pPr marL="0" indent="0">
              <a:buNone/>
            </a:pPr>
            <a:r>
              <a:rPr lang="en-US"/>
              <a:t>and procedures for requesting TA.</a:t>
            </a:r>
          </a:p>
          <a:p>
            <a:pPr marL="0" indent="0">
              <a:buNone/>
            </a:pPr>
            <a:r>
              <a:rPr lang="en-US"/>
              <a:t>2.   Soldiers must complete the </a:t>
            </a:r>
            <a:r>
              <a:rPr lang="en-US">
                <a:solidFill>
                  <a:prstClr val="black"/>
                </a:solidFill>
                <a:latin typeface="Arial" panose="020B0604020202020204"/>
                <a:cs typeface="+mn-cs"/>
              </a:rPr>
              <a:t>Kuder Journey</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Career Planning System </a:t>
            </a:r>
            <a:r>
              <a:rPr lang="en-US"/>
              <a:t> tool</a:t>
            </a:r>
          </a:p>
          <a:p>
            <a:pPr marL="0" indent="0">
              <a:buNone/>
            </a:pPr>
            <a:r>
              <a:rPr lang="en-US"/>
              <a:t>prior to using TA for the first time and can access it at https://www.dantes.mil/kuder/.  This tool is</a:t>
            </a:r>
          </a:p>
          <a:p>
            <a:pPr marL="0" indent="0">
              <a:buNone/>
            </a:pPr>
            <a:r>
              <a:rPr lang="en-US"/>
              <a:t>designed to help service members identify their career goals and determine if the</a:t>
            </a:r>
          </a:p>
          <a:p>
            <a:pPr marL="0" indent="0">
              <a:buNone/>
            </a:pPr>
            <a:r>
              <a:rPr lang="en-US"/>
              <a:t>chosen career goal aligns with their TA program of study. Soldiers are required to</a:t>
            </a:r>
          </a:p>
          <a:p>
            <a:pPr marL="0" indent="0">
              <a:buNone/>
            </a:pPr>
            <a:r>
              <a:rPr lang="en-US"/>
              <a:t>provide the assessment results generated from the site to their counselor prior to having their</a:t>
            </a:r>
          </a:p>
          <a:p>
            <a:pPr marL="0" indent="0">
              <a:buNone/>
            </a:pPr>
            <a:r>
              <a:rPr lang="en-US"/>
              <a:t>education goal approved in </a:t>
            </a:r>
            <a:r>
              <a:rPr lang="en-US" err="1"/>
              <a:t>ArmyIgnitED</a:t>
            </a:r>
            <a:r>
              <a:rPr lang="en-US"/>
              <a:t>.</a:t>
            </a:r>
          </a:p>
        </p:txBody>
      </p:sp>
      <p:sp>
        <p:nvSpPr>
          <p:cNvPr id="4" name="Slide Number Placeholder 3">
            <a:extLst>
              <a:ext uri="{FF2B5EF4-FFF2-40B4-BE49-F238E27FC236}">
                <a16:creationId xmlns:a16="http://schemas.microsoft.com/office/drawing/2014/main" id="{5BCD6605-2802-0D29-236D-0A3B45D9215C}"/>
              </a:ext>
            </a:extLst>
          </p:cNvPr>
          <p:cNvSpPr>
            <a:spLocks noGrp="1"/>
          </p:cNvSpPr>
          <p:nvPr>
            <p:ph type="sldNum" sz="quarter" idx="10"/>
          </p:nvPr>
        </p:nvSpPr>
        <p:spPr/>
        <p:txBody>
          <a:bodyPr/>
          <a:lstStyle/>
          <a:p>
            <a:fld id="{13AFE1A4-0A45-453D-A823-FBDE329F22DD}" type="slidenum">
              <a:rPr lang="en-US" smtClean="0"/>
              <a:t>17</a:t>
            </a:fld>
            <a:endParaRPr lang="en-US"/>
          </a:p>
        </p:txBody>
      </p:sp>
    </p:spTree>
    <p:extLst>
      <p:ext uri="{BB962C8B-B14F-4D97-AF65-F5344CB8AC3E}">
        <p14:creationId xmlns:p14="http://schemas.microsoft.com/office/powerpoint/2010/main" val="384031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t>There are a few situations where a TAR has to be created or edited by a counselor; course retake, within 7 days (with proof of system/counselor error) etc.</a:t>
            </a:r>
          </a:p>
          <a:p>
            <a:endParaRPr lang="en-US" sz="1200" b="0"/>
          </a:p>
          <a:p>
            <a:pPr marL="228600" indent="-228600">
              <a:buAutoNum type="arabicPeriod"/>
            </a:pPr>
            <a:r>
              <a:rPr lang="en-US">
                <a:cs typeface="Calibri"/>
              </a:rPr>
              <a:t>Soldiers will register for course through their AI student portal prior to submitting TA requests</a:t>
            </a:r>
          </a:p>
          <a:p>
            <a:pPr marL="228600" indent="-228600">
              <a:buAutoNum type="arabicPeriod"/>
            </a:pPr>
            <a:r>
              <a:rPr lang="en-US">
                <a:cs typeface="Calibri"/>
              </a:rPr>
              <a:t>Stress the importance of matching TA request information to the registered course information as mismatched data such as term dates can lead to invoicing issues/deletion. </a:t>
            </a:r>
          </a:p>
          <a:p>
            <a:pPr marL="228600" indent="-228600">
              <a:buAutoNum type="arabicPeriod"/>
            </a:pPr>
            <a:r>
              <a:rPr lang="en-US">
                <a:cs typeface="Calibri"/>
              </a:rPr>
              <a:t>Encourage soldier not to bundle TARs, submit request for each individual course</a:t>
            </a:r>
          </a:p>
          <a:p>
            <a:pPr marL="228600" indent="-228600">
              <a:buAutoNum type="arabicPeriod"/>
            </a:pPr>
            <a:r>
              <a:rPr lang="en-US">
                <a:cs typeface="Calibri"/>
              </a:rPr>
              <a:t>Inform Soldiers if their TAR must be corrected or submitted by an EC, the Soldier must sign the request in order to finalize approval. </a:t>
            </a:r>
            <a:r>
              <a:rPr lang="en-US" sz="1200" b="0"/>
              <a:t>SM will be reminded on days 1 and 15 of the action to sign. </a:t>
            </a:r>
            <a:r>
              <a:rPr lang="en-US">
                <a:cs typeface="Calibri"/>
              </a:rPr>
              <a:t>Otherwise, the TAR will be at risk of deletion 30 days after term start date has passed.</a:t>
            </a:r>
            <a:endParaRPr lang="en-US"/>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13AFE1A4-0A45-453D-A823-FBDE329F22DD}" type="slidenum">
              <a:rPr lang="en-US" smtClean="0"/>
              <a:t>18</a:t>
            </a:fld>
            <a:endParaRPr lang="en-US"/>
          </a:p>
        </p:txBody>
      </p:sp>
    </p:spTree>
    <p:extLst>
      <p:ext uri="{BB962C8B-B14F-4D97-AF65-F5344CB8AC3E}">
        <p14:creationId xmlns:p14="http://schemas.microsoft.com/office/powerpoint/2010/main" val="2349836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900">
                <a:cs typeface="Calibri" panose="020F0502020204030204"/>
              </a:rPr>
              <a:t>1. TA Caps out at $4500 or 18 SH credits; (or 27 QH)</a:t>
            </a:r>
          </a:p>
          <a:p>
            <a:pPr marL="0" indent="0">
              <a:buNone/>
            </a:pPr>
            <a:endParaRPr lang="en-US" sz="900">
              <a:cs typeface="Calibri" panose="020F0502020204030204"/>
            </a:endParaRPr>
          </a:p>
          <a:p>
            <a:pPr marL="0" indent="0">
              <a:buNone/>
            </a:pPr>
            <a:r>
              <a:rPr lang="en-US" sz="900">
                <a:cs typeface="Calibri" panose="020F0502020204030204"/>
              </a:rPr>
              <a:t>2. QH Equivalency – ~$165/QH </a:t>
            </a:r>
          </a:p>
          <a:p>
            <a:pPr marL="228600" indent="-228600">
              <a:buAutoNum type="arabicPeriod" startAt="3"/>
            </a:pPr>
            <a:endParaRPr lang="en-US" sz="900">
              <a:cs typeface="Calibri" panose="020F0502020204030204"/>
            </a:endParaRPr>
          </a:p>
          <a:p>
            <a:pPr marL="0" indent="0">
              <a:buNone/>
            </a:pPr>
            <a:r>
              <a:rPr lang="en-US" sz="900">
                <a:cs typeface="Calibri" panose="020F0502020204030204"/>
              </a:rPr>
              <a:t>3. Use or Lose – Funding resets every FY and nothing gets carried over to the next FY</a:t>
            </a:r>
          </a:p>
          <a:p>
            <a:pPr marL="0" indent="0">
              <a:buNone/>
            </a:pPr>
            <a:endParaRPr lang="en-US" sz="900">
              <a:cs typeface="Calibri" panose="020F0502020204030204"/>
            </a:endParaRPr>
          </a:p>
          <a:p>
            <a:pPr marL="0" indent="0">
              <a:buNone/>
            </a:pPr>
            <a:r>
              <a:rPr lang="en-US" sz="900">
                <a:solidFill>
                  <a:srgbClr val="FF0000"/>
                </a:solidFill>
                <a:cs typeface="Calibri" panose="020F0502020204030204"/>
              </a:rPr>
              <a:t>4. Clarify that PhD is not eligible for TA</a:t>
            </a:r>
          </a:p>
          <a:p>
            <a:pPr marL="228600" indent="-228600">
              <a:buAutoNum type="arabicPeriod" startAt="4"/>
            </a:pPr>
            <a:endParaRPr lang="en-US" sz="900">
              <a:cs typeface="Calibri" panose="020F0502020204030204"/>
            </a:endParaRPr>
          </a:p>
          <a:p>
            <a:endParaRPr lang="en-US" sz="900">
              <a:cs typeface="Calibri" panose="020F0502020204030204"/>
            </a:endParaRPr>
          </a:p>
          <a:p>
            <a:r>
              <a:rPr lang="en-US"/>
              <a:t> </a:t>
            </a:r>
            <a:endParaRPr lang="en-US">
              <a:cs typeface="Calibri"/>
            </a:endParaRPr>
          </a:p>
          <a:p>
            <a:endParaRPr lang="en-US" b="1">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19</a:t>
            </a:fld>
            <a:endParaRPr lang="en-US"/>
          </a:p>
        </p:txBody>
      </p:sp>
    </p:spTree>
    <p:extLst>
      <p:ext uri="{BB962C8B-B14F-4D97-AF65-F5344CB8AC3E}">
        <p14:creationId xmlns:p14="http://schemas.microsoft.com/office/powerpoint/2010/main" val="1237866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BFF2E-E6DF-D8A4-63A2-2E68BBA83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6E95C-58E8-5F24-D4E6-26B04E8B26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1E2C74-2650-16C3-B1D1-52C329A0893F}"/>
              </a:ext>
            </a:extLst>
          </p:cNvPr>
          <p:cNvSpPr>
            <a:spLocks noGrp="1"/>
          </p:cNvSpPr>
          <p:nvPr>
            <p:ph type="body" idx="1"/>
          </p:nvPr>
        </p:nvSpPr>
        <p:spPr/>
        <p:txBody>
          <a:bodyPr/>
          <a:lstStyle/>
          <a:p>
            <a:endParaRPr lang="en-US" sz="900" b="0">
              <a:cs typeface="Calibri"/>
            </a:endParaRPr>
          </a:p>
        </p:txBody>
      </p:sp>
      <p:sp>
        <p:nvSpPr>
          <p:cNvPr id="4" name="Slide Number Placeholder 3">
            <a:extLst>
              <a:ext uri="{FF2B5EF4-FFF2-40B4-BE49-F238E27FC236}">
                <a16:creationId xmlns:a16="http://schemas.microsoft.com/office/drawing/2014/main" id="{13253B8D-3370-05AF-FF67-D106D01F6CE2}"/>
              </a:ext>
            </a:extLst>
          </p:cNvPr>
          <p:cNvSpPr>
            <a:spLocks noGrp="1"/>
          </p:cNvSpPr>
          <p:nvPr>
            <p:ph type="sldNum" sz="quarter" idx="5"/>
          </p:nvPr>
        </p:nvSpPr>
        <p:spPr/>
        <p:txBody>
          <a:bodyPr/>
          <a:lstStyle/>
          <a:p>
            <a:fld id="{026CB39F-E249-459B-9F49-F4C960F7C038}" type="slidenum">
              <a:rPr lang="en-US" smtClean="0"/>
              <a:t>24</a:t>
            </a:fld>
            <a:endParaRPr lang="en-US"/>
          </a:p>
        </p:txBody>
      </p:sp>
    </p:spTree>
    <p:extLst>
      <p:ext uri="{BB962C8B-B14F-4D97-AF65-F5344CB8AC3E}">
        <p14:creationId xmlns:p14="http://schemas.microsoft.com/office/powerpoint/2010/main" val="2490453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62DC8-408F-39BF-7E08-1A413B0C2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886E5-5C62-B8F0-1898-B7A3396470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543F3-D63D-F63C-E1BC-8D03AB6DB53D}"/>
              </a:ext>
            </a:extLst>
          </p:cNvPr>
          <p:cNvSpPr>
            <a:spLocks noGrp="1"/>
          </p:cNvSpPr>
          <p:nvPr>
            <p:ph type="body" idx="1"/>
          </p:nvPr>
        </p:nvSpPr>
        <p:spPr/>
        <p:txBody>
          <a:bodyPr/>
          <a:lstStyle/>
          <a:p>
            <a:r>
              <a:rPr lang="en-US" sz="900" b="0"/>
              <a:t>Purpose of this brief is to ensure your knowledge of</a:t>
            </a:r>
          </a:p>
          <a:p>
            <a:r>
              <a:rPr lang="en-US" sz="900" b="0"/>
              <a:t>Benefits of </a:t>
            </a:r>
            <a:r>
              <a:rPr lang="en-US" sz="900" b="0" err="1"/>
              <a:t>ArmyIgnitED</a:t>
            </a:r>
            <a:endParaRPr lang="en-US" sz="900" b="0"/>
          </a:p>
          <a:p>
            <a:r>
              <a:rPr lang="en-US" sz="900" b="0"/>
              <a:t>Tuition Assistance (TA) and Credentialing Assistance (CA) these acronyms will be utilized throughout the presentation</a:t>
            </a:r>
          </a:p>
          <a:p>
            <a:r>
              <a:rPr lang="en-US" sz="900" b="0" err="1"/>
              <a:t>ArmyIgnitED</a:t>
            </a:r>
            <a:r>
              <a:rPr lang="en-US" sz="900" b="0"/>
              <a:t> navigation</a:t>
            </a:r>
          </a:p>
          <a:p>
            <a:r>
              <a:rPr lang="en-US" sz="900" b="0"/>
              <a:t>How to create your account</a:t>
            </a:r>
          </a:p>
          <a:p>
            <a:r>
              <a:rPr lang="en-US" sz="900" b="0"/>
              <a:t>How to get Support with any issues or questions you may have</a:t>
            </a:r>
          </a:p>
          <a:p>
            <a:r>
              <a:rPr lang="en-US" sz="900" b="0"/>
              <a:t>Next Steps needed to begin your education journey</a:t>
            </a:r>
          </a:p>
          <a:p>
            <a:endParaRPr lang="en-US" b="1">
              <a:cs typeface="Calibri"/>
            </a:endParaRPr>
          </a:p>
        </p:txBody>
      </p:sp>
      <p:sp>
        <p:nvSpPr>
          <p:cNvPr id="4" name="Slide Number Placeholder 3">
            <a:extLst>
              <a:ext uri="{FF2B5EF4-FFF2-40B4-BE49-F238E27FC236}">
                <a16:creationId xmlns:a16="http://schemas.microsoft.com/office/drawing/2014/main" id="{46F1057D-64D1-FBAE-8CC2-F72918504201}"/>
              </a:ext>
            </a:extLst>
          </p:cNvPr>
          <p:cNvSpPr>
            <a:spLocks noGrp="1"/>
          </p:cNvSpPr>
          <p:nvPr>
            <p:ph type="sldNum" sz="quarter" idx="5"/>
          </p:nvPr>
        </p:nvSpPr>
        <p:spPr/>
        <p:txBody>
          <a:bodyPr/>
          <a:lstStyle/>
          <a:p>
            <a:fld id="{026CB39F-E249-459B-9F49-F4C960F7C038}" type="slidenum">
              <a:rPr lang="en-US" smtClean="0"/>
              <a:t>2</a:t>
            </a:fld>
            <a:endParaRPr lang="en-US"/>
          </a:p>
        </p:txBody>
      </p:sp>
    </p:spTree>
    <p:extLst>
      <p:ext uri="{BB962C8B-B14F-4D97-AF65-F5344CB8AC3E}">
        <p14:creationId xmlns:p14="http://schemas.microsoft.com/office/powerpoint/2010/main" val="2332584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1. Drops are done before start dates or within AI’s drop period</a:t>
            </a:r>
          </a:p>
          <a:p>
            <a:pPr marL="0" indent="0">
              <a:buNone/>
            </a:pPr>
            <a:endParaRPr lang="en-US"/>
          </a:p>
          <a:p>
            <a:pPr marL="800100" lvl="2" indent="-342900" algn="l" fontAlgn="t">
              <a:buClr>
                <a:schemeClr val="tx1"/>
              </a:buClr>
              <a:buFont typeface="Arial" panose="020B0604020202020204" pitchFamily="34" charset="0"/>
              <a:buChar char="•"/>
              <a:defRPr/>
            </a:pPr>
            <a:r>
              <a:rPr lang="en-US">
                <a:latin typeface="Arial" pitchFamily="34" charset="0"/>
                <a:cs typeface="Arial" pitchFamily="34" charset="0"/>
              </a:rPr>
              <a:t>Soldiers must cancel TA Requests in their account prior to the course start date </a:t>
            </a:r>
          </a:p>
          <a:p>
            <a:pPr marL="800100" lvl="2" indent="-342900" algn="l" fontAlgn="t">
              <a:buClr>
                <a:schemeClr val="tx1"/>
              </a:buClr>
              <a:buFont typeface="Arial" panose="020B0604020202020204" pitchFamily="34" charset="0"/>
              <a:buChar char="•"/>
              <a:defRPr/>
            </a:pPr>
            <a:r>
              <a:rPr lang="en-US">
                <a:latin typeface="Arial" pitchFamily="34" charset="0"/>
                <a:cs typeface="Arial" pitchFamily="34" charset="0"/>
              </a:rPr>
              <a:t>If the course was dropped after the </a:t>
            </a:r>
            <a:r>
              <a:rPr lang="en-US" b="1">
                <a:latin typeface="Arial" pitchFamily="34" charset="0"/>
                <a:cs typeface="Arial" pitchFamily="34" charset="0"/>
              </a:rPr>
              <a:t>term</a:t>
            </a:r>
            <a:r>
              <a:rPr lang="en-US">
                <a:latin typeface="Arial" pitchFamily="34" charset="0"/>
                <a:cs typeface="Arial" pitchFamily="34" charset="0"/>
              </a:rPr>
              <a:t> start date and within the AI’s drop period, the AI will invoice as a dropped course within </a:t>
            </a:r>
            <a:r>
              <a:rPr lang="en-US" b="1" err="1">
                <a:latin typeface="Arial" pitchFamily="34" charset="0"/>
                <a:cs typeface="Arial" pitchFamily="34" charset="0"/>
              </a:rPr>
              <a:t>ArmyIgnitED</a:t>
            </a:r>
            <a:endParaRPr lang="en-US" b="1">
              <a:latin typeface="Arial" pitchFamily="34" charset="0"/>
              <a:cs typeface="Arial" pitchFamily="34" charset="0"/>
            </a:endParaRPr>
          </a:p>
          <a:p>
            <a:pPr marL="457200" lvl="2" indent="0" algn="l" fontAlgn="t">
              <a:buClr>
                <a:schemeClr val="tx1"/>
              </a:buClr>
              <a:buFont typeface="Arial" panose="020B0604020202020204" pitchFamily="34" charset="0"/>
              <a:buNone/>
              <a:defRPr/>
            </a:pPr>
            <a:endParaRPr lang="en-US" b="1">
              <a:cs typeface="Calibri" panose="020F0502020204030204"/>
            </a:endParaRPr>
          </a:p>
          <a:p>
            <a:pPr marL="0" indent="0">
              <a:buNone/>
            </a:pPr>
            <a:r>
              <a:rPr lang="en-US"/>
              <a:t>2. Withdrawals are done after the </a:t>
            </a:r>
            <a:r>
              <a:rPr lang="en-US" b="1"/>
              <a:t>term</a:t>
            </a:r>
            <a:r>
              <a:rPr lang="en-US"/>
              <a:t> start date or after the school has assessed a fee (Specific withdrawal times at school) </a:t>
            </a:r>
          </a:p>
          <a:p>
            <a:pPr marL="228600" indent="-228600">
              <a:buAutoNum type="arabicPeriod"/>
            </a:pPr>
            <a:endParaRPr lang="en-US">
              <a:cs typeface="Calibri" panose="020F0502020204030204"/>
            </a:endParaRPr>
          </a:p>
          <a:p>
            <a:pPr marL="0" indent="0">
              <a:spcBef>
                <a:spcPct val="0"/>
              </a:spcBef>
              <a:buNone/>
            </a:pPr>
            <a:r>
              <a:rPr lang="en-US"/>
              <a:t>3. Submit WMs before the </a:t>
            </a:r>
            <a:r>
              <a:rPr lang="en-US" b="1"/>
              <a:t>term</a:t>
            </a:r>
            <a:r>
              <a:rPr lang="en-US"/>
              <a:t> ends, so that you don’t have grade point average issues at your school </a:t>
            </a:r>
            <a:endParaRPr lang="en-US">
              <a:cs typeface="Calibri" panose="020F0502020204030204"/>
            </a:endParaRPr>
          </a:p>
          <a:p>
            <a:pPr>
              <a:buFont typeface="Arial" panose="020B0604020202020204" pitchFamily="34" charset="0"/>
            </a:pPr>
            <a:endParaRPr lang="en-US">
              <a:cs typeface="Calibri" panose="020F0502020204030204"/>
            </a:endParaRPr>
          </a:p>
          <a:p>
            <a:pPr marL="0" indent="0">
              <a:buFontTx/>
              <a:buNone/>
            </a:pPr>
            <a:endParaRPr lang="en-US" b="1"/>
          </a:p>
        </p:txBody>
      </p:sp>
      <p:sp>
        <p:nvSpPr>
          <p:cNvPr id="4" name="Slide Number Placeholder 3"/>
          <p:cNvSpPr>
            <a:spLocks noGrp="1"/>
          </p:cNvSpPr>
          <p:nvPr>
            <p:ph type="sldNum" sz="quarter" idx="10"/>
          </p:nvPr>
        </p:nvSpPr>
        <p:spPr/>
        <p:txBody>
          <a:bodyPr/>
          <a:lstStyle/>
          <a:p>
            <a:fld id="{13AFE1A4-0A45-453D-A823-FBDE329F22DD}" type="slidenum">
              <a:rPr lang="en-US" smtClean="0"/>
              <a:t>25</a:t>
            </a:fld>
            <a:endParaRPr lang="en-US"/>
          </a:p>
        </p:txBody>
      </p:sp>
    </p:spTree>
    <p:extLst>
      <p:ext uri="{BB962C8B-B14F-4D97-AF65-F5344CB8AC3E}">
        <p14:creationId xmlns:p14="http://schemas.microsoft.com/office/powerpoint/2010/main" val="3045312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fontAlgn="auto" hangingPunct="1">
              <a:spcBef>
                <a:spcPts val="0"/>
              </a:spcBef>
              <a:spcAft>
                <a:spcPts val="0"/>
              </a:spcAft>
              <a:buAutoNum type="arabicPeriod"/>
              <a:defRPr/>
            </a:pPr>
            <a:r>
              <a:rPr lang="en-US" sz="900" b="0"/>
              <a:t>You may not request TA for future courses until you select your repayment plan through </a:t>
            </a:r>
            <a:r>
              <a:rPr lang="en-US" sz="900" b="0" err="1"/>
              <a:t>ArmyIgnitED</a:t>
            </a:r>
            <a:r>
              <a:rPr lang="en-US" sz="900" b="0"/>
              <a:t> or until the end of the recoupment suspense period</a:t>
            </a:r>
            <a:endParaRPr lang="en-US" sz="900" b="0">
              <a:cs typeface="Calibri" panose="020F0502020204030204"/>
            </a:endParaRPr>
          </a:p>
          <a:p>
            <a:pPr marL="228600" indent="-228600">
              <a:buAutoNum type="arabicPeriod"/>
              <a:defRPr/>
            </a:pPr>
            <a:r>
              <a:rPr lang="en-US" sz="900" b="0"/>
              <a:t>Course Failure - D and below for undergraduate level and C or below for Graduate level</a:t>
            </a:r>
            <a:endParaRPr lang="en-US" sz="900" b="0">
              <a:cs typeface="Calibri"/>
            </a:endParaRPr>
          </a:p>
          <a:p>
            <a:pPr marL="228600" indent="-228600">
              <a:buAutoNum type="arabicPeriod"/>
              <a:defRPr/>
            </a:pPr>
            <a:r>
              <a:rPr lang="en-US" sz="900" b="0"/>
              <a:t>When you must repay tuition assistance you will be sent an email with instructions on how to access the recoupment processing pages on </a:t>
            </a:r>
            <a:r>
              <a:rPr lang="en-US" sz="900" b="0" err="1"/>
              <a:t>ArmyIgnitED</a:t>
            </a:r>
            <a:r>
              <a:rPr lang="en-US" sz="900" b="0"/>
              <a:t>. (Pass/Fail Schools – Failing course)</a:t>
            </a:r>
            <a:endParaRPr lang="en-US" sz="900" b="0">
              <a:cs typeface="Calibri" panose="020F0502020204030204"/>
            </a:endParaRPr>
          </a:p>
          <a:p>
            <a:pPr marL="228600" indent="-228600">
              <a:buAutoNum type="arabicPeriod"/>
              <a:defRPr/>
            </a:pPr>
            <a:r>
              <a:rPr lang="en-US" sz="900" b="0"/>
              <a:t>You must login and select a repayment plan in order to maintain TA eligibility</a:t>
            </a:r>
            <a:endParaRPr lang="en-US" sz="900" b="0">
              <a:cs typeface="Calibri" panose="020F0502020204030204"/>
            </a:endParaRPr>
          </a:p>
          <a:p>
            <a:pPr marL="228600" indent="-228600">
              <a:buAutoNum type="arabicPeriod"/>
              <a:defRPr/>
            </a:pPr>
            <a:r>
              <a:rPr lang="en-US" sz="900" b="0"/>
              <a:t>You may select a 2 to 6 month or lump sum repayment option within 30 days of recoupment notice </a:t>
            </a:r>
            <a:endParaRPr lang="en-US" sz="900" b="0">
              <a:cs typeface="Calibri" panose="020F0502020204030204"/>
            </a:endParaRPr>
          </a:p>
          <a:p>
            <a:pPr marL="228600" indent="-228600">
              <a:buAutoNum type="arabicPeriod"/>
              <a:defRPr/>
            </a:pPr>
            <a:r>
              <a:rPr lang="en-US" sz="900" b="0">
                <a:sym typeface="Wingdings" pitchFamily="2" charset="2"/>
              </a:rPr>
              <a:t>The recoupment suspense period is 30 days from first notification. Notifications will be sent to the email address in </a:t>
            </a:r>
            <a:r>
              <a:rPr lang="en-US" sz="900" b="0" err="1">
                <a:sym typeface="Wingdings" pitchFamily="2" charset="2"/>
              </a:rPr>
              <a:t>ArmyIgnitED</a:t>
            </a:r>
            <a:endParaRPr lang="en-US" sz="900" b="0">
              <a:cs typeface="Calibri" panose="020F0502020204030204"/>
            </a:endParaRPr>
          </a:p>
          <a:p>
            <a:pPr marL="228600" indent="-228600">
              <a:buAutoNum type="arabicPeriod"/>
              <a:defRPr/>
            </a:pPr>
            <a:r>
              <a:rPr lang="en-US" sz="900" b="0">
                <a:sym typeface="Wingdings" pitchFamily="2" charset="2"/>
              </a:rPr>
              <a:t>You may request TA for the same course once a repayment option has been selected and processed</a:t>
            </a:r>
            <a:endParaRPr lang="en-US" sz="900" b="0">
              <a:cs typeface="Calibri"/>
            </a:endParaRPr>
          </a:p>
          <a:p>
            <a:pPr>
              <a:buFont typeface="Arial" panose="020B0604020202020204" pitchFamily="34" charset="0"/>
            </a:pPr>
            <a:endParaRPr lang="en-US" sz="900" b="0">
              <a:cs typeface="Calibri"/>
            </a:endParaRPr>
          </a:p>
          <a:p>
            <a:endParaRPr lang="en-US"/>
          </a:p>
        </p:txBody>
      </p:sp>
      <p:sp>
        <p:nvSpPr>
          <p:cNvPr id="4" name="Slide Number Placeholder 3"/>
          <p:cNvSpPr>
            <a:spLocks noGrp="1"/>
          </p:cNvSpPr>
          <p:nvPr>
            <p:ph type="sldNum" sz="quarter" idx="10"/>
          </p:nvPr>
        </p:nvSpPr>
        <p:spPr/>
        <p:txBody>
          <a:bodyPr/>
          <a:lstStyle/>
          <a:p>
            <a:fld id="{13AFE1A4-0A45-453D-A823-FBDE329F22DD}" type="slidenum">
              <a:rPr lang="en-US" smtClean="0"/>
              <a:t>26</a:t>
            </a:fld>
            <a:endParaRPr lang="en-US"/>
          </a:p>
        </p:txBody>
      </p:sp>
    </p:spTree>
    <p:extLst>
      <p:ext uri="{BB962C8B-B14F-4D97-AF65-F5344CB8AC3E}">
        <p14:creationId xmlns:p14="http://schemas.microsoft.com/office/powerpoint/2010/main" val="481936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cs typeface="Calibri" panose="020F0502020204030204"/>
            </a:endParaRPr>
          </a:p>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US"/>
              <a:t>Recoupment Waiver (DA 7793) must be submitted by the Soldier in </a:t>
            </a:r>
            <a:r>
              <a:rPr lang="en-US" err="1"/>
              <a:t>ArmyIgnitED</a:t>
            </a:r>
            <a:r>
              <a:rPr lang="en-US"/>
              <a:t> no more than 30 days after AI has posted the grade of “W” in AIED, DA 7793 must be digitally signed by the Commander</a:t>
            </a:r>
          </a:p>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US"/>
              <a:t>ACCESS is located at the Combined Arms Center (CAC) at Fort Knox</a:t>
            </a:r>
            <a:endParaRPr lang="en-US">
              <a:cs typeface="Calibri" panose="020F0502020204030204"/>
            </a:endParaRPr>
          </a:p>
          <a:p>
            <a:pPr marL="228600" indent="-228600">
              <a:spcBef>
                <a:spcPct val="0"/>
              </a:spcBef>
              <a:buFontTx/>
              <a:buAutoNum type="arabicPeriod"/>
            </a:pPr>
            <a:r>
              <a:rPr lang="en-US">
                <a:cs typeface="Calibri" panose="020F0502020204030204"/>
              </a:rPr>
              <a:t>Education Centers do not decide approval/rejection of WMs</a:t>
            </a:r>
          </a:p>
          <a:p>
            <a:pPr>
              <a:buFont typeface="Arial" panose="020B0604020202020204" pitchFamily="34" charset="0"/>
            </a:pP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a:solidFill>
                  <a:srgbClr val="000000"/>
                </a:solidFill>
                <a:latin typeface="Arial" panose="020B0604020202020204" pitchFamily="34" charset="0"/>
              </a:rPr>
              <a:t>(Substantiating documentation such as orders or medical reports should not be uploaded into </a:t>
            </a:r>
            <a:r>
              <a:rPr lang="en-US" sz="1800" b="1" i="0" u="none" strike="noStrike" baseline="0" err="1">
                <a:solidFill>
                  <a:srgbClr val="000000"/>
                </a:solidFill>
                <a:latin typeface="Arial" panose="020B0604020202020204" pitchFamily="34" charset="0"/>
              </a:rPr>
              <a:t>ArmyIgnitED</a:t>
            </a:r>
            <a:r>
              <a:rPr lang="en-US" sz="1800" b="1" i="0" u="none" strike="noStrike" baseline="0">
                <a:solidFill>
                  <a:srgbClr val="000000"/>
                </a:solidFill>
                <a:latin typeface="Arial" panose="020B0604020202020204" pitchFamily="34" charset="0"/>
              </a:rPr>
              <a:t> as the signed DA 7793 with proper justification and recommendation from Commander will be utilized for approval/disapproval)  -under Administrative procedures for soldiers, h8 </a:t>
            </a:r>
            <a:r>
              <a:rPr lang="en-US" b="1" strike="noStrike">
                <a:highlight>
                  <a:srgbClr val="FFFF00"/>
                </a:highlight>
              </a:rPr>
              <a:t>(Policy Update 7)</a:t>
            </a:r>
            <a:endParaRPr lang="en-US" b="1" strike="noStrike">
              <a:highlight>
                <a:srgbClr val="FFFF00"/>
              </a:highlight>
              <a:cs typeface="Calibri" panose="020F0502020204030204"/>
            </a:endParaRPr>
          </a:p>
          <a:p>
            <a:endParaRPr lang="en-US" b="1">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27</a:t>
            </a:fld>
            <a:endParaRPr lang="en-US"/>
          </a:p>
        </p:txBody>
      </p:sp>
    </p:spTree>
    <p:extLst>
      <p:ext uri="{BB962C8B-B14F-4D97-AF65-F5344CB8AC3E}">
        <p14:creationId xmlns:p14="http://schemas.microsoft.com/office/powerpoint/2010/main" val="3715061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None/>
              <a:defRPr/>
            </a:pPr>
            <a:r>
              <a:rPr lang="en-US" b="0" i="0">
                <a:solidFill>
                  <a:srgbClr val="FFFFFF"/>
                </a:solidFill>
                <a:effectLst/>
                <a:latin typeface="+mn-lt"/>
              </a:rPr>
              <a:t>1. CA creates new opportunities for Soldiers to enhance their skills and professionalism while serving and increasing their overall employability upon transitioning from the Army</a:t>
            </a:r>
          </a:p>
          <a:p>
            <a:r>
              <a:rPr lang="en-US" sz="1800" b="0" i="0" u="none" strike="noStrike" baseline="0">
                <a:solidFill>
                  <a:srgbClr val="010202"/>
                </a:solidFill>
                <a:latin typeface="Trebuchet MS" panose="020B0603020202020204" pitchFamily="34" charset="0"/>
              </a:rPr>
              <a:t>2. Provides credentials relevant to Army MOSs and their correlation to civilian credentials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3. Vendors</a:t>
            </a:r>
            <a:r>
              <a:rPr lang="en-US" sz="1200" b="0"/>
              <a:t> are considered colleges, universities, credentialing agencies, other organizations that provide training in support of completing a credentialing exam or license. Training Providers are listed on the COOL Website</a:t>
            </a:r>
            <a:endParaRPr lang="en-US" sz="1200"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4. </a:t>
            </a:r>
            <a:r>
              <a:rPr lang="en-US" sz="1200" b="0"/>
              <a:t>Aviation Credentials (Refer to Policy Memo for AD not NG/Reserves)</a:t>
            </a:r>
            <a:endParaRPr lang="en-US" sz="1200" b="0">
              <a:cs typeface="Calibri" panose="020F0502020204030204"/>
            </a:endParaRPr>
          </a:p>
          <a:p>
            <a:pPr>
              <a:defRPr/>
            </a:pPr>
            <a:r>
              <a:rPr lang="en-US">
                <a:cs typeface="Calibri"/>
              </a:rPr>
              <a:t>5. </a:t>
            </a:r>
            <a:r>
              <a:rPr lang="en-US"/>
              <a:t>Soldiers must submit their requests for CA </a:t>
            </a:r>
            <a:r>
              <a:rPr lang="en-US" i="1" u="sng"/>
              <a:t>no earlier than 90 days and no later than 45 days prior to the start date of the course or exam</a:t>
            </a:r>
            <a:endParaRPr lang="en-US">
              <a:cs typeface="Calibri"/>
            </a:endParaRPr>
          </a:p>
          <a:p>
            <a:r>
              <a:rPr lang="en-US">
                <a:cs typeface="Calibri"/>
              </a:rPr>
              <a:t>6. </a:t>
            </a:r>
            <a:r>
              <a:rPr lang="en-US"/>
              <a:t>A course </a:t>
            </a:r>
            <a:r>
              <a:rPr lang="en-US" i="1" u="sng"/>
              <a:t>end date</a:t>
            </a:r>
            <a:r>
              <a:rPr lang="en-US"/>
              <a:t> must be </a:t>
            </a:r>
            <a:r>
              <a:rPr lang="en-US" i="1" u="sng"/>
              <a:t>more than 30 days prior</a:t>
            </a:r>
            <a:r>
              <a:rPr lang="en-US"/>
              <a:t> to ETS or retirement</a:t>
            </a:r>
            <a:endParaRPr lang="en-US">
              <a:cs typeface="Calibri"/>
            </a:endParaRPr>
          </a:p>
          <a:p>
            <a:r>
              <a:rPr lang="en-US">
                <a:cs typeface="Calibri"/>
              </a:rPr>
              <a:t>7. Reiterate CA/TA Funding is $4500 combined; CA will not reimburse out of pocket costs</a:t>
            </a:r>
          </a:p>
          <a:p>
            <a:r>
              <a:rPr lang="en-US">
                <a:cs typeface="Calibri"/>
              </a:rPr>
              <a:t>8. Army Credentialling Assistance Program Office (ACAPO) approves CA Ed Goals and processes CA Requests</a:t>
            </a:r>
          </a:p>
          <a:p>
            <a:r>
              <a:rPr lang="en-US" b="0">
                <a:cs typeface="Calibri"/>
              </a:rPr>
              <a:t>9. CA can be utilized for the initial or recertification of credentials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cs typeface="Calibri"/>
              </a:rPr>
              <a:t>10. </a:t>
            </a:r>
            <a:r>
              <a:rPr lang="en-US"/>
              <a:t>No</a:t>
            </a:r>
            <a:r>
              <a:rPr lang="en-US" b="0"/>
              <a:t> Military Service Obligation for Officers when using CA</a:t>
            </a:r>
          </a:p>
          <a:p>
            <a:r>
              <a:rPr lang="en-US" b="0">
                <a:cs typeface="Calibri"/>
              </a:rPr>
              <a:t>11. </a:t>
            </a:r>
            <a:r>
              <a:rPr lang="en-US" sz="1200" b="0"/>
              <a:t>Counseling sessions are available on Microsoft Teams</a:t>
            </a:r>
            <a:endParaRPr lang="en-US" b="0">
              <a:cs typeface="Calibri"/>
            </a:endParaRPr>
          </a:p>
          <a:p>
            <a:pPr>
              <a:defRPr/>
            </a:pPr>
            <a:endParaRPr lang="en-US" b="1" i="0">
              <a:solidFill>
                <a:srgbClr val="FFFFFF"/>
              </a:solidFill>
              <a:effectLst/>
              <a:latin typeface="+mn-lt"/>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29</a:t>
            </a:fld>
            <a:endParaRPr lang="en-US"/>
          </a:p>
        </p:txBody>
      </p:sp>
    </p:spTree>
    <p:extLst>
      <p:ext uri="{BB962C8B-B14F-4D97-AF65-F5344CB8AC3E}">
        <p14:creationId xmlns:p14="http://schemas.microsoft.com/office/powerpoint/2010/main" val="3068225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i="0">
              <a:solidFill>
                <a:srgbClr val="FFFFFF"/>
              </a:solidFill>
              <a:effectLst/>
              <a:latin typeface="+mn-lt"/>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31</a:t>
            </a:fld>
            <a:endParaRPr lang="en-US"/>
          </a:p>
        </p:txBody>
      </p:sp>
    </p:spTree>
    <p:extLst>
      <p:ext uri="{BB962C8B-B14F-4D97-AF65-F5344CB8AC3E}">
        <p14:creationId xmlns:p14="http://schemas.microsoft.com/office/powerpoint/2010/main" val="1774225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a:highlight>
                <a:srgbClr val="FF0000"/>
              </a:highlight>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32</a:t>
            </a:fld>
            <a:endParaRPr lang="en-US"/>
          </a:p>
        </p:txBody>
      </p:sp>
    </p:spTree>
    <p:extLst>
      <p:ext uri="{BB962C8B-B14F-4D97-AF65-F5344CB8AC3E}">
        <p14:creationId xmlns:p14="http://schemas.microsoft.com/office/powerpoint/2010/main" val="606399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6E1A-9EA3-6375-354A-0A3DDA574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0F409-AB2F-1942-BC1B-6F37AF111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34386-0D9C-C178-2F52-B07822D1CBAF}"/>
              </a:ext>
            </a:extLst>
          </p:cNvPr>
          <p:cNvSpPr>
            <a:spLocks noGrp="1"/>
          </p:cNvSpPr>
          <p:nvPr>
            <p:ph type="body" idx="1"/>
          </p:nvPr>
        </p:nvSpPr>
        <p:spPr/>
        <p:txBody>
          <a:bodyPr/>
          <a:lstStyle/>
          <a:p>
            <a:pPr marL="0" indent="0">
              <a:buNone/>
            </a:pPr>
            <a:endParaRPr lang="en-US" b="1">
              <a:highlight>
                <a:srgbClr val="FF0000"/>
              </a:highlight>
              <a:cs typeface="Calibri"/>
            </a:endParaRPr>
          </a:p>
        </p:txBody>
      </p:sp>
      <p:sp>
        <p:nvSpPr>
          <p:cNvPr id="4" name="Slide Number Placeholder 3">
            <a:extLst>
              <a:ext uri="{FF2B5EF4-FFF2-40B4-BE49-F238E27FC236}">
                <a16:creationId xmlns:a16="http://schemas.microsoft.com/office/drawing/2014/main" id="{E73B4A24-F8EB-61D7-7F01-30C90F156607}"/>
              </a:ext>
            </a:extLst>
          </p:cNvPr>
          <p:cNvSpPr>
            <a:spLocks noGrp="1"/>
          </p:cNvSpPr>
          <p:nvPr>
            <p:ph type="sldNum" sz="quarter" idx="10"/>
          </p:nvPr>
        </p:nvSpPr>
        <p:spPr/>
        <p:txBody>
          <a:bodyPr/>
          <a:lstStyle/>
          <a:p>
            <a:fld id="{13AFE1A4-0A45-453D-A823-FBDE329F22DD}" type="slidenum">
              <a:rPr lang="en-US" smtClean="0"/>
              <a:t>33</a:t>
            </a:fld>
            <a:endParaRPr lang="en-US"/>
          </a:p>
        </p:txBody>
      </p:sp>
    </p:spTree>
    <p:extLst>
      <p:ext uri="{BB962C8B-B14F-4D97-AF65-F5344CB8AC3E}">
        <p14:creationId xmlns:p14="http://schemas.microsoft.com/office/powerpoint/2010/main" val="62702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Slide 23</a:t>
            </a:r>
            <a:endParaRPr lang="en-US"/>
          </a:p>
          <a:p>
            <a:pPr>
              <a:defRPr/>
            </a:pPr>
            <a:r>
              <a:rPr lang="en-US" b="1"/>
              <a:t>Now that we have reviewed TA policy it time to view some of the functions in </a:t>
            </a:r>
            <a:r>
              <a:rPr lang="en-US" b="1" err="1"/>
              <a:t>ArmyIgnitED</a:t>
            </a:r>
            <a:r>
              <a:rPr lang="en-US" b="1"/>
              <a:t>.  </a:t>
            </a:r>
            <a:endParaRPr lang="en-US"/>
          </a:p>
          <a:p>
            <a:pPr>
              <a:defRPr/>
            </a:pPr>
            <a:r>
              <a:rPr lang="en-US" b="1"/>
              <a:t>So, How do you get started with using all of these great benefits that you are eligible for?  Before you can access these benefits you must </a:t>
            </a:r>
            <a:r>
              <a:rPr lang="en-US"/>
              <a:t>have an </a:t>
            </a:r>
            <a:r>
              <a:rPr lang="en-US" err="1"/>
              <a:t>ArmyIgnitED</a:t>
            </a:r>
            <a:r>
              <a:rPr lang="en-US"/>
              <a:t> account.  </a:t>
            </a:r>
            <a:endParaRPr lang="en-US">
              <a:cs typeface="Calibri"/>
            </a:endParaRPr>
          </a:p>
          <a:p>
            <a:pPr>
              <a:defRPr/>
            </a:pPr>
            <a:r>
              <a:rPr lang="en-US"/>
              <a:t>Therefore,  The next two slides I will be discussing how you will gain access to your </a:t>
            </a:r>
            <a:r>
              <a:rPr lang="en-US" err="1"/>
              <a:t>ArmyIgnitED</a:t>
            </a:r>
            <a:r>
              <a:rPr lang="en-US"/>
              <a:t> account. </a:t>
            </a:r>
            <a:endParaRPr lang="en-US">
              <a:cs typeface="Calibri"/>
            </a:endParaRPr>
          </a:p>
          <a:p>
            <a:pPr>
              <a:defRPr/>
            </a:pPr>
            <a:r>
              <a:rPr lang="en-US"/>
              <a:t>At the bottom of this slide is the website you’ll need to enter into your browser</a:t>
            </a:r>
            <a:endParaRPr lang="en-US">
              <a:cs typeface="Calibri"/>
            </a:endParaRPr>
          </a:p>
          <a:p>
            <a:pPr>
              <a:defRPr/>
            </a:pPr>
            <a:r>
              <a:rPr lang="en-US"/>
              <a:t>Once you enter the website this is the screen that will appear, on the left of the screen of you’ll see </a:t>
            </a:r>
            <a:r>
              <a:rPr lang="en-US" b="1"/>
              <a:t>Get Started</a:t>
            </a:r>
            <a:r>
              <a:rPr lang="en-US"/>
              <a:t>.  Click on it. After you click the get started you will see the funding options which will be on the next slide.</a:t>
            </a:r>
            <a:endParaRPr lang="en-US">
              <a:cs typeface="Calibri"/>
            </a:endParaRPr>
          </a:p>
          <a:p>
            <a:pPr>
              <a:defRPr/>
            </a:pPr>
            <a:endParaRPr lang="en-US">
              <a:cs typeface="Calibri"/>
            </a:endParaRPr>
          </a:p>
          <a:p>
            <a:pPr>
              <a:defRPr/>
            </a:pPr>
            <a:endParaRPr lang="en-US">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34</a:t>
            </a:fld>
            <a:endParaRPr lang="en-US"/>
          </a:p>
        </p:txBody>
      </p:sp>
    </p:spTree>
    <p:extLst>
      <p:ext uri="{BB962C8B-B14F-4D97-AF65-F5344CB8AC3E}">
        <p14:creationId xmlns:p14="http://schemas.microsoft.com/office/powerpoint/2010/main" val="8566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tabLst>
                <a:tab pos="457200" algn="l"/>
              </a:tabLst>
            </a:pPr>
            <a:r>
              <a:rPr lang="en-US" sz="900" b="0" kern="1200">
                <a:solidFill>
                  <a:srgbClr val="000000"/>
                </a:solidFill>
                <a:effectLst/>
                <a:latin typeface="+mn-lt"/>
                <a:ea typeface="Times New Roman" panose="02020603050405020304" pitchFamily="18" charset="0"/>
                <a:cs typeface="Calibri"/>
              </a:rPr>
              <a:t>Slide 23</a:t>
            </a:r>
            <a:endParaRPr lang="en-US" sz="900" b="0" kern="120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tabLst>
                <a:tab pos="457200" algn="l"/>
              </a:tabLst>
            </a:pPr>
            <a:endParaRPr lang="en-US" sz="900" b="0">
              <a:latin typeface="+mn-lt"/>
              <a:cs typeface="Calibri" panose="020F0502020204030204"/>
            </a:endParaRPr>
          </a:p>
          <a:p>
            <a:pPr>
              <a:tabLst>
                <a:tab pos="457200" algn="l"/>
              </a:tabLst>
            </a:pPr>
            <a:endParaRPr lang="en-US" sz="900" b="0">
              <a:latin typeface="+mn-lt"/>
              <a:cs typeface="Calibri" panose="020F0502020204030204"/>
            </a:endParaRPr>
          </a:p>
          <a:p>
            <a:pPr>
              <a:tabLst>
                <a:tab pos="457200" algn="l"/>
              </a:tabLst>
            </a:pPr>
            <a:r>
              <a:rPr lang="en-US" sz="900" b="0">
                <a:latin typeface="+mn-lt"/>
              </a:rPr>
              <a:t>Before clicking the login button make sure your CAC card is inserted (if you're using a government computer your CAC card is already inserted, but if you’re using your personal computer you will need to insert your CAC card into a  Card Reader to gain access to your account)</a:t>
            </a:r>
          </a:p>
          <a:p>
            <a:pPr>
              <a:tabLst>
                <a:tab pos="457200" algn="l"/>
              </a:tabLst>
            </a:pPr>
            <a:r>
              <a:rPr lang="en-US" sz="900" b="0">
                <a:latin typeface="+mn-lt"/>
              </a:rPr>
              <a:t>Password and </a:t>
            </a:r>
            <a:r>
              <a:rPr lang="en-US" sz="900" b="0" err="1">
                <a:latin typeface="+mn-lt"/>
              </a:rPr>
              <a:t>userID</a:t>
            </a:r>
            <a:r>
              <a:rPr lang="en-US" sz="900" b="0">
                <a:latin typeface="+mn-lt"/>
              </a:rPr>
              <a:t> is not accepted, you must have a CAC  card an order to gain access to your </a:t>
            </a:r>
            <a:r>
              <a:rPr lang="en-US" sz="900" b="0" err="1">
                <a:latin typeface="+mn-lt"/>
              </a:rPr>
              <a:t>ArmyIgnitED</a:t>
            </a:r>
            <a:r>
              <a:rPr lang="en-US" sz="900" b="0">
                <a:latin typeface="+mn-lt"/>
              </a:rPr>
              <a:t> account.</a:t>
            </a:r>
          </a:p>
          <a:p>
            <a:pPr>
              <a:tabLst>
                <a:tab pos="457200" algn="l"/>
              </a:tabLst>
            </a:pPr>
            <a:r>
              <a:rPr lang="en-US" sz="900" b="0">
                <a:latin typeface="+mn-lt"/>
              </a:rPr>
              <a:t>When you Log into </a:t>
            </a:r>
            <a:r>
              <a:rPr lang="en-US" sz="900" b="0" err="1">
                <a:latin typeface="+mn-lt"/>
              </a:rPr>
              <a:t>ArmyIgnitED</a:t>
            </a:r>
            <a:r>
              <a:rPr lang="en-US" sz="900" b="0">
                <a:latin typeface="+mn-lt"/>
              </a:rPr>
              <a:t> for the first time it will establish your account</a:t>
            </a:r>
          </a:p>
          <a:p>
            <a:pPr>
              <a:tabLst>
                <a:tab pos="457200" algn="l"/>
              </a:tabLst>
            </a:pPr>
            <a:r>
              <a:rPr lang="en-US" sz="900" b="0">
                <a:latin typeface="+mn-lt"/>
              </a:rPr>
              <a:t>All SMs should have a  baseline account; if your account do not come up you need to refer to the </a:t>
            </a:r>
            <a:r>
              <a:rPr lang="en-US" sz="900" b="0" err="1">
                <a:latin typeface="+mn-lt"/>
              </a:rPr>
              <a:t>BamTech</a:t>
            </a:r>
            <a:r>
              <a:rPr lang="en-US" sz="900" b="0">
                <a:latin typeface="+mn-lt"/>
              </a:rPr>
              <a:t> Helpdesk for technical support use the phone number or email address that is listed on this slide.</a:t>
            </a:r>
          </a:p>
          <a:p>
            <a:pPr marL="342900" indent="-342900">
              <a:tabLst>
                <a:tab pos="457200" algn="l"/>
              </a:tabLst>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35</a:t>
            </a:fld>
            <a:endParaRPr lang="en-US"/>
          </a:p>
        </p:txBody>
      </p:sp>
    </p:spTree>
    <p:extLst>
      <p:ext uri="{BB962C8B-B14F-4D97-AF65-F5344CB8AC3E}">
        <p14:creationId xmlns:p14="http://schemas.microsoft.com/office/powerpoint/2010/main" val="3852898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6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F4CF5-30D7-91F3-2686-CCF63655E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85AC3-5055-EB4A-39C7-E6F965ECA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AA1CA-7B61-EC52-8BA1-4B53431D6BA1}"/>
              </a:ext>
            </a:extLst>
          </p:cNvPr>
          <p:cNvSpPr>
            <a:spLocks noGrp="1"/>
          </p:cNvSpPr>
          <p:nvPr>
            <p:ph type="body" idx="1"/>
          </p:nvPr>
        </p:nvSpPr>
        <p:spPr/>
        <p:txBody>
          <a:bodyPr/>
          <a:lstStyle/>
          <a:p>
            <a:r>
              <a:rPr lang="en-US" sz="900" b="0"/>
              <a:t>Purpose of this brief is to ensure your knowledge of</a:t>
            </a:r>
          </a:p>
          <a:p>
            <a:r>
              <a:rPr lang="en-US" sz="900" b="0"/>
              <a:t>Benefits of </a:t>
            </a:r>
            <a:r>
              <a:rPr lang="en-US" sz="900" b="0" err="1"/>
              <a:t>ArmyIgnitED</a:t>
            </a:r>
            <a:endParaRPr lang="en-US" sz="900" b="0"/>
          </a:p>
          <a:p>
            <a:r>
              <a:rPr lang="en-US" sz="900" b="0"/>
              <a:t>Tuition Assistance (TA) and Credentialing Assistance (CA) these acronyms will be utilized throughout the presentation</a:t>
            </a:r>
          </a:p>
          <a:p>
            <a:r>
              <a:rPr lang="en-US" sz="900" b="0" err="1"/>
              <a:t>ArmyIgnitED</a:t>
            </a:r>
            <a:r>
              <a:rPr lang="en-US" sz="900" b="0"/>
              <a:t> navigation</a:t>
            </a:r>
          </a:p>
          <a:p>
            <a:r>
              <a:rPr lang="en-US" sz="900" b="0"/>
              <a:t>How to create your account</a:t>
            </a:r>
          </a:p>
          <a:p>
            <a:r>
              <a:rPr lang="en-US" sz="900" b="0"/>
              <a:t>How to get Support with any issues or questions you may have</a:t>
            </a:r>
          </a:p>
          <a:p>
            <a:r>
              <a:rPr lang="en-US" sz="900" b="0"/>
              <a:t>Next Steps needed to begin your education journey</a:t>
            </a:r>
          </a:p>
          <a:p>
            <a:endParaRPr lang="en-US" b="1">
              <a:cs typeface="Calibri"/>
            </a:endParaRPr>
          </a:p>
        </p:txBody>
      </p:sp>
      <p:sp>
        <p:nvSpPr>
          <p:cNvPr id="4" name="Slide Number Placeholder 3">
            <a:extLst>
              <a:ext uri="{FF2B5EF4-FFF2-40B4-BE49-F238E27FC236}">
                <a16:creationId xmlns:a16="http://schemas.microsoft.com/office/drawing/2014/main" id="{57AC0FBE-EF71-C147-2E83-798EECD59AD3}"/>
              </a:ext>
            </a:extLst>
          </p:cNvPr>
          <p:cNvSpPr>
            <a:spLocks noGrp="1"/>
          </p:cNvSpPr>
          <p:nvPr>
            <p:ph type="sldNum" sz="quarter" idx="5"/>
          </p:nvPr>
        </p:nvSpPr>
        <p:spPr/>
        <p:txBody>
          <a:bodyPr/>
          <a:lstStyle/>
          <a:p>
            <a:fld id="{026CB39F-E249-459B-9F49-F4C960F7C038}" type="slidenum">
              <a:rPr lang="en-US" smtClean="0"/>
              <a:t>3</a:t>
            </a:fld>
            <a:endParaRPr lang="en-US"/>
          </a:p>
        </p:txBody>
      </p:sp>
    </p:spTree>
    <p:extLst>
      <p:ext uri="{BB962C8B-B14F-4D97-AF65-F5344CB8AC3E}">
        <p14:creationId xmlns:p14="http://schemas.microsoft.com/office/powerpoint/2010/main" val="1217026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ea typeface="Calibri"/>
                <a:cs typeface="Calibri"/>
              </a:rPr>
              <a:t>Temporary Civ Ed Level update may be done at the Education Center determined on a case-by-case basis to update Education Goal with source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664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Completing your Virtual Benefits is important.  The Virtual Benefits Training is an annual requirement.  Please read this before signing as you are agreeing to the terms and conditions of TA/CA usage. If this is not completed, your account will be placed on an automatic hold, and you will not be able to request TA.  You will notice that your Yellow Request Funding button is greyed out and that will be your que that something is wrong and needs to be updated. A quick tip, if you click on your ED Goal, it will let you know what is missing if your Apply for Funding is greyed out.</a:t>
            </a:r>
          </a:p>
          <a:p>
            <a:endParaRPr lang="en-US" b="1">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38</a:t>
            </a:fld>
            <a:endParaRPr lang="en-US"/>
          </a:p>
        </p:txBody>
      </p:sp>
    </p:spTree>
    <p:extLst>
      <p:ext uri="{BB962C8B-B14F-4D97-AF65-F5344CB8AC3E}">
        <p14:creationId xmlns:p14="http://schemas.microsoft.com/office/powerpoint/2010/main" val="2094648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CC9DF-C00A-AA98-59E1-D7C4B684E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6409C-E864-492F-94E7-84B6A9A26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5EEE2-AB98-9899-8A17-54DD1A5DF199}"/>
              </a:ext>
            </a:extLst>
          </p:cNvPr>
          <p:cNvSpPr>
            <a:spLocks noGrp="1"/>
          </p:cNvSpPr>
          <p:nvPr>
            <p:ph type="body" idx="1"/>
          </p:nvPr>
        </p:nvSpPr>
        <p:spPr/>
        <p:txBody>
          <a:bodyPr/>
          <a:lstStyle/>
          <a:p>
            <a:pPr marL="0" indent="0">
              <a:buNone/>
            </a:pPr>
            <a:endParaRPr lang="en-US" b="1">
              <a:highlight>
                <a:srgbClr val="FF0000"/>
              </a:highlight>
              <a:cs typeface="Calibri"/>
            </a:endParaRPr>
          </a:p>
        </p:txBody>
      </p:sp>
      <p:sp>
        <p:nvSpPr>
          <p:cNvPr id="4" name="Slide Number Placeholder 3">
            <a:extLst>
              <a:ext uri="{FF2B5EF4-FFF2-40B4-BE49-F238E27FC236}">
                <a16:creationId xmlns:a16="http://schemas.microsoft.com/office/drawing/2014/main" id="{C83B49CE-E249-7DBF-DF74-165EB95AC843}"/>
              </a:ext>
            </a:extLst>
          </p:cNvPr>
          <p:cNvSpPr>
            <a:spLocks noGrp="1"/>
          </p:cNvSpPr>
          <p:nvPr>
            <p:ph type="sldNum" sz="quarter" idx="10"/>
          </p:nvPr>
        </p:nvSpPr>
        <p:spPr/>
        <p:txBody>
          <a:bodyPr/>
          <a:lstStyle/>
          <a:p>
            <a:fld id="{13AFE1A4-0A45-453D-A823-FBDE329F22DD}" type="slidenum">
              <a:rPr lang="en-US" smtClean="0"/>
              <a:t>39</a:t>
            </a:fld>
            <a:endParaRPr lang="en-US"/>
          </a:p>
        </p:txBody>
      </p:sp>
    </p:spTree>
    <p:extLst>
      <p:ext uri="{BB962C8B-B14F-4D97-AF65-F5344CB8AC3E}">
        <p14:creationId xmlns:p14="http://schemas.microsoft.com/office/powerpoint/2010/main" val="3806875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AFE1A4-0A45-453D-A823-FBDE329F22DD}" type="slidenum">
              <a:rPr lang="en-US" smtClean="0"/>
              <a:t>40</a:t>
            </a:fld>
            <a:endParaRPr lang="en-US"/>
          </a:p>
        </p:txBody>
      </p:sp>
    </p:spTree>
    <p:extLst>
      <p:ext uri="{BB962C8B-B14F-4D97-AF65-F5344CB8AC3E}">
        <p14:creationId xmlns:p14="http://schemas.microsoft.com/office/powerpoint/2010/main" val="730956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AFE1A4-0A45-453D-A823-FBDE329F22DD}" type="slidenum">
              <a:rPr lang="en-US" smtClean="0"/>
              <a:t>41</a:t>
            </a:fld>
            <a:endParaRPr lang="en-US"/>
          </a:p>
        </p:txBody>
      </p:sp>
    </p:spTree>
    <p:extLst>
      <p:ext uri="{BB962C8B-B14F-4D97-AF65-F5344CB8AC3E}">
        <p14:creationId xmlns:p14="http://schemas.microsoft.com/office/powerpoint/2010/main" val="206408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a:highlight>
                  <a:srgbClr val="FF0000"/>
                </a:highlight>
                <a:ea typeface="Calibri"/>
                <a:cs typeface="+mn-lt"/>
              </a:rPr>
              <a:t>Frequently Asked Questions – Find common answers to questions regarding ArmyIgnitED</a:t>
            </a:r>
          </a:p>
          <a:p>
            <a:pPr marL="228600" indent="-228600">
              <a:buAutoNum type="arabicPeriod"/>
            </a:pPr>
            <a:endParaRPr lang="en-US" b="0">
              <a:cs typeface="Calibri" panose="020F0502020204030204"/>
            </a:endParaRPr>
          </a:p>
          <a:p>
            <a:pPr marL="228600" indent="-228600">
              <a:buAutoNum type="arabicPeriod"/>
            </a:pPr>
            <a:r>
              <a:rPr lang="en-US" b="0">
                <a:highlight>
                  <a:srgbClr val="FF0000"/>
                </a:highlight>
                <a:ea typeface="Calibri"/>
                <a:cs typeface="+mn-lt"/>
              </a:rPr>
              <a:t>Documents and Links –Find Tutorial Guides on ArmyIgnitED Functions – IE: Submitting an Education Goal, Submitting a TA Request, Messaging System Functions, etc. </a:t>
            </a:r>
          </a:p>
          <a:p>
            <a:pPr marL="228600" indent="-228600">
              <a:buAutoNum type="arabicPeriod"/>
            </a:pPr>
            <a:endParaRPr lang="en-US" b="0">
              <a:highlight>
                <a:srgbClr val="FF0000"/>
              </a:highlight>
              <a:ea typeface="Calibri"/>
              <a:cs typeface="+mn-lt"/>
            </a:endParaRPr>
          </a:p>
          <a:p>
            <a:pPr marL="228600" indent="-228600">
              <a:buAutoNum type="arabicPeriod"/>
            </a:pPr>
            <a:r>
              <a:rPr lang="en-US" b="0">
                <a:highlight>
                  <a:srgbClr val="FF0000"/>
                </a:highlight>
                <a:ea typeface="Calibri"/>
                <a:cs typeface="+mn-lt"/>
              </a:rPr>
              <a:t>Support Tickets – View </a:t>
            </a:r>
            <a:r>
              <a:rPr lang="en-US">
                <a:highlight>
                  <a:srgbClr val="FF0000"/>
                </a:highlight>
                <a:ea typeface="Calibri"/>
                <a:cs typeface="+mn-lt"/>
              </a:rPr>
              <a:t>Current Support Tickets Submitted and Adding Ticket – Discussed in the next few slides</a:t>
            </a:r>
            <a:endParaRPr lang="en-US">
              <a:ea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455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When you click on "Add Ticket", it will take you to the Submit Ticket Page where TA/CA or other issues can be selected to submit a message to open a ticket</a:t>
            </a:r>
          </a:p>
          <a:p>
            <a:pPr marL="228600" indent="-228600">
              <a:buAutoNum type="arabicPeriod"/>
            </a:pPr>
            <a:endParaRPr lang="en-US">
              <a:cs typeface="Calibri"/>
            </a:endParaRPr>
          </a:p>
          <a:p>
            <a:pPr marL="228600" indent="-228600">
              <a:buAutoNum type="arabicPeriod"/>
            </a:pPr>
            <a:r>
              <a:rPr lang="en-US"/>
              <a:t>Portal page needs actual ticket request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771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Arial"/>
                <a:ea typeface="Times New Roman" panose="02020603050405020304" pitchFamily="18" charset="0"/>
                <a:cs typeface="Arial"/>
              </a:rPr>
              <a:t>This concludes our briefing on </a:t>
            </a:r>
            <a:r>
              <a:rPr lang="en-US" sz="1800" err="1">
                <a:solidFill>
                  <a:srgbClr val="000000"/>
                </a:solidFill>
                <a:effectLst/>
                <a:latin typeface="Arial"/>
                <a:ea typeface="Times New Roman" panose="02020603050405020304" pitchFamily="18" charset="0"/>
                <a:cs typeface="Arial"/>
              </a:rPr>
              <a:t>ArmyIgnitED</a:t>
            </a:r>
            <a:r>
              <a:rPr lang="en-US" sz="1800">
                <a:solidFill>
                  <a:srgbClr val="000000"/>
                </a:solidFill>
                <a:effectLst/>
                <a:latin typeface="Arial"/>
                <a:ea typeface="Times New Roman" panose="02020603050405020304" pitchFamily="18" charset="0"/>
                <a:cs typeface="Arial"/>
              </a:rPr>
              <a:t> 101</a:t>
            </a:r>
            <a:r>
              <a:rPr lang="en-US" sz="1800">
                <a:solidFill>
                  <a:srgbClr val="000000"/>
                </a:solidFill>
                <a:latin typeface="Arial"/>
                <a:ea typeface="Times New Roman" panose="02020603050405020304" pitchFamily="18" charset="0"/>
                <a:cs typeface="Arial"/>
              </a:rPr>
              <a:t> </a:t>
            </a:r>
            <a:endParaRPr lang="en-US" sz="1800">
              <a:effectLst/>
              <a:latin typeface="Times New Roman" panose="02020603050405020304" pitchFamily="18" charset="0"/>
              <a:ea typeface="Times New Roman" panose="02020603050405020304" pitchFamily="18" charset="0"/>
            </a:endParaRPr>
          </a:p>
          <a:p>
            <a:endParaRPr lang="en-US"/>
          </a:p>
          <a:p>
            <a:r>
              <a:rPr lang="en-US" sz="1800">
                <a:solidFill>
                  <a:srgbClr val="000000"/>
                </a:solidFill>
                <a:effectLst/>
                <a:latin typeface="Arial"/>
                <a:ea typeface="Times New Roman" panose="02020603050405020304" pitchFamily="18" charset="0"/>
                <a:cs typeface="Arial"/>
              </a:rPr>
              <a:t>I would like to thank each of you for attending the </a:t>
            </a:r>
            <a:r>
              <a:rPr lang="en-US" sz="1800" err="1">
                <a:solidFill>
                  <a:srgbClr val="000000"/>
                </a:solidFill>
                <a:effectLst/>
                <a:latin typeface="Arial"/>
                <a:ea typeface="Times New Roman" panose="02020603050405020304" pitchFamily="18" charset="0"/>
                <a:cs typeface="Arial"/>
              </a:rPr>
              <a:t>ArmyIgnitED</a:t>
            </a:r>
            <a:r>
              <a:rPr lang="en-US" sz="1800">
                <a:solidFill>
                  <a:srgbClr val="000000"/>
                </a:solidFill>
                <a:effectLst/>
                <a:latin typeface="Arial"/>
                <a:ea typeface="Times New Roman" panose="02020603050405020304" pitchFamily="18" charset="0"/>
                <a:cs typeface="Arial"/>
              </a:rPr>
              <a:t> 101 briefing enjoy the rest of your day</a:t>
            </a:r>
          </a:p>
          <a:p>
            <a:endParaRPr lang="en-US" sz="1800">
              <a:solidFill>
                <a:srgbClr val="000000"/>
              </a:solidFill>
              <a:effectLst/>
              <a:latin typeface="Arial"/>
              <a:cs typeface="Arial"/>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44</a:t>
            </a:fld>
            <a:endParaRPr lang="en-US"/>
          </a:p>
        </p:txBody>
      </p:sp>
    </p:spTree>
    <p:extLst>
      <p:ext uri="{BB962C8B-B14F-4D97-AF65-F5344CB8AC3E}">
        <p14:creationId xmlns:p14="http://schemas.microsoft.com/office/powerpoint/2010/main" val="454826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Arial"/>
                <a:ea typeface="Times New Roman" panose="02020603050405020304" pitchFamily="18" charset="0"/>
                <a:cs typeface="Arial"/>
              </a:rPr>
              <a:t>This concludes our briefing on </a:t>
            </a:r>
            <a:r>
              <a:rPr lang="en-US" sz="1800" err="1">
                <a:solidFill>
                  <a:srgbClr val="000000"/>
                </a:solidFill>
                <a:effectLst/>
                <a:latin typeface="Arial"/>
                <a:ea typeface="Times New Roman" panose="02020603050405020304" pitchFamily="18" charset="0"/>
                <a:cs typeface="Arial"/>
              </a:rPr>
              <a:t>ArmyIgnitED</a:t>
            </a:r>
            <a:r>
              <a:rPr lang="en-US" sz="1800">
                <a:solidFill>
                  <a:srgbClr val="000000"/>
                </a:solidFill>
                <a:effectLst/>
                <a:latin typeface="Arial"/>
                <a:ea typeface="Times New Roman" panose="02020603050405020304" pitchFamily="18" charset="0"/>
                <a:cs typeface="Arial"/>
              </a:rPr>
              <a:t> 101</a:t>
            </a:r>
            <a:r>
              <a:rPr lang="en-US" sz="1800">
                <a:solidFill>
                  <a:srgbClr val="000000"/>
                </a:solidFill>
                <a:latin typeface="Arial"/>
                <a:ea typeface="Times New Roman" panose="02020603050405020304" pitchFamily="18" charset="0"/>
                <a:cs typeface="Arial"/>
              </a:rPr>
              <a:t> </a:t>
            </a:r>
            <a:endParaRPr lang="en-US" sz="1800">
              <a:effectLst/>
              <a:latin typeface="Times New Roman" panose="02020603050405020304" pitchFamily="18" charset="0"/>
              <a:ea typeface="Times New Roman" panose="02020603050405020304" pitchFamily="18" charset="0"/>
            </a:endParaRPr>
          </a:p>
          <a:p>
            <a:endParaRPr lang="en-US"/>
          </a:p>
          <a:p>
            <a:r>
              <a:rPr lang="en-US" sz="1800">
                <a:solidFill>
                  <a:srgbClr val="000000"/>
                </a:solidFill>
                <a:effectLst/>
                <a:latin typeface="Arial"/>
                <a:ea typeface="Times New Roman" panose="02020603050405020304" pitchFamily="18" charset="0"/>
                <a:cs typeface="Arial"/>
              </a:rPr>
              <a:t>I would like to thank each of you for attending the </a:t>
            </a:r>
            <a:r>
              <a:rPr lang="en-US" sz="1800" err="1">
                <a:solidFill>
                  <a:srgbClr val="000000"/>
                </a:solidFill>
                <a:effectLst/>
                <a:latin typeface="Arial"/>
                <a:ea typeface="Times New Roman" panose="02020603050405020304" pitchFamily="18" charset="0"/>
                <a:cs typeface="Arial"/>
              </a:rPr>
              <a:t>ArmyIgnitED</a:t>
            </a:r>
            <a:r>
              <a:rPr lang="en-US" sz="1800">
                <a:solidFill>
                  <a:srgbClr val="000000"/>
                </a:solidFill>
                <a:effectLst/>
                <a:latin typeface="Arial"/>
                <a:ea typeface="Times New Roman" panose="02020603050405020304" pitchFamily="18" charset="0"/>
                <a:cs typeface="Arial"/>
              </a:rPr>
              <a:t> 101 briefing enjoy the rest of your day</a:t>
            </a:r>
          </a:p>
          <a:p>
            <a:endParaRPr lang="en-US" sz="1800">
              <a:solidFill>
                <a:srgbClr val="000000"/>
              </a:solidFill>
              <a:effectLst/>
              <a:latin typeface="Arial"/>
              <a:cs typeface="Arial"/>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45</a:t>
            </a:fld>
            <a:endParaRPr lang="en-US"/>
          </a:p>
        </p:txBody>
      </p:sp>
    </p:spTree>
    <p:extLst>
      <p:ext uri="{BB962C8B-B14F-4D97-AF65-F5344CB8AC3E}">
        <p14:creationId xmlns:p14="http://schemas.microsoft.com/office/powerpoint/2010/main" val="347482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If you are unsure about what you want to be when you grow up; you have no clue how to get started with college, unsure about what program to choose or what school to go to? This is not the briefing for you. Please attend the College 101 briefing first! </a:t>
            </a:r>
            <a:endParaRPr lang="en-US" sz="900" b="0">
              <a:cs typeface="Calibri"/>
            </a:endParaRPr>
          </a:p>
        </p:txBody>
      </p:sp>
      <p:sp>
        <p:nvSpPr>
          <p:cNvPr id="4" name="Slide Number Placeholder 3"/>
          <p:cNvSpPr>
            <a:spLocks noGrp="1"/>
          </p:cNvSpPr>
          <p:nvPr>
            <p:ph type="sldNum" sz="quarter" idx="5"/>
          </p:nvPr>
        </p:nvSpPr>
        <p:spPr/>
        <p:txBody>
          <a:bodyPr/>
          <a:lstStyle/>
          <a:p>
            <a:fld id="{026CB39F-E249-459B-9F49-F4C960F7C038}" type="slidenum">
              <a:rPr lang="en-US" smtClean="0"/>
              <a:t>4</a:t>
            </a:fld>
            <a:endParaRPr lang="en-US"/>
          </a:p>
        </p:txBody>
      </p:sp>
    </p:spTree>
    <p:extLst>
      <p:ext uri="{BB962C8B-B14F-4D97-AF65-F5344CB8AC3E}">
        <p14:creationId xmlns:p14="http://schemas.microsoft.com/office/powerpoint/2010/main" val="360494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Benefits of </a:t>
            </a:r>
            <a:r>
              <a:rPr lang="en-US" sz="900" b="0" err="1"/>
              <a:t>ArmyIgnited</a:t>
            </a:r>
            <a:endParaRPr lang="en-US" sz="900" b="0"/>
          </a:p>
          <a:p>
            <a:r>
              <a:rPr lang="en-US" sz="900" b="0"/>
              <a:t>Provides easy access to requesting TA and CA for all Soldiers: Active Duty, Army Reserve and Army National Guard</a:t>
            </a:r>
          </a:p>
          <a:p>
            <a:r>
              <a:rPr lang="en-US" sz="900" b="0"/>
              <a:t>This site is available 24/7 allowing you to complete a request at your convenience </a:t>
            </a:r>
          </a:p>
          <a:p>
            <a:r>
              <a:rPr lang="en-US" sz="900" b="0"/>
              <a:t>You have access to TA record to view TA balances, grades, course enrollments and the ability to submit and cancel your request </a:t>
            </a:r>
          </a:p>
          <a:p>
            <a:r>
              <a:rPr lang="en-US" sz="900" b="0"/>
              <a:t>You have access to a virtual messaging tool that connects you directly with your ED Center and Academic Institution so if you have questions or need assistance you have a direct link to them</a:t>
            </a:r>
          </a:p>
          <a:p>
            <a:r>
              <a:rPr lang="en-US" sz="900" b="0"/>
              <a:t>24/7 Helpdesk Technical Support if your having challenges with your </a:t>
            </a:r>
            <a:r>
              <a:rPr lang="en-US" sz="900" b="0" err="1"/>
              <a:t>ArmyIgnited</a:t>
            </a:r>
            <a:r>
              <a:rPr lang="en-US" sz="900" b="0"/>
              <a:t> account</a:t>
            </a:r>
          </a:p>
          <a:p>
            <a:r>
              <a:rPr lang="en-US" sz="900" b="0"/>
              <a:t>All this is available at the touch of your fingertips, all you need is a CAC enabled computer or CAC reader and a CAC and your ready to start your  journey</a:t>
            </a:r>
          </a:p>
        </p:txBody>
      </p:sp>
      <p:sp>
        <p:nvSpPr>
          <p:cNvPr id="4" name="Slide Number Placeholder 3"/>
          <p:cNvSpPr>
            <a:spLocks noGrp="1"/>
          </p:cNvSpPr>
          <p:nvPr>
            <p:ph type="sldNum" sz="quarter" idx="5"/>
          </p:nvPr>
        </p:nvSpPr>
        <p:spPr/>
        <p:txBody>
          <a:bodyPr/>
          <a:lstStyle/>
          <a:p>
            <a:fld id="{026CB39F-E249-459B-9F49-F4C960F7C038}" type="slidenum">
              <a:rPr lang="en-US" smtClean="0"/>
              <a:t>5</a:t>
            </a:fld>
            <a:endParaRPr lang="en-US"/>
          </a:p>
        </p:txBody>
      </p:sp>
    </p:spTree>
    <p:extLst>
      <p:ext uri="{BB962C8B-B14F-4D97-AF65-F5344CB8AC3E}">
        <p14:creationId xmlns:p14="http://schemas.microsoft.com/office/powerpoint/2010/main" val="1256307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US">
              <a:cs typeface="Calibri"/>
            </a:endParaRPr>
          </a:p>
          <a:p>
            <a:r>
              <a:rPr lang="en-US" b="1"/>
              <a:t>Now let’s look at Military Service Obligation (MSO) for officers: Officers incur a service obligation when using TA. </a:t>
            </a:r>
          </a:p>
          <a:p>
            <a:endParaRPr lang="en-US" b="1"/>
          </a:p>
          <a:p>
            <a:pPr marL="0" indent="0">
              <a:buNone/>
            </a:pPr>
            <a:r>
              <a:rPr lang="en-US" sz="1200"/>
              <a:t>It’s the law that Officers incur a service obligation when using TA.  The MSO is calculated from the end date of the last class for which TA was issued.  Multiple MSOs are served concurrently</a:t>
            </a:r>
          </a:p>
          <a:p>
            <a:pPr marL="0" indent="0">
              <a:buNone/>
            </a:pPr>
            <a:endParaRPr lang="en-US" sz="1200">
              <a:cs typeface="Calibri" panose="020F0502020204030204"/>
            </a:endParaRPr>
          </a:p>
          <a:p>
            <a:pPr marL="228600" indent="-228600">
              <a:buAutoNum type="arabicPeriod"/>
            </a:pPr>
            <a:r>
              <a:rPr lang="en-US" sz="1200"/>
              <a:t>MSO (01 and above and WO2 and above)</a:t>
            </a:r>
          </a:p>
          <a:p>
            <a:pPr marL="228600" indent="-228600">
              <a:buAutoNum type="arabicPeriod"/>
            </a:pPr>
            <a:endParaRPr lang="en-US" sz="1200">
              <a:cs typeface="Calibri" panose="020F0502020204030204"/>
            </a:endParaRPr>
          </a:p>
          <a:p>
            <a:pPr marL="228600" indent="-228600">
              <a:buAutoNum type="arabicPeriod"/>
              <a:defRPr/>
            </a:pPr>
            <a:r>
              <a:rPr lang="en-US" b="1"/>
              <a:t>Active Duty Officers incur a 2-year Service obligation and Reserve/National Guard Officers incur a 4-year Service Obligation</a:t>
            </a:r>
          </a:p>
          <a:p>
            <a:pPr marL="228600" indent="-228600">
              <a:buAutoNum type="arabicPeriod"/>
              <a:defRPr/>
            </a:pPr>
            <a:endParaRPr lang="en-US" sz="1200" b="1"/>
          </a:p>
          <a:p>
            <a:pPr marL="228600" indent="-228600">
              <a:buAutoNum type="arabicPeriod"/>
              <a:defRPr/>
            </a:pPr>
            <a:r>
              <a:rPr lang="en-US" sz="1200"/>
              <a:t>If Officers separate prior to completion of the service obligation, they must repay a portion of the TA money</a:t>
            </a:r>
          </a:p>
          <a:p>
            <a:endParaRPr lang="en-US" b="1"/>
          </a:p>
          <a:p>
            <a:endParaRPr lang="en-US">
              <a:cs typeface="Calibri"/>
            </a:endParaRPr>
          </a:p>
          <a:p>
            <a:r>
              <a:rPr lang="en-US" b="0"/>
              <a:t>Are there any questions about TA eligibility? </a:t>
            </a:r>
            <a:endParaRPr lang="en-US" b="0">
              <a:cs typeface="Calibri"/>
            </a:endParaRPr>
          </a:p>
          <a:p>
            <a:endParaRPr lang="en-US">
              <a:cs typeface="Calibri"/>
            </a:endParaRPr>
          </a:p>
          <a:p>
            <a:r>
              <a:rPr lang="en-US"/>
              <a:t> </a:t>
            </a:r>
            <a:endParaRPr lang="en-US">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7</a:t>
            </a:fld>
            <a:endParaRPr lang="en-US"/>
          </a:p>
        </p:txBody>
      </p:sp>
    </p:spTree>
    <p:extLst>
      <p:ext uri="{BB962C8B-B14F-4D97-AF65-F5344CB8AC3E}">
        <p14:creationId xmlns:p14="http://schemas.microsoft.com/office/powerpoint/2010/main" val="394516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Now that we have covered the Tuition Assistance Basics, we going to move on and look at Eligibility for TA </a:t>
            </a:r>
            <a:endParaRPr lang="en-US" sz="900"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Grade Point Average (GPA) acronym (explain GPA)</a:t>
            </a:r>
            <a:endParaRPr lang="en-US" sz="900">
              <a:cs typeface="Calibri"/>
            </a:endParaRPr>
          </a:p>
          <a:p>
            <a:pPr marL="171450" indent="-171450">
              <a:buFontTx/>
              <a:buChar char="-"/>
            </a:pPr>
            <a:r>
              <a:rPr lang="en-US" sz="900"/>
              <a:t>GPA stands for “grade point average” and is a standardized way of measuring academic achievement in the United States on a scale of 0 to 4</a:t>
            </a:r>
          </a:p>
          <a:p>
            <a:pPr marL="171450" indent="-171450">
              <a:buFontTx/>
              <a:buChar char="-"/>
            </a:pPr>
            <a:r>
              <a:rPr lang="en-US" sz="900"/>
              <a:t>It is calculated by adding all the numbered grades you’ve received and dividing them by the number of credits you’ve taken </a:t>
            </a:r>
          </a:p>
          <a:p>
            <a:pPr marL="171450" indent="-171450">
              <a:buFontTx/>
              <a:buChar char="-"/>
            </a:pPr>
            <a:r>
              <a:rPr lang="en-US" sz="900"/>
              <a:t>The average obtained by dividing the total number of grade points earned by the total number of credits attempted </a:t>
            </a:r>
          </a:p>
          <a:p>
            <a:pPr marL="228600" indent="-228600">
              <a:buAutoNum type="arabicPeriod"/>
            </a:pPr>
            <a:r>
              <a:rPr lang="en-US" sz="900"/>
              <a:t>Personnel Action Flags feed into the </a:t>
            </a:r>
            <a:r>
              <a:rPr lang="en-US" sz="900" err="1"/>
              <a:t>ArmyIgnitED</a:t>
            </a:r>
            <a:r>
              <a:rPr lang="en-US" sz="900"/>
              <a:t> system from your IPPS-A account</a:t>
            </a:r>
          </a:p>
          <a:p>
            <a:pPr marL="228600" indent="-228600">
              <a:buAutoNum type="arabicPeriod"/>
            </a:pPr>
            <a:endParaRPr lang="en-US" sz="900"/>
          </a:p>
          <a:p>
            <a:pPr marL="228600" indent="-228600">
              <a:buAutoNum type="arabicPeriod"/>
            </a:pPr>
            <a:r>
              <a:rPr lang="en-US" sz="900"/>
              <a:t>Speak to your Education Center about Other Funded Courses that can be utilized to increase your GPA in </a:t>
            </a:r>
            <a:r>
              <a:rPr lang="en-US" sz="900" err="1"/>
              <a:t>ArmyIgnitED</a:t>
            </a:r>
            <a:r>
              <a:rPr lang="en-US" sz="900"/>
              <a:t> to become TA Eligible after GPA Blocker has been placed on your account</a:t>
            </a:r>
          </a:p>
          <a:p>
            <a:pPr marL="228600" indent="-228600">
              <a:buAutoNum type="arabicPeriod"/>
            </a:pPr>
            <a:endParaRPr lang="en-US" sz="900">
              <a:cs typeface="Calibri" panose="020F0502020204030204"/>
            </a:endParaRPr>
          </a:p>
          <a:p>
            <a:pPr marL="228600" indent="-228600">
              <a:buAutoNum type="arabicPeriod"/>
              <a:defRPr/>
            </a:pPr>
            <a:r>
              <a:rPr lang="en-US" sz="1100" b="1" i="0" u="none" strike="noStrike" baseline="0">
                <a:solidFill>
                  <a:srgbClr val="000000"/>
                </a:solidFill>
                <a:latin typeface="Arial" panose="020B0604020202020204" pitchFamily="34" charset="0"/>
              </a:rPr>
              <a:t>The EDP is an official academic document provided by the AI that articulates all degree requirements for degree completion, identifies all courses required for graduation and includes an evaluation of all successfully completed prior coursework. Evaluated credit for military training and experience and other credit sources applied to the AI’s degree requirements are also included. </a:t>
            </a:r>
            <a:endParaRPr lang="en-US" sz="900" b="1"/>
          </a:p>
          <a:p>
            <a:endParaRPr lang="en-US" sz="900" b="0">
              <a:cs typeface="Calibri"/>
            </a:endParaRPr>
          </a:p>
          <a:p>
            <a:endParaRPr lang="en-US" b="1">
              <a:cs typeface="Calibri"/>
            </a:endParaRPr>
          </a:p>
        </p:txBody>
      </p:sp>
      <p:sp>
        <p:nvSpPr>
          <p:cNvPr id="4" name="Slide Number Placeholder 3"/>
          <p:cNvSpPr>
            <a:spLocks noGrp="1"/>
          </p:cNvSpPr>
          <p:nvPr>
            <p:ph type="sldNum" sz="quarter" idx="10"/>
          </p:nvPr>
        </p:nvSpPr>
        <p:spPr/>
        <p:txBody>
          <a:bodyPr/>
          <a:lstStyle/>
          <a:p>
            <a:fld id="{13AFE1A4-0A45-453D-A823-FBDE329F22DD}" type="slidenum">
              <a:rPr lang="en-US" smtClean="0"/>
              <a:t>8</a:t>
            </a:fld>
            <a:endParaRPr lang="en-US"/>
          </a:p>
        </p:txBody>
      </p:sp>
    </p:spTree>
    <p:extLst>
      <p:ext uri="{BB962C8B-B14F-4D97-AF65-F5344CB8AC3E}">
        <p14:creationId xmlns:p14="http://schemas.microsoft.com/office/powerpoint/2010/main" val="323163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CB39F-E249-459B-9F49-F4C960F7C038}" type="slidenum">
              <a:rPr lang="en-US" smtClean="0"/>
              <a:t>9</a:t>
            </a:fld>
            <a:endParaRPr lang="en-US"/>
          </a:p>
        </p:txBody>
      </p:sp>
    </p:spTree>
    <p:extLst>
      <p:ext uri="{BB962C8B-B14F-4D97-AF65-F5344CB8AC3E}">
        <p14:creationId xmlns:p14="http://schemas.microsoft.com/office/powerpoint/2010/main" val="37881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E226-48CC-622A-F79C-C6CA079BC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07E98-C6B8-06F2-B505-2894697B6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1B441-8A90-CF1D-7873-FB2F0D2303EA}"/>
              </a:ext>
            </a:extLst>
          </p:cNvPr>
          <p:cNvSpPr>
            <a:spLocks noGrp="1"/>
          </p:cNvSpPr>
          <p:nvPr>
            <p:ph type="body" idx="1"/>
          </p:nvPr>
        </p:nvSpPr>
        <p:spPr/>
        <p:txBody>
          <a:bodyPr/>
          <a:lstStyle/>
          <a:p>
            <a:pPr marL="0" indent="0">
              <a:buNone/>
            </a:pPr>
            <a:r>
              <a:rPr lang="en-US"/>
              <a:t>1. Drops are done before start dates or within AI’s drop period</a:t>
            </a:r>
          </a:p>
          <a:p>
            <a:pPr marL="0" indent="0">
              <a:buNone/>
            </a:pPr>
            <a:endParaRPr lang="en-US"/>
          </a:p>
          <a:p>
            <a:pPr marL="800100" lvl="2" indent="-342900" algn="l" fontAlgn="t">
              <a:buClr>
                <a:schemeClr val="tx1"/>
              </a:buClr>
              <a:buFont typeface="Arial" panose="020B0604020202020204" pitchFamily="34" charset="0"/>
              <a:buChar char="•"/>
              <a:defRPr/>
            </a:pPr>
            <a:r>
              <a:rPr lang="en-US">
                <a:latin typeface="Arial" pitchFamily="34" charset="0"/>
                <a:cs typeface="Arial" pitchFamily="34" charset="0"/>
              </a:rPr>
              <a:t>Soldiers must cancel TA Requests in their account prior to the course start date </a:t>
            </a:r>
          </a:p>
          <a:p>
            <a:pPr marL="800100" lvl="2" indent="-342900" algn="l" fontAlgn="t">
              <a:buClr>
                <a:schemeClr val="tx1"/>
              </a:buClr>
              <a:buFont typeface="Arial" panose="020B0604020202020204" pitchFamily="34" charset="0"/>
              <a:buChar char="•"/>
              <a:defRPr/>
            </a:pPr>
            <a:r>
              <a:rPr lang="en-US">
                <a:latin typeface="Arial" pitchFamily="34" charset="0"/>
                <a:cs typeface="Arial" pitchFamily="34" charset="0"/>
              </a:rPr>
              <a:t>If the course was dropped after the </a:t>
            </a:r>
            <a:r>
              <a:rPr lang="en-US" b="1">
                <a:latin typeface="Arial" pitchFamily="34" charset="0"/>
                <a:cs typeface="Arial" pitchFamily="34" charset="0"/>
              </a:rPr>
              <a:t>term</a:t>
            </a:r>
            <a:r>
              <a:rPr lang="en-US">
                <a:latin typeface="Arial" pitchFamily="34" charset="0"/>
                <a:cs typeface="Arial" pitchFamily="34" charset="0"/>
              </a:rPr>
              <a:t> start date and within the AI’s drop period, the AI will invoice as a dropped course within </a:t>
            </a:r>
            <a:r>
              <a:rPr lang="en-US" b="1" err="1">
                <a:latin typeface="Arial" pitchFamily="34" charset="0"/>
                <a:cs typeface="Arial" pitchFamily="34" charset="0"/>
              </a:rPr>
              <a:t>ArmyIgnitED</a:t>
            </a:r>
            <a:endParaRPr lang="en-US" b="1">
              <a:latin typeface="Arial" pitchFamily="34" charset="0"/>
              <a:cs typeface="Arial" pitchFamily="34" charset="0"/>
            </a:endParaRPr>
          </a:p>
          <a:p>
            <a:pPr marL="457200" lvl="2" indent="0" algn="l" fontAlgn="t">
              <a:buClr>
                <a:schemeClr val="tx1"/>
              </a:buClr>
              <a:buFont typeface="Arial" panose="020B0604020202020204" pitchFamily="34" charset="0"/>
              <a:buNone/>
              <a:defRPr/>
            </a:pPr>
            <a:endParaRPr lang="en-US" b="1">
              <a:cs typeface="Calibri" panose="020F0502020204030204"/>
            </a:endParaRPr>
          </a:p>
          <a:p>
            <a:pPr marL="0" indent="0">
              <a:buNone/>
            </a:pPr>
            <a:r>
              <a:rPr lang="en-US"/>
              <a:t>2. Withdrawals are done after the </a:t>
            </a:r>
            <a:r>
              <a:rPr lang="en-US" b="1"/>
              <a:t>term</a:t>
            </a:r>
            <a:r>
              <a:rPr lang="en-US"/>
              <a:t> start date or after the school has assessed a fee (Specific withdrawal times at school) </a:t>
            </a:r>
          </a:p>
          <a:p>
            <a:pPr marL="228600" indent="-228600">
              <a:buAutoNum type="arabicPeriod"/>
            </a:pPr>
            <a:endParaRPr lang="en-US">
              <a:cs typeface="Calibri" panose="020F0502020204030204"/>
            </a:endParaRPr>
          </a:p>
          <a:p>
            <a:pPr marL="0" indent="0">
              <a:spcBef>
                <a:spcPct val="0"/>
              </a:spcBef>
              <a:buNone/>
            </a:pPr>
            <a:r>
              <a:rPr lang="en-US"/>
              <a:t>3. Submit WMs before the </a:t>
            </a:r>
            <a:r>
              <a:rPr lang="en-US" b="1"/>
              <a:t>term</a:t>
            </a:r>
            <a:r>
              <a:rPr lang="en-US"/>
              <a:t> ends, so that you don’t have grade point average issues at your school </a:t>
            </a:r>
            <a:endParaRPr lang="en-US">
              <a:cs typeface="Calibri" panose="020F0502020204030204"/>
            </a:endParaRPr>
          </a:p>
          <a:p>
            <a:pPr>
              <a:buFont typeface="Arial" panose="020B0604020202020204" pitchFamily="34" charset="0"/>
            </a:pPr>
            <a:endParaRPr lang="en-US">
              <a:cs typeface="Calibri" panose="020F0502020204030204"/>
            </a:endParaRPr>
          </a:p>
          <a:p>
            <a:pPr marL="0" indent="0">
              <a:buFontTx/>
              <a:buNone/>
            </a:pPr>
            <a:endParaRPr lang="en-US" b="1"/>
          </a:p>
        </p:txBody>
      </p:sp>
      <p:sp>
        <p:nvSpPr>
          <p:cNvPr id="4" name="Slide Number Placeholder 3">
            <a:extLst>
              <a:ext uri="{FF2B5EF4-FFF2-40B4-BE49-F238E27FC236}">
                <a16:creationId xmlns:a16="http://schemas.microsoft.com/office/drawing/2014/main" id="{60CB5CA7-D911-0FFA-9508-3FBAB36B67A2}"/>
              </a:ext>
            </a:extLst>
          </p:cNvPr>
          <p:cNvSpPr>
            <a:spLocks noGrp="1"/>
          </p:cNvSpPr>
          <p:nvPr>
            <p:ph type="sldNum" sz="quarter" idx="10"/>
          </p:nvPr>
        </p:nvSpPr>
        <p:spPr/>
        <p:txBody>
          <a:bodyPr/>
          <a:lstStyle/>
          <a:p>
            <a:fld id="{13AFE1A4-0A45-453D-A823-FBDE329F22DD}" type="slidenum">
              <a:rPr lang="en-US" smtClean="0"/>
              <a:t>10</a:t>
            </a:fld>
            <a:endParaRPr lang="en-US"/>
          </a:p>
        </p:txBody>
      </p:sp>
    </p:spTree>
    <p:extLst>
      <p:ext uri="{BB962C8B-B14F-4D97-AF65-F5344CB8AC3E}">
        <p14:creationId xmlns:p14="http://schemas.microsoft.com/office/powerpoint/2010/main" val="295216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cer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p:nvPr>
        </p:nvSpPr>
        <p:spPr>
          <a:xfrm>
            <a:off x="85618" y="108714"/>
            <a:ext cx="8979408" cy="822960"/>
          </a:xfrm>
          <a:prstGeom prst="rect">
            <a:avLst/>
          </a:prstGeom>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5" name="Text Placeholder 3">
            <a:extLst>
              <a:ext uri="{FF2B5EF4-FFF2-40B4-BE49-F238E27FC236}">
                <a16:creationId xmlns:a16="http://schemas.microsoft.com/office/drawing/2014/main" id="{7B543ABA-E07F-E4DE-F9AF-5B11FF289259}"/>
              </a:ext>
            </a:extLst>
          </p:cNvPr>
          <p:cNvSpPr>
            <a:spLocks noGrp="1"/>
          </p:cNvSpPr>
          <p:nvPr>
            <p:ph idx="1"/>
          </p:nvPr>
        </p:nvSpPr>
        <p:spPr>
          <a:xfrm>
            <a:off x="82977" y="1058862"/>
            <a:ext cx="8979408" cy="5492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A745E23C-369D-0B10-4E11-6CA7BAFF4A53}"/>
              </a:ext>
            </a:extLst>
          </p:cNvPr>
          <p:cNvSpPr txBox="1"/>
          <p:nvPr userDrawn="1"/>
        </p:nvSpPr>
        <p:spPr>
          <a:xfrm>
            <a:off x="4420984" y="6625426"/>
            <a:ext cx="486903" cy="215444"/>
          </a:xfrm>
          <a:prstGeom prst="rect">
            <a:avLst/>
          </a:prstGeom>
          <a:noFill/>
        </p:spPr>
        <p:txBody>
          <a:bodyPr wrap="square" rtlCol="0">
            <a:spAutoFit/>
          </a:bodyPr>
          <a:lstStyle/>
          <a:p>
            <a:pPr algn="ctr"/>
            <a:fld id="{F4BBC78C-97FC-4B2D-A73C-FA0EA07A8CD3}" type="slidenum">
              <a:rPr lang="en-US" sz="800" smtClean="0">
                <a:solidFill>
                  <a:schemeClr val="tx1"/>
                </a:solidFill>
              </a:rPr>
              <a:t>‹#›</a:t>
            </a:fld>
            <a:r>
              <a:rPr lang="en-US" sz="800">
                <a:solidFill>
                  <a:schemeClr val="tx1"/>
                </a:solidFill>
              </a:rPr>
              <a:t> / #</a:t>
            </a:r>
          </a:p>
        </p:txBody>
      </p:sp>
    </p:spTree>
    <p:extLst>
      <p:ext uri="{BB962C8B-B14F-4D97-AF65-F5344CB8AC3E}">
        <p14:creationId xmlns:p14="http://schemas.microsoft.com/office/powerpoint/2010/main" val="18855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hasCustomPrompt="1"/>
          </p:nvPr>
        </p:nvSpPr>
        <p:spPr>
          <a:xfrm>
            <a:off x="85618" y="90958"/>
            <a:ext cx="8979408" cy="822960"/>
          </a:xfrm>
          <a:prstGeom prst="rect">
            <a:avLst/>
          </a:prstGeom>
          <a:ln>
            <a:noFill/>
          </a:ln>
        </p:spPr>
        <p:txBody>
          <a:bodyPr vert="horz" lIns="91440" tIns="45720" rIns="91440" bIns="45720" rtlCol="0" anchor="t" anchorCtr="0">
            <a:normAutofit/>
          </a:bodyPr>
          <a:lstStyle>
            <a:lvl1pPr>
              <a:defRPr/>
            </a:lvl1pPr>
          </a:lstStyle>
          <a:p>
            <a:r>
              <a:rPr lang="en-US"/>
              <a:t>Backup Copy of Graphics</a:t>
            </a:r>
          </a:p>
        </p:txBody>
      </p:sp>
      <p:sp>
        <p:nvSpPr>
          <p:cNvPr id="2" name="Title 1">
            <a:extLst>
              <a:ext uri="{FF2B5EF4-FFF2-40B4-BE49-F238E27FC236}">
                <a16:creationId xmlns:a16="http://schemas.microsoft.com/office/drawing/2014/main" id="{F01E6A02-BC6E-CCA0-9CC3-0B4CA3B0BBAF}"/>
              </a:ext>
            </a:extLst>
          </p:cNvPr>
          <p:cNvSpPr txBox="1">
            <a:spLocks/>
          </p:cNvSpPr>
          <p:nvPr userDrawn="1"/>
        </p:nvSpPr>
        <p:spPr>
          <a:xfrm>
            <a:off x="0" y="0"/>
            <a:ext cx="0" cy="0"/>
          </a:xfrm>
          <a:prstGeom prst="rect">
            <a:avLst/>
          </a:prstGeom>
        </p:spPr>
        <p:txBody>
          <a:bodyPr vert="horz" lIns="91440" tIns="45720" rIns="91440" bIns="45720" rtlCol="0" anchor="t" anchorCtr="0">
            <a:normAutofit fontScale="25000" lnSpcReduction="2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t>Backup Copy of Graphics</a:t>
            </a:r>
          </a:p>
        </p:txBody>
      </p:sp>
      <p:sp>
        <p:nvSpPr>
          <p:cNvPr id="6" name="Slide Number Placeholder 4">
            <a:extLst>
              <a:ext uri="{FF2B5EF4-FFF2-40B4-BE49-F238E27FC236}">
                <a16:creationId xmlns:a16="http://schemas.microsoft.com/office/drawing/2014/main" id="{20EEAD5C-CF0F-960E-D527-45EC0E046E85}"/>
              </a:ext>
            </a:extLst>
          </p:cNvPr>
          <p:cNvSpPr txBox="1">
            <a:spLocks/>
          </p:cNvSpPr>
          <p:nvPr userDrawn="1"/>
        </p:nvSpPr>
        <p:spPr>
          <a:xfrm>
            <a:off x="0" y="0"/>
            <a:ext cx="0" cy="0"/>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mtClean="0">
                <a:solidFill>
                  <a:prstClr val="black"/>
                </a:solidFill>
              </a:rPr>
              <a:pPr defTabSz="457200">
                <a:defRPr/>
              </a:pPr>
              <a:t>‹#›</a:t>
            </a:fld>
            <a:endParaRPr lang="en-US">
              <a:solidFill>
                <a:prstClr val="black"/>
              </a:solidFill>
            </a:endParaRPr>
          </a:p>
        </p:txBody>
      </p:sp>
      <p:grpSp>
        <p:nvGrpSpPr>
          <p:cNvPr id="7" name="Group 6">
            <a:extLst>
              <a:ext uri="{FF2B5EF4-FFF2-40B4-BE49-F238E27FC236}">
                <a16:creationId xmlns:a16="http://schemas.microsoft.com/office/drawing/2014/main" id="{F4074FFB-37BF-CB5C-0EF5-C35AAC94F123}"/>
              </a:ext>
            </a:extLst>
          </p:cNvPr>
          <p:cNvGrpSpPr/>
          <p:nvPr userDrawn="1"/>
        </p:nvGrpSpPr>
        <p:grpSpPr>
          <a:xfrm>
            <a:off x="268785" y="2416058"/>
            <a:ext cx="1728091" cy="1976113"/>
            <a:chOff x="505518" y="4200743"/>
            <a:chExt cx="1728091" cy="1976113"/>
          </a:xfrm>
        </p:grpSpPr>
        <p:pic>
          <p:nvPicPr>
            <p:cNvPr id="8" name="Picture 7" descr="800px-US-O10_insignia_svg.png">
              <a:extLst>
                <a:ext uri="{FF2B5EF4-FFF2-40B4-BE49-F238E27FC236}">
                  <a16:creationId xmlns:a16="http://schemas.microsoft.com/office/drawing/2014/main" id="{FE8E8CF2-0A84-C531-AD9B-C9EC0952AC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88"/>
            <a:stretch/>
          </p:blipFill>
          <p:spPr>
            <a:xfrm>
              <a:off x="505518" y="4200743"/>
              <a:ext cx="1728091" cy="39943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AC7973BB-6B4E-1F6B-AEBE-B3CA02DFD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4743"/>
            <a:stretch/>
          </p:blipFill>
          <p:spPr>
            <a:xfrm>
              <a:off x="714479" y="4600176"/>
              <a:ext cx="1292915" cy="399433"/>
            </a:xfrm>
            <a:prstGeom prst="rect">
              <a:avLst/>
            </a:prstGeom>
            <a:effectLst>
              <a:outerShdw blurRad="50800" dist="38100" dir="5400000" algn="tl" rotWithShape="0">
                <a:prstClr val="black">
                  <a:alpha val="80000"/>
                </a:prstClr>
              </a:outerShdw>
            </a:effectLst>
          </p:spPr>
        </p:pic>
        <p:pic>
          <p:nvPicPr>
            <p:cNvPr id="10" name="Picture 9" descr="800px-US-O10_insignia_svg.png">
              <a:extLst>
                <a:ext uri="{FF2B5EF4-FFF2-40B4-BE49-F238E27FC236}">
                  <a16:creationId xmlns:a16="http://schemas.microsoft.com/office/drawing/2014/main" id="{0C7EC07F-A82C-8BCD-B994-F4E835B540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9658"/>
            <a:stretch/>
          </p:blipFill>
          <p:spPr>
            <a:xfrm>
              <a:off x="923440" y="4999609"/>
              <a:ext cx="864879" cy="399433"/>
            </a:xfrm>
            <a:prstGeom prst="rect">
              <a:avLst/>
            </a:prstGeom>
            <a:effectLst>
              <a:outerShdw blurRad="50800" dist="38100" dir="5400000" algn="tl" rotWithShape="0">
                <a:prstClr val="black">
                  <a:alpha val="80000"/>
                </a:prstClr>
              </a:outerShdw>
            </a:effectLst>
          </p:spPr>
        </p:pic>
        <p:pic>
          <p:nvPicPr>
            <p:cNvPr id="11" name="Picture 10" descr="800px-US-O10_insignia_svg.png">
              <a:extLst>
                <a:ext uri="{FF2B5EF4-FFF2-40B4-BE49-F238E27FC236}">
                  <a16:creationId xmlns:a16="http://schemas.microsoft.com/office/drawing/2014/main" id="{F601B18A-2287-560B-C44E-CE3974F2F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4851"/>
            <a:stretch/>
          </p:blipFill>
          <p:spPr>
            <a:xfrm>
              <a:off x="1132402" y="5388516"/>
              <a:ext cx="432079" cy="399433"/>
            </a:xfrm>
            <a:prstGeom prst="rect">
              <a:avLst/>
            </a:prstGeom>
            <a:effectLst>
              <a:outerShdw blurRad="50800" dist="38100" dir="5400000" algn="tl" rotWithShape="0">
                <a:prstClr val="black">
                  <a:alpha val="80000"/>
                </a:prstClr>
              </a:outerShdw>
            </a:effectLst>
          </p:spPr>
        </p:pic>
        <p:pic>
          <p:nvPicPr>
            <p:cNvPr id="12" name="Picture 11" descr="A picture containing text&#10;&#10;Description automatically generated">
              <a:extLst>
                <a:ext uri="{FF2B5EF4-FFF2-40B4-BE49-F238E27FC236}">
                  <a16:creationId xmlns:a16="http://schemas.microsoft.com/office/drawing/2014/main" id="{E0670BA6-9A39-302F-7262-736E98B488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4597" y="5916640"/>
              <a:ext cx="502563" cy="260216"/>
            </a:xfrm>
            <a:prstGeom prst="rect">
              <a:avLst/>
            </a:prstGeom>
          </p:spPr>
        </p:pic>
      </p:grpSp>
      <p:pic>
        <p:nvPicPr>
          <p:cNvPr id="13" name="Picture 12">
            <a:extLst>
              <a:ext uri="{FF2B5EF4-FFF2-40B4-BE49-F238E27FC236}">
                <a16:creationId xmlns:a16="http://schemas.microsoft.com/office/drawing/2014/main" id="{D070C908-3A84-0561-4220-030247271AC8}"/>
              </a:ext>
            </a:extLst>
          </p:cNvPr>
          <p:cNvPicPr preferRelativeResize="0">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43399" y="3726032"/>
            <a:ext cx="2441448" cy="2441448"/>
          </a:xfrm>
          <a:prstGeom prst="rect">
            <a:avLst/>
          </a:prstGeom>
        </p:spPr>
      </p:pic>
      <p:pic>
        <p:nvPicPr>
          <p:cNvPr id="14" name="Picture 13" descr="A red flag with white stars&#10;&#10;Description automatically generated with medium confidence">
            <a:extLst>
              <a:ext uri="{FF2B5EF4-FFF2-40B4-BE49-F238E27FC236}">
                <a16:creationId xmlns:a16="http://schemas.microsoft.com/office/drawing/2014/main" id="{7096E702-B807-AE30-76FE-A87F0937FD03}"/>
              </a:ext>
            </a:extLst>
          </p:cNvPr>
          <p:cNvPicPr preferRelativeResize="0">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622732" y="3832338"/>
            <a:ext cx="2438398" cy="2444500"/>
          </a:xfrm>
          <a:prstGeom prst="rect">
            <a:avLst/>
          </a:prstGeom>
        </p:spPr>
      </p:pic>
      <p:pic>
        <p:nvPicPr>
          <p:cNvPr id="15" name="Picture 14" descr="A red and white flag&#10;&#10;Description automatically generated with medium confidence">
            <a:extLst>
              <a:ext uri="{FF2B5EF4-FFF2-40B4-BE49-F238E27FC236}">
                <a16:creationId xmlns:a16="http://schemas.microsoft.com/office/drawing/2014/main" id="{5D171E13-C4FC-BF76-B938-DE6B5869C8A7}"/>
              </a:ext>
            </a:extLst>
          </p:cNvPr>
          <p:cNvPicPr preferRelativeResize="0">
            <a:picLocks/>
          </p:cNvPicPr>
          <p:nvPr userDrawn="1"/>
        </p:nvPicPr>
        <p:blipFill>
          <a:blip r:embed="rId7" cstate="email">
            <a:extLst>
              <a:ext uri="{28A0092B-C50C-407E-A947-70E740481C1C}">
                <a14:useLocalDpi xmlns:a14="http://schemas.microsoft.com/office/drawing/2010/main"/>
              </a:ext>
            </a:extLst>
          </a:blip>
          <a:stretch>
            <a:fillRect/>
          </a:stretch>
        </p:blipFill>
        <p:spPr>
          <a:xfrm>
            <a:off x="3392722" y="2317360"/>
            <a:ext cx="1444752" cy="1097280"/>
          </a:xfrm>
          <a:prstGeom prst="rect">
            <a:avLst/>
          </a:prstGeom>
        </p:spPr>
      </p:pic>
      <p:pic>
        <p:nvPicPr>
          <p:cNvPr id="16" name="Picture 15" descr="A picture containing queen, first-aid kit, gift wrapping, flag&#10;&#10;Description automatically generated">
            <a:extLst>
              <a:ext uri="{FF2B5EF4-FFF2-40B4-BE49-F238E27FC236}">
                <a16:creationId xmlns:a16="http://schemas.microsoft.com/office/drawing/2014/main" id="{4C235AD0-79BD-84D1-4931-E043E19DE0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32032" y="1025646"/>
            <a:ext cx="1440180" cy="109728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F1F85B3-CE3D-431D-9C57-2874AD6D92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624738" y="2815491"/>
            <a:ext cx="297356" cy="399433"/>
          </a:xfrm>
          <a:prstGeom prst="rect">
            <a:avLst/>
          </a:prstGeom>
        </p:spPr>
      </p:pic>
      <p:pic>
        <p:nvPicPr>
          <p:cNvPr id="18" name="Picture 17" descr="A red flag with a white star&#10;&#10;Description automatically generated with low confidence">
            <a:extLst>
              <a:ext uri="{FF2B5EF4-FFF2-40B4-BE49-F238E27FC236}">
                <a16:creationId xmlns:a16="http://schemas.microsoft.com/office/drawing/2014/main" id="{F0329716-3D71-A0BD-DE45-1B3B6AD89314}"/>
              </a:ext>
            </a:extLst>
          </p:cNvPr>
          <p:cNvPicPr>
            <a:picLocks/>
          </p:cNvPicPr>
          <p:nvPr userDrawn="1"/>
        </p:nvPicPr>
        <p:blipFill>
          <a:blip r:embed="rId10" cstate="email">
            <a:extLst>
              <a:ext uri="{28A0092B-C50C-407E-A947-70E740481C1C}">
                <a14:useLocalDpi xmlns:a14="http://schemas.microsoft.com/office/drawing/2010/main"/>
              </a:ext>
            </a:extLst>
          </a:blip>
          <a:stretch>
            <a:fillRect/>
          </a:stretch>
        </p:blipFill>
        <p:spPr>
          <a:xfrm>
            <a:off x="6248400" y="3909492"/>
            <a:ext cx="2133600" cy="2136942"/>
          </a:xfrm>
          <a:prstGeom prst="rect">
            <a:avLst/>
          </a:prstGeom>
        </p:spPr>
      </p:pic>
      <p:pic>
        <p:nvPicPr>
          <p:cNvPr id="19" name="Picture 18" descr="A picture containing text, clipart, vector graphics, businesscard&#10;&#10;Description automatically generated">
            <a:extLst>
              <a:ext uri="{FF2B5EF4-FFF2-40B4-BE49-F238E27FC236}">
                <a16:creationId xmlns:a16="http://schemas.microsoft.com/office/drawing/2014/main" id="{C36DAEE9-C361-3740-AF61-046C7C60064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401744" y="1040410"/>
            <a:ext cx="1440180" cy="1097417"/>
          </a:xfrm>
          <a:prstGeom prst="rect">
            <a:avLst/>
          </a:prstGeom>
        </p:spPr>
      </p:pic>
      <p:pic>
        <p:nvPicPr>
          <p:cNvPr id="20" name="Picture 19" descr="A picture containing text, queen, first-aid kit, flag&#10;&#10;Description automatically generated">
            <a:extLst>
              <a:ext uri="{FF2B5EF4-FFF2-40B4-BE49-F238E27FC236}">
                <a16:creationId xmlns:a16="http://schemas.microsoft.com/office/drawing/2014/main" id="{C14AD379-6A66-ACDB-5E5A-9A553F0FDBC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770911" y="1040049"/>
            <a:ext cx="1440180" cy="1098137"/>
          </a:xfrm>
          <a:prstGeom prst="rect">
            <a:avLst/>
          </a:prstGeom>
        </p:spPr>
      </p:pic>
      <p:sp>
        <p:nvSpPr>
          <p:cNvPr id="3" name="TextBox 2">
            <a:extLst>
              <a:ext uri="{FF2B5EF4-FFF2-40B4-BE49-F238E27FC236}">
                <a16:creationId xmlns:a16="http://schemas.microsoft.com/office/drawing/2014/main" id="{41C0EEE0-2614-AC59-126F-0EA45904FC7B}"/>
              </a:ext>
            </a:extLst>
          </p:cNvPr>
          <p:cNvSpPr txBox="1"/>
          <p:nvPr userDrawn="1"/>
        </p:nvSpPr>
        <p:spPr>
          <a:xfrm>
            <a:off x="4420984" y="6625426"/>
            <a:ext cx="486903" cy="215444"/>
          </a:xfrm>
          <a:prstGeom prst="rect">
            <a:avLst/>
          </a:prstGeom>
          <a:noFill/>
        </p:spPr>
        <p:txBody>
          <a:bodyPr wrap="square" rtlCol="0">
            <a:spAutoFit/>
          </a:bodyPr>
          <a:lstStyle/>
          <a:p>
            <a:pPr algn="ctr"/>
            <a:fld id="{F4BBC78C-97FC-4B2D-A73C-FA0EA07A8CD3}" type="slidenum">
              <a:rPr lang="en-US" sz="800" smtClean="0">
                <a:solidFill>
                  <a:schemeClr val="tx1"/>
                </a:solidFill>
              </a:rPr>
              <a:t>‹#›</a:t>
            </a:fld>
            <a:r>
              <a:rPr lang="en-US" sz="800">
                <a:solidFill>
                  <a:schemeClr val="tx1"/>
                </a:solidFill>
              </a:rPr>
              <a:t> / #</a:t>
            </a:r>
          </a:p>
        </p:txBody>
      </p:sp>
    </p:spTree>
    <p:extLst>
      <p:ext uri="{BB962C8B-B14F-4D97-AF65-F5344CB8AC3E}">
        <p14:creationId xmlns:p14="http://schemas.microsoft.com/office/powerpoint/2010/main" val="3789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8178949" y="5311182"/>
            <a:ext cx="816712" cy="768452"/>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0551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91261" y="5834944"/>
            <a:ext cx="627508" cy="587607"/>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TextBox 7">
            <a:extLst>
              <a:ext uri="{FF2B5EF4-FFF2-40B4-BE49-F238E27FC236}">
                <a16:creationId xmlns:a16="http://schemas.microsoft.com/office/drawing/2014/main" id="{5F5503CE-1326-4FE3-676F-5C5A931D97C8}"/>
              </a:ext>
            </a:extLst>
          </p:cNvPr>
          <p:cNvSpPr txBox="1"/>
          <p:nvPr userDrawn="1"/>
        </p:nvSpPr>
        <p:spPr>
          <a:xfrm>
            <a:off x="4420984" y="6625426"/>
            <a:ext cx="486903" cy="215444"/>
          </a:xfrm>
          <a:prstGeom prst="rect">
            <a:avLst/>
          </a:prstGeom>
          <a:noFill/>
        </p:spPr>
        <p:txBody>
          <a:bodyPr wrap="square" rtlCol="0">
            <a:spAutoFit/>
          </a:bodyPr>
          <a:lstStyle/>
          <a:p>
            <a:pPr algn="ctr"/>
            <a:fld id="{F4BBC78C-97FC-4B2D-A73C-FA0EA07A8CD3}" type="slidenum">
              <a:rPr lang="en-US" sz="800" smtClean="0">
                <a:solidFill>
                  <a:schemeClr val="bg1"/>
                </a:solidFill>
              </a:rPr>
              <a:t>‹#›</a:t>
            </a:fld>
            <a:r>
              <a:rPr lang="en-US" sz="800">
                <a:solidFill>
                  <a:schemeClr val="bg1"/>
                </a:solidFill>
              </a:rPr>
              <a:t> / #</a:t>
            </a:r>
          </a:p>
        </p:txBody>
      </p:sp>
    </p:spTree>
    <p:extLst>
      <p:ext uri="{BB962C8B-B14F-4D97-AF65-F5344CB8AC3E}">
        <p14:creationId xmlns:p14="http://schemas.microsoft.com/office/powerpoint/2010/main" val="2433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50665" y="5796929"/>
            <a:ext cx="668104" cy="625622"/>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TextBox 7">
            <a:extLst>
              <a:ext uri="{FF2B5EF4-FFF2-40B4-BE49-F238E27FC236}">
                <a16:creationId xmlns:a16="http://schemas.microsoft.com/office/drawing/2014/main" id="{DEED3160-8AA4-90DC-36C6-AAD6FFF21CF6}"/>
              </a:ext>
            </a:extLst>
          </p:cNvPr>
          <p:cNvSpPr txBox="1"/>
          <p:nvPr userDrawn="1"/>
        </p:nvSpPr>
        <p:spPr>
          <a:xfrm>
            <a:off x="4420984" y="6625426"/>
            <a:ext cx="486903" cy="215444"/>
          </a:xfrm>
          <a:prstGeom prst="rect">
            <a:avLst/>
          </a:prstGeom>
          <a:noFill/>
        </p:spPr>
        <p:txBody>
          <a:bodyPr wrap="square" rtlCol="0">
            <a:spAutoFit/>
          </a:bodyPr>
          <a:lstStyle/>
          <a:p>
            <a:pPr algn="ctr"/>
            <a:fld id="{F4BBC78C-97FC-4B2D-A73C-FA0EA07A8CD3}" type="slidenum">
              <a:rPr lang="en-US" sz="800" smtClean="0">
                <a:solidFill>
                  <a:schemeClr val="bg1"/>
                </a:solidFill>
              </a:rPr>
              <a:t>‹#›</a:t>
            </a:fld>
            <a:r>
              <a:rPr lang="en-US" sz="800">
                <a:solidFill>
                  <a:schemeClr val="bg1"/>
                </a:solidFill>
              </a:rPr>
              <a:t> / #</a:t>
            </a:r>
          </a:p>
        </p:txBody>
      </p:sp>
    </p:spTree>
    <p:extLst>
      <p:ext uri="{BB962C8B-B14F-4D97-AF65-F5344CB8AC3E}">
        <p14:creationId xmlns:p14="http://schemas.microsoft.com/office/powerpoint/2010/main" val="2846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91261" y="5834944"/>
            <a:ext cx="627508" cy="587607"/>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7681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50665" y="5796929"/>
            <a:ext cx="668104" cy="625622"/>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10" name="TextBox 9">
            <a:extLst>
              <a:ext uri="{FF2B5EF4-FFF2-40B4-BE49-F238E27FC236}">
                <a16:creationId xmlns:a16="http://schemas.microsoft.com/office/drawing/2014/main" id="{BA60E7F4-DA1B-4841-E492-3099E1284354}"/>
              </a:ext>
            </a:extLst>
          </p:cNvPr>
          <p:cNvSpPr txBox="1"/>
          <p:nvPr userDrawn="1"/>
        </p:nvSpPr>
        <p:spPr>
          <a:xfrm>
            <a:off x="4420984" y="6625426"/>
            <a:ext cx="486903" cy="215444"/>
          </a:xfrm>
          <a:prstGeom prst="rect">
            <a:avLst/>
          </a:prstGeom>
          <a:noFill/>
        </p:spPr>
        <p:txBody>
          <a:bodyPr wrap="square" rtlCol="0">
            <a:spAutoFit/>
          </a:bodyPr>
          <a:lstStyle/>
          <a:p>
            <a:pPr algn="ctr"/>
            <a:fld id="{F4BBC78C-97FC-4B2D-A73C-FA0EA07A8CD3}" type="slidenum">
              <a:rPr lang="en-US" sz="800" smtClean="0">
                <a:solidFill>
                  <a:schemeClr val="bg1"/>
                </a:solidFill>
              </a:rPr>
              <a:t>‹#›</a:t>
            </a:fld>
            <a:r>
              <a:rPr lang="en-US" sz="800">
                <a:solidFill>
                  <a:schemeClr val="bg1"/>
                </a:solidFill>
              </a:rPr>
              <a:t> / #</a:t>
            </a:r>
          </a:p>
        </p:txBody>
      </p:sp>
    </p:spTree>
    <p:extLst>
      <p:ext uri="{BB962C8B-B14F-4D97-AF65-F5344CB8AC3E}">
        <p14:creationId xmlns:p14="http://schemas.microsoft.com/office/powerpoint/2010/main" val="23065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50664" y="6116468"/>
            <a:ext cx="667147" cy="627903"/>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
        <p:nvSpPr>
          <p:cNvPr id="8" name="TextBox 7">
            <a:extLst>
              <a:ext uri="{FF2B5EF4-FFF2-40B4-BE49-F238E27FC236}">
                <a16:creationId xmlns:a16="http://schemas.microsoft.com/office/drawing/2014/main" id="{00201DCE-83E1-2017-952E-41EB97642CA2}"/>
              </a:ext>
            </a:extLst>
          </p:cNvPr>
          <p:cNvSpPr txBox="1"/>
          <p:nvPr userDrawn="1"/>
        </p:nvSpPr>
        <p:spPr>
          <a:xfrm>
            <a:off x="4420984" y="6625426"/>
            <a:ext cx="486903" cy="215444"/>
          </a:xfrm>
          <a:prstGeom prst="rect">
            <a:avLst/>
          </a:prstGeom>
          <a:noFill/>
        </p:spPr>
        <p:txBody>
          <a:bodyPr wrap="square" rtlCol="0">
            <a:spAutoFit/>
          </a:bodyPr>
          <a:lstStyle/>
          <a:p>
            <a:pPr algn="ctr"/>
            <a:fld id="{F4BBC78C-97FC-4B2D-A73C-FA0EA07A8CD3}" type="slidenum">
              <a:rPr lang="en-US" sz="800" smtClean="0">
                <a:solidFill>
                  <a:schemeClr val="bg1"/>
                </a:solidFill>
              </a:rPr>
              <a:t>‹#›</a:t>
            </a:fld>
            <a:r>
              <a:rPr lang="en-US" sz="800">
                <a:solidFill>
                  <a:schemeClr val="bg1"/>
                </a:solidFill>
              </a:rPr>
              <a:t> / #</a:t>
            </a:r>
          </a:p>
        </p:txBody>
      </p:sp>
    </p:spTree>
    <p:extLst>
      <p:ext uri="{BB962C8B-B14F-4D97-AF65-F5344CB8AC3E}">
        <p14:creationId xmlns:p14="http://schemas.microsoft.com/office/powerpoint/2010/main" val="10682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50664" y="5795456"/>
            <a:ext cx="667147" cy="627903"/>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TextBox 7">
            <a:extLst>
              <a:ext uri="{FF2B5EF4-FFF2-40B4-BE49-F238E27FC236}">
                <a16:creationId xmlns:a16="http://schemas.microsoft.com/office/drawing/2014/main" id="{9109E123-0897-88E1-4C04-6DAC08BEA7EE}"/>
              </a:ext>
            </a:extLst>
          </p:cNvPr>
          <p:cNvSpPr txBox="1"/>
          <p:nvPr userDrawn="1"/>
        </p:nvSpPr>
        <p:spPr>
          <a:xfrm>
            <a:off x="4420984" y="6625426"/>
            <a:ext cx="486903" cy="215444"/>
          </a:xfrm>
          <a:prstGeom prst="rect">
            <a:avLst/>
          </a:prstGeom>
          <a:noFill/>
        </p:spPr>
        <p:txBody>
          <a:bodyPr wrap="square" rtlCol="0">
            <a:spAutoFit/>
          </a:bodyPr>
          <a:lstStyle/>
          <a:p>
            <a:pPr algn="ctr"/>
            <a:fld id="{F4BBC78C-97FC-4B2D-A73C-FA0EA07A8CD3}" type="slidenum">
              <a:rPr lang="en-US" sz="800" smtClean="0">
                <a:solidFill>
                  <a:schemeClr val="bg1"/>
                </a:solidFill>
              </a:rPr>
              <a:t>‹#›</a:t>
            </a:fld>
            <a:r>
              <a:rPr lang="en-US" sz="800">
                <a:solidFill>
                  <a:schemeClr val="bg1"/>
                </a:solidFill>
              </a:rPr>
              <a:t> / #</a:t>
            </a:r>
          </a:p>
        </p:txBody>
      </p:sp>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3724484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698" r:id="rId2"/>
    <p:sldLayoutId id="2147483714" r:id="rId3"/>
    <p:sldLayoutId id="2147483715" r:id="rId4"/>
    <p:sldLayoutId id="2147483717" r:id="rId5"/>
    <p:sldLayoutId id="2147483716" r:id="rId6"/>
    <p:sldLayoutId id="2147483699" r:id="rId7"/>
    <p:sldLayoutId id="2147483719" r:id="rId8"/>
    <p:sldLayoutId id="214748371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itle Placeholder 1"/>
          <p:cNvSpPr>
            <a:spLocks noGrp="1"/>
          </p:cNvSpPr>
          <p:nvPr userDrawn="1">
            <p:ph type="title"/>
          </p:nvPr>
        </p:nvSpPr>
        <p:spPr>
          <a:xfrm>
            <a:off x="85618" y="90958"/>
            <a:ext cx="8979408" cy="822960"/>
          </a:xfrm>
          <a:prstGeom prst="rect">
            <a:avLst/>
          </a:prstGeom>
          <a:ln w="3175">
            <a:noFill/>
          </a:ln>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4" name="Text Placeholder 3">
            <a:extLst>
              <a:ext uri="{FF2B5EF4-FFF2-40B4-BE49-F238E27FC236}">
                <a16:creationId xmlns:a16="http://schemas.microsoft.com/office/drawing/2014/main" id="{577C8F48-D1DE-F3AC-92E9-4CB3CD429514}"/>
              </a:ext>
            </a:extLst>
          </p:cNvPr>
          <p:cNvSpPr>
            <a:spLocks noGrp="1"/>
          </p:cNvSpPr>
          <p:nvPr>
            <p:ph type="body" idx="1"/>
          </p:nvPr>
        </p:nvSpPr>
        <p:spPr>
          <a:xfrm>
            <a:off x="82977" y="1058862"/>
            <a:ext cx="8979408" cy="5492534"/>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755126"/>
      </p:ext>
    </p:extLst>
  </p:cSld>
  <p:clrMap bg1="lt1" tx1="dk1" bg2="lt2" tx2="dk2" accent1="accent1" accent2="accent2" accent3="accent3" accent4="accent4" accent5="accent5" accent6="accent6" hlink="hlink" folHlink="folHlink"/>
  <p:sldLayoutIdLst>
    <p:sldLayoutId id="2147483648" r:id="rId1"/>
    <p:sldLayoutId id="214748364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jst.doded.mi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antes.kuder.com/landing-pag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careerpathdecide.org/profile-work-typ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29C_C7C34BFD.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cool.osd.mil/army/credential/index.html?cert=network436" TargetMode="External"/><Relationship Id="rId4" Type="http://schemas.openxmlformats.org/officeDocument/2006/relationships/hyperlink" Target="https://www.cool.osd.mil/army/index.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www.armyignited.army.mi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hyperlink" Target="mailto:ArmyIgnitEDHelp@army.mi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dhra.appianportalsgov.com/DoD-MOU/page/ta-decid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hyperlink" Target="https://www.cool.osd.mil/army/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50" y="3971155"/>
            <a:ext cx="5007210" cy="1102156"/>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endParaRPr lang="en-US"/>
          </a:p>
          <a:p>
            <a:endParaRPr lang="en-US"/>
          </a:p>
          <a:p>
            <a:endParaRPr lang="en-US"/>
          </a:p>
          <a:p>
            <a:endParaRPr lang="en-US"/>
          </a:p>
          <a:p>
            <a:endParaRPr lang="en-US"/>
          </a:p>
          <a:p>
            <a:endParaRPr lang="en-US"/>
          </a:p>
          <a:p>
            <a:r>
              <a:rPr lang="en-US">
                <a:latin typeface="Arial Black"/>
                <a:cs typeface="Arial"/>
              </a:rPr>
              <a:t>ArmyIgnitED </a:t>
            </a:r>
            <a:endParaRPr lang="en-US">
              <a:effectLst>
                <a:outerShdw blurRad="38100" dist="38100" dir="2700000" algn="tl">
                  <a:srgbClr val="000000">
                    <a:alpha val="43137"/>
                  </a:srgbClr>
                </a:outerShdw>
              </a:effectLst>
              <a:latin typeface="Arial Black"/>
              <a:cs typeface="Arial"/>
            </a:endParaRPr>
          </a:p>
        </p:txBody>
      </p:sp>
      <p:sp>
        <p:nvSpPr>
          <p:cNvPr id="9" name="TextBox 8">
            <a:extLst>
              <a:ext uri="{FF2B5EF4-FFF2-40B4-BE49-F238E27FC236}">
                <a16:creationId xmlns:a16="http://schemas.microsoft.com/office/drawing/2014/main" id="{B74A19EF-1A1C-4D47-1BDA-C43759DCC548}"/>
              </a:ext>
            </a:extLst>
          </p:cNvPr>
          <p:cNvSpPr txBox="1"/>
          <p:nvPr/>
        </p:nvSpPr>
        <p:spPr>
          <a:xfrm>
            <a:off x="2137299" y="6017473"/>
            <a:ext cx="5029200" cy="400110"/>
          </a:xfrm>
          <a:prstGeom prst="rect">
            <a:avLst/>
          </a:prstGeom>
          <a:noFill/>
        </p:spPr>
        <p:txBody>
          <a:bodyPr wrap="square" rtlCol="0">
            <a:spAutoFit/>
          </a:bodyPr>
          <a:lstStyle/>
          <a:p>
            <a:pPr algn="ctr"/>
            <a:r>
              <a:rPr kumimoji="0" lang="en-US" sz="1000" b="1" i="0" u="none" strike="noStrike" kern="1200" cap="none" spc="0" normalizeH="0" baseline="0" noProof="0">
                <a:ln>
                  <a:noFill/>
                </a:ln>
                <a:solidFill>
                  <a:sysClr val="window" lastClr="FFFFFF"/>
                </a:solidFill>
                <a:effectLst>
                  <a:outerShdw blurRad="50800" dist="38100" dir="3600000" algn="t" rotWithShape="0">
                    <a:prstClr val="black"/>
                  </a:outerShdw>
                </a:effectLst>
                <a:uLnTx/>
                <a:uFillTx/>
                <a:latin typeface="Arial" panose="020B0604020202020204" pitchFamily="34" charset="0"/>
                <a:ea typeface="+mj-ea"/>
                <a:cs typeface="Arial" panose="020B0604020202020204" pitchFamily="34" charset="0"/>
              </a:rPr>
              <a:t>Fort Hood Education Services Division</a:t>
            </a:r>
            <a:endParaRPr lang="en-US" sz="1000" b="1">
              <a:solidFill>
                <a:prstClr val="white"/>
              </a:solidFill>
              <a:effectLst>
                <a:outerShdw blurRad="63500" dist="25400" dir="3600000" algn="t" rotWithShape="0">
                  <a:prstClr val="black">
                    <a:alpha val="90000"/>
                  </a:prstClr>
                </a:outerShdw>
              </a:effectLst>
              <a:cs typeface="Arial" pitchFamily="34" charset="0"/>
            </a:endParaRPr>
          </a:p>
          <a:p>
            <a:pPr algn="ctr"/>
            <a:r>
              <a:rPr kumimoji="0" lang="en-US" sz="1000" b="1" u="none" strike="noStrike" kern="0" cap="none" spc="0" normalizeH="0" baseline="0" noProof="0">
                <a:ln>
                  <a:noFill/>
                </a:ln>
                <a:solidFill>
                  <a:srgbClr val="FFFFFF"/>
                </a:solidFill>
                <a:effectLst/>
                <a:uLnTx/>
                <a:uFillTx/>
                <a:latin typeface="Arial"/>
                <a:cs typeface="Arial"/>
              </a:rPr>
              <a:t>U.S.</a:t>
            </a:r>
            <a:r>
              <a:rPr kumimoji="0" lang="en-US" sz="1000" b="1" u="none" strike="noStrike" kern="0" cap="none" spc="-75" normalizeH="0" baseline="0" noProof="0">
                <a:ln>
                  <a:noFill/>
                </a:ln>
                <a:solidFill>
                  <a:srgbClr val="FFFFFF"/>
                </a:solidFill>
                <a:effectLst/>
                <a:uLnTx/>
                <a:uFillTx/>
                <a:latin typeface="Arial"/>
                <a:cs typeface="Arial"/>
              </a:rPr>
              <a:t> </a:t>
            </a:r>
            <a:r>
              <a:rPr kumimoji="0" lang="en-US" sz="1000" b="1" u="none" strike="noStrike" kern="0" cap="none" spc="0" normalizeH="0" baseline="0" noProof="0">
                <a:ln>
                  <a:noFill/>
                </a:ln>
                <a:solidFill>
                  <a:srgbClr val="FFFFFF"/>
                </a:solidFill>
                <a:effectLst/>
                <a:uLnTx/>
                <a:uFillTx/>
                <a:latin typeface="Arial"/>
                <a:cs typeface="Arial"/>
              </a:rPr>
              <a:t>Army</a:t>
            </a:r>
            <a:r>
              <a:rPr kumimoji="0" lang="en-US" sz="1000" b="1" u="none" strike="noStrike" kern="0" cap="none" spc="10" normalizeH="0" baseline="0" noProof="0">
                <a:ln>
                  <a:noFill/>
                </a:ln>
                <a:solidFill>
                  <a:srgbClr val="FFFFFF"/>
                </a:solidFill>
                <a:effectLst/>
                <a:uLnTx/>
                <a:uFillTx/>
                <a:latin typeface="Arial"/>
                <a:cs typeface="Arial"/>
              </a:rPr>
              <a:t> I</a:t>
            </a:r>
            <a:r>
              <a:rPr kumimoji="0" lang="en-US" sz="1000" b="1" u="none" strike="noStrike" kern="0" cap="none" spc="0" normalizeH="0" baseline="0" noProof="0">
                <a:ln>
                  <a:noFill/>
                </a:ln>
                <a:solidFill>
                  <a:srgbClr val="FFFFFF"/>
                </a:solidFill>
                <a:effectLst/>
                <a:uLnTx/>
                <a:uFillTx/>
                <a:latin typeface="Arial"/>
                <a:cs typeface="Arial"/>
              </a:rPr>
              <a:t>nstallation Management </a:t>
            </a:r>
            <a:r>
              <a:rPr kumimoji="0" lang="en-US" sz="1000" b="1" u="none" strike="noStrike" kern="0" cap="none" spc="-10" normalizeH="0" baseline="0" noProof="0">
                <a:ln>
                  <a:noFill/>
                </a:ln>
                <a:solidFill>
                  <a:srgbClr val="FFFFFF"/>
                </a:solidFill>
                <a:effectLst/>
                <a:uLnTx/>
                <a:uFillTx/>
                <a:latin typeface="Arial"/>
                <a:cs typeface="Arial"/>
              </a:rPr>
              <a:t>Command</a:t>
            </a:r>
            <a:endParaRPr lang="en-US" sz="1050" b="1">
              <a:solidFill>
                <a:prstClr val="white"/>
              </a:solidFill>
              <a:effectLst>
                <a:outerShdw blurRad="63500" dist="25400" dir="3600000" algn="t" rotWithShape="0">
                  <a:prstClr val="black">
                    <a:alpha val="90000"/>
                  </a:prstClr>
                </a:outerShdw>
              </a:effectLst>
              <a:cs typeface="Arial" pitchFamily="34" charset="0"/>
            </a:endParaRPr>
          </a:p>
        </p:txBody>
      </p:sp>
      <p:sp>
        <p:nvSpPr>
          <p:cNvPr id="13" name="Classification bottom">
            <a:extLst>
              <a:ext uri="{FF2B5EF4-FFF2-40B4-BE49-F238E27FC236}">
                <a16:creationId xmlns:a16="http://schemas.microsoft.com/office/drawing/2014/main" id="{FC218BED-AA82-0EBF-37FF-0AC492E0AB7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2" name="TextBox 1">
            <a:extLst>
              <a:ext uri="{FF2B5EF4-FFF2-40B4-BE49-F238E27FC236}">
                <a16:creationId xmlns:a16="http://schemas.microsoft.com/office/drawing/2014/main" id="{9B3E7E39-C11A-1882-B846-ED5AAC20B1BF}"/>
              </a:ext>
            </a:extLst>
          </p:cNvPr>
          <p:cNvSpPr txBox="1"/>
          <p:nvPr/>
        </p:nvSpPr>
        <p:spPr>
          <a:xfrm>
            <a:off x="159150" y="6578824"/>
            <a:ext cx="1412566" cy="253916"/>
          </a:xfrm>
          <a:prstGeom prst="rect">
            <a:avLst/>
          </a:prstGeom>
          <a:noFill/>
        </p:spPr>
        <p:txBody>
          <a:bodyPr wrap="none" lIns="91440" tIns="45720" rIns="91440" bIns="45720" rtlCol="0" anchor="t">
            <a:spAutoFit/>
          </a:bodyPr>
          <a:lstStyle/>
          <a:p>
            <a:r>
              <a:rPr lang="en-US" sz="1050">
                <a:solidFill>
                  <a:schemeClr val="bg1"/>
                </a:solidFill>
              </a:rPr>
              <a:t>Effective 19 MAR 26</a:t>
            </a:r>
          </a:p>
        </p:txBody>
      </p:sp>
    </p:spTree>
    <p:extLst>
      <p:ext uri="{BB962C8B-B14F-4D97-AF65-F5344CB8AC3E}">
        <p14:creationId xmlns:p14="http://schemas.microsoft.com/office/powerpoint/2010/main" val="416033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51DF1-B43F-2289-1B76-6ABAE8B3F4D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E6963BC-D8C2-55C8-8D4B-03065AC713D0}"/>
              </a:ext>
            </a:extLst>
          </p:cNvPr>
          <p:cNvSpPr>
            <a:spLocks noGrp="1"/>
          </p:cNvSpPr>
          <p:nvPr>
            <p:ph type="title"/>
          </p:nvPr>
        </p:nvSpPr>
        <p:spPr/>
        <p:txBody>
          <a:bodyPr>
            <a:normAutofit/>
          </a:bodyPr>
          <a:lstStyle/>
          <a:p>
            <a:r>
              <a:rPr lang="en-US">
                <a:effectLst>
                  <a:outerShdw blurRad="38100" dist="38100" dir="2700000" algn="tl">
                    <a:srgbClr val="000000">
                      <a:alpha val="43137"/>
                    </a:srgbClr>
                  </a:outerShdw>
                </a:effectLst>
              </a:rPr>
              <a:t>Fort Hood Partner Schools</a:t>
            </a:r>
          </a:p>
        </p:txBody>
      </p:sp>
      <p:sp>
        <p:nvSpPr>
          <p:cNvPr id="10" name="Classification bottom">
            <a:extLst>
              <a:ext uri="{FF2B5EF4-FFF2-40B4-BE49-F238E27FC236}">
                <a16:creationId xmlns:a16="http://schemas.microsoft.com/office/drawing/2014/main" id="{8E8F48B7-062C-A7E9-A56F-D0040B8A6F2E}"/>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9AF97598-AF36-7844-1365-77107E35780B}"/>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10</a:t>
            </a:fld>
            <a:endParaRPr lang="en-US" sz="800">
              <a:solidFill>
                <a:schemeClr val="bg1"/>
              </a:solidFill>
            </a:endParaRPr>
          </a:p>
        </p:txBody>
      </p:sp>
      <p:sp>
        <p:nvSpPr>
          <p:cNvPr id="12" name="Classification bottom">
            <a:extLst>
              <a:ext uri="{FF2B5EF4-FFF2-40B4-BE49-F238E27FC236}">
                <a16:creationId xmlns:a16="http://schemas.microsoft.com/office/drawing/2014/main" id="{951EFD40-C45E-3225-FC41-C8325C7C58E8}"/>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5" name="Content Placeholder 1">
            <a:extLst>
              <a:ext uri="{FF2B5EF4-FFF2-40B4-BE49-F238E27FC236}">
                <a16:creationId xmlns:a16="http://schemas.microsoft.com/office/drawing/2014/main" id="{A7D3D91E-C8B4-2713-6812-0CAC08AB90A7}"/>
              </a:ext>
            </a:extLst>
          </p:cNvPr>
          <p:cNvSpPr>
            <a:spLocks noGrp="1"/>
          </p:cNvSpPr>
          <p:nvPr>
            <p:ph idx="1"/>
          </p:nvPr>
        </p:nvSpPr>
        <p:spPr>
          <a:xfrm>
            <a:off x="182115" y="894479"/>
            <a:ext cx="8735852" cy="5023438"/>
          </a:xfrm>
          <a:ln>
            <a:solidFill>
              <a:srgbClr val="0000FF"/>
            </a:solidFill>
          </a:ln>
        </p:spPr>
        <p:txBody>
          <a:bodyPr vert="horz" lIns="91440" tIns="45720" rIns="91440" bIns="45720" rtlCol="0" anchor="t">
            <a:noAutofit/>
          </a:bodyPr>
          <a:lstStyle/>
          <a:p>
            <a:endParaRPr lang="en-US" sz="800" dirty="0"/>
          </a:p>
          <a:p>
            <a:pPr>
              <a:lnSpc>
                <a:spcPct val="150000"/>
              </a:lnSpc>
            </a:pPr>
            <a:r>
              <a:rPr lang="en-US" sz="2000" b="1" dirty="0">
                <a:latin typeface="Arial"/>
                <a:cs typeface="Segoe UI"/>
              </a:rPr>
              <a:t>Central Texas College: 254-226-1574</a:t>
            </a:r>
            <a:endParaRPr lang="en-US" sz="2000" dirty="0">
              <a:latin typeface="Arial"/>
              <a:cs typeface="Segoe UI"/>
            </a:endParaRPr>
          </a:p>
          <a:p>
            <a:pPr lvl="1">
              <a:lnSpc>
                <a:spcPct val="150000"/>
              </a:lnSpc>
              <a:buFont typeface="Arial,Sans-Serif" panose="020B0604020202020204" pitchFamily="34" charset="0"/>
            </a:pPr>
            <a:r>
              <a:rPr lang="en-US" sz="2000">
                <a:latin typeface="Arial"/>
                <a:cs typeface="Segoe UI"/>
              </a:rPr>
              <a:t>Offers associate degrees &amp; certificates</a:t>
            </a:r>
          </a:p>
          <a:p>
            <a:pPr>
              <a:lnSpc>
                <a:spcPct val="150000"/>
              </a:lnSpc>
              <a:buFont typeface="Arial,Sans-Serif" panose="020B0604020202020204" pitchFamily="34" charset="0"/>
            </a:pPr>
            <a:r>
              <a:rPr lang="en-US" sz="2000" b="1" dirty="0">
                <a:latin typeface="Arial"/>
                <a:cs typeface="Segoe UI"/>
              </a:rPr>
              <a:t>Texas A&amp;M-Central Texas University: 254-327-1683 </a:t>
            </a:r>
            <a:endParaRPr lang="en-US" sz="2000" dirty="0">
              <a:latin typeface="Arial"/>
              <a:cs typeface="Segoe UI"/>
            </a:endParaRPr>
          </a:p>
          <a:p>
            <a:pPr lvl="1">
              <a:lnSpc>
                <a:spcPct val="150000"/>
              </a:lnSpc>
              <a:buFont typeface="Arial,Sans-Serif" panose="020B0604020202020204" pitchFamily="34" charset="0"/>
            </a:pPr>
            <a:r>
              <a:rPr lang="en-US" sz="2000" dirty="0">
                <a:latin typeface="Arial"/>
                <a:cs typeface="Segoe UI"/>
              </a:rPr>
              <a:t>Offers bachelor’s/master’s degrees</a:t>
            </a:r>
          </a:p>
          <a:p>
            <a:pPr lvl="1">
              <a:lnSpc>
                <a:spcPct val="150000"/>
              </a:lnSpc>
              <a:buFont typeface="Arial,Sans-Serif" panose="020B0604020202020204" pitchFamily="34" charset="0"/>
            </a:pPr>
            <a:r>
              <a:rPr lang="en-US" sz="2000" dirty="0">
                <a:latin typeface="Arial"/>
                <a:cs typeface="Segoe UI"/>
              </a:rPr>
              <a:t>Must have 30 SH of undergraduate coursework completed prior to enrollment</a:t>
            </a:r>
          </a:p>
          <a:p>
            <a:pPr>
              <a:lnSpc>
                <a:spcPct val="150000"/>
              </a:lnSpc>
              <a:buFont typeface="Arial,Sans-Serif" panose="020B0604020202020204" pitchFamily="34" charset="0"/>
            </a:pPr>
            <a:r>
              <a:rPr lang="en-US" sz="2000" b="1" dirty="0">
                <a:latin typeface="Arial"/>
                <a:cs typeface="Segoe UI"/>
              </a:rPr>
              <a:t>University of Maryland Global Campus: 254-202-9650</a:t>
            </a:r>
            <a:endParaRPr lang="en-US" sz="2000" dirty="0">
              <a:latin typeface="Arial"/>
              <a:cs typeface="Segoe UI"/>
            </a:endParaRPr>
          </a:p>
          <a:p>
            <a:pPr lvl="1">
              <a:lnSpc>
                <a:spcPct val="150000"/>
              </a:lnSpc>
              <a:buFont typeface="Arial,Sans-Serif" panose="020B0604020202020204" pitchFamily="34" charset="0"/>
            </a:pPr>
            <a:r>
              <a:rPr lang="en-US" sz="2000">
                <a:latin typeface="Arial"/>
                <a:cs typeface="Segoe UI"/>
              </a:rPr>
              <a:t>Offers associate/bachelor’s/master’s degrees &amp; certificates</a:t>
            </a:r>
          </a:p>
          <a:p>
            <a:pPr>
              <a:lnSpc>
                <a:spcPct val="100000"/>
              </a:lnSpc>
            </a:pPr>
            <a:endParaRPr lang="en-US" dirty="0">
              <a:cs typeface="Arial"/>
            </a:endParaRPr>
          </a:p>
          <a:p>
            <a:endParaRPr lang="en-US" dirty="0"/>
          </a:p>
        </p:txBody>
      </p:sp>
    </p:spTree>
    <p:extLst>
      <p:ext uri="{BB962C8B-B14F-4D97-AF65-F5344CB8AC3E}">
        <p14:creationId xmlns:p14="http://schemas.microsoft.com/office/powerpoint/2010/main" val="2695252580"/>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What Can You Study</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wrap="square"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11</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grpSp>
        <p:nvGrpSpPr>
          <p:cNvPr id="4" name="Group 3">
            <a:extLst>
              <a:ext uri="{FF2B5EF4-FFF2-40B4-BE49-F238E27FC236}">
                <a16:creationId xmlns:a16="http://schemas.microsoft.com/office/drawing/2014/main" id="{289E8546-CDC8-DEE4-072D-FF70FE95F9ED}"/>
              </a:ext>
            </a:extLst>
          </p:cNvPr>
          <p:cNvGrpSpPr/>
          <p:nvPr/>
        </p:nvGrpSpPr>
        <p:grpSpPr>
          <a:xfrm>
            <a:off x="382697" y="1266243"/>
            <a:ext cx="8378605" cy="3137096"/>
            <a:chOff x="272846" y="1982059"/>
            <a:chExt cx="16710699" cy="5904641"/>
          </a:xfrm>
        </p:grpSpPr>
        <p:sp>
          <p:nvSpPr>
            <p:cNvPr id="5" name="object 3">
              <a:extLst>
                <a:ext uri="{FF2B5EF4-FFF2-40B4-BE49-F238E27FC236}">
                  <a16:creationId xmlns:a16="http://schemas.microsoft.com/office/drawing/2014/main" id="{3C21041E-08EF-5073-F27A-3592839F2BB9}"/>
                </a:ext>
              </a:extLst>
            </p:cNvPr>
            <p:cNvSpPr/>
            <p:nvPr/>
          </p:nvSpPr>
          <p:spPr>
            <a:xfrm>
              <a:off x="272846" y="2359697"/>
              <a:ext cx="4713605" cy="3185795"/>
            </a:xfrm>
            <a:custGeom>
              <a:avLst/>
              <a:gdLst/>
              <a:ahLst/>
              <a:cxnLst/>
              <a:rect l="l" t="t" r="r" b="b"/>
              <a:pathLst>
                <a:path w="4713605" h="3185795">
                  <a:moveTo>
                    <a:pt x="1901532" y="2309876"/>
                  </a:moveTo>
                  <a:lnTo>
                    <a:pt x="1901126" y="2177554"/>
                  </a:lnTo>
                  <a:lnTo>
                    <a:pt x="1900694" y="2109901"/>
                  </a:lnTo>
                  <a:lnTo>
                    <a:pt x="1887867" y="2094826"/>
                  </a:lnTo>
                  <a:lnTo>
                    <a:pt x="1880476" y="2095398"/>
                  </a:lnTo>
                  <a:lnTo>
                    <a:pt x="1180363" y="2321153"/>
                  </a:lnTo>
                  <a:lnTo>
                    <a:pt x="1176972" y="2321153"/>
                  </a:lnTo>
                  <a:lnTo>
                    <a:pt x="1173886" y="2320074"/>
                  </a:lnTo>
                  <a:lnTo>
                    <a:pt x="484416" y="2098167"/>
                  </a:lnTo>
                  <a:lnTo>
                    <a:pt x="477024" y="2097620"/>
                  </a:lnTo>
                  <a:lnTo>
                    <a:pt x="470547" y="2100351"/>
                  </a:lnTo>
                  <a:lnTo>
                    <a:pt x="465963" y="2105660"/>
                  </a:lnTo>
                  <a:lnTo>
                    <a:pt x="464210" y="2112835"/>
                  </a:lnTo>
                  <a:lnTo>
                    <a:pt x="464210" y="2394293"/>
                  </a:lnTo>
                  <a:lnTo>
                    <a:pt x="470992" y="2401087"/>
                  </a:lnTo>
                  <a:lnTo>
                    <a:pt x="479475" y="2401239"/>
                  </a:lnTo>
                  <a:lnTo>
                    <a:pt x="540359" y="2404719"/>
                  </a:lnTo>
                  <a:lnTo>
                    <a:pt x="601357" y="2412695"/>
                  </a:lnTo>
                  <a:lnTo>
                    <a:pt x="661962" y="2424557"/>
                  </a:lnTo>
                  <a:lnTo>
                    <a:pt x="721652" y="2439657"/>
                  </a:lnTo>
                  <a:lnTo>
                    <a:pt x="779907" y="2457373"/>
                  </a:lnTo>
                  <a:lnTo>
                    <a:pt x="836206" y="2477097"/>
                  </a:lnTo>
                  <a:lnTo>
                    <a:pt x="890028" y="2498191"/>
                  </a:lnTo>
                  <a:lnTo>
                    <a:pt x="940866" y="2520023"/>
                  </a:lnTo>
                  <a:lnTo>
                    <a:pt x="988187" y="2541968"/>
                  </a:lnTo>
                  <a:lnTo>
                    <a:pt x="1031468" y="2563406"/>
                  </a:lnTo>
                  <a:lnTo>
                    <a:pt x="1070203" y="2583713"/>
                  </a:lnTo>
                  <a:lnTo>
                    <a:pt x="1103871" y="2602255"/>
                  </a:lnTo>
                  <a:lnTo>
                    <a:pt x="1153909" y="2631541"/>
                  </a:lnTo>
                  <a:lnTo>
                    <a:pt x="1174965" y="2644597"/>
                  </a:lnTo>
                  <a:lnTo>
                    <a:pt x="1182217" y="2644127"/>
                  </a:lnTo>
                  <a:lnTo>
                    <a:pt x="1241056" y="2599207"/>
                  </a:lnTo>
                  <a:lnTo>
                    <a:pt x="1297508" y="2563749"/>
                  </a:lnTo>
                  <a:lnTo>
                    <a:pt x="1355826" y="2533065"/>
                  </a:lnTo>
                  <a:lnTo>
                    <a:pt x="1415161" y="2506827"/>
                  </a:lnTo>
                  <a:lnTo>
                    <a:pt x="1474660" y="2484691"/>
                  </a:lnTo>
                  <a:lnTo>
                    <a:pt x="1533512" y="2466302"/>
                  </a:lnTo>
                  <a:lnTo>
                    <a:pt x="1590840" y="2451303"/>
                  </a:lnTo>
                  <a:lnTo>
                    <a:pt x="1645805" y="2439365"/>
                  </a:lnTo>
                  <a:lnTo>
                    <a:pt x="1697583" y="2430119"/>
                  </a:lnTo>
                  <a:lnTo>
                    <a:pt x="1745310" y="2423249"/>
                  </a:lnTo>
                  <a:lnTo>
                    <a:pt x="1788147" y="2418372"/>
                  </a:lnTo>
                  <a:lnTo>
                    <a:pt x="1855774" y="2413279"/>
                  </a:lnTo>
                  <a:lnTo>
                    <a:pt x="1899462" y="2412047"/>
                  </a:lnTo>
                  <a:lnTo>
                    <a:pt x="1900631" y="2398725"/>
                  </a:lnTo>
                  <a:lnTo>
                    <a:pt x="1901291" y="2362695"/>
                  </a:lnTo>
                  <a:lnTo>
                    <a:pt x="1901532" y="2309876"/>
                  </a:lnTo>
                  <a:close/>
                </a:path>
                <a:path w="4713605" h="3185795">
                  <a:moveTo>
                    <a:pt x="2108250" y="2600617"/>
                  </a:moveTo>
                  <a:lnTo>
                    <a:pt x="2097697" y="2563838"/>
                  </a:lnTo>
                  <a:lnTo>
                    <a:pt x="2064893" y="2536113"/>
                  </a:lnTo>
                  <a:lnTo>
                    <a:pt x="2061654" y="2530868"/>
                  </a:lnTo>
                  <a:lnTo>
                    <a:pt x="2061654" y="2058060"/>
                  </a:lnTo>
                  <a:lnTo>
                    <a:pt x="2059901" y="2050884"/>
                  </a:lnTo>
                  <a:lnTo>
                    <a:pt x="2055304" y="2045576"/>
                  </a:lnTo>
                  <a:lnTo>
                    <a:pt x="2048827" y="2042833"/>
                  </a:lnTo>
                  <a:lnTo>
                    <a:pt x="2041436" y="2043391"/>
                  </a:lnTo>
                  <a:lnTo>
                    <a:pt x="2018601" y="2050643"/>
                  </a:lnTo>
                  <a:lnTo>
                    <a:pt x="2014270" y="2056663"/>
                  </a:lnTo>
                  <a:lnTo>
                    <a:pt x="2014270" y="2531491"/>
                  </a:lnTo>
                  <a:lnTo>
                    <a:pt x="2011184" y="2536736"/>
                  </a:lnTo>
                  <a:lnTo>
                    <a:pt x="1979434" y="2564434"/>
                  </a:lnTo>
                  <a:lnTo>
                    <a:pt x="1969211" y="2600617"/>
                  </a:lnTo>
                  <a:lnTo>
                    <a:pt x="1970468" y="2613825"/>
                  </a:lnTo>
                  <a:lnTo>
                    <a:pt x="1974088" y="2626220"/>
                  </a:lnTo>
                  <a:lnTo>
                    <a:pt x="1979815" y="2637536"/>
                  </a:lnTo>
                  <a:lnTo>
                    <a:pt x="1987423" y="2647531"/>
                  </a:lnTo>
                  <a:lnTo>
                    <a:pt x="1992985" y="2653550"/>
                  </a:lnTo>
                  <a:lnTo>
                    <a:pt x="1992985" y="2662656"/>
                  </a:lnTo>
                  <a:lnTo>
                    <a:pt x="1970468" y="2702166"/>
                  </a:lnTo>
                  <a:lnTo>
                    <a:pt x="1969211" y="2715272"/>
                  </a:lnTo>
                  <a:lnTo>
                    <a:pt x="1969211" y="3178670"/>
                  </a:lnTo>
                  <a:lnTo>
                    <a:pt x="1976158" y="3185617"/>
                  </a:lnTo>
                  <a:lnTo>
                    <a:pt x="2100224" y="3185617"/>
                  </a:lnTo>
                  <a:lnTo>
                    <a:pt x="2107171" y="3178670"/>
                  </a:lnTo>
                  <a:lnTo>
                    <a:pt x="2107171" y="2715272"/>
                  </a:lnTo>
                  <a:lnTo>
                    <a:pt x="2089264" y="2668981"/>
                  </a:lnTo>
                  <a:lnTo>
                    <a:pt x="2083714" y="2662961"/>
                  </a:lnTo>
                  <a:lnTo>
                    <a:pt x="2083714" y="2653703"/>
                  </a:lnTo>
                  <a:lnTo>
                    <a:pt x="2089429" y="2647835"/>
                  </a:lnTo>
                  <a:lnTo>
                    <a:pt x="2097379" y="2637815"/>
                  </a:lnTo>
                  <a:lnTo>
                    <a:pt x="2103285" y="2626423"/>
                  </a:lnTo>
                  <a:lnTo>
                    <a:pt x="2106980" y="2613939"/>
                  </a:lnTo>
                  <a:lnTo>
                    <a:pt x="2108250" y="2600617"/>
                  </a:lnTo>
                  <a:close/>
                </a:path>
                <a:path w="4713605" h="3185795">
                  <a:moveTo>
                    <a:pt x="3079750" y="903020"/>
                  </a:moveTo>
                  <a:lnTo>
                    <a:pt x="3079356" y="770712"/>
                  </a:lnTo>
                  <a:lnTo>
                    <a:pt x="3078911" y="703046"/>
                  </a:lnTo>
                  <a:lnTo>
                    <a:pt x="3066084" y="687971"/>
                  </a:lnTo>
                  <a:lnTo>
                    <a:pt x="3058693" y="688543"/>
                  </a:lnTo>
                  <a:lnTo>
                    <a:pt x="2358580" y="914298"/>
                  </a:lnTo>
                  <a:lnTo>
                    <a:pt x="2355189" y="914298"/>
                  </a:lnTo>
                  <a:lnTo>
                    <a:pt x="2352103" y="913218"/>
                  </a:lnTo>
                  <a:lnTo>
                    <a:pt x="1662633" y="691311"/>
                  </a:lnTo>
                  <a:lnTo>
                    <a:pt x="1655241" y="690765"/>
                  </a:lnTo>
                  <a:lnTo>
                    <a:pt x="1648777" y="693508"/>
                  </a:lnTo>
                  <a:lnTo>
                    <a:pt x="1644180" y="698817"/>
                  </a:lnTo>
                  <a:lnTo>
                    <a:pt x="1642427" y="705980"/>
                  </a:lnTo>
                  <a:lnTo>
                    <a:pt x="1642427" y="987437"/>
                  </a:lnTo>
                  <a:lnTo>
                    <a:pt x="1649209" y="994232"/>
                  </a:lnTo>
                  <a:lnTo>
                    <a:pt x="1657692" y="994384"/>
                  </a:lnTo>
                  <a:lnTo>
                    <a:pt x="1718576" y="997864"/>
                  </a:lnTo>
                  <a:lnTo>
                    <a:pt x="1779574" y="1005852"/>
                  </a:lnTo>
                  <a:lnTo>
                    <a:pt x="1840179" y="1017701"/>
                  </a:lnTo>
                  <a:lnTo>
                    <a:pt x="1899869" y="1032802"/>
                  </a:lnTo>
                  <a:lnTo>
                    <a:pt x="1958124" y="1050531"/>
                  </a:lnTo>
                  <a:lnTo>
                    <a:pt x="2014423" y="1070241"/>
                  </a:lnTo>
                  <a:lnTo>
                    <a:pt x="2068258" y="1091336"/>
                  </a:lnTo>
                  <a:lnTo>
                    <a:pt x="2119084" y="1113167"/>
                  </a:lnTo>
                  <a:lnTo>
                    <a:pt x="2166404" y="1135113"/>
                  </a:lnTo>
                  <a:lnTo>
                    <a:pt x="2209698" y="1156563"/>
                  </a:lnTo>
                  <a:lnTo>
                    <a:pt x="2248433" y="1176858"/>
                  </a:lnTo>
                  <a:lnTo>
                    <a:pt x="2282088" y="1195400"/>
                  </a:lnTo>
                  <a:lnTo>
                    <a:pt x="2332139" y="1224699"/>
                  </a:lnTo>
                  <a:lnTo>
                    <a:pt x="2353183" y="1237742"/>
                  </a:lnTo>
                  <a:lnTo>
                    <a:pt x="2360434" y="1237272"/>
                  </a:lnTo>
                  <a:lnTo>
                    <a:pt x="2419273" y="1192364"/>
                  </a:lnTo>
                  <a:lnTo>
                    <a:pt x="2475725" y="1156893"/>
                  </a:lnTo>
                  <a:lnTo>
                    <a:pt x="2534043" y="1126223"/>
                  </a:lnTo>
                  <a:lnTo>
                    <a:pt x="2593378" y="1099985"/>
                  </a:lnTo>
                  <a:lnTo>
                    <a:pt x="2652890" y="1077836"/>
                  </a:lnTo>
                  <a:lnTo>
                    <a:pt x="2711729" y="1059446"/>
                  </a:lnTo>
                  <a:lnTo>
                    <a:pt x="2769057" y="1044448"/>
                  </a:lnTo>
                  <a:lnTo>
                    <a:pt x="2824035" y="1032510"/>
                  </a:lnTo>
                  <a:lnTo>
                    <a:pt x="2875800" y="1023277"/>
                  </a:lnTo>
                  <a:lnTo>
                    <a:pt x="2923527" y="1016393"/>
                  </a:lnTo>
                  <a:lnTo>
                    <a:pt x="2966364" y="1011529"/>
                  </a:lnTo>
                  <a:lnTo>
                    <a:pt x="3034004" y="1006436"/>
                  </a:lnTo>
                  <a:lnTo>
                    <a:pt x="3077680" y="1005192"/>
                  </a:lnTo>
                  <a:lnTo>
                    <a:pt x="3078861" y="991870"/>
                  </a:lnTo>
                  <a:lnTo>
                    <a:pt x="3079508" y="955840"/>
                  </a:lnTo>
                  <a:lnTo>
                    <a:pt x="3079750" y="903020"/>
                  </a:lnTo>
                  <a:close/>
                </a:path>
                <a:path w="4713605" h="3185795">
                  <a:moveTo>
                    <a:pt x="3534753" y="471309"/>
                  </a:moveTo>
                  <a:lnTo>
                    <a:pt x="3532479" y="462648"/>
                  </a:lnTo>
                  <a:lnTo>
                    <a:pt x="3525037" y="456463"/>
                  </a:lnTo>
                  <a:lnTo>
                    <a:pt x="2376335" y="0"/>
                  </a:lnTo>
                  <a:lnTo>
                    <a:pt x="2372169" y="0"/>
                  </a:lnTo>
                  <a:lnTo>
                    <a:pt x="1188135" y="456615"/>
                  </a:lnTo>
                  <a:lnTo>
                    <a:pt x="1180566" y="462737"/>
                  </a:lnTo>
                  <a:lnTo>
                    <a:pt x="1178217" y="471411"/>
                  </a:lnTo>
                  <a:lnTo>
                    <a:pt x="1181011" y="479945"/>
                  </a:lnTo>
                  <a:lnTo>
                    <a:pt x="1188910" y="485622"/>
                  </a:lnTo>
                  <a:lnTo>
                    <a:pt x="2355354" y="861225"/>
                  </a:lnTo>
                  <a:lnTo>
                    <a:pt x="2358593" y="861225"/>
                  </a:lnTo>
                  <a:lnTo>
                    <a:pt x="3524110" y="485470"/>
                  </a:lnTo>
                  <a:lnTo>
                    <a:pt x="3531933" y="479806"/>
                  </a:lnTo>
                  <a:lnTo>
                    <a:pt x="3534753" y="471309"/>
                  </a:lnTo>
                  <a:close/>
                </a:path>
                <a:path w="4713605" h="3185795">
                  <a:moveTo>
                    <a:pt x="4257967" y="2309876"/>
                  </a:moveTo>
                  <a:lnTo>
                    <a:pt x="4257573" y="2177554"/>
                  </a:lnTo>
                  <a:lnTo>
                    <a:pt x="4257141" y="2109901"/>
                  </a:lnTo>
                  <a:lnTo>
                    <a:pt x="4244314" y="2094826"/>
                  </a:lnTo>
                  <a:lnTo>
                    <a:pt x="4236923" y="2095398"/>
                  </a:lnTo>
                  <a:lnTo>
                    <a:pt x="3536810" y="2321153"/>
                  </a:lnTo>
                  <a:lnTo>
                    <a:pt x="3533419" y="2321153"/>
                  </a:lnTo>
                  <a:lnTo>
                    <a:pt x="3530333" y="2320074"/>
                  </a:lnTo>
                  <a:lnTo>
                    <a:pt x="2840863" y="2098167"/>
                  </a:lnTo>
                  <a:lnTo>
                    <a:pt x="2833471" y="2097620"/>
                  </a:lnTo>
                  <a:lnTo>
                    <a:pt x="2826994" y="2100351"/>
                  </a:lnTo>
                  <a:lnTo>
                    <a:pt x="2822397" y="2105660"/>
                  </a:lnTo>
                  <a:lnTo>
                    <a:pt x="2820657" y="2112835"/>
                  </a:lnTo>
                  <a:lnTo>
                    <a:pt x="2820657" y="2394293"/>
                  </a:lnTo>
                  <a:lnTo>
                    <a:pt x="2827439" y="2401087"/>
                  </a:lnTo>
                  <a:lnTo>
                    <a:pt x="2835922" y="2401239"/>
                  </a:lnTo>
                  <a:lnTo>
                    <a:pt x="2896793" y="2404719"/>
                  </a:lnTo>
                  <a:lnTo>
                    <a:pt x="2957804" y="2412695"/>
                  </a:lnTo>
                  <a:lnTo>
                    <a:pt x="3018409" y="2424557"/>
                  </a:lnTo>
                  <a:lnTo>
                    <a:pt x="3078099" y="2439657"/>
                  </a:lnTo>
                  <a:lnTo>
                    <a:pt x="3136354" y="2457373"/>
                  </a:lnTo>
                  <a:lnTo>
                    <a:pt x="3192653" y="2477097"/>
                  </a:lnTo>
                  <a:lnTo>
                    <a:pt x="3246475" y="2498191"/>
                  </a:lnTo>
                  <a:lnTo>
                    <a:pt x="3297301" y="2520023"/>
                  </a:lnTo>
                  <a:lnTo>
                    <a:pt x="3344621" y="2541968"/>
                  </a:lnTo>
                  <a:lnTo>
                    <a:pt x="3387915" y="2563406"/>
                  </a:lnTo>
                  <a:lnTo>
                    <a:pt x="3426650" y="2583713"/>
                  </a:lnTo>
                  <a:lnTo>
                    <a:pt x="3460318" y="2602255"/>
                  </a:lnTo>
                  <a:lnTo>
                    <a:pt x="3510356" y="2631541"/>
                  </a:lnTo>
                  <a:lnTo>
                    <a:pt x="3531412" y="2644597"/>
                  </a:lnTo>
                  <a:lnTo>
                    <a:pt x="3538664" y="2644127"/>
                  </a:lnTo>
                  <a:lnTo>
                    <a:pt x="3597491" y="2599207"/>
                  </a:lnTo>
                  <a:lnTo>
                    <a:pt x="3653942" y="2563749"/>
                  </a:lnTo>
                  <a:lnTo>
                    <a:pt x="3712260" y="2533065"/>
                  </a:lnTo>
                  <a:lnTo>
                    <a:pt x="3771595" y="2506827"/>
                  </a:lnTo>
                  <a:lnTo>
                    <a:pt x="3831107" y="2484691"/>
                  </a:lnTo>
                  <a:lnTo>
                    <a:pt x="3889946" y="2466302"/>
                  </a:lnTo>
                  <a:lnTo>
                    <a:pt x="3947274" y="2451303"/>
                  </a:lnTo>
                  <a:lnTo>
                    <a:pt x="4002252" y="2439365"/>
                  </a:lnTo>
                  <a:lnTo>
                    <a:pt x="4054017" y="2430119"/>
                  </a:lnTo>
                  <a:lnTo>
                    <a:pt x="4101744" y="2423249"/>
                  </a:lnTo>
                  <a:lnTo>
                    <a:pt x="4144581" y="2418372"/>
                  </a:lnTo>
                  <a:lnTo>
                    <a:pt x="4212221" y="2413279"/>
                  </a:lnTo>
                  <a:lnTo>
                    <a:pt x="4255909" y="2412047"/>
                  </a:lnTo>
                  <a:lnTo>
                    <a:pt x="4257078" y="2398725"/>
                  </a:lnTo>
                  <a:lnTo>
                    <a:pt x="4257738" y="2362695"/>
                  </a:lnTo>
                  <a:lnTo>
                    <a:pt x="4257967" y="2309876"/>
                  </a:lnTo>
                  <a:close/>
                </a:path>
                <a:path w="4713605" h="3185795">
                  <a:moveTo>
                    <a:pt x="4464685" y="2600617"/>
                  </a:moveTo>
                  <a:lnTo>
                    <a:pt x="4454144" y="2563838"/>
                  </a:lnTo>
                  <a:lnTo>
                    <a:pt x="4421327" y="2536113"/>
                  </a:lnTo>
                  <a:lnTo>
                    <a:pt x="4418088" y="2530868"/>
                  </a:lnTo>
                  <a:lnTo>
                    <a:pt x="4418088" y="2058060"/>
                  </a:lnTo>
                  <a:lnTo>
                    <a:pt x="4416349" y="2050884"/>
                  </a:lnTo>
                  <a:lnTo>
                    <a:pt x="4411751" y="2045576"/>
                  </a:lnTo>
                  <a:lnTo>
                    <a:pt x="4405261" y="2042833"/>
                  </a:lnTo>
                  <a:lnTo>
                    <a:pt x="4397870" y="2043391"/>
                  </a:lnTo>
                  <a:lnTo>
                    <a:pt x="4375035" y="2050643"/>
                  </a:lnTo>
                  <a:lnTo>
                    <a:pt x="4370705" y="2056663"/>
                  </a:lnTo>
                  <a:lnTo>
                    <a:pt x="4370705" y="2531491"/>
                  </a:lnTo>
                  <a:lnTo>
                    <a:pt x="4367619" y="2536736"/>
                  </a:lnTo>
                  <a:lnTo>
                    <a:pt x="4335881" y="2564434"/>
                  </a:lnTo>
                  <a:lnTo>
                    <a:pt x="4325645" y="2600617"/>
                  </a:lnTo>
                  <a:lnTo>
                    <a:pt x="4326915" y="2613825"/>
                  </a:lnTo>
                  <a:lnTo>
                    <a:pt x="4330535" y="2626220"/>
                  </a:lnTo>
                  <a:lnTo>
                    <a:pt x="4336262" y="2637536"/>
                  </a:lnTo>
                  <a:lnTo>
                    <a:pt x="4343857" y="2647531"/>
                  </a:lnTo>
                  <a:lnTo>
                    <a:pt x="4349420" y="2653550"/>
                  </a:lnTo>
                  <a:lnTo>
                    <a:pt x="4349420" y="2662656"/>
                  </a:lnTo>
                  <a:lnTo>
                    <a:pt x="4326915" y="2702166"/>
                  </a:lnTo>
                  <a:lnTo>
                    <a:pt x="4325645" y="2715272"/>
                  </a:lnTo>
                  <a:lnTo>
                    <a:pt x="4325645" y="3178670"/>
                  </a:lnTo>
                  <a:lnTo>
                    <a:pt x="4332592" y="3185617"/>
                  </a:lnTo>
                  <a:lnTo>
                    <a:pt x="4456658" y="3185617"/>
                  </a:lnTo>
                  <a:lnTo>
                    <a:pt x="4463605" y="3178670"/>
                  </a:lnTo>
                  <a:lnTo>
                    <a:pt x="4463605" y="2715272"/>
                  </a:lnTo>
                  <a:lnTo>
                    <a:pt x="4445698" y="2668981"/>
                  </a:lnTo>
                  <a:lnTo>
                    <a:pt x="4440148" y="2662961"/>
                  </a:lnTo>
                  <a:lnTo>
                    <a:pt x="4440148" y="2653703"/>
                  </a:lnTo>
                  <a:lnTo>
                    <a:pt x="4445863" y="2647835"/>
                  </a:lnTo>
                  <a:lnTo>
                    <a:pt x="4453814" y="2637815"/>
                  </a:lnTo>
                  <a:lnTo>
                    <a:pt x="4459732" y="2626423"/>
                  </a:lnTo>
                  <a:lnTo>
                    <a:pt x="4463415" y="2613939"/>
                  </a:lnTo>
                  <a:lnTo>
                    <a:pt x="4464685" y="2600617"/>
                  </a:lnTo>
                  <a:close/>
                </a:path>
                <a:path w="4713605" h="3185795">
                  <a:moveTo>
                    <a:pt x="4712982" y="1878164"/>
                  </a:moveTo>
                  <a:lnTo>
                    <a:pt x="4710709" y="1869490"/>
                  </a:lnTo>
                  <a:lnTo>
                    <a:pt x="4703254" y="1863318"/>
                  </a:lnTo>
                  <a:lnTo>
                    <a:pt x="3554552" y="1406855"/>
                  </a:lnTo>
                  <a:lnTo>
                    <a:pt x="3550386" y="1406855"/>
                  </a:lnTo>
                  <a:lnTo>
                    <a:pt x="3285388" y="1509052"/>
                  </a:lnTo>
                  <a:lnTo>
                    <a:pt x="3285388" y="1308417"/>
                  </a:lnTo>
                  <a:lnTo>
                    <a:pt x="3267481" y="1262126"/>
                  </a:lnTo>
                  <a:lnTo>
                    <a:pt x="3261931" y="1256106"/>
                  </a:lnTo>
                  <a:lnTo>
                    <a:pt x="3261931" y="1246847"/>
                  </a:lnTo>
                  <a:lnTo>
                    <a:pt x="3285198" y="1207084"/>
                  </a:lnTo>
                  <a:lnTo>
                    <a:pt x="3286468" y="1193761"/>
                  </a:lnTo>
                  <a:lnTo>
                    <a:pt x="3283699" y="1174305"/>
                  </a:lnTo>
                  <a:lnTo>
                    <a:pt x="3275914" y="1156982"/>
                  </a:lnTo>
                  <a:lnTo>
                    <a:pt x="3263874" y="1142580"/>
                  </a:lnTo>
                  <a:lnTo>
                    <a:pt x="3248355" y="1131887"/>
                  </a:lnTo>
                  <a:lnTo>
                    <a:pt x="3243110" y="1129258"/>
                  </a:lnTo>
                  <a:lnTo>
                    <a:pt x="3239871" y="1124013"/>
                  </a:lnTo>
                  <a:lnTo>
                    <a:pt x="3239871" y="651205"/>
                  </a:lnTo>
                  <a:lnTo>
                    <a:pt x="3238119" y="644029"/>
                  </a:lnTo>
                  <a:lnTo>
                    <a:pt x="3233521" y="638721"/>
                  </a:lnTo>
                  <a:lnTo>
                    <a:pt x="3227044" y="635990"/>
                  </a:lnTo>
                  <a:lnTo>
                    <a:pt x="3219653" y="636536"/>
                  </a:lnTo>
                  <a:lnTo>
                    <a:pt x="3196818" y="643788"/>
                  </a:lnTo>
                  <a:lnTo>
                    <a:pt x="3192488" y="649808"/>
                  </a:lnTo>
                  <a:lnTo>
                    <a:pt x="3192488" y="1124635"/>
                  </a:lnTo>
                  <a:lnTo>
                    <a:pt x="3189401" y="1129880"/>
                  </a:lnTo>
                  <a:lnTo>
                    <a:pt x="3157651" y="1157579"/>
                  </a:lnTo>
                  <a:lnTo>
                    <a:pt x="3147428" y="1193761"/>
                  </a:lnTo>
                  <a:lnTo>
                    <a:pt x="3148685" y="1206982"/>
                  </a:lnTo>
                  <a:lnTo>
                    <a:pt x="3152305" y="1219365"/>
                  </a:lnTo>
                  <a:lnTo>
                    <a:pt x="3158045" y="1230680"/>
                  </a:lnTo>
                  <a:lnTo>
                    <a:pt x="3165640" y="1240675"/>
                  </a:lnTo>
                  <a:lnTo>
                    <a:pt x="3171202" y="1246695"/>
                  </a:lnTo>
                  <a:lnTo>
                    <a:pt x="3171202" y="1255801"/>
                  </a:lnTo>
                  <a:lnTo>
                    <a:pt x="3148685" y="1295323"/>
                  </a:lnTo>
                  <a:lnTo>
                    <a:pt x="3147428" y="1308417"/>
                  </a:lnTo>
                  <a:lnTo>
                    <a:pt x="3147428" y="1562265"/>
                  </a:lnTo>
                  <a:lnTo>
                    <a:pt x="2366353" y="1863471"/>
                  </a:lnTo>
                  <a:lnTo>
                    <a:pt x="2358796" y="1869579"/>
                  </a:lnTo>
                  <a:lnTo>
                    <a:pt x="2356497" y="1878025"/>
                  </a:lnTo>
                  <a:lnTo>
                    <a:pt x="2354262" y="1869490"/>
                  </a:lnTo>
                  <a:lnTo>
                    <a:pt x="2346807" y="1863318"/>
                  </a:lnTo>
                  <a:lnTo>
                    <a:pt x="1198105" y="1406855"/>
                  </a:lnTo>
                  <a:lnTo>
                    <a:pt x="1193939" y="1406855"/>
                  </a:lnTo>
                  <a:lnTo>
                    <a:pt x="9906" y="1863471"/>
                  </a:lnTo>
                  <a:lnTo>
                    <a:pt x="2349" y="1869579"/>
                  </a:lnTo>
                  <a:lnTo>
                    <a:pt x="0" y="1878253"/>
                  </a:lnTo>
                  <a:lnTo>
                    <a:pt x="2794" y="1886788"/>
                  </a:lnTo>
                  <a:lnTo>
                    <a:pt x="10680" y="1892477"/>
                  </a:lnTo>
                  <a:lnTo>
                    <a:pt x="1177124" y="2268080"/>
                  </a:lnTo>
                  <a:lnTo>
                    <a:pt x="1180363" y="2268080"/>
                  </a:lnTo>
                  <a:lnTo>
                    <a:pt x="2345880" y="1892325"/>
                  </a:lnTo>
                  <a:lnTo>
                    <a:pt x="2353716" y="1886661"/>
                  </a:lnTo>
                  <a:lnTo>
                    <a:pt x="2356459" y="1878368"/>
                  </a:lnTo>
                  <a:lnTo>
                    <a:pt x="2359241" y="1886788"/>
                  </a:lnTo>
                  <a:lnTo>
                    <a:pt x="2367127" y="1892477"/>
                  </a:lnTo>
                  <a:lnTo>
                    <a:pt x="3533571" y="2268080"/>
                  </a:lnTo>
                  <a:lnTo>
                    <a:pt x="3536810" y="2268080"/>
                  </a:lnTo>
                  <a:lnTo>
                    <a:pt x="4702327" y="1892325"/>
                  </a:lnTo>
                  <a:lnTo>
                    <a:pt x="4710150" y="1886661"/>
                  </a:lnTo>
                  <a:lnTo>
                    <a:pt x="4712982" y="1878164"/>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5">
              <a:extLst>
                <a:ext uri="{FF2B5EF4-FFF2-40B4-BE49-F238E27FC236}">
                  <a16:creationId xmlns:a16="http://schemas.microsoft.com/office/drawing/2014/main" id="{8218B413-46C4-9D26-3B92-0390BD7B2495}"/>
                </a:ext>
              </a:extLst>
            </p:cNvPr>
            <p:cNvSpPr/>
            <p:nvPr/>
          </p:nvSpPr>
          <p:spPr>
            <a:xfrm>
              <a:off x="6115050" y="2400300"/>
              <a:ext cx="0" cy="5486400"/>
            </a:xfrm>
            <a:custGeom>
              <a:avLst/>
              <a:gdLst/>
              <a:ahLst/>
              <a:cxnLst/>
              <a:rect l="l" t="t" r="r" b="b"/>
              <a:pathLst>
                <a:path h="5486400">
                  <a:moveTo>
                    <a:pt x="0" y="0"/>
                  </a:moveTo>
                  <a:lnTo>
                    <a:pt x="0" y="5486400"/>
                  </a:lnTo>
                </a:path>
              </a:pathLst>
            </a:custGeom>
            <a:ln w="381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6">
              <a:extLst>
                <a:ext uri="{FF2B5EF4-FFF2-40B4-BE49-F238E27FC236}">
                  <a16:creationId xmlns:a16="http://schemas.microsoft.com/office/drawing/2014/main" id="{2A2064E6-7B37-8282-521D-E39237CC6561}"/>
                </a:ext>
              </a:extLst>
            </p:cNvPr>
            <p:cNvPicPr/>
            <p:nvPr/>
          </p:nvPicPr>
          <p:blipFill>
            <a:blip r:embed="rId3" cstate="print"/>
            <a:stretch>
              <a:fillRect/>
            </a:stretch>
          </p:blipFill>
          <p:spPr>
            <a:xfrm>
              <a:off x="8102852" y="1982059"/>
              <a:ext cx="2315022" cy="4188652"/>
            </a:xfrm>
            <a:prstGeom prst="rect">
              <a:avLst/>
            </a:prstGeom>
          </p:spPr>
        </p:pic>
        <p:sp>
          <p:nvSpPr>
            <p:cNvPr id="14" name="object 8">
              <a:extLst>
                <a:ext uri="{FF2B5EF4-FFF2-40B4-BE49-F238E27FC236}">
                  <a16:creationId xmlns:a16="http://schemas.microsoft.com/office/drawing/2014/main" id="{3F087B0B-6978-25AE-6FB4-ADF2E9DD6A72}"/>
                </a:ext>
              </a:extLst>
            </p:cNvPr>
            <p:cNvSpPr/>
            <p:nvPr/>
          </p:nvSpPr>
          <p:spPr>
            <a:xfrm>
              <a:off x="13087350" y="2400300"/>
              <a:ext cx="0" cy="5486400"/>
            </a:xfrm>
            <a:custGeom>
              <a:avLst/>
              <a:gdLst/>
              <a:ahLst/>
              <a:cxnLst/>
              <a:rect l="l" t="t" r="r" b="b"/>
              <a:pathLst>
                <a:path h="5486400">
                  <a:moveTo>
                    <a:pt x="0" y="0"/>
                  </a:moveTo>
                  <a:lnTo>
                    <a:pt x="0" y="5486400"/>
                  </a:lnTo>
                </a:path>
              </a:pathLst>
            </a:custGeom>
            <a:ln w="381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9">
              <a:extLst>
                <a:ext uri="{FF2B5EF4-FFF2-40B4-BE49-F238E27FC236}">
                  <a16:creationId xmlns:a16="http://schemas.microsoft.com/office/drawing/2014/main" id="{6D9AABBF-DAFA-BBA5-902F-7E93BC645303}"/>
                </a:ext>
              </a:extLst>
            </p:cNvPr>
            <p:cNvSpPr/>
            <p:nvPr/>
          </p:nvSpPr>
          <p:spPr>
            <a:xfrm>
              <a:off x="14308925" y="2801594"/>
              <a:ext cx="2674620" cy="1931035"/>
            </a:xfrm>
            <a:custGeom>
              <a:avLst/>
              <a:gdLst/>
              <a:ahLst/>
              <a:cxnLst/>
              <a:rect l="l" t="t" r="r" b="b"/>
              <a:pathLst>
                <a:path w="2674619" h="1931035">
                  <a:moveTo>
                    <a:pt x="2082838" y="1520177"/>
                  </a:moveTo>
                  <a:lnTo>
                    <a:pt x="2046973" y="1427886"/>
                  </a:lnTo>
                  <a:lnTo>
                    <a:pt x="2031123" y="1418412"/>
                  </a:lnTo>
                  <a:lnTo>
                    <a:pt x="2016493" y="1407236"/>
                  </a:lnTo>
                  <a:lnTo>
                    <a:pt x="2003221" y="1394498"/>
                  </a:lnTo>
                  <a:lnTo>
                    <a:pt x="1991474" y="1380312"/>
                  </a:lnTo>
                  <a:lnTo>
                    <a:pt x="1955558" y="1391399"/>
                  </a:lnTo>
                  <a:lnTo>
                    <a:pt x="1881238" y="1387411"/>
                  </a:lnTo>
                  <a:lnTo>
                    <a:pt x="1845754" y="1372108"/>
                  </a:lnTo>
                  <a:lnTo>
                    <a:pt x="1797558" y="1329563"/>
                  </a:lnTo>
                  <a:lnTo>
                    <a:pt x="1770176" y="1272946"/>
                  </a:lnTo>
                  <a:lnTo>
                    <a:pt x="1569262" y="1789938"/>
                  </a:lnTo>
                  <a:lnTo>
                    <a:pt x="1770075" y="1722526"/>
                  </a:lnTo>
                  <a:lnTo>
                    <a:pt x="1782445" y="1720659"/>
                  </a:lnTo>
                  <a:lnTo>
                    <a:pt x="1794395" y="1722996"/>
                  </a:lnTo>
                  <a:lnTo>
                    <a:pt x="1804898" y="1729168"/>
                  </a:lnTo>
                  <a:lnTo>
                    <a:pt x="1812925" y="1738769"/>
                  </a:lnTo>
                  <a:lnTo>
                    <a:pt x="1923376" y="1930552"/>
                  </a:lnTo>
                  <a:lnTo>
                    <a:pt x="2082838" y="1520177"/>
                  </a:lnTo>
                  <a:close/>
                </a:path>
                <a:path w="2674619" h="1931035">
                  <a:moveTo>
                    <a:pt x="2085530" y="270789"/>
                  </a:moveTo>
                  <a:lnTo>
                    <a:pt x="2079091" y="247154"/>
                  </a:lnTo>
                  <a:lnTo>
                    <a:pt x="2061578" y="228180"/>
                  </a:lnTo>
                  <a:lnTo>
                    <a:pt x="2035632" y="215557"/>
                  </a:lnTo>
                  <a:lnTo>
                    <a:pt x="2003945" y="210972"/>
                  </a:lnTo>
                  <a:lnTo>
                    <a:pt x="1530997" y="210972"/>
                  </a:lnTo>
                  <a:lnTo>
                    <a:pt x="1530997" y="723315"/>
                  </a:lnTo>
                  <a:lnTo>
                    <a:pt x="1530997" y="1157300"/>
                  </a:lnTo>
                  <a:lnTo>
                    <a:pt x="1528152" y="1171384"/>
                  </a:lnTo>
                  <a:lnTo>
                    <a:pt x="1520405" y="1182865"/>
                  </a:lnTo>
                  <a:lnTo>
                    <a:pt x="1508912" y="1190612"/>
                  </a:lnTo>
                  <a:lnTo>
                    <a:pt x="1494828" y="1193457"/>
                  </a:lnTo>
                  <a:lnTo>
                    <a:pt x="331520" y="1193457"/>
                  </a:lnTo>
                  <a:lnTo>
                    <a:pt x="317449" y="1190612"/>
                  </a:lnTo>
                  <a:lnTo>
                    <a:pt x="305955" y="1182865"/>
                  </a:lnTo>
                  <a:lnTo>
                    <a:pt x="298196" y="1171384"/>
                  </a:lnTo>
                  <a:lnTo>
                    <a:pt x="295351" y="1157300"/>
                  </a:lnTo>
                  <a:lnTo>
                    <a:pt x="298196" y="1143215"/>
                  </a:lnTo>
                  <a:lnTo>
                    <a:pt x="305943" y="1131722"/>
                  </a:lnTo>
                  <a:lnTo>
                    <a:pt x="317436" y="1123975"/>
                  </a:lnTo>
                  <a:lnTo>
                    <a:pt x="331520" y="1121130"/>
                  </a:lnTo>
                  <a:lnTo>
                    <a:pt x="1494828" y="1121130"/>
                  </a:lnTo>
                  <a:lnTo>
                    <a:pt x="1508912" y="1123975"/>
                  </a:lnTo>
                  <a:lnTo>
                    <a:pt x="1520405" y="1131722"/>
                  </a:lnTo>
                  <a:lnTo>
                    <a:pt x="1528152" y="1143215"/>
                  </a:lnTo>
                  <a:lnTo>
                    <a:pt x="1530997" y="1157300"/>
                  </a:lnTo>
                  <a:lnTo>
                    <a:pt x="1530997" y="723315"/>
                  </a:lnTo>
                  <a:lnTo>
                    <a:pt x="1528152" y="737400"/>
                  </a:lnTo>
                  <a:lnTo>
                    <a:pt x="1520405" y="748880"/>
                  </a:lnTo>
                  <a:lnTo>
                    <a:pt x="1508912" y="756627"/>
                  </a:lnTo>
                  <a:lnTo>
                    <a:pt x="1494828" y="759472"/>
                  </a:lnTo>
                  <a:lnTo>
                    <a:pt x="1169339" y="759472"/>
                  </a:lnTo>
                  <a:lnTo>
                    <a:pt x="1169339" y="934275"/>
                  </a:lnTo>
                  <a:lnTo>
                    <a:pt x="1166495" y="948359"/>
                  </a:lnTo>
                  <a:lnTo>
                    <a:pt x="1158748" y="959853"/>
                  </a:lnTo>
                  <a:lnTo>
                    <a:pt x="1147254" y="967600"/>
                  </a:lnTo>
                  <a:lnTo>
                    <a:pt x="1133182" y="970445"/>
                  </a:lnTo>
                  <a:lnTo>
                    <a:pt x="331520" y="970445"/>
                  </a:lnTo>
                  <a:lnTo>
                    <a:pt x="317436" y="967600"/>
                  </a:lnTo>
                  <a:lnTo>
                    <a:pt x="305943" y="959853"/>
                  </a:lnTo>
                  <a:lnTo>
                    <a:pt x="298196" y="948359"/>
                  </a:lnTo>
                  <a:lnTo>
                    <a:pt x="295351" y="934275"/>
                  </a:lnTo>
                  <a:lnTo>
                    <a:pt x="298196" y="920203"/>
                  </a:lnTo>
                  <a:lnTo>
                    <a:pt x="305943" y="908710"/>
                  </a:lnTo>
                  <a:lnTo>
                    <a:pt x="317436" y="900963"/>
                  </a:lnTo>
                  <a:lnTo>
                    <a:pt x="331520" y="898118"/>
                  </a:lnTo>
                  <a:lnTo>
                    <a:pt x="1133182" y="898118"/>
                  </a:lnTo>
                  <a:lnTo>
                    <a:pt x="1147254" y="900963"/>
                  </a:lnTo>
                  <a:lnTo>
                    <a:pt x="1158748" y="908710"/>
                  </a:lnTo>
                  <a:lnTo>
                    <a:pt x="1166495" y="920203"/>
                  </a:lnTo>
                  <a:lnTo>
                    <a:pt x="1169339" y="934275"/>
                  </a:lnTo>
                  <a:lnTo>
                    <a:pt x="1169339" y="759472"/>
                  </a:lnTo>
                  <a:lnTo>
                    <a:pt x="331520" y="759472"/>
                  </a:lnTo>
                  <a:lnTo>
                    <a:pt x="317449" y="756627"/>
                  </a:lnTo>
                  <a:lnTo>
                    <a:pt x="305955" y="748880"/>
                  </a:lnTo>
                  <a:lnTo>
                    <a:pt x="298196" y="737400"/>
                  </a:lnTo>
                  <a:lnTo>
                    <a:pt x="295351" y="723315"/>
                  </a:lnTo>
                  <a:lnTo>
                    <a:pt x="298196" y="709231"/>
                  </a:lnTo>
                  <a:lnTo>
                    <a:pt x="305943" y="697738"/>
                  </a:lnTo>
                  <a:lnTo>
                    <a:pt x="317436" y="689991"/>
                  </a:lnTo>
                  <a:lnTo>
                    <a:pt x="331520" y="687146"/>
                  </a:lnTo>
                  <a:lnTo>
                    <a:pt x="1494828" y="687146"/>
                  </a:lnTo>
                  <a:lnTo>
                    <a:pt x="1508912" y="689991"/>
                  </a:lnTo>
                  <a:lnTo>
                    <a:pt x="1520405" y="697738"/>
                  </a:lnTo>
                  <a:lnTo>
                    <a:pt x="1528152" y="709231"/>
                  </a:lnTo>
                  <a:lnTo>
                    <a:pt x="1530997" y="723315"/>
                  </a:lnTo>
                  <a:lnTo>
                    <a:pt x="1530997" y="210972"/>
                  </a:lnTo>
                  <a:lnTo>
                    <a:pt x="290271" y="210972"/>
                  </a:lnTo>
                  <a:lnTo>
                    <a:pt x="257670" y="217081"/>
                  </a:lnTo>
                  <a:lnTo>
                    <a:pt x="230479" y="233946"/>
                  </a:lnTo>
                  <a:lnTo>
                    <a:pt x="211848" y="259372"/>
                  </a:lnTo>
                  <a:lnTo>
                    <a:pt x="204939" y="291172"/>
                  </a:lnTo>
                  <a:lnTo>
                    <a:pt x="204939" y="1313370"/>
                  </a:lnTo>
                  <a:lnTo>
                    <a:pt x="211848" y="1345920"/>
                  </a:lnTo>
                  <a:lnTo>
                    <a:pt x="230479" y="1373009"/>
                  </a:lnTo>
                  <a:lnTo>
                    <a:pt x="257670" y="1391539"/>
                  </a:lnTo>
                  <a:lnTo>
                    <a:pt x="290271" y="1398397"/>
                  </a:lnTo>
                  <a:lnTo>
                    <a:pt x="1644675" y="1398397"/>
                  </a:lnTo>
                  <a:lnTo>
                    <a:pt x="1708556" y="1232941"/>
                  </a:lnTo>
                  <a:lnTo>
                    <a:pt x="1689303" y="1220876"/>
                  </a:lnTo>
                  <a:lnTo>
                    <a:pt x="1671904" y="1206144"/>
                  </a:lnTo>
                  <a:lnTo>
                    <a:pt x="1660575" y="1193457"/>
                  </a:lnTo>
                  <a:lnTo>
                    <a:pt x="1656651" y="1189062"/>
                  </a:lnTo>
                  <a:lnTo>
                    <a:pt x="1643849" y="1169974"/>
                  </a:lnTo>
                  <a:lnTo>
                    <a:pt x="1628622" y="1134351"/>
                  </a:lnTo>
                  <a:lnTo>
                    <a:pt x="1626374" y="1121130"/>
                  </a:lnTo>
                  <a:lnTo>
                    <a:pt x="1622272" y="1097076"/>
                  </a:lnTo>
                  <a:lnTo>
                    <a:pt x="1624672" y="1059649"/>
                  </a:lnTo>
                  <a:lnTo>
                    <a:pt x="1635734" y="1023620"/>
                  </a:lnTo>
                  <a:lnTo>
                    <a:pt x="1608201" y="997953"/>
                  </a:lnTo>
                  <a:lnTo>
                    <a:pt x="1589963" y="970445"/>
                  </a:lnTo>
                  <a:lnTo>
                    <a:pt x="1587512" y="966762"/>
                  </a:lnTo>
                  <a:lnTo>
                    <a:pt x="1574495" y="931303"/>
                  </a:lnTo>
                  <a:lnTo>
                    <a:pt x="1570596" y="898118"/>
                  </a:lnTo>
                  <a:lnTo>
                    <a:pt x="1569974" y="892822"/>
                  </a:lnTo>
                  <a:lnTo>
                    <a:pt x="1574495" y="854354"/>
                  </a:lnTo>
                  <a:lnTo>
                    <a:pt x="1587525" y="818921"/>
                  </a:lnTo>
                  <a:lnTo>
                    <a:pt x="1608213" y="787755"/>
                  </a:lnTo>
                  <a:lnTo>
                    <a:pt x="1635734" y="762088"/>
                  </a:lnTo>
                  <a:lnTo>
                    <a:pt x="1634934" y="759472"/>
                  </a:lnTo>
                  <a:lnTo>
                    <a:pt x="1624672" y="726097"/>
                  </a:lnTo>
                  <a:lnTo>
                    <a:pt x="1622348" y="689991"/>
                  </a:lnTo>
                  <a:lnTo>
                    <a:pt x="1622272" y="688759"/>
                  </a:lnTo>
                  <a:lnTo>
                    <a:pt x="1622539" y="687146"/>
                  </a:lnTo>
                  <a:lnTo>
                    <a:pt x="1643849" y="615975"/>
                  </a:lnTo>
                  <a:lnTo>
                    <a:pt x="1666913" y="584911"/>
                  </a:lnTo>
                  <a:lnTo>
                    <a:pt x="1729244" y="544144"/>
                  </a:lnTo>
                  <a:lnTo>
                    <a:pt x="1765846" y="535736"/>
                  </a:lnTo>
                  <a:lnTo>
                    <a:pt x="1774215" y="498995"/>
                  </a:lnTo>
                  <a:lnTo>
                    <a:pt x="1814804" y="436435"/>
                  </a:lnTo>
                  <a:lnTo>
                    <a:pt x="1845754" y="413270"/>
                  </a:lnTo>
                  <a:lnTo>
                    <a:pt x="1881124" y="397979"/>
                  </a:lnTo>
                  <a:lnTo>
                    <a:pt x="1917966" y="391579"/>
                  </a:lnTo>
                  <a:lnTo>
                    <a:pt x="1954961" y="393954"/>
                  </a:lnTo>
                  <a:lnTo>
                    <a:pt x="1990750" y="405003"/>
                  </a:lnTo>
                  <a:lnTo>
                    <a:pt x="2002701" y="391579"/>
                  </a:lnTo>
                  <a:lnTo>
                    <a:pt x="2010232" y="383095"/>
                  </a:lnTo>
                  <a:lnTo>
                    <a:pt x="2033257" y="365201"/>
                  </a:lnTo>
                  <a:lnTo>
                    <a:pt x="2058720" y="351663"/>
                  </a:lnTo>
                  <a:lnTo>
                    <a:pt x="2085530" y="342874"/>
                  </a:lnTo>
                  <a:lnTo>
                    <a:pt x="2085530" y="270789"/>
                  </a:lnTo>
                  <a:close/>
                </a:path>
                <a:path w="2674619" h="1931035">
                  <a:moveTo>
                    <a:pt x="2296503" y="83007"/>
                  </a:moveTo>
                  <a:lnTo>
                    <a:pt x="2289848" y="50406"/>
                  </a:lnTo>
                  <a:lnTo>
                    <a:pt x="2271750" y="24053"/>
                  </a:lnTo>
                  <a:lnTo>
                    <a:pt x="2244928" y="6426"/>
                  </a:lnTo>
                  <a:lnTo>
                    <a:pt x="2212111" y="0"/>
                  </a:lnTo>
                  <a:lnTo>
                    <a:pt x="84391" y="0"/>
                  </a:lnTo>
                  <a:lnTo>
                    <a:pt x="51562" y="6426"/>
                  </a:lnTo>
                  <a:lnTo>
                    <a:pt x="24739" y="24053"/>
                  </a:lnTo>
                  <a:lnTo>
                    <a:pt x="6642" y="50406"/>
                  </a:lnTo>
                  <a:lnTo>
                    <a:pt x="0" y="83007"/>
                  </a:lnTo>
                  <a:lnTo>
                    <a:pt x="0" y="1523860"/>
                  </a:lnTo>
                  <a:lnTo>
                    <a:pt x="6642" y="1556854"/>
                  </a:lnTo>
                  <a:lnTo>
                    <a:pt x="24739" y="1584058"/>
                  </a:lnTo>
                  <a:lnTo>
                    <a:pt x="51562" y="1602549"/>
                  </a:lnTo>
                  <a:lnTo>
                    <a:pt x="84391" y="1609356"/>
                  </a:lnTo>
                  <a:lnTo>
                    <a:pt x="1562277" y="1609356"/>
                  </a:lnTo>
                  <a:lnTo>
                    <a:pt x="1616583" y="1470723"/>
                  </a:lnTo>
                  <a:lnTo>
                    <a:pt x="290283" y="1470723"/>
                  </a:lnTo>
                  <a:lnTo>
                    <a:pt x="241020" y="1462582"/>
                  </a:lnTo>
                  <a:lnTo>
                    <a:pt x="197815" y="1439976"/>
                  </a:lnTo>
                  <a:lnTo>
                    <a:pt x="163461" y="1405724"/>
                  </a:lnTo>
                  <a:lnTo>
                    <a:pt x="140792" y="1362583"/>
                  </a:lnTo>
                  <a:lnTo>
                    <a:pt x="132613" y="1313357"/>
                  </a:lnTo>
                  <a:lnTo>
                    <a:pt x="132613" y="291160"/>
                  </a:lnTo>
                  <a:lnTo>
                    <a:pt x="140792" y="242443"/>
                  </a:lnTo>
                  <a:lnTo>
                    <a:pt x="163461" y="200520"/>
                  </a:lnTo>
                  <a:lnTo>
                    <a:pt x="197815" y="167690"/>
                  </a:lnTo>
                  <a:lnTo>
                    <a:pt x="241020" y="146291"/>
                  </a:lnTo>
                  <a:lnTo>
                    <a:pt x="290283" y="138633"/>
                  </a:lnTo>
                  <a:lnTo>
                    <a:pt x="2003945" y="138633"/>
                  </a:lnTo>
                  <a:lnTo>
                    <a:pt x="2052802" y="145249"/>
                  </a:lnTo>
                  <a:lnTo>
                    <a:pt x="2095080" y="163753"/>
                  </a:lnTo>
                  <a:lnTo>
                    <a:pt x="2128316" y="192163"/>
                  </a:lnTo>
                  <a:lnTo>
                    <a:pt x="2150072" y="228511"/>
                  </a:lnTo>
                  <a:lnTo>
                    <a:pt x="2157869" y="270789"/>
                  </a:lnTo>
                  <a:lnTo>
                    <a:pt x="2157869" y="343408"/>
                  </a:lnTo>
                  <a:lnTo>
                    <a:pt x="2184539" y="352386"/>
                  </a:lnTo>
                  <a:lnTo>
                    <a:pt x="2209660" y="365874"/>
                  </a:lnTo>
                  <a:lnTo>
                    <a:pt x="2232241" y="383527"/>
                  </a:lnTo>
                  <a:lnTo>
                    <a:pt x="2251303" y="404990"/>
                  </a:lnTo>
                  <a:lnTo>
                    <a:pt x="2262251" y="400659"/>
                  </a:lnTo>
                  <a:lnTo>
                    <a:pt x="2273541" y="397154"/>
                  </a:lnTo>
                  <a:lnTo>
                    <a:pt x="2285009" y="394474"/>
                  </a:lnTo>
                  <a:lnTo>
                    <a:pt x="2296503" y="392607"/>
                  </a:lnTo>
                  <a:lnTo>
                    <a:pt x="2296503" y="83007"/>
                  </a:lnTo>
                  <a:close/>
                </a:path>
                <a:path w="2674619" h="1931035">
                  <a:moveTo>
                    <a:pt x="2395258" y="892683"/>
                  </a:moveTo>
                  <a:lnTo>
                    <a:pt x="2390838" y="843356"/>
                  </a:lnTo>
                  <a:lnTo>
                    <a:pt x="2378113" y="796912"/>
                  </a:lnTo>
                  <a:lnTo>
                    <a:pt x="2357844" y="754113"/>
                  </a:lnTo>
                  <a:lnTo>
                    <a:pt x="2330831" y="715759"/>
                  </a:lnTo>
                  <a:lnTo>
                    <a:pt x="2297836" y="682612"/>
                  </a:lnTo>
                  <a:lnTo>
                    <a:pt x="2259634" y="655485"/>
                  </a:lnTo>
                  <a:lnTo>
                    <a:pt x="2217026" y="635127"/>
                  </a:lnTo>
                  <a:lnTo>
                    <a:pt x="2170773" y="622350"/>
                  </a:lnTo>
                  <a:lnTo>
                    <a:pt x="2121649" y="617905"/>
                  </a:lnTo>
                  <a:lnTo>
                    <a:pt x="2072525" y="622350"/>
                  </a:lnTo>
                  <a:lnTo>
                    <a:pt x="2026272" y="635127"/>
                  </a:lnTo>
                  <a:lnTo>
                    <a:pt x="1983663" y="655485"/>
                  </a:lnTo>
                  <a:lnTo>
                    <a:pt x="1945462" y="682612"/>
                  </a:lnTo>
                  <a:lnTo>
                    <a:pt x="1912467" y="715759"/>
                  </a:lnTo>
                  <a:lnTo>
                    <a:pt x="1885454" y="754113"/>
                  </a:lnTo>
                  <a:lnTo>
                    <a:pt x="1865185" y="796912"/>
                  </a:lnTo>
                  <a:lnTo>
                    <a:pt x="1852460" y="843356"/>
                  </a:lnTo>
                  <a:lnTo>
                    <a:pt x="1848040" y="892683"/>
                  </a:lnTo>
                  <a:lnTo>
                    <a:pt x="1852460" y="942009"/>
                  </a:lnTo>
                  <a:lnTo>
                    <a:pt x="1865185" y="988466"/>
                  </a:lnTo>
                  <a:lnTo>
                    <a:pt x="1885442" y="1031265"/>
                  </a:lnTo>
                  <a:lnTo>
                    <a:pt x="1912467" y="1069619"/>
                  </a:lnTo>
                  <a:lnTo>
                    <a:pt x="1945462" y="1102753"/>
                  </a:lnTo>
                  <a:lnTo>
                    <a:pt x="1983651" y="1129880"/>
                  </a:lnTo>
                  <a:lnTo>
                    <a:pt x="2026272" y="1150239"/>
                  </a:lnTo>
                  <a:lnTo>
                    <a:pt x="2072525" y="1163015"/>
                  </a:lnTo>
                  <a:lnTo>
                    <a:pt x="2121649" y="1167447"/>
                  </a:lnTo>
                  <a:lnTo>
                    <a:pt x="2170773" y="1163015"/>
                  </a:lnTo>
                  <a:lnTo>
                    <a:pt x="2217026" y="1150239"/>
                  </a:lnTo>
                  <a:lnTo>
                    <a:pt x="2259634" y="1129880"/>
                  </a:lnTo>
                  <a:lnTo>
                    <a:pt x="2297836" y="1102753"/>
                  </a:lnTo>
                  <a:lnTo>
                    <a:pt x="2330831" y="1069619"/>
                  </a:lnTo>
                  <a:lnTo>
                    <a:pt x="2357844" y="1031265"/>
                  </a:lnTo>
                  <a:lnTo>
                    <a:pt x="2378113" y="988466"/>
                  </a:lnTo>
                  <a:lnTo>
                    <a:pt x="2390838" y="942009"/>
                  </a:lnTo>
                  <a:lnTo>
                    <a:pt x="2395258" y="892683"/>
                  </a:lnTo>
                  <a:close/>
                </a:path>
                <a:path w="2674619" h="1931035">
                  <a:moveTo>
                    <a:pt x="2600998" y="893914"/>
                  </a:moveTo>
                  <a:lnTo>
                    <a:pt x="2585567" y="843114"/>
                  </a:lnTo>
                  <a:lnTo>
                    <a:pt x="2544280" y="810094"/>
                  </a:lnTo>
                  <a:lnTo>
                    <a:pt x="2536812" y="806284"/>
                  </a:lnTo>
                  <a:lnTo>
                    <a:pt x="2530564" y="799934"/>
                  </a:lnTo>
                  <a:lnTo>
                    <a:pt x="2525750" y="793584"/>
                  </a:lnTo>
                  <a:lnTo>
                    <a:pt x="2522601" y="785964"/>
                  </a:lnTo>
                  <a:lnTo>
                    <a:pt x="2521394" y="777074"/>
                  </a:lnTo>
                  <a:lnTo>
                    <a:pt x="2522131" y="768184"/>
                  </a:lnTo>
                  <a:lnTo>
                    <a:pt x="2524772" y="760564"/>
                  </a:lnTo>
                  <a:lnTo>
                    <a:pt x="2529230" y="752944"/>
                  </a:lnTo>
                  <a:lnTo>
                    <a:pt x="2542756" y="730084"/>
                  </a:lnTo>
                  <a:lnTo>
                    <a:pt x="2548585" y="704684"/>
                  </a:lnTo>
                  <a:lnTo>
                    <a:pt x="2536710" y="652614"/>
                  </a:lnTo>
                  <a:lnTo>
                    <a:pt x="2498191" y="617054"/>
                  </a:lnTo>
                  <a:lnTo>
                    <a:pt x="2476677" y="609434"/>
                  </a:lnTo>
                  <a:lnTo>
                    <a:pt x="2473096" y="608164"/>
                  </a:lnTo>
                  <a:lnTo>
                    <a:pt x="2467584" y="608164"/>
                  </a:lnTo>
                  <a:lnTo>
                    <a:pt x="2467584" y="893914"/>
                  </a:lnTo>
                  <a:lnTo>
                    <a:pt x="2464422" y="940904"/>
                  </a:lnTo>
                  <a:lnTo>
                    <a:pt x="2455214" y="985354"/>
                  </a:lnTo>
                  <a:lnTo>
                    <a:pt x="2440355" y="1028534"/>
                  </a:lnTo>
                  <a:lnTo>
                    <a:pt x="2420289" y="1067904"/>
                  </a:lnTo>
                  <a:lnTo>
                    <a:pt x="2395410" y="1104734"/>
                  </a:lnTo>
                  <a:lnTo>
                    <a:pt x="2366149" y="1139024"/>
                  </a:lnTo>
                  <a:lnTo>
                    <a:pt x="2332913" y="1168234"/>
                  </a:lnTo>
                  <a:lnTo>
                    <a:pt x="2296109" y="1192364"/>
                  </a:lnTo>
                  <a:lnTo>
                    <a:pt x="2256167" y="1212684"/>
                  </a:lnTo>
                  <a:lnTo>
                    <a:pt x="2213495" y="1227924"/>
                  </a:lnTo>
                  <a:lnTo>
                    <a:pt x="2168525" y="1236814"/>
                  </a:lnTo>
                  <a:lnTo>
                    <a:pt x="2121636" y="1240624"/>
                  </a:lnTo>
                  <a:lnTo>
                    <a:pt x="2074760" y="1236814"/>
                  </a:lnTo>
                  <a:lnTo>
                    <a:pt x="2029777" y="1227924"/>
                  </a:lnTo>
                  <a:lnTo>
                    <a:pt x="1987118" y="1212684"/>
                  </a:lnTo>
                  <a:lnTo>
                    <a:pt x="1947176" y="1192364"/>
                  </a:lnTo>
                  <a:lnTo>
                    <a:pt x="1923935" y="1177124"/>
                  </a:lnTo>
                  <a:lnTo>
                    <a:pt x="1910372" y="1168234"/>
                  </a:lnTo>
                  <a:lnTo>
                    <a:pt x="1877136" y="1139024"/>
                  </a:lnTo>
                  <a:lnTo>
                    <a:pt x="1847875" y="1104734"/>
                  </a:lnTo>
                  <a:lnTo>
                    <a:pt x="1822996" y="1067904"/>
                  </a:lnTo>
                  <a:lnTo>
                    <a:pt x="1802930" y="1028534"/>
                  </a:lnTo>
                  <a:lnTo>
                    <a:pt x="1788083" y="985354"/>
                  </a:lnTo>
                  <a:lnTo>
                    <a:pt x="1778863" y="940904"/>
                  </a:lnTo>
                  <a:lnTo>
                    <a:pt x="1775701" y="893914"/>
                  </a:lnTo>
                  <a:lnTo>
                    <a:pt x="1778863" y="846924"/>
                  </a:lnTo>
                  <a:lnTo>
                    <a:pt x="1788083" y="801204"/>
                  </a:lnTo>
                  <a:lnTo>
                    <a:pt x="1802930" y="758024"/>
                  </a:lnTo>
                  <a:lnTo>
                    <a:pt x="1822996" y="718654"/>
                  </a:lnTo>
                  <a:lnTo>
                    <a:pt x="1847875" y="681824"/>
                  </a:lnTo>
                  <a:lnTo>
                    <a:pt x="1877136" y="647534"/>
                  </a:lnTo>
                  <a:lnTo>
                    <a:pt x="1910372" y="618324"/>
                  </a:lnTo>
                  <a:lnTo>
                    <a:pt x="1923935" y="609434"/>
                  </a:lnTo>
                  <a:lnTo>
                    <a:pt x="1947176" y="594194"/>
                  </a:lnTo>
                  <a:lnTo>
                    <a:pt x="1987118" y="573874"/>
                  </a:lnTo>
                  <a:lnTo>
                    <a:pt x="2029777" y="558634"/>
                  </a:lnTo>
                  <a:lnTo>
                    <a:pt x="2074760" y="549744"/>
                  </a:lnTo>
                  <a:lnTo>
                    <a:pt x="2121636" y="545934"/>
                  </a:lnTo>
                  <a:lnTo>
                    <a:pt x="2168525" y="549744"/>
                  </a:lnTo>
                  <a:lnTo>
                    <a:pt x="2213495" y="558634"/>
                  </a:lnTo>
                  <a:lnTo>
                    <a:pt x="2256167" y="573874"/>
                  </a:lnTo>
                  <a:lnTo>
                    <a:pt x="2296109" y="594194"/>
                  </a:lnTo>
                  <a:lnTo>
                    <a:pt x="2332913" y="618324"/>
                  </a:lnTo>
                  <a:lnTo>
                    <a:pt x="2366149" y="647534"/>
                  </a:lnTo>
                  <a:lnTo>
                    <a:pt x="2395410" y="681824"/>
                  </a:lnTo>
                  <a:lnTo>
                    <a:pt x="2420289" y="718654"/>
                  </a:lnTo>
                  <a:lnTo>
                    <a:pt x="2440355" y="758024"/>
                  </a:lnTo>
                  <a:lnTo>
                    <a:pt x="2455214" y="801204"/>
                  </a:lnTo>
                  <a:lnTo>
                    <a:pt x="2464422" y="846924"/>
                  </a:lnTo>
                  <a:lnTo>
                    <a:pt x="2467584" y="893914"/>
                  </a:lnTo>
                  <a:lnTo>
                    <a:pt x="2467584" y="608164"/>
                  </a:lnTo>
                  <a:lnTo>
                    <a:pt x="2446147" y="608164"/>
                  </a:lnTo>
                  <a:lnTo>
                    <a:pt x="2437638" y="609434"/>
                  </a:lnTo>
                  <a:lnTo>
                    <a:pt x="2429421" y="606894"/>
                  </a:lnTo>
                  <a:lnTo>
                    <a:pt x="2404681" y="576414"/>
                  </a:lnTo>
                  <a:lnTo>
                    <a:pt x="2404948" y="567524"/>
                  </a:lnTo>
                  <a:lnTo>
                    <a:pt x="2404973" y="545934"/>
                  </a:lnTo>
                  <a:lnTo>
                    <a:pt x="2404973" y="540854"/>
                  </a:lnTo>
                  <a:lnTo>
                    <a:pt x="2397214" y="515454"/>
                  </a:lnTo>
                  <a:lnTo>
                    <a:pt x="2382405" y="493864"/>
                  </a:lnTo>
                  <a:lnTo>
                    <a:pt x="2379383" y="491324"/>
                  </a:lnTo>
                  <a:lnTo>
                    <a:pt x="2361273" y="476084"/>
                  </a:lnTo>
                  <a:lnTo>
                    <a:pt x="2336177" y="467194"/>
                  </a:lnTo>
                  <a:lnTo>
                    <a:pt x="2309990" y="464654"/>
                  </a:lnTo>
                  <a:lnTo>
                    <a:pt x="2284412" y="471004"/>
                  </a:lnTo>
                  <a:lnTo>
                    <a:pt x="2261082" y="483704"/>
                  </a:lnTo>
                  <a:lnTo>
                    <a:pt x="2253869" y="488784"/>
                  </a:lnTo>
                  <a:lnTo>
                    <a:pt x="2245906" y="491324"/>
                  </a:lnTo>
                  <a:lnTo>
                    <a:pt x="2229142" y="491324"/>
                  </a:lnTo>
                  <a:lnTo>
                    <a:pt x="2221242" y="487514"/>
                  </a:lnTo>
                  <a:lnTo>
                    <a:pt x="2214372" y="482434"/>
                  </a:lnTo>
                  <a:lnTo>
                    <a:pt x="2208809" y="476084"/>
                  </a:lnTo>
                  <a:lnTo>
                    <a:pt x="2204809" y="468464"/>
                  </a:lnTo>
                  <a:lnTo>
                    <a:pt x="2191308" y="445604"/>
                  </a:lnTo>
                  <a:lnTo>
                    <a:pt x="2172017" y="427824"/>
                  </a:lnTo>
                  <a:lnTo>
                    <a:pt x="2148344" y="416394"/>
                  </a:lnTo>
                  <a:lnTo>
                    <a:pt x="2121636" y="412584"/>
                  </a:lnTo>
                  <a:lnTo>
                    <a:pt x="2094953" y="416394"/>
                  </a:lnTo>
                  <a:lnTo>
                    <a:pt x="2071268" y="427824"/>
                  </a:lnTo>
                  <a:lnTo>
                    <a:pt x="2051989" y="445604"/>
                  </a:lnTo>
                  <a:lnTo>
                    <a:pt x="2038477" y="468464"/>
                  </a:lnTo>
                  <a:lnTo>
                    <a:pt x="2034463" y="476084"/>
                  </a:lnTo>
                  <a:lnTo>
                    <a:pt x="2028901" y="482434"/>
                  </a:lnTo>
                  <a:lnTo>
                    <a:pt x="2022043" y="487514"/>
                  </a:lnTo>
                  <a:lnTo>
                    <a:pt x="2014143" y="491324"/>
                  </a:lnTo>
                  <a:lnTo>
                    <a:pt x="1997379" y="491324"/>
                  </a:lnTo>
                  <a:lnTo>
                    <a:pt x="1989429" y="488784"/>
                  </a:lnTo>
                  <a:lnTo>
                    <a:pt x="1982203" y="483704"/>
                  </a:lnTo>
                  <a:lnTo>
                    <a:pt x="1958873" y="471004"/>
                  </a:lnTo>
                  <a:lnTo>
                    <a:pt x="1933282" y="464654"/>
                  </a:lnTo>
                  <a:lnTo>
                    <a:pt x="1907095" y="467194"/>
                  </a:lnTo>
                  <a:lnTo>
                    <a:pt x="1881987" y="476084"/>
                  </a:lnTo>
                  <a:lnTo>
                    <a:pt x="1860854" y="493864"/>
                  </a:lnTo>
                  <a:lnTo>
                    <a:pt x="1846033" y="515454"/>
                  </a:lnTo>
                  <a:lnTo>
                    <a:pt x="1838274" y="540854"/>
                  </a:lnTo>
                  <a:lnTo>
                    <a:pt x="1838286" y="567524"/>
                  </a:lnTo>
                  <a:lnTo>
                    <a:pt x="1838477" y="573874"/>
                  </a:lnTo>
                  <a:lnTo>
                    <a:pt x="1838553" y="576414"/>
                  </a:lnTo>
                  <a:lnTo>
                    <a:pt x="1813801" y="606894"/>
                  </a:lnTo>
                  <a:lnTo>
                    <a:pt x="1805584" y="609434"/>
                  </a:lnTo>
                  <a:lnTo>
                    <a:pt x="1797088" y="609434"/>
                  </a:lnTo>
                  <a:lnTo>
                    <a:pt x="1770126" y="608164"/>
                  </a:lnTo>
                  <a:lnTo>
                    <a:pt x="1745056" y="617054"/>
                  </a:lnTo>
                  <a:lnTo>
                    <a:pt x="1723364" y="631024"/>
                  </a:lnTo>
                  <a:lnTo>
                    <a:pt x="1706549" y="652614"/>
                  </a:lnTo>
                  <a:lnTo>
                    <a:pt x="1696656" y="678014"/>
                  </a:lnTo>
                  <a:lnTo>
                    <a:pt x="1694688" y="704684"/>
                  </a:lnTo>
                  <a:lnTo>
                    <a:pt x="1700530" y="730084"/>
                  </a:lnTo>
                  <a:lnTo>
                    <a:pt x="1714042" y="752944"/>
                  </a:lnTo>
                  <a:lnTo>
                    <a:pt x="1718513" y="760564"/>
                  </a:lnTo>
                  <a:lnTo>
                    <a:pt x="1721154" y="768184"/>
                  </a:lnTo>
                  <a:lnTo>
                    <a:pt x="1721891" y="777074"/>
                  </a:lnTo>
                  <a:lnTo>
                    <a:pt x="1720672" y="785964"/>
                  </a:lnTo>
                  <a:lnTo>
                    <a:pt x="1717548" y="793584"/>
                  </a:lnTo>
                  <a:lnTo>
                    <a:pt x="1712734" y="799934"/>
                  </a:lnTo>
                  <a:lnTo>
                    <a:pt x="1706473" y="806284"/>
                  </a:lnTo>
                  <a:lnTo>
                    <a:pt x="1699006" y="810094"/>
                  </a:lnTo>
                  <a:lnTo>
                    <a:pt x="1675612" y="822794"/>
                  </a:lnTo>
                  <a:lnTo>
                    <a:pt x="1657731" y="843114"/>
                  </a:lnTo>
                  <a:lnTo>
                    <a:pt x="1646313" y="865974"/>
                  </a:lnTo>
                  <a:lnTo>
                    <a:pt x="1642287" y="893914"/>
                  </a:lnTo>
                  <a:lnTo>
                    <a:pt x="1646313" y="920584"/>
                  </a:lnTo>
                  <a:lnTo>
                    <a:pt x="1657731" y="943444"/>
                  </a:lnTo>
                  <a:lnTo>
                    <a:pt x="1675612" y="963764"/>
                  </a:lnTo>
                  <a:lnTo>
                    <a:pt x="1699006" y="976464"/>
                  </a:lnTo>
                  <a:lnTo>
                    <a:pt x="1706473" y="981544"/>
                  </a:lnTo>
                  <a:lnTo>
                    <a:pt x="1712734" y="986624"/>
                  </a:lnTo>
                  <a:lnTo>
                    <a:pt x="1717535" y="992974"/>
                  </a:lnTo>
                  <a:lnTo>
                    <a:pt x="1720672" y="1000594"/>
                  </a:lnTo>
                  <a:lnTo>
                    <a:pt x="1721904" y="1009484"/>
                  </a:lnTo>
                  <a:lnTo>
                    <a:pt x="1721154" y="1018374"/>
                  </a:lnTo>
                  <a:lnTo>
                    <a:pt x="1718513" y="1025994"/>
                  </a:lnTo>
                  <a:lnTo>
                    <a:pt x="1714055" y="1033614"/>
                  </a:lnTo>
                  <a:lnTo>
                    <a:pt x="1700530" y="1056474"/>
                  </a:lnTo>
                  <a:lnTo>
                    <a:pt x="1694688" y="1081874"/>
                  </a:lnTo>
                  <a:lnTo>
                    <a:pt x="1706549" y="1133944"/>
                  </a:lnTo>
                  <a:lnTo>
                    <a:pt x="1746199" y="1170774"/>
                  </a:lnTo>
                  <a:lnTo>
                    <a:pt x="1771954" y="1178394"/>
                  </a:lnTo>
                  <a:lnTo>
                    <a:pt x="1797151" y="1178394"/>
                  </a:lnTo>
                  <a:lnTo>
                    <a:pt x="1805635" y="1177124"/>
                  </a:lnTo>
                  <a:lnTo>
                    <a:pt x="1813839" y="1179664"/>
                  </a:lnTo>
                  <a:lnTo>
                    <a:pt x="1838553" y="1210144"/>
                  </a:lnTo>
                  <a:lnTo>
                    <a:pt x="1838274" y="1219034"/>
                  </a:lnTo>
                  <a:lnTo>
                    <a:pt x="1838274" y="1245704"/>
                  </a:lnTo>
                  <a:lnTo>
                    <a:pt x="1860854" y="1292694"/>
                  </a:lnTo>
                  <a:lnTo>
                    <a:pt x="1907095" y="1320634"/>
                  </a:lnTo>
                  <a:lnTo>
                    <a:pt x="1933282" y="1321904"/>
                  </a:lnTo>
                  <a:lnTo>
                    <a:pt x="1958873" y="1315554"/>
                  </a:lnTo>
                  <a:lnTo>
                    <a:pt x="1982203" y="1302854"/>
                  </a:lnTo>
                  <a:lnTo>
                    <a:pt x="1988680" y="1297774"/>
                  </a:lnTo>
                  <a:lnTo>
                    <a:pt x="1996668" y="1295234"/>
                  </a:lnTo>
                  <a:lnTo>
                    <a:pt x="2011057" y="1295234"/>
                  </a:lnTo>
                  <a:lnTo>
                    <a:pt x="2014143" y="1296504"/>
                  </a:lnTo>
                  <a:lnTo>
                    <a:pt x="2022043" y="1299044"/>
                  </a:lnTo>
                  <a:lnTo>
                    <a:pt x="2028913" y="1304124"/>
                  </a:lnTo>
                  <a:lnTo>
                    <a:pt x="2034476" y="1310474"/>
                  </a:lnTo>
                  <a:lnTo>
                    <a:pt x="2038477" y="1318094"/>
                  </a:lnTo>
                  <a:lnTo>
                    <a:pt x="2046922" y="1334604"/>
                  </a:lnTo>
                  <a:lnTo>
                    <a:pt x="2058416" y="1348574"/>
                  </a:lnTo>
                  <a:lnTo>
                    <a:pt x="2072525" y="1360004"/>
                  </a:lnTo>
                  <a:lnTo>
                    <a:pt x="2088794" y="1368894"/>
                  </a:lnTo>
                  <a:lnTo>
                    <a:pt x="2096706" y="1371434"/>
                  </a:lnTo>
                  <a:lnTo>
                    <a:pt x="2113153" y="1373974"/>
                  </a:lnTo>
                  <a:lnTo>
                    <a:pt x="2121636" y="1373974"/>
                  </a:lnTo>
                  <a:lnTo>
                    <a:pt x="2172017" y="1358734"/>
                  </a:lnTo>
                  <a:lnTo>
                    <a:pt x="2204796" y="1318094"/>
                  </a:lnTo>
                  <a:lnTo>
                    <a:pt x="2208796" y="1310474"/>
                  </a:lnTo>
                  <a:lnTo>
                    <a:pt x="2214372" y="1304124"/>
                  </a:lnTo>
                  <a:lnTo>
                    <a:pt x="2221230" y="1299044"/>
                  </a:lnTo>
                  <a:lnTo>
                    <a:pt x="2229129" y="1296504"/>
                  </a:lnTo>
                  <a:lnTo>
                    <a:pt x="2237549" y="1295234"/>
                  </a:lnTo>
                  <a:lnTo>
                    <a:pt x="2245906" y="1295234"/>
                  </a:lnTo>
                  <a:lnTo>
                    <a:pt x="2253856" y="1297774"/>
                  </a:lnTo>
                  <a:lnTo>
                    <a:pt x="2261082" y="1302854"/>
                  </a:lnTo>
                  <a:lnTo>
                    <a:pt x="2284412" y="1315554"/>
                  </a:lnTo>
                  <a:lnTo>
                    <a:pt x="2309990" y="1321904"/>
                  </a:lnTo>
                  <a:lnTo>
                    <a:pt x="2336165" y="1320634"/>
                  </a:lnTo>
                  <a:lnTo>
                    <a:pt x="2361273" y="1310474"/>
                  </a:lnTo>
                  <a:lnTo>
                    <a:pt x="2379383" y="1295234"/>
                  </a:lnTo>
                  <a:lnTo>
                    <a:pt x="2382405" y="1292694"/>
                  </a:lnTo>
                  <a:lnTo>
                    <a:pt x="2397214" y="1271104"/>
                  </a:lnTo>
                  <a:lnTo>
                    <a:pt x="2404973" y="1245704"/>
                  </a:lnTo>
                  <a:lnTo>
                    <a:pt x="2404973" y="1240624"/>
                  </a:lnTo>
                  <a:lnTo>
                    <a:pt x="2404948" y="1219034"/>
                  </a:lnTo>
                  <a:lnTo>
                    <a:pt x="2404757" y="1212684"/>
                  </a:lnTo>
                  <a:lnTo>
                    <a:pt x="2404681" y="1210144"/>
                  </a:lnTo>
                  <a:lnTo>
                    <a:pt x="2429446" y="1179664"/>
                  </a:lnTo>
                  <a:lnTo>
                    <a:pt x="2437663" y="1177124"/>
                  </a:lnTo>
                  <a:lnTo>
                    <a:pt x="2446172" y="1178394"/>
                  </a:lnTo>
                  <a:lnTo>
                    <a:pt x="2471267" y="1178394"/>
                  </a:lnTo>
                  <a:lnTo>
                    <a:pt x="2512593" y="1161884"/>
                  </a:lnTo>
                  <a:lnTo>
                    <a:pt x="2546616" y="1108544"/>
                  </a:lnTo>
                  <a:lnTo>
                    <a:pt x="2548572" y="1081874"/>
                  </a:lnTo>
                  <a:lnTo>
                    <a:pt x="2542730" y="1056474"/>
                  </a:lnTo>
                  <a:lnTo>
                    <a:pt x="2529217" y="1033614"/>
                  </a:lnTo>
                  <a:lnTo>
                    <a:pt x="2524760" y="1025994"/>
                  </a:lnTo>
                  <a:lnTo>
                    <a:pt x="2522131" y="1018374"/>
                  </a:lnTo>
                  <a:lnTo>
                    <a:pt x="2521394" y="1009484"/>
                  </a:lnTo>
                  <a:lnTo>
                    <a:pt x="2522613" y="1000594"/>
                  </a:lnTo>
                  <a:lnTo>
                    <a:pt x="2567686" y="963764"/>
                  </a:lnTo>
                  <a:lnTo>
                    <a:pt x="2585567" y="943444"/>
                  </a:lnTo>
                  <a:lnTo>
                    <a:pt x="2596985" y="920584"/>
                  </a:lnTo>
                  <a:lnTo>
                    <a:pt x="2600998" y="893914"/>
                  </a:lnTo>
                  <a:close/>
                </a:path>
                <a:path w="2674619" h="1931035">
                  <a:moveTo>
                    <a:pt x="2674010" y="1789938"/>
                  </a:moveTo>
                  <a:lnTo>
                    <a:pt x="2473096" y="1272933"/>
                  </a:lnTo>
                  <a:lnTo>
                    <a:pt x="2462199" y="1302600"/>
                  </a:lnTo>
                  <a:lnTo>
                    <a:pt x="2445728" y="1329550"/>
                  </a:lnTo>
                  <a:lnTo>
                    <a:pt x="2424049" y="1352981"/>
                  </a:lnTo>
                  <a:lnTo>
                    <a:pt x="2397531" y="1372095"/>
                  </a:lnTo>
                  <a:lnTo>
                    <a:pt x="2362073" y="1387386"/>
                  </a:lnTo>
                  <a:lnTo>
                    <a:pt x="2325001" y="1393799"/>
                  </a:lnTo>
                  <a:lnTo>
                    <a:pt x="2287803" y="1391424"/>
                  </a:lnTo>
                  <a:lnTo>
                    <a:pt x="2251926" y="1380375"/>
                  </a:lnTo>
                  <a:lnTo>
                    <a:pt x="2228151" y="1406410"/>
                  </a:lnTo>
                  <a:lnTo>
                    <a:pt x="2199513" y="1426476"/>
                  </a:lnTo>
                  <a:lnTo>
                    <a:pt x="2167001" y="1439900"/>
                  </a:lnTo>
                  <a:lnTo>
                    <a:pt x="2131618" y="1445983"/>
                  </a:lnTo>
                  <a:lnTo>
                    <a:pt x="2319921" y="1930539"/>
                  </a:lnTo>
                  <a:lnTo>
                    <a:pt x="2430361" y="1738757"/>
                  </a:lnTo>
                  <a:lnTo>
                    <a:pt x="2438387" y="1729155"/>
                  </a:lnTo>
                  <a:lnTo>
                    <a:pt x="2448890" y="1722983"/>
                  </a:lnTo>
                  <a:lnTo>
                    <a:pt x="2460841" y="1720646"/>
                  </a:lnTo>
                  <a:lnTo>
                    <a:pt x="2473198" y="1722526"/>
                  </a:lnTo>
                  <a:lnTo>
                    <a:pt x="2674010" y="1789938"/>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TextBox 1">
            <a:extLst>
              <a:ext uri="{FF2B5EF4-FFF2-40B4-BE49-F238E27FC236}">
                <a16:creationId xmlns:a16="http://schemas.microsoft.com/office/drawing/2014/main" id="{6E402104-8AA2-A207-1D25-9313790CA262}"/>
              </a:ext>
            </a:extLst>
          </p:cNvPr>
          <p:cNvSpPr txBox="1"/>
          <p:nvPr/>
        </p:nvSpPr>
        <p:spPr>
          <a:xfrm>
            <a:off x="379292" y="3721156"/>
            <a:ext cx="268579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One Degree per Level</a:t>
            </a:r>
          </a:p>
          <a:p>
            <a:pPr marL="285750" indent="-285750">
              <a:buFont typeface="Arial"/>
              <a:buChar char="•"/>
            </a:pPr>
            <a:r>
              <a:rPr lang="en-US">
                <a:cs typeface="Arial"/>
              </a:rPr>
              <a:t>Associate</a:t>
            </a:r>
          </a:p>
          <a:p>
            <a:pPr marL="285750" indent="-285750">
              <a:buFont typeface="Arial"/>
              <a:buChar char="•"/>
            </a:pPr>
            <a:r>
              <a:rPr lang="en-US">
                <a:cs typeface="Arial"/>
              </a:rPr>
              <a:t>Bachelor's </a:t>
            </a:r>
          </a:p>
          <a:p>
            <a:pPr marL="285750" indent="-285750">
              <a:buFont typeface="Arial"/>
              <a:buChar char="•"/>
            </a:pPr>
            <a:r>
              <a:rPr lang="en-US">
                <a:cs typeface="Arial"/>
              </a:rPr>
              <a:t>Masters</a:t>
            </a:r>
            <a:endParaRPr lang="en-US" dirty="0">
              <a:cs typeface="Arial"/>
            </a:endParaRPr>
          </a:p>
        </p:txBody>
      </p:sp>
      <p:sp>
        <p:nvSpPr>
          <p:cNvPr id="3" name="TextBox 2">
            <a:extLst>
              <a:ext uri="{FF2B5EF4-FFF2-40B4-BE49-F238E27FC236}">
                <a16:creationId xmlns:a16="http://schemas.microsoft.com/office/drawing/2014/main" id="{DAB6130E-C1D4-D2D3-8E18-FC54C18F20B1}"/>
              </a:ext>
            </a:extLst>
          </p:cNvPr>
          <p:cNvSpPr txBox="1"/>
          <p:nvPr/>
        </p:nvSpPr>
        <p:spPr>
          <a:xfrm>
            <a:off x="3485381" y="3721156"/>
            <a:ext cx="333161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Exceptions</a:t>
            </a:r>
          </a:p>
          <a:p>
            <a:pPr marL="285750" indent="-285750">
              <a:buFont typeface="Arial"/>
              <a:buChar char="•"/>
            </a:pPr>
            <a:r>
              <a:rPr lang="en-US">
                <a:cs typeface="Arial"/>
              </a:rPr>
              <a:t>Special programs</a:t>
            </a:r>
          </a:p>
          <a:p>
            <a:pPr marL="285750" indent="-285750">
              <a:buFont typeface="Arial"/>
              <a:buChar char="•"/>
            </a:pPr>
            <a:r>
              <a:rPr lang="en-US">
                <a:cs typeface="Arial"/>
              </a:rPr>
              <a:t>Strategic foreign language and host nation classes</a:t>
            </a:r>
          </a:p>
          <a:p>
            <a:pPr marL="285750" indent="-285750">
              <a:buFont typeface="Arial"/>
              <a:buChar char="•"/>
            </a:pPr>
            <a:r>
              <a:rPr lang="en-US">
                <a:cs typeface="Arial"/>
              </a:rPr>
              <a:t>ESL classes</a:t>
            </a:r>
          </a:p>
          <a:p>
            <a:pPr marL="285750" indent="-285750">
              <a:buFont typeface="Arial"/>
              <a:buChar char="•"/>
            </a:pPr>
            <a:r>
              <a:rPr lang="en-US">
                <a:cs typeface="Arial"/>
              </a:rPr>
              <a:t>Remedial classes</a:t>
            </a:r>
          </a:p>
          <a:p>
            <a:pPr marL="285750" indent="-285750">
              <a:buFont typeface="Arial"/>
              <a:buChar char="•"/>
            </a:pPr>
            <a:r>
              <a:rPr lang="en-US">
                <a:cs typeface="Arial"/>
              </a:rPr>
              <a:t>Graduate prerequisite classes</a:t>
            </a:r>
          </a:p>
        </p:txBody>
      </p:sp>
      <p:sp>
        <p:nvSpPr>
          <p:cNvPr id="6" name="TextBox 5">
            <a:extLst>
              <a:ext uri="{FF2B5EF4-FFF2-40B4-BE49-F238E27FC236}">
                <a16:creationId xmlns:a16="http://schemas.microsoft.com/office/drawing/2014/main" id="{DC945D92-B552-5D01-9BFD-99BB4C9B0654}"/>
              </a:ext>
            </a:extLst>
          </p:cNvPr>
          <p:cNvSpPr txBox="1"/>
          <p:nvPr/>
        </p:nvSpPr>
        <p:spPr>
          <a:xfrm>
            <a:off x="6899005" y="3721157"/>
            <a:ext cx="217323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Arial"/>
              </a:rPr>
              <a:t> </a:t>
            </a:r>
            <a:r>
              <a:rPr lang="en-US" b="1">
                <a:cs typeface="Arial"/>
              </a:rPr>
              <a:t>One Certifice per </a:t>
            </a:r>
            <a:r>
              <a:rPr lang="en-US" b="1" dirty="0">
                <a:cs typeface="Arial"/>
              </a:rPr>
              <a:t>Lifetime</a:t>
            </a:r>
            <a:endParaRPr lang="en-US" b="1"/>
          </a:p>
          <a:p>
            <a:endParaRPr lang="en-US" dirty="0">
              <a:cs typeface="Arial"/>
            </a:endParaRPr>
          </a:p>
          <a:p>
            <a:pPr marL="285750" indent="-285750">
              <a:buFont typeface="Arial"/>
              <a:buChar char="•"/>
            </a:pPr>
            <a:r>
              <a:rPr lang="en-US">
                <a:cs typeface="Arial"/>
              </a:rPr>
              <a:t>Undergraduate </a:t>
            </a:r>
            <a:endParaRPr lang="en-US" dirty="0">
              <a:cs typeface="Arial"/>
            </a:endParaRPr>
          </a:p>
          <a:p>
            <a:pPr marL="285750" indent="-285750">
              <a:buFont typeface="Arial"/>
              <a:buChar char="•"/>
            </a:pPr>
            <a:r>
              <a:rPr lang="en-US">
                <a:cs typeface="Arial"/>
              </a:rPr>
              <a:t>Graduate</a:t>
            </a:r>
            <a:endParaRPr lang="en-US" dirty="0">
              <a:cs typeface="Arial"/>
            </a:endParaRPr>
          </a:p>
        </p:txBody>
      </p:sp>
    </p:spTree>
    <p:extLst>
      <p:ext uri="{BB962C8B-B14F-4D97-AF65-F5344CB8AC3E}">
        <p14:creationId xmlns:p14="http://schemas.microsoft.com/office/powerpoint/2010/main" val="1440387256"/>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What Can You Study</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12</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4" name="Content Placeholder 1">
            <a:extLst>
              <a:ext uri="{FF2B5EF4-FFF2-40B4-BE49-F238E27FC236}">
                <a16:creationId xmlns:a16="http://schemas.microsoft.com/office/drawing/2014/main" id="{FECE9FFE-F896-1272-B5C7-550C04106A74}"/>
              </a:ext>
            </a:extLst>
          </p:cNvPr>
          <p:cNvSpPr>
            <a:spLocks noGrp="1"/>
          </p:cNvSpPr>
          <p:nvPr>
            <p:ph idx="1"/>
          </p:nvPr>
        </p:nvSpPr>
        <p:spPr>
          <a:xfrm>
            <a:off x="68369" y="531212"/>
            <a:ext cx="8818690" cy="5787454"/>
          </a:xfrm>
          <a:ln>
            <a:solidFill>
              <a:srgbClr val="0000FF"/>
            </a:solidFill>
          </a:ln>
        </p:spPr>
        <p:txBody>
          <a:bodyPr vert="horz" lIns="91440" tIns="45720" rIns="91440" bIns="45720" rtlCol="0" anchor="t">
            <a:noAutofit/>
          </a:bodyPr>
          <a:lstStyle/>
          <a:p>
            <a:pPr marL="0" indent="0">
              <a:buNone/>
            </a:pPr>
            <a:endParaRPr lang="en-US" sz="2400" b="1" dirty="0">
              <a:cs typeface="Arial"/>
            </a:endParaRPr>
          </a:p>
          <a:p>
            <a:pPr marL="0" indent="0">
              <a:buNone/>
            </a:pPr>
            <a:endParaRPr lang="en-US" sz="2400" b="1" dirty="0">
              <a:latin typeface="Arial" panose="020B0604020202020204"/>
              <a:cs typeface="Arial"/>
            </a:endParaRPr>
          </a:p>
          <a:p>
            <a:pPr lvl="1">
              <a:buFont typeface="Arial" panose="020B0604020202020204" pitchFamily="34" charset="0"/>
              <a:buChar char="•"/>
            </a:pPr>
            <a:r>
              <a:rPr lang="en-US" sz="2000" b="0" dirty="0">
                <a:latin typeface="Arial"/>
                <a:cs typeface="Arial"/>
              </a:rPr>
              <a:t>Undergraduate Degree</a:t>
            </a:r>
          </a:p>
          <a:p>
            <a:pPr lvl="2">
              <a:buFont typeface="Symbol" panose="05050102010706020507" pitchFamily="18" charset="2"/>
              <a:buChar char="-"/>
            </a:pPr>
            <a:r>
              <a:rPr lang="en-US" b="0" dirty="0">
                <a:latin typeface="Arial"/>
                <a:cs typeface="Arial"/>
              </a:rPr>
              <a:t>Soldiers whose highest level </a:t>
            </a:r>
            <a:r>
              <a:rPr lang="en-US" dirty="0">
                <a:latin typeface="Arial"/>
                <a:cs typeface="Arial"/>
              </a:rPr>
              <a:t>of </a:t>
            </a:r>
            <a:r>
              <a:rPr lang="en-US" b="0" dirty="0">
                <a:latin typeface="Arial"/>
                <a:cs typeface="Arial"/>
              </a:rPr>
              <a:t>Civilian Education is at least</a:t>
            </a:r>
            <a:r>
              <a:rPr lang="en-US" dirty="0">
                <a:latin typeface="Arial"/>
                <a:cs typeface="Arial"/>
              </a:rPr>
              <a:t> a High School Diploma </a:t>
            </a:r>
            <a:r>
              <a:rPr lang="en-US" b="0" dirty="0">
                <a:latin typeface="Arial"/>
                <a:cs typeface="Arial"/>
              </a:rPr>
              <a:t>may pursue </a:t>
            </a:r>
            <a:r>
              <a:rPr lang="en-US" dirty="0">
                <a:latin typeface="Arial"/>
                <a:cs typeface="Arial"/>
              </a:rPr>
              <a:t>an Associate and/or Bachelor's degree</a:t>
            </a:r>
            <a:endParaRPr lang="en-US" b="0" dirty="0">
              <a:latin typeface="Arial"/>
              <a:cs typeface="Arial"/>
            </a:endParaRPr>
          </a:p>
          <a:p>
            <a:pPr lvl="2"/>
            <a:endParaRPr lang="en-US" b="0" dirty="0">
              <a:latin typeface="Arial" charset="0"/>
              <a:cs typeface="Arial" charset="0"/>
            </a:endParaRPr>
          </a:p>
          <a:p>
            <a:pPr lvl="1">
              <a:buFont typeface="Arial" panose="020B0604020202020204" pitchFamily="34" charset="0"/>
              <a:buChar char="•"/>
            </a:pPr>
            <a:r>
              <a:rPr lang="en-US" sz="2000" b="0" dirty="0">
                <a:latin typeface="Arial"/>
                <a:cs typeface="Arial"/>
              </a:rPr>
              <a:t>Graduate Degree</a:t>
            </a:r>
          </a:p>
          <a:p>
            <a:pPr lvl="2">
              <a:buFont typeface="Symbol" panose="05050102010706020507" pitchFamily="18" charset="2"/>
              <a:buChar char="-"/>
            </a:pPr>
            <a:r>
              <a:rPr lang="en-US" b="0" dirty="0">
                <a:latin typeface="Arial"/>
                <a:cs typeface="Arial"/>
              </a:rPr>
              <a:t>Soldiers must have a Bachelor’s Degree </a:t>
            </a:r>
            <a:r>
              <a:rPr lang="en-US" dirty="0">
                <a:latin typeface="Arial"/>
                <a:cs typeface="Arial"/>
              </a:rPr>
              <a:t>to pursue a Master’s degree</a:t>
            </a:r>
            <a:endParaRPr lang="en-US" b="0" dirty="0">
              <a:latin typeface="Arial"/>
              <a:cs typeface="Arial"/>
            </a:endParaRPr>
          </a:p>
          <a:p>
            <a:pPr marL="914400" lvl="2" indent="0">
              <a:buNone/>
            </a:pPr>
            <a:endParaRPr lang="en-US" sz="1800" dirty="0">
              <a:latin typeface="Arial"/>
              <a:cs typeface="Arial"/>
            </a:endParaRPr>
          </a:p>
          <a:p>
            <a:endParaRPr lang="en-US" sz="1800" dirty="0">
              <a:latin typeface="Arial"/>
              <a:cs typeface="Arial"/>
            </a:endParaRPr>
          </a:p>
          <a:p>
            <a:pPr marL="1371600" lvl="3" indent="0">
              <a:buNone/>
            </a:pPr>
            <a:endParaRPr lang="en-US" sz="1500" dirty="0">
              <a:latin typeface="Arial" charset="0"/>
              <a:cs typeface="Arial" charset="0"/>
            </a:endParaRPr>
          </a:p>
          <a:p>
            <a:pPr lvl="1"/>
            <a:endParaRPr lang="en-US" sz="2200" dirty="0">
              <a:latin typeface="Arial" charset="0"/>
              <a:cs typeface="Arial" charset="0"/>
            </a:endParaRPr>
          </a:p>
          <a:p>
            <a:pPr lvl="1"/>
            <a:endParaRPr lang="en-US" sz="2600" dirty="0">
              <a:latin typeface="Arial" charset="0"/>
              <a:cs typeface="Arial" charset="0"/>
            </a:endParaRPr>
          </a:p>
        </p:txBody>
      </p:sp>
      <p:sp>
        <p:nvSpPr>
          <p:cNvPr id="2" name="Rectangle: Rounded Corners 1">
            <a:extLst>
              <a:ext uri="{FF2B5EF4-FFF2-40B4-BE49-F238E27FC236}">
                <a16:creationId xmlns:a16="http://schemas.microsoft.com/office/drawing/2014/main" id="{517C7480-5A2E-25B6-AB0C-2C943C265312}"/>
              </a:ext>
            </a:extLst>
          </p:cNvPr>
          <p:cNvSpPr/>
          <p:nvPr/>
        </p:nvSpPr>
        <p:spPr>
          <a:xfrm>
            <a:off x="500369" y="4081440"/>
            <a:ext cx="7927416" cy="201128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90000"/>
              </a:lnSpc>
              <a:spcBef>
                <a:spcPts val="1000"/>
              </a:spcBef>
              <a:buFont typeface="Arial"/>
              <a:buChar char="•"/>
            </a:pPr>
            <a:r>
              <a:rPr lang="en-US" sz="1600" dirty="0">
                <a:solidFill>
                  <a:schemeClr val="tx1"/>
                </a:solidFill>
                <a:cs typeface="Arial"/>
              </a:rPr>
              <a:t>Academic Certificates </a:t>
            </a:r>
          </a:p>
          <a:p>
            <a:pPr marL="1428750" lvl="2" indent="-285750">
              <a:lnSpc>
                <a:spcPct val="90000"/>
              </a:lnSpc>
              <a:spcBef>
                <a:spcPts val="500"/>
              </a:spcBef>
              <a:buFont typeface="Symbol,Sans-Serif"/>
              <a:buChar char="-"/>
            </a:pPr>
            <a:r>
              <a:rPr lang="en-US" sz="1600" dirty="0">
                <a:solidFill>
                  <a:schemeClr val="tx1"/>
                </a:solidFill>
                <a:cs typeface="Arial"/>
              </a:rPr>
              <a:t>Soldiers can pursue </a:t>
            </a:r>
            <a:r>
              <a:rPr lang="en-US" sz="1600" b="1" dirty="0">
                <a:solidFill>
                  <a:schemeClr val="tx1"/>
                </a:solidFill>
                <a:cs typeface="Arial"/>
              </a:rPr>
              <a:t>ONE</a:t>
            </a:r>
            <a:r>
              <a:rPr lang="en-US" sz="1600" dirty="0">
                <a:solidFill>
                  <a:schemeClr val="tx1"/>
                </a:solidFill>
                <a:cs typeface="Arial"/>
              </a:rPr>
              <a:t> academic certificate in a lifetime, either undergraduate or graduate</a:t>
            </a:r>
          </a:p>
          <a:p>
            <a:pPr marL="1428750" lvl="2" indent="-285750">
              <a:lnSpc>
                <a:spcPct val="90000"/>
              </a:lnSpc>
              <a:spcBef>
                <a:spcPts val="500"/>
              </a:spcBef>
              <a:buFont typeface="Symbol,Sans-Serif"/>
              <a:buChar char="-"/>
            </a:pPr>
            <a:r>
              <a:rPr lang="en-US" sz="1600" dirty="0">
                <a:solidFill>
                  <a:schemeClr val="tx1"/>
                </a:solidFill>
                <a:cs typeface="Arial"/>
              </a:rPr>
              <a:t>Soldiers may not pursue the certificate concurrently with an education goal for an Associate, Bachelor’s, or Master's degree</a:t>
            </a:r>
          </a:p>
          <a:p>
            <a:pPr marL="1428750" lvl="2" indent="-285750">
              <a:lnSpc>
                <a:spcPct val="90000"/>
              </a:lnSpc>
              <a:spcBef>
                <a:spcPts val="500"/>
              </a:spcBef>
              <a:buFont typeface="Symbol,Sans-Serif"/>
              <a:buChar char="-"/>
            </a:pPr>
            <a:r>
              <a:rPr lang="en-US" sz="1600" dirty="0">
                <a:solidFill>
                  <a:schemeClr val="tx1"/>
                </a:solidFill>
                <a:cs typeface="Arial"/>
              </a:rPr>
              <a:t>The lifetime limit of </a:t>
            </a:r>
            <a:r>
              <a:rPr lang="en-US" sz="1600" b="1" dirty="0">
                <a:solidFill>
                  <a:schemeClr val="tx1"/>
                </a:solidFill>
                <a:cs typeface="Arial"/>
              </a:rPr>
              <a:t>21</a:t>
            </a:r>
            <a:r>
              <a:rPr lang="en-US" sz="1600" dirty="0">
                <a:solidFill>
                  <a:schemeClr val="tx1"/>
                </a:solidFill>
                <a:cs typeface="Arial"/>
              </a:rPr>
              <a:t> SHs does not count against the lifetime limits for an undergraduate or graduate degr</a:t>
            </a:r>
            <a:r>
              <a:rPr lang="en-US" sz="1700" dirty="0">
                <a:solidFill>
                  <a:schemeClr val="tx1"/>
                </a:solidFill>
                <a:cs typeface="Arial"/>
              </a:rPr>
              <a:t>ee</a:t>
            </a:r>
            <a:endParaRPr lang="en-US" dirty="0">
              <a:solidFill>
                <a:schemeClr val="tx1"/>
              </a:solidFill>
            </a:endParaRPr>
          </a:p>
        </p:txBody>
      </p:sp>
    </p:spTree>
    <p:extLst>
      <p:ext uri="{BB962C8B-B14F-4D97-AF65-F5344CB8AC3E}">
        <p14:creationId xmlns:p14="http://schemas.microsoft.com/office/powerpoint/2010/main" val="2392075335"/>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Tuition Assistance Basics</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13</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3" name="Content Placeholder 2">
            <a:extLst>
              <a:ext uri="{FF2B5EF4-FFF2-40B4-BE49-F238E27FC236}">
                <a16:creationId xmlns:a16="http://schemas.microsoft.com/office/drawing/2014/main" id="{94693B1B-5DCE-7148-55DE-5B3C9F155BAC}"/>
              </a:ext>
            </a:extLst>
          </p:cNvPr>
          <p:cNvSpPr txBox="1">
            <a:spLocks/>
          </p:cNvSpPr>
          <p:nvPr/>
        </p:nvSpPr>
        <p:spPr bwMode="auto">
          <a:xfrm>
            <a:off x="337352" y="658965"/>
            <a:ext cx="8410336" cy="5688047"/>
          </a:xfrm>
          <a:prstGeom prst="rect">
            <a:avLst/>
          </a:prstGeom>
          <a:ln>
            <a:solidFill>
              <a:srgbClr val="0000FF"/>
            </a:solidFill>
            <a:miter lim="800000"/>
            <a:headEnd/>
            <a:tailEnd/>
          </a:ln>
        </p:spPr>
        <p:txBody>
          <a:bodyPr vert="horz" wrap="square" lIns="91440" tIns="45720" rIns="91440" bIns="45720" numCol="1" anchor="t" anchorCtr="0" compatLnSpc="1">
            <a:prstTxWarp prst="textNoShape">
              <a:avLst/>
            </a:prstTxWarp>
          </a:bodyPr>
          <a:lst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indent="0" algn="ctr">
              <a:buNone/>
              <a:defRPr/>
            </a:pPr>
            <a:r>
              <a:rPr kumimoji="0" lang="en-US" sz="3600" i="0" u="none" strike="noStrike" kern="1200" cap="none" spc="0" normalizeH="0" baseline="0" noProof="0" dirty="0">
                <a:ln>
                  <a:noFill/>
                </a:ln>
                <a:solidFill>
                  <a:prstClr val="black"/>
                </a:solidFill>
                <a:effectLst/>
                <a:uLnTx/>
                <a:uFillTx/>
                <a:latin typeface="Arial" panose="020B0604020202020204"/>
                <a:ea typeface="+mn-ea"/>
                <a:cs typeface="+mn-cs"/>
              </a:rPr>
              <a:t>What TA Covers</a:t>
            </a:r>
          </a:p>
          <a:p>
            <a:pPr>
              <a:buFont typeface="Arial" panose="020B0604020202020204" pitchFamily="34" charset="0"/>
              <a:buChar char="•"/>
              <a:defRPr/>
            </a:pPr>
            <a:r>
              <a:rPr kumimoji="0" lang="en-US" b="1" i="0" u="none" strike="noStrike" kern="1200" cap="none" spc="0" normalizeH="0" baseline="0" noProof="0" dirty="0">
                <a:ln>
                  <a:noFill/>
                </a:ln>
                <a:solidFill>
                  <a:prstClr val="black"/>
                </a:solidFill>
                <a:effectLst/>
                <a:uLnTx/>
                <a:uFillTx/>
                <a:latin typeface="Arial" panose="020B0604020202020204"/>
                <a:ea typeface="+mn-ea"/>
                <a:cs typeface="+mn-cs"/>
              </a:rPr>
              <a:t>Fiscal Year (FY) Limits </a:t>
            </a:r>
            <a:r>
              <a:rPr kumimoji="0" lang="en-US" sz="1800" i="0" u="none" strike="noStrike" kern="1200" cap="none" spc="0" normalizeH="0" baseline="0" noProof="0" dirty="0">
                <a:ln>
                  <a:noFill/>
                </a:ln>
                <a:solidFill>
                  <a:prstClr val="black"/>
                </a:solidFill>
                <a:effectLst/>
                <a:uLnTx/>
                <a:uFillTx/>
                <a:latin typeface="Arial" panose="020B0604020202020204"/>
                <a:ea typeface="+mn-ea"/>
                <a:cs typeface="+mn-cs"/>
              </a:rPr>
              <a:t>(FY=</a:t>
            </a:r>
            <a:r>
              <a:rPr lang="en-US" sz="1800" dirty="0">
                <a:solidFill>
                  <a:prstClr val="black"/>
                </a:solidFill>
                <a:latin typeface="Arial" panose="020B0604020202020204"/>
              </a:rPr>
              <a:t>1 Oct – 30 Sep of the following year):</a:t>
            </a:r>
            <a:endParaRPr kumimoji="0" lang="en-US" sz="1800" i="0" u="none" strike="noStrike" kern="1200" cap="none" spc="0" normalizeH="0" baseline="0" noProof="0" dirty="0">
              <a:ln>
                <a:noFill/>
              </a:ln>
              <a:solidFill>
                <a:prstClr val="black"/>
              </a:solidFill>
              <a:effectLst/>
              <a:uLnTx/>
              <a:uFillTx/>
              <a:latin typeface="Arial" panose="020B06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$4,500 per FY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18 Semester Hours (SH) per FY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$250 per SH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Funds to do not roll over to the next FY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Lifetime SH limits: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130 Undergraduate SH – (Associate &amp; Bachelor’s)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39 Graduate SH – (Master’s)</a:t>
            </a:r>
          </a:p>
          <a:p>
            <a:pPr lvl="2">
              <a:defRPr/>
            </a:pPr>
            <a:r>
              <a:rPr lang="en-US" sz="2400">
                <a:solidFill>
                  <a:prstClr val="black"/>
                </a:solidFill>
                <a:latin typeface="Arial" panose="020B0604020202020204"/>
                <a:cs typeface="+mn-cs"/>
              </a:rPr>
              <a:t>21 Academic Certificate SH – (Undergraduate or </a:t>
            </a:r>
            <a:r>
              <a:rPr lang="en-US" sz="2400" dirty="0">
                <a:solidFill>
                  <a:prstClr val="black"/>
                </a:solidFill>
                <a:latin typeface="Arial" panose="020B0604020202020204"/>
                <a:cs typeface="+mn-cs"/>
              </a:rPr>
              <a:t>Graduate) </a:t>
            </a:r>
            <a:endParaRPr lang="en-US" sz="2400" dirty="0">
              <a:solidFill>
                <a:prstClr val="black"/>
              </a:solidFill>
              <a:latin typeface="Arial" panose="020B0604020202020204"/>
              <a:cs typeface="Arial"/>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39 SH towards </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1</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Special Program</a:t>
            </a:r>
          </a:p>
        </p:txBody>
      </p:sp>
    </p:spTree>
    <p:extLst>
      <p:ext uri="{BB962C8B-B14F-4D97-AF65-F5344CB8AC3E}">
        <p14:creationId xmlns:p14="http://schemas.microsoft.com/office/powerpoint/2010/main" val="3168685308"/>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6DFB0-9601-291D-0D8E-F5C787273AD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5D4E5EE-F09A-B238-FCA6-9F49EC12DB05}"/>
              </a:ext>
            </a:extLst>
          </p:cNvPr>
          <p:cNvSpPr>
            <a:spLocks noGrp="1"/>
          </p:cNvSpPr>
          <p:nvPr>
            <p:ph type="title"/>
          </p:nvPr>
        </p:nvSpPr>
        <p:spPr/>
        <p:txBody>
          <a:bodyPr/>
          <a:lstStyle/>
          <a:p>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Eligibility for TA</a:t>
            </a:r>
            <a:endParaRPr lang="en-US">
              <a:effectLst>
                <a:outerShdw blurRad="38100" dist="38100" dir="2700000" algn="tl">
                  <a:srgbClr val="000000">
                    <a:alpha val="43137"/>
                  </a:srgbClr>
                </a:outerShdw>
              </a:effectLst>
            </a:endParaRPr>
          </a:p>
        </p:txBody>
      </p:sp>
      <p:sp>
        <p:nvSpPr>
          <p:cNvPr id="10" name="Classification bottom">
            <a:extLst>
              <a:ext uri="{FF2B5EF4-FFF2-40B4-BE49-F238E27FC236}">
                <a16:creationId xmlns:a16="http://schemas.microsoft.com/office/drawing/2014/main" id="{5D311D1B-B892-3AA6-BA2B-93EF84A1F0E3}"/>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453187F3-CC3F-785F-65E3-C9B89A72CC76}"/>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14</a:t>
            </a:fld>
            <a:endParaRPr lang="en-US" sz="800">
              <a:solidFill>
                <a:schemeClr val="bg1"/>
              </a:solidFill>
            </a:endParaRPr>
          </a:p>
        </p:txBody>
      </p:sp>
      <p:sp>
        <p:nvSpPr>
          <p:cNvPr id="12" name="Classification bottom">
            <a:extLst>
              <a:ext uri="{FF2B5EF4-FFF2-40B4-BE49-F238E27FC236}">
                <a16:creationId xmlns:a16="http://schemas.microsoft.com/office/drawing/2014/main" id="{454C217A-6041-BB92-2570-EB565C196D91}"/>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7" name="Content Placeholder 1">
            <a:extLst>
              <a:ext uri="{FF2B5EF4-FFF2-40B4-BE49-F238E27FC236}">
                <a16:creationId xmlns:a16="http://schemas.microsoft.com/office/drawing/2014/main" id="{EEB8B4AB-78A0-808E-6156-F7E89F0B9E13}"/>
              </a:ext>
            </a:extLst>
          </p:cNvPr>
          <p:cNvSpPr>
            <a:spLocks noGrp="1"/>
          </p:cNvSpPr>
          <p:nvPr>
            <p:ph idx="1"/>
          </p:nvPr>
        </p:nvSpPr>
        <p:spPr>
          <a:xfrm>
            <a:off x="159873" y="662187"/>
            <a:ext cx="8818690" cy="4993170"/>
          </a:xfrm>
          <a:ln>
            <a:solidFill>
              <a:srgbClr val="0000FF"/>
            </a:solidFill>
          </a:ln>
        </p:spPr>
        <p:txBody>
          <a:bodyPr vert="horz" lIns="91440" tIns="45720" rIns="91440" bIns="45720" rtlCol="0" anchor="t">
            <a:noAutofit/>
          </a:bodyPr>
          <a:lstStyle/>
          <a:p>
            <a:endParaRPr lang="en-US" sz="2000" b="0" dirty="0">
              <a:latin typeface="Arial" charset="0"/>
              <a:cs typeface="Arial" charset="0"/>
            </a:endParaRPr>
          </a:p>
          <a:p>
            <a:pPr>
              <a:spcBef>
                <a:spcPts val="0"/>
              </a:spcBef>
              <a:spcAft>
                <a:spcPct val="0"/>
              </a:spcAft>
            </a:pPr>
            <a:r>
              <a:rPr lang="en-US" sz="2000" dirty="0">
                <a:cs typeface="Arial"/>
              </a:rPr>
              <a:t>The </a:t>
            </a:r>
            <a:r>
              <a:rPr lang="en-US" sz="2000" b="1" dirty="0">
                <a:cs typeface="Arial"/>
              </a:rPr>
              <a:t>Evaluated Degree Plan</a:t>
            </a:r>
            <a:r>
              <a:rPr lang="en-US" sz="2000" dirty="0">
                <a:cs typeface="Arial"/>
              </a:rPr>
              <a:t> is an official document provided by the AI </a:t>
            </a:r>
            <a:r>
              <a:rPr lang="en-US" sz="2000">
                <a:cs typeface="Arial"/>
              </a:rPr>
              <a:t>that lists all the requirements needed for degree completion. </a:t>
            </a:r>
          </a:p>
          <a:p>
            <a:pPr>
              <a:spcBef>
                <a:spcPts val="0"/>
              </a:spcBef>
              <a:spcAft>
                <a:spcPct val="0"/>
              </a:spcAft>
            </a:pPr>
            <a:r>
              <a:rPr lang="en-US" sz="2000">
                <a:cs typeface="Arial"/>
              </a:rPr>
              <a:t>An EDP must </a:t>
            </a:r>
            <a:r>
              <a:rPr lang="en-US" sz="2000" dirty="0">
                <a:cs typeface="Arial"/>
              </a:rPr>
              <a:t>be uploaded to ArmyIgnitED by the time you complete </a:t>
            </a:r>
            <a:r>
              <a:rPr lang="en-US" sz="2000" b="1">
                <a:cs typeface="Arial"/>
              </a:rPr>
              <a:t>2</a:t>
            </a:r>
            <a:r>
              <a:rPr lang="en-US" sz="2000" dirty="0">
                <a:cs typeface="Arial"/>
              </a:rPr>
              <a:t> classes at your AI, or your account will be blocked. </a:t>
            </a:r>
            <a:endParaRPr lang="en-US">
              <a:cs typeface="Arial"/>
            </a:endParaRPr>
          </a:p>
          <a:p>
            <a:pPr>
              <a:spcBef>
                <a:spcPts val="0"/>
              </a:spcBef>
              <a:spcAft>
                <a:spcPct val="0"/>
              </a:spcAft>
            </a:pPr>
            <a:r>
              <a:rPr lang="en-US" sz="2000">
                <a:cs typeface="Arial"/>
              </a:rPr>
              <a:t>If the EDP is not </a:t>
            </a:r>
            <a:r>
              <a:rPr lang="en-US" sz="2000" dirty="0">
                <a:cs typeface="Arial"/>
              </a:rPr>
              <a:t>uploaded when creating your education goal, you must submit the EDP to an Education Center for upload.</a:t>
            </a:r>
            <a:endParaRPr lang="en-US">
              <a:cs typeface="Arial"/>
            </a:endParaRPr>
          </a:p>
          <a:p>
            <a:pPr marL="0" indent="0">
              <a:spcBef>
                <a:spcPts val="0"/>
              </a:spcBef>
              <a:spcAft>
                <a:spcPct val="0"/>
              </a:spcAft>
              <a:buNone/>
            </a:pPr>
            <a:endParaRPr lang="en-US" sz="2000" dirty="0">
              <a:cs typeface="Arial"/>
            </a:endParaRPr>
          </a:p>
          <a:p>
            <a:pPr>
              <a:spcBef>
                <a:spcPts val="0"/>
              </a:spcBef>
              <a:spcAft>
                <a:spcPct val="0"/>
              </a:spcAft>
            </a:pPr>
            <a:r>
              <a:rPr lang="en-US" sz="2000" b="1" dirty="0">
                <a:cs typeface="Arial"/>
              </a:rPr>
              <a:t>A valid EDP MUST include the following:</a:t>
            </a:r>
            <a:endParaRPr lang="en-US" sz="2000" dirty="0">
              <a:cs typeface="Arial"/>
            </a:endParaRPr>
          </a:p>
          <a:p>
            <a:pPr marL="0" indent="0">
              <a:spcBef>
                <a:spcPts val="0"/>
              </a:spcBef>
              <a:spcAft>
                <a:spcPct val="0"/>
              </a:spcAft>
              <a:buNone/>
            </a:pPr>
            <a:br>
              <a:rPr lang="en-US" sz="2000" dirty="0">
                <a:cs typeface="Arial"/>
              </a:rPr>
            </a:br>
            <a:r>
              <a:rPr lang="en-US" sz="2000" dirty="0">
                <a:cs typeface="Arial"/>
              </a:rPr>
              <a:t>- Soldier’s name</a:t>
            </a:r>
            <a:br>
              <a:rPr lang="en-US" sz="2000" dirty="0">
                <a:cs typeface="Arial"/>
              </a:rPr>
            </a:br>
            <a:r>
              <a:rPr lang="en-US" sz="2000" dirty="0">
                <a:cs typeface="Arial"/>
              </a:rPr>
              <a:t>- AI's name</a:t>
            </a:r>
            <a:br>
              <a:rPr lang="en-US" sz="2000" dirty="0">
                <a:cs typeface="Arial"/>
              </a:rPr>
            </a:br>
            <a:r>
              <a:rPr lang="en-US" sz="2000" dirty="0">
                <a:cs typeface="Arial"/>
              </a:rPr>
              <a:t>- Name of degree program</a:t>
            </a:r>
            <a:br>
              <a:rPr lang="en-US" sz="2000" dirty="0">
                <a:cs typeface="Arial"/>
              </a:rPr>
            </a:br>
            <a:r>
              <a:rPr lang="en-US" sz="2000" dirty="0">
                <a:cs typeface="Arial"/>
              </a:rPr>
              <a:t>- Number of credits (SH or QH) required for degree completion</a:t>
            </a:r>
            <a:br>
              <a:rPr lang="en-US" sz="2000" dirty="0">
                <a:cs typeface="Arial"/>
              </a:rPr>
            </a:br>
            <a:r>
              <a:rPr lang="en-US" sz="2000" dirty="0">
                <a:cs typeface="Arial"/>
              </a:rPr>
              <a:t>- Evaluation of prior completed academic coursework </a:t>
            </a:r>
            <a:br>
              <a:rPr lang="en-US" sz="2000" dirty="0">
                <a:cs typeface="Arial"/>
              </a:rPr>
            </a:br>
            <a:r>
              <a:rPr lang="en-US" sz="2000" dirty="0">
                <a:cs typeface="Arial"/>
              </a:rPr>
              <a:t>- Evaluated military training and experience (to include JST credit)</a:t>
            </a:r>
            <a:br>
              <a:rPr lang="en-US" sz="2000" dirty="0">
                <a:cs typeface="Arial"/>
              </a:rPr>
            </a:br>
            <a:r>
              <a:rPr lang="en-US" sz="2000" dirty="0">
                <a:cs typeface="Arial"/>
              </a:rPr>
              <a:t>- Other evaluated credit sources such as CLEP, DSST, APT</a:t>
            </a:r>
          </a:p>
        </p:txBody>
      </p:sp>
    </p:spTree>
    <p:extLst>
      <p:ext uri="{BB962C8B-B14F-4D97-AF65-F5344CB8AC3E}">
        <p14:creationId xmlns:p14="http://schemas.microsoft.com/office/powerpoint/2010/main" val="1551143953"/>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15</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pic>
        <p:nvPicPr>
          <p:cNvPr id="5" name="Picture 4" descr="A picture containing text&#10;&#10;Description automatically generated">
            <a:extLst>
              <a:ext uri="{FF2B5EF4-FFF2-40B4-BE49-F238E27FC236}">
                <a16:creationId xmlns:a16="http://schemas.microsoft.com/office/drawing/2014/main" id="{B8AC44A1-D4E2-D52F-19CD-8C2352C3FDBB}"/>
              </a:ext>
            </a:extLst>
          </p:cNvPr>
          <p:cNvPicPr>
            <a:picLocks noChangeAspect="1"/>
          </p:cNvPicPr>
          <p:nvPr/>
        </p:nvPicPr>
        <p:blipFill rotWithShape="1">
          <a:blip r:embed="rId3">
            <a:extLst>
              <a:ext uri="{28A0092B-C50C-407E-A947-70E740481C1C}">
                <a14:useLocalDpi xmlns:a14="http://schemas.microsoft.com/office/drawing/2010/main" val="0"/>
              </a:ext>
            </a:extLst>
          </a:blip>
          <a:srcRect t="4998" r="216" b="6159"/>
          <a:stretch/>
        </p:blipFill>
        <p:spPr>
          <a:xfrm>
            <a:off x="195950" y="1196841"/>
            <a:ext cx="4688857" cy="5213289"/>
          </a:xfrm>
          <a:prstGeom prst="rect">
            <a:avLst/>
          </a:prstGeom>
          <a:ln>
            <a:solidFill>
              <a:schemeClr val="bg1">
                <a:lumMod val="50000"/>
              </a:schemeClr>
            </a:solidFill>
          </a:ln>
          <a:effectLst>
            <a:outerShdw blurRad="63500" sx="102000" sy="102000" algn="ctr" rotWithShape="0">
              <a:prstClr val="black">
                <a:alpha val="40000"/>
              </a:prstClr>
            </a:outerShdw>
          </a:effectLst>
        </p:spPr>
      </p:pic>
      <p:sp>
        <p:nvSpPr>
          <p:cNvPr id="6" name="Title 8">
            <a:extLst>
              <a:ext uri="{FF2B5EF4-FFF2-40B4-BE49-F238E27FC236}">
                <a16:creationId xmlns:a16="http://schemas.microsoft.com/office/drawing/2014/main" id="{DABDFA55-3332-501F-DBD6-89E5237BEDF4}"/>
              </a:ext>
            </a:extLst>
          </p:cNvPr>
          <p:cNvSpPr>
            <a:spLocks noGrp="1"/>
          </p:cNvSpPr>
          <p:nvPr>
            <p:ph type="title"/>
          </p:nvPr>
        </p:nvSpPr>
        <p:spPr>
          <a:xfrm>
            <a:off x="2099432" y="11434"/>
            <a:ext cx="6976199" cy="647531"/>
          </a:xfrm>
        </p:spPr>
        <p:txBody>
          <a:bodyPr/>
          <a:lstStyle/>
          <a:p>
            <a:r>
              <a:rPr lang="en-US">
                <a:effectLst>
                  <a:outerShdw blurRad="38100" dist="38100" dir="2700000" algn="tl">
                    <a:srgbClr val="000000">
                      <a:alpha val="43137"/>
                    </a:srgbClr>
                  </a:outerShdw>
                </a:effectLst>
              </a:rPr>
              <a:t>Joint Services Transcript (JST)</a:t>
            </a:r>
          </a:p>
        </p:txBody>
      </p:sp>
      <p:sp>
        <p:nvSpPr>
          <p:cNvPr id="8" name="TextBox 7">
            <a:extLst>
              <a:ext uri="{FF2B5EF4-FFF2-40B4-BE49-F238E27FC236}">
                <a16:creationId xmlns:a16="http://schemas.microsoft.com/office/drawing/2014/main" id="{B0F924DA-971E-4608-D952-2232AC9B4688}"/>
              </a:ext>
            </a:extLst>
          </p:cNvPr>
          <p:cNvSpPr txBox="1"/>
          <p:nvPr/>
        </p:nvSpPr>
        <p:spPr>
          <a:xfrm>
            <a:off x="5039451" y="5729248"/>
            <a:ext cx="3908599" cy="44627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300" b="0" i="0" u="none" strike="noStrike" kern="1200" cap="none" spc="0" normalizeH="0" baseline="0" noProof="0">
                <a:ln>
                  <a:noFill/>
                </a:ln>
                <a:solidFill>
                  <a:prstClr val="black"/>
                </a:solidFill>
                <a:effectLst/>
                <a:uLnTx/>
                <a:uFillTx/>
                <a:latin typeface="Arial" panose="020B0604020202020204"/>
                <a:ea typeface="+mn-ea"/>
                <a:cs typeface="+mn-cs"/>
              </a:rPr>
              <a:t>Login at </a:t>
            </a:r>
            <a:r>
              <a:rPr kumimoji="0" lang="da-DK" sz="2300" b="0" i="0" u="none" strike="noStrike" kern="1200" cap="none" spc="0" normalizeH="0" baseline="0" noProof="0">
                <a:ln>
                  <a:noFill/>
                </a:ln>
                <a:solidFill>
                  <a:prstClr val="black"/>
                </a:solidFill>
                <a:effectLst/>
                <a:uLnTx/>
                <a:uFillTx/>
                <a:latin typeface="Arial" panose="020B0604020202020204"/>
                <a:ea typeface="+mn-ea"/>
                <a:cs typeface="+mn-cs"/>
                <a:hlinkClick r:id="rId4"/>
              </a:rPr>
              <a:t>https://jst.doded.mil/</a:t>
            </a:r>
            <a:endParaRPr kumimoji="0" lang="da-DK" sz="2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Content Placeholder 1">
            <a:extLst>
              <a:ext uri="{FF2B5EF4-FFF2-40B4-BE49-F238E27FC236}">
                <a16:creationId xmlns:a16="http://schemas.microsoft.com/office/drawing/2014/main" id="{D0B4228E-622A-56B4-6DEA-025EE03EDCC0}"/>
              </a:ext>
            </a:extLst>
          </p:cNvPr>
          <p:cNvSpPr>
            <a:spLocks noGrp="1"/>
          </p:cNvSpPr>
          <p:nvPr>
            <p:ph idx="1"/>
          </p:nvPr>
        </p:nvSpPr>
        <p:spPr>
          <a:xfrm>
            <a:off x="5039451" y="597454"/>
            <a:ext cx="3881535" cy="4920964"/>
          </a:xfrm>
          <a:ln>
            <a:solidFill>
              <a:srgbClr val="0000FF"/>
            </a:solidFill>
          </a:ln>
        </p:spPr>
        <p:txBody>
          <a:bodyPr>
            <a:noAutofit/>
          </a:bodyPr>
          <a:lstStyle/>
          <a:p>
            <a:r>
              <a:rPr lang="en-US" sz="1800" dirty="0">
                <a:latin typeface="Arial"/>
                <a:cs typeface="Arial"/>
              </a:rPr>
              <a:t>JST keeps track of all your military training and experience</a:t>
            </a:r>
          </a:p>
          <a:p>
            <a:r>
              <a:rPr lang="en-US" sz="1800" dirty="0">
                <a:latin typeface="Arial"/>
                <a:cs typeface="Arial"/>
              </a:rPr>
              <a:t>American Council on Education evaluates your military training and experience and </a:t>
            </a:r>
            <a:r>
              <a:rPr lang="en-US" sz="1800" i="1" u="sng" dirty="0">
                <a:latin typeface="Arial"/>
                <a:cs typeface="Arial"/>
              </a:rPr>
              <a:t>recommends</a:t>
            </a:r>
            <a:r>
              <a:rPr lang="en-US" sz="1800" u="sng" dirty="0">
                <a:latin typeface="Arial"/>
                <a:cs typeface="Arial"/>
              </a:rPr>
              <a:t> </a:t>
            </a:r>
            <a:r>
              <a:rPr lang="en-US" sz="1800" dirty="0">
                <a:latin typeface="Arial"/>
                <a:cs typeface="Arial"/>
              </a:rPr>
              <a:t>college credit </a:t>
            </a:r>
          </a:p>
          <a:p>
            <a:r>
              <a:rPr lang="en-US" sz="1800" dirty="0">
                <a:latin typeface="Arial"/>
                <a:cs typeface="Arial"/>
              </a:rPr>
              <a:t>AIs </a:t>
            </a:r>
            <a:r>
              <a:rPr lang="en-US" sz="1800" b="1" dirty="0">
                <a:latin typeface="Arial"/>
                <a:cs typeface="Arial"/>
              </a:rPr>
              <a:t>MAY</a:t>
            </a:r>
            <a:r>
              <a:rPr lang="en-US" sz="1800" dirty="0">
                <a:latin typeface="Arial"/>
                <a:cs typeface="Arial"/>
              </a:rPr>
              <a:t> accept this credit toward your degree</a:t>
            </a:r>
          </a:p>
          <a:p>
            <a:r>
              <a:rPr lang="en-US" sz="1800" dirty="0">
                <a:latin typeface="Arial"/>
                <a:cs typeface="Arial"/>
              </a:rPr>
              <a:t>Any credit awarded toward your degree means less </a:t>
            </a:r>
            <a:r>
              <a:rPr lang="en-US" sz="1800" dirty="0">
                <a:cs typeface="Arial"/>
              </a:rPr>
              <a:t>time </a:t>
            </a:r>
            <a:r>
              <a:rPr lang="en-US" sz="1800" dirty="0">
                <a:latin typeface="Arial"/>
                <a:cs typeface="Arial"/>
              </a:rPr>
              <a:t>in the classroom </a:t>
            </a:r>
          </a:p>
          <a:p>
            <a:r>
              <a:rPr lang="en-US" sz="1800" dirty="0">
                <a:latin typeface="Arial" panose="020B0604020202020204" pitchFamily="34" charset="0"/>
                <a:cs typeface="Arial" panose="020B0604020202020204" pitchFamily="34" charset="0"/>
              </a:rPr>
              <a:t>Request your official JST to be sent to your AI </a:t>
            </a:r>
          </a:p>
          <a:p>
            <a:r>
              <a:rPr lang="en-US" sz="1800" dirty="0">
                <a:latin typeface="Arial" panose="020B0604020202020204" pitchFamily="34" charset="0"/>
                <a:cs typeface="Arial" panose="020B0604020202020204" pitchFamily="34" charset="0"/>
              </a:rPr>
              <a:t>Transcript requests are free of charge </a:t>
            </a:r>
          </a:p>
        </p:txBody>
      </p:sp>
      <p:pic>
        <p:nvPicPr>
          <p:cNvPr id="2" name="Picture 1">
            <a:extLst>
              <a:ext uri="{FF2B5EF4-FFF2-40B4-BE49-F238E27FC236}">
                <a16:creationId xmlns:a16="http://schemas.microsoft.com/office/drawing/2014/main" id="{FDAEADBA-3620-39D7-0612-BA9EF19E0D58}"/>
              </a:ext>
            </a:extLst>
          </p:cNvPr>
          <p:cNvPicPr>
            <a:picLocks noChangeAspect="1"/>
          </p:cNvPicPr>
          <p:nvPr/>
        </p:nvPicPr>
        <p:blipFill>
          <a:blip r:embed="rId5"/>
          <a:stretch>
            <a:fillRect/>
          </a:stretch>
        </p:blipFill>
        <p:spPr>
          <a:xfrm>
            <a:off x="118627" y="460259"/>
            <a:ext cx="4843501" cy="763479"/>
          </a:xfrm>
          <a:prstGeom prst="rect">
            <a:avLst/>
          </a:prstGeom>
        </p:spPr>
      </p:pic>
    </p:spTree>
    <p:extLst>
      <p:ext uri="{BB962C8B-B14F-4D97-AF65-F5344CB8AC3E}">
        <p14:creationId xmlns:p14="http://schemas.microsoft.com/office/powerpoint/2010/main" val="3495910126"/>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Tuition Assistance (TA) Basics</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16</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3" name="Content Placeholder 2">
            <a:extLst>
              <a:ext uri="{FF2B5EF4-FFF2-40B4-BE49-F238E27FC236}">
                <a16:creationId xmlns:a16="http://schemas.microsoft.com/office/drawing/2014/main" id="{94693B1B-5DCE-7148-55DE-5B3C9F155BAC}"/>
              </a:ext>
            </a:extLst>
          </p:cNvPr>
          <p:cNvSpPr txBox="1">
            <a:spLocks/>
          </p:cNvSpPr>
          <p:nvPr/>
        </p:nvSpPr>
        <p:spPr bwMode="auto">
          <a:xfrm>
            <a:off x="400619" y="631433"/>
            <a:ext cx="7955719" cy="5595133"/>
          </a:xfrm>
          <a:prstGeom prst="rect">
            <a:avLst/>
          </a:prstGeom>
          <a:ln>
            <a:solidFill>
              <a:srgbClr val="0000FF"/>
            </a:solidFill>
            <a:miter lim="800000"/>
            <a:headEnd/>
            <a:tailEnd/>
          </a:ln>
        </p:spPr>
        <p:txBody>
          <a:bodyPr vert="horz" wrap="square" lIns="91440" tIns="45720" rIns="91440" bIns="45720" numCol="1" anchor="t" anchorCtr="0" compatLnSpc="1">
            <a:prstTxWarp prst="textNoShape">
              <a:avLst/>
            </a:prstTxWarp>
          </a:bodyPr>
          <a:lst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800" b="0" dirty="0">
              <a:solidFill>
                <a:prstClr val="black"/>
              </a:solidFill>
              <a:latin typeface="Arial" panose="020B0604020202020204"/>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0" dirty="0">
                <a:solidFill>
                  <a:prstClr val="black"/>
                </a:solidFill>
                <a:latin typeface="Arial" panose="020B0604020202020204"/>
                <a:cs typeface="+mn-cs"/>
              </a:rPr>
              <a:t>First-time TA Users </a:t>
            </a:r>
            <a:r>
              <a:rPr lang="en-US" sz="2800" dirty="0">
                <a:solidFill>
                  <a:prstClr val="black"/>
                </a:solidFill>
                <a:latin typeface="Arial" panose="020B0604020202020204"/>
                <a:cs typeface="+mn-cs"/>
              </a:rPr>
              <a:t>MUST</a:t>
            </a:r>
            <a:r>
              <a:rPr lang="en-US" sz="2800" b="0" dirty="0">
                <a:solidFill>
                  <a:prstClr val="black"/>
                </a:solidFill>
                <a:latin typeface="Arial" panose="020B0604020202020204"/>
                <a:cs typeface="+mn-cs"/>
              </a:rPr>
              <a:t> complete</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one of the</a:t>
            </a:r>
            <a:r>
              <a:rPr lang="en-US" sz="2800" b="0" dirty="0">
                <a:solidFill>
                  <a:prstClr val="black"/>
                </a:solidFill>
                <a:latin typeface="Arial" panose="020B0604020202020204"/>
                <a:cs typeface="+mn-cs"/>
              </a:rPr>
              <a:t> Decision Support Tools (DST) listed below and upload their results to ArmyIgnitED prior to creating an education goal:</a:t>
            </a:r>
          </a:p>
          <a:p>
            <a:pPr marL="914400" lvl="2" indent="0">
              <a:buNone/>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indent="0">
              <a:buNone/>
            </a:pPr>
            <a:r>
              <a:rPr lang="en-US" b="0" dirty="0"/>
              <a:t>Kuder Journey: </a:t>
            </a:r>
          </a:p>
          <a:p>
            <a:pPr marL="0" indent="0">
              <a:buNone/>
            </a:pPr>
            <a:r>
              <a:rPr lang="en-US" b="0" dirty="0">
                <a:hlinkClick r:id="rId3"/>
              </a:rPr>
              <a:t>https://dantes.kuder.com/landing-page</a:t>
            </a:r>
            <a:endParaRPr lang="en-US" b="0" dirty="0"/>
          </a:p>
          <a:p>
            <a:endParaRPr lang="en-US" b="0" dirty="0"/>
          </a:p>
          <a:p>
            <a:pPr marL="0" indent="0">
              <a:buNone/>
            </a:pPr>
            <a:r>
              <a:rPr lang="en-US" b="0" dirty="0"/>
              <a:t>Career Path Decide:</a:t>
            </a:r>
          </a:p>
          <a:p>
            <a:pPr marL="0" indent="0">
              <a:buNone/>
            </a:pPr>
            <a:r>
              <a:rPr lang="en-US" b="0" dirty="0">
                <a:hlinkClick r:id="rId4"/>
              </a:rPr>
              <a:t>https://www.careerpathdecide.org/profile-work-type</a:t>
            </a:r>
            <a:endParaRPr lang="en-US" b="0" dirty="0"/>
          </a:p>
          <a:p>
            <a:pPr marL="914400" lvl="2" indent="0">
              <a:buNone/>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91511992"/>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27289-25DF-4F7D-31E7-4090D6FB720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B173D78-71EE-5189-F38F-2E80F9739859}"/>
              </a:ext>
            </a:extLst>
          </p:cNvPr>
          <p:cNvSpPr>
            <a:spLocks noGrp="1"/>
          </p:cNvSpPr>
          <p:nvPr>
            <p:ph type="title"/>
          </p:nvPr>
        </p:nvSpPr>
        <p:spPr/>
        <p:txBody>
          <a:bodyPr/>
          <a:lstStyle/>
          <a:p>
            <a:r>
              <a:rPr lang="en-US">
                <a:effectLst>
                  <a:outerShdw blurRad="38100" dist="38100" dir="2700000" algn="tl">
                    <a:srgbClr val="000000">
                      <a:alpha val="43137"/>
                    </a:srgbClr>
                  </a:outerShdw>
                </a:effectLst>
              </a:rPr>
              <a:t>Tuition Assistance (TA) Basics</a:t>
            </a:r>
          </a:p>
        </p:txBody>
      </p:sp>
      <p:sp>
        <p:nvSpPr>
          <p:cNvPr id="10" name="Classification bottom">
            <a:extLst>
              <a:ext uri="{FF2B5EF4-FFF2-40B4-BE49-F238E27FC236}">
                <a16:creationId xmlns:a16="http://schemas.microsoft.com/office/drawing/2014/main" id="{3C76B667-A669-3505-DBA4-224AB6667044}"/>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653020CD-0922-F1F0-1820-A8DA42659DB0}"/>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17</a:t>
            </a:fld>
            <a:endParaRPr lang="en-US" sz="800">
              <a:solidFill>
                <a:schemeClr val="bg1"/>
              </a:solidFill>
            </a:endParaRPr>
          </a:p>
        </p:txBody>
      </p:sp>
      <p:sp>
        <p:nvSpPr>
          <p:cNvPr id="12" name="Classification bottom">
            <a:extLst>
              <a:ext uri="{FF2B5EF4-FFF2-40B4-BE49-F238E27FC236}">
                <a16:creationId xmlns:a16="http://schemas.microsoft.com/office/drawing/2014/main" id="{49D16B08-0926-65F8-A3C9-A3036ADD275D}"/>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3" name="Content Placeholder 2">
            <a:extLst>
              <a:ext uri="{FF2B5EF4-FFF2-40B4-BE49-F238E27FC236}">
                <a16:creationId xmlns:a16="http://schemas.microsoft.com/office/drawing/2014/main" id="{6A04D35C-EEB7-6FD9-890F-808A0AC204B0}"/>
              </a:ext>
            </a:extLst>
          </p:cNvPr>
          <p:cNvSpPr txBox="1">
            <a:spLocks/>
          </p:cNvSpPr>
          <p:nvPr/>
        </p:nvSpPr>
        <p:spPr bwMode="auto">
          <a:xfrm>
            <a:off x="207391" y="631433"/>
            <a:ext cx="8638276" cy="5693953"/>
          </a:xfrm>
          <a:prstGeom prst="rect">
            <a:avLst/>
          </a:prstGeom>
          <a:ln>
            <a:solidFill>
              <a:srgbClr val="0000FF"/>
            </a:solidFill>
            <a:miter lim="800000"/>
            <a:headEnd/>
            <a:tailEnd/>
          </a:ln>
        </p:spPr>
        <p:txBody>
          <a:bodyPr vert="horz" wrap="square" lIns="91440" tIns="45720" rIns="91440" bIns="45720" numCol="1" anchor="t" anchorCtr="0" compatLnSpc="1">
            <a:prstTxWarp prst="textNoShape">
              <a:avLst/>
            </a:prstTxWarp>
          </a:bodyPr>
          <a:lst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1"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400" b="0" i="0" u="none" kern="1200" cap="none" spc="0" normalizeH="0" baseline="0" noProof="0">
              <a:ln>
                <a:noFill/>
              </a:ln>
              <a:solidFill>
                <a:prstClr val="black"/>
              </a:solidFill>
              <a:effectLst/>
              <a:uLnTx/>
              <a:uFillTx/>
              <a:latin typeface="Arial" panose="020B0604020202020204"/>
              <a:cs typeface="Arial"/>
            </a:endParaRPr>
          </a:p>
        </p:txBody>
      </p:sp>
      <p:pic>
        <p:nvPicPr>
          <p:cNvPr id="2" name="Picture 1">
            <a:extLst>
              <a:ext uri="{FF2B5EF4-FFF2-40B4-BE49-F238E27FC236}">
                <a16:creationId xmlns:a16="http://schemas.microsoft.com/office/drawing/2014/main" id="{35D06495-3AA8-3339-BA3E-59DE64BD4E1E}"/>
              </a:ext>
            </a:extLst>
          </p:cNvPr>
          <p:cNvPicPr>
            <a:picLocks noChangeAspect="1"/>
          </p:cNvPicPr>
          <p:nvPr/>
        </p:nvPicPr>
        <p:blipFill>
          <a:blip r:embed="rId3"/>
          <a:stretch>
            <a:fillRect/>
          </a:stretch>
        </p:blipFill>
        <p:spPr>
          <a:xfrm>
            <a:off x="298334" y="658965"/>
            <a:ext cx="4273666" cy="5529551"/>
          </a:xfrm>
          <a:prstGeom prst="rect">
            <a:avLst/>
          </a:prstGeom>
        </p:spPr>
      </p:pic>
      <p:pic>
        <p:nvPicPr>
          <p:cNvPr id="4" name="Picture 3">
            <a:extLst>
              <a:ext uri="{FF2B5EF4-FFF2-40B4-BE49-F238E27FC236}">
                <a16:creationId xmlns:a16="http://schemas.microsoft.com/office/drawing/2014/main" id="{B5584645-BE6E-4940-041E-49B918C2EBF2}"/>
              </a:ext>
            </a:extLst>
          </p:cNvPr>
          <p:cNvPicPr>
            <a:picLocks noChangeAspect="1"/>
          </p:cNvPicPr>
          <p:nvPr/>
        </p:nvPicPr>
        <p:blipFill>
          <a:blip r:embed="rId4"/>
          <a:stretch>
            <a:fillRect/>
          </a:stretch>
        </p:blipFill>
        <p:spPr>
          <a:xfrm>
            <a:off x="4572000" y="829668"/>
            <a:ext cx="4139543" cy="5358848"/>
          </a:xfrm>
          <a:prstGeom prst="rect">
            <a:avLst/>
          </a:prstGeom>
        </p:spPr>
      </p:pic>
    </p:spTree>
    <p:extLst>
      <p:ext uri="{BB962C8B-B14F-4D97-AF65-F5344CB8AC3E}">
        <p14:creationId xmlns:p14="http://schemas.microsoft.com/office/powerpoint/2010/main" val="2937614696"/>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Tuition Assistance (TA) Basics</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18</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3" name="Content Placeholder 2">
            <a:extLst>
              <a:ext uri="{FF2B5EF4-FFF2-40B4-BE49-F238E27FC236}">
                <a16:creationId xmlns:a16="http://schemas.microsoft.com/office/drawing/2014/main" id="{94693B1B-5DCE-7148-55DE-5B3C9F155BAC}"/>
              </a:ext>
            </a:extLst>
          </p:cNvPr>
          <p:cNvSpPr txBox="1">
            <a:spLocks/>
          </p:cNvSpPr>
          <p:nvPr/>
        </p:nvSpPr>
        <p:spPr bwMode="auto">
          <a:xfrm>
            <a:off x="152976" y="599017"/>
            <a:ext cx="8828002" cy="5595133"/>
          </a:xfrm>
          <a:prstGeom prst="rect">
            <a:avLst/>
          </a:prstGeom>
          <a:ln>
            <a:solidFill>
              <a:srgbClr val="0000FF"/>
            </a:solidFill>
            <a:miter lim="800000"/>
            <a:headEnd/>
            <a:tailEnd/>
          </a:ln>
        </p:spPr>
        <p:txBody>
          <a:bodyPr vert="horz" wrap="square" lIns="91440" tIns="45720" rIns="91440" bIns="45720" numCol="1" anchor="t" anchorCtr="0" compatLnSpc="1">
            <a:prstTxWarp prst="textNoShape">
              <a:avLst/>
            </a:prstTxWarp>
          </a:bodyPr>
          <a:lst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Requesting TA:</a:t>
            </a:r>
            <a:endParaRPr lang="en-US" sz="2800" b="1" i="0" u="none" strike="noStrike" kern="1200" cap="none" spc="0" normalizeH="0" baseline="0" noProof="0">
              <a:ln>
                <a:noFill/>
              </a:ln>
              <a:solidFill>
                <a:prstClr val="black"/>
              </a:solidFill>
              <a:effectLst/>
              <a:uLnTx/>
              <a:uFillTx/>
              <a:latin typeface="Arial" panose="020B0604020202020204"/>
              <a:cs typeface="Arial"/>
            </a:endParaRPr>
          </a:p>
          <a:p>
            <a:pPr lvl="1">
              <a:buFont typeface="Arial" panose="020B0604020202020204" pitchFamily="34" charset="0"/>
              <a:buChar char="–"/>
              <a:defRPr/>
            </a:pPr>
            <a:r>
              <a:rPr lang="en-US" sz="1800">
                <a:solidFill>
                  <a:prstClr val="black"/>
                </a:solidFill>
                <a:latin typeface="Arial" panose="020B0604020202020204"/>
                <a:cs typeface="+mn-cs"/>
              </a:rPr>
              <a:t>Upload DST results to ArmyIgnitED</a:t>
            </a:r>
            <a:endParaRPr lang="en-US" sz="1800" b="0" i="0" u="none" strike="noStrike" kern="1200" cap="none" spc="0" normalizeH="0" baseline="0" noProof="0">
              <a:ln>
                <a:noFill/>
              </a:ln>
              <a:solidFill>
                <a:prstClr val="black"/>
              </a:solidFill>
              <a:effectLst/>
              <a:uLnTx/>
              <a:uFillTx/>
              <a:latin typeface="Arial" panose="020B0604020202020204"/>
              <a:cs typeface="Arial"/>
            </a:endParaRPr>
          </a:p>
          <a:p>
            <a:pPr lvl="1">
              <a:buFont typeface="Arial" panose="020B0604020202020204" pitchFamily="34" charset="0"/>
              <a:buChar char="–"/>
              <a:defRPr/>
            </a:pPr>
            <a:r>
              <a:rPr lang="en-US" sz="1800">
                <a:solidFill>
                  <a:prstClr val="black"/>
                </a:solidFill>
                <a:latin typeface="Arial" panose="020B0604020202020204"/>
                <a:cs typeface="Arial"/>
              </a:rPr>
              <a:t>Create an education goal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Input Supervisor’s information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Register for course(s) through your AI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prstClr val="black"/>
                </a:solidFill>
                <a:latin typeface="Arial" panose="020B0604020202020204"/>
                <a:cs typeface="+mn-cs"/>
              </a:rPr>
              <a:t>S</a:t>
            </a:r>
            <a:r>
              <a:rPr kumimoji="0" lang="en-US" sz="1800" b="0" i="0" u="none" strike="noStrike" kern="1200" cap="none" spc="0" normalizeH="0" baseline="0" noProof="0" err="1">
                <a:ln>
                  <a:noFill/>
                </a:ln>
                <a:solidFill>
                  <a:prstClr val="black"/>
                </a:solidFill>
                <a:effectLst/>
                <a:uLnTx/>
                <a:uFillTx/>
                <a:latin typeface="Arial" panose="020B0604020202020204"/>
                <a:ea typeface="+mn-ea"/>
                <a:cs typeface="+mn-cs"/>
              </a:rPr>
              <a:t>ubmit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US" sz="1800" dirty="0">
                <a:solidFill>
                  <a:prstClr val="black"/>
                </a:solidFill>
                <a:latin typeface="Arial" panose="020B0604020202020204"/>
                <a:cs typeface="+mn-cs"/>
              </a:rPr>
              <a:t>TA request(s) (TAR) in ArmyIgnitED and ensure it matches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course registration information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EXACTLY </a:t>
            </a:r>
            <a:endParaRPr lang="en-US" sz="1800" b="1" i="0" u="none" strike="noStrike" kern="1200" cap="none" spc="0" normalizeH="0" baseline="0" noProof="0" dirty="0">
              <a:ln>
                <a:noFill/>
              </a:ln>
              <a:solidFill>
                <a:prstClr val="black"/>
              </a:solidFill>
              <a:effectLst/>
              <a:uLnTx/>
              <a:uFillTx/>
              <a:latin typeface="Arial" panose="020B0604020202020204"/>
              <a:cs typeface="Arial"/>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Submit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1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TAR per course,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DO NOT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add multiple courses to </a:t>
            </a:r>
            <a:r>
              <a:rPr lang="en-US" sz="1800" dirty="0">
                <a:solidFill>
                  <a:prstClr val="black"/>
                </a:solidFill>
                <a:latin typeface="Arial" panose="020B0604020202020204"/>
                <a:cs typeface="+mn-cs"/>
              </a:rPr>
              <a:t>one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TAR</a:t>
            </a:r>
            <a:endParaRPr kumimoji="0" lang="en-US" sz="1800" b="0" i="0" u="none" kern="1200" cap="none" spc="0" normalizeH="0" baseline="0" noProof="0" dirty="0">
              <a:ln>
                <a:noFill/>
              </a:ln>
              <a:solidFill>
                <a:prstClr val="black"/>
              </a:solidFill>
              <a:effectLst/>
              <a:uLnTx/>
              <a:uFillTx/>
              <a:latin typeface="Arial" panose="020B06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If a TAR needs to be edited or manually created by an Education </a:t>
            </a:r>
            <a:r>
              <a:rPr lang="en-US" sz="1800" dirty="0">
                <a:solidFill>
                  <a:prstClr val="black"/>
                </a:solidFill>
                <a:latin typeface="Arial" panose="020B0604020202020204"/>
                <a:cs typeface="+mn-cs"/>
              </a:rPr>
              <a:t>Counselor, a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Soldier signature will be required to finalize approval</a:t>
            </a:r>
          </a:p>
          <a:p>
            <a:pPr lvl="1">
              <a:buFont typeface="Arial" panose="020B0604020202020204" pitchFamily="34" charset="0"/>
              <a:buChar char="–"/>
              <a:defRPr/>
            </a:pPr>
            <a:r>
              <a:rPr lang="en-US" sz="1800" dirty="0">
                <a:latin typeface="Arial"/>
                <a:cs typeface="Arial"/>
              </a:rPr>
              <a:t>Manual TARs are only authorized for class retakes, and must be created </a:t>
            </a:r>
            <a:r>
              <a:rPr lang="en-US" sz="1800" b="1" dirty="0">
                <a:latin typeface="Arial"/>
                <a:cs typeface="Arial"/>
              </a:rPr>
              <a:t>60-7</a:t>
            </a:r>
            <a:r>
              <a:rPr lang="en-US" sz="1800" dirty="0">
                <a:latin typeface="Arial"/>
                <a:cs typeface="Arial"/>
              </a:rPr>
              <a:t> </a:t>
            </a:r>
            <a:r>
              <a:rPr lang="en-US" sz="1800" b="1" dirty="0">
                <a:latin typeface="Arial"/>
                <a:cs typeface="Arial"/>
              </a:rPr>
              <a:t>days</a:t>
            </a:r>
            <a:r>
              <a:rPr lang="en-US" sz="1800" dirty="0">
                <a:latin typeface="Arial"/>
                <a:cs typeface="Arial"/>
              </a:rPr>
              <a:t> before a term start date</a:t>
            </a:r>
          </a:p>
          <a:p>
            <a:pPr lvl="1">
              <a:buFont typeface="Arial" panose="020B0604020202020204" pitchFamily="34" charset="0"/>
              <a:buChar char="–"/>
              <a:defRPr/>
            </a:pPr>
            <a:r>
              <a:rPr lang="en-US" sz="1800" dirty="0">
                <a:solidFill>
                  <a:prstClr val="black"/>
                </a:solidFill>
                <a:latin typeface="Arial"/>
                <a:cs typeface="Arial"/>
              </a:rPr>
              <a:t>Edits to TARs are only authorized for waitlisted or cancelled classes and must be edited within </a:t>
            </a:r>
            <a:r>
              <a:rPr lang="en-US" sz="1800" b="1" dirty="0">
                <a:solidFill>
                  <a:prstClr val="black"/>
                </a:solidFill>
                <a:latin typeface="Arial"/>
                <a:cs typeface="Arial"/>
              </a:rPr>
              <a:t>5</a:t>
            </a:r>
            <a:r>
              <a:rPr lang="en-US" sz="1800" dirty="0">
                <a:solidFill>
                  <a:prstClr val="black"/>
                </a:solidFill>
                <a:latin typeface="Arial"/>
                <a:cs typeface="Arial"/>
              </a:rPr>
              <a:t> </a:t>
            </a:r>
            <a:r>
              <a:rPr lang="en-US" sz="1800" b="1" dirty="0">
                <a:solidFill>
                  <a:prstClr val="black"/>
                </a:solidFill>
                <a:latin typeface="Arial"/>
                <a:cs typeface="Arial"/>
              </a:rPr>
              <a:t>business days</a:t>
            </a:r>
            <a:r>
              <a:rPr lang="en-US" sz="1800">
                <a:solidFill>
                  <a:prstClr val="black"/>
                </a:solidFill>
                <a:latin typeface="Arial"/>
                <a:cs typeface="Arial"/>
              </a:rPr>
              <a:t> of the AI’s notification of class cancellation or waitlist rejection</a:t>
            </a:r>
          </a:p>
          <a:p>
            <a:pPr lvl="1">
              <a:buFont typeface="Arial" panose="020B0604020202020204" pitchFamily="34" charset="0"/>
              <a:buChar char="–"/>
              <a:defRPr/>
            </a:pPr>
            <a:endParaRPr lang="en-US" sz="1800" b="0" i="0" u="none" kern="1200" cap="none" spc="0" normalizeH="0" baseline="0" noProof="0" dirty="0">
              <a:ln>
                <a:noFill/>
              </a:ln>
              <a:solidFill>
                <a:prstClr val="black"/>
              </a:solidFill>
              <a:effectLst/>
              <a:uLnTx/>
              <a:uFillTx/>
              <a:latin typeface="Arial"/>
              <a:cs typeface="Arial"/>
            </a:endParaRP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2674784"/>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Tuition Assistance (TA) Basics</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19</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3" name="Content Placeholder 2">
            <a:extLst>
              <a:ext uri="{FF2B5EF4-FFF2-40B4-BE49-F238E27FC236}">
                <a16:creationId xmlns:a16="http://schemas.microsoft.com/office/drawing/2014/main" id="{94693B1B-5DCE-7148-55DE-5B3C9F155BAC}"/>
              </a:ext>
            </a:extLst>
          </p:cNvPr>
          <p:cNvSpPr txBox="1">
            <a:spLocks/>
          </p:cNvSpPr>
          <p:nvPr/>
        </p:nvSpPr>
        <p:spPr bwMode="auto">
          <a:xfrm>
            <a:off x="136736" y="519957"/>
            <a:ext cx="8870528" cy="5670956"/>
          </a:xfrm>
          <a:prstGeom prst="rect">
            <a:avLst/>
          </a:prstGeom>
          <a:ln>
            <a:solidFill>
              <a:srgbClr val="0000FF"/>
            </a:solidFill>
            <a:miter lim="800000"/>
            <a:headEnd/>
            <a:tailEnd/>
          </a:ln>
        </p:spPr>
        <p:txBody>
          <a:bodyPr vert="horz" wrap="square" lIns="91440" tIns="45720" rIns="91440" bIns="45720" numCol="1" anchor="t" anchorCtr="0" compatLnSpc="1">
            <a:prstTxWarp prst="textNoShape">
              <a:avLst/>
            </a:prstTxWarp>
          </a:bodyPr>
          <a:lst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a:ea typeface="+mn-ea"/>
                <a:cs typeface="+mn-cs"/>
              </a:rPr>
              <a:t>Important Dates:</a:t>
            </a:r>
          </a:p>
          <a:p>
            <a:pPr lvl="1">
              <a:defRPr/>
            </a:pPr>
            <a:r>
              <a:rPr lang="en-US" sz="2200" dirty="0">
                <a:latin typeface="Arial" panose="020B0604020202020204"/>
                <a:cs typeface="+mn-cs"/>
              </a:rPr>
              <a:t>Soldiers may</a:t>
            </a:r>
            <a:r>
              <a:rPr kumimoji="0" lang="en-US" sz="2200" b="0" i="0" u="none" strike="noStrike" kern="1200" cap="none" spc="0" normalizeH="0" baseline="0" noProof="0" dirty="0">
                <a:ln>
                  <a:noFill/>
                </a:ln>
                <a:effectLst/>
                <a:uLnTx/>
                <a:uFillTx/>
                <a:latin typeface="Arial" panose="020B0604020202020204"/>
                <a:ea typeface="+mn-ea"/>
                <a:cs typeface="+mn-cs"/>
              </a:rPr>
              <a:t> apply for TA no more than </a:t>
            </a:r>
            <a:r>
              <a:rPr kumimoji="0" lang="en-US" sz="2200" b="1" i="0" u="none" strike="noStrike" kern="1200" cap="none" spc="0" normalizeH="0" baseline="0" noProof="0" dirty="0">
                <a:ln>
                  <a:noFill/>
                </a:ln>
                <a:effectLst/>
                <a:uLnTx/>
                <a:uFillTx/>
                <a:latin typeface="Arial" panose="020B0604020202020204"/>
                <a:ea typeface="+mn-ea"/>
                <a:cs typeface="+mn-cs"/>
              </a:rPr>
              <a:t>60 calendar days </a:t>
            </a:r>
            <a:r>
              <a:rPr kumimoji="0" lang="en-US" sz="2200" b="0" i="0" u="none" strike="noStrike" kern="1200" cap="none" spc="0" normalizeH="0" baseline="0" noProof="0" dirty="0">
                <a:ln>
                  <a:noFill/>
                </a:ln>
                <a:effectLst/>
                <a:uLnTx/>
                <a:uFillTx/>
                <a:latin typeface="Arial" panose="020B0604020202020204"/>
                <a:ea typeface="+mn-ea"/>
                <a:cs typeface="+mn-cs"/>
              </a:rPr>
              <a:t>and no less than </a:t>
            </a:r>
            <a:r>
              <a:rPr kumimoji="0" lang="en-US" sz="2200" b="1" i="0" u="none" strike="noStrike" kern="1200" cap="none" spc="0" normalizeH="0" baseline="0" noProof="0" dirty="0">
                <a:ln>
                  <a:noFill/>
                </a:ln>
                <a:effectLst/>
                <a:uLnTx/>
                <a:uFillTx/>
                <a:latin typeface="Arial" panose="020B0604020202020204"/>
                <a:ea typeface="+mn-ea"/>
                <a:cs typeface="+mn-cs"/>
              </a:rPr>
              <a:t>7 days </a:t>
            </a:r>
            <a:r>
              <a:rPr kumimoji="0" lang="en-US" sz="2200" b="0" i="0" u="none" strike="noStrike" kern="1200" cap="none" spc="0" normalizeH="0" baseline="0" noProof="0" dirty="0">
                <a:ln>
                  <a:noFill/>
                </a:ln>
                <a:effectLst/>
                <a:uLnTx/>
                <a:uFillTx/>
                <a:latin typeface="Arial" panose="020B0604020202020204"/>
                <a:ea typeface="+mn-ea"/>
                <a:cs typeface="+mn-cs"/>
              </a:rPr>
              <a:t>prior to the term start date </a:t>
            </a:r>
            <a:r>
              <a:rPr kumimoji="0" lang="en-US" sz="2200" b="1" i="0" u="none" strike="noStrike" kern="1200" cap="none" spc="0" normalizeH="0" baseline="0" noProof="0" dirty="0">
                <a:ln>
                  <a:noFill/>
                </a:ln>
                <a:effectLst/>
                <a:uLnTx/>
                <a:uFillTx/>
                <a:latin typeface="Arial" panose="020B0604020202020204"/>
                <a:ea typeface="+mn-ea"/>
                <a:cs typeface="+mn-cs"/>
              </a:rPr>
              <a:t>NLT </a:t>
            </a:r>
            <a:r>
              <a:rPr lang="en-US" sz="2200" b="1" dirty="0">
                <a:latin typeface="Arial" panose="020B0604020202020204"/>
                <a:cs typeface="+mn-cs"/>
              </a:rPr>
              <a:t>17</a:t>
            </a:r>
            <a:r>
              <a:rPr kumimoji="0" lang="en-US" sz="2200" b="1" i="0" u="none" strike="noStrike" kern="1200" cap="none" spc="0" normalizeH="0" baseline="0" noProof="0" dirty="0">
                <a:ln>
                  <a:noFill/>
                </a:ln>
                <a:effectLst/>
                <a:uLnTx/>
                <a:uFillTx/>
                <a:latin typeface="Arial" panose="020B0604020202020204"/>
                <a:ea typeface="+mn-ea"/>
                <a:cs typeface="+mn-cs"/>
              </a:rPr>
              <a:t>59 CST </a:t>
            </a:r>
            <a:r>
              <a:rPr kumimoji="0" lang="en-US" sz="2200" i="0" u="none" strike="noStrike" kern="1200" cap="none" spc="0" normalizeH="0" baseline="0" noProof="0" dirty="0">
                <a:ln>
                  <a:noFill/>
                </a:ln>
                <a:effectLst/>
                <a:uLnTx/>
                <a:uFillTx/>
                <a:latin typeface="Arial" panose="020B0604020202020204"/>
                <a:ea typeface="+mn-ea"/>
                <a:cs typeface="+mn-cs"/>
              </a:rPr>
              <a:t>on </a:t>
            </a:r>
            <a:r>
              <a:rPr kumimoji="0" lang="en-US" sz="2200" b="1" i="0" u="none" strike="noStrike" kern="1200" cap="none" spc="0" normalizeH="0" baseline="0" noProof="0" dirty="0">
                <a:ln>
                  <a:noFill/>
                </a:ln>
                <a:effectLst/>
                <a:uLnTx/>
                <a:uFillTx/>
                <a:latin typeface="Arial" panose="020B0604020202020204"/>
                <a:ea typeface="+mn-ea"/>
                <a:cs typeface="+mn-cs"/>
              </a:rPr>
              <a:t>day</a:t>
            </a:r>
            <a:r>
              <a:rPr kumimoji="0" lang="en-US" sz="2200" i="0" u="none" strike="noStrike" kern="1200" cap="none" spc="0" normalizeH="0" baseline="0" noProof="0" dirty="0">
                <a:ln>
                  <a:noFill/>
                </a:ln>
                <a:effectLst/>
                <a:uLnTx/>
                <a:uFillTx/>
                <a:latin typeface="Arial" panose="020B0604020202020204"/>
                <a:ea typeface="+mn-ea"/>
                <a:cs typeface="+mn-cs"/>
              </a:rPr>
              <a:t> </a:t>
            </a:r>
            <a:r>
              <a:rPr kumimoji="0" lang="en-US" sz="2200" b="1" i="0" u="none" strike="noStrike" kern="1200" cap="none" spc="0" normalizeH="0" baseline="0" noProof="0" dirty="0">
                <a:ln>
                  <a:noFill/>
                </a:ln>
                <a:effectLst/>
                <a:uLnTx/>
                <a:uFillTx/>
                <a:latin typeface="Arial" panose="020B0604020202020204"/>
                <a:ea typeface="+mn-ea"/>
                <a:cs typeface="+mn-cs"/>
              </a:rPr>
              <a:t>7</a:t>
            </a:r>
            <a:r>
              <a:rPr kumimoji="0" lang="en-US" sz="2200" b="0" i="0" u="none" strike="noStrike" kern="1200" cap="none" spc="0" normalizeH="0" baseline="0" noProof="0" dirty="0">
                <a:ln>
                  <a:noFill/>
                </a:ln>
                <a:effectLst/>
                <a:uLnTx/>
                <a:uFillTx/>
                <a:latin typeface=" Arial"/>
                <a:cs typeface="+mn-cs"/>
              </a:rPr>
              <a:t>!</a:t>
            </a:r>
            <a:endParaRPr lang="en-US" sz="2200" b="0" dirty="0">
              <a:latin typeface=" Arial"/>
              <a:cs typeface="+mn-cs"/>
            </a:endParaRPr>
          </a:p>
          <a:p>
            <a:pPr lvl="1">
              <a:defRPr/>
            </a:pPr>
            <a:r>
              <a:rPr lang="en-US" sz="2200" b="0" dirty="0">
                <a:latin typeface=" Arial"/>
              </a:rPr>
              <a:t>All TARs must be approved by a Supervisor no less than </a:t>
            </a:r>
            <a:r>
              <a:rPr lang="en-US" sz="2200" b="1" dirty="0">
                <a:latin typeface=" Arial"/>
              </a:rPr>
              <a:t>6 days </a:t>
            </a:r>
            <a:r>
              <a:rPr lang="en-US" sz="2200" b="0" dirty="0">
                <a:latin typeface=" Arial"/>
              </a:rPr>
              <a:t>before the term start date</a:t>
            </a:r>
          </a:p>
          <a:p>
            <a:pPr lvl="2">
              <a:defRPr/>
            </a:pPr>
            <a:r>
              <a:rPr lang="en-US" sz="1800" dirty="0">
                <a:latin typeface=" Arial"/>
              </a:rPr>
              <a:t>TARs not signed will delete at </a:t>
            </a:r>
            <a:r>
              <a:rPr lang="en-US" sz="1800" b="1" dirty="0"/>
              <a:t>0100 EST 5 days</a:t>
            </a:r>
            <a:r>
              <a:rPr lang="en-US" sz="1800" dirty="0"/>
              <a:t> before the term start date</a:t>
            </a:r>
          </a:p>
          <a:p>
            <a:pPr lvl="3">
              <a:defRPr/>
            </a:pPr>
            <a:r>
              <a:rPr lang="en-US" sz="1600" b="1" dirty="0"/>
              <a:t>0000 CST 6 days </a:t>
            </a:r>
            <a:r>
              <a:rPr lang="en-US" sz="1600" dirty="0"/>
              <a:t>before the term start date!</a:t>
            </a:r>
            <a:endParaRPr lang="en-US" sz="1600" b="0" dirty="0">
              <a:latin typeface=" Arial"/>
              <a:cs typeface="+mn-cs"/>
            </a:endParaRPr>
          </a:p>
          <a:p>
            <a:pPr lvl="1">
              <a:defRPr/>
            </a:pPr>
            <a:r>
              <a:rPr kumimoji="0" lang="en-US" sz="2200" b="0" i="0" u="none" strike="noStrike" kern="1200" cap="none" spc="0" normalizeH="0" baseline="0" noProof="0" dirty="0">
                <a:ln>
                  <a:noFill/>
                </a:ln>
                <a:effectLst/>
                <a:uLnTx/>
                <a:uFillTx/>
                <a:latin typeface="Arial" panose="020B0604020202020204"/>
                <a:ea typeface="+mn-ea"/>
                <a:cs typeface="+mn-cs"/>
              </a:rPr>
              <a:t>Term start </a:t>
            </a:r>
            <a:r>
              <a:rPr lang="en-US" sz="2200" b="0" dirty="0">
                <a:latin typeface="Arial" panose="020B0604020202020204"/>
                <a:cs typeface="+mn-cs"/>
              </a:rPr>
              <a:t>date must not be less than </a:t>
            </a:r>
            <a:r>
              <a:rPr lang="en-US" sz="2200" b="1" dirty="0">
                <a:latin typeface="Arial" panose="020B0604020202020204"/>
                <a:cs typeface="+mn-cs"/>
              </a:rPr>
              <a:t>60</a:t>
            </a:r>
            <a:r>
              <a:rPr lang="en-US" sz="2200" dirty="0">
                <a:latin typeface="Arial" panose="020B0604020202020204"/>
                <a:cs typeface="+mn-cs"/>
              </a:rPr>
              <a:t> </a:t>
            </a:r>
            <a:r>
              <a:rPr lang="en-US" sz="2200" b="1" dirty="0">
                <a:latin typeface="Arial" panose="020B0604020202020204"/>
                <a:cs typeface="+mn-cs"/>
              </a:rPr>
              <a:t>days </a:t>
            </a:r>
            <a:r>
              <a:rPr lang="en-US" sz="2200" dirty="0">
                <a:latin typeface="Arial" panose="020B0604020202020204"/>
                <a:cs typeface="+mn-cs"/>
              </a:rPr>
              <a:t>from a Soldier’s separation date </a:t>
            </a:r>
            <a:r>
              <a:rPr lang="en-US" sz="2200" b="0" dirty="0">
                <a:latin typeface="Arial" panose="020B0604020202020204"/>
                <a:cs typeface="+mn-cs"/>
              </a:rPr>
              <a:t>and the </a:t>
            </a:r>
            <a:r>
              <a:rPr kumimoji="0" lang="en-US" sz="2200" b="0" i="0" u="none" strike="noStrike" kern="1200" cap="none" spc="0" normalizeH="0" baseline="0" noProof="0" dirty="0">
                <a:ln>
                  <a:noFill/>
                </a:ln>
                <a:effectLst/>
                <a:uLnTx/>
                <a:uFillTx/>
                <a:latin typeface="Arial" panose="020B0604020202020204"/>
                <a:ea typeface="+mn-ea"/>
                <a:cs typeface="+mn-cs"/>
              </a:rPr>
              <a:t>must be no less</a:t>
            </a:r>
            <a:r>
              <a:rPr kumimoji="0" lang="en-US" sz="2200" b="0" i="0" u="none" strike="noStrike" kern="1200" cap="none" spc="0" normalizeH="0" noProof="0" dirty="0">
                <a:ln>
                  <a:noFill/>
                </a:ln>
                <a:effectLst/>
                <a:uLnTx/>
                <a:uFillTx/>
                <a:latin typeface="Arial" panose="020B0604020202020204"/>
                <a:ea typeface="+mn-ea"/>
                <a:cs typeface="+mn-cs"/>
              </a:rPr>
              <a:t> </a:t>
            </a:r>
            <a:r>
              <a:rPr kumimoji="0" lang="en-US" sz="2200" b="0" i="0" u="none" strike="noStrike" kern="1200" cap="none" spc="0" normalizeH="0" baseline="0" noProof="0" dirty="0">
                <a:ln>
                  <a:noFill/>
                </a:ln>
                <a:effectLst/>
                <a:uLnTx/>
                <a:uFillTx/>
                <a:latin typeface="Arial" panose="020B0604020202020204"/>
                <a:ea typeface="+mn-ea"/>
                <a:cs typeface="+mn-cs"/>
              </a:rPr>
              <a:t>than </a:t>
            </a:r>
            <a:r>
              <a:rPr lang="en-US" sz="2200" b="1" noProof="0" dirty="0">
                <a:latin typeface="Arial" panose="020B0604020202020204"/>
                <a:cs typeface="+mn-cs"/>
              </a:rPr>
              <a:t>14</a:t>
            </a:r>
            <a:r>
              <a:rPr kumimoji="0" lang="en-US" sz="2200" b="1" i="0" u="none" strike="noStrike" kern="1200" cap="none" spc="0" normalizeH="0" baseline="0" noProof="0" dirty="0">
                <a:ln>
                  <a:noFill/>
                </a:ln>
                <a:effectLst/>
                <a:uLnTx/>
                <a:uFillTx/>
                <a:latin typeface="Arial" panose="020B0604020202020204"/>
                <a:ea typeface="+mn-ea"/>
                <a:cs typeface="+mn-cs"/>
              </a:rPr>
              <a:t> days</a:t>
            </a:r>
            <a:r>
              <a:rPr kumimoji="0" lang="en-US" sz="2200" b="0" i="0" u="none" strike="noStrike" kern="1200" cap="none" spc="0" normalizeH="0" baseline="0" noProof="0" dirty="0">
                <a:ln>
                  <a:noFill/>
                </a:ln>
                <a:effectLst/>
                <a:uLnTx/>
                <a:uFillTx/>
                <a:latin typeface="Arial" panose="020B0604020202020204"/>
                <a:ea typeface="+mn-ea"/>
                <a:cs typeface="+mn-cs"/>
              </a:rPr>
              <a:t> prior to </a:t>
            </a:r>
            <a:r>
              <a:rPr lang="en-US" sz="2200" dirty="0">
                <a:latin typeface="Arial" panose="020B0604020202020204"/>
                <a:cs typeface="+mn-cs"/>
              </a:rPr>
              <a:t>separation </a:t>
            </a:r>
          </a:p>
          <a:p>
            <a:pPr lvl="1">
              <a:defRPr/>
            </a:pPr>
            <a:r>
              <a:rPr lang="en-US" sz="2200" dirty="0">
                <a:latin typeface="Arial" panose="020B0604020202020204"/>
                <a:cs typeface="+mn-cs"/>
              </a:rPr>
              <a:t>If a TAR is not approved prior to the term start date, it will remain in a deferred status for </a:t>
            </a:r>
            <a:r>
              <a:rPr lang="en-US" sz="2200" b="1" dirty="0">
                <a:latin typeface="Arial" panose="020B0604020202020204"/>
                <a:cs typeface="+mn-cs"/>
              </a:rPr>
              <a:t>30 days </a:t>
            </a:r>
            <a:r>
              <a:rPr lang="en-US" sz="2200" dirty="0">
                <a:latin typeface="Arial" panose="020B0604020202020204"/>
                <a:cs typeface="+mn-cs"/>
              </a:rPr>
              <a:t>from the start date before being automatically deleted</a:t>
            </a:r>
            <a:endParaRPr kumimoji="0" lang="en-US" sz="2200" b="0" i="0" u="none" strike="noStrike" kern="1200" cap="none" spc="0" normalizeH="0" baseline="0" noProof="0" dirty="0">
              <a:ln>
                <a:noFill/>
              </a:ln>
              <a:effectLst/>
              <a:uLnTx/>
              <a:uFillTx/>
              <a:latin typeface="Arial" panose="020B06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7119010"/>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94263-3F19-D60D-DE3B-60C2D7D99BA8}"/>
            </a:ext>
          </a:extLst>
        </p:cNvPr>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3004DD5-771C-D282-AC10-E13E5172C59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a:t>
            </a:fld>
            <a:endParaRPr lang="en-US" sz="800">
              <a:solidFill>
                <a:schemeClr val="bg1"/>
              </a:solidFill>
            </a:endParaRPr>
          </a:p>
        </p:txBody>
      </p:sp>
      <p:sp>
        <p:nvSpPr>
          <p:cNvPr id="3" name="Classification bottom">
            <a:extLst>
              <a:ext uri="{FF2B5EF4-FFF2-40B4-BE49-F238E27FC236}">
                <a16:creationId xmlns:a16="http://schemas.microsoft.com/office/drawing/2014/main" id="{D7F1A75E-A5AA-2115-C82E-F812F1E088B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4" name="Classification bottom">
            <a:extLst>
              <a:ext uri="{FF2B5EF4-FFF2-40B4-BE49-F238E27FC236}">
                <a16:creationId xmlns:a16="http://schemas.microsoft.com/office/drawing/2014/main" id="{0F64EEA2-E8B7-2130-C9B1-86620D8241A9}"/>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pic>
        <p:nvPicPr>
          <p:cNvPr id="1026" name="Picture 2">
            <a:extLst>
              <a:ext uri="{FF2B5EF4-FFF2-40B4-BE49-F238E27FC236}">
                <a16:creationId xmlns:a16="http://schemas.microsoft.com/office/drawing/2014/main" id="{6E609EDA-D523-3159-C72B-12683EDE5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355" y="572492"/>
            <a:ext cx="6523290" cy="571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401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0E1D-5E2A-DFFC-9319-065516009F11}"/>
              </a:ext>
            </a:extLst>
          </p:cNvPr>
          <p:cNvSpPr>
            <a:spLocks noGrp="1"/>
          </p:cNvSpPr>
          <p:nvPr>
            <p:ph type="title"/>
          </p:nvPr>
        </p:nvSpPr>
        <p:spPr/>
        <p:txBody>
          <a:bodyPr/>
          <a:lstStyle/>
          <a:p>
            <a:r>
              <a:rPr lang="en-US">
                <a:effectLst>
                  <a:outerShdw blurRad="38100" dist="38100" dir="2700000" algn="tl">
                    <a:srgbClr val="000000">
                      <a:alpha val="43137"/>
                    </a:srgbClr>
                  </a:outerShdw>
                </a:effectLst>
              </a:rPr>
              <a:t>New Policy Update 19 MAR 2026</a:t>
            </a:r>
          </a:p>
        </p:txBody>
      </p:sp>
      <p:pic>
        <p:nvPicPr>
          <p:cNvPr id="4" name="Content Placeholder 3">
            <a:extLst>
              <a:ext uri="{FF2B5EF4-FFF2-40B4-BE49-F238E27FC236}">
                <a16:creationId xmlns:a16="http://schemas.microsoft.com/office/drawing/2014/main" id="{C2B40310-72A7-97C8-42AE-F77B8EA482B1}"/>
              </a:ext>
            </a:extLst>
          </p:cNvPr>
          <p:cNvPicPr>
            <a:picLocks noGrp="1" noChangeAspect="1"/>
          </p:cNvPicPr>
          <p:nvPr>
            <p:ph idx="1"/>
          </p:nvPr>
        </p:nvPicPr>
        <p:blipFill>
          <a:blip r:embed="rId2"/>
          <a:stretch>
            <a:fillRect/>
          </a:stretch>
        </p:blipFill>
        <p:spPr>
          <a:xfrm>
            <a:off x="299861" y="1058863"/>
            <a:ext cx="8556977" cy="4813300"/>
          </a:xfrm>
          <a:prstGeom prst="rect">
            <a:avLst/>
          </a:prstGeom>
        </p:spPr>
      </p:pic>
      <p:pic>
        <p:nvPicPr>
          <p:cNvPr id="3" name="Picture 2">
            <a:extLst>
              <a:ext uri="{FF2B5EF4-FFF2-40B4-BE49-F238E27FC236}">
                <a16:creationId xmlns:a16="http://schemas.microsoft.com/office/drawing/2014/main" id="{8EC1840A-D755-B83A-80A4-44423E231973}"/>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80801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B72E5-C698-93B0-78F5-986A7DAD9169}"/>
              </a:ext>
            </a:extLst>
          </p:cNvPr>
          <p:cNvSpPr>
            <a:spLocks noGrp="1"/>
          </p:cNvSpPr>
          <p:nvPr>
            <p:ph type="title"/>
          </p:nvPr>
        </p:nvSpPr>
        <p:spPr/>
        <p:txBody>
          <a:bodyPr/>
          <a:lstStyle/>
          <a:p>
            <a:r>
              <a:rPr lang="en-US">
                <a:effectLst>
                  <a:outerShdw blurRad="38100" dist="38100" dir="2700000" algn="tl">
                    <a:srgbClr val="000000">
                      <a:alpha val="43137"/>
                    </a:srgbClr>
                  </a:outerShdw>
                </a:effectLst>
              </a:rPr>
              <a:t>New Policy Update 19 MAR 2026</a:t>
            </a:r>
          </a:p>
        </p:txBody>
      </p:sp>
      <p:sp>
        <p:nvSpPr>
          <p:cNvPr id="3" name="Content Placeholder 2">
            <a:extLst>
              <a:ext uri="{FF2B5EF4-FFF2-40B4-BE49-F238E27FC236}">
                <a16:creationId xmlns:a16="http://schemas.microsoft.com/office/drawing/2014/main" id="{A63222BC-15FD-121D-B7D8-56930578E755}"/>
              </a:ext>
            </a:extLst>
          </p:cNvPr>
          <p:cNvSpPr>
            <a:spLocks noGrp="1"/>
          </p:cNvSpPr>
          <p:nvPr>
            <p:ph idx="1"/>
          </p:nvPr>
        </p:nvSpPr>
        <p:spPr/>
        <p:txBody>
          <a:bodyPr/>
          <a:lstStyle/>
          <a:p>
            <a:pPr marL="0" indent="0" algn="ctr">
              <a:buNone/>
            </a:pPr>
            <a:endParaRPr lang="en-US" dirty="0"/>
          </a:p>
          <a:p>
            <a:pPr marL="0" indent="0" algn="ctr">
              <a:buNone/>
            </a:pPr>
            <a:r>
              <a:rPr lang="en-US" sz="2400" dirty="0"/>
              <a:t>Soldiers, regardless of rank, must receive Supervisor approval on all TARs/CARs as a part of the ArmyIgnitED approval process</a:t>
            </a:r>
          </a:p>
        </p:txBody>
      </p:sp>
      <p:pic>
        <p:nvPicPr>
          <p:cNvPr id="5" name="Picture 4">
            <a:extLst>
              <a:ext uri="{FF2B5EF4-FFF2-40B4-BE49-F238E27FC236}">
                <a16:creationId xmlns:a16="http://schemas.microsoft.com/office/drawing/2014/main" id="{844FDE23-8C6E-20DD-88C3-0D7107608D84}"/>
              </a:ext>
            </a:extLst>
          </p:cNvPr>
          <p:cNvPicPr>
            <a:picLocks noChangeAspect="1"/>
          </p:cNvPicPr>
          <p:nvPr/>
        </p:nvPicPr>
        <p:blipFill>
          <a:blip r:embed="rId2">
            <a:extLst>
              <a:ext uri="{28A0092B-C50C-407E-A947-70E740481C1C}">
                <a14:useLocalDpi xmlns:a14="http://schemas.microsoft.com/office/drawing/2010/main" val="0"/>
              </a:ext>
            </a:extLst>
          </a:blip>
          <a:srcRect t="14266"/>
          <a:stretch>
            <a:fillRect/>
          </a:stretch>
        </p:blipFill>
        <p:spPr>
          <a:xfrm>
            <a:off x="1769805" y="2839518"/>
            <a:ext cx="7006550" cy="3378928"/>
          </a:xfrm>
          <a:prstGeom prst="rect">
            <a:avLst/>
          </a:prstGeom>
        </p:spPr>
      </p:pic>
      <p:sp>
        <p:nvSpPr>
          <p:cNvPr id="6" name="Oval 5">
            <a:extLst>
              <a:ext uri="{FF2B5EF4-FFF2-40B4-BE49-F238E27FC236}">
                <a16:creationId xmlns:a16="http://schemas.microsoft.com/office/drawing/2014/main" id="{AFE62709-E01A-680F-DF9A-2E8436D90FC6}"/>
              </a:ext>
            </a:extLst>
          </p:cNvPr>
          <p:cNvSpPr/>
          <p:nvPr/>
        </p:nvSpPr>
        <p:spPr>
          <a:xfrm>
            <a:off x="1769805" y="3202757"/>
            <a:ext cx="914089" cy="2262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42BF18F-E4AC-3076-64D6-1D1480C3E58B}"/>
              </a:ext>
            </a:extLst>
          </p:cNvPr>
          <p:cNvSpPr/>
          <p:nvPr/>
        </p:nvSpPr>
        <p:spPr>
          <a:xfrm>
            <a:off x="79269" y="2648931"/>
            <a:ext cx="1608129" cy="188005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Before requesting TA make sure Supervisor tab is updated with current information</a:t>
            </a:r>
          </a:p>
        </p:txBody>
      </p:sp>
    </p:spTree>
    <p:extLst>
      <p:ext uri="{BB962C8B-B14F-4D97-AF65-F5344CB8AC3E}">
        <p14:creationId xmlns:p14="http://schemas.microsoft.com/office/powerpoint/2010/main" val="427310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9781-338F-0F5E-C21D-FAF0CCA8EAE0}"/>
              </a:ext>
            </a:extLst>
          </p:cNvPr>
          <p:cNvSpPr>
            <a:spLocks noGrp="1"/>
          </p:cNvSpPr>
          <p:nvPr>
            <p:ph type="title"/>
          </p:nvPr>
        </p:nvSpPr>
        <p:spPr/>
        <p:txBody>
          <a:bodyPr/>
          <a:lstStyle/>
          <a:p>
            <a:r>
              <a:rPr lang="en-US">
                <a:effectLst>
                  <a:outerShdw blurRad="38100" dist="38100" dir="2700000" algn="tl">
                    <a:srgbClr val="000000">
                      <a:alpha val="43137"/>
                    </a:srgbClr>
                  </a:outerShdw>
                </a:effectLst>
              </a:rPr>
              <a:t>Add Supervisor Contact Information</a:t>
            </a:r>
          </a:p>
        </p:txBody>
      </p:sp>
      <p:pic>
        <p:nvPicPr>
          <p:cNvPr id="5" name="Content Placeholder 4">
            <a:extLst>
              <a:ext uri="{FF2B5EF4-FFF2-40B4-BE49-F238E27FC236}">
                <a16:creationId xmlns:a16="http://schemas.microsoft.com/office/drawing/2014/main" id="{AD3C0CDA-A80F-F625-08DB-0133E74728E5}"/>
              </a:ext>
            </a:extLst>
          </p:cNvPr>
          <p:cNvPicPr>
            <a:picLocks noGrp="1" noChangeAspect="1"/>
          </p:cNvPicPr>
          <p:nvPr>
            <p:ph idx="1"/>
          </p:nvPr>
        </p:nvPicPr>
        <p:blipFill>
          <a:blip r:embed="rId2"/>
          <a:stretch>
            <a:fillRect/>
          </a:stretch>
        </p:blipFill>
        <p:spPr>
          <a:xfrm>
            <a:off x="331595" y="1291472"/>
            <a:ext cx="8480809" cy="4496586"/>
          </a:xfrm>
          <a:prstGeom prst="rect">
            <a:avLst/>
          </a:prstGeom>
          <a:ln w="3175">
            <a:solidFill>
              <a:prstClr val="black"/>
            </a:solidFill>
          </a:ln>
        </p:spPr>
      </p:pic>
    </p:spTree>
    <p:extLst>
      <p:ext uri="{BB962C8B-B14F-4D97-AF65-F5344CB8AC3E}">
        <p14:creationId xmlns:p14="http://schemas.microsoft.com/office/powerpoint/2010/main" val="406343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38E0-2BA6-CD6B-9589-4E6C56C2526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2CA6475-768E-175D-3963-7F914B4D86B3}"/>
              </a:ext>
            </a:extLst>
          </p:cNvPr>
          <p:cNvSpPr>
            <a:spLocks noGrp="1"/>
          </p:cNvSpPr>
          <p:nvPr>
            <p:ph idx="4294967295"/>
          </p:nvPr>
        </p:nvSpPr>
        <p:spPr>
          <a:xfrm>
            <a:off x="0" y="1058863"/>
            <a:ext cx="3965575" cy="2236787"/>
          </a:xfrm>
          <a:ln w="3175"/>
        </p:spPr>
        <p:txBody>
          <a:bodyPr>
            <a:noAutofit/>
          </a:bodyPr>
          <a:lstStyle/>
          <a:p>
            <a:pPr marL="0" indent="0">
              <a:buNone/>
            </a:pPr>
            <a:r>
              <a:rPr lang="en-US" sz="2000" b="1" dirty="0"/>
              <a:t>In the Supervisor Review Page, the Supervisor has 3 options:</a:t>
            </a:r>
          </a:p>
          <a:p>
            <a:r>
              <a:rPr lang="en-US" sz="1900" dirty="0"/>
              <a:t>Approve</a:t>
            </a:r>
          </a:p>
          <a:p>
            <a:r>
              <a:rPr lang="en-US" sz="1900" dirty="0"/>
              <a:t>Disapprove</a:t>
            </a:r>
          </a:p>
          <a:p>
            <a:r>
              <a:rPr lang="en-US" sz="1900" dirty="0"/>
              <a:t>“I DO NOT SUPERVISE THIS PERSON”</a:t>
            </a:r>
          </a:p>
        </p:txBody>
      </p:sp>
      <p:pic>
        <p:nvPicPr>
          <p:cNvPr id="3" name="Picture 2">
            <a:extLst>
              <a:ext uri="{FF2B5EF4-FFF2-40B4-BE49-F238E27FC236}">
                <a16:creationId xmlns:a16="http://schemas.microsoft.com/office/drawing/2014/main" id="{444C0CDC-3747-2CED-896A-F66125C2B01F}"/>
              </a:ext>
            </a:extLst>
          </p:cNvPr>
          <p:cNvPicPr>
            <a:picLocks noChangeAspect="1"/>
          </p:cNvPicPr>
          <p:nvPr/>
        </p:nvPicPr>
        <p:blipFill>
          <a:blip r:embed="rId2"/>
          <a:stretch>
            <a:fillRect/>
          </a:stretch>
        </p:blipFill>
        <p:spPr>
          <a:xfrm>
            <a:off x="4572000" y="1059008"/>
            <a:ext cx="4221317" cy="2236453"/>
          </a:xfrm>
          <a:prstGeom prst="rect">
            <a:avLst/>
          </a:prstGeom>
          <a:ln>
            <a:solidFill>
              <a:schemeClr val="tx1"/>
            </a:solidFill>
          </a:ln>
        </p:spPr>
      </p:pic>
      <p:sp>
        <p:nvSpPr>
          <p:cNvPr id="5" name="TextBox 4">
            <a:extLst>
              <a:ext uri="{FF2B5EF4-FFF2-40B4-BE49-F238E27FC236}">
                <a16:creationId xmlns:a16="http://schemas.microsoft.com/office/drawing/2014/main" id="{B8B40F90-E5AD-09F9-401D-D738C2858D35}"/>
              </a:ext>
            </a:extLst>
          </p:cNvPr>
          <p:cNvSpPr txBox="1"/>
          <p:nvPr/>
        </p:nvSpPr>
        <p:spPr>
          <a:xfrm>
            <a:off x="106612" y="3843039"/>
            <a:ext cx="8930775" cy="2062103"/>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1600" dirty="0"/>
              <a:t>If the Supervisor selects </a:t>
            </a:r>
            <a:r>
              <a:rPr lang="en-US" sz="1600" b="1" dirty="0"/>
              <a:t>“</a:t>
            </a:r>
            <a:r>
              <a:rPr lang="en-US" sz="1600" b="1" dirty="0">
                <a:solidFill>
                  <a:srgbClr val="FF0000"/>
                </a:solidFill>
              </a:rPr>
              <a:t>I DO NOT SUPERVISE THIS PERSON,</a:t>
            </a:r>
            <a:r>
              <a:rPr lang="en-US" sz="1600" b="1" dirty="0"/>
              <a:t>” </a:t>
            </a:r>
            <a:r>
              <a:rPr lang="en-US" sz="1600" dirty="0"/>
              <a:t>the TAR/CAR will be deleted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Soldier will receive a message in ArmyIgnitED stating the Supervisor they listed does not supervise them. The Soldier must update their Supervisor information in ArmyIgnitED and resend their TAR/CAR for approval</a:t>
            </a:r>
          </a:p>
          <a:p>
            <a:endParaRPr lang="en-US" sz="1600" dirty="0"/>
          </a:p>
          <a:p>
            <a:pPr marL="285750" indent="-285750">
              <a:buFont typeface="Arial" panose="020B0604020202020204" pitchFamily="34" charset="0"/>
              <a:buChar char="•"/>
            </a:pPr>
            <a:r>
              <a:rPr lang="en-US" sz="1600" dirty="0"/>
              <a:t>Soldiers may not list themselves as their Supervisor!</a:t>
            </a:r>
          </a:p>
        </p:txBody>
      </p:sp>
      <p:sp>
        <p:nvSpPr>
          <p:cNvPr id="12" name="Title 3">
            <a:extLst>
              <a:ext uri="{FF2B5EF4-FFF2-40B4-BE49-F238E27FC236}">
                <a16:creationId xmlns:a16="http://schemas.microsoft.com/office/drawing/2014/main" id="{EDB4A2FE-9097-05EB-911A-3541E2206FCE}"/>
              </a:ext>
            </a:extLst>
          </p:cNvPr>
          <p:cNvSpPr>
            <a:spLocks noGrp="1"/>
          </p:cNvSpPr>
          <p:nvPr>
            <p:ph type="title"/>
          </p:nvPr>
        </p:nvSpPr>
        <p:spPr>
          <a:xfrm>
            <a:off x="4968239" y="18292"/>
            <a:ext cx="3972561" cy="511285"/>
          </a:xfrm>
        </p:spPr>
        <p:txBody>
          <a:bodyPr>
            <a:normAutofit/>
          </a:bodyPr>
          <a:lstStyle/>
          <a:p>
            <a:r>
              <a:rPr lang="en-US" sz="2400">
                <a:solidFill>
                  <a:srgbClr val="000000"/>
                </a:solidFill>
                <a:latin typeface="Arial" panose="020B0604020202020204" pitchFamily="34" charset="0"/>
              </a:rPr>
              <a:t>Reviewing TARs/CARs</a:t>
            </a:r>
          </a:p>
        </p:txBody>
      </p:sp>
    </p:spTree>
    <p:extLst>
      <p:ext uri="{BB962C8B-B14F-4D97-AF65-F5344CB8AC3E}">
        <p14:creationId xmlns:p14="http://schemas.microsoft.com/office/powerpoint/2010/main" val="86594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B0620-8231-18CF-9B69-632A4F82124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C6346E-0DD3-FBDB-097E-11A8690A87D0}"/>
              </a:ext>
            </a:extLst>
          </p:cNvPr>
          <p:cNvPicPr>
            <a:picLocks noGrp="1" noChangeAspect="1"/>
          </p:cNvPicPr>
          <p:nvPr>
            <p:ph idx="1"/>
          </p:nvPr>
        </p:nvPicPr>
        <p:blipFill>
          <a:blip r:embed="rId4"/>
          <a:stretch>
            <a:fillRect/>
          </a:stretch>
        </p:blipFill>
        <p:spPr>
          <a:xfrm>
            <a:off x="40710" y="1845941"/>
            <a:ext cx="9053745" cy="1960949"/>
          </a:xfrm>
          <a:prstGeom prst="rect">
            <a:avLst/>
          </a:prstGeom>
          <a:ln w="3175">
            <a:solidFill>
              <a:srgbClr val="0000FF"/>
            </a:solidFill>
          </a:ln>
        </p:spPr>
      </p:pic>
      <p:sp>
        <p:nvSpPr>
          <p:cNvPr id="3" name="Classification bottom">
            <a:extLst>
              <a:ext uri="{FF2B5EF4-FFF2-40B4-BE49-F238E27FC236}">
                <a16:creationId xmlns:a16="http://schemas.microsoft.com/office/drawing/2014/main" id="{0F81D42D-C3A9-B637-D3CF-D419FD872A74}"/>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4" name="Classification bottom">
            <a:extLst>
              <a:ext uri="{FF2B5EF4-FFF2-40B4-BE49-F238E27FC236}">
                <a16:creationId xmlns:a16="http://schemas.microsoft.com/office/drawing/2014/main" id="{54BDD6B3-FF27-6788-B764-2023B00140FA}"/>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6" name="Title 5">
            <a:extLst>
              <a:ext uri="{FF2B5EF4-FFF2-40B4-BE49-F238E27FC236}">
                <a16:creationId xmlns:a16="http://schemas.microsoft.com/office/drawing/2014/main" id="{7EBB31B3-AAB2-AB89-CB21-4D093D9F6886}"/>
              </a:ext>
            </a:extLst>
          </p:cNvPr>
          <p:cNvSpPr>
            <a:spLocks noGrp="1"/>
          </p:cNvSpPr>
          <p:nvPr>
            <p:ph type="title"/>
          </p:nvPr>
        </p:nvSpPr>
        <p:spPr>
          <a:xfrm>
            <a:off x="226451" y="812519"/>
            <a:ext cx="8765742" cy="647531"/>
          </a:xfrm>
        </p:spPr>
        <p:txBody>
          <a:bodyPr>
            <a:normAutofit fontScale="90000"/>
          </a:bodyPr>
          <a:lstStyle/>
          <a:p>
            <a:pPr algn="ctr"/>
            <a:r>
              <a:rPr lang="en-US" b="0" dirty="0">
                <a:effectLst>
                  <a:outerShdw blurRad="38100" dist="38100" dir="2700000" algn="tl">
                    <a:srgbClr val="000000">
                      <a:alpha val="43137"/>
                    </a:srgbClr>
                  </a:outerShdw>
                </a:effectLst>
              </a:rPr>
              <a:t>How will the Soldier know the Supervisor has approved?</a:t>
            </a:r>
            <a:endParaRPr lang="en-US" sz="2200" b="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4B193A6F-488E-97B5-5E43-3C8CCF69CA69}"/>
              </a:ext>
            </a:extLst>
          </p:cNvPr>
          <p:cNvSpPr txBox="1"/>
          <p:nvPr/>
        </p:nvSpPr>
        <p:spPr>
          <a:xfrm>
            <a:off x="466531" y="4208289"/>
            <a:ext cx="82855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Once the TAR or CAR is approved by the Supervisor, </a:t>
            </a:r>
          </a:p>
          <a:p>
            <a:pPr algn="ctr"/>
            <a:r>
              <a:rPr lang="en-US" sz="2400" dirty="0"/>
              <a:t>the request will display: </a:t>
            </a:r>
          </a:p>
          <a:p>
            <a:pPr algn="ctr"/>
            <a:r>
              <a:rPr lang="en-US" sz="2400" dirty="0"/>
              <a:t>‘</a:t>
            </a:r>
            <a:r>
              <a:rPr lang="en-US" sz="2400" dirty="0">
                <a:solidFill>
                  <a:schemeClr val="accent6">
                    <a:lumMod val="75000"/>
                  </a:schemeClr>
                </a:solidFill>
              </a:rPr>
              <a:t>Supervisor Concurs/ AUTO-APPROVED</a:t>
            </a:r>
            <a:r>
              <a:rPr lang="en-US" sz="2400" dirty="0"/>
              <a:t>’</a:t>
            </a:r>
          </a:p>
        </p:txBody>
      </p:sp>
      <p:sp>
        <p:nvSpPr>
          <p:cNvPr id="8" name="Rectangle 7">
            <a:extLst>
              <a:ext uri="{FF2B5EF4-FFF2-40B4-BE49-F238E27FC236}">
                <a16:creationId xmlns:a16="http://schemas.microsoft.com/office/drawing/2014/main" id="{FE16310A-CB21-A6B0-A47F-1F6F3DF0C24B}"/>
              </a:ext>
            </a:extLst>
          </p:cNvPr>
          <p:cNvSpPr/>
          <p:nvPr/>
        </p:nvSpPr>
        <p:spPr>
          <a:xfrm>
            <a:off x="130629" y="2267339"/>
            <a:ext cx="2108718" cy="335902"/>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A65447CE-FBB7-92E6-99A3-E8F6378720BA}"/>
              </a:ext>
            </a:extLst>
          </p:cNvPr>
          <p:cNvSpPr/>
          <p:nvPr/>
        </p:nvSpPr>
        <p:spPr>
          <a:xfrm rot="2713692">
            <a:off x="2715208" y="1418438"/>
            <a:ext cx="149290" cy="942392"/>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80A2DC-FFBE-4050-3FB8-A458AB45880C}"/>
              </a:ext>
            </a:extLst>
          </p:cNvPr>
          <p:cNvSpPr txBox="1"/>
          <p:nvPr/>
        </p:nvSpPr>
        <p:spPr>
          <a:xfrm>
            <a:off x="4535056" y="6627168"/>
            <a:ext cx="46089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a:t>
            </a:r>
            <a:r>
              <a:rPr lang="en-US" sz="900">
                <a:solidFill>
                  <a:prstClr val="white"/>
                </a:solidFill>
                <a:latin typeface="Calibri" panose="020F0502020204030204" pitchFamily="34" charset="0"/>
                <a:ea typeface="Calibri" panose="020F0502020204030204" pitchFamily="34" charset="0"/>
                <a:cs typeface="Calibri" panose="020F0502020204030204" pitchFamily="34" charset="0"/>
              </a:rPr>
              <a:t>8</a:t>
            </a:r>
            <a:r>
              <a:rPr kumimoji="0" lang="en-US" sz="9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335146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Dropping / Withdrawing Classes</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25</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5" name="Content Placeholder 1">
            <a:extLst>
              <a:ext uri="{FF2B5EF4-FFF2-40B4-BE49-F238E27FC236}">
                <a16:creationId xmlns:a16="http://schemas.microsoft.com/office/drawing/2014/main" id="{95B975A1-C768-2E47-A636-9870AE193DFF}"/>
              </a:ext>
            </a:extLst>
          </p:cNvPr>
          <p:cNvSpPr>
            <a:spLocks noGrp="1"/>
          </p:cNvSpPr>
          <p:nvPr>
            <p:ph idx="1"/>
          </p:nvPr>
        </p:nvSpPr>
        <p:spPr>
          <a:xfrm>
            <a:off x="182115" y="894479"/>
            <a:ext cx="8735852" cy="5023438"/>
          </a:xfrm>
          <a:ln>
            <a:solidFill>
              <a:srgbClr val="0000FF"/>
            </a:solidFill>
          </a:ln>
        </p:spPr>
        <p:txBody>
          <a:bodyPr>
            <a:normAutofit fontScale="92500" lnSpcReduction="10000"/>
          </a:bodyPr>
          <a:lstStyle/>
          <a:p>
            <a:endParaRPr lang="en-US" sz="800" dirty="0"/>
          </a:p>
          <a:p>
            <a:pPr>
              <a:lnSpc>
                <a:spcPct val="100000"/>
              </a:lnSpc>
            </a:pPr>
            <a:r>
              <a:rPr lang="en-US" b="1" dirty="0"/>
              <a:t>Drops</a:t>
            </a:r>
            <a:r>
              <a:rPr lang="en-US" dirty="0"/>
              <a:t> occur </a:t>
            </a:r>
            <a:r>
              <a:rPr lang="en-US" b="1" dirty="0"/>
              <a:t>before</a:t>
            </a:r>
            <a:r>
              <a:rPr lang="en-US" dirty="0"/>
              <a:t> the term start date or within the AI’s drop period</a:t>
            </a:r>
          </a:p>
          <a:p>
            <a:pPr>
              <a:lnSpc>
                <a:spcPct val="100000"/>
              </a:lnSpc>
            </a:pPr>
            <a:r>
              <a:rPr lang="en-US" b="1" dirty="0"/>
              <a:t>Withdrawals</a:t>
            </a:r>
            <a:r>
              <a:rPr lang="en-US" dirty="0"/>
              <a:t> happen </a:t>
            </a:r>
            <a:r>
              <a:rPr lang="en-US" b="1" dirty="0"/>
              <a:t>after</a:t>
            </a:r>
            <a:r>
              <a:rPr lang="en-US" dirty="0"/>
              <a:t> the course has started</a:t>
            </a:r>
          </a:p>
          <a:p>
            <a:pPr lvl="1">
              <a:lnSpc>
                <a:spcPct val="100000"/>
              </a:lnSpc>
            </a:pPr>
            <a:r>
              <a:rPr lang="en-US" dirty="0"/>
              <a:t>Soldiers withdraw through the AI, and the AI must record the withdrawal in ArmyIgnitED</a:t>
            </a:r>
          </a:p>
          <a:p>
            <a:pPr lvl="1">
              <a:lnSpc>
                <a:spcPct val="100000"/>
              </a:lnSpc>
            </a:pPr>
            <a:r>
              <a:rPr lang="en-US" dirty="0"/>
              <a:t>Results in </a:t>
            </a:r>
            <a:r>
              <a:rPr lang="en-US" b="1" dirty="0"/>
              <a:t>“W” </a:t>
            </a:r>
            <a:r>
              <a:rPr lang="en-US" dirty="0"/>
              <a:t>Grade</a:t>
            </a:r>
          </a:p>
          <a:p>
            <a:pPr>
              <a:lnSpc>
                <a:spcPct val="100000"/>
              </a:lnSpc>
            </a:pPr>
            <a:r>
              <a:rPr lang="en-US" dirty="0"/>
              <a:t>Withdrawals are either </a:t>
            </a:r>
            <a:r>
              <a:rPr lang="en-US" b="1" dirty="0"/>
              <a:t>Personal </a:t>
            </a:r>
            <a:r>
              <a:rPr lang="en-US" dirty="0"/>
              <a:t>or </a:t>
            </a:r>
            <a:r>
              <a:rPr lang="en-US" b="1" dirty="0"/>
              <a:t>Unforeseen</a:t>
            </a:r>
            <a:r>
              <a:rPr lang="en-US" dirty="0"/>
              <a:t> and occur after a fee has been incurred</a:t>
            </a:r>
          </a:p>
          <a:p>
            <a:pPr lvl="1">
              <a:lnSpc>
                <a:spcPct val="100000"/>
              </a:lnSpc>
            </a:pPr>
            <a:r>
              <a:rPr lang="en-US" b="1" dirty="0"/>
              <a:t>Personal: </a:t>
            </a:r>
            <a:r>
              <a:rPr lang="en-US" dirty="0"/>
              <a:t>The government cost of the course is recouped by the Army</a:t>
            </a:r>
          </a:p>
          <a:p>
            <a:pPr lvl="1">
              <a:lnSpc>
                <a:spcPct val="100000"/>
              </a:lnSpc>
            </a:pPr>
            <a:r>
              <a:rPr lang="en-US" b="1" dirty="0"/>
              <a:t>Unforeseen: </a:t>
            </a:r>
            <a:r>
              <a:rPr lang="en-US" dirty="0"/>
              <a:t>the Army </a:t>
            </a:r>
            <a:r>
              <a:rPr lang="en-US" b="1" dirty="0"/>
              <a:t>MAY</a:t>
            </a:r>
            <a:r>
              <a:rPr lang="en-US" dirty="0"/>
              <a:t> waive the recoupment for the class</a:t>
            </a:r>
          </a:p>
          <a:p>
            <a:endParaRPr lang="en-US" dirty="0"/>
          </a:p>
        </p:txBody>
      </p:sp>
    </p:spTree>
    <p:extLst>
      <p:ext uri="{BB962C8B-B14F-4D97-AF65-F5344CB8AC3E}">
        <p14:creationId xmlns:p14="http://schemas.microsoft.com/office/powerpoint/2010/main" val="3704638490"/>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Recoupment (Repayment) of TA</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26</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4" name="Content Placeholder 1">
            <a:extLst>
              <a:ext uri="{FF2B5EF4-FFF2-40B4-BE49-F238E27FC236}">
                <a16:creationId xmlns:a16="http://schemas.microsoft.com/office/drawing/2014/main" id="{062DB501-F3B3-75A6-2803-68ACDF2CF424}"/>
              </a:ext>
            </a:extLst>
          </p:cNvPr>
          <p:cNvSpPr>
            <a:spLocks noGrp="1"/>
          </p:cNvSpPr>
          <p:nvPr>
            <p:ph idx="1"/>
          </p:nvPr>
        </p:nvSpPr>
        <p:spPr>
          <a:xfrm>
            <a:off x="212937" y="676288"/>
            <a:ext cx="8862694" cy="5514626"/>
          </a:xfrm>
          <a:ln>
            <a:solidFill>
              <a:srgbClr val="0000FF"/>
            </a:solidFill>
          </a:ln>
        </p:spPr>
        <p:txBody>
          <a:bodyPr>
            <a:normAutofit fontScale="85000" lnSpcReduction="20000"/>
          </a:bodyPr>
          <a:lstStyle/>
          <a:p>
            <a:endParaRPr lang="en-US" sz="1000" b="0" dirty="0">
              <a:latin typeface="Arial" charset="0"/>
              <a:cs typeface="Arial" charset="0"/>
            </a:endParaRPr>
          </a:p>
          <a:p>
            <a:r>
              <a:rPr lang="en-US" b="0" dirty="0">
                <a:latin typeface="Arial" charset="0"/>
                <a:cs typeface="Arial" charset="0"/>
              </a:rPr>
              <a:t>Repayment of TA is required: </a:t>
            </a:r>
          </a:p>
          <a:p>
            <a:pPr lvl="1"/>
            <a:r>
              <a:rPr lang="en-US" b="1" dirty="0">
                <a:latin typeface="Arial" charset="0"/>
                <a:cs typeface="Arial" charset="0"/>
              </a:rPr>
              <a:t>Course Failure</a:t>
            </a:r>
          </a:p>
          <a:p>
            <a:pPr lvl="2"/>
            <a:r>
              <a:rPr lang="en-US" b="0" dirty="0">
                <a:latin typeface="Arial" charset="0"/>
                <a:cs typeface="Arial" charset="0"/>
              </a:rPr>
              <a:t>Grade of </a:t>
            </a:r>
            <a:r>
              <a:rPr lang="en-US" b="1" dirty="0">
                <a:latin typeface="Arial" charset="0"/>
                <a:cs typeface="Arial" charset="0"/>
              </a:rPr>
              <a:t>D </a:t>
            </a:r>
            <a:r>
              <a:rPr lang="en-US" b="0" dirty="0">
                <a:latin typeface="Arial" charset="0"/>
                <a:cs typeface="Arial" charset="0"/>
              </a:rPr>
              <a:t>and below in an </a:t>
            </a:r>
            <a:r>
              <a:rPr lang="en-US" b="1" dirty="0">
                <a:latin typeface="Arial" charset="0"/>
                <a:cs typeface="Arial" charset="0"/>
              </a:rPr>
              <a:t>undergraduate</a:t>
            </a:r>
            <a:r>
              <a:rPr lang="en-US" b="0" dirty="0">
                <a:latin typeface="Arial" charset="0"/>
                <a:cs typeface="Arial" charset="0"/>
              </a:rPr>
              <a:t> course</a:t>
            </a:r>
          </a:p>
          <a:p>
            <a:pPr lvl="2"/>
            <a:r>
              <a:rPr lang="en-US" b="0" dirty="0">
                <a:latin typeface="Arial" charset="0"/>
                <a:cs typeface="Arial" charset="0"/>
              </a:rPr>
              <a:t>Grade of </a:t>
            </a:r>
            <a:r>
              <a:rPr lang="en-US" b="1" dirty="0">
                <a:latin typeface="Arial" charset="0"/>
                <a:cs typeface="Arial" charset="0"/>
              </a:rPr>
              <a:t>C</a:t>
            </a:r>
            <a:r>
              <a:rPr lang="en-US" b="0" dirty="0">
                <a:latin typeface="Arial" charset="0"/>
                <a:cs typeface="Arial" charset="0"/>
              </a:rPr>
              <a:t> or below for a </a:t>
            </a:r>
            <a:r>
              <a:rPr lang="en-US" b="1" dirty="0">
                <a:latin typeface="Arial" charset="0"/>
                <a:cs typeface="Arial" charset="0"/>
              </a:rPr>
              <a:t>graduate</a:t>
            </a:r>
            <a:r>
              <a:rPr lang="en-US" b="0" dirty="0">
                <a:latin typeface="Arial" charset="0"/>
                <a:cs typeface="Arial" charset="0"/>
              </a:rPr>
              <a:t> course</a:t>
            </a:r>
          </a:p>
          <a:p>
            <a:pPr marL="914400" lvl="2" indent="0">
              <a:buNone/>
            </a:pPr>
            <a:endParaRPr lang="en-US" b="0" dirty="0">
              <a:latin typeface="Arial" charset="0"/>
              <a:cs typeface="Arial" charset="0"/>
            </a:endParaRPr>
          </a:p>
          <a:p>
            <a:pPr lvl="1"/>
            <a:r>
              <a:rPr lang="en-US" b="1" dirty="0">
                <a:latin typeface="Arial" charset="0"/>
                <a:cs typeface="Arial" charset="0"/>
              </a:rPr>
              <a:t>Incomplete </a:t>
            </a:r>
            <a:r>
              <a:rPr lang="en-US" b="0" dirty="0">
                <a:latin typeface="Arial" charset="0"/>
                <a:cs typeface="Arial" charset="0"/>
              </a:rPr>
              <a:t>grades beyond </a:t>
            </a:r>
            <a:r>
              <a:rPr lang="en-US" b="1" dirty="0">
                <a:latin typeface="Arial" charset="0"/>
                <a:cs typeface="Arial" charset="0"/>
              </a:rPr>
              <a:t>180 days </a:t>
            </a:r>
            <a:r>
              <a:rPr lang="en-US" b="0" dirty="0">
                <a:latin typeface="Arial" charset="0"/>
                <a:cs typeface="Arial" charset="0"/>
              </a:rPr>
              <a:t>of the class end date</a:t>
            </a:r>
          </a:p>
          <a:p>
            <a:pPr marL="457200" lvl="1" indent="0">
              <a:buNone/>
            </a:pPr>
            <a:endParaRPr lang="en-US" b="0" dirty="0">
              <a:latin typeface="Arial" charset="0"/>
              <a:cs typeface="Arial" charset="0"/>
            </a:endParaRPr>
          </a:p>
          <a:p>
            <a:pPr lvl="1"/>
            <a:r>
              <a:rPr lang="en-US" b="1" dirty="0">
                <a:latin typeface="Arial" charset="0"/>
                <a:cs typeface="Arial" charset="0"/>
              </a:rPr>
              <a:t>Course Withdrawal </a:t>
            </a:r>
            <a:r>
              <a:rPr lang="en-US" b="0" dirty="0">
                <a:latin typeface="Arial" charset="0"/>
                <a:cs typeface="Arial" charset="0"/>
              </a:rPr>
              <a:t>(W Grade)</a:t>
            </a:r>
          </a:p>
          <a:p>
            <a:pPr lvl="2"/>
            <a:r>
              <a:rPr lang="en-US" b="0" dirty="0">
                <a:latin typeface="Arial" charset="0"/>
                <a:cs typeface="Arial" charset="0"/>
              </a:rPr>
              <a:t>Personal Reasons</a:t>
            </a:r>
          </a:p>
          <a:p>
            <a:pPr lvl="2"/>
            <a:r>
              <a:rPr lang="en-US" dirty="0">
                <a:latin typeface="Arial" charset="0"/>
                <a:cs typeface="Arial" charset="0"/>
              </a:rPr>
              <a:t>Recoupment Waiver is denied</a:t>
            </a:r>
            <a:endParaRPr lang="en-US" b="0" dirty="0">
              <a:latin typeface="Arial" charset="0"/>
              <a:cs typeface="Arial" charset="0"/>
            </a:endParaRPr>
          </a:p>
          <a:p>
            <a:r>
              <a:rPr lang="en-US" b="0" dirty="0">
                <a:latin typeface="Arial" charset="0"/>
                <a:cs typeface="Arial" charset="0"/>
              </a:rPr>
              <a:t>Once an unsatisfactory grade has been posted to ArmyIgnitED, you must choose a recoupment option. If you don’t choose an option within 30 days of your suspense date, ArmyIgnitED may auto enroll you in a payroll deduction</a:t>
            </a:r>
            <a:endParaRPr lang="en-US" dirty="0">
              <a:latin typeface="Arial" charset="0"/>
              <a:cs typeface="Arial" charset="0"/>
            </a:endParaRPr>
          </a:p>
          <a:p>
            <a:r>
              <a:rPr kumimoji="0" lang="en-US" sz="2800" b="1" i="0" u="none" strike="noStrike" kern="0" cap="none" spc="0" normalizeH="0" baseline="0" noProof="0" dirty="0">
                <a:ln>
                  <a:noFill/>
                </a:ln>
                <a:solidFill>
                  <a:prstClr val="black"/>
                </a:solidFill>
                <a:effectLst/>
                <a:uLnTx/>
                <a:uFillTx/>
                <a:latin typeface="Arial"/>
              </a:rPr>
              <a:t>Soldier has 4 choices</a:t>
            </a:r>
            <a:r>
              <a:rPr kumimoji="0" lang="en-US" sz="2800" b="0" i="0" u="none" strike="noStrike" kern="0" cap="none" spc="0" normalizeH="0" baseline="0" noProof="0" dirty="0">
                <a:ln>
                  <a:noFill/>
                </a:ln>
                <a:solidFill>
                  <a:prstClr val="black"/>
                </a:solidFill>
                <a:effectLst/>
                <a:uLnTx/>
                <a:uFillTx/>
                <a:latin typeface="Arial"/>
              </a:rPr>
              <a:t>:</a:t>
            </a:r>
          </a:p>
          <a:p>
            <a:pPr marL="1042972" marR="0" lvl="2"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prstClr val="black"/>
                </a:solidFill>
                <a:effectLst/>
                <a:uLnTx/>
                <a:uFillTx/>
                <a:latin typeface="Arial"/>
              </a:rPr>
              <a:t>Lump Sum Payroll Deduction </a:t>
            </a:r>
          </a:p>
          <a:p>
            <a:pPr marL="1042972" marR="0" lvl="2"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prstClr val="black"/>
                </a:solidFill>
                <a:effectLst/>
                <a:uLnTx/>
                <a:uFillTx/>
                <a:latin typeface="Arial"/>
              </a:rPr>
              <a:t>Payroll Deduction (2 to 6 months) </a:t>
            </a:r>
          </a:p>
          <a:p>
            <a:pPr marL="1042972" marR="0" lvl="2"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prstClr val="black"/>
                </a:solidFill>
                <a:effectLst/>
                <a:uLnTx/>
                <a:uFillTx/>
                <a:latin typeface="Arial"/>
              </a:rPr>
              <a:t>Recoupment Waiver </a:t>
            </a:r>
            <a:r>
              <a:rPr kumimoji="0" lang="en-US" sz="1600" b="1" i="0" u="none" strike="noStrike" kern="0" cap="none" spc="0" normalizeH="0" baseline="0" noProof="0" dirty="0">
                <a:ln>
                  <a:noFill/>
                </a:ln>
                <a:solidFill>
                  <a:prstClr val="black"/>
                </a:solidFill>
                <a:effectLst/>
                <a:uLnTx/>
                <a:uFillTx/>
                <a:latin typeface="Arial"/>
              </a:rPr>
              <a:t>(FOR “W” GRADE ONLY!)</a:t>
            </a:r>
          </a:p>
          <a:p>
            <a:pPr marL="1042972" marR="0" lvl="2"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1600" i="0" u="none" strike="noStrike" kern="0" cap="none" spc="0" normalizeH="0" baseline="0" noProof="0" dirty="0">
                <a:ln>
                  <a:noFill/>
                </a:ln>
                <a:solidFill>
                  <a:prstClr val="black"/>
                </a:solidFill>
                <a:effectLst/>
                <a:uLnTx/>
                <a:uFillTx/>
                <a:latin typeface="Arial"/>
              </a:rPr>
              <a:t>Soldiers may send a check or money order to ACED Finance, but the TA blocker will remain on your account until the money has been received and processed</a:t>
            </a:r>
          </a:p>
        </p:txBody>
      </p:sp>
    </p:spTree>
    <p:extLst>
      <p:ext uri="{BB962C8B-B14F-4D97-AF65-F5344CB8AC3E}">
        <p14:creationId xmlns:p14="http://schemas.microsoft.com/office/powerpoint/2010/main" val="3842481945"/>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Recoupment Waiver</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27</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4" name="Content Placeholder 1">
            <a:extLst>
              <a:ext uri="{FF2B5EF4-FFF2-40B4-BE49-F238E27FC236}">
                <a16:creationId xmlns:a16="http://schemas.microsoft.com/office/drawing/2014/main" id="{062DB501-F3B3-75A6-2803-68ACDF2CF424}"/>
              </a:ext>
            </a:extLst>
          </p:cNvPr>
          <p:cNvSpPr>
            <a:spLocks noGrp="1"/>
          </p:cNvSpPr>
          <p:nvPr>
            <p:ph idx="1"/>
          </p:nvPr>
        </p:nvSpPr>
        <p:spPr>
          <a:xfrm>
            <a:off x="212937" y="914400"/>
            <a:ext cx="8748627" cy="5095981"/>
          </a:xfrm>
          <a:ln>
            <a:solidFill>
              <a:srgbClr val="0000FF"/>
            </a:solidFill>
          </a:ln>
        </p:spPr>
        <p:txBody>
          <a:bodyPr>
            <a:normAutofit fontScale="92500" lnSpcReduction="20000"/>
          </a:bodyPr>
          <a:lstStyle/>
          <a:p>
            <a:endParaRPr lang="en-US" sz="1100" b="0" dirty="0">
              <a:latin typeface="Arial" charset="0"/>
              <a:cs typeface="Arial" charset="0"/>
            </a:endParaRPr>
          </a:p>
          <a:p>
            <a:r>
              <a:rPr lang="en-US" b="0" dirty="0">
                <a:latin typeface="Arial" charset="0"/>
                <a:cs typeface="Arial" charset="0"/>
              </a:rPr>
              <a:t>DA </a:t>
            </a:r>
            <a:r>
              <a:rPr lang="en-US" dirty="0">
                <a:latin typeface="Arial" charset="0"/>
                <a:cs typeface="Arial" charset="0"/>
              </a:rPr>
              <a:t>Form 7793 must be signed </a:t>
            </a:r>
            <a:r>
              <a:rPr lang="en-US" b="0" dirty="0">
                <a:latin typeface="Arial" charset="0"/>
                <a:cs typeface="Arial" charset="0"/>
              </a:rPr>
              <a:t>by your Commander and submitted in ArmyIgnitED for:</a:t>
            </a:r>
          </a:p>
          <a:p>
            <a:pPr lvl="1">
              <a:lnSpc>
                <a:spcPct val="100000"/>
              </a:lnSpc>
            </a:pPr>
            <a:r>
              <a:rPr lang="en-US" dirty="0">
                <a:latin typeface="Arial" charset="0"/>
                <a:cs typeface="Arial" charset="0"/>
              </a:rPr>
              <a:t>Unanticipated military duties</a:t>
            </a:r>
          </a:p>
          <a:p>
            <a:pPr lvl="1">
              <a:lnSpc>
                <a:spcPct val="100000"/>
              </a:lnSpc>
            </a:pPr>
            <a:r>
              <a:rPr lang="en-US" dirty="0">
                <a:latin typeface="Arial" charset="0"/>
                <a:cs typeface="Arial" charset="0"/>
              </a:rPr>
              <a:t>Unanticipated illness and/or hospitalization (of the Soldier or a family member)</a:t>
            </a:r>
          </a:p>
          <a:p>
            <a:pPr lvl="1">
              <a:lnSpc>
                <a:spcPct val="100000"/>
              </a:lnSpc>
            </a:pPr>
            <a:r>
              <a:rPr lang="en-US" dirty="0">
                <a:latin typeface="Arial" charset="0"/>
                <a:cs typeface="Arial" charset="0"/>
              </a:rPr>
              <a:t>Emergency leave</a:t>
            </a:r>
          </a:p>
          <a:p>
            <a:pPr lvl="1">
              <a:lnSpc>
                <a:spcPct val="100000"/>
              </a:lnSpc>
            </a:pPr>
            <a:r>
              <a:rPr lang="en-US" dirty="0">
                <a:latin typeface="Arial" charset="0"/>
                <a:cs typeface="Arial" charset="0"/>
              </a:rPr>
              <a:t>Other unforeseen situations considered on a case-by-case basis</a:t>
            </a:r>
          </a:p>
          <a:p>
            <a:pPr>
              <a:lnSpc>
                <a:spcPct val="100000"/>
              </a:lnSpc>
            </a:pPr>
            <a:r>
              <a:rPr lang="en-US" b="0" dirty="0">
                <a:latin typeface="Arial" charset="0"/>
                <a:cs typeface="Arial" charset="0"/>
              </a:rPr>
              <a:t>Recoupment Waiver not approved = recoupment </a:t>
            </a:r>
          </a:p>
          <a:p>
            <a:pPr>
              <a:lnSpc>
                <a:spcPct val="100000"/>
              </a:lnSpc>
            </a:pPr>
            <a:r>
              <a:rPr lang="en-US" b="0" dirty="0">
                <a:highlight>
                  <a:srgbClr val="FFFFFF"/>
                </a:highlight>
                <a:latin typeface="Arial"/>
                <a:cs typeface="Arial"/>
              </a:rPr>
              <a:t>Approved </a:t>
            </a:r>
            <a:r>
              <a:rPr lang="en-US" dirty="0">
                <a:latin typeface="Arial"/>
                <a:cs typeface="Arial"/>
              </a:rPr>
              <a:t>Recoupment Waivers</a:t>
            </a:r>
            <a:r>
              <a:rPr lang="en-US" b="0" dirty="0">
                <a:latin typeface="Arial"/>
                <a:cs typeface="Arial"/>
              </a:rPr>
              <a:t> </a:t>
            </a:r>
            <a:r>
              <a:rPr lang="en-US" b="0" dirty="0">
                <a:highlight>
                  <a:srgbClr val="FFFFFF"/>
                </a:highlight>
                <a:latin typeface="Arial"/>
                <a:cs typeface="Arial"/>
              </a:rPr>
              <a:t>return credits and funding back to a Soldier’s ArmyIgnitED account</a:t>
            </a:r>
          </a:p>
          <a:p>
            <a:pPr>
              <a:lnSpc>
                <a:spcPct val="100000"/>
              </a:lnSpc>
            </a:pPr>
            <a:r>
              <a:rPr lang="en-US" b="1" dirty="0">
                <a:highlight>
                  <a:srgbClr val="FFFFFF"/>
                </a:highlight>
                <a:latin typeface="Arial"/>
                <a:cs typeface="Arial"/>
              </a:rPr>
              <a:t>W </a:t>
            </a:r>
            <a:r>
              <a:rPr lang="en-US" b="0" dirty="0">
                <a:highlight>
                  <a:srgbClr val="FFFFFF"/>
                </a:highlight>
                <a:latin typeface="Arial"/>
                <a:cs typeface="Arial"/>
              </a:rPr>
              <a:t>grades are considered unsatisfactory and may contribute to a 12-month suspension</a:t>
            </a:r>
          </a:p>
          <a:p>
            <a:pPr lvl="1">
              <a:lnSpc>
                <a:spcPct val="100000"/>
              </a:lnSpc>
            </a:pPr>
            <a:endParaRPr lang="en-US" dirty="0">
              <a:latin typeface="Arial" charset="0"/>
              <a:cs typeface="Arial" charset="0"/>
            </a:endParaRPr>
          </a:p>
        </p:txBody>
      </p:sp>
    </p:spTree>
    <p:extLst>
      <p:ext uri="{BB962C8B-B14F-4D97-AF65-F5344CB8AC3E}">
        <p14:creationId xmlns:p14="http://schemas.microsoft.com/office/powerpoint/2010/main" val="3942271030"/>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117C-3766-41C2-EE53-E733570A29D7}"/>
              </a:ext>
            </a:extLst>
          </p:cNvPr>
          <p:cNvSpPr>
            <a:spLocks noGrp="1"/>
          </p:cNvSpPr>
          <p:nvPr>
            <p:ph type="title"/>
          </p:nvPr>
        </p:nvSpPr>
        <p:spPr/>
        <p:txBody>
          <a:bodyPr/>
          <a:lstStyle/>
          <a:p>
            <a:r>
              <a:rPr lang="en-US">
                <a:effectLst>
                  <a:outerShdw blurRad="38100" dist="38100" dir="2700000" algn="tl">
                    <a:srgbClr val="000000">
                      <a:alpha val="43137"/>
                    </a:srgbClr>
                  </a:outerShdw>
                </a:effectLst>
              </a:rPr>
              <a:t>Policy Update 19 MAR 2026</a:t>
            </a:r>
          </a:p>
        </p:txBody>
      </p:sp>
      <p:sp>
        <p:nvSpPr>
          <p:cNvPr id="3" name="Content Placeholder 2">
            <a:extLst>
              <a:ext uri="{FF2B5EF4-FFF2-40B4-BE49-F238E27FC236}">
                <a16:creationId xmlns:a16="http://schemas.microsoft.com/office/drawing/2014/main" id="{42D239E8-26D7-5DBD-4C7D-CC1F515D5720}"/>
              </a:ext>
            </a:extLst>
          </p:cNvPr>
          <p:cNvSpPr>
            <a:spLocks noGrp="1"/>
          </p:cNvSpPr>
          <p:nvPr>
            <p:ph idx="1"/>
          </p:nvPr>
        </p:nvSpPr>
        <p:spPr/>
        <p:txBody>
          <a:bodyPr vert="horz" lIns="91440" tIns="45720" rIns="91440" bIns="45720" rtlCol="0" anchor="t">
            <a:normAutofit/>
          </a:bodyPr>
          <a:lstStyle/>
          <a:p>
            <a:pPr marL="0" indent="0" algn="ctr">
              <a:buNone/>
            </a:pPr>
            <a:r>
              <a:rPr lang="en-US" b="1" dirty="0"/>
              <a:t>TA/CA Suspension </a:t>
            </a:r>
          </a:p>
          <a:p>
            <a:r>
              <a:rPr lang="en-US" sz="2400" dirty="0"/>
              <a:t>If you receive</a:t>
            </a:r>
            <a:r>
              <a:rPr lang="en-US" sz="2400" b="1" dirty="0"/>
              <a:t> 2 </a:t>
            </a:r>
            <a:r>
              <a:rPr lang="en-US" sz="2400" dirty="0"/>
              <a:t>TA/CA funded unsatisfactory grades in </a:t>
            </a:r>
            <a:r>
              <a:rPr lang="en-US" sz="2400" b="1" dirty="0"/>
              <a:t>1 FY</a:t>
            </a:r>
            <a:r>
              <a:rPr lang="en-US" sz="2400" dirty="0"/>
              <a:t>, you will be suspended from requesting TA/CA for </a:t>
            </a:r>
            <a:r>
              <a:rPr lang="en-US" sz="2400" b="1" dirty="0"/>
              <a:t>12 months</a:t>
            </a:r>
          </a:p>
          <a:p>
            <a:r>
              <a:rPr lang="en-US" sz="2400" dirty="0"/>
              <a:t>You may appeal your suspension. The appeal process must be completed within </a:t>
            </a:r>
            <a:r>
              <a:rPr lang="en-US" sz="2400" b="1" dirty="0"/>
              <a:t>60 days </a:t>
            </a:r>
            <a:r>
              <a:rPr lang="en-US" sz="2400" dirty="0"/>
              <a:t>of your grade posting</a:t>
            </a:r>
            <a:endParaRPr lang="en-US" sz="2400" dirty="0">
              <a:cs typeface="Arial"/>
            </a:endParaRPr>
          </a:p>
          <a:p>
            <a:r>
              <a:rPr lang="en-US" sz="2400" b="1" dirty="0"/>
              <a:t>W </a:t>
            </a:r>
            <a:r>
              <a:rPr lang="en-US" sz="2400" dirty="0"/>
              <a:t>grades are considered unsatisfactory and will be counted as an unsatisfactory grade</a:t>
            </a:r>
          </a:p>
          <a:p>
            <a:r>
              <a:rPr lang="en-US" sz="2400" dirty="0"/>
              <a:t>If a Recoupment Waiver is granted, the unsatisfactory grade may still contribute to a suspension</a:t>
            </a:r>
          </a:p>
        </p:txBody>
      </p:sp>
    </p:spTree>
    <p:extLst>
      <p:ext uri="{BB962C8B-B14F-4D97-AF65-F5344CB8AC3E}">
        <p14:creationId xmlns:p14="http://schemas.microsoft.com/office/powerpoint/2010/main" val="236280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Credentialing Assistance Basics</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29</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2" name="Content Placeholder 1">
            <a:extLst>
              <a:ext uri="{FF2B5EF4-FFF2-40B4-BE49-F238E27FC236}">
                <a16:creationId xmlns:a16="http://schemas.microsoft.com/office/drawing/2014/main" id="{E08A0427-C15A-E0E5-74E0-FAFEE50BEC13}"/>
              </a:ext>
            </a:extLst>
          </p:cNvPr>
          <p:cNvSpPr>
            <a:spLocks noGrp="1"/>
          </p:cNvSpPr>
          <p:nvPr>
            <p:ph idx="1"/>
          </p:nvPr>
        </p:nvSpPr>
        <p:spPr>
          <a:xfrm>
            <a:off x="103333" y="515816"/>
            <a:ext cx="5165291" cy="4743938"/>
          </a:xfrm>
          <a:ln>
            <a:solidFill>
              <a:srgbClr val="0000FF"/>
            </a:solidFill>
          </a:ln>
        </p:spPr>
        <p:txBody>
          <a:bodyPr vert="horz" lIns="91440" tIns="45720" rIns="91440" bIns="45720" rtlCol="0" anchor="t">
            <a:normAutofit/>
          </a:bodyPr>
          <a:lstStyle/>
          <a:p>
            <a:endParaRPr lang="en-US" sz="900" b="0" dirty="0"/>
          </a:p>
          <a:p>
            <a:r>
              <a:rPr lang="en-US" sz="1600" b="0" dirty="0"/>
              <a:t>Enlisted Soldiers and Warrant Officers are eligible </a:t>
            </a:r>
          </a:p>
          <a:p>
            <a:r>
              <a:rPr lang="en-US" sz="1600" b="0" dirty="0"/>
              <a:t>CA funding is for </a:t>
            </a:r>
            <a:r>
              <a:rPr lang="en-US" sz="1600" dirty="0"/>
              <a:t>industry-recognized </a:t>
            </a:r>
            <a:r>
              <a:rPr lang="en-US" sz="1600" b="0" dirty="0"/>
              <a:t>professional and technical </a:t>
            </a:r>
            <a:r>
              <a:rPr lang="en-US" sz="1600" dirty="0"/>
              <a:t>credentials</a:t>
            </a:r>
          </a:p>
          <a:p>
            <a:r>
              <a:rPr lang="en-US" sz="1600" dirty="0">
                <a:solidFill>
                  <a:prstClr val="black"/>
                </a:solidFill>
              </a:rPr>
              <a:t>Soldiers </a:t>
            </a:r>
            <a:r>
              <a:rPr lang="en-US" sz="1600" b="1" dirty="0">
                <a:solidFill>
                  <a:prstClr val="black"/>
                </a:solidFill>
              </a:rPr>
              <a:t>MUST </a:t>
            </a:r>
            <a:r>
              <a:rPr lang="en-US" sz="1600" dirty="0">
                <a:solidFill>
                  <a:prstClr val="black"/>
                </a:solidFill>
              </a:rPr>
              <a:t>visit the Army COOL website and complete the mandatory </a:t>
            </a:r>
            <a:r>
              <a:rPr lang="en-US" sz="1600" b="1" dirty="0">
                <a:solidFill>
                  <a:prstClr val="black"/>
                </a:solidFill>
              </a:rPr>
              <a:t>CA 101 brief </a:t>
            </a:r>
            <a:r>
              <a:rPr lang="en-US" sz="1600" dirty="0">
                <a:solidFill>
                  <a:prstClr val="black"/>
                </a:solidFill>
              </a:rPr>
              <a:t>to request CA. </a:t>
            </a:r>
            <a:r>
              <a:rPr lang="en-US" sz="1600" b="1" dirty="0">
                <a:solidFill>
                  <a:prstClr val="black"/>
                </a:solidFill>
              </a:rPr>
              <a:t>THE ARMYIGNITED BRIEF DOES NOT MEET THAT REQUIREMENT!</a:t>
            </a:r>
            <a:endParaRPr lang="en-US" sz="1600" dirty="0">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black"/>
                </a:solidFill>
                <a:effectLst/>
                <a:uLnTx/>
                <a:uFillTx/>
                <a:latin typeface="Arial" panose="020B0604020202020204"/>
                <a:ea typeface="+mn-ea"/>
                <a:cs typeface="+mn-cs"/>
              </a:rPr>
              <a:t>Soldiers must utilize </a:t>
            </a:r>
            <a:r>
              <a:rPr kumimoji="0" lang="en-US" sz="1600" i="0" u="none" strike="noStrike" kern="1200" cap="none" spc="0" normalizeH="0" baseline="0" noProof="0" dirty="0" err="1">
                <a:ln>
                  <a:noFill/>
                </a:ln>
                <a:effectLst/>
                <a:uLnTx/>
                <a:uFillTx/>
                <a:latin typeface="Arial" panose="020B0604020202020204"/>
                <a:ea typeface="+mn-ea"/>
                <a:cs typeface="+mn-cs"/>
              </a:rPr>
              <a:t>MilGears</a:t>
            </a:r>
            <a:r>
              <a:rPr kumimoji="0" lang="en-US" sz="1600" i="0" u="none" strike="noStrike" kern="1200" cap="none" spc="0" normalizeH="0" baseline="0" noProof="0" dirty="0">
                <a:ln>
                  <a:noFill/>
                </a:ln>
                <a:solidFill>
                  <a:schemeClr val="accent1"/>
                </a:solidFill>
                <a:effectLst/>
                <a:uLnTx/>
                <a:uFillTx/>
                <a:latin typeface="Arial" panose="020B0604020202020204"/>
                <a:ea typeface="+mn-ea"/>
                <a:cs typeface="+mn-cs"/>
              </a:rPr>
              <a:t> </a:t>
            </a:r>
            <a:r>
              <a:rPr kumimoji="0" lang="en-US" sz="1600" i="0" u="none" strike="noStrike" kern="1200" cap="none" spc="0" normalizeH="0" baseline="0" noProof="0" dirty="0">
                <a:ln>
                  <a:noFill/>
                </a:ln>
                <a:solidFill>
                  <a:prstClr val="black"/>
                </a:solidFill>
                <a:effectLst/>
                <a:uLnTx/>
                <a:uFillTx/>
                <a:latin typeface="Arial" panose="020B0604020202020204"/>
                <a:ea typeface="+mn-ea"/>
                <a:cs typeface="+mn-cs"/>
              </a:rPr>
              <a:t>as a decision support tool prior to requesting CA for the first time</a:t>
            </a:r>
            <a:endParaRPr lang="en-US" sz="1600" i="0" u="none" strike="noStrike" kern="1200" cap="none" spc="0" normalizeH="0" baseline="0" noProof="0" dirty="0">
              <a:ln>
                <a:noFill/>
              </a:ln>
              <a:solidFill>
                <a:prstClr val="black"/>
              </a:solidFill>
              <a:effectLst/>
              <a:uLnTx/>
              <a:uFillTx/>
              <a:latin typeface="Arial" panose="020B0604020202020204"/>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Annual CA use is 1 credential and $2,000 max</a:t>
            </a:r>
            <a:endParaRPr lang="en-US" sz="1600" b="0" i="0" u="none" strike="noStrike" kern="1200" cap="none" spc="0" normalizeH="0" baseline="0" noProof="0" dirty="0">
              <a:ln>
                <a:noFill/>
              </a:ln>
              <a:solidFill>
                <a:prstClr val="black"/>
              </a:solidFill>
              <a:effectLst/>
              <a:uLnTx/>
              <a:uFillTx/>
              <a:latin typeface="Arial" panose="020B0604020202020204"/>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Cap of 3 credentials over a 10-year period</a:t>
            </a:r>
            <a:endParaRPr lang="en-US" sz="1600" b="0" i="0" u="none" strike="noStrike" kern="1200" cap="none" spc="0" normalizeH="0" baseline="0" noProof="0" dirty="0">
              <a:ln>
                <a:noFill/>
              </a:ln>
              <a:solidFill>
                <a:prstClr val="black"/>
              </a:solidFill>
              <a:effectLst/>
              <a:uLnTx/>
              <a:uFillTx/>
              <a:latin typeface="Arial" panose="020B0604020202020204"/>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Failed training and/or exam = recoupment</a:t>
            </a:r>
            <a:endParaRPr lang="en-US" sz="1600" b="0" i="0" u="none" strike="noStrike" kern="1200" cap="none" spc="0" normalizeH="0" baseline="0" noProof="0" dirty="0">
              <a:ln>
                <a:noFill/>
              </a:ln>
              <a:solidFill>
                <a:prstClr val="black"/>
              </a:solidFill>
              <a:effectLst/>
              <a:uLnTx/>
              <a:uFillTx/>
              <a:latin typeface="Arial" panose="020B0604020202020204"/>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To request counselor assistance, visit the Army COOL website and </a:t>
            </a:r>
            <a:r>
              <a:rPr lang="en-US" sz="1600" dirty="0">
                <a:solidFill>
                  <a:prstClr val="black"/>
                </a:solidFill>
                <a:latin typeface="Arial" panose="020B0604020202020204"/>
              </a:rPr>
              <a:t>c</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lick on the “</a:t>
            </a: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CONTACT AN ARMY CA COUNSELOR</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button </a:t>
            </a:r>
            <a:endParaRPr lang="en-US" sz="1600" b="0" i="0" u="none" strike="noStrike" kern="1200" cap="none" spc="0" normalizeH="0" baseline="0" noProof="0" dirty="0">
              <a:ln>
                <a:noFill/>
              </a:ln>
              <a:solidFill>
                <a:prstClr val="black"/>
              </a:solidFill>
              <a:effectLst/>
              <a:uLnTx/>
              <a:uFillTx/>
              <a:latin typeface="Arial" panose="020B0604020202020204"/>
              <a:cs typeface="Arial"/>
            </a:endParaRPr>
          </a:p>
        </p:txBody>
      </p:sp>
      <p:pic>
        <p:nvPicPr>
          <p:cNvPr id="4" name="Picture 3">
            <a:extLst>
              <a:ext uri="{FF2B5EF4-FFF2-40B4-BE49-F238E27FC236}">
                <a16:creationId xmlns:a16="http://schemas.microsoft.com/office/drawing/2014/main" id="{FA698C24-1E22-6A3E-DA8F-2B80DB4E7496}"/>
              </a:ext>
            </a:extLst>
          </p:cNvPr>
          <p:cNvPicPr>
            <a:picLocks noChangeAspect="1"/>
          </p:cNvPicPr>
          <p:nvPr/>
        </p:nvPicPr>
        <p:blipFill>
          <a:blip r:embed="rId3"/>
          <a:stretch>
            <a:fillRect/>
          </a:stretch>
        </p:blipFill>
        <p:spPr>
          <a:xfrm>
            <a:off x="6127446" y="830683"/>
            <a:ext cx="2054397" cy="1889248"/>
          </a:xfrm>
          <a:prstGeom prst="rect">
            <a:avLst/>
          </a:prstGeom>
        </p:spPr>
      </p:pic>
      <p:sp>
        <p:nvSpPr>
          <p:cNvPr id="5" name="TextBox 4">
            <a:extLst>
              <a:ext uri="{FF2B5EF4-FFF2-40B4-BE49-F238E27FC236}">
                <a16:creationId xmlns:a16="http://schemas.microsoft.com/office/drawing/2014/main" id="{48D86009-185C-0A66-9205-9840305F4171}"/>
              </a:ext>
            </a:extLst>
          </p:cNvPr>
          <p:cNvSpPr txBox="1"/>
          <p:nvPr/>
        </p:nvSpPr>
        <p:spPr>
          <a:xfrm>
            <a:off x="1031621" y="5429714"/>
            <a:ext cx="7150222" cy="830997"/>
          </a:xfrm>
          <a:prstGeom prst="rect">
            <a:avLst/>
          </a:prstGeom>
          <a:noFill/>
          <a:ln>
            <a:solidFill>
              <a:srgbClr val="FF0000"/>
            </a:solidFill>
          </a:ln>
        </p:spPr>
        <p:txBody>
          <a:bodyPr wrap="square" rtlCol="0">
            <a:spAutoFit/>
          </a:bodyPr>
          <a:lstStyle/>
          <a:p>
            <a:pPr algn="ctr"/>
            <a:r>
              <a:rPr lang="en-US" sz="2400" dirty="0">
                <a:highlight>
                  <a:srgbClr val="FFFFFF"/>
                </a:highlight>
              </a:rPr>
              <a:t>Army Credentialing Opportunities On-Line (COOL)</a:t>
            </a:r>
            <a:br>
              <a:rPr lang="en-US" sz="2400" dirty="0">
                <a:highlight>
                  <a:srgbClr val="FFFFFF"/>
                </a:highlight>
              </a:rPr>
            </a:br>
            <a:r>
              <a:rPr lang="en-US" sz="2400" dirty="0">
                <a:highlight>
                  <a:srgbClr val="FFFFFF"/>
                </a:highlight>
                <a:hlinkClick r:id="rId4">
                  <a:extLst>
                    <a:ext uri="{A12FA001-AC4F-418D-AE19-62706E023703}">
                      <ahyp:hlinkClr xmlns:ahyp="http://schemas.microsoft.com/office/drawing/2018/hyperlinkcolor" val="tx"/>
                    </a:ext>
                  </a:extLst>
                </a:hlinkClick>
              </a:rPr>
              <a:t>https://www.cool.osd.mil/army/index.htm</a:t>
            </a:r>
            <a:r>
              <a:rPr lang="en-US" sz="2400" dirty="0">
                <a:highlight>
                  <a:srgbClr val="FFFFFF"/>
                </a:highlight>
              </a:rPr>
              <a:t> </a:t>
            </a:r>
          </a:p>
        </p:txBody>
      </p:sp>
      <p:sp>
        <p:nvSpPr>
          <p:cNvPr id="3" name="TextBox 2">
            <a:extLst>
              <a:ext uri="{FF2B5EF4-FFF2-40B4-BE49-F238E27FC236}">
                <a16:creationId xmlns:a16="http://schemas.microsoft.com/office/drawing/2014/main" id="{B3ED490C-68FB-4E46-1646-AEF3CAB93BAC}"/>
              </a:ext>
            </a:extLst>
          </p:cNvPr>
          <p:cNvSpPr txBox="1"/>
          <p:nvPr/>
        </p:nvSpPr>
        <p:spPr>
          <a:xfrm>
            <a:off x="5353538" y="3175849"/>
            <a:ext cx="3651121" cy="1631216"/>
          </a:xfrm>
          <a:prstGeom prst="rect">
            <a:avLst/>
          </a:prstGeom>
          <a:solidFill>
            <a:srgbClr val="FFC000"/>
          </a:solidFill>
        </p:spPr>
        <p:txBody>
          <a:bodyPr wrap="square" rtlCol="0">
            <a:spAutoFit/>
          </a:bodyPr>
          <a:lstStyle/>
          <a:p>
            <a:pPr algn="ctr"/>
            <a:r>
              <a:rPr lang="en-US" sz="1600" b="1"/>
              <a:t>The 5 Most Requested Credentials</a:t>
            </a:r>
          </a:p>
          <a:p>
            <a:pPr marL="342900" indent="-342900">
              <a:buFont typeface="+mj-lt"/>
              <a:buAutoNum type="arabicPeriod"/>
            </a:pPr>
            <a:r>
              <a:rPr lang="en-US" sz="1400" u="sng">
                <a:solidFill>
                  <a:srgbClr val="0000FF"/>
                </a:solidFill>
              </a:rPr>
              <a:t>Project Management Professional (PMP)</a:t>
            </a:r>
          </a:p>
          <a:p>
            <a:pPr marL="342900" indent="-342900">
              <a:buFont typeface="+mj-lt"/>
              <a:buAutoNum type="arabicPeriod"/>
            </a:pPr>
            <a:r>
              <a:rPr lang="en-US" sz="1400" u="sng">
                <a:solidFill>
                  <a:srgbClr val="0000FF"/>
                </a:solidFill>
              </a:rPr>
              <a:t>CompTIA Security+</a:t>
            </a:r>
            <a:endParaRPr lang="en-US" sz="1400" u="sng">
              <a:solidFill>
                <a:srgbClr val="0000FF"/>
              </a:solidFill>
              <a:latin typeface=" Arial"/>
            </a:endParaRPr>
          </a:p>
          <a:p>
            <a:pPr marL="342900" indent="-342900">
              <a:buFont typeface="+mj-lt"/>
              <a:buAutoNum type="arabicPeriod"/>
            </a:pPr>
            <a:r>
              <a:rPr lang="en-US" sz="1400" u="sng">
                <a:solidFill>
                  <a:srgbClr val="0000FF"/>
                </a:solidFill>
                <a:hlinkClick r:id="rId5">
                  <a:extLst>
                    <a:ext uri="{A12FA001-AC4F-418D-AE19-62706E023703}">
                      <ahyp:hlinkClr xmlns:ahyp="http://schemas.microsoft.com/office/drawing/2018/hyperlinkcolor" val="tx"/>
                    </a:ext>
                  </a:extLst>
                </a:hlinkClick>
              </a:rPr>
              <a:t>CompTIA </a:t>
            </a:r>
            <a:r>
              <a:rPr lang="en-US" sz="1400" u="sng">
                <a:solidFill>
                  <a:srgbClr val="0000FF"/>
                </a:solidFill>
              </a:rPr>
              <a:t>A+</a:t>
            </a:r>
          </a:p>
          <a:p>
            <a:pPr marL="342900" indent="-342900">
              <a:buFont typeface="+mj-lt"/>
              <a:buAutoNum type="arabicPeriod"/>
            </a:pPr>
            <a:r>
              <a:rPr lang="en-US" sz="1400" u="sng">
                <a:solidFill>
                  <a:srgbClr val="0000FF"/>
                </a:solidFill>
              </a:rPr>
              <a:t>CompTIA Network+</a:t>
            </a:r>
          </a:p>
          <a:p>
            <a:pPr marL="342900" indent="-342900">
              <a:buFont typeface="+mj-lt"/>
              <a:buAutoNum type="arabicPeriod"/>
            </a:pPr>
            <a:r>
              <a:rPr lang="en-US" sz="1400">
                <a:solidFill>
                  <a:srgbClr val="0000FF"/>
                </a:solidFill>
              </a:rPr>
              <a:t>Certified Personal Trainer (NASM-CPT)</a:t>
            </a:r>
          </a:p>
        </p:txBody>
      </p:sp>
    </p:spTree>
    <p:extLst>
      <p:ext uri="{BB962C8B-B14F-4D97-AF65-F5344CB8AC3E}">
        <p14:creationId xmlns:p14="http://schemas.microsoft.com/office/powerpoint/2010/main" val="3709652669"/>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41094-222A-6B0D-96DC-C0AB08C6C444}"/>
            </a:ext>
          </a:extLst>
        </p:cNvPr>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C307AA3-78DD-FC85-FADB-0DA400CF984F}"/>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a:t>
            </a:fld>
            <a:endParaRPr lang="en-US" sz="800">
              <a:solidFill>
                <a:schemeClr val="bg1"/>
              </a:solidFill>
            </a:endParaRPr>
          </a:p>
        </p:txBody>
      </p:sp>
      <p:sp>
        <p:nvSpPr>
          <p:cNvPr id="3" name="Classification bottom">
            <a:extLst>
              <a:ext uri="{FF2B5EF4-FFF2-40B4-BE49-F238E27FC236}">
                <a16:creationId xmlns:a16="http://schemas.microsoft.com/office/drawing/2014/main" id="{4FD46ADD-4A41-5D87-19CE-5427149BB3B6}"/>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4" name="Classification bottom">
            <a:extLst>
              <a:ext uri="{FF2B5EF4-FFF2-40B4-BE49-F238E27FC236}">
                <a16:creationId xmlns:a16="http://schemas.microsoft.com/office/drawing/2014/main" id="{26549BA9-90E0-504F-491B-2BCBE7DD546E}"/>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pic>
        <p:nvPicPr>
          <p:cNvPr id="7" name="Picture 6">
            <a:extLst>
              <a:ext uri="{FF2B5EF4-FFF2-40B4-BE49-F238E27FC236}">
                <a16:creationId xmlns:a16="http://schemas.microsoft.com/office/drawing/2014/main" id="{95C02D1D-A578-6567-D24A-C150D56953AF}"/>
              </a:ext>
            </a:extLst>
          </p:cNvPr>
          <p:cNvPicPr>
            <a:picLocks noChangeAspect="1"/>
          </p:cNvPicPr>
          <p:nvPr/>
        </p:nvPicPr>
        <p:blipFill>
          <a:blip r:embed="rId3"/>
          <a:srcRect l="69230" t="27350" r="17315" b="14986"/>
          <a:stretch>
            <a:fillRect/>
          </a:stretch>
        </p:blipFill>
        <p:spPr>
          <a:xfrm>
            <a:off x="2132814" y="263951"/>
            <a:ext cx="4878372" cy="6018887"/>
          </a:xfrm>
          <a:prstGeom prst="rect">
            <a:avLst/>
          </a:prstGeom>
        </p:spPr>
      </p:pic>
    </p:spTree>
    <p:extLst>
      <p:ext uri="{BB962C8B-B14F-4D97-AF65-F5344CB8AC3E}">
        <p14:creationId xmlns:p14="http://schemas.microsoft.com/office/powerpoint/2010/main" val="2970491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15C4-2597-700F-F107-46CAA7756250}"/>
              </a:ext>
            </a:extLst>
          </p:cNvPr>
          <p:cNvSpPr>
            <a:spLocks noGrp="1"/>
          </p:cNvSpPr>
          <p:nvPr>
            <p:ph type="title"/>
          </p:nvPr>
        </p:nvSpPr>
        <p:spPr/>
        <p:txBody>
          <a:bodyPr>
            <a:normAutofit/>
          </a:bodyPr>
          <a:lstStyle/>
          <a:p>
            <a:r>
              <a:rPr lang="en-US">
                <a:effectLst>
                  <a:outerShdw blurRad="38100" dist="38100" dir="2700000" algn="tl">
                    <a:srgbClr val="000000">
                      <a:alpha val="43137"/>
                    </a:srgbClr>
                  </a:outerShdw>
                </a:effectLst>
              </a:rPr>
              <a:t>CA Policy Update 19 MAR 2026</a:t>
            </a:r>
          </a:p>
        </p:txBody>
      </p:sp>
      <p:sp>
        <p:nvSpPr>
          <p:cNvPr id="3" name="Content Placeholder 2">
            <a:extLst>
              <a:ext uri="{FF2B5EF4-FFF2-40B4-BE49-F238E27FC236}">
                <a16:creationId xmlns:a16="http://schemas.microsoft.com/office/drawing/2014/main" id="{F75DBD62-ED19-A56F-D832-0C66549BDA78}"/>
              </a:ext>
            </a:extLst>
          </p:cNvPr>
          <p:cNvSpPr>
            <a:spLocks noGrp="1"/>
          </p:cNvSpPr>
          <p:nvPr>
            <p:ph idx="1"/>
          </p:nvPr>
        </p:nvSpPr>
        <p:spPr/>
        <p:txBody>
          <a:bodyPr>
            <a:normAutofit/>
          </a:bodyPr>
          <a:lstStyle/>
          <a:p>
            <a:pPr marL="0" indent="0">
              <a:buNone/>
            </a:pPr>
            <a:endParaRPr lang="en-US" dirty="0"/>
          </a:p>
          <a:p>
            <a:pPr marL="0" indent="0" algn="ctr">
              <a:buNone/>
            </a:pPr>
            <a:r>
              <a:rPr lang="en-US" sz="3200" dirty="0"/>
              <a:t>Commissioned Officers are </a:t>
            </a:r>
            <a:r>
              <a:rPr lang="en-US" sz="3200" b="1" dirty="0"/>
              <a:t>INELIGIBLE</a:t>
            </a:r>
            <a:r>
              <a:rPr lang="en-US" sz="3200" dirty="0"/>
              <a:t> for CA</a:t>
            </a:r>
          </a:p>
          <a:p>
            <a:r>
              <a:rPr lang="en-US" sz="3200" dirty="0"/>
              <a:t>Commissioned Officers who have submitted a credential education goal that has not been completed prior to </a:t>
            </a:r>
            <a:r>
              <a:rPr lang="en-US" sz="3200" b="1" dirty="0"/>
              <a:t>19 MAR 2026 </a:t>
            </a:r>
            <a:r>
              <a:rPr lang="en-US" sz="3200" dirty="0"/>
              <a:t>will be allowed to request funding to complete and earn the credential</a:t>
            </a:r>
          </a:p>
          <a:p>
            <a:pPr marL="0" indent="0" algn="ctr">
              <a:buNone/>
            </a:pPr>
            <a:endParaRPr lang="en-US" dirty="0"/>
          </a:p>
        </p:txBody>
      </p:sp>
    </p:spTree>
    <p:extLst>
      <p:ext uri="{BB962C8B-B14F-4D97-AF65-F5344CB8AC3E}">
        <p14:creationId xmlns:p14="http://schemas.microsoft.com/office/powerpoint/2010/main" val="164710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Credentialing Assistance Basics</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31</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2" name="Content Placeholder 1">
            <a:extLst>
              <a:ext uri="{FF2B5EF4-FFF2-40B4-BE49-F238E27FC236}">
                <a16:creationId xmlns:a16="http://schemas.microsoft.com/office/drawing/2014/main" id="{E08A0427-C15A-E0E5-74E0-FAFEE50BEC13}"/>
              </a:ext>
            </a:extLst>
          </p:cNvPr>
          <p:cNvSpPr>
            <a:spLocks noGrp="1"/>
          </p:cNvSpPr>
          <p:nvPr>
            <p:ph idx="1"/>
          </p:nvPr>
        </p:nvSpPr>
        <p:spPr>
          <a:xfrm>
            <a:off x="103333" y="648440"/>
            <a:ext cx="8729949" cy="5542473"/>
          </a:xfrm>
          <a:ln>
            <a:solidFill>
              <a:srgbClr val="0000FF"/>
            </a:solidFill>
          </a:ln>
        </p:spPr>
        <p:txBody>
          <a:bodyPr>
            <a:normAutofit fontScale="92500" lnSpcReduction="10000"/>
          </a:bodyPr>
          <a:lstStyle/>
          <a:p>
            <a:endParaRPr lang="en-US" sz="900" b="0" dirty="0"/>
          </a:p>
          <a:p>
            <a:r>
              <a:rPr lang="en-US" sz="2600" dirty="0"/>
              <a:t>CA requests (CAR) must be submitted no earlier than </a:t>
            </a:r>
            <a:r>
              <a:rPr lang="en-US" sz="2600" b="1" dirty="0"/>
              <a:t>90 days </a:t>
            </a:r>
            <a:r>
              <a:rPr lang="en-US" sz="2600" dirty="0"/>
              <a:t>and no later than </a:t>
            </a:r>
            <a:r>
              <a:rPr lang="en-US" sz="2600" b="1" dirty="0"/>
              <a:t>45 days </a:t>
            </a:r>
            <a:r>
              <a:rPr lang="en-US" sz="2600" dirty="0"/>
              <a:t>prior to the start date of the  course/exam</a:t>
            </a:r>
          </a:p>
          <a:p>
            <a:pPr marL="0" indent="0">
              <a:buNone/>
            </a:pPr>
            <a:endParaRPr lang="en-US" sz="2600" dirty="0"/>
          </a:p>
          <a:p>
            <a:r>
              <a:rPr lang="en-US" sz="2600" dirty="0"/>
              <a:t>Supervisors must approve CARs within </a:t>
            </a:r>
            <a:r>
              <a:rPr lang="en-US" sz="2600" b="1" dirty="0"/>
              <a:t>5</a:t>
            </a:r>
            <a:r>
              <a:rPr lang="en-US" sz="2600" dirty="0"/>
              <a:t> </a:t>
            </a:r>
            <a:r>
              <a:rPr lang="en-US" sz="2600" b="1" dirty="0"/>
              <a:t>days</a:t>
            </a:r>
            <a:r>
              <a:rPr lang="en-US" sz="2600" dirty="0"/>
              <a:t> of creation</a:t>
            </a:r>
          </a:p>
          <a:p>
            <a:pPr marL="0" indent="0">
              <a:buNone/>
            </a:pPr>
            <a:endParaRPr lang="en-US" sz="2600" dirty="0"/>
          </a:p>
          <a:p>
            <a:r>
              <a:rPr lang="en-US" sz="2600" dirty="0"/>
              <a:t>Do not pay out of pocket, you will not be reimbursed</a:t>
            </a:r>
          </a:p>
          <a:p>
            <a:pPr marL="0" indent="0">
              <a:buNone/>
            </a:pPr>
            <a:endParaRPr lang="en-US" sz="2600" dirty="0"/>
          </a:p>
          <a:p>
            <a:r>
              <a:rPr lang="en-US" sz="2600" dirty="0"/>
              <a:t>Soldiers (all COMPOs) may only receive $1,000 per FY in CA funding for certain aviation credentials</a:t>
            </a:r>
            <a:r>
              <a:rPr lang="en-US" sz="2600" b="1" dirty="0"/>
              <a:t> </a:t>
            </a:r>
            <a:r>
              <a:rPr lang="en-US" sz="2600" dirty="0"/>
              <a:t>(to include a pilot’s license)</a:t>
            </a:r>
          </a:p>
          <a:p>
            <a:endParaRPr lang="en-US" sz="2600" b="1" dirty="0"/>
          </a:p>
          <a:p>
            <a:r>
              <a:rPr lang="en-US" sz="2600" dirty="0"/>
              <a:t>CAR end date must be more than </a:t>
            </a:r>
            <a:r>
              <a:rPr lang="en-US" sz="2600" b="1" dirty="0"/>
              <a:t>30 days </a:t>
            </a:r>
            <a:r>
              <a:rPr lang="en-US" sz="2600" dirty="0"/>
              <a:t>prior to your final separation date</a:t>
            </a:r>
          </a:p>
          <a:p>
            <a:endParaRPr lang="en-US" sz="2600" dirty="0"/>
          </a:p>
        </p:txBody>
      </p:sp>
    </p:spTree>
    <p:extLst>
      <p:ext uri="{BB962C8B-B14F-4D97-AF65-F5344CB8AC3E}">
        <p14:creationId xmlns:p14="http://schemas.microsoft.com/office/powerpoint/2010/main" val="3169123501"/>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a:effectLst>
                  <a:outerShdw blurRad="38100" dist="38100" dir="2700000" algn="tl">
                    <a:srgbClr val="000000">
                      <a:alpha val="43137"/>
                    </a:srgbClr>
                  </a:outerShdw>
                </a:effectLst>
              </a:rPr>
              <a:t>Check-on-Learning</a:t>
            </a:r>
            <a:endParaRPr lang="en-US" sz="2800" b="1">
              <a:solidFill>
                <a:schemeClr val="tx1"/>
              </a:solidFill>
              <a:effectLst>
                <a:outerShdw blurRad="38100" dist="38100" dir="2700000" algn="tl">
                  <a:srgbClr val="000000">
                    <a:alpha val="43137"/>
                  </a:srgbClr>
                </a:outerShdw>
              </a:effectLst>
            </a:endParaRP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32</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6" name="TextBox 5">
            <a:extLst>
              <a:ext uri="{FF2B5EF4-FFF2-40B4-BE49-F238E27FC236}">
                <a16:creationId xmlns:a16="http://schemas.microsoft.com/office/drawing/2014/main" id="{83F2F7FC-C6AC-731B-E1E3-A5C441097F02}"/>
              </a:ext>
            </a:extLst>
          </p:cNvPr>
          <p:cNvSpPr txBox="1"/>
          <p:nvPr/>
        </p:nvSpPr>
        <p:spPr>
          <a:xfrm>
            <a:off x="1042110" y="3428938"/>
            <a:ext cx="1703051" cy="523220"/>
          </a:xfrm>
          <a:prstGeom prst="rect">
            <a:avLst/>
          </a:prstGeom>
          <a:noFill/>
        </p:spPr>
        <p:txBody>
          <a:bodyPr wrap="square" lIns="91440" tIns="45720" rIns="91440" bIns="45720" rtlCol="0" anchor="t">
            <a:spAutoFit/>
          </a:bodyPr>
          <a:lstStyle/>
          <a:p>
            <a:endParaRPr lang="en-US" sz="1400">
              <a:solidFill>
                <a:schemeClr val="bg1"/>
              </a:solidFill>
              <a:cs typeface="Arial"/>
            </a:endParaRPr>
          </a:p>
          <a:p>
            <a:endParaRPr lang="en-US" sz="1400">
              <a:solidFill>
                <a:schemeClr val="bg1"/>
              </a:solidFill>
              <a:cs typeface="Arial"/>
            </a:endParaRPr>
          </a:p>
        </p:txBody>
      </p:sp>
      <p:sp>
        <p:nvSpPr>
          <p:cNvPr id="7" name="Content Placeholder 1">
            <a:extLst>
              <a:ext uri="{FF2B5EF4-FFF2-40B4-BE49-F238E27FC236}">
                <a16:creationId xmlns:a16="http://schemas.microsoft.com/office/drawing/2014/main" id="{576250DB-CCA6-E98D-8E13-356CC7629392}"/>
              </a:ext>
            </a:extLst>
          </p:cNvPr>
          <p:cNvSpPr>
            <a:spLocks noGrp="1"/>
          </p:cNvSpPr>
          <p:nvPr>
            <p:ph idx="1"/>
          </p:nvPr>
        </p:nvSpPr>
        <p:spPr>
          <a:xfrm>
            <a:off x="103333" y="514905"/>
            <a:ext cx="8972298" cy="5850383"/>
          </a:xfrm>
          <a:ln>
            <a:solidFill>
              <a:srgbClr val="0000FF"/>
            </a:solidFill>
          </a:ln>
        </p:spPr>
        <p:txBody>
          <a:bodyPr>
            <a:normAutofit/>
          </a:bodyPr>
          <a:lstStyle/>
          <a:p>
            <a:endParaRPr lang="en-US" sz="900" b="0" dirty="0"/>
          </a:p>
          <a:p>
            <a:r>
              <a:rPr lang="en-US" sz="2600" dirty="0">
                <a:solidFill>
                  <a:srgbClr val="0000FF"/>
                </a:solidFill>
              </a:rPr>
              <a:t>How many days prior to your term start date must you request funding for TA?</a:t>
            </a:r>
          </a:p>
          <a:p>
            <a:r>
              <a:rPr lang="en-US" sz="2600" dirty="0">
                <a:solidFill>
                  <a:srgbClr val="0000FF"/>
                </a:solidFill>
              </a:rPr>
              <a:t>How many days prior to your term start date must your Supervisor approve your TA request?</a:t>
            </a:r>
          </a:p>
          <a:p>
            <a:r>
              <a:rPr lang="en-US" sz="2600" dirty="0">
                <a:solidFill>
                  <a:srgbClr val="0000FF"/>
                </a:solidFill>
              </a:rPr>
              <a:t>What is the maximum amount per SH the Army will pay for a TA funded class?</a:t>
            </a:r>
          </a:p>
          <a:p>
            <a:r>
              <a:rPr lang="en-US" sz="2600" dirty="0">
                <a:solidFill>
                  <a:srgbClr val="0000FF"/>
                </a:solidFill>
              </a:rPr>
              <a:t>Who incurs an ADSO for TA usage? When does the ADSO begin?</a:t>
            </a:r>
          </a:p>
          <a:p>
            <a:r>
              <a:rPr lang="en-US" sz="2600" dirty="0">
                <a:solidFill>
                  <a:srgbClr val="0000FF"/>
                </a:solidFill>
              </a:rPr>
              <a:t>Who is ineligible for CA?</a:t>
            </a:r>
          </a:p>
          <a:p>
            <a:r>
              <a:rPr lang="en-US" sz="2600" dirty="0">
                <a:solidFill>
                  <a:srgbClr val="0000FF"/>
                </a:solidFill>
              </a:rPr>
              <a:t>What is the maximum amount of SHs SMs are allowed per FY? What is the total dollar amount SMs have between TA and CA each FY?</a:t>
            </a:r>
          </a:p>
          <a:p>
            <a:pPr marL="0" indent="0">
              <a:buNone/>
            </a:pPr>
            <a:endParaRPr lang="en-US" sz="2600" dirty="0"/>
          </a:p>
          <a:p>
            <a:endParaRPr lang="en-US" sz="2600" dirty="0"/>
          </a:p>
          <a:p>
            <a:endParaRPr lang="en-US" sz="2600" dirty="0"/>
          </a:p>
          <a:p>
            <a:endParaRPr lang="en-US" sz="2600" dirty="0"/>
          </a:p>
          <a:p>
            <a:pPr marL="0" indent="0">
              <a:buNone/>
            </a:pPr>
            <a:endParaRPr lang="en-US" sz="2600" dirty="0"/>
          </a:p>
          <a:p>
            <a:endParaRPr lang="en-US" sz="2600" dirty="0"/>
          </a:p>
        </p:txBody>
      </p:sp>
    </p:spTree>
    <p:extLst>
      <p:ext uri="{BB962C8B-B14F-4D97-AF65-F5344CB8AC3E}">
        <p14:creationId xmlns:p14="http://schemas.microsoft.com/office/powerpoint/2010/main" val="3456039674"/>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EBDB-AE1F-C12D-BD6B-326FD2226B5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0439EF0-A73B-F16B-FE28-1916D825E3D7}"/>
              </a:ext>
            </a:extLst>
          </p:cNvPr>
          <p:cNvSpPr>
            <a:spLocks noGrp="1"/>
          </p:cNvSpPr>
          <p:nvPr>
            <p:ph type="title"/>
          </p:nvPr>
        </p:nvSpPr>
        <p:spPr/>
        <p:txBody>
          <a:bodyPr>
            <a:normAutofit/>
          </a:bodyPr>
          <a:lstStyle/>
          <a:p>
            <a:r>
              <a:rPr lang="en-US">
                <a:effectLst>
                  <a:outerShdw blurRad="38100" dist="38100" dir="2700000" algn="tl">
                    <a:srgbClr val="000000">
                      <a:alpha val="43137"/>
                    </a:srgbClr>
                  </a:outerShdw>
                </a:effectLst>
              </a:rPr>
              <a:t>Check-on-Learning</a:t>
            </a:r>
            <a:endParaRPr lang="en-US" sz="2800" b="1">
              <a:solidFill>
                <a:schemeClr val="tx1"/>
              </a:solidFill>
              <a:effectLst>
                <a:outerShdw blurRad="38100" dist="38100" dir="2700000" algn="tl">
                  <a:srgbClr val="000000">
                    <a:alpha val="43137"/>
                  </a:srgbClr>
                </a:outerShdw>
              </a:effectLst>
            </a:endParaRPr>
          </a:p>
        </p:txBody>
      </p:sp>
      <p:sp>
        <p:nvSpPr>
          <p:cNvPr id="10" name="Classification bottom">
            <a:extLst>
              <a:ext uri="{FF2B5EF4-FFF2-40B4-BE49-F238E27FC236}">
                <a16:creationId xmlns:a16="http://schemas.microsoft.com/office/drawing/2014/main" id="{8E3BA983-D8C9-6C45-1E70-3F7871F4E37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5FD23FC4-CACB-E1B7-D916-9739BCCB2650}"/>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33</a:t>
            </a:fld>
            <a:endParaRPr lang="en-US" sz="800">
              <a:solidFill>
                <a:schemeClr val="bg1"/>
              </a:solidFill>
            </a:endParaRPr>
          </a:p>
        </p:txBody>
      </p:sp>
      <p:sp>
        <p:nvSpPr>
          <p:cNvPr id="12" name="Classification bottom">
            <a:extLst>
              <a:ext uri="{FF2B5EF4-FFF2-40B4-BE49-F238E27FC236}">
                <a16:creationId xmlns:a16="http://schemas.microsoft.com/office/drawing/2014/main" id="{E1F0F2CA-5B89-9B1D-B44C-73E53D689816}"/>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6" name="TextBox 5">
            <a:extLst>
              <a:ext uri="{FF2B5EF4-FFF2-40B4-BE49-F238E27FC236}">
                <a16:creationId xmlns:a16="http://schemas.microsoft.com/office/drawing/2014/main" id="{057E6058-9FA2-A378-8DEE-0DC1286E7785}"/>
              </a:ext>
            </a:extLst>
          </p:cNvPr>
          <p:cNvSpPr txBox="1"/>
          <p:nvPr/>
        </p:nvSpPr>
        <p:spPr>
          <a:xfrm>
            <a:off x="1042110" y="3428938"/>
            <a:ext cx="1703051" cy="523220"/>
          </a:xfrm>
          <a:prstGeom prst="rect">
            <a:avLst/>
          </a:prstGeom>
          <a:noFill/>
        </p:spPr>
        <p:txBody>
          <a:bodyPr wrap="square" lIns="91440" tIns="45720" rIns="91440" bIns="45720" rtlCol="0" anchor="t">
            <a:spAutoFit/>
          </a:bodyPr>
          <a:lstStyle/>
          <a:p>
            <a:endParaRPr lang="en-US" sz="1400">
              <a:solidFill>
                <a:schemeClr val="bg1"/>
              </a:solidFill>
              <a:cs typeface="Arial"/>
            </a:endParaRPr>
          </a:p>
          <a:p>
            <a:endParaRPr lang="en-US" sz="1400">
              <a:solidFill>
                <a:schemeClr val="bg1"/>
              </a:solidFill>
              <a:cs typeface="Arial"/>
            </a:endParaRPr>
          </a:p>
        </p:txBody>
      </p:sp>
      <p:sp>
        <p:nvSpPr>
          <p:cNvPr id="7" name="Content Placeholder 1">
            <a:extLst>
              <a:ext uri="{FF2B5EF4-FFF2-40B4-BE49-F238E27FC236}">
                <a16:creationId xmlns:a16="http://schemas.microsoft.com/office/drawing/2014/main" id="{628499DB-D683-15D8-FC35-F76443BE3362}"/>
              </a:ext>
            </a:extLst>
          </p:cNvPr>
          <p:cNvSpPr>
            <a:spLocks noGrp="1"/>
          </p:cNvSpPr>
          <p:nvPr>
            <p:ph idx="1"/>
          </p:nvPr>
        </p:nvSpPr>
        <p:spPr>
          <a:xfrm>
            <a:off x="103333" y="514905"/>
            <a:ext cx="8972298" cy="5850383"/>
          </a:xfrm>
          <a:ln>
            <a:solidFill>
              <a:srgbClr val="0000FF"/>
            </a:solidFill>
          </a:ln>
        </p:spPr>
        <p:txBody>
          <a:bodyPr>
            <a:normAutofit fontScale="92500"/>
          </a:bodyPr>
          <a:lstStyle/>
          <a:p>
            <a:endParaRPr lang="en-US" sz="900" b="0" dirty="0"/>
          </a:p>
          <a:p>
            <a:r>
              <a:rPr lang="en-US" dirty="0">
                <a:solidFill>
                  <a:srgbClr val="0000FF"/>
                </a:solidFill>
              </a:rPr>
              <a:t>Will two </a:t>
            </a:r>
            <a:r>
              <a:rPr lang="en-US" b="1" dirty="0">
                <a:solidFill>
                  <a:srgbClr val="0000FF"/>
                </a:solidFill>
              </a:rPr>
              <a:t>W</a:t>
            </a:r>
            <a:r>
              <a:rPr lang="en-US" dirty="0">
                <a:solidFill>
                  <a:srgbClr val="0000FF"/>
                </a:solidFill>
              </a:rPr>
              <a:t> grades in one FY result in a 12-month suspension from using TA/CA?</a:t>
            </a:r>
          </a:p>
          <a:p>
            <a:r>
              <a:rPr lang="en-US" dirty="0">
                <a:solidFill>
                  <a:srgbClr val="0000FF"/>
                </a:solidFill>
              </a:rPr>
              <a:t>If you receive an F in a TA funded course and fail a CA funded exam in the same FY, will you be suspended from using TA/CA for 12 months?</a:t>
            </a:r>
          </a:p>
          <a:p>
            <a:r>
              <a:rPr lang="en-US" dirty="0">
                <a:solidFill>
                  <a:srgbClr val="0000FF"/>
                </a:solidFill>
              </a:rPr>
              <a:t>Will an initial education goal request be approved if there is no decision support tool report in ArmyIgnitED?</a:t>
            </a:r>
          </a:p>
          <a:p>
            <a:r>
              <a:rPr lang="en-US" dirty="0">
                <a:solidFill>
                  <a:srgbClr val="0000FF"/>
                </a:solidFill>
              </a:rPr>
              <a:t>What happens if your TA request doesn’t get approved by your Supervisor at least 5 days before the term begins?</a:t>
            </a:r>
          </a:p>
          <a:p>
            <a:r>
              <a:rPr lang="en-US" dirty="0">
                <a:solidFill>
                  <a:srgbClr val="0000FF"/>
                </a:solidFill>
              </a:rPr>
              <a:t>Can you submit a Recoupment Waiver for a failed course?</a:t>
            </a:r>
          </a:p>
          <a:p>
            <a:r>
              <a:rPr lang="en-US" dirty="0">
                <a:solidFill>
                  <a:srgbClr val="0000FF"/>
                </a:solidFill>
              </a:rPr>
              <a:t>Will TA pay for a second Bachelor’s degree if TA didn’t pay for the first one?</a:t>
            </a:r>
          </a:p>
          <a:p>
            <a:endParaRPr lang="en-US" dirty="0">
              <a:solidFill>
                <a:srgbClr val="0000FF"/>
              </a:solidFill>
            </a:endParaRPr>
          </a:p>
          <a:p>
            <a:pPr marL="0" indent="0">
              <a:buNone/>
            </a:pPr>
            <a:endParaRPr lang="en-US" sz="2600" dirty="0"/>
          </a:p>
          <a:p>
            <a:endParaRPr lang="en-US" sz="2600" dirty="0"/>
          </a:p>
          <a:p>
            <a:endParaRPr lang="en-US" sz="2600" dirty="0"/>
          </a:p>
          <a:p>
            <a:endParaRPr lang="en-US" sz="2600" dirty="0"/>
          </a:p>
          <a:p>
            <a:pPr marL="0" indent="0">
              <a:buNone/>
            </a:pPr>
            <a:endParaRPr lang="en-US" sz="2600" dirty="0"/>
          </a:p>
          <a:p>
            <a:endParaRPr lang="en-US" sz="2600" dirty="0"/>
          </a:p>
        </p:txBody>
      </p:sp>
    </p:spTree>
    <p:extLst>
      <p:ext uri="{BB962C8B-B14F-4D97-AF65-F5344CB8AC3E}">
        <p14:creationId xmlns:p14="http://schemas.microsoft.com/office/powerpoint/2010/main" val="1106544478"/>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Creating an ArmyIgnitED Account</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34</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pic>
        <p:nvPicPr>
          <p:cNvPr id="6" name="Content Placeholder 5">
            <a:extLst>
              <a:ext uri="{FF2B5EF4-FFF2-40B4-BE49-F238E27FC236}">
                <a16:creationId xmlns:a16="http://schemas.microsoft.com/office/drawing/2014/main" id="{EEC8B9B1-FBF3-F46E-87ED-2B6F4B80597A}"/>
              </a:ext>
            </a:extLst>
          </p:cNvPr>
          <p:cNvPicPr>
            <a:picLocks noGrp="1" noChangeAspect="1"/>
          </p:cNvPicPr>
          <p:nvPr>
            <p:ph idx="1"/>
          </p:nvPr>
        </p:nvPicPr>
        <p:blipFill>
          <a:blip r:embed="rId3"/>
          <a:stretch>
            <a:fillRect/>
          </a:stretch>
        </p:blipFill>
        <p:spPr>
          <a:xfrm>
            <a:off x="79375" y="1106000"/>
            <a:ext cx="8997950" cy="3650515"/>
          </a:xfrm>
          <a:prstGeom prst="rect">
            <a:avLst/>
          </a:prstGeom>
        </p:spPr>
      </p:pic>
      <p:sp>
        <p:nvSpPr>
          <p:cNvPr id="7" name="TextBox 6">
            <a:extLst>
              <a:ext uri="{FF2B5EF4-FFF2-40B4-BE49-F238E27FC236}">
                <a16:creationId xmlns:a16="http://schemas.microsoft.com/office/drawing/2014/main" id="{EFC3D425-0E29-A14D-E5EC-56E2A86E5B3F}"/>
              </a:ext>
            </a:extLst>
          </p:cNvPr>
          <p:cNvSpPr txBox="1"/>
          <p:nvPr/>
        </p:nvSpPr>
        <p:spPr>
          <a:xfrm>
            <a:off x="1223253" y="5671336"/>
            <a:ext cx="6738384" cy="400110"/>
          </a:xfrm>
          <a:prstGeom prst="rect">
            <a:avLst/>
          </a:prstGeom>
          <a:noFill/>
          <a:ln>
            <a:solidFill>
              <a:srgbClr val="FF0000"/>
            </a:solidFill>
          </a:ln>
        </p:spPr>
        <p:txBody>
          <a:bodyPr wrap="none" rtlCol="0">
            <a:spAutoFit/>
          </a:bodyPr>
          <a:lstStyle/>
          <a:p>
            <a:pPr algn="ctr"/>
            <a:r>
              <a:rPr lang="en-US" sz="2000">
                <a:solidFill>
                  <a:schemeClr val="tx1"/>
                </a:solidFill>
              </a:rPr>
              <a:t>ArmyIgnitED Website: </a:t>
            </a:r>
            <a:r>
              <a:rPr lang="en-US" sz="2000">
                <a:hlinkClick r:id="rId4"/>
              </a:rPr>
              <a:t>https://www.armyignited.army.mil/</a:t>
            </a:r>
            <a:endParaRPr lang="en-US" sz="2000"/>
          </a:p>
        </p:txBody>
      </p:sp>
      <p:sp>
        <p:nvSpPr>
          <p:cNvPr id="8" name="TextBox 7">
            <a:extLst>
              <a:ext uri="{FF2B5EF4-FFF2-40B4-BE49-F238E27FC236}">
                <a16:creationId xmlns:a16="http://schemas.microsoft.com/office/drawing/2014/main" id="{92F38C29-21E2-ECCB-0D3B-A3B58EA138E5}"/>
              </a:ext>
            </a:extLst>
          </p:cNvPr>
          <p:cNvSpPr txBox="1"/>
          <p:nvPr/>
        </p:nvSpPr>
        <p:spPr>
          <a:xfrm>
            <a:off x="2376418" y="2431823"/>
            <a:ext cx="2320413" cy="369332"/>
          </a:xfrm>
          <a:prstGeom prst="rect">
            <a:avLst/>
          </a:prstGeom>
          <a:solidFill>
            <a:schemeClr val="bg1"/>
          </a:solidFill>
          <a:ln>
            <a:solidFill>
              <a:schemeClr val="bg1"/>
            </a:solidFill>
          </a:ln>
        </p:spPr>
        <p:txBody>
          <a:bodyPr wrap="square" rtlCol="0">
            <a:spAutoFit/>
          </a:bodyPr>
          <a:lstStyle/>
          <a:p>
            <a:r>
              <a:rPr lang="en-US"/>
              <a:t>Select “Get Started”</a:t>
            </a:r>
          </a:p>
        </p:txBody>
      </p:sp>
      <p:cxnSp>
        <p:nvCxnSpPr>
          <p:cNvPr id="13" name="Straight Arrow Connector 12">
            <a:extLst>
              <a:ext uri="{FF2B5EF4-FFF2-40B4-BE49-F238E27FC236}">
                <a16:creationId xmlns:a16="http://schemas.microsoft.com/office/drawing/2014/main" id="{71029B4D-40A6-46D1-3228-A918A6D93E7D}"/>
              </a:ext>
            </a:extLst>
          </p:cNvPr>
          <p:cNvCxnSpPr>
            <a:cxnSpLocks/>
          </p:cNvCxnSpPr>
          <p:nvPr/>
        </p:nvCxnSpPr>
        <p:spPr>
          <a:xfrm flipH="1" flipV="1">
            <a:off x="1024567" y="2143566"/>
            <a:ext cx="1194651" cy="472923"/>
          </a:xfrm>
          <a:prstGeom prst="straightConnector1">
            <a:avLst/>
          </a:prstGeom>
          <a:ln w="76200">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36490623"/>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a:effectLst>
                  <a:outerShdw blurRad="38100" dist="38100" dir="2700000" algn="tl">
                    <a:srgbClr val="000000">
                      <a:alpha val="43137"/>
                    </a:srgbClr>
                  </a:outerShdw>
                </a:effectLst>
              </a:rPr>
              <a:t>Logging Into ArmyIgnitED </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35</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pic>
        <p:nvPicPr>
          <p:cNvPr id="4" name="Picture 3">
            <a:extLst>
              <a:ext uri="{FF2B5EF4-FFF2-40B4-BE49-F238E27FC236}">
                <a16:creationId xmlns:a16="http://schemas.microsoft.com/office/drawing/2014/main" id="{045BAFB9-0B84-0B14-0383-C09CDFE21926}"/>
              </a:ext>
            </a:extLst>
          </p:cNvPr>
          <p:cNvPicPr>
            <a:picLocks noChangeAspect="1"/>
          </p:cNvPicPr>
          <p:nvPr/>
        </p:nvPicPr>
        <p:blipFill rotWithShape="1">
          <a:blip r:embed="rId3"/>
          <a:srcRect l="3334" r="16666"/>
          <a:stretch/>
        </p:blipFill>
        <p:spPr>
          <a:xfrm>
            <a:off x="145427" y="836063"/>
            <a:ext cx="8792041" cy="2577841"/>
          </a:xfrm>
          <a:prstGeom prst="rect">
            <a:avLst/>
          </a:prstGeom>
        </p:spPr>
      </p:pic>
      <p:sp>
        <p:nvSpPr>
          <p:cNvPr id="6" name="TextBox 5">
            <a:extLst>
              <a:ext uri="{FF2B5EF4-FFF2-40B4-BE49-F238E27FC236}">
                <a16:creationId xmlns:a16="http://schemas.microsoft.com/office/drawing/2014/main" id="{46861987-7ED5-B802-B4AD-F2210DC2EBC3}"/>
              </a:ext>
            </a:extLst>
          </p:cNvPr>
          <p:cNvSpPr txBox="1"/>
          <p:nvPr/>
        </p:nvSpPr>
        <p:spPr>
          <a:xfrm>
            <a:off x="104331" y="5160747"/>
            <a:ext cx="8792040" cy="830997"/>
          </a:xfrm>
          <a:prstGeom prst="rect">
            <a:avLst/>
          </a:prstGeom>
          <a:noFill/>
          <a:ln>
            <a:solidFill>
              <a:srgbClr val="FF0000"/>
            </a:solidFill>
          </a:ln>
        </p:spPr>
        <p:txBody>
          <a:bodyPr wrap="square" lIns="91440" tIns="45720" rIns="91440" bIns="45720" anchor="t">
            <a:spAutoFit/>
          </a:bodyPr>
          <a:lstStyle/>
          <a:p>
            <a:pPr algn="ctr">
              <a:defRPr/>
            </a:pPr>
            <a:r>
              <a:rPr kumimoji="0" lang="en-US" sz="2400" b="0" i="0" u="none" strike="noStrike" kern="1200" cap="none" spc="0" normalizeH="0" baseline="0" noProof="0">
                <a:ln>
                  <a:noFill/>
                </a:ln>
                <a:uLnTx/>
                <a:uFillTx/>
                <a:latin typeface=" Arial"/>
              </a:rPr>
              <a:t>If </a:t>
            </a:r>
            <a:r>
              <a:rPr lang="en-US" sz="2400">
                <a:latin typeface=" Arial"/>
              </a:rPr>
              <a:t>your record</a:t>
            </a:r>
            <a:r>
              <a:rPr kumimoji="0" lang="en-US" sz="2400" b="0" i="0" u="none" strike="noStrike" kern="1200" cap="none" spc="0" normalizeH="0" baseline="0" noProof="0">
                <a:ln>
                  <a:noFill/>
                </a:ln>
                <a:uLnTx/>
                <a:uFillTx/>
                <a:latin typeface=" Arial"/>
              </a:rPr>
              <a:t> is not found, contact the </a:t>
            </a:r>
            <a:r>
              <a:rPr lang="en-US" sz="2400">
                <a:latin typeface=" Arial"/>
              </a:rPr>
              <a:t>Helpdesk for assistance. </a:t>
            </a:r>
          </a:p>
          <a:p>
            <a:pPr algn="ctr">
              <a:defRPr/>
            </a:pPr>
            <a:r>
              <a:rPr lang="en-US" sz="2400">
                <a:latin typeface=" Arial"/>
              </a:rPr>
              <a:t> email: </a:t>
            </a:r>
            <a:r>
              <a:rPr lang="en-US" sz="2400">
                <a:ea typeface="+mn-lt"/>
                <a:cs typeface="+mn-lt"/>
                <a:hlinkClick r:id="rId4">
                  <a:extLst>
                    <a:ext uri="{A12FA001-AC4F-418D-AE19-62706E023703}">
                      <ahyp:hlinkClr xmlns:ahyp="http://schemas.microsoft.com/office/drawing/2018/hyperlinkcolor" val="tx"/>
                    </a:ext>
                  </a:extLst>
                </a:hlinkClick>
              </a:rPr>
              <a:t>ArmyIgnitEDHelp@army.mil</a:t>
            </a:r>
            <a:endParaRPr lang="en-US" sz="2400" b="0" i="0" u="none" strike="noStrike" kern="1200" cap="none" spc="0" normalizeH="0" baseline="0" noProof="0">
              <a:ln>
                <a:noFill/>
              </a:ln>
              <a:uLnTx/>
              <a:uFillTx/>
              <a:ea typeface="+mn-lt"/>
              <a:cs typeface="+mn-lt"/>
              <a:hlinkClick r:id="rId4">
                <a:extLst>
                  <a:ext uri="{A12FA001-AC4F-418D-AE19-62706E023703}">
                    <ahyp:hlinkClr xmlns:ahyp="http://schemas.microsoft.com/office/drawing/2018/hyperlinkcolor" val="tx"/>
                  </a:ext>
                </a:extLst>
              </a:hlinkClick>
            </a:endParaRPr>
          </a:p>
        </p:txBody>
      </p:sp>
      <p:pic>
        <p:nvPicPr>
          <p:cNvPr id="7" name="Picture 6" descr="Graphical user interface, application&#10;&#10;Description automatically generated">
            <a:extLst>
              <a:ext uri="{FF2B5EF4-FFF2-40B4-BE49-F238E27FC236}">
                <a16:creationId xmlns:a16="http://schemas.microsoft.com/office/drawing/2014/main" id="{932E3CE3-8273-676B-96AB-FFABED1373AC}"/>
              </a:ext>
            </a:extLst>
          </p:cNvPr>
          <p:cNvPicPr>
            <a:picLocks noChangeAspect="1"/>
          </p:cNvPicPr>
          <p:nvPr/>
        </p:nvPicPr>
        <p:blipFill rotWithShape="1">
          <a:blip r:embed="rId5">
            <a:extLst>
              <a:ext uri="{28A0092B-C50C-407E-A947-70E740481C1C}">
                <a14:useLocalDpi xmlns:a14="http://schemas.microsoft.com/office/drawing/2010/main" val="0"/>
              </a:ext>
            </a:extLst>
          </a:blip>
          <a:srcRect t="632" b="6693"/>
          <a:stretch/>
        </p:blipFill>
        <p:spPr>
          <a:xfrm>
            <a:off x="6492649" y="2124983"/>
            <a:ext cx="2476715" cy="2577841"/>
          </a:xfrm>
          <a:prstGeom prst="rect">
            <a:avLst/>
          </a:prstGeom>
        </p:spPr>
      </p:pic>
      <p:sp>
        <p:nvSpPr>
          <p:cNvPr id="14" name="Arrow: Down 13">
            <a:extLst>
              <a:ext uri="{FF2B5EF4-FFF2-40B4-BE49-F238E27FC236}">
                <a16:creationId xmlns:a16="http://schemas.microsoft.com/office/drawing/2014/main" id="{81C475F6-2D3F-C67D-1AF5-B355CFD10992}"/>
              </a:ext>
            </a:extLst>
          </p:cNvPr>
          <p:cNvSpPr/>
          <p:nvPr/>
        </p:nvSpPr>
        <p:spPr>
          <a:xfrm rot="17288433">
            <a:off x="5912576" y="3451052"/>
            <a:ext cx="348907" cy="110694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520209"/>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a:effectLst>
                  <a:outerShdw blurRad="38100" dist="38100" dir="2700000" algn="tl">
                    <a:srgbClr val="000000">
                      <a:alpha val="43137"/>
                    </a:srgbClr>
                  </a:outerShdw>
                </a:effectLst>
              </a:rPr>
              <a:t>Navigating ArmyIgnitED </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black"/>
                </a:solidFill>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en-US" sz="800" b="1" i="0" u="none" strike="noStrike" kern="6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rPr>
              <a:t>CUI</a:t>
            </a:r>
          </a:p>
        </p:txBody>
      </p:sp>
      <p:sp>
        <p:nvSpPr>
          <p:cNvPr id="22" name="Title Placeholder 1">
            <a:extLst>
              <a:ext uri="{FF2B5EF4-FFF2-40B4-BE49-F238E27FC236}">
                <a16:creationId xmlns:a16="http://schemas.microsoft.com/office/drawing/2014/main" id="{E50BBC36-6475-814D-D880-F5A1AE9E1772}"/>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j-ea"/>
                <a:cs typeface="+mj-cs"/>
              </a:rPr>
              <a:t>Student Dashboard</a:t>
            </a:r>
          </a:p>
        </p:txBody>
      </p:sp>
      <p:pic>
        <p:nvPicPr>
          <p:cNvPr id="3" name="Picture 2">
            <a:extLst>
              <a:ext uri="{FF2B5EF4-FFF2-40B4-BE49-F238E27FC236}">
                <a16:creationId xmlns:a16="http://schemas.microsoft.com/office/drawing/2014/main" id="{E8141653-1EE9-6447-E261-D2F038110E84}"/>
              </a:ext>
            </a:extLst>
          </p:cNvPr>
          <p:cNvPicPr>
            <a:picLocks noChangeAspect="1"/>
          </p:cNvPicPr>
          <p:nvPr/>
        </p:nvPicPr>
        <p:blipFill>
          <a:blip r:embed="rId3"/>
          <a:stretch>
            <a:fillRect/>
          </a:stretch>
        </p:blipFill>
        <p:spPr>
          <a:xfrm>
            <a:off x="188536" y="1072591"/>
            <a:ext cx="8831649" cy="4478214"/>
          </a:xfrm>
          <a:prstGeom prst="rect">
            <a:avLst/>
          </a:prstGeom>
        </p:spPr>
      </p:pic>
    </p:spTree>
    <p:extLst>
      <p:ext uri="{BB962C8B-B14F-4D97-AF65-F5344CB8AC3E}">
        <p14:creationId xmlns:p14="http://schemas.microsoft.com/office/powerpoint/2010/main" val="2753088962"/>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DA654-1011-6ABC-F15B-CD681F1C3FA5}"/>
              </a:ext>
            </a:extLst>
          </p:cNvPr>
          <p:cNvPicPr>
            <a:picLocks noChangeAspect="1"/>
          </p:cNvPicPr>
          <p:nvPr/>
        </p:nvPicPr>
        <p:blipFill>
          <a:blip r:embed="rId3"/>
          <a:stretch>
            <a:fillRect/>
          </a:stretch>
        </p:blipFill>
        <p:spPr>
          <a:xfrm>
            <a:off x="0" y="1291336"/>
            <a:ext cx="9144000" cy="4275328"/>
          </a:xfrm>
          <a:prstGeom prst="rect">
            <a:avLst/>
          </a:prstGeom>
        </p:spPr>
      </p:pic>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a:effectLst>
                  <a:outerShdw blurRad="38100" dist="38100" dir="2700000" algn="tl">
                    <a:srgbClr val="000000">
                      <a:alpha val="43137"/>
                    </a:srgbClr>
                  </a:outerShdw>
                </a:effectLst>
              </a:rPr>
              <a:t>Navigating ArmyIgnitED </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black"/>
                </a:solidFill>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800" b="1" i="0" u="none" strike="noStrike" kern="6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rPr>
              <a:t>CUI</a:t>
            </a:r>
          </a:p>
        </p:txBody>
      </p:sp>
      <p:sp>
        <p:nvSpPr>
          <p:cNvPr id="22" name="Title Placeholder 1">
            <a:extLst>
              <a:ext uri="{FF2B5EF4-FFF2-40B4-BE49-F238E27FC236}">
                <a16:creationId xmlns:a16="http://schemas.microsoft.com/office/drawing/2014/main" id="{E50BBC36-6475-814D-D880-F5A1AE9E1772}"/>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a:ea typeface="+mj-ea"/>
                <a:cs typeface="+mj-cs"/>
              </a:rPr>
              <a:t>Reviewing Profile Page</a:t>
            </a:r>
          </a:p>
        </p:txBody>
      </p:sp>
      <p:sp>
        <p:nvSpPr>
          <p:cNvPr id="5" name="Rectangle 4">
            <a:extLst>
              <a:ext uri="{FF2B5EF4-FFF2-40B4-BE49-F238E27FC236}">
                <a16:creationId xmlns:a16="http://schemas.microsoft.com/office/drawing/2014/main" id="{0924BCE0-2CF1-777D-C7F6-0E11E4DB18C5}"/>
              </a:ext>
            </a:extLst>
          </p:cNvPr>
          <p:cNvSpPr/>
          <p:nvPr/>
        </p:nvSpPr>
        <p:spPr>
          <a:xfrm>
            <a:off x="7931522" y="1612476"/>
            <a:ext cx="642388" cy="18810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4B9A16AD-E9A8-58BD-7F52-EBAD75350A31}"/>
              </a:ext>
            </a:extLst>
          </p:cNvPr>
          <p:cNvSpPr/>
          <p:nvPr/>
        </p:nvSpPr>
        <p:spPr>
          <a:xfrm>
            <a:off x="1359461" y="2682928"/>
            <a:ext cx="1456267" cy="153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Lato"/>
                <a:ea typeface="+mn-ea"/>
                <a:cs typeface="+mn-cs"/>
              </a:rPr>
              <a:t>0000000000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Lato"/>
              <a:ea typeface="+mn-ea"/>
              <a:cs typeface="+mn-cs"/>
            </a:endParaRPr>
          </a:p>
        </p:txBody>
      </p:sp>
      <p:sp>
        <p:nvSpPr>
          <p:cNvPr id="17" name="Rectangle 16">
            <a:extLst>
              <a:ext uri="{FF2B5EF4-FFF2-40B4-BE49-F238E27FC236}">
                <a16:creationId xmlns:a16="http://schemas.microsoft.com/office/drawing/2014/main" id="{BF790205-F383-FA62-637F-FF4D2ED3D7E3}"/>
              </a:ext>
            </a:extLst>
          </p:cNvPr>
          <p:cNvSpPr/>
          <p:nvPr/>
        </p:nvSpPr>
        <p:spPr>
          <a:xfrm>
            <a:off x="4123980" y="3785422"/>
            <a:ext cx="1417638" cy="1291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7D978ED2-E891-FCC4-13C4-67C6C50447D6}"/>
              </a:ext>
            </a:extLst>
          </p:cNvPr>
          <p:cNvSpPr txBox="1"/>
          <p:nvPr/>
        </p:nvSpPr>
        <p:spPr>
          <a:xfrm>
            <a:off x="5149945" y="2635205"/>
            <a:ext cx="2501031" cy="1600438"/>
          </a:xfrm>
          <a:prstGeom prst="rect">
            <a:avLst/>
          </a:prstGeom>
          <a:solidFill>
            <a:schemeClr val="tx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To access your Profile Page, on the top right of the page, click on your name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click on “My Profile”.  This has your user information, contact information, and mailing address. </a:t>
            </a:r>
          </a:p>
        </p:txBody>
      </p:sp>
      <p:sp>
        <p:nvSpPr>
          <p:cNvPr id="24" name="TextBox 23">
            <a:extLst>
              <a:ext uri="{FF2B5EF4-FFF2-40B4-BE49-F238E27FC236}">
                <a16:creationId xmlns:a16="http://schemas.microsoft.com/office/drawing/2014/main" id="{E207FE85-9CE4-2499-693C-1C210AAC23A5}"/>
              </a:ext>
            </a:extLst>
          </p:cNvPr>
          <p:cNvSpPr txBox="1"/>
          <p:nvPr/>
        </p:nvSpPr>
        <p:spPr>
          <a:xfrm>
            <a:off x="1421097" y="4976714"/>
            <a:ext cx="3364948" cy="1169551"/>
          </a:xfrm>
          <a:prstGeom prst="rect">
            <a:avLst/>
          </a:prstGeom>
          <a:solidFill>
            <a:schemeClr val="tx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Arial"/>
              </a:rPr>
              <a:t>To Update Civilian Ed Level, contact Unit Personnel / S1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Arial"/>
              </a:rPr>
              <a:t>Civilian Education Level must be current to maintain TA/CA eligibility</a:t>
            </a:r>
          </a:p>
        </p:txBody>
      </p:sp>
      <p:sp>
        <p:nvSpPr>
          <p:cNvPr id="25" name="Rectangle 24">
            <a:extLst>
              <a:ext uri="{FF2B5EF4-FFF2-40B4-BE49-F238E27FC236}">
                <a16:creationId xmlns:a16="http://schemas.microsoft.com/office/drawing/2014/main" id="{C8708563-F5F2-C55A-2EB5-7DFD5BA68BE4}"/>
              </a:ext>
            </a:extLst>
          </p:cNvPr>
          <p:cNvSpPr/>
          <p:nvPr/>
        </p:nvSpPr>
        <p:spPr>
          <a:xfrm>
            <a:off x="1325597" y="3255458"/>
            <a:ext cx="1212761" cy="26085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205BE3EB-AB2B-2B2D-CF31-592F76AEA57B}"/>
              </a:ext>
            </a:extLst>
          </p:cNvPr>
          <p:cNvSpPr txBox="1"/>
          <p:nvPr/>
        </p:nvSpPr>
        <p:spPr>
          <a:xfrm>
            <a:off x="5315524" y="4707214"/>
            <a:ext cx="2831883" cy="830997"/>
          </a:xfrm>
          <a:prstGeom prst="rect">
            <a:avLst/>
          </a:prstGeom>
          <a:solidFill>
            <a:schemeClr val="tx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Student and Military Information migrate into ArmyIgnitED from IPPS-A</a:t>
            </a: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Arial"/>
            </a:endParaRPr>
          </a:p>
        </p:txBody>
      </p:sp>
      <p:sp>
        <p:nvSpPr>
          <p:cNvPr id="27" name="Arrow: Down 26">
            <a:extLst>
              <a:ext uri="{FF2B5EF4-FFF2-40B4-BE49-F238E27FC236}">
                <a16:creationId xmlns:a16="http://schemas.microsoft.com/office/drawing/2014/main" id="{EA781D34-69A6-9CFE-2FBD-16F4C01503C9}"/>
              </a:ext>
            </a:extLst>
          </p:cNvPr>
          <p:cNvSpPr/>
          <p:nvPr/>
        </p:nvSpPr>
        <p:spPr>
          <a:xfrm rot="10800000">
            <a:off x="1829271" y="3535597"/>
            <a:ext cx="415000" cy="1460451"/>
          </a:xfrm>
          <a:prstGeom prst="downArrow">
            <a:avLst>
              <a:gd name="adj1" fmla="val 44964"/>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Arrow: Left-Up 27">
            <a:extLst>
              <a:ext uri="{FF2B5EF4-FFF2-40B4-BE49-F238E27FC236}">
                <a16:creationId xmlns:a16="http://schemas.microsoft.com/office/drawing/2014/main" id="{DE52389C-FD2A-26BF-956D-F6ED879322BF}"/>
              </a:ext>
            </a:extLst>
          </p:cNvPr>
          <p:cNvSpPr/>
          <p:nvPr/>
        </p:nvSpPr>
        <p:spPr>
          <a:xfrm>
            <a:off x="7495823" y="2283684"/>
            <a:ext cx="974686" cy="1452938"/>
          </a:xfrm>
          <a:prstGeom prst="lef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1D5D7425-694F-4C47-0428-EEE7256C59F6}"/>
              </a:ext>
            </a:extLst>
          </p:cNvPr>
          <p:cNvGrpSpPr/>
          <p:nvPr/>
        </p:nvGrpSpPr>
        <p:grpSpPr>
          <a:xfrm>
            <a:off x="8066574" y="1366221"/>
            <a:ext cx="693603" cy="159219"/>
            <a:chOff x="8144267" y="1292011"/>
            <a:chExt cx="693603" cy="159219"/>
          </a:xfrm>
        </p:grpSpPr>
        <p:sp>
          <p:nvSpPr>
            <p:cNvPr id="6" name="Rectangle 5">
              <a:extLst>
                <a:ext uri="{FF2B5EF4-FFF2-40B4-BE49-F238E27FC236}">
                  <a16:creationId xmlns:a16="http://schemas.microsoft.com/office/drawing/2014/main" id="{F050DEFB-A9DE-EFA6-510B-8EA7AFCCDC38}"/>
                </a:ext>
              </a:extLst>
            </p:cNvPr>
            <p:cNvSpPr/>
            <p:nvPr/>
          </p:nvSpPr>
          <p:spPr>
            <a:xfrm>
              <a:off x="8218969" y="1292011"/>
              <a:ext cx="544200" cy="159219"/>
            </a:xfrm>
            <a:prstGeom prst="rect">
              <a:avLst/>
            </a:prstGeom>
            <a:solidFill>
              <a:srgbClr val="1E1E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4C0BA0A5-33EE-8A4E-7FB3-23F69E6AE14C}"/>
                </a:ext>
              </a:extLst>
            </p:cNvPr>
            <p:cNvSpPr/>
            <p:nvPr/>
          </p:nvSpPr>
          <p:spPr>
            <a:xfrm>
              <a:off x="8144267" y="1292011"/>
              <a:ext cx="693603" cy="159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1" i="0" u="none" strike="noStrike" kern="1200" cap="none" spc="0" normalizeH="0" baseline="0" noProof="0">
                  <a:ln>
                    <a:noFill/>
                  </a:ln>
                  <a:solidFill>
                    <a:prstClr val="white"/>
                  </a:solidFill>
                  <a:effectLst/>
                  <a:uLnTx/>
                  <a:uFillTx/>
                  <a:latin typeface="Lato"/>
                  <a:ea typeface="+mn-ea"/>
                  <a:cs typeface="+mn-cs"/>
                </a:rPr>
                <a:t>ARMY SOLDIER </a:t>
              </a:r>
            </a:p>
          </p:txBody>
        </p:sp>
      </p:grpSp>
      <p:sp>
        <p:nvSpPr>
          <p:cNvPr id="2" name="TextBox 1">
            <a:extLst>
              <a:ext uri="{FF2B5EF4-FFF2-40B4-BE49-F238E27FC236}">
                <a16:creationId xmlns:a16="http://schemas.microsoft.com/office/drawing/2014/main" id="{788BFF4D-D498-5DC6-6DED-6BCCD93E7410}"/>
              </a:ext>
            </a:extLst>
          </p:cNvPr>
          <p:cNvSpPr txBox="1"/>
          <p:nvPr/>
        </p:nvSpPr>
        <p:spPr>
          <a:xfrm>
            <a:off x="1548889" y="1721139"/>
            <a:ext cx="1130515" cy="246221"/>
          </a:xfrm>
          <a:prstGeom prst="rect">
            <a:avLst/>
          </a:prstGeom>
          <a:solidFill>
            <a:srgbClr val="F5A30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Lato"/>
                <a:ea typeface="+mn-ea"/>
                <a:cs typeface="+mn-cs"/>
              </a:rPr>
              <a:t>ARMY SOLDIER</a:t>
            </a:r>
            <a:endParaRPr kumimoji="0" lang="en-US"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9655145"/>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sz="2800" b="1">
                <a:solidFill>
                  <a:schemeClr val="tx1"/>
                </a:solidFill>
                <a:effectLst>
                  <a:outerShdw blurRad="38100" dist="38100" dir="2700000" algn="tl">
                    <a:srgbClr val="000000">
                      <a:alpha val="43137"/>
                    </a:srgbClr>
                  </a:outerShdw>
                </a:effectLst>
              </a:rPr>
              <a:t>Complete Virtual Benefits Training</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38</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5" name="TextBox 4">
            <a:extLst>
              <a:ext uri="{FF2B5EF4-FFF2-40B4-BE49-F238E27FC236}">
                <a16:creationId xmlns:a16="http://schemas.microsoft.com/office/drawing/2014/main" id="{B4016856-FF43-2771-DDAA-F29F3C466FEF}"/>
              </a:ext>
            </a:extLst>
          </p:cNvPr>
          <p:cNvSpPr txBox="1"/>
          <p:nvPr/>
        </p:nvSpPr>
        <p:spPr>
          <a:xfrm>
            <a:off x="183089" y="3303612"/>
            <a:ext cx="2287438" cy="1477328"/>
          </a:xfrm>
          <a:prstGeom prst="rect">
            <a:avLst/>
          </a:prstGeom>
          <a:solidFill>
            <a:schemeClr val="tx1"/>
          </a:solidFill>
        </p:spPr>
        <p:txBody>
          <a:bodyPr wrap="square" rtlCol="0">
            <a:spAutoFit/>
          </a:bodyPr>
          <a:lstStyle/>
          <a:p>
            <a:r>
              <a:rPr lang="en-US">
                <a:solidFill>
                  <a:schemeClr val="bg1"/>
                </a:solidFill>
              </a:rPr>
              <a:t>Before requesting Tuition Assistance, you must sign and complete the Virtual Benefits Training</a:t>
            </a:r>
            <a:endParaRPr lang="en-US">
              <a:solidFill>
                <a:schemeClr val="bg1"/>
              </a:solidFill>
              <a:highlight>
                <a:srgbClr val="000000"/>
              </a:highlight>
            </a:endParaRPr>
          </a:p>
        </p:txBody>
      </p:sp>
      <p:sp>
        <p:nvSpPr>
          <p:cNvPr id="13" name="TextBox 12">
            <a:extLst>
              <a:ext uri="{FF2B5EF4-FFF2-40B4-BE49-F238E27FC236}">
                <a16:creationId xmlns:a16="http://schemas.microsoft.com/office/drawing/2014/main" id="{58088B3C-C256-80EC-ACE9-8AE6492E6336}"/>
              </a:ext>
            </a:extLst>
          </p:cNvPr>
          <p:cNvSpPr txBox="1"/>
          <p:nvPr/>
        </p:nvSpPr>
        <p:spPr>
          <a:xfrm>
            <a:off x="666044" y="5814724"/>
            <a:ext cx="7913512" cy="342072"/>
          </a:xfrm>
          <a:prstGeom prst="rect">
            <a:avLst/>
          </a:prstGeom>
          <a:noFill/>
          <a:ln>
            <a:solidFill>
              <a:srgbClr val="FF0000"/>
            </a:solidFill>
          </a:ln>
        </p:spPr>
        <p:txBody>
          <a:bodyPr wrap="square" lIns="91440" tIns="45720" rIns="91440" bIns="45720" anchor="t">
            <a:spAutoFit/>
          </a:bodyPr>
          <a:lstStyle/>
          <a:p>
            <a:pPr algn="ctr"/>
            <a:r>
              <a:rPr lang="en-US" sz="1600"/>
              <a:t>You must complete your Virtual Benefits Training to request TA </a:t>
            </a:r>
            <a:endParaRPr lang="en-US" sz="1600">
              <a:cs typeface="Arial"/>
            </a:endParaRPr>
          </a:p>
        </p:txBody>
      </p:sp>
      <p:pic>
        <p:nvPicPr>
          <p:cNvPr id="4" name="Picture 3">
            <a:extLst>
              <a:ext uri="{FF2B5EF4-FFF2-40B4-BE49-F238E27FC236}">
                <a16:creationId xmlns:a16="http://schemas.microsoft.com/office/drawing/2014/main" id="{9E2A9D36-DC33-C596-AFDD-68B8D050C7EA}"/>
              </a:ext>
            </a:extLst>
          </p:cNvPr>
          <p:cNvPicPr>
            <a:picLocks noChangeAspect="1"/>
          </p:cNvPicPr>
          <p:nvPr/>
        </p:nvPicPr>
        <p:blipFill>
          <a:blip r:embed="rId3"/>
          <a:stretch>
            <a:fillRect/>
          </a:stretch>
        </p:blipFill>
        <p:spPr>
          <a:xfrm>
            <a:off x="2743739" y="2963086"/>
            <a:ext cx="1828261" cy="1321634"/>
          </a:xfrm>
          <a:prstGeom prst="rect">
            <a:avLst/>
          </a:prstGeom>
        </p:spPr>
      </p:pic>
      <p:grpSp>
        <p:nvGrpSpPr>
          <p:cNvPr id="15" name="Group 14">
            <a:extLst>
              <a:ext uri="{FF2B5EF4-FFF2-40B4-BE49-F238E27FC236}">
                <a16:creationId xmlns:a16="http://schemas.microsoft.com/office/drawing/2014/main" id="{43BCE2C7-3AD3-7D05-5C8B-081A61FC9083}"/>
              </a:ext>
            </a:extLst>
          </p:cNvPr>
          <p:cNvGrpSpPr/>
          <p:nvPr/>
        </p:nvGrpSpPr>
        <p:grpSpPr>
          <a:xfrm>
            <a:off x="2524880" y="741829"/>
            <a:ext cx="5662151" cy="4990719"/>
            <a:chOff x="2702347" y="740406"/>
            <a:chExt cx="5662151" cy="4990719"/>
          </a:xfrm>
        </p:grpSpPr>
        <p:pic>
          <p:nvPicPr>
            <p:cNvPr id="3" name="Picture 2" descr="Graphical user interface, application, website&#10;&#10;Description automatically generated">
              <a:extLst>
                <a:ext uri="{FF2B5EF4-FFF2-40B4-BE49-F238E27FC236}">
                  <a16:creationId xmlns:a16="http://schemas.microsoft.com/office/drawing/2014/main" id="{5501877F-86F1-4F4B-6F4E-4492C8259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2347" y="740406"/>
              <a:ext cx="5662151" cy="3574090"/>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1FDDA9F6-350E-C301-8ABE-3E28E9869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037" y="3960107"/>
              <a:ext cx="2809976" cy="1771018"/>
            </a:xfrm>
            <a:prstGeom prst="rect">
              <a:avLst/>
            </a:prstGeom>
          </p:spPr>
        </p:pic>
        <p:pic>
          <p:nvPicPr>
            <p:cNvPr id="14" name="Picture 13">
              <a:extLst>
                <a:ext uri="{FF2B5EF4-FFF2-40B4-BE49-F238E27FC236}">
                  <a16:creationId xmlns:a16="http://schemas.microsoft.com/office/drawing/2014/main" id="{44D3624C-D42A-0993-110A-77F28B3704F0}"/>
                </a:ext>
              </a:extLst>
            </p:cNvPr>
            <p:cNvPicPr>
              <a:picLocks noChangeAspect="1"/>
            </p:cNvPicPr>
            <p:nvPr/>
          </p:nvPicPr>
          <p:blipFill>
            <a:blip r:embed="rId6"/>
            <a:stretch>
              <a:fillRect/>
            </a:stretch>
          </p:blipFill>
          <p:spPr>
            <a:xfrm>
              <a:off x="2734232" y="1462169"/>
              <a:ext cx="1837768" cy="4146007"/>
            </a:xfrm>
            <a:prstGeom prst="rect">
              <a:avLst/>
            </a:prstGeom>
          </p:spPr>
        </p:pic>
      </p:grpSp>
      <p:sp>
        <p:nvSpPr>
          <p:cNvPr id="7" name="Arrow: Right 6">
            <a:extLst>
              <a:ext uri="{FF2B5EF4-FFF2-40B4-BE49-F238E27FC236}">
                <a16:creationId xmlns:a16="http://schemas.microsoft.com/office/drawing/2014/main" id="{C3B82F72-CC85-BA21-AB46-2B2A19C19E4A}"/>
              </a:ext>
            </a:extLst>
          </p:cNvPr>
          <p:cNvSpPr/>
          <p:nvPr/>
        </p:nvSpPr>
        <p:spPr>
          <a:xfrm>
            <a:off x="205557" y="4818589"/>
            <a:ext cx="2319323" cy="45114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685371"/>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A35C-0565-A2E8-1581-1000F9950A1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8760F55-3E6A-4DF2-4481-636B733E19E2}"/>
              </a:ext>
            </a:extLst>
          </p:cNvPr>
          <p:cNvSpPr>
            <a:spLocks noGrp="1"/>
          </p:cNvSpPr>
          <p:nvPr>
            <p:ph type="title"/>
          </p:nvPr>
        </p:nvSpPr>
        <p:spPr/>
        <p:txBody>
          <a:bodyPr>
            <a:normAutofit/>
          </a:bodyPr>
          <a:lstStyle/>
          <a:p>
            <a:r>
              <a:rPr lang="en-US" sz="2800" b="1">
                <a:solidFill>
                  <a:schemeClr val="tx1"/>
                </a:solidFill>
                <a:effectLst>
                  <a:outerShdw blurRad="38100" dist="38100" dir="2700000" algn="tl">
                    <a:srgbClr val="000000">
                      <a:alpha val="43137"/>
                    </a:srgbClr>
                  </a:outerShdw>
                </a:effectLst>
              </a:rPr>
              <a:t>Create an Education Goal</a:t>
            </a:r>
          </a:p>
        </p:txBody>
      </p:sp>
      <p:sp>
        <p:nvSpPr>
          <p:cNvPr id="10" name="Classification bottom">
            <a:extLst>
              <a:ext uri="{FF2B5EF4-FFF2-40B4-BE49-F238E27FC236}">
                <a16:creationId xmlns:a16="http://schemas.microsoft.com/office/drawing/2014/main" id="{9B1346A8-DCA5-81AA-DA73-48FDFA733137}"/>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78257BC9-EB6E-2769-A131-769412C306EB}"/>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39</a:t>
            </a:fld>
            <a:endParaRPr lang="en-US" sz="800">
              <a:solidFill>
                <a:schemeClr val="bg1"/>
              </a:solidFill>
            </a:endParaRPr>
          </a:p>
        </p:txBody>
      </p:sp>
      <p:sp>
        <p:nvSpPr>
          <p:cNvPr id="12" name="Classification bottom">
            <a:extLst>
              <a:ext uri="{FF2B5EF4-FFF2-40B4-BE49-F238E27FC236}">
                <a16:creationId xmlns:a16="http://schemas.microsoft.com/office/drawing/2014/main" id="{DC83BD14-AEA8-9390-F5BF-54D92811FC2A}"/>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6" name="TextBox 5">
            <a:extLst>
              <a:ext uri="{FF2B5EF4-FFF2-40B4-BE49-F238E27FC236}">
                <a16:creationId xmlns:a16="http://schemas.microsoft.com/office/drawing/2014/main" id="{3BA65FF6-40A2-BC5D-98E9-6CB314155B7B}"/>
              </a:ext>
            </a:extLst>
          </p:cNvPr>
          <p:cNvSpPr txBox="1"/>
          <p:nvPr/>
        </p:nvSpPr>
        <p:spPr>
          <a:xfrm>
            <a:off x="1042110" y="3428938"/>
            <a:ext cx="1703051" cy="523220"/>
          </a:xfrm>
          <a:prstGeom prst="rect">
            <a:avLst/>
          </a:prstGeom>
          <a:noFill/>
        </p:spPr>
        <p:txBody>
          <a:bodyPr wrap="square" lIns="91440" tIns="45720" rIns="91440" bIns="45720" rtlCol="0" anchor="t">
            <a:spAutoFit/>
          </a:bodyPr>
          <a:lstStyle/>
          <a:p>
            <a:endParaRPr lang="en-US" sz="1400">
              <a:solidFill>
                <a:schemeClr val="bg1"/>
              </a:solidFill>
              <a:cs typeface="Arial"/>
            </a:endParaRPr>
          </a:p>
          <a:p>
            <a:endParaRPr lang="en-US" sz="1400">
              <a:solidFill>
                <a:schemeClr val="bg1"/>
              </a:solidFill>
              <a:cs typeface="Arial"/>
            </a:endParaRPr>
          </a:p>
        </p:txBody>
      </p:sp>
      <p:sp>
        <p:nvSpPr>
          <p:cNvPr id="2" name="Rectangle 1">
            <a:extLst>
              <a:ext uri="{FF2B5EF4-FFF2-40B4-BE49-F238E27FC236}">
                <a16:creationId xmlns:a16="http://schemas.microsoft.com/office/drawing/2014/main" id="{DB89E385-41FE-0E3B-F2BB-0170D8BBE047}"/>
              </a:ext>
            </a:extLst>
          </p:cNvPr>
          <p:cNvSpPr/>
          <p:nvPr/>
        </p:nvSpPr>
        <p:spPr>
          <a:xfrm>
            <a:off x="772998" y="2912882"/>
            <a:ext cx="7588577" cy="1461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B732C9-78AA-D8CA-B113-1753993FB9A0}"/>
              </a:ext>
            </a:extLst>
          </p:cNvPr>
          <p:cNvPicPr>
            <a:picLocks noChangeAspect="1"/>
          </p:cNvPicPr>
          <p:nvPr/>
        </p:nvPicPr>
        <p:blipFill>
          <a:blip r:embed="rId3"/>
          <a:stretch>
            <a:fillRect/>
          </a:stretch>
        </p:blipFill>
        <p:spPr>
          <a:xfrm>
            <a:off x="215580" y="1379673"/>
            <a:ext cx="8712839" cy="4098529"/>
          </a:xfrm>
          <a:prstGeom prst="rect">
            <a:avLst/>
          </a:prstGeom>
        </p:spPr>
      </p:pic>
    </p:spTree>
    <p:extLst>
      <p:ext uri="{BB962C8B-B14F-4D97-AF65-F5344CB8AC3E}">
        <p14:creationId xmlns:p14="http://schemas.microsoft.com/office/powerpoint/2010/main" val="547715522"/>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1984C86-DC2E-059C-5DFB-874A8A307F79}"/>
              </a:ext>
            </a:extLst>
          </p:cNvPr>
          <p:cNvSpPr>
            <a:spLocks noGrp="1"/>
          </p:cNvSpPr>
          <p:nvPr>
            <p:ph idx="1"/>
          </p:nvPr>
        </p:nvSpPr>
        <p:spPr>
          <a:xfrm>
            <a:off x="257542" y="676287"/>
            <a:ext cx="8707237" cy="5440428"/>
          </a:xfrm>
          <a:ln>
            <a:solidFill>
              <a:srgbClr val="0000FF"/>
            </a:solidFill>
          </a:ln>
        </p:spPr>
        <p:txBody>
          <a:bodyPr vert="horz" lIns="91440" tIns="45720" rIns="91440" bIns="45720" rtlCol="0" anchor="t">
            <a:normAutofit/>
          </a:bodyPr>
          <a:lstStyle/>
          <a:p>
            <a:endParaRPr lang="en-US" sz="800" i="1" dirty="0"/>
          </a:p>
          <a:p>
            <a:endParaRPr lang="en-US" sz="2800" b="1" dirty="0"/>
          </a:p>
          <a:p>
            <a:r>
              <a:rPr lang="en-US" b="1" dirty="0">
                <a:cs typeface="Arial"/>
              </a:rPr>
              <a:t>If you are:</a:t>
            </a:r>
          </a:p>
          <a:p>
            <a:pPr marL="0" indent="0">
              <a:buNone/>
            </a:pPr>
            <a:endParaRPr lang="en-US" sz="2800" b="1" dirty="0">
              <a:cs typeface="Arial"/>
            </a:endParaRPr>
          </a:p>
          <a:p>
            <a:pPr lvl="1"/>
            <a:r>
              <a:rPr lang="en-US" dirty="0">
                <a:cs typeface="Arial"/>
              </a:rPr>
              <a:t>Interested in learning how to research careers, degree programs and Academic Institutions (AIs) and choose the best fit for you</a:t>
            </a:r>
          </a:p>
          <a:p>
            <a:pPr lvl="1"/>
            <a:endParaRPr lang="en-US" dirty="0">
              <a:cs typeface="Arial"/>
            </a:endParaRPr>
          </a:p>
          <a:p>
            <a:pPr marL="457200" lvl="1" indent="0" algn="ctr">
              <a:buNone/>
            </a:pPr>
            <a:r>
              <a:rPr lang="en-US" sz="3200" b="1" dirty="0">
                <a:cs typeface="Arial"/>
              </a:rPr>
              <a:t>Attend the College 101 Brief!</a:t>
            </a:r>
          </a:p>
          <a:p>
            <a:pPr marL="457200" lvl="1" indent="0" algn="ctr">
              <a:buNone/>
            </a:pPr>
            <a:r>
              <a:rPr lang="en-US" sz="3200" b="1" dirty="0">
                <a:cs typeface="Arial"/>
              </a:rPr>
              <a:t>Offered Wednesdays @1030 </a:t>
            </a:r>
          </a:p>
          <a:p>
            <a:pPr marL="457200" lvl="1" indent="0" algn="ctr">
              <a:buNone/>
            </a:pPr>
            <a:r>
              <a:rPr lang="en-US" sz="3200" b="1" dirty="0">
                <a:cs typeface="Arial"/>
              </a:rPr>
              <a:t>Fort Hood Education Center</a:t>
            </a:r>
          </a:p>
          <a:p>
            <a:pPr marL="457200" lvl="1" indent="0" algn="ctr">
              <a:buNone/>
            </a:pPr>
            <a:endParaRPr lang="en-US" dirty="0">
              <a:cs typeface="Arial"/>
            </a:endParaRPr>
          </a:p>
        </p:txBody>
      </p:sp>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a:effectLst>
                  <a:outerShdw blurRad="38100" dist="38100" dir="2700000" algn="tl">
                    <a:srgbClr val="000000">
                      <a:alpha val="43137"/>
                    </a:srgbClr>
                  </a:outerShdw>
                </a:effectLst>
                <a:cs typeface="Arial"/>
              </a:rPr>
              <a:t>Purpose</a:t>
            </a:r>
            <a:endParaRPr lang="en-US">
              <a:effectLst>
                <a:outerShdw blurRad="38100" dist="38100" dir="2700000" algn="tl">
                  <a:srgbClr val="000000">
                    <a:alpha val="43137"/>
                  </a:srgbClr>
                </a:outerShdw>
              </a:effectLst>
            </a:endParaRPr>
          </a:p>
        </p:txBody>
      </p:sp>
      <p:sp>
        <p:nvSpPr>
          <p:cNvPr id="2" name="Slide Number Placeholder 5">
            <a:extLst>
              <a:ext uri="{FF2B5EF4-FFF2-40B4-BE49-F238E27FC236}">
                <a16:creationId xmlns:a16="http://schemas.microsoft.com/office/drawing/2014/main" id="{101D4FCC-853F-D43C-823B-2B66BAFA327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a:t>
            </a:fld>
            <a:endParaRPr lang="en-US" sz="800">
              <a:solidFill>
                <a:schemeClr val="bg1"/>
              </a:solidFill>
            </a:endParaRPr>
          </a:p>
        </p:txBody>
      </p:sp>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4" name="Classification bottom">
            <a:extLst>
              <a:ext uri="{FF2B5EF4-FFF2-40B4-BE49-F238E27FC236}">
                <a16:creationId xmlns:a16="http://schemas.microsoft.com/office/drawing/2014/main" id="{5DD5E28B-6AA9-8F6F-D47B-9062B44B771C}"/>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Tree>
    <p:extLst>
      <p:ext uri="{BB962C8B-B14F-4D97-AF65-F5344CB8AC3E}">
        <p14:creationId xmlns:p14="http://schemas.microsoft.com/office/powerpoint/2010/main" val="2006837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sz="2800" b="1">
                <a:solidFill>
                  <a:schemeClr val="tx1"/>
                </a:solidFill>
                <a:effectLst>
                  <a:outerShdw blurRad="38100" dist="38100" dir="2700000" algn="tl">
                    <a:srgbClr val="000000">
                      <a:alpha val="43137"/>
                    </a:srgbClr>
                  </a:outerShdw>
                </a:effectLst>
              </a:rPr>
              <a:t>Send Messages to Education Center</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40</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3" name="TextBox 2">
            <a:extLst>
              <a:ext uri="{FF2B5EF4-FFF2-40B4-BE49-F238E27FC236}">
                <a16:creationId xmlns:a16="http://schemas.microsoft.com/office/drawing/2014/main" id="{BE8494B7-CF1C-E21F-0D5F-7C4EE63E10DA}"/>
              </a:ext>
            </a:extLst>
          </p:cNvPr>
          <p:cNvSpPr txBox="1"/>
          <p:nvPr/>
        </p:nvSpPr>
        <p:spPr>
          <a:xfrm>
            <a:off x="6782249" y="913842"/>
            <a:ext cx="2361751" cy="307777"/>
          </a:xfrm>
          <a:prstGeom prst="rect">
            <a:avLst/>
          </a:prstGeom>
          <a:noFill/>
        </p:spPr>
        <p:txBody>
          <a:bodyPr wrap="square" lIns="91440" tIns="45720" rIns="91440" bIns="45720" rtlCol="0" anchor="t">
            <a:spAutoFit/>
          </a:bodyPr>
          <a:lstStyle/>
          <a:p>
            <a:endParaRPr lang="en-US" sz="1400">
              <a:highlight>
                <a:srgbClr val="FFC000"/>
              </a:highlight>
              <a:cs typeface="Arial"/>
            </a:endParaRPr>
          </a:p>
        </p:txBody>
      </p:sp>
      <p:sp>
        <p:nvSpPr>
          <p:cNvPr id="4" name="TextBox 3">
            <a:extLst>
              <a:ext uri="{FF2B5EF4-FFF2-40B4-BE49-F238E27FC236}">
                <a16:creationId xmlns:a16="http://schemas.microsoft.com/office/drawing/2014/main" id="{5D5966DF-31D4-884C-46EB-C487D2882FD3}"/>
              </a:ext>
            </a:extLst>
          </p:cNvPr>
          <p:cNvSpPr txBox="1"/>
          <p:nvPr/>
        </p:nvSpPr>
        <p:spPr>
          <a:xfrm>
            <a:off x="5314307" y="5298366"/>
            <a:ext cx="2738082" cy="523220"/>
          </a:xfrm>
          <a:prstGeom prst="rect">
            <a:avLst/>
          </a:prstGeom>
          <a:noFill/>
        </p:spPr>
        <p:txBody>
          <a:bodyPr wrap="square" lIns="91440" tIns="45720" rIns="91440" bIns="45720" rtlCol="0" anchor="t">
            <a:spAutoFit/>
          </a:bodyPr>
          <a:lstStyle/>
          <a:p>
            <a:endParaRPr lang="en-US" sz="1400">
              <a:highlight>
                <a:srgbClr val="FFC000"/>
              </a:highlight>
              <a:cs typeface="Arial"/>
            </a:endParaRPr>
          </a:p>
          <a:p>
            <a:endParaRPr lang="en-US" sz="1400">
              <a:highlight>
                <a:srgbClr val="FFC000"/>
              </a:highlight>
            </a:endParaRPr>
          </a:p>
        </p:txBody>
      </p:sp>
      <p:pic>
        <p:nvPicPr>
          <p:cNvPr id="8" name="Picture 7" descr="Graphical user interface&#10;&#10;Description automatically generated">
            <a:extLst>
              <a:ext uri="{FF2B5EF4-FFF2-40B4-BE49-F238E27FC236}">
                <a16:creationId xmlns:a16="http://schemas.microsoft.com/office/drawing/2014/main" id="{3565124B-92B3-1C7C-46A6-9D795C97A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45" y="676287"/>
            <a:ext cx="8229600" cy="5145299"/>
          </a:xfrm>
          <a:prstGeom prst="rect">
            <a:avLst/>
          </a:prstGeom>
        </p:spPr>
      </p:pic>
    </p:spTree>
    <p:extLst>
      <p:ext uri="{BB962C8B-B14F-4D97-AF65-F5344CB8AC3E}">
        <p14:creationId xmlns:p14="http://schemas.microsoft.com/office/powerpoint/2010/main" val="1919448215"/>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sz="2800" b="1">
                <a:solidFill>
                  <a:schemeClr val="tx1"/>
                </a:solidFill>
                <a:effectLst>
                  <a:outerShdw blurRad="38100" dist="38100" dir="2700000" algn="tl">
                    <a:srgbClr val="000000">
                      <a:alpha val="43137"/>
                    </a:srgbClr>
                  </a:outerShdw>
                </a:effectLst>
              </a:rPr>
              <a:t>Viewing Messages in </a:t>
            </a:r>
            <a:r>
              <a:rPr lang="en-US" sz="2800" b="1" err="1">
                <a:solidFill>
                  <a:schemeClr val="tx1"/>
                </a:solidFill>
                <a:effectLst>
                  <a:outerShdw blurRad="38100" dist="38100" dir="2700000" algn="tl">
                    <a:srgbClr val="000000">
                      <a:alpha val="43137"/>
                    </a:srgbClr>
                  </a:outerShdw>
                </a:effectLst>
              </a:rPr>
              <a:t>ArmyIgnitED</a:t>
            </a:r>
            <a:endParaRPr lang="en-US" sz="2800" b="1">
              <a:solidFill>
                <a:schemeClr val="tx1"/>
              </a:solidFill>
              <a:effectLst>
                <a:outerShdw blurRad="38100" dist="38100" dir="2700000" algn="tl">
                  <a:srgbClr val="000000">
                    <a:alpha val="43137"/>
                  </a:srgbClr>
                </a:outerShdw>
              </a:effectLst>
            </a:endParaRP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41</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3" name="TextBox 2">
            <a:extLst>
              <a:ext uri="{FF2B5EF4-FFF2-40B4-BE49-F238E27FC236}">
                <a16:creationId xmlns:a16="http://schemas.microsoft.com/office/drawing/2014/main" id="{BE8494B7-CF1C-E21F-0D5F-7C4EE63E10DA}"/>
              </a:ext>
            </a:extLst>
          </p:cNvPr>
          <p:cNvSpPr txBox="1"/>
          <p:nvPr/>
        </p:nvSpPr>
        <p:spPr>
          <a:xfrm>
            <a:off x="6782249" y="913842"/>
            <a:ext cx="2361751" cy="307777"/>
          </a:xfrm>
          <a:prstGeom prst="rect">
            <a:avLst/>
          </a:prstGeom>
          <a:noFill/>
        </p:spPr>
        <p:txBody>
          <a:bodyPr wrap="square" lIns="91440" tIns="45720" rIns="91440" bIns="45720" rtlCol="0" anchor="t">
            <a:spAutoFit/>
          </a:bodyPr>
          <a:lstStyle/>
          <a:p>
            <a:endParaRPr lang="en-US" sz="1400">
              <a:highlight>
                <a:srgbClr val="FFC000"/>
              </a:highlight>
              <a:cs typeface="Arial"/>
            </a:endParaRPr>
          </a:p>
        </p:txBody>
      </p:sp>
      <p:sp>
        <p:nvSpPr>
          <p:cNvPr id="4" name="TextBox 3">
            <a:extLst>
              <a:ext uri="{FF2B5EF4-FFF2-40B4-BE49-F238E27FC236}">
                <a16:creationId xmlns:a16="http://schemas.microsoft.com/office/drawing/2014/main" id="{5D5966DF-31D4-884C-46EB-C487D2882FD3}"/>
              </a:ext>
            </a:extLst>
          </p:cNvPr>
          <p:cNvSpPr txBox="1"/>
          <p:nvPr/>
        </p:nvSpPr>
        <p:spPr>
          <a:xfrm>
            <a:off x="5314307" y="5298366"/>
            <a:ext cx="2738082" cy="523220"/>
          </a:xfrm>
          <a:prstGeom prst="rect">
            <a:avLst/>
          </a:prstGeom>
          <a:noFill/>
        </p:spPr>
        <p:txBody>
          <a:bodyPr wrap="square" lIns="91440" tIns="45720" rIns="91440" bIns="45720" rtlCol="0" anchor="t">
            <a:spAutoFit/>
          </a:bodyPr>
          <a:lstStyle/>
          <a:p>
            <a:endParaRPr lang="en-US" sz="1400">
              <a:highlight>
                <a:srgbClr val="FFC000"/>
              </a:highlight>
              <a:cs typeface="Arial"/>
            </a:endParaRPr>
          </a:p>
          <a:p>
            <a:endParaRPr lang="en-US" sz="1400">
              <a:highlight>
                <a:srgbClr val="FFC000"/>
              </a:highlight>
            </a:endParaRPr>
          </a:p>
        </p:txBody>
      </p:sp>
      <p:pic>
        <p:nvPicPr>
          <p:cNvPr id="5" name="Picture 4" descr="Graphical user interface, application&#10;&#10;Description automatically generated">
            <a:extLst>
              <a:ext uri="{FF2B5EF4-FFF2-40B4-BE49-F238E27FC236}">
                <a16:creationId xmlns:a16="http://schemas.microsoft.com/office/drawing/2014/main" id="{A87B41DB-E6F6-5CA1-3D79-8C5FBF99C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39" y="521293"/>
            <a:ext cx="7152829" cy="5862415"/>
          </a:xfrm>
          <a:prstGeom prst="rect">
            <a:avLst/>
          </a:prstGeom>
        </p:spPr>
      </p:pic>
    </p:spTree>
    <p:extLst>
      <p:ext uri="{BB962C8B-B14F-4D97-AF65-F5344CB8AC3E}">
        <p14:creationId xmlns:p14="http://schemas.microsoft.com/office/powerpoint/2010/main" val="1688219794"/>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sz="2800" b="1">
                <a:solidFill>
                  <a:schemeClr val="tx1"/>
                </a:solidFill>
                <a:effectLst>
                  <a:outerShdw blurRad="38100" dist="38100" dir="2700000" algn="tl">
                    <a:srgbClr val="000000">
                      <a:alpha val="43137"/>
                    </a:srgbClr>
                  </a:outerShdw>
                </a:effectLst>
              </a:rPr>
              <a:t>How to Get Help</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black"/>
                </a:solidFill>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US" sz="800" b="1" i="0" u="none" strike="noStrike" kern="6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rPr>
              <a:t>CUI</a:t>
            </a:r>
          </a:p>
        </p:txBody>
      </p:sp>
      <p:sp>
        <p:nvSpPr>
          <p:cNvPr id="2" name="TextBox 1">
            <a:extLst>
              <a:ext uri="{FF2B5EF4-FFF2-40B4-BE49-F238E27FC236}">
                <a16:creationId xmlns:a16="http://schemas.microsoft.com/office/drawing/2014/main" id="{B49C6E7C-AA18-7C62-0C9F-D42E5D6F923D}"/>
              </a:ext>
            </a:extLst>
          </p:cNvPr>
          <p:cNvSpPr txBox="1"/>
          <p:nvPr/>
        </p:nvSpPr>
        <p:spPr>
          <a:xfrm>
            <a:off x="4911695" y="885491"/>
            <a:ext cx="3611195" cy="923330"/>
          </a:xfrm>
          <a:prstGeom prst="rect">
            <a:avLst/>
          </a:prstGeom>
          <a:solidFill>
            <a:schemeClr val="tx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highlight>
                  <a:srgbClr val="000000"/>
                </a:highlight>
                <a:uLnTx/>
                <a:uFillTx/>
                <a:latin typeface="Arial" panose="020B0604020202020204"/>
                <a:ea typeface="+mn-ea"/>
                <a:cs typeface="+mn-cs"/>
              </a:rPr>
              <a:t>Click on “Help” to find FAQs, Support (Help Desk) Tickets, and Documents/Links</a:t>
            </a:r>
          </a:p>
        </p:txBody>
      </p:sp>
      <p:pic>
        <p:nvPicPr>
          <p:cNvPr id="4" name="Picture 3" descr="Graphical user interface, website&#10;&#10;Description automatically generated">
            <a:extLst>
              <a:ext uri="{FF2B5EF4-FFF2-40B4-BE49-F238E27FC236}">
                <a16:creationId xmlns:a16="http://schemas.microsoft.com/office/drawing/2014/main" id="{FAD9A995-1B31-2C94-D01A-63C046BD9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72" y="1921184"/>
            <a:ext cx="7117115" cy="3887905"/>
          </a:xfrm>
          <a:prstGeom prst="rect">
            <a:avLst/>
          </a:prstGeom>
        </p:spPr>
      </p:pic>
      <p:sp>
        <p:nvSpPr>
          <p:cNvPr id="6" name="TextBox 5">
            <a:extLst>
              <a:ext uri="{FF2B5EF4-FFF2-40B4-BE49-F238E27FC236}">
                <a16:creationId xmlns:a16="http://schemas.microsoft.com/office/drawing/2014/main" id="{83F2F7FC-C6AC-731B-E1E3-A5C441097F02}"/>
              </a:ext>
            </a:extLst>
          </p:cNvPr>
          <p:cNvSpPr txBox="1"/>
          <p:nvPr/>
        </p:nvSpPr>
        <p:spPr>
          <a:xfrm>
            <a:off x="1042110" y="3428938"/>
            <a:ext cx="170305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a:endParaRPr>
          </a:p>
        </p:txBody>
      </p:sp>
      <p:grpSp>
        <p:nvGrpSpPr>
          <p:cNvPr id="13" name="Group 12">
            <a:extLst>
              <a:ext uri="{FF2B5EF4-FFF2-40B4-BE49-F238E27FC236}">
                <a16:creationId xmlns:a16="http://schemas.microsoft.com/office/drawing/2014/main" id="{9E49795C-09D9-A2EE-100E-869D9554838C}"/>
              </a:ext>
            </a:extLst>
          </p:cNvPr>
          <p:cNvGrpSpPr/>
          <p:nvPr/>
        </p:nvGrpSpPr>
        <p:grpSpPr>
          <a:xfrm>
            <a:off x="6145194" y="2302039"/>
            <a:ext cx="2613887" cy="2095299"/>
            <a:chOff x="6111191" y="1529807"/>
            <a:chExt cx="2613887" cy="1636713"/>
          </a:xfrm>
        </p:grpSpPr>
        <p:pic>
          <p:nvPicPr>
            <p:cNvPr id="14" name="Picture 13" descr="Graphical user interface&#10;&#10;Description automatically generated with low confidence">
              <a:extLst>
                <a:ext uri="{FF2B5EF4-FFF2-40B4-BE49-F238E27FC236}">
                  <a16:creationId xmlns:a16="http://schemas.microsoft.com/office/drawing/2014/main" id="{DB59CC20-B56A-FFD9-2C0E-5518ABA04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191" y="1825284"/>
              <a:ext cx="2613887" cy="1341236"/>
            </a:xfrm>
            <a:prstGeom prst="rect">
              <a:avLst/>
            </a:prstGeom>
          </p:spPr>
        </p:pic>
        <p:sp>
          <p:nvSpPr>
            <p:cNvPr id="15" name="Arrow: Right 14">
              <a:extLst>
                <a:ext uri="{FF2B5EF4-FFF2-40B4-BE49-F238E27FC236}">
                  <a16:creationId xmlns:a16="http://schemas.microsoft.com/office/drawing/2014/main" id="{EE88950E-D2EE-FF2C-87A9-EFAAD8C1C5CC}"/>
                </a:ext>
              </a:extLst>
            </p:cNvPr>
            <p:cNvSpPr/>
            <p:nvPr/>
          </p:nvSpPr>
          <p:spPr>
            <a:xfrm rot="2160000">
              <a:off x="7206771" y="1529807"/>
              <a:ext cx="1097971" cy="335519"/>
            </a:xfrm>
            <a:prstGeom prst="rightArrow">
              <a:avLst>
                <a:gd name="adj1" fmla="val 5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44872F1-DBC5-C07B-23D2-AAE74865582E}"/>
                </a:ext>
              </a:extLst>
            </p:cNvPr>
            <p:cNvSpPr/>
            <p:nvPr/>
          </p:nvSpPr>
          <p:spPr>
            <a:xfrm>
              <a:off x="6846705" y="1980304"/>
              <a:ext cx="1157592" cy="214008"/>
            </a:xfrm>
            <a:prstGeom prst="rect">
              <a:avLst/>
            </a:prstGeom>
            <a:solidFill>
              <a:srgbClr val="1F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06BA2D01-6232-ABD1-7F82-92EF27FFD05B}"/>
                </a:ext>
              </a:extLst>
            </p:cNvPr>
            <p:cNvSpPr txBox="1"/>
            <p:nvPr/>
          </p:nvSpPr>
          <p:spPr>
            <a:xfrm>
              <a:off x="6780483" y="1974972"/>
              <a:ext cx="1237832" cy="1983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Lato"/>
                  <a:ea typeface="+mn-ea"/>
                  <a:cs typeface="+mn-cs"/>
                </a:rPr>
                <a:t>ARMY SOLDIER</a:t>
              </a:r>
            </a:p>
          </p:txBody>
        </p:sp>
      </p:grpSp>
      <p:grpSp>
        <p:nvGrpSpPr>
          <p:cNvPr id="3" name="Group 2">
            <a:extLst>
              <a:ext uri="{FF2B5EF4-FFF2-40B4-BE49-F238E27FC236}">
                <a16:creationId xmlns:a16="http://schemas.microsoft.com/office/drawing/2014/main" id="{09C18E48-67E8-D561-650C-595A002E2998}"/>
              </a:ext>
            </a:extLst>
          </p:cNvPr>
          <p:cNvGrpSpPr/>
          <p:nvPr/>
        </p:nvGrpSpPr>
        <p:grpSpPr>
          <a:xfrm>
            <a:off x="6563118" y="1945794"/>
            <a:ext cx="693603" cy="159219"/>
            <a:chOff x="8144267" y="1292011"/>
            <a:chExt cx="693603" cy="159219"/>
          </a:xfrm>
        </p:grpSpPr>
        <p:sp>
          <p:nvSpPr>
            <p:cNvPr id="5" name="Rectangle 4">
              <a:extLst>
                <a:ext uri="{FF2B5EF4-FFF2-40B4-BE49-F238E27FC236}">
                  <a16:creationId xmlns:a16="http://schemas.microsoft.com/office/drawing/2014/main" id="{E857CA1D-68B2-37F3-0AF2-2667C84A602B}"/>
                </a:ext>
              </a:extLst>
            </p:cNvPr>
            <p:cNvSpPr/>
            <p:nvPr/>
          </p:nvSpPr>
          <p:spPr>
            <a:xfrm>
              <a:off x="8218969" y="1292011"/>
              <a:ext cx="544200" cy="159219"/>
            </a:xfrm>
            <a:prstGeom prst="rect">
              <a:avLst/>
            </a:prstGeom>
            <a:solidFill>
              <a:srgbClr val="1E1E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50A9A21B-404F-D1EC-3A01-4C8C105643DB}"/>
                </a:ext>
              </a:extLst>
            </p:cNvPr>
            <p:cNvSpPr/>
            <p:nvPr/>
          </p:nvSpPr>
          <p:spPr>
            <a:xfrm>
              <a:off x="8144267" y="1292011"/>
              <a:ext cx="693603" cy="159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1" i="0" u="none" strike="noStrike" kern="1200" cap="none" spc="0" normalizeH="0" baseline="0" noProof="0">
                  <a:ln>
                    <a:noFill/>
                  </a:ln>
                  <a:solidFill>
                    <a:prstClr val="white"/>
                  </a:solidFill>
                  <a:effectLst/>
                  <a:uLnTx/>
                  <a:uFillTx/>
                  <a:latin typeface="Lato"/>
                  <a:ea typeface="+mn-ea"/>
                  <a:cs typeface="+mn-cs"/>
                </a:rPr>
                <a:t>ARMY SOLDIER </a:t>
              </a:r>
            </a:p>
          </p:txBody>
        </p:sp>
      </p:grpSp>
    </p:spTree>
    <p:extLst>
      <p:ext uri="{BB962C8B-B14F-4D97-AF65-F5344CB8AC3E}">
        <p14:creationId xmlns:p14="http://schemas.microsoft.com/office/powerpoint/2010/main" val="2769708254"/>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sz="2800" b="1">
                <a:solidFill>
                  <a:schemeClr val="tx1"/>
                </a:solidFill>
                <a:effectLst>
                  <a:outerShdw blurRad="38100" dist="38100" dir="2700000" algn="tl">
                    <a:srgbClr val="000000">
                      <a:alpha val="43137"/>
                    </a:srgbClr>
                  </a:outerShdw>
                </a:effectLst>
              </a:rPr>
              <a:t>Support Ticket</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black"/>
                </a:solidFill>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en-US" sz="800" b="1" i="0" u="none" strike="noStrike" kern="6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rPr>
              <a:t>CUI</a:t>
            </a:r>
          </a:p>
        </p:txBody>
      </p:sp>
      <p:pic>
        <p:nvPicPr>
          <p:cNvPr id="8" name="Picture 7" descr="Graphical user interface, website&#10;&#10;Description automatically generated">
            <a:extLst>
              <a:ext uri="{FF2B5EF4-FFF2-40B4-BE49-F238E27FC236}">
                <a16:creationId xmlns:a16="http://schemas.microsoft.com/office/drawing/2014/main" id="{6965CB3B-35DA-9DC8-9FE5-1C62AD09F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99" y="1031543"/>
            <a:ext cx="7117115" cy="3887905"/>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35ABC608-4183-79F7-3E56-4D83870F9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069" y="3641698"/>
            <a:ext cx="2325845" cy="2030595"/>
          </a:xfrm>
          <a:prstGeom prst="rect">
            <a:avLst/>
          </a:prstGeom>
          <a:noFill/>
          <a:ln w="47625">
            <a:solidFill>
              <a:srgbClr val="FF0000">
                <a:alpha val="70000"/>
              </a:srgbClr>
            </a:solidFill>
          </a:ln>
        </p:spPr>
      </p:pic>
      <p:sp>
        <p:nvSpPr>
          <p:cNvPr id="19" name="Rectangle 18">
            <a:extLst>
              <a:ext uri="{FF2B5EF4-FFF2-40B4-BE49-F238E27FC236}">
                <a16:creationId xmlns:a16="http://schemas.microsoft.com/office/drawing/2014/main" id="{1DDE3B98-247E-A0F0-A475-302DB7754436}"/>
              </a:ext>
            </a:extLst>
          </p:cNvPr>
          <p:cNvSpPr/>
          <p:nvPr/>
        </p:nvSpPr>
        <p:spPr>
          <a:xfrm>
            <a:off x="5141827" y="5124616"/>
            <a:ext cx="719201" cy="34250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B5A8A413-EB10-F83E-F4C5-9BA633E12BE7}"/>
              </a:ext>
            </a:extLst>
          </p:cNvPr>
          <p:cNvSpPr txBox="1"/>
          <p:nvPr/>
        </p:nvSpPr>
        <p:spPr>
          <a:xfrm>
            <a:off x="5225310" y="1569656"/>
            <a:ext cx="3602692" cy="1815882"/>
          </a:xfrm>
          <a:prstGeom prst="rect">
            <a:avLst/>
          </a:prstGeom>
          <a:solidFill>
            <a:schemeClr val="tx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On the Help Home Page, under “Support Tickets” will be the status of any ticket submitted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Click on “Add Ticket” button to begin submitting a help ticket. It will take you to a page where you can submit tickets under specific categories.</a:t>
            </a: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a:endParaRPr>
          </a:p>
        </p:txBody>
      </p:sp>
      <p:sp>
        <p:nvSpPr>
          <p:cNvPr id="22" name="Arrow: Up 21">
            <a:extLst>
              <a:ext uri="{FF2B5EF4-FFF2-40B4-BE49-F238E27FC236}">
                <a16:creationId xmlns:a16="http://schemas.microsoft.com/office/drawing/2014/main" id="{1EE63A28-62DA-29D7-B8AE-63F0BBF07D7C}"/>
              </a:ext>
            </a:extLst>
          </p:cNvPr>
          <p:cNvSpPr/>
          <p:nvPr/>
        </p:nvSpPr>
        <p:spPr>
          <a:xfrm rot="8641642">
            <a:off x="4428399" y="3992839"/>
            <a:ext cx="277949" cy="1345885"/>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74A97852-0608-23F2-3A03-BD42553C68FE}"/>
              </a:ext>
            </a:extLst>
          </p:cNvPr>
          <p:cNvGrpSpPr/>
          <p:nvPr/>
        </p:nvGrpSpPr>
        <p:grpSpPr>
          <a:xfrm>
            <a:off x="6471678" y="1061771"/>
            <a:ext cx="693603" cy="159219"/>
            <a:chOff x="8144267" y="1292011"/>
            <a:chExt cx="693603" cy="159219"/>
          </a:xfrm>
        </p:grpSpPr>
        <p:sp>
          <p:nvSpPr>
            <p:cNvPr id="4" name="Rectangle 3">
              <a:extLst>
                <a:ext uri="{FF2B5EF4-FFF2-40B4-BE49-F238E27FC236}">
                  <a16:creationId xmlns:a16="http://schemas.microsoft.com/office/drawing/2014/main" id="{FFF2891C-9321-2703-91A2-30AA965062A6}"/>
                </a:ext>
              </a:extLst>
            </p:cNvPr>
            <p:cNvSpPr/>
            <p:nvPr/>
          </p:nvSpPr>
          <p:spPr>
            <a:xfrm>
              <a:off x="8218969" y="1292011"/>
              <a:ext cx="544200" cy="159219"/>
            </a:xfrm>
            <a:prstGeom prst="rect">
              <a:avLst/>
            </a:prstGeom>
            <a:solidFill>
              <a:srgbClr val="1E1E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7E8A9003-A9A8-7844-5F3F-20F48A9F161D}"/>
                </a:ext>
              </a:extLst>
            </p:cNvPr>
            <p:cNvSpPr/>
            <p:nvPr/>
          </p:nvSpPr>
          <p:spPr>
            <a:xfrm>
              <a:off x="8144267" y="1292011"/>
              <a:ext cx="693603" cy="159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1" i="0" u="none" strike="noStrike" kern="1200" cap="none" spc="0" normalizeH="0" baseline="0" noProof="0">
                  <a:ln>
                    <a:noFill/>
                  </a:ln>
                  <a:solidFill>
                    <a:prstClr val="white"/>
                  </a:solidFill>
                  <a:effectLst/>
                  <a:uLnTx/>
                  <a:uFillTx/>
                  <a:latin typeface="Lato"/>
                  <a:ea typeface="+mn-ea"/>
                  <a:cs typeface="+mn-cs"/>
                </a:rPr>
                <a:t>ARMY SOLDIER </a:t>
              </a:r>
            </a:p>
          </p:txBody>
        </p:sp>
      </p:grpSp>
    </p:spTree>
    <p:extLst>
      <p:ext uri="{BB962C8B-B14F-4D97-AF65-F5344CB8AC3E}">
        <p14:creationId xmlns:p14="http://schemas.microsoft.com/office/powerpoint/2010/main" val="1834910771"/>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sz="2800" b="1">
                <a:solidFill>
                  <a:schemeClr val="tx1"/>
                </a:solidFill>
                <a:effectLst>
                  <a:outerShdw blurRad="38100" dist="38100" dir="2700000" algn="tl">
                    <a:srgbClr val="000000">
                      <a:alpha val="43137"/>
                    </a:srgbClr>
                  </a:outerShdw>
                </a:effectLst>
              </a:rPr>
              <a:t>Fort Hood QR Codes </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44</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pic>
        <p:nvPicPr>
          <p:cNvPr id="4" name="Picture 3">
            <a:extLst>
              <a:ext uri="{FF2B5EF4-FFF2-40B4-BE49-F238E27FC236}">
                <a16:creationId xmlns:a16="http://schemas.microsoft.com/office/drawing/2014/main" id="{A43C35A1-197C-21FE-8486-91A315F5E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213" y="459060"/>
            <a:ext cx="4590853" cy="5939880"/>
          </a:xfrm>
          <a:prstGeom prst="rect">
            <a:avLst/>
          </a:prstGeom>
        </p:spPr>
      </p:pic>
    </p:spTree>
    <p:extLst>
      <p:ext uri="{BB962C8B-B14F-4D97-AF65-F5344CB8AC3E}">
        <p14:creationId xmlns:p14="http://schemas.microsoft.com/office/powerpoint/2010/main" val="3996634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sz="2800" b="1">
                <a:solidFill>
                  <a:schemeClr val="tx1"/>
                </a:solidFill>
                <a:effectLst>
                  <a:outerShdw blurRad="38100" dist="38100" dir="2700000" algn="tl">
                    <a:srgbClr val="000000">
                      <a:alpha val="43137"/>
                    </a:srgbClr>
                  </a:outerShdw>
                </a:effectLst>
              </a:rPr>
              <a:t>Questions</a:t>
            </a: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3932131" y="6696406"/>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45</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28002" y="6699643"/>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pic>
        <p:nvPicPr>
          <p:cNvPr id="2" name="Graphic 1" descr="Questions with solid fill">
            <a:extLst>
              <a:ext uri="{FF2B5EF4-FFF2-40B4-BE49-F238E27FC236}">
                <a16:creationId xmlns:a16="http://schemas.microsoft.com/office/drawing/2014/main" id="{D9B18158-8F7B-25B1-0AD1-F4709F3794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63047" y="427181"/>
            <a:ext cx="2751839" cy="2751839"/>
          </a:xfrm>
          <a:prstGeom prst="rect">
            <a:avLst/>
          </a:prstGeom>
        </p:spPr>
      </p:pic>
      <p:sp>
        <p:nvSpPr>
          <p:cNvPr id="3" name="TextBox 2">
            <a:extLst>
              <a:ext uri="{FF2B5EF4-FFF2-40B4-BE49-F238E27FC236}">
                <a16:creationId xmlns:a16="http://schemas.microsoft.com/office/drawing/2014/main" id="{9E70A2B3-C795-CDB5-FC9E-D9CE84CCEE91}"/>
              </a:ext>
            </a:extLst>
          </p:cNvPr>
          <p:cNvSpPr txBox="1"/>
          <p:nvPr/>
        </p:nvSpPr>
        <p:spPr>
          <a:xfrm>
            <a:off x="153824" y="3199705"/>
            <a:ext cx="8785077" cy="584775"/>
          </a:xfrm>
          <a:prstGeom prst="rect">
            <a:avLst/>
          </a:prstGeom>
          <a:noFill/>
        </p:spPr>
        <p:txBody>
          <a:bodyPr wrap="square" lIns="91440" tIns="45720" rIns="91440" bIns="45720" rtlCol="0" anchor="t">
            <a:spAutoFit/>
          </a:bodyPr>
          <a:lstStyle/>
          <a:p>
            <a:pPr algn="ctr"/>
            <a:r>
              <a:rPr lang="en-US" sz="1600"/>
              <a:t>If you have questions or need additional information, send a student message through ArmyIgnitED or email us at:</a:t>
            </a:r>
            <a:endParaRPr lang="en-US"/>
          </a:p>
        </p:txBody>
      </p:sp>
      <p:grpSp>
        <p:nvGrpSpPr>
          <p:cNvPr id="4" name="Group 3">
            <a:extLst>
              <a:ext uri="{FF2B5EF4-FFF2-40B4-BE49-F238E27FC236}">
                <a16:creationId xmlns:a16="http://schemas.microsoft.com/office/drawing/2014/main" id="{DA29A60E-4AA8-CC29-8524-51541844E972}"/>
              </a:ext>
            </a:extLst>
          </p:cNvPr>
          <p:cNvGrpSpPr/>
          <p:nvPr/>
        </p:nvGrpSpPr>
        <p:grpSpPr>
          <a:xfrm>
            <a:off x="1045923" y="3732445"/>
            <a:ext cx="8098077" cy="613775"/>
            <a:chOff x="1045923" y="4465106"/>
            <a:chExt cx="8098077" cy="613775"/>
          </a:xfrm>
        </p:grpSpPr>
        <p:pic>
          <p:nvPicPr>
            <p:cNvPr id="5" name="Graphic 4" descr="Envelope with solid fill">
              <a:extLst>
                <a:ext uri="{FF2B5EF4-FFF2-40B4-BE49-F238E27FC236}">
                  <a16:creationId xmlns:a16="http://schemas.microsoft.com/office/drawing/2014/main" id="{A2DC2A3B-9EC6-6AAF-6133-1D155B36A66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923" y="4465106"/>
              <a:ext cx="613775" cy="613775"/>
            </a:xfrm>
            <a:prstGeom prst="rect">
              <a:avLst/>
            </a:prstGeom>
          </p:spPr>
        </p:pic>
        <p:sp>
          <p:nvSpPr>
            <p:cNvPr id="6" name="TextBox 5">
              <a:extLst>
                <a:ext uri="{FF2B5EF4-FFF2-40B4-BE49-F238E27FC236}">
                  <a16:creationId xmlns:a16="http://schemas.microsoft.com/office/drawing/2014/main" id="{BF720B17-A483-F27B-F345-F5527725B342}"/>
                </a:ext>
              </a:extLst>
            </p:cNvPr>
            <p:cNvSpPr txBox="1"/>
            <p:nvPr/>
          </p:nvSpPr>
          <p:spPr>
            <a:xfrm>
              <a:off x="1640909" y="4577799"/>
              <a:ext cx="7503091" cy="369332"/>
            </a:xfrm>
            <a:prstGeom prst="rect">
              <a:avLst/>
            </a:prstGeom>
            <a:noFill/>
          </p:spPr>
          <p:txBody>
            <a:bodyPr wrap="square" rtlCol="0">
              <a:spAutoFit/>
            </a:bodyPr>
            <a:lstStyle/>
            <a:p>
              <a:endParaRPr lang="en-US"/>
            </a:p>
          </p:txBody>
        </p:sp>
      </p:grpSp>
      <p:sp>
        <p:nvSpPr>
          <p:cNvPr id="15" name="TextBox 14">
            <a:extLst>
              <a:ext uri="{FF2B5EF4-FFF2-40B4-BE49-F238E27FC236}">
                <a16:creationId xmlns:a16="http://schemas.microsoft.com/office/drawing/2014/main" id="{FCAA8F51-0E15-8420-637A-287177E62424}"/>
              </a:ext>
            </a:extLst>
          </p:cNvPr>
          <p:cNvSpPr txBox="1"/>
          <p:nvPr/>
        </p:nvSpPr>
        <p:spPr>
          <a:xfrm rot="10800000" flipV="1">
            <a:off x="852999" y="3854666"/>
            <a:ext cx="7438002" cy="369332"/>
          </a:xfrm>
          <a:prstGeom prst="rect">
            <a:avLst/>
          </a:prstGeom>
          <a:noFill/>
        </p:spPr>
        <p:txBody>
          <a:bodyPr wrap="square" lIns="91440" tIns="45720" rIns="91440" bIns="45720" anchor="t">
            <a:spAutoFit/>
          </a:bodyPr>
          <a:lstStyle/>
          <a:p>
            <a:pPr algn="ctr"/>
            <a:r>
              <a:rPr lang="en-US"/>
              <a:t>usarmy.hood.id-wh.mbx.dhr-esd-counseling@army.mil</a:t>
            </a:r>
            <a:endParaRPr lang="en-US">
              <a:cs typeface="Arial" panose="020B0604020202020204"/>
            </a:endParaRPr>
          </a:p>
        </p:txBody>
      </p:sp>
    </p:spTree>
    <p:extLst>
      <p:ext uri="{BB962C8B-B14F-4D97-AF65-F5344CB8AC3E}">
        <p14:creationId xmlns:p14="http://schemas.microsoft.com/office/powerpoint/2010/main" val="4196232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1984C86-DC2E-059C-5DFB-874A8A307F79}"/>
              </a:ext>
            </a:extLst>
          </p:cNvPr>
          <p:cNvSpPr>
            <a:spLocks noGrp="1"/>
          </p:cNvSpPr>
          <p:nvPr>
            <p:ph idx="1"/>
          </p:nvPr>
        </p:nvSpPr>
        <p:spPr>
          <a:xfrm>
            <a:off x="195897" y="833518"/>
            <a:ext cx="8587820" cy="5190963"/>
          </a:xfrm>
          <a:ln>
            <a:solidFill>
              <a:srgbClr val="0000FF"/>
            </a:solidFill>
          </a:ln>
        </p:spPr>
        <p:txBody>
          <a:bodyPr vert="horz" lIns="91440" tIns="45720" rIns="91440" bIns="45720" rtlCol="0" anchor="t">
            <a:normAutofit/>
          </a:bodyPr>
          <a:lstStyle/>
          <a:p>
            <a:pPr>
              <a:buFont typeface="Arial" panose="020B0604020202020204" pitchFamily="34" charset="0"/>
              <a:buChar char="•"/>
              <a:defRPr/>
            </a:pPr>
            <a:endParaRPr lang="en-US" sz="2000" b="0" dirty="0">
              <a:latin typeface="Arial" charset="0"/>
              <a:cs typeface="Arial" charset="0"/>
            </a:endParaRPr>
          </a:p>
          <a:p>
            <a:pPr>
              <a:buFont typeface="Arial" panose="020B0604020202020204" pitchFamily="34" charset="0"/>
              <a:buChar char="•"/>
              <a:defRPr/>
            </a:pPr>
            <a:r>
              <a:rPr lang="en-US" sz="2400" b="0" dirty="0">
                <a:latin typeface="Arial" charset="0"/>
                <a:cs typeface="Arial" charset="0"/>
              </a:rPr>
              <a:t>Access funds for tuition and industry recognized credentials</a:t>
            </a:r>
          </a:p>
          <a:p>
            <a:pPr>
              <a:buFont typeface="Arial" panose="020B0604020202020204" pitchFamily="34" charset="0"/>
              <a:buChar char="•"/>
              <a:defRPr/>
            </a:pPr>
            <a:endParaRPr lang="en-US" sz="2400" b="0" dirty="0">
              <a:latin typeface="Arial" charset="0"/>
              <a:cs typeface="Arial" charset="0"/>
            </a:endParaRPr>
          </a:p>
          <a:p>
            <a:pPr>
              <a:buFont typeface="Arial" panose="020B0604020202020204" pitchFamily="34" charset="0"/>
              <a:buChar char="•"/>
              <a:defRPr/>
            </a:pPr>
            <a:r>
              <a:rPr lang="en-US" sz="2400" b="0" dirty="0">
                <a:latin typeface="Arial" charset="0"/>
                <a:cs typeface="Arial" charset="0"/>
              </a:rPr>
              <a:t>Submit funding requests 24/7</a:t>
            </a:r>
          </a:p>
          <a:p>
            <a:pPr marL="0" indent="0">
              <a:buNone/>
              <a:defRPr/>
            </a:pPr>
            <a:endParaRPr lang="en-US" sz="2400" b="0" dirty="0">
              <a:latin typeface="Arial" charset="0"/>
              <a:cs typeface="Arial" charset="0"/>
            </a:endParaRPr>
          </a:p>
          <a:p>
            <a:pPr>
              <a:buFont typeface="Arial" panose="020B0604020202020204" pitchFamily="34" charset="0"/>
              <a:buChar char="•"/>
              <a:defRPr/>
            </a:pPr>
            <a:r>
              <a:rPr lang="en-US" sz="2400" b="0" dirty="0">
                <a:latin typeface="Arial" charset="0"/>
                <a:cs typeface="Arial" charset="0"/>
              </a:rPr>
              <a:t>See your balance, funding requests,</a:t>
            </a:r>
            <a:r>
              <a:rPr lang="en-US" sz="2400" dirty="0">
                <a:latin typeface="Arial" charset="0"/>
                <a:cs typeface="Arial" charset="0"/>
              </a:rPr>
              <a:t> degree progress</a:t>
            </a:r>
            <a:r>
              <a:rPr lang="en-US" sz="2400" b="0" dirty="0">
                <a:latin typeface="Arial" charset="0"/>
                <a:cs typeface="Arial" charset="0"/>
              </a:rPr>
              <a:t> and Tuition Assistance (TA) and Credentialing Assistance (CA) blockers in one place</a:t>
            </a:r>
          </a:p>
          <a:p>
            <a:pPr marL="0" indent="0">
              <a:buNone/>
              <a:defRPr/>
            </a:pPr>
            <a:endParaRPr lang="en-US" sz="2400" b="0" dirty="0">
              <a:latin typeface="Arial" charset="0"/>
              <a:cs typeface="Arial" charset="0"/>
            </a:endParaRPr>
          </a:p>
          <a:p>
            <a:pPr>
              <a:buFont typeface="Arial" panose="020B0604020202020204" pitchFamily="34" charset="0"/>
              <a:buChar char="•"/>
              <a:defRPr/>
            </a:pPr>
            <a:r>
              <a:rPr lang="en-US" sz="2400" b="0" dirty="0">
                <a:latin typeface="Arial" charset="0"/>
                <a:cs typeface="Arial" charset="0"/>
              </a:rPr>
              <a:t>Message your Education Center and AI directly through the system</a:t>
            </a:r>
            <a:endParaRPr lang="en-US" sz="2400" dirty="0">
              <a:cs typeface="Arial"/>
            </a:endParaRPr>
          </a:p>
          <a:p>
            <a:endParaRPr lang="en-US" dirty="0">
              <a:cs typeface="Arial"/>
            </a:endParaRPr>
          </a:p>
        </p:txBody>
      </p:sp>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a:effectLst>
                  <a:outerShdw blurRad="38100" dist="38100" dir="2700000" algn="tl">
                    <a:srgbClr val="000000">
                      <a:alpha val="43137"/>
                    </a:srgbClr>
                  </a:outerShdw>
                </a:effectLst>
              </a:rPr>
              <a:t>Benefits of </a:t>
            </a:r>
            <a:r>
              <a:rPr lang="en-US" err="1">
                <a:effectLst>
                  <a:outerShdw blurRad="38100" dist="38100" dir="2700000" algn="tl">
                    <a:srgbClr val="000000">
                      <a:alpha val="43137"/>
                    </a:srgbClr>
                  </a:outerShdw>
                </a:effectLst>
              </a:rPr>
              <a:t>ArmyIgnitED</a:t>
            </a:r>
            <a:endParaRPr lang="en-US">
              <a:effectLst>
                <a:outerShdw blurRad="38100" dist="38100" dir="2700000" algn="tl">
                  <a:srgbClr val="000000">
                    <a:alpha val="43137"/>
                  </a:srgbClr>
                </a:outerShdw>
              </a:effectLst>
            </a:endParaRPr>
          </a:p>
        </p:txBody>
      </p:sp>
      <p:sp>
        <p:nvSpPr>
          <p:cNvPr id="2" name="Slide Number Placeholder 5">
            <a:extLst>
              <a:ext uri="{FF2B5EF4-FFF2-40B4-BE49-F238E27FC236}">
                <a16:creationId xmlns:a16="http://schemas.microsoft.com/office/drawing/2014/main" id="{101D4FCC-853F-D43C-823B-2B66BAFA327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a:t>
            </a:fld>
            <a:endParaRPr lang="en-US" sz="800">
              <a:solidFill>
                <a:schemeClr val="bg1"/>
              </a:solidFill>
            </a:endParaRPr>
          </a:p>
        </p:txBody>
      </p:sp>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4" name="Classification bottom">
            <a:extLst>
              <a:ext uri="{FF2B5EF4-FFF2-40B4-BE49-F238E27FC236}">
                <a16:creationId xmlns:a16="http://schemas.microsoft.com/office/drawing/2014/main" id="{5DD5E28B-6AA9-8F6F-D47B-9062B44B771C}"/>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Tree>
    <p:extLst>
      <p:ext uri="{BB962C8B-B14F-4D97-AF65-F5344CB8AC3E}">
        <p14:creationId xmlns:p14="http://schemas.microsoft.com/office/powerpoint/2010/main" val="350063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F01C-F27F-3319-A403-195E10334E8A}"/>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Agenda</a:t>
            </a:r>
          </a:p>
        </p:txBody>
      </p:sp>
      <p:pic>
        <p:nvPicPr>
          <p:cNvPr id="4" name="Content Placeholder 3">
            <a:extLst>
              <a:ext uri="{FF2B5EF4-FFF2-40B4-BE49-F238E27FC236}">
                <a16:creationId xmlns:a16="http://schemas.microsoft.com/office/drawing/2014/main" id="{6F330683-4568-C662-DE2E-565D67696F9B}"/>
              </a:ext>
            </a:extLst>
          </p:cNvPr>
          <p:cNvPicPr>
            <a:picLocks noGrp="1" noChangeAspect="1"/>
          </p:cNvPicPr>
          <p:nvPr>
            <p:ph idx="1"/>
          </p:nvPr>
        </p:nvPicPr>
        <p:blipFill>
          <a:blip r:embed="rId2"/>
          <a:stretch>
            <a:fillRect/>
          </a:stretch>
        </p:blipFill>
        <p:spPr>
          <a:xfrm>
            <a:off x="624532" y="1392759"/>
            <a:ext cx="731583" cy="4072481"/>
          </a:xfrm>
          <a:prstGeom prst="rect">
            <a:avLst/>
          </a:prstGeom>
        </p:spPr>
      </p:pic>
      <p:sp>
        <p:nvSpPr>
          <p:cNvPr id="3" name="TextBox 2">
            <a:extLst>
              <a:ext uri="{FF2B5EF4-FFF2-40B4-BE49-F238E27FC236}">
                <a16:creationId xmlns:a16="http://schemas.microsoft.com/office/drawing/2014/main" id="{3FAB9137-D22F-D413-E26B-2EFA10565A83}"/>
              </a:ext>
            </a:extLst>
          </p:cNvPr>
          <p:cNvSpPr txBox="1"/>
          <p:nvPr/>
        </p:nvSpPr>
        <p:spPr>
          <a:xfrm>
            <a:off x="2498103" y="1659284"/>
            <a:ext cx="501506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TA Eligibility and Policy</a:t>
            </a:r>
          </a:p>
          <a:p>
            <a:endParaRPr lang="en-US" sz="3200" dirty="0"/>
          </a:p>
          <a:p>
            <a:pPr marL="457200" indent="-457200">
              <a:buFont typeface="Arial" panose="020B0604020202020204" pitchFamily="34" charset="0"/>
              <a:buChar char="•"/>
            </a:pPr>
            <a:r>
              <a:rPr lang="en-US" sz="3200" dirty="0"/>
              <a:t>CA Basics</a:t>
            </a:r>
          </a:p>
          <a:p>
            <a:endParaRPr lang="en-US" sz="3200" dirty="0"/>
          </a:p>
          <a:p>
            <a:pPr marL="457200" indent="-457200">
              <a:buFont typeface="Arial" panose="020B0604020202020204" pitchFamily="34" charset="0"/>
              <a:buChar char="•"/>
            </a:pPr>
            <a:r>
              <a:rPr lang="en-US" sz="3200" dirty="0"/>
              <a:t>Portal Navigation</a:t>
            </a:r>
          </a:p>
          <a:p>
            <a:endParaRPr lang="en-US" sz="3200" dirty="0"/>
          </a:p>
          <a:p>
            <a:pPr marL="457200" indent="-457200">
              <a:buFont typeface="Arial" panose="020B0604020202020204" pitchFamily="34" charset="0"/>
              <a:buChar char="•"/>
            </a:pPr>
            <a:r>
              <a:rPr lang="en-US" sz="3200" dirty="0"/>
              <a:t>Next Steps</a:t>
            </a:r>
          </a:p>
        </p:txBody>
      </p:sp>
    </p:spTree>
    <p:extLst>
      <p:ext uri="{BB962C8B-B14F-4D97-AF65-F5344CB8AC3E}">
        <p14:creationId xmlns:p14="http://schemas.microsoft.com/office/powerpoint/2010/main" val="53493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Eligibility for TA</a:t>
            </a:r>
            <a:endParaRPr lang="en-US">
              <a:effectLst>
                <a:outerShdw blurRad="38100" dist="38100" dir="2700000" algn="tl">
                  <a:srgbClr val="000000">
                    <a:alpha val="43137"/>
                  </a:srgbClr>
                </a:outerShdw>
              </a:effectLst>
            </a:endParaRP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7</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2" name="Text Placeholder 17">
            <a:extLst>
              <a:ext uri="{FF2B5EF4-FFF2-40B4-BE49-F238E27FC236}">
                <a16:creationId xmlns:a16="http://schemas.microsoft.com/office/drawing/2014/main" id="{AF16F280-B7A7-8BA8-A2DA-34D57E3B4CDA}"/>
              </a:ext>
            </a:extLst>
          </p:cNvPr>
          <p:cNvSpPr txBox="1">
            <a:spLocks/>
          </p:cNvSpPr>
          <p:nvPr/>
        </p:nvSpPr>
        <p:spPr>
          <a:xfrm>
            <a:off x="877186" y="1478111"/>
            <a:ext cx="6200908" cy="4062651"/>
          </a:xfrm>
          <a:prstGeom prst="rect">
            <a:avLst/>
          </a:prstGeom>
          <a:ln w="3175">
            <a:solidFill>
              <a:schemeClr val="tx1"/>
            </a:solidFill>
          </a:ln>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b="1" dirty="0"/>
          </a:p>
          <a:p>
            <a:pPr marL="0" indent="0" algn="ctr">
              <a:buNone/>
            </a:pPr>
            <a:r>
              <a:rPr lang="en-US" b="1" dirty="0"/>
              <a:t>Officers’ TA Eligibility</a:t>
            </a:r>
          </a:p>
          <a:p>
            <a:pPr marL="0" indent="0" algn="ctr">
              <a:buNone/>
            </a:pPr>
            <a:endParaRPr lang="en-US" dirty="0"/>
          </a:p>
          <a:p>
            <a:pPr marL="342900" indent="-342900"/>
            <a:r>
              <a:rPr lang="en-US" dirty="0"/>
              <a:t>Will incur an Additional Duty Service Obligation (ADSO)</a:t>
            </a:r>
          </a:p>
          <a:p>
            <a:pPr marL="0" indent="0">
              <a:buNone/>
            </a:pPr>
            <a:endParaRPr lang="en-US" dirty="0">
              <a:latin typeface="+mj-lt"/>
              <a:cs typeface="Arial" panose="020B0604020202020204"/>
            </a:endParaRPr>
          </a:p>
          <a:p>
            <a:pPr marL="800100" lvl="2" indent="-342900">
              <a:spcBef>
                <a:spcPts val="600"/>
              </a:spcBef>
              <a:buFont typeface="Courier New" panose="02070309020205020404" pitchFamily="49" charset="0"/>
              <a:buChar char="o"/>
            </a:pPr>
            <a:r>
              <a:rPr lang="en-US" sz="2325" dirty="0">
                <a:latin typeface="+mj-lt"/>
              </a:rPr>
              <a:t>2-year ADSO for Active-Duty Officers</a:t>
            </a:r>
          </a:p>
          <a:p>
            <a:pPr marL="800100" lvl="2" indent="-342900">
              <a:spcBef>
                <a:spcPts val="600"/>
              </a:spcBef>
              <a:buFont typeface="Courier New" panose="02070309020205020404" pitchFamily="49" charset="0"/>
              <a:buChar char="o"/>
            </a:pPr>
            <a:r>
              <a:rPr lang="en-US" sz="2325" dirty="0">
                <a:latin typeface="+mj-lt"/>
              </a:rPr>
              <a:t>4-year ADSO for Reserve Officers</a:t>
            </a:r>
          </a:p>
          <a:p>
            <a:pPr lvl="2">
              <a:spcBef>
                <a:spcPts val="600"/>
              </a:spcBef>
            </a:pPr>
            <a:endParaRPr lang="en-US" sz="2325" dirty="0">
              <a:latin typeface="Trebuchet MS" panose="020B0603020202020204" pitchFamily="34" charset="0"/>
            </a:endParaRPr>
          </a:p>
          <a:p>
            <a:pPr marL="342900" indent="-342900"/>
            <a:r>
              <a:rPr lang="en-US" dirty="0"/>
              <a:t>The ADSO begins on the end date of the last TA funded class and runs concurrently with other ADSOs</a:t>
            </a:r>
          </a:p>
          <a:p>
            <a:pPr marL="571500" lvl="1" indent="-342900">
              <a:buFont typeface="Arial" panose="020B0604020202020204" pitchFamily="34" charset="0"/>
              <a:buChar char="•"/>
            </a:pPr>
            <a:endParaRPr lang="en-US" dirty="0"/>
          </a:p>
          <a:p>
            <a:pPr marL="571500" lvl="1" indent="-342900">
              <a:buFont typeface="Arial" panose="020B0604020202020204" pitchFamily="34" charset="0"/>
              <a:buChar char="•"/>
            </a:pPr>
            <a:endParaRPr lang="en-US" dirty="0"/>
          </a:p>
          <a:p>
            <a:pPr marL="571500" lvl="1" indent="-342900">
              <a:buFont typeface="Arial" panose="020B0604020202020204" pitchFamily="34" charset="0"/>
              <a:buChar char="•"/>
            </a:pPr>
            <a:endParaRPr lang="en-US" dirty="0"/>
          </a:p>
          <a:p>
            <a:pPr marL="571500" lvl="1" indent="-342900">
              <a:buFont typeface="Arial" panose="020B0604020202020204" pitchFamily="34" charset="0"/>
              <a:buChar char="•"/>
            </a:pPr>
            <a:endParaRPr lang="en-US" dirty="0"/>
          </a:p>
          <a:p>
            <a:pPr marL="571500" lvl="1" indent="-342900">
              <a:buFont typeface="Arial" panose="020B0604020202020204" pitchFamily="34" charset="0"/>
              <a:buChar char="•"/>
            </a:pPr>
            <a:endParaRPr lang="en-US" dirty="0"/>
          </a:p>
          <a:p>
            <a:pPr marL="571500" lvl="1" indent="-342900">
              <a:buFont typeface="Arial" panose="020B0604020202020204" pitchFamily="34" charset="0"/>
              <a:buChar char="•"/>
            </a:pPr>
            <a:endParaRPr lang="en-US" dirty="0"/>
          </a:p>
          <a:p>
            <a:pPr marL="571500" lvl="1"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FD928634-7755-4FBC-E68F-E4B69465814F}"/>
              </a:ext>
            </a:extLst>
          </p:cNvPr>
          <p:cNvPicPr>
            <a:picLocks noChangeAspect="1"/>
          </p:cNvPicPr>
          <p:nvPr/>
        </p:nvPicPr>
        <p:blipFill>
          <a:blip r:embed="rId3"/>
          <a:stretch>
            <a:fillRect/>
          </a:stretch>
        </p:blipFill>
        <p:spPr>
          <a:xfrm>
            <a:off x="7219826" y="1478111"/>
            <a:ext cx="1676545" cy="3901778"/>
          </a:xfrm>
          <a:prstGeom prst="rect">
            <a:avLst/>
          </a:prstGeom>
        </p:spPr>
      </p:pic>
    </p:spTree>
    <p:extLst>
      <p:ext uri="{BB962C8B-B14F-4D97-AF65-F5344CB8AC3E}">
        <p14:creationId xmlns:p14="http://schemas.microsoft.com/office/powerpoint/2010/main" val="3431149691"/>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9"/>
                                        </p:tgtEl>
                                        <p:attrNameLst>
                                          <p:attrName>style.color</p:attrName>
                                        </p:attrNameLst>
                                      </p:cBhvr>
                                      <p:to>
                                        <a:schemeClr val="bg1"/>
                                      </p:to>
                                    </p:animClr>
                                    <p:animClr clrSpc="rgb" dir="cw">
                                      <p:cBhvr>
                                        <p:cTn id="7" dur="250" autoRev="1" fill="remove"/>
                                        <p:tgtEl>
                                          <p:spTgt spid="9"/>
                                        </p:tgtEl>
                                        <p:attrNameLst>
                                          <p:attrName>fillcolor</p:attrName>
                                        </p:attrNameLst>
                                      </p:cBhvr>
                                      <p:to>
                                        <a:schemeClr val="bg1"/>
                                      </p:to>
                                    </p:animClr>
                                    <p:set>
                                      <p:cBhvr>
                                        <p:cTn id="8" dur="250" autoRev="1" fill="remove"/>
                                        <p:tgtEl>
                                          <p:spTgt spid="9"/>
                                        </p:tgtEl>
                                        <p:attrNameLst>
                                          <p:attrName>fill.type</p:attrName>
                                        </p:attrNameLst>
                                      </p:cBhvr>
                                      <p:to>
                                        <p:strVal val="solid"/>
                                      </p:to>
                                    </p:set>
                                    <p:set>
                                      <p:cBhvr>
                                        <p:cTn id="9"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Eligibility for TA</a:t>
            </a:r>
            <a:endParaRPr lang="en-US">
              <a:effectLst>
                <a:outerShdw blurRad="38100" dist="38100" dir="2700000" algn="tl">
                  <a:srgbClr val="000000">
                    <a:alpha val="43137"/>
                  </a:srgbClr>
                </a:outerShdw>
              </a:effectLst>
            </a:endParaRPr>
          </a:p>
        </p:txBody>
      </p:sp>
      <p:sp>
        <p:nvSpPr>
          <p:cNvPr id="10" name="Classification bottom">
            <a:extLst>
              <a:ext uri="{FF2B5EF4-FFF2-40B4-BE49-F238E27FC236}">
                <a16:creationId xmlns:a16="http://schemas.microsoft.com/office/drawing/2014/main" id="{950E6FD7-DD85-DB55-D442-F1E8959C4C80}"/>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rPr>
              <a:t>CUI</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8</a:t>
            </a:fld>
            <a:endParaRPr lang="en-US" sz="800">
              <a:solidFill>
                <a:schemeClr val="bg1"/>
              </a:solidFill>
            </a:endParaRPr>
          </a:p>
        </p:txBody>
      </p:sp>
      <p:sp>
        <p:nvSpPr>
          <p:cNvPr id="12" name="Classification bottom">
            <a:extLst>
              <a:ext uri="{FF2B5EF4-FFF2-40B4-BE49-F238E27FC236}">
                <a16:creationId xmlns:a16="http://schemas.microsoft.com/office/drawing/2014/main" id="{79002A91-5FA1-93C9-5C5D-6B96B1EE7802}"/>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CUI</a:t>
            </a:r>
          </a:p>
        </p:txBody>
      </p:sp>
      <p:sp>
        <p:nvSpPr>
          <p:cNvPr id="7" name="Content Placeholder 1">
            <a:extLst>
              <a:ext uri="{FF2B5EF4-FFF2-40B4-BE49-F238E27FC236}">
                <a16:creationId xmlns:a16="http://schemas.microsoft.com/office/drawing/2014/main" id="{1C650F32-4DF0-553D-42D4-FD20741B24C7}"/>
              </a:ext>
            </a:extLst>
          </p:cNvPr>
          <p:cNvSpPr>
            <a:spLocks noGrp="1"/>
          </p:cNvSpPr>
          <p:nvPr>
            <p:ph idx="1"/>
          </p:nvPr>
        </p:nvSpPr>
        <p:spPr>
          <a:xfrm>
            <a:off x="159873" y="934948"/>
            <a:ext cx="8818690" cy="4993170"/>
          </a:xfrm>
          <a:ln>
            <a:solidFill>
              <a:srgbClr val="0000FF"/>
            </a:solidFill>
          </a:ln>
        </p:spPr>
        <p:txBody>
          <a:bodyPr vert="horz" lIns="91440" tIns="45720" rIns="91440" bIns="45720" rtlCol="0" anchor="t">
            <a:normAutofit fontScale="92500" lnSpcReduction="20000"/>
          </a:bodyPr>
          <a:lstStyle/>
          <a:p>
            <a:endParaRPr lang="en-US" sz="900" b="0" dirty="0">
              <a:latin typeface="Arial" charset="0"/>
              <a:cs typeface="Arial" charset="0"/>
            </a:endParaRPr>
          </a:p>
          <a:p>
            <a:r>
              <a:rPr lang="en-US" b="1" dirty="0">
                <a:latin typeface="Arial"/>
                <a:cs typeface="Arial"/>
              </a:rPr>
              <a:t>Not flagged </a:t>
            </a:r>
            <a:r>
              <a:rPr lang="en-US" b="0" dirty="0">
                <a:latin typeface="Arial"/>
                <a:cs typeface="Arial"/>
              </a:rPr>
              <a:t>IAW AR 600-8-2 Suspension of Favorable Personnel Actions (Flags)</a:t>
            </a:r>
          </a:p>
          <a:p>
            <a:endParaRPr lang="en-US" dirty="0">
              <a:latin typeface="Arial"/>
              <a:cs typeface="Arial"/>
            </a:endParaRPr>
          </a:p>
          <a:p>
            <a:r>
              <a:rPr lang="en-US" sz="2700" dirty="0">
                <a:latin typeface="Arial"/>
                <a:cs typeface="Arial"/>
              </a:rPr>
              <a:t>No suspensions due to two </a:t>
            </a:r>
            <a:r>
              <a:rPr lang="en-US" sz="2600" dirty="0">
                <a:latin typeface="Arial"/>
                <a:cs typeface="Arial"/>
              </a:rPr>
              <a:t>unsuccessful </a:t>
            </a:r>
            <a:r>
              <a:rPr lang="en-US" sz="2700" dirty="0">
                <a:latin typeface="Arial"/>
                <a:cs typeface="Arial"/>
              </a:rPr>
              <a:t>grades within the same fiscal year </a:t>
            </a:r>
            <a:endParaRPr lang="en-US" b="0" dirty="0">
              <a:latin typeface="Arial"/>
              <a:cs typeface="Arial"/>
            </a:endParaRPr>
          </a:p>
          <a:p>
            <a:pPr marL="0" indent="0">
              <a:buNone/>
            </a:pPr>
            <a:endParaRPr lang="en-US" sz="2700" dirty="0"/>
          </a:p>
          <a:p>
            <a:r>
              <a:rPr lang="en-US" dirty="0"/>
              <a:t>Maintain a </a:t>
            </a:r>
            <a:r>
              <a:rPr lang="en-US" b="1" dirty="0"/>
              <a:t>2.0 Grade Point Average (GPA) </a:t>
            </a:r>
            <a:r>
              <a:rPr lang="en-US" dirty="0"/>
              <a:t>after completion of </a:t>
            </a:r>
            <a:r>
              <a:rPr lang="en-US" b="1" dirty="0"/>
              <a:t>15</a:t>
            </a:r>
            <a:r>
              <a:rPr lang="en-US" dirty="0"/>
              <a:t> </a:t>
            </a:r>
            <a:r>
              <a:rPr lang="en-US" b="1" dirty="0"/>
              <a:t>semester hours (SH)</a:t>
            </a:r>
            <a:r>
              <a:rPr lang="en-US" dirty="0"/>
              <a:t> for undergraduate level courses and a </a:t>
            </a:r>
            <a:r>
              <a:rPr lang="en-US" b="1" dirty="0"/>
              <a:t>3.0 GPA </a:t>
            </a:r>
            <a:r>
              <a:rPr lang="en-US" dirty="0"/>
              <a:t>after completion of </a:t>
            </a:r>
            <a:r>
              <a:rPr lang="en-US" b="1" dirty="0"/>
              <a:t>6</a:t>
            </a:r>
            <a:r>
              <a:rPr lang="en-US" dirty="0"/>
              <a:t> SH for graduate level courses</a:t>
            </a:r>
          </a:p>
          <a:p>
            <a:endParaRPr lang="en-US" dirty="0"/>
          </a:p>
          <a:p>
            <a:r>
              <a:rPr lang="en-US" dirty="0"/>
              <a:t>Provide an </a:t>
            </a:r>
            <a:r>
              <a:rPr lang="en-US" b="1" dirty="0"/>
              <a:t>Evaluated Degree Plan (EDP) </a:t>
            </a:r>
            <a:r>
              <a:rPr lang="en-US" dirty="0"/>
              <a:t>by the time you’ve completed </a:t>
            </a:r>
            <a:r>
              <a:rPr lang="en-US" b="1" dirty="0"/>
              <a:t>2</a:t>
            </a:r>
            <a:r>
              <a:rPr lang="en-US" dirty="0"/>
              <a:t> TA-funded courses</a:t>
            </a:r>
          </a:p>
          <a:p>
            <a:endParaRPr lang="en-US" dirty="0"/>
          </a:p>
          <a:p>
            <a:endParaRPr lang="en-US" dirty="0"/>
          </a:p>
        </p:txBody>
      </p:sp>
    </p:spTree>
    <p:extLst>
      <p:ext uri="{BB962C8B-B14F-4D97-AF65-F5344CB8AC3E}">
        <p14:creationId xmlns:p14="http://schemas.microsoft.com/office/powerpoint/2010/main" val="2266124813"/>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2732-35A1-F616-44E7-52FC997EA3B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Eligibility for TA</a:t>
            </a:r>
          </a:p>
        </p:txBody>
      </p:sp>
      <p:sp>
        <p:nvSpPr>
          <p:cNvPr id="3" name="TextBox 2">
            <a:extLst>
              <a:ext uri="{FF2B5EF4-FFF2-40B4-BE49-F238E27FC236}">
                <a16:creationId xmlns:a16="http://schemas.microsoft.com/office/drawing/2014/main" id="{33BD788F-18F5-5A17-C7FD-2F9D1A376A44}"/>
              </a:ext>
            </a:extLst>
          </p:cNvPr>
          <p:cNvSpPr txBox="1"/>
          <p:nvPr/>
        </p:nvSpPr>
        <p:spPr>
          <a:xfrm>
            <a:off x="843761" y="5342176"/>
            <a:ext cx="746629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hlinkClick r:id="rId3"/>
              </a:rPr>
              <a:t>https://dhra.appianportalsgov.com/DoD-MOU/page/ta-decide</a:t>
            </a:r>
            <a:endParaRPr lang="en-US" dirty="0"/>
          </a:p>
          <a:p>
            <a:pPr algn="ctr"/>
            <a:endParaRPr lang="en-US" dirty="0">
              <a:hlinkClick r:id="rId4"/>
            </a:endParaRPr>
          </a:p>
          <a:p>
            <a:pPr algn="ctr"/>
            <a:r>
              <a:rPr lang="en-US" dirty="0">
                <a:hlinkClick r:id="rId4"/>
              </a:rPr>
              <a:t>https://www.cool.osd.mil/army/index.html</a:t>
            </a:r>
            <a:endParaRPr lang="en-US" dirty="0"/>
          </a:p>
          <a:p>
            <a:pPr algn="ctr"/>
            <a:endParaRPr lang="en-US" dirty="0"/>
          </a:p>
          <a:p>
            <a:pPr algn="ctr"/>
            <a:endParaRPr lang="en-US" dirty="0"/>
          </a:p>
        </p:txBody>
      </p:sp>
      <p:pic>
        <p:nvPicPr>
          <p:cNvPr id="12" name="Picture 11">
            <a:extLst>
              <a:ext uri="{FF2B5EF4-FFF2-40B4-BE49-F238E27FC236}">
                <a16:creationId xmlns:a16="http://schemas.microsoft.com/office/drawing/2014/main" id="{65746799-36E1-7AE6-7A5C-8F8A83355640}"/>
              </a:ext>
            </a:extLst>
          </p:cNvPr>
          <p:cNvPicPr>
            <a:picLocks noChangeAspect="1"/>
          </p:cNvPicPr>
          <p:nvPr/>
        </p:nvPicPr>
        <p:blipFill>
          <a:blip r:embed="rId5" cstate="print">
            <a:extLst>
              <a:ext uri="{28A0092B-C50C-407E-A947-70E740481C1C}">
                <a14:useLocalDpi xmlns:a14="http://schemas.microsoft.com/office/drawing/2010/main" val="0"/>
              </a:ext>
            </a:extLst>
          </a:blip>
          <a:srcRect t="17182" b="32677"/>
          <a:stretch>
            <a:fillRect/>
          </a:stretch>
        </p:blipFill>
        <p:spPr>
          <a:xfrm>
            <a:off x="1432875" y="658965"/>
            <a:ext cx="6108568" cy="3964952"/>
          </a:xfrm>
          <a:prstGeom prst="rect">
            <a:avLst/>
          </a:prstGeom>
        </p:spPr>
      </p:pic>
      <p:sp>
        <p:nvSpPr>
          <p:cNvPr id="15" name="TextBox 14">
            <a:extLst>
              <a:ext uri="{FF2B5EF4-FFF2-40B4-BE49-F238E27FC236}">
                <a16:creationId xmlns:a16="http://schemas.microsoft.com/office/drawing/2014/main" id="{1AD454A1-8FA3-E2A7-757B-B24450D4F3B1}"/>
              </a:ext>
            </a:extLst>
          </p:cNvPr>
          <p:cNvSpPr txBox="1"/>
          <p:nvPr/>
        </p:nvSpPr>
        <p:spPr>
          <a:xfrm>
            <a:off x="2413263" y="4623917"/>
            <a:ext cx="5505252" cy="584775"/>
          </a:xfrm>
          <a:prstGeom prst="rect">
            <a:avLst/>
          </a:prstGeom>
          <a:noFill/>
        </p:spPr>
        <p:txBody>
          <a:bodyPr wrap="square">
            <a:spAutoFit/>
          </a:bodyPr>
          <a:lstStyle/>
          <a:p>
            <a:r>
              <a:rPr lang="en-US" sz="1600" dirty="0"/>
              <a:t>Approved training providers listed on the Army Credentialing Opportunities Online (COOL) site</a:t>
            </a:r>
          </a:p>
        </p:txBody>
      </p:sp>
    </p:spTree>
    <p:extLst>
      <p:ext uri="{BB962C8B-B14F-4D97-AF65-F5344CB8AC3E}">
        <p14:creationId xmlns:p14="http://schemas.microsoft.com/office/powerpoint/2010/main" val="371817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B0680AD08B794CA97727382E063C4B" ma:contentTypeVersion="19" ma:contentTypeDescription="Create a new document." ma:contentTypeScope="" ma:versionID="d64625866e90b04e074006b4130d825c">
  <xsd:schema xmlns:xsd="http://www.w3.org/2001/XMLSchema" xmlns:xs="http://www.w3.org/2001/XMLSchema" xmlns:p="http://schemas.microsoft.com/office/2006/metadata/properties" xmlns:ns1="http://schemas.microsoft.com/sharepoint/v3" xmlns:ns2="e11744f2-a2ce-4d65-a67c-61214431140a" xmlns:ns3="2e7d4f83-29b6-420f-97b3-412830ee0291" targetNamespace="http://schemas.microsoft.com/office/2006/metadata/properties" ma:root="true" ma:fieldsID="3b1d88077988c6d27c2a04d91f825128" ns1:_="" ns2:_="" ns3:_="">
    <xsd:import namespace="http://schemas.microsoft.com/sharepoint/v3"/>
    <xsd:import namespace="e11744f2-a2ce-4d65-a67c-61214431140a"/>
    <xsd:import namespace="2e7d4f83-29b6-420f-97b3-412830ee02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1744f2-a2ce-4d65-a67c-6121443114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d4f83-29b6-420f-97b3-412830ee029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4f4f0fa-acd4-4a46-b198-437a680b0087}" ma:internalName="TaxCatchAll" ma:showField="CatchAllData" ma:web="2e7d4f83-29b6-420f-97b3-412830ee029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1744f2-a2ce-4d65-a67c-61214431140a">
      <Terms xmlns="http://schemas.microsoft.com/office/infopath/2007/PartnerControls"/>
    </lcf76f155ced4ddcb4097134ff3c332f>
    <TaxCatchAll xmlns="2e7d4f83-29b6-420f-97b3-412830ee0291" xsi:nil="true"/>
    <SharedWithUsers xmlns="2e7d4f83-29b6-420f-97b3-412830ee0291">
      <UserInfo>
        <DisplayName>Haynes, Patricia A (Patrice) CIV USARMY ID-READINESS (USA)</DisplayName>
        <AccountId>33</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C18F81-A303-4385-B655-6AEE3B243B97}">
  <ds:schemaRefs>
    <ds:schemaRef ds:uri="2e7d4f83-29b6-420f-97b3-412830ee0291"/>
    <ds:schemaRef ds:uri="e11744f2-a2ce-4d65-a67c-6121443114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3AC9DA-CA6C-4E09-9A0F-C6AA41E9C545}">
  <ds:schemaRefs>
    <ds:schemaRef ds:uri="2e7d4f83-29b6-420f-97b3-412830ee0291"/>
    <ds:schemaRef ds:uri="e11744f2-a2ce-4d65-a67c-6121443114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0EA41D-DA97-487C-9CD6-FACDA391B54C}">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
  <TotalTime>76</TotalTime>
  <Words>6857</Words>
  <Application>Microsoft Office PowerPoint</Application>
  <PresentationFormat>On-screen Show (4:3)</PresentationFormat>
  <Paragraphs>744</Paragraphs>
  <Slides>45</Slides>
  <Notes>38</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Master Content Slide</vt:lpstr>
      <vt:lpstr>Facer Master</vt:lpstr>
      <vt:lpstr>PowerPoint Presentation</vt:lpstr>
      <vt:lpstr>PowerPoint Presentation</vt:lpstr>
      <vt:lpstr>PowerPoint Presentation</vt:lpstr>
      <vt:lpstr>Purpose</vt:lpstr>
      <vt:lpstr>Benefits of ArmyIgnitED</vt:lpstr>
      <vt:lpstr>Agenda</vt:lpstr>
      <vt:lpstr>Eligibility for TA</vt:lpstr>
      <vt:lpstr>Eligibility for TA</vt:lpstr>
      <vt:lpstr>Eligibility for TA</vt:lpstr>
      <vt:lpstr>Fort Hood Partner Schools</vt:lpstr>
      <vt:lpstr>What Can You Study</vt:lpstr>
      <vt:lpstr>What Can You Study</vt:lpstr>
      <vt:lpstr>Tuition Assistance Basics</vt:lpstr>
      <vt:lpstr>Eligibility for TA</vt:lpstr>
      <vt:lpstr>Joint Services Transcript (JST)</vt:lpstr>
      <vt:lpstr>Tuition Assistance (TA) Basics</vt:lpstr>
      <vt:lpstr>Tuition Assistance (TA) Basics</vt:lpstr>
      <vt:lpstr>Tuition Assistance (TA) Basics</vt:lpstr>
      <vt:lpstr>Tuition Assistance (TA) Basics</vt:lpstr>
      <vt:lpstr>New Policy Update 19 MAR 2026</vt:lpstr>
      <vt:lpstr>New Policy Update 19 MAR 2026</vt:lpstr>
      <vt:lpstr>Add Supervisor Contact Information</vt:lpstr>
      <vt:lpstr>Reviewing TARs/CARs</vt:lpstr>
      <vt:lpstr>How will the Soldier know the Supervisor has approved?</vt:lpstr>
      <vt:lpstr>Dropping / Withdrawing Classes</vt:lpstr>
      <vt:lpstr>Recoupment (Repayment) of TA</vt:lpstr>
      <vt:lpstr>Recoupment Waiver</vt:lpstr>
      <vt:lpstr>Policy Update 19 MAR 2026</vt:lpstr>
      <vt:lpstr>Credentialing Assistance Basics</vt:lpstr>
      <vt:lpstr>CA Policy Update 19 MAR 2026</vt:lpstr>
      <vt:lpstr>Credentialing Assistance Basics</vt:lpstr>
      <vt:lpstr>Check-on-Learning</vt:lpstr>
      <vt:lpstr>Check-on-Learning</vt:lpstr>
      <vt:lpstr>Creating an ArmyIgnitED Account</vt:lpstr>
      <vt:lpstr>Logging Into ArmyIgnitED </vt:lpstr>
      <vt:lpstr>Navigating ArmyIgnitED </vt:lpstr>
      <vt:lpstr>Navigating ArmyIgnitED </vt:lpstr>
      <vt:lpstr>Complete Virtual Benefits Training</vt:lpstr>
      <vt:lpstr>Create an Education Goal</vt:lpstr>
      <vt:lpstr>Send Messages to Education Center</vt:lpstr>
      <vt:lpstr>Viewing Messages in ArmyIgnitED</vt:lpstr>
      <vt:lpstr>How to Get Help</vt:lpstr>
      <vt:lpstr>Support Ticket</vt:lpstr>
      <vt:lpstr>Fort Hood QR Codes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Sheahan, Kiersten L CIV USARMY IMCOM EUROPE (USA)</cp:lastModifiedBy>
  <cp:revision>66</cp:revision>
  <cp:lastPrinted>2023-03-23T12:00:41Z</cp:lastPrinted>
  <dcterms:created xsi:type="dcterms:W3CDTF">2020-04-15T18:21:38Z</dcterms:created>
  <dcterms:modified xsi:type="dcterms:W3CDTF">2026-04-13T18:29:50Z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0x01010085B0680AD08B794CA97727382E063C4B</vt:lpwstr>
  </property>
  <property fmtid="{D5CDD505-2E9C-101B-9397-08002B2CF9AE}" pid="6" name="StaffPOC">
    <vt:lpwstr>11;#Fitton, Jeffrey James CIV USARMY IMCOM HQ (USA)</vt:lpwstr>
  </property>
  <property fmtid="{D5CDD505-2E9C-101B-9397-08002B2CF9AE}" pid="7" name="MediaServiceImageTags">
    <vt:lpwstr/>
  </property>
</Properties>
</file>