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letter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14T20:25:01.8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6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2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6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2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5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1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7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5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8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7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D7484-6ADA-4EBD-828E-405E616C13C8}" type="datetimeFigureOut">
              <a:rPr lang="en-US" smtClean="0"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41184-B82E-453D-B529-98EDC499A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3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jp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.xml"/><Relationship Id="rId11" Type="http://schemas.openxmlformats.org/officeDocument/2006/relationships/image" Target="../media/image4.png"/><Relationship Id="rId5" Type="http://schemas.openxmlformats.org/officeDocument/2006/relationships/image" Target="../media/image7.jpg"/><Relationship Id="rId10" Type="http://schemas.openxmlformats.org/officeDocument/2006/relationships/image" Target="../media/image10.png"/><Relationship Id="rId4" Type="http://schemas.openxmlformats.org/officeDocument/2006/relationships/image" Target="../media/image6.jp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ctrTitle"/>
          </p:nvPr>
        </p:nvSpPr>
        <p:spPr bwMode="auto">
          <a:xfrm>
            <a:off x="267419" y="345162"/>
            <a:ext cx="8662936" cy="1352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  <a:t>Central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  <a:t> Issue Facility (CIF)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</a:br>
            <a:r>
              <a:rPr lang="en-US" sz="3200" noProof="0" dirty="0">
                <a:latin typeface=" Arial"/>
                <a:ea typeface="ITC Franklin Gothic Std Demi"/>
                <a:cs typeface="ITC Franklin Gothic Std Demi"/>
              </a:rPr>
              <a:t>Training Purpose Only “TPO” Plates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  <a:t>  </a:t>
            </a:r>
            <a:br>
              <a:rPr lang="en-US" sz="3200" noProof="0" dirty="0">
                <a:solidFill>
                  <a:schemeClr val="tx1"/>
                </a:solidFill>
                <a:latin typeface=" Arial"/>
                <a:ea typeface="ITC Franklin Gothic Std Demi"/>
                <a:cs typeface="ITC Franklin Gothic Std Demi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 Arial"/>
              <a:ea typeface="ITC Franklin Gothic Std Demi"/>
              <a:cs typeface="ITC Franklin Gothic Std Dem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467" y="597930"/>
            <a:ext cx="845629" cy="8456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695" y="588532"/>
            <a:ext cx="855027" cy="855027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1C0E48FD-BDC6-2533-6EFD-523F4760CF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18" y="1980965"/>
            <a:ext cx="3979842" cy="2757439"/>
          </a:xfrm>
          <a:prstGeom prst="rect">
            <a:avLst/>
          </a:prstGeom>
        </p:spPr>
      </p:pic>
      <p:pic>
        <p:nvPicPr>
          <p:cNvPr id="9" name="Picture 8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E4CC7A57-167F-49B2-3951-E0A3E82F16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094" y="1977764"/>
            <a:ext cx="4067798" cy="274744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04B3320-2996-9048-F54B-D69B20F705D0}"/>
              </a:ext>
            </a:extLst>
          </p:cNvPr>
          <p:cNvSpPr txBox="1"/>
          <p:nvPr/>
        </p:nvSpPr>
        <p:spPr>
          <a:xfrm>
            <a:off x="267418" y="4895953"/>
            <a:ext cx="838947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/>
              <a:t>Training Purpose Only (TPO) </a:t>
            </a:r>
            <a:r>
              <a:rPr lang="en-US" sz="1400" dirty="0"/>
              <a:t>Enhanced Small Arms Protective Insert (E-SAPI) and Enhanced Side Ballistic Insert (ESBI) must be turned in and exchanged for a standard passed inspection label (ESAPI/ESBI) plates at CIF. </a:t>
            </a:r>
            <a:r>
              <a:rPr lang="en-US" sz="1400" b="1" i="1" dirty="0"/>
              <a:t>TPO plates are not authorized for Live Fire Use </a:t>
            </a:r>
            <a:r>
              <a:rPr lang="en-US" sz="1400" dirty="0"/>
              <a:t>IAW Department of the Army Hard Armor Ballistic Inserts/Plates Inspection Policy. If you have ballistic plates on hand with the specific labels listed above, turn them in and exchange them at your CIF for a set with </a:t>
            </a:r>
            <a:r>
              <a:rPr lang="en-US" sz="1400" b="1" i="1" dirty="0"/>
              <a:t>approved passed inspection label.  Also, Soldiers with more than one set of ESAPI/ESBI plates on hand must turn in their excess ballistic plates to CIF.</a:t>
            </a:r>
          </a:p>
          <a:p>
            <a:endParaRPr lang="en-US" sz="1400" b="1" i="1" dirty="0"/>
          </a:p>
          <a:p>
            <a:r>
              <a:rPr lang="en-US" sz="1400" b="1" i="1" dirty="0"/>
              <a:t>SOLDIERS – Check your E-SAPI Plates 		LEADERS- Check your Soldiers</a:t>
            </a:r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2" name="Picture 1" descr="Qr code&#10;&#10;Description automatically generated">
            <a:extLst>
              <a:ext uri="{FF2B5EF4-FFF2-40B4-BE49-F238E27FC236}">
                <a16:creationId xmlns:a16="http://schemas.microsoft.com/office/drawing/2014/main" id="{7E5D3F51-C9AC-07D4-E45F-4FAFF08AAE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382" y="5963200"/>
            <a:ext cx="894800" cy="89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669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ctrTitle"/>
          </p:nvPr>
        </p:nvSpPr>
        <p:spPr bwMode="auto">
          <a:xfrm>
            <a:off x="128186" y="345162"/>
            <a:ext cx="8853443" cy="1352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  <a:t>Central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  <a:t> Issue Facility (CIF)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</a:br>
            <a:r>
              <a:rPr lang="en-US" sz="3100" noProof="0" dirty="0">
                <a:latin typeface=" Arial"/>
                <a:ea typeface="ITC Franklin Gothic Std Demi"/>
                <a:cs typeface="ITC Franklin Gothic Std Demi"/>
              </a:rPr>
              <a:t>Passed Inspection Label ESAPI Plates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</a:b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 Arial"/>
                <a:ea typeface="ITC Franklin Gothic Std Demi"/>
                <a:cs typeface="ITC Franklin Gothic Std Demi"/>
              </a:rPr>
              <a:t>  </a:t>
            </a:r>
            <a:br>
              <a:rPr lang="en-US" sz="3200" noProof="0" dirty="0">
                <a:solidFill>
                  <a:schemeClr val="tx1"/>
                </a:solidFill>
                <a:latin typeface=" Arial"/>
                <a:ea typeface="ITC Franklin Gothic Std Demi"/>
                <a:cs typeface="ITC Franklin Gothic Std Demi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 Arial"/>
              <a:ea typeface="ITC Franklin Gothic Std Demi"/>
              <a:cs typeface="ITC Franklin Gothic Std Dem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77" y="597930"/>
            <a:ext cx="845629" cy="8456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5155" y="588532"/>
            <a:ext cx="855027" cy="85502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04B3320-2996-9048-F54B-D69B20F705D0}"/>
              </a:ext>
            </a:extLst>
          </p:cNvPr>
          <p:cNvSpPr txBox="1"/>
          <p:nvPr/>
        </p:nvSpPr>
        <p:spPr>
          <a:xfrm>
            <a:off x="267419" y="4609346"/>
            <a:ext cx="871421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Passed Inspection label- </a:t>
            </a:r>
            <a:r>
              <a:rPr lang="en-US" sz="1400" dirty="0"/>
              <a:t>Scanned Enhanced Small Arms Protective Insert (E-SAPI) and Enhanced Side Ballistic Insert (ESBI) are authorized for </a:t>
            </a:r>
            <a:r>
              <a:rPr lang="en-US" sz="1400" b="1" i="1" u="sng" dirty="0"/>
              <a:t>deployments, contingency/rapid deployment missions, and Live Fire Exercise </a:t>
            </a:r>
            <a:r>
              <a:rPr lang="en-US" sz="1400" dirty="0"/>
              <a:t>(IAW Department of the Army Hard Armor Ballistic Inserts/Plate Inspection Policy). Per Army policy, Commanders will conduct assessments to determine risk level and mitigation efforts IAW ATP 5-19, DA PAM 385-30 and local range policies. For </a:t>
            </a:r>
            <a:r>
              <a:rPr lang="en-US" sz="1400" b="1" i="1" u="sng" dirty="0"/>
              <a:t>training purposes</a:t>
            </a:r>
            <a:r>
              <a:rPr lang="en-US" sz="1400" dirty="0"/>
              <a:t>, the CIF will issue a set of ESAPI/ESBI plates with a “</a:t>
            </a:r>
            <a:r>
              <a:rPr lang="en-US" sz="1400" b="1" i="1" dirty="0"/>
              <a:t>passed inspection” label</a:t>
            </a:r>
            <a:r>
              <a:rPr lang="en-US" sz="1400" dirty="0"/>
              <a:t> that is not identified for deployment purposes .  Pictures on the left side, are a set of “passed inspection” label for deployment plates scanned by NDTE Team. Pictures on the right are for a set of ESBI Plates </a:t>
            </a:r>
          </a:p>
          <a:p>
            <a:r>
              <a:rPr lang="en-US" sz="1400" b="1" i="1" dirty="0"/>
              <a:t>passed inspection label </a:t>
            </a:r>
            <a:r>
              <a:rPr lang="en-US" sz="1400" dirty="0"/>
              <a:t>from Sep 2022 that can be issue for live fire training purposes only, </a:t>
            </a:r>
          </a:p>
          <a:p>
            <a:r>
              <a:rPr lang="en-US" sz="1400" dirty="0"/>
              <a:t>after user inspection (TM 10-8470-210-10), not deployment. </a:t>
            </a:r>
          </a:p>
          <a:p>
            <a:r>
              <a:rPr lang="en-US" sz="1400" b="1" dirty="0"/>
              <a:t>SOLDIERS – Check your E-SAPI Plates </a:t>
            </a:r>
            <a:r>
              <a:rPr lang="en-US" sz="1400" dirty="0"/>
              <a:t>		L</a:t>
            </a:r>
            <a:r>
              <a:rPr lang="en-US" sz="1400" b="1" dirty="0"/>
              <a:t>EADERS- Check your Soldiers</a:t>
            </a:r>
          </a:p>
          <a:p>
            <a:endParaRPr lang="en-US" sz="1200" dirty="0"/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CEE19D27-E710-0CF0-EDE4-97A3ADBF72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87" y="1624603"/>
            <a:ext cx="2146454" cy="2861939"/>
          </a:xfrm>
          <a:prstGeom prst="rect">
            <a:avLst/>
          </a:prstGeom>
        </p:spPr>
      </p:pic>
      <p:pic>
        <p:nvPicPr>
          <p:cNvPr id="12" name="Picture 11" descr="Letter&#10;&#10;Description automatically generated with medium confidence">
            <a:extLst>
              <a:ext uri="{FF2B5EF4-FFF2-40B4-BE49-F238E27FC236}">
                <a16:creationId xmlns:a16="http://schemas.microsoft.com/office/drawing/2014/main" id="{06CA3419-7CE6-FE6F-3DF4-999EEC0A38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297" y="1624603"/>
            <a:ext cx="2146454" cy="2861939"/>
          </a:xfrm>
          <a:prstGeom prst="rect">
            <a:avLst/>
          </a:prstGeom>
        </p:spPr>
      </p:pic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F927375C-D68A-9BAD-6524-AF798EFFD4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362" y="1624603"/>
            <a:ext cx="2146453" cy="286193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886F279-80ED-3B74-4707-878DC8617369}"/>
              </a:ext>
            </a:extLst>
          </p:cNvPr>
          <p:cNvSpPr/>
          <p:nvPr/>
        </p:nvSpPr>
        <p:spPr>
          <a:xfrm>
            <a:off x="5511060" y="2278980"/>
            <a:ext cx="548640" cy="365760"/>
          </a:xfrm>
          <a:prstGeom prst="rect">
            <a:avLst/>
          </a:prstGeom>
          <a:solidFill>
            <a:srgbClr val="E71224">
              <a:alpha val="5000"/>
            </a:srgbClr>
          </a:solidFill>
          <a:ln w="18000">
            <a:solidFill>
              <a:srgbClr val="E712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71224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8423E659-2D9C-6FF7-D33E-2F3FF3590866}"/>
                  </a:ext>
                </a:extLst>
              </p14:cNvPr>
              <p14:cNvContentPartPr/>
              <p14:nvPr/>
            </p14:nvContentPartPr>
            <p14:xfrm>
              <a:off x="5417748" y="2794387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8423E659-2D9C-6FF7-D33E-2F3FF359086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09108" y="2785387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3CF8939D-CFCF-FD06-94F7-7357D87AB740}"/>
              </a:ext>
            </a:extLst>
          </p:cNvPr>
          <p:cNvSpPr txBox="1"/>
          <p:nvPr/>
        </p:nvSpPr>
        <p:spPr>
          <a:xfrm>
            <a:off x="478563" y="4033613"/>
            <a:ext cx="1555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ESAPI FRONT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B5BD63-0E81-0706-791F-4D8DF0C1FD86}"/>
              </a:ext>
            </a:extLst>
          </p:cNvPr>
          <p:cNvSpPr txBox="1"/>
          <p:nvPr/>
        </p:nvSpPr>
        <p:spPr>
          <a:xfrm>
            <a:off x="2918571" y="3356661"/>
            <a:ext cx="15435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ESAPI BACK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B0C135-D6D5-9705-8AFF-194ED1C3764A}"/>
              </a:ext>
            </a:extLst>
          </p:cNvPr>
          <p:cNvSpPr txBox="1"/>
          <p:nvPr/>
        </p:nvSpPr>
        <p:spPr>
          <a:xfrm>
            <a:off x="7356958" y="3725061"/>
            <a:ext cx="1308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ESBI FRONT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3A5E0E-4FF1-DC1C-F3B3-1238F8868330}"/>
              </a:ext>
            </a:extLst>
          </p:cNvPr>
          <p:cNvSpPr txBox="1"/>
          <p:nvPr/>
        </p:nvSpPr>
        <p:spPr>
          <a:xfrm>
            <a:off x="5224866" y="3741388"/>
            <a:ext cx="12588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ESBI BACK</a:t>
            </a:r>
          </a:p>
        </p:txBody>
      </p:sp>
      <p:pic>
        <p:nvPicPr>
          <p:cNvPr id="30" name="Picture 29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C856F490-A3D2-9572-7782-73D63764D2B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299" y="1642807"/>
            <a:ext cx="2067516" cy="283798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3E844BF-DF91-98DD-A21D-332DD94009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80688" y="2180930"/>
            <a:ext cx="786213" cy="40109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9BDA8DC-68E6-336C-82FB-907F9826C7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98209" y="3438325"/>
            <a:ext cx="1597290" cy="499915"/>
          </a:xfrm>
          <a:prstGeom prst="rect">
            <a:avLst/>
          </a:prstGeom>
        </p:spPr>
      </p:pic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D817F7A4-9423-DB8A-033F-4CC9F81E475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382" y="5963200"/>
            <a:ext cx="894800" cy="89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59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357</Words>
  <Application>Microsoft Office PowerPoint</Application>
  <PresentationFormat>Letter Paper (8.5x11 in)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 Arial</vt:lpstr>
      <vt:lpstr>Arial</vt:lpstr>
      <vt:lpstr>Calibri</vt:lpstr>
      <vt:lpstr>Calibri Light</vt:lpstr>
      <vt:lpstr>Office Theme</vt:lpstr>
      <vt:lpstr> Central Issue Facility (CIF) Training Purpose Only “TPO” Plates    </vt:lpstr>
      <vt:lpstr> Central Issue Facility (CIF) Passed Inspection Label ESAPI Plates    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Graves-Mills, Rosalind Ms. CIV AMC</dc:creator>
  <cp:lastModifiedBy>Portz, Frank B CIV USARMY ASC 407 AFSB LRC (USA)</cp:lastModifiedBy>
  <cp:revision>17</cp:revision>
  <dcterms:created xsi:type="dcterms:W3CDTF">2020-01-23T14:05:37Z</dcterms:created>
  <dcterms:modified xsi:type="dcterms:W3CDTF">2023-08-15T11:28:16Z</dcterms:modified>
</cp:coreProperties>
</file>