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822" r:id="rId5"/>
  </p:sldMasterIdLst>
  <p:notesMasterIdLst>
    <p:notesMasterId r:id="rId89"/>
  </p:notesMasterIdLst>
  <p:sldIdLst>
    <p:sldId id="324" r:id="rId6"/>
    <p:sldId id="258" r:id="rId7"/>
    <p:sldId id="259" r:id="rId8"/>
    <p:sldId id="260" r:id="rId9"/>
    <p:sldId id="261" r:id="rId10"/>
    <p:sldId id="349" r:id="rId11"/>
    <p:sldId id="263" r:id="rId12"/>
    <p:sldId id="340" r:id="rId13"/>
    <p:sldId id="341" r:id="rId14"/>
    <p:sldId id="342" r:id="rId15"/>
    <p:sldId id="343" r:id="rId16"/>
    <p:sldId id="344" r:id="rId17"/>
    <p:sldId id="345" r:id="rId18"/>
    <p:sldId id="346" r:id="rId19"/>
    <p:sldId id="347" r:id="rId20"/>
    <p:sldId id="271" r:id="rId21"/>
    <p:sldId id="272" r:id="rId22"/>
    <p:sldId id="273" r:id="rId23"/>
    <p:sldId id="274" r:id="rId24"/>
    <p:sldId id="276" r:id="rId25"/>
    <p:sldId id="278" r:id="rId26"/>
    <p:sldId id="350" r:id="rId27"/>
    <p:sldId id="277" r:id="rId28"/>
    <p:sldId id="355" r:id="rId29"/>
    <p:sldId id="356" r:id="rId30"/>
    <p:sldId id="358" r:id="rId31"/>
    <p:sldId id="360" r:id="rId32"/>
    <p:sldId id="361" r:id="rId33"/>
    <p:sldId id="362" r:id="rId34"/>
    <p:sldId id="364" r:id="rId35"/>
    <p:sldId id="365" r:id="rId36"/>
    <p:sldId id="366" r:id="rId37"/>
    <p:sldId id="280" r:id="rId38"/>
    <p:sldId id="281" r:id="rId39"/>
    <p:sldId id="282" r:id="rId40"/>
    <p:sldId id="284" r:id="rId41"/>
    <p:sldId id="283" r:id="rId42"/>
    <p:sldId id="285" r:id="rId43"/>
    <p:sldId id="286" r:id="rId44"/>
    <p:sldId id="287" r:id="rId45"/>
    <p:sldId id="371" r:id="rId46"/>
    <p:sldId id="288" r:id="rId47"/>
    <p:sldId id="372" r:id="rId48"/>
    <p:sldId id="289" r:id="rId49"/>
    <p:sldId id="290" r:id="rId50"/>
    <p:sldId id="291" r:id="rId51"/>
    <p:sldId id="292" r:id="rId52"/>
    <p:sldId id="293" r:id="rId53"/>
    <p:sldId id="294" r:id="rId54"/>
    <p:sldId id="337" r:id="rId55"/>
    <p:sldId id="373" r:id="rId56"/>
    <p:sldId id="296" r:id="rId57"/>
    <p:sldId id="297" r:id="rId58"/>
    <p:sldId id="298" r:id="rId59"/>
    <p:sldId id="299" r:id="rId60"/>
    <p:sldId id="352" r:id="rId61"/>
    <p:sldId id="353" r:id="rId62"/>
    <p:sldId id="300" r:id="rId63"/>
    <p:sldId id="338" r:id="rId64"/>
    <p:sldId id="301" r:id="rId65"/>
    <p:sldId id="302" r:id="rId66"/>
    <p:sldId id="374" r:id="rId67"/>
    <p:sldId id="303" r:id="rId68"/>
    <p:sldId id="305" r:id="rId69"/>
    <p:sldId id="306" r:id="rId70"/>
    <p:sldId id="307" r:id="rId71"/>
    <p:sldId id="309" r:id="rId72"/>
    <p:sldId id="339" r:id="rId73"/>
    <p:sldId id="308" r:id="rId74"/>
    <p:sldId id="310" r:id="rId75"/>
    <p:sldId id="375" r:id="rId76"/>
    <p:sldId id="312" r:id="rId77"/>
    <p:sldId id="313" r:id="rId78"/>
    <p:sldId id="314" r:id="rId79"/>
    <p:sldId id="315" r:id="rId80"/>
    <p:sldId id="316" r:id="rId81"/>
    <p:sldId id="317" r:id="rId82"/>
    <p:sldId id="318" r:id="rId83"/>
    <p:sldId id="319" r:id="rId84"/>
    <p:sldId id="320" r:id="rId85"/>
    <p:sldId id="321" r:id="rId86"/>
    <p:sldId id="376" r:id="rId87"/>
    <p:sldId id="323"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C1"/>
    <a:srgbClr val="FF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53" autoAdjust="0"/>
    <p:restoredTop sz="81947" autoAdjust="0"/>
  </p:normalViewPr>
  <p:slideViewPr>
    <p:cSldViewPr snapToGrid="0" showGuides="1">
      <p:cViewPr varScale="1">
        <p:scale>
          <a:sx n="58" d="100"/>
          <a:sy n="58" d="100"/>
        </p:scale>
        <p:origin x="678" y="72"/>
      </p:cViewPr>
      <p:guideLst>
        <p:guide orient="horz" pos="2184"/>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notesMaster" Target="notesMasters/notes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D0D26-602B-4E3A-ACFE-715777AD8CA2}" type="doc">
      <dgm:prSet loTypeId="urn:microsoft.com/office/officeart/2005/8/layout/hList1" loCatId="list" qsTypeId="urn:microsoft.com/office/officeart/2005/8/quickstyle/simple5" qsCatId="simple" csTypeId="urn:microsoft.com/office/officeart/2005/8/colors/accent4_1" csCatId="accent4" phldr="1"/>
      <dgm:spPr/>
      <dgm:t>
        <a:bodyPr/>
        <a:lstStyle/>
        <a:p>
          <a:endParaRPr lang="en-US"/>
        </a:p>
      </dgm:t>
    </dgm:pt>
    <dgm:pt modelId="{49D40535-5843-4D14-8836-90EA903212FB}">
      <dgm:prSet phldrT="[Text]" custT="1"/>
      <dgm:spPr/>
      <dgm:t>
        <a:bodyPr/>
        <a:lstStyle/>
        <a:p>
          <a:r>
            <a:rPr lang="en-US" sz="2400" b="1" dirty="0">
              <a:latin typeface="Arial" panose="020B0604020202020204" pitchFamily="34" charset="0"/>
              <a:cs typeface="Arial" panose="020B0604020202020204" pitchFamily="34" charset="0"/>
            </a:rPr>
            <a:t>AR 530-1, Operations Security</a:t>
          </a:r>
        </a:p>
      </dgm:t>
    </dgm:pt>
    <dgm:pt modelId="{FE9D7357-7D34-4446-9C87-8E90C61DC512}" type="parTrans" cxnId="{4E8BB490-CD24-4C41-A8ED-379B43D21905}">
      <dgm:prSet/>
      <dgm:spPr/>
      <dgm:t>
        <a:bodyPr/>
        <a:lstStyle/>
        <a:p>
          <a:endParaRPr lang="en-US" sz="2400">
            <a:latin typeface="Arial" panose="020B0604020202020204" pitchFamily="34" charset="0"/>
            <a:cs typeface="Arial" panose="020B0604020202020204" pitchFamily="34" charset="0"/>
          </a:endParaRPr>
        </a:p>
      </dgm:t>
    </dgm:pt>
    <dgm:pt modelId="{985D343E-9CC3-4F21-9031-2F049833F982}" type="sibTrans" cxnId="{4E8BB490-CD24-4C41-A8ED-379B43D21905}">
      <dgm:prSet/>
      <dgm:spPr/>
      <dgm:t>
        <a:bodyPr/>
        <a:lstStyle/>
        <a:p>
          <a:endParaRPr lang="en-US" sz="2400">
            <a:latin typeface="Arial" panose="020B0604020202020204" pitchFamily="34" charset="0"/>
            <a:cs typeface="Arial" panose="020B0604020202020204" pitchFamily="34" charset="0"/>
          </a:endParaRPr>
        </a:p>
      </dgm:t>
    </dgm:pt>
    <dgm:pt modelId="{03D14067-47A1-4797-924F-D7010CECDF66}">
      <dgm:prSet phldrT="[Text]" custT="1"/>
      <dgm:spPr/>
      <dgm:t>
        <a:bodyPr/>
        <a:lstStyle/>
        <a:p>
          <a:r>
            <a:rPr lang="en-US" sz="2400" b="1" dirty="0">
              <a:latin typeface="Arial" panose="020B0604020202020204" pitchFamily="34" charset="0"/>
              <a:cs typeface="Arial" panose="020B0604020202020204" pitchFamily="34" charset="0"/>
            </a:rPr>
            <a:t>Appendix M: </a:t>
          </a:r>
          <a:r>
            <a:rPr lang="en-US" sz="2400" dirty="0">
              <a:latin typeface="Arial" panose="020B0604020202020204" pitchFamily="34" charset="0"/>
              <a:cs typeface="Arial" panose="020B0604020202020204" pitchFamily="34" charset="0"/>
            </a:rPr>
            <a:t>Annex/Appendix </a:t>
          </a:r>
        </a:p>
      </dgm:t>
    </dgm:pt>
    <dgm:pt modelId="{929F3265-B773-4F82-8CB0-6804B34237AA}" type="parTrans" cxnId="{8EEFFB9C-F79A-4AB2-BB91-F0B702C86E57}">
      <dgm:prSet/>
      <dgm:spPr/>
      <dgm:t>
        <a:bodyPr/>
        <a:lstStyle/>
        <a:p>
          <a:endParaRPr lang="en-US" sz="2400">
            <a:latin typeface="Arial" panose="020B0604020202020204" pitchFamily="34" charset="0"/>
            <a:cs typeface="Arial" panose="020B0604020202020204" pitchFamily="34" charset="0"/>
          </a:endParaRPr>
        </a:p>
      </dgm:t>
    </dgm:pt>
    <dgm:pt modelId="{51DA38C1-44F6-43CD-8459-DC4DCA735AE9}" type="sibTrans" cxnId="{8EEFFB9C-F79A-4AB2-BB91-F0B702C86E57}">
      <dgm:prSet/>
      <dgm:spPr/>
      <dgm:t>
        <a:bodyPr/>
        <a:lstStyle/>
        <a:p>
          <a:endParaRPr lang="en-US" sz="2400">
            <a:latin typeface="Arial" panose="020B0604020202020204" pitchFamily="34" charset="0"/>
            <a:cs typeface="Arial" panose="020B0604020202020204" pitchFamily="34" charset="0"/>
          </a:endParaRPr>
        </a:p>
      </dgm:t>
    </dgm:pt>
    <dgm:pt modelId="{12AE5DD7-E48C-401F-AA02-99C0320D662B}">
      <dgm:prSet phldrT="[Text]" custT="1"/>
      <dgm:spPr/>
      <dgm:t>
        <a:bodyPr/>
        <a:lstStyle/>
        <a:p>
          <a:r>
            <a:rPr lang="en-US" sz="2400" b="1" dirty="0">
              <a:latin typeface="Arial" panose="020B0604020202020204" pitchFamily="34" charset="0"/>
              <a:cs typeface="Arial" panose="020B0604020202020204" pitchFamily="34" charset="0"/>
            </a:rPr>
            <a:t>Appendix N:</a:t>
          </a:r>
          <a:r>
            <a:rPr lang="en-US" sz="2400" dirty="0">
              <a:latin typeface="Arial" panose="020B0604020202020204" pitchFamily="34" charset="0"/>
              <a:cs typeface="Arial" panose="020B0604020202020204" pitchFamily="34" charset="0"/>
            </a:rPr>
            <a:t> OPORD/OPLAN</a:t>
          </a:r>
        </a:p>
      </dgm:t>
    </dgm:pt>
    <dgm:pt modelId="{0082BAF1-A73F-4E77-9FB5-502C07EE6670}" type="parTrans" cxnId="{D8F8CA3D-C552-4992-AF13-34ECD9D1FD80}">
      <dgm:prSet/>
      <dgm:spPr/>
      <dgm:t>
        <a:bodyPr/>
        <a:lstStyle/>
        <a:p>
          <a:endParaRPr lang="en-US" sz="2400">
            <a:latin typeface="Arial" panose="020B0604020202020204" pitchFamily="34" charset="0"/>
            <a:cs typeface="Arial" panose="020B0604020202020204" pitchFamily="34" charset="0"/>
          </a:endParaRPr>
        </a:p>
      </dgm:t>
    </dgm:pt>
    <dgm:pt modelId="{32FE5DEF-A9D8-4371-995F-CDFEDF6A9DB5}" type="sibTrans" cxnId="{D8F8CA3D-C552-4992-AF13-34ECD9D1FD80}">
      <dgm:prSet/>
      <dgm:spPr/>
      <dgm:t>
        <a:bodyPr/>
        <a:lstStyle/>
        <a:p>
          <a:endParaRPr lang="en-US" sz="2400">
            <a:latin typeface="Arial" panose="020B0604020202020204" pitchFamily="34" charset="0"/>
            <a:cs typeface="Arial" panose="020B0604020202020204" pitchFamily="34" charset="0"/>
          </a:endParaRPr>
        </a:p>
      </dgm:t>
    </dgm:pt>
    <dgm:pt modelId="{C3AE79E1-FF25-4384-9170-4DDB3E5FAF88}">
      <dgm:prSet phldrT="[Text]" custT="1"/>
      <dgm:spPr/>
      <dgm:t>
        <a:bodyPr/>
        <a:lstStyle/>
        <a:p>
          <a:r>
            <a:rPr lang="en-US" sz="2400" b="1" dirty="0">
              <a:latin typeface="Arial" panose="020B0604020202020204" pitchFamily="34" charset="0"/>
              <a:cs typeface="Arial" panose="020B0604020202020204" pitchFamily="34" charset="0"/>
            </a:rPr>
            <a:t>CJCSM 3130.03C, Adaptive Planning and Execution (APEX)</a:t>
          </a:r>
          <a:r>
            <a:rPr lang="en-US" sz="2400" dirty="0">
              <a:latin typeface="Arial" panose="020B0604020202020204" pitchFamily="34" charset="0"/>
              <a:cs typeface="Arial" panose="020B0604020202020204" pitchFamily="34" charset="0"/>
            </a:rPr>
            <a:t> </a:t>
          </a:r>
        </a:p>
      </dgm:t>
    </dgm:pt>
    <dgm:pt modelId="{4F925780-853F-4E7A-A232-33CF3AD08282}" type="parTrans" cxnId="{10B8B147-29D4-42CF-8E39-020A56A7A579}">
      <dgm:prSet/>
      <dgm:spPr/>
      <dgm:t>
        <a:bodyPr/>
        <a:lstStyle/>
        <a:p>
          <a:endParaRPr lang="en-US" sz="2400">
            <a:latin typeface="Arial" panose="020B0604020202020204" pitchFamily="34" charset="0"/>
            <a:cs typeface="Arial" panose="020B0604020202020204" pitchFamily="34" charset="0"/>
          </a:endParaRPr>
        </a:p>
      </dgm:t>
    </dgm:pt>
    <dgm:pt modelId="{609818F0-AEB6-403C-86DB-5A43A92037BB}" type="sibTrans" cxnId="{10B8B147-29D4-42CF-8E39-020A56A7A579}">
      <dgm:prSet/>
      <dgm:spPr/>
      <dgm:t>
        <a:bodyPr/>
        <a:lstStyle/>
        <a:p>
          <a:endParaRPr lang="en-US" sz="2400">
            <a:latin typeface="Arial" panose="020B0604020202020204" pitchFamily="34" charset="0"/>
            <a:cs typeface="Arial" panose="020B0604020202020204" pitchFamily="34" charset="0"/>
          </a:endParaRPr>
        </a:p>
      </dgm:t>
    </dgm:pt>
    <dgm:pt modelId="{B8D8C214-1470-432D-910D-93B8BB016E68}">
      <dgm:prSet phldrT="[Text]" custT="1"/>
      <dgm:spPr/>
      <dgm:t>
        <a:bodyPr/>
        <a:lstStyle/>
        <a:p>
          <a:r>
            <a:rPr lang="en-US" sz="2400" dirty="0">
              <a:latin typeface="Arial" panose="020B0604020202020204" pitchFamily="34" charset="0"/>
              <a:cs typeface="Arial" panose="020B0604020202020204" pitchFamily="34" charset="0"/>
            </a:rPr>
            <a:t>Planning Formats and Guidance</a:t>
          </a:r>
        </a:p>
      </dgm:t>
    </dgm:pt>
    <dgm:pt modelId="{43432D4E-7503-4D0E-9CA2-4197C6B539E3}" type="parTrans" cxnId="{1570B413-41D2-4419-9404-211B66A4619A}">
      <dgm:prSet/>
      <dgm:spPr/>
      <dgm:t>
        <a:bodyPr/>
        <a:lstStyle/>
        <a:p>
          <a:endParaRPr lang="en-US" sz="2400">
            <a:latin typeface="Arial" panose="020B0604020202020204" pitchFamily="34" charset="0"/>
            <a:cs typeface="Arial" panose="020B0604020202020204" pitchFamily="34" charset="0"/>
          </a:endParaRPr>
        </a:p>
      </dgm:t>
    </dgm:pt>
    <dgm:pt modelId="{D27EB208-BD46-42DD-8F9C-9EE72063AB7C}" type="sibTrans" cxnId="{1570B413-41D2-4419-9404-211B66A4619A}">
      <dgm:prSet/>
      <dgm:spPr/>
      <dgm:t>
        <a:bodyPr/>
        <a:lstStyle/>
        <a:p>
          <a:endParaRPr lang="en-US" sz="2400">
            <a:latin typeface="Arial" panose="020B0604020202020204" pitchFamily="34" charset="0"/>
            <a:cs typeface="Arial" panose="020B0604020202020204" pitchFamily="34" charset="0"/>
          </a:endParaRPr>
        </a:p>
      </dgm:t>
    </dgm:pt>
    <dgm:pt modelId="{62ABE146-4AD0-48D7-9B46-1690DA0E0250}">
      <dgm:prSet phldrT="[Text]" custT="1"/>
      <dgm:spPr/>
      <dgm:t>
        <a:bodyPr/>
        <a:lstStyle/>
        <a:p>
          <a:r>
            <a:rPr lang="en-US" sz="2400" dirty="0">
              <a:latin typeface="Arial" panose="020B0604020202020204" pitchFamily="34" charset="0"/>
              <a:cs typeface="Arial" panose="020B0604020202020204" pitchFamily="34" charset="0"/>
            </a:rPr>
            <a:t>Format is stated and Required</a:t>
          </a:r>
        </a:p>
      </dgm:t>
    </dgm:pt>
    <dgm:pt modelId="{AE97DD51-2CC5-4EED-8EA3-6691FB1B61F3}" type="parTrans" cxnId="{E45650AC-8F21-4391-BC3B-2DA278EBC8BE}">
      <dgm:prSet/>
      <dgm:spPr/>
      <dgm:t>
        <a:bodyPr/>
        <a:lstStyle/>
        <a:p>
          <a:endParaRPr lang="en-US" sz="2400">
            <a:latin typeface="Arial" panose="020B0604020202020204" pitchFamily="34" charset="0"/>
            <a:cs typeface="Arial" panose="020B0604020202020204" pitchFamily="34" charset="0"/>
          </a:endParaRPr>
        </a:p>
      </dgm:t>
    </dgm:pt>
    <dgm:pt modelId="{9F810BF7-4EEF-47F0-BEFF-4FDACE6493E4}" type="sibTrans" cxnId="{E45650AC-8F21-4391-BC3B-2DA278EBC8BE}">
      <dgm:prSet/>
      <dgm:spPr/>
      <dgm:t>
        <a:bodyPr/>
        <a:lstStyle/>
        <a:p>
          <a:endParaRPr lang="en-US" sz="2400">
            <a:latin typeface="Arial" panose="020B0604020202020204" pitchFamily="34" charset="0"/>
            <a:cs typeface="Arial" panose="020B0604020202020204" pitchFamily="34" charset="0"/>
          </a:endParaRPr>
        </a:p>
      </dgm:t>
    </dgm:pt>
    <dgm:pt modelId="{599C6CD6-D4BA-44E3-9ADB-26EB5929E312}">
      <dgm:prSet phldrT="[Text]" custT="1"/>
      <dgm:spPr/>
      <dgm:t>
        <a:bodyPr/>
        <a:lstStyle/>
        <a:p>
          <a:r>
            <a:rPr lang="en-US" sz="2400" b="1" dirty="0">
              <a:latin typeface="Arial" panose="020B0604020202020204" pitchFamily="34" charset="0"/>
              <a:cs typeface="Arial" panose="020B0604020202020204" pitchFamily="34" charset="0"/>
            </a:rPr>
            <a:t>BORROW</a:t>
          </a:r>
        </a:p>
      </dgm:t>
    </dgm:pt>
    <dgm:pt modelId="{A57E65CC-3DB7-47D2-9F4D-DB57A6AB6C6B}" type="parTrans" cxnId="{AC3F3E41-9CE5-4B65-9706-5B17FF07C450}">
      <dgm:prSet/>
      <dgm:spPr/>
      <dgm:t>
        <a:bodyPr/>
        <a:lstStyle/>
        <a:p>
          <a:endParaRPr lang="en-US" sz="2400">
            <a:latin typeface="Arial" panose="020B0604020202020204" pitchFamily="34" charset="0"/>
            <a:cs typeface="Arial" panose="020B0604020202020204" pitchFamily="34" charset="0"/>
          </a:endParaRPr>
        </a:p>
      </dgm:t>
    </dgm:pt>
    <dgm:pt modelId="{DC94B84D-7FE4-44F7-9BE5-3733C68DAF88}" type="sibTrans" cxnId="{AC3F3E41-9CE5-4B65-9706-5B17FF07C450}">
      <dgm:prSet/>
      <dgm:spPr/>
      <dgm:t>
        <a:bodyPr/>
        <a:lstStyle/>
        <a:p>
          <a:endParaRPr lang="en-US" sz="2400">
            <a:latin typeface="Arial" panose="020B0604020202020204" pitchFamily="34" charset="0"/>
            <a:cs typeface="Arial" panose="020B0604020202020204" pitchFamily="34" charset="0"/>
          </a:endParaRPr>
        </a:p>
      </dgm:t>
    </dgm:pt>
    <dgm:pt modelId="{2BA8B072-07ED-4460-925D-50E53BA139F9}">
      <dgm:prSet phldrT="[Text]" custT="1"/>
      <dgm:spPr/>
      <dgm:t>
        <a:bodyPr/>
        <a:lstStyle/>
        <a:p>
          <a:r>
            <a:rPr lang="en-US" sz="2400" dirty="0">
              <a:latin typeface="Arial" panose="020B0604020202020204" pitchFamily="34" charset="0"/>
              <a:cs typeface="Arial" panose="020B0604020202020204" pitchFamily="34" charset="0"/>
            </a:rPr>
            <a:t>OPSEC Organizations</a:t>
          </a:r>
        </a:p>
      </dgm:t>
    </dgm:pt>
    <dgm:pt modelId="{08FFEB43-04B3-4ED2-A136-959227292BB2}" type="parTrans" cxnId="{292D1DC6-4786-4423-8D9D-BA661000A38F}">
      <dgm:prSet/>
      <dgm:spPr/>
      <dgm:t>
        <a:bodyPr/>
        <a:lstStyle/>
        <a:p>
          <a:endParaRPr lang="en-US" sz="2400">
            <a:latin typeface="Arial" panose="020B0604020202020204" pitchFamily="34" charset="0"/>
            <a:cs typeface="Arial" panose="020B0604020202020204" pitchFamily="34" charset="0"/>
          </a:endParaRPr>
        </a:p>
      </dgm:t>
    </dgm:pt>
    <dgm:pt modelId="{67C92723-7E24-4DCF-BC9E-A16896212E6D}" type="sibTrans" cxnId="{292D1DC6-4786-4423-8D9D-BA661000A38F}">
      <dgm:prSet/>
      <dgm:spPr/>
      <dgm:t>
        <a:bodyPr/>
        <a:lstStyle/>
        <a:p>
          <a:endParaRPr lang="en-US" sz="2400">
            <a:latin typeface="Arial" panose="020B0604020202020204" pitchFamily="34" charset="0"/>
            <a:cs typeface="Arial" panose="020B0604020202020204" pitchFamily="34" charset="0"/>
          </a:endParaRPr>
        </a:p>
      </dgm:t>
    </dgm:pt>
    <dgm:pt modelId="{7ADE658F-C223-4B29-8626-4BA2A7C0581F}">
      <dgm:prSet phldrT="[Text]" custT="1"/>
      <dgm:spPr/>
      <dgm:t>
        <a:bodyPr/>
        <a:lstStyle/>
        <a:p>
          <a:r>
            <a:rPr lang="en-US" sz="2400" dirty="0">
              <a:latin typeface="Arial" panose="020B0604020202020204" pitchFamily="34" charset="0"/>
              <a:cs typeface="Arial" panose="020B0604020202020204" pitchFamily="34" charset="0"/>
            </a:rPr>
            <a:t>Other OPSEC PMs</a:t>
          </a:r>
        </a:p>
      </dgm:t>
    </dgm:pt>
    <dgm:pt modelId="{5AAE0352-CCCC-4F0B-905B-548DE0E6D7FD}" type="parTrans" cxnId="{E5DA4539-3EC6-40AE-959D-22A030DFC016}">
      <dgm:prSet/>
      <dgm:spPr/>
      <dgm:t>
        <a:bodyPr/>
        <a:lstStyle/>
        <a:p>
          <a:endParaRPr lang="en-US" sz="2400">
            <a:latin typeface="Arial" panose="020B0604020202020204" pitchFamily="34" charset="0"/>
            <a:cs typeface="Arial" panose="020B0604020202020204" pitchFamily="34" charset="0"/>
          </a:endParaRPr>
        </a:p>
      </dgm:t>
    </dgm:pt>
    <dgm:pt modelId="{A7997EE5-A623-4AC6-8E01-66EC1EC8D9C0}" type="sibTrans" cxnId="{E5DA4539-3EC6-40AE-959D-22A030DFC016}">
      <dgm:prSet/>
      <dgm:spPr/>
      <dgm:t>
        <a:bodyPr/>
        <a:lstStyle/>
        <a:p>
          <a:endParaRPr lang="en-US" sz="2400">
            <a:latin typeface="Arial" panose="020B0604020202020204" pitchFamily="34" charset="0"/>
            <a:cs typeface="Arial" panose="020B0604020202020204" pitchFamily="34" charset="0"/>
          </a:endParaRPr>
        </a:p>
      </dgm:t>
    </dgm:pt>
    <dgm:pt modelId="{0787D792-0BE0-4DA4-9CC8-3E754C145DE6}">
      <dgm:prSet phldrT="[Text]" custT="1"/>
      <dgm:spPr/>
      <dgm:t>
        <a:bodyPr/>
        <a:lstStyle/>
        <a:p>
          <a:r>
            <a:rPr lang="en-US" sz="2400" b="1" dirty="0">
              <a:latin typeface="Arial" panose="020B0604020202020204" pitchFamily="34" charset="0"/>
              <a:cs typeface="Arial" panose="020B0604020202020204" pitchFamily="34" charset="0"/>
            </a:rPr>
            <a:t>Higher Headquarters</a:t>
          </a:r>
        </a:p>
      </dgm:t>
    </dgm:pt>
    <dgm:pt modelId="{1AD90F1B-60F0-4A5F-A4C8-0AD85809356C}" type="parTrans" cxnId="{B73FEA48-20FE-4229-A995-81696DED070B}">
      <dgm:prSet/>
      <dgm:spPr/>
      <dgm:t>
        <a:bodyPr/>
        <a:lstStyle/>
        <a:p>
          <a:endParaRPr lang="en-US" sz="2400">
            <a:latin typeface="Arial" panose="020B0604020202020204" pitchFamily="34" charset="0"/>
            <a:cs typeface="Arial" panose="020B0604020202020204" pitchFamily="34" charset="0"/>
          </a:endParaRPr>
        </a:p>
      </dgm:t>
    </dgm:pt>
    <dgm:pt modelId="{BA58FF9C-7532-4DB6-9994-941615AC6364}" type="sibTrans" cxnId="{B73FEA48-20FE-4229-A995-81696DED070B}">
      <dgm:prSet/>
      <dgm:spPr/>
      <dgm:t>
        <a:bodyPr/>
        <a:lstStyle/>
        <a:p>
          <a:endParaRPr lang="en-US" sz="2400">
            <a:latin typeface="Arial" panose="020B0604020202020204" pitchFamily="34" charset="0"/>
            <a:cs typeface="Arial" panose="020B0604020202020204" pitchFamily="34" charset="0"/>
          </a:endParaRPr>
        </a:p>
      </dgm:t>
    </dgm:pt>
    <dgm:pt modelId="{B6AE4737-DA1D-49DC-AC14-62288B97F803}">
      <dgm:prSet phldrT="[Text]" custT="1"/>
      <dgm:spPr/>
      <dgm:t>
        <a:bodyPr/>
        <a:lstStyle/>
        <a:p>
          <a:r>
            <a:rPr lang="en-US" sz="2400" dirty="0">
              <a:latin typeface="Arial" panose="020B0604020202020204" pitchFamily="34" charset="0"/>
              <a:cs typeface="Arial" panose="020B0604020202020204" pitchFamily="34" charset="0"/>
            </a:rPr>
            <a:t>Organization/ Commander  Requirements</a:t>
          </a:r>
        </a:p>
      </dgm:t>
    </dgm:pt>
    <dgm:pt modelId="{27BB52DE-A8DE-4C88-AD63-140F8EC1EB24}" type="parTrans" cxnId="{699E198C-804B-48DF-9E41-9A4AA415B081}">
      <dgm:prSet/>
      <dgm:spPr/>
      <dgm:t>
        <a:bodyPr/>
        <a:lstStyle/>
        <a:p>
          <a:endParaRPr lang="en-US" sz="2400">
            <a:latin typeface="Arial" panose="020B0604020202020204" pitchFamily="34" charset="0"/>
            <a:cs typeface="Arial" panose="020B0604020202020204" pitchFamily="34" charset="0"/>
          </a:endParaRPr>
        </a:p>
      </dgm:t>
    </dgm:pt>
    <dgm:pt modelId="{D2D43F5F-0C37-4928-9BA2-85B363C14A0F}" type="sibTrans" cxnId="{699E198C-804B-48DF-9E41-9A4AA415B081}">
      <dgm:prSet/>
      <dgm:spPr/>
      <dgm:t>
        <a:bodyPr/>
        <a:lstStyle/>
        <a:p>
          <a:endParaRPr lang="en-US" sz="2400">
            <a:latin typeface="Arial" panose="020B0604020202020204" pitchFamily="34" charset="0"/>
            <a:cs typeface="Arial" panose="020B0604020202020204" pitchFamily="34" charset="0"/>
          </a:endParaRPr>
        </a:p>
      </dgm:t>
    </dgm:pt>
    <dgm:pt modelId="{EBDBF06E-C432-41E5-ACE8-81797C98D0A3}">
      <dgm:prSet phldrT="[Text]" custT="1"/>
      <dgm:spPr/>
      <dgm:t>
        <a:bodyPr/>
        <a:lstStyle/>
        <a:p>
          <a:r>
            <a:rPr lang="en-US" sz="2400" b="1" dirty="0">
              <a:latin typeface="Arial" panose="020B0604020202020204" pitchFamily="34" charset="0"/>
              <a:cs typeface="Arial" panose="020B0604020202020204" pitchFamily="34" charset="0"/>
            </a:rPr>
            <a:t>Annexes</a:t>
          </a:r>
        </a:p>
      </dgm:t>
    </dgm:pt>
    <dgm:pt modelId="{A9B6CA18-D7F7-4818-9D63-48B109C7F2FB}" type="parTrans" cxnId="{89FD4738-CA6D-4D81-89E9-D7AC3BCB90E1}">
      <dgm:prSet/>
      <dgm:spPr/>
      <dgm:t>
        <a:bodyPr/>
        <a:lstStyle/>
        <a:p>
          <a:endParaRPr lang="en-US"/>
        </a:p>
      </dgm:t>
    </dgm:pt>
    <dgm:pt modelId="{DDF07F6D-E8B8-4FE2-9A56-5314A57B85B2}" type="sibTrans" cxnId="{89FD4738-CA6D-4D81-89E9-D7AC3BCB90E1}">
      <dgm:prSet/>
      <dgm:spPr/>
      <dgm:t>
        <a:bodyPr/>
        <a:lstStyle/>
        <a:p>
          <a:endParaRPr lang="en-US"/>
        </a:p>
      </dgm:t>
    </dgm:pt>
    <dgm:pt modelId="{CD7A610C-659C-40F7-92CA-0AE51D71DE85}">
      <dgm:prSet phldrT="[Text]" custT="1"/>
      <dgm:spPr/>
      <dgm:t>
        <a:bodyPr/>
        <a:lstStyle/>
        <a:p>
          <a:r>
            <a:rPr lang="en-US" sz="2400" b="1" dirty="0">
              <a:latin typeface="Arial" panose="020B0604020202020204" pitchFamily="34" charset="0"/>
              <a:cs typeface="Arial" panose="020B0604020202020204" pitchFamily="34" charset="0"/>
            </a:rPr>
            <a:t>Memos</a:t>
          </a:r>
        </a:p>
      </dgm:t>
    </dgm:pt>
    <dgm:pt modelId="{2C7A27B4-8987-4749-ACAC-71B0A8F38870}" type="parTrans" cxnId="{79BA7B7F-53FB-4E8A-9591-2446E08E82B3}">
      <dgm:prSet/>
      <dgm:spPr/>
      <dgm:t>
        <a:bodyPr/>
        <a:lstStyle/>
        <a:p>
          <a:endParaRPr lang="en-US"/>
        </a:p>
      </dgm:t>
    </dgm:pt>
    <dgm:pt modelId="{77216786-D33E-42A7-BA43-C2E4A838E206}" type="sibTrans" cxnId="{79BA7B7F-53FB-4E8A-9591-2446E08E82B3}">
      <dgm:prSet/>
      <dgm:spPr/>
      <dgm:t>
        <a:bodyPr/>
        <a:lstStyle/>
        <a:p>
          <a:endParaRPr lang="en-US"/>
        </a:p>
      </dgm:t>
    </dgm:pt>
    <dgm:pt modelId="{64297A44-A547-486D-9704-BFB534B2E787}">
      <dgm:prSet phldrT="[Text]" custT="1"/>
      <dgm:spPr/>
      <dgm:t>
        <a:bodyPr/>
        <a:lstStyle/>
        <a:p>
          <a:r>
            <a:rPr lang="en-US" sz="2400" b="1" dirty="0">
              <a:latin typeface="Arial" panose="020B0604020202020204" pitchFamily="34" charset="0"/>
              <a:cs typeface="Arial" panose="020B0604020202020204" pitchFamily="34" charset="0"/>
            </a:rPr>
            <a:t>SOP</a:t>
          </a:r>
        </a:p>
      </dgm:t>
    </dgm:pt>
    <dgm:pt modelId="{D5546661-9816-4FC8-8E5E-DD328E95016E}" type="parTrans" cxnId="{AB831BCD-B137-4738-B5C4-15568F4525A0}">
      <dgm:prSet/>
      <dgm:spPr/>
      <dgm:t>
        <a:bodyPr/>
        <a:lstStyle/>
        <a:p>
          <a:endParaRPr lang="en-US"/>
        </a:p>
      </dgm:t>
    </dgm:pt>
    <dgm:pt modelId="{DA62D4B2-7C90-415A-B066-CD99FCE66964}" type="sibTrans" cxnId="{AB831BCD-B137-4738-B5C4-15568F4525A0}">
      <dgm:prSet/>
      <dgm:spPr/>
      <dgm:t>
        <a:bodyPr/>
        <a:lstStyle/>
        <a:p>
          <a:endParaRPr lang="en-US"/>
        </a:p>
      </dgm:t>
    </dgm:pt>
    <dgm:pt modelId="{4D0A7443-3642-4246-8C7D-401AFC1513F7}" type="pres">
      <dgm:prSet presAssocID="{6F1D0D26-602B-4E3A-ACFE-715777AD8CA2}" presName="Name0" presStyleCnt="0">
        <dgm:presLayoutVars>
          <dgm:dir/>
          <dgm:animLvl val="lvl"/>
          <dgm:resizeHandles val="exact"/>
        </dgm:presLayoutVars>
      </dgm:prSet>
      <dgm:spPr/>
    </dgm:pt>
    <dgm:pt modelId="{CF5853F5-E05C-4764-A3C3-068C16F53375}" type="pres">
      <dgm:prSet presAssocID="{49D40535-5843-4D14-8836-90EA903212FB}" presName="composite" presStyleCnt="0"/>
      <dgm:spPr/>
    </dgm:pt>
    <dgm:pt modelId="{3BCE47F5-48C6-4205-B0C7-9A2BAC738BD2}" type="pres">
      <dgm:prSet presAssocID="{49D40535-5843-4D14-8836-90EA903212FB}" presName="parTx" presStyleLbl="alignNode1" presStyleIdx="0" presStyleCnt="3" custLinFactNeighborX="-160" custLinFactNeighborY="13969">
        <dgm:presLayoutVars>
          <dgm:chMax val="0"/>
          <dgm:chPref val="0"/>
          <dgm:bulletEnabled val="1"/>
        </dgm:presLayoutVars>
      </dgm:prSet>
      <dgm:spPr/>
    </dgm:pt>
    <dgm:pt modelId="{FC622562-37E9-4893-AE94-62DB80AD8758}" type="pres">
      <dgm:prSet presAssocID="{49D40535-5843-4D14-8836-90EA903212FB}" presName="desTx" presStyleLbl="alignAccFollowNode1" presStyleIdx="0" presStyleCnt="3" custLinFactNeighborX="-1007" custLinFactNeighborY="7187">
        <dgm:presLayoutVars>
          <dgm:bulletEnabled val="1"/>
        </dgm:presLayoutVars>
      </dgm:prSet>
      <dgm:spPr/>
    </dgm:pt>
    <dgm:pt modelId="{258D47CF-F836-40EE-A8DA-AC9C52A2BD13}" type="pres">
      <dgm:prSet presAssocID="{985D343E-9CC3-4F21-9031-2F049833F982}" presName="space" presStyleCnt="0"/>
      <dgm:spPr/>
    </dgm:pt>
    <dgm:pt modelId="{18FE993F-5F34-4C3B-BB06-260ECD1E521C}" type="pres">
      <dgm:prSet presAssocID="{C3AE79E1-FF25-4384-9170-4DDB3E5FAF88}" presName="composite" presStyleCnt="0"/>
      <dgm:spPr/>
    </dgm:pt>
    <dgm:pt modelId="{4EB03153-8C0B-49EF-868D-A9E1558D4AEC}" type="pres">
      <dgm:prSet presAssocID="{C3AE79E1-FF25-4384-9170-4DDB3E5FAF88}" presName="parTx" presStyleLbl="alignNode1" presStyleIdx="1" presStyleCnt="3" custLinFactNeighborX="-1825" custLinFactNeighborY="17524">
        <dgm:presLayoutVars>
          <dgm:chMax val="0"/>
          <dgm:chPref val="0"/>
          <dgm:bulletEnabled val="1"/>
        </dgm:presLayoutVars>
      </dgm:prSet>
      <dgm:spPr/>
    </dgm:pt>
    <dgm:pt modelId="{5133B732-F5C2-4DF8-A76F-F5D65B4F7563}" type="pres">
      <dgm:prSet presAssocID="{C3AE79E1-FF25-4384-9170-4DDB3E5FAF88}" presName="desTx" presStyleLbl="alignAccFollowNode1" presStyleIdx="1" presStyleCnt="3" custLinFactNeighborX="-1825" custLinFactNeighborY="7187">
        <dgm:presLayoutVars>
          <dgm:bulletEnabled val="1"/>
        </dgm:presLayoutVars>
      </dgm:prSet>
      <dgm:spPr/>
    </dgm:pt>
    <dgm:pt modelId="{1E56A64A-4DB7-4AB9-AFD3-0718781BD548}" type="pres">
      <dgm:prSet presAssocID="{609818F0-AEB6-403C-86DB-5A43A92037BB}" presName="space" presStyleCnt="0"/>
      <dgm:spPr/>
    </dgm:pt>
    <dgm:pt modelId="{203DC9D4-13BD-40C9-AF60-2C8D3850A553}" type="pres">
      <dgm:prSet presAssocID="{599C6CD6-D4BA-44E3-9ADB-26EB5929E312}" presName="composite" presStyleCnt="0"/>
      <dgm:spPr/>
    </dgm:pt>
    <dgm:pt modelId="{878A1D68-FA99-47C1-9344-8761FECB8F58}" type="pres">
      <dgm:prSet presAssocID="{599C6CD6-D4BA-44E3-9ADB-26EB5929E312}" presName="parTx" presStyleLbl="alignNode1" presStyleIdx="2" presStyleCnt="3" custLinFactNeighborX="103" custLinFactNeighborY="17495">
        <dgm:presLayoutVars>
          <dgm:chMax val="0"/>
          <dgm:chPref val="0"/>
          <dgm:bulletEnabled val="1"/>
        </dgm:presLayoutVars>
      </dgm:prSet>
      <dgm:spPr/>
    </dgm:pt>
    <dgm:pt modelId="{5046DD87-E896-4E79-97E2-175C54B5907B}" type="pres">
      <dgm:prSet presAssocID="{599C6CD6-D4BA-44E3-9ADB-26EB5929E312}" presName="desTx" presStyleLbl="alignAccFollowNode1" presStyleIdx="2" presStyleCnt="3" custLinFactNeighborX="1545" custLinFactNeighborY="7187">
        <dgm:presLayoutVars>
          <dgm:bulletEnabled val="1"/>
        </dgm:presLayoutVars>
      </dgm:prSet>
      <dgm:spPr/>
    </dgm:pt>
  </dgm:ptLst>
  <dgm:cxnLst>
    <dgm:cxn modelId="{0427D907-0D1B-4F71-AF8D-2C4E207869C0}" type="presOf" srcId="{B6AE4737-DA1D-49DC-AC14-62288B97F803}" destId="{5046DD87-E896-4E79-97E2-175C54B5907B}" srcOrd="0" destOrd="3" presId="urn:microsoft.com/office/officeart/2005/8/layout/hList1"/>
    <dgm:cxn modelId="{A2247E09-0F32-4AF3-927D-AC71F2B99495}" type="presOf" srcId="{12AE5DD7-E48C-401F-AA02-99C0320D662B}" destId="{FC622562-37E9-4893-AE94-62DB80AD8758}" srcOrd="0" destOrd="1" presId="urn:microsoft.com/office/officeart/2005/8/layout/hList1"/>
    <dgm:cxn modelId="{1570B413-41D2-4419-9404-211B66A4619A}" srcId="{C3AE79E1-FF25-4384-9170-4DDB3E5FAF88}" destId="{B8D8C214-1470-432D-910D-93B8BB016E68}" srcOrd="0" destOrd="0" parTransId="{43432D4E-7503-4D0E-9CA2-4197C6B539E3}" sibTransId="{D27EB208-BD46-42DD-8F9C-9EE72063AB7C}"/>
    <dgm:cxn modelId="{89FD4738-CA6D-4D81-89E9-D7AC3BCB90E1}" srcId="{49D40535-5843-4D14-8836-90EA903212FB}" destId="{EBDBF06E-C432-41E5-ACE8-81797C98D0A3}" srcOrd="2" destOrd="0" parTransId="{A9B6CA18-D7F7-4818-9D63-48B109C7F2FB}" sibTransId="{DDF07F6D-E8B8-4FE2-9A56-5314A57B85B2}"/>
    <dgm:cxn modelId="{E5DA4539-3EC6-40AE-959D-22A030DFC016}" srcId="{599C6CD6-D4BA-44E3-9ADB-26EB5929E312}" destId="{7ADE658F-C223-4B29-8626-4BA2A7C0581F}" srcOrd="2" destOrd="0" parTransId="{5AAE0352-CCCC-4F0B-905B-548DE0E6D7FD}" sibTransId="{A7997EE5-A623-4AC6-8E01-66EC1EC8D9C0}"/>
    <dgm:cxn modelId="{D8F8CA3D-C552-4992-AF13-34ECD9D1FD80}" srcId="{49D40535-5843-4D14-8836-90EA903212FB}" destId="{12AE5DD7-E48C-401F-AA02-99C0320D662B}" srcOrd="1" destOrd="0" parTransId="{0082BAF1-A73F-4E77-9FB5-502C07EE6670}" sibTransId="{32FE5DEF-A9D8-4371-995F-CDFEDF6A9DB5}"/>
    <dgm:cxn modelId="{AC3F3E41-9CE5-4B65-9706-5B17FF07C450}" srcId="{6F1D0D26-602B-4E3A-ACFE-715777AD8CA2}" destId="{599C6CD6-D4BA-44E3-9ADB-26EB5929E312}" srcOrd="2" destOrd="0" parTransId="{A57E65CC-3DB7-47D2-9F4D-DB57A6AB6C6B}" sibTransId="{DC94B84D-7FE4-44F7-9BE5-3733C68DAF88}"/>
    <dgm:cxn modelId="{BFDBEC66-C4FD-4896-A458-AE34795815BE}" type="presOf" srcId="{49D40535-5843-4D14-8836-90EA903212FB}" destId="{3BCE47F5-48C6-4205-B0C7-9A2BAC738BD2}" srcOrd="0" destOrd="0" presId="urn:microsoft.com/office/officeart/2005/8/layout/hList1"/>
    <dgm:cxn modelId="{10B8B147-29D4-42CF-8E39-020A56A7A579}" srcId="{6F1D0D26-602B-4E3A-ACFE-715777AD8CA2}" destId="{C3AE79E1-FF25-4384-9170-4DDB3E5FAF88}" srcOrd="1" destOrd="0" parTransId="{4F925780-853F-4E7A-A232-33CF3AD08282}" sibTransId="{609818F0-AEB6-403C-86DB-5A43A92037BB}"/>
    <dgm:cxn modelId="{B73FEA48-20FE-4229-A995-81696DED070B}" srcId="{599C6CD6-D4BA-44E3-9ADB-26EB5929E312}" destId="{0787D792-0BE0-4DA4-9CC8-3E754C145DE6}" srcOrd="1" destOrd="0" parTransId="{1AD90F1B-60F0-4A5F-A4C8-0AD85809356C}" sibTransId="{BA58FF9C-7532-4DB6-9994-941615AC6364}"/>
    <dgm:cxn modelId="{6434806A-F19F-4C65-86B2-AC359E283557}" type="presOf" srcId="{CD7A610C-659C-40F7-92CA-0AE51D71DE85}" destId="{FC622562-37E9-4893-AE94-62DB80AD8758}" srcOrd="0" destOrd="3" presId="urn:microsoft.com/office/officeart/2005/8/layout/hList1"/>
    <dgm:cxn modelId="{440CFE53-3C32-4A88-B98D-C0672178BB7B}" type="presOf" srcId="{599C6CD6-D4BA-44E3-9ADB-26EB5929E312}" destId="{878A1D68-FA99-47C1-9344-8761FECB8F58}" srcOrd="0" destOrd="0" presId="urn:microsoft.com/office/officeart/2005/8/layout/hList1"/>
    <dgm:cxn modelId="{79BA7B7F-53FB-4E8A-9591-2446E08E82B3}" srcId="{49D40535-5843-4D14-8836-90EA903212FB}" destId="{CD7A610C-659C-40F7-92CA-0AE51D71DE85}" srcOrd="3" destOrd="0" parTransId="{2C7A27B4-8987-4749-ACAC-71B0A8F38870}" sibTransId="{77216786-D33E-42A7-BA43-C2E4A838E206}"/>
    <dgm:cxn modelId="{699E198C-804B-48DF-9E41-9A4AA415B081}" srcId="{599C6CD6-D4BA-44E3-9ADB-26EB5929E312}" destId="{B6AE4737-DA1D-49DC-AC14-62288B97F803}" srcOrd="3" destOrd="0" parTransId="{27BB52DE-A8DE-4C88-AD63-140F8EC1EB24}" sibTransId="{D2D43F5F-0C37-4928-9BA2-85B363C14A0F}"/>
    <dgm:cxn modelId="{4E8BB490-CD24-4C41-A8ED-379B43D21905}" srcId="{6F1D0D26-602B-4E3A-ACFE-715777AD8CA2}" destId="{49D40535-5843-4D14-8836-90EA903212FB}" srcOrd="0" destOrd="0" parTransId="{FE9D7357-7D34-4446-9C87-8E90C61DC512}" sibTransId="{985D343E-9CC3-4F21-9031-2F049833F982}"/>
    <dgm:cxn modelId="{8EEFFB9C-F79A-4AB2-BB91-F0B702C86E57}" srcId="{49D40535-5843-4D14-8836-90EA903212FB}" destId="{03D14067-47A1-4797-924F-D7010CECDF66}" srcOrd="0" destOrd="0" parTransId="{929F3265-B773-4F82-8CB0-6804B34237AA}" sibTransId="{51DA38C1-44F6-43CD-8459-DC4DCA735AE9}"/>
    <dgm:cxn modelId="{E45650AC-8F21-4391-BC3B-2DA278EBC8BE}" srcId="{C3AE79E1-FF25-4384-9170-4DDB3E5FAF88}" destId="{62ABE146-4AD0-48D7-9B46-1690DA0E0250}" srcOrd="1" destOrd="0" parTransId="{AE97DD51-2CC5-4EED-8EA3-6691FB1B61F3}" sibTransId="{9F810BF7-4EEF-47F0-BEFF-4FDACE6493E4}"/>
    <dgm:cxn modelId="{914B9CBE-CD10-40A8-86F1-909D41BA4F0F}" type="presOf" srcId="{B8D8C214-1470-432D-910D-93B8BB016E68}" destId="{5133B732-F5C2-4DF8-A76F-F5D65B4F7563}" srcOrd="0" destOrd="0" presId="urn:microsoft.com/office/officeart/2005/8/layout/hList1"/>
    <dgm:cxn modelId="{C414DFC3-3A24-42F4-9C83-B5B830B5C6FD}" type="presOf" srcId="{7ADE658F-C223-4B29-8626-4BA2A7C0581F}" destId="{5046DD87-E896-4E79-97E2-175C54B5907B}" srcOrd="0" destOrd="2" presId="urn:microsoft.com/office/officeart/2005/8/layout/hList1"/>
    <dgm:cxn modelId="{C6334EC4-8A1D-4C8C-B4C5-226B708B340F}" type="presOf" srcId="{EBDBF06E-C432-41E5-ACE8-81797C98D0A3}" destId="{FC622562-37E9-4893-AE94-62DB80AD8758}" srcOrd="0" destOrd="2" presId="urn:microsoft.com/office/officeart/2005/8/layout/hList1"/>
    <dgm:cxn modelId="{292D1DC6-4786-4423-8D9D-BA661000A38F}" srcId="{599C6CD6-D4BA-44E3-9ADB-26EB5929E312}" destId="{2BA8B072-07ED-4460-925D-50E53BA139F9}" srcOrd="0" destOrd="0" parTransId="{08FFEB43-04B3-4ED2-A136-959227292BB2}" sibTransId="{67C92723-7E24-4DCF-BC9E-A16896212E6D}"/>
    <dgm:cxn modelId="{92489FCB-20BF-4637-8F44-5BF332FDC1E2}" type="presOf" srcId="{2BA8B072-07ED-4460-925D-50E53BA139F9}" destId="{5046DD87-E896-4E79-97E2-175C54B5907B}" srcOrd="0" destOrd="0" presId="urn:microsoft.com/office/officeart/2005/8/layout/hList1"/>
    <dgm:cxn modelId="{AB831BCD-B137-4738-B5C4-15568F4525A0}" srcId="{49D40535-5843-4D14-8836-90EA903212FB}" destId="{64297A44-A547-486D-9704-BFB534B2E787}" srcOrd="4" destOrd="0" parTransId="{D5546661-9816-4FC8-8E5E-DD328E95016E}" sibTransId="{DA62D4B2-7C90-415A-B066-CD99FCE66964}"/>
    <dgm:cxn modelId="{70D759D1-8E42-471D-A5E0-F84095C90724}" type="presOf" srcId="{64297A44-A547-486D-9704-BFB534B2E787}" destId="{FC622562-37E9-4893-AE94-62DB80AD8758}" srcOrd="0" destOrd="4" presId="urn:microsoft.com/office/officeart/2005/8/layout/hList1"/>
    <dgm:cxn modelId="{7C88B8D3-AC70-4280-B58D-157E36DCFEF3}" type="presOf" srcId="{6F1D0D26-602B-4E3A-ACFE-715777AD8CA2}" destId="{4D0A7443-3642-4246-8C7D-401AFC1513F7}" srcOrd="0" destOrd="0" presId="urn:microsoft.com/office/officeart/2005/8/layout/hList1"/>
    <dgm:cxn modelId="{E5C10ADE-D443-4F46-B9B9-698AEF335D64}" type="presOf" srcId="{62ABE146-4AD0-48D7-9B46-1690DA0E0250}" destId="{5133B732-F5C2-4DF8-A76F-F5D65B4F7563}" srcOrd="0" destOrd="1" presId="urn:microsoft.com/office/officeart/2005/8/layout/hList1"/>
    <dgm:cxn modelId="{5BE47FDE-6AE1-478F-B5D8-001E6FEB6EF9}" type="presOf" srcId="{C3AE79E1-FF25-4384-9170-4DDB3E5FAF88}" destId="{4EB03153-8C0B-49EF-868D-A9E1558D4AEC}" srcOrd="0" destOrd="0" presId="urn:microsoft.com/office/officeart/2005/8/layout/hList1"/>
    <dgm:cxn modelId="{E73F4CF9-C36E-438A-9342-211834278A59}" type="presOf" srcId="{0787D792-0BE0-4DA4-9CC8-3E754C145DE6}" destId="{5046DD87-E896-4E79-97E2-175C54B5907B}" srcOrd="0" destOrd="1" presId="urn:microsoft.com/office/officeart/2005/8/layout/hList1"/>
    <dgm:cxn modelId="{D09675FF-A909-4D60-8851-DA47896A09E2}" type="presOf" srcId="{03D14067-47A1-4797-924F-D7010CECDF66}" destId="{FC622562-37E9-4893-AE94-62DB80AD8758}" srcOrd="0" destOrd="0" presId="urn:microsoft.com/office/officeart/2005/8/layout/hList1"/>
    <dgm:cxn modelId="{6701DA80-33A3-4341-95A6-493721DD60A7}" type="presParOf" srcId="{4D0A7443-3642-4246-8C7D-401AFC1513F7}" destId="{CF5853F5-E05C-4764-A3C3-068C16F53375}" srcOrd="0" destOrd="0" presId="urn:microsoft.com/office/officeart/2005/8/layout/hList1"/>
    <dgm:cxn modelId="{59939D1A-24C6-4DCF-9223-E48AE72278DA}" type="presParOf" srcId="{CF5853F5-E05C-4764-A3C3-068C16F53375}" destId="{3BCE47F5-48C6-4205-B0C7-9A2BAC738BD2}" srcOrd="0" destOrd="0" presId="urn:microsoft.com/office/officeart/2005/8/layout/hList1"/>
    <dgm:cxn modelId="{0B265D19-7F9A-478B-9261-13177149770D}" type="presParOf" srcId="{CF5853F5-E05C-4764-A3C3-068C16F53375}" destId="{FC622562-37E9-4893-AE94-62DB80AD8758}" srcOrd="1" destOrd="0" presId="urn:microsoft.com/office/officeart/2005/8/layout/hList1"/>
    <dgm:cxn modelId="{15A15471-947C-4D39-834B-41EC27719446}" type="presParOf" srcId="{4D0A7443-3642-4246-8C7D-401AFC1513F7}" destId="{258D47CF-F836-40EE-A8DA-AC9C52A2BD13}" srcOrd="1" destOrd="0" presId="urn:microsoft.com/office/officeart/2005/8/layout/hList1"/>
    <dgm:cxn modelId="{9BCD7BF2-7893-4365-BB80-712559383D92}" type="presParOf" srcId="{4D0A7443-3642-4246-8C7D-401AFC1513F7}" destId="{18FE993F-5F34-4C3B-BB06-260ECD1E521C}" srcOrd="2" destOrd="0" presId="urn:microsoft.com/office/officeart/2005/8/layout/hList1"/>
    <dgm:cxn modelId="{00C285EC-774B-408E-B9F7-B00114C526FB}" type="presParOf" srcId="{18FE993F-5F34-4C3B-BB06-260ECD1E521C}" destId="{4EB03153-8C0B-49EF-868D-A9E1558D4AEC}" srcOrd="0" destOrd="0" presId="urn:microsoft.com/office/officeart/2005/8/layout/hList1"/>
    <dgm:cxn modelId="{A31A1698-762B-41BC-9122-62B9D859787A}" type="presParOf" srcId="{18FE993F-5F34-4C3B-BB06-260ECD1E521C}" destId="{5133B732-F5C2-4DF8-A76F-F5D65B4F7563}" srcOrd="1" destOrd="0" presId="urn:microsoft.com/office/officeart/2005/8/layout/hList1"/>
    <dgm:cxn modelId="{C944ADE5-F7BC-405D-9C24-1E0EF355F09B}" type="presParOf" srcId="{4D0A7443-3642-4246-8C7D-401AFC1513F7}" destId="{1E56A64A-4DB7-4AB9-AFD3-0718781BD548}" srcOrd="3" destOrd="0" presId="urn:microsoft.com/office/officeart/2005/8/layout/hList1"/>
    <dgm:cxn modelId="{584EFAF1-BA16-4F15-8AC1-3E085EBD0FF8}" type="presParOf" srcId="{4D0A7443-3642-4246-8C7D-401AFC1513F7}" destId="{203DC9D4-13BD-40C9-AF60-2C8D3850A553}" srcOrd="4" destOrd="0" presId="urn:microsoft.com/office/officeart/2005/8/layout/hList1"/>
    <dgm:cxn modelId="{D24C2A39-F733-45B7-8BBD-5963F0EB8B9E}" type="presParOf" srcId="{203DC9D4-13BD-40C9-AF60-2C8D3850A553}" destId="{878A1D68-FA99-47C1-9344-8761FECB8F58}" srcOrd="0" destOrd="0" presId="urn:microsoft.com/office/officeart/2005/8/layout/hList1"/>
    <dgm:cxn modelId="{3D56149A-2E84-4154-A318-68A8F19CD993}" type="presParOf" srcId="{203DC9D4-13BD-40C9-AF60-2C8D3850A553}" destId="{5046DD87-E896-4E79-97E2-175C54B5907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3CCBCD-2FF4-47FC-914D-DF5D04A00DF0}" type="doc">
      <dgm:prSet loTypeId="urn:microsoft.com/office/officeart/2005/8/layout/lProcess2" loCatId="list" qsTypeId="urn:microsoft.com/office/officeart/2005/8/quickstyle/simple1" qsCatId="simple" csTypeId="urn:microsoft.com/office/officeart/2005/8/colors/accent6_1" csCatId="accent6" phldr="1"/>
      <dgm:spPr/>
      <dgm:t>
        <a:bodyPr/>
        <a:lstStyle/>
        <a:p>
          <a:endParaRPr lang="en-US"/>
        </a:p>
      </dgm:t>
    </dgm:pt>
    <dgm:pt modelId="{8F1C7D47-0EA4-4BEC-A8A9-BAA3B72792E8}">
      <dgm:prSet phldrT="[Text]"/>
      <dgm:spPr/>
      <dgm:t>
        <a:bodyPr/>
        <a:lstStyle/>
        <a:p>
          <a:r>
            <a:rPr lang="en-US" b="0" cap="none" spc="0" dirty="0">
              <a:ln w="0"/>
              <a:effectLst>
                <a:outerShdw blurRad="38100" dist="19050" dir="2700000" algn="tl" rotWithShape="0">
                  <a:schemeClr val="dk1">
                    <a:alpha val="40000"/>
                  </a:schemeClr>
                </a:outerShdw>
              </a:effectLst>
              <a:latin typeface=" Arial"/>
            </a:rPr>
            <a:t>Extent of Collection Disruption</a:t>
          </a:r>
        </a:p>
      </dgm:t>
    </dgm:pt>
    <dgm:pt modelId="{6A006C95-1B97-4F3E-B3EA-2343FC7917AB}" type="parTrans" cxnId="{CCC74611-8382-41A2-A268-22E12DA1BD98}">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7491E0BA-EEDA-448D-B41E-DB4BB863BC2B}" type="sibTrans" cxnId="{CCC74611-8382-41A2-A268-22E12DA1BD98}">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38BD4F1-6D7D-4071-9EA2-B952FDD20E3C}">
      <dgm:prSet phldrT="[Text]"/>
      <dgm:spPr/>
      <dgm:t>
        <a:bodyPr/>
        <a:lstStyle/>
        <a:p>
          <a:r>
            <a:rPr lang="en-US" b="0" cap="none" spc="0" dirty="0">
              <a:ln w="0"/>
              <a:effectLst>
                <a:outerShdw blurRad="38100" dist="19050" dir="2700000" algn="tl" rotWithShape="0">
                  <a:schemeClr val="dk1">
                    <a:alpha val="40000"/>
                  </a:schemeClr>
                </a:outerShdw>
              </a:effectLst>
              <a:latin typeface=" Arial"/>
            </a:rPr>
            <a:t>Deter</a:t>
          </a:r>
        </a:p>
      </dgm:t>
    </dgm:pt>
    <dgm:pt modelId="{82945A55-DD2C-419F-A39D-EBD016F4EBAF}" type="parTrans" cxnId="{E2125131-88C8-44E7-8605-1ABBD1BEE017}">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7D80C6C5-06DD-4695-AB7C-6F894201522E}" type="sibTrans" cxnId="{E2125131-88C8-44E7-8605-1ABBD1BEE017}">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92EED360-82B8-4BA8-BC88-A2E7EFB28520}">
      <dgm:prSet phldrT="[Text]"/>
      <dgm:spPr/>
      <dgm:t>
        <a:bodyPr/>
        <a:lstStyle/>
        <a:p>
          <a:r>
            <a:rPr lang="en-US" b="0" cap="none" spc="0">
              <a:ln w="0"/>
              <a:effectLst>
                <a:outerShdw blurRad="38100" dist="19050" dir="2700000" algn="tl" rotWithShape="0">
                  <a:schemeClr val="dk1">
                    <a:alpha val="40000"/>
                  </a:schemeClr>
                </a:outerShdw>
              </a:effectLst>
              <a:latin typeface=" Arial"/>
            </a:rPr>
            <a:t>Detect</a:t>
          </a:r>
          <a:endParaRPr lang="en-US" b="0" cap="none" spc="0" dirty="0">
            <a:ln w="0"/>
            <a:effectLst>
              <a:outerShdw blurRad="38100" dist="19050" dir="2700000" algn="tl" rotWithShape="0">
                <a:schemeClr val="dk1">
                  <a:alpha val="40000"/>
                </a:schemeClr>
              </a:outerShdw>
            </a:effectLst>
            <a:latin typeface=" Arial"/>
          </a:endParaRPr>
        </a:p>
      </dgm:t>
    </dgm:pt>
    <dgm:pt modelId="{B40DE2D6-4228-44E5-BC41-5E605A9E5A6A}" type="parTrans" cxnId="{C9CB288F-1D68-4132-8C97-CB4F75255AF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E3E48D7-AE41-4BC8-AF46-8C036D757C25}" type="sibTrans" cxnId="{C9CB288F-1D68-4132-8C97-CB4F75255AF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28499EC-3F36-437C-BF03-77470CECD080}">
      <dgm:prSet phldrT="[Text]"/>
      <dgm:spPr>
        <a:solidFill>
          <a:schemeClr val="accent5">
            <a:lumMod val="60000"/>
            <a:lumOff val="40000"/>
          </a:schemeClr>
        </a:solidFill>
      </dgm:spPr>
      <dgm:t>
        <a:bodyPr/>
        <a:lstStyle/>
        <a:p>
          <a:r>
            <a:rPr lang="en-US" b="0" cap="none" spc="0" dirty="0">
              <a:ln w="0"/>
              <a:effectLst>
                <a:outerShdw blurRad="38100" dist="19050" dir="2700000" algn="tl" rotWithShape="0">
                  <a:schemeClr val="dk1">
                    <a:alpha val="40000"/>
                  </a:schemeClr>
                </a:outerShdw>
              </a:effectLst>
              <a:latin typeface=" Arial"/>
            </a:rPr>
            <a:t>Target Specific Collection Methods</a:t>
          </a:r>
        </a:p>
      </dgm:t>
    </dgm:pt>
    <dgm:pt modelId="{0707EFBC-77B5-409F-B87A-5583836F8582}" type="parTrans" cxnId="{3DDF3C76-F8FF-450A-BB00-F43080AA5AFF}">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BA0A650-1967-4BA3-950E-552C8FFDEC1E}" type="sibTrans" cxnId="{3DDF3C76-F8FF-450A-BB00-F43080AA5AFF}">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096BA20-9A48-4B42-B902-710FD1554CEE}">
      <dgm:prSet phldrT="[Text]"/>
      <dgm:spPr/>
      <dgm:t>
        <a:bodyPr/>
        <a:lstStyle/>
        <a:p>
          <a:r>
            <a:rPr lang="en-US" b="0" cap="none" spc="0" dirty="0">
              <a:ln w="0"/>
              <a:effectLst>
                <a:outerShdw blurRad="38100" dist="19050" dir="2700000" algn="tl" rotWithShape="0">
                  <a:schemeClr val="dk1">
                    <a:alpha val="40000"/>
                  </a:schemeClr>
                </a:outerShdw>
              </a:effectLst>
              <a:latin typeface=" Arial"/>
            </a:rPr>
            <a:t>Individual</a:t>
          </a:r>
        </a:p>
      </dgm:t>
    </dgm:pt>
    <dgm:pt modelId="{0AE6DF87-1057-41BA-9A43-7BEB5B84DEE3}" type="parTrans" cxnId="{C9286A1B-AA05-4C1C-9523-6C12B3D0EF5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A40B3C5-655E-4119-B96A-C471145A7C09}" type="sibTrans" cxnId="{C9286A1B-AA05-4C1C-9523-6C12B3D0EF5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7FCE4EE-8AD7-4DDA-B5CA-A2AD6E72F9E3}">
      <dgm:prSet phldrT="[Text]"/>
      <dgm:spPr/>
      <dgm:t>
        <a:bodyPr/>
        <a:lstStyle/>
        <a:p>
          <a:r>
            <a:rPr lang="en-US" b="0" cap="none" spc="0" dirty="0">
              <a:ln w="0"/>
              <a:effectLst>
                <a:outerShdw blurRad="38100" dist="19050" dir="2700000" algn="tl" rotWithShape="0">
                  <a:schemeClr val="dk1">
                    <a:alpha val="40000"/>
                  </a:schemeClr>
                </a:outerShdw>
              </a:effectLst>
              <a:latin typeface=" Arial"/>
            </a:rPr>
            <a:t>Staff</a:t>
          </a:r>
          <a:r>
            <a:rPr lang="en-US" b="0" cap="none" spc="0" dirty="0">
              <a:ln w="0"/>
              <a:effectLst>
                <a:outerShdw blurRad="38100" dist="19050" dir="2700000" algn="tl" rotWithShape="0">
                  <a:schemeClr val="dk1">
                    <a:alpha val="40000"/>
                  </a:schemeClr>
                </a:outerShdw>
              </a:effectLst>
            </a:rPr>
            <a:t> </a:t>
          </a:r>
          <a:r>
            <a:rPr lang="en-US" b="0" cap="none" spc="0" dirty="0">
              <a:ln w="0"/>
              <a:effectLst>
                <a:outerShdw blurRad="38100" dist="19050" dir="2700000" algn="tl" rotWithShape="0">
                  <a:schemeClr val="dk1">
                    <a:alpha val="40000"/>
                  </a:schemeClr>
                </a:outerShdw>
              </a:effectLst>
              <a:latin typeface=" Arial"/>
            </a:rPr>
            <a:t>Element G/S 1-6 </a:t>
          </a:r>
        </a:p>
      </dgm:t>
    </dgm:pt>
    <dgm:pt modelId="{FB4ABA85-07B5-40F4-9596-B462097F0E97}" type="parTrans" cxnId="{717F627D-3A12-464E-885A-F2C51B9C6A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86E2ECC-A049-4D7F-AC61-A745B39158BA}" type="sibTrans" cxnId="{717F627D-3A12-464E-885A-F2C51B9C6A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2F27026-0864-4C21-9AEA-AEFF2C8D6AE4}">
      <dgm:prSet phldrT="[Text]"/>
      <dgm:spPr>
        <a:solidFill>
          <a:schemeClr val="accent5">
            <a:lumMod val="60000"/>
            <a:lumOff val="40000"/>
          </a:schemeClr>
        </a:solidFill>
      </dgm:spPr>
      <dgm:t>
        <a:bodyPr/>
        <a:lstStyle/>
        <a:p>
          <a:r>
            <a:rPr lang="en-US" b="0" cap="none" spc="0" dirty="0">
              <a:ln w="0"/>
              <a:effectLst>
                <a:outerShdw blurRad="38100" dist="19050" dir="2700000" algn="tl" rotWithShape="0">
                  <a:schemeClr val="dk1">
                    <a:alpha val="40000"/>
                  </a:schemeClr>
                </a:outerShdw>
              </a:effectLst>
              <a:latin typeface=" Arial"/>
            </a:rPr>
            <a:t>Prevention</a:t>
          </a:r>
        </a:p>
      </dgm:t>
    </dgm:pt>
    <dgm:pt modelId="{16B68D99-F08F-4C89-ACFC-EBC4F90B5356}" type="parTrans" cxnId="{117E0AB0-B3D3-4436-A581-7CCF6241019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B642404-8D24-4C55-94DC-720C8E8E1671}" type="sibTrans" cxnId="{117E0AB0-B3D3-4436-A581-7CCF6241019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328F7D6-0130-42FD-9A21-60A50A8EFA7A}">
      <dgm:prSet phldrT="[Text]"/>
      <dgm:spPr/>
      <dgm:t>
        <a:bodyPr/>
        <a:lstStyle/>
        <a:p>
          <a:r>
            <a:rPr lang="en-US" b="0" cap="none" spc="0" dirty="0">
              <a:ln w="0"/>
              <a:effectLst>
                <a:outerShdw blurRad="38100" dist="19050" dir="2700000" algn="tl" rotWithShape="0">
                  <a:schemeClr val="dk1">
                    <a:alpha val="40000"/>
                  </a:schemeClr>
                </a:outerShdw>
              </a:effectLst>
              <a:latin typeface=" Arial"/>
            </a:rPr>
            <a:t>Observe</a:t>
          </a:r>
        </a:p>
      </dgm:t>
    </dgm:pt>
    <dgm:pt modelId="{314295C5-7CA8-42C3-98C6-633378676293}" type="parTrans" cxnId="{9CDA6F76-2C67-4720-BBE0-41AF54BA4FB8}">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89A3E125-C346-4D7E-AB93-F8BDE1745990}" type="sibTrans" cxnId="{9CDA6F76-2C67-4720-BBE0-41AF54BA4FB8}">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E154A7E9-2EDC-451B-AF91-112AC536F4B8}">
      <dgm:prSet phldrT="[Text]"/>
      <dgm:spPr/>
      <dgm:t>
        <a:bodyPr/>
        <a:lstStyle/>
        <a:p>
          <a:r>
            <a:rPr lang="en-US" b="0" cap="none" spc="0" dirty="0">
              <a:ln w="0"/>
              <a:effectLst>
                <a:outerShdw blurRad="38100" dist="19050" dir="2700000" algn="tl" rotWithShape="0">
                  <a:schemeClr val="dk1">
                    <a:alpha val="40000"/>
                  </a:schemeClr>
                </a:outerShdw>
              </a:effectLst>
              <a:latin typeface=" Arial"/>
            </a:rPr>
            <a:t>Delay/Disrupt</a:t>
          </a:r>
        </a:p>
      </dgm:t>
    </dgm:pt>
    <dgm:pt modelId="{1585A7A6-AF67-4BC7-9255-4ECEB7A2CC79}" type="parTrans" cxnId="{560E0680-199A-4330-BC9F-EDC6EBEBEFEF}">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47ADB9D8-56DC-41F6-A4E3-8E18D0540E8A}" type="sibTrans" cxnId="{560E0680-199A-4330-BC9F-EDC6EBEBEFEF}">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6D72618-259D-420A-BC5B-08B17DFAB437}">
      <dgm:prSet phldrT="[Text]"/>
      <dgm:spPr/>
      <dgm:t>
        <a:bodyPr/>
        <a:lstStyle/>
        <a:p>
          <a:r>
            <a:rPr lang="en-US" b="0" cap="none" spc="0" dirty="0">
              <a:ln w="0"/>
              <a:effectLst>
                <a:outerShdw blurRad="38100" dist="19050" dir="2700000" algn="tl" rotWithShape="0">
                  <a:schemeClr val="dk1">
                    <a:alpha val="40000"/>
                  </a:schemeClr>
                </a:outerShdw>
              </a:effectLst>
              <a:latin typeface=" Arial"/>
            </a:rPr>
            <a:t>Deny/Defend</a:t>
          </a:r>
        </a:p>
      </dgm:t>
    </dgm:pt>
    <dgm:pt modelId="{D11C5562-4AD4-4823-A8F8-4C2B271A17CD}" type="parTrans" cxnId="{2E1EA756-57FD-4C2F-9852-E39E6908B856}">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0C456B1-D867-4AD1-A675-A0CDD15790F5}" type="sibTrans" cxnId="{2E1EA756-57FD-4C2F-9852-E39E6908B856}">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1BCEA67-6E29-4572-A291-F6895844447C}">
      <dgm:prSet phldrT="[Text]"/>
      <dgm:spPr/>
      <dgm:t>
        <a:bodyPr/>
        <a:lstStyle/>
        <a:p>
          <a:r>
            <a:rPr lang="en-US" b="0" cap="none" spc="0">
              <a:ln w="0"/>
              <a:effectLst>
                <a:outerShdw blurRad="38100" dist="19050" dir="2700000" algn="tl" rotWithShape="0">
                  <a:schemeClr val="dk1">
                    <a:alpha val="40000"/>
                  </a:schemeClr>
                </a:outerShdw>
              </a:effectLst>
              <a:latin typeface=" Arial"/>
            </a:rPr>
            <a:t>Orient</a:t>
          </a:r>
          <a:endParaRPr lang="en-US" b="0" cap="none" spc="0" dirty="0">
            <a:ln w="0"/>
            <a:effectLst>
              <a:outerShdw blurRad="38100" dist="19050" dir="2700000" algn="tl" rotWithShape="0">
                <a:schemeClr val="dk1">
                  <a:alpha val="40000"/>
                </a:schemeClr>
              </a:outerShdw>
            </a:effectLst>
            <a:latin typeface=" Arial"/>
          </a:endParaRPr>
        </a:p>
      </dgm:t>
    </dgm:pt>
    <dgm:pt modelId="{C9912BFD-66C7-4880-B0D7-74A95B976E00}" type="parTrans" cxnId="{8C5DC0E4-0FCA-4A5D-8FD1-F6FD16DC66A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72E13DB9-F450-452C-AD68-EF42D05F8290}" type="sibTrans" cxnId="{8C5DC0E4-0FCA-4A5D-8FD1-F6FD16DC66A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15A78B1-78B9-48FE-B954-4E5AB1593E32}">
      <dgm:prSet phldrT="[Text]"/>
      <dgm:spPr/>
      <dgm:t>
        <a:bodyPr/>
        <a:lstStyle/>
        <a:p>
          <a:r>
            <a:rPr lang="en-US" b="0" cap="none" spc="0">
              <a:ln w="0"/>
              <a:effectLst>
                <a:outerShdw blurRad="38100" dist="19050" dir="2700000" algn="tl" rotWithShape="0">
                  <a:schemeClr val="dk1">
                    <a:alpha val="40000"/>
                  </a:schemeClr>
                </a:outerShdw>
              </a:effectLst>
              <a:latin typeface=" Arial"/>
            </a:rPr>
            <a:t>Decide</a:t>
          </a:r>
          <a:endParaRPr lang="en-US" b="0" cap="none" spc="0" dirty="0">
            <a:ln w="0"/>
            <a:effectLst>
              <a:outerShdw blurRad="38100" dist="19050" dir="2700000" algn="tl" rotWithShape="0">
                <a:schemeClr val="dk1">
                  <a:alpha val="40000"/>
                </a:schemeClr>
              </a:outerShdw>
            </a:effectLst>
            <a:latin typeface=" Arial"/>
          </a:endParaRPr>
        </a:p>
      </dgm:t>
    </dgm:pt>
    <dgm:pt modelId="{1E137024-4E89-4A37-A8CC-C61F9CB73FBF}" type="parTrans" cxnId="{F575F691-FF11-4ECB-ABF6-F214D2E96CB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57652AB-E081-421E-A54E-52B31F959173}" type="sibTrans" cxnId="{F575F691-FF11-4ECB-ABF6-F214D2E96CB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63EB6146-2F77-4D2D-94D2-11C252F920A7}">
      <dgm:prSet phldrT="[Text]"/>
      <dgm:spPr/>
      <dgm:t>
        <a:bodyPr/>
        <a:lstStyle/>
        <a:p>
          <a:r>
            <a:rPr lang="en-US" b="0" cap="none" spc="0">
              <a:ln w="0"/>
              <a:effectLst>
                <a:outerShdw blurRad="38100" dist="19050" dir="2700000" algn="tl" rotWithShape="0">
                  <a:schemeClr val="dk1">
                    <a:alpha val="40000"/>
                  </a:schemeClr>
                </a:outerShdw>
              </a:effectLst>
              <a:latin typeface=" Arial"/>
            </a:rPr>
            <a:t>Act</a:t>
          </a:r>
          <a:endParaRPr lang="en-US" b="0" cap="none" spc="0" dirty="0">
            <a:ln w="0"/>
            <a:effectLst>
              <a:outerShdw blurRad="38100" dist="19050" dir="2700000" algn="tl" rotWithShape="0">
                <a:schemeClr val="dk1">
                  <a:alpha val="40000"/>
                </a:schemeClr>
              </a:outerShdw>
            </a:effectLst>
            <a:latin typeface=" Arial"/>
          </a:endParaRPr>
        </a:p>
      </dgm:t>
    </dgm:pt>
    <dgm:pt modelId="{7E42DBEC-6B91-4989-A322-AC74F40269D0}" type="parTrans" cxnId="{267544D9-7156-4164-82D5-8D70E8520C47}">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9CE1FF6E-77FC-4467-A166-C2F2B9484315}" type="sibTrans" cxnId="{267544D9-7156-4164-82D5-8D70E8520C47}">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887A16DE-BADB-428D-A88B-E25F08853DC7}">
      <dgm:prSet phldrT="[Text]"/>
      <dgm:spPr/>
      <dgm:t>
        <a:bodyPr/>
        <a:lstStyle/>
        <a:p>
          <a:r>
            <a:rPr lang="en-US" b="0" cap="none" spc="0" dirty="0">
              <a:ln w="0"/>
              <a:effectLst>
                <a:outerShdw blurRad="38100" dist="19050" dir="2700000" algn="tl" rotWithShape="0">
                  <a:schemeClr val="dk1">
                    <a:alpha val="40000"/>
                  </a:schemeClr>
                </a:outerShdw>
              </a:effectLst>
              <a:latin typeface=" Arial"/>
            </a:rPr>
            <a:t>GEOINT</a:t>
          </a:r>
        </a:p>
      </dgm:t>
    </dgm:pt>
    <dgm:pt modelId="{B7FB8AA9-0A4B-450B-A056-BE8E6E40099D}" type="parTrans" cxnId="{9499E56B-F960-4B63-B288-8930D3FD744E}">
      <dgm:prSet/>
      <dgm:spPr/>
      <dgm:t>
        <a:bodyPr/>
        <a:lstStyle/>
        <a:p>
          <a:endParaRPr lang="en-US"/>
        </a:p>
      </dgm:t>
    </dgm:pt>
    <dgm:pt modelId="{5397C5A1-47E3-49C1-B63F-5DF15448A293}" type="sibTrans" cxnId="{9499E56B-F960-4B63-B288-8930D3FD744E}">
      <dgm:prSet/>
      <dgm:spPr/>
      <dgm:t>
        <a:bodyPr/>
        <a:lstStyle/>
        <a:p>
          <a:endParaRPr lang="en-US"/>
        </a:p>
      </dgm:t>
    </dgm:pt>
    <dgm:pt modelId="{065FA10A-2306-4E78-A4D2-8177BA1AEDFF}">
      <dgm:prSet phldrT="[Text]"/>
      <dgm:spPr/>
      <dgm:t>
        <a:bodyPr/>
        <a:lstStyle/>
        <a:p>
          <a:r>
            <a:rPr lang="en-US" b="0" cap="none" spc="0" dirty="0">
              <a:ln w="0"/>
              <a:effectLst>
                <a:outerShdw blurRad="38100" dist="19050" dir="2700000" algn="tl" rotWithShape="0">
                  <a:schemeClr val="dk1">
                    <a:alpha val="40000"/>
                  </a:schemeClr>
                </a:outerShdw>
              </a:effectLst>
              <a:latin typeface=" Arial"/>
            </a:rPr>
            <a:t>HUMINT</a:t>
          </a:r>
        </a:p>
      </dgm:t>
    </dgm:pt>
    <dgm:pt modelId="{56D7AFD1-E909-475C-9799-9755CE41974A}" type="parTrans" cxnId="{1BBD15CD-C4DB-40E8-AA58-CAE4F7FA12A1}">
      <dgm:prSet/>
      <dgm:spPr/>
      <dgm:t>
        <a:bodyPr/>
        <a:lstStyle/>
        <a:p>
          <a:endParaRPr lang="en-US"/>
        </a:p>
      </dgm:t>
    </dgm:pt>
    <dgm:pt modelId="{87A401D2-0C02-49D5-B8D7-C8ECBDE2F334}" type="sibTrans" cxnId="{1BBD15CD-C4DB-40E8-AA58-CAE4F7FA12A1}">
      <dgm:prSet/>
      <dgm:spPr/>
      <dgm:t>
        <a:bodyPr/>
        <a:lstStyle/>
        <a:p>
          <a:endParaRPr lang="en-US"/>
        </a:p>
      </dgm:t>
    </dgm:pt>
    <dgm:pt modelId="{92750AE2-429A-4A2C-996C-55E6DC129087}">
      <dgm:prSet phldrT="[Text]"/>
      <dgm:spPr/>
      <dgm:t>
        <a:bodyPr/>
        <a:lstStyle/>
        <a:p>
          <a:r>
            <a:rPr lang="en-US" b="0" cap="none" spc="0" dirty="0">
              <a:ln w="0"/>
              <a:effectLst>
                <a:outerShdw blurRad="38100" dist="19050" dir="2700000" algn="tl" rotWithShape="0">
                  <a:schemeClr val="dk1">
                    <a:alpha val="40000"/>
                  </a:schemeClr>
                </a:outerShdw>
              </a:effectLst>
              <a:latin typeface=" Arial"/>
            </a:rPr>
            <a:t>MASINT</a:t>
          </a:r>
        </a:p>
      </dgm:t>
    </dgm:pt>
    <dgm:pt modelId="{F450161C-5AA1-4A60-966B-2333C11D2423}" type="parTrans" cxnId="{6666C6E2-3B65-43EE-B34E-843C88DEDF08}">
      <dgm:prSet/>
      <dgm:spPr/>
      <dgm:t>
        <a:bodyPr/>
        <a:lstStyle/>
        <a:p>
          <a:endParaRPr lang="en-US"/>
        </a:p>
      </dgm:t>
    </dgm:pt>
    <dgm:pt modelId="{BC02536E-5113-4836-9AAF-C62EC4952468}" type="sibTrans" cxnId="{6666C6E2-3B65-43EE-B34E-843C88DEDF08}">
      <dgm:prSet/>
      <dgm:spPr/>
      <dgm:t>
        <a:bodyPr/>
        <a:lstStyle/>
        <a:p>
          <a:endParaRPr lang="en-US"/>
        </a:p>
      </dgm:t>
    </dgm:pt>
    <dgm:pt modelId="{6DB5C9C7-E9D7-4597-A322-95B006D5EAE8}">
      <dgm:prSet phldrT="[Text]"/>
      <dgm:spPr/>
      <dgm:t>
        <a:bodyPr/>
        <a:lstStyle/>
        <a:p>
          <a:r>
            <a:rPr lang="en-US" b="0" cap="none" spc="0" dirty="0">
              <a:ln w="0"/>
              <a:effectLst>
                <a:outerShdw blurRad="38100" dist="19050" dir="2700000" algn="tl" rotWithShape="0">
                  <a:schemeClr val="dk1">
                    <a:alpha val="40000"/>
                  </a:schemeClr>
                </a:outerShdw>
              </a:effectLst>
              <a:latin typeface=" Arial"/>
            </a:rPr>
            <a:t>OSINT</a:t>
          </a:r>
        </a:p>
      </dgm:t>
    </dgm:pt>
    <dgm:pt modelId="{D3F1DC02-1E5D-4E8F-8719-447F0BCFE9B0}" type="parTrans" cxnId="{CED28DE4-C342-4B46-BAFA-B4A6E0BA31A0}">
      <dgm:prSet/>
      <dgm:spPr/>
      <dgm:t>
        <a:bodyPr/>
        <a:lstStyle/>
        <a:p>
          <a:endParaRPr lang="en-US"/>
        </a:p>
      </dgm:t>
    </dgm:pt>
    <dgm:pt modelId="{482ED833-20D9-456D-B609-84C99B6EB469}" type="sibTrans" cxnId="{CED28DE4-C342-4B46-BAFA-B4A6E0BA31A0}">
      <dgm:prSet/>
      <dgm:spPr/>
      <dgm:t>
        <a:bodyPr/>
        <a:lstStyle/>
        <a:p>
          <a:endParaRPr lang="en-US"/>
        </a:p>
      </dgm:t>
    </dgm:pt>
    <dgm:pt modelId="{9DC4B1F7-066F-442B-815E-E27E88FF49AD}">
      <dgm:prSet phldrT="[Text]"/>
      <dgm:spPr/>
      <dgm:t>
        <a:bodyPr/>
        <a:lstStyle/>
        <a:p>
          <a:r>
            <a:rPr lang="en-US" b="0" cap="none" spc="0" dirty="0">
              <a:ln w="0"/>
              <a:effectLst>
                <a:outerShdw blurRad="38100" dist="19050" dir="2700000" algn="tl" rotWithShape="0">
                  <a:schemeClr val="dk1">
                    <a:alpha val="40000"/>
                  </a:schemeClr>
                </a:outerShdw>
              </a:effectLst>
              <a:latin typeface=" Arial"/>
            </a:rPr>
            <a:t>SIGINT</a:t>
          </a:r>
        </a:p>
      </dgm:t>
    </dgm:pt>
    <dgm:pt modelId="{7E514841-9D4D-466C-A23E-B3CA87BB89C9}" type="parTrans" cxnId="{DF90B821-DD76-4679-B306-DC2266A254AB}">
      <dgm:prSet/>
      <dgm:spPr/>
      <dgm:t>
        <a:bodyPr/>
        <a:lstStyle/>
        <a:p>
          <a:endParaRPr lang="en-US"/>
        </a:p>
      </dgm:t>
    </dgm:pt>
    <dgm:pt modelId="{46E3DE60-50B8-4EB1-B783-9C1D9A45AF17}" type="sibTrans" cxnId="{DF90B821-DD76-4679-B306-DC2266A254AB}">
      <dgm:prSet/>
      <dgm:spPr/>
      <dgm:t>
        <a:bodyPr/>
        <a:lstStyle/>
        <a:p>
          <a:endParaRPr lang="en-US"/>
        </a:p>
      </dgm:t>
    </dgm:pt>
    <dgm:pt modelId="{56241EB2-7676-4608-BFCC-14FD889712A7}">
      <dgm:prSet phldrT="[Text]"/>
      <dgm:spPr/>
      <dgm:t>
        <a:bodyPr/>
        <a:lstStyle/>
        <a:p>
          <a:r>
            <a:rPr lang="en-US" b="0" cap="none" spc="0" dirty="0">
              <a:ln w="0"/>
              <a:effectLst>
                <a:outerShdw blurRad="38100" dist="19050" dir="2700000" algn="tl" rotWithShape="0">
                  <a:schemeClr val="dk1">
                    <a:alpha val="40000"/>
                  </a:schemeClr>
                </a:outerShdw>
              </a:effectLst>
              <a:latin typeface=" Arial"/>
            </a:rPr>
            <a:t>OPSEC Performance</a:t>
          </a:r>
          <a:endParaRPr lang="en-US" dirty="0">
            <a:latin typeface=" Arial"/>
          </a:endParaRPr>
        </a:p>
      </dgm:t>
    </dgm:pt>
    <dgm:pt modelId="{149612AC-5A11-4185-A6C0-16B595B076B2}" type="parTrans" cxnId="{32D237C2-19A7-4941-9F57-451B62D6DF72}">
      <dgm:prSet/>
      <dgm:spPr/>
      <dgm:t>
        <a:bodyPr/>
        <a:lstStyle/>
        <a:p>
          <a:endParaRPr lang="en-US"/>
        </a:p>
      </dgm:t>
    </dgm:pt>
    <dgm:pt modelId="{BF0840DA-474D-43A6-8EF0-4CB02A76C63B}" type="sibTrans" cxnId="{32D237C2-19A7-4941-9F57-451B62D6DF72}">
      <dgm:prSet/>
      <dgm:spPr/>
      <dgm:t>
        <a:bodyPr/>
        <a:lstStyle/>
        <a:p>
          <a:endParaRPr lang="en-US"/>
        </a:p>
      </dgm:t>
    </dgm:pt>
    <dgm:pt modelId="{97E4282C-B4EB-4DF9-A14B-76004F59FF16}" type="pres">
      <dgm:prSet presAssocID="{323CCBCD-2FF4-47FC-914D-DF5D04A00DF0}" presName="theList" presStyleCnt="0">
        <dgm:presLayoutVars>
          <dgm:dir/>
          <dgm:animLvl val="lvl"/>
          <dgm:resizeHandles val="exact"/>
        </dgm:presLayoutVars>
      </dgm:prSet>
      <dgm:spPr/>
    </dgm:pt>
    <dgm:pt modelId="{30457190-D85A-41FF-AA86-B17BAF0D7607}" type="pres">
      <dgm:prSet presAssocID="{8F1C7D47-0EA4-4BEC-A8A9-BAA3B72792E8}" presName="compNode" presStyleCnt="0"/>
      <dgm:spPr/>
    </dgm:pt>
    <dgm:pt modelId="{5A112E3F-2033-458A-8BD8-263820DFD3AA}" type="pres">
      <dgm:prSet presAssocID="{8F1C7D47-0EA4-4BEC-A8A9-BAA3B72792E8}" presName="aNode" presStyleLbl="bgShp" presStyleIdx="0" presStyleCnt="4" custLinFactNeighborY="1786"/>
      <dgm:spPr/>
    </dgm:pt>
    <dgm:pt modelId="{02D5BDAB-6A31-4C71-9A08-4F631106FB01}" type="pres">
      <dgm:prSet presAssocID="{8F1C7D47-0EA4-4BEC-A8A9-BAA3B72792E8}" presName="textNode" presStyleLbl="bgShp" presStyleIdx="0" presStyleCnt="4"/>
      <dgm:spPr/>
    </dgm:pt>
    <dgm:pt modelId="{0C15BDC9-9639-4274-947B-AA46D26FA13B}" type="pres">
      <dgm:prSet presAssocID="{8F1C7D47-0EA4-4BEC-A8A9-BAA3B72792E8}" presName="compChildNode" presStyleCnt="0"/>
      <dgm:spPr/>
    </dgm:pt>
    <dgm:pt modelId="{C618F535-17EC-4191-9D75-40ADDD1B1362}" type="pres">
      <dgm:prSet presAssocID="{8F1C7D47-0EA4-4BEC-A8A9-BAA3B72792E8}" presName="theInnerList" presStyleCnt="0"/>
      <dgm:spPr/>
    </dgm:pt>
    <dgm:pt modelId="{04903B4D-9283-4B29-B5CB-16BBA150212E}" type="pres">
      <dgm:prSet presAssocID="{C38BD4F1-6D7D-4071-9EA2-B952FDD20E3C}" presName="childNode" presStyleLbl="node1" presStyleIdx="0" presStyleCnt="15">
        <dgm:presLayoutVars>
          <dgm:bulletEnabled val="1"/>
        </dgm:presLayoutVars>
      </dgm:prSet>
      <dgm:spPr/>
    </dgm:pt>
    <dgm:pt modelId="{AB307D72-ADEF-4614-84B1-CC07CA5A94AC}" type="pres">
      <dgm:prSet presAssocID="{C38BD4F1-6D7D-4071-9EA2-B952FDD20E3C}" presName="aSpace2" presStyleCnt="0"/>
      <dgm:spPr/>
    </dgm:pt>
    <dgm:pt modelId="{9266E298-2ED6-46E7-8120-084E7360C8DD}" type="pres">
      <dgm:prSet presAssocID="{92EED360-82B8-4BA8-BC88-A2E7EFB28520}" presName="childNode" presStyleLbl="node1" presStyleIdx="1" presStyleCnt="15">
        <dgm:presLayoutVars>
          <dgm:bulletEnabled val="1"/>
        </dgm:presLayoutVars>
      </dgm:prSet>
      <dgm:spPr/>
    </dgm:pt>
    <dgm:pt modelId="{5A99303F-2D23-44F6-AB9F-05555430A586}" type="pres">
      <dgm:prSet presAssocID="{92EED360-82B8-4BA8-BC88-A2E7EFB28520}" presName="aSpace2" presStyleCnt="0"/>
      <dgm:spPr/>
    </dgm:pt>
    <dgm:pt modelId="{C87CA0D2-BED6-4798-A30C-9A2687DDA16C}" type="pres">
      <dgm:prSet presAssocID="{E154A7E9-2EDC-451B-AF91-112AC536F4B8}" presName="childNode" presStyleLbl="node1" presStyleIdx="2" presStyleCnt="15">
        <dgm:presLayoutVars>
          <dgm:bulletEnabled val="1"/>
        </dgm:presLayoutVars>
      </dgm:prSet>
      <dgm:spPr/>
    </dgm:pt>
    <dgm:pt modelId="{95AA63F6-F449-4F0B-9DAB-A25B1092D027}" type="pres">
      <dgm:prSet presAssocID="{E154A7E9-2EDC-451B-AF91-112AC536F4B8}" presName="aSpace2" presStyleCnt="0"/>
      <dgm:spPr/>
    </dgm:pt>
    <dgm:pt modelId="{068BB274-F44B-4083-91F0-5296B1237710}" type="pres">
      <dgm:prSet presAssocID="{F6D72618-259D-420A-BC5B-08B17DFAB437}" presName="childNode" presStyleLbl="node1" presStyleIdx="3" presStyleCnt="15">
        <dgm:presLayoutVars>
          <dgm:bulletEnabled val="1"/>
        </dgm:presLayoutVars>
      </dgm:prSet>
      <dgm:spPr/>
    </dgm:pt>
    <dgm:pt modelId="{65DA8DF5-050F-4E31-9169-4FF0F68EBB64}" type="pres">
      <dgm:prSet presAssocID="{8F1C7D47-0EA4-4BEC-A8A9-BAA3B72792E8}" presName="aSpace" presStyleCnt="0"/>
      <dgm:spPr/>
    </dgm:pt>
    <dgm:pt modelId="{517DADD6-A1D3-4377-BF00-D420AA55E457}" type="pres">
      <dgm:prSet presAssocID="{028499EC-3F36-437C-BF03-77470CECD080}" presName="compNode" presStyleCnt="0"/>
      <dgm:spPr/>
    </dgm:pt>
    <dgm:pt modelId="{B24CC708-85E0-4785-9AE1-BA525EC7EDE4}" type="pres">
      <dgm:prSet presAssocID="{028499EC-3F36-437C-BF03-77470CECD080}" presName="aNode" presStyleLbl="bgShp" presStyleIdx="1" presStyleCnt="4"/>
      <dgm:spPr/>
    </dgm:pt>
    <dgm:pt modelId="{2CAC1353-4391-433E-BAC5-C14D0AF3DA93}" type="pres">
      <dgm:prSet presAssocID="{028499EC-3F36-437C-BF03-77470CECD080}" presName="textNode" presStyleLbl="bgShp" presStyleIdx="1" presStyleCnt="4"/>
      <dgm:spPr/>
    </dgm:pt>
    <dgm:pt modelId="{1EE6EEE1-6D4F-4C19-9AF8-FC805DF1060B}" type="pres">
      <dgm:prSet presAssocID="{028499EC-3F36-437C-BF03-77470CECD080}" presName="compChildNode" presStyleCnt="0"/>
      <dgm:spPr/>
    </dgm:pt>
    <dgm:pt modelId="{A0B782A4-8B48-4BB1-9E54-2DC4C82F64C8}" type="pres">
      <dgm:prSet presAssocID="{028499EC-3F36-437C-BF03-77470CECD080}" presName="theInnerList" presStyleCnt="0"/>
      <dgm:spPr/>
    </dgm:pt>
    <dgm:pt modelId="{5C315DAF-AE62-4842-8206-D1973591A4BD}" type="pres">
      <dgm:prSet presAssocID="{887A16DE-BADB-428D-A88B-E25F08853DC7}" presName="childNode" presStyleLbl="node1" presStyleIdx="4" presStyleCnt="15">
        <dgm:presLayoutVars>
          <dgm:bulletEnabled val="1"/>
        </dgm:presLayoutVars>
      </dgm:prSet>
      <dgm:spPr/>
    </dgm:pt>
    <dgm:pt modelId="{80C60084-99D4-4520-B6E1-CEAEFF68B181}" type="pres">
      <dgm:prSet presAssocID="{887A16DE-BADB-428D-A88B-E25F08853DC7}" presName="aSpace2" presStyleCnt="0"/>
      <dgm:spPr/>
    </dgm:pt>
    <dgm:pt modelId="{623E2FBA-4997-464A-B17A-2BBF4885A3D7}" type="pres">
      <dgm:prSet presAssocID="{065FA10A-2306-4E78-A4D2-8177BA1AEDFF}" presName="childNode" presStyleLbl="node1" presStyleIdx="5" presStyleCnt="15">
        <dgm:presLayoutVars>
          <dgm:bulletEnabled val="1"/>
        </dgm:presLayoutVars>
      </dgm:prSet>
      <dgm:spPr/>
    </dgm:pt>
    <dgm:pt modelId="{9CFC7F43-802D-4AA7-94AA-6601DA3C8BF4}" type="pres">
      <dgm:prSet presAssocID="{065FA10A-2306-4E78-A4D2-8177BA1AEDFF}" presName="aSpace2" presStyleCnt="0"/>
      <dgm:spPr/>
    </dgm:pt>
    <dgm:pt modelId="{0013F287-795E-4426-9DDF-4FDDA6ACA7A2}" type="pres">
      <dgm:prSet presAssocID="{92750AE2-429A-4A2C-996C-55E6DC129087}" presName="childNode" presStyleLbl="node1" presStyleIdx="6" presStyleCnt="15">
        <dgm:presLayoutVars>
          <dgm:bulletEnabled val="1"/>
        </dgm:presLayoutVars>
      </dgm:prSet>
      <dgm:spPr/>
    </dgm:pt>
    <dgm:pt modelId="{88243A72-45E3-4BD7-9868-4928F2CA730C}" type="pres">
      <dgm:prSet presAssocID="{92750AE2-429A-4A2C-996C-55E6DC129087}" presName="aSpace2" presStyleCnt="0"/>
      <dgm:spPr/>
    </dgm:pt>
    <dgm:pt modelId="{B752A9F3-880F-4F6D-B530-829C3DC8E18B}" type="pres">
      <dgm:prSet presAssocID="{6DB5C9C7-E9D7-4597-A322-95B006D5EAE8}" presName="childNode" presStyleLbl="node1" presStyleIdx="7" presStyleCnt="15">
        <dgm:presLayoutVars>
          <dgm:bulletEnabled val="1"/>
        </dgm:presLayoutVars>
      </dgm:prSet>
      <dgm:spPr/>
    </dgm:pt>
    <dgm:pt modelId="{C44DCA4E-FEB1-49D3-BC08-CC300B5AEB3E}" type="pres">
      <dgm:prSet presAssocID="{6DB5C9C7-E9D7-4597-A322-95B006D5EAE8}" presName="aSpace2" presStyleCnt="0"/>
      <dgm:spPr/>
    </dgm:pt>
    <dgm:pt modelId="{0332CC46-C97E-4BE8-865F-0BFEB88688D6}" type="pres">
      <dgm:prSet presAssocID="{9DC4B1F7-066F-442B-815E-E27E88FF49AD}" presName="childNode" presStyleLbl="node1" presStyleIdx="8" presStyleCnt="15">
        <dgm:presLayoutVars>
          <dgm:bulletEnabled val="1"/>
        </dgm:presLayoutVars>
      </dgm:prSet>
      <dgm:spPr/>
    </dgm:pt>
    <dgm:pt modelId="{3036F045-BF85-4F4B-A5B9-1807F63CA7DF}" type="pres">
      <dgm:prSet presAssocID="{028499EC-3F36-437C-BF03-77470CECD080}" presName="aSpace" presStyleCnt="0"/>
      <dgm:spPr/>
    </dgm:pt>
    <dgm:pt modelId="{C2C85BC9-2DA6-472C-AF6E-B0A8A7CB22A9}" type="pres">
      <dgm:prSet presAssocID="{56241EB2-7676-4608-BFCC-14FD889712A7}" presName="compNode" presStyleCnt="0"/>
      <dgm:spPr/>
    </dgm:pt>
    <dgm:pt modelId="{7A5ACAE5-5787-4AC0-B313-3FD2E2BC225A}" type="pres">
      <dgm:prSet presAssocID="{56241EB2-7676-4608-BFCC-14FD889712A7}" presName="aNode" presStyleLbl="bgShp" presStyleIdx="2" presStyleCnt="4"/>
      <dgm:spPr/>
    </dgm:pt>
    <dgm:pt modelId="{E22FC64F-4E2A-4FF9-ACC5-4BC9772650DC}" type="pres">
      <dgm:prSet presAssocID="{56241EB2-7676-4608-BFCC-14FD889712A7}" presName="textNode" presStyleLbl="bgShp" presStyleIdx="2" presStyleCnt="4"/>
      <dgm:spPr/>
    </dgm:pt>
    <dgm:pt modelId="{350B9014-AF71-4D8A-8E0F-F5B913B8F7FB}" type="pres">
      <dgm:prSet presAssocID="{56241EB2-7676-4608-BFCC-14FD889712A7}" presName="compChildNode" presStyleCnt="0"/>
      <dgm:spPr/>
    </dgm:pt>
    <dgm:pt modelId="{70B7B6B5-764D-428C-9F41-2840E55DCF96}" type="pres">
      <dgm:prSet presAssocID="{56241EB2-7676-4608-BFCC-14FD889712A7}" presName="theInnerList" presStyleCnt="0"/>
      <dgm:spPr/>
    </dgm:pt>
    <dgm:pt modelId="{3C11430D-831C-4DAE-821D-2AD73005B202}" type="pres">
      <dgm:prSet presAssocID="{C096BA20-9A48-4B42-B902-710FD1554CEE}" presName="childNode" presStyleLbl="node1" presStyleIdx="9" presStyleCnt="15">
        <dgm:presLayoutVars>
          <dgm:bulletEnabled val="1"/>
        </dgm:presLayoutVars>
      </dgm:prSet>
      <dgm:spPr/>
    </dgm:pt>
    <dgm:pt modelId="{0BD2D4F5-C187-4E18-8A86-45D08BE77948}" type="pres">
      <dgm:prSet presAssocID="{C096BA20-9A48-4B42-B902-710FD1554CEE}" presName="aSpace2" presStyleCnt="0"/>
      <dgm:spPr/>
    </dgm:pt>
    <dgm:pt modelId="{E074308B-F02D-44CC-BBF8-CA25F9D92A95}" type="pres">
      <dgm:prSet presAssocID="{D7FCE4EE-8AD7-4DDA-B5CA-A2AD6E72F9E3}" presName="childNode" presStyleLbl="node1" presStyleIdx="10" presStyleCnt="15">
        <dgm:presLayoutVars>
          <dgm:bulletEnabled val="1"/>
        </dgm:presLayoutVars>
      </dgm:prSet>
      <dgm:spPr/>
    </dgm:pt>
    <dgm:pt modelId="{BF301AE0-5E39-4A45-AE3C-224F512C6C1B}" type="pres">
      <dgm:prSet presAssocID="{56241EB2-7676-4608-BFCC-14FD889712A7}" presName="aSpace" presStyleCnt="0"/>
      <dgm:spPr/>
    </dgm:pt>
    <dgm:pt modelId="{07D2B8ED-2778-4A2B-9A84-76572C349716}" type="pres">
      <dgm:prSet presAssocID="{52F27026-0864-4C21-9AEA-AEFF2C8D6AE4}" presName="compNode" presStyleCnt="0"/>
      <dgm:spPr/>
    </dgm:pt>
    <dgm:pt modelId="{02DB0E4D-541E-4A10-97DD-3161EDE4C768}" type="pres">
      <dgm:prSet presAssocID="{52F27026-0864-4C21-9AEA-AEFF2C8D6AE4}" presName="aNode" presStyleLbl="bgShp" presStyleIdx="3" presStyleCnt="4"/>
      <dgm:spPr/>
    </dgm:pt>
    <dgm:pt modelId="{8FFE6D17-DDAB-4976-951A-5D89038B8B6E}" type="pres">
      <dgm:prSet presAssocID="{52F27026-0864-4C21-9AEA-AEFF2C8D6AE4}" presName="textNode" presStyleLbl="bgShp" presStyleIdx="3" presStyleCnt="4"/>
      <dgm:spPr/>
    </dgm:pt>
    <dgm:pt modelId="{17BEF1C1-8E8E-4F89-9848-FF2B73C8DAAB}" type="pres">
      <dgm:prSet presAssocID="{52F27026-0864-4C21-9AEA-AEFF2C8D6AE4}" presName="compChildNode" presStyleCnt="0"/>
      <dgm:spPr/>
    </dgm:pt>
    <dgm:pt modelId="{F604EFFA-47A0-4A73-B61D-1EC604F3B512}" type="pres">
      <dgm:prSet presAssocID="{52F27026-0864-4C21-9AEA-AEFF2C8D6AE4}" presName="theInnerList" presStyleCnt="0"/>
      <dgm:spPr/>
    </dgm:pt>
    <dgm:pt modelId="{8E96C1FC-D4DF-409F-AC9E-233E90AC00C0}" type="pres">
      <dgm:prSet presAssocID="{F328F7D6-0130-42FD-9A21-60A50A8EFA7A}" presName="childNode" presStyleLbl="node1" presStyleIdx="11" presStyleCnt="15">
        <dgm:presLayoutVars>
          <dgm:bulletEnabled val="1"/>
        </dgm:presLayoutVars>
      </dgm:prSet>
      <dgm:spPr/>
    </dgm:pt>
    <dgm:pt modelId="{1C4996BA-B857-4B36-A125-6FD520403B8C}" type="pres">
      <dgm:prSet presAssocID="{F328F7D6-0130-42FD-9A21-60A50A8EFA7A}" presName="aSpace2" presStyleCnt="0"/>
      <dgm:spPr/>
    </dgm:pt>
    <dgm:pt modelId="{B1056278-DEBF-4ACE-9079-46B06D93983C}" type="pres">
      <dgm:prSet presAssocID="{A1BCEA67-6E29-4572-A291-F6895844447C}" presName="childNode" presStyleLbl="node1" presStyleIdx="12" presStyleCnt="15">
        <dgm:presLayoutVars>
          <dgm:bulletEnabled val="1"/>
        </dgm:presLayoutVars>
      </dgm:prSet>
      <dgm:spPr/>
    </dgm:pt>
    <dgm:pt modelId="{CAD774C9-D733-481D-A6C3-C0AD7CE1D1A0}" type="pres">
      <dgm:prSet presAssocID="{A1BCEA67-6E29-4572-A291-F6895844447C}" presName="aSpace2" presStyleCnt="0"/>
      <dgm:spPr/>
    </dgm:pt>
    <dgm:pt modelId="{CB21787B-B032-4957-A5ED-1DE151D51194}" type="pres">
      <dgm:prSet presAssocID="{C15A78B1-78B9-48FE-B954-4E5AB1593E32}" presName="childNode" presStyleLbl="node1" presStyleIdx="13" presStyleCnt="15">
        <dgm:presLayoutVars>
          <dgm:bulletEnabled val="1"/>
        </dgm:presLayoutVars>
      </dgm:prSet>
      <dgm:spPr/>
    </dgm:pt>
    <dgm:pt modelId="{3ADA3A89-BA8C-4D26-811F-C224C33BFBD3}" type="pres">
      <dgm:prSet presAssocID="{C15A78B1-78B9-48FE-B954-4E5AB1593E32}" presName="aSpace2" presStyleCnt="0"/>
      <dgm:spPr/>
    </dgm:pt>
    <dgm:pt modelId="{54B1BCE8-8FCC-4666-9CE9-705403920A3A}" type="pres">
      <dgm:prSet presAssocID="{63EB6146-2F77-4D2D-94D2-11C252F920A7}" presName="childNode" presStyleLbl="node1" presStyleIdx="14" presStyleCnt="15">
        <dgm:presLayoutVars>
          <dgm:bulletEnabled val="1"/>
        </dgm:presLayoutVars>
      </dgm:prSet>
      <dgm:spPr/>
    </dgm:pt>
  </dgm:ptLst>
  <dgm:cxnLst>
    <dgm:cxn modelId="{EB943C08-C5C5-4D8A-AE7B-26D816069537}" type="presOf" srcId="{A1BCEA67-6E29-4572-A291-F6895844447C}" destId="{B1056278-DEBF-4ACE-9079-46B06D93983C}" srcOrd="0" destOrd="0" presId="urn:microsoft.com/office/officeart/2005/8/layout/lProcess2"/>
    <dgm:cxn modelId="{3D7E170E-EC0F-42C8-8ED2-D6B27973427A}" type="presOf" srcId="{56241EB2-7676-4608-BFCC-14FD889712A7}" destId="{7A5ACAE5-5787-4AC0-B313-3FD2E2BC225A}" srcOrd="0" destOrd="0" presId="urn:microsoft.com/office/officeart/2005/8/layout/lProcess2"/>
    <dgm:cxn modelId="{CCC74611-8382-41A2-A268-22E12DA1BD98}" srcId="{323CCBCD-2FF4-47FC-914D-DF5D04A00DF0}" destId="{8F1C7D47-0EA4-4BEC-A8A9-BAA3B72792E8}" srcOrd="0" destOrd="0" parTransId="{6A006C95-1B97-4F3E-B3EA-2343FC7917AB}" sibTransId="{7491E0BA-EEDA-448D-B41E-DB4BB863BC2B}"/>
    <dgm:cxn modelId="{D99A3113-F38B-48F0-8F32-39074E6FC69C}" type="presOf" srcId="{D7FCE4EE-8AD7-4DDA-B5CA-A2AD6E72F9E3}" destId="{E074308B-F02D-44CC-BBF8-CA25F9D92A95}" srcOrd="0" destOrd="0" presId="urn:microsoft.com/office/officeart/2005/8/layout/lProcess2"/>
    <dgm:cxn modelId="{C9286A1B-AA05-4C1C-9523-6C12B3D0EF5A}" srcId="{56241EB2-7676-4608-BFCC-14FD889712A7}" destId="{C096BA20-9A48-4B42-B902-710FD1554CEE}" srcOrd="0" destOrd="0" parTransId="{0AE6DF87-1057-41BA-9A43-7BEB5B84DEE3}" sibTransId="{2A40B3C5-655E-4119-B96A-C471145A7C09}"/>
    <dgm:cxn modelId="{DF90B821-DD76-4679-B306-DC2266A254AB}" srcId="{028499EC-3F36-437C-BF03-77470CECD080}" destId="{9DC4B1F7-066F-442B-815E-E27E88FF49AD}" srcOrd="4" destOrd="0" parTransId="{7E514841-9D4D-466C-A23E-B3CA87BB89C9}" sibTransId="{46E3DE60-50B8-4EB1-B783-9C1D9A45AF17}"/>
    <dgm:cxn modelId="{D37FE121-C129-40E9-9F9C-116DD8BF2B63}" type="presOf" srcId="{6DB5C9C7-E9D7-4597-A322-95B006D5EAE8}" destId="{B752A9F3-880F-4F6D-B530-829C3DC8E18B}" srcOrd="0" destOrd="0" presId="urn:microsoft.com/office/officeart/2005/8/layout/lProcess2"/>
    <dgm:cxn modelId="{E2125131-88C8-44E7-8605-1ABBD1BEE017}" srcId="{8F1C7D47-0EA4-4BEC-A8A9-BAA3B72792E8}" destId="{C38BD4F1-6D7D-4071-9EA2-B952FDD20E3C}" srcOrd="0" destOrd="0" parTransId="{82945A55-DD2C-419F-A39D-EBD016F4EBAF}" sibTransId="{7D80C6C5-06DD-4695-AB7C-6F894201522E}"/>
    <dgm:cxn modelId="{B35A113E-13E0-4C11-9BD7-22B6EE81A411}" type="presOf" srcId="{323CCBCD-2FF4-47FC-914D-DF5D04A00DF0}" destId="{97E4282C-B4EB-4DF9-A14B-76004F59FF16}" srcOrd="0" destOrd="0" presId="urn:microsoft.com/office/officeart/2005/8/layout/lProcess2"/>
    <dgm:cxn modelId="{2E67445D-1312-4CBA-B5DE-82A83DB5DFC4}" type="presOf" srcId="{56241EB2-7676-4608-BFCC-14FD889712A7}" destId="{E22FC64F-4E2A-4FF9-ACC5-4BC9772650DC}" srcOrd="1" destOrd="0" presId="urn:microsoft.com/office/officeart/2005/8/layout/lProcess2"/>
    <dgm:cxn modelId="{CC8ED460-F3EE-4A57-B895-690813AC1B1E}" type="presOf" srcId="{F328F7D6-0130-42FD-9A21-60A50A8EFA7A}" destId="{8E96C1FC-D4DF-409F-AC9E-233E90AC00C0}" srcOrd="0" destOrd="0" presId="urn:microsoft.com/office/officeart/2005/8/layout/lProcess2"/>
    <dgm:cxn modelId="{6A0E3762-CE44-4D15-A383-B4ADB5D2C45C}" type="presOf" srcId="{E154A7E9-2EDC-451B-AF91-112AC536F4B8}" destId="{C87CA0D2-BED6-4798-A30C-9A2687DDA16C}" srcOrd="0" destOrd="0" presId="urn:microsoft.com/office/officeart/2005/8/layout/lProcess2"/>
    <dgm:cxn modelId="{49BC3347-5D51-4C65-B90B-27DF3B4AA639}" type="presOf" srcId="{52F27026-0864-4C21-9AEA-AEFF2C8D6AE4}" destId="{8FFE6D17-DDAB-4976-951A-5D89038B8B6E}" srcOrd="1" destOrd="0" presId="urn:microsoft.com/office/officeart/2005/8/layout/lProcess2"/>
    <dgm:cxn modelId="{BC299469-2B09-4CA5-97A8-A0CDB7C6AC94}" type="presOf" srcId="{63EB6146-2F77-4D2D-94D2-11C252F920A7}" destId="{54B1BCE8-8FCC-4666-9CE9-705403920A3A}" srcOrd="0" destOrd="0" presId="urn:microsoft.com/office/officeart/2005/8/layout/lProcess2"/>
    <dgm:cxn modelId="{9499E56B-F960-4B63-B288-8930D3FD744E}" srcId="{028499EC-3F36-437C-BF03-77470CECD080}" destId="{887A16DE-BADB-428D-A88B-E25F08853DC7}" srcOrd="0" destOrd="0" parTransId="{B7FB8AA9-0A4B-450B-A056-BE8E6E40099D}" sibTransId="{5397C5A1-47E3-49C1-B63F-5DF15448A293}"/>
    <dgm:cxn modelId="{BE773E6E-9607-4DA9-BA06-546BB3BB39E5}" type="presOf" srcId="{C096BA20-9A48-4B42-B902-710FD1554CEE}" destId="{3C11430D-831C-4DAE-821D-2AD73005B202}" srcOrd="0" destOrd="0" presId="urn:microsoft.com/office/officeart/2005/8/layout/lProcess2"/>
    <dgm:cxn modelId="{3DDF3C76-F8FF-450A-BB00-F43080AA5AFF}" srcId="{323CCBCD-2FF4-47FC-914D-DF5D04A00DF0}" destId="{028499EC-3F36-437C-BF03-77470CECD080}" srcOrd="1" destOrd="0" parTransId="{0707EFBC-77B5-409F-B87A-5583836F8582}" sibTransId="{DBA0A650-1967-4BA3-950E-552C8FFDEC1E}"/>
    <dgm:cxn modelId="{9CDA6F76-2C67-4720-BBE0-41AF54BA4FB8}" srcId="{52F27026-0864-4C21-9AEA-AEFF2C8D6AE4}" destId="{F328F7D6-0130-42FD-9A21-60A50A8EFA7A}" srcOrd="0" destOrd="0" parTransId="{314295C5-7CA8-42C3-98C6-633378676293}" sibTransId="{89A3E125-C346-4D7E-AB93-F8BDE1745990}"/>
    <dgm:cxn modelId="{1BAD7F56-6261-4E7D-8C14-22AF2E8C2923}" type="presOf" srcId="{52F27026-0864-4C21-9AEA-AEFF2C8D6AE4}" destId="{02DB0E4D-541E-4A10-97DD-3161EDE4C768}" srcOrd="0" destOrd="0" presId="urn:microsoft.com/office/officeart/2005/8/layout/lProcess2"/>
    <dgm:cxn modelId="{2E1EA756-57FD-4C2F-9852-E39E6908B856}" srcId="{8F1C7D47-0EA4-4BEC-A8A9-BAA3B72792E8}" destId="{F6D72618-259D-420A-BC5B-08B17DFAB437}" srcOrd="3" destOrd="0" parTransId="{D11C5562-4AD4-4823-A8F8-4C2B271A17CD}" sibTransId="{C0C456B1-D867-4AD1-A675-A0CDD15790F5}"/>
    <dgm:cxn modelId="{717F627D-3A12-464E-885A-F2C51B9C6A33}" srcId="{56241EB2-7676-4608-BFCC-14FD889712A7}" destId="{D7FCE4EE-8AD7-4DDA-B5CA-A2AD6E72F9E3}" srcOrd="1" destOrd="0" parTransId="{FB4ABA85-07B5-40F4-9596-B462097F0E97}" sibTransId="{F86E2ECC-A049-4D7F-AC61-A745B39158BA}"/>
    <dgm:cxn modelId="{560E0680-199A-4330-BC9F-EDC6EBEBEFEF}" srcId="{8F1C7D47-0EA4-4BEC-A8A9-BAA3B72792E8}" destId="{E154A7E9-2EDC-451B-AF91-112AC536F4B8}" srcOrd="2" destOrd="0" parTransId="{1585A7A6-AF67-4BC7-9255-4ECEB7A2CC79}" sibTransId="{47ADB9D8-56DC-41F6-A4E3-8E18D0540E8A}"/>
    <dgm:cxn modelId="{46CC1283-5435-418F-9FB0-EF32F24B8D02}" type="presOf" srcId="{065FA10A-2306-4E78-A4D2-8177BA1AEDFF}" destId="{623E2FBA-4997-464A-B17A-2BBF4885A3D7}" srcOrd="0" destOrd="0" presId="urn:microsoft.com/office/officeart/2005/8/layout/lProcess2"/>
    <dgm:cxn modelId="{DB26CD83-A7EA-431E-A349-65F57700FDC2}" type="presOf" srcId="{9DC4B1F7-066F-442B-815E-E27E88FF49AD}" destId="{0332CC46-C97E-4BE8-865F-0BFEB88688D6}" srcOrd="0" destOrd="0" presId="urn:microsoft.com/office/officeart/2005/8/layout/lProcess2"/>
    <dgm:cxn modelId="{6F5DF989-DBB7-4EAD-BBD7-38EBD4F9A823}" type="presOf" srcId="{8F1C7D47-0EA4-4BEC-A8A9-BAA3B72792E8}" destId="{02D5BDAB-6A31-4C71-9A08-4F631106FB01}" srcOrd="1" destOrd="0" presId="urn:microsoft.com/office/officeart/2005/8/layout/lProcess2"/>
    <dgm:cxn modelId="{0ED5E08A-3C0B-4B7B-9E37-28B4A8ED2E2D}" type="presOf" srcId="{92750AE2-429A-4A2C-996C-55E6DC129087}" destId="{0013F287-795E-4426-9DDF-4FDDA6ACA7A2}" srcOrd="0" destOrd="0" presId="urn:microsoft.com/office/officeart/2005/8/layout/lProcess2"/>
    <dgm:cxn modelId="{A582C78E-3B03-4853-811D-4D80A728B820}" type="presOf" srcId="{887A16DE-BADB-428D-A88B-E25F08853DC7}" destId="{5C315DAF-AE62-4842-8206-D1973591A4BD}" srcOrd="0" destOrd="0" presId="urn:microsoft.com/office/officeart/2005/8/layout/lProcess2"/>
    <dgm:cxn modelId="{C9CB288F-1D68-4132-8C97-CB4F75255AFA}" srcId="{8F1C7D47-0EA4-4BEC-A8A9-BAA3B72792E8}" destId="{92EED360-82B8-4BA8-BC88-A2E7EFB28520}" srcOrd="1" destOrd="0" parTransId="{B40DE2D6-4228-44E5-BC41-5E605A9E5A6A}" sibTransId="{AE3E48D7-AE41-4BC8-AF46-8C036D757C25}"/>
    <dgm:cxn modelId="{F575F691-FF11-4ECB-ABF6-F214D2E96CBB}" srcId="{52F27026-0864-4C21-9AEA-AEFF2C8D6AE4}" destId="{C15A78B1-78B9-48FE-B954-4E5AB1593E32}" srcOrd="2" destOrd="0" parTransId="{1E137024-4E89-4A37-A8CC-C61F9CB73FBF}" sibTransId="{A57652AB-E081-421E-A54E-52B31F959173}"/>
    <dgm:cxn modelId="{A6B0519B-A8E7-4F53-B921-FF4263E492CC}" type="presOf" srcId="{92EED360-82B8-4BA8-BC88-A2E7EFB28520}" destId="{9266E298-2ED6-46E7-8120-084E7360C8DD}" srcOrd="0" destOrd="0" presId="urn:microsoft.com/office/officeart/2005/8/layout/lProcess2"/>
    <dgm:cxn modelId="{371F5E9C-820C-47AD-9314-0F553B699A73}" type="presOf" srcId="{028499EC-3F36-437C-BF03-77470CECD080}" destId="{B24CC708-85E0-4785-9AE1-BA525EC7EDE4}" srcOrd="0" destOrd="0" presId="urn:microsoft.com/office/officeart/2005/8/layout/lProcess2"/>
    <dgm:cxn modelId="{EB0E239F-1F16-4A25-8DFB-330902F70D1A}" type="presOf" srcId="{028499EC-3F36-437C-BF03-77470CECD080}" destId="{2CAC1353-4391-433E-BAC5-C14D0AF3DA93}" srcOrd="1" destOrd="0" presId="urn:microsoft.com/office/officeart/2005/8/layout/lProcess2"/>
    <dgm:cxn modelId="{8DCEF0A7-BD1B-40EC-B042-B07717DE08FD}" type="presOf" srcId="{C15A78B1-78B9-48FE-B954-4E5AB1593E32}" destId="{CB21787B-B032-4957-A5ED-1DE151D51194}" srcOrd="0" destOrd="0" presId="urn:microsoft.com/office/officeart/2005/8/layout/lProcess2"/>
    <dgm:cxn modelId="{1425FCA9-4E92-4047-B453-C6B53943D37E}" type="presOf" srcId="{F6D72618-259D-420A-BC5B-08B17DFAB437}" destId="{068BB274-F44B-4083-91F0-5296B1237710}" srcOrd="0" destOrd="0" presId="urn:microsoft.com/office/officeart/2005/8/layout/lProcess2"/>
    <dgm:cxn modelId="{117E0AB0-B3D3-4436-A581-7CCF62410193}" srcId="{323CCBCD-2FF4-47FC-914D-DF5D04A00DF0}" destId="{52F27026-0864-4C21-9AEA-AEFF2C8D6AE4}" srcOrd="3" destOrd="0" parTransId="{16B68D99-F08F-4C89-ACFC-EBC4F90B5356}" sibTransId="{AB642404-8D24-4C55-94DC-720C8E8E1671}"/>
    <dgm:cxn modelId="{39D1DDC1-E09C-45E7-AD7D-7E56C6ACF5E8}" type="presOf" srcId="{C38BD4F1-6D7D-4071-9EA2-B952FDD20E3C}" destId="{04903B4D-9283-4B29-B5CB-16BBA150212E}" srcOrd="0" destOrd="0" presId="urn:microsoft.com/office/officeart/2005/8/layout/lProcess2"/>
    <dgm:cxn modelId="{32D237C2-19A7-4941-9F57-451B62D6DF72}" srcId="{323CCBCD-2FF4-47FC-914D-DF5D04A00DF0}" destId="{56241EB2-7676-4608-BFCC-14FD889712A7}" srcOrd="2" destOrd="0" parTransId="{149612AC-5A11-4185-A6C0-16B595B076B2}" sibTransId="{BF0840DA-474D-43A6-8EF0-4CB02A76C63B}"/>
    <dgm:cxn modelId="{343214C5-FC2E-453E-BED1-2BEC41A33262}" type="presOf" srcId="{8F1C7D47-0EA4-4BEC-A8A9-BAA3B72792E8}" destId="{5A112E3F-2033-458A-8BD8-263820DFD3AA}" srcOrd="0" destOrd="0" presId="urn:microsoft.com/office/officeart/2005/8/layout/lProcess2"/>
    <dgm:cxn modelId="{1BBD15CD-C4DB-40E8-AA58-CAE4F7FA12A1}" srcId="{028499EC-3F36-437C-BF03-77470CECD080}" destId="{065FA10A-2306-4E78-A4D2-8177BA1AEDFF}" srcOrd="1" destOrd="0" parTransId="{56D7AFD1-E909-475C-9799-9755CE41974A}" sibTransId="{87A401D2-0C02-49D5-B8D7-C8ECBDE2F334}"/>
    <dgm:cxn modelId="{267544D9-7156-4164-82D5-8D70E8520C47}" srcId="{52F27026-0864-4C21-9AEA-AEFF2C8D6AE4}" destId="{63EB6146-2F77-4D2D-94D2-11C252F920A7}" srcOrd="3" destOrd="0" parTransId="{7E42DBEC-6B91-4989-A322-AC74F40269D0}" sibTransId="{9CE1FF6E-77FC-4467-A166-C2F2B9484315}"/>
    <dgm:cxn modelId="{6666C6E2-3B65-43EE-B34E-843C88DEDF08}" srcId="{028499EC-3F36-437C-BF03-77470CECD080}" destId="{92750AE2-429A-4A2C-996C-55E6DC129087}" srcOrd="2" destOrd="0" parTransId="{F450161C-5AA1-4A60-966B-2333C11D2423}" sibTransId="{BC02536E-5113-4836-9AAF-C62EC4952468}"/>
    <dgm:cxn modelId="{CED28DE4-C342-4B46-BAFA-B4A6E0BA31A0}" srcId="{028499EC-3F36-437C-BF03-77470CECD080}" destId="{6DB5C9C7-E9D7-4597-A322-95B006D5EAE8}" srcOrd="3" destOrd="0" parTransId="{D3F1DC02-1E5D-4E8F-8719-447F0BCFE9B0}" sibTransId="{482ED833-20D9-456D-B609-84C99B6EB469}"/>
    <dgm:cxn modelId="{8C5DC0E4-0FCA-4A5D-8FD1-F6FD16DC66AC}" srcId="{52F27026-0864-4C21-9AEA-AEFF2C8D6AE4}" destId="{A1BCEA67-6E29-4572-A291-F6895844447C}" srcOrd="1" destOrd="0" parTransId="{C9912BFD-66C7-4880-B0D7-74A95B976E00}" sibTransId="{72E13DB9-F450-452C-AD68-EF42D05F8290}"/>
    <dgm:cxn modelId="{0BEE7D17-56F4-46F5-B4D2-04553C5873B3}" type="presParOf" srcId="{97E4282C-B4EB-4DF9-A14B-76004F59FF16}" destId="{30457190-D85A-41FF-AA86-B17BAF0D7607}" srcOrd="0" destOrd="0" presId="urn:microsoft.com/office/officeart/2005/8/layout/lProcess2"/>
    <dgm:cxn modelId="{8A2FA927-EE2B-4170-94E6-E8BD21ED71B7}" type="presParOf" srcId="{30457190-D85A-41FF-AA86-B17BAF0D7607}" destId="{5A112E3F-2033-458A-8BD8-263820DFD3AA}" srcOrd="0" destOrd="0" presId="urn:microsoft.com/office/officeart/2005/8/layout/lProcess2"/>
    <dgm:cxn modelId="{EB437B1C-7E2B-4E9D-9C19-98D9DD55254F}" type="presParOf" srcId="{30457190-D85A-41FF-AA86-B17BAF0D7607}" destId="{02D5BDAB-6A31-4C71-9A08-4F631106FB01}" srcOrd="1" destOrd="0" presId="urn:microsoft.com/office/officeart/2005/8/layout/lProcess2"/>
    <dgm:cxn modelId="{CDCD9954-1A70-4B2A-B908-ECC9E8289A13}" type="presParOf" srcId="{30457190-D85A-41FF-AA86-B17BAF0D7607}" destId="{0C15BDC9-9639-4274-947B-AA46D26FA13B}" srcOrd="2" destOrd="0" presId="urn:microsoft.com/office/officeart/2005/8/layout/lProcess2"/>
    <dgm:cxn modelId="{9356FE7C-FFBF-4749-8F8B-B144AD33AD8A}" type="presParOf" srcId="{0C15BDC9-9639-4274-947B-AA46D26FA13B}" destId="{C618F535-17EC-4191-9D75-40ADDD1B1362}" srcOrd="0" destOrd="0" presId="urn:microsoft.com/office/officeart/2005/8/layout/lProcess2"/>
    <dgm:cxn modelId="{515102C4-DE60-44AF-9E33-E27D164F5BDB}" type="presParOf" srcId="{C618F535-17EC-4191-9D75-40ADDD1B1362}" destId="{04903B4D-9283-4B29-B5CB-16BBA150212E}" srcOrd="0" destOrd="0" presId="urn:microsoft.com/office/officeart/2005/8/layout/lProcess2"/>
    <dgm:cxn modelId="{8084CF78-3F69-416E-9DD2-C7D4AA4568BD}" type="presParOf" srcId="{C618F535-17EC-4191-9D75-40ADDD1B1362}" destId="{AB307D72-ADEF-4614-84B1-CC07CA5A94AC}" srcOrd="1" destOrd="0" presId="urn:microsoft.com/office/officeart/2005/8/layout/lProcess2"/>
    <dgm:cxn modelId="{97FA9E6E-0669-4E83-9256-2D6EC77E66A2}" type="presParOf" srcId="{C618F535-17EC-4191-9D75-40ADDD1B1362}" destId="{9266E298-2ED6-46E7-8120-084E7360C8DD}" srcOrd="2" destOrd="0" presId="urn:microsoft.com/office/officeart/2005/8/layout/lProcess2"/>
    <dgm:cxn modelId="{C090B82C-F055-4BDC-8D2A-82604A401139}" type="presParOf" srcId="{C618F535-17EC-4191-9D75-40ADDD1B1362}" destId="{5A99303F-2D23-44F6-AB9F-05555430A586}" srcOrd="3" destOrd="0" presId="urn:microsoft.com/office/officeart/2005/8/layout/lProcess2"/>
    <dgm:cxn modelId="{87CDAF80-B4C2-47C1-B1EE-41D57AD71FFE}" type="presParOf" srcId="{C618F535-17EC-4191-9D75-40ADDD1B1362}" destId="{C87CA0D2-BED6-4798-A30C-9A2687DDA16C}" srcOrd="4" destOrd="0" presId="urn:microsoft.com/office/officeart/2005/8/layout/lProcess2"/>
    <dgm:cxn modelId="{C49E59FC-58AA-4A9B-B018-F8B0AC6F59C2}" type="presParOf" srcId="{C618F535-17EC-4191-9D75-40ADDD1B1362}" destId="{95AA63F6-F449-4F0B-9DAB-A25B1092D027}" srcOrd="5" destOrd="0" presId="urn:microsoft.com/office/officeart/2005/8/layout/lProcess2"/>
    <dgm:cxn modelId="{19E61278-5EF3-4ED9-BD0A-C3E20B8E51EB}" type="presParOf" srcId="{C618F535-17EC-4191-9D75-40ADDD1B1362}" destId="{068BB274-F44B-4083-91F0-5296B1237710}" srcOrd="6" destOrd="0" presId="urn:microsoft.com/office/officeart/2005/8/layout/lProcess2"/>
    <dgm:cxn modelId="{21D3C2A6-4E3D-41EB-8ECF-0C6A3D0DB0D5}" type="presParOf" srcId="{97E4282C-B4EB-4DF9-A14B-76004F59FF16}" destId="{65DA8DF5-050F-4E31-9169-4FF0F68EBB64}" srcOrd="1" destOrd="0" presId="urn:microsoft.com/office/officeart/2005/8/layout/lProcess2"/>
    <dgm:cxn modelId="{91F1C519-2BE5-48A7-8F26-304A4EAB0CC6}" type="presParOf" srcId="{97E4282C-B4EB-4DF9-A14B-76004F59FF16}" destId="{517DADD6-A1D3-4377-BF00-D420AA55E457}" srcOrd="2" destOrd="0" presId="urn:microsoft.com/office/officeart/2005/8/layout/lProcess2"/>
    <dgm:cxn modelId="{3BD73BC1-5E0C-4326-8548-97B05D11B657}" type="presParOf" srcId="{517DADD6-A1D3-4377-BF00-D420AA55E457}" destId="{B24CC708-85E0-4785-9AE1-BA525EC7EDE4}" srcOrd="0" destOrd="0" presId="urn:microsoft.com/office/officeart/2005/8/layout/lProcess2"/>
    <dgm:cxn modelId="{0980B9DF-1E5C-4744-AE0E-C8E9A9B2A039}" type="presParOf" srcId="{517DADD6-A1D3-4377-BF00-D420AA55E457}" destId="{2CAC1353-4391-433E-BAC5-C14D0AF3DA93}" srcOrd="1" destOrd="0" presId="urn:microsoft.com/office/officeart/2005/8/layout/lProcess2"/>
    <dgm:cxn modelId="{262FEAE1-E25F-44D4-8186-565BB3B27120}" type="presParOf" srcId="{517DADD6-A1D3-4377-BF00-D420AA55E457}" destId="{1EE6EEE1-6D4F-4C19-9AF8-FC805DF1060B}" srcOrd="2" destOrd="0" presId="urn:microsoft.com/office/officeart/2005/8/layout/lProcess2"/>
    <dgm:cxn modelId="{FD7C72DB-B044-4AFA-AAEC-DA4546864AC3}" type="presParOf" srcId="{1EE6EEE1-6D4F-4C19-9AF8-FC805DF1060B}" destId="{A0B782A4-8B48-4BB1-9E54-2DC4C82F64C8}" srcOrd="0" destOrd="0" presId="urn:microsoft.com/office/officeart/2005/8/layout/lProcess2"/>
    <dgm:cxn modelId="{32526B95-BFFB-49A3-A6B9-F78700FE27EB}" type="presParOf" srcId="{A0B782A4-8B48-4BB1-9E54-2DC4C82F64C8}" destId="{5C315DAF-AE62-4842-8206-D1973591A4BD}" srcOrd="0" destOrd="0" presId="urn:microsoft.com/office/officeart/2005/8/layout/lProcess2"/>
    <dgm:cxn modelId="{4BD591C4-FA96-4858-989E-A1A125DCE252}" type="presParOf" srcId="{A0B782A4-8B48-4BB1-9E54-2DC4C82F64C8}" destId="{80C60084-99D4-4520-B6E1-CEAEFF68B181}" srcOrd="1" destOrd="0" presId="urn:microsoft.com/office/officeart/2005/8/layout/lProcess2"/>
    <dgm:cxn modelId="{2EF7A295-204F-4889-A53A-A4B7C43BFBAF}" type="presParOf" srcId="{A0B782A4-8B48-4BB1-9E54-2DC4C82F64C8}" destId="{623E2FBA-4997-464A-B17A-2BBF4885A3D7}" srcOrd="2" destOrd="0" presId="urn:microsoft.com/office/officeart/2005/8/layout/lProcess2"/>
    <dgm:cxn modelId="{7657AF99-5C6E-4DA1-8D22-0308A9A4CB99}" type="presParOf" srcId="{A0B782A4-8B48-4BB1-9E54-2DC4C82F64C8}" destId="{9CFC7F43-802D-4AA7-94AA-6601DA3C8BF4}" srcOrd="3" destOrd="0" presId="urn:microsoft.com/office/officeart/2005/8/layout/lProcess2"/>
    <dgm:cxn modelId="{586322E3-DD64-4E05-B6E2-A78D30629AB0}" type="presParOf" srcId="{A0B782A4-8B48-4BB1-9E54-2DC4C82F64C8}" destId="{0013F287-795E-4426-9DDF-4FDDA6ACA7A2}" srcOrd="4" destOrd="0" presId="urn:microsoft.com/office/officeart/2005/8/layout/lProcess2"/>
    <dgm:cxn modelId="{AB1F1F8A-ACED-45BA-B0E5-9E1D5A86065A}" type="presParOf" srcId="{A0B782A4-8B48-4BB1-9E54-2DC4C82F64C8}" destId="{88243A72-45E3-4BD7-9868-4928F2CA730C}" srcOrd="5" destOrd="0" presId="urn:microsoft.com/office/officeart/2005/8/layout/lProcess2"/>
    <dgm:cxn modelId="{D8CA3EF8-2D8D-4C10-BF53-061FE3009D5F}" type="presParOf" srcId="{A0B782A4-8B48-4BB1-9E54-2DC4C82F64C8}" destId="{B752A9F3-880F-4F6D-B530-829C3DC8E18B}" srcOrd="6" destOrd="0" presId="urn:microsoft.com/office/officeart/2005/8/layout/lProcess2"/>
    <dgm:cxn modelId="{5E9C41E0-2CB6-45B7-89B0-B0976472800E}" type="presParOf" srcId="{A0B782A4-8B48-4BB1-9E54-2DC4C82F64C8}" destId="{C44DCA4E-FEB1-49D3-BC08-CC300B5AEB3E}" srcOrd="7" destOrd="0" presId="urn:microsoft.com/office/officeart/2005/8/layout/lProcess2"/>
    <dgm:cxn modelId="{3235A4C8-0512-4D76-8DD7-49C5F83D1A4F}" type="presParOf" srcId="{A0B782A4-8B48-4BB1-9E54-2DC4C82F64C8}" destId="{0332CC46-C97E-4BE8-865F-0BFEB88688D6}" srcOrd="8" destOrd="0" presId="urn:microsoft.com/office/officeart/2005/8/layout/lProcess2"/>
    <dgm:cxn modelId="{99A23A28-8EBD-4FBC-A0FF-9B4E5CC9CBD8}" type="presParOf" srcId="{97E4282C-B4EB-4DF9-A14B-76004F59FF16}" destId="{3036F045-BF85-4F4B-A5B9-1807F63CA7DF}" srcOrd="3" destOrd="0" presId="urn:microsoft.com/office/officeart/2005/8/layout/lProcess2"/>
    <dgm:cxn modelId="{DDFE1379-4AFF-4D53-94D5-29A1E96F898B}" type="presParOf" srcId="{97E4282C-B4EB-4DF9-A14B-76004F59FF16}" destId="{C2C85BC9-2DA6-472C-AF6E-B0A8A7CB22A9}" srcOrd="4" destOrd="0" presId="urn:microsoft.com/office/officeart/2005/8/layout/lProcess2"/>
    <dgm:cxn modelId="{5F3B28B7-E172-4A90-AA8E-ABC13E302A88}" type="presParOf" srcId="{C2C85BC9-2DA6-472C-AF6E-B0A8A7CB22A9}" destId="{7A5ACAE5-5787-4AC0-B313-3FD2E2BC225A}" srcOrd="0" destOrd="0" presId="urn:microsoft.com/office/officeart/2005/8/layout/lProcess2"/>
    <dgm:cxn modelId="{9028563E-4379-422F-A5C3-39164B8DBFF4}" type="presParOf" srcId="{C2C85BC9-2DA6-472C-AF6E-B0A8A7CB22A9}" destId="{E22FC64F-4E2A-4FF9-ACC5-4BC9772650DC}" srcOrd="1" destOrd="0" presId="urn:microsoft.com/office/officeart/2005/8/layout/lProcess2"/>
    <dgm:cxn modelId="{D3F90627-F96D-483B-94C0-E054D7C75B5C}" type="presParOf" srcId="{C2C85BC9-2DA6-472C-AF6E-B0A8A7CB22A9}" destId="{350B9014-AF71-4D8A-8E0F-F5B913B8F7FB}" srcOrd="2" destOrd="0" presId="urn:microsoft.com/office/officeart/2005/8/layout/lProcess2"/>
    <dgm:cxn modelId="{0F95FF2B-35F9-4307-B50A-1F3E9BB78430}" type="presParOf" srcId="{350B9014-AF71-4D8A-8E0F-F5B913B8F7FB}" destId="{70B7B6B5-764D-428C-9F41-2840E55DCF96}" srcOrd="0" destOrd="0" presId="urn:microsoft.com/office/officeart/2005/8/layout/lProcess2"/>
    <dgm:cxn modelId="{0B7A11EC-C6F1-44BC-8408-F23C26B2FFEC}" type="presParOf" srcId="{70B7B6B5-764D-428C-9F41-2840E55DCF96}" destId="{3C11430D-831C-4DAE-821D-2AD73005B202}" srcOrd="0" destOrd="0" presId="urn:microsoft.com/office/officeart/2005/8/layout/lProcess2"/>
    <dgm:cxn modelId="{2C8DE48D-18B2-4E60-AF3D-29F947746CA4}" type="presParOf" srcId="{70B7B6B5-764D-428C-9F41-2840E55DCF96}" destId="{0BD2D4F5-C187-4E18-8A86-45D08BE77948}" srcOrd="1" destOrd="0" presId="urn:microsoft.com/office/officeart/2005/8/layout/lProcess2"/>
    <dgm:cxn modelId="{CBFBD784-74C1-42FD-AB83-DE64C69C8B33}" type="presParOf" srcId="{70B7B6B5-764D-428C-9F41-2840E55DCF96}" destId="{E074308B-F02D-44CC-BBF8-CA25F9D92A95}" srcOrd="2" destOrd="0" presId="urn:microsoft.com/office/officeart/2005/8/layout/lProcess2"/>
    <dgm:cxn modelId="{D872FBC3-D9ED-4F33-B234-A1EE36C05F83}" type="presParOf" srcId="{97E4282C-B4EB-4DF9-A14B-76004F59FF16}" destId="{BF301AE0-5E39-4A45-AE3C-224F512C6C1B}" srcOrd="5" destOrd="0" presId="urn:microsoft.com/office/officeart/2005/8/layout/lProcess2"/>
    <dgm:cxn modelId="{132974FE-A88A-4C4D-AF42-12A279D3C55C}" type="presParOf" srcId="{97E4282C-B4EB-4DF9-A14B-76004F59FF16}" destId="{07D2B8ED-2778-4A2B-9A84-76572C349716}" srcOrd="6" destOrd="0" presId="urn:microsoft.com/office/officeart/2005/8/layout/lProcess2"/>
    <dgm:cxn modelId="{D53C6D26-4E1A-4FF1-B6BC-E8967B41917D}" type="presParOf" srcId="{07D2B8ED-2778-4A2B-9A84-76572C349716}" destId="{02DB0E4D-541E-4A10-97DD-3161EDE4C768}" srcOrd="0" destOrd="0" presId="urn:microsoft.com/office/officeart/2005/8/layout/lProcess2"/>
    <dgm:cxn modelId="{37F31F8C-F80D-4908-9EA4-B067CA7BFD46}" type="presParOf" srcId="{07D2B8ED-2778-4A2B-9A84-76572C349716}" destId="{8FFE6D17-DDAB-4976-951A-5D89038B8B6E}" srcOrd="1" destOrd="0" presId="urn:microsoft.com/office/officeart/2005/8/layout/lProcess2"/>
    <dgm:cxn modelId="{E8E427AB-C005-43F3-86BF-957CA89EB8CC}" type="presParOf" srcId="{07D2B8ED-2778-4A2B-9A84-76572C349716}" destId="{17BEF1C1-8E8E-4F89-9848-FF2B73C8DAAB}" srcOrd="2" destOrd="0" presId="urn:microsoft.com/office/officeart/2005/8/layout/lProcess2"/>
    <dgm:cxn modelId="{8882F3E8-5757-4D27-96E8-E289D941A0BB}" type="presParOf" srcId="{17BEF1C1-8E8E-4F89-9848-FF2B73C8DAAB}" destId="{F604EFFA-47A0-4A73-B61D-1EC604F3B512}" srcOrd="0" destOrd="0" presId="urn:microsoft.com/office/officeart/2005/8/layout/lProcess2"/>
    <dgm:cxn modelId="{993CDE71-AC5F-4946-833A-2042B5CA9212}" type="presParOf" srcId="{F604EFFA-47A0-4A73-B61D-1EC604F3B512}" destId="{8E96C1FC-D4DF-409F-AC9E-233E90AC00C0}" srcOrd="0" destOrd="0" presId="urn:microsoft.com/office/officeart/2005/8/layout/lProcess2"/>
    <dgm:cxn modelId="{20DCBE6E-7DAB-41F2-A7F2-BFA4C8AECF0C}" type="presParOf" srcId="{F604EFFA-47A0-4A73-B61D-1EC604F3B512}" destId="{1C4996BA-B857-4B36-A125-6FD520403B8C}" srcOrd="1" destOrd="0" presId="urn:microsoft.com/office/officeart/2005/8/layout/lProcess2"/>
    <dgm:cxn modelId="{58EF3F5E-FD1C-42C3-895F-D4FE3E2B668F}" type="presParOf" srcId="{F604EFFA-47A0-4A73-B61D-1EC604F3B512}" destId="{B1056278-DEBF-4ACE-9079-46B06D93983C}" srcOrd="2" destOrd="0" presId="urn:microsoft.com/office/officeart/2005/8/layout/lProcess2"/>
    <dgm:cxn modelId="{1E3CCFE3-CCAF-4199-8691-E8475123A4BA}" type="presParOf" srcId="{F604EFFA-47A0-4A73-B61D-1EC604F3B512}" destId="{CAD774C9-D733-481D-A6C3-C0AD7CE1D1A0}" srcOrd="3" destOrd="0" presId="urn:microsoft.com/office/officeart/2005/8/layout/lProcess2"/>
    <dgm:cxn modelId="{1C11A768-7F0A-45A4-B6F3-9C95A1B6FEBA}" type="presParOf" srcId="{F604EFFA-47A0-4A73-B61D-1EC604F3B512}" destId="{CB21787B-B032-4957-A5ED-1DE151D51194}" srcOrd="4" destOrd="0" presId="urn:microsoft.com/office/officeart/2005/8/layout/lProcess2"/>
    <dgm:cxn modelId="{90EAF32E-87F7-4AE2-A7D9-32CF262EC48D}" type="presParOf" srcId="{F604EFFA-47A0-4A73-B61D-1EC604F3B512}" destId="{3ADA3A89-BA8C-4D26-811F-C224C33BFBD3}" srcOrd="5" destOrd="0" presId="urn:microsoft.com/office/officeart/2005/8/layout/lProcess2"/>
    <dgm:cxn modelId="{D19B6466-CFB8-4852-8C4B-9FB47D95C037}" type="presParOf" srcId="{F604EFFA-47A0-4A73-B61D-1EC604F3B512}" destId="{54B1BCE8-8FCC-4666-9CE9-705403920A3A}" srcOrd="6" destOrd="0" presId="urn:microsoft.com/office/officeart/2005/8/layout/lProcess2"/>
  </dgm:cxnLst>
  <dgm:bg>
    <a:solidFill>
      <a:schemeClr val="tx1">
        <a:lumMod val="50000"/>
        <a:lumOff val="5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E3952C-FFD0-49AF-A7BC-F8E2B99A11BF}" type="doc">
      <dgm:prSet loTypeId="urn:diagrams.loki3.com/VaryingWidthList" loCatId="list" qsTypeId="urn:microsoft.com/office/officeart/2005/8/quickstyle/simple1" qsCatId="simple" csTypeId="urn:microsoft.com/office/officeart/2005/8/colors/accent4_4" csCatId="accent4" phldr="1"/>
      <dgm:spPr/>
    </dgm:pt>
    <dgm:pt modelId="{42585A3A-5D2E-4BF5-BBFE-2ED105F8E606}">
      <dgm:prSet phldrT="[Text]"/>
      <dgm:spPr/>
      <dgm:t>
        <a:bodyPr/>
        <a:lstStyle/>
        <a:p>
          <a:r>
            <a:rPr lang="en-US" b="1" dirty="0">
              <a:latin typeface=" Arial"/>
            </a:rPr>
            <a:t>Objective</a:t>
          </a:r>
        </a:p>
      </dgm:t>
    </dgm:pt>
    <dgm:pt modelId="{AF12AD7A-A606-4670-B599-07A9DBA011C1}" type="parTrans" cxnId="{B36AC553-E1F3-4E11-AFF7-438EDA5F8B8B}">
      <dgm:prSet/>
      <dgm:spPr/>
      <dgm:t>
        <a:bodyPr/>
        <a:lstStyle/>
        <a:p>
          <a:endParaRPr lang="en-US" b="1">
            <a:latin typeface=" Arial"/>
          </a:endParaRPr>
        </a:p>
      </dgm:t>
    </dgm:pt>
    <dgm:pt modelId="{072590F5-4BA5-462E-8117-47FB594EA258}" type="sibTrans" cxnId="{B36AC553-E1F3-4E11-AFF7-438EDA5F8B8B}">
      <dgm:prSet/>
      <dgm:spPr/>
      <dgm:t>
        <a:bodyPr/>
        <a:lstStyle/>
        <a:p>
          <a:endParaRPr lang="en-US" b="1">
            <a:latin typeface=" Arial"/>
          </a:endParaRPr>
        </a:p>
      </dgm:t>
    </dgm:pt>
    <dgm:pt modelId="{056BB3F0-F77E-4E17-AC1C-4FE831AAE26B}">
      <dgm:prSet phldrT="[Text]"/>
      <dgm:spPr/>
      <dgm:t>
        <a:bodyPr/>
        <a:lstStyle/>
        <a:p>
          <a:r>
            <a:rPr lang="en-US" b="1" dirty="0">
              <a:latin typeface=" Arial"/>
            </a:rPr>
            <a:t>Quantitative/ Qualitative</a:t>
          </a:r>
        </a:p>
      </dgm:t>
    </dgm:pt>
    <dgm:pt modelId="{411892DA-22D8-42D1-8C67-F2C3770E9FB1}" type="parTrans" cxnId="{CBDF4BAB-4C11-44EC-850D-C077D8341462}">
      <dgm:prSet/>
      <dgm:spPr/>
      <dgm:t>
        <a:bodyPr/>
        <a:lstStyle/>
        <a:p>
          <a:endParaRPr lang="en-US" b="1">
            <a:latin typeface=" Arial"/>
          </a:endParaRPr>
        </a:p>
      </dgm:t>
    </dgm:pt>
    <dgm:pt modelId="{4F82FBC2-C9E3-4F19-ACB1-59DADFB5708A}" type="sibTrans" cxnId="{CBDF4BAB-4C11-44EC-850D-C077D8341462}">
      <dgm:prSet/>
      <dgm:spPr/>
      <dgm:t>
        <a:bodyPr/>
        <a:lstStyle/>
        <a:p>
          <a:endParaRPr lang="en-US" b="1">
            <a:latin typeface=" Arial"/>
          </a:endParaRPr>
        </a:p>
      </dgm:t>
    </dgm:pt>
    <dgm:pt modelId="{3BABF109-885C-4084-9D78-7411C7765667}">
      <dgm:prSet phldrT="[Text]"/>
      <dgm:spPr/>
      <dgm:t>
        <a:bodyPr/>
        <a:lstStyle/>
        <a:p>
          <a:r>
            <a:rPr lang="en-US" b="1" dirty="0">
              <a:latin typeface=" Arial"/>
            </a:rPr>
            <a:t>Tailored</a:t>
          </a:r>
        </a:p>
      </dgm:t>
    </dgm:pt>
    <dgm:pt modelId="{9811A80B-7BB1-4182-BCA3-752FAA432B4C}" type="parTrans" cxnId="{AB50312E-4162-453E-A45A-95F8D9A62000}">
      <dgm:prSet/>
      <dgm:spPr/>
      <dgm:t>
        <a:bodyPr/>
        <a:lstStyle/>
        <a:p>
          <a:endParaRPr lang="en-US" b="1">
            <a:latin typeface=" Arial"/>
          </a:endParaRPr>
        </a:p>
      </dgm:t>
    </dgm:pt>
    <dgm:pt modelId="{A6D65EE0-27A0-4C13-8AC6-1F7E2C15AB5B}" type="sibTrans" cxnId="{AB50312E-4162-453E-A45A-95F8D9A62000}">
      <dgm:prSet/>
      <dgm:spPr/>
      <dgm:t>
        <a:bodyPr/>
        <a:lstStyle/>
        <a:p>
          <a:endParaRPr lang="en-US" b="1">
            <a:latin typeface=" Arial"/>
          </a:endParaRPr>
        </a:p>
      </dgm:t>
    </dgm:pt>
    <dgm:pt modelId="{F9829E1E-7E8B-417E-BDB6-56E869B25B0D}" type="pres">
      <dgm:prSet presAssocID="{8EE3952C-FFD0-49AF-A7BC-F8E2B99A11BF}" presName="Name0" presStyleCnt="0">
        <dgm:presLayoutVars>
          <dgm:resizeHandles/>
        </dgm:presLayoutVars>
      </dgm:prSet>
      <dgm:spPr/>
    </dgm:pt>
    <dgm:pt modelId="{2973A7D2-CA20-4509-A76D-009CC038D83F}" type="pres">
      <dgm:prSet presAssocID="{42585A3A-5D2E-4BF5-BBFE-2ED105F8E606}" presName="text" presStyleLbl="node1" presStyleIdx="0" presStyleCnt="3" custScaleX="317365" custLinFactNeighborY="-70165">
        <dgm:presLayoutVars>
          <dgm:bulletEnabled val="1"/>
        </dgm:presLayoutVars>
      </dgm:prSet>
      <dgm:spPr/>
    </dgm:pt>
    <dgm:pt modelId="{30A4912C-061A-49C1-8FCA-08C08B1FBFAE}" type="pres">
      <dgm:prSet presAssocID="{072590F5-4BA5-462E-8117-47FB594EA258}" presName="space" presStyleCnt="0"/>
      <dgm:spPr/>
    </dgm:pt>
    <dgm:pt modelId="{A2244A9E-C30F-4EFC-9D74-3E2C74ECDA20}" type="pres">
      <dgm:prSet presAssocID="{056BB3F0-F77E-4E17-AC1C-4FE831AAE26B}" presName="text" presStyleLbl="node1" presStyleIdx="1" presStyleCnt="3" custScaleX="317365" custLinFactX="-87375" custLinFactY="-908" custLinFactNeighborX="-100000" custLinFactNeighborY="-100000">
        <dgm:presLayoutVars>
          <dgm:bulletEnabled val="1"/>
        </dgm:presLayoutVars>
      </dgm:prSet>
      <dgm:spPr/>
    </dgm:pt>
    <dgm:pt modelId="{E59EEEF0-5ABF-4C5E-9820-1ACF0E31C5E4}" type="pres">
      <dgm:prSet presAssocID="{4F82FBC2-C9E3-4F19-ACB1-59DADFB5708A}" presName="space" presStyleCnt="0"/>
      <dgm:spPr/>
    </dgm:pt>
    <dgm:pt modelId="{DE5E5E49-81B3-4E03-BA82-90B3C68A533E}" type="pres">
      <dgm:prSet presAssocID="{3BABF109-885C-4084-9D78-7411C7765667}" presName="text" presStyleLbl="node1" presStyleIdx="2" presStyleCnt="3" custScaleX="317365" custLinFactY="-2037" custLinFactNeighborX="1326" custLinFactNeighborY="-100000">
        <dgm:presLayoutVars>
          <dgm:bulletEnabled val="1"/>
        </dgm:presLayoutVars>
      </dgm:prSet>
      <dgm:spPr/>
    </dgm:pt>
  </dgm:ptLst>
  <dgm:cxnLst>
    <dgm:cxn modelId="{AB50312E-4162-453E-A45A-95F8D9A62000}" srcId="{8EE3952C-FFD0-49AF-A7BC-F8E2B99A11BF}" destId="{3BABF109-885C-4084-9D78-7411C7765667}" srcOrd="2" destOrd="0" parTransId="{9811A80B-7BB1-4182-BCA3-752FAA432B4C}" sibTransId="{A6D65EE0-27A0-4C13-8AC6-1F7E2C15AB5B}"/>
    <dgm:cxn modelId="{DD7B8D33-B719-4441-B283-F7511401D9D6}" type="presOf" srcId="{42585A3A-5D2E-4BF5-BBFE-2ED105F8E606}" destId="{2973A7D2-CA20-4509-A76D-009CC038D83F}" srcOrd="0" destOrd="0" presId="urn:diagrams.loki3.com/VaryingWidthList"/>
    <dgm:cxn modelId="{C0690A69-7A2F-44E2-A16A-935C2D529DC7}" type="presOf" srcId="{8EE3952C-FFD0-49AF-A7BC-F8E2B99A11BF}" destId="{F9829E1E-7E8B-417E-BDB6-56E869B25B0D}" srcOrd="0" destOrd="0" presId="urn:diagrams.loki3.com/VaryingWidthList"/>
    <dgm:cxn modelId="{B36AC553-E1F3-4E11-AFF7-438EDA5F8B8B}" srcId="{8EE3952C-FFD0-49AF-A7BC-F8E2B99A11BF}" destId="{42585A3A-5D2E-4BF5-BBFE-2ED105F8E606}" srcOrd="0" destOrd="0" parTransId="{AF12AD7A-A606-4670-B599-07A9DBA011C1}" sibTransId="{072590F5-4BA5-462E-8117-47FB594EA258}"/>
    <dgm:cxn modelId="{30004888-8CCA-4A0F-BA1C-EB2837BF87B4}" type="presOf" srcId="{056BB3F0-F77E-4E17-AC1C-4FE831AAE26B}" destId="{A2244A9E-C30F-4EFC-9D74-3E2C74ECDA20}" srcOrd="0" destOrd="0" presId="urn:diagrams.loki3.com/VaryingWidthList"/>
    <dgm:cxn modelId="{CBDF4BAB-4C11-44EC-850D-C077D8341462}" srcId="{8EE3952C-FFD0-49AF-A7BC-F8E2B99A11BF}" destId="{056BB3F0-F77E-4E17-AC1C-4FE831AAE26B}" srcOrd="1" destOrd="0" parTransId="{411892DA-22D8-42D1-8C67-F2C3770E9FB1}" sibTransId="{4F82FBC2-C9E3-4F19-ACB1-59DADFB5708A}"/>
    <dgm:cxn modelId="{AF0BF6ED-71B3-4278-A344-CB243A4F7FB6}" type="presOf" srcId="{3BABF109-885C-4084-9D78-7411C7765667}" destId="{DE5E5E49-81B3-4E03-BA82-90B3C68A533E}" srcOrd="0" destOrd="0" presId="urn:diagrams.loki3.com/VaryingWidthList"/>
    <dgm:cxn modelId="{67FCB43D-C872-4BA4-8F81-828281ECD9BF}" type="presParOf" srcId="{F9829E1E-7E8B-417E-BDB6-56E869B25B0D}" destId="{2973A7D2-CA20-4509-A76D-009CC038D83F}" srcOrd="0" destOrd="0" presId="urn:diagrams.loki3.com/VaryingWidthList"/>
    <dgm:cxn modelId="{6C611C63-6001-4F00-8DC0-004F58878E3B}" type="presParOf" srcId="{F9829E1E-7E8B-417E-BDB6-56E869B25B0D}" destId="{30A4912C-061A-49C1-8FCA-08C08B1FBFAE}" srcOrd="1" destOrd="0" presId="urn:diagrams.loki3.com/VaryingWidthList"/>
    <dgm:cxn modelId="{DE550096-C9F4-4276-A7BB-CDA97165138F}" type="presParOf" srcId="{F9829E1E-7E8B-417E-BDB6-56E869B25B0D}" destId="{A2244A9E-C30F-4EFC-9D74-3E2C74ECDA20}" srcOrd="2" destOrd="0" presId="urn:diagrams.loki3.com/VaryingWidthList"/>
    <dgm:cxn modelId="{40B0D625-D9DD-482F-9230-75B8F1ABCFDC}" type="presParOf" srcId="{F9829E1E-7E8B-417E-BDB6-56E869B25B0D}" destId="{E59EEEF0-5ABF-4C5E-9820-1ACF0E31C5E4}" srcOrd="3" destOrd="0" presId="urn:diagrams.loki3.com/VaryingWidthList"/>
    <dgm:cxn modelId="{85EBF642-8A62-4BA2-A923-B88691B494F7}" type="presParOf" srcId="{F9829E1E-7E8B-417E-BDB6-56E869B25B0D}" destId="{DE5E5E49-81B3-4E03-BA82-90B3C68A533E}"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F2F7B0-D930-4909-BDA8-0DE7E256B210}" type="doc">
      <dgm:prSet loTypeId="urn:microsoft.com/office/officeart/2005/8/layout/lProcess2" loCatId="relationship" qsTypeId="urn:microsoft.com/office/officeart/2005/8/quickstyle/simple1" qsCatId="simple" csTypeId="urn:microsoft.com/office/officeart/2005/8/colors/accent4_1" csCatId="accent4" phldr="1"/>
      <dgm:spPr/>
      <dgm:t>
        <a:bodyPr/>
        <a:lstStyle/>
        <a:p>
          <a:endParaRPr lang="en-US"/>
        </a:p>
      </dgm:t>
    </dgm:pt>
    <dgm:pt modelId="{E79E6E5B-734A-4D75-93FD-08C5085E0583}">
      <dgm:prSet phldrT="[Text]"/>
      <dgm:spPr/>
      <dgm:t>
        <a:bodyPr/>
        <a:lstStyle/>
        <a:p>
          <a:pPr algn="ctr"/>
          <a:r>
            <a:rPr lang="en-US" dirty="0">
              <a:latin typeface=" Arial"/>
            </a:rPr>
            <a:t>MOP</a:t>
          </a:r>
        </a:p>
      </dgm:t>
    </dgm:pt>
    <dgm:pt modelId="{D09D099C-10AA-4292-9BCE-FBD0D6A24C65}" type="parTrans" cxnId="{7F7C450A-013E-4601-B942-CDE005C9C16F}">
      <dgm:prSet/>
      <dgm:spPr/>
      <dgm:t>
        <a:bodyPr/>
        <a:lstStyle/>
        <a:p>
          <a:endParaRPr lang="en-US">
            <a:latin typeface=" Arial"/>
          </a:endParaRPr>
        </a:p>
      </dgm:t>
    </dgm:pt>
    <dgm:pt modelId="{F6BC93EC-E346-4A37-B32C-D9EA68D9BAF2}" type="sibTrans" cxnId="{7F7C450A-013E-4601-B942-CDE005C9C16F}">
      <dgm:prSet/>
      <dgm:spPr/>
      <dgm:t>
        <a:bodyPr/>
        <a:lstStyle/>
        <a:p>
          <a:endParaRPr lang="en-US">
            <a:latin typeface=" Arial"/>
          </a:endParaRPr>
        </a:p>
      </dgm:t>
    </dgm:pt>
    <dgm:pt modelId="{AF1C416A-1A31-4885-9A17-AC202BEB8DC2}">
      <dgm:prSet phldrT="[Text]" custT="1"/>
      <dgm:spPr/>
      <dgm:t>
        <a:bodyPr/>
        <a:lstStyle/>
        <a:p>
          <a:pPr algn="ctr"/>
          <a:r>
            <a:rPr lang="en-US" sz="1800" dirty="0">
              <a:latin typeface=" Arial"/>
            </a:rPr>
            <a:t>Evaluates</a:t>
          </a:r>
        </a:p>
        <a:p>
          <a:pPr algn="ctr"/>
          <a:r>
            <a:rPr lang="en-US" sz="1800" dirty="0">
              <a:latin typeface=" Arial"/>
            </a:rPr>
            <a:t>Compliance</a:t>
          </a:r>
        </a:p>
      </dgm:t>
    </dgm:pt>
    <dgm:pt modelId="{11497AC9-A45A-43F7-B60D-8D3151E46D10}" type="parTrans" cxnId="{DDF805B6-5B9C-47B9-A0DE-AAA8F6C0DE4E}">
      <dgm:prSet/>
      <dgm:spPr/>
      <dgm:t>
        <a:bodyPr/>
        <a:lstStyle/>
        <a:p>
          <a:endParaRPr lang="en-US">
            <a:latin typeface=" Arial"/>
          </a:endParaRPr>
        </a:p>
      </dgm:t>
    </dgm:pt>
    <dgm:pt modelId="{E01120BF-B090-4A96-ABC3-36D21C66CCBE}" type="sibTrans" cxnId="{DDF805B6-5B9C-47B9-A0DE-AAA8F6C0DE4E}">
      <dgm:prSet/>
      <dgm:spPr/>
      <dgm:t>
        <a:bodyPr/>
        <a:lstStyle/>
        <a:p>
          <a:endParaRPr lang="en-US">
            <a:latin typeface=" Arial"/>
          </a:endParaRPr>
        </a:p>
      </dgm:t>
    </dgm:pt>
    <dgm:pt modelId="{36FB4CBC-FB3C-4D0F-A6CD-448523D6B7B4}">
      <dgm:prSet phldrT="[Text]" custT="1"/>
      <dgm:spPr/>
      <dgm:t>
        <a:bodyPr/>
        <a:lstStyle/>
        <a:p>
          <a:pPr algn="ctr"/>
          <a:r>
            <a:rPr lang="en-US" sz="1800" dirty="0">
              <a:latin typeface=" Arial"/>
            </a:rPr>
            <a:t>Evaluates</a:t>
          </a:r>
        </a:p>
        <a:p>
          <a:pPr algn="ctr"/>
          <a:r>
            <a:rPr lang="en-US" sz="1800" dirty="0">
              <a:latin typeface=" Arial"/>
            </a:rPr>
            <a:t> Effect or Outcome</a:t>
          </a:r>
        </a:p>
      </dgm:t>
    </dgm:pt>
    <dgm:pt modelId="{759F8CBC-1E90-4407-94E5-BE560046D3D7}" type="parTrans" cxnId="{3B63EA2C-DD4E-4F3F-B8BD-958DCFCF370D}">
      <dgm:prSet/>
      <dgm:spPr/>
      <dgm:t>
        <a:bodyPr/>
        <a:lstStyle/>
        <a:p>
          <a:endParaRPr lang="en-US">
            <a:latin typeface=" Arial"/>
          </a:endParaRPr>
        </a:p>
      </dgm:t>
    </dgm:pt>
    <dgm:pt modelId="{67E7FDF1-C80B-45EB-B414-2AC0422432B2}" type="sibTrans" cxnId="{3B63EA2C-DD4E-4F3F-B8BD-958DCFCF370D}">
      <dgm:prSet/>
      <dgm:spPr/>
      <dgm:t>
        <a:bodyPr/>
        <a:lstStyle/>
        <a:p>
          <a:endParaRPr lang="en-US">
            <a:latin typeface=" Arial"/>
          </a:endParaRPr>
        </a:p>
      </dgm:t>
    </dgm:pt>
    <dgm:pt modelId="{31DC579F-7D4A-45E5-B41B-D225F21C3286}">
      <dgm:prSet phldrT="[Text]"/>
      <dgm:spPr/>
      <dgm:t>
        <a:bodyPr/>
        <a:lstStyle/>
        <a:p>
          <a:pPr algn="l"/>
          <a:r>
            <a:rPr lang="en-US" dirty="0">
              <a:latin typeface=" Arial"/>
            </a:rPr>
            <a:t>1. Was the action taken? </a:t>
          </a:r>
        </a:p>
        <a:p>
          <a:pPr algn="l"/>
          <a:endParaRPr lang="en-US" dirty="0">
            <a:latin typeface=" Arial"/>
          </a:endParaRPr>
        </a:p>
        <a:p>
          <a:pPr algn="l"/>
          <a:r>
            <a:rPr lang="en-US" dirty="0">
              <a:latin typeface=" Arial"/>
            </a:rPr>
            <a:t>2. Was the measure performed to standard? </a:t>
          </a:r>
        </a:p>
      </dgm:t>
    </dgm:pt>
    <dgm:pt modelId="{9AA60431-8100-49E5-A7F3-F76A464A5973}" type="parTrans" cxnId="{9C29ABB5-62DE-4A63-84F2-D713A1CC556D}">
      <dgm:prSet/>
      <dgm:spPr/>
      <dgm:t>
        <a:bodyPr/>
        <a:lstStyle/>
        <a:p>
          <a:endParaRPr lang="en-US">
            <a:latin typeface=" Arial"/>
          </a:endParaRPr>
        </a:p>
      </dgm:t>
    </dgm:pt>
    <dgm:pt modelId="{1284FFE8-8DAD-498B-86B5-B5EBE5C6157E}" type="sibTrans" cxnId="{9C29ABB5-62DE-4A63-84F2-D713A1CC556D}">
      <dgm:prSet/>
      <dgm:spPr/>
      <dgm:t>
        <a:bodyPr/>
        <a:lstStyle/>
        <a:p>
          <a:endParaRPr lang="en-US">
            <a:latin typeface=" Arial"/>
          </a:endParaRPr>
        </a:p>
      </dgm:t>
    </dgm:pt>
    <dgm:pt modelId="{240BECE5-73ED-48A0-A1CE-011814824A79}">
      <dgm:prSet phldrT="[Text]"/>
      <dgm:spPr/>
      <dgm:t>
        <a:bodyPr/>
        <a:lstStyle/>
        <a:p>
          <a:pPr marL="228600" indent="-228600" algn="l"/>
          <a:r>
            <a:rPr lang="en-US" dirty="0">
              <a:latin typeface=" Arial"/>
            </a:rPr>
            <a:t>1. Did the measure accomplish what it was supposed to? To what degree?</a:t>
          </a:r>
        </a:p>
        <a:p>
          <a:pPr marL="228600" indent="-228600" algn="l"/>
          <a:r>
            <a:rPr lang="en-US" dirty="0">
              <a:latin typeface=" Arial"/>
            </a:rPr>
            <a:t>2. Was there an OPSEC compromise/violation of critical information?  To what degree?</a:t>
          </a:r>
        </a:p>
      </dgm:t>
    </dgm:pt>
    <dgm:pt modelId="{4BBC22F0-ADD9-4412-BE95-D2A8A22C0478}" type="parTrans" cxnId="{CDC95402-89FD-494B-9040-9E1F8C7AFFF9}">
      <dgm:prSet/>
      <dgm:spPr/>
      <dgm:t>
        <a:bodyPr/>
        <a:lstStyle/>
        <a:p>
          <a:endParaRPr lang="en-US">
            <a:latin typeface=" Arial"/>
          </a:endParaRPr>
        </a:p>
      </dgm:t>
    </dgm:pt>
    <dgm:pt modelId="{DB64AD9D-185C-43AA-A917-39B4E7F3E0D5}" type="sibTrans" cxnId="{CDC95402-89FD-494B-9040-9E1F8C7AFFF9}">
      <dgm:prSet/>
      <dgm:spPr/>
      <dgm:t>
        <a:bodyPr/>
        <a:lstStyle/>
        <a:p>
          <a:endParaRPr lang="en-US">
            <a:latin typeface=" Arial"/>
          </a:endParaRPr>
        </a:p>
      </dgm:t>
    </dgm:pt>
    <dgm:pt modelId="{A489773E-259E-4A8F-8EBD-D2F3CF31C55C}">
      <dgm:prSet phldrT="[Text]"/>
      <dgm:spPr/>
      <dgm:t>
        <a:bodyPr/>
        <a:lstStyle/>
        <a:p>
          <a:pPr algn="ctr"/>
          <a:r>
            <a:rPr lang="en-US" dirty="0">
              <a:latin typeface=" Arial"/>
            </a:rPr>
            <a:t>MOE</a:t>
          </a:r>
        </a:p>
      </dgm:t>
    </dgm:pt>
    <dgm:pt modelId="{762AB443-35AD-49DB-BCCC-D1BD0F4AB248}" type="sibTrans" cxnId="{6C545602-67E2-4D15-9922-9F3CE40824C9}">
      <dgm:prSet/>
      <dgm:spPr/>
      <dgm:t>
        <a:bodyPr/>
        <a:lstStyle/>
        <a:p>
          <a:endParaRPr lang="en-US">
            <a:latin typeface=" Arial"/>
          </a:endParaRPr>
        </a:p>
      </dgm:t>
    </dgm:pt>
    <dgm:pt modelId="{F036AED0-DFC8-420A-8279-5883B2576C0E}" type="parTrans" cxnId="{6C545602-67E2-4D15-9922-9F3CE40824C9}">
      <dgm:prSet/>
      <dgm:spPr/>
      <dgm:t>
        <a:bodyPr/>
        <a:lstStyle/>
        <a:p>
          <a:endParaRPr lang="en-US">
            <a:latin typeface=" Arial"/>
          </a:endParaRPr>
        </a:p>
      </dgm:t>
    </dgm:pt>
    <dgm:pt modelId="{B3F59163-0828-4D2D-B0C4-821F3E1250F5}" type="pres">
      <dgm:prSet presAssocID="{80F2F7B0-D930-4909-BDA8-0DE7E256B210}" presName="theList" presStyleCnt="0">
        <dgm:presLayoutVars>
          <dgm:dir/>
          <dgm:animLvl val="lvl"/>
          <dgm:resizeHandles val="exact"/>
        </dgm:presLayoutVars>
      </dgm:prSet>
      <dgm:spPr/>
    </dgm:pt>
    <dgm:pt modelId="{3A1F5B2C-4E62-474B-A055-96F4D4565326}" type="pres">
      <dgm:prSet presAssocID="{E79E6E5B-734A-4D75-93FD-08C5085E0583}" presName="compNode" presStyleCnt="0"/>
      <dgm:spPr/>
    </dgm:pt>
    <dgm:pt modelId="{8444DCEC-26C2-4AB3-B0B5-194CC5544722}" type="pres">
      <dgm:prSet presAssocID="{E79E6E5B-734A-4D75-93FD-08C5085E0583}" presName="aNode" presStyleLbl="bgShp" presStyleIdx="0" presStyleCnt="2" custLinFactNeighborX="-546" custLinFactNeighborY="-2015"/>
      <dgm:spPr/>
    </dgm:pt>
    <dgm:pt modelId="{2BBC9587-464C-4961-8AD1-3083CCF64984}" type="pres">
      <dgm:prSet presAssocID="{E79E6E5B-734A-4D75-93FD-08C5085E0583}" presName="textNode" presStyleLbl="bgShp" presStyleIdx="0" presStyleCnt="2"/>
      <dgm:spPr/>
    </dgm:pt>
    <dgm:pt modelId="{17B95B15-62B7-4D51-AE88-C98AB25F8EC5}" type="pres">
      <dgm:prSet presAssocID="{E79E6E5B-734A-4D75-93FD-08C5085E0583}" presName="compChildNode" presStyleCnt="0"/>
      <dgm:spPr/>
    </dgm:pt>
    <dgm:pt modelId="{D8123801-BD01-45EB-842D-1713AB95BC6F}" type="pres">
      <dgm:prSet presAssocID="{E79E6E5B-734A-4D75-93FD-08C5085E0583}" presName="theInnerList" presStyleCnt="0"/>
      <dgm:spPr/>
    </dgm:pt>
    <dgm:pt modelId="{CA6759FD-144A-4CAA-9D58-6D93174EDAE8}" type="pres">
      <dgm:prSet presAssocID="{AF1C416A-1A31-4885-9A17-AC202BEB8DC2}" presName="childNode" presStyleLbl="node1" presStyleIdx="0" presStyleCnt="4">
        <dgm:presLayoutVars>
          <dgm:bulletEnabled val="1"/>
        </dgm:presLayoutVars>
      </dgm:prSet>
      <dgm:spPr/>
    </dgm:pt>
    <dgm:pt modelId="{E390E3A0-6563-4F5C-8BC6-F4754893BA61}" type="pres">
      <dgm:prSet presAssocID="{AF1C416A-1A31-4885-9A17-AC202BEB8DC2}" presName="aSpace2" presStyleCnt="0"/>
      <dgm:spPr/>
    </dgm:pt>
    <dgm:pt modelId="{F7EDF2C5-F886-485E-A7E5-27404A57B8FA}" type="pres">
      <dgm:prSet presAssocID="{31DC579F-7D4A-45E5-B41B-D225F21C3286}" presName="childNode" presStyleLbl="node1" presStyleIdx="1" presStyleCnt="4" custScaleY="176687">
        <dgm:presLayoutVars>
          <dgm:bulletEnabled val="1"/>
        </dgm:presLayoutVars>
      </dgm:prSet>
      <dgm:spPr/>
    </dgm:pt>
    <dgm:pt modelId="{F6B578F5-8E3D-4B4C-A0F8-3D7CF7377475}" type="pres">
      <dgm:prSet presAssocID="{E79E6E5B-734A-4D75-93FD-08C5085E0583}" presName="aSpace" presStyleCnt="0"/>
      <dgm:spPr/>
    </dgm:pt>
    <dgm:pt modelId="{0532017A-9EA5-46A2-9E30-C0C32A0C88CA}" type="pres">
      <dgm:prSet presAssocID="{A489773E-259E-4A8F-8EBD-D2F3CF31C55C}" presName="compNode" presStyleCnt="0"/>
      <dgm:spPr/>
    </dgm:pt>
    <dgm:pt modelId="{45DFF57E-900F-4CB0-8D04-AC7B236E59CA}" type="pres">
      <dgm:prSet presAssocID="{A489773E-259E-4A8F-8EBD-D2F3CF31C55C}" presName="aNode" presStyleLbl="bgShp" presStyleIdx="1" presStyleCnt="2" custLinFactNeighborX="104"/>
      <dgm:spPr/>
    </dgm:pt>
    <dgm:pt modelId="{41FDC73E-BE0D-4178-B4A5-C8B85D9EDC20}" type="pres">
      <dgm:prSet presAssocID="{A489773E-259E-4A8F-8EBD-D2F3CF31C55C}" presName="textNode" presStyleLbl="bgShp" presStyleIdx="1" presStyleCnt="2"/>
      <dgm:spPr/>
    </dgm:pt>
    <dgm:pt modelId="{FC4AD078-8ACB-4EBA-B134-02F4FEB8C795}" type="pres">
      <dgm:prSet presAssocID="{A489773E-259E-4A8F-8EBD-D2F3CF31C55C}" presName="compChildNode" presStyleCnt="0"/>
      <dgm:spPr/>
    </dgm:pt>
    <dgm:pt modelId="{A6F0DE77-B472-45C2-9810-A4CC1190C1E6}" type="pres">
      <dgm:prSet presAssocID="{A489773E-259E-4A8F-8EBD-D2F3CF31C55C}" presName="theInnerList" presStyleCnt="0"/>
      <dgm:spPr/>
    </dgm:pt>
    <dgm:pt modelId="{3F6B43A9-0ECE-466E-BB80-243D7C3FBFBE}" type="pres">
      <dgm:prSet presAssocID="{36FB4CBC-FB3C-4D0F-A6CD-448523D6B7B4}" presName="childNode" presStyleLbl="node1" presStyleIdx="2" presStyleCnt="4">
        <dgm:presLayoutVars>
          <dgm:bulletEnabled val="1"/>
        </dgm:presLayoutVars>
      </dgm:prSet>
      <dgm:spPr/>
    </dgm:pt>
    <dgm:pt modelId="{8F3B1CC1-49DC-4BDA-AD0D-806F01BD9B94}" type="pres">
      <dgm:prSet presAssocID="{36FB4CBC-FB3C-4D0F-A6CD-448523D6B7B4}" presName="aSpace2" presStyleCnt="0"/>
      <dgm:spPr/>
    </dgm:pt>
    <dgm:pt modelId="{ECBC6149-2543-4D04-8C51-562990834873}" type="pres">
      <dgm:prSet presAssocID="{240BECE5-73ED-48A0-A1CE-011814824A79}" presName="childNode" presStyleLbl="node1" presStyleIdx="3" presStyleCnt="4" custScaleY="176687">
        <dgm:presLayoutVars>
          <dgm:bulletEnabled val="1"/>
        </dgm:presLayoutVars>
      </dgm:prSet>
      <dgm:spPr/>
    </dgm:pt>
  </dgm:ptLst>
  <dgm:cxnLst>
    <dgm:cxn modelId="{CDC95402-89FD-494B-9040-9E1F8C7AFFF9}" srcId="{A489773E-259E-4A8F-8EBD-D2F3CF31C55C}" destId="{240BECE5-73ED-48A0-A1CE-011814824A79}" srcOrd="1" destOrd="0" parTransId="{4BBC22F0-ADD9-4412-BE95-D2A8A22C0478}" sibTransId="{DB64AD9D-185C-43AA-A917-39B4E7F3E0D5}"/>
    <dgm:cxn modelId="{6C545602-67E2-4D15-9922-9F3CE40824C9}" srcId="{80F2F7B0-D930-4909-BDA8-0DE7E256B210}" destId="{A489773E-259E-4A8F-8EBD-D2F3CF31C55C}" srcOrd="1" destOrd="0" parTransId="{F036AED0-DFC8-420A-8279-5883B2576C0E}" sibTransId="{762AB443-35AD-49DB-BCCC-D1BD0F4AB248}"/>
    <dgm:cxn modelId="{7F7C450A-013E-4601-B942-CDE005C9C16F}" srcId="{80F2F7B0-D930-4909-BDA8-0DE7E256B210}" destId="{E79E6E5B-734A-4D75-93FD-08C5085E0583}" srcOrd="0" destOrd="0" parTransId="{D09D099C-10AA-4292-9BCE-FBD0D6A24C65}" sibTransId="{F6BC93EC-E346-4A37-B32C-D9EA68D9BAF2}"/>
    <dgm:cxn modelId="{EE13BE17-9BD3-4EA7-A1FB-C0FA88EE280D}" type="presOf" srcId="{A489773E-259E-4A8F-8EBD-D2F3CF31C55C}" destId="{41FDC73E-BE0D-4178-B4A5-C8B85D9EDC20}" srcOrd="1" destOrd="0" presId="urn:microsoft.com/office/officeart/2005/8/layout/lProcess2"/>
    <dgm:cxn modelId="{3B63EA2C-DD4E-4F3F-B8BD-958DCFCF370D}" srcId="{A489773E-259E-4A8F-8EBD-D2F3CF31C55C}" destId="{36FB4CBC-FB3C-4D0F-A6CD-448523D6B7B4}" srcOrd="0" destOrd="0" parTransId="{759F8CBC-1E90-4407-94E5-BE560046D3D7}" sibTransId="{67E7FDF1-C80B-45EB-B414-2AC0422432B2}"/>
    <dgm:cxn modelId="{6A01B461-F21F-4C61-862B-8664B3E6C18B}" type="presOf" srcId="{E79E6E5B-734A-4D75-93FD-08C5085E0583}" destId="{2BBC9587-464C-4961-8AD1-3083CCF64984}" srcOrd="1" destOrd="0" presId="urn:microsoft.com/office/officeart/2005/8/layout/lProcess2"/>
    <dgm:cxn modelId="{99A81F6E-238D-4932-8ACD-C32231722D91}" type="presOf" srcId="{36FB4CBC-FB3C-4D0F-A6CD-448523D6B7B4}" destId="{3F6B43A9-0ECE-466E-BB80-243D7C3FBFBE}" srcOrd="0" destOrd="0" presId="urn:microsoft.com/office/officeart/2005/8/layout/lProcess2"/>
    <dgm:cxn modelId="{BE643977-B387-4887-9686-8C583659F706}" type="presOf" srcId="{240BECE5-73ED-48A0-A1CE-011814824A79}" destId="{ECBC6149-2543-4D04-8C51-562990834873}" srcOrd="0" destOrd="0" presId="urn:microsoft.com/office/officeart/2005/8/layout/lProcess2"/>
    <dgm:cxn modelId="{29CE7B82-548C-4AEF-A989-C6E279651DC7}" type="presOf" srcId="{E79E6E5B-734A-4D75-93FD-08C5085E0583}" destId="{8444DCEC-26C2-4AB3-B0B5-194CC5544722}" srcOrd="0" destOrd="0" presId="urn:microsoft.com/office/officeart/2005/8/layout/lProcess2"/>
    <dgm:cxn modelId="{795AAD85-5AEB-402D-B785-FD21778CE3AF}" type="presOf" srcId="{AF1C416A-1A31-4885-9A17-AC202BEB8DC2}" destId="{CA6759FD-144A-4CAA-9D58-6D93174EDAE8}" srcOrd="0" destOrd="0" presId="urn:microsoft.com/office/officeart/2005/8/layout/lProcess2"/>
    <dgm:cxn modelId="{965726A1-F61E-4F4F-A8D4-BAC951E536EF}" type="presOf" srcId="{80F2F7B0-D930-4909-BDA8-0DE7E256B210}" destId="{B3F59163-0828-4D2D-B0C4-821F3E1250F5}" srcOrd="0" destOrd="0" presId="urn:microsoft.com/office/officeart/2005/8/layout/lProcess2"/>
    <dgm:cxn modelId="{DDF27DA7-9495-49A7-806A-AA9A80224DF6}" type="presOf" srcId="{A489773E-259E-4A8F-8EBD-D2F3CF31C55C}" destId="{45DFF57E-900F-4CB0-8D04-AC7B236E59CA}" srcOrd="0" destOrd="0" presId="urn:microsoft.com/office/officeart/2005/8/layout/lProcess2"/>
    <dgm:cxn modelId="{9C29ABB5-62DE-4A63-84F2-D713A1CC556D}" srcId="{E79E6E5B-734A-4D75-93FD-08C5085E0583}" destId="{31DC579F-7D4A-45E5-B41B-D225F21C3286}" srcOrd="1" destOrd="0" parTransId="{9AA60431-8100-49E5-A7F3-F76A464A5973}" sibTransId="{1284FFE8-8DAD-498B-86B5-B5EBE5C6157E}"/>
    <dgm:cxn modelId="{DDF805B6-5B9C-47B9-A0DE-AAA8F6C0DE4E}" srcId="{E79E6E5B-734A-4D75-93FD-08C5085E0583}" destId="{AF1C416A-1A31-4885-9A17-AC202BEB8DC2}" srcOrd="0" destOrd="0" parTransId="{11497AC9-A45A-43F7-B60D-8D3151E46D10}" sibTransId="{E01120BF-B090-4A96-ABC3-36D21C66CCBE}"/>
    <dgm:cxn modelId="{D00EF5FC-8D44-4262-A2DA-C480786E1E68}" type="presOf" srcId="{31DC579F-7D4A-45E5-B41B-D225F21C3286}" destId="{F7EDF2C5-F886-485E-A7E5-27404A57B8FA}" srcOrd="0" destOrd="0" presId="urn:microsoft.com/office/officeart/2005/8/layout/lProcess2"/>
    <dgm:cxn modelId="{4050A8F1-F981-402F-B09B-741FB7876537}" type="presParOf" srcId="{B3F59163-0828-4D2D-B0C4-821F3E1250F5}" destId="{3A1F5B2C-4E62-474B-A055-96F4D4565326}" srcOrd="0" destOrd="0" presId="urn:microsoft.com/office/officeart/2005/8/layout/lProcess2"/>
    <dgm:cxn modelId="{50F005A3-D4BB-42AA-9BEF-28B72FB6CD5D}" type="presParOf" srcId="{3A1F5B2C-4E62-474B-A055-96F4D4565326}" destId="{8444DCEC-26C2-4AB3-B0B5-194CC5544722}" srcOrd="0" destOrd="0" presId="urn:microsoft.com/office/officeart/2005/8/layout/lProcess2"/>
    <dgm:cxn modelId="{532B31E5-09D0-4512-9A11-96A51B32905B}" type="presParOf" srcId="{3A1F5B2C-4E62-474B-A055-96F4D4565326}" destId="{2BBC9587-464C-4961-8AD1-3083CCF64984}" srcOrd="1" destOrd="0" presId="urn:microsoft.com/office/officeart/2005/8/layout/lProcess2"/>
    <dgm:cxn modelId="{6EF8B2BA-BDD5-416D-8B55-837DBDCB1525}" type="presParOf" srcId="{3A1F5B2C-4E62-474B-A055-96F4D4565326}" destId="{17B95B15-62B7-4D51-AE88-C98AB25F8EC5}" srcOrd="2" destOrd="0" presId="urn:microsoft.com/office/officeart/2005/8/layout/lProcess2"/>
    <dgm:cxn modelId="{D5BA793D-EC98-4DDF-8B87-E738743C54FE}" type="presParOf" srcId="{17B95B15-62B7-4D51-AE88-C98AB25F8EC5}" destId="{D8123801-BD01-45EB-842D-1713AB95BC6F}" srcOrd="0" destOrd="0" presId="urn:microsoft.com/office/officeart/2005/8/layout/lProcess2"/>
    <dgm:cxn modelId="{02028459-1DC3-47B6-998A-B3117F29B2C8}" type="presParOf" srcId="{D8123801-BD01-45EB-842D-1713AB95BC6F}" destId="{CA6759FD-144A-4CAA-9D58-6D93174EDAE8}" srcOrd="0" destOrd="0" presId="urn:microsoft.com/office/officeart/2005/8/layout/lProcess2"/>
    <dgm:cxn modelId="{2CAEE4FD-CC85-4333-8928-436D10F9F8A6}" type="presParOf" srcId="{D8123801-BD01-45EB-842D-1713AB95BC6F}" destId="{E390E3A0-6563-4F5C-8BC6-F4754893BA61}" srcOrd="1" destOrd="0" presId="urn:microsoft.com/office/officeart/2005/8/layout/lProcess2"/>
    <dgm:cxn modelId="{401E912F-69CA-4AE7-9996-BDBD0565AA99}" type="presParOf" srcId="{D8123801-BD01-45EB-842D-1713AB95BC6F}" destId="{F7EDF2C5-F886-485E-A7E5-27404A57B8FA}" srcOrd="2" destOrd="0" presId="urn:microsoft.com/office/officeart/2005/8/layout/lProcess2"/>
    <dgm:cxn modelId="{EEB523A0-A62E-4A03-B01F-C19420B4F528}" type="presParOf" srcId="{B3F59163-0828-4D2D-B0C4-821F3E1250F5}" destId="{F6B578F5-8E3D-4B4C-A0F8-3D7CF7377475}" srcOrd="1" destOrd="0" presId="urn:microsoft.com/office/officeart/2005/8/layout/lProcess2"/>
    <dgm:cxn modelId="{CA58819E-3DB4-4A01-9F97-64F036A1BE33}" type="presParOf" srcId="{B3F59163-0828-4D2D-B0C4-821F3E1250F5}" destId="{0532017A-9EA5-46A2-9E30-C0C32A0C88CA}" srcOrd="2" destOrd="0" presId="urn:microsoft.com/office/officeart/2005/8/layout/lProcess2"/>
    <dgm:cxn modelId="{611BF271-51ED-46AD-A3E6-A11C5BF5AA07}" type="presParOf" srcId="{0532017A-9EA5-46A2-9E30-C0C32A0C88CA}" destId="{45DFF57E-900F-4CB0-8D04-AC7B236E59CA}" srcOrd="0" destOrd="0" presId="urn:microsoft.com/office/officeart/2005/8/layout/lProcess2"/>
    <dgm:cxn modelId="{A5AFFD4A-6D6A-4838-9918-C2762250986E}" type="presParOf" srcId="{0532017A-9EA5-46A2-9E30-C0C32A0C88CA}" destId="{41FDC73E-BE0D-4178-B4A5-C8B85D9EDC20}" srcOrd="1" destOrd="0" presId="urn:microsoft.com/office/officeart/2005/8/layout/lProcess2"/>
    <dgm:cxn modelId="{26F4423F-4BB0-45D7-A5E2-7C177FADBBDB}" type="presParOf" srcId="{0532017A-9EA5-46A2-9E30-C0C32A0C88CA}" destId="{FC4AD078-8ACB-4EBA-B134-02F4FEB8C795}" srcOrd="2" destOrd="0" presId="urn:microsoft.com/office/officeart/2005/8/layout/lProcess2"/>
    <dgm:cxn modelId="{C40EF753-3799-4A64-90D0-6FA2F3433EA9}" type="presParOf" srcId="{FC4AD078-8ACB-4EBA-B134-02F4FEB8C795}" destId="{A6F0DE77-B472-45C2-9810-A4CC1190C1E6}" srcOrd="0" destOrd="0" presId="urn:microsoft.com/office/officeart/2005/8/layout/lProcess2"/>
    <dgm:cxn modelId="{69F327B6-E820-4D5E-A431-A6CC7739F087}" type="presParOf" srcId="{A6F0DE77-B472-45C2-9810-A4CC1190C1E6}" destId="{3F6B43A9-0ECE-466E-BB80-243D7C3FBFBE}" srcOrd="0" destOrd="0" presId="urn:microsoft.com/office/officeart/2005/8/layout/lProcess2"/>
    <dgm:cxn modelId="{BEA9E4BC-A95D-474B-BA52-C077BFA42BDB}" type="presParOf" srcId="{A6F0DE77-B472-45C2-9810-A4CC1190C1E6}" destId="{8F3B1CC1-49DC-4BDA-AD0D-806F01BD9B94}" srcOrd="1" destOrd="0" presId="urn:microsoft.com/office/officeart/2005/8/layout/lProcess2"/>
    <dgm:cxn modelId="{21EB2CAF-5072-49BE-896C-B1DBE8F47032}" type="presParOf" srcId="{A6F0DE77-B472-45C2-9810-A4CC1190C1E6}" destId="{ECBC6149-2543-4D04-8C51-56299083487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E47F5-48C6-4205-B0C7-9A2BAC738BD2}">
      <dsp:nvSpPr>
        <dsp:cNvPr id="0" name=""/>
        <dsp:cNvSpPr/>
      </dsp:nvSpPr>
      <dsp:spPr>
        <a:xfrm>
          <a:off x="0" y="771572"/>
          <a:ext cx="3278616" cy="1311446"/>
        </a:xfrm>
        <a:prstGeom prst="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w="9525" cap="rnd" cmpd="sng" algn="ctr">
          <a:solidFill>
            <a:schemeClr val="accent4">
              <a:shade val="80000"/>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AR 530-1, Operations Security</a:t>
          </a:r>
        </a:p>
      </dsp:txBody>
      <dsp:txXfrm>
        <a:off x="0" y="771572"/>
        <a:ext cx="3278616" cy="1311446"/>
      </dsp:txXfrm>
    </dsp:sp>
    <dsp:sp modelId="{FC622562-37E9-4893-AE94-62DB80AD8758}">
      <dsp:nvSpPr>
        <dsp:cNvPr id="0" name=""/>
        <dsp:cNvSpPr/>
      </dsp:nvSpPr>
      <dsp:spPr>
        <a:xfrm>
          <a:off x="0" y="2120780"/>
          <a:ext cx="3278616" cy="3074400"/>
        </a:xfrm>
        <a:prstGeom prst="rect">
          <a:avLst/>
        </a:prstGeom>
        <a:solidFill>
          <a:schemeClr val="lt1">
            <a:alpha val="90000"/>
            <a:tint val="40000"/>
            <a:hueOff val="0"/>
            <a:satOff val="0"/>
            <a:lumOff val="0"/>
            <a:alphaOff val="0"/>
          </a:schemeClr>
        </a:solidFill>
        <a:ln w="9525" cap="rnd" cmpd="sng" algn="ctr">
          <a:solidFill>
            <a:schemeClr val="accent4">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latin typeface="Arial" panose="020B0604020202020204" pitchFamily="34" charset="0"/>
              <a:cs typeface="Arial" panose="020B0604020202020204" pitchFamily="34" charset="0"/>
            </a:rPr>
            <a:t>Appendix M: </a:t>
          </a:r>
          <a:r>
            <a:rPr lang="en-US" sz="2400" kern="1200" dirty="0">
              <a:latin typeface="Arial" panose="020B0604020202020204" pitchFamily="34" charset="0"/>
              <a:cs typeface="Arial" panose="020B0604020202020204" pitchFamily="34" charset="0"/>
            </a:rPr>
            <a:t>Annex/Appendix </a:t>
          </a:r>
        </a:p>
        <a:p>
          <a:pPr marL="228600" lvl="1" indent="-228600" algn="l" defTabSz="1066800">
            <a:lnSpc>
              <a:spcPct val="90000"/>
            </a:lnSpc>
            <a:spcBef>
              <a:spcPct val="0"/>
            </a:spcBef>
            <a:spcAft>
              <a:spcPct val="15000"/>
            </a:spcAft>
            <a:buChar char="•"/>
          </a:pPr>
          <a:r>
            <a:rPr lang="en-US" sz="2400" b="1" kern="1200" dirty="0">
              <a:latin typeface="Arial" panose="020B0604020202020204" pitchFamily="34" charset="0"/>
              <a:cs typeface="Arial" panose="020B0604020202020204" pitchFamily="34" charset="0"/>
            </a:rPr>
            <a:t>Appendix N:</a:t>
          </a:r>
          <a:r>
            <a:rPr lang="en-US" sz="2400" kern="1200" dirty="0">
              <a:latin typeface="Arial" panose="020B0604020202020204" pitchFamily="34" charset="0"/>
              <a:cs typeface="Arial" panose="020B0604020202020204" pitchFamily="34" charset="0"/>
            </a:rPr>
            <a:t> OPORD/OPLAN</a:t>
          </a:r>
        </a:p>
        <a:p>
          <a:pPr marL="228600" lvl="1" indent="-228600" algn="l" defTabSz="1066800">
            <a:lnSpc>
              <a:spcPct val="90000"/>
            </a:lnSpc>
            <a:spcBef>
              <a:spcPct val="0"/>
            </a:spcBef>
            <a:spcAft>
              <a:spcPct val="15000"/>
            </a:spcAft>
            <a:buChar char="•"/>
          </a:pPr>
          <a:r>
            <a:rPr lang="en-US" sz="2400" b="1" kern="1200" dirty="0">
              <a:latin typeface="Arial" panose="020B0604020202020204" pitchFamily="34" charset="0"/>
              <a:cs typeface="Arial" panose="020B0604020202020204" pitchFamily="34" charset="0"/>
            </a:rPr>
            <a:t>Annexes</a:t>
          </a:r>
        </a:p>
        <a:p>
          <a:pPr marL="228600" lvl="1" indent="-228600" algn="l" defTabSz="1066800">
            <a:lnSpc>
              <a:spcPct val="90000"/>
            </a:lnSpc>
            <a:spcBef>
              <a:spcPct val="0"/>
            </a:spcBef>
            <a:spcAft>
              <a:spcPct val="15000"/>
            </a:spcAft>
            <a:buChar char="•"/>
          </a:pPr>
          <a:r>
            <a:rPr lang="en-US" sz="2400" b="1" kern="1200" dirty="0">
              <a:latin typeface="Arial" panose="020B0604020202020204" pitchFamily="34" charset="0"/>
              <a:cs typeface="Arial" panose="020B0604020202020204" pitchFamily="34" charset="0"/>
            </a:rPr>
            <a:t>Memos</a:t>
          </a:r>
        </a:p>
        <a:p>
          <a:pPr marL="228600" lvl="1" indent="-228600" algn="l" defTabSz="1066800">
            <a:lnSpc>
              <a:spcPct val="90000"/>
            </a:lnSpc>
            <a:spcBef>
              <a:spcPct val="0"/>
            </a:spcBef>
            <a:spcAft>
              <a:spcPct val="15000"/>
            </a:spcAft>
            <a:buChar char="•"/>
          </a:pPr>
          <a:r>
            <a:rPr lang="en-US" sz="2400" b="1" kern="1200" dirty="0">
              <a:latin typeface="Arial" panose="020B0604020202020204" pitchFamily="34" charset="0"/>
              <a:cs typeface="Arial" panose="020B0604020202020204" pitchFamily="34" charset="0"/>
            </a:rPr>
            <a:t>SOP</a:t>
          </a:r>
        </a:p>
      </dsp:txBody>
      <dsp:txXfrm>
        <a:off x="0" y="2120780"/>
        <a:ext cx="3278616" cy="3074400"/>
      </dsp:txXfrm>
    </dsp:sp>
    <dsp:sp modelId="{4EB03153-8C0B-49EF-868D-A9E1558D4AEC}">
      <dsp:nvSpPr>
        <dsp:cNvPr id="0" name=""/>
        <dsp:cNvSpPr/>
      </dsp:nvSpPr>
      <dsp:spPr>
        <a:xfrm>
          <a:off x="3681150" y="818194"/>
          <a:ext cx="3278616" cy="1311446"/>
        </a:xfrm>
        <a:prstGeom prst="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w="9525" cap="rnd" cmpd="sng" algn="ctr">
          <a:solidFill>
            <a:schemeClr val="accent4">
              <a:shade val="80000"/>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CJCSM 3130.03C, Adaptive Planning and Execution (APEX)</a:t>
          </a:r>
          <a:r>
            <a:rPr lang="en-US" sz="2400" kern="1200" dirty="0">
              <a:latin typeface="Arial" panose="020B0604020202020204" pitchFamily="34" charset="0"/>
              <a:cs typeface="Arial" panose="020B0604020202020204" pitchFamily="34" charset="0"/>
            </a:rPr>
            <a:t> </a:t>
          </a:r>
        </a:p>
      </dsp:txBody>
      <dsp:txXfrm>
        <a:off x="3681150" y="818194"/>
        <a:ext cx="3278616" cy="1311446"/>
      </dsp:txXfrm>
    </dsp:sp>
    <dsp:sp modelId="{5133B732-F5C2-4DF8-A76F-F5D65B4F7563}">
      <dsp:nvSpPr>
        <dsp:cNvPr id="0" name=""/>
        <dsp:cNvSpPr/>
      </dsp:nvSpPr>
      <dsp:spPr>
        <a:xfrm>
          <a:off x="3681150" y="2120780"/>
          <a:ext cx="3278616" cy="3074400"/>
        </a:xfrm>
        <a:prstGeom prst="rect">
          <a:avLst/>
        </a:prstGeom>
        <a:solidFill>
          <a:schemeClr val="lt1">
            <a:alpha val="90000"/>
            <a:tint val="40000"/>
            <a:hueOff val="0"/>
            <a:satOff val="0"/>
            <a:lumOff val="0"/>
            <a:alphaOff val="0"/>
          </a:schemeClr>
        </a:solidFill>
        <a:ln w="9525" cap="rnd" cmpd="sng" algn="ctr">
          <a:solidFill>
            <a:schemeClr val="accent4">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Planning Formats and Guidance</a:t>
          </a:r>
        </a:p>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Format is stated and Required</a:t>
          </a:r>
        </a:p>
      </dsp:txBody>
      <dsp:txXfrm>
        <a:off x="3681150" y="2120780"/>
        <a:ext cx="3278616" cy="3074400"/>
      </dsp:txXfrm>
    </dsp:sp>
    <dsp:sp modelId="{878A1D68-FA99-47C1-9344-8761FECB8F58}">
      <dsp:nvSpPr>
        <dsp:cNvPr id="0" name=""/>
        <dsp:cNvSpPr/>
      </dsp:nvSpPr>
      <dsp:spPr>
        <a:xfrm>
          <a:off x="7481969" y="817814"/>
          <a:ext cx="3278616" cy="1311446"/>
        </a:xfrm>
        <a:prstGeom prst="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w="9525" cap="rnd" cmpd="sng" algn="ctr">
          <a:solidFill>
            <a:schemeClr val="accent4">
              <a:shade val="80000"/>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BORROW</a:t>
          </a:r>
        </a:p>
      </dsp:txBody>
      <dsp:txXfrm>
        <a:off x="7481969" y="817814"/>
        <a:ext cx="3278616" cy="1311446"/>
      </dsp:txXfrm>
    </dsp:sp>
    <dsp:sp modelId="{5046DD87-E896-4E79-97E2-175C54B5907B}">
      <dsp:nvSpPr>
        <dsp:cNvPr id="0" name=""/>
        <dsp:cNvSpPr/>
      </dsp:nvSpPr>
      <dsp:spPr>
        <a:xfrm>
          <a:off x="7481969" y="2120780"/>
          <a:ext cx="3278616" cy="3074400"/>
        </a:xfrm>
        <a:prstGeom prst="rect">
          <a:avLst/>
        </a:prstGeom>
        <a:solidFill>
          <a:schemeClr val="lt1">
            <a:alpha val="90000"/>
            <a:tint val="40000"/>
            <a:hueOff val="0"/>
            <a:satOff val="0"/>
            <a:lumOff val="0"/>
            <a:alphaOff val="0"/>
          </a:schemeClr>
        </a:solidFill>
        <a:ln w="9525" cap="rnd" cmpd="sng" algn="ctr">
          <a:solidFill>
            <a:schemeClr val="accent4">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OPSEC Organizations</a:t>
          </a:r>
        </a:p>
        <a:p>
          <a:pPr marL="228600" lvl="1" indent="-228600" algn="l" defTabSz="1066800">
            <a:lnSpc>
              <a:spcPct val="90000"/>
            </a:lnSpc>
            <a:spcBef>
              <a:spcPct val="0"/>
            </a:spcBef>
            <a:spcAft>
              <a:spcPct val="15000"/>
            </a:spcAft>
            <a:buChar char="•"/>
          </a:pPr>
          <a:r>
            <a:rPr lang="en-US" sz="2400" b="1" kern="1200" dirty="0">
              <a:latin typeface="Arial" panose="020B0604020202020204" pitchFamily="34" charset="0"/>
              <a:cs typeface="Arial" panose="020B0604020202020204" pitchFamily="34" charset="0"/>
            </a:rPr>
            <a:t>Higher Headquarters</a:t>
          </a:r>
        </a:p>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Other OPSEC PMs</a:t>
          </a:r>
        </a:p>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Organization/ Commander  Requirements</a:t>
          </a:r>
        </a:p>
      </dsp:txBody>
      <dsp:txXfrm>
        <a:off x="7481969" y="2120780"/>
        <a:ext cx="3278616" cy="3074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12E3F-2033-458A-8BD8-263820DFD3AA}">
      <dsp:nvSpPr>
        <dsp:cNvPr id="0" name=""/>
        <dsp:cNvSpPr/>
      </dsp:nvSpPr>
      <dsp:spPr>
        <a:xfrm>
          <a:off x="2441" y="0"/>
          <a:ext cx="2395997" cy="48778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latin typeface=" Arial"/>
            </a:rPr>
            <a:t>Extent of Collection Disruption</a:t>
          </a:r>
        </a:p>
      </dsp:txBody>
      <dsp:txXfrm>
        <a:off x="2441" y="0"/>
        <a:ext cx="2395997" cy="1463358"/>
      </dsp:txXfrm>
    </dsp:sp>
    <dsp:sp modelId="{04903B4D-9283-4B29-B5CB-16BBA150212E}">
      <dsp:nvSpPr>
        <dsp:cNvPr id="0" name=""/>
        <dsp:cNvSpPr/>
      </dsp:nvSpPr>
      <dsp:spPr>
        <a:xfrm>
          <a:off x="242041" y="1463477"/>
          <a:ext cx="1916798" cy="710600"/>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0" kern="1200" cap="none" spc="0" dirty="0">
              <a:ln w="0"/>
              <a:effectLst>
                <a:outerShdw blurRad="38100" dist="19050" dir="2700000" algn="tl" rotWithShape="0">
                  <a:schemeClr val="dk1">
                    <a:alpha val="40000"/>
                  </a:schemeClr>
                </a:outerShdw>
              </a:effectLst>
              <a:latin typeface=" Arial"/>
            </a:rPr>
            <a:t>Deter</a:t>
          </a:r>
        </a:p>
      </dsp:txBody>
      <dsp:txXfrm>
        <a:off x="262854" y="1484290"/>
        <a:ext cx="1875172" cy="668974"/>
      </dsp:txXfrm>
    </dsp:sp>
    <dsp:sp modelId="{9266E298-2ED6-46E7-8120-084E7360C8DD}">
      <dsp:nvSpPr>
        <dsp:cNvPr id="0" name=""/>
        <dsp:cNvSpPr/>
      </dsp:nvSpPr>
      <dsp:spPr>
        <a:xfrm>
          <a:off x="242041" y="2283401"/>
          <a:ext cx="1916798" cy="710600"/>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0" kern="1200" cap="none" spc="0">
              <a:ln w="0"/>
              <a:effectLst>
                <a:outerShdw blurRad="38100" dist="19050" dir="2700000" algn="tl" rotWithShape="0">
                  <a:schemeClr val="dk1">
                    <a:alpha val="40000"/>
                  </a:schemeClr>
                </a:outerShdw>
              </a:effectLst>
              <a:latin typeface=" Arial"/>
            </a:rPr>
            <a:t>Detect</a:t>
          </a:r>
          <a:endParaRPr lang="en-US" sz="2300" b="0" kern="1200" cap="none" spc="0" dirty="0">
            <a:ln w="0"/>
            <a:effectLst>
              <a:outerShdw blurRad="38100" dist="19050" dir="2700000" algn="tl" rotWithShape="0">
                <a:schemeClr val="dk1">
                  <a:alpha val="40000"/>
                </a:schemeClr>
              </a:outerShdw>
            </a:effectLst>
            <a:latin typeface=" Arial"/>
          </a:endParaRPr>
        </a:p>
      </dsp:txBody>
      <dsp:txXfrm>
        <a:off x="262854" y="2304214"/>
        <a:ext cx="1875172" cy="668974"/>
      </dsp:txXfrm>
    </dsp:sp>
    <dsp:sp modelId="{C87CA0D2-BED6-4798-A30C-9A2687DDA16C}">
      <dsp:nvSpPr>
        <dsp:cNvPr id="0" name=""/>
        <dsp:cNvSpPr/>
      </dsp:nvSpPr>
      <dsp:spPr>
        <a:xfrm>
          <a:off x="242041" y="3103325"/>
          <a:ext cx="1916798" cy="710600"/>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0" kern="1200" cap="none" spc="0" dirty="0">
              <a:ln w="0"/>
              <a:effectLst>
                <a:outerShdw blurRad="38100" dist="19050" dir="2700000" algn="tl" rotWithShape="0">
                  <a:schemeClr val="dk1">
                    <a:alpha val="40000"/>
                  </a:schemeClr>
                </a:outerShdw>
              </a:effectLst>
              <a:latin typeface=" Arial"/>
            </a:rPr>
            <a:t>Delay/Disrupt</a:t>
          </a:r>
        </a:p>
      </dsp:txBody>
      <dsp:txXfrm>
        <a:off x="262854" y="3124138"/>
        <a:ext cx="1875172" cy="668974"/>
      </dsp:txXfrm>
    </dsp:sp>
    <dsp:sp modelId="{068BB274-F44B-4083-91F0-5296B1237710}">
      <dsp:nvSpPr>
        <dsp:cNvPr id="0" name=""/>
        <dsp:cNvSpPr/>
      </dsp:nvSpPr>
      <dsp:spPr>
        <a:xfrm>
          <a:off x="242041" y="3923249"/>
          <a:ext cx="1916798" cy="710600"/>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0" kern="1200" cap="none" spc="0" dirty="0">
              <a:ln w="0"/>
              <a:effectLst>
                <a:outerShdw blurRad="38100" dist="19050" dir="2700000" algn="tl" rotWithShape="0">
                  <a:schemeClr val="dk1">
                    <a:alpha val="40000"/>
                  </a:schemeClr>
                </a:outerShdw>
              </a:effectLst>
              <a:latin typeface=" Arial"/>
            </a:rPr>
            <a:t>Deny/Defend</a:t>
          </a:r>
        </a:p>
      </dsp:txBody>
      <dsp:txXfrm>
        <a:off x="262854" y="3944062"/>
        <a:ext cx="1875172" cy="668974"/>
      </dsp:txXfrm>
    </dsp:sp>
    <dsp:sp modelId="{B24CC708-85E0-4785-9AE1-BA525EC7EDE4}">
      <dsp:nvSpPr>
        <dsp:cNvPr id="0" name=""/>
        <dsp:cNvSpPr/>
      </dsp:nvSpPr>
      <dsp:spPr>
        <a:xfrm>
          <a:off x="2578139" y="0"/>
          <a:ext cx="2395997" cy="4877861"/>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latin typeface=" Arial"/>
            </a:rPr>
            <a:t>Target Specific Collection Methods</a:t>
          </a:r>
        </a:p>
      </dsp:txBody>
      <dsp:txXfrm>
        <a:off x="2578139" y="0"/>
        <a:ext cx="2395997" cy="1463358"/>
      </dsp:txXfrm>
    </dsp:sp>
    <dsp:sp modelId="{5C315DAF-AE62-4842-8206-D1973591A4BD}">
      <dsp:nvSpPr>
        <dsp:cNvPr id="0" name=""/>
        <dsp:cNvSpPr/>
      </dsp:nvSpPr>
      <dsp:spPr>
        <a:xfrm>
          <a:off x="2817738" y="1464281"/>
          <a:ext cx="1916798" cy="564300"/>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0" kern="1200" cap="none" spc="0" dirty="0">
              <a:ln w="0"/>
              <a:effectLst>
                <a:outerShdw blurRad="38100" dist="19050" dir="2700000" algn="tl" rotWithShape="0">
                  <a:schemeClr val="dk1">
                    <a:alpha val="40000"/>
                  </a:schemeClr>
                </a:outerShdw>
              </a:effectLst>
              <a:latin typeface=" Arial"/>
            </a:rPr>
            <a:t>GEOINT</a:t>
          </a:r>
        </a:p>
      </dsp:txBody>
      <dsp:txXfrm>
        <a:off x="2834266" y="1480809"/>
        <a:ext cx="1883742" cy="531244"/>
      </dsp:txXfrm>
    </dsp:sp>
    <dsp:sp modelId="{623E2FBA-4997-464A-B17A-2BBF4885A3D7}">
      <dsp:nvSpPr>
        <dsp:cNvPr id="0" name=""/>
        <dsp:cNvSpPr/>
      </dsp:nvSpPr>
      <dsp:spPr>
        <a:xfrm>
          <a:off x="2817738" y="2115397"/>
          <a:ext cx="1916798" cy="564300"/>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0" kern="1200" cap="none" spc="0" dirty="0">
              <a:ln w="0"/>
              <a:effectLst>
                <a:outerShdw blurRad="38100" dist="19050" dir="2700000" algn="tl" rotWithShape="0">
                  <a:schemeClr val="dk1">
                    <a:alpha val="40000"/>
                  </a:schemeClr>
                </a:outerShdw>
              </a:effectLst>
              <a:latin typeface=" Arial"/>
            </a:rPr>
            <a:t>HUMINT</a:t>
          </a:r>
        </a:p>
      </dsp:txBody>
      <dsp:txXfrm>
        <a:off x="2834266" y="2131925"/>
        <a:ext cx="1883742" cy="531244"/>
      </dsp:txXfrm>
    </dsp:sp>
    <dsp:sp modelId="{0013F287-795E-4426-9DDF-4FDDA6ACA7A2}">
      <dsp:nvSpPr>
        <dsp:cNvPr id="0" name=""/>
        <dsp:cNvSpPr/>
      </dsp:nvSpPr>
      <dsp:spPr>
        <a:xfrm>
          <a:off x="2817738" y="2766513"/>
          <a:ext cx="1916798" cy="564300"/>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0" kern="1200" cap="none" spc="0" dirty="0">
              <a:ln w="0"/>
              <a:effectLst>
                <a:outerShdw blurRad="38100" dist="19050" dir="2700000" algn="tl" rotWithShape="0">
                  <a:schemeClr val="dk1">
                    <a:alpha val="40000"/>
                  </a:schemeClr>
                </a:outerShdw>
              </a:effectLst>
              <a:latin typeface=" Arial"/>
            </a:rPr>
            <a:t>MASINT</a:t>
          </a:r>
        </a:p>
      </dsp:txBody>
      <dsp:txXfrm>
        <a:off x="2834266" y="2783041"/>
        <a:ext cx="1883742" cy="531244"/>
      </dsp:txXfrm>
    </dsp:sp>
    <dsp:sp modelId="{B752A9F3-880F-4F6D-B530-829C3DC8E18B}">
      <dsp:nvSpPr>
        <dsp:cNvPr id="0" name=""/>
        <dsp:cNvSpPr/>
      </dsp:nvSpPr>
      <dsp:spPr>
        <a:xfrm>
          <a:off x="2817738" y="3417629"/>
          <a:ext cx="1916798" cy="564300"/>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0" kern="1200" cap="none" spc="0" dirty="0">
              <a:ln w="0"/>
              <a:effectLst>
                <a:outerShdw blurRad="38100" dist="19050" dir="2700000" algn="tl" rotWithShape="0">
                  <a:schemeClr val="dk1">
                    <a:alpha val="40000"/>
                  </a:schemeClr>
                </a:outerShdw>
              </a:effectLst>
              <a:latin typeface=" Arial"/>
            </a:rPr>
            <a:t>OSINT</a:t>
          </a:r>
        </a:p>
      </dsp:txBody>
      <dsp:txXfrm>
        <a:off x="2834266" y="3434157"/>
        <a:ext cx="1883742" cy="531244"/>
      </dsp:txXfrm>
    </dsp:sp>
    <dsp:sp modelId="{0332CC46-C97E-4BE8-865F-0BFEB88688D6}">
      <dsp:nvSpPr>
        <dsp:cNvPr id="0" name=""/>
        <dsp:cNvSpPr/>
      </dsp:nvSpPr>
      <dsp:spPr>
        <a:xfrm>
          <a:off x="2817738" y="4068745"/>
          <a:ext cx="1916798" cy="564300"/>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0" kern="1200" cap="none" spc="0" dirty="0">
              <a:ln w="0"/>
              <a:effectLst>
                <a:outerShdw blurRad="38100" dist="19050" dir="2700000" algn="tl" rotWithShape="0">
                  <a:schemeClr val="dk1">
                    <a:alpha val="40000"/>
                  </a:schemeClr>
                </a:outerShdw>
              </a:effectLst>
              <a:latin typeface=" Arial"/>
            </a:rPr>
            <a:t>SIGINT</a:t>
          </a:r>
        </a:p>
      </dsp:txBody>
      <dsp:txXfrm>
        <a:off x="2834266" y="4085273"/>
        <a:ext cx="1883742" cy="531244"/>
      </dsp:txXfrm>
    </dsp:sp>
    <dsp:sp modelId="{7A5ACAE5-5787-4AC0-B313-3FD2E2BC225A}">
      <dsp:nvSpPr>
        <dsp:cNvPr id="0" name=""/>
        <dsp:cNvSpPr/>
      </dsp:nvSpPr>
      <dsp:spPr>
        <a:xfrm>
          <a:off x="5153836" y="0"/>
          <a:ext cx="2395997" cy="48778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latin typeface=" Arial"/>
            </a:rPr>
            <a:t>OPSEC Performance</a:t>
          </a:r>
          <a:endParaRPr lang="en-US" sz="2600" kern="1200" dirty="0">
            <a:latin typeface=" Arial"/>
          </a:endParaRPr>
        </a:p>
      </dsp:txBody>
      <dsp:txXfrm>
        <a:off x="5153836" y="0"/>
        <a:ext cx="2395997" cy="1463358"/>
      </dsp:txXfrm>
    </dsp:sp>
    <dsp:sp modelId="{3C11430D-831C-4DAE-821D-2AD73005B202}">
      <dsp:nvSpPr>
        <dsp:cNvPr id="0" name=""/>
        <dsp:cNvSpPr/>
      </dsp:nvSpPr>
      <dsp:spPr>
        <a:xfrm>
          <a:off x="5393436" y="1464787"/>
          <a:ext cx="1916798" cy="1470742"/>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0" kern="1200" cap="none" spc="0" dirty="0">
              <a:ln w="0"/>
              <a:effectLst>
                <a:outerShdw blurRad="38100" dist="19050" dir="2700000" algn="tl" rotWithShape="0">
                  <a:schemeClr val="dk1">
                    <a:alpha val="40000"/>
                  </a:schemeClr>
                </a:outerShdw>
              </a:effectLst>
              <a:latin typeface=" Arial"/>
            </a:rPr>
            <a:t>Individual</a:t>
          </a:r>
        </a:p>
      </dsp:txBody>
      <dsp:txXfrm>
        <a:off x="5436513" y="1507864"/>
        <a:ext cx="1830644" cy="1384588"/>
      </dsp:txXfrm>
    </dsp:sp>
    <dsp:sp modelId="{E074308B-F02D-44CC-BBF8-CA25F9D92A95}">
      <dsp:nvSpPr>
        <dsp:cNvPr id="0" name=""/>
        <dsp:cNvSpPr/>
      </dsp:nvSpPr>
      <dsp:spPr>
        <a:xfrm>
          <a:off x="5393436" y="3161797"/>
          <a:ext cx="1916798" cy="1470742"/>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0" kern="1200" cap="none" spc="0" dirty="0">
              <a:ln w="0"/>
              <a:effectLst>
                <a:outerShdw blurRad="38100" dist="19050" dir="2700000" algn="tl" rotWithShape="0">
                  <a:schemeClr val="dk1">
                    <a:alpha val="40000"/>
                  </a:schemeClr>
                </a:outerShdw>
              </a:effectLst>
              <a:latin typeface=" Arial"/>
            </a:rPr>
            <a:t>Staff</a:t>
          </a:r>
          <a:r>
            <a:rPr lang="en-US" sz="2300" b="0" kern="1200" cap="none" spc="0" dirty="0">
              <a:ln w="0"/>
              <a:effectLst>
                <a:outerShdw blurRad="38100" dist="19050" dir="2700000" algn="tl" rotWithShape="0">
                  <a:schemeClr val="dk1">
                    <a:alpha val="40000"/>
                  </a:schemeClr>
                </a:outerShdw>
              </a:effectLst>
            </a:rPr>
            <a:t> </a:t>
          </a:r>
          <a:r>
            <a:rPr lang="en-US" sz="2300" b="0" kern="1200" cap="none" spc="0" dirty="0">
              <a:ln w="0"/>
              <a:effectLst>
                <a:outerShdw blurRad="38100" dist="19050" dir="2700000" algn="tl" rotWithShape="0">
                  <a:schemeClr val="dk1">
                    <a:alpha val="40000"/>
                  </a:schemeClr>
                </a:outerShdw>
              </a:effectLst>
              <a:latin typeface=" Arial"/>
            </a:rPr>
            <a:t>Element G/S 1-6 </a:t>
          </a:r>
        </a:p>
      </dsp:txBody>
      <dsp:txXfrm>
        <a:off x="5436513" y="3204874"/>
        <a:ext cx="1830644" cy="1384588"/>
      </dsp:txXfrm>
    </dsp:sp>
    <dsp:sp modelId="{02DB0E4D-541E-4A10-97DD-3161EDE4C768}">
      <dsp:nvSpPr>
        <dsp:cNvPr id="0" name=""/>
        <dsp:cNvSpPr/>
      </dsp:nvSpPr>
      <dsp:spPr>
        <a:xfrm>
          <a:off x="7729533" y="0"/>
          <a:ext cx="2395997" cy="4877861"/>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latin typeface=" Arial"/>
            </a:rPr>
            <a:t>Prevention</a:t>
          </a:r>
        </a:p>
      </dsp:txBody>
      <dsp:txXfrm>
        <a:off x="7729533" y="0"/>
        <a:ext cx="2395997" cy="1463358"/>
      </dsp:txXfrm>
    </dsp:sp>
    <dsp:sp modelId="{8E96C1FC-D4DF-409F-AC9E-233E90AC00C0}">
      <dsp:nvSpPr>
        <dsp:cNvPr id="0" name=""/>
        <dsp:cNvSpPr/>
      </dsp:nvSpPr>
      <dsp:spPr>
        <a:xfrm>
          <a:off x="7969133" y="1463477"/>
          <a:ext cx="1916798" cy="710600"/>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0" kern="1200" cap="none" spc="0" dirty="0">
              <a:ln w="0"/>
              <a:effectLst>
                <a:outerShdw blurRad="38100" dist="19050" dir="2700000" algn="tl" rotWithShape="0">
                  <a:schemeClr val="dk1">
                    <a:alpha val="40000"/>
                  </a:schemeClr>
                </a:outerShdw>
              </a:effectLst>
              <a:latin typeface=" Arial"/>
            </a:rPr>
            <a:t>Observe</a:t>
          </a:r>
        </a:p>
      </dsp:txBody>
      <dsp:txXfrm>
        <a:off x="7989946" y="1484290"/>
        <a:ext cx="1875172" cy="668974"/>
      </dsp:txXfrm>
    </dsp:sp>
    <dsp:sp modelId="{B1056278-DEBF-4ACE-9079-46B06D93983C}">
      <dsp:nvSpPr>
        <dsp:cNvPr id="0" name=""/>
        <dsp:cNvSpPr/>
      </dsp:nvSpPr>
      <dsp:spPr>
        <a:xfrm>
          <a:off x="7969133" y="2283401"/>
          <a:ext cx="1916798" cy="710600"/>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0" kern="1200" cap="none" spc="0">
              <a:ln w="0"/>
              <a:effectLst>
                <a:outerShdw blurRad="38100" dist="19050" dir="2700000" algn="tl" rotWithShape="0">
                  <a:schemeClr val="dk1">
                    <a:alpha val="40000"/>
                  </a:schemeClr>
                </a:outerShdw>
              </a:effectLst>
              <a:latin typeface=" Arial"/>
            </a:rPr>
            <a:t>Orient</a:t>
          </a:r>
          <a:endParaRPr lang="en-US" sz="2300" b="0" kern="1200" cap="none" spc="0" dirty="0">
            <a:ln w="0"/>
            <a:effectLst>
              <a:outerShdw blurRad="38100" dist="19050" dir="2700000" algn="tl" rotWithShape="0">
                <a:schemeClr val="dk1">
                  <a:alpha val="40000"/>
                </a:schemeClr>
              </a:outerShdw>
            </a:effectLst>
            <a:latin typeface=" Arial"/>
          </a:endParaRPr>
        </a:p>
      </dsp:txBody>
      <dsp:txXfrm>
        <a:off x="7989946" y="2304214"/>
        <a:ext cx="1875172" cy="668974"/>
      </dsp:txXfrm>
    </dsp:sp>
    <dsp:sp modelId="{CB21787B-B032-4957-A5ED-1DE151D51194}">
      <dsp:nvSpPr>
        <dsp:cNvPr id="0" name=""/>
        <dsp:cNvSpPr/>
      </dsp:nvSpPr>
      <dsp:spPr>
        <a:xfrm>
          <a:off x="7969133" y="3103325"/>
          <a:ext cx="1916798" cy="710600"/>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0" kern="1200" cap="none" spc="0">
              <a:ln w="0"/>
              <a:effectLst>
                <a:outerShdw blurRad="38100" dist="19050" dir="2700000" algn="tl" rotWithShape="0">
                  <a:schemeClr val="dk1">
                    <a:alpha val="40000"/>
                  </a:schemeClr>
                </a:outerShdw>
              </a:effectLst>
              <a:latin typeface=" Arial"/>
            </a:rPr>
            <a:t>Decide</a:t>
          </a:r>
          <a:endParaRPr lang="en-US" sz="2300" b="0" kern="1200" cap="none" spc="0" dirty="0">
            <a:ln w="0"/>
            <a:effectLst>
              <a:outerShdw blurRad="38100" dist="19050" dir="2700000" algn="tl" rotWithShape="0">
                <a:schemeClr val="dk1">
                  <a:alpha val="40000"/>
                </a:schemeClr>
              </a:outerShdw>
            </a:effectLst>
            <a:latin typeface=" Arial"/>
          </a:endParaRPr>
        </a:p>
      </dsp:txBody>
      <dsp:txXfrm>
        <a:off x="7989946" y="3124138"/>
        <a:ext cx="1875172" cy="668974"/>
      </dsp:txXfrm>
    </dsp:sp>
    <dsp:sp modelId="{54B1BCE8-8FCC-4666-9CE9-705403920A3A}">
      <dsp:nvSpPr>
        <dsp:cNvPr id="0" name=""/>
        <dsp:cNvSpPr/>
      </dsp:nvSpPr>
      <dsp:spPr>
        <a:xfrm>
          <a:off x="7969133" y="3923249"/>
          <a:ext cx="1916798" cy="710600"/>
        </a:xfrm>
        <a:prstGeom prst="roundRect">
          <a:avLst>
            <a:gd name="adj" fmla="val 10000"/>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US" sz="2300" b="0" kern="1200" cap="none" spc="0">
              <a:ln w="0"/>
              <a:effectLst>
                <a:outerShdw blurRad="38100" dist="19050" dir="2700000" algn="tl" rotWithShape="0">
                  <a:schemeClr val="dk1">
                    <a:alpha val="40000"/>
                  </a:schemeClr>
                </a:outerShdw>
              </a:effectLst>
              <a:latin typeface=" Arial"/>
            </a:rPr>
            <a:t>Act</a:t>
          </a:r>
          <a:endParaRPr lang="en-US" sz="2300" b="0" kern="1200" cap="none" spc="0" dirty="0">
            <a:ln w="0"/>
            <a:effectLst>
              <a:outerShdw blurRad="38100" dist="19050" dir="2700000" algn="tl" rotWithShape="0">
                <a:schemeClr val="dk1">
                  <a:alpha val="40000"/>
                </a:schemeClr>
              </a:outerShdw>
            </a:effectLst>
            <a:latin typeface=" Arial"/>
          </a:endParaRPr>
        </a:p>
      </dsp:txBody>
      <dsp:txXfrm>
        <a:off x="7989946" y="3944062"/>
        <a:ext cx="1875172" cy="668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3A7D2-CA20-4509-A76D-009CC038D83F}">
      <dsp:nvSpPr>
        <dsp:cNvPr id="0" name=""/>
        <dsp:cNvSpPr/>
      </dsp:nvSpPr>
      <dsp:spPr>
        <a:xfrm>
          <a:off x="0" y="0"/>
          <a:ext cx="1774371" cy="1989087"/>
        </a:xfrm>
        <a:prstGeom prst="rect">
          <a:avLst/>
        </a:prstGeom>
        <a:solidFill>
          <a:schemeClr val="accent4">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 Arial"/>
            </a:rPr>
            <a:t>Objective</a:t>
          </a:r>
        </a:p>
      </dsp:txBody>
      <dsp:txXfrm>
        <a:off x="0" y="0"/>
        <a:ext cx="1774371" cy="1989087"/>
      </dsp:txXfrm>
    </dsp:sp>
    <dsp:sp modelId="{A2244A9E-C30F-4EFC-9D74-3E2C74ECDA20}">
      <dsp:nvSpPr>
        <dsp:cNvPr id="0" name=""/>
        <dsp:cNvSpPr/>
      </dsp:nvSpPr>
      <dsp:spPr>
        <a:xfrm>
          <a:off x="0" y="1974040"/>
          <a:ext cx="1774371" cy="1989087"/>
        </a:xfrm>
        <a:prstGeom prst="rect">
          <a:avLst/>
        </a:prstGeom>
        <a:solidFill>
          <a:schemeClr val="accent4">
            <a:shade val="50000"/>
            <a:hueOff val="-390564"/>
            <a:satOff val="-50982"/>
            <a:lumOff val="3596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 Arial"/>
            </a:rPr>
            <a:t>Quantitative/ Qualitative</a:t>
          </a:r>
        </a:p>
      </dsp:txBody>
      <dsp:txXfrm>
        <a:off x="0" y="1974040"/>
        <a:ext cx="1774371" cy="1989087"/>
      </dsp:txXfrm>
    </dsp:sp>
    <dsp:sp modelId="{DE5E5E49-81B3-4E03-BA82-90B3C68A533E}">
      <dsp:nvSpPr>
        <dsp:cNvPr id="0" name=""/>
        <dsp:cNvSpPr/>
      </dsp:nvSpPr>
      <dsp:spPr>
        <a:xfrm>
          <a:off x="0" y="4040126"/>
          <a:ext cx="1774371" cy="1989087"/>
        </a:xfrm>
        <a:prstGeom prst="rect">
          <a:avLst/>
        </a:prstGeom>
        <a:solidFill>
          <a:schemeClr val="accent4">
            <a:shade val="50000"/>
            <a:hueOff val="-390564"/>
            <a:satOff val="-50982"/>
            <a:lumOff val="3596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 Arial"/>
            </a:rPr>
            <a:t>Tailored</a:t>
          </a:r>
        </a:p>
      </dsp:txBody>
      <dsp:txXfrm>
        <a:off x="0" y="4040126"/>
        <a:ext cx="1774371" cy="1989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4DCEC-26C2-4AB3-B0B5-194CC5544722}">
      <dsp:nvSpPr>
        <dsp:cNvPr id="0" name=""/>
        <dsp:cNvSpPr/>
      </dsp:nvSpPr>
      <dsp:spPr>
        <a:xfrm>
          <a:off x="0" y="0"/>
          <a:ext cx="4241676" cy="443273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kern="1200" dirty="0">
              <a:latin typeface=" Arial"/>
            </a:rPr>
            <a:t>MOP</a:t>
          </a:r>
        </a:p>
      </dsp:txBody>
      <dsp:txXfrm>
        <a:off x="0" y="0"/>
        <a:ext cx="4241676" cy="1329821"/>
      </dsp:txXfrm>
    </dsp:sp>
    <dsp:sp modelId="{CA6759FD-144A-4CAA-9D58-6D93174EDAE8}">
      <dsp:nvSpPr>
        <dsp:cNvPr id="0" name=""/>
        <dsp:cNvSpPr/>
      </dsp:nvSpPr>
      <dsp:spPr>
        <a:xfrm>
          <a:off x="428577" y="1330227"/>
          <a:ext cx="3393340" cy="986219"/>
        </a:xfrm>
        <a:prstGeom prst="roundRect">
          <a:avLst>
            <a:gd name="adj" fmla="val 10000"/>
          </a:avLst>
        </a:prstGeom>
        <a:solidFill>
          <a:schemeClr val="lt1">
            <a:hueOff val="0"/>
            <a:satOff val="0"/>
            <a:lumOff val="0"/>
            <a:alphaOff val="0"/>
          </a:schemeClr>
        </a:solid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 Arial"/>
            </a:rPr>
            <a:t>Evaluates</a:t>
          </a:r>
        </a:p>
        <a:p>
          <a:pPr marL="0" lvl="0" indent="0" algn="ctr" defTabSz="800100">
            <a:lnSpc>
              <a:spcPct val="90000"/>
            </a:lnSpc>
            <a:spcBef>
              <a:spcPct val="0"/>
            </a:spcBef>
            <a:spcAft>
              <a:spcPct val="35000"/>
            </a:spcAft>
            <a:buNone/>
          </a:pPr>
          <a:r>
            <a:rPr lang="en-US" sz="1800" kern="1200" dirty="0">
              <a:latin typeface=" Arial"/>
            </a:rPr>
            <a:t>Compliance</a:t>
          </a:r>
        </a:p>
      </dsp:txBody>
      <dsp:txXfrm>
        <a:off x="457462" y="1359112"/>
        <a:ext cx="3335570" cy="928449"/>
      </dsp:txXfrm>
    </dsp:sp>
    <dsp:sp modelId="{F7EDF2C5-F886-485E-A7E5-27404A57B8FA}">
      <dsp:nvSpPr>
        <dsp:cNvPr id="0" name=""/>
        <dsp:cNvSpPr/>
      </dsp:nvSpPr>
      <dsp:spPr>
        <a:xfrm>
          <a:off x="428577" y="2468173"/>
          <a:ext cx="3393340" cy="1742521"/>
        </a:xfrm>
        <a:prstGeom prst="roundRect">
          <a:avLst>
            <a:gd name="adj" fmla="val 10000"/>
          </a:avLst>
        </a:prstGeom>
        <a:solidFill>
          <a:schemeClr val="lt1">
            <a:hueOff val="0"/>
            <a:satOff val="0"/>
            <a:lumOff val="0"/>
            <a:alphaOff val="0"/>
          </a:schemeClr>
        </a:solid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 Arial"/>
            </a:rPr>
            <a:t>1. Was the action taken? </a:t>
          </a:r>
        </a:p>
        <a:p>
          <a:pPr marL="0" lvl="0" indent="0" algn="l" defTabSz="755650">
            <a:lnSpc>
              <a:spcPct val="90000"/>
            </a:lnSpc>
            <a:spcBef>
              <a:spcPct val="0"/>
            </a:spcBef>
            <a:spcAft>
              <a:spcPct val="35000"/>
            </a:spcAft>
            <a:buNone/>
          </a:pPr>
          <a:endParaRPr lang="en-US" sz="1700" kern="1200" dirty="0">
            <a:latin typeface=" Arial"/>
          </a:endParaRPr>
        </a:p>
        <a:p>
          <a:pPr marL="0" lvl="0" indent="0" algn="l" defTabSz="755650">
            <a:lnSpc>
              <a:spcPct val="90000"/>
            </a:lnSpc>
            <a:spcBef>
              <a:spcPct val="0"/>
            </a:spcBef>
            <a:spcAft>
              <a:spcPct val="35000"/>
            </a:spcAft>
            <a:buNone/>
          </a:pPr>
          <a:r>
            <a:rPr lang="en-US" sz="1700" kern="1200" dirty="0">
              <a:latin typeface=" Arial"/>
            </a:rPr>
            <a:t>2. Was the measure performed to standard? </a:t>
          </a:r>
        </a:p>
      </dsp:txBody>
      <dsp:txXfrm>
        <a:off x="479614" y="2519210"/>
        <a:ext cx="3291266" cy="1640447"/>
      </dsp:txXfrm>
    </dsp:sp>
    <dsp:sp modelId="{45DFF57E-900F-4CB0-8D04-AC7B236E59CA}">
      <dsp:nvSpPr>
        <dsp:cNvPr id="0" name=""/>
        <dsp:cNvSpPr/>
      </dsp:nvSpPr>
      <dsp:spPr>
        <a:xfrm>
          <a:off x="4568620" y="0"/>
          <a:ext cx="4241676" cy="443273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kern="1200" dirty="0">
              <a:latin typeface=" Arial"/>
            </a:rPr>
            <a:t>MOE</a:t>
          </a:r>
        </a:p>
      </dsp:txBody>
      <dsp:txXfrm>
        <a:off x="4568620" y="0"/>
        <a:ext cx="4241676" cy="1329821"/>
      </dsp:txXfrm>
    </dsp:sp>
    <dsp:sp modelId="{3F6B43A9-0ECE-466E-BB80-243D7C3FBFBE}">
      <dsp:nvSpPr>
        <dsp:cNvPr id="0" name=""/>
        <dsp:cNvSpPr/>
      </dsp:nvSpPr>
      <dsp:spPr>
        <a:xfrm>
          <a:off x="4988378" y="1330227"/>
          <a:ext cx="3393340" cy="986219"/>
        </a:xfrm>
        <a:prstGeom prst="roundRect">
          <a:avLst>
            <a:gd name="adj" fmla="val 10000"/>
          </a:avLst>
        </a:prstGeom>
        <a:solidFill>
          <a:schemeClr val="lt1">
            <a:hueOff val="0"/>
            <a:satOff val="0"/>
            <a:lumOff val="0"/>
            <a:alphaOff val="0"/>
          </a:schemeClr>
        </a:solid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 Arial"/>
            </a:rPr>
            <a:t>Evaluates</a:t>
          </a:r>
        </a:p>
        <a:p>
          <a:pPr marL="0" lvl="0" indent="0" algn="ctr" defTabSz="800100">
            <a:lnSpc>
              <a:spcPct val="90000"/>
            </a:lnSpc>
            <a:spcBef>
              <a:spcPct val="0"/>
            </a:spcBef>
            <a:spcAft>
              <a:spcPct val="35000"/>
            </a:spcAft>
            <a:buNone/>
          </a:pPr>
          <a:r>
            <a:rPr lang="en-US" sz="1800" kern="1200" dirty="0">
              <a:latin typeface=" Arial"/>
            </a:rPr>
            <a:t> Effect or Outcome</a:t>
          </a:r>
        </a:p>
      </dsp:txBody>
      <dsp:txXfrm>
        <a:off x="5017263" y="1359112"/>
        <a:ext cx="3335570" cy="928449"/>
      </dsp:txXfrm>
    </dsp:sp>
    <dsp:sp modelId="{ECBC6149-2543-4D04-8C51-562990834873}">
      <dsp:nvSpPr>
        <dsp:cNvPr id="0" name=""/>
        <dsp:cNvSpPr/>
      </dsp:nvSpPr>
      <dsp:spPr>
        <a:xfrm>
          <a:off x="4988378" y="2468173"/>
          <a:ext cx="3393340" cy="1742521"/>
        </a:xfrm>
        <a:prstGeom prst="roundRect">
          <a:avLst>
            <a:gd name="adj" fmla="val 10000"/>
          </a:avLst>
        </a:prstGeom>
        <a:solidFill>
          <a:schemeClr val="lt1">
            <a:hueOff val="0"/>
            <a:satOff val="0"/>
            <a:lumOff val="0"/>
            <a:alphaOff val="0"/>
          </a:schemeClr>
        </a:solid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228600" lvl="0" indent="-228600" algn="l" defTabSz="755650">
            <a:lnSpc>
              <a:spcPct val="90000"/>
            </a:lnSpc>
            <a:spcBef>
              <a:spcPct val="0"/>
            </a:spcBef>
            <a:spcAft>
              <a:spcPct val="35000"/>
            </a:spcAft>
            <a:buNone/>
          </a:pPr>
          <a:r>
            <a:rPr lang="en-US" sz="1700" kern="1200" dirty="0">
              <a:latin typeface=" Arial"/>
            </a:rPr>
            <a:t>1. Did the measure accomplish what it was supposed to? To what degree?</a:t>
          </a:r>
        </a:p>
        <a:p>
          <a:pPr marL="228600" lvl="0" indent="-228600" algn="l" defTabSz="755650">
            <a:lnSpc>
              <a:spcPct val="90000"/>
            </a:lnSpc>
            <a:spcBef>
              <a:spcPct val="0"/>
            </a:spcBef>
            <a:spcAft>
              <a:spcPct val="35000"/>
            </a:spcAft>
            <a:buNone/>
          </a:pPr>
          <a:r>
            <a:rPr lang="en-US" sz="1700" kern="1200" dirty="0">
              <a:latin typeface=" Arial"/>
            </a:rPr>
            <a:t>2. Was there an OPSEC compromise/violation of critical information?  To what degree?</a:t>
          </a:r>
        </a:p>
      </dsp:txBody>
      <dsp:txXfrm>
        <a:off x="5039415" y="2519210"/>
        <a:ext cx="3291266" cy="164044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9B318-3A05-41BD-86FC-DD66F67F4C7D}" type="datetimeFigureOut">
              <a:rPr lang="en-US" smtClean="0"/>
              <a:t>3/2/2023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6647A-C609-470C-8F90-BB648AA624E4}" type="slidenum">
              <a:rPr lang="en-US" smtClean="0"/>
              <a:t>‹#›</a:t>
            </a:fld>
            <a:endParaRPr lang="en-US"/>
          </a:p>
        </p:txBody>
      </p:sp>
    </p:spTree>
    <p:extLst>
      <p:ext uri="{BB962C8B-B14F-4D97-AF65-F5344CB8AC3E}">
        <p14:creationId xmlns:p14="http://schemas.microsoft.com/office/powerpoint/2010/main" val="2233668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earch.twitter.com/advanced"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technorati.com/" TargetMode="External"/><Relationship Id="rId5" Type="http://schemas.openxmlformats.org/officeDocument/2006/relationships/hyperlink" Target="http://www.google.com/blogsearch" TargetMode="External"/><Relationship Id="rId4" Type="http://schemas.openxmlformats.org/officeDocument/2006/relationships/hyperlink" Target="http://blogsearch.google.co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ravda.com.ua/rus/news/2022/08/15/736324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858838"/>
            <a:ext cx="5632450" cy="3168650"/>
          </a:xfrm>
        </p:spPr>
      </p:sp>
      <p:sp>
        <p:nvSpPr>
          <p:cNvPr id="3" name="Notes Placeholder 2"/>
          <p:cNvSpPr>
            <a:spLocks noGrp="1"/>
          </p:cNvSpPr>
          <p:nvPr>
            <p:ph type="body" idx="1"/>
          </p:nvPr>
        </p:nvSpPr>
        <p:spPr/>
        <p:txBody>
          <a:bodyPr/>
          <a:lstStyle/>
          <a:p>
            <a:r>
              <a:rPr lang="en-US" dirty="0"/>
              <a:t>Photo: https://www.dvidshub.net/image/4230835/family-matters</a:t>
            </a:r>
          </a:p>
          <a:p>
            <a:endParaRPr lang="en-US" dirty="0"/>
          </a:p>
          <a:p>
            <a:r>
              <a:rPr lang="en-US" dirty="0"/>
              <a:t>PowerPoint DESIGN</a:t>
            </a:r>
            <a:r>
              <a:rPr lang="en-US" baseline="0" dirty="0"/>
              <a:t> Inspired </a:t>
            </a:r>
            <a:r>
              <a:rPr lang="en-US" dirty="0"/>
              <a:t> by: MAJ Jimmy Letterman @ james.t.letterman.mil@army.mil</a:t>
            </a:r>
          </a:p>
          <a:p>
            <a:endParaRPr lang="en-US" dirty="0"/>
          </a:p>
        </p:txBody>
      </p:sp>
      <p:sp>
        <p:nvSpPr>
          <p:cNvPr id="4" name="Slide Number Placeholder 3"/>
          <p:cNvSpPr>
            <a:spLocks noGrp="1"/>
          </p:cNvSpPr>
          <p:nvPr>
            <p:ph type="sldNum" sz="quarter" idx="5"/>
          </p:nvPr>
        </p:nvSpPr>
        <p:spPr/>
        <p:txBody>
          <a:bodyPr lIns="92464" tIns="46232" rIns="92464" bIns="46232"/>
          <a:lstStyle/>
          <a:p>
            <a:pPr marL="0" marR="0" lvl="0" indent="0" algn="l" defTabSz="914400" rtl="0" eaLnBrk="1" fontAlgn="auto" latinLnBrk="0" hangingPunct="1">
              <a:lnSpc>
                <a:spcPct val="100000"/>
              </a:lnSpc>
              <a:spcBef>
                <a:spcPts val="0"/>
              </a:spcBef>
              <a:spcAft>
                <a:spcPts val="0"/>
              </a:spcAft>
              <a:buClrTx/>
              <a:buSzTx/>
              <a:buFontTx/>
              <a:buNone/>
              <a:tabLst/>
              <a:defRPr/>
            </a:pPr>
            <a:fld id="{54CC42B4-D7A1-4CFC-AB89-B99F2BA460A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30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Apply appropriate countermeasures to deny THREAT information of</a:t>
            </a:r>
          </a:p>
          <a:p>
            <a:r>
              <a:rPr lang="en-US" dirty="0"/>
              <a:t>specific friendly intentions, capabilities, and activities.</a:t>
            </a:r>
          </a:p>
          <a:p>
            <a:r>
              <a:rPr lang="en-US" dirty="0"/>
              <a:t>(1) Implement those measures that require immediate action. This</a:t>
            </a:r>
          </a:p>
          <a:p>
            <a:r>
              <a:rPr lang="en-US" dirty="0"/>
              <a:t>applies to current operations as well as planning and preparation for future ones.</a:t>
            </a:r>
          </a:p>
          <a:p>
            <a:r>
              <a:rPr lang="en-US" dirty="0"/>
              <a:t>(2) Document or task OPSEC measures by using an OPSEC annex to</a:t>
            </a:r>
          </a:p>
          <a:p>
            <a:r>
              <a:rPr lang="en-US" dirty="0"/>
              <a:t>the operations plan/operations order (OPLAN/OPORD).</a:t>
            </a:r>
          </a:p>
          <a:p>
            <a:r>
              <a:rPr lang="en-US" dirty="0"/>
              <a:t>(3) Brief OPSEC requirements to planners, participants, and support</a:t>
            </a:r>
          </a:p>
          <a:p>
            <a:r>
              <a:rPr lang="en-US" dirty="0"/>
              <a:t>personnel.</a:t>
            </a:r>
          </a:p>
          <a:p>
            <a:r>
              <a:rPr lang="en-US" dirty="0"/>
              <a:t>Note: OPSEC measures are command-directed actions executed by individuals,</a:t>
            </a:r>
          </a:p>
          <a:p>
            <a:r>
              <a:rPr lang="en-US" dirty="0"/>
              <a:t>who must be aware of their responsibilities.</a:t>
            </a:r>
          </a:p>
          <a:p>
            <a:r>
              <a:rPr lang="en-US" dirty="0"/>
              <a:t>(4) Monitor OPSEC measures during execution. Monitoring is a</a:t>
            </a:r>
          </a:p>
          <a:p>
            <a:r>
              <a:rPr lang="en-US" dirty="0"/>
              <a:t>continuous process of evaluating intelligence and counterintelligence. It is</a:t>
            </a:r>
          </a:p>
          <a:p>
            <a:r>
              <a:rPr lang="en-US" dirty="0"/>
              <a:t>necessary to monitor countermeasures for effectiveness because unevaluated</a:t>
            </a:r>
          </a:p>
          <a:p>
            <a:r>
              <a:rPr lang="en-US" dirty="0"/>
              <a:t>countermeasures can lead to a false and dangerous sense of security.</a:t>
            </a:r>
          </a:p>
          <a:p>
            <a:r>
              <a:rPr lang="en-US" dirty="0"/>
              <a:t>(5) Make adjustments to improve the effectiveness of existing</a:t>
            </a:r>
          </a:p>
          <a:p>
            <a:r>
              <a:rPr lang="en-US" dirty="0"/>
              <a:t>measures. This will be necessary to obtain the best protection for military</a:t>
            </a:r>
          </a:p>
          <a:p>
            <a:r>
              <a:rPr lang="en-US" dirty="0"/>
              <a:t>operations.</a:t>
            </a:r>
          </a:p>
          <a:p>
            <a:r>
              <a:rPr lang="en-US" dirty="0"/>
              <a:t>6. Define OPSEC review, assessment, and survey.</a:t>
            </a:r>
          </a:p>
          <a:p>
            <a:r>
              <a:rPr lang="en-US" dirty="0"/>
              <a:t>a. OPSEC review is an evaluation of a document to ensure protection of</a:t>
            </a:r>
          </a:p>
          <a:p>
            <a:r>
              <a:rPr lang="en-US" dirty="0"/>
              <a:t>sensitive or critical information.</a:t>
            </a:r>
          </a:p>
          <a:p>
            <a:pPr>
              <a:spcBef>
                <a:spcPct val="0"/>
              </a:spcBef>
            </a:pPr>
            <a:endParaRPr lang="en-US" alt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612D5EF-CF24-45BC-A3A3-840C91FCEE54}" type="slidenum">
              <a:rPr lang="en-US" altLang="en-US"/>
              <a:pPr fontAlgn="base">
                <a:spcBef>
                  <a:spcPct val="0"/>
                </a:spcBef>
                <a:spcAft>
                  <a:spcPct val="0"/>
                </a:spcAft>
              </a:pPr>
              <a:t>19</a:t>
            </a:fld>
            <a:endParaRPr lang="en-US" altLang="en-US"/>
          </a:p>
        </p:txBody>
      </p:sp>
    </p:spTree>
    <p:extLst>
      <p:ext uri="{BB962C8B-B14F-4D97-AF65-F5344CB8AC3E}">
        <p14:creationId xmlns:p14="http://schemas.microsoft.com/office/powerpoint/2010/main" val="2663204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marL="457200" indent="-457200" fontAlgn="auto">
              <a:spcBef>
                <a:spcPts val="0"/>
              </a:spcBef>
              <a:spcAft>
                <a:spcPts val="0"/>
              </a:spcAft>
              <a:buFont typeface="+mj-lt"/>
              <a:buAutoNum type="arabicPeriod"/>
              <a:defRPr/>
            </a:pPr>
            <a:r>
              <a:rPr lang="en-US" sz="2000" dirty="0"/>
              <a:t>Required by Regulation – AR 530-1</a:t>
            </a:r>
          </a:p>
          <a:p>
            <a:pPr marL="457200" indent="-457200" fontAlgn="auto">
              <a:spcBef>
                <a:spcPts val="0"/>
              </a:spcBef>
              <a:spcAft>
                <a:spcPts val="0"/>
              </a:spcAft>
              <a:buFont typeface="+mj-lt"/>
              <a:buAutoNum type="arabicPeriod"/>
              <a:defRPr/>
            </a:pPr>
            <a:r>
              <a:rPr lang="en-US" sz="2000" dirty="0"/>
              <a:t>Continuity - Helps a new OPSEC PM / Officer or an alternate to take on the program  </a:t>
            </a:r>
          </a:p>
          <a:p>
            <a:pPr marL="457200" indent="-457200" fontAlgn="auto">
              <a:spcBef>
                <a:spcPts val="0"/>
              </a:spcBef>
              <a:spcAft>
                <a:spcPts val="0"/>
              </a:spcAft>
              <a:buFont typeface="+mj-lt"/>
              <a:buAutoNum type="arabicPeriod"/>
              <a:defRPr/>
            </a:pPr>
            <a:r>
              <a:rPr lang="en-US" sz="2000" dirty="0"/>
              <a:t>Legitimizes the program – Signed by the commander = enforceable &amp; publication</a:t>
            </a:r>
          </a:p>
          <a:p>
            <a:pPr marL="457200" indent="-457200" fontAlgn="auto">
              <a:spcBef>
                <a:spcPts val="0"/>
              </a:spcBef>
              <a:spcAft>
                <a:spcPts val="0"/>
              </a:spcAft>
              <a:buFont typeface="+mj-lt"/>
              <a:buAutoNum type="arabicPeriod"/>
              <a:defRPr/>
            </a:pPr>
            <a:r>
              <a:rPr lang="en-US" sz="2000" dirty="0"/>
              <a:t>References for infrequent activities – such as submitting documents for OPSEC reviews </a:t>
            </a:r>
          </a:p>
          <a:p>
            <a:pPr marL="457200" indent="-457200" fontAlgn="auto">
              <a:spcBef>
                <a:spcPts val="0"/>
              </a:spcBef>
              <a:spcAft>
                <a:spcPts val="0"/>
              </a:spcAft>
              <a:buFont typeface="+mj-lt"/>
              <a:buAutoNum type="arabicPeriod"/>
              <a:defRPr/>
            </a:pPr>
            <a:r>
              <a:rPr lang="en-US" sz="2000" dirty="0"/>
              <a:t>Sets clear </a:t>
            </a:r>
            <a:r>
              <a:rPr lang="en-US" sz="2000" b="1" dirty="0"/>
              <a:t>responsibilities</a:t>
            </a:r>
            <a:r>
              <a:rPr lang="en-US" sz="2000" dirty="0"/>
              <a:t> - for each section or individual (e.g. who conducts OPSEC reviews, who conducts website reviews, who is required to have their publications reviewed, etc.) </a:t>
            </a:r>
          </a:p>
          <a:p>
            <a:pPr marL="457200" indent="-457200" fontAlgn="auto">
              <a:spcBef>
                <a:spcPts val="0"/>
              </a:spcBef>
              <a:spcAft>
                <a:spcPts val="0"/>
              </a:spcAft>
              <a:buFont typeface="+mj-lt"/>
              <a:buAutoNum type="arabicPeriod"/>
              <a:defRPr/>
            </a:pPr>
            <a:r>
              <a:rPr lang="en-US" sz="2000" dirty="0"/>
              <a:t>Documents required material and resources – Always helpful to have a list of resources to utilize and what material and who will be required to implement certain OPSEC measures. </a:t>
            </a:r>
          </a:p>
          <a:p>
            <a:pPr marL="457200" indent="-457200" eaLnBrk="0" hangingPunct="0">
              <a:buFont typeface="+mj-lt"/>
              <a:buAutoNum type="arabicPeriod"/>
              <a:defRPr/>
            </a:pPr>
            <a:r>
              <a:rPr lang="en-US" sz="2000" dirty="0"/>
              <a:t>OPSEC measures and program evaluation – </a:t>
            </a:r>
          </a:p>
          <a:p>
            <a:pPr marL="623888" lvl="1" indent="-457200" eaLnBrk="0" hangingPunct="0">
              <a:buFont typeface="+mj-lt"/>
              <a:buAutoNum type="alphaLcPeriod"/>
              <a:defRPr/>
            </a:pPr>
            <a:r>
              <a:rPr lang="en-US" sz="2000" dirty="0"/>
              <a:t>Provides proof that OPSEC measures are being conducted (e.g. OPSEC reviews of pre-published documents maintained by OPSEC PM.)</a:t>
            </a:r>
          </a:p>
          <a:p>
            <a:pPr marL="623888" lvl="1" indent="-457200" eaLnBrk="0" hangingPunct="0">
              <a:buFont typeface="+mj-lt"/>
              <a:buAutoNum type="alphaLcPeriod"/>
              <a:defRPr/>
            </a:pPr>
            <a:r>
              <a:rPr lang="en-US" sz="2000" dirty="0"/>
              <a:t>Will be used to provide data for evaluating the effectiveness of OPSEC measures in step 6 (e.g. OPSEC reviews over time show trends or changes in critical information being caught pre-publication)</a:t>
            </a:r>
          </a:p>
          <a:p>
            <a:pPr marL="623888" lvl="1" indent="-457200" eaLnBrk="0" hangingPunct="0">
              <a:buFont typeface="+mj-lt"/>
              <a:buAutoNum type="alphaLcPeriod"/>
              <a:defRPr/>
            </a:pPr>
            <a:r>
              <a:rPr lang="en-US" sz="2000" dirty="0"/>
              <a:t>Will be used to provide data for evaluating the effectiveness of your OPSEC program during assessments (similar to evaluating OPSEC measures)</a:t>
            </a:r>
          </a:p>
          <a:p>
            <a:pPr marL="623888" lvl="1" indent="-457200" eaLnBrk="0" hangingPunct="0">
              <a:buFont typeface="+mj-lt"/>
              <a:buAutoNum type="alphaLcPeriod"/>
              <a:defRPr/>
            </a:pPr>
            <a:endParaRPr lang="en-US" sz="2000" dirty="0"/>
          </a:p>
          <a:p>
            <a:pPr marL="623888" lvl="1" indent="-457200" eaLnBrk="0" hangingPunct="0">
              <a:buFont typeface="+mj-lt"/>
              <a:buAutoNum type="alphaLcPeriod"/>
              <a:defRPr/>
            </a:pPr>
            <a:endParaRPr lang="en-US" sz="2000" dirty="0"/>
          </a:p>
          <a:p>
            <a:pPr marL="457200" indent="-457200" fontAlgn="auto">
              <a:spcBef>
                <a:spcPts val="0"/>
              </a:spcBef>
              <a:spcAft>
                <a:spcPts val="0"/>
              </a:spcAft>
              <a:buFont typeface="+mj-lt"/>
              <a:buAutoNum type="arabicPeriod"/>
              <a:defRPr/>
            </a:pPr>
            <a:endParaRPr lang="en-US" sz="2000" dirty="0"/>
          </a:p>
          <a:p>
            <a:pPr fontAlgn="auto">
              <a:spcBef>
                <a:spcPts val="0"/>
              </a:spcBef>
              <a:spcAft>
                <a:spcPts val="0"/>
              </a:spcAft>
              <a:defRPr/>
            </a:pPr>
            <a:endParaRPr 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04EF8B-5BEE-4936-BA2D-DF6585053437}" type="slidenum">
              <a:rPr lang="en-US" altLang="en-US"/>
              <a:pPr fontAlgn="base">
                <a:spcBef>
                  <a:spcPct val="0"/>
                </a:spcBef>
                <a:spcAft>
                  <a:spcPct val="0"/>
                </a:spcAft>
              </a:pPr>
              <a:t>20</a:t>
            </a:fld>
            <a:endParaRPr lang="en-US" altLang="en-US"/>
          </a:p>
        </p:txBody>
      </p:sp>
    </p:spTree>
    <p:extLst>
      <p:ext uri="{BB962C8B-B14F-4D97-AF65-F5344CB8AC3E}">
        <p14:creationId xmlns:p14="http://schemas.microsoft.com/office/powerpoint/2010/main" val="1180178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dirty="0"/>
              <a:t>Traditional</a:t>
            </a:r>
            <a:r>
              <a:rPr lang="en-US" baseline="0" dirty="0"/>
              <a:t> formats to document your measures and your OPSEC program include the following:</a:t>
            </a:r>
          </a:p>
          <a:p>
            <a:pPr fontAlgn="auto">
              <a:spcBef>
                <a:spcPts val="0"/>
              </a:spcBef>
              <a:spcAft>
                <a:spcPts val="0"/>
              </a:spcAft>
              <a:defRPr/>
            </a:pPr>
            <a:r>
              <a:rPr lang="en-US" baseline="0" dirty="0"/>
              <a:t>OPORDS</a:t>
            </a:r>
          </a:p>
          <a:p>
            <a:pPr fontAlgn="auto">
              <a:spcBef>
                <a:spcPts val="0"/>
              </a:spcBef>
              <a:spcAft>
                <a:spcPts val="0"/>
              </a:spcAft>
              <a:defRPr/>
            </a:pPr>
            <a:r>
              <a:rPr lang="en-US" baseline="0" dirty="0"/>
              <a:t>OPLANS</a:t>
            </a:r>
          </a:p>
          <a:p>
            <a:pPr fontAlgn="auto">
              <a:spcBef>
                <a:spcPts val="0"/>
              </a:spcBef>
              <a:spcAft>
                <a:spcPts val="0"/>
              </a:spcAft>
              <a:defRPr/>
            </a:pPr>
            <a:r>
              <a:rPr lang="en-US" baseline="0" dirty="0"/>
              <a:t>Annexes</a:t>
            </a:r>
          </a:p>
          <a:p>
            <a:pPr fontAlgn="auto">
              <a:spcBef>
                <a:spcPts val="0"/>
              </a:spcBef>
              <a:spcAft>
                <a:spcPts val="0"/>
              </a:spcAft>
              <a:defRPr/>
            </a:pPr>
            <a:r>
              <a:rPr lang="en-US" baseline="0" dirty="0"/>
              <a:t>Appendixes</a:t>
            </a:r>
          </a:p>
          <a:p>
            <a:pPr fontAlgn="auto">
              <a:spcBef>
                <a:spcPts val="0"/>
              </a:spcBef>
              <a:spcAft>
                <a:spcPts val="0"/>
              </a:spcAft>
              <a:defRPr/>
            </a:pPr>
            <a:r>
              <a:rPr lang="en-US" baseline="0" dirty="0"/>
              <a:t>Memos</a:t>
            </a:r>
          </a:p>
          <a:p>
            <a:pPr fontAlgn="auto">
              <a:spcBef>
                <a:spcPts val="0"/>
              </a:spcBef>
              <a:spcAft>
                <a:spcPts val="0"/>
              </a:spcAft>
              <a:defRPr/>
            </a:pPr>
            <a:r>
              <a:rPr lang="en-US" baseline="0" dirty="0"/>
              <a:t>SOPs </a:t>
            </a:r>
          </a:p>
          <a:p>
            <a:pPr fontAlgn="auto">
              <a:spcBef>
                <a:spcPts val="0"/>
              </a:spcBef>
              <a:spcAft>
                <a:spcPts val="0"/>
              </a:spcAft>
              <a:defRPr/>
            </a:pPr>
            <a:endParaRPr lang="en-US" baseline="0" dirty="0"/>
          </a:p>
          <a:p>
            <a:pPr fontAlgn="auto">
              <a:spcBef>
                <a:spcPts val="0"/>
              </a:spcBef>
              <a:spcAft>
                <a:spcPts val="0"/>
              </a:spcAft>
              <a:defRPr/>
            </a:pPr>
            <a:r>
              <a:rPr lang="en-US" baseline="0" dirty="0"/>
              <a:t>Joint prescribed format is APEX If your organization does not currently have any of these seek guidance from your higher first. Then look at the other options listed.</a:t>
            </a:r>
            <a:endParaRPr 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ADD21C-3ECF-4EDA-93F3-14237B3A8E6E}" type="slidenum">
              <a:rPr lang="en-US" altLang="en-US"/>
              <a:pPr fontAlgn="base">
                <a:spcBef>
                  <a:spcPct val="0"/>
                </a:spcBef>
                <a:spcAft>
                  <a:spcPct val="0"/>
                </a:spcAft>
              </a:pPr>
              <a:t>21</a:t>
            </a:fld>
            <a:endParaRPr lang="en-US" altLang="en-US"/>
          </a:p>
        </p:txBody>
      </p:sp>
    </p:spTree>
    <p:extLst>
      <p:ext uri="{BB962C8B-B14F-4D97-AF65-F5344CB8AC3E}">
        <p14:creationId xmlns:p14="http://schemas.microsoft.com/office/powerpoint/2010/main" val="1745058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implementation risk mitigation plan refers to the measure to mitigate the vulnerability.</a:t>
            </a:r>
            <a:endParaRPr lang="en-US" dirty="0"/>
          </a:p>
        </p:txBody>
      </p:sp>
      <p:sp>
        <p:nvSpPr>
          <p:cNvPr id="4" name="Slide Number Placeholder 3"/>
          <p:cNvSpPr>
            <a:spLocks noGrp="1"/>
          </p:cNvSpPr>
          <p:nvPr>
            <p:ph type="sldNum" sz="quarter" idx="10"/>
          </p:nvPr>
        </p:nvSpPr>
        <p:spPr/>
        <p:txBody>
          <a:bodyPr/>
          <a:lstStyle/>
          <a:p>
            <a:fld id="{6DA6647A-C609-470C-8F90-BB648AA624E4}" type="slidenum">
              <a:rPr lang="en-US" smtClean="0"/>
              <a:t>22</a:t>
            </a:fld>
            <a:endParaRPr lang="en-US"/>
          </a:p>
        </p:txBody>
      </p:sp>
    </p:spTree>
    <p:extLst>
      <p:ext uri="{BB962C8B-B14F-4D97-AF65-F5344CB8AC3E}">
        <p14:creationId xmlns:p14="http://schemas.microsoft.com/office/powerpoint/2010/main" val="2978563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r>
              <a:rPr lang="en-US" dirty="0"/>
              <a:t>OPSEC MEASURES REQUIREMENTS</a:t>
            </a:r>
          </a:p>
          <a:p>
            <a:pPr marL="228600" indent="-228600" fontAlgn="auto">
              <a:spcBef>
                <a:spcPts val="0"/>
              </a:spcBef>
              <a:spcAft>
                <a:spcPts val="0"/>
              </a:spcAft>
              <a:buFont typeface="+mj-lt"/>
              <a:buAutoNum type="arabicPeriod"/>
              <a:defRPr/>
            </a:pPr>
            <a:r>
              <a:rPr lang="en-US" dirty="0"/>
              <a:t>Policies: Document an policies regarding you OPSEC Measure implementation such as 100% shred policy.  SOP</a:t>
            </a:r>
          </a:p>
          <a:p>
            <a:pPr marL="228600" indent="-228600" eaLnBrk="0" hangingPunct="0">
              <a:buFont typeface="+mj-lt"/>
              <a:buAutoNum type="arabicPeriod"/>
              <a:defRPr/>
            </a:pPr>
            <a:r>
              <a:rPr lang="en-US" dirty="0"/>
              <a:t>6step , OPSEC Measures –</a:t>
            </a:r>
            <a:r>
              <a:rPr lang="en-US" b="1" dirty="0"/>
              <a:t> </a:t>
            </a:r>
            <a:r>
              <a:rPr lang="en-US" dirty="0"/>
              <a:t>Annotate the measures themselves.</a:t>
            </a:r>
            <a:r>
              <a:rPr lang="en-US" b="1" dirty="0"/>
              <a:t> </a:t>
            </a:r>
            <a:r>
              <a:rPr lang="en-US" dirty="0">
                <a:latin typeface="Arial" panose="020B0604020202020204" pitchFamily="34" charset="0"/>
                <a:cs typeface="Arial" panose="020B0604020202020204" pitchFamily="34" charset="0"/>
              </a:rPr>
              <a:t>Measures must reflect when information is no longer critical.  Program PLAN</a:t>
            </a:r>
            <a:endParaRPr lang="en-US" dirty="0"/>
          </a:p>
          <a:p>
            <a:pPr marL="228600" indent="-228600" fontAlgn="auto">
              <a:spcBef>
                <a:spcPts val="0"/>
              </a:spcBef>
              <a:spcAft>
                <a:spcPts val="0"/>
              </a:spcAft>
              <a:buFont typeface="+mj-lt"/>
              <a:buAutoNum type="arabicPeriod"/>
              <a:defRPr/>
            </a:pPr>
            <a:r>
              <a:rPr lang="en-US" dirty="0"/>
              <a:t>Processes &amp; Procedures – in regards to implementing OPSEC measures such as the process for submitting documents for OPSEC Reviews. SOP</a:t>
            </a:r>
          </a:p>
          <a:p>
            <a:pPr marL="228600" indent="-228600" eaLnBrk="0" hangingPunct="0">
              <a:buFont typeface="+mj-lt"/>
              <a:buAutoNum type="arabicPeriod"/>
              <a:defRPr/>
            </a:pPr>
            <a:r>
              <a:rPr lang="en-US" dirty="0"/>
              <a:t>Responsibilities – Who is responsible for different aspects of an OPSEC measures, such as who is conducting OPSEC reviews. Remember the who should be a position and not a person. ORDER/SOP/MEMO</a:t>
            </a:r>
          </a:p>
          <a:p>
            <a:pPr marL="228600" indent="-228600" fontAlgn="auto">
              <a:spcBef>
                <a:spcPts val="0"/>
              </a:spcBef>
              <a:spcAft>
                <a:spcPts val="0"/>
              </a:spcAft>
              <a:buFont typeface="+mj-lt"/>
              <a:buAutoNum type="arabicPeriod"/>
              <a:defRPr/>
            </a:pPr>
            <a:r>
              <a:rPr lang="en-US" dirty="0"/>
              <a:t>Evaluation Plan/Criteria – We’ll talk about this in step 6 along with the OPSEC Measure Evaluation Results but this is how we will ensure that our OPSEC measures are doing what they’re supposed. SOP/PLAN</a:t>
            </a:r>
          </a:p>
          <a:p>
            <a:pPr marL="228600" indent="-228600" fontAlgn="auto">
              <a:spcBef>
                <a:spcPts val="0"/>
              </a:spcBef>
              <a:spcAft>
                <a:spcPts val="0"/>
              </a:spcAft>
              <a:buFont typeface="+mj-lt"/>
              <a:buAutoNum type="arabicPeriod"/>
              <a:defRPr/>
            </a:pPr>
            <a:r>
              <a:rPr lang="en-US" dirty="0"/>
              <a:t>Results documented in the program plan</a:t>
            </a:r>
          </a:p>
          <a:p>
            <a:pPr fontAlgn="auto">
              <a:spcBef>
                <a:spcPts val="0"/>
              </a:spcBef>
              <a:spcAft>
                <a:spcPts val="0"/>
              </a:spcAft>
              <a:buFont typeface="+mj-lt"/>
              <a:buNone/>
              <a:defRPr/>
            </a:pPr>
            <a:endParaRPr lang="en-US" dirty="0"/>
          </a:p>
          <a:p>
            <a:pPr fontAlgn="auto">
              <a:spcBef>
                <a:spcPts val="0"/>
              </a:spcBef>
              <a:spcAft>
                <a:spcPts val="0"/>
              </a:spcAft>
              <a:buFont typeface="+mj-lt"/>
              <a:buNone/>
              <a:defRPr/>
            </a:pPr>
            <a:r>
              <a:rPr lang="en-US" b="1" dirty="0"/>
              <a:t>OPSEC MEASURE RESULTS</a:t>
            </a:r>
          </a:p>
          <a:p>
            <a:pPr marL="228600" indent="-228600" fontAlgn="auto">
              <a:spcBef>
                <a:spcPts val="0"/>
              </a:spcBef>
              <a:spcAft>
                <a:spcPts val="0"/>
              </a:spcAft>
              <a:buFont typeface="+mj-lt"/>
              <a:buAutoNum type="arabicPeriod"/>
              <a:defRPr/>
            </a:pPr>
            <a:r>
              <a:rPr lang="en-US" dirty="0"/>
              <a:t>OPSEC Reviews – Required by AR 530-1 and very useful when evaluating your OPSEC measures in the next step as well as for OPSEC assessments and surveys. We’ll talk about how to do an OPSEC review in it’s own block of instruction. </a:t>
            </a:r>
          </a:p>
          <a:p>
            <a:pPr marL="228600" indent="-228600" fontAlgn="auto">
              <a:spcBef>
                <a:spcPts val="0"/>
              </a:spcBef>
              <a:spcAft>
                <a:spcPts val="0"/>
              </a:spcAft>
              <a:buFont typeface="+mj-lt"/>
              <a:buAutoNum type="arabicPeriod"/>
              <a:defRPr/>
            </a:pPr>
            <a:r>
              <a:rPr lang="en-US" dirty="0"/>
              <a:t>OPSEC Assessments – Also required by AR 530-1 and will let you know how effective your OPSEC Program is. We’ll talk more about OPSEC assessments in it’s own block of instruction </a:t>
            </a:r>
          </a:p>
          <a:p>
            <a:pPr marL="228600" indent="-228600" fontAlgn="auto">
              <a:spcBef>
                <a:spcPts val="0"/>
              </a:spcBef>
              <a:spcAft>
                <a:spcPts val="0"/>
              </a:spcAft>
              <a:buFont typeface="+mj-lt"/>
              <a:buAutoNum type="arabicPeriod"/>
              <a:defRPr/>
            </a:pPr>
            <a:r>
              <a:rPr lang="en-US" dirty="0"/>
              <a:t>OPSEC Measure Evaluation Results – This should be included in the OPSEC Estimate as an evaluation of friendly OPSEC effectiveness (AR 530-1).</a:t>
            </a:r>
          </a:p>
          <a:p>
            <a:pPr eaLnBrk="0" hangingPunct="0">
              <a:buFont typeface="+mj-lt"/>
              <a:buNone/>
              <a:defRPr/>
            </a:pPr>
            <a:endParaRPr lang="en-US" b="1" dirty="0"/>
          </a:p>
          <a:p>
            <a:pPr eaLnBrk="0" hangingPunct="0">
              <a:buFont typeface="+mj-lt"/>
              <a:buNone/>
              <a:defRPr/>
            </a:pPr>
            <a:r>
              <a:rPr lang="en-US" b="1" dirty="0"/>
              <a:t>Note: If </a:t>
            </a:r>
            <a:r>
              <a:rPr lang="en-US" dirty="0"/>
              <a:t>the commander selected a no-measures alternative, state that fact.</a:t>
            </a:r>
          </a:p>
          <a:p>
            <a:pPr eaLnBrk="0" hangingPunct="0">
              <a:buFont typeface="+mj-lt"/>
              <a:buNone/>
              <a:defRPr/>
            </a:pPr>
            <a:r>
              <a:rPr lang="en-US" dirty="0"/>
              <a:t>So what formats to use? Next slide</a:t>
            </a:r>
          </a:p>
          <a:p>
            <a:pPr marL="228600" indent="-228600" fontAlgn="auto">
              <a:spcBef>
                <a:spcPts val="0"/>
              </a:spcBef>
              <a:spcAft>
                <a:spcPts val="0"/>
              </a:spcAft>
              <a:buFont typeface="+mj-lt"/>
              <a:buAutoNum type="arabicPeriod"/>
              <a:defRPr/>
            </a:pPr>
            <a:endParaRPr 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333776B-36E9-4C13-9DD9-02336598510A}" type="slidenum">
              <a:rPr lang="en-US" altLang="en-US"/>
              <a:pPr fontAlgn="base">
                <a:spcBef>
                  <a:spcPct val="0"/>
                </a:spcBef>
                <a:spcAft>
                  <a:spcPct val="0"/>
                </a:spcAft>
              </a:pPr>
              <a:t>23</a:t>
            </a:fld>
            <a:endParaRPr lang="en-US" altLang="en-US"/>
          </a:p>
        </p:txBody>
      </p:sp>
    </p:spTree>
    <p:extLst>
      <p:ext uri="{BB962C8B-B14F-4D97-AF65-F5344CB8AC3E}">
        <p14:creationId xmlns:p14="http://schemas.microsoft.com/office/powerpoint/2010/main" val="2680593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Remember</a:t>
            </a:r>
            <a:r>
              <a:rPr lang="en-US" altLang="en-US" sz="1200" b="1" baseline="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essential secrecy: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baseline="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Therefore, coordination is not only appropriate, but necessary for essential secrecy</a:t>
            </a:r>
          </a:p>
          <a:p>
            <a:endParaRPr lang="en-US" dirty="0"/>
          </a:p>
        </p:txBody>
      </p:sp>
      <p:sp>
        <p:nvSpPr>
          <p:cNvPr id="4" name="Slide Number Placeholder 3"/>
          <p:cNvSpPr>
            <a:spLocks noGrp="1"/>
          </p:cNvSpPr>
          <p:nvPr>
            <p:ph type="sldNum" sz="quarter" idx="10"/>
          </p:nvPr>
        </p:nvSpPr>
        <p:spPr/>
        <p:txBody>
          <a:bodyPr/>
          <a:lstStyle/>
          <a:p>
            <a:fld id="{6DA6647A-C609-470C-8F90-BB648AA624E4}" type="slidenum">
              <a:rPr lang="en-US" smtClean="0"/>
              <a:t>24</a:t>
            </a:fld>
            <a:endParaRPr lang="en-US"/>
          </a:p>
        </p:txBody>
      </p:sp>
    </p:spTree>
    <p:extLst>
      <p:ext uri="{BB962C8B-B14F-4D97-AF65-F5344CB8AC3E}">
        <p14:creationId xmlns:p14="http://schemas.microsoft.com/office/powerpoint/2010/main" val="3683307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it’s not OPSEC, failures in traditional security can create indicators or vulnerabilities</a:t>
            </a:r>
          </a:p>
          <a:p>
            <a:endParaRPr lang="en-US" dirty="0"/>
          </a:p>
        </p:txBody>
      </p:sp>
      <p:sp>
        <p:nvSpPr>
          <p:cNvPr id="4" name="Slide Number Placeholder 3"/>
          <p:cNvSpPr>
            <a:spLocks noGrp="1"/>
          </p:cNvSpPr>
          <p:nvPr>
            <p:ph type="sldNum" sz="quarter" idx="10"/>
          </p:nvPr>
        </p:nvSpPr>
        <p:spPr/>
        <p:txBody>
          <a:bodyPr/>
          <a:lstStyle/>
          <a:p>
            <a:fld id="{6DA6647A-C609-470C-8F90-BB648AA624E4}" type="slidenum">
              <a:rPr lang="en-US" smtClean="0"/>
              <a:t>25</a:t>
            </a:fld>
            <a:endParaRPr lang="en-US"/>
          </a:p>
        </p:txBody>
      </p:sp>
    </p:spTree>
    <p:extLst>
      <p:ext uri="{BB962C8B-B14F-4D97-AF65-F5344CB8AC3E}">
        <p14:creationId xmlns:p14="http://schemas.microsoft.com/office/powerpoint/2010/main" val="1456251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Uncommon interaction; OWG membership could be beneficial to</a:t>
            </a:r>
            <a:r>
              <a:rPr lang="en-US" baseline="0" dirty="0"/>
              <a:t> discuss responsibilities with additional  vetting, NDA’s  and how they get injected into contracting</a:t>
            </a:r>
            <a:endParaRPr lang="en-US" dirty="0"/>
          </a:p>
          <a:p>
            <a:endParaRPr lang="en-US" dirty="0"/>
          </a:p>
        </p:txBody>
      </p:sp>
      <p:sp>
        <p:nvSpPr>
          <p:cNvPr id="4" name="Slide Number Placeholder 3"/>
          <p:cNvSpPr>
            <a:spLocks noGrp="1"/>
          </p:cNvSpPr>
          <p:nvPr>
            <p:ph type="sldNum" sz="quarter" idx="10"/>
          </p:nvPr>
        </p:nvSpPr>
        <p:spPr/>
        <p:txBody>
          <a:bodyPr/>
          <a:lstStyle/>
          <a:p>
            <a:fld id="{6DA6647A-C609-470C-8F90-BB648AA624E4}" type="slidenum">
              <a:rPr lang="en-US" smtClean="0"/>
              <a:t>27</a:t>
            </a:fld>
            <a:endParaRPr lang="en-US"/>
          </a:p>
        </p:txBody>
      </p:sp>
    </p:spTree>
    <p:extLst>
      <p:ext uri="{BB962C8B-B14F-4D97-AF65-F5344CB8AC3E}">
        <p14:creationId xmlns:p14="http://schemas.microsoft.com/office/powerpoint/2010/main" val="1897276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 25-1, page 53  supports AR 530-1-</a:t>
            </a:r>
          </a:p>
          <a:p>
            <a:r>
              <a:rPr lang="en-US" dirty="0"/>
              <a:t>Website reviews. In accordance with AR 530–1, the public affairs officer and operations security officer for each </a:t>
            </a:r>
          </a:p>
          <a:p>
            <a:r>
              <a:rPr lang="en-US" dirty="0"/>
              <a:t>Army organization will review and approve the content and format for each of the organization’ s public-facing websites </a:t>
            </a:r>
          </a:p>
          <a:p>
            <a:r>
              <a:rPr lang="en-US" dirty="0"/>
              <a:t>before content is posted online. The designated certified reviewer(s) will conduct routine reviews of websites on a quarterly </a:t>
            </a:r>
          </a:p>
          <a:p>
            <a:r>
              <a:rPr lang="en-US" dirty="0"/>
              <a:t>basis to ensure that each website is in compliance with applicable policies and that the content remains relevant and appropriate. The minimum review will include all of the website’s internal control checklist questions (see DA Pam 25–1–1).</a:t>
            </a:r>
          </a:p>
          <a:p>
            <a:endParaRPr lang="en-US" dirty="0"/>
          </a:p>
        </p:txBody>
      </p:sp>
      <p:sp>
        <p:nvSpPr>
          <p:cNvPr id="4" name="Slide Number Placeholder 3"/>
          <p:cNvSpPr>
            <a:spLocks noGrp="1"/>
          </p:cNvSpPr>
          <p:nvPr>
            <p:ph type="sldNum" sz="quarter" idx="10"/>
          </p:nvPr>
        </p:nvSpPr>
        <p:spPr/>
        <p:txBody>
          <a:bodyPr/>
          <a:lstStyle/>
          <a:p>
            <a:fld id="{6DA6647A-C609-470C-8F90-BB648AA624E4}" type="slidenum">
              <a:rPr lang="en-US" smtClean="0"/>
              <a:t>28</a:t>
            </a:fld>
            <a:endParaRPr lang="en-US"/>
          </a:p>
        </p:txBody>
      </p:sp>
    </p:spTree>
    <p:extLst>
      <p:ext uri="{BB962C8B-B14F-4D97-AF65-F5344CB8AC3E}">
        <p14:creationId xmlns:p14="http://schemas.microsoft.com/office/powerpoint/2010/main" val="3390887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Physical Security budget funds measures that also support OPSEC at no additional cost</a:t>
            </a:r>
          </a:p>
          <a:p>
            <a:r>
              <a:rPr lang="en-US" dirty="0"/>
              <a:t>Physical security must protect against the intelligence threat, which</a:t>
            </a:r>
            <a:r>
              <a:rPr lang="en-US" baseline="0" dirty="0"/>
              <a:t> </a:t>
            </a:r>
            <a:r>
              <a:rPr lang="en-US" dirty="0"/>
              <a:t>benefits OPSEC</a:t>
            </a:r>
          </a:p>
          <a:p>
            <a:r>
              <a:rPr lang="en-US" dirty="0"/>
              <a:t>Physical security links with law enforcement,  and so may provide LE information to the OWG</a:t>
            </a:r>
          </a:p>
          <a:p>
            <a:endParaRPr lang="en-US" dirty="0"/>
          </a:p>
        </p:txBody>
      </p:sp>
      <p:sp>
        <p:nvSpPr>
          <p:cNvPr id="4" name="Slide Number Placeholder 3"/>
          <p:cNvSpPr>
            <a:spLocks noGrp="1"/>
          </p:cNvSpPr>
          <p:nvPr>
            <p:ph type="sldNum" sz="quarter" idx="10"/>
          </p:nvPr>
        </p:nvSpPr>
        <p:spPr/>
        <p:txBody>
          <a:bodyPr/>
          <a:lstStyle/>
          <a:p>
            <a:fld id="{6DA6647A-C609-470C-8F90-BB648AA624E4}" type="slidenum">
              <a:rPr lang="en-US" smtClean="0"/>
              <a:t>29</a:t>
            </a:fld>
            <a:endParaRPr lang="en-US"/>
          </a:p>
        </p:txBody>
      </p:sp>
    </p:spTree>
    <p:extLst>
      <p:ext uri="{BB962C8B-B14F-4D97-AF65-F5344CB8AC3E}">
        <p14:creationId xmlns:p14="http://schemas.microsoft.com/office/powerpoint/2010/main" val="2552329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a:solidFill>
                  <a:srgbClr val="000000"/>
                </a:solidFill>
                <a:latin typeface="Arial" panose="020B0604020202020204" pitchFamily="34" charset="0"/>
              </a:rPr>
              <a:t>Instructors: Please ensure that students grasp steps one through three before starting step four. </a:t>
            </a:r>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CEFAD5F-D948-4BD4-85E1-CFA1AE24A5BA}" type="slidenum">
              <a:rPr lang="en-US" altLang="en-US"/>
              <a:pPr fontAlgn="base">
                <a:spcBef>
                  <a:spcPct val="0"/>
                </a:spcBef>
                <a:spcAft>
                  <a:spcPct val="0"/>
                </a:spcAft>
              </a:pPr>
              <a:t>2</a:t>
            </a:fld>
            <a:endParaRPr lang="en-US" altLang="en-US"/>
          </a:p>
        </p:txBody>
      </p:sp>
    </p:spTree>
    <p:extLst>
      <p:ext uri="{BB962C8B-B14F-4D97-AF65-F5344CB8AC3E}">
        <p14:creationId xmlns:p14="http://schemas.microsoft.com/office/powerpoint/2010/main" val="138671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OPSEC is vital in the following ways:</a:t>
            </a:r>
          </a:p>
          <a:p>
            <a:r>
              <a:rPr lang="en-US" dirty="0"/>
              <a:t>OPSEC identifies indicators of observable actions that represent a vulnerability (tactical or garrison)</a:t>
            </a:r>
          </a:p>
          <a:p>
            <a:r>
              <a:rPr lang="en-US" dirty="0"/>
              <a:t>OPSEC measures can help negate collection of information needed for terrorists’ planning</a:t>
            </a:r>
          </a:p>
          <a:p>
            <a:r>
              <a:rPr lang="en-US" dirty="0"/>
              <a:t>OPSEC can identify indicators and recommend measures to reduce possible or existing vulnerabilities in protective measures</a:t>
            </a:r>
          </a:p>
          <a:p>
            <a:r>
              <a:rPr lang="en-US" dirty="0"/>
              <a:t>OPSEC assists traditional security in ensuring their protective measures are in the right place at the right time</a:t>
            </a:r>
          </a:p>
          <a:p>
            <a:r>
              <a:rPr lang="en-US" dirty="0"/>
              <a:t>OPSEC develops critical information that identifies what must not be released to the public to prevent collection by a terrorist</a:t>
            </a:r>
          </a:p>
          <a:p>
            <a:r>
              <a:rPr lang="en-US" b="1" dirty="0"/>
              <a:t>PICTURE</a:t>
            </a:r>
            <a:r>
              <a:rPr lang="en-US" dirty="0"/>
              <a:t>: Comment could you use this article to determine DOD smart Grid assets, or does this give you the idea to type in “DOD Smart Grid Assets”? What other</a:t>
            </a:r>
            <a:r>
              <a:rPr lang="en-US" baseline="0" dirty="0"/>
              <a:t> things could you look up and find out from this picture?</a:t>
            </a:r>
          </a:p>
          <a:p>
            <a:endParaRPr lang="en-US" dirty="0"/>
          </a:p>
          <a:p>
            <a:r>
              <a:rPr lang="en-US" dirty="0"/>
              <a:t>DOD and the Department of Energy are also working on standardizing the technologies that go into </a:t>
            </a:r>
            <a:r>
              <a:rPr lang="en-US" dirty="0" err="1"/>
              <a:t>microgrids</a:t>
            </a:r>
            <a:r>
              <a:rPr lang="en-US" dirty="0"/>
              <a:t>, via the Smart Power Infrastructure Demonstration for Energy Reliability and Security (SPIDERS) projects underway at Fort Carson, Colo. and at Pearl Harbor-Hickam Air Force Base and Camp Smith in Hawaii. Military </a:t>
            </a:r>
            <a:r>
              <a:rPr lang="en-US" dirty="0" err="1"/>
              <a:t>microgrid</a:t>
            </a:r>
            <a:r>
              <a:rPr lang="en-US" dirty="0"/>
              <a:t> developers include SAIC, Lockheed Martin, Power Analytics (formerly EDSA) and General Electric, which is already in a big </a:t>
            </a:r>
            <a:r>
              <a:rPr lang="en-US" dirty="0" err="1"/>
              <a:t>microgrid</a:t>
            </a:r>
            <a:r>
              <a:rPr lang="en-US" dirty="0"/>
              <a:t> project with the U.S. Marine Corps.</a:t>
            </a:r>
          </a:p>
        </p:txBody>
      </p:sp>
      <p:sp>
        <p:nvSpPr>
          <p:cNvPr id="4" name="Slide Number Placeholder 3"/>
          <p:cNvSpPr>
            <a:spLocks noGrp="1"/>
          </p:cNvSpPr>
          <p:nvPr>
            <p:ph type="sldNum" sz="quarter" idx="10"/>
          </p:nvPr>
        </p:nvSpPr>
        <p:spPr/>
        <p:txBody>
          <a:bodyPr/>
          <a:lstStyle/>
          <a:p>
            <a:fld id="{6DA6647A-C609-470C-8F90-BB648AA624E4}" type="slidenum">
              <a:rPr lang="en-US" smtClean="0"/>
              <a:t>32</a:t>
            </a:fld>
            <a:endParaRPr lang="en-US"/>
          </a:p>
        </p:txBody>
      </p:sp>
    </p:spTree>
    <p:extLst>
      <p:ext uri="{BB962C8B-B14F-4D97-AF65-F5344CB8AC3E}">
        <p14:creationId xmlns:p14="http://schemas.microsoft.com/office/powerpoint/2010/main" val="448513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392113" y="720725"/>
            <a:ext cx="6411912" cy="3606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xfrm>
            <a:off x="314325" y="4598988"/>
            <a:ext cx="6550025"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Intelligence and counterintelligence (CI) capabilities, provide intelligence and CI support to the command’s OPSEC program. When this is not practical or possible, forward requirements through channels to the appropriate threat analysis center. The OPSEC process depends on reliable intelligence and CI support to properly identify critical information, analyze the threat, analyze vulnerabilities, conduct a risk assessment, and implement OPSEC measures. AR 525-23</a:t>
            </a:r>
          </a:p>
          <a:p>
            <a:pPr>
              <a:spcBef>
                <a:spcPct val="0"/>
              </a:spcBef>
            </a:pPr>
            <a:r>
              <a:rPr lang="en-US" altLang="en-US" dirty="0">
                <a:latin typeface="Arial" panose="020B0604020202020204" pitchFamily="34" charset="0"/>
                <a:cs typeface="Arial" panose="020B0604020202020204" pitchFamily="34" charset="0"/>
              </a:rPr>
              <a:t>FM 2-0</a:t>
            </a:r>
          </a:p>
        </p:txBody>
      </p:sp>
    </p:spTree>
    <p:extLst>
      <p:ext uri="{BB962C8B-B14F-4D97-AF65-F5344CB8AC3E}">
        <p14:creationId xmlns:p14="http://schemas.microsoft.com/office/powerpoint/2010/main" val="2901971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3-40. CI support to OPSEC entails identifying adversary intelligence, TTP, collection methods, analysis, and exploitation capabilities that target our Critical Information , and then developing countermeasures. (FM 2-22.2, para 3-40)</a:t>
            </a:r>
          </a:p>
          <a:p>
            <a:pPr>
              <a:spcBef>
                <a:spcPct val="0"/>
              </a:spcBef>
            </a:pPr>
            <a:endParaRPr lang="en-US" altLang="en-US"/>
          </a:p>
          <a:p>
            <a:pPr>
              <a:spcBef>
                <a:spcPct val="0"/>
              </a:spcBef>
            </a:pPr>
            <a:r>
              <a:rPr lang="en-US" altLang="en-US"/>
              <a:t>Counterintelligence will play a key role in step 2, analyze the adversary, of the 5 step Analytical OPSEC process.  The OPSEC Officer will need to know what is the threat to the command and in the operations area to appropriately conduct assessments and develop countermeasures.  </a:t>
            </a:r>
          </a:p>
          <a:p>
            <a:pPr>
              <a:spcBef>
                <a:spcPct val="0"/>
              </a:spcBef>
            </a:pPr>
            <a:endParaRPr lang="en-US" altLang="en-US"/>
          </a:p>
          <a:p>
            <a:pPr>
              <a:spcBef>
                <a:spcPct val="0"/>
              </a:spcBef>
            </a:pPr>
            <a:r>
              <a:rPr lang="en-US" altLang="en-US"/>
              <a:t>Some of the key questions Counterintelligence helps OPSEC answer include:</a:t>
            </a:r>
          </a:p>
          <a:p>
            <a:pPr>
              <a:spcBef>
                <a:spcPct val="0"/>
              </a:spcBef>
              <a:buSzPct val="120000"/>
              <a:buFontTx/>
              <a:buChar char="•"/>
            </a:pPr>
            <a:r>
              <a:rPr lang="en-US" altLang="en-US"/>
              <a:t>Who are the adversaries?</a:t>
            </a:r>
          </a:p>
          <a:p>
            <a:pPr>
              <a:spcBef>
                <a:spcPct val="0"/>
              </a:spcBef>
              <a:buFontTx/>
              <a:buChar char="•"/>
            </a:pPr>
            <a:r>
              <a:rPr lang="en-US" altLang="en-US"/>
              <a:t>Who has the intent and capabilities to act against the planned operation?</a:t>
            </a:r>
          </a:p>
          <a:p>
            <a:pPr>
              <a:spcBef>
                <a:spcPct val="0"/>
              </a:spcBef>
              <a:buFontTx/>
              <a:buChar char="•"/>
            </a:pPr>
            <a:r>
              <a:rPr lang="en-US" altLang="en-US"/>
              <a:t>What are probable adversary objectives?</a:t>
            </a:r>
          </a:p>
          <a:p>
            <a:pPr>
              <a:spcBef>
                <a:spcPct val="0"/>
              </a:spcBef>
              <a:buFontTx/>
              <a:buChar char="•"/>
            </a:pPr>
            <a:r>
              <a:rPr lang="en-US" altLang="en-US"/>
              <a:t>What are likely adversary actions against friendly operations?</a:t>
            </a:r>
          </a:p>
          <a:p>
            <a:pPr>
              <a:spcBef>
                <a:spcPct val="0"/>
              </a:spcBef>
              <a:buFontTx/>
              <a:buChar char="•"/>
            </a:pPr>
            <a:r>
              <a:rPr lang="en-US" altLang="en-US"/>
              <a:t>What information do adversaries already know?</a:t>
            </a:r>
          </a:p>
          <a:p>
            <a:pPr>
              <a:spcBef>
                <a:spcPct val="0"/>
              </a:spcBef>
              <a:buFontTx/>
              <a:buChar char="•"/>
            </a:pPr>
            <a:r>
              <a:rPr lang="en-US" altLang="en-US"/>
              <a:t>What collection capabilities do adversaries possess or have access to by</a:t>
            </a:r>
          </a:p>
          <a:p>
            <a:pPr>
              <a:spcBef>
                <a:spcPct val="0"/>
              </a:spcBef>
              <a:buFontTx/>
              <a:buChar char="•"/>
            </a:pPr>
            <a:r>
              <a:rPr lang="en-US" altLang="en-US"/>
              <a:t>financial arrangement or shared ideologies, or coordinated coalitions/</a:t>
            </a:r>
          </a:p>
          <a:p>
            <a:pPr>
              <a:spcBef>
                <a:spcPct val="0"/>
              </a:spcBef>
              <a:buFontTx/>
              <a:buChar char="•"/>
            </a:pPr>
            <a:r>
              <a:rPr lang="en-US" altLang="en-US"/>
              <a:t>alliances?</a:t>
            </a:r>
          </a:p>
          <a:p>
            <a:pPr>
              <a:spcBef>
                <a:spcPct val="0"/>
              </a:spcBef>
              <a:buFontTx/>
              <a:buChar char="•"/>
            </a:pPr>
            <a:r>
              <a:rPr lang="en-US" altLang="en-US"/>
              <a:t>Which OPSEC indicators can be faked to deceive adversaries?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D403E37-41BD-42BD-9AB5-58B2BF7A37D7}" type="slidenum">
              <a:rPr lang="en-US" altLang="en-US"/>
              <a:pPr fontAlgn="base">
                <a:spcBef>
                  <a:spcPct val="0"/>
                </a:spcBef>
                <a:spcAft>
                  <a:spcPct val="0"/>
                </a:spcAft>
              </a:pPr>
              <a:t>34</a:t>
            </a:fld>
            <a:endParaRPr lang="en-US" altLang="en-US"/>
          </a:p>
        </p:txBody>
      </p:sp>
    </p:spTree>
    <p:extLst>
      <p:ext uri="{BB962C8B-B14F-4D97-AF65-F5344CB8AC3E}">
        <p14:creationId xmlns:p14="http://schemas.microsoft.com/office/powerpoint/2010/main" val="4225749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717550" y="862013"/>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lnSpc>
                <a:spcPct val="90000"/>
              </a:lnSpc>
              <a:spcBef>
                <a:spcPct val="0"/>
              </a:spcBef>
            </a:pPr>
            <a:r>
              <a:rPr lang="en-US" altLang="en-US" sz="1100">
                <a:latin typeface="Arial" panose="020B0604020202020204" pitchFamily="34" charset="0"/>
                <a:cs typeface="Arial" panose="020B0604020202020204" pitchFamily="34" charset="0"/>
              </a:rPr>
              <a:t>Purpose is to create a robust and flexible over-arching framework that serves as a strategic "umbrella" for aligning key protection-related components and functions, achieving unity of effort and managing issues and tasks in a cross functional, holistic manner that allows army leaders to rapidly adjust to emerging risks, threats and requirements and better manage the risks relative to the safety and security of our Soldiers, Families, Civilians, and infrastructure. Note that protection is very broad, as a function. Protecting people, missions, equipment, and information all fall under this duty. OPSEC, as a process for protecting information in order to better protect missions, equipment, and lives, is clearly relevant information in today's highly dynamic threat environment  (Army Directive 2011-04 and </a:t>
            </a:r>
            <a:r>
              <a:rPr lang="en-US" altLang="en-US" sz="1100" b="1">
                <a:latin typeface="Arial" panose="020B0604020202020204" pitchFamily="34" charset="0"/>
                <a:cs typeface="Arial" panose="020B0604020202020204" pitchFamily="34" charset="0"/>
              </a:rPr>
              <a:t> AR 525-2,</a:t>
            </a:r>
            <a:r>
              <a:rPr lang="en-US" altLang="en-US" sz="1100">
                <a:latin typeface="Arial" panose="020B0604020202020204" pitchFamily="34" charset="0"/>
                <a:cs typeface="Arial" panose="020B0604020202020204" pitchFamily="34" charset="0"/>
              </a:rPr>
              <a:t> </a:t>
            </a:r>
            <a:r>
              <a:rPr lang="en-US" altLang="en-US" sz="1100" b="1">
                <a:latin typeface="Arial" panose="020B0604020202020204" pitchFamily="34" charset="0"/>
                <a:cs typeface="Arial" panose="020B0604020202020204" pitchFamily="34" charset="0"/>
              </a:rPr>
              <a:t>12/8/2014</a:t>
            </a:r>
            <a:r>
              <a:rPr lang="en-US" altLang="en-US" sz="1100">
                <a:latin typeface="Arial" panose="020B0604020202020204" pitchFamily="34" charset="0"/>
                <a:cs typeface="Arial" panose="020B0604020202020204" pitchFamily="34" charset="0"/>
              </a:rPr>
              <a:t>)</a:t>
            </a:r>
          </a:p>
          <a:p>
            <a:pPr>
              <a:lnSpc>
                <a:spcPct val="90000"/>
              </a:lnSpc>
              <a:spcBef>
                <a:spcPct val="0"/>
              </a:spcBef>
              <a:buSzPct val="135000"/>
            </a:pPr>
            <a:endParaRPr lang="en-US" altLang="en-US" sz="1100">
              <a:latin typeface="Arial" panose="020B0604020202020204" pitchFamily="34" charset="0"/>
              <a:cs typeface="Arial" panose="020B0604020202020204" pitchFamily="34" charset="0"/>
            </a:endParaRPr>
          </a:p>
          <a:p>
            <a:pPr>
              <a:lnSpc>
                <a:spcPct val="90000"/>
              </a:lnSpc>
              <a:spcBef>
                <a:spcPct val="0"/>
              </a:spcBef>
            </a:pPr>
            <a:r>
              <a:rPr lang="en-US" altLang="en-US" sz="1100">
                <a:latin typeface="Arial" panose="020B0604020202020204" pitchFamily="34" charset="0"/>
                <a:cs typeface="Arial" panose="020B0604020202020204" pitchFamily="34" charset="0"/>
              </a:rPr>
              <a:t>At division level and higher, the integration of the protection function and tasks is conducted by a designated protection cell and the chief of protection. At brigade level and below, the integration occurs more informally, with the designation of a protection coordinator from among the brigade staff or as an integrating staff function assigned to a senior leader. Chiefs of protection and protection coordinators participate in various forums to facilitate the continuous integration of protection tasks into the operations process. This occurs through protection working groups, staff planning teams, and staffs conducting integrating processes </a:t>
            </a:r>
          </a:p>
          <a:p>
            <a:pPr>
              <a:lnSpc>
                <a:spcPct val="90000"/>
              </a:lnSpc>
              <a:spcBef>
                <a:spcPct val="0"/>
              </a:spcBef>
            </a:pPr>
            <a:endParaRPr lang="en-US" altLang="en-US" sz="1100">
              <a:latin typeface="Arial" panose="020B0604020202020204" pitchFamily="34" charset="0"/>
              <a:cs typeface="Arial" panose="020B0604020202020204" pitchFamily="34" charset="0"/>
            </a:endParaRPr>
          </a:p>
          <a:p>
            <a:pPr>
              <a:lnSpc>
                <a:spcPct val="90000"/>
              </a:lnSpc>
              <a:spcBef>
                <a:spcPct val="0"/>
              </a:spcBef>
            </a:pPr>
            <a:r>
              <a:rPr lang="en-US" altLang="en-US" sz="1100" b="1">
                <a:latin typeface="Arial" panose="020B0604020202020204" pitchFamily="34" charset="0"/>
                <a:cs typeface="Arial" panose="020B0604020202020204" pitchFamily="34" charset="0"/>
              </a:rPr>
              <a:t>Note: </a:t>
            </a:r>
            <a:r>
              <a:rPr lang="en-US" altLang="en-US" sz="1100" u="sng">
                <a:latin typeface="Arial" panose="020B0604020202020204" pitchFamily="34" charset="0"/>
                <a:cs typeface="Arial" panose="020B0604020202020204" pitchFamily="34" charset="0"/>
              </a:rPr>
              <a:t>While working in these areas terminology may change. Critical information may change to critical assets, and your critical information list may be reflected in the CCIRs by doctrine</a:t>
            </a:r>
            <a:endParaRPr lang="en-US" altLang="en-US" sz="1100">
              <a:latin typeface="Arial" panose="020B0604020202020204" pitchFamily="34" charset="0"/>
              <a:cs typeface="Arial" panose="020B0604020202020204" pitchFamily="34" charset="0"/>
            </a:endParaRPr>
          </a:p>
        </p:txBody>
      </p:sp>
      <p:sp>
        <p:nvSpPr>
          <p:cNvPr id="67588" name="Footer Placeholder 3"/>
          <p:cNvSpPr>
            <a:spLocks noGrp="1"/>
          </p:cNvSpPr>
          <p:nvPr>
            <p:ph type="ftr" sz="quarter" idx="4"/>
          </p:nvPr>
        </p:nvSpPr>
        <p:spPr bwMode="auto">
          <a:xfrm>
            <a:off x="0" y="8829675"/>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67589" name="Header Placeholder 4"/>
          <p:cNvSpPr>
            <a:spLocks noGrp="1"/>
          </p:cNvSpPr>
          <p:nvPr>
            <p:ph type="hdr" sz="quarter"/>
          </p:nvPr>
        </p:nvSpPr>
        <p:spPr bwMode="auto">
          <a:xfrm>
            <a:off x="0" y="0"/>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2772115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420688" y="703263"/>
            <a:ext cx="6172200" cy="3471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noChangeArrowheads="1"/>
          </p:cNvSpPr>
          <p:nvPr>
            <p:ph type="body" idx="1"/>
          </p:nvPr>
        </p:nvSpPr>
        <p:spPr>
          <a:xfrm>
            <a:off x="935038" y="4413250"/>
            <a:ext cx="5143500" cy="41830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342900" indent="-342900" fontAlgn="auto">
              <a:spcBef>
                <a:spcPts val="0"/>
              </a:spcBef>
              <a:spcAft>
                <a:spcPts val="0"/>
              </a:spcAft>
              <a:buFont typeface="Arial" panose="020B0604020202020204" pitchFamily="34" charset="0"/>
              <a:buChar char="•"/>
              <a:defRPr/>
            </a:pPr>
            <a:r>
              <a:rPr lang="en-US" altLang="en-US" dirty="0"/>
              <a:t>INSTRUCTOR:  OPSEC must be functioning to protect the critical information.  </a:t>
            </a:r>
          </a:p>
          <a:p>
            <a:pPr marL="342900" indent="-342900" fontAlgn="auto">
              <a:spcBef>
                <a:spcPts val="0"/>
              </a:spcBef>
              <a:spcAft>
                <a:spcPts val="0"/>
              </a:spcAft>
              <a:buFont typeface="Arial" panose="020B0604020202020204" pitchFamily="34" charset="0"/>
              <a:buChar char="•"/>
              <a:defRPr/>
            </a:pPr>
            <a:r>
              <a:rPr lang="en-US" altLang="en-US" dirty="0"/>
              <a:t>OPSEC helps deny the terrorist information that he needs to plan.</a:t>
            </a:r>
            <a:r>
              <a:rPr lang="en-US" dirty="0"/>
              <a:t> Deny intelligence and information to terrorists </a:t>
            </a:r>
          </a:p>
          <a:p>
            <a:pPr marL="342900" indent="-342900" fontAlgn="auto">
              <a:spcBef>
                <a:spcPts val="0"/>
              </a:spcBef>
              <a:spcAft>
                <a:spcPts val="0"/>
              </a:spcAft>
              <a:buFont typeface="Arial" panose="020B0604020202020204" pitchFamily="34" charset="0"/>
              <a:buChar char="•"/>
              <a:defRPr/>
            </a:pPr>
            <a:r>
              <a:rPr lang="en-US" dirty="0"/>
              <a:t>Avoid rigid operational routines</a:t>
            </a:r>
          </a:p>
          <a:p>
            <a:pPr marL="342900" indent="-342900" fontAlgn="auto">
              <a:spcBef>
                <a:spcPts val="0"/>
              </a:spcBef>
              <a:spcAft>
                <a:spcPts val="0"/>
              </a:spcAft>
              <a:buFont typeface="Arial" panose="020B0604020202020204" pitchFamily="34" charset="0"/>
              <a:buChar char="•"/>
              <a:defRPr/>
            </a:pPr>
            <a:r>
              <a:rPr lang="en-US" dirty="0"/>
              <a:t>Know Terrorist collection techniques</a:t>
            </a:r>
          </a:p>
          <a:p>
            <a:pPr marL="342900" indent="-342900" fontAlgn="auto">
              <a:spcBef>
                <a:spcPts val="0"/>
              </a:spcBef>
              <a:spcAft>
                <a:spcPts val="0"/>
              </a:spcAft>
              <a:buFont typeface="Arial" panose="020B0604020202020204" pitchFamily="34" charset="0"/>
              <a:buChar char="•"/>
              <a:defRPr/>
            </a:pPr>
            <a:r>
              <a:rPr lang="en-US" dirty="0"/>
              <a:t>Integrate OPSEC into physical security, personal protection, information security, critical infrastructure, computer security</a:t>
            </a:r>
          </a:p>
          <a:p>
            <a:pPr marL="342900" indent="-342900" fontAlgn="auto">
              <a:spcBef>
                <a:spcPts val="0"/>
              </a:spcBef>
              <a:spcAft>
                <a:spcPts val="0"/>
              </a:spcAft>
              <a:buFont typeface="Arial" panose="020B0604020202020204" pitchFamily="34" charset="0"/>
              <a:buChar char="•"/>
              <a:defRPr/>
            </a:pPr>
            <a:r>
              <a:rPr lang="en-US" dirty="0"/>
              <a:t>Develop CII to focus denial efforts   </a:t>
            </a:r>
          </a:p>
          <a:p>
            <a:pPr fontAlgn="auto">
              <a:spcBef>
                <a:spcPts val="0"/>
              </a:spcBef>
              <a:spcAft>
                <a:spcPts val="0"/>
              </a:spcAft>
              <a:defRPr/>
            </a:pPr>
            <a:endParaRPr lang="en-US" altLang="en-US" dirty="0"/>
          </a:p>
        </p:txBody>
      </p:sp>
    </p:spTree>
    <p:extLst>
      <p:ext uri="{BB962C8B-B14F-4D97-AF65-F5344CB8AC3E}">
        <p14:creationId xmlns:p14="http://schemas.microsoft.com/office/powerpoint/2010/main" val="2847171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420688" y="703263"/>
            <a:ext cx="6172200" cy="3471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xfrm>
            <a:off x="935038" y="4413250"/>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INSTRUCTOR:  What information about a HRT, MEVA or an HRP if known by a terrorist would provide planning information, would reveal a weakness or vulnerability.</a:t>
            </a:r>
          </a:p>
          <a:p>
            <a:pPr>
              <a:spcBef>
                <a:spcPct val="0"/>
              </a:spcBef>
            </a:pPr>
            <a:endParaRPr lang="en-US" altLang="en-US"/>
          </a:p>
          <a:p>
            <a:pPr>
              <a:spcBef>
                <a:spcPct val="0"/>
              </a:spcBef>
            </a:pPr>
            <a:r>
              <a:rPr lang="en-US" altLang="en-US"/>
              <a:t>Infrastructure Risk Management Army Regulation 525–26</a:t>
            </a:r>
          </a:p>
          <a:p>
            <a:pPr>
              <a:spcBef>
                <a:spcPct val="0"/>
              </a:spcBef>
            </a:pPr>
            <a:endParaRPr lang="en-US" altLang="en-US"/>
          </a:p>
          <a:p>
            <a:pPr>
              <a:spcBef>
                <a:spcPct val="0"/>
              </a:spcBef>
            </a:pPr>
            <a:r>
              <a:rPr lang="en-US" altLang="en-US"/>
              <a:t>In turn supports Recognizing how critical the infrastructure is to accomplishing DoD's missions and the effects of vulnerabilities to threats and hazards of infrastructure assets, DoD Directive 3020.40, DoD Policy and Responsibility for Critical Infrastructure, established the Defense Critical Infrastructure Program (DCIP), a program responsible for coordinating the management of risk to the critical infrastructure that DoD relies upon to execute its missions.</a:t>
            </a:r>
          </a:p>
          <a:p>
            <a:pPr>
              <a:spcBef>
                <a:spcPct val="0"/>
              </a:spcBef>
            </a:pPr>
            <a:endParaRPr lang="en-US" altLang="en-US"/>
          </a:p>
          <a:p>
            <a:pPr>
              <a:spcBef>
                <a:spcPct val="0"/>
              </a:spcBef>
            </a:pPr>
            <a:endParaRPr lang="en-US" altLang="en-US"/>
          </a:p>
          <a:p>
            <a:pPr>
              <a:spcBef>
                <a:spcPct val="0"/>
              </a:spcBef>
            </a:pPr>
            <a:r>
              <a:rPr lang="en-US" altLang="en-US">
                <a:solidFill>
                  <a:srgbClr val="FF0000"/>
                </a:solidFill>
              </a:rPr>
              <a:t>Not everyone will gets this CIL ,distribute to ATO and need to know.</a:t>
            </a:r>
          </a:p>
        </p:txBody>
      </p:sp>
    </p:spTree>
    <p:extLst>
      <p:ext uri="{BB962C8B-B14F-4D97-AF65-F5344CB8AC3E}">
        <p14:creationId xmlns:p14="http://schemas.microsoft.com/office/powerpoint/2010/main" val="1631830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717550" y="862013"/>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cs typeface="Arial" panose="020B0604020202020204" pitchFamily="34" charset="0"/>
              </a:rPr>
              <a:t> Finding the balance requires coordination with Public Affairs, as well as with legal advisers who can more fully explain the implications of FOIA to senior leaders. </a:t>
            </a:r>
          </a:p>
        </p:txBody>
      </p:sp>
      <p:sp>
        <p:nvSpPr>
          <p:cNvPr id="73732" name="Footer Placeholder 3"/>
          <p:cNvSpPr>
            <a:spLocks noGrp="1"/>
          </p:cNvSpPr>
          <p:nvPr>
            <p:ph type="ftr" sz="quarter" idx="4"/>
          </p:nvPr>
        </p:nvSpPr>
        <p:spPr bwMode="auto">
          <a:xfrm>
            <a:off x="0" y="8829675"/>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73733" name="Header Placeholder 4"/>
          <p:cNvSpPr>
            <a:spLocks noGrp="1"/>
          </p:cNvSpPr>
          <p:nvPr>
            <p:ph type="hdr" sz="quarter"/>
          </p:nvPr>
        </p:nvSpPr>
        <p:spPr bwMode="auto">
          <a:xfrm>
            <a:off x="0" y="0"/>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148296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717550" y="862013"/>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cs typeface="Arial" panose="020B0604020202020204" pitchFamily="34" charset="0"/>
              </a:rPr>
              <a:t>Key Points: </a:t>
            </a:r>
          </a:p>
          <a:p>
            <a:pPr>
              <a:spcBef>
                <a:spcPct val="0"/>
              </a:spcBef>
            </a:pPr>
            <a:r>
              <a:rPr lang="en-US" altLang="en-US">
                <a:latin typeface="Arial" panose="020B0604020202020204" pitchFamily="34" charset="0"/>
                <a:cs typeface="Arial" panose="020B0604020202020204" pitchFamily="34" charset="0"/>
              </a:rPr>
              <a:t>Prior unofficial release or publication is not grounds for official release, the information must receive an OPSEC review. PA Reviews do not satisfy the requirement for an OPSEC review of material released to the public.  However, if the PAO is trained/certified as an OPSEC Officer and he/she has completed the HQDA OPSEC Officer course, the </a:t>
            </a:r>
          </a:p>
          <a:p>
            <a:pPr>
              <a:spcBef>
                <a:spcPct val="0"/>
              </a:spcBef>
            </a:pPr>
            <a:r>
              <a:rPr lang="en-US" altLang="en-US">
                <a:latin typeface="Arial" panose="020B0604020202020204" pitchFamily="34" charset="0"/>
                <a:cs typeface="Arial" panose="020B0604020202020204" pitchFamily="34" charset="0"/>
              </a:rPr>
              <a:t>requirement will have been met. </a:t>
            </a:r>
          </a:p>
        </p:txBody>
      </p:sp>
      <p:sp>
        <p:nvSpPr>
          <p:cNvPr id="75780" name="Footer Placeholder 3"/>
          <p:cNvSpPr>
            <a:spLocks noGrp="1"/>
          </p:cNvSpPr>
          <p:nvPr>
            <p:ph type="ftr" sz="quarter" idx="4"/>
          </p:nvPr>
        </p:nvSpPr>
        <p:spPr bwMode="auto">
          <a:xfrm>
            <a:off x="0" y="8829675"/>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75781" name="Header Placeholder 4"/>
          <p:cNvSpPr>
            <a:spLocks noGrp="1"/>
          </p:cNvSpPr>
          <p:nvPr>
            <p:ph type="hdr" sz="quarter"/>
          </p:nvPr>
        </p:nvSpPr>
        <p:spPr bwMode="auto">
          <a:xfrm>
            <a:off x="0" y="0"/>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521463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While most OPSEC officers are not required to lead a working group, everyone is required to coordinate with related functions, and a working group is usually the most effective and efficient method for coordination.   All OPSEC officers will participate in there ACOM, ASCC, or DRU OPSEC working group this allows synchronization of OPSEC within a command.</a:t>
            </a:r>
          </a:p>
          <a:p>
            <a:pPr>
              <a:spcBef>
                <a:spcPct val="0"/>
              </a:spcBef>
            </a:pPr>
            <a:endParaRPr lang="en-US" altLang="en-US"/>
          </a:p>
          <a:p>
            <a:pPr>
              <a:spcBef>
                <a:spcPct val="0"/>
              </a:spcBef>
            </a:pPr>
            <a:r>
              <a:rPr lang="en-US" altLang="en-US"/>
              <a:t>The benefit of tenant units attending the Garrison OPSEC working group is the sharing of knowledge, and support </a:t>
            </a:r>
          </a:p>
          <a:p>
            <a:pPr>
              <a:spcBef>
                <a:spcPct val="0"/>
              </a:spcBef>
            </a:pPr>
            <a:endParaRPr lang="en-US" altLang="en-US"/>
          </a:p>
          <a:p>
            <a:pPr>
              <a:spcBef>
                <a:spcPct val="0"/>
              </a:spcBef>
            </a:pPr>
            <a:r>
              <a:rPr lang="en-US" altLang="en-US"/>
              <a:t>What other coordination methods are use in other organizations?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C1C9ABE-A12F-4B1E-9B3C-B249E6BE431E}" type="slidenum">
              <a:rPr lang="en-US" altLang="en-US"/>
              <a:pPr fontAlgn="base">
                <a:spcBef>
                  <a:spcPct val="0"/>
                </a:spcBef>
                <a:spcAft>
                  <a:spcPct val="0"/>
                </a:spcAft>
              </a:pPr>
              <a:t>40</a:t>
            </a:fld>
            <a:endParaRPr lang="en-US" altLang="en-US"/>
          </a:p>
        </p:txBody>
      </p:sp>
    </p:spTree>
    <p:extLst>
      <p:ext uri="{BB962C8B-B14F-4D97-AF65-F5344CB8AC3E}">
        <p14:creationId xmlns:p14="http://schemas.microsoft.com/office/powerpoint/2010/main" val="1502333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a:t>
            </a:r>
            <a:r>
              <a:rPr lang="en-US" baseline="0" dirty="0"/>
              <a:t> Use your experience to discuss the following for each measure; the objective of the measure, deliverables , milestones, who is responsible and for what include approach and resources needed.</a:t>
            </a:r>
            <a:endParaRPr lang="en-US" dirty="0"/>
          </a:p>
        </p:txBody>
      </p:sp>
      <p:sp>
        <p:nvSpPr>
          <p:cNvPr id="4" name="Slide Number Placeholder 3"/>
          <p:cNvSpPr>
            <a:spLocks noGrp="1"/>
          </p:cNvSpPr>
          <p:nvPr>
            <p:ph type="sldNum" sz="quarter" idx="10"/>
          </p:nvPr>
        </p:nvSpPr>
        <p:spPr/>
        <p:txBody>
          <a:bodyPr/>
          <a:lstStyle/>
          <a:p>
            <a:fld id="{6DA6647A-C609-470C-8F90-BB648AA624E4}" type="slidenum">
              <a:rPr lang="en-US" smtClean="0"/>
              <a:t>42</a:t>
            </a:fld>
            <a:endParaRPr lang="en-US"/>
          </a:p>
        </p:txBody>
      </p:sp>
    </p:spTree>
    <p:extLst>
      <p:ext uri="{BB962C8B-B14F-4D97-AF65-F5344CB8AC3E}">
        <p14:creationId xmlns:p14="http://schemas.microsoft.com/office/powerpoint/2010/main" val="412358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a:solidFill>
                  <a:srgbClr val="000000"/>
                </a:solidFill>
                <a:latin typeface="Arial" panose="020B0604020202020204" pitchFamily="34" charset="0"/>
              </a:rPr>
              <a:t>Definition of risk = </a:t>
            </a:r>
            <a:r>
              <a:rPr lang="en-US" altLang="en-US" sz="1800" b="1">
                <a:solidFill>
                  <a:srgbClr val="000000"/>
                </a:solidFill>
                <a:latin typeface="Arial" panose="020B0604020202020204" pitchFamily="34" charset="0"/>
              </a:rPr>
              <a:t>Probability </a:t>
            </a:r>
            <a:r>
              <a:rPr lang="en-US" altLang="en-US" sz="1800">
                <a:solidFill>
                  <a:srgbClr val="000000"/>
                </a:solidFill>
                <a:latin typeface="Arial" panose="020B0604020202020204" pitchFamily="34" charset="0"/>
              </a:rPr>
              <a:t>(Critical Info will be compromised) AND the </a:t>
            </a:r>
            <a:r>
              <a:rPr lang="en-US" altLang="en-US" sz="1800" b="1">
                <a:solidFill>
                  <a:srgbClr val="000000"/>
                </a:solidFill>
                <a:latin typeface="Arial" panose="020B0604020202020204" pitchFamily="34" charset="0"/>
              </a:rPr>
              <a:t>impact </a:t>
            </a:r>
            <a:r>
              <a:rPr lang="en-US" altLang="en-US" sz="1800">
                <a:solidFill>
                  <a:srgbClr val="000000"/>
                </a:solidFill>
                <a:latin typeface="Arial" panose="020B0604020202020204" pitchFamily="34" charset="0"/>
              </a:rPr>
              <a:t>if the adversary is successful </a:t>
            </a:r>
          </a:p>
          <a:p>
            <a:pPr>
              <a:spcBef>
                <a:spcPct val="0"/>
              </a:spcBef>
            </a:pPr>
            <a:r>
              <a:rPr lang="en-US" altLang="en-US" sz="1800" b="1">
                <a:solidFill>
                  <a:srgbClr val="000000"/>
                </a:solidFill>
                <a:latin typeface="Arial" panose="020B0604020202020204" pitchFamily="34" charset="0"/>
              </a:rPr>
              <a:t>Discussion: </a:t>
            </a:r>
            <a:r>
              <a:rPr lang="en-US" altLang="en-US" sz="1800">
                <a:solidFill>
                  <a:srgbClr val="000000"/>
                </a:solidFill>
                <a:latin typeface="Arial" panose="020B0604020202020204" pitchFamily="34" charset="0"/>
              </a:rPr>
              <a:t>Is anyone familiar with DRAW, or the older CRM or RM risk management models? How is OPSEC like or unlike them? </a:t>
            </a:r>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FBE45A-AC80-4CBF-B8B5-73E9E1D6F7FC}" type="slidenum">
              <a:rPr lang="en-US" altLang="en-US">
                <a:solidFill>
                  <a:srgbClr val="000000"/>
                </a:solidFill>
              </a:rPr>
              <a:pPr fontAlgn="base">
                <a:spcBef>
                  <a:spcPct val="0"/>
                </a:spcBef>
                <a:spcAft>
                  <a:spcPct val="0"/>
                </a:spcAft>
              </a:pPr>
              <a:t>3</a:t>
            </a:fld>
            <a:endParaRPr lang="en-US" altLang="en-US">
              <a:solidFill>
                <a:srgbClr val="000000"/>
              </a:solidFill>
            </a:endParaRPr>
          </a:p>
        </p:txBody>
      </p:sp>
    </p:spTree>
    <p:extLst>
      <p:ext uri="{BB962C8B-B14F-4D97-AF65-F5344CB8AC3E}">
        <p14:creationId xmlns:p14="http://schemas.microsoft.com/office/powerpoint/2010/main" val="240553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77888"/>
            <a:ext cx="5759450"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4840" tIns="47420" rIns="94840" bIns="47420"/>
          <a:lstStyle/>
          <a:p>
            <a:pPr marL="0" marR="0" lvl="0" indent="0" algn="r" defTabSz="948404" rtl="0" eaLnBrk="1" fontAlgn="auto" latinLnBrk="0" hangingPunct="1">
              <a:lnSpc>
                <a:spcPct val="100000"/>
              </a:lnSpc>
              <a:spcBef>
                <a:spcPts val="0"/>
              </a:spcBef>
              <a:spcAft>
                <a:spcPts val="0"/>
              </a:spcAft>
              <a:buClrTx/>
              <a:buSzTx/>
              <a:buFontTx/>
              <a:buNone/>
              <a:tabLst/>
              <a:defRPr/>
            </a:pPr>
            <a:fld id="{54CC42B4-D7A1-4CFC-AB89-B99F2BA460A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8404"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818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3-678 301-371-1050 14 December 2007 STP 21-1-SMCT</a:t>
            </a:r>
          </a:p>
          <a:p>
            <a:pPr>
              <a:spcBef>
                <a:spcPct val="0"/>
              </a:spcBef>
            </a:pPr>
            <a:r>
              <a:rPr lang="en-US" altLang="en-US" dirty="0"/>
              <a:t>Performance Steps</a:t>
            </a:r>
          </a:p>
          <a:p>
            <a:r>
              <a:rPr lang="en-US" dirty="0"/>
              <a:t>(4) Monitor OPSEC measures during execution. Monitoring is a</a:t>
            </a:r>
          </a:p>
          <a:p>
            <a:r>
              <a:rPr lang="en-US" dirty="0"/>
              <a:t>continuous process of evaluating intelligence and counterintelligence. It is</a:t>
            </a:r>
          </a:p>
          <a:p>
            <a:r>
              <a:rPr lang="en-US" dirty="0"/>
              <a:t>necessary to monitor countermeasures for effectiveness because unevaluated</a:t>
            </a:r>
          </a:p>
          <a:p>
            <a:r>
              <a:rPr lang="en-US" dirty="0"/>
              <a:t>countermeasures can lead to a false and dangerous sense of security.</a:t>
            </a:r>
          </a:p>
          <a:p>
            <a:r>
              <a:rPr lang="en-US" dirty="0"/>
              <a:t>(5) Make adjustments to improve the effectiveness of existing</a:t>
            </a:r>
          </a:p>
          <a:p>
            <a:r>
              <a:rPr lang="en-US" dirty="0"/>
              <a:t>measures. This will be necessary to obtain the best protection for military</a:t>
            </a:r>
          </a:p>
          <a:p>
            <a:r>
              <a:rPr lang="en-US" dirty="0"/>
              <a:t>operations.</a:t>
            </a:r>
          </a:p>
          <a:p>
            <a:r>
              <a:rPr lang="en-US" dirty="0"/>
              <a:t>6. Define OPSEC review, assessment, and survey.</a:t>
            </a:r>
          </a:p>
          <a:p>
            <a:r>
              <a:rPr lang="en-US" dirty="0"/>
              <a:t>a. OPSEC review is an evaluation of a document to ensure protection of</a:t>
            </a:r>
          </a:p>
          <a:p>
            <a:r>
              <a:rPr lang="en-US" dirty="0"/>
              <a:t>sensitive or critical information.</a:t>
            </a:r>
          </a:p>
          <a:p>
            <a:pPr>
              <a:spcBef>
                <a:spcPct val="0"/>
              </a:spcBef>
            </a:pPr>
            <a:endParaRPr lang="en-US" altLang="en-US" dirty="0"/>
          </a:p>
          <a:p>
            <a:pPr>
              <a:spcBef>
                <a:spcPct val="0"/>
              </a:spcBef>
            </a:pPr>
            <a:endParaRPr lang="en-US" altLang="en-US" dirty="0">
              <a:latin typeface="Arial" panose="020B0604020202020204" pitchFamily="34" charset="0"/>
              <a:cs typeface="Arial" panose="020B0604020202020204" pitchFamily="34" charset="0"/>
            </a:endParaRPr>
          </a:p>
        </p:txBody>
      </p:sp>
      <p:sp>
        <p:nvSpPr>
          <p:cNvPr id="82948" name="Footer Placeholder 1"/>
          <p:cNvSpPr>
            <a:spLocks noGrp="1"/>
          </p:cNvSpPr>
          <p:nvPr>
            <p:ph type="ftr" sz="quarter" idx="4"/>
          </p:nvPr>
        </p:nvSpPr>
        <p:spPr bwMode="auto">
          <a:xfrm>
            <a:off x="0" y="8829675"/>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82949" name="Header Placeholder 2"/>
          <p:cNvSpPr>
            <a:spLocks noGrp="1"/>
          </p:cNvSpPr>
          <p:nvPr>
            <p:ph type="hdr" sz="quarter"/>
          </p:nvPr>
        </p:nvSpPr>
        <p:spPr bwMode="auto">
          <a:xfrm>
            <a:off x="0" y="0"/>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813384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altLang="en-US" dirty="0">
                <a:latin typeface="Arial" panose="020B0604020202020204" pitchFamily="34" charset="0"/>
                <a:cs typeface="Arial" panose="020B0604020202020204" pitchFamily="34" charset="0"/>
              </a:rPr>
              <a:t>In order to know if a measure is working, its intended purpose must be identified. </a:t>
            </a:r>
            <a:endParaRPr lang="en-US" dirty="0"/>
          </a:p>
          <a:p>
            <a:pPr fontAlgn="auto">
              <a:spcBef>
                <a:spcPts val="0"/>
              </a:spcBef>
              <a:spcAft>
                <a:spcPts val="0"/>
              </a:spcAft>
              <a:defRPr/>
            </a:pPr>
            <a:endParaRPr lang="en-US" dirty="0"/>
          </a:p>
          <a:p>
            <a:pPr fontAlgn="auto">
              <a:spcBef>
                <a:spcPts val="0"/>
              </a:spcBef>
              <a:spcAft>
                <a:spcPts val="0"/>
              </a:spcAft>
              <a:defRPr/>
            </a:pPr>
            <a:r>
              <a:rPr lang="en-US" dirty="0"/>
              <a:t>Consider what an OPSEC measure is supposed to do in order to evaluate it. For example, as a force protection measure, buildings throughout Washington, DC with federal functions were directed to have barriers put in place to enforce stand-off distance. However, a number of federal agencies did not want those barriers, because they drew attention to the building as one in which governmental functions were performed. Many of these agencies arranged for exemptions, because they felt they were better protected by keeping a low profile than by the presence of barriers.</a:t>
            </a:r>
          </a:p>
          <a:p>
            <a:pPr fontAlgn="auto">
              <a:spcBef>
                <a:spcPts val="0"/>
              </a:spcBef>
              <a:spcAft>
                <a:spcPts val="0"/>
              </a:spcAft>
              <a:defRPr/>
            </a:pPr>
            <a:endParaRPr lang="en-US" dirty="0"/>
          </a:p>
          <a:p>
            <a:pPr fontAlgn="auto">
              <a:spcBef>
                <a:spcPts val="0"/>
              </a:spcBef>
              <a:spcAft>
                <a:spcPts val="0"/>
              </a:spcAft>
              <a:defRPr/>
            </a:pPr>
            <a:r>
              <a:rPr lang="en-US" dirty="0"/>
              <a:t>If one is defending against a VBIED, the barriers may be great. If one is defending against enemy collection, then the barriers may be bad. The purpose of the measure will help you to judge whether a measure is effective or not. </a:t>
            </a:r>
          </a:p>
          <a:p>
            <a:pPr fontAlgn="auto">
              <a:spcBef>
                <a:spcPts val="0"/>
              </a:spcBef>
              <a:spcAft>
                <a:spcPts val="0"/>
              </a:spcAft>
              <a:defRPr/>
            </a:pPr>
            <a:endParaRPr lang="en-US" dirty="0"/>
          </a:p>
          <a:p>
            <a:pPr marL="228600" indent="-228600" fontAlgn="auto">
              <a:spcBef>
                <a:spcPts val="0"/>
              </a:spcBef>
              <a:spcAft>
                <a:spcPts val="0"/>
              </a:spcAft>
              <a:buFont typeface="+mj-lt"/>
              <a:buAutoNum type="arabicPeriod"/>
              <a:defRPr/>
            </a:pPr>
            <a:r>
              <a:rPr lang="en-US" dirty="0"/>
              <a:t>Target specific collection methods</a:t>
            </a:r>
          </a:p>
          <a:p>
            <a:pPr marL="395288" lvl="1" indent="-228600" fontAlgn="auto">
              <a:spcBef>
                <a:spcPts val="0"/>
              </a:spcBef>
              <a:spcAft>
                <a:spcPts val="0"/>
              </a:spcAft>
              <a:buFont typeface="Arial" panose="020B0604020202020204" pitchFamily="34" charset="0"/>
              <a:buChar char="•"/>
              <a:defRPr/>
            </a:pPr>
            <a:r>
              <a:rPr lang="en-US" dirty="0"/>
              <a:t>If the implemented measure is encrypting emails, which targets SIGINT collection, the measure is not going to have much of an effect on HUMINT because it wasn’t designed to target that collection method. This is an obvious example but some can be a little more complex</a:t>
            </a:r>
          </a:p>
          <a:p>
            <a:pPr marL="395288" lvl="1" indent="-228600" fontAlgn="auto">
              <a:spcBef>
                <a:spcPts val="0"/>
              </a:spcBef>
              <a:spcAft>
                <a:spcPts val="0"/>
              </a:spcAft>
              <a:buFont typeface="Arial" panose="020B0604020202020204" pitchFamily="34" charset="0"/>
              <a:buChar char="•"/>
              <a:defRPr/>
            </a:pPr>
            <a:endParaRPr lang="en-US" dirty="0"/>
          </a:p>
          <a:p>
            <a:pPr marL="228600" indent="-228600" fontAlgn="auto">
              <a:spcBef>
                <a:spcPts val="0"/>
              </a:spcBef>
              <a:spcAft>
                <a:spcPts val="0"/>
              </a:spcAft>
              <a:buFont typeface="+mj-lt"/>
              <a:buAutoNum type="arabicPeriod"/>
              <a:defRPr/>
            </a:pPr>
            <a:r>
              <a:rPr lang="en-US" dirty="0"/>
              <a:t>Extent of collection disruption</a:t>
            </a:r>
          </a:p>
          <a:p>
            <a:pPr marL="395288" lvl="1" indent="-228600" fontAlgn="auto">
              <a:spcBef>
                <a:spcPts val="0"/>
              </a:spcBef>
              <a:spcAft>
                <a:spcPts val="0"/>
              </a:spcAft>
              <a:buFont typeface="Arial" panose="020B0604020202020204" pitchFamily="34" charset="0"/>
              <a:buChar char="•"/>
              <a:defRPr/>
            </a:pPr>
            <a:r>
              <a:rPr lang="en-US" dirty="0"/>
              <a:t>Know to what extent collection was supposed to be disrupted because a measure can look like it failed if some information gets out but the measure may have only be meant to delay collection due to the mission circumstances. For instance, if the adversary gets information about an event close enough to the when it is going to occur,  it will no longer be useful to them because they will not have enough time to act. </a:t>
            </a:r>
          </a:p>
          <a:p>
            <a:pPr marL="395288" lvl="1" indent="-228600" fontAlgn="auto">
              <a:spcBef>
                <a:spcPts val="0"/>
              </a:spcBef>
              <a:spcAft>
                <a:spcPts val="0"/>
              </a:spcAft>
              <a:buFont typeface="Arial" panose="020B0604020202020204" pitchFamily="34" charset="0"/>
              <a:buChar char="•"/>
              <a:defRPr/>
            </a:pPr>
            <a:endParaRPr lang="en-US" dirty="0"/>
          </a:p>
          <a:p>
            <a:pPr marL="228600" indent="-228600" fontAlgn="auto">
              <a:spcBef>
                <a:spcPts val="0"/>
              </a:spcBef>
              <a:spcAft>
                <a:spcPts val="0"/>
              </a:spcAft>
              <a:buFont typeface="+mj-lt"/>
              <a:buAutoNum type="arabicPeriod"/>
              <a:defRPr/>
            </a:pPr>
            <a:r>
              <a:rPr lang="en-US" dirty="0"/>
              <a:t>OPSEC Performance</a:t>
            </a:r>
          </a:p>
          <a:p>
            <a:pPr marL="395288" lvl="1" indent="-228600" fontAlgn="auto">
              <a:spcBef>
                <a:spcPts val="0"/>
              </a:spcBef>
              <a:spcAft>
                <a:spcPts val="0"/>
              </a:spcAft>
              <a:buFont typeface="Arial" panose="020B0604020202020204" pitchFamily="34" charset="0"/>
              <a:buChar char="•"/>
              <a:defRPr/>
            </a:pPr>
            <a:r>
              <a:rPr lang="en-US" dirty="0"/>
              <a:t>Certain measure may target performance such as enforcement of certain policies. Providing consequences for not attending training may not seem to be effective if the training itself is ineffective. That doesn’t mean that the enforcement wasn’t successful. In this case, the training needs to be addressed but the enforcement should be maintained. This information will help you pinpoint where the failure actually is. </a:t>
            </a:r>
          </a:p>
          <a:p>
            <a:pPr marL="395288" lvl="1" indent="-228600" fontAlgn="auto">
              <a:spcBef>
                <a:spcPts val="0"/>
              </a:spcBef>
              <a:spcAft>
                <a:spcPts val="0"/>
              </a:spcAft>
              <a:buFont typeface="Arial" panose="020B0604020202020204" pitchFamily="34" charset="0"/>
              <a:buChar char="•"/>
              <a:defRPr/>
            </a:pPr>
            <a:endParaRPr lang="en-US" dirty="0"/>
          </a:p>
          <a:p>
            <a:pPr marL="228600" indent="-228600" fontAlgn="auto">
              <a:spcBef>
                <a:spcPts val="0"/>
              </a:spcBef>
              <a:spcAft>
                <a:spcPts val="0"/>
              </a:spcAft>
              <a:buFont typeface="+mj-lt"/>
              <a:buAutoNum type="arabicPeriod"/>
              <a:defRPr/>
            </a:pPr>
            <a:r>
              <a:rPr lang="en-US" dirty="0"/>
              <a:t>Prevention</a:t>
            </a:r>
          </a:p>
          <a:p>
            <a:pPr marL="395288" lvl="1" indent="-228600" fontAlgn="auto">
              <a:spcBef>
                <a:spcPts val="0"/>
              </a:spcBef>
              <a:spcAft>
                <a:spcPts val="0"/>
              </a:spcAft>
              <a:buFont typeface="Arial" panose="020B0604020202020204" pitchFamily="34" charset="0"/>
              <a:buChar char="•"/>
              <a:defRPr/>
            </a:pPr>
            <a:r>
              <a:rPr lang="en-US" dirty="0"/>
              <a:t>If a measure is intended to disrupt the adversary’s ability to analyze our indicators, it may not prevent the adversary from actually getting our indicators. This may lead the OPSEC PM to believe that the measure is not working when, in fact, the measure was never intended to prevent collection (Observe phase), only the analysis (Orient phase) of the indicators once they’ve already collected the indicators </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1DC8CA-CF4A-4B13-88D9-210E20CB2891}" type="slidenum">
              <a:rPr lang="en-US" altLang="en-US"/>
              <a:pPr fontAlgn="base">
                <a:spcBef>
                  <a:spcPct val="0"/>
                </a:spcBef>
                <a:spcAft>
                  <a:spcPct val="0"/>
                </a:spcAft>
              </a:pPr>
              <a:t>45</a:t>
            </a:fld>
            <a:endParaRPr lang="en-US" altLang="en-US"/>
          </a:p>
        </p:txBody>
      </p:sp>
    </p:spTree>
    <p:extLst>
      <p:ext uri="{BB962C8B-B14F-4D97-AF65-F5344CB8AC3E}">
        <p14:creationId xmlns:p14="http://schemas.microsoft.com/office/powerpoint/2010/main" val="3516520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We are going to use the framework of Measures of Performance (MOP) and Measures of Effectiveness (MOE) as the foundation of our evaluation criteria. </a:t>
            </a:r>
          </a:p>
          <a:p>
            <a:pPr>
              <a:spcBef>
                <a:spcPct val="0"/>
              </a:spcBef>
            </a:pPr>
            <a:endParaRPr lang="en-US" altLang="en-US"/>
          </a:p>
          <a:p>
            <a:pPr>
              <a:spcBef>
                <a:spcPct val="0"/>
              </a:spcBef>
            </a:pPr>
            <a:r>
              <a:rPr lang="en-US" altLang="en-US"/>
              <a:t>Let’s start by looking at some official definitions then we will dig into the difference between them. </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69A27D8-117C-487C-9CDD-A675C7927E13}" type="slidenum">
              <a:rPr lang="en-US" altLang="en-US"/>
              <a:pPr fontAlgn="base">
                <a:spcBef>
                  <a:spcPct val="0"/>
                </a:spcBef>
                <a:spcAft>
                  <a:spcPct val="0"/>
                </a:spcAft>
              </a:pPr>
              <a:t>46</a:t>
            </a:fld>
            <a:endParaRPr lang="en-US" altLang="en-US"/>
          </a:p>
        </p:txBody>
      </p:sp>
    </p:spTree>
    <p:extLst>
      <p:ext uri="{BB962C8B-B14F-4D97-AF65-F5344CB8AC3E}">
        <p14:creationId xmlns:p14="http://schemas.microsoft.com/office/powerpoint/2010/main" val="3779017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0000" lnSpcReduction="20000"/>
          </a:bodyPr>
          <a:lstStyle/>
          <a:p>
            <a:pPr fontAlgn="auto">
              <a:spcBef>
                <a:spcPts val="0"/>
              </a:spcBef>
              <a:spcAft>
                <a:spcPts val="0"/>
              </a:spcAft>
              <a:defRPr/>
            </a:pPr>
            <a:r>
              <a:rPr lang="en-US" dirty="0"/>
              <a:t>A good way to better understand MOPs and MOEs is to examine the difference between the two. </a:t>
            </a:r>
          </a:p>
          <a:p>
            <a:pPr fontAlgn="auto">
              <a:spcBef>
                <a:spcPts val="0"/>
              </a:spcBef>
              <a:spcAft>
                <a:spcPts val="0"/>
              </a:spcAft>
              <a:defRPr/>
            </a:pPr>
            <a:endParaRPr lang="en-US" dirty="0"/>
          </a:p>
          <a:p>
            <a:pPr marL="228600" indent="-228600" fontAlgn="auto">
              <a:spcBef>
                <a:spcPts val="0"/>
              </a:spcBef>
              <a:spcAft>
                <a:spcPts val="0"/>
              </a:spcAft>
              <a:buFont typeface="+mj-lt"/>
              <a:buAutoNum type="arabicPeriod"/>
              <a:defRPr/>
            </a:pPr>
            <a:r>
              <a:rPr lang="en-US" dirty="0"/>
              <a:t>MOPs measure COMPLIANCE with an OPSEC measure while MOEs measure the outcome of that OPSEC measure in protecting critical information after and while compliance occurs</a:t>
            </a:r>
          </a:p>
          <a:p>
            <a:pPr fontAlgn="auto">
              <a:spcBef>
                <a:spcPts val="0"/>
              </a:spcBef>
              <a:spcAft>
                <a:spcPts val="0"/>
              </a:spcAft>
              <a:buFont typeface="+mj-lt"/>
              <a:buNone/>
              <a:defRPr/>
            </a:pPr>
            <a:endParaRPr lang="en-US" dirty="0"/>
          </a:p>
          <a:p>
            <a:pPr fontAlgn="auto">
              <a:spcBef>
                <a:spcPts val="0"/>
              </a:spcBef>
              <a:spcAft>
                <a:spcPts val="0"/>
              </a:spcAft>
              <a:buFont typeface="+mj-lt"/>
              <a:buNone/>
              <a:defRPr/>
            </a:pPr>
            <a:r>
              <a:rPr lang="en-US" b="1" dirty="0"/>
              <a:t>MOPs</a:t>
            </a:r>
          </a:p>
          <a:p>
            <a:pPr marL="228600" indent="-228600" fontAlgn="auto">
              <a:spcBef>
                <a:spcPts val="0"/>
              </a:spcBef>
              <a:spcAft>
                <a:spcPts val="0"/>
              </a:spcAft>
              <a:buFont typeface="+mj-lt"/>
              <a:buAutoNum type="arabicPeriod"/>
              <a:defRPr/>
            </a:pPr>
            <a:r>
              <a:rPr lang="en-US" u="sng" dirty="0"/>
              <a:t>Evaluating compliance includes:</a:t>
            </a:r>
          </a:p>
          <a:p>
            <a:pPr marL="228600" indent="-228600" fontAlgn="auto">
              <a:spcBef>
                <a:spcPts val="0"/>
              </a:spcBef>
              <a:spcAft>
                <a:spcPts val="0"/>
              </a:spcAft>
              <a:buFont typeface="+mj-lt"/>
              <a:buAutoNum type="arabicPeriod"/>
              <a:defRPr/>
            </a:pPr>
            <a:endParaRPr lang="en-US" u="sng" dirty="0"/>
          </a:p>
          <a:p>
            <a:pPr marL="395288" lvl="1" indent="-228600" fontAlgn="auto">
              <a:spcBef>
                <a:spcPts val="0"/>
              </a:spcBef>
              <a:spcAft>
                <a:spcPts val="0"/>
              </a:spcAft>
              <a:buFont typeface="+mj-lt"/>
              <a:buAutoNum type="alphaLcPeriod"/>
              <a:defRPr/>
            </a:pPr>
            <a:r>
              <a:rPr lang="en-US" dirty="0"/>
              <a:t>Determining whether the task was conducted or not</a:t>
            </a:r>
          </a:p>
          <a:p>
            <a:pPr marL="395288" lvl="1" indent="-228600" fontAlgn="auto">
              <a:spcBef>
                <a:spcPts val="0"/>
              </a:spcBef>
              <a:spcAft>
                <a:spcPts val="0"/>
              </a:spcAft>
              <a:buFont typeface="+mj-lt"/>
              <a:buAutoNum type="alphaLcPeriod"/>
              <a:defRPr/>
            </a:pPr>
            <a:r>
              <a:rPr lang="en-US" dirty="0"/>
              <a:t>Determining if the task is/was being conducted correctly</a:t>
            </a:r>
          </a:p>
          <a:p>
            <a:pPr marL="166688" lvl="1" fontAlgn="auto">
              <a:spcBef>
                <a:spcPts val="0"/>
              </a:spcBef>
              <a:spcAft>
                <a:spcPts val="0"/>
              </a:spcAft>
              <a:buFont typeface="Arial" panose="020B0604020202020204" pitchFamily="34" charset="0"/>
              <a:buNone/>
              <a:defRPr/>
            </a:pPr>
            <a:endParaRPr lang="en-US" dirty="0"/>
          </a:p>
          <a:p>
            <a:pPr marL="166688" lvl="1" fontAlgn="auto">
              <a:spcBef>
                <a:spcPts val="0"/>
              </a:spcBef>
              <a:spcAft>
                <a:spcPts val="0"/>
              </a:spcAft>
              <a:buFont typeface="Arial" panose="020B0604020202020204" pitchFamily="34" charset="0"/>
              <a:buNone/>
              <a:defRPr/>
            </a:pPr>
            <a:r>
              <a:rPr lang="en-US" dirty="0"/>
              <a:t>Did we do it and did we do it right?</a:t>
            </a:r>
          </a:p>
          <a:p>
            <a:pPr marL="395288" lvl="1" indent="-228600" fontAlgn="auto">
              <a:spcBef>
                <a:spcPts val="0"/>
              </a:spcBef>
              <a:spcAft>
                <a:spcPts val="0"/>
              </a:spcAft>
              <a:buFont typeface="Arial" panose="020B0604020202020204" pitchFamily="34" charset="0"/>
              <a:buChar char="•"/>
              <a:defRPr/>
            </a:pPr>
            <a:endParaRPr lang="en-US" dirty="0"/>
          </a:p>
          <a:p>
            <a:pPr marL="228600" indent="-228600" fontAlgn="auto">
              <a:spcBef>
                <a:spcPts val="0"/>
              </a:spcBef>
              <a:spcAft>
                <a:spcPts val="0"/>
              </a:spcAft>
              <a:buFont typeface="+mj-lt"/>
              <a:buAutoNum type="arabicPeriod"/>
              <a:defRPr/>
            </a:pPr>
            <a:r>
              <a:rPr lang="en-US" u="sng" dirty="0"/>
              <a:t>MOPs should answer the following questions:</a:t>
            </a:r>
          </a:p>
          <a:p>
            <a:pPr marL="228600" indent="-228600" fontAlgn="auto">
              <a:spcBef>
                <a:spcPts val="0"/>
              </a:spcBef>
              <a:spcAft>
                <a:spcPts val="0"/>
              </a:spcAft>
              <a:buFont typeface="+mj-lt"/>
              <a:buAutoNum type="arabicPeriod"/>
              <a:defRPr/>
            </a:pPr>
            <a:endParaRPr lang="en-US" u="sng" dirty="0"/>
          </a:p>
          <a:p>
            <a:pPr marL="395288" lvl="1" indent="-228600" fontAlgn="auto">
              <a:spcBef>
                <a:spcPts val="0"/>
              </a:spcBef>
              <a:spcAft>
                <a:spcPts val="0"/>
              </a:spcAft>
              <a:buFont typeface="+mj-lt"/>
              <a:buAutoNum type="alphaLcPeriod"/>
              <a:defRPr/>
            </a:pPr>
            <a:r>
              <a:rPr lang="en-US" dirty="0"/>
              <a:t>Was the action taken or task completed? </a:t>
            </a:r>
          </a:p>
          <a:p>
            <a:pPr marL="573088" lvl="2" indent="-228600" fontAlgn="auto">
              <a:spcBef>
                <a:spcPts val="0"/>
              </a:spcBef>
              <a:spcAft>
                <a:spcPts val="0"/>
              </a:spcAft>
              <a:buFont typeface="Courier New" panose="02070309020205020404" pitchFamily="49" charset="0"/>
              <a:buChar char="o"/>
              <a:defRPr/>
            </a:pPr>
            <a:r>
              <a:rPr lang="en-US" dirty="0"/>
              <a:t>Did the entire organization receive the training or just 50%</a:t>
            </a:r>
          </a:p>
          <a:p>
            <a:pPr marL="395288" lvl="1" indent="-228600" fontAlgn="auto">
              <a:spcBef>
                <a:spcPts val="0"/>
              </a:spcBef>
              <a:spcAft>
                <a:spcPts val="0"/>
              </a:spcAft>
              <a:buFont typeface="Arial" panose="020B0604020202020204" pitchFamily="34" charset="0"/>
              <a:buChar char="•"/>
              <a:defRPr/>
            </a:pPr>
            <a:endParaRPr lang="en-US" dirty="0"/>
          </a:p>
          <a:p>
            <a:pPr marL="395288" lvl="1" indent="-228600" fontAlgn="auto">
              <a:spcBef>
                <a:spcPts val="0"/>
              </a:spcBef>
              <a:spcAft>
                <a:spcPts val="0"/>
              </a:spcAft>
              <a:buFont typeface="+mj-lt"/>
              <a:buAutoNum type="alphaLcPeriod" startAt="2"/>
              <a:defRPr/>
            </a:pPr>
            <a:r>
              <a:rPr lang="en-US" dirty="0"/>
              <a:t>Was the measure performed fully and correctly? To what extent? </a:t>
            </a:r>
          </a:p>
          <a:p>
            <a:pPr marL="573088" lvl="2" indent="-228600" fontAlgn="auto">
              <a:spcBef>
                <a:spcPts val="0"/>
              </a:spcBef>
              <a:spcAft>
                <a:spcPts val="0"/>
              </a:spcAft>
              <a:buFont typeface="Courier New" panose="02070309020205020404" pitchFamily="49" charset="0"/>
              <a:buChar char="o"/>
              <a:defRPr/>
            </a:pPr>
            <a:r>
              <a:rPr lang="en-US" dirty="0"/>
              <a:t>Did the training cover the correct information? </a:t>
            </a:r>
          </a:p>
          <a:p>
            <a:pPr fontAlgn="auto">
              <a:spcBef>
                <a:spcPts val="0"/>
              </a:spcBef>
              <a:spcAft>
                <a:spcPts val="0"/>
              </a:spcAft>
              <a:buFont typeface="+mj-lt"/>
              <a:buNone/>
              <a:defRPr/>
            </a:pPr>
            <a:endParaRPr lang="en-US" dirty="0"/>
          </a:p>
          <a:p>
            <a:pPr fontAlgn="auto">
              <a:spcBef>
                <a:spcPts val="0"/>
              </a:spcBef>
              <a:spcAft>
                <a:spcPts val="0"/>
              </a:spcAft>
              <a:buFont typeface="+mj-lt"/>
              <a:buNone/>
              <a:defRPr/>
            </a:pPr>
            <a:r>
              <a:rPr lang="en-US" b="1" dirty="0"/>
              <a:t>MOEs</a:t>
            </a:r>
          </a:p>
          <a:p>
            <a:pPr marL="228600" indent="-228600" fontAlgn="auto">
              <a:spcBef>
                <a:spcPts val="0"/>
              </a:spcBef>
              <a:spcAft>
                <a:spcPts val="0"/>
              </a:spcAft>
              <a:buFont typeface="+mj-lt"/>
              <a:buAutoNum type="arabicPeriod"/>
              <a:defRPr/>
            </a:pPr>
            <a:r>
              <a:rPr lang="en-US" u="sng" dirty="0"/>
              <a:t>Evaluating the outcome/effects include:</a:t>
            </a:r>
          </a:p>
          <a:p>
            <a:pPr marL="228600" indent="-228600" fontAlgn="auto">
              <a:spcBef>
                <a:spcPts val="0"/>
              </a:spcBef>
              <a:spcAft>
                <a:spcPts val="0"/>
              </a:spcAft>
              <a:buFont typeface="+mj-lt"/>
              <a:buAutoNum type="arabicPeriod"/>
              <a:defRPr/>
            </a:pPr>
            <a:endParaRPr lang="en-US" u="sng" dirty="0"/>
          </a:p>
          <a:p>
            <a:pPr marL="395288" lvl="1" indent="-228600" fontAlgn="auto">
              <a:spcBef>
                <a:spcPts val="0"/>
              </a:spcBef>
              <a:spcAft>
                <a:spcPts val="0"/>
              </a:spcAft>
              <a:buFont typeface="+mj-lt"/>
              <a:buAutoNum type="alphaLcPeriod"/>
              <a:defRPr/>
            </a:pPr>
            <a:r>
              <a:rPr lang="en-US" dirty="0"/>
              <a:t>Determining whether the critical information and/or indicators were protected or not specifically due to the OPSEC measure in question</a:t>
            </a:r>
          </a:p>
          <a:p>
            <a:pPr marL="395288" lvl="1" indent="-228600" fontAlgn="auto">
              <a:spcBef>
                <a:spcPts val="0"/>
              </a:spcBef>
              <a:spcAft>
                <a:spcPts val="0"/>
              </a:spcAft>
              <a:buFont typeface="+mj-lt"/>
              <a:buAutoNum type="alphaLcPeriod"/>
              <a:defRPr/>
            </a:pPr>
            <a:r>
              <a:rPr lang="en-US" dirty="0"/>
              <a:t>Determining if there was a compromise of critical information or if indicators were released in a source that the OPSEC measure in question was intended to target</a:t>
            </a:r>
          </a:p>
          <a:p>
            <a:pPr marL="395288" lvl="1" indent="-228600" fontAlgn="auto">
              <a:spcBef>
                <a:spcPts val="0"/>
              </a:spcBef>
              <a:spcAft>
                <a:spcPts val="0"/>
              </a:spcAft>
              <a:buFont typeface="Arial" panose="020B0604020202020204" pitchFamily="34" charset="0"/>
              <a:buChar char="•"/>
              <a:defRPr/>
            </a:pPr>
            <a:endParaRPr lang="en-US" dirty="0"/>
          </a:p>
          <a:p>
            <a:pPr marL="228600" indent="-228600" fontAlgn="auto">
              <a:spcBef>
                <a:spcPts val="0"/>
              </a:spcBef>
              <a:spcAft>
                <a:spcPts val="0"/>
              </a:spcAft>
              <a:buFont typeface="+mj-lt"/>
              <a:buAutoNum type="arabicPeriod"/>
              <a:defRPr/>
            </a:pPr>
            <a:r>
              <a:rPr lang="en-US" u="sng" dirty="0"/>
              <a:t>MOEs should answer the following questions</a:t>
            </a:r>
          </a:p>
          <a:p>
            <a:pPr marL="395288" lvl="1" indent="-228600" fontAlgn="auto">
              <a:spcBef>
                <a:spcPts val="0"/>
              </a:spcBef>
              <a:spcAft>
                <a:spcPts val="0"/>
              </a:spcAft>
              <a:buFont typeface="Arial" panose="020B0604020202020204" pitchFamily="34" charset="0"/>
              <a:buChar char="•"/>
              <a:defRPr/>
            </a:pPr>
            <a:endParaRPr lang="en-US" dirty="0"/>
          </a:p>
          <a:p>
            <a:pPr marL="395288" lvl="1" indent="-228600" fontAlgn="auto">
              <a:spcBef>
                <a:spcPts val="0"/>
              </a:spcBef>
              <a:spcAft>
                <a:spcPts val="0"/>
              </a:spcAft>
              <a:buFont typeface="+mj-lt"/>
              <a:buAutoNum type="alphaLcPeriod"/>
              <a:defRPr/>
            </a:pPr>
            <a:r>
              <a:rPr lang="en-US" dirty="0"/>
              <a:t>Did the measure accomplish what it was supposed to? </a:t>
            </a:r>
          </a:p>
          <a:p>
            <a:pPr marL="573088" lvl="2" indent="-228600" fontAlgn="auto">
              <a:spcBef>
                <a:spcPts val="0"/>
              </a:spcBef>
              <a:spcAft>
                <a:spcPts val="0"/>
              </a:spcAft>
              <a:buFont typeface="Courier New" panose="02070309020205020404" pitchFamily="49" charset="0"/>
              <a:buChar char="o"/>
              <a:defRPr/>
            </a:pPr>
            <a:r>
              <a:rPr lang="en-US" b="1" i="1" u="sng" dirty="0"/>
              <a:t>In general, what is the purpose of an OPSEC measure?</a:t>
            </a:r>
            <a:r>
              <a:rPr lang="en-US" dirty="0"/>
              <a:t> </a:t>
            </a:r>
            <a:r>
              <a:rPr lang="en-US" i="1" dirty="0"/>
              <a:t>To protect critical information and indicators</a:t>
            </a:r>
          </a:p>
          <a:p>
            <a:pPr marL="573088" lvl="2" indent="-228600" fontAlgn="auto">
              <a:spcBef>
                <a:spcPts val="0"/>
              </a:spcBef>
              <a:spcAft>
                <a:spcPts val="0"/>
              </a:spcAft>
              <a:buFont typeface="Courier New" panose="02070309020205020404" pitchFamily="49" charset="0"/>
              <a:buChar char="o"/>
              <a:defRPr/>
            </a:pPr>
            <a:r>
              <a:rPr lang="en-US" dirty="0"/>
              <a:t>Protecting critical information and indicators will always be the infrastructure of every MOE you develop – But it may look different based on the OPSEC measure you are addressing</a:t>
            </a:r>
          </a:p>
          <a:p>
            <a:pPr marL="573088" lvl="2" indent="-228600" fontAlgn="auto">
              <a:spcBef>
                <a:spcPts val="0"/>
              </a:spcBef>
              <a:spcAft>
                <a:spcPts val="0"/>
              </a:spcAft>
              <a:buFont typeface="Courier New" panose="02070309020205020404" pitchFamily="49" charset="0"/>
              <a:buChar char="o"/>
              <a:defRPr/>
            </a:pPr>
            <a:r>
              <a:rPr lang="en-US" dirty="0"/>
              <a:t>However, beyond the foundational purpose of an OPSEC measure, each OPSEC measure is designed with specific vulnerabilities in mind. To answer this question, we need to know if the OPSEC measure protected critical information in relation to how it was intended to do so.</a:t>
            </a:r>
          </a:p>
          <a:p>
            <a:pPr marL="739775" lvl="3" indent="-228600" fontAlgn="auto">
              <a:spcBef>
                <a:spcPts val="0"/>
              </a:spcBef>
              <a:spcAft>
                <a:spcPts val="0"/>
              </a:spcAft>
              <a:buFont typeface="Wingdings" panose="05000000000000000000" pitchFamily="2" charset="2"/>
              <a:buChar char="v"/>
              <a:defRPr/>
            </a:pPr>
            <a:r>
              <a:rPr lang="en-US" dirty="0"/>
              <a:t>For example, if the OPSEC measure was intended to prevent Soldiers from posting indicators on Social media, did it specifically prevent that? We will not evaluate this measure by looking at if that OPSEC measure prevented critical information from being gleaned from unencrypted emails because it wasn’t designed to do that.</a:t>
            </a:r>
          </a:p>
          <a:p>
            <a:pPr marL="739775" lvl="3" indent="-228600" eaLnBrk="0" hangingPunct="0">
              <a:buFont typeface="Wingdings" panose="05000000000000000000" pitchFamily="2" charset="2"/>
              <a:buChar char="v"/>
              <a:defRPr/>
            </a:pPr>
            <a:r>
              <a:rPr lang="en-US" dirty="0"/>
              <a:t>Did requiring Pre-Publication reviews prevent critical information and indicators from being published? (</a:t>
            </a:r>
            <a:r>
              <a:rPr lang="en-US" i="1" dirty="0"/>
              <a:t>Looking at OPSEC reviews to see if critical information or indicators were caught and removed before publication is one good way to find out if this OPSEC measure worked.</a:t>
            </a:r>
            <a:r>
              <a:rPr lang="en-US" dirty="0"/>
              <a:t>)</a:t>
            </a:r>
          </a:p>
          <a:p>
            <a:pPr marL="166688" lvl="1" fontAlgn="auto">
              <a:spcBef>
                <a:spcPts val="0"/>
              </a:spcBef>
              <a:spcAft>
                <a:spcPts val="0"/>
              </a:spcAft>
              <a:buFont typeface="Arial" panose="020B0604020202020204" pitchFamily="34" charset="0"/>
              <a:buNone/>
              <a:defRPr/>
            </a:pPr>
            <a:endParaRPr lang="en-US" dirty="0"/>
          </a:p>
          <a:p>
            <a:pPr fontAlgn="auto">
              <a:spcBef>
                <a:spcPts val="0"/>
              </a:spcBef>
              <a:spcAft>
                <a:spcPts val="0"/>
              </a:spcAft>
              <a:defRPr/>
            </a:pPr>
            <a:r>
              <a:rPr lang="en-US" dirty="0"/>
              <a:t>As you can see, MOPs are measured starting with implementation and can continue through execution. In contrast, MOEs are not measured until after implementation because you can’t evaluate if the measure is working until it is actually fully implemented and being executed.</a:t>
            </a:r>
          </a:p>
          <a:p>
            <a:pPr fontAlgn="auto">
              <a:spcBef>
                <a:spcPts val="0"/>
              </a:spcBef>
              <a:spcAft>
                <a:spcPts val="0"/>
              </a:spcAft>
              <a:defRPr/>
            </a:pPr>
            <a:endParaRPr lang="en-US" dirty="0"/>
          </a:p>
          <a:p>
            <a:pPr fontAlgn="auto">
              <a:spcBef>
                <a:spcPts val="0"/>
              </a:spcBef>
              <a:spcAft>
                <a:spcPts val="0"/>
              </a:spcAft>
              <a:defRPr/>
            </a:pPr>
            <a:r>
              <a:rPr lang="en-US" b="1" dirty="0"/>
              <a:t>Example</a:t>
            </a:r>
            <a:r>
              <a:rPr lang="en-US" dirty="0"/>
              <a:t>: As an example, let’s look at pre-publication OPSEC reviews as an OPSEC measure. When implementing this measure, you will need to communicate the policy to the organization personnel and the organization will have to execute the policy by submitting all items to be published for an OPSEC review before it is published. There are a lot of compliance aspects or MOPs that can be measured here such as </a:t>
            </a:r>
          </a:p>
          <a:p>
            <a:pPr marL="228600" indent="-228600" fontAlgn="auto">
              <a:spcBef>
                <a:spcPts val="0"/>
              </a:spcBef>
              <a:spcAft>
                <a:spcPts val="0"/>
              </a:spcAft>
              <a:buFont typeface="+mj-lt"/>
              <a:buAutoNum type="arabicPeriod"/>
              <a:defRPr/>
            </a:pPr>
            <a:r>
              <a:rPr lang="en-US" dirty="0"/>
              <a:t>Was the policy communicated effectively to everyone in the organization? (At implementation)</a:t>
            </a:r>
          </a:p>
          <a:p>
            <a:pPr marL="228600" indent="-228600" fontAlgn="auto">
              <a:spcBef>
                <a:spcPts val="0"/>
              </a:spcBef>
              <a:spcAft>
                <a:spcPts val="0"/>
              </a:spcAft>
              <a:buFont typeface="+mj-lt"/>
              <a:buAutoNum type="arabicPeriod"/>
              <a:defRPr/>
            </a:pPr>
            <a:r>
              <a:rPr lang="en-US" dirty="0"/>
              <a:t>The number of items that received an OPSEC review before being published (Throughout execution)</a:t>
            </a:r>
          </a:p>
          <a:p>
            <a:pPr fontAlgn="auto">
              <a:spcBef>
                <a:spcPts val="0"/>
              </a:spcBef>
              <a:spcAft>
                <a:spcPts val="0"/>
              </a:spcAft>
              <a:buFont typeface="+mj-lt"/>
              <a:buNone/>
              <a:defRPr/>
            </a:pPr>
            <a:endParaRPr lang="en-US" dirty="0"/>
          </a:p>
          <a:p>
            <a:pPr fontAlgn="auto">
              <a:spcBef>
                <a:spcPts val="0"/>
              </a:spcBef>
              <a:spcAft>
                <a:spcPts val="0"/>
              </a:spcAft>
              <a:buFont typeface="+mj-lt"/>
              <a:buNone/>
              <a:defRPr/>
            </a:pPr>
            <a:r>
              <a:rPr lang="en-US" dirty="0"/>
              <a:t>But you cannot evaluate whether the measure worked at implementation because it hasn’t yet been executed. Once executed and items are being published after the policy was implemented and communicated, you can check if any critical information or indicators were published.   </a:t>
            </a:r>
          </a:p>
          <a:p>
            <a:pPr fontAlgn="auto">
              <a:spcBef>
                <a:spcPts val="0"/>
              </a:spcBef>
              <a:spcAft>
                <a:spcPts val="0"/>
              </a:spcAft>
              <a:buFont typeface="+mj-lt"/>
              <a:buNone/>
              <a:defRPr/>
            </a:pPr>
            <a:endParaRPr 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C685151-11C5-402C-BA65-71B54B1EE7F9}" type="slidenum">
              <a:rPr lang="en-US" altLang="en-US"/>
              <a:pPr fontAlgn="base">
                <a:spcBef>
                  <a:spcPct val="0"/>
                </a:spcBef>
                <a:spcAft>
                  <a:spcPct val="0"/>
                </a:spcAft>
              </a:pPr>
              <a:t>47</a:t>
            </a:fld>
            <a:endParaRPr lang="en-US" altLang="en-US"/>
          </a:p>
        </p:txBody>
      </p:sp>
    </p:spTree>
    <p:extLst>
      <p:ext uri="{BB962C8B-B14F-4D97-AF65-F5344CB8AC3E}">
        <p14:creationId xmlns:p14="http://schemas.microsoft.com/office/powerpoint/2010/main" val="4047516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US" dirty="0"/>
              <a:t>Here are some examples of MOPs and MOEs for three different OPSEC Measures. We’ve only provided 1 example for each measure. There are other MOPs &amp; MOEs for these OPSEC measures. </a:t>
            </a:r>
          </a:p>
          <a:p>
            <a:pPr fontAlgn="auto">
              <a:spcBef>
                <a:spcPts val="0"/>
              </a:spcBef>
              <a:spcAft>
                <a:spcPts val="0"/>
              </a:spcAft>
              <a:defRPr/>
            </a:pPr>
            <a:endParaRPr lang="en-US" dirty="0"/>
          </a:p>
          <a:p>
            <a:pPr fontAlgn="auto">
              <a:spcBef>
                <a:spcPts val="0"/>
              </a:spcBef>
              <a:spcAft>
                <a:spcPts val="0"/>
              </a:spcAft>
              <a:defRPr/>
            </a:pPr>
            <a:r>
              <a:rPr lang="en-US" dirty="0"/>
              <a:t>Again, Did we do it and do it correctly vs. Did it work?</a:t>
            </a:r>
          </a:p>
          <a:p>
            <a:pPr fontAlgn="auto">
              <a:spcBef>
                <a:spcPts val="0"/>
              </a:spcBef>
              <a:spcAft>
                <a:spcPts val="0"/>
              </a:spcAft>
              <a:defRPr/>
            </a:pPr>
            <a:endParaRPr lang="en-US" dirty="0"/>
          </a:p>
          <a:p>
            <a:pPr fontAlgn="auto">
              <a:spcBef>
                <a:spcPts val="0"/>
              </a:spcBef>
              <a:spcAft>
                <a:spcPts val="0"/>
              </a:spcAft>
              <a:defRPr/>
            </a:pPr>
            <a:endParaRPr lang="en-US" dirty="0"/>
          </a:p>
          <a:p>
            <a:pPr marL="228600" indent="-228600" fontAlgn="auto">
              <a:spcBef>
                <a:spcPts val="0"/>
              </a:spcBef>
              <a:spcAft>
                <a:spcPts val="0"/>
              </a:spcAft>
              <a:buFont typeface="+mj-lt"/>
              <a:buAutoNum type="arabicPeriod"/>
              <a:defRPr/>
            </a:pPr>
            <a:r>
              <a:rPr lang="en-US" dirty="0"/>
              <a:t>Notice that all of the MOEs, no matter the OPSEC measures, have a theme of protecting critical information and indicators. This includes OPSEC violations/compromises because that tells you if critical information was protected or not. </a:t>
            </a:r>
          </a:p>
          <a:p>
            <a:pPr marL="228600" indent="-228600" fontAlgn="auto">
              <a:spcBef>
                <a:spcPts val="0"/>
              </a:spcBef>
              <a:spcAft>
                <a:spcPts val="0"/>
              </a:spcAft>
              <a:buFont typeface="+mj-lt"/>
              <a:buAutoNum type="arabicPeriod"/>
              <a:defRPr/>
            </a:pPr>
            <a:endParaRPr lang="en-US" dirty="0"/>
          </a:p>
          <a:p>
            <a:pPr marL="228600" indent="-228600" fontAlgn="auto">
              <a:spcBef>
                <a:spcPts val="0"/>
              </a:spcBef>
              <a:spcAft>
                <a:spcPts val="0"/>
              </a:spcAft>
              <a:buFont typeface="+mj-lt"/>
              <a:buAutoNum type="arabicPeriod"/>
              <a:defRPr/>
            </a:pPr>
            <a:r>
              <a:rPr lang="en-US" dirty="0"/>
              <a:t>The only difference between the MOEs for all of these measures is that each is tailored to the specific OPSEC measure</a:t>
            </a:r>
          </a:p>
          <a:p>
            <a:pPr marL="395288" lvl="1" indent="-228600" fontAlgn="auto">
              <a:spcBef>
                <a:spcPts val="0"/>
              </a:spcBef>
              <a:spcAft>
                <a:spcPts val="0"/>
              </a:spcAft>
              <a:buFont typeface="Arial" panose="020B0604020202020204" pitchFamily="34" charset="0"/>
              <a:buChar char="•"/>
              <a:defRPr/>
            </a:pPr>
            <a:r>
              <a:rPr lang="en-US" dirty="0"/>
              <a:t>You can almost insert “</a:t>
            </a:r>
            <a:r>
              <a:rPr lang="en-US" i="1" dirty="0"/>
              <a:t>No/reduction in OPSEC violations</a:t>
            </a:r>
            <a:r>
              <a:rPr lang="en-US" dirty="0"/>
              <a:t>” or “</a:t>
            </a:r>
            <a:r>
              <a:rPr lang="en-US" i="1" dirty="0"/>
              <a:t>no critical information released</a:t>
            </a:r>
            <a:r>
              <a:rPr lang="en-US" dirty="0"/>
              <a:t>” to create a MOE for any OPSEC measure. Then just add the measure. </a:t>
            </a:r>
          </a:p>
          <a:p>
            <a:pPr marL="395288" lvl="1" indent="-228600" fontAlgn="auto">
              <a:spcBef>
                <a:spcPts val="0"/>
              </a:spcBef>
              <a:spcAft>
                <a:spcPts val="0"/>
              </a:spcAft>
              <a:buFont typeface="Arial" panose="020B0604020202020204" pitchFamily="34" charset="0"/>
              <a:buChar char="•"/>
              <a:defRPr/>
            </a:pPr>
            <a:r>
              <a:rPr lang="en-US" dirty="0"/>
              <a:t>For example: </a:t>
            </a:r>
            <a:endParaRPr lang="en-US" i="1" dirty="0"/>
          </a:p>
          <a:p>
            <a:pPr marL="573088" lvl="2" indent="-228600" fontAlgn="auto">
              <a:spcBef>
                <a:spcPts val="0"/>
              </a:spcBef>
              <a:spcAft>
                <a:spcPts val="0"/>
              </a:spcAft>
              <a:buFont typeface="+mj-lt"/>
              <a:buAutoNum type="arabicPeriod"/>
              <a:defRPr/>
            </a:pPr>
            <a:r>
              <a:rPr lang="en-US" i="1" dirty="0"/>
              <a:t>No/reduction in OPSEC compromise found in </a:t>
            </a:r>
            <a:r>
              <a:rPr lang="en-US" b="1" dirty="0"/>
              <a:t>Unencrypted emails</a:t>
            </a:r>
          </a:p>
          <a:p>
            <a:pPr marL="573088" lvl="2" indent="-228600" fontAlgn="auto">
              <a:spcBef>
                <a:spcPts val="0"/>
              </a:spcBef>
              <a:spcAft>
                <a:spcPts val="0"/>
              </a:spcAft>
              <a:buFont typeface="+mj-lt"/>
              <a:buAutoNum type="arabicPeriod"/>
              <a:defRPr/>
            </a:pPr>
            <a:r>
              <a:rPr lang="en-US" i="1" dirty="0"/>
              <a:t>No/reduction in OPSEC compromise found in </a:t>
            </a:r>
            <a:r>
              <a:rPr lang="en-US" b="1" dirty="0"/>
              <a:t>On social media</a:t>
            </a:r>
          </a:p>
          <a:p>
            <a:pPr marL="573088" lvl="2" indent="-228600" fontAlgn="auto">
              <a:spcBef>
                <a:spcPts val="0"/>
              </a:spcBef>
              <a:spcAft>
                <a:spcPts val="0"/>
              </a:spcAft>
              <a:buFont typeface="+mj-lt"/>
              <a:buAutoNum type="arabicPeriod"/>
              <a:defRPr/>
            </a:pPr>
            <a:r>
              <a:rPr lang="en-US" i="1" dirty="0"/>
              <a:t>No/reduction in OPSEC compromise found in </a:t>
            </a:r>
            <a:r>
              <a:rPr lang="en-US" b="1" dirty="0"/>
              <a:t>In public facing webpages</a:t>
            </a:r>
          </a:p>
          <a:p>
            <a:pPr marL="573088" lvl="2" indent="-228600" fontAlgn="auto">
              <a:spcBef>
                <a:spcPts val="0"/>
              </a:spcBef>
              <a:spcAft>
                <a:spcPts val="0"/>
              </a:spcAft>
              <a:buFont typeface="+mj-lt"/>
              <a:buAutoNum type="arabicPeriod"/>
              <a:defRPr/>
            </a:pPr>
            <a:endParaRPr lang="en-US" dirty="0"/>
          </a:p>
          <a:p>
            <a:pPr eaLnBrk="0" hangingPunct="0">
              <a:defRPr/>
            </a:pPr>
            <a:r>
              <a:rPr lang="en-US" b="1" dirty="0">
                <a:solidFill>
                  <a:prstClr val="black"/>
                </a:solidFill>
              </a:rPr>
              <a:t>Also notice how all of the MOPs and MOEs here are quantifiable. This may not always be the case but you should be able to make them quantifiable 99% of the time. You may have to think outside the box though.  </a:t>
            </a:r>
          </a:p>
          <a:p>
            <a:pPr marL="344488" lvl="2" fontAlgn="auto">
              <a:spcBef>
                <a:spcPts val="0"/>
              </a:spcBef>
              <a:spcAft>
                <a:spcPts val="0"/>
              </a:spcAft>
              <a:buFont typeface="+mj-lt"/>
              <a:buNone/>
              <a:defRPr/>
            </a:pPr>
            <a:endParaRPr lang="en-US" dirty="0"/>
          </a:p>
          <a:p>
            <a:pPr marL="573088" lvl="2" indent="-228600" fontAlgn="auto">
              <a:spcBef>
                <a:spcPts val="0"/>
              </a:spcBef>
              <a:spcAft>
                <a:spcPts val="0"/>
              </a:spcAft>
              <a:buFont typeface="+mj-lt"/>
              <a:buAutoNum type="arabicPeriod"/>
              <a:defRPr/>
            </a:pPr>
            <a:endParaRPr 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F73C5C-5C0A-4246-A4E8-A6AFFD606106}" type="slidenum">
              <a:rPr lang="en-US" altLang="en-US"/>
              <a:pPr fontAlgn="base">
                <a:spcBef>
                  <a:spcPct val="0"/>
                </a:spcBef>
                <a:spcAft>
                  <a:spcPct val="0"/>
                </a:spcAft>
              </a:pPr>
              <a:t>48</a:t>
            </a:fld>
            <a:endParaRPr lang="en-US" altLang="en-US"/>
          </a:p>
        </p:txBody>
      </p:sp>
    </p:spTree>
    <p:extLst>
      <p:ext uri="{BB962C8B-B14F-4D97-AF65-F5344CB8AC3E}">
        <p14:creationId xmlns:p14="http://schemas.microsoft.com/office/powerpoint/2010/main" val="632540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eaLnBrk="0" hangingPunct="0">
              <a:defRPr/>
            </a:pPr>
            <a:r>
              <a:rPr lang="en-US" dirty="0"/>
              <a:t>Here are some sources of data to consider. </a:t>
            </a:r>
          </a:p>
          <a:p>
            <a:pPr eaLnBrk="0" hangingPunct="0">
              <a:defRPr/>
            </a:pPr>
            <a:endParaRPr lang="en-US" dirty="0"/>
          </a:p>
          <a:p>
            <a:pPr marL="228600" indent="-228600" eaLnBrk="0" hangingPunct="0">
              <a:buFont typeface="+mj-lt"/>
              <a:buAutoNum type="arabicPeriod"/>
              <a:defRPr/>
            </a:pPr>
            <a:r>
              <a:rPr lang="en-US" b="1" dirty="0"/>
              <a:t>Intelligence/Counterintelligence Reports:</a:t>
            </a:r>
          </a:p>
          <a:p>
            <a:pPr marL="395288" lvl="1" indent="-228600" eaLnBrk="0" hangingPunct="0">
              <a:buFont typeface="Arial" panose="020B0604020202020204" pitchFamily="34" charset="0"/>
              <a:buChar char="•"/>
              <a:defRPr/>
            </a:pPr>
            <a:r>
              <a:rPr lang="en-US" dirty="0"/>
              <a:t>If friendly intelligence reports that the adversary is confused because they don’t know what is going on, or bored because they think nothing is going on, then your measures are likely working. On the other hand, if enemy websites are trumpeting their latest successes and describing how they intend to blunt your upcoming operation, then your measures have not protected that upcoming operation very well. Your own assessments are also very important, determining both if measures are really being implemented according to plan, and if an adversary (when you emulate one) could gather critical information.</a:t>
            </a:r>
          </a:p>
          <a:p>
            <a:pPr marL="228600" indent="-228600" eaLnBrk="0" hangingPunct="0">
              <a:buFont typeface="+mj-lt"/>
              <a:buAutoNum type="arabicPeriod"/>
              <a:defRPr/>
            </a:pPr>
            <a:endParaRPr lang="en-US" dirty="0"/>
          </a:p>
          <a:p>
            <a:pPr marL="228600" indent="-228600" eaLnBrk="0" hangingPunct="0">
              <a:buFont typeface="+mj-lt"/>
              <a:buAutoNum type="arabicPeriod"/>
              <a:defRPr/>
            </a:pPr>
            <a:r>
              <a:rPr lang="en-US" b="1" dirty="0"/>
              <a:t>Open Source Research:</a:t>
            </a:r>
          </a:p>
          <a:p>
            <a:pPr marL="395288" lvl="1" indent="-228600" eaLnBrk="0" hangingPunct="0">
              <a:buFont typeface="Arial" panose="020B0604020202020204" pitchFamily="34" charset="0"/>
              <a:buChar char="•"/>
              <a:defRPr/>
            </a:pPr>
            <a:r>
              <a:rPr lang="en-US" dirty="0"/>
              <a:t>This will allow you to conduct research from the perspective of the adversary to see if you can find any critical information or indicators. This will provide information on where information may be getting out </a:t>
            </a:r>
          </a:p>
          <a:p>
            <a:pPr marL="395288" lvl="1" indent="-228600" eaLnBrk="0" hangingPunct="0">
              <a:buFont typeface="Arial" panose="020B0604020202020204" pitchFamily="34" charset="0"/>
              <a:buChar char="•"/>
              <a:defRPr/>
            </a:pPr>
            <a:endParaRPr lang="en-US" dirty="0"/>
          </a:p>
          <a:p>
            <a:pPr marL="228600" indent="-228600" eaLnBrk="0" hangingPunct="0">
              <a:buFont typeface="+mj-lt"/>
              <a:buAutoNum type="arabicPeriod"/>
              <a:defRPr/>
            </a:pPr>
            <a:r>
              <a:rPr lang="en-US" b="1" dirty="0"/>
              <a:t>Public Media Disclosures:</a:t>
            </a:r>
          </a:p>
          <a:p>
            <a:pPr marL="395288" lvl="1" indent="-228600" eaLnBrk="0" hangingPunct="0">
              <a:buFont typeface="Arial" panose="020B0604020202020204" pitchFamily="34" charset="0"/>
              <a:buChar char="•"/>
              <a:defRPr/>
            </a:pPr>
            <a:r>
              <a:rPr lang="en-US" dirty="0"/>
              <a:t>This is a part of open source research with a focus on the media. An example of a great use of this is when you have an event coming up, you can keep an eye on the media to see if any reports are coming out about the event or indicators about it. </a:t>
            </a:r>
          </a:p>
          <a:p>
            <a:pPr marL="395288" lvl="1" indent="-228600" eaLnBrk="0" hangingPunct="0">
              <a:buFont typeface="Arial" panose="020B0604020202020204" pitchFamily="34" charset="0"/>
              <a:buChar char="•"/>
              <a:defRPr/>
            </a:pPr>
            <a:endParaRPr lang="en-US" dirty="0"/>
          </a:p>
          <a:p>
            <a:pPr marL="228600" indent="-228600" eaLnBrk="0" hangingPunct="0">
              <a:buFont typeface="+mj-lt"/>
              <a:buAutoNum type="arabicPeriod"/>
              <a:defRPr/>
            </a:pPr>
            <a:r>
              <a:rPr lang="en-US" b="1" dirty="0"/>
              <a:t>Website Reviews:</a:t>
            </a:r>
          </a:p>
          <a:p>
            <a:pPr marL="395288" lvl="1" indent="-228600" eaLnBrk="0" hangingPunct="0">
              <a:buFont typeface="Arial" panose="020B0604020202020204" pitchFamily="34" charset="0"/>
              <a:buChar char="•"/>
              <a:defRPr/>
            </a:pPr>
            <a:r>
              <a:rPr lang="en-US" dirty="0"/>
              <a:t>Find OPSEC compromises – Will show if measures that targeted this are working</a:t>
            </a:r>
          </a:p>
          <a:p>
            <a:pPr marL="395288" lvl="1" indent="-228600" eaLnBrk="0" hangingPunct="0">
              <a:buFont typeface="Arial" panose="020B0604020202020204" pitchFamily="34" charset="0"/>
              <a:buChar char="•"/>
              <a:defRPr/>
            </a:pPr>
            <a:endParaRPr lang="en-US" dirty="0"/>
          </a:p>
          <a:p>
            <a:pPr marL="228600" indent="-228600" eaLnBrk="0" hangingPunct="0">
              <a:buFont typeface="+mj-lt"/>
              <a:buAutoNum type="arabicPeriod"/>
              <a:defRPr/>
            </a:pPr>
            <a:r>
              <a:rPr lang="en-US" b="1" dirty="0"/>
              <a:t>Direct Observation:</a:t>
            </a:r>
          </a:p>
          <a:p>
            <a:pPr marL="395288" lvl="1" indent="-228600" eaLnBrk="0" hangingPunct="0">
              <a:buFont typeface="Arial" panose="020B0604020202020204" pitchFamily="34" charset="0"/>
              <a:buChar char="•"/>
              <a:defRPr/>
            </a:pPr>
            <a:r>
              <a:rPr lang="en-US" dirty="0"/>
              <a:t>Find OPSEC compromises – Will show if measures that targeted whatever it is that you are observing are working. You can observe to see if people are wearing their ID badges outside of the building.</a:t>
            </a:r>
          </a:p>
          <a:p>
            <a:pPr marL="395288" lvl="1" indent="-228600" eaLnBrk="0" hangingPunct="0">
              <a:buFont typeface="Arial" panose="020B0604020202020204" pitchFamily="34" charset="0"/>
              <a:buChar char="•"/>
              <a:defRPr/>
            </a:pPr>
            <a:endParaRPr lang="en-US" dirty="0"/>
          </a:p>
          <a:p>
            <a:pPr marL="228600" indent="-228600" eaLnBrk="0" hangingPunct="0">
              <a:buFont typeface="+mj-lt"/>
              <a:buAutoNum type="arabicPeriod"/>
              <a:defRPr/>
            </a:pPr>
            <a:r>
              <a:rPr lang="en-US" b="1" dirty="0"/>
              <a:t>Workforce Interviews:</a:t>
            </a:r>
          </a:p>
          <a:p>
            <a:pPr marL="395288" lvl="1" indent="-228600" eaLnBrk="0" hangingPunct="0">
              <a:buFont typeface="Arial" panose="020B0604020202020204" pitchFamily="34" charset="0"/>
              <a:buChar char="•"/>
              <a:defRPr/>
            </a:pPr>
            <a:r>
              <a:rPr lang="en-US" dirty="0"/>
              <a:t>Depending on what questions you use, can provide a lot of insight. For example, asking people what is on the CIL, who their OPSEC PM is, or if they know some of the OPSEC measures (what do they need to do if they are going to publish a document?)</a:t>
            </a:r>
          </a:p>
          <a:p>
            <a:pPr marL="395288" lvl="1" indent="-228600" eaLnBrk="0" hangingPunct="0">
              <a:buFont typeface="Arial" panose="020B0604020202020204" pitchFamily="34" charset="0"/>
              <a:buChar char="•"/>
              <a:defRPr/>
            </a:pPr>
            <a:endParaRPr lang="en-US" dirty="0"/>
          </a:p>
          <a:p>
            <a:pPr marL="228600" indent="-228600" eaLnBrk="0" hangingPunct="0">
              <a:buFont typeface="+mj-lt"/>
              <a:buAutoNum type="arabicPeriod"/>
              <a:defRPr/>
            </a:pPr>
            <a:r>
              <a:rPr lang="en-US" b="1" dirty="0"/>
              <a:t>Documentation on every OPSEC Review:</a:t>
            </a:r>
          </a:p>
          <a:p>
            <a:pPr marL="395288" lvl="1" indent="-228600" eaLnBrk="0" hangingPunct="0">
              <a:buFont typeface="Arial" panose="020B0604020202020204" pitchFamily="34" charset="0"/>
              <a:buChar char="•"/>
              <a:defRPr/>
            </a:pPr>
            <a:r>
              <a:rPr lang="en-US" dirty="0"/>
              <a:t>Will show what people are putting in documents – for example, if training was the measure, this will show if the training was effective – if trained personnel are aware and not putting critical information out there</a:t>
            </a:r>
          </a:p>
          <a:p>
            <a:pPr marL="395288" lvl="1" indent="-228600" eaLnBrk="0" hangingPunct="0">
              <a:buFont typeface="Arial" panose="020B0604020202020204" pitchFamily="34" charset="0"/>
              <a:buChar char="•"/>
              <a:defRPr/>
            </a:pPr>
            <a:endParaRPr lang="en-US" dirty="0"/>
          </a:p>
          <a:p>
            <a:pPr marL="228600" indent="-228600" eaLnBrk="0" hangingPunct="0">
              <a:buFont typeface="+mj-lt"/>
              <a:buAutoNum type="arabicPeriod"/>
              <a:defRPr/>
            </a:pPr>
            <a:r>
              <a:rPr lang="en-US" b="1" dirty="0"/>
              <a:t>Previous/Current Assessments/Surveys:</a:t>
            </a:r>
          </a:p>
          <a:p>
            <a:pPr marL="395288" lvl="1" indent="-228600" eaLnBrk="0" hangingPunct="0">
              <a:buFont typeface="Arial" panose="020B0604020202020204" pitchFamily="34" charset="0"/>
              <a:buChar char="•"/>
              <a:defRPr/>
            </a:pPr>
            <a:r>
              <a:rPr lang="en-US" dirty="0"/>
              <a:t>Provide the big picture of what is going on with your program</a:t>
            </a:r>
          </a:p>
          <a:p>
            <a:pPr marL="395288" lvl="1" indent="-228600" eaLnBrk="0" hangingPunct="0">
              <a:buFont typeface="Arial" panose="020B0604020202020204" pitchFamily="34" charset="0"/>
              <a:buChar char="•"/>
              <a:defRPr/>
            </a:pPr>
            <a:endParaRPr lang="en-US" dirty="0"/>
          </a:p>
          <a:p>
            <a:pPr marL="228600" indent="-228600" eaLnBrk="0" hangingPunct="0">
              <a:buFont typeface="+mj-lt"/>
              <a:buAutoNum type="arabicPeriod"/>
              <a:defRPr/>
            </a:pPr>
            <a:r>
              <a:rPr lang="en-US" b="1" dirty="0"/>
              <a:t>OPSEC Compromises:</a:t>
            </a:r>
          </a:p>
          <a:p>
            <a:pPr marL="395288" lvl="1" indent="-228600" eaLnBrk="0" hangingPunct="0">
              <a:buFont typeface="Arial" panose="020B0604020202020204" pitchFamily="34" charset="0"/>
              <a:buChar char="•"/>
              <a:defRPr/>
            </a:pPr>
            <a:r>
              <a:rPr lang="en-US" dirty="0"/>
              <a:t>This will show you where information is getting out</a:t>
            </a:r>
          </a:p>
          <a:p>
            <a:pPr marL="395288" lvl="1" indent="-228600" eaLnBrk="0" hangingPunct="0">
              <a:buFont typeface="Arial" panose="020B0604020202020204" pitchFamily="34" charset="0"/>
              <a:buChar char="•"/>
              <a:defRPr/>
            </a:pPr>
            <a:endParaRPr lang="en-US" dirty="0"/>
          </a:p>
          <a:p>
            <a:pPr marL="228600" indent="-228600" eaLnBrk="0" hangingPunct="0">
              <a:buFont typeface="+mj-lt"/>
              <a:buAutoNum type="arabicPeriod"/>
              <a:defRPr/>
            </a:pPr>
            <a:r>
              <a:rPr lang="en-US" b="1" dirty="0"/>
              <a:t>Communications Security Monitoring (COMSEC):</a:t>
            </a:r>
          </a:p>
          <a:p>
            <a:pPr marL="395288" lvl="1" indent="-228600" eaLnBrk="0" hangingPunct="0">
              <a:buFont typeface="Arial" panose="020B0604020202020204" pitchFamily="34" charset="0"/>
              <a:buChar char="•"/>
              <a:defRPr/>
            </a:pPr>
            <a:r>
              <a:rPr lang="en-US" dirty="0"/>
              <a:t>F</a:t>
            </a:r>
          </a:p>
          <a:p>
            <a:pPr marL="395288" lvl="1" indent="-228600" eaLnBrk="0" hangingPunct="0">
              <a:buFont typeface="Arial" panose="020B0604020202020204" pitchFamily="34" charset="0"/>
              <a:buChar char="•"/>
              <a:defRPr/>
            </a:pPr>
            <a:endParaRPr lang="en-US" dirty="0"/>
          </a:p>
          <a:p>
            <a:pPr marL="228600" indent="-228600" eaLnBrk="0" hangingPunct="0">
              <a:buFont typeface="+mj-lt"/>
              <a:buAutoNum type="arabicPeriod"/>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99611AB-9E5A-46F5-878B-41AA91412B42}" type="slidenum">
              <a:rPr lang="en-US" altLang="en-US"/>
              <a:pPr fontAlgn="base">
                <a:spcBef>
                  <a:spcPct val="0"/>
                </a:spcBef>
                <a:spcAft>
                  <a:spcPct val="0"/>
                </a:spcAft>
              </a:pPr>
              <a:t>49</a:t>
            </a:fld>
            <a:endParaRPr lang="en-US" altLang="en-US"/>
          </a:p>
        </p:txBody>
      </p:sp>
    </p:spTree>
    <p:extLst>
      <p:ext uri="{BB962C8B-B14F-4D97-AF65-F5344CB8AC3E}">
        <p14:creationId xmlns:p14="http://schemas.microsoft.com/office/powerpoint/2010/main" val="3221851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077913" y="-14288"/>
            <a:ext cx="9153526" cy="5149851"/>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BE04A8B-9503-4C6D-BD5C-9EBCE80098D8}" type="slidenum">
              <a:rPr lang="en-US" altLang="en-US"/>
              <a:pPr fontAlgn="base">
                <a:spcBef>
                  <a:spcPct val="0"/>
                </a:spcBef>
                <a:spcAft>
                  <a:spcPct val="0"/>
                </a:spcAft>
              </a:pPr>
              <a:t>50</a:t>
            </a:fld>
            <a:endParaRPr lang="en-US" altLang="en-US"/>
          </a:p>
        </p:txBody>
      </p:sp>
    </p:spTree>
    <p:extLst>
      <p:ext uri="{BB962C8B-B14F-4D97-AF65-F5344CB8AC3E}">
        <p14:creationId xmlns:p14="http://schemas.microsoft.com/office/powerpoint/2010/main" val="2267986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77888"/>
            <a:ext cx="5759450"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4840" tIns="47420" rIns="94840" bIns="47420"/>
          <a:lstStyle/>
          <a:p>
            <a:pPr marL="0" marR="0" lvl="0" indent="0" algn="r" defTabSz="948404" rtl="0" eaLnBrk="1" fontAlgn="auto" latinLnBrk="0" hangingPunct="1">
              <a:lnSpc>
                <a:spcPct val="100000"/>
              </a:lnSpc>
              <a:spcBef>
                <a:spcPts val="0"/>
              </a:spcBef>
              <a:spcAft>
                <a:spcPts val="0"/>
              </a:spcAft>
              <a:buClrTx/>
              <a:buSzTx/>
              <a:buFontTx/>
              <a:buNone/>
              <a:tabLst/>
              <a:defRPr/>
            </a:pPr>
            <a:fld id="{54CC42B4-D7A1-4CFC-AB89-B99F2BA460A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8404"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831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hangingPunct="0">
              <a:spcBef>
                <a:spcPct val="0"/>
              </a:spcBef>
            </a:pPr>
            <a:r>
              <a:rPr lang="en-US" altLang="en-US">
                <a:latin typeface="Arial" panose="020B0604020202020204" pitchFamily="34" charset="0"/>
                <a:cs typeface="Arial" panose="020B0604020202020204" pitchFamily="34" charset="0"/>
              </a:rPr>
              <a:t>Evaluation includes: Identify what is an OPSEC Review, policies and processes</a:t>
            </a:r>
          </a:p>
          <a:p>
            <a:pPr hangingPunct="0">
              <a:spcBef>
                <a:spcPct val="0"/>
              </a:spcBef>
            </a:pPr>
            <a:endParaRPr lang="en-US" altLang="en-US">
              <a:latin typeface="Arial" panose="020B0604020202020204" pitchFamily="34" charset="0"/>
              <a:cs typeface="Arial" panose="020B0604020202020204" pitchFamily="34" charset="0"/>
            </a:endParaRPr>
          </a:p>
          <a:p>
            <a:pPr hangingPunct="0">
              <a:spcBef>
                <a:spcPct val="0"/>
              </a:spcBef>
            </a:pPr>
            <a:r>
              <a:rPr lang="en-US" altLang="en-US">
                <a:latin typeface="Arial" panose="020B0604020202020204" pitchFamily="34" charset="0"/>
                <a:cs typeface="Arial" panose="020B0604020202020204" pitchFamily="34" charset="0"/>
              </a:rPr>
              <a:t>OPSEC review is an evaluation of a document to ensure protection of sensitive or critical information.</a:t>
            </a:r>
          </a:p>
          <a:p>
            <a:pPr hangingPunct="0">
              <a:spcBef>
                <a:spcPct val="0"/>
              </a:spcBef>
            </a:pPr>
            <a:r>
              <a:rPr lang="en-US" altLang="en-US">
                <a:latin typeface="Arial" panose="020B0604020202020204" pitchFamily="34" charset="0"/>
                <a:cs typeface="Arial" panose="020B0604020202020204" pitchFamily="34" charset="0"/>
              </a:rPr>
              <a:t> </a:t>
            </a:r>
          </a:p>
          <a:p>
            <a:pPr>
              <a:spcBef>
                <a:spcPct val="0"/>
              </a:spcBef>
            </a:pPr>
            <a:r>
              <a:rPr lang="en-US" altLang="en-US" b="1">
                <a:latin typeface="Arial" panose="020B0604020202020204" pitchFamily="34" charset="0"/>
                <a:cs typeface="Arial" panose="020B0604020202020204" pitchFamily="34" charset="0"/>
              </a:rPr>
              <a:t>5–1. General</a:t>
            </a:r>
          </a:p>
          <a:p>
            <a:pPr>
              <a:spcBef>
                <a:spcPct val="0"/>
              </a:spcBef>
            </a:pPr>
            <a:r>
              <a:rPr lang="en-US" altLang="en-US">
                <a:latin typeface="Arial" panose="020B0604020202020204" pitchFamily="34" charset="0"/>
                <a:cs typeface="Arial" panose="020B0604020202020204" pitchFamily="34" charset="0"/>
              </a:rPr>
              <a:t>The OPSEC review is an evaluation of an information or visual product to ensure protection of critical or sensitive information. A reviewed product may be, but is not limited to, a memorandum, letter, e-mail message, article, academic paper, video, briefing, contract, news release, technical document, proposal, plan, order, response to Freedom of Information Act (FOIA), Privacy Act requests, or other visual or electronic media. The OPSEC officer will conduct a review of these products related to U.S. Government or military operations, and other supporting programs, prior to release in the public domain. An OPSEC review is normally conducted in conjunction with a public affairs review for the release of official information to the public. The OPSEC review of a product is unrelated to the annual program review.</a:t>
            </a:r>
          </a:p>
        </p:txBody>
      </p:sp>
      <p:sp>
        <p:nvSpPr>
          <p:cNvPr id="1126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11264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4145491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a:solidFill>
                  <a:srgbClr val="000000"/>
                </a:solidFill>
                <a:latin typeface="Arial" panose="020B0604020202020204" pitchFamily="34" charset="0"/>
              </a:rPr>
              <a:t>When the threat (T) and vulnerability (V) levels are considered together, an analyst can estimate the probability of an undesirable event. Probability of occurrence of the undesirable event (T x V) and expected Impact (I) are considered together in the estimate of the risk level. </a:t>
            </a:r>
          </a:p>
          <a:p>
            <a:pPr>
              <a:spcBef>
                <a:spcPct val="0"/>
              </a:spcBef>
            </a:pPr>
            <a:r>
              <a:rPr lang="en-US" altLang="en-US" sz="1800" b="1">
                <a:solidFill>
                  <a:srgbClr val="000000"/>
                </a:solidFill>
                <a:latin typeface="Arial" panose="020B0604020202020204" pitchFamily="34" charset="0"/>
              </a:rPr>
              <a:t>Risk = Impact x (Threat x Vulnerability) </a:t>
            </a:r>
            <a:endParaRPr lang="en-US" altLang="en-US" sz="1800">
              <a:solidFill>
                <a:srgbClr val="000000"/>
              </a:solidFill>
              <a:latin typeface="Arial" panose="020B0604020202020204" pitchFamily="34" charset="0"/>
            </a:endParaRPr>
          </a:p>
          <a:p>
            <a:pPr>
              <a:spcBef>
                <a:spcPct val="0"/>
              </a:spcBef>
            </a:pPr>
            <a:r>
              <a:rPr lang="en-US" altLang="en-US" sz="1800">
                <a:solidFill>
                  <a:srgbClr val="000000"/>
                </a:solidFill>
                <a:latin typeface="Arial" panose="020B0604020202020204" pitchFamily="34" charset="0"/>
              </a:rPr>
              <a:t>Why multiply? Using multiplication in the formula is based on the premise that all three elements (I and T and V) must be present to have risk (R). Thus, if there is no threat (T), there is no risk (R), if there is no vulnerability (V) for the threat (T) to exploit, there is no risk (R) and lastly, if there is a threat (T) and a vulnerability (V) to exploit but there is no impact (I) of that exploitation, there is no risk (R). </a:t>
            </a:r>
          </a:p>
          <a:p>
            <a:pPr>
              <a:spcBef>
                <a:spcPct val="0"/>
              </a:spcBef>
            </a:pPr>
            <a:r>
              <a:rPr lang="en-US" altLang="en-US" sz="1800">
                <a:solidFill>
                  <a:srgbClr val="000000"/>
                </a:solidFill>
                <a:latin typeface="Arial" panose="020B0604020202020204" pitchFamily="34" charset="0"/>
              </a:rPr>
              <a:t>Given that a few very rare, but very significant, events can have disproportionate effects, it</a:t>
            </a:r>
            <a:r>
              <a:rPr lang="en-US" altLang="en-US" sz="1800">
                <a:solidFill>
                  <a:srgbClr val="000000"/>
                </a:solidFill>
                <a:latin typeface="Times New Roman" panose="02020603050405020304" pitchFamily="18" charset="0"/>
              </a:rPr>
              <a:t>’</a:t>
            </a:r>
            <a:r>
              <a:rPr lang="en-US" altLang="en-US" sz="1800">
                <a:solidFill>
                  <a:srgbClr val="000000"/>
                </a:solidFill>
                <a:latin typeface="Arial" panose="020B0604020202020204" pitchFamily="34" charset="0"/>
              </a:rPr>
              <a:t>s wise to also take into account one or two of the largest-impact events, even if their probability is low. This is in addition to, not instead of, defending against the highly probable, high-impact events. </a:t>
            </a:r>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0BC3B38-DFE8-48BC-AF5E-8B15ADD26CDE}" type="slidenum">
              <a:rPr lang="en-US" altLang="en-US">
                <a:solidFill>
                  <a:srgbClr val="000000"/>
                </a:solidFill>
              </a:rPr>
              <a:pPr fontAlgn="base">
                <a:spcBef>
                  <a:spcPct val="0"/>
                </a:spcBef>
                <a:spcAft>
                  <a:spcPct val="0"/>
                </a:spcAft>
              </a:pPr>
              <a:t>4</a:t>
            </a:fld>
            <a:endParaRPr lang="en-US" altLang="en-US">
              <a:solidFill>
                <a:srgbClr val="000000"/>
              </a:solidFill>
            </a:endParaRPr>
          </a:p>
        </p:txBody>
      </p:sp>
    </p:spTree>
    <p:extLst>
      <p:ext uri="{BB962C8B-B14F-4D97-AF65-F5344CB8AC3E}">
        <p14:creationId xmlns:p14="http://schemas.microsoft.com/office/powerpoint/2010/main" val="36965361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hangingPunct="0">
              <a:spcBef>
                <a:spcPct val="0"/>
              </a:spcBef>
            </a:pPr>
            <a:r>
              <a:rPr lang="en-US" altLang="en-US">
                <a:latin typeface="Arial" panose="020B0604020202020204" pitchFamily="34" charset="0"/>
                <a:cs typeface="Arial" panose="020B0604020202020204" pitchFamily="34" charset="0"/>
              </a:rPr>
              <a:t>Evaluation includes: Identify what is an OPSEC Review, policies and processes</a:t>
            </a:r>
          </a:p>
          <a:p>
            <a:pPr hangingPunct="0">
              <a:spcBef>
                <a:spcPct val="0"/>
              </a:spcBef>
            </a:pPr>
            <a:endParaRPr lang="en-US" altLang="en-US">
              <a:latin typeface="Arial" panose="020B0604020202020204" pitchFamily="34" charset="0"/>
              <a:cs typeface="Arial" panose="020B0604020202020204" pitchFamily="34" charset="0"/>
            </a:endParaRPr>
          </a:p>
          <a:p>
            <a:pPr hangingPunct="0">
              <a:spcBef>
                <a:spcPct val="0"/>
              </a:spcBef>
            </a:pPr>
            <a:r>
              <a:rPr lang="en-US" altLang="en-US">
                <a:latin typeface="Arial" panose="020B0604020202020204" pitchFamily="34" charset="0"/>
                <a:cs typeface="Arial" panose="020B0604020202020204" pitchFamily="34" charset="0"/>
              </a:rPr>
              <a:t>OPSEC review is an evaluation of a document to ensure protection of sensitive or critical information.</a:t>
            </a:r>
          </a:p>
          <a:p>
            <a:pPr hangingPunct="0">
              <a:spcBef>
                <a:spcPct val="0"/>
              </a:spcBef>
            </a:pPr>
            <a:r>
              <a:rPr lang="en-US" altLang="en-US">
                <a:latin typeface="Arial" panose="020B0604020202020204" pitchFamily="34" charset="0"/>
                <a:cs typeface="Arial" panose="020B0604020202020204" pitchFamily="34" charset="0"/>
              </a:rPr>
              <a:t> </a:t>
            </a:r>
          </a:p>
          <a:p>
            <a:pPr>
              <a:spcBef>
                <a:spcPct val="0"/>
              </a:spcBef>
            </a:pPr>
            <a:r>
              <a:rPr lang="en-US" altLang="en-US" b="1">
                <a:latin typeface="Arial" panose="020B0604020202020204" pitchFamily="34" charset="0"/>
                <a:cs typeface="Arial" panose="020B0604020202020204" pitchFamily="34" charset="0"/>
              </a:rPr>
              <a:t>5–1. General</a:t>
            </a:r>
          </a:p>
          <a:p>
            <a:pPr>
              <a:spcBef>
                <a:spcPct val="0"/>
              </a:spcBef>
            </a:pPr>
            <a:r>
              <a:rPr lang="en-US" altLang="en-US">
                <a:latin typeface="Arial" panose="020B0604020202020204" pitchFamily="34" charset="0"/>
                <a:cs typeface="Arial" panose="020B0604020202020204" pitchFamily="34" charset="0"/>
              </a:rPr>
              <a:t>The OPSEC review is an evaluation of an information or visual product to ensure protection of critical or sensitive information. A reviewed product may be, but is not limited to, a memorandum, letter, e-mail message, article, academic paper, video, briefing, contract, news release, technical document, proposal, plan, order, response to Freedom of Information Act (FOIA), Privacy Act requests, or other visual or electronic media. The OPSEC officer will conduct a review of these products related to U.S. Government or military operations, and other supporting programs, prior to release in the public domain. An OPSEC review is normally conducted in conjunction with a public affairs review for the release of official information to the public. The OPSEC review of a product is unrelated to the annual program review.</a:t>
            </a:r>
          </a:p>
        </p:txBody>
      </p:sp>
      <p:sp>
        <p:nvSpPr>
          <p:cNvPr id="1126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11264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41421242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latin typeface="Arial" panose="020B0604020202020204" pitchFamily="34" charset="0"/>
                <a:cs typeface="Arial" panose="020B0604020202020204" pitchFamily="34" charset="0"/>
              </a:rPr>
              <a:t>Discussion question: </a:t>
            </a:r>
            <a:r>
              <a:rPr lang="en-US" altLang="en-US">
                <a:latin typeface="Arial" panose="020B0604020202020204" pitchFamily="34" charset="0"/>
                <a:cs typeface="Arial" panose="020B0604020202020204" pitchFamily="34" charset="0"/>
              </a:rPr>
              <a:t>Why would we want an OPSEC officer or other OPSEC-trained person to review documents before they’re published? </a:t>
            </a:r>
          </a:p>
          <a:p>
            <a:pPr>
              <a:spcBef>
                <a:spcPct val="0"/>
              </a:spcBef>
            </a:pPr>
            <a:r>
              <a:rPr lang="en-US" altLang="en-US">
                <a:latin typeface="Arial" panose="020B0604020202020204" pitchFamily="34" charset="0"/>
                <a:cs typeface="Arial" panose="020B0604020202020204" pitchFamily="34" charset="0"/>
              </a:rPr>
              <a:t>-OPSEC reviews are one of the most common OPSEC Officer tasks.  The purpose of a review is to determine if protection is required to prevent disclosure of an indicator, or of any form of Critical Information.  Reviews can determine if protections are required or applied.</a:t>
            </a:r>
          </a:p>
          <a:p>
            <a:pPr>
              <a:spcBef>
                <a:spcPct val="0"/>
              </a:spcBef>
            </a:pPr>
            <a:r>
              <a:rPr lang="en-US" altLang="en-US">
                <a:latin typeface="Arial" panose="020B0604020202020204" pitchFamily="34" charset="0"/>
                <a:cs typeface="Arial" panose="020B0604020202020204" pitchFamily="34" charset="0"/>
              </a:rPr>
              <a:t>     The below are two examples; research other AR’s that apply to your program to see if they also require reviews. </a:t>
            </a:r>
          </a:p>
          <a:p>
            <a:pPr>
              <a:spcBef>
                <a:spcPct val="0"/>
              </a:spcBef>
            </a:pPr>
            <a:r>
              <a:rPr lang="en-US" altLang="en-US" b="1">
                <a:latin typeface="Arial" panose="020B0604020202020204" pitchFamily="34" charset="0"/>
                <a:cs typeface="Arial" panose="020B0604020202020204" pitchFamily="34" charset="0"/>
              </a:rPr>
              <a:t>AR 380-10   </a:t>
            </a:r>
            <a:r>
              <a:rPr lang="en-US" altLang="en-US">
                <a:latin typeface="Arial" panose="020B0604020202020204" pitchFamily="34" charset="0"/>
                <a:cs typeface="Arial" panose="020B0604020202020204" pitchFamily="34" charset="0"/>
              </a:rPr>
              <a:t>FOREIGN DISCLOSURE</a:t>
            </a:r>
          </a:p>
          <a:p>
            <a:pPr>
              <a:spcBef>
                <a:spcPct val="0"/>
              </a:spcBef>
            </a:pPr>
            <a:r>
              <a:rPr lang="en-US" altLang="en-US">
                <a:latin typeface="Arial" panose="020B0604020202020204" pitchFamily="34" charset="0"/>
                <a:cs typeface="Arial" panose="020B0604020202020204" pitchFamily="34" charset="0"/>
              </a:rPr>
              <a:t>(2) Public domain. For the purposes of this regulation, unclassified information that does not qualify for the status of CUI, as described in (1), above, is deemed to be actually or potentially in the public domain (in other words, suitable for disclosure to the public at large). All U.S. Army information must be reviewed prior to release to the public. The proponent for the disclosure of U.S. Army public domain information is the U.S. Army Public Affairs Office.</a:t>
            </a:r>
          </a:p>
          <a:p>
            <a:pPr>
              <a:spcBef>
                <a:spcPct val="0"/>
              </a:spcBef>
            </a:pPr>
            <a:r>
              <a:rPr lang="en-US" altLang="en-US" b="1">
                <a:latin typeface="Arial" panose="020B0604020202020204" pitchFamily="34" charset="0"/>
                <a:cs typeface="Arial" panose="020B0604020202020204" pitchFamily="34" charset="0"/>
              </a:rPr>
              <a:t>AR 360-1   </a:t>
            </a:r>
            <a:r>
              <a:rPr lang="en-US" altLang="en-US">
                <a:latin typeface="Arial" panose="020B0604020202020204" pitchFamily="34" charset="0"/>
                <a:cs typeface="Arial" panose="020B0604020202020204" pitchFamily="34" charset="0"/>
              </a:rPr>
              <a:t>PAO</a:t>
            </a:r>
          </a:p>
          <a:p>
            <a:pPr>
              <a:spcBef>
                <a:spcPct val="0"/>
              </a:spcBef>
            </a:pPr>
            <a:r>
              <a:rPr lang="en-US" altLang="en-US">
                <a:latin typeface="Arial" panose="020B0604020202020204" pitchFamily="34" charset="0"/>
                <a:cs typeface="Arial" panose="020B0604020202020204" pitchFamily="34" charset="0"/>
              </a:rPr>
              <a:t>5–4. Safeguarding information</a:t>
            </a:r>
          </a:p>
          <a:p>
            <a:pPr>
              <a:spcBef>
                <a:spcPct val="0"/>
              </a:spcBef>
            </a:pPr>
            <a:r>
              <a:rPr lang="en-US" altLang="en-US">
                <a:latin typeface="Arial" panose="020B0604020202020204" pitchFamily="34" charset="0"/>
                <a:cs typeface="Arial" panose="020B0604020202020204" pitchFamily="34" charset="0"/>
              </a:rPr>
              <a:t>Safeguarded information will not be discussed, shown, or made available to unauthorized individuals. All Army personnel must be aware of and support the Army’s OPSEC program. Information, materials, or records must be reviewed for OPSEC considerations in accord with AR 530–1 prior to public release. The staff office or agency providing the information, materials, or records to the PA office for release should accomplish OPSEC reviews.</a:t>
            </a:r>
          </a:p>
          <a:p>
            <a:pPr>
              <a:spcBef>
                <a:spcPct val="0"/>
              </a:spcBef>
            </a:pPr>
            <a:r>
              <a:rPr lang="en-US" altLang="en-US">
                <a:latin typeface="Arial" panose="020B0604020202020204" pitchFamily="34" charset="0"/>
                <a:cs typeface="Arial" panose="020B0604020202020204" pitchFamily="34" charset="0"/>
              </a:rPr>
              <a:t>b. Additionally, releasable information must be accurate and must adhere to published DOD and Army policies.</a:t>
            </a:r>
          </a:p>
        </p:txBody>
      </p:sp>
      <p:sp>
        <p:nvSpPr>
          <p:cNvPr id="1146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11469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27481629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cs typeface="Arial" panose="020B0604020202020204" pitchFamily="34" charset="0"/>
              </a:rPr>
              <a:t>An OPSEC Officer may not have technical or operational knowledge of all areas within an organization. You may need a subject matter expert to review certain material.  Some documents may require a classification review, so use the appropriate classification authority.  Do not simply state that a document is sensitive. Identify </a:t>
            </a:r>
            <a:r>
              <a:rPr lang="en-US" altLang="en-US" b="1">
                <a:latin typeface="Arial" panose="020B0604020202020204" pitchFamily="34" charset="0"/>
                <a:cs typeface="Arial" panose="020B0604020202020204" pitchFamily="34" charset="0"/>
              </a:rPr>
              <a:t>why</a:t>
            </a:r>
            <a:r>
              <a:rPr lang="en-US" altLang="en-US">
                <a:latin typeface="Arial" panose="020B0604020202020204" pitchFamily="34" charset="0"/>
                <a:cs typeface="Arial" panose="020B0604020202020204" pitchFamily="34" charset="0"/>
              </a:rPr>
              <a:t> it is sensitive, and </a:t>
            </a:r>
            <a:r>
              <a:rPr lang="en-US" altLang="en-US" b="1">
                <a:latin typeface="Arial" panose="020B0604020202020204" pitchFamily="34" charset="0"/>
                <a:cs typeface="Arial" panose="020B0604020202020204" pitchFamily="34" charset="0"/>
              </a:rPr>
              <a:t>how</a:t>
            </a:r>
            <a:r>
              <a:rPr lang="en-US" altLang="en-US">
                <a:latin typeface="Arial" panose="020B0604020202020204" pitchFamily="34" charset="0"/>
                <a:cs typeface="Arial" panose="020B0604020202020204" pitchFamily="34" charset="0"/>
              </a:rPr>
              <a:t> it should be protected, and cite </a:t>
            </a:r>
            <a:r>
              <a:rPr lang="en-US" altLang="en-US" i="1">
                <a:latin typeface="Arial" panose="020B0604020202020204" pitchFamily="34" charset="0"/>
                <a:cs typeface="Arial" panose="020B0604020202020204" pitchFamily="34" charset="0"/>
              </a:rPr>
              <a:t>in writing</a:t>
            </a:r>
            <a:r>
              <a:rPr lang="en-US" altLang="en-US">
                <a:latin typeface="Arial" panose="020B0604020202020204" pitchFamily="34" charset="0"/>
                <a:cs typeface="Arial" panose="020B0604020202020204" pitchFamily="34" charset="0"/>
              </a:rPr>
              <a:t> any governing regulatory guidance.</a:t>
            </a:r>
          </a:p>
        </p:txBody>
      </p:sp>
      <p:sp>
        <p:nvSpPr>
          <p:cNvPr id="1167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11674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649491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Arial" panose="020B0604020202020204" pitchFamily="34" charset="0"/>
              <a:cs typeface="Arial" panose="020B0604020202020204" pitchFamily="34" charset="0"/>
            </a:endParaRPr>
          </a:p>
        </p:txBody>
      </p:sp>
      <p:sp>
        <p:nvSpPr>
          <p:cNvPr id="1167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11674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1663288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Arial" panose="020B0604020202020204" pitchFamily="34" charset="0"/>
              <a:cs typeface="Arial" panose="020B0604020202020204" pitchFamily="34" charset="0"/>
            </a:endParaRPr>
          </a:p>
        </p:txBody>
      </p:sp>
      <p:sp>
        <p:nvSpPr>
          <p:cNvPr id="11878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11878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19260631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a:latin typeface="Arial" panose="020B0604020202020204" pitchFamily="34" charset="0"/>
                <a:cs typeface="Arial" panose="020B0604020202020204" pitchFamily="34" charset="0"/>
              </a:rPr>
              <a:t>Question: </a:t>
            </a:r>
            <a:r>
              <a:rPr lang="en-US" altLang="en-US" dirty="0">
                <a:latin typeface="Arial" panose="020B0604020202020204" pitchFamily="34" charset="0"/>
                <a:cs typeface="Arial" panose="020B0604020202020204" pitchFamily="34" charset="0"/>
              </a:rPr>
              <a:t>Why are previous releases important? </a:t>
            </a:r>
          </a:p>
          <a:p>
            <a:pPr>
              <a:spcBef>
                <a:spcPct val="0"/>
              </a:spcBef>
            </a:pPr>
            <a:endParaRPr lang="en-US" altLang="en-US" dirty="0">
              <a:latin typeface="Arial" panose="020B0604020202020204" pitchFamily="34" charset="0"/>
              <a:cs typeface="Arial" panose="020B0604020202020204" pitchFamily="34" charset="0"/>
            </a:endParaRPr>
          </a:p>
          <a:p>
            <a:pPr>
              <a:spcBef>
                <a:spcPct val="0"/>
              </a:spcBef>
            </a:pPr>
            <a:r>
              <a:rPr lang="en-US" altLang="en-US" b="1" dirty="0">
                <a:latin typeface="Arial" panose="020B0604020202020204" pitchFamily="34" charset="0"/>
                <a:cs typeface="Arial" panose="020B0604020202020204" pitchFamily="34" charset="0"/>
              </a:rPr>
              <a:t>  Note: </a:t>
            </a:r>
            <a:r>
              <a:rPr lang="en-US" altLang="en-US" u="sng" dirty="0">
                <a:latin typeface="Arial" panose="020B0604020202020204" pitchFamily="34" charset="0"/>
                <a:cs typeface="Arial" panose="020B0604020202020204" pitchFamily="34" charset="0"/>
              </a:rPr>
              <a:t>You cannot really evaluate the importance (impact/criticality) of a release without context. This is one reason why OPSEC officers must be vigilant, not just relying on a keyword list. A release that notes that Equipment A is at Location B may not be a problem. A release that states that Unit C is at Location B may not be a problem. But if Unit C is not to be associated with Equipment A, then the release of both would be a problem- and only an active OPSEC officer will catch problems like that and prevent them. </a:t>
            </a:r>
          </a:p>
          <a:p>
            <a:pPr>
              <a:spcBef>
                <a:spcPct val="0"/>
              </a:spcBef>
            </a:pPr>
            <a:endParaRPr lang="en-US" altLang="en-US" dirty="0">
              <a:latin typeface="Arial" panose="020B0604020202020204" pitchFamily="34" charset="0"/>
              <a:cs typeface="Arial" panose="020B0604020202020204" pitchFamily="34" charset="0"/>
            </a:endParaRPr>
          </a:p>
          <a:p>
            <a:pPr>
              <a:spcBef>
                <a:spcPct val="0"/>
              </a:spcBef>
            </a:pPr>
            <a:r>
              <a:rPr lang="en-US" altLang="en-US" dirty="0">
                <a:latin typeface="Arial" panose="020B0604020202020204" pitchFamily="34" charset="0"/>
                <a:cs typeface="Arial" panose="020B0604020202020204" pitchFamily="34" charset="0"/>
              </a:rPr>
              <a:t>Always consider what you are putting into writing.   If you say a paragraph contains sensitive information about XYZ, then you fax your reviews to the originator, you may have made a mistake.  Think about what you write.  Look at the intended use of the document- Is it, for example, a news release or an OPORD?  These two actions do not necessarily have the same criteria to be considered.</a:t>
            </a:r>
          </a:p>
        </p:txBody>
      </p:sp>
      <p:sp>
        <p:nvSpPr>
          <p:cNvPr id="11878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11878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10791844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717550" y="862013"/>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Arial" panose="020B0604020202020204" pitchFamily="34" charset="0"/>
              <a:cs typeface="Arial" panose="020B0604020202020204" pitchFamily="34" charset="0"/>
            </a:endParaRPr>
          </a:p>
        </p:txBody>
      </p:sp>
      <p:sp>
        <p:nvSpPr>
          <p:cNvPr id="75780" name="Footer Placeholder 3"/>
          <p:cNvSpPr>
            <a:spLocks noGrp="1"/>
          </p:cNvSpPr>
          <p:nvPr>
            <p:ph type="ftr" sz="quarter" idx="4"/>
          </p:nvPr>
        </p:nvSpPr>
        <p:spPr bwMode="auto">
          <a:xfrm>
            <a:off x="0" y="8829675"/>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75781" name="Header Placeholder 4"/>
          <p:cNvSpPr>
            <a:spLocks noGrp="1"/>
          </p:cNvSpPr>
          <p:nvPr>
            <p:ph type="hdr" sz="quarter"/>
          </p:nvPr>
        </p:nvSpPr>
        <p:spPr bwMode="auto">
          <a:xfrm>
            <a:off x="0" y="0"/>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19378594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1388">
              <a:spcBef>
                <a:spcPct val="0"/>
              </a:spcBef>
            </a:pPr>
            <a:r>
              <a:rPr lang="en-US" altLang="en-US">
                <a:latin typeface="Arial" panose="020B0604020202020204" pitchFamily="34" charset="0"/>
                <a:cs typeface="Arial" panose="020B0604020202020204" pitchFamily="34" charset="0"/>
              </a:rPr>
              <a:t>OPSEC Officers *will* conduct reviews IAW AR 530-1</a:t>
            </a:r>
          </a:p>
        </p:txBody>
      </p:sp>
      <p:sp>
        <p:nvSpPr>
          <p:cNvPr id="12288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12288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24166599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review as group</a:t>
            </a:r>
            <a:r>
              <a:rPr lang="en-US" baseline="0" dirty="0"/>
              <a:t> 1 to identify what the underlined and what </a:t>
            </a:r>
            <a:r>
              <a:rPr lang="en-US" baseline="0" dirty="0" err="1"/>
              <a:t>cIL</a:t>
            </a:r>
            <a:r>
              <a:rPr lang="en-US" baseline="0" dirty="0"/>
              <a:t> item it violated.</a:t>
            </a:r>
          </a:p>
          <a:p>
            <a:r>
              <a:rPr lang="en-US" baseline="0" dirty="0"/>
              <a:t>After the last paragraph</a:t>
            </a:r>
          </a:p>
          <a:p>
            <a:r>
              <a:rPr lang="en-US" baseline="0" dirty="0"/>
              <a:t>ASK: What did you think of the CIL, what problems did you have . When writing your CIO have someone not in your office read the list to see if they understand what you mean</a:t>
            </a:r>
          </a:p>
          <a:p>
            <a:r>
              <a:rPr lang="en-US" baseline="0" dirty="0"/>
              <a:t>Ask what do you do if you find  critical information not on the list =put it on the list</a:t>
            </a:r>
          </a:p>
          <a:p>
            <a:r>
              <a:rPr lang="en-US" baseline="0" dirty="0"/>
              <a:t>elemental mercury</a:t>
            </a:r>
          </a:p>
          <a:p>
            <a:r>
              <a:rPr lang="en-US" baseline="0" dirty="0"/>
              <a:t>Ask about the 2 inoperable plants</a:t>
            </a:r>
            <a:endParaRPr lang="en-US" dirty="0"/>
          </a:p>
        </p:txBody>
      </p:sp>
      <p:sp>
        <p:nvSpPr>
          <p:cNvPr id="4" name="Slide Number Placeholder 3"/>
          <p:cNvSpPr>
            <a:spLocks noGrp="1"/>
          </p:cNvSpPr>
          <p:nvPr>
            <p:ph type="sldNum" sz="quarter" idx="10"/>
          </p:nvPr>
        </p:nvSpPr>
        <p:spPr/>
        <p:txBody>
          <a:bodyPr/>
          <a:lstStyle/>
          <a:p>
            <a:fld id="{6DA6647A-C609-470C-8F90-BB648AA624E4}" type="slidenum">
              <a:rPr lang="en-US" smtClean="0"/>
              <a:t>61</a:t>
            </a:fld>
            <a:endParaRPr lang="en-US"/>
          </a:p>
        </p:txBody>
      </p:sp>
    </p:spTree>
    <p:extLst>
      <p:ext uri="{BB962C8B-B14F-4D97-AF65-F5344CB8AC3E}">
        <p14:creationId xmlns:p14="http://schemas.microsoft.com/office/powerpoint/2010/main" val="4963331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1077913" y="-14288"/>
            <a:ext cx="9153526" cy="5149851"/>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hangingPunct="0">
              <a:defRPr/>
            </a:pPr>
            <a:r>
              <a:rPr lang="en-US" b="1" dirty="0">
                <a:solidFill>
                  <a:prstClr val="black"/>
                </a:solidFill>
              </a:rPr>
              <a:t>Cyber criminals or adversaries of the U.S. Government rarely obtain all their information from one source. A command’s social media page on its own will most likely not provide an adversary the information they need to disrupt a command’s mission. However, when adversaries are able to aggregate information from multiple sources they may be able to gain a clear understanding of a command’s mission and information critical to the accomplishment of that mission. </a:t>
            </a:r>
            <a:r>
              <a:rPr lang="en-US" dirty="0">
                <a:solidFill>
                  <a:prstClr val="black"/>
                </a:solidFill>
              </a:rPr>
              <a:t>NTTP-3-13.3M, 10.4</a:t>
            </a:r>
            <a:endParaRPr lang="en-US" b="1" dirty="0">
              <a:solidFill>
                <a:prstClr val="black"/>
              </a:solidFill>
            </a:endParaRPr>
          </a:p>
          <a:p>
            <a:pPr eaLnBrk="0" hangingPunct="0">
              <a:defRPr/>
            </a:pPr>
            <a:endParaRPr lang="en-US" b="1" dirty="0">
              <a:solidFill>
                <a:prstClr val="black"/>
              </a:solidFill>
            </a:endParaRPr>
          </a:p>
          <a:p>
            <a:pPr eaLnBrk="0" hangingPunct="0">
              <a:defRPr/>
            </a:pPr>
            <a:r>
              <a:rPr lang="en-US" b="1" dirty="0">
                <a:solidFill>
                  <a:prstClr val="black"/>
                </a:solidFill>
              </a:rPr>
              <a:t>Deep Internet </a:t>
            </a:r>
          </a:p>
          <a:p>
            <a:pPr eaLnBrk="0" hangingPunct="0">
              <a:defRPr/>
            </a:pPr>
            <a:r>
              <a:rPr lang="en-US" dirty="0">
                <a:solidFill>
                  <a:prstClr val="black"/>
                </a:solidFill>
              </a:rPr>
              <a:t>The term ―Deep Internet‖ or ―Deep Web‖ refers to web content that is not accessible through a search engine, and includes the vast majority of Internet information. The primary sources of Deep Web information are databases, unlinked websites, and ―disallowed web content. Deep Web content is significantly more voluminous and beyond the ability of conventional search engines to acquire and index. </a:t>
            </a:r>
          </a:p>
          <a:p>
            <a:pPr eaLnBrk="0" hangingPunct="0">
              <a:defRPr/>
            </a:pPr>
            <a:endParaRPr lang="en-US" b="1" dirty="0">
              <a:solidFill>
                <a:prstClr val="black"/>
              </a:solidFill>
            </a:endParaRPr>
          </a:p>
          <a:p>
            <a:pPr eaLnBrk="0" hangingPunct="0">
              <a:defRPr/>
            </a:pPr>
            <a:r>
              <a:rPr lang="en-US" b="1" dirty="0">
                <a:solidFill>
                  <a:prstClr val="black"/>
                </a:solidFill>
              </a:rPr>
              <a:t>Online News Sources </a:t>
            </a:r>
          </a:p>
          <a:p>
            <a:pPr eaLnBrk="0" hangingPunct="0">
              <a:defRPr/>
            </a:pPr>
            <a:r>
              <a:rPr lang="en-US" dirty="0">
                <a:solidFill>
                  <a:prstClr val="black"/>
                </a:solidFill>
              </a:rPr>
              <a:t>Media outlets on the Web can be critical to missions because they will often be the only sources reporting in a particular area. Online media will often be the first source to report on a situation or event so it is especially important to monitor online news reporting. However, be alert for biases that online media may reflect because of their commercial agenda.</a:t>
            </a:r>
          </a:p>
          <a:p>
            <a:pPr eaLnBrk="0" hangingPunct="0">
              <a:defRPr/>
            </a:pPr>
            <a:endParaRPr lang="en-US" dirty="0">
              <a:solidFill>
                <a:prstClr val="black"/>
              </a:solidFill>
            </a:endParaRPr>
          </a:p>
          <a:p>
            <a:pPr eaLnBrk="0" hangingPunct="0">
              <a:defRPr/>
            </a:pPr>
            <a:r>
              <a:rPr lang="en-US" b="1" dirty="0">
                <a:solidFill>
                  <a:prstClr val="black"/>
                </a:solidFill>
              </a:rPr>
              <a:t>Social Media </a:t>
            </a:r>
          </a:p>
          <a:p>
            <a:pPr eaLnBrk="0" hangingPunct="0">
              <a:defRPr/>
            </a:pPr>
            <a:r>
              <a:rPr lang="en-US" dirty="0">
                <a:solidFill>
                  <a:prstClr val="black"/>
                </a:solidFill>
              </a:rPr>
              <a:t>The term ―social media‖ refers to online platforms that allow users to share information, often within the public domain; popular examples include Facebook, Twitter, </a:t>
            </a:r>
            <a:r>
              <a:rPr lang="en-US" dirty="0" err="1">
                <a:solidFill>
                  <a:prstClr val="black"/>
                </a:solidFill>
              </a:rPr>
              <a:t>MySpace</a:t>
            </a:r>
            <a:r>
              <a:rPr lang="en-US" dirty="0">
                <a:solidFill>
                  <a:prstClr val="black"/>
                </a:solidFill>
              </a:rPr>
              <a:t>, and Google. While information shared through social media is sometimes inconsequential, it is a great way to gauge popular sentiment and track emerging situations, such as the Japanese tsunami or the Arab Spring in 2011. Where the infrastructure is established to support social media, analysts should regularly monitor messages sent across these platforms.</a:t>
            </a:r>
          </a:p>
          <a:p>
            <a:pPr marL="342900" indent="-342900" eaLnBrk="0" hangingPunct="0">
              <a:lnSpc>
                <a:spcPct val="107000"/>
              </a:lnSpc>
              <a:spcBef>
                <a:spcPts val="0"/>
              </a:spcBef>
              <a:spcAft>
                <a:spcPts val="800"/>
              </a:spcAft>
              <a:buFont typeface="Wingdings" panose="05000000000000000000" pitchFamily="2" charset="2"/>
              <a:buChar char=""/>
              <a:defRPr/>
            </a:pPr>
            <a:r>
              <a:rPr lang="en-US" sz="900" u="sng" dirty="0">
                <a:solidFill>
                  <a:srgbClr val="0563C1"/>
                </a:solidFill>
                <a:ea typeface="Calibri" panose="020F0502020204030204" pitchFamily="34" charset="0"/>
                <a:cs typeface="Times New Roman" panose="02020603050405020304" pitchFamily="18" charset="0"/>
                <a:hlinkClick r:id="rId3"/>
              </a:rPr>
              <a:t>http://search.twitter.com/advanced</a:t>
            </a:r>
            <a:endParaRPr lang="en-US" sz="900" u="sng" dirty="0">
              <a:solidFill>
                <a:srgbClr val="0563C1"/>
              </a:solidFill>
              <a:ea typeface="Calibri" panose="020F0502020204030204" pitchFamily="34" charset="0"/>
              <a:cs typeface="Times New Roman" panose="02020603050405020304" pitchFamily="18" charset="0"/>
            </a:endParaRPr>
          </a:p>
          <a:p>
            <a:pPr eaLnBrk="0" hangingPunct="0">
              <a:lnSpc>
                <a:spcPct val="107000"/>
              </a:lnSpc>
              <a:spcBef>
                <a:spcPts val="0"/>
              </a:spcBef>
              <a:spcAft>
                <a:spcPts val="800"/>
              </a:spcAft>
              <a:buFont typeface="Wingdings" panose="05000000000000000000" pitchFamily="2" charset="2"/>
              <a:buNone/>
              <a:defRPr/>
            </a:pPr>
            <a:endParaRPr lang="en-US" sz="900" u="sng" dirty="0">
              <a:solidFill>
                <a:srgbClr val="0563C1"/>
              </a:solidFill>
              <a:ea typeface="Calibri" panose="020F0502020204030204" pitchFamily="34" charset="0"/>
              <a:cs typeface="Times New Roman" panose="02020603050405020304" pitchFamily="18" charset="0"/>
            </a:endParaRPr>
          </a:p>
          <a:p>
            <a:pPr eaLnBrk="0" hangingPunct="0">
              <a:defRPr/>
            </a:pPr>
            <a:r>
              <a:rPr lang="en-US" sz="900" b="1" dirty="0">
                <a:solidFill>
                  <a:prstClr val="black"/>
                </a:solidFill>
              </a:rPr>
              <a:t>Blog Search Engines </a:t>
            </a:r>
          </a:p>
          <a:p>
            <a:pPr eaLnBrk="0" hangingPunct="0">
              <a:defRPr/>
            </a:pPr>
            <a:r>
              <a:rPr lang="en-US" sz="900" dirty="0">
                <a:solidFill>
                  <a:prstClr val="black"/>
                </a:solidFill>
              </a:rPr>
              <a:t>Web-logs or blogs are user-generated webpages generally directed at specific topics. Similar to general search engines that index content found throughout the Web, blog search engines index blog content to allow users to sift through information found only in blogs. As is the case with many social media platforms, blogs are often public and search engines ―harvest them frequently. By using blog search engines as trackers, you can gain insight into specific geographic and topical areas that relate to mission needs.</a:t>
            </a:r>
          </a:p>
          <a:p>
            <a:pPr eaLnBrk="0" hangingPunct="0">
              <a:defRPr/>
            </a:pPr>
            <a:r>
              <a:rPr lang="en-US" dirty="0">
                <a:solidFill>
                  <a:prstClr val="black"/>
                </a:solidFill>
              </a:rPr>
              <a:t>Use the blog search engines at:</a:t>
            </a:r>
          </a:p>
          <a:p>
            <a:pPr marL="171450" indent="-171450" eaLnBrk="0" hangingPunct="0">
              <a:buFont typeface="Wingdings" panose="05000000000000000000" pitchFamily="2" charset="2"/>
              <a:buChar char="§"/>
              <a:defRPr/>
            </a:pPr>
            <a:r>
              <a:rPr lang="en-US" u="sng" dirty="0">
                <a:solidFill>
                  <a:prstClr val="black"/>
                </a:solidFill>
                <a:hlinkClick r:id="rId4"/>
              </a:rPr>
              <a:t>http://blogsearch.google.com</a:t>
            </a:r>
            <a:endParaRPr lang="en-US" dirty="0">
              <a:solidFill>
                <a:prstClr val="black"/>
              </a:solidFill>
            </a:endParaRPr>
          </a:p>
          <a:p>
            <a:pPr marL="171450" indent="-171450" eaLnBrk="0" hangingPunct="0">
              <a:buFont typeface="Wingdings" panose="05000000000000000000" pitchFamily="2" charset="2"/>
              <a:buChar char="§"/>
              <a:defRPr/>
            </a:pPr>
            <a:r>
              <a:rPr lang="en-US" u="sng" dirty="0">
                <a:solidFill>
                  <a:prstClr val="black"/>
                </a:solidFill>
                <a:hlinkClick r:id="rId5"/>
              </a:rPr>
              <a:t>http://www.google.com/blogsearch</a:t>
            </a:r>
            <a:endParaRPr lang="en-US" dirty="0">
              <a:solidFill>
                <a:prstClr val="black"/>
              </a:solidFill>
            </a:endParaRPr>
          </a:p>
          <a:p>
            <a:pPr marL="171450" indent="-171450" eaLnBrk="0" hangingPunct="0">
              <a:buFont typeface="Wingdings" panose="05000000000000000000" pitchFamily="2" charset="2"/>
              <a:buChar char="§"/>
              <a:defRPr/>
            </a:pPr>
            <a:r>
              <a:rPr lang="en-US" u="sng" dirty="0">
                <a:solidFill>
                  <a:prstClr val="black"/>
                </a:solidFill>
                <a:hlinkClick r:id="rId6"/>
              </a:rPr>
              <a:t>http://technorati.com</a:t>
            </a:r>
            <a:endParaRPr lang="en-US" dirty="0">
              <a:solidFill>
                <a:prstClr val="black"/>
              </a:solidFill>
            </a:endParaRPr>
          </a:p>
          <a:p>
            <a:pPr eaLnBrk="0" hangingPunct="0">
              <a:lnSpc>
                <a:spcPct val="107000"/>
              </a:lnSpc>
              <a:spcBef>
                <a:spcPts val="0"/>
              </a:spcBef>
              <a:spcAft>
                <a:spcPts val="800"/>
              </a:spcAft>
              <a:buFont typeface="Wingdings" panose="05000000000000000000" pitchFamily="2" charset="2"/>
              <a:buNone/>
              <a:defRPr/>
            </a:pPr>
            <a:endParaRPr lang="en-US" sz="900" u="sng" dirty="0">
              <a:solidFill>
                <a:srgbClr val="0563C1"/>
              </a:solidFill>
              <a:ea typeface="Calibri" panose="020F0502020204030204" pitchFamily="34" charset="0"/>
              <a:cs typeface="Times New Roman" panose="02020603050405020304" pitchFamily="18" charset="0"/>
            </a:endParaRPr>
          </a:p>
          <a:p>
            <a:pPr eaLnBrk="0" hangingPunct="0">
              <a:lnSpc>
                <a:spcPct val="107000"/>
              </a:lnSpc>
              <a:spcBef>
                <a:spcPts val="0"/>
              </a:spcBef>
              <a:spcAft>
                <a:spcPts val="800"/>
              </a:spcAft>
              <a:buFont typeface="Wingdings" panose="05000000000000000000" pitchFamily="2" charset="2"/>
              <a:buNone/>
              <a:defRPr/>
            </a:pPr>
            <a:endParaRPr lang="en-US" sz="900" u="sng" dirty="0">
              <a:solidFill>
                <a:srgbClr val="0563C1"/>
              </a:solidFill>
              <a:ea typeface="Calibri" panose="020F0502020204030204" pitchFamily="34" charset="0"/>
              <a:cs typeface="Times New Roman" panose="02020603050405020304" pitchFamily="18" charset="0"/>
            </a:endParaRPr>
          </a:p>
          <a:p>
            <a:pPr eaLnBrk="0" hangingPunct="0">
              <a:defRPr/>
            </a:pPr>
            <a:r>
              <a:rPr lang="en-US" sz="900" b="1" dirty="0">
                <a:solidFill>
                  <a:prstClr val="black"/>
                </a:solidFill>
              </a:rPr>
              <a:t>Video Sharing Websites </a:t>
            </a:r>
          </a:p>
          <a:p>
            <a:pPr eaLnBrk="0" hangingPunct="0">
              <a:defRPr/>
            </a:pPr>
            <a:r>
              <a:rPr lang="en-US" sz="900" dirty="0">
                <a:solidFill>
                  <a:prstClr val="black"/>
                </a:solidFill>
              </a:rPr>
              <a:t>Video sharing websites allow users to post or upload personal videos and make them publicly available on the Web. As technology continues to advance, it has become increasingly common for people to capture videos with smartphones and upload them to video sharing websites like </a:t>
            </a:r>
            <a:r>
              <a:rPr lang="en-US" sz="900" dirty="0" err="1">
                <a:solidFill>
                  <a:prstClr val="black"/>
                </a:solidFill>
              </a:rPr>
              <a:t>Youtube</a:t>
            </a:r>
            <a:r>
              <a:rPr lang="en-US" sz="900" dirty="0">
                <a:solidFill>
                  <a:prstClr val="black"/>
                </a:solidFill>
              </a:rPr>
              <a:t>. Videos uploaded to the Web are often unedited and uncut and can provide valuable information about developing situations or specific information about a particular area that can be critical to your mission. </a:t>
            </a:r>
          </a:p>
          <a:p>
            <a:pPr eaLnBrk="0" hangingPunct="0">
              <a:defRPr/>
            </a:pPr>
            <a:endParaRPr lang="en-US" sz="900" dirty="0">
              <a:solidFill>
                <a:prstClr val="black"/>
              </a:solidFill>
            </a:endParaRPr>
          </a:p>
          <a:p>
            <a:pPr eaLnBrk="0" hangingPunct="0">
              <a:defRPr/>
            </a:pPr>
            <a:r>
              <a:rPr lang="en-US" sz="900" b="1" dirty="0">
                <a:solidFill>
                  <a:prstClr val="black"/>
                </a:solidFill>
              </a:rPr>
              <a:t>Photo Sharing Websites </a:t>
            </a:r>
          </a:p>
          <a:p>
            <a:pPr eaLnBrk="0" hangingPunct="0">
              <a:defRPr/>
            </a:pPr>
            <a:r>
              <a:rPr lang="en-US" sz="900" dirty="0">
                <a:solidFill>
                  <a:prstClr val="black"/>
                </a:solidFill>
                <a:ea typeface="Calibri" panose="020F0502020204030204" pitchFamily="34" charset="0"/>
                <a:cs typeface="Times New Roman" panose="02020603050405020304" pitchFamily="18" charset="0"/>
              </a:rPr>
              <a:t>Photo-sharing sites operate just like video-sharing sites; they allow users to capture images and post them on the Web. Sites such as Flickr and </a:t>
            </a:r>
            <a:r>
              <a:rPr lang="en-US" sz="900" dirty="0" err="1">
                <a:solidFill>
                  <a:prstClr val="black"/>
                </a:solidFill>
                <a:ea typeface="Calibri" panose="020F0502020204030204" pitchFamily="34" charset="0"/>
                <a:cs typeface="Times New Roman" panose="02020603050405020304" pitchFamily="18" charset="0"/>
              </a:rPr>
              <a:t>Panaramio</a:t>
            </a:r>
            <a:r>
              <a:rPr lang="en-US" sz="900" dirty="0">
                <a:solidFill>
                  <a:prstClr val="black"/>
                </a:solidFill>
                <a:ea typeface="Calibri" panose="020F0502020204030204" pitchFamily="34" charset="0"/>
                <a:cs typeface="Times New Roman" panose="02020603050405020304" pitchFamily="18" charset="0"/>
              </a:rPr>
              <a:t> can be valuable sources of information in providing details about what a particular location looks like without having to go there. </a:t>
            </a:r>
          </a:p>
          <a:p>
            <a:pPr eaLnBrk="0" hangingPunct="0">
              <a:defRPr/>
            </a:pPr>
            <a:endParaRPr lang="en-US" sz="900" dirty="0">
              <a:solidFill>
                <a:prstClr val="black"/>
              </a:solidFill>
              <a:cs typeface="Times New Roman" panose="02020603050405020304" pitchFamily="18" charset="0"/>
            </a:endParaRPr>
          </a:p>
          <a:p>
            <a:pPr eaLnBrk="0" hangingPunct="0">
              <a:defRPr/>
            </a:pPr>
            <a:r>
              <a:rPr lang="en-US" altLang="en-US" b="1" dirty="0">
                <a:solidFill>
                  <a:prstClr val="black"/>
                </a:solidFill>
                <a:latin typeface="Arial" panose="020B0604020202020204" pitchFamily="34" charset="0"/>
                <a:cs typeface="Arial" panose="020B0604020202020204" pitchFamily="34" charset="0"/>
              </a:rPr>
              <a:t>Gray literature </a:t>
            </a:r>
          </a:p>
          <a:p>
            <a:pPr eaLnBrk="0" hangingPunct="0">
              <a:defRPr/>
            </a:pPr>
            <a:r>
              <a:rPr lang="en-US" altLang="en-US" dirty="0">
                <a:solidFill>
                  <a:prstClr val="black"/>
                </a:solidFill>
                <a:latin typeface="Arial" panose="020B0604020202020204" pitchFamily="34" charset="0"/>
                <a:cs typeface="Arial" panose="020B0604020202020204" pitchFamily="34" charset="0"/>
              </a:rPr>
              <a:t>Gray literature is essentially information (not classified), that is available to the public if they know where to look. Sometimes this is studies by universities, think tanks, or other organizations. This category also includes unclassified scientific material that may relate to weapons/equipment capabilities, or even corporation proprietary information.</a:t>
            </a:r>
          </a:p>
          <a:p>
            <a:pPr eaLnBrk="0" hangingPunct="0">
              <a:defRPr/>
            </a:pPr>
            <a:endParaRPr lang="en-US" sz="900" dirty="0">
              <a:solidFill>
                <a:prstClr val="black"/>
              </a:solidFill>
            </a:endParaRPr>
          </a:p>
          <a:p>
            <a:pPr eaLnBrk="0" hangingPunct="0">
              <a:lnSpc>
                <a:spcPct val="107000"/>
              </a:lnSpc>
              <a:spcBef>
                <a:spcPts val="0"/>
              </a:spcBef>
              <a:spcAft>
                <a:spcPts val="800"/>
              </a:spcAft>
              <a:buFont typeface="Wingdings" panose="05000000000000000000" pitchFamily="2" charset="2"/>
              <a:buNone/>
              <a:defRPr/>
            </a:pPr>
            <a:r>
              <a:rPr lang="en-US" sz="900" b="1" dirty="0">
                <a:solidFill>
                  <a:prstClr val="black"/>
                </a:solidFill>
                <a:ea typeface="Calibri" panose="020F0502020204030204" pitchFamily="34" charset="0"/>
                <a:cs typeface="Times New Roman" panose="02020603050405020304" pitchFamily="18" charset="0"/>
              </a:rPr>
              <a:t>Trash Analysis</a:t>
            </a:r>
          </a:p>
          <a:p>
            <a:pPr eaLnBrk="0" hangingPunct="0">
              <a:lnSpc>
                <a:spcPct val="107000"/>
              </a:lnSpc>
              <a:spcBef>
                <a:spcPts val="0"/>
              </a:spcBef>
              <a:spcAft>
                <a:spcPts val="800"/>
              </a:spcAft>
              <a:buFont typeface="Wingdings" panose="05000000000000000000" pitchFamily="2" charset="2"/>
              <a:buNone/>
              <a:defRPr/>
            </a:pPr>
            <a:endParaRPr lang="en-US" sz="900" b="1" dirty="0">
              <a:solidFill>
                <a:prstClr val="black"/>
              </a:solidFill>
              <a:ea typeface="Calibri" panose="020F0502020204030204" pitchFamily="34" charset="0"/>
              <a:cs typeface="Times New Roman" panose="02020603050405020304" pitchFamily="18" charset="0"/>
            </a:endParaRPr>
          </a:p>
          <a:p>
            <a:pPr eaLnBrk="0" hangingPunct="0">
              <a:lnSpc>
                <a:spcPct val="107000"/>
              </a:lnSpc>
              <a:spcBef>
                <a:spcPts val="0"/>
              </a:spcBef>
              <a:spcAft>
                <a:spcPts val="800"/>
              </a:spcAft>
              <a:buFont typeface="Wingdings" panose="05000000000000000000" pitchFamily="2" charset="2"/>
              <a:buNone/>
              <a:defRPr/>
            </a:pPr>
            <a:r>
              <a:rPr lang="en-US" sz="900" b="1" dirty="0">
                <a:solidFill>
                  <a:prstClr val="black"/>
                </a:solidFill>
                <a:ea typeface="Calibri" panose="020F0502020204030204" pitchFamily="34" charset="0"/>
                <a:cs typeface="Times New Roman" panose="02020603050405020304" pitchFamily="18" charset="0"/>
              </a:rPr>
              <a:t>Direct Observation</a:t>
            </a:r>
          </a:p>
          <a:p>
            <a:pPr eaLnBrk="0" hangingPunct="0">
              <a:lnSpc>
                <a:spcPct val="107000"/>
              </a:lnSpc>
              <a:spcBef>
                <a:spcPts val="0"/>
              </a:spcBef>
              <a:spcAft>
                <a:spcPts val="800"/>
              </a:spcAft>
              <a:buFont typeface="Wingdings" panose="05000000000000000000" pitchFamily="2" charset="2"/>
              <a:buNone/>
              <a:defRPr/>
            </a:pPr>
            <a:r>
              <a:rPr lang="en-US" sz="900" dirty="0">
                <a:solidFill>
                  <a:prstClr val="black"/>
                </a:solidFill>
                <a:ea typeface="Calibri" panose="020F0502020204030204" pitchFamily="34" charset="0"/>
                <a:cs typeface="Times New Roman" panose="02020603050405020304" pitchFamily="18" charset="0"/>
              </a:rPr>
              <a:t>Does your sudden change in hours across your organization imply a change in Alert Status? What can be gleaned from your observable actions?</a:t>
            </a:r>
          </a:p>
          <a:p>
            <a:pPr marL="171450" indent="-171450" eaLnBrk="0" hangingPunct="0">
              <a:lnSpc>
                <a:spcPct val="107000"/>
              </a:lnSpc>
              <a:spcBef>
                <a:spcPts val="0"/>
              </a:spcBef>
              <a:spcAft>
                <a:spcPts val="800"/>
              </a:spcAft>
              <a:buFont typeface="Arial" panose="020B0604020202020204" pitchFamily="34" charset="0"/>
              <a:buChar char="•"/>
              <a:defRPr/>
            </a:pPr>
            <a:r>
              <a:rPr lang="en-US" sz="900" dirty="0">
                <a:solidFill>
                  <a:prstClr val="black"/>
                </a:solidFill>
                <a:ea typeface="Calibri" panose="020F0502020204030204" pitchFamily="34" charset="0"/>
                <a:cs typeface="Times New Roman" panose="02020603050405020304" pitchFamily="18" charset="0"/>
              </a:rPr>
              <a:t>An individual has a zero-fade haircut, polished toe dress shoes, watched on the left arm (</a:t>
            </a:r>
            <a:r>
              <a:rPr lang="en-US" sz="900" i="1" dirty="0">
                <a:solidFill>
                  <a:prstClr val="black"/>
                </a:solidFill>
                <a:ea typeface="Calibri" panose="020F0502020204030204" pitchFamily="34" charset="0"/>
                <a:cs typeface="Times New Roman" panose="02020603050405020304" pitchFamily="18" charset="0"/>
              </a:rPr>
              <a:t>flipped backwards</a:t>
            </a:r>
            <a:r>
              <a:rPr lang="en-US" sz="900" dirty="0">
                <a:solidFill>
                  <a:prstClr val="black"/>
                </a:solidFill>
                <a:ea typeface="Calibri" panose="020F0502020204030204" pitchFamily="34" charset="0"/>
                <a:cs typeface="Times New Roman" panose="02020603050405020304" pitchFamily="18" charset="0"/>
              </a:rPr>
              <a:t>), and a </a:t>
            </a:r>
            <a:r>
              <a:rPr lang="en-US" sz="900" dirty="0" err="1">
                <a:solidFill>
                  <a:prstClr val="black"/>
                </a:solidFill>
                <a:ea typeface="Calibri" panose="020F0502020204030204" pitchFamily="34" charset="0"/>
                <a:cs typeface="Times New Roman" panose="02020603050405020304" pitchFamily="18" charset="0"/>
              </a:rPr>
              <a:t>molle</a:t>
            </a:r>
            <a:r>
              <a:rPr lang="en-US" sz="900" dirty="0">
                <a:solidFill>
                  <a:prstClr val="black"/>
                </a:solidFill>
                <a:ea typeface="Calibri" panose="020F0502020204030204" pitchFamily="34" charset="0"/>
                <a:cs typeface="Times New Roman" panose="02020603050405020304" pitchFamily="18" charset="0"/>
              </a:rPr>
              <a:t> strap backpack– who do they likely work for?  </a:t>
            </a:r>
            <a:r>
              <a:rPr lang="en-US" sz="900" b="1" dirty="0">
                <a:solidFill>
                  <a:prstClr val="black"/>
                </a:solidFill>
                <a:ea typeface="Calibri" panose="020F0502020204030204" pitchFamily="34" charset="0"/>
                <a:cs typeface="Times New Roman" panose="02020603050405020304" pitchFamily="18" charset="0"/>
              </a:rPr>
              <a:t>&gt;&gt;&gt;DoD in some capacity&lt;&lt;&lt;</a:t>
            </a:r>
          </a:p>
          <a:p>
            <a:pPr>
              <a:spcBef>
                <a:spcPct val="0"/>
              </a:spcBef>
            </a:pPr>
            <a:endParaRPr lang="en-US"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4AC8395-371D-4F5E-9E1D-E93A6533AD3D}" type="slidenum">
              <a:rPr lang="en-US" altLang="en-US" b="1">
                <a:solidFill>
                  <a:srgbClr val="000000"/>
                </a:solidFill>
              </a:rPr>
              <a:pPr fontAlgn="base">
                <a:spcBef>
                  <a:spcPct val="0"/>
                </a:spcBef>
                <a:spcAft>
                  <a:spcPct val="0"/>
                </a:spcAft>
              </a:pPr>
              <a:t>63</a:t>
            </a:fld>
            <a:endParaRPr lang="en-US" altLang="en-US" b="1">
              <a:solidFill>
                <a:srgbClr val="000000"/>
              </a:solidFill>
            </a:endParaRPr>
          </a:p>
        </p:txBody>
      </p:sp>
    </p:spTree>
    <p:extLst>
      <p:ext uri="{BB962C8B-B14F-4D97-AF65-F5344CB8AC3E}">
        <p14:creationId xmlns:p14="http://schemas.microsoft.com/office/powerpoint/2010/main" val="3067314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a:solidFill>
                  <a:srgbClr val="000000"/>
                </a:solidFill>
                <a:latin typeface="Arial" panose="020B0604020202020204" pitchFamily="34" charset="0"/>
              </a:rPr>
              <a:t>There is always a risk associated with everything you do, every action you take</a:t>
            </a:r>
            <a:r>
              <a:rPr lang="en-US" altLang="en-US" sz="1800">
                <a:solidFill>
                  <a:srgbClr val="000000"/>
                </a:solidFill>
                <a:latin typeface="Times New Roman" panose="02020603050405020304" pitchFamily="18" charset="0"/>
              </a:rPr>
              <a:t>…</a:t>
            </a:r>
            <a:r>
              <a:rPr lang="en-US" altLang="en-US" sz="1800">
                <a:solidFill>
                  <a:srgbClr val="000000"/>
                </a:solidFill>
                <a:latin typeface="Arial" panose="020B0604020202020204" pitchFamily="34" charset="0"/>
              </a:rPr>
              <a:t>even if you don</a:t>
            </a:r>
            <a:r>
              <a:rPr lang="en-US" altLang="en-US" sz="1800">
                <a:solidFill>
                  <a:srgbClr val="000000"/>
                </a:solidFill>
                <a:latin typeface="Times New Roman" panose="02020603050405020304" pitchFamily="18" charset="0"/>
              </a:rPr>
              <a:t>’</a:t>
            </a:r>
            <a:r>
              <a:rPr lang="en-US" altLang="en-US" sz="1800">
                <a:solidFill>
                  <a:srgbClr val="000000"/>
                </a:solidFill>
                <a:latin typeface="Arial" panose="020B0604020202020204" pitchFamily="34" charset="0"/>
              </a:rPr>
              <a:t>t realize it at the time. </a:t>
            </a:r>
          </a:p>
          <a:p>
            <a:pPr>
              <a:spcBef>
                <a:spcPct val="0"/>
              </a:spcBef>
            </a:pPr>
            <a:r>
              <a:rPr lang="en-US" altLang="en-US" sz="1800">
                <a:solidFill>
                  <a:srgbClr val="000000"/>
                </a:solidFill>
                <a:latin typeface="Arial" panose="020B0604020202020204" pitchFamily="34" charset="0"/>
              </a:rPr>
              <a:t>Common activities have risks. We automatically mitigate those risks without much thought. A goal of OPSEC is to develop your personnel so that they automatically mitigate OPSEC risks the same way. </a:t>
            </a:r>
          </a:p>
          <a:p>
            <a:pPr>
              <a:spcBef>
                <a:spcPct val="0"/>
              </a:spcBef>
            </a:pPr>
            <a:r>
              <a:rPr lang="en-US" altLang="en-US" sz="1800">
                <a:solidFill>
                  <a:srgbClr val="000000"/>
                </a:solidFill>
                <a:latin typeface="Arial" panose="020B0604020202020204" pitchFamily="34" charset="0"/>
              </a:rPr>
              <a:t>However, complex activities with multiple risks need to be analyzed and measures implemented to reduce the risk. </a:t>
            </a:r>
          </a:p>
          <a:p>
            <a:pPr>
              <a:spcBef>
                <a:spcPct val="0"/>
              </a:spcBef>
            </a:pPr>
            <a:r>
              <a:rPr lang="en-US" altLang="en-US" sz="1800">
                <a:solidFill>
                  <a:srgbClr val="000000"/>
                </a:solidFill>
                <a:latin typeface="Arial" panose="020B0604020202020204" pitchFamily="34" charset="0"/>
              </a:rPr>
              <a:t>This is another opportunity for critical thinking. One of the aspects of critical thinking is implications; risk considers the implications of vulnerabilities, and then (after tentative measures are brought into consideration) what the implications of measures may be. If a measure isn</a:t>
            </a:r>
            <a:r>
              <a:rPr lang="en-US" altLang="en-US" sz="1800">
                <a:solidFill>
                  <a:srgbClr val="000000"/>
                </a:solidFill>
                <a:latin typeface="Times New Roman" panose="02020603050405020304" pitchFamily="18" charset="0"/>
              </a:rPr>
              <a:t>’</a:t>
            </a:r>
            <a:r>
              <a:rPr lang="en-US" altLang="en-US" sz="1800">
                <a:solidFill>
                  <a:srgbClr val="000000"/>
                </a:solidFill>
                <a:latin typeface="Arial" panose="020B0604020202020204" pitchFamily="34" charset="0"/>
              </a:rPr>
              <a:t>t adopted, what does that mean for the mission, and for Force Protection? If a measures is adopted, what are the implications and consequences? </a:t>
            </a:r>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38F6300-1880-4B09-9D79-1DA5FDAFAC9D}" type="slidenum">
              <a:rPr lang="en-US" altLang="en-US">
                <a:solidFill>
                  <a:srgbClr val="000000"/>
                </a:solidFill>
              </a:rPr>
              <a:pPr fontAlgn="base">
                <a:spcBef>
                  <a:spcPct val="0"/>
                </a:spcBef>
                <a:spcAft>
                  <a:spcPct val="0"/>
                </a:spcAft>
              </a:pPr>
              <a:t>5</a:t>
            </a:fld>
            <a:endParaRPr lang="en-US" altLang="en-US">
              <a:solidFill>
                <a:srgbClr val="000000"/>
              </a:solidFill>
            </a:endParaRPr>
          </a:p>
        </p:txBody>
      </p:sp>
    </p:spTree>
    <p:extLst>
      <p:ext uri="{BB962C8B-B14F-4D97-AF65-F5344CB8AC3E}">
        <p14:creationId xmlns:p14="http://schemas.microsoft.com/office/powerpoint/2010/main" val="6048431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800">
              <a:solidFill>
                <a:srgbClr val="000000"/>
              </a:solidFill>
              <a:cs typeface="Arial" panose="020B0604020202020204" pitchFamily="34" charset="0"/>
            </a:endParaRPr>
          </a:p>
        </p:txBody>
      </p:sp>
      <p:sp>
        <p:nvSpPr>
          <p:cNvPr id="131075" name="Rectangle 6"/>
          <p:cNvSpPr>
            <a:spLocks noGrp="1" noChangeArrowheads="1"/>
          </p:cNvSpPr>
          <p:nvPr>
            <p:ph type="ftr" sz="quarter" idx="4"/>
          </p:nvPr>
        </p:nvSpPr>
        <p:spPr bwMode="auto">
          <a:xfrm>
            <a:off x="0" y="8829675"/>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800">
              <a:solidFill>
                <a:srgbClr val="000000"/>
              </a:solidFill>
              <a:cs typeface="Arial" panose="020B0604020202020204" pitchFamily="34" charset="0"/>
            </a:endParaRPr>
          </a:p>
        </p:txBody>
      </p:sp>
      <p:sp>
        <p:nvSpPr>
          <p:cNvPr id="13107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hangingPunct="0">
              <a:defRPr/>
            </a:pPr>
            <a:r>
              <a:rPr lang="en-US" b="1" dirty="0">
                <a:solidFill>
                  <a:prstClr val="black"/>
                </a:solidFill>
                <a:latin typeface="Arial" panose="020B0604020202020204" pitchFamily="34" charset="0"/>
                <a:cs typeface="Arial" panose="020B0604020202020204" pitchFamily="34" charset="0"/>
              </a:rPr>
              <a:t>Group Question: Where does the Army get the Authority to perform Open Source Research from?</a:t>
            </a:r>
          </a:p>
          <a:p>
            <a:pPr eaLnBrk="0" hangingPunct="0">
              <a:defRPr/>
            </a:pPr>
            <a:endParaRPr lang="en-US" b="1" dirty="0">
              <a:solidFill>
                <a:prstClr val="black"/>
              </a:solidFill>
              <a:latin typeface="Arial" panose="020B0604020202020204" pitchFamily="34" charset="0"/>
              <a:cs typeface="Arial" panose="020B0604020202020204" pitchFamily="34" charset="0"/>
            </a:endParaRPr>
          </a:p>
          <a:p>
            <a:pPr eaLnBrk="0" hangingPunct="0">
              <a:defRPr/>
            </a:pPr>
            <a:r>
              <a:rPr lang="en-US" i="1" dirty="0">
                <a:solidFill>
                  <a:prstClr val="black"/>
                </a:solidFill>
                <a:latin typeface="Arial" panose="020B0604020202020204" pitchFamily="34" charset="0"/>
                <a:cs typeface="Arial" panose="020B0604020202020204" pitchFamily="34" charset="0"/>
              </a:rPr>
              <a:t>The AR 530-1 and JP 3-13.3, both provide authorities to conduct open-source research in order to report critical information, assess indicators (which are found in open-source) and conduct OPSEC surveys. </a:t>
            </a:r>
          </a:p>
          <a:p>
            <a:pPr eaLnBrk="0" hangingPunct="0">
              <a:defRPr/>
            </a:pPr>
            <a:endParaRPr lang="en-US" i="1" dirty="0">
              <a:solidFill>
                <a:prstClr val="black"/>
              </a:solidFill>
              <a:latin typeface="Arial" panose="020B0604020202020204" pitchFamily="34" charset="0"/>
              <a:cs typeface="Arial" panose="020B0604020202020204" pitchFamily="34" charset="0"/>
            </a:endParaRPr>
          </a:p>
          <a:p>
            <a:pPr eaLnBrk="0" hangingPunct="0">
              <a:defRPr/>
            </a:pPr>
            <a:r>
              <a:rPr lang="en-US" b="1" dirty="0">
                <a:solidFill>
                  <a:prstClr val="black"/>
                </a:solidFill>
              </a:rPr>
              <a:t>(Note: </a:t>
            </a:r>
            <a:r>
              <a:rPr lang="en-US" b="1" i="1" dirty="0">
                <a:solidFill>
                  <a:prstClr val="black"/>
                </a:solidFill>
              </a:rPr>
              <a:t>If the point of the OPSEC process is to identify critical information and indicators and then mitigate the risk of an adversary identifying that information and using it to prevent friendly mission accomplishment, and if indicators can be available via open source, by implication OPSEC officers and program managers must be able to review open sources in order to identify critical information and indicators</a:t>
            </a:r>
            <a:r>
              <a:rPr lang="en-US" b="1" dirty="0">
                <a:solidFill>
                  <a:prstClr val="black"/>
                </a:solidFill>
              </a:rPr>
              <a:t>.)</a:t>
            </a:r>
          </a:p>
          <a:p>
            <a:pPr eaLnBrk="0" hangingPunct="0">
              <a:defRPr/>
            </a:pPr>
            <a:endParaRPr lang="en-US" i="1" dirty="0">
              <a:solidFill>
                <a:prstClr val="black"/>
              </a:solidFill>
              <a:latin typeface="Arial" panose="020B0604020202020204" pitchFamily="34" charset="0"/>
              <a:cs typeface="Arial" panose="020B0604020202020204" pitchFamily="34" charset="0"/>
            </a:endParaRPr>
          </a:p>
          <a:p>
            <a:pPr eaLnBrk="0" hangingPunct="0">
              <a:defRPr/>
            </a:pPr>
            <a:endParaRPr lang="en-US" dirty="0">
              <a:solidFill>
                <a:prstClr val="black"/>
              </a:solidFill>
            </a:endParaRPr>
          </a:p>
          <a:p>
            <a:pPr eaLnBrk="0" hangingPunct="0">
              <a:defRPr/>
            </a:pPr>
            <a:r>
              <a:rPr lang="en-US" b="1" dirty="0">
                <a:solidFill>
                  <a:prstClr val="black"/>
                </a:solidFill>
              </a:rPr>
              <a:t>AR 530-1, 1d(2)</a:t>
            </a:r>
            <a:endParaRPr lang="en-US" dirty="0">
              <a:solidFill>
                <a:prstClr val="black"/>
              </a:solidFill>
            </a:endParaRPr>
          </a:p>
          <a:p>
            <a:pPr marL="166688" lvl="1" eaLnBrk="0" hangingPunct="0">
              <a:buFont typeface="Arial" panose="020B0604020202020204" pitchFamily="34" charset="0"/>
              <a:buNone/>
              <a:defRPr/>
            </a:pPr>
            <a:r>
              <a:rPr lang="en-US" dirty="0">
                <a:solidFill>
                  <a:prstClr val="black"/>
                </a:solidFill>
              </a:rPr>
              <a:t>d. </a:t>
            </a:r>
            <a:r>
              <a:rPr lang="en-US" i="1" dirty="0">
                <a:solidFill>
                  <a:prstClr val="black"/>
                </a:solidFill>
              </a:rPr>
              <a:t>OPSEC compromise.</a:t>
            </a:r>
          </a:p>
          <a:p>
            <a:pPr marL="338138" lvl="1" indent="-171450" eaLnBrk="0" hangingPunct="0">
              <a:buFont typeface="Arial" panose="020B0604020202020204" pitchFamily="34" charset="0"/>
              <a:buChar char="•"/>
              <a:defRPr/>
            </a:pPr>
            <a:r>
              <a:rPr lang="en-US" dirty="0">
                <a:solidFill>
                  <a:prstClr val="black"/>
                </a:solidFill>
              </a:rPr>
              <a:t>(2) Critical or sensitive information that has been compromised and is </a:t>
            </a:r>
            <a:r>
              <a:rPr lang="en-US" b="1" dirty="0">
                <a:solidFill>
                  <a:prstClr val="black"/>
                </a:solidFill>
              </a:rPr>
              <a:t>available in open sources </a:t>
            </a:r>
            <a:r>
              <a:rPr lang="en-US" dirty="0">
                <a:solidFill>
                  <a:prstClr val="black"/>
                </a:solidFill>
              </a:rPr>
              <a:t>and the public domain </a:t>
            </a:r>
            <a:r>
              <a:rPr lang="en-US" b="1" dirty="0">
                <a:solidFill>
                  <a:prstClr val="black"/>
                </a:solidFill>
              </a:rPr>
              <a:t>should not be highlighted or referenced publicly outside of intra-governmental or authorized official communications </a:t>
            </a:r>
            <a:r>
              <a:rPr lang="en-US" dirty="0">
                <a:solidFill>
                  <a:prstClr val="black"/>
                </a:solidFill>
              </a:rPr>
              <a:t>because these actions provide further unnecessary exposure of the compromised information. </a:t>
            </a:r>
          </a:p>
          <a:p>
            <a:pPr marL="166688" lvl="1" eaLnBrk="0" hangingPunct="0">
              <a:buFont typeface="Arial" panose="020B0604020202020204" pitchFamily="34" charset="0"/>
              <a:buNone/>
              <a:defRPr/>
            </a:pPr>
            <a:endParaRPr lang="en-US" sz="1700" i="1" dirty="0">
              <a:solidFill>
                <a:prstClr val="black"/>
              </a:solidFill>
              <a:latin typeface="Arial" panose="020B0604020202020204" pitchFamily="34" charset="0"/>
              <a:cs typeface="Arial" panose="020B0604020202020204" pitchFamily="34" charset="0"/>
            </a:endParaRPr>
          </a:p>
          <a:p>
            <a:pPr eaLnBrk="0" hangingPunct="0">
              <a:defRPr/>
            </a:pPr>
            <a:r>
              <a:rPr lang="en-US" i="1" dirty="0">
                <a:solidFill>
                  <a:prstClr val="black"/>
                </a:solidFill>
                <a:latin typeface="Arial" panose="020B0604020202020204" pitchFamily="34" charset="0"/>
                <a:cs typeface="Arial" panose="020B0604020202020204" pitchFamily="34" charset="0"/>
              </a:rPr>
              <a:t>(Note: If the instructions tell you how to report that Critical Information has been compromised via open sources, the implication is that you have the ability to check open sources for the presence of critical information.)</a:t>
            </a:r>
          </a:p>
          <a:p>
            <a:pPr eaLnBrk="0" hangingPunct="0">
              <a:defRPr/>
            </a:pPr>
            <a:endParaRPr lang="en-US" b="1" dirty="0">
              <a:solidFill>
                <a:prstClr val="black"/>
              </a:solidFill>
            </a:endParaRPr>
          </a:p>
          <a:p>
            <a:pPr eaLnBrk="0" hangingPunct="0">
              <a:defRPr/>
            </a:pPr>
            <a:r>
              <a:rPr lang="en-US" b="1" dirty="0">
                <a:solidFill>
                  <a:prstClr val="black"/>
                </a:solidFill>
              </a:rPr>
              <a:t>Additionally, within JP 3-13.3, Operations Security</a:t>
            </a:r>
          </a:p>
          <a:p>
            <a:pPr eaLnBrk="0" hangingPunct="0">
              <a:defRPr/>
            </a:pPr>
            <a:endParaRPr lang="en-US" b="1" dirty="0">
              <a:solidFill>
                <a:prstClr val="black"/>
              </a:solidFill>
            </a:endParaRPr>
          </a:p>
          <a:p>
            <a:pPr eaLnBrk="0" hangingPunct="0">
              <a:defRPr/>
            </a:pPr>
            <a:r>
              <a:rPr lang="en-US" sz="2400" dirty="0">
                <a:solidFill>
                  <a:prstClr val="black"/>
                </a:solidFill>
                <a:latin typeface="Arial" panose="020B0604020202020204" pitchFamily="34" charset="0"/>
                <a:cs typeface="Arial" panose="020B0604020202020204" pitchFamily="34" charset="0"/>
              </a:rPr>
              <a:t>Page 49: CH IV-1c(2),</a:t>
            </a:r>
            <a:r>
              <a:rPr lang="en-US" sz="2000" dirty="0">
                <a:solidFill>
                  <a:prstClr val="black"/>
                </a:solidFill>
                <a:latin typeface="Arial" panose="020B0604020202020204" pitchFamily="34" charset="0"/>
                <a:cs typeface="Arial" panose="020B0604020202020204" pitchFamily="34" charset="0"/>
              </a:rPr>
              <a:t> Assessments and Surveys</a:t>
            </a:r>
          </a:p>
          <a:p>
            <a:pPr marL="1600200" lvl="3" indent="-228600" fontAlgn="auto">
              <a:lnSpc>
                <a:spcPct val="90000"/>
              </a:lnSpc>
              <a:spcBef>
                <a:spcPts val="500"/>
              </a:spcBef>
              <a:spcAft>
                <a:spcPts val="0"/>
              </a:spcAft>
              <a:buFont typeface="Arial" panose="020B0604020202020204" pitchFamily="34" charset="0"/>
              <a:buChar char="•"/>
              <a:defRPr/>
            </a:pPr>
            <a:r>
              <a:rPr lang="en-US" sz="1800" dirty="0">
                <a:solidFill>
                  <a:prstClr val="black"/>
                </a:solidFill>
                <a:latin typeface="Arial" panose="020B0604020202020204" pitchFamily="34" charset="0"/>
                <a:cs typeface="Arial" panose="020B0604020202020204" pitchFamily="34" charset="0"/>
              </a:rPr>
              <a:t>In combat, an assessment’s emphasis should be on identifying vulnerabilities </a:t>
            </a:r>
            <a:r>
              <a:rPr lang="en-US" sz="1800" b="1" dirty="0">
                <a:solidFill>
                  <a:prstClr val="black"/>
                </a:solidFill>
                <a:latin typeface="Arial" panose="020B0604020202020204" pitchFamily="34" charset="0"/>
                <a:cs typeface="Arial" panose="020B0604020202020204" pitchFamily="34" charset="0"/>
              </a:rPr>
              <a:t>and indicators </a:t>
            </a:r>
          </a:p>
          <a:p>
            <a:pPr lvl="3" fontAlgn="auto">
              <a:lnSpc>
                <a:spcPct val="90000"/>
              </a:lnSpc>
              <a:spcBef>
                <a:spcPts val="500"/>
              </a:spcBef>
              <a:spcAft>
                <a:spcPts val="0"/>
              </a:spcAft>
              <a:buFont typeface="Arial" panose="020B0604020202020204" pitchFamily="34" charset="0"/>
              <a:buNone/>
              <a:defRPr/>
            </a:pPr>
            <a:r>
              <a:rPr lang="en-US" sz="1800" dirty="0">
                <a:solidFill>
                  <a:prstClr val="black"/>
                </a:solidFill>
                <a:latin typeface="Arial" panose="020B0604020202020204" pitchFamily="34" charset="0"/>
                <a:cs typeface="Arial" panose="020B0604020202020204" pitchFamily="34" charset="0"/>
              </a:rPr>
              <a:t>that signal friendly intentions, capabilities, and limitations and that permit the adversary to counter </a:t>
            </a:r>
          </a:p>
          <a:p>
            <a:pPr lvl="3" fontAlgn="auto">
              <a:lnSpc>
                <a:spcPct val="90000"/>
              </a:lnSpc>
              <a:spcBef>
                <a:spcPts val="500"/>
              </a:spcBef>
              <a:spcAft>
                <a:spcPts val="0"/>
              </a:spcAft>
              <a:buFont typeface="Arial" panose="020B0604020202020204" pitchFamily="34" charset="0"/>
              <a:buNone/>
              <a:defRPr/>
            </a:pPr>
            <a:r>
              <a:rPr lang="en-US" sz="1800" dirty="0">
                <a:solidFill>
                  <a:prstClr val="black"/>
                </a:solidFill>
                <a:latin typeface="Arial" panose="020B0604020202020204" pitchFamily="34" charset="0"/>
                <a:cs typeface="Arial" panose="020B0604020202020204" pitchFamily="34" charset="0"/>
              </a:rPr>
              <a:t>friendly operations or reduce their effectiveness. </a:t>
            </a:r>
          </a:p>
          <a:p>
            <a:pPr eaLnBrk="0" hangingPunct="0">
              <a:defRPr/>
            </a:pPr>
            <a:endParaRPr lang="en-US" dirty="0">
              <a:solidFill>
                <a:prstClr val="black"/>
              </a:solidFill>
            </a:endParaRPr>
          </a:p>
          <a:p>
            <a:pPr eaLnBrk="0" hangingPunct="0">
              <a:defRPr/>
            </a:pPr>
            <a:r>
              <a:rPr lang="en-US" dirty="0">
                <a:solidFill>
                  <a:prstClr val="black"/>
                </a:solidFill>
              </a:rPr>
              <a:t>(Note: “Indicators” is defined on Page II-4 to include open-source information.)</a:t>
            </a:r>
          </a:p>
          <a:p>
            <a:pPr eaLnBrk="0" hangingPunct="0">
              <a:defRPr/>
            </a:pPr>
            <a:endParaRPr lang="en-US" b="1" dirty="0">
              <a:solidFill>
                <a:prstClr val="black"/>
              </a:solidFill>
            </a:endParaRPr>
          </a:p>
          <a:p>
            <a:pPr eaLnBrk="0" hangingPunct="0">
              <a:defRPr/>
            </a:pPr>
            <a:endParaRPr lang="en-US" b="1" dirty="0">
              <a:solidFill>
                <a:prstClr val="black"/>
              </a:solidFill>
            </a:endParaRPr>
          </a:p>
          <a:p>
            <a:pPr eaLnBrk="0" hangingPunct="0">
              <a:defRPr/>
            </a:pPr>
            <a:r>
              <a:rPr lang="en-US" dirty="0">
                <a:solidFill>
                  <a:prstClr val="black"/>
                </a:solidFill>
              </a:rPr>
              <a:t>Page IV-2, </a:t>
            </a:r>
            <a:r>
              <a:rPr lang="en-US" sz="2400" dirty="0">
                <a:solidFill>
                  <a:prstClr val="black"/>
                </a:solidFill>
                <a:latin typeface="Arial" panose="020B0604020202020204" pitchFamily="34" charset="0"/>
                <a:cs typeface="Arial" panose="020B0604020202020204" pitchFamily="34" charset="0"/>
              </a:rPr>
              <a:t>OPSEC Surveys:</a:t>
            </a:r>
          </a:p>
          <a:p>
            <a:pPr marL="1143000" lvl="2" indent="-228600" fontAlgn="auto">
              <a:lnSpc>
                <a:spcPct val="90000"/>
              </a:lnSpc>
              <a:spcBef>
                <a:spcPts val="500"/>
              </a:spcBef>
              <a:spcAft>
                <a:spcPts val="0"/>
              </a:spcAf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These surveys may include telecommunications monitoring, radio frequency monitoring, </a:t>
            </a:r>
          </a:p>
          <a:p>
            <a:pPr lvl="2" fontAlgn="auto">
              <a:lnSpc>
                <a:spcPct val="90000"/>
              </a:lnSpc>
              <a:spcBef>
                <a:spcPts val="500"/>
              </a:spcBef>
              <a:spcAft>
                <a:spcPts val="0"/>
              </a:spcAft>
              <a:buFont typeface="Arial" panose="020B0604020202020204" pitchFamily="34" charset="0"/>
              <a:buNone/>
              <a:defRPr/>
            </a:pPr>
            <a:r>
              <a:rPr lang="en-US" sz="2000" dirty="0">
                <a:solidFill>
                  <a:prstClr val="black"/>
                </a:solidFill>
                <a:latin typeface="Arial" panose="020B0604020202020204" pitchFamily="34" charset="0"/>
                <a:cs typeface="Arial" panose="020B0604020202020204" pitchFamily="34" charset="0"/>
              </a:rPr>
              <a:t>network and computer systems assessment, </a:t>
            </a:r>
            <a:r>
              <a:rPr lang="en-US" sz="2000" b="1" dirty="0">
                <a:solidFill>
                  <a:prstClr val="black"/>
                </a:solidFill>
                <a:latin typeface="Arial" panose="020B0604020202020204" pitchFamily="34" charset="0"/>
                <a:cs typeface="Arial" panose="020B0604020202020204" pitchFamily="34" charset="0"/>
              </a:rPr>
              <a:t>and open-source collection</a:t>
            </a:r>
            <a:r>
              <a:rPr lang="en-US" sz="2000" dirty="0">
                <a:solidFill>
                  <a:prstClr val="black"/>
                </a:solidFill>
                <a:latin typeface="Arial" panose="020B0604020202020204" pitchFamily="34" charset="0"/>
                <a:cs typeface="Arial" panose="020B0604020202020204" pitchFamily="34" charset="0"/>
              </a:rPr>
              <a:t>.</a:t>
            </a:r>
          </a:p>
          <a:p>
            <a:pPr lvl="2" fontAlgn="auto">
              <a:lnSpc>
                <a:spcPct val="90000"/>
              </a:lnSpc>
              <a:spcBef>
                <a:spcPts val="500"/>
              </a:spcBef>
              <a:spcAft>
                <a:spcPts val="0"/>
              </a:spcAft>
              <a:buFont typeface="Arial" panose="020B0604020202020204" pitchFamily="34" charset="0"/>
              <a:buNone/>
              <a:defRPr/>
            </a:pPr>
            <a:endParaRPr lang="en-US" sz="2000" dirty="0">
              <a:solidFill>
                <a:prstClr val="black"/>
              </a:solidFill>
              <a:latin typeface="Arial" panose="020B0604020202020204" pitchFamily="34" charset="0"/>
              <a:cs typeface="Arial" panose="020B0604020202020204" pitchFamily="34" charset="0"/>
            </a:endParaRPr>
          </a:p>
          <a:p>
            <a:pPr marL="569912" fontAlgn="auto">
              <a:lnSpc>
                <a:spcPct val="90000"/>
              </a:lnSpc>
              <a:spcBef>
                <a:spcPts val="500"/>
              </a:spcBef>
              <a:spcAft>
                <a:spcPts val="0"/>
              </a:spcAft>
              <a:buFont typeface="Arial" panose="020B0604020202020204" pitchFamily="34" charset="0"/>
              <a:buNone/>
              <a:defRPr/>
            </a:pPr>
            <a:endParaRPr lang="en-US" sz="2000" dirty="0">
              <a:solidFill>
                <a:prstClr val="black"/>
              </a:solidFill>
              <a:latin typeface="Arial" panose="020B0604020202020204" pitchFamily="34" charset="0"/>
              <a:cs typeface="Arial" panose="020B0604020202020204" pitchFamily="34" charset="0"/>
            </a:endParaRPr>
          </a:p>
          <a:p>
            <a:pPr eaLnBrk="0" hangingPunct="0">
              <a:defRPr/>
            </a:pPr>
            <a:r>
              <a:rPr lang="en-US" dirty="0">
                <a:solidFill>
                  <a:prstClr val="black"/>
                </a:solidFill>
              </a:rPr>
              <a:t>AR 5301-, Appendix D–1. Characteristics</a:t>
            </a:r>
          </a:p>
          <a:p>
            <a:pPr marL="1143000" lvl="2" indent="-228600" fontAlgn="auto">
              <a:lnSpc>
                <a:spcPct val="90000"/>
              </a:lnSpc>
              <a:spcBef>
                <a:spcPts val="500"/>
              </a:spcBef>
              <a:spcAft>
                <a:spcPts val="0"/>
              </a:spcAft>
              <a:buFont typeface="Arial" panose="020B0604020202020204" pitchFamily="34" charset="0"/>
              <a:buChar char="•"/>
              <a:defRPr/>
            </a:pPr>
            <a:r>
              <a:rPr lang="en-US" sz="1700" b="1" dirty="0">
                <a:solidFill>
                  <a:prstClr val="black"/>
                </a:solidFill>
                <a:latin typeface="Arial" panose="020B0604020202020204" pitchFamily="34" charset="0"/>
                <a:cs typeface="Arial" panose="020B0604020202020204" pitchFamily="34" charset="0"/>
              </a:rPr>
              <a:t>Indicators</a:t>
            </a:r>
            <a:r>
              <a:rPr lang="en-US" sz="1700" dirty="0">
                <a:solidFill>
                  <a:prstClr val="black"/>
                </a:solidFill>
                <a:latin typeface="Arial" panose="020B0604020202020204" pitchFamily="34" charset="0"/>
                <a:cs typeface="Arial" panose="020B0604020202020204" pitchFamily="34" charset="0"/>
              </a:rPr>
              <a:t> are data derived from </a:t>
            </a:r>
            <a:r>
              <a:rPr lang="en-US" sz="1700" b="1" dirty="0">
                <a:solidFill>
                  <a:prstClr val="black"/>
                </a:solidFill>
                <a:latin typeface="Arial" panose="020B0604020202020204" pitchFamily="34" charset="0"/>
                <a:cs typeface="Arial" panose="020B0604020202020204" pitchFamily="34" charset="0"/>
              </a:rPr>
              <a:t>open sources</a:t>
            </a:r>
            <a:r>
              <a:rPr lang="en-US" sz="1700" dirty="0">
                <a:solidFill>
                  <a:prstClr val="black"/>
                </a:solidFill>
                <a:latin typeface="Arial" panose="020B0604020202020204" pitchFamily="34" charset="0"/>
                <a:cs typeface="Arial" panose="020B0604020202020204" pitchFamily="34" charset="0"/>
              </a:rPr>
              <a:t> or from detectable actions that adversaries can piece together or interpret to reach personal conclusions or official estimates concerning friendly capabilities, activities, limitations, and intentions. An item which meets any of the characteristics below (Signature, Association, Profile, Contrast, or Exposure) is an indicator. </a:t>
            </a:r>
          </a:p>
          <a:p>
            <a:pPr marL="1143000" lvl="2" indent="-228600" fontAlgn="auto">
              <a:lnSpc>
                <a:spcPct val="90000"/>
              </a:lnSpc>
              <a:spcBef>
                <a:spcPts val="500"/>
              </a:spcBef>
              <a:spcAft>
                <a:spcPts val="0"/>
              </a:spcAft>
              <a:buFont typeface="Arial" panose="020B0604020202020204" pitchFamily="34" charset="0"/>
              <a:buChar char="•"/>
              <a:defRPr/>
            </a:pPr>
            <a:endParaRPr lang="en-US" sz="1700" i="1" dirty="0">
              <a:solidFill>
                <a:prstClr val="black"/>
              </a:solidFill>
              <a:latin typeface="Arial" panose="020B0604020202020204" pitchFamily="34" charset="0"/>
              <a:cs typeface="Arial" panose="020B0604020202020204" pitchFamily="34" charset="0"/>
            </a:endParaRPr>
          </a:p>
          <a:p>
            <a:pPr fontAlgn="auto">
              <a:spcBef>
                <a:spcPct val="0"/>
              </a:spcBef>
              <a:spcAft>
                <a:spcPts val="0"/>
              </a:spcAft>
              <a:defRP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7462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0" hangingPunct="0">
              <a:defRPr/>
            </a:pPr>
            <a:r>
              <a:rPr lang="en-US" b="1" dirty="0">
                <a:solidFill>
                  <a:prstClr val="black"/>
                </a:solidFill>
              </a:rPr>
              <a:t>How Advanced Operators work. </a:t>
            </a:r>
          </a:p>
          <a:p>
            <a:pPr marL="171450" indent="-171450" eaLnBrk="0" hangingPunct="0">
              <a:buFont typeface="Wingdings" panose="05000000000000000000" pitchFamily="2" charset="2"/>
              <a:buChar char="§"/>
              <a:defRPr/>
            </a:pPr>
            <a:r>
              <a:rPr lang="en-US" dirty="0">
                <a:solidFill>
                  <a:prstClr val="black"/>
                </a:solidFill>
              </a:rPr>
              <a:t>Google advanced operators help refine searches. </a:t>
            </a:r>
          </a:p>
          <a:p>
            <a:pPr marL="171450" indent="-171450" eaLnBrk="0" hangingPunct="0">
              <a:buFont typeface="Wingdings" panose="05000000000000000000" pitchFamily="2" charset="2"/>
              <a:buChar char="§"/>
              <a:defRPr/>
            </a:pPr>
            <a:r>
              <a:rPr lang="en-US" dirty="0">
                <a:solidFill>
                  <a:prstClr val="black"/>
                </a:solidFill>
              </a:rPr>
              <a:t>They are included as part of a standard Google query. </a:t>
            </a:r>
          </a:p>
          <a:p>
            <a:pPr marL="171450" indent="-171450" eaLnBrk="0" hangingPunct="0">
              <a:buFont typeface="Wingdings" panose="05000000000000000000" pitchFamily="2" charset="2"/>
              <a:buChar char="§"/>
              <a:defRPr/>
            </a:pPr>
            <a:r>
              <a:rPr lang="en-US" dirty="0">
                <a:solidFill>
                  <a:prstClr val="black"/>
                </a:solidFill>
              </a:rPr>
              <a:t>Advanced operators use a syntax such as the following:</a:t>
            </a:r>
          </a:p>
          <a:p>
            <a:pPr marL="338138" lvl="1" indent="-171450" eaLnBrk="0" hangingPunct="0">
              <a:buFont typeface="Wingdings" panose="05000000000000000000" pitchFamily="2" charset="2"/>
              <a:buChar char="q"/>
              <a:defRPr/>
            </a:pPr>
            <a:r>
              <a:rPr lang="en-US" dirty="0" err="1">
                <a:solidFill>
                  <a:prstClr val="black"/>
                </a:solidFill>
              </a:rPr>
              <a:t>operator:search_term</a:t>
            </a:r>
            <a:r>
              <a:rPr lang="en-US" dirty="0">
                <a:solidFill>
                  <a:prstClr val="black"/>
                </a:solidFill>
              </a:rPr>
              <a:t> </a:t>
            </a:r>
          </a:p>
          <a:p>
            <a:pPr marL="166688" lvl="1" eaLnBrk="0" hangingPunct="0">
              <a:buFont typeface="Arial" panose="020B0604020202020204" pitchFamily="34" charset="0"/>
              <a:buNone/>
              <a:defRPr/>
            </a:pPr>
            <a:endParaRPr lang="en-US" dirty="0">
              <a:solidFill>
                <a:prstClr val="black"/>
              </a:solidFill>
            </a:endParaRPr>
          </a:p>
          <a:p>
            <a:pPr marL="171450" indent="-171450" eaLnBrk="0" hangingPunct="0">
              <a:buFont typeface="Wingdings" panose="05000000000000000000" pitchFamily="2" charset="2"/>
              <a:buChar char="§"/>
              <a:defRPr/>
            </a:pPr>
            <a:r>
              <a:rPr lang="en-US" dirty="0">
                <a:solidFill>
                  <a:prstClr val="black"/>
                </a:solidFill>
              </a:rPr>
              <a:t>Capitalization matters; like OR and AROUND(), while others Cannot be capitalized, like any of the operators that combine a colon.</a:t>
            </a:r>
          </a:p>
          <a:p>
            <a:pPr marL="338138" lvl="1" indent="-171450" eaLnBrk="0" hangingPunct="0">
              <a:buFont typeface="Wingdings" panose="05000000000000000000" pitchFamily="2" charset="2"/>
              <a:buChar char="q"/>
              <a:defRPr/>
            </a:pPr>
            <a:r>
              <a:rPr lang="en-US" dirty="0">
                <a:solidFill>
                  <a:prstClr val="black"/>
                </a:solidFill>
              </a:rPr>
              <a:t>“OR” = Search for X or Y. This will return results related to X or Y, or both. </a:t>
            </a:r>
          </a:p>
          <a:p>
            <a:pPr marL="515938" lvl="2" indent="-171450" eaLnBrk="0" hangingPunct="0">
              <a:buFont typeface="Courier New" panose="02070309020205020404" pitchFamily="49" charset="0"/>
              <a:buChar char="o"/>
              <a:defRPr/>
            </a:pPr>
            <a:r>
              <a:rPr lang="en-US" dirty="0">
                <a:solidFill>
                  <a:prstClr val="black"/>
                </a:solidFill>
              </a:rPr>
              <a:t>Example: jobs OR gates / jobs | gates</a:t>
            </a:r>
          </a:p>
          <a:p>
            <a:pPr marL="338138" lvl="1" indent="-171450" eaLnBrk="0" hangingPunct="0">
              <a:buFont typeface="Wingdings" panose="05000000000000000000" pitchFamily="2" charset="2"/>
              <a:buChar char="q"/>
              <a:defRPr/>
            </a:pPr>
            <a:r>
              <a:rPr lang="en-US" dirty="0" err="1">
                <a:solidFill>
                  <a:prstClr val="black"/>
                </a:solidFill>
              </a:rPr>
              <a:t>inurl</a:t>
            </a:r>
            <a:r>
              <a:rPr lang="en-US" dirty="0">
                <a:solidFill>
                  <a:prstClr val="black"/>
                </a:solidFill>
              </a:rPr>
              <a:t>: = Find pages with a certain word (or words) in the URL. For this example, any results containing the word “apple” in the URL will be returned.</a:t>
            </a:r>
          </a:p>
          <a:p>
            <a:pPr marL="515938" lvl="2" indent="-171450" eaLnBrk="0" hangingPunct="0">
              <a:buFont typeface="Courier New" panose="02070309020205020404" pitchFamily="49" charset="0"/>
              <a:buChar char="o"/>
              <a:defRPr/>
            </a:pPr>
            <a:r>
              <a:rPr lang="en-US" dirty="0">
                <a:solidFill>
                  <a:prstClr val="black"/>
                </a:solidFill>
              </a:rPr>
              <a:t>Example: </a:t>
            </a:r>
            <a:r>
              <a:rPr lang="en-US" dirty="0" err="1">
                <a:solidFill>
                  <a:prstClr val="black"/>
                </a:solidFill>
              </a:rPr>
              <a:t>inurl:apple</a:t>
            </a:r>
            <a:endParaRPr lang="en-US" dirty="0">
              <a:solidFill>
                <a:prstClr val="black"/>
              </a:solidFill>
            </a:endParaRPr>
          </a:p>
          <a:p>
            <a:pPr marL="515938" lvl="2" indent="-171450" eaLnBrk="0" hangingPunct="0">
              <a:buFont typeface="Wingdings" panose="05000000000000000000" pitchFamily="2" charset="2"/>
              <a:buChar char="§"/>
              <a:defRPr/>
            </a:pPr>
            <a:endParaRPr lang="en-US" dirty="0">
              <a:solidFill>
                <a:prstClr val="black"/>
              </a:solidFill>
            </a:endParaRPr>
          </a:p>
          <a:p>
            <a:pPr marL="171450" indent="-171450" eaLnBrk="0" hangingPunct="0">
              <a:buFont typeface="Wingdings" panose="05000000000000000000" pitchFamily="2" charset="2"/>
              <a:buChar char="§"/>
              <a:defRPr/>
            </a:pPr>
            <a:r>
              <a:rPr lang="en-US" dirty="0">
                <a:solidFill>
                  <a:prstClr val="black"/>
                </a:solidFill>
              </a:rPr>
              <a:t>There’s no space between the operator, the colon, and the search term!</a:t>
            </a:r>
          </a:p>
          <a:p>
            <a:pPr eaLnBrk="0" hangingPunct="0">
              <a:defRPr/>
            </a:pPr>
            <a:endParaRPr lang="en-US" dirty="0">
              <a:solidFill>
                <a:prstClr val="black"/>
              </a:solidFill>
            </a:endParaRPr>
          </a:p>
          <a:p>
            <a:pPr eaLnBrk="0" hangingPunct="0">
              <a:defRPr/>
            </a:pPr>
            <a:r>
              <a:rPr lang="en-US" dirty="0">
                <a:solidFill>
                  <a:prstClr val="black"/>
                </a:solidFill>
              </a:rPr>
              <a:t>Using the site: search on a specific website </a:t>
            </a:r>
            <a:r>
              <a:rPr lang="en-US" b="1" dirty="0">
                <a:solidFill>
                  <a:prstClr val="black"/>
                </a:solidFill>
              </a:rPr>
              <a:t>bypasses that site’s own internal search function, </a:t>
            </a:r>
            <a:r>
              <a:rPr lang="en-US" dirty="0">
                <a:solidFill>
                  <a:prstClr val="black"/>
                </a:solidFill>
              </a:rPr>
              <a:t>blocking the website from tracking or knowing the exact search terms (unless a link result is clicked directly, giving the search referral.</a:t>
            </a:r>
          </a:p>
          <a:p>
            <a:pPr eaLnBrk="0" hangingPunct="0">
              <a:defRPr/>
            </a:pPr>
            <a:endParaRPr lang="en-US" dirty="0">
              <a:solidFill>
                <a:prstClr val="black"/>
              </a:solidFill>
            </a:endParaRPr>
          </a:p>
          <a:p>
            <a:pPr eaLnBrk="0" hangingPunct="0">
              <a:defRPr/>
            </a:pPr>
            <a:r>
              <a:rPr lang="en-US" dirty="0">
                <a:solidFill>
                  <a:prstClr val="black"/>
                </a:solidFill>
              </a:rPr>
              <a:t>If a searcher wants to find an official government position on a subject, the domain can be indicated, as in </a:t>
            </a:r>
            <a:r>
              <a:rPr lang="en-US" dirty="0" err="1">
                <a:solidFill>
                  <a:prstClr val="black"/>
                </a:solidFill>
              </a:rPr>
              <a:t>site:gov</a:t>
            </a:r>
            <a:r>
              <a:rPr lang="en-US" dirty="0">
                <a:solidFill>
                  <a:prstClr val="black"/>
                </a:solidFill>
              </a:rPr>
              <a:t> Iran nuclear or </a:t>
            </a:r>
            <a:r>
              <a:rPr lang="en-US" dirty="0" err="1">
                <a:solidFill>
                  <a:prstClr val="black"/>
                </a:solidFill>
              </a:rPr>
              <a:t>site:gov.uk</a:t>
            </a:r>
            <a:r>
              <a:rPr lang="en-US" dirty="0">
                <a:solidFill>
                  <a:prstClr val="black"/>
                </a:solidFill>
              </a:rPr>
              <a:t> Iran nuclear, limiting the search to the US government or the UK government, respectively. Likewise, the search can be formulated to search only educational facilities, as in </a:t>
            </a:r>
            <a:r>
              <a:rPr lang="en-US" dirty="0" err="1">
                <a:solidFill>
                  <a:prstClr val="black"/>
                </a:solidFill>
              </a:rPr>
              <a:t>site:edu</a:t>
            </a:r>
            <a:r>
              <a:rPr lang="en-US" dirty="0">
                <a:solidFill>
                  <a:prstClr val="black"/>
                </a:solidFill>
              </a:rPr>
              <a:t> Iran nuclear or </a:t>
            </a:r>
            <a:r>
              <a:rPr lang="en-US" dirty="0" err="1">
                <a:solidFill>
                  <a:prstClr val="black"/>
                </a:solidFill>
              </a:rPr>
              <a:t>site:ac.uk</a:t>
            </a:r>
            <a:r>
              <a:rPr lang="en-US" dirty="0">
                <a:solidFill>
                  <a:prstClr val="black"/>
                </a:solidFill>
              </a:rPr>
              <a:t> Iran nuclear in which the academic networks of the US and UK, respectively, are searched.</a:t>
            </a:r>
          </a:p>
          <a:p>
            <a:pPr eaLnBrk="0" hangingPunct="0">
              <a:defRPr/>
            </a:pPr>
            <a:endParaRPr lang="en-US" dirty="0">
              <a:solidFill>
                <a:prstClr val="black"/>
              </a:solidFill>
            </a:endParaRPr>
          </a:p>
          <a:p>
            <a:pPr eaLnBrk="0" hangingPunct="0">
              <a:defRPr/>
            </a:pPr>
            <a:r>
              <a:rPr lang="en-US" dirty="0">
                <a:solidFill>
                  <a:prstClr val="black"/>
                </a:solidFill>
              </a:rPr>
              <a:t>The site: search can also search a specific network or website, such as </a:t>
            </a:r>
            <a:r>
              <a:rPr lang="en-US" dirty="0" err="1">
                <a:solidFill>
                  <a:prstClr val="black"/>
                </a:solidFill>
              </a:rPr>
              <a:t>site:justice.gov</a:t>
            </a:r>
            <a:r>
              <a:rPr lang="en-US" dirty="0">
                <a:solidFill>
                  <a:prstClr val="black"/>
                </a:solidFill>
              </a:rPr>
              <a:t> cartels or </a:t>
            </a:r>
            <a:r>
              <a:rPr lang="en-US" dirty="0" err="1">
                <a:solidFill>
                  <a:prstClr val="black"/>
                </a:solidFill>
              </a:rPr>
              <a:t>site:fbi.gov</a:t>
            </a:r>
            <a:r>
              <a:rPr lang="en-US" dirty="0">
                <a:solidFill>
                  <a:prstClr val="black"/>
                </a:solidFill>
              </a:rPr>
              <a:t> cartels, in which the Department of Justice network is searched, including any departments on the network, or the website specifically belonging to the FBI is searched. </a:t>
            </a:r>
            <a:r>
              <a:rPr lang="en-US" b="1" dirty="0">
                <a:solidFill>
                  <a:prstClr val="black"/>
                </a:solidFill>
              </a:rPr>
              <a:t>A selected portion, or folder of a website can also be searched by adding the subdomain or folder</a:t>
            </a:r>
            <a:r>
              <a:rPr lang="en-US" dirty="0">
                <a:solidFill>
                  <a:prstClr val="black"/>
                </a:solidFill>
              </a:rPr>
              <a:t>, as in </a:t>
            </a:r>
            <a:r>
              <a:rPr lang="en-US" dirty="0" err="1">
                <a:solidFill>
                  <a:prstClr val="black"/>
                </a:solidFill>
              </a:rPr>
              <a:t>site:houston.fbi.gov</a:t>
            </a:r>
            <a:r>
              <a:rPr lang="en-US" dirty="0">
                <a:solidFill>
                  <a:prstClr val="black"/>
                </a:solidFill>
              </a:rPr>
              <a:t> AND “cartels” or </a:t>
            </a:r>
            <a:r>
              <a:rPr lang="en-US" dirty="0" err="1">
                <a:solidFill>
                  <a:prstClr val="black"/>
                </a:solidFill>
              </a:rPr>
              <a:t>site:fbi.gov</a:t>
            </a:r>
            <a:r>
              <a:rPr lang="en-US" dirty="0">
                <a:solidFill>
                  <a:prstClr val="black"/>
                </a:solidFill>
              </a:rPr>
              <a:t>/</a:t>
            </a:r>
            <a:r>
              <a:rPr lang="en-US" dirty="0" err="1">
                <a:solidFill>
                  <a:prstClr val="black"/>
                </a:solidFill>
              </a:rPr>
              <a:t>news_cartels</a:t>
            </a:r>
            <a:r>
              <a:rPr lang="en-US" dirty="0">
                <a:solidFill>
                  <a:prstClr val="black"/>
                </a:solidFill>
              </a:rPr>
              <a:t>.</a:t>
            </a:r>
          </a:p>
          <a:p>
            <a:pPr eaLnBrk="0" hangingPunct="0">
              <a:defRPr/>
            </a:pPr>
            <a:endParaRPr lang="en-US" b="1" dirty="0">
              <a:solidFill>
                <a:prstClr val="black"/>
              </a:solidFill>
            </a:endParaRPr>
          </a:p>
          <a:p>
            <a:pPr eaLnBrk="0" hangingPunct="0">
              <a:defRPr/>
            </a:pPr>
            <a:r>
              <a:rPr lang="en-US" b="1" dirty="0">
                <a:solidFill>
                  <a:prstClr val="black"/>
                </a:solidFill>
              </a:rPr>
              <a:t>The </a:t>
            </a:r>
            <a:r>
              <a:rPr lang="en-US" b="1" dirty="0" err="1">
                <a:solidFill>
                  <a:prstClr val="black"/>
                </a:solidFill>
              </a:rPr>
              <a:t>filetype</a:t>
            </a:r>
            <a:r>
              <a:rPr lang="en-US" b="1" dirty="0">
                <a:solidFill>
                  <a:prstClr val="black"/>
                </a:solidFill>
              </a:rPr>
              <a:t>: operator </a:t>
            </a:r>
            <a:r>
              <a:rPr lang="en-US" dirty="0">
                <a:solidFill>
                  <a:prstClr val="black"/>
                </a:solidFill>
              </a:rPr>
              <a:t>forces all results to come in the format of the selected </a:t>
            </a:r>
            <a:r>
              <a:rPr lang="en-US" dirty="0" err="1">
                <a:solidFill>
                  <a:prstClr val="black"/>
                </a:solidFill>
              </a:rPr>
              <a:t>filetype</a:t>
            </a:r>
            <a:r>
              <a:rPr lang="en-US" dirty="0">
                <a:solidFill>
                  <a:prstClr val="black"/>
                </a:solidFill>
              </a:rPr>
              <a:t> by using the file extension. This search works with any type of file extension that is usable on the Internet, including pdf, </a:t>
            </a:r>
            <a:r>
              <a:rPr lang="en-US" dirty="0" err="1">
                <a:solidFill>
                  <a:prstClr val="black"/>
                </a:solidFill>
              </a:rPr>
              <a:t>ppt</a:t>
            </a:r>
            <a:r>
              <a:rPr lang="en-US" dirty="0">
                <a:solidFill>
                  <a:prstClr val="black"/>
                </a:solidFill>
              </a:rPr>
              <a:t>, doc, xml, html, and more. For instance, using </a:t>
            </a:r>
            <a:r>
              <a:rPr lang="en-US" dirty="0" err="1">
                <a:solidFill>
                  <a:prstClr val="black"/>
                </a:solidFill>
              </a:rPr>
              <a:t>filetype:pdf</a:t>
            </a:r>
            <a:r>
              <a:rPr lang="en-US" dirty="0">
                <a:solidFill>
                  <a:prstClr val="black"/>
                </a:solidFill>
              </a:rPr>
              <a:t> will return only PDF documents which are, generally, post-published documents or reports. PDF is often used to seal a document, making its contents harder to alter and therefore used as the final word by the publishing entity.</a:t>
            </a:r>
          </a:p>
          <a:p>
            <a:pPr eaLnBrk="0" hangingPunct="0">
              <a:defRPr/>
            </a:pPr>
            <a:endParaRPr lang="en-US" dirty="0">
              <a:solidFill>
                <a:prstClr val="black"/>
              </a:solidFill>
            </a:endParaRPr>
          </a:p>
          <a:p>
            <a:pPr eaLnBrk="0" hangingPunct="0">
              <a:defRPr/>
            </a:pPr>
            <a:r>
              <a:rPr lang="en-US" dirty="0" err="1">
                <a:solidFill>
                  <a:prstClr val="black"/>
                </a:solidFill>
              </a:rPr>
              <a:t>Powerpoint</a:t>
            </a:r>
            <a:r>
              <a:rPr lang="en-US" dirty="0">
                <a:solidFill>
                  <a:prstClr val="black"/>
                </a:solidFill>
              </a:rPr>
              <a:t> files (</a:t>
            </a:r>
            <a:r>
              <a:rPr lang="en-US" dirty="0" err="1">
                <a:solidFill>
                  <a:prstClr val="black"/>
                </a:solidFill>
              </a:rPr>
              <a:t>ppt</a:t>
            </a:r>
            <a:r>
              <a:rPr lang="en-US" dirty="0">
                <a:solidFill>
                  <a:prstClr val="black"/>
                </a:solidFill>
              </a:rPr>
              <a:t> or </a:t>
            </a:r>
            <a:r>
              <a:rPr lang="en-US" dirty="0" err="1">
                <a:solidFill>
                  <a:prstClr val="black"/>
                </a:solidFill>
              </a:rPr>
              <a:t>pptx</a:t>
            </a:r>
            <a:r>
              <a:rPr lang="en-US" dirty="0">
                <a:solidFill>
                  <a:prstClr val="black"/>
                </a:solidFill>
              </a:rPr>
              <a:t>) are usually training materials, briefings, or collections of images. A search for </a:t>
            </a:r>
            <a:r>
              <a:rPr lang="en-US" b="1" dirty="0">
                <a:solidFill>
                  <a:prstClr val="black"/>
                </a:solidFill>
              </a:rPr>
              <a:t>"drug </a:t>
            </a:r>
            <a:r>
              <a:rPr lang="en-US" b="1" dirty="0" err="1">
                <a:solidFill>
                  <a:prstClr val="black"/>
                </a:solidFill>
              </a:rPr>
              <a:t>culture"site:edu</a:t>
            </a:r>
            <a:r>
              <a:rPr lang="en-US" b="1" dirty="0">
                <a:solidFill>
                  <a:prstClr val="black"/>
                </a:solidFill>
              </a:rPr>
              <a:t> (</a:t>
            </a:r>
            <a:r>
              <a:rPr lang="en-US" b="1" dirty="0" err="1">
                <a:solidFill>
                  <a:prstClr val="black"/>
                </a:solidFill>
              </a:rPr>
              <a:t>filetype:ppt</a:t>
            </a:r>
            <a:r>
              <a:rPr lang="en-US" b="1" dirty="0">
                <a:solidFill>
                  <a:prstClr val="black"/>
                </a:solidFill>
              </a:rPr>
              <a:t> OR </a:t>
            </a:r>
            <a:r>
              <a:rPr lang="en-US" b="1" dirty="0" err="1">
                <a:solidFill>
                  <a:prstClr val="black"/>
                </a:solidFill>
              </a:rPr>
              <a:t>filetype:pptx</a:t>
            </a:r>
            <a:r>
              <a:rPr lang="en-US" b="1" dirty="0">
                <a:solidFill>
                  <a:prstClr val="black"/>
                </a:solidFill>
              </a:rPr>
              <a:t>) </a:t>
            </a:r>
            <a:r>
              <a:rPr lang="en-US" dirty="0">
                <a:solidFill>
                  <a:prstClr val="black"/>
                </a:solidFill>
              </a:rPr>
              <a:t>will return training materials and briefs about drug culture coming only from US academic institutions. Note the OR statement: </a:t>
            </a:r>
            <a:r>
              <a:rPr lang="en-US" b="1" dirty="0">
                <a:solidFill>
                  <a:prstClr val="black"/>
                </a:solidFill>
              </a:rPr>
              <a:t>(</a:t>
            </a:r>
            <a:r>
              <a:rPr lang="en-US" b="1" dirty="0" err="1">
                <a:solidFill>
                  <a:prstClr val="black"/>
                </a:solidFill>
              </a:rPr>
              <a:t>filetype:ppt</a:t>
            </a:r>
            <a:r>
              <a:rPr lang="en-US" b="1" dirty="0">
                <a:solidFill>
                  <a:prstClr val="black"/>
                </a:solidFill>
              </a:rPr>
              <a:t> OR </a:t>
            </a:r>
            <a:r>
              <a:rPr lang="en-US" b="1" dirty="0" err="1">
                <a:solidFill>
                  <a:prstClr val="black"/>
                </a:solidFill>
              </a:rPr>
              <a:t>filetype:pptx</a:t>
            </a:r>
            <a:r>
              <a:rPr lang="en-US" b="1" dirty="0">
                <a:solidFill>
                  <a:prstClr val="black"/>
                </a:solidFill>
              </a:rPr>
              <a:t>) </a:t>
            </a:r>
            <a:r>
              <a:rPr lang="en-US" dirty="0">
                <a:solidFill>
                  <a:prstClr val="black"/>
                </a:solidFill>
              </a:rPr>
              <a:t>that must be used when dealing with Microsoft Office document searches. In 2007, Microsoft Office added an x to the end of all file extensions. Both versions of the file extension must be searched using the OR operator within parentheses or a thorough search will not be performed.</a:t>
            </a:r>
          </a:p>
          <a:p>
            <a:pPr eaLnBrk="0" hangingPunct="0">
              <a:defRPr/>
            </a:pPr>
            <a:endParaRPr lang="en-US" dirty="0">
              <a:solidFill>
                <a:prstClr val="black"/>
              </a:solidFill>
            </a:endParaRPr>
          </a:p>
          <a:p>
            <a:pPr eaLnBrk="0" hangingPunct="0">
              <a:defRPr/>
            </a:pPr>
            <a:r>
              <a:rPr lang="en-US" dirty="0">
                <a:solidFill>
                  <a:prstClr val="black"/>
                </a:solidFill>
              </a:rPr>
              <a:t>Searchers can also search for titles of documents using the </a:t>
            </a:r>
            <a:r>
              <a:rPr lang="en-US" b="1" dirty="0" err="1">
                <a:solidFill>
                  <a:prstClr val="black"/>
                </a:solidFill>
              </a:rPr>
              <a:t>intitle</a:t>
            </a:r>
            <a:r>
              <a:rPr lang="en-US" b="1" dirty="0">
                <a:solidFill>
                  <a:prstClr val="black"/>
                </a:solidFill>
              </a:rPr>
              <a:t>: </a:t>
            </a:r>
            <a:r>
              <a:rPr lang="en-US" dirty="0">
                <a:solidFill>
                  <a:prstClr val="black"/>
                </a:solidFill>
              </a:rPr>
              <a:t>operator; however that may not be as fruitful because titles of Excel files are not typically very robust. Another section to search is the data fields themselves. This can be useful when looking for unknown attributes about a known item, or if searching for an unknown item with known attributes. An example of the former is this search </a:t>
            </a:r>
            <a:r>
              <a:rPr lang="en-US" b="1" dirty="0">
                <a:solidFill>
                  <a:prstClr val="black"/>
                </a:solidFill>
              </a:rPr>
              <a:t>(</a:t>
            </a:r>
            <a:r>
              <a:rPr lang="en-US" b="1" dirty="0" err="1">
                <a:solidFill>
                  <a:prstClr val="black"/>
                </a:solidFill>
              </a:rPr>
              <a:t>filetype:xls</a:t>
            </a:r>
            <a:r>
              <a:rPr lang="en-US" b="1" dirty="0">
                <a:solidFill>
                  <a:prstClr val="black"/>
                </a:solidFill>
              </a:rPr>
              <a:t> OR </a:t>
            </a:r>
            <a:r>
              <a:rPr lang="en-US" b="1" dirty="0" err="1">
                <a:solidFill>
                  <a:prstClr val="black"/>
                </a:solidFill>
              </a:rPr>
              <a:t>filetype:xlsx</a:t>
            </a:r>
            <a:r>
              <a:rPr lang="en-US" b="1" dirty="0">
                <a:solidFill>
                  <a:prstClr val="black"/>
                </a:solidFill>
              </a:rPr>
              <a:t>) t-72b </a:t>
            </a:r>
            <a:r>
              <a:rPr lang="en-US" dirty="0">
                <a:solidFill>
                  <a:prstClr val="black"/>
                </a:solidFill>
              </a:rPr>
              <a:t>for the attributes of the T-72B tank, while an example of the latter could be this attribute search </a:t>
            </a:r>
            <a:r>
              <a:rPr lang="en-US" b="1" dirty="0">
                <a:solidFill>
                  <a:prstClr val="black"/>
                </a:solidFill>
              </a:rPr>
              <a:t>(</a:t>
            </a:r>
            <a:r>
              <a:rPr lang="en-US" b="1" dirty="0" err="1">
                <a:solidFill>
                  <a:prstClr val="black"/>
                </a:solidFill>
              </a:rPr>
              <a:t>filetype:xls</a:t>
            </a:r>
            <a:r>
              <a:rPr lang="en-US" b="1" dirty="0">
                <a:solidFill>
                  <a:prstClr val="black"/>
                </a:solidFill>
              </a:rPr>
              <a:t> OR </a:t>
            </a:r>
            <a:r>
              <a:rPr lang="en-US" b="1" dirty="0" err="1">
                <a:solidFill>
                  <a:prstClr val="black"/>
                </a:solidFill>
              </a:rPr>
              <a:t>filetype:xlsx</a:t>
            </a:r>
            <a:r>
              <a:rPr lang="en-US" b="1" dirty="0">
                <a:solidFill>
                  <a:prstClr val="black"/>
                </a:solidFill>
              </a:rPr>
              <a:t>)Soviet MBT w/</a:t>
            </a:r>
            <a:r>
              <a:rPr lang="en-US" b="1" dirty="0" err="1">
                <a:solidFill>
                  <a:prstClr val="black"/>
                </a:solidFill>
              </a:rPr>
              <a:t>Kontak</a:t>
            </a:r>
            <a:r>
              <a:rPr lang="en-US" dirty="0">
                <a:solidFill>
                  <a:prstClr val="black"/>
                </a:solidFill>
              </a:rPr>
              <a:t> for equipment with the selected attributes.</a:t>
            </a:r>
          </a:p>
          <a:p>
            <a:pPr eaLnBrk="0" hangingPunct="0">
              <a:defRPr/>
            </a:pPr>
            <a:endParaRPr lang="en-US" dirty="0">
              <a:solidFill>
                <a:prstClr val="black"/>
              </a:solidFill>
            </a:endParaRPr>
          </a:p>
          <a:p>
            <a:pPr fontAlgn="auto">
              <a:spcBef>
                <a:spcPts val="0"/>
              </a:spcBef>
              <a:spcAft>
                <a:spcPts val="0"/>
              </a:spcAft>
              <a:defRPr/>
            </a:pPr>
            <a:endParaRPr lang="en-US" dirty="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320D8FC-90A4-40BD-A543-DE9D755BEBF1}" type="slidenum">
              <a:rPr lang="en-US" altLang="en-US"/>
              <a:pPr fontAlgn="base">
                <a:spcBef>
                  <a:spcPct val="0"/>
                </a:spcBef>
                <a:spcAft>
                  <a:spcPct val="0"/>
                </a:spcAft>
              </a:pPr>
              <a:t>66</a:t>
            </a:fld>
            <a:endParaRPr lang="en-US" altLang="en-US"/>
          </a:p>
        </p:txBody>
      </p:sp>
    </p:spTree>
    <p:extLst>
      <p:ext uri="{BB962C8B-B14F-4D97-AF65-F5344CB8AC3E}">
        <p14:creationId xmlns:p14="http://schemas.microsoft.com/office/powerpoint/2010/main" val="18114070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800">
              <a:solidFill>
                <a:srgbClr val="000000"/>
              </a:solidFill>
              <a:cs typeface="Arial" panose="020B0604020202020204" pitchFamily="34" charset="0"/>
            </a:endParaRPr>
          </a:p>
        </p:txBody>
      </p:sp>
      <p:sp>
        <p:nvSpPr>
          <p:cNvPr id="144387" name="Rectangle 6"/>
          <p:cNvSpPr>
            <a:spLocks noGrp="1" noChangeArrowheads="1"/>
          </p:cNvSpPr>
          <p:nvPr>
            <p:ph type="ftr" sz="quarter" idx="4"/>
          </p:nvPr>
        </p:nvSpPr>
        <p:spPr bwMode="auto">
          <a:xfrm>
            <a:off x="0" y="8829675"/>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800">
              <a:solidFill>
                <a:srgbClr val="000000"/>
              </a:solidFill>
              <a:cs typeface="Arial" panose="020B0604020202020204" pitchFamily="34" charset="0"/>
            </a:endParaRPr>
          </a:p>
        </p:txBody>
      </p:sp>
      <p:sp>
        <p:nvSpPr>
          <p:cNvPr id="1443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hangingPunct="0"/>
            <a:r>
              <a:rPr lang="en-US" altLang="en-US" sz="1400" b="1">
                <a:solidFill>
                  <a:srgbClr val="000000"/>
                </a:solidFill>
                <a:latin typeface="Arial" panose="020B0604020202020204" pitchFamily="34" charset="0"/>
                <a:cs typeface="Arial" panose="020B0604020202020204" pitchFamily="34" charset="0"/>
              </a:rPr>
              <a:t>Center of Gravity Analysis</a:t>
            </a:r>
          </a:p>
          <a:p>
            <a:pPr eaLnBrk="0" hangingPunct="0"/>
            <a:endParaRPr lang="en-US" altLang="en-US" sz="1400" b="1">
              <a:solidFill>
                <a:srgbClr val="000000"/>
              </a:solidFill>
            </a:endParaRPr>
          </a:p>
          <a:p>
            <a:pPr eaLnBrk="0" hangingPunct="0"/>
            <a:r>
              <a:rPr lang="en-US" altLang="en-US" sz="1400" b="1">
                <a:solidFill>
                  <a:srgbClr val="000000"/>
                </a:solidFill>
              </a:rPr>
              <a:t>Remember: </a:t>
            </a:r>
            <a:r>
              <a:rPr lang="en-US" altLang="en-US" b="1" i="1">
                <a:solidFill>
                  <a:srgbClr val="000000"/>
                </a:solidFill>
              </a:rPr>
              <a:t>Certain data,(emblems, command affiliation, etc.) has less time criticality than deployment orders for exercises or real-world operations. The value of information may also flex over time.</a:t>
            </a:r>
          </a:p>
          <a:p>
            <a:pPr eaLnBrk="0" hangingPunct="0"/>
            <a:endParaRPr lang="en-US" altLang="en-US" b="1" i="1">
              <a:solidFill>
                <a:srgbClr val="000000"/>
              </a:solidFill>
            </a:endParaRPr>
          </a:p>
          <a:p>
            <a:pPr eaLnBrk="0" hangingPunct="0"/>
            <a:r>
              <a:rPr lang="en-US" altLang="en-US" b="1">
                <a:solidFill>
                  <a:srgbClr val="000000"/>
                </a:solidFill>
              </a:rPr>
              <a:t>Anonymous Company reviews include websites such as “Glassdoors”. </a:t>
            </a:r>
            <a:r>
              <a:rPr lang="en-US" altLang="en-US">
                <a:solidFill>
                  <a:srgbClr val="000000"/>
                </a:solidFill>
              </a:rPr>
              <a:t>These reviews often contain complaints about a company’s shortfalls and when accompanied by the mission, can reveal sensitive information such as schedule, methods, equipment, SOPs, and CMD structure. </a:t>
            </a:r>
          </a:p>
          <a:p>
            <a:pPr eaLnBrk="0" hangingPunct="0"/>
            <a:endParaRPr lang="en-US" altLang="en-US" b="1">
              <a:solidFill>
                <a:srgbClr val="000000"/>
              </a:solidFill>
            </a:endParaRPr>
          </a:p>
          <a:p>
            <a:pPr>
              <a:spcBef>
                <a:spcPct val="0"/>
              </a:spcBef>
            </a:pP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7541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800">
              <a:solidFill>
                <a:srgbClr val="000000"/>
              </a:solidFill>
              <a:cs typeface="Arial" panose="020B0604020202020204" pitchFamily="34" charset="0"/>
            </a:endParaRPr>
          </a:p>
        </p:txBody>
      </p:sp>
      <p:sp>
        <p:nvSpPr>
          <p:cNvPr id="137219" name="Rectangle 6"/>
          <p:cNvSpPr>
            <a:spLocks noGrp="1" noChangeArrowheads="1"/>
          </p:cNvSpPr>
          <p:nvPr>
            <p:ph type="ftr" sz="quarter" idx="4"/>
          </p:nvPr>
        </p:nvSpPr>
        <p:spPr bwMode="auto">
          <a:xfrm>
            <a:off x="0" y="8829675"/>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800">
              <a:solidFill>
                <a:srgbClr val="000000"/>
              </a:solidFill>
              <a:cs typeface="Arial" panose="020B0604020202020204" pitchFamily="34" charset="0"/>
            </a:endParaRPr>
          </a:p>
        </p:txBody>
      </p:sp>
      <p:sp>
        <p:nvSpPr>
          <p:cNvPr id="1372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hangingPunct="0">
              <a:defRPr/>
            </a:pPr>
            <a:r>
              <a:rPr lang="en-US" b="1" dirty="0">
                <a:solidFill>
                  <a:prstClr val="black"/>
                </a:solidFill>
              </a:rPr>
              <a:t>How Advanced Operators work. </a:t>
            </a:r>
          </a:p>
          <a:p>
            <a:pPr marL="171450" indent="-171450" eaLnBrk="0" hangingPunct="0">
              <a:buFont typeface="Wingdings" panose="05000000000000000000" pitchFamily="2" charset="2"/>
              <a:buChar char="§"/>
              <a:defRPr/>
            </a:pPr>
            <a:r>
              <a:rPr lang="en-US" dirty="0">
                <a:solidFill>
                  <a:prstClr val="black"/>
                </a:solidFill>
              </a:rPr>
              <a:t>Google advanced operators help refine searches. </a:t>
            </a:r>
          </a:p>
          <a:p>
            <a:pPr marL="171450" indent="-171450" eaLnBrk="0" hangingPunct="0">
              <a:buFont typeface="Wingdings" panose="05000000000000000000" pitchFamily="2" charset="2"/>
              <a:buChar char="§"/>
              <a:defRPr/>
            </a:pPr>
            <a:r>
              <a:rPr lang="en-US" dirty="0">
                <a:solidFill>
                  <a:prstClr val="black"/>
                </a:solidFill>
              </a:rPr>
              <a:t>They are included as part of a standard Google query. </a:t>
            </a:r>
          </a:p>
          <a:p>
            <a:pPr marL="171450" indent="-171450" eaLnBrk="0" hangingPunct="0">
              <a:buFont typeface="Wingdings" panose="05000000000000000000" pitchFamily="2" charset="2"/>
              <a:buChar char="§"/>
              <a:defRPr/>
            </a:pPr>
            <a:r>
              <a:rPr lang="en-US" dirty="0">
                <a:solidFill>
                  <a:prstClr val="black"/>
                </a:solidFill>
              </a:rPr>
              <a:t>Advanced operators use a syntax such as the following:</a:t>
            </a:r>
          </a:p>
          <a:p>
            <a:pPr marL="338138" lvl="1" indent="-171450" eaLnBrk="0" hangingPunct="0">
              <a:buFont typeface="Wingdings" panose="05000000000000000000" pitchFamily="2" charset="2"/>
              <a:buChar char="q"/>
              <a:defRPr/>
            </a:pPr>
            <a:r>
              <a:rPr lang="en-US" dirty="0" err="1">
                <a:solidFill>
                  <a:prstClr val="black"/>
                </a:solidFill>
              </a:rPr>
              <a:t>operator:search_term</a:t>
            </a:r>
            <a:r>
              <a:rPr lang="en-US" dirty="0">
                <a:solidFill>
                  <a:prstClr val="black"/>
                </a:solidFill>
              </a:rPr>
              <a:t> </a:t>
            </a:r>
          </a:p>
          <a:p>
            <a:pPr marL="166688" lvl="1" eaLnBrk="0" hangingPunct="0">
              <a:buFont typeface="Arial" panose="020B0604020202020204" pitchFamily="34" charset="0"/>
              <a:buNone/>
              <a:defRPr/>
            </a:pPr>
            <a:endParaRPr lang="en-US" dirty="0">
              <a:solidFill>
                <a:prstClr val="black"/>
              </a:solidFill>
            </a:endParaRPr>
          </a:p>
          <a:p>
            <a:pPr marL="171450" indent="-171450" eaLnBrk="0" hangingPunct="0">
              <a:buFont typeface="Wingdings" panose="05000000000000000000" pitchFamily="2" charset="2"/>
              <a:buChar char="§"/>
              <a:defRPr/>
            </a:pPr>
            <a:r>
              <a:rPr lang="en-US" b="1" dirty="0">
                <a:solidFill>
                  <a:prstClr val="black"/>
                </a:solidFill>
              </a:rPr>
              <a:t>Capitalization matters</a:t>
            </a:r>
            <a:r>
              <a:rPr lang="en-US" dirty="0">
                <a:solidFill>
                  <a:prstClr val="black"/>
                </a:solidFill>
              </a:rPr>
              <a:t>; like OR and AROUND(), while others Cannot be capitalized, like any of the operators that combine a colon.</a:t>
            </a:r>
          </a:p>
          <a:p>
            <a:pPr marL="338138" lvl="1" indent="-171450" eaLnBrk="0" hangingPunct="0">
              <a:buFont typeface="Wingdings" panose="05000000000000000000" pitchFamily="2" charset="2"/>
              <a:buChar char="q"/>
              <a:defRPr/>
            </a:pPr>
            <a:r>
              <a:rPr lang="en-US" dirty="0">
                <a:solidFill>
                  <a:prstClr val="black"/>
                </a:solidFill>
              </a:rPr>
              <a:t>“OR” = Search for X or Y. This will return results related to X or Y, or both. </a:t>
            </a:r>
          </a:p>
          <a:p>
            <a:pPr marL="515938" lvl="2" indent="-171450" eaLnBrk="0" hangingPunct="0">
              <a:buFont typeface="Courier New" panose="02070309020205020404" pitchFamily="49" charset="0"/>
              <a:buChar char="o"/>
              <a:defRPr/>
            </a:pPr>
            <a:r>
              <a:rPr lang="en-US" dirty="0">
                <a:solidFill>
                  <a:prstClr val="black"/>
                </a:solidFill>
              </a:rPr>
              <a:t>Example: jobs OR gates / jobs | gates</a:t>
            </a:r>
          </a:p>
          <a:p>
            <a:pPr marL="338138" lvl="1" indent="-171450" eaLnBrk="0" hangingPunct="0">
              <a:buFont typeface="Wingdings" panose="05000000000000000000" pitchFamily="2" charset="2"/>
              <a:buChar char="q"/>
              <a:defRPr/>
            </a:pPr>
            <a:r>
              <a:rPr lang="en-US" dirty="0" err="1">
                <a:solidFill>
                  <a:prstClr val="black"/>
                </a:solidFill>
              </a:rPr>
              <a:t>inurl</a:t>
            </a:r>
            <a:r>
              <a:rPr lang="en-US" dirty="0">
                <a:solidFill>
                  <a:prstClr val="black"/>
                </a:solidFill>
              </a:rPr>
              <a:t>: = Find pages with a certain word (or words) in the URL. For this example, any results containing the word “apple” in the URL will be returned.</a:t>
            </a:r>
          </a:p>
          <a:p>
            <a:pPr marL="515938" lvl="2" indent="-171450" eaLnBrk="0" hangingPunct="0">
              <a:buFont typeface="Courier New" panose="02070309020205020404" pitchFamily="49" charset="0"/>
              <a:buChar char="o"/>
              <a:defRPr/>
            </a:pPr>
            <a:r>
              <a:rPr lang="en-US" dirty="0">
                <a:solidFill>
                  <a:prstClr val="black"/>
                </a:solidFill>
              </a:rPr>
              <a:t>Example: </a:t>
            </a:r>
            <a:r>
              <a:rPr lang="en-US" dirty="0" err="1">
                <a:solidFill>
                  <a:prstClr val="black"/>
                </a:solidFill>
              </a:rPr>
              <a:t>inurl:apple</a:t>
            </a:r>
            <a:endParaRPr lang="en-US" dirty="0">
              <a:solidFill>
                <a:prstClr val="black"/>
              </a:solidFill>
            </a:endParaRPr>
          </a:p>
          <a:p>
            <a:pPr marL="515938" lvl="2" indent="-171450" eaLnBrk="0" hangingPunct="0">
              <a:buFont typeface="Wingdings" panose="05000000000000000000" pitchFamily="2" charset="2"/>
              <a:buChar char="§"/>
              <a:defRPr/>
            </a:pPr>
            <a:endParaRPr lang="en-US" dirty="0">
              <a:solidFill>
                <a:prstClr val="black"/>
              </a:solidFill>
            </a:endParaRPr>
          </a:p>
          <a:p>
            <a:pPr marL="171450" indent="-171450" eaLnBrk="0" hangingPunct="0">
              <a:buFont typeface="Wingdings" panose="05000000000000000000" pitchFamily="2" charset="2"/>
              <a:buChar char="§"/>
              <a:defRPr/>
            </a:pPr>
            <a:r>
              <a:rPr lang="en-US" b="1" dirty="0">
                <a:solidFill>
                  <a:prstClr val="black"/>
                </a:solidFill>
              </a:rPr>
              <a:t>There’s no space between the operator, the colon, and the search term!</a:t>
            </a:r>
          </a:p>
          <a:p>
            <a:pPr eaLnBrk="0" hangingPunct="0">
              <a:defRPr/>
            </a:pPr>
            <a:endParaRPr lang="en-US" dirty="0">
              <a:solidFill>
                <a:prstClr val="black"/>
              </a:solidFill>
            </a:endParaRPr>
          </a:p>
          <a:p>
            <a:pPr eaLnBrk="0" hangingPunct="0">
              <a:defRPr/>
            </a:pPr>
            <a:r>
              <a:rPr lang="en-US" b="1" dirty="0">
                <a:solidFill>
                  <a:prstClr val="black"/>
                </a:solidFill>
              </a:rPr>
              <a:t>Using the site: search on a specific website bypasses that site’s own internal search function, </a:t>
            </a:r>
            <a:r>
              <a:rPr lang="en-US" dirty="0">
                <a:solidFill>
                  <a:prstClr val="black"/>
                </a:solidFill>
              </a:rPr>
              <a:t>blocking the website from tracking or knowing the exact search terms (unless a link result is clicked directly, giving the “search referral”).</a:t>
            </a:r>
          </a:p>
          <a:p>
            <a:pPr eaLnBrk="0" hangingPunct="0">
              <a:defRPr/>
            </a:pPr>
            <a:endParaRPr lang="en-US" dirty="0">
              <a:solidFill>
                <a:prstClr val="black"/>
              </a:solidFill>
            </a:endParaRPr>
          </a:p>
          <a:p>
            <a:pPr eaLnBrk="0" hangingPunct="0">
              <a:defRPr/>
            </a:pPr>
            <a:r>
              <a:rPr lang="en-US" dirty="0">
                <a:solidFill>
                  <a:prstClr val="black"/>
                </a:solidFill>
              </a:rPr>
              <a:t>If a searcher wants to find an official government position on a subject, the domain can be indicated, as in </a:t>
            </a:r>
            <a:r>
              <a:rPr lang="en-US" dirty="0" err="1">
                <a:solidFill>
                  <a:prstClr val="black"/>
                </a:solidFill>
              </a:rPr>
              <a:t>site:gov</a:t>
            </a:r>
            <a:r>
              <a:rPr lang="en-US" dirty="0">
                <a:solidFill>
                  <a:prstClr val="black"/>
                </a:solidFill>
              </a:rPr>
              <a:t> Iran nuclear or </a:t>
            </a:r>
            <a:r>
              <a:rPr lang="en-US" dirty="0" err="1">
                <a:solidFill>
                  <a:prstClr val="black"/>
                </a:solidFill>
              </a:rPr>
              <a:t>site:gov.uk</a:t>
            </a:r>
            <a:r>
              <a:rPr lang="en-US" dirty="0">
                <a:solidFill>
                  <a:prstClr val="black"/>
                </a:solidFill>
              </a:rPr>
              <a:t> Iran nuclear, limiting the search to the US government or the UK government, respectively. Likewise, the search can be formulated to search only educational facilities, as in </a:t>
            </a:r>
            <a:r>
              <a:rPr lang="en-US" dirty="0" err="1">
                <a:solidFill>
                  <a:prstClr val="black"/>
                </a:solidFill>
              </a:rPr>
              <a:t>site:edu</a:t>
            </a:r>
            <a:r>
              <a:rPr lang="en-US" dirty="0">
                <a:solidFill>
                  <a:prstClr val="black"/>
                </a:solidFill>
              </a:rPr>
              <a:t> Iran nuclear or </a:t>
            </a:r>
            <a:r>
              <a:rPr lang="en-US" dirty="0" err="1">
                <a:solidFill>
                  <a:prstClr val="black"/>
                </a:solidFill>
              </a:rPr>
              <a:t>site:ac.uk</a:t>
            </a:r>
            <a:r>
              <a:rPr lang="en-US" dirty="0">
                <a:solidFill>
                  <a:prstClr val="black"/>
                </a:solidFill>
              </a:rPr>
              <a:t> Iran nuclear in which the academic networks of the US and UK, respectively, are searched.</a:t>
            </a:r>
          </a:p>
          <a:p>
            <a:pPr eaLnBrk="0" hangingPunct="0">
              <a:defRPr/>
            </a:pPr>
            <a:endParaRPr lang="en-US" dirty="0">
              <a:solidFill>
                <a:prstClr val="black"/>
              </a:solidFill>
            </a:endParaRPr>
          </a:p>
          <a:p>
            <a:pPr eaLnBrk="0" hangingPunct="0">
              <a:defRPr/>
            </a:pPr>
            <a:r>
              <a:rPr lang="en-US" dirty="0">
                <a:solidFill>
                  <a:prstClr val="black"/>
                </a:solidFill>
              </a:rPr>
              <a:t>The site: search can also search a specific network or website, such as </a:t>
            </a:r>
            <a:r>
              <a:rPr lang="en-US" dirty="0" err="1">
                <a:solidFill>
                  <a:prstClr val="black"/>
                </a:solidFill>
              </a:rPr>
              <a:t>site:justice.gov</a:t>
            </a:r>
            <a:r>
              <a:rPr lang="en-US" dirty="0">
                <a:solidFill>
                  <a:prstClr val="black"/>
                </a:solidFill>
              </a:rPr>
              <a:t> cartels or </a:t>
            </a:r>
            <a:r>
              <a:rPr lang="en-US" dirty="0" err="1">
                <a:solidFill>
                  <a:prstClr val="black"/>
                </a:solidFill>
              </a:rPr>
              <a:t>site:fbi.gov</a:t>
            </a:r>
            <a:r>
              <a:rPr lang="en-US" dirty="0">
                <a:solidFill>
                  <a:prstClr val="black"/>
                </a:solidFill>
              </a:rPr>
              <a:t> cartels, in which the Department of Justice network is searched, including any departments on the network, or the website specifically belonging to the FBI is searched. </a:t>
            </a:r>
            <a:r>
              <a:rPr lang="en-US" b="1" dirty="0">
                <a:solidFill>
                  <a:prstClr val="black"/>
                </a:solidFill>
              </a:rPr>
              <a:t>A selected portion, or folder of a website can also be searched by adding the subdomain or folder</a:t>
            </a:r>
            <a:r>
              <a:rPr lang="en-US" dirty="0">
                <a:solidFill>
                  <a:prstClr val="black"/>
                </a:solidFill>
              </a:rPr>
              <a:t>, as in </a:t>
            </a:r>
            <a:r>
              <a:rPr lang="en-US" dirty="0" err="1">
                <a:solidFill>
                  <a:prstClr val="black"/>
                </a:solidFill>
              </a:rPr>
              <a:t>site:houston.fbi.gov</a:t>
            </a:r>
            <a:r>
              <a:rPr lang="en-US" dirty="0">
                <a:solidFill>
                  <a:prstClr val="black"/>
                </a:solidFill>
              </a:rPr>
              <a:t> AND “cartels” or </a:t>
            </a:r>
            <a:r>
              <a:rPr lang="en-US" dirty="0" err="1">
                <a:solidFill>
                  <a:prstClr val="black"/>
                </a:solidFill>
              </a:rPr>
              <a:t>site:fbi.gov</a:t>
            </a:r>
            <a:r>
              <a:rPr lang="en-US" dirty="0">
                <a:solidFill>
                  <a:prstClr val="black"/>
                </a:solidFill>
              </a:rPr>
              <a:t>/</a:t>
            </a:r>
            <a:r>
              <a:rPr lang="en-US" dirty="0" err="1">
                <a:solidFill>
                  <a:prstClr val="black"/>
                </a:solidFill>
              </a:rPr>
              <a:t>news_cartels</a:t>
            </a:r>
            <a:r>
              <a:rPr lang="en-US" dirty="0">
                <a:solidFill>
                  <a:prstClr val="black"/>
                </a:solidFill>
              </a:rPr>
              <a:t>.</a:t>
            </a:r>
          </a:p>
          <a:p>
            <a:pPr eaLnBrk="0" hangingPunct="0">
              <a:defRPr/>
            </a:pPr>
            <a:endParaRPr lang="en-US" b="1" dirty="0">
              <a:solidFill>
                <a:prstClr val="black"/>
              </a:solidFill>
            </a:endParaRPr>
          </a:p>
          <a:p>
            <a:pPr eaLnBrk="0" hangingPunct="0">
              <a:defRPr/>
            </a:pPr>
            <a:r>
              <a:rPr lang="en-US" b="1" dirty="0">
                <a:solidFill>
                  <a:prstClr val="black"/>
                </a:solidFill>
              </a:rPr>
              <a:t>The </a:t>
            </a:r>
            <a:r>
              <a:rPr lang="en-US" b="1" dirty="0" err="1">
                <a:solidFill>
                  <a:prstClr val="black"/>
                </a:solidFill>
              </a:rPr>
              <a:t>filetype</a:t>
            </a:r>
            <a:r>
              <a:rPr lang="en-US" b="1" dirty="0">
                <a:solidFill>
                  <a:prstClr val="black"/>
                </a:solidFill>
              </a:rPr>
              <a:t>: operator </a:t>
            </a:r>
            <a:r>
              <a:rPr lang="en-US" dirty="0">
                <a:solidFill>
                  <a:prstClr val="black"/>
                </a:solidFill>
              </a:rPr>
              <a:t>forces all results to come in the format of the selected </a:t>
            </a:r>
            <a:r>
              <a:rPr lang="en-US" dirty="0" err="1">
                <a:solidFill>
                  <a:prstClr val="black"/>
                </a:solidFill>
              </a:rPr>
              <a:t>filetype</a:t>
            </a:r>
            <a:r>
              <a:rPr lang="en-US" dirty="0">
                <a:solidFill>
                  <a:prstClr val="black"/>
                </a:solidFill>
              </a:rPr>
              <a:t> by using the file extension. This search works with any type of file extension that is usable on the Internet, including pdf, </a:t>
            </a:r>
            <a:r>
              <a:rPr lang="en-US" dirty="0" err="1">
                <a:solidFill>
                  <a:prstClr val="black"/>
                </a:solidFill>
              </a:rPr>
              <a:t>ppt</a:t>
            </a:r>
            <a:r>
              <a:rPr lang="en-US" dirty="0">
                <a:solidFill>
                  <a:prstClr val="black"/>
                </a:solidFill>
              </a:rPr>
              <a:t>, doc, xml, html, and more. For instance, using </a:t>
            </a:r>
            <a:r>
              <a:rPr lang="en-US" dirty="0" err="1">
                <a:solidFill>
                  <a:prstClr val="black"/>
                </a:solidFill>
              </a:rPr>
              <a:t>filetype:pdf</a:t>
            </a:r>
            <a:r>
              <a:rPr lang="en-US" dirty="0">
                <a:solidFill>
                  <a:prstClr val="black"/>
                </a:solidFill>
              </a:rPr>
              <a:t> will return only PDF documents which are, generally, post-published documents or reports. PDF is often used to seal a document, making its contents harder to alter and therefore used as the final word by the publishing entity.</a:t>
            </a:r>
          </a:p>
          <a:p>
            <a:pPr eaLnBrk="0" hangingPunct="0">
              <a:defRPr/>
            </a:pPr>
            <a:endParaRPr lang="en-US" dirty="0">
              <a:solidFill>
                <a:prstClr val="black"/>
              </a:solidFill>
            </a:endParaRPr>
          </a:p>
          <a:p>
            <a:pPr eaLnBrk="0" hangingPunct="0">
              <a:defRPr/>
            </a:pPr>
            <a:r>
              <a:rPr lang="en-US" dirty="0" err="1">
                <a:solidFill>
                  <a:prstClr val="black"/>
                </a:solidFill>
              </a:rPr>
              <a:t>Powerpoint</a:t>
            </a:r>
            <a:r>
              <a:rPr lang="en-US" dirty="0">
                <a:solidFill>
                  <a:prstClr val="black"/>
                </a:solidFill>
              </a:rPr>
              <a:t> files (</a:t>
            </a:r>
            <a:r>
              <a:rPr lang="en-US" dirty="0" err="1">
                <a:solidFill>
                  <a:prstClr val="black"/>
                </a:solidFill>
              </a:rPr>
              <a:t>ppt</a:t>
            </a:r>
            <a:r>
              <a:rPr lang="en-US" dirty="0">
                <a:solidFill>
                  <a:prstClr val="black"/>
                </a:solidFill>
              </a:rPr>
              <a:t> or </a:t>
            </a:r>
            <a:r>
              <a:rPr lang="en-US" dirty="0" err="1">
                <a:solidFill>
                  <a:prstClr val="black"/>
                </a:solidFill>
              </a:rPr>
              <a:t>pptx</a:t>
            </a:r>
            <a:r>
              <a:rPr lang="en-US" dirty="0">
                <a:solidFill>
                  <a:prstClr val="black"/>
                </a:solidFill>
              </a:rPr>
              <a:t>) are usually training materials, briefings, or collections of images. A search for </a:t>
            </a:r>
            <a:r>
              <a:rPr lang="en-US" b="1" dirty="0">
                <a:solidFill>
                  <a:prstClr val="black"/>
                </a:solidFill>
              </a:rPr>
              <a:t>"drug </a:t>
            </a:r>
            <a:r>
              <a:rPr lang="en-US" b="1" dirty="0" err="1">
                <a:solidFill>
                  <a:prstClr val="black"/>
                </a:solidFill>
              </a:rPr>
              <a:t>culture"site:edu</a:t>
            </a:r>
            <a:r>
              <a:rPr lang="en-US" b="1" dirty="0">
                <a:solidFill>
                  <a:prstClr val="black"/>
                </a:solidFill>
              </a:rPr>
              <a:t> (</a:t>
            </a:r>
            <a:r>
              <a:rPr lang="en-US" b="1" dirty="0" err="1">
                <a:solidFill>
                  <a:prstClr val="black"/>
                </a:solidFill>
              </a:rPr>
              <a:t>filetype:ppt</a:t>
            </a:r>
            <a:r>
              <a:rPr lang="en-US" b="1" dirty="0">
                <a:solidFill>
                  <a:prstClr val="black"/>
                </a:solidFill>
              </a:rPr>
              <a:t> OR </a:t>
            </a:r>
            <a:r>
              <a:rPr lang="en-US" b="1" dirty="0" err="1">
                <a:solidFill>
                  <a:prstClr val="black"/>
                </a:solidFill>
              </a:rPr>
              <a:t>filetype:pptx</a:t>
            </a:r>
            <a:r>
              <a:rPr lang="en-US" b="1" dirty="0">
                <a:solidFill>
                  <a:prstClr val="black"/>
                </a:solidFill>
              </a:rPr>
              <a:t>) </a:t>
            </a:r>
            <a:r>
              <a:rPr lang="en-US" dirty="0">
                <a:solidFill>
                  <a:prstClr val="black"/>
                </a:solidFill>
              </a:rPr>
              <a:t>will return training materials and briefs about drug culture coming only from US academic institutions. Note the OR statement: </a:t>
            </a:r>
            <a:r>
              <a:rPr lang="en-US" b="1" dirty="0">
                <a:solidFill>
                  <a:prstClr val="black"/>
                </a:solidFill>
              </a:rPr>
              <a:t>(</a:t>
            </a:r>
            <a:r>
              <a:rPr lang="en-US" b="1" dirty="0" err="1">
                <a:solidFill>
                  <a:prstClr val="black"/>
                </a:solidFill>
              </a:rPr>
              <a:t>filetype:ppt</a:t>
            </a:r>
            <a:r>
              <a:rPr lang="en-US" b="1" dirty="0">
                <a:solidFill>
                  <a:prstClr val="black"/>
                </a:solidFill>
              </a:rPr>
              <a:t> OR </a:t>
            </a:r>
            <a:r>
              <a:rPr lang="en-US" b="1" dirty="0" err="1">
                <a:solidFill>
                  <a:prstClr val="black"/>
                </a:solidFill>
              </a:rPr>
              <a:t>filetype:pptx</a:t>
            </a:r>
            <a:r>
              <a:rPr lang="en-US" b="1" dirty="0">
                <a:solidFill>
                  <a:prstClr val="black"/>
                </a:solidFill>
              </a:rPr>
              <a:t>) </a:t>
            </a:r>
            <a:r>
              <a:rPr lang="en-US" dirty="0">
                <a:solidFill>
                  <a:prstClr val="black"/>
                </a:solidFill>
              </a:rPr>
              <a:t>that must be used when dealing with Microsoft Office document searches. In 2007, Microsoft Office added an x to the end of all file extensions. Both versions of the file extension must be searched using the OR operator within parentheses or a thorough search will not be performed.</a:t>
            </a:r>
          </a:p>
          <a:p>
            <a:pPr eaLnBrk="0" hangingPunct="0">
              <a:defRPr/>
            </a:pPr>
            <a:endParaRPr lang="en-US" dirty="0">
              <a:solidFill>
                <a:prstClr val="black"/>
              </a:solidFill>
            </a:endParaRPr>
          </a:p>
          <a:p>
            <a:pPr eaLnBrk="0" hangingPunct="0">
              <a:defRPr/>
            </a:pPr>
            <a:r>
              <a:rPr lang="en-US" dirty="0">
                <a:solidFill>
                  <a:prstClr val="black"/>
                </a:solidFill>
              </a:rPr>
              <a:t>Searchers can also search for titles of documents using the </a:t>
            </a:r>
            <a:r>
              <a:rPr lang="en-US" b="1" dirty="0" err="1">
                <a:solidFill>
                  <a:prstClr val="black"/>
                </a:solidFill>
              </a:rPr>
              <a:t>intitle</a:t>
            </a:r>
            <a:r>
              <a:rPr lang="en-US" b="1" dirty="0">
                <a:solidFill>
                  <a:prstClr val="black"/>
                </a:solidFill>
              </a:rPr>
              <a:t>: </a:t>
            </a:r>
            <a:r>
              <a:rPr lang="en-US" dirty="0">
                <a:solidFill>
                  <a:prstClr val="black"/>
                </a:solidFill>
              </a:rPr>
              <a:t>operator; however that may not be as fruitful because titles of Excel files are not typically very robust. Another section to search is the data fields themselves. This can be useful when looking for unknown attributes about a known item, or if searching for an unknown item with known attributes. An example of the former is this search </a:t>
            </a:r>
            <a:r>
              <a:rPr lang="en-US" b="1" dirty="0">
                <a:solidFill>
                  <a:prstClr val="black"/>
                </a:solidFill>
              </a:rPr>
              <a:t>(</a:t>
            </a:r>
            <a:r>
              <a:rPr lang="en-US" b="1" dirty="0" err="1">
                <a:solidFill>
                  <a:prstClr val="black"/>
                </a:solidFill>
              </a:rPr>
              <a:t>filetype:xls</a:t>
            </a:r>
            <a:r>
              <a:rPr lang="en-US" b="1" dirty="0">
                <a:solidFill>
                  <a:prstClr val="black"/>
                </a:solidFill>
              </a:rPr>
              <a:t> OR </a:t>
            </a:r>
            <a:r>
              <a:rPr lang="en-US" b="1" dirty="0" err="1">
                <a:solidFill>
                  <a:prstClr val="black"/>
                </a:solidFill>
              </a:rPr>
              <a:t>filetype:xlsx</a:t>
            </a:r>
            <a:r>
              <a:rPr lang="en-US" b="1" dirty="0">
                <a:solidFill>
                  <a:prstClr val="black"/>
                </a:solidFill>
              </a:rPr>
              <a:t>) t-72b </a:t>
            </a:r>
            <a:r>
              <a:rPr lang="en-US" dirty="0">
                <a:solidFill>
                  <a:prstClr val="black"/>
                </a:solidFill>
              </a:rPr>
              <a:t>for the attributes of the T-72B tank, while an example of the latter could be this attribute search </a:t>
            </a:r>
            <a:r>
              <a:rPr lang="en-US" b="1" dirty="0">
                <a:solidFill>
                  <a:prstClr val="black"/>
                </a:solidFill>
              </a:rPr>
              <a:t>(</a:t>
            </a:r>
            <a:r>
              <a:rPr lang="en-US" b="1" dirty="0" err="1">
                <a:solidFill>
                  <a:prstClr val="black"/>
                </a:solidFill>
              </a:rPr>
              <a:t>filetype:xls</a:t>
            </a:r>
            <a:r>
              <a:rPr lang="en-US" b="1" dirty="0">
                <a:solidFill>
                  <a:prstClr val="black"/>
                </a:solidFill>
              </a:rPr>
              <a:t> OR </a:t>
            </a:r>
            <a:r>
              <a:rPr lang="en-US" b="1" dirty="0" err="1">
                <a:solidFill>
                  <a:prstClr val="black"/>
                </a:solidFill>
              </a:rPr>
              <a:t>filetype:xlsx</a:t>
            </a:r>
            <a:r>
              <a:rPr lang="en-US" b="1" dirty="0">
                <a:solidFill>
                  <a:prstClr val="black"/>
                </a:solidFill>
              </a:rPr>
              <a:t>)Soviet MBT w/</a:t>
            </a:r>
            <a:r>
              <a:rPr lang="en-US" b="1" dirty="0" err="1">
                <a:solidFill>
                  <a:prstClr val="black"/>
                </a:solidFill>
              </a:rPr>
              <a:t>Kontak</a:t>
            </a:r>
            <a:r>
              <a:rPr lang="en-US" dirty="0">
                <a:solidFill>
                  <a:prstClr val="black"/>
                </a:solidFill>
              </a:rPr>
              <a:t> for equipment with the selected attributes.</a:t>
            </a:r>
          </a:p>
          <a:p>
            <a:pPr eaLnBrk="0" hangingPunct="0">
              <a:defRPr/>
            </a:pPr>
            <a:endParaRPr lang="en-US" dirty="0">
              <a:solidFill>
                <a:prstClr val="black"/>
              </a:solidFill>
            </a:endParaRPr>
          </a:p>
          <a:p>
            <a:pPr eaLnBrk="0" hangingPunct="0">
              <a:defRPr/>
            </a:pPr>
            <a:endParaRPr lang="en-US" b="1" dirty="0">
              <a:solidFill>
                <a:prstClr val="black"/>
              </a:solidFill>
            </a:endParaRPr>
          </a:p>
          <a:p>
            <a:pPr eaLnBrk="0" hangingPunct="0">
              <a:defRPr/>
            </a:pPr>
            <a:endParaRPr lang="en-US" b="1" dirty="0">
              <a:solidFill>
                <a:prstClr val="black"/>
              </a:solidFill>
            </a:endParaRPr>
          </a:p>
          <a:p>
            <a:pPr eaLnBrk="0" hangingPunct="0">
              <a:defRPr/>
            </a:pPr>
            <a:endParaRPr lang="en-US" dirty="0">
              <a:solidFill>
                <a:prstClr val="black"/>
              </a:solidFill>
            </a:endParaRPr>
          </a:p>
          <a:p>
            <a:pPr fontAlgn="auto">
              <a:spcBef>
                <a:spcPct val="0"/>
              </a:spcBef>
              <a:spcAft>
                <a:spcPts val="0"/>
              </a:spcAft>
              <a:defRP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6022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800">
              <a:solidFill>
                <a:srgbClr val="000000"/>
              </a:solidFill>
              <a:cs typeface="Arial" panose="020B0604020202020204" pitchFamily="34" charset="0"/>
            </a:endParaRPr>
          </a:p>
        </p:txBody>
      </p:sp>
      <p:sp>
        <p:nvSpPr>
          <p:cNvPr id="137219" name="Rectangle 6"/>
          <p:cNvSpPr>
            <a:spLocks noGrp="1" noChangeArrowheads="1"/>
          </p:cNvSpPr>
          <p:nvPr>
            <p:ph type="ftr" sz="quarter" idx="4"/>
          </p:nvPr>
        </p:nvSpPr>
        <p:spPr bwMode="auto">
          <a:xfrm>
            <a:off x="0" y="8829675"/>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800">
              <a:solidFill>
                <a:srgbClr val="000000"/>
              </a:solidFill>
              <a:cs typeface="Arial" panose="020B0604020202020204" pitchFamily="34" charset="0"/>
            </a:endParaRPr>
          </a:p>
        </p:txBody>
      </p:sp>
      <p:sp>
        <p:nvSpPr>
          <p:cNvPr id="1372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Bef>
                <a:spcPct val="0"/>
              </a:spcBef>
              <a:spcAft>
                <a:spcPts val="0"/>
              </a:spcAft>
              <a:defRPr/>
            </a:pPr>
            <a:r>
              <a:rPr lang="en-US" altLang="en-US" dirty="0">
                <a:latin typeface="Arial" panose="020B0604020202020204" pitchFamily="34" charset="0"/>
                <a:cs typeface="Arial" panose="020B0604020202020204" pitchFamily="34" charset="0"/>
              </a:rPr>
              <a:t>Keywords are the foundation of search engine success.</a:t>
            </a:r>
          </a:p>
        </p:txBody>
      </p:sp>
    </p:spTree>
    <p:extLst>
      <p:ext uri="{BB962C8B-B14F-4D97-AF65-F5344CB8AC3E}">
        <p14:creationId xmlns:p14="http://schemas.microsoft.com/office/powerpoint/2010/main" val="20468665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800">
              <a:solidFill>
                <a:srgbClr val="000000"/>
              </a:solidFill>
              <a:cs typeface="Arial" panose="020B0604020202020204" pitchFamily="34" charset="0"/>
            </a:endParaRPr>
          </a:p>
        </p:txBody>
      </p:sp>
      <p:sp>
        <p:nvSpPr>
          <p:cNvPr id="146435" name="Rectangle 6"/>
          <p:cNvSpPr>
            <a:spLocks noGrp="1" noChangeArrowheads="1"/>
          </p:cNvSpPr>
          <p:nvPr>
            <p:ph type="ftr" sz="quarter" idx="4"/>
          </p:nvPr>
        </p:nvSpPr>
        <p:spPr bwMode="auto">
          <a:xfrm>
            <a:off x="0" y="8829675"/>
            <a:ext cx="3038475"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800">
              <a:solidFill>
                <a:srgbClr val="000000"/>
              </a:solidFill>
              <a:cs typeface="Arial" panose="020B0604020202020204" pitchFamily="34" charset="0"/>
            </a:endParaRPr>
          </a:p>
        </p:txBody>
      </p:sp>
      <p:sp>
        <p:nvSpPr>
          <p:cNvPr id="1464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1711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b="1" dirty="0">
                <a:latin typeface="Arial" panose="020B0604020202020204" pitchFamily="34" charset="0"/>
                <a:cs typeface="Arial" panose="020B0604020202020204" pitchFamily="34" charset="0"/>
              </a:rPr>
              <a:t>INSTRUCTOR</a:t>
            </a:r>
            <a:r>
              <a:rPr lang="en-US"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OPSEC assessment is an analysis of an operation, exercise, test or activity to determine the overall OPSEC posture and to evaluate the degree of compliance of subordinate organizations with the published OPSEC Program, OPSEC plan or other form of OPSEC guidance.</a:t>
            </a:r>
          </a:p>
        </p:txBody>
      </p:sp>
      <p:sp>
        <p:nvSpPr>
          <p:cNvPr id="4" name="Footer Placeholder 3"/>
          <p:cNvSpPr>
            <a:spLocks noGrp="1"/>
          </p:cNvSpPr>
          <p:nvPr>
            <p:ph type="ftr" sz="quarter" idx="10"/>
          </p:nvPr>
        </p:nvSpPr>
        <p:spPr>
          <a:xfrm>
            <a:off x="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a:xfrm>
            <a:off x="0" y="0"/>
            <a:ext cx="2971800" cy="45878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1200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latin typeface="Arial" panose="020B0604020202020204" pitchFamily="34" charset="0"/>
                <a:cs typeface="Arial" panose="020B0604020202020204" pitchFamily="34" charset="0"/>
              </a:rPr>
              <a:t>Discussion: </a:t>
            </a:r>
            <a:r>
              <a:rPr lang="en-US" altLang="en-US">
                <a:latin typeface="Arial" panose="020B0604020202020204" pitchFamily="34" charset="0"/>
                <a:cs typeface="Arial" panose="020B0604020202020204" pitchFamily="34" charset="0"/>
              </a:rPr>
              <a:t>What do you think the difference is between posture and compliance?</a:t>
            </a:r>
          </a:p>
          <a:p>
            <a:pPr>
              <a:spcBef>
                <a:spcPct val="0"/>
              </a:spcBef>
            </a:pPr>
            <a:r>
              <a:rPr lang="en-US" altLang="en-US">
                <a:latin typeface="Arial" panose="020B0604020202020204" pitchFamily="34" charset="0"/>
                <a:cs typeface="Arial" panose="020B0604020202020204" pitchFamily="34" charset="0"/>
              </a:rPr>
              <a:t>  Note: Compliance is the paperwork meeting regulatory standards; posture is the unit’s practical OPSEC working, such as if they understand and implement measures properly</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What does that mean, though, in concrete terms? It means taking a hard look at the program to check whether: a) assigned OPSEC measures are being done (Measures of Performance), and b) Performed work is accomplishing the desired goal (Measures of Effectiveness)</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Assessments give us insight into the ground truth of how a unit is really doing in its OPSEC program- not the positive spin that some people want to put on it, but the real view that an adversary would get if they targeted this aspect of your unit right now. Assessments demonstrate that not only can vulnerabilities happen here, they do happen here, and are happening here and will continue to happen here unless additional OPSEC measures are put into place. </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Emphasize that assessments are NOT inspections, but are diagnostic tools to improve unit awareness of and compliance with the requirements of the OPSEC program.</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5–4. Procedures</a:t>
            </a:r>
          </a:p>
          <a:p>
            <a:pPr>
              <a:spcBef>
                <a:spcPct val="0"/>
              </a:spcBef>
            </a:pPr>
            <a:r>
              <a:rPr lang="en-US" altLang="en-US">
                <a:latin typeface="Arial" panose="020B0604020202020204" pitchFamily="34" charset="0"/>
                <a:cs typeface="Arial" panose="020B0604020202020204" pitchFamily="34" charset="0"/>
              </a:rPr>
              <a:t>a. Each OPSEC PM/officer will conduct an annual self-assessment to determine the effectiveness of his or her OPSEC program, and as a minimum, assess the status of the following:</a:t>
            </a:r>
          </a:p>
          <a:p>
            <a:pPr>
              <a:spcBef>
                <a:spcPct val="0"/>
              </a:spcBef>
            </a:pPr>
            <a:r>
              <a:rPr lang="en-US" altLang="en-US">
                <a:latin typeface="Arial" panose="020B0604020202020204" pitchFamily="34" charset="0"/>
                <a:cs typeface="Arial" panose="020B0604020202020204" pitchFamily="34" charset="0"/>
              </a:rPr>
              <a:t>(1) Unit personnel’s knowledge of critical information or publication of the CIL.</a:t>
            </a:r>
          </a:p>
          <a:p>
            <a:pPr>
              <a:spcBef>
                <a:spcPct val="0"/>
              </a:spcBef>
            </a:pPr>
            <a:r>
              <a:rPr lang="en-US" altLang="en-US">
                <a:latin typeface="Arial" panose="020B0604020202020204" pitchFamily="34" charset="0"/>
                <a:cs typeface="Arial" panose="020B0604020202020204" pitchFamily="34" charset="0"/>
              </a:rPr>
              <a:t>(2) Unit personnel’s knowledge of the collection threat to the unit.</a:t>
            </a:r>
          </a:p>
          <a:p>
            <a:pPr>
              <a:spcBef>
                <a:spcPct val="0"/>
              </a:spcBef>
            </a:pPr>
            <a:r>
              <a:rPr lang="en-US" altLang="en-US">
                <a:latin typeface="Arial" panose="020B0604020202020204" pitchFamily="34" charset="0"/>
                <a:cs typeface="Arial" panose="020B0604020202020204" pitchFamily="34" charset="0"/>
              </a:rPr>
              <a:t>(3) OPSEC measures in place to protect identified critical information.</a:t>
            </a:r>
          </a:p>
          <a:p>
            <a:pPr>
              <a:spcBef>
                <a:spcPct val="0"/>
              </a:spcBef>
            </a:pPr>
            <a:r>
              <a:rPr lang="en-US" altLang="en-US">
                <a:latin typeface="Arial" panose="020B0604020202020204" pitchFamily="34" charset="0"/>
                <a:cs typeface="Arial" panose="020B0604020202020204" pitchFamily="34" charset="0"/>
              </a:rPr>
              <a:t>(4) The status of OPSEC training.</a:t>
            </a:r>
          </a:p>
          <a:p>
            <a:pPr>
              <a:spcBef>
                <a:spcPct val="0"/>
              </a:spcBef>
            </a:pPr>
            <a:r>
              <a:rPr lang="en-US" altLang="en-US">
                <a:latin typeface="Arial" panose="020B0604020202020204" pitchFamily="34" charset="0"/>
                <a:cs typeface="Arial" panose="020B0604020202020204" pitchFamily="34" charset="0"/>
              </a:rPr>
              <a:t>b. At each command level, the organization must conduct an OPSEC assessment of subordinate units using the published OPSEC guidance to determine if the unit being assessed is implementing higher headquarters-directed and their own OPSEC policies and procedures. The command OPSEC officer submits a written assessment with results and recommendations to the assessed unit commander or commander that directed the assessment. As a minimum, the following will be assessed:</a:t>
            </a:r>
          </a:p>
          <a:p>
            <a:pPr>
              <a:spcBef>
                <a:spcPct val="0"/>
              </a:spcBef>
            </a:pPr>
            <a:r>
              <a:rPr lang="en-US" altLang="en-US">
                <a:latin typeface="Arial" panose="020B0604020202020204" pitchFamily="34" charset="0"/>
                <a:cs typeface="Arial" panose="020B0604020202020204" pitchFamily="34" charset="0"/>
              </a:rPr>
              <a:t>(1) Identification of critical information.</a:t>
            </a:r>
          </a:p>
          <a:p>
            <a:pPr>
              <a:spcBef>
                <a:spcPct val="0"/>
              </a:spcBef>
            </a:pPr>
            <a:r>
              <a:rPr lang="en-US" altLang="en-US">
                <a:latin typeface="Arial" panose="020B0604020202020204" pitchFamily="34" charset="0"/>
                <a:cs typeface="Arial" panose="020B0604020202020204" pitchFamily="34" charset="0"/>
              </a:rPr>
              <a:t>(2) Unit personnel’s knowledge of critical information or publication of the CIL.</a:t>
            </a:r>
          </a:p>
          <a:p>
            <a:pPr>
              <a:spcBef>
                <a:spcPct val="0"/>
              </a:spcBef>
            </a:pPr>
            <a:r>
              <a:rPr lang="en-US" altLang="en-US">
                <a:latin typeface="Arial" panose="020B0604020202020204" pitchFamily="34" charset="0"/>
                <a:cs typeface="Arial" panose="020B0604020202020204" pitchFamily="34" charset="0"/>
              </a:rPr>
              <a:t>(3) Unit personnel’s knowledge of the collection threat to the unit.</a:t>
            </a:r>
          </a:p>
          <a:p>
            <a:pPr>
              <a:spcBef>
                <a:spcPct val="0"/>
              </a:spcBef>
            </a:pPr>
            <a:r>
              <a:rPr lang="en-US" altLang="en-US">
                <a:latin typeface="Arial" panose="020B0604020202020204" pitchFamily="34" charset="0"/>
                <a:cs typeface="Arial" panose="020B0604020202020204" pitchFamily="34" charset="0"/>
              </a:rPr>
              <a:t>(4) OPSEC measures in place to protect identified critical information.</a:t>
            </a:r>
          </a:p>
          <a:p>
            <a:pPr>
              <a:spcBef>
                <a:spcPct val="0"/>
              </a:spcBef>
            </a:pPr>
            <a:r>
              <a:rPr lang="en-US" altLang="en-US">
                <a:latin typeface="Arial" panose="020B0604020202020204" pitchFamily="34" charset="0"/>
                <a:cs typeface="Arial" panose="020B0604020202020204" pitchFamily="34" charset="0"/>
              </a:rPr>
              <a:t>(5) The status of OPSEC training.</a:t>
            </a:r>
          </a:p>
          <a:p>
            <a:pPr>
              <a:spcBef>
                <a:spcPct val="0"/>
              </a:spcBef>
            </a:pPr>
            <a:r>
              <a:rPr lang="en-US" altLang="en-US">
                <a:latin typeface="Arial" panose="020B0604020202020204" pitchFamily="34" charset="0"/>
                <a:cs typeface="Arial" panose="020B0604020202020204" pitchFamily="34" charset="0"/>
              </a:rPr>
              <a:t>(6) Application of a formal OPSEC checklist based on restrictions in existing laws, statutes, regulation and policy,</a:t>
            </a:r>
          </a:p>
          <a:p>
            <a:pPr>
              <a:spcBef>
                <a:spcPct val="0"/>
              </a:spcBef>
            </a:pPr>
            <a:r>
              <a:rPr lang="en-US" altLang="en-US">
                <a:latin typeface="Arial" panose="020B0604020202020204" pitchFamily="34" charset="0"/>
                <a:cs typeface="Arial" panose="020B0604020202020204" pitchFamily="34" charset="0"/>
              </a:rPr>
              <a:t>including any specific requirements applicable only to the assessed organization and/or other organizations of its type.</a:t>
            </a:r>
          </a:p>
          <a:p>
            <a:pPr>
              <a:spcBef>
                <a:spcPct val="0"/>
              </a:spcBef>
            </a:pPr>
            <a:r>
              <a:rPr lang="en-US" altLang="en-US">
                <a:latin typeface="Arial" panose="020B0604020202020204" pitchFamily="34" charset="0"/>
                <a:cs typeface="Arial" panose="020B0604020202020204" pitchFamily="34" charset="0"/>
              </a:rPr>
              <a:t>(a) The higher headquarters must develop and publish an OPSEC checklist (or checklists, if differing OPSEC requirements apply to different subordinate organizations) as part of the organizational inspection program (OIP)/ command inspection program (CIP).</a:t>
            </a:r>
          </a:p>
          <a:p>
            <a:pPr>
              <a:spcBef>
                <a:spcPct val="0"/>
              </a:spcBef>
            </a:pPr>
            <a:r>
              <a:rPr lang="en-US" altLang="en-US">
                <a:latin typeface="Arial" panose="020B0604020202020204" pitchFamily="34" charset="0"/>
                <a:cs typeface="Arial" panose="020B0604020202020204" pitchFamily="34" charset="0"/>
              </a:rPr>
              <a:t>(b) This does not preclude OPSEC assessments from being conducted other than as part of the annual CIP.</a:t>
            </a:r>
          </a:p>
          <a:p>
            <a:pPr>
              <a:spcBef>
                <a:spcPct val="0"/>
              </a:spcBef>
            </a:pPr>
            <a:endParaRPr lang="en-US" altLang="en-US">
              <a:latin typeface="Arial" panose="020B0604020202020204" pitchFamily="34" charset="0"/>
              <a:cs typeface="Arial" panose="020B0604020202020204" pitchFamily="34" charset="0"/>
            </a:endParaRPr>
          </a:p>
        </p:txBody>
      </p:sp>
      <p:sp>
        <p:nvSpPr>
          <p:cNvPr id="1505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15053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37357522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cs typeface="Arial" panose="020B0604020202020204" pitchFamily="34" charset="0"/>
              </a:rPr>
              <a:t>Assessments are not to be conducted as an inspection.  Assessments are to HELP identify where a unit may not be in compliance, and what the results of non-compliance.  Assessments help fix the problem, or at least help to find a solution to be suggested to the senior leadership.</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OPSEC assessments are central to credibility; they allow the OPSEC officer to prove that OPSEC measures are working, or to discover that they are not. In either case, it’s better to know the truth the easy, but sometimes embarrassing, way (assessments) rather than the deadly way- enemy attack based on OPSEC vulnerabilities that could have been addressed, but weren’t because no one wanted to embarrass someone else. </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b="1">
                <a:latin typeface="Arial" panose="020B0604020202020204" pitchFamily="34" charset="0"/>
                <a:cs typeface="Arial" panose="020B0604020202020204" pitchFamily="34" charset="0"/>
              </a:rPr>
              <a:t>OPSEC Assessment Procedures</a:t>
            </a:r>
          </a:p>
          <a:p>
            <a:pPr>
              <a:spcBef>
                <a:spcPct val="0"/>
              </a:spcBef>
            </a:pPr>
            <a:r>
              <a:rPr lang="en-US" altLang="en-US" b="1">
                <a:latin typeface="Arial" panose="020B0604020202020204" pitchFamily="34" charset="0"/>
                <a:cs typeface="Arial" panose="020B0604020202020204" pitchFamily="34" charset="0"/>
              </a:rPr>
              <a:t>5–4. </a:t>
            </a:r>
            <a:r>
              <a:rPr lang="en-US" altLang="en-US" i="1">
                <a:latin typeface="Arial" panose="020B0604020202020204" pitchFamily="34" charset="0"/>
                <a:cs typeface="Arial" panose="020B0604020202020204" pitchFamily="34" charset="0"/>
              </a:rPr>
              <a:t>b. As a minimum the following will be assessed:</a:t>
            </a:r>
          </a:p>
          <a:p>
            <a:pPr>
              <a:spcBef>
                <a:spcPct val="0"/>
              </a:spcBef>
            </a:pPr>
            <a:r>
              <a:rPr lang="en-US" altLang="en-US">
                <a:latin typeface="Arial" panose="020B0604020202020204" pitchFamily="34" charset="0"/>
                <a:cs typeface="Arial" panose="020B0604020202020204" pitchFamily="34" charset="0"/>
              </a:rPr>
              <a:t>(1) Identification of critical information.</a:t>
            </a:r>
          </a:p>
          <a:p>
            <a:pPr>
              <a:spcBef>
                <a:spcPct val="0"/>
              </a:spcBef>
            </a:pPr>
            <a:r>
              <a:rPr lang="en-US" altLang="en-US">
                <a:latin typeface="Arial" panose="020B0604020202020204" pitchFamily="34" charset="0"/>
                <a:cs typeface="Arial" panose="020B0604020202020204" pitchFamily="34" charset="0"/>
              </a:rPr>
              <a:t>(2) Unit personnel’s knowledge of critical information or publication of the CIL.</a:t>
            </a:r>
          </a:p>
          <a:p>
            <a:pPr>
              <a:spcBef>
                <a:spcPct val="0"/>
              </a:spcBef>
            </a:pPr>
            <a:r>
              <a:rPr lang="en-US" altLang="en-US">
                <a:latin typeface="Arial" panose="020B0604020202020204" pitchFamily="34" charset="0"/>
                <a:cs typeface="Arial" panose="020B0604020202020204" pitchFamily="34" charset="0"/>
              </a:rPr>
              <a:t>(3) Unit personnel’s knowledge of the collection threat to the unit.</a:t>
            </a:r>
          </a:p>
          <a:p>
            <a:pPr>
              <a:spcBef>
                <a:spcPct val="0"/>
              </a:spcBef>
            </a:pPr>
            <a:r>
              <a:rPr lang="en-US" altLang="en-US">
                <a:latin typeface="Arial" panose="020B0604020202020204" pitchFamily="34" charset="0"/>
                <a:cs typeface="Arial" panose="020B0604020202020204" pitchFamily="34" charset="0"/>
              </a:rPr>
              <a:t>(4) OPSEC measures in place to protect identified critical information</a:t>
            </a:r>
          </a:p>
          <a:p>
            <a:pPr>
              <a:spcBef>
                <a:spcPct val="0"/>
              </a:spcBef>
            </a:pPr>
            <a:r>
              <a:rPr lang="en-US" altLang="en-US">
                <a:latin typeface="Arial" panose="020B0604020202020204" pitchFamily="34" charset="0"/>
                <a:cs typeface="Arial" panose="020B0604020202020204" pitchFamily="34" charset="0"/>
              </a:rPr>
              <a:t>(5) The status of unit OPSEC training.</a:t>
            </a:r>
          </a:p>
        </p:txBody>
      </p:sp>
      <p:sp>
        <p:nvSpPr>
          <p:cNvPr id="1525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15258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25447097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latin typeface="Arial" panose="020B0604020202020204" pitchFamily="34" charset="0"/>
                <a:cs typeface="Arial" panose="020B0604020202020204" pitchFamily="34" charset="0"/>
              </a:rPr>
              <a:t>Discussion question: </a:t>
            </a:r>
            <a:r>
              <a:rPr lang="en-US" altLang="en-US">
                <a:latin typeface="Arial" panose="020B0604020202020204" pitchFamily="34" charset="0"/>
                <a:cs typeface="Arial" panose="020B0604020202020204" pitchFamily="34" charset="0"/>
              </a:rPr>
              <a:t>Can assessments (non-punitive) work alongside inspections (which can be punitive)?</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5–4. Procedures</a:t>
            </a:r>
          </a:p>
          <a:p>
            <a:pPr>
              <a:spcBef>
                <a:spcPct val="0"/>
              </a:spcBef>
            </a:pPr>
            <a:r>
              <a:rPr lang="en-US" altLang="en-US">
                <a:latin typeface="Arial" panose="020B0604020202020204" pitchFamily="34" charset="0"/>
                <a:cs typeface="Arial" panose="020B0604020202020204" pitchFamily="34" charset="0"/>
              </a:rPr>
              <a:t>a. Each OPSEC PM/officer will conduct an annual self assessment to determine the effectiveness of his or her OPSEC program, and as a minimum, assess the status of the following:</a:t>
            </a:r>
          </a:p>
          <a:p>
            <a:pPr>
              <a:spcBef>
                <a:spcPct val="0"/>
              </a:spcBef>
            </a:pPr>
            <a:r>
              <a:rPr lang="en-US" altLang="en-US">
                <a:latin typeface="Arial" panose="020B0604020202020204" pitchFamily="34" charset="0"/>
                <a:cs typeface="Arial" panose="020B0604020202020204" pitchFamily="34" charset="0"/>
              </a:rPr>
              <a:t>(1) Unit personnel’s knowledge of critical information or publication of the CIL.</a:t>
            </a:r>
          </a:p>
          <a:p>
            <a:pPr>
              <a:spcBef>
                <a:spcPct val="0"/>
              </a:spcBef>
            </a:pPr>
            <a:r>
              <a:rPr lang="en-US" altLang="en-US">
                <a:latin typeface="Arial" panose="020B0604020202020204" pitchFamily="34" charset="0"/>
                <a:cs typeface="Arial" panose="020B0604020202020204" pitchFamily="34" charset="0"/>
              </a:rPr>
              <a:t>(2) Unit personnel’s knowledge of the collection threat to the unit.</a:t>
            </a:r>
          </a:p>
          <a:p>
            <a:pPr>
              <a:spcBef>
                <a:spcPct val="0"/>
              </a:spcBef>
            </a:pPr>
            <a:r>
              <a:rPr lang="en-US" altLang="en-US">
                <a:latin typeface="Arial" panose="020B0604020202020204" pitchFamily="34" charset="0"/>
                <a:cs typeface="Arial" panose="020B0604020202020204" pitchFamily="34" charset="0"/>
              </a:rPr>
              <a:t>(3) OPSEC measures in place to protect identified critical information.</a:t>
            </a:r>
          </a:p>
          <a:p>
            <a:pPr>
              <a:spcBef>
                <a:spcPct val="0"/>
              </a:spcBef>
            </a:pPr>
            <a:r>
              <a:rPr lang="en-US" altLang="en-US">
                <a:latin typeface="Arial" panose="020B0604020202020204" pitchFamily="34" charset="0"/>
                <a:cs typeface="Arial" panose="020B0604020202020204" pitchFamily="34" charset="0"/>
              </a:rPr>
              <a:t>(4) The status of OPSEC training.</a:t>
            </a:r>
          </a:p>
          <a:p>
            <a:pPr>
              <a:spcBef>
                <a:spcPct val="0"/>
              </a:spcBef>
            </a:pPr>
            <a:r>
              <a:rPr lang="en-US" altLang="en-US">
                <a:latin typeface="Arial" panose="020B0604020202020204" pitchFamily="34" charset="0"/>
                <a:cs typeface="Arial" panose="020B0604020202020204" pitchFamily="34" charset="0"/>
              </a:rPr>
              <a:t>b. At each command level, the organization must conduct an OPSEC assessment of subordinate units using the published OPSEC guidance to determine if the unit being assessed is implementing higher headquarters-directed and their own OPSEC policies and procedures. The command OPSEC officer submits a written assessment with results and recommendations to the assessed unit commander or commander that directed the assessment. As a minimum, the following will be assessed:</a:t>
            </a:r>
          </a:p>
          <a:p>
            <a:pPr>
              <a:spcBef>
                <a:spcPct val="0"/>
              </a:spcBef>
            </a:pPr>
            <a:r>
              <a:rPr lang="en-US" altLang="en-US">
                <a:latin typeface="Arial" panose="020B0604020202020204" pitchFamily="34" charset="0"/>
                <a:cs typeface="Arial" panose="020B0604020202020204" pitchFamily="34" charset="0"/>
              </a:rPr>
              <a:t>(1) Identification of critical information.</a:t>
            </a:r>
          </a:p>
          <a:p>
            <a:pPr>
              <a:spcBef>
                <a:spcPct val="0"/>
              </a:spcBef>
            </a:pPr>
            <a:r>
              <a:rPr lang="en-US" altLang="en-US">
                <a:latin typeface="Arial" panose="020B0604020202020204" pitchFamily="34" charset="0"/>
                <a:cs typeface="Arial" panose="020B0604020202020204" pitchFamily="34" charset="0"/>
              </a:rPr>
              <a:t>(2) Unit personnel’s knowledge of critical information or publication of the CIL.</a:t>
            </a:r>
          </a:p>
          <a:p>
            <a:pPr>
              <a:spcBef>
                <a:spcPct val="0"/>
              </a:spcBef>
            </a:pPr>
            <a:r>
              <a:rPr lang="en-US" altLang="en-US">
                <a:latin typeface="Arial" panose="020B0604020202020204" pitchFamily="34" charset="0"/>
                <a:cs typeface="Arial" panose="020B0604020202020204" pitchFamily="34" charset="0"/>
              </a:rPr>
              <a:t>(3) Unit personnel’s knowledge of the collection threat to the unit.</a:t>
            </a:r>
          </a:p>
          <a:p>
            <a:pPr>
              <a:spcBef>
                <a:spcPct val="0"/>
              </a:spcBef>
            </a:pPr>
            <a:r>
              <a:rPr lang="en-US" altLang="en-US">
                <a:latin typeface="Arial" panose="020B0604020202020204" pitchFamily="34" charset="0"/>
                <a:cs typeface="Arial" panose="020B0604020202020204" pitchFamily="34" charset="0"/>
              </a:rPr>
              <a:t>(4) OPSEC measures in place to protect identified critical information.</a:t>
            </a:r>
          </a:p>
          <a:p>
            <a:pPr>
              <a:spcBef>
                <a:spcPct val="0"/>
              </a:spcBef>
            </a:pPr>
            <a:r>
              <a:rPr lang="en-US" altLang="en-US">
                <a:latin typeface="Arial" panose="020B0604020202020204" pitchFamily="34" charset="0"/>
                <a:cs typeface="Arial" panose="020B0604020202020204" pitchFamily="34" charset="0"/>
              </a:rPr>
              <a:t>(5) The status of OPSEC training.</a:t>
            </a:r>
          </a:p>
          <a:p>
            <a:pPr>
              <a:spcBef>
                <a:spcPct val="0"/>
              </a:spcBef>
            </a:pPr>
            <a:r>
              <a:rPr lang="en-US" altLang="en-US">
                <a:latin typeface="Arial" panose="020B0604020202020204" pitchFamily="34" charset="0"/>
                <a:cs typeface="Arial" panose="020B0604020202020204" pitchFamily="34" charset="0"/>
              </a:rPr>
              <a:t>(6) Application of a formal OPSEC checklist based on restrictions in existing laws, statutes, regulation and policy, including any specific requirements applicable only to the assessed organization and/or other organizations of its type.</a:t>
            </a:r>
          </a:p>
          <a:p>
            <a:pPr>
              <a:spcBef>
                <a:spcPct val="0"/>
              </a:spcBef>
            </a:pPr>
            <a:r>
              <a:rPr lang="en-US" altLang="en-US">
                <a:latin typeface="Arial" panose="020B0604020202020204" pitchFamily="34" charset="0"/>
                <a:cs typeface="Arial" panose="020B0604020202020204" pitchFamily="34" charset="0"/>
              </a:rPr>
              <a:t>(a) The higher headquarters must develop and publish an OPSEC checklist (or checklists, if differing OPSEC requirements apply to different subordinate organizations) as part of the organizational inspection program (OIP).</a:t>
            </a:r>
          </a:p>
          <a:p>
            <a:pPr>
              <a:spcBef>
                <a:spcPct val="0"/>
              </a:spcBef>
            </a:pPr>
            <a:r>
              <a:rPr lang="en-US" altLang="en-US">
                <a:latin typeface="Arial" panose="020B0604020202020204" pitchFamily="34" charset="0"/>
                <a:cs typeface="Arial" panose="020B0604020202020204" pitchFamily="34" charset="0"/>
              </a:rPr>
              <a:t>(b) This does not preclude OPSEC assessments from being conducted other than as part of the annual OIP.</a:t>
            </a:r>
          </a:p>
          <a:p>
            <a:pPr>
              <a:spcBef>
                <a:spcPct val="0"/>
              </a:spcBef>
            </a:pPr>
            <a:endParaRPr lang="en-US" altLang="en-US">
              <a:latin typeface="Arial" panose="020B0604020202020204" pitchFamily="34" charset="0"/>
              <a:cs typeface="Arial" panose="020B0604020202020204" pitchFamily="34" charset="0"/>
            </a:endParaRPr>
          </a:p>
        </p:txBody>
      </p:sp>
      <p:sp>
        <p:nvSpPr>
          <p:cNvPr id="1546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1546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3042582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dirty="0">
                <a:solidFill>
                  <a:srgbClr val="000000"/>
                </a:solidFill>
                <a:latin typeface="Arial" panose="020B0604020202020204" pitchFamily="34" charset="0"/>
              </a:rPr>
              <a:t>Talk about use of an assessment tool to help visualize and prioritize measures that need to be addressed- brainstorm possibilities </a:t>
            </a:r>
          </a:p>
          <a:p>
            <a:pPr>
              <a:spcBef>
                <a:spcPct val="0"/>
              </a:spcBef>
            </a:pPr>
            <a:r>
              <a:rPr lang="en-US" altLang="en-US" sz="1800" dirty="0">
                <a:solidFill>
                  <a:srgbClr val="000000"/>
                </a:solidFill>
                <a:latin typeface="Arial" panose="020B0604020202020204" pitchFamily="34" charset="0"/>
              </a:rPr>
              <a:t>Talk about the math equation R=Ix(</a:t>
            </a:r>
            <a:r>
              <a:rPr lang="en-US" altLang="en-US" sz="1800" dirty="0" err="1">
                <a:solidFill>
                  <a:srgbClr val="000000"/>
                </a:solidFill>
                <a:latin typeface="Arial" panose="020B0604020202020204" pitchFamily="34" charset="0"/>
              </a:rPr>
              <a:t>TxV</a:t>
            </a:r>
            <a:r>
              <a:rPr lang="en-US" altLang="en-US" sz="1800" dirty="0">
                <a:solidFill>
                  <a:srgbClr val="000000"/>
                </a:solidFill>
                <a:latin typeface="Arial" panose="020B0604020202020204" pitchFamily="34" charset="0"/>
              </a:rPr>
              <a:t>) and its importance for the numbers and relate this tool using high, medium, and low </a:t>
            </a:r>
            <a:endParaRPr lang="en-US" altLang="en-US" sz="1800" dirty="0"/>
          </a:p>
          <a:p>
            <a:pPr>
              <a:spcBef>
                <a:spcPct val="0"/>
              </a:spcBef>
            </a:pPr>
            <a:endParaRPr lang="en-US" altLang="en-US" sz="1800" dirty="0">
              <a:solidFill>
                <a:srgbClr val="000000"/>
              </a:solidFill>
              <a:latin typeface="Arial" panose="020B0604020202020204" pitchFamily="34"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C25A2D-8881-4AB7-8A32-90465FAEC48B}" type="slidenum">
              <a:rPr lang="en-US" altLang="en-US">
                <a:solidFill>
                  <a:srgbClr val="000000"/>
                </a:solidFill>
              </a:rPr>
              <a:pPr fontAlgn="base">
                <a:spcBef>
                  <a:spcPct val="0"/>
                </a:spcBef>
                <a:spcAft>
                  <a:spcPct val="0"/>
                </a:spcAft>
              </a:pPr>
              <a:t>6</a:t>
            </a:fld>
            <a:endParaRPr lang="en-US" altLang="en-US">
              <a:solidFill>
                <a:srgbClr val="000000"/>
              </a:solidFill>
            </a:endParaRPr>
          </a:p>
        </p:txBody>
      </p:sp>
    </p:spTree>
    <p:extLst>
      <p:ext uri="{BB962C8B-B14F-4D97-AF65-F5344CB8AC3E}">
        <p14:creationId xmlns:p14="http://schemas.microsoft.com/office/powerpoint/2010/main" val="39362067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latin typeface="Arial" panose="020B0604020202020204" pitchFamily="34" charset="0"/>
                <a:cs typeface="Arial" panose="020B0604020202020204" pitchFamily="34" charset="0"/>
              </a:rPr>
              <a:t>Discussion question: </a:t>
            </a:r>
            <a:r>
              <a:rPr lang="en-US" altLang="en-US">
                <a:latin typeface="Arial" panose="020B0604020202020204" pitchFamily="34" charset="0"/>
                <a:cs typeface="Arial" panose="020B0604020202020204" pitchFamily="34" charset="0"/>
              </a:rPr>
              <a:t>Why do past assessment results matter? </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See what was found previously</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Take a look at the past assessments that should be in your OPSEC Program continuity book.  Look for trends and make sure old problems were corrected.</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Take a look at the many other empirical studies done as well.  See what information is disclosed in telephone and email monitoring; ask to see the IA assessment results or the AT/FP assessments; ask to see the latest threat assessment.</a:t>
            </a:r>
          </a:p>
        </p:txBody>
      </p:sp>
      <p:sp>
        <p:nvSpPr>
          <p:cNvPr id="1587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1587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6008835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cs typeface="Arial" panose="020B0604020202020204" pitchFamily="34" charset="0"/>
            </a:endParaRPr>
          </a:p>
        </p:txBody>
      </p:sp>
      <p:sp>
        <p:nvSpPr>
          <p:cNvPr id="16077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160773"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9016650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cs typeface="Arial" panose="020B0604020202020204" pitchFamily="34" charset="0"/>
              </a:rPr>
              <a:t>Instructors: Note that CAC card blanks and CAC printing machines are commercially available to anyone. </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You are supposed to be looking at your command through the eyes of the adversary….how are you going to do that if you don’t get out there and observe?</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Look at OPSEC MEASURES - are people following employees inside? When reviewing entry control procedures – if the policy is no piggy backing, is piggybacking still happening?</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Are they wearing their badges in the parking lot, or at the local fast food joint, or some other spot that would allow an adversary to take photos of the badges and later replicate them?</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Cameras are a good tool here, but make sure you have permission before you start happy snapping your way around. </a:t>
            </a:r>
          </a:p>
        </p:txBody>
      </p:sp>
      <p:sp>
        <p:nvSpPr>
          <p:cNvPr id="16282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16282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37883379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latin typeface="Arial" panose="020B0604020202020204" pitchFamily="34" charset="0"/>
                <a:cs typeface="Arial" panose="020B0604020202020204" pitchFamily="34" charset="0"/>
              </a:rPr>
              <a:t>Discussion question: </a:t>
            </a:r>
            <a:r>
              <a:rPr lang="en-US" altLang="en-US">
                <a:latin typeface="Arial" panose="020B0604020202020204" pitchFamily="34" charset="0"/>
                <a:cs typeface="Arial" panose="020B0604020202020204" pitchFamily="34" charset="0"/>
              </a:rPr>
              <a:t>Is trash a vulnerability for your organization?  </a:t>
            </a:r>
          </a:p>
          <a:p>
            <a:pPr>
              <a:spcBef>
                <a:spcPct val="0"/>
              </a:spcBef>
            </a:pPr>
            <a:r>
              <a:rPr lang="en-US" altLang="en-US">
                <a:latin typeface="Arial" panose="020B0604020202020204" pitchFamily="34" charset="0"/>
                <a:cs typeface="Arial" panose="020B0604020202020204" pitchFamily="34" charset="0"/>
              </a:rPr>
              <a:t>  Note: Only way to find out is to get out there and look at your trash!</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While you can dive the dumpster - one technique is to get your cleaning crew to bring it to you before it goes in the dumpster.</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An even more simple way is to canvas the trash cans before they leave the office – allows for on the spot corrections! Don’t forget to look in recycle bins too</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One word of caution – before you go jumping in dumpsters, might want to let your security people know!</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Same as OPEN SOURCE – what happens if you find classified?  Report it!</a:t>
            </a:r>
          </a:p>
        </p:txBody>
      </p:sp>
      <p:sp>
        <p:nvSpPr>
          <p:cNvPr id="1648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16486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11867066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cs typeface="Arial" panose="020B0604020202020204" pitchFamily="34" charset="0"/>
              </a:rPr>
              <a:t>The reason and importance of these surveys is to provide the measuring stick on how successful your OPSEC program is.</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Some answers from these we’ve encountered- things that highlight the need for better OPSEC awareness:</a:t>
            </a:r>
          </a:p>
          <a:p>
            <a:pPr>
              <a:spcBef>
                <a:spcPct val="0"/>
              </a:spcBef>
            </a:pPr>
            <a:r>
              <a:rPr lang="en-US" altLang="en-US">
                <a:latin typeface="Arial" panose="020B0604020202020204" pitchFamily="34" charset="0"/>
                <a:cs typeface="Arial" panose="020B0604020202020204" pitchFamily="34" charset="0"/>
              </a:rPr>
              <a:t>“Critical Information- what’s that?”</a:t>
            </a:r>
          </a:p>
          <a:p>
            <a:pPr>
              <a:spcBef>
                <a:spcPct val="0"/>
              </a:spcBef>
            </a:pPr>
            <a:r>
              <a:rPr lang="en-US" altLang="en-US">
                <a:latin typeface="Arial" panose="020B0604020202020204" pitchFamily="34" charset="0"/>
                <a:cs typeface="Arial" panose="020B0604020202020204" pitchFamily="34" charset="0"/>
              </a:rPr>
              <a:t>“We don’t have any threat here; we’re in CONUS.” Also: There’s no threat here; we’re inside the wire.” (said in Iraq)</a:t>
            </a:r>
          </a:p>
          <a:p>
            <a:pPr>
              <a:spcBef>
                <a:spcPct val="0"/>
              </a:spcBef>
            </a:pPr>
            <a:r>
              <a:rPr lang="en-US" altLang="en-US">
                <a:latin typeface="Arial" panose="020B0604020202020204" pitchFamily="34" charset="0"/>
                <a:cs typeface="Arial" panose="020B0604020202020204" pitchFamily="34" charset="0"/>
              </a:rPr>
              <a:t>“Our biggest threat is that the installation is too big.”</a:t>
            </a:r>
          </a:p>
          <a:p>
            <a:pPr>
              <a:spcBef>
                <a:spcPct val="0"/>
              </a:spcBef>
            </a:pPr>
            <a:r>
              <a:rPr lang="en-US" altLang="en-US">
                <a:latin typeface="Arial" panose="020B0604020202020204" pitchFamily="34" charset="0"/>
                <a:cs typeface="Arial" panose="020B0604020202020204" pitchFamily="34" charset="0"/>
              </a:rPr>
              <a:t>“No, I know OPSEC. 1-800-CALL-SPY, right?”</a:t>
            </a:r>
          </a:p>
          <a:p>
            <a:pPr>
              <a:spcBef>
                <a:spcPct val="0"/>
              </a:spcBef>
            </a:pPr>
            <a:r>
              <a:rPr lang="en-US" altLang="en-US">
                <a:latin typeface="Arial" panose="020B0604020202020204" pitchFamily="34" charset="0"/>
                <a:cs typeface="Arial" panose="020B0604020202020204" pitchFamily="34" charset="0"/>
              </a:rPr>
              <a:t>“I don’t know who the OPSEC officer is.” (frequent)</a:t>
            </a:r>
          </a:p>
          <a:p>
            <a:pPr>
              <a:spcBef>
                <a:spcPct val="0"/>
              </a:spcBef>
            </a:pPr>
            <a:r>
              <a:rPr lang="en-US" altLang="en-US">
                <a:latin typeface="Arial" panose="020B0604020202020204" pitchFamily="34" charset="0"/>
                <a:cs typeface="Arial" panose="020B0604020202020204" pitchFamily="34" charset="0"/>
              </a:rPr>
              <a:t>“Can’t recall last time I had OPSEC training” (frequent)</a:t>
            </a:r>
          </a:p>
        </p:txBody>
      </p:sp>
      <p:sp>
        <p:nvSpPr>
          <p:cNvPr id="1669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166917"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42481767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latin typeface="Arial" panose="020B0604020202020204" pitchFamily="34" charset="0"/>
                <a:cs typeface="Arial" panose="020B0604020202020204" pitchFamily="34" charset="0"/>
              </a:rPr>
              <a:t>Discussion question: </a:t>
            </a:r>
            <a:r>
              <a:rPr lang="en-US" altLang="en-US">
                <a:latin typeface="Arial" panose="020B0604020202020204" pitchFamily="34" charset="0"/>
                <a:cs typeface="Arial" panose="020B0604020202020204" pitchFamily="34" charset="0"/>
              </a:rPr>
              <a:t>What is an internet archive, like Wayback Machine? Can information be permanently removed from the Internet? </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Personnel can more effectively protect critical information when they know which information is critical.  When the Critical Information list is classified, or is mistakenly marked as such, then tighter controls on dissemination hamper effectiveness.  In short, the more personnel have access to the CIL, the more personnel can assist in denying critical information to the adversary. In general, the assessed commands’ personnel were not knowledgeable on how to apply OPSEC to their daily tasks.</a:t>
            </a:r>
          </a:p>
          <a:p>
            <a:pPr>
              <a:spcBef>
                <a:spcPct val="0"/>
              </a:spcBef>
            </a:pPr>
            <a:r>
              <a:rPr lang="en-US" altLang="en-US">
                <a:latin typeface="Arial" panose="020B0604020202020204" pitchFamily="34" charset="0"/>
                <a:cs typeface="Arial" panose="020B0604020202020204" pitchFamily="34" charset="0"/>
              </a:rPr>
              <a:t>  </a:t>
            </a:r>
          </a:p>
          <a:p>
            <a:pPr>
              <a:spcBef>
                <a:spcPct val="0"/>
              </a:spcBef>
            </a:pPr>
            <a:r>
              <a:rPr lang="en-US" altLang="en-US">
                <a:latin typeface="Arial" panose="020B0604020202020204" pitchFamily="34" charset="0"/>
                <a:cs typeface="Arial" panose="020B0604020202020204" pitchFamily="34" charset="0"/>
              </a:rPr>
              <a:t>Most units did not have an OPSEC training program in place, and individual interviews reflected this lack of training.  For the command’s operations security to be effective, all personnel should know what OPSEC is, why OPSEC is important to the organization, why OPSEC is important to them and how they can contribute to the unit’s OPSEC program.  The OPSEC Officer must be aware of how to apply OPSEC measures to prevent inadvertent disclosure of U.S. military capabilities, intentions and plans to an adversary.  </a:t>
            </a:r>
          </a:p>
        </p:txBody>
      </p:sp>
      <p:sp>
        <p:nvSpPr>
          <p:cNvPr id="1689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1689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5392235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latin typeface="Arial" panose="020B0604020202020204" pitchFamily="34" charset="0"/>
                <a:cs typeface="Arial" panose="020B0604020202020204" pitchFamily="34" charset="0"/>
              </a:rPr>
              <a:t>Discussion point: </a:t>
            </a:r>
            <a:r>
              <a:rPr lang="en-US" altLang="en-US">
                <a:latin typeface="Arial" panose="020B0604020202020204" pitchFamily="34" charset="0"/>
                <a:cs typeface="Arial" panose="020B0604020202020204" pitchFamily="34" charset="0"/>
              </a:rPr>
              <a:t>Why are best practices important to capture in the report?</a:t>
            </a:r>
          </a:p>
          <a:p>
            <a:pPr>
              <a:spcBef>
                <a:spcPct val="0"/>
              </a:spcBef>
            </a:pPr>
            <a:endParaRPr lang="en-US" altLang="en-US">
              <a:latin typeface="Arial" panose="020B0604020202020204" pitchFamily="34" charset="0"/>
              <a:cs typeface="Arial" panose="020B0604020202020204" pitchFamily="34" charset="0"/>
            </a:endParaRPr>
          </a:p>
          <a:p>
            <a:pPr>
              <a:spcBef>
                <a:spcPct val="0"/>
              </a:spcBef>
            </a:pPr>
            <a:r>
              <a:rPr lang="en-US" altLang="en-US">
                <a:latin typeface="Arial" panose="020B0604020202020204" pitchFamily="34" charset="0"/>
                <a:cs typeface="Arial" panose="020B0604020202020204" pitchFamily="34" charset="0"/>
              </a:rPr>
              <a:t>Inform students that time is of the essence when doing the report. The need to set a timeline for all the SME’s who were involved in the assessment to have their portion of the report completed. Otherwise they will be waiting for months before they see the report. Additionally, it is easier to write the report while it is fresh on everyone's mind. </a:t>
            </a:r>
          </a:p>
        </p:txBody>
      </p:sp>
      <p:sp>
        <p:nvSpPr>
          <p:cNvPr id="1710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
        <p:nvSpPr>
          <p:cNvPr id="171013"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p>
        </p:txBody>
      </p:sp>
    </p:spTree>
    <p:extLst>
      <p:ext uri="{BB962C8B-B14F-4D97-AF65-F5344CB8AC3E}">
        <p14:creationId xmlns:p14="http://schemas.microsoft.com/office/powerpoint/2010/main" val="3211312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77888"/>
            <a:ext cx="5759450" cy="3240087"/>
          </a:xfrm>
        </p:spPr>
      </p:sp>
      <p:sp>
        <p:nvSpPr>
          <p:cNvPr id="3" name="Notes Placeholder 2"/>
          <p:cNvSpPr>
            <a:spLocks noGrp="1"/>
          </p:cNvSpPr>
          <p:nvPr>
            <p:ph type="body" idx="1"/>
          </p:nvPr>
        </p:nvSpPr>
        <p:spPr/>
        <p:txBody>
          <a:bodyPr>
            <a:normAutofit/>
          </a:bodyPr>
          <a:lstStyle/>
          <a:p>
            <a:pPr defTabSz="995618">
              <a:defRPr/>
            </a:pPr>
            <a:r>
              <a:rPr lang="en-US">
                <a:latin typeface="Arial" panose="020B0604020202020204" pitchFamily="34" charset="0"/>
                <a:cs typeface="Arial" panose="020B0604020202020204" pitchFamily="34" charset="0"/>
              </a:rPr>
              <a:t>Take break as applicable.</a:t>
            </a:r>
          </a:p>
        </p:txBody>
      </p:sp>
    </p:spTree>
    <p:extLst>
      <p:ext uri="{BB962C8B-B14F-4D97-AF65-F5344CB8AC3E}">
        <p14:creationId xmlns:p14="http://schemas.microsoft.com/office/powerpoint/2010/main" val="29710611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6647A-C609-470C-8F90-BB648AA624E4}" type="slidenum">
              <a:rPr lang="en-US" smtClean="0"/>
              <a:t>83</a:t>
            </a:fld>
            <a:endParaRPr lang="en-US"/>
          </a:p>
        </p:txBody>
      </p:sp>
    </p:spTree>
    <p:extLst>
      <p:ext uri="{BB962C8B-B14F-4D97-AF65-F5344CB8AC3E}">
        <p14:creationId xmlns:p14="http://schemas.microsoft.com/office/powerpoint/2010/main" val="1482994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a:solidFill>
                  <a:srgbClr val="000000"/>
                </a:solidFill>
              </a:rPr>
              <a:t>https://nypost.com/2022/08/15/ukraine-hits-base-of-russian-paramilitary-group-wagner-report/?fbclid=IwAR1T4BbFnshHxE6i2JT2mNc3anAujvUATUW9GiU18X9ZCfRaIV0aTL5_4Ag</a:t>
            </a:r>
          </a:p>
          <a:p>
            <a:pPr>
              <a:spcBef>
                <a:spcPct val="0"/>
              </a:spcBef>
            </a:pPr>
            <a:endParaRPr lang="en-US" altLang="en-US" sz="1800">
              <a:solidFill>
                <a:srgbClr val="000000"/>
              </a:solidFill>
            </a:endParaRPr>
          </a:p>
          <a:p>
            <a:pPr>
              <a:spcBef>
                <a:spcPct val="0"/>
              </a:spcBef>
            </a:pPr>
            <a:r>
              <a:rPr lang="en-US" altLang="en-US">
                <a:solidFill>
                  <a:srgbClr val="2A2A2A"/>
                </a:solidFill>
                <a:latin typeface="Arial" panose="020B0604020202020204" pitchFamily="34" charset="0"/>
              </a:rPr>
              <a:t>Ukraine was able to locate the headquarters after a Russian propagandist, Sergei Sreda, accidentally revealed its location in photos posted to Telegram on Aug. 8, Ukrainian newspaper </a:t>
            </a:r>
            <a:r>
              <a:rPr lang="en-US" altLang="en-US">
                <a:solidFill>
                  <a:srgbClr val="2A2A2A"/>
                </a:solidFill>
                <a:latin typeface="Arial" panose="020B0604020202020204" pitchFamily="34" charset="0"/>
                <a:hlinkClick r:id="rId3"/>
              </a:rPr>
              <a:t>Ukrainska Pravda </a:t>
            </a:r>
            <a:r>
              <a:rPr lang="en-US" altLang="en-US">
                <a:solidFill>
                  <a:srgbClr val="2A2A2A"/>
                </a:solidFill>
                <a:latin typeface="Arial" panose="020B0604020202020204" pitchFamily="34" charset="0"/>
              </a:rPr>
              <a:t>reported.</a:t>
            </a:r>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6A9655-B5D9-449D-8DBA-B1CC15AD9357}" type="slidenum">
              <a:rPr lang="en-US" altLang="en-US">
                <a:solidFill>
                  <a:srgbClr val="000000"/>
                </a:solidFill>
              </a:rPr>
              <a:pPr fontAlgn="base">
                <a:spcBef>
                  <a:spcPct val="0"/>
                </a:spcBef>
                <a:spcAft>
                  <a:spcPct val="0"/>
                </a:spcAft>
              </a:pPr>
              <a:t>7</a:t>
            </a:fld>
            <a:endParaRPr lang="en-US" altLang="en-US">
              <a:solidFill>
                <a:srgbClr val="000000"/>
              </a:solidFill>
            </a:endParaRPr>
          </a:p>
        </p:txBody>
      </p:sp>
    </p:spTree>
    <p:extLst>
      <p:ext uri="{BB962C8B-B14F-4D97-AF65-F5344CB8AC3E}">
        <p14:creationId xmlns:p14="http://schemas.microsoft.com/office/powerpoint/2010/main" val="401474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b="1">
                <a:solidFill>
                  <a:srgbClr val="000000"/>
                </a:solidFill>
                <a:latin typeface="Arial" panose="020B0604020202020204" pitchFamily="34" charset="0"/>
              </a:rPr>
              <a:t>NOTE: Break as necessary - total time for PE and break should not exceed 30 minutes </a:t>
            </a:r>
            <a:endParaRPr lang="en-US" altLang="en-US" sz="1800">
              <a:solidFill>
                <a:srgbClr val="000000"/>
              </a:solidFill>
              <a:latin typeface="Arial" panose="020B0604020202020204" pitchFamily="34" charset="0"/>
            </a:endParaRPr>
          </a:p>
          <a:p>
            <a:pPr>
              <a:spcBef>
                <a:spcPct val="0"/>
              </a:spcBef>
            </a:pPr>
            <a:r>
              <a:rPr lang="en-US" altLang="en-US" sz="1800">
                <a:solidFill>
                  <a:srgbClr val="000000"/>
                </a:solidFill>
                <a:latin typeface="Arial" panose="020B0604020202020204" pitchFamily="34" charset="0"/>
              </a:rPr>
              <a:t>Note: The measures identified here are tentative measures, as per Step 3 (Vulnerabilities), not final measures IAW Step 5 (Measures). </a:t>
            </a:r>
          </a:p>
          <a:p>
            <a:pPr>
              <a:spcBef>
                <a:spcPct val="0"/>
              </a:spcBef>
            </a:pPr>
            <a:r>
              <a:rPr lang="en-US" altLang="en-US" sz="1800">
                <a:solidFill>
                  <a:srgbClr val="000000"/>
                </a:solidFill>
                <a:latin typeface="Arial" panose="020B0604020202020204" pitchFamily="34" charset="0"/>
              </a:rPr>
              <a:t>Instructor best practice: Call on students in other groups to comment on the speaking group</a:t>
            </a:r>
            <a:r>
              <a:rPr lang="en-US" altLang="en-US" sz="1800">
                <a:solidFill>
                  <a:srgbClr val="000000"/>
                </a:solidFill>
                <a:latin typeface="Times New Roman" panose="02020603050405020304" pitchFamily="18" charset="0"/>
              </a:rPr>
              <a:t>’</a:t>
            </a:r>
            <a:r>
              <a:rPr lang="en-US" altLang="en-US" sz="1800">
                <a:solidFill>
                  <a:srgbClr val="000000"/>
                </a:solidFill>
                <a:latin typeface="Arial" panose="020B0604020202020204" pitchFamily="34" charset="0"/>
              </a:rPr>
              <a:t>s assessment. For example, ask one group (any group) to comment on different group</a:t>
            </a:r>
            <a:r>
              <a:rPr lang="en-US" altLang="en-US" sz="1800">
                <a:solidFill>
                  <a:srgbClr val="000000"/>
                </a:solidFill>
                <a:latin typeface="Times New Roman" panose="02020603050405020304" pitchFamily="18" charset="0"/>
              </a:rPr>
              <a:t>’</a:t>
            </a:r>
            <a:r>
              <a:rPr lang="en-US" altLang="en-US" sz="1800">
                <a:solidFill>
                  <a:srgbClr val="000000"/>
                </a:solidFill>
                <a:latin typeface="Arial" panose="020B0604020202020204" pitchFamily="34" charset="0"/>
              </a:rPr>
              <a:t>s assessment.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C25A2D-8881-4AB7-8A32-90465FAEC48B}" type="slidenum">
              <a:rPr lang="en-US" altLang="en-US">
                <a:solidFill>
                  <a:srgbClr val="000000"/>
                </a:solidFill>
              </a:rPr>
              <a:pPr fontAlgn="base">
                <a:spcBef>
                  <a:spcPct val="0"/>
                </a:spcBef>
                <a:spcAft>
                  <a:spcPct val="0"/>
                </a:spcAft>
              </a:pPr>
              <a:t>16</a:t>
            </a:fld>
            <a:endParaRPr lang="en-US" altLang="en-US">
              <a:solidFill>
                <a:srgbClr val="000000"/>
              </a:solidFill>
            </a:endParaRPr>
          </a:p>
        </p:txBody>
      </p:sp>
    </p:spTree>
    <p:extLst>
      <p:ext uri="{BB962C8B-B14F-4D97-AF65-F5344CB8AC3E}">
        <p14:creationId xmlns:p14="http://schemas.microsoft.com/office/powerpoint/2010/main" val="2476440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606B013-9C52-4C5D-8FF6-28D114E98DC2}" type="slidenum">
              <a:rPr lang="en-US" altLang="en-US"/>
              <a:pPr fontAlgn="base">
                <a:spcBef>
                  <a:spcPct val="0"/>
                </a:spcBef>
                <a:spcAft>
                  <a:spcPct val="0"/>
                </a:spcAft>
              </a:pPr>
              <a:t>17</a:t>
            </a:fld>
            <a:endParaRPr lang="en-US" altLang="en-US"/>
          </a:p>
        </p:txBody>
      </p:sp>
    </p:spTree>
    <p:extLst>
      <p:ext uri="{BB962C8B-B14F-4D97-AF65-F5344CB8AC3E}">
        <p14:creationId xmlns:p14="http://schemas.microsoft.com/office/powerpoint/2010/main" val="386364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00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72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554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49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mo - 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283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br>
              <a:rPr lang="en-US" dirty="0"/>
            </a:br>
            <a:br>
              <a:rPr lang="en-US" dirty="0"/>
            </a:br>
            <a:endParaRPr lang="en-US" dirty="0"/>
          </a:p>
        </p:txBody>
      </p:sp>
      <p:sp>
        <p:nvSpPr>
          <p:cNvPr id="3" name="Content Placeholder 2"/>
          <p:cNvSpPr>
            <a:spLocks noGrp="1"/>
          </p:cNvSpPr>
          <p:nvPr>
            <p:ph idx="1"/>
          </p:nvPr>
        </p:nvSpPr>
        <p:spPr/>
        <p:txBody>
          <a:bodyPr/>
          <a:lstStyle>
            <a:lvl1pPr>
              <a:defRPr/>
            </a:lvl1pPr>
          </a:lstStyle>
          <a:p>
            <a:pPr lvl="0"/>
            <a:endParaRPr lang="en-US" dirty="0"/>
          </a:p>
          <a:p>
            <a:pPr lvl="0"/>
            <a:endParaRPr lang="en-US" dirty="0"/>
          </a:p>
          <a:p>
            <a:pPr lvl="0"/>
            <a:endParaRPr lang="en-US" dirty="0"/>
          </a:p>
          <a:p>
            <a:pPr lvl="0"/>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8560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mo - Title Slid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867" y="2438400"/>
            <a:ext cx="12192000" cy="1485900"/>
          </a:xfrm>
          <a:prstGeom prst="rect">
            <a:avLst/>
          </a:prstGeom>
          <a:noFill/>
          <a:effectLst>
            <a:softEdge rad="127000"/>
          </a:effectLst>
        </p:spPr>
        <p:txBody>
          <a:bodyPr anchor="ctr">
            <a:noAutofit/>
          </a:bodyPr>
          <a:lstStyle>
            <a:lvl1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kern="1200" cap="none" spc="0" normalizeH="0" baseline="0" noProof="0">
                <a:ln>
                  <a:noFill/>
                </a:ln>
                <a:solidFill>
                  <a:schemeClr val="accent4">
                    <a:lumMod val="75000"/>
                  </a:schemeClr>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t>Title of the class</a:t>
            </a:r>
          </a:p>
        </p:txBody>
      </p:sp>
    </p:spTree>
    <p:extLst>
      <p:ext uri="{BB962C8B-B14F-4D97-AF65-F5344CB8AC3E}">
        <p14:creationId xmlns:p14="http://schemas.microsoft.com/office/powerpoint/2010/main" val="101804972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mo - Bullet ">
    <p:spTree>
      <p:nvGrpSpPr>
        <p:cNvPr id="1" name=""/>
        <p:cNvGrpSpPr/>
        <p:nvPr/>
      </p:nvGrpSpPr>
      <p:grpSpPr>
        <a:xfrm>
          <a:off x="0" y="0"/>
          <a:ext cx="0" cy="0"/>
          <a:chOff x="0" y="0"/>
          <a:chExt cx="0" cy="0"/>
        </a:xfrm>
      </p:grpSpPr>
      <p:sp>
        <p:nvSpPr>
          <p:cNvPr id="2" name="Title 1"/>
          <p:cNvSpPr>
            <a:spLocks noGrp="1"/>
          </p:cNvSpPr>
          <p:nvPr>
            <p:ph type="title"/>
          </p:nvPr>
        </p:nvSpPr>
        <p:spPr>
          <a:xfrm>
            <a:off x="0" y="107028"/>
            <a:ext cx="8839200" cy="533400"/>
          </a:xfrm>
          <a:prstGeom prst="rect">
            <a:avLst/>
          </a:prstGeom>
        </p:spPr>
        <p:txBody>
          <a:bodyPr anchor="ctr" anchorCtr="1"/>
          <a:lstStyle>
            <a:lvl1pPr>
              <a:defRPr sz="3200" b="1">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711200" y="1219200"/>
            <a:ext cx="10769600" cy="5181600"/>
          </a:xfrm>
          <a:prstGeom prst="rect">
            <a:avLst/>
          </a:prstGeom>
        </p:spPr>
        <p:txBody>
          <a:bodyPr/>
          <a:lstStyle>
            <a:lvl1pPr marL="0" indent="285750">
              <a:spcBef>
                <a:spcPts val="0"/>
              </a:spcBef>
              <a:defRPr sz="2800" b="1">
                <a:latin typeface="Arial" panose="020B0604020202020204" pitchFamily="34" charset="0"/>
                <a:cs typeface="Arial" panose="020B0604020202020204" pitchFamily="34" charset="0"/>
              </a:defRPr>
            </a:lvl1pPr>
            <a:lvl2pPr marL="280988" indent="347663">
              <a:spcBef>
                <a:spcPts val="0"/>
              </a:spcBef>
              <a:defRPr sz="2400" b="1">
                <a:latin typeface="Arial" panose="020B0604020202020204" pitchFamily="34" charset="0"/>
                <a:cs typeface="Arial" panose="020B0604020202020204" pitchFamily="34" charset="0"/>
              </a:defRPr>
            </a:lvl2pPr>
            <a:lvl3pPr marL="630238" indent="234950">
              <a:spcBef>
                <a:spcPts val="0"/>
              </a:spcBef>
              <a:defRPr sz="2000" b="1">
                <a:latin typeface="Arial" panose="020B0604020202020204" pitchFamily="34" charset="0"/>
                <a:cs typeface="Arial" panose="020B0604020202020204" pitchFamily="34" charset="0"/>
              </a:defRPr>
            </a:lvl3pPr>
            <a:lvl4pPr marL="914400" indent="228600">
              <a:spcBef>
                <a:spcPts val="0"/>
              </a:spcBef>
              <a:defRPr sz="1800" b="1">
                <a:latin typeface="Arial" panose="020B0604020202020204" pitchFamily="34" charset="0"/>
                <a:cs typeface="Arial" panose="020B0604020202020204" pitchFamily="34" charset="0"/>
              </a:defRPr>
            </a:lvl4pPr>
            <a:lvl5pPr marL="1143000" indent="234950">
              <a:spcBef>
                <a:spcPts val="0"/>
              </a:spcBef>
              <a:defRPr sz="1600" b="1">
                <a:latin typeface="Arial" panose="020B0604020202020204" pitchFamily="34" charset="0"/>
                <a:cs typeface="Arial" panose="020B0604020202020204" pitchFamily="34" charset="0"/>
              </a:defRPr>
            </a:lvl5pPr>
            <a:lvl6pPr marL="1603375" indent="-228600">
              <a:defRPr sz="1400" b="1" baseline="0">
                <a:latin typeface="Arial" panose="020B0604020202020204" pitchFamily="34" charset="0"/>
                <a:cs typeface="Arial" panose="020B0604020202020204" pitchFamily="34"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8374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mo - Divider">
    <p:spTree>
      <p:nvGrpSpPr>
        <p:cNvPr id="1" name=""/>
        <p:cNvGrpSpPr/>
        <p:nvPr/>
      </p:nvGrpSpPr>
      <p:grpSpPr>
        <a:xfrm>
          <a:off x="0" y="0"/>
          <a:ext cx="0" cy="0"/>
          <a:chOff x="0" y="0"/>
          <a:chExt cx="0" cy="0"/>
        </a:xfrm>
      </p:grpSpPr>
      <p:sp>
        <p:nvSpPr>
          <p:cNvPr id="3" name="Title 1"/>
          <p:cNvSpPr>
            <a:spLocks noGrp="1"/>
          </p:cNvSpPr>
          <p:nvPr>
            <p:ph type="title"/>
          </p:nvPr>
        </p:nvSpPr>
        <p:spPr>
          <a:xfrm>
            <a:off x="0" y="2857500"/>
            <a:ext cx="12192000" cy="952500"/>
          </a:xfrm>
          <a:prstGeom prst="rect">
            <a:avLst/>
          </a:prstGeom>
        </p:spPr>
        <p:txBody>
          <a:bodyPr anchor="ctr" anchorCtr="0"/>
          <a:lstStyle>
            <a:lvl1pPr algn="ctr" rtl="0" fontAlgn="base">
              <a:spcBef>
                <a:spcPct val="0"/>
              </a:spcBef>
              <a:spcAft>
                <a:spcPct val="0"/>
              </a:spcAft>
              <a:defRPr lang="en-US" sz="3600" b="1" kern="1200">
                <a:solidFill>
                  <a:schemeClr val="tx1"/>
                </a:solidFill>
                <a:effectLst/>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97751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mo - Dual Bullet">
    <p:spTree>
      <p:nvGrpSpPr>
        <p:cNvPr id="1" name=""/>
        <p:cNvGrpSpPr/>
        <p:nvPr/>
      </p:nvGrpSpPr>
      <p:grpSpPr>
        <a:xfrm>
          <a:off x="0" y="0"/>
          <a:ext cx="0" cy="0"/>
          <a:chOff x="0" y="0"/>
          <a:chExt cx="0" cy="0"/>
        </a:xfrm>
      </p:grpSpPr>
      <p:sp>
        <p:nvSpPr>
          <p:cNvPr id="3" name="Title 1"/>
          <p:cNvSpPr>
            <a:spLocks noGrp="1"/>
          </p:cNvSpPr>
          <p:nvPr>
            <p:ph type="title"/>
          </p:nvPr>
        </p:nvSpPr>
        <p:spPr>
          <a:xfrm>
            <a:off x="0" y="107028"/>
            <a:ext cx="8839200" cy="533400"/>
          </a:xfrm>
          <a:prstGeom prst="rect">
            <a:avLst/>
          </a:prstGeom>
        </p:spPr>
        <p:txBody>
          <a:bodyPr anchor="ctr" anchorCtr="1"/>
          <a:lstStyle>
            <a:lvl1pPr>
              <a:defRPr sz="3200" b="1">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406400" y="1143000"/>
            <a:ext cx="5283200" cy="5486400"/>
          </a:xfrm>
          <a:prstGeom prst="rect">
            <a:avLst/>
          </a:prstGeom>
        </p:spPr>
        <p:txBody>
          <a:bodyPr/>
          <a:lstStyle>
            <a:lvl1pPr>
              <a:defRPr sz="2000" b="1">
                <a:latin typeface="Arial" panose="020B0604020202020204" pitchFamily="34" charset="0"/>
                <a:cs typeface="Arial" panose="020B0604020202020204" pitchFamily="34" charset="0"/>
              </a:defRPr>
            </a:lvl1pPr>
            <a:lvl2pPr>
              <a:defRPr sz="1800" b="1" baseline="0">
                <a:latin typeface="Arial" panose="020B0604020202020204" pitchFamily="34" charset="0"/>
                <a:cs typeface="Arial" panose="020B0604020202020204" pitchFamily="34" charset="0"/>
              </a:defRPr>
            </a:lvl2pPr>
            <a:lvl3pPr>
              <a:defRPr sz="1600" b="1">
                <a:latin typeface="Arial" panose="020B0604020202020204" pitchFamily="34" charset="0"/>
                <a:cs typeface="Arial" panose="020B0604020202020204" pitchFamily="34" charset="0"/>
              </a:defRPr>
            </a:lvl3pPr>
            <a:lvl4pPr>
              <a:defRPr sz="1400" b="1">
                <a:latin typeface="Arial" panose="020B0604020202020204" pitchFamily="34" charset="0"/>
                <a:cs typeface="Arial" panose="020B0604020202020204" pitchFamily="34" charset="0"/>
              </a:defRPr>
            </a:lvl4pPr>
            <a:lvl5pPr>
              <a:defRPr sz="1400" b="1">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1"/>
          </p:nvPr>
        </p:nvSpPr>
        <p:spPr>
          <a:xfrm>
            <a:off x="6197600" y="1143000"/>
            <a:ext cx="5283200" cy="5486400"/>
          </a:xfrm>
          <a:prstGeom prst="rect">
            <a:avLst/>
          </a:prstGeom>
        </p:spPr>
        <p:txBody>
          <a:bodyPr/>
          <a:lstStyle>
            <a:lvl1pPr>
              <a:defRPr sz="2000" b="1">
                <a:latin typeface="Arial" panose="020B0604020202020204" pitchFamily="34" charset="0"/>
                <a:cs typeface="Arial" panose="020B0604020202020204" pitchFamily="34" charset="0"/>
              </a:defRPr>
            </a:lvl1pPr>
            <a:lvl2pPr>
              <a:defRPr sz="1800" b="1">
                <a:latin typeface="Arial" panose="020B0604020202020204" pitchFamily="34" charset="0"/>
                <a:cs typeface="Arial" panose="020B0604020202020204" pitchFamily="34" charset="0"/>
              </a:defRPr>
            </a:lvl2pPr>
            <a:lvl3pPr>
              <a:defRPr sz="1600" b="1">
                <a:latin typeface="Arial" panose="020B0604020202020204" pitchFamily="34" charset="0"/>
                <a:cs typeface="Arial" panose="020B0604020202020204" pitchFamily="34" charset="0"/>
              </a:defRPr>
            </a:lvl3pPr>
            <a:lvl4pPr>
              <a:defRPr sz="1400" b="1">
                <a:latin typeface="Arial" panose="020B0604020202020204" pitchFamily="34" charset="0"/>
                <a:cs typeface="Arial" panose="020B0604020202020204" pitchFamily="34" charset="0"/>
              </a:defRPr>
            </a:lvl4pPr>
            <a:lvl5pPr>
              <a:defRPr sz="1400" b="1">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0186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SEC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F5E44-2A7E-1BB5-F3AF-94B560EB35CB}"/>
              </a:ext>
            </a:extLst>
          </p:cNvPr>
          <p:cNvSpPr/>
          <p:nvPr userDrawn="1"/>
        </p:nvSpPr>
        <p:spPr>
          <a:xfrm>
            <a:off x="0" y="6662057"/>
            <a:ext cx="1523999" cy="19594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UNCLASSIFIED</a:t>
            </a:r>
          </a:p>
        </p:txBody>
      </p:sp>
      <p:sp>
        <p:nvSpPr>
          <p:cNvPr id="9" name="Rectangle 8">
            <a:extLst>
              <a:ext uri="{FF2B5EF4-FFF2-40B4-BE49-F238E27FC236}">
                <a16:creationId xmlns:a16="http://schemas.microsoft.com/office/drawing/2014/main" id="{B80633FB-ECC3-710F-E01A-142BC3533E42}"/>
              </a:ext>
            </a:extLst>
          </p:cNvPr>
          <p:cNvSpPr/>
          <p:nvPr userDrawn="1"/>
        </p:nvSpPr>
        <p:spPr>
          <a:xfrm>
            <a:off x="10668001" y="0"/>
            <a:ext cx="1523999" cy="19594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2400654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591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PSEC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8F5E44-2A7E-1BB5-F3AF-94B560EB35CB}"/>
              </a:ext>
            </a:extLst>
          </p:cNvPr>
          <p:cNvSpPr/>
          <p:nvPr userDrawn="1"/>
        </p:nvSpPr>
        <p:spPr>
          <a:xfrm>
            <a:off x="0" y="6662738"/>
            <a:ext cx="1524000" cy="19526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latin typeface="Arial" panose="020B0604020202020204" pitchFamily="34" charset="0"/>
                <a:cs typeface="Arial" panose="020B0604020202020204" pitchFamily="34" charset="0"/>
              </a:rPr>
              <a:t>UNCLASSIFIED</a:t>
            </a:r>
          </a:p>
        </p:txBody>
      </p:sp>
      <p:sp>
        <p:nvSpPr>
          <p:cNvPr id="4" name="Rectangle 3">
            <a:extLst>
              <a:ext uri="{FF2B5EF4-FFF2-40B4-BE49-F238E27FC236}">
                <a16:creationId xmlns:a16="http://schemas.microsoft.com/office/drawing/2014/main" id="{B80633FB-ECC3-710F-E01A-142BC3533E42}"/>
              </a:ext>
            </a:extLst>
          </p:cNvPr>
          <p:cNvSpPr/>
          <p:nvPr userDrawn="1"/>
        </p:nvSpPr>
        <p:spPr>
          <a:xfrm>
            <a:off x="10668000" y="0"/>
            <a:ext cx="1524000" cy="195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latin typeface="Arial" panose="020B0604020202020204" pitchFamily="34" charset="0"/>
                <a:cs typeface="Arial" panose="020B0604020202020204" pitchFamily="34" charset="0"/>
              </a:rPr>
              <a:t>UNCLASSIFIED</a:t>
            </a:r>
          </a:p>
        </p:txBody>
      </p:sp>
      <p:sp>
        <p:nvSpPr>
          <p:cNvPr id="5" name="Title 1"/>
          <p:cNvSpPr>
            <a:spLocks noGrp="1"/>
          </p:cNvSpPr>
          <p:nvPr>
            <p:ph type="title"/>
          </p:nvPr>
        </p:nvSpPr>
        <p:spPr>
          <a:xfrm>
            <a:off x="-33867" y="-106680"/>
            <a:ext cx="10734105" cy="685800"/>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1"/>
          <a:lstStyle>
            <a:lvl1pPr algn="ctr" rtl="0" fontAlgn="base">
              <a:spcBef>
                <a:spcPct val="0"/>
              </a:spcBef>
              <a:spcAft>
                <a:spcPct val="0"/>
              </a:spcAft>
              <a:defRPr lang="en-US" sz="3200" b="1" kern="1200" dirty="0">
                <a:solidFill>
                  <a:srgbClr val="FFC000"/>
                </a:solidFill>
                <a:effectLst/>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57166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Clr>
                <a:srgbClr val="FFC000"/>
              </a:buClr>
              <a:buSzPct val="110000"/>
              <a:buFontTx/>
              <a:buNone/>
              <a:defRPr/>
            </a:lvl1pPr>
            <a:lvl2pPr marL="288036" indent="-137160">
              <a:buClr>
                <a:srgbClr val="FFC000"/>
              </a:buClr>
              <a:buSzPct val="110000"/>
              <a:buFont typeface="Arial" panose="020B0604020202020204" pitchFamily="34" charset="0"/>
              <a:buChar char="•"/>
              <a:defRPr/>
            </a:lvl2pPr>
            <a:lvl3pPr marL="425196" indent="-137160">
              <a:buClr>
                <a:srgbClr val="FFC000"/>
              </a:buClr>
              <a:buSzPct val="110000"/>
              <a:buFont typeface="Arial" panose="020B0604020202020204" pitchFamily="34" charset="0"/>
              <a:buChar char="•"/>
              <a:defRPr/>
            </a:lvl3pPr>
            <a:lvl4pPr marL="562356" indent="-137160">
              <a:buClr>
                <a:srgbClr val="FFC000"/>
              </a:buClr>
              <a:buSzPct val="110000"/>
              <a:buFont typeface="Arial" panose="020B0604020202020204" pitchFamily="34" charset="0"/>
              <a:buChar char="•"/>
              <a:defRPr/>
            </a:lvl4pPr>
            <a:lvl5pPr marL="699516" indent="-137160">
              <a:buClr>
                <a:srgbClr val="FFC000"/>
              </a:buClr>
              <a:buSzPct val="110000"/>
              <a:buFont typeface="Arial" panose="020B0604020202020204" pitchFamily="34" charset="0"/>
              <a:buChar char="•"/>
              <a:defRPr/>
            </a:lvl5pPr>
          </a:lstStyle>
          <a:p>
            <a:pPr lvl="0"/>
            <a:endParaRPr lang="en-US" dirty="0"/>
          </a:p>
        </p:txBody>
      </p:sp>
      <p:sp>
        <p:nvSpPr>
          <p:cNvPr id="4" name="Date Placeholder 3"/>
          <p:cNvSpPr>
            <a:spLocks noGrp="1"/>
          </p:cNvSpPr>
          <p:nvPr>
            <p:ph type="dt" sz="half" idx="10"/>
          </p:nvPr>
        </p:nvSpPr>
        <p:spPr/>
        <p:txBody>
          <a:bodyPr/>
          <a:lstStyle>
            <a:lvl1pPr>
              <a:defRPr dirty="0"/>
            </a:lvl1pPr>
          </a:lstStyle>
          <a:p>
            <a:pPr>
              <a:defRPr/>
            </a:pPr>
            <a:endParaRPr lang="en-US"/>
          </a:p>
        </p:txBody>
      </p:sp>
      <p:sp>
        <p:nvSpPr>
          <p:cNvPr id="5" name="Footer Placeholder 4"/>
          <p:cNvSpPr>
            <a:spLocks noGrp="1"/>
          </p:cNvSpPr>
          <p:nvPr>
            <p:ph type="ftr" sz="quarter" idx="11"/>
          </p:nvPr>
        </p:nvSpPr>
        <p:spPr/>
        <p:txBody>
          <a:bodyPr/>
          <a:lstStyle>
            <a:lvl1pPr>
              <a:defRPr dirty="0" smtClean="0"/>
            </a:lvl1pPr>
          </a:lstStyle>
          <a:p>
            <a:pPr>
              <a:defRPr/>
            </a:pPr>
            <a:endParaRPr lang="en-US"/>
          </a:p>
          <a:p>
            <a:pPr>
              <a:defRPr/>
            </a:pPr>
            <a:endParaRPr lang="en-US"/>
          </a:p>
        </p:txBody>
      </p:sp>
      <p:sp>
        <p:nvSpPr>
          <p:cNvPr id="6" name="Slide Number Placeholder 5"/>
          <p:cNvSpPr>
            <a:spLocks noGrp="1"/>
          </p:cNvSpPr>
          <p:nvPr>
            <p:ph type="sldNum" sz="quarter" idx="12"/>
          </p:nvPr>
        </p:nvSpPr>
        <p:spPr/>
        <p:txBody>
          <a:bodyPr/>
          <a:lstStyle>
            <a:lvl1pPr marL="0" indent="0">
              <a:defRPr dirty="0"/>
            </a:lvl1pPr>
          </a:lstStyle>
          <a:p>
            <a:pPr>
              <a:defRPr/>
            </a:pPr>
            <a:endParaRPr lang="en-US"/>
          </a:p>
        </p:txBody>
      </p:sp>
    </p:spTree>
    <p:extLst>
      <p:ext uri="{BB962C8B-B14F-4D97-AF65-F5344CB8AC3E}">
        <p14:creationId xmlns:p14="http://schemas.microsoft.com/office/powerpoint/2010/main" val="353769949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04F45-D1A2-4901-53C8-41E2C6F13550}"/>
              </a:ext>
            </a:extLst>
          </p:cNvPr>
          <p:cNvSpPr>
            <a:spLocks noGrp="1"/>
          </p:cNvSpPr>
          <p:nvPr>
            <p:ph type="title"/>
          </p:nvPr>
        </p:nvSpPr>
        <p:spPr>
          <a:xfrm>
            <a:off x="73269" y="83771"/>
            <a:ext cx="10515600" cy="1325563"/>
          </a:xfr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a:defRPr>
                <a:solidFill>
                  <a:srgbClr val="FFC000"/>
                </a:solidFill>
              </a:defRPr>
            </a:lvl1pPr>
          </a:lstStyle>
          <a:p>
            <a:r>
              <a:rPr lang="en-US"/>
              <a:t>Click to edit Master title style</a:t>
            </a:r>
          </a:p>
        </p:txBody>
      </p:sp>
      <p:sp>
        <p:nvSpPr>
          <p:cNvPr id="3" name="Date Placeholder 3">
            <a:extLst>
              <a:ext uri="{FF2B5EF4-FFF2-40B4-BE49-F238E27FC236}">
                <a16:creationId xmlns:a16="http://schemas.microsoft.com/office/drawing/2014/main" id="{40BF65E5-5606-AFC6-4462-C721776D6752}"/>
              </a:ext>
            </a:extLst>
          </p:cNvPr>
          <p:cNvSpPr>
            <a:spLocks noGrp="1"/>
          </p:cNvSpPr>
          <p:nvPr>
            <p:ph type="dt" sz="half" idx="10"/>
          </p:nvPr>
        </p:nvSpPr>
        <p:spPr/>
        <p:txBody>
          <a:bodyPr/>
          <a:lstStyle>
            <a:lvl1pPr>
              <a:defRPr/>
            </a:lvl1pPr>
          </a:lstStyle>
          <a:p>
            <a:pPr>
              <a:defRPr/>
            </a:pPr>
            <a:fld id="{06238C7F-54EC-414B-8CE8-6D74AC27671D}" type="datetimeFigureOut">
              <a:rPr lang="en-US"/>
              <a:pPr>
                <a:defRPr/>
              </a:pPr>
              <a:t>3/2/2023</a:t>
            </a:fld>
            <a:endParaRPr lang="en-US"/>
          </a:p>
        </p:txBody>
      </p:sp>
      <p:sp>
        <p:nvSpPr>
          <p:cNvPr id="4" name="Footer Placeholder 4">
            <a:extLst>
              <a:ext uri="{FF2B5EF4-FFF2-40B4-BE49-F238E27FC236}">
                <a16:creationId xmlns:a16="http://schemas.microsoft.com/office/drawing/2014/main" id="{91124A98-E85A-355F-0AAC-937A7698F99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D92957B-4A39-F48F-54B8-9AF6C7573866}"/>
              </a:ext>
            </a:extLst>
          </p:cNvPr>
          <p:cNvSpPr>
            <a:spLocks noGrp="1"/>
          </p:cNvSpPr>
          <p:nvPr>
            <p:ph type="sldNum" sz="quarter" idx="12"/>
          </p:nvPr>
        </p:nvSpPr>
        <p:spPr/>
        <p:txBody>
          <a:bodyPr/>
          <a:lstStyle>
            <a:lvl1pPr>
              <a:defRPr/>
            </a:lvl1pPr>
          </a:lstStyle>
          <a:p>
            <a:pPr>
              <a:defRPr/>
            </a:pPr>
            <a:fld id="{A875B4C9-D8A7-4792-A108-01BD310C8AA7}" type="slidenum">
              <a:rPr lang="en-US"/>
              <a:pPr>
                <a:defRPr/>
              </a:pPr>
              <a:t>‹#›</a:t>
            </a:fld>
            <a:endParaRPr lang="en-US"/>
          </a:p>
        </p:txBody>
      </p:sp>
    </p:spTree>
    <p:extLst>
      <p:ext uri="{BB962C8B-B14F-4D97-AF65-F5344CB8AC3E}">
        <p14:creationId xmlns:p14="http://schemas.microsoft.com/office/powerpoint/2010/main" val="854445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amo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867" y="152400"/>
            <a:ext cx="8873067" cy="533400"/>
          </a:xfrm>
          <a:prstGeom prst="rect">
            <a:avLst/>
          </a:prstGeom>
        </p:spPr>
        <p:txBody>
          <a:bodyPr anchorCtr="1"/>
          <a:lstStyle>
            <a:lvl1pPr algn="ctr" rtl="0" fontAlgn="base">
              <a:spcBef>
                <a:spcPct val="0"/>
              </a:spcBef>
              <a:spcAft>
                <a:spcPct val="0"/>
              </a:spcAft>
              <a:defRPr lang="en-US" sz="3200" b="1" kern="1200" dirty="0">
                <a:solidFill>
                  <a:schemeClr val="tx1"/>
                </a:solidFill>
                <a:effectLst/>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52371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867" y="0"/>
            <a:ext cx="10734105" cy="685800"/>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1"/>
          <a:lstStyle>
            <a:lvl1pPr algn="ctr" rtl="0" fontAlgn="base">
              <a:spcBef>
                <a:spcPct val="0"/>
              </a:spcBef>
              <a:spcAft>
                <a:spcPct val="0"/>
              </a:spcAft>
              <a:defRPr lang="en-US" sz="3200" b="1" kern="1200" dirty="0">
                <a:solidFill>
                  <a:srgbClr val="FFC000"/>
                </a:solidFill>
                <a:effectLst/>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19409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amo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867" y="0"/>
            <a:ext cx="10734105" cy="685800"/>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1"/>
          <a:lstStyle>
            <a:lvl1pPr algn="ctr" rtl="0" fontAlgn="base">
              <a:spcBef>
                <a:spcPct val="0"/>
              </a:spcBef>
              <a:spcAft>
                <a:spcPct val="0"/>
              </a:spcAft>
              <a:defRPr lang="en-US" sz="3200" b="1" kern="1200" dirty="0">
                <a:solidFill>
                  <a:srgbClr val="FFC000"/>
                </a:solidFill>
                <a:effectLst/>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91785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0577147" cy="640428"/>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1"/>
          <a:lstStyle>
            <a:lvl1pPr>
              <a:defRPr sz="3600" b="1">
                <a:solidFill>
                  <a:srgbClr val="FFC000"/>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27896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00238" cy="640428"/>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1"/>
          <a:lstStyle>
            <a:lvl1pPr>
              <a:defRPr sz="3200" b="1">
                <a:solidFill>
                  <a:srgbClr val="FFC000"/>
                </a:solidFill>
                <a:effectLst/>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6892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amo - Title Only">
    <p:spTree>
      <p:nvGrpSpPr>
        <p:cNvPr id="1" name=""/>
        <p:cNvGrpSpPr/>
        <p:nvPr/>
      </p:nvGrpSpPr>
      <p:grpSpPr>
        <a:xfrm>
          <a:off x="0" y="0"/>
          <a:ext cx="0" cy="0"/>
          <a:chOff x="0" y="0"/>
          <a:chExt cx="0" cy="0"/>
        </a:xfrm>
      </p:grpSpPr>
      <p:sp>
        <p:nvSpPr>
          <p:cNvPr id="2" name="Title 1"/>
          <p:cNvSpPr txBox="1">
            <a:spLocks/>
          </p:cNvSpPr>
          <p:nvPr userDrawn="1"/>
        </p:nvSpPr>
        <p:spPr>
          <a:xfrm>
            <a:off x="0" y="0"/>
            <a:ext cx="10733951" cy="685800"/>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defRPr/>
            </a:pPr>
            <a:endParaRPr lang="en-US" b="1" dirty="0">
              <a:solidFill>
                <a:srgbClr val="FFC000"/>
              </a:solidFill>
            </a:endParaRPr>
          </a:p>
        </p:txBody>
      </p:sp>
    </p:spTree>
    <p:extLst>
      <p:ext uri="{BB962C8B-B14F-4D97-AF65-F5344CB8AC3E}">
        <p14:creationId xmlns:p14="http://schemas.microsoft.com/office/powerpoint/2010/main" val="1995510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txBox="1">
            <a:spLocks/>
          </p:cNvSpPr>
          <p:nvPr userDrawn="1"/>
        </p:nvSpPr>
        <p:spPr>
          <a:xfrm>
            <a:off x="-33867" y="0"/>
            <a:ext cx="10734105" cy="685800"/>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normAutofit/>
          </a:bodyPr>
          <a:lstStyle>
            <a:lvl1pPr algn="ctr" defTabSz="914400" rtl="0" eaLnBrk="1" fontAlgn="base" latinLnBrk="0" hangingPunct="1">
              <a:lnSpc>
                <a:spcPct val="90000"/>
              </a:lnSpc>
              <a:spcBef>
                <a:spcPct val="0"/>
              </a:spcBef>
              <a:spcAft>
                <a:spcPct val="0"/>
              </a:spcAft>
              <a:buNone/>
              <a:defRPr lang="en-US" sz="3200" b="1" kern="1200" dirty="0">
                <a:solidFill>
                  <a:srgbClr val="FFC000"/>
                </a:solidFill>
                <a:effectLst/>
                <a:latin typeface="Arial" panose="020B0604020202020204" pitchFamily="34" charset="0"/>
                <a:ea typeface="+mj-ea"/>
                <a:cs typeface="Arial" panose="020B0604020202020204" pitchFamily="34" charset="0"/>
              </a:defRPr>
            </a:lvl1pPr>
          </a:lstStyle>
          <a:p>
            <a:pPr>
              <a:defRPr/>
            </a:pPr>
            <a:r>
              <a:t>Click to edit Master title style</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fld id="{F1951F10-413E-4AC4-B5F5-ACB4DCB5C9EB}" type="datetimeFigureOut">
              <a:rPr lang="en-US"/>
              <a:pPr>
                <a:defRPr/>
              </a:pPr>
              <a:t>3/2/2023</a:t>
            </a:fld>
            <a:endParaRPr lang="en-US"/>
          </a:p>
        </p:txBody>
      </p:sp>
      <p:sp>
        <p:nvSpPr>
          <p:cNvPr id="5" name="Footer Placeholder 3"/>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4"/>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B44B7A3-175E-4765-BF9F-132901104B1B}" type="slidenum">
              <a:rPr lang="en-US"/>
              <a:pPr>
                <a:defRPr/>
              </a:pPr>
              <a:t>‹#›</a:t>
            </a:fld>
            <a:endParaRPr lang="en-US"/>
          </a:p>
        </p:txBody>
      </p:sp>
    </p:spTree>
    <p:extLst>
      <p:ext uri="{BB962C8B-B14F-4D97-AF65-F5344CB8AC3E}">
        <p14:creationId xmlns:p14="http://schemas.microsoft.com/office/powerpoint/2010/main" val="95599947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357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amo - Bullet ">
    <p:spTree>
      <p:nvGrpSpPr>
        <p:cNvPr id="1" name=""/>
        <p:cNvGrpSpPr/>
        <p:nvPr/>
      </p:nvGrpSpPr>
      <p:grpSpPr>
        <a:xfrm>
          <a:off x="0" y="0"/>
          <a:ext cx="0" cy="0"/>
          <a:chOff x="0" y="0"/>
          <a:chExt cx="0" cy="0"/>
        </a:xfrm>
      </p:grpSpPr>
      <p:sp>
        <p:nvSpPr>
          <p:cNvPr id="2" name="Title 1"/>
          <p:cNvSpPr>
            <a:spLocks noGrp="1"/>
          </p:cNvSpPr>
          <p:nvPr>
            <p:ph type="title"/>
          </p:nvPr>
        </p:nvSpPr>
        <p:spPr>
          <a:xfrm>
            <a:off x="-1" y="70338"/>
            <a:ext cx="10665069" cy="570090"/>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1"/>
          <a:lstStyle>
            <a:lvl1pPr>
              <a:defRPr sz="3200" b="1">
                <a:solidFill>
                  <a:srgbClr val="FFC000"/>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711200" y="1219200"/>
            <a:ext cx="10769600" cy="5181600"/>
          </a:xfrm>
          <a:prstGeom prst="rect">
            <a:avLst/>
          </a:prstGeom>
        </p:spPr>
        <p:txBody>
          <a:bodyPr/>
          <a:lstStyle>
            <a:lvl1pPr marL="0" indent="285750">
              <a:spcBef>
                <a:spcPts val="0"/>
              </a:spcBef>
              <a:defRPr sz="2800" b="1">
                <a:latin typeface="Arial" panose="020B0604020202020204" pitchFamily="34" charset="0"/>
                <a:cs typeface="Arial" panose="020B0604020202020204" pitchFamily="34" charset="0"/>
              </a:defRPr>
            </a:lvl1pPr>
            <a:lvl2pPr marL="280988" indent="347663">
              <a:spcBef>
                <a:spcPts val="0"/>
              </a:spcBef>
              <a:defRPr sz="2400" b="1">
                <a:latin typeface="Arial" panose="020B0604020202020204" pitchFamily="34" charset="0"/>
                <a:cs typeface="Arial" panose="020B0604020202020204" pitchFamily="34" charset="0"/>
              </a:defRPr>
            </a:lvl2pPr>
            <a:lvl3pPr marL="630238" indent="234950">
              <a:spcBef>
                <a:spcPts val="0"/>
              </a:spcBef>
              <a:defRPr sz="2000" b="1">
                <a:latin typeface="Arial" panose="020B0604020202020204" pitchFamily="34" charset="0"/>
                <a:cs typeface="Arial" panose="020B0604020202020204" pitchFamily="34" charset="0"/>
              </a:defRPr>
            </a:lvl3pPr>
            <a:lvl4pPr marL="914400" indent="228600">
              <a:spcBef>
                <a:spcPts val="0"/>
              </a:spcBef>
              <a:defRPr sz="1800" b="1">
                <a:latin typeface="Arial" panose="020B0604020202020204" pitchFamily="34" charset="0"/>
                <a:cs typeface="Arial" panose="020B0604020202020204" pitchFamily="34" charset="0"/>
              </a:defRPr>
            </a:lvl4pPr>
            <a:lvl5pPr marL="1143000" indent="234950">
              <a:spcBef>
                <a:spcPts val="0"/>
              </a:spcBef>
              <a:defRPr sz="1600" b="1">
                <a:latin typeface="Arial" panose="020B0604020202020204" pitchFamily="34" charset="0"/>
                <a:cs typeface="Arial" panose="020B0604020202020204" pitchFamily="34" charset="0"/>
              </a:defRPr>
            </a:lvl5pPr>
            <a:lvl6pPr marL="1603375" indent="-228600">
              <a:defRPr sz="1400" b="1" baseline="0">
                <a:latin typeface="Arial" panose="020B0604020202020204" pitchFamily="34" charset="0"/>
                <a:cs typeface="Arial" panose="020B0604020202020204" pitchFamily="34" charset="0"/>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2561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amo - Title Slide">
    <p:spTree>
      <p:nvGrpSpPr>
        <p:cNvPr id="1" name=""/>
        <p:cNvGrpSpPr/>
        <p:nvPr/>
      </p:nvGrpSpPr>
      <p:grpSpPr>
        <a:xfrm>
          <a:off x="0" y="0"/>
          <a:ext cx="0" cy="0"/>
          <a:chOff x="0" y="0"/>
          <a:chExt cx="0" cy="0"/>
        </a:xfrm>
      </p:grpSpPr>
      <p:sp>
        <p:nvSpPr>
          <p:cNvPr id="10" name="Title 1"/>
          <p:cNvSpPr>
            <a:spLocks noGrp="1"/>
          </p:cNvSpPr>
          <p:nvPr>
            <p:ph type="title"/>
          </p:nvPr>
        </p:nvSpPr>
        <p:spPr>
          <a:xfrm>
            <a:off x="33867" y="2438400"/>
            <a:ext cx="12192000" cy="1485900"/>
          </a:xfrm>
          <a:prstGeom prst="rect">
            <a:avLst/>
          </a:prstGeom>
          <a:solidFill>
            <a:schemeClr val="tx1"/>
          </a:solidFill>
          <a:ln>
            <a:noFill/>
          </a:ln>
          <a:effectLst>
            <a:outerShdw blurRad="107950" dist="12700" dir="5400000" algn="ctr">
              <a:srgbClr val="000000"/>
            </a:outerShdw>
            <a:softEdge rad="1270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defRPr>
            </a:lvl1pPr>
          </a:lstStyle>
          <a:p>
            <a:pPr lvl="0"/>
            <a:r>
              <a:rPr lang="en-US"/>
              <a:t>Click to edit Master title style</a:t>
            </a:r>
            <a:endParaRPr lang="en-US" dirty="0"/>
          </a:p>
        </p:txBody>
      </p:sp>
    </p:spTree>
    <p:extLst>
      <p:ext uri="{BB962C8B-B14F-4D97-AF65-F5344CB8AC3E}">
        <p14:creationId xmlns:p14="http://schemas.microsoft.com/office/powerpoint/2010/main" val="1044242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OPSEC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8F5E44-2A7E-1BB5-F3AF-94B560EB35CB}"/>
              </a:ext>
            </a:extLst>
          </p:cNvPr>
          <p:cNvSpPr/>
          <p:nvPr userDrawn="1"/>
        </p:nvSpPr>
        <p:spPr>
          <a:xfrm>
            <a:off x="0" y="6662738"/>
            <a:ext cx="1524000" cy="19526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latin typeface="Arial" panose="020B0604020202020204" pitchFamily="34" charset="0"/>
                <a:cs typeface="Arial" panose="020B0604020202020204" pitchFamily="34" charset="0"/>
              </a:rPr>
              <a:t>UNCLASSIFIED</a:t>
            </a:r>
          </a:p>
        </p:txBody>
      </p:sp>
      <p:sp>
        <p:nvSpPr>
          <p:cNvPr id="4" name="Rectangle 3">
            <a:extLst>
              <a:ext uri="{FF2B5EF4-FFF2-40B4-BE49-F238E27FC236}">
                <a16:creationId xmlns:a16="http://schemas.microsoft.com/office/drawing/2014/main" id="{B80633FB-ECC3-710F-E01A-142BC3533E42}"/>
              </a:ext>
            </a:extLst>
          </p:cNvPr>
          <p:cNvSpPr/>
          <p:nvPr userDrawn="1"/>
        </p:nvSpPr>
        <p:spPr>
          <a:xfrm>
            <a:off x="10668000" y="0"/>
            <a:ext cx="1524000" cy="195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solidFill>
                  <a:prstClr val="white"/>
                </a:solidFill>
                <a:latin typeface="Arial" panose="020B0604020202020204" pitchFamily="34" charset="0"/>
                <a:cs typeface="Arial" panose="020B0604020202020204" pitchFamily="34" charset="0"/>
              </a:rPr>
              <a:t>UNCLASSIFIED</a:t>
            </a:r>
          </a:p>
        </p:txBody>
      </p:sp>
      <p:sp>
        <p:nvSpPr>
          <p:cNvPr id="5" name="Title 1"/>
          <p:cNvSpPr>
            <a:spLocks noGrp="1"/>
          </p:cNvSpPr>
          <p:nvPr>
            <p:ph type="title"/>
          </p:nvPr>
        </p:nvSpPr>
        <p:spPr>
          <a:xfrm>
            <a:off x="-33867" y="0"/>
            <a:ext cx="10734105" cy="685800"/>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1"/>
          <a:lstStyle>
            <a:lvl1pPr algn="ctr" rtl="0" fontAlgn="base">
              <a:spcBef>
                <a:spcPct val="0"/>
              </a:spcBef>
              <a:spcAft>
                <a:spcPct val="0"/>
              </a:spcAft>
              <a:defRPr lang="en-US" sz="3200" b="1" kern="1200" dirty="0">
                <a:solidFill>
                  <a:srgbClr val="FFC000"/>
                </a:solidFill>
                <a:effectLst/>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51915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marL="0" indent="0">
              <a:buClr>
                <a:srgbClr val="FFC000"/>
              </a:buClr>
              <a:buSzPct val="110000"/>
              <a:buFontTx/>
              <a:buNone/>
              <a:defRPr/>
            </a:lvl1pPr>
            <a:lvl2pPr marL="288036" indent="-137160">
              <a:buClr>
                <a:srgbClr val="FFC000"/>
              </a:buClr>
              <a:buSzPct val="110000"/>
              <a:buFont typeface="Arial" panose="020B0604020202020204" pitchFamily="34" charset="0"/>
              <a:buChar char="•"/>
              <a:defRPr/>
            </a:lvl2pPr>
            <a:lvl3pPr marL="425196" indent="-137160">
              <a:buClr>
                <a:srgbClr val="FFC000"/>
              </a:buClr>
              <a:buSzPct val="110000"/>
              <a:buFont typeface="Arial" panose="020B0604020202020204" pitchFamily="34" charset="0"/>
              <a:buChar char="•"/>
              <a:defRPr/>
            </a:lvl3pPr>
            <a:lvl4pPr marL="562356" indent="-137160">
              <a:buClr>
                <a:srgbClr val="FFC000"/>
              </a:buClr>
              <a:buSzPct val="110000"/>
              <a:buFont typeface="Arial" panose="020B0604020202020204" pitchFamily="34" charset="0"/>
              <a:buChar char="•"/>
              <a:defRPr/>
            </a:lvl4pPr>
            <a:lvl5pPr marL="699516" indent="-137160">
              <a:buClr>
                <a:srgbClr val="FFC000"/>
              </a:buClr>
              <a:buSzPct val="110000"/>
              <a:buFont typeface="Arial" panose="020B0604020202020204" pitchFamily="34" charset="0"/>
              <a:buChar char="•"/>
              <a:defRPr/>
            </a:lvl5pPr>
          </a:lstStyle>
          <a:p>
            <a:pPr lvl="0"/>
            <a:endParaRPr lang="en-US" dirty="0"/>
          </a:p>
        </p:txBody>
      </p:sp>
      <p:sp>
        <p:nvSpPr>
          <p:cNvPr id="4" name="Date Placeholder 3"/>
          <p:cNvSpPr>
            <a:spLocks noGrp="1"/>
          </p:cNvSpPr>
          <p:nvPr>
            <p:ph type="dt" sz="half" idx="10"/>
          </p:nvPr>
        </p:nvSpPr>
        <p:spPr/>
        <p:txBody>
          <a:bodyPr/>
          <a:lstStyle>
            <a:lvl1pPr>
              <a:defRPr dirty="0"/>
            </a:lvl1pPr>
          </a:lstStyle>
          <a:p>
            <a:pPr>
              <a:defRPr/>
            </a:pP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dirty="0" smtClean="0"/>
            </a:lvl1pPr>
          </a:lstStyle>
          <a:p>
            <a:pPr>
              <a:defRPr/>
            </a:pPr>
            <a:endParaRPr lang="en-US"/>
          </a:p>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marL="0" indent="0">
              <a:defRPr dirty="0"/>
            </a:lvl1pPr>
          </a:lstStyle>
          <a:p>
            <a:pPr>
              <a:defRPr/>
            </a:pPr>
            <a:endParaRPr lang="en-US"/>
          </a:p>
        </p:txBody>
      </p:sp>
    </p:spTree>
    <p:extLst>
      <p:ext uri="{BB962C8B-B14F-4D97-AF65-F5344CB8AC3E}">
        <p14:creationId xmlns:p14="http://schemas.microsoft.com/office/powerpoint/2010/main" val="276989632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5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040CFEB-88A4-4F5D-9FD3-8FA9A267734E}" type="slidenum">
              <a:rPr lang="en-US" altLang="en-US"/>
              <a:pPr/>
              <a:t>‹#›</a:t>
            </a:fld>
            <a:endParaRPr lang="en-US" altLang="en-US"/>
          </a:p>
        </p:txBody>
      </p:sp>
    </p:spTree>
    <p:extLst>
      <p:ext uri="{BB962C8B-B14F-4D97-AF65-F5344CB8AC3E}">
        <p14:creationId xmlns:p14="http://schemas.microsoft.com/office/powerpoint/2010/main" val="902623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6DD9CA-E811-4292-9644-1B0E739B3BF5}"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DE09C7-9566-43E4-A515-6882E77F572C}" type="slidenum">
              <a:rPr lang="en-US" smtClean="0"/>
              <a:t>‹#›</a:t>
            </a:fld>
            <a:endParaRPr lang="en-US"/>
          </a:p>
        </p:txBody>
      </p:sp>
    </p:spTree>
    <p:extLst>
      <p:ext uri="{BB962C8B-B14F-4D97-AF65-F5344CB8AC3E}">
        <p14:creationId xmlns:p14="http://schemas.microsoft.com/office/powerpoint/2010/main" val="2675682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812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7417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PSEC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F5E44-2A7E-1BB5-F3AF-94B560EB35CB}"/>
              </a:ext>
            </a:extLst>
          </p:cNvPr>
          <p:cNvSpPr/>
          <p:nvPr userDrawn="1"/>
        </p:nvSpPr>
        <p:spPr>
          <a:xfrm>
            <a:off x="0" y="6662057"/>
            <a:ext cx="1523999" cy="19594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latin typeface="Arial" panose="020B0604020202020204" pitchFamily="34" charset="0"/>
                <a:cs typeface="Arial" panose="020B0604020202020204" pitchFamily="34" charset="0"/>
              </a:rPr>
              <a:t>UNCLASSIFIED</a:t>
            </a:r>
          </a:p>
        </p:txBody>
      </p:sp>
      <p:sp>
        <p:nvSpPr>
          <p:cNvPr id="9" name="Rectangle 8">
            <a:extLst>
              <a:ext uri="{FF2B5EF4-FFF2-40B4-BE49-F238E27FC236}">
                <a16:creationId xmlns:a16="http://schemas.microsoft.com/office/drawing/2014/main" id="{B80633FB-ECC3-710F-E01A-142BC3533E42}"/>
              </a:ext>
            </a:extLst>
          </p:cNvPr>
          <p:cNvSpPr/>
          <p:nvPr userDrawn="1"/>
        </p:nvSpPr>
        <p:spPr>
          <a:xfrm>
            <a:off x="10668001" y="0"/>
            <a:ext cx="1523999" cy="19594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298152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13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3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06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17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089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2008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2.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36" name="Picture 16" descr="Picture1"/>
          <p:cNvPicPr>
            <a:picLocks noChangeAspect="1" noChangeArrowheads="1"/>
          </p:cNvPicPr>
          <p:nvPr userDrawn="1"/>
        </p:nvPicPr>
        <p:blipFill>
          <a:blip r:embed="rId36" cstate="print"/>
          <a:srcRect/>
          <a:stretch>
            <a:fillRect/>
          </a:stretch>
        </p:blipFill>
        <p:spPr bwMode="auto">
          <a:xfrm>
            <a:off x="10768036" y="376852"/>
            <a:ext cx="1266408" cy="1060065"/>
          </a:xfrm>
          <a:prstGeom prst="rect">
            <a:avLst/>
          </a:prstGeom>
          <a:ln w="88900" cap="sq" cmpd="thickThin">
            <a:solidFill>
              <a:srgbClr val="000000"/>
            </a:solidFill>
            <a:prstDash val="solid"/>
            <a:miter lim="800000"/>
          </a:ln>
          <a:effectLst>
            <a:innerShdw blurRad="76200">
              <a:srgbClr val="000000"/>
            </a:innerShdw>
          </a:effectLst>
        </p:spPr>
      </p:pic>
      <p:sp>
        <p:nvSpPr>
          <p:cNvPr id="38" name="Text Box 12"/>
          <p:cNvSpPr txBox="1">
            <a:spLocks noChangeArrowheads="1"/>
          </p:cNvSpPr>
          <p:nvPr userDrawn="1"/>
        </p:nvSpPr>
        <p:spPr bwMode="auto">
          <a:xfrm>
            <a:off x="-5080" y="6616860"/>
            <a:ext cx="1600200" cy="246221"/>
          </a:xfrm>
          <a:prstGeom prst="rect">
            <a:avLst/>
          </a:prstGeom>
          <a:solidFill>
            <a:srgbClr val="008000"/>
          </a:solidFill>
          <a:ln>
            <a:headEnd/>
            <a:tailEnd/>
          </a:ln>
        </p:spPr>
        <p:style>
          <a:lnRef idx="0">
            <a:schemeClr val="accent3"/>
          </a:lnRef>
          <a:fillRef idx="3">
            <a:schemeClr val="accent3"/>
          </a:fillRef>
          <a:effectRef idx="3">
            <a:schemeClr val="accent3"/>
          </a:effectRef>
          <a:fontRef idx="minor">
            <a:schemeClr val="lt1"/>
          </a:fontRef>
        </p:style>
        <p:txBody>
          <a:bodyPr wrap="square" lIns="91427" tIns="45713" rIns="91427" bIns="45713">
            <a:spAutoFit/>
          </a:bodyPr>
          <a:lstStyle/>
          <a:p>
            <a:pPr algn="ctr">
              <a:spcBef>
                <a:spcPct val="50000"/>
              </a:spcBef>
            </a:pPr>
            <a:r>
              <a:rPr lang="en-US" sz="1000" b="1" dirty="0">
                <a:solidFill>
                  <a:prstClr val="white"/>
                </a:solidFill>
                <a:effectLst>
                  <a:outerShdw blurRad="38100" dist="38100" dir="2700000" algn="tl">
                    <a:srgbClr val="000000">
                      <a:alpha val="43137"/>
                    </a:srgbClr>
                  </a:outerShdw>
                </a:effectLst>
                <a:latin typeface="Arial" pitchFamily="34" charset="0"/>
                <a:cs typeface="Arial" pitchFamily="34" charset="0"/>
              </a:rPr>
              <a:t>UNCLASSIFIED</a:t>
            </a:r>
          </a:p>
        </p:txBody>
      </p:sp>
      <p:sp>
        <p:nvSpPr>
          <p:cNvPr id="37" name="Text Box 12"/>
          <p:cNvSpPr txBox="1">
            <a:spLocks noChangeArrowheads="1"/>
          </p:cNvSpPr>
          <p:nvPr userDrawn="1"/>
        </p:nvSpPr>
        <p:spPr bwMode="auto">
          <a:xfrm>
            <a:off x="10591800" y="0"/>
            <a:ext cx="1600200" cy="246221"/>
          </a:xfrm>
          <a:prstGeom prst="rect">
            <a:avLst/>
          </a:prstGeom>
          <a:solidFill>
            <a:srgbClr val="008000"/>
          </a:solidFill>
          <a:ln>
            <a:headEnd/>
            <a:tailEnd/>
          </a:ln>
        </p:spPr>
        <p:style>
          <a:lnRef idx="0">
            <a:schemeClr val="accent3"/>
          </a:lnRef>
          <a:fillRef idx="3">
            <a:schemeClr val="accent3"/>
          </a:fillRef>
          <a:effectRef idx="3">
            <a:schemeClr val="accent3"/>
          </a:effectRef>
          <a:fontRef idx="minor">
            <a:schemeClr val="lt1"/>
          </a:fontRef>
        </p:style>
        <p:txBody>
          <a:bodyPr wrap="square" lIns="91427" tIns="45713" rIns="91427" bIns="45713">
            <a:spAutoFit/>
          </a:bodyPr>
          <a:lstStyle/>
          <a:p>
            <a:pPr algn="ctr">
              <a:spcBef>
                <a:spcPct val="50000"/>
              </a:spcBef>
            </a:pPr>
            <a:r>
              <a:rPr lang="en-US" sz="1000" b="1" dirty="0">
                <a:solidFill>
                  <a:prstClr val="white"/>
                </a:solidFill>
                <a:effectLst>
                  <a:outerShdw blurRad="38100" dist="38100" dir="2700000" algn="tl">
                    <a:srgbClr val="000000">
                      <a:alpha val="43137"/>
                    </a:srgbClr>
                  </a:outerShdw>
                </a:effectLst>
                <a:latin typeface="Arial" pitchFamily="34" charset="0"/>
                <a:cs typeface="Arial" pitchFamily="34" charset="0"/>
              </a:rPr>
              <a:t>UNCLASSIFIED</a:t>
            </a:r>
          </a:p>
        </p:txBody>
      </p:sp>
      <p:sp>
        <p:nvSpPr>
          <p:cNvPr id="2"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1135B-2C8E-4FF1-B31A-C570E98F021A}" type="datetimeFigureOut">
              <a:rPr lang="en-US" smtClean="0"/>
              <a:t>3/2/2023</a:t>
            </a:fld>
            <a:endParaRPr lang="en-US"/>
          </a:p>
        </p:txBody>
      </p:sp>
    </p:spTree>
    <p:extLst>
      <p:ext uri="{BB962C8B-B14F-4D97-AF65-F5344CB8AC3E}">
        <p14:creationId xmlns:p14="http://schemas.microsoft.com/office/powerpoint/2010/main" val="20085927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2" r:id="rId4"/>
    <p:sldLayoutId id="2147483683" r:id="rId5"/>
    <p:sldLayoutId id="2147483689" r:id="rId6"/>
    <p:sldLayoutId id="2147483714" r:id="rId7"/>
    <p:sldLayoutId id="2147483719" r:id="rId8"/>
    <p:sldLayoutId id="2147483722" r:id="rId9"/>
    <p:sldLayoutId id="2147483726" r:id="rId10"/>
    <p:sldLayoutId id="2147483736" r:id="rId11"/>
    <p:sldLayoutId id="2147483743"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660" r:id="rId32"/>
    <p:sldLayoutId id="2147483664" r:id="rId33"/>
    <p:sldLayoutId id="2147483821" r:id="rId34"/>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DD9CA-E811-4292-9644-1B0E739B3BF5}" type="datetimeFigureOut">
              <a:rPr lang="en-US" smtClean="0"/>
              <a:t>3/2/2023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E09C7-9566-43E4-A515-6882E77F572C}" type="slidenum">
              <a:rPr lang="en-US" smtClean="0"/>
              <a:t>‹#›</a:t>
            </a:fld>
            <a:endParaRPr lang="en-US"/>
          </a:p>
        </p:txBody>
      </p:sp>
    </p:spTree>
    <p:extLst>
      <p:ext uri="{BB962C8B-B14F-4D97-AF65-F5344CB8AC3E}">
        <p14:creationId xmlns:p14="http://schemas.microsoft.com/office/powerpoint/2010/main" val="16765827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4.xml"/><Relationship Id="rId5" Type="http://schemas.openxmlformats.org/officeDocument/2006/relationships/hyperlink" Target="https://www.greentechmedia.com/articles/read/the-military-microgrid-as-smart-grid-asset" TargetMode="Externa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8" Type="http://schemas.openxmlformats.org/officeDocument/2006/relationships/hyperlink" Target="https://botw.org/" TargetMode="External"/><Relationship Id="rId13" Type="http://schemas.openxmlformats.org/officeDocument/2006/relationships/hyperlink" Target="http://wikimapia.org/" TargetMode="External"/><Relationship Id="rId3" Type="http://schemas.openxmlformats.org/officeDocument/2006/relationships/hyperlink" Target="http://www.yippy.com/" TargetMode="External"/><Relationship Id="rId7" Type="http://schemas.openxmlformats.org/officeDocument/2006/relationships/hyperlink" Target="https://duckduckgo.com/" TargetMode="External"/><Relationship Id="rId12" Type="http://schemas.openxmlformats.org/officeDocument/2006/relationships/hyperlink" Target="https://www.google.com/maps/" TargetMode="External"/><Relationship Id="rId2" Type="http://schemas.openxmlformats.org/officeDocument/2006/relationships/image" Target="../media/image63.png"/><Relationship Id="rId1" Type="http://schemas.openxmlformats.org/officeDocument/2006/relationships/slideLayout" Target="../slideLayouts/slideLayout27.xml"/><Relationship Id="rId6" Type="http://schemas.openxmlformats.org/officeDocument/2006/relationships/hyperlink" Target="http://www.wolframalpha.com/" TargetMode="External"/><Relationship Id="rId11" Type="http://schemas.openxmlformats.org/officeDocument/2006/relationships/hyperlink" Target="https://www.bing.com/maps/" TargetMode="External"/><Relationship Id="rId5" Type="http://schemas.openxmlformats.org/officeDocument/2006/relationships/hyperlink" Target="http://www.boardreader.com/" TargetMode="External"/><Relationship Id="rId10" Type="http://schemas.openxmlformats.org/officeDocument/2006/relationships/hyperlink" Target="http://www.libraryspot.com/" TargetMode="External"/><Relationship Id="rId4" Type="http://schemas.openxmlformats.org/officeDocument/2006/relationships/hyperlink" Target="http://www.slideshare.net/" TargetMode="External"/><Relationship Id="rId9" Type="http://schemas.openxmlformats.org/officeDocument/2006/relationships/hyperlink" Target="https://www.wdl.org/en/" TargetMode="External"/><Relationship Id="rId14" Type="http://schemas.openxmlformats.org/officeDocument/2006/relationships/hyperlink" Target="http://mapper.acme.com/"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3.xml"/><Relationship Id="rId1" Type="http://schemas.openxmlformats.org/officeDocument/2006/relationships/slideLayout" Target="../slideLayouts/slideLayout27.xml"/><Relationship Id="rId4" Type="http://schemas.openxmlformats.org/officeDocument/2006/relationships/image" Target="../media/image66.png"/></Relationships>
</file>

<file path=ppt/slides/_rels/slide6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4.xml"/><Relationship Id="rId1" Type="http://schemas.openxmlformats.org/officeDocument/2006/relationships/slideLayout" Target="../slideLayouts/slideLayout27.xml"/><Relationship Id="rId5" Type="http://schemas.openxmlformats.org/officeDocument/2006/relationships/image" Target="../media/image69.jpeg"/><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6.xml"/><Relationship Id="rId1" Type="http://schemas.openxmlformats.org/officeDocument/2006/relationships/slideLayout" Target="../slideLayouts/slideLayout3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png"/></Relationships>
</file>

<file path=ppt/slides/_rels/slide7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7.xml"/><Relationship Id="rId1" Type="http://schemas.openxmlformats.org/officeDocument/2006/relationships/slideLayout" Target="../slideLayouts/slideLayout27.xml"/><Relationship Id="rId4" Type="http://schemas.openxmlformats.org/officeDocument/2006/relationships/image" Target="../media/image75.jpeg"/></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8.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9.xml"/><Relationship Id="rId1" Type="http://schemas.openxmlformats.org/officeDocument/2006/relationships/slideLayout" Target="../slideLayouts/slideLayout27.xml"/><Relationship Id="rId4" Type="http://schemas.openxmlformats.org/officeDocument/2006/relationships/image" Target="../media/image77.e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2.xml"/><Relationship Id="rId1" Type="http://schemas.openxmlformats.org/officeDocument/2006/relationships/slideLayout" Target="../slideLayouts/slideLayout27.xml"/><Relationship Id="rId5" Type="http://schemas.openxmlformats.org/officeDocument/2006/relationships/image" Target="../media/image80.jpeg"/><Relationship Id="rId4" Type="http://schemas.openxmlformats.org/officeDocument/2006/relationships/image" Target="../media/image79.jpeg"/></Relationships>
</file>

<file path=ppt/slides/_rels/slide7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3.xml"/><Relationship Id="rId1" Type="http://schemas.openxmlformats.org/officeDocument/2006/relationships/slideLayout" Target="../slideLayouts/slideLayout27.xml"/></Relationships>
</file>

<file path=ppt/slides/_rels/slide7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81.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66.xml"/><Relationship Id="rId1" Type="http://schemas.openxmlformats.org/officeDocument/2006/relationships/slideLayout" Target="../slideLayouts/slideLayout27.xml"/></Relationships>
</file>

<file path=ppt/slides/_rels/slide8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7.xml"/><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bg2">
                <a:tint val="90000"/>
                <a:satMod val="92000"/>
                <a:lumMod val="120000"/>
                <a:alpha val="75000"/>
              </a:schemeClr>
            </a:gs>
            <a:gs pos="100000">
              <a:schemeClr val="bg2">
                <a:shade val="98000"/>
                <a:satMod val="120000"/>
                <a:lumMod val="98000"/>
              </a:schemeClr>
            </a:gs>
          </a:gsLst>
          <a:lin ang="2700000" scaled="1"/>
          <a:tileRect/>
        </a:gradFill>
        <a:effectLst/>
      </p:bgPr>
    </p:bg>
    <p:spTree>
      <p:nvGrpSpPr>
        <p:cNvPr id="1" name=""/>
        <p:cNvGrpSpPr/>
        <p:nvPr/>
      </p:nvGrpSpPr>
      <p:grpSpPr>
        <a:xfrm>
          <a:off x="0" y="0"/>
          <a:ext cx="0" cy="0"/>
          <a:chOff x="0" y="0"/>
          <a:chExt cx="0" cy="0"/>
        </a:xfrm>
      </p:grpSpPr>
      <p:grpSp>
        <p:nvGrpSpPr>
          <p:cNvPr id="3" name="Group 2"/>
          <p:cNvGrpSpPr/>
          <p:nvPr/>
        </p:nvGrpSpPr>
        <p:grpSpPr>
          <a:xfrm>
            <a:off x="-16978" y="766119"/>
            <a:ext cx="12208978" cy="6125258"/>
            <a:chOff x="-8740" y="-62584"/>
            <a:chExt cx="13946311" cy="6921216"/>
          </a:xfrm>
        </p:grpSpPr>
        <p:sp>
          <p:nvSpPr>
            <p:cNvPr id="2" name="Rectangle 1"/>
            <p:cNvSpPr/>
            <p:nvPr/>
          </p:nvSpPr>
          <p:spPr>
            <a:xfrm rot="10800000">
              <a:off x="-8740" y="-62584"/>
              <a:ext cx="12516315" cy="6858000"/>
            </a:xfrm>
            <a:prstGeom prst="rect">
              <a:avLst/>
            </a:prstGeom>
            <a:gradFill flip="none" rotWithShape="1">
              <a:gsLst>
                <a:gs pos="6000">
                  <a:schemeClr val="accent1">
                    <a:lumMod val="75000"/>
                  </a:schemeClr>
                </a:gs>
                <a:gs pos="75000">
                  <a:schemeClr val="accent1">
                    <a:lumMod val="45000"/>
                    <a:lumOff val="55000"/>
                    <a:alpha val="38000"/>
                  </a:schemeClr>
                </a:gs>
                <a:gs pos="100000">
                  <a:schemeClr val="accent1">
                    <a:lumMod val="45000"/>
                    <a:lumOff val="55000"/>
                    <a:alpha val="16000"/>
                  </a:schemeClr>
                </a:gs>
                <a:gs pos="100000">
                  <a:schemeClr val="accent1">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95" name="Picture 94">
              <a:extLst>
                <a:ext uri="{FF2B5EF4-FFF2-40B4-BE49-F238E27FC236}">
                  <a16:creationId xmlns:a16="http://schemas.microsoft.com/office/drawing/2014/main" id="{76329FCB-F95B-24C0-2929-557A7F7A7C37}"/>
                </a:ext>
              </a:extLst>
            </p:cNvPr>
            <p:cNvPicPr>
              <a:picLocks noChangeAspect="1"/>
            </p:cNvPicPr>
            <p:nvPr/>
          </p:nvPicPr>
          <p:blipFill>
            <a:blip r:embed="rId3"/>
            <a:stretch>
              <a:fillRect/>
            </a:stretch>
          </p:blipFill>
          <p:spPr>
            <a:xfrm>
              <a:off x="4466231" y="207916"/>
              <a:ext cx="3434894" cy="3439314"/>
            </a:xfrm>
            <a:prstGeom prst="rect">
              <a:avLst/>
            </a:prstGeom>
            <a:ln>
              <a:noFill/>
            </a:ln>
          </p:spPr>
        </p:pic>
        <p:sp>
          <p:nvSpPr>
            <p:cNvPr id="96" name="TextBox 95">
              <a:extLst>
                <a:ext uri="{FF2B5EF4-FFF2-40B4-BE49-F238E27FC236}">
                  <a16:creationId xmlns:a16="http://schemas.microsoft.com/office/drawing/2014/main" id="{D8628049-1EFB-4508-A420-64C1A8FBBCBF}"/>
                </a:ext>
              </a:extLst>
            </p:cNvPr>
            <p:cNvSpPr txBox="1"/>
            <p:nvPr/>
          </p:nvSpPr>
          <p:spPr>
            <a:xfrm>
              <a:off x="-8740" y="3729980"/>
              <a:ext cx="13946311" cy="1181746"/>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sp3d extrusionH="57150">
                <a:bevelT w="19050" h="19050" prst="angle"/>
              </a:sp3d>
            </a:bodyPr>
            <a:lstStyle>
              <a:defPPr>
                <a:defRPr lang="en-US"/>
              </a:defPPr>
              <a:lvl1pPr algn="ctr">
                <a:defRPr sz="15000" b="1">
                  <a:gradFill>
                    <a:gsLst>
                      <a:gs pos="0">
                        <a:srgbClr val="FFFF00"/>
                      </a:gs>
                      <a:gs pos="69000">
                        <a:schemeClr val="accent4"/>
                      </a:gs>
                      <a:gs pos="100000">
                        <a:schemeClr val="bg1"/>
                      </a:gs>
                    </a:gsLst>
                    <a:lin ang="5400000" scaled="0"/>
                  </a:gradFill>
                  <a:latin typeface="Bahnschrift Condensed"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cap="small" spc="349" dirty="0">
                  <a:solidFill>
                    <a:schemeClr val="bg1"/>
                  </a:solidFill>
                  <a:latin typeface="Bahnschrift SemiBold Condensed" panose="020B0502040204020203" pitchFamily="34" charset="0"/>
                </a:rPr>
                <a:t>WELCOME TO DAY 2</a:t>
              </a:r>
              <a:endParaRPr kumimoji="0" lang="en-US" sz="6000" b="1" i="0" u="none" strike="noStrike" kern="1200" cap="none" spc="349" normalizeH="0" baseline="0" noProof="0" dirty="0">
                <a:ln>
                  <a:noFill/>
                </a:ln>
                <a:solidFill>
                  <a:schemeClr val="bg1"/>
                </a:solidFill>
                <a:effectLst/>
                <a:uLnTx/>
                <a:uFillTx/>
                <a:latin typeface="Bahnschrift SemiBold Condensed" panose="020B0502040204020203" pitchFamily="34" charset="0"/>
              </a:endParaRPr>
            </a:p>
          </p:txBody>
        </p:sp>
        <p:sp>
          <p:nvSpPr>
            <p:cNvPr id="97" name="TextBox 96">
              <a:extLst>
                <a:ext uri="{FF2B5EF4-FFF2-40B4-BE49-F238E27FC236}">
                  <a16:creationId xmlns:a16="http://schemas.microsoft.com/office/drawing/2014/main" id="{EEEBCD2D-851D-53AB-0484-E3761F4903A9}"/>
                </a:ext>
              </a:extLst>
            </p:cNvPr>
            <p:cNvSpPr txBox="1"/>
            <p:nvPr/>
          </p:nvSpPr>
          <p:spPr>
            <a:xfrm>
              <a:off x="859676" y="4974940"/>
              <a:ext cx="12200740" cy="1097318"/>
            </a:xfrm>
            <a:prstGeom prst="rect">
              <a:avLst/>
            </a:prstGeom>
            <a:noFill/>
            <a:ln>
              <a:noFill/>
            </a:ln>
            <a:scene3d>
              <a:camera prst="orthographicFront"/>
              <a:lightRig rig="threePt" dir="t"/>
            </a:scene3d>
            <a:sp3d>
              <a:bevelT/>
            </a:sp3d>
          </p:spPr>
          <p:txBody>
            <a:bodyPr wrap="square" rtlCol="0">
              <a:spAutoFit/>
              <a:sp3d extrusionH="57150">
                <a:bevelT w="19050" h="19050" prst="angle"/>
              </a:sp3d>
            </a:bodyPr>
            <a:lstStyle>
              <a:defPPr>
                <a:defRPr lang="en-US"/>
              </a:defPPr>
              <a:lvl1pPr algn="ctr">
                <a:defRPr sz="15000" b="1">
                  <a:gradFill>
                    <a:gsLst>
                      <a:gs pos="0">
                        <a:srgbClr val="FFFF00"/>
                      </a:gs>
                      <a:gs pos="69000">
                        <a:schemeClr val="accent4"/>
                      </a:gs>
                      <a:gs pos="100000">
                        <a:schemeClr val="bg1"/>
                      </a:gs>
                    </a:gsLst>
                    <a:lin ang="5400000" scaled="0"/>
                  </a:gradFill>
                  <a:latin typeface="Bahnschrift Condensed"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small" spc="0" normalizeH="0" baseline="0" noProof="0" dirty="0">
                  <a:ln>
                    <a:noFill/>
                  </a:ln>
                  <a:solidFill>
                    <a:prstClr val="black"/>
                  </a:solidFill>
                  <a:effectLst/>
                  <a:uLnTx/>
                  <a:uFillTx/>
                  <a:latin typeface="Bahnschrift Condensed" panose="020B0502040204020203" pitchFamily="34" charset="0"/>
                  <a:ea typeface="+mn-ea"/>
                  <a:cs typeface="+mn-cs"/>
                </a:rPr>
                <a:t>Operations Security (OPSEC)</a:t>
              </a:r>
            </a:p>
          </p:txBody>
        </p:sp>
        <p:sp>
          <p:nvSpPr>
            <p:cNvPr id="98" name="TextBox 97">
              <a:extLst>
                <a:ext uri="{FF2B5EF4-FFF2-40B4-BE49-F238E27FC236}">
                  <a16:creationId xmlns:a16="http://schemas.microsoft.com/office/drawing/2014/main" id="{B6D0B014-A88A-99E2-F9E6-9F4438C6B407}"/>
                </a:ext>
              </a:extLst>
            </p:cNvPr>
            <p:cNvSpPr txBox="1"/>
            <p:nvPr/>
          </p:nvSpPr>
          <p:spPr>
            <a:xfrm>
              <a:off x="1185500" y="5784317"/>
              <a:ext cx="12192002" cy="1074315"/>
            </a:xfrm>
            <a:prstGeom prst="rect">
              <a:avLst/>
            </a:prstGeom>
            <a:noFill/>
            <a:ln>
              <a:noFill/>
            </a:ln>
            <a:scene3d>
              <a:camera prst="orthographicFront"/>
              <a:lightRig rig="threePt" dir="t"/>
            </a:scene3d>
            <a:sp3d>
              <a:bevelT/>
            </a:sp3d>
          </p:spPr>
          <p:txBody>
            <a:bodyPr wrap="square" rtlCol="0">
              <a:spAutoFit/>
              <a:sp3d extrusionH="57150">
                <a:bevelT w="19050" h="19050" prst="angle"/>
              </a:sp3d>
            </a:bodyPr>
            <a:lstStyle>
              <a:defPPr>
                <a:defRPr lang="en-US"/>
              </a:defPPr>
              <a:lvl1pPr algn="ctr">
                <a:defRPr sz="15000" b="1">
                  <a:gradFill>
                    <a:gsLst>
                      <a:gs pos="0">
                        <a:srgbClr val="FFFF00"/>
                      </a:gs>
                      <a:gs pos="69000">
                        <a:schemeClr val="accent4"/>
                      </a:gs>
                      <a:gs pos="100000">
                        <a:schemeClr val="bg1"/>
                      </a:gs>
                    </a:gsLst>
                    <a:lin ang="5400000" scaled="0"/>
                  </a:gradFill>
                  <a:latin typeface="Bahnschrift Condensed"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small" spc="0" normalizeH="0" baseline="0" noProof="0" dirty="0">
                  <a:ln>
                    <a:noFill/>
                  </a:ln>
                  <a:solidFill>
                    <a:prstClr val="black"/>
                  </a:solidFill>
                  <a:uLnTx/>
                  <a:uFillTx/>
                  <a:latin typeface="Bahnschrift Condensed" panose="020B0502040204020203" pitchFamily="34" charset="0"/>
                  <a:ea typeface="+mn-ea"/>
                  <a:cs typeface="+mn-cs"/>
                </a:rPr>
                <a:t>Program Manager / Officer Course</a:t>
              </a:r>
              <a:endParaRPr kumimoji="0" lang="en-US" sz="5400" b="1" i="0" u="none" strike="noStrike" kern="1200" cap="none" spc="0" normalizeH="0" baseline="0" noProof="0" dirty="0">
                <a:ln>
                  <a:noFill/>
                </a:ln>
                <a:solidFill>
                  <a:prstClr val="black"/>
                </a:solidFill>
                <a:uLnTx/>
                <a:uFillTx/>
                <a:latin typeface="Bahnschrift Condensed" panose="020B0502040204020203" pitchFamily="34" charset="0"/>
                <a:ea typeface="+mn-ea"/>
                <a:cs typeface="+mn-cs"/>
              </a:endParaRPr>
            </a:p>
          </p:txBody>
        </p:sp>
      </p:grpSp>
      <p:sp>
        <p:nvSpPr>
          <p:cNvPr id="5" name="Rectangle 4"/>
          <p:cNvSpPr/>
          <p:nvPr/>
        </p:nvSpPr>
        <p:spPr>
          <a:xfrm>
            <a:off x="-8740" y="0"/>
            <a:ext cx="10672621" cy="932278"/>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TextBox 3"/>
          <p:cNvSpPr txBox="1"/>
          <p:nvPr/>
        </p:nvSpPr>
        <p:spPr>
          <a:xfrm>
            <a:off x="-1" y="94621"/>
            <a:ext cx="10663881"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 Arial"/>
              </a:rPr>
              <a:t>ARMY OPSEC SUPPORT ELEMENT</a:t>
            </a:r>
          </a:p>
        </p:txBody>
      </p:sp>
    </p:spTree>
    <p:extLst>
      <p:ext uri="{BB962C8B-B14F-4D97-AF65-F5344CB8AC3E}">
        <p14:creationId xmlns:p14="http://schemas.microsoft.com/office/powerpoint/2010/main" val="2495532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14990"/>
            <a:ext cx="12192000"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074" t="4590" r="2869" b="20561"/>
          <a:stretch/>
        </p:blipFill>
        <p:spPr>
          <a:xfrm>
            <a:off x="613186" y="1645920"/>
            <a:ext cx="10962042" cy="4950823"/>
          </a:xfrm>
          <a:prstGeom prst="rect">
            <a:avLst/>
          </a:prstGeom>
        </p:spPr>
      </p:pic>
    </p:spTree>
    <p:extLst>
      <p:ext uri="{BB962C8B-B14F-4D97-AF65-F5344CB8AC3E}">
        <p14:creationId xmlns:p14="http://schemas.microsoft.com/office/powerpoint/2010/main" val="2943360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950" t="4372" r="2747" b="20656"/>
          <a:stretch/>
        </p:blipFill>
        <p:spPr>
          <a:xfrm>
            <a:off x="653114" y="1624404"/>
            <a:ext cx="10932872" cy="5004995"/>
          </a:xfrm>
          <a:prstGeom prst="rect">
            <a:avLst/>
          </a:prstGeom>
        </p:spPr>
      </p:pic>
    </p:spTree>
    <p:extLst>
      <p:ext uri="{BB962C8B-B14F-4D97-AF65-F5344CB8AC3E}">
        <p14:creationId xmlns:p14="http://schemas.microsoft.com/office/powerpoint/2010/main" val="3227195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950" t="4591" r="2747" b="20984"/>
          <a:stretch/>
        </p:blipFill>
        <p:spPr>
          <a:xfrm>
            <a:off x="679656" y="1624405"/>
            <a:ext cx="10863299" cy="4994109"/>
          </a:xfrm>
          <a:prstGeom prst="rect">
            <a:avLst/>
          </a:prstGeom>
        </p:spPr>
      </p:pic>
    </p:spTree>
    <p:extLst>
      <p:ext uri="{BB962C8B-B14F-4D97-AF65-F5344CB8AC3E}">
        <p14:creationId xmlns:p14="http://schemas.microsoft.com/office/powerpoint/2010/main" val="3910235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9427"/>
            <a:ext cx="12192000" cy="6858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074" t="4590" r="2746" b="20874"/>
          <a:stretch/>
        </p:blipFill>
        <p:spPr>
          <a:xfrm>
            <a:off x="625776" y="1581374"/>
            <a:ext cx="11024756" cy="5015369"/>
          </a:xfrm>
          <a:prstGeom prst="rect">
            <a:avLst/>
          </a:prstGeom>
        </p:spPr>
      </p:pic>
    </p:spTree>
    <p:extLst>
      <p:ext uri="{BB962C8B-B14F-4D97-AF65-F5344CB8AC3E}">
        <p14:creationId xmlns:p14="http://schemas.microsoft.com/office/powerpoint/2010/main" val="82829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14990"/>
            <a:ext cx="12192000" cy="6858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074" t="4590" r="2869" b="20656"/>
          <a:stretch/>
        </p:blipFill>
        <p:spPr>
          <a:xfrm>
            <a:off x="701761" y="1581374"/>
            <a:ext cx="10830437" cy="5069797"/>
          </a:xfrm>
          <a:prstGeom prst="rect">
            <a:avLst/>
          </a:prstGeom>
        </p:spPr>
      </p:pic>
    </p:spTree>
    <p:extLst>
      <p:ext uri="{BB962C8B-B14F-4D97-AF65-F5344CB8AC3E}">
        <p14:creationId xmlns:p14="http://schemas.microsoft.com/office/powerpoint/2010/main" val="2475333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074" t="4372" r="2871" b="20656"/>
          <a:stretch/>
        </p:blipFill>
        <p:spPr>
          <a:xfrm>
            <a:off x="527126" y="1613647"/>
            <a:ext cx="11026588" cy="4983096"/>
          </a:xfrm>
          <a:prstGeom prst="rect">
            <a:avLst/>
          </a:prstGeom>
        </p:spPr>
      </p:pic>
    </p:spTree>
    <p:extLst>
      <p:ext uri="{BB962C8B-B14F-4D97-AF65-F5344CB8AC3E}">
        <p14:creationId xmlns:p14="http://schemas.microsoft.com/office/powerpoint/2010/main" val="3366909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FA527-F400-6A10-2C0E-817C00E7ED21}"/>
              </a:ext>
            </a:extLst>
          </p:cNvPr>
          <p:cNvSpPr/>
          <p:nvPr/>
        </p:nvSpPr>
        <p:spPr>
          <a:xfrm>
            <a:off x="0" y="17570"/>
            <a:ext cx="10671586" cy="696685"/>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FFC000"/>
                </a:solidFill>
                <a:latin typeface="Arial" panose="020B0604020202020204" pitchFamily="34" charset="0"/>
                <a:cs typeface="Arial" panose="020B0604020202020204" pitchFamily="34" charset="0"/>
              </a:rPr>
              <a:t>RISK PE</a:t>
            </a:r>
          </a:p>
        </p:txBody>
      </p:sp>
      <p:sp>
        <p:nvSpPr>
          <p:cNvPr id="34" name="Rectangle 33">
            <a:extLst>
              <a:ext uri="{FF2B5EF4-FFF2-40B4-BE49-F238E27FC236}">
                <a16:creationId xmlns:a16="http://schemas.microsoft.com/office/drawing/2014/main" id="{C7A2FCEB-4BB5-903D-CF0E-0C1469E9D42A}"/>
              </a:ext>
            </a:extLst>
          </p:cNvPr>
          <p:cNvSpPr/>
          <p:nvPr/>
        </p:nvSpPr>
        <p:spPr>
          <a:xfrm>
            <a:off x="8077200" y="4975642"/>
            <a:ext cx="2519082" cy="15848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chemeClr val="tx1"/>
                </a:solidFill>
                <a:latin typeface="Arial Black" panose="020B0A04020102020204" pitchFamily="34" charset="0"/>
                <a:cs typeface="Arial" panose="020B0604020202020204" pitchFamily="34" charset="0"/>
              </a:rPr>
              <a:t>CDR’S </a:t>
            </a:r>
            <a:r>
              <a:rPr lang="en-US" sz="2000" b="1" cap="small" dirty="0">
                <a:solidFill>
                  <a:schemeClr val="tx1"/>
                </a:solidFill>
                <a:latin typeface="Arial Black" panose="020B0A04020102020204" pitchFamily="34" charset="0"/>
                <a:cs typeface="Arial" panose="020B0604020202020204" pitchFamily="34" charset="0"/>
              </a:rPr>
              <a:t>Acceptable</a:t>
            </a:r>
            <a:r>
              <a:rPr lang="en-US" sz="2000" b="1" dirty="0">
                <a:solidFill>
                  <a:schemeClr val="tx1"/>
                </a:solidFill>
                <a:latin typeface="Arial Black" panose="020B0A04020102020204" pitchFamily="34" charset="0"/>
                <a:cs typeface="Arial" panose="020B0604020202020204" pitchFamily="34" charset="0"/>
              </a:rPr>
              <a:t> Risk Level: MED = 17</a:t>
            </a:r>
          </a:p>
        </p:txBody>
      </p:sp>
      <p:graphicFrame>
        <p:nvGraphicFramePr>
          <p:cNvPr id="35" name="Table 8">
            <a:extLst>
              <a:ext uri="{FF2B5EF4-FFF2-40B4-BE49-F238E27FC236}">
                <a16:creationId xmlns:a16="http://schemas.microsoft.com/office/drawing/2014/main" id="{85DAF12F-D8CD-186D-97CC-14CD7943ED69}"/>
              </a:ext>
            </a:extLst>
          </p:cNvPr>
          <p:cNvGraphicFramePr>
            <a:graphicFrameLocks noGrp="1"/>
          </p:cNvGraphicFramePr>
          <p:nvPr>
            <p:extLst>
              <p:ext uri="{D42A27DB-BD31-4B8C-83A1-F6EECF244321}">
                <p14:modId xmlns:p14="http://schemas.microsoft.com/office/powerpoint/2010/main" val="3188159936"/>
              </p:ext>
            </p:extLst>
          </p:nvPr>
        </p:nvGraphicFramePr>
        <p:xfrm>
          <a:off x="241354" y="4975642"/>
          <a:ext cx="7835846" cy="1584816"/>
        </p:xfrm>
        <a:graphic>
          <a:graphicData uri="http://schemas.openxmlformats.org/drawingml/2006/table">
            <a:tbl>
              <a:tblPr firstRow="1" bandRow="1">
                <a:tableStyleId>{073A0DAA-6AF3-43AB-8588-CEC1D06C72B9}</a:tableStyleId>
              </a:tblPr>
              <a:tblGrid>
                <a:gridCol w="1136968">
                  <a:extLst>
                    <a:ext uri="{9D8B030D-6E8A-4147-A177-3AD203B41FA5}">
                      <a16:colId xmlns:a16="http://schemas.microsoft.com/office/drawing/2014/main" val="4209588517"/>
                    </a:ext>
                  </a:extLst>
                </a:gridCol>
                <a:gridCol w="4086930">
                  <a:extLst>
                    <a:ext uri="{9D8B030D-6E8A-4147-A177-3AD203B41FA5}">
                      <a16:colId xmlns:a16="http://schemas.microsoft.com/office/drawing/2014/main" val="2658880953"/>
                    </a:ext>
                  </a:extLst>
                </a:gridCol>
                <a:gridCol w="2611948">
                  <a:extLst>
                    <a:ext uri="{9D8B030D-6E8A-4147-A177-3AD203B41FA5}">
                      <a16:colId xmlns:a16="http://schemas.microsoft.com/office/drawing/2014/main" val="3605826998"/>
                    </a:ext>
                  </a:extLst>
                </a:gridCol>
              </a:tblGrid>
              <a:tr h="396081">
                <a:tc gridSpan="3">
                  <a:txBody>
                    <a:bodyPr/>
                    <a:lstStyle/>
                    <a:p>
                      <a:pPr algn="ctr"/>
                      <a:r>
                        <a:rPr lang="en-US" sz="2000" cap="small" baseline="0" dirty="0">
                          <a:solidFill>
                            <a:schemeClr val="tx1"/>
                          </a:solidFill>
                        </a:rPr>
                        <a:t>Risk = Impact x (Threat x Vulnerability)</a:t>
                      </a:r>
                      <a:endParaRPr lang="en-US" sz="2000" b="1" cap="small" baseline="0" dirty="0">
                        <a:solidFill>
                          <a:schemeClr val="tx1"/>
                        </a:solidFill>
                        <a:latin typeface="Arial" panose="020B0604020202020204" pitchFamily="34" charset="0"/>
                        <a:cs typeface="Arial" panose="020B0604020202020204" pitchFamily="34" charset="0"/>
                      </a:endParaRPr>
                    </a:p>
                  </a:txBody>
                  <a:tcPr marT="45702" marB="45702">
                    <a:noFill/>
                  </a:tcPr>
                </a:tc>
                <a:tc hMerge="1">
                  <a:txBody>
                    <a:bodyPr/>
                    <a:lstStyle/>
                    <a:p>
                      <a:endParaRPr lang="en-US" dirty="0"/>
                    </a:p>
                  </a:txBody>
                  <a:tcPr>
                    <a:lnL w="12700" cap="flat" cmpd="sng" algn="ctr">
                      <a:solidFill>
                        <a:schemeClr val="tx1"/>
                      </a:solidFill>
                      <a:prstDash val="solid"/>
                      <a:round/>
                      <a:headEnd type="none" w="med" len="med"/>
                      <a:tailEnd type="none" w="med" len="med"/>
                    </a:lnL>
                  </a:tcPr>
                </a:tc>
                <a:tc hMerge="1">
                  <a:txBody>
                    <a:bodyPr/>
                    <a:lstStyle/>
                    <a:p>
                      <a:endParaRPr lang="en-US" dirty="0"/>
                    </a:p>
                  </a:txBody>
                  <a:tcPr/>
                </a:tc>
                <a:extLst>
                  <a:ext uri="{0D108BD9-81ED-4DB2-BD59-A6C34878D82A}">
                    <a16:rowId xmlns:a16="http://schemas.microsoft.com/office/drawing/2014/main" val="3793732957"/>
                  </a:ext>
                </a:extLst>
              </a:tr>
              <a:tr h="396081">
                <a:tc>
                  <a:txBody>
                    <a:bodyPr/>
                    <a:lstStyle/>
                    <a:p>
                      <a:pPr algn="ctr"/>
                      <a:r>
                        <a:rPr lang="en-US" sz="2000" dirty="0">
                          <a:solidFill>
                            <a:schemeClr val="bg1"/>
                          </a:solidFill>
                          <a:latin typeface="Arial Black" panose="020B0A04020102020204" pitchFamily="34" charset="0"/>
                        </a:rPr>
                        <a:t>3</a:t>
                      </a:r>
                      <a:endParaRPr lang="en-US" sz="2000" b="1" dirty="0">
                        <a:solidFill>
                          <a:schemeClr val="bg1"/>
                        </a:solidFill>
                        <a:latin typeface="Arial Black" panose="020B0A04020102020204" pitchFamily="34" charset="0"/>
                        <a:cs typeface="Arial" panose="020B0604020202020204" pitchFamily="34" charset="0"/>
                      </a:endParaRPr>
                    </a:p>
                  </a:txBody>
                  <a:tcPr marT="45702" marB="45702">
                    <a:solidFill>
                      <a:srgbClr val="FF0000"/>
                    </a:solidFill>
                  </a:tcPr>
                </a:tc>
                <a:tc>
                  <a:txBody>
                    <a:bodyPr/>
                    <a:lstStyle/>
                    <a:p>
                      <a:r>
                        <a:rPr lang="en-US" sz="2000" dirty="0">
                          <a:solidFill>
                            <a:schemeClr val="bg1"/>
                          </a:solidFill>
                          <a:latin typeface="Arial Black" panose="020B0A04020102020204" pitchFamily="34" charset="0"/>
                        </a:rPr>
                        <a:t>HIGH: 3 x (3 x 3) = 27</a:t>
                      </a:r>
                      <a:endParaRPr lang="en-US" sz="2000" b="1" dirty="0">
                        <a:solidFill>
                          <a:schemeClr val="bg1"/>
                        </a:solidFill>
                        <a:latin typeface="Arial Black" panose="020B0A04020102020204" pitchFamily="34" charset="0"/>
                        <a:cs typeface="Arial" panose="020B0604020202020204" pitchFamily="34" charset="0"/>
                      </a:endParaRPr>
                    </a:p>
                  </a:txBody>
                  <a:tcPr marT="45702" marB="45702">
                    <a:solidFill>
                      <a:srgbClr val="FF0000"/>
                    </a:solidFill>
                  </a:tcPr>
                </a:tc>
                <a:tc>
                  <a:txBody>
                    <a:bodyPr/>
                    <a:lstStyle/>
                    <a:p>
                      <a:r>
                        <a:rPr lang="en-US" sz="2000" dirty="0">
                          <a:solidFill>
                            <a:schemeClr val="bg1"/>
                          </a:solidFill>
                          <a:latin typeface="Arial Black" panose="020B0A04020102020204" pitchFamily="34" charset="0"/>
                        </a:rPr>
                        <a:t>HIGH = 18 – 27</a:t>
                      </a:r>
                      <a:endParaRPr lang="en-US" sz="2000" b="1" dirty="0">
                        <a:solidFill>
                          <a:schemeClr val="bg1"/>
                        </a:solidFill>
                        <a:latin typeface="Arial Black" panose="020B0A04020102020204" pitchFamily="34" charset="0"/>
                        <a:cs typeface="Arial" panose="020B0604020202020204" pitchFamily="34" charset="0"/>
                      </a:endParaRPr>
                    </a:p>
                  </a:txBody>
                  <a:tcPr marT="45702" marB="45702">
                    <a:solidFill>
                      <a:srgbClr val="FF0000"/>
                    </a:solidFill>
                  </a:tcPr>
                </a:tc>
                <a:extLst>
                  <a:ext uri="{0D108BD9-81ED-4DB2-BD59-A6C34878D82A}">
                    <a16:rowId xmlns:a16="http://schemas.microsoft.com/office/drawing/2014/main" val="1254638726"/>
                  </a:ext>
                </a:extLst>
              </a:tr>
              <a:tr h="396081">
                <a:tc>
                  <a:txBody>
                    <a:bodyPr/>
                    <a:lstStyle/>
                    <a:p>
                      <a:pPr algn="ctr"/>
                      <a:r>
                        <a:rPr lang="en-US" sz="2000" dirty="0">
                          <a:solidFill>
                            <a:schemeClr val="tx1"/>
                          </a:solidFill>
                          <a:latin typeface="Arial Black" panose="020B0A04020102020204" pitchFamily="34" charset="0"/>
                        </a:rPr>
                        <a:t>2</a:t>
                      </a:r>
                      <a:endParaRPr lang="en-US" sz="2000" b="1" dirty="0">
                        <a:solidFill>
                          <a:schemeClr val="tx1"/>
                        </a:solidFill>
                        <a:latin typeface="Arial Black" panose="020B0A04020102020204" pitchFamily="34" charset="0"/>
                        <a:cs typeface="Arial" panose="020B0604020202020204" pitchFamily="34" charset="0"/>
                      </a:endParaRPr>
                    </a:p>
                  </a:txBody>
                  <a:tcPr marT="45702" marB="45702">
                    <a:solidFill>
                      <a:srgbClr val="FFF0C1"/>
                    </a:solidFill>
                  </a:tcPr>
                </a:tc>
                <a:tc>
                  <a:txBody>
                    <a:bodyPr/>
                    <a:lstStyle/>
                    <a:p>
                      <a:r>
                        <a:rPr lang="en-US" sz="2000" dirty="0">
                          <a:solidFill>
                            <a:schemeClr val="tx1"/>
                          </a:solidFill>
                          <a:latin typeface="Arial Black" panose="020B0A04020102020204" pitchFamily="34" charset="0"/>
                        </a:rPr>
                        <a:t>MED:  2 x (2 x 2) = 8</a:t>
                      </a:r>
                      <a:endParaRPr lang="en-US" sz="2000" b="1" dirty="0">
                        <a:solidFill>
                          <a:schemeClr val="tx1"/>
                        </a:solidFill>
                        <a:latin typeface="Arial Black" panose="020B0A04020102020204" pitchFamily="34" charset="0"/>
                        <a:cs typeface="Arial" panose="020B0604020202020204" pitchFamily="34" charset="0"/>
                      </a:endParaRPr>
                    </a:p>
                  </a:txBody>
                  <a:tcPr marT="45702" marB="45702">
                    <a:solidFill>
                      <a:srgbClr val="FFF0C1"/>
                    </a:solidFill>
                  </a:tcPr>
                </a:tc>
                <a:tc>
                  <a:txBody>
                    <a:bodyPr/>
                    <a:lstStyle/>
                    <a:p>
                      <a:r>
                        <a:rPr lang="en-US" sz="2000" dirty="0">
                          <a:solidFill>
                            <a:schemeClr val="tx1"/>
                          </a:solidFill>
                          <a:latin typeface="Arial Black" panose="020B0A04020102020204" pitchFamily="34" charset="0"/>
                        </a:rPr>
                        <a:t>MED  = 6 - 17</a:t>
                      </a:r>
                      <a:endParaRPr lang="en-US" sz="2000" b="1" dirty="0">
                        <a:solidFill>
                          <a:schemeClr val="tx1"/>
                        </a:solidFill>
                        <a:latin typeface="Arial Black" panose="020B0A04020102020204" pitchFamily="34" charset="0"/>
                        <a:cs typeface="Arial" panose="020B0604020202020204" pitchFamily="34" charset="0"/>
                      </a:endParaRPr>
                    </a:p>
                  </a:txBody>
                  <a:tcPr marT="45702" marB="45702">
                    <a:solidFill>
                      <a:srgbClr val="FFF0C1"/>
                    </a:solidFill>
                  </a:tcPr>
                </a:tc>
                <a:extLst>
                  <a:ext uri="{0D108BD9-81ED-4DB2-BD59-A6C34878D82A}">
                    <a16:rowId xmlns:a16="http://schemas.microsoft.com/office/drawing/2014/main" val="1831412085"/>
                  </a:ext>
                </a:extLst>
              </a:tr>
              <a:tr h="396081">
                <a:tc>
                  <a:txBody>
                    <a:bodyPr/>
                    <a:lstStyle/>
                    <a:p>
                      <a:pPr algn="ctr"/>
                      <a:r>
                        <a:rPr lang="en-US" sz="2000" dirty="0">
                          <a:solidFill>
                            <a:schemeClr val="bg1"/>
                          </a:solidFill>
                          <a:latin typeface="Arial Black" panose="020B0A04020102020204" pitchFamily="34" charset="0"/>
                        </a:rPr>
                        <a:t>1</a:t>
                      </a:r>
                      <a:endParaRPr lang="en-US" sz="2000" b="1" dirty="0">
                        <a:solidFill>
                          <a:schemeClr val="bg1"/>
                        </a:solidFill>
                        <a:latin typeface="Arial Black" panose="020B0A04020102020204" pitchFamily="34" charset="0"/>
                        <a:cs typeface="Arial" panose="020B0604020202020204" pitchFamily="34" charset="0"/>
                      </a:endParaRPr>
                    </a:p>
                  </a:txBody>
                  <a:tcPr marT="45702" marB="45702">
                    <a:solidFill>
                      <a:srgbClr val="92D050"/>
                    </a:solidFill>
                  </a:tcPr>
                </a:tc>
                <a:tc>
                  <a:txBody>
                    <a:bodyPr/>
                    <a:lstStyle/>
                    <a:p>
                      <a:r>
                        <a:rPr lang="en-US" sz="2000" dirty="0">
                          <a:solidFill>
                            <a:schemeClr val="bg1"/>
                          </a:solidFill>
                          <a:latin typeface="Arial Black" panose="020B0A04020102020204" pitchFamily="34" charset="0"/>
                        </a:rPr>
                        <a:t>LOW: 1 x (1 x 1) = 1</a:t>
                      </a:r>
                      <a:endParaRPr lang="en-US" sz="2000" b="1" dirty="0">
                        <a:solidFill>
                          <a:schemeClr val="bg1"/>
                        </a:solidFill>
                        <a:latin typeface="Arial Black" panose="020B0A04020102020204" pitchFamily="34" charset="0"/>
                        <a:cs typeface="Arial" panose="020B0604020202020204" pitchFamily="34" charset="0"/>
                      </a:endParaRPr>
                    </a:p>
                  </a:txBody>
                  <a:tcPr marT="45702" marB="45702">
                    <a:solidFill>
                      <a:srgbClr val="92D050"/>
                    </a:solidFill>
                  </a:tcPr>
                </a:tc>
                <a:tc>
                  <a:txBody>
                    <a:bodyPr/>
                    <a:lstStyle/>
                    <a:p>
                      <a:r>
                        <a:rPr lang="en-US" sz="2000" dirty="0">
                          <a:solidFill>
                            <a:schemeClr val="bg1"/>
                          </a:solidFill>
                          <a:latin typeface="Arial Black" panose="020B0A04020102020204" pitchFamily="34" charset="0"/>
                        </a:rPr>
                        <a:t>LOW  = 1 -5</a:t>
                      </a:r>
                      <a:endParaRPr lang="en-US" sz="2000" b="1" dirty="0">
                        <a:solidFill>
                          <a:schemeClr val="bg1"/>
                        </a:solidFill>
                        <a:latin typeface="Arial Black" panose="020B0A04020102020204" pitchFamily="34" charset="0"/>
                        <a:cs typeface="Arial" panose="020B0604020202020204" pitchFamily="34" charset="0"/>
                      </a:endParaRPr>
                    </a:p>
                  </a:txBody>
                  <a:tcPr marT="45702" marB="45702">
                    <a:solidFill>
                      <a:srgbClr val="92D050"/>
                    </a:solidFill>
                  </a:tcPr>
                </a:tc>
                <a:extLst>
                  <a:ext uri="{0D108BD9-81ED-4DB2-BD59-A6C34878D82A}">
                    <a16:rowId xmlns:a16="http://schemas.microsoft.com/office/drawing/2014/main" val="1412408692"/>
                  </a:ext>
                </a:extLst>
              </a:tr>
            </a:tbl>
          </a:graphicData>
        </a:graphic>
      </p:graphicFrame>
      <p:pic>
        <p:nvPicPr>
          <p:cNvPr id="2" name="Picture 1"/>
          <p:cNvPicPr>
            <a:picLocks noChangeAspect="1"/>
          </p:cNvPicPr>
          <p:nvPr/>
        </p:nvPicPr>
        <p:blipFill>
          <a:blip r:embed="rId3"/>
          <a:stretch>
            <a:fillRect/>
          </a:stretch>
        </p:blipFill>
        <p:spPr>
          <a:xfrm>
            <a:off x="241354" y="1213267"/>
            <a:ext cx="10354928" cy="3762375"/>
          </a:xfrm>
          <a:prstGeom prst="rect">
            <a:avLst/>
          </a:prstGeom>
        </p:spPr>
      </p:pic>
    </p:spTree>
    <p:extLst>
      <p:ext uri="{BB962C8B-B14F-4D97-AF65-F5344CB8AC3E}">
        <p14:creationId xmlns:p14="http://schemas.microsoft.com/office/powerpoint/2010/main" val="1447031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8738" y="1301642"/>
            <a:ext cx="9534525"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2"/>
          <p:cNvSpPr txBox="1">
            <a:spLocks noChangeArrowheads="1"/>
          </p:cNvSpPr>
          <p:nvPr/>
        </p:nvSpPr>
        <p:spPr bwMode="auto">
          <a:xfrm rot="1160709">
            <a:off x="2068513" y="3067010"/>
            <a:ext cx="1262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latin typeface="Stencil" panose="040409050D0802020404" pitchFamily="82" charset="0"/>
              </a:rPr>
              <a:t>OPSEC</a:t>
            </a:r>
          </a:p>
        </p:txBody>
      </p:sp>
    </p:spTree>
    <p:extLst>
      <p:ext uri="{BB962C8B-B14F-4D97-AF65-F5344CB8AC3E}">
        <p14:creationId xmlns:p14="http://schemas.microsoft.com/office/powerpoint/2010/main" val="1561080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6811"/>
            <a:ext cx="10628555" cy="692611"/>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b="1" dirty="0">
                <a:solidFill>
                  <a:srgbClr val="FFC000"/>
                </a:solidFill>
                <a:latin typeface="Arial" panose="020B0604020202020204" pitchFamily="34" charset="0"/>
                <a:cs typeface="Arial" panose="020B0604020202020204" pitchFamily="34" charset="0"/>
              </a:rPr>
              <a:t>STEP # 5: APPLICATION OF COUNTERMEASURES</a:t>
            </a:r>
          </a:p>
        </p:txBody>
      </p:sp>
      <p:pic>
        <p:nvPicPr>
          <p:cNvPr id="3" name="Picture 2"/>
          <p:cNvPicPr>
            <a:picLocks noChangeAspect="1"/>
          </p:cNvPicPr>
          <p:nvPr/>
        </p:nvPicPr>
        <p:blipFill>
          <a:blip r:embed="rId2"/>
          <a:stretch>
            <a:fillRect/>
          </a:stretch>
        </p:blipFill>
        <p:spPr>
          <a:xfrm>
            <a:off x="147595" y="812772"/>
            <a:ext cx="5917498" cy="5318351"/>
          </a:xfrm>
          <a:prstGeom prst="rect">
            <a:avLst/>
          </a:prstGeom>
        </p:spPr>
      </p:pic>
      <p:grpSp>
        <p:nvGrpSpPr>
          <p:cNvPr id="5" name="Group 4"/>
          <p:cNvGrpSpPr/>
          <p:nvPr/>
        </p:nvGrpSpPr>
        <p:grpSpPr>
          <a:xfrm>
            <a:off x="5185014" y="1121297"/>
            <a:ext cx="5389111" cy="5009826"/>
            <a:chOff x="3374950" y="1212901"/>
            <a:chExt cx="4946547" cy="4478901"/>
          </a:xfrm>
        </p:grpSpPr>
        <p:grpSp>
          <p:nvGrpSpPr>
            <p:cNvPr id="6" name="Group 5"/>
            <p:cNvGrpSpPr/>
            <p:nvPr/>
          </p:nvGrpSpPr>
          <p:grpSpPr>
            <a:xfrm>
              <a:off x="3374950" y="1212901"/>
              <a:ext cx="4946547" cy="4478901"/>
              <a:chOff x="3839467" y="408870"/>
              <a:chExt cx="4514850" cy="4414836"/>
            </a:xfrm>
          </p:grpSpPr>
          <p:sp>
            <p:nvSpPr>
              <p:cNvPr id="8" name="Flowchart: Process 7"/>
              <p:cNvSpPr/>
              <p:nvPr/>
            </p:nvSpPr>
            <p:spPr>
              <a:xfrm>
                <a:off x="3839467" y="408870"/>
                <a:ext cx="4514850" cy="4414836"/>
              </a:xfrm>
              <a:prstGeom prst="flowChartProcess">
                <a:avLst/>
              </a:prstGeom>
              <a:solidFill>
                <a:schemeClr val="bg1">
                  <a:lumMod val="50000"/>
                </a:schemeClr>
              </a:solidFill>
              <a:ln w="76200">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p:cNvSpPr/>
              <p:nvPr/>
            </p:nvSpPr>
            <p:spPr>
              <a:xfrm>
                <a:off x="4545079" y="1312547"/>
                <a:ext cx="3000375" cy="2854838"/>
              </a:xfrm>
              <a:prstGeom prst="hexagon">
                <a:avLst/>
              </a:prstGeom>
              <a:solidFill>
                <a:schemeClr val="bg1">
                  <a:lumMod val="50000"/>
                </a:schemeClr>
              </a:solidFill>
              <a:ln w="76200">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69360" y="650006"/>
                <a:ext cx="1855064" cy="606948"/>
              </a:xfrm>
              <a:prstGeom prst="rect">
                <a:avLst/>
              </a:prstGeom>
              <a:noFill/>
            </p:spPr>
            <p:txBody>
              <a:bodyPr wrap="square" rtlCol="0" anchor="ctr">
                <a:spAutoFit/>
              </a:bodyPr>
              <a:lstStyle/>
              <a:p>
                <a:pPr algn="ctr"/>
                <a:r>
                  <a:rPr lang="en-US" sz="1200" dirty="0">
                    <a:latin typeface="Arial Rounded MT Bold" panose="020F0704030504030204" pitchFamily="34" charset="0"/>
                  </a:rPr>
                  <a:t>1. IDENTIFY CRITICAL   INFORMATION &amp; INDICATORS</a:t>
                </a:r>
              </a:p>
            </p:txBody>
          </p:sp>
          <p:sp>
            <p:nvSpPr>
              <p:cNvPr id="11" name="TextBox 10"/>
              <p:cNvSpPr txBox="1"/>
              <p:nvPr/>
            </p:nvSpPr>
            <p:spPr>
              <a:xfrm rot="3811623">
                <a:off x="6779419" y="1656794"/>
                <a:ext cx="1585913" cy="386770"/>
              </a:xfrm>
              <a:prstGeom prst="rect">
                <a:avLst/>
              </a:prstGeom>
              <a:noFill/>
            </p:spPr>
            <p:txBody>
              <a:bodyPr wrap="square" rtlCol="0" anchor="ctr">
                <a:spAutoFit/>
              </a:bodyPr>
              <a:lstStyle/>
              <a:p>
                <a:pPr algn="ctr"/>
                <a:r>
                  <a:rPr lang="en-US" sz="1200" dirty="0">
                    <a:latin typeface="Arial Rounded MT Bold" panose="020F0704030504030204" pitchFamily="34" charset="0"/>
                  </a:rPr>
                  <a:t>2. IDENTIFY &amp; ANALYZE THREAT</a:t>
                </a:r>
              </a:p>
            </p:txBody>
          </p:sp>
          <p:sp>
            <p:nvSpPr>
              <p:cNvPr id="12" name="TextBox 11"/>
              <p:cNvSpPr txBox="1"/>
              <p:nvPr/>
            </p:nvSpPr>
            <p:spPr>
              <a:xfrm rot="17740582">
                <a:off x="6800087" y="3340924"/>
                <a:ext cx="1585913" cy="386770"/>
              </a:xfrm>
              <a:prstGeom prst="rect">
                <a:avLst/>
              </a:prstGeom>
              <a:noFill/>
            </p:spPr>
            <p:txBody>
              <a:bodyPr wrap="square" rtlCol="0" anchor="ctr">
                <a:spAutoFit/>
              </a:bodyPr>
              <a:lstStyle/>
              <a:p>
                <a:pPr algn="ctr"/>
                <a:r>
                  <a:rPr lang="en-US" sz="1200" dirty="0">
                    <a:latin typeface="Arial Rounded MT Bold" panose="020F0704030504030204" pitchFamily="34" charset="0"/>
                  </a:rPr>
                  <a:t>3. ANALYZE  VULNERABILITIES</a:t>
                </a:r>
              </a:p>
            </p:txBody>
          </p:sp>
          <p:sp>
            <p:nvSpPr>
              <p:cNvPr id="13" name="TextBox 12"/>
              <p:cNvSpPr txBox="1"/>
              <p:nvPr/>
            </p:nvSpPr>
            <p:spPr>
              <a:xfrm>
                <a:off x="5196282" y="4218922"/>
                <a:ext cx="1585913" cy="260121"/>
              </a:xfrm>
              <a:prstGeom prst="rect">
                <a:avLst/>
              </a:prstGeom>
              <a:noFill/>
            </p:spPr>
            <p:txBody>
              <a:bodyPr wrap="square" rtlCol="0" anchor="ctr">
                <a:spAutoFit/>
              </a:bodyPr>
              <a:lstStyle/>
              <a:p>
                <a:pPr algn="ctr"/>
                <a:r>
                  <a:rPr lang="en-US" sz="1200" dirty="0">
                    <a:latin typeface="Arial Rounded MT Bold" panose="020F0704030504030204" pitchFamily="34" charset="0"/>
                  </a:rPr>
                  <a:t>4. ASSESS RISK</a:t>
                </a:r>
              </a:p>
            </p:txBody>
          </p:sp>
          <p:sp>
            <p:nvSpPr>
              <p:cNvPr id="14" name="TextBox 13"/>
              <p:cNvSpPr txBox="1"/>
              <p:nvPr/>
            </p:nvSpPr>
            <p:spPr>
              <a:xfrm rot="3827777">
                <a:off x="3726532" y="3403695"/>
                <a:ext cx="1725320" cy="386770"/>
              </a:xfrm>
              <a:prstGeom prst="rect">
                <a:avLst/>
              </a:prstGeom>
              <a:solidFill>
                <a:schemeClr val="bg1"/>
              </a:solidFill>
            </p:spPr>
            <p:txBody>
              <a:bodyPr wrap="square" rtlCol="0" anchor="ctr">
                <a:spAutoFit/>
              </a:bodyPr>
              <a:lstStyle/>
              <a:p>
                <a:pPr algn="ctr"/>
                <a:r>
                  <a:rPr lang="en-US" sz="1200" dirty="0">
                    <a:latin typeface="Arial Rounded MT Bold" panose="020F0704030504030204" pitchFamily="34" charset="0"/>
                  </a:rPr>
                  <a:t>5. APPLY COUNTERMEASURES</a:t>
                </a:r>
              </a:p>
            </p:txBody>
          </p:sp>
          <p:sp>
            <p:nvSpPr>
              <p:cNvPr id="15" name="TextBox 14"/>
              <p:cNvSpPr txBox="1"/>
              <p:nvPr/>
            </p:nvSpPr>
            <p:spPr>
              <a:xfrm rot="17822276">
                <a:off x="3752122" y="1613181"/>
                <a:ext cx="1585913" cy="386770"/>
              </a:xfrm>
              <a:prstGeom prst="rect">
                <a:avLst/>
              </a:prstGeom>
              <a:noFill/>
            </p:spPr>
            <p:txBody>
              <a:bodyPr wrap="square" rtlCol="0" anchor="ctr">
                <a:spAutoFit/>
              </a:bodyPr>
              <a:lstStyle/>
              <a:p>
                <a:pPr algn="ctr"/>
                <a:r>
                  <a:rPr lang="en-US" sz="1200" dirty="0">
                    <a:latin typeface="Arial Rounded MT Bold" panose="020F0704030504030204" pitchFamily="34" charset="0"/>
                  </a:rPr>
                  <a:t>6. ASSESS THE EFFECTIVENESS</a:t>
                </a:r>
              </a:p>
            </p:txBody>
          </p:sp>
        </p:grpSp>
        <p:pic>
          <p:nvPicPr>
            <p:cNvPr id="7" name="Picture 6" descr="Opsec Dragon 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762" y="2618180"/>
              <a:ext cx="2209800" cy="19192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47997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4"/>
          <p:cNvSpPr txBox="1">
            <a:spLocks/>
          </p:cNvSpPr>
          <p:nvPr/>
        </p:nvSpPr>
        <p:spPr bwMode="auto">
          <a:xfrm>
            <a:off x="352425" y="884238"/>
            <a:ext cx="10315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20000"/>
              </a:spcBef>
              <a:buFont typeface="Arial" panose="020B0604020202020204" pitchFamily="34" charset="0"/>
              <a:buNone/>
            </a:pPr>
            <a:r>
              <a:rPr lang="en-US" altLang="en-US" sz="2400" b="1" dirty="0"/>
              <a:t>Apply countermeasures to ongoing activities or plans for future operations to reduce, eliminate, or conceal indicators requires the following:</a:t>
            </a:r>
          </a:p>
        </p:txBody>
      </p:sp>
      <p:grpSp>
        <p:nvGrpSpPr>
          <p:cNvPr id="52227" name="Group 13"/>
          <p:cNvGrpSpPr>
            <a:grpSpLocks/>
          </p:cNvGrpSpPr>
          <p:nvPr/>
        </p:nvGrpSpPr>
        <p:grpSpPr bwMode="auto">
          <a:xfrm>
            <a:off x="352425" y="2446541"/>
            <a:ext cx="4899878" cy="4139821"/>
            <a:chOff x="74074" y="1693799"/>
            <a:chExt cx="3786980" cy="378698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74" y="1693799"/>
              <a:ext cx="3786980" cy="37869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6" name="TextBox 15"/>
            <p:cNvSpPr txBox="1"/>
            <p:nvPr/>
          </p:nvSpPr>
          <p:spPr>
            <a:xfrm>
              <a:off x="1319864" y="3124200"/>
              <a:ext cx="1295400" cy="646331"/>
            </a:xfrm>
            <a:prstGeom prst="rect">
              <a:avLst/>
            </a:prstGeom>
            <a:noFill/>
          </p:spPr>
          <p:txBody>
            <a:bodyPr>
              <a:prstTxWarp prst="textStop">
                <a:avLst/>
              </a:prstTxWarp>
              <a:spAutoFit/>
            </a:bodyPr>
            <a:lstStyle/>
            <a:p>
              <a:pPr algn="ctr" eaLnBrk="1" fontAlgn="auto" hangingPunct="1">
                <a:spcBef>
                  <a:spcPts val="0"/>
                </a:spcBef>
                <a:spcAft>
                  <a:spcPts val="0"/>
                </a:spcAft>
                <a:defRPr/>
              </a:pPr>
              <a:r>
                <a:rPr lang="en-US" b="1" dirty="0">
                  <a:solidFill>
                    <a:srgbClr val="7030A0"/>
                  </a:solidFill>
                  <a:latin typeface="+mn-lt"/>
                </a:rPr>
                <a:t>OPSEC Measures</a:t>
              </a:r>
            </a:p>
          </p:txBody>
        </p:sp>
        <p:sp>
          <p:nvSpPr>
            <p:cNvPr id="17" name="TextBox 16"/>
            <p:cNvSpPr txBox="1"/>
            <p:nvPr/>
          </p:nvSpPr>
          <p:spPr>
            <a:xfrm>
              <a:off x="1129481" y="1962370"/>
              <a:ext cx="1676167" cy="571838"/>
            </a:xfrm>
            <a:prstGeom prst="rect">
              <a:avLst/>
            </a:prstGeom>
            <a:solidFill>
              <a:schemeClr val="accent4">
                <a:lumMod val="20000"/>
                <a:lumOff val="80000"/>
              </a:schemeClr>
            </a:solidFill>
          </p:spPr>
          <p:style>
            <a:lnRef idx="1">
              <a:schemeClr val="accent2"/>
            </a:lnRef>
            <a:fillRef idx="3">
              <a:schemeClr val="accent2"/>
            </a:fillRef>
            <a:effectRef idx="2">
              <a:schemeClr val="accent2"/>
            </a:effectRef>
            <a:fontRef idx="minor">
              <a:schemeClr val="lt1"/>
            </a:fontRef>
          </p:style>
          <p:txBody>
            <a:bodyPr>
              <a:spAutoFit/>
            </a:bodyPr>
            <a:lstStyle/>
            <a:p>
              <a:pPr algn="ctr" eaLnBrk="1" fontAlgn="auto" hangingPunct="1">
                <a:spcBef>
                  <a:spcPts val="0"/>
                </a:spcBef>
                <a:spcAft>
                  <a:spcPts val="0"/>
                </a:spcAft>
                <a:defRPr/>
              </a:pPr>
              <a:r>
                <a:rPr lang="en-US" sz="2000" b="1" dirty="0">
                  <a:solidFill>
                    <a:schemeClr val="tx1"/>
                  </a:solidFill>
                  <a:latin typeface="Arial Black" panose="020B0A04020102020204" pitchFamily="34" charset="0"/>
                </a:rPr>
                <a:t>Adversary Collection</a:t>
              </a:r>
            </a:p>
          </p:txBody>
        </p:sp>
        <p:sp>
          <p:nvSpPr>
            <p:cNvPr id="18" name="Down Arrow 17"/>
            <p:cNvSpPr/>
            <p:nvPr/>
          </p:nvSpPr>
          <p:spPr>
            <a:xfrm>
              <a:off x="1396169" y="2608740"/>
              <a:ext cx="457343" cy="340532"/>
            </a:xfrm>
            <a:prstGeom prst="downArrow">
              <a:avLst/>
            </a:prstGeom>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b="1" dirty="0">
                <a:solidFill>
                  <a:schemeClr val="tx1"/>
                </a:solidFill>
              </a:endParaRPr>
            </a:p>
          </p:txBody>
        </p:sp>
        <p:sp>
          <p:nvSpPr>
            <p:cNvPr id="19" name="Down Arrow 18"/>
            <p:cNvSpPr/>
            <p:nvPr/>
          </p:nvSpPr>
          <p:spPr>
            <a:xfrm>
              <a:off x="2005582" y="2608740"/>
              <a:ext cx="457342" cy="340532"/>
            </a:xfrm>
            <a:prstGeom prst="downArrow">
              <a:avLst/>
            </a:prstGeom>
            <a:ln/>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b="1" dirty="0">
                <a:solidFill>
                  <a:schemeClr val="tx1"/>
                </a:solidFill>
              </a:endParaRPr>
            </a:p>
          </p:txBody>
        </p:sp>
      </p:grpSp>
      <p:sp>
        <p:nvSpPr>
          <p:cNvPr id="10" name="Title 3"/>
          <p:cNvSpPr txBox="1">
            <a:spLocks/>
          </p:cNvSpPr>
          <p:nvPr/>
        </p:nvSpPr>
        <p:spPr>
          <a:xfrm>
            <a:off x="16603" y="5850"/>
            <a:ext cx="10651397" cy="692611"/>
          </a:xfrm>
          <a:prstGeom prst="rect">
            <a:avLst/>
          </a:prstGeom>
          <a:solidFill>
            <a:schemeClr val="tx1"/>
          </a:solidFill>
          <a:ln>
            <a:noFill/>
          </a:ln>
          <a:effectLst>
            <a:outerShdw blurRad="107950" dist="12700" dir="5400000" algn="ctr">
              <a:srgbClr val="000000"/>
            </a:outerShdw>
          </a:effectLst>
        </p:spPr>
        <p:txBody>
          <a:bodyPr anchor="ct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600" b="1" dirty="0">
                <a:solidFill>
                  <a:srgbClr val="FFC000"/>
                </a:solidFill>
                <a:latin typeface="Arial" panose="020B0604020202020204" pitchFamily="34" charset="0"/>
                <a:cs typeface="Arial" panose="020B0604020202020204" pitchFamily="34" charset="0"/>
              </a:rPr>
              <a:t>PURPOSE</a:t>
            </a:r>
          </a:p>
        </p:txBody>
      </p:sp>
      <p:grpSp>
        <p:nvGrpSpPr>
          <p:cNvPr id="52231" name="Group 10"/>
          <p:cNvGrpSpPr>
            <a:grpSpLocks/>
          </p:cNvGrpSpPr>
          <p:nvPr/>
        </p:nvGrpSpPr>
        <p:grpSpPr bwMode="auto">
          <a:xfrm>
            <a:off x="6596400" y="3052693"/>
            <a:ext cx="4195762" cy="3641725"/>
            <a:chOff x="0" y="4270666"/>
            <a:chExt cx="8001000" cy="1949657"/>
          </a:xfrm>
        </p:grpSpPr>
        <p:sp>
          <p:nvSpPr>
            <p:cNvPr id="12" name="Rectangle 11"/>
            <p:cNvSpPr/>
            <p:nvPr/>
          </p:nvSpPr>
          <p:spPr>
            <a:xfrm>
              <a:off x="0" y="4270666"/>
              <a:ext cx="8001000" cy="1949657"/>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TextBox 19"/>
            <p:cNvSpPr txBox="1"/>
            <p:nvPr/>
          </p:nvSpPr>
          <p:spPr>
            <a:xfrm>
              <a:off x="0" y="4270666"/>
              <a:ext cx="8001000" cy="19496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20967" tIns="583184" rIns="620967" bIns="142240" spcCol="1270"/>
            <a:lstStyle/>
            <a:p>
              <a:pPr marL="231775" lvl="1" indent="-231775" defTabSz="1066800" eaLnBrk="1" fontAlgn="auto" hangingPunct="1">
                <a:lnSpc>
                  <a:spcPct val="90000"/>
                </a:lnSpc>
                <a:spcAft>
                  <a:spcPct val="15000"/>
                </a:spcAft>
                <a:buFontTx/>
                <a:buChar char="••"/>
                <a:defRPr/>
              </a:pP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Documentation </a:t>
              </a:r>
              <a:r>
                <a:rPr lang="en-US" sz="2400" dirty="0">
                  <a:latin typeface="Arial" panose="020B0604020202020204" pitchFamily="34" charset="0"/>
                  <a:cs typeface="Arial" panose="020B0604020202020204" pitchFamily="34" charset="0"/>
                </a:rPr>
                <a:t>(AR 530-1)</a:t>
              </a:r>
            </a:p>
            <a:p>
              <a:pPr marL="231775" lvl="1" indent="-231775" defTabSz="1066800" eaLnBrk="1" fontAlgn="auto" hangingPunct="1">
                <a:lnSpc>
                  <a:spcPct val="90000"/>
                </a:lnSpc>
                <a:spcAft>
                  <a:spcPct val="15000"/>
                </a:spcAft>
                <a:buFontTx/>
                <a:buChar char="••"/>
                <a:defRPr/>
              </a:pPr>
              <a:r>
                <a:rPr lang="en-US" sz="2400" dirty="0">
                  <a:latin typeface="Arial" panose="020B0604020202020204" pitchFamily="34" charset="0"/>
                  <a:cs typeface="Arial" panose="020B0604020202020204" pitchFamily="34" charset="0"/>
                </a:rPr>
                <a:t>Plan the </a:t>
              </a:r>
            </a:p>
            <a:p>
              <a:pPr marL="0" lvl="1" defTabSz="1066800" eaLnBrk="1" fontAlgn="auto" hangingPunct="1">
                <a:lnSpc>
                  <a:spcPct val="90000"/>
                </a:lnSpc>
                <a:spcAft>
                  <a:spcPct val="15000"/>
                </a:spcAft>
                <a:defRPr/>
              </a:pP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Implementation </a:t>
              </a:r>
              <a:r>
                <a:rPr lang="en-US" sz="2400" dirty="0">
                  <a:latin typeface="Arial" panose="020B0604020202020204" pitchFamily="34" charset="0"/>
                  <a:cs typeface="Arial" panose="020B0604020202020204" pitchFamily="34" charset="0"/>
                </a:rPr>
                <a:t>of </a:t>
              </a:r>
            </a:p>
            <a:p>
              <a:pPr marL="0" lvl="1" defTabSz="1066800" eaLnBrk="1" fontAlgn="auto" hangingPunct="1">
                <a:lnSpc>
                  <a:spcPct val="90000"/>
                </a:lnSpc>
                <a:spcAft>
                  <a:spcPct val="15000"/>
                </a:spcAft>
                <a:defRPr/>
              </a:pPr>
              <a:r>
                <a:rPr lang="en-US" sz="2400" dirty="0">
                  <a:latin typeface="Arial" panose="020B0604020202020204" pitchFamily="34" charset="0"/>
                  <a:cs typeface="Arial" panose="020B0604020202020204" pitchFamily="34" charset="0"/>
                </a:rPr>
                <a:t>    your measure</a:t>
              </a:r>
            </a:p>
            <a:p>
              <a:pPr marL="231775" lvl="1" indent="-231775" defTabSz="1066800">
                <a:lnSpc>
                  <a:spcPct val="90000"/>
                </a:lnSpc>
                <a:spcAft>
                  <a:spcPct val="15000"/>
                </a:spcAft>
                <a:buFontTx/>
                <a:buChar char="••"/>
                <a:defRPr/>
              </a:pPr>
              <a:r>
                <a:rPr lang="en-US" sz="2400" b="1" dirty="0">
                  <a:solidFill>
                    <a:prstClr val="black">
                      <a:hueOff val="0"/>
                      <a:satOff val="0"/>
                      <a:lumOff val="0"/>
                      <a:alphaOff val="0"/>
                    </a:prstClr>
                  </a:solidFill>
                  <a:latin typeface="Arial" panose="020B0604020202020204" pitchFamily="34" charset="0"/>
                  <a:cs typeface="Arial" panose="020B0604020202020204" pitchFamily="34" charset="0"/>
                </a:rPr>
                <a:t>Coordination</a:t>
              </a:r>
            </a:p>
            <a:p>
              <a:pPr marL="0" lvl="1" defTabSz="1066800" eaLnBrk="1" fontAlgn="auto" hangingPunct="1">
                <a:lnSpc>
                  <a:spcPct val="90000"/>
                </a:lnSpc>
                <a:spcAft>
                  <a:spcPct val="15000"/>
                </a:spcAft>
                <a:defRPr/>
              </a:pPr>
              <a:endParaRPr lang="en-US" sz="2400" dirty="0">
                <a:latin typeface="Arial" panose="020B0604020202020204" pitchFamily="34" charset="0"/>
                <a:cs typeface="Arial" panose="020B0604020202020204" pitchFamily="34" charset="0"/>
              </a:endParaRPr>
            </a:p>
            <a:p>
              <a:pPr marL="0" lvl="1" defTabSz="1066800" eaLnBrk="1" fontAlgn="auto" hangingPunct="1">
                <a:lnSpc>
                  <a:spcPct val="90000"/>
                </a:lnSpc>
                <a:spcAft>
                  <a:spcPct val="15000"/>
                </a:spcAft>
                <a:defRPr/>
              </a:pPr>
              <a:endParaRPr lang="en-US" sz="2400" dirty="0">
                <a:latin typeface="Arial" panose="020B0604020202020204" pitchFamily="34" charset="0"/>
                <a:cs typeface="Arial" panose="020B0604020202020204" pitchFamily="34" charset="0"/>
              </a:endParaRPr>
            </a:p>
          </p:txBody>
        </p:sp>
      </p:grpSp>
      <p:grpSp>
        <p:nvGrpSpPr>
          <p:cNvPr id="21" name="Group 20"/>
          <p:cNvGrpSpPr/>
          <p:nvPr/>
        </p:nvGrpSpPr>
        <p:grpSpPr>
          <a:xfrm>
            <a:off x="6617868" y="2366732"/>
            <a:ext cx="4195791" cy="587811"/>
            <a:chOff x="380999" y="1072562"/>
            <a:chExt cx="5600700" cy="587811"/>
          </a:xfrm>
          <a:scene3d>
            <a:camera prst="orthographicFront">
              <a:rot lat="0" lon="0" rev="0"/>
            </a:camera>
            <a:lightRig rig="soft" dir="t">
              <a:rot lat="0" lon="0" rev="0"/>
            </a:lightRig>
          </a:scene3d>
        </p:grpSpPr>
        <p:sp>
          <p:nvSpPr>
            <p:cNvPr id="22" name="Rounded Rectangle 21"/>
            <p:cNvSpPr/>
            <p:nvPr/>
          </p:nvSpPr>
          <p:spPr>
            <a:xfrm>
              <a:off x="380999" y="1072562"/>
              <a:ext cx="5600700" cy="587811"/>
            </a:xfrm>
            <a:prstGeom prst="round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3" name="Rounded Rectangle 4"/>
            <p:cNvSpPr txBox="1"/>
            <p:nvPr/>
          </p:nvSpPr>
          <p:spPr>
            <a:xfrm>
              <a:off x="409694" y="1101257"/>
              <a:ext cx="5543310" cy="530421"/>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lIns="211693" tIns="0" rIns="211693" bIns="0" spcCol="1270" anchor="ctr"/>
            <a:lstStyle/>
            <a:p>
              <a:pPr algn="ctr" defTabSz="1066800" eaLnBrk="1" fontAlgn="auto" hangingPunct="1">
                <a:lnSpc>
                  <a:spcPct val="90000"/>
                </a:lnSpc>
                <a:spcAft>
                  <a:spcPct val="35000"/>
                </a:spcAft>
                <a:defRPr/>
              </a:pPr>
              <a:r>
                <a:rPr lang="en-US" sz="3000" dirty="0"/>
                <a:t>OBJECTIVES </a:t>
              </a:r>
            </a:p>
          </p:txBody>
        </p:sp>
      </p:grpSp>
    </p:spTree>
    <p:extLst>
      <p:ext uri="{BB962C8B-B14F-4D97-AF65-F5344CB8AC3E}">
        <p14:creationId xmlns:p14="http://schemas.microsoft.com/office/powerpoint/2010/main" val="132098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Mountain Soldiers of the U.S. Army: From WWII to Today - Rock and Ice  Magaz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95942"/>
            <a:ext cx="12306299" cy="70539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DD635B5-04BB-7DCD-8D88-3ED4FE738F56}"/>
              </a:ext>
            </a:extLst>
          </p:cNvPr>
          <p:cNvSpPr/>
          <p:nvPr/>
        </p:nvSpPr>
        <p:spPr>
          <a:xfrm>
            <a:off x="-114301" y="-143441"/>
            <a:ext cx="12306299" cy="696685"/>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cap="all" dirty="0">
                <a:solidFill>
                  <a:srgbClr val="FFC000"/>
                </a:solidFill>
                <a:latin typeface="Arial" panose="020B0604020202020204" pitchFamily="34" charset="0"/>
                <a:cs typeface="Arial" panose="020B0604020202020204" pitchFamily="34" charset="0"/>
              </a:rPr>
              <a:t>     STEP # 4: ASSESS THE RISK</a:t>
            </a:r>
          </a:p>
        </p:txBody>
      </p:sp>
      <p:grpSp>
        <p:nvGrpSpPr>
          <p:cNvPr id="53" name="Group 52"/>
          <p:cNvGrpSpPr/>
          <p:nvPr/>
        </p:nvGrpSpPr>
        <p:grpSpPr>
          <a:xfrm>
            <a:off x="3351119" y="1257213"/>
            <a:ext cx="5375460" cy="4850559"/>
            <a:chOff x="3374950" y="1212901"/>
            <a:chExt cx="4946547" cy="4478901"/>
          </a:xfrm>
          <a:solidFill>
            <a:schemeClr val="bg1">
              <a:lumMod val="50000"/>
            </a:schemeClr>
          </a:solidFill>
        </p:grpSpPr>
        <p:grpSp>
          <p:nvGrpSpPr>
            <p:cNvPr id="54" name="Group 53"/>
            <p:cNvGrpSpPr/>
            <p:nvPr/>
          </p:nvGrpSpPr>
          <p:grpSpPr>
            <a:xfrm>
              <a:off x="3374950" y="1212901"/>
              <a:ext cx="4946547" cy="4478901"/>
              <a:chOff x="3839467" y="408870"/>
              <a:chExt cx="4514850" cy="4414836"/>
            </a:xfrm>
            <a:grpFill/>
          </p:grpSpPr>
          <p:sp>
            <p:nvSpPr>
              <p:cNvPr id="56" name="Flowchart: Process 55"/>
              <p:cNvSpPr/>
              <p:nvPr/>
            </p:nvSpPr>
            <p:spPr>
              <a:xfrm>
                <a:off x="3839467" y="408870"/>
                <a:ext cx="4514850" cy="4414836"/>
              </a:xfrm>
              <a:prstGeom prst="flowChartProcess">
                <a:avLst/>
              </a:prstGeom>
              <a:grpFill/>
              <a:ln w="76200">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545079" y="1312547"/>
                <a:ext cx="3000375" cy="2854838"/>
              </a:xfrm>
              <a:prstGeom prst="hexagon">
                <a:avLst/>
              </a:prstGeom>
              <a:grpFill/>
              <a:ln w="76200">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5169360" y="659344"/>
                <a:ext cx="1855064" cy="588271"/>
              </a:xfrm>
              <a:prstGeom prst="rect">
                <a:avLst/>
              </a:prstGeom>
              <a:grpFill/>
            </p:spPr>
            <p:txBody>
              <a:bodyPr wrap="square" rtlCol="0" anchor="ctr">
                <a:spAutoFit/>
              </a:bodyPr>
              <a:lstStyle/>
              <a:p>
                <a:pPr algn="ctr"/>
                <a:r>
                  <a:rPr lang="en-US" sz="1200" dirty="0">
                    <a:latin typeface="Arial Rounded MT Bold" panose="020F0704030504030204" pitchFamily="34" charset="0"/>
                  </a:rPr>
                  <a:t>1. IDENTIFY CRITICAL   INFORMATION &amp; INDICATORS</a:t>
                </a:r>
              </a:p>
            </p:txBody>
          </p:sp>
          <p:sp>
            <p:nvSpPr>
              <p:cNvPr id="59" name="TextBox 58"/>
              <p:cNvSpPr txBox="1"/>
              <p:nvPr/>
            </p:nvSpPr>
            <p:spPr>
              <a:xfrm rot="3811623">
                <a:off x="6779419" y="1656303"/>
                <a:ext cx="1585913" cy="387753"/>
              </a:xfrm>
              <a:prstGeom prst="rect">
                <a:avLst/>
              </a:prstGeom>
              <a:grpFill/>
            </p:spPr>
            <p:txBody>
              <a:bodyPr wrap="square" rtlCol="0" anchor="ctr">
                <a:spAutoFit/>
              </a:bodyPr>
              <a:lstStyle/>
              <a:p>
                <a:pPr algn="ctr"/>
                <a:r>
                  <a:rPr lang="en-US" sz="1200" dirty="0">
                    <a:latin typeface="Arial Rounded MT Bold" panose="020F0704030504030204" pitchFamily="34" charset="0"/>
                  </a:rPr>
                  <a:t>2. IDENTIFY &amp; ANALYZE THREAT</a:t>
                </a:r>
              </a:p>
            </p:txBody>
          </p:sp>
          <p:sp>
            <p:nvSpPr>
              <p:cNvPr id="60" name="TextBox 59"/>
              <p:cNvSpPr txBox="1"/>
              <p:nvPr/>
            </p:nvSpPr>
            <p:spPr>
              <a:xfrm rot="17740582">
                <a:off x="6800087" y="3340433"/>
                <a:ext cx="1585913" cy="387753"/>
              </a:xfrm>
              <a:prstGeom prst="rect">
                <a:avLst/>
              </a:prstGeom>
              <a:grpFill/>
            </p:spPr>
            <p:txBody>
              <a:bodyPr wrap="square" rtlCol="0" anchor="ctr">
                <a:spAutoFit/>
              </a:bodyPr>
              <a:lstStyle/>
              <a:p>
                <a:pPr algn="ctr"/>
                <a:r>
                  <a:rPr lang="en-US" sz="1200" dirty="0">
                    <a:latin typeface="Arial Rounded MT Bold" panose="020F0704030504030204" pitchFamily="34" charset="0"/>
                  </a:rPr>
                  <a:t>3. ANALYZE  VULNERABILITIES</a:t>
                </a:r>
              </a:p>
            </p:txBody>
          </p:sp>
          <p:sp>
            <p:nvSpPr>
              <p:cNvPr id="61" name="TextBox 60"/>
              <p:cNvSpPr txBox="1"/>
              <p:nvPr/>
            </p:nvSpPr>
            <p:spPr>
              <a:xfrm>
                <a:off x="5196282" y="4254360"/>
                <a:ext cx="1701156" cy="308142"/>
              </a:xfrm>
              <a:prstGeom prst="rect">
                <a:avLst/>
              </a:prstGeom>
              <a:solidFill>
                <a:schemeClr val="bg1"/>
              </a:solidFill>
            </p:spPr>
            <p:txBody>
              <a:bodyPr wrap="square" rtlCol="0" anchor="ctr">
                <a:spAutoFit/>
              </a:bodyPr>
              <a:lstStyle/>
              <a:p>
                <a:pPr algn="ctr"/>
                <a:r>
                  <a:rPr lang="en-US" sz="1600" dirty="0">
                    <a:latin typeface="Arial Rounded MT Bold" panose="020F0704030504030204" pitchFamily="34" charset="0"/>
                  </a:rPr>
                  <a:t>4. ASSESS RISK</a:t>
                </a:r>
              </a:p>
            </p:txBody>
          </p:sp>
          <p:sp>
            <p:nvSpPr>
              <p:cNvPr id="62" name="TextBox 61"/>
              <p:cNvSpPr txBox="1"/>
              <p:nvPr/>
            </p:nvSpPr>
            <p:spPr>
              <a:xfrm rot="3827777">
                <a:off x="3583514" y="3311147"/>
                <a:ext cx="1930522" cy="387753"/>
              </a:xfrm>
              <a:prstGeom prst="rect">
                <a:avLst/>
              </a:prstGeom>
              <a:grpFill/>
            </p:spPr>
            <p:txBody>
              <a:bodyPr wrap="square" rtlCol="0" anchor="ctr">
                <a:spAutoFit/>
              </a:bodyPr>
              <a:lstStyle/>
              <a:p>
                <a:pPr algn="ctr"/>
                <a:r>
                  <a:rPr lang="en-US" sz="1200" dirty="0">
                    <a:latin typeface="Arial Rounded MT Bold" panose="020F0704030504030204" pitchFamily="34" charset="0"/>
                  </a:rPr>
                  <a:t>5. APPLY COUNTERMEASURES</a:t>
                </a:r>
              </a:p>
            </p:txBody>
          </p:sp>
          <p:sp>
            <p:nvSpPr>
              <p:cNvPr id="63" name="TextBox 62"/>
              <p:cNvSpPr txBox="1"/>
              <p:nvPr/>
            </p:nvSpPr>
            <p:spPr>
              <a:xfrm rot="17822276">
                <a:off x="3752122" y="1612689"/>
                <a:ext cx="1585913" cy="387753"/>
              </a:xfrm>
              <a:prstGeom prst="rect">
                <a:avLst/>
              </a:prstGeom>
              <a:grpFill/>
            </p:spPr>
            <p:txBody>
              <a:bodyPr wrap="square" rtlCol="0" anchor="ctr">
                <a:spAutoFit/>
              </a:bodyPr>
              <a:lstStyle/>
              <a:p>
                <a:pPr algn="ctr"/>
                <a:r>
                  <a:rPr lang="en-US" sz="1200" dirty="0">
                    <a:latin typeface="Arial Rounded MT Bold" panose="020F0704030504030204" pitchFamily="34" charset="0"/>
                  </a:rPr>
                  <a:t>6. ASSESS THE EFFECTIVENESS</a:t>
                </a:r>
              </a:p>
            </p:txBody>
          </p:sp>
        </p:grpSp>
        <p:pic>
          <p:nvPicPr>
            <p:cNvPr id="55" name="Picture 54" descr="Opsec Dragon cl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762" y="2618180"/>
              <a:ext cx="2209800" cy="1919288"/>
            </a:xfrm>
            <a:prstGeom prst="rect">
              <a:avLst/>
            </a:prstGeom>
            <a:grpFill/>
            <a:ln w="9525">
              <a:noFill/>
              <a:miter lim="800000"/>
              <a:headEnd/>
              <a:tailEnd/>
            </a:ln>
          </p:spPr>
        </p:pic>
      </p:grpSp>
    </p:spTree>
    <p:extLst>
      <p:ext uri="{BB962C8B-B14F-4D97-AF65-F5344CB8AC3E}">
        <p14:creationId xmlns:p14="http://schemas.microsoft.com/office/powerpoint/2010/main" val="921956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1" y="663677"/>
            <a:ext cx="10646797" cy="592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itle 1"/>
          <p:cNvSpPr>
            <a:spLocks noGrp="1"/>
          </p:cNvSpPr>
          <p:nvPr>
            <p:ph type="title" idx="4294967295"/>
          </p:nvPr>
        </p:nvSpPr>
        <p:spPr>
          <a:xfrm>
            <a:off x="0" y="0"/>
            <a:ext cx="10646797" cy="685800"/>
          </a:xfrm>
          <a:prstGeom prst="rect">
            <a:avLst/>
          </a:prstGeom>
          <a:solidFill>
            <a:schemeClr val="tx1"/>
          </a:solidFill>
        </p:spPr>
        <p:txBody>
          <a:bodyPr>
            <a:normAutofit/>
          </a:bodyPr>
          <a:lstStyle/>
          <a:p>
            <a:pPr algn="ctr"/>
            <a:r>
              <a:rPr lang="en-US" altLang="en-US" b="1" dirty="0">
                <a:solidFill>
                  <a:srgbClr val="FFC000"/>
                </a:solidFill>
                <a:latin typeface=" Arial"/>
              </a:rPr>
              <a:t>DOCUMENT MEASURES IN YOUR PROGRAM </a:t>
            </a:r>
          </a:p>
        </p:txBody>
      </p:sp>
      <p:sp>
        <p:nvSpPr>
          <p:cNvPr id="54276" name="Text Placeholder 4"/>
          <p:cNvSpPr txBox="1">
            <a:spLocks/>
          </p:cNvSpPr>
          <p:nvPr/>
        </p:nvSpPr>
        <p:spPr bwMode="auto">
          <a:xfrm>
            <a:off x="0" y="1159981"/>
            <a:ext cx="6092855"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20000"/>
              </a:spcBef>
              <a:buFont typeface="Arial" panose="020B0604020202020204" pitchFamily="34" charset="0"/>
              <a:buNone/>
            </a:pPr>
            <a:r>
              <a:rPr lang="en-US" altLang="en-US" b="1" dirty="0">
                <a:latin typeface="Arial Black" panose="020B0A04020102020204" pitchFamily="34" charset="0"/>
              </a:rPr>
              <a:t>Why do we document  implementation of measures in your program/plan or SOP?</a:t>
            </a:r>
          </a:p>
        </p:txBody>
      </p:sp>
      <p:sp>
        <p:nvSpPr>
          <p:cNvPr id="9" name="Oval Callout 8"/>
          <p:cNvSpPr/>
          <p:nvPr/>
        </p:nvSpPr>
        <p:spPr>
          <a:xfrm>
            <a:off x="5507935" y="1481275"/>
            <a:ext cx="5694362" cy="4780312"/>
          </a:xfrm>
          <a:prstGeom prst="wedgeEllipseCallout">
            <a:avLst>
              <a:gd name="adj1" fmla="val -82940"/>
              <a:gd name="adj2" fmla="val 5427"/>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eaLnBrk="1" fontAlgn="auto" hangingPunct="1">
              <a:spcBef>
                <a:spcPts val="0"/>
              </a:spcBef>
              <a:spcAft>
                <a:spcPts val="0"/>
              </a:spcAft>
              <a:buFont typeface="+mj-lt"/>
              <a:buAutoNum type="arabicPeriod"/>
              <a:defRPr/>
            </a:pPr>
            <a:r>
              <a:rPr lang="en-US" sz="2000" b="1" dirty="0">
                <a:solidFill>
                  <a:schemeClr val="tx1"/>
                </a:solidFill>
                <a:latin typeface="Arial" panose="020B0604020202020204" pitchFamily="34" charset="0"/>
                <a:cs typeface="Arial" panose="020B0604020202020204" pitchFamily="34" charset="0"/>
              </a:rPr>
              <a:t>Required by regulation</a:t>
            </a:r>
          </a:p>
          <a:p>
            <a:pPr marL="800100" lvl="1" indent="-342900" eaLnBrk="1" fontAlgn="auto" hangingPunct="1">
              <a:spcBef>
                <a:spcPts val="0"/>
              </a:spcBef>
              <a:spcAft>
                <a:spcPts val="0"/>
              </a:spcAft>
              <a:buFont typeface="+mj-lt"/>
              <a:buAutoNum type="arabicPeriod"/>
              <a:defRPr/>
            </a:pPr>
            <a:r>
              <a:rPr lang="en-US" sz="2000" b="1" dirty="0">
                <a:solidFill>
                  <a:schemeClr val="tx1"/>
                </a:solidFill>
                <a:latin typeface="Arial" panose="020B0604020202020204" pitchFamily="34" charset="0"/>
                <a:cs typeface="Arial" panose="020B0604020202020204" pitchFamily="34" charset="0"/>
              </a:rPr>
              <a:t>Continuity  </a:t>
            </a:r>
          </a:p>
          <a:p>
            <a:pPr marL="800100" lvl="1" indent="-342900" eaLnBrk="1" fontAlgn="auto" hangingPunct="1">
              <a:spcBef>
                <a:spcPts val="0"/>
              </a:spcBef>
              <a:spcAft>
                <a:spcPts val="0"/>
              </a:spcAft>
              <a:buFont typeface="+mj-lt"/>
              <a:buAutoNum type="arabicPeriod"/>
              <a:defRPr/>
            </a:pPr>
            <a:r>
              <a:rPr lang="en-US" sz="2000" b="1" dirty="0">
                <a:solidFill>
                  <a:schemeClr val="tx1"/>
                </a:solidFill>
                <a:latin typeface="Arial" panose="020B0604020202020204" pitchFamily="34" charset="0"/>
                <a:cs typeface="Arial" panose="020B0604020202020204" pitchFamily="34" charset="0"/>
              </a:rPr>
              <a:t>Legitimizes the program</a:t>
            </a:r>
          </a:p>
          <a:p>
            <a:pPr marL="800100" lvl="1" indent="-342900" eaLnBrk="1" fontAlgn="auto" hangingPunct="1">
              <a:spcBef>
                <a:spcPts val="0"/>
              </a:spcBef>
              <a:spcAft>
                <a:spcPts val="0"/>
              </a:spcAft>
              <a:buFont typeface="+mj-lt"/>
              <a:buAutoNum type="arabicPeriod"/>
              <a:defRPr/>
            </a:pPr>
            <a:r>
              <a:rPr lang="en-US" sz="2000" b="1" dirty="0">
                <a:solidFill>
                  <a:schemeClr val="tx1"/>
                </a:solidFill>
                <a:latin typeface="Arial" panose="020B0604020202020204" pitchFamily="34" charset="0"/>
                <a:cs typeface="Arial" panose="020B0604020202020204" pitchFamily="34" charset="0"/>
              </a:rPr>
              <a:t>References for infrequent activities</a:t>
            </a:r>
          </a:p>
          <a:p>
            <a:pPr marL="800100" lvl="1" indent="-342900" eaLnBrk="1" fontAlgn="auto" hangingPunct="1">
              <a:spcBef>
                <a:spcPts val="0"/>
              </a:spcBef>
              <a:spcAft>
                <a:spcPts val="0"/>
              </a:spcAft>
              <a:buFont typeface="+mj-lt"/>
              <a:buAutoNum type="arabicPeriod"/>
              <a:defRPr/>
            </a:pPr>
            <a:r>
              <a:rPr lang="en-US" sz="2000" b="1" dirty="0">
                <a:solidFill>
                  <a:schemeClr val="tx1"/>
                </a:solidFill>
                <a:latin typeface="Arial" panose="020B0604020202020204" pitchFamily="34" charset="0"/>
                <a:cs typeface="Arial" panose="020B0604020202020204" pitchFamily="34" charset="0"/>
              </a:rPr>
              <a:t>Sets clear responsibilities </a:t>
            </a:r>
          </a:p>
          <a:p>
            <a:pPr marL="800100" lvl="1" indent="-342900" eaLnBrk="1" fontAlgn="auto" hangingPunct="1">
              <a:spcBef>
                <a:spcPts val="0"/>
              </a:spcBef>
              <a:spcAft>
                <a:spcPts val="0"/>
              </a:spcAft>
              <a:buFont typeface="+mj-lt"/>
              <a:buAutoNum type="arabicPeriod"/>
              <a:defRPr/>
            </a:pPr>
            <a:r>
              <a:rPr lang="en-US" sz="2000" b="1" dirty="0">
                <a:solidFill>
                  <a:schemeClr val="tx1"/>
                </a:solidFill>
                <a:latin typeface="Arial" panose="020B0604020202020204" pitchFamily="34" charset="0"/>
                <a:cs typeface="Arial" panose="020B0604020202020204" pitchFamily="34" charset="0"/>
              </a:rPr>
              <a:t>Identify materials and resources to implement the program or measure</a:t>
            </a:r>
          </a:p>
          <a:p>
            <a:pPr marL="800100" lvl="1" indent="-342900" eaLnBrk="1" fontAlgn="auto" hangingPunct="1">
              <a:spcBef>
                <a:spcPts val="0"/>
              </a:spcBef>
              <a:spcAft>
                <a:spcPts val="0"/>
              </a:spcAft>
              <a:buFont typeface="+mj-lt"/>
              <a:buAutoNum type="arabicPeriod"/>
              <a:defRPr/>
            </a:pPr>
            <a:r>
              <a:rPr lang="en-US" sz="2000" b="1" dirty="0">
                <a:solidFill>
                  <a:schemeClr val="tx1"/>
                </a:solidFill>
                <a:latin typeface="Arial" panose="020B0604020202020204" pitchFamily="34" charset="0"/>
                <a:cs typeface="Arial" panose="020B0604020202020204" pitchFamily="34" charset="0"/>
              </a:rPr>
              <a:t> Identify and Evaluate</a:t>
            </a:r>
          </a:p>
          <a:p>
            <a:pPr lvl="1" eaLnBrk="1" fontAlgn="auto" hangingPunct="1">
              <a:spcBef>
                <a:spcPts val="0"/>
              </a:spcBef>
              <a:spcAft>
                <a:spcPts val="0"/>
              </a:spcAft>
              <a:defRPr/>
            </a:pPr>
            <a:r>
              <a:rPr lang="en-US" sz="2000" b="1" dirty="0">
                <a:solidFill>
                  <a:schemeClr val="tx1"/>
                </a:solidFill>
                <a:latin typeface="Arial" panose="020B0604020202020204" pitchFamily="34" charset="0"/>
                <a:cs typeface="Arial" panose="020B0604020202020204" pitchFamily="34" charset="0"/>
              </a:rPr>
              <a:t>     OPSEC measures and    </a:t>
            </a:r>
          </a:p>
          <a:p>
            <a:pPr lvl="1" eaLnBrk="1" fontAlgn="auto" hangingPunct="1">
              <a:spcBef>
                <a:spcPts val="0"/>
              </a:spcBef>
              <a:spcAft>
                <a:spcPts val="0"/>
              </a:spcAft>
              <a:defRPr/>
            </a:pPr>
            <a:r>
              <a:rPr lang="en-US" sz="2000" b="1" dirty="0">
                <a:solidFill>
                  <a:schemeClr val="tx1"/>
                </a:solidFill>
                <a:latin typeface="Arial" panose="020B0604020202020204" pitchFamily="34" charset="0"/>
                <a:cs typeface="Arial" panose="020B0604020202020204" pitchFamily="34" charset="0"/>
              </a:rPr>
              <a:t>     OPSEC program</a:t>
            </a:r>
          </a:p>
        </p:txBody>
      </p:sp>
    </p:spTree>
    <p:extLst>
      <p:ext uri="{BB962C8B-B14F-4D97-AF65-F5344CB8AC3E}">
        <p14:creationId xmlns:p14="http://schemas.microsoft.com/office/powerpoint/2010/main" val="3262303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17296807"/>
              </p:ext>
            </p:extLst>
          </p:nvPr>
        </p:nvGraphicFramePr>
        <p:xfrm>
          <a:off x="326820" y="782646"/>
          <a:ext cx="10760586"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0" y="0"/>
            <a:ext cx="10649527" cy="685800"/>
          </a:xfrm>
          <a:prstGeom prst="rect">
            <a:avLst/>
          </a:prstGeom>
          <a:solidFill>
            <a:schemeClr val="tx1"/>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ormAutofit/>
          </a:bodyPr>
          <a:lstStyle/>
          <a:p>
            <a:pPr algn="ctr" fontAlgn="auto">
              <a:spcAft>
                <a:spcPts val="0"/>
              </a:spcAft>
              <a:defRPr/>
            </a:pPr>
            <a:r>
              <a:rPr lang="en-US" b="1" dirty="0">
                <a:solidFill>
                  <a:srgbClr val="FFC000"/>
                </a:solidFill>
                <a:latin typeface=" Arial"/>
              </a:rPr>
              <a:t>FORMATS AND TEMPLATES</a:t>
            </a:r>
          </a:p>
        </p:txBody>
      </p:sp>
      <p:sp>
        <p:nvSpPr>
          <p:cNvPr id="7" name="TextBox 6"/>
          <p:cNvSpPr txBox="1"/>
          <p:nvPr/>
        </p:nvSpPr>
        <p:spPr>
          <a:xfrm>
            <a:off x="4325788" y="866193"/>
            <a:ext cx="2455863" cy="585788"/>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eaLnBrk="1" fontAlgn="auto" hangingPunct="1">
              <a:spcBef>
                <a:spcPts val="0"/>
              </a:spcBef>
              <a:spcAft>
                <a:spcPts val="0"/>
              </a:spcAft>
              <a:defRPr/>
            </a:pPr>
            <a:r>
              <a:rPr lang="en-US" sz="3200" b="1" dirty="0">
                <a:solidFill>
                  <a:srgbClr val="0070C0"/>
                </a:solidFill>
                <a:latin typeface=" Arial"/>
              </a:rPr>
              <a:t>JOINT</a:t>
            </a:r>
          </a:p>
        </p:txBody>
      </p:sp>
      <p:sp>
        <p:nvSpPr>
          <p:cNvPr id="8" name="Rectangle 7"/>
          <p:cNvSpPr/>
          <p:nvPr/>
        </p:nvSpPr>
        <p:spPr>
          <a:xfrm>
            <a:off x="944835" y="5858955"/>
            <a:ext cx="9564415" cy="646331"/>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fontAlgn="auto" hangingPunct="1">
              <a:spcBef>
                <a:spcPts val="0"/>
              </a:spcBef>
              <a:spcAft>
                <a:spcPts val="0"/>
              </a:spcAft>
              <a:defRPr/>
            </a:pPr>
            <a:r>
              <a:rPr lang="en-US" b="1" dirty="0">
                <a:latin typeface="Arial" panose="020B0604020202020204" pitchFamily="34" charset="0"/>
                <a:ea typeface="Calibri" panose="020F0502020204030204" pitchFamily="34" charset="0"/>
                <a:cs typeface="Arial" panose="020B0604020202020204" pitchFamily="34" charset="0"/>
              </a:rPr>
              <a:t>Army OSE </a:t>
            </a:r>
            <a:r>
              <a:rPr lang="en-US" b="1" dirty="0" err="1">
                <a:latin typeface="Arial" panose="020B0604020202020204" pitchFamily="34" charset="0"/>
                <a:ea typeface="Calibri" panose="020F0502020204030204" pitchFamily="34" charset="0"/>
                <a:cs typeface="Arial" panose="020B0604020202020204" pitchFamily="34" charset="0"/>
              </a:rPr>
              <a:t>milSuite</a:t>
            </a:r>
            <a:r>
              <a:rPr lang="en-US" b="1" dirty="0">
                <a:latin typeface="Arial" panose="020B0604020202020204" pitchFamily="34" charset="0"/>
                <a:ea typeface="Calibri" panose="020F0502020204030204" pitchFamily="34" charset="0"/>
                <a:cs typeface="Arial" panose="020B0604020202020204" pitchFamily="34" charset="0"/>
              </a:rPr>
              <a:t> Site:</a:t>
            </a:r>
          </a:p>
          <a:p>
            <a:pPr algn="ctr" eaLnBrk="1" fontAlgn="auto" hangingPunct="1">
              <a:spcBef>
                <a:spcPts val="0"/>
              </a:spcBef>
              <a:spcAft>
                <a:spcPts val="0"/>
              </a:spcAft>
              <a:defRPr/>
            </a:pPr>
            <a:r>
              <a:rPr lang="en-US" dirty="0">
                <a:latin typeface="Arial" panose="020B0604020202020204" pitchFamily="34" charset="0"/>
                <a:ea typeface="Calibri" panose="020F0502020204030204" pitchFamily="34" charset="0"/>
                <a:cs typeface="Arial" panose="020B0604020202020204" pitchFamily="34" charset="0"/>
              </a:rPr>
              <a:t>https://www.milsuite.mil/book/groups/army-opsec-support-element-ose/activity</a:t>
            </a:r>
          </a:p>
        </p:txBody>
      </p:sp>
      <p:sp>
        <p:nvSpPr>
          <p:cNvPr id="9" name="TextBox 8"/>
          <p:cNvSpPr txBox="1"/>
          <p:nvPr/>
        </p:nvSpPr>
        <p:spPr>
          <a:xfrm>
            <a:off x="796925" y="838485"/>
            <a:ext cx="2455863" cy="585788"/>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eaLnBrk="1" fontAlgn="auto" hangingPunct="1">
              <a:spcBef>
                <a:spcPts val="0"/>
              </a:spcBef>
              <a:spcAft>
                <a:spcPts val="0"/>
              </a:spcAft>
              <a:defRPr/>
            </a:pPr>
            <a:r>
              <a:rPr lang="en-US" sz="3200" b="1" dirty="0">
                <a:solidFill>
                  <a:schemeClr val="accent4">
                    <a:lumMod val="75000"/>
                  </a:schemeClr>
                </a:solidFill>
                <a:latin typeface=" Arial"/>
              </a:rPr>
              <a:t>ARMY</a:t>
            </a:r>
          </a:p>
        </p:txBody>
      </p:sp>
      <p:sp>
        <p:nvSpPr>
          <p:cNvPr id="10" name="TextBox 9"/>
          <p:cNvSpPr txBox="1"/>
          <p:nvPr/>
        </p:nvSpPr>
        <p:spPr>
          <a:xfrm>
            <a:off x="8053388" y="863176"/>
            <a:ext cx="2455862" cy="585788"/>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eaLnBrk="1" fontAlgn="auto" hangingPunct="1">
              <a:spcBef>
                <a:spcPts val="0"/>
              </a:spcBef>
              <a:spcAft>
                <a:spcPts val="0"/>
              </a:spcAft>
              <a:defRPr/>
            </a:pPr>
            <a:r>
              <a:rPr lang="en-US" sz="3200" b="1" dirty="0">
                <a:solidFill>
                  <a:schemeClr val="tx1"/>
                </a:solidFill>
                <a:latin typeface=" Arial"/>
              </a:rPr>
              <a:t>ALL</a:t>
            </a:r>
          </a:p>
        </p:txBody>
      </p:sp>
    </p:spTree>
    <p:extLst>
      <p:ext uri="{BB962C8B-B14F-4D97-AF65-F5344CB8AC3E}">
        <p14:creationId xmlns:p14="http://schemas.microsoft.com/office/powerpoint/2010/main" val="383406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5532" y="990600"/>
            <a:ext cx="10432769" cy="5486400"/>
          </a:xfrm>
          <a:prstGeom prst="rect">
            <a:avLst/>
          </a:prstGeom>
        </p:spPr>
      </p:pic>
      <p:sp>
        <p:nvSpPr>
          <p:cNvPr id="3" name="Title 1"/>
          <p:cNvSpPr txBox="1">
            <a:spLocks/>
          </p:cNvSpPr>
          <p:nvPr/>
        </p:nvSpPr>
        <p:spPr>
          <a:xfrm>
            <a:off x="7951" y="1820"/>
            <a:ext cx="10600350" cy="685800"/>
          </a:xfrm>
          <a:prstGeom prst="rect">
            <a:avLst/>
          </a:prstGeom>
          <a:solidFill>
            <a:schemeClr val="tx1"/>
          </a:solidFill>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b="1" dirty="0">
                <a:solidFill>
                  <a:srgbClr val="FFC000"/>
                </a:solidFill>
                <a:latin typeface=" Arial"/>
              </a:rPr>
              <a:t>WHAT TO DOCUMENT YOUR MEASURE</a:t>
            </a:r>
          </a:p>
        </p:txBody>
      </p:sp>
      <p:sp>
        <p:nvSpPr>
          <p:cNvPr id="5" name="Rectangle 4"/>
          <p:cNvSpPr/>
          <p:nvPr/>
        </p:nvSpPr>
        <p:spPr>
          <a:xfrm>
            <a:off x="1613647" y="6211669"/>
            <a:ext cx="10578353" cy="646331"/>
          </a:xfrm>
          <a:prstGeom prst="rect">
            <a:avLst/>
          </a:prstGeom>
          <a:solidFill>
            <a:schemeClr val="bg1"/>
          </a:solidFill>
        </p:spPr>
        <p:txBody>
          <a:bodyPr wrap="square">
            <a:spAutoFit/>
          </a:bodyPr>
          <a:lstStyle/>
          <a:p>
            <a:r>
              <a:rPr lang="en-US" dirty="0">
                <a:latin typeface=" Arial"/>
              </a:rPr>
              <a:t>NOTE: OPSEC MEASURES ARE COMMAND-DIRECTED ACTIONS EXECUTED BY INDIVIDUALS,WHO MUST BE AWARE OF THEIR RESPONSIBILITIES.</a:t>
            </a:r>
          </a:p>
        </p:txBody>
      </p:sp>
    </p:spTree>
    <p:extLst>
      <p:ext uri="{BB962C8B-B14F-4D97-AF65-F5344CB8AC3E}">
        <p14:creationId xmlns:p14="http://schemas.microsoft.com/office/powerpoint/2010/main" val="2039642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7951" y="1820"/>
            <a:ext cx="10600350" cy="685800"/>
          </a:xfrm>
          <a:prstGeom prst="rect">
            <a:avLst/>
          </a:prstGeom>
          <a:solidFill>
            <a:schemeClr val="tx1"/>
          </a:solidFill>
        </p:spPr>
        <p:txBody>
          <a:bodyPr>
            <a:normAutofit fontScale="90000"/>
          </a:bodyPr>
          <a:lstStyle/>
          <a:p>
            <a:r>
              <a:rPr lang="en-US" b="1" dirty="0">
                <a:solidFill>
                  <a:srgbClr val="FFC000"/>
                </a:solidFill>
                <a:latin typeface="Arial" panose="020B0604020202020204" pitchFamily="34" charset="0"/>
                <a:cs typeface="Arial" panose="020B0604020202020204" pitchFamily="34" charset="0"/>
              </a:rPr>
              <a:t>Additional Document Requirements</a:t>
            </a:r>
            <a:br>
              <a:rPr lang="en-US" b="1" dirty="0">
                <a:solidFill>
                  <a:srgbClr val="FFC000"/>
                </a:solidFill>
                <a:latin typeface="Arial" panose="020B0604020202020204" pitchFamily="34" charset="0"/>
                <a:cs typeface="Arial" panose="020B0604020202020204" pitchFamily="34" charset="0"/>
              </a:rPr>
            </a:br>
            <a:r>
              <a:rPr lang="en-US" altLang="en-US" b="1" dirty="0">
                <a:solidFill>
                  <a:srgbClr val="FFC000"/>
                </a:solidFill>
                <a:latin typeface="Arial" panose="020B0604020202020204" pitchFamily="34" charset="0"/>
                <a:cs typeface="Arial" panose="020B0604020202020204" pitchFamily="34" charset="0"/>
              </a:rPr>
              <a:t> </a:t>
            </a:r>
          </a:p>
        </p:txBody>
      </p:sp>
      <p:sp>
        <p:nvSpPr>
          <p:cNvPr id="56324" name="TextBox 6"/>
          <p:cNvSpPr txBox="1">
            <a:spLocks noChangeArrowheads="1"/>
          </p:cNvSpPr>
          <p:nvPr/>
        </p:nvSpPr>
        <p:spPr bwMode="auto">
          <a:xfrm>
            <a:off x="190664" y="6002493"/>
            <a:ext cx="1174028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30000"/>
              </a:spcBef>
            </a:pPr>
            <a:r>
              <a:rPr lang="en-US" altLang="en-US" b="1" dirty="0">
                <a:latin typeface="Arial" panose="020B0604020202020204" pitchFamily="34" charset="0"/>
                <a:cs typeface="Arial" panose="020B0604020202020204" pitchFamily="34" charset="0"/>
              </a:rPr>
              <a:t>NOTE: IF THE COMMANDER SELECTED A NO-MEASURES ALTERNATIVE, DOCUMENT THAT  AS WELL</a:t>
            </a:r>
          </a:p>
        </p:txBody>
      </p:sp>
      <p:sp>
        <p:nvSpPr>
          <p:cNvPr id="3" name="Flowchart: Multidocument 2"/>
          <p:cNvSpPr/>
          <p:nvPr/>
        </p:nvSpPr>
        <p:spPr>
          <a:xfrm flipH="1">
            <a:off x="8648608" y="1547418"/>
            <a:ext cx="3543392" cy="4376057"/>
          </a:xfrm>
          <a:prstGeom prst="flowChartMultidocumen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p:nvPr/>
        </p:nvSpPr>
        <p:spPr>
          <a:xfrm>
            <a:off x="8902405" y="1988492"/>
            <a:ext cx="1705895" cy="400110"/>
          </a:xfrm>
          <a:prstGeom prst="rect">
            <a:avLst/>
          </a:prstGeom>
          <a:noFill/>
        </p:spPr>
        <p:txBody>
          <a:bodyPr wrap="square" rtlCol="0">
            <a:spAutoFit/>
          </a:bodyPr>
          <a:lstStyle/>
          <a:p>
            <a:pPr algn="ctr"/>
            <a:r>
              <a:rPr lang="en-US" sz="2000" b="1" dirty="0">
                <a:latin typeface=" Arial"/>
              </a:rPr>
              <a:t>OPORD</a:t>
            </a:r>
          </a:p>
        </p:txBody>
      </p:sp>
      <p:sp>
        <p:nvSpPr>
          <p:cNvPr id="13" name="TextBox 12"/>
          <p:cNvSpPr txBox="1"/>
          <p:nvPr/>
        </p:nvSpPr>
        <p:spPr>
          <a:xfrm>
            <a:off x="9160804" y="2698932"/>
            <a:ext cx="2518999" cy="707886"/>
          </a:xfrm>
          <a:prstGeom prst="rect">
            <a:avLst/>
          </a:prstGeom>
          <a:noFill/>
        </p:spPr>
        <p:txBody>
          <a:bodyPr wrap="square" rtlCol="0">
            <a:spAutoFit/>
          </a:bodyPr>
          <a:lstStyle/>
          <a:p>
            <a:pPr algn="ctr"/>
            <a:r>
              <a:rPr lang="en-US" sz="2000" b="1" dirty="0">
                <a:latin typeface=" Arial"/>
              </a:rPr>
              <a:t>ORGANIZATION</a:t>
            </a:r>
            <a:br>
              <a:rPr lang="en-US" sz="2000" b="1" dirty="0">
                <a:latin typeface=" Arial"/>
              </a:rPr>
            </a:br>
            <a:r>
              <a:rPr lang="en-US" sz="2000" b="1" dirty="0">
                <a:latin typeface=" Arial"/>
              </a:rPr>
              <a:t>SOP</a:t>
            </a:r>
          </a:p>
        </p:txBody>
      </p:sp>
      <p:sp>
        <p:nvSpPr>
          <p:cNvPr id="15" name="TextBox 14"/>
          <p:cNvSpPr txBox="1"/>
          <p:nvPr/>
        </p:nvSpPr>
        <p:spPr>
          <a:xfrm>
            <a:off x="8648608" y="1582011"/>
            <a:ext cx="2678984" cy="400110"/>
          </a:xfrm>
          <a:prstGeom prst="rect">
            <a:avLst/>
          </a:prstGeom>
          <a:noFill/>
        </p:spPr>
        <p:txBody>
          <a:bodyPr wrap="square" rtlCol="0">
            <a:spAutoFit/>
          </a:bodyPr>
          <a:lstStyle/>
          <a:p>
            <a:pPr algn="ctr"/>
            <a:r>
              <a:rPr lang="en-US" sz="2000" b="1" dirty="0">
                <a:latin typeface=" Arial"/>
              </a:rPr>
              <a:t>PROGRAM PLAN</a:t>
            </a:r>
          </a:p>
        </p:txBody>
      </p:sp>
      <p:sp>
        <p:nvSpPr>
          <p:cNvPr id="2" name="Rectangle 1"/>
          <p:cNvSpPr/>
          <p:nvPr/>
        </p:nvSpPr>
        <p:spPr>
          <a:xfrm>
            <a:off x="306170" y="1450580"/>
            <a:ext cx="8197030" cy="4472895"/>
          </a:xfrm>
          <a:prstGeom prst="rect">
            <a:avLst/>
          </a:prstGeom>
        </p:spPr>
        <p:txBody>
          <a:bodyPr/>
          <a:lstStyle/>
          <a:p>
            <a:pPr lvl="1">
              <a:buChar char="•"/>
            </a:pPr>
            <a:r>
              <a:rPr lang="en-US" sz="2400" dirty="0"/>
              <a:t> 6 Step Cyclic Process</a:t>
            </a:r>
          </a:p>
          <a:p>
            <a:pPr lvl="1">
              <a:buChar char="•"/>
            </a:pPr>
            <a:r>
              <a:rPr lang="en-US" sz="2400" dirty="0"/>
              <a:t> Processes &amp; Procedures</a:t>
            </a:r>
          </a:p>
          <a:p>
            <a:pPr lvl="1">
              <a:buChar char="•"/>
            </a:pPr>
            <a:r>
              <a:rPr lang="en-US" sz="2400" dirty="0"/>
              <a:t> Tasks &amp; Responsibilities</a:t>
            </a:r>
          </a:p>
          <a:p>
            <a:pPr lvl="1">
              <a:buChar char="•"/>
            </a:pPr>
            <a:r>
              <a:rPr lang="en-US" sz="2400" dirty="0"/>
              <a:t> Evaluation Plan/Criteria</a:t>
            </a:r>
          </a:p>
          <a:p>
            <a:pPr lvl="1">
              <a:buChar char="•"/>
            </a:pPr>
            <a:r>
              <a:rPr lang="en-US" sz="2400" dirty="0"/>
              <a:t> Policy letters</a:t>
            </a:r>
          </a:p>
          <a:p>
            <a:pPr lvl="1">
              <a:buChar char="•"/>
            </a:pPr>
            <a:r>
              <a:rPr lang="en-US" sz="2400" dirty="0"/>
              <a:t> Assessments</a:t>
            </a:r>
          </a:p>
          <a:p>
            <a:pPr lvl="1">
              <a:buChar char="•"/>
            </a:pPr>
            <a:r>
              <a:rPr lang="en-US" sz="2400" dirty="0"/>
              <a:t> Measure of performance/ Measures of effect</a:t>
            </a:r>
          </a:p>
          <a:p>
            <a:pPr lvl="1">
              <a:buChar char="•"/>
            </a:pPr>
            <a:r>
              <a:rPr lang="en-US" sz="2400" dirty="0"/>
              <a:t> Evaluation Results</a:t>
            </a:r>
          </a:p>
          <a:p>
            <a:pPr lvl="1">
              <a:buChar char="•"/>
            </a:pPr>
            <a:r>
              <a:rPr lang="en-US" sz="2400" dirty="0"/>
              <a:t> OPSEC and PAO Review process</a:t>
            </a:r>
          </a:p>
          <a:p>
            <a:pPr lvl="1">
              <a:buChar char="•"/>
            </a:pPr>
            <a:r>
              <a:rPr lang="en-US" sz="2400" dirty="0"/>
              <a:t> Public review recommendations and results</a:t>
            </a:r>
          </a:p>
        </p:txBody>
      </p:sp>
      <p:sp>
        <p:nvSpPr>
          <p:cNvPr id="4" name="Snip Single Corner Rectangle 3"/>
          <p:cNvSpPr/>
          <p:nvPr/>
        </p:nvSpPr>
        <p:spPr>
          <a:xfrm>
            <a:off x="9154225" y="3502224"/>
            <a:ext cx="2908151" cy="1698166"/>
          </a:xfrm>
          <a:prstGeom prst="snip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TextBox 5"/>
          <p:cNvSpPr txBox="1"/>
          <p:nvPr/>
        </p:nvSpPr>
        <p:spPr>
          <a:xfrm>
            <a:off x="9177437" y="3883185"/>
            <a:ext cx="2485734" cy="707886"/>
          </a:xfrm>
          <a:prstGeom prst="rect">
            <a:avLst/>
          </a:prstGeom>
          <a:noFill/>
        </p:spPr>
        <p:txBody>
          <a:bodyPr wrap="square" rtlCol="0">
            <a:spAutoFit/>
          </a:bodyPr>
          <a:lstStyle/>
          <a:p>
            <a:r>
              <a:rPr lang="en-US" sz="2000" b="1" dirty="0"/>
              <a:t>Electronic  File Folder</a:t>
            </a:r>
          </a:p>
        </p:txBody>
      </p:sp>
    </p:spTree>
    <p:extLst>
      <p:ext uri="{BB962C8B-B14F-4D97-AF65-F5344CB8AC3E}">
        <p14:creationId xmlns:p14="http://schemas.microsoft.com/office/powerpoint/2010/main" val="2047848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solidFill>
            <a:schemeClr val="tx1"/>
          </a:solidFill>
        </p:spPr>
        <p:txBody>
          <a:bodyPr/>
          <a:lstStyle/>
          <a:p>
            <a:pPr eaLnBrk="1" hangingPunct="1"/>
            <a:endParaRPr lang="en-US" altLang="en-US" sz="4000" b="1" dirty="0">
              <a:solidFill>
                <a:srgbClr val="FFC000"/>
              </a:solidFill>
            </a:endParaRPr>
          </a:p>
        </p:txBody>
      </p:sp>
      <p:sp>
        <p:nvSpPr>
          <p:cNvPr id="94211" name="Rectangle 3"/>
          <p:cNvSpPr>
            <a:spLocks noGrp="1" noChangeArrowheads="1"/>
          </p:cNvSpPr>
          <p:nvPr>
            <p:ph type="body" idx="1"/>
          </p:nvPr>
        </p:nvSpPr>
        <p:spPr>
          <a:xfrm>
            <a:off x="234949" y="1187824"/>
            <a:ext cx="10414578" cy="3762375"/>
          </a:xfrm>
          <a:solidFill>
            <a:srgbClr val="FFC000"/>
          </a:solidFill>
        </p:spPr>
        <p:txBody>
          <a:bodyPr/>
          <a:lstStyle/>
          <a:p>
            <a:pPr eaLnBrk="1" hangingPunct="1">
              <a:buClrTx/>
              <a:buFont typeface="Arial" panose="020B0604020202020204" pitchFamily="34" charset="0"/>
              <a:buChar char="•"/>
            </a:pPr>
            <a:r>
              <a:rPr lang="en-US" altLang="en-US" sz="2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Essential secrecy = OPSEC + traditional security</a:t>
            </a:r>
          </a:p>
          <a:p>
            <a:pPr eaLnBrk="1" hangingPunct="1">
              <a:buClrTx/>
              <a:buFont typeface="Arial" panose="020B0604020202020204" pitchFamily="34" charset="0"/>
              <a:buChar char="•"/>
            </a:pPr>
            <a:r>
              <a:rPr lang="en-US" altLang="en-US" sz="2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Traditional security includes a variety of programs that can help protect Critical Information</a:t>
            </a:r>
          </a:p>
          <a:p>
            <a:pPr lvl="1" eaLnBrk="1" hangingPunct="1">
              <a:buClrTx/>
              <a:buFont typeface="Arial" panose="020B0604020202020204" pitchFamily="34" charset="0"/>
              <a:buChar char="•"/>
            </a:pPr>
            <a:endParaRPr lang="en-US" altLang="en-US" sz="2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eaLnBrk="1" hangingPunct="1">
              <a:buClrTx/>
              <a:buFont typeface="Arial" panose="020B0604020202020204" pitchFamily="34" charset="0"/>
              <a:buChar char="•"/>
            </a:pPr>
            <a:r>
              <a:rPr lang="en-US" altLang="en-US" sz="2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Information Security (380-5)</a:t>
            </a:r>
          </a:p>
          <a:p>
            <a:pPr lvl="1" eaLnBrk="1" hangingPunct="1">
              <a:buClrTx/>
              <a:buFont typeface="Arial" panose="020B0604020202020204" pitchFamily="34" charset="0"/>
              <a:buChar char="•"/>
            </a:pPr>
            <a:r>
              <a:rPr lang="en-US" altLang="en-US" sz="2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Personnel Security (380-67)</a:t>
            </a:r>
          </a:p>
          <a:p>
            <a:pPr lvl="1" eaLnBrk="1" hangingPunct="1">
              <a:buClrTx/>
              <a:buFont typeface="Arial" panose="020B0604020202020204" pitchFamily="34" charset="0"/>
              <a:buChar char="•"/>
            </a:pPr>
            <a:r>
              <a:rPr lang="en-US" altLang="en-US" sz="2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Communications Security (380-40)</a:t>
            </a:r>
          </a:p>
          <a:p>
            <a:pPr lvl="1" eaLnBrk="1" hangingPunct="1">
              <a:buClrTx/>
              <a:buFont typeface="Arial" panose="020B0604020202020204" pitchFamily="34" charset="0"/>
              <a:buChar char="•"/>
            </a:pPr>
            <a:endParaRPr lang="en-US" altLang="en-US" sz="24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4212" name="Rectangle 4"/>
          <p:cNvSpPr>
            <a:spLocks noChangeArrowheads="1"/>
          </p:cNvSpPr>
          <p:nvPr/>
        </p:nvSpPr>
        <p:spPr bwMode="auto">
          <a:xfrm>
            <a:off x="6368527" y="3069011"/>
            <a:ext cx="533579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800100" lvl="1" indent="-342900" eaLnBrk="1" hangingPunct="1">
              <a:spcBef>
                <a:spcPct val="20000"/>
              </a:spcBef>
              <a:buClr>
                <a:schemeClr val="tx1"/>
              </a:buClr>
              <a:buSzPct val="100000"/>
              <a:buFont typeface="Arial" panose="020B0604020202020204" pitchFamily="34" charset="0"/>
              <a:buChar char="•"/>
            </a:pPr>
            <a:r>
              <a:rPr lang="en-US" altLang="en-US" sz="2400" b="1" dirty="0">
                <a:latin typeface="Arial Unicode MS" panose="020B0604020202020204" pitchFamily="34" charset="-128"/>
                <a:ea typeface="Arial Unicode MS" panose="020B0604020202020204" pitchFamily="34" charset="-128"/>
                <a:cs typeface="Arial Unicode MS" panose="020B0604020202020204" pitchFamily="34" charset="-128"/>
              </a:rPr>
              <a:t>Physical Security (190-13)</a:t>
            </a:r>
          </a:p>
          <a:p>
            <a:pPr marL="800100" lvl="1" indent="-342900" eaLnBrk="1" hangingPunct="1">
              <a:spcBef>
                <a:spcPct val="20000"/>
              </a:spcBef>
              <a:buClr>
                <a:schemeClr val="tx1"/>
              </a:buClr>
              <a:buSzPct val="100000"/>
              <a:buFont typeface="Arial" panose="020B0604020202020204" pitchFamily="34" charset="0"/>
              <a:buChar char="•"/>
            </a:pPr>
            <a:r>
              <a:rPr lang="en-US" altLang="en-US" sz="2400" b="1" dirty="0">
                <a:latin typeface="Arial Unicode MS" panose="020B0604020202020204" pitchFamily="34" charset="-128"/>
                <a:ea typeface="Arial Unicode MS" panose="020B0604020202020204" pitchFamily="34" charset="-128"/>
                <a:cs typeface="Arial Unicode MS" panose="020B0604020202020204" pitchFamily="34" charset="-128"/>
              </a:rPr>
              <a:t>Industrial Security (380-49)</a:t>
            </a:r>
          </a:p>
          <a:p>
            <a:pPr marL="800100" lvl="1" indent="-342900" eaLnBrk="1" hangingPunct="1">
              <a:spcBef>
                <a:spcPct val="20000"/>
              </a:spcBef>
              <a:buClr>
                <a:schemeClr val="tx1"/>
              </a:buClr>
              <a:buSzPct val="100000"/>
              <a:buFont typeface="Arial" panose="020B0604020202020204" pitchFamily="34" charset="0"/>
              <a:buChar char="•"/>
            </a:pPr>
            <a:r>
              <a:rPr lang="en-US" altLang="en-US" sz="2400" b="1" dirty="0">
                <a:latin typeface="Arial Unicode MS" panose="020B0604020202020204" pitchFamily="34" charset="-128"/>
                <a:ea typeface="Arial Unicode MS" panose="020B0604020202020204" pitchFamily="34" charset="-128"/>
                <a:cs typeface="Arial Unicode MS" panose="020B0604020202020204" pitchFamily="34" charset="-128"/>
              </a:rPr>
              <a:t>Personal Security (190-58)</a:t>
            </a:r>
          </a:p>
        </p:txBody>
      </p:sp>
      <p:sp>
        <p:nvSpPr>
          <p:cNvPr id="6" name="Title 1"/>
          <p:cNvSpPr txBox="1">
            <a:spLocks/>
          </p:cNvSpPr>
          <p:nvPr/>
        </p:nvSpPr>
        <p:spPr>
          <a:xfrm>
            <a:off x="0" y="0"/>
            <a:ext cx="10649527" cy="685800"/>
          </a:xfrm>
          <a:prstGeom prst="rect">
            <a:avLst/>
          </a:prstGeom>
          <a:solidFill>
            <a:schemeClr val="tx1"/>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ormAutofit fontScale="92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altLang="en-US" b="1" dirty="0">
                <a:solidFill>
                  <a:srgbClr val="FFC000"/>
                </a:solidFill>
                <a:latin typeface=" Arial"/>
              </a:rPr>
              <a:t>COORDINATING WITH TRADITIONAL SECURITY</a:t>
            </a:r>
            <a:endParaRPr lang="en-US" b="1" dirty="0">
              <a:solidFill>
                <a:srgbClr val="FFC000"/>
              </a:solidFill>
              <a:latin typeface=" Arial"/>
            </a:endParaRPr>
          </a:p>
        </p:txBody>
      </p:sp>
    </p:spTree>
    <p:extLst>
      <p:ext uri="{BB962C8B-B14F-4D97-AF65-F5344CB8AC3E}">
        <p14:creationId xmlns:p14="http://schemas.microsoft.com/office/powerpoint/2010/main" val="3921171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688489" y="1236232"/>
            <a:ext cx="8534400" cy="4734261"/>
          </a:xfrm>
        </p:spPr>
        <p:txBody>
          <a:bodyPr/>
          <a:lstStyle/>
          <a:p>
            <a:pPr eaLnBrk="1" hangingPunct="1">
              <a:buClrTx/>
              <a:buFont typeface="Arial" panose="020B0604020202020204" pitchFamily="34" charset="0"/>
              <a:buChar char="•"/>
            </a:pPr>
            <a:r>
              <a:rPr lang="en-US" altLang="en-US" sz="2400" b="1" dirty="0">
                <a:solidFill>
                  <a:schemeClr val="tx1"/>
                </a:solidFill>
              </a:rPr>
              <a:t>Information Security: Division of labor</a:t>
            </a:r>
          </a:p>
          <a:p>
            <a:pPr eaLnBrk="1" hangingPunct="1">
              <a:buClrTx/>
              <a:buFont typeface="Arial" panose="020B0604020202020204" pitchFamily="34" charset="0"/>
              <a:buChar char="•"/>
            </a:pPr>
            <a:r>
              <a:rPr lang="en-US" altLang="en-US" sz="2400" b="1" dirty="0">
                <a:solidFill>
                  <a:schemeClr val="tx1"/>
                </a:solidFill>
              </a:rPr>
              <a:t>Physical Security: Mutual support and benefit</a:t>
            </a:r>
          </a:p>
          <a:p>
            <a:pPr eaLnBrk="1" hangingPunct="1">
              <a:buClrTx/>
              <a:buFont typeface="Arial" panose="020B0604020202020204" pitchFamily="34" charset="0"/>
              <a:buChar char="•"/>
            </a:pPr>
            <a:r>
              <a:rPr lang="en-US" altLang="en-US" sz="2400" b="1" dirty="0">
                <a:solidFill>
                  <a:schemeClr val="tx1"/>
                </a:solidFill>
              </a:rPr>
              <a:t>Information Assurance / Communications Security: Mutual protection required</a:t>
            </a:r>
          </a:p>
          <a:p>
            <a:pPr eaLnBrk="1" hangingPunct="1">
              <a:buClrTx/>
              <a:buFont typeface="Arial" panose="020B0604020202020204" pitchFamily="34" charset="0"/>
              <a:buChar char="•"/>
            </a:pPr>
            <a:r>
              <a:rPr lang="en-US" altLang="en-US" sz="2400" b="1" dirty="0">
                <a:solidFill>
                  <a:schemeClr val="tx1"/>
                </a:solidFill>
              </a:rPr>
              <a:t>Personnel Security: Can support legitimate release of Critical Information</a:t>
            </a:r>
          </a:p>
          <a:p>
            <a:pPr eaLnBrk="1" hangingPunct="1">
              <a:buClrTx/>
              <a:buFont typeface="Arial" panose="020B0604020202020204" pitchFamily="34" charset="0"/>
              <a:buChar char="•"/>
            </a:pPr>
            <a:r>
              <a:rPr lang="en-US" altLang="en-US" sz="2400" b="1" dirty="0">
                <a:solidFill>
                  <a:schemeClr val="tx1"/>
                </a:solidFill>
              </a:rPr>
              <a:t>Industrial Security: Can aid in protection of critical information by other organizations</a:t>
            </a:r>
          </a:p>
          <a:p>
            <a:pPr eaLnBrk="1" hangingPunct="1">
              <a:buClrTx/>
              <a:buFont typeface="Arial" panose="020B0604020202020204" pitchFamily="34" charset="0"/>
              <a:buChar char="•"/>
            </a:pPr>
            <a:r>
              <a:rPr lang="en-US" altLang="en-US" sz="2400" b="1" dirty="0">
                <a:solidFill>
                  <a:schemeClr val="tx1"/>
                </a:solidFill>
              </a:rPr>
              <a:t>Personal Security: Similar techniques, protection of individuals with access to critical information</a:t>
            </a:r>
          </a:p>
        </p:txBody>
      </p:sp>
      <p:sp>
        <p:nvSpPr>
          <p:cNvPr id="2" name="Title 1"/>
          <p:cNvSpPr>
            <a:spLocks noGrp="1"/>
          </p:cNvSpPr>
          <p:nvPr>
            <p:ph type="title"/>
          </p:nvPr>
        </p:nvSpPr>
        <p:spPr/>
        <p:txBody>
          <a:bodyPr/>
          <a:lstStyle/>
          <a:p>
            <a:endParaRPr lang="en-US"/>
          </a:p>
        </p:txBody>
      </p:sp>
      <p:sp>
        <p:nvSpPr>
          <p:cNvPr id="5" name="Title 1"/>
          <p:cNvSpPr txBox="1">
            <a:spLocks/>
          </p:cNvSpPr>
          <p:nvPr/>
        </p:nvSpPr>
        <p:spPr>
          <a:xfrm>
            <a:off x="0" y="0"/>
            <a:ext cx="10649527" cy="685800"/>
          </a:xfrm>
          <a:prstGeom prst="rect">
            <a:avLst/>
          </a:prstGeom>
          <a:solidFill>
            <a:schemeClr val="tx1"/>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altLang="en-US" b="1" dirty="0">
                <a:solidFill>
                  <a:srgbClr val="FFC000"/>
                </a:solidFill>
                <a:latin typeface=" Arial"/>
              </a:rPr>
              <a:t>BENEFITS OF COORDINATION</a:t>
            </a:r>
            <a:endParaRPr lang="en-US" b="1" dirty="0">
              <a:solidFill>
                <a:srgbClr val="FFC000"/>
              </a:solidFill>
              <a:latin typeface=" Arial"/>
            </a:endParaRPr>
          </a:p>
        </p:txBody>
      </p:sp>
    </p:spTree>
    <p:extLst>
      <p:ext uri="{BB962C8B-B14F-4D97-AF65-F5344CB8AC3E}">
        <p14:creationId xmlns:p14="http://schemas.microsoft.com/office/powerpoint/2010/main" val="401378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endParaRPr lang="en-US" altLang="en-US" sz="4000" b="1" dirty="0"/>
          </a:p>
        </p:txBody>
      </p:sp>
      <p:sp>
        <p:nvSpPr>
          <p:cNvPr id="97283" name="Rectangle 3"/>
          <p:cNvSpPr>
            <a:spLocks noGrp="1" noChangeArrowheads="1"/>
          </p:cNvSpPr>
          <p:nvPr>
            <p:ph type="body" idx="1"/>
          </p:nvPr>
        </p:nvSpPr>
        <p:spPr>
          <a:xfrm>
            <a:off x="120244" y="1276826"/>
            <a:ext cx="5325213" cy="4000350"/>
          </a:xfrm>
        </p:spPr>
        <p:txBody>
          <a:bodyPr/>
          <a:lstStyle/>
          <a:p>
            <a:pPr eaLnBrk="1" hangingPunct="1">
              <a:buClrTx/>
              <a:buFont typeface="Arial" panose="020B0604020202020204" pitchFamily="34" charset="0"/>
              <a:buChar char="•"/>
            </a:pPr>
            <a:r>
              <a:rPr lang="en-US" altLang="en-US"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AR 380-5 provides classification guidance</a:t>
            </a:r>
          </a:p>
          <a:p>
            <a:pPr lvl="1" eaLnBrk="1" hangingPunct="1">
              <a:buClrTx/>
              <a:buFont typeface="Arial" panose="020B0604020202020204" pitchFamily="34" charset="0"/>
              <a:buChar char="•"/>
            </a:pPr>
            <a:r>
              <a:rPr lang="en-US" altLang="en-US"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Outlines CUI, FOUO, SBU, etc. and their use</a:t>
            </a:r>
          </a:p>
          <a:p>
            <a:pPr lvl="1" eaLnBrk="1" hangingPunct="1">
              <a:buClrTx/>
              <a:buFont typeface="Arial" panose="020B0604020202020204" pitchFamily="34" charset="0"/>
              <a:buChar char="•"/>
            </a:pPr>
            <a:r>
              <a:rPr lang="en-US" altLang="en-US"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Defines sanctions for release of classified or sensitive information</a:t>
            </a:r>
          </a:p>
        </p:txBody>
      </p:sp>
      <p:sp>
        <p:nvSpPr>
          <p:cNvPr id="5" name="Title 1"/>
          <p:cNvSpPr txBox="1">
            <a:spLocks/>
          </p:cNvSpPr>
          <p:nvPr/>
        </p:nvSpPr>
        <p:spPr>
          <a:xfrm>
            <a:off x="0" y="0"/>
            <a:ext cx="10649527" cy="685800"/>
          </a:xfrm>
          <a:prstGeom prst="rect">
            <a:avLst/>
          </a:prstGeom>
          <a:solidFill>
            <a:schemeClr val="tx1"/>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ormAutofit fontScale="92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altLang="en-US" b="1" dirty="0">
                <a:solidFill>
                  <a:srgbClr val="FFC000"/>
                </a:solidFill>
                <a:latin typeface=" Arial"/>
              </a:rPr>
              <a:t>COORDINATION WITH INFORMATION SECURITY</a:t>
            </a:r>
            <a:endParaRPr lang="en-US" b="1" dirty="0">
              <a:solidFill>
                <a:srgbClr val="FFC000"/>
              </a:solidFill>
              <a:latin typeface=" Arial"/>
            </a:endParaRPr>
          </a:p>
        </p:txBody>
      </p:sp>
      <p:sp>
        <p:nvSpPr>
          <p:cNvPr id="6" name="Rectangle 3"/>
          <p:cNvSpPr txBox="1">
            <a:spLocks noChangeArrowheads="1"/>
          </p:cNvSpPr>
          <p:nvPr/>
        </p:nvSpPr>
        <p:spPr>
          <a:xfrm>
            <a:off x="5594872" y="1808126"/>
            <a:ext cx="5937325" cy="4345248"/>
          </a:xfr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Clr>
                <a:schemeClr val="tx1"/>
              </a:buClr>
              <a:buFont typeface="Arial" panose="020B0604020202020204" pitchFamily="34" charset="0"/>
              <a:buChar char="•"/>
            </a:pPr>
            <a:r>
              <a:rPr lang="en-US" altLang="en-US"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Most common interaction: Document review</a:t>
            </a:r>
          </a:p>
          <a:p>
            <a:pPr lvl="1">
              <a:buClr>
                <a:schemeClr val="tx1"/>
              </a:buClr>
              <a:buFont typeface="Arial" panose="020B0604020202020204" pitchFamily="34" charset="0"/>
              <a:buChar char="•"/>
            </a:pPr>
            <a:r>
              <a:rPr lang="en-US" altLang="en-US"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Situation: Aggregation of information may result in classification of a document; Consult with your Security Classification Guide and your INFOSEC officer</a:t>
            </a:r>
          </a:p>
          <a:p>
            <a:pPr>
              <a:buClr>
                <a:schemeClr val="tx1"/>
              </a:buClr>
              <a:buFont typeface="Arial" panose="020B0604020202020204" pitchFamily="34" charset="0"/>
              <a:buChar char="•"/>
            </a:pPr>
            <a:r>
              <a:rPr lang="en-US" altLang="en-US"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Very common interaction; recommend OWG</a:t>
            </a:r>
          </a:p>
        </p:txBody>
      </p:sp>
      <p:pic>
        <p:nvPicPr>
          <p:cNvPr id="7" name="Picture 4" descr="MCj042481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9822">
            <a:off x="1919194" y="4390828"/>
            <a:ext cx="2258445" cy="217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rot="1370909">
            <a:off x="2096090" y="5167237"/>
            <a:ext cx="201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600" b="1" dirty="0">
                <a:solidFill>
                  <a:srgbClr val="FF3300"/>
                </a:solidFill>
                <a:latin typeface="Times New Roman" panose="02020603050405020304" pitchFamily="18" charset="0"/>
              </a:rPr>
              <a:t>SECRET</a:t>
            </a:r>
          </a:p>
        </p:txBody>
      </p:sp>
    </p:spTree>
    <p:extLst>
      <p:ext uri="{BB962C8B-B14F-4D97-AF65-F5344CB8AC3E}">
        <p14:creationId xmlns:p14="http://schemas.microsoft.com/office/powerpoint/2010/main" val="111345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endParaRPr lang="en-US" altLang="en-US" sz="4000" b="1" dirty="0"/>
          </a:p>
        </p:txBody>
      </p:sp>
      <p:sp>
        <p:nvSpPr>
          <p:cNvPr id="99331" name="Rectangle 3"/>
          <p:cNvSpPr>
            <a:spLocks noGrp="1" noChangeArrowheads="1"/>
          </p:cNvSpPr>
          <p:nvPr>
            <p:ph type="body" idx="1"/>
          </p:nvPr>
        </p:nvSpPr>
        <p:spPr>
          <a:xfrm>
            <a:off x="453614" y="1474695"/>
            <a:ext cx="8873266" cy="4635648"/>
          </a:xfrm>
        </p:spPr>
        <p:txBody>
          <a:bodyPr/>
          <a:lstStyle/>
          <a:p>
            <a:pPr eaLnBrk="1" hangingPunct="1">
              <a:buClr>
                <a:schemeClr val="tx1"/>
              </a:buClr>
              <a:buFont typeface="Arial" panose="020B0604020202020204" pitchFamily="34" charset="0"/>
              <a:buChar char="•"/>
            </a:pPr>
            <a:r>
              <a:rPr lang="en-US" altLang="en-US" sz="2800" dirty="0"/>
              <a:t>Personnel security addresses individuals’ access to classified information</a:t>
            </a:r>
          </a:p>
          <a:p>
            <a:pPr eaLnBrk="1" hangingPunct="1">
              <a:buClr>
                <a:schemeClr val="tx1"/>
              </a:buClr>
              <a:buFont typeface="Arial" panose="020B0604020202020204" pitchFamily="34" charset="0"/>
              <a:buChar char="•"/>
            </a:pPr>
            <a:r>
              <a:rPr lang="en-US" altLang="en-US" sz="2800" dirty="0"/>
              <a:t>Less interaction with OPSEC than most traditional security disciplines</a:t>
            </a:r>
          </a:p>
          <a:p>
            <a:pPr eaLnBrk="1" hangingPunct="1">
              <a:buClr>
                <a:schemeClr val="tx1"/>
              </a:buClr>
              <a:buFont typeface="Arial" panose="020B0604020202020204" pitchFamily="34" charset="0"/>
              <a:buChar char="•"/>
            </a:pPr>
            <a:r>
              <a:rPr lang="en-US" altLang="en-US" sz="2800" dirty="0"/>
              <a:t>May be useful as an informal vetting process for allowing access to critical information, especially when working with personnel outside your unit in terms of special NDA’s </a:t>
            </a:r>
          </a:p>
        </p:txBody>
      </p:sp>
      <p:sp>
        <p:nvSpPr>
          <p:cNvPr id="4" name="Title 1"/>
          <p:cNvSpPr txBox="1">
            <a:spLocks/>
          </p:cNvSpPr>
          <p:nvPr/>
        </p:nvSpPr>
        <p:spPr>
          <a:xfrm>
            <a:off x="0" y="0"/>
            <a:ext cx="10649527" cy="685800"/>
          </a:xfrm>
          <a:prstGeom prst="rect">
            <a:avLst/>
          </a:prstGeom>
          <a:solidFill>
            <a:schemeClr val="tx1"/>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altLang="en-US" b="1" dirty="0">
                <a:solidFill>
                  <a:srgbClr val="FFC000"/>
                </a:solidFill>
                <a:latin typeface=" Arial"/>
              </a:rPr>
              <a:t>COORDINATION WITH PERSONNEL SECURITY</a:t>
            </a:r>
            <a:endParaRPr lang="en-US" b="1" dirty="0">
              <a:solidFill>
                <a:srgbClr val="FFC000"/>
              </a:solidFill>
              <a:latin typeface=" Arial"/>
            </a:endParaRPr>
          </a:p>
        </p:txBody>
      </p:sp>
      <p:pic>
        <p:nvPicPr>
          <p:cNvPr id="2" name="Picture 1"/>
          <p:cNvPicPr>
            <a:picLocks noChangeAspect="1"/>
          </p:cNvPicPr>
          <p:nvPr/>
        </p:nvPicPr>
        <p:blipFill>
          <a:blip r:embed="rId3"/>
          <a:stretch>
            <a:fillRect/>
          </a:stretch>
        </p:blipFill>
        <p:spPr>
          <a:xfrm>
            <a:off x="9075761" y="1678674"/>
            <a:ext cx="2975212" cy="3957851"/>
          </a:xfrm>
          <a:prstGeom prst="rect">
            <a:avLst/>
          </a:prstGeom>
        </p:spPr>
      </p:pic>
    </p:spTree>
    <p:extLst>
      <p:ext uri="{BB962C8B-B14F-4D97-AF65-F5344CB8AC3E}">
        <p14:creationId xmlns:p14="http://schemas.microsoft.com/office/powerpoint/2010/main" val="2653010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207572" y="1007513"/>
            <a:ext cx="9870187" cy="5420582"/>
          </a:xfrm>
        </p:spPr>
        <p:txBody>
          <a:bodyPr/>
          <a:lstStyle/>
          <a:p>
            <a:pPr lvl="1">
              <a:buClr>
                <a:schemeClr val="tx1"/>
              </a:buClr>
              <a:buFont typeface="Arial" panose="020B0604020202020204" pitchFamily="34" charset="0"/>
              <a:buChar char="•"/>
            </a:pPr>
            <a:r>
              <a:rPr lang="en-US" altLang="en-US"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Encompasses Communications Security (COMSEC), Computer Security (COMPUSEC), Emanation Security (EMSEC) and Information Management (IA)</a:t>
            </a:r>
          </a:p>
          <a:p>
            <a:pPr lvl="1" eaLnBrk="1" hangingPunct="1">
              <a:buClr>
                <a:schemeClr val="tx1"/>
              </a:buClr>
              <a:buFont typeface="Arial" panose="020B0604020202020204" pitchFamily="34" charset="0"/>
              <a:buChar char="•"/>
            </a:pPr>
            <a:r>
              <a:rPr lang="en-US" altLang="en-US"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Most common interaction: Password security, commercial off the shelf apps vulnerabilities</a:t>
            </a:r>
          </a:p>
          <a:p>
            <a:pPr lvl="1" eaLnBrk="1" hangingPunct="1">
              <a:buClr>
                <a:schemeClr val="tx1"/>
              </a:buClr>
              <a:buFont typeface="Arial" panose="020B0604020202020204" pitchFamily="34" charset="0"/>
              <a:buChar char="•"/>
            </a:pPr>
            <a:r>
              <a:rPr lang="en-US" altLang="en-US"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Hackers are aware that the easiest way into a system may be to target the user.</a:t>
            </a:r>
          </a:p>
          <a:p>
            <a:pPr lvl="1" eaLnBrk="1" hangingPunct="1">
              <a:buClr>
                <a:schemeClr val="tx1"/>
              </a:buClr>
              <a:buFont typeface="Arial" panose="020B0604020202020204" pitchFamily="34" charset="0"/>
              <a:buChar char="•"/>
            </a:pPr>
            <a:r>
              <a:rPr lang="en-US" altLang="en-US"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Providing awareness training on user susceptibilities to (</a:t>
            </a:r>
            <a:r>
              <a:rPr lang="en-US" altLang="en-US" sz="2400" u="sng"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social engineering</a:t>
            </a:r>
            <a:r>
              <a:rPr lang="en-US" altLang="en-US"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and human nature and latest vulnerabilities assist in the reduction of vulnerabilities.</a:t>
            </a:r>
          </a:p>
          <a:p>
            <a:pPr lvl="1" eaLnBrk="1" hangingPunct="1">
              <a:buClr>
                <a:schemeClr val="tx1"/>
              </a:buClr>
              <a:buFont typeface="Arial" panose="020B0604020202020204" pitchFamily="34" charset="0"/>
              <a:buChar char="•"/>
            </a:pPr>
            <a:r>
              <a:rPr lang="en-US" altLang="en-US"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Additional interaction; OWG membership recommended dependent upon the unit or mission</a:t>
            </a:r>
          </a:p>
          <a:p>
            <a:pPr lvl="1" eaLnBrk="1" hangingPunct="1">
              <a:buClr>
                <a:schemeClr val="tx1"/>
              </a:buClr>
              <a:buFont typeface="Arial" panose="020B0604020202020204" pitchFamily="34" charset="0"/>
              <a:buChar char="•"/>
            </a:pPr>
            <a:endParaRPr lang="en-US" altLang="en-US" sz="24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Title 1"/>
          <p:cNvSpPr>
            <a:spLocks noGrp="1"/>
          </p:cNvSpPr>
          <p:nvPr>
            <p:ph type="title"/>
          </p:nvPr>
        </p:nvSpPr>
        <p:spPr/>
        <p:txBody>
          <a:bodyPr/>
          <a:lstStyle/>
          <a:p>
            <a:endParaRPr lang="en-US"/>
          </a:p>
        </p:txBody>
      </p:sp>
      <p:sp>
        <p:nvSpPr>
          <p:cNvPr id="7" name="Title 1"/>
          <p:cNvSpPr txBox="1">
            <a:spLocks/>
          </p:cNvSpPr>
          <p:nvPr/>
        </p:nvSpPr>
        <p:spPr>
          <a:xfrm>
            <a:off x="0" y="0"/>
            <a:ext cx="10649527" cy="685800"/>
          </a:xfrm>
          <a:prstGeom prst="rect">
            <a:avLst/>
          </a:prstGeom>
          <a:solidFill>
            <a:schemeClr val="tx1"/>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altLang="en-US" b="1" dirty="0">
                <a:solidFill>
                  <a:srgbClr val="FFC000"/>
                </a:solidFill>
                <a:latin typeface=" Arial"/>
              </a:rPr>
              <a:t>COORDINATION WITH CYBER SECURITY</a:t>
            </a:r>
          </a:p>
          <a:p>
            <a:pPr>
              <a:defRPr/>
            </a:pPr>
            <a:endParaRPr lang="en-US" b="1" dirty="0">
              <a:solidFill>
                <a:srgbClr val="FFC000"/>
              </a:solidFill>
              <a:latin typeface=" Arial"/>
            </a:endParaRPr>
          </a:p>
        </p:txBody>
      </p:sp>
      <p:sp>
        <p:nvSpPr>
          <p:cNvPr id="3" name="TextBox 2"/>
          <p:cNvSpPr txBox="1"/>
          <p:nvPr/>
        </p:nvSpPr>
        <p:spPr>
          <a:xfrm>
            <a:off x="5363570" y="6428095"/>
            <a:ext cx="6828429" cy="369332"/>
          </a:xfrm>
          <a:prstGeom prst="rect">
            <a:avLst/>
          </a:prstGeom>
          <a:noFill/>
        </p:spPr>
        <p:txBody>
          <a:bodyPr wrap="square" rtlCol="0">
            <a:spAutoFit/>
          </a:bodyPr>
          <a:lstStyle/>
          <a:p>
            <a:r>
              <a:rPr lang="en-US" dirty="0"/>
              <a:t> DODI 8550.01, AR 380-53, AR 380-40, AR 380-27, AR 25-1</a:t>
            </a:r>
          </a:p>
        </p:txBody>
      </p:sp>
      <p:pic>
        <p:nvPicPr>
          <p:cNvPr id="4" name="Picture 3"/>
          <p:cNvPicPr>
            <a:picLocks noChangeAspect="1"/>
          </p:cNvPicPr>
          <p:nvPr/>
        </p:nvPicPr>
        <p:blipFill>
          <a:blip r:embed="rId3"/>
          <a:stretch>
            <a:fillRect/>
          </a:stretch>
        </p:blipFill>
        <p:spPr>
          <a:xfrm>
            <a:off x="9567081" y="1875348"/>
            <a:ext cx="2511188" cy="2152447"/>
          </a:xfrm>
          <a:prstGeom prst="rect">
            <a:avLst/>
          </a:prstGeom>
        </p:spPr>
      </p:pic>
    </p:spTree>
    <p:extLst>
      <p:ext uri="{BB962C8B-B14F-4D97-AF65-F5344CB8AC3E}">
        <p14:creationId xmlns:p14="http://schemas.microsoft.com/office/powerpoint/2010/main" val="1623350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141026" y="1362500"/>
            <a:ext cx="7402773" cy="4806287"/>
          </a:xfrm>
        </p:spPr>
        <p:txBody>
          <a:bodyPr/>
          <a:lstStyle/>
          <a:p>
            <a:pPr eaLnBrk="1" hangingPunct="1">
              <a:buClrTx/>
              <a:buFont typeface="Arial" panose="020B0604020202020204" pitchFamily="34" charset="0"/>
              <a:buChar char="•"/>
            </a:pPr>
            <a:r>
              <a:rPr lang="en-US" altLang="en-US" sz="2400" dirty="0"/>
              <a:t>Required to integrate w/OPSEC per AR 190-13</a:t>
            </a:r>
          </a:p>
          <a:p>
            <a:pPr eaLnBrk="1" hangingPunct="1">
              <a:buClrTx/>
              <a:buFont typeface="Arial" panose="020B0604020202020204" pitchFamily="34" charset="0"/>
              <a:buChar char="•"/>
            </a:pPr>
            <a:r>
              <a:rPr lang="en-US" altLang="en-US" sz="2400" dirty="0"/>
              <a:t>Very common interaction; OWG membership recommended</a:t>
            </a:r>
          </a:p>
          <a:p>
            <a:pPr eaLnBrk="1" hangingPunct="1">
              <a:buClrTx/>
              <a:buFont typeface="Arial" panose="020B0604020202020204" pitchFamily="34" charset="0"/>
              <a:buChar char="•"/>
            </a:pPr>
            <a:r>
              <a:rPr lang="en-US" altLang="en-US" sz="2400" dirty="0"/>
              <a:t>Most common interactions involve measures which enhance both physical security and OPSEC</a:t>
            </a:r>
          </a:p>
          <a:p>
            <a:pPr lvl="1" eaLnBrk="1" hangingPunct="1">
              <a:buClrTx/>
              <a:buFont typeface="Arial" panose="020B0604020202020204" pitchFamily="34" charset="0"/>
              <a:buChar char="•"/>
            </a:pPr>
            <a:r>
              <a:rPr lang="en-US" altLang="en-US" sz="2400" dirty="0"/>
              <a:t>Physical security risk process parallels          OPSEC risk process; new officers in each can learn from the other</a:t>
            </a:r>
          </a:p>
          <a:p>
            <a:pPr lvl="1" eaLnBrk="1" hangingPunct="1">
              <a:buClrTx/>
              <a:buFont typeface="Arial" panose="020B0604020202020204" pitchFamily="34" charset="0"/>
              <a:buChar char="•"/>
            </a:pPr>
            <a:r>
              <a:rPr lang="en-US" altLang="en-US" sz="2400" dirty="0"/>
              <a:t>OPSEC can identify indicators or signatures we may need to conceal.</a:t>
            </a:r>
          </a:p>
          <a:p>
            <a:pPr marL="457200" lvl="1" indent="0" eaLnBrk="1" hangingPunct="1">
              <a:buClrTx/>
              <a:buNone/>
            </a:pPr>
            <a:r>
              <a:rPr lang="en-US" altLang="en-US" sz="2400" dirty="0"/>
              <a:t> </a:t>
            </a:r>
          </a:p>
          <a:p>
            <a:pPr lvl="1" eaLnBrk="1" hangingPunct="1">
              <a:buClrTx/>
              <a:buFont typeface="Arial" panose="020B0604020202020204" pitchFamily="34" charset="0"/>
              <a:buChar char="•"/>
            </a:pPr>
            <a:endParaRPr lang="en-US" altLang="en-US" sz="2400" dirty="0"/>
          </a:p>
        </p:txBody>
      </p:sp>
      <p:pic>
        <p:nvPicPr>
          <p:cNvPr id="101380" name="Picture 4" descr="MPj042858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838" y="1555845"/>
            <a:ext cx="3931862" cy="412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0"/>
            <a:ext cx="10649527" cy="685800"/>
          </a:xfrm>
          <a:prstGeom prst="rect">
            <a:avLst/>
          </a:prstGeom>
          <a:solidFill>
            <a:schemeClr val="tx1"/>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altLang="en-US" b="1" dirty="0">
                <a:solidFill>
                  <a:srgbClr val="FFC000"/>
                </a:solidFill>
                <a:latin typeface=" Arial"/>
              </a:rPr>
              <a:t>COORDINATION WITH PHYSICAL SECURITY</a:t>
            </a:r>
          </a:p>
          <a:p>
            <a:pPr>
              <a:defRPr/>
            </a:pPr>
            <a:endParaRPr lang="en-US" b="1" dirty="0">
              <a:solidFill>
                <a:srgbClr val="FFC000"/>
              </a:solidFill>
              <a:latin typeface=" Arial"/>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299163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FA527-F400-6A10-2C0E-817C00E7ED21}"/>
              </a:ext>
            </a:extLst>
          </p:cNvPr>
          <p:cNvSpPr/>
          <p:nvPr/>
        </p:nvSpPr>
        <p:spPr>
          <a:xfrm>
            <a:off x="32268" y="33967"/>
            <a:ext cx="10607045" cy="696685"/>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FFC000"/>
                </a:solidFill>
                <a:latin typeface="Arial" panose="020B0604020202020204" pitchFamily="34" charset="0"/>
                <a:cs typeface="Arial" panose="020B0604020202020204" pitchFamily="34" charset="0"/>
              </a:rPr>
              <a:t>OPSEC DEFINITION OF RISK</a:t>
            </a:r>
          </a:p>
        </p:txBody>
      </p:sp>
      <p:sp>
        <p:nvSpPr>
          <p:cNvPr id="22533" name="TextBox 18"/>
          <p:cNvSpPr txBox="1">
            <a:spLocks noChangeArrowheads="1"/>
          </p:cNvSpPr>
          <p:nvPr/>
        </p:nvSpPr>
        <p:spPr bwMode="auto">
          <a:xfrm>
            <a:off x="168275" y="1466473"/>
            <a:ext cx="10959508"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3738" indent="-2365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spcAft>
                <a:spcPts val="1200"/>
              </a:spcAft>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The probability an adversary will compromise your Critical Information and the impact if the adversary is successful. </a:t>
            </a:r>
          </a:p>
          <a:p>
            <a:pPr eaLnBrk="1" hangingPunct="1">
              <a:lnSpc>
                <a:spcPct val="150000"/>
              </a:lnSpc>
              <a:spcAft>
                <a:spcPts val="1200"/>
              </a:spcAft>
              <a:buFont typeface="Arial" panose="020B0604020202020204" pitchFamily="34" charset="0"/>
              <a:buChar char="•"/>
            </a:pPr>
            <a:r>
              <a:rPr lang="en-US" altLang="en-US" sz="2400" dirty="0">
                <a:solidFill>
                  <a:srgbClr val="000000"/>
                </a:solidFill>
                <a:latin typeface="Arial" panose="020B0604020202020204" pitchFamily="34" charset="0"/>
                <a:cs typeface="Arial" panose="020B0604020202020204" pitchFamily="34" charset="0"/>
              </a:rPr>
              <a:t>Probability is often referred to as “hazard”; “impact” is often referred to as “severity.”</a:t>
            </a:r>
          </a:p>
          <a:p>
            <a:pPr eaLnBrk="1" hangingPunct="1">
              <a:lnSpc>
                <a:spcPct val="150000"/>
              </a:lnSpc>
              <a:spcAft>
                <a:spcPts val="1200"/>
              </a:spcAft>
              <a:buFont typeface="Arial" panose="020B0604020202020204" pitchFamily="34" charset="0"/>
              <a:buChar char="•"/>
            </a:pPr>
            <a:endParaRPr lang="en-US" altLang="en-US" sz="2000" dirty="0">
              <a:solidFill>
                <a:srgbClr val="000000"/>
              </a:solidFill>
              <a:latin typeface="Arial" panose="020B0604020202020204" pitchFamily="34" charset="0"/>
              <a:cs typeface="Arial" panose="020B0604020202020204" pitchFamily="34" charset="0"/>
            </a:endParaRPr>
          </a:p>
        </p:txBody>
      </p:sp>
      <p:sp>
        <p:nvSpPr>
          <p:cNvPr id="22534" name="TextBox 4"/>
          <p:cNvSpPr txBox="1">
            <a:spLocks noChangeArrowheads="1"/>
          </p:cNvSpPr>
          <p:nvPr/>
        </p:nvSpPr>
        <p:spPr bwMode="auto">
          <a:xfrm>
            <a:off x="0" y="6291263"/>
            <a:ext cx="5840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000000"/>
                </a:solidFill>
                <a:latin typeface="Arial" panose="020B0604020202020204" pitchFamily="34" charset="0"/>
                <a:cs typeface="Arial" panose="020B0604020202020204" pitchFamily="34" charset="0"/>
              </a:rPr>
              <a:t>Reference: (Deliberate Risk Assessment Worksheet - DRAW) (ATP 5-19)</a:t>
            </a:r>
            <a:endParaRPr lang="en-US" altLang="en-US" sz="1200" dirty="0"/>
          </a:p>
        </p:txBody>
      </p:sp>
      <p:pic>
        <p:nvPicPr>
          <p:cNvPr id="2" name="Picture 1"/>
          <p:cNvPicPr>
            <a:picLocks noChangeAspect="1"/>
          </p:cNvPicPr>
          <p:nvPr/>
        </p:nvPicPr>
        <p:blipFill>
          <a:blip r:embed="rId3"/>
          <a:stretch>
            <a:fillRect/>
          </a:stretch>
        </p:blipFill>
        <p:spPr>
          <a:xfrm>
            <a:off x="5094189" y="3805600"/>
            <a:ext cx="6328196" cy="2237426"/>
          </a:xfrm>
          <a:prstGeom prst="rect">
            <a:avLst/>
          </a:prstGeom>
        </p:spPr>
      </p:pic>
    </p:spTree>
    <p:extLst>
      <p:ext uri="{BB962C8B-B14F-4D97-AF65-F5344CB8AC3E}">
        <p14:creationId xmlns:p14="http://schemas.microsoft.com/office/powerpoint/2010/main" val="3990428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endParaRPr lang="en-US" altLang="en-US" sz="4000" b="1" dirty="0"/>
          </a:p>
        </p:txBody>
      </p:sp>
      <p:sp>
        <p:nvSpPr>
          <p:cNvPr id="103427" name="Rectangle 3"/>
          <p:cNvSpPr>
            <a:spLocks noGrp="1" noChangeArrowheads="1"/>
          </p:cNvSpPr>
          <p:nvPr>
            <p:ph type="body" idx="1"/>
          </p:nvPr>
        </p:nvSpPr>
        <p:spPr>
          <a:xfrm>
            <a:off x="305700" y="964063"/>
            <a:ext cx="9370562" cy="4727053"/>
          </a:xfrm>
        </p:spPr>
        <p:txBody>
          <a:bodyPr/>
          <a:lstStyle/>
          <a:p>
            <a:pPr eaLnBrk="1" hangingPunct="1">
              <a:lnSpc>
                <a:spcPct val="80000"/>
              </a:lnSpc>
              <a:buClrTx/>
              <a:buFont typeface="Arial Unicode MS" panose="020B0604020202020204" pitchFamily="34" charset="-128"/>
              <a:buChar char="•"/>
            </a:pPr>
            <a:r>
              <a:rPr lang="en-US"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Deals with private information which is vital to national security</a:t>
            </a:r>
          </a:p>
          <a:p>
            <a:pPr lvl="1" eaLnBrk="1" hangingPunct="1">
              <a:lnSpc>
                <a:spcPct val="80000"/>
              </a:lnSpc>
              <a:buClrTx/>
              <a:buFont typeface="Arial Unicode MS" panose="020B0604020202020204" pitchFamily="34" charset="-128"/>
              <a:buChar char="•"/>
            </a:pPr>
            <a:endParaRPr lang="en-US" alt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0000"/>
              </a:lnSpc>
              <a:buClrTx/>
              <a:buFont typeface="Arial Unicode MS" panose="020B0604020202020204" pitchFamily="34" charset="-128"/>
              <a:buChar char="•"/>
            </a:pPr>
            <a:r>
              <a:rPr lang="en-US"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Most common interaction: Addressing the critical information from contractors and Government Critical information protection</a:t>
            </a:r>
          </a:p>
          <a:p>
            <a:pPr marL="457200" lvl="1" indent="0" eaLnBrk="1" hangingPunct="1">
              <a:lnSpc>
                <a:spcPct val="80000"/>
              </a:lnSpc>
              <a:buClrTx/>
              <a:buNone/>
            </a:pPr>
            <a:endParaRPr lang="en-US" alt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0000"/>
              </a:lnSpc>
              <a:buClrTx/>
              <a:buFont typeface="Arial Unicode MS" panose="020B0604020202020204" pitchFamily="34" charset="-128"/>
              <a:buChar char="•"/>
            </a:pPr>
            <a:r>
              <a:rPr lang="en-US"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Interaction is not usually so common that regular contact is required</a:t>
            </a:r>
          </a:p>
          <a:p>
            <a:pPr eaLnBrk="1" hangingPunct="1">
              <a:lnSpc>
                <a:spcPct val="80000"/>
              </a:lnSpc>
              <a:buClrTx/>
              <a:buFont typeface="Arial Unicode MS" panose="020B0604020202020204" pitchFamily="34" charset="-128"/>
              <a:buChar char="•"/>
            </a:pPr>
            <a:endParaRPr lang="en-US" alt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0000"/>
              </a:lnSpc>
              <a:buClrTx/>
              <a:buFont typeface="Arial Unicode MS" panose="020B0604020202020204" pitchFamily="34" charset="-128"/>
              <a:buChar char="•"/>
            </a:pPr>
            <a:r>
              <a:rPr lang="en-US"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Release of information to contractors is covered in AR 381-10 and AR 380-49</a:t>
            </a:r>
          </a:p>
        </p:txBody>
      </p:sp>
      <p:sp>
        <p:nvSpPr>
          <p:cNvPr id="4" name="Title 1"/>
          <p:cNvSpPr txBox="1">
            <a:spLocks/>
          </p:cNvSpPr>
          <p:nvPr/>
        </p:nvSpPr>
        <p:spPr>
          <a:xfrm>
            <a:off x="0" y="0"/>
            <a:ext cx="10649527" cy="685800"/>
          </a:xfrm>
          <a:prstGeom prst="rect">
            <a:avLst/>
          </a:prstGeom>
          <a:solidFill>
            <a:schemeClr val="tx1"/>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altLang="en-US" b="1" dirty="0">
                <a:solidFill>
                  <a:srgbClr val="FFC000"/>
                </a:solidFill>
                <a:latin typeface=" Arial"/>
              </a:rPr>
              <a:t>COORDINATION WITH INDSUTRIAL SECURITY</a:t>
            </a:r>
          </a:p>
          <a:p>
            <a:pPr>
              <a:defRPr/>
            </a:pPr>
            <a:endParaRPr lang="en-US" b="1" dirty="0">
              <a:solidFill>
                <a:srgbClr val="FFC000"/>
              </a:solidFill>
              <a:latin typeface=" Arial"/>
            </a:endParaRPr>
          </a:p>
        </p:txBody>
      </p:sp>
      <p:pic>
        <p:nvPicPr>
          <p:cNvPr id="2" name="Picture 1"/>
          <p:cNvPicPr>
            <a:picLocks noChangeAspect="1"/>
          </p:cNvPicPr>
          <p:nvPr/>
        </p:nvPicPr>
        <p:blipFill>
          <a:blip r:embed="rId2"/>
          <a:stretch>
            <a:fillRect/>
          </a:stretch>
        </p:blipFill>
        <p:spPr>
          <a:xfrm>
            <a:off x="3098042" y="4558352"/>
            <a:ext cx="8875309" cy="2153147"/>
          </a:xfrm>
          <a:prstGeom prst="rect">
            <a:avLst/>
          </a:prstGeom>
        </p:spPr>
      </p:pic>
    </p:spTree>
    <p:extLst>
      <p:ext uri="{BB962C8B-B14F-4D97-AF65-F5344CB8AC3E}">
        <p14:creationId xmlns:p14="http://schemas.microsoft.com/office/powerpoint/2010/main" val="3423873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endParaRPr lang="en-US" altLang="en-US" sz="4000" b="1" dirty="0"/>
          </a:p>
        </p:txBody>
      </p:sp>
      <p:sp>
        <p:nvSpPr>
          <p:cNvPr id="104451" name="Rectangle 3"/>
          <p:cNvSpPr>
            <a:spLocks noGrp="1" noChangeArrowheads="1"/>
          </p:cNvSpPr>
          <p:nvPr>
            <p:ph type="body" idx="1"/>
          </p:nvPr>
        </p:nvSpPr>
        <p:spPr>
          <a:xfrm>
            <a:off x="5845790" y="1610436"/>
            <a:ext cx="6136944" cy="5247563"/>
          </a:xfrm>
        </p:spPr>
        <p:txBody>
          <a:bodyPr/>
          <a:lstStyle/>
          <a:p>
            <a:pPr eaLnBrk="1" hangingPunct="1">
              <a:buClrTx/>
              <a:buFont typeface="Arial" panose="020B0604020202020204" pitchFamily="34" charset="0"/>
              <a:buChar char="•"/>
            </a:pPr>
            <a:r>
              <a:rPr lang="en-US" altLang="en-US" sz="2400" b="1" dirty="0"/>
              <a:t>Focuses on protection of high risk personnel</a:t>
            </a:r>
          </a:p>
          <a:p>
            <a:pPr marL="0" indent="0" eaLnBrk="1" hangingPunct="1">
              <a:buClrTx/>
              <a:buNone/>
            </a:pPr>
            <a:endParaRPr lang="en-US" altLang="en-US" sz="2400" b="1" dirty="0"/>
          </a:p>
          <a:p>
            <a:pPr eaLnBrk="1" hangingPunct="1">
              <a:buClrTx/>
              <a:buFont typeface="Arial" panose="020B0604020202020204" pitchFamily="34" charset="0"/>
              <a:buChar char="•"/>
            </a:pPr>
            <a:r>
              <a:rPr lang="en-US" altLang="en-US" sz="2400" b="1" dirty="0"/>
              <a:t>Lower level of interaction; OWG membership not required</a:t>
            </a:r>
          </a:p>
          <a:p>
            <a:pPr eaLnBrk="1" hangingPunct="1">
              <a:buClrTx/>
              <a:buFont typeface="Arial" panose="020B0604020202020204" pitchFamily="34" charset="0"/>
              <a:buChar char="•"/>
            </a:pPr>
            <a:endParaRPr lang="en-US" altLang="en-US" sz="2400" b="1" dirty="0"/>
          </a:p>
          <a:p>
            <a:pPr eaLnBrk="1" hangingPunct="1">
              <a:buClrTx/>
              <a:buFont typeface="Arial" panose="020B0604020202020204" pitchFamily="34" charset="0"/>
              <a:buChar char="•"/>
            </a:pPr>
            <a:r>
              <a:rPr lang="en-US" altLang="en-US" sz="2400" b="1" dirty="0"/>
              <a:t>Contact through Force Protection is usually sufficient</a:t>
            </a:r>
          </a:p>
          <a:p>
            <a:pPr eaLnBrk="1" hangingPunct="1">
              <a:buClrTx/>
              <a:buFont typeface="Arial" panose="020B0604020202020204" pitchFamily="34" charset="0"/>
              <a:buChar char="•"/>
            </a:pPr>
            <a:endParaRPr lang="en-US" altLang="en-US" sz="2400" b="1" dirty="0"/>
          </a:p>
          <a:p>
            <a:pPr eaLnBrk="1" hangingPunct="1">
              <a:buClrTx/>
              <a:buFont typeface="Arial" panose="020B0604020202020204" pitchFamily="34" charset="0"/>
              <a:buChar char="•"/>
            </a:pPr>
            <a:r>
              <a:rPr lang="en-US" altLang="en-US" sz="2400" b="1" dirty="0"/>
              <a:t>Ensure Personal Security office considers OPSEC (CALI) in their protective measures</a:t>
            </a:r>
          </a:p>
        </p:txBody>
      </p:sp>
      <p:sp>
        <p:nvSpPr>
          <p:cNvPr id="5" name="Title 1"/>
          <p:cNvSpPr txBox="1">
            <a:spLocks/>
          </p:cNvSpPr>
          <p:nvPr/>
        </p:nvSpPr>
        <p:spPr>
          <a:xfrm>
            <a:off x="0" y="0"/>
            <a:ext cx="10649527" cy="685800"/>
          </a:xfrm>
          <a:prstGeom prst="rect">
            <a:avLst/>
          </a:prstGeom>
          <a:solidFill>
            <a:schemeClr val="tx1"/>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altLang="en-US" b="1" dirty="0">
                <a:solidFill>
                  <a:srgbClr val="FFC000"/>
                </a:solidFill>
                <a:latin typeface=" Arial"/>
              </a:rPr>
              <a:t>COORDINATION WITH PERSONAL SECURITY</a:t>
            </a:r>
          </a:p>
          <a:p>
            <a:pPr>
              <a:defRPr/>
            </a:pPr>
            <a:endParaRPr lang="en-US" b="1" dirty="0">
              <a:solidFill>
                <a:srgbClr val="FFC000"/>
              </a:solidFill>
              <a:latin typeface=" Arial"/>
            </a:endParaRPr>
          </a:p>
        </p:txBody>
      </p:sp>
      <p:pic>
        <p:nvPicPr>
          <p:cNvPr id="2" name="Picture 1"/>
          <p:cNvPicPr>
            <a:picLocks noChangeAspect="1"/>
          </p:cNvPicPr>
          <p:nvPr/>
        </p:nvPicPr>
        <p:blipFill>
          <a:blip r:embed="rId2"/>
          <a:stretch>
            <a:fillRect/>
          </a:stretch>
        </p:blipFill>
        <p:spPr>
          <a:xfrm>
            <a:off x="199669" y="974962"/>
            <a:ext cx="5286731" cy="5548668"/>
          </a:xfrm>
          <a:prstGeom prst="rect">
            <a:avLst/>
          </a:prstGeom>
        </p:spPr>
      </p:pic>
    </p:spTree>
    <p:extLst>
      <p:ext uri="{BB962C8B-B14F-4D97-AF65-F5344CB8AC3E}">
        <p14:creationId xmlns:p14="http://schemas.microsoft.com/office/powerpoint/2010/main" val="3464687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291449" y="3034209"/>
            <a:ext cx="4800467" cy="3132513"/>
          </a:xfrm>
          <a:prstGeom prst="rect">
            <a:avLst/>
          </a:prstGeom>
        </p:spPr>
      </p:pic>
      <p:pic>
        <p:nvPicPr>
          <p:cNvPr id="105474" name="Picture 4" descr="231006spet11"/>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981200" y="1295400"/>
            <a:ext cx="3048000" cy="5029200"/>
          </a:xfrm>
          <a:noFill/>
          <a:extLst>
            <a:ext uri="{909E8E84-426E-40DD-AFC4-6F175D3DCCD1}">
              <a14:hiddenFill xmlns:a14="http://schemas.microsoft.com/office/drawing/2010/main">
                <a:solidFill>
                  <a:srgbClr val="FFFFFF"/>
                </a:solidFill>
              </a14:hiddenFill>
            </a:ext>
          </a:extLst>
        </p:spPr>
      </p:pic>
      <p:sp>
        <p:nvSpPr>
          <p:cNvPr id="105476" name="Text Box 8"/>
          <p:cNvSpPr txBox="1">
            <a:spLocks noChangeArrowheads="1"/>
          </p:cNvSpPr>
          <p:nvPr/>
        </p:nvSpPr>
        <p:spPr bwMode="auto">
          <a:xfrm>
            <a:off x="-38101" y="847636"/>
            <a:ext cx="7329549"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342900" indent="-342900">
              <a:spcBef>
                <a:spcPct val="50000"/>
              </a:spcBef>
              <a:buClr>
                <a:schemeClr val="tx1"/>
              </a:buClr>
              <a:buSzPct val="100000"/>
              <a:buFont typeface="Arial" panose="020B0604020202020204" pitchFamily="34" charset="0"/>
              <a:buChar char="•"/>
            </a:pPr>
            <a:r>
              <a:rPr lang="en-US"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FP’s mission includes protection of personnel, resources, facilities, and critical infrastructure</a:t>
            </a:r>
            <a:r>
              <a:rPr lang="en-US" altLang="en-US" sz="2400"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indent="-342900">
              <a:spcBef>
                <a:spcPct val="50000"/>
              </a:spcBef>
              <a:buClr>
                <a:schemeClr val="tx1"/>
              </a:buClr>
              <a:buSzPct val="100000"/>
              <a:buFont typeface="Arial" panose="020B0604020202020204" pitchFamily="34" charset="0"/>
              <a:buChar char="•"/>
            </a:pPr>
            <a:endParaRPr lang="en-US" altLang="en-US" sz="2400"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800100" lvl="1" indent="-342900">
              <a:spcBef>
                <a:spcPct val="50000"/>
              </a:spcBef>
              <a:buClr>
                <a:schemeClr val="tx1"/>
              </a:buClr>
              <a:buSzPct val="100000"/>
              <a:buFont typeface="Arial" panose="020B0604020202020204" pitchFamily="34" charset="0"/>
              <a:buChar char="•"/>
            </a:pPr>
            <a:r>
              <a:rPr lang="en-US"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Vulnerabilities that reveal critical information also endanger personnel, resources, infrastructure and facilities.</a:t>
            </a:r>
          </a:p>
          <a:p>
            <a:pPr marL="800100" lvl="1" indent="-342900">
              <a:spcBef>
                <a:spcPct val="50000"/>
              </a:spcBef>
              <a:buClr>
                <a:schemeClr val="tx1"/>
              </a:buClr>
              <a:buSzPct val="100000"/>
              <a:buFont typeface="Arial" panose="020B0604020202020204" pitchFamily="34" charset="0"/>
              <a:buChar char="•"/>
            </a:pPr>
            <a:r>
              <a:rPr lang="en-US"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Force Protection can also offer resources that can enhance both FP and OPSEC posture.</a:t>
            </a:r>
          </a:p>
          <a:p>
            <a:pPr marL="800100" lvl="1" indent="-342900">
              <a:spcBef>
                <a:spcPct val="50000"/>
              </a:spcBef>
              <a:buClr>
                <a:schemeClr val="tx1"/>
              </a:buClr>
              <a:buSzPct val="100000"/>
              <a:buFont typeface="Arial" panose="020B0604020202020204" pitchFamily="34" charset="0"/>
              <a:buChar char="•"/>
            </a:pPr>
            <a:r>
              <a:rPr lang="en-US"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OPSEC Program Managers should become a member of the FP Working Group and a member of the Threat Working Group (TWG).</a:t>
            </a:r>
          </a:p>
          <a:p>
            <a:pPr marL="342900" indent="-342900">
              <a:spcBef>
                <a:spcPct val="50000"/>
              </a:spcBef>
              <a:buClr>
                <a:schemeClr val="tx1"/>
              </a:buClr>
              <a:buSzPct val="100000"/>
              <a:buFont typeface="Arial" panose="020B0604020202020204" pitchFamily="34" charset="0"/>
              <a:buChar char="•"/>
            </a:pPr>
            <a:endParaRPr lang="en-US" altLang="en-US" sz="2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itle 1"/>
          <p:cNvSpPr txBox="1">
            <a:spLocks/>
          </p:cNvSpPr>
          <p:nvPr/>
        </p:nvSpPr>
        <p:spPr>
          <a:xfrm>
            <a:off x="0" y="0"/>
            <a:ext cx="10649527" cy="685800"/>
          </a:xfrm>
          <a:prstGeom prst="rect">
            <a:avLst/>
          </a:prstGeom>
          <a:solidFill>
            <a:schemeClr val="tx1"/>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altLang="en-US" b="1" dirty="0">
                <a:solidFill>
                  <a:srgbClr val="FFC000"/>
                </a:solidFill>
                <a:latin typeface=" Arial"/>
              </a:rPr>
              <a:t>COORDINATION WITH FORCE PROTECTION</a:t>
            </a:r>
          </a:p>
          <a:p>
            <a:pPr>
              <a:defRPr/>
            </a:pPr>
            <a:endParaRPr lang="en-US" b="1" dirty="0">
              <a:solidFill>
                <a:srgbClr val="FFC000"/>
              </a:solidFill>
              <a:latin typeface=" Arial"/>
            </a:endParaRPr>
          </a:p>
        </p:txBody>
      </p:sp>
      <p:sp>
        <p:nvSpPr>
          <p:cNvPr id="2" name="Rectangle 1"/>
          <p:cNvSpPr/>
          <p:nvPr/>
        </p:nvSpPr>
        <p:spPr>
          <a:xfrm>
            <a:off x="1856096" y="6457117"/>
            <a:ext cx="10335904" cy="369332"/>
          </a:xfrm>
          <a:prstGeom prst="rect">
            <a:avLst/>
          </a:prstGeom>
        </p:spPr>
        <p:txBody>
          <a:bodyPr wrap="square">
            <a:spAutoFit/>
          </a:bodyPr>
          <a:lstStyle/>
          <a:p>
            <a:r>
              <a:rPr lang="en-US" dirty="0">
                <a:hlinkClick r:id="rId5"/>
              </a:rPr>
              <a:t>https://www.greentechmedia.com/articles/read/the-military-microgrid-as-smart-grid-asset</a:t>
            </a:r>
            <a:r>
              <a:rPr lang="en-US" dirty="0"/>
              <a:t> </a:t>
            </a:r>
          </a:p>
        </p:txBody>
      </p:sp>
      <p:sp>
        <p:nvSpPr>
          <p:cNvPr id="4" name="Rectangle 3"/>
          <p:cNvSpPr/>
          <p:nvPr/>
        </p:nvSpPr>
        <p:spPr>
          <a:xfrm>
            <a:off x="11260882" y="6488668"/>
            <a:ext cx="697627" cy="369332"/>
          </a:xfrm>
          <a:prstGeom prst="rect">
            <a:avLst/>
          </a:prstGeom>
        </p:spPr>
        <p:txBody>
          <a:bodyPr wrap="none">
            <a:spAutoFit/>
          </a:bodyPr>
          <a:lstStyle/>
          <a:p>
            <a:r>
              <a:rPr lang="en-US" dirty="0"/>
              <a:t>2013</a:t>
            </a:r>
          </a:p>
        </p:txBody>
      </p:sp>
    </p:spTree>
    <p:extLst>
      <p:ext uri="{BB962C8B-B14F-4D97-AF65-F5344CB8AC3E}">
        <p14:creationId xmlns:p14="http://schemas.microsoft.com/office/powerpoint/2010/main" val="741785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2" descr="http://t3.gstatic.com/images?q=tbn:7x-3GTu6fEEe_M:http://www.csufresno.edu/rotc/insignia_m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618" y="867710"/>
            <a:ext cx="207645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0" y="0"/>
            <a:ext cx="10625959" cy="673303"/>
          </a:xfrm>
          <a:prstGeom prst="rect">
            <a:avLst/>
          </a:prstGeom>
          <a:solidFill>
            <a:schemeClr val="tx1"/>
          </a:solidFill>
          <a:ln w="22225" cap="rnd"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lIns="68570" tIns="34285" rIns="68570" bIns="34285" anchor="ct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fontAlgn="auto">
              <a:spcAft>
                <a:spcPts val="0"/>
              </a:spcAft>
              <a:defRPr/>
            </a:pPr>
            <a:r>
              <a:rPr lang="en-US" b="1" dirty="0">
                <a:solidFill>
                  <a:srgbClr val="FFC000"/>
                </a:solidFill>
                <a:latin typeface="Arial" pitchFamily="34" charset="0"/>
                <a:cs typeface="Arial" pitchFamily="34" charset="0"/>
              </a:rPr>
              <a:t>COORDINATION WITH INTELLIGENCE</a:t>
            </a:r>
          </a:p>
        </p:txBody>
      </p:sp>
      <p:sp>
        <p:nvSpPr>
          <p:cNvPr id="62470" name="Rectangle 13"/>
          <p:cNvSpPr>
            <a:spLocks noChangeArrowheads="1"/>
          </p:cNvSpPr>
          <p:nvPr/>
        </p:nvSpPr>
        <p:spPr bwMode="auto">
          <a:xfrm>
            <a:off x="208252" y="1066719"/>
            <a:ext cx="58785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dirty="0">
                <a:latin typeface=" Arial"/>
                <a:cs typeface="Arial" panose="020B0604020202020204" pitchFamily="34" charset="0"/>
              </a:rPr>
              <a:t>Intelligence task in support of OPSEC:</a:t>
            </a:r>
          </a:p>
          <a:p>
            <a:pPr eaLnBrk="1" hangingPunct="1"/>
            <a:br>
              <a:rPr lang="en-US" altLang="en-US" sz="2400" b="1" dirty="0">
                <a:latin typeface=" Arial"/>
                <a:cs typeface="Arial" panose="020B0604020202020204" pitchFamily="34" charset="0"/>
              </a:rPr>
            </a:br>
            <a:r>
              <a:rPr lang="en-US" altLang="en-US" sz="2400" dirty="0">
                <a:latin typeface=" Arial"/>
                <a:cs typeface="Arial" panose="020B0604020202020204" pitchFamily="34" charset="0"/>
              </a:rPr>
              <a:t>identifies capabilities and limitations of the threat’s intelligence system, including adversary intelligence objectives and means, procedures, and facilities that collect, process, and analyze information. </a:t>
            </a:r>
          </a:p>
          <a:p>
            <a:pPr eaLnBrk="1" hangingPunct="1"/>
            <a:endParaRPr lang="en-US" altLang="en-US" sz="2400" dirty="0">
              <a:latin typeface=" Arial"/>
              <a:cs typeface="Arial" panose="020B0604020202020204" pitchFamily="34" charset="0"/>
            </a:endParaRPr>
          </a:p>
        </p:txBody>
      </p:sp>
      <p:sp>
        <p:nvSpPr>
          <p:cNvPr id="62471" name="Rectangle 1"/>
          <p:cNvSpPr>
            <a:spLocks noChangeArrowheads="1"/>
          </p:cNvSpPr>
          <p:nvPr/>
        </p:nvSpPr>
        <p:spPr bwMode="auto">
          <a:xfrm>
            <a:off x="208252" y="3720871"/>
            <a:ext cx="59197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dirty="0">
                <a:latin typeface="Arial" panose="020B0604020202020204" pitchFamily="34" charset="0"/>
                <a:cs typeface="Arial" panose="020B0604020202020204" pitchFamily="34" charset="0"/>
              </a:rPr>
              <a:t>Evaluating enemy intelligence capabilities as they affect operations security</a:t>
            </a:r>
            <a:r>
              <a:rPr lang="en-US" altLang="en-US" sz="2400" dirty="0">
                <a:latin typeface="Arial" panose="020B0604020202020204" pitchFamily="34" charset="0"/>
                <a:cs typeface="Arial" panose="020B0604020202020204" pitchFamily="34" charset="0"/>
              </a:rPr>
              <a:t>, signals security, counter-surveillance, security operations, military deception planning, military information support operations, and protection. </a:t>
            </a:r>
          </a:p>
        </p:txBody>
      </p:sp>
      <p:sp>
        <p:nvSpPr>
          <p:cNvPr id="62472" name="Rectangle 3"/>
          <p:cNvSpPr>
            <a:spLocks noGrp="1" noChangeArrowheads="1"/>
          </p:cNvSpPr>
          <p:nvPr>
            <p:ph type="body" sz="half" idx="4294967295"/>
          </p:nvPr>
        </p:nvSpPr>
        <p:spPr>
          <a:xfrm>
            <a:off x="94455" y="1455583"/>
            <a:ext cx="3465513" cy="625475"/>
          </a:xfrm>
          <a:prstGeom prst="rect">
            <a:avLst/>
          </a:prstGeom>
        </p:spPr>
        <p:txBody>
          <a:bodyPr lIns="68570" tIns="34285" rIns="68570" bIns="34285"/>
          <a:lstStyle/>
          <a:p>
            <a:pPr marL="0" indent="0">
              <a:buClr>
                <a:srgbClr val="FF9900"/>
              </a:buClr>
              <a:buFont typeface="Arial" panose="020B0604020202020204" pitchFamily="34" charset="0"/>
              <a:buNone/>
            </a:pPr>
            <a:r>
              <a:rPr lang="en-US" altLang="en-US" sz="2400" b="1" dirty="0"/>
              <a:t> (J2, G2, G34, S2, etc.)</a:t>
            </a:r>
          </a:p>
        </p:txBody>
      </p:sp>
      <p:sp>
        <p:nvSpPr>
          <p:cNvPr id="62473" name="Rectangle 2"/>
          <p:cNvSpPr>
            <a:spLocks noChangeArrowheads="1"/>
          </p:cNvSpPr>
          <p:nvPr/>
        </p:nvSpPr>
        <p:spPr bwMode="auto">
          <a:xfrm>
            <a:off x="10537649" y="6509619"/>
            <a:ext cx="1627841" cy="3381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 Arial"/>
              </a:rPr>
              <a:t>FM 2-0,</a:t>
            </a:r>
            <a:r>
              <a:rPr lang="en-US" altLang="en-US" sz="1600" dirty="0">
                <a:latin typeface=" Arial"/>
                <a:cs typeface="Arial" panose="020B0604020202020204" pitchFamily="34" charset="0"/>
              </a:rPr>
              <a:t> FM 6-0</a:t>
            </a:r>
          </a:p>
        </p:txBody>
      </p:sp>
      <p:sp>
        <p:nvSpPr>
          <p:cNvPr id="4" name="Rectangle 3"/>
          <p:cNvSpPr/>
          <p:nvPr/>
        </p:nvSpPr>
        <p:spPr>
          <a:xfrm>
            <a:off x="5935619" y="3093319"/>
            <a:ext cx="6227084" cy="3046988"/>
          </a:xfrm>
          <a:prstGeom prst="rect">
            <a:avLst/>
          </a:prstGeom>
          <a:solidFill>
            <a:schemeClr val="accent6">
              <a:lumMod val="20000"/>
              <a:lumOff val="80000"/>
            </a:schemeClr>
          </a:solidFill>
        </p:spPr>
        <p:txBody>
          <a:bodyPr wrap="square">
            <a:spAutoFit/>
          </a:bodyPr>
          <a:lstStyle/>
          <a:p>
            <a:pPr eaLnBrk="1" fontAlgn="auto" hangingPunct="1">
              <a:spcBef>
                <a:spcPts val="0"/>
              </a:spcBef>
              <a:spcAft>
                <a:spcPts val="0"/>
              </a:spcAft>
              <a:defRPr/>
            </a:pPr>
            <a:r>
              <a:rPr lang="en-US" sz="2400" b="1" u="sng" dirty="0">
                <a:latin typeface=" Arial"/>
                <a:cs typeface="Arial" panose="020B0604020202020204" pitchFamily="34" charset="0"/>
              </a:rPr>
              <a:t>OPSEC helps support the identification of indicators </a:t>
            </a:r>
          </a:p>
          <a:p>
            <a:pPr eaLnBrk="1" fontAlgn="auto" hangingPunct="1">
              <a:spcBef>
                <a:spcPts val="0"/>
              </a:spcBef>
              <a:spcAft>
                <a:spcPts val="0"/>
              </a:spcAft>
              <a:defRPr/>
            </a:pPr>
            <a:r>
              <a:rPr lang="en-US" sz="2400" dirty="0">
                <a:latin typeface=" Arial"/>
                <a:cs typeface="Arial" panose="020B0604020202020204" pitchFamily="34" charset="0"/>
              </a:rPr>
              <a:t>that adversary intelligence capabilities and systems might detect that could be interpreted or pieced together to obtain “critical information” in time to use against friendly forces.</a:t>
            </a:r>
            <a:r>
              <a:rPr lang="en-US" sz="2400" b="1" dirty="0">
                <a:latin typeface=" Arial"/>
                <a:cs typeface="Arial" panose="020B0604020202020204" pitchFamily="34" charset="0"/>
              </a:rPr>
              <a:t> </a:t>
            </a:r>
          </a:p>
          <a:p>
            <a:pPr eaLnBrk="1" fontAlgn="auto" hangingPunct="1">
              <a:spcBef>
                <a:spcPts val="0"/>
              </a:spcBef>
              <a:spcAft>
                <a:spcPts val="0"/>
              </a:spcAft>
              <a:defRPr/>
            </a:pPr>
            <a:endParaRPr lang="en-US" sz="2400" dirty="0">
              <a:latin typeface=" Arial"/>
              <a:cs typeface="Arial" panose="020B0604020202020204" pitchFamily="34" charset="0"/>
            </a:endParaRPr>
          </a:p>
        </p:txBody>
      </p:sp>
    </p:spTree>
    <p:extLst>
      <p:ext uri="{BB962C8B-B14F-4D97-AF65-F5344CB8AC3E}">
        <p14:creationId xmlns:p14="http://schemas.microsoft.com/office/powerpoint/2010/main" val="70061446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015" y="838416"/>
            <a:ext cx="4878532" cy="4860419"/>
          </a:xfrm>
          <a:solidFill>
            <a:schemeClr val="accent6">
              <a:lumMod val="60000"/>
              <a:lumOff val="40000"/>
            </a:schemeClr>
          </a:solidFill>
        </p:spPr>
        <p:txBody>
          <a:bodyPr rtlCol="0">
            <a:noAutofit/>
          </a:bodyPr>
          <a:lstStyle/>
          <a:p>
            <a:pPr fontAlgn="auto">
              <a:spcAft>
                <a:spcPts val="0"/>
              </a:spcAft>
              <a:defRPr/>
            </a:pPr>
            <a:r>
              <a:rPr lang="en-US" sz="2400" b="1" dirty="0">
                <a:latin typeface=" Arial"/>
              </a:rPr>
              <a:t>Counterintelligence supports OPSEC by providing information about:</a:t>
            </a:r>
          </a:p>
          <a:p>
            <a:pPr lvl="2" fontAlgn="auto">
              <a:spcAft>
                <a:spcPts val="0"/>
              </a:spcAft>
              <a:defRPr/>
            </a:pPr>
            <a:r>
              <a:rPr lang="en-US" sz="2400" dirty="0">
                <a:latin typeface=" Arial"/>
              </a:rPr>
              <a:t> Adversarial TTP’s</a:t>
            </a:r>
          </a:p>
          <a:p>
            <a:pPr lvl="2" fontAlgn="auto">
              <a:spcAft>
                <a:spcPts val="0"/>
              </a:spcAft>
              <a:defRPr/>
            </a:pPr>
            <a:r>
              <a:rPr lang="en-US" sz="2400" dirty="0">
                <a:latin typeface=" Arial"/>
              </a:rPr>
              <a:t> Foreign Intelligence Services that should be a concern</a:t>
            </a:r>
          </a:p>
          <a:p>
            <a:pPr lvl="2" fontAlgn="auto">
              <a:spcAft>
                <a:spcPts val="0"/>
              </a:spcAft>
              <a:defRPr/>
            </a:pPr>
            <a:r>
              <a:rPr lang="en-US" sz="2400" dirty="0">
                <a:latin typeface=" Arial"/>
              </a:rPr>
              <a:t> Collection methods</a:t>
            </a:r>
          </a:p>
          <a:p>
            <a:pPr lvl="2" fontAlgn="auto">
              <a:spcAft>
                <a:spcPts val="0"/>
              </a:spcAft>
              <a:defRPr/>
            </a:pPr>
            <a:r>
              <a:rPr lang="en-US" sz="2400" dirty="0">
                <a:latin typeface=" Arial"/>
              </a:rPr>
              <a:t> Abilities</a:t>
            </a:r>
          </a:p>
          <a:p>
            <a:pPr lvl="2" fontAlgn="auto">
              <a:spcAft>
                <a:spcPts val="0"/>
              </a:spcAft>
              <a:defRPr/>
            </a:pPr>
            <a:r>
              <a:rPr lang="en-US" sz="2400" dirty="0">
                <a:latin typeface=" Arial"/>
              </a:rPr>
              <a:t> Countermeasures in conjunction with OPSEC to hinder/stop collection</a:t>
            </a:r>
          </a:p>
        </p:txBody>
      </p:sp>
      <p:sp>
        <p:nvSpPr>
          <p:cNvPr id="64515" name="Rectangle 3"/>
          <p:cNvSpPr>
            <a:spLocks noChangeArrowheads="1"/>
          </p:cNvSpPr>
          <p:nvPr/>
        </p:nvSpPr>
        <p:spPr bwMode="auto">
          <a:xfrm>
            <a:off x="6085731" y="1543851"/>
            <a:ext cx="5953935" cy="4154984"/>
          </a:xfrm>
          <a:prstGeom prst="rect">
            <a:avLst/>
          </a:prstGeom>
          <a:solidFill>
            <a:schemeClr val="accent6">
              <a:lumMod val="20000"/>
              <a:lumOff val="80000"/>
            </a:schemeClr>
          </a:solidFill>
          <a:ln w="9525">
            <a:solidFill>
              <a:schemeClr val="tx1"/>
            </a:solidFill>
            <a:miter lim="800000"/>
            <a:headEnd/>
            <a:tailEnd/>
          </a:ln>
        </p:spPr>
        <p:txBody>
          <a:bodyPr wrap="square">
            <a:spAutoFit/>
          </a:bodyPr>
          <a:lstStyle>
            <a:lvl1pPr marL="342900" indent="-342900">
              <a:defRPr>
                <a:solidFill>
                  <a:schemeClr val="tx1"/>
                </a:solidFill>
                <a:latin typeface="Calibri" panose="020F0502020204030204" pitchFamily="34" charset="0"/>
              </a:defRPr>
            </a:lvl1pPr>
            <a:lvl2pPr marL="6858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eaLnBrk="1" hangingPunct="1"/>
            <a:r>
              <a:rPr lang="en-US" altLang="en-US" sz="2400" b="1" dirty="0">
                <a:latin typeface=" Arial"/>
              </a:rPr>
              <a:t>OPSEC supports Counterintelligence by providing:</a:t>
            </a:r>
          </a:p>
          <a:p>
            <a:pPr lvl="1" eaLnBrk="1" hangingPunct="1">
              <a:buFont typeface="Arial" panose="020B0604020202020204" pitchFamily="34" charset="0"/>
              <a:buChar char="•"/>
            </a:pPr>
            <a:r>
              <a:rPr lang="en-US" altLang="en-US" sz="2400" dirty="0">
                <a:latin typeface=" Arial"/>
              </a:rPr>
              <a:t>Possible vulnerabilities the adversary may seek to exploit</a:t>
            </a:r>
          </a:p>
          <a:p>
            <a:pPr lvl="1" eaLnBrk="1" hangingPunct="1">
              <a:buFont typeface="Arial" panose="020B0604020202020204" pitchFamily="34" charset="0"/>
              <a:buChar char="•"/>
            </a:pPr>
            <a:r>
              <a:rPr lang="en-US" altLang="en-US" sz="2400" dirty="0">
                <a:latin typeface=" Arial"/>
              </a:rPr>
              <a:t>Feedback on unclassified indicators the adversary may be focusing on</a:t>
            </a:r>
          </a:p>
          <a:p>
            <a:pPr lvl="1" eaLnBrk="1" hangingPunct="1">
              <a:buFont typeface="Arial" panose="020B0604020202020204" pitchFamily="34" charset="0"/>
              <a:buChar char="•"/>
            </a:pPr>
            <a:r>
              <a:rPr lang="en-US" altLang="en-US" sz="2400" dirty="0">
                <a:latin typeface=" Arial"/>
              </a:rPr>
              <a:t>Countermeasures to protect unclassified information and programs</a:t>
            </a:r>
          </a:p>
          <a:p>
            <a:pPr lvl="1" eaLnBrk="1" hangingPunct="1">
              <a:buFont typeface="Arial" panose="020B0604020202020204" pitchFamily="34" charset="0"/>
              <a:buChar char="•"/>
            </a:pPr>
            <a:r>
              <a:rPr lang="en-US" altLang="en-US" sz="2400" dirty="0">
                <a:latin typeface=" Arial"/>
              </a:rPr>
              <a:t>Awareness of the current collection efforts against the workforce</a:t>
            </a:r>
          </a:p>
        </p:txBody>
      </p:sp>
      <p:sp>
        <p:nvSpPr>
          <p:cNvPr id="64516" name="Rectangle 1"/>
          <p:cNvSpPr>
            <a:spLocks noChangeArrowheads="1"/>
          </p:cNvSpPr>
          <p:nvPr/>
        </p:nvSpPr>
        <p:spPr bwMode="auto">
          <a:xfrm>
            <a:off x="10063894" y="6503988"/>
            <a:ext cx="2114681"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 Arial"/>
              </a:rPr>
              <a:t>FM 2-22.2, para 3-40</a:t>
            </a:r>
          </a:p>
        </p:txBody>
      </p:sp>
      <p:sp>
        <p:nvSpPr>
          <p:cNvPr id="6" name="Rectangle 5"/>
          <p:cNvSpPr/>
          <p:nvPr/>
        </p:nvSpPr>
        <p:spPr>
          <a:xfrm>
            <a:off x="107184" y="5795105"/>
            <a:ext cx="11957095" cy="708025"/>
          </a:xfrm>
          <a:prstGeom prst="rect">
            <a:avLst/>
          </a:prstGeom>
          <a:solidFill>
            <a:schemeClr val="accent2">
              <a:lumMod val="20000"/>
              <a:lumOff val="80000"/>
            </a:schemeClr>
          </a:solidFill>
        </p:spPr>
        <p:txBody>
          <a:bodyPr wrap="square">
            <a:spAutoFit/>
          </a:bodyPr>
          <a:lstStyle/>
          <a:p>
            <a:pPr algn="ctr" eaLnBrk="1" fontAlgn="auto" hangingPunct="1">
              <a:spcBef>
                <a:spcPts val="0"/>
              </a:spcBef>
              <a:spcAft>
                <a:spcPts val="0"/>
              </a:spcAft>
              <a:defRPr/>
            </a:pPr>
            <a:r>
              <a:rPr lang="en-US" sz="2000" b="1" dirty="0">
                <a:latin typeface=" Arial"/>
              </a:rPr>
              <a:t>Counterintelligence will play a key role in Step 2, analyze the threat, Step 3, identify vulnerabilities and Steps 5/6 Implement and Assess measures</a:t>
            </a:r>
          </a:p>
        </p:txBody>
      </p:sp>
      <p:sp>
        <p:nvSpPr>
          <p:cNvPr id="8" name="Title 1"/>
          <p:cNvSpPr txBox="1">
            <a:spLocks/>
          </p:cNvSpPr>
          <p:nvPr/>
        </p:nvSpPr>
        <p:spPr>
          <a:xfrm>
            <a:off x="0" y="0"/>
            <a:ext cx="10625959" cy="673303"/>
          </a:xfrm>
          <a:prstGeom prst="rect">
            <a:avLst/>
          </a:prstGeom>
          <a:solidFill>
            <a:schemeClr val="tx1"/>
          </a:solidFill>
          <a:ln w="22225" cap="rnd"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lIns="68570" tIns="34285" rIns="68570" bIns="34285" anchor="ct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fontAlgn="auto">
              <a:spcAft>
                <a:spcPts val="0"/>
              </a:spcAft>
              <a:defRPr/>
            </a:pPr>
            <a:r>
              <a:rPr lang="en-US" b="1" dirty="0">
                <a:solidFill>
                  <a:srgbClr val="FFC000"/>
                </a:solidFill>
                <a:latin typeface="Arial" pitchFamily="34" charset="0"/>
                <a:cs typeface="Arial" pitchFamily="34" charset="0"/>
              </a:rPr>
              <a:t>COUNTERINTELLIGENCE</a:t>
            </a:r>
          </a:p>
        </p:txBody>
      </p:sp>
    </p:spTree>
    <p:extLst>
      <p:ext uri="{BB962C8B-B14F-4D97-AF65-F5344CB8AC3E}">
        <p14:creationId xmlns:p14="http://schemas.microsoft.com/office/powerpoint/2010/main" val="19247261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6" name="Content Placeholder 2"/>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216" y="1001258"/>
            <a:ext cx="5351234" cy="551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5"/>
          <p:cNvSpPr>
            <a:spLocks noChangeArrowheads="1"/>
          </p:cNvSpPr>
          <p:nvPr/>
        </p:nvSpPr>
        <p:spPr bwMode="auto">
          <a:xfrm>
            <a:off x="5844791" y="1269147"/>
            <a:ext cx="4802188"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5" rIns="68570" bIns="3428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dirty="0">
                <a:latin typeface="Arial" panose="020B0604020202020204" pitchFamily="34" charset="0"/>
                <a:cs typeface="Arial" panose="020B0604020202020204" pitchFamily="34" charset="0"/>
              </a:rPr>
              <a:t>The Army Protection Program (APP) </a:t>
            </a:r>
            <a:r>
              <a:rPr lang="en-US" altLang="en-US" sz="2000" dirty="0">
                <a:latin typeface="Arial" panose="020B0604020202020204" pitchFamily="34" charset="0"/>
                <a:cs typeface="Arial" panose="020B0604020202020204" pitchFamily="34" charset="0"/>
              </a:rPr>
              <a:t>is the over- arching management framework for synchronizing, prioritizing and coordinating protection policies and resources. </a:t>
            </a:r>
          </a:p>
          <a:p>
            <a:pPr eaLnBrk="1" hangingPunct="1"/>
            <a:r>
              <a:rPr lang="en-US" altLang="en-US" sz="2000" b="1" dirty="0">
                <a:latin typeface="Arial" panose="020B0604020202020204" pitchFamily="34" charset="0"/>
                <a:cs typeface="Arial" panose="020B0604020202020204" pitchFamily="34" charset="0"/>
              </a:rPr>
              <a:t>Force Protection </a:t>
            </a:r>
            <a:r>
              <a:rPr lang="en-US" altLang="en-US" sz="2000" dirty="0">
                <a:latin typeface="Arial" panose="020B0604020202020204" pitchFamily="34" charset="0"/>
                <a:cs typeface="Arial" panose="020B0604020202020204" pitchFamily="34" charset="0"/>
              </a:rPr>
              <a:t>is responsible for the </a:t>
            </a:r>
            <a:r>
              <a:rPr lang="en-US" altLang="en-US" sz="2000" b="1" dirty="0">
                <a:latin typeface="Arial" panose="020B0604020202020204" pitchFamily="34" charset="0"/>
                <a:cs typeface="Arial" panose="020B0604020202020204" pitchFamily="34" charset="0"/>
              </a:rPr>
              <a:t>threat working group </a:t>
            </a:r>
            <a:r>
              <a:rPr lang="en-US" altLang="en-US" sz="2000" dirty="0">
                <a:latin typeface="Arial" panose="020B0604020202020204" pitchFamily="34" charset="0"/>
                <a:cs typeface="Arial" panose="020B0604020202020204" pitchFamily="34" charset="0"/>
              </a:rPr>
              <a:t>providing OPSEC with additional inputs from intelligence, counterintelligence, and primary inputs from law enforcement, etc. </a:t>
            </a:r>
          </a:p>
        </p:txBody>
      </p:sp>
      <p:sp>
        <p:nvSpPr>
          <p:cNvPr id="7" name="Title 1"/>
          <p:cNvSpPr txBox="1">
            <a:spLocks/>
          </p:cNvSpPr>
          <p:nvPr/>
        </p:nvSpPr>
        <p:spPr>
          <a:xfrm>
            <a:off x="0" y="0"/>
            <a:ext cx="10646979" cy="636307"/>
          </a:xfrm>
          <a:prstGeom prst="rect">
            <a:avLst/>
          </a:prstGeom>
          <a:solidFill>
            <a:schemeClr val="tx1"/>
          </a:solidFill>
          <a:ln w="22225" cap="rnd"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lIns="68570" tIns="34285" rIns="68570" bIns="34285" anchor="ct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fontAlgn="auto">
              <a:spcAft>
                <a:spcPts val="0"/>
              </a:spcAft>
              <a:defRPr/>
            </a:pPr>
            <a:r>
              <a:rPr lang="en-US" b="1" dirty="0">
                <a:solidFill>
                  <a:srgbClr val="FFC000"/>
                </a:solidFill>
                <a:latin typeface="Arial" pitchFamily="34" charset="0"/>
                <a:cs typeface="Arial" pitchFamily="34" charset="0"/>
              </a:rPr>
              <a:t>COORDINATION WITH FORCE PROTECTION </a:t>
            </a:r>
          </a:p>
        </p:txBody>
      </p:sp>
      <p:sp>
        <p:nvSpPr>
          <p:cNvPr id="12" name="Trapezoid 11"/>
          <p:cNvSpPr/>
          <p:nvPr/>
        </p:nvSpPr>
        <p:spPr>
          <a:xfrm rot="7693617">
            <a:off x="765365" y="1965406"/>
            <a:ext cx="1296379" cy="838200"/>
          </a:xfrm>
          <a:prstGeom prst="trapezoid">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1350"/>
          </a:p>
        </p:txBody>
      </p:sp>
      <p:sp>
        <p:nvSpPr>
          <p:cNvPr id="9" name="Rectangle 8"/>
          <p:cNvSpPr/>
          <p:nvPr/>
        </p:nvSpPr>
        <p:spPr>
          <a:xfrm>
            <a:off x="5632450" y="5005685"/>
            <a:ext cx="5770274" cy="923330"/>
          </a:xfrm>
          <a:prstGeom prst="rect">
            <a:avLst/>
          </a:prstGeom>
          <a:solidFill>
            <a:schemeClr val="accent6">
              <a:lumMod val="20000"/>
              <a:lumOff val="80000"/>
            </a:schemeClr>
          </a:solidFill>
          <a:ln>
            <a:solidFill>
              <a:schemeClr val="tx1"/>
            </a:solidFill>
          </a:ln>
        </p:spPr>
        <p:txBody>
          <a:bodyPr wrap="square">
            <a:spAutoFit/>
          </a:bodyPr>
          <a:lstStyle/>
          <a:p>
            <a:pPr algn="ctr" eaLnBrk="1" fontAlgn="auto" hangingPunct="1">
              <a:spcBef>
                <a:spcPts val="0"/>
              </a:spcBef>
              <a:spcAft>
                <a:spcPts val="0"/>
              </a:spcAft>
              <a:defRPr/>
            </a:pPr>
            <a:r>
              <a:rPr lang="en-US" b="1" dirty="0">
                <a:latin typeface=" Arial"/>
              </a:rPr>
              <a:t>The operations security officer prepares a portion of Annex E (Protection) to the operation order or operation plan. </a:t>
            </a:r>
          </a:p>
        </p:txBody>
      </p:sp>
      <p:sp>
        <p:nvSpPr>
          <p:cNvPr id="66569" name="Rectangle 7"/>
          <p:cNvSpPr>
            <a:spLocks noChangeArrowheads="1"/>
          </p:cNvSpPr>
          <p:nvPr/>
        </p:nvSpPr>
        <p:spPr bwMode="auto">
          <a:xfrm>
            <a:off x="8817429" y="6517540"/>
            <a:ext cx="3374572" cy="3154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68570" tIns="34285" rIns="68570" bIns="3428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latin typeface=" Arial"/>
              </a:rPr>
              <a:t>FM 6-0, AR 525-2, AR 525-13</a:t>
            </a:r>
          </a:p>
        </p:txBody>
      </p:sp>
    </p:spTree>
    <p:extLst>
      <p:ext uri="{BB962C8B-B14F-4D97-AF65-F5344CB8AC3E}">
        <p14:creationId xmlns:p14="http://schemas.microsoft.com/office/powerpoint/2010/main" val="3723826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 Box 9"/>
          <p:cNvSpPr txBox="1">
            <a:spLocks noChangeArrowheads="1"/>
          </p:cNvSpPr>
          <p:nvPr/>
        </p:nvSpPr>
        <p:spPr bwMode="auto">
          <a:xfrm>
            <a:off x="8603311" y="6503961"/>
            <a:ext cx="3570138" cy="338554"/>
          </a:xfrm>
          <a:prstGeom prst="rect">
            <a:avLst/>
          </a:prstGeom>
          <a:noFill/>
          <a:ln w="12700">
            <a:noFill/>
            <a:miter lim="800000"/>
            <a:headEnd/>
            <a:tailEnd/>
          </a:ln>
          <a:effectLst>
            <a:outerShdw dist="5388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 Arial"/>
              </a:rPr>
              <a:t>JCS PUB 3-07.2, JCS TTP FOR  AT</a:t>
            </a:r>
          </a:p>
        </p:txBody>
      </p:sp>
      <p:sp>
        <p:nvSpPr>
          <p:cNvPr id="3" name="Rectangle 2"/>
          <p:cNvSpPr/>
          <p:nvPr/>
        </p:nvSpPr>
        <p:spPr>
          <a:xfrm>
            <a:off x="633304" y="1539930"/>
            <a:ext cx="10332171" cy="4402137"/>
          </a:xfrm>
          <a:prstGeom prst="rect">
            <a:avLst/>
          </a:prstGeom>
          <a:solidFill>
            <a:schemeClr val="accent6">
              <a:lumMod val="20000"/>
              <a:lumOff val="80000"/>
            </a:schemeClr>
          </a:solidFill>
        </p:spPr>
        <p:txBody>
          <a:bodyPr wrap="square">
            <a:spAutoFit/>
          </a:bodyPr>
          <a:lstStyle/>
          <a:p>
            <a:pPr marL="342900" indent="-342900" eaLnBrk="1" fontAlgn="auto" hangingPunct="1">
              <a:spcBef>
                <a:spcPts val="0"/>
              </a:spcBef>
              <a:spcAft>
                <a:spcPts val="0"/>
              </a:spcAft>
              <a:buFont typeface="Arial" panose="020B0604020202020204" pitchFamily="34" charset="0"/>
              <a:buChar char="•"/>
              <a:defRPr/>
            </a:pPr>
            <a:r>
              <a:rPr lang="en-US" altLang="en-US" sz="2000" dirty="0">
                <a:latin typeface=" Arial"/>
              </a:rPr>
              <a:t>OPSEC helps deny the terrorist information that they need to plan.</a:t>
            </a:r>
            <a:r>
              <a:rPr lang="en-US" sz="2000" dirty="0">
                <a:latin typeface=" Arial"/>
              </a:rPr>
              <a:t> </a:t>
            </a:r>
          </a:p>
          <a:p>
            <a:pPr eaLnBrk="1" fontAlgn="auto" hangingPunct="1">
              <a:spcBef>
                <a:spcPts val="0"/>
              </a:spcBef>
              <a:spcAft>
                <a:spcPts val="0"/>
              </a:spcAft>
              <a:defRPr/>
            </a:pPr>
            <a:endParaRPr lang="en-US" sz="2000" dirty="0">
              <a:latin typeface=" Arial"/>
            </a:endParaRPr>
          </a:p>
          <a:p>
            <a:pPr marL="342900" indent="-342900" eaLnBrk="1" fontAlgn="auto" hangingPunct="1">
              <a:spcBef>
                <a:spcPts val="0"/>
              </a:spcBef>
              <a:spcAft>
                <a:spcPts val="0"/>
              </a:spcAft>
              <a:buFont typeface="Arial" panose="020B0604020202020204" pitchFamily="34" charset="0"/>
              <a:buChar char="•"/>
              <a:defRPr/>
            </a:pPr>
            <a:r>
              <a:rPr lang="en-US" sz="2000" dirty="0">
                <a:latin typeface=" Arial"/>
              </a:rPr>
              <a:t>Deny intelligence and information to terrorists</a:t>
            </a:r>
          </a:p>
          <a:p>
            <a:pPr eaLnBrk="1" fontAlgn="auto" hangingPunct="1">
              <a:spcBef>
                <a:spcPts val="0"/>
              </a:spcBef>
              <a:spcAft>
                <a:spcPts val="0"/>
              </a:spcAft>
              <a:defRPr/>
            </a:pPr>
            <a:r>
              <a:rPr lang="en-US" sz="2000" dirty="0">
                <a:latin typeface=" Arial"/>
              </a:rPr>
              <a:t> </a:t>
            </a:r>
          </a:p>
          <a:p>
            <a:pPr marL="342900" indent="-342900" eaLnBrk="1" fontAlgn="auto" hangingPunct="1">
              <a:spcBef>
                <a:spcPts val="0"/>
              </a:spcBef>
              <a:spcAft>
                <a:spcPts val="0"/>
              </a:spcAft>
              <a:buFont typeface="Arial" panose="020B0604020202020204" pitchFamily="34" charset="0"/>
              <a:buChar char="•"/>
              <a:defRPr/>
            </a:pPr>
            <a:r>
              <a:rPr lang="en-US" sz="2000" dirty="0">
                <a:latin typeface=" Arial"/>
              </a:rPr>
              <a:t>Avoid rigid operational routines, Random Antiterrorism Measures (RAMs)</a:t>
            </a:r>
          </a:p>
          <a:p>
            <a:pPr eaLnBrk="1" fontAlgn="auto" hangingPunct="1">
              <a:spcBef>
                <a:spcPts val="0"/>
              </a:spcBef>
              <a:spcAft>
                <a:spcPts val="0"/>
              </a:spcAft>
              <a:defRPr/>
            </a:pPr>
            <a:endParaRPr lang="en-US" sz="2000" dirty="0">
              <a:latin typeface=" Arial"/>
            </a:endParaRPr>
          </a:p>
          <a:p>
            <a:pPr marL="342900" indent="-342900" eaLnBrk="1" fontAlgn="auto" hangingPunct="1">
              <a:spcBef>
                <a:spcPts val="0"/>
              </a:spcBef>
              <a:spcAft>
                <a:spcPts val="0"/>
              </a:spcAft>
              <a:buFont typeface="Arial" panose="020B0604020202020204" pitchFamily="34" charset="0"/>
              <a:buChar char="•"/>
              <a:defRPr/>
            </a:pPr>
            <a:r>
              <a:rPr lang="en-US" sz="2000" dirty="0">
                <a:latin typeface=" Arial"/>
              </a:rPr>
              <a:t>Know Terrorist collection techniques</a:t>
            </a:r>
          </a:p>
          <a:p>
            <a:pPr eaLnBrk="1" fontAlgn="auto" hangingPunct="1">
              <a:spcBef>
                <a:spcPts val="0"/>
              </a:spcBef>
              <a:spcAft>
                <a:spcPts val="0"/>
              </a:spcAft>
              <a:defRPr/>
            </a:pPr>
            <a:endParaRPr lang="en-US" sz="2000" dirty="0">
              <a:latin typeface=" Arial"/>
            </a:endParaRPr>
          </a:p>
          <a:p>
            <a:pPr marL="342900" indent="-342900" eaLnBrk="1" fontAlgn="auto" hangingPunct="1">
              <a:spcBef>
                <a:spcPts val="0"/>
              </a:spcBef>
              <a:spcAft>
                <a:spcPts val="0"/>
              </a:spcAft>
              <a:buFont typeface="Arial" panose="020B0604020202020204" pitchFamily="34" charset="0"/>
              <a:buChar char="•"/>
              <a:defRPr/>
            </a:pPr>
            <a:r>
              <a:rPr lang="en-US" sz="2000" dirty="0">
                <a:latin typeface=" Arial"/>
              </a:rPr>
              <a:t>Integrate OPSEC into physical security, personal protection, information security, critical infrastructure, computer security</a:t>
            </a:r>
          </a:p>
          <a:p>
            <a:pPr eaLnBrk="1" fontAlgn="auto" hangingPunct="1">
              <a:spcBef>
                <a:spcPts val="0"/>
              </a:spcBef>
              <a:spcAft>
                <a:spcPts val="0"/>
              </a:spcAft>
              <a:defRPr/>
            </a:pPr>
            <a:endParaRPr lang="en-US" sz="2000" dirty="0">
              <a:latin typeface=" Arial"/>
            </a:endParaRPr>
          </a:p>
          <a:p>
            <a:pPr marL="342900" indent="-342900" eaLnBrk="1" fontAlgn="auto" hangingPunct="1">
              <a:spcBef>
                <a:spcPts val="0"/>
              </a:spcBef>
              <a:spcAft>
                <a:spcPts val="0"/>
              </a:spcAft>
              <a:buFont typeface="Arial" panose="020B0604020202020204" pitchFamily="34" charset="0"/>
              <a:buChar char="•"/>
              <a:defRPr/>
            </a:pPr>
            <a:r>
              <a:rPr lang="en-US" sz="2000" dirty="0">
                <a:latin typeface=" Arial"/>
              </a:rPr>
              <a:t>Develop Critical information list to focus denial efforts   </a:t>
            </a:r>
          </a:p>
          <a:p>
            <a:pPr marL="342900" indent="-342900" eaLnBrk="1" fontAlgn="auto" hangingPunct="1">
              <a:spcBef>
                <a:spcPts val="0"/>
              </a:spcBef>
              <a:spcAft>
                <a:spcPts val="0"/>
              </a:spcAft>
              <a:buFont typeface="Arial" panose="020B0604020202020204" pitchFamily="34" charset="0"/>
              <a:buChar char="•"/>
              <a:defRPr/>
            </a:pPr>
            <a:endParaRPr lang="en-US" sz="2000" dirty="0">
              <a:latin typeface=" Arial"/>
            </a:endParaRPr>
          </a:p>
          <a:p>
            <a:pPr marL="342900" indent="-342900" eaLnBrk="1" fontAlgn="auto" hangingPunct="1">
              <a:spcBef>
                <a:spcPts val="0"/>
              </a:spcBef>
              <a:spcAft>
                <a:spcPts val="0"/>
              </a:spcAft>
              <a:buFont typeface="Arial" panose="020B0604020202020204" pitchFamily="34" charset="0"/>
              <a:buChar char="•"/>
              <a:defRPr/>
            </a:pPr>
            <a:r>
              <a:rPr lang="en-US" sz="2000" dirty="0">
                <a:latin typeface=" Arial"/>
              </a:rPr>
              <a:t>Produces the OPSEC annex to the AT plan when required</a:t>
            </a:r>
          </a:p>
        </p:txBody>
      </p:sp>
      <p:sp>
        <p:nvSpPr>
          <p:cNvPr id="70663" name="Rectangle 1"/>
          <p:cNvSpPr>
            <a:spLocks noChangeArrowheads="1"/>
          </p:cNvSpPr>
          <p:nvPr/>
        </p:nvSpPr>
        <p:spPr bwMode="auto">
          <a:xfrm>
            <a:off x="2500313" y="952500"/>
            <a:ext cx="5238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latin typeface=" Arial"/>
              </a:rPr>
              <a:t>DURING GARRISON OPERATIONS</a:t>
            </a:r>
          </a:p>
        </p:txBody>
      </p:sp>
      <p:sp>
        <p:nvSpPr>
          <p:cNvPr id="5" name="TextBox 4"/>
          <p:cNvSpPr txBox="1"/>
          <p:nvPr/>
        </p:nvSpPr>
        <p:spPr>
          <a:xfrm>
            <a:off x="7951" y="0"/>
            <a:ext cx="10682288" cy="655782"/>
          </a:xfrm>
          <a:prstGeom prst="rect">
            <a:avLst/>
          </a:prstGeom>
          <a:solidFill>
            <a:schemeClr val="tx1"/>
          </a:solidFill>
        </p:spPr>
        <p:txBody>
          <a:bodyPr wrap="square" rtlCol="0">
            <a:spAutoFit/>
          </a:bodyPr>
          <a:lstStyle/>
          <a:p>
            <a:pPr algn="ctr"/>
            <a:r>
              <a:rPr lang="en-US" sz="3600" b="1" dirty="0">
                <a:solidFill>
                  <a:srgbClr val="FFC000"/>
                </a:solidFill>
                <a:latin typeface=" Arial"/>
                <a:ea typeface="+mj-ea"/>
                <a:cs typeface="+mj-cs"/>
              </a:rPr>
              <a:t>ARMY ANTITERRORISM PROGRAM SUPPORT</a:t>
            </a:r>
            <a:endParaRPr lang="en-US" dirty="0">
              <a:latin typeface=" Arial"/>
            </a:endParaRPr>
          </a:p>
        </p:txBody>
      </p:sp>
    </p:spTree>
    <p:extLst>
      <p:ext uri="{BB962C8B-B14F-4D97-AF65-F5344CB8AC3E}">
        <p14:creationId xmlns:p14="http://schemas.microsoft.com/office/powerpoint/2010/main" val="304972717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174336" y="1075208"/>
            <a:ext cx="3449638"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50000"/>
              </a:spcBef>
              <a:buFontTx/>
              <a:buNone/>
            </a:pPr>
            <a:r>
              <a:rPr lang="en-US" altLang="en-US" sz="2400" b="1" dirty="0">
                <a:latin typeface=" Arial"/>
              </a:rPr>
              <a:t>High Risk Target (HRT):  </a:t>
            </a:r>
            <a:r>
              <a:rPr lang="en-US" altLang="en-US" sz="2400" dirty="0">
                <a:latin typeface=" Arial"/>
              </a:rPr>
              <a:t>Resource/facilities considered to be at risk as potential terrorist targets because of mission sensitivity, ease of access, isolation, symbolic value, and/or potential for mass casualty.</a:t>
            </a:r>
          </a:p>
        </p:txBody>
      </p:sp>
      <p:sp>
        <p:nvSpPr>
          <p:cNvPr id="68611" name="Text Box 5"/>
          <p:cNvSpPr txBox="1">
            <a:spLocks noChangeArrowheads="1"/>
          </p:cNvSpPr>
          <p:nvPr/>
        </p:nvSpPr>
        <p:spPr bwMode="auto">
          <a:xfrm>
            <a:off x="3989965" y="1283566"/>
            <a:ext cx="665956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50000"/>
              </a:spcBef>
              <a:buFontTx/>
              <a:buNone/>
            </a:pPr>
            <a:r>
              <a:rPr lang="en-US" altLang="en-US" sz="2400" b="1" dirty="0">
                <a:latin typeface=" Arial"/>
              </a:rPr>
              <a:t>Mission essential vulnerable areas (MEVA): </a:t>
            </a:r>
            <a:r>
              <a:rPr lang="en-US" altLang="en-US" sz="2400" dirty="0">
                <a:latin typeface=" Arial"/>
              </a:rPr>
              <a:t>facilities or activities within the installation that, by virtue of their function, are evaluated by the commander as vital to the successful accomplishment of installation’s, State National Guard, or major U.S. Army Reserve Command mission.  This includes areas nonessential to the installation’s/facility’s operational mission but which, by the nature of the activity, are considered vulnerable to theft, trespass, damage or other criminal activity.</a:t>
            </a:r>
          </a:p>
        </p:txBody>
      </p:sp>
      <p:sp>
        <p:nvSpPr>
          <p:cNvPr id="68612" name="Rectangle 2"/>
          <p:cNvSpPr>
            <a:spLocks noChangeArrowheads="1"/>
          </p:cNvSpPr>
          <p:nvPr/>
        </p:nvSpPr>
        <p:spPr bwMode="auto">
          <a:xfrm>
            <a:off x="8076111" y="6503960"/>
            <a:ext cx="41052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err="1">
                <a:latin typeface=" Arial"/>
              </a:rPr>
              <a:t>DoDD</a:t>
            </a:r>
            <a:r>
              <a:rPr lang="en-US" altLang="en-US" sz="1600" b="1" dirty="0">
                <a:latin typeface=" Arial"/>
              </a:rPr>
              <a:t> 3020.40, DOD 5205.02, AR 525–26</a:t>
            </a:r>
          </a:p>
        </p:txBody>
      </p:sp>
      <p:sp>
        <p:nvSpPr>
          <p:cNvPr id="5" name="Rectangle 4"/>
          <p:cNvSpPr/>
          <p:nvPr/>
        </p:nvSpPr>
        <p:spPr>
          <a:xfrm>
            <a:off x="296212" y="5537598"/>
            <a:ext cx="10231437" cy="461962"/>
          </a:xfrm>
          <a:prstGeom prst="rect">
            <a:avLst/>
          </a:prstGeom>
          <a:solidFill>
            <a:schemeClr val="accent6">
              <a:lumMod val="20000"/>
              <a:lumOff val="80000"/>
            </a:schemeClr>
          </a:solidFill>
        </p:spPr>
        <p:txBody>
          <a:bodyPr>
            <a:spAutoFit/>
          </a:bodyPr>
          <a:lstStyle/>
          <a:p>
            <a:pPr algn="ctr" eaLnBrk="1" fontAlgn="auto" hangingPunct="1">
              <a:spcBef>
                <a:spcPts val="0"/>
              </a:spcBef>
              <a:spcAft>
                <a:spcPts val="0"/>
              </a:spcAft>
              <a:defRPr/>
            </a:pPr>
            <a:r>
              <a:rPr lang="en-US" sz="2400" b="1" dirty="0">
                <a:latin typeface=" Arial"/>
              </a:rPr>
              <a:t>HOW WOULD OPSEC SUPPORT CRITICAL INFRASTRUCTURE?</a:t>
            </a:r>
          </a:p>
        </p:txBody>
      </p:sp>
      <p:sp>
        <p:nvSpPr>
          <p:cNvPr id="4" name="Down Arrow 3"/>
          <p:cNvSpPr/>
          <p:nvPr/>
        </p:nvSpPr>
        <p:spPr>
          <a:xfrm>
            <a:off x="3386715" y="1196903"/>
            <a:ext cx="603250" cy="4154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174336" y="1060198"/>
            <a:ext cx="10475191" cy="5026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Box 2"/>
          <p:cNvSpPr txBox="1"/>
          <p:nvPr/>
        </p:nvSpPr>
        <p:spPr>
          <a:xfrm>
            <a:off x="0" y="0"/>
            <a:ext cx="10649527" cy="646331"/>
          </a:xfrm>
          <a:prstGeom prst="rect">
            <a:avLst/>
          </a:prstGeom>
          <a:solidFill>
            <a:schemeClr val="tx1"/>
          </a:solidFill>
        </p:spPr>
        <p:txBody>
          <a:bodyPr wrap="square" rtlCol="0" anchor="ctr">
            <a:spAutoFit/>
          </a:bodyPr>
          <a:lstStyle/>
          <a:p>
            <a:pPr algn="ctr"/>
            <a:r>
              <a:rPr lang="en-US" sz="3600" b="1" dirty="0">
                <a:solidFill>
                  <a:srgbClr val="FFC000"/>
                </a:solidFill>
                <a:latin typeface=" Arial"/>
                <a:ea typeface="+mj-ea"/>
                <a:cs typeface="+mj-cs"/>
              </a:rPr>
              <a:t>CRITICAL INFRASTRUCTURE</a:t>
            </a:r>
            <a:endParaRPr lang="en-US" dirty="0">
              <a:latin typeface=" Arial"/>
            </a:endParaRPr>
          </a:p>
        </p:txBody>
      </p:sp>
    </p:spTree>
    <p:extLst>
      <p:ext uri="{BB962C8B-B14F-4D97-AF65-F5344CB8AC3E}">
        <p14:creationId xmlns:p14="http://schemas.microsoft.com/office/powerpoint/2010/main" val="78616231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2"/>
          <p:cNvSpPr txBox="1">
            <a:spLocks noChangeArrowheads="1"/>
          </p:cNvSpPr>
          <p:nvPr/>
        </p:nvSpPr>
        <p:spPr bwMode="auto">
          <a:xfrm>
            <a:off x="4781550" y="2686050"/>
            <a:ext cx="30765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0" tIns="34285" rIns="68570" bIns="34285">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chemeClr val="bg1"/>
                </a:solidFill>
              </a:rPr>
              <a:t>Example of redacted document</a:t>
            </a:r>
          </a:p>
        </p:txBody>
      </p:sp>
      <p:pic>
        <p:nvPicPr>
          <p:cNvPr id="7270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8000" y="1715293"/>
            <a:ext cx="3659188"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6"/>
          <p:cNvSpPr>
            <a:spLocks noChangeArrowheads="1"/>
          </p:cNvSpPr>
          <p:nvPr/>
        </p:nvSpPr>
        <p:spPr bwMode="auto">
          <a:xfrm>
            <a:off x="269875" y="1295400"/>
            <a:ext cx="75882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US" altLang="en-US" sz="2400" dirty="0">
                <a:latin typeface=" Arial"/>
                <a:cs typeface="Times New Roman" panose="02020603050405020304" pitchFamily="18" charset="0"/>
              </a:rPr>
              <a:t>Public affairs fulfills the Army’s obligation to keep the American people and the Army informed and helps to establish the conditions that lead to confidence in America’s Army and its readiness to conduct operations in peacetime, conflict, and war. </a:t>
            </a:r>
          </a:p>
          <a:p>
            <a:pPr eaLnBrk="1" hangingPunct="1">
              <a:lnSpc>
                <a:spcPct val="100000"/>
              </a:lnSpc>
              <a:spcBef>
                <a:spcPct val="0"/>
              </a:spcBef>
              <a:buFontTx/>
              <a:buNone/>
            </a:pPr>
            <a:endParaRPr lang="en-US" altLang="en-US" sz="2400" dirty="0">
              <a:latin typeface=" Arial"/>
              <a:cs typeface="Times New Roman" panose="02020603050405020304" pitchFamily="18" charset="0"/>
            </a:endParaRPr>
          </a:p>
          <a:p>
            <a:pPr eaLnBrk="1" hangingPunct="1">
              <a:lnSpc>
                <a:spcPct val="100000"/>
              </a:lnSpc>
              <a:spcBef>
                <a:spcPct val="0"/>
              </a:spcBef>
              <a:buFontTx/>
              <a:buNone/>
            </a:pPr>
            <a:r>
              <a:rPr lang="en-US" altLang="en-US" sz="2400" dirty="0">
                <a:latin typeface=" Arial"/>
                <a:cs typeface="Times New Roman" panose="02020603050405020304" pitchFamily="18" charset="0"/>
              </a:rPr>
              <a:t>Every member of the Army team contributes to effective PA. The soldier is the most effective communicator of the Army story. The primary PA functional areas are command information, public information, and community relations. </a:t>
            </a:r>
          </a:p>
          <a:p>
            <a:pPr eaLnBrk="1" hangingPunct="1">
              <a:lnSpc>
                <a:spcPct val="100000"/>
              </a:lnSpc>
              <a:spcBef>
                <a:spcPct val="0"/>
              </a:spcBef>
              <a:buFontTx/>
              <a:buNone/>
            </a:pPr>
            <a:endParaRPr lang="en-US" altLang="en-US" sz="2400" dirty="0">
              <a:latin typeface=" Arial"/>
              <a:cs typeface="Times New Roman" panose="02020603050405020304" pitchFamily="18" charset="0"/>
            </a:endParaRPr>
          </a:p>
        </p:txBody>
      </p:sp>
      <p:sp>
        <p:nvSpPr>
          <p:cNvPr id="72709" name="Rectangle 1"/>
          <p:cNvSpPr>
            <a:spLocks noChangeArrowheads="1"/>
          </p:cNvSpPr>
          <p:nvPr/>
        </p:nvSpPr>
        <p:spPr bwMode="auto">
          <a:xfrm>
            <a:off x="6261976" y="6510324"/>
            <a:ext cx="59216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 Arial"/>
              </a:rPr>
              <a:t>AR 360-1, App. H addresses the DOD principles of information.</a:t>
            </a:r>
          </a:p>
        </p:txBody>
      </p:sp>
      <p:sp>
        <p:nvSpPr>
          <p:cNvPr id="8" name="Title 1"/>
          <p:cNvSpPr txBox="1">
            <a:spLocks/>
          </p:cNvSpPr>
          <p:nvPr/>
        </p:nvSpPr>
        <p:spPr>
          <a:xfrm>
            <a:off x="0" y="0"/>
            <a:ext cx="10668000" cy="57860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defRPr/>
            </a:pPr>
            <a:r>
              <a:rPr lang="en-US" sz="3600" b="1" dirty="0">
                <a:solidFill>
                  <a:srgbClr val="FFC000"/>
                </a:solidFill>
              </a:rPr>
              <a:t>U.S. ARMY PUBLIC AFFAIRS MISSION</a:t>
            </a:r>
          </a:p>
        </p:txBody>
      </p:sp>
      <p:sp>
        <p:nvSpPr>
          <p:cNvPr id="72713" name="Rectangle 8"/>
          <p:cNvSpPr>
            <a:spLocks noChangeArrowheads="1"/>
          </p:cNvSpPr>
          <p:nvPr/>
        </p:nvSpPr>
        <p:spPr bwMode="auto">
          <a:xfrm>
            <a:off x="315913" y="5526088"/>
            <a:ext cx="11471275" cy="9239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 Arial"/>
              </a:rPr>
              <a:t>PAO will Inform Soldiers, family members, and Army civilians of their rights under the Privacy Act, </a:t>
            </a:r>
            <a:r>
              <a:rPr lang="en-US" altLang="en-US" u="sng" dirty="0">
                <a:latin typeface=" Arial"/>
              </a:rPr>
              <a:t>operations security responsibilities,</a:t>
            </a:r>
            <a:r>
              <a:rPr lang="en-US" altLang="en-US" dirty="0">
                <a:latin typeface=" Arial"/>
              </a:rPr>
              <a:t> and roles as implied representatives of the command when interacting with news media. FM 6-0</a:t>
            </a:r>
          </a:p>
        </p:txBody>
      </p:sp>
    </p:spTree>
    <p:extLst>
      <p:ext uri="{BB962C8B-B14F-4D97-AF65-F5344CB8AC3E}">
        <p14:creationId xmlns:p14="http://schemas.microsoft.com/office/powerpoint/2010/main" val="1468114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4788" y="1176338"/>
            <a:ext cx="11782425" cy="5016500"/>
          </a:xfrm>
          <a:prstGeom prst="rect">
            <a:avLst/>
          </a:prstGeom>
          <a:noFill/>
        </p:spPr>
        <p:txBody>
          <a:bodyPr>
            <a:spAutoFit/>
          </a:bodyPr>
          <a:lstStyle/>
          <a:p>
            <a:pPr marL="257175" indent="-257175" eaLnBrk="1" fontAlgn="auto" hangingPunct="1">
              <a:spcBef>
                <a:spcPts val="0"/>
              </a:spcBef>
              <a:spcAft>
                <a:spcPts val="0"/>
              </a:spcAft>
              <a:buClr>
                <a:srgbClr val="FFC000"/>
              </a:buClr>
              <a:buFont typeface="Arial" panose="020B0604020202020204" pitchFamily="34" charset="0"/>
              <a:buChar char="■"/>
              <a:defRPr/>
            </a:pPr>
            <a:endParaRPr lang="en-US" sz="2000" b="1" dirty="0">
              <a:latin typeface=" Arial"/>
              <a:cs typeface="Times New Roman" pitchFamily="18" charset="0"/>
            </a:endParaRPr>
          </a:p>
          <a:p>
            <a:pPr marL="257175" indent="-257175" eaLnBrk="1" fontAlgn="auto" hangingPunct="1">
              <a:spcBef>
                <a:spcPts val="0"/>
              </a:spcBef>
              <a:spcAft>
                <a:spcPts val="0"/>
              </a:spcAft>
              <a:buClr>
                <a:srgbClr val="FFC000"/>
              </a:buClr>
              <a:buFont typeface="Arial" panose="020B0604020202020204" pitchFamily="34" charset="0"/>
              <a:buChar char="■"/>
              <a:defRPr/>
            </a:pPr>
            <a:r>
              <a:rPr lang="en-US" sz="2000" dirty="0">
                <a:latin typeface=" Arial"/>
                <a:cs typeface="Times New Roman" pitchFamily="18" charset="0"/>
              </a:rPr>
              <a:t>Safeguarded information will not be discussed, shown, or made available to unauthorized individuals. All Army personnel must be aware of and support the Army’s  OPSEC program.  </a:t>
            </a:r>
            <a:r>
              <a:rPr lang="en-US" sz="2000" u="sng" dirty="0">
                <a:solidFill>
                  <a:srgbClr val="C00000"/>
                </a:solidFill>
                <a:latin typeface=" Arial"/>
                <a:cs typeface="Times New Roman" pitchFamily="18" charset="0"/>
              </a:rPr>
              <a:t>Information, materials, or records must be reviewed for OPSEC considerations in accord with the critical information  AR 530-1 and the organizations OPSEC program prior to public release. </a:t>
            </a:r>
          </a:p>
          <a:p>
            <a:pPr eaLnBrk="1" fontAlgn="auto" hangingPunct="1">
              <a:spcBef>
                <a:spcPts val="0"/>
              </a:spcBef>
              <a:spcAft>
                <a:spcPts val="0"/>
              </a:spcAft>
              <a:buClr>
                <a:srgbClr val="FFC000"/>
              </a:buClr>
              <a:defRPr/>
            </a:pPr>
            <a:endParaRPr lang="en-US" sz="2000" u="sng" dirty="0">
              <a:solidFill>
                <a:srgbClr val="C00000"/>
              </a:solidFill>
              <a:latin typeface=" Arial"/>
              <a:cs typeface="Times New Roman" pitchFamily="18" charset="0"/>
            </a:endParaRPr>
          </a:p>
          <a:p>
            <a:pPr marL="257175" indent="-257175" eaLnBrk="1" fontAlgn="auto" hangingPunct="1">
              <a:spcBef>
                <a:spcPts val="0"/>
              </a:spcBef>
              <a:spcAft>
                <a:spcPts val="0"/>
              </a:spcAft>
              <a:buClr>
                <a:srgbClr val="FFC000"/>
              </a:buClr>
              <a:buFont typeface="Arial" panose="020B0604020202020204" pitchFamily="34" charset="0"/>
              <a:buChar char="■"/>
              <a:defRPr/>
            </a:pPr>
            <a:r>
              <a:rPr lang="en-US" sz="2000" b="1" dirty="0">
                <a:latin typeface=" Arial"/>
                <a:cs typeface="Times New Roman" pitchFamily="18" charset="0"/>
              </a:rPr>
              <a:t>The staff office or agency providing the information, materials, or records to the PA office for release must accomplish the OPSEC review with their agencies CIL and provide the PA office with the CIL to check.</a:t>
            </a:r>
          </a:p>
          <a:p>
            <a:pPr eaLnBrk="1" fontAlgn="auto" hangingPunct="1">
              <a:spcBef>
                <a:spcPts val="0"/>
              </a:spcBef>
              <a:spcAft>
                <a:spcPts val="0"/>
              </a:spcAft>
              <a:buClr>
                <a:srgbClr val="FFC000"/>
              </a:buClr>
              <a:defRPr/>
            </a:pPr>
            <a:endParaRPr lang="en-US" sz="2000" b="1" dirty="0">
              <a:latin typeface=" Arial"/>
              <a:cs typeface="Times New Roman" pitchFamily="18" charset="0"/>
            </a:endParaRPr>
          </a:p>
          <a:p>
            <a:pPr marL="257175" indent="-257175" eaLnBrk="1" fontAlgn="auto" hangingPunct="1">
              <a:spcBef>
                <a:spcPts val="0"/>
              </a:spcBef>
              <a:spcAft>
                <a:spcPts val="0"/>
              </a:spcAft>
              <a:buClr>
                <a:srgbClr val="FFC000"/>
              </a:buClr>
              <a:buFont typeface="Arial" panose="020B0604020202020204" pitchFamily="34" charset="0"/>
              <a:buChar char="■"/>
              <a:defRPr/>
            </a:pPr>
            <a:r>
              <a:rPr lang="en-US" sz="2000" b="1" dirty="0">
                <a:latin typeface=" Arial"/>
                <a:cs typeface="Times New Roman" pitchFamily="18" charset="0"/>
              </a:rPr>
              <a:t>Just as PAO is the authority for public releases an OPSEC program manager is the authority for All things OPSEC, both may work together to review information.</a:t>
            </a:r>
          </a:p>
          <a:p>
            <a:pPr marL="257175" indent="-257175" eaLnBrk="1" fontAlgn="auto" hangingPunct="1">
              <a:spcBef>
                <a:spcPts val="0"/>
              </a:spcBef>
              <a:spcAft>
                <a:spcPts val="0"/>
              </a:spcAft>
              <a:buClr>
                <a:srgbClr val="FFC000"/>
              </a:buClr>
              <a:buFont typeface="Arial" panose="020B0604020202020204" pitchFamily="34" charset="0"/>
              <a:buChar char="■"/>
              <a:defRPr/>
            </a:pPr>
            <a:endParaRPr lang="en-US" sz="2000" b="1" dirty="0">
              <a:latin typeface=" Arial"/>
              <a:cs typeface="Times New Roman" pitchFamily="18" charset="0"/>
            </a:endParaRPr>
          </a:p>
          <a:p>
            <a:pPr marL="257175" indent="-257175" eaLnBrk="1" fontAlgn="auto" hangingPunct="1">
              <a:spcBef>
                <a:spcPts val="0"/>
              </a:spcBef>
              <a:spcAft>
                <a:spcPts val="0"/>
              </a:spcAft>
              <a:buClr>
                <a:srgbClr val="FFC000"/>
              </a:buClr>
              <a:buFont typeface="Arial" panose="020B0604020202020204" pitchFamily="34" charset="0"/>
              <a:buChar char="■"/>
              <a:defRPr/>
            </a:pPr>
            <a:r>
              <a:rPr lang="en-US" sz="2000" b="1" u="sng" dirty="0">
                <a:latin typeface=" Arial"/>
                <a:cs typeface="Times New Roman" pitchFamily="18" charset="0"/>
              </a:rPr>
              <a:t>Both the PAO and the OPSEC officer will develop a public release process and publish it in the organizations OPSEC and PAO SOP</a:t>
            </a:r>
          </a:p>
          <a:p>
            <a:pPr eaLnBrk="1" fontAlgn="auto" hangingPunct="1">
              <a:spcBef>
                <a:spcPts val="0"/>
              </a:spcBef>
              <a:spcAft>
                <a:spcPts val="0"/>
              </a:spcAft>
              <a:buClr>
                <a:srgbClr val="FFC000"/>
              </a:buClr>
              <a:defRPr/>
            </a:pPr>
            <a:endParaRPr lang="en-US" sz="2000" u="sng" dirty="0">
              <a:latin typeface=" Arial"/>
              <a:cs typeface="Times New Roman" pitchFamily="18" charset="0"/>
            </a:endParaRPr>
          </a:p>
        </p:txBody>
      </p:sp>
      <p:sp>
        <p:nvSpPr>
          <p:cNvPr id="5" name="Title 1"/>
          <p:cNvSpPr txBox="1">
            <a:spLocks/>
          </p:cNvSpPr>
          <p:nvPr/>
        </p:nvSpPr>
        <p:spPr>
          <a:xfrm>
            <a:off x="21020" y="9976"/>
            <a:ext cx="10636469" cy="631155"/>
          </a:xfrm>
          <a:prstGeom prst="rect">
            <a:avLst/>
          </a:prstGeom>
          <a:solidFill>
            <a:schemeClr val="tx1"/>
          </a:solidFill>
          <a:ln>
            <a:noFill/>
          </a:ln>
          <a:effectLst>
            <a:outerShdw blurRad="107950" dist="12700" dir="5400000" algn="ctr">
              <a:srgbClr val="000000"/>
            </a:outerShdw>
          </a:effectLst>
        </p:spPr>
        <p:txBody>
          <a:bodyPr anchor="ct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defRPr/>
            </a:pPr>
            <a:r>
              <a:rPr lang="en-US" sz="3600" b="1" dirty="0">
                <a:solidFill>
                  <a:srgbClr val="FFC000"/>
                </a:solidFill>
              </a:rPr>
              <a:t>OPSEC AND PAO MUTUAL SUPPORT</a:t>
            </a:r>
          </a:p>
        </p:txBody>
      </p:sp>
    </p:spTree>
    <p:extLst>
      <p:ext uri="{BB962C8B-B14F-4D97-AF65-F5344CB8AC3E}">
        <p14:creationId xmlns:p14="http://schemas.microsoft.com/office/powerpoint/2010/main" val="228179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FA527-F400-6A10-2C0E-817C00E7ED21}"/>
              </a:ext>
            </a:extLst>
          </p:cNvPr>
          <p:cNvSpPr/>
          <p:nvPr/>
        </p:nvSpPr>
        <p:spPr>
          <a:xfrm>
            <a:off x="0" y="39088"/>
            <a:ext cx="10601385" cy="696685"/>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FFC000"/>
                </a:solidFill>
                <a:latin typeface="Arial" panose="020B0604020202020204" pitchFamily="34" charset="0"/>
                <a:cs typeface="Arial" panose="020B0604020202020204" pitchFamily="34" charset="0"/>
              </a:rPr>
              <a:t>RISK = IMPACT x THREAT x VULNERABILITY</a:t>
            </a:r>
          </a:p>
        </p:txBody>
      </p:sp>
      <p:grpSp>
        <p:nvGrpSpPr>
          <p:cNvPr id="24581" name="Group 75"/>
          <p:cNvGrpSpPr>
            <a:grpSpLocks/>
          </p:cNvGrpSpPr>
          <p:nvPr/>
        </p:nvGrpSpPr>
        <p:grpSpPr bwMode="auto">
          <a:xfrm>
            <a:off x="2422525" y="1000125"/>
            <a:ext cx="8177213" cy="5470661"/>
            <a:chOff x="1240743" y="1333747"/>
            <a:chExt cx="9278594" cy="5470342"/>
          </a:xfrm>
        </p:grpSpPr>
        <p:sp>
          <p:nvSpPr>
            <p:cNvPr id="40" name="Rectangle: Rounded Corners 39">
              <a:extLst>
                <a:ext uri="{FF2B5EF4-FFF2-40B4-BE49-F238E27FC236}">
                  <a16:creationId xmlns:a16="http://schemas.microsoft.com/office/drawing/2014/main" id="{1940990B-D445-CB3E-FB10-8CAC825B09E1}"/>
                </a:ext>
              </a:extLst>
            </p:cNvPr>
            <p:cNvSpPr/>
            <p:nvPr/>
          </p:nvSpPr>
          <p:spPr>
            <a:xfrm>
              <a:off x="1240743" y="3187207"/>
              <a:ext cx="2509917" cy="1200327"/>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0000"/>
                </a:solidFill>
              </a:endParaRPr>
            </a:p>
          </p:txBody>
        </p:sp>
        <p:sp>
          <p:nvSpPr>
            <p:cNvPr id="42" name="Rectangle: Rounded Corners 41">
              <a:extLst>
                <a:ext uri="{FF2B5EF4-FFF2-40B4-BE49-F238E27FC236}">
                  <a16:creationId xmlns:a16="http://schemas.microsoft.com/office/drawing/2014/main" id="{A95B08EE-AA58-6735-F35A-781C179C1994}"/>
                </a:ext>
              </a:extLst>
            </p:cNvPr>
            <p:cNvSpPr/>
            <p:nvPr/>
          </p:nvSpPr>
          <p:spPr>
            <a:xfrm>
              <a:off x="4610758" y="2241952"/>
              <a:ext cx="2509917" cy="1200327"/>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Rectangle: Rounded Corners 42">
              <a:extLst>
                <a:ext uri="{FF2B5EF4-FFF2-40B4-BE49-F238E27FC236}">
                  <a16:creationId xmlns:a16="http://schemas.microsoft.com/office/drawing/2014/main" id="{6E5B46DF-ED34-2D30-35D7-F66CCBD67FCD}"/>
                </a:ext>
              </a:extLst>
            </p:cNvPr>
            <p:cNvSpPr/>
            <p:nvPr/>
          </p:nvSpPr>
          <p:spPr>
            <a:xfrm>
              <a:off x="7980774" y="1333747"/>
              <a:ext cx="2509917" cy="1200327"/>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 name="Rectangle: Rounded Corners 43">
              <a:extLst>
                <a:ext uri="{FF2B5EF4-FFF2-40B4-BE49-F238E27FC236}">
                  <a16:creationId xmlns:a16="http://schemas.microsoft.com/office/drawing/2014/main" id="{F8D25963-AA15-96CB-DA31-AF78C07F8FA9}"/>
                </a:ext>
              </a:extLst>
            </p:cNvPr>
            <p:cNvSpPr/>
            <p:nvPr/>
          </p:nvSpPr>
          <p:spPr>
            <a:xfrm>
              <a:off x="4610758" y="4361780"/>
              <a:ext cx="2509917" cy="1200327"/>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 name="Rectangle: Rounded Corners 44">
              <a:extLst>
                <a:ext uri="{FF2B5EF4-FFF2-40B4-BE49-F238E27FC236}">
                  <a16:creationId xmlns:a16="http://schemas.microsoft.com/office/drawing/2014/main" id="{C294F8A9-D46A-F7E8-CC6D-5EAD836F6C93}"/>
                </a:ext>
              </a:extLst>
            </p:cNvPr>
            <p:cNvSpPr/>
            <p:nvPr/>
          </p:nvSpPr>
          <p:spPr>
            <a:xfrm>
              <a:off x="7980774" y="3429000"/>
              <a:ext cx="2509917" cy="1200327"/>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Rectangle: Rounded Corners 45">
              <a:extLst>
                <a:ext uri="{FF2B5EF4-FFF2-40B4-BE49-F238E27FC236}">
                  <a16:creationId xmlns:a16="http://schemas.microsoft.com/office/drawing/2014/main" id="{E532BA41-45FC-7D83-3961-3BCF291C0E1B}"/>
                </a:ext>
              </a:extLst>
            </p:cNvPr>
            <p:cNvSpPr/>
            <p:nvPr/>
          </p:nvSpPr>
          <p:spPr>
            <a:xfrm>
              <a:off x="7980774" y="5603762"/>
              <a:ext cx="2509917" cy="1200327"/>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47" name="Straight Connector 46">
              <a:extLst>
                <a:ext uri="{FF2B5EF4-FFF2-40B4-BE49-F238E27FC236}">
                  <a16:creationId xmlns:a16="http://schemas.microsoft.com/office/drawing/2014/main" id="{CAE8A157-F90B-8513-5124-A3B85BFE1CEA}"/>
                </a:ext>
              </a:extLst>
            </p:cNvPr>
            <p:cNvCxnSpPr>
              <a:cxnSpLocks/>
              <a:stCxn id="0" idx="3"/>
              <a:endCxn id="0" idx="1"/>
            </p:cNvCxnSpPr>
            <p:nvPr/>
          </p:nvCxnSpPr>
          <p:spPr>
            <a:xfrm flipV="1">
              <a:off x="3749981" y="2841783"/>
              <a:ext cx="861030" cy="946094"/>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6">
              <a:extLst>
                <a:ext uri="{FF2B5EF4-FFF2-40B4-BE49-F238E27FC236}">
                  <a16:creationId xmlns:a16="http://schemas.microsoft.com/office/drawing/2014/main" id="{6F097322-DDEB-8466-75D1-A7DEC92351A3}"/>
                </a:ext>
              </a:extLst>
            </p:cNvPr>
            <p:cNvCxnSpPr>
              <a:cxnSpLocks/>
              <a:stCxn id="0" idx="3"/>
              <a:endCxn id="0" idx="1"/>
            </p:cNvCxnSpPr>
            <p:nvPr/>
          </p:nvCxnSpPr>
          <p:spPr>
            <a:xfrm>
              <a:off x="3749981" y="3787878"/>
              <a:ext cx="861030" cy="1174681"/>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46">
              <a:extLst>
                <a:ext uri="{FF2B5EF4-FFF2-40B4-BE49-F238E27FC236}">
                  <a16:creationId xmlns:a16="http://schemas.microsoft.com/office/drawing/2014/main" id="{DB24FF26-5A93-6871-E84A-C439A92F6649}"/>
                </a:ext>
              </a:extLst>
            </p:cNvPr>
            <p:cNvCxnSpPr>
              <a:cxnSpLocks/>
              <a:stCxn id="0" idx="3"/>
              <a:endCxn id="0" idx="1"/>
            </p:cNvCxnSpPr>
            <p:nvPr/>
          </p:nvCxnSpPr>
          <p:spPr>
            <a:xfrm>
              <a:off x="7120248" y="4962559"/>
              <a:ext cx="861030" cy="1161982"/>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46">
              <a:extLst>
                <a:ext uri="{FF2B5EF4-FFF2-40B4-BE49-F238E27FC236}">
                  <a16:creationId xmlns:a16="http://schemas.microsoft.com/office/drawing/2014/main" id="{ECF947A7-2751-007F-C8F7-9B9C6488108B}"/>
                </a:ext>
              </a:extLst>
            </p:cNvPr>
            <p:cNvCxnSpPr>
              <a:cxnSpLocks/>
              <a:stCxn id="0" idx="3"/>
              <a:endCxn id="0" idx="1"/>
            </p:cNvCxnSpPr>
            <p:nvPr/>
          </p:nvCxnSpPr>
          <p:spPr>
            <a:xfrm flipV="1">
              <a:off x="7120248" y="4029164"/>
              <a:ext cx="861030" cy="933395"/>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46">
              <a:extLst>
                <a:ext uri="{FF2B5EF4-FFF2-40B4-BE49-F238E27FC236}">
                  <a16:creationId xmlns:a16="http://schemas.microsoft.com/office/drawing/2014/main" id="{C683D1E2-1F4C-D5D9-FF6F-6C3DB32FF797}"/>
                </a:ext>
              </a:extLst>
            </p:cNvPr>
            <p:cNvCxnSpPr>
              <a:cxnSpLocks/>
              <a:stCxn id="0" idx="3"/>
              <a:endCxn id="0" idx="1"/>
            </p:cNvCxnSpPr>
            <p:nvPr/>
          </p:nvCxnSpPr>
          <p:spPr>
            <a:xfrm flipV="1">
              <a:off x="7120248" y="1933787"/>
              <a:ext cx="861030" cy="907997"/>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608" name="TextBox 69"/>
            <p:cNvSpPr txBox="1">
              <a:spLocks noChangeArrowheads="1"/>
            </p:cNvSpPr>
            <p:nvPr/>
          </p:nvSpPr>
          <p:spPr bwMode="auto">
            <a:xfrm>
              <a:off x="1275432" y="3483559"/>
              <a:ext cx="24752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a:solidFill>
                    <a:srgbClr val="FFFF00"/>
                  </a:solidFill>
                  <a:latin typeface="Arial" panose="020B0604020202020204" pitchFamily="34" charset="0"/>
                  <a:cs typeface="Arial" panose="020B0604020202020204" pitchFamily="34" charset="0"/>
                </a:rPr>
                <a:t>RISK</a:t>
              </a:r>
            </a:p>
          </p:txBody>
        </p:sp>
        <p:sp>
          <p:nvSpPr>
            <p:cNvPr id="71" name="TextBox 70">
              <a:extLst>
                <a:ext uri="{FF2B5EF4-FFF2-40B4-BE49-F238E27FC236}">
                  <a16:creationId xmlns:a16="http://schemas.microsoft.com/office/drawing/2014/main" id="{7A4F63A9-6F1C-23F9-7DF8-2F635373828A}"/>
                </a:ext>
              </a:extLst>
            </p:cNvPr>
            <p:cNvSpPr txBox="1"/>
            <p:nvPr/>
          </p:nvSpPr>
          <p:spPr>
            <a:xfrm>
              <a:off x="4611011" y="2273492"/>
              <a:ext cx="2538058" cy="1201667"/>
            </a:xfrm>
            <a:prstGeom prst="rect">
              <a:avLst/>
            </a:prstGeom>
            <a:noFill/>
          </p:spPr>
          <p:txBody>
            <a:bodyPr>
              <a:spAutoFit/>
            </a:bodyPr>
            <a:lstStyle>
              <a:defPPr>
                <a:defRPr lang="en-US"/>
              </a:defPPr>
              <a:lvl1pPr algn="ctr">
                <a:defRPr sz="2400" b="1" cap="small">
                  <a:latin typeface="Arial" panose="020B0604020202020204" pitchFamily="34" charset="0"/>
                  <a:cs typeface="Arial" panose="020B0604020202020204" pitchFamily="34" charset="0"/>
                </a:defRPr>
              </a:lvl1pPr>
            </a:lstStyle>
            <a:p>
              <a:pPr eaLnBrk="1" fontAlgn="auto" hangingPunct="1">
                <a:spcBef>
                  <a:spcPts val="0"/>
                </a:spcBef>
                <a:spcAft>
                  <a:spcPts val="0"/>
                </a:spcAft>
                <a:defRPr/>
              </a:pPr>
              <a:r>
                <a:rPr lang="en-US" dirty="0"/>
                <a:t>Impact of Unwanted Event</a:t>
              </a:r>
            </a:p>
          </p:txBody>
        </p:sp>
        <p:sp>
          <p:nvSpPr>
            <p:cNvPr id="73" name="TextBox 72">
              <a:extLst>
                <a:ext uri="{FF2B5EF4-FFF2-40B4-BE49-F238E27FC236}">
                  <a16:creationId xmlns:a16="http://schemas.microsoft.com/office/drawing/2014/main" id="{F3C9E150-04E6-D273-88FF-991DD2841E58}"/>
                </a:ext>
              </a:extLst>
            </p:cNvPr>
            <p:cNvSpPr txBox="1"/>
            <p:nvPr/>
          </p:nvSpPr>
          <p:spPr>
            <a:xfrm>
              <a:off x="8015504" y="3776766"/>
              <a:ext cx="2503833" cy="460348"/>
            </a:xfrm>
            <a:prstGeom prst="rect">
              <a:avLst/>
            </a:prstGeom>
            <a:noFill/>
          </p:spPr>
          <p:txBody>
            <a:bodyPr>
              <a:spAutoFit/>
            </a:bodyPr>
            <a:lstStyle>
              <a:defPPr>
                <a:defRPr lang="en-US"/>
              </a:defPPr>
              <a:lvl1pPr algn="ctr">
                <a:defRPr sz="2400" b="1" cap="small">
                  <a:latin typeface="Arial" panose="020B0604020202020204" pitchFamily="34" charset="0"/>
                  <a:cs typeface="Arial" panose="020B0604020202020204" pitchFamily="34" charset="0"/>
                </a:defRPr>
              </a:lvl1pPr>
            </a:lstStyle>
            <a:p>
              <a:pPr eaLnBrk="1" fontAlgn="auto" hangingPunct="1">
                <a:spcBef>
                  <a:spcPts val="0"/>
                </a:spcBef>
                <a:spcAft>
                  <a:spcPts val="0"/>
                </a:spcAft>
                <a:defRPr/>
              </a:pPr>
              <a:r>
                <a:rPr lang="en-US" dirty="0"/>
                <a:t>Threat</a:t>
              </a:r>
            </a:p>
          </p:txBody>
        </p:sp>
        <p:sp>
          <p:nvSpPr>
            <p:cNvPr id="74" name="TextBox 73">
              <a:extLst>
                <a:ext uri="{FF2B5EF4-FFF2-40B4-BE49-F238E27FC236}">
                  <a16:creationId xmlns:a16="http://schemas.microsoft.com/office/drawing/2014/main" id="{9DBB5759-E7AA-A171-7C98-E429250CA0BB}"/>
                </a:ext>
              </a:extLst>
            </p:cNvPr>
            <p:cNvSpPr txBox="1"/>
            <p:nvPr/>
          </p:nvSpPr>
          <p:spPr>
            <a:xfrm>
              <a:off x="8010099" y="5894367"/>
              <a:ext cx="2475012" cy="460348"/>
            </a:xfrm>
            <a:prstGeom prst="rect">
              <a:avLst/>
            </a:prstGeom>
            <a:noFill/>
          </p:spPr>
          <p:txBody>
            <a:bodyPr>
              <a:spAutoFit/>
            </a:bodyPr>
            <a:lstStyle>
              <a:defPPr>
                <a:defRPr lang="en-US"/>
              </a:defPPr>
              <a:lvl1pPr algn="ctr">
                <a:defRPr sz="2400" b="1" cap="small">
                  <a:latin typeface="Arial" panose="020B0604020202020204" pitchFamily="34" charset="0"/>
                  <a:cs typeface="Arial" panose="020B0604020202020204" pitchFamily="34" charset="0"/>
                </a:defRPr>
              </a:lvl1pPr>
            </a:lstStyle>
            <a:p>
              <a:pPr eaLnBrk="1" fontAlgn="auto" hangingPunct="1">
                <a:spcBef>
                  <a:spcPts val="0"/>
                </a:spcBef>
                <a:spcAft>
                  <a:spcPts val="0"/>
                </a:spcAft>
                <a:defRPr/>
              </a:pPr>
              <a:r>
                <a:rPr lang="en-US" dirty="0"/>
                <a:t>Vulnerability</a:t>
              </a:r>
            </a:p>
          </p:txBody>
        </p:sp>
        <p:sp>
          <p:nvSpPr>
            <p:cNvPr id="75" name="TextBox 74">
              <a:extLst>
                <a:ext uri="{FF2B5EF4-FFF2-40B4-BE49-F238E27FC236}">
                  <a16:creationId xmlns:a16="http://schemas.microsoft.com/office/drawing/2014/main" id="{D83A7879-6D28-EBB4-7DB8-3EBBF27AA4D8}"/>
                </a:ext>
              </a:extLst>
            </p:cNvPr>
            <p:cNvSpPr txBox="1"/>
            <p:nvPr/>
          </p:nvSpPr>
          <p:spPr>
            <a:xfrm>
              <a:off x="8010099" y="1467089"/>
              <a:ext cx="2475012" cy="831801"/>
            </a:xfrm>
            <a:prstGeom prst="rect">
              <a:avLst/>
            </a:prstGeom>
            <a:noFill/>
          </p:spPr>
          <p:txBody>
            <a:bodyPr>
              <a:spAutoFit/>
            </a:bodyPr>
            <a:lstStyle>
              <a:defPPr>
                <a:defRPr lang="en-US"/>
              </a:defPPr>
              <a:lvl1pPr algn="ctr">
                <a:defRPr sz="2400" b="1" cap="small">
                  <a:latin typeface="Arial" panose="020B0604020202020204" pitchFamily="34" charset="0"/>
                  <a:cs typeface="Arial" panose="020B0604020202020204" pitchFamily="34" charset="0"/>
                </a:defRPr>
              </a:lvl1pPr>
            </a:lstStyle>
            <a:p>
              <a:pPr eaLnBrk="1" fontAlgn="auto" hangingPunct="1">
                <a:spcBef>
                  <a:spcPts val="0"/>
                </a:spcBef>
                <a:spcAft>
                  <a:spcPts val="0"/>
                </a:spcAft>
                <a:defRPr/>
              </a:pPr>
              <a:r>
                <a:rPr lang="en-US" dirty="0"/>
                <a:t>Asset</a:t>
              </a:r>
              <a:br>
                <a:rPr lang="en-US" dirty="0"/>
              </a:br>
              <a:r>
                <a:rPr lang="en-US" dirty="0"/>
                <a:t>(CIL)</a:t>
              </a:r>
            </a:p>
          </p:txBody>
        </p:sp>
      </p:grpSp>
      <p:grpSp>
        <p:nvGrpSpPr>
          <p:cNvPr id="24582" name="Group 99"/>
          <p:cNvGrpSpPr>
            <a:grpSpLocks/>
          </p:cNvGrpSpPr>
          <p:nvPr/>
        </p:nvGrpSpPr>
        <p:grpSpPr bwMode="auto">
          <a:xfrm>
            <a:off x="241300" y="2136667"/>
            <a:ext cx="3570288" cy="4438650"/>
            <a:chOff x="92398" y="1078717"/>
            <a:chExt cx="3570553" cy="5559537"/>
          </a:xfrm>
        </p:grpSpPr>
        <p:sp>
          <p:nvSpPr>
            <p:cNvPr id="24583" name="TextBox 95"/>
            <p:cNvSpPr txBox="1">
              <a:spLocks noChangeArrowheads="1"/>
            </p:cNvSpPr>
            <p:nvPr/>
          </p:nvSpPr>
          <p:spPr bwMode="auto">
            <a:xfrm rot="183230">
              <a:off x="228372" y="3911495"/>
              <a:ext cx="32111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a:solidFill>
                    <a:srgbClr val="000000"/>
                  </a:solidFill>
                  <a:latin typeface="Arial Narrow" panose="020B0606020202030204" pitchFamily="34" charset="0"/>
                </a:rPr>
                <a:t>Risk = I x (T x V) </a:t>
              </a:r>
              <a:endParaRPr lang="en-US" altLang="en-US" sz="3600">
                <a:solidFill>
                  <a:srgbClr val="000000"/>
                </a:solidFill>
                <a:latin typeface="Arial Narrow" panose="020B0606020202030204" pitchFamily="34" charset="0"/>
              </a:endParaRPr>
            </a:p>
          </p:txBody>
        </p:sp>
        <p:pic>
          <p:nvPicPr>
            <p:cNvPr id="24584" name="Picture 9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398" y="1078717"/>
              <a:ext cx="3570553" cy="55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Rectangle: Rounded Corners 45">
            <a:extLst>
              <a:ext uri="{FF2B5EF4-FFF2-40B4-BE49-F238E27FC236}">
                <a16:creationId xmlns:a16="http://schemas.microsoft.com/office/drawing/2014/main" id="{E532BA41-45FC-7D83-3961-3BCF291C0E1B}"/>
              </a:ext>
            </a:extLst>
          </p:cNvPr>
          <p:cNvSpPr/>
          <p:nvPr/>
        </p:nvSpPr>
        <p:spPr bwMode="auto">
          <a:xfrm>
            <a:off x="5273349" y="3947532"/>
            <a:ext cx="2449942" cy="1362002"/>
          </a:xfrm>
          <a:prstGeom prst="round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latin typeface=" Arial"/>
              </a:rPr>
              <a:t>Probability of  Unwanted Event</a:t>
            </a:r>
            <a:endParaRPr lang="en-US" b="1" dirty="0">
              <a:solidFill>
                <a:schemeClr val="tx1"/>
              </a:solidFill>
            </a:endParaRPr>
          </a:p>
        </p:txBody>
      </p:sp>
    </p:spTree>
    <p:extLst>
      <p:ext uri="{BB962C8B-B14F-4D97-AF65-F5344CB8AC3E}">
        <p14:creationId xmlns:p14="http://schemas.microsoft.com/office/powerpoint/2010/main" val="1851894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0665069" cy="570090"/>
          </a:xfrm>
          <a:solidFill>
            <a:schemeClr val="tx1"/>
          </a:solidFill>
        </p:spPr>
        <p:txBody>
          <a:bodyPr rtlCol="0">
            <a:noAutofit/>
          </a:bodyPr>
          <a:lstStyle/>
          <a:p>
            <a:pPr fontAlgn="auto">
              <a:spcAft>
                <a:spcPts val="0"/>
              </a:spcAft>
              <a:defRPr/>
            </a:pPr>
            <a:r>
              <a:rPr lang="en-US" sz="3600" dirty="0">
                <a:solidFill>
                  <a:srgbClr val="FFC000"/>
                </a:solidFill>
              </a:rPr>
              <a:t>WORKING GROUP</a:t>
            </a:r>
          </a:p>
        </p:txBody>
      </p:sp>
      <p:sp>
        <p:nvSpPr>
          <p:cNvPr id="76805" name="Text Placeholder 7"/>
          <p:cNvSpPr>
            <a:spLocks noGrp="1"/>
          </p:cNvSpPr>
          <p:nvPr>
            <p:ph type="body" sz="quarter" idx="10"/>
          </p:nvPr>
        </p:nvSpPr>
        <p:spPr>
          <a:xfrm>
            <a:off x="295564" y="981252"/>
            <a:ext cx="10529455" cy="5217935"/>
          </a:xfrm>
        </p:spPr>
        <p:txBody>
          <a:bodyPr/>
          <a:lstStyle/>
          <a:p>
            <a:pPr indent="0">
              <a:spcBef>
                <a:spcPct val="0"/>
              </a:spcBef>
              <a:buNone/>
            </a:pPr>
            <a:r>
              <a:rPr lang="en-US" altLang="en-US" sz="2000" dirty="0"/>
              <a:t>Tenant units will coordinate with and participate in the garrison installation-level OPSEC working groups. (Requirement to facilitate integration)</a:t>
            </a:r>
          </a:p>
        </p:txBody>
      </p:sp>
      <p:sp>
        <p:nvSpPr>
          <p:cNvPr id="76806" name="TextBox 8"/>
          <p:cNvSpPr txBox="1">
            <a:spLocks noChangeArrowheads="1"/>
          </p:cNvSpPr>
          <p:nvPr/>
        </p:nvSpPr>
        <p:spPr bwMode="auto">
          <a:xfrm>
            <a:off x="8834684" y="6527543"/>
            <a:ext cx="3343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Arial" panose="020B0604020202020204" pitchFamily="34" charset="0"/>
                <a:cs typeface="Arial" panose="020B0604020202020204" pitchFamily="34" charset="0"/>
              </a:rPr>
              <a:t>AR 530-1, Ch. 2-21, 2-19, App H3</a:t>
            </a:r>
          </a:p>
        </p:txBody>
      </p:sp>
      <p:sp>
        <p:nvSpPr>
          <p:cNvPr id="76807" name="Rectangle 9"/>
          <p:cNvSpPr>
            <a:spLocks noChangeArrowheads="1"/>
          </p:cNvSpPr>
          <p:nvPr/>
        </p:nvSpPr>
        <p:spPr bwMode="auto">
          <a:xfrm>
            <a:off x="836613" y="2286000"/>
            <a:ext cx="559117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u="sng" dirty="0">
                <a:solidFill>
                  <a:srgbClr val="FF0000"/>
                </a:solidFill>
                <a:latin typeface="Arial" panose="020B0604020202020204" pitchFamily="34" charset="0"/>
                <a:cs typeface="Arial" panose="020B0604020202020204" pitchFamily="34" charset="0"/>
              </a:rPr>
              <a:t>Program Managers </a:t>
            </a:r>
            <a:r>
              <a:rPr lang="en-US" altLang="en-US" dirty="0">
                <a:latin typeface="Arial" panose="020B0604020202020204" pitchFamily="34" charset="0"/>
                <a:cs typeface="Arial" panose="020B0604020202020204" pitchFamily="34" charset="0"/>
              </a:rPr>
              <a:t>at Army Commands (ACOMs), Army Service Component Commands (ASCCs), and Direct Reporting Units (DRUs) </a:t>
            </a:r>
            <a:r>
              <a:rPr lang="en-US" altLang="en-US" u="sng" dirty="0">
                <a:latin typeface="Arial" panose="020B0604020202020204" pitchFamily="34" charset="0"/>
                <a:cs typeface="Arial" panose="020B0604020202020204" pitchFamily="34" charset="0"/>
              </a:rPr>
              <a:t>are required </a:t>
            </a:r>
            <a:r>
              <a:rPr lang="en-US" altLang="en-US" dirty="0">
                <a:latin typeface="Arial" panose="020B0604020202020204" pitchFamily="34" charset="0"/>
                <a:cs typeface="Arial" panose="020B0604020202020204" pitchFamily="34" charset="0"/>
              </a:rPr>
              <a:t>to organize and provide oversight to an OPSEC working group. </a:t>
            </a:r>
            <a:r>
              <a:rPr lang="en-US" altLang="en-US" b="1" dirty="0">
                <a:latin typeface="Arial" panose="020B0604020202020204" pitchFamily="34" charset="0"/>
                <a:cs typeface="Arial" panose="020B0604020202020204" pitchFamily="34" charset="0"/>
              </a:rPr>
              <a:t>(Synchronizes all OPSEC within a command)</a:t>
            </a:r>
          </a:p>
          <a:p>
            <a:pPr eaLnBrk="1" hangingPunct="1"/>
            <a:endParaRPr lang="en-US" altLang="en-US" b="1" dirty="0">
              <a:latin typeface="Arial" panose="020B0604020202020204" pitchFamily="34" charset="0"/>
              <a:cs typeface="Arial" panose="020B0604020202020204" pitchFamily="34" charset="0"/>
            </a:endParaRPr>
          </a:p>
          <a:p>
            <a:pPr eaLnBrk="1" hangingPunct="1"/>
            <a:r>
              <a:rPr lang="en-US" altLang="en-US" b="1" u="sng" dirty="0">
                <a:solidFill>
                  <a:srgbClr val="FF0000"/>
                </a:solidFill>
                <a:latin typeface="Arial" panose="020B0604020202020204" pitchFamily="34" charset="0"/>
                <a:cs typeface="Arial" panose="020B0604020202020204" pitchFamily="34" charset="0"/>
              </a:rPr>
              <a:t>Garrison/Installation </a:t>
            </a:r>
            <a:r>
              <a:rPr lang="en-US" altLang="en-US" b="1" u="sng"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OPSEC is also </a:t>
            </a:r>
            <a:r>
              <a:rPr lang="en-US" altLang="en-US" u="sng" dirty="0">
                <a:latin typeface="Arial" panose="020B0604020202020204" pitchFamily="34" charset="0"/>
                <a:cs typeface="Arial" panose="020B0604020202020204" pitchFamily="34" charset="0"/>
              </a:rPr>
              <a:t>required to have </a:t>
            </a:r>
            <a:r>
              <a:rPr lang="en-US" altLang="en-US" dirty="0">
                <a:latin typeface="Arial" panose="020B0604020202020204" pitchFamily="34" charset="0"/>
                <a:cs typeface="Arial" panose="020B0604020202020204" pitchFamily="34" charset="0"/>
              </a:rPr>
              <a:t>an OPSEC working group to advise and support installation operations, threats, and force protection</a:t>
            </a:r>
            <a:r>
              <a:rPr lang="en-US" altLang="en-US" b="1" dirty="0">
                <a:latin typeface="Arial" panose="020B0604020202020204" pitchFamily="34" charset="0"/>
                <a:cs typeface="Arial" panose="020B0604020202020204" pitchFamily="34" charset="0"/>
              </a:rPr>
              <a:t>. (Synchronizes OPSEC and shares local information and usually is conducted in support of the force protection working group)</a:t>
            </a:r>
            <a:endParaRPr lang="en-US" altLang="en-US" dirty="0">
              <a:latin typeface="Arial" panose="020B0604020202020204" pitchFamily="34" charset="0"/>
              <a:cs typeface="Arial" panose="020B0604020202020204" pitchFamily="34" charset="0"/>
            </a:endParaRPr>
          </a:p>
        </p:txBody>
      </p:sp>
      <p:sp>
        <p:nvSpPr>
          <p:cNvPr id="11" name="Rectangle 10"/>
          <p:cNvSpPr/>
          <p:nvPr/>
        </p:nvSpPr>
        <p:spPr>
          <a:xfrm>
            <a:off x="6553200" y="5170489"/>
            <a:ext cx="3894814" cy="1015663"/>
          </a:xfrm>
          <a:prstGeom prst="rect">
            <a:avLst/>
          </a:prstGeom>
          <a:solidFill>
            <a:srgbClr val="FFC000"/>
          </a:solidFill>
        </p:spPr>
        <p:txBody>
          <a:bodyPr wrap="square">
            <a:spAutoFit/>
          </a:bodyPr>
          <a:lstStyle/>
          <a:p>
            <a:pPr algn="ctr" eaLnBrk="1" fontAlgn="auto" hangingPunct="1">
              <a:spcBef>
                <a:spcPts val="0"/>
              </a:spcBef>
              <a:spcAft>
                <a:spcPts val="0"/>
              </a:spcAft>
              <a:defRPr/>
            </a:pPr>
            <a:r>
              <a:rPr lang="en-US" sz="2000" b="1" dirty="0">
                <a:latin typeface=" Arial"/>
              </a:rPr>
              <a:t>What other coordination methods are use in other organizations?</a:t>
            </a:r>
          </a:p>
        </p:txBody>
      </p:sp>
      <p:pic>
        <p:nvPicPr>
          <p:cNvPr id="7680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386013"/>
            <a:ext cx="38100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686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4" descr="coffee break 3"/>
          <p:cNvPicPr>
            <a:picLocks noChangeAspect="1" noChangeArrowheads="1"/>
          </p:cNvPicPr>
          <p:nvPr/>
        </p:nvPicPr>
        <p:blipFill>
          <a:blip r:embed="rId2">
            <a:extLst>
              <a:ext uri="{28A0092B-C50C-407E-A947-70E740481C1C}">
                <a14:useLocalDpi xmlns:a14="http://schemas.microsoft.com/office/drawing/2010/main" val="0"/>
              </a:ext>
            </a:extLst>
          </a:blip>
          <a:srcRect t="12306"/>
          <a:stretch>
            <a:fillRect/>
          </a:stretch>
        </p:blipFill>
        <p:spPr bwMode="auto">
          <a:xfrm>
            <a:off x="2209800" y="200026"/>
            <a:ext cx="7696200" cy="656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 Box 5"/>
          <p:cNvSpPr txBox="1">
            <a:spLocks noChangeArrowheads="1"/>
          </p:cNvSpPr>
          <p:nvPr/>
        </p:nvSpPr>
        <p:spPr bwMode="auto">
          <a:xfrm>
            <a:off x="1521325" y="819151"/>
            <a:ext cx="68480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5400" b="1">
                <a:latin typeface="Arial" panose="020B0604020202020204" pitchFamily="34" charset="0"/>
              </a:rPr>
              <a:t>B</a:t>
            </a:r>
          </a:p>
          <a:p>
            <a:pPr algn="ctr"/>
            <a:r>
              <a:rPr lang="en-US" altLang="en-US" sz="5400" b="1">
                <a:latin typeface="Arial" panose="020B0604020202020204" pitchFamily="34" charset="0"/>
              </a:rPr>
              <a:t>R</a:t>
            </a:r>
          </a:p>
          <a:p>
            <a:pPr algn="ctr"/>
            <a:r>
              <a:rPr lang="en-US" altLang="en-US" sz="5400" b="1">
                <a:latin typeface="Arial" panose="020B0604020202020204" pitchFamily="34" charset="0"/>
              </a:rPr>
              <a:t>E</a:t>
            </a:r>
          </a:p>
          <a:p>
            <a:pPr algn="ctr"/>
            <a:r>
              <a:rPr lang="en-US" altLang="en-US" sz="5400" b="1">
                <a:latin typeface="Arial" panose="020B0604020202020204" pitchFamily="34" charset="0"/>
              </a:rPr>
              <a:t>A</a:t>
            </a:r>
          </a:p>
          <a:p>
            <a:pPr algn="ctr"/>
            <a:r>
              <a:rPr lang="en-US" altLang="en-US" sz="5400" b="1">
                <a:latin typeface="Arial" panose="020B0604020202020204" pitchFamily="34" charset="0"/>
              </a:rPr>
              <a:t>K</a:t>
            </a:r>
          </a:p>
        </p:txBody>
      </p:sp>
      <p:sp>
        <p:nvSpPr>
          <p:cNvPr id="110596" name="Text Box 6"/>
          <p:cNvSpPr txBox="1">
            <a:spLocks noChangeArrowheads="1"/>
          </p:cNvSpPr>
          <p:nvPr/>
        </p:nvSpPr>
        <p:spPr bwMode="auto">
          <a:xfrm>
            <a:off x="9833103" y="819151"/>
            <a:ext cx="76174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5400" b="1">
                <a:latin typeface="Arial" panose="020B0604020202020204" pitchFamily="34" charset="0"/>
              </a:rPr>
              <a:t>T</a:t>
            </a:r>
          </a:p>
          <a:p>
            <a:pPr algn="ctr"/>
            <a:r>
              <a:rPr lang="en-US" altLang="en-US" sz="5400" b="1">
                <a:latin typeface="Arial" panose="020B0604020202020204" pitchFamily="34" charset="0"/>
              </a:rPr>
              <a:t>I</a:t>
            </a:r>
          </a:p>
          <a:p>
            <a:pPr algn="ctr"/>
            <a:r>
              <a:rPr lang="en-US" altLang="en-US" sz="5400" b="1">
                <a:latin typeface="Arial" panose="020B0604020202020204" pitchFamily="34" charset="0"/>
              </a:rPr>
              <a:t>M</a:t>
            </a:r>
          </a:p>
          <a:p>
            <a:pPr algn="ctr"/>
            <a:r>
              <a:rPr lang="en-US" altLang="en-US" sz="5400" b="1">
                <a:latin typeface="Arial" panose="020B0604020202020204" pitchFamily="34" charset="0"/>
              </a:rPr>
              <a:t>E</a:t>
            </a:r>
          </a:p>
          <a:p>
            <a:pPr algn="ctr"/>
            <a:r>
              <a:rPr lang="en-US" altLang="en-US" sz="5400" b="1">
                <a:latin typeface="Arial" panose="020B0604020202020204" pitchFamily="34" charset="0"/>
              </a:rPr>
              <a:t>!</a:t>
            </a:r>
          </a:p>
        </p:txBody>
      </p:sp>
    </p:spTree>
    <p:extLst>
      <p:ext uri="{BB962C8B-B14F-4D97-AF65-F5344CB8AC3E}">
        <p14:creationId xmlns:p14="http://schemas.microsoft.com/office/powerpoint/2010/main" val="2473838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8" y="0"/>
            <a:ext cx="10715626" cy="685800"/>
          </a:xfrm>
          <a:solidFill>
            <a:schemeClr val="tx1"/>
          </a:solidFill>
        </p:spPr>
        <p:txBody>
          <a:bodyPr rtlCol="0">
            <a:normAutofit/>
          </a:bodyPr>
          <a:lstStyle/>
          <a:p>
            <a:pPr algn="l">
              <a:defRPr/>
            </a:pPr>
            <a:r>
              <a:rPr lang="en-US" sz="3600" dirty="0">
                <a:solidFill>
                  <a:srgbClr val="FFC000"/>
                </a:solidFill>
              </a:rPr>
              <a:t>APPLICATION MEASURES WORKSHEET PE</a:t>
            </a:r>
          </a:p>
        </p:txBody>
      </p:sp>
      <p:pic>
        <p:nvPicPr>
          <p:cNvPr id="3" name="Picture 2"/>
          <p:cNvPicPr>
            <a:picLocks noChangeAspect="1"/>
          </p:cNvPicPr>
          <p:nvPr/>
        </p:nvPicPr>
        <p:blipFill>
          <a:blip r:embed="rId3"/>
          <a:stretch>
            <a:fillRect/>
          </a:stretch>
        </p:blipFill>
        <p:spPr>
          <a:xfrm>
            <a:off x="247897" y="1665513"/>
            <a:ext cx="11620006" cy="4885893"/>
          </a:xfrm>
          <a:prstGeom prst="rect">
            <a:avLst/>
          </a:prstGeom>
        </p:spPr>
      </p:pic>
      <p:sp>
        <p:nvSpPr>
          <p:cNvPr id="5" name="Rectangle 4"/>
          <p:cNvSpPr/>
          <p:nvPr/>
        </p:nvSpPr>
        <p:spPr>
          <a:xfrm>
            <a:off x="470614" y="2801158"/>
            <a:ext cx="3454966" cy="646331"/>
          </a:xfrm>
          <a:prstGeom prst="rect">
            <a:avLst/>
          </a:prstGeom>
        </p:spPr>
        <p:txBody>
          <a:bodyPr wrap="square">
            <a:spAutoFit/>
          </a:bodyPr>
          <a:lstStyle/>
          <a:p>
            <a:r>
              <a:rPr lang="en-US" dirty="0">
                <a:latin typeface=" Arial"/>
              </a:rPr>
              <a:t>1.Train on do’s and don’ts of social media</a:t>
            </a:r>
          </a:p>
        </p:txBody>
      </p:sp>
      <p:pic>
        <p:nvPicPr>
          <p:cNvPr id="4" name="Picture 3"/>
          <p:cNvPicPr>
            <a:picLocks noChangeAspect="1"/>
          </p:cNvPicPr>
          <p:nvPr/>
        </p:nvPicPr>
        <p:blipFill>
          <a:blip r:embed="rId4"/>
          <a:stretch>
            <a:fillRect/>
          </a:stretch>
        </p:blipFill>
        <p:spPr>
          <a:xfrm>
            <a:off x="4711116" y="2801158"/>
            <a:ext cx="2693567" cy="3267075"/>
          </a:xfrm>
          <a:prstGeom prst="rect">
            <a:avLst/>
          </a:prstGeom>
        </p:spPr>
      </p:pic>
    </p:spTree>
    <p:extLst>
      <p:ext uri="{BB962C8B-B14F-4D97-AF65-F5344CB8AC3E}">
        <p14:creationId xmlns:p14="http://schemas.microsoft.com/office/powerpoint/2010/main" val="368731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F48846-A486-A37D-904D-BCCE4AFC4FDB}"/>
              </a:ext>
            </a:extLst>
          </p:cNvPr>
          <p:cNvSpPr/>
          <p:nvPr/>
        </p:nvSpPr>
        <p:spPr>
          <a:xfrm>
            <a:off x="0" y="2966926"/>
            <a:ext cx="12192000" cy="696685"/>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C000"/>
                </a:solidFill>
                <a:effectLst/>
                <a:uLnTx/>
                <a:uFillTx/>
                <a:latin typeface="Arial" panose="020B0604020202020204" pitchFamily="34" charset="0"/>
                <a:ea typeface="+mn-ea"/>
                <a:cs typeface="Arial" panose="020B0604020202020204" pitchFamily="34" charset="0"/>
              </a:rPr>
              <a:t>      BREAK</a:t>
            </a:r>
          </a:p>
        </p:txBody>
      </p:sp>
      <p:grpSp>
        <p:nvGrpSpPr>
          <p:cNvPr id="5" name="Group 4">
            <a:extLst>
              <a:ext uri="{FF2B5EF4-FFF2-40B4-BE49-F238E27FC236}">
                <a16:creationId xmlns:a16="http://schemas.microsoft.com/office/drawing/2014/main" id="{BB2412C6-FE0B-9002-36C8-6E90F4BC5114}"/>
              </a:ext>
            </a:extLst>
          </p:cNvPr>
          <p:cNvGrpSpPr/>
          <p:nvPr/>
        </p:nvGrpSpPr>
        <p:grpSpPr>
          <a:xfrm>
            <a:off x="3460467" y="0"/>
            <a:ext cx="5248104" cy="6858000"/>
            <a:chOff x="3460467" y="0"/>
            <a:chExt cx="5248104" cy="6858000"/>
          </a:xfrm>
        </p:grpSpPr>
        <p:sp>
          <p:nvSpPr>
            <p:cNvPr id="185" name="Rectangle 184">
              <a:extLst>
                <a:ext uri="{FF2B5EF4-FFF2-40B4-BE49-F238E27FC236}">
                  <a16:creationId xmlns:a16="http://schemas.microsoft.com/office/drawing/2014/main" id="{9DA94006-F0C2-2158-6E3B-77835D6BD496}"/>
                </a:ext>
              </a:extLst>
            </p:cNvPr>
            <p:cNvSpPr/>
            <p:nvPr/>
          </p:nvSpPr>
          <p:spPr>
            <a:xfrm>
              <a:off x="3483429" y="62630"/>
              <a:ext cx="5225142" cy="6795370"/>
            </a:xfrm>
            <a:prstGeom prst="rect">
              <a:avLst/>
            </a:prstGeom>
            <a:solidFill>
              <a:srgbClr val="E6B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E06BDF15-FDD1-0FC9-9D4A-1E7E1BD2E064}"/>
                </a:ext>
              </a:extLst>
            </p:cNvPr>
            <p:cNvSpPr/>
            <p:nvPr/>
          </p:nvSpPr>
          <p:spPr>
            <a:xfrm>
              <a:off x="3460467" y="0"/>
              <a:ext cx="5248104" cy="6858000"/>
            </a:xfrm>
            <a:custGeom>
              <a:avLst/>
              <a:gdLst>
                <a:gd name="connsiteX0" fmla="*/ 0 w 7315200"/>
                <a:gd name="connsiteY0" fmla="*/ 0 h 9601200"/>
                <a:gd name="connsiteX1" fmla="*/ 7315200 w 7315200"/>
                <a:gd name="connsiteY1" fmla="*/ 0 h 9601200"/>
                <a:gd name="connsiteX2" fmla="*/ 7315200 w 7315200"/>
                <a:gd name="connsiteY2" fmla="*/ 9601200 h 9601200"/>
                <a:gd name="connsiteX3" fmla="*/ 0 w 7315200"/>
                <a:gd name="connsiteY3" fmla="*/ 9601200 h 9601200"/>
                <a:gd name="connsiteX4" fmla="*/ 0 w 7315200"/>
                <a:gd name="connsiteY4" fmla="*/ 0 h 9601200"/>
                <a:gd name="connsiteX5" fmla="*/ 178707 w 7315200"/>
                <a:gd name="connsiteY5" fmla="*/ 234552 h 9601200"/>
                <a:gd name="connsiteX6" fmla="*/ 178707 w 7315200"/>
                <a:gd name="connsiteY6" fmla="*/ 9366648 h 9601200"/>
                <a:gd name="connsiteX7" fmla="*/ 7136494 w 7315200"/>
                <a:gd name="connsiteY7" fmla="*/ 9366648 h 9601200"/>
                <a:gd name="connsiteX8" fmla="*/ 7136494 w 7315200"/>
                <a:gd name="connsiteY8" fmla="*/ 234552 h 9601200"/>
                <a:gd name="connsiteX9" fmla="*/ 178707 w 7315200"/>
                <a:gd name="connsiteY9" fmla="*/ 234552 h 960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5200" h="9601200">
                  <a:moveTo>
                    <a:pt x="0" y="0"/>
                  </a:moveTo>
                  <a:lnTo>
                    <a:pt x="7315200" y="0"/>
                  </a:lnTo>
                  <a:lnTo>
                    <a:pt x="7315200" y="9601200"/>
                  </a:lnTo>
                  <a:lnTo>
                    <a:pt x="0" y="9601200"/>
                  </a:lnTo>
                  <a:lnTo>
                    <a:pt x="0" y="0"/>
                  </a:lnTo>
                  <a:close/>
                  <a:moveTo>
                    <a:pt x="178707" y="234552"/>
                  </a:moveTo>
                  <a:lnTo>
                    <a:pt x="178707" y="9366648"/>
                  </a:lnTo>
                  <a:lnTo>
                    <a:pt x="7136494" y="9366648"/>
                  </a:lnTo>
                  <a:lnTo>
                    <a:pt x="7136494" y="234552"/>
                  </a:lnTo>
                  <a:lnTo>
                    <a:pt x="178707" y="234552"/>
                  </a:lnTo>
                  <a:close/>
                </a:path>
              </a:pathLst>
            </a:cu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7" name="Group 186">
              <a:extLst>
                <a:ext uri="{FF2B5EF4-FFF2-40B4-BE49-F238E27FC236}">
                  <a16:creationId xmlns:a16="http://schemas.microsoft.com/office/drawing/2014/main" id="{15A5C856-1B26-2734-A05D-4691BACD88BD}"/>
                </a:ext>
              </a:extLst>
            </p:cNvPr>
            <p:cNvGrpSpPr/>
            <p:nvPr/>
          </p:nvGrpSpPr>
          <p:grpSpPr>
            <a:xfrm>
              <a:off x="4112784" y="3688104"/>
              <a:ext cx="3984625" cy="1607910"/>
              <a:chOff x="862807" y="5220494"/>
              <a:chExt cx="5578475" cy="2251074"/>
            </a:xfrm>
          </p:grpSpPr>
          <p:sp>
            <p:nvSpPr>
              <p:cNvPr id="188" name="Freeform 13">
                <a:extLst>
                  <a:ext uri="{FF2B5EF4-FFF2-40B4-BE49-F238E27FC236}">
                    <a16:creationId xmlns:a16="http://schemas.microsoft.com/office/drawing/2014/main" id="{8E7F0300-9C0C-962D-5C12-AB971ED63935}"/>
                  </a:ext>
                </a:extLst>
              </p:cNvPr>
              <p:cNvSpPr>
                <a:spLocks noEditPoints="1"/>
              </p:cNvSpPr>
              <p:nvPr/>
            </p:nvSpPr>
            <p:spPr bwMode="auto">
              <a:xfrm>
                <a:off x="862807" y="5220494"/>
                <a:ext cx="5578475" cy="211137"/>
              </a:xfrm>
              <a:custGeom>
                <a:avLst/>
                <a:gdLst>
                  <a:gd name="T0" fmla="*/ 9235 w 14055"/>
                  <a:gd name="T1" fmla="*/ 303 h 534"/>
                  <a:gd name="T2" fmla="*/ 12068 w 14055"/>
                  <a:gd name="T3" fmla="*/ 118 h 534"/>
                  <a:gd name="T4" fmla="*/ 12089 w 14055"/>
                  <a:gd name="T5" fmla="*/ 23 h 534"/>
                  <a:gd name="T6" fmla="*/ 11745 w 14055"/>
                  <a:gd name="T7" fmla="*/ 23 h 534"/>
                  <a:gd name="T8" fmla="*/ 11647 w 14055"/>
                  <a:gd name="T9" fmla="*/ 165 h 534"/>
                  <a:gd name="T10" fmla="*/ 11372 w 14055"/>
                  <a:gd name="T11" fmla="*/ 27 h 534"/>
                  <a:gd name="T12" fmla="*/ 10736 w 14055"/>
                  <a:gd name="T13" fmla="*/ 45 h 534"/>
                  <a:gd name="T14" fmla="*/ 10058 w 14055"/>
                  <a:gd name="T15" fmla="*/ 37 h 534"/>
                  <a:gd name="T16" fmla="*/ 10130 w 14055"/>
                  <a:gd name="T17" fmla="*/ 170 h 534"/>
                  <a:gd name="T18" fmla="*/ 10188 w 14055"/>
                  <a:gd name="T19" fmla="*/ 437 h 534"/>
                  <a:gd name="T20" fmla="*/ 9842 w 14055"/>
                  <a:gd name="T21" fmla="*/ 61 h 534"/>
                  <a:gd name="T22" fmla="*/ 9396 w 14055"/>
                  <a:gd name="T23" fmla="*/ 44 h 534"/>
                  <a:gd name="T24" fmla="*/ 8230 w 14055"/>
                  <a:gd name="T25" fmla="*/ 49 h 534"/>
                  <a:gd name="T26" fmla="*/ 6825 w 14055"/>
                  <a:gd name="T27" fmla="*/ 73 h 534"/>
                  <a:gd name="T28" fmla="*/ 6633 w 14055"/>
                  <a:gd name="T29" fmla="*/ 63 h 534"/>
                  <a:gd name="T30" fmla="*/ 5466 w 14055"/>
                  <a:gd name="T31" fmla="*/ 65 h 534"/>
                  <a:gd name="T32" fmla="*/ 3608 w 14055"/>
                  <a:gd name="T33" fmla="*/ 85 h 534"/>
                  <a:gd name="T34" fmla="*/ 162 w 14055"/>
                  <a:gd name="T35" fmla="*/ 207 h 534"/>
                  <a:gd name="T36" fmla="*/ 639 w 14055"/>
                  <a:gd name="T37" fmla="*/ 449 h 534"/>
                  <a:gd name="T38" fmla="*/ 2717 w 14055"/>
                  <a:gd name="T39" fmla="*/ 516 h 534"/>
                  <a:gd name="T40" fmla="*/ 3063 w 14055"/>
                  <a:gd name="T41" fmla="*/ 511 h 534"/>
                  <a:gd name="T42" fmla="*/ 3957 w 14055"/>
                  <a:gd name="T43" fmla="*/ 510 h 534"/>
                  <a:gd name="T44" fmla="*/ 4429 w 14055"/>
                  <a:gd name="T45" fmla="*/ 492 h 534"/>
                  <a:gd name="T46" fmla="*/ 4714 w 14055"/>
                  <a:gd name="T47" fmla="*/ 458 h 534"/>
                  <a:gd name="T48" fmla="*/ 5032 w 14055"/>
                  <a:gd name="T49" fmla="*/ 478 h 534"/>
                  <a:gd name="T50" fmla="*/ 5310 w 14055"/>
                  <a:gd name="T51" fmla="*/ 521 h 534"/>
                  <a:gd name="T52" fmla="*/ 5781 w 14055"/>
                  <a:gd name="T53" fmla="*/ 436 h 534"/>
                  <a:gd name="T54" fmla="*/ 6132 w 14055"/>
                  <a:gd name="T55" fmla="*/ 441 h 534"/>
                  <a:gd name="T56" fmla="*/ 6666 w 14055"/>
                  <a:gd name="T57" fmla="*/ 507 h 534"/>
                  <a:gd name="T58" fmla="*/ 7031 w 14055"/>
                  <a:gd name="T59" fmla="*/ 406 h 534"/>
                  <a:gd name="T60" fmla="*/ 7225 w 14055"/>
                  <a:gd name="T61" fmla="*/ 474 h 534"/>
                  <a:gd name="T62" fmla="*/ 7115 w 14055"/>
                  <a:gd name="T63" fmla="*/ 379 h 534"/>
                  <a:gd name="T64" fmla="*/ 7311 w 14055"/>
                  <a:gd name="T65" fmla="*/ 443 h 534"/>
                  <a:gd name="T66" fmla="*/ 7567 w 14055"/>
                  <a:gd name="T67" fmla="*/ 510 h 534"/>
                  <a:gd name="T68" fmla="*/ 7808 w 14055"/>
                  <a:gd name="T69" fmla="*/ 425 h 534"/>
                  <a:gd name="T70" fmla="*/ 8299 w 14055"/>
                  <a:gd name="T71" fmla="*/ 470 h 534"/>
                  <a:gd name="T72" fmla="*/ 8475 w 14055"/>
                  <a:gd name="T73" fmla="*/ 445 h 534"/>
                  <a:gd name="T74" fmla="*/ 8793 w 14055"/>
                  <a:gd name="T75" fmla="*/ 472 h 534"/>
                  <a:gd name="T76" fmla="*/ 9176 w 14055"/>
                  <a:gd name="T77" fmla="*/ 441 h 534"/>
                  <a:gd name="T78" fmla="*/ 9850 w 14055"/>
                  <a:gd name="T79" fmla="*/ 476 h 534"/>
                  <a:gd name="T80" fmla="*/ 9994 w 14055"/>
                  <a:gd name="T81" fmla="*/ 437 h 534"/>
                  <a:gd name="T82" fmla="*/ 10311 w 14055"/>
                  <a:gd name="T83" fmla="*/ 456 h 534"/>
                  <a:gd name="T84" fmla="*/ 10632 w 14055"/>
                  <a:gd name="T85" fmla="*/ 406 h 534"/>
                  <a:gd name="T86" fmla="*/ 10785 w 14055"/>
                  <a:gd name="T87" fmla="*/ 410 h 534"/>
                  <a:gd name="T88" fmla="*/ 11039 w 14055"/>
                  <a:gd name="T89" fmla="*/ 417 h 534"/>
                  <a:gd name="T90" fmla="*/ 11293 w 14055"/>
                  <a:gd name="T91" fmla="*/ 315 h 534"/>
                  <a:gd name="T92" fmla="*/ 11120 w 14055"/>
                  <a:gd name="T93" fmla="*/ 168 h 534"/>
                  <a:gd name="T94" fmla="*/ 11332 w 14055"/>
                  <a:gd name="T95" fmla="*/ 139 h 534"/>
                  <a:gd name="T96" fmla="*/ 11495 w 14055"/>
                  <a:gd name="T97" fmla="*/ 420 h 534"/>
                  <a:gd name="T98" fmla="*/ 11780 w 14055"/>
                  <a:gd name="T99" fmla="*/ 403 h 534"/>
                  <a:gd name="T100" fmla="*/ 12001 w 14055"/>
                  <a:gd name="T101" fmla="*/ 399 h 534"/>
                  <a:gd name="T102" fmla="*/ 12299 w 14055"/>
                  <a:gd name="T103" fmla="*/ 361 h 534"/>
                  <a:gd name="T104" fmla="*/ 12505 w 14055"/>
                  <a:gd name="T105" fmla="*/ 242 h 534"/>
                  <a:gd name="T106" fmla="*/ 12572 w 14055"/>
                  <a:gd name="T107" fmla="*/ 284 h 534"/>
                  <a:gd name="T108" fmla="*/ 12635 w 14055"/>
                  <a:gd name="T109" fmla="*/ 432 h 534"/>
                  <a:gd name="T110" fmla="*/ 12906 w 14055"/>
                  <a:gd name="T111" fmla="*/ 411 h 534"/>
                  <a:gd name="T112" fmla="*/ 13165 w 14055"/>
                  <a:gd name="T113" fmla="*/ 431 h 534"/>
                  <a:gd name="T114" fmla="*/ 13824 w 14055"/>
                  <a:gd name="T115" fmla="*/ 450 h 534"/>
                  <a:gd name="T116" fmla="*/ 13929 w 14055"/>
                  <a:gd name="T117" fmla="*/ 56 h 534"/>
                  <a:gd name="T118" fmla="*/ 13132 w 14055"/>
                  <a:gd name="T119" fmla="*/ 8 h 534"/>
                  <a:gd name="T120" fmla="*/ 12645 w 14055"/>
                  <a:gd name="T121" fmla="*/ 78 h 534"/>
                  <a:gd name="T122" fmla="*/ 12136 w 14055"/>
                  <a:gd name="T123" fmla="*/ 21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55" h="534">
                    <a:moveTo>
                      <a:pt x="8900" y="291"/>
                    </a:moveTo>
                    <a:lnTo>
                      <a:pt x="8927" y="215"/>
                    </a:lnTo>
                    <a:lnTo>
                      <a:pt x="8951" y="218"/>
                    </a:lnTo>
                    <a:lnTo>
                      <a:pt x="8963" y="221"/>
                    </a:lnTo>
                    <a:lnTo>
                      <a:pt x="8969" y="221"/>
                    </a:lnTo>
                    <a:lnTo>
                      <a:pt x="8970" y="222"/>
                    </a:lnTo>
                    <a:lnTo>
                      <a:pt x="8971" y="225"/>
                    </a:lnTo>
                    <a:lnTo>
                      <a:pt x="8974" y="228"/>
                    </a:lnTo>
                    <a:lnTo>
                      <a:pt x="8982" y="236"/>
                    </a:lnTo>
                    <a:lnTo>
                      <a:pt x="8999" y="247"/>
                    </a:lnTo>
                    <a:lnTo>
                      <a:pt x="9025" y="182"/>
                    </a:lnTo>
                    <a:lnTo>
                      <a:pt x="9049" y="198"/>
                    </a:lnTo>
                    <a:lnTo>
                      <a:pt x="9066" y="211"/>
                    </a:lnTo>
                    <a:lnTo>
                      <a:pt x="9073" y="217"/>
                    </a:lnTo>
                    <a:lnTo>
                      <a:pt x="9085" y="222"/>
                    </a:lnTo>
                    <a:lnTo>
                      <a:pt x="9099" y="227"/>
                    </a:lnTo>
                    <a:lnTo>
                      <a:pt x="9116" y="232"/>
                    </a:lnTo>
                    <a:lnTo>
                      <a:pt x="9128" y="197"/>
                    </a:lnTo>
                    <a:lnTo>
                      <a:pt x="9128" y="189"/>
                    </a:lnTo>
                    <a:lnTo>
                      <a:pt x="9131" y="187"/>
                    </a:lnTo>
                    <a:lnTo>
                      <a:pt x="9150" y="171"/>
                    </a:lnTo>
                    <a:lnTo>
                      <a:pt x="9182" y="190"/>
                    </a:lnTo>
                    <a:lnTo>
                      <a:pt x="9211" y="208"/>
                    </a:lnTo>
                    <a:lnTo>
                      <a:pt x="9217" y="213"/>
                    </a:lnTo>
                    <a:lnTo>
                      <a:pt x="9224" y="218"/>
                    </a:lnTo>
                    <a:lnTo>
                      <a:pt x="9229" y="225"/>
                    </a:lnTo>
                    <a:lnTo>
                      <a:pt x="9232" y="231"/>
                    </a:lnTo>
                    <a:lnTo>
                      <a:pt x="9237" y="237"/>
                    </a:lnTo>
                    <a:lnTo>
                      <a:pt x="9240" y="244"/>
                    </a:lnTo>
                    <a:lnTo>
                      <a:pt x="9242" y="251"/>
                    </a:lnTo>
                    <a:lnTo>
                      <a:pt x="9244" y="260"/>
                    </a:lnTo>
                    <a:lnTo>
                      <a:pt x="9244" y="268"/>
                    </a:lnTo>
                    <a:lnTo>
                      <a:pt x="9241" y="283"/>
                    </a:lnTo>
                    <a:lnTo>
                      <a:pt x="9237" y="293"/>
                    </a:lnTo>
                    <a:lnTo>
                      <a:pt x="9235" y="303"/>
                    </a:lnTo>
                    <a:lnTo>
                      <a:pt x="9230" y="313"/>
                    </a:lnTo>
                    <a:lnTo>
                      <a:pt x="9224" y="322"/>
                    </a:lnTo>
                    <a:lnTo>
                      <a:pt x="9220" y="327"/>
                    </a:lnTo>
                    <a:lnTo>
                      <a:pt x="9216" y="331"/>
                    </a:lnTo>
                    <a:lnTo>
                      <a:pt x="9211" y="334"/>
                    </a:lnTo>
                    <a:lnTo>
                      <a:pt x="9206" y="336"/>
                    </a:lnTo>
                    <a:lnTo>
                      <a:pt x="9201" y="339"/>
                    </a:lnTo>
                    <a:lnTo>
                      <a:pt x="9196" y="340"/>
                    </a:lnTo>
                    <a:lnTo>
                      <a:pt x="9189" y="341"/>
                    </a:lnTo>
                    <a:lnTo>
                      <a:pt x="9182" y="340"/>
                    </a:lnTo>
                    <a:lnTo>
                      <a:pt x="9176" y="340"/>
                    </a:lnTo>
                    <a:lnTo>
                      <a:pt x="9167" y="337"/>
                    </a:lnTo>
                    <a:lnTo>
                      <a:pt x="9159" y="334"/>
                    </a:lnTo>
                    <a:lnTo>
                      <a:pt x="9150" y="330"/>
                    </a:lnTo>
                    <a:lnTo>
                      <a:pt x="9140" y="323"/>
                    </a:lnTo>
                    <a:lnTo>
                      <a:pt x="9130" y="317"/>
                    </a:lnTo>
                    <a:lnTo>
                      <a:pt x="9120" y="310"/>
                    </a:lnTo>
                    <a:lnTo>
                      <a:pt x="9109" y="299"/>
                    </a:lnTo>
                    <a:lnTo>
                      <a:pt x="9006" y="270"/>
                    </a:lnTo>
                    <a:lnTo>
                      <a:pt x="9000" y="273"/>
                    </a:lnTo>
                    <a:lnTo>
                      <a:pt x="8995" y="274"/>
                    </a:lnTo>
                    <a:lnTo>
                      <a:pt x="8989" y="274"/>
                    </a:lnTo>
                    <a:lnTo>
                      <a:pt x="8984" y="274"/>
                    </a:lnTo>
                    <a:lnTo>
                      <a:pt x="8977" y="274"/>
                    </a:lnTo>
                    <a:lnTo>
                      <a:pt x="8972" y="274"/>
                    </a:lnTo>
                    <a:lnTo>
                      <a:pt x="8900" y="291"/>
                    </a:lnTo>
                    <a:close/>
                    <a:moveTo>
                      <a:pt x="12045" y="70"/>
                    </a:moveTo>
                    <a:lnTo>
                      <a:pt x="12034" y="108"/>
                    </a:lnTo>
                    <a:lnTo>
                      <a:pt x="12058" y="117"/>
                    </a:lnTo>
                    <a:lnTo>
                      <a:pt x="12069" y="121"/>
                    </a:lnTo>
                    <a:lnTo>
                      <a:pt x="12073" y="122"/>
                    </a:lnTo>
                    <a:lnTo>
                      <a:pt x="12070" y="121"/>
                    </a:lnTo>
                    <a:lnTo>
                      <a:pt x="12069" y="121"/>
                    </a:lnTo>
                    <a:lnTo>
                      <a:pt x="12068" y="120"/>
                    </a:lnTo>
                    <a:lnTo>
                      <a:pt x="12068" y="118"/>
                    </a:lnTo>
                    <a:lnTo>
                      <a:pt x="12069" y="117"/>
                    </a:lnTo>
                    <a:lnTo>
                      <a:pt x="12075" y="116"/>
                    </a:lnTo>
                    <a:lnTo>
                      <a:pt x="12093" y="117"/>
                    </a:lnTo>
                    <a:lnTo>
                      <a:pt x="12102" y="120"/>
                    </a:lnTo>
                    <a:lnTo>
                      <a:pt x="12111" y="123"/>
                    </a:lnTo>
                    <a:lnTo>
                      <a:pt x="12120" y="127"/>
                    </a:lnTo>
                    <a:lnTo>
                      <a:pt x="12130" y="133"/>
                    </a:lnTo>
                    <a:lnTo>
                      <a:pt x="12147" y="146"/>
                    </a:lnTo>
                    <a:lnTo>
                      <a:pt x="12164" y="158"/>
                    </a:lnTo>
                    <a:lnTo>
                      <a:pt x="12156" y="163"/>
                    </a:lnTo>
                    <a:lnTo>
                      <a:pt x="12144" y="171"/>
                    </a:lnTo>
                    <a:lnTo>
                      <a:pt x="12130" y="182"/>
                    </a:lnTo>
                    <a:lnTo>
                      <a:pt x="12123" y="187"/>
                    </a:lnTo>
                    <a:lnTo>
                      <a:pt x="12044" y="183"/>
                    </a:lnTo>
                    <a:lnTo>
                      <a:pt x="12026" y="190"/>
                    </a:lnTo>
                    <a:lnTo>
                      <a:pt x="12015" y="193"/>
                    </a:lnTo>
                    <a:lnTo>
                      <a:pt x="12006" y="194"/>
                    </a:lnTo>
                    <a:lnTo>
                      <a:pt x="12001" y="194"/>
                    </a:lnTo>
                    <a:lnTo>
                      <a:pt x="11996" y="193"/>
                    </a:lnTo>
                    <a:lnTo>
                      <a:pt x="11990" y="193"/>
                    </a:lnTo>
                    <a:lnTo>
                      <a:pt x="11981" y="194"/>
                    </a:lnTo>
                    <a:lnTo>
                      <a:pt x="11968" y="198"/>
                    </a:lnTo>
                    <a:lnTo>
                      <a:pt x="11901" y="227"/>
                    </a:lnTo>
                    <a:lnTo>
                      <a:pt x="11901" y="203"/>
                    </a:lnTo>
                    <a:lnTo>
                      <a:pt x="11902" y="187"/>
                    </a:lnTo>
                    <a:lnTo>
                      <a:pt x="11904" y="175"/>
                    </a:lnTo>
                    <a:lnTo>
                      <a:pt x="11908" y="166"/>
                    </a:lnTo>
                    <a:lnTo>
                      <a:pt x="11911" y="158"/>
                    </a:lnTo>
                    <a:lnTo>
                      <a:pt x="11915" y="147"/>
                    </a:lnTo>
                    <a:lnTo>
                      <a:pt x="11920" y="132"/>
                    </a:lnTo>
                    <a:lnTo>
                      <a:pt x="11925" y="112"/>
                    </a:lnTo>
                    <a:lnTo>
                      <a:pt x="12045" y="70"/>
                    </a:lnTo>
                    <a:close/>
                    <a:moveTo>
                      <a:pt x="12045" y="70"/>
                    </a:moveTo>
                    <a:lnTo>
                      <a:pt x="12084" y="27"/>
                    </a:lnTo>
                    <a:lnTo>
                      <a:pt x="12089" y="23"/>
                    </a:lnTo>
                    <a:lnTo>
                      <a:pt x="12094" y="18"/>
                    </a:lnTo>
                    <a:lnTo>
                      <a:pt x="12053" y="17"/>
                    </a:lnTo>
                    <a:lnTo>
                      <a:pt x="12029" y="18"/>
                    </a:lnTo>
                    <a:lnTo>
                      <a:pt x="12021" y="18"/>
                    </a:lnTo>
                    <a:lnTo>
                      <a:pt x="12016" y="21"/>
                    </a:lnTo>
                    <a:lnTo>
                      <a:pt x="12014" y="22"/>
                    </a:lnTo>
                    <a:lnTo>
                      <a:pt x="12012" y="25"/>
                    </a:lnTo>
                    <a:lnTo>
                      <a:pt x="12010" y="27"/>
                    </a:lnTo>
                    <a:lnTo>
                      <a:pt x="12007" y="30"/>
                    </a:lnTo>
                    <a:lnTo>
                      <a:pt x="12003" y="33"/>
                    </a:lnTo>
                    <a:lnTo>
                      <a:pt x="11998" y="37"/>
                    </a:lnTo>
                    <a:lnTo>
                      <a:pt x="11990" y="41"/>
                    </a:lnTo>
                    <a:lnTo>
                      <a:pt x="11978" y="45"/>
                    </a:lnTo>
                    <a:lnTo>
                      <a:pt x="11962" y="50"/>
                    </a:lnTo>
                    <a:lnTo>
                      <a:pt x="11942" y="54"/>
                    </a:lnTo>
                    <a:lnTo>
                      <a:pt x="11934" y="40"/>
                    </a:lnTo>
                    <a:lnTo>
                      <a:pt x="11928" y="33"/>
                    </a:lnTo>
                    <a:lnTo>
                      <a:pt x="11923" y="28"/>
                    </a:lnTo>
                    <a:lnTo>
                      <a:pt x="11916" y="25"/>
                    </a:lnTo>
                    <a:lnTo>
                      <a:pt x="11910" y="22"/>
                    </a:lnTo>
                    <a:lnTo>
                      <a:pt x="11905" y="21"/>
                    </a:lnTo>
                    <a:lnTo>
                      <a:pt x="11899" y="21"/>
                    </a:lnTo>
                    <a:lnTo>
                      <a:pt x="11892" y="21"/>
                    </a:lnTo>
                    <a:lnTo>
                      <a:pt x="11887" y="22"/>
                    </a:lnTo>
                    <a:lnTo>
                      <a:pt x="11870" y="28"/>
                    </a:lnTo>
                    <a:lnTo>
                      <a:pt x="11861" y="33"/>
                    </a:lnTo>
                    <a:lnTo>
                      <a:pt x="11848" y="36"/>
                    </a:lnTo>
                    <a:lnTo>
                      <a:pt x="11837" y="37"/>
                    </a:lnTo>
                    <a:lnTo>
                      <a:pt x="11827" y="38"/>
                    </a:lnTo>
                    <a:lnTo>
                      <a:pt x="11818" y="38"/>
                    </a:lnTo>
                    <a:lnTo>
                      <a:pt x="11803" y="37"/>
                    </a:lnTo>
                    <a:lnTo>
                      <a:pt x="11790" y="33"/>
                    </a:lnTo>
                    <a:lnTo>
                      <a:pt x="11775" y="30"/>
                    </a:lnTo>
                    <a:lnTo>
                      <a:pt x="11756" y="26"/>
                    </a:lnTo>
                    <a:lnTo>
                      <a:pt x="11745" y="23"/>
                    </a:lnTo>
                    <a:lnTo>
                      <a:pt x="11732" y="22"/>
                    </a:lnTo>
                    <a:lnTo>
                      <a:pt x="11717" y="21"/>
                    </a:lnTo>
                    <a:lnTo>
                      <a:pt x="11699" y="21"/>
                    </a:lnTo>
                    <a:lnTo>
                      <a:pt x="11717" y="40"/>
                    </a:lnTo>
                    <a:lnTo>
                      <a:pt x="11727" y="51"/>
                    </a:lnTo>
                    <a:lnTo>
                      <a:pt x="11731" y="54"/>
                    </a:lnTo>
                    <a:lnTo>
                      <a:pt x="11732" y="55"/>
                    </a:lnTo>
                    <a:lnTo>
                      <a:pt x="11735" y="55"/>
                    </a:lnTo>
                    <a:lnTo>
                      <a:pt x="11736" y="54"/>
                    </a:lnTo>
                    <a:lnTo>
                      <a:pt x="11738" y="51"/>
                    </a:lnTo>
                    <a:lnTo>
                      <a:pt x="11743" y="49"/>
                    </a:lnTo>
                    <a:lnTo>
                      <a:pt x="11748" y="49"/>
                    </a:lnTo>
                    <a:lnTo>
                      <a:pt x="11753" y="50"/>
                    </a:lnTo>
                    <a:lnTo>
                      <a:pt x="11761" y="51"/>
                    </a:lnTo>
                    <a:lnTo>
                      <a:pt x="11771" y="55"/>
                    </a:lnTo>
                    <a:lnTo>
                      <a:pt x="11766" y="59"/>
                    </a:lnTo>
                    <a:lnTo>
                      <a:pt x="11762" y="64"/>
                    </a:lnTo>
                    <a:lnTo>
                      <a:pt x="11761" y="69"/>
                    </a:lnTo>
                    <a:lnTo>
                      <a:pt x="11759" y="73"/>
                    </a:lnTo>
                    <a:lnTo>
                      <a:pt x="11757" y="74"/>
                    </a:lnTo>
                    <a:lnTo>
                      <a:pt x="11755" y="75"/>
                    </a:lnTo>
                    <a:lnTo>
                      <a:pt x="11751" y="76"/>
                    </a:lnTo>
                    <a:lnTo>
                      <a:pt x="11746" y="80"/>
                    </a:lnTo>
                    <a:lnTo>
                      <a:pt x="11740" y="90"/>
                    </a:lnTo>
                    <a:lnTo>
                      <a:pt x="11736" y="101"/>
                    </a:lnTo>
                    <a:lnTo>
                      <a:pt x="11735" y="109"/>
                    </a:lnTo>
                    <a:lnTo>
                      <a:pt x="11733" y="120"/>
                    </a:lnTo>
                    <a:lnTo>
                      <a:pt x="11736" y="130"/>
                    </a:lnTo>
                    <a:lnTo>
                      <a:pt x="11738" y="141"/>
                    </a:lnTo>
                    <a:lnTo>
                      <a:pt x="11742" y="154"/>
                    </a:lnTo>
                    <a:lnTo>
                      <a:pt x="11747" y="168"/>
                    </a:lnTo>
                    <a:lnTo>
                      <a:pt x="11709" y="169"/>
                    </a:lnTo>
                    <a:lnTo>
                      <a:pt x="11676" y="169"/>
                    </a:lnTo>
                    <a:lnTo>
                      <a:pt x="11661" y="168"/>
                    </a:lnTo>
                    <a:lnTo>
                      <a:pt x="11647" y="165"/>
                    </a:lnTo>
                    <a:lnTo>
                      <a:pt x="11634" y="160"/>
                    </a:lnTo>
                    <a:lnTo>
                      <a:pt x="11618" y="155"/>
                    </a:lnTo>
                    <a:lnTo>
                      <a:pt x="11632" y="141"/>
                    </a:lnTo>
                    <a:lnTo>
                      <a:pt x="11642" y="132"/>
                    </a:lnTo>
                    <a:lnTo>
                      <a:pt x="11651" y="126"/>
                    </a:lnTo>
                    <a:lnTo>
                      <a:pt x="11659" y="123"/>
                    </a:lnTo>
                    <a:lnTo>
                      <a:pt x="11665" y="123"/>
                    </a:lnTo>
                    <a:lnTo>
                      <a:pt x="11670" y="125"/>
                    </a:lnTo>
                    <a:lnTo>
                      <a:pt x="11674" y="127"/>
                    </a:lnTo>
                    <a:lnTo>
                      <a:pt x="11676" y="130"/>
                    </a:lnTo>
                    <a:lnTo>
                      <a:pt x="11679" y="132"/>
                    </a:lnTo>
                    <a:lnTo>
                      <a:pt x="11682" y="132"/>
                    </a:lnTo>
                    <a:lnTo>
                      <a:pt x="11683" y="131"/>
                    </a:lnTo>
                    <a:lnTo>
                      <a:pt x="11684" y="128"/>
                    </a:lnTo>
                    <a:lnTo>
                      <a:pt x="11688" y="109"/>
                    </a:lnTo>
                    <a:lnTo>
                      <a:pt x="11694" y="73"/>
                    </a:lnTo>
                    <a:lnTo>
                      <a:pt x="11687" y="69"/>
                    </a:lnTo>
                    <a:lnTo>
                      <a:pt x="11679" y="65"/>
                    </a:lnTo>
                    <a:lnTo>
                      <a:pt x="11671" y="64"/>
                    </a:lnTo>
                    <a:lnTo>
                      <a:pt x="11663" y="61"/>
                    </a:lnTo>
                    <a:lnTo>
                      <a:pt x="11646" y="60"/>
                    </a:lnTo>
                    <a:lnTo>
                      <a:pt x="11629" y="59"/>
                    </a:lnTo>
                    <a:lnTo>
                      <a:pt x="11593" y="61"/>
                    </a:lnTo>
                    <a:lnTo>
                      <a:pt x="11564" y="61"/>
                    </a:lnTo>
                    <a:lnTo>
                      <a:pt x="11545" y="60"/>
                    </a:lnTo>
                    <a:lnTo>
                      <a:pt x="11535" y="56"/>
                    </a:lnTo>
                    <a:lnTo>
                      <a:pt x="11528" y="52"/>
                    </a:lnTo>
                    <a:lnTo>
                      <a:pt x="11521" y="49"/>
                    </a:lnTo>
                    <a:lnTo>
                      <a:pt x="11514" y="44"/>
                    </a:lnTo>
                    <a:lnTo>
                      <a:pt x="11501" y="40"/>
                    </a:lnTo>
                    <a:lnTo>
                      <a:pt x="11480" y="37"/>
                    </a:lnTo>
                    <a:lnTo>
                      <a:pt x="11447" y="35"/>
                    </a:lnTo>
                    <a:lnTo>
                      <a:pt x="11413" y="32"/>
                    </a:lnTo>
                    <a:lnTo>
                      <a:pt x="11385" y="28"/>
                    </a:lnTo>
                    <a:lnTo>
                      <a:pt x="11372" y="27"/>
                    </a:lnTo>
                    <a:lnTo>
                      <a:pt x="11358" y="27"/>
                    </a:lnTo>
                    <a:lnTo>
                      <a:pt x="11342" y="28"/>
                    </a:lnTo>
                    <a:lnTo>
                      <a:pt x="11323" y="31"/>
                    </a:lnTo>
                    <a:lnTo>
                      <a:pt x="11300" y="35"/>
                    </a:lnTo>
                    <a:lnTo>
                      <a:pt x="11283" y="37"/>
                    </a:lnTo>
                    <a:lnTo>
                      <a:pt x="11266" y="37"/>
                    </a:lnTo>
                    <a:lnTo>
                      <a:pt x="11252" y="37"/>
                    </a:lnTo>
                    <a:lnTo>
                      <a:pt x="11222" y="33"/>
                    </a:lnTo>
                    <a:lnTo>
                      <a:pt x="11177" y="28"/>
                    </a:lnTo>
                    <a:lnTo>
                      <a:pt x="10940" y="52"/>
                    </a:lnTo>
                    <a:lnTo>
                      <a:pt x="10932" y="57"/>
                    </a:lnTo>
                    <a:lnTo>
                      <a:pt x="10927" y="63"/>
                    </a:lnTo>
                    <a:lnTo>
                      <a:pt x="10922" y="68"/>
                    </a:lnTo>
                    <a:lnTo>
                      <a:pt x="10918" y="71"/>
                    </a:lnTo>
                    <a:lnTo>
                      <a:pt x="10913" y="76"/>
                    </a:lnTo>
                    <a:lnTo>
                      <a:pt x="10906" y="80"/>
                    </a:lnTo>
                    <a:lnTo>
                      <a:pt x="10898" y="84"/>
                    </a:lnTo>
                    <a:lnTo>
                      <a:pt x="10886" y="89"/>
                    </a:lnTo>
                    <a:lnTo>
                      <a:pt x="10877" y="74"/>
                    </a:lnTo>
                    <a:lnTo>
                      <a:pt x="10870" y="63"/>
                    </a:lnTo>
                    <a:lnTo>
                      <a:pt x="10863" y="52"/>
                    </a:lnTo>
                    <a:lnTo>
                      <a:pt x="10857" y="46"/>
                    </a:lnTo>
                    <a:lnTo>
                      <a:pt x="10848" y="41"/>
                    </a:lnTo>
                    <a:lnTo>
                      <a:pt x="10838" y="36"/>
                    </a:lnTo>
                    <a:lnTo>
                      <a:pt x="10822" y="32"/>
                    </a:lnTo>
                    <a:lnTo>
                      <a:pt x="10802" y="27"/>
                    </a:lnTo>
                    <a:lnTo>
                      <a:pt x="10783" y="41"/>
                    </a:lnTo>
                    <a:lnTo>
                      <a:pt x="10771" y="50"/>
                    </a:lnTo>
                    <a:lnTo>
                      <a:pt x="10766" y="56"/>
                    </a:lnTo>
                    <a:lnTo>
                      <a:pt x="10764" y="60"/>
                    </a:lnTo>
                    <a:lnTo>
                      <a:pt x="10764" y="64"/>
                    </a:lnTo>
                    <a:lnTo>
                      <a:pt x="10762" y="71"/>
                    </a:lnTo>
                    <a:lnTo>
                      <a:pt x="10759" y="82"/>
                    </a:lnTo>
                    <a:lnTo>
                      <a:pt x="10750" y="99"/>
                    </a:lnTo>
                    <a:lnTo>
                      <a:pt x="10736" y="45"/>
                    </a:lnTo>
                    <a:lnTo>
                      <a:pt x="10735" y="40"/>
                    </a:lnTo>
                    <a:lnTo>
                      <a:pt x="10733" y="33"/>
                    </a:lnTo>
                    <a:lnTo>
                      <a:pt x="10720" y="38"/>
                    </a:lnTo>
                    <a:lnTo>
                      <a:pt x="10706" y="42"/>
                    </a:lnTo>
                    <a:lnTo>
                      <a:pt x="10694" y="45"/>
                    </a:lnTo>
                    <a:lnTo>
                      <a:pt x="10682" y="46"/>
                    </a:lnTo>
                    <a:lnTo>
                      <a:pt x="10658" y="46"/>
                    </a:lnTo>
                    <a:lnTo>
                      <a:pt x="10632" y="45"/>
                    </a:lnTo>
                    <a:lnTo>
                      <a:pt x="10606" y="41"/>
                    </a:lnTo>
                    <a:lnTo>
                      <a:pt x="10576" y="37"/>
                    </a:lnTo>
                    <a:lnTo>
                      <a:pt x="10539" y="35"/>
                    </a:lnTo>
                    <a:lnTo>
                      <a:pt x="10497" y="32"/>
                    </a:lnTo>
                    <a:lnTo>
                      <a:pt x="10434" y="30"/>
                    </a:lnTo>
                    <a:lnTo>
                      <a:pt x="10385" y="26"/>
                    </a:lnTo>
                    <a:lnTo>
                      <a:pt x="10350" y="22"/>
                    </a:lnTo>
                    <a:lnTo>
                      <a:pt x="10324" y="22"/>
                    </a:lnTo>
                    <a:lnTo>
                      <a:pt x="10314" y="25"/>
                    </a:lnTo>
                    <a:lnTo>
                      <a:pt x="10305" y="27"/>
                    </a:lnTo>
                    <a:lnTo>
                      <a:pt x="10299" y="32"/>
                    </a:lnTo>
                    <a:lnTo>
                      <a:pt x="10293" y="38"/>
                    </a:lnTo>
                    <a:lnTo>
                      <a:pt x="10287" y="47"/>
                    </a:lnTo>
                    <a:lnTo>
                      <a:pt x="10281" y="57"/>
                    </a:lnTo>
                    <a:lnTo>
                      <a:pt x="10276" y="71"/>
                    </a:lnTo>
                    <a:lnTo>
                      <a:pt x="10270" y="87"/>
                    </a:lnTo>
                    <a:lnTo>
                      <a:pt x="10260" y="71"/>
                    </a:lnTo>
                    <a:lnTo>
                      <a:pt x="10254" y="63"/>
                    </a:lnTo>
                    <a:lnTo>
                      <a:pt x="10252" y="56"/>
                    </a:lnTo>
                    <a:lnTo>
                      <a:pt x="10252" y="54"/>
                    </a:lnTo>
                    <a:lnTo>
                      <a:pt x="10247" y="52"/>
                    </a:lnTo>
                    <a:lnTo>
                      <a:pt x="10226" y="52"/>
                    </a:lnTo>
                    <a:lnTo>
                      <a:pt x="10165" y="57"/>
                    </a:lnTo>
                    <a:lnTo>
                      <a:pt x="10133" y="51"/>
                    </a:lnTo>
                    <a:lnTo>
                      <a:pt x="10105" y="45"/>
                    </a:lnTo>
                    <a:lnTo>
                      <a:pt x="10079" y="41"/>
                    </a:lnTo>
                    <a:lnTo>
                      <a:pt x="10058" y="37"/>
                    </a:lnTo>
                    <a:lnTo>
                      <a:pt x="10047" y="36"/>
                    </a:lnTo>
                    <a:lnTo>
                      <a:pt x="10035" y="36"/>
                    </a:lnTo>
                    <a:lnTo>
                      <a:pt x="10023" y="37"/>
                    </a:lnTo>
                    <a:lnTo>
                      <a:pt x="10010" y="38"/>
                    </a:lnTo>
                    <a:lnTo>
                      <a:pt x="9997" y="40"/>
                    </a:lnTo>
                    <a:lnTo>
                      <a:pt x="9982" y="44"/>
                    </a:lnTo>
                    <a:lnTo>
                      <a:pt x="9967" y="49"/>
                    </a:lnTo>
                    <a:lnTo>
                      <a:pt x="9949" y="54"/>
                    </a:lnTo>
                    <a:lnTo>
                      <a:pt x="9965" y="70"/>
                    </a:lnTo>
                    <a:lnTo>
                      <a:pt x="9980" y="87"/>
                    </a:lnTo>
                    <a:lnTo>
                      <a:pt x="9997" y="102"/>
                    </a:lnTo>
                    <a:lnTo>
                      <a:pt x="10015" y="116"/>
                    </a:lnTo>
                    <a:lnTo>
                      <a:pt x="10035" y="128"/>
                    </a:lnTo>
                    <a:lnTo>
                      <a:pt x="10054" y="139"/>
                    </a:lnTo>
                    <a:lnTo>
                      <a:pt x="10066" y="142"/>
                    </a:lnTo>
                    <a:lnTo>
                      <a:pt x="10076" y="145"/>
                    </a:lnTo>
                    <a:lnTo>
                      <a:pt x="10086" y="147"/>
                    </a:lnTo>
                    <a:lnTo>
                      <a:pt x="10097" y="149"/>
                    </a:lnTo>
                    <a:lnTo>
                      <a:pt x="10085" y="161"/>
                    </a:lnTo>
                    <a:lnTo>
                      <a:pt x="10077" y="169"/>
                    </a:lnTo>
                    <a:lnTo>
                      <a:pt x="10073" y="173"/>
                    </a:lnTo>
                    <a:lnTo>
                      <a:pt x="10072" y="178"/>
                    </a:lnTo>
                    <a:lnTo>
                      <a:pt x="10074" y="189"/>
                    </a:lnTo>
                    <a:lnTo>
                      <a:pt x="10081" y="217"/>
                    </a:lnTo>
                    <a:lnTo>
                      <a:pt x="10098" y="209"/>
                    </a:lnTo>
                    <a:lnTo>
                      <a:pt x="10112" y="203"/>
                    </a:lnTo>
                    <a:lnTo>
                      <a:pt x="10121" y="198"/>
                    </a:lnTo>
                    <a:lnTo>
                      <a:pt x="10127" y="194"/>
                    </a:lnTo>
                    <a:lnTo>
                      <a:pt x="10131" y="189"/>
                    </a:lnTo>
                    <a:lnTo>
                      <a:pt x="10134" y="185"/>
                    </a:lnTo>
                    <a:lnTo>
                      <a:pt x="10134" y="183"/>
                    </a:lnTo>
                    <a:lnTo>
                      <a:pt x="10133" y="179"/>
                    </a:lnTo>
                    <a:lnTo>
                      <a:pt x="10131" y="177"/>
                    </a:lnTo>
                    <a:lnTo>
                      <a:pt x="10130" y="173"/>
                    </a:lnTo>
                    <a:lnTo>
                      <a:pt x="10130" y="170"/>
                    </a:lnTo>
                    <a:lnTo>
                      <a:pt x="10133" y="166"/>
                    </a:lnTo>
                    <a:lnTo>
                      <a:pt x="10135" y="163"/>
                    </a:lnTo>
                    <a:lnTo>
                      <a:pt x="10141" y="159"/>
                    </a:lnTo>
                    <a:lnTo>
                      <a:pt x="10151" y="154"/>
                    </a:lnTo>
                    <a:lnTo>
                      <a:pt x="10164" y="147"/>
                    </a:lnTo>
                    <a:lnTo>
                      <a:pt x="10170" y="158"/>
                    </a:lnTo>
                    <a:lnTo>
                      <a:pt x="10174" y="168"/>
                    </a:lnTo>
                    <a:lnTo>
                      <a:pt x="10177" y="178"/>
                    </a:lnTo>
                    <a:lnTo>
                      <a:pt x="10177" y="189"/>
                    </a:lnTo>
                    <a:lnTo>
                      <a:pt x="10175" y="201"/>
                    </a:lnTo>
                    <a:lnTo>
                      <a:pt x="10173" y="212"/>
                    </a:lnTo>
                    <a:lnTo>
                      <a:pt x="10170" y="223"/>
                    </a:lnTo>
                    <a:lnTo>
                      <a:pt x="10165" y="236"/>
                    </a:lnTo>
                    <a:lnTo>
                      <a:pt x="10144" y="283"/>
                    </a:lnTo>
                    <a:lnTo>
                      <a:pt x="10126" y="329"/>
                    </a:lnTo>
                    <a:lnTo>
                      <a:pt x="10135" y="341"/>
                    </a:lnTo>
                    <a:lnTo>
                      <a:pt x="10140" y="349"/>
                    </a:lnTo>
                    <a:lnTo>
                      <a:pt x="10145" y="354"/>
                    </a:lnTo>
                    <a:lnTo>
                      <a:pt x="10149" y="356"/>
                    </a:lnTo>
                    <a:lnTo>
                      <a:pt x="10165" y="360"/>
                    </a:lnTo>
                    <a:lnTo>
                      <a:pt x="10202" y="367"/>
                    </a:lnTo>
                    <a:lnTo>
                      <a:pt x="10188" y="377"/>
                    </a:lnTo>
                    <a:lnTo>
                      <a:pt x="10180" y="383"/>
                    </a:lnTo>
                    <a:lnTo>
                      <a:pt x="10178" y="386"/>
                    </a:lnTo>
                    <a:lnTo>
                      <a:pt x="10177" y="387"/>
                    </a:lnTo>
                    <a:lnTo>
                      <a:pt x="10177" y="389"/>
                    </a:lnTo>
                    <a:lnTo>
                      <a:pt x="10177" y="392"/>
                    </a:lnTo>
                    <a:lnTo>
                      <a:pt x="10178" y="399"/>
                    </a:lnTo>
                    <a:lnTo>
                      <a:pt x="10180" y="406"/>
                    </a:lnTo>
                    <a:lnTo>
                      <a:pt x="10184" y="410"/>
                    </a:lnTo>
                    <a:lnTo>
                      <a:pt x="10187" y="413"/>
                    </a:lnTo>
                    <a:lnTo>
                      <a:pt x="10191" y="417"/>
                    </a:lnTo>
                    <a:lnTo>
                      <a:pt x="10192" y="422"/>
                    </a:lnTo>
                    <a:lnTo>
                      <a:pt x="10192" y="429"/>
                    </a:lnTo>
                    <a:lnTo>
                      <a:pt x="10188" y="437"/>
                    </a:lnTo>
                    <a:lnTo>
                      <a:pt x="10178" y="436"/>
                    </a:lnTo>
                    <a:lnTo>
                      <a:pt x="10167" y="434"/>
                    </a:lnTo>
                    <a:lnTo>
                      <a:pt x="10155" y="430"/>
                    </a:lnTo>
                    <a:lnTo>
                      <a:pt x="10144" y="425"/>
                    </a:lnTo>
                    <a:lnTo>
                      <a:pt x="10133" y="417"/>
                    </a:lnTo>
                    <a:lnTo>
                      <a:pt x="10121" y="410"/>
                    </a:lnTo>
                    <a:lnTo>
                      <a:pt x="10111" y="401"/>
                    </a:lnTo>
                    <a:lnTo>
                      <a:pt x="10101" y="391"/>
                    </a:lnTo>
                    <a:lnTo>
                      <a:pt x="10092" y="379"/>
                    </a:lnTo>
                    <a:lnTo>
                      <a:pt x="10083" y="367"/>
                    </a:lnTo>
                    <a:lnTo>
                      <a:pt x="10076" y="353"/>
                    </a:lnTo>
                    <a:lnTo>
                      <a:pt x="10069" y="339"/>
                    </a:lnTo>
                    <a:lnTo>
                      <a:pt x="10064" y="322"/>
                    </a:lnTo>
                    <a:lnTo>
                      <a:pt x="10061" y="306"/>
                    </a:lnTo>
                    <a:lnTo>
                      <a:pt x="10058" y="288"/>
                    </a:lnTo>
                    <a:lnTo>
                      <a:pt x="10058" y="269"/>
                    </a:lnTo>
                    <a:lnTo>
                      <a:pt x="10058" y="254"/>
                    </a:lnTo>
                    <a:lnTo>
                      <a:pt x="10057" y="240"/>
                    </a:lnTo>
                    <a:lnTo>
                      <a:pt x="10055" y="227"/>
                    </a:lnTo>
                    <a:lnTo>
                      <a:pt x="10053" y="215"/>
                    </a:lnTo>
                    <a:lnTo>
                      <a:pt x="10049" y="203"/>
                    </a:lnTo>
                    <a:lnTo>
                      <a:pt x="10044" y="192"/>
                    </a:lnTo>
                    <a:lnTo>
                      <a:pt x="10039" y="182"/>
                    </a:lnTo>
                    <a:lnTo>
                      <a:pt x="10033" y="171"/>
                    </a:lnTo>
                    <a:lnTo>
                      <a:pt x="10026" y="161"/>
                    </a:lnTo>
                    <a:lnTo>
                      <a:pt x="10019" y="152"/>
                    </a:lnTo>
                    <a:lnTo>
                      <a:pt x="10010" y="144"/>
                    </a:lnTo>
                    <a:lnTo>
                      <a:pt x="10001" y="133"/>
                    </a:lnTo>
                    <a:lnTo>
                      <a:pt x="9981" y="116"/>
                    </a:lnTo>
                    <a:lnTo>
                      <a:pt x="9960" y="97"/>
                    </a:lnTo>
                    <a:lnTo>
                      <a:pt x="9954" y="93"/>
                    </a:lnTo>
                    <a:lnTo>
                      <a:pt x="9949" y="89"/>
                    </a:lnTo>
                    <a:lnTo>
                      <a:pt x="9944" y="85"/>
                    </a:lnTo>
                    <a:lnTo>
                      <a:pt x="9941" y="82"/>
                    </a:lnTo>
                    <a:lnTo>
                      <a:pt x="9842" y="61"/>
                    </a:lnTo>
                    <a:lnTo>
                      <a:pt x="9833" y="59"/>
                    </a:lnTo>
                    <a:lnTo>
                      <a:pt x="9830" y="57"/>
                    </a:lnTo>
                    <a:lnTo>
                      <a:pt x="9830" y="56"/>
                    </a:lnTo>
                    <a:lnTo>
                      <a:pt x="9830" y="56"/>
                    </a:lnTo>
                    <a:lnTo>
                      <a:pt x="9827" y="55"/>
                    </a:lnTo>
                    <a:lnTo>
                      <a:pt x="9808" y="50"/>
                    </a:lnTo>
                    <a:lnTo>
                      <a:pt x="9778" y="44"/>
                    </a:lnTo>
                    <a:lnTo>
                      <a:pt x="9745" y="41"/>
                    </a:lnTo>
                    <a:lnTo>
                      <a:pt x="9729" y="40"/>
                    </a:lnTo>
                    <a:lnTo>
                      <a:pt x="9712" y="40"/>
                    </a:lnTo>
                    <a:lnTo>
                      <a:pt x="9696" y="41"/>
                    </a:lnTo>
                    <a:lnTo>
                      <a:pt x="9679" y="42"/>
                    </a:lnTo>
                    <a:lnTo>
                      <a:pt x="9663" y="44"/>
                    </a:lnTo>
                    <a:lnTo>
                      <a:pt x="9646" y="47"/>
                    </a:lnTo>
                    <a:lnTo>
                      <a:pt x="9631" y="50"/>
                    </a:lnTo>
                    <a:lnTo>
                      <a:pt x="9616" y="55"/>
                    </a:lnTo>
                    <a:lnTo>
                      <a:pt x="9604" y="60"/>
                    </a:lnTo>
                    <a:lnTo>
                      <a:pt x="9591" y="66"/>
                    </a:lnTo>
                    <a:lnTo>
                      <a:pt x="9578" y="73"/>
                    </a:lnTo>
                    <a:lnTo>
                      <a:pt x="9568" y="80"/>
                    </a:lnTo>
                    <a:lnTo>
                      <a:pt x="9556" y="93"/>
                    </a:lnTo>
                    <a:lnTo>
                      <a:pt x="9549" y="101"/>
                    </a:lnTo>
                    <a:lnTo>
                      <a:pt x="9543" y="108"/>
                    </a:lnTo>
                    <a:lnTo>
                      <a:pt x="9528" y="122"/>
                    </a:lnTo>
                    <a:lnTo>
                      <a:pt x="9529" y="101"/>
                    </a:lnTo>
                    <a:lnTo>
                      <a:pt x="9532" y="88"/>
                    </a:lnTo>
                    <a:lnTo>
                      <a:pt x="9533" y="78"/>
                    </a:lnTo>
                    <a:lnTo>
                      <a:pt x="9537" y="73"/>
                    </a:lnTo>
                    <a:lnTo>
                      <a:pt x="9552" y="63"/>
                    </a:lnTo>
                    <a:lnTo>
                      <a:pt x="9581" y="42"/>
                    </a:lnTo>
                    <a:lnTo>
                      <a:pt x="9543" y="41"/>
                    </a:lnTo>
                    <a:lnTo>
                      <a:pt x="9501" y="40"/>
                    </a:lnTo>
                    <a:lnTo>
                      <a:pt x="9461" y="40"/>
                    </a:lnTo>
                    <a:lnTo>
                      <a:pt x="9423" y="41"/>
                    </a:lnTo>
                    <a:lnTo>
                      <a:pt x="9396" y="44"/>
                    </a:lnTo>
                    <a:lnTo>
                      <a:pt x="9370" y="44"/>
                    </a:lnTo>
                    <a:lnTo>
                      <a:pt x="9341" y="45"/>
                    </a:lnTo>
                    <a:lnTo>
                      <a:pt x="9312" y="45"/>
                    </a:lnTo>
                    <a:lnTo>
                      <a:pt x="9251" y="44"/>
                    </a:lnTo>
                    <a:lnTo>
                      <a:pt x="9191" y="41"/>
                    </a:lnTo>
                    <a:lnTo>
                      <a:pt x="9130" y="40"/>
                    </a:lnTo>
                    <a:lnTo>
                      <a:pt x="9072" y="40"/>
                    </a:lnTo>
                    <a:lnTo>
                      <a:pt x="9044" y="41"/>
                    </a:lnTo>
                    <a:lnTo>
                      <a:pt x="9018" y="44"/>
                    </a:lnTo>
                    <a:lnTo>
                      <a:pt x="8993" y="46"/>
                    </a:lnTo>
                    <a:lnTo>
                      <a:pt x="8969" y="50"/>
                    </a:lnTo>
                    <a:lnTo>
                      <a:pt x="8780" y="51"/>
                    </a:lnTo>
                    <a:lnTo>
                      <a:pt x="8744" y="52"/>
                    </a:lnTo>
                    <a:lnTo>
                      <a:pt x="8710" y="54"/>
                    </a:lnTo>
                    <a:lnTo>
                      <a:pt x="8672" y="55"/>
                    </a:lnTo>
                    <a:lnTo>
                      <a:pt x="8623" y="54"/>
                    </a:lnTo>
                    <a:lnTo>
                      <a:pt x="8580" y="51"/>
                    </a:lnTo>
                    <a:lnTo>
                      <a:pt x="8538" y="52"/>
                    </a:lnTo>
                    <a:lnTo>
                      <a:pt x="8518" y="54"/>
                    </a:lnTo>
                    <a:lnTo>
                      <a:pt x="8499" y="55"/>
                    </a:lnTo>
                    <a:lnTo>
                      <a:pt x="8479" y="59"/>
                    </a:lnTo>
                    <a:lnTo>
                      <a:pt x="8460" y="63"/>
                    </a:lnTo>
                    <a:lnTo>
                      <a:pt x="8441" y="68"/>
                    </a:lnTo>
                    <a:lnTo>
                      <a:pt x="8428" y="70"/>
                    </a:lnTo>
                    <a:lnTo>
                      <a:pt x="8421" y="70"/>
                    </a:lnTo>
                    <a:lnTo>
                      <a:pt x="8416" y="68"/>
                    </a:lnTo>
                    <a:lnTo>
                      <a:pt x="8408" y="65"/>
                    </a:lnTo>
                    <a:lnTo>
                      <a:pt x="8397" y="61"/>
                    </a:lnTo>
                    <a:lnTo>
                      <a:pt x="8379" y="56"/>
                    </a:lnTo>
                    <a:lnTo>
                      <a:pt x="8351" y="51"/>
                    </a:lnTo>
                    <a:lnTo>
                      <a:pt x="8333" y="50"/>
                    </a:lnTo>
                    <a:lnTo>
                      <a:pt x="8316" y="49"/>
                    </a:lnTo>
                    <a:lnTo>
                      <a:pt x="8296" y="47"/>
                    </a:lnTo>
                    <a:lnTo>
                      <a:pt x="8274" y="47"/>
                    </a:lnTo>
                    <a:lnTo>
                      <a:pt x="8230" y="49"/>
                    </a:lnTo>
                    <a:lnTo>
                      <a:pt x="8183" y="50"/>
                    </a:lnTo>
                    <a:lnTo>
                      <a:pt x="8138" y="54"/>
                    </a:lnTo>
                    <a:lnTo>
                      <a:pt x="8095" y="57"/>
                    </a:lnTo>
                    <a:lnTo>
                      <a:pt x="8054" y="61"/>
                    </a:lnTo>
                    <a:lnTo>
                      <a:pt x="8020" y="65"/>
                    </a:lnTo>
                    <a:lnTo>
                      <a:pt x="7999" y="65"/>
                    </a:lnTo>
                    <a:lnTo>
                      <a:pt x="7960" y="65"/>
                    </a:lnTo>
                    <a:lnTo>
                      <a:pt x="7906" y="63"/>
                    </a:lnTo>
                    <a:lnTo>
                      <a:pt x="7841" y="61"/>
                    </a:lnTo>
                    <a:lnTo>
                      <a:pt x="7773" y="60"/>
                    </a:lnTo>
                    <a:lnTo>
                      <a:pt x="7702" y="60"/>
                    </a:lnTo>
                    <a:lnTo>
                      <a:pt x="7668" y="60"/>
                    </a:lnTo>
                    <a:lnTo>
                      <a:pt x="7635" y="61"/>
                    </a:lnTo>
                    <a:lnTo>
                      <a:pt x="7605" y="64"/>
                    </a:lnTo>
                    <a:lnTo>
                      <a:pt x="7576" y="65"/>
                    </a:lnTo>
                    <a:lnTo>
                      <a:pt x="7262" y="56"/>
                    </a:lnTo>
                    <a:lnTo>
                      <a:pt x="7228" y="101"/>
                    </a:lnTo>
                    <a:lnTo>
                      <a:pt x="7217" y="83"/>
                    </a:lnTo>
                    <a:lnTo>
                      <a:pt x="7211" y="70"/>
                    </a:lnTo>
                    <a:lnTo>
                      <a:pt x="7209" y="66"/>
                    </a:lnTo>
                    <a:lnTo>
                      <a:pt x="7206" y="63"/>
                    </a:lnTo>
                    <a:lnTo>
                      <a:pt x="7204" y="61"/>
                    </a:lnTo>
                    <a:lnTo>
                      <a:pt x="7201" y="60"/>
                    </a:lnTo>
                    <a:lnTo>
                      <a:pt x="7180" y="60"/>
                    </a:lnTo>
                    <a:lnTo>
                      <a:pt x="7127" y="60"/>
                    </a:lnTo>
                    <a:lnTo>
                      <a:pt x="7089" y="61"/>
                    </a:lnTo>
                    <a:lnTo>
                      <a:pt x="7050" y="64"/>
                    </a:lnTo>
                    <a:lnTo>
                      <a:pt x="7009" y="66"/>
                    </a:lnTo>
                    <a:lnTo>
                      <a:pt x="6971" y="69"/>
                    </a:lnTo>
                    <a:lnTo>
                      <a:pt x="6911" y="66"/>
                    </a:lnTo>
                    <a:lnTo>
                      <a:pt x="6860" y="64"/>
                    </a:lnTo>
                    <a:lnTo>
                      <a:pt x="6850" y="65"/>
                    </a:lnTo>
                    <a:lnTo>
                      <a:pt x="6840" y="66"/>
                    </a:lnTo>
                    <a:lnTo>
                      <a:pt x="6832" y="69"/>
                    </a:lnTo>
                    <a:lnTo>
                      <a:pt x="6825" y="73"/>
                    </a:lnTo>
                    <a:lnTo>
                      <a:pt x="6819" y="78"/>
                    </a:lnTo>
                    <a:lnTo>
                      <a:pt x="6813" y="84"/>
                    </a:lnTo>
                    <a:lnTo>
                      <a:pt x="6810" y="93"/>
                    </a:lnTo>
                    <a:lnTo>
                      <a:pt x="6807" y="103"/>
                    </a:lnTo>
                    <a:lnTo>
                      <a:pt x="6806" y="117"/>
                    </a:lnTo>
                    <a:lnTo>
                      <a:pt x="6805" y="123"/>
                    </a:lnTo>
                    <a:lnTo>
                      <a:pt x="6805" y="126"/>
                    </a:lnTo>
                    <a:lnTo>
                      <a:pt x="6807" y="126"/>
                    </a:lnTo>
                    <a:lnTo>
                      <a:pt x="6810" y="127"/>
                    </a:lnTo>
                    <a:lnTo>
                      <a:pt x="6815" y="130"/>
                    </a:lnTo>
                    <a:lnTo>
                      <a:pt x="6821" y="137"/>
                    </a:lnTo>
                    <a:lnTo>
                      <a:pt x="6829" y="151"/>
                    </a:lnTo>
                    <a:lnTo>
                      <a:pt x="6816" y="147"/>
                    </a:lnTo>
                    <a:lnTo>
                      <a:pt x="6806" y="142"/>
                    </a:lnTo>
                    <a:lnTo>
                      <a:pt x="6798" y="136"/>
                    </a:lnTo>
                    <a:lnTo>
                      <a:pt x="6791" y="130"/>
                    </a:lnTo>
                    <a:lnTo>
                      <a:pt x="6783" y="123"/>
                    </a:lnTo>
                    <a:lnTo>
                      <a:pt x="6774" y="117"/>
                    </a:lnTo>
                    <a:lnTo>
                      <a:pt x="6764" y="111"/>
                    </a:lnTo>
                    <a:lnTo>
                      <a:pt x="6750" y="104"/>
                    </a:lnTo>
                    <a:lnTo>
                      <a:pt x="6750" y="101"/>
                    </a:lnTo>
                    <a:lnTo>
                      <a:pt x="6752" y="97"/>
                    </a:lnTo>
                    <a:lnTo>
                      <a:pt x="6753" y="95"/>
                    </a:lnTo>
                    <a:lnTo>
                      <a:pt x="6754" y="93"/>
                    </a:lnTo>
                    <a:lnTo>
                      <a:pt x="6758" y="90"/>
                    </a:lnTo>
                    <a:lnTo>
                      <a:pt x="6762" y="89"/>
                    </a:lnTo>
                    <a:lnTo>
                      <a:pt x="6766" y="88"/>
                    </a:lnTo>
                    <a:lnTo>
                      <a:pt x="6769" y="84"/>
                    </a:lnTo>
                    <a:lnTo>
                      <a:pt x="6769" y="82"/>
                    </a:lnTo>
                    <a:lnTo>
                      <a:pt x="6769" y="78"/>
                    </a:lnTo>
                    <a:lnTo>
                      <a:pt x="6769" y="74"/>
                    </a:lnTo>
                    <a:lnTo>
                      <a:pt x="6768" y="69"/>
                    </a:lnTo>
                    <a:lnTo>
                      <a:pt x="6724" y="65"/>
                    </a:lnTo>
                    <a:lnTo>
                      <a:pt x="6678" y="63"/>
                    </a:lnTo>
                    <a:lnTo>
                      <a:pt x="6633" y="63"/>
                    </a:lnTo>
                    <a:lnTo>
                      <a:pt x="6586" y="65"/>
                    </a:lnTo>
                    <a:lnTo>
                      <a:pt x="6541" y="68"/>
                    </a:lnTo>
                    <a:lnTo>
                      <a:pt x="6497" y="70"/>
                    </a:lnTo>
                    <a:lnTo>
                      <a:pt x="6455" y="74"/>
                    </a:lnTo>
                    <a:lnTo>
                      <a:pt x="6416" y="79"/>
                    </a:lnTo>
                    <a:lnTo>
                      <a:pt x="6065" y="71"/>
                    </a:lnTo>
                    <a:lnTo>
                      <a:pt x="6052" y="90"/>
                    </a:lnTo>
                    <a:lnTo>
                      <a:pt x="6045" y="104"/>
                    </a:lnTo>
                    <a:lnTo>
                      <a:pt x="6041" y="116"/>
                    </a:lnTo>
                    <a:lnTo>
                      <a:pt x="6038" y="122"/>
                    </a:lnTo>
                    <a:lnTo>
                      <a:pt x="6037" y="127"/>
                    </a:lnTo>
                    <a:lnTo>
                      <a:pt x="6033" y="131"/>
                    </a:lnTo>
                    <a:lnTo>
                      <a:pt x="6027" y="133"/>
                    </a:lnTo>
                    <a:lnTo>
                      <a:pt x="6014" y="137"/>
                    </a:lnTo>
                    <a:lnTo>
                      <a:pt x="6007" y="137"/>
                    </a:lnTo>
                    <a:lnTo>
                      <a:pt x="6000" y="137"/>
                    </a:lnTo>
                    <a:lnTo>
                      <a:pt x="5997" y="137"/>
                    </a:lnTo>
                    <a:lnTo>
                      <a:pt x="5992" y="135"/>
                    </a:lnTo>
                    <a:lnTo>
                      <a:pt x="5989" y="132"/>
                    </a:lnTo>
                    <a:lnTo>
                      <a:pt x="5985" y="130"/>
                    </a:lnTo>
                    <a:lnTo>
                      <a:pt x="5983" y="126"/>
                    </a:lnTo>
                    <a:lnTo>
                      <a:pt x="5980" y="121"/>
                    </a:lnTo>
                    <a:lnTo>
                      <a:pt x="5976" y="109"/>
                    </a:lnTo>
                    <a:lnTo>
                      <a:pt x="5970" y="97"/>
                    </a:lnTo>
                    <a:lnTo>
                      <a:pt x="5963" y="82"/>
                    </a:lnTo>
                    <a:lnTo>
                      <a:pt x="5951" y="65"/>
                    </a:lnTo>
                    <a:lnTo>
                      <a:pt x="5915" y="70"/>
                    </a:lnTo>
                    <a:lnTo>
                      <a:pt x="5879" y="73"/>
                    </a:lnTo>
                    <a:lnTo>
                      <a:pt x="5841" y="74"/>
                    </a:lnTo>
                    <a:lnTo>
                      <a:pt x="5805" y="75"/>
                    </a:lnTo>
                    <a:lnTo>
                      <a:pt x="5730" y="73"/>
                    </a:lnTo>
                    <a:lnTo>
                      <a:pt x="5655" y="70"/>
                    </a:lnTo>
                    <a:lnTo>
                      <a:pt x="5579" y="66"/>
                    </a:lnTo>
                    <a:lnTo>
                      <a:pt x="5503" y="65"/>
                    </a:lnTo>
                    <a:lnTo>
                      <a:pt x="5466" y="65"/>
                    </a:lnTo>
                    <a:lnTo>
                      <a:pt x="5429" y="66"/>
                    </a:lnTo>
                    <a:lnTo>
                      <a:pt x="5393" y="70"/>
                    </a:lnTo>
                    <a:lnTo>
                      <a:pt x="5357" y="74"/>
                    </a:lnTo>
                    <a:lnTo>
                      <a:pt x="5331" y="79"/>
                    </a:lnTo>
                    <a:lnTo>
                      <a:pt x="5317" y="82"/>
                    </a:lnTo>
                    <a:lnTo>
                      <a:pt x="5311" y="83"/>
                    </a:lnTo>
                    <a:lnTo>
                      <a:pt x="5304" y="84"/>
                    </a:lnTo>
                    <a:lnTo>
                      <a:pt x="5292" y="83"/>
                    </a:lnTo>
                    <a:lnTo>
                      <a:pt x="5276" y="83"/>
                    </a:lnTo>
                    <a:lnTo>
                      <a:pt x="5244" y="80"/>
                    </a:lnTo>
                    <a:lnTo>
                      <a:pt x="5209" y="78"/>
                    </a:lnTo>
                    <a:lnTo>
                      <a:pt x="5172" y="76"/>
                    </a:lnTo>
                    <a:lnTo>
                      <a:pt x="5134" y="75"/>
                    </a:lnTo>
                    <a:lnTo>
                      <a:pt x="5097" y="75"/>
                    </a:lnTo>
                    <a:lnTo>
                      <a:pt x="5060" y="76"/>
                    </a:lnTo>
                    <a:lnTo>
                      <a:pt x="5042" y="78"/>
                    </a:lnTo>
                    <a:lnTo>
                      <a:pt x="5025" y="80"/>
                    </a:lnTo>
                    <a:lnTo>
                      <a:pt x="5008" y="83"/>
                    </a:lnTo>
                    <a:lnTo>
                      <a:pt x="4993" y="87"/>
                    </a:lnTo>
                    <a:lnTo>
                      <a:pt x="4980" y="88"/>
                    </a:lnTo>
                    <a:lnTo>
                      <a:pt x="4965" y="89"/>
                    </a:lnTo>
                    <a:lnTo>
                      <a:pt x="4948" y="90"/>
                    </a:lnTo>
                    <a:lnTo>
                      <a:pt x="4927" y="90"/>
                    </a:lnTo>
                    <a:lnTo>
                      <a:pt x="4879" y="89"/>
                    </a:lnTo>
                    <a:lnTo>
                      <a:pt x="4828" y="88"/>
                    </a:lnTo>
                    <a:lnTo>
                      <a:pt x="4773" y="87"/>
                    </a:lnTo>
                    <a:lnTo>
                      <a:pt x="4719" y="85"/>
                    </a:lnTo>
                    <a:lnTo>
                      <a:pt x="4670" y="85"/>
                    </a:lnTo>
                    <a:lnTo>
                      <a:pt x="4627" y="88"/>
                    </a:lnTo>
                    <a:lnTo>
                      <a:pt x="4215" y="84"/>
                    </a:lnTo>
                    <a:lnTo>
                      <a:pt x="4093" y="82"/>
                    </a:lnTo>
                    <a:lnTo>
                      <a:pt x="3972" y="80"/>
                    </a:lnTo>
                    <a:lnTo>
                      <a:pt x="3851" y="80"/>
                    </a:lnTo>
                    <a:lnTo>
                      <a:pt x="3729" y="83"/>
                    </a:lnTo>
                    <a:lnTo>
                      <a:pt x="3608" y="85"/>
                    </a:lnTo>
                    <a:lnTo>
                      <a:pt x="3488" y="88"/>
                    </a:lnTo>
                    <a:lnTo>
                      <a:pt x="3367" y="93"/>
                    </a:lnTo>
                    <a:lnTo>
                      <a:pt x="3247" y="97"/>
                    </a:lnTo>
                    <a:lnTo>
                      <a:pt x="3127" y="102"/>
                    </a:lnTo>
                    <a:lnTo>
                      <a:pt x="3007" y="107"/>
                    </a:lnTo>
                    <a:lnTo>
                      <a:pt x="2887" y="113"/>
                    </a:lnTo>
                    <a:lnTo>
                      <a:pt x="2769" y="117"/>
                    </a:lnTo>
                    <a:lnTo>
                      <a:pt x="2649" y="122"/>
                    </a:lnTo>
                    <a:lnTo>
                      <a:pt x="2530" y="126"/>
                    </a:lnTo>
                    <a:lnTo>
                      <a:pt x="2411" y="130"/>
                    </a:lnTo>
                    <a:lnTo>
                      <a:pt x="2293" y="132"/>
                    </a:lnTo>
                    <a:lnTo>
                      <a:pt x="2192" y="135"/>
                    </a:lnTo>
                    <a:lnTo>
                      <a:pt x="2091" y="137"/>
                    </a:lnTo>
                    <a:lnTo>
                      <a:pt x="1988" y="140"/>
                    </a:lnTo>
                    <a:lnTo>
                      <a:pt x="1886" y="142"/>
                    </a:lnTo>
                    <a:lnTo>
                      <a:pt x="1784" y="145"/>
                    </a:lnTo>
                    <a:lnTo>
                      <a:pt x="1683" y="147"/>
                    </a:lnTo>
                    <a:lnTo>
                      <a:pt x="1584" y="150"/>
                    </a:lnTo>
                    <a:lnTo>
                      <a:pt x="1488" y="151"/>
                    </a:lnTo>
                    <a:lnTo>
                      <a:pt x="1429" y="151"/>
                    </a:lnTo>
                    <a:lnTo>
                      <a:pt x="1353" y="151"/>
                    </a:lnTo>
                    <a:lnTo>
                      <a:pt x="1262" y="151"/>
                    </a:lnTo>
                    <a:lnTo>
                      <a:pt x="1161" y="152"/>
                    </a:lnTo>
                    <a:lnTo>
                      <a:pt x="1050" y="152"/>
                    </a:lnTo>
                    <a:lnTo>
                      <a:pt x="933" y="155"/>
                    </a:lnTo>
                    <a:lnTo>
                      <a:pt x="812" y="158"/>
                    </a:lnTo>
                    <a:lnTo>
                      <a:pt x="691" y="161"/>
                    </a:lnTo>
                    <a:lnTo>
                      <a:pt x="571" y="166"/>
                    </a:lnTo>
                    <a:lnTo>
                      <a:pt x="454" y="173"/>
                    </a:lnTo>
                    <a:lnTo>
                      <a:pt x="400" y="178"/>
                    </a:lnTo>
                    <a:lnTo>
                      <a:pt x="346" y="182"/>
                    </a:lnTo>
                    <a:lnTo>
                      <a:pt x="295" y="187"/>
                    </a:lnTo>
                    <a:lnTo>
                      <a:pt x="247" y="193"/>
                    </a:lnTo>
                    <a:lnTo>
                      <a:pt x="202" y="199"/>
                    </a:lnTo>
                    <a:lnTo>
                      <a:pt x="162" y="207"/>
                    </a:lnTo>
                    <a:lnTo>
                      <a:pt x="124" y="215"/>
                    </a:lnTo>
                    <a:lnTo>
                      <a:pt x="90" y="223"/>
                    </a:lnTo>
                    <a:lnTo>
                      <a:pt x="61" y="232"/>
                    </a:lnTo>
                    <a:lnTo>
                      <a:pt x="35" y="242"/>
                    </a:lnTo>
                    <a:lnTo>
                      <a:pt x="16" y="253"/>
                    </a:lnTo>
                    <a:lnTo>
                      <a:pt x="3" y="264"/>
                    </a:lnTo>
                    <a:lnTo>
                      <a:pt x="1" y="279"/>
                    </a:lnTo>
                    <a:lnTo>
                      <a:pt x="0" y="293"/>
                    </a:lnTo>
                    <a:lnTo>
                      <a:pt x="0" y="306"/>
                    </a:lnTo>
                    <a:lnTo>
                      <a:pt x="1" y="317"/>
                    </a:lnTo>
                    <a:lnTo>
                      <a:pt x="4" y="329"/>
                    </a:lnTo>
                    <a:lnTo>
                      <a:pt x="6" y="340"/>
                    </a:lnTo>
                    <a:lnTo>
                      <a:pt x="10" y="349"/>
                    </a:lnTo>
                    <a:lnTo>
                      <a:pt x="14" y="359"/>
                    </a:lnTo>
                    <a:lnTo>
                      <a:pt x="20" y="367"/>
                    </a:lnTo>
                    <a:lnTo>
                      <a:pt x="25" y="374"/>
                    </a:lnTo>
                    <a:lnTo>
                      <a:pt x="32" y="382"/>
                    </a:lnTo>
                    <a:lnTo>
                      <a:pt x="39" y="388"/>
                    </a:lnTo>
                    <a:lnTo>
                      <a:pt x="47" y="394"/>
                    </a:lnTo>
                    <a:lnTo>
                      <a:pt x="56" y="399"/>
                    </a:lnTo>
                    <a:lnTo>
                      <a:pt x="64" y="405"/>
                    </a:lnTo>
                    <a:lnTo>
                      <a:pt x="73" y="410"/>
                    </a:lnTo>
                    <a:lnTo>
                      <a:pt x="93" y="417"/>
                    </a:lnTo>
                    <a:lnTo>
                      <a:pt x="115" y="424"/>
                    </a:lnTo>
                    <a:lnTo>
                      <a:pt x="139" y="427"/>
                    </a:lnTo>
                    <a:lnTo>
                      <a:pt x="163" y="431"/>
                    </a:lnTo>
                    <a:lnTo>
                      <a:pt x="213" y="435"/>
                    </a:lnTo>
                    <a:lnTo>
                      <a:pt x="266" y="437"/>
                    </a:lnTo>
                    <a:lnTo>
                      <a:pt x="319" y="440"/>
                    </a:lnTo>
                    <a:lnTo>
                      <a:pt x="372" y="443"/>
                    </a:lnTo>
                    <a:lnTo>
                      <a:pt x="425" y="444"/>
                    </a:lnTo>
                    <a:lnTo>
                      <a:pt x="478" y="446"/>
                    </a:lnTo>
                    <a:lnTo>
                      <a:pt x="531" y="448"/>
                    </a:lnTo>
                    <a:lnTo>
                      <a:pt x="586" y="449"/>
                    </a:lnTo>
                    <a:lnTo>
                      <a:pt x="639" y="449"/>
                    </a:lnTo>
                    <a:lnTo>
                      <a:pt x="693" y="450"/>
                    </a:lnTo>
                    <a:lnTo>
                      <a:pt x="756" y="451"/>
                    </a:lnTo>
                    <a:lnTo>
                      <a:pt x="823" y="453"/>
                    </a:lnTo>
                    <a:lnTo>
                      <a:pt x="891" y="455"/>
                    </a:lnTo>
                    <a:lnTo>
                      <a:pt x="962" y="459"/>
                    </a:lnTo>
                    <a:lnTo>
                      <a:pt x="1033" y="464"/>
                    </a:lnTo>
                    <a:lnTo>
                      <a:pt x="1105" y="468"/>
                    </a:lnTo>
                    <a:lnTo>
                      <a:pt x="1177" y="473"/>
                    </a:lnTo>
                    <a:lnTo>
                      <a:pt x="1249" y="477"/>
                    </a:lnTo>
                    <a:lnTo>
                      <a:pt x="1321" y="482"/>
                    </a:lnTo>
                    <a:lnTo>
                      <a:pt x="1390" y="486"/>
                    </a:lnTo>
                    <a:lnTo>
                      <a:pt x="1459" y="489"/>
                    </a:lnTo>
                    <a:lnTo>
                      <a:pt x="1525" y="493"/>
                    </a:lnTo>
                    <a:lnTo>
                      <a:pt x="1589" y="496"/>
                    </a:lnTo>
                    <a:lnTo>
                      <a:pt x="1651" y="497"/>
                    </a:lnTo>
                    <a:lnTo>
                      <a:pt x="1709" y="498"/>
                    </a:lnTo>
                    <a:lnTo>
                      <a:pt x="1765" y="497"/>
                    </a:lnTo>
                    <a:lnTo>
                      <a:pt x="1817" y="497"/>
                    </a:lnTo>
                    <a:lnTo>
                      <a:pt x="1857" y="500"/>
                    </a:lnTo>
                    <a:lnTo>
                      <a:pt x="1896" y="502"/>
                    </a:lnTo>
                    <a:lnTo>
                      <a:pt x="1945" y="501"/>
                    </a:lnTo>
                    <a:lnTo>
                      <a:pt x="2005" y="501"/>
                    </a:lnTo>
                    <a:lnTo>
                      <a:pt x="2086" y="502"/>
                    </a:lnTo>
                    <a:lnTo>
                      <a:pt x="2165" y="503"/>
                    </a:lnTo>
                    <a:lnTo>
                      <a:pt x="2245" y="505"/>
                    </a:lnTo>
                    <a:lnTo>
                      <a:pt x="2324" y="506"/>
                    </a:lnTo>
                    <a:lnTo>
                      <a:pt x="2405" y="507"/>
                    </a:lnTo>
                    <a:lnTo>
                      <a:pt x="2485" y="510"/>
                    </a:lnTo>
                    <a:lnTo>
                      <a:pt x="2564" y="515"/>
                    </a:lnTo>
                    <a:lnTo>
                      <a:pt x="2645" y="522"/>
                    </a:lnTo>
                    <a:lnTo>
                      <a:pt x="2668" y="524"/>
                    </a:lnTo>
                    <a:lnTo>
                      <a:pt x="2685" y="524"/>
                    </a:lnTo>
                    <a:lnTo>
                      <a:pt x="2699" y="522"/>
                    </a:lnTo>
                    <a:lnTo>
                      <a:pt x="2709" y="520"/>
                    </a:lnTo>
                    <a:lnTo>
                      <a:pt x="2717" y="516"/>
                    </a:lnTo>
                    <a:lnTo>
                      <a:pt x="2722" y="512"/>
                    </a:lnTo>
                    <a:lnTo>
                      <a:pt x="2726" y="507"/>
                    </a:lnTo>
                    <a:lnTo>
                      <a:pt x="2728" y="503"/>
                    </a:lnTo>
                    <a:lnTo>
                      <a:pt x="2729" y="498"/>
                    </a:lnTo>
                    <a:lnTo>
                      <a:pt x="2732" y="495"/>
                    </a:lnTo>
                    <a:lnTo>
                      <a:pt x="2734" y="492"/>
                    </a:lnTo>
                    <a:lnTo>
                      <a:pt x="2740" y="489"/>
                    </a:lnTo>
                    <a:lnTo>
                      <a:pt x="2747" y="489"/>
                    </a:lnTo>
                    <a:lnTo>
                      <a:pt x="2756" y="491"/>
                    </a:lnTo>
                    <a:lnTo>
                      <a:pt x="2770" y="493"/>
                    </a:lnTo>
                    <a:lnTo>
                      <a:pt x="2788" y="498"/>
                    </a:lnTo>
                    <a:lnTo>
                      <a:pt x="2828" y="512"/>
                    </a:lnTo>
                    <a:lnTo>
                      <a:pt x="2852" y="521"/>
                    </a:lnTo>
                    <a:lnTo>
                      <a:pt x="2859" y="525"/>
                    </a:lnTo>
                    <a:lnTo>
                      <a:pt x="2865" y="526"/>
                    </a:lnTo>
                    <a:lnTo>
                      <a:pt x="2868" y="527"/>
                    </a:lnTo>
                    <a:lnTo>
                      <a:pt x="2871" y="527"/>
                    </a:lnTo>
                    <a:lnTo>
                      <a:pt x="2877" y="524"/>
                    </a:lnTo>
                    <a:lnTo>
                      <a:pt x="2886" y="515"/>
                    </a:lnTo>
                    <a:lnTo>
                      <a:pt x="2894" y="508"/>
                    </a:lnTo>
                    <a:lnTo>
                      <a:pt x="2905" y="501"/>
                    </a:lnTo>
                    <a:lnTo>
                      <a:pt x="2920" y="492"/>
                    </a:lnTo>
                    <a:lnTo>
                      <a:pt x="2938" y="482"/>
                    </a:lnTo>
                    <a:lnTo>
                      <a:pt x="2947" y="489"/>
                    </a:lnTo>
                    <a:lnTo>
                      <a:pt x="2955" y="496"/>
                    </a:lnTo>
                    <a:lnTo>
                      <a:pt x="2963" y="501"/>
                    </a:lnTo>
                    <a:lnTo>
                      <a:pt x="2972" y="506"/>
                    </a:lnTo>
                    <a:lnTo>
                      <a:pt x="2979" y="508"/>
                    </a:lnTo>
                    <a:lnTo>
                      <a:pt x="2987" y="512"/>
                    </a:lnTo>
                    <a:lnTo>
                      <a:pt x="2995" y="514"/>
                    </a:lnTo>
                    <a:lnTo>
                      <a:pt x="3002" y="515"/>
                    </a:lnTo>
                    <a:lnTo>
                      <a:pt x="3016" y="516"/>
                    </a:lnTo>
                    <a:lnTo>
                      <a:pt x="3031" y="515"/>
                    </a:lnTo>
                    <a:lnTo>
                      <a:pt x="3046" y="514"/>
                    </a:lnTo>
                    <a:lnTo>
                      <a:pt x="3063" y="511"/>
                    </a:lnTo>
                    <a:lnTo>
                      <a:pt x="3202" y="524"/>
                    </a:lnTo>
                    <a:lnTo>
                      <a:pt x="3239" y="525"/>
                    </a:lnTo>
                    <a:lnTo>
                      <a:pt x="3253" y="525"/>
                    </a:lnTo>
                    <a:lnTo>
                      <a:pt x="3261" y="514"/>
                    </a:lnTo>
                    <a:lnTo>
                      <a:pt x="3279" y="487"/>
                    </a:lnTo>
                    <a:lnTo>
                      <a:pt x="3295" y="502"/>
                    </a:lnTo>
                    <a:lnTo>
                      <a:pt x="3311" y="514"/>
                    </a:lnTo>
                    <a:lnTo>
                      <a:pt x="3327" y="522"/>
                    </a:lnTo>
                    <a:lnTo>
                      <a:pt x="3340" y="529"/>
                    </a:lnTo>
                    <a:lnTo>
                      <a:pt x="3354" y="533"/>
                    </a:lnTo>
                    <a:lnTo>
                      <a:pt x="3368" y="534"/>
                    </a:lnTo>
                    <a:lnTo>
                      <a:pt x="3382" y="533"/>
                    </a:lnTo>
                    <a:lnTo>
                      <a:pt x="3395" y="531"/>
                    </a:lnTo>
                    <a:lnTo>
                      <a:pt x="3421" y="522"/>
                    </a:lnTo>
                    <a:lnTo>
                      <a:pt x="3448" y="512"/>
                    </a:lnTo>
                    <a:lnTo>
                      <a:pt x="3463" y="506"/>
                    </a:lnTo>
                    <a:lnTo>
                      <a:pt x="3477" y="501"/>
                    </a:lnTo>
                    <a:lnTo>
                      <a:pt x="3493" y="496"/>
                    </a:lnTo>
                    <a:lnTo>
                      <a:pt x="3508" y="492"/>
                    </a:lnTo>
                    <a:lnTo>
                      <a:pt x="3518" y="491"/>
                    </a:lnTo>
                    <a:lnTo>
                      <a:pt x="3531" y="491"/>
                    </a:lnTo>
                    <a:lnTo>
                      <a:pt x="3548" y="492"/>
                    </a:lnTo>
                    <a:lnTo>
                      <a:pt x="3566" y="495"/>
                    </a:lnTo>
                    <a:lnTo>
                      <a:pt x="3613" y="500"/>
                    </a:lnTo>
                    <a:lnTo>
                      <a:pt x="3666" y="506"/>
                    </a:lnTo>
                    <a:lnTo>
                      <a:pt x="3723" y="512"/>
                    </a:lnTo>
                    <a:lnTo>
                      <a:pt x="3781" y="516"/>
                    </a:lnTo>
                    <a:lnTo>
                      <a:pt x="3809" y="516"/>
                    </a:lnTo>
                    <a:lnTo>
                      <a:pt x="3835" y="516"/>
                    </a:lnTo>
                    <a:lnTo>
                      <a:pt x="3862" y="514"/>
                    </a:lnTo>
                    <a:lnTo>
                      <a:pt x="3885" y="511"/>
                    </a:lnTo>
                    <a:lnTo>
                      <a:pt x="3911" y="506"/>
                    </a:lnTo>
                    <a:lnTo>
                      <a:pt x="3920" y="505"/>
                    </a:lnTo>
                    <a:lnTo>
                      <a:pt x="3929" y="506"/>
                    </a:lnTo>
                    <a:lnTo>
                      <a:pt x="3957" y="510"/>
                    </a:lnTo>
                    <a:lnTo>
                      <a:pt x="4035" y="516"/>
                    </a:lnTo>
                    <a:lnTo>
                      <a:pt x="4087" y="519"/>
                    </a:lnTo>
                    <a:lnTo>
                      <a:pt x="4103" y="519"/>
                    </a:lnTo>
                    <a:lnTo>
                      <a:pt x="4116" y="517"/>
                    </a:lnTo>
                    <a:lnTo>
                      <a:pt x="4124" y="517"/>
                    </a:lnTo>
                    <a:lnTo>
                      <a:pt x="4131" y="516"/>
                    </a:lnTo>
                    <a:lnTo>
                      <a:pt x="4138" y="512"/>
                    </a:lnTo>
                    <a:lnTo>
                      <a:pt x="4143" y="510"/>
                    </a:lnTo>
                    <a:lnTo>
                      <a:pt x="4153" y="508"/>
                    </a:lnTo>
                    <a:lnTo>
                      <a:pt x="4175" y="510"/>
                    </a:lnTo>
                    <a:lnTo>
                      <a:pt x="4195" y="512"/>
                    </a:lnTo>
                    <a:lnTo>
                      <a:pt x="4207" y="515"/>
                    </a:lnTo>
                    <a:lnTo>
                      <a:pt x="4213" y="517"/>
                    </a:lnTo>
                    <a:lnTo>
                      <a:pt x="4215" y="519"/>
                    </a:lnTo>
                    <a:lnTo>
                      <a:pt x="4218" y="521"/>
                    </a:lnTo>
                    <a:lnTo>
                      <a:pt x="4222" y="522"/>
                    </a:lnTo>
                    <a:lnTo>
                      <a:pt x="4231" y="522"/>
                    </a:lnTo>
                    <a:lnTo>
                      <a:pt x="4246" y="522"/>
                    </a:lnTo>
                    <a:lnTo>
                      <a:pt x="4263" y="521"/>
                    </a:lnTo>
                    <a:lnTo>
                      <a:pt x="4272" y="520"/>
                    </a:lnTo>
                    <a:lnTo>
                      <a:pt x="4277" y="517"/>
                    </a:lnTo>
                    <a:lnTo>
                      <a:pt x="4280" y="515"/>
                    </a:lnTo>
                    <a:lnTo>
                      <a:pt x="4282" y="512"/>
                    </a:lnTo>
                    <a:lnTo>
                      <a:pt x="4289" y="512"/>
                    </a:lnTo>
                    <a:lnTo>
                      <a:pt x="4301" y="512"/>
                    </a:lnTo>
                    <a:lnTo>
                      <a:pt x="4323" y="515"/>
                    </a:lnTo>
                    <a:lnTo>
                      <a:pt x="4354" y="520"/>
                    </a:lnTo>
                    <a:lnTo>
                      <a:pt x="4374" y="524"/>
                    </a:lnTo>
                    <a:lnTo>
                      <a:pt x="4382" y="525"/>
                    </a:lnTo>
                    <a:lnTo>
                      <a:pt x="4387" y="526"/>
                    </a:lnTo>
                    <a:lnTo>
                      <a:pt x="4392" y="526"/>
                    </a:lnTo>
                    <a:lnTo>
                      <a:pt x="4396" y="525"/>
                    </a:lnTo>
                    <a:lnTo>
                      <a:pt x="4403" y="519"/>
                    </a:lnTo>
                    <a:lnTo>
                      <a:pt x="4414" y="508"/>
                    </a:lnTo>
                    <a:lnTo>
                      <a:pt x="4429" y="492"/>
                    </a:lnTo>
                    <a:lnTo>
                      <a:pt x="4453" y="469"/>
                    </a:lnTo>
                    <a:lnTo>
                      <a:pt x="4469" y="481"/>
                    </a:lnTo>
                    <a:lnTo>
                      <a:pt x="4489" y="496"/>
                    </a:lnTo>
                    <a:lnTo>
                      <a:pt x="4501" y="502"/>
                    </a:lnTo>
                    <a:lnTo>
                      <a:pt x="4511" y="508"/>
                    </a:lnTo>
                    <a:lnTo>
                      <a:pt x="4521" y="514"/>
                    </a:lnTo>
                    <a:lnTo>
                      <a:pt x="4528" y="516"/>
                    </a:lnTo>
                    <a:lnTo>
                      <a:pt x="4564" y="524"/>
                    </a:lnTo>
                    <a:lnTo>
                      <a:pt x="4585" y="529"/>
                    </a:lnTo>
                    <a:lnTo>
                      <a:pt x="4590" y="530"/>
                    </a:lnTo>
                    <a:lnTo>
                      <a:pt x="4595" y="530"/>
                    </a:lnTo>
                    <a:lnTo>
                      <a:pt x="4597" y="529"/>
                    </a:lnTo>
                    <a:lnTo>
                      <a:pt x="4598" y="526"/>
                    </a:lnTo>
                    <a:lnTo>
                      <a:pt x="4597" y="519"/>
                    </a:lnTo>
                    <a:lnTo>
                      <a:pt x="4595" y="505"/>
                    </a:lnTo>
                    <a:lnTo>
                      <a:pt x="4595" y="496"/>
                    </a:lnTo>
                    <a:lnTo>
                      <a:pt x="4598" y="486"/>
                    </a:lnTo>
                    <a:lnTo>
                      <a:pt x="4600" y="474"/>
                    </a:lnTo>
                    <a:lnTo>
                      <a:pt x="4607" y="460"/>
                    </a:lnTo>
                    <a:lnTo>
                      <a:pt x="4609" y="462"/>
                    </a:lnTo>
                    <a:lnTo>
                      <a:pt x="4612" y="463"/>
                    </a:lnTo>
                    <a:lnTo>
                      <a:pt x="4614" y="465"/>
                    </a:lnTo>
                    <a:lnTo>
                      <a:pt x="4617" y="468"/>
                    </a:lnTo>
                    <a:lnTo>
                      <a:pt x="4618" y="473"/>
                    </a:lnTo>
                    <a:lnTo>
                      <a:pt x="4619" y="477"/>
                    </a:lnTo>
                    <a:lnTo>
                      <a:pt x="4622" y="479"/>
                    </a:lnTo>
                    <a:lnTo>
                      <a:pt x="4624" y="482"/>
                    </a:lnTo>
                    <a:lnTo>
                      <a:pt x="4631" y="486"/>
                    </a:lnTo>
                    <a:lnTo>
                      <a:pt x="4638" y="487"/>
                    </a:lnTo>
                    <a:lnTo>
                      <a:pt x="4647" y="487"/>
                    </a:lnTo>
                    <a:lnTo>
                      <a:pt x="4656" y="486"/>
                    </a:lnTo>
                    <a:lnTo>
                      <a:pt x="4666" y="483"/>
                    </a:lnTo>
                    <a:lnTo>
                      <a:pt x="4675" y="479"/>
                    </a:lnTo>
                    <a:lnTo>
                      <a:pt x="4695" y="469"/>
                    </a:lnTo>
                    <a:lnTo>
                      <a:pt x="4714" y="458"/>
                    </a:lnTo>
                    <a:lnTo>
                      <a:pt x="4730" y="446"/>
                    </a:lnTo>
                    <a:lnTo>
                      <a:pt x="4742" y="439"/>
                    </a:lnTo>
                    <a:lnTo>
                      <a:pt x="4790" y="488"/>
                    </a:lnTo>
                    <a:lnTo>
                      <a:pt x="4677" y="516"/>
                    </a:lnTo>
                    <a:lnTo>
                      <a:pt x="4689" y="520"/>
                    </a:lnTo>
                    <a:lnTo>
                      <a:pt x="4700" y="522"/>
                    </a:lnTo>
                    <a:lnTo>
                      <a:pt x="4713" y="525"/>
                    </a:lnTo>
                    <a:lnTo>
                      <a:pt x="4724" y="526"/>
                    </a:lnTo>
                    <a:lnTo>
                      <a:pt x="4748" y="527"/>
                    </a:lnTo>
                    <a:lnTo>
                      <a:pt x="4773" y="527"/>
                    </a:lnTo>
                    <a:lnTo>
                      <a:pt x="4799" y="526"/>
                    </a:lnTo>
                    <a:lnTo>
                      <a:pt x="4823" y="525"/>
                    </a:lnTo>
                    <a:lnTo>
                      <a:pt x="4847" y="524"/>
                    </a:lnTo>
                    <a:lnTo>
                      <a:pt x="4869" y="524"/>
                    </a:lnTo>
                    <a:lnTo>
                      <a:pt x="4897" y="525"/>
                    </a:lnTo>
                    <a:lnTo>
                      <a:pt x="4911" y="526"/>
                    </a:lnTo>
                    <a:lnTo>
                      <a:pt x="4913" y="526"/>
                    </a:lnTo>
                    <a:lnTo>
                      <a:pt x="4915" y="526"/>
                    </a:lnTo>
                    <a:lnTo>
                      <a:pt x="4913" y="525"/>
                    </a:lnTo>
                    <a:lnTo>
                      <a:pt x="4912" y="525"/>
                    </a:lnTo>
                    <a:lnTo>
                      <a:pt x="4910" y="524"/>
                    </a:lnTo>
                    <a:lnTo>
                      <a:pt x="4908" y="522"/>
                    </a:lnTo>
                    <a:lnTo>
                      <a:pt x="4908" y="520"/>
                    </a:lnTo>
                    <a:lnTo>
                      <a:pt x="4910" y="517"/>
                    </a:lnTo>
                    <a:lnTo>
                      <a:pt x="4913" y="515"/>
                    </a:lnTo>
                    <a:lnTo>
                      <a:pt x="4920" y="511"/>
                    </a:lnTo>
                    <a:lnTo>
                      <a:pt x="4930" y="506"/>
                    </a:lnTo>
                    <a:lnTo>
                      <a:pt x="4944" y="501"/>
                    </a:lnTo>
                    <a:lnTo>
                      <a:pt x="4955" y="497"/>
                    </a:lnTo>
                    <a:lnTo>
                      <a:pt x="4963" y="496"/>
                    </a:lnTo>
                    <a:lnTo>
                      <a:pt x="4968" y="495"/>
                    </a:lnTo>
                    <a:lnTo>
                      <a:pt x="4972" y="496"/>
                    </a:lnTo>
                    <a:lnTo>
                      <a:pt x="4985" y="502"/>
                    </a:lnTo>
                    <a:lnTo>
                      <a:pt x="5014" y="512"/>
                    </a:lnTo>
                    <a:lnTo>
                      <a:pt x="5032" y="478"/>
                    </a:lnTo>
                    <a:lnTo>
                      <a:pt x="5041" y="459"/>
                    </a:lnTo>
                    <a:lnTo>
                      <a:pt x="5042" y="456"/>
                    </a:lnTo>
                    <a:lnTo>
                      <a:pt x="5046" y="455"/>
                    </a:lnTo>
                    <a:lnTo>
                      <a:pt x="5050" y="454"/>
                    </a:lnTo>
                    <a:lnTo>
                      <a:pt x="5055" y="453"/>
                    </a:lnTo>
                    <a:lnTo>
                      <a:pt x="5069" y="453"/>
                    </a:lnTo>
                    <a:lnTo>
                      <a:pt x="5090" y="455"/>
                    </a:lnTo>
                    <a:lnTo>
                      <a:pt x="5090" y="478"/>
                    </a:lnTo>
                    <a:lnTo>
                      <a:pt x="5089" y="483"/>
                    </a:lnTo>
                    <a:lnTo>
                      <a:pt x="5088" y="488"/>
                    </a:lnTo>
                    <a:lnTo>
                      <a:pt x="5062" y="534"/>
                    </a:lnTo>
                    <a:lnTo>
                      <a:pt x="5186" y="514"/>
                    </a:lnTo>
                    <a:lnTo>
                      <a:pt x="5189" y="503"/>
                    </a:lnTo>
                    <a:lnTo>
                      <a:pt x="5190" y="497"/>
                    </a:lnTo>
                    <a:lnTo>
                      <a:pt x="5189" y="492"/>
                    </a:lnTo>
                    <a:lnTo>
                      <a:pt x="5187" y="489"/>
                    </a:lnTo>
                    <a:lnTo>
                      <a:pt x="5189" y="487"/>
                    </a:lnTo>
                    <a:lnTo>
                      <a:pt x="5194" y="486"/>
                    </a:lnTo>
                    <a:lnTo>
                      <a:pt x="5204" y="484"/>
                    </a:lnTo>
                    <a:lnTo>
                      <a:pt x="5220" y="482"/>
                    </a:lnTo>
                    <a:lnTo>
                      <a:pt x="5253" y="478"/>
                    </a:lnTo>
                    <a:lnTo>
                      <a:pt x="5270" y="476"/>
                    </a:lnTo>
                    <a:lnTo>
                      <a:pt x="5273" y="476"/>
                    </a:lnTo>
                    <a:lnTo>
                      <a:pt x="5276" y="476"/>
                    </a:lnTo>
                    <a:lnTo>
                      <a:pt x="5276" y="477"/>
                    </a:lnTo>
                    <a:lnTo>
                      <a:pt x="5275" y="478"/>
                    </a:lnTo>
                    <a:lnTo>
                      <a:pt x="5272" y="483"/>
                    </a:lnTo>
                    <a:lnTo>
                      <a:pt x="5271" y="491"/>
                    </a:lnTo>
                    <a:lnTo>
                      <a:pt x="5272" y="495"/>
                    </a:lnTo>
                    <a:lnTo>
                      <a:pt x="5275" y="500"/>
                    </a:lnTo>
                    <a:lnTo>
                      <a:pt x="5281" y="505"/>
                    </a:lnTo>
                    <a:lnTo>
                      <a:pt x="5288" y="511"/>
                    </a:lnTo>
                    <a:lnTo>
                      <a:pt x="5293" y="514"/>
                    </a:lnTo>
                    <a:lnTo>
                      <a:pt x="5299" y="517"/>
                    </a:lnTo>
                    <a:lnTo>
                      <a:pt x="5310" y="521"/>
                    </a:lnTo>
                    <a:lnTo>
                      <a:pt x="5323" y="524"/>
                    </a:lnTo>
                    <a:lnTo>
                      <a:pt x="5338" y="525"/>
                    </a:lnTo>
                    <a:lnTo>
                      <a:pt x="5353" y="526"/>
                    </a:lnTo>
                    <a:lnTo>
                      <a:pt x="5388" y="524"/>
                    </a:lnTo>
                    <a:lnTo>
                      <a:pt x="5427" y="520"/>
                    </a:lnTo>
                    <a:lnTo>
                      <a:pt x="5469" y="516"/>
                    </a:lnTo>
                    <a:lnTo>
                      <a:pt x="5513" y="512"/>
                    </a:lnTo>
                    <a:lnTo>
                      <a:pt x="5535" y="512"/>
                    </a:lnTo>
                    <a:lnTo>
                      <a:pt x="5557" y="514"/>
                    </a:lnTo>
                    <a:lnTo>
                      <a:pt x="5580" y="516"/>
                    </a:lnTo>
                    <a:lnTo>
                      <a:pt x="5603" y="520"/>
                    </a:lnTo>
                    <a:lnTo>
                      <a:pt x="5609" y="521"/>
                    </a:lnTo>
                    <a:lnTo>
                      <a:pt x="5614" y="522"/>
                    </a:lnTo>
                    <a:lnTo>
                      <a:pt x="5620" y="522"/>
                    </a:lnTo>
                    <a:lnTo>
                      <a:pt x="5626" y="524"/>
                    </a:lnTo>
                    <a:lnTo>
                      <a:pt x="5632" y="524"/>
                    </a:lnTo>
                    <a:lnTo>
                      <a:pt x="5638" y="524"/>
                    </a:lnTo>
                    <a:lnTo>
                      <a:pt x="5667" y="524"/>
                    </a:lnTo>
                    <a:lnTo>
                      <a:pt x="5691" y="522"/>
                    </a:lnTo>
                    <a:lnTo>
                      <a:pt x="5709" y="520"/>
                    </a:lnTo>
                    <a:lnTo>
                      <a:pt x="5721" y="515"/>
                    </a:lnTo>
                    <a:lnTo>
                      <a:pt x="5725" y="512"/>
                    </a:lnTo>
                    <a:lnTo>
                      <a:pt x="5730" y="510"/>
                    </a:lnTo>
                    <a:lnTo>
                      <a:pt x="5733" y="507"/>
                    </a:lnTo>
                    <a:lnTo>
                      <a:pt x="5735" y="503"/>
                    </a:lnTo>
                    <a:lnTo>
                      <a:pt x="5739" y="497"/>
                    </a:lnTo>
                    <a:lnTo>
                      <a:pt x="5742" y="488"/>
                    </a:lnTo>
                    <a:lnTo>
                      <a:pt x="5744" y="481"/>
                    </a:lnTo>
                    <a:lnTo>
                      <a:pt x="5747" y="472"/>
                    </a:lnTo>
                    <a:lnTo>
                      <a:pt x="5752" y="463"/>
                    </a:lnTo>
                    <a:lnTo>
                      <a:pt x="5758" y="454"/>
                    </a:lnTo>
                    <a:lnTo>
                      <a:pt x="5762" y="449"/>
                    </a:lnTo>
                    <a:lnTo>
                      <a:pt x="5768" y="445"/>
                    </a:lnTo>
                    <a:lnTo>
                      <a:pt x="5774" y="441"/>
                    </a:lnTo>
                    <a:lnTo>
                      <a:pt x="5781" y="436"/>
                    </a:lnTo>
                    <a:lnTo>
                      <a:pt x="5790" y="432"/>
                    </a:lnTo>
                    <a:lnTo>
                      <a:pt x="5800" y="429"/>
                    </a:lnTo>
                    <a:lnTo>
                      <a:pt x="5811" y="425"/>
                    </a:lnTo>
                    <a:lnTo>
                      <a:pt x="5825" y="421"/>
                    </a:lnTo>
                    <a:lnTo>
                      <a:pt x="5783" y="530"/>
                    </a:lnTo>
                    <a:lnTo>
                      <a:pt x="5894" y="514"/>
                    </a:lnTo>
                    <a:lnTo>
                      <a:pt x="5906" y="515"/>
                    </a:lnTo>
                    <a:lnTo>
                      <a:pt x="5910" y="517"/>
                    </a:lnTo>
                    <a:lnTo>
                      <a:pt x="5916" y="519"/>
                    </a:lnTo>
                    <a:lnTo>
                      <a:pt x="5935" y="519"/>
                    </a:lnTo>
                    <a:lnTo>
                      <a:pt x="5955" y="517"/>
                    </a:lnTo>
                    <a:lnTo>
                      <a:pt x="5970" y="516"/>
                    </a:lnTo>
                    <a:lnTo>
                      <a:pt x="5983" y="514"/>
                    </a:lnTo>
                    <a:lnTo>
                      <a:pt x="5990" y="511"/>
                    </a:lnTo>
                    <a:lnTo>
                      <a:pt x="5997" y="507"/>
                    </a:lnTo>
                    <a:lnTo>
                      <a:pt x="6000" y="503"/>
                    </a:lnTo>
                    <a:lnTo>
                      <a:pt x="6003" y="500"/>
                    </a:lnTo>
                    <a:lnTo>
                      <a:pt x="6006" y="496"/>
                    </a:lnTo>
                    <a:lnTo>
                      <a:pt x="6008" y="491"/>
                    </a:lnTo>
                    <a:lnTo>
                      <a:pt x="6012" y="487"/>
                    </a:lnTo>
                    <a:lnTo>
                      <a:pt x="6017" y="483"/>
                    </a:lnTo>
                    <a:lnTo>
                      <a:pt x="6023" y="479"/>
                    </a:lnTo>
                    <a:lnTo>
                      <a:pt x="6033" y="477"/>
                    </a:lnTo>
                    <a:lnTo>
                      <a:pt x="6047" y="474"/>
                    </a:lnTo>
                    <a:lnTo>
                      <a:pt x="6065" y="472"/>
                    </a:lnTo>
                    <a:lnTo>
                      <a:pt x="6088" y="470"/>
                    </a:lnTo>
                    <a:lnTo>
                      <a:pt x="6080" y="410"/>
                    </a:lnTo>
                    <a:lnTo>
                      <a:pt x="6083" y="413"/>
                    </a:lnTo>
                    <a:lnTo>
                      <a:pt x="6085" y="417"/>
                    </a:lnTo>
                    <a:lnTo>
                      <a:pt x="6088" y="421"/>
                    </a:lnTo>
                    <a:lnTo>
                      <a:pt x="6091" y="425"/>
                    </a:lnTo>
                    <a:lnTo>
                      <a:pt x="6096" y="429"/>
                    </a:lnTo>
                    <a:lnTo>
                      <a:pt x="6105" y="432"/>
                    </a:lnTo>
                    <a:lnTo>
                      <a:pt x="6117" y="436"/>
                    </a:lnTo>
                    <a:lnTo>
                      <a:pt x="6132" y="441"/>
                    </a:lnTo>
                    <a:lnTo>
                      <a:pt x="6118" y="451"/>
                    </a:lnTo>
                    <a:lnTo>
                      <a:pt x="6108" y="459"/>
                    </a:lnTo>
                    <a:lnTo>
                      <a:pt x="6101" y="467"/>
                    </a:lnTo>
                    <a:lnTo>
                      <a:pt x="6095" y="474"/>
                    </a:lnTo>
                    <a:lnTo>
                      <a:pt x="6090" y="481"/>
                    </a:lnTo>
                    <a:lnTo>
                      <a:pt x="6083" y="488"/>
                    </a:lnTo>
                    <a:lnTo>
                      <a:pt x="6072" y="497"/>
                    </a:lnTo>
                    <a:lnTo>
                      <a:pt x="6059" y="506"/>
                    </a:lnTo>
                    <a:lnTo>
                      <a:pt x="6037" y="515"/>
                    </a:lnTo>
                    <a:lnTo>
                      <a:pt x="6072" y="512"/>
                    </a:lnTo>
                    <a:lnTo>
                      <a:pt x="6101" y="512"/>
                    </a:lnTo>
                    <a:lnTo>
                      <a:pt x="6125" y="512"/>
                    </a:lnTo>
                    <a:lnTo>
                      <a:pt x="6149" y="512"/>
                    </a:lnTo>
                    <a:lnTo>
                      <a:pt x="6175" y="512"/>
                    </a:lnTo>
                    <a:lnTo>
                      <a:pt x="6205" y="508"/>
                    </a:lnTo>
                    <a:lnTo>
                      <a:pt x="6242" y="503"/>
                    </a:lnTo>
                    <a:lnTo>
                      <a:pt x="6288" y="495"/>
                    </a:lnTo>
                    <a:lnTo>
                      <a:pt x="6322" y="491"/>
                    </a:lnTo>
                    <a:lnTo>
                      <a:pt x="6327" y="492"/>
                    </a:lnTo>
                    <a:lnTo>
                      <a:pt x="6332" y="493"/>
                    </a:lnTo>
                    <a:lnTo>
                      <a:pt x="6389" y="505"/>
                    </a:lnTo>
                    <a:lnTo>
                      <a:pt x="6426" y="511"/>
                    </a:lnTo>
                    <a:lnTo>
                      <a:pt x="6440" y="512"/>
                    </a:lnTo>
                    <a:lnTo>
                      <a:pt x="6451" y="514"/>
                    </a:lnTo>
                    <a:lnTo>
                      <a:pt x="6461" y="514"/>
                    </a:lnTo>
                    <a:lnTo>
                      <a:pt x="6469" y="512"/>
                    </a:lnTo>
                    <a:lnTo>
                      <a:pt x="6484" y="510"/>
                    </a:lnTo>
                    <a:lnTo>
                      <a:pt x="6504" y="506"/>
                    </a:lnTo>
                    <a:lnTo>
                      <a:pt x="6517" y="503"/>
                    </a:lnTo>
                    <a:lnTo>
                      <a:pt x="6533" y="502"/>
                    </a:lnTo>
                    <a:lnTo>
                      <a:pt x="6552" y="501"/>
                    </a:lnTo>
                    <a:lnTo>
                      <a:pt x="6576" y="501"/>
                    </a:lnTo>
                    <a:lnTo>
                      <a:pt x="6605" y="501"/>
                    </a:lnTo>
                    <a:lnTo>
                      <a:pt x="6635" y="503"/>
                    </a:lnTo>
                    <a:lnTo>
                      <a:pt x="6666" y="507"/>
                    </a:lnTo>
                    <a:lnTo>
                      <a:pt x="6696" y="511"/>
                    </a:lnTo>
                    <a:lnTo>
                      <a:pt x="6728" y="515"/>
                    </a:lnTo>
                    <a:lnTo>
                      <a:pt x="6758" y="517"/>
                    </a:lnTo>
                    <a:lnTo>
                      <a:pt x="6773" y="517"/>
                    </a:lnTo>
                    <a:lnTo>
                      <a:pt x="6788" y="517"/>
                    </a:lnTo>
                    <a:lnTo>
                      <a:pt x="6803" y="517"/>
                    </a:lnTo>
                    <a:lnTo>
                      <a:pt x="6819" y="516"/>
                    </a:lnTo>
                    <a:lnTo>
                      <a:pt x="6836" y="510"/>
                    </a:lnTo>
                    <a:lnTo>
                      <a:pt x="6848" y="505"/>
                    </a:lnTo>
                    <a:lnTo>
                      <a:pt x="6854" y="501"/>
                    </a:lnTo>
                    <a:lnTo>
                      <a:pt x="6856" y="497"/>
                    </a:lnTo>
                    <a:lnTo>
                      <a:pt x="6855" y="495"/>
                    </a:lnTo>
                    <a:lnTo>
                      <a:pt x="6853" y="492"/>
                    </a:lnTo>
                    <a:lnTo>
                      <a:pt x="6849" y="491"/>
                    </a:lnTo>
                    <a:lnTo>
                      <a:pt x="6845" y="489"/>
                    </a:lnTo>
                    <a:lnTo>
                      <a:pt x="6841" y="488"/>
                    </a:lnTo>
                    <a:lnTo>
                      <a:pt x="6839" y="488"/>
                    </a:lnTo>
                    <a:lnTo>
                      <a:pt x="6839" y="488"/>
                    </a:lnTo>
                    <a:lnTo>
                      <a:pt x="6843" y="488"/>
                    </a:lnTo>
                    <a:lnTo>
                      <a:pt x="6863" y="488"/>
                    </a:lnTo>
                    <a:lnTo>
                      <a:pt x="6906" y="489"/>
                    </a:lnTo>
                    <a:lnTo>
                      <a:pt x="6975" y="492"/>
                    </a:lnTo>
                    <a:lnTo>
                      <a:pt x="6978" y="493"/>
                    </a:lnTo>
                    <a:lnTo>
                      <a:pt x="6980" y="495"/>
                    </a:lnTo>
                    <a:lnTo>
                      <a:pt x="6990" y="500"/>
                    </a:lnTo>
                    <a:lnTo>
                      <a:pt x="6995" y="482"/>
                    </a:lnTo>
                    <a:lnTo>
                      <a:pt x="6999" y="467"/>
                    </a:lnTo>
                    <a:lnTo>
                      <a:pt x="7002" y="453"/>
                    </a:lnTo>
                    <a:lnTo>
                      <a:pt x="7003" y="441"/>
                    </a:lnTo>
                    <a:lnTo>
                      <a:pt x="7005" y="425"/>
                    </a:lnTo>
                    <a:lnTo>
                      <a:pt x="7009" y="413"/>
                    </a:lnTo>
                    <a:lnTo>
                      <a:pt x="7012" y="411"/>
                    </a:lnTo>
                    <a:lnTo>
                      <a:pt x="7017" y="408"/>
                    </a:lnTo>
                    <a:lnTo>
                      <a:pt x="7022" y="407"/>
                    </a:lnTo>
                    <a:lnTo>
                      <a:pt x="7031" y="406"/>
                    </a:lnTo>
                    <a:lnTo>
                      <a:pt x="7055" y="407"/>
                    </a:lnTo>
                    <a:lnTo>
                      <a:pt x="7091" y="408"/>
                    </a:lnTo>
                    <a:lnTo>
                      <a:pt x="7075" y="448"/>
                    </a:lnTo>
                    <a:lnTo>
                      <a:pt x="7070" y="455"/>
                    </a:lnTo>
                    <a:lnTo>
                      <a:pt x="7067" y="453"/>
                    </a:lnTo>
                    <a:lnTo>
                      <a:pt x="7061" y="449"/>
                    </a:lnTo>
                    <a:lnTo>
                      <a:pt x="7056" y="448"/>
                    </a:lnTo>
                    <a:lnTo>
                      <a:pt x="7048" y="446"/>
                    </a:lnTo>
                    <a:lnTo>
                      <a:pt x="7039" y="446"/>
                    </a:lnTo>
                    <a:lnTo>
                      <a:pt x="7028" y="448"/>
                    </a:lnTo>
                    <a:lnTo>
                      <a:pt x="7039" y="474"/>
                    </a:lnTo>
                    <a:lnTo>
                      <a:pt x="7043" y="487"/>
                    </a:lnTo>
                    <a:lnTo>
                      <a:pt x="7043" y="488"/>
                    </a:lnTo>
                    <a:lnTo>
                      <a:pt x="7042" y="489"/>
                    </a:lnTo>
                    <a:lnTo>
                      <a:pt x="7039" y="488"/>
                    </a:lnTo>
                    <a:lnTo>
                      <a:pt x="7037" y="486"/>
                    </a:lnTo>
                    <a:lnTo>
                      <a:pt x="7032" y="482"/>
                    </a:lnTo>
                    <a:lnTo>
                      <a:pt x="7029" y="482"/>
                    </a:lnTo>
                    <a:lnTo>
                      <a:pt x="7031" y="491"/>
                    </a:lnTo>
                    <a:lnTo>
                      <a:pt x="7039" y="511"/>
                    </a:lnTo>
                    <a:lnTo>
                      <a:pt x="7066" y="507"/>
                    </a:lnTo>
                    <a:lnTo>
                      <a:pt x="7087" y="503"/>
                    </a:lnTo>
                    <a:lnTo>
                      <a:pt x="7104" y="500"/>
                    </a:lnTo>
                    <a:lnTo>
                      <a:pt x="7119" y="496"/>
                    </a:lnTo>
                    <a:lnTo>
                      <a:pt x="7130" y="492"/>
                    </a:lnTo>
                    <a:lnTo>
                      <a:pt x="7139" y="487"/>
                    </a:lnTo>
                    <a:lnTo>
                      <a:pt x="7147" y="483"/>
                    </a:lnTo>
                    <a:lnTo>
                      <a:pt x="7152" y="478"/>
                    </a:lnTo>
                    <a:lnTo>
                      <a:pt x="7162" y="469"/>
                    </a:lnTo>
                    <a:lnTo>
                      <a:pt x="7172" y="459"/>
                    </a:lnTo>
                    <a:lnTo>
                      <a:pt x="7178" y="454"/>
                    </a:lnTo>
                    <a:lnTo>
                      <a:pt x="7187" y="448"/>
                    </a:lnTo>
                    <a:lnTo>
                      <a:pt x="7197" y="443"/>
                    </a:lnTo>
                    <a:lnTo>
                      <a:pt x="7210" y="437"/>
                    </a:lnTo>
                    <a:lnTo>
                      <a:pt x="7225" y="474"/>
                    </a:lnTo>
                    <a:lnTo>
                      <a:pt x="7235" y="496"/>
                    </a:lnTo>
                    <a:lnTo>
                      <a:pt x="7239" y="500"/>
                    </a:lnTo>
                    <a:lnTo>
                      <a:pt x="7244" y="502"/>
                    </a:lnTo>
                    <a:lnTo>
                      <a:pt x="7249" y="505"/>
                    </a:lnTo>
                    <a:lnTo>
                      <a:pt x="7255" y="507"/>
                    </a:lnTo>
                    <a:lnTo>
                      <a:pt x="7273" y="511"/>
                    </a:lnTo>
                    <a:lnTo>
                      <a:pt x="7297" y="514"/>
                    </a:lnTo>
                    <a:lnTo>
                      <a:pt x="7287" y="503"/>
                    </a:lnTo>
                    <a:lnTo>
                      <a:pt x="7278" y="496"/>
                    </a:lnTo>
                    <a:lnTo>
                      <a:pt x="7272" y="488"/>
                    </a:lnTo>
                    <a:lnTo>
                      <a:pt x="7267" y="481"/>
                    </a:lnTo>
                    <a:lnTo>
                      <a:pt x="7264" y="474"/>
                    </a:lnTo>
                    <a:lnTo>
                      <a:pt x="7262" y="468"/>
                    </a:lnTo>
                    <a:lnTo>
                      <a:pt x="7260" y="463"/>
                    </a:lnTo>
                    <a:lnTo>
                      <a:pt x="7260" y="458"/>
                    </a:lnTo>
                    <a:lnTo>
                      <a:pt x="7259" y="446"/>
                    </a:lnTo>
                    <a:lnTo>
                      <a:pt x="7258" y="434"/>
                    </a:lnTo>
                    <a:lnTo>
                      <a:pt x="7255" y="427"/>
                    </a:lnTo>
                    <a:lnTo>
                      <a:pt x="7250" y="420"/>
                    </a:lnTo>
                    <a:lnTo>
                      <a:pt x="7245" y="412"/>
                    </a:lnTo>
                    <a:lnTo>
                      <a:pt x="7238" y="403"/>
                    </a:lnTo>
                    <a:lnTo>
                      <a:pt x="7224" y="389"/>
                    </a:lnTo>
                    <a:lnTo>
                      <a:pt x="7212" y="380"/>
                    </a:lnTo>
                    <a:lnTo>
                      <a:pt x="7204" y="374"/>
                    </a:lnTo>
                    <a:lnTo>
                      <a:pt x="7195" y="370"/>
                    </a:lnTo>
                    <a:lnTo>
                      <a:pt x="7187" y="370"/>
                    </a:lnTo>
                    <a:lnTo>
                      <a:pt x="7181" y="370"/>
                    </a:lnTo>
                    <a:lnTo>
                      <a:pt x="7175" y="373"/>
                    </a:lnTo>
                    <a:lnTo>
                      <a:pt x="7170" y="377"/>
                    </a:lnTo>
                    <a:lnTo>
                      <a:pt x="7159" y="384"/>
                    </a:lnTo>
                    <a:lnTo>
                      <a:pt x="7148" y="389"/>
                    </a:lnTo>
                    <a:lnTo>
                      <a:pt x="7142" y="391"/>
                    </a:lnTo>
                    <a:lnTo>
                      <a:pt x="7134" y="389"/>
                    </a:lnTo>
                    <a:lnTo>
                      <a:pt x="7125" y="386"/>
                    </a:lnTo>
                    <a:lnTo>
                      <a:pt x="7115" y="379"/>
                    </a:lnTo>
                    <a:lnTo>
                      <a:pt x="7122" y="368"/>
                    </a:lnTo>
                    <a:lnTo>
                      <a:pt x="7128" y="359"/>
                    </a:lnTo>
                    <a:lnTo>
                      <a:pt x="7135" y="351"/>
                    </a:lnTo>
                    <a:lnTo>
                      <a:pt x="7144" y="346"/>
                    </a:lnTo>
                    <a:lnTo>
                      <a:pt x="7153" y="342"/>
                    </a:lnTo>
                    <a:lnTo>
                      <a:pt x="7163" y="341"/>
                    </a:lnTo>
                    <a:lnTo>
                      <a:pt x="7175" y="341"/>
                    </a:lnTo>
                    <a:lnTo>
                      <a:pt x="7186" y="341"/>
                    </a:lnTo>
                    <a:lnTo>
                      <a:pt x="7210" y="344"/>
                    </a:lnTo>
                    <a:lnTo>
                      <a:pt x="7236" y="348"/>
                    </a:lnTo>
                    <a:lnTo>
                      <a:pt x="7250" y="349"/>
                    </a:lnTo>
                    <a:lnTo>
                      <a:pt x="7265" y="350"/>
                    </a:lnTo>
                    <a:lnTo>
                      <a:pt x="7281" y="350"/>
                    </a:lnTo>
                    <a:lnTo>
                      <a:pt x="7296" y="350"/>
                    </a:lnTo>
                    <a:lnTo>
                      <a:pt x="7300" y="359"/>
                    </a:lnTo>
                    <a:lnTo>
                      <a:pt x="7302" y="364"/>
                    </a:lnTo>
                    <a:lnTo>
                      <a:pt x="7305" y="367"/>
                    </a:lnTo>
                    <a:lnTo>
                      <a:pt x="7305" y="365"/>
                    </a:lnTo>
                    <a:lnTo>
                      <a:pt x="7306" y="358"/>
                    </a:lnTo>
                    <a:lnTo>
                      <a:pt x="7303" y="348"/>
                    </a:lnTo>
                    <a:lnTo>
                      <a:pt x="7302" y="342"/>
                    </a:lnTo>
                    <a:lnTo>
                      <a:pt x="7300" y="339"/>
                    </a:lnTo>
                    <a:lnTo>
                      <a:pt x="7298" y="336"/>
                    </a:lnTo>
                    <a:lnTo>
                      <a:pt x="7296" y="337"/>
                    </a:lnTo>
                    <a:lnTo>
                      <a:pt x="7292" y="340"/>
                    </a:lnTo>
                    <a:lnTo>
                      <a:pt x="7289" y="348"/>
                    </a:lnTo>
                    <a:lnTo>
                      <a:pt x="7287" y="358"/>
                    </a:lnTo>
                    <a:lnTo>
                      <a:pt x="7284" y="374"/>
                    </a:lnTo>
                    <a:lnTo>
                      <a:pt x="7282" y="382"/>
                    </a:lnTo>
                    <a:lnTo>
                      <a:pt x="7279" y="391"/>
                    </a:lnTo>
                    <a:lnTo>
                      <a:pt x="7279" y="397"/>
                    </a:lnTo>
                    <a:lnTo>
                      <a:pt x="7282" y="405"/>
                    </a:lnTo>
                    <a:lnTo>
                      <a:pt x="7287" y="415"/>
                    </a:lnTo>
                    <a:lnTo>
                      <a:pt x="7297" y="426"/>
                    </a:lnTo>
                    <a:lnTo>
                      <a:pt x="7311" y="443"/>
                    </a:lnTo>
                    <a:lnTo>
                      <a:pt x="7322" y="454"/>
                    </a:lnTo>
                    <a:lnTo>
                      <a:pt x="7332" y="462"/>
                    </a:lnTo>
                    <a:lnTo>
                      <a:pt x="7341" y="468"/>
                    </a:lnTo>
                    <a:lnTo>
                      <a:pt x="7349" y="474"/>
                    </a:lnTo>
                    <a:lnTo>
                      <a:pt x="7358" y="482"/>
                    </a:lnTo>
                    <a:lnTo>
                      <a:pt x="7368" y="495"/>
                    </a:lnTo>
                    <a:lnTo>
                      <a:pt x="7380" y="511"/>
                    </a:lnTo>
                    <a:lnTo>
                      <a:pt x="7397" y="507"/>
                    </a:lnTo>
                    <a:lnTo>
                      <a:pt x="7409" y="505"/>
                    </a:lnTo>
                    <a:lnTo>
                      <a:pt x="7417" y="503"/>
                    </a:lnTo>
                    <a:lnTo>
                      <a:pt x="7425" y="503"/>
                    </a:lnTo>
                    <a:lnTo>
                      <a:pt x="7440" y="507"/>
                    </a:lnTo>
                    <a:lnTo>
                      <a:pt x="7466" y="514"/>
                    </a:lnTo>
                    <a:lnTo>
                      <a:pt x="7464" y="505"/>
                    </a:lnTo>
                    <a:lnTo>
                      <a:pt x="7461" y="498"/>
                    </a:lnTo>
                    <a:lnTo>
                      <a:pt x="7457" y="492"/>
                    </a:lnTo>
                    <a:lnTo>
                      <a:pt x="7454" y="488"/>
                    </a:lnTo>
                    <a:lnTo>
                      <a:pt x="7447" y="481"/>
                    </a:lnTo>
                    <a:lnTo>
                      <a:pt x="7441" y="476"/>
                    </a:lnTo>
                    <a:lnTo>
                      <a:pt x="7435" y="470"/>
                    </a:lnTo>
                    <a:lnTo>
                      <a:pt x="7430" y="464"/>
                    </a:lnTo>
                    <a:lnTo>
                      <a:pt x="7427" y="459"/>
                    </a:lnTo>
                    <a:lnTo>
                      <a:pt x="7426" y="454"/>
                    </a:lnTo>
                    <a:lnTo>
                      <a:pt x="7425" y="448"/>
                    </a:lnTo>
                    <a:lnTo>
                      <a:pt x="7423" y="439"/>
                    </a:lnTo>
                    <a:lnTo>
                      <a:pt x="7461" y="437"/>
                    </a:lnTo>
                    <a:lnTo>
                      <a:pt x="7486" y="439"/>
                    </a:lnTo>
                    <a:lnTo>
                      <a:pt x="7496" y="439"/>
                    </a:lnTo>
                    <a:lnTo>
                      <a:pt x="7504" y="441"/>
                    </a:lnTo>
                    <a:lnTo>
                      <a:pt x="7510" y="444"/>
                    </a:lnTo>
                    <a:lnTo>
                      <a:pt x="7515" y="446"/>
                    </a:lnTo>
                    <a:lnTo>
                      <a:pt x="7524" y="456"/>
                    </a:lnTo>
                    <a:lnTo>
                      <a:pt x="7533" y="469"/>
                    </a:lnTo>
                    <a:lnTo>
                      <a:pt x="7547" y="487"/>
                    </a:lnTo>
                    <a:lnTo>
                      <a:pt x="7567" y="510"/>
                    </a:lnTo>
                    <a:lnTo>
                      <a:pt x="7585" y="501"/>
                    </a:lnTo>
                    <a:lnTo>
                      <a:pt x="7600" y="493"/>
                    </a:lnTo>
                    <a:lnTo>
                      <a:pt x="7614" y="487"/>
                    </a:lnTo>
                    <a:lnTo>
                      <a:pt x="7627" y="482"/>
                    </a:lnTo>
                    <a:lnTo>
                      <a:pt x="7642" y="479"/>
                    </a:lnTo>
                    <a:lnTo>
                      <a:pt x="7657" y="477"/>
                    </a:lnTo>
                    <a:lnTo>
                      <a:pt x="7676" y="477"/>
                    </a:lnTo>
                    <a:lnTo>
                      <a:pt x="7698" y="477"/>
                    </a:lnTo>
                    <a:lnTo>
                      <a:pt x="7716" y="478"/>
                    </a:lnTo>
                    <a:lnTo>
                      <a:pt x="7729" y="479"/>
                    </a:lnTo>
                    <a:lnTo>
                      <a:pt x="7738" y="482"/>
                    </a:lnTo>
                    <a:lnTo>
                      <a:pt x="7744" y="484"/>
                    </a:lnTo>
                    <a:lnTo>
                      <a:pt x="7748" y="486"/>
                    </a:lnTo>
                    <a:lnTo>
                      <a:pt x="7750" y="488"/>
                    </a:lnTo>
                    <a:lnTo>
                      <a:pt x="7753" y="491"/>
                    </a:lnTo>
                    <a:lnTo>
                      <a:pt x="7753" y="492"/>
                    </a:lnTo>
                    <a:lnTo>
                      <a:pt x="7754" y="495"/>
                    </a:lnTo>
                    <a:lnTo>
                      <a:pt x="7757" y="496"/>
                    </a:lnTo>
                    <a:lnTo>
                      <a:pt x="7760" y="497"/>
                    </a:lnTo>
                    <a:lnTo>
                      <a:pt x="7765" y="498"/>
                    </a:lnTo>
                    <a:lnTo>
                      <a:pt x="7784" y="497"/>
                    </a:lnTo>
                    <a:lnTo>
                      <a:pt x="7820" y="495"/>
                    </a:lnTo>
                    <a:lnTo>
                      <a:pt x="7813" y="483"/>
                    </a:lnTo>
                    <a:lnTo>
                      <a:pt x="7808" y="474"/>
                    </a:lnTo>
                    <a:lnTo>
                      <a:pt x="7802" y="469"/>
                    </a:lnTo>
                    <a:lnTo>
                      <a:pt x="7797" y="464"/>
                    </a:lnTo>
                    <a:lnTo>
                      <a:pt x="7788" y="459"/>
                    </a:lnTo>
                    <a:lnTo>
                      <a:pt x="7782" y="458"/>
                    </a:lnTo>
                    <a:lnTo>
                      <a:pt x="7779" y="458"/>
                    </a:lnTo>
                    <a:lnTo>
                      <a:pt x="7778" y="456"/>
                    </a:lnTo>
                    <a:lnTo>
                      <a:pt x="7778" y="454"/>
                    </a:lnTo>
                    <a:lnTo>
                      <a:pt x="7779" y="451"/>
                    </a:lnTo>
                    <a:lnTo>
                      <a:pt x="7784" y="440"/>
                    </a:lnTo>
                    <a:lnTo>
                      <a:pt x="7794" y="420"/>
                    </a:lnTo>
                    <a:lnTo>
                      <a:pt x="7808" y="425"/>
                    </a:lnTo>
                    <a:lnTo>
                      <a:pt x="7815" y="427"/>
                    </a:lnTo>
                    <a:lnTo>
                      <a:pt x="7822" y="435"/>
                    </a:lnTo>
                    <a:lnTo>
                      <a:pt x="7836" y="450"/>
                    </a:lnTo>
                    <a:lnTo>
                      <a:pt x="7840" y="455"/>
                    </a:lnTo>
                    <a:lnTo>
                      <a:pt x="7844" y="459"/>
                    </a:lnTo>
                    <a:lnTo>
                      <a:pt x="7866" y="492"/>
                    </a:lnTo>
                    <a:lnTo>
                      <a:pt x="7869" y="498"/>
                    </a:lnTo>
                    <a:lnTo>
                      <a:pt x="7874" y="505"/>
                    </a:lnTo>
                    <a:lnTo>
                      <a:pt x="7923" y="501"/>
                    </a:lnTo>
                    <a:lnTo>
                      <a:pt x="7966" y="496"/>
                    </a:lnTo>
                    <a:lnTo>
                      <a:pt x="8003" y="489"/>
                    </a:lnTo>
                    <a:lnTo>
                      <a:pt x="8034" y="483"/>
                    </a:lnTo>
                    <a:lnTo>
                      <a:pt x="8062" y="477"/>
                    </a:lnTo>
                    <a:lnTo>
                      <a:pt x="8086" y="469"/>
                    </a:lnTo>
                    <a:lnTo>
                      <a:pt x="8106" y="463"/>
                    </a:lnTo>
                    <a:lnTo>
                      <a:pt x="8125" y="456"/>
                    </a:lnTo>
                    <a:lnTo>
                      <a:pt x="8142" y="451"/>
                    </a:lnTo>
                    <a:lnTo>
                      <a:pt x="8155" y="446"/>
                    </a:lnTo>
                    <a:lnTo>
                      <a:pt x="8171" y="444"/>
                    </a:lnTo>
                    <a:lnTo>
                      <a:pt x="8185" y="443"/>
                    </a:lnTo>
                    <a:lnTo>
                      <a:pt x="8200" y="443"/>
                    </a:lnTo>
                    <a:lnTo>
                      <a:pt x="8216" y="445"/>
                    </a:lnTo>
                    <a:lnTo>
                      <a:pt x="8234" y="450"/>
                    </a:lnTo>
                    <a:lnTo>
                      <a:pt x="8254" y="458"/>
                    </a:lnTo>
                    <a:lnTo>
                      <a:pt x="8264" y="462"/>
                    </a:lnTo>
                    <a:lnTo>
                      <a:pt x="8268" y="464"/>
                    </a:lnTo>
                    <a:lnTo>
                      <a:pt x="8268" y="465"/>
                    </a:lnTo>
                    <a:lnTo>
                      <a:pt x="8265" y="464"/>
                    </a:lnTo>
                    <a:lnTo>
                      <a:pt x="8264" y="464"/>
                    </a:lnTo>
                    <a:lnTo>
                      <a:pt x="8279" y="467"/>
                    </a:lnTo>
                    <a:lnTo>
                      <a:pt x="8286" y="465"/>
                    </a:lnTo>
                    <a:lnTo>
                      <a:pt x="8292" y="465"/>
                    </a:lnTo>
                    <a:lnTo>
                      <a:pt x="8296" y="467"/>
                    </a:lnTo>
                    <a:lnTo>
                      <a:pt x="8298" y="468"/>
                    </a:lnTo>
                    <a:lnTo>
                      <a:pt x="8299" y="470"/>
                    </a:lnTo>
                    <a:lnTo>
                      <a:pt x="8299" y="473"/>
                    </a:lnTo>
                    <a:lnTo>
                      <a:pt x="8298" y="479"/>
                    </a:lnTo>
                    <a:lnTo>
                      <a:pt x="8296" y="486"/>
                    </a:lnTo>
                    <a:lnTo>
                      <a:pt x="8294" y="488"/>
                    </a:lnTo>
                    <a:lnTo>
                      <a:pt x="8294" y="491"/>
                    </a:lnTo>
                    <a:lnTo>
                      <a:pt x="8297" y="492"/>
                    </a:lnTo>
                    <a:lnTo>
                      <a:pt x="8299" y="492"/>
                    </a:lnTo>
                    <a:lnTo>
                      <a:pt x="8304" y="492"/>
                    </a:lnTo>
                    <a:lnTo>
                      <a:pt x="8312" y="491"/>
                    </a:lnTo>
                    <a:lnTo>
                      <a:pt x="8322" y="489"/>
                    </a:lnTo>
                    <a:lnTo>
                      <a:pt x="8335" y="486"/>
                    </a:lnTo>
                    <a:lnTo>
                      <a:pt x="8336" y="479"/>
                    </a:lnTo>
                    <a:lnTo>
                      <a:pt x="8336" y="476"/>
                    </a:lnTo>
                    <a:lnTo>
                      <a:pt x="8306" y="401"/>
                    </a:lnTo>
                    <a:lnTo>
                      <a:pt x="8327" y="408"/>
                    </a:lnTo>
                    <a:lnTo>
                      <a:pt x="8346" y="418"/>
                    </a:lnTo>
                    <a:lnTo>
                      <a:pt x="8364" y="429"/>
                    </a:lnTo>
                    <a:lnTo>
                      <a:pt x="8379" y="439"/>
                    </a:lnTo>
                    <a:lnTo>
                      <a:pt x="8394" y="451"/>
                    </a:lnTo>
                    <a:lnTo>
                      <a:pt x="8409" y="464"/>
                    </a:lnTo>
                    <a:lnTo>
                      <a:pt x="8422" y="478"/>
                    </a:lnTo>
                    <a:lnTo>
                      <a:pt x="8436" y="492"/>
                    </a:lnTo>
                    <a:lnTo>
                      <a:pt x="8443" y="486"/>
                    </a:lnTo>
                    <a:lnTo>
                      <a:pt x="8456" y="473"/>
                    </a:lnTo>
                    <a:lnTo>
                      <a:pt x="8469" y="462"/>
                    </a:lnTo>
                    <a:lnTo>
                      <a:pt x="8477" y="456"/>
                    </a:lnTo>
                    <a:lnTo>
                      <a:pt x="8486" y="454"/>
                    </a:lnTo>
                    <a:lnTo>
                      <a:pt x="8491" y="451"/>
                    </a:lnTo>
                    <a:lnTo>
                      <a:pt x="8494" y="449"/>
                    </a:lnTo>
                    <a:lnTo>
                      <a:pt x="8494" y="448"/>
                    </a:lnTo>
                    <a:lnTo>
                      <a:pt x="8489" y="444"/>
                    </a:lnTo>
                    <a:lnTo>
                      <a:pt x="8481" y="444"/>
                    </a:lnTo>
                    <a:lnTo>
                      <a:pt x="8477" y="444"/>
                    </a:lnTo>
                    <a:lnTo>
                      <a:pt x="8475" y="444"/>
                    </a:lnTo>
                    <a:lnTo>
                      <a:pt x="8475" y="445"/>
                    </a:lnTo>
                    <a:lnTo>
                      <a:pt x="8476" y="446"/>
                    </a:lnTo>
                    <a:lnTo>
                      <a:pt x="8488" y="451"/>
                    </a:lnTo>
                    <a:lnTo>
                      <a:pt x="8515" y="458"/>
                    </a:lnTo>
                    <a:lnTo>
                      <a:pt x="8530" y="464"/>
                    </a:lnTo>
                    <a:lnTo>
                      <a:pt x="8546" y="472"/>
                    </a:lnTo>
                    <a:lnTo>
                      <a:pt x="8542" y="446"/>
                    </a:lnTo>
                    <a:lnTo>
                      <a:pt x="8537" y="424"/>
                    </a:lnTo>
                    <a:lnTo>
                      <a:pt x="8534" y="412"/>
                    </a:lnTo>
                    <a:lnTo>
                      <a:pt x="8534" y="402"/>
                    </a:lnTo>
                    <a:lnTo>
                      <a:pt x="8535" y="392"/>
                    </a:lnTo>
                    <a:lnTo>
                      <a:pt x="8539" y="382"/>
                    </a:lnTo>
                    <a:lnTo>
                      <a:pt x="8607" y="495"/>
                    </a:lnTo>
                    <a:lnTo>
                      <a:pt x="8625" y="488"/>
                    </a:lnTo>
                    <a:lnTo>
                      <a:pt x="8634" y="483"/>
                    </a:lnTo>
                    <a:lnTo>
                      <a:pt x="8636" y="482"/>
                    </a:lnTo>
                    <a:lnTo>
                      <a:pt x="8638" y="481"/>
                    </a:lnTo>
                    <a:lnTo>
                      <a:pt x="8638" y="479"/>
                    </a:lnTo>
                    <a:lnTo>
                      <a:pt x="8638" y="479"/>
                    </a:lnTo>
                    <a:lnTo>
                      <a:pt x="8635" y="478"/>
                    </a:lnTo>
                    <a:lnTo>
                      <a:pt x="8634" y="477"/>
                    </a:lnTo>
                    <a:lnTo>
                      <a:pt x="8635" y="476"/>
                    </a:lnTo>
                    <a:lnTo>
                      <a:pt x="8640" y="473"/>
                    </a:lnTo>
                    <a:lnTo>
                      <a:pt x="8644" y="472"/>
                    </a:lnTo>
                    <a:lnTo>
                      <a:pt x="8647" y="470"/>
                    </a:lnTo>
                    <a:lnTo>
                      <a:pt x="8702" y="474"/>
                    </a:lnTo>
                    <a:lnTo>
                      <a:pt x="8716" y="472"/>
                    </a:lnTo>
                    <a:lnTo>
                      <a:pt x="8727" y="468"/>
                    </a:lnTo>
                    <a:lnTo>
                      <a:pt x="8736" y="464"/>
                    </a:lnTo>
                    <a:lnTo>
                      <a:pt x="8744" y="459"/>
                    </a:lnTo>
                    <a:lnTo>
                      <a:pt x="8758" y="446"/>
                    </a:lnTo>
                    <a:lnTo>
                      <a:pt x="8775" y="430"/>
                    </a:lnTo>
                    <a:lnTo>
                      <a:pt x="8778" y="434"/>
                    </a:lnTo>
                    <a:lnTo>
                      <a:pt x="8779" y="439"/>
                    </a:lnTo>
                    <a:lnTo>
                      <a:pt x="8789" y="463"/>
                    </a:lnTo>
                    <a:lnTo>
                      <a:pt x="8793" y="472"/>
                    </a:lnTo>
                    <a:lnTo>
                      <a:pt x="8793" y="476"/>
                    </a:lnTo>
                    <a:lnTo>
                      <a:pt x="8791" y="476"/>
                    </a:lnTo>
                    <a:lnTo>
                      <a:pt x="8789" y="476"/>
                    </a:lnTo>
                    <a:lnTo>
                      <a:pt x="8791" y="477"/>
                    </a:lnTo>
                    <a:lnTo>
                      <a:pt x="8811" y="495"/>
                    </a:lnTo>
                    <a:lnTo>
                      <a:pt x="8842" y="474"/>
                    </a:lnTo>
                    <a:lnTo>
                      <a:pt x="8857" y="467"/>
                    </a:lnTo>
                    <a:lnTo>
                      <a:pt x="8873" y="462"/>
                    </a:lnTo>
                    <a:lnTo>
                      <a:pt x="8886" y="456"/>
                    </a:lnTo>
                    <a:lnTo>
                      <a:pt x="8902" y="451"/>
                    </a:lnTo>
                    <a:lnTo>
                      <a:pt x="8915" y="448"/>
                    </a:lnTo>
                    <a:lnTo>
                      <a:pt x="8931" y="445"/>
                    </a:lnTo>
                    <a:lnTo>
                      <a:pt x="8945" y="444"/>
                    </a:lnTo>
                    <a:lnTo>
                      <a:pt x="8960" y="443"/>
                    </a:lnTo>
                    <a:lnTo>
                      <a:pt x="8974" y="441"/>
                    </a:lnTo>
                    <a:lnTo>
                      <a:pt x="8987" y="443"/>
                    </a:lnTo>
                    <a:lnTo>
                      <a:pt x="9003" y="444"/>
                    </a:lnTo>
                    <a:lnTo>
                      <a:pt x="9016" y="445"/>
                    </a:lnTo>
                    <a:lnTo>
                      <a:pt x="9030" y="448"/>
                    </a:lnTo>
                    <a:lnTo>
                      <a:pt x="9044" y="451"/>
                    </a:lnTo>
                    <a:lnTo>
                      <a:pt x="9057" y="455"/>
                    </a:lnTo>
                    <a:lnTo>
                      <a:pt x="9071" y="460"/>
                    </a:lnTo>
                    <a:lnTo>
                      <a:pt x="9099" y="470"/>
                    </a:lnTo>
                    <a:lnTo>
                      <a:pt x="9114" y="474"/>
                    </a:lnTo>
                    <a:lnTo>
                      <a:pt x="9117" y="474"/>
                    </a:lnTo>
                    <a:lnTo>
                      <a:pt x="9120" y="473"/>
                    </a:lnTo>
                    <a:lnTo>
                      <a:pt x="9121" y="470"/>
                    </a:lnTo>
                    <a:lnTo>
                      <a:pt x="9123" y="468"/>
                    </a:lnTo>
                    <a:lnTo>
                      <a:pt x="9124" y="464"/>
                    </a:lnTo>
                    <a:lnTo>
                      <a:pt x="9126" y="460"/>
                    </a:lnTo>
                    <a:lnTo>
                      <a:pt x="9130" y="456"/>
                    </a:lnTo>
                    <a:lnTo>
                      <a:pt x="9138" y="453"/>
                    </a:lnTo>
                    <a:lnTo>
                      <a:pt x="9147" y="448"/>
                    </a:lnTo>
                    <a:lnTo>
                      <a:pt x="9159" y="444"/>
                    </a:lnTo>
                    <a:lnTo>
                      <a:pt x="9176" y="441"/>
                    </a:lnTo>
                    <a:lnTo>
                      <a:pt x="9198" y="437"/>
                    </a:lnTo>
                    <a:lnTo>
                      <a:pt x="9226" y="436"/>
                    </a:lnTo>
                    <a:lnTo>
                      <a:pt x="9253" y="436"/>
                    </a:lnTo>
                    <a:lnTo>
                      <a:pt x="9277" y="439"/>
                    </a:lnTo>
                    <a:lnTo>
                      <a:pt x="9298" y="444"/>
                    </a:lnTo>
                    <a:lnTo>
                      <a:pt x="9318" y="450"/>
                    </a:lnTo>
                    <a:lnTo>
                      <a:pt x="9337" y="456"/>
                    </a:lnTo>
                    <a:lnTo>
                      <a:pt x="9355" y="465"/>
                    </a:lnTo>
                    <a:lnTo>
                      <a:pt x="9371" y="476"/>
                    </a:lnTo>
                    <a:lnTo>
                      <a:pt x="9383" y="459"/>
                    </a:lnTo>
                    <a:lnTo>
                      <a:pt x="9388" y="449"/>
                    </a:lnTo>
                    <a:lnTo>
                      <a:pt x="9390" y="445"/>
                    </a:lnTo>
                    <a:lnTo>
                      <a:pt x="9389" y="443"/>
                    </a:lnTo>
                    <a:lnTo>
                      <a:pt x="9386" y="441"/>
                    </a:lnTo>
                    <a:lnTo>
                      <a:pt x="9385" y="437"/>
                    </a:lnTo>
                    <a:lnTo>
                      <a:pt x="9385" y="430"/>
                    </a:lnTo>
                    <a:lnTo>
                      <a:pt x="9389" y="416"/>
                    </a:lnTo>
                    <a:lnTo>
                      <a:pt x="9525" y="436"/>
                    </a:lnTo>
                    <a:lnTo>
                      <a:pt x="9552" y="498"/>
                    </a:lnTo>
                    <a:lnTo>
                      <a:pt x="9665" y="387"/>
                    </a:lnTo>
                    <a:lnTo>
                      <a:pt x="9686" y="374"/>
                    </a:lnTo>
                    <a:lnTo>
                      <a:pt x="9696" y="370"/>
                    </a:lnTo>
                    <a:lnTo>
                      <a:pt x="9711" y="370"/>
                    </a:lnTo>
                    <a:lnTo>
                      <a:pt x="9746" y="370"/>
                    </a:lnTo>
                    <a:lnTo>
                      <a:pt x="9761" y="391"/>
                    </a:lnTo>
                    <a:lnTo>
                      <a:pt x="9773" y="408"/>
                    </a:lnTo>
                    <a:lnTo>
                      <a:pt x="9783" y="426"/>
                    </a:lnTo>
                    <a:lnTo>
                      <a:pt x="9792" y="441"/>
                    </a:lnTo>
                    <a:lnTo>
                      <a:pt x="9797" y="448"/>
                    </a:lnTo>
                    <a:lnTo>
                      <a:pt x="9803" y="454"/>
                    </a:lnTo>
                    <a:lnTo>
                      <a:pt x="9809" y="459"/>
                    </a:lnTo>
                    <a:lnTo>
                      <a:pt x="9817" y="464"/>
                    </a:lnTo>
                    <a:lnTo>
                      <a:pt x="9827" y="469"/>
                    </a:lnTo>
                    <a:lnTo>
                      <a:pt x="9837" y="473"/>
                    </a:lnTo>
                    <a:lnTo>
                      <a:pt x="9850" y="476"/>
                    </a:lnTo>
                    <a:lnTo>
                      <a:pt x="9864" y="477"/>
                    </a:lnTo>
                    <a:lnTo>
                      <a:pt x="9851" y="458"/>
                    </a:lnTo>
                    <a:lnTo>
                      <a:pt x="9841" y="439"/>
                    </a:lnTo>
                    <a:lnTo>
                      <a:pt x="9831" y="418"/>
                    </a:lnTo>
                    <a:lnTo>
                      <a:pt x="9822" y="398"/>
                    </a:lnTo>
                    <a:lnTo>
                      <a:pt x="9812" y="379"/>
                    </a:lnTo>
                    <a:lnTo>
                      <a:pt x="9799" y="361"/>
                    </a:lnTo>
                    <a:lnTo>
                      <a:pt x="9792" y="353"/>
                    </a:lnTo>
                    <a:lnTo>
                      <a:pt x="9783" y="345"/>
                    </a:lnTo>
                    <a:lnTo>
                      <a:pt x="9774" y="337"/>
                    </a:lnTo>
                    <a:lnTo>
                      <a:pt x="9764" y="330"/>
                    </a:lnTo>
                    <a:lnTo>
                      <a:pt x="9804" y="325"/>
                    </a:lnTo>
                    <a:lnTo>
                      <a:pt x="9819" y="323"/>
                    </a:lnTo>
                    <a:lnTo>
                      <a:pt x="9828" y="334"/>
                    </a:lnTo>
                    <a:lnTo>
                      <a:pt x="9848" y="360"/>
                    </a:lnTo>
                    <a:lnTo>
                      <a:pt x="9860" y="345"/>
                    </a:lnTo>
                    <a:lnTo>
                      <a:pt x="9871" y="334"/>
                    </a:lnTo>
                    <a:lnTo>
                      <a:pt x="9881" y="325"/>
                    </a:lnTo>
                    <a:lnTo>
                      <a:pt x="9889" y="321"/>
                    </a:lnTo>
                    <a:lnTo>
                      <a:pt x="9893" y="320"/>
                    </a:lnTo>
                    <a:lnTo>
                      <a:pt x="9896" y="321"/>
                    </a:lnTo>
                    <a:lnTo>
                      <a:pt x="9899" y="322"/>
                    </a:lnTo>
                    <a:lnTo>
                      <a:pt x="9903" y="326"/>
                    </a:lnTo>
                    <a:lnTo>
                      <a:pt x="9905" y="330"/>
                    </a:lnTo>
                    <a:lnTo>
                      <a:pt x="9908" y="336"/>
                    </a:lnTo>
                    <a:lnTo>
                      <a:pt x="9909" y="344"/>
                    </a:lnTo>
                    <a:lnTo>
                      <a:pt x="9912" y="354"/>
                    </a:lnTo>
                    <a:lnTo>
                      <a:pt x="9915" y="369"/>
                    </a:lnTo>
                    <a:lnTo>
                      <a:pt x="9922" y="383"/>
                    </a:lnTo>
                    <a:lnTo>
                      <a:pt x="9928" y="393"/>
                    </a:lnTo>
                    <a:lnTo>
                      <a:pt x="9936" y="402"/>
                    </a:lnTo>
                    <a:lnTo>
                      <a:pt x="9947" y="410"/>
                    </a:lnTo>
                    <a:lnTo>
                      <a:pt x="9960" y="417"/>
                    </a:lnTo>
                    <a:lnTo>
                      <a:pt x="9975" y="426"/>
                    </a:lnTo>
                    <a:lnTo>
                      <a:pt x="9994" y="437"/>
                    </a:lnTo>
                    <a:lnTo>
                      <a:pt x="9975" y="445"/>
                    </a:lnTo>
                    <a:lnTo>
                      <a:pt x="9962" y="450"/>
                    </a:lnTo>
                    <a:lnTo>
                      <a:pt x="9954" y="451"/>
                    </a:lnTo>
                    <a:lnTo>
                      <a:pt x="9951" y="453"/>
                    </a:lnTo>
                    <a:lnTo>
                      <a:pt x="9948" y="454"/>
                    </a:lnTo>
                    <a:lnTo>
                      <a:pt x="9947" y="458"/>
                    </a:lnTo>
                    <a:lnTo>
                      <a:pt x="9944" y="464"/>
                    </a:lnTo>
                    <a:lnTo>
                      <a:pt x="9939" y="474"/>
                    </a:lnTo>
                    <a:lnTo>
                      <a:pt x="9960" y="473"/>
                    </a:lnTo>
                    <a:lnTo>
                      <a:pt x="9978" y="469"/>
                    </a:lnTo>
                    <a:lnTo>
                      <a:pt x="9995" y="464"/>
                    </a:lnTo>
                    <a:lnTo>
                      <a:pt x="10010" y="458"/>
                    </a:lnTo>
                    <a:lnTo>
                      <a:pt x="10039" y="444"/>
                    </a:lnTo>
                    <a:lnTo>
                      <a:pt x="10069" y="429"/>
                    </a:lnTo>
                    <a:lnTo>
                      <a:pt x="10100" y="445"/>
                    </a:lnTo>
                    <a:lnTo>
                      <a:pt x="10117" y="456"/>
                    </a:lnTo>
                    <a:lnTo>
                      <a:pt x="10127" y="462"/>
                    </a:lnTo>
                    <a:lnTo>
                      <a:pt x="10133" y="463"/>
                    </a:lnTo>
                    <a:lnTo>
                      <a:pt x="10135" y="463"/>
                    </a:lnTo>
                    <a:lnTo>
                      <a:pt x="10140" y="462"/>
                    </a:lnTo>
                    <a:lnTo>
                      <a:pt x="10149" y="462"/>
                    </a:lnTo>
                    <a:lnTo>
                      <a:pt x="10165" y="463"/>
                    </a:lnTo>
                    <a:lnTo>
                      <a:pt x="10228" y="469"/>
                    </a:lnTo>
                    <a:lnTo>
                      <a:pt x="10265" y="472"/>
                    </a:lnTo>
                    <a:lnTo>
                      <a:pt x="10275" y="473"/>
                    </a:lnTo>
                    <a:lnTo>
                      <a:pt x="10281" y="472"/>
                    </a:lnTo>
                    <a:lnTo>
                      <a:pt x="10285" y="470"/>
                    </a:lnTo>
                    <a:lnTo>
                      <a:pt x="10285" y="469"/>
                    </a:lnTo>
                    <a:lnTo>
                      <a:pt x="10285" y="467"/>
                    </a:lnTo>
                    <a:lnTo>
                      <a:pt x="10285" y="465"/>
                    </a:lnTo>
                    <a:lnTo>
                      <a:pt x="10285" y="463"/>
                    </a:lnTo>
                    <a:lnTo>
                      <a:pt x="10287" y="462"/>
                    </a:lnTo>
                    <a:lnTo>
                      <a:pt x="10290" y="459"/>
                    </a:lnTo>
                    <a:lnTo>
                      <a:pt x="10298" y="458"/>
                    </a:lnTo>
                    <a:lnTo>
                      <a:pt x="10311" y="456"/>
                    </a:lnTo>
                    <a:lnTo>
                      <a:pt x="10328" y="456"/>
                    </a:lnTo>
                    <a:lnTo>
                      <a:pt x="10346" y="458"/>
                    </a:lnTo>
                    <a:lnTo>
                      <a:pt x="10365" y="459"/>
                    </a:lnTo>
                    <a:lnTo>
                      <a:pt x="10381" y="460"/>
                    </a:lnTo>
                    <a:lnTo>
                      <a:pt x="10395" y="460"/>
                    </a:lnTo>
                    <a:lnTo>
                      <a:pt x="10400" y="459"/>
                    </a:lnTo>
                    <a:lnTo>
                      <a:pt x="10404" y="458"/>
                    </a:lnTo>
                    <a:lnTo>
                      <a:pt x="10405" y="454"/>
                    </a:lnTo>
                    <a:lnTo>
                      <a:pt x="10404" y="450"/>
                    </a:lnTo>
                    <a:lnTo>
                      <a:pt x="10400" y="444"/>
                    </a:lnTo>
                    <a:lnTo>
                      <a:pt x="10394" y="436"/>
                    </a:lnTo>
                    <a:lnTo>
                      <a:pt x="10384" y="427"/>
                    </a:lnTo>
                    <a:lnTo>
                      <a:pt x="10371" y="416"/>
                    </a:lnTo>
                    <a:lnTo>
                      <a:pt x="10408" y="416"/>
                    </a:lnTo>
                    <a:lnTo>
                      <a:pt x="10429" y="417"/>
                    </a:lnTo>
                    <a:lnTo>
                      <a:pt x="10441" y="420"/>
                    </a:lnTo>
                    <a:lnTo>
                      <a:pt x="10444" y="420"/>
                    </a:lnTo>
                    <a:lnTo>
                      <a:pt x="10448" y="418"/>
                    </a:lnTo>
                    <a:lnTo>
                      <a:pt x="10453" y="416"/>
                    </a:lnTo>
                    <a:lnTo>
                      <a:pt x="10466" y="410"/>
                    </a:lnTo>
                    <a:lnTo>
                      <a:pt x="10490" y="401"/>
                    </a:lnTo>
                    <a:lnTo>
                      <a:pt x="10507" y="410"/>
                    </a:lnTo>
                    <a:lnTo>
                      <a:pt x="10534" y="421"/>
                    </a:lnTo>
                    <a:lnTo>
                      <a:pt x="10548" y="425"/>
                    </a:lnTo>
                    <a:lnTo>
                      <a:pt x="10563" y="427"/>
                    </a:lnTo>
                    <a:lnTo>
                      <a:pt x="10572" y="429"/>
                    </a:lnTo>
                    <a:lnTo>
                      <a:pt x="10579" y="429"/>
                    </a:lnTo>
                    <a:lnTo>
                      <a:pt x="10587" y="427"/>
                    </a:lnTo>
                    <a:lnTo>
                      <a:pt x="10595" y="426"/>
                    </a:lnTo>
                    <a:lnTo>
                      <a:pt x="10605" y="424"/>
                    </a:lnTo>
                    <a:lnTo>
                      <a:pt x="10613" y="421"/>
                    </a:lnTo>
                    <a:lnTo>
                      <a:pt x="10620" y="417"/>
                    </a:lnTo>
                    <a:lnTo>
                      <a:pt x="10625" y="415"/>
                    </a:lnTo>
                    <a:lnTo>
                      <a:pt x="10629" y="410"/>
                    </a:lnTo>
                    <a:lnTo>
                      <a:pt x="10632" y="406"/>
                    </a:lnTo>
                    <a:lnTo>
                      <a:pt x="10635" y="402"/>
                    </a:lnTo>
                    <a:lnTo>
                      <a:pt x="10636" y="397"/>
                    </a:lnTo>
                    <a:lnTo>
                      <a:pt x="10637" y="375"/>
                    </a:lnTo>
                    <a:lnTo>
                      <a:pt x="10636" y="353"/>
                    </a:lnTo>
                    <a:lnTo>
                      <a:pt x="10741" y="334"/>
                    </a:lnTo>
                    <a:lnTo>
                      <a:pt x="10733" y="346"/>
                    </a:lnTo>
                    <a:lnTo>
                      <a:pt x="10726" y="355"/>
                    </a:lnTo>
                    <a:lnTo>
                      <a:pt x="10718" y="361"/>
                    </a:lnTo>
                    <a:lnTo>
                      <a:pt x="10711" y="367"/>
                    </a:lnTo>
                    <a:lnTo>
                      <a:pt x="10703" y="372"/>
                    </a:lnTo>
                    <a:lnTo>
                      <a:pt x="10694" y="379"/>
                    </a:lnTo>
                    <a:lnTo>
                      <a:pt x="10685" y="388"/>
                    </a:lnTo>
                    <a:lnTo>
                      <a:pt x="10675" y="401"/>
                    </a:lnTo>
                    <a:lnTo>
                      <a:pt x="10680" y="398"/>
                    </a:lnTo>
                    <a:lnTo>
                      <a:pt x="10684" y="396"/>
                    </a:lnTo>
                    <a:lnTo>
                      <a:pt x="10687" y="394"/>
                    </a:lnTo>
                    <a:lnTo>
                      <a:pt x="10689" y="394"/>
                    </a:lnTo>
                    <a:lnTo>
                      <a:pt x="10691" y="394"/>
                    </a:lnTo>
                    <a:lnTo>
                      <a:pt x="10692" y="396"/>
                    </a:lnTo>
                    <a:lnTo>
                      <a:pt x="10693" y="397"/>
                    </a:lnTo>
                    <a:lnTo>
                      <a:pt x="10696" y="397"/>
                    </a:lnTo>
                    <a:lnTo>
                      <a:pt x="10697" y="397"/>
                    </a:lnTo>
                    <a:lnTo>
                      <a:pt x="10699" y="396"/>
                    </a:lnTo>
                    <a:lnTo>
                      <a:pt x="10704" y="393"/>
                    </a:lnTo>
                    <a:lnTo>
                      <a:pt x="10708" y="392"/>
                    </a:lnTo>
                    <a:lnTo>
                      <a:pt x="10760" y="391"/>
                    </a:lnTo>
                    <a:lnTo>
                      <a:pt x="10779" y="396"/>
                    </a:lnTo>
                    <a:lnTo>
                      <a:pt x="10788" y="401"/>
                    </a:lnTo>
                    <a:lnTo>
                      <a:pt x="10789" y="402"/>
                    </a:lnTo>
                    <a:lnTo>
                      <a:pt x="10789" y="403"/>
                    </a:lnTo>
                    <a:lnTo>
                      <a:pt x="10788" y="405"/>
                    </a:lnTo>
                    <a:lnTo>
                      <a:pt x="10786" y="406"/>
                    </a:lnTo>
                    <a:lnTo>
                      <a:pt x="10785" y="407"/>
                    </a:lnTo>
                    <a:lnTo>
                      <a:pt x="10785" y="408"/>
                    </a:lnTo>
                    <a:lnTo>
                      <a:pt x="10785" y="410"/>
                    </a:lnTo>
                    <a:lnTo>
                      <a:pt x="10788" y="412"/>
                    </a:lnTo>
                    <a:lnTo>
                      <a:pt x="10798" y="418"/>
                    </a:lnTo>
                    <a:lnTo>
                      <a:pt x="10818" y="427"/>
                    </a:lnTo>
                    <a:lnTo>
                      <a:pt x="10856" y="393"/>
                    </a:lnTo>
                    <a:lnTo>
                      <a:pt x="10881" y="367"/>
                    </a:lnTo>
                    <a:lnTo>
                      <a:pt x="10887" y="361"/>
                    </a:lnTo>
                    <a:lnTo>
                      <a:pt x="10894" y="358"/>
                    </a:lnTo>
                    <a:lnTo>
                      <a:pt x="10901" y="354"/>
                    </a:lnTo>
                    <a:lnTo>
                      <a:pt x="10909" y="350"/>
                    </a:lnTo>
                    <a:lnTo>
                      <a:pt x="10918" y="346"/>
                    </a:lnTo>
                    <a:lnTo>
                      <a:pt x="10929" y="344"/>
                    </a:lnTo>
                    <a:lnTo>
                      <a:pt x="10940" y="342"/>
                    </a:lnTo>
                    <a:lnTo>
                      <a:pt x="10954" y="340"/>
                    </a:lnTo>
                    <a:lnTo>
                      <a:pt x="10958" y="348"/>
                    </a:lnTo>
                    <a:lnTo>
                      <a:pt x="10962" y="354"/>
                    </a:lnTo>
                    <a:lnTo>
                      <a:pt x="10964" y="360"/>
                    </a:lnTo>
                    <a:lnTo>
                      <a:pt x="10966" y="365"/>
                    </a:lnTo>
                    <a:lnTo>
                      <a:pt x="10967" y="377"/>
                    </a:lnTo>
                    <a:lnTo>
                      <a:pt x="10966" y="386"/>
                    </a:lnTo>
                    <a:lnTo>
                      <a:pt x="10964" y="394"/>
                    </a:lnTo>
                    <a:lnTo>
                      <a:pt x="10963" y="405"/>
                    </a:lnTo>
                    <a:lnTo>
                      <a:pt x="10962" y="415"/>
                    </a:lnTo>
                    <a:lnTo>
                      <a:pt x="10964" y="427"/>
                    </a:lnTo>
                    <a:lnTo>
                      <a:pt x="10968" y="441"/>
                    </a:lnTo>
                    <a:lnTo>
                      <a:pt x="10972" y="450"/>
                    </a:lnTo>
                    <a:lnTo>
                      <a:pt x="10976" y="456"/>
                    </a:lnTo>
                    <a:lnTo>
                      <a:pt x="10981" y="462"/>
                    </a:lnTo>
                    <a:lnTo>
                      <a:pt x="10996" y="468"/>
                    </a:lnTo>
                    <a:lnTo>
                      <a:pt x="11023" y="478"/>
                    </a:lnTo>
                    <a:lnTo>
                      <a:pt x="11031" y="465"/>
                    </a:lnTo>
                    <a:lnTo>
                      <a:pt x="11038" y="454"/>
                    </a:lnTo>
                    <a:lnTo>
                      <a:pt x="11040" y="445"/>
                    </a:lnTo>
                    <a:lnTo>
                      <a:pt x="11041" y="437"/>
                    </a:lnTo>
                    <a:lnTo>
                      <a:pt x="11040" y="425"/>
                    </a:lnTo>
                    <a:lnTo>
                      <a:pt x="11039" y="417"/>
                    </a:lnTo>
                    <a:lnTo>
                      <a:pt x="11039" y="415"/>
                    </a:lnTo>
                    <a:lnTo>
                      <a:pt x="11040" y="412"/>
                    </a:lnTo>
                    <a:lnTo>
                      <a:pt x="11043" y="412"/>
                    </a:lnTo>
                    <a:lnTo>
                      <a:pt x="11049" y="411"/>
                    </a:lnTo>
                    <a:lnTo>
                      <a:pt x="11069" y="411"/>
                    </a:lnTo>
                    <a:lnTo>
                      <a:pt x="11107" y="411"/>
                    </a:lnTo>
                    <a:lnTo>
                      <a:pt x="11107" y="415"/>
                    </a:lnTo>
                    <a:lnTo>
                      <a:pt x="11107" y="418"/>
                    </a:lnTo>
                    <a:lnTo>
                      <a:pt x="11110" y="443"/>
                    </a:lnTo>
                    <a:lnTo>
                      <a:pt x="11117" y="454"/>
                    </a:lnTo>
                    <a:lnTo>
                      <a:pt x="11118" y="458"/>
                    </a:lnTo>
                    <a:lnTo>
                      <a:pt x="11126" y="456"/>
                    </a:lnTo>
                    <a:lnTo>
                      <a:pt x="11153" y="455"/>
                    </a:lnTo>
                    <a:lnTo>
                      <a:pt x="11174" y="345"/>
                    </a:lnTo>
                    <a:lnTo>
                      <a:pt x="11195" y="340"/>
                    </a:lnTo>
                    <a:lnTo>
                      <a:pt x="11204" y="339"/>
                    </a:lnTo>
                    <a:lnTo>
                      <a:pt x="11207" y="339"/>
                    </a:lnTo>
                    <a:lnTo>
                      <a:pt x="11207" y="340"/>
                    </a:lnTo>
                    <a:lnTo>
                      <a:pt x="11206" y="341"/>
                    </a:lnTo>
                    <a:lnTo>
                      <a:pt x="11204" y="344"/>
                    </a:lnTo>
                    <a:lnTo>
                      <a:pt x="11203" y="346"/>
                    </a:lnTo>
                    <a:lnTo>
                      <a:pt x="11202" y="349"/>
                    </a:lnTo>
                    <a:lnTo>
                      <a:pt x="11201" y="351"/>
                    </a:lnTo>
                    <a:lnTo>
                      <a:pt x="11202" y="353"/>
                    </a:lnTo>
                    <a:lnTo>
                      <a:pt x="11204" y="355"/>
                    </a:lnTo>
                    <a:lnTo>
                      <a:pt x="11208" y="356"/>
                    </a:lnTo>
                    <a:lnTo>
                      <a:pt x="11216" y="356"/>
                    </a:lnTo>
                    <a:lnTo>
                      <a:pt x="11226" y="356"/>
                    </a:lnTo>
                    <a:lnTo>
                      <a:pt x="11240" y="354"/>
                    </a:lnTo>
                    <a:lnTo>
                      <a:pt x="11252" y="351"/>
                    </a:lnTo>
                    <a:lnTo>
                      <a:pt x="11262" y="346"/>
                    </a:lnTo>
                    <a:lnTo>
                      <a:pt x="11270" y="340"/>
                    </a:lnTo>
                    <a:lnTo>
                      <a:pt x="11278" y="334"/>
                    </a:lnTo>
                    <a:lnTo>
                      <a:pt x="11285" y="325"/>
                    </a:lnTo>
                    <a:lnTo>
                      <a:pt x="11293" y="315"/>
                    </a:lnTo>
                    <a:lnTo>
                      <a:pt x="11300" y="303"/>
                    </a:lnTo>
                    <a:lnTo>
                      <a:pt x="11265" y="245"/>
                    </a:lnTo>
                    <a:lnTo>
                      <a:pt x="11247" y="250"/>
                    </a:lnTo>
                    <a:lnTo>
                      <a:pt x="11240" y="254"/>
                    </a:lnTo>
                    <a:lnTo>
                      <a:pt x="11236" y="258"/>
                    </a:lnTo>
                    <a:lnTo>
                      <a:pt x="11228" y="264"/>
                    </a:lnTo>
                    <a:lnTo>
                      <a:pt x="11214" y="272"/>
                    </a:lnTo>
                    <a:lnTo>
                      <a:pt x="11208" y="277"/>
                    </a:lnTo>
                    <a:lnTo>
                      <a:pt x="11206" y="278"/>
                    </a:lnTo>
                    <a:lnTo>
                      <a:pt x="11206" y="279"/>
                    </a:lnTo>
                    <a:lnTo>
                      <a:pt x="11206" y="279"/>
                    </a:lnTo>
                    <a:lnTo>
                      <a:pt x="11189" y="284"/>
                    </a:lnTo>
                    <a:lnTo>
                      <a:pt x="11178" y="288"/>
                    </a:lnTo>
                    <a:lnTo>
                      <a:pt x="11168" y="289"/>
                    </a:lnTo>
                    <a:lnTo>
                      <a:pt x="11156" y="289"/>
                    </a:lnTo>
                    <a:lnTo>
                      <a:pt x="11148" y="287"/>
                    </a:lnTo>
                    <a:lnTo>
                      <a:pt x="11139" y="284"/>
                    </a:lnTo>
                    <a:lnTo>
                      <a:pt x="11130" y="280"/>
                    </a:lnTo>
                    <a:lnTo>
                      <a:pt x="11122" y="275"/>
                    </a:lnTo>
                    <a:lnTo>
                      <a:pt x="11115" y="269"/>
                    </a:lnTo>
                    <a:lnTo>
                      <a:pt x="11108" y="261"/>
                    </a:lnTo>
                    <a:lnTo>
                      <a:pt x="11102" y="254"/>
                    </a:lnTo>
                    <a:lnTo>
                      <a:pt x="11096" y="246"/>
                    </a:lnTo>
                    <a:lnTo>
                      <a:pt x="11089" y="236"/>
                    </a:lnTo>
                    <a:lnTo>
                      <a:pt x="11078" y="217"/>
                    </a:lnTo>
                    <a:lnTo>
                      <a:pt x="11068" y="197"/>
                    </a:lnTo>
                    <a:lnTo>
                      <a:pt x="11035" y="122"/>
                    </a:lnTo>
                    <a:lnTo>
                      <a:pt x="11053" y="131"/>
                    </a:lnTo>
                    <a:lnTo>
                      <a:pt x="11064" y="137"/>
                    </a:lnTo>
                    <a:lnTo>
                      <a:pt x="11073" y="144"/>
                    </a:lnTo>
                    <a:lnTo>
                      <a:pt x="11081" y="149"/>
                    </a:lnTo>
                    <a:lnTo>
                      <a:pt x="11087" y="154"/>
                    </a:lnTo>
                    <a:lnTo>
                      <a:pt x="11094" y="159"/>
                    </a:lnTo>
                    <a:lnTo>
                      <a:pt x="11105" y="163"/>
                    </a:lnTo>
                    <a:lnTo>
                      <a:pt x="11120" y="168"/>
                    </a:lnTo>
                    <a:lnTo>
                      <a:pt x="11130" y="156"/>
                    </a:lnTo>
                    <a:lnTo>
                      <a:pt x="11134" y="149"/>
                    </a:lnTo>
                    <a:lnTo>
                      <a:pt x="11136" y="144"/>
                    </a:lnTo>
                    <a:lnTo>
                      <a:pt x="11136" y="139"/>
                    </a:lnTo>
                    <a:lnTo>
                      <a:pt x="11137" y="133"/>
                    </a:lnTo>
                    <a:lnTo>
                      <a:pt x="11140" y="127"/>
                    </a:lnTo>
                    <a:lnTo>
                      <a:pt x="11146" y="118"/>
                    </a:lnTo>
                    <a:lnTo>
                      <a:pt x="11159" y="106"/>
                    </a:lnTo>
                    <a:lnTo>
                      <a:pt x="11169" y="116"/>
                    </a:lnTo>
                    <a:lnTo>
                      <a:pt x="11172" y="118"/>
                    </a:lnTo>
                    <a:lnTo>
                      <a:pt x="11173" y="123"/>
                    </a:lnTo>
                    <a:lnTo>
                      <a:pt x="11180" y="139"/>
                    </a:lnTo>
                    <a:lnTo>
                      <a:pt x="11184" y="147"/>
                    </a:lnTo>
                    <a:lnTo>
                      <a:pt x="11190" y="160"/>
                    </a:lnTo>
                    <a:lnTo>
                      <a:pt x="11195" y="174"/>
                    </a:lnTo>
                    <a:lnTo>
                      <a:pt x="11199" y="183"/>
                    </a:lnTo>
                    <a:lnTo>
                      <a:pt x="11172" y="180"/>
                    </a:lnTo>
                    <a:lnTo>
                      <a:pt x="11156" y="179"/>
                    </a:lnTo>
                    <a:lnTo>
                      <a:pt x="11150" y="179"/>
                    </a:lnTo>
                    <a:lnTo>
                      <a:pt x="11148" y="180"/>
                    </a:lnTo>
                    <a:lnTo>
                      <a:pt x="11148" y="184"/>
                    </a:lnTo>
                    <a:lnTo>
                      <a:pt x="11144" y="189"/>
                    </a:lnTo>
                    <a:lnTo>
                      <a:pt x="11140" y="193"/>
                    </a:lnTo>
                    <a:lnTo>
                      <a:pt x="11134" y="197"/>
                    </a:lnTo>
                    <a:lnTo>
                      <a:pt x="11125" y="202"/>
                    </a:lnTo>
                    <a:lnTo>
                      <a:pt x="11112" y="207"/>
                    </a:lnTo>
                    <a:lnTo>
                      <a:pt x="11135" y="226"/>
                    </a:lnTo>
                    <a:lnTo>
                      <a:pt x="11144" y="232"/>
                    </a:lnTo>
                    <a:lnTo>
                      <a:pt x="11149" y="240"/>
                    </a:lnTo>
                    <a:lnTo>
                      <a:pt x="11159" y="259"/>
                    </a:lnTo>
                    <a:lnTo>
                      <a:pt x="11308" y="154"/>
                    </a:lnTo>
                    <a:lnTo>
                      <a:pt x="11318" y="145"/>
                    </a:lnTo>
                    <a:lnTo>
                      <a:pt x="11324" y="141"/>
                    </a:lnTo>
                    <a:lnTo>
                      <a:pt x="11328" y="140"/>
                    </a:lnTo>
                    <a:lnTo>
                      <a:pt x="11332" y="139"/>
                    </a:lnTo>
                    <a:lnTo>
                      <a:pt x="11336" y="137"/>
                    </a:lnTo>
                    <a:lnTo>
                      <a:pt x="11341" y="133"/>
                    </a:lnTo>
                    <a:lnTo>
                      <a:pt x="11348" y="126"/>
                    </a:lnTo>
                    <a:lnTo>
                      <a:pt x="11361" y="113"/>
                    </a:lnTo>
                    <a:lnTo>
                      <a:pt x="11327" y="207"/>
                    </a:lnTo>
                    <a:lnTo>
                      <a:pt x="11326" y="211"/>
                    </a:lnTo>
                    <a:lnTo>
                      <a:pt x="11324" y="216"/>
                    </a:lnTo>
                    <a:lnTo>
                      <a:pt x="11322" y="230"/>
                    </a:lnTo>
                    <a:lnTo>
                      <a:pt x="11319" y="245"/>
                    </a:lnTo>
                    <a:lnTo>
                      <a:pt x="11317" y="263"/>
                    </a:lnTo>
                    <a:lnTo>
                      <a:pt x="11317" y="282"/>
                    </a:lnTo>
                    <a:lnTo>
                      <a:pt x="11318" y="303"/>
                    </a:lnTo>
                    <a:lnTo>
                      <a:pt x="11322" y="325"/>
                    </a:lnTo>
                    <a:lnTo>
                      <a:pt x="11324" y="336"/>
                    </a:lnTo>
                    <a:lnTo>
                      <a:pt x="11328" y="348"/>
                    </a:lnTo>
                    <a:lnTo>
                      <a:pt x="11332" y="359"/>
                    </a:lnTo>
                    <a:lnTo>
                      <a:pt x="11337" y="370"/>
                    </a:lnTo>
                    <a:lnTo>
                      <a:pt x="11363" y="368"/>
                    </a:lnTo>
                    <a:lnTo>
                      <a:pt x="11382" y="365"/>
                    </a:lnTo>
                    <a:lnTo>
                      <a:pt x="11396" y="361"/>
                    </a:lnTo>
                    <a:lnTo>
                      <a:pt x="11408" y="358"/>
                    </a:lnTo>
                    <a:lnTo>
                      <a:pt x="11425" y="346"/>
                    </a:lnTo>
                    <a:lnTo>
                      <a:pt x="11451" y="326"/>
                    </a:lnTo>
                    <a:lnTo>
                      <a:pt x="11451" y="351"/>
                    </a:lnTo>
                    <a:lnTo>
                      <a:pt x="11449" y="369"/>
                    </a:lnTo>
                    <a:lnTo>
                      <a:pt x="11451" y="382"/>
                    </a:lnTo>
                    <a:lnTo>
                      <a:pt x="11453" y="391"/>
                    </a:lnTo>
                    <a:lnTo>
                      <a:pt x="11464" y="406"/>
                    </a:lnTo>
                    <a:lnTo>
                      <a:pt x="11486" y="431"/>
                    </a:lnTo>
                    <a:lnTo>
                      <a:pt x="11496" y="430"/>
                    </a:lnTo>
                    <a:lnTo>
                      <a:pt x="11498" y="429"/>
                    </a:lnTo>
                    <a:lnTo>
                      <a:pt x="11498" y="426"/>
                    </a:lnTo>
                    <a:lnTo>
                      <a:pt x="11496" y="422"/>
                    </a:lnTo>
                    <a:lnTo>
                      <a:pt x="11495" y="421"/>
                    </a:lnTo>
                    <a:lnTo>
                      <a:pt x="11495" y="420"/>
                    </a:lnTo>
                    <a:lnTo>
                      <a:pt x="11495" y="417"/>
                    </a:lnTo>
                    <a:lnTo>
                      <a:pt x="11497" y="415"/>
                    </a:lnTo>
                    <a:lnTo>
                      <a:pt x="11500" y="413"/>
                    </a:lnTo>
                    <a:lnTo>
                      <a:pt x="11505" y="412"/>
                    </a:lnTo>
                    <a:lnTo>
                      <a:pt x="11511" y="410"/>
                    </a:lnTo>
                    <a:lnTo>
                      <a:pt x="11520" y="408"/>
                    </a:lnTo>
                    <a:lnTo>
                      <a:pt x="11558" y="413"/>
                    </a:lnTo>
                    <a:lnTo>
                      <a:pt x="11563" y="415"/>
                    </a:lnTo>
                    <a:lnTo>
                      <a:pt x="11567" y="416"/>
                    </a:lnTo>
                    <a:lnTo>
                      <a:pt x="11646" y="394"/>
                    </a:lnTo>
                    <a:lnTo>
                      <a:pt x="11675" y="387"/>
                    </a:lnTo>
                    <a:lnTo>
                      <a:pt x="11684" y="384"/>
                    </a:lnTo>
                    <a:lnTo>
                      <a:pt x="11692" y="388"/>
                    </a:lnTo>
                    <a:lnTo>
                      <a:pt x="11721" y="399"/>
                    </a:lnTo>
                    <a:lnTo>
                      <a:pt x="11723" y="388"/>
                    </a:lnTo>
                    <a:lnTo>
                      <a:pt x="11724" y="380"/>
                    </a:lnTo>
                    <a:lnTo>
                      <a:pt x="11724" y="374"/>
                    </a:lnTo>
                    <a:lnTo>
                      <a:pt x="11723" y="368"/>
                    </a:lnTo>
                    <a:lnTo>
                      <a:pt x="11722" y="363"/>
                    </a:lnTo>
                    <a:lnTo>
                      <a:pt x="11721" y="359"/>
                    </a:lnTo>
                    <a:lnTo>
                      <a:pt x="11719" y="353"/>
                    </a:lnTo>
                    <a:lnTo>
                      <a:pt x="11721" y="346"/>
                    </a:lnTo>
                    <a:lnTo>
                      <a:pt x="11746" y="334"/>
                    </a:lnTo>
                    <a:lnTo>
                      <a:pt x="11757" y="329"/>
                    </a:lnTo>
                    <a:lnTo>
                      <a:pt x="11771" y="327"/>
                    </a:lnTo>
                    <a:lnTo>
                      <a:pt x="11804" y="327"/>
                    </a:lnTo>
                    <a:lnTo>
                      <a:pt x="11801" y="342"/>
                    </a:lnTo>
                    <a:lnTo>
                      <a:pt x="11798" y="355"/>
                    </a:lnTo>
                    <a:lnTo>
                      <a:pt x="11794" y="365"/>
                    </a:lnTo>
                    <a:lnTo>
                      <a:pt x="11790" y="373"/>
                    </a:lnTo>
                    <a:lnTo>
                      <a:pt x="11784" y="384"/>
                    </a:lnTo>
                    <a:lnTo>
                      <a:pt x="11780" y="392"/>
                    </a:lnTo>
                    <a:lnTo>
                      <a:pt x="11779" y="396"/>
                    </a:lnTo>
                    <a:lnTo>
                      <a:pt x="11779" y="399"/>
                    </a:lnTo>
                    <a:lnTo>
                      <a:pt x="11780" y="403"/>
                    </a:lnTo>
                    <a:lnTo>
                      <a:pt x="11783" y="408"/>
                    </a:lnTo>
                    <a:lnTo>
                      <a:pt x="11791" y="421"/>
                    </a:lnTo>
                    <a:lnTo>
                      <a:pt x="11808" y="443"/>
                    </a:lnTo>
                    <a:lnTo>
                      <a:pt x="11824" y="415"/>
                    </a:lnTo>
                    <a:lnTo>
                      <a:pt x="11832" y="405"/>
                    </a:lnTo>
                    <a:lnTo>
                      <a:pt x="11838" y="402"/>
                    </a:lnTo>
                    <a:lnTo>
                      <a:pt x="11856" y="397"/>
                    </a:lnTo>
                    <a:lnTo>
                      <a:pt x="11871" y="389"/>
                    </a:lnTo>
                    <a:lnTo>
                      <a:pt x="11880" y="383"/>
                    </a:lnTo>
                    <a:lnTo>
                      <a:pt x="11882" y="380"/>
                    </a:lnTo>
                    <a:lnTo>
                      <a:pt x="11885" y="377"/>
                    </a:lnTo>
                    <a:lnTo>
                      <a:pt x="11885" y="374"/>
                    </a:lnTo>
                    <a:lnTo>
                      <a:pt x="11886" y="372"/>
                    </a:lnTo>
                    <a:lnTo>
                      <a:pt x="11886" y="364"/>
                    </a:lnTo>
                    <a:lnTo>
                      <a:pt x="11886" y="358"/>
                    </a:lnTo>
                    <a:lnTo>
                      <a:pt x="11887" y="349"/>
                    </a:lnTo>
                    <a:lnTo>
                      <a:pt x="11890" y="340"/>
                    </a:lnTo>
                    <a:lnTo>
                      <a:pt x="11924" y="336"/>
                    </a:lnTo>
                    <a:lnTo>
                      <a:pt x="11952" y="334"/>
                    </a:lnTo>
                    <a:lnTo>
                      <a:pt x="11963" y="332"/>
                    </a:lnTo>
                    <a:lnTo>
                      <a:pt x="11974" y="332"/>
                    </a:lnTo>
                    <a:lnTo>
                      <a:pt x="11985" y="332"/>
                    </a:lnTo>
                    <a:lnTo>
                      <a:pt x="11993" y="332"/>
                    </a:lnTo>
                    <a:lnTo>
                      <a:pt x="12001" y="335"/>
                    </a:lnTo>
                    <a:lnTo>
                      <a:pt x="12009" y="337"/>
                    </a:lnTo>
                    <a:lnTo>
                      <a:pt x="12016" y="342"/>
                    </a:lnTo>
                    <a:lnTo>
                      <a:pt x="12022" y="348"/>
                    </a:lnTo>
                    <a:lnTo>
                      <a:pt x="12030" y="355"/>
                    </a:lnTo>
                    <a:lnTo>
                      <a:pt x="12038" y="364"/>
                    </a:lnTo>
                    <a:lnTo>
                      <a:pt x="12044" y="374"/>
                    </a:lnTo>
                    <a:lnTo>
                      <a:pt x="12053" y="387"/>
                    </a:lnTo>
                    <a:lnTo>
                      <a:pt x="12035" y="392"/>
                    </a:lnTo>
                    <a:lnTo>
                      <a:pt x="12021" y="396"/>
                    </a:lnTo>
                    <a:lnTo>
                      <a:pt x="12010" y="398"/>
                    </a:lnTo>
                    <a:lnTo>
                      <a:pt x="12001" y="399"/>
                    </a:lnTo>
                    <a:lnTo>
                      <a:pt x="11993" y="398"/>
                    </a:lnTo>
                    <a:lnTo>
                      <a:pt x="11988" y="398"/>
                    </a:lnTo>
                    <a:lnTo>
                      <a:pt x="11985" y="396"/>
                    </a:lnTo>
                    <a:lnTo>
                      <a:pt x="11981" y="394"/>
                    </a:lnTo>
                    <a:lnTo>
                      <a:pt x="11977" y="393"/>
                    </a:lnTo>
                    <a:lnTo>
                      <a:pt x="11972" y="391"/>
                    </a:lnTo>
                    <a:lnTo>
                      <a:pt x="11967" y="391"/>
                    </a:lnTo>
                    <a:lnTo>
                      <a:pt x="11961" y="389"/>
                    </a:lnTo>
                    <a:lnTo>
                      <a:pt x="11952" y="391"/>
                    </a:lnTo>
                    <a:lnTo>
                      <a:pt x="11940" y="392"/>
                    </a:lnTo>
                    <a:lnTo>
                      <a:pt x="11928" y="396"/>
                    </a:lnTo>
                    <a:lnTo>
                      <a:pt x="11910" y="401"/>
                    </a:lnTo>
                    <a:lnTo>
                      <a:pt x="11924" y="405"/>
                    </a:lnTo>
                    <a:lnTo>
                      <a:pt x="11938" y="410"/>
                    </a:lnTo>
                    <a:lnTo>
                      <a:pt x="11952" y="412"/>
                    </a:lnTo>
                    <a:lnTo>
                      <a:pt x="11966" y="415"/>
                    </a:lnTo>
                    <a:lnTo>
                      <a:pt x="11993" y="420"/>
                    </a:lnTo>
                    <a:lnTo>
                      <a:pt x="12021" y="421"/>
                    </a:lnTo>
                    <a:lnTo>
                      <a:pt x="12050" y="422"/>
                    </a:lnTo>
                    <a:lnTo>
                      <a:pt x="12079" y="422"/>
                    </a:lnTo>
                    <a:lnTo>
                      <a:pt x="12108" y="421"/>
                    </a:lnTo>
                    <a:lnTo>
                      <a:pt x="12137" y="421"/>
                    </a:lnTo>
                    <a:lnTo>
                      <a:pt x="12165" y="420"/>
                    </a:lnTo>
                    <a:lnTo>
                      <a:pt x="12187" y="417"/>
                    </a:lnTo>
                    <a:lnTo>
                      <a:pt x="12203" y="415"/>
                    </a:lnTo>
                    <a:lnTo>
                      <a:pt x="12217" y="413"/>
                    </a:lnTo>
                    <a:lnTo>
                      <a:pt x="12231" y="413"/>
                    </a:lnTo>
                    <a:lnTo>
                      <a:pt x="12247" y="415"/>
                    </a:lnTo>
                    <a:lnTo>
                      <a:pt x="12269" y="418"/>
                    </a:lnTo>
                    <a:lnTo>
                      <a:pt x="12298" y="426"/>
                    </a:lnTo>
                    <a:lnTo>
                      <a:pt x="12300" y="407"/>
                    </a:lnTo>
                    <a:lnTo>
                      <a:pt x="12300" y="392"/>
                    </a:lnTo>
                    <a:lnTo>
                      <a:pt x="12299" y="378"/>
                    </a:lnTo>
                    <a:lnTo>
                      <a:pt x="12298" y="367"/>
                    </a:lnTo>
                    <a:lnTo>
                      <a:pt x="12299" y="361"/>
                    </a:lnTo>
                    <a:lnTo>
                      <a:pt x="12299" y="356"/>
                    </a:lnTo>
                    <a:lnTo>
                      <a:pt x="12301" y="351"/>
                    </a:lnTo>
                    <a:lnTo>
                      <a:pt x="12305" y="346"/>
                    </a:lnTo>
                    <a:lnTo>
                      <a:pt x="12309" y="341"/>
                    </a:lnTo>
                    <a:lnTo>
                      <a:pt x="12315" y="336"/>
                    </a:lnTo>
                    <a:lnTo>
                      <a:pt x="12323" y="330"/>
                    </a:lnTo>
                    <a:lnTo>
                      <a:pt x="12333" y="323"/>
                    </a:lnTo>
                    <a:lnTo>
                      <a:pt x="12338" y="336"/>
                    </a:lnTo>
                    <a:lnTo>
                      <a:pt x="12341" y="348"/>
                    </a:lnTo>
                    <a:lnTo>
                      <a:pt x="12343" y="358"/>
                    </a:lnTo>
                    <a:lnTo>
                      <a:pt x="12344" y="367"/>
                    </a:lnTo>
                    <a:lnTo>
                      <a:pt x="12347" y="377"/>
                    </a:lnTo>
                    <a:lnTo>
                      <a:pt x="12349" y="387"/>
                    </a:lnTo>
                    <a:lnTo>
                      <a:pt x="12356" y="399"/>
                    </a:lnTo>
                    <a:lnTo>
                      <a:pt x="12363" y="413"/>
                    </a:lnTo>
                    <a:lnTo>
                      <a:pt x="12372" y="408"/>
                    </a:lnTo>
                    <a:lnTo>
                      <a:pt x="12380" y="405"/>
                    </a:lnTo>
                    <a:lnTo>
                      <a:pt x="12385" y="399"/>
                    </a:lnTo>
                    <a:lnTo>
                      <a:pt x="12390" y="396"/>
                    </a:lnTo>
                    <a:lnTo>
                      <a:pt x="12394" y="391"/>
                    </a:lnTo>
                    <a:lnTo>
                      <a:pt x="12397" y="386"/>
                    </a:lnTo>
                    <a:lnTo>
                      <a:pt x="12400" y="380"/>
                    </a:lnTo>
                    <a:lnTo>
                      <a:pt x="12402" y="375"/>
                    </a:lnTo>
                    <a:lnTo>
                      <a:pt x="12407" y="353"/>
                    </a:lnTo>
                    <a:lnTo>
                      <a:pt x="12418" y="323"/>
                    </a:lnTo>
                    <a:lnTo>
                      <a:pt x="12503" y="310"/>
                    </a:lnTo>
                    <a:lnTo>
                      <a:pt x="12505" y="299"/>
                    </a:lnTo>
                    <a:lnTo>
                      <a:pt x="12506" y="289"/>
                    </a:lnTo>
                    <a:lnTo>
                      <a:pt x="12505" y="282"/>
                    </a:lnTo>
                    <a:lnTo>
                      <a:pt x="12505" y="275"/>
                    </a:lnTo>
                    <a:lnTo>
                      <a:pt x="12502" y="264"/>
                    </a:lnTo>
                    <a:lnTo>
                      <a:pt x="12502" y="255"/>
                    </a:lnTo>
                    <a:lnTo>
                      <a:pt x="12502" y="251"/>
                    </a:lnTo>
                    <a:lnTo>
                      <a:pt x="12503" y="246"/>
                    </a:lnTo>
                    <a:lnTo>
                      <a:pt x="12505" y="242"/>
                    </a:lnTo>
                    <a:lnTo>
                      <a:pt x="12508" y="237"/>
                    </a:lnTo>
                    <a:lnTo>
                      <a:pt x="12521" y="227"/>
                    </a:lnTo>
                    <a:lnTo>
                      <a:pt x="12541" y="213"/>
                    </a:lnTo>
                    <a:lnTo>
                      <a:pt x="12559" y="203"/>
                    </a:lnTo>
                    <a:lnTo>
                      <a:pt x="12574" y="196"/>
                    </a:lnTo>
                    <a:lnTo>
                      <a:pt x="12686" y="165"/>
                    </a:lnTo>
                    <a:lnTo>
                      <a:pt x="12723" y="223"/>
                    </a:lnTo>
                    <a:lnTo>
                      <a:pt x="12699" y="203"/>
                    </a:lnTo>
                    <a:lnTo>
                      <a:pt x="12694" y="197"/>
                    </a:lnTo>
                    <a:lnTo>
                      <a:pt x="12688" y="196"/>
                    </a:lnTo>
                    <a:lnTo>
                      <a:pt x="12656" y="184"/>
                    </a:lnTo>
                    <a:lnTo>
                      <a:pt x="12649" y="194"/>
                    </a:lnTo>
                    <a:lnTo>
                      <a:pt x="12641" y="203"/>
                    </a:lnTo>
                    <a:lnTo>
                      <a:pt x="12635" y="209"/>
                    </a:lnTo>
                    <a:lnTo>
                      <a:pt x="12628" y="216"/>
                    </a:lnTo>
                    <a:lnTo>
                      <a:pt x="12620" y="220"/>
                    </a:lnTo>
                    <a:lnTo>
                      <a:pt x="12611" y="222"/>
                    </a:lnTo>
                    <a:lnTo>
                      <a:pt x="12599" y="223"/>
                    </a:lnTo>
                    <a:lnTo>
                      <a:pt x="12585" y="225"/>
                    </a:lnTo>
                    <a:lnTo>
                      <a:pt x="12594" y="242"/>
                    </a:lnTo>
                    <a:lnTo>
                      <a:pt x="12602" y="253"/>
                    </a:lnTo>
                    <a:lnTo>
                      <a:pt x="12607" y="258"/>
                    </a:lnTo>
                    <a:lnTo>
                      <a:pt x="12611" y="260"/>
                    </a:lnTo>
                    <a:lnTo>
                      <a:pt x="12612" y="260"/>
                    </a:lnTo>
                    <a:lnTo>
                      <a:pt x="12611" y="261"/>
                    </a:lnTo>
                    <a:lnTo>
                      <a:pt x="12608" y="264"/>
                    </a:lnTo>
                    <a:lnTo>
                      <a:pt x="12603" y="272"/>
                    </a:lnTo>
                    <a:lnTo>
                      <a:pt x="12599" y="277"/>
                    </a:lnTo>
                    <a:lnTo>
                      <a:pt x="12596" y="280"/>
                    </a:lnTo>
                    <a:lnTo>
                      <a:pt x="12593" y="282"/>
                    </a:lnTo>
                    <a:lnTo>
                      <a:pt x="12589" y="283"/>
                    </a:lnTo>
                    <a:lnTo>
                      <a:pt x="12584" y="283"/>
                    </a:lnTo>
                    <a:lnTo>
                      <a:pt x="12578" y="283"/>
                    </a:lnTo>
                    <a:lnTo>
                      <a:pt x="12575" y="283"/>
                    </a:lnTo>
                    <a:lnTo>
                      <a:pt x="12572" y="284"/>
                    </a:lnTo>
                    <a:lnTo>
                      <a:pt x="12568" y="285"/>
                    </a:lnTo>
                    <a:lnTo>
                      <a:pt x="12564" y="289"/>
                    </a:lnTo>
                    <a:lnTo>
                      <a:pt x="12559" y="293"/>
                    </a:lnTo>
                    <a:lnTo>
                      <a:pt x="12554" y="299"/>
                    </a:lnTo>
                    <a:lnTo>
                      <a:pt x="12548" y="308"/>
                    </a:lnTo>
                    <a:lnTo>
                      <a:pt x="12541" y="320"/>
                    </a:lnTo>
                    <a:lnTo>
                      <a:pt x="12582" y="317"/>
                    </a:lnTo>
                    <a:lnTo>
                      <a:pt x="12627" y="315"/>
                    </a:lnTo>
                    <a:lnTo>
                      <a:pt x="12651" y="315"/>
                    </a:lnTo>
                    <a:lnTo>
                      <a:pt x="12673" y="317"/>
                    </a:lnTo>
                    <a:lnTo>
                      <a:pt x="12681" y="320"/>
                    </a:lnTo>
                    <a:lnTo>
                      <a:pt x="12692" y="322"/>
                    </a:lnTo>
                    <a:lnTo>
                      <a:pt x="12699" y="325"/>
                    </a:lnTo>
                    <a:lnTo>
                      <a:pt x="12707" y="329"/>
                    </a:lnTo>
                    <a:lnTo>
                      <a:pt x="12623" y="359"/>
                    </a:lnTo>
                    <a:lnTo>
                      <a:pt x="12602" y="363"/>
                    </a:lnTo>
                    <a:lnTo>
                      <a:pt x="12596" y="365"/>
                    </a:lnTo>
                    <a:lnTo>
                      <a:pt x="12587" y="372"/>
                    </a:lnTo>
                    <a:lnTo>
                      <a:pt x="12563" y="388"/>
                    </a:lnTo>
                    <a:lnTo>
                      <a:pt x="12568" y="397"/>
                    </a:lnTo>
                    <a:lnTo>
                      <a:pt x="12573" y="402"/>
                    </a:lnTo>
                    <a:lnTo>
                      <a:pt x="12577" y="406"/>
                    </a:lnTo>
                    <a:lnTo>
                      <a:pt x="12579" y="408"/>
                    </a:lnTo>
                    <a:lnTo>
                      <a:pt x="12584" y="410"/>
                    </a:lnTo>
                    <a:lnTo>
                      <a:pt x="12588" y="410"/>
                    </a:lnTo>
                    <a:lnTo>
                      <a:pt x="12589" y="410"/>
                    </a:lnTo>
                    <a:lnTo>
                      <a:pt x="12589" y="411"/>
                    </a:lnTo>
                    <a:lnTo>
                      <a:pt x="12591" y="413"/>
                    </a:lnTo>
                    <a:lnTo>
                      <a:pt x="12592" y="417"/>
                    </a:lnTo>
                    <a:lnTo>
                      <a:pt x="12593" y="430"/>
                    </a:lnTo>
                    <a:lnTo>
                      <a:pt x="12596" y="454"/>
                    </a:lnTo>
                    <a:lnTo>
                      <a:pt x="12612" y="446"/>
                    </a:lnTo>
                    <a:lnTo>
                      <a:pt x="12623" y="441"/>
                    </a:lnTo>
                    <a:lnTo>
                      <a:pt x="12631" y="436"/>
                    </a:lnTo>
                    <a:lnTo>
                      <a:pt x="12635" y="432"/>
                    </a:lnTo>
                    <a:lnTo>
                      <a:pt x="12637" y="429"/>
                    </a:lnTo>
                    <a:lnTo>
                      <a:pt x="12637" y="426"/>
                    </a:lnTo>
                    <a:lnTo>
                      <a:pt x="12636" y="424"/>
                    </a:lnTo>
                    <a:lnTo>
                      <a:pt x="12633" y="421"/>
                    </a:lnTo>
                    <a:lnTo>
                      <a:pt x="12632" y="418"/>
                    </a:lnTo>
                    <a:lnTo>
                      <a:pt x="12631" y="416"/>
                    </a:lnTo>
                    <a:lnTo>
                      <a:pt x="12631" y="412"/>
                    </a:lnTo>
                    <a:lnTo>
                      <a:pt x="12633" y="408"/>
                    </a:lnTo>
                    <a:lnTo>
                      <a:pt x="12637" y="403"/>
                    </a:lnTo>
                    <a:lnTo>
                      <a:pt x="12645" y="397"/>
                    </a:lnTo>
                    <a:lnTo>
                      <a:pt x="12657" y="389"/>
                    </a:lnTo>
                    <a:lnTo>
                      <a:pt x="12673" y="380"/>
                    </a:lnTo>
                    <a:lnTo>
                      <a:pt x="12683" y="386"/>
                    </a:lnTo>
                    <a:lnTo>
                      <a:pt x="12690" y="389"/>
                    </a:lnTo>
                    <a:lnTo>
                      <a:pt x="12697" y="394"/>
                    </a:lnTo>
                    <a:lnTo>
                      <a:pt x="12700" y="397"/>
                    </a:lnTo>
                    <a:lnTo>
                      <a:pt x="12705" y="403"/>
                    </a:lnTo>
                    <a:lnTo>
                      <a:pt x="12709" y="410"/>
                    </a:lnTo>
                    <a:lnTo>
                      <a:pt x="12714" y="416"/>
                    </a:lnTo>
                    <a:lnTo>
                      <a:pt x="12724" y="422"/>
                    </a:lnTo>
                    <a:lnTo>
                      <a:pt x="12741" y="430"/>
                    </a:lnTo>
                    <a:lnTo>
                      <a:pt x="12770" y="440"/>
                    </a:lnTo>
                    <a:lnTo>
                      <a:pt x="12779" y="430"/>
                    </a:lnTo>
                    <a:lnTo>
                      <a:pt x="12787" y="421"/>
                    </a:lnTo>
                    <a:lnTo>
                      <a:pt x="12798" y="413"/>
                    </a:lnTo>
                    <a:lnTo>
                      <a:pt x="12809" y="407"/>
                    </a:lnTo>
                    <a:lnTo>
                      <a:pt x="12819" y="402"/>
                    </a:lnTo>
                    <a:lnTo>
                      <a:pt x="12830" y="398"/>
                    </a:lnTo>
                    <a:lnTo>
                      <a:pt x="12842" y="394"/>
                    </a:lnTo>
                    <a:lnTo>
                      <a:pt x="12853" y="393"/>
                    </a:lnTo>
                    <a:lnTo>
                      <a:pt x="12864" y="393"/>
                    </a:lnTo>
                    <a:lnTo>
                      <a:pt x="12875" y="396"/>
                    </a:lnTo>
                    <a:lnTo>
                      <a:pt x="12886" y="398"/>
                    </a:lnTo>
                    <a:lnTo>
                      <a:pt x="12896" y="403"/>
                    </a:lnTo>
                    <a:lnTo>
                      <a:pt x="12906" y="411"/>
                    </a:lnTo>
                    <a:lnTo>
                      <a:pt x="12915" y="420"/>
                    </a:lnTo>
                    <a:lnTo>
                      <a:pt x="12924" y="430"/>
                    </a:lnTo>
                    <a:lnTo>
                      <a:pt x="12931" y="443"/>
                    </a:lnTo>
                    <a:lnTo>
                      <a:pt x="12948" y="424"/>
                    </a:lnTo>
                    <a:lnTo>
                      <a:pt x="12962" y="408"/>
                    </a:lnTo>
                    <a:lnTo>
                      <a:pt x="12968" y="402"/>
                    </a:lnTo>
                    <a:lnTo>
                      <a:pt x="12974" y="397"/>
                    </a:lnTo>
                    <a:lnTo>
                      <a:pt x="12981" y="393"/>
                    </a:lnTo>
                    <a:lnTo>
                      <a:pt x="12987" y="389"/>
                    </a:lnTo>
                    <a:lnTo>
                      <a:pt x="12994" y="387"/>
                    </a:lnTo>
                    <a:lnTo>
                      <a:pt x="13002" y="386"/>
                    </a:lnTo>
                    <a:lnTo>
                      <a:pt x="13011" y="384"/>
                    </a:lnTo>
                    <a:lnTo>
                      <a:pt x="13020" y="384"/>
                    </a:lnTo>
                    <a:lnTo>
                      <a:pt x="13030" y="387"/>
                    </a:lnTo>
                    <a:lnTo>
                      <a:pt x="13042" y="389"/>
                    </a:lnTo>
                    <a:lnTo>
                      <a:pt x="13055" y="392"/>
                    </a:lnTo>
                    <a:lnTo>
                      <a:pt x="13070" y="397"/>
                    </a:lnTo>
                    <a:lnTo>
                      <a:pt x="13063" y="407"/>
                    </a:lnTo>
                    <a:lnTo>
                      <a:pt x="13056" y="415"/>
                    </a:lnTo>
                    <a:lnTo>
                      <a:pt x="13051" y="420"/>
                    </a:lnTo>
                    <a:lnTo>
                      <a:pt x="13045" y="422"/>
                    </a:lnTo>
                    <a:lnTo>
                      <a:pt x="13031" y="426"/>
                    </a:lnTo>
                    <a:lnTo>
                      <a:pt x="13013" y="431"/>
                    </a:lnTo>
                    <a:lnTo>
                      <a:pt x="13020" y="431"/>
                    </a:lnTo>
                    <a:lnTo>
                      <a:pt x="13025" y="434"/>
                    </a:lnTo>
                    <a:lnTo>
                      <a:pt x="13027" y="437"/>
                    </a:lnTo>
                    <a:lnTo>
                      <a:pt x="13031" y="440"/>
                    </a:lnTo>
                    <a:lnTo>
                      <a:pt x="13039" y="441"/>
                    </a:lnTo>
                    <a:lnTo>
                      <a:pt x="13046" y="443"/>
                    </a:lnTo>
                    <a:lnTo>
                      <a:pt x="13066" y="444"/>
                    </a:lnTo>
                    <a:lnTo>
                      <a:pt x="13089" y="443"/>
                    </a:lnTo>
                    <a:lnTo>
                      <a:pt x="13112" y="440"/>
                    </a:lnTo>
                    <a:lnTo>
                      <a:pt x="13135" y="436"/>
                    </a:lnTo>
                    <a:lnTo>
                      <a:pt x="13152" y="434"/>
                    </a:lnTo>
                    <a:lnTo>
                      <a:pt x="13165" y="431"/>
                    </a:lnTo>
                    <a:lnTo>
                      <a:pt x="13169" y="430"/>
                    </a:lnTo>
                    <a:lnTo>
                      <a:pt x="13174" y="427"/>
                    </a:lnTo>
                    <a:lnTo>
                      <a:pt x="13178" y="426"/>
                    </a:lnTo>
                    <a:lnTo>
                      <a:pt x="13183" y="425"/>
                    </a:lnTo>
                    <a:lnTo>
                      <a:pt x="13202" y="421"/>
                    </a:lnTo>
                    <a:lnTo>
                      <a:pt x="13218" y="421"/>
                    </a:lnTo>
                    <a:lnTo>
                      <a:pt x="13233" y="422"/>
                    </a:lnTo>
                    <a:lnTo>
                      <a:pt x="13248" y="425"/>
                    </a:lnTo>
                    <a:lnTo>
                      <a:pt x="13262" y="427"/>
                    </a:lnTo>
                    <a:lnTo>
                      <a:pt x="13277" y="431"/>
                    </a:lnTo>
                    <a:lnTo>
                      <a:pt x="13294" y="434"/>
                    </a:lnTo>
                    <a:lnTo>
                      <a:pt x="13311" y="435"/>
                    </a:lnTo>
                    <a:lnTo>
                      <a:pt x="13325" y="435"/>
                    </a:lnTo>
                    <a:lnTo>
                      <a:pt x="13335" y="435"/>
                    </a:lnTo>
                    <a:lnTo>
                      <a:pt x="13344" y="434"/>
                    </a:lnTo>
                    <a:lnTo>
                      <a:pt x="13351" y="432"/>
                    </a:lnTo>
                    <a:lnTo>
                      <a:pt x="13362" y="429"/>
                    </a:lnTo>
                    <a:lnTo>
                      <a:pt x="13369" y="425"/>
                    </a:lnTo>
                    <a:lnTo>
                      <a:pt x="13377" y="421"/>
                    </a:lnTo>
                    <a:lnTo>
                      <a:pt x="13387" y="420"/>
                    </a:lnTo>
                    <a:lnTo>
                      <a:pt x="13402" y="421"/>
                    </a:lnTo>
                    <a:lnTo>
                      <a:pt x="13425" y="425"/>
                    </a:lnTo>
                    <a:lnTo>
                      <a:pt x="13445" y="429"/>
                    </a:lnTo>
                    <a:lnTo>
                      <a:pt x="13464" y="432"/>
                    </a:lnTo>
                    <a:lnTo>
                      <a:pt x="13484" y="435"/>
                    </a:lnTo>
                    <a:lnTo>
                      <a:pt x="13503" y="436"/>
                    </a:lnTo>
                    <a:lnTo>
                      <a:pt x="13544" y="439"/>
                    </a:lnTo>
                    <a:lnTo>
                      <a:pt x="13585" y="440"/>
                    </a:lnTo>
                    <a:lnTo>
                      <a:pt x="13628" y="441"/>
                    </a:lnTo>
                    <a:lnTo>
                      <a:pt x="13672" y="443"/>
                    </a:lnTo>
                    <a:lnTo>
                      <a:pt x="13717" y="444"/>
                    </a:lnTo>
                    <a:lnTo>
                      <a:pt x="13762" y="448"/>
                    </a:lnTo>
                    <a:lnTo>
                      <a:pt x="13782" y="449"/>
                    </a:lnTo>
                    <a:lnTo>
                      <a:pt x="13804" y="450"/>
                    </a:lnTo>
                    <a:lnTo>
                      <a:pt x="13824" y="450"/>
                    </a:lnTo>
                    <a:lnTo>
                      <a:pt x="13844" y="449"/>
                    </a:lnTo>
                    <a:lnTo>
                      <a:pt x="13863" y="446"/>
                    </a:lnTo>
                    <a:lnTo>
                      <a:pt x="13883" y="444"/>
                    </a:lnTo>
                    <a:lnTo>
                      <a:pt x="13902" y="440"/>
                    </a:lnTo>
                    <a:lnTo>
                      <a:pt x="13921" y="435"/>
                    </a:lnTo>
                    <a:lnTo>
                      <a:pt x="13940" y="430"/>
                    </a:lnTo>
                    <a:lnTo>
                      <a:pt x="13958" y="422"/>
                    </a:lnTo>
                    <a:lnTo>
                      <a:pt x="13975" y="415"/>
                    </a:lnTo>
                    <a:lnTo>
                      <a:pt x="13993" y="405"/>
                    </a:lnTo>
                    <a:lnTo>
                      <a:pt x="14010" y="394"/>
                    </a:lnTo>
                    <a:lnTo>
                      <a:pt x="14025" y="383"/>
                    </a:lnTo>
                    <a:lnTo>
                      <a:pt x="14040" y="369"/>
                    </a:lnTo>
                    <a:lnTo>
                      <a:pt x="14055" y="354"/>
                    </a:lnTo>
                    <a:lnTo>
                      <a:pt x="14050" y="348"/>
                    </a:lnTo>
                    <a:lnTo>
                      <a:pt x="14046" y="340"/>
                    </a:lnTo>
                    <a:lnTo>
                      <a:pt x="14042" y="332"/>
                    </a:lnTo>
                    <a:lnTo>
                      <a:pt x="14040" y="325"/>
                    </a:lnTo>
                    <a:lnTo>
                      <a:pt x="14035" y="308"/>
                    </a:lnTo>
                    <a:lnTo>
                      <a:pt x="14032" y="292"/>
                    </a:lnTo>
                    <a:lnTo>
                      <a:pt x="14030" y="258"/>
                    </a:lnTo>
                    <a:lnTo>
                      <a:pt x="14030" y="221"/>
                    </a:lnTo>
                    <a:lnTo>
                      <a:pt x="14030" y="203"/>
                    </a:lnTo>
                    <a:lnTo>
                      <a:pt x="14030" y="185"/>
                    </a:lnTo>
                    <a:lnTo>
                      <a:pt x="14028" y="168"/>
                    </a:lnTo>
                    <a:lnTo>
                      <a:pt x="14026" y="151"/>
                    </a:lnTo>
                    <a:lnTo>
                      <a:pt x="14022" y="135"/>
                    </a:lnTo>
                    <a:lnTo>
                      <a:pt x="14016" y="120"/>
                    </a:lnTo>
                    <a:lnTo>
                      <a:pt x="14012" y="112"/>
                    </a:lnTo>
                    <a:lnTo>
                      <a:pt x="14008" y="104"/>
                    </a:lnTo>
                    <a:lnTo>
                      <a:pt x="14003" y="98"/>
                    </a:lnTo>
                    <a:lnTo>
                      <a:pt x="13998" y="90"/>
                    </a:lnTo>
                    <a:lnTo>
                      <a:pt x="13982" y="82"/>
                    </a:lnTo>
                    <a:lnTo>
                      <a:pt x="13965" y="73"/>
                    </a:lnTo>
                    <a:lnTo>
                      <a:pt x="13948" y="64"/>
                    </a:lnTo>
                    <a:lnTo>
                      <a:pt x="13929" y="56"/>
                    </a:lnTo>
                    <a:lnTo>
                      <a:pt x="13910" y="50"/>
                    </a:lnTo>
                    <a:lnTo>
                      <a:pt x="13890" y="44"/>
                    </a:lnTo>
                    <a:lnTo>
                      <a:pt x="13869" y="37"/>
                    </a:lnTo>
                    <a:lnTo>
                      <a:pt x="13848" y="32"/>
                    </a:lnTo>
                    <a:lnTo>
                      <a:pt x="13804" y="22"/>
                    </a:lnTo>
                    <a:lnTo>
                      <a:pt x="13757" y="16"/>
                    </a:lnTo>
                    <a:lnTo>
                      <a:pt x="13709" y="11"/>
                    </a:lnTo>
                    <a:lnTo>
                      <a:pt x="13660" y="7"/>
                    </a:lnTo>
                    <a:lnTo>
                      <a:pt x="13611" y="4"/>
                    </a:lnTo>
                    <a:lnTo>
                      <a:pt x="13560" y="3"/>
                    </a:lnTo>
                    <a:lnTo>
                      <a:pt x="13510" y="4"/>
                    </a:lnTo>
                    <a:lnTo>
                      <a:pt x="13460" y="6"/>
                    </a:lnTo>
                    <a:lnTo>
                      <a:pt x="13412" y="8"/>
                    </a:lnTo>
                    <a:lnTo>
                      <a:pt x="13366" y="11"/>
                    </a:lnTo>
                    <a:lnTo>
                      <a:pt x="13320" y="14"/>
                    </a:lnTo>
                    <a:lnTo>
                      <a:pt x="13277" y="19"/>
                    </a:lnTo>
                    <a:lnTo>
                      <a:pt x="13321" y="54"/>
                    </a:lnTo>
                    <a:lnTo>
                      <a:pt x="13335" y="65"/>
                    </a:lnTo>
                    <a:lnTo>
                      <a:pt x="13340" y="69"/>
                    </a:lnTo>
                    <a:lnTo>
                      <a:pt x="13344" y="74"/>
                    </a:lnTo>
                    <a:lnTo>
                      <a:pt x="13353" y="90"/>
                    </a:lnTo>
                    <a:lnTo>
                      <a:pt x="13324" y="82"/>
                    </a:lnTo>
                    <a:lnTo>
                      <a:pt x="13311" y="79"/>
                    </a:lnTo>
                    <a:lnTo>
                      <a:pt x="13299" y="82"/>
                    </a:lnTo>
                    <a:lnTo>
                      <a:pt x="13268" y="88"/>
                    </a:lnTo>
                    <a:lnTo>
                      <a:pt x="13251" y="46"/>
                    </a:lnTo>
                    <a:lnTo>
                      <a:pt x="13238" y="31"/>
                    </a:lnTo>
                    <a:lnTo>
                      <a:pt x="13238" y="30"/>
                    </a:lnTo>
                    <a:lnTo>
                      <a:pt x="13238" y="31"/>
                    </a:lnTo>
                    <a:lnTo>
                      <a:pt x="13236" y="32"/>
                    </a:lnTo>
                    <a:lnTo>
                      <a:pt x="13231" y="31"/>
                    </a:lnTo>
                    <a:lnTo>
                      <a:pt x="13219" y="28"/>
                    </a:lnTo>
                    <a:lnTo>
                      <a:pt x="13174" y="14"/>
                    </a:lnTo>
                    <a:lnTo>
                      <a:pt x="13152" y="11"/>
                    </a:lnTo>
                    <a:lnTo>
                      <a:pt x="13132" y="8"/>
                    </a:lnTo>
                    <a:lnTo>
                      <a:pt x="13113" y="6"/>
                    </a:lnTo>
                    <a:lnTo>
                      <a:pt x="13093" y="4"/>
                    </a:lnTo>
                    <a:lnTo>
                      <a:pt x="13055" y="6"/>
                    </a:lnTo>
                    <a:lnTo>
                      <a:pt x="13016" y="7"/>
                    </a:lnTo>
                    <a:lnTo>
                      <a:pt x="12976" y="9"/>
                    </a:lnTo>
                    <a:lnTo>
                      <a:pt x="12935" y="9"/>
                    </a:lnTo>
                    <a:lnTo>
                      <a:pt x="12912" y="9"/>
                    </a:lnTo>
                    <a:lnTo>
                      <a:pt x="12891" y="7"/>
                    </a:lnTo>
                    <a:lnTo>
                      <a:pt x="12867" y="4"/>
                    </a:lnTo>
                    <a:lnTo>
                      <a:pt x="12843" y="0"/>
                    </a:lnTo>
                    <a:lnTo>
                      <a:pt x="12832" y="26"/>
                    </a:lnTo>
                    <a:lnTo>
                      <a:pt x="12828" y="32"/>
                    </a:lnTo>
                    <a:lnTo>
                      <a:pt x="12825" y="37"/>
                    </a:lnTo>
                    <a:lnTo>
                      <a:pt x="12820" y="44"/>
                    </a:lnTo>
                    <a:lnTo>
                      <a:pt x="12809" y="55"/>
                    </a:lnTo>
                    <a:lnTo>
                      <a:pt x="12795" y="35"/>
                    </a:lnTo>
                    <a:lnTo>
                      <a:pt x="12786" y="27"/>
                    </a:lnTo>
                    <a:lnTo>
                      <a:pt x="12776" y="19"/>
                    </a:lnTo>
                    <a:lnTo>
                      <a:pt x="12765" y="14"/>
                    </a:lnTo>
                    <a:lnTo>
                      <a:pt x="12752" y="9"/>
                    </a:lnTo>
                    <a:lnTo>
                      <a:pt x="12739" y="6"/>
                    </a:lnTo>
                    <a:lnTo>
                      <a:pt x="12724" y="4"/>
                    </a:lnTo>
                    <a:lnTo>
                      <a:pt x="12709" y="4"/>
                    </a:lnTo>
                    <a:lnTo>
                      <a:pt x="12694" y="8"/>
                    </a:lnTo>
                    <a:lnTo>
                      <a:pt x="12684" y="11"/>
                    </a:lnTo>
                    <a:lnTo>
                      <a:pt x="12676" y="14"/>
                    </a:lnTo>
                    <a:lnTo>
                      <a:pt x="12669" y="18"/>
                    </a:lnTo>
                    <a:lnTo>
                      <a:pt x="12664" y="23"/>
                    </a:lnTo>
                    <a:lnTo>
                      <a:pt x="12659" y="27"/>
                    </a:lnTo>
                    <a:lnTo>
                      <a:pt x="12654" y="32"/>
                    </a:lnTo>
                    <a:lnTo>
                      <a:pt x="12651" y="37"/>
                    </a:lnTo>
                    <a:lnTo>
                      <a:pt x="12649" y="44"/>
                    </a:lnTo>
                    <a:lnTo>
                      <a:pt x="12645" y="55"/>
                    </a:lnTo>
                    <a:lnTo>
                      <a:pt x="12645" y="66"/>
                    </a:lnTo>
                    <a:lnTo>
                      <a:pt x="12645" y="78"/>
                    </a:lnTo>
                    <a:lnTo>
                      <a:pt x="12647" y="89"/>
                    </a:lnTo>
                    <a:lnTo>
                      <a:pt x="12652" y="109"/>
                    </a:lnTo>
                    <a:lnTo>
                      <a:pt x="12655" y="123"/>
                    </a:lnTo>
                    <a:lnTo>
                      <a:pt x="12655" y="126"/>
                    </a:lnTo>
                    <a:lnTo>
                      <a:pt x="12654" y="127"/>
                    </a:lnTo>
                    <a:lnTo>
                      <a:pt x="12652" y="128"/>
                    </a:lnTo>
                    <a:lnTo>
                      <a:pt x="12651" y="128"/>
                    </a:lnTo>
                    <a:lnTo>
                      <a:pt x="12645" y="127"/>
                    </a:lnTo>
                    <a:lnTo>
                      <a:pt x="12636" y="122"/>
                    </a:lnTo>
                    <a:lnTo>
                      <a:pt x="12602" y="92"/>
                    </a:lnTo>
                    <a:lnTo>
                      <a:pt x="12587" y="82"/>
                    </a:lnTo>
                    <a:lnTo>
                      <a:pt x="12570" y="73"/>
                    </a:lnTo>
                    <a:lnTo>
                      <a:pt x="12553" y="66"/>
                    </a:lnTo>
                    <a:lnTo>
                      <a:pt x="12535" y="63"/>
                    </a:lnTo>
                    <a:lnTo>
                      <a:pt x="12516" y="59"/>
                    </a:lnTo>
                    <a:lnTo>
                      <a:pt x="12497" y="57"/>
                    </a:lnTo>
                    <a:lnTo>
                      <a:pt x="12477" y="56"/>
                    </a:lnTo>
                    <a:lnTo>
                      <a:pt x="12458" y="56"/>
                    </a:lnTo>
                    <a:lnTo>
                      <a:pt x="12418" y="56"/>
                    </a:lnTo>
                    <a:lnTo>
                      <a:pt x="12378" y="56"/>
                    </a:lnTo>
                    <a:lnTo>
                      <a:pt x="12358" y="55"/>
                    </a:lnTo>
                    <a:lnTo>
                      <a:pt x="12341" y="54"/>
                    </a:lnTo>
                    <a:lnTo>
                      <a:pt x="12322" y="51"/>
                    </a:lnTo>
                    <a:lnTo>
                      <a:pt x="12304" y="47"/>
                    </a:lnTo>
                    <a:lnTo>
                      <a:pt x="12270" y="32"/>
                    </a:lnTo>
                    <a:lnTo>
                      <a:pt x="12219" y="12"/>
                    </a:lnTo>
                    <a:lnTo>
                      <a:pt x="12205" y="8"/>
                    </a:lnTo>
                    <a:lnTo>
                      <a:pt x="12193" y="6"/>
                    </a:lnTo>
                    <a:lnTo>
                      <a:pt x="12180" y="4"/>
                    </a:lnTo>
                    <a:lnTo>
                      <a:pt x="12169" y="4"/>
                    </a:lnTo>
                    <a:lnTo>
                      <a:pt x="12157" y="6"/>
                    </a:lnTo>
                    <a:lnTo>
                      <a:pt x="12147" y="11"/>
                    </a:lnTo>
                    <a:lnTo>
                      <a:pt x="12144" y="13"/>
                    </a:lnTo>
                    <a:lnTo>
                      <a:pt x="12140" y="17"/>
                    </a:lnTo>
                    <a:lnTo>
                      <a:pt x="12136" y="21"/>
                    </a:lnTo>
                    <a:lnTo>
                      <a:pt x="12133" y="26"/>
                    </a:lnTo>
                    <a:lnTo>
                      <a:pt x="12141" y="40"/>
                    </a:lnTo>
                    <a:lnTo>
                      <a:pt x="12142" y="42"/>
                    </a:lnTo>
                    <a:lnTo>
                      <a:pt x="12144" y="46"/>
                    </a:lnTo>
                    <a:lnTo>
                      <a:pt x="12142" y="55"/>
                    </a:lnTo>
                    <a:lnTo>
                      <a:pt x="12141" y="61"/>
                    </a:lnTo>
                    <a:lnTo>
                      <a:pt x="12139" y="68"/>
                    </a:lnTo>
                    <a:lnTo>
                      <a:pt x="12135" y="71"/>
                    </a:lnTo>
                    <a:lnTo>
                      <a:pt x="12128" y="75"/>
                    </a:lnTo>
                    <a:lnTo>
                      <a:pt x="12123" y="78"/>
                    </a:lnTo>
                    <a:lnTo>
                      <a:pt x="12116" y="79"/>
                    </a:lnTo>
                    <a:lnTo>
                      <a:pt x="12108" y="79"/>
                    </a:lnTo>
                    <a:lnTo>
                      <a:pt x="12075" y="76"/>
                    </a:lnTo>
                    <a:lnTo>
                      <a:pt x="12045" y="70"/>
                    </a:lnTo>
                    <a:close/>
                  </a:path>
                </a:pathLst>
              </a:custGeom>
              <a:solidFill>
                <a:srgbClr val="B11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66">
                <a:extLst>
                  <a:ext uri="{FF2B5EF4-FFF2-40B4-BE49-F238E27FC236}">
                    <a16:creationId xmlns:a16="http://schemas.microsoft.com/office/drawing/2014/main" id="{5197DD0E-CC77-3C83-B9DC-C6E4B8F96000}"/>
                  </a:ext>
                </a:extLst>
              </p:cNvPr>
              <p:cNvSpPr>
                <a:spLocks/>
              </p:cNvSpPr>
              <p:nvPr/>
            </p:nvSpPr>
            <p:spPr bwMode="auto">
              <a:xfrm>
                <a:off x="3250407" y="7381081"/>
                <a:ext cx="928687" cy="90487"/>
              </a:xfrm>
              <a:custGeom>
                <a:avLst/>
                <a:gdLst>
                  <a:gd name="T0" fmla="*/ 9 w 2340"/>
                  <a:gd name="T1" fmla="*/ 200 h 229"/>
                  <a:gd name="T2" fmla="*/ 18 w 2340"/>
                  <a:gd name="T3" fmla="*/ 218 h 229"/>
                  <a:gd name="T4" fmla="*/ 25 w 2340"/>
                  <a:gd name="T5" fmla="*/ 225 h 229"/>
                  <a:gd name="T6" fmla="*/ 40 w 2340"/>
                  <a:gd name="T7" fmla="*/ 229 h 229"/>
                  <a:gd name="T8" fmla="*/ 76 w 2340"/>
                  <a:gd name="T9" fmla="*/ 229 h 229"/>
                  <a:gd name="T10" fmla="*/ 143 w 2340"/>
                  <a:gd name="T11" fmla="*/ 229 h 229"/>
                  <a:gd name="T12" fmla="*/ 223 w 2340"/>
                  <a:gd name="T13" fmla="*/ 228 h 229"/>
                  <a:gd name="T14" fmla="*/ 305 w 2340"/>
                  <a:gd name="T15" fmla="*/ 228 h 229"/>
                  <a:gd name="T16" fmla="*/ 386 w 2340"/>
                  <a:gd name="T17" fmla="*/ 227 h 229"/>
                  <a:gd name="T18" fmla="*/ 500 w 2340"/>
                  <a:gd name="T19" fmla="*/ 225 h 229"/>
                  <a:gd name="T20" fmla="*/ 713 w 2340"/>
                  <a:gd name="T21" fmla="*/ 225 h 229"/>
                  <a:gd name="T22" fmla="*/ 993 w 2340"/>
                  <a:gd name="T23" fmla="*/ 227 h 229"/>
                  <a:gd name="T24" fmla="*/ 1309 w 2340"/>
                  <a:gd name="T25" fmla="*/ 228 h 229"/>
                  <a:gd name="T26" fmla="*/ 1628 w 2340"/>
                  <a:gd name="T27" fmla="*/ 228 h 229"/>
                  <a:gd name="T28" fmla="*/ 1923 w 2340"/>
                  <a:gd name="T29" fmla="*/ 227 h 229"/>
                  <a:gd name="T30" fmla="*/ 2159 w 2340"/>
                  <a:gd name="T31" fmla="*/ 223 h 229"/>
                  <a:gd name="T32" fmla="*/ 2281 w 2340"/>
                  <a:gd name="T33" fmla="*/ 220 h 229"/>
                  <a:gd name="T34" fmla="*/ 2328 w 2340"/>
                  <a:gd name="T35" fmla="*/ 217 h 229"/>
                  <a:gd name="T36" fmla="*/ 2340 w 2340"/>
                  <a:gd name="T37" fmla="*/ 0 h 229"/>
                  <a:gd name="T38" fmla="*/ 2168 w 2340"/>
                  <a:gd name="T39" fmla="*/ 0 h 229"/>
                  <a:gd name="T40" fmla="*/ 1877 w 2340"/>
                  <a:gd name="T41" fmla="*/ 0 h 229"/>
                  <a:gd name="T42" fmla="*/ 1512 w 2340"/>
                  <a:gd name="T43" fmla="*/ 0 h 229"/>
                  <a:gd name="T44" fmla="*/ 1113 w 2340"/>
                  <a:gd name="T45" fmla="*/ 1 h 229"/>
                  <a:gd name="T46" fmla="*/ 722 w 2340"/>
                  <a:gd name="T47" fmla="*/ 2 h 229"/>
                  <a:gd name="T48" fmla="*/ 381 w 2340"/>
                  <a:gd name="T49" fmla="*/ 6 h 229"/>
                  <a:gd name="T50" fmla="*/ 132 w 2340"/>
                  <a:gd name="T51" fmla="*/ 13 h 229"/>
                  <a:gd name="T52" fmla="*/ 55 w 2340"/>
                  <a:gd name="T53" fmla="*/ 16 h 229"/>
                  <a:gd name="T54" fmla="*/ 16 w 2340"/>
                  <a:gd name="T55" fmla="*/ 20 h 229"/>
                  <a:gd name="T56" fmla="*/ 7 w 2340"/>
                  <a:gd name="T57" fmla="*/ 52 h 229"/>
                  <a:gd name="T58" fmla="*/ 2 w 2340"/>
                  <a:gd name="T59" fmla="*/ 94 h 229"/>
                  <a:gd name="T60" fmla="*/ 0 w 2340"/>
                  <a:gd name="T61" fmla="*/ 139 h 229"/>
                  <a:gd name="T62" fmla="*/ 4 w 2340"/>
                  <a:gd name="T63" fmla="*/ 18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40" h="229">
                    <a:moveTo>
                      <a:pt x="4" y="180"/>
                    </a:moveTo>
                    <a:lnTo>
                      <a:pt x="9" y="200"/>
                    </a:lnTo>
                    <a:lnTo>
                      <a:pt x="14" y="213"/>
                    </a:lnTo>
                    <a:lnTo>
                      <a:pt x="18" y="218"/>
                    </a:lnTo>
                    <a:lnTo>
                      <a:pt x="20" y="222"/>
                    </a:lnTo>
                    <a:lnTo>
                      <a:pt x="25" y="225"/>
                    </a:lnTo>
                    <a:lnTo>
                      <a:pt x="29" y="227"/>
                    </a:lnTo>
                    <a:lnTo>
                      <a:pt x="40" y="229"/>
                    </a:lnTo>
                    <a:lnTo>
                      <a:pt x="57" y="229"/>
                    </a:lnTo>
                    <a:lnTo>
                      <a:pt x="76" y="229"/>
                    </a:lnTo>
                    <a:lnTo>
                      <a:pt x="102" y="229"/>
                    </a:lnTo>
                    <a:lnTo>
                      <a:pt x="143" y="229"/>
                    </a:lnTo>
                    <a:lnTo>
                      <a:pt x="183" y="229"/>
                    </a:lnTo>
                    <a:lnTo>
                      <a:pt x="223" y="228"/>
                    </a:lnTo>
                    <a:lnTo>
                      <a:pt x="264" y="228"/>
                    </a:lnTo>
                    <a:lnTo>
                      <a:pt x="305" y="228"/>
                    </a:lnTo>
                    <a:lnTo>
                      <a:pt x="346" y="228"/>
                    </a:lnTo>
                    <a:lnTo>
                      <a:pt x="386" y="227"/>
                    </a:lnTo>
                    <a:lnTo>
                      <a:pt x="427" y="227"/>
                    </a:lnTo>
                    <a:lnTo>
                      <a:pt x="500" y="225"/>
                    </a:lnTo>
                    <a:lnTo>
                      <a:pt x="596" y="225"/>
                    </a:lnTo>
                    <a:lnTo>
                      <a:pt x="713" y="225"/>
                    </a:lnTo>
                    <a:lnTo>
                      <a:pt x="847" y="227"/>
                    </a:lnTo>
                    <a:lnTo>
                      <a:pt x="993" y="227"/>
                    </a:lnTo>
                    <a:lnTo>
                      <a:pt x="1149" y="227"/>
                    </a:lnTo>
                    <a:lnTo>
                      <a:pt x="1309" y="228"/>
                    </a:lnTo>
                    <a:lnTo>
                      <a:pt x="1469" y="228"/>
                    </a:lnTo>
                    <a:lnTo>
                      <a:pt x="1628" y="228"/>
                    </a:lnTo>
                    <a:lnTo>
                      <a:pt x="1781" y="227"/>
                    </a:lnTo>
                    <a:lnTo>
                      <a:pt x="1923" y="227"/>
                    </a:lnTo>
                    <a:lnTo>
                      <a:pt x="2050" y="225"/>
                    </a:lnTo>
                    <a:lnTo>
                      <a:pt x="2159" y="223"/>
                    </a:lnTo>
                    <a:lnTo>
                      <a:pt x="2247" y="222"/>
                    </a:lnTo>
                    <a:lnTo>
                      <a:pt x="2281" y="220"/>
                    </a:lnTo>
                    <a:lnTo>
                      <a:pt x="2308" y="218"/>
                    </a:lnTo>
                    <a:lnTo>
                      <a:pt x="2328" y="217"/>
                    </a:lnTo>
                    <a:lnTo>
                      <a:pt x="2339" y="214"/>
                    </a:lnTo>
                    <a:lnTo>
                      <a:pt x="2340" y="0"/>
                    </a:lnTo>
                    <a:lnTo>
                      <a:pt x="2271" y="0"/>
                    </a:lnTo>
                    <a:lnTo>
                      <a:pt x="2168" y="0"/>
                    </a:lnTo>
                    <a:lnTo>
                      <a:pt x="2034" y="0"/>
                    </a:lnTo>
                    <a:lnTo>
                      <a:pt x="1877" y="0"/>
                    </a:lnTo>
                    <a:lnTo>
                      <a:pt x="1702" y="0"/>
                    </a:lnTo>
                    <a:lnTo>
                      <a:pt x="1512" y="0"/>
                    </a:lnTo>
                    <a:lnTo>
                      <a:pt x="1314" y="0"/>
                    </a:lnTo>
                    <a:lnTo>
                      <a:pt x="1113" y="1"/>
                    </a:lnTo>
                    <a:lnTo>
                      <a:pt x="914" y="1"/>
                    </a:lnTo>
                    <a:lnTo>
                      <a:pt x="722" y="2"/>
                    </a:lnTo>
                    <a:lnTo>
                      <a:pt x="543" y="5"/>
                    </a:lnTo>
                    <a:lnTo>
                      <a:pt x="381" y="6"/>
                    </a:lnTo>
                    <a:lnTo>
                      <a:pt x="242" y="9"/>
                    </a:lnTo>
                    <a:lnTo>
                      <a:pt x="132" y="13"/>
                    </a:lnTo>
                    <a:lnTo>
                      <a:pt x="90" y="14"/>
                    </a:lnTo>
                    <a:lnTo>
                      <a:pt x="55" y="16"/>
                    </a:lnTo>
                    <a:lnTo>
                      <a:pt x="30" y="18"/>
                    </a:lnTo>
                    <a:lnTo>
                      <a:pt x="16" y="20"/>
                    </a:lnTo>
                    <a:lnTo>
                      <a:pt x="13" y="34"/>
                    </a:lnTo>
                    <a:lnTo>
                      <a:pt x="7" y="52"/>
                    </a:lnTo>
                    <a:lnTo>
                      <a:pt x="5" y="72"/>
                    </a:lnTo>
                    <a:lnTo>
                      <a:pt x="2" y="94"/>
                    </a:lnTo>
                    <a:lnTo>
                      <a:pt x="0" y="117"/>
                    </a:lnTo>
                    <a:lnTo>
                      <a:pt x="0" y="139"/>
                    </a:lnTo>
                    <a:lnTo>
                      <a:pt x="1" y="161"/>
                    </a:lnTo>
                    <a:lnTo>
                      <a:pt x="4" y="180"/>
                    </a:lnTo>
                    <a:close/>
                  </a:path>
                </a:pathLst>
              </a:custGeom>
              <a:solidFill>
                <a:srgbClr val="C00000"/>
              </a:solid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0" name="Group 189">
              <a:extLst>
                <a:ext uri="{FF2B5EF4-FFF2-40B4-BE49-F238E27FC236}">
                  <a16:creationId xmlns:a16="http://schemas.microsoft.com/office/drawing/2014/main" id="{95EC0C40-63F2-DA7F-669C-0681F1EBC6AD}"/>
                </a:ext>
              </a:extLst>
            </p:cNvPr>
            <p:cNvGrpSpPr/>
            <p:nvPr/>
          </p:nvGrpSpPr>
          <p:grpSpPr>
            <a:xfrm>
              <a:off x="4166078" y="4234657"/>
              <a:ext cx="3901848" cy="1044348"/>
              <a:chOff x="955709" y="5928520"/>
              <a:chExt cx="5462587" cy="1462087"/>
            </a:xfrm>
            <a:solidFill>
              <a:schemeClr val="tx1"/>
            </a:solidFill>
          </p:grpSpPr>
          <p:sp>
            <p:nvSpPr>
              <p:cNvPr id="191" name="Freeform 30">
                <a:extLst>
                  <a:ext uri="{FF2B5EF4-FFF2-40B4-BE49-F238E27FC236}">
                    <a16:creationId xmlns:a16="http://schemas.microsoft.com/office/drawing/2014/main" id="{6776DC70-275C-AD31-A69D-61BB8524468E}"/>
                  </a:ext>
                </a:extLst>
              </p:cNvPr>
              <p:cNvSpPr>
                <a:spLocks/>
              </p:cNvSpPr>
              <p:nvPr/>
            </p:nvSpPr>
            <p:spPr bwMode="auto">
              <a:xfrm>
                <a:off x="955709" y="5941220"/>
                <a:ext cx="401637" cy="557212"/>
              </a:xfrm>
              <a:custGeom>
                <a:avLst/>
                <a:gdLst>
                  <a:gd name="T0" fmla="*/ 0 w 1009"/>
                  <a:gd name="T1" fmla="*/ 14 h 1402"/>
                  <a:gd name="T2" fmla="*/ 19 w 1009"/>
                  <a:gd name="T3" fmla="*/ 1402 h 1402"/>
                  <a:gd name="T4" fmla="*/ 425 w 1009"/>
                  <a:gd name="T5" fmla="*/ 1394 h 1402"/>
                  <a:gd name="T6" fmla="*/ 423 w 1009"/>
                  <a:gd name="T7" fmla="*/ 838 h 1402"/>
                  <a:gd name="T8" fmla="*/ 599 w 1009"/>
                  <a:gd name="T9" fmla="*/ 845 h 1402"/>
                  <a:gd name="T10" fmla="*/ 599 w 1009"/>
                  <a:gd name="T11" fmla="*/ 899 h 1402"/>
                  <a:gd name="T12" fmla="*/ 598 w 1009"/>
                  <a:gd name="T13" fmla="*/ 969 h 1402"/>
                  <a:gd name="T14" fmla="*/ 595 w 1009"/>
                  <a:gd name="T15" fmla="*/ 1049 h 1402"/>
                  <a:gd name="T16" fmla="*/ 595 w 1009"/>
                  <a:gd name="T17" fmla="*/ 1132 h 1402"/>
                  <a:gd name="T18" fmla="*/ 596 w 1009"/>
                  <a:gd name="T19" fmla="*/ 1216 h 1402"/>
                  <a:gd name="T20" fmla="*/ 599 w 1009"/>
                  <a:gd name="T21" fmla="*/ 1292 h 1402"/>
                  <a:gd name="T22" fmla="*/ 601 w 1009"/>
                  <a:gd name="T23" fmla="*/ 1326 h 1402"/>
                  <a:gd name="T24" fmla="*/ 604 w 1009"/>
                  <a:gd name="T25" fmla="*/ 1355 h 1402"/>
                  <a:gd name="T26" fmla="*/ 608 w 1009"/>
                  <a:gd name="T27" fmla="*/ 1380 h 1402"/>
                  <a:gd name="T28" fmla="*/ 613 w 1009"/>
                  <a:gd name="T29" fmla="*/ 1401 h 1402"/>
                  <a:gd name="T30" fmla="*/ 1009 w 1009"/>
                  <a:gd name="T31" fmla="*/ 1397 h 1402"/>
                  <a:gd name="T32" fmla="*/ 1001 w 1009"/>
                  <a:gd name="T33" fmla="*/ 17 h 1402"/>
                  <a:gd name="T34" fmla="*/ 986 w 1009"/>
                  <a:gd name="T35" fmla="*/ 12 h 1402"/>
                  <a:gd name="T36" fmla="*/ 966 w 1009"/>
                  <a:gd name="T37" fmla="*/ 9 h 1402"/>
                  <a:gd name="T38" fmla="*/ 943 w 1009"/>
                  <a:gd name="T39" fmla="*/ 6 h 1402"/>
                  <a:gd name="T40" fmla="*/ 918 w 1009"/>
                  <a:gd name="T41" fmla="*/ 3 h 1402"/>
                  <a:gd name="T42" fmla="*/ 861 w 1009"/>
                  <a:gd name="T43" fmla="*/ 1 h 1402"/>
                  <a:gd name="T44" fmla="*/ 801 w 1009"/>
                  <a:gd name="T45" fmla="*/ 0 h 1402"/>
                  <a:gd name="T46" fmla="*/ 740 w 1009"/>
                  <a:gd name="T47" fmla="*/ 0 h 1402"/>
                  <a:gd name="T48" fmla="*/ 682 w 1009"/>
                  <a:gd name="T49" fmla="*/ 2 h 1402"/>
                  <a:gd name="T50" fmla="*/ 633 w 1009"/>
                  <a:gd name="T51" fmla="*/ 6 h 1402"/>
                  <a:gd name="T52" fmla="*/ 594 w 1009"/>
                  <a:gd name="T53" fmla="*/ 11 h 1402"/>
                  <a:gd name="T54" fmla="*/ 598 w 1009"/>
                  <a:gd name="T55" fmla="*/ 489 h 1402"/>
                  <a:gd name="T56" fmla="*/ 416 w 1009"/>
                  <a:gd name="T57" fmla="*/ 487 h 1402"/>
                  <a:gd name="T58" fmla="*/ 409 w 1009"/>
                  <a:gd name="T59" fmla="*/ 6 h 1402"/>
                  <a:gd name="T60" fmla="*/ 0 w 1009"/>
                  <a:gd name="T61" fmla="*/ 14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9" h="1402">
                    <a:moveTo>
                      <a:pt x="0" y="14"/>
                    </a:moveTo>
                    <a:lnTo>
                      <a:pt x="19" y="1402"/>
                    </a:lnTo>
                    <a:lnTo>
                      <a:pt x="425" y="1394"/>
                    </a:lnTo>
                    <a:lnTo>
                      <a:pt x="423" y="838"/>
                    </a:lnTo>
                    <a:lnTo>
                      <a:pt x="599" y="845"/>
                    </a:lnTo>
                    <a:lnTo>
                      <a:pt x="599" y="899"/>
                    </a:lnTo>
                    <a:lnTo>
                      <a:pt x="598" y="969"/>
                    </a:lnTo>
                    <a:lnTo>
                      <a:pt x="595" y="1049"/>
                    </a:lnTo>
                    <a:lnTo>
                      <a:pt x="595" y="1132"/>
                    </a:lnTo>
                    <a:lnTo>
                      <a:pt x="596" y="1216"/>
                    </a:lnTo>
                    <a:lnTo>
                      <a:pt x="599" y="1292"/>
                    </a:lnTo>
                    <a:lnTo>
                      <a:pt x="601" y="1326"/>
                    </a:lnTo>
                    <a:lnTo>
                      <a:pt x="604" y="1355"/>
                    </a:lnTo>
                    <a:lnTo>
                      <a:pt x="608" y="1380"/>
                    </a:lnTo>
                    <a:lnTo>
                      <a:pt x="613" y="1401"/>
                    </a:lnTo>
                    <a:lnTo>
                      <a:pt x="1009" y="1397"/>
                    </a:lnTo>
                    <a:lnTo>
                      <a:pt x="1001" y="17"/>
                    </a:lnTo>
                    <a:lnTo>
                      <a:pt x="986" y="12"/>
                    </a:lnTo>
                    <a:lnTo>
                      <a:pt x="966" y="9"/>
                    </a:lnTo>
                    <a:lnTo>
                      <a:pt x="943" y="6"/>
                    </a:lnTo>
                    <a:lnTo>
                      <a:pt x="918" y="3"/>
                    </a:lnTo>
                    <a:lnTo>
                      <a:pt x="861" y="1"/>
                    </a:lnTo>
                    <a:lnTo>
                      <a:pt x="801" y="0"/>
                    </a:lnTo>
                    <a:lnTo>
                      <a:pt x="740" y="0"/>
                    </a:lnTo>
                    <a:lnTo>
                      <a:pt x="682" y="2"/>
                    </a:lnTo>
                    <a:lnTo>
                      <a:pt x="633" y="6"/>
                    </a:lnTo>
                    <a:lnTo>
                      <a:pt x="594" y="11"/>
                    </a:lnTo>
                    <a:lnTo>
                      <a:pt x="598" y="489"/>
                    </a:lnTo>
                    <a:lnTo>
                      <a:pt x="416" y="487"/>
                    </a:lnTo>
                    <a:lnTo>
                      <a:pt x="409" y="6"/>
                    </a:lnTo>
                    <a:lnTo>
                      <a:pt x="0" y="14"/>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31">
                <a:extLst>
                  <a:ext uri="{FF2B5EF4-FFF2-40B4-BE49-F238E27FC236}">
                    <a16:creationId xmlns:a16="http://schemas.microsoft.com/office/drawing/2014/main" id="{F19816BF-03A6-8103-C4B8-BB56153726C2}"/>
                  </a:ext>
                </a:extLst>
              </p:cNvPr>
              <p:cNvSpPr>
                <a:spLocks/>
              </p:cNvSpPr>
              <p:nvPr/>
            </p:nvSpPr>
            <p:spPr bwMode="auto">
              <a:xfrm>
                <a:off x="5797584" y="6871495"/>
                <a:ext cx="620712" cy="398462"/>
              </a:xfrm>
              <a:custGeom>
                <a:avLst/>
                <a:gdLst>
                  <a:gd name="T0" fmla="*/ 1332 w 1564"/>
                  <a:gd name="T1" fmla="*/ 832 h 1006"/>
                  <a:gd name="T2" fmla="*/ 1404 w 1564"/>
                  <a:gd name="T3" fmla="*/ 579 h 1006"/>
                  <a:gd name="T4" fmla="*/ 1474 w 1564"/>
                  <a:gd name="T5" fmla="*/ 328 h 1006"/>
                  <a:gd name="T6" fmla="*/ 1515 w 1564"/>
                  <a:gd name="T7" fmla="*/ 210 h 1006"/>
                  <a:gd name="T8" fmla="*/ 1548 w 1564"/>
                  <a:gd name="T9" fmla="*/ 111 h 1006"/>
                  <a:gd name="T10" fmla="*/ 1563 w 1564"/>
                  <a:gd name="T11" fmla="*/ 52 h 1006"/>
                  <a:gd name="T12" fmla="*/ 1563 w 1564"/>
                  <a:gd name="T13" fmla="*/ 26 h 1006"/>
                  <a:gd name="T14" fmla="*/ 1555 w 1564"/>
                  <a:gd name="T15" fmla="*/ 18 h 1006"/>
                  <a:gd name="T16" fmla="*/ 1536 w 1564"/>
                  <a:gd name="T17" fmla="*/ 11 h 1006"/>
                  <a:gd name="T18" fmla="*/ 1435 w 1564"/>
                  <a:gd name="T19" fmla="*/ 4 h 1006"/>
                  <a:gd name="T20" fmla="*/ 1245 w 1564"/>
                  <a:gd name="T21" fmla="*/ 9 h 1006"/>
                  <a:gd name="T22" fmla="*/ 1179 w 1564"/>
                  <a:gd name="T23" fmla="*/ 15 h 1006"/>
                  <a:gd name="T24" fmla="*/ 1155 w 1564"/>
                  <a:gd name="T25" fmla="*/ 40 h 1006"/>
                  <a:gd name="T26" fmla="*/ 1137 w 1564"/>
                  <a:gd name="T27" fmla="*/ 92 h 1006"/>
                  <a:gd name="T28" fmla="*/ 1122 w 1564"/>
                  <a:gd name="T29" fmla="*/ 181 h 1006"/>
                  <a:gd name="T30" fmla="*/ 1111 w 1564"/>
                  <a:gd name="T31" fmla="*/ 308 h 1006"/>
                  <a:gd name="T32" fmla="*/ 1093 w 1564"/>
                  <a:gd name="T33" fmla="*/ 427 h 1006"/>
                  <a:gd name="T34" fmla="*/ 1074 w 1564"/>
                  <a:gd name="T35" fmla="*/ 457 h 1006"/>
                  <a:gd name="T36" fmla="*/ 1059 w 1564"/>
                  <a:gd name="T37" fmla="*/ 375 h 1006"/>
                  <a:gd name="T38" fmla="*/ 1010 w 1564"/>
                  <a:gd name="T39" fmla="*/ 161 h 1006"/>
                  <a:gd name="T40" fmla="*/ 974 w 1564"/>
                  <a:gd name="T41" fmla="*/ 44 h 1006"/>
                  <a:gd name="T42" fmla="*/ 610 w 1564"/>
                  <a:gd name="T43" fmla="*/ 11 h 1006"/>
                  <a:gd name="T44" fmla="*/ 586 w 1564"/>
                  <a:gd name="T45" fmla="*/ 87 h 1006"/>
                  <a:gd name="T46" fmla="*/ 550 w 1564"/>
                  <a:gd name="T47" fmla="*/ 241 h 1006"/>
                  <a:gd name="T48" fmla="*/ 517 w 1564"/>
                  <a:gd name="T49" fmla="*/ 433 h 1006"/>
                  <a:gd name="T50" fmla="*/ 502 w 1564"/>
                  <a:gd name="T51" fmla="*/ 452 h 1006"/>
                  <a:gd name="T52" fmla="*/ 478 w 1564"/>
                  <a:gd name="T53" fmla="*/ 347 h 1006"/>
                  <a:gd name="T54" fmla="*/ 458 w 1564"/>
                  <a:gd name="T55" fmla="*/ 258 h 1006"/>
                  <a:gd name="T56" fmla="*/ 440 w 1564"/>
                  <a:gd name="T57" fmla="*/ 162 h 1006"/>
                  <a:gd name="T58" fmla="*/ 425 w 1564"/>
                  <a:gd name="T59" fmla="*/ 86 h 1006"/>
                  <a:gd name="T60" fmla="*/ 411 w 1564"/>
                  <a:gd name="T61" fmla="*/ 45 h 1006"/>
                  <a:gd name="T62" fmla="*/ 396 w 1564"/>
                  <a:gd name="T63" fmla="*/ 28 h 1006"/>
                  <a:gd name="T64" fmla="*/ 373 w 1564"/>
                  <a:gd name="T65" fmla="*/ 15 h 1006"/>
                  <a:gd name="T66" fmla="*/ 342 w 1564"/>
                  <a:gd name="T67" fmla="*/ 6 h 1006"/>
                  <a:gd name="T68" fmla="*/ 280 w 1564"/>
                  <a:gd name="T69" fmla="*/ 1 h 1006"/>
                  <a:gd name="T70" fmla="*/ 137 w 1564"/>
                  <a:gd name="T71" fmla="*/ 4 h 1006"/>
                  <a:gd name="T72" fmla="*/ 2 w 1564"/>
                  <a:gd name="T73" fmla="*/ 29 h 1006"/>
                  <a:gd name="T74" fmla="*/ 39 w 1564"/>
                  <a:gd name="T75" fmla="*/ 173 h 1006"/>
                  <a:gd name="T76" fmla="*/ 107 w 1564"/>
                  <a:gd name="T77" fmla="*/ 407 h 1006"/>
                  <a:gd name="T78" fmla="*/ 184 w 1564"/>
                  <a:gd name="T79" fmla="*/ 666 h 1006"/>
                  <a:gd name="T80" fmla="*/ 254 w 1564"/>
                  <a:gd name="T81" fmla="*/ 887 h 1006"/>
                  <a:gd name="T82" fmla="*/ 295 w 1564"/>
                  <a:gd name="T83" fmla="*/ 1006 h 1006"/>
                  <a:gd name="T84" fmla="*/ 803 w 1564"/>
                  <a:gd name="T85" fmla="*/ 540 h 1006"/>
                  <a:gd name="T86" fmla="*/ 824 w 1564"/>
                  <a:gd name="T87" fmla="*/ 621 h 1006"/>
                  <a:gd name="T88" fmla="*/ 860 w 1564"/>
                  <a:gd name="T89" fmla="*/ 823 h 1006"/>
                  <a:gd name="T90" fmla="*/ 891 w 1564"/>
                  <a:gd name="T91" fmla="*/ 951 h 1006"/>
                  <a:gd name="T92" fmla="*/ 1289 w 1564"/>
                  <a:gd name="T93" fmla="*/ 998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4" h="1006">
                    <a:moveTo>
                      <a:pt x="1289" y="998"/>
                    </a:moveTo>
                    <a:lnTo>
                      <a:pt x="1309" y="916"/>
                    </a:lnTo>
                    <a:lnTo>
                      <a:pt x="1332" y="832"/>
                    </a:lnTo>
                    <a:lnTo>
                      <a:pt x="1356" y="749"/>
                    </a:lnTo>
                    <a:lnTo>
                      <a:pt x="1380" y="664"/>
                    </a:lnTo>
                    <a:lnTo>
                      <a:pt x="1404" y="579"/>
                    </a:lnTo>
                    <a:lnTo>
                      <a:pt x="1428" y="495"/>
                    </a:lnTo>
                    <a:lnTo>
                      <a:pt x="1452" y="410"/>
                    </a:lnTo>
                    <a:lnTo>
                      <a:pt x="1474" y="328"/>
                    </a:lnTo>
                    <a:lnTo>
                      <a:pt x="1483" y="298"/>
                    </a:lnTo>
                    <a:lnTo>
                      <a:pt x="1498" y="257"/>
                    </a:lnTo>
                    <a:lnTo>
                      <a:pt x="1515" y="210"/>
                    </a:lnTo>
                    <a:lnTo>
                      <a:pt x="1532" y="159"/>
                    </a:lnTo>
                    <a:lnTo>
                      <a:pt x="1541" y="135"/>
                    </a:lnTo>
                    <a:lnTo>
                      <a:pt x="1548" y="111"/>
                    </a:lnTo>
                    <a:lnTo>
                      <a:pt x="1554" y="90"/>
                    </a:lnTo>
                    <a:lnTo>
                      <a:pt x="1559" y="70"/>
                    </a:lnTo>
                    <a:lnTo>
                      <a:pt x="1563" y="52"/>
                    </a:lnTo>
                    <a:lnTo>
                      <a:pt x="1564" y="38"/>
                    </a:lnTo>
                    <a:lnTo>
                      <a:pt x="1563" y="32"/>
                    </a:lnTo>
                    <a:lnTo>
                      <a:pt x="1563" y="26"/>
                    </a:lnTo>
                    <a:lnTo>
                      <a:pt x="1561" y="23"/>
                    </a:lnTo>
                    <a:lnTo>
                      <a:pt x="1559" y="19"/>
                    </a:lnTo>
                    <a:lnTo>
                      <a:pt x="1555" y="18"/>
                    </a:lnTo>
                    <a:lnTo>
                      <a:pt x="1550" y="15"/>
                    </a:lnTo>
                    <a:lnTo>
                      <a:pt x="1544" y="13"/>
                    </a:lnTo>
                    <a:lnTo>
                      <a:pt x="1536" y="11"/>
                    </a:lnTo>
                    <a:lnTo>
                      <a:pt x="1516" y="9"/>
                    </a:lnTo>
                    <a:lnTo>
                      <a:pt x="1493" y="6"/>
                    </a:lnTo>
                    <a:lnTo>
                      <a:pt x="1435" y="4"/>
                    </a:lnTo>
                    <a:lnTo>
                      <a:pt x="1371" y="4"/>
                    </a:lnTo>
                    <a:lnTo>
                      <a:pt x="1304" y="5"/>
                    </a:lnTo>
                    <a:lnTo>
                      <a:pt x="1245" y="9"/>
                    </a:lnTo>
                    <a:lnTo>
                      <a:pt x="1218" y="10"/>
                    </a:lnTo>
                    <a:lnTo>
                      <a:pt x="1197" y="13"/>
                    </a:lnTo>
                    <a:lnTo>
                      <a:pt x="1179" y="15"/>
                    </a:lnTo>
                    <a:lnTo>
                      <a:pt x="1168" y="18"/>
                    </a:lnTo>
                    <a:lnTo>
                      <a:pt x="1161" y="29"/>
                    </a:lnTo>
                    <a:lnTo>
                      <a:pt x="1155" y="40"/>
                    </a:lnTo>
                    <a:lnTo>
                      <a:pt x="1150" y="53"/>
                    </a:lnTo>
                    <a:lnTo>
                      <a:pt x="1146" y="66"/>
                    </a:lnTo>
                    <a:lnTo>
                      <a:pt x="1137" y="92"/>
                    </a:lnTo>
                    <a:lnTo>
                      <a:pt x="1131" y="120"/>
                    </a:lnTo>
                    <a:lnTo>
                      <a:pt x="1126" y="149"/>
                    </a:lnTo>
                    <a:lnTo>
                      <a:pt x="1122" y="181"/>
                    </a:lnTo>
                    <a:lnTo>
                      <a:pt x="1120" y="211"/>
                    </a:lnTo>
                    <a:lnTo>
                      <a:pt x="1116" y="243"/>
                    </a:lnTo>
                    <a:lnTo>
                      <a:pt x="1111" y="308"/>
                    </a:lnTo>
                    <a:lnTo>
                      <a:pt x="1103" y="369"/>
                    </a:lnTo>
                    <a:lnTo>
                      <a:pt x="1098" y="398"/>
                    </a:lnTo>
                    <a:lnTo>
                      <a:pt x="1093" y="427"/>
                    </a:lnTo>
                    <a:lnTo>
                      <a:pt x="1085" y="452"/>
                    </a:lnTo>
                    <a:lnTo>
                      <a:pt x="1075" y="476"/>
                    </a:lnTo>
                    <a:lnTo>
                      <a:pt x="1074" y="457"/>
                    </a:lnTo>
                    <a:lnTo>
                      <a:pt x="1070" y="433"/>
                    </a:lnTo>
                    <a:lnTo>
                      <a:pt x="1065" y="405"/>
                    </a:lnTo>
                    <a:lnTo>
                      <a:pt x="1059" y="375"/>
                    </a:lnTo>
                    <a:lnTo>
                      <a:pt x="1045" y="306"/>
                    </a:lnTo>
                    <a:lnTo>
                      <a:pt x="1027" y="233"/>
                    </a:lnTo>
                    <a:lnTo>
                      <a:pt x="1010" y="161"/>
                    </a:lnTo>
                    <a:lnTo>
                      <a:pt x="991" y="96"/>
                    </a:lnTo>
                    <a:lnTo>
                      <a:pt x="983" y="68"/>
                    </a:lnTo>
                    <a:lnTo>
                      <a:pt x="974" y="44"/>
                    </a:lnTo>
                    <a:lnTo>
                      <a:pt x="967" y="24"/>
                    </a:lnTo>
                    <a:lnTo>
                      <a:pt x="961" y="10"/>
                    </a:lnTo>
                    <a:lnTo>
                      <a:pt x="610" y="11"/>
                    </a:lnTo>
                    <a:lnTo>
                      <a:pt x="602" y="34"/>
                    </a:lnTo>
                    <a:lnTo>
                      <a:pt x="593" y="59"/>
                    </a:lnTo>
                    <a:lnTo>
                      <a:pt x="586" y="87"/>
                    </a:lnTo>
                    <a:lnTo>
                      <a:pt x="578" y="115"/>
                    </a:lnTo>
                    <a:lnTo>
                      <a:pt x="563" y="176"/>
                    </a:lnTo>
                    <a:lnTo>
                      <a:pt x="550" y="241"/>
                    </a:lnTo>
                    <a:lnTo>
                      <a:pt x="538" y="306"/>
                    </a:lnTo>
                    <a:lnTo>
                      <a:pt x="527" y="371"/>
                    </a:lnTo>
                    <a:lnTo>
                      <a:pt x="517" y="433"/>
                    </a:lnTo>
                    <a:lnTo>
                      <a:pt x="510" y="490"/>
                    </a:lnTo>
                    <a:lnTo>
                      <a:pt x="507" y="476"/>
                    </a:lnTo>
                    <a:lnTo>
                      <a:pt x="502" y="452"/>
                    </a:lnTo>
                    <a:lnTo>
                      <a:pt x="496" y="420"/>
                    </a:lnTo>
                    <a:lnTo>
                      <a:pt x="487" y="385"/>
                    </a:lnTo>
                    <a:lnTo>
                      <a:pt x="478" y="347"/>
                    </a:lnTo>
                    <a:lnTo>
                      <a:pt x="469" y="312"/>
                    </a:lnTo>
                    <a:lnTo>
                      <a:pt x="463" y="280"/>
                    </a:lnTo>
                    <a:lnTo>
                      <a:pt x="458" y="258"/>
                    </a:lnTo>
                    <a:lnTo>
                      <a:pt x="452" y="225"/>
                    </a:lnTo>
                    <a:lnTo>
                      <a:pt x="445" y="194"/>
                    </a:lnTo>
                    <a:lnTo>
                      <a:pt x="440" y="162"/>
                    </a:lnTo>
                    <a:lnTo>
                      <a:pt x="434" y="129"/>
                    </a:lnTo>
                    <a:lnTo>
                      <a:pt x="430" y="106"/>
                    </a:lnTo>
                    <a:lnTo>
                      <a:pt x="425" y="86"/>
                    </a:lnTo>
                    <a:lnTo>
                      <a:pt x="420" y="68"/>
                    </a:lnTo>
                    <a:lnTo>
                      <a:pt x="415" y="53"/>
                    </a:lnTo>
                    <a:lnTo>
                      <a:pt x="411" y="45"/>
                    </a:lnTo>
                    <a:lnTo>
                      <a:pt x="406" y="39"/>
                    </a:lnTo>
                    <a:lnTo>
                      <a:pt x="401" y="34"/>
                    </a:lnTo>
                    <a:lnTo>
                      <a:pt x="396" y="28"/>
                    </a:lnTo>
                    <a:lnTo>
                      <a:pt x="390" y="24"/>
                    </a:lnTo>
                    <a:lnTo>
                      <a:pt x="382" y="19"/>
                    </a:lnTo>
                    <a:lnTo>
                      <a:pt x="373" y="15"/>
                    </a:lnTo>
                    <a:lnTo>
                      <a:pt x="365" y="13"/>
                    </a:lnTo>
                    <a:lnTo>
                      <a:pt x="353" y="9"/>
                    </a:lnTo>
                    <a:lnTo>
                      <a:pt x="342" y="6"/>
                    </a:lnTo>
                    <a:lnTo>
                      <a:pt x="328" y="5"/>
                    </a:lnTo>
                    <a:lnTo>
                      <a:pt x="314" y="2"/>
                    </a:lnTo>
                    <a:lnTo>
                      <a:pt x="280" y="1"/>
                    </a:lnTo>
                    <a:lnTo>
                      <a:pt x="240" y="0"/>
                    </a:lnTo>
                    <a:lnTo>
                      <a:pt x="193" y="1"/>
                    </a:lnTo>
                    <a:lnTo>
                      <a:pt x="137" y="4"/>
                    </a:lnTo>
                    <a:lnTo>
                      <a:pt x="73" y="7"/>
                    </a:lnTo>
                    <a:lnTo>
                      <a:pt x="0" y="13"/>
                    </a:lnTo>
                    <a:lnTo>
                      <a:pt x="2" y="29"/>
                    </a:lnTo>
                    <a:lnTo>
                      <a:pt x="10" y="63"/>
                    </a:lnTo>
                    <a:lnTo>
                      <a:pt x="23" y="111"/>
                    </a:lnTo>
                    <a:lnTo>
                      <a:pt x="39" y="173"/>
                    </a:lnTo>
                    <a:lnTo>
                      <a:pt x="59" y="244"/>
                    </a:lnTo>
                    <a:lnTo>
                      <a:pt x="82" y="323"/>
                    </a:lnTo>
                    <a:lnTo>
                      <a:pt x="107" y="407"/>
                    </a:lnTo>
                    <a:lnTo>
                      <a:pt x="132" y="494"/>
                    </a:lnTo>
                    <a:lnTo>
                      <a:pt x="159" y="581"/>
                    </a:lnTo>
                    <a:lnTo>
                      <a:pt x="184" y="666"/>
                    </a:lnTo>
                    <a:lnTo>
                      <a:pt x="209" y="747"/>
                    </a:lnTo>
                    <a:lnTo>
                      <a:pt x="232" y="822"/>
                    </a:lnTo>
                    <a:lnTo>
                      <a:pt x="254" y="887"/>
                    </a:lnTo>
                    <a:lnTo>
                      <a:pt x="271" y="941"/>
                    </a:lnTo>
                    <a:lnTo>
                      <a:pt x="286" y="982"/>
                    </a:lnTo>
                    <a:lnTo>
                      <a:pt x="295" y="1006"/>
                    </a:lnTo>
                    <a:lnTo>
                      <a:pt x="682" y="997"/>
                    </a:lnTo>
                    <a:lnTo>
                      <a:pt x="794" y="519"/>
                    </a:lnTo>
                    <a:lnTo>
                      <a:pt x="803" y="540"/>
                    </a:lnTo>
                    <a:lnTo>
                      <a:pt x="810" y="564"/>
                    </a:lnTo>
                    <a:lnTo>
                      <a:pt x="818" y="591"/>
                    </a:lnTo>
                    <a:lnTo>
                      <a:pt x="824" y="621"/>
                    </a:lnTo>
                    <a:lnTo>
                      <a:pt x="837" y="685"/>
                    </a:lnTo>
                    <a:lnTo>
                      <a:pt x="848" y="754"/>
                    </a:lnTo>
                    <a:lnTo>
                      <a:pt x="860" y="823"/>
                    </a:lnTo>
                    <a:lnTo>
                      <a:pt x="875" y="890"/>
                    </a:lnTo>
                    <a:lnTo>
                      <a:pt x="882" y="922"/>
                    </a:lnTo>
                    <a:lnTo>
                      <a:pt x="891" y="951"/>
                    </a:lnTo>
                    <a:lnTo>
                      <a:pt x="901" y="979"/>
                    </a:lnTo>
                    <a:lnTo>
                      <a:pt x="913" y="1003"/>
                    </a:lnTo>
                    <a:lnTo>
                      <a:pt x="1289" y="998"/>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32">
                <a:extLst>
                  <a:ext uri="{FF2B5EF4-FFF2-40B4-BE49-F238E27FC236}">
                    <a16:creationId xmlns:a16="http://schemas.microsoft.com/office/drawing/2014/main" id="{B2CEAC3B-D2D3-4875-18C3-66FE7C1D8116}"/>
                  </a:ext>
                </a:extLst>
              </p:cNvPr>
              <p:cNvSpPr>
                <a:spLocks/>
              </p:cNvSpPr>
              <p:nvPr/>
            </p:nvSpPr>
            <p:spPr bwMode="auto">
              <a:xfrm>
                <a:off x="955709" y="6885782"/>
                <a:ext cx="615950" cy="395287"/>
              </a:xfrm>
              <a:custGeom>
                <a:avLst/>
                <a:gdLst>
                  <a:gd name="T0" fmla="*/ 1553 w 1553"/>
                  <a:gd name="T1" fmla="*/ 5 h 998"/>
                  <a:gd name="T2" fmla="*/ 1154 w 1553"/>
                  <a:gd name="T3" fmla="*/ 8 h 998"/>
                  <a:gd name="T4" fmla="*/ 1089 w 1553"/>
                  <a:gd name="T5" fmla="*/ 435 h 998"/>
                  <a:gd name="T6" fmla="*/ 1084 w 1553"/>
                  <a:gd name="T7" fmla="*/ 428 h 998"/>
                  <a:gd name="T8" fmla="*/ 1082 w 1553"/>
                  <a:gd name="T9" fmla="*/ 421 h 998"/>
                  <a:gd name="T10" fmla="*/ 1073 w 1553"/>
                  <a:gd name="T11" fmla="*/ 401 h 998"/>
                  <a:gd name="T12" fmla="*/ 1064 w 1553"/>
                  <a:gd name="T13" fmla="*/ 378 h 998"/>
                  <a:gd name="T14" fmla="*/ 1057 w 1553"/>
                  <a:gd name="T15" fmla="*/ 353 h 998"/>
                  <a:gd name="T16" fmla="*/ 1049 w 1553"/>
                  <a:gd name="T17" fmla="*/ 326 h 998"/>
                  <a:gd name="T18" fmla="*/ 1036 w 1553"/>
                  <a:gd name="T19" fmla="*/ 271 h 998"/>
                  <a:gd name="T20" fmla="*/ 1024 w 1553"/>
                  <a:gd name="T21" fmla="*/ 211 h 998"/>
                  <a:gd name="T22" fmla="*/ 1012 w 1553"/>
                  <a:gd name="T23" fmla="*/ 152 h 998"/>
                  <a:gd name="T24" fmla="*/ 998 w 1553"/>
                  <a:gd name="T25" fmla="*/ 96 h 998"/>
                  <a:gd name="T26" fmla="*/ 991 w 1553"/>
                  <a:gd name="T27" fmla="*/ 69 h 998"/>
                  <a:gd name="T28" fmla="*/ 983 w 1553"/>
                  <a:gd name="T29" fmla="*/ 44 h 998"/>
                  <a:gd name="T30" fmla="*/ 974 w 1553"/>
                  <a:gd name="T31" fmla="*/ 21 h 998"/>
                  <a:gd name="T32" fmla="*/ 964 w 1553"/>
                  <a:gd name="T33" fmla="*/ 0 h 998"/>
                  <a:gd name="T34" fmla="*/ 607 w 1553"/>
                  <a:gd name="T35" fmla="*/ 3 h 998"/>
                  <a:gd name="T36" fmla="*/ 601 w 1553"/>
                  <a:gd name="T37" fmla="*/ 24 h 998"/>
                  <a:gd name="T38" fmla="*/ 594 w 1553"/>
                  <a:gd name="T39" fmla="*/ 48 h 998"/>
                  <a:gd name="T40" fmla="*/ 588 w 1553"/>
                  <a:gd name="T41" fmla="*/ 74 h 998"/>
                  <a:gd name="T42" fmla="*/ 582 w 1553"/>
                  <a:gd name="T43" fmla="*/ 105 h 998"/>
                  <a:gd name="T44" fmla="*/ 569 w 1553"/>
                  <a:gd name="T45" fmla="*/ 172 h 998"/>
                  <a:gd name="T46" fmla="*/ 555 w 1553"/>
                  <a:gd name="T47" fmla="*/ 243 h 998"/>
                  <a:gd name="T48" fmla="*/ 541 w 1553"/>
                  <a:gd name="T49" fmla="*/ 313 h 998"/>
                  <a:gd name="T50" fmla="*/ 528 w 1553"/>
                  <a:gd name="T51" fmla="*/ 375 h 998"/>
                  <a:gd name="T52" fmla="*/ 521 w 1553"/>
                  <a:gd name="T53" fmla="*/ 401 h 998"/>
                  <a:gd name="T54" fmla="*/ 515 w 1553"/>
                  <a:gd name="T55" fmla="*/ 424 h 998"/>
                  <a:gd name="T56" fmla="*/ 509 w 1553"/>
                  <a:gd name="T57" fmla="*/ 443 h 998"/>
                  <a:gd name="T58" fmla="*/ 502 w 1553"/>
                  <a:gd name="T59" fmla="*/ 457 h 998"/>
                  <a:gd name="T60" fmla="*/ 411 w 1553"/>
                  <a:gd name="T61" fmla="*/ 7 h 998"/>
                  <a:gd name="T62" fmla="*/ 0 w 1553"/>
                  <a:gd name="T63" fmla="*/ 1 h 998"/>
                  <a:gd name="T64" fmla="*/ 300 w 1553"/>
                  <a:gd name="T65" fmla="*/ 995 h 998"/>
                  <a:gd name="T66" fmla="*/ 682 w 1553"/>
                  <a:gd name="T67" fmla="*/ 997 h 998"/>
                  <a:gd name="T68" fmla="*/ 799 w 1553"/>
                  <a:gd name="T69" fmla="*/ 511 h 998"/>
                  <a:gd name="T70" fmla="*/ 809 w 1553"/>
                  <a:gd name="T71" fmla="*/ 563 h 998"/>
                  <a:gd name="T72" fmla="*/ 820 w 1553"/>
                  <a:gd name="T73" fmla="*/ 624 h 998"/>
                  <a:gd name="T74" fmla="*/ 832 w 1553"/>
                  <a:gd name="T75" fmla="*/ 693 h 998"/>
                  <a:gd name="T76" fmla="*/ 844 w 1553"/>
                  <a:gd name="T77" fmla="*/ 762 h 998"/>
                  <a:gd name="T78" fmla="*/ 851 w 1553"/>
                  <a:gd name="T79" fmla="*/ 798 h 998"/>
                  <a:gd name="T80" fmla="*/ 858 w 1553"/>
                  <a:gd name="T81" fmla="*/ 832 h 998"/>
                  <a:gd name="T82" fmla="*/ 866 w 1553"/>
                  <a:gd name="T83" fmla="*/ 865 h 998"/>
                  <a:gd name="T84" fmla="*/ 873 w 1553"/>
                  <a:gd name="T85" fmla="*/ 896 h 998"/>
                  <a:gd name="T86" fmla="*/ 882 w 1553"/>
                  <a:gd name="T87" fmla="*/ 926 h 998"/>
                  <a:gd name="T88" fmla="*/ 892 w 1553"/>
                  <a:gd name="T89" fmla="*/ 953 h 998"/>
                  <a:gd name="T90" fmla="*/ 903 w 1553"/>
                  <a:gd name="T91" fmla="*/ 978 h 998"/>
                  <a:gd name="T92" fmla="*/ 914 w 1553"/>
                  <a:gd name="T93" fmla="*/ 998 h 998"/>
                  <a:gd name="T94" fmla="*/ 1284 w 1553"/>
                  <a:gd name="T95" fmla="*/ 991 h 998"/>
                  <a:gd name="T96" fmla="*/ 1553 w 1553"/>
                  <a:gd name="T97" fmla="*/ 5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3" h="998">
                    <a:moveTo>
                      <a:pt x="1553" y="5"/>
                    </a:moveTo>
                    <a:lnTo>
                      <a:pt x="1154" y="8"/>
                    </a:lnTo>
                    <a:lnTo>
                      <a:pt x="1089" y="435"/>
                    </a:lnTo>
                    <a:lnTo>
                      <a:pt x="1084" y="428"/>
                    </a:lnTo>
                    <a:lnTo>
                      <a:pt x="1082" y="421"/>
                    </a:lnTo>
                    <a:lnTo>
                      <a:pt x="1073" y="401"/>
                    </a:lnTo>
                    <a:lnTo>
                      <a:pt x="1064" y="378"/>
                    </a:lnTo>
                    <a:lnTo>
                      <a:pt x="1057" y="353"/>
                    </a:lnTo>
                    <a:lnTo>
                      <a:pt x="1049" y="326"/>
                    </a:lnTo>
                    <a:lnTo>
                      <a:pt x="1036" y="271"/>
                    </a:lnTo>
                    <a:lnTo>
                      <a:pt x="1024" y="211"/>
                    </a:lnTo>
                    <a:lnTo>
                      <a:pt x="1012" y="152"/>
                    </a:lnTo>
                    <a:lnTo>
                      <a:pt x="998" y="96"/>
                    </a:lnTo>
                    <a:lnTo>
                      <a:pt x="991" y="69"/>
                    </a:lnTo>
                    <a:lnTo>
                      <a:pt x="983" y="44"/>
                    </a:lnTo>
                    <a:lnTo>
                      <a:pt x="974" y="21"/>
                    </a:lnTo>
                    <a:lnTo>
                      <a:pt x="964" y="0"/>
                    </a:lnTo>
                    <a:lnTo>
                      <a:pt x="607" y="3"/>
                    </a:lnTo>
                    <a:lnTo>
                      <a:pt x="601" y="24"/>
                    </a:lnTo>
                    <a:lnTo>
                      <a:pt x="594" y="48"/>
                    </a:lnTo>
                    <a:lnTo>
                      <a:pt x="588" y="74"/>
                    </a:lnTo>
                    <a:lnTo>
                      <a:pt x="582" y="105"/>
                    </a:lnTo>
                    <a:lnTo>
                      <a:pt x="569" y="172"/>
                    </a:lnTo>
                    <a:lnTo>
                      <a:pt x="555" y="243"/>
                    </a:lnTo>
                    <a:lnTo>
                      <a:pt x="541" y="313"/>
                    </a:lnTo>
                    <a:lnTo>
                      <a:pt x="528" y="375"/>
                    </a:lnTo>
                    <a:lnTo>
                      <a:pt x="521" y="401"/>
                    </a:lnTo>
                    <a:lnTo>
                      <a:pt x="515" y="424"/>
                    </a:lnTo>
                    <a:lnTo>
                      <a:pt x="509" y="443"/>
                    </a:lnTo>
                    <a:lnTo>
                      <a:pt x="502" y="457"/>
                    </a:lnTo>
                    <a:lnTo>
                      <a:pt x="411" y="7"/>
                    </a:lnTo>
                    <a:lnTo>
                      <a:pt x="0" y="1"/>
                    </a:lnTo>
                    <a:lnTo>
                      <a:pt x="300" y="995"/>
                    </a:lnTo>
                    <a:lnTo>
                      <a:pt x="682" y="997"/>
                    </a:lnTo>
                    <a:lnTo>
                      <a:pt x="799" y="511"/>
                    </a:lnTo>
                    <a:lnTo>
                      <a:pt x="809" y="563"/>
                    </a:lnTo>
                    <a:lnTo>
                      <a:pt x="820" y="624"/>
                    </a:lnTo>
                    <a:lnTo>
                      <a:pt x="832" y="693"/>
                    </a:lnTo>
                    <a:lnTo>
                      <a:pt x="844" y="762"/>
                    </a:lnTo>
                    <a:lnTo>
                      <a:pt x="851" y="798"/>
                    </a:lnTo>
                    <a:lnTo>
                      <a:pt x="858" y="832"/>
                    </a:lnTo>
                    <a:lnTo>
                      <a:pt x="866" y="865"/>
                    </a:lnTo>
                    <a:lnTo>
                      <a:pt x="873" y="896"/>
                    </a:lnTo>
                    <a:lnTo>
                      <a:pt x="882" y="926"/>
                    </a:lnTo>
                    <a:lnTo>
                      <a:pt x="892" y="953"/>
                    </a:lnTo>
                    <a:lnTo>
                      <a:pt x="903" y="978"/>
                    </a:lnTo>
                    <a:lnTo>
                      <a:pt x="914" y="998"/>
                    </a:lnTo>
                    <a:lnTo>
                      <a:pt x="1284" y="991"/>
                    </a:lnTo>
                    <a:lnTo>
                      <a:pt x="1553" y="5"/>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34">
                <a:extLst>
                  <a:ext uri="{FF2B5EF4-FFF2-40B4-BE49-F238E27FC236}">
                    <a16:creationId xmlns:a16="http://schemas.microsoft.com/office/drawing/2014/main" id="{D6491F24-E9F2-94A3-861F-7517E5FD32F2}"/>
                  </a:ext>
                </a:extLst>
              </p:cNvPr>
              <p:cNvSpPr>
                <a:spLocks/>
              </p:cNvSpPr>
              <p:nvPr/>
            </p:nvSpPr>
            <p:spPr bwMode="auto">
              <a:xfrm>
                <a:off x="1901859" y="6093620"/>
                <a:ext cx="541337" cy="403225"/>
              </a:xfrm>
              <a:custGeom>
                <a:avLst/>
                <a:gdLst>
                  <a:gd name="T0" fmla="*/ 0 w 1363"/>
                  <a:gd name="T1" fmla="*/ 7 h 1016"/>
                  <a:gd name="T2" fmla="*/ 252 w 1363"/>
                  <a:gd name="T3" fmla="*/ 1004 h 1016"/>
                  <a:gd name="T4" fmla="*/ 293 w 1363"/>
                  <a:gd name="T5" fmla="*/ 1011 h 1016"/>
                  <a:gd name="T6" fmla="*/ 361 w 1363"/>
                  <a:gd name="T7" fmla="*/ 1016 h 1016"/>
                  <a:gd name="T8" fmla="*/ 457 w 1363"/>
                  <a:gd name="T9" fmla="*/ 1016 h 1016"/>
                  <a:gd name="T10" fmla="*/ 548 w 1363"/>
                  <a:gd name="T11" fmla="*/ 1011 h 1016"/>
                  <a:gd name="T12" fmla="*/ 688 w 1363"/>
                  <a:gd name="T13" fmla="*/ 509 h 1016"/>
                  <a:gd name="T14" fmla="*/ 1115 w 1363"/>
                  <a:gd name="T15" fmla="*/ 1003 h 1016"/>
                  <a:gd name="T16" fmla="*/ 1135 w 1363"/>
                  <a:gd name="T17" fmla="*/ 943 h 1016"/>
                  <a:gd name="T18" fmla="*/ 1169 w 1363"/>
                  <a:gd name="T19" fmla="*/ 829 h 1016"/>
                  <a:gd name="T20" fmla="*/ 1209 w 1363"/>
                  <a:gd name="T21" fmla="*/ 677 h 1016"/>
                  <a:gd name="T22" fmla="*/ 1252 w 1363"/>
                  <a:gd name="T23" fmla="*/ 506 h 1016"/>
                  <a:gd name="T24" fmla="*/ 1294 w 1363"/>
                  <a:gd name="T25" fmla="*/ 334 h 1016"/>
                  <a:gd name="T26" fmla="*/ 1329 w 1363"/>
                  <a:gd name="T27" fmla="*/ 181 h 1016"/>
                  <a:gd name="T28" fmla="*/ 1355 w 1363"/>
                  <a:gd name="T29" fmla="*/ 64 h 1016"/>
                  <a:gd name="T30" fmla="*/ 1363 w 1363"/>
                  <a:gd name="T31" fmla="*/ 2 h 1016"/>
                  <a:gd name="T32" fmla="*/ 937 w 1363"/>
                  <a:gd name="T33" fmla="*/ 452 h 1016"/>
                  <a:gd name="T34" fmla="*/ 925 w 1363"/>
                  <a:gd name="T35" fmla="*/ 354 h 1016"/>
                  <a:gd name="T36" fmla="*/ 909 w 1363"/>
                  <a:gd name="T37" fmla="*/ 261 h 1016"/>
                  <a:gd name="T38" fmla="*/ 889 w 1363"/>
                  <a:gd name="T39" fmla="*/ 168 h 1016"/>
                  <a:gd name="T40" fmla="*/ 867 w 1363"/>
                  <a:gd name="T41" fmla="*/ 73 h 1016"/>
                  <a:gd name="T42" fmla="*/ 860 w 1363"/>
                  <a:gd name="T43" fmla="*/ 43 h 1016"/>
                  <a:gd name="T44" fmla="*/ 851 w 1363"/>
                  <a:gd name="T45" fmla="*/ 23 h 1016"/>
                  <a:gd name="T46" fmla="*/ 839 w 1363"/>
                  <a:gd name="T47" fmla="*/ 10 h 1016"/>
                  <a:gd name="T48" fmla="*/ 827 w 1363"/>
                  <a:gd name="T49" fmla="*/ 2 h 1016"/>
                  <a:gd name="T50" fmla="*/ 809 w 1363"/>
                  <a:gd name="T51" fmla="*/ 0 h 1016"/>
                  <a:gd name="T52" fmla="*/ 788 w 1363"/>
                  <a:gd name="T53" fmla="*/ 1 h 1016"/>
                  <a:gd name="T54" fmla="*/ 723 w 1363"/>
                  <a:gd name="T55" fmla="*/ 4 h 1016"/>
                  <a:gd name="T56" fmla="*/ 675 w 1363"/>
                  <a:gd name="T57" fmla="*/ 4 h 1016"/>
                  <a:gd name="T58" fmla="*/ 625 w 1363"/>
                  <a:gd name="T59" fmla="*/ 2 h 1016"/>
                  <a:gd name="T60" fmla="*/ 574 w 1363"/>
                  <a:gd name="T61" fmla="*/ 2 h 1016"/>
                  <a:gd name="T62" fmla="*/ 524 w 1363"/>
                  <a:gd name="T63" fmla="*/ 7 h 1016"/>
                  <a:gd name="T64" fmla="*/ 355 w 1363"/>
                  <a:gd name="T65" fmla="*/ 2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3" h="1016">
                    <a:moveTo>
                      <a:pt x="355" y="2"/>
                    </a:moveTo>
                    <a:lnTo>
                      <a:pt x="0" y="7"/>
                    </a:lnTo>
                    <a:lnTo>
                      <a:pt x="235" y="1000"/>
                    </a:lnTo>
                    <a:lnTo>
                      <a:pt x="252" y="1004"/>
                    </a:lnTo>
                    <a:lnTo>
                      <a:pt x="271" y="1008"/>
                    </a:lnTo>
                    <a:lnTo>
                      <a:pt x="293" y="1011"/>
                    </a:lnTo>
                    <a:lnTo>
                      <a:pt x="314" y="1013"/>
                    </a:lnTo>
                    <a:lnTo>
                      <a:pt x="361" y="1016"/>
                    </a:lnTo>
                    <a:lnTo>
                      <a:pt x="409" y="1016"/>
                    </a:lnTo>
                    <a:lnTo>
                      <a:pt x="457" y="1016"/>
                    </a:lnTo>
                    <a:lnTo>
                      <a:pt x="505" y="1013"/>
                    </a:lnTo>
                    <a:lnTo>
                      <a:pt x="548" y="1011"/>
                    </a:lnTo>
                    <a:lnTo>
                      <a:pt x="587" y="1007"/>
                    </a:lnTo>
                    <a:lnTo>
                      <a:pt x="688" y="509"/>
                    </a:lnTo>
                    <a:lnTo>
                      <a:pt x="793" y="1009"/>
                    </a:lnTo>
                    <a:lnTo>
                      <a:pt x="1115" y="1003"/>
                    </a:lnTo>
                    <a:lnTo>
                      <a:pt x="1123" y="981"/>
                    </a:lnTo>
                    <a:lnTo>
                      <a:pt x="1135" y="943"/>
                    </a:lnTo>
                    <a:lnTo>
                      <a:pt x="1151" y="893"/>
                    </a:lnTo>
                    <a:lnTo>
                      <a:pt x="1169" y="829"/>
                    </a:lnTo>
                    <a:lnTo>
                      <a:pt x="1188" y="756"/>
                    </a:lnTo>
                    <a:lnTo>
                      <a:pt x="1209" y="677"/>
                    </a:lnTo>
                    <a:lnTo>
                      <a:pt x="1231" y="593"/>
                    </a:lnTo>
                    <a:lnTo>
                      <a:pt x="1252" y="506"/>
                    </a:lnTo>
                    <a:lnTo>
                      <a:pt x="1274" y="419"/>
                    </a:lnTo>
                    <a:lnTo>
                      <a:pt x="1294" y="334"/>
                    </a:lnTo>
                    <a:lnTo>
                      <a:pt x="1313" y="254"/>
                    </a:lnTo>
                    <a:lnTo>
                      <a:pt x="1329" y="181"/>
                    </a:lnTo>
                    <a:lnTo>
                      <a:pt x="1343" y="118"/>
                    </a:lnTo>
                    <a:lnTo>
                      <a:pt x="1355" y="64"/>
                    </a:lnTo>
                    <a:lnTo>
                      <a:pt x="1361" y="25"/>
                    </a:lnTo>
                    <a:lnTo>
                      <a:pt x="1363" y="2"/>
                    </a:lnTo>
                    <a:lnTo>
                      <a:pt x="1015" y="4"/>
                    </a:lnTo>
                    <a:lnTo>
                      <a:pt x="937" y="452"/>
                    </a:lnTo>
                    <a:lnTo>
                      <a:pt x="932" y="403"/>
                    </a:lnTo>
                    <a:lnTo>
                      <a:pt x="925" y="354"/>
                    </a:lnTo>
                    <a:lnTo>
                      <a:pt x="918" y="308"/>
                    </a:lnTo>
                    <a:lnTo>
                      <a:pt x="909" y="261"/>
                    </a:lnTo>
                    <a:lnTo>
                      <a:pt x="899" y="215"/>
                    </a:lnTo>
                    <a:lnTo>
                      <a:pt x="889" y="168"/>
                    </a:lnTo>
                    <a:lnTo>
                      <a:pt x="879" y="121"/>
                    </a:lnTo>
                    <a:lnTo>
                      <a:pt x="867" y="73"/>
                    </a:lnTo>
                    <a:lnTo>
                      <a:pt x="863" y="57"/>
                    </a:lnTo>
                    <a:lnTo>
                      <a:pt x="860" y="43"/>
                    </a:lnTo>
                    <a:lnTo>
                      <a:pt x="855" y="31"/>
                    </a:lnTo>
                    <a:lnTo>
                      <a:pt x="851" y="23"/>
                    </a:lnTo>
                    <a:lnTo>
                      <a:pt x="846" y="15"/>
                    </a:lnTo>
                    <a:lnTo>
                      <a:pt x="839" y="10"/>
                    </a:lnTo>
                    <a:lnTo>
                      <a:pt x="833" y="5"/>
                    </a:lnTo>
                    <a:lnTo>
                      <a:pt x="827" y="2"/>
                    </a:lnTo>
                    <a:lnTo>
                      <a:pt x="818" y="1"/>
                    </a:lnTo>
                    <a:lnTo>
                      <a:pt x="809" y="0"/>
                    </a:lnTo>
                    <a:lnTo>
                      <a:pt x="799" y="0"/>
                    </a:lnTo>
                    <a:lnTo>
                      <a:pt x="788" y="1"/>
                    </a:lnTo>
                    <a:lnTo>
                      <a:pt x="759" y="2"/>
                    </a:lnTo>
                    <a:lnTo>
                      <a:pt x="723" y="4"/>
                    </a:lnTo>
                    <a:lnTo>
                      <a:pt x="699" y="4"/>
                    </a:lnTo>
                    <a:lnTo>
                      <a:pt x="675" y="4"/>
                    </a:lnTo>
                    <a:lnTo>
                      <a:pt x="650" y="2"/>
                    </a:lnTo>
                    <a:lnTo>
                      <a:pt x="625" y="2"/>
                    </a:lnTo>
                    <a:lnTo>
                      <a:pt x="600" y="1"/>
                    </a:lnTo>
                    <a:lnTo>
                      <a:pt x="574" y="2"/>
                    </a:lnTo>
                    <a:lnTo>
                      <a:pt x="549" y="4"/>
                    </a:lnTo>
                    <a:lnTo>
                      <a:pt x="524" y="7"/>
                    </a:lnTo>
                    <a:lnTo>
                      <a:pt x="439" y="428"/>
                    </a:lnTo>
                    <a:lnTo>
                      <a:pt x="355" y="2"/>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35">
                <a:extLst>
                  <a:ext uri="{FF2B5EF4-FFF2-40B4-BE49-F238E27FC236}">
                    <a16:creationId xmlns:a16="http://schemas.microsoft.com/office/drawing/2014/main" id="{59B8009F-41C3-B30E-C922-05AE605E4E78}"/>
                  </a:ext>
                </a:extLst>
              </p:cNvPr>
              <p:cNvSpPr>
                <a:spLocks/>
              </p:cNvSpPr>
              <p:nvPr/>
            </p:nvSpPr>
            <p:spPr bwMode="auto">
              <a:xfrm>
                <a:off x="5870609" y="6084095"/>
                <a:ext cx="544512" cy="403225"/>
              </a:xfrm>
              <a:custGeom>
                <a:avLst/>
                <a:gdLst>
                  <a:gd name="T0" fmla="*/ 825 w 1372"/>
                  <a:gd name="T1" fmla="*/ 1012 h 1016"/>
                  <a:gd name="T2" fmla="*/ 876 w 1372"/>
                  <a:gd name="T3" fmla="*/ 1014 h 1016"/>
                  <a:gd name="T4" fmla="*/ 926 w 1372"/>
                  <a:gd name="T5" fmla="*/ 1014 h 1016"/>
                  <a:gd name="T6" fmla="*/ 977 w 1372"/>
                  <a:gd name="T7" fmla="*/ 1012 h 1016"/>
                  <a:gd name="T8" fmla="*/ 1038 w 1372"/>
                  <a:gd name="T9" fmla="*/ 1012 h 1016"/>
                  <a:gd name="T10" fmla="*/ 1088 w 1372"/>
                  <a:gd name="T11" fmla="*/ 1015 h 1016"/>
                  <a:gd name="T12" fmla="*/ 1112 w 1372"/>
                  <a:gd name="T13" fmla="*/ 1011 h 1016"/>
                  <a:gd name="T14" fmla="*/ 1123 w 1372"/>
                  <a:gd name="T15" fmla="*/ 1003 h 1016"/>
                  <a:gd name="T16" fmla="*/ 1135 w 1372"/>
                  <a:gd name="T17" fmla="*/ 991 h 1016"/>
                  <a:gd name="T18" fmla="*/ 1144 w 1372"/>
                  <a:gd name="T19" fmla="*/ 969 h 1016"/>
                  <a:gd name="T20" fmla="*/ 1372 w 1372"/>
                  <a:gd name="T21" fmla="*/ 12 h 1016"/>
                  <a:gd name="T22" fmla="*/ 1144 w 1372"/>
                  <a:gd name="T23" fmla="*/ 0 h 1016"/>
                  <a:gd name="T24" fmla="*/ 1107 w 1372"/>
                  <a:gd name="T25" fmla="*/ 1 h 1016"/>
                  <a:gd name="T26" fmla="*/ 1078 w 1372"/>
                  <a:gd name="T27" fmla="*/ 5 h 1016"/>
                  <a:gd name="T28" fmla="*/ 1054 w 1372"/>
                  <a:gd name="T29" fmla="*/ 14 h 1016"/>
                  <a:gd name="T30" fmla="*/ 1035 w 1372"/>
                  <a:gd name="T31" fmla="*/ 27 h 1016"/>
                  <a:gd name="T32" fmla="*/ 1020 w 1372"/>
                  <a:gd name="T33" fmla="*/ 44 h 1016"/>
                  <a:gd name="T34" fmla="*/ 1009 w 1372"/>
                  <a:gd name="T35" fmla="*/ 70 h 1016"/>
                  <a:gd name="T36" fmla="*/ 1000 w 1372"/>
                  <a:gd name="T37" fmla="*/ 101 h 1016"/>
                  <a:gd name="T38" fmla="*/ 991 w 1372"/>
                  <a:gd name="T39" fmla="*/ 141 h 1016"/>
                  <a:gd name="T40" fmla="*/ 957 w 1372"/>
                  <a:gd name="T41" fmla="*/ 392 h 1016"/>
                  <a:gd name="T42" fmla="*/ 942 w 1372"/>
                  <a:gd name="T43" fmla="*/ 375 h 1016"/>
                  <a:gd name="T44" fmla="*/ 928 w 1372"/>
                  <a:gd name="T45" fmla="*/ 338 h 1016"/>
                  <a:gd name="T46" fmla="*/ 915 w 1372"/>
                  <a:gd name="T47" fmla="*/ 283 h 1016"/>
                  <a:gd name="T48" fmla="*/ 896 w 1372"/>
                  <a:gd name="T49" fmla="*/ 191 h 1016"/>
                  <a:gd name="T50" fmla="*/ 875 w 1372"/>
                  <a:gd name="T51" fmla="*/ 91 h 1016"/>
                  <a:gd name="T52" fmla="*/ 862 w 1372"/>
                  <a:gd name="T53" fmla="*/ 47 h 1016"/>
                  <a:gd name="T54" fmla="*/ 849 w 1372"/>
                  <a:gd name="T55" fmla="*/ 10 h 1016"/>
                  <a:gd name="T56" fmla="*/ 774 w 1372"/>
                  <a:gd name="T57" fmla="*/ 8 h 1016"/>
                  <a:gd name="T58" fmla="*/ 688 w 1372"/>
                  <a:gd name="T59" fmla="*/ 5 h 1016"/>
                  <a:gd name="T60" fmla="*/ 646 w 1372"/>
                  <a:gd name="T61" fmla="*/ 5 h 1016"/>
                  <a:gd name="T62" fmla="*/ 607 w 1372"/>
                  <a:gd name="T63" fmla="*/ 9 h 1016"/>
                  <a:gd name="T64" fmla="*/ 573 w 1372"/>
                  <a:gd name="T65" fmla="*/ 15 h 1016"/>
                  <a:gd name="T66" fmla="*/ 545 w 1372"/>
                  <a:gd name="T67" fmla="*/ 25 h 1016"/>
                  <a:gd name="T68" fmla="*/ 539 w 1372"/>
                  <a:gd name="T69" fmla="*/ 33 h 1016"/>
                  <a:gd name="T70" fmla="*/ 533 w 1372"/>
                  <a:gd name="T71" fmla="*/ 50 h 1016"/>
                  <a:gd name="T72" fmla="*/ 517 w 1372"/>
                  <a:gd name="T73" fmla="*/ 98 h 1016"/>
                  <a:gd name="T74" fmla="*/ 486 w 1372"/>
                  <a:gd name="T75" fmla="*/ 233 h 1016"/>
                  <a:gd name="T76" fmla="*/ 461 w 1372"/>
                  <a:gd name="T77" fmla="*/ 374 h 1016"/>
                  <a:gd name="T78" fmla="*/ 451 w 1372"/>
                  <a:gd name="T79" fmla="*/ 457 h 1016"/>
                  <a:gd name="T80" fmla="*/ 0 w 1372"/>
                  <a:gd name="T81" fmla="*/ 17 h 1016"/>
                  <a:gd name="T82" fmla="*/ 594 w 1372"/>
                  <a:gd name="T83" fmla="*/ 1014 h 1016"/>
                  <a:gd name="T84" fmla="*/ 800 w 1372"/>
                  <a:gd name="T85" fmla="*/ 1011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2" h="1016">
                    <a:moveTo>
                      <a:pt x="800" y="1011"/>
                    </a:moveTo>
                    <a:lnTo>
                      <a:pt x="825" y="1012"/>
                    </a:lnTo>
                    <a:lnTo>
                      <a:pt x="851" y="1014"/>
                    </a:lnTo>
                    <a:lnTo>
                      <a:pt x="876" y="1014"/>
                    </a:lnTo>
                    <a:lnTo>
                      <a:pt x="901" y="1014"/>
                    </a:lnTo>
                    <a:lnTo>
                      <a:pt x="926" y="1014"/>
                    </a:lnTo>
                    <a:lnTo>
                      <a:pt x="952" y="1012"/>
                    </a:lnTo>
                    <a:lnTo>
                      <a:pt x="977" y="1012"/>
                    </a:lnTo>
                    <a:lnTo>
                      <a:pt x="1003" y="1012"/>
                    </a:lnTo>
                    <a:lnTo>
                      <a:pt x="1038" y="1012"/>
                    </a:lnTo>
                    <a:lnTo>
                      <a:pt x="1065" y="1015"/>
                    </a:lnTo>
                    <a:lnTo>
                      <a:pt x="1088" y="1015"/>
                    </a:lnTo>
                    <a:lnTo>
                      <a:pt x="1104" y="1014"/>
                    </a:lnTo>
                    <a:lnTo>
                      <a:pt x="1112" y="1011"/>
                    </a:lnTo>
                    <a:lnTo>
                      <a:pt x="1118" y="1008"/>
                    </a:lnTo>
                    <a:lnTo>
                      <a:pt x="1123" y="1003"/>
                    </a:lnTo>
                    <a:lnTo>
                      <a:pt x="1130" y="998"/>
                    </a:lnTo>
                    <a:lnTo>
                      <a:pt x="1135" y="991"/>
                    </a:lnTo>
                    <a:lnTo>
                      <a:pt x="1139" y="981"/>
                    </a:lnTo>
                    <a:lnTo>
                      <a:pt x="1144" y="969"/>
                    </a:lnTo>
                    <a:lnTo>
                      <a:pt x="1149" y="957"/>
                    </a:lnTo>
                    <a:lnTo>
                      <a:pt x="1372" y="12"/>
                    </a:lnTo>
                    <a:lnTo>
                      <a:pt x="1240" y="4"/>
                    </a:lnTo>
                    <a:lnTo>
                      <a:pt x="1144" y="0"/>
                    </a:lnTo>
                    <a:lnTo>
                      <a:pt x="1125" y="0"/>
                    </a:lnTo>
                    <a:lnTo>
                      <a:pt x="1107" y="1"/>
                    </a:lnTo>
                    <a:lnTo>
                      <a:pt x="1092" y="3"/>
                    </a:lnTo>
                    <a:lnTo>
                      <a:pt x="1078" y="5"/>
                    </a:lnTo>
                    <a:lnTo>
                      <a:pt x="1065" y="9"/>
                    </a:lnTo>
                    <a:lnTo>
                      <a:pt x="1054" y="14"/>
                    </a:lnTo>
                    <a:lnTo>
                      <a:pt x="1044" y="19"/>
                    </a:lnTo>
                    <a:lnTo>
                      <a:pt x="1035" y="27"/>
                    </a:lnTo>
                    <a:lnTo>
                      <a:pt x="1027" y="36"/>
                    </a:lnTo>
                    <a:lnTo>
                      <a:pt x="1020" y="44"/>
                    </a:lnTo>
                    <a:lnTo>
                      <a:pt x="1014" y="56"/>
                    </a:lnTo>
                    <a:lnTo>
                      <a:pt x="1009" y="70"/>
                    </a:lnTo>
                    <a:lnTo>
                      <a:pt x="1003" y="85"/>
                    </a:lnTo>
                    <a:lnTo>
                      <a:pt x="1000" y="101"/>
                    </a:lnTo>
                    <a:lnTo>
                      <a:pt x="995" y="120"/>
                    </a:lnTo>
                    <a:lnTo>
                      <a:pt x="991" y="141"/>
                    </a:lnTo>
                    <a:lnTo>
                      <a:pt x="977" y="246"/>
                    </a:lnTo>
                    <a:lnTo>
                      <a:pt x="957" y="392"/>
                    </a:lnTo>
                    <a:lnTo>
                      <a:pt x="947" y="379"/>
                    </a:lnTo>
                    <a:lnTo>
                      <a:pt x="942" y="375"/>
                    </a:lnTo>
                    <a:lnTo>
                      <a:pt x="938" y="365"/>
                    </a:lnTo>
                    <a:lnTo>
                      <a:pt x="928" y="338"/>
                    </a:lnTo>
                    <a:lnTo>
                      <a:pt x="921" y="317"/>
                    </a:lnTo>
                    <a:lnTo>
                      <a:pt x="915" y="283"/>
                    </a:lnTo>
                    <a:lnTo>
                      <a:pt x="906" y="240"/>
                    </a:lnTo>
                    <a:lnTo>
                      <a:pt x="896" y="191"/>
                    </a:lnTo>
                    <a:lnTo>
                      <a:pt x="886" y="141"/>
                    </a:lnTo>
                    <a:lnTo>
                      <a:pt x="875" y="91"/>
                    </a:lnTo>
                    <a:lnTo>
                      <a:pt x="868" y="69"/>
                    </a:lnTo>
                    <a:lnTo>
                      <a:pt x="862" y="47"/>
                    </a:lnTo>
                    <a:lnTo>
                      <a:pt x="856" y="28"/>
                    </a:lnTo>
                    <a:lnTo>
                      <a:pt x="849" y="10"/>
                    </a:lnTo>
                    <a:lnTo>
                      <a:pt x="814" y="9"/>
                    </a:lnTo>
                    <a:lnTo>
                      <a:pt x="774" y="8"/>
                    </a:lnTo>
                    <a:lnTo>
                      <a:pt x="731" y="5"/>
                    </a:lnTo>
                    <a:lnTo>
                      <a:pt x="688" y="5"/>
                    </a:lnTo>
                    <a:lnTo>
                      <a:pt x="666" y="5"/>
                    </a:lnTo>
                    <a:lnTo>
                      <a:pt x="646" y="5"/>
                    </a:lnTo>
                    <a:lnTo>
                      <a:pt x="626" y="6"/>
                    </a:lnTo>
                    <a:lnTo>
                      <a:pt x="607" y="9"/>
                    </a:lnTo>
                    <a:lnTo>
                      <a:pt x="589" y="12"/>
                    </a:lnTo>
                    <a:lnTo>
                      <a:pt x="573" y="15"/>
                    </a:lnTo>
                    <a:lnTo>
                      <a:pt x="558" y="19"/>
                    </a:lnTo>
                    <a:lnTo>
                      <a:pt x="545" y="25"/>
                    </a:lnTo>
                    <a:lnTo>
                      <a:pt x="543" y="28"/>
                    </a:lnTo>
                    <a:lnTo>
                      <a:pt x="539" y="33"/>
                    </a:lnTo>
                    <a:lnTo>
                      <a:pt x="535" y="41"/>
                    </a:lnTo>
                    <a:lnTo>
                      <a:pt x="533" y="50"/>
                    </a:lnTo>
                    <a:lnTo>
                      <a:pt x="525" y="71"/>
                    </a:lnTo>
                    <a:lnTo>
                      <a:pt x="517" y="98"/>
                    </a:lnTo>
                    <a:lnTo>
                      <a:pt x="501" y="161"/>
                    </a:lnTo>
                    <a:lnTo>
                      <a:pt x="486" y="233"/>
                    </a:lnTo>
                    <a:lnTo>
                      <a:pt x="472" y="307"/>
                    </a:lnTo>
                    <a:lnTo>
                      <a:pt x="461" y="374"/>
                    </a:lnTo>
                    <a:lnTo>
                      <a:pt x="453" y="426"/>
                    </a:lnTo>
                    <a:lnTo>
                      <a:pt x="451" y="457"/>
                    </a:lnTo>
                    <a:lnTo>
                      <a:pt x="365" y="10"/>
                    </a:lnTo>
                    <a:lnTo>
                      <a:pt x="0" y="17"/>
                    </a:lnTo>
                    <a:lnTo>
                      <a:pt x="254" y="1016"/>
                    </a:lnTo>
                    <a:lnTo>
                      <a:pt x="594" y="1014"/>
                    </a:lnTo>
                    <a:lnTo>
                      <a:pt x="699" y="518"/>
                    </a:lnTo>
                    <a:lnTo>
                      <a:pt x="800" y="1011"/>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37">
                <a:extLst>
                  <a:ext uri="{FF2B5EF4-FFF2-40B4-BE49-F238E27FC236}">
                    <a16:creationId xmlns:a16="http://schemas.microsoft.com/office/drawing/2014/main" id="{71DA873E-47CD-3EB9-1DDC-FC5D09D94EFC}"/>
                  </a:ext>
                </a:extLst>
              </p:cNvPr>
              <p:cNvSpPr>
                <a:spLocks/>
              </p:cNvSpPr>
              <p:nvPr/>
            </p:nvSpPr>
            <p:spPr bwMode="auto">
              <a:xfrm>
                <a:off x="1589122" y="6723857"/>
                <a:ext cx="377825" cy="557212"/>
              </a:xfrm>
              <a:custGeom>
                <a:avLst/>
                <a:gdLst>
                  <a:gd name="T0" fmla="*/ 694 w 951"/>
                  <a:gd name="T1" fmla="*/ 396 h 1404"/>
                  <a:gd name="T2" fmla="*/ 640 w 951"/>
                  <a:gd name="T3" fmla="*/ 396 h 1404"/>
                  <a:gd name="T4" fmla="*/ 596 w 951"/>
                  <a:gd name="T5" fmla="*/ 398 h 1404"/>
                  <a:gd name="T6" fmla="*/ 559 w 951"/>
                  <a:gd name="T7" fmla="*/ 406 h 1404"/>
                  <a:gd name="T8" fmla="*/ 525 w 951"/>
                  <a:gd name="T9" fmla="*/ 416 h 1404"/>
                  <a:gd name="T10" fmla="*/ 494 w 951"/>
                  <a:gd name="T11" fmla="*/ 430 h 1404"/>
                  <a:gd name="T12" fmla="*/ 443 w 951"/>
                  <a:gd name="T13" fmla="*/ 455 h 1404"/>
                  <a:gd name="T14" fmla="*/ 397 w 951"/>
                  <a:gd name="T15" fmla="*/ 0 h 1404"/>
                  <a:gd name="T16" fmla="*/ 18 w 951"/>
                  <a:gd name="T17" fmla="*/ 1400 h 1404"/>
                  <a:gd name="T18" fmla="*/ 404 w 951"/>
                  <a:gd name="T19" fmla="*/ 1352 h 1404"/>
                  <a:gd name="T20" fmla="*/ 407 w 951"/>
                  <a:gd name="T21" fmla="*/ 1249 h 1404"/>
                  <a:gd name="T22" fmla="*/ 407 w 951"/>
                  <a:gd name="T23" fmla="*/ 1147 h 1404"/>
                  <a:gd name="T24" fmla="*/ 407 w 951"/>
                  <a:gd name="T25" fmla="*/ 1044 h 1404"/>
                  <a:gd name="T26" fmla="*/ 405 w 951"/>
                  <a:gd name="T27" fmla="*/ 934 h 1404"/>
                  <a:gd name="T28" fmla="*/ 402 w 951"/>
                  <a:gd name="T29" fmla="*/ 854 h 1404"/>
                  <a:gd name="T30" fmla="*/ 402 w 951"/>
                  <a:gd name="T31" fmla="*/ 807 h 1404"/>
                  <a:gd name="T32" fmla="*/ 407 w 951"/>
                  <a:gd name="T33" fmla="*/ 777 h 1404"/>
                  <a:gd name="T34" fmla="*/ 412 w 951"/>
                  <a:gd name="T35" fmla="*/ 758 h 1404"/>
                  <a:gd name="T36" fmla="*/ 421 w 951"/>
                  <a:gd name="T37" fmla="*/ 743 h 1404"/>
                  <a:gd name="T38" fmla="*/ 431 w 951"/>
                  <a:gd name="T39" fmla="*/ 729 h 1404"/>
                  <a:gd name="T40" fmla="*/ 446 w 951"/>
                  <a:gd name="T41" fmla="*/ 717 h 1404"/>
                  <a:gd name="T42" fmla="*/ 463 w 951"/>
                  <a:gd name="T43" fmla="*/ 710 h 1404"/>
                  <a:gd name="T44" fmla="*/ 486 w 951"/>
                  <a:gd name="T45" fmla="*/ 704 h 1404"/>
                  <a:gd name="T46" fmla="*/ 513 w 951"/>
                  <a:gd name="T47" fmla="*/ 701 h 1404"/>
                  <a:gd name="T48" fmla="*/ 533 w 951"/>
                  <a:gd name="T49" fmla="*/ 714 h 1404"/>
                  <a:gd name="T50" fmla="*/ 543 w 951"/>
                  <a:gd name="T51" fmla="*/ 744 h 1404"/>
                  <a:gd name="T52" fmla="*/ 552 w 951"/>
                  <a:gd name="T53" fmla="*/ 799 h 1404"/>
                  <a:gd name="T54" fmla="*/ 559 w 951"/>
                  <a:gd name="T55" fmla="*/ 885 h 1404"/>
                  <a:gd name="T56" fmla="*/ 561 w 951"/>
                  <a:gd name="T57" fmla="*/ 982 h 1404"/>
                  <a:gd name="T58" fmla="*/ 558 w 951"/>
                  <a:gd name="T59" fmla="*/ 1137 h 1404"/>
                  <a:gd name="T60" fmla="*/ 554 w 951"/>
                  <a:gd name="T61" fmla="*/ 1284 h 1404"/>
                  <a:gd name="T62" fmla="*/ 554 w 951"/>
                  <a:gd name="T63" fmla="*/ 1369 h 1404"/>
                  <a:gd name="T64" fmla="*/ 942 w 951"/>
                  <a:gd name="T65" fmla="*/ 1398 h 1404"/>
                  <a:gd name="T66" fmla="*/ 948 w 951"/>
                  <a:gd name="T67" fmla="*/ 1215 h 1404"/>
                  <a:gd name="T68" fmla="*/ 951 w 951"/>
                  <a:gd name="T69" fmla="*/ 992 h 1404"/>
                  <a:gd name="T70" fmla="*/ 947 w 951"/>
                  <a:gd name="T71" fmla="*/ 772 h 1404"/>
                  <a:gd name="T72" fmla="*/ 942 w 951"/>
                  <a:gd name="T73" fmla="*/ 677 h 1404"/>
                  <a:gd name="T74" fmla="*/ 934 w 951"/>
                  <a:gd name="T75" fmla="*/ 597 h 1404"/>
                  <a:gd name="T76" fmla="*/ 927 w 951"/>
                  <a:gd name="T77" fmla="*/ 554 h 1404"/>
                  <a:gd name="T78" fmla="*/ 914 w 951"/>
                  <a:gd name="T79" fmla="*/ 516 h 1404"/>
                  <a:gd name="T80" fmla="*/ 895 w 951"/>
                  <a:gd name="T81" fmla="*/ 483 h 1404"/>
                  <a:gd name="T82" fmla="*/ 872 w 951"/>
                  <a:gd name="T83" fmla="*/ 455 h 1404"/>
                  <a:gd name="T84" fmla="*/ 843 w 951"/>
                  <a:gd name="T85" fmla="*/ 434 h 1404"/>
                  <a:gd name="T86" fmla="*/ 809 w 951"/>
                  <a:gd name="T87" fmla="*/ 416 h 1404"/>
                  <a:gd name="T88" fmla="*/ 770 w 951"/>
                  <a:gd name="T89" fmla="*/ 405 h 1404"/>
                  <a:gd name="T90" fmla="*/ 726 w 951"/>
                  <a:gd name="T91" fmla="*/ 398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51" h="1404">
                    <a:moveTo>
                      <a:pt x="726" y="398"/>
                    </a:moveTo>
                    <a:lnTo>
                      <a:pt x="694" y="396"/>
                    </a:lnTo>
                    <a:lnTo>
                      <a:pt x="667" y="394"/>
                    </a:lnTo>
                    <a:lnTo>
                      <a:pt x="640" y="396"/>
                    </a:lnTo>
                    <a:lnTo>
                      <a:pt x="617" y="397"/>
                    </a:lnTo>
                    <a:lnTo>
                      <a:pt x="596" y="398"/>
                    </a:lnTo>
                    <a:lnTo>
                      <a:pt x="577" y="402"/>
                    </a:lnTo>
                    <a:lnTo>
                      <a:pt x="559" y="406"/>
                    </a:lnTo>
                    <a:lnTo>
                      <a:pt x="542" y="411"/>
                    </a:lnTo>
                    <a:lnTo>
                      <a:pt x="525" y="416"/>
                    </a:lnTo>
                    <a:lnTo>
                      <a:pt x="510" y="424"/>
                    </a:lnTo>
                    <a:lnTo>
                      <a:pt x="494" y="430"/>
                    </a:lnTo>
                    <a:lnTo>
                      <a:pt x="477" y="437"/>
                    </a:lnTo>
                    <a:lnTo>
                      <a:pt x="443" y="455"/>
                    </a:lnTo>
                    <a:lnTo>
                      <a:pt x="402" y="474"/>
                    </a:lnTo>
                    <a:lnTo>
                      <a:pt x="397" y="0"/>
                    </a:lnTo>
                    <a:lnTo>
                      <a:pt x="0" y="4"/>
                    </a:lnTo>
                    <a:lnTo>
                      <a:pt x="18" y="1400"/>
                    </a:lnTo>
                    <a:lnTo>
                      <a:pt x="403" y="1403"/>
                    </a:lnTo>
                    <a:lnTo>
                      <a:pt x="404" y="1352"/>
                    </a:lnTo>
                    <a:lnTo>
                      <a:pt x="405" y="1300"/>
                    </a:lnTo>
                    <a:lnTo>
                      <a:pt x="407" y="1249"/>
                    </a:lnTo>
                    <a:lnTo>
                      <a:pt x="407" y="1198"/>
                    </a:lnTo>
                    <a:lnTo>
                      <a:pt x="407" y="1147"/>
                    </a:lnTo>
                    <a:lnTo>
                      <a:pt x="407" y="1095"/>
                    </a:lnTo>
                    <a:lnTo>
                      <a:pt x="407" y="1044"/>
                    </a:lnTo>
                    <a:lnTo>
                      <a:pt x="407" y="992"/>
                    </a:lnTo>
                    <a:lnTo>
                      <a:pt x="405" y="934"/>
                    </a:lnTo>
                    <a:lnTo>
                      <a:pt x="403" y="880"/>
                    </a:lnTo>
                    <a:lnTo>
                      <a:pt x="402" y="854"/>
                    </a:lnTo>
                    <a:lnTo>
                      <a:pt x="400" y="830"/>
                    </a:lnTo>
                    <a:lnTo>
                      <a:pt x="402" y="807"/>
                    </a:lnTo>
                    <a:lnTo>
                      <a:pt x="404" y="786"/>
                    </a:lnTo>
                    <a:lnTo>
                      <a:pt x="407" y="777"/>
                    </a:lnTo>
                    <a:lnTo>
                      <a:pt x="409" y="767"/>
                    </a:lnTo>
                    <a:lnTo>
                      <a:pt x="412" y="758"/>
                    </a:lnTo>
                    <a:lnTo>
                      <a:pt x="415" y="750"/>
                    </a:lnTo>
                    <a:lnTo>
                      <a:pt x="421" y="743"/>
                    </a:lnTo>
                    <a:lnTo>
                      <a:pt x="426" y="735"/>
                    </a:lnTo>
                    <a:lnTo>
                      <a:pt x="431" y="729"/>
                    </a:lnTo>
                    <a:lnTo>
                      <a:pt x="438" y="724"/>
                    </a:lnTo>
                    <a:lnTo>
                      <a:pt x="446" y="717"/>
                    </a:lnTo>
                    <a:lnTo>
                      <a:pt x="455" y="714"/>
                    </a:lnTo>
                    <a:lnTo>
                      <a:pt x="463" y="710"/>
                    </a:lnTo>
                    <a:lnTo>
                      <a:pt x="475" y="706"/>
                    </a:lnTo>
                    <a:lnTo>
                      <a:pt x="486" y="704"/>
                    </a:lnTo>
                    <a:lnTo>
                      <a:pt x="499" y="702"/>
                    </a:lnTo>
                    <a:lnTo>
                      <a:pt x="513" y="701"/>
                    </a:lnTo>
                    <a:lnTo>
                      <a:pt x="528" y="701"/>
                    </a:lnTo>
                    <a:lnTo>
                      <a:pt x="533" y="714"/>
                    </a:lnTo>
                    <a:lnTo>
                      <a:pt x="538" y="729"/>
                    </a:lnTo>
                    <a:lnTo>
                      <a:pt x="543" y="744"/>
                    </a:lnTo>
                    <a:lnTo>
                      <a:pt x="547" y="761"/>
                    </a:lnTo>
                    <a:lnTo>
                      <a:pt x="552" y="799"/>
                    </a:lnTo>
                    <a:lnTo>
                      <a:pt x="557" y="839"/>
                    </a:lnTo>
                    <a:lnTo>
                      <a:pt x="559" y="885"/>
                    </a:lnTo>
                    <a:lnTo>
                      <a:pt x="561" y="933"/>
                    </a:lnTo>
                    <a:lnTo>
                      <a:pt x="561" y="982"/>
                    </a:lnTo>
                    <a:lnTo>
                      <a:pt x="561" y="1033"/>
                    </a:lnTo>
                    <a:lnTo>
                      <a:pt x="558" y="1137"/>
                    </a:lnTo>
                    <a:lnTo>
                      <a:pt x="554" y="1237"/>
                    </a:lnTo>
                    <a:lnTo>
                      <a:pt x="554" y="1284"/>
                    </a:lnTo>
                    <a:lnTo>
                      <a:pt x="553" y="1328"/>
                    </a:lnTo>
                    <a:lnTo>
                      <a:pt x="554" y="1369"/>
                    </a:lnTo>
                    <a:lnTo>
                      <a:pt x="556" y="1404"/>
                    </a:lnTo>
                    <a:lnTo>
                      <a:pt x="942" y="1398"/>
                    </a:lnTo>
                    <a:lnTo>
                      <a:pt x="946" y="1314"/>
                    </a:lnTo>
                    <a:lnTo>
                      <a:pt x="948" y="1215"/>
                    </a:lnTo>
                    <a:lnTo>
                      <a:pt x="949" y="1106"/>
                    </a:lnTo>
                    <a:lnTo>
                      <a:pt x="951" y="992"/>
                    </a:lnTo>
                    <a:lnTo>
                      <a:pt x="949" y="880"/>
                    </a:lnTo>
                    <a:lnTo>
                      <a:pt x="947" y="772"/>
                    </a:lnTo>
                    <a:lnTo>
                      <a:pt x="944" y="723"/>
                    </a:lnTo>
                    <a:lnTo>
                      <a:pt x="942" y="677"/>
                    </a:lnTo>
                    <a:lnTo>
                      <a:pt x="939" y="634"/>
                    </a:lnTo>
                    <a:lnTo>
                      <a:pt x="934" y="597"/>
                    </a:lnTo>
                    <a:lnTo>
                      <a:pt x="932" y="574"/>
                    </a:lnTo>
                    <a:lnTo>
                      <a:pt x="927" y="554"/>
                    </a:lnTo>
                    <a:lnTo>
                      <a:pt x="920" y="534"/>
                    </a:lnTo>
                    <a:lnTo>
                      <a:pt x="914" y="516"/>
                    </a:lnTo>
                    <a:lnTo>
                      <a:pt x="905" y="498"/>
                    </a:lnTo>
                    <a:lnTo>
                      <a:pt x="895" y="483"/>
                    </a:lnTo>
                    <a:lnTo>
                      <a:pt x="884" y="469"/>
                    </a:lnTo>
                    <a:lnTo>
                      <a:pt x="872" y="455"/>
                    </a:lnTo>
                    <a:lnTo>
                      <a:pt x="859" y="444"/>
                    </a:lnTo>
                    <a:lnTo>
                      <a:pt x="843" y="434"/>
                    </a:lnTo>
                    <a:lnTo>
                      <a:pt x="827" y="425"/>
                    </a:lnTo>
                    <a:lnTo>
                      <a:pt x="809" y="416"/>
                    </a:lnTo>
                    <a:lnTo>
                      <a:pt x="790" y="410"/>
                    </a:lnTo>
                    <a:lnTo>
                      <a:pt x="770" y="405"/>
                    </a:lnTo>
                    <a:lnTo>
                      <a:pt x="749" y="401"/>
                    </a:lnTo>
                    <a:lnTo>
                      <a:pt x="726" y="398"/>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38">
                <a:extLst>
                  <a:ext uri="{FF2B5EF4-FFF2-40B4-BE49-F238E27FC236}">
                    <a16:creationId xmlns:a16="http://schemas.microsoft.com/office/drawing/2014/main" id="{DF8689E4-800D-CDE1-B2A9-580A47918916}"/>
                  </a:ext>
                </a:extLst>
              </p:cNvPr>
              <p:cNvSpPr>
                <a:spLocks/>
              </p:cNvSpPr>
              <p:nvPr/>
            </p:nvSpPr>
            <p:spPr bwMode="auto">
              <a:xfrm>
                <a:off x="4564097" y="6723857"/>
                <a:ext cx="401637" cy="554037"/>
              </a:xfrm>
              <a:custGeom>
                <a:avLst/>
                <a:gdLst>
                  <a:gd name="T0" fmla="*/ 1010 w 1011"/>
                  <a:gd name="T1" fmla="*/ 1391 h 1399"/>
                  <a:gd name="T2" fmla="*/ 1005 w 1011"/>
                  <a:gd name="T3" fmla="*/ 1370 h 1399"/>
                  <a:gd name="T4" fmla="*/ 990 w 1011"/>
                  <a:gd name="T5" fmla="*/ 1329 h 1399"/>
                  <a:gd name="T6" fmla="*/ 958 w 1011"/>
                  <a:gd name="T7" fmla="*/ 1260 h 1399"/>
                  <a:gd name="T8" fmla="*/ 918 w 1011"/>
                  <a:gd name="T9" fmla="*/ 1180 h 1399"/>
                  <a:gd name="T10" fmla="*/ 851 w 1011"/>
                  <a:gd name="T11" fmla="*/ 1054 h 1399"/>
                  <a:gd name="T12" fmla="*/ 771 w 1011"/>
                  <a:gd name="T13" fmla="*/ 911 h 1399"/>
                  <a:gd name="T14" fmla="*/ 737 w 1011"/>
                  <a:gd name="T15" fmla="*/ 852 h 1399"/>
                  <a:gd name="T16" fmla="*/ 729 w 1011"/>
                  <a:gd name="T17" fmla="*/ 825 h 1399"/>
                  <a:gd name="T18" fmla="*/ 726 w 1011"/>
                  <a:gd name="T19" fmla="*/ 800 h 1399"/>
                  <a:gd name="T20" fmla="*/ 729 w 1011"/>
                  <a:gd name="T21" fmla="*/ 776 h 1399"/>
                  <a:gd name="T22" fmla="*/ 737 w 1011"/>
                  <a:gd name="T23" fmla="*/ 752 h 1399"/>
                  <a:gd name="T24" fmla="*/ 750 w 1011"/>
                  <a:gd name="T25" fmla="*/ 728 h 1399"/>
                  <a:gd name="T26" fmla="*/ 775 w 1011"/>
                  <a:gd name="T27" fmla="*/ 692 h 1399"/>
                  <a:gd name="T28" fmla="*/ 845 w 1011"/>
                  <a:gd name="T29" fmla="*/ 615 h 1399"/>
                  <a:gd name="T30" fmla="*/ 925 w 1011"/>
                  <a:gd name="T31" fmla="*/ 524 h 1399"/>
                  <a:gd name="T32" fmla="*/ 965 w 1011"/>
                  <a:gd name="T33" fmla="*/ 470 h 1399"/>
                  <a:gd name="T34" fmla="*/ 990 w 1011"/>
                  <a:gd name="T35" fmla="*/ 430 h 1399"/>
                  <a:gd name="T36" fmla="*/ 569 w 1011"/>
                  <a:gd name="T37" fmla="*/ 408 h 1399"/>
                  <a:gd name="T38" fmla="*/ 527 w 1011"/>
                  <a:gd name="T39" fmla="*/ 459 h 1399"/>
                  <a:gd name="T40" fmla="*/ 481 w 1011"/>
                  <a:gd name="T41" fmla="*/ 525 h 1399"/>
                  <a:gd name="T42" fmla="*/ 438 w 1011"/>
                  <a:gd name="T43" fmla="*/ 596 h 1399"/>
                  <a:gd name="T44" fmla="*/ 404 w 1011"/>
                  <a:gd name="T45" fmla="*/ 660 h 1399"/>
                  <a:gd name="T46" fmla="*/ 0 w 1011"/>
                  <a:gd name="T47" fmla="*/ 7 h 1399"/>
                  <a:gd name="T48" fmla="*/ 408 w 1011"/>
                  <a:gd name="T49" fmla="*/ 1391 h 1399"/>
                  <a:gd name="T50" fmla="*/ 404 w 1011"/>
                  <a:gd name="T51" fmla="*/ 1304 h 1399"/>
                  <a:gd name="T52" fmla="*/ 402 w 1011"/>
                  <a:gd name="T53" fmla="*/ 1228 h 1399"/>
                  <a:gd name="T54" fmla="*/ 405 w 1011"/>
                  <a:gd name="T55" fmla="*/ 1194 h 1399"/>
                  <a:gd name="T56" fmla="*/ 414 w 1011"/>
                  <a:gd name="T57" fmla="*/ 1161 h 1399"/>
                  <a:gd name="T58" fmla="*/ 431 w 1011"/>
                  <a:gd name="T59" fmla="*/ 1130 h 1399"/>
                  <a:gd name="T60" fmla="*/ 456 w 1011"/>
                  <a:gd name="T61" fmla="*/ 1103 h 1399"/>
                  <a:gd name="T62" fmla="*/ 1011 w 1011"/>
                  <a:gd name="T63" fmla="*/ 1399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1" h="1399">
                    <a:moveTo>
                      <a:pt x="1011" y="1399"/>
                    </a:moveTo>
                    <a:lnTo>
                      <a:pt x="1010" y="1391"/>
                    </a:lnTo>
                    <a:lnTo>
                      <a:pt x="1009" y="1381"/>
                    </a:lnTo>
                    <a:lnTo>
                      <a:pt x="1005" y="1370"/>
                    </a:lnTo>
                    <a:lnTo>
                      <a:pt x="1001" y="1357"/>
                    </a:lnTo>
                    <a:lnTo>
                      <a:pt x="990" y="1329"/>
                    </a:lnTo>
                    <a:lnTo>
                      <a:pt x="976" y="1296"/>
                    </a:lnTo>
                    <a:lnTo>
                      <a:pt x="958" y="1260"/>
                    </a:lnTo>
                    <a:lnTo>
                      <a:pt x="939" y="1220"/>
                    </a:lnTo>
                    <a:lnTo>
                      <a:pt x="918" y="1180"/>
                    </a:lnTo>
                    <a:lnTo>
                      <a:pt x="896" y="1138"/>
                    </a:lnTo>
                    <a:lnTo>
                      <a:pt x="851" y="1054"/>
                    </a:lnTo>
                    <a:lnTo>
                      <a:pt x="808" y="977"/>
                    </a:lnTo>
                    <a:lnTo>
                      <a:pt x="771" y="911"/>
                    </a:lnTo>
                    <a:lnTo>
                      <a:pt x="745" y="866"/>
                    </a:lnTo>
                    <a:lnTo>
                      <a:pt x="737" y="852"/>
                    </a:lnTo>
                    <a:lnTo>
                      <a:pt x="732" y="838"/>
                    </a:lnTo>
                    <a:lnTo>
                      <a:pt x="729" y="825"/>
                    </a:lnTo>
                    <a:lnTo>
                      <a:pt x="727" y="812"/>
                    </a:lnTo>
                    <a:lnTo>
                      <a:pt x="726" y="800"/>
                    </a:lnTo>
                    <a:lnTo>
                      <a:pt x="727" y="787"/>
                    </a:lnTo>
                    <a:lnTo>
                      <a:pt x="729" y="776"/>
                    </a:lnTo>
                    <a:lnTo>
                      <a:pt x="732" y="763"/>
                    </a:lnTo>
                    <a:lnTo>
                      <a:pt x="737" y="752"/>
                    </a:lnTo>
                    <a:lnTo>
                      <a:pt x="742" y="739"/>
                    </a:lnTo>
                    <a:lnTo>
                      <a:pt x="750" y="728"/>
                    </a:lnTo>
                    <a:lnTo>
                      <a:pt x="758" y="716"/>
                    </a:lnTo>
                    <a:lnTo>
                      <a:pt x="775" y="692"/>
                    </a:lnTo>
                    <a:lnTo>
                      <a:pt x="795" y="668"/>
                    </a:lnTo>
                    <a:lnTo>
                      <a:pt x="845" y="615"/>
                    </a:lnTo>
                    <a:lnTo>
                      <a:pt x="898" y="557"/>
                    </a:lnTo>
                    <a:lnTo>
                      <a:pt x="925" y="524"/>
                    </a:lnTo>
                    <a:lnTo>
                      <a:pt x="952" y="488"/>
                    </a:lnTo>
                    <a:lnTo>
                      <a:pt x="965" y="470"/>
                    </a:lnTo>
                    <a:lnTo>
                      <a:pt x="977" y="450"/>
                    </a:lnTo>
                    <a:lnTo>
                      <a:pt x="990" y="430"/>
                    </a:lnTo>
                    <a:lnTo>
                      <a:pt x="1001" y="408"/>
                    </a:lnTo>
                    <a:lnTo>
                      <a:pt x="569" y="408"/>
                    </a:lnTo>
                    <a:lnTo>
                      <a:pt x="548" y="431"/>
                    </a:lnTo>
                    <a:lnTo>
                      <a:pt x="527" y="459"/>
                    </a:lnTo>
                    <a:lnTo>
                      <a:pt x="504" y="491"/>
                    </a:lnTo>
                    <a:lnTo>
                      <a:pt x="481" y="525"/>
                    </a:lnTo>
                    <a:lnTo>
                      <a:pt x="460" y="560"/>
                    </a:lnTo>
                    <a:lnTo>
                      <a:pt x="438" y="596"/>
                    </a:lnTo>
                    <a:lnTo>
                      <a:pt x="419" y="629"/>
                    </a:lnTo>
                    <a:lnTo>
                      <a:pt x="404" y="660"/>
                    </a:lnTo>
                    <a:lnTo>
                      <a:pt x="404" y="0"/>
                    </a:lnTo>
                    <a:lnTo>
                      <a:pt x="0" y="7"/>
                    </a:lnTo>
                    <a:lnTo>
                      <a:pt x="11" y="1389"/>
                    </a:lnTo>
                    <a:lnTo>
                      <a:pt x="408" y="1391"/>
                    </a:lnTo>
                    <a:lnTo>
                      <a:pt x="407" y="1346"/>
                    </a:lnTo>
                    <a:lnTo>
                      <a:pt x="404" y="1304"/>
                    </a:lnTo>
                    <a:lnTo>
                      <a:pt x="403" y="1265"/>
                    </a:lnTo>
                    <a:lnTo>
                      <a:pt x="402" y="1228"/>
                    </a:lnTo>
                    <a:lnTo>
                      <a:pt x="403" y="1210"/>
                    </a:lnTo>
                    <a:lnTo>
                      <a:pt x="405" y="1194"/>
                    </a:lnTo>
                    <a:lnTo>
                      <a:pt x="409" y="1177"/>
                    </a:lnTo>
                    <a:lnTo>
                      <a:pt x="414" y="1161"/>
                    </a:lnTo>
                    <a:lnTo>
                      <a:pt x="422" y="1146"/>
                    </a:lnTo>
                    <a:lnTo>
                      <a:pt x="431" y="1130"/>
                    </a:lnTo>
                    <a:lnTo>
                      <a:pt x="442" y="1116"/>
                    </a:lnTo>
                    <a:lnTo>
                      <a:pt x="456" y="1103"/>
                    </a:lnTo>
                    <a:lnTo>
                      <a:pt x="564" y="1391"/>
                    </a:lnTo>
                    <a:lnTo>
                      <a:pt x="1011" y="1399"/>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46">
                <a:extLst>
                  <a:ext uri="{FF2B5EF4-FFF2-40B4-BE49-F238E27FC236}">
                    <a16:creationId xmlns:a16="http://schemas.microsoft.com/office/drawing/2014/main" id="{16E86FF1-1A13-135C-41F4-D0F97959DDFC}"/>
                  </a:ext>
                </a:extLst>
              </p:cNvPr>
              <p:cNvSpPr>
                <a:spLocks/>
              </p:cNvSpPr>
              <p:nvPr/>
            </p:nvSpPr>
            <p:spPr bwMode="auto">
              <a:xfrm>
                <a:off x="4772059" y="5928520"/>
                <a:ext cx="350837" cy="558800"/>
              </a:xfrm>
              <a:custGeom>
                <a:avLst/>
                <a:gdLst>
                  <a:gd name="T0" fmla="*/ 878 w 883"/>
                  <a:gd name="T1" fmla="*/ 1386 h 1408"/>
                  <a:gd name="T2" fmla="*/ 859 w 883"/>
                  <a:gd name="T3" fmla="*/ 1329 h 1408"/>
                  <a:gd name="T4" fmla="*/ 816 w 883"/>
                  <a:gd name="T5" fmla="*/ 1221 h 1408"/>
                  <a:gd name="T6" fmla="*/ 746 w 883"/>
                  <a:gd name="T7" fmla="*/ 1064 h 1408"/>
                  <a:gd name="T8" fmla="*/ 680 w 883"/>
                  <a:gd name="T9" fmla="*/ 924 h 1408"/>
                  <a:gd name="T10" fmla="*/ 650 w 883"/>
                  <a:gd name="T11" fmla="*/ 856 h 1408"/>
                  <a:gd name="T12" fmla="*/ 641 w 883"/>
                  <a:gd name="T13" fmla="*/ 826 h 1408"/>
                  <a:gd name="T14" fmla="*/ 637 w 883"/>
                  <a:gd name="T15" fmla="*/ 797 h 1408"/>
                  <a:gd name="T16" fmla="*/ 640 w 883"/>
                  <a:gd name="T17" fmla="*/ 770 h 1408"/>
                  <a:gd name="T18" fmla="*/ 646 w 883"/>
                  <a:gd name="T19" fmla="*/ 745 h 1408"/>
                  <a:gd name="T20" fmla="*/ 657 w 883"/>
                  <a:gd name="T21" fmla="*/ 721 h 1408"/>
                  <a:gd name="T22" fmla="*/ 680 w 883"/>
                  <a:gd name="T23" fmla="*/ 685 h 1408"/>
                  <a:gd name="T24" fmla="*/ 741 w 883"/>
                  <a:gd name="T25" fmla="*/ 610 h 1408"/>
                  <a:gd name="T26" fmla="*/ 797 w 883"/>
                  <a:gd name="T27" fmla="*/ 538 h 1408"/>
                  <a:gd name="T28" fmla="*/ 820 w 883"/>
                  <a:gd name="T29" fmla="*/ 504 h 1408"/>
                  <a:gd name="T30" fmla="*/ 840 w 883"/>
                  <a:gd name="T31" fmla="*/ 467 h 1408"/>
                  <a:gd name="T32" fmla="*/ 859 w 883"/>
                  <a:gd name="T33" fmla="*/ 427 h 1408"/>
                  <a:gd name="T34" fmla="*/ 467 w 883"/>
                  <a:gd name="T35" fmla="*/ 411 h 1408"/>
                  <a:gd name="T36" fmla="*/ 444 w 883"/>
                  <a:gd name="T37" fmla="*/ 463 h 1408"/>
                  <a:gd name="T38" fmla="*/ 417 w 883"/>
                  <a:gd name="T39" fmla="*/ 518 h 1408"/>
                  <a:gd name="T40" fmla="*/ 362 w 883"/>
                  <a:gd name="T41" fmla="*/ 9 h 1408"/>
                  <a:gd name="T42" fmla="*/ 280 w 883"/>
                  <a:gd name="T43" fmla="*/ 2 h 1408"/>
                  <a:gd name="T44" fmla="*/ 178 w 883"/>
                  <a:gd name="T45" fmla="*/ 0 h 1408"/>
                  <a:gd name="T46" fmla="*/ 78 w 883"/>
                  <a:gd name="T47" fmla="*/ 4 h 1408"/>
                  <a:gd name="T48" fmla="*/ 36 w 883"/>
                  <a:gd name="T49" fmla="*/ 7 h 1408"/>
                  <a:gd name="T50" fmla="*/ 2 w 883"/>
                  <a:gd name="T51" fmla="*/ 16 h 1408"/>
                  <a:gd name="T52" fmla="*/ 347 w 883"/>
                  <a:gd name="T53" fmla="*/ 1405 h 1408"/>
                  <a:gd name="T54" fmla="*/ 343 w 883"/>
                  <a:gd name="T55" fmla="*/ 1312 h 1408"/>
                  <a:gd name="T56" fmla="*/ 340 w 883"/>
                  <a:gd name="T57" fmla="*/ 1239 h 1408"/>
                  <a:gd name="T58" fmla="*/ 344 w 883"/>
                  <a:gd name="T59" fmla="*/ 1207 h 1408"/>
                  <a:gd name="T60" fmla="*/ 353 w 883"/>
                  <a:gd name="T61" fmla="*/ 1174 h 1408"/>
                  <a:gd name="T62" fmla="*/ 369 w 883"/>
                  <a:gd name="T63" fmla="*/ 1141 h 1408"/>
                  <a:gd name="T64" fmla="*/ 392 w 883"/>
                  <a:gd name="T65" fmla="*/ 1107 h 1408"/>
                  <a:gd name="T66" fmla="*/ 883 w 883"/>
                  <a:gd name="T67" fmla="*/ 1408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3" h="1408">
                    <a:moveTo>
                      <a:pt x="883" y="1408"/>
                    </a:moveTo>
                    <a:lnTo>
                      <a:pt x="878" y="1386"/>
                    </a:lnTo>
                    <a:lnTo>
                      <a:pt x="871" y="1359"/>
                    </a:lnTo>
                    <a:lnTo>
                      <a:pt x="859" y="1329"/>
                    </a:lnTo>
                    <a:lnTo>
                      <a:pt x="847" y="1294"/>
                    </a:lnTo>
                    <a:lnTo>
                      <a:pt x="816" y="1221"/>
                    </a:lnTo>
                    <a:lnTo>
                      <a:pt x="782" y="1142"/>
                    </a:lnTo>
                    <a:lnTo>
                      <a:pt x="746" y="1064"/>
                    </a:lnTo>
                    <a:lnTo>
                      <a:pt x="712" y="989"/>
                    </a:lnTo>
                    <a:lnTo>
                      <a:pt x="680" y="924"/>
                    </a:lnTo>
                    <a:lnTo>
                      <a:pt x="656" y="873"/>
                    </a:lnTo>
                    <a:lnTo>
                      <a:pt x="650" y="856"/>
                    </a:lnTo>
                    <a:lnTo>
                      <a:pt x="645" y="841"/>
                    </a:lnTo>
                    <a:lnTo>
                      <a:pt x="641" y="826"/>
                    </a:lnTo>
                    <a:lnTo>
                      <a:pt x="638" y="810"/>
                    </a:lnTo>
                    <a:lnTo>
                      <a:pt x="637" y="797"/>
                    </a:lnTo>
                    <a:lnTo>
                      <a:pt x="638" y="784"/>
                    </a:lnTo>
                    <a:lnTo>
                      <a:pt x="640" y="770"/>
                    </a:lnTo>
                    <a:lnTo>
                      <a:pt x="642" y="757"/>
                    </a:lnTo>
                    <a:lnTo>
                      <a:pt x="646" y="745"/>
                    </a:lnTo>
                    <a:lnTo>
                      <a:pt x="651" y="733"/>
                    </a:lnTo>
                    <a:lnTo>
                      <a:pt x="657" y="721"/>
                    </a:lnTo>
                    <a:lnTo>
                      <a:pt x="664" y="709"/>
                    </a:lnTo>
                    <a:lnTo>
                      <a:pt x="680" y="685"/>
                    </a:lnTo>
                    <a:lnTo>
                      <a:pt x="699" y="661"/>
                    </a:lnTo>
                    <a:lnTo>
                      <a:pt x="741" y="610"/>
                    </a:lnTo>
                    <a:lnTo>
                      <a:pt x="786" y="553"/>
                    </a:lnTo>
                    <a:lnTo>
                      <a:pt x="797" y="538"/>
                    </a:lnTo>
                    <a:lnTo>
                      <a:pt x="809" y="522"/>
                    </a:lnTo>
                    <a:lnTo>
                      <a:pt x="820" y="504"/>
                    </a:lnTo>
                    <a:lnTo>
                      <a:pt x="830" y="486"/>
                    </a:lnTo>
                    <a:lnTo>
                      <a:pt x="840" y="467"/>
                    </a:lnTo>
                    <a:lnTo>
                      <a:pt x="850" y="447"/>
                    </a:lnTo>
                    <a:lnTo>
                      <a:pt x="859" y="427"/>
                    </a:lnTo>
                    <a:lnTo>
                      <a:pt x="868" y="405"/>
                    </a:lnTo>
                    <a:lnTo>
                      <a:pt x="467" y="411"/>
                    </a:lnTo>
                    <a:lnTo>
                      <a:pt x="455" y="439"/>
                    </a:lnTo>
                    <a:lnTo>
                      <a:pt x="444" y="463"/>
                    </a:lnTo>
                    <a:lnTo>
                      <a:pt x="433" y="487"/>
                    </a:lnTo>
                    <a:lnTo>
                      <a:pt x="417" y="518"/>
                    </a:lnTo>
                    <a:lnTo>
                      <a:pt x="357" y="613"/>
                    </a:lnTo>
                    <a:lnTo>
                      <a:pt x="362" y="9"/>
                    </a:lnTo>
                    <a:lnTo>
                      <a:pt x="324" y="5"/>
                    </a:lnTo>
                    <a:lnTo>
                      <a:pt x="280" y="2"/>
                    </a:lnTo>
                    <a:lnTo>
                      <a:pt x="229" y="1"/>
                    </a:lnTo>
                    <a:lnTo>
                      <a:pt x="178" y="0"/>
                    </a:lnTo>
                    <a:lnTo>
                      <a:pt x="126" y="0"/>
                    </a:lnTo>
                    <a:lnTo>
                      <a:pt x="78" y="4"/>
                    </a:lnTo>
                    <a:lnTo>
                      <a:pt x="56" y="5"/>
                    </a:lnTo>
                    <a:lnTo>
                      <a:pt x="36" y="7"/>
                    </a:lnTo>
                    <a:lnTo>
                      <a:pt x="17" y="11"/>
                    </a:lnTo>
                    <a:lnTo>
                      <a:pt x="2" y="16"/>
                    </a:lnTo>
                    <a:lnTo>
                      <a:pt x="0" y="1406"/>
                    </a:lnTo>
                    <a:lnTo>
                      <a:pt x="347" y="1405"/>
                    </a:lnTo>
                    <a:lnTo>
                      <a:pt x="344" y="1355"/>
                    </a:lnTo>
                    <a:lnTo>
                      <a:pt x="343" y="1312"/>
                    </a:lnTo>
                    <a:lnTo>
                      <a:pt x="340" y="1274"/>
                    </a:lnTo>
                    <a:lnTo>
                      <a:pt x="340" y="1239"/>
                    </a:lnTo>
                    <a:lnTo>
                      <a:pt x="342" y="1222"/>
                    </a:lnTo>
                    <a:lnTo>
                      <a:pt x="344" y="1207"/>
                    </a:lnTo>
                    <a:lnTo>
                      <a:pt x="348" y="1190"/>
                    </a:lnTo>
                    <a:lnTo>
                      <a:pt x="353" y="1174"/>
                    </a:lnTo>
                    <a:lnTo>
                      <a:pt x="361" y="1159"/>
                    </a:lnTo>
                    <a:lnTo>
                      <a:pt x="369" y="1141"/>
                    </a:lnTo>
                    <a:lnTo>
                      <a:pt x="380" y="1125"/>
                    </a:lnTo>
                    <a:lnTo>
                      <a:pt x="392" y="1107"/>
                    </a:lnTo>
                    <a:lnTo>
                      <a:pt x="484" y="1408"/>
                    </a:lnTo>
                    <a:lnTo>
                      <a:pt x="883" y="1408"/>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47">
                <a:extLst>
                  <a:ext uri="{FF2B5EF4-FFF2-40B4-BE49-F238E27FC236}">
                    <a16:creationId xmlns:a16="http://schemas.microsoft.com/office/drawing/2014/main" id="{3C7B4A5B-8E22-AFA3-1DB9-2AC77C4A1246}"/>
                  </a:ext>
                </a:extLst>
              </p:cNvPr>
              <p:cNvSpPr>
                <a:spLocks/>
              </p:cNvSpPr>
              <p:nvPr/>
            </p:nvSpPr>
            <p:spPr bwMode="auto">
              <a:xfrm>
                <a:off x="3819559" y="6879432"/>
                <a:ext cx="385762" cy="400050"/>
              </a:xfrm>
              <a:custGeom>
                <a:avLst/>
                <a:gdLst>
                  <a:gd name="T0" fmla="*/ 563 w 972"/>
                  <a:gd name="T1" fmla="*/ 44 h 1008"/>
                  <a:gd name="T2" fmla="*/ 558 w 972"/>
                  <a:gd name="T3" fmla="*/ 108 h 1008"/>
                  <a:gd name="T4" fmla="*/ 557 w 972"/>
                  <a:gd name="T5" fmla="*/ 203 h 1008"/>
                  <a:gd name="T6" fmla="*/ 568 w 972"/>
                  <a:gd name="T7" fmla="*/ 385 h 1008"/>
                  <a:gd name="T8" fmla="*/ 574 w 972"/>
                  <a:gd name="T9" fmla="*/ 517 h 1008"/>
                  <a:gd name="T10" fmla="*/ 573 w 972"/>
                  <a:gd name="T11" fmla="*/ 563 h 1008"/>
                  <a:gd name="T12" fmla="*/ 567 w 972"/>
                  <a:gd name="T13" fmla="*/ 602 h 1008"/>
                  <a:gd name="T14" fmla="*/ 557 w 972"/>
                  <a:gd name="T15" fmla="*/ 636 h 1008"/>
                  <a:gd name="T16" fmla="*/ 540 w 972"/>
                  <a:gd name="T17" fmla="*/ 663 h 1008"/>
                  <a:gd name="T18" fmla="*/ 516 w 972"/>
                  <a:gd name="T19" fmla="*/ 682 h 1008"/>
                  <a:gd name="T20" fmla="*/ 485 w 972"/>
                  <a:gd name="T21" fmla="*/ 693 h 1008"/>
                  <a:gd name="T22" fmla="*/ 446 w 972"/>
                  <a:gd name="T23" fmla="*/ 696 h 1008"/>
                  <a:gd name="T24" fmla="*/ 409 w 972"/>
                  <a:gd name="T25" fmla="*/ 4 h 1008"/>
                  <a:gd name="T26" fmla="*/ 1 w 972"/>
                  <a:gd name="T27" fmla="*/ 67 h 1008"/>
                  <a:gd name="T28" fmla="*/ 0 w 972"/>
                  <a:gd name="T29" fmla="*/ 297 h 1008"/>
                  <a:gd name="T30" fmla="*/ 5 w 972"/>
                  <a:gd name="T31" fmla="*/ 569 h 1008"/>
                  <a:gd name="T32" fmla="*/ 13 w 972"/>
                  <a:gd name="T33" fmla="*/ 742 h 1008"/>
                  <a:gd name="T34" fmla="*/ 22 w 972"/>
                  <a:gd name="T35" fmla="*/ 820 h 1008"/>
                  <a:gd name="T36" fmla="*/ 33 w 972"/>
                  <a:gd name="T37" fmla="*/ 864 h 1008"/>
                  <a:gd name="T38" fmla="*/ 49 w 972"/>
                  <a:gd name="T39" fmla="*/ 902 h 1008"/>
                  <a:gd name="T40" fmla="*/ 72 w 972"/>
                  <a:gd name="T41" fmla="*/ 932 h 1008"/>
                  <a:gd name="T42" fmla="*/ 99 w 972"/>
                  <a:gd name="T43" fmla="*/ 958 h 1008"/>
                  <a:gd name="T44" fmla="*/ 130 w 972"/>
                  <a:gd name="T45" fmla="*/ 977 h 1008"/>
                  <a:gd name="T46" fmla="*/ 167 w 972"/>
                  <a:gd name="T47" fmla="*/ 991 h 1008"/>
                  <a:gd name="T48" fmla="*/ 210 w 972"/>
                  <a:gd name="T49" fmla="*/ 1000 h 1008"/>
                  <a:gd name="T50" fmla="*/ 258 w 972"/>
                  <a:gd name="T51" fmla="*/ 1006 h 1008"/>
                  <a:gd name="T52" fmla="*/ 312 w 972"/>
                  <a:gd name="T53" fmla="*/ 1008 h 1008"/>
                  <a:gd name="T54" fmla="*/ 361 w 972"/>
                  <a:gd name="T55" fmla="*/ 1006 h 1008"/>
                  <a:gd name="T56" fmla="*/ 404 w 972"/>
                  <a:gd name="T57" fmla="*/ 1000 h 1008"/>
                  <a:gd name="T58" fmla="*/ 443 w 972"/>
                  <a:gd name="T59" fmla="*/ 989 h 1008"/>
                  <a:gd name="T60" fmla="*/ 477 w 972"/>
                  <a:gd name="T61" fmla="*/ 977 h 1008"/>
                  <a:gd name="T62" fmla="*/ 510 w 972"/>
                  <a:gd name="T63" fmla="*/ 960 h 1008"/>
                  <a:gd name="T64" fmla="*/ 559 w 972"/>
                  <a:gd name="T65" fmla="*/ 934 h 1008"/>
                  <a:gd name="T66" fmla="*/ 598 w 972"/>
                  <a:gd name="T67" fmla="*/ 1000 h 1008"/>
                  <a:gd name="T68" fmla="*/ 956 w 972"/>
                  <a:gd name="T69" fmla="*/ 6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2" h="1008">
                    <a:moveTo>
                      <a:pt x="567" y="13"/>
                    </a:moveTo>
                    <a:lnTo>
                      <a:pt x="563" y="44"/>
                    </a:lnTo>
                    <a:lnTo>
                      <a:pt x="559" y="76"/>
                    </a:lnTo>
                    <a:lnTo>
                      <a:pt x="558" y="108"/>
                    </a:lnTo>
                    <a:lnTo>
                      <a:pt x="557" y="139"/>
                    </a:lnTo>
                    <a:lnTo>
                      <a:pt x="557" y="203"/>
                    </a:lnTo>
                    <a:lnTo>
                      <a:pt x="561" y="266"/>
                    </a:lnTo>
                    <a:lnTo>
                      <a:pt x="568" y="385"/>
                    </a:lnTo>
                    <a:lnTo>
                      <a:pt x="574" y="493"/>
                    </a:lnTo>
                    <a:lnTo>
                      <a:pt x="574" y="517"/>
                    </a:lnTo>
                    <a:lnTo>
                      <a:pt x="574" y="540"/>
                    </a:lnTo>
                    <a:lnTo>
                      <a:pt x="573" y="563"/>
                    </a:lnTo>
                    <a:lnTo>
                      <a:pt x="571" y="583"/>
                    </a:lnTo>
                    <a:lnTo>
                      <a:pt x="567" y="602"/>
                    </a:lnTo>
                    <a:lnTo>
                      <a:pt x="563" y="620"/>
                    </a:lnTo>
                    <a:lnTo>
                      <a:pt x="557" y="636"/>
                    </a:lnTo>
                    <a:lnTo>
                      <a:pt x="549" y="650"/>
                    </a:lnTo>
                    <a:lnTo>
                      <a:pt x="540" y="663"/>
                    </a:lnTo>
                    <a:lnTo>
                      <a:pt x="529" y="673"/>
                    </a:lnTo>
                    <a:lnTo>
                      <a:pt x="516" y="682"/>
                    </a:lnTo>
                    <a:lnTo>
                      <a:pt x="503" y="688"/>
                    </a:lnTo>
                    <a:lnTo>
                      <a:pt x="485" y="693"/>
                    </a:lnTo>
                    <a:lnTo>
                      <a:pt x="466" y="696"/>
                    </a:lnTo>
                    <a:lnTo>
                      <a:pt x="446" y="696"/>
                    </a:lnTo>
                    <a:lnTo>
                      <a:pt x="422" y="693"/>
                    </a:lnTo>
                    <a:lnTo>
                      <a:pt x="409" y="4"/>
                    </a:lnTo>
                    <a:lnTo>
                      <a:pt x="4" y="0"/>
                    </a:lnTo>
                    <a:lnTo>
                      <a:pt x="1" y="67"/>
                    </a:lnTo>
                    <a:lnTo>
                      <a:pt x="0" y="171"/>
                    </a:lnTo>
                    <a:lnTo>
                      <a:pt x="0" y="297"/>
                    </a:lnTo>
                    <a:lnTo>
                      <a:pt x="1" y="433"/>
                    </a:lnTo>
                    <a:lnTo>
                      <a:pt x="5" y="569"/>
                    </a:lnTo>
                    <a:lnTo>
                      <a:pt x="10" y="691"/>
                    </a:lnTo>
                    <a:lnTo>
                      <a:pt x="13" y="742"/>
                    </a:lnTo>
                    <a:lnTo>
                      <a:pt x="16" y="786"/>
                    </a:lnTo>
                    <a:lnTo>
                      <a:pt x="22" y="820"/>
                    </a:lnTo>
                    <a:lnTo>
                      <a:pt x="25" y="843"/>
                    </a:lnTo>
                    <a:lnTo>
                      <a:pt x="33" y="864"/>
                    </a:lnTo>
                    <a:lnTo>
                      <a:pt x="40" y="883"/>
                    </a:lnTo>
                    <a:lnTo>
                      <a:pt x="49" y="902"/>
                    </a:lnTo>
                    <a:lnTo>
                      <a:pt x="61" y="917"/>
                    </a:lnTo>
                    <a:lnTo>
                      <a:pt x="72" y="932"/>
                    </a:lnTo>
                    <a:lnTo>
                      <a:pt x="85" y="945"/>
                    </a:lnTo>
                    <a:lnTo>
                      <a:pt x="99" y="958"/>
                    </a:lnTo>
                    <a:lnTo>
                      <a:pt x="114" y="968"/>
                    </a:lnTo>
                    <a:lnTo>
                      <a:pt x="130" y="977"/>
                    </a:lnTo>
                    <a:lnTo>
                      <a:pt x="148" y="984"/>
                    </a:lnTo>
                    <a:lnTo>
                      <a:pt x="167" y="991"/>
                    </a:lnTo>
                    <a:lnTo>
                      <a:pt x="188" y="996"/>
                    </a:lnTo>
                    <a:lnTo>
                      <a:pt x="210" y="1000"/>
                    </a:lnTo>
                    <a:lnTo>
                      <a:pt x="232" y="1003"/>
                    </a:lnTo>
                    <a:lnTo>
                      <a:pt x="258" y="1006"/>
                    </a:lnTo>
                    <a:lnTo>
                      <a:pt x="284" y="1007"/>
                    </a:lnTo>
                    <a:lnTo>
                      <a:pt x="312" y="1008"/>
                    </a:lnTo>
                    <a:lnTo>
                      <a:pt x="337" y="1007"/>
                    </a:lnTo>
                    <a:lnTo>
                      <a:pt x="361" y="1006"/>
                    </a:lnTo>
                    <a:lnTo>
                      <a:pt x="384" y="1003"/>
                    </a:lnTo>
                    <a:lnTo>
                      <a:pt x="404" y="1000"/>
                    </a:lnTo>
                    <a:lnTo>
                      <a:pt x="424" y="995"/>
                    </a:lnTo>
                    <a:lnTo>
                      <a:pt x="443" y="989"/>
                    </a:lnTo>
                    <a:lnTo>
                      <a:pt x="461" y="983"/>
                    </a:lnTo>
                    <a:lnTo>
                      <a:pt x="477" y="977"/>
                    </a:lnTo>
                    <a:lnTo>
                      <a:pt x="494" y="969"/>
                    </a:lnTo>
                    <a:lnTo>
                      <a:pt x="510" y="960"/>
                    </a:lnTo>
                    <a:lnTo>
                      <a:pt x="527" y="953"/>
                    </a:lnTo>
                    <a:lnTo>
                      <a:pt x="559" y="934"/>
                    </a:lnTo>
                    <a:lnTo>
                      <a:pt x="596" y="913"/>
                    </a:lnTo>
                    <a:lnTo>
                      <a:pt x="598" y="1000"/>
                    </a:lnTo>
                    <a:lnTo>
                      <a:pt x="972" y="997"/>
                    </a:lnTo>
                    <a:lnTo>
                      <a:pt x="956" y="6"/>
                    </a:lnTo>
                    <a:lnTo>
                      <a:pt x="567" y="13"/>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48">
                <a:extLst>
                  <a:ext uri="{FF2B5EF4-FFF2-40B4-BE49-F238E27FC236}">
                    <a16:creationId xmlns:a16="http://schemas.microsoft.com/office/drawing/2014/main" id="{B639D802-8870-A859-9E4B-E244F6BA9588}"/>
                  </a:ext>
                </a:extLst>
              </p:cNvPr>
              <p:cNvSpPr>
                <a:spLocks/>
              </p:cNvSpPr>
              <p:nvPr/>
            </p:nvSpPr>
            <p:spPr bwMode="auto">
              <a:xfrm>
                <a:off x="2963897" y="6877845"/>
                <a:ext cx="419100" cy="512762"/>
              </a:xfrm>
              <a:custGeom>
                <a:avLst/>
                <a:gdLst>
                  <a:gd name="T0" fmla="*/ 192 w 1056"/>
                  <a:gd name="T1" fmla="*/ 1291 h 1296"/>
                  <a:gd name="T2" fmla="*/ 280 w 1056"/>
                  <a:gd name="T3" fmla="*/ 1296 h 1296"/>
                  <a:gd name="T4" fmla="*/ 357 w 1056"/>
                  <a:gd name="T5" fmla="*/ 1296 h 1296"/>
                  <a:gd name="T6" fmla="*/ 424 w 1056"/>
                  <a:gd name="T7" fmla="*/ 1288 h 1296"/>
                  <a:gd name="T8" fmla="*/ 482 w 1056"/>
                  <a:gd name="T9" fmla="*/ 1277 h 1296"/>
                  <a:gd name="T10" fmla="*/ 531 w 1056"/>
                  <a:gd name="T11" fmla="*/ 1259 h 1296"/>
                  <a:gd name="T12" fmla="*/ 574 w 1056"/>
                  <a:gd name="T13" fmla="*/ 1236 h 1296"/>
                  <a:gd name="T14" fmla="*/ 611 w 1056"/>
                  <a:gd name="T15" fmla="*/ 1210 h 1296"/>
                  <a:gd name="T16" fmla="*/ 641 w 1056"/>
                  <a:gd name="T17" fmla="*/ 1178 h 1296"/>
                  <a:gd name="T18" fmla="*/ 668 w 1056"/>
                  <a:gd name="T19" fmla="*/ 1143 h 1296"/>
                  <a:gd name="T20" fmla="*/ 690 w 1056"/>
                  <a:gd name="T21" fmla="*/ 1103 h 1296"/>
                  <a:gd name="T22" fmla="*/ 711 w 1056"/>
                  <a:gd name="T23" fmla="*/ 1060 h 1296"/>
                  <a:gd name="T24" fmla="*/ 755 w 1056"/>
                  <a:gd name="T25" fmla="*/ 939 h 1296"/>
                  <a:gd name="T26" fmla="*/ 815 w 1056"/>
                  <a:gd name="T27" fmla="*/ 763 h 1296"/>
                  <a:gd name="T28" fmla="*/ 892 w 1056"/>
                  <a:gd name="T29" fmla="*/ 537 h 1296"/>
                  <a:gd name="T30" fmla="*/ 979 w 1056"/>
                  <a:gd name="T31" fmla="*/ 271 h 1296"/>
                  <a:gd name="T32" fmla="*/ 1032 w 1056"/>
                  <a:gd name="T33" fmla="*/ 103 h 1296"/>
                  <a:gd name="T34" fmla="*/ 1053 w 1056"/>
                  <a:gd name="T35" fmla="*/ 27 h 1296"/>
                  <a:gd name="T36" fmla="*/ 652 w 1056"/>
                  <a:gd name="T37" fmla="*/ 8 h 1296"/>
                  <a:gd name="T38" fmla="*/ 635 w 1056"/>
                  <a:gd name="T39" fmla="*/ 46 h 1296"/>
                  <a:gd name="T40" fmla="*/ 620 w 1056"/>
                  <a:gd name="T41" fmla="*/ 99 h 1296"/>
                  <a:gd name="T42" fmla="*/ 606 w 1056"/>
                  <a:gd name="T43" fmla="*/ 162 h 1296"/>
                  <a:gd name="T44" fmla="*/ 593 w 1056"/>
                  <a:gd name="T45" fmla="*/ 232 h 1296"/>
                  <a:gd name="T46" fmla="*/ 572 w 1056"/>
                  <a:gd name="T47" fmla="*/ 371 h 1296"/>
                  <a:gd name="T48" fmla="*/ 557 w 1056"/>
                  <a:gd name="T49" fmla="*/ 481 h 1296"/>
                  <a:gd name="T50" fmla="*/ 0 w 1056"/>
                  <a:gd name="T51" fmla="*/ 0 h 1296"/>
                  <a:gd name="T52" fmla="*/ 7 w 1056"/>
                  <a:gd name="T53" fmla="*/ 46 h 1296"/>
                  <a:gd name="T54" fmla="*/ 21 w 1056"/>
                  <a:gd name="T55" fmla="*/ 99 h 1296"/>
                  <a:gd name="T56" fmla="*/ 65 w 1056"/>
                  <a:gd name="T57" fmla="*/ 226 h 1296"/>
                  <a:gd name="T58" fmla="*/ 124 w 1056"/>
                  <a:gd name="T59" fmla="*/ 371 h 1296"/>
                  <a:gd name="T60" fmla="*/ 188 w 1056"/>
                  <a:gd name="T61" fmla="*/ 523 h 1296"/>
                  <a:gd name="T62" fmla="*/ 248 w 1056"/>
                  <a:gd name="T63" fmla="*/ 674 h 1296"/>
                  <a:gd name="T64" fmla="*/ 298 w 1056"/>
                  <a:gd name="T65" fmla="*/ 811 h 1296"/>
                  <a:gd name="T66" fmla="*/ 317 w 1056"/>
                  <a:gd name="T67" fmla="*/ 870 h 1296"/>
                  <a:gd name="T68" fmla="*/ 328 w 1056"/>
                  <a:gd name="T69" fmla="*/ 924 h 1296"/>
                  <a:gd name="T70" fmla="*/ 334 w 1056"/>
                  <a:gd name="T71" fmla="*/ 968 h 1296"/>
                  <a:gd name="T72" fmla="*/ 332 w 1056"/>
                  <a:gd name="T73" fmla="*/ 1002 h 1296"/>
                  <a:gd name="T74" fmla="*/ 308 w 1056"/>
                  <a:gd name="T75" fmla="*/ 1013 h 1296"/>
                  <a:gd name="T76" fmla="*/ 286 w 1056"/>
                  <a:gd name="T77" fmla="*/ 1020 h 1296"/>
                  <a:gd name="T78" fmla="*/ 245 w 1056"/>
                  <a:gd name="T79" fmla="*/ 1026 h 1296"/>
                  <a:gd name="T80" fmla="*/ 199 w 1056"/>
                  <a:gd name="T81" fmla="*/ 1027 h 1296"/>
                  <a:gd name="T82" fmla="*/ 137 w 1056"/>
                  <a:gd name="T83" fmla="*/ 1029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6" h="1296">
                    <a:moveTo>
                      <a:pt x="144" y="1286"/>
                    </a:moveTo>
                    <a:lnTo>
                      <a:pt x="192" y="1291"/>
                    </a:lnTo>
                    <a:lnTo>
                      <a:pt x="237" y="1295"/>
                    </a:lnTo>
                    <a:lnTo>
                      <a:pt x="280" y="1296"/>
                    </a:lnTo>
                    <a:lnTo>
                      <a:pt x="319" y="1296"/>
                    </a:lnTo>
                    <a:lnTo>
                      <a:pt x="357" y="1296"/>
                    </a:lnTo>
                    <a:lnTo>
                      <a:pt x="391" y="1293"/>
                    </a:lnTo>
                    <a:lnTo>
                      <a:pt x="424" y="1288"/>
                    </a:lnTo>
                    <a:lnTo>
                      <a:pt x="453" y="1283"/>
                    </a:lnTo>
                    <a:lnTo>
                      <a:pt x="482" y="1277"/>
                    </a:lnTo>
                    <a:lnTo>
                      <a:pt x="507" y="1268"/>
                    </a:lnTo>
                    <a:lnTo>
                      <a:pt x="531" y="1259"/>
                    </a:lnTo>
                    <a:lnTo>
                      <a:pt x="554" y="1249"/>
                    </a:lnTo>
                    <a:lnTo>
                      <a:pt x="574" y="1236"/>
                    </a:lnTo>
                    <a:lnTo>
                      <a:pt x="593" y="1224"/>
                    </a:lnTo>
                    <a:lnTo>
                      <a:pt x="611" y="1210"/>
                    </a:lnTo>
                    <a:lnTo>
                      <a:pt x="626" y="1195"/>
                    </a:lnTo>
                    <a:lnTo>
                      <a:pt x="641" y="1178"/>
                    </a:lnTo>
                    <a:lnTo>
                      <a:pt x="655" y="1162"/>
                    </a:lnTo>
                    <a:lnTo>
                      <a:pt x="668" y="1143"/>
                    </a:lnTo>
                    <a:lnTo>
                      <a:pt x="679" y="1124"/>
                    </a:lnTo>
                    <a:lnTo>
                      <a:pt x="690" y="1103"/>
                    </a:lnTo>
                    <a:lnTo>
                      <a:pt x="700" y="1082"/>
                    </a:lnTo>
                    <a:lnTo>
                      <a:pt x="711" y="1060"/>
                    </a:lnTo>
                    <a:lnTo>
                      <a:pt x="719" y="1038"/>
                    </a:lnTo>
                    <a:lnTo>
                      <a:pt x="755" y="939"/>
                    </a:lnTo>
                    <a:lnTo>
                      <a:pt x="793" y="830"/>
                    </a:lnTo>
                    <a:lnTo>
                      <a:pt x="815" y="763"/>
                    </a:lnTo>
                    <a:lnTo>
                      <a:pt x="851" y="661"/>
                    </a:lnTo>
                    <a:lnTo>
                      <a:pt x="892" y="537"/>
                    </a:lnTo>
                    <a:lnTo>
                      <a:pt x="937" y="404"/>
                    </a:lnTo>
                    <a:lnTo>
                      <a:pt x="979" y="271"/>
                    </a:lnTo>
                    <a:lnTo>
                      <a:pt x="1017" y="153"/>
                    </a:lnTo>
                    <a:lnTo>
                      <a:pt x="1032" y="103"/>
                    </a:lnTo>
                    <a:lnTo>
                      <a:pt x="1044" y="60"/>
                    </a:lnTo>
                    <a:lnTo>
                      <a:pt x="1053" y="27"/>
                    </a:lnTo>
                    <a:lnTo>
                      <a:pt x="1056" y="4"/>
                    </a:lnTo>
                    <a:lnTo>
                      <a:pt x="652" y="8"/>
                    </a:lnTo>
                    <a:lnTo>
                      <a:pt x="644" y="24"/>
                    </a:lnTo>
                    <a:lnTo>
                      <a:pt x="635" y="46"/>
                    </a:lnTo>
                    <a:lnTo>
                      <a:pt x="627" y="71"/>
                    </a:lnTo>
                    <a:lnTo>
                      <a:pt x="620" y="99"/>
                    </a:lnTo>
                    <a:lnTo>
                      <a:pt x="612" y="129"/>
                    </a:lnTo>
                    <a:lnTo>
                      <a:pt x="606" y="162"/>
                    </a:lnTo>
                    <a:lnTo>
                      <a:pt x="598" y="196"/>
                    </a:lnTo>
                    <a:lnTo>
                      <a:pt x="593" y="232"/>
                    </a:lnTo>
                    <a:lnTo>
                      <a:pt x="582" y="303"/>
                    </a:lnTo>
                    <a:lnTo>
                      <a:pt x="572" y="371"/>
                    </a:lnTo>
                    <a:lnTo>
                      <a:pt x="563" y="432"/>
                    </a:lnTo>
                    <a:lnTo>
                      <a:pt x="557" y="481"/>
                    </a:lnTo>
                    <a:lnTo>
                      <a:pt x="463" y="4"/>
                    </a:lnTo>
                    <a:lnTo>
                      <a:pt x="0" y="0"/>
                    </a:lnTo>
                    <a:lnTo>
                      <a:pt x="2" y="22"/>
                    </a:lnTo>
                    <a:lnTo>
                      <a:pt x="7" y="46"/>
                    </a:lnTo>
                    <a:lnTo>
                      <a:pt x="14" y="71"/>
                    </a:lnTo>
                    <a:lnTo>
                      <a:pt x="21" y="99"/>
                    </a:lnTo>
                    <a:lnTo>
                      <a:pt x="41" y="160"/>
                    </a:lnTo>
                    <a:lnTo>
                      <a:pt x="65" y="226"/>
                    </a:lnTo>
                    <a:lnTo>
                      <a:pt x="93" y="297"/>
                    </a:lnTo>
                    <a:lnTo>
                      <a:pt x="124" y="371"/>
                    </a:lnTo>
                    <a:lnTo>
                      <a:pt x="155" y="447"/>
                    </a:lnTo>
                    <a:lnTo>
                      <a:pt x="188" y="523"/>
                    </a:lnTo>
                    <a:lnTo>
                      <a:pt x="218" y="599"/>
                    </a:lnTo>
                    <a:lnTo>
                      <a:pt x="248" y="674"/>
                    </a:lnTo>
                    <a:lnTo>
                      <a:pt x="275" y="744"/>
                    </a:lnTo>
                    <a:lnTo>
                      <a:pt x="298" y="811"/>
                    </a:lnTo>
                    <a:lnTo>
                      <a:pt x="308" y="841"/>
                    </a:lnTo>
                    <a:lnTo>
                      <a:pt x="317" y="870"/>
                    </a:lnTo>
                    <a:lnTo>
                      <a:pt x="323" y="898"/>
                    </a:lnTo>
                    <a:lnTo>
                      <a:pt x="328" y="924"/>
                    </a:lnTo>
                    <a:lnTo>
                      <a:pt x="332" y="946"/>
                    </a:lnTo>
                    <a:lnTo>
                      <a:pt x="334" y="968"/>
                    </a:lnTo>
                    <a:lnTo>
                      <a:pt x="334" y="986"/>
                    </a:lnTo>
                    <a:lnTo>
                      <a:pt x="332" y="1002"/>
                    </a:lnTo>
                    <a:lnTo>
                      <a:pt x="319" y="1008"/>
                    </a:lnTo>
                    <a:lnTo>
                      <a:pt x="308" y="1013"/>
                    </a:lnTo>
                    <a:lnTo>
                      <a:pt x="296" y="1017"/>
                    </a:lnTo>
                    <a:lnTo>
                      <a:pt x="286" y="1020"/>
                    </a:lnTo>
                    <a:lnTo>
                      <a:pt x="265" y="1025"/>
                    </a:lnTo>
                    <a:lnTo>
                      <a:pt x="245" y="1026"/>
                    </a:lnTo>
                    <a:lnTo>
                      <a:pt x="223" y="1027"/>
                    </a:lnTo>
                    <a:lnTo>
                      <a:pt x="199" y="1027"/>
                    </a:lnTo>
                    <a:lnTo>
                      <a:pt x="170" y="1027"/>
                    </a:lnTo>
                    <a:lnTo>
                      <a:pt x="137" y="1029"/>
                    </a:lnTo>
                    <a:lnTo>
                      <a:pt x="144" y="1286"/>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50">
                <a:extLst>
                  <a:ext uri="{FF2B5EF4-FFF2-40B4-BE49-F238E27FC236}">
                    <a16:creationId xmlns:a16="http://schemas.microsoft.com/office/drawing/2014/main" id="{BDBC5C5C-DB6C-F926-1A4F-6734C19FD376}"/>
                  </a:ext>
                </a:extLst>
              </p:cNvPr>
              <p:cNvSpPr>
                <a:spLocks/>
              </p:cNvSpPr>
              <p:nvPr/>
            </p:nvSpPr>
            <p:spPr bwMode="auto">
              <a:xfrm>
                <a:off x="4981609" y="6876257"/>
                <a:ext cx="376237" cy="398462"/>
              </a:xfrm>
              <a:custGeom>
                <a:avLst/>
                <a:gdLst>
                  <a:gd name="T0" fmla="*/ 405 w 948"/>
                  <a:gd name="T1" fmla="*/ 952 h 1005"/>
                  <a:gd name="T2" fmla="*/ 404 w 948"/>
                  <a:gd name="T3" fmla="*/ 848 h 1005"/>
                  <a:gd name="T4" fmla="*/ 402 w 948"/>
                  <a:gd name="T5" fmla="*/ 744 h 1005"/>
                  <a:gd name="T6" fmla="*/ 401 w 948"/>
                  <a:gd name="T7" fmla="*/ 642 h 1005"/>
                  <a:gd name="T8" fmla="*/ 399 w 948"/>
                  <a:gd name="T9" fmla="*/ 534 h 1005"/>
                  <a:gd name="T10" fmla="*/ 395 w 948"/>
                  <a:gd name="T11" fmla="*/ 457 h 1005"/>
                  <a:gd name="T12" fmla="*/ 396 w 948"/>
                  <a:gd name="T13" fmla="*/ 410 h 1005"/>
                  <a:gd name="T14" fmla="*/ 400 w 948"/>
                  <a:gd name="T15" fmla="*/ 380 h 1005"/>
                  <a:gd name="T16" fmla="*/ 406 w 948"/>
                  <a:gd name="T17" fmla="*/ 361 h 1005"/>
                  <a:gd name="T18" fmla="*/ 414 w 948"/>
                  <a:gd name="T19" fmla="*/ 345 h 1005"/>
                  <a:gd name="T20" fmla="*/ 424 w 948"/>
                  <a:gd name="T21" fmla="*/ 331 h 1005"/>
                  <a:gd name="T22" fmla="*/ 438 w 948"/>
                  <a:gd name="T23" fmla="*/ 321 h 1005"/>
                  <a:gd name="T24" fmla="*/ 454 w 948"/>
                  <a:gd name="T25" fmla="*/ 312 h 1005"/>
                  <a:gd name="T26" fmla="*/ 476 w 948"/>
                  <a:gd name="T27" fmla="*/ 309 h 1005"/>
                  <a:gd name="T28" fmla="*/ 501 w 948"/>
                  <a:gd name="T29" fmla="*/ 306 h 1005"/>
                  <a:gd name="T30" fmla="*/ 520 w 948"/>
                  <a:gd name="T31" fmla="*/ 316 h 1005"/>
                  <a:gd name="T32" fmla="*/ 530 w 948"/>
                  <a:gd name="T33" fmla="*/ 339 h 1005"/>
                  <a:gd name="T34" fmla="*/ 538 w 948"/>
                  <a:gd name="T35" fmla="*/ 371 h 1005"/>
                  <a:gd name="T36" fmla="*/ 544 w 948"/>
                  <a:gd name="T37" fmla="*/ 409 h 1005"/>
                  <a:gd name="T38" fmla="*/ 550 w 948"/>
                  <a:gd name="T39" fmla="*/ 475 h 1005"/>
                  <a:gd name="T40" fmla="*/ 555 w 948"/>
                  <a:gd name="T41" fmla="*/ 576 h 1005"/>
                  <a:gd name="T42" fmla="*/ 556 w 948"/>
                  <a:gd name="T43" fmla="*/ 739 h 1005"/>
                  <a:gd name="T44" fmla="*/ 554 w 948"/>
                  <a:gd name="T45" fmla="*/ 934 h 1005"/>
                  <a:gd name="T46" fmla="*/ 940 w 948"/>
                  <a:gd name="T47" fmla="*/ 1005 h 1005"/>
                  <a:gd name="T48" fmla="*/ 943 w 948"/>
                  <a:gd name="T49" fmla="*/ 907 h 1005"/>
                  <a:gd name="T50" fmla="*/ 945 w 948"/>
                  <a:gd name="T51" fmla="*/ 782 h 1005"/>
                  <a:gd name="T52" fmla="*/ 947 w 948"/>
                  <a:gd name="T53" fmla="*/ 644 h 1005"/>
                  <a:gd name="T54" fmla="*/ 947 w 948"/>
                  <a:gd name="T55" fmla="*/ 501 h 1005"/>
                  <a:gd name="T56" fmla="*/ 943 w 948"/>
                  <a:gd name="T57" fmla="*/ 363 h 1005"/>
                  <a:gd name="T58" fmla="*/ 933 w 948"/>
                  <a:gd name="T59" fmla="*/ 242 h 1005"/>
                  <a:gd name="T60" fmla="*/ 925 w 948"/>
                  <a:gd name="T61" fmla="*/ 190 h 1005"/>
                  <a:gd name="T62" fmla="*/ 915 w 948"/>
                  <a:gd name="T63" fmla="*/ 145 h 1005"/>
                  <a:gd name="T64" fmla="*/ 902 w 948"/>
                  <a:gd name="T65" fmla="*/ 110 h 1005"/>
                  <a:gd name="T66" fmla="*/ 888 w 948"/>
                  <a:gd name="T67" fmla="*/ 84 h 1005"/>
                  <a:gd name="T68" fmla="*/ 866 w 948"/>
                  <a:gd name="T69" fmla="*/ 62 h 1005"/>
                  <a:gd name="T70" fmla="*/ 841 w 948"/>
                  <a:gd name="T71" fmla="*/ 43 h 1005"/>
                  <a:gd name="T72" fmla="*/ 813 w 948"/>
                  <a:gd name="T73" fmla="*/ 27 h 1005"/>
                  <a:gd name="T74" fmla="*/ 782 w 948"/>
                  <a:gd name="T75" fmla="*/ 16 h 1005"/>
                  <a:gd name="T76" fmla="*/ 750 w 948"/>
                  <a:gd name="T77" fmla="*/ 7 h 1005"/>
                  <a:gd name="T78" fmla="*/ 714 w 948"/>
                  <a:gd name="T79" fmla="*/ 2 h 1005"/>
                  <a:gd name="T80" fmla="*/ 680 w 948"/>
                  <a:gd name="T81" fmla="*/ 0 h 1005"/>
                  <a:gd name="T82" fmla="*/ 644 w 948"/>
                  <a:gd name="T83" fmla="*/ 1 h 1005"/>
                  <a:gd name="T84" fmla="*/ 608 w 948"/>
                  <a:gd name="T85" fmla="*/ 6 h 1005"/>
                  <a:gd name="T86" fmla="*/ 574 w 948"/>
                  <a:gd name="T87" fmla="*/ 13 h 1005"/>
                  <a:gd name="T88" fmla="*/ 540 w 948"/>
                  <a:gd name="T89" fmla="*/ 24 h 1005"/>
                  <a:gd name="T90" fmla="*/ 508 w 948"/>
                  <a:gd name="T91" fmla="*/ 36 h 1005"/>
                  <a:gd name="T92" fmla="*/ 478 w 948"/>
                  <a:gd name="T93" fmla="*/ 53 h 1005"/>
                  <a:gd name="T94" fmla="*/ 450 w 948"/>
                  <a:gd name="T95" fmla="*/ 70 h 1005"/>
                  <a:gd name="T96" fmla="*/ 426 w 948"/>
                  <a:gd name="T97" fmla="*/ 92 h 1005"/>
                  <a:gd name="T98" fmla="*/ 406 w 948"/>
                  <a:gd name="T99" fmla="*/ 116 h 1005"/>
                  <a:gd name="T100" fmla="*/ 15 w 948"/>
                  <a:gd name="T101" fmla="*/ 16 h 1005"/>
                  <a:gd name="T102" fmla="*/ 10 w 948"/>
                  <a:gd name="T103" fmla="*/ 40 h 1005"/>
                  <a:gd name="T104" fmla="*/ 6 w 948"/>
                  <a:gd name="T105" fmla="*/ 78 h 1005"/>
                  <a:gd name="T106" fmla="*/ 1 w 948"/>
                  <a:gd name="T107" fmla="*/ 187 h 1005"/>
                  <a:gd name="T108" fmla="*/ 0 w 948"/>
                  <a:gd name="T109" fmla="*/ 328 h 1005"/>
                  <a:gd name="T110" fmla="*/ 1 w 948"/>
                  <a:gd name="T111" fmla="*/ 486 h 1005"/>
                  <a:gd name="T112" fmla="*/ 3 w 948"/>
                  <a:gd name="T113" fmla="*/ 647 h 1005"/>
                  <a:gd name="T114" fmla="*/ 7 w 948"/>
                  <a:gd name="T115" fmla="*/ 795 h 1005"/>
                  <a:gd name="T116" fmla="*/ 10 w 948"/>
                  <a:gd name="T117" fmla="*/ 919 h 1005"/>
                  <a:gd name="T118" fmla="*/ 12 w 948"/>
                  <a:gd name="T119" fmla="*/ 1002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8" h="1005">
                    <a:moveTo>
                      <a:pt x="405" y="1004"/>
                    </a:moveTo>
                    <a:lnTo>
                      <a:pt x="405" y="952"/>
                    </a:lnTo>
                    <a:lnTo>
                      <a:pt x="405" y="900"/>
                    </a:lnTo>
                    <a:lnTo>
                      <a:pt x="404" y="848"/>
                    </a:lnTo>
                    <a:lnTo>
                      <a:pt x="404" y="796"/>
                    </a:lnTo>
                    <a:lnTo>
                      <a:pt x="402" y="744"/>
                    </a:lnTo>
                    <a:lnTo>
                      <a:pt x="401" y="692"/>
                    </a:lnTo>
                    <a:lnTo>
                      <a:pt x="401" y="642"/>
                    </a:lnTo>
                    <a:lnTo>
                      <a:pt x="401" y="590"/>
                    </a:lnTo>
                    <a:lnTo>
                      <a:pt x="399" y="534"/>
                    </a:lnTo>
                    <a:lnTo>
                      <a:pt x="396" y="482"/>
                    </a:lnTo>
                    <a:lnTo>
                      <a:pt x="395" y="457"/>
                    </a:lnTo>
                    <a:lnTo>
                      <a:pt x="395" y="433"/>
                    </a:lnTo>
                    <a:lnTo>
                      <a:pt x="396" y="410"/>
                    </a:lnTo>
                    <a:lnTo>
                      <a:pt x="399" y="388"/>
                    </a:lnTo>
                    <a:lnTo>
                      <a:pt x="400" y="380"/>
                    </a:lnTo>
                    <a:lnTo>
                      <a:pt x="402" y="369"/>
                    </a:lnTo>
                    <a:lnTo>
                      <a:pt x="406" y="361"/>
                    </a:lnTo>
                    <a:lnTo>
                      <a:pt x="410" y="353"/>
                    </a:lnTo>
                    <a:lnTo>
                      <a:pt x="414" y="345"/>
                    </a:lnTo>
                    <a:lnTo>
                      <a:pt x="419" y="338"/>
                    </a:lnTo>
                    <a:lnTo>
                      <a:pt x="424" y="331"/>
                    </a:lnTo>
                    <a:lnTo>
                      <a:pt x="430" y="326"/>
                    </a:lnTo>
                    <a:lnTo>
                      <a:pt x="438" y="321"/>
                    </a:lnTo>
                    <a:lnTo>
                      <a:pt x="445" y="316"/>
                    </a:lnTo>
                    <a:lnTo>
                      <a:pt x="454" y="312"/>
                    </a:lnTo>
                    <a:lnTo>
                      <a:pt x="464" y="310"/>
                    </a:lnTo>
                    <a:lnTo>
                      <a:pt x="476" y="309"/>
                    </a:lnTo>
                    <a:lnTo>
                      <a:pt x="487" y="307"/>
                    </a:lnTo>
                    <a:lnTo>
                      <a:pt x="501" y="306"/>
                    </a:lnTo>
                    <a:lnTo>
                      <a:pt x="515" y="307"/>
                    </a:lnTo>
                    <a:lnTo>
                      <a:pt x="520" y="316"/>
                    </a:lnTo>
                    <a:lnTo>
                      <a:pt x="525" y="326"/>
                    </a:lnTo>
                    <a:lnTo>
                      <a:pt x="530" y="339"/>
                    </a:lnTo>
                    <a:lnTo>
                      <a:pt x="534" y="354"/>
                    </a:lnTo>
                    <a:lnTo>
                      <a:pt x="538" y="371"/>
                    </a:lnTo>
                    <a:lnTo>
                      <a:pt x="540" y="388"/>
                    </a:lnTo>
                    <a:lnTo>
                      <a:pt x="544" y="409"/>
                    </a:lnTo>
                    <a:lnTo>
                      <a:pt x="546" y="429"/>
                    </a:lnTo>
                    <a:lnTo>
                      <a:pt x="550" y="475"/>
                    </a:lnTo>
                    <a:lnTo>
                      <a:pt x="553" y="524"/>
                    </a:lnTo>
                    <a:lnTo>
                      <a:pt x="555" y="576"/>
                    </a:lnTo>
                    <a:lnTo>
                      <a:pt x="556" y="630"/>
                    </a:lnTo>
                    <a:lnTo>
                      <a:pt x="556" y="739"/>
                    </a:lnTo>
                    <a:lnTo>
                      <a:pt x="555" y="843"/>
                    </a:lnTo>
                    <a:lnTo>
                      <a:pt x="554" y="934"/>
                    </a:lnTo>
                    <a:lnTo>
                      <a:pt x="554" y="1003"/>
                    </a:lnTo>
                    <a:lnTo>
                      <a:pt x="940" y="1005"/>
                    </a:lnTo>
                    <a:lnTo>
                      <a:pt x="942" y="960"/>
                    </a:lnTo>
                    <a:lnTo>
                      <a:pt x="943" y="907"/>
                    </a:lnTo>
                    <a:lnTo>
                      <a:pt x="944" y="847"/>
                    </a:lnTo>
                    <a:lnTo>
                      <a:pt x="945" y="782"/>
                    </a:lnTo>
                    <a:lnTo>
                      <a:pt x="947" y="714"/>
                    </a:lnTo>
                    <a:lnTo>
                      <a:pt x="947" y="644"/>
                    </a:lnTo>
                    <a:lnTo>
                      <a:pt x="948" y="572"/>
                    </a:lnTo>
                    <a:lnTo>
                      <a:pt x="947" y="501"/>
                    </a:lnTo>
                    <a:lnTo>
                      <a:pt x="945" y="432"/>
                    </a:lnTo>
                    <a:lnTo>
                      <a:pt x="943" y="363"/>
                    </a:lnTo>
                    <a:lnTo>
                      <a:pt x="939" y="300"/>
                    </a:lnTo>
                    <a:lnTo>
                      <a:pt x="933" y="242"/>
                    </a:lnTo>
                    <a:lnTo>
                      <a:pt x="929" y="215"/>
                    </a:lnTo>
                    <a:lnTo>
                      <a:pt x="925" y="190"/>
                    </a:lnTo>
                    <a:lnTo>
                      <a:pt x="920" y="167"/>
                    </a:lnTo>
                    <a:lnTo>
                      <a:pt x="915" y="145"/>
                    </a:lnTo>
                    <a:lnTo>
                      <a:pt x="910" y="126"/>
                    </a:lnTo>
                    <a:lnTo>
                      <a:pt x="902" y="110"/>
                    </a:lnTo>
                    <a:lnTo>
                      <a:pt x="896" y="96"/>
                    </a:lnTo>
                    <a:lnTo>
                      <a:pt x="888" y="84"/>
                    </a:lnTo>
                    <a:lnTo>
                      <a:pt x="877" y="73"/>
                    </a:lnTo>
                    <a:lnTo>
                      <a:pt x="866" y="62"/>
                    </a:lnTo>
                    <a:lnTo>
                      <a:pt x="854" y="51"/>
                    </a:lnTo>
                    <a:lnTo>
                      <a:pt x="841" y="43"/>
                    </a:lnTo>
                    <a:lnTo>
                      <a:pt x="827" y="35"/>
                    </a:lnTo>
                    <a:lnTo>
                      <a:pt x="813" y="27"/>
                    </a:lnTo>
                    <a:lnTo>
                      <a:pt x="798" y="21"/>
                    </a:lnTo>
                    <a:lnTo>
                      <a:pt x="782" y="16"/>
                    </a:lnTo>
                    <a:lnTo>
                      <a:pt x="766" y="11"/>
                    </a:lnTo>
                    <a:lnTo>
                      <a:pt x="750" y="7"/>
                    </a:lnTo>
                    <a:lnTo>
                      <a:pt x="732" y="5"/>
                    </a:lnTo>
                    <a:lnTo>
                      <a:pt x="714" y="2"/>
                    </a:lnTo>
                    <a:lnTo>
                      <a:pt x="698" y="1"/>
                    </a:lnTo>
                    <a:lnTo>
                      <a:pt x="680" y="0"/>
                    </a:lnTo>
                    <a:lnTo>
                      <a:pt x="662" y="1"/>
                    </a:lnTo>
                    <a:lnTo>
                      <a:pt x="644" y="1"/>
                    </a:lnTo>
                    <a:lnTo>
                      <a:pt x="626" y="3"/>
                    </a:lnTo>
                    <a:lnTo>
                      <a:pt x="608" y="6"/>
                    </a:lnTo>
                    <a:lnTo>
                      <a:pt x="591" y="8"/>
                    </a:lnTo>
                    <a:lnTo>
                      <a:pt x="574" y="13"/>
                    </a:lnTo>
                    <a:lnTo>
                      <a:pt x="556" y="17"/>
                    </a:lnTo>
                    <a:lnTo>
                      <a:pt x="540" y="24"/>
                    </a:lnTo>
                    <a:lnTo>
                      <a:pt x="524" y="30"/>
                    </a:lnTo>
                    <a:lnTo>
                      <a:pt x="508" y="36"/>
                    </a:lnTo>
                    <a:lnTo>
                      <a:pt x="493" y="44"/>
                    </a:lnTo>
                    <a:lnTo>
                      <a:pt x="478" y="53"/>
                    </a:lnTo>
                    <a:lnTo>
                      <a:pt x="464" y="62"/>
                    </a:lnTo>
                    <a:lnTo>
                      <a:pt x="450" y="70"/>
                    </a:lnTo>
                    <a:lnTo>
                      <a:pt x="439" y="81"/>
                    </a:lnTo>
                    <a:lnTo>
                      <a:pt x="426" y="92"/>
                    </a:lnTo>
                    <a:lnTo>
                      <a:pt x="416" y="103"/>
                    </a:lnTo>
                    <a:lnTo>
                      <a:pt x="406" y="116"/>
                    </a:lnTo>
                    <a:lnTo>
                      <a:pt x="380" y="13"/>
                    </a:lnTo>
                    <a:lnTo>
                      <a:pt x="15" y="16"/>
                    </a:lnTo>
                    <a:lnTo>
                      <a:pt x="12" y="26"/>
                    </a:lnTo>
                    <a:lnTo>
                      <a:pt x="10" y="40"/>
                    </a:lnTo>
                    <a:lnTo>
                      <a:pt x="7" y="58"/>
                    </a:lnTo>
                    <a:lnTo>
                      <a:pt x="6" y="78"/>
                    </a:lnTo>
                    <a:lnTo>
                      <a:pt x="3" y="129"/>
                    </a:lnTo>
                    <a:lnTo>
                      <a:pt x="1" y="187"/>
                    </a:lnTo>
                    <a:lnTo>
                      <a:pt x="0" y="254"/>
                    </a:lnTo>
                    <a:lnTo>
                      <a:pt x="0" y="328"/>
                    </a:lnTo>
                    <a:lnTo>
                      <a:pt x="0" y="406"/>
                    </a:lnTo>
                    <a:lnTo>
                      <a:pt x="1" y="486"/>
                    </a:lnTo>
                    <a:lnTo>
                      <a:pt x="2" y="567"/>
                    </a:lnTo>
                    <a:lnTo>
                      <a:pt x="3" y="647"/>
                    </a:lnTo>
                    <a:lnTo>
                      <a:pt x="5" y="723"/>
                    </a:lnTo>
                    <a:lnTo>
                      <a:pt x="7" y="795"/>
                    </a:lnTo>
                    <a:lnTo>
                      <a:pt x="9" y="861"/>
                    </a:lnTo>
                    <a:lnTo>
                      <a:pt x="10" y="919"/>
                    </a:lnTo>
                    <a:lnTo>
                      <a:pt x="12" y="966"/>
                    </a:lnTo>
                    <a:lnTo>
                      <a:pt x="12" y="1002"/>
                    </a:lnTo>
                    <a:lnTo>
                      <a:pt x="405" y="1004"/>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51">
                <a:extLst>
                  <a:ext uri="{FF2B5EF4-FFF2-40B4-BE49-F238E27FC236}">
                    <a16:creationId xmlns:a16="http://schemas.microsoft.com/office/drawing/2014/main" id="{83688C3C-E16C-65C3-8D55-71D61E1942CF}"/>
                  </a:ext>
                </a:extLst>
              </p:cNvPr>
              <p:cNvSpPr>
                <a:spLocks noEditPoints="1"/>
              </p:cNvSpPr>
              <p:nvPr/>
            </p:nvSpPr>
            <p:spPr bwMode="auto">
              <a:xfrm>
                <a:off x="5411822" y="6868320"/>
                <a:ext cx="381000" cy="407987"/>
              </a:xfrm>
              <a:custGeom>
                <a:avLst/>
                <a:gdLst>
                  <a:gd name="T0" fmla="*/ 468 w 959"/>
                  <a:gd name="T1" fmla="*/ 264 h 1027"/>
                  <a:gd name="T2" fmla="*/ 507 w 959"/>
                  <a:gd name="T3" fmla="*/ 269 h 1027"/>
                  <a:gd name="T4" fmla="*/ 536 w 959"/>
                  <a:gd name="T5" fmla="*/ 297 h 1027"/>
                  <a:gd name="T6" fmla="*/ 556 w 959"/>
                  <a:gd name="T7" fmla="*/ 343 h 1027"/>
                  <a:gd name="T8" fmla="*/ 568 w 959"/>
                  <a:gd name="T9" fmla="*/ 401 h 1027"/>
                  <a:gd name="T10" fmla="*/ 573 w 959"/>
                  <a:gd name="T11" fmla="*/ 467 h 1027"/>
                  <a:gd name="T12" fmla="*/ 572 w 959"/>
                  <a:gd name="T13" fmla="*/ 535 h 1027"/>
                  <a:gd name="T14" fmla="*/ 559 w 959"/>
                  <a:gd name="T15" fmla="*/ 639 h 1027"/>
                  <a:gd name="T16" fmla="*/ 548 w 959"/>
                  <a:gd name="T17" fmla="*/ 686 h 1027"/>
                  <a:gd name="T18" fmla="*/ 534 w 959"/>
                  <a:gd name="T19" fmla="*/ 715 h 1027"/>
                  <a:gd name="T20" fmla="*/ 506 w 959"/>
                  <a:gd name="T21" fmla="*/ 734 h 1027"/>
                  <a:gd name="T22" fmla="*/ 477 w 959"/>
                  <a:gd name="T23" fmla="*/ 744 h 1027"/>
                  <a:gd name="T24" fmla="*/ 454 w 959"/>
                  <a:gd name="T25" fmla="*/ 743 h 1027"/>
                  <a:gd name="T26" fmla="*/ 435 w 959"/>
                  <a:gd name="T27" fmla="*/ 734 h 1027"/>
                  <a:gd name="T28" fmla="*/ 421 w 959"/>
                  <a:gd name="T29" fmla="*/ 717 h 1027"/>
                  <a:gd name="T30" fmla="*/ 409 w 959"/>
                  <a:gd name="T31" fmla="*/ 686 h 1027"/>
                  <a:gd name="T32" fmla="*/ 399 w 959"/>
                  <a:gd name="T33" fmla="*/ 629 h 1027"/>
                  <a:gd name="T34" fmla="*/ 396 w 959"/>
                  <a:gd name="T35" fmla="*/ 511 h 1027"/>
                  <a:gd name="T36" fmla="*/ 394 w 959"/>
                  <a:gd name="T37" fmla="*/ 385 h 1027"/>
                  <a:gd name="T38" fmla="*/ 399 w 959"/>
                  <a:gd name="T39" fmla="*/ 334 h 1027"/>
                  <a:gd name="T40" fmla="*/ 416 w 959"/>
                  <a:gd name="T41" fmla="*/ 295 h 1027"/>
                  <a:gd name="T42" fmla="*/ 430 w 959"/>
                  <a:gd name="T43" fmla="*/ 282 h 1027"/>
                  <a:gd name="T44" fmla="*/ 10 w 959"/>
                  <a:gd name="T45" fmla="*/ 737 h 1027"/>
                  <a:gd name="T46" fmla="*/ 31 w 959"/>
                  <a:gd name="T47" fmla="*/ 808 h 1027"/>
                  <a:gd name="T48" fmla="*/ 65 w 959"/>
                  <a:gd name="T49" fmla="*/ 869 h 1027"/>
                  <a:gd name="T50" fmla="*/ 112 w 959"/>
                  <a:gd name="T51" fmla="*/ 918 h 1027"/>
                  <a:gd name="T52" fmla="*/ 168 w 959"/>
                  <a:gd name="T53" fmla="*/ 958 h 1027"/>
                  <a:gd name="T54" fmla="*/ 232 w 959"/>
                  <a:gd name="T55" fmla="*/ 989 h 1027"/>
                  <a:gd name="T56" fmla="*/ 304 w 959"/>
                  <a:gd name="T57" fmla="*/ 1010 h 1027"/>
                  <a:gd name="T58" fmla="*/ 382 w 959"/>
                  <a:gd name="T59" fmla="*/ 1023 h 1027"/>
                  <a:gd name="T60" fmla="*/ 464 w 959"/>
                  <a:gd name="T61" fmla="*/ 1027 h 1027"/>
                  <a:gd name="T62" fmla="*/ 550 w 959"/>
                  <a:gd name="T63" fmla="*/ 1023 h 1027"/>
                  <a:gd name="T64" fmla="*/ 637 w 959"/>
                  <a:gd name="T65" fmla="*/ 1010 h 1027"/>
                  <a:gd name="T66" fmla="*/ 724 w 959"/>
                  <a:gd name="T67" fmla="*/ 990 h 1027"/>
                  <a:gd name="T68" fmla="*/ 796 w 959"/>
                  <a:gd name="T69" fmla="*/ 960 h 1027"/>
                  <a:gd name="T70" fmla="*/ 853 w 959"/>
                  <a:gd name="T71" fmla="*/ 919 h 1027"/>
                  <a:gd name="T72" fmla="*/ 895 w 959"/>
                  <a:gd name="T73" fmla="*/ 870 h 1027"/>
                  <a:gd name="T74" fmla="*/ 925 w 959"/>
                  <a:gd name="T75" fmla="*/ 813 h 1027"/>
                  <a:gd name="T76" fmla="*/ 944 w 959"/>
                  <a:gd name="T77" fmla="*/ 747 h 1027"/>
                  <a:gd name="T78" fmla="*/ 955 w 959"/>
                  <a:gd name="T79" fmla="*/ 673 h 1027"/>
                  <a:gd name="T80" fmla="*/ 959 w 959"/>
                  <a:gd name="T81" fmla="*/ 594 h 1027"/>
                  <a:gd name="T82" fmla="*/ 955 w 959"/>
                  <a:gd name="T83" fmla="*/ 447 h 1027"/>
                  <a:gd name="T84" fmla="*/ 947 w 959"/>
                  <a:gd name="T85" fmla="*/ 287 h 1027"/>
                  <a:gd name="T86" fmla="*/ 930 w 959"/>
                  <a:gd name="T87" fmla="*/ 211 h 1027"/>
                  <a:gd name="T88" fmla="*/ 900 w 959"/>
                  <a:gd name="T89" fmla="*/ 150 h 1027"/>
                  <a:gd name="T90" fmla="*/ 857 w 959"/>
                  <a:gd name="T91" fmla="*/ 103 h 1027"/>
                  <a:gd name="T92" fmla="*/ 800 w 959"/>
                  <a:gd name="T93" fmla="*/ 67 h 1027"/>
                  <a:gd name="T94" fmla="*/ 733 w 959"/>
                  <a:gd name="T95" fmla="*/ 39 h 1027"/>
                  <a:gd name="T96" fmla="*/ 668 w 959"/>
                  <a:gd name="T97" fmla="*/ 21 h 1027"/>
                  <a:gd name="T98" fmla="*/ 593 w 959"/>
                  <a:gd name="T99" fmla="*/ 7 h 1027"/>
                  <a:gd name="T100" fmla="*/ 514 w 959"/>
                  <a:gd name="T101" fmla="*/ 1 h 1027"/>
                  <a:gd name="T102" fmla="*/ 430 w 959"/>
                  <a:gd name="T103" fmla="*/ 1 h 1027"/>
                  <a:gd name="T104" fmla="*/ 347 w 959"/>
                  <a:gd name="T105" fmla="*/ 8 h 1027"/>
                  <a:gd name="T106" fmla="*/ 267 w 959"/>
                  <a:gd name="T107" fmla="*/ 26 h 1027"/>
                  <a:gd name="T108" fmla="*/ 193 w 959"/>
                  <a:gd name="T109" fmla="*/ 53 h 1027"/>
                  <a:gd name="T110" fmla="*/ 126 w 959"/>
                  <a:gd name="T111" fmla="*/ 89 h 1027"/>
                  <a:gd name="T112" fmla="*/ 72 w 959"/>
                  <a:gd name="T113" fmla="*/ 139 h 1027"/>
                  <a:gd name="T114" fmla="*/ 31 w 959"/>
                  <a:gd name="T115" fmla="*/ 200 h 1027"/>
                  <a:gd name="T116" fmla="*/ 10 w 959"/>
                  <a:gd name="T117" fmla="*/ 263 h 1027"/>
                  <a:gd name="T118" fmla="*/ 3 w 959"/>
                  <a:gd name="T119" fmla="*/ 338 h 1027"/>
                  <a:gd name="T120" fmla="*/ 0 w 959"/>
                  <a:gd name="T121" fmla="*/ 548 h 1027"/>
                  <a:gd name="T122" fmla="*/ 6 w 959"/>
                  <a:gd name="T123" fmla="*/ 711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1027">
                    <a:moveTo>
                      <a:pt x="435" y="278"/>
                    </a:moveTo>
                    <a:lnTo>
                      <a:pt x="452" y="269"/>
                    </a:lnTo>
                    <a:lnTo>
                      <a:pt x="468" y="264"/>
                    </a:lnTo>
                    <a:lnTo>
                      <a:pt x="482" y="263"/>
                    </a:lnTo>
                    <a:lnTo>
                      <a:pt x="496" y="264"/>
                    </a:lnTo>
                    <a:lnTo>
                      <a:pt x="507" y="269"/>
                    </a:lnTo>
                    <a:lnTo>
                      <a:pt x="519" y="276"/>
                    </a:lnTo>
                    <a:lnTo>
                      <a:pt x="527" y="285"/>
                    </a:lnTo>
                    <a:lnTo>
                      <a:pt x="536" y="297"/>
                    </a:lnTo>
                    <a:lnTo>
                      <a:pt x="544" y="310"/>
                    </a:lnTo>
                    <a:lnTo>
                      <a:pt x="550" y="325"/>
                    </a:lnTo>
                    <a:lnTo>
                      <a:pt x="556" y="343"/>
                    </a:lnTo>
                    <a:lnTo>
                      <a:pt x="561" y="361"/>
                    </a:lnTo>
                    <a:lnTo>
                      <a:pt x="565" y="381"/>
                    </a:lnTo>
                    <a:lnTo>
                      <a:pt x="568" y="401"/>
                    </a:lnTo>
                    <a:lnTo>
                      <a:pt x="570" y="423"/>
                    </a:lnTo>
                    <a:lnTo>
                      <a:pt x="572" y="445"/>
                    </a:lnTo>
                    <a:lnTo>
                      <a:pt x="573" y="467"/>
                    </a:lnTo>
                    <a:lnTo>
                      <a:pt x="573" y="490"/>
                    </a:lnTo>
                    <a:lnTo>
                      <a:pt x="573" y="513"/>
                    </a:lnTo>
                    <a:lnTo>
                      <a:pt x="572" y="535"/>
                    </a:lnTo>
                    <a:lnTo>
                      <a:pt x="568" y="580"/>
                    </a:lnTo>
                    <a:lnTo>
                      <a:pt x="563" y="620"/>
                    </a:lnTo>
                    <a:lnTo>
                      <a:pt x="559" y="639"/>
                    </a:lnTo>
                    <a:lnTo>
                      <a:pt x="555" y="656"/>
                    </a:lnTo>
                    <a:lnTo>
                      <a:pt x="551" y="672"/>
                    </a:lnTo>
                    <a:lnTo>
                      <a:pt x="548" y="686"/>
                    </a:lnTo>
                    <a:lnTo>
                      <a:pt x="543" y="698"/>
                    </a:lnTo>
                    <a:lnTo>
                      <a:pt x="537" y="708"/>
                    </a:lnTo>
                    <a:lnTo>
                      <a:pt x="534" y="715"/>
                    </a:lnTo>
                    <a:lnTo>
                      <a:pt x="529" y="720"/>
                    </a:lnTo>
                    <a:lnTo>
                      <a:pt x="516" y="728"/>
                    </a:lnTo>
                    <a:lnTo>
                      <a:pt x="506" y="734"/>
                    </a:lnTo>
                    <a:lnTo>
                      <a:pt x="496" y="738"/>
                    </a:lnTo>
                    <a:lnTo>
                      <a:pt x="486" y="742"/>
                    </a:lnTo>
                    <a:lnTo>
                      <a:pt x="477" y="744"/>
                    </a:lnTo>
                    <a:lnTo>
                      <a:pt x="468" y="746"/>
                    </a:lnTo>
                    <a:lnTo>
                      <a:pt x="460" y="744"/>
                    </a:lnTo>
                    <a:lnTo>
                      <a:pt x="454" y="743"/>
                    </a:lnTo>
                    <a:lnTo>
                      <a:pt x="447" y="742"/>
                    </a:lnTo>
                    <a:lnTo>
                      <a:pt x="440" y="738"/>
                    </a:lnTo>
                    <a:lnTo>
                      <a:pt x="435" y="734"/>
                    </a:lnTo>
                    <a:lnTo>
                      <a:pt x="430" y="729"/>
                    </a:lnTo>
                    <a:lnTo>
                      <a:pt x="425" y="723"/>
                    </a:lnTo>
                    <a:lnTo>
                      <a:pt x="421" y="717"/>
                    </a:lnTo>
                    <a:lnTo>
                      <a:pt x="418" y="710"/>
                    </a:lnTo>
                    <a:lnTo>
                      <a:pt x="414" y="703"/>
                    </a:lnTo>
                    <a:lnTo>
                      <a:pt x="409" y="686"/>
                    </a:lnTo>
                    <a:lnTo>
                      <a:pt x="405" y="667"/>
                    </a:lnTo>
                    <a:lnTo>
                      <a:pt x="401" y="648"/>
                    </a:lnTo>
                    <a:lnTo>
                      <a:pt x="399" y="629"/>
                    </a:lnTo>
                    <a:lnTo>
                      <a:pt x="397" y="591"/>
                    </a:lnTo>
                    <a:lnTo>
                      <a:pt x="397" y="558"/>
                    </a:lnTo>
                    <a:lnTo>
                      <a:pt x="396" y="511"/>
                    </a:lnTo>
                    <a:lnTo>
                      <a:pt x="395" y="467"/>
                    </a:lnTo>
                    <a:lnTo>
                      <a:pt x="394" y="424"/>
                    </a:lnTo>
                    <a:lnTo>
                      <a:pt x="394" y="385"/>
                    </a:lnTo>
                    <a:lnTo>
                      <a:pt x="394" y="367"/>
                    </a:lnTo>
                    <a:lnTo>
                      <a:pt x="396" y="349"/>
                    </a:lnTo>
                    <a:lnTo>
                      <a:pt x="399" y="334"/>
                    </a:lnTo>
                    <a:lnTo>
                      <a:pt x="402" y="319"/>
                    </a:lnTo>
                    <a:lnTo>
                      <a:pt x="409" y="306"/>
                    </a:lnTo>
                    <a:lnTo>
                      <a:pt x="416" y="295"/>
                    </a:lnTo>
                    <a:lnTo>
                      <a:pt x="420" y="290"/>
                    </a:lnTo>
                    <a:lnTo>
                      <a:pt x="425" y="286"/>
                    </a:lnTo>
                    <a:lnTo>
                      <a:pt x="430" y="282"/>
                    </a:lnTo>
                    <a:lnTo>
                      <a:pt x="435" y="278"/>
                    </a:lnTo>
                    <a:close/>
                    <a:moveTo>
                      <a:pt x="6" y="711"/>
                    </a:moveTo>
                    <a:lnTo>
                      <a:pt x="10" y="737"/>
                    </a:lnTo>
                    <a:lnTo>
                      <a:pt x="16" y="762"/>
                    </a:lnTo>
                    <a:lnTo>
                      <a:pt x="22" y="785"/>
                    </a:lnTo>
                    <a:lnTo>
                      <a:pt x="31" y="808"/>
                    </a:lnTo>
                    <a:lnTo>
                      <a:pt x="41" y="829"/>
                    </a:lnTo>
                    <a:lnTo>
                      <a:pt x="53" y="850"/>
                    </a:lnTo>
                    <a:lnTo>
                      <a:pt x="65" y="869"/>
                    </a:lnTo>
                    <a:lnTo>
                      <a:pt x="79" y="886"/>
                    </a:lnTo>
                    <a:lnTo>
                      <a:pt x="94" y="903"/>
                    </a:lnTo>
                    <a:lnTo>
                      <a:pt x="112" y="918"/>
                    </a:lnTo>
                    <a:lnTo>
                      <a:pt x="128" y="933"/>
                    </a:lnTo>
                    <a:lnTo>
                      <a:pt x="147" y="946"/>
                    </a:lnTo>
                    <a:lnTo>
                      <a:pt x="168" y="958"/>
                    </a:lnTo>
                    <a:lnTo>
                      <a:pt x="188" y="970"/>
                    </a:lnTo>
                    <a:lnTo>
                      <a:pt x="209" y="980"/>
                    </a:lnTo>
                    <a:lnTo>
                      <a:pt x="232" y="989"/>
                    </a:lnTo>
                    <a:lnTo>
                      <a:pt x="256" y="996"/>
                    </a:lnTo>
                    <a:lnTo>
                      <a:pt x="280" y="1004"/>
                    </a:lnTo>
                    <a:lnTo>
                      <a:pt x="304" y="1010"/>
                    </a:lnTo>
                    <a:lnTo>
                      <a:pt x="330" y="1015"/>
                    </a:lnTo>
                    <a:lnTo>
                      <a:pt x="356" y="1019"/>
                    </a:lnTo>
                    <a:lnTo>
                      <a:pt x="382" y="1023"/>
                    </a:lnTo>
                    <a:lnTo>
                      <a:pt x="410" y="1024"/>
                    </a:lnTo>
                    <a:lnTo>
                      <a:pt x="436" y="1026"/>
                    </a:lnTo>
                    <a:lnTo>
                      <a:pt x="464" y="1027"/>
                    </a:lnTo>
                    <a:lnTo>
                      <a:pt x="493" y="1026"/>
                    </a:lnTo>
                    <a:lnTo>
                      <a:pt x="521" y="1024"/>
                    </a:lnTo>
                    <a:lnTo>
                      <a:pt x="550" y="1023"/>
                    </a:lnTo>
                    <a:lnTo>
                      <a:pt x="579" y="1019"/>
                    </a:lnTo>
                    <a:lnTo>
                      <a:pt x="608" y="1015"/>
                    </a:lnTo>
                    <a:lnTo>
                      <a:pt x="637" y="1010"/>
                    </a:lnTo>
                    <a:lnTo>
                      <a:pt x="665" y="1005"/>
                    </a:lnTo>
                    <a:lnTo>
                      <a:pt x="695" y="999"/>
                    </a:lnTo>
                    <a:lnTo>
                      <a:pt x="724" y="990"/>
                    </a:lnTo>
                    <a:lnTo>
                      <a:pt x="750" y="981"/>
                    </a:lnTo>
                    <a:lnTo>
                      <a:pt x="774" y="971"/>
                    </a:lnTo>
                    <a:lnTo>
                      <a:pt x="796" y="960"/>
                    </a:lnTo>
                    <a:lnTo>
                      <a:pt x="816" y="947"/>
                    </a:lnTo>
                    <a:lnTo>
                      <a:pt x="835" y="934"/>
                    </a:lnTo>
                    <a:lnTo>
                      <a:pt x="853" y="919"/>
                    </a:lnTo>
                    <a:lnTo>
                      <a:pt x="868" y="904"/>
                    </a:lnTo>
                    <a:lnTo>
                      <a:pt x="882" y="888"/>
                    </a:lnTo>
                    <a:lnTo>
                      <a:pt x="895" y="870"/>
                    </a:lnTo>
                    <a:lnTo>
                      <a:pt x="906" y="852"/>
                    </a:lnTo>
                    <a:lnTo>
                      <a:pt x="916" y="833"/>
                    </a:lnTo>
                    <a:lnTo>
                      <a:pt x="925" y="813"/>
                    </a:lnTo>
                    <a:lnTo>
                      <a:pt x="933" y="791"/>
                    </a:lnTo>
                    <a:lnTo>
                      <a:pt x="939" y="770"/>
                    </a:lnTo>
                    <a:lnTo>
                      <a:pt x="944" y="747"/>
                    </a:lnTo>
                    <a:lnTo>
                      <a:pt x="949" y="723"/>
                    </a:lnTo>
                    <a:lnTo>
                      <a:pt x="953" y="699"/>
                    </a:lnTo>
                    <a:lnTo>
                      <a:pt x="955" y="673"/>
                    </a:lnTo>
                    <a:lnTo>
                      <a:pt x="957" y="648"/>
                    </a:lnTo>
                    <a:lnTo>
                      <a:pt x="958" y="622"/>
                    </a:lnTo>
                    <a:lnTo>
                      <a:pt x="959" y="594"/>
                    </a:lnTo>
                    <a:lnTo>
                      <a:pt x="959" y="566"/>
                    </a:lnTo>
                    <a:lnTo>
                      <a:pt x="958" y="508"/>
                    </a:lnTo>
                    <a:lnTo>
                      <a:pt x="955" y="447"/>
                    </a:lnTo>
                    <a:lnTo>
                      <a:pt x="953" y="383"/>
                    </a:lnTo>
                    <a:lnTo>
                      <a:pt x="949" y="318"/>
                    </a:lnTo>
                    <a:lnTo>
                      <a:pt x="947" y="287"/>
                    </a:lnTo>
                    <a:lnTo>
                      <a:pt x="943" y="261"/>
                    </a:lnTo>
                    <a:lnTo>
                      <a:pt x="936" y="235"/>
                    </a:lnTo>
                    <a:lnTo>
                      <a:pt x="930" y="211"/>
                    </a:lnTo>
                    <a:lnTo>
                      <a:pt x="921" y="190"/>
                    </a:lnTo>
                    <a:lnTo>
                      <a:pt x="911" y="169"/>
                    </a:lnTo>
                    <a:lnTo>
                      <a:pt x="900" y="150"/>
                    </a:lnTo>
                    <a:lnTo>
                      <a:pt x="887" y="134"/>
                    </a:lnTo>
                    <a:lnTo>
                      <a:pt x="872" y="117"/>
                    </a:lnTo>
                    <a:lnTo>
                      <a:pt x="857" y="103"/>
                    </a:lnTo>
                    <a:lnTo>
                      <a:pt x="839" y="91"/>
                    </a:lnTo>
                    <a:lnTo>
                      <a:pt x="820" y="78"/>
                    </a:lnTo>
                    <a:lnTo>
                      <a:pt x="800" y="67"/>
                    </a:lnTo>
                    <a:lnTo>
                      <a:pt x="780" y="57"/>
                    </a:lnTo>
                    <a:lnTo>
                      <a:pt x="757" y="48"/>
                    </a:lnTo>
                    <a:lnTo>
                      <a:pt x="733" y="39"/>
                    </a:lnTo>
                    <a:lnTo>
                      <a:pt x="713" y="32"/>
                    </a:lnTo>
                    <a:lnTo>
                      <a:pt x="690" y="26"/>
                    </a:lnTo>
                    <a:lnTo>
                      <a:pt x="668" y="21"/>
                    </a:lnTo>
                    <a:lnTo>
                      <a:pt x="644" y="16"/>
                    </a:lnTo>
                    <a:lnTo>
                      <a:pt x="618" y="11"/>
                    </a:lnTo>
                    <a:lnTo>
                      <a:pt x="593" y="7"/>
                    </a:lnTo>
                    <a:lnTo>
                      <a:pt x="567" y="5"/>
                    </a:lnTo>
                    <a:lnTo>
                      <a:pt x="540" y="2"/>
                    </a:lnTo>
                    <a:lnTo>
                      <a:pt x="514" y="1"/>
                    </a:lnTo>
                    <a:lnTo>
                      <a:pt x="486" y="0"/>
                    </a:lnTo>
                    <a:lnTo>
                      <a:pt x="458" y="0"/>
                    </a:lnTo>
                    <a:lnTo>
                      <a:pt x="430" y="1"/>
                    </a:lnTo>
                    <a:lnTo>
                      <a:pt x="402" y="2"/>
                    </a:lnTo>
                    <a:lnTo>
                      <a:pt x="375" y="6"/>
                    </a:lnTo>
                    <a:lnTo>
                      <a:pt x="347" y="8"/>
                    </a:lnTo>
                    <a:lnTo>
                      <a:pt x="320" y="13"/>
                    </a:lnTo>
                    <a:lnTo>
                      <a:pt x="294" y="19"/>
                    </a:lnTo>
                    <a:lnTo>
                      <a:pt x="267" y="26"/>
                    </a:lnTo>
                    <a:lnTo>
                      <a:pt x="241" y="34"/>
                    </a:lnTo>
                    <a:lnTo>
                      <a:pt x="217" y="43"/>
                    </a:lnTo>
                    <a:lnTo>
                      <a:pt x="193" y="53"/>
                    </a:lnTo>
                    <a:lnTo>
                      <a:pt x="169" y="64"/>
                    </a:lnTo>
                    <a:lnTo>
                      <a:pt x="147" y="76"/>
                    </a:lnTo>
                    <a:lnTo>
                      <a:pt x="126" y="89"/>
                    </a:lnTo>
                    <a:lnTo>
                      <a:pt x="107" y="105"/>
                    </a:lnTo>
                    <a:lnTo>
                      <a:pt x="88" y="121"/>
                    </a:lnTo>
                    <a:lnTo>
                      <a:pt x="72" y="139"/>
                    </a:lnTo>
                    <a:lnTo>
                      <a:pt x="56" y="158"/>
                    </a:lnTo>
                    <a:lnTo>
                      <a:pt x="43" y="178"/>
                    </a:lnTo>
                    <a:lnTo>
                      <a:pt x="31" y="200"/>
                    </a:lnTo>
                    <a:lnTo>
                      <a:pt x="21" y="223"/>
                    </a:lnTo>
                    <a:lnTo>
                      <a:pt x="14" y="248"/>
                    </a:lnTo>
                    <a:lnTo>
                      <a:pt x="10" y="263"/>
                    </a:lnTo>
                    <a:lnTo>
                      <a:pt x="7" y="285"/>
                    </a:lnTo>
                    <a:lnTo>
                      <a:pt x="5" y="309"/>
                    </a:lnTo>
                    <a:lnTo>
                      <a:pt x="3" y="338"/>
                    </a:lnTo>
                    <a:lnTo>
                      <a:pt x="1" y="404"/>
                    </a:lnTo>
                    <a:lnTo>
                      <a:pt x="0" y="476"/>
                    </a:lnTo>
                    <a:lnTo>
                      <a:pt x="0" y="548"/>
                    </a:lnTo>
                    <a:lnTo>
                      <a:pt x="1" y="615"/>
                    </a:lnTo>
                    <a:lnTo>
                      <a:pt x="3" y="671"/>
                    </a:lnTo>
                    <a:lnTo>
                      <a:pt x="6" y="711"/>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52">
                <a:extLst>
                  <a:ext uri="{FF2B5EF4-FFF2-40B4-BE49-F238E27FC236}">
                    <a16:creationId xmlns:a16="http://schemas.microsoft.com/office/drawing/2014/main" id="{9E7ADC72-A52C-18B1-6154-52B84B21469B}"/>
                  </a:ext>
                </a:extLst>
              </p:cNvPr>
              <p:cNvSpPr>
                <a:spLocks noEditPoints="1"/>
              </p:cNvSpPr>
              <p:nvPr/>
            </p:nvSpPr>
            <p:spPr bwMode="auto">
              <a:xfrm>
                <a:off x="2003459" y="6876257"/>
                <a:ext cx="387350" cy="409575"/>
              </a:xfrm>
              <a:custGeom>
                <a:avLst/>
                <a:gdLst>
                  <a:gd name="T0" fmla="*/ 482 w 976"/>
                  <a:gd name="T1" fmla="*/ 756 h 1032"/>
                  <a:gd name="T2" fmla="*/ 432 w 976"/>
                  <a:gd name="T3" fmla="*/ 757 h 1032"/>
                  <a:gd name="T4" fmla="*/ 404 w 976"/>
                  <a:gd name="T5" fmla="*/ 740 h 1032"/>
                  <a:gd name="T6" fmla="*/ 398 w 976"/>
                  <a:gd name="T7" fmla="*/ 710 h 1032"/>
                  <a:gd name="T8" fmla="*/ 409 w 976"/>
                  <a:gd name="T9" fmla="*/ 676 h 1032"/>
                  <a:gd name="T10" fmla="*/ 437 w 976"/>
                  <a:gd name="T11" fmla="*/ 642 h 1032"/>
                  <a:gd name="T12" fmla="*/ 478 w 976"/>
                  <a:gd name="T13" fmla="*/ 613 h 1032"/>
                  <a:gd name="T14" fmla="*/ 531 w 976"/>
                  <a:gd name="T15" fmla="*/ 596 h 1032"/>
                  <a:gd name="T16" fmla="*/ 389 w 976"/>
                  <a:gd name="T17" fmla="*/ 365 h 1032"/>
                  <a:gd name="T18" fmla="*/ 403 w 976"/>
                  <a:gd name="T19" fmla="*/ 308 h 1032"/>
                  <a:gd name="T20" fmla="*/ 417 w 976"/>
                  <a:gd name="T21" fmla="*/ 267 h 1032"/>
                  <a:gd name="T22" fmla="*/ 432 w 976"/>
                  <a:gd name="T23" fmla="*/ 252 h 1032"/>
                  <a:gd name="T24" fmla="*/ 457 w 976"/>
                  <a:gd name="T25" fmla="*/ 246 h 1032"/>
                  <a:gd name="T26" fmla="*/ 506 w 976"/>
                  <a:gd name="T27" fmla="*/ 256 h 1032"/>
                  <a:gd name="T28" fmla="*/ 534 w 976"/>
                  <a:gd name="T29" fmla="*/ 313 h 1032"/>
                  <a:gd name="T30" fmla="*/ 519 w 976"/>
                  <a:gd name="T31" fmla="*/ 352 h 1032"/>
                  <a:gd name="T32" fmla="*/ 486 w 976"/>
                  <a:gd name="T33" fmla="*/ 376 h 1032"/>
                  <a:gd name="T34" fmla="*/ 356 w 976"/>
                  <a:gd name="T35" fmla="*/ 423 h 1032"/>
                  <a:gd name="T36" fmla="*/ 194 w 976"/>
                  <a:gd name="T37" fmla="*/ 489 h 1032"/>
                  <a:gd name="T38" fmla="*/ 96 w 976"/>
                  <a:gd name="T39" fmla="*/ 555 h 1032"/>
                  <a:gd name="T40" fmla="*/ 52 w 976"/>
                  <a:gd name="T41" fmla="*/ 602 h 1032"/>
                  <a:gd name="T42" fmla="*/ 20 w 976"/>
                  <a:gd name="T43" fmla="*/ 659 h 1032"/>
                  <a:gd name="T44" fmla="*/ 1 w 976"/>
                  <a:gd name="T45" fmla="*/ 740 h 1032"/>
                  <a:gd name="T46" fmla="*/ 11 w 976"/>
                  <a:gd name="T47" fmla="*/ 845 h 1032"/>
                  <a:gd name="T48" fmla="*/ 55 w 976"/>
                  <a:gd name="T49" fmla="*/ 926 h 1032"/>
                  <a:gd name="T50" fmla="*/ 126 w 976"/>
                  <a:gd name="T51" fmla="*/ 984 h 1032"/>
                  <a:gd name="T52" fmla="*/ 215 w 976"/>
                  <a:gd name="T53" fmla="*/ 1020 h 1032"/>
                  <a:gd name="T54" fmla="*/ 312 w 976"/>
                  <a:gd name="T55" fmla="*/ 1032 h 1032"/>
                  <a:gd name="T56" fmla="*/ 408 w 976"/>
                  <a:gd name="T57" fmla="*/ 1021 h 1032"/>
                  <a:gd name="T58" fmla="*/ 496 w 976"/>
                  <a:gd name="T59" fmla="*/ 989 h 1032"/>
                  <a:gd name="T60" fmla="*/ 571 w 976"/>
                  <a:gd name="T61" fmla="*/ 968 h 1032"/>
                  <a:gd name="T62" fmla="*/ 639 w 976"/>
                  <a:gd name="T63" fmla="*/ 1008 h 1032"/>
                  <a:gd name="T64" fmla="*/ 740 w 976"/>
                  <a:gd name="T65" fmla="*/ 1017 h 1032"/>
                  <a:gd name="T66" fmla="*/ 924 w 976"/>
                  <a:gd name="T67" fmla="*/ 1013 h 1032"/>
                  <a:gd name="T68" fmla="*/ 956 w 976"/>
                  <a:gd name="T69" fmla="*/ 933 h 1032"/>
                  <a:gd name="T70" fmla="*/ 934 w 976"/>
                  <a:gd name="T71" fmla="*/ 843 h 1032"/>
                  <a:gd name="T72" fmla="*/ 929 w 976"/>
                  <a:gd name="T73" fmla="*/ 714 h 1032"/>
                  <a:gd name="T74" fmla="*/ 932 w 976"/>
                  <a:gd name="T75" fmla="*/ 481 h 1032"/>
                  <a:gd name="T76" fmla="*/ 925 w 976"/>
                  <a:gd name="T77" fmla="*/ 304 h 1032"/>
                  <a:gd name="T78" fmla="*/ 909 w 976"/>
                  <a:gd name="T79" fmla="*/ 218 h 1032"/>
                  <a:gd name="T80" fmla="*/ 879 w 976"/>
                  <a:gd name="T81" fmla="*/ 144 h 1032"/>
                  <a:gd name="T82" fmla="*/ 829 w 976"/>
                  <a:gd name="T83" fmla="*/ 87 h 1032"/>
                  <a:gd name="T84" fmla="*/ 752 w 976"/>
                  <a:gd name="T85" fmla="*/ 43 h 1032"/>
                  <a:gd name="T86" fmla="*/ 631 w 976"/>
                  <a:gd name="T87" fmla="*/ 10 h 1032"/>
                  <a:gd name="T88" fmla="*/ 494 w 976"/>
                  <a:gd name="T89" fmla="*/ 0 h 1032"/>
                  <a:gd name="T90" fmla="*/ 357 w 976"/>
                  <a:gd name="T91" fmla="*/ 9 h 1032"/>
                  <a:gd name="T92" fmla="*/ 245 w 976"/>
                  <a:gd name="T93" fmla="*/ 35 h 1032"/>
                  <a:gd name="T94" fmla="*/ 169 w 976"/>
                  <a:gd name="T95" fmla="*/ 73 h 1032"/>
                  <a:gd name="T96" fmla="*/ 110 w 976"/>
                  <a:gd name="T97" fmla="*/ 121 h 1032"/>
                  <a:gd name="T98" fmla="*/ 68 w 976"/>
                  <a:gd name="T99" fmla="*/ 177 h 1032"/>
                  <a:gd name="T100" fmla="*/ 43 w 976"/>
                  <a:gd name="T101" fmla="*/ 234 h 1032"/>
                  <a:gd name="T102" fmla="*/ 34 w 976"/>
                  <a:gd name="T103" fmla="*/ 287 h 1032"/>
                  <a:gd name="T104" fmla="*/ 43 w 976"/>
                  <a:gd name="T105" fmla="*/ 332 h 1032"/>
                  <a:gd name="T106" fmla="*/ 67 w 976"/>
                  <a:gd name="T107" fmla="*/ 363 h 1032"/>
                  <a:gd name="T108" fmla="*/ 382 w 976"/>
                  <a:gd name="T109" fmla="*/ 377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6" h="1032">
                    <a:moveTo>
                      <a:pt x="535" y="741"/>
                    </a:moveTo>
                    <a:lnTo>
                      <a:pt x="516" y="748"/>
                    </a:lnTo>
                    <a:lnTo>
                      <a:pt x="499" y="754"/>
                    </a:lnTo>
                    <a:lnTo>
                      <a:pt x="482" y="756"/>
                    </a:lnTo>
                    <a:lnTo>
                      <a:pt x="467" y="759"/>
                    </a:lnTo>
                    <a:lnTo>
                      <a:pt x="453" y="760"/>
                    </a:lnTo>
                    <a:lnTo>
                      <a:pt x="442" y="759"/>
                    </a:lnTo>
                    <a:lnTo>
                      <a:pt x="432" y="757"/>
                    </a:lnTo>
                    <a:lnTo>
                      <a:pt x="423" y="754"/>
                    </a:lnTo>
                    <a:lnTo>
                      <a:pt x="415" y="750"/>
                    </a:lnTo>
                    <a:lnTo>
                      <a:pt x="409" y="745"/>
                    </a:lnTo>
                    <a:lnTo>
                      <a:pt x="404" y="740"/>
                    </a:lnTo>
                    <a:lnTo>
                      <a:pt x="400" y="733"/>
                    </a:lnTo>
                    <a:lnTo>
                      <a:pt x="399" y="726"/>
                    </a:lnTo>
                    <a:lnTo>
                      <a:pt x="398" y="718"/>
                    </a:lnTo>
                    <a:lnTo>
                      <a:pt x="398" y="710"/>
                    </a:lnTo>
                    <a:lnTo>
                      <a:pt x="399" y="703"/>
                    </a:lnTo>
                    <a:lnTo>
                      <a:pt x="401" y="694"/>
                    </a:lnTo>
                    <a:lnTo>
                      <a:pt x="404" y="685"/>
                    </a:lnTo>
                    <a:lnTo>
                      <a:pt x="409" y="676"/>
                    </a:lnTo>
                    <a:lnTo>
                      <a:pt x="414" y="667"/>
                    </a:lnTo>
                    <a:lnTo>
                      <a:pt x="420" y="659"/>
                    </a:lnTo>
                    <a:lnTo>
                      <a:pt x="428" y="650"/>
                    </a:lnTo>
                    <a:lnTo>
                      <a:pt x="437" y="642"/>
                    </a:lnTo>
                    <a:lnTo>
                      <a:pt x="446" y="633"/>
                    </a:lnTo>
                    <a:lnTo>
                      <a:pt x="456" y="626"/>
                    </a:lnTo>
                    <a:lnTo>
                      <a:pt x="467" y="619"/>
                    </a:lnTo>
                    <a:lnTo>
                      <a:pt x="478" y="613"/>
                    </a:lnTo>
                    <a:lnTo>
                      <a:pt x="491" y="608"/>
                    </a:lnTo>
                    <a:lnTo>
                      <a:pt x="504" y="603"/>
                    </a:lnTo>
                    <a:lnTo>
                      <a:pt x="518" y="599"/>
                    </a:lnTo>
                    <a:lnTo>
                      <a:pt x="531" y="596"/>
                    </a:lnTo>
                    <a:lnTo>
                      <a:pt x="547" y="595"/>
                    </a:lnTo>
                    <a:lnTo>
                      <a:pt x="535" y="741"/>
                    </a:lnTo>
                    <a:close/>
                    <a:moveTo>
                      <a:pt x="382" y="377"/>
                    </a:moveTo>
                    <a:lnTo>
                      <a:pt x="389" y="365"/>
                    </a:lnTo>
                    <a:lnTo>
                      <a:pt x="393" y="349"/>
                    </a:lnTo>
                    <a:lnTo>
                      <a:pt x="396" y="336"/>
                    </a:lnTo>
                    <a:lnTo>
                      <a:pt x="400" y="322"/>
                    </a:lnTo>
                    <a:lnTo>
                      <a:pt x="403" y="308"/>
                    </a:lnTo>
                    <a:lnTo>
                      <a:pt x="405" y="295"/>
                    </a:lnTo>
                    <a:lnTo>
                      <a:pt x="409" y="282"/>
                    </a:lnTo>
                    <a:lnTo>
                      <a:pt x="413" y="271"/>
                    </a:lnTo>
                    <a:lnTo>
                      <a:pt x="417" y="267"/>
                    </a:lnTo>
                    <a:lnTo>
                      <a:pt x="419" y="262"/>
                    </a:lnTo>
                    <a:lnTo>
                      <a:pt x="423" y="258"/>
                    </a:lnTo>
                    <a:lnTo>
                      <a:pt x="427" y="254"/>
                    </a:lnTo>
                    <a:lnTo>
                      <a:pt x="432" y="252"/>
                    </a:lnTo>
                    <a:lnTo>
                      <a:pt x="437" y="249"/>
                    </a:lnTo>
                    <a:lnTo>
                      <a:pt x="443" y="247"/>
                    </a:lnTo>
                    <a:lnTo>
                      <a:pt x="449" y="247"/>
                    </a:lnTo>
                    <a:lnTo>
                      <a:pt x="457" y="246"/>
                    </a:lnTo>
                    <a:lnTo>
                      <a:pt x="464" y="247"/>
                    </a:lnTo>
                    <a:lnTo>
                      <a:pt x="475" y="247"/>
                    </a:lnTo>
                    <a:lnTo>
                      <a:pt x="483" y="249"/>
                    </a:lnTo>
                    <a:lnTo>
                      <a:pt x="506" y="256"/>
                    </a:lnTo>
                    <a:lnTo>
                      <a:pt x="534" y="266"/>
                    </a:lnTo>
                    <a:lnTo>
                      <a:pt x="535" y="284"/>
                    </a:lnTo>
                    <a:lnTo>
                      <a:pt x="535" y="299"/>
                    </a:lnTo>
                    <a:lnTo>
                      <a:pt x="534" y="313"/>
                    </a:lnTo>
                    <a:lnTo>
                      <a:pt x="533" y="324"/>
                    </a:lnTo>
                    <a:lnTo>
                      <a:pt x="529" y="336"/>
                    </a:lnTo>
                    <a:lnTo>
                      <a:pt x="525" y="344"/>
                    </a:lnTo>
                    <a:lnTo>
                      <a:pt x="519" y="352"/>
                    </a:lnTo>
                    <a:lnTo>
                      <a:pt x="512" y="360"/>
                    </a:lnTo>
                    <a:lnTo>
                      <a:pt x="505" y="366"/>
                    </a:lnTo>
                    <a:lnTo>
                      <a:pt x="496" y="371"/>
                    </a:lnTo>
                    <a:lnTo>
                      <a:pt x="486" y="376"/>
                    </a:lnTo>
                    <a:lnTo>
                      <a:pt x="475" y="381"/>
                    </a:lnTo>
                    <a:lnTo>
                      <a:pt x="448" y="390"/>
                    </a:lnTo>
                    <a:lnTo>
                      <a:pt x="418" y="401"/>
                    </a:lnTo>
                    <a:lnTo>
                      <a:pt x="356" y="423"/>
                    </a:lnTo>
                    <a:lnTo>
                      <a:pt x="290" y="447"/>
                    </a:lnTo>
                    <a:lnTo>
                      <a:pt x="259" y="460"/>
                    </a:lnTo>
                    <a:lnTo>
                      <a:pt x="226" y="474"/>
                    </a:lnTo>
                    <a:lnTo>
                      <a:pt x="194" y="489"/>
                    </a:lnTo>
                    <a:lnTo>
                      <a:pt x="164" y="507"/>
                    </a:lnTo>
                    <a:lnTo>
                      <a:pt x="136" y="524"/>
                    </a:lnTo>
                    <a:lnTo>
                      <a:pt x="108" y="543"/>
                    </a:lnTo>
                    <a:lnTo>
                      <a:pt x="96" y="555"/>
                    </a:lnTo>
                    <a:lnTo>
                      <a:pt x="84" y="566"/>
                    </a:lnTo>
                    <a:lnTo>
                      <a:pt x="73" y="577"/>
                    </a:lnTo>
                    <a:lnTo>
                      <a:pt x="62" y="589"/>
                    </a:lnTo>
                    <a:lnTo>
                      <a:pt x="52" y="602"/>
                    </a:lnTo>
                    <a:lnTo>
                      <a:pt x="43" y="615"/>
                    </a:lnTo>
                    <a:lnTo>
                      <a:pt x="34" y="629"/>
                    </a:lnTo>
                    <a:lnTo>
                      <a:pt x="26" y="643"/>
                    </a:lnTo>
                    <a:lnTo>
                      <a:pt x="20" y="659"/>
                    </a:lnTo>
                    <a:lnTo>
                      <a:pt x="14" y="675"/>
                    </a:lnTo>
                    <a:lnTo>
                      <a:pt x="9" y="691"/>
                    </a:lnTo>
                    <a:lnTo>
                      <a:pt x="6" y="709"/>
                    </a:lnTo>
                    <a:lnTo>
                      <a:pt x="1" y="740"/>
                    </a:lnTo>
                    <a:lnTo>
                      <a:pt x="0" y="767"/>
                    </a:lnTo>
                    <a:lnTo>
                      <a:pt x="1" y="795"/>
                    </a:lnTo>
                    <a:lnTo>
                      <a:pt x="5" y="821"/>
                    </a:lnTo>
                    <a:lnTo>
                      <a:pt x="11" y="845"/>
                    </a:lnTo>
                    <a:lnTo>
                      <a:pt x="19" y="868"/>
                    </a:lnTo>
                    <a:lnTo>
                      <a:pt x="29" y="888"/>
                    </a:lnTo>
                    <a:lnTo>
                      <a:pt x="42" y="908"/>
                    </a:lnTo>
                    <a:lnTo>
                      <a:pt x="55" y="926"/>
                    </a:lnTo>
                    <a:lnTo>
                      <a:pt x="71" y="944"/>
                    </a:lnTo>
                    <a:lnTo>
                      <a:pt x="88" y="959"/>
                    </a:lnTo>
                    <a:lnTo>
                      <a:pt x="106" y="973"/>
                    </a:lnTo>
                    <a:lnTo>
                      <a:pt x="126" y="984"/>
                    </a:lnTo>
                    <a:lnTo>
                      <a:pt x="146" y="995"/>
                    </a:lnTo>
                    <a:lnTo>
                      <a:pt x="169" y="1006"/>
                    </a:lnTo>
                    <a:lnTo>
                      <a:pt x="191" y="1013"/>
                    </a:lnTo>
                    <a:lnTo>
                      <a:pt x="215" y="1020"/>
                    </a:lnTo>
                    <a:lnTo>
                      <a:pt x="239" y="1025"/>
                    </a:lnTo>
                    <a:lnTo>
                      <a:pt x="263" y="1028"/>
                    </a:lnTo>
                    <a:lnTo>
                      <a:pt x="286" y="1031"/>
                    </a:lnTo>
                    <a:lnTo>
                      <a:pt x="312" y="1032"/>
                    </a:lnTo>
                    <a:lnTo>
                      <a:pt x="336" y="1031"/>
                    </a:lnTo>
                    <a:lnTo>
                      <a:pt x="360" y="1030"/>
                    </a:lnTo>
                    <a:lnTo>
                      <a:pt x="385" y="1026"/>
                    </a:lnTo>
                    <a:lnTo>
                      <a:pt x="408" y="1021"/>
                    </a:lnTo>
                    <a:lnTo>
                      <a:pt x="432" y="1016"/>
                    </a:lnTo>
                    <a:lnTo>
                      <a:pt x="454" y="1008"/>
                    </a:lnTo>
                    <a:lnTo>
                      <a:pt x="476" y="999"/>
                    </a:lnTo>
                    <a:lnTo>
                      <a:pt x="496" y="989"/>
                    </a:lnTo>
                    <a:lnTo>
                      <a:pt x="516" y="978"/>
                    </a:lnTo>
                    <a:lnTo>
                      <a:pt x="534" y="964"/>
                    </a:lnTo>
                    <a:lnTo>
                      <a:pt x="552" y="950"/>
                    </a:lnTo>
                    <a:lnTo>
                      <a:pt x="571" y="968"/>
                    </a:lnTo>
                    <a:lnTo>
                      <a:pt x="589" y="982"/>
                    </a:lnTo>
                    <a:lnTo>
                      <a:pt x="606" y="993"/>
                    </a:lnTo>
                    <a:lnTo>
                      <a:pt x="622" y="1002"/>
                    </a:lnTo>
                    <a:lnTo>
                      <a:pt x="639" y="1008"/>
                    </a:lnTo>
                    <a:lnTo>
                      <a:pt x="655" y="1013"/>
                    </a:lnTo>
                    <a:lnTo>
                      <a:pt x="673" y="1016"/>
                    </a:lnTo>
                    <a:lnTo>
                      <a:pt x="693" y="1017"/>
                    </a:lnTo>
                    <a:lnTo>
                      <a:pt x="740" y="1017"/>
                    </a:lnTo>
                    <a:lnTo>
                      <a:pt x="799" y="1014"/>
                    </a:lnTo>
                    <a:lnTo>
                      <a:pt x="836" y="1013"/>
                    </a:lnTo>
                    <a:lnTo>
                      <a:pt x="877" y="1013"/>
                    </a:lnTo>
                    <a:lnTo>
                      <a:pt x="924" y="1013"/>
                    </a:lnTo>
                    <a:lnTo>
                      <a:pt x="976" y="1013"/>
                    </a:lnTo>
                    <a:lnTo>
                      <a:pt x="969" y="982"/>
                    </a:lnTo>
                    <a:lnTo>
                      <a:pt x="962" y="955"/>
                    </a:lnTo>
                    <a:lnTo>
                      <a:pt x="956" y="933"/>
                    </a:lnTo>
                    <a:lnTo>
                      <a:pt x="948" y="912"/>
                    </a:lnTo>
                    <a:lnTo>
                      <a:pt x="942" y="889"/>
                    </a:lnTo>
                    <a:lnTo>
                      <a:pt x="937" y="860"/>
                    </a:lnTo>
                    <a:lnTo>
                      <a:pt x="934" y="843"/>
                    </a:lnTo>
                    <a:lnTo>
                      <a:pt x="933" y="824"/>
                    </a:lnTo>
                    <a:lnTo>
                      <a:pt x="930" y="802"/>
                    </a:lnTo>
                    <a:lnTo>
                      <a:pt x="930" y="778"/>
                    </a:lnTo>
                    <a:lnTo>
                      <a:pt x="929" y="714"/>
                    </a:lnTo>
                    <a:lnTo>
                      <a:pt x="929" y="653"/>
                    </a:lnTo>
                    <a:lnTo>
                      <a:pt x="930" y="594"/>
                    </a:lnTo>
                    <a:lnTo>
                      <a:pt x="930" y="537"/>
                    </a:lnTo>
                    <a:lnTo>
                      <a:pt x="932" y="481"/>
                    </a:lnTo>
                    <a:lnTo>
                      <a:pt x="932" y="428"/>
                    </a:lnTo>
                    <a:lnTo>
                      <a:pt x="930" y="376"/>
                    </a:lnTo>
                    <a:lnTo>
                      <a:pt x="928" y="327"/>
                    </a:lnTo>
                    <a:lnTo>
                      <a:pt x="925" y="304"/>
                    </a:lnTo>
                    <a:lnTo>
                      <a:pt x="923" y="281"/>
                    </a:lnTo>
                    <a:lnTo>
                      <a:pt x="919" y="260"/>
                    </a:lnTo>
                    <a:lnTo>
                      <a:pt x="914" y="238"/>
                    </a:lnTo>
                    <a:lnTo>
                      <a:pt x="909" y="218"/>
                    </a:lnTo>
                    <a:lnTo>
                      <a:pt x="903" y="199"/>
                    </a:lnTo>
                    <a:lnTo>
                      <a:pt x="895" y="180"/>
                    </a:lnTo>
                    <a:lnTo>
                      <a:pt x="887" y="162"/>
                    </a:lnTo>
                    <a:lnTo>
                      <a:pt x="879" y="144"/>
                    </a:lnTo>
                    <a:lnTo>
                      <a:pt x="868" y="129"/>
                    </a:lnTo>
                    <a:lnTo>
                      <a:pt x="857" y="114"/>
                    </a:lnTo>
                    <a:lnTo>
                      <a:pt x="843" y="100"/>
                    </a:lnTo>
                    <a:lnTo>
                      <a:pt x="829" y="87"/>
                    </a:lnTo>
                    <a:lnTo>
                      <a:pt x="814" y="75"/>
                    </a:lnTo>
                    <a:lnTo>
                      <a:pt x="798" y="63"/>
                    </a:lnTo>
                    <a:lnTo>
                      <a:pt x="779" y="54"/>
                    </a:lnTo>
                    <a:lnTo>
                      <a:pt x="752" y="43"/>
                    </a:lnTo>
                    <a:lnTo>
                      <a:pt x="725" y="33"/>
                    </a:lnTo>
                    <a:lnTo>
                      <a:pt x="694" y="24"/>
                    </a:lnTo>
                    <a:lnTo>
                      <a:pt x="663" y="16"/>
                    </a:lnTo>
                    <a:lnTo>
                      <a:pt x="631" y="10"/>
                    </a:lnTo>
                    <a:lnTo>
                      <a:pt x="597" y="6"/>
                    </a:lnTo>
                    <a:lnTo>
                      <a:pt x="563" y="2"/>
                    </a:lnTo>
                    <a:lnTo>
                      <a:pt x="529" y="1"/>
                    </a:lnTo>
                    <a:lnTo>
                      <a:pt x="494" y="0"/>
                    </a:lnTo>
                    <a:lnTo>
                      <a:pt x="458" y="0"/>
                    </a:lnTo>
                    <a:lnTo>
                      <a:pt x="424" y="2"/>
                    </a:lnTo>
                    <a:lnTo>
                      <a:pt x="391" y="5"/>
                    </a:lnTo>
                    <a:lnTo>
                      <a:pt x="357" y="9"/>
                    </a:lnTo>
                    <a:lnTo>
                      <a:pt x="326" y="14"/>
                    </a:lnTo>
                    <a:lnTo>
                      <a:pt x="295" y="21"/>
                    </a:lnTo>
                    <a:lnTo>
                      <a:pt x="268" y="28"/>
                    </a:lnTo>
                    <a:lnTo>
                      <a:pt x="245" y="35"/>
                    </a:lnTo>
                    <a:lnTo>
                      <a:pt x="225" y="43"/>
                    </a:lnTo>
                    <a:lnTo>
                      <a:pt x="204" y="52"/>
                    </a:lnTo>
                    <a:lnTo>
                      <a:pt x="187" y="62"/>
                    </a:lnTo>
                    <a:lnTo>
                      <a:pt x="169" y="73"/>
                    </a:lnTo>
                    <a:lnTo>
                      <a:pt x="153" y="83"/>
                    </a:lnTo>
                    <a:lnTo>
                      <a:pt x="138" y="96"/>
                    </a:lnTo>
                    <a:lnTo>
                      <a:pt x="122" y="109"/>
                    </a:lnTo>
                    <a:lnTo>
                      <a:pt x="110" y="121"/>
                    </a:lnTo>
                    <a:lnTo>
                      <a:pt x="97" y="135"/>
                    </a:lnTo>
                    <a:lnTo>
                      <a:pt x="87" y="149"/>
                    </a:lnTo>
                    <a:lnTo>
                      <a:pt x="77" y="163"/>
                    </a:lnTo>
                    <a:lnTo>
                      <a:pt x="68" y="177"/>
                    </a:lnTo>
                    <a:lnTo>
                      <a:pt x="59" y="191"/>
                    </a:lnTo>
                    <a:lnTo>
                      <a:pt x="53" y="205"/>
                    </a:lnTo>
                    <a:lnTo>
                      <a:pt x="47" y="219"/>
                    </a:lnTo>
                    <a:lnTo>
                      <a:pt x="43" y="234"/>
                    </a:lnTo>
                    <a:lnTo>
                      <a:pt x="39" y="247"/>
                    </a:lnTo>
                    <a:lnTo>
                      <a:pt x="37" y="261"/>
                    </a:lnTo>
                    <a:lnTo>
                      <a:pt x="34" y="275"/>
                    </a:lnTo>
                    <a:lnTo>
                      <a:pt x="34" y="287"/>
                    </a:lnTo>
                    <a:lnTo>
                      <a:pt x="34" y="299"/>
                    </a:lnTo>
                    <a:lnTo>
                      <a:pt x="37" y="311"/>
                    </a:lnTo>
                    <a:lnTo>
                      <a:pt x="39" y="322"/>
                    </a:lnTo>
                    <a:lnTo>
                      <a:pt x="43" y="332"/>
                    </a:lnTo>
                    <a:lnTo>
                      <a:pt x="47" y="342"/>
                    </a:lnTo>
                    <a:lnTo>
                      <a:pt x="53" y="349"/>
                    </a:lnTo>
                    <a:lnTo>
                      <a:pt x="59" y="357"/>
                    </a:lnTo>
                    <a:lnTo>
                      <a:pt x="67" y="363"/>
                    </a:lnTo>
                    <a:lnTo>
                      <a:pt x="76" y="370"/>
                    </a:lnTo>
                    <a:lnTo>
                      <a:pt x="86" y="374"/>
                    </a:lnTo>
                    <a:lnTo>
                      <a:pt x="97" y="376"/>
                    </a:lnTo>
                    <a:lnTo>
                      <a:pt x="382" y="377"/>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53">
                <a:extLst>
                  <a:ext uri="{FF2B5EF4-FFF2-40B4-BE49-F238E27FC236}">
                    <a16:creationId xmlns:a16="http://schemas.microsoft.com/office/drawing/2014/main" id="{F21EF50C-A5F7-0FA3-34DE-D55D7438A17D}"/>
                  </a:ext>
                </a:extLst>
              </p:cNvPr>
              <p:cNvSpPr>
                <a:spLocks noEditPoints="1"/>
              </p:cNvSpPr>
              <p:nvPr/>
            </p:nvSpPr>
            <p:spPr bwMode="auto">
              <a:xfrm>
                <a:off x="3386172" y="6871495"/>
                <a:ext cx="382587" cy="407987"/>
              </a:xfrm>
              <a:custGeom>
                <a:avLst/>
                <a:gdLst>
                  <a:gd name="T0" fmla="*/ 404 w 963"/>
                  <a:gd name="T1" fmla="*/ 646 h 1029"/>
                  <a:gd name="T2" fmla="*/ 395 w 963"/>
                  <a:gd name="T3" fmla="*/ 542 h 1029"/>
                  <a:gd name="T4" fmla="*/ 394 w 963"/>
                  <a:gd name="T5" fmla="*/ 430 h 1029"/>
                  <a:gd name="T6" fmla="*/ 403 w 963"/>
                  <a:gd name="T7" fmla="*/ 346 h 1029"/>
                  <a:gd name="T8" fmla="*/ 415 w 963"/>
                  <a:gd name="T9" fmla="*/ 308 h 1029"/>
                  <a:gd name="T10" fmla="*/ 433 w 963"/>
                  <a:gd name="T11" fmla="*/ 281 h 1029"/>
                  <a:gd name="T12" fmla="*/ 468 w 963"/>
                  <a:gd name="T13" fmla="*/ 264 h 1029"/>
                  <a:gd name="T14" fmla="*/ 504 w 963"/>
                  <a:gd name="T15" fmla="*/ 264 h 1029"/>
                  <a:gd name="T16" fmla="*/ 530 w 963"/>
                  <a:gd name="T17" fmla="*/ 280 h 1029"/>
                  <a:gd name="T18" fmla="*/ 549 w 963"/>
                  <a:gd name="T19" fmla="*/ 312 h 1029"/>
                  <a:gd name="T20" fmla="*/ 562 w 963"/>
                  <a:gd name="T21" fmla="*/ 354 h 1029"/>
                  <a:gd name="T22" fmla="*/ 571 w 963"/>
                  <a:gd name="T23" fmla="*/ 418 h 1029"/>
                  <a:gd name="T24" fmla="*/ 574 w 963"/>
                  <a:gd name="T25" fmla="*/ 513 h 1029"/>
                  <a:gd name="T26" fmla="*/ 571 w 963"/>
                  <a:gd name="T27" fmla="*/ 608 h 1029"/>
                  <a:gd name="T28" fmla="*/ 564 w 963"/>
                  <a:gd name="T29" fmla="*/ 668 h 1029"/>
                  <a:gd name="T30" fmla="*/ 548 w 963"/>
                  <a:gd name="T31" fmla="*/ 710 h 1029"/>
                  <a:gd name="T32" fmla="*/ 532 w 963"/>
                  <a:gd name="T33" fmla="*/ 727 h 1029"/>
                  <a:gd name="T34" fmla="*/ 508 w 963"/>
                  <a:gd name="T35" fmla="*/ 737 h 1029"/>
                  <a:gd name="T36" fmla="*/ 460 w 963"/>
                  <a:gd name="T37" fmla="*/ 736 h 1029"/>
                  <a:gd name="T38" fmla="*/ 16 w 963"/>
                  <a:gd name="T39" fmla="*/ 721 h 1029"/>
                  <a:gd name="T40" fmla="*/ 32 w 963"/>
                  <a:gd name="T41" fmla="*/ 794 h 1029"/>
                  <a:gd name="T42" fmla="*/ 61 w 963"/>
                  <a:gd name="T43" fmla="*/ 858 h 1029"/>
                  <a:gd name="T44" fmla="*/ 104 w 963"/>
                  <a:gd name="T45" fmla="*/ 910 h 1029"/>
                  <a:gd name="T46" fmla="*/ 158 w 963"/>
                  <a:gd name="T47" fmla="*/ 951 h 1029"/>
                  <a:gd name="T48" fmla="*/ 222 w 963"/>
                  <a:gd name="T49" fmla="*/ 984 h 1029"/>
                  <a:gd name="T50" fmla="*/ 294 w 963"/>
                  <a:gd name="T51" fmla="*/ 1007 h 1029"/>
                  <a:gd name="T52" fmla="*/ 371 w 963"/>
                  <a:gd name="T53" fmla="*/ 1021 h 1029"/>
                  <a:gd name="T54" fmla="*/ 453 w 963"/>
                  <a:gd name="T55" fmla="*/ 1027 h 1029"/>
                  <a:gd name="T56" fmla="*/ 537 w 963"/>
                  <a:gd name="T57" fmla="*/ 1026 h 1029"/>
                  <a:gd name="T58" fmla="*/ 620 w 963"/>
                  <a:gd name="T59" fmla="*/ 1017 h 1029"/>
                  <a:gd name="T60" fmla="*/ 706 w 963"/>
                  <a:gd name="T61" fmla="*/ 1000 h 1029"/>
                  <a:gd name="T62" fmla="*/ 783 w 963"/>
                  <a:gd name="T63" fmla="*/ 972 h 1029"/>
                  <a:gd name="T64" fmla="*/ 843 w 963"/>
                  <a:gd name="T65" fmla="*/ 934 h 1029"/>
                  <a:gd name="T66" fmla="*/ 889 w 963"/>
                  <a:gd name="T67" fmla="*/ 886 h 1029"/>
                  <a:gd name="T68" fmla="*/ 922 w 963"/>
                  <a:gd name="T69" fmla="*/ 830 h 1029"/>
                  <a:gd name="T70" fmla="*/ 944 w 963"/>
                  <a:gd name="T71" fmla="*/ 764 h 1029"/>
                  <a:gd name="T72" fmla="*/ 957 w 963"/>
                  <a:gd name="T73" fmla="*/ 693 h 1029"/>
                  <a:gd name="T74" fmla="*/ 962 w 963"/>
                  <a:gd name="T75" fmla="*/ 613 h 1029"/>
                  <a:gd name="T76" fmla="*/ 961 w 963"/>
                  <a:gd name="T77" fmla="*/ 499 h 1029"/>
                  <a:gd name="T78" fmla="*/ 948 w 963"/>
                  <a:gd name="T79" fmla="*/ 311 h 1029"/>
                  <a:gd name="T80" fmla="*/ 934 w 963"/>
                  <a:gd name="T81" fmla="*/ 235 h 1029"/>
                  <a:gd name="T82" fmla="*/ 904 w 963"/>
                  <a:gd name="T83" fmla="*/ 171 h 1029"/>
                  <a:gd name="T84" fmla="*/ 861 w 963"/>
                  <a:gd name="T85" fmla="*/ 118 h 1029"/>
                  <a:gd name="T86" fmla="*/ 807 w 963"/>
                  <a:gd name="T87" fmla="*/ 75 h 1029"/>
                  <a:gd name="T88" fmla="*/ 742 w 963"/>
                  <a:gd name="T89" fmla="*/ 42 h 1029"/>
                  <a:gd name="T90" fmla="*/ 670 w 963"/>
                  <a:gd name="T91" fmla="*/ 19 h 1029"/>
                  <a:gd name="T92" fmla="*/ 592 w 963"/>
                  <a:gd name="T93" fmla="*/ 5 h 1029"/>
                  <a:gd name="T94" fmla="*/ 511 w 963"/>
                  <a:gd name="T95" fmla="*/ 0 h 1029"/>
                  <a:gd name="T96" fmla="*/ 428 w 963"/>
                  <a:gd name="T97" fmla="*/ 3 h 1029"/>
                  <a:gd name="T98" fmla="*/ 345 w 963"/>
                  <a:gd name="T99" fmla="*/ 13 h 1029"/>
                  <a:gd name="T100" fmla="*/ 260 w 963"/>
                  <a:gd name="T101" fmla="*/ 32 h 1029"/>
                  <a:gd name="T102" fmla="*/ 181 w 963"/>
                  <a:gd name="T103" fmla="*/ 61 h 1029"/>
                  <a:gd name="T104" fmla="*/ 120 w 963"/>
                  <a:gd name="T105" fmla="*/ 99 h 1029"/>
                  <a:gd name="T106" fmla="*/ 73 w 963"/>
                  <a:gd name="T107" fmla="*/ 147 h 1029"/>
                  <a:gd name="T108" fmla="*/ 39 w 963"/>
                  <a:gd name="T109" fmla="*/ 203 h 1029"/>
                  <a:gd name="T110" fmla="*/ 18 w 963"/>
                  <a:gd name="T111" fmla="*/ 266 h 1029"/>
                  <a:gd name="T112" fmla="*/ 5 w 963"/>
                  <a:gd name="T113" fmla="*/ 338 h 1029"/>
                  <a:gd name="T114" fmla="*/ 0 w 963"/>
                  <a:gd name="T115" fmla="*/ 416 h 1029"/>
                  <a:gd name="T116" fmla="*/ 3 w 963"/>
                  <a:gd name="T117" fmla="*/ 530 h 1029"/>
                  <a:gd name="T118" fmla="*/ 16 w 963"/>
                  <a:gd name="T119" fmla="*/ 721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3" h="1029">
                    <a:moveTo>
                      <a:pt x="418" y="726"/>
                    </a:moveTo>
                    <a:lnTo>
                      <a:pt x="412" y="697"/>
                    </a:lnTo>
                    <a:lnTo>
                      <a:pt x="404" y="646"/>
                    </a:lnTo>
                    <a:lnTo>
                      <a:pt x="400" y="615"/>
                    </a:lnTo>
                    <a:lnTo>
                      <a:pt x="398" y="579"/>
                    </a:lnTo>
                    <a:lnTo>
                      <a:pt x="395" y="542"/>
                    </a:lnTo>
                    <a:lnTo>
                      <a:pt x="393" y="504"/>
                    </a:lnTo>
                    <a:lnTo>
                      <a:pt x="393" y="466"/>
                    </a:lnTo>
                    <a:lnTo>
                      <a:pt x="394" y="430"/>
                    </a:lnTo>
                    <a:lnTo>
                      <a:pt x="395" y="394"/>
                    </a:lnTo>
                    <a:lnTo>
                      <a:pt x="400" y="361"/>
                    </a:lnTo>
                    <a:lnTo>
                      <a:pt x="403" y="346"/>
                    </a:lnTo>
                    <a:lnTo>
                      <a:pt x="407" y="332"/>
                    </a:lnTo>
                    <a:lnTo>
                      <a:pt x="410" y="319"/>
                    </a:lnTo>
                    <a:lnTo>
                      <a:pt x="415" y="308"/>
                    </a:lnTo>
                    <a:lnTo>
                      <a:pt x="420" y="298"/>
                    </a:lnTo>
                    <a:lnTo>
                      <a:pt x="425" y="289"/>
                    </a:lnTo>
                    <a:lnTo>
                      <a:pt x="433" y="281"/>
                    </a:lnTo>
                    <a:lnTo>
                      <a:pt x="439" y="276"/>
                    </a:lnTo>
                    <a:lnTo>
                      <a:pt x="455" y="269"/>
                    </a:lnTo>
                    <a:lnTo>
                      <a:pt x="468" y="264"/>
                    </a:lnTo>
                    <a:lnTo>
                      <a:pt x="481" y="261"/>
                    </a:lnTo>
                    <a:lnTo>
                      <a:pt x="492" y="261"/>
                    </a:lnTo>
                    <a:lnTo>
                      <a:pt x="504" y="264"/>
                    </a:lnTo>
                    <a:lnTo>
                      <a:pt x="514" y="267"/>
                    </a:lnTo>
                    <a:lnTo>
                      <a:pt x="523" y="273"/>
                    </a:lnTo>
                    <a:lnTo>
                      <a:pt x="530" y="280"/>
                    </a:lnTo>
                    <a:lnTo>
                      <a:pt x="538" y="290"/>
                    </a:lnTo>
                    <a:lnTo>
                      <a:pt x="544" y="300"/>
                    </a:lnTo>
                    <a:lnTo>
                      <a:pt x="549" y="312"/>
                    </a:lnTo>
                    <a:lnTo>
                      <a:pt x="554" y="326"/>
                    </a:lnTo>
                    <a:lnTo>
                      <a:pt x="558" y="340"/>
                    </a:lnTo>
                    <a:lnTo>
                      <a:pt x="562" y="354"/>
                    </a:lnTo>
                    <a:lnTo>
                      <a:pt x="566" y="369"/>
                    </a:lnTo>
                    <a:lnTo>
                      <a:pt x="568" y="385"/>
                    </a:lnTo>
                    <a:lnTo>
                      <a:pt x="571" y="418"/>
                    </a:lnTo>
                    <a:lnTo>
                      <a:pt x="573" y="451"/>
                    </a:lnTo>
                    <a:lnTo>
                      <a:pt x="574" y="483"/>
                    </a:lnTo>
                    <a:lnTo>
                      <a:pt x="574" y="513"/>
                    </a:lnTo>
                    <a:lnTo>
                      <a:pt x="573" y="561"/>
                    </a:lnTo>
                    <a:lnTo>
                      <a:pt x="572" y="585"/>
                    </a:lnTo>
                    <a:lnTo>
                      <a:pt x="571" y="608"/>
                    </a:lnTo>
                    <a:lnTo>
                      <a:pt x="569" y="630"/>
                    </a:lnTo>
                    <a:lnTo>
                      <a:pt x="567" y="650"/>
                    </a:lnTo>
                    <a:lnTo>
                      <a:pt x="564" y="668"/>
                    </a:lnTo>
                    <a:lnTo>
                      <a:pt x="561" y="683"/>
                    </a:lnTo>
                    <a:lnTo>
                      <a:pt x="554" y="697"/>
                    </a:lnTo>
                    <a:lnTo>
                      <a:pt x="548" y="710"/>
                    </a:lnTo>
                    <a:lnTo>
                      <a:pt x="540" y="720"/>
                    </a:lnTo>
                    <a:lnTo>
                      <a:pt x="537" y="723"/>
                    </a:lnTo>
                    <a:lnTo>
                      <a:pt x="532" y="727"/>
                    </a:lnTo>
                    <a:lnTo>
                      <a:pt x="526" y="731"/>
                    </a:lnTo>
                    <a:lnTo>
                      <a:pt x="520" y="734"/>
                    </a:lnTo>
                    <a:lnTo>
                      <a:pt x="508" y="737"/>
                    </a:lnTo>
                    <a:lnTo>
                      <a:pt x="494" y="739"/>
                    </a:lnTo>
                    <a:lnTo>
                      <a:pt x="477" y="739"/>
                    </a:lnTo>
                    <a:lnTo>
                      <a:pt x="460" y="736"/>
                    </a:lnTo>
                    <a:lnTo>
                      <a:pt x="439" y="732"/>
                    </a:lnTo>
                    <a:lnTo>
                      <a:pt x="418" y="726"/>
                    </a:lnTo>
                    <a:close/>
                    <a:moveTo>
                      <a:pt x="16" y="721"/>
                    </a:moveTo>
                    <a:lnTo>
                      <a:pt x="20" y="748"/>
                    </a:lnTo>
                    <a:lnTo>
                      <a:pt x="25" y="772"/>
                    </a:lnTo>
                    <a:lnTo>
                      <a:pt x="32" y="794"/>
                    </a:lnTo>
                    <a:lnTo>
                      <a:pt x="39" y="817"/>
                    </a:lnTo>
                    <a:lnTo>
                      <a:pt x="49" y="837"/>
                    </a:lnTo>
                    <a:lnTo>
                      <a:pt x="61" y="858"/>
                    </a:lnTo>
                    <a:lnTo>
                      <a:pt x="73" y="877"/>
                    </a:lnTo>
                    <a:lnTo>
                      <a:pt x="88" y="893"/>
                    </a:lnTo>
                    <a:lnTo>
                      <a:pt x="104" y="910"/>
                    </a:lnTo>
                    <a:lnTo>
                      <a:pt x="121" y="925"/>
                    </a:lnTo>
                    <a:lnTo>
                      <a:pt x="139" y="939"/>
                    </a:lnTo>
                    <a:lnTo>
                      <a:pt x="158" y="951"/>
                    </a:lnTo>
                    <a:lnTo>
                      <a:pt x="178" y="964"/>
                    </a:lnTo>
                    <a:lnTo>
                      <a:pt x="200" y="974"/>
                    </a:lnTo>
                    <a:lnTo>
                      <a:pt x="222" y="984"/>
                    </a:lnTo>
                    <a:lnTo>
                      <a:pt x="245" y="993"/>
                    </a:lnTo>
                    <a:lnTo>
                      <a:pt x="269" y="1001"/>
                    </a:lnTo>
                    <a:lnTo>
                      <a:pt x="294" y="1007"/>
                    </a:lnTo>
                    <a:lnTo>
                      <a:pt x="319" y="1014"/>
                    </a:lnTo>
                    <a:lnTo>
                      <a:pt x="345" y="1017"/>
                    </a:lnTo>
                    <a:lnTo>
                      <a:pt x="371" y="1021"/>
                    </a:lnTo>
                    <a:lnTo>
                      <a:pt x="398" y="1025"/>
                    </a:lnTo>
                    <a:lnTo>
                      <a:pt x="425" y="1026"/>
                    </a:lnTo>
                    <a:lnTo>
                      <a:pt x="453" y="1027"/>
                    </a:lnTo>
                    <a:lnTo>
                      <a:pt x="481" y="1029"/>
                    </a:lnTo>
                    <a:lnTo>
                      <a:pt x="509" y="1027"/>
                    </a:lnTo>
                    <a:lnTo>
                      <a:pt x="537" y="1026"/>
                    </a:lnTo>
                    <a:lnTo>
                      <a:pt x="564" y="1024"/>
                    </a:lnTo>
                    <a:lnTo>
                      <a:pt x="592" y="1021"/>
                    </a:lnTo>
                    <a:lnTo>
                      <a:pt x="620" y="1017"/>
                    </a:lnTo>
                    <a:lnTo>
                      <a:pt x="648" y="1012"/>
                    </a:lnTo>
                    <a:lnTo>
                      <a:pt x="675" y="1007"/>
                    </a:lnTo>
                    <a:lnTo>
                      <a:pt x="706" y="1000"/>
                    </a:lnTo>
                    <a:lnTo>
                      <a:pt x="732" y="992"/>
                    </a:lnTo>
                    <a:lnTo>
                      <a:pt x="759" y="982"/>
                    </a:lnTo>
                    <a:lnTo>
                      <a:pt x="783" y="972"/>
                    </a:lnTo>
                    <a:lnTo>
                      <a:pt x="804" y="960"/>
                    </a:lnTo>
                    <a:lnTo>
                      <a:pt x="824" y="948"/>
                    </a:lnTo>
                    <a:lnTo>
                      <a:pt x="843" y="934"/>
                    </a:lnTo>
                    <a:lnTo>
                      <a:pt x="860" y="919"/>
                    </a:lnTo>
                    <a:lnTo>
                      <a:pt x="875" y="903"/>
                    </a:lnTo>
                    <a:lnTo>
                      <a:pt x="889" y="886"/>
                    </a:lnTo>
                    <a:lnTo>
                      <a:pt x="901" y="868"/>
                    </a:lnTo>
                    <a:lnTo>
                      <a:pt x="913" y="849"/>
                    </a:lnTo>
                    <a:lnTo>
                      <a:pt x="922" y="830"/>
                    </a:lnTo>
                    <a:lnTo>
                      <a:pt x="930" y="808"/>
                    </a:lnTo>
                    <a:lnTo>
                      <a:pt x="938" y="787"/>
                    </a:lnTo>
                    <a:lnTo>
                      <a:pt x="944" y="764"/>
                    </a:lnTo>
                    <a:lnTo>
                      <a:pt x="949" y="741"/>
                    </a:lnTo>
                    <a:lnTo>
                      <a:pt x="953" y="717"/>
                    </a:lnTo>
                    <a:lnTo>
                      <a:pt x="957" y="693"/>
                    </a:lnTo>
                    <a:lnTo>
                      <a:pt x="960" y="666"/>
                    </a:lnTo>
                    <a:lnTo>
                      <a:pt x="962" y="641"/>
                    </a:lnTo>
                    <a:lnTo>
                      <a:pt x="962" y="613"/>
                    </a:lnTo>
                    <a:lnTo>
                      <a:pt x="963" y="585"/>
                    </a:lnTo>
                    <a:lnTo>
                      <a:pt x="963" y="558"/>
                    </a:lnTo>
                    <a:lnTo>
                      <a:pt x="961" y="499"/>
                    </a:lnTo>
                    <a:lnTo>
                      <a:pt x="957" y="438"/>
                    </a:lnTo>
                    <a:lnTo>
                      <a:pt x="953" y="375"/>
                    </a:lnTo>
                    <a:lnTo>
                      <a:pt x="948" y="311"/>
                    </a:lnTo>
                    <a:lnTo>
                      <a:pt x="946" y="284"/>
                    </a:lnTo>
                    <a:lnTo>
                      <a:pt x="941" y="259"/>
                    </a:lnTo>
                    <a:lnTo>
                      <a:pt x="934" y="235"/>
                    </a:lnTo>
                    <a:lnTo>
                      <a:pt x="925" y="212"/>
                    </a:lnTo>
                    <a:lnTo>
                      <a:pt x="915" y="190"/>
                    </a:lnTo>
                    <a:lnTo>
                      <a:pt x="904" y="171"/>
                    </a:lnTo>
                    <a:lnTo>
                      <a:pt x="891" y="152"/>
                    </a:lnTo>
                    <a:lnTo>
                      <a:pt x="876" y="134"/>
                    </a:lnTo>
                    <a:lnTo>
                      <a:pt x="861" y="118"/>
                    </a:lnTo>
                    <a:lnTo>
                      <a:pt x="843" y="101"/>
                    </a:lnTo>
                    <a:lnTo>
                      <a:pt x="826" y="88"/>
                    </a:lnTo>
                    <a:lnTo>
                      <a:pt x="807" y="75"/>
                    </a:lnTo>
                    <a:lnTo>
                      <a:pt x="785" y="63"/>
                    </a:lnTo>
                    <a:lnTo>
                      <a:pt x="764" y="52"/>
                    </a:lnTo>
                    <a:lnTo>
                      <a:pt x="742" y="42"/>
                    </a:lnTo>
                    <a:lnTo>
                      <a:pt x="718" y="33"/>
                    </a:lnTo>
                    <a:lnTo>
                      <a:pt x="694" y="25"/>
                    </a:lnTo>
                    <a:lnTo>
                      <a:pt x="670" y="19"/>
                    </a:lnTo>
                    <a:lnTo>
                      <a:pt x="645" y="14"/>
                    </a:lnTo>
                    <a:lnTo>
                      <a:pt x="619" y="9"/>
                    </a:lnTo>
                    <a:lnTo>
                      <a:pt x="592" y="5"/>
                    </a:lnTo>
                    <a:lnTo>
                      <a:pt x="566" y="3"/>
                    </a:lnTo>
                    <a:lnTo>
                      <a:pt x="538" y="0"/>
                    </a:lnTo>
                    <a:lnTo>
                      <a:pt x="511" y="0"/>
                    </a:lnTo>
                    <a:lnTo>
                      <a:pt x="484" y="0"/>
                    </a:lnTo>
                    <a:lnTo>
                      <a:pt x="456" y="1"/>
                    </a:lnTo>
                    <a:lnTo>
                      <a:pt x="428" y="3"/>
                    </a:lnTo>
                    <a:lnTo>
                      <a:pt x="400" y="5"/>
                    </a:lnTo>
                    <a:lnTo>
                      <a:pt x="372" y="9"/>
                    </a:lnTo>
                    <a:lnTo>
                      <a:pt x="345" y="13"/>
                    </a:lnTo>
                    <a:lnTo>
                      <a:pt x="317" y="18"/>
                    </a:lnTo>
                    <a:lnTo>
                      <a:pt x="290" y="23"/>
                    </a:lnTo>
                    <a:lnTo>
                      <a:pt x="260" y="32"/>
                    </a:lnTo>
                    <a:lnTo>
                      <a:pt x="231" y="39"/>
                    </a:lnTo>
                    <a:lnTo>
                      <a:pt x="206" y="50"/>
                    </a:lnTo>
                    <a:lnTo>
                      <a:pt x="181" y="61"/>
                    </a:lnTo>
                    <a:lnTo>
                      <a:pt x="159" y="72"/>
                    </a:lnTo>
                    <a:lnTo>
                      <a:pt x="138" y="85"/>
                    </a:lnTo>
                    <a:lnTo>
                      <a:pt x="120" y="99"/>
                    </a:lnTo>
                    <a:lnTo>
                      <a:pt x="102" y="114"/>
                    </a:lnTo>
                    <a:lnTo>
                      <a:pt x="87" y="131"/>
                    </a:lnTo>
                    <a:lnTo>
                      <a:pt x="73" y="147"/>
                    </a:lnTo>
                    <a:lnTo>
                      <a:pt x="61" y="165"/>
                    </a:lnTo>
                    <a:lnTo>
                      <a:pt x="49" y="184"/>
                    </a:lnTo>
                    <a:lnTo>
                      <a:pt x="39" y="203"/>
                    </a:lnTo>
                    <a:lnTo>
                      <a:pt x="30" y="223"/>
                    </a:lnTo>
                    <a:lnTo>
                      <a:pt x="24" y="245"/>
                    </a:lnTo>
                    <a:lnTo>
                      <a:pt x="18" y="266"/>
                    </a:lnTo>
                    <a:lnTo>
                      <a:pt x="13" y="289"/>
                    </a:lnTo>
                    <a:lnTo>
                      <a:pt x="9" y="313"/>
                    </a:lnTo>
                    <a:lnTo>
                      <a:pt x="5" y="338"/>
                    </a:lnTo>
                    <a:lnTo>
                      <a:pt x="3" y="362"/>
                    </a:lnTo>
                    <a:lnTo>
                      <a:pt x="1" y="389"/>
                    </a:lnTo>
                    <a:lnTo>
                      <a:pt x="0" y="416"/>
                    </a:lnTo>
                    <a:lnTo>
                      <a:pt x="0" y="444"/>
                    </a:lnTo>
                    <a:lnTo>
                      <a:pt x="1" y="471"/>
                    </a:lnTo>
                    <a:lnTo>
                      <a:pt x="3" y="530"/>
                    </a:lnTo>
                    <a:lnTo>
                      <a:pt x="8" y="592"/>
                    </a:lnTo>
                    <a:lnTo>
                      <a:pt x="11" y="655"/>
                    </a:lnTo>
                    <a:lnTo>
                      <a:pt x="16" y="721"/>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57">
                <a:extLst>
                  <a:ext uri="{FF2B5EF4-FFF2-40B4-BE49-F238E27FC236}">
                    <a16:creationId xmlns:a16="http://schemas.microsoft.com/office/drawing/2014/main" id="{9F832AD1-2868-0BDC-B544-99A700A932B5}"/>
                  </a:ext>
                </a:extLst>
              </p:cNvPr>
              <p:cNvSpPr>
                <a:spLocks/>
              </p:cNvSpPr>
              <p:nvPr/>
            </p:nvSpPr>
            <p:spPr bwMode="auto">
              <a:xfrm>
                <a:off x="5154647" y="6084095"/>
                <a:ext cx="331787" cy="403225"/>
              </a:xfrm>
              <a:custGeom>
                <a:avLst/>
                <a:gdLst>
                  <a:gd name="T0" fmla="*/ 825 w 834"/>
                  <a:gd name="T1" fmla="*/ 940 h 1016"/>
                  <a:gd name="T2" fmla="*/ 831 w 834"/>
                  <a:gd name="T3" fmla="*/ 734 h 1016"/>
                  <a:gd name="T4" fmla="*/ 834 w 834"/>
                  <a:gd name="T5" fmla="*/ 501 h 1016"/>
                  <a:gd name="T6" fmla="*/ 831 w 834"/>
                  <a:gd name="T7" fmla="*/ 348 h 1016"/>
                  <a:gd name="T8" fmla="*/ 828 w 834"/>
                  <a:gd name="T9" fmla="*/ 269 h 1016"/>
                  <a:gd name="T10" fmla="*/ 821 w 834"/>
                  <a:gd name="T11" fmla="*/ 212 h 1016"/>
                  <a:gd name="T12" fmla="*/ 807 w 834"/>
                  <a:gd name="T13" fmla="*/ 161 h 1016"/>
                  <a:gd name="T14" fmla="*/ 790 w 834"/>
                  <a:gd name="T15" fmla="*/ 118 h 1016"/>
                  <a:gd name="T16" fmla="*/ 767 w 834"/>
                  <a:gd name="T17" fmla="*/ 83 h 1016"/>
                  <a:gd name="T18" fmla="*/ 739 w 834"/>
                  <a:gd name="T19" fmla="*/ 55 h 1016"/>
                  <a:gd name="T20" fmla="*/ 710 w 834"/>
                  <a:gd name="T21" fmla="*/ 32 h 1016"/>
                  <a:gd name="T22" fmla="*/ 677 w 834"/>
                  <a:gd name="T23" fmla="*/ 17 h 1016"/>
                  <a:gd name="T24" fmla="*/ 642 w 834"/>
                  <a:gd name="T25" fmla="*/ 5 h 1016"/>
                  <a:gd name="T26" fmla="*/ 605 w 834"/>
                  <a:gd name="T27" fmla="*/ 0 h 1016"/>
                  <a:gd name="T28" fmla="*/ 569 w 834"/>
                  <a:gd name="T29" fmla="*/ 0 h 1016"/>
                  <a:gd name="T30" fmla="*/ 532 w 834"/>
                  <a:gd name="T31" fmla="*/ 4 h 1016"/>
                  <a:gd name="T32" fmla="*/ 496 w 834"/>
                  <a:gd name="T33" fmla="*/ 12 h 1016"/>
                  <a:gd name="T34" fmla="*/ 460 w 834"/>
                  <a:gd name="T35" fmla="*/ 23 h 1016"/>
                  <a:gd name="T36" fmla="*/ 427 w 834"/>
                  <a:gd name="T37" fmla="*/ 38 h 1016"/>
                  <a:gd name="T38" fmla="*/ 396 w 834"/>
                  <a:gd name="T39" fmla="*/ 55 h 1016"/>
                  <a:gd name="T40" fmla="*/ 369 w 834"/>
                  <a:gd name="T41" fmla="*/ 74 h 1016"/>
                  <a:gd name="T42" fmla="*/ 349 w 834"/>
                  <a:gd name="T43" fmla="*/ 71 h 1016"/>
                  <a:gd name="T44" fmla="*/ 345 w 834"/>
                  <a:gd name="T45" fmla="*/ 55 h 1016"/>
                  <a:gd name="T46" fmla="*/ 344 w 834"/>
                  <a:gd name="T47" fmla="*/ 43 h 1016"/>
                  <a:gd name="T48" fmla="*/ 334 w 834"/>
                  <a:gd name="T49" fmla="*/ 26 h 1016"/>
                  <a:gd name="T50" fmla="*/ 3 w 834"/>
                  <a:gd name="T51" fmla="*/ 17 h 1016"/>
                  <a:gd name="T52" fmla="*/ 352 w 834"/>
                  <a:gd name="T53" fmla="*/ 1009 h 1016"/>
                  <a:gd name="T54" fmla="*/ 352 w 834"/>
                  <a:gd name="T55" fmla="*/ 852 h 1016"/>
                  <a:gd name="T56" fmla="*/ 349 w 834"/>
                  <a:gd name="T57" fmla="*/ 652 h 1016"/>
                  <a:gd name="T58" fmla="*/ 350 w 834"/>
                  <a:gd name="T59" fmla="*/ 550 h 1016"/>
                  <a:gd name="T60" fmla="*/ 353 w 834"/>
                  <a:gd name="T61" fmla="*/ 459 h 1016"/>
                  <a:gd name="T62" fmla="*/ 361 w 834"/>
                  <a:gd name="T63" fmla="*/ 384 h 1016"/>
                  <a:gd name="T64" fmla="*/ 367 w 834"/>
                  <a:gd name="T65" fmla="*/ 354 h 1016"/>
                  <a:gd name="T66" fmla="*/ 374 w 834"/>
                  <a:gd name="T67" fmla="*/ 331 h 1016"/>
                  <a:gd name="T68" fmla="*/ 419 w 834"/>
                  <a:gd name="T69" fmla="*/ 318 h 1016"/>
                  <a:gd name="T70" fmla="*/ 435 w 834"/>
                  <a:gd name="T71" fmla="*/ 318 h 1016"/>
                  <a:gd name="T72" fmla="*/ 448 w 834"/>
                  <a:gd name="T73" fmla="*/ 322 h 1016"/>
                  <a:gd name="T74" fmla="*/ 458 w 834"/>
                  <a:gd name="T75" fmla="*/ 331 h 1016"/>
                  <a:gd name="T76" fmla="*/ 464 w 834"/>
                  <a:gd name="T77" fmla="*/ 346 h 1016"/>
                  <a:gd name="T78" fmla="*/ 469 w 834"/>
                  <a:gd name="T79" fmla="*/ 368 h 1016"/>
                  <a:gd name="T80" fmla="*/ 472 w 834"/>
                  <a:gd name="T81" fmla="*/ 397 h 1016"/>
                  <a:gd name="T82" fmla="*/ 474 w 834"/>
                  <a:gd name="T83" fmla="*/ 538 h 1016"/>
                  <a:gd name="T84" fmla="*/ 472 w 834"/>
                  <a:gd name="T85" fmla="*/ 693 h 1016"/>
                  <a:gd name="T86" fmla="*/ 470 w 834"/>
                  <a:gd name="T87" fmla="*/ 855 h 1016"/>
                  <a:gd name="T88" fmla="*/ 472 w 834"/>
                  <a:gd name="T89" fmla="*/ 935 h 1016"/>
                  <a:gd name="T90" fmla="*/ 477 w 834"/>
                  <a:gd name="T91" fmla="*/ 1011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4" h="1016">
                    <a:moveTo>
                      <a:pt x="821" y="1014"/>
                    </a:moveTo>
                    <a:lnTo>
                      <a:pt x="825" y="940"/>
                    </a:lnTo>
                    <a:lnTo>
                      <a:pt x="829" y="844"/>
                    </a:lnTo>
                    <a:lnTo>
                      <a:pt x="831" y="734"/>
                    </a:lnTo>
                    <a:lnTo>
                      <a:pt x="834" y="616"/>
                    </a:lnTo>
                    <a:lnTo>
                      <a:pt x="834" y="501"/>
                    </a:lnTo>
                    <a:lnTo>
                      <a:pt x="833" y="394"/>
                    </a:lnTo>
                    <a:lnTo>
                      <a:pt x="831" y="348"/>
                    </a:lnTo>
                    <a:lnTo>
                      <a:pt x="830" y="304"/>
                    </a:lnTo>
                    <a:lnTo>
                      <a:pt x="828" y="269"/>
                    </a:lnTo>
                    <a:lnTo>
                      <a:pt x="825" y="240"/>
                    </a:lnTo>
                    <a:lnTo>
                      <a:pt x="821" y="212"/>
                    </a:lnTo>
                    <a:lnTo>
                      <a:pt x="815" y="185"/>
                    </a:lnTo>
                    <a:lnTo>
                      <a:pt x="807" y="161"/>
                    </a:lnTo>
                    <a:lnTo>
                      <a:pt x="800" y="138"/>
                    </a:lnTo>
                    <a:lnTo>
                      <a:pt x="790" y="118"/>
                    </a:lnTo>
                    <a:lnTo>
                      <a:pt x="778" y="99"/>
                    </a:lnTo>
                    <a:lnTo>
                      <a:pt x="767" y="83"/>
                    </a:lnTo>
                    <a:lnTo>
                      <a:pt x="753" y="68"/>
                    </a:lnTo>
                    <a:lnTo>
                      <a:pt x="739" y="55"/>
                    </a:lnTo>
                    <a:lnTo>
                      <a:pt x="725" y="42"/>
                    </a:lnTo>
                    <a:lnTo>
                      <a:pt x="710" y="32"/>
                    </a:lnTo>
                    <a:lnTo>
                      <a:pt x="694" y="23"/>
                    </a:lnTo>
                    <a:lnTo>
                      <a:pt x="677" y="17"/>
                    </a:lnTo>
                    <a:lnTo>
                      <a:pt x="660" y="11"/>
                    </a:lnTo>
                    <a:lnTo>
                      <a:pt x="642" y="5"/>
                    </a:lnTo>
                    <a:lnTo>
                      <a:pt x="624" y="3"/>
                    </a:lnTo>
                    <a:lnTo>
                      <a:pt x="605" y="0"/>
                    </a:lnTo>
                    <a:lnTo>
                      <a:pt x="588" y="0"/>
                    </a:lnTo>
                    <a:lnTo>
                      <a:pt x="569" y="0"/>
                    </a:lnTo>
                    <a:lnTo>
                      <a:pt x="550" y="2"/>
                    </a:lnTo>
                    <a:lnTo>
                      <a:pt x="532" y="4"/>
                    </a:lnTo>
                    <a:lnTo>
                      <a:pt x="513" y="8"/>
                    </a:lnTo>
                    <a:lnTo>
                      <a:pt x="496" y="12"/>
                    </a:lnTo>
                    <a:lnTo>
                      <a:pt x="478" y="18"/>
                    </a:lnTo>
                    <a:lnTo>
                      <a:pt x="460" y="23"/>
                    </a:lnTo>
                    <a:lnTo>
                      <a:pt x="444" y="31"/>
                    </a:lnTo>
                    <a:lnTo>
                      <a:pt x="427" y="38"/>
                    </a:lnTo>
                    <a:lnTo>
                      <a:pt x="411" y="46"/>
                    </a:lnTo>
                    <a:lnTo>
                      <a:pt x="396" y="55"/>
                    </a:lnTo>
                    <a:lnTo>
                      <a:pt x="382" y="65"/>
                    </a:lnTo>
                    <a:lnTo>
                      <a:pt x="369" y="74"/>
                    </a:lnTo>
                    <a:lnTo>
                      <a:pt x="357" y="84"/>
                    </a:lnTo>
                    <a:lnTo>
                      <a:pt x="349" y="71"/>
                    </a:lnTo>
                    <a:lnTo>
                      <a:pt x="347" y="61"/>
                    </a:lnTo>
                    <a:lnTo>
                      <a:pt x="345" y="55"/>
                    </a:lnTo>
                    <a:lnTo>
                      <a:pt x="345" y="50"/>
                    </a:lnTo>
                    <a:lnTo>
                      <a:pt x="344" y="43"/>
                    </a:lnTo>
                    <a:lnTo>
                      <a:pt x="340" y="36"/>
                    </a:lnTo>
                    <a:lnTo>
                      <a:pt x="334" y="26"/>
                    </a:lnTo>
                    <a:lnTo>
                      <a:pt x="323" y="12"/>
                    </a:lnTo>
                    <a:lnTo>
                      <a:pt x="3" y="17"/>
                    </a:lnTo>
                    <a:lnTo>
                      <a:pt x="0" y="1016"/>
                    </a:lnTo>
                    <a:lnTo>
                      <a:pt x="352" y="1009"/>
                    </a:lnTo>
                    <a:lnTo>
                      <a:pt x="353" y="939"/>
                    </a:lnTo>
                    <a:lnTo>
                      <a:pt x="352" y="852"/>
                    </a:lnTo>
                    <a:lnTo>
                      <a:pt x="350" y="753"/>
                    </a:lnTo>
                    <a:lnTo>
                      <a:pt x="349" y="652"/>
                    </a:lnTo>
                    <a:lnTo>
                      <a:pt x="349" y="600"/>
                    </a:lnTo>
                    <a:lnTo>
                      <a:pt x="350" y="550"/>
                    </a:lnTo>
                    <a:lnTo>
                      <a:pt x="352" y="503"/>
                    </a:lnTo>
                    <a:lnTo>
                      <a:pt x="353" y="459"/>
                    </a:lnTo>
                    <a:lnTo>
                      <a:pt x="357" y="420"/>
                    </a:lnTo>
                    <a:lnTo>
                      <a:pt x="361" y="384"/>
                    </a:lnTo>
                    <a:lnTo>
                      <a:pt x="364" y="368"/>
                    </a:lnTo>
                    <a:lnTo>
                      <a:pt x="367" y="354"/>
                    </a:lnTo>
                    <a:lnTo>
                      <a:pt x="371" y="341"/>
                    </a:lnTo>
                    <a:lnTo>
                      <a:pt x="374" y="331"/>
                    </a:lnTo>
                    <a:lnTo>
                      <a:pt x="398" y="323"/>
                    </a:lnTo>
                    <a:lnTo>
                      <a:pt x="419" y="318"/>
                    </a:lnTo>
                    <a:lnTo>
                      <a:pt x="426" y="318"/>
                    </a:lnTo>
                    <a:lnTo>
                      <a:pt x="435" y="318"/>
                    </a:lnTo>
                    <a:lnTo>
                      <a:pt x="441" y="320"/>
                    </a:lnTo>
                    <a:lnTo>
                      <a:pt x="448" y="322"/>
                    </a:lnTo>
                    <a:lnTo>
                      <a:pt x="453" y="326"/>
                    </a:lnTo>
                    <a:lnTo>
                      <a:pt x="458" y="331"/>
                    </a:lnTo>
                    <a:lnTo>
                      <a:pt x="462" y="339"/>
                    </a:lnTo>
                    <a:lnTo>
                      <a:pt x="464" y="346"/>
                    </a:lnTo>
                    <a:lnTo>
                      <a:pt x="467" y="356"/>
                    </a:lnTo>
                    <a:lnTo>
                      <a:pt x="469" y="368"/>
                    </a:lnTo>
                    <a:lnTo>
                      <a:pt x="470" y="382"/>
                    </a:lnTo>
                    <a:lnTo>
                      <a:pt x="472" y="397"/>
                    </a:lnTo>
                    <a:lnTo>
                      <a:pt x="474" y="464"/>
                    </a:lnTo>
                    <a:lnTo>
                      <a:pt x="474" y="538"/>
                    </a:lnTo>
                    <a:lnTo>
                      <a:pt x="473" y="615"/>
                    </a:lnTo>
                    <a:lnTo>
                      <a:pt x="472" y="693"/>
                    </a:lnTo>
                    <a:lnTo>
                      <a:pt x="470" y="774"/>
                    </a:lnTo>
                    <a:lnTo>
                      <a:pt x="470" y="855"/>
                    </a:lnTo>
                    <a:lnTo>
                      <a:pt x="472" y="896"/>
                    </a:lnTo>
                    <a:lnTo>
                      <a:pt x="472" y="935"/>
                    </a:lnTo>
                    <a:lnTo>
                      <a:pt x="474" y="973"/>
                    </a:lnTo>
                    <a:lnTo>
                      <a:pt x="477" y="1011"/>
                    </a:lnTo>
                    <a:lnTo>
                      <a:pt x="821" y="1014"/>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58">
                <a:extLst>
                  <a:ext uri="{FF2B5EF4-FFF2-40B4-BE49-F238E27FC236}">
                    <a16:creationId xmlns:a16="http://schemas.microsoft.com/office/drawing/2014/main" id="{88E230FB-EE9E-51EA-D247-7D11A9AC8ED5}"/>
                  </a:ext>
                </a:extLst>
              </p:cNvPr>
              <p:cNvSpPr>
                <a:spLocks/>
              </p:cNvSpPr>
              <p:nvPr/>
            </p:nvSpPr>
            <p:spPr bwMode="auto">
              <a:xfrm>
                <a:off x="2835309" y="6088857"/>
                <a:ext cx="330200" cy="404812"/>
              </a:xfrm>
              <a:custGeom>
                <a:avLst/>
                <a:gdLst>
                  <a:gd name="T0" fmla="*/ 820 w 832"/>
                  <a:gd name="T1" fmla="*/ 208 h 1018"/>
                  <a:gd name="T2" fmla="*/ 811 w 832"/>
                  <a:gd name="T3" fmla="*/ 163 h 1018"/>
                  <a:gd name="T4" fmla="*/ 794 w 832"/>
                  <a:gd name="T5" fmla="*/ 124 h 1018"/>
                  <a:gd name="T6" fmla="*/ 773 w 832"/>
                  <a:gd name="T7" fmla="*/ 90 h 1018"/>
                  <a:gd name="T8" fmla="*/ 748 w 832"/>
                  <a:gd name="T9" fmla="*/ 62 h 1018"/>
                  <a:gd name="T10" fmla="*/ 719 w 832"/>
                  <a:gd name="T11" fmla="*/ 40 h 1018"/>
                  <a:gd name="T12" fmla="*/ 686 w 832"/>
                  <a:gd name="T13" fmla="*/ 23 h 1018"/>
                  <a:gd name="T14" fmla="*/ 650 w 832"/>
                  <a:gd name="T15" fmla="*/ 10 h 1018"/>
                  <a:gd name="T16" fmla="*/ 614 w 832"/>
                  <a:gd name="T17" fmla="*/ 2 h 1018"/>
                  <a:gd name="T18" fmla="*/ 576 w 832"/>
                  <a:gd name="T19" fmla="*/ 0 h 1018"/>
                  <a:gd name="T20" fmla="*/ 538 w 832"/>
                  <a:gd name="T21" fmla="*/ 2 h 1018"/>
                  <a:gd name="T22" fmla="*/ 502 w 832"/>
                  <a:gd name="T23" fmla="*/ 10 h 1018"/>
                  <a:gd name="T24" fmla="*/ 466 w 832"/>
                  <a:gd name="T25" fmla="*/ 21 h 1018"/>
                  <a:gd name="T26" fmla="*/ 432 w 832"/>
                  <a:gd name="T27" fmla="*/ 37 h 1018"/>
                  <a:gd name="T28" fmla="*/ 402 w 832"/>
                  <a:gd name="T29" fmla="*/ 57 h 1018"/>
                  <a:gd name="T30" fmla="*/ 375 w 832"/>
                  <a:gd name="T31" fmla="*/ 82 h 1018"/>
                  <a:gd name="T32" fmla="*/ 331 w 832"/>
                  <a:gd name="T33" fmla="*/ 12 h 1018"/>
                  <a:gd name="T34" fmla="*/ 8 w 832"/>
                  <a:gd name="T35" fmla="*/ 1017 h 1018"/>
                  <a:gd name="T36" fmla="*/ 363 w 832"/>
                  <a:gd name="T37" fmla="*/ 968 h 1018"/>
                  <a:gd name="T38" fmla="*/ 364 w 832"/>
                  <a:gd name="T39" fmla="*/ 865 h 1018"/>
                  <a:gd name="T40" fmla="*/ 363 w 832"/>
                  <a:gd name="T41" fmla="*/ 762 h 1018"/>
                  <a:gd name="T42" fmla="*/ 360 w 832"/>
                  <a:gd name="T43" fmla="*/ 659 h 1018"/>
                  <a:gd name="T44" fmla="*/ 358 w 832"/>
                  <a:gd name="T45" fmla="*/ 557 h 1018"/>
                  <a:gd name="T46" fmla="*/ 353 w 832"/>
                  <a:gd name="T47" fmla="*/ 480 h 1018"/>
                  <a:gd name="T48" fmla="*/ 353 w 832"/>
                  <a:gd name="T49" fmla="*/ 432 h 1018"/>
                  <a:gd name="T50" fmla="*/ 355 w 832"/>
                  <a:gd name="T51" fmla="*/ 400 h 1018"/>
                  <a:gd name="T52" fmla="*/ 360 w 832"/>
                  <a:gd name="T53" fmla="*/ 381 h 1018"/>
                  <a:gd name="T54" fmla="*/ 368 w 832"/>
                  <a:gd name="T55" fmla="*/ 363 h 1018"/>
                  <a:gd name="T56" fmla="*/ 378 w 832"/>
                  <a:gd name="T57" fmla="*/ 349 h 1018"/>
                  <a:gd name="T58" fmla="*/ 390 w 832"/>
                  <a:gd name="T59" fmla="*/ 338 h 1018"/>
                  <a:gd name="T60" fmla="*/ 407 w 832"/>
                  <a:gd name="T61" fmla="*/ 329 h 1018"/>
                  <a:gd name="T62" fmla="*/ 427 w 832"/>
                  <a:gd name="T63" fmla="*/ 324 h 1018"/>
                  <a:gd name="T64" fmla="*/ 451 w 832"/>
                  <a:gd name="T65" fmla="*/ 322 h 1018"/>
                  <a:gd name="T66" fmla="*/ 469 w 832"/>
                  <a:gd name="T67" fmla="*/ 337 h 1018"/>
                  <a:gd name="T68" fmla="*/ 474 w 832"/>
                  <a:gd name="T69" fmla="*/ 370 h 1018"/>
                  <a:gd name="T70" fmla="*/ 480 w 832"/>
                  <a:gd name="T71" fmla="*/ 425 h 1018"/>
                  <a:gd name="T72" fmla="*/ 484 w 832"/>
                  <a:gd name="T73" fmla="*/ 512 h 1018"/>
                  <a:gd name="T74" fmla="*/ 483 w 832"/>
                  <a:gd name="T75" fmla="*/ 605 h 1018"/>
                  <a:gd name="T76" fmla="*/ 479 w 832"/>
                  <a:gd name="T77" fmla="*/ 752 h 1018"/>
                  <a:gd name="T78" fmla="*/ 476 w 832"/>
                  <a:gd name="T79" fmla="*/ 894 h 1018"/>
                  <a:gd name="T80" fmla="*/ 480 w 832"/>
                  <a:gd name="T81" fmla="*/ 978 h 1018"/>
                  <a:gd name="T82" fmla="*/ 820 w 832"/>
                  <a:gd name="T83" fmla="*/ 1013 h 1018"/>
                  <a:gd name="T84" fmla="*/ 826 w 832"/>
                  <a:gd name="T85" fmla="*/ 942 h 1018"/>
                  <a:gd name="T86" fmla="*/ 830 w 832"/>
                  <a:gd name="T87" fmla="*/ 850 h 1018"/>
                  <a:gd name="T88" fmla="*/ 832 w 832"/>
                  <a:gd name="T89" fmla="*/ 629 h 1018"/>
                  <a:gd name="T90" fmla="*/ 829 w 832"/>
                  <a:gd name="T91" fmla="*/ 404 h 1018"/>
                  <a:gd name="T92" fmla="*/ 822 w 832"/>
                  <a:gd name="T93" fmla="*/ 23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2" h="1018">
                    <a:moveTo>
                      <a:pt x="822" y="232"/>
                    </a:moveTo>
                    <a:lnTo>
                      <a:pt x="820" y="208"/>
                    </a:lnTo>
                    <a:lnTo>
                      <a:pt x="816" y="185"/>
                    </a:lnTo>
                    <a:lnTo>
                      <a:pt x="811" y="163"/>
                    </a:lnTo>
                    <a:lnTo>
                      <a:pt x="803" y="143"/>
                    </a:lnTo>
                    <a:lnTo>
                      <a:pt x="794" y="124"/>
                    </a:lnTo>
                    <a:lnTo>
                      <a:pt x="784" y="106"/>
                    </a:lnTo>
                    <a:lnTo>
                      <a:pt x="773" y="90"/>
                    </a:lnTo>
                    <a:lnTo>
                      <a:pt x="762" y="76"/>
                    </a:lnTo>
                    <a:lnTo>
                      <a:pt x="748" y="62"/>
                    </a:lnTo>
                    <a:lnTo>
                      <a:pt x="734" y="50"/>
                    </a:lnTo>
                    <a:lnTo>
                      <a:pt x="719" y="40"/>
                    </a:lnTo>
                    <a:lnTo>
                      <a:pt x="702" y="30"/>
                    </a:lnTo>
                    <a:lnTo>
                      <a:pt x="686" y="23"/>
                    </a:lnTo>
                    <a:lnTo>
                      <a:pt x="668" y="15"/>
                    </a:lnTo>
                    <a:lnTo>
                      <a:pt x="650" y="10"/>
                    </a:lnTo>
                    <a:lnTo>
                      <a:pt x="632" y="6"/>
                    </a:lnTo>
                    <a:lnTo>
                      <a:pt x="614" y="2"/>
                    </a:lnTo>
                    <a:lnTo>
                      <a:pt x="595" y="1"/>
                    </a:lnTo>
                    <a:lnTo>
                      <a:pt x="576" y="0"/>
                    </a:lnTo>
                    <a:lnTo>
                      <a:pt x="557" y="1"/>
                    </a:lnTo>
                    <a:lnTo>
                      <a:pt x="538" y="2"/>
                    </a:lnTo>
                    <a:lnTo>
                      <a:pt x="519" y="5"/>
                    </a:lnTo>
                    <a:lnTo>
                      <a:pt x="502" y="10"/>
                    </a:lnTo>
                    <a:lnTo>
                      <a:pt x="483" y="15"/>
                    </a:lnTo>
                    <a:lnTo>
                      <a:pt x="466" y="21"/>
                    </a:lnTo>
                    <a:lnTo>
                      <a:pt x="449" y="29"/>
                    </a:lnTo>
                    <a:lnTo>
                      <a:pt x="432" y="37"/>
                    </a:lnTo>
                    <a:lnTo>
                      <a:pt x="417" y="47"/>
                    </a:lnTo>
                    <a:lnTo>
                      <a:pt x="402" y="57"/>
                    </a:lnTo>
                    <a:lnTo>
                      <a:pt x="388" y="69"/>
                    </a:lnTo>
                    <a:lnTo>
                      <a:pt x="375" y="82"/>
                    </a:lnTo>
                    <a:lnTo>
                      <a:pt x="364" y="96"/>
                    </a:lnTo>
                    <a:lnTo>
                      <a:pt x="331" y="12"/>
                    </a:lnTo>
                    <a:lnTo>
                      <a:pt x="0" y="18"/>
                    </a:lnTo>
                    <a:lnTo>
                      <a:pt x="8" y="1017"/>
                    </a:lnTo>
                    <a:lnTo>
                      <a:pt x="361" y="1018"/>
                    </a:lnTo>
                    <a:lnTo>
                      <a:pt x="363" y="968"/>
                    </a:lnTo>
                    <a:lnTo>
                      <a:pt x="363" y="917"/>
                    </a:lnTo>
                    <a:lnTo>
                      <a:pt x="364" y="865"/>
                    </a:lnTo>
                    <a:lnTo>
                      <a:pt x="363" y="813"/>
                    </a:lnTo>
                    <a:lnTo>
                      <a:pt x="363" y="762"/>
                    </a:lnTo>
                    <a:lnTo>
                      <a:pt x="361" y="710"/>
                    </a:lnTo>
                    <a:lnTo>
                      <a:pt x="360" y="659"/>
                    </a:lnTo>
                    <a:lnTo>
                      <a:pt x="360" y="609"/>
                    </a:lnTo>
                    <a:lnTo>
                      <a:pt x="358" y="557"/>
                    </a:lnTo>
                    <a:lnTo>
                      <a:pt x="354" y="505"/>
                    </a:lnTo>
                    <a:lnTo>
                      <a:pt x="353" y="480"/>
                    </a:lnTo>
                    <a:lnTo>
                      <a:pt x="351" y="456"/>
                    </a:lnTo>
                    <a:lnTo>
                      <a:pt x="353" y="432"/>
                    </a:lnTo>
                    <a:lnTo>
                      <a:pt x="354" y="410"/>
                    </a:lnTo>
                    <a:lnTo>
                      <a:pt x="355" y="400"/>
                    </a:lnTo>
                    <a:lnTo>
                      <a:pt x="358" y="390"/>
                    </a:lnTo>
                    <a:lnTo>
                      <a:pt x="360" y="381"/>
                    </a:lnTo>
                    <a:lnTo>
                      <a:pt x="364" y="372"/>
                    </a:lnTo>
                    <a:lnTo>
                      <a:pt x="368" y="363"/>
                    </a:lnTo>
                    <a:lnTo>
                      <a:pt x="371" y="357"/>
                    </a:lnTo>
                    <a:lnTo>
                      <a:pt x="378" y="349"/>
                    </a:lnTo>
                    <a:lnTo>
                      <a:pt x="383" y="343"/>
                    </a:lnTo>
                    <a:lnTo>
                      <a:pt x="390" y="338"/>
                    </a:lnTo>
                    <a:lnTo>
                      <a:pt x="398" y="333"/>
                    </a:lnTo>
                    <a:lnTo>
                      <a:pt x="407" y="329"/>
                    </a:lnTo>
                    <a:lnTo>
                      <a:pt x="416" y="325"/>
                    </a:lnTo>
                    <a:lnTo>
                      <a:pt x="427" y="324"/>
                    </a:lnTo>
                    <a:lnTo>
                      <a:pt x="438" y="323"/>
                    </a:lnTo>
                    <a:lnTo>
                      <a:pt x="451" y="322"/>
                    </a:lnTo>
                    <a:lnTo>
                      <a:pt x="464" y="323"/>
                    </a:lnTo>
                    <a:lnTo>
                      <a:pt x="469" y="337"/>
                    </a:lnTo>
                    <a:lnTo>
                      <a:pt x="471" y="353"/>
                    </a:lnTo>
                    <a:lnTo>
                      <a:pt x="474" y="370"/>
                    </a:lnTo>
                    <a:lnTo>
                      <a:pt x="476" y="387"/>
                    </a:lnTo>
                    <a:lnTo>
                      <a:pt x="480" y="425"/>
                    </a:lnTo>
                    <a:lnTo>
                      <a:pt x="483" y="467"/>
                    </a:lnTo>
                    <a:lnTo>
                      <a:pt x="484" y="512"/>
                    </a:lnTo>
                    <a:lnTo>
                      <a:pt x="484" y="558"/>
                    </a:lnTo>
                    <a:lnTo>
                      <a:pt x="483" y="605"/>
                    </a:lnTo>
                    <a:lnTo>
                      <a:pt x="481" y="655"/>
                    </a:lnTo>
                    <a:lnTo>
                      <a:pt x="479" y="752"/>
                    </a:lnTo>
                    <a:lnTo>
                      <a:pt x="476" y="849"/>
                    </a:lnTo>
                    <a:lnTo>
                      <a:pt x="476" y="894"/>
                    </a:lnTo>
                    <a:lnTo>
                      <a:pt x="478" y="937"/>
                    </a:lnTo>
                    <a:lnTo>
                      <a:pt x="480" y="978"/>
                    </a:lnTo>
                    <a:lnTo>
                      <a:pt x="483" y="1014"/>
                    </a:lnTo>
                    <a:lnTo>
                      <a:pt x="820" y="1013"/>
                    </a:lnTo>
                    <a:lnTo>
                      <a:pt x="823" y="982"/>
                    </a:lnTo>
                    <a:lnTo>
                      <a:pt x="826" y="942"/>
                    </a:lnTo>
                    <a:lnTo>
                      <a:pt x="829" y="898"/>
                    </a:lnTo>
                    <a:lnTo>
                      <a:pt x="830" y="850"/>
                    </a:lnTo>
                    <a:lnTo>
                      <a:pt x="832" y="743"/>
                    </a:lnTo>
                    <a:lnTo>
                      <a:pt x="832" y="629"/>
                    </a:lnTo>
                    <a:lnTo>
                      <a:pt x="831" y="513"/>
                    </a:lnTo>
                    <a:lnTo>
                      <a:pt x="829" y="404"/>
                    </a:lnTo>
                    <a:lnTo>
                      <a:pt x="825" y="308"/>
                    </a:lnTo>
                    <a:lnTo>
                      <a:pt x="822" y="232"/>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59">
                <a:extLst>
                  <a:ext uri="{FF2B5EF4-FFF2-40B4-BE49-F238E27FC236}">
                    <a16:creationId xmlns:a16="http://schemas.microsoft.com/office/drawing/2014/main" id="{B58B2582-9492-8F77-0CE0-15604B5457B8}"/>
                  </a:ext>
                </a:extLst>
              </p:cNvPr>
              <p:cNvSpPr>
                <a:spLocks noEditPoints="1"/>
              </p:cNvSpPr>
              <p:nvPr/>
            </p:nvSpPr>
            <p:spPr bwMode="auto">
              <a:xfrm>
                <a:off x="4218022" y="6082507"/>
                <a:ext cx="334962" cy="414337"/>
              </a:xfrm>
              <a:custGeom>
                <a:avLst/>
                <a:gdLst>
                  <a:gd name="T0" fmla="*/ 413 w 846"/>
                  <a:gd name="T1" fmla="*/ 280 h 1046"/>
                  <a:gd name="T2" fmla="*/ 448 w 846"/>
                  <a:gd name="T3" fmla="*/ 283 h 1046"/>
                  <a:gd name="T4" fmla="*/ 472 w 846"/>
                  <a:gd name="T5" fmla="*/ 309 h 1046"/>
                  <a:gd name="T6" fmla="*/ 488 w 846"/>
                  <a:gd name="T7" fmla="*/ 356 h 1046"/>
                  <a:gd name="T8" fmla="*/ 497 w 846"/>
                  <a:gd name="T9" fmla="*/ 417 h 1046"/>
                  <a:gd name="T10" fmla="*/ 498 w 846"/>
                  <a:gd name="T11" fmla="*/ 508 h 1046"/>
                  <a:gd name="T12" fmla="*/ 486 w 846"/>
                  <a:gd name="T13" fmla="*/ 641 h 1046"/>
                  <a:gd name="T14" fmla="*/ 469 w 846"/>
                  <a:gd name="T15" fmla="*/ 717 h 1046"/>
                  <a:gd name="T16" fmla="*/ 458 w 846"/>
                  <a:gd name="T17" fmla="*/ 737 h 1046"/>
                  <a:gd name="T18" fmla="*/ 428 w 846"/>
                  <a:gd name="T19" fmla="*/ 753 h 1046"/>
                  <a:gd name="T20" fmla="*/ 404 w 846"/>
                  <a:gd name="T21" fmla="*/ 755 h 1046"/>
                  <a:gd name="T22" fmla="*/ 385 w 846"/>
                  <a:gd name="T23" fmla="*/ 747 h 1046"/>
                  <a:gd name="T24" fmla="*/ 371 w 846"/>
                  <a:gd name="T25" fmla="*/ 731 h 1046"/>
                  <a:gd name="T26" fmla="*/ 356 w 846"/>
                  <a:gd name="T27" fmla="*/ 683 h 1046"/>
                  <a:gd name="T28" fmla="*/ 351 w 846"/>
                  <a:gd name="T29" fmla="*/ 623 h 1046"/>
                  <a:gd name="T30" fmla="*/ 351 w 846"/>
                  <a:gd name="T31" fmla="*/ 527 h 1046"/>
                  <a:gd name="T32" fmla="*/ 348 w 846"/>
                  <a:gd name="T33" fmla="*/ 413 h 1046"/>
                  <a:gd name="T34" fmla="*/ 353 w 846"/>
                  <a:gd name="T35" fmla="*/ 357 h 1046"/>
                  <a:gd name="T36" fmla="*/ 366 w 846"/>
                  <a:gd name="T37" fmla="*/ 314 h 1046"/>
                  <a:gd name="T38" fmla="*/ 377 w 846"/>
                  <a:gd name="T39" fmla="*/ 299 h 1046"/>
                  <a:gd name="T40" fmla="*/ 841 w 846"/>
                  <a:gd name="T41" fmla="*/ 687 h 1046"/>
                  <a:gd name="T42" fmla="*/ 846 w 846"/>
                  <a:gd name="T43" fmla="*/ 503 h 1046"/>
                  <a:gd name="T44" fmla="*/ 841 w 846"/>
                  <a:gd name="T45" fmla="*/ 318 h 1046"/>
                  <a:gd name="T46" fmla="*/ 827 w 846"/>
                  <a:gd name="T47" fmla="*/ 229 h 1046"/>
                  <a:gd name="T48" fmla="*/ 801 w 846"/>
                  <a:gd name="T49" fmla="*/ 169 h 1046"/>
                  <a:gd name="T50" fmla="*/ 766 w 846"/>
                  <a:gd name="T51" fmla="*/ 119 h 1046"/>
                  <a:gd name="T52" fmla="*/ 719 w 846"/>
                  <a:gd name="T53" fmla="*/ 79 h 1046"/>
                  <a:gd name="T54" fmla="*/ 664 w 846"/>
                  <a:gd name="T55" fmla="*/ 47 h 1046"/>
                  <a:gd name="T56" fmla="*/ 597 w 846"/>
                  <a:gd name="T57" fmla="*/ 23 h 1046"/>
                  <a:gd name="T58" fmla="*/ 521 w 846"/>
                  <a:gd name="T59" fmla="*/ 8 h 1046"/>
                  <a:gd name="T60" fmla="*/ 444 w 846"/>
                  <a:gd name="T61" fmla="*/ 0 h 1046"/>
                  <a:gd name="T62" fmla="*/ 368 w 846"/>
                  <a:gd name="T63" fmla="*/ 3 h 1046"/>
                  <a:gd name="T64" fmla="*/ 295 w 846"/>
                  <a:gd name="T65" fmla="*/ 14 h 1046"/>
                  <a:gd name="T66" fmla="*/ 227 w 846"/>
                  <a:gd name="T67" fmla="*/ 36 h 1046"/>
                  <a:gd name="T68" fmla="*/ 164 w 846"/>
                  <a:gd name="T69" fmla="*/ 66 h 1046"/>
                  <a:gd name="T70" fmla="*/ 110 w 846"/>
                  <a:gd name="T71" fmla="*/ 105 h 1046"/>
                  <a:gd name="T72" fmla="*/ 65 w 846"/>
                  <a:gd name="T73" fmla="*/ 153 h 1046"/>
                  <a:gd name="T74" fmla="*/ 31 w 846"/>
                  <a:gd name="T75" fmla="*/ 210 h 1046"/>
                  <a:gd name="T76" fmla="*/ 11 w 846"/>
                  <a:gd name="T77" fmla="*/ 278 h 1046"/>
                  <a:gd name="T78" fmla="*/ 1 w 846"/>
                  <a:gd name="T79" fmla="*/ 403 h 1046"/>
                  <a:gd name="T80" fmla="*/ 0 w 846"/>
                  <a:gd name="T81" fmla="*/ 614 h 1046"/>
                  <a:gd name="T82" fmla="*/ 5 w 846"/>
                  <a:gd name="T83" fmla="*/ 737 h 1046"/>
                  <a:gd name="T84" fmla="*/ 15 w 846"/>
                  <a:gd name="T85" fmla="*/ 803 h 1046"/>
                  <a:gd name="T86" fmla="*/ 39 w 846"/>
                  <a:gd name="T87" fmla="*/ 867 h 1046"/>
                  <a:gd name="T88" fmla="*/ 74 w 846"/>
                  <a:gd name="T89" fmla="*/ 918 h 1046"/>
                  <a:gd name="T90" fmla="*/ 118 w 846"/>
                  <a:gd name="T91" fmla="*/ 960 h 1046"/>
                  <a:gd name="T92" fmla="*/ 173 w 846"/>
                  <a:gd name="T93" fmla="*/ 993 h 1046"/>
                  <a:gd name="T94" fmla="*/ 235 w 846"/>
                  <a:gd name="T95" fmla="*/ 1017 h 1046"/>
                  <a:gd name="T96" fmla="*/ 286 w 846"/>
                  <a:gd name="T97" fmla="*/ 1031 h 1046"/>
                  <a:gd name="T98" fmla="*/ 348 w 846"/>
                  <a:gd name="T99" fmla="*/ 1041 h 1046"/>
                  <a:gd name="T100" fmla="*/ 416 w 846"/>
                  <a:gd name="T101" fmla="*/ 1046 h 1046"/>
                  <a:gd name="T102" fmla="*/ 488 w 846"/>
                  <a:gd name="T103" fmla="*/ 1044 h 1046"/>
                  <a:gd name="T104" fmla="*/ 560 w 846"/>
                  <a:gd name="T105" fmla="*/ 1034 h 1046"/>
                  <a:gd name="T106" fmla="*/ 630 w 846"/>
                  <a:gd name="T107" fmla="*/ 1012 h 1046"/>
                  <a:gd name="T108" fmla="*/ 693 w 846"/>
                  <a:gd name="T109" fmla="*/ 979 h 1046"/>
                  <a:gd name="T110" fmla="*/ 750 w 846"/>
                  <a:gd name="T111" fmla="*/ 932 h 1046"/>
                  <a:gd name="T112" fmla="*/ 794 w 846"/>
                  <a:gd name="T113" fmla="*/ 870 h 1046"/>
                  <a:gd name="T114" fmla="*/ 825 w 846"/>
                  <a:gd name="T115" fmla="*/ 792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6" h="1046">
                    <a:moveTo>
                      <a:pt x="382" y="295"/>
                    </a:moveTo>
                    <a:lnTo>
                      <a:pt x="397" y="286"/>
                    </a:lnTo>
                    <a:lnTo>
                      <a:pt x="413" y="280"/>
                    </a:lnTo>
                    <a:lnTo>
                      <a:pt x="425" y="278"/>
                    </a:lnTo>
                    <a:lnTo>
                      <a:pt x="437" y="279"/>
                    </a:lnTo>
                    <a:lnTo>
                      <a:pt x="448" y="283"/>
                    </a:lnTo>
                    <a:lnTo>
                      <a:pt x="457" y="289"/>
                    </a:lnTo>
                    <a:lnTo>
                      <a:pt x="466" y="298"/>
                    </a:lnTo>
                    <a:lnTo>
                      <a:pt x="472" y="309"/>
                    </a:lnTo>
                    <a:lnTo>
                      <a:pt x="478" y="323"/>
                    </a:lnTo>
                    <a:lnTo>
                      <a:pt x="485" y="340"/>
                    </a:lnTo>
                    <a:lnTo>
                      <a:pt x="488" y="356"/>
                    </a:lnTo>
                    <a:lnTo>
                      <a:pt x="492" y="375"/>
                    </a:lnTo>
                    <a:lnTo>
                      <a:pt x="495" y="395"/>
                    </a:lnTo>
                    <a:lnTo>
                      <a:pt x="497" y="417"/>
                    </a:lnTo>
                    <a:lnTo>
                      <a:pt x="498" y="438"/>
                    </a:lnTo>
                    <a:lnTo>
                      <a:pt x="498" y="461"/>
                    </a:lnTo>
                    <a:lnTo>
                      <a:pt x="498" y="508"/>
                    </a:lnTo>
                    <a:lnTo>
                      <a:pt x="496" y="555"/>
                    </a:lnTo>
                    <a:lnTo>
                      <a:pt x="492" y="599"/>
                    </a:lnTo>
                    <a:lnTo>
                      <a:pt x="486" y="641"/>
                    </a:lnTo>
                    <a:lnTo>
                      <a:pt x="479" y="677"/>
                    </a:lnTo>
                    <a:lnTo>
                      <a:pt x="473" y="706"/>
                    </a:lnTo>
                    <a:lnTo>
                      <a:pt x="469" y="717"/>
                    </a:lnTo>
                    <a:lnTo>
                      <a:pt x="466" y="727"/>
                    </a:lnTo>
                    <a:lnTo>
                      <a:pt x="462" y="734"/>
                    </a:lnTo>
                    <a:lnTo>
                      <a:pt x="458" y="737"/>
                    </a:lnTo>
                    <a:lnTo>
                      <a:pt x="448" y="744"/>
                    </a:lnTo>
                    <a:lnTo>
                      <a:pt x="438" y="749"/>
                    </a:lnTo>
                    <a:lnTo>
                      <a:pt x="428" y="753"/>
                    </a:lnTo>
                    <a:lnTo>
                      <a:pt x="419" y="755"/>
                    </a:lnTo>
                    <a:lnTo>
                      <a:pt x="411" y="755"/>
                    </a:lnTo>
                    <a:lnTo>
                      <a:pt x="404" y="755"/>
                    </a:lnTo>
                    <a:lnTo>
                      <a:pt x="396" y="754"/>
                    </a:lnTo>
                    <a:lnTo>
                      <a:pt x="390" y="751"/>
                    </a:lnTo>
                    <a:lnTo>
                      <a:pt x="385" y="747"/>
                    </a:lnTo>
                    <a:lnTo>
                      <a:pt x="380" y="742"/>
                    </a:lnTo>
                    <a:lnTo>
                      <a:pt x="375" y="737"/>
                    </a:lnTo>
                    <a:lnTo>
                      <a:pt x="371" y="731"/>
                    </a:lnTo>
                    <a:lnTo>
                      <a:pt x="365" y="717"/>
                    </a:lnTo>
                    <a:lnTo>
                      <a:pt x="360" y="701"/>
                    </a:lnTo>
                    <a:lnTo>
                      <a:pt x="356" y="683"/>
                    </a:lnTo>
                    <a:lnTo>
                      <a:pt x="353" y="663"/>
                    </a:lnTo>
                    <a:lnTo>
                      <a:pt x="351" y="644"/>
                    </a:lnTo>
                    <a:lnTo>
                      <a:pt x="351" y="623"/>
                    </a:lnTo>
                    <a:lnTo>
                      <a:pt x="351" y="587"/>
                    </a:lnTo>
                    <a:lnTo>
                      <a:pt x="352" y="559"/>
                    </a:lnTo>
                    <a:lnTo>
                      <a:pt x="351" y="527"/>
                    </a:lnTo>
                    <a:lnTo>
                      <a:pt x="349" y="492"/>
                    </a:lnTo>
                    <a:lnTo>
                      <a:pt x="348" y="452"/>
                    </a:lnTo>
                    <a:lnTo>
                      <a:pt x="348" y="413"/>
                    </a:lnTo>
                    <a:lnTo>
                      <a:pt x="348" y="394"/>
                    </a:lnTo>
                    <a:lnTo>
                      <a:pt x="351" y="375"/>
                    </a:lnTo>
                    <a:lnTo>
                      <a:pt x="353" y="357"/>
                    </a:lnTo>
                    <a:lnTo>
                      <a:pt x="356" y="341"/>
                    </a:lnTo>
                    <a:lnTo>
                      <a:pt x="361" y="327"/>
                    </a:lnTo>
                    <a:lnTo>
                      <a:pt x="366" y="314"/>
                    </a:lnTo>
                    <a:lnTo>
                      <a:pt x="370" y="308"/>
                    </a:lnTo>
                    <a:lnTo>
                      <a:pt x="373" y="304"/>
                    </a:lnTo>
                    <a:lnTo>
                      <a:pt x="377" y="299"/>
                    </a:lnTo>
                    <a:lnTo>
                      <a:pt x="382" y="295"/>
                    </a:lnTo>
                    <a:close/>
                    <a:moveTo>
                      <a:pt x="837" y="730"/>
                    </a:moveTo>
                    <a:lnTo>
                      <a:pt x="841" y="687"/>
                    </a:lnTo>
                    <a:lnTo>
                      <a:pt x="843" y="632"/>
                    </a:lnTo>
                    <a:lnTo>
                      <a:pt x="844" y="570"/>
                    </a:lnTo>
                    <a:lnTo>
                      <a:pt x="846" y="503"/>
                    </a:lnTo>
                    <a:lnTo>
                      <a:pt x="846" y="436"/>
                    </a:lnTo>
                    <a:lnTo>
                      <a:pt x="843" y="374"/>
                    </a:lnTo>
                    <a:lnTo>
                      <a:pt x="841" y="318"/>
                    </a:lnTo>
                    <a:lnTo>
                      <a:pt x="837" y="275"/>
                    </a:lnTo>
                    <a:lnTo>
                      <a:pt x="833" y="252"/>
                    </a:lnTo>
                    <a:lnTo>
                      <a:pt x="827" y="229"/>
                    </a:lnTo>
                    <a:lnTo>
                      <a:pt x="820" y="208"/>
                    </a:lnTo>
                    <a:lnTo>
                      <a:pt x="811" y="188"/>
                    </a:lnTo>
                    <a:lnTo>
                      <a:pt x="801" y="169"/>
                    </a:lnTo>
                    <a:lnTo>
                      <a:pt x="791" y="151"/>
                    </a:lnTo>
                    <a:lnTo>
                      <a:pt x="779" y="134"/>
                    </a:lnTo>
                    <a:lnTo>
                      <a:pt x="766" y="119"/>
                    </a:lnTo>
                    <a:lnTo>
                      <a:pt x="751" y="104"/>
                    </a:lnTo>
                    <a:lnTo>
                      <a:pt x="736" y="90"/>
                    </a:lnTo>
                    <a:lnTo>
                      <a:pt x="719" y="79"/>
                    </a:lnTo>
                    <a:lnTo>
                      <a:pt x="702" y="67"/>
                    </a:lnTo>
                    <a:lnTo>
                      <a:pt x="683" y="56"/>
                    </a:lnTo>
                    <a:lnTo>
                      <a:pt x="664" y="47"/>
                    </a:lnTo>
                    <a:lnTo>
                      <a:pt x="644" y="38"/>
                    </a:lnTo>
                    <a:lnTo>
                      <a:pt x="622" y="30"/>
                    </a:lnTo>
                    <a:lnTo>
                      <a:pt x="597" y="23"/>
                    </a:lnTo>
                    <a:lnTo>
                      <a:pt x="572" y="17"/>
                    </a:lnTo>
                    <a:lnTo>
                      <a:pt x="546" y="11"/>
                    </a:lnTo>
                    <a:lnTo>
                      <a:pt x="521" y="8"/>
                    </a:lnTo>
                    <a:lnTo>
                      <a:pt x="496" y="4"/>
                    </a:lnTo>
                    <a:lnTo>
                      <a:pt x="469" y="1"/>
                    </a:lnTo>
                    <a:lnTo>
                      <a:pt x="444" y="0"/>
                    </a:lnTo>
                    <a:lnTo>
                      <a:pt x="419" y="0"/>
                    </a:lnTo>
                    <a:lnTo>
                      <a:pt x="394" y="1"/>
                    </a:lnTo>
                    <a:lnTo>
                      <a:pt x="368" y="3"/>
                    </a:lnTo>
                    <a:lnTo>
                      <a:pt x="343" y="5"/>
                    </a:lnTo>
                    <a:lnTo>
                      <a:pt x="319" y="10"/>
                    </a:lnTo>
                    <a:lnTo>
                      <a:pt x="295" y="14"/>
                    </a:lnTo>
                    <a:lnTo>
                      <a:pt x="272" y="20"/>
                    </a:lnTo>
                    <a:lnTo>
                      <a:pt x="248" y="28"/>
                    </a:lnTo>
                    <a:lnTo>
                      <a:pt x="227" y="36"/>
                    </a:lnTo>
                    <a:lnTo>
                      <a:pt x="205" y="44"/>
                    </a:lnTo>
                    <a:lnTo>
                      <a:pt x="184" y="55"/>
                    </a:lnTo>
                    <a:lnTo>
                      <a:pt x="164" y="66"/>
                    </a:lnTo>
                    <a:lnTo>
                      <a:pt x="145" y="77"/>
                    </a:lnTo>
                    <a:lnTo>
                      <a:pt x="127" y="91"/>
                    </a:lnTo>
                    <a:lnTo>
                      <a:pt x="110" y="105"/>
                    </a:lnTo>
                    <a:lnTo>
                      <a:pt x="93" y="120"/>
                    </a:lnTo>
                    <a:lnTo>
                      <a:pt x="78" y="136"/>
                    </a:lnTo>
                    <a:lnTo>
                      <a:pt x="65" y="153"/>
                    </a:lnTo>
                    <a:lnTo>
                      <a:pt x="53" y="171"/>
                    </a:lnTo>
                    <a:lnTo>
                      <a:pt x="41" y="190"/>
                    </a:lnTo>
                    <a:lnTo>
                      <a:pt x="31" y="210"/>
                    </a:lnTo>
                    <a:lnTo>
                      <a:pt x="22" y="232"/>
                    </a:lnTo>
                    <a:lnTo>
                      <a:pt x="16" y="253"/>
                    </a:lnTo>
                    <a:lnTo>
                      <a:pt x="11" y="278"/>
                    </a:lnTo>
                    <a:lnTo>
                      <a:pt x="7" y="302"/>
                    </a:lnTo>
                    <a:lnTo>
                      <a:pt x="5" y="346"/>
                    </a:lnTo>
                    <a:lnTo>
                      <a:pt x="1" y="403"/>
                    </a:lnTo>
                    <a:lnTo>
                      <a:pt x="0" y="471"/>
                    </a:lnTo>
                    <a:lnTo>
                      <a:pt x="0" y="542"/>
                    </a:lnTo>
                    <a:lnTo>
                      <a:pt x="0" y="614"/>
                    </a:lnTo>
                    <a:lnTo>
                      <a:pt x="2" y="680"/>
                    </a:lnTo>
                    <a:lnTo>
                      <a:pt x="4" y="711"/>
                    </a:lnTo>
                    <a:lnTo>
                      <a:pt x="5" y="737"/>
                    </a:lnTo>
                    <a:lnTo>
                      <a:pt x="7" y="760"/>
                    </a:lnTo>
                    <a:lnTo>
                      <a:pt x="10" y="779"/>
                    </a:lnTo>
                    <a:lnTo>
                      <a:pt x="15" y="803"/>
                    </a:lnTo>
                    <a:lnTo>
                      <a:pt x="21" y="826"/>
                    </a:lnTo>
                    <a:lnTo>
                      <a:pt x="30" y="848"/>
                    </a:lnTo>
                    <a:lnTo>
                      <a:pt x="39" y="867"/>
                    </a:lnTo>
                    <a:lnTo>
                      <a:pt x="49" y="886"/>
                    </a:lnTo>
                    <a:lnTo>
                      <a:pt x="60" y="903"/>
                    </a:lnTo>
                    <a:lnTo>
                      <a:pt x="74" y="918"/>
                    </a:lnTo>
                    <a:lnTo>
                      <a:pt x="88" y="934"/>
                    </a:lnTo>
                    <a:lnTo>
                      <a:pt x="102" y="948"/>
                    </a:lnTo>
                    <a:lnTo>
                      <a:pt x="118" y="960"/>
                    </a:lnTo>
                    <a:lnTo>
                      <a:pt x="136" y="972"/>
                    </a:lnTo>
                    <a:lnTo>
                      <a:pt x="154" y="983"/>
                    </a:lnTo>
                    <a:lnTo>
                      <a:pt x="173" y="993"/>
                    </a:lnTo>
                    <a:lnTo>
                      <a:pt x="193" y="1002"/>
                    </a:lnTo>
                    <a:lnTo>
                      <a:pt x="213" y="1010"/>
                    </a:lnTo>
                    <a:lnTo>
                      <a:pt x="235" y="1017"/>
                    </a:lnTo>
                    <a:lnTo>
                      <a:pt x="251" y="1022"/>
                    </a:lnTo>
                    <a:lnTo>
                      <a:pt x="269" y="1027"/>
                    </a:lnTo>
                    <a:lnTo>
                      <a:pt x="286" y="1031"/>
                    </a:lnTo>
                    <a:lnTo>
                      <a:pt x="306" y="1035"/>
                    </a:lnTo>
                    <a:lnTo>
                      <a:pt x="327" y="1039"/>
                    </a:lnTo>
                    <a:lnTo>
                      <a:pt x="348" y="1041"/>
                    </a:lnTo>
                    <a:lnTo>
                      <a:pt x="371" y="1044"/>
                    </a:lnTo>
                    <a:lnTo>
                      <a:pt x="394" y="1046"/>
                    </a:lnTo>
                    <a:lnTo>
                      <a:pt x="416" y="1046"/>
                    </a:lnTo>
                    <a:lnTo>
                      <a:pt x="440" y="1046"/>
                    </a:lnTo>
                    <a:lnTo>
                      <a:pt x="464" y="1046"/>
                    </a:lnTo>
                    <a:lnTo>
                      <a:pt x="488" y="1044"/>
                    </a:lnTo>
                    <a:lnTo>
                      <a:pt x="512" y="1041"/>
                    </a:lnTo>
                    <a:lnTo>
                      <a:pt x="536" y="1038"/>
                    </a:lnTo>
                    <a:lnTo>
                      <a:pt x="560" y="1034"/>
                    </a:lnTo>
                    <a:lnTo>
                      <a:pt x="583" y="1027"/>
                    </a:lnTo>
                    <a:lnTo>
                      <a:pt x="607" y="1021"/>
                    </a:lnTo>
                    <a:lnTo>
                      <a:pt x="630" y="1012"/>
                    </a:lnTo>
                    <a:lnTo>
                      <a:pt x="651" y="1002"/>
                    </a:lnTo>
                    <a:lnTo>
                      <a:pt x="673" y="992"/>
                    </a:lnTo>
                    <a:lnTo>
                      <a:pt x="693" y="979"/>
                    </a:lnTo>
                    <a:lnTo>
                      <a:pt x="713" y="965"/>
                    </a:lnTo>
                    <a:lnTo>
                      <a:pt x="732" y="949"/>
                    </a:lnTo>
                    <a:lnTo>
                      <a:pt x="750" y="932"/>
                    </a:lnTo>
                    <a:lnTo>
                      <a:pt x="766" y="913"/>
                    </a:lnTo>
                    <a:lnTo>
                      <a:pt x="780" y="893"/>
                    </a:lnTo>
                    <a:lnTo>
                      <a:pt x="794" y="870"/>
                    </a:lnTo>
                    <a:lnTo>
                      <a:pt x="806" y="846"/>
                    </a:lnTo>
                    <a:lnTo>
                      <a:pt x="817" y="820"/>
                    </a:lnTo>
                    <a:lnTo>
                      <a:pt x="825" y="792"/>
                    </a:lnTo>
                    <a:lnTo>
                      <a:pt x="832" y="761"/>
                    </a:lnTo>
                    <a:lnTo>
                      <a:pt x="837" y="730"/>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60">
                <a:extLst>
                  <a:ext uri="{FF2B5EF4-FFF2-40B4-BE49-F238E27FC236}">
                    <a16:creationId xmlns:a16="http://schemas.microsoft.com/office/drawing/2014/main" id="{3B8258B6-5637-F392-60A8-00945DEC9419}"/>
                  </a:ext>
                </a:extLst>
              </p:cNvPr>
              <p:cNvSpPr>
                <a:spLocks noEditPoints="1"/>
              </p:cNvSpPr>
              <p:nvPr/>
            </p:nvSpPr>
            <p:spPr bwMode="auto">
              <a:xfrm>
                <a:off x="5530884" y="6079332"/>
                <a:ext cx="334962" cy="412750"/>
              </a:xfrm>
              <a:custGeom>
                <a:avLst/>
                <a:gdLst>
                  <a:gd name="T0" fmla="*/ 428 w 847"/>
                  <a:gd name="T1" fmla="*/ 741 h 1040"/>
                  <a:gd name="T2" fmla="*/ 387 w 847"/>
                  <a:gd name="T3" fmla="*/ 735 h 1040"/>
                  <a:gd name="T4" fmla="*/ 363 w 847"/>
                  <a:gd name="T5" fmla="*/ 713 h 1040"/>
                  <a:gd name="T6" fmla="*/ 351 w 847"/>
                  <a:gd name="T7" fmla="*/ 675 h 1040"/>
                  <a:gd name="T8" fmla="*/ 348 w 847"/>
                  <a:gd name="T9" fmla="*/ 581 h 1040"/>
                  <a:gd name="T10" fmla="*/ 345 w 847"/>
                  <a:gd name="T11" fmla="*/ 473 h 1040"/>
                  <a:gd name="T12" fmla="*/ 346 w 847"/>
                  <a:gd name="T13" fmla="*/ 386 h 1040"/>
                  <a:gd name="T14" fmla="*/ 354 w 847"/>
                  <a:gd name="T15" fmla="*/ 332 h 1040"/>
                  <a:gd name="T16" fmla="*/ 365 w 847"/>
                  <a:gd name="T17" fmla="*/ 305 h 1040"/>
                  <a:gd name="T18" fmla="*/ 378 w 847"/>
                  <a:gd name="T19" fmla="*/ 291 h 1040"/>
                  <a:gd name="T20" fmla="*/ 397 w 847"/>
                  <a:gd name="T21" fmla="*/ 281 h 1040"/>
                  <a:gd name="T22" fmla="*/ 418 w 847"/>
                  <a:gd name="T23" fmla="*/ 279 h 1040"/>
                  <a:gd name="T24" fmla="*/ 452 w 847"/>
                  <a:gd name="T25" fmla="*/ 288 h 1040"/>
                  <a:gd name="T26" fmla="*/ 467 w 847"/>
                  <a:gd name="T27" fmla="*/ 296 h 1040"/>
                  <a:gd name="T28" fmla="*/ 476 w 847"/>
                  <a:gd name="T29" fmla="*/ 313 h 1040"/>
                  <a:gd name="T30" fmla="*/ 485 w 847"/>
                  <a:gd name="T31" fmla="*/ 353 h 1040"/>
                  <a:gd name="T32" fmla="*/ 491 w 847"/>
                  <a:gd name="T33" fmla="*/ 442 h 1040"/>
                  <a:gd name="T34" fmla="*/ 488 w 847"/>
                  <a:gd name="T35" fmla="*/ 583 h 1040"/>
                  <a:gd name="T36" fmla="*/ 476 w 847"/>
                  <a:gd name="T37" fmla="*/ 701 h 1040"/>
                  <a:gd name="T38" fmla="*/ 830 w 847"/>
                  <a:gd name="T39" fmla="*/ 735 h 1040"/>
                  <a:gd name="T40" fmla="*/ 845 w 847"/>
                  <a:gd name="T41" fmla="*/ 570 h 1040"/>
                  <a:gd name="T42" fmla="*/ 845 w 847"/>
                  <a:gd name="T43" fmla="*/ 407 h 1040"/>
                  <a:gd name="T44" fmla="*/ 837 w 847"/>
                  <a:gd name="T45" fmla="*/ 329 h 1040"/>
                  <a:gd name="T46" fmla="*/ 822 w 847"/>
                  <a:gd name="T47" fmla="*/ 256 h 1040"/>
                  <a:gd name="T48" fmla="*/ 798 w 847"/>
                  <a:gd name="T49" fmla="*/ 190 h 1040"/>
                  <a:gd name="T50" fmla="*/ 765 w 847"/>
                  <a:gd name="T51" fmla="*/ 133 h 1040"/>
                  <a:gd name="T52" fmla="*/ 722 w 847"/>
                  <a:gd name="T53" fmla="*/ 85 h 1040"/>
                  <a:gd name="T54" fmla="*/ 667 w 847"/>
                  <a:gd name="T55" fmla="*/ 48 h 1040"/>
                  <a:gd name="T56" fmla="*/ 598 w 847"/>
                  <a:gd name="T57" fmla="*/ 23 h 1040"/>
                  <a:gd name="T58" fmla="*/ 522 w 847"/>
                  <a:gd name="T59" fmla="*/ 8 h 1040"/>
                  <a:gd name="T60" fmla="*/ 446 w 847"/>
                  <a:gd name="T61" fmla="*/ 0 h 1040"/>
                  <a:gd name="T62" fmla="*/ 372 w 847"/>
                  <a:gd name="T63" fmla="*/ 1 h 1040"/>
                  <a:gd name="T64" fmla="*/ 300 w 847"/>
                  <a:gd name="T65" fmla="*/ 11 h 1040"/>
                  <a:gd name="T66" fmla="*/ 233 w 847"/>
                  <a:gd name="T67" fmla="*/ 30 h 1040"/>
                  <a:gd name="T68" fmla="*/ 171 w 847"/>
                  <a:gd name="T69" fmla="*/ 57 h 1040"/>
                  <a:gd name="T70" fmla="*/ 117 w 847"/>
                  <a:gd name="T71" fmla="*/ 94 h 1040"/>
                  <a:gd name="T72" fmla="*/ 71 w 847"/>
                  <a:gd name="T73" fmla="*/ 138 h 1040"/>
                  <a:gd name="T74" fmla="*/ 37 w 847"/>
                  <a:gd name="T75" fmla="*/ 191 h 1040"/>
                  <a:gd name="T76" fmla="*/ 14 w 847"/>
                  <a:gd name="T77" fmla="*/ 252 h 1040"/>
                  <a:gd name="T78" fmla="*/ 5 w 847"/>
                  <a:gd name="T79" fmla="*/ 317 h 1040"/>
                  <a:gd name="T80" fmla="*/ 0 w 847"/>
                  <a:gd name="T81" fmla="*/ 440 h 1040"/>
                  <a:gd name="T82" fmla="*/ 3 w 847"/>
                  <a:gd name="T83" fmla="*/ 649 h 1040"/>
                  <a:gd name="T84" fmla="*/ 16 w 847"/>
                  <a:gd name="T85" fmla="*/ 774 h 1040"/>
                  <a:gd name="T86" fmla="*/ 33 w 847"/>
                  <a:gd name="T87" fmla="*/ 841 h 1040"/>
                  <a:gd name="T88" fmla="*/ 62 w 847"/>
                  <a:gd name="T89" fmla="*/ 897 h 1040"/>
                  <a:gd name="T90" fmla="*/ 100 w 847"/>
                  <a:gd name="T91" fmla="*/ 941 h 1040"/>
                  <a:gd name="T92" fmla="*/ 151 w 847"/>
                  <a:gd name="T93" fmla="*/ 977 h 1040"/>
                  <a:gd name="T94" fmla="*/ 214 w 847"/>
                  <a:gd name="T95" fmla="*/ 1005 h 1040"/>
                  <a:gd name="T96" fmla="*/ 264 w 847"/>
                  <a:gd name="T97" fmla="*/ 1020 h 1040"/>
                  <a:gd name="T98" fmla="*/ 325 w 847"/>
                  <a:gd name="T99" fmla="*/ 1032 h 1040"/>
                  <a:gd name="T100" fmla="*/ 393 w 847"/>
                  <a:gd name="T101" fmla="*/ 1039 h 1040"/>
                  <a:gd name="T102" fmla="*/ 466 w 847"/>
                  <a:gd name="T103" fmla="*/ 1039 h 1040"/>
                  <a:gd name="T104" fmla="*/ 541 w 847"/>
                  <a:gd name="T105" fmla="*/ 1030 h 1040"/>
                  <a:gd name="T106" fmla="*/ 613 w 847"/>
                  <a:gd name="T107" fmla="*/ 1011 h 1040"/>
                  <a:gd name="T108" fmla="*/ 680 w 847"/>
                  <a:gd name="T109" fmla="*/ 980 h 1040"/>
                  <a:gd name="T110" fmla="*/ 738 w 847"/>
                  <a:gd name="T111" fmla="*/ 935 h 1040"/>
                  <a:gd name="T112" fmla="*/ 784 w 847"/>
                  <a:gd name="T113" fmla="*/ 874 h 1040"/>
                  <a:gd name="T114" fmla="*/ 817 w 847"/>
                  <a:gd name="T115" fmla="*/ 797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7" h="1040">
                    <a:moveTo>
                      <a:pt x="469" y="736"/>
                    </a:moveTo>
                    <a:lnTo>
                      <a:pt x="447" y="739"/>
                    </a:lnTo>
                    <a:lnTo>
                      <a:pt x="428" y="741"/>
                    </a:lnTo>
                    <a:lnTo>
                      <a:pt x="412" y="740"/>
                    </a:lnTo>
                    <a:lnTo>
                      <a:pt x="398" y="739"/>
                    </a:lnTo>
                    <a:lnTo>
                      <a:pt x="387" y="735"/>
                    </a:lnTo>
                    <a:lnTo>
                      <a:pt x="377" y="730"/>
                    </a:lnTo>
                    <a:lnTo>
                      <a:pt x="369" y="722"/>
                    </a:lnTo>
                    <a:lnTo>
                      <a:pt x="363" y="713"/>
                    </a:lnTo>
                    <a:lnTo>
                      <a:pt x="358" y="702"/>
                    </a:lnTo>
                    <a:lnTo>
                      <a:pt x="354" y="690"/>
                    </a:lnTo>
                    <a:lnTo>
                      <a:pt x="351" y="675"/>
                    </a:lnTo>
                    <a:lnTo>
                      <a:pt x="349" y="660"/>
                    </a:lnTo>
                    <a:lnTo>
                      <a:pt x="348" y="625"/>
                    </a:lnTo>
                    <a:lnTo>
                      <a:pt x="348" y="581"/>
                    </a:lnTo>
                    <a:lnTo>
                      <a:pt x="348" y="551"/>
                    </a:lnTo>
                    <a:lnTo>
                      <a:pt x="346" y="514"/>
                    </a:lnTo>
                    <a:lnTo>
                      <a:pt x="345" y="473"/>
                    </a:lnTo>
                    <a:lnTo>
                      <a:pt x="345" y="429"/>
                    </a:lnTo>
                    <a:lnTo>
                      <a:pt x="345" y="408"/>
                    </a:lnTo>
                    <a:lnTo>
                      <a:pt x="346" y="386"/>
                    </a:lnTo>
                    <a:lnTo>
                      <a:pt x="348" y="367"/>
                    </a:lnTo>
                    <a:lnTo>
                      <a:pt x="351" y="348"/>
                    </a:lnTo>
                    <a:lnTo>
                      <a:pt x="354" y="332"/>
                    </a:lnTo>
                    <a:lnTo>
                      <a:pt x="359" y="318"/>
                    </a:lnTo>
                    <a:lnTo>
                      <a:pt x="361" y="312"/>
                    </a:lnTo>
                    <a:lnTo>
                      <a:pt x="365" y="305"/>
                    </a:lnTo>
                    <a:lnTo>
                      <a:pt x="368" y="300"/>
                    </a:lnTo>
                    <a:lnTo>
                      <a:pt x="372" y="296"/>
                    </a:lnTo>
                    <a:lnTo>
                      <a:pt x="378" y="291"/>
                    </a:lnTo>
                    <a:lnTo>
                      <a:pt x="384" y="288"/>
                    </a:lnTo>
                    <a:lnTo>
                      <a:pt x="390" y="284"/>
                    </a:lnTo>
                    <a:lnTo>
                      <a:pt x="397" y="281"/>
                    </a:lnTo>
                    <a:lnTo>
                      <a:pt x="404" y="280"/>
                    </a:lnTo>
                    <a:lnTo>
                      <a:pt x="412" y="280"/>
                    </a:lnTo>
                    <a:lnTo>
                      <a:pt x="418" y="279"/>
                    </a:lnTo>
                    <a:lnTo>
                      <a:pt x="426" y="280"/>
                    </a:lnTo>
                    <a:lnTo>
                      <a:pt x="440" y="283"/>
                    </a:lnTo>
                    <a:lnTo>
                      <a:pt x="452" y="288"/>
                    </a:lnTo>
                    <a:lnTo>
                      <a:pt x="457" y="290"/>
                    </a:lnTo>
                    <a:lnTo>
                      <a:pt x="462" y="294"/>
                    </a:lnTo>
                    <a:lnTo>
                      <a:pt x="467" y="296"/>
                    </a:lnTo>
                    <a:lnTo>
                      <a:pt x="470" y="300"/>
                    </a:lnTo>
                    <a:lnTo>
                      <a:pt x="474" y="307"/>
                    </a:lnTo>
                    <a:lnTo>
                      <a:pt x="476" y="313"/>
                    </a:lnTo>
                    <a:lnTo>
                      <a:pt x="479" y="321"/>
                    </a:lnTo>
                    <a:lnTo>
                      <a:pt x="481" y="331"/>
                    </a:lnTo>
                    <a:lnTo>
                      <a:pt x="485" y="353"/>
                    </a:lnTo>
                    <a:lnTo>
                      <a:pt x="489" y="380"/>
                    </a:lnTo>
                    <a:lnTo>
                      <a:pt x="490" y="409"/>
                    </a:lnTo>
                    <a:lnTo>
                      <a:pt x="491" y="442"/>
                    </a:lnTo>
                    <a:lnTo>
                      <a:pt x="491" y="478"/>
                    </a:lnTo>
                    <a:lnTo>
                      <a:pt x="490" y="513"/>
                    </a:lnTo>
                    <a:lnTo>
                      <a:pt x="488" y="583"/>
                    </a:lnTo>
                    <a:lnTo>
                      <a:pt x="483" y="649"/>
                    </a:lnTo>
                    <a:lnTo>
                      <a:pt x="480" y="676"/>
                    </a:lnTo>
                    <a:lnTo>
                      <a:pt x="476" y="701"/>
                    </a:lnTo>
                    <a:lnTo>
                      <a:pt x="473" y="721"/>
                    </a:lnTo>
                    <a:lnTo>
                      <a:pt x="469" y="736"/>
                    </a:lnTo>
                    <a:close/>
                    <a:moveTo>
                      <a:pt x="830" y="735"/>
                    </a:moveTo>
                    <a:lnTo>
                      <a:pt x="835" y="680"/>
                    </a:lnTo>
                    <a:lnTo>
                      <a:pt x="840" y="626"/>
                    </a:lnTo>
                    <a:lnTo>
                      <a:pt x="845" y="570"/>
                    </a:lnTo>
                    <a:lnTo>
                      <a:pt x="846" y="514"/>
                    </a:lnTo>
                    <a:lnTo>
                      <a:pt x="847" y="460"/>
                    </a:lnTo>
                    <a:lnTo>
                      <a:pt x="845" y="407"/>
                    </a:lnTo>
                    <a:lnTo>
                      <a:pt x="842" y="380"/>
                    </a:lnTo>
                    <a:lnTo>
                      <a:pt x="840" y="355"/>
                    </a:lnTo>
                    <a:lnTo>
                      <a:pt x="837" y="329"/>
                    </a:lnTo>
                    <a:lnTo>
                      <a:pt x="832" y="304"/>
                    </a:lnTo>
                    <a:lnTo>
                      <a:pt x="827" y="280"/>
                    </a:lnTo>
                    <a:lnTo>
                      <a:pt x="822" y="256"/>
                    </a:lnTo>
                    <a:lnTo>
                      <a:pt x="815" y="233"/>
                    </a:lnTo>
                    <a:lnTo>
                      <a:pt x="807" y="212"/>
                    </a:lnTo>
                    <a:lnTo>
                      <a:pt x="798" y="190"/>
                    </a:lnTo>
                    <a:lnTo>
                      <a:pt x="788" y="170"/>
                    </a:lnTo>
                    <a:lnTo>
                      <a:pt x="778" y="151"/>
                    </a:lnTo>
                    <a:lnTo>
                      <a:pt x="765" y="133"/>
                    </a:lnTo>
                    <a:lnTo>
                      <a:pt x="753" y="115"/>
                    </a:lnTo>
                    <a:lnTo>
                      <a:pt x="738" y="99"/>
                    </a:lnTo>
                    <a:lnTo>
                      <a:pt x="722" y="85"/>
                    </a:lnTo>
                    <a:lnTo>
                      <a:pt x="705" y="71"/>
                    </a:lnTo>
                    <a:lnTo>
                      <a:pt x="687" y="58"/>
                    </a:lnTo>
                    <a:lnTo>
                      <a:pt x="667" y="48"/>
                    </a:lnTo>
                    <a:lnTo>
                      <a:pt x="645" y="38"/>
                    </a:lnTo>
                    <a:lnTo>
                      <a:pt x="623" y="30"/>
                    </a:lnTo>
                    <a:lnTo>
                      <a:pt x="598" y="23"/>
                    </a:lnTo>
                    <a:lnTo>
                      <a:pt x="572" y="18"/>
                    </a:lnTo>
                    <a:lnTo>
                      <a:pt x="547" y="11"/>
                    </a:lnTo>
                    <a:lnTo>
                      <a:pt x="522" y="8"/>
                    </a:lnTo>
                    <a:lnTo>
                      <a:pt x="497" y="4"/>
                    </a:lnTo>
                    <a:lnTo>
                      <a:pt x="471" y="3"/>
                    </a:lnTo>
                    <a:lnTo>
                      <a:pt x="446" y="0"/>
                    </a:lnTo>
                    <a:lnTo>
                      <a:pt x="421" y="0"/>
                    </a:lnTo>
                    <a:lnTo>
                      <a:pt x="396" y="0"/>
                    </a:lnTo>
                    <a:lnTo>
                      <a:pt x="372" y="1"/>
                    </a:lnTo>
                    <a:lnTo>
                      <a:pt x="348" y="4"/>
                    </a:lnTo>
                    <a:lnTo>
                      <a:pt x="324" y="8"/>
                    </a:lnTo>
                    <a:lnTo>
                      <a:pt x="300" y="11"/>
                    </a:lnTo>
                    <a:lnTo>
                      <a:pt x="277" y="16"/>
                    </a:lnTo>
                    <a:lnTo>
                      <a:pt x="254" y="23"/>
                    </a:lnTo>
                    <a:lnTo>
                      <a:pt x="233" y="30"/>
                    </a:lnTo>
                    <a:lnTo>
                      <a:pt x="211" y="38"/>
                    </a:lnTo>
                    <a:lnTo>
                      <a:pt x="191" y="47"/>
                    </a:lnTo>
                    <a:lnTo>
                      <a:pt x="171" y="57"/>
                    </a:lnTo>
                    <a:lnTo>
                      <a:pt x="152" y="68"/>
                    </a:lnTo>
                    <a:lnTo>
                      <a:pt x="134" y="80"/>
                    </a:lnTo>
                    <a:lnTo>
                      <a:pt x="117" y="94"/>
                    </a:lnTo>
                    <a:lnTo>
                      <a:pt x="100" y="108"/>
                    </a:lnTo>
                    <a:lnTo>
                      <a:pt x="86" y="122"/>
                    </a:lnTo>
                    <a:lnTo>
                      <a:pt x="71" y="138"/>
                    </a:lnTo>
                    <a:lnTo>
                      <a:pt x="58" y="155"/>
                    </a:lnTo>
                    <a:lnTo>
                      <a:pt x="47" y="172"/>
                    </a:lnTo>
                    <a:lnTo>
                      <a:pt x="37" y="191"/>
                    </a:lnTo>
                    <a:lnTo>
                      <a:pt x="28" y="210"/>
                    </a:lnTo>
                    <a:lnTo>
                      <a:pt x="21" y="231"/>
                    </a:lnTo>
                    <a:lnTo>
                      <a:pt x="14" y="252"/>
                    </a:lnTo>
                    <a:lnTo>
                      <a:pt x="9" y="275"/>
                    </a:lnTo>
                    <a:lnTo>
                      <a:pt x="7" y="294"/>
                    </a:lnTo>
                    <a:lnTo>
                      <a:pt x="5" y="317"/>
                    </a:lnTo>
                    <a:lnTo>
                      <a:pt x="3" y="345"/>
                    </a:lnTo>
                    <a:lnTo>
                      <a:pt x="2" y="374"/>
                    </a:lnTo>
                    <a:lnTo>
                      <a:pt x="0" y="440"/>
                    </a:lnTo>
                    <a:lnTo>
                      <a:pt x="0" y="511"/>
                    </a:lnTo>
                    <a:lnTo>
                      <a:pt x="0" y="581"/>
                    </a:lnTo>
                    <a:lnTo>
                      <a:pt x="3" y="649"/>
                    </a:lnTo>
                    <a:lnTo>
                      <a:pt x="7" y="706"/>
                    </a:lnTo>
                    <a:lnTo>
                      <a:pt x="10" y="749"/>
                    </a:lnTo>
                    <a:lnTo>
                      <a:pt x="16" y="774"/>
                    </a:lnTo>
                    <a:lnTo>
                      <a:pt x="21" y="798"/>
                    </a:lnTo>
                    <a:lnTo>
                      <a:pt x="27" y="821"/>
                    </a:lnTo>
                    <a:lnTo>
                      <a:pt x="33" y="841"/>
                    </a:lnTo>
                    <a:lnTo>
                      <a:pt x="42" y="861"/>
                    </a:lnTo>
                    <a:lnTo>
                      <a:pt x="51" y="879"/>
                    </a:lnTo>
                    <a:lnTo>
                      <a:pt x="62" y="897"/>
                    </a:lnTo>
                    <a:lnTo>
                      <a:pt x="74" y="912"/>
                    </a:lnTo>
                    <a:lnTo>
                      <a:pt x="86" y="927"/>
                    </a:lnTo>
                    <a:lnTo>
                      <a:pt x="100" y="941"/>
                    </a:lnTo>
                    <a:lnTo>
                      <a:pt x="117" y="954"/>
                    </a:lnTo>
                    <a:lnTo>
                      <a:pt x="133" y="965"/>
                    </a:lnTo>
                    <a:lnTo>
                      <a:pt x="151" y="977"/>
                    </a:lnTo>
                    <a:lnTo>
                      <a:pt x="170" y="987"/>
                    </a:lnTo>
                    <a:lnTo>
                      <a:pt x="191" y="996"/>
                    </a:lnTo>
                    <a:lnTo>
                      <a:pt x="214" y="1005"/>
                    </a:lnTo>
                    <a:lnTo>
                      <a:pt x="229" y="1011"/>
                    </a:lnTo>
                    <a:lnTo>
                      <a:pt x="245" y="1016"/>
                    </a:lnTo>
                    <a:lnTo>
                      <a:pt x="264" y="1020"/>
                    </a:lnTo>
                    <a:lnTo>
                      <a:pt x="283" y="1025"/>
                    </a:lnTo>
                    <a:lnTo>
                      <a:pt x="303" y="1029"/>
                    </a:lnTo>
                    <a:lnTo>
                      <a:pt x="325" y="1032"/>
                    </a:lnTo>
                    <a:lnTo>
                      <a:pt x="348" y="1035"/>
                    </a:lnTo>
                    <a:lnTo>
                      <a:pt x="370" y="1037"/>
                    </a:lnTo>
                    <a:lnTo>
                      <a:pt x="393" y="1039"/>
                    </a:lnTo>
                    <a:lnTo>
                      <a:pt x="417" y="1040"/>
                    </a:lnTo>
                    <a:lnTo>
                      <a:pt x="442" y="1040"/>
                    </a:lnTo>
                    <a:lnTo>
                      <a:pt x="466" y="1039"/>
                    </a:lnTo>
                    <a:lnTo>
                      <a:pt x="491" y="1037"/>
                    </a:lnTo>
                    <a:lnTo>
                      <a:pt x="515" y="1034"/>
                    </a:lnTo>
                    <a:lnTo>
                      <a:pt x="541" y="1030"/>
                    </a:lnTo>
                    <a:lnTo>
                      <a:pt x="565" y="1025"/>
                    </a:lnTo>
                    <a:lnTo>
                      <a:pt x="589" y="1018"/>
                    </a:lnTo>
                    <a:lnTo>
                      <a:pt x="613" y="1011"/>
                    </a:lnTo>
                    <a:lnTo>
                      <a:pt x="635" y="1002"/>
                    </a:lnTo>
                    <a:lnTo>
                      <a:pt x="658" y="992"/>
                    </a:lnTo>
                    <a:lnTo>
                      <a:pt x="680" y="980"/>
                    </a:lnTo>
                    <a:lnTo>
                      <a:pt x="700" y="967"/>
                    </a:lnTo>
                    <a:lnTo>
                      <a:pt x="720" y="951"/>
                    </a:lnTo>
                    <a:lnTo>
                      <a:pt x="738" y="935"/>
                    </a:lnTo>
                    <a:lnTo>
                      <a:pt x="755" y="917"/>
                    </a:lnTo>
                    <a:lnTo>
                      <a:pt x="770" y="897"/>
                    </a:lnTo>
                    <a:lnTo>
                      <a:pt x="784" y="874"/>
                    </a:lnTo>
                    <a:lnTo>
                      <a:pt x="797" y="850"/>
                    </a:lnTo>
                    <a:lnTo>
                      <a:pt x="808" y="825"/>
                    </a:lnTo>
                    <a:lnTo>
                      <a:pt x="817" y="797"/>
                    </a:lnTo>
                    <a:lnTo>
                      <a:pt x="825" y="766"/>
                    </a:lnTo>
                    <a:lnTo>
                      <a:pt x="830" y="735"/>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61">
                <a:extLst>
                  <a:ext uri="{FF2B5EF4-FFF2-40B4-BE49-F238E27FC236}">
                    <a16:creationId xmlns:a16="http://schemas.microsoft.com/office/drawing/2014/main" id="{274B6BFD-2C0F-AA39-153A-74CFF88C2258}"/>
                  </a:ext>
                </a:extLst>
              </p:cNvPr>
              <p:cNvSpPr>
                <a:spLocks noEditPoints="1"/>
              </p:cNvSpPr>
              <p:nvPr/>
            </p:nvSpPr>
            <p:spPr bwMode="auto">
              <a:xfrm>
                <a:off x="2440022" y="6087270"/>
                <a:ext cx="344487" cy="411162"/>
              </a:xfrm>
              <a:custGeom>
                <a:avLst/>
                <a:gdLst>
                  <a:gd name="T0" fmla="*/ 485 w 867"/>
                  <a:gd name="T1" fmla="*/ 677 h 1036"/>
                  <a:gd name="T2" fmla="*/ 482 w 867"/>
                  <a:gd name="T3" fmla="*/ 732 h 1036"/>
                  <a:gd name="T4" fmla="*/ 471 w 867"/>
                  <a:gd name="T5" fmla="*/ 755 h 1036"/>
                  <a:gd name="T6" fmla="*/ 452 w 867"/>
                  <a:gd name="T7" fmla="*/ 767 h 1036"/>
                  <a:gd name="T8" fmla="*/ 428 w 867"/>
                  <a:gd name="T9" fmla="*/ 774 h 1036"/>
                  <a:gd name="T10" fmla="*/ 404 w 867"/>
                  <a:gd name="T11" fmla="*/ 772 h 1036"/>
                  <a:gd name="T12" fmla="*/ 381 w 867"/>
                  <a:gd name="T13" fmla="*/ 764 h 1036"/>
                  <a:gd name="T14" fmla="*/ 365 w 867"/>
                  <a:gd name="T15" fmla="*/ 747 h 1036"/>
                  <a:gd name="T16" fmla="*/ 356 w 867"/>
                  <a:gd name="T17" fmla="*/ 729 h 1036"/>
                  <a:gd name="T18" fmla="*/ 356 w 867"/>
                  <a:gd name="T19" fmla="*/ 712 h 1036"/>
                  <a:gd name="T20" fmla="*/ 368 w 867"/>
                  <a:gd name="T21" fmla="*/ 683 h 1036"/>
                  <a:gd name="T22" fmla="*/ 400 w 867"/>
                  <a:gd name="T23" fmla="*/ 652 h 1036"/>
                  <a:gd name="T24" fmla="*/ 437 w 867"/>
                  <a:gd name="T25" fmla="*/ 627 h 1036"/>
                  <a:gd name="T26" fmla="*/ 337 w 867"/>
                  <a:gd name="T27" fmla="*/ 392 h 1036"/>
                  <a:gd name="T28" fmla="*/ 349 w 867"/>
                  <a:gd name="T29" fmla="*/ 368 h 1036"/>
                  <a:gd name="T30" fmla="*/ 358 w 867"/>
                  <a:gd name="T31" fmla="*/ 328 h 1036"/>
                  <a:gd name="T32" fmla="*/ 372 w 867"/>
                  <a:gd name="T33" fmla="*/ 291 h 1036"/>
                  <a:gd name="T34" fmla="*/ 390 w 867"/>
                  <a:gd name="T35" fmla="*/ 273 h 1036"/>
                  <a:gd name="T36" fmla="*/ 415 w 867"/>
                  <a:gd name="T37" fmla="*/ 262 h 1036"/>
                  <a:gd name="T38" fmla="*/ 435 w 867"/>
                  <a:gd name="T39" fmla="*/ 262 h 1036"/>
                  <a:gd name="T40" fmla="*/ 457 w 867"/>
                  <a:gd name="T41" fmla="*/ 272 h 1036"/>
                  <a:gd name="T42" fmla="*/ 481 w 867"/>
                  <a:gd name="T43" fmla="*/ 296 h 1036"/>
                  <a:gd name="T44" fmla="*/ 468 w 867"/>
                  <a:gd name="T45" fmla="*/ 335 h 1036"/>
                  <a:gd name="T46" fmla="*/ 438 w 867"/>
                  <a:gd name="T47" fmla="*/ 367 h 1036"/>
                  <a:gd name="T48" fmla="*/ 376 w 867"/>
                  <a:gd name="T49" fmla="*/ 403 h 1036"/>
                  <a:gd name="T50" fmla="*/ 259 w 867"/>
                  <a:gd name="T51" fmla="*/ 452 h 1036"/>
                  <a:gd name="T52" fmla="*/ 156 w 867"/>
                  <a:gd name="T53" fmla="*/ 503 h 1036"/>
                  <a:gd name="T54" fmla="*/ 101 w 867"/>
                  <a:gd name="T55" fmla="*/ 542 h 1036"/>
                  <a:gd name="T56" fmla="*/ 54 w 867"/>
                  <a:gd name="T57" fmla="*/ 593 h 1036"/>
                  <a:gd name="T58" fmla="*/ 20 w 867"/>
                  <a:gd name="T59" fmla="*/ 657 h 1036"/>
                  <a:gd name="T60" fmla="*/ 2 w 867"/>
                  <a:gd name="T61" fmla="*/ 734 h 1036"/>
                  <a:gd name="T62" fmla="*/ 2 w 867"/>
                  <a:gd name="T63" fmla="*/ 808 h 1036"/>
                  <a:gd name="T64" fmla="*/ 15 w 867"/>
                  <a:gd name="T65" fmla="*/ 873 h 1036"/>
                  <a:gd name="T66" fmla="*/ 41 w 867"/>
                  <a:gd name="T67" fmla="*/ 928 h 1036"/>
                  <a:gd name="T68" fmla="*/ 82 w 867"/>
                  <a:gd name="T69" fmla="*/ 973 h 1036"/>
                  <a:gd name="T70" fmla="*/ 132 w 867"/>
                  <a:gd name="T71" fmla="*/ 1007 h 1036"/>
                  <a:gd name="T72" fmla="*/ 173 w 867"/>
                  <a:gd name="T73" fmla="*/ 1022 h 1036"/>
                  <a:gd name="T74" fmla="*/ 236 w 867"/>
                  <a:gd name="T75" fmla="*/ 1035 h 1036"/>
                  <a:gd name="T76" fmla="*/ 307 w 867"/>
                  <a:gd name="T77" fmla="*/ 1031 h 1036"/>
                  <a:gd name="T78" fmla="*/ 371 w 867"/>
                  <a:gd name="T79" fmla="*/ 1013 h 1036"/>
                  <a:gd name="T80" fmla="*/ 453 w 867"/>
                  <a:gd name="T81" fmla="*/ 979 h 1036"/>
                  <a:gd name="T82" fmla="*/ 867 w 867"/>
                  <a:gd name="T83" fmla="*/ 1022 h 1036"/>
                  <a:gd name="T84" fmla="*/ 843 w 867"/>
                  <a:gd name="T85" fmla="*/ 938 h 1036"/>
                  <a:gd name="T86" fmla="*/ 825 w 867"/>
                  <a:gd name="T87" fmla="*/ 862 h 1036"/>
                  <a:gd name="T88" fmla="*/ 822 w 867"/>
                  <a:gd name="T89" fmla="*/ 667 h 1036"/>
                  <a:gd name="T90" fmla="*/ 827 w 867"/>
                  <a:gd name="T91" fmla="*/ 446 h 1036"/>
                  <a:gd name="T92" fmla="*/ 822 w 867"/>
                  <a:gd name="T93" fmla="*/ 323 h 1036"/>
                  <a:gd name="T94" fmla="*/ 813 w 867"/>
                  <a:gd name="T95" fmla="*/ 256 h 1036"/>
                  <a:gd name="T96" fmla="*/ 798 w 867"/>
                  <a:gd name="T97" fmla="*/ 196 h 1036"/>
                  <a:gd name="T98" fmla="*/ 775 w 867"/>
                  <a:gd name="T99" fmla="*/ 143 h 1036"/>
                  <a:gd name="T100" fmla="*/ 743 w 867"/>
                  <a:gd name="T101" fmla="*/ 97 h 1036"/>
                  <a:gd name="T102" fmla="*/ 700 w 867"/>
                  <a:gd name="T103" fmla="*/ 61 h 1036"/>
                  <a:gd name="T104" fmla="*/ 666 w 867"/>
                  <a:gd name="T105" fmla="*/ 44 h 1036"/>
                  <a:gd name="T106" fmla="*/ 610 w 867"/>
                  <a:gd name="T107" fmla="*/ 26 h 1036"/>
                  <a:gd name="T108" fmla="*/ 536 w 867"/>
                  <a:gd name="T109" fmla="*/ 11 h 1036"/>
                  <a:gd name="T110" fmla="*/ 452 w 867"/>
                  <a:gd name="T111" fmla="*/ 1 h 1036"/>
                  <a:gd name="T112" fmla="*/ 362 w 867"/>
                  <a:gd name="T113" fmla="*/ 2 h 1036"/>
                  <a:gd name="T114" fmla="*/ 274 w 867"/>
                  <a:gd name="T115" fmla="*/ 17 h 1036"/>
                  <a:gd name="T116" fmla="*/ 193 w 867"/>
                  <a:gd name="T117" fmla="*/ 50 h 1036"/>
                  <a:gd name="T118" fmla="*/ 123 w 867"/>
                  <a:gd name="T119" fmla="*/ 105 h 1036"/>
                  <a:gd name="T120" fmla="*/ 74 w 867"/>
                  <a:gd name="T121" fmla="*/ 186 h 1036"/>
                  <a:gd name="T122" fmla="*/ 50 w 867"/>
                  <a:gd name="T123" fmla="*/ 299 h 1036"/>
                  <a:gd name="T124" fmla="*/ 337 w 867"/>
                  <a:gd name="T125" fmla="*/ 392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7" h="1036">
                    <a:moveTo>
                      <a:pt x="480" y="608"/>
                    </a:moveTo>
                    <a:lnTo>
                      <a:pt x="482" y="637"/>
                    </a:lnTo>
                    <a:lnTo>
                      <a:pt x="485" y="677"/>
                    </a:lnTo>
                    <a:lnTo>
                      <a:pt x="485" y="698"/>
                    </a:lnTo>
                    <a:lnTo>
                      <a:pt x="485" y="715"/>
                    </a:lnTo>
                    <a:lnTo>
                      <a:pt x="482" y="732"/>
                    </a:lnTo>
                    <a:lnTo>
                      <a:pt x="480" y="742"/>
                    </a:lnTo>
                    <a:lnTo>
                      <a:pt x="476" y="750"/>
                    </a:lnTo>
                    <a:lnTo>
                      <a:pt x="471" y="755"/>
                    </a:lnTo>
                    <a:lnTo>
                      <a:pt x="464" y="760"/>
                    </a:lnTo>
                    <a:lnTo>
                      <a:pt x="458" y="765"/>
                    </a:lnTo>
                    <a:lnTo>
                      <a:pt x="452" y="767"/>
                    </a:lnTo>
                    <a:lnTo>
                      <a:pt x="444" y="771"/>
                    </a:lnTo>
                    <a:lnTo>
                      <a:pt x="437" y="772"/>
                    </a:lnTo>
                    <a:lnTo>
                      <a:pt x="428" y="774"/>
                    </a:lnTo>
                    <a:lnTo>
                      <a:pt x="420" y="774"/>
                    </a:lnTo>
                    <a:lnTo>
                      <a:pt x="411" y="774"/>
                    </a:lnTo>
                    <a:lnTo>
                      <a:pt x="404" y="772"/>
                    </a:lnTo>
                    <a:lnTo>
                      <a:pt x="396" y="770"/>
                    </a:lnTo>
                    <a:lnTo>
                      <a:pt x="389" y="767"/>
                    </a:lnTo>
                    <a:lnTo>
                      <a:pt x="381" y="764"/>
                    </a:lnTo>
                    <a:lnTo>
                      <a:pt x="375" y="759"/>
                    </a:lnTo>
                    <a:lnTo>
                      <a:pt x="370" y="752"/>
                    </a:lnTo>
                    <a:lnTo>
                      <a:pt x="365" y="747"/>
                    </a:lnTo>
                    <a:lnTo>
                      <a:pt x="361" y="741"/>
                    </a:lnTo>
                    <a:lnTo>
                      <a:pt x="358" y="734"/>
                    </a:lnTo>
                    <a:lnTo>
                      <a:pt x="356" y="729"/>
                    </a:lnTo>
                    <a:lnTo>
                      <a:pt x="356" y="723"/>
                    </a:lnTo>
                    <a:lnTo>
                      <a:pt x="356" y="717"/>
                    </a:lnTo>
                    <a:lnTo>
                      <a:pt x="356" y="712"/>
                    </a:lnTo>
                    <a:lnTo>
                      <a:pt x="357" y="705"/>
                    </a:lnTo>
                    <a:lnTo>
                      <a:pt x="362" y="694"/>
                    </a:lnTo>
                    <a:lnTo>
                      <a:pt x="368" y="683"/>
                    </a:lnTo>
                    <a:lnTo>
                      <a:pt x="377" y="671"/>
                    </a:lnTo>
                    <a:lnTo>
                      <a:pt x="389" y="661"/>
                    </a:lnTo>
                    <a:lnTo>
                      <a:pt x="400" y="652"/>
                    </a:lnTo>
                    <a:lnTo>
                      <a:pt x="411" y="642"/>
                    </a:lnTo>
                    <a:lnTo>
                      <a:pt x="424" y="634"/>
                    </a:lnTo>
                    <a:lnTo>
                      <a:pt x="437" y="627"/>
                    </a:lnTo>
                    <a:lnTo>
                      <a:pt x="461" y="615"/>
                    </a:lnTo>
                    <a:lnTo>
                      <a:pt x="480" y="608"/>
                    </a:lnTo>
                    <a:close/>
                    <a:moveTo>
                      <a:pt x="337" y="392"/>
                    </a:moveTo>
                    <a:lnTo>
                      <a:pt x="342" y="385"/>
                    </a:lnTo>
                    <a:lnTo>
                      <a:pt x="346" y="377"/>
                    </a:lnTo>
                    <a:lnTo>
                      <a:pt x="349" y="368"/>
                    </a:lnTo>
                    <a:lnTo>
                      <a:pt x="352" y="361"/>
                    </a:lnTo>
                    <a:lnTo>
                      <a:pt x="356" y="344"/>
                    </a:lnTo>
                    <a:lnTo>
                      <a:pt x="358" y="328"/>
                    </a:lnTo>
                    <a:lnTo>
                      <a:pt x="363" y="313"/>
                    </a:lnTo>
                    <a:lnTo>
                      <a:pt x="368" y="299"/>
                    </a:lnTo>
                    <a:lnTo>
                      <a:pt x="372" y="291"/>
                    </a:lnTo>
                    <a:lnTo>
                      <a:pt x="377" y="285"/>
                    </a:lnTo>
                    <a:lnTo>
                      <a:pt x="384" y="278"/>
                    </a:lnTo>
                    <a:lnTo>
                      <a:pt x="390" y="273"/>
                    </a:lnTo>
                    <a:lnTo>
                      <a:pt x="399" y="268"/>
                    </a:lnTo>
                    <a:lnTo>
                      <a:pt x="408" y="265"/>
                    </a:lnTo>
                    <a:lnTo>
                      <a:pt x="415" y="262"/>
                    </a:lnTo>
                    <a:lnTo>
                      <a:pt x="421" y="261"/>
                    </a:lnTo>
                    <a:lnTo>
                      <a:pt x="429" y="261"/>
                    </a:lnTo>
                    <a:lnTo>
                      <a:pt x="435" y="262"/>
                    </a:lnTo>
                    <a:lnTo>
                      <a:pt x="442" y="263"/>
                    </a:lnTo>
                    <a:lnTo>
                      <a:pt x="447" y="266"/>
                    </a:lnTo>
                    <a:lnTo>
                      <a:pt x="457" y="272"/>
                    </a:lnTo>
                    <a:lnTo>
                      <a:pt x="466" y="281"/>
                    </a:lnTo>
                    <a:lnTo>
                      <a:pt x="473" y="289"/>
                    </a:lnTo>
                    <a:lnTo>
                      <a:pt x="481" y="296"/>
                    </a:lnTo>
                    <a:lnTo>
                      <a:pt x="478" y="310"/>
                    </a:lnTo>
                    <a:lnTo>
                      <a:pt x="474" y="323"/>
                    </a:lnTo>
                    <a:lnTo>
                      <a:pt x="468" y="335"/>
                    </a:lnTo>
                    <a:lnTo>
                      <a:pt x="459" y="347"/>
                    </a:lnTo>
                    <a:lnTo>
                      <a:pt x="449" y="357"/>
                    </a:lnTo>
                    <a:lnTo>
                      <a:pt x="438" y="367"/>
                    </a:lnTo>
                    <a:lnTo>
                      <a:pt x="424" y="377"/>
                    </a:lnTo>
                    <a:lnTo>
                      <a:pt x="410" y="386"/>
                    </a:lnTo>
                    <a:lnTo>
                      <a:pt x="376" y="403"/>
                    </a:lnTo>
                    <a:lnTo>
                      <a:pt x="339" y="419"/>
                    </a:lnTo>
                    <a:lnTo>
                      <a:pt x="300" y="434"/>
                    </a:lnTo>
                    <a:lnTo>
                      <a:pt x="259" y="452"/>
                    </a:lnTo>
                    <a:lnTo>
                      <a:pt x="217" y="470"/>
                    </a:lnTo>
                    <a:lnTo>
                      <a:pt x="175" y="491"/>
                    </a:lnTo>
                    <a:lnTo>
                      <a:pt x="156" y="503"/>
                    </a:lnTo>
                    <a:lnTo>
                      <a:pt x="136" y="515"/>
                    </a:lnTo>
                    <a:lnTo>
                      <a:pt x="118" y="528"/>
                    </a:lnTo>
                    <a:lnTo>
                      <a:pt x="101" y="542"/>
                    </a:lnTo>
                    <a:lnTo>
                      <a:pt x="83" y="558"/>
                    </a:lnTo>
                    <a:lnTo>
                      <a:pt x="68" y="575"/>
                    </a:lnTo>
                    <a:lnTo>
                      <a:pt x="54" y="593"/>
                    </a:lnTo>
                    <a:lnTo>
                      <a:pt x="40" y="613"/>
                    </a:lnTo>
                    <a:lnTo>
                      <a:pt x="30" y="634"/>
                    </a:lnTo>
                    <a:lnTo>
                      <a:pt x="20" y="657"/>
                    </a:lnTo>
                    <a:lnTo>
                      <a:pt x="12" y="681"/>
                    </a:lnTo>
                    <a:lnTo>
                      <a:pt x="6" y="708"/>
                    </a:lnTo>
                    <a:lnTo>
                      <a:pt x="2" y="734"/>
                    </a:lnTo>
                    <a:lnTo>
                      <a:pt x="1" y="760"/>
                    </a:lnTo>
                    <a:lnTo>
                      <a:pt x="0" y="784"/>
                    </a:lnTo>
                    <a:lnTo>
                      <a:pt x="2" y="808"/>
                    </a:lnTo>
                    <a:lnTo>
                      <a:pt x="5" y="831"/>
                    </a:lnTo>
                    <a:lnTo>
                      <a:pt x="9" y="852"/>
                    </a:lnTo>
                    <a:lnTo>
                      <a:pt x="15" y="873"/>
                    </a:lnTo>
                    <a:lnTo>
                      <a:pt x="22" y="893"/>
                    </a:lnTo>
                    <a:lnTo>
                      <a:pt x="31" y="911"/>
                    </a:lnTo>
                    <a:lnTo>
                      <a:pt x="41" y="928"/>
                    </a:lnTo>
                    <a:lnTo>
                      <a:pt x="54" y="945"/>
                    </a:lnTo>
                    <a:lnTo>
                      <a:pt x="67" y="960"/>
                    </a:lnTo>
                    <a:lnTo>
                      <a:pt x="82" y="973"/>
                    </a:lnTo>
                    <a:lnTo>
                      <a:pt x="97" y="985"/>
                    </a:lnTo>
                    <a:lnTo>
                      <a:pt x="115" y="997"/>
                    </a:lnTo>
                    <a:lnTo>
                      <a:pt x="132" y="1007"/>
                    </a:lnTo>
                    <a:lnTo>
                      <a:pt x="146" y="1012"/>
                    </a:lnTo>
                    <a:lnTo>
                      <a:pt x="160" y="1018"/>
                    </a:lnTo>
                    <a:lnTo>
                      <a:pt x="173" y="1022"/>
                    </a:lnTo>
                    <a:lnTo>
                      <a:pt x="185" y="1026"/>
                    </a:lnTo>
                    <a:lnTo>
                      <a:pt x="212" y="1032"/>
                    </a:lnTo>
                    <a:lnTo>
                      <a:pt x="236" y="1035"/>
                    </a:lnTo>
                    <a:lnTo>
                      <a:pt x="260" y="1036"/>
                    </a:lnTo>
                    <a:lnTo>
                      <a:pt x="284" y="1035"/>
                    </a:lnTo>
                    <a:lnTo>
                      <a:pt x="307" y="1031"/>
                    </a:lnTo>
                    <a:lnTo>
                      <a:pt x="328" y="1027"/>
                    </a:lnTo>
                    <a:lnTo>
                      <a:pt x="351" y="1021"/>
                    </a:lnTo>
                    <a:lnTo>
                      <a:pt x="371" y="1013"/>
                    </a:lnTo>
                    <a:lnTo>
                      <a:pt x="392" y="1006"/>
                    </a:lnTo>
                    <a:lnTo>
                      <a:pt x="413" y="997"/>
                    </a:lnTo>
                    <a:lnTo>
                      <a:pt x="453" y="979"/>
                    </a:lnTo>
                    <a:lnTo>
                      <a:pt x="492" y="961"/>
                    </a:lnTo>
                    <a:lnTo>
                      <a:pt x="524" y="1019"/>
                    </a:lnTo>
                    <a:lnTo>
                      <a:pt x="867" y="1022"/>
                    </a:lnTo>
                    <a:lnTo>
                      <a:pt x="858" y="989"/>
                    </a:lnTo>
                    <a:lnTo>
                      <a:pt x="851" y="962"/>
                    </a:lnTo>
                    <a:lnTo>
                      <a:pt x="843" y="938"/>
                    </a:lnTo>
                    <a:lnTo>
                      <a:pt x="837" y="916"/>
                    </a:lnTo>
                    <a:lnTo>
                      <a:pt x="830" y="890"/>
                    </a:lnTo>
                    <a:lnTo>
                      <a:pt x="825" y="862"/>
                    </a:lnTo>
                    <a:lnTo>
                      <a:pt x="822" y="828"/>
                    </a:lnTo>
                    <a:lnTo>
                      <a:pt x="820" y="785"/>
                    </a:lnTo>
                    <a:lnTo>
                      <a:pt x="822" y="667"/>
                    </a:lnTo>
                    <a:lnTo>
                      <a:pt x="825" y="553"/>
                    </a:lnTo>
                    <a:lnTo>
                      <a:pt x="827" y="499"/>
                    </a:lnTo>
                    <a:lnTo>
                      <a:pt x="827" y="446"/>
                    </a:lnTo>
                    <a:lnTo>
                      <a:pt x="827" y="395"/>
                    </a:lnTo>
                    <a:lnTo>
                      <a:pt x="824" y="347"/>
                    </a:lnTo>
                    <a:lnTo>
                      <a:pt x="822" y="323"/>
                    </a:lnTo>
                    <a:lnTo>
                      <a:pt x="819" y="300"/>
                    </a:lnTo>
                    <a:lnTo>
                      <a:pt x="817" y="277"/>
                    </a:lnTo>
                    <a:lnTo>
                      <a:pt x="813" y="256"/>
                    </a:lnTo>
                    <a:lnTo>
                      <a:pt x="809" y="235"/>
                    </a:lnTo>
                    <a:lnTo>
                      <a:pt x="804" y="215"/>
                    </a:lnTo>
                    <a:lnTo>
                      <a:pt x="798" y="196"/>
                    </a:lnTo>
                    <a:lnTo>
                      <a:pt x="791" y="177"/>
                    </a:lnTo>
                    <a:lnTo>
                      <a:pt x="784" y="159"/>
                    </a:lnTo>
                    <a:lnTo>
                      <a:pt x="775" y="143"/>
                    </a:lnTo>
                    <a:lnTo>
                      <a:pt x="765" y="126"/>
                    </a:lnTo>
                    <a:lnTo>
                      <a:pt x="755" y="111"/>
                    </a:lnTo>
                    <a:lnTo>
                      <a:pt x="743" y="97"/>
                    </a:lnTo>
                    <a:lnTo>
                      <a:pt x="729" y="83"/>
                    </a:lnTo>
                    <a:lnTo>
                      <a:pt x="716" y="72"/>
                    </a:lnTo>
                    <a:lnTo>
                      <a:pt x="700" y="61"/>
                    </a:lnTo>
                    <a:lnTo>
                      <a:pt x="692" y="55"/>
                    </a:lnTo>
                    <a:lnTo>
                      <a:pt x="680" y="50"/>
                    </a:lnTo>
                    <a:lnTo>
                      <a:pt x="666" y="44"/>
                    </a:lnTo>
                    <a:lnTo>
                      <a:pt x="650" y="38"/>
                    </a:lnTo>
                    <a:lnTo>
                      <a:pt x="631" y="33"/>
                    </a:lnTo>
                    <a:lnTo>
                      <a:pt x="610" y="26"/>
                    </a:lnTo>
                    <a:lnTo>
                      <a:pt x="587" y="20"/>
                    </a:lnTo>
                    <a:lnTo>
                      <a:pt x="563" y="15"/>
                    </a:lnTo>
                    <a:lnTo>
                      <a:pt x="536" y="11"/>
                    </a:lnTo>
                    <a:lnTo>
                      <a:pt x="509" y="6"/>
                    </a:lnTo>
                    <a:lnTo>
                      <a:pt x="481" y="4"/>
                    </a:lnTo>
                    <a:lnTo>
                      <a:pt x="452" y="1"/>
                    </a:lnTo>
                    <a:lnTo>
                      <a:pt x="423" y="0"/>
                    </a:lnTo>
                    <a:lnTo>
                      <a:pt x="392" y="0"/>
                    </a:lnTo>
                    <a:lnTo>
                      <a:pt x="362" y="2"/>
                    </a:lnTo>
                    <a:lnTo>
                      <a:pt x="333" y="5"/>
                    </a:lnTo>
                    <a:lnTo>
                      <a:pt x="303" y="10"/>
                    </a:lnTo>
                    <a:lnTo>
                      <a:pt x="274" y="17"/>
                    </a:lnTo>
                    <a:lnTo>
                      <a:pt x="246" y="25"/>
                    </a:lnTo>
                    <a:lnTo>
                      <a:pt x="218" y="36"/>
                    </a:lnTo>
                    <a:lnTo>
                      <a:pt x="193" y="50"/>
                    </a:lnTo>
                    <a:lnTo>
                      <a:pt x="168" y="66"/>
                    </a:lnTo>
                    <a:lnTo>
                      <a:pt x="145" y="85"/>
                    </a:lnTo>
                    <a:lnTo>
                      <a:pt x="123" y="105"/>
                    </a:lnTo>
                    <a:lnTo>
                      <a:pt x="105" y="129"/>
                    </a:lnTo>
                    <a:lnTo>
                      <a:pt x="88" y="157"/>
                    </a:lnTo>
                    <a:lnTo>
                      <a:pt x="74" y="186"/>
                    </a:lnTo>
                    <a:lnTo>
                      <a:pt x="63" y="220"/>
                    </a:lnTo>
                    <a:lnTo>
                      <a:pt x="55" y="257"/>
                    </a:lnTo>
                    <a:lnTo>
                      <a:pt x="50" y="299"/>
                    </a:lnTo>
                    <a:lnTo>
                      <a:pt x="48" y="343"/>
                    </a:lnTo>
                    <a:lnTo>
                      <a:pt x="50" y="391"/>
                    </a:lnTo>
                    <a:lnTo>
                      <a:pt x="337" y="392"/>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62">
                <a:extLst>
                  <a:ext uri="{FF2B5EF4-FFF2-40B4-BE49-F238E27FC236}">
                    <a16:creationId xmlns:a16="http://schemas.microsoft.com/office/drawing/2014/main" id="{64B8291A-E106-9EFA-BAF8-DF789F6907ED}"/>
                  </a:ext>
                </a:extLst>
              </p:cNvPr>
              <p:cNvSpPr>
                <a:spLocks noEditPoints="1"/>
              </p:cNvSpPr>
              <p:nvPr/>
            </p:nvSpPr>
            <p:spPr bwMode="auto">
              <a:xfrm>
                <a:off x="1408147" y="6088857"/>
                <a:ext cx="325437" cy="414337"/>
              </a:xfrm>
              <a:custGeom>
                <a:avLst/>
                <a:gdLst>
                  <a:gd name="T0" fmla="*/ 398 w 817"/>
                  <a:gd name="T1" fmla="*/ 247 h 1042"/>
                  <a:gd name="T2" fmla="*/ 418 w 817"/>
                  <a:gd name="T3" fmla="*/ 243 h 1042"/>
                  <a:gd name="T4" fmla="*/ 436 w 817"/>
                  <a:gd name="T5" fmla="*/ 247 h 1042"/>
                  <a:gd name="T6" fmla="*/ 454 w 817"/>
                  <a:gd name="T7" fmla="*/ 260 h 1042"/>
                  <a:gd name="T8" fmla="*/ 471 w 817"/>
                  <a:gd name="T9" fmla="*/ 294 h 1042"/>
                  <a:gd name="T10" fmla="*/ 481 w 817"/>
                  <a:gd name="T11" fmla="*/ 355 h 1042"/>
                  <a:gd name="T12" fmla="*/ 364 w 817"/>
                  <a:gd name="T13" fmla="*/ 263 h 1042"/>
                  <a:gd name="T14" fmla="*/ 361 w 817"/>
                  <a:gd name="T15" fmla="*/ 726 h 1042"/>
                  <a:gd name="T16" fmla="*/ 354 w 817"/>
                  <a:gd name="T17" fmla="*/ 674 h 1042"/>
                  <a:gd name="T18" fmla="*/ 355 w 817"/>
                  <a:gd name="T19" fmla="*/ 613 h 1042"/>
                  <a:gd name="T20" fmla="*/ 816 w 817"/>
                  <a:gd name="T21" fmla="*/ 490 h 1042"/>
                  <a:gd name="T22" fmla="*/ 817 w 817"/>
                  <a:gd name="T23" fmla="*/ 410 h 1042"/>
                  <a:gd name="T24" fmla="*/ 813 w 817"/>
                  <a:gd name="T25" fmla="*/ 336 h 1042"/>
                  <a:gd name="T26" fmla="*/ 802 w 817"/>
                  <a:gd name="T27" fmla="*/ 266 h 1042"/>
                  <a:gd name="T28" fmla="*/ 782 w 817"/>
                  <a:gd name="T29" fmla="*/ 205 h 1042"/>
                  <a:gd name="T30" fmla="*/ 753 w 817"/>
                  <a:gd name="T31" fmla="*/ 149 h 1042"/>
                  <a:gd name="T32" fmla="*/ 715 w 817"/>
                  <a:gd name="T33" fmla="*/ 102 h 1042"/>
                  <a:gd name="T34" fmla="*/ 664 w 817"/>
                  <a:gd name="T35" fmla="*/ 64 h 1042"/>
                  <a:gd name="T36" fmla="*/ 604 w 817"/>
                  <a:gd name="T37" fmla="*/ 34 h 1042"/>
                  <a:gd name="T38" fmla="*/ 529 w 817"/>
                  <a:gd name="T39" fmla="*/ 14 h 1042"/>
                  <a:gd name="T40" fmla="*/ 441 w 817"/>
                  <a:gd name="T41" fmla="*/ 2 h 1042"/>
                  <a:gd name="T42" fmla="*/ 358 w 817"/>
                  <a:gd name="T43" fmla="*/ 0 h 1042"/>
                  <a:gd name="T44" fmla="*/ 282 w 817"/>
                  <a:gd name="T45" fmla="*/ 7 h 1042"/>
                  <a:gd name="T46" fmla="*/ 215 w 817"/>
                  <a:gd name="T47" fmla="*/ 25 h 1042"/>
                  <a:gd name="T48" fmla="*/ 158 w 817"/>
                  <a:gd name="T49" fmla="*/ 53 h 1042"/>
                  <a:gd name="T50" fmla="*/ 109 w 817"/>
                  <a:gd name="T51" fmla="*/ 90 h 1042"/>
                  <a:gd name="T52" fmla="*/ 69 w 817"/>
                  <a:gd name="T53" fmla="*/ 137 h 1042"/>
                  <a:gd name="T54" fmla="*/ 38 w 817"/>
                  <a:gd name="T55" fmla="*/ 194 h 1042"/>
                  <a:gd name="T56" fmla="*/ 17 w 817"/>
                  <a:gd name="T57" fmla="*/ 260 h 1042"/>
                  <a:gd name="T58" fmla="*/ 3 w 817"/>
                  <a:gd name="T59" fmla="*/ 336 h 1042"/>
                  <a:gd name="T60" fmla="*/ 0 w 817"/>
                  <a:gd name="T61" fmla="*/ 420 h 1042"/>
                  <a:gd name="T62" fmla="*/ 7 w 817"/>
                  <a:gd name="T63" fmla="*/ 694 h 1042"/>
                  <a:gd name="T64" fmla="*/ 19 w 817"/>
                  <a:gd name="T65" fmla="*/ 786 h 1042"/>
                  <a:gd name="T66" fmla="*/ 38 w 817"/>
                  <a:gd name="T67" fmla="*/ 849 h 1042"/>
                  <a:gd name="T68" fmla="*/ 65 w 817"/>
                  <a:gd name="T69" fmla="*/ 903 h 1042"/>
                  <a:gd name="T70" fmla="*/ 103 w 817"/>
                  <a:gd name="T71" fmla="*/ 950 h 1042"/>
                  <a:gd name="T72" fmla="*/ 153 w 817"/>
                  <a:gd name="T73" fmla="*/ 988 h 1042"/>
                  <a:gd name="T74" fmla="*/ 219 w 817"/>
                  <a:gd name="T75" fmla="*/ 1016 h 1042"/>
                  <a:gd name="T76" fmla="*/ 301 w 817"/>
                  <a:gd name="T77" fmla="*/ 1033 h 1042"/>
                  <a:gd name="T78" fmla="*/ 384 w 817"/>
                  <a:gd name="T79" fmla="*/ 1041 h 1042"/>
                  <a:gd name="T80" fmla="*/ 462 w 817"/>
                  <a:gd name="T81" fmla="*/ 1041 h 1042"/>
                  <a:gd name="T82" fmla="*/ 534 w 817"/>
                  <a:gd name="T83" fmla="*/ 1033 h 1042"/>
                  <a:gd name="T84" fmla="*/ 600 w 817"/>
                  <a:gd name="T85" fmla="*/ 1017 h 1042"/>
                  <a:gd name="T86" fmla="*/ 657 w 817"/>
                  <a:gd name="T87" fmla="*/ 992 h 1042"/>
                  <a:gd name="T88" fmla="*/ 706 w 817"/>
                  <a:gd name="T89" fmla="*/ 957 h 1042"/>
                  <a:gd name="T90" fmla="*/ 745 w 817"/>
                  <a:gd name="T91" fmla="*/ 913 h 1042"/>
                  <a:gd name="T92" fmla="*/ 776 w 817"/>
                  <a:gd name="T93" fmla="*/ 857 h 1042"/>
                  <a:gd name="T94" fmla="*/ 796 w 817"/>
                  <a:gd name="T95" fmla="*/ 793 h 1042"/>
                  <a:gd name="T96" fmla="*/ 803 w 817"/>
                  <a:gd name="T97" fmla="*/ 716 h 1042"/>
                  <a:gd name="T98" fmla="*/ 503 w 817"/>
                  <a:gd name="T99" fmla="*/ 652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7" h="1042">
                    <a:moveTo>
                      <a:pt x="364" y="263"/>
                    </a:moveTo>
                    <a:lnTo>
                      <a:pt x="382" y="253"/>
                    </a:lnTo>
                    <a:lnTo>
                      <a:pt x="398" y="247"/>
                    </a:lnTo>
                    <a:lnTo>
                      <a:pt x="406" y="246"/>
                    </a:lnTo>
                    <a:lnTo>
                      <a:pt x="412" y="244"/>
                    </a:lnTo>
                    <a:lnTo>
                      <a:pt x="418" y="243"/>
                    </a:lnTo>
                    <a:lnTo>
                      <a:pt x="425" y="244"/>
                    </a:lnTo>
                    <a:lnTo>
                      <a:pt x="431" y="244"/>
                    </a:lnTo>
                    <a:lnTo>
                      <a:pt x="436" y="247"/>
                    </a:lnTo>
                    <a:lnTo>
                      <a:pt x="441" y="249"/>
                    </a:lnTo>
                    <a:lnTo>
                      <a:pt x="446" y="252"/>
                    </a:lnTo>
                    <a:lnTo>
                      <a:pt x="454" y="260"/>
                    </a:lnTo>
                    <a:lnTo>
                      <a:pt x="461" y="270"/>
                    </a:lnTo>
                    <a:lnTo>
                      <a:pt x="466" y="281"/>
                    </a:lnTo>
                    <a:lnTo>
                      <a:pt x="471" y="294"/>
                    </a:lnTo>
                    <a:lnTo>
                      <a:pt x="475" y="308"/>
                    </a:lnTo>
                    <a:lnTo>
                      <a:pt x="478" y="323"/>
                    </a:lnTo>
                    <a:lnTo>
                      <a:pt x="481" y="355"/>
                    </a:lnTo>
                    <a:lnTo>
                      <a:pt x="483" y="387"/>
                    </a:lnTo>
                    <a:lnTo>
                      <a:pt x="351" y="382"/>
                    </a:lnTo>
                    <a:lnTo>
                      <a:pt x="364" y="263"/>
                    </a:lnTo>
                    <a:close/>
                    <a:moveTo>
                      <a:pt x="374" y="755"/>
                    </a:moveTo>
                    <a:lnTo>
                      <a:pt x="368" y="741"/>
                    </a:lnTo>
                    <a:lnTo>
                      <a:pt x="361" y="726"/>
                    </a:lnTo>
                    <a:lnTo>
                      <a:pt x="358" y="709"/>
                    </a:lnTo>
                    <a:lnTo>
                      <a:pt x="355" y="693"/>
                    </a:lnTo>
                    <a:lnTo>
                      <a:pt x="354" y="674"/>
                    </a:lnTo>
                    <a:lnTo>
                      <a:pt x="353" y="655"/>
                    </a:lnTo>
                    <a:lnTo>
                      <a:pt x="354" y="634"/>
                    </a:lnTo>
                    <a:lnTo>
                      <a:pt x="355" y="613"/>
                    </a:lnTo>
                    <a:lnTo>
                      <a:pt x="806" y="605"/>
                    </a:lnTo>
                    <a:lnTo>
                      <a:pt x="812" y="547"/>
                    </a:lnTo>
                    <a:lnTo>
                      <a:pt x="816" y="490"/>
                    </a:lnTo>
                    <a:lnTo>
                      <a:pt x="817" y="462"/>
                    </a:lnTo>
                    <a:lnTo>
                      <a:pt x="817" y="436"/>
                    </a:lnTo>
                    <a:lnTo>
                      <a:pt x="817" y="410"/>
                    </a:lnTo>
                    <a:lnTo>
                      <a:pt x="817" y="384"/>
                    </a:lnTo>
                    <a:lnTo>
                      <a:pt x="816" y="360"/>
                    </a:lnTo>
                    <a:lnTo>
                      <a:pt x="813" y="336"/>
                    </a:lnTo>
                    <a:lnTo>
                      <a:pt x="811" y="311"/>
                    </a:lnTo>
                    <a:lnTo>
                      <a:pt x="806" y="289"/>
                    </a:lnTo>
                    <a:lnTo>
                      <a:pt x="802" y="266"/>
                    </a:lnTo>
                    <a:lnTo>
                      <a:pt x="796" y="246"/>
                    </a:lnTo>
                    <a:lnTo>
                      <a:pt x="789" y="224"/>
                    </a:lnTo>
                    <a:lnTo>
                      <a:pt x="782" y="205"/>
                    </a:lnTo>
                    <a:lnTo>
                      <a:pt x="773" y="185"/>
                    </a:lnTo>
                    <a:lnTo>
                      <a:pt x="764" y="167"/>
                    </a:lnTo>
                    <a:lnTo>
                      <a:pt x="753" y="149"/>
                    </a:lnTo>
                    <a:lnTo>
                      <a:pt x="741" y="133"/>
                    </a:lnTo>
                    <a:lnTo>
                      <a:pt x="729" y="118"/>
                    </a:lnTo>
                    <a:lnTo>
                      <a:pt x="715" y="102"/>
                    </a:lnTo>
                    <a:lnTo>
                      <a:pt x="700" y="88"/>
                    </a:lnTo>
                    <a:lnTo>
                      <a:pt x="682" y="76"/>
                    </a:lnTo>
                    <a:lnTo>
                      <a:pt x="664" y="64"/>
                    </a:lnTo>
                    <a:lnTo>
                      <a:pt x="645" y="53"/>
                    </a:lnTo>
                    <a:lnTo>
                      <a:pt x="625" y="43"/>
                    </a:lnTo>
                    <a:lnTo>
                      <a:pt x="604" y="34"/>
                    </a:lnTo>
                    <a:lnTo>
                      <a:pt x="580" y="26"/>
                    </a:lnTo>
                    <a:lnTo>
                      <a:pt x="556" y="19"/>
                    </a:lnTo>
                    <a:lnTo>
                      <a:pt x="529" y="14"/>
                    </a:lnTo>
                    <a:lnTo>
                      <a:pt x="502" y="9"/>
                    </a:lnTo>
                    <a:lnTo>
                      <a:pt x="471" y="5"/>
                    </a:lnTo>
                    <a:lnTo>
                      <a:pt x="441" y="2"/>
                    </a:lnTo>
                    <a:lnTo>
                      <a:pt x="412" y="0"/>
                    </a:lnTo>
                    <a:lnTo>
                      <a:pt x="384" y="0"/>
                    </a:lnTo>
                    <a:lnTo>
                      <a:pt x="358" y="0"/>
                    </a:lnTo>
                    <a:lnTo>
                      <a:pt x="331" y="1"/>
                    </a:lnTo>
                    <a:lnTo>
                      <a:pt x="306" y="4"/>
                    </a:lnTo>
                    <a:lnTo>
                      <a:pt x="282" y="7"/>
                    </a:lnTo>
                    <a:lnTo>
                      <a:pt x="259" y="12"/>
                    </a:lnTo>
                    <a:lnTo>
                      <a:pt x="236" y="18"/>
                    </a:lnTo>
                    <a:lnTo>
                      <a:pt x="215" y="25"/>
                    </a:lnTo>
                    <a:lnTo>
                      <a:pt x="195" y="33"/>
                    </a:lnTo>
                    <a:lnTo>
                      <a:pt x="176" y="42"/>
                    </a:lnTo>
                    <a:lnTo>
                      <a:pt x="158" y="53"/>
                    </a:lnTo>
                    <a:lnTo>
                      <a:pt x="141" y="64"/>
                    </a:lnTo>
                    <a:lnTo>
                      <a:pt x="124" y="76"/>
                    </a:lnTo>
                    <a:lnTo>
                      <a:pt x="109" y="90"/>
                    </a:lnTo>
                    <a:lnTo>
                      <a:pt x="95" y="104"/>
                    </a:lnTo>
                    <a:lnTo>
                      <a:pt x="81" y="120"/>
                    </a:lnTo>
                    <a:lnTo>
                      <a:pt x="69" y="137"/>
                    </a:lnTo>
                    <a:lnTo>
                      <a:pt x="57" y="154"/>
                    </a:lnTo>
                    <a:lnTo>
                      <a:pt x="47" y="173"/>
                    </a:lnTo>
                    <a:lnTo>
                      <a:pt x="38" y="194"/>
                    </a:lnTo>
                    <a:lnTo>
                      <a:pt x="29" y="214"/>
                    </a:lnTo>
                    <a:lnTo>
                      <a:pt x="23" y="237"/>
                    </a:lnTo>
                    <a:lnTo>
                      <a:pt x="17" y="260"/>
                    </a:lnTo>
                    <a:lnTo>
                      <a:pt x="10" y="284"/>
                    </a:lnTo>
                    <a:lnTo>
                      <a:pt x="7" y="309"/>
                    </a:lnTo>
                    <a:lnTo>
                      <a:pt x="3" y="336"/>
                    </a:lnTo>
                    <a:lnTo>
                      <a:pt x="2" y="362"/>
                    </a:lnTo>
                    <a:lnTo>
                      <a:pt x="0" y="391"/>
                    </a:lnTo>
                    <a:lnTo>
                      <a:pt x="0" y="420"/>
                    </a:lnTo>
                    <a:lnTo>
                      <a:pt x="0" y="536"/>
                    </a:lnTo>
                    <a:lnTo>
                      <a:pt x="3" y="643"/>
                    </a:lnTo>
                    <a:lnTo>
                      <a:pt x="7" y="694"/>
                    </a:lnTo>
                    <a:lnTo>
                      <a:pt x="12" y="741"/>
                    </a:lnTo>
                    <a:lnTo>
                      <a:pt x="16" y="765"/>
                    </a:lnTo>
                    <a:lnTo>
                      <a:pt x="19" y="786"/>
                    </a:lnTo>
                    <a:lnTo>
                      <a:pt x="24" y="808"/>
                    </a:lnTo>
                    <a:lnTo>
                      <a:pt x="31" y="828"/>
                    </a:lnTo>
                    <a:lnTo>
                      <a:pt x="38" y="849"/>
                    </a:lnTo>
                    <a:lnTo>
                      <a:pt x="46" y="868"/>
                    </a:lnTo>
                    <a:lnTo>
                      <a:pt x="55" y="887"/>
                    </a:lnTo>
                    <a:lnTo>
                      <a:pt x="65" y="903"/>
                    </a:lnTo>
                    <a:lnTo>
                      <a:pt x="76" y="919"/>
                    </a:lnTo>
                    <a:lnTo>
                      <a:pt x="89" y="936"/>
                    </a:lnTo>
                    <a:lnTo>
                      <a:pt x="103" y="950"/>
                    </a:lnTo>
                    <a:lnTo>
                      <a:pt x="118" y="964"/>
                    </a:lnTo>
                    <a:lnTo>
                      <a:pt x="135" y="976"/>
                    </a:lnTo>
                    <a:lnTo>
                      <a:pt x="153" y="988"/>
                    </a:lnTo>
                    <a:lnTo>
                      <a:pt x="173" y="998"/>
                    </a:lnTo>
                    <a:lnTo>
                      <a:pt x="196" y="1008"/>
                    </a:lnTo>
                    <a:lnTo>
                      <a:pt x="219" y="1016"/>
                    </a:lnTo>
                    <a:lnTo>
                      <a:pt x="244" y="1023"/>
                    </a:lnTo>
                    <a:lnTo>
                      <a:pt x="272" y="1028"/>
                    </a:lnTo>
                    <a:lnTo>
                      <a:pt x="301" y="1033"/>
                    </a:lnTo>
                    <a:lnTo>
                      <a:pt x="329" y="1037"/>
                    </a:lnTo>
                    <a:lnTo>
                      <a:pt x="358" y="1040"/>
                    </a:lnTo>
                    <a:lnTo>
                      <a:pt x="384" y="1041"/>
                    </a:lnTo>
                    <a:lnTo>
                      <a:pt x="411" y="1042"/>
                    </a:lnTo>
                    <a:lnTo>
                      <a:pt x="437" y="1042"/>
                    </a:lnTo>
                    <a:lnTo>
                      <a:pt x="462" y="1041"/>
                    </a:lnTo>
                    <a:lnTo>
                      <a:pt x="488" y="1040"/>
                    </a:lnTo>
                    <a:lnTo>
                      <a:pt x="512" y="1037"/>
                    </a:lnTo>
                    <a:lnTo>
                      <a:pt x="534" y="1033"/>
                    </a:lnTo>
                    <a:lnTo>
                      <a:pt x="557" y="1030"/>
                    </a:lnTo>
                    <a:lnTo>
                      <a:pt x="579" y="1023"/>
                    </a:lnTo>
                    <a:lnTo>
                      <a:pt x="600" y="1017"/>
                    </a:lnTo>
                    <a:lnTo>
                      <a:pt x="619" y="1009"/>
                    </a:lnTo>
                    <a:lnTo>
                      <a:pt x="639" y="1002"/>
                    </a:lnTo>
                    <a:lnTo>
                      <a:pt x="657" y="992"/>
                    </a:lnTo>
                    <a:lnTo>
                      <a:pt x="675" y="982"/>
                    </a:lnTo>
                    <a:lnTo>
                      <a:pt x="691" y="970"/>
                    </a:lnTo>
                    <a:lnTo>
                      <a:pt x="706" y="957"/>
                    </a:lnTo>
                    <a:lnTo>
                      <a:pt x="720" y="944"/>
                    </a:lnTo>
                    <a:lnTo>
                      <a:pt x="734" y="928"/>
                    </a:lnTo>
                    <a:lnTo>
                      <a:pt x="745" y="913"/>
                    </a:lnTo>
                    <a:lnTo>
                      <a:pt x="757" y="895"/>
                    </a:lnTo>
                    <a:lnTo>
                      <a:pt x="767" y="878"/>
                    </a:lnTo>
                    <a:lnTo>
                      <a:pt x="776" y="857"/>
                    </a:lnTo>
                    <a:lnTo>
                      <a:pt x="783" y="837"/>
                    </a:lnTo>
                    <a:lnTo>
                      <a:pt x="789" y="816"/>
                    </a:lnTo>
                    <a:lnTo>
                      <a:pt x="796" y="793"/>
                    </a:lnTo>
                    <a:lnTo>
                      <a:pt x="800" y="767"/>
                    </a:lnTo>
                    <a:lnTo>
                      <a:pt x="802" y="742"/>
                    </a:lnTo>
                    <a:lnTo>
                      <a:pt x="803" y="716"/>
                    </a:lnTo>
                    <a:lnTo>
                      <a:pt x="803" y="688"/>
                    </a:lnTo>
                    <a:lnTo>
                      <a:pt x="802" y="659"/>
                    </a:lnTo>
                    <a:lnTo>
                      <a:pt x="503" y="652"/>
                    </a:lnTo>
                    <a:lnTo>
                      <a:pt x="452" y="764"/>
                    </a:lnTo>
                    <a:lnTo>
                      <a:pt x="374" y="755"/>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64">
                <a:extLst>
                  <a:ext uri="{FF2B5EF4-FFF2-40B4-BE49-F238E27FC236}">
                    <a16:creationId xmlns:a16="http://schemas.microsoft.com/office/drawing/2014/main" id="{DFA2FEE7-63F7-4FBB-99B1-021A0C65FDC5}"/>
                  </a:ext>
                </a:extLst>
              </p:cNvPr>
              <p:cNvSpPr>
                <a:spLocks noEditPoints="1"/>
              </p:cNvSpPr>
              <p:nvPr/>
            </p:nvSpPr>
            <p:spPr bwMode="auto">
              <a:xfrm>
                <a:off x="3452847" y="6077745"/>
                <a:ext cx="314325" cy="415925"/>
              </a:xfrm>
              <a:custGeom>
                <a:avLst/>
                <a:gdLst>
                  <a:gd name="T0" fmla="*/ 440 w 792"/>
                  <a:gd name="T1" fmla="*/ 378 h 1050"/>
                  <a:gd name="T2" fmla="*/ 389 w 792"/>
                  <a:gd name="T3" fmla="*/ 362 h 1050"/>
                  <a:gd name="T4" fmla="*/ 365 w 792"/>
                  <a:gd name="T5" fmla="*/ 337 h 1050"/>
                  <a:gd name="T6" fmla="*/ 356 w 792"/>
                  <a:gd name="T7" fmla="*/ 292 h 1050"/>
                  <a:gd name="T8" fmla="*/ 7 w 792"/>
                  <a:gd name="T9" fmla="*/ 750 h 1050"/>
                  <a:gd name="T10" fmla="*/ 22 w 792"/>
                  <a:gd name="T11" fmla="*/ 861 h 1050"/>
                  <a:gd name="T12" fmla="*/ 51 w 792"/>
                  <a:gd name="T13" fmla="*/ 924 h 1050"/>
                  <a:gd name="T14" fmla="*/ 81 w 792"/>
                  <a:gd name="T15" fmla="*/ 959 h 1050"/>
                  <a:gd name="T16" fmla="*/ 142 w 792"/>
                  <a:gd name="T17" fmla="*/ 999 h 1050"/>
                  <a:gd name="T18" fmla="*/ 249 w 792"/>
                  <a:gd name="T19" fmla="*/ 1036 h 1050"/>
                  <a:gd name="T20" fmla="*/ 365 w 792"/>
                  <a:gd name="T21" fmla="*/ 1050 h 1050"/>
                  <a:gd name="T22" fmla="*/ 485 w 792"/>
                  <a:gd name="T23" fmla="*/ 1043 h 1050"/>
                  <a:gd name="T24" fmla="*/ 594 w 792"/>
                  <a:gd name="T25" fmla="*/ 1014 h 1050"/>
                  <a:gd name="T26" fmla="*/ 681 w 792"/>
                  <a:gd name="T27" fmla="*/ 965 h 1050"/>
                  <a:gd name="T28" fmla="*/ 746 w 792"/>
                  <a:gd name="T29" fmla="*/ 890 h 1050"/>
                  <a:gd name="T30" fmla="*/ 784 w 792"/>
                  <a:gd name="T31" fmla="*/ 793 h 1050"/>
                  <a:gd name="T32" fmla="*/ 792 w 792"/>
                  <a:gd name="T33" fmla="*/ 737 h 1050"/>
                  <a:gd name="T34" fmla="*/ 788 w 792"/>
                  <a:gd name="T35" fmla="*/ 676 h 1050"/>
                  <a:gd name="T36" fmla="*/ 774 w 792"/>
                  <a:gd name="T37" fmla="*/ 610 h 1050"/>
                  <a:gd name="T38" fmla="*/ 753 w 792"/>
                  <a:gd name="T39" fmla="*/ 560 h 1050"/>
                  <a:gd name="T40" fmla="*/ 724 w 792"/>
                  <a:gd name="T41" fmla="*/ 520 h 1050"/>
                  <a:gd name="T42" fmla="*/ 652 w 792"/>
                  <a:gd name="T43" fmla="*/ 470 h 1050"/>
                  <a:gd name="T44" fmla="*/ 519 w 792"/>
                  <a:gd name="T45" fmla="*/ 410 h 1050"/>
                  <a:gd name="T46" fmla="*/ 759 w 792"/>
                  <a:gd name="T47" fmla="*/ 356 h 1050"/>
                  <a:gd name="T48" fmla="*/ 765 w 792"/>
                  <a:gd name="T49" fmla="*/ 289 h 1050"/>
                  <a:gd name="T50" fmla="*/ 759 w 792"/>
                  <a:gd name="T51" fmla="*/ 229 h 1050"/>
                  <a:gd name="T52" fmla="*/ 741 w 792"/>
                  <a:gd name="T53" fmla="*/ 177 h 1050"/>
                  <a:gd name="T54" fmla="*/ 712 w 792"/>
                  <a:gd name="T55" fmla="*/ 131 h 1050"/>
                  <a:gd name="T56" fmla="*/ 664 w 792"/>
                  <a:gd name="T57" fmla="*/ 86 h 1050"/>
                  <a:gd name="T58" fmla="*/ 566 w 792"/>
                  <a:gd name="T59" fmla="*/ 34 h 1050"/>
                  <a:gd name="T60" fmla="*/ 412 w 792"/>
                  <a:gd name="T61" fmla="*/ 1 h 1050"/>
                  <a:gd name="T62" fmla="*/ 267 w 792"/>
                  <a:gd name="T63" fmla="*/ 10 h 1050"/>
                  <a:gd name="T64" fmla="*/ 152 w 792"/>
                  <a:gd name="T65" fmla="*/ 57 h 1050"/>
                  <a:gd name="T66" fmla="*/ 67 w 792"/>
                  <a:gd name="T67" fmla="*/ 130 h 1050"/>
                  <a:gd name="T68" fmla="*/ 17 w 792"/>
                  <a:gd name="T69" fmla="*/ 223 h 1050"/>
                  <a:gd name="T70" fmla="*/ 0 w 792"/>
                  <a:gd name="T71" fmla="*/ 324 h 1050"/>
                  <a:gd name="T72" fmla="*/ 22 w 792"/>
                  <a:gd name="T73" fmla="*/ 424 h 1050"/>
                  <a:gd name="T74" fmla="*/ 81 w 792"/>
                  <a:gd name="T75" fmla="*/ 513 h 1050"/>
                  <a:gd name="T76" fmla="*/ 155 w 792"/>
                  <a:gd name="T77" fmla="*/ 571 h 1050"/>
                  <a:gd name="T78" fmla="*/ 268 w 792"/>
                  <a:gd name="T79" fmla="*/ 628 h 1050"/>
                  <a:gd name="T80" fmla="*/ 369 w 792"/>
                  <a:gd name="T81" fmla="*/ 663 h 1050"/>
                  <a:gd name="T82" fmla="*/ 412 w 792"/>
                  <a:gd name="T83" fmla="*/ 688 h 1050"/>
                  <a:gd name="T84" fmla="*/ 433 w 792"/>
                  <a:gd name="T85" fmla="*/ 717 h 1050"/>
                  <a:gd name="T86" fmla="*/ 441 w 792"/>
                  <a:gd name="T87" fmla="*/ 761 h 1050"/>
                  <a:gd name="T88" fmla="*/ 395 w 792"/>
                  <a:gd name="T89" fmla="*/ 784 h 1050"/>
                  <a:gd name="T90" fmla="*/ 359 w 792"/>
                  <a:gd name="T91" fmla="*/ 776 h 1050"/>
                  <a:gd name="T92" fmla="*/ 339 w 792"/>
                  <a:gd name="T93" fmla="*/ 746 h 1050"/>
                  <a:gd name="T94" fmla="*/ 7 w 792"/>
                  <a:gd name="T95" fmla="*/ 681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050">
                    <a:moveTo>
                      <a:pt x="355" y="277"/>
                    </a:moveTo>
                    <a:lnTo>
                      <a:pt x="441" y="272"/>
                    </a:lnTo>
                    <a:lnTo>
                      <a:pt x="467" y="385"/>
                    </a:lnTo>
                    <a:lnTo>
                      <a:pt x="440" y="378"/>
                    </a:lnTo>
                    <a:lnTo>
                      <a:pt x="416" y="373"/>
                    </a:lnTo>
                    <a:lnTo>
                      <a:pt x="405" y="370"/>
                    </a:lnTo>
                    <a:lnTo>
                      <a:pt x="397" y="366"/>
                    </a:lnTo>
                    <a:lnTo>
                      <a:pt x="389" y="362"/>
                    </a:lnTo>
                    <a:lnTo>
                      <a:pt x="381" y="357"/>
                    </a:lnTo>
                    <a:lnTo>
                      <a:pt x="375" y="351"/>
                    </a:lnTo>
                    <a:lnTo>
                      <a:pt x="369" y="344"/>
                    </a:lnTo>
                    <a:lnTo>
                      <a:pt x="365" y="337"/>
                    </a:lnTo>
                    <a:lnTo>
                      <a:pt x="361" y="328"/>
                    </a:lnTo>
                    <a:lnTo>
                      <a:pt x="359" y="318"/>
                    </a:lnTo>
                    <a:lnTo>
                      <a:pt x="356" y="306"/>
                    </a:lnTo>
                    <a:lnTo>
                      <a:pt x="356" y="292"/>
                    </a:lnTo>
                    <a:lnTo>
                      <a:pt x="355" y="277"/>
                    </a:lnTo>
                    <a:close/>
                    <a:moveTo>
                      <a:pt x="7" y="681"/>
                    </a:moveTo>
                    <a:lnTo>
                      <a:pt x="7" y="717"/>
                    </a:lnTo>
                    <a:lnTo>
                      <a:pt x="7" y="750"/>
                    </a:lnTo>
                    <a:lnTo>
                      <a:pt x="8" y="780"/>
                    </a:lnTo>
                    <a:lnTo>
                      <a:pt x="10" y="809"/>
                    </a:lnTo>
                    <a:lnTo>
                      <a:pt x="15" y="836"/>
                    </a:lnTo>
                    <a:lnTo>
                      <a:pt x="22" y="861"/>
                    </a:lnTo>
                    <a:lnTo>
                      <a:pt x="29" y="884"/>
                    </a:lnTo>
                    <a:lnTo>
                      <a:pt x="39" y="905"/>
                    </a:lnTo>
                    <a:lnTo>
                      <a:pt x="44" y="914"/>
                    </a:lnTo>
                    <a:lnTo>
                      <a:pt x="51" y="924"/>
                    </a:lnTo>
                    <a:lnTo>
                      <a:pt x="58" y="933"/>
                    </a:lnTo>
                    <a:lnTo>
                      <a:pt x="65" y="942"/>
                    </a:lnTo>
                    <a:lnTo>
                      <a:pt x="72" y="950"/>
                    </a:lnTo>
                    <a:lnTo>
                      <a:pt x="81" y="959"/>
                    </a:lnTo>
                    <a:lnTo>
                      <a:pt x="90" y="966"/>
                    </a:lnTo>
                    <a:lnTo>
                      <a:pt x="99" y="973"/>
                    </a:lnTo>
                    <a:lnTo>
                      <a:pt x="119" y="986"/>
                    </a:lnTo>
                    <a:lnTo>
                      <a:pt x="142" y="999"/>
                    </a:lnTo>
                    <a:lnTo>
                      <a:pt x="167" y="1011"/>
                    </a:lnTo>
                    <a:lnTo>
                      <a:pt x="195" y="1021"/>
                    </a:lnTo>
                    <a:lnTo>
                      <a:pt x="221" y="1030"/>
                    </a:lnTo>
                    <a:lnTo>
                      <a:pt x="249" y="1036"/>
                    </a:lnTo>
                    <a:lnTo>
                      <a:pt x="277" y="1041"/>
                    </a:lnTo>
                    <a:lnTo>
                      <a:pt x="306" y="1046"/>
                    </a:lnTo>
                    <a:lnTo>
                      <a:pt x="335" y="1049"/>
                    </a:lnTo>
                    <a:lnTo>
                      <a:pt x="365" y="1050"/>
                    </a:lnTo>
                    <a:lnTo>
                      <a:pt x="395" y="1050"/>
                    </a:lnTo>
                    <a:lnTo>
                      <a:pt x="426" y="1049"/>
                    </a:lnTo>
                    <a:lnTo>
                      <a:pt x="455" y="1047"/>
                    </a:lnTo>
                    <a:lnTo>
                      <a:pt x="485" y="1043"/>
                    </a:lnTo>
                    <a:lnTo>
                      <a:pt x="513" y="1038"/>
                    </a:lnTo>
                    <a:lnTo>
                      <a:pt x="542" y="1032"/>
                    </a:lnTo>
                    <a:lnTo>
                      <a:pt x="568" y="1023"/>
                    </a:lnTo>
                    <a:lnTo>
                      <a:pt x="594" y="1014"/>
                    </a:lnTo>
                    <a:lnTo>
                      <a:pt x="618" y="1004"/>
                    </a:lnTo>
                    <a:lnTo>
                      <a:pt x="640" y="993"/>
                    </a:lnTo>
                    <a:lnTo>
                      <a:pt x="660" y="979"/>
                    </a:lnTo>
                    <a:lnTo>
                      <a:pt x="681" y="965"/>
                    </a:lnTo>
                    <a:lnTo>
                      <a:pt x="698" y="948"/>
                    </a:lnTo>
                    <a:lnTo>
                      <a:pt x="716" y="931"/>
                    </a:lnTo>
                    <a:lnTo>
                      <a:pt x="731" y="912"/>
                    </a:lnTo>
                    <a:lnTo>
                      <a:pt x="746" y="890"/>
                    </a:lnTo>
                    <a:lnTo>
                      <a:pt x="759" y="867"/>
                    </a:lnTo>
                    <a:lnTo>
                      <a:pt x="769" y="845"/>
                    </a:lnTo>
                    <a:lnTo>
                      <a:pt x="778" y="819"/>
                    </a:lnTo>
                    <a:lnTo>
                      <a:pt x="784" y="793"/>
                    </a:lnTo>
                    <a:lnTo>
                      <a:pt x="788" y="779"/>
                    </a:lnTo>
                    <a:lnTo>
                      <a:pt x="789" y="765"/>
                    </a:lnTo>
                    <a:lnTo>
                      <a:pt x="791" y="751"/>
                    </a:lnTo>
                    <a:lnTo>
                      <a:pt x="792" y="737"/>
                    </a:lnTo>
                    <a:lnTo>
                      <a:pt x="792" y="722"/>
                    </a:lnTo>
                    <a:lnTo>
                      <a:pt x="791" y="707"/>
                    </a:lnTo>
                    <a:lnTo>
                      <a:pt x="791" y="691"/>
                    </a:lnTo>
                    <a:lnTo>
                      <a:pt x="788" y="676"/>
                    </a:lnTo>
                    <a:lnTo>
                      <a:pt x="785" y="660"/>
                    </a:lnTo>
                    <a:lnTo>
                      <a:pt x="783" y="643"/>
                    </a:lnTo>
                    <a:lnTo>
                      <a:pt x="778" y="627"/>
                    </a:lnTo>
                    <a:lnTo>
                      <a:pt x="774" y="610"/>
                    </a:lnTo>
                    <a:lnTo>
                      <a:pt x="769" y="596"/>
                    </a:lnTo>
                    <a:lnTo>
                      <a:pt x="764" y="582"/>
                    </a:lnTo>
                    <a:lnTo>
                      <a:pt x="758" y="571"/>
                    </a:lnTo>
                    <a:lnTo>
                      <a:pt x="753" y="560"/>
                    </a:lnTo>
                    <a:lnTo>
                      <a:pt x="746" y="548"/>
                    </a:lnTo>
                    <a:lnTo>
                      <a:pt x="739" y="538"/>
                    </a:lnTo>
                    <a:lnTo>
                      <a:pt x="731" y="529"/>
                    </a:lnTo>
                    <a:lnTo>
                      <a:pt x="724" y="520"/>
                    </a:lnTo>
                    <a:lnTo>
                      <a:pt x="708" y="505"/>
                    </a:lnTo>
                    <a:lnTo>
                      <a:pt x="691" y="492"/>
                    </a:lnTo>
                    <a:lnTo>
                      <a:pt x="672" y="480"/>
                    </a:lnTo>
                    <a:lnTo>
                      <a:pt x="652" y="470"/>
                    </a:lnTo>
                    <a:lnTo>
                      <a:pt x="610" y="451"/>
                    </a:lnTo>
                    <a:lnTo>
                      <a:pt x="566" y="432"/>
                    </a:lnTo>
                    <a:lnTo>
                      <a:pt x="542" y="422"/>
                    </a:lnTo>
                    <a:lnTo>
                      <a:pt x="519" y="410"/>
                    </a:lnTo>
                    <a:lnTo>
                      <a:pt x="495" y="397"/>
                    </a:lnTo>
                    <a:lnTo>
                      <a:pt x="471" y="382"/>
                    </a:lnTo>
                    <a:lnTo>
                      <a:pt x="755" y="373"/>
                    </a:lnTo>
                    <a:lnTo>
                      <a:pt x="759" y="356"/>
                    </a:lnTo>
                    <a:lnTo>
                      <a:pt x="761" y="338"/>
                    </a:lnTo>
                    <a:lnTo>
                      <a:pt x="764" y="320"/>
                    </a:lnTo>
                    <a:lnTo>
                      <a:pt x="765" y="304"/>
                    </a:lnTo>
                    <a:lnTo>
                      <a:pt x="765" y="289"/>
                    </a:lnTo>
                    <a:lnTo>
                      <a:pt x="765" y="272"/>
                    </a:lnTo>
                    <a:lnTo>
                      <a:pt x="764" y="257"/>
                    </a:lnTo>
                    <a:lnTo>
                      <a:pt x="761" y="243"/>
                    </a:lnTo>
                    <a:lnTo>
                      <a:pt x="759" y="229"/>
                    </a:lnTo>
                    <a:lnTo>
                      <a:pt x="755" y="215"/>
                    </a:lnTo>
                    <a:lnTo>
                      <a:pt x="751" y="201"/>
                    </a:lnTo>
                    <a:lnTo>
                      <a:pt x="746" y="188"/>
                    </a:lnTo>
                    <a:lnTo>
                      <a:pt x="741" y="177"/>
                    </a:lnTo>
                    <a:lnTo>
                      <a:pt x="735" y="164"/>
                    </a:lnTo>
                    <a:lnTo>
                      <a:pt x="727" y="153"/>
                    </a:lnTo>
                    <a:lnTo>
                      <a:pt x="720" y="143"/>
                    </a:lnTo>
                    <a:lnTo>
                      <a:pt x="712" y="131"/>
                    </a:lnTo>
                    <a:lnTo>
                      <a:pt x="703" y="121"/>
                    </a:lnTo>
                    <a:lnTo>
                      <a:pt x="695" y="112"/>
                    </a:lnTo>
                    <a:lnTo>
                      <a:pt x="686" y="102"/>
                    </a:lnTo>
                    <a:lnTo>
                      <a:pt x="664" y="86"/>
                    </a:lnTo>
                    <a:lnTo>
                      <a:pt x="643" y="71"/>
                    </a:lnTo>
                    <a:lnTo>
                      <a:pt x="619" y="57"/>
                    </a:lnTo>
                    <a:lnTo>
                      <a:pt x="592" y="44"/>
                    </a:lnTo>
                    <a:lnTo>
                      <a:pt x="566" y="34"/>
                    </a:lnTo>
                    <a:lnTo>
                      <a:pt x="538" y="25"/>
                    </a:lnTo>
                    <a:lnTo>
                      <a:pt x="494" y="14"/>
                    </a:lnTo>
                    <a:lnTo>
                      <a:pt x="452" y="6"/>
                    </a:lnTo>
                    <a:lnTo>
                      <a:pt x="412" y="1"/>
                    </a:lnTo>
                    <a:lnTo>
                      <a:pt x="373" y="0"/>
                    </a:lnTo>
                    <a:lnTo>
                      <a:pt x="336" y="1"/>
                    </a:lnTo>
                    <a:lnTo>
                      <a:pt x="301" y="3"/>
                    </a:lnTo>
                    <a:lnTo>
                      <a:pt x="267" y="10"/>
                    </a:lnTo>
                    <a:lnTo>
                      <a:pt x="235" y="19"/>
                    </a:lnTo>
                    <a:lnTo>
                      <a:pt x="205" y="29"/>
                    </a:lnTo>
                    <a:lnTo>
                      <a:pt x="177" y="41"/>
                    </a:lnTo>
                    <a:lnTo>
                      <a:pt x="152" y="57"/>
                    </a:lnTo>
                    <a:lnTo>
                      <a:pt x="128" y="73"/>
                    </a:lnTo>
                    <a:lnTo>
                      <a:pt x="105" y="91"/>
                    </a:lnTo>
                    <a:lnTo>
                      <a:pt x="85" y="110"/>
                    </a:lnTo>
                    <a:lnTo>
                      <a:pt x="67" y="130"/>
                    </a:lnTo>
                    <a:lnTo>
                      <a:pt x="51" y="153"/>
                    </a:lnTo>
                    <a:lnTo>
                      <a:pt x="38" y="176"/>
                    </a:lnTo>
                    <a:lnTo>
                      <a:pt x="25" y="199"/>
                    </a:lnTo>
                    <a:lnTo>
                      <a:pt x="17" y="223"/>
                    </a:lnTo>
                    <a:lnTo>
                      <a:pt x="9" y="248"/>
                    </a:lnTo>
                    <a:lnTo>
                      <a:pt x="4" y="273"/>
                    </a:lnTo>
                    <a:lnTo>
                      <a:pt x="1" y="299"/>
                    </a:lnTo>
                    <a:lnTo>
                      <a:pt x="0" y="324"/>
                    </a:lnTo>
                    <a:lnTo>
                      <a:pt x="3" y="349"/>
                    </a:lnTo>
                    <a:lnTo>
                      <a:pt x="7" y="375"/>
                    </a:lnTo>
                    <a:lnTo>
                      <a:pt x="13" y="400"/>
                    </a:lnTo>
                    <a:lnTo>
                      <a:pt x="22" y="424"/>
                    </a:lnTo>
                    <a:lnTo>
                      <a:pt x="33" y="448"/>
                    </a:lnTo>
                    <a:lnTo>
                      <a:pt x="47" y="471"/>
                    </a:lnTo>
                    <a:lnTo>
                      <a:pt x="63" y="492"/>
                    </a:lnTo>
                    <a:lnTo>
                      <a:pt x="81" y="513"/>
                    </a:lnTo>
                    <a:lnTo>
                      <a:pt x="102" y="533"/>
                    </a:lnTo>
                    <a:lnTo>
                      <a:pt x="120" y="547"/>
                    </a:lnTo>
                    <a:lnTo>
                      <a:pt x="138" y="560"/>
                    </a:lnTo>
                    <a:lnTo>
                      <a:pt x="155" y="571"/>
                    </a:lnTo>
                    <a:lnTo>
                      <a:pt x="172" y="582"/>
                    </a:lnTo>
                    <a:lnTo>
                      <a:pt x="206" y="600"/>
                    </a:lnTo>
                    <a:lnTo>
                      <a:pt x="238" y="615"/>
                    </a:lnTo>
                    <a:lnTo>
                      <a:pt x="268" y="628"/>
                    </a:lnTo>
                    <a:lnTo>
                      <a:pt x="296" y="638"/>
                    </a:lnTo>
                    <a:lnTo>
                      <a:pt x="322" y="647"/>
                    </a:lnTo>
                    <a:lnTo>
                      <a:pt x="346" y="655"/>
                    </a:lnTo>
                    <a:lnTo>
                      <a:pt x="369" y="663"/>
                    </a:lnTo>
                    <a:lnTo>
                      <a:pt x="388" y="671"/>
                    </a:lnTo>
                    <a:lnTo>
                      <a:pt x="397" y="676"/>
                    </a:lnTo>
                    <a:lnTo>
                      <a:pt x="405" y="681"/>
                    </a:lnTo>
                    <a:lnTo>
                      <a:pt x="412" y="688"/>
                    </a:lnTo>
                    <a:lnTo>
                      <a:pt x="419" y="694"/>
                    </a:lnTo>
                    <a:lnTo>
                      <a:pt x="424" y="700"/>
                    </a:lnTo>
                    <a:lnTo>
                      <a:pt x="429" y="708"/>
                    </a:lnTo>
                    <a:lnTo>
                      <a:pt x="433" y="717"/>
                    </a:lnTo>
                    <a:lnTo>
                      <a:pt x="437" y="726"/>
                    </a:lnTo>
                    <a:lnTo>
                      <a:pt x="440" y="737"/>
                    </a:lnTo>
                    <a:lnTo>
                      <a:pt x="441" y="748"/>
                    </a:lnTo>
                    <a:lnTo>
                      <a:pt x="441" y="761"/>
                    </a:lnTo>
                    <a:lnTo>
                      <a:pt x="441" y="774"/>
                    </a:lnTo>
                    <a:lnTo>
                      <a:pt x="423" y="779"/>
                    </a:lnTo>
                    <a:lnTo>
                      <a:pt x="408" y="781"/>
                    </a:lnTo>
                    <a:lnTo>
                      <a:pt x="395" y="784"/>
                    </a:lnTo>
                    <a:lnTo>
                      <a:pt x="384" y="784"/>
                    </a:lnTo>
                    <a:lnTo>
                      <a:pt x="374" y="783"/>
                    </a:lnTo>
                    <a:lnTo>
                      <a:pt x="365" y="780"/>
                    </a:lnTo>
                    <a:lnTo>
                      <a:pt x="359" y="776"/>
                    </a:lnTo>
                    <a:lnTo>
                      <a:pt x="352" y="771"/>
                    </a:lnTo>
                    <a:lnTo>
                      <a:pt x="347" y="764"/>
                    </a:lnTo>
                    <a:lnTo>
                      <a:pt x="342" y="756"/>
                    </a:lnTo>
                    <a:lnTo>
                      <a:pt x="339" y="746"/>
                    </a:lnTo>
                    <a:lnTo>
                      <a:pt x="335" y="734"/>
                    </a:lnTo>
                    <a:lnTo>
                      <a:pt x="328" y="708"/>
                    </a:lnTo>
                    <a:lnTo>
                      <a:pt x="321" y="676"/>
                    </a:lnTo>
                    <a:lnTo>
                      <a:pt x="7" y="681"/>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65">
                <a:extLst>
                  <a:ext uri="{FF2B5EF4-FFF2-40B4-BE49-F238E27FC236}">
                    <a16:creationId xmlns:a16="http://schemas.microsoft.com/office/drawing/2014/main" id="{384713DF-56BA-63F9-ABD1-28F511D3B7D8}"/>
                  </a:ext>
                </a:extLst>
              </p:cNvPr>
              <p:cNvSpPr>
                <a:spLocks/>
              </p:cNvSpPr>
              <p:nvPr/>
            </p:nvSpPr>
            <p:spPr bwMode="auto">
              <a:xfrm>
                <a:off x="2400334" y="6766720"/>
                <a:ext cx="260350" cy="512762"/>
              </a:xfrm>
              <a:custGeom>
                <a:avLst/>
                <a:gdLst>
                  <a:gd name="T0" fmla="*/ 0 w 659"/>
                  <a:gd name="T1" fmla="*/ 386 h 1292"/>
                  <a:gd name="T2" fmla="*/ 0 w 659"/>
                  <a:gd name="T3" fmla="*/ 457 h 1292"/>
                  <a:gd name="T4" fmla="*/ 2 w 659"/>
                  <a:gd name="T5" fmla="*/ 506 h 1292"/>
                  <a:gd name="T6" fmla="*/ 8 w 659"/>
                  <a:gd name="T7" fmla="*/ 530 h 1292"/>
                  <a:gd name="T8" fmla="*/ 13 w 659"/>
                  <a:gd name="T9" fmla="*/ 541 h 1292"/>
                  <a:gd name="T10" fmla="*/ 20 w 659"/>
                  <a:gd name="T11" fmla="*/ 549 h 1292"/>
                  <a:gd name="T12" fmla="*/ 29 w 659"/>
                  <a:gd name="T13" fmla="*/ 554 h 1292"/>
                  <a:gd name="T14" fmla="*/ 45 w 659"/>
                  <a:gd name="T15" fmla="*/ 558 h 1292"/>
                  <a:gd name="T16" fmla="*/ 88 w 659"/>
                  <a:gd name="T17" fmla="*/ 559 h 1292"/>
                  <a:gd name="T18" fmla="*/ 127 w 659"/>
                  <a:gd name="T19" fmla="*/ 622 h 1292"/>
                  <a:gd name="T20" fmla="*/ 127 w 659"/>
                  <a:gd name="T21" fmla="*/ 786 h 1292"/>
                  <a:gd name="T22" fmla="*/ 130 w 659"/>
                  <a:gd name="T23" fmla="*/ 921 h 1292"/>
                  <a:gd name="T24" fmla="*/ 133 w 659"/>
                  <a:gd name="T25" fmla="*/ 1007 h 1292"/>
                  <a:gd name="T26" fmla="*/ 141 w 659"/>
                  <a:gd name="T27" fmla="*/ 1083 h 1292"/>
                  <a:gd name="T28" fmla="*/ 148 w 659"/>
                  <a:gd name="T29" fmla="*/ 1130 h 1292"/>
                  <a:gd name="T30" fmla="*/ 156 w 659"/>
                  <a:gd name="T31" fmla="*/ 1154 h 1292"/>
                  <a:gd name="T32" fmla="*/ 165 w 659"/>
                  <a:gd name="T33" fmla="*/ 1177 h 1292"/>
                  <a:gd name="T34" fmla="*/ 180 w 659"/>
                  <a:gd name="T35" fmla="*/ 1200 h 1292"/>
                  <a:gd name="T36" fmla="*/ 199 w 659"/>
                  <a:gd name="T37" fmla="*/ 1220 h 1292"/>
                  <a:gd name="T38" fmla="*/ 223 w 659"/>
                  <a:gd name="T39" fmla="*/ 1236 h 1292"/>
                  <a:gd name="T40" fmla="*/ 248 w 659"/>
                  <a:gd name="T41" fmla="*/ 1250 h 1292"/>
                  <a:gd name="T42" fmla="*/ 279 w 659"/>
                  <a:gd name="T43" fmla="*/ 1263 h 1292"/>
                  <a:gd name="T44" fmla="*/ 326 w 659"/>
                  <a:gd name="T45" fmla="*/ 1276 h 1292"/>
                  <a:gd name="T46" fmla="*/ 397 w 659"/>
                  <a:gd name="T47" fmla="*/ 1287 h 1292"/>
                  <a:gd name="T48" fmla="*/ 473 w 659"/>
                  <a:gd name="T49" fmla="*/ 1292 h 1292"/>
                  <a:gd name="T50" fmla="*/ 549 w 659"/>
                  <a:gd name="T51" fmla="*/ 1291 h 1292"/>
                  <a:gd name="T52" fmla="*/ 623 w 659"/>
                  <a:gd name="T53" fmla="*/ 1285 h 1292"/>
                  <a:gd name="T54" fmla="*/ 651 w 659"/>
                  <a:gd name="T55" fmla="*/ 1012 h 1292"/>
                  <a:gd name="T56" fmla="*/ 518 w 659"/>
                  <a:gd name="T57" fmla="*/ 973 h 1292"/>
                  <a:gd name="T58" fmla="*/ 512 w 659"/>
                  <a:gd name="T59" fmla="*/ 927 h 1292"/>
                  <a:gd name="T60" fmla="*/ 506 w 659"/>
                  <a:gd name="T61" fmla="*/ 845 h 1292"/>
                  <a:gd name="T62" fmla="*/ 503 w 659"/>
                  <a:gd name="T63" fmla="*/ 720 h 1292"/>
                  <a:gd name="T64" fmla="*/ 503 w 659"/>
                  <a:gd name="T65" fmla="*/ 603 h 1292"/>
                  <a:gd name="T66" fmla="*/ 641 w 659"/>
                  <a:gd name="T67" fmla="*/ 552 h 1292"/>
                  <a:gd name="T68" fmla="*/ 503 w 659"/>
                  <a:gd name="T69" fmla="*/ 290 h 1292"/>
                  <a:gd name="T70" fmla="*/ 498 w 659"/>
                  <a:gd name="T71" fmla="*/ 255 h 1292"/>
                  <a:gd name="T72" fmla="*/ 497 w 659"/>
                  <a:gd name="T73" fmla="*/ 219 h 1292"/>
                  <a:gd name="T74" fmla="*/ 498 w 659"/>
                  <a:gd name="T75" fmla="*/ 146 h 1292"/>
                  <a:gd name="T76" fmla="*/ 496 w 659"/>
                  <a:gd name="T77" fmla="*/ 72 h 1292"/>
                  <a:gd name="T78" fmla="*/ 491 w 659"/>
                  <a:gd name="T79" fmla="*/ 36 h 1292"/>
                  <a:gd name="T80" fmla="*/ 482 w 659"/>
                  <a:gd name="T81" fmla="*/ 0 h 1292"/>
                  <a:gd name="T82" fmla="*/ 246 w 659"/>
                  <a:gd name="T83" fmla="*/ 82 h 1292"/>
                  <a:gd name="T84" fmla="*/ 213 w 659"/>
                  <a:gd name="T85" fmla="*/ 162 h 1292"/>
                  <a:gd name="T86" fmla="*/ 195 w 659"/>
                  <a:gd name="T87" fmla="*/ 200 h 1292"/>
                  <a:gd name="T88" fmla="*/ 174 w 659"/>
                  <a:gd name="T89" fmla="*/ 231 h 1292"/>
                  <a:gd name="T90" fmla="*/ 145 w 659"/>
                  <a:gd name="T91" fmla="*/ 259 h 1292"/>
                  <a:gd name="T92" fmla="*/ 102 w 659"/>
                  <a:gd name="T93" fmla="*/ 288 h 1292"/>
                  <a:gd name="T94" fmla="*/ 41 w 659"/>
                  <a:gd name="T95" fmla="*/ 321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1292">
                    <a:moveTo>
                      <a:pt x="2" y="341"/>
                    </a:moveTo>
                    <a:lnTo>
                      <a:pt x="0" y="386"/>
                    </a:lnTo>
                    <a:lnTo>
                      <a:pt x="0" y="426"/>
                    </a:lnTo>
                    <a:lnTo>
                      <a:pt x="0" y="457"/>
                    </a:lnTo>
                    <a:lnTo>
                      <a:pt x="0" y="484"/>
                    </a:lnTo>
                    <a:lnTo>
                      <a:pt x="2" y="506"/>
                    </a:lnTo>
                    <a:lnTo>
                      <a:pt x="6" y="523"/>
                    </a:lnTo>
                    <a:lnTo>
                      <a:pt x="8" y="530"/>
                    </a:lnTo>
                    <a:lnTo>
                      <a:pt x="11" y="536"/>
                    </a:lnTo>
                    <a:lnTo>
                      <a:pt x="13" y="541"/>
                    </a:lnTo>
                    <a:lnTo>
                      <a:pt x="17" y="545"/>
                    </a:lnTo>
                    <a:lnTo>
                      <a:pt x="20" y="549"/>
                    </a:lnTo>
                    <a:lnTo>
                      <a:pt x="25" y="551"/>
                    </a:lnTo>
                    <a:lnTo>
                      <a:pt x="29" y="554"/>
                    </a:lnTo>
                    <a:lnTo>
                      <a:pt x="34" y="555"/>
                    </a:lnTo>
                    <a:lnTo>
                      <a:pt x="45" y="558"/>
                    </a:lnTo>
                    <a:lnTo>
                      <a:pt x="58" y="559"/>
                    </a:lnTo>
                    <a:lnTo>
                      <a:pt x="88" y="559"/>
                    </a:lnTo>
                    <a:lnTo>
                      <a:pt x="127" y="561"/>
                    </a:lnTo>
                    <a:lnTo>
                      <a:pt x="127" y="622"/>
                    </a:lnTo>
                    <a:lnTo>
                      <a:pt x="127" y="699"/>
                    </a:lnTo>
                    <a:lnTo>
                      <a:pt x="127" y="786"/>
                    </a:lnTo>
                    <a:lnTo>
                      <a:pt x="128" y="875"/>
                    </a:lnTo>
                    <a:lnTo>
                      <a:pt x="130" y="921"/>
                    </a:lnTo>
                    <a:lnTo>
                      <a:pt x="131" y="965"/>
                    </a:lnTo>
                    <a:lnTo>
                      <a:pt x="133" y="1007"/>
                    </a:lnTo>
                    <a:lnTo>
                      <a:pt x="137" y="1046"/>
                    </a:lnTo>
                    <a:lnTo>
                      <a:pt x="141" y="1083"/>
                    </a:lnTo>
                    <a:lnTo>
                      <a:pt x="146" y="1115"/>
                    </a:lnTo>
                    <a:lnTo>
                      <a:pt x="148" y="1130"/>
                    </a:lnTo>
                    <a:lnTo>
                      <a:pt x="152" y="1143"/>
                    </a:lnTo>
                    <a:lnTo>
                      <a:pt x="156" y="1154"/>
                    </a:lnTo>
                    <a:lnTo>
                      <a:pt x="160" y="1166"/>
                    </a:lnTo>
                    <a:lnTo>
                      <a:pt x="165" y="1177"/>
                    </a:lnTo>
                    <a:lnTo>
                      <a:pt x="172" y="1188"/>
                    </a:lnTo>
                    <a:lnTo>
                      <a:pt x="180" y="1200"/>
                    </a:lnTo>
                    <a:lnTo>
                      <a:pt x="189" y="1210"/>
                    </a:lnTo>
                    <a:lnTo>
                      <a:pt x="199" y="1220"/>
                    </a:lnTo>
                    <a:lnTo>
                      <a:pt x="210" y="1228"/>
                    </a:lnTo>
                    <a:lnTo>
                      <a:pt x="223" y="1236"/>
                    </a:lnTo>
                    <a:lnTo>
                      <a:pt x="236" y="1244"/>
                    </a:lnTo>
                    <a:lnTo>
                      <a:pt x="248" y="1250"/>
                    </a:lnTo>
                    <a:lnTo>
                      <a:pt x="263" y="1257"/>
                    </a:lnTo>
                    <a:lnTo>
                      <a:pt x="279" y="1263"/>
                    </a:lnTo>
                    <a:lnTo>
                      <a:pt x="294" y="1268"/>
                    </a:lnTo>
                    <a:lnTo>
                      <a:pt x="326" y="1276"/>
                    </a:lnTo>
                    <a:lnTo>
                      <a:pt x="361" y="1283"/>
                    </a:lnTo>
                    <a:lnTo>
                      <a:pt x="397" y="1287"/>
                    </a:lnTo>
                    <a:lnTo>
                      <a:pt x="434" y="1291"/>
                    </a:lnTo>
                    <a:lnTo>
                      <a:pt x="473" y="1292"/>
                    </a:lnTo>
                    <a:lnTo>
                      <a:pt x="511" y="1292"/>
                    </a:lnTo>
                    <a:lnTo>
                      <a:pt x="549" y="1291"/>
                    </a:lnTo>
                    <a:lnTo>
                      <a:pt x="587" y="1288"/>
                    </a:lnTo>
                    <a:lnTo>
                      <a:pt x="623" y="1285"/>
                    </a:lnTo>
                    <a:lnTo>
                      <a:pt x="659" y="1281"/>
                    </a:lnTo>
                    <a:lnTo>
                      <a:pt x="651" y="1012"/>
                    </a:lnTo>
                    <a:lnTo>
                      <a:pt x="523" y="991"/>
                    </a:lnTo>
                    <a:lnTo>
                      <a:pt x="518" y="973"/>
                    </a:lnTo>
                    <a:lnTo>
                      <a:pt x="515" y="951"/>
                    </a:lnTo>
                    <a:lnTo>
                      <a:pt x="512" y="927"/>
                    </a:lnTo>
                    <a:lnTo>
                      <a:pt x="510" y="902"/>
                    </a:lnTo>
                    <a:lnTo>
                      <a:pt x="506" y="845"/>
                    </a:lnTo>
                    <a:lnTo>
                      <a:pt x="503" y="783"/>
                    </a:lnTo>
                    <a:lnTo>
                      <a:pt x="503" y="720"/>
                    </a:lnTo>
                    <a:lnTo>
                      <a:pt x="503" y="659"/>
                    </a:lnTo>
                    <a:lnTo>
                      <a:pt x="503" y="603"/>
                    </a:lnTo>
                    <a:lnTo>
                      <a:pt x="503" y="554"/>
                    </a:lnTo>
                    <a:lnTo>
                      <a:pt x="641" y="552"/>
                    </a:lnTo>
                    <a:lnTo>
                      <a:pt x="643" y="294"/>
                    </a:lnTo>
                    <a:lnTo>
                      <a:pt x="503" y="290"/>
                    </a:lnTo>
                    <a:lnTo>
                      <a:pt x="501" y="272"/>
                    </a:lnTo>
                    <a:lnTo>
                      <a:pt x="498" y="255"/>
                    </a:lnTo>
                    <a:lnTo>
                      <a:pt x="498" y="237"/>
                    </a:lnTo>
                    <a:lnTo>
                      <a:pt x="497" y="219"/>
                    </a:lnTo>
                    <a:lnTo>
                      <a:pt x="497" y="183"/>
                    </a:lnTo>
                    <a:lnTo>
                      <a:pt x="498" y="146"/>
                    </a:lnTo>
                    <a:lnTo>
                      <a:pt x="498" y="109"/>
                    </a:lnTo>
                    <a:lnTo>
                      <a:pt x="496" y="72"/>
                    </a:lnTo>
                    <a:lnTo>
                      <a:pt x="493" y="55"/>
                    </a:lnTo>
                    <a:lnTo>
                      <a:pt x="491" y="36"/>
                    </a:lnTo>
                    <a:lnTo>
                      <a:pt x="487" y="18"/>
                    </a:lnTo>
                    <a:lnTo>
                      <a:pt x="482" y="0"/>
                    </a:lnTo>
                    <a:lnTo>
                      <a:pt x="280" y="8"/>
                    </a:lnTo>
                    <a:lnTo>
                      <a:pt x="246" y="82"/>
                    </a:lnTo>
                    <a:lnTo>
                      <a:pt x="222" y="138"/>
                    </a:lnTo>
                    <a:lnTo>
                      <a:pt x="213" y="162"/>
                    </a:lnTo>
                    <a:lnTo>
                      <a:pt x="204" y="183"/>
                    </a:lnTo>
                    <a:lnTo>
                      <a:pt x="195" y="200"/>
                    </a:lnTo>
                    <a:lnTo>
                      <a:pt x="185" y="217"/>
                    </a:lnTo>
                    <a:lnTo>
                      <a:pt x="174" y="231"/>
                    </a:lnTo>
                    <a:lnTo>
                      <a:pt x="161" y="245"/>
                    </a:lnTo>
                    <a:lnTo>
                      <a:pt x="145" y="259"/>
                    </a:lnTo>
                    <a:lnTo>
                      <a:pt x="126" y="272"/>
                    </a:lnTo>
                    <a:lnTo>
                      <a:pt x="102" y="288"/>
                    </a:lnTo>
                    <a:lnTo>
                      <a:pt x="74" y="303"/>
                    </a:lnTo>
                    <a:lnTo>
                      <a:pt x="41" y="321"/>
                    </a:lnTo>
                    <a:lnTo>
                      <a:pt x="2" y="341"/>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67">
                <a:extLst>
                  <a:ext uri="{FF2B5EF4-FFF2-40B4-BE49-F238E27FC236}">
                    <a16:creationId xmlns:a16="http://schemas.microsoft.com/office/drawing/2014/main" id="{32C24A2F-129A-939E-CCD9-CFF08A48776A}"/>
                  </a:ext>
                </a:extLst>
              </p:cNvPr>
              <p:cNvSpPr>
                <a:spLocks/>
              </p:cNvSpPr>
              <p:nvPr/>
            </p:nvSpPr>
            <p:spPr bwMode="auto">
              <a:xfrm>
                <a:off x="3951322" y="5977732"/>
                <a:ext cx="228600" cy="514350"/>
              </a:xfrm>
              <a:custGeom>
                <a:avLst/>
                <a:gdLst>
                  <a:gd name="T0" fmla="*/ 19 w 577"/>
                  <a:gd name="T1" fmla="*/ 553 h 1294"/>
                  <a:gd name="T2" fmla="*/ 42 w 577"/>
                  <a:gd name="T3" fmla="*/ 560 h 1294"/>
                  <a:gd name="T4" fmla="*/ 63 w 577"/>
                  <a:gd name="T5" fmla="*/ 560 h 1294"/>
                  <a:gd name="T6" fmla="*/ 76 w 577"/>
                  <a:gd name="T7" fmla="*/ 556 h 1294"/>
                  <a:gd name="T8" fmla="*/ 82 w 577"/>
                  <a:gd name="T9" fmla="*/ 557 h 1294"/>
                  <a:gd name="T10" fmla="*/ 93 w 577"/>
                  <a:gd name="T11" fmla="*/ 574 h 1294"/>
                  <a:gd name="T12" fmla="*/ 105 w 577"/>
                  <a:gd name="T13" fmla="*/ 618 h 1294"/>
                  <a:gd name="T14" fmla="*/ 108 w 577"/>
                  <a:gd name="T15" fmla="*/ 660 h 1294"/>
                  <a:gd name="T16" fmla="*/ 106 w 577"/>
                  <a:gd name="T17" fmla="*/ 731 h 1294"/>
                  <a:gd name="T18" fmla="*/ 99 w 577"/>
                  <a:gd name="T19" fmla="*/ 835 h 1294"/>
                  <a:gd name="T20" fmla="*/ 93 w 577"/>
                  <a:gd name="T21" fmla="*/ 942 h 1294"/>
                  <a:gd name="T22" fmla="*/ 94 w 577"/>
                  <a:gd name="T23" fmla="*/ 1021 h 1294"/>
                  <a:gd name="T24" fmla="*/ 99 w 577"/>
                  <a:gd name="T25" fmla="*/ 1072 h 1294"/>
                  <a:gd name="T26" fmla="*/ 109 w 577"/>
                  <a:gd name="T27" fmla="*/ 1120 h 1294"/>
                  <a:gd name="T28" fmla="*/ 125 w 577"/>
                  <a:gd name="T29" fmla="*/ 1163 h 1294"/>
                  <a:gd name="T30" fmla="*/ 149 w 577"/>
                  <a:gd name="T31" fmla="*/ 1202 h 1294"/>
                  <a:gd name="T32" fmla="*/ 181 w 577"/>
                  <a:gd name="T33" fmla="*/ 1235 h 1294"/>
                  <a:gd name="T34" fmla="*/ 221 w 577"/>
                  <a:gd name="T35" fmla="*/ 1262 h 1294"/>
                  <a:gd name="T36" fmla="*/ 272 w 577"/>
                  <a:gd name="T37" fmla="*/ 1281 h 1294"/>
                  <a:gd name="T38" fmla="*/ 336 w 577"/>
                  <a:gd name="T39" fmla="*/ 1291 h 1294"/>
                  <a:gd name="T40" fmla="*/ 409 w 577"/>
                  <a:gd name="T41" fmla="*/ 1294 h 1294"/>
                  <a:gd name="T42" fmla="*/ 551 w 577"/>
                  <a:gd name="T43" fmla="*/ 1283 h 1294"/>
                  <a:gd name="T44" fmla="*/ 562 w 577"/>
                  <a:gd name="T45" fmla="*/ 1278 h 1294"/>
                  <a:gd name="T46" fmla="*/ 570 w 577"/>
                  <a:gd name="T47" fmla="*/ 1255 h 1294"/>
                  <a:gd name="T48" fmla="*/ 575 w 577"/>
                  <a:gd name="T49" fmla="*/ 1227 h 1294"/>
                  <a:gd name="T50" fmla="*/ 577 w 577"/>
                  <a:gd name="T51" fmla="*/ 1163 h 1294"/>
                  <a:gd name="T52" fmla="*/ 575 w 577"/>
                  <a:gd name="T53" fmla="*/ 1096 h 1294"/>
                  <a:gd name="T54" fmla="*/ 571 w 577"/>
                  <a:gd name="T55" fmla="*/ 1034 h 1294"/>
                  <a:gd name="T56" fmla="*/ 493 w 577"/>
                  <a:gd name="T57" fmla="*/ 1015 h 1294"/>
                  <a:gd name="T58" fmla="*/ 470 w 577"/>
                  <a:gd name="T59" fmla="*/ 1008 h 1294"/>
                  <a:gd name="T60" fmla="*/ 456 w 577"/>
                  <a:gd name="T61" fmla="*/ 998 h 1294"/>
                  <a:gd name="T62" fmla="*/ 450 w 577"/>
                  <a:gd name="T63" fmla="*/ 982 h 1294"/>
                  <a:gd name="T64" fmla="*/ 447 w 577"/>
                  <a:gd name="T65" fmla="*/ 955 h 1294"/>
                  <a:gd name="T66" fmla="*/ 449 w 577"/>
                  <a:gd name="T67" fmla="*/ 855 h 1294"/>
                  <a:gd name="T68" fmla="*/ 449 w 577"/>
                  <a:gd name="T69" fmla="*/ 783 h 1294"/>
                  <a:gd name="T70" fmla="*/ 449 w 577"/>
                  <a:gd name="T71" fmla="*/ 709 h 1294"/>
                  <a:gd name="T72" fmla="*/ 449 w 577"/>
                  <a:gd name="T73" fmla="*/ 637 h 1294"/>
                  <a:gd name="T74" fmla="*/ 447 w 577"/>
                  <a:gd name="T75" fmla="*/ 564 h 1294"/>
                  <a:gd name="T76" fmla="*/ 576 w 577"/>
                  <a:gd name="T77" fmla="*/ 295 h 1294"/>
                  <a:gd name="T78" fmla="*/ 443 w 577"/>
                  <a:gd name="T79" fmla="*/ 0 h 1294"/>
                  <a:gd name="T80" fmla="*/ 231 w 577"/>
                  <a:gd name="T81" fmla="*/ 49 h 1294"/>
                  <a:gd name="T82" fmla="*/ 202 w 577"/>
                  <a:gd name="T83" fmla="*/ 124 h 1294"/>
                  <a:gd name="T84" fmla="*/ 187 w 577"/>
                  <a:gd name="T85" fmla="*/ 173 h 1294"/>
                  <a:gd name="T86" fmla="*/ 176 w 577"/>
                  <a:gd name="T87" fmla="*/ 205 h 1294"/>
                  <a:gd name="T88" fmla="*/ 164 w 577"/>
                  <a:gd name="T89" fmla="*/ 228 h 1294"/>
                  <a:gd name="T90" fmla="*/ 143 w 577"/>
                  <a:gd name="T91" fmla="*/ 248 h 1294"/>
                  <a:gd name="T92" fmla="*/ 77 w 577"/>
                  <a:gd name="T93" fmla="*/ 292 h 1294"/>
                  <a:gd name="T94" fmla="*/ 5 w 577"/>
                  <a:gd name="T95" fmla="*/ 547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7" h="1294">
                    <a:moveTo>
                      <a:pt x="5" y="547"/>
                    </a:moveTo>
                    <a:lnTo>
                      <a:pt x="19" y="553"/>
                    </a:lnTo>
                    <a:lnTo>
                      <a:pt x="32" y="557"/>
                    </a:lnTo>
                    <a:lnTo>
                      <a:pt x="42" y="560"/>
                    </a:lnTo>
                    <a:lnTo>
                      <a:pt x="51" y="561"/>
                    </a:lnTo>
                    <a:lnTo>
                      <a:pt x="63" y="560"/>
                    </a:lnTo>
                    <a:lnTo>
                      <a:pt x="72" y="557"/>
                    </a:lnTo>
                    <a:lnTo>
                      <a:pt x="76" y="556"/>
                    </a:lnTo>
                    <a:lnTo>
                      <a:pt x="80" y="556"/>
                    </a:lnTo>
                    <a:lnTo>
                      <a:pt x="82" y="557"/>
                    </a:lnTo>
                    <a:lnTo>
                      <a:pt x="85" y="561"/>
                    </a:lnTo>
                    <a:lnTo>
                      <a:pt x="93" y="574"/>
                    </a:lnTo>
                    <a:lnTo>
                      <a:pt x="103" y="598"/>
                    </a:lnTo>
                    <a:lnTo>
                      <a:pt x="105" y="618"/>
                    </a:lnTo>
                    <a:lnTo>
                      <a:pt x="108" y="638"/>
                    </a:lnTo>
                    <a:lnTo>
                      <a:pt x="108" y="660"/>
                    </a:lnTo>
                    <a:lnTo>
                      <a:pt x="108" y="683"/>
                    </a:lnTo>
                    <a:lnTo>
                      <a:pt x="106" y="731"/>
                    </a:lnTo>
                    <a:lnTo>
                      <a:pt x="103" y="781"/>
                    </a:lnTo>
                    <a:lnTo>
                      <a:pt x="99" y="835"/>
                    </a:lnTo>
                    <a:lnTo>
                      <a:pt x="95" y="888"/>
                    </a:lnTo>
                    <a:lnTo>
                      <a:pt x="93" y="942"/>
                    </a:lnTo>
                    <a:lnTo>
                      <a:pt x="93" y="996"/>
                    </a:lnTo>
                    <a:lnTo>
                      <a:pt x="94" y="1021"/>
                    </a:lnTo>
                    <a:lnTo>
                      <a:pt x="96" y="1047"/>
                    </a:lnTo>
                    <a:lnTo>
                      <a:pt x="99" y="1072"/>
                    </a:lnTo>
                    <a:lnTo>
                      <a:pt x="104" y="1096"/>
                    </a:lnTo>
                    <a:lnTo>
                      <a:pt x="109" y="1120"/>
                    </a:lnTo>
                    <a:lnTo>
                      <a:pt x="116" y="1141"/>
                    </a:lnTo>
                    <a:lnTo>
                      <a:pt x="125" y="1163"/>
                    </a:lnTo>
                    <a:lnTo>
                      <a:pt x="137" y="1183"/>
                    </a:lnTo>
                    <a:lnTo>
                      <a:pt x="149" y="1202"/>
                    </a:lnTo>
                    <a:lnTo>
                      <a:pt x="164" y="1218"/>
                    </a:lnTo>
                    <a:lnTo>
                      <a:pt x="181" y="1235"/>
                    </a:lnTo>
                    <a:lnTo>
                      <a:pt x="200" y="1249"/>
                    </a:lnTo>
                    <a:lnTo>
                      <a:pt x="221" y="1262"/>
                    </a:lnTo>
                    <a:lnTo>
                      <a:pt x="245" y="1272"/>
                    </a:lnTo>
                    <a:lnTo>
                      <a:pt x="272" y="1281"/>
                    </a:lnTo>
                    <a:lnTo>
                      <a:pt x="301" y="1287"/>
                    </a:lnTo>
                    <a:lnTo>
                      <a:pt x="336" y="1291"/>
                    </a:lnTo>
                    <a:lnTo>
                      <a:pt x="373" y="1293"/>
                    </a:lnTo>
                    <a:lnTo>
                      <a:pt x="409" y="1294"/>
                    </a:lnTo>
                    <a:lnTo>
                      <a:pt x="445" y="1294"/>
                    </a:lnTo>
                    <a:lnTo>
                      <a:pt x="551" y="1283"/>
                    </a:lnTo>
                    <a:lnTo>
                      <a:pt x="556" y="1279"/>
                    </a:lnTo>
                    <a:lnTo>
                      <a:pt x="562" y="1278"/>
                    </a:lnTo>
                    <a:lnTo>
                      <a:pt x="566" y="1268"/>
                    </a:lnTo>
                    <a:lnTo>
                      <a:pt x="570" y="1255"/>
                    </a:lnTo>
                    <a:lnTo>
                      <a:pt x="572" y="1243"/>
                    </a:lnTo>
                    <a:lnTo>
                      <a:pt x="575" y="1227"/>
                    </a:lnTo>
                    <a:lnTo>
                      <a:pt x="576" y="1197"/>
                    </a:lnTo>
                    <a:lnTo>
                      <a:pt x="577" y="1163"/>
                    </a:lnTo>
                    <a:lnTo>
                      <a:pt x="576" y="1129"/>
                    </a:lnTo>
                    <a:lnTo>
                      <a:pt x="575" y="1096"/>
                    </a:lnTo>
                    <a:lnTo>
                      <a:pt x="572" y="1063"/>
                    </a:lnTo>
                    <a:lnTo>
                      <a:pt x="571" y="1034"/>
                    </a:lnTo>
                    <a:lnTo>
                      <a:pt x="526" y="1022"/>
                    </a:lnTo>
                    <a:lnTo>
                      <a:pt x="493" y="1015"/>
                    </a:lnTo>
                    <a:lnTo>
                      <a:pt x="480" y="1012"/>
                    </a:lnTo>
                    <a:lnTo>
                      <a:pt x="470" y="1008"/>
                    </a:lnTo>
                    <a:lnTo>
                      <a:pt x="462" y="1003"/>
                    </a:lnTo>
                    <a:lnTo>
                      <a:pt x="456" y="998"/>
                    </a:lnTo>
                    <a:lnTo>
                      <a:pt x="452" y="990"/>
                    </a:lnTo>
                    <a:lnTo>
                      <a:pt x="450" y="982"/>
                    </a:lnTo>
                    <a:lnTo>
                      <a:pt x="447" y="970"/>
                    </a:lnTo>
                    <a:lnTo>
                      <a:pt x="447" y="955"/>
                    </a:lnTo>
                    <a:lnTo>
                      <a:pt x="447" y="914"/>
                    </a:lnTo>
                    <a:lnTo>
                      <a:pt x="449" y="855"/>
                    </a:lnTo>
                    <a:lnTo>
                      <a:pt x="449" y="818"/>
                    </a:lnTo>
                    <a:lnTo>
                      <a:pt x="449" y="783"/>
                    </a:lnTo>
                    <a:lnTo>
                      <a:pt x="449" y="746"/>
                    </a:lnTo>
                    <a:lnTo>
                      <a:pt x="449" y="709"/>
                    </a:lnTo>
                    <a:lnTo>
                      <a:pt x="449" y="673"/>
                    </a:lnTo>
                    <a:lnTo>
                      <a:pt x="449" y="637"/>
                    </a:lnTo>
                    <a:lnTo>
                      <a:pt x="449" y="600"/>
                    </a:lnTo>
                    <a:lnTo>
                      <a:pt x="447" y="564"/>
                    </a:lnTo>
                    <a:lnTo>
                      <a:pt x="572" y="555"/>
                    </a:lnTo>
                    <a:lnTo>
                      <a:pt x="576" y="295"/>
                    </a:lnTo>
                    <a:lnTo>
                      <a:pt x="447" y="291"/>
                    </a:lnTo>
                    <a:lnTo>
                      <a:pt x="443" y="0"/>
                    </a:lnTo>
                    <a:lnTo>
                      <a:pt x="253" y="1"/>
                    </a:lnTo>
                    <a:lnTo>
                      <a:pt x="231" y="49"/>
                    </a:lnTo>
                    <a:lnTo>
                      <a:pt x="215" y="90"/>
                    </a:lnTo>
                    <a:lnTo>
                      <a:pt x="202" y="124"/>
                    </a:lnTo>
                    <a:lnTo>
                      <a:pt x="194" y="151"/>
                    </a:lnTo>
                    <a:lnTo>
                      <a:pt x="187" y="173"/>
                    </a:lnTo>
                    <a:lnTo>
                      <a:pt x="181" y="191"/>
                    </a:lnTo>
                    <a:lnTo>
                      <a:pt x="176" y="205"/>
                    </a:lnTo>
                    <a:lnTo>
                      <a:pt x="171" y="218"/>
                    </a:lnTo>
                    <a:lnTo>
                      <a:pt x="164" y="228"/>
                    </a:lnTo>
                    <a:lnTo>
                      <a:pt x="154" y="238"/>
                    </a:lnTo>
                    <a:lnTo>
                      <a:pt x="143" y="248"/>
                    </a:lnTo>
                    <a:lnTo>
                      <a:pt x="125" y="261"/>
                    </a:lnTo>
                    <a:lnTo>
                      <a:pt x="77" y="292"/>
                    </a:lnTo>
                    <a:lnTo>
                      <a:pt x="0" y="342"/>
                    </a:lnTo>
                    <a:lnTo>
                      <a:pt x="5" y="547"/>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68">
                <a:extLst>
                  <a:ext uri="{FF2B5EF4-FFF2-40B4-BE49-F238E27FC236}">
                    <a16:creationId xmlns:a16="http://schemas.microsoft.com/office/drawing/2014/main" id="{7D7828C7-6687-7EBD-0BD2-A34F85AA8F2C}"/>
                  </a:ext>
                </a:extLst>
              </p:cNvPr>
              <p:cNvSpPr>
                <a:spLocks/>
              </p:cNvSpPr>
              <p:nvPr/>
            </p:nvSpPr>
            <p:spPr bwMode="auto">
              <a:xfrm>
                <a:off x="3194084" y="5976145"/>
                <a:ext cx="227012" cy="514350"/>
              </a:xfrm>
              <a:custGeom>
                <a:avLst/>
                <a:gdLst>
                  <a:gd name="T0" fmla="*/ 470 w 576"/>
                  <a:gd name="T1" fmla="*/ 284 h 1295"/>
                  <a:gd name="T2" fmla="*/ 414 w 576"/>
                  <a:gd name="T3" fmla="*/ 7 h 1295"/>
                  <a:gd name="T4" fmla="*/ 368 w 576"/>
                  <a:gd name="T5" fmla="*/ 0 h 1295"/>
                  <a:gd name="T6" fmla="*/ 321 w 576"/>
                  <a:gd name="T7" fmla="*/ 2 h 1295"/>
                  <a:gd name="T8" fmla="*/ 274 w 576"/>
                  <a:gd name="T9" fmla="*/ 7 h 1295"/>
                  <a:gd name="T10" fmla="*/ 220 w 576"/>
                  <a:gd name="T11" fmla="*/ 84 h 1295"/>
                  <a:gd name="T12" fmla="*/ 192 w 576"/>
                  <a:gd name="T13" fmla="*/ 162 h 1295"/>
                  <a:gd name="T14" fmla="*/ 177 w 576"/>
                  <a:gd name="T15" fmla="*/ 199 h 1295"/>
                  <a:gd name="T16" fmla="*/ 159 w 576"/>
                  <a:gd name="T17" fmla="*/ 230 h 1295"/>
                  <a:gd name="T18" fmla="*/ 133 w 576"/>
                  <a:gd name="T19" fmla="*/ 257 h 1295"/>
                  <a:gd name="T20" fmla="*/ 94 w 576"/>
                  <a:gd name="T21" fmla="*/ 288 h 1295"/>
                  <a:gd name="T22" fmla="*/ 37 w 576"/>
                  <a:gd name="T23" fmla="*/ 323 h 1295"/>
                  <a:gd name="T24" fmla="*/ 3 w 576"/>
                  <a:gd name="T25" fmla="*/ 550 h 1295"/>
                  <a:gd name="T26" fmla="*/ 36 w 576"/>
                  <a:gd name="T27" fmla="*/ 562 h 1295"/>
                  <a:gd name="T28" fmla="*/ 63 w 576"/>
                  <a:gd name="T29" fmla="*/ 568 h 1295"/>
                  <a:gd name="T30" fmla="*/ 76 w 576"/>
                  <a:gd name="T31" fmla="*/ 573 h 1295"/>
                  <a:gd name="T32" fmla="*/ 86 w 576"/>
                  <a:gd name="T33" fmla="*/ 579 h 1295"/>
                  <a:gd name="T34" fmla="*/ 94 w 576"/>
                  <a:gd name="T35" fmla="*/ 588 h 1295"/>
                  <a:gd name="T36" fmla="*/ 99 w 576"/>
                  <a:gd name="T37" fmla="*/ 601 h 1295"/>
                  <a:gd name="T38" fmla="*/ 97 w 576"/>
                  <a:gd name="T39" fmla="*/ 727 h 1295"/>
                  <a:gd name="T40" fmla="*/ 96 w 576"/>
                  <a:gd name="T41" fmla="*/ 887 h 1295"/>
                  <a:gd name="T42" fmla="*/ 97 w 576"/>
                  <a:gd name="T43" fmla="*/ 967 h 1295"/>
                  <a:gd name="T44" fmla="*/ 101 w 576"/>
                  <a:gd name="T45" fmla="*/ 1042 h 1295"/>
                  <a:gd name="T46" fmla="*/ 109 w 576"/>
                  <a:gd name="T47" fmla="*/ 1105 h 1295"/>
                  <a:gd name="T48" fmla="*/ 120 w 576"/>
                  <a:gd name="T49" fmla="*/ 1152 h 1295"/>
                  <a:gd name="T50" fmla="*/ 133 w 576"/>
                  <a:gd name="T51" fmla="*/ 1181 h 1295"/>
                  <a:gd name="T52" fmla="*/ 149 w 576"/>
                  <a:gd name="T53" fmla="*/ 1205 h 1295"/>
                  <a:gd name="T54" fmla="*/ 168 w 576"/>
                  <a:gd name="T55" fmla="*/ 1227 h 1295"/>
                  <a:gd name="T56" fmla="*/ 191 w 576"/>
                  <a:gd name="T57" fmla="*/ 1244 h 1295"/>
                  <a:gd name="T58" fmla="*/ 215 w 576"/>
                  <a:gd name="T59" fmla="*/ 1258 h 1295"/>
                  <a:gd name="T60" fmla="*/ 241 w 576"/>
                  <a:gd name="T61" fmla="*/ 1270 h 1295"/>
                  <a:gd name="T62" fmla="*/ 270 w 576"/>
                  <a:gd name="T63" fmla="*/ 1278 h 1295"/>
                  <a:gd name="T64" fmla="*/ 301 w 576"/>
                  <a:gd name="T65" fmla="*/ 1285 h 1295"/>
                  <a:gd name="T66" fmla="*/ 365 w 576"/>
                  <a:gd name="T67" fmla="*/ 1294 h 1295"/>
                  <a:gd name="T68" fmla="*/ 433 w 576"/>
                  <a:gd name="T69" fmla="*/ 1295 h 1295"/>
                  <a:gd name="T70" fmla="*/ 572 w 576"/>
                  <a:gd name="T71" fmla="*/ 1292 h 1295"/>
                  <a:gd name="T72" fmla="*/ 563 w 576"/>
                  <a:gd name="T73" fmla="*/ 1040 h 1295"/>
                  <a:gd name="T74" fmla="*/ 548 w 576"/>
                  <a:gd name="T75" fmla="*/ 1034 h 1295"/>
                  <a:gd name="T76" fmla="*/ 525 w 576"/>
                  <a:gd name="T77" fmla="*/ 1028 h 1295"/>
                  <a:gd name="T78" fmla="*/ 496 w 576"/>
                  <a:gd name="T79" fmla="*/ 1023 h 1295"/>
                  <a:gd name="T80" fmla="*/ 477 w 576"/>
                  <a:gd name="T81" fmla="*/ 1014 h 1295"/>
                  <a:gd name="T82" fmla="*/ 465 w 576"/>
                  <a:gd name="T83" fmla="*/ 1005 h 1295"/>
                  <a:gd name="T84" fmla="*/ 457 w 576"/>
                  <a:gd name="T85" fmla="*/ 995 h 1295"/>
                  <a:gd name="T86" fmla="*/ 453 w 576"/>
                  <a:gd name="T87" fmla="*/ 982 h 1295"/>
                  <a:gd name="T88" fmla="*/ 450 w 576"/>
                  <a:gd name="T89" fmla="*/ 950 h 1295"/>
                  <a:gd name="T90" fmla="*/ 443 w 576"/>
                  <a:gd name="T91" fmla="*/ 860 h 1295"/>
                  <a:gd name="T92" fmla="*/ 442 w 576"/>
                  <a:gd name="T93" fmla="*/ 716 h 1295"/>
                  <a:gd name="T94" fmla="*/ 443 w 576"/>
                  <a:gd name="T95" fmla="*/ 596 h 1295"/>
                  <a:gd name="T96" fmla="*/ 565 w 576"/>
                  <a:gd name="T97" fmla="*/ 55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1295">
                    <a:moveTo>
                      <a:pt x="576" y="301"/>
                    </a:moveTo>
                    <a:lnTo>
                      <a:pt x="470" y="284"/>
                    </a:lnTo>
                    <a:lnTo>
                      <a:pt x="438" y="13"/>
                    </a:lnTo>
                    <a:lnTo>
                      <a:pt x="414" y="7"/>
                    </a:lnTo>
                    <a:lnTo>
                      <a:pt x="390" y="3"/>
                    </a:lnTo>
                    <a:lnTo>
                      <a:pt x="368" y="0"/>
                    </a:lnTo>
                    <a:lnTo>
                      <a:pt x="345" y="0"/>
                    </a:lnTo>
                    <a:lnTo>
                      <a:pt x="321" y="2"/>
                    </a:lnTo>
                    <a:lnTo>
                      <a:pt x="298" y="3"/>
                    </a:lnTo>
                    <a:lnTo>
                      <a:pt x="274" y="7"/>
                    </a:lnTo>
                    <a:lnTo>
                      <a:pt x="249" y="10"/>
                    </a:lnTo>
                    <a:lnTo>
                      <a:pt x="220" y="84"/>
                    </a:lnTo>
                    <a:lnTo>
                      <a:pt x="201" y="140"/>
                    </a:lnTo>
                    <a:lnTo>
                      <a:pt x="192" y="162"/>
                    </a:lnTo>
                    <a:lnTo>
                      <a:pt x="185" y="183"/>
                    </a:lnTo>
                    <a:lnTo>
                      <a:pt x="177" y="199"/>
                    </a:lnTo>
                    <a:lnTo>
                      <a:pt x="168" y="216"/>
                    </a:lnTo>
                    <a:lnTo>
                      <a:pt x="159" y="230"/>
                    </a:lnTo>
                    <a:lnTo>
                      <a:pt x="147" y="244"/>
                    </a:lnTo>
                    <a:lnTo>
                      <a:pt x="133" y="257"/>
                    </a:lnTo>
                    <a:lnTo>
                      <a:pt x="114" y="273"/>
                    </a:lnTo>
                    <a:lnTo>
                      <a:pt x="94" y="288"/>
                    </a:lnTo>
                    <a:lnTo>
                      <a:pt x="67" y="304"/>
                    </a:lnTo>
                    <a:lnTo>
                      <a:pt x="37" y="323"/>
                    </a:lnTo>
                    <a:lnTo>
                      <a:pt x="0" y="345"/>
                    </a:lnTo>
                    <a:lnTo>
                      <a:pt x="3" y="550"/>
                    </a:lnTo>
                    <a:lnTo>
                      <a:pt x="19" y="556"/>
                    </a:lnTo>
                    <a:lnTo>
                      <a:pt x="36" y="562"/>
                    </a:lnTo>
                    <a:lnTo>
                      <a:pt x="51" y="564"/>
                    </a:lnTo>
                    <a:lnTo>
                      <a:pt x="63" y="568"/>
                    </a:lnTo>
                    <a:lnTo>
                      <a:pt x="70" y="570"/>
                    </a:lnTo>
                    <a:lnTo>
                      <a:pt x="76" y="573"/>
                    </a:lnTo>
                    <a:lnTo>
                      <a:pt x="81" y="575"/>
                    </a:lnTo>
                    <a:lnTo>
                      <a:pt x="86" y="579"/>
                    </a:lnTo>
                    <a:lnTo>
                      <a:pt x="90" y="583"/>
                    </a:lnTo>
                    <a:lnTo>
                      <a:pt x="94" y="588"/>
                    </a:lnTo>
                    <a:lnTo>
                      <a:pt x="96" y="594"/>
                    </a:lnTo>
                    <a:lnTo>
                      <a:pt x="99" y="601"/>
                    </a:lnTo>
                    <a:lnTo>
                      <a:pt x="99" y="658"/>
                    </a:lnTo>
                    <a:lnTo>
                      <a:pt x="97" y="727"/>
                    </a:lnTo>
                    <a:lnTo>
                      <a:pt x="96" y="806"/>
                    </a:lnTo>
                    <a:lnTo>
                      <a:pt x="96" y="887"/>
                    </a:lnTo>
                    <a:lnTo>
                      <a:pt x="96" y="928"/>
                    </a:lnTo>
                    <a:lnTo>
                      <a:pt x="97" y="967"/>
                    </a:lnTo>
                    <a:lnTo>
                      <a:pt x="99" y="1006"/>
                    </a:lnTo>
                    <a:lnTo>
                      <a:pt x="101" y="1042"/>
                    </a:lnTo>
                    <a:lnTo>
                      <a:pt x="105" y="1075"/>
                    </a:lnTo>
                    <a:lnTo>
                      <a:pt x="109" y="1105"/>
                    </a:lnTo>
                    <a:lnTo>
                      <a:pt x="114" y="1132"/>
                    </a:lnTo>
                    <a:lnTo>
                      <a:pt x="120" y="1152"/>
                    </a:lnTo>
                    <a:lnTo>
                      <a:pt x="126" y="1167"/>
                    </a:lnTo>
                    <a:lnTo>
                      <a:pt x="133" y="1181"/>
                    </a:lnTo>
                    <a:lnTo>
                      <a:pt x="140" y="1194"/>
                    </a:lnTo>
                    <a:lnTo>
                      <a:pt x="149" y="1205"/>
                    </a:lnTo>
                    <a:lnTo>
                      <a:pt x="158" y="1216"/>
                    </a:lnTo>
                    <a:lnTo>
                      <a:pt x="168" y="1227"/>
                    </a:lnTo>
                    <a:lnTo>
                      <a:pt x="180" y="1235"/>
                    </a:lnTo>
                    <a:lnTo>
                      <a:pt x="191" y="1244"/>
                    </a:lnTo>
                    <a:lnTo>
                      <a:pt x="202" y="1251"/>
                    </a:lnTo>
                    <a:lnTo>
                      <a:pt x="215" y="1258"/>
                    </a:lnTo>
                    <a:lnTo>
                      <a:pt x="227" y="1265"/>
                    </a:lnTo>
                    <a:lnTo>
                      <a:pt x="241" y="1270"/>
                    </a:lnTo>
                    <a:lnTo>
                      <a:pt x="255" y="1275"/>
                    </a:lnTo>
                    <a:lnTo>
                      <a:pt x="270" y="1278"/>
                    </a:lnTo>
                    <a:lnTo>
                      <a:pt x="286" y="1282"/>
                    </a:lnTo>
                    <a:lnTo>
                      <a:pt x="301" y="1285"/>
                    </a:lnTo>
                    <a:lnTo>
                      <a:pt x="332" y="1290"/>
                    </a:lnTo>
                    <a:lnTo>
                      <a:pt x="365" y="1294"/>
                    </a:lnTo>
                    <a:lnTo>
                      <a:pt x="399" y="1295"/>
                    </a:lnTo>
                    <a:lnTo>
                      <a:pt x="433" y="1295"/>
                    </a:lnTo>
                    <a:lnTo>
                      <a:pt x="504" y="1295"/>
                    </a:lnTo>
                    <a:lnTo>
                      <a:pt x="572" y="1292"/>
                    </a:lnTo>
                    <a:lnTo>
                      <a:pt x="571" y="1045"/>
                    </a:lnTo>
                    <a:lnTo>
                      <a:pt x="563" y="1040"/>
                    </a:lnTo>
                    <a:lnTo>
                      <a:pt x="556" y="1037"/>
                    </a:lnTo>
                    <a:lnTo>
                      <a:pt x="548" y="1034"/>
                    </a:lnTo>
                    <a:lnTo>
                      <a:pt x="541" y="1031"/>
                    </a:lnTo>
                    <a:lnTo>
                      <a:pt x="525" y="1028"/>
                    </a:lnTo>
                    <a:lnTo>
                      <a:pt x="510" y="1025"/>
                    </a:lnTo>
                    <a:lnTo>
                      <a:pt x="496" y="1023"/>
                    </a:lnTo>
                    <a:lnTo>
                      <a:pt x="484" y="1018"/>
                    </a:lnTo>
                    <a:lnTo>
                      <a:pt x="477" y="1014"/>
                    </a:lnTo>
                    <a:lnTo>
                      <a:pt x="471" y="1010"/>
                    </a:lnTo>
                    <a:lnTo>
                      <a:pt x="465" y="1005"/>
                    </a:lnTo>
                    <a:lnTo>
                      <a:pt x="460" y="999"/>
                    </a:lnTo>
                    <a:lnTo>
                      <a:pt x="457" y="995"/>
                    </a:lnTo>
                    <a:lnTo>
                      <a:pt x="456" y="990"/>
                    </a:lnTo>
                    <a:lnTo>
                      <a:pt x="453" y="982"/>
                    </a:lnTo>
                    <a:lnTo>
                      <a:pt x="452" y="973"/>
                    </a:lnTo>
                    <a:lnTo>
                      <a:pt x="450" y="950"/>
                    </a:lnTo>
                    <a:lnTo>
                      <a:pt x="447" y="925"/>
                    </a:lnTo>
                    <a:lnTo>
                      <a:pt x="443" y="860"/>
                    </a:lnTo>
                    <a:lnTo>
                      <a:pt x="442" y="790"/>
                    </a:lnTo>
                    <a:lnTo>
                      <a:pt x="442" y="716"/>
                    </a:lnTo>
                    <a:lnTo>
                      <a:pt x="443" y="649"/>
                    </a:lnTo>
                    <a:lnTo>
                      <a:pt x="443" y="596"/>
                    </a:lnTo>
                    <a:lnTo>
                      <a:pt x="443" y="563"/>
                    </a:lnTo>
                    <a:lnTo>
                      <a:pt x="565" y="550"/>
                    </a:lnTo>
                    <a:lnTo>
                      <a:pt x="576" y="301"/>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5" name="Rectangle 214">
              <a:extLst>
                <a:ext uri="{FF2B5EF4-FFF2-40B4-BE49-F238E27FC236}">
                  <a16:creationId xmlns:a16="http://schemas.microsoft.com/office/drawing/2014/main" id="{3ACF3B45-9E18-A6DB-21A6-9599AE2FD8F0}"/>
                </a:ext>
              </a:extLst>
            </p:cNvPr>
            <p:cNvSpPr/>
            <p:nvPr/>
          </p:nvSpPr>
          <p:spPr>
            <a:xfrm>
              <a:off x="3678465" y="272143"/>
              <a:ext cx="4835071" cy="63137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7" name="Group 216">
              <a:extLst>
                <a:ext uri="{FF2B5EF4-FFF2-40B4-BE49-F238E27FC236}">
                  <a16:creationId xmlns:a16="http://schemas.microsoft.com/office/drawing/2014/main" id="{86F44EBD-9B40-2EBE-013F-0730B5955FBC}"/>
                </a:ext>
              </a:extLst>
            </p:cNvPr>
            <p:cNvGrpSpPr/>
            <p:nvPr/>
          </p:nvGrpSpPr>
          <p:grpSpPr>
            <a:xfrm>
              <a:off x="5496177" y="515372"/>
              <a:ext cx="1212169" cy="687161"/>
              <a:chOff x="2817847" y="721520"/>
              <a:chExt cx="1697037" cy="962025"/>
            </a:xfrm>
            <a:solidFill>
              <a:schemeClr val="tx1"/>
            </a:solidFill>
          </p:grpSpPr>
          <p:sp>
            <p:nvSpPr>
              <p:cNvPr id="218" name="Freeform 15">
                <a:extLst>
                  <a:ext uri="{FF2B5EF4-FFF2-40B4-BE49-F238E27FC236}">
                    <a16:creationId xmlns:a16="http://schemas.microsoft.com/office/drawing/2014/main" id="{3FCA865C-30E0-9E25-17D8-1402E2675630}"/>
                  </a:ext>
                </a:extLst>
              </p:cNvPr>
              <p:cNvSpPr>
                <a:spLocks/>
              </p:cNvSpPr>
              <p:nvPr/>
            </p:nvSpPr>
            <p:spPr bwMode="auto">
              <a:xfrm>
                <a:off x="3417922" y="721520"/>
                <a:ext cx="506412" cy="949325"/>
              </a:xfrm>
              <a:custGeom>
                <a:avLst/>
                <a:gdLst>
                  <a:gd name="T0" fmla="*/ 35 w 1275"/>
                  <a:gd name="T1" fmla="*/ 2389 h 2390"/>
                  <a:gd name="T2" fmla="*/ 105 w 1275"/>
                  <a:gd name="T3" fmla="*/ 2389 h 2390"/>
                  <a:gd name="T4" fmla="*/ 173 w 1275"/>
                  <a:gd name="T5" fmla="*/ 2389 h 2390"/>
                  <a:gd name="T6" fmla="*/ 241 w 1275"/>
                  <a:gd name="T7" fmla="*/ 2388 h 2390"/>
                  <a:gd name="T8" fmla="*/ 384 w 1275"/>
                  <a:gd name="T9" fmla="*/ 2390 h 2390"/>
                  <a:gd name="T10" fmla="*/ 476 w 1275"/>
                  <a:gd name="T11" fmla="*/ 2389 h 2390"/>
                  <a:gd name="T12" fmla="*/ 501 w 1275"/>
                  <a:gd name="T13" fmla="*/ 2383 h 2390"/>
                  <a:gd name="T14" fmla="*/ 519 w 1275"/>
                  <a:gd name="T15" fmla="*/ 2370 h 2390"/>
                  <a:gd name="T16" fmla="*/ 533 w 1275"/>
                  <a:gd name="T17" fmla="*/ 2351 h 2390"/>
                  <a:gd name="T18" fmla="*/ 541 w 1275"/>
                  <a:gd name="T19" fmla="*/ 2323 h 2390"/>
                  <a:gd name="T20" fmla="*/ 548 w 1275"/>
                  <a:gd name="T21" fmla="*/ 2286 h 2390"/>
                  <a:gd name="T22" fmla="*/ 550 w 1275"/>
                  <a:gd name="T23" fmla="*/ 2209 h 2390"/>
                  <a:gd name="T24" fmla="*/ 545 w 1275"/>
                  <a:gd name="T25" fmla="*/ 1961 h 2390"/>
                  <a:gd name="T26" fmla="*/ 540 w 1275"/>
                  <a:gd name="T27" fmla="*/ 1644 h 2390"/>
                  <a:gd name="T28" fmla="*/ 535 w 1275"/>
                  <a:gd name="T29" fmla="*/ 1511 h 2390"/>
                  <a:gd name="T30" fmla="*/ 536 w 1275"/>
                  <a:gd name="T31" fmla="*/ 1416 h 2390"/>
                  <a:gd name="T32" fmla="*/ 541 w 1275"/>
                  <a:gd name="T33" fmla="*/ 1348 h 2390"/>
                  <a:gd name="T34" fmla="*/ 549 w 1275"/>
                  <a:gd name="T35" fmla="*/ 1306 h 2390"/>
                  <a:gd name="T36" fmla="*/ 559 w 1275"/>
                  <a:gd name="T37" fmla="*/ 1269 h 2390"/>
                  <a:gd name="T38" fmla="*/ 573 w 1275"/>
                  <a:gd name="T39" fmla="*/ 1238 h 2390"/>
                  <a:gd name="T40" fmla="*/ 592 w 1275"/>
                  <a:gd name="T41" fmla="*/ 1214 h 2390"/>
                  <a:gd name="T42" fmla="*/ 615 w 1275"/>
                  <a:gd name="T43" fmla="*/ 1197 h 2390"/>
                  <a:gd name="T44" fmla="*/ 644 w 1275"/>
                  <a:gd name="T45" fmla="*/ 1189 h 2390"/>
                  <a:gd name="T46" fmla="*/ 678 w 1275"/>
                  <a:gd name="T47" fmla="*/ 1193 h 2390"/>
                  <a:gd name="T48" fmla="*/ 706 w 1275"/>
                  <a:gd name="T49" fmla="*/ 1214 h 2390"/>
                  <a:gd name="T50" fmla="*/ 718 w 1275"/>
                  <a:gd name="T51" fmla="*/ 1253 h 2390"/>
                  <a:gd name="T52" fmla="*/ 727 w 1275"/>
                  <a:gd name="T53" fmla="*/ 1307 h 2390"/>
                  <a:gd name="T54" fmla="*/ 732 w 1275"/>
                  <a:gd name="T55" fmla="*/ 1374 h 2390"/>
                  <a:gd name="T56" fmla="*/ 733 w 1275"/>
                  <a:gd name="T57" fmla="*/ 1491 h 2390"/>
                  <a:gd name="T58" fmla="*/ 728 w 1275"/>
                  <a:gd name="T59" fmla="*/ 1671 h 2390"/>
                  <a:gd name="T60" fmla="*/ 721 w 1275"/>
                  <a:gd name="T61" fmla="*/ 1862 h 2390"/>
                  <a:gd name="T62" fmla="*/ 716 w 1275"/>
                  <a:gd name="T63" fmla="*/ 2048 h 2390"/>
                  <a:gd name="T64" fmla="*/ 714 w 1275"/>
                  <a:gd name="T65" fmla="*/ 2175 h 2390"/>
                  <a:gd name="T66" fmla="*/ 718 w 1275"/>
                  <a:gd name="T67" fmla="*/ 2248 h 2390"/>
                  <a:gd name="T68" fmla="*/ 724 w 1275"/>
                  <a:gd name="T69" fmla="*/ 2313 h 2390"/>
                  <a:gd name="T70" fmla="*/ 735 w 1275"/>
                  <a:gd name="T71" fmla="*/ 2364 h 2390"/>
                  <a:gd name="T72" fmla="*/ 1253 w 1275"/>
                  <a:gd name="T73" fmla="*/ 2388 h 2390"/>
                  <a:gd name="T74" fmla="*/ 1259 w 1275"/>
                  <a:gd name="T75" fmla="*/ 2357 h 2390"/>
                  <a:gd name="T76" fmla="*/ 1264 w 1275"/>
                  <a:gd name="T77" fmla="*/ 2307 h 2390"/>
                  <a:gd name="T78" fmla="*/ 1270 w 1275"/>
                  <a:gd name="T79" fmla="*/ 2161 h 2390"/>
                  <a:gd name="T80" fmla="*/ 1274 w 1275"/>
                  <a:gd name="T81" fmla="*/ 1970 h 2390"/>
                  <a:gd name="T82" fmla="*/ 1275 w 1275"/>
                  <a:gd name="T83" fmla="*/ 1756 h 2390"/>
                  <a:gd name="T84" fmla="*/ 1275 w 1275"/>
                  <a:gd name="T85" fmla="*/ 1538 h 2390"/>
                  <a:gd name="T86" fmla="*/ 1274 w 1275"/>
                  <a:gd name="T87" fmla="*/ 1339 h 2390"/>
                  <a:gd name="T88" fmla="*/ 1270 w 1275"/>
                  <a:gd name="T89" fmla="*/ 1179 h 2390"/>
                  <a:gd name="T90" fmla="*/ 1266 w 1275"/>
                  <a:gd name="T91" fmla="*/ 1079 h 2390"/>
                  <a:gd name="T92" fmla="*/ 1253 w 1275"/>
                  <a:gd name="T93" fmla="*/ 975 h 2390"/>
                  <a:gd name="T94" fmla="*/ 1231 w 1275"/>
                  <a:gd name="T95" fmla="*/ 891 h 2390"/>
                  <a:gd name="T96" fmla="*/ 1198 w 1275"/>
                  <a:gd name="T97" fmla="*/ 820 h 2390"/>
                  <a:gd name="T98" fmla="*/ 1156 w 1275"/>
                  <a:gd name="T99" fmla="*/ 763 h 2390"/>
                  <a:gd name="T100" fmla="*/ 1110 w 1275"/>
                  <a:gd name="T101" fmla="*/ 721 h 2390"/>
                  <a:gd name="T102" fmla="*/ 1057 w 1275"/>
                  <a:gd name="T103" fmla="*/ 690 h 2390"/>
                  <a:gd name="T104" fmla="*/ 1000 w 1275"/>
                  <a:gd name="T105" fmla="*/ 671 h 2390"/>
                  <a:gd name="T106" fmla="*/ 940 w 1275"/>
                  <a:gd name="T107" fmla="*/ 661 h 2390"/>
                  <a:gd name="T108" fmla="*/ 880 w 1275"/>
                  <a:gd name="T109" fmla="*/ 663 h 2390"/>
                  <a:gd name="T110" fmla="*/ 820 w 1275"/>
                  <a:gd name="T111" fmla="*/ 670 h 2390"/>
                  <a:gd name="T112" fmla="*/ 761 w 1275"/>
                  <a:gd name="T113" fmla="*/ 685 h 2390"/>
                  <a:gd name="T114" fmla="*/ 706 w 1275"/>
                  <a:gd name="T115" fmla="*/ 707 h 2390"/>
                  <a:gd name="T116" fmla="*/ 654 w 1275"/>
                  <a:gd name="T117" fmla="*/ 733 h 2390"/>
                  <a:gd name="T118" fmla="*/ 607 w 1275"/>
                  <a:gd name="T119" fmla="*/ 763 h 2390"/>
                  <a:gd name="T120" fmla="*/ 568 w 1275"/>
                  <a:gd name="T121" fmla="*/ 796 h 2390"/>
                  <a:gd name="T122" fmla="*/ 536 w 1275"/>
                  <a:gd name="T123" fmla="*/ 831 h 2390"/>
                  <a:gd name="T124" fmla="*/ 1 w 1275"/>
                  <a:gd name="T125" fmla="*/ 0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5" h="2390">
                    <a:moveTo>
                      <a:pt x="0" y="2388"/>
                    </a:moveTo>
                    <a:lnTo>
                      <a:pt x="35" y="2389"/>
                    </a:lnTo>
                    <a:lnTo>
                      <a:pt x="69" y="2389"/>
                    </a:lnTo>
                    <a:lnTo>
                      <a:pt x="105" y="2389"/>
                    </a:lnTo>
                    <a:lnTo>
                      <a:pt x="139" y="2389"/>
                    </a:lnTo>
                    <a:lnTo>
                      <a:pt x="173" y="2389"/>
                    </a:lnTo>
                    <a:lnTo>
                      <a:pt x="207" y="2389"/>
                    </a:lnTo>
                    <a:lnTo>
                      <a:pt x="241" y="2388"/>
                    </a:lnTo>
                    <a:lnTo>
                      <a:pt x="274" y="2388"/>
                    </a:lnTo>
                    <a:lnTo>
                      <a:pt x="384" y="2390"/>
                    </a:lnTo>
                    <a:lnTo>
                      <a:pt x="462" y="2390"/>
                    </a:lnTo>
                    <a:lnTo>
                      <a:pt x="476" y="2389"/>
                    </a:lnTo>
                    <a:lnTo>
                      <a:pt x="490" y="2387"/>
                    </a:lnTo>
                    <a:lnTo>
                      <a:pt x="501" y="2383"/>
                    </a:lnTo>
                    <a:lnTo>
                      <a:pt x="511" y="2376"/>
                    </a:lnTo>
                    <a:lnTo>
                      <a:pt x="519" y="2370"/>
                    </a:lnTo>
                    <a:lnTo>
                      <a:pt x="526" y="2361"/>
                    </a:lnTo>
                    <a:lnTo>
                      <a:pt x="533" y="2351"/>
                    </a:lnTo>
                    <a:lnTo>
                      <a:pt x="538" y="2338"/>
                    </a:lnTo>
                    <a:lnTo>
                      <a:pt x="541" y="2323"/>
                    </a:lnTo>
                    <a:lnTo>
                      <a:pt x="545" y="2305"/>
                    </a:lnTo>
                    <a:lnTo>
                      <a:pt x="548" y="2286"/>
                    </a:lnTo>
                    <a:lnTo>
                      <a:pt x="549" y="2264"/>
                    </a:lnTo>
                    <a:lnTo>
                      <a:pt x="550" y="2209"/>
                    </a:lnTo>
                    <a:lnTo>
                      <a:pt x="549" y="2142"/>
                    </a:lnTo>
                    <a:lnTo>
                      <a:pt x="545" y="1961"/>
                    </a:lnTo>
                    <a:lnTo>
                      <a:pt x="543" y="1711"/>
                    </a:lnTo>
                    <a:lnTo>
                      <a:pt x="540" y="1644"/>
                    </a:lnTo>
                    <a:lnTo>
                      <a:pt x="536" y="1558"/>
                    </a:lnTo>
                    <a:lnTo>
                      <a:pt x="535" y="1511"/>
                    </a:lnTo>
                    <a:lnTo>
                      <a:pt x="535" y="1463"/>
                    </a:lnTo>
                    <a:lnTo>
                      <a:pt x="536" y="1416"/>
                    </a:lnTo>
                    <a:lnTo>
                      <a:pt x="539" y="1371"/>
                    </a:lnTo>
                    <a:lnTo>
                      <a:pt x="541" y="1348"/>
                    </a:lnTo>
                    <a:lnTo>
                      <a:pt x="545" y="1326"/>
                    </a:lnTo>
                    <a:lnTo>
                      <a:pt x="549" y="1306"/>
                    </a:lnTo>
                    <a:lnTo>
                      <a:pt x="554" y="1287"/>
                    </a:lnTo>
                    <a:lnTo>
                      <a:pt x="559" y="1269"/>
                    </a:lnTo>
                    <a:lnTo>
                      <a:pt x="565" y="1253"/>
                    </a:lnTo>
                    <a:lnTo>
                      <a:pt x="573" y="1238"/>
                    </a:lnTo>
                    <a:lnTo>
                      <a:pt x="582" y="1225"/>
                    </a:lnTo>
                    <a:lnTo>
                      <a:pt x="592" y="1214"/>
                    </a:lnTo>
                    <a:lnTo>
                      <a:pt x="603" y="1205"/>
                    </a:lnTo>
                    <a:lnTo>
                      <a:pt x="615" y="1197"/>
                    </a:lnTo>
                    <a:lnTo>
                      <a:pt x="629" y="1192"/>
                    </a:lnTo>
                    <a:lnTo>
                      <a:pt x="644" y="1189"/>
                    </a:lnTo>
                    <a:lnTo>
                      <a:pt x="660" y="1189"/>
                    </a:lnTo>
                    <a:lnTo>
                      <a:pt x="678" y="1193"/>
                    </a:lnTo>
                    <a:lnTo>
                      <a:pt x="697" y="1198"/>
                    </a:lnTo>
                    <a:lnTo>
                      <a:pt x="706" y="1214"/>
                    </a:lnTo>
                    <a:lnTo>
                      <a:pt x="712" y="1231"/>
                    </a:lnTo>
                    <a:lnTo>
                      <a:pt x="718" y="1253"/>
                    </a:lnTo>
                    <a:lnTo>
                      <a:pt x="723" y="1279"/>
                    </a:lnTo>
                    <a:lnTo>
                      <a:pt x="727" y="1307"/>
                    </a:lnTo>
                    <a:lnTo>
                      <a:pt x="730" y="1339"/>
                    </a:lnTo>
                    <a:lnTo>
                      <a:pt x="732" y="1374"/>
                    </a:lnTo>
                    <a:lnTo>
                      <a:pt x="733" y="1411"/>
                    </a:lnTo>
                    <a:lnTo>
                      <a:pt x="733" y="1491"/>
                    </a:lnTo>
                    <a:lnTo>
                      <a:pt x="732" y="1578"/>
                    </a:lnTo>
                    <a:lnTo>
                      <a:pt x="728" y="1671"/>
                    </a:lnTo>
                    <a:lnTo>
                      <a:pt x="724" y="1766"/>
                    </a:lnTo>
                    <a:lnTo>
                      <a:pt x="721" y="1862"/>
                    </a:lnTo>
                    <a:lnTo>
                      <a:pt x="717" y="1957"/>
                    </a:lnTo>
                    <a:lnTo>
                      <a:pt x="716" y="2048"/>
                    </a:lnTo>
                    <a:lnTo>
                      <a:pt x="714" y="2134"/>
                    </a:lnTo>
                    <a:lnTo>
                      <a:pt x="714" y="2175"/>
                    </a:lnTo>
                    <a:lnTo>
                      <a:pt x="716" y="2213"/>
                    </a:lnTo>
                    <a:lnTo>
                      <a:pt x="718" y="2248"/>
                    </a:lnTo>
                    <a:lnTo>
                      <a:pt x="721" y="2283"/>
                    </a:lnTo>
                    <a:lnTo>
                      <a:pt x="724" y="2313"/>
                    </a:lnTo>
                    <a:lnTo>
                      <a:pt x="730" y="2340"/>
                    </a:lnTo>
                    <a:lnTo>
                      <a:pt x="735" y="2364"/>
                    </a:lnTo>
                    <a:lnTo>
                      <a:pt x="742" y="2385"/>
                    </a:lnTo>
                    <a:lnTo>
                      <a:pt x="1253" y="2388"/>
                    </a:lnTo>
                    <a:lnTo>
                      <a:pt x="1256" y="2375"/>
                    </a:lnTo>
                    <a:lnTo>
                      <a:pt x="1259" y="2357"/>
                    </a:lnTo>
                    <a:lnTo>
                      <a:pt x="1261" y="2335"/>
                    </a:lnTo>
                    <a:lnTo>
                      <a:pt x="1264" y="2307"/>
                    </a:lnTo>
                    <a:lnTo>
                      <a:pt x="1266" y="2241"/>
                    </a:lnTo>
                    <a:lnTo>
                      <a:pt x="1270" y="2161"/>
                    </a:lnTo>
                    <a:lnTo>
                      <a:pt x="1272" y="2070"/>
                    </a:lnTo>
                    <a:lnTo>
                      <a:pt x="1274" y="1970"/>
                    </a:lnTo>
                    <a:lnTo>
                      <a:pt x="1275" y="1865"/>
                    </a:lnTo>
                    <a:lnTo>
                      <a:pt x="1275" y="1756"/>
                    </a:lnTo>
                    <a:lnTo>
                      <a:pt x="1275" y="1646"/>
                    </a:lnTo>
                    <a:lnTo>
                      <a:pt x="1275" y="1538"/>
                    </a:lnTo>
                    <a:lnTo>
                      <a:pt x="1274" y="1435"/>
                    </a:lnTo>
                    <a:lnTo>
                      <a:pt x="1274" y="1339"/>
                    </a:lnTo>
                    <a:lnTo>
                      <a:pt x="1272" y="1253"/>
                    </a:lnTo>
                    <a:lnTo>
                      <a:pt x="1270" y="1179"/>
                    </a:lnTo>
                    <a:lnTo>
                      <a:pt x="1269" y="1120"/>
                    </a:lnTo>
                    <a:lnTo>
                      <a:pt x="1266" y="1079"/>
                    </a:lnTo>
                    <a:lnTo>
                      <a:pt x="1262" y="1025"/>
                    </a:lnTo>
                    <a:lnTo>
                      <a:pt x="1253" y="975"/>
                    </a:lnTo>
                    <a:lnTo>
                      <a:pt x="1243" y="931"/>
                    </a:lnTo>
                    <a:lnTo>
                      <a:pt x="1231" y="891"/>
                    </a:lnTo>
                    <a:lnTo>
                      <a:pt x="1216" y="853"/>
                    </a:lnTo>
                    <a:lnTo>
                      <a:pt x="1198" y="820"/>
                    </a:lnTo>
                    <a:lnTo>
                      <a:pt x="1178" y="789"/>
                    </a:lnTo>
                    <a:lnTo>
                      <a:pt x="1156" y="763"/>
                    </a:lnTo>
                    <a:lnTo>
                      <a:pt x="1134" y="740"/>
                    </a:lnTo>
                    <a:lnTo>
                      <a:pt x="1110" y="721"/>
                    </a:lnTo>
                    <a:lnTo>
                      <a:pt x="1083" y="704"/>
                    </a:lnTo>
                    <a:lnTo>
                      <a:pt x="1057" y="690"/>
                    </a:lnTo>
                    <a:lnTo>
                      <a:pt x="1029" y="679"/>
                    </a:lnTo>
                    <a:lnTo>
                      <a:pt x="1000" y="671"/>
                    </a:lnTo>
                    <a:lnTo>
                      <a:pt x="971" y="665"/>
                    </a:lnTo>
                    <a:lnTo>
                      <a:pt x="940" y="661"/>
                    </a:lnTo>
                    <a:lnTo>
                      <a:pt x="910" y="661"/>
                    </a:lnTo>
                    <a:lnTo>
                      <a:pt x="880" y="663"/>
                    </a:lnTo>
                    <a:lnTo>
                      <a:pt x="849" y="665"/>
                    </a:lnTo>
                    <a:lnTo>
                      <a:pt x="820" y="670"/>
                    </a:lnTo>
                    <a:lnTo>
                      <a:pt x="790" y="676"/>
                    </a:lnTo>
                    <a:lnTo>
                      <a:pt x="761" y="685"/>
                    </a:lnTo>
                    <a:lnTo>
                      <a:pt x="732" y="695"/>
                    </a:lnTo>
                    <a:lnTo>
                      <a:pt x="706" y="707"/>
                    </a:lnTo>
                    <a:lnTo>
                      <a:pt x="679" y="720"/>
                    </a:lnTo>
                    <a:lnTo>
                      <a:pt x="654" y="733"/>
                    </a:lnTo>
                    <a:lnTo>
                      <a:pt x="630" y="747"/>
                    </a:lnTo>
                    <a:lnTo>
                      <a:pt x="607" y="763"/>
                    </a:lnTo>
                    <a:lnTo>
                      <a:pt x="587" y="779"/>
                    </a:lnTo>
                    <a:lnTo>
                      <a:pt x="568" y="796"/>
                    </a:lnTo>
                    <a:lnTo>
                      <a:pt x="552" y="813"/>
                    </a:lnTo>
                    <a:lnTo>
                      <a:pt x="536" y="831"/>
                    </a:lnTo>
                    <a:lnTo>
                      <a:pt x="549" y="1"/>
                    </a:lnTo>
                    <a:lnTo>
                      <a:pt x="1" y="0"/>
                    </a:lnTo>
                    <a:lnTo>
                      <a:pt x="0" y="2388"/>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17">
                <a:extLst>
                  <a:ext uri="{FF2B5EF4-FFF2-40B4-BE49-F238E27FC236}">
                    <a16:creationId xmlns:a16="http://schemas.microsoft.com/office/drawing/2014/main" id="{F0F37918-AF52-3802-4182-7899A820826A}"/>
                  </a:ext>
                </a:extLst>
              </p:cNvPr>
              <p:cNvSpPr>
                <a:spLocks/>
              </p:cNvSpPr>
              <p:nvPr/>
            </p:nvSpPr>
            <p:spPr bwMode="auto">
              <a:xfrm>
                <a:off x="2817847" y="721520"/>
                <a:ext cx="555625" cy="954087"/>
              </a:xfrm>
              <a:custGeom>
                <a:avLst/>
                <a:gdLst>
                  <a:gd name="T0" fmla="*/ 0 w 1397"/>
                  <a:gd name="T1" fmla="*/ 563 h 2402"/>
                  <a:gd name="T2" fmla="*/ 375 w 1397"/>
                  <a:gd name="T3" fmla="*/ 569 h 2402"/>
                  <a:gd name="T4" fmla="*/ 379 w 1397"/>
                  <a:gd name="T5" fmla="*/ 2383 h 2402"/>
                  <a:gd name="T6" fmla="*/ 399 w 1397"/>
                  <a:gd name="T7" fmla="*/ 2388 h 2402"/>
                  <a:gd name="T8" fmla="*/ 427 w 1397"/>
                  <a:gd name="T9" fmla="*/ 2393 h 2402"/>
                  <a:gd name="T10" fmla="*/ 459 w 1397"/>
                  <a:gd name="T11" fmla="*/ 2396 h 2402"/>
                  <a:gd name="T12" fmla="*/ 497 w 1397"/>
                  <a:gd name="T13" fmla="*/ 2398 h 2402"/>
                  <a:gd name="T14" fmla="*/ 539 w 1397"/>
                  <a:gd name="T15" fmla="*/ 2401 h 2402"/>
                  <a:gd name="T16" fmla="*/ 584 w 1397"/>
                  <a:gd name="T17" fmla="*/ 2402 h 2402"/>
                  <a:gd name="T18" fmla="*/ 632 w 1397"/>
                  <a:gd name="T19" fmla="*/ 2402 h 2402"/>
                  <a:gd name="T20" fmla="*/ 680 w 1397"/>
                  <a:gd name="T21" fmla="*/ 2402 h 2402"/>
                  <a:gd name="T22" fmla="*/ 778 w 1397"/>
                  <a:gd name="T23" fmla="*/ 2401 h 2402"/>
                  <a:gd name="T24" fmla="*/ 869 w 1397"/>
                  <a:gd name="T25" fmla="*/ 2398 h 2402"/>
                  <a:gd name="T26" fmla="*/ 947 w 1397"/>
                  <a:gd name="T27" fmla="*/ 2397 h 2402"/>
                  <a:gd name="T28" fmla="*/ 1005 w 1397"/>
                  <a:gd name="T29" fmla="*/ 2394 h 2402"/>
                  <a:gd name="T30" fmla="*/ 1002 w 1397"/>
                  <a:gd name="T31" fmla="*/ 565 h 2402"/>
                  <a:gd name="T32" fmla="*/ 1397 w 1397"/>
                  <a:gd name="T33" fmla="*/ 572 h 2402"/>
                  <a:gd name="T34" fmla="*/ 1396 w 1397"/>
                  <a:gd name="T35" fmla="*/ 13 h 2402"/>
                  <a:gd name="T36" fmla="*/ 1341 w 1397"/>
                  <a:gd name="T37" fmla="*/ 13 h 2402"/>
                  <a:gd name="T38" fmla="*/ 1270 w 1397"/>
                  <a:gd name="T39" fmla="*/ 12 h 2402"/>
                  <a:gd name="T40" fmla="*/ 1188 w 1397"/>
                  <a:gd name="T41" fmla="*/ 9 h 2402"/>
                  <a:gd name="T42" fmla="*/ 1096 w 1397"/>
                  <a:gd name="T43" fmla="*/ 8 h 2402"/>
                  <a:gd name="T44" fmla="*/ 996 w 1397"/>
                  <a:gd name="T45" fmla="*/ 7 h 2402"/>
                  <a:gd name="T46" fmla="*/ 890 w 1397"/>
                  <a:gd name="T47" fmla="*/ 4 h 2402"/>
                  <a:gd name="T48" fmla="*/ 780 w 1397"/>
                  <a:gd name="T49" fmla="*/ 3 h 2402"/>
                  <a:gd name="T50" fmla="*/ 670 w 1397"/>
                  <a:gd name="T51" fmla="*/ 2 h 2402"/>
                  <a:gd name="T52" fmla="*/ 560 w 1397"/>
                  <a:gd name="T53" fmla="*/ 2 h 2402"/>
                  <a:gd name="T54" fmla="*/ 453 w 1397"/>
                  <a:gd name="T55" fmla="*/ 0 h 2402"/>
                  <a:gd name="T56" fmla="*/ 352 w 1397"/>
                  <a:gd name="T57" fmla="*/ 2 h 2402"/>
                  <a:gd name="T58" fmla="*/ 259 w 1397"/>
                  <a:gd name="T59" fmla="*/ 4 h 2402"/>
                  <a:gd name="T60" fmla="*/ 175 w 1397"/>
                  <a:gd name="T61" fmla="*/ 7 h 2402"/>
                  <a:gd name="T62" fmla="*/ 103 w 1397"/>
                  <a:gd name="T63" fmla="*/ 10 h 2402"/>
                  <a:gd name="T64" fmla="*/ 72 w 1397"/>
                  <a:gd name="T65" fmla="*/ 13 h 2402"/>
                  <a:gd name="T66" fmla="*/ 45 w 1397"/>
                  <a:gd name="T67" fmla="*/ 17 h 2402"/>
                  <a:gd name="T68" fmla="*/ 23 w 1397"/>
                  <a:gd name="T69" fmla="*/ 19 h 2402"/>
                  <a:gd name="T70" fmla="*/ 4 w 1397"/>
                  <a:gd name="T71" fmla="*/ 23 h 2402"/>
                  <a:gd name="T72" fmla="*/ 0 w 1397"/>
                  <a:gd name="T73" fmla="*/ 563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7" h="2402">
                    <a:moveTo>
                      <a:pt x="0" y="563"/>
                    </a:moveTo>
                    <a:lnTo>
                      <a:pt x="375" y="569"/>
                    </a:lnTo>
                    <a:lnTo>
                      <a:pt x="379" y="2383"/>
                    </a:lnTo>
                    <a:lnTo>
                      <a:pt x="399" y="2388"/>
                    </a:lnTo>
                    <a:lnTo>
                      <a:pt x="427" y="2393"/>
                    </a:lnTo>
                    <a:lnTo>
                      <a:pt x="459" y="2396"/>
                    </a:lnTo>
                    <a:lnTo>
                      <a:pt x="497" y="2398"/>
                    </a:lnTo>
                    <a:lnTo>
                      <a:pt x="539" y="2401"/>
                    </a:lnTo>
                    <a:lnTo>
                      <a:pt x="584" y="2402"/>
                    </a:lnTo>
                    <a:lnTo>
                      <a:pt x="632" y="2402"/>
                    </a:lnTo>
                    <a:lnTo>
                      <a:pt x="680" y="2402"/>
                    </a:lnTo>
                    <a:lnTo>
                      <a:pt x="778" y="2401"/>
                    </a:lnTo>
                    <a:lnTo>
                      <a:pt x="869" y="2398"/>
                    </a:lnTo>
                    <a:lnTo>
                      <a:pt x="947" y="2397"/>
                    </a:lnTo>
                    <a:lnTo>
                      <a:pt x="1005" y="2394"/>
                    </a:lnTo>
                    <a:lnTo>
                      <a:pt x="1002" y="565"/>
                    </a:lnTo>
                    <a:lnTo>
                      <a:pt x="1397" y="572"/>
                    </a:lnTo>
                    <a:lnTo>
                      <a:pt x="1396" y="13"/>
                    </a:lnTo>
                    <a:lnTo>
                      <a:pt x="1341" y="13"/>
                    </a:lnTo>
                    <a:lnTo>
                      <a:pt x="1270" y="12"/>
                    </a:lnTo>
                    <a:lnTo>
                      <a:pt x="1188" y="9"/>
                    </a:lnTo>
                    <a:lnTo>
                      <a:pt x="1096" y="8"/>
                    </a:lnTo>
                    <a:lnTo>
                      <a:pt x="996" y="7"/>
                    </a:lnTo>
                    <a:lnTo>
                      <a:pt x="890" y="4"/>
                    </a:lnTo>
                    <a:lnTo>
                      <a:pt x="780" y="3"/>
                    </a:lnTo>
                    <a:lnTo>
                      <a:pt x="670" y="2"/>
                    </a:lnTo>
                    <a:lnTo>
                      <a:pt x="560" y="2"/>
                    </a:lnTo>
                    <a:lnTo>
                      <a:pt x="453" y="0"/>
                    </a:lnTo>
                    <a:lnTo>
                      <a:pt x="352" y="2"/>
                    </a:lnTo>
                    <a:lnTo>
                      <a:pt x="259" y="4"/>
                    </a:lnTo>
                    <a:lnTo>
                      <a:pt x="175" y="7"/>
                    </a:lnTo>
                    <a:lnTo>
                      <a:pt x="103" y="10"/>
                    </a:lnTo>
                    <a:lnTo>
                      <a:pt x="72" y="13"/>
                    </a:lnTo>
                    <a:lnTo>
                      <a:pt x="45" y="17"/>
                    </a:lnTo>
                    <a:lnTo>
                      <a:pt x="23" y="19"/>
                    </a:lnTo>
                    <a:lnTo>
                      <a:pt x="4" y="23"/>
                    </a:lnTo>
                    <a:lnTo>
                      <a:pt x="0" y="563"/>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20">
                <a:extLst>
                  <a:ext uri="{FF2B5EF4-FFF2-40B4-BE49-F238E27FC236}">
                    <a16:creationId xmlns:a16="http://schemas.microsoft.com/office/drawing/2014/main" id="{8645570B-63F3-AAD1-C3D2-3BDAB38BAEE4}"/>
                  </a:ext>
                </a:extLst>
              </p:cNvPr>
              <p:cNvSpPr>
                <a:spLocks noEditPoints="1"/>
              </p:cNvSpPr>
              <p:nvPr/>
            </p:nvSpPr>
            <p:spPr bwMode="auto">
              <a:xfrm>
                <a:off x="4005297" y="978695"/>
                <a:ext cx="509587" cy="704850"/>
              </a:xfrm>
              <a:custGeom>
                <a:avLst/>
                <a:gdLst>
                  <a:gd name="T0" fmla="*/ 554 w 1284"/>
                  <a:gd name="T1" fmla="*/ 551 h 1772"/>
                  <a:gd name="T2" fmla="*/ 566 w 1284"/>
                  <a:gd name="T3" fmla="*/ 475 h 1772"/>
                  <a:gd name="T4" fmla="*/ 586 w 1284"/>
                  <a:gd name="T5" fmla="*/ 439 h 1772"/>
                  <a:gd name="T6" fmla="*/ 614 w 1284"/>
                  <a:gd name="T7" fmla="*/ 420 h 1772"/>
                  <a:gd name="T8" fmla="*/ 651 w 1284"/>
                  <a:gd name="T9" fmla="*/ 412 h 1772"/>
                  <a:gd name="T10" fmla="*/ 694 w 1284"/>
                  <a:gd name="T11" fmla="*/ 415 h 1772"/>
                  <a:gd name="T12" fmla="*/ 726 w 1284"/>
                  <a:gd name="T13" fmla="*/ 429 h 1772"/>
                  <a:gd name="T14" fmla="*/ 747 w 1284"/>
                  <a:gd name="T15" fmla="*/ 453 h 1772"/>
                  <a:gd name="T16" fmla="*/ 765 w 1284"/>
                  <a:gd name="T17" fmla="*/ 510 h 1772"/>
                  <a:gd name="T18" fmla="*/ 766 w 1284"/>
                  <a:gd name="T19" fmla="*/ 613 h 1772"/>
                  <a:gd name="T20" fmla="*/ 757 w 1284"/>
                  <a:gd name="T21" fmla="*/ 1113 h 1772"/>
                  <a:gd name="T22" fmla="*/ 744 w 1284"/>
                  <a:gd name="T23" fmla="*/ 1229 h 1772"/>
                  <a:gd name="T24" fmla="*/ 716 w 1284"/>
                  <a:gd name="T25" fmla="*/ 1286 h 1772"/>
                  <a:gd name="T26" fmla="*/ 692 w 1284"/>
                  <a:gd name="T27" fmla="*/ 1302 h 1772"/>
                  <a:gd name="T28" fmla="*/ 659 w 1284"/>
                  <a:gd name="T29" fmla="*/ 1308 h 1772"/>
                  <a:gd name="T30" fmla="*/ 617 w 1284"/>
                  <a:gd name="T31" fmla="*/ 1301 h 1772"/>
                  <a:gd name="T32" fmla="*/ 591 w 1284"/>
                  <a:gd name="T33" fmla="*/ 1286 h 1772"/>
                  <a:gd name="T34" fmla="*/ 572 w 1284"/>
                  <a:gd name="T35" fmla="*/ 1262 h 1772"/>
                  <a:gd name="T36" fmla="*/ 550 w 1284"/>
                  <a:gd name="T37" fmla="*/ 1196 h 1772"/>
                  <a:gd name="T38" fmla="*/ 548 w 1284"/>
                  <a:gd name="T39" fmla="*/ 1116 h 1772"/>
                  <a:gd name="T40" fmla="*/ 1270 w 1284"/>
                  <a:gd name="T41" fmla="*/ 990 h 1772"/>
                  <a:gd name="T42" fmla="*/ 1283 w 1284"/>
                  <a:gd name="T43" fmla="*/ 817 h 1772"/>
                  <a:gd name="T44" fmla="*/ 1280 w 1284"/>
                  <a:gd name="T45" fmla="*/ 617 h 1772"/>
                  <a:gd name="T46" fmla="*/ 1262 w 1284"/>
                  <a:gd name="T47" fmla="*/ 433 h 1772"/>
                  <a:gd name="T48" fmla="*/ 1241 w 1284"/>
                  <a:gd name="T49" fmla="*/ 347 h 1772"/>
                  <a:gd name="T50" fmla="*/ 1179 w 1284"/>
                  <a:gd name="T51" fmla="*/ 229 h 1772"/>
                  <a:gd name="T52" fmla="*/ 1073 w 1284"/>
                  <a:gd name="T53" fmla="*/ 123 h 1772"/>
                  <a:gd name="T54" fmla="*/ 942 w 1284"/>
                  <a:gd name="T55" fmla="*/ 51 h 1772"/>
                  <a:gd name="T56" fmla="*/ 794 w 1284"/>
                  <a:gd name="T57" fmla="*/ 11 h 1772"/>
                  <a:gd name="T58" fmla="*/ 640 w 1284"/>
                  <a:gd name="T59" fmla="*/ 0 h 1772"/>
                  <a:gd name="T60" fmla="*/ 487 w 1284"/>
                  <a:gd name="T61" fmla="*/ 16 h 1772"/>
                  <a:gd name="T62" fmla="*/ 347 w 1284"/>
                  <a:gd name="T63" fmla="*/ 57 h 1772"/>
                  <a:gd name="T64" fmla="*/ 228 w 1284"/>
                  <a:gd name="T65" fmla="*/ 119 h 1772"/>
                  <a:gd name="T66" fmla="*/ 136 w 1284"/>
                  <a:gd name="T67" fmla="*/ 199 h 1772"/>
                  <a:gd name="T68" fmla="*/ 95 w 1284"/>
                  <a:gd name="T69" fmla="*/ 251 h 1772"/>
                  <a:gd name="T70" fmla="*/ 57 w 1284"/>
                  <a:gd name="T71" fmla="*/ 323 h 1772"/>
                  <a:gd name="T72" fmla="*/ 19 w 1284"/>
                  <a:gd name="T73" fmla="*/ 461 h 1772"/>
                  <a:gd name="T74" fmla="*/ 5 w 1284"/>
                  <a:gd name="T75" fmla="*/ 634 h 1772"/>
                  <a:gd name="T76" fmla="*/ 0 w 1284"/>
                  <a:gd name="T77" fmla="*/ 959 h 1772"/>
                  <a:gd name="T78" fmla="*/ 6 w 1284"/>
                  <a:gd name="T79" fmla="*/ 1170 h 1772"/>
                  <a:gd name="T80" fmla="*/ 26 w 1284"/>
                  <a:gd name="T81" fmla="*/ 1326 h 1772"/>
                  <a:gd name="T82" fmla="*/ 68 w 1284"/>
                  <a:gd name="T83" fmla="*/ 1463 h 1772"/>
                  <a:gd name="T84" fmla="*/ 136 w 1284"/>
                  <a:gd name="T85" fmla="*/ 1579 h 1772"/>
                  <a:gd name="T86" fmla="*/ 239 w 1284"/>
                  <a:gd name="T87" fmla="*/ 1671 h 1772"/>
                  <a:gd name="T88" fmla="*/ 381 w 1284"/>
                  <a:gd name="T89" fmla="*/ 1734 h 1772"/>
                  <a:gd name="T90" fmla="*/ 543 w 1284"/>
                  <a:gd name="T91" fmla="*/ 1766 h 1772"/>
                  <a:gd name="T92" fmla="*/ 702 w 1284"/>
                  <a:gd name="T93" fmla="*/ 1772 h 1772"/>
                  <a:gd name="T94" fmla="*/ 853 w 1284"/>
                  <a:gd name="T95" fmla="*/ 1752 h 1772"/>
                  <a:gd name="T96" fmla="*/ 991 w 1284"/>
                  <a:gd name="T97" fmla="*/ 1704 h 1772"/>
                  <a:gd name="T98" fmla="*/ 1108 w 1284"/>
                  <a:gd name="T99" fmla="*/ 1624 h 1772"/>
                  <a:gd name="T100" fmla="*/ 1197 w 1284"/>
                  <a:gd name="T101" fmla="*/ 1511 h 1772"/>
                  <a:gd name="T102" fmla="*/ 1251 w 1284"/>
                  <a:gd name="T103" fmla="*/ 1360 h 1772"/>
                  <a:gd name="T104" fmla="*/ 1261 w 1284"/>
                  <a:gd name="T105" fmla="*/ 1170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4" h="1772">
                    <a:moveTo>
                      <a:pt x="558" y="653"/>
                    </a:moveTo>
                    <a:lnTo>
                      <a:pt x="555" y="613"/>
                    </a:lnTo>
                    <a:lnTo>
                      <a:pt x="554" y="571"/>
                    </a:lnTo>
                    <a:lnTo>
                      <a:pt x="554" y="551"/>
                    </a:lnTo>
                    <a:lnTo>
                      <a:pt x="554" y="531"/>
                    </a:lnTo>
                    <a:lnTo>
                      <a:pt x="557" y="510"/>
                    </a:lnTo>
                    <a:lnTo>
                      <a:pt x="560" y="493"/>
                    </a:lnTo>
                    <a:lnTo>
                      <a:pt x="566" y="475"/>
                    </a:lnTo>
                    <a:lnTo>
                      <a:pt x="572" y="460"/>
                    </a:lnTo>
                    <a:lnTo>
                      <a:pt x="576" y="452"/>
                    </a:lnTo>
                    <a:lnTo>
                      <a:pt x="581" y="446"/>
                    </a:lnTo>
                    <a:lnTo>
                      <a:pt x="586" y="439"/>
                    </a:lnTo>
                    <a:lnTo>
                      <a:pt x="592" y="434"/>
                    </a:lnTo>
                    <a:lnTo>
                      <a:pt x="598" y="429"/>
                    </a:lnTo>
                    <a:lnTo>
                      <a:pt x="606" y="424"/>
                    </a:lnTo>
                    <a:lnTo>
                      <a:pt x="614" y="420"/>
                    </a:lnTo>
                    <a:lnTo>
                      <a:pt x="621" y="418"/>
                    </a:lnTo>
                    <a:lnTo>
                      <a:pt x="631" y="415"/>
                    </a:lnTo>
                    <a:lnTo>
                      <a:pt x="641" y="413"/>
                    </a:lnTo>
                    <a:lnTo>
                      <a:pt x="651" y="412"/>
                    </a:lnTo>
                    <a:lnTo>
                      <a:pt x="663" y="412"/>
                    </a:lnTo>
                    <a:lnTo>
                      <a:pt x="674" y="413"/>
                    </a:lnTo>
                    <a:lnTo>
                      <a:pt x="684" y="414"/>
                    </a:lnTo>
                    <a:lnTo>
                      <a:pt x="694" y="415"/>
                    </a:lnTo>
                    <a:lnTo>
                      <a:pt x="703" y="418"/>
                    </a:lnTo>
                    <a:lnTo>
                      <a:pt x="711" y="422"/>
                    </a:lnTo>
                    <a:lnTo>
                      <a:pt x="718" y="425"/>
                    </a:lnTo>
                    <a:lnTo>
                      <a:pt x="726" y="429"/>
                    </a:lnTo>
                    <a:lnTo>
                      <a:pt x="732" y="434"/>
                    </a:lnTo>
                    <a:lnTo>
                      <a:pt x="737" y="441"/>
                    </a:lnTo>
                    <a:lnTo>
                      <a:pt x="742" y="446"/>
                    </a:lnTo>
                    <a:lnTo>
                      <a:pt x="747" y="453"/>
                    </a:lnTo>
                    <a:lnTo>
                      <a:pt x="751" y="460"/>
                    </a:lnTo>
                    <a:lnTo>
                      <a:pt x="757" y="475"/>
                    </a:lnTo>
                    <a:lnTo>
                      <a:pt x="761" y="491"/>
                    </a:lnTo>
                    <a:lnTo>
                      <a:pt x="765" y="510"/>
                    </a:lnTo>
                    <a:lnTo>
                      <a:pt x="768" y="529"/>
                    </a:lnTo>
                    <a:lnTo>
                      <a:pt x="768" y="550"/>
                    </a:lnTo>
                    <a:lnTo>
                      <a:pt x="768" y="570"/>
                    </a:lnTo>
                    <a:lnTo>
                      <a:pt x="766" y="613"/>
                    </a:lnTo>
                    <a:lnTo>
                      <a:pt x="765" y="656"/>
                    </a:lnTo>
                    <a:lnTo>
                      <a:pt x="558" y="653"/>
                    </a:lnTo>
                    <a:close/>
                    <a:moveTo>
                      <a:pt x="1256" y="1116"/>
                    </a:moveTo>
                    <a:lnTo>
                      <a:pt x="757" y="1113"/>
                    </a:lnTo>
                    <a:lnTo>
                      <a:pt x="754" y="1153"/>
                    </a:lnTo>
                    <a:lnTo>
                      <a:pt x="750" y="1192"/>
                    </a:lnTo>
                    <a:lnTo>
                      <a:pt x="747" y="1210"/>
                    </a:lnTo>
                    <a:lnTo>
                      <a:pt x="744" y="1229"/>
                    </a:lnTo>
                    <a:lnTo>
                      <a:pt x="738" y="1245"/>
                    </a:lnTo>
                    <a:lnTo>
                      <a:pt x="732" y="1260"/>
                    </a:lnTo>
                    <a:lnTo>
                      <a:pt x="725" y="1274"/>
                    </a:lnTo>
                    <a:lnTo>
                      <a:pt x="716" y="1286"/>
                    </a:lnTo>
                    <a:lnTo>
                      <a:pt x="709" y="1291"/>
                    </a:lnTo>
                    <a:lnTo>
                      <a:pt x="704" y="1296"/>
                    </a:lnTo>
                    <a:lnTo>
                      <a:pt x="698" y="1300"/>
                    </a:lnTo>
                    <a:lnTo>
                      <a:pt x="692" y="1302"/>
                    </a:lnTo>
                    <a:lnTo>
                      <a:pt x="684" y="1305"/>
                    </a:lnTo>
                    <a:lnTo>
                      <a:pt x="677" y="1307"/>
                    </a:lnTo>
                    <a:lnTo>
                      <a:pt x="668" y="1307"/>
                    </a:lnTo>
                    <a:lnTo>
                      <a:pt x="659" y="1308"/>
                    </a:lnTo>
                    <a:lnTo>
                      <a:pt x="650" y="1307"/>
                    </a:lnTo>
                    <a:lnTo>
                      <a:pt x="640" y="1306"/>
                    </a:lnTo>
                    <a:lnTo>
                      <a:pt x="629" y="1303"/>
                    </a:lnTo>
                    <a:lnTo>
                      <a:pt x="617" y="1301"/>
                    </a:lnTo>
                    <a:lnTo>
                      <a:pt x="610" y="1298"/>
                    </a:lnTo>
                    <a:lnTo>
                      <a:pt x="603" y="1294"/>
                    </a:lnTo>
                    <a:lnTo>
                      <a:pt x="597" y="1291"/>
                    </a:lnTo>
                    <a:lnTo>
                      <a:pt x="591" y="1286"/>
                    </a:lnTo>
                    <a:lnTo>
                      <a:pt x="586" y="1281"/>
                    </a:lnTo>
                    <a:lnTo>
                      <a:pt x="581" y="1275"/>
                    </a:lnTo>
                    <a:lnTo>
                      <a:pt x="576" y="1269"/>
                    </a:lnTo>
                    <a:lnTo>
                      <a:pt x="572" y="1262"/>
                    </a:lnTo>
                    <a:lnTo>
                      <a:pt x="564" y="1248"/>
                    </a:lnTo>
                    <a:lnTo>
                      <a:pt x="558" y="1231"/>
                    </a:lnTo>
                    <a:lnTo>
                      <a:pt x="554" y="1215"/>
                    </a:lnTo>
                    <a:lnTo>
                      <a:pt x="550" y="1196"/>
                    </a:lnTo>
                    <a:lnTo>
                      <a:pt x="549" y="1177"/>
                    </a:lnTo>
                    <a:lnTo>
                      <a:pt x="548" y="1156"/>
                    </a:lnTo>
                    <a:lnTo>
                      <a:pt x="548" y="1136"/>
                    </a:lnTo>
                    <a:lnTo>
                      <a:pt x="548" y="1116"/>
                    </a:lnTo>
                    <a:lnTo>
                      <a:pt x="550" y="1074"/>
                    </a:lnTo>
                    <a:lnTo>
                      <a:pt x="553" y="1035"/>
                    </a:lnTo>
                    <a:lnTo>
                      <a:pt x="1265" y="1025"/>
                    </a:lnTo>
                    <a:lnTo>
                      <a:pt x="1270" y="990"/>
                    </a:lnTo>
                    <a:lnTo>
                      <a:pt x="1275" y="952"/>
                    </a:lnTo>
                    <a:lnTo>
                      <a:pt x="1279" y="911"/>
                    </a:lnTo>
                    <a:lnTo>
                      <a:pt x="1281" y="865"/>
                    </a:lnTo>
                    <a:lnTo>
                      <a:pt x="1283" y="817"/>
                    </a:lnTo>
                    <a:lnTo>
                      <a:pt x="1284" y="767"/>
                    </a:lnTo>
                    <a:lnTo>
                      <a:pt x="1284" y="718"/>
                    </a:lnTo>
                    <a:lnTo>
                      <a:pt x="1283" y="667"/>
                    </a:lnTo>
                    <a:lnTo>
                      <a:pt x="1280" y="617"/>
                    </a:lnTo>
                    <a:lnTo>
                      <a:pt x="1278" y="567"/>
                    </a:lnTo>
                    <a:lnTo>
                      <a:pt x="1274" y="519"/>
                    </a:lnTo>
                    <a:lnTo>
                      <a:pt x="1267" y="475"/>
                    </a:lnTo>
                    <a:lnTo>
                      <a:pt x="1262" y="433"/>
                    </a:lnTo>
                    <a:lnTo>
                      <a:pt x="1255" y="395"/>
                    </a:lnTo>
                    <a:lnTo>
                      <a:pt x="1251" y="377"/>
                    </a:lnTo>
                    <a:lnTo>
                      <a:pt x="1246" y="361"/>
                    </a:lnTo>
                    <a:lnTo>
                      <a:pt x="1241" y="347"/>
                    </a:lnTo>
                    <a:lnTo>
                      <a:pt x="1236" y="333"/>
                    </a:lnTo>
                    <a:lnTo>
                      <a:pt x="1219" y="296"/>
                    </a:lnTo>
                    <a:lnTo>
                      <a:pt x="1201" y="261"/>
                    </a:lnTo>
                    <a:lnTo>
                      <a:pt x="1179" y="229"/>
                    </a:lnTo>
                    <a:lnTo>
                      <a:pt x="1155" y="199"/>
                    </a:lnTo>
                    <a:lnTo>
                      <a:pt x="1130" y="171"/>
                    </a:lnTo>
                    <a:lnTo>
                      <a:pt x="1102" y="146"/>
                    </a:lnTo>
                    <a:lnTo>
                      <a:pt x="1073" y="123"/>
                    </a:lnTo>
                    <a:lnTo>
                      <a:pt x="1043" y="101"/>
                    </a:lnTo>
                    <a:lnTo>
                      <a:pt x="1010" y="82"/>
                    </a:lnTo>
                    <a:lnTo>
                      <a:pt x="977" y="66"/>
                    </a:lnTo>
                    <a:lnTo>
                      <a:pt x="942" y="51"/>
                    </a:lnTo>
                    <a:lnTo>
                      <a:pt x="906" y="38"/>
                    </a:lnTo>
                    <a:lnTo>
                      <a:pt x="870" y="26"/>
                    </a:lnTo>
                    <a:lnTo>
                      <a:pt x="832" y="18"/>
                    </a:lnTo>
                    <a:lnTo>
                      <a:pt x="794" y="11"/>
                    </a:lnTo>
                    <a:lnTo>
                      <a:pt x="756" y="5"/>
                    </a:lnTo>
                    <a:lnTo>
                      <a:pt x="717" y="2"/>
                    </a:lnTo>
                    <a:lnTo>
                      <a:pt x="678" y="0"/>
                    </a:lnTo>
                    <a:lnTo>
                      <a:pt x="640" y="0"/>
                    </a:lnTo>
                    <a:lnTo>
                      <a:pt x="601" y="2"/>
                    </a:lnTo>
                    <a:lnTo>
                      <a:pt x="563" y="5"/>
                    </a:lnTo>
                    <a:lnTo>
                      <a:pt x="525" y="10"/>
                    </a:lnTo>
                    <a:lnTo>
                      <a:pt x="487" y="16"/>
                    </a:lnTo>
                    <a:lnTo>
                      <a:pt x="451" y="25"/>
                    </a:lnTo>
                    <a:lnTo>
                      <a:pt x="415" y="34"/>
                    </a:lnTo>
                    <a:lnTo>
                      <a:pt x="381" y="45"/>
                    </a:lnTo>
                    <a:lnTo>
                      <a:pt x="347" y="57"/>
                    </a:lnTo>
                    <a:lnTo>
                      <a:pt x="316" y="71"/>
                    </a:lnTo>
                    <a:lnTo>
                      <a:pt x="285" y="86"/>
                    </a:lnTo>
                    <a:lnTo>
                      <a:pt x="256" y="101"/>
                    </a:lnTo>
                    <a:lnTo>
                      <a:pt x="228" y="119"/>
                    </a:lnTo>
                    <a:lnTo>
                      <a:pt x="203" y="138"/>
                    </a:lnTo>
                    <a:lnTo>
                      <a:pt x="174" y="162"/>
                    </a:lnTo>
                    <a:lnTo>
                      <a:pt x="149" y="186"/>
                    </a:lnTo>
                    <a:lnTo>
                      <a:pt x="136" y="199"/>
                    </a:lnTo>
                    <a:lnTo>
                      <a:pt x="125" y="211"/>
                    </a:lnTo>
                    <a:lnTo>
                      <a:pt x="115" y="224"/>
                    </a:lnTo>
                    <a:lnTo>
                      <a:pt x="105" y="238"/>
                    </a:lnTo>
                    <a:lnTo>
                      <a:pt x="95" y="251"/>
                    </a:lnTo>
                    <a:lnTo>
                      <a:pt x="86" y="265"/>
                    </a:lnTo>
                    <a:lnTo>
                      <a:pt x="78" y="279"/>
                    </a:lnTo>
                    <a:lnTo>
                      <a:pt x="71" y="294"/>
                    </a:lnTo>
                    <a:lnTo>
                      <a:pt x="57" y="323"/>
                    </a:lnTo>
                    <a:lnTo>
                      <a:pt x="44" y="355"/>
                    </a:lnTo>
                    <a:lnTo>
                      <a:pt x="34" y="387"/>
                    </a:lnTo>
                    <a:lnTo>
                      <a:pt x="26" y="423"/>
                    </a:lnTo>
                    <a:lnTo>
                      <a:pt x="19" y="461"/>
                    </a:lnTo>
                    <a:lnTo>
                      <a:pt x="14" y="500"/>
                    </a:lnTo>
                    <a:lnTo>
                      <a:pt x="10" y="542"/>
                    </a:lnTo>
                    <a:lnTo>
                      <a:pt x="6" y="586"/>
                    </a:lnTo>
                    <a:lnTo>
                      <a:pt x="5" y="634"/>
                    </a:lnTo>
                    <a:lnTo>
                      <a:pt x="4" y="685"/>
                    </a:lnTo>
                    <a:lnTo>
                      <a:pt x="2" y="778"/>
                    </a:lnTo>
                    <a:lnTo>
                      <a:pt x="1" y="869"/>
                    </a:lnTo>
                    <a:lnTo>
                      <a:pt x="0" y="959"/>
                    </a:lnTo>
                    <a:lnTo>
                      <a:pt x="0" y="1045"/>
                    </a:lnTo>
                    <a:lnTo>
                      <a:pt x="1" y="1088"/>
                    </a:lnTo>
                    <a:lnTo>
                      <a:pt x="4" y="1130"/>
                    </a:lnTo>
                    <a:lnTo>
                      <a:pt x="6" y="1170"/>
                    </a:lnTo>
                    <a:lnTo>
                      <a:pt x="10" y="1211"/>
                    </a:lnTo>
                    <a:lnTo>
                      <a:pt x="14" y="1250"/>
                    </a:lnTo>
                    <a:lnTo>
                      <a:pt x="20" y="1288"/>
                    </a:lnTo>
                    <a:lnTo>
                      <a:pt x="26" y="1326"/>
                    </a:lnTo>
                    <a:lnTo>
                      <a:pt x="34" y="1362"/>
                    </a:lnTo>
                    <a:lnTo>
                      <a:pt x="44" y="1397"/>
                    </a:lnTo>
                    <a:lnTo>
                      <a:pt x="56" y="1430"/>
                    </a:lnTo>
                    <a:lnTo>
                      <a:pt x="68" y="1463"/>
                    </a:lnTo>
                    <a:lnTo>
                      <a:pt x="82" y="1495"/>
                    </a:lnTo>
                    <a:lnTo>
                      <a:pt x="98" y="1524"/>
                    </a:lnTo>
                    <a:lnTo>
                      <a:pt x="116" y="1553"/>
                    </a:lnTo>
                    <a:lnTo>
                      <a:pt x="136" y="1579"/>
                    </a:lnTo>
                    <a:lnTo>
                      <a:pt x="159" y="1605"/>
                    </a:lnTo>
                    <a:lnTo>
                      <a:pt x="183" y="1629"/>
                    </a:lnTo>
                    <a:lnTo>
                      <a:pt x="210" y="1650"/>
                    </a:lnTo>
                    <a:lnTo>
                      <a:pt x="239" y="1671"/>
                    </a:lnTo>
                    <a:lnTo>
                      <a:pt x="270" y="1690"/>
                    </a:lnTo>
                    <a:lnTo>
                      <a:pt x="304" y="1706"/>
                    </a:lnTo>
                    <a:lnTo>
                      <a:pt x="342" y="1721"/>
                    </a:lnTo>
                    <a:lnTo>
                      <a:pt x="381" y="1734"/>
                    </a:lnTo>
                    <a:lnTo>
                      <a:pt x="424" y="1745"/>
                    </a:lnTo>
                    <a:lnTo>
                      <a:pt x="463" y="1753"/>
                    </a:lnTo>
                    <a:lnTo>
                      <a:pt x="504" y="1759"/>
                    </a:lnTo>
                    <a:lnTo>
                      <a:pt x="543" y="1766"/>
                    </a:lnTo>
                    <a:lnTo>
                      <a:pt x="583" y="1769"/>
                    </a:lnTo>
                    <a:lnTo>
                      <a:pt x="622" y="1772"/>
                    </a:lnTo>
                    <a:lnTo>
                      <a:pt x="661" y="1772"/>
                    </a:lnTo>
                    <a:lnTo>
                      <a:pt x="702" y="1772"/>
                    </a:lnTo>
                    <a:lnTo>
                      <a:pt x="740" y="1769"/>
                    </a:lnTo>
                    <a:lnTo>
                      <a:pt x="779" y="1766"/>
                    </a:lnTo>
                    <a:lnTo>
                      <a:pt x="817" y="1759"/>
                    </a:lnTo>
                    <a:lnTo>
                      <a:pt x="853" y="1752"/>
                    </a:lnTo>
                    <a:lnTo>
                      <a:pt x="889" y="1743"/>
                    </a:lnTo>
                    <a:lnTo>
                      <a:pt x="924" y="1731"/>
                    </a:lnTo>
                    <a:lnTo>
                      <a:pt x="958" y="1719"/>
                    </a:lnTo>
                    <a:lnTo>
                      <a:pt x="991" y="1704"/>
                    </a:lnTo>
                    <a:lnTo>
                      <a:pt x="1023" y="1687"/>
                    </a:lnTo>
                    <a:lnTo>
                      <a:pt x="1053" y="1668"/>
                    </a:lnTo>
                    <a:lnTo>
                      <a:pt x="1082" y="1648"/>
                    </a:lnTo>
                    <a:lnTo>
                      <a:pt x="1108" y="1624"/>
                    </a:lnTo>
                    <a:lnTo>
                      <a:pt x="1134" y="1600"/>
                    </a:lnTo>
                    <a:lnTo>
                      <a:pt x="1156" y="1572"/>
                    </a:lnTo>
                    <a:lnTo>
                      <a:pt x="1178" y="1543"/>
                    </a:lnTo>
                    <a:lnTo>
                      <a:pt x="1197" y="1511"/>
                    </a:lnTo>
                    <a:lnTo>
                      <a:pt x="1214" y="1477"/>
                    </a:lnTo>
                    <a:lnTo>
                      <a:pt x="1228" y="1440"/>
                    </a:lnTo>
                    <a:lnTo>
                      <a:pt x="1241" y="1401"/>
                    </a:lnTo>
                    <a:lnTo>
                      <a:pt x="1251" y="1360"/>
                    </a:lnTo>
                    <a:lnTo>
                      <a:pt x="1257" y="1316"/>
                    </a:lnTo>
                    <a:lnTo>
                      <a:pt x="1261" y="1270"/>
                    </a:lnTo>
                    <a:lnTo>
                      <a:pt x="1262" y="1221"/>
                    </a:lnTo>
                    <a:lnTo>
                      <a:pt x="1261" y="1170"/>
                    </a:lnTo>
                    <a:lnTo>
                      <a:pt x="1256" y="1116"/>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1" name="Group 220">
              <a:extLst>
                <a:ext uri="{FF2B5EF4-FFF2-40B4-BE49-F238E27FC236}">
                  <a16:creationId xmlns:a16="http://schemas.microsoft.com/office/drawing/2014/main" id="{084C4F90-7BCD-737D-6E77-C40EA833B9DF}"/>
                </a:ext>
              </a:extLst>
            </p:cNvPr>
            <p:cNvGrpSpPr/>
            <p:nvPr/>
          </p:nvGrpSpPr>
          <p:grpSpPr>
            <a:xfrm>
              <a:off x="4118404" y="1396254"/>
              <a:ext cx="3944937" cy="1135063"/>
              <a:chOff x="929482" y="2075656"/>
              <a:chExt cx="5522912" cy="1589088"/>
            </a:xfrm>
            <a:solidFill>
              <a:srgbClr val="C00000"/>
            </a:solidFill>
          </p:grpSpPr>
          <p:sp>
            <p:nvSpPr>
              <p:cNvPr id="222" name="Freeform 8">
                <a:extLst>
                  <a:ext uri="{FF2B5EF4-FFF2-40B4-BE49-F238E27FC236}">
                    <a16:creationId xmlns:a16="http://schemas.microsoft.com/office/drawing/2014/main" id="{271538DF-0797-431F-FEE4-B2406E8443B8}"/>
                  </a:ext>
                </a:extLst>
              </p:cNvPr>
              <p:cNvSpPr>
                <a:spLocks/>
              </p:cNvSpPr>
              <p:nvPr/>
            </p:nvSpPr>
            <p:spPr bwMode="auto">
              <a:xfrm>
                <a:off x="3982244" y="2075656"/>
                <a:ext cx="1363662" cy="1558925"/>
              </a:xfrm>
              <a:custGeom>
                <a:avLst/>
                <a:gdLst>
                  <a:gd name="T0" fmla="*/ 318 w 3437"/>
                  <a:gd name="T1" fmla="*/ 13 h 3928"/>
                  <a:gd name="T2" fmla="*/ 4 w 3437"/>
                  <a:gd name="T3" fmla="*/ 77 h 3928"/>
                  <a:gd name="T4" fmla="*/ 14 w 3437"/>
                  <a:gd name="T5" fmla="*/ 1324 h 3928"/>
                  <a:gd name="T6" fmla="*/ 27 w 3437"/>
                  <a:gd name="T7" fmla="*/ 2080 h 3928"/>
                  <a:gd name="T8" fmla="*/ 58 w 3437"/>
                  <a:gd name="T9" fmla="*/ 2170 h 3928"/>
                  <a:gd name="T10" fmla="*/ 46 w 3437"/>
                  <a:gd name="T11" fmla="*/ 2420 h 3928"/>
                  <a:gd name="T12" fmla="*/ 42 w 3437"/>
                  <a:gd name="T13" fmla="*/ 3048 h 3928"/>
                  <a:gd name="T14" fmla="*/ 18 w 3437"/>
                  <a:gd name="T15" fmla="*/ 3228 h 3928"/>
                  <a:gd name="T16" fmla="*/ 56 w 3437"/>
                  <a:gd name="T17" fmla="*/ 3452 h 3928"/>
                  <a:gd name="T18" fmla="*/ 32 w 3437"/>
                  <a:gd name="T19" fmla="*/ 3594 h 3928"/>
                  <a:gd name="T20" fmla="*/ 23 w 3437"/>
                  <a:gd name="T21" fmla="*/ 3864 h 3928"/>
                  <a:gd name="T22" fmla="*/ 196 w 3437"/>
                  <a:gd name="T23" fmla="*/ 3925 h 3928"/>
                  <a:gd name="T24" fmla="*/ 371 w 3437"/>
                  <a:gd name="T25" fmla="*/ 3765 h 3928"/>
                  <a:gd name="T26" fmla="*/ 382 w 3437"/>
                  <a:gd name="T27" fmla="*/ 3593 h 3928"/>
                  <a:gd name="T28" fmla="*/ 624 w 3437"/>
                  <a:gd name="T29" fmla="*/ 3894 h 3928"/>
                  <a:gd name="T30" fmla="*/ 1041 w 3437"/>
                  <a:gd name="T31" fmla="*/ 3808 h 3928"/>
                  <a:gd name="T32" fmla="*/ 1047 w 3437"/>
                  <a:gd name="T33" fmla="*/ 3287 h 3928"/>
                  <a:gd name="T34" fmla="*/ 1065 w 3437"/>
                  <a:gd name="T35" fmla="*/ 3115 h 3928"/>
                  <a:gd name="T36" fmla="*/ 979 w 3437"/>
                  <a:gd name="T37" fmla="*/ 2890 h 3928"/>
                  <a:gd name="T38" fmla="*/ 1027 w 3437"/>
                  <a:gd name="T39" fmla="*/ 2767 h 3928"/>
                  <a:gd name="T40" fmla="*/ 1028 w 3437"/>
                  <a:gd name="T41" fmla="*/ 2657 h 3928"/>
                  <a:gd name="T42" fmla="*/ 928 w 3437"/>
                  <a:gd name="T43" fmla="*/ 2525 h 3928"/>
                  <a:gd name="T44" fmla="*/ 1009 w 3437"/>
                  <a:gd name="T45" fmla="*/ 2408 h 3928"/>
                  <a:gd name="T46" fmla="*/ 835 w 3437"/>
                  <a:gd name="T47" fmla="*/ 2355 h 3928"/>
                  <a:gd name="T48" fmla="*/ 1008 w 3437"/>
                  <a:gd name="T49" fmla="*/ 2240 h 3928"/>
                  <a:gd name="T50" fmla="*/ 1110 w 3437"/>
                  <a:gd name="T51" fmla="*/ 2432 h 3928"/>
                  <a:gd name="T52" fmla="*/ 1359 w 3437"/>
                  <a:gd name="T53" fmla="*/ 3324 h 3928"/>
                  <a:gd name="T54" fmla="*/ 1403 w 3437"/>
                  <a:gd name="T55" fmla="*/ 3517 h 3928"/>
                  <a:gd name="T56" fmla="*/ 1785 w 3437"/>
                  <a:gd name="T57" fmla="*/ 3836 h 3928"/>
                  <a:gd name="T58" fmla="*/ 2044 w 3437"/>
                  <a:gd name="T59" fmla="*/ 3541 h 3928"/>
                  <a:gd name="T60" fmla="*/ 2154 w 3437"/>
                  <a:gd name="T61" fmla="*/ 2996 h 3928"/>
                  <a:gd name="T62" fmla="*/ 2112 w 3437"/>
                  <a:gd name="T63" fmla="*/ 2895 h 3928"/>
                  <a:gd name="T64" fmla="*/ 2075 w 3437"/>
                  <a:gd name="T65" fmla="*/ 2782 h 3928"/>
                  <a:gd name="T66" fmla="*/ 2191 w 3437"/>
                  <a:gd name="T67" fmla="*/ 2748 h 3928"/>
                  <a:gd name="T68" fmla="*/ 2230 w 3437"/>
                  <a:gd name="T69" fmla="*/ 2665 h 3928"/>
                  <a:gd name="T70" fmla="*/ 2264 w 3437"/>
                  <a:gd name="T71" fmla="*/ 2545 h 3928"/>
                  <a:gd name="T72" fmla="*/ 2314 w 3437"/>
                  <a:gd name="T73" fmla="*/ 2361 h 3928"/>
                  <a:gd name="T74" fmla="*/ 2346 w 3437"/>
                  <a:gd name="T75" fmla="*/ 2270 h 3928"/>
                  <a:gd name="T76" fmla="*/ 2398 w 3437"/>
                  <a:gd name="T77" fmla="*/ 2558 h 3928"/>
                  <a:gd name="T78" fmla="*/ 2381 w 3437"/>
                  <a:gd name="T79" fmla="*/ 3543 h 3928"/>
                  <a:gd name="T80" fmla="*/ 2561 w 3437"/>
                  <a:gd name="T81" fmla="*/ 3851 h 3928"/>
                  <a:gd name="T82" fmla="*/ 2865 w 3437"/>
                  <a:gd name="T83" fmla="*/ 3869 h 3928"/>
                  <a:gd name="T84" fmla="*/ 3183 w 3437"/>
                  <a:gd name="T85" fmla="*/ 3876 h 3928"/>
                  <a:gd name="T86" fmla="*/ 3435 w 3437"/>
                  <a:gd name="T87" fmla="*/ 3764 h 3928"/>
                  <a:gd name="T88" fmla="*/ 3405 w 3437"/>
                  <a:gd name="T89" fmla="*/ 3129 h 3928"/>
                  <a:gd name="T90" fmla="*/ 3419 w 3437"/>
                  <a:gd name="T91" fmla="*/ 2660 h 3928"/>
                  <a:gd name="T92" fmla="*/ 3399 w 3437"/>
                  <a:gd name="T93" fmla="*/ 2360 h 3928"/>
                  <a:gd name="T94" fmla="*/ 3379 w 3437"/>
                  <a:gd name="T95" fmla="*/ 2216 h 3928"/>
                  <a:gd name="T96" fmla="*/ 3361 w 3437"/>
                  <a:gd name="T97" fmla="*/ 1707 h 3928"/>
                  <a:gd name="T98" fmla="*/ 3351 w 3437"/>
                  <a:gd name="T99" fmla="*/ 1409 h 3928"/>
                  <a:gd name="T100" fmla="*/ 3377 w 3437"/>
                  <a:gd name="T101" fmla="*/ 935 h 3928"/>
                  <a:gd name="T102" fmla="*/ 3341 w 3437"/>
                  <a:gd name="T103" fmla="*/ 335 h 3928"/>
                  <a:gd name="T104" fmla="*/ 3011 w 3437"/>
                  <a:gd name="T105" fmla="*/ 5 h 3928"/>
                  <a:gd name="T106" fmla="*/ 2832 w 3437"/>
                  <a:gd name="T107" fmla="*/ 159 h 3928"/>
                  <a:gd name="T108" fmla="*/ 2509 w 3437"/>
                  <a:gd name="T109" fmla="*/ 33 h 3928"/>
                  <a:gd name="T110" fmla="*/ 2183 w 3437"/>
                  <a:gd name="T111" fmla="*/ 31 h 3928"/>
                  <a:gd name="T112" fmla="*/ 1960 w 3437"/>
                  <a:gd name="T113" fmla="*/ 768 h 3928"/>
                  <a:gd name="T114" fmla="*/ 1883 w 3437"/>
                  <a:gd name="T115" fmla="*/ 1306 h 3928"/>
                  <a:gd name="T116" fmla="*/ 1731 w 3437"/>
                  <a:gd name="T117" fmla="*/ 1618 h 3928"/>
                  <a:gd name="T118" fmla="*/ 1571 w 3437"/>
                  <a:gd name="T119" fmla="*/ 1342 h 3928"/>
                  <a:gd name="T120" fmla="*/ 1557 w 3437"/>
                  <a:gd name="T121" fmla="*/ 1098 h 3928"/>
                  <a:gd name="T122" fmla="*/ 1357 w 3437"/>
                  <a:gd name="T123" fmla="*/ 340 h 3928"/>
                  <a:gd name="T124" fmla="*/ 947 w 3437"/>
                  <a:gd name="T125" fmla="*/ 4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37" h="3928">
                    <a:moveTo>
                      <a:pt x="659" y="43"/>
                    </a:moveTo>
                    <a:lnTo>
                      <a:pt x="657" y="46"/>
                    </a:lnTo>
                    <a:lnTo>
                      <a:pt x="654" y="47"/>
                    </a:lnTo>
                    <a:lnTo>
                      <a:pt x="652" y="50"/>
                    </a:lnTo>
                    <a:lnTo>
                      <a:pt x="649" y="53"/>
                    </a:lnTo>
                    <a:lnTo>
                      <a:pt x="557" y="165"/>
                    </a:lnTo>
                    <a:lnTo>
                      <a:pt x="538" y="150"/>
                    </a:lnTo>
                    <a:lnTo>
                      <a:pt x="523" y="138"/>
                    </a:lnTo>
                    <a:lnTo>
                      <a:pt x="513" y="129"/>
                    </a:lnTo>
                    <a:lnTo>
                      <a:pt x="504" y="122"/>
                    </a:lnTo>
                    <a:lnTo>
                      <a:pt x="494" y="110"/>
                    </a:lnTo>
                    <a:lnTo>
                      <a:pt x="489" y="103"/>
                    </a:lnTo>
                    <a:lnTo>
                      <a:pt x="485" y="100"/>
                    </a:lnTo>
                    <a:lnTo>
                      <a:pt x="480" y="96"/>
                    </a:lnTo>
                    <a:lnTo>
                      <a:pt x="475" y="94"/>
                    </a:lnTo>
                    <a:lnTo>
                      <a:pt x="466" y="90"/>
                    </a:lnTo>
                    <a:lnTo>
                      <a:pt x="438" y="79"/>
                    </a:lnTo>
                    <a:lnTo>
                      <a:pt x="393" y="62"/>
                    </a:lnTo>
                    <a:lnTo>
                      <a:pt x="368" y="53"/>
                    </a:lnTo>
                    <a:lnTo>
                      <a:pt x="351" y="50"/>
                    </a:lnTo>
                    <a:lnTo>
                      <a:pt x="342" y="48"/>
                    </a:lnTo>
                    <a:lnTo>
                      <a:pt x="337" y="48"/>
                    </a:lnTo>
                    <a:lnTo>
                      <a:pt x="334" y="41"/>
                    </a:lnTo>
                    <a:lnTo>
                      <a:pt x="318" y="13"/>
                    </a:lnTo>
                    <a:lnTo>
                      <a:pt x="291" y="69"/>
                    </a:lnTo>
                    <a:lnTo>
                      <a:pt x="288" y="74"/>
                    </a:lnTo>
                    <a:lnTo>
                      <a:pt x="286" y="79"/>
                    </a:lnTo>
                    <a:lnTo>
                      <a:pt x="239" y="28"/>
                    </a:lnTo>
                    <a:lnTo>
                      <a:pt x="176" y="93"/>
                    </a:lnTo>
                    <a:lnTo>
                      <a:pt x="116" y="51"/>
                    </a:lnTo>
                    <a:lnTo>
                      <a:pt x="96" y="67"/>
                    </a:lnTo>
                    <a:lnTo>
                      <a:pt x="90" y="74"/>
                    </a:lnTo>
                    <a:lnTo>
                      <a:pt x="89" y="83"/>
                    </a:lnTo>
                    <a:lnTo>
                      <a:pt x="82" y="108"/>
                    </a:lnTo>
                    <a:lnTo>
                      <a:pt x="75" y="95"/>
                    </a:lnTo>
                    <a:lnTo>
                      <a:pt x="69" y="79"/>
                    </a:lnTo>
                    <a:lnTo>
                      <a:pt x="61" y="61"/>
                    </a:lnTo>
                    <a:lnTo>
                      <a:pt x="53" y="46"/>
                    </a:lnTo>
                    <a:lnTo>
                      <a:pt x="50" y="41"/>
                    </a:lnTo>
                    <a:lnTo>
                      <a:pt x="46" y="36"/>
                    </a:lnTo>
                    <a:lnTo>
                      <a:pt x="41" y="33"/>
                    </a:lnTo>
                    <a:lnTo>
                      <a:pt x="36" y="33"/>
                    </a:lnTo>
                    <a:lnTo>
                      <a:pt x="31" y="36"/>
                    </a:lnTo>
                    <a:lnTo>
                      <a:pt x="24" y="41"/>
                    </a:lnTo>
                    <a:lnTo>
                      <a:pt x="18" y="48"/>
                    </a:lnTo>
                    <a:lnTo>
                      <a:pt x="12" y="60"/>
                    </a:lnTo>
                    <a:lnTo>
                      <a:pt x="8" y="69"/>
                    </a:lnTo>
                    <a:lnTo>
                      <a:pt x="4" y="77"/>
                    </a:lnTo>
                    <a:lnTo>
                      <a:pt x="3" y="86"/>
                    </a:lnTo>
                    <a:lnTo>
                      <a:pt x="2" y="96"/>
                    </a:lnTo>
                    <a:lnTo>
                      <a:pt x="0" y="117"/>
                    </a:lnTo>
                    <a:lnTo>
                      <a:pt x="3" y="138"/>
                    </a:lnTo>
                    <a:lnTo>
                      <a:pt x="8" y="180"/>
                    </a:lnTo>
                    <a:lnTo>
                      <a:pt x="13" y="221"/>
                    </a:lnTo>
                    <a:lnTo>
                      <a:pt x="15" y="266"/>
                    </a:lnTo>
                    <a:lnTo>
                      <a:pt x="15" y="313"/>
                    </a:lnTo>
                    <a:lnTo>
                      <a:pt x="15" y="360"/>
                    </a:lnTo>
                    <a:lnTo>
                      <a:pt x="15" y="407"/>
                    </a:lnTo>
                    <a:lnTo>
                      <a:pt x="14" y="455"/>
                    </a:lnTo>
                    <a:lnTo>
                      <a:pt x="13" y="503"/>
                    </a:lnTo>
                    <a:lnTo>
                      <a:pt x="13" y="550"/>
                    </a:lnTo>
                    <a:lnTo>
                      <a:pt x="13" y="596"/>
                    </a:lnTo>
                    <a:lnTo>
                      <a:pt x="13" y="668"/>
                    </a:lnTo>
                    <a:lnTo>
                      <a:pt x="14" y="740"/>
                    </a:lnTo>
                    <a:lnTo>
                      <a:pt x="14" y="813"/>
                    </a:lnTo>
                    <a:lnTo>
                      <a:pt x="13" y="886"/>
                    </a:lnTo>
                    <a:lnTo>
                      <a:pt x="13" y="959"/>
                    </a:lnTo>
                    <a:lnTo>
                      <a:pt x="13" y="1031"/>
                    </a:lnTo>
                    <a:lnTo>
                      <a:pt x="13" y="1105"/>
                    </a:lnTo>
                    <a:lnTo>
                      <a:pt x="13" y="1178"/>
                    </a:lnTo>
                    <a:lnTo>
                      <a:pt x="13" y="1252"/>
                    </a:lnTo>
                    <a:lnTo>
                      <a:pt x="14" y="1324"/>
                    </a:lnTo>
                    <a:lnTo>
                      <a:pt x="14" y="1397"/>
                    </a:lnTo>
                    <a:lnTo>
                      <a:pt x="17" y="1470"/>
                    </a:lnTo>
                    <a:lnTo>
                      <a:pt x="18" y="1543"/>
                    </a:lnTo>
                    <a:lnTo>
                      <a:pt x="21" y="1615"/>
                    </a:lnTo>
                    <a:lnTo>
                      <a:pt x="24" y="1688"/>
                    </a:lnTo>
                    <a:lnTo>
                      <a:pt x="28" y="1758"/>
                    </a:lnTo>
                    <a:lnTo>
                      <a:pt x="31" y="1807"/>
                    </a:lnTo>
                    <a:lnTo>
                      <a:pt x="31" y="1850"/>
                    </a:lnTo>
                    <a:lnTo>
                      <a:pt x="31" y="1889"/>
                    </a:lnTo>
                    <a:lnTo>
                      <a:pt x="28" y="1927"/>
                    </a:lnTo>
                    <a:lnTo>
                      <a:pt x="26" y="1965"/>
                    </a:lnTo>
                    <a:lnTo>
                      <a:pt x="22" y="2005"/>
                    </a:lnTo>
                    <a:lnTo>
                      <a:pt x="19" y="2050"/>
                    </a:lnTo>
                    <a:lnTo>
                      <a:pt x="15" y="2099"/>
                    </a:lnTo>
                    <a:lnTo>
                      <a:pt x="27" y="2102"/>
                    </a:lnTo>
                    <a:lnTo>
                      <a:pt x="34" y="2102"/>
                    </a:lnTo>
                    <a:lnTo>
                      <a:pt x="39" y="2102"/>
                    </a:lnTo>
                    <a:lnTo>
                      <a:pt x="41" y="2099"/>
                    </a:lnTo>
                    <a:lnTo>
                      <a:pt x="41" y="2097"/>
                    </a:lnTo>
                    <a:lnTo>
                      <a:pt x="38" y="2094"/>
                    </a:lnTo>
                    <a:lnTo>
                      <a:pt x="36" y="2090"/>
                    </a:lnTo>
                    <a:lnTo>
                      <a:pt x="32" y="2087"/>
                    </a:lnTo>
                    <a:lnTo>
                      <a:pt x="27" y="2081"/>
                    </a:lnTo>
                    <a:lnTo>
                      <a:pt x="27" y="2080"/>
                    </a:lnTo>
                    <a:lnTo>
                      <a:pt x="37" y="2085"/>
                    </a:lnTo>
                    <a:lnTo>
                      <a:pt x="61" y="2097"/>
                    </a:lnTo>
                    <a:lnTo>
                      <a:pt x="61" y="2119"/>
                    </a:lnTo>
                    <a:lnTo>
                      <a:pt x="60" y="2136"/>
                    </a:lnTo>
                    <a:lnTo>
                      <a:pt x="58" y="2147"/>
                    </a:lnTo>
                    <a:lnTo>
                      <a:pt x="56" y="2155"/>
                    </a:lnTo>
                    <a:lnTo>
                      <a:pt x="52" y="2160"/>
                    </a:lnTo>
                    <a:lnTo>
                      <a:pt x="48" y="2163"/>
                    </a:lnTo>
                    <a:lnTo>
                      <a:pt x="45" y="2164"/>
                    </a:lnTo>
                    <a:lnTo>
                      <a:pt x="41" y="2164"/>
                    </a:lnTo>
                    <a:lnTo>
                      <a:pt x="37" y="2164"/>
                    </a:lnTo>
                    <a:lnTo>
                      <a:pt x="32" y="2165"/>
                    </a:lnTo>
                    <a:lnTo>
                      <a:pt x="28" y="2168"/>
                    </a:lnTo>
                    <a:lnTo>
                      <a:pt x="24" y="2174"/>
                    </a:lnTo>
                    <a:lnTo>
                      <a:pt x="22" y="2183"/>
                    </a:lnTo>
                    <a:lnTo>
                      <a:pt x="19" y="2195"/>
                    </a:lnTo>
                    <a:lnTo>
                      <a:pt x="17" y="2213"/>
                    </a:lnTo>
                    <a:lnTo>
                      <a:pt x="15" y="2237"/>
                    </a:lnTo>
                    <a:lnTo>
                      <a:pt x="23" y="2221"/>
                    </a:lnTo>
                    <a:lnTo>
                      <a:pt x="26" y="2212"/>
                    </a:lnTo>
                    <a:lnTo>
                      <a:pt x="29" y="2206"/>
                    </a:lnTo>
                    <a:lnTo>
                      <a:pt x="39" y="2193"/>
                    </a:lnTo>
                    <a:lnTo>
                      <a:pt x="55" y="2176"/>
                    </a:lnTo>
                    <a:lnTo>
                      <a:pt x="58" y="2170"/>
                    </a:lnTo>
                    <a:lnTo>
                      <a:pt x="65" y="2169"/>
                    </a:lnTo>
                    <a:lnTo>
                      <a:pt x="87" y="2161"/>
                    </a:lnTo>
                    <a:lnTo>
                      <a:pt x="81" y="2174"/>
                    </a:lnTo>
                    <a:lnTo>
                      <a:pt x="70" y="2194"/>
                    </a:lnTo>
                    <a:lnTo>
                      <a:pt x="60" y="2214"/>
                    </a:lnTo>
                    <a:lnTo>
                      <a:pt x="56" y="2227"/>
                    </a:lnTo>
                    <a:lnTo>
                      <a:pt x="53" y="2241"/>
                    </a:lnTo>
                    <a:lnTo>
                      <a:pt x="52" y="2250"/>
                    </a:lnTo>
                    <a:lnTo>
                      <a:pt x="52" y="2255"/>
                    </a:lnTo>
                    <a:lnTo>
                      <a:pt x="53" y="2258"/>
                    </a:lnTo>
                    <a:lnTo>
                      <a:pt x="61" y="2261"/>
                    </a:lnTo>
                    <a:lnTo>
                      <a:pt x="80" y="2273"/>
                    </a:lnTo>
                    <a:lnTo>
                      <a:pt x="14" y="2285"/>
                    </a:lnTo>
                    <a:lnTo>
                      <a:pt x="28" y="2393"/>
                    </a:lnTo>
                    <a:lnTo>
                      <a:pt x="29" y="2397"/>
                    </a:lnTo>
                    <a:lnTo>
                      <a:pt x="31" y="2401"/>
                    </a:lnTo>
                    <a:lnTo>
                      <a:pt x="36" y="2410"/>
                    </a:lnTo>
                    <a:lnTo>
                      <a:pt x="39" y="2415"/>
                    </a:lnTo>
                    <a:lnTo>
                      <a:pt x="42" y="2416"/>
                    </a:lnTo>
                    <a:lnTo>
                      <a:pt x="46" y="2415"/>
                    </a:lnTo>
                    <a:lnTo>
                      <a:pt x="47" y="2415"/>
                    </a:lnTo>
                    <a:lnTo>
                      <a:pt x="48" y="2413"/>
                    </a:lnTo>
                    <a:lnTo>
                      <a:pt x="48" y="2415"/>
                    </a:lnTo>
                    <a:lnTo>
                      <a:pt x="46" y="2420"/>
                    </a:lnTo>
                    <a:lnTo>
                      <a:pt x="36" y="2453"/>
                    </a:lnTo>
                    <a:lnTo>
                      <a:pt x="27" y="2484"/>
                    </a:lnTo>
                    <a:lnTo>
                      <a:pt x="18" y="2515"/>
                    </a:lnTo>
                    <a:lnTo>
                      <a:pt x="12" y="2545"/>
                    </a:lnTo>
                    <a:lnTo>
                      <a:pt x="9" y="2560"/>
                    </a:lnTo>
                    <a:lnTo>
                      <a:pt x="8" y="2576"/>
                    </a:lnTo>
                    <a:lnTo>
                      <a:pt x="7" y="2591"/>
                    </a:lnTo>
                    <a:lnTo>
                      <a:pt x="7" y="2606"/>
                    </a:lnTo>
                    <a:lnTo>
                      <a:pt x="8" y="2621"/>
                    </a:lnTo>
                    <a:lnTo>
                      <a:pt x="10" y="2636"/>
                    </a:lnTo>
                    <a:lnTo>
                      <a:pt x="14" y="2652"/>
                    </a:lnTo>
                    <a:lnTo>
                      <a:pt x="18" y="2667"/>
                    </a:lnTo>
                    <a:lnTo>
                      <a:pt x="21" y="2671"/>
                    </a:lnTo>
                    <a:lnTo>
                      <a:pt x="23" y="2674"/>
                    </a:lnTo>
                    <a:lnTo>
                      <a:pt x="31" y="2833"/>
                    </a:lnTo>
                    <a:lnTo>
                      <a:pt x="31" y="2836"/>
                    </a:lnTo>
                    <a:lnTo>
                      <a:pt x="32" y="2840"/>
                    </a:lnTo>
                    <a:lnTo>
                      <a:pt x="38" y="2855"/>
                    </a:lnTo>
                    <a:lnTo>
                      <a:pt x="45" y="2866"/>
                    </a:lnTo>
                    <a:lnTo>
                      <a:pt x="48" y="2997"/>
                    </a:lnTo>
                    <a:lnTo>
                      <a:pt x="48" y="3002"/>
                    </a:lnTo>
                    <a:lnTo>
                      <a:pt x="47" y="3007"/>
                    </a:lnTo>
                    <a:lnTo>
                      <a:pt x="42" y="3037"/>
                    </a:lnTo>
                    <a:lnTo>
                      <a:pt x="42" y="3048"/>
                    </a:lnTo>
                    <a:lnTo>
                      <a:pt x="43" y="3056"/>
                    </a:lnTo>
                    <a:lnTo>
                      <a:pt x="45" y="3061"/>
                    </a:lnTo>
                    <a:lnTo>
                      <a:pt x="46" y="3063"/>
                    </a:lnTo>
                    <a:lnTo>
                      <a:pt x="47" y="3064"/>
                    </a:lnTo>
                    <a:lnTo>
                      <a:pt x="48" y="3063"/>
                    </a:lnTo>
                    <a:lnTo>
                      <a:pt x="50" y="3062"/>
                    </a:lnTo>
                    <a:lnTo>
                      <a:pt x="51" y="3061"/>
                    </a:lnTo>
                    <a:lnTo>
                      <a:pt x="52" y="3059"/>
                    </a:lnTo>
                    <a:lnTo>
                      <a:pt x="53" y="3058"/>
                    </a:lnTo>
                    <a:lnTo>
                      <a:pt x="55" y="3059"/>
                    </a:lnTo>
                    <a:lnTo>
                      <a:pt x="55" y="3062"/>
                    </a:lnTo>
                    <a:lnTo>
                      <a:pt x="55" y="3075"/>
                    </a:lnTo>
                    <a:lnTo>
                      <a:pt x="52" y="3101"/>
                    </a:lnTo>
                    <a:lnTo>
                      <a:pt x="51" y="3110"/>
                    </a:lnTo>
                    <a:lnTo>
                      <a:pt x="48" y="3118"/>
                    </a:lnTo>
                    <a:lnTo>
                      <a:pt x="45" y="3127"/>
                    </a:lnTo>
                    <a:lnTo>
                      <a:pt x="41" y="3135"/>
                    </a:lnTo>
                    <a:lnTo>
                      <a:pt x="33" y="3153"/>
                    </a:lnTo>
                    <a:lnTo>
                      <a:pt x="27" y="3172"/>
                    </a:lnTo>
                    <a:lnTo>
                      <a:pt x="19" y="3201"/>
                    </a:lnTo>
                    <a:lnTo>
                      <a:pt x="17" y="3219"/>
                    </a:lnTo>
                    <a:lnTo>
                      <a:pt x="17" y="3223"/>
                    </a:lnTo>
                    <a:lnTo>
                      <a:pt x="17" y="3227"/>
                    </a:lnTo>
                    <a:lnTo>
                      <a:pt x="18" y="3228"/>
                    </a:lnTo>
                    <a:lnTo>
                      <a:pt x="19" y="3228"/>
                    </a:lnTo>
                    <a:lnTo>
                      <a:pt x="22" y="3227"/>
                    </a:lnTo>
                    <a:lnTo>
                      <a:pt x="26" y="3225"/>
                    </a:lnTo>
                    <a:lnTo>
                      <a:pt x="27" y="3225"/>
                    </a:lnTo>
                    <a:lnTo>
                      <a:pt x="28" y="3227"/>
                    </a:lnTo>
                    <a:lnTo>
                      <a:pt x="29" y="3229"/>
                    </a:lnTo>
                    <a:lnTo>
                      <a:pt x="31" y="3234"/>
                    </a:lnTo>
                    <a:lnTo>
                      <a:pt x="26" y="3294"/>
                    </a:lnTo>
                    <a:lnTo>
                      <a:pt x="28" y="3308"/>
                    </a:lnTo>
                    <a:lnTo>
                      <a:pt x="32" y="3317"/>
                    </a:lnTo>
                    <a:lnTo>
                      <a:pt x="36" y="3322"/>
                    </a:lnTo>
                    <a:lnTo>
                      <a:pt x="39" y="3324"/>
                    </a:lnTo>
                    <a:lnTo>
                      <a:pt x="45" y="3327"/>
                    </a:lnTo>
                    <a:lnTo>
                      <a:pt x="50" y="3329"/>
                    </a:lnTo>
                    <a:lnTo>
                      <a:pt x="55" y="3336"/>
                    </a:lnTo>
                    <a:lnTo>
                      <a:pt x="60" y="3344"/>
                    </a:lnTo>
                    <a:lnTo>
                      <a:pt x="38" y="3366"/>
                    </a:lnTo>
                    <a:lnTo>
                      <a:pt x="31" y="3375"/>
                    </a:lnTo>
                    <a:lnTo>
                      <a:pt x="27" y="3386"/>
                    </a:lnTo>
                    <a:lnTo>
                      <a:pt x="15" y="3417"/>
                    </a:lnTo>
                    <a:lnTo>
                      <a:pt x="53" y="3398"/>
                    </a:lnTo>
                    <a:lnTo>
                      <a:pt x="56" y="3429"/>
                    </a:lnTo>
                    <a:lnTo>
                      <a:pt x="57" y="3447"/>
                    </a:lnTo>
                    <a:lnTo>
                      <a:pt x="56" y="3452"/>
                    </a:lnTo>
                    <a:lnTo>
                      <a:pt x="56" y="3456"/>
                    </a:lnTo>
                    <a:lnTo>
                      <a:pt x="56" y="3457"/>
                    </a:lnTo>
                    <a:lnTo>
                      <a:pt x="55" y="3457"/>
                    </a:lnTo>
                    <a:lnTo>
                      <a:pt x="51" y="3455"/>
                    </a:lnTo>
                    <a:lnTo>
                      <a:pt x="47" y="3453"/>
                    </a:lnTo>
                    <a:lnTo>
                      <a:pt x="45" y="3455"/>
                    </a:lnTo>
                    <a:lnTo>
                      <a:pt x="42" y="3456"/>
                    </a:lnTo>
                    <a:lnTo>
                      <a:pt x="38" y="3460"/>
                    </a:lnTo>
                    <a:lnTo>
                      <a:pt x="34" y="3466"/>
                    </a:lnTo>
                    <a:lnTo>
                      <a:pt x="24" y="3481"/>
                    </a:lnTo>
                    <a:lnTo>
                      <a:pt x="23" y="3486"/>
                    </a:lnTo>
                    <a:lnTo>
                      <a:pt x="21" y="3490"/>
                    </a:lnTo>
                    <a:lnTo>
                      <a:pt x="17" y="3502"/>
                    </a:lnTo>
                    <a:lnTo>
                      <a:pt x="14" y="3513"/>
                    </a:lnTo>
                    <a:lnTo>
                      <a:pt x="13" y="3522"/>
                    </a:lnTo>
                    <a:lnTo>
                      <a:pt x="12" y="3532"/>
                    </a:lnTo>
                    <a:lnTo>
                      <a:pt x="12" y="3541"/>
                    </a:lnTo>
                    <a:lnTo>
                      <a:pt x="13" y="3550"/>
                    </a:lnTo>
                    <a:lnTo>
                      <a:pt x="14" y="3557"/>
                    </a:lnTo>
                    <a:lnTo>
                      <a:pt x="15" y="3565"/>
                    </a:lnTo>
                    <a:lnTo>
                      <a:pt x="18" y="3572"/>
                    </a:lnTo>
                    <a:lnTo>
                      <a:pt x="22" y="3580"/>
                    </a:lnTo>
                    <a:lnTo>
                      <a:pt x="27" y="3588"/>
                    </a:lnTo>
                    <a:lnTo>
                      <a:pt x="32" y="3594"/>
                    </a:lnTo>
                    <a:lnTo>
                      <a:pt x="43" y="3608"/>
                    </a:lnTo>
                    <a:lnTo>
                      <a:pt x="58" y="3622"/>
                    </a:lnTo>
                    <a:lnTo>
                      <a:pt x="10" y="3637"/>
                    </a:lnTo>
                    <a:lnTo>
                      <a:pt x="24" y="3655"/>
                    </a:lnTo>
                    <a:lnTo>
                      <a:pt x="37" y="3669"/>
                    </a:lnTo>
                    <a:lnTo>
                      <a:pt x="48" y="3679"/>
                    </a:lnTo>
                    <a:lnTo>
                      <a:pt x="61" y="3690"/>
                    </a:lnTo>
                    <a:lnTo>
                      <a:pt x="46" y="3702"/>
                    </a:lnTo>
                    <a:lnTo>
                      <a:pt x="34" y="3709"/>
                    </a:lnTo>
                    <a:lnTo>
                      <a:pt x="26" y="3716"/>
                    </a:lnTo>
                    <a:lnTo>
                      <a:pt x="21" y="3721"/>
                    </a:lnTo>
                    <a:lnTo>
                      <a:pt x="19" y="3724"/>
                    </a:lnTo>
                    <a:lnTo>
                      <a:pt x="19" y="3728"/>
                    </a:lnTo>
                    <a:lnTo>
                      <a:pt x="18" y="3733"/>
                    </a:lnTo>
                    <a:lnTo>
                      <a:pt x="19" y="3740"/>
                    </a:lnTo>
                    <a:lnTo>
                      <a:pt x="22" y="3756"/>
                    </a:lnTo>
                    <a:lnTo>
                      <a:pt x="26" y="3779"/>
                    </a:lnTo>
                    <a:lnTo>
                      <a:pt x="29" y="3798"/>
                    </a:lnTo>
                    <a:lnTo>
                      <a:pt x="31" y="3809"/>
                    </a:lnTo>
                    <a:lnTo>
                      <a:pt x="29" y="3817"/>
                    </a:lnTo>
                    <a:lnTo>
                      <a:pt x="28" y="3825"/>
                    </a:lnTo>
                    <a:lnTo>
                      <a:pt x="27" y="3832"/>
                    </a:lnTo>
                    <a:lnTo>
                      <a:pt x="24" y="3845"/>
                    </a:lnTo>
                    <a:lnTo>
                      <a:pt x="23" y="3864"/>
                    </a:lnTo>
                    <a:lnTo>
                      <a:pt x="22" y="3894"/>
                    </a:lnTo>
                    <a:lnTo>
                      <a:pt x="32" y="3899"/>
                    </a:lnTo>
                    <a:lnTo>
                      <a:pt x="42" y="3903"/>
                    </a:lnTo>
                    <a:lnTo>
                      <a:pt x="74" y="3916"/>
                    </a:lnTo>
                    <a:lnTo>
                      <a:pt x="98" y="3918"/>
                    </a:lnTo>
                    <a:lnTo>
                      <a:pt x="110" y="3918"/>
                    </a:lnTo>
                    <a:lnTo>
                      <a:pt x="114" y="3918"/>
                    </a:lnTo>
                    <a:lnTo>
                      <a:pt x="115" y="3917"/>
                    </a:lnTo>
                    <a:lnTo>
                      <a:pt x="116" y="3914"/>
                    </a:lnTo>
                    <a:lnTo>
                      <a:pt x="116" y="3913"/>
                    </a:lnTo>
                    <a:lnTo>
                      <a:pt x="116" y="3908"/>
                    </a:lnTo>
                    <a:lnTo>
                      <a:pt x="120" y="3902"/>
                    </a:lnTo>
                    <a:lnTo>
                      <a:pt x="124" y="3898"/>
                    </a:lnTo>
                    <a:lnTo>
                      <a:pt x="129" y="3894"/>
                    </a:lnTo>
                    <a:lnTo>
                      <a:pt x="138" y="3890"/>
                    </a:lnTo>
                    <a:lnTo>
                      <a:pt x="149" y="3885"/>
                    </a:lnTo>
                    <a:lnTo>
                      <a:pt x="158" y="3889"/>
                    </a:lnTo>
                    <a:lnTo>
                      <a:pt x="167" y="3893"/>
                    </a:lnTo>
                    <a:lnTo>
                      <a:pt x="172" y="3897"/>
                    </a:lnTo>
                    <a:lnTo>
                      <a:pt x="177" y="3902"/>
                    </a:lnTo>
                    <a:lnTo>
                      <a:pt x="185" y="3911"/>
                    </a:lnTo>
                    <a:lnTo>
                      <a:pt x="190" y="3918"/>
                    </a:lnTo>
                    <a:lnTo>
                      <a:pt x="192" y="3921"/>
                    </a:lnTo>
                    <a:lnTo>
                      <a:pt x="196" y="3925"/>
                    </a:lnTo>
                    <a:lnTo>
                      <a:pt x="200" y="3926"/>
                    </a:lnTo>
                    <a:lnTo>
                      <a:pt x="206" y="3927"/>
                    </a:lnTo>
                    <a:lnTo>
                      <a:pt x="214" y="3928"/>
                    </a:lnTo>
                    <a:lnTo>
                      <a:pt x="223" y="3927"/>
                    </a:lnTo>
                    <a:lnTo>
                      <a:pt x="233" y="3926"/>
                    </a:lnTo>
                    <a:lnTo>
                      <a:pt x="247" y="3923"/>
                    </a:lnTo>
                    <a:lnTo>
                      <a:pt x="264" y="3920"/>
                    </a:lnTo>
                    <a:lnTo>
                      <a:pt x="273" y="3914"/>
                    </a:lnTo>
                    <a:lnTo>
                      <a:pt x="276" y="3913"/>
                    </a:lnTo>
                    <a:lnTo>
                      <a:pt x="278" y="3911"/>
                    </a:lnTo>
                    <a:lnTo>
                      <a:pt x="278" y="3908"/>
                    </a:lnTo>
                    <a:lnTo>
                      <a:pt x="279" y="3904"/>
                    </a:lnTo>
                    <a:lnTo>
                      <a:pt x="281" y="3897"/>
                    </a:lnTo>
                    <a:lnTo>
                      <a:pt x="286" y="3887"/>
                    </a:lnTo>
                    <a:lnTo>
                      <a:pt x="289" y="3880"/>
                    </a:lnTo>
                    <a:lnTo>
                      <a:pt x="296" y="3873"/>
                    </a:lnTo>
                    <a:lnTo>
                      <a:pt x="303" y="3864"/>
                    </a:lnTo>
                    <a:lnTo>
                      <a:pt x="313" y="3855"/>
                    </a:lnTo>
                    <a:lnTo>
                      <a:pt x="334" y="3835"/>
                    </a:lnTo>
                    <a:lnTo>
                      <a:pt x="349" y="3818"/>
                    </a:lnTo>
                    <a:lnTo>
                      <a:pt x="360" y="3803"/>
                    </a:lnTo>
                    <a:lnTo>
                      <a:pt x="366" y="3789"/>
                    </a:lnTo>
                    <a:lnTo>
                      <a:pt x="370" y="3776"/>
                    </a:lnTo>
                    <a:lnTo>
                      <a:pt x="371" y="3765"/>
                    </a:lnTo>
                    <a:lnTo>
                      <a:pt x="370" y="3755"/>
                    </a:lnTo>
                    <a:lnTo>
                      <a:pt x="369" y="3745"/>
                    </a:lnTo>
                    <a:lnTo>
                      <a:pt x="365" y="3735"/>
                    </a:lnTo>
                    <a:lnTo>
                      <a:pt x="363" y="3724"/>
                    </a:lnTo>
                    <a:lnTo>
                      <a:pt x="361" y="3714"/>
                    </a:lnTo>
                    <a:lnTo>
                      <a:pt x="360" y="3702"/>
                    </a:lnTo>
                    <a:lnTo>
                      <a:pt x="363" y="3689"/>
                    </a:lnTo>
                    <a:lnTo>
                      <a:pt x="366" y="3674"/>
                    </a:lnTo>
                    <a:lnTo>
                      <a:pt x="370" y="3666"/>
                    </a:lnTo>
                    <a:lnTo>
                      <a:pt x="374" y="3657"/>
                    </a:lnTo>
                    <a:lnTo>
                      <a:pt x="379" y="3648"/>
                    </a:lnTo>
                    <a:lnTo>
                      <a:pt x="385" y="3638"/>
                    </a:lnTo>
                    <a:lnTo>
                      <a:pt x="311" y="3600"/>
                    </a:lnTo>
                    <a:lnTo>
                      <a:pt x="312" y="3595"/>
                    </a:lnTo>
                    <a:lnTo>
                      <a:pt x="315" y="3590"/>
                    </a:lnTo>
                    <a:lnTo>
                      <a:pt x="316" y="3586"/>
                    </a:lnTo>
                    <a:lnTo>
                      <a:pt x="318" y="3585"/>
                    </a:lnTo>
                    <a:lnTo>
                      <a:pt x="321" y="3584"/>
                    </a:lnTo>
                    <a:lnTo>
                      <a:pt x="324" y="3584"/>
                    </a:lnTo>
                    <a:lnTo>
                      <a:pt x="327" y="3584"/>
                    </a:lnTo>
                    <a:lnTo>
                      <a:pt x="332" y="3584"/>
                    </a:lnTo>
                    <a:lnTo>
                      <a:pt x="344" y="3588"/>
                    </a:lnTo>
                    <a:lnTo>
                      <a:pt x="360" y="3590"/>
                    </a:lnTo>
                    <a:lnTo>
                      <a:pt x="382" y="3593"/>
                    </a:lnTo>
                    <a:lnTo>
                      <a:pt x="411" y="3594"/>
                    </a:lnTo>
                    <a:lnTo>
                      <a:pt x="412" y="3619"/>
                    </a:lnTo>
                    <a:lnTo>
                      <a:pt x="412" y="3646"/>
                    </a:lnTo>
                    <a:lnTo>
                      <a:pt x="413" y="3673"/>
                    </a:lnTo>
                    <a:lnTo>
                      <a:pt x="416" y="3698"/>
                    </a:lnTo>
                    <a:lnTo>
                      <a:pt x="419" y="3723"/>
                    </a:lnTo>
                    <a:lnTo>
                      <a:pt x="426" y="3749"/>
                    </a:lnTo>
                    <a:lnTo>
                      <a:pt x="430" y="3761"/>
                    </a:lnTo>
                    <a:lnTo>
                      <a:pt x="433" y="3773"/>
                    </a:lnTo>
                    <a:lnTo>
                      <a:pt x="438" y="3784"/>
                    </a:lnTo>
                    <a:lnTo>
                      <a:pt x="445" y="3795"/>
                    </a:lnTo>
                    <a:lnTo>
                      <a:pt x="461" y="3827"/>
                    </a:lnTo>
                    <a:lnTo>
                      <a:pt x="469" y="3838"/>
                    </a:lnTo>
                    <a:lnTo>
                      <a:pt x="474" y="3845"/>
                    </a:lnTo>
                    <a:lnTo>
                      <a:pt x="476" y="3847"/>
                    </a:lnTo>
                    <a:lnTo>
                      <a:pt x="479" y="3847"/>
                    </a:lnTo>
                    <a:lnTo>
                      <a:pt x="483" y="3847"/>
                    </a:lnTo>
                    <a:lnTo>
                      <a:pt x="488" y="3847"/>
                    </a:lnTo>
                    <a:lnTo>
                      <a:pt x="495" y="3849"/>
                    </a:lnTo>
                    <a:lnTo>
                      <a:pt x="507" y="3854"/>
                    </a:lnTo>
                    <a:lnTo>
                      <a:pt x="531" y="3864"/>
                    </a:lnTo>
                    <a:lnTo>
                      <a:pt x="558" y="3875"/>
                    </a:lnTo>
                    <a:lnTo>
                      <a:pt x="590" y="3885"/>
                    </a:lnTo>
                    <a:lnTo>
                      <a:pt x="624" y="3894"/>
                    </a:lnTo>
                    <a:lnTo>
                      <a:pt x="643" y="3897"/>
                    </a:lnTo>
                    <a:lnTo>
                      <a:pt x="661" y="3901"/>
                    </a:lnTo>
                    <a:lnTo>
                      <a:pt x="680" y="3902"/>
                    </a:lnTo>
                    <a:lnTo>
                      <a:pt x="697" y="3903"/>
                    </a:lnTo>
                    <a:lnTo>
                      <a:pt x="716" y="3904"/>
                    </a:lnTo>
                    <a:lnTo>
                      <a:pt x="734" y="3904"/>
                    </a:lnTo>
                    <a:lnTo>
                      <a:pt x="753" y="3902"/>
                    </a:lnTo>
                    <a:lnTo>
                      <a:pt x="769" y="3899"/>
                    </a:lnTo>
                    <a:lnTo>
                      <a:pt x="796" y="3893"/>
                    </a:lnTo>
                    <a:lnTo>
                      <a:pt x="815" y="3887"/>
                    </a:lnTo>
                    <a:lnTo>
                      <a:pt x="825" y="3883"/>
                    </a:lnTo>
                    <a:lnTo>
                      <a:pt x="839" y="3880"/>
                    </a:lnTo>
                    <a:lnTo>
                      <a:pt x="856" y="3876"/>
                    </a:lnTo>
                    <a:lnTo>
                      <a:pt x="880" y="3874"/>
                    </a:lnTo>
                    <a:lnTo>
                      <a:pt x="933" y="3873"/>
                    </a:lnTo>
                    <a:lnTo>
                      <a:pt x="981" y="3870"/>
                    </a:lnTo>
                    <a:lnTo>
                      <a:pt x="991" y="3868"/>
                    </a:lnTo>
                    <a:lnTo>
                      <a:pt x="1001" y="3865"/>
                    </a:lnTo>
                    <a:lnTo>
                      <a:pt x="1010" y="3860"/>
                    </a:lnTo>
                    <a:lnTo>
                      <a:pt x="1019" y="3854"/>
                    </a:lnTo>
                    <a:lnTo>
                      <a:pt x="1025" y="3845"/>
                    </a:lnTo>
                    <a:lnTo>
                      <a:pt x="1032" y="3835"/>
                    </a:lnTo>
                    <a:lnTo>
                      <a:pt x="1037" y="3823"/>
                    </a:lnTo>
                    <a:lnTo>
                      <a:pt x="1041" y="3808"/>
                    </a:lnTo>
                    <a:lnTo>
                      <a:pt x="1046" y="3783"/>
                    </a:lnTo>
                    <a:lnTo>
                      <a:pt x="1049" y="3755"/>
                    </a:lnTo>
                    <a:lnTo>
                      <a:pt x="1052" y="3731"/>
                    </a:lnTo>
                    <a:lnTo>
                      <a:pt x="1053" y="3709"/>
                    </a:lnTo>
                    <a:lnTo>
                      <a:pt x="1051" y="3690"/>
                    </a:lnTo>
                    <a:lnTo>
                      <a:pt x="1049" y="3681"/>
                    </a:lnTo>
                    <a:lnTo>
                      <a:pt x="1047" y="3674"/>
                    </a:lnTo>
                    <a:lnTo>
                      <a:pt x="1043" y="3665"/>
                    </a:lnTo>
                    <a:lnTo>
                      <a:pt x="1038" y="3657"/>
                    </a:lnTo>
                    <a:lnTo>
                      <a:pt x="1033" y="3650"/>
                    </a:lnTo>
                    <a:lnTo>
                      <a:pt x="1027" y="3642"/>
                    </a:lnTo>
                    <a:lnTo>
                      <a:pt x="1019" y="3636"/>
                    </a:lnTo>
                    <a:lnTo>
                      <a:pt x="1010" y="3628"/>
                    </a:lnTo>
                    <a:lnTo>
                      <a:pt x="1004" y="3624"/>
                    </a:lnTo>
                    <a:lnTo>
                      <a:pt x="998" y="3621"/>
                    </a:lnTo>
                    <a:lnTo>
                      <a:pt x="1052" y="3569"/>
                    </a:lnTo>
                    <a:lnTo>
                      <a:pt x="1033" y="3557"/>
                    </a:lnTo>
                    <a:lnTo>
                      <a:pt x="1022" y="3551"/>
                    </a:lnTo>
                    <a:lnTo>
                      <a:pt x="1017" y="3548"/>
                    </a:lnTo>
                    <a:lnTo>
                      <a:pt x="1013" y="3547"/>
                    </a:lnTo>
                    <a:lnTo>
                      <a:pt x="1010" y="3542"/>
                    </a:lnTo>
                    <a:lnTo>
                      <a:pt x="999" y="3518"/>
                    </a:lnTo>
                    <a:lnTo>
                      <a:pt x="1053" y="3485"/>
                    </a:lnTo>
                    <a:lnTo>
                      <a:pt x="1047" y="3287"/>
                    </a:lnTo>
                    <a:lnTo>
                      <a:pt x="1046" y="3270"/>
                    </a:lnTo>
                    <a:lnTo>
                      <a:pt x="1044" y="3253"/>
                    </a:lnTo>
                    <a:lnTo>
                      <a:pt x="1041" y="3237"/>
                    </a:lnTo>
                    <a:lnTo>
                      <a:pt x="1037" y="3220"/>
                    </a:lnTo>
                    <a:lnTo>
                      <a:pt x="1032" y="3205"/>
                    </a:lnTo>
                    <a:lnTo>
                      <a:pt x="1027" y="3191"/>
                    </a:lnTo>
                    <a:lnTo>
                      <a:pt x="1020" y="3177"/>
                    </a:lnTo>
                    <a:lnTo>
                      <a:pt x="1015" y="3166"/>
                    </a:lnTo>
                    <a:lnTo>
                      <a:pt x="993" y="3128"/>
                    </a:lnTo>
                    <a:lnTo>
                      <a:pt x="983" y="3113"/>
                    </a:lnTo>
                    <a:lnTo>
                      <a:pt x="985" y="3110"/>
                    </a:lnTo>
                    <a:lnTo>
                      <a:pt x="988" y="3109"/>
                    </a:lnTo>
                    <a:lnTo>
                      <a:pt x="990" y="3109"/>
                    </a:lnTo>
                    <a:lnTo>
                      <a:pt x="991" y="3110"/>
                    </a:lnTo>
                    <a:lnTo>
                      <a:pt x="995" y="3110"/>
                    </a:lnTo>
                    <a:lnTo>
                      <a:pt x="1000" y="3109"/>
                    </a:lnTo>
                    <a:lnTo>
                      <a:pt x="1018" y="3119"/>
                    </a:lnTo>
                    <a:lnTo>
                      <a:pt x="1039" y="3133"/>
                    </a:lnTo>
                    <a:lnTo>
                      <a:pt x="1044" y="3134"/>
                    </a:lnTo>
                    <a:lnTo>
                      <a:pt x="1048" y="3134"/>
                    </a:lnTo>
                    <a:lnTo>
                      <a:pt x="1053" y="3133"/>
                    </a:lnTo>
                    <a:lnTo>
                      <a:pt x="1057" y="3129"/>
                    </a:lnTo>
                    <a:lnTo>
                      <a:pt x="1062" y="3124"/>
                    </a:lnTo>
                    <a:lnTo>
                      <a:pt x="1065" y="3115"/>
                    </a:lnTo>
                    <a:lnTo>
                      <a:pt x="1068" y="3105"/>
                    </a:lnTo>
                    <a:lnTo>
                      <a:pt x="1070" y="3091"/>
                    </a:lnTo>
                    <a:lnTo>
                      <a:pt x="1072" y="3067"/>
                    </a:lnTo>
                    <a:lnTo>
                      <a:pt x="1073" y="3051"/>
                    </a:lnTo>
                    <a:lnTo>
                      <a:pt x="1072" y="3045"/>
                    </a:lnTo>
                    <a:lnTo>
                      <a:pt x="1071" y="3040"/>
                    </a:lnTo>
                    <a:lnTo>
                      <a:pt x="1070" y="3038"/>
                    </a:lnTo>
                    <a:lnTo>
                      <a:pt x="1068" y="3035"/>
                    </a:lnTo>
                    <a:lnTo>
                      <a:pt x="1061" y="3030"/>
                    </a:lnTo>
                    <a:lnTo>
                      <a:pt x="1052" y="3024"/>
                    </a:lnTo>
                    <a:lnTo>
                      <a:pt x="986" y="2931"/>
                    </a:lnTo>
                    <a:lnTo>
                      <a:pt x="964" y="2909"/>
                    </a:lnTo>
                    <a:lnTo>
                      <a:pt x="948" y="2896"/>
                    </a:lnTo>
                    <a:lnTo>
                      <a:pt x="946" y="2893"/>
                    </a:lnTo>
                    <a:lnTo>
                      <a:pt x="943" y="2890"/>
                    </a:lnTo>
                    <a:lnTo>
                      <a:pt x="941" y="2885"/>
                    </a:lnTo>
                    <a:lnTo>
                      <a:pt x="940" y="2878"/>
                    </a:lnTo>
                    <a:lnTo>
                      <a:pt x="936" y="2863"/>
                    </a:lnTo>
                    <a:lnTo>
                      <a:pt x="933" y="2842"/>
                    </a:lnTo>
                    <a:lnTo>
                      <a:pt x="948" y="2853"/>
                    </a:lnTo>
                    <a:lnTo>
                      <a:pt x="959" y="2863"/>
                    </a:lnTo>
                    <a:lnTo>
                      <a:pt x="966" y="2872"/>
                    </a:lnTo>
                    <a:lnTo>
                      <a:pt x="976" y="2880"/>
                    </a:lnTo>
                    <a:lnTo>
                      <a:pt x="979" y="2890"/>
                    </a:lnTo>
                    <a:lnTo>
                      <a:pt x="986" y="2906"/>
                    </a:lnTo>
                    <a:lnTo>
                      <a:pt x="990" y="2909"/>
                    </a:lnTo>
                    <a:lnTo>
                      <a:pt x="994" y="2911"/>
                    </a:lnTo>
                    <a:lnTo>
                      <a:pt x="998" y="2911"/>
                    </a:lnTo>
                    <a:lnTo>
                      <a:pt x="1003" y="2911"/>
                    </a:lnTo>
                    <a:lnTo>
                      <a:pt x="1009" y="2909"/>
                    </a:lnTo>
                    <a:lnTo>
                      <a:pt x="1017" y="2904"/>
                    </a:lnTo>
                    <a:lnTo>
                      <a:pt x="1025" y="2897"/>
                    </a:lnTo>
                    <a:lnTo>
                      <a:pt x="1034" y="2888"/>
                    </a:lnTo>
                    <a:lnTo>
                      <a:pt x="1041" y="2882"/>
                    </a:lnTo>
                    <a:lnTo>
                      <a:pt x="1046" y="2874"/>
                    </a:lnTo>
                    <a:lnTo>
                      <a:pt x="1048" y="2867"/>
                    </a:lnTo>
                    <a:lnTo>
                      <a:pt x="1049" y="2859"/>
                    </a:lnTo>
                    <a:lnTo>
                      <a:pt x="1049" y="2852"/>
                    </a:lnTo>
                    <a:lnTo>
                      <a:pt x="1049" y="2845"/>
                    </a:lnTo>
                    <a:lnTo>
                      <a:pt x="1048" y="2838"/>
                    </a:lnTo>
                    <a:lnTo>
                      <a:pt x="1047" y="2830"/>
                    </a:lnTo>
                    <a:lnTo>
                      <a:pt x="1043" y="2814"/>
                    </a:lnTo>
                    <a:lnTo>
                      <a:pt x="1039" y="2797"/>
                    </a:lnTo>
                    <a:lnTo>
                      <a:pt x="1038" y="2788"/>
                    </a:lnTo>
                    <a:lnTo>
                      <a:pt x="1038" y="2779"/>
                    </a:lnTo>
                    <a:lnTo>
                      <a:pt x="1038" y="2769"/>
                    </a:lnTo>
                    <a:lnTo>
                      <a:pt x="1041" y="2759"/>
                    </a:lnTo>
                    <a:lnTo>
                      <a:pt x="1027" y="2767"/>
                    </a:lnTo>
                    <a:lnTo>
                      <a:pt x="1019" y="2772"/>
                    </a:lnTo>
                    <a:lnTo>
                      <a:pt x="1017" y="2777"/>
                    </a:lnTo>
                    <a:lnTo>
                      <a:pt x="1014" y="2781"/>
                    </a:lnTo>
                    <a:lnTo>
                      <a:pt x="1010" y="2786"/>
                    </a:lnTo>
                    <a:lnTo>
                      <a:pt x="1004" y="2790"/>
                    </a:lnTo>
                    <a:lnTo>
                      <a:pt x="989" y="2795"/>
                    </a:lnTo>
                    <a:lnTo>
                      <a:pt x="966" y="2800"/>
                    </a:lnTo>
                    <a:lnTo>
                      <a:pt x="919" y="2717"/>
                    </a:lnTo>
                    <a:lnTo>
                      <a:pt x="953" y="2690"/>
                    </a:lnTo>
                    <a:lnTo>
                      <a:pt x="965" y="2698"/>
                    </a:lnTo>
                    <a:lnTo>
                      <a:pt x="972" y="2706"/>
                    </a:lnTo>
                    <a:lnTo>
                      <a:pt x="977" y="2711"/>
                    </a:lnTo>
                    <a:lnTo>
                      <a:pt x="983" y="2716"/>
                    </a:lnTo>
                    <a:lnTo>
                      <a:pt x="989" y="2728"/>
                    </a:lnTo>
                    <a:lnTo>
                      <a:pt x="1000" y="2747"/>
                    </a:lnTo>
                    <a:lnTo>
                      <a:pt x="999" y="2726"/>
                    </a:lnTo>
                    <a:lnTo>
                      <a:pt x="1000" y="2711"/>
                    </a:lnTo>
                    <a:lnTo>
                      <a:pt x="1003" y="2697"/>
                    </a:lnTo>
                    <a:lnTo>
                      <a:pt x="1007" y="2687"/>
                    </a:lnTo>
                    <a:lnTo>
                      <a:pt x="1010" y="2678"/>
                    </a:lnTo>
                    <a:lnTo>
                      <a:pt x="1014" y="2671"/>
                    </a:lnTo>
                    <a:lnTo>
                      <a:pt x="1019" y="2665"/>
                    </a:lnTo>
                    <a:lnTo>
                      <a:pt x="1023" y="2660"/>
                    </a:lnTo>
                    <a:lnTo>
                      <a:pt x="1028" y="2657"/>
                    </a:lnTo>
                    <a:lnTo>
                      <a:pt x="1032" y="2653"/>
                    </a:lnTo>
                    <a:lnTo>
                      <a:pt x="1034" y="2649"/>
                    </a:lnTo>
                    <a:lnTo>
                      <a:pt x="1037" y="2645"/>
                    </a:lnTo>
                    <a:lnTo>
                      <a:pt x="1037" y="2640"/>
                    </a:lnTo>
                    <a:lnTo>
                      <a:pt x="1037" y="2634"/>
                    </a:lnTo>
                    <a:lnTo>
                      <a:pt x="1034" y="2626"/>
                    </a:lnTo>
                    <a:lnTo>
                      <a:pt x="1029" y="2617"/>
                    </a:lnTo>
                    <a:lnTo>
                      <a:pt x="1023" y="2602"/>
                    </a:lnTo>
                    <a:lnTo>
                      <a:pt x="1018" y="2592"/>
                    </a:lnTo>
                    <a:lnTo>
                      <a:pt x="1012" y="2586"/>
                    </a:lnTo>
                    <a:lnTo>
                      <a:pt x="1007" y="2582"/>
                    </a:lnTo>
                    <a:lnTo>
                      <a:pt x="1001" y="2582"/>
                    </a:lnTo>
                    <a:lnTo>
                      <a:pt x="996" y="2582"/>
                    </a:lnTo>
                    <a:lnTo>
                      <a:pt x="991" y="2584"/>
                    </a:lnTo>
                    <a:lnTo>
                      <a:pt x="985" y="2587"/>
                    </a:lnTo>
                    <a:lnTo>
                      <a:pt x="980" y="2588"/>
                    </a:lnTo>
                    <a:lnTo>
                      <a:pt x="974" y="2588"/>
                    </a:lnTo>
                    <a:lnTo>
                      <a:pt x="966" y="2587"/>
                    </a:lnTo>
                    <a:lnTo>
                      <a:pt x="960" y="2583"/>
                    </a:lnTo>
                    <a:lnTo>
                      <a:pt x="951" y="2576"/>
                    </a:lnTo>
                    <a:lnTo>
                      <a:pt x="942" y="2565"/>
                    </a:lnTo>
                    <a:lnTo>
                      <a:pt x="932" y="2549"/>
                    </a:lnTo>
                    <a:lnTo>
                      <a:pt x="921" y="2527"/>
                    </a:lnTo>
                    <a:lnTo>
                      <a:pt x="928" y="2525"/>
                    </a:lnTo>
                    <a:lnTo>
                      <a:pt x="933" y="2525"/>
                    </a:lnTo>
                    <a:lnTo>
                      <a:pt x="937" y="2525"/>
                    </a:lnTo>
                    <a:lnTo>
                      <a:pt x="940" y="2526"/>
                    </a:lnTo>
                    <a:lnTo>
                      <a:pt x="946" y="2531"/>
                    </a:lnTo>
                    <a:lnTo>
                      <a:pt x="960" y="2535"/>
                    </a:lnTo>
                    <a:lnTo>
                      <a:pt x="979" y="2540"/>
                    </a:lnTo>
                    <a:lnTo>
                      <a:pt x="996" y="2543"/>
                    </a:lnTo>
                    <a:lnTo>
                      <a:pt x="1012" y="2545"/>
                    </a:lnTo>
                    <a:lnTo>
                      <a:pt x="1024" y="2545"/>
                    </a:lnTo>
                    <a:lnTo>
                      <a:pt x="1034" y="2544"/>
                    </a:lnTo>
                    <a:lnTo>
                      <a:pt x="1031" y="2530"/>
                    </a:lnTo>
                    <a:lnTo>
                      <a:pt x="1027" y="2517"/>
                    </a:lnTo>
                    <a:lnTo>
                      <a:pt x="1022" y="2507"/>
                    </a:lnTo>
                    <a:lnTo>
                      <a:pt x="1017" y="2498"/>
                    </a:lnTo>
                    <a:lnTo>
                      <a:pt x="1013" y="2489"/>
                    </a:lnTo>
                    <a:lnTo>
                      <a:pt x="1008" y="2479"/>
                    </a:lnTo>
                    <a:lnTo>
                      <a:pt x="1005" y="2468"/>
                    </a:lnTo>
                    <a:lnTo>
                      <a:pt x="1004" y="2454"/>
                    </a:lnTo>
                    <a:lnTo>
                      <a:pt x="1003" y="2435"/>
                    </a:lnTo>
                    <a:lnTo>
                      <a:pt x="1003" y="2422"/>
                    </a:lnTo>
                    <a:lnTo>
                      <a:pt x="1004" y="2417"/>
                    </a:lnTo>
                    <a:lnTo>
                      <a:pt x="1005" y="2413"/>
                    </a:lnTo>
                    <a:lnTo>
                      <a:pt x="1007" y="2411"/>
                    </a:lnTo>
                    <a:lnTo>
                      <a:pt x="1009" y="2408"/>
                    </a:lnTo>
                    <a:lnTo>
                      <a:pt x="1014" y="2405"/>
                    </a:lnTo>
                    <a:lnTo>
                      <a:pt x="1023" y="2398"/>
                    </a:lnTo>
                    <a:lnTo>
                      <a:pt x="1033" y="2389"/>
                    </a:lnTo>
                    <a:lnTo>
                      <a:pt x="1047" y="2375"/>
                    </a:lnTo>
                    <a:lnTo>
                      <a:pt x="1027" y="2375"/>
                    </a:lnTo>
                    <a:lnTo>
                      <a:pt x="1012" y="2375"/>
                    </a:lnTo>
                    <a:lnTo>
                      <a:pt x="1000" y="2377"/>
                    </a:lnTo>
                    <a:lnTo>
                      <a:pt x="994" y="2378"/>
                    </a:lnTo>
                    <a:lnTo>
                      <a:pt x="991" y="2380"/>
                    </a:lnTo>
                    <a:lnTo>
                      <a:pt x="990" y="2382"/>
                    </a:lnTo>
                    <a:lnTo>
                      <a:pt x="991" y="2384"/>
                    </a:lnTo>
                    <a:lnTo>
                      <a:pt x="994" y="2387"/>
                    </a:lnTo>
                    <a:lnTo>
                      <a:pt x="999" y="2389"/>
                    </a:lnTo>
                    <a:lnTo>
                      <a:pt x="999" y="2389"/>
                    </a:lnTo>
                    <a:lnTo>
                      <a:pt x="989" y="2386"/>
                    </a:lnTo>
                    <a:lnTo>
                      <a:pt x="961" y="2375"/>
                    </a:lnTo>
                    <a:lnTo>
                      <a:pt x="948" y="2368"/>
                    </a:lnTo>
                    <a:lnTo>
                      <a:pt x="922" y="2353"/>
                    </a:lnTo>
                    <a:lnTo>
                      <a:pt x="895" y="2336"/>
                    </a:lnTo>
                    <a:lnTo>
                      <a:pt x="879" y="2326"/>
                    </a:lnTo>
                    <a:lnTo>
                      <a:pt x="868" y="2331"/>
                    </a:lnTo>
                    <a:lnTo>
                      <a:pt x="856" y="2339"/>
                    </a:lnTo>
                    <a:lnTo>
                      <a:pt x="846" y="2346"/>
                    </a:lnTo>
                    <a:lnTo>
                      <a:pt x="835" y="2355"/>
                    </a:lnTo>
                    <a:lnTo>
                      <a:pt x="822" y="2364"/>
                    </a:lnTo>
                    <a:lnTo>
                      <a:pt x="808" y="2372"/>
                    </a:lnTo>
                    <a:lnTo>
                      <a:pt x="799" y="2375"/>
                    </a:lnTo>
                    <a:lnTo>
                      <a:pt x="791" y="2378"/>
                    </a:lnTo>
                    <a:lnTo>
                      <a:pt x="782" y="2380"/>
                    </a:lnTo>
                    <a:lnTo>
                      <a:pt x="772" y="2383"/>
                    </a:lnTo>
                    <a:lnTo>
                      <a:pt x="770" y="2364"/>
                    </a:lnTo>
                    <a:lnTo>
                      <a:pt x="770" y="2353"/>
                    </a:lnTo>
                    <a:lnTo>
                      <a:pt x="772" y="2349"/>
                    </a:lnTo>
                    <a:lnTo>
                      <a:pt x="773" y="2345"/>
                    </a:lnTo>
                    <a:lnTo>
                      <a:pt x="774" y="2344"/>
                    </a:lnTo>
                    <a:lnTo>
                      <a:pt x="777" y="2341"/>
                    </a:lnTo>
                    <a:lnTo>
                      <a:pt x="782" y="2339"/>
                    </a:lnTo>
                    <a:lnTo>
                      <a:pt x="791" y="2336"/>
                    </a:lnTo>
                    <a:lnTo>
                      <a:pt x="801" y="2332"/>
                    </a:lnTo>
                    <a:lnTo>
                      <a:pt x="813" y="2325"/>
                    </a:lnTo>
                    <a:lnTo>
                      <a:pt x="938" y="2208"/>
                    </a:lnTo>
                    <a:lnTo>
                      <a:pt x="956" y="2230"/>
                    </a:lnTo>
                    <a:lnTo>
                      <a:pt x="972" y="2249"/>
                    </a:lnTo>
                    <a:lnTo>
                      <a:pt x="981" y="2256"/>
                    </a:lnTo>
                    <a:lnTo>
                      <a:pt x="994" y="2261"/>
                    </a:lnTo>
                    <a:lnTo>
                      <a:pt x="1010" y="2266"/>
                    </a:lnTo>
                    <a:lnTo>
                      <a:pt x="1029" y="2269"/>
                    </a:lnTo>
                    <a:lnTo>
                      <a:pt x="1008" y="2240"/>
                    </a:lnTo>
                    <a:lnTo>
                      <a:pt x="994" y="2226"/>
                    </a:lnTo>
                    <a:lnTo>
                      <a:pt x="988" y="2221"/>
                    </a:lnTo>
                    <a:lnTo>
                      <a:pt x="989" y="2220"/>
                    </a:lnTo>
                    <a:lnTo>
                      <a:pt x="990" y="2218"/>
                    </a:lnTo>
                    <a:lnTo>
                      <a:pt x="994" y="2217"/>
                    </a:lnTo>
                    <a:lnTo>
                      <a:pt x="998" y="2214"/>
                    </a:lnTo>
                    <a:lnTo>
                      <a:pt x="1003" y="2209"/>
                    </a:lnTo>
                    <a:lnTo>
                      <a:pt x="1008" y="2203"/>
                    </a:lnTo>
                    <a:lnTo>
                      <a:pt x="1014" y="2192"/>
                    </a:lnTo>
                    <a:lnTo>
                      <a:pt x="1020" y="2178"/>
                    </a:lnTo>
                    <a:lnTo>
                      <a:pt x="1025" y="2159"/>
                    </a:lnTo>
                    <a:lnTo>
                      <a:pt x="1029" y="2176"/>
                    </a:lnTo>
                    <a:lnTo>
                      <a:pt x="1033" y="2194"/>
                    </a:lnTo>
                    <a:lnTo>
                      <a:pt x="1037" y="2211"/>
                    </a:lnTo>
                    <a:lnTo>
                      <a:pt x="1042" y="2227"/>
                    </a:lnTo>
                    <a:lnTo>
                      <a:pt x="1053" y="2259"/>
                    </a:lnTo>
                    <a:lnTo>
                      <a:pt x="1066" y="2289"/>
                    </a:lnTo>
                    <a:lnTo>
                      <a:pt x="1078" y="2318"/>
                    </a:lnTo>
                    <a:lnTo>
                      <a:pt x="1090" y="2348"/>
                    </a:lnTo>
                    <a:lnTo>
                      <a:pt x="1095" y="2361"/>
                    </a:lnTo>
                    <a:lnTo>
                      <a:pt x="1100" y="2375"/>
                    </a:lnTo>
                    <a:lnTo>
                      <a:pt x="1104" y="2389"/>
                    </a:lnTo>
                    <a:lnTo>
                      <a:pt x="1106" y="2405"/>
                    </a:lnTo>
                    <a:lnTo>
                      <a:pt x="1110" y="2432"/>
                    </a:lnTo>
                    <a:lnTo>
                      <a:pt x="1115" y="2465"/>
                    </a:lnTo>
                    <a:lnTo>
                      <a:pt x="1121" y="2503"/>
                    </a:lnTo>
                    <a:lnTo>
                      <a:pt x="1130" y="2541"/>
                    </a:lnTo>
                    <a:lnTo>
                      <a:pt x="1135" y="2560"/>
                    </a:lnTo>
                    <a:lnTo>
                      <a:pt x="1142" y="2578"/>
                    </a:lnTo>
                    <a:lnTo>
                      <a:pt x="1148" y="2596"/>
                    </a:lnTo>
                    <a:lnTo>
                      <a:pt x="1155" y="2611"/>
                    </a:lnTo>
                    <a:lnTo>
                      <a:pt x="1164" y="2625"/>
                    </a:lnTo>
                    <a:lnTo>
                      <a:pt x="1174" y="2636"/>
                    </a:lnTo>
                    <a:lnTo>
                      <a:pt x="1179" y="2641"/>
                    </a:lnTo>
                    <a:lnTo>
                      <a:pt x="1186" y="2646"/>
                    </a:lnTo>
                    <a:lnTo>
                      <a:pt x="1191" y="2650"/>
                    </a:lnTo>
                    <a:lnTo>
                      <a:pt x="1197" y="2653"/>
                    </a:lnTo>
                    <a:lnTo>
                      <a:pt x="1191" y="2677"/>
                    </a:lnTo>
                    <a:lnTo>
                      <a:pt x="1185" y="2703"/>
                    </a:lnTo>
                    <a:lnTo>
                      <a:pt x="1183" y="2712"/>
                    </a:lnTo>
                    <a:lnTo>
                      <a:pt x="1183" y="2721"/>
                    </a:lnTo>
                    <a:lnTo>
                      <a:pt x="1185" y="2731"/>
                    </a:lnTo>
                    <a:lnTo>
                      <a:pt x="1186" y="2743"/>
                    </a:lnTo>
                    <a:lnTo>
                      <a:pt x="1188" y="2755"/>
                    </a:lnTo>
                    <a:lnTo>
                      <a:pt x="1192" y="2768"/>
                    </a:lnTo>
                    <a:lnTo>
                      <a:pt x="1197" y="2783"/>
                    </a:lnTo>
                    <a:lnTo>
                      <a:pt x="1203" y="2798"/>
                    </a:lnTo>
                    <a:lnTo>
                      <a:pt x="1359" y="3324"/>
                    </a:lnTo>
                    <a:lnTo>
                      <a:pt x="1360" y="3329"/>
                    </a:lnTo>
                    <a:lnTo>
                      <a:pt x="1363" y="3334"/>
                    </a:lnTo>
                    <a:lnTo>
                      <a:pt x="1379" y="3437"/>
                    </a:lnTo>
                    <a:lnTo>
                      <a:pt x="1389" y="3475"/>
                    </a:lnTo>
                    <a:lnTo>
                      <a:pt x="1395" y="3496"/>
                    </a:lnTo>
                    <a:lnTo>
                      <a:pt x="1398" y="3502"/>
                    </a:lnTo>
                    <a:lnTo>
                      <a:pt x="1399" y="3503"/>
                    </a:lnTo>
                    <a:lnTo>
                      <a:pt x="1400" y="3503"/>
                    </a:lnTo>
                    <a:lnTo>
                      <a:pt x="1402" y="3502"/>
                    </a:lnTo>
                    <a:lnTo>
                      <a:pt x="1407" y="3494"/>
                    </a:lnTo>
                    <a:lnTo>
                      <a:pt x="1413" y="3485"/>
                    </a:lnTo>
                    <a:lnTo>
                      <a:pt x="1418" y="3483"/>
                    </a:lnTo>
                    <a:lnTo>
                      <a:pt x="1424" y="3481"/>
                    </a:lnTo>
                    <a:lnTo>
                      <a:pt x="1432" y="3481"/>
                    </a:lnTo>
                    <a:lnTo>
                      <a:pt x="1441" y="3484"/>
                    </a:lnTo>
                    <a:lnTo>
                      <a:pt x="1434" y="3495"/>
                    </a:lnTo>
                    <a:lnTo>
                      <a:pt x="1428" y="3505"/>
                    </a:lnTo>
                    <a:lnTo>
                      <a:pt x="1422" y="3512"/>
                    </a:lnTo>
                    <a:lnTo>
                      <a:pt x="1418" y="3515"/>
                    </a:lnTo>
                    <a:lnTo>
                      <a:pt x="1413" y="3517"/>
                    </a:lnTo>
                    <a:lnTo>
                      <a:pt x="1411" y="3518"/>
                    </a:lnTo>
                    <a:lnTo>
                      <a:pt x="1407" y="3518"/>
                    </a:lnTo>
                    <a:lnTo>
                      <a:pt x="1404" y="3518"/>
                    </a:lnTo>
                    <a:lnTo>
                      <a:pt x="1403" y="3517"/>
                    </a:lnTo>
                    <a:lnTo>
                      <a:pt x="1402" y="3517"/>
                    </a:lnTo>
                    <a:lnTo>
                      <a:pt x="1402" y="3518"/>
                    </a:lnTo>
                    <a:lnTo>
                      <a:pt x="1402" y="3521"/>
                    </a:lnTo>
                    <a:lnTo>
                      <a:pt x="1404" y="3532"/>
                    </a:lnTo>
                    <a:lnTo>
                      <a:pt x="1408" y="3553"/>
                    </a:lnTo>
                    <a:lnTo>
                      <a:pt x="1517" y="3907"/>
                    </a:lnTo>
                    <a:lnTo>
                      <a:pt x="1532" y="3903"/>
                    </a:lnTo>
                    <a:lnTo>
                      <a:pt x="1546" y="3899"/>
                    </a:lnTo>
                    <a:lnTo>
                      <a:pt x="1559" y="3898"/>
                    </a:lnTo>
                    <a:lnTo>
                      <a:pt x="1573" y="3897"/>
                    </a:lnTo>
                    <a:lnTo>
                      <a:pt x="1599" y="3897"/>
                    </a:lnTo>
                    <a:lnTo>
                      <a:pt x="1625" y="3899"/>
                    </a:lnTo>
                    <a:lnTo>
                      <a:pt x="1653" y="3902"/>
                    </a:lnTo>
                    <a:lnTo>
                      <a:pt x="1683" y="3904"/>
                    </a:lnTo>
                    <a:lnTo>
                      <a:pt x="1701" y="3906"/>
                    </a:lnTo>
                    <a:lnTo>
                      <a:pt x="1719" y="3904"/>
                    </a:lnTo>
                    <a:lnTo>
                      <a:pt x="1737" y="3904"/>
                    </a:lnTo>
                    <a:lnTo>
                      <a:pt x="1758" y="3902"/>
                    </a:lnTo>
                    <a:lnTo>
                      <a:pt x="1764" y="3889"/>
                    </a:lnTo>
                    <a:lnTo>
                      <a:pt x="1769" y="3878"/>
                    </a:lnTo>
                    <a:lnTo>
                      <a:pt x="1774" y="3866"/>
                    </a:lnTo>
                    <a:lnTo>
                      <a:pt x="1778" y="3855"/>
                    </a:lnTo>
                    <a:lnTo>
                      <a:pt x="1780" y="3845"/>
                    </a:lnTo>
                    <a:lnTo>
                      <a:pt x="1785" y="3836"/>
                    </a:lnTo>
                    <a:lnTo>
                      <a:pt x="1791" y="3827"/>
                    </a:lnTo>
                    <a:lnTo>
                      <a:pt x="1798" y="3819"/>
                    </a:lnTo>
                    <a:lnTo>
                      <a:pt x="1807" y="3814"/>
                    </a:lnTo>
                    <a:lnTo>
                      <a:pt x="1820" y="3809"/>
                    </a:lnTo>
                    <a:lnTo>
                      <a:pt x="1835" y="3806"/>
                    </a:lnTo>
                    <a:lnTo>
                      <a:pt x="1854" y="3804"/>
                    </a:lnTo>
                    <a:lnTo>
                      <a:pt x="1876" y="3804"/>
                    </a:lnTo>
                    <a:lnTo>
                      <a:pt x="1905" y="3806"/>
                    </a:lnTo>
                    <a:lnTo>
                      <a:pt x="1938" y="3809"/>
                    </a:lnTo>
                    <a:lnTo>
                      <a:pt x="1977" y="3816"/>
                    </a:lnTo>
                    <a:lnTo>
                      <a:pt x="1981" y="3794"/>
                    </a:lnTo>
                    <a:lnTo>
                      <a:pt x="1985" y="3764"/>
                    </a:lnTo>
                    <a:lnTo>
                      <a:pt x="1989" y="3735"/>
                    </a:lnTo>
                    <a:lnTo>
                      <a:pt x="1990" y="3719"/>
                    </a:lnTo>
                    <a:lnTo>
                      <a:pt x="1990" y="3683"/>
                    </a:lnTo>
                    <a:lnTo>
                      <a:pt x="1992" y="3679"/>
                    </a:lnTo>
                    <a:lnTo>
                      <a:pt x="1994" y="3675"/>
                    </a:lnTo>
                    <a:lnTo>
                      <a:pt x="2005" y="3659"/>
                    </a:lnTo>
                    <a:lnTo>
                      <a:pt x="2011" y="3643"/>
                    </a:lnTo>
                    <a:lnTo>
                      <a:pt x="2018" y="3629"/>
                    </a:lnTo>
                    <a:lnTo>
                      <a:pt x="2024" y="3614"/>
                    </a:lnTo>
                    <a:lnTo>
                      <a:pt x="2029" y="3600"/>
                    </a:lnTo>
                    <a:lnTo>
                      <a:pt x="2038" y="3570"/>
                    </a:lnTo>
                    <a:lnTo>
                      <a:pt x="2044" y="3541"/>
                    </a:lnTo>
                    <a:lnTo>
                      <a:pt x="2049" y="3513"/>
                    </a:lnTo>
                    <a:lnTo>
                      <a:pt x="2054" y="3485"/>
                    </a:lnTo>
                    <a:lnTo>
                      <a:pt x="2058" y="3460"/>
                    </a:lnTo>
                    <a:lnTo>
                      <a:pt x="2061" y="3434"/>
                    </a:lnTo>
                    <a:lnTo>
                      <a:pt x="2067" y="3393"/>
                    </a:lnTo>
                    <a:lnTo>
                      <a:pt x="2076" y="3350"/>
                    </a:lnTo>
                    <a:lnTo>
                      <a:pt x="2086" y="3303"/>
                    </a:lnTo>
                    <a:lnTo>
                      <a:pt x="2096" y="3256"/>
                    </a:lnTo>
                    <a:lnTo>
                      <a:pt x="2106" y="3208"/>
                    </a:lnTo>
                    <a:lnTo>
                      <a:pt x="2115" y="3162"/>
                    </a:lnTo>
                    <a:lnTo>
                      <a:pt x="2119" y="3139"/>
                    </a:lnTo>
                    <a:lnTo>
                      <a:pt x="2121" y="3118"/>
                    </a:lnTo>
                    <a:lnTo>
                      <a:pt x="2123" y="3096"/>
                    </a:lnTo>
                    <a:lnTo>
                      <a:pt x="2124" y="3076"/>
                    </a:lnTo>
                    <a:lnTo>
                      <a:pt x="2124" y="3064"/>
                    </a:lnTo>
                    <a:lnTo>
                      <a:pt x="2124" y="3057"/>
                    </a:lnTo>
                    <a:lnTo>
                      <a:pt x="2121" y="3051"/>
                    </a:lnTo>
                    <a:lnTo>
                      <a:pt x="2119" y="3047"/>
                    </a:lnTo>
                    <a:lnTo>
                      <a:pt x="2105" y="3039"/>
                    </a:lnTo>
                    <a:lnTo>
                      <a:pt x="2078" y="3025"/>
                    </a:lnTo>
                    <a:lnTo>
                      <a:pt x="2109" y="3015"/>
                    </a:lnTo>
                    <a:lnTo>
                      <a:pt x="2134" y="3007"/>
                    </a:lnTo>
                    <a:lnTo>
                      <a:pt x="2144" y="3002"/>
                    </a:lnTo>
                    <a:lnTo>
                      <a:pt x="2154" y="2996"/>
                    </a:lnTo>
                    <a:lnTo>
                      <a:pt x="2159" y="2991"/>
                    </a:lnTo>
                    <a:lnTo>
                      <a:pt x="2164" y="2986"/>
                    </a:lnTo>
                    <a:lnTo>
                      <a:pt x="2169" y="2978"/>
                    </a:lnTo>
                    <a:lnTo>
                      <a:pt x="2174" y="2971"/>
                    </a:lnTo>
                    <a:lnTo>
                      <a:pt x="2099" y="2947"/>
                    </a:lnTo>
                    <a:lnTo>
                      <a:pt x="2093" y="2948"/>
                    </a:lnTo>
                    <a:lnTo>
                      <a:pt x="2090" y="2949"/>
                    </a:lnTo>
                    <a:lnTo>
                      <a:pt x="2086" y="2952"/>
                    </a:lnTo>
                    <a:lnTo>
                      <a:pt x="2083" y="2954"/>
                    </a:lnTo>
                    <a:lnTo>
                      <a:pt x="2080" y="2958"/>
                    </a:lnTo>
                    <a:lnTo>
                      <a:pt x="2076" y="2962"/>
                    </a:lnTo>
                    <a:lnTo>
                      <a:pt x="2073" y="2962"/>
                    </a:lnTo>
                    <a:lnTo>
                      <a:pt x="2071" y="2962"/>
                    </a:lnTo>
                    <a:lnTo>
                      <a:pt x="2068" y="2961"/>
                    </a:lnTo>
                    <a:lnTo>
                      <a:pt x="2064" y="2958"/>
                    </a:lnTo>
                    <a:lnTo>
                      <a:pt x="2057" y="2947"/>
                    </a:lnTo>
                    <a:lnTo>
                      <a:pt x="2046" y="2929"/>
                    </a:lnTo>
                    <a:lnTo>
                      <a:pt x="2063" y="2924"/>
                    </a:lnTo>
                    <a:lnTo>
                      <a:pt x="2076" y="2919"/>
                    </a:lnTo>
                    <a:lnTo>
                      <a:pt x="2086" y="2914"/>
                    </a:lnTo>
                    <a:lnTo>
                      <a:pt x="2093" y="2909"/>
                    </a:lnTo>
                    <a:lnTo>
                      <a:pt x="2104" y="2901"/>
                    </a:lnTo>
                    <a:lnTo>
                      <a:pt x="2110" y="2896"/>
                    </a:lnTo>
                    <a:lnTo>
                      <a:pt x="2112" y="2895"/>
                    </a:lnTo>
                    <a:lnTo>
                      <a:pt x="2116" y="2896"/>
                    </a:lnTo>
                    <a:lnTo>
                      <a:pt x="2120" y="2899"/>
                    </a:lnTo>
                    <a:lnTo>
                      <a:pt x="2125" y="2902"/>
                    </a:lnTo>
                    <a:lnTo>
                      <a:pt x="2144" y="2916"/>
                    </a:lnTo>
                    <a:lnTo>
                      <a:pt x="2173" y="2942"/>
                    </a:lnTo>
                    <a:lnTo>
                      <a:pt x="2172" y="2921"/>
                    </a:lnTo>
                    <a:lnTo>
                      <a:pt x="2172" y="2910"/>
                    </a:lnTo>
                    <a:lnTo>
                      <a:pt x="2171" y="2906"/>
                    </a:lnTo>
                    <a:lnTo>
                      <a:pt x="2169" y="2900"/>
                    </a:lnTo>
                    <a:lnTo>
                      <a:pt x="2165" y="2892"/>
                    </a:lnTo>
                    <a:lnTo>
                      <a:pt x="2159" y="2882"/>
                    </a:lnTo>
                    <a:lnTo>
                      <a:pt x="2155" y="2876"/>
                    </a:lnTo>
                    <a:lnTo>
                      <a:pt x="2149" y="2869"/>
                    </a:lnTo>
                    <a:lnTo>
                      <a:pt x="2143" y="2862"/>
                    </a:lnTo>
                    <a:lnTo>
                      <a:pt x="2135" y="2855"/>
                    </a:lnTo>
                    <a:lnTo>
                      <a:pt x="2117" y="2840"/>
                    </a:lnTo>
                    <a:lnTo>
                      <a:pt x="2101" y="2826"/>
                    </a:lnTo>
                    <a:lnTo>
                      <a:pt x="2093" y="2819"/>
                    </a:lnTo>
                    <a:lnTo>
                      <a:pt x="2087" y="2811"/>
                    </a:lnTo>
                    <a:lnTo>
                      <a:pt x="2081" y="2805"/>
                    </a:lnTo>
                    <a:lnTo>
                      <a:pt x="2077" y="2797"/>
                    </a:lnTo>
                    <a:lnTo>
                      <a:pt x="2075" y="2791"/>
                    </a:lnTo>
                    <a:lnTo>
                      <a:pt x="2075" y="2785"/>
                    </a:lnTo>
                    <a:lnTo>
                      <a:pt x="2075" y="2782"/>
                    </a:lnTo>
                    <a:lnTo>
                      <a:pt x="2076" y="2779"/>
                    </a:lnTo>
                    <a:lnTo>
                      <a:pt x="2078" y="2776"/>
                    </a:lnTo>
                    <a:lnTo>
                      <a:pt x="2081" y="2773"/>
                    </a:lnTo>
                    <a:lnTo>
                      <a:pt x="2085" y="2771"/>
                    </a:lnTo>
                    <a:lnTo>
                      <a:pt x="2087" y="2768"/>
                    </a:lnTo>
                    <a:lnTo>
                      <a:pt x="2090" y="2767"/>
                    </a:lnTo>
                    <a:lnTo>
                      <a:pt x="2092" y="2767"/>
                    </a:lnTo>
                    <a:lnTo>
                      <a:pt x="2096" y="2772"/>
                    </a:lnTo>
                    <a:lnTo>
                      <a:pt x="2101" y="2781"/>
                    </a:lnTo>
                    <a:lnTo>
                      <a:pt x="2112" y="2795"/>
                    </a:lnTo>
                    <a:lnTo>
                      <a:pt x="2130" y="2812"/>
                    </a:lnTo>
                    <a:lnTo>
                      <a:pt x="2141" y="2823"/>
                    </a:lnTo>
                    <a:lnTo>
                      <a:pt x="2157" y="2834"/>
                    </a:lnTo>
                    <a:lnTo>
                      <a:pt x="2174" y="2847"/>
                    </a:lnTo>
                    <a:lnTo>
                      <a:pt x="2196" y="2861"/>
                    </a:lnTo>
                    <a:lnTo>
                      <a:pt x="2202" y="2836"/>
                    </a:lnTo>
                    <a:lnTo>
                      <a:pt x="2206" y="2816"/>
                    </a:lnTo>
                    <a:lnTo>
                      <a:pt x="2207" y="2798"/>
                    </a:lnTo>
                    <a:lnTo>
                      <a:pt x="2206" y="2782"/>
                    </a:lnTo>
                    <a:lnTo>
                      <a:pt x="2205" y="2776"/>
                    </a:lnTo>
                    <a:lnTo>
                      <a:pt x="2203" y="2769"/>
                    </a:lnTo>
                    <a:lnTo>
                      <a:pt x="2201" y="2763"/>
                    </a:lnTo>
                    <a:lnTo>
                      <a:pt x="2197" y="2757"/>
                    </a:lnTo>
                    <a:lnTo>
                      <a:pt x="2191" y="2748"/>
                    </a:lnTo>
                    <a:lnTo>
                      <a:pt x="2181" y="2739"/>
                    </a:lnTo>
                    <a:lnTo>
                      <a:pt x="2171" y="2733"/>
                    </a:lnTo>
                    <a:lnTo>
                      <a:pt x="2158" y="2726"/>
                    </a:lnTo>
                    <a:lnTo>
                      <a:pt x="2144" y="2722"/>
                    </a:lnTo>
                    <a:lnTo>
                      <a:pt x="2130" y="2717"/>
                    </a:lnTo>
                    <a:lnTo>
                      <a:pt x="2099" y="2711"/>
                    </a:lnTo>
                    <a:lnTo>
                      <a:pt x="2064" y="2705"/>
                    </a:lnTo>
                    <a:lnTo>
                      <a:pt x="2075" y="2701"/>
                    </a:lnTo>
                    <a:lnTo>
                      <a:pt x="2081" y="2698"/>
                    </a:lnTo>
                    <a:lnTo>
                      <a:pt x="2086" y="2697"/>
                    </a:lnTo>
                    <a:lnTo>
                      <a:pt x="2095" y="2696"/>
                    </a:lnTo>
                    <a:lnTo>
                      <a:pt x="2100" y="2695"/>
                    </a:lnTo>
                    <a:lnTo>
                      <a:pt x="2105" y="2695"/>
                    </a:lnTo>
                    <a:lnTo>
                      <a:pt x="2126" y="2692"/>
                    </a:lnTo>
                    <a:lnTo>
                      <a:pt x="2144" y="2691"/>
                    </a:lnTo>
                    <a:lnTo>
                      <a:pt x="2159" y="2692"/>
                    </a:lnTo>
                    <a:lnTo>
                      <a:pt x="2173" y="2695"/>
                    </a:lnTo>
                    <a:lnTo>
                      <a:pt x="2186" y="2698"/>
                    </a:lnTo>
                    <a:lnTo>
                      <a:pt x="2201" y="2705"/>
                    </a:lnTo>
                    <a:lnTo>
                      <a:pt x="2216" y="2714"/>
                    </a:lnTo>
                    <a:lnTo>
                      <a:pt x="2235" y="2724"/>
                    </a:lnTo>
                    <a:lnTo>
                      <a:pt x="2235" y="2703"/>
                    </a:lnTo>
                    <a:lnTo>
                      <a:pt x="2232" y="2683"/>
                    </a:lnTo>
                    <a:lnTo>
                      <a:pt x="2230" y="2665"/>
                    </a:lnTo>
                    <a:lnTo>
                      <a:pt x="2226" y="2649"/>
                    </a:lnTo>
                    <a:lnTo>
                      <a:pt x="2217" y="2621"/>
                    </a:lnTo>
                    <a:lnTo>
                      <a:pt x="2208" y="2598"/>
                    </a:lnTo>
                    <a:lnTo>
                      <a:pt x="2206" y="2588"/>
                    </a:lnTo>
                    <a:lnTo>
                      <a:pt x="2203" y="2579"/>
                    </a:lnTo>
                    <a:lnTo>
                      <a:pt x="2202" y="2572"/>
                    </a:lnTo>
                    <a:lnTo>
                      <a:pt x="2203" y="2564"/>
                    </a:lnTo>
                    <a:lnTo>
                      <a:pt x="2206" y="2558"/>
                    </a:lnTo>
                    <a:lnTo>
                      <a:pt x="2211" y="2553"/>
                    </a:lnTo>
                    <a:lnTo>
                      <a:pt x="2218" y="2546"/>
                    </a:lnTo>
                    <a:lnTo>
                      <a:pt x="2229" y="2541"/>
                    </a:lnTo>
                    <a:lnTo>
                      <a:pt x="2239" y="2538"/>
                    </a:lnTo>
                    <a:lnTo>
                      <a:pt x="2246" y="2535"/>
                    </a:lnTo>
                    <a:lnTo>
                      <a:pt x="2251" y="2535"/>
                    </a:lnTo>
                    <a:lnTo>
                      <a:pt x="2255" y="2536"/>
                    </a:lnTo>
                    <a:lnTo>
                      <a:pt x="2255" y="2539"/>
                    </a:lnTo>
                    <a:lnTo>
                      <a:pt x="2255" y="2541"/>
                    </a:lnTo>
                    <a:lnTo>
                      <a:pt x="2255" y="2545"/>
                    </a:lnTo>
                    <a:lnTo>
                      <a:pt x="2254" y="2548"/>
                    </a:lnTo>
                    <a:lnTo>
                      <a:pt x="2253" y="2551"/>
                    </a:lnTo>
                    <a:lnTo>
                      <a:pt x="2251" y="2553"/>
                    </a:lnTo>
                    <a:lnTo>
                      <a:pt x="2251" y="2554"/>
                    </a:lnTo>
                    <a:lnTo>
                      <a:pt x="2254" y="2553"/>
                    </a:lnTo>
                    <a:lnTo>
                      <a:pt x="2264" y="2545"/>
                    </a:lnTo>
                    <a:lnTo>
                      <a:pt x="2285" y="2527"/>
                    </a:lnTo>
                    <a:lnTo>
                      <a:pt x="2287" y="2502"/>
                    </a:lnTo>
                    <a:lnTo>
                      <a:pt x="2285" y="2486"/>
                    </a:lnTo>
                    <a:lnTo>
                      <a:pt x="2284" y="2481"/>
                    </a:lnTo>
                    <a:lnTo>
                      <a:pt x="2283" y="2477"/>
                    </a:lnTo>
                    <a:lnTo>
                      <a:pt x="2280" y="2473"/>
                    </a:lnTo>
                    <a:lnTo>
                      <a:pt x="2277" y="2469"/>
                    </a:lnTo>
                    <a:lnTo>
                      <a:pt x="2268" y="2464"/>
                    </a:lnTo>
                    <a:lnTo>
                      <a:pt x="2255" y="2456"/>
                    </a:lnTo>
                    <a:lnTo>
                      <a:pt x="2248" y="2450"/>
                    </a:lnTo>
                    <a:lnTo>
                      <a:pt x="2239" y="2444"/>
                    </a:lnTo>
                    <a:lnTo>
                      <a:pt x="2229" y="2435"/>
                    </a:lnTo>
                    <a:lnTo>
                      <a:pt x="2217" y="2425"/>
                    </a:lnTo>
                    <a:lnTo>
                      <a:pt x="2226" y="2420"/>
                    </a:lnTo>
                    <a:lnTo>
                      <a:pt x="2236" y="2416"/>
                    </a:lnTo>
                    <a:lnTo>
                      <a:pt x="2249" y="2415"/>
                    </a:lnTo>
                    <a:lnTo>
                      <a:pt x="2263" y="2415"/>
                    </a:lnTo>
                    <a:lnTo>
                      <a:pt x="2292" y="2416"/>
                    </a:lnTo>
                    <a:lnTo>
                      <a:pt x="2319" y="2421"/>
                    </a:lnTo>
                    <a:lnTo>
                      <a:pt x="2316" y="2407"/>
                    </a:lnTo>
                    <a:lnTo>
                      <a:pt x="2313" y="2394"/>
                    </a:lnTo>
                    <a:lnTo>
                      <a:pt x="2312" y="2383"/>
                    </a:lnTo>
                    <a:lnTo>
                      <a:pt x="2312" y="2372"/>
                    </a:lnTo>
                    <a:lnTo>
                      <a:pt x="2314" y="2361"/>
                    </a:lnTo>
                    <a:lnTo>
                      <a:pt x="2316" y="2353"/>
                    </a:lnTo>
                    <a:lnTo>
                      <a:pt x="2319" y="2345"/>
                    </a:lnTo>
                    <a:lnTo>
                      <a:pt x="2323" y="2337"/>
                    </a:lnTo>
                    <a:lnTo>
                      <a:pt x="2338" y="2315"/>
                    </a:lnTo>
                    <a:lnTo>
                      <a:pt x="2347" y="2304"/>
                    </a:lnTo>
                    <a:lnTo>
                      <a:pt x="2336" y="2296"/>
                    </a:lnTo>
                    <a:lnTo>
                      <a:pt x="2331" y="2293"/>
                    </a:lnTo>
                    <a:lnTo>
                      <a:pt x="2326" y="2292"/>
                    </a:lnTo>
                    <a:lnTo>
                      <a:pt x="2309" y="2285"/>
                    </a:lnTo>
                    <a:lnTo>
                      <a:pt x="2299" y="2283"/>
                    </a:lnTo>
                    <a:lnTo>
                      <a:pt x="2288" y="2280"/>
                    </a:lnTo>
                    <a:lnTo>
                      <a:pt x="2278" y="2278"/>
                    </a:lnTo>
                    <a:lnTo>
                      <a:pt x="2264" y="2273"/>
                    </a:lnTo>
                    <a:lnTo>
                      <a:pt x="2265" y="2260"/>
                    </a:lnTo>
                    <a:lnTo>
                      <a:pt x="2266" y="2249"/>
                    </a:lnTo>
                    <a:lnTo>
                      <a:pt x="2269" y="2241"/>
                    </a:lnTo>
                    <a:lnTo>
                      <a:pt x="2272" y="2235"/>
                    </a:lnTo>
                    <a:lnTo>
                      <a:pt x="2274" y="2231"/>
                    </a:lnTo>
                    <a:lnTo>
                      <a:pt x="2278" y="2230"/>
                    </a:lnTo>
                    <a:lnTo>
                      <a:pt x="2282" y="2228"/>
                    </a:lnTo>
                    <a:lnTo>
                      <a:pt x="2285" y="2230"/>
                    </a:lnTo>
                    <a:lnTo>
                      <a:pt x="2307" y="2244"/>
                    </a:lnTo>
                    <a:lnTo>
                      <a:pt x="2333" y="2263"/>
                    </a:lnTo>
                    <a:lnTo>
                      <a:pt x="2346" y="2270"/>
                    </a:lnTo>
                    <a:lnTo>
                      <a:pt x="2356" y="2275"/>
                    </a:lnTo>
                    <a:lnTo>
                      <a:pt x="2366" y="2280"/>
                    </a:lnTo>
                    <a:lnTo>
                      <a:pt x="2378" y="2285"/>
                    </a:lnTo>
                    <a:lnTo>
                      <a:pt x="2379" y="2323"/>
                    </a:lnTo>
                    <a:lnTo>
                      <a:pt x="2381" y="2361"/>
                    </a:lnTo>
                    <a:lnTo>
                      <a:pt x="2383" y="2399"/>
                    </a:lnTo>
                    <a:lnTo>
                      <a:pt x="2384" y="2436"/>
                    </a:lnTo>
                    <a:lnTo>
                      <a:pt x="2384" y="2472"/>
                    </a:lnTo>
                    <a:lnTo>
                      <a:pt x="2383" y="2505"/>
                    </a:lnTo>
                    <a:lnTo>
                      <a:pt x="2380" y="2535"/>
                    </a:lnTo>
                    <a:lnTo>
                      <a:pt x="2376" y="2562"/>
                    </a:lnTo>
                    <a:lnTo>
                      <a:pt x="2389" y="2567"/>
                    </a:lnTo>
                    <a:lnTo>
                      <a:pt x="2388" y="2567"/>
                    </a:lnTo>
                    <a:lnTo>
                      <a:pt x="2386" y="2567"/>
                    </a:lnTo>
                    <a:lnTo>
                      <a:pt x="2386" y="2565"/>
                    </a:lnTo>
                    <a:lnTo>
                      <a:pt x="2389" y="2564"/>
                    </a:lnTo>
                    <a:lnTo>
                      <a:pt x="2395" y="2563"/>
                    </a:lnTo>
                    <a:lnTo>
                      <a:pt x="2414" y="2562"/>
                    </a:lnTo>
                    <a:lnTo>
                      <a:pt x="2422" y="2560"/>
                    </a:lnTo>
                    <a:lnTo>
                      <a:pt x="2419" y="2558"/>
                    </a:lnTo>
                    <a:lnTo>
                      <a:pt x="2412" y="2557"/>
                    </a:lnTo>
                    <a:lnTo>
                      <a:pt x="2403" y="2557"/>
                    </a:lnTo>
                    <a:lnTo>
                      <a:pt x="2396" y="2557"/>
                    </a:lnTo>
                    <a:lnTo>
                      <a:pt x="2398" y="2558"/>
                    </a:lnTo>
                    <a:lnTo>
                      <a:pt x="2409" y="2562"/>
                    </a:lnTo>
                    <a:lnTo>
                      <a:pt x="2402" y="2578"/>
                    </a:lnTo>
                    <a:lnTo>
                      <a:pt x="2394" y="2595"/>
                    </a:lnTo>
                    <a:lnTo>
                      <a:pt x="2388" y="2611"/>
                    </a:lnTo>
                    <a:lnTo>
                      <a:pt x="2384" y="2626"/>
                    </a:lnTo>
                    <a:lnTo>
                      <a:pt x="2380" y="2643"/>
                    </a:lnTo>
                    <a:lnTo>
                      <a:pt x="2376" y="2658"/>
                    </a:lnTo>
                    <a:lnTo>
                      <a:pt x="2375" y="2674"/>
                    </a:lnTo>
                    <a:lnTo>
                      <a:pt x="2374" y="2692"/>
                    </a:lnTo>
                    <a:lnTo>
                      <a:pt x="2374" y="2728"/>
                    </a:lnTo>
                    <a:lnTo>
                      <a:pt x="2375" y="2768"/>
                    </a:lnTo>
                    <a:lnTo>
                      <a:pt x="2378" y="2814"/>
                    </a:lnTo>
                    <a:lnTo>
                      <a:pt x="2380" y="2867"/>
                    </a:lnTo>
                    <a:lnTo>
                      <a:pt x="2383" y="2939"/>
                    </a:lnTo>
                    <a:lnTo>
                      <a:pt x="2383" y="3009"/>
                    </a:lnTo>
                    <a:lnTo>
                      <a:pt x="2380" y="3077"/>
                    </a:lnTo>
                    <a:lnTo>
                      <a:pt x="2378" y="3144"/>
                    </a:lnTo>
                    <a:lnTo>
                      <a:pt x="2376" y="3211"/>
                    </a:lnTo>
                    <a:lnTo>
                      <a:pt x="2375" y="3279"/>
                    </a:lnTo>
                    <a:lnTo>
                      <a:pt x="2375" y="3311"/>
                    </a:lnTo>
                    <a:lnTo>
                      <a:pt x="2376" y="3346"/>
                    </a:lnTo>
                    <a:lnTo>
                      <a:pt x="2379" y="3379"/>
                    </a:lnTo>
                    <a:lnTo>
                      <a:pt x="2381" y="3413"/>
                    </a:lnTo>
                    <a:lnTo>
                      <a:pt x="2381" y="3543"/>
                    </a:lnTo>
                    <a:lnTo>
                      <a:pt x="2380" y="3591"/>
                    </a:lnTo>
                    <a:lnTo>
                      <a:pt x="2381" y="3624"/>
                    </a:lnTo>
                    <a:lnTo>
                      <a:pt x="2384" y="3652"/>
                    </a:lnTo>
                    <a:lnTo>
                      <a:pt x="2386" y="3686"/>
                    </a:lnTo>
                    <a:lnTo>
                      <a:pt x="2388" y="3711"/>
                    </a:lnTo>
                    <a:lnTo>
                      <a:pt x="2388" y="3732"/>
                    </a:lnTo>
                    <a:lnTo>
                      <a:pt x="2386" y="3754"/>
                    </a:lnTo>
                    <a:lnTo>
                      <a:pt x="2384" y="3774"/>
                    </a:lnTo>
                    <a:lnTo>
                      <a:pt x="2381" y="3795"/>
                    </a:lnTo>
                    <a:lnTo>
                      <a:pt x="2380" y="3819"/>
                    </a:lnTo>
                    <a:lnTo>
                      <a:pt x="2380" y="3846"/>
                    </a:lnTo>
                    <a:lnTo>
                      <a:pt x="2381" y="3878"/>
                    </a:lnTo>
                    <a:lnTo>
                      <a:pt x="2405" y="3878"/>
                    </a:lnTo>
                    <a:lnTo>
                      <a:pt x="2426" y="3876"/>
                    </a:lnTo>
                    <a:lnTo>
                      <a:pt x="2442" y="3874"/>
                    </a:lnTo>
                    <a:lnTo>
                      <a:pt x="2456" y="3870"/>
                    </a:lnTo>
                    <a:lnTo>
                      <a:pt x="2476" y="3863"/>
                    </a:lnTo>
                    <a:lnTo>
                      <a:pt x="2491" y="3854"/>
                    </a:lnTo>
                    <a:lnTo>
                      <a:pt x="2499" y="3851"/>
                    </a:lnTo>
                    <a:lnTo>
                      <a:pt x="2508" y="3849"/>
                    </a:lnTo>
                    <a:lnTo>
                      <a:pt x="2516" y="3846"/>
                    </a:lnTo>
                    <a:lnTo>
                      <a:pt x="2529" y="3846"/>
                    </a:lnTo>
                    <a:lnTo>
                      <a:pt x="2543" y="3849"/>
                    </a:lnTo>
                    <a:lnTo>
                      <a:pt x="2561" y="3851"/>
                    </a:lnTo>
                    <a:lnTo>
                      <a:pt x="2582" y="3857"/>
                    </a:lnTo>
                    <a:lnTo>
                      <a:pt x="2607" y="3865"/>
                    </a:lnTo>
                    <a:lnTo>
                      <a:pt x="2630" y="3873"/>
                    </a:lnTo>
                    <a:lnTo>
                      <a:pt x="2650" y="3878"/>
                    </a:lnTo>
                    <a:lnTo>
                      <a:pt x="2668" y="3883"/>
                    </a:lnTo>
                    <a:lnTo>
                      <a:pt x="2683" y="3885"/>
                    </a:lnTo>
                    <a:lnTo>
                      <a:pt x="2696" y="3885"/>
                    </a:lnTo>
                    <a:lnTo>
                      <a:pt x="2708" y="3884"/>
                    </a:lnTo>
                    <a:lnTo>
                      <a:pt x="2718" y="3882"/>
                    </a:lnTo>
                    <a:lnTo>
                      <a:pt x="2727" y="3876"/>
                    </a:lnTo>
                    <a:lnTo>
                      <a:pt x="2735" y="3869"/>
                    </a:lnTo>
                    <a:lnTo>
                      <a:pt x="2742" y="3859"/>
                    </a:lnTo>
                    <a:lnTo>
                      <a:pt x="2749" y="3846"/>
                    </a:lnTo>
                    <a:lnTo>
                      <a:pt x="2754" y="3832"/>
                    </a:lnTo>
                    <a:lnTo>
                      <a:pt x="2765" y="3794"/>
                    </a:lnTo>
                    <a:lnTo>
                      <a:pt x="2778" y="3745"/>
                    </a:lnTo>
                    <a:lnTo>
                      <a:pt x="2788" y="3768"/>
                    </a:lnTo>
                    <a:lnTo>
                      <a:pt x="2795" y="3781"/>
                    </a:lnTo>
                    <a:lnTo>
                      <a:pt x="2803" y="3794"/>
                    </a:lnTo>
                    <a:lnTo>
                      <a:pt x="2816" y="3812"/>
                    </a:lnTo>
                    <a:lnTo>
                      <a:pt x="2832" y="3835"/>
                    </a:lnTo>
                    <a:lnTo>
                      <a:pt x="2845" y="3851"/>
                    </a:lnTo>
                    <a:lnTo>
                      <a:pt x="2855" y="3863"/>
                    </a:lnTo>
                    <a:lnTo>
                      <a:pt x="2865" y="3869"/>
                    </a:lnTo>
                    <a:lnTo>
                      <a:pt x="2886" y="3878"/>
                    </a:lnTo>
                    <a:lnTo>
                      <a:pt x="2925" y="3892"/>
                    </a:lnTo>
                    <a:lnTo>
                      <a:pt x="2934" y="3894"/>
                    </a:lnTo>
                    <a:lnTo>
                      <a:pt x="2942" y="3897"/>
                    </a:lnTo>
                    <a:lnTo>
                      <a:pt x="2949" y="3898"/>
                    </a:lnTo>
                    <a:lnTo>
                      <a:pt x="2956" y="3898"/>
                    </a:lnTo>
                    <a:lnTo>
                      <a:pt x="2961" y="3898"/>
                    </a:lnTo>
                    <a:lnTo>
                      <a:pt x="2966" y="3897"/>
                    </a:lnTo>
                    <a:lnTo>
                      <a:pt x="2970" y="3895"/>
                    </a:lnTo>
                    <a:lnTo>
                      <a:pt x="2972" y="3893"/>
                    </a:lnTo>
                    <a:lnTo>
                      <a:pt x="2978" y="3887"/>
                    </a:lnTo>
                    <a:lnTo>
                      <a:pt x="2982" y="3878"/>
                    </a:lnTo>
                    <a:lnTo>
                      <a:pt x="2986" y="3868"/>
                    </a:lnTo>
                    <a:lnTo>
                      <a:pt x="2991" y="3857"/>
                    </a:lnTo>
                    <a:lnTo>
                      <a:pt x="3010" y="3855"/>
                    </a:lnTo>
                    <a:lnTo>
                      <a:pt x="3025" y="3854"/>
                    </a:lnTo>
                    <a:lnTo>
                      <a:pt x="3037" y="3854"/>
                    </a:lnTo>
                    <a:lnTo>
                      <a:pt x="3045" y="3855"/>
                    </a:lnTo>
                    <a:lnTo>
                      <a:pt x="3066" y="3861"/>
                    </a:lnTo>
                    <a:lnTo>
                      <a:pt x="3095" y="3870"/>
                    </a:lnTo>
                    <a:lnTo>
                      <a:pt x="3156" y="3869"/>
                    </a:lnTo>
                    <a:lnTo>
                      <a:pt x="3170" y="3870"/>
                    </a:lnTo>
                    <a:lnTo>
                      <a:pt x="3178" y="3873"/>
                    </a:lnTo>
                    <a:lnTo>
                      <a:pt x="3183" y="3876"/>
                    </a:lnTo>
                    <a:lnTo>
                      <a:pt x="3188" y="3880"/>
                    </a:lnTo>
                    <a:lnTo>
                      <a:pt x="3196" y="3883"/>
                    </a:lnTo>
                    <a:lnTo>
                      <a:pt x="3206" y="3887"/>
                    </a:lnTo>
                    <a:lnTo>
                      <a:pt x="3225" y="3890"/>
                    </a:lnTo>
                    <a:lnTo>
                      <a:pt x="3251" y="3893"/>
                    </a:lnTo>
                    <a:lnTo>
                      <a:pt x="3268" y="3860"/>
                    </a:lnTo>
                    <a:lnTo>
                      <a:pt x="3279" y="3841"/>
                    </a:lnTo>
                    <a:lnTo>
                      <a:pt x="3284" y="3836"/>
                    </a:lnTo>
                    <a:lnTo>
                      <a:pt x="3288" y="3832"/>
                    </a:lnTo>
                    <a:lnTo>
                      <a:pt x="3292" y="3831"/>
                    </a:lnTo>
                    <a:lnTo>
                      <a:pt x="3295" y="3831"/>
                    </a:lnTo>
                    <a:lnTo>
                      <a:pt x="3305" y="3835"/>
                    </a:lnTo>
                    <a:lnTo>
                      <a:pt x="3318" y="3842"/>
                    </a:lnTo>
                    <a:lnTo>
                      <a:pt x="3327" y="3845"/>
                    </a:lnTo>
                    <a:lnTo>
                      <a:pt x="3337" y="3849"/>
                    </a:lnTo>
                    <a:lnTo>
                      <a:pt x="3350" y="3851"/>
                    </a:lnTo>
                    <a:lnTo>
                      <a:pt x="3364" y="3852"/>
                    </a:lnTo>
                    <a:lnTo>
                      <a:pt x="3382" y="3854"/>
                    </a:lnTo>
                    <a:lnTo>
                      <a:pt x="3393" y="3852"/>
                    </a:lnTo>
                    <a:lnTo>
                      <a:pt x="3404" y="3850"/>
                    </a:lnTo>
                    <a:lnTo>
                      <a:pt x="3425" y="3849"/>
                    </a:lnTo>
                    <a:lnTo>
                      <a:pt x="3429" y="3818"/>
                    </a:lnTo>
                    <a:lnTo>
                      <a:pt x="3433" y="3790"/>
                    </a:lnTo>
                    <a:lnTo>
                      <a:pt x="3435" y="3764"/>
                    </a:lnTo>
                    <a:lnTo>
                      <a:pt x="3437" y="3738"/>
                    </a:lnTo>
                    <a:lnTo>
                      <a:pt x="3437" y="3714"/>
                    </a:lnTo>
                    <a:lnTo>
                      <a:pt x="3437" y="3692"/>
                    </a:lnTo>
                    <a:lnTo>
                      <a:pt x="3435" y="3670"/>
                    </a:lnTo>
                    <a:lnTo>
                      <a:pt x="3434" y="3648"/>
                    </a:lnTo>
                    <a:lnTo>
                      <a:pt x="3429" y="3607"/>
                    </a:lnTo>
                    <a:lnTo>
                      <a:pt x="3424" y="3565"/>
                    </a:lnTo>
                    <a:lnTo>
                      <a:pt x="3418" y="3523"/>
                    </a:lnTo>
                    <a:lnTo>
                      <a:pt x="3412" y="3476"/>
                    </a:lnTo>
                    <a:lnTo>
                      <a:pt x="3410" y="3447"/>
                    </a:lnTo>
                    <a:lnTo>
                      <a:pt x="3410" y="3418"/>
                    </a:lnTo>
                    <a:lnTo>
                      <a:pt x="3412" y="3389"/>
                    </a:lnTo>
                    <a:lnTo>
                      <a:pt x="3414" y="3360"/>
                    </a:lnTo>
                    <a:lnTo>
                      <a:pt x="3420" y="3303"/>
                    </a:lnTo>
                    <a:lnTo>
                      <a:pt x="3427" y="3248"/>
                    </a:lnTo>
                    <a:lnTo>
                      <a:pt x="3428" y="3224"/>
                    </a:lnTo>
                    <a:lnTo>
                      <a:pt x="3427" y="3200"/>
                    </a:lnTo>
                    <a:lnTo>
                      <a:pt x="3425" y="3189"/>
                    </a:lnTo>
                    <a:lnTo>
                      <a:pt x="3424" y="3177"/>
                    </a:lnTo>
                    <a:lnTo>
                      <a:pt x="3422" y="3167"/>
                    </a:lnTo>
                    <a:lnTo>
                      <a:pt x="3419" y="3157"/>
                    </a:lnTo>
                    <a:lnTo>
                      <a:pt x="3415" y="3147"/>
                    </a:lnTo>
                    <a:lnTo>
                      <a:pt x="3410" y="3138"/>
                    </a:lnTo>
                    <a:lnTo>
                      <a:pt x="3405" y="3129"/>
                    </a:lnTo>
                    <a:lnTo>
                      <a:pt x="3399" y="3120"/>
                    </a:lnTo>
                    <a:lnTo>
                      <a:pt x="3391" y="3113"/>
                    </a:lnTo>
                    <a:lnTo>
                      <a:pt x="3382" y="3106"/>
                    </a:lnTo>
                    <a:lnTo>
                      <a:pt x="3372" y="3100"/>
                    </a:lnTo>
                    <a:lnTo>
                      <a:pt x="3362" y="3094"/>
                    </a:lnTo>
                    <a:lnTo>
                      <a:pt x="3382" y="3075"/>
                    </a:lnTo>
                    <a:lnTo>
                      <a:pt x="3389" y="3067"/>
                    </a:lnTo>
                    <a:lnTo>
                      <a:pt x="3395" y="3058"/>
                    </a:lnTo>
                    <a:lnTo>
                      <a:pt x="3400" y="3049"/>
                    </a:lnTo>
                    <a:lnTo>
                      <a:pt x="3404" y="3040"/>
                    </a:lnTo>
                    <a:lnTo>
                      <a:pt x="3412" y="3020"/>
                    </a:lnTo>
                    <a:lnTo>
                      <a:pt x="3417" y="2999"/>
                    </a:lnTo>
                    <a:lnTo>
                      <a:pt x="3420" y="2977"/>
                    </a:lnTo>
                    <a:lnTo>
                      <a:pt x="3423" y="2953"/>
                    </a:lnTo>
                    <a:lnTo>
                      <a:pt x="3424" y="2929"/>
                    </a:lnTo>
                    <a:lnTo>
                      <a:pt x="3424" y="2904"/>
                    </a:lnTo>
                    <a:lnTo>
                      <a:pt x="3422" y="2853"/>
                    </a:lnTo>
                    <a:lnTo>
                      <a:pt x="3418" y="2804"/>
                    </a:lnTo>
                    <a:lnTo>
                      <a:pt x="3417" y="2779"/>
                    </a:lnTo>
                    <a:lnTo>
                      <a:pt x="3415" y="2755"/>
                    </a:lnTo>
                    <a:lnTo>
                      <a:pt x="3415" y="2734"/>
                    </a:lnTo>
                    <a:lnTo>
                      <a:pt x="3417" y="2712"/>
                    </a:lnTo>
                    <a:lnTo>
                      <a:pt x="3418" y="2682"/>
                    </a:lnTo>
                    <a:lnTo>
                      <a:pt x="3419" y="2660"/>
                    </a:lnTo>
                    <a:lnTo>
                      <a:pt x="3418" y="2652"/>
                    </a:lnTo>
                    <a:lnTo>
                      <a:pt x="3418" y="2645"/>
                    </a:lnTo>
                    <a:lnTo>
                      <a:pt x="3417" y="2639"/>
                    </a:lnTo>
                    <a:lnTo>
                      <a:pt x="3415" y="2634"/>
                    </a:lnTo>
                    <a:lnTo>
                      <a:pt x="3409" y="2626"/>
                    </a:lnTo>
                    <a:lnTo>
                      <a:pt x="3401" y="2619"/>
                    </a:lnTo>
                    <a:lnTo>
                      <a:pt x="3390" y="2608"/>
                    </a:lnTo>
                    <a:lnTo>
                      <a:pt x="3375" y="2595"/>
                    </a:lnTo>
                    <a:lnTo>
                      <a:pt x="3394" y="2579"/>
                    </a:lnTo>
                    <a:lnTo>
                      <a:pt x="3406" y="2570"/>
                    </a:lnTo>
                    <a:lnTo>
                      <a:pt x="3413" y="2568"/>
                    </a:lnTo>
                    <a:lnTo>
                      <a:pt x="3415" y="2567"/>
                    </a:lnTo>
                    <a:lnTo>
                      <a:pt x="3415" y="2565"/>
                    </a:lnTo>
                    <a:lnTo>
                      <a:pt x="3413" y="2559"/>
                    </a:lnTo>
                    <a:lnTo>
                      <a:pt x="3410" y="2545"/>
                    </a:lnTo>
                    <a:lnTo>
                      <a:pt x="3408" y="2522"/>
                    </a:lnTo>
                    <a:lnTo>
                      <a:pt x="3408" y="2491"/>
                    </a:lnTo>
                    <a:lnTo>
                      <a:pt x="3409" y="2462"/>
                    </a:lnTo>
                    <a:lnTo>
                      <a:pt x="3409" y="2435"/>
                    </a:lnTo>
                    <a:lnTo>
                      <a:pt x="3408" y="2410"/>
                    </a:lnTo>
                    <a:lnTo>
                      <a:pt x="3406" y="2397"/>
                    </a:lnTo>
                    <a:lnTo>
                      <a:pt x="3405" y="2384"/>
                    </a:lnTo>
                    <a:lnTo>
                      <a:pt x="3403" y="2373"/>
                    </a:lnTo>
                    <a:lnTo>
                      <a:pt x="3399" y="2360"/>
                    </a:lnTo>
                    <a:lnTo>
                      <a:pt x="3395" y="2348"/>
                    </a:lnTo>
                    <a:lnTo>
                      <a:pt x="3389" y="2335"/>
                    </a:lnTo>
                    <a:lnTo>
                      <a:pt x="3382" y="2322"/>
                    </a:lnTo>
                    <a:lnTo>
                      <a:pt x="3375" y="2310"/>
                    </a:lnTo>
                    <a:lnTo>
                      <a:pt x="3367" y="2301"/>
                    </a:lnTo>
                    <a:lnTo>
                      <a:pt x="3365" y="2296"/>
                    </a:lnTo>
                    <a:lnTo>
                      <a:pt x="3371" y="2283"/>
                    </a:lnTo>
                    <a:lnTo>
                      <a:pt x="3390" y="2254"/>
                    </a:lnTo>
                    <a:lnTo>
                      <a:pt x="3351" y="2235"/>
                    </a:lnTo>
                    <a:lnTo>
                      <a:pt x="3340" y="2227"/>
                    </a:lnTo>
                    <a:lnTo>
                      <a:pt x="3333" y="2226"/>
                    </a:lnTo>
                    <a:lnTo>
                      <a:pt x="3329" y="2226"/>
                    </a:lnTo>
                    <a:lnTo>
                      <a:pt x="3328" y="2227"/>
                    </a:lnTo>
                    <a:lnTo>
                      <a:pt x="3327" y="2225"/>
                    </a:lnTo>
                    <a:lnTo>
                      <a:pt x="3314" y="2202"/>
                    </a:lnTo>
                    <a:lnTo>
                      <a:pt x="3331" y="2197"/>
                    </a:lnTo>
                    <a:lnTo>
                      <a:pt x="3340" y="2193"/>
                    </a:lnTo>
                    <a:lnTo>
                      <a:pt x="3343" y="2193"/>
                    </a:lnTo>
                    <a:lnTo>
                      <a:pt x="3346" y="2193"/>
                    </a:lnTo>
                    <a:lnTo>
                      <a:pt x="3348" y="2194"/>
                    </a:lnTo>
                    <a:lnTo>
                      <a:pt x="3351" y="2195"/>
                    </a:lnTo>
                    <a:lnTo>
                      <a:pt x="3357" y="2201"/>
                    </a:lnTo>
                    <a:lnTo>
                      <a:pt x="3365" y="2208"/>
                    </a:lnTo>
                    <a:lnTo>
                      <a:pt x="3379" y="2216"/>
                    </a:lnTo>
                    <a:lnTo>
                      <a:pt x="3399" y="2226"/>
                    </a:lnTo>
                    <a:lnTo>
                      <a:pt x="3393" y="2173"/>
                    </a:lnTo>
                    <a:lnTo>
                      <a:pt x="3390" y="2136"/>
                    </a:lnTo>
                    <a:lnTo>
                      <a:pt x="3390" y="2112"/>
                    </a:lnTo>
                    <a:lnTo>
                      <a:pt x="3388" y="2098"/>
                    </a:lnTo>
                    <a:lnTo>
                      <a:pt x="3385" y="2093"/>
                    </a:lnTo>
                    <a:lnTo>
                      <a:pt x="3381" y="2090"/>
                    </a:lnTo>
                    <a:lnTo>
                      <a:pt x="3377" y="2087"/>
                    </a:lnTo>
                    <a:lnTo>
                      <a:pt x="3370" y="2084"/>
                    </a:lnTo>
                    <a:lnTo>
                      <a:pt x="3350" y="2078"/>
                    </a:lnTo>
                    <a:lnTo>
                      <a:pt x="3318" y="2066"/>
                    </a:lnTo>
                    <a:lnTo>
                      <a:pt x="3313" y="2033"/>
                    </a:lnTo>
                    <a:lnTo>
                      <a:pt x="3311" y="2018"/>
                    </a:lnTo>
                    <a:lnTo>
                      <a:pt x="3307" y="2007"/>
                    </a:lnTo>
                    <a:lnTo>
                      <a:pt x="3300" y="1981"/>
                    </a:lnTo>
                    <a:lnTo>
                      <a:pt x="3389" y="2024"/>
                    </a:lnTo>
                    <a:lnTo>
                      <a:pt x="3384" y="1986"/>
                    </a:lnTo>
                    <a:lnTo>
                      <a:pt x="3377" y="1941"/>
                    </a:lnTo>
                    <a:lnTo>
                      <a:pt x="3372" y="1890"/>
                    </a:lnTo>
                    <a:lnTo>
                      <a:pt x="3367" y="1838"/>
                    </a:lnTo>
                    <a:lnTo>
                      <a:pt x="3364" y="1788"/>
                    </a:lnTo>
                    <a:lnTo>
                      <a:pt x="3361" y="1743"/>
                    </a:lnTo>
                    <a:lnTo>
                      <a:pt x="3361" y="1723"/>
                    </a:lnTo>
                    <a:lnTo>
                      <a:pt x="3361" y="1707"/>
                    </a:lnTo>
                    <a:lnTo>
                      <a:pt x="3361" y="1693"/>
                    </a:lnTo>
                    <a:lnTo>
                      <a:pt x="3364" y="1681"/>
                    </a:lnTo>
                    <a:lnTo>
                      <a:pt x="3370" y="1548"/>
                    </a:lnTo>
                    <a:lnTo>
                      <a:pt x="3370" y="1534"/>
                    </a:lnTo>
                    <a:lnTo>
                      <a:pt x="3370" y="1524"/>
                    </a:lnTo>
                    <a:lnTo>
                      <a:pt x="3371" y="1515"/>
                    </a:lnTo>
                    <a:lnTo>
                      <a:pt x="3372" y="1508"/>
                    </a:lnTo>
                    <a:lnTo>
                      <a:pt x="3376" y="1499"/>
                    </a:lnTo>
                    <a:lnTo>
                      <a:pt x="3380" y="1491"/>
                    </a:lnTo>
                    <a:lnTo>
                      <a:pt x="3385" y="1484"/>
                    </a:lnTo>
                    <a:lnTo>
                      <a:pt x="3389" y="1472"/>
                    </a:lnTo>
                    <a:lnTo>
                      <a:pt x="3391" y="1465"/>
                    </a:lnTo>
                    <a:lnTo>
                      <a:pt x="3393" y="1453"/>
                    </a:lnTo>
                    <a:lnTo>
                      <a:pt x="3393" y="1441"/>
                    </a:lnTo>
                    <a:lnTo>
                      <a:pt x="3393" y="1424"/>
                    </a:lnTo>
                    <a:lnTo>
                      <a:pt x="3366" y="1429"/>
                    </a:lnTo>
                    <a:lnTo>
                      <a:pt x="3343" y="1430"/>
                    </a:lnTo>
                    <a:lnTo>
                      <a:pt x="3333" y="1430"/>
                    </a:lnTo>
                    <a:lnTo>
                      <a:pt x="3323" y="1428"/>
                    </a:lnTo>
                    <a:lnTo>
                      <a:pt x="3313" y="1424"/>
                    </a:lnTo>
                    <a:lnTo>
                      <a:pt x="3302" y="1419"/>
                    </a:lnTo>
                    <a:lnTo>
                      <a:pt x="3329" y="1413"/>
                    </a:lnTo>
                    <a:lnTo>
                      <a:pt x="3345" y="1411"/>
                    </a:lnTo>
                    <a:lnTo>
                      <a:pt x="3351" y="1409"/>
                    </a:lnTo>
                    <a:lnTo>
                      <a:pt x="3357" y="1404"/>
                    </a:lnTo>
                    <a:lnTo>
                      <a:pt x="3369" y="1395"/>
                    </a:lnTo>
                    <a:lnTo>
                      <a:pt x="3384" y="1382"/>
                    </a:lnTo>
                    <a:lnTo>
                      <a:pt x="3386" y="1116"/>
                    </a:lnTo>
                    <a:lnTo>
                      <a:pt x="3386" y="1097"/>
                    </a:lnTo>
                    <a:lnTo>
                      <a:pt x="3385" y="1082"/>
                    </a:lnTo>
                    <a:lnTo>
                      <a:pt x="3384" y="1071"/>
                    </a:lnTo>
                    <a:lnTo>
                      <a:pt x="3381" y="1059"/>
                    </a:lnTo>
                    <a:lnTo>
                      <a:pt x="3379" y="1048"/>
                    </a:lnTo>
                    <a:lnTo>
                      <a:pt x="3376" y="1035"/>
                    </a:lnTo>
                    <a:lnTo>
                      <a:pt x="3375" y="1020"/>
                    </a:lnTo>
                    <a:lnTo>
                      <a:pt x="3372" y="1001"/>
                    </a:lnTo>
                    <a:lnTo>
                      <a:pt x="3372" y="978"/>
                    </a:lnTo>
                    <a:lnTo>
                      <a:pt x="3371" y="969"/>
                    </a:lnTo>
                    <a:lnTo>
                      <a:pt x="3371" y="967"/>
                    </a:lnTo>
                    <a:lnTo>
                      <a:pt x="3371" y="967"/>
                    </a:lnTo>
                    <a:lnTo>
                      <a:pt x="3371" y="968"/>
                    </a:lnTo>
                    <a:lnTo>
                      <a:pt x="3371" y="968"/>
                    </a:lnTo>
                    <a:lnTo>
                      <a:pt x="3372" y="969"/>
                    </a:lnTo>
                    <a:lnTo>
                      <a:pt x="3372" y="971"/>
                    </a:lnTo>
                    <a:lnTo>
                      <a:pt x="3374" y="971"/>
                    </a:lnTo>
                    <a:lnTo>
                      <a:pt x="3374" y="968"/>
                    </a:lnTo>
                    <a:lnTo>
                      <a:pt x="3376" y="958"/>
                    </a:lnTo>
                    <a:lnTo>
                      <a:pt x="3377" y="935"/>
                    </a:lnTo>
                    <a:lnTo>
                      <a:pt x="3375" y="865"/>
                    </a:lnTo>
                    <a:lnTo>
                      <a:pt x="3374" y="860"/>
                    </a:lnTo>
                    <a:lnTo>
                      <a:pt x="3372" y="857"/>
                    </a:lnTo>
                    <a:lnTo>
                      <a:pt x="3371" y="851"/>
                    </a:lnTo>
                    <a:lnTo>
                      <a:pt x="3369" y="848"/>
                    </a:lnTo>
                    <a:lnTo>
                      <a:pt x="3375" y="654"/>
                    </a:lnTo>
                    <a:lnTo>
                      <a:pt x="3374" y="632"/>
                    </a:lnTo>
                    <a:lnTo>
                      <a:pt x="3372" y="599"/>
                    </a:lnTo>
                    <a:lnTo>
                      <a:pt x="3371" y="559"/>
                    </a:lnTo>
                    <a:lnTo>
                      <a:pt x="3371" y="517"/>
                    </a:lnTo>
                    <a:lnTo>
                      <a:pt x="3372" y="475"/>
                    </a:lnTo>
                    <a:lnTo>
                      <a:pt x="3375" y="439"/>
                    </a:lnTo>
                    <a:lnTo>
                      <a:pt x="3379" y="422"/>
                    </a:lnTo>
                    <a:lnTo>
                      <a:pt x="3381" y="409"/>
                    </a:lnTo>
                    <a:lnTo>
                      <a:pt x="3386" y="398"/>
                    </a:lnTo>
                    <a:lnTo>
                      <a:pt x="3391" y="392"/>
                    </a:lnTo>
                    <a:lnTo>
                      <a:pt x="3369" y="379"/>
                    </a:lnTo>
                    <a:lnTo>
                      <a:pt x="3351" y="370"/>
                    </a:lnTo>
                    <a:lnTo>
                      <a:pt x="3345" y="366"/>
                    </a:lnTo>
                    <a:lnTo>
                      <a:pt x="3337" y="360"/>
                    </a:lnTo>
                    <a:lnTo>
                      <a:pt x="3331" y="351"/>
                    </a:lnTo>
                    <a:lnTo>
                      <a:pt x="3324" y="340"/>
                    </a:lnTo>
                    <a:lnTo>
                      <a:pt x="3333" y="336"/>
                    </a:lnTo>
                    <a:lnTo>
                      <a:pt x="3341" y="335"/>
                    </a:lnTo>
                    <a:lnTo>
                      <a:pt x="3348" y="336"/>
                    </a:lnTo>
                    <a:lnTo>
                      <a:pt x="3356" y="338"/>
                    </a:lnTo>
                    <a:lnTo>
                      <a:pt x="3362" y="341"/>
                    </a:lnTo>
                    <a:lnTo>
                      <a:pt x="3371" y="344"/>
                    </a:lnTo>
                    <a:lnTo>
                      <a:pt x="3379" y="346"/>
                    </a:lnTo>
                    <a:lnTo>
                      <a:pt x="3389" y="347"/>
                    </a:lnTo>
                    <a:lnTo>
                      <a:pt x="3382" y="50"/>
                    </a:lnTo>
                    <a:lnTo>
                      <a:pt x="3381" y="48"/>
                    </a:lnTo>
                    <a:lnTo>
                      <a:pt x="3379" y="47"/>
                    </a:lnTo>
                    <a:lnTo>
                      <a:pt x="3376" y="47"/>
                    </a:lnTo>
                    <a:lnTo>
                      <a:pt x="3375" y="47"/>
                    </a:lnTo>
                    <a:lnTo>
                      <a:pt x="3370" y="48"/>
                    </a:lnTo>
                    <a:lnTo>
                      <a:pt x="3366" y="46"/>
                    </a:lnTo>
                    <a:lnTo>
                      <a:pt x="3324" y="34"/>
                    </a:lnTo>
                    <a:lnTo>
                      <a:pt x="3271" y="23"/>
                    </a:lnTo>
                    <a:lnTo>
                      <a:pt x="3242" y="17"/>
                    </a:lnTo>
                    <a:lnTo>
                      <a:pt x="3212" y="12"/>
                    </a:lnTo>
                    <a:lnTo>
                      <a:pt x="3180" y="7"/>
                    </a:lnTo>
                    <a:lnTo>
                      <a:pt x="3149" y="3"/>
                    </a:lnTo>
                    <a:lnTo>
                      <a:pt x="3116" y="0"/>
                    </a:lnTo>
                    <a:lnTo>
                      <a:pt x="3086" y="0"/>
                    </a:lnTo>
                    <a:lnTo>
                      <a:pt x="3054" y="0"/>
                    </a:lnTo>
                    <a:lnTo>
                      <a:pt x="3025" y="4"/>
                    </a:lnTo>
                    <a:lnTo>
                      <a:pt x="3011" y="5"/>
                    </a:lnTo>
                    <a:lnTo>
                      <a:pt x="2999" y="9"/>
                    </a:lnTo>
                    <a:lnTo>
                      <a:pt x="2986" y="13"/>
                    </a:lnTo>
                    <a:lnTo>
                      <a:pt x="2973" y="17"/>
                    </a:lnTo>
                    <a:lnTo>
                      <a:pt x="2962" y="22"/>
                    </a:lnTo>
                    <a:lnTo>
                      <a:pt x="2951" y="28"/>
                    </a:lnTo>
                    <a:lnTo>
                      <a:pt x="2942" y="34"/>
                    </a:lnTo>
                    <a:lnTo>
                      <a:pt x="2933" y="42"/>
                    </a:lnTo>
                    <a:lnTo>
                      <a:pt x="2925" y="50"/>
                    </a:lnTo>
                    <a:lnTo>
                      <a:pt x="2919" y="57"/>
                    </a:lnTo>
                    <a:lnTo>
                      <a:pt x="2913" y="66"/>
                    </a:lnTo>
                    <a:lnTo>
                      <a:pt x="2909" y="75"/>
                    </a:lnTo>
                    <a:lnTo>
                      <a:pt x="2901" y="94"/>
                    </a:lnTo>
                    <a:lnTo>
                      <a:pt x="2896" y="113"/>
                    </a:lnTo>
                    <a:lnTo>
                      <a:pt x="2893" y="133"/>
                    </a:lnTo>
                    <a:lnTo>
                      <a:pt x="2888" y="153"/>
                    </a:lnTo>
                    <a:lnTo>
                      <a:pt x="2884" y="162"/>
                    </a:lnTo>
                    <a:lnTo>
                      <a:pt x="2881" y="172"/>
                    </a:lnTo>
                    <a:lnTo>
                      <a:pt x="2876" y="181"/>
                    </a:lnTo>
                    <a:lnTo>
                      <a:pt x="2871" y="191"/>
                    </a:lnTo>
                    <a:lnTo>
                      <a:pt x="2840" y="137"/>
                    </a:lnTo>
                    <a:lnTo>
                      <a:pt x="2833" y="150"/>
                    </a:lnTo>
                    <a:lnTo>
                      <a:pt x="2831" y="156"/>
                    </a:lnTo>
                    <a:lnTo>
                      <a:pt x="2831" y="159"/>
                    </a:lnTo>
                    <a:lnTo>
                      <a:pt x="2832" y="159"/>
                    </a:lnTo>
                    <a:lnTo>
                      <a:pt x="2830" y="161"/>
                    </a:lnTo>
                    <a:lnTo>
                      <a:pt x="2813" y="176"/>
                    </a:lnTo>
                    <a:lnTo>
                      <a:pt x="2802" y="151"/>
                    </a:lnTo>
                    <a:lnTo>
                      <a:pt x="2790" y="128"/>
                    </a:lnTo>
                    <a:lnTo>
                      <a:pt x="2779" y="108"/>
                    </a:lnTo>
                    <a:lnTo>
                      <a:pt x="2768" y="93"/>
                    </a:lnTo>
                    <a:lnTo>
                      <a:pt x="2756" y="79"/>
                    </a:lnTo>
                    <a:lnTo>
                      <a:pt x="2744" y="69"/>
                    </a:lnTo>
                    <a:lnTo>
                      <a:pt x="2731" y="60"/>
                    </a:lnTo>
                    <a:lnTo>
                      <a:pt x="2718" y="53"/>
                    </a:lnTo>
                    <a:lnTo>
                      <a:pt x="2705" y="48"/>
                    </a:lnTo>
                    <a:lnTo>
                      <a:pt x="2688" y="46"/>
                    </a:lnTo>
                    <a:lnTo>
                      <a:pt x="2672" y="43"/>
                    </a:lnTo>
                    <a:lnTo>
                      <a:pt x="2654" y="42"/>
                    </a:lnTo>
                    <a:lnTo>
                      <a:pt x="2611" y="42"/>
                    </a:lnTo>
                    <a:lnTo>
                      <a:pt x="2561" y="42"/>
                    </a:lnTo>
                    <a:lnTo>
                      <a:pt x="2534" y="42"/>
                    </a:lnTo>
                    <a:lnTo>
                      <a:pt x="2523" y="42"/>
                    </a:lnTo>
                    <a:lnTo>
                      <a:pt x="2521" y="42"/>
                    </a:lnTo>
                    <a:lnTo>
                      <a:pt x="2525" y="42"/>
                    </a:lnTo>
                    <a:lnTo>
                      <a:pt x="2530" y="41"/>
                    </a:lnTo>
                    <a:lnTo>
                      <a:pt x="2532" y="38"/>
                    </a:lnTo>
                    <a:lnTo>
                      <a:pt x="2527" y="36"/>
                    </a:lnTo>
                    <a:lnTo>
                      <a:pt x="2509" y="33"/>
                    </a:lnTo>
                    <a:lnTo>
                      <a:pt x="2480" y="28"/>
                    </a:lnTo>
                    <a:lnTo>
                      <a:pt x="2462" y="27"/>
                    </a:lnTo>
                    <a:lnTo>
                      <a:pt x="2456" y="27"/>
                    </a:lnTo>
                    <a:lnTo>
                      <a:pt x="2451" y="27"/>
                    </a:lnTo>
                    <a:lnTo>
                      <a:pt x="2447" y="28"/>
                    </a:lnTo>
                    <a:lnTo>
                      <a:pt x="2444" y="31"/>
                    </a:lnTo>
                    <a:lnTo>
                      <a:pt x="2434" y="46"/>
                    </a:lnTo>
                    <a:lnTo>
                      <a:pt x="2413" y="75"/>
                    </a:lnTo>
                    <a:lnTo>
                      <a:pt x="2402" y="50"/>
                    </a:lnTo>
                    <a:lnTo>
                      <a:pt x="2394" y="37"/>
                    </a:lnTo>
                    <a:lnTo>
                      <a:pt x="2389" y="34"/>
                    </a:lnTo>
                    <a:lnTo>
                      <a:pt x="2381" y="31"/>
                    </a:lnTo>
                    <a:lnTo>
                      <a:pt x="2369" y="27"/>
                    </a:lnTo>
                    <a:lnTo>
                      <a:pt x="2351" y="22"/>
                    </a:lnTo>
                    <a:lnTo>
                      <a:pt x="2330" y="17"/>
                    </a:lnTo>
                    <a:lnTo>
                      <a:pt x="2308" y="12"/>
                    </a:lnTo>
                    <a:lnTo>
                      <a:pt x="2289" y="9"/>
                    </a:lnTo>
                    <a:lnTo>
                      <a:pt x="2270" y="8"/>
                    </a:lnTo>
                    <a:lnTo>
                      <a:pt x="2254" y="9"/>
                    </a:lnTo>
                    <a:lnTo>
                      <a:pt x="2237" y="10"/>
                    </a:lnTo>
                    <a:lnTo>
                      <a:pt x="2222" y="14"/>
                    </a:lnTo>
                    <a:lnTo>
                      <a:pt x="2208" y="18"/>
                    </a:lnTo>
                    <a:lnTo>
                      <a:pt x="2196" y="24"/>
                    </a:lnTo>
                    <a:lnTo>
                      <a:pt x="2183" y="31"/>
                    </a:lnTo>
                    <a:lnTo>
                      <a:pt x="2173" y="39"/>
                    </a:lnTo>
                    <a:lnTo>
                      <a:pt x="2162" y="48"/>
                    </a:lnTo>
                    <a:lnTo>
                      <a:pt x="2153" y="58"/>
                    </a:lnTo>
                    <a:lnTo>
                      <a:pt x="2144" y="70"/>
                    </a:lnTo>
                    <a:lnTo>
                      <a:pt x="2136" y="83"/>
                    </a:lnTo>
                    <a:lnTo>
                      <a:pt x="2129" y="95"/>
                    </a:lnTo>
                    <a:lnTo>
                      <a:pt x="2121" y="109"/>
                    </a:lnTo>
                    <a:lnTo>
                      <a:pt x="2115" y="123"/>
                    </a:lnTo>
                    <a:lnTo>
                      <a:pt x="2110" y="138"/>
                    </a:lnTo>
                    <a:lnTo>
                      <a:pt x="2104" y="153"/>
                    </a:lnTo>
                    <a:lnTo>
                      <a:pt x="2095" y="185"/>
                    </a:lnTo>
                    <a:lnTo>
                      <a:pt x="2086" y="219"/>
                    </a:lnTo>
                    <a:lnTo>
                      <a:pt x="2072" y="289"/>
                    </a:lnTo>
                    <a:lnTo>
                      <a:pt x="2058" y="359"/>
                    </a:lnTo>
                    <a:lnTo>
                      <a:pt x="2052" y="383"/>
                    </a:lnTo>
                    <a:lnTo>
                      <a:pt x="2046" y="408"/>
                    </a:lnTo>
                    <a:lnTo>
                      <a:pt x="2039" y="435"/>
                    </a:lnTo>
                    <a:lnTo>
                      <a:pt x="2032" y="460"/>
                    </a:lnTo>
                    <a:lnTo>
                      <a:pt x="2025" y="488"/>
                    </a:lnTo>
                    <a:lnTo>
                      <a:pt x="2018" y="515"/>
                    </a:lnTo>
                    <a:lnTo>
                      <a:pt x="2011" y="541"/>
                    </a:lnTo>
                    <a:lnTo>
                      <a:pt x="2006" y="568"/>
                    </a:lnTo>
                    <a:lnTo>
                      <a:pt x="1963" y="755"/>
                    </a:lnTo>
                    <a:lnTo>
                      <a:pt x="1960" y="768"/>
                    </a:lnTo>
                    <a:lnTo>
                      <a:pt x="1956" y="787"/>
                    </a:lnTo>
                    <a:lnTo>
                      <a:pt x="1886" y="1007"/>
                    </a:lnTo>
                    <a:lnTo>
                      <a:pt x="1879" y="1029"/>
                    </a:lnTo>
                    <a:lnTo>
                      <a:pt x="1874" y="1047"/>
                    </a:lnTo>
                    <a:lnTo>
                      <a:pt x="1871" y="1060"/>
                    </a:lnTo>
                    <a:lnTo>
                      <a:pt x="1869" y="1072"/>
                    </a:lnTo>
                    <a:lnTo>
                      <a:pt x="1869" y="1091"/>
                    </a:lnTo>
                    <a:lnTo>
                      <a:pt x="1868" y="1114"/>
                    </a:lnTo>
                    <a:lnTo>
                      <a:pt x="1832" y="1220"/>
                    </a:lnTo>
                    <a:lnTo>
                      <a:pt x="1831" y="1225"/>
                    </a:lnTo>
                    <a:lnTo>
                      <a:pt x="1830" y="1230"/>
                    </a:lnTo>
                    <a:lnTo>
                      <a:pt x="1828" y="1233"/>
                    </a:lnTo>
                    <a:lnTo>
                      <a:pt x="1825" y="1240"/>
                    </a:lnTo>
                    <a:lnTo>
                      <a:pt x="1820" y="1256"/>
                    </a:lnTo>
                    <a:lnTo>
                      <a:pt x="1814" y="1280"/>
                    </a:lnTo>
                    <a:lnTo>
                      <a:pt x="1826" y="1283"/>
                    </a:lnTo>
                    <a:lnTo>
                      <a:pt x="1837" y="1286"/>
                    </a:lnTo>
                    <a:lnTo>
                      <a:pt x="1846" y="1286"/>
                    </a:lnTo>
                    <a:lnTo>
                      <a:pt x="1855" y="1287"/>
                    </a:lnTo>
                    <a:lnTo>
                      <a:pt x="1864" y="1288"/>
                    </a:lnTo>
                    <a:lnTo>
                      <a:pt x="1871" y="1294"/>
                    </a:lnTo>
                    <a:lnTo>
                      <a:pt x="1875" y="1296"/>
                    </a:lnTo>
                    <a:lnTo>
                      <a:pt x="1879" y="1301"/>
                    </a:lnTo>
                    <a:lnTo>
                      <a:pt x="1883" y="1306"/>
                    </a:lnTo>
                    <a:lnTo>
                      <a:pt x="1886" y="1314"/>
                    </a:lnTo>
                    <a:lnTo>
                      <a:pt x="1791" y="1340"/>
                    </a:lnTo>
                    <a:lnTo>
                      <a:pt x="1791" y="1351"/>
                    </a:lnTo>
                    <a:lnTo>
                      <a:pt x="1792" y="1358"/>
                    </a:lnTo>
                    <a:lnTo>
                      <a:pt x="1792" y="1363"/>
                    </a:lnTo>
                    <a:lnTo>
                      <a:pt x="1794" y="1367"/>
                    </a:lnTo>
                    <a:lnTo>
                      <a:pt x="1797" y="1371"/>
                    </a:lnTo>
                    <a:lnTo>
                      <a:pt x="1799" y="1375"/>
                    </a:lnTo>
                    <a:lnTo>
                      <a:pt x="1801" y="1376"/>
                    </a:lnTo>
                    <a:lnTo>
                      <a:pt x="1801" y="1380"/>
                    </a:lnTo>
                    <a:lnTo>
                      <a:pt x="1799" y="1384"/>
                    </a:lnTo>
                    <a:lnTo>
                      <a:pt x="1798" y="1390"/>
                    </a:lnTo>
                    <a:lnTo>
                      <a:pt x="1791" y="1409"/>
                    </a:lnTo>
                    <a:lnTo>
                      <a:pt x="1777" y="1441"/>
                    </a:lnTo>
                    <a:lnTo>
                      <a:pt x="1769" y="1463"/>
                    </a:lnTo>
                    <a:lnTo>
                      <a:pt x="1763" y="1486"/>
                    </a:lnTo>
                    <a:lnTo>
                      <a:pt x="1758" y="1509"/>
                    </a:lnTo>
                    <a:lnTo>
                      <a:pt x="1755" y="1533"/>
                    </a:lnTo>
                    <a:lnTo>
                      <a:pt x="1751" y="1556"/>
                    </a:lnTo>
                    <a:lnTo>
                      <a:pt x="1746" y="1577"/>
                    </a:lnTo>
                    <a:lnTo>
                      <a:pt x="1744" y="1587"/>
                    </a:lnTo>
                    <a:lnTo>
                      <a:pt x="1740" y="1599"/>
                    </a:lnTo>
                    <a:lnTo>
                      <a:pt x="1736" y="1609"/>
                    </a:lnTo>
                    <a:lnTo>
                      <a:pt x="1731" y="1618"/>
                    </a:lnTo>
                    <a:lnTo>
                      <a:pt x="1720" y="1613"/>
                    </a:lnTo>
                    <a:lnTo>
                      <a:pt x="1708" y="1605"/>
                    </a:lnTo>
                    <a:lnTo>
                      <a:pt x="1700" y="1596"/>
                    </a:lnTo>
                    <a:lnTo>
                      <a:pt x="1692" y="1586"/>
                    </a:lnTo>
                    <a:lnTo>
                      <a:pt x="1686" y="1575"/>
                    </a:lnTo>
                    <a:lnTo>
                      <a:pt x="1681" y="1562"/>
                    </a:lnTo>
                    <a:lnTo>
                      <a:pt x="1677" y="1549"/>
                    </a:lnTo>
                    <a:lnTo>
                      <a:pt x="1673" y="1536"/>
                    </a:lnTo>
                    <a:lnTo>
                      <a:pt x="1668" y="1506"/>
                    </a:lnTo>
                    <a:lnTo>
                      <a:pt x="1663" y="1477"/>
                    </a:lnTo>
                    <a:lnTo>
                      <a:pt x="1659" y="1449"/>
                    </a:lnTo>
                    <a:lnTo>
                      <a:pt x="1653" y="1425"/>
                    </a:lnTo>
                    <a:lnTo>
                      <a:pt x="1634" y="1367"/>
                    </a:lnTo>
                    <a:lnTo>
                      <a:pt x="1621" y="1334"/>
                    </a:lnTo>
                    <a:lnTo>
                      <a:pt x="1616" y="1325"/>
                    </a:lnTo>
                    <a:lnTo>
                      <a:pt x="1612" y="1321"/>
                    </a:lnTo>
                    <a:lnTo>
                      <a:pt x="1611" y="1320"/>
                    </a:lnTo>
                    <a:lnTo>
                      <a:pt x="1610" y="1320"/>
                    </a:lnTo>
                    <a:lnTo>
                      <a:pt x="1607" y="1320"/>
                    </a:lnTo>
                    <a:lnTo>
                      <a:pt x="1606" y="1321"/>
                    </a:lnTo>
                    <a:lnTo>
                      <a:pt x="1599" y="1329"/>
                    </a:lnTo>
                    <a:lnTo>
                      <a:pt x="1587" y="1338"/>
                    </a:lnTo>
                    <a:lnTo>
                      <a:pt x="1580" y="1340"/>
                    </a:lnTo>
                    <a:lnTo>
                      <a:pt x="1571" y="1342"/>
                    </a:lnTo>
                    <a:lnTo>
                      <a:pt x="1566" y="1342"/>
                    </a:lnTo>
                    <a:lnTo>
                      <a:pt x="1559" y="1340"/>
                    </a:lnTo>
                    <a:lnTo>
                      <a:pt x="1553" y="1338"/>
                    </a:lnTo>
                    <a:lnTo>
                      <a:pt x="1546" y="1335"/>
                    </a:lnTo>
                    <a:lnTo>
                      <a:pt x="1615" y="1276"/>
                    </a:lnTo>
                    <a:lnTo>
                      <a:pt x="1606" y="1271"/>
                    </a:lnTo>
                    <a:lnTo>
                      <a:pt x="1597" y="1264"/>
                    </a:lnTo>
                    <a:lnTo>
                      <a:pt x="1590" y="1258"/>
                    </a:lnTo>
                    <a:lnTo>
                      <a:pt x="1585" y="1252"/>
                    </a:lnTo>
                    <a:lnTo>
                      <a:pt x="1580" y="1245"/>
                    </a:lnTo>
                    <a:lnTo>
                      <a:pt x="1576" y="1239"/>
                    </a:lnTo>
                    <a:lnTo>
                      <a:pt x="1572" y="1231"/>
                    </a:lnTo>
                    <a:lnTo>
                      <a:pt x="1571" y="1225"/>
                    </a:lnTo>
                    <a:lnTo>
                      <a:pt x="1568" y="1210"/>
                    </a:lnTo>
                    <a:lnTo>
                      <a:pt x="1567" y="1195"/>
                    </a:lnTo>
                    <a:lnTo>
                      <a:pt x="1568" y="1180"/>
                    </a:lnTo>
                    <a:lnTo>
                      <a:pt x="1570" y="1164"/>
                    </a:lnTo>
                    <a:lnTo>
                      <a:pt x="1570" y="1149"/>
                    </a:lnTo>
                    <a:lnTo>
                      <a:pt x="1570" y="1134"/>
                    </a:lnTo>
                    <a:lnTo>
                      <a:pt x="1568" y="1126"/>
                    </a:lnTo>
                    <a:lnTo>
                      <a:pt x="1567" y="1120"/>
                    </a:lnTo>
                    <a:lnTo>
                      <a:pt x="1565" y="1112"/>
                    </a:lnTo>
                    <a:lnTo>
                      <a:pt x="1562" y="1106"/>
                    </a:lnTo>
                    <a:lnTo>
                      <a:pt x="1557" y="1098"/>
                    </a:lnTo>
                    <a:lnTo>
                      <a:pt x="1553" y="1092"/>
                    </a:lnTo>
                    <a:lnTo>
                      <a:pt x="1547" y="1086"/>
                    </a:lnTo>
                    <a:lnTo>
                      <a:pt x="1539" y="1079"/>
                    </a:lnTo>
                    <a:lnTo>
                      <a:pt x="1530" y="1073"/>
                    </a:lnTo>
                    <a:lnTo>
                      <a:pt x="1520" y="1068"/>
                    </a:lnTo>
                    <a:lnTo>
                      <a:pt x="1509" y="1063"/>
                    </a:lnTo>
                    <a:lnTo>
                      <a:pt x="1496" y="1058"/>
                    </a:lnTo>
                    <a:lnTo>
                      <a:pt x="1501" y="1036"/>
                    </a:lnTo>
                    <a:lnTo>
                      <a:pt x="1506" y="1024"/>
                    </a:lnTo>
                    <a:lnTo>
                      <a:pt x="1510" y="1016"/>
                    </a:lnTo>
                    <a:lnTo>
                      <a:pt x="1513" y="1011"/>
                    </a:lnTo>
                    <a:lnTo>
                      <a:pt x="1514" y="1006"/>
                    </a:lnTo>
                    <a:lnTo>
                      <a:pt x="1514" y="1000"/>
                    </a:lnTo>
                    <a:lnTo>
                      <a:pt x="1513" y="988"/>
                    </a:lnTo>
                    <a:lnTo>
                      <a:pt x="1510" y="969"/>
                    </a:lnTo>
                    <a:lnTo>
                      <a:pt x="1504" y="936"/>
                    </a:lnTo>
                    <a:lnTo>
                      <a:pt x="1495" y="905"/>
                    </a:lnTo>
                    <a:lnTo>
                      <a:pt x="1485" y="873"/>
                    </a:lnTo>
                    <a:lnTo>
                      <a:pt x="1475" y="843"/>
                    </a:lnTo>
                    <a:lnTo>
                      <a:pt x="1464" y="812"/>
                    </a:lnTo>
                    <a:lnTo>
                      <a:pt x="1453" y="782"/>
                    </a:lnTo>
                    <a:lnTo>
                      <a:pt x="1443" y="750"/>
                    </a:lnTo>
                    <a:lnTo>
                      <a:pt x="1436" y="720"/>
                    </a:lnTo>
                    <a:lnTo>
                      <a:pt x="1357" y="340"/>
                    </a:lnTo>
                    <a:lnTo>
                      <a:pt x="1349" y="312"/>
                    </a:lnTo>
                    <a:lnTo>
                      <a:pt x="1340" y="285"/>
                    </a:lnTo>
                    <a:lnTo>
                      <a:pt x="1332" y="260"/>
                    </a:lnTo>
                    <a:lnTo>
                      <a:pt x="1325" y="235"/>
                    </a:lnTo>
                    <a:lnTo>
                      <a:pt x="1313" y="184"/>
                    </a:lnTo>
                    <a:lnTo>
                      <a:pt x="1306" y="145"/>
                    </a:lnTo>
                    <a:lnTo>
                      <a:pt x="1302" y="127"/>
                    </a:lnTo>
                    <a:lnTo>
                      <a:pt x="1297" y="113"/>
                    </a:lnTo>
                    <a:lnTo>
                      <a:pt x="1292" y="99"/>
                    </a:lnTo>
                    <a:lnTo>
                      <a:pt x="1286" y="88"/>
                    </a:lnTo>
                    <a:lnTo>
                      <a:pt x="1277" y="77"/>
                    </a:lnTo>
                    <a:lnTo>
                      <a:pt x="1265" y="69"/>
                    </a:lnTo>
                    <a:lnTo>
                      <a:pt x="1253" y="60"/>
                    </a:lnTo>
                    <a:lnTo>
                      <a:pt x="1236" y="51"/>
                    </a:lnTo>
                    <a:lnTo>
                      <a:pt x="1217" y="43"/>
                    </a:lnTo>
                    <a:lnTo>
                      <a:pt x="1193" y="34"/>
                    </a:lnTo>
                    <a:lnTo>
                      <a:pt x="1166" y="27"/>
                    </a:lnTo>
                    <a:lnTo>
                      <a:pt x="1133" y="18"/>
                    </a:lnTo>
                    <a:lnTo>
                      <a:pt x="1096" y="9"/>
                    </a:lnTo>
                    <a:lnTo>
                      <a:pt x="1062" y="4"/>
                    </a:lnTo>
                    <a:lnTo>
                      <a:pt x="1031" y="1"/>
                    </a:lnTo>
                    <a:lnTo>
                      <a:pt x="1001" y="0"/>
                    </a:lnTo>
                    <a:lnTo>
                      <a:pt x="974" y="1"/>
                    </a:lnTo>
                    <a:lnTo>
                      <a:pt x="947" y="4"/>
                    </a:lnTo>
                    <a:lnTo>
                      <a:pt x="922" y="9"/>
                    </a:lnTo>
                    <a:lnTo>
                      <a:pt x="897" y="14"/>
                    </a:lnTo>
                    <a:lnTo>
                      <a:pt x="846" y="26"/>
                    </a:lnTo>
                    <a:lnTo>
                      <a:pt x="792" y="36"/>
                    </a:lnTo>
                    <a:lnTo>
                      <a:pt x="763" y="39"/>
                    </a:lnTo>
                    <a:lnTo>
                      <a:pt x="731" y="42"/>
                    </a:lnTo>
                    <a:lnTo>
                      <a:pt x="697" y="43"/>
                    </a:lnTo>
                    <a:lnTo>
                      <a:pt x="659" y="43"/>
                    </a:lnTo>
                    <a:close/>
                  </a:path>
                </a:pathLst>
              </a:custGeom>
              <a:grpFill/>
              <a:ln w="76200">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9">
                <a:extLst>
                  <a:ext uri="{FF2B5EF4-FFF2-40B4-BE49-F238E27FC236}">
                    <a16:creationId xmlns:a16="http://schemas.microsoft.com/office/drawing/2014/main" id="{B18AD790-CB00-4828-B7FD-43982BD5A53F}"/>
                  </a:ext>
                </a:extLst>
              </p:cNvPr>
              <p:cNvSpPr>
                <a:spLocks/>
              </p:cNvSpPr>
              <p:nvPr/>
            </p:nvSpPr>
            <p:spPr bwMode="auto">
              <a:xfrm>
                <a:off x="1837532" y="2082006"/>
                <a:ext cx="1055687" cy="1563687"/>
              </a:xfrm>
              <a:custGeom>
                <a:avLst/>
                <a:gdLst>
                  <a:gd name="T0" fmla="*/ 170 w 2660"/>
                  <a:gd name="T1" fmla="*/ 40 h 3938"/>
                  <a:gd name="T2" fmla="*/ 11 w 2660"/>
                  <a:gd name="T3" fmla="*/ 493 h 3938"/>
                  <a:gd name="T4" fmla="*/ 35 w 2660"/>
                  <a:gd name="T5" fmla="*/ 889 h 3938"/>
                  <a:gd name="T6" fmla="*/ 64 w 2660"/>
                  <a:gd name="T7" fmla="*/ 1046 h 3938"/>
                  <a:gd name="T8" fmla="*/ 18 w 2660"/>
                  <a:gd name="T9" fmla="*/ 1229 h 3938"/>
                  <a:gd name="T10" fmla="*/ 52 w 2660"/>
                  <a:gd name="T11" fmla="*/ 1829 h 3938"/>
                  <a:gd name="T12" fmla="*/ 45 w 2660"/>
                  <a:gd name="T13" fmla="*/ 2022 h 3938"/>
                  <a:gd name="T14" fmla="*/ 30 w 2660"/>
                  <a:gd name="T15" fmla="*/ 2383 h 3938"/>
                  <a:gd name="T16" fmla="*/ 66 w 2660"/>
                  <a:gd name="T17" fmla="*/ 2708 h 3938"/>
                  <a:gd name="T18" fmla="*/ 33 w 2660"/>
                  <a:gd name="T19" fmla="*/ 3240 h 3938"/>
                  <a:gd name="T20" fmla="*/ 33 w 2660"/>
                  <a:gd name="T21" fmla="*/ 3500 h 3938"/>
                  <a:gd name="T22" fmla="*/ 60 w 2660"/>
                  <a:gd name="T23" fmla="*/ 3880 h 3938"/>
                  <a:gd name="T24" fmla="*/ 450 w 2660"/>
                  <a:gd name="T25" fmla="*/ 3832 h 3938"/>
                  <a:gd name="T26" fmla="*/ 689 w 2660"/>
                  <a:gd name="T27" fmla="*/ 3714 h 3938"/>
                  <a:gd name="T28" fmla="*/ 913 w 2660"/>
                  <a:gd name="T29" fmla="*/ 3761 h 3938"/>
                  <a:gd name="T30" fmla="*/ 1034 w 2660"/>
                  <a:gd name="T31" fmla="*/ 3766 h 3938"/>
                  <a:gd name="T32" fmla="*/ 1009 w 2660"/>
                  <a:gd name="T33" fmla="*/ 3696 h 3938"/>
                  <a:gd name="T34" fmla="*/ 1032 w 2660"/>
                  <a:gd name="T35" fmla="*/ 3625 h 3938"/>
                  <a:gd name="T36" fmla="*/ 1019 w 2660"/>
                  <a:gd name="T37" fmla="*/ 3376 h 3938"/>
                  <a:gd name="T38" fmla="*/ 992 w 2660"/>
                  <a:gd name="T39" fmla="*/ 3207 h 3938"/>
                  <a:gd name="T40" fmla="*/ 1009 w 2660"/>
                  <a:gd name="T41" fmla="*/ 3207 h 3938"/>
                  <a:gd name="T42" fmla="*/ 975 w 2660"/>
                  <a:gd name="T43" fmla="*/ 3001 h 3938"/>
                  <a:gd name="T44" fmla="*/ 959 w 2660"/>
                  <a:gd name="T45" fmla="*/ 2689 h 3938"/>
                  <a:gd name="T46" fmla="*/ 1017 w 2660"/>
                  <a:gd name="T47" fmla="*/ 2379 h 3938"/>
                  <a:gd name="T48" fmla="*/ 1223 w 2660"/>
                  <a:gd name="T49" fmla="*/ 2775 h 3938"/>
                  <a:gd name="T50" fmla="*/ 1364 w 2660"/>
                  <a:gd name="T51" fmla="*/ 3330 h 3938"/>
                  <a:gd name="T52" fmla="*/ 1635 w 2660"/>
                  <a:gd name="T53" fmla="*/ 3919 h 3938"/>
                  <a:gd name="T54" fmla="*/ 1697 w 2660"/>
                  <a:gd name="T55" fmla="*/ 3886 h 3938"/>
                  <a:gd name="T56" fmla="*/ 1811 w 2660"/>
                  <a:gd name="T57" fmla="*/ 3824 h 3938"/>
                  <a:gd name="T58" fmla="*/ 1908 w 2660"/>
                  <a:gd name="T59" fmla="*/ 3789 h 3938"/>
                  <a:gd name="T60" fmla="*/ 2005 w 2660"/>
                  <a:gd name="T61" fmla="*/ 3667 h 3938"/>
                  <a:gd name="T62" fmla="*/ 2051 w 2660"/>
                  <a:gd name="T63" fmla="*/ 3742 h 3938"/>
                  <a:gd name="T64" fmla="*/ 2249 w 2660"/>
                  <a:gd name="T65" fmla="*/ 3856 h 3938"/>
                  <a:gd name="T66" fmla="*/ 2629 w 2660"/>
                  <a:gd name="T67" fmla="*/ 3677 h 3938"/>
                  <a:gd name="T68" fmla="*/ 2633 w 2660"/>
                  <a:gd name="T69" fmla="*/ 3225 h 3938"/>
                  <a:gd name="T70" fmla="*/ 2616 w 2660"/>
                  <a:gd name="T71" fmla="*/ 3050 h 3938"/>
                  <a:gd name="T72" fmla="*/ 2660 w 2660"/>
                  <a:gd name="T73" fmla="*/ 3005 h 3938"/>
                  <a:gd name="T74" fmla="*/ 2587 w 2660"/>
                  <a:gd name="T75" fmla="*/ 2889 h 3938"/>
                  <a:gd name="T76" fmla="*/ 2609 w 2660"/>
                  <a:gd name="T77" fmla="*/ 2703 h 3938"/>
                  <a:gd name="T78" fmla="*/ 2621 w 2660"/>
                  <a:gd name="T79" fmla="*/ 2305 h 3938"/>
                  <a:gd name="T80" fmla="*/ 2525 w 2660"/>
                  <a:gd name="T81" fmla="*/ 2419 h 3938"/>
                  <a:gd name="T82" fmla="*/ 2583 w 2660"/>
                  <a:gd name="T83" fmla="*/ 2275 h 3938"/>
                  <a:gd name="T84" fmla="*/ 2609 w 2660"/>
                  <a:gd name="T85" fmla="*/ 1966 h 3938"/>
                  <a:gd name="T86" fmla="*/ 2542 w 2660"/>
                  <a:gd name="T87" fmla="*/ 1875 h 3938"/>
                  <a:gd name="T88" fmla="*/ 2565 w 2660"/>
                  <a:gd name="T89" fmla="*/ 1642 h 3938"/>
                  <a:gd name="T90" fmla="*/ 2639 w 2660"/>
                  <a:gd name="T91" fmla="*/ 1653 h 3938"/>
                  <a:gd name="T92" fmla="*/ 2620 w 2660"/>
                  <a:gd name="T93" fmla="*/ 1443 h 3938"/>
                  <a:gd name="T94" fmla="*/ 2559 w 2660"/>
                  <a:gd name="T95" fmla="*/ 1113 h 3938"/>
                  <a:gd name="T96" fmla="*/ 2626 w 2660"/>
                  <a:gd name="T97" fmla="*/ 510 h 3938"/>
                  <a:gd name="T98" fmla="*/ 2108 w 2660"/>
                  <a:gd name="T99" fmla="*/ 40 h 3938"/>
                  <a:gd name="T100" fmla="*/ 1678 w 2660"/>
                  <a:gd name="T101" fmla="*/ 16 h 3938"/>
                  <a:gd name="T102" fmla="*/ 1592 w 2660"/>
                  <a:gd name="T103" fmla="*/ 940 h 3938"/>
                  <a:gd name="T104" fmla="*/ 1620 w 2660"/>
                  <a:gd name="T105" fmla="*/ 1379 h 3938"/>
                  <a:gd name="T106" fmla="*/ 1604 w 2660"/>
                  <a:gd name="T107" fmla="*/ 1538 h 3938"/>
                  <a:gd name="T108" fmla="*/ 1550 w 2660"/>
                  <a:gd name="T109" fmla="*/ 1457 h 3938"/>
                  <a:gd name="T110" fmla="*/ 1505 w 2660"/>
                  <a:gd name="T111" fmla="*/ 1290 h 3938"/>
                  <a:gd name="T112" fmla="*/ 1435 w 2660"/>
                  <a:gd name="T113" fmla="*/ 1201 h 3938"/>
                  <a:gd name="T114" fmla="*/ 1449 w 2660"/>
                  <a:gd name="T115" fmla="*/ 1131 h 3938"/>
                  <a:gd name="T116" fmla="*/ 1329 w 2660"/>
                  <a:gd name="T117" fmla="*/ 864 h 3938"/>
                  <a:gd name="T118" fmla="*/ 1243 w 2660"/>
                  <a:gd name="T119" fmla="*/ 476 h 3938"/>
                  <a:gd name="T120" fmla="*/ 1176 w 2660"/>
                  <a:gd name="T121" fmla="*/ 281 h 3938"/>
                  <a:gd name="T122" fmla="*/ 1027 w 2660"/>
                  <a:gd name="T123" fmla="*/ 1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0" h="3938">
                    <a:moveTo>
                      <a:pt x="483" y="18"/>
                    </a:moveTo>
                    <a:lnTo>
                      <a:pt x="478" y="25"/>
                    </a:lnTo>
                    <a:lnTo>
                      <a:pt x="474" y="33"/>
                    </a:lnTo>
                    <a:lnTo>
                      <a:pt x="471" y="39"/>
                    </a:lnTo>
                    <a:lnTo>
                      <a:pt x="469" y="46"/>
                    </a:lnTo>
                    <a:lnTo>
                      <a:pt x="466" y="58"/>
                    </a:lnTo>
                    <a:lnTo>
                      <a:pt x="464" y="68"/>
                    </a:lnTo>
                    <a:lnTo>
                      <a:pt x="463" y="73"/>
                    </a:lnTo>
                    <a:lnTo>
                      <a:pt x="460" y="77"/>
                    </a:lnTo>
                    <a:lnTo>
                      <a:pt x="457" y="82"/>
                    </a:lnTo>
                    <a:lnTo>
                      <a:pt x="454" y="86"/>
                    </a:lnTo>
                    <a:lnTo>
                      <a:pt x="449" y="91"/>
                    </a:lnTo>
                    <a:lnTo>
                      <a:pt x="444" y="96"/>
                    </a:lnTo>
                    <a:lnTo>
                      <a:pt x="436" y="100"/>
                    </a:lnTo>
                    <a:lnTo>
                      <a:pt x="426" y="105"/>
                    </a:lnTo>
                    <a:lnTo>
                      <a:pt x="356" y="124"/>
                    </a:lnTo>
                    <a:lnTo>
                      <a:pt x="345" y="38"/>
                    </a:lnTo>
                    <a:lnTo>
                      <a:pt x="266" y="38"/>
                    </a:lnTo>
                    <a:lnTo>
                      <a:pt x="199" y="39"/>
                    </a:lnTo>
                    <a:lnTo>
                      <a:pt x="170" y="40"/>
                    </a:lnTo>
                    <a:lnTo>
                      <a:pt x="144" y="43"/>
                    </a:lnTo>
                    <a:lnTo>
                      <a:pt x="122" y="46"/>
                    </a:lnTo>
                    <a:lnTo>
                      <a:pt x="100" y="51"/>
                    </a:lnTo>
                    <a:lnTo>
                      <a:pt x="83" y="56"/>
                    </a:lnTo>
                    <a:lnTo>
                      <a:pt x="66" y="62"/>
                    </a:lnTo>
                    <a:lnTo>
                      <a:pt x="52" y="70"/>
                    </a:lnTo>
                    <a:lnTo>
                      <a:pt x="40" y="78"/>
                    </a:lnTo>
                    <a:lnTo>
                      <a:pt x="30" y="89"/>
                    </a:lnTo>
                    <a:lnTo>
                      <a:pt x="22" y="100"/>
                    </a:lnTo>
                    <a:lnTo>
                      <a:pt x="16" y="113"/>
                    </a:lnTo>
                    <a:lnTo>
                      <a:pt x="9" y="128"/>
                    </a:lnTo>
                    <a:lnTo>
                      <a:pt x="6" y="143"/>
                    </a:lnTo>
                    <a:lnTo>
                      <a:pt x="3" y="162"/>
                    </a:lnTo>
                    <a:lnTo>
                      <a:pt x="2" y="181"/>
                    </a:lnTo>
                    <a:lnTo>
                      <a:pt x="0" y="203"/>
                    </a:lnTo>
                    <a:lnTo>
                      <a:pt x="0" y="252"/>
                    </a:lnTo>
                    <a:lnTo>
                      <a:pt x="3" y="309"/>
                    </a:lnTo>
                    <a:lnTo>
                      <a:pt x="7" y="375"/>
                    </a:lnTo>
                    <a:lnTo>
                      <a:pt x="9" y="451"/>
                    </a:lnTo>
                    <a:lnTo>
                      <a:pt x="11" y="493"/>
                    </a:lnTo>
                    <a:lnTo>
                      <a:pt x="11" y="537"/>
                    </a:lnTo>
                    <a:lnTo>
                      <a:pt x="11" y="584"/>
                    </a:lnTo>
                    <a:lnTo>
                      <a:pt x="11" y="633"/>
                    </a:lnTo>
                    <a:lnTo>
                      <a:pt x="23" y="742"/>
                    </a:lnTo>
                    <a:lnTo>
                      <a:pt x="22" y="755"/>
                    </a:lnTo>
                    <a:lnTo>
                      <a:pt x="21" y="766"/>
                    </a:lnTo>
                    <a:lnTo>
                      <a:pt x="19" y="774"/>
                    </a:lnTo>
                    <a:lnTo>
                      <a:pt x="17" y="780"/>
                    </a:lnTo>
                    <a:lnTo>
                      <a:pt x="13" y="788"/>
                    </a:lnTo>
                    <a:lnTo>
                      <a:pt x="12" y="793"/>
                    </a:lnTo>
                    <a:lnTo>
                      <a:pt x="14" y="797"/>
                    </a:lnTo>
                    <a:lnTo>
                      <a:pt x="22" y="803"/>
                    </a:lnTo>
                    <a:lnTo>
                      <a:pt x="36" y="814"/>
                    </a:lnTo>
                    <a:lnTo>
                      <a:pt x="59" y="835"/>
                    </a:lnTo>
                    <a:lnTo>
                      <a:pt x="11" y="846"/>
                    </a:lnTo>
                    <a:lnTo>
                      <a:pt x="14" y="860"/>
                    </a:lnTo>
                    <a:lnTo>
                      <a:pt x="18" y="870"/>
                    </a:lnTo>
                    <a:lnTo>
                      <a:pt x="22" y="878"/>
                    </a:lnTo>
                    <a:lnTo>
                      <a:pt x="24" y="882"/>
                    </a:lnTo>
                    <a:lnTo>
                      <a:pt x="35" y="889"/>
                    </a:lnTo>
                    <a:lnTo>
                      <a:pt x="52" y="903"/>
                    </a:lnTo>
                    <a:lnTo>
                      <a:pt x="43" y="916"/>
                    </a:lnTo>
                    <a:lnTo>
                      <a:pt x="35" y="926"/>
                    </a:lnTo>
                    <a:lnTo>
                      <a:pt x="28" y="937"/>
                    </a:lnTo>
                    <a:lnTo>
                      <a:pt x="23" y="947"/>
                    </a:lnTo>
                    <a:lnTo>
                      <a:pt x="18" y="959"/>
                    </a:lnTo>
                    <a:lnTo>
                      <a:pt x="16" y="973"/>
                    </a:lnTo>
                    <a:lnTo>
                      <a:pt x="13" y="987"/>
                    </a:lnTo>
                    <a:lnTo>
                      <a:pt x="12" y="1006"/>
                    </a:lnTo>
                    <a:lnTo>
                      <a:pt x="36" y="1026"/>
                    </a:lnTo>
                    <a:lnTo>
                      <a:pt x="40" y="1027"/>
                    </a:lnTo>
                    <a:lnTo>
                      <a:pt x="41" y="1025"/>
                    </a:lnTo>
                    <a:lnTo>
                      <a:pt x="45" y="1022"/>
                    </a:lnTo>
                    <a:lnTo>
                      <a:pt x="47" y="1022"/>
                    </a:lnTo>
                    <a:lnTo>
                      <a:pt x="54" y="1021"/>
                    </a:lnTo>
                    <a:lnTo>
                      <a:pt x="60" y="1021"/>
                    </a:lnTo>
                    <a:lnTo>
                      <a:pt x="70" y="1022"/>
                    </a:lnTo>
                    <a:lnTo>
                      <a:pt x="67" y="1041"/>
                    </a:lnTo>
                    <a:lnTo>
                      <a:pt x="66" y="1045"/>
                    </a:lnTo>
                    <a:lnTo>
                      <a:pt x="64" y="1046"/>
                    </a:lnTo>
                    <a:lnTo>
                      <a:pt x="57" y="1048"/>
                    </a:lnTo>
                    <a:lnTo>
                      <a:pt x="47" y="1053"/>
                    </a:lnTo>
                    <a:lnTo>
                      <a:pt x="32" y="1061"/>
                    </a:lnTo>
                    <a:lnTo>
                      <a:pt x="27" y="1065"/>
                    </a:lnTo>
                    <a:lnTo>
                      <a:pt x="21" y="1068"/>
                    </a:lnTo>
                    <a:lnTo>
                      <a:pt x="16" y="1070"/>
                    </a:lnTo>
                    <a:lnTo>
                      <a:pt x="9" y="1074"/>
                    </a:lnTo>
                    <a:lnTo>
                      <a:pt x="13" y="1101"/>
                    </a:lnTo>
                    <a:lnTo>
                      <a:pt x="17" y="1121"/>
                    </a:lnTo>
                    <a:lnTo>
                      <a:pt x="22" y="1137"/>
                    </a:lnTo>
                    <a:lnTo>
                      <a:pt x="24" y="1151"/>
                    </a:lnTo>
                    <a:lnTo>
                      <a:pt x="27" y="1165"/>
                    </a:lnTo>
                    <a:lnTo>
                      <a:pt x="27" y="1174"/>
                    </a:lnTo>
                    <a:lnTo>
                      <a:pt x="26" y="1181"/>
                    </a:lnTo>
                    <a:lnTo>
                      <a:pt x="23" y="1186"/>
                    </a:lnTo>
                    <a:lnTo>
                      <a:pt x="21" y="1191"/>
                    </a:lnTo>
                    <a:lnTo>
                      <a:pt x="19" y="1197"/>
                    </a:lnTo>
                    <a:lnTo>
                      <a:pt x="18" y="1208"/>
                    </a:lnTo>
                    <a:lnTo>
                      <a:pt x="17" y="1224"/>
                    </a:lnTo>
                    <a:lnTo>
                      <a:pt x="18" y="1229"/>
                    </a:lnTo>
                    <a:lnTo>
                      <a:pt x="18" y="1234"/>
                    </a:lnTo>
                    <a:lnTo>
                      <a:pt x="19" y="1262"/>
                    </a:lnTo>
                    <a:lnTo>
                      <a:pt x="19" y="1290"/>
                    </a:lnTo>
                    <a:lnTo>
                      <a:pt x="17" y="1316"/>
                    </a:lnTo>
                    <a:lnTo>
                      <a:pt x="14" y="1343"/>
                    </a:lnTo>
                    <a:lnTo>
                      <a:pt x="13" y="1371"/>
                    </a:lnTo>
                    <a:lnTo>
                      <a:pt x="12" y="1398"/>
                    </a:lnTo>
                    <a:lnTo>
                      <a:pt x="12" y="1412"/>
                    </a:lnTo>
                    <a:lnTo>
                      <a:pt x="13" y="1428"/>
                    </a:lnTo>
                    <a:lnTo>
                      <a:pt x="16" y="1443"/>
                    </a:lnTo>
                    <a:lnTo>
                      <a:pt x="18" y="1459"/>
                    </a:lnTo>
                    <a:lnTo>
                      <a:pt x="27" y="1678"/>
                    </a:lnTo>
                    <a:lnTo>
                      <a:pt x="26" y="1683"/>
                    </a:lnTo>
                    <a:lnTo>
                      <a:pt x="26" y="1690"/>
                    </a:lnTo>
                    <a:lnTo>
                      <a:pt x="26" y="1695"/>
                    </a:lnTo>
                    <a:lnTo>
                      <a:pt x="24" y="1700"/>
                    </a:lnTo>
                    <a:lnTo>
                      <a:pt x="13" y="1775"/>
                    </a:lnTo>
                    <a:lnTo>
                      <a:pt x="77" y="1809"/>
                    </a:lnTo>
                    <a:lnTo>
                      <a:pt x="64" y="1819"/>
                    </a:lnTo>
                    <a:lnTo>
                      <a:pt x="52" y="1829"/>
                    </a:lnTo>
                    <a:lnTo>
                      <a:pt x="43" y="1841"/>
                    </a:lnTo>
                    <a:lnTo>
                      <a:pt x="37" y="1852"/>
                    </a:lnTo>
                    <a:lnTo>
                      <a:pt x="33" y="1863"/>
                    </a:lnTo>
                    <a:lnTo>
                      <a:pt x="31" y="1875"/>
                    </a:lnTo>
                    <a:lnTo>
                      <a:pt x="28" y="1886"/>
                    </a:lnTo>
                    <a:lnTo>
                      <a:pt x="28" y="1896"/>
                    </a:lnTo>
                    <a:lnTo>
                      <a:pt x="31" y="1917"/>
                    </a:lnTo>
                    <a:lnTo>
                      <a:pt x="35" y="1933"/>
                    </a:lnTo>
                    <a:lnTo>
                      <a:pt x="38" y="1944"/>
                    </a:lnTo>
                    <a:lnTo>
                      <a:pt x="41" y="1951"/>
                    </a:lnTo>
                    <a:lnTo>
                      <a:pt x="42" y="1962"/>
                    </a:lnTo>
                    <a:lnTo>
                      <a:pt x="42" y="1970"/>
                    </a:lnTo>
                    <a:lnTo>
                      <a:pt x="42" y="1972"/>
                    </a:lnTo>
                    <a:lnTo>
                      <a:pt x="41" y="1975"/>
                    </a:lnTo>
                    <a:lnTo>
                      <a:pt x="37" y="1976"/>
                    </a:lnTo>
                    <a:lnTo>
                      <a:pt x="31" y="1979"/>
                    </a:lnTo>
                    <a:lnTo>
                      <a:pt x="22" y="1982"/>
                    </a:lnTo>
                    <a:lnTo>
                      <a:pt x="9" y="1991"/>
                    </a:lnTo>
                    <a:lnTo>
                      <a:pt x="51" y="2013"/>
                    </a:lnTo>
                    <a:lnTo>
                      <a:pt x="45" y="2022"/>
                    </a:lnTo>
                    <a:lnTo>
                      <a:pt x="40" y="2031"/>
                    </a:lnTo>
                    <a:lnTo>
                      <a:pt x="36" y="2038"/>
                    </a:lnTo>
                    <a:lnTo>
                      <a:pt x="35" y="2046"/>
                    </a:lnTo>
                    <a:lnTo>
                      <a:pt x="35" y="2062"/>
                    </a:lnTo>
                    <a:lnTo>
                      <a:pt x="36" y="2082"/>
                    </a:lnTo>
                    <a:lnTo>
                      <a:pt x="46" y="2303"/>
                    </a:lnTo>
                    <a:lnTo>
                      <a:pt x="45" y="2322"/>
                    </a:lnTo>
                    <a:lnTo>
                      <a:pt x="43" y="2331"/>
                    </a:lnTo>
                    <a:lnTo>
                      <a:pt x="42" y="2333"/>
                    </a:lnTo>
                    <a:lnTo>
                      <a:pt x="42" y="2335"/>
                    </a:lnTo>
                    <a:lnTo>
                      <a:pt x="41" y="2335"/>
                    </a:lnTo>
                    <a:lnTo>
                      <a:pt x="40" y="2333"/>
                    </a:lnTo>
                    <a:lnTo>
                      <a:pt x="38" y="2333"/>
                    </a:lnTo>
                    <a:lnTo>
                      <a:pt x="37" y="2333"/>
                    </a:lnTo>
                    <a:lnTo>
                      <a:pt x="36" y="2333"/>
                    </a:lnTo>
                    <a:lnTo>
                      <a:pt x="35" y="2336"/>
                    </a:lnTo>
                    <a:lnTo>
                      <a:pt x="33" y="2343"/>
                    </a:lnTo>
                    <a:lnTo>
                      <a:pt x="31" y="2360"/>
                    </a:lnTo>
                    <a:lnTo>
                      <a:pt x="30" y="2371"/>
                    </a:lnTo>
                    <a:lnTo>
                      <a:pt x="30" y="2383"/>
                    </a:lnTo>
                    <a:lnTo>
                      <a:pt x="31" y="2390"/>
                    </a:lnTo>
                    <a:lnTo>
                      <a:pt x="32" y="2398"/>
                    </a:lnTo>
                    <a:lnTo>
                      <a:pt x="37" y="2409"/>
                    </a:lnTo>
                    <a:lnTo>
                      <a:pt x="42" y="2418"/>
                    </a:lnTo>
                    <a:lnTo>
                      <a:pt x="45" y="2423"/>
                    </a:lnTo>
                    <a:lnTo>
                      <a:pt x="46" y="2430"/>
                    </a:lnTo>
                    <a:lnTo>
                      <a:pt x="48" y="2436"/>
                    </a:lnTo>
                    <a:lnTo>
                      <a:pt x="48" y="2445"/>
                    </a:lnTo>
                    <a:lnTo>
                      <a:pt x="50" y="2455"/>
                    </a:lnTo>
                    <a:lnTo>
                      <a:pt x="48" y="2468"/>
                    </a:lnTo>
                    <a:lnTo>
                      <a:pt x="47" y="2483"/>
                    </a:lnTo>
                    <a:lnTo>
                      <a:pt x="45" y="2499"/>
                    </a:lnTo>
                    <a:lnTo>
                      <a:pt x="40" y="2626"/>
                    </a:lnTo>
                    <a:lnTo>
                      <a:pt x="42" y="2649"/>
                    </a:lnTo>
                    <a:lnTo>
                      <a:pt x="43" y="2663"/>
                    </a:lnTo>
                    <a:lnTo>
                      <a:pt x="45" y="2672"/>
                    </a:lnTo>
                    <a:lnTo>
                      <a:pt x="47" y="2678"/>
                    </a:lnTo>
                    <a:lnTo>
                      <a:pt x="51" y="2684"/>
                    </a:lnTo>
                    <a:lnTo>
                      <a:pt x="56" y="2693"/>
                    </a:lnTo>
                    <a:lnTo>
                      <a:pt x="66" y="2708"/>
                    </a:lnTo>
                    <a:lnTo>
                      <a:pt x="79" y="2731"/>
                    </a:lnTo>
                    <a:lnTo>
                      <a:pt x="24" y="2731"/>
                    </a:lnTo>
                    <a:lnTo>
                      <a:pt x="47" y="3036"/>
                    </a:lnTo>
                    <a:lnTo>
                      <a:pt x="43" y="3053"/>
                    </a:lnTo>
                    <a:lnTo>
                      <a:pt x="43" y="3054"/>
                    </a:lnTo>
                    <a:lnTo>
                      <a:pt x="43" y="3053"/>
                    </a:lnTo>
                    <a:lnTo>
                      <a:pt x="42" y="3053"/>
                    </a:lnTo>
                    <a:lnTo>
                      <a:pt x="40" y="3058"/>
                    </a:lnTo>
                    <a:lnTo>
                      <a:pt x="35" y="3067"/>
                    </a:lnTo>
                    <a:lnTo>
                      <a:pt x="30" y="3076"/>
                    </a:lnTo>
                    <a:lnTo>
                      <a:pt x="24" y="3081"/>
                    </a:lnTo>
                    <a:lnTo>
                      <a:pt x="21" y="3083"/>
                    </a:lnTo>
                    <a:lnTo>
                      <a:pt x="18" y="3087"/>
                    </a:lnTo>
                    <a:lnTo>
                      <a:pt x="17" y="3095"/>
                    </a:lnTo>
                    <a:lnTo>
                      <a:pt x="18" y="3109"/>
                    </a:lnTo>
                    <a:lnTo>
                      <a:pt x="22" y="3133"/>
                    </a:lnTo>
                    <a:lnTo>
                      <a:pt x="30" y="3168"/>
                    </a:lnTo>
                    <a:lnTo>
                      <a:pt x="32" y="3202"/>
                    </a:lnTo>
                    <a:lnTo>
                      <a:pt x="32" y="3233"/>
                    </a:lnTo>
                    <a:lnTo>
                      <a:pt x="33" y="3240"/>
                    </a:lnTo>
                    <a:lnTo>
                      <a:pt x="35" y="3247"/>
                    </a:lnTo>
                    <a:lnTo>
                      <a:pt x="37" y="3254"/>
                    </a:lnTo>
                    <a:lnTo>
                      <a:pt x="40" y="3261"/>
                    </a:lnTo>
                    <a:lnTo>
                      <a:pt x="45" y="3268"/>
                    </a:lnTo>
                    <a:lnTo>
                      <a:pt x="51" y="3276"/>
                    </a:lnTo>
                    <a:lnTo>
                      <a:pt x="57" y="3283"/>
                    </a:lnTo>
                    <a:lnTo>
                      <a:pt x="66" y="3291"/>
                    </a:lnTo>
                    <a:lnTo>
                      <a:pt x="50" y="3309"/>
                    </a:lnTo>
                    <a:lnTo>
                      <a:pt x="37" y="3324"/>
                    </a:lnTo>
                    <a:lnTo>
                      <a:pt x="33" y="3330"/>
                    </a:lnTo>
                    <a:lnTo>
                      <a:pt x="31" y="3337"/>
                    </a:lnTo>
                    <a:lnTo>
                      <a:pt x="28" y="3343"/>
                    </a:lnTo>
                    <a:lnTo>
                      <a:pt x="27" y="3348"/>
                    </a:lnTo>
                    <a:lnTo>
                      <a:pt x="26" y="3373"/>
                    </a:lnTo>
                    <a:lnTo>
                      <a:pt x="27" y="3405"/>
                    </a:lnTo>
                    <a:lnTo>
                      <a:pt x="27" y="3424"/>
                    </a:lnTo>
                    <a:lnTo>
                      <a:pt x="27" y="3443"/>
                    </a:lnTo>
                    <a:lnTo>
                      <a:pt x="28" y="3463"/>
                    </a:lnTo>
                    <a:lnTo>
                      <a:pt x="32" y="3492"/>
                    </a:lnTo>
                    <a:lnTo>
                      <a:pt x="33" y="3500"/>
                    </a:lnTo>
                    <a:lnTo>
                      <a:pt x="36" y="3508"/>
                    </a:lnTo>
                    <a:lnTo>
                      <a:pt x="40" y="3539"/>
                    </a:lnTo>
                    <a:lnTo>
                      <a:pt x="43" y="3568"/>
                    </a:lnTo>
                    <a:lnTo>
                      <a:pt x="45" y="3598"/>
                    </a:lnTo>
                    <a:lnTo>
                      <a:pt x="46" y="3624"/>
                    </a:lnTo>
                    <a:lnTo>
                      <a:pt x="45" y="3649"/>
                    </a:lnTo>
                    <a:lnTo>
                      <a:pt x="43" y="3674"/>
                    </a:lnTo>
                    <a:lnTo>
                      <a:pt x="42" y="3695"/>
                    </a:lnTo>
                    <a:lnTo>
                      <a:pt x="40" y="3717"/>
                    </a:lnTo>
                    <a:lnTo>
                      <a:pt x="35" y="3753"/>
                    </a:lnTo>
                    <a:lnTo>
                      <a:pt x="28" y="3785"/>
                    </a:lnTo>
                    <a:lnTo>
                      <a:pt x="24" y="3812"/>
                    </a:lnTo>
                    <a:lnTo>
                      <a:pt x="23" y="3834"/>
                    </a:lnTo>
                    <a:lnTo>
                      <a:pt x="24" y="3843"/>
                    </a:lnTo>
                    <a:lnTo>
                      <a:pt x="26" y="3852"/>
                    </a:lnTo>
                    <a:lnTo>
                      <a:pt x="30" y="3860"/>
                    </a:lnTo>
                    <a:lnTo>
                      <a:pt x="35" y="3866"/>
                    </a:lnTo>
                    <a:lnTo>
                      <a:pt x="41" y="3871"/>
                    </a:lnTo>
                    <a:lnTo>
                      <a:pt x="50" y="3876"/>
                    </a:lnTo>
                    <a:lnTo>
                      <a:pt x="60" y="3880"/>
                    </a:lnTo>
                    <a:lnTo>
                      <a:pt x="72" y="3884"/>
                    </a:lnTo>
                    <a:lnTo>
                      <a:pt x="88" y="3885"/>
                    </a:lnTo>
                    <a:lnTo>
                      <a:pt x="105" y="3888"/>
                    </a:lnTo>
                    <a:lnTo>
                      <a:pt x="125" y="3889"/>
                    </a:lnTo>
                    <a:lnTo>
                      <a:pt x="149" y="3889"/>
                    </a:lnTo>
                    <a:lnTo>
                      <a:pt x="205" y="3888"/>
                    </a:lnTo>
                    <a:lnTo>
                      <a:pt x="274" y="3885"/>
                    </a:lnTo>
                    <a:lnTo>
                      <a:pt x="351" y="3886"/>
                    </a:lnTo>
                    <a:lnTo>
                      <a:pt x="356" y="3885"/>
                    </a:lnTo>
                    <a:lnTo>
                      <a:pt x="363" y="3885"/>
                    </a:lnTo>
                    <a:lnTo>
                      <a:pt x="368" y="3884"/>
                    </a:lnTo>
                    <a:lnTo>
                      <a:pt x="373" y="3883"/>
                    </a:lnTo>
                    <a:lnTo>
                      <a:pt x="387" y="3876"/>
                    </a:lnTo>
                    <a:lnTo>
                      <a:pt x="396" y="3871"/>
                    </a:lnTo>
                    <a:lnTo>
                      <a:pt x="401" y="3865"/>
                    </a:lnTo>
                    <a:lnTo>
                      <a:pt x="403" y="3860"/>
                    </a:lnTo>
                    <a:lnTo>
                      <a:pt x="408" y="3855"/>
                    </a:lnTo>
                    <a:lnTo>
                      <a:pt x="416" y="3847"/>
                    </a:lnTo>
                    <a:lnTo>
                      <a:pt x="428" y="3841"/>
                    </a:lnTo>
                    <a:lnTo>
                      <a:pt x="450" y="3832"/>
                    </a:lnTo>
                    <a:lnTo>
                      <a:pt x="480" y="3902"/>
                    </a:lnTo>
                    <a:lnTo>
                      <a:pt x="500" y="3884"/>
                    </a:lnTo>
                    <a:lnTo>
                      <a:pt x="516" y="3874"/>
                    </a:lnTo>
                    <a:lnTo>
                      <a:pt x="521" y="3870"/>
                    </a:lnTo>
                    <a:lnTo>
                      <a:pt x="527" y="3869"/>
                    </a:lnTo>
                    <a:lnTo>
                      <a:pt x="532" y="3867"/>
                    </a:lnTo>
                    <a:lnTo>
                      <a:pt x="537" y="3866"/>
                    </a:lnTo>
                    <a:lnTo>
                      <a:pt x="547" y="3866"/>
                    </a:lnTo>
                    <a:lnTo>
                      <a:pt x="562" y="3867"/>
                    </a:lnTo>
                    <a:lnTo>
                      <a:pt x="581" y="3867"/>
                    </a:lnTo>
                    <a:lnTo>
                      <a:pt x="608" y="3865"/>
                    </a:lnTo>
                    <a:lnTo>
                      <a:pt x="652" y="3679"/>
                    </a:lnTo>
                    <a:lnTo>
                      <a:pt x="651" y="3679"/>
                    </a:lnTo>
                    <a:lnTo>
                      <a:pt x="649" y="3680"/>
                    </a:lnTo>
                    <a:lnTo>
                      <a:pt x="651" y="3681"/>
                    </a:lnTo>
                    <a:lnTo>
                      <a:pt x="652" y="3684"/>
                    </a:lnTo>
                    <a:lnTo>
                      <a:pt x="667" y="3696"/>
                    </a:lnTo>
                    <a:lnTo>
                      <a:pt x="671" y="3700"/>
                    </a:lnTo>
                    <a:lnTo>
                      <a:pt x="675" y="3703"/>
                    </a:lnTo>
                    <a:lnTo>
                      <a:pt x="689" y="3714"/>
                    </a:lnTo>
                    <a:lnTo>
                      <a:pt x="700" y="3722"/>
                    </a:lnTo>
                    <a:lnTo>
                      <a:pt x="709" y="3727"/>
                    </a:lnTo>
                    <a:lnTo>
                      <a:pt x="716" y="3731"/>
                    </a:lnTo>
                    <a:lnTo>
                      <a:pt x="729" y="3733"/>
                    </a:lnTo>
                    <a:lnTo>
                      <a:pt x="740" y="3736"/>
                    </a:lnTo>
                    <a:lnTo>
                      <a:pt x="748" y="3737"/>
                    </a:lnTo>
                    <a:lnTo>
                      <a:pt x="755" y="3739"/>
                    </a:lnTo>
                    <a:lnTo>
                      <a:pt x="766" y="3744"/>
                    </a:lnTo>
                    <a:lnTo>
                      <a:pt x="777" y="3751"/>
                    </a:lnTo>
                    <a:lnTo>
                      <a:pt x="792" y="3760"/>
                    </a:lnTo>
                    <a:lnTo>
                      <a:pt x="810" y="3771"/>
                    </a:lnTo>
                    <a:lnTo>
                      <a:pt x="832" y="3788"/>
                    </a:lnTo>
                    <a:lnTo>
                      <a:pt x="858" y="3808"/>
                    </a:lnTo>
                    <a:lnTo>
                      <a:pt x="870" y="3800"/>
                    </a:lnTo>
                    <a:lnTo>
                      <a:pt x="879" y="3794"/>
                    </a:lnTo>
                    <a:lnTo>
                      <a:pt x="885" y="3786"/>
                    </a:lnTo>
                    <a:lnTo>
                      <a:pt x="891" y="3780"/>
                    </a:lnTo>
                    <a:lnTo>
                      <a:pt x="897" y="3772"/>
                    </a:lnTo>
                    <a:lnTo>
                      <a:pt x="904" y="3766"/>
                    </a:lnTo>
                    <a:lnTo>
                      <a:pt x="913" y="3761"/>
                    </a:lnTo>
                    <a:lnTo>
                      <a:pt x="927" y="3756"/>
                    </a:lnTo>
                    <a:lnTo>
                      <a:pt x="923" y="3800"/>
                    </a:lnTo>
                    <a:lnTo>
                      <a:pt x="923" y="3805"/>
                    </a:lnTo>
                    <a:lnTo>
                      <a:pt x="923" y="3809"/>
                    </a:lnTo>
                    <a:lnTo>
                      <a:pt x="923" y="3814"/>
                    </a:lnTo>
                    <a:lnTo>
                      <a:pt x="925" y="3818"/>
                    </a:lnTo>
                    <a:lnTo>
                      <a:pt x="925" y="3823"/>
                    </a:lnTo>
                    <a:lnTo>
                      <a:pt x="926" y="3828"/>
                    </a:lnTo>
                    <a:lnTo>
                      <a:pt x="1010" y="3800"/>
                    </a:lnTo>
                    <a:lnTo>
                      <a:pt x="1017" y="3818"/>
                    </a:lnTo>
                    <a:lnTo>
                      <a:pt x="1021" y="3828"/>
                    </a:lnTo>
                    <a:lnTo>
                      <a:pt x="1023" y="3832"/>
                    </a:lnTo>
                    <a:lnTo>
                      <a:pt x="1028" y="3836"/>
                    </a:lnTo>
                    <a:lnTo>
                      <a:pt x="1036" y="3839"/>
                    </a:lnTo>
                    <a:lnTo>
                      <a:pt x="1046" y="3845"/>
                    </a:lnTo>
                    <a:lnTo>
                      <a:pt x="1045" y="3809"/>
                    </a:lnTo>
                    <a:lnTo>
                      <a:pt x="1042" y="3785"/>
                    </a:lnTo>
                    <a:lnTo>
                      <a:pt x="1039" y="3777"/>
                    </a:lnTo>
                    <a:lnTo>
                      <a:pt x="1038" y="3771"/>
                    </a:lnTo>
                    <a:lnTo>
                      <a:pt x="1034" y="3766"/>
                    </a:lnTo>
                    <a:lnTo>
                      <a:pt x="1032" y="3763"/>
                    </a:lnTo>
                    <a:lnTo>
                      <a:pt x="1024" y="3757"/>
                    </a:lnTo>
                    <a:lnTo>
                      <a:pt x="1013" y="3752"/>
                    </a:lnTo>
                    <a:lnTo>
                      <a:pt x="1005" y="3747"/>
                    </a:lnTo>
                    <a:lnTo>
                      <a:pt x="998" y="3742"/>
                    </a:lnTo>
                    <a:lnTo>
                      <a:pt x="989" y="3734"/>
                    </a:lnTo>
                    <a:lnTo>
                      <a:pt x="979" y="3725"/>
                    </a:lnTo>
                    <a:lnTo>
                      <a:pt x="966" y="3718"/>
                    </a:lnTo>
                    <a:lnTo>
                      <a:pt x="950" y="3710"/>
                    </a:lnTo>
                    <a:lnTo>
                      <a:pt x="947" y="3708"/>
                    </a:lnTo>
                    <a:lnTo>
                      <a:pt x="946" y="3706"/>
                    </a:lnTo>
                    <a:lnTo>
                      <a:pt x="946" y="3704"/>
                    </a:lnTo>
                    <a:lnTo>
                      <a:pt x="949" y="3703"/>
                    </a:lnTo>
                    <a:lnTo>
                      <a:pt x="952" y="3701"/>
                    </a:lnTo>
                    <a:lnTo>
                      <a:pt x="959" y="3700"/>
                    </a:lnTo>
                    <a:lnTo>
                      <a:pt x="968" y="3699"/>
                    </a:lnTo>
                    <a:lnTo>
                      <a:pt x="979" y="3698"/>
                    </a:lnTo>
                    <a:lnTo>
                      <a:pt x="997" y="3696"/>
                    </a:lnTo>
                    <a:lnTo>
                      <a:pt x="1005" y="3696"/>
                    </a:lnTo>
                    <a:lnTo>
                      <a:pt x="1009" y="3696"/>
                    </a:lnTo>
                    <a:lnTo>
                      <a:pt x="1010" y="3698"/>
                    </a:lnTo>
                    <a:lnTo>
                      <a:pt x="1013" y="3703"/>
                    </a:lnTo>
                    <a:lnTo>
                      <a:pt x="1017" y="3709"/>
                    </a:lnTo>
                    <a:lnTo>
                      <a:pt x="1028" y="3720"/>
                    </a:lnTo>
                    <a:lnTo>
                      <a:pt x="1047" y="3737"/>
                    </a:lnTo>
                    <a:lnTo>
                      <a:pt x="1047" y="3719"/>
                    </a:lnTo>
                    <a:lnTo>
                      <a:pt x="1046" y="3705"/>
                    </a:lnTo>
                    <a:lnTo>
                      <a:pt x="1043" y="3695"/>
                    </a:lnTo>
                    <a:lnTo>
                      <a:pt x="1039" y="3686"/>
                    </a:lnTo>
                    <a:lnTo>
                      <a:pt x="1034" y="3680"/>
                    </a:lnTo>
                    <a:lnTo>
                      <a:pt x="1028" y="3674"/>
                    </a:lnTo>
                    <a:lnTo>
                      <a:pt x="1018" y="3667"/>
                    </a:lnTo>
                    <a:lnTo>
                      <a:pt x="1007" y="3658"/>
                    </a:lnTo>
                    <a:lnTo>
                      <a:pt x="1002" y="3656"/>
                    </a:lnTo>
                    <a:lnTo>
                      <a:pt x="997" y="3653"/>
                    </a:lnTo>
                    <a:lnTo>
                      <a:pt x="1012" y="3642"/>
                    </a:lnTo>
                    <a:lnTo>
                      <a:pt x="1021" y="3636"/>
                    </a:lnTo>
                    <a:lnTo>
                      <a:pt x="1026" y="3633"/>
                    </a:lnTo>
                    <a:lnTo>
                      <a:pt x="1028" y="3632"/>
                    </a:lnTo>
                    <a:lnTo>
                      <a:pt x="1032" y="3625"/>
                    </a:lnTo>
                    <a:lnTo>
                      <a:pt x="1047" y="3598"/>
                    </a:lnTo>
                    <a:lnTo>
                      <a:pt x="1029" y="3596"/>
                    </a:lnTo>
                    <a:lnTo>
                      <a:pt x="1016" y="3594"/>
                    </a:lnTo>
                    <a:lnTo>
                      <a:pt x="1004" y="3591"/>
                    </a:lnTo>
                    <a:lnTo>
                      <a:pt x="995" y="3587"/>
                    </a:lnTo>
                    <a:lnTo>
                      <a:pt x="980" y="3577"/>
                    </a:lnTo>
                    <a:lnTo>
                      <a:pt x="960" y="3565"/>
                    </a:lnTo>
                    <a:lnTo>
                      <a:pt x="1008" y="3549"/>
                    </a:lnTo>
                    <a:lnTo>
                      <a:pt x="1014" y="3547"/>
                    </a:lnTo>
                    <a:lnTo>
                      <a:pt x="1019" y="3544"/>
                    </a:lnTo>
                    <a:lnTo>
                      <a:pt x="1042" y="3534"/>
                    </a:lnTo>
                    <a:lnTo>
                      <a:pt x="1042" y="3511"/>
                    </a:lnTo>
                    <a:lnTo>
                      <a:pt x="1041" y="3500"/>
                    </a:lnTo>
                    <a:lnTo>
                      <a:pt x="1039" y="3490"/>
                    </a:lnTo>
                    <a:lnTo>
                      <a:pt x="1037" y="3473"/>
                    </a:lnTo>
                    <a:lnTo>
                      <a:pt x="1029" y="3419"/>
                    </a:lnTo>
                    <a:lnTo>
                      <a:pt x="1023" y="3389"/>
                    </a:lnTo>
                    <a:lnTo>
                      <a:pt x="1019" y="3376"/>
                    </a:lnTo>
                    <a:lnTo>
                      <a:pt x="1019" y="3375"/>
                    </a:lnTo>
                    <a:lnTo>
                      <a:pt x="1019" y="3376"/>
                    </a:lnTo>
                    <a:lnTo>
                      <a:pt x="1021" y="3377"/>
                    </a:lnTo>
                    <a:lnTo>
                      <a:pt x="1023" y="3378"/>
                    </a:lnTo>
                    <a:lnTo>
                      <a:pt x="1026" y="3378"/>
                    </a:lnTo>
                    <a:lnTo>
                      <a:pt x="1029" y="3375"/>
                    </a:lnTo>
                    <a:lnTo>
                      <a:pt x="1033" y="3370"/>
                    </a:lnTo>
                    <a:lnTo>
                      <a:pt x="1038" y="3361"/>
                    </a:lnTo>
                    <a:lnTo>
                      <a:pt x="1045" y="3345"/>
                    </a:lnTo>
                    <a:lnTo>
                      <a:pt x="971" y="3329"/>
                    </a:lnTo>
                    <a:lnTo>
                      <a:pt x="999" y="3310"/>
                    </a:lnTo>
                    <a:lnTo>
                      <a:pt x="1010" y="3300"/>
                    </a:lnTo>
                    <a:lnTo>
                      <a:pt x="1012" y="3297"/>
                    </a:lnTo>
                    <a:lnTo>
                      <a:pt x="1012" y="3293"/>
                    </a:lnTo>
                    <a:lnTo>
                      <a:pt x="1012" y="3290"/>
                    </a:lnTo>
                    <a:lnTo>
                      <a:pt x="1010" y="3285"/>
                    </a:lnTo>
                    <a:lnTo>
                      <a:pt x="1008" y="3272"/>
                    </a:lnTo>
                    <a:lnTo>
                      <a:pt x="1003" y="3254"/>
                    </a:lnTo>
                    <a:lnTo>
                      <a:pt x="997" y="3229"/>
                    </a:lnTo>
                    <a:lnTo>
                      <a:pt x="994" y="3215"/>
                    </a:lnTo>
                    <a:lnTo>
                      <a:pt x="993" y="3210"/>
                    </a:lnTo>
                    <a:lnTo>
                      <a:pt x="992" y="3207"/>
                    </a:lnTo>
                    <a:lnTo>
                      <a:pt x="989" y="3206"/>
                    </a:lnTo>
                    <a:lnTo>
                      <a:pt x="988" y="3205"/>
                    </a:lnTo>
                    <a:lnTo>
                      <a:pt x="983" y="3204"/>
                    </a:lnTo>
                    <a:lnTo>
                      <a:pt x="975" y="3200"/>
                    </a:lnTo>
                    <a:lnTo>
                      <a:pt x="970" y="3197"/>
                    </a:lnTo>
                    <a:lnTo>
                      <a:pt x="962" y="3192"/>
                    </a:lnTo>
                    <a:lnTo>
                      <a:pt x="955" y="3185"/>
                    </a:lnTo>
                    <a:lnTo>
                      <a:pt x="945" y="3176"/>
                    </a:lnTo>
                    <a:lnTo>
                      <a:pt x="970" y="3177"/>
                    </a:lnTo>
                    <a:lnTo>
                      <a:pt x="989" y="3178"/>
                    </a:lnTo>
                    <a:lnTo>
                      <a:pt x="995" y="3181"/>
                    </a:lnTo>
                    <a:lnTo>
                      <a:pt x="1002" y="3182"/>
                    </a:lnTo>
                    <a:lnTo>
                      <a:pt x="1007" y="3185"/>
                    </a:lnTo>
                    <a:lnTo>
                      <a:pt x="1009" y="3186"/>
                    </a:lnTo>
                    <a:lnTo>
                      <a:pt x="1012" y="3188"/>
                    </a:lnTo>
                    <a:lnTo>
                      <a:pt x="1013" y="3191"/>
                    </a:lnTo>
                    <a:lnTo>
                      <a:pt x="1014" y="3193"/>
                    </a:lnTo>
                    <a:lnTo>
                      <a:pt x="1014" y="3196"/>
                    </a:lnTo>
                    <a:lnTo>
                      <a:pt x="1012" y="3202"/>
                    </a:lnTo>
                    <a:lnTo>
                      <a:pt x="1009" y="3207"/>
                    </a:lnTo>
                    <a:lnTo>
                      <a:pt x="1000" y="3217"/>
                    </a:lnTo>
                    <a:lnTo>
                      <a:pt x="997" y="3225"/>
                    </a:lnTo>
                    <a:lnTo>
                      <a:pt x="997" y="3226"/>
                    </a:lnTo>
                    <a:lnTo>
                      <a:pt x="998" y="3228"/>
                    </a:lnTo>
                    <a:lnTo>
                      <a:pt x="1000" y="3228"/>
                    </a:lnTo>
                    <a:lnTo>
                      <a:pt x="1003" y="3229"/>
                    </a:lnTo>
                    <a:lnTo>
                      <a:pt x="1012" y="3228"/>
                    </a:lnTo>
                    <a:lnTo>
                      <a:pt x="1027" y="3226"/>
                    </a:lnTo>
                    <a:lnTo>
                      <a:pt x="1029" y="3219"/>
                    </a:lnTo>
                    <a:lnTo>
                      <a:pt x="1031" y="3216"/>
                    </a:lnTo>
                    <a:lnTo>
                      <a:pt x="1032" y="3212"/>
                    </a:lnTo>
                    <a:lnTo>
                      <a:pt x="1033" y="3205"/>
                    </a:lnTo>
                    <a:lnTo>
                      <a:pt x="1028" y="3096"/>
                    </a:lnTo>
                    <a:lnTo>
                      <a:pt x="1026" y="3078"/>
                    </a:lnTo>
                    <a:lnTo>
                      <a:pt x="1022" y="3064"/>
                    </a:lnTo>
                    <a:lnTo>
                      <a:pt x="1018" y="3052"/>
                    </a:lnTo>
                    <a:lnTo>
                      <a:pt x="1014" y="3043"/>
                    </a:lnTo>
                    <a:lnTo>
                      <a:pt x="984" y="3010"/>
                    </a:lnTo>
                    <a:lnTo>
                      <a:pt x="980" y="3006"/>
                    </a:lnTo>
                    <a:lnTo>
                      <a:pt x="975" y="3001"/>
                    </a:lnTo>
                    <a:lnTo>
                      <a:pt x="990" y="2988"/>
                    </a:lnTo>
                    <a:lnTo>
                      <a:pt x="1002" y="2978"/>
                    </a:lnTo>
                    <a:lnTo>
                      <a:pt x="1009" y="2970"/>
                    </a:lnTo>
                    <a:lnTo>
                      <a:pt x="1013" y="2963"/>
                    </a:lnTo>
                    <a:lnTo>
                      <a:pt x="1017" y="2955"/>
                    </a:lnTo>
                    <a:lnTo>
                      <a:pt x="1018" y="2945"/>
                    </a:lnTo>
                    <a:lnTo>
                      <a:pt x="1019" y="2932"/>
                    </a:lnTo>
                    <a:lnTo>
                      <a:pt x="1021" y="2915"/>
                    </a:lnTo>
                    <a:lnTo>
                      <a:pt x="1023" y="2884"/>
                    </a:lnTo>
                    <a:lnTo>
                      <a:pt x="1024" y="2859"/>
                    </a:lnTo>
                    <a:lnTo>
                      <a:pt x="1023" y="2836"/>
                    </a:lnTo>
                    <a:lnTo>
                      <a:pt x="1021" y="2816"/>
                    </a:lnTo>
                    <a:lnTo>
                      <a:pt x="1017" y="2798"/>
                    </a:lnTo>
                    <a:lnTo>
                      <a:pt x="1013" y="2783"/>
                    </a:lnTo>
                    <a:lnTo>
                      <a:pt x="1007" y="2769"/>
                    </a:lnTo>
                    <a:lnTo>
                      <a:pt x="1000" y="2756"/>
                    </a:lnTo>
                    <a:lnTo>
                      <a:pt x="986" y="2734"/>
                    </a:lnTo>
                    <a:lnTo>
                      <a:pt x="973" y="2712"/>
                    </a:lnTo>
                    <a:lnTo>
                      <a:pt x="965" y="2701"/>
                    </a:lnTo>
                    <a:lnTo>
                      <a:pt x="959" y="2689"/>
                    </a:lnTo>
                    <a:lnTo>
                      <a:pt x="952" y="2677"/>
                    </a:lnTo>
                    <a:lnTo>
                      <a:pt x="946" y="2661"/>
                    </a:lnTo>
                    <a:lnTo>
                      <a:pt x="931" y="2597"/>
                    </a:lnTo>
                    <a:lnTo>
                      <a:pt x="1013" y="2628"/>
                    </a:lnTo>
                    <a:lnTo>
                      <a:pt x="1008" y="2601"/>
                    </a:lnTo>
                    <a:lnTo>
                      <a:pt x="1007" y="2584"/>
                    </a:lnTo>
                    <a:lnTo>
                      <a:pt x="1008" y="2575"/>
                    </a:lnTo>
                    <a:lnTo>
                      <a:pt x="1010" y="2568"/>
                    </a:lnTo>
                    <a:lnTo>
                      <a:pt x="1016" y="2556"/>
                    </a:lnTo>
                    <a:lnTo>
                      <a:pt x="1023" y="2544"/>
                    </a:lnTo>
                    <a:lnTo>
                      <a:pt x="960" y="2516"/>
                    </a:lnTo>
                    <a:lnTo>
                      <a:pt x="1029" y="2479"/>
                    </a:lnTo>
                    <a:lnTo>
                      <a:pt x="1028" y="2465"/>
                    </a:lnTo>
                    <a:lnTo>
                      <a:pt x="1027" y="2452"/>
                    </a:lnTo>
                    <a:lnTo>
                      <a:pt x="1026" y="2441"/>
                    </a:lnTo>
                    <a:lnTo>
                      <a:pt x="1023" y="2430"/>
                    </a:lnTo>
                    <a:lnTo>
                      <a:pt x="1018" y="2409"/>
                    </a:lnTo>
                    <a:lnTo>
                      <a:pt x="1016" y="2393"/>
                    </a:lnTo>
                    <a:lnTo>
                      <a:pt x="1016" y="2385"/>
                    </a:lnTo>
                    <a:lnTo>
                      <a:pt x="1017" y="2379"/>
                    </a:lnTo>
                    <a:lnTo>
                      <a:pt x="1019" y="2371"/>
                    </a:lnTo>
                    <a:lnTo>
                      <a:pt x="1023" y="2365"/>
                    </a:lnTo>
                    <a:lnTo>
                      <a:pt x="1029" y="2360"/>
                    </a:lnTo>
                    <a:lnTo>
                      <a:pt x="1037" y="2354"/>
                    </a:lnTo>
                    <a:lnTo>
                      <a:pt x="1048" y="2349"/>
                    </a:lnTo>
                    <a:lnTo>
                      <a:pt x="1062" y="2343"/>
                    </a:lnTo>
                    <a:lnTo>
                      <a:pt x="1076" y="2371"/>
                    </a:lnTo>
                    <a:lnTo>
                      <a:pt x="1087" y="2402"/>
                    </a:lnTo>
                    <a:lnTo>
                      <a:pt x="1099" y="2433"/>
                    </a:lnTo>
                    <a:lnTo>
                      <a:pt x="1108" y="2466"/>
                    </a:lnTo>
                    <a:lnTo>
                      <a:pt x="1199" y="2713"/>
                    </a:lnTo>
                    <a:lnTo>
                      <a:pt x="1205" y="2734"/>
                    </a:lnTo>
                    <a:lnTo>
                      <a:pt x="1209" y="2748"/>
                    </a:lnTo>
                    <a:lnTo>
                      <a:pt x="1209" y="2758"/>
                    </a:lnTo>
                    <a:lnTo>
                      <a:pt x="1209" y="2764"/>
                    </a:lnTo>
                    <a:lnTo>
                      <a:pt x="1209" y="2767"/>
                    </a:lnTo>
                    <a:lnTo>
                      <a:pt x="1210" y="2768"/>
                    </a:lnTo>
                    <a:lnTo>
                      <a:pt x="1211" y="2769"/>
                    </a:lnTo>
                    <a:lnTo>
                      <a:pt x="1214" y="2772"/>
                    </a:lnTo>
                    <a:lnTo>
                      <a:pt x="1223" y="2775"/>
                    </a:lnTo>
                    <a:lnTo>
                      <a:pt x="1238" y="2780"/>
                    </a:lnTo>
                    <a:lnTo>
                      <a:pt x="1241" y="2780"/>
                    </a:lnTo>
                    <a:lnTo>
                      <a:pt x="1247" y="2782"/>
                    </a:lnTo>
                    <a:lnTo>
                      <a:pt x="1241" y="2789"/>
                    </a:lnTo>
                    <a:lnTo>
                      <a:pt x="1238" y="2796"/>
                    </a:lnTo>
                    <a:lnTo>
                      <a:pt x="1234" y="2802"/>
                    </a:lnTo>
                    <a:lnTo>
                      <a:pt x="1231" y="2810"/>
                    </a:lnTo>
                    <a:lnTo>
                      <a:pt x="1226" y="2824"/>
                    </a:lnTo>
                    <a:lnTo>
                      <a:pt x="1225" y="2837"/>
                    </a:lnTo>
                    <a:lnTo>
                      <a:pt x="1225" y="2853"/>
                    </a:lnTo>
                    <a:lnTo>
                      <a:pt x="1226" y="2868"/>
                    </a:lnTo>
                    <a:lnTo>
                      <a:pt x="1230" y="2884"/>
                    </a:lnTo>
                    <a:lnTo>
                      <a:pt x="1234" y="2901"/>
                    </a:lnTo>
                    <a:lnTo>
                      <a:pt x="1245" y="2934"/>
                    </a:lnTo>
                    <a:lnTo>
                      <a:pt x="1259" y="2967"/>
                    </a:lnTo>
                    <a:lnTo>
                      <a:pt x="1273" y="3002"/>
                    </a:lnTo>
                    <a:lnTo>
                      <a:pt x="1284" y="3036"/>
                    </a:lnTo>
                    <a:lnTo>
                      <a:pt x="1302" y="3096"/>
                    </a:lnTo>
                    <a:lnTo>
                      <a:pt x="1330" y="3200"/>
                    </a:lnTo>
                    <a:lnTo>
                      <a:pt x="1364" y="3330"/>
                    </a:lnTo>
                    <a:lnTo>
                      <a:pt x="1404" y="3476"/>
                    </a:lnTo>
                    <a:lnTo>
                      <a:pt x="1425" y="3548"/>
                    </a:lnTo>
                    <a:lnTo>
                      <a:pt x="1445" y="3618"/>
                    </a:lnTo>
                    <a:lnTo>
                      <a:pt x="1465" y="3685"/>
                    </a:lnTo>
                    <a:lnTo>
                      <a:pt x="1484" y="3744"/>
                    </a:lnTo>
                    <a:lnTo>
                      <a:pt x="1502" y="3796"/>
                    </a:lnTo>
                    <a:lnTo>
                      <a:pt x="1518" y="3839"/>
                    </a:lnTo>
                    <a:lnTo>
                      <a:pt x="1526" y="3856"/>
                    </a:lnTo>
                    <a:lnTo>
                      <a:pt x="1533" y="3870"/>
                    </a:lnTo>
                    <a:lnTo>
                      <a:pt x="1538" y="3881"/>
                    </a:lnTo>
                    <a:lnTo>
                      <a:pt x="1544" y="3888"/>
                    </a:lnTo>
                    <a:lnTo>
                      <a:pt x="1551" y="3894"/>
                    </a:lnTo>
                    <a:lnTo>
                      <a:pt x="1556" y="3898"/>
                    </a:lnTo>
                    <a:lnTo>
                      <a:pt x="1562" y="3902"/>
                    </a:lnTo>
                    <a:lnTo>
                      <a:pt x="1568" y="3904"/>
                    </a:lnTo>
                    <a:lnTo>
                      <a:pt x="1580" y="3909"/>
                    </a:lnTo>
                    <a:lnTo>
                      <a:pt x="1592" y="3910"/>
                    </a:lnTo>
                    <a:lnTo>
                      <a:pt x="1605" y="3913"/>
                    </a:lnTo>
                    <a:lnTo>
                      <a:pt x="1620" y="3915"/>
                    </a:lnTo>
                    <a:lnTo>
                      <a:pt x="1635" y="3919"/>
                    </a:lnTo>
                    <a:lnTo>
                      <a:pt x="1652" y="3927"/>
                    </a:lnTo>
                    <a:lnTo>
                      <a:pt x="1662" y="3931"/>
                    </a:lnTo>
                    <a:lnTo>
                      <a:pt x="1671" y="3934"/>
                    </a:lnTo>
                    <a:lnTo>
                      <a:pt x="1680" y="3936"/>
                    </a:lnTo>
                    <a:lnTo>
                      <a:pt x="1688" y="3937"/>
                    </a:lnTo>
                    <a:lnTo>
                      <a:pt x="1696" y="3936"/>
                    </a:lnTo>
                    <a:lnTo>
                      <a:pt x="1702" y="3934"/>
                    </a:lnTo>
                    <a:lnTo>
                      <a:pt x="1710" y="3932"/>
                    </a:lnTo>
                    <a:lnTo>
                      <a:pt x="1715" y="3929"/>
                    </a:lnTo>
                    <a:lnTo>
                      <a:pt x="1726" y="3922"/>
                    </a:lnTo>
                    <a:lnTo>
                      <a:pt x="1736" y="3913"/>
                    </a:lnTo>
                    <a:lnTo>
                      <a:pt x="1745" y="3903"/>
                    </a:lnTo>
                    <a:lnTo>
                      <a:pt x="1753" y="3893"/>
                    </a:lnTo>
                    <a:lnTo>
                      <a:pt x="1743" y="3889"/>
                    </a:lnTo>
                    <a:lnTo>
                      <a:pt x="1735" y="3886"/>
                    </a:lnTo>
                    <a:lnTo>
                      <a:pt x="1729" y="3885"/>
                    </a:lnTo>
                    <a:lnTo>
                      <a:pt x="1722" y="3886"/>
                    </a:lnTo>
                    <a:lnTo>
                      <a:pt x="1716" y="3886"/>
                    </a:lnTo>
                    <a:lnTo>
                      <a:pt x="1707" y="3886"/>
                    </a:lnTo>
                    <a:lnTo>
                      <a:pt x="1697" y="3886"/>
                    </a:lnTo>
                    <a:lnTo>
                      <a:pt x="1683" y="3884"/>
                    </a:lnTo>
                    <a:lnTo>
                      <a:pt x="1753" y="3864"/>
                    </a:lnTo>
                    <a:lnTo>
                      <a:pt x="1762" y="3869"/>
                    </a:lnTo>
                    <a:lnTo>
                      <a:pt x="1781" y="3874"/>
                    </a:lnTo>
                    <a:lnTo>
                      <a:pt x="1786" y="3875"/>
                    </a:lnTo>
                    <a:lnTo>
                      <a:pt x="1791" y="3874"/>
                    </a:lnTo>
                    <a:lnTo>
                      <a:pt x="1796" y="3872"/>
                    </a:lnTo>
                    <a:lnTo>
                      <a:pt x="1801" y="3870"/>
                    </a:lnTo>
                    <a:lnTo>
                      <a:pt x="1806" y="3866"/>
                    </a:lnTo>
                    <a:lnTo>
                      <a:pt x="1811" y="3860"/>
                    </a:lnTo>
                    <a:lnTo>
                      <a:pt x="1815" y="3852"/>
                    </a:lnTo>
                    <a:lnTo>
                      <a:pt x="1818" y="3843"/>
                    </a:lnTo>
                    <a:lnTo>
                      <a:pt x="1826" y="3822"/>
                    </a:lnTo>
                    <a:lnTo>
                      <a:pt x="1829" y="3814"/>
                    </a:lnTo>
                    <a:lnTo>
                      <a:pt x="1827" y="3814"/>
                    </a:lnTo>
                    <a:lnTo>
                      <a:pt x="1823" y="3819"/>
                    </a:lnTo>
                    <a:lnTo>
                      <a:pt x="1820" y="3826"/>
                    </a:lnTo>
                    <a:lnTo>
                      <a:pt x="1815" y="3828"/>
                    </a:lnTo>
                    <a:lnTo>
                      <a:pt x="1812" y="3828"/>
                    </a:lnTo>
                    <a:lnTo>
                      <a:pt x="1811" y="3824"/>
                    </a:lnTo>
                    <a:lnTo>
                      <a:pt x="1811" y="3819"/>
                    </a:lnTo>
                    <a:lnTo>
                      <a:pt x="1811" y="3810"/>
                    </a:lnTo>
                    <a:lnTo>
                      <a:pt x="1836" y="3795"/>
                    </a:lnTo>
                    <a:lnTo>
                      <a:pt x="1851" y="3788"/>
                    </a:lnTo>
                    <a:lnTo>
                      <a:pt x="1856" y="3785"/>
                    </a:lnTo>
                    <a:lnTo>
                      <a:pt x="1859" y="3784"/>
                    </a:lnTo>
                    <a:lnTo>
                      <a:pt x="1861" y="3784"/>
                    </a:lnTo>
                    <a:lnTo>
                      <a:pt x="1863" y="3786"/>
                    </a:lnTo>
                    <a:lnTo>
                      <a:pt x="1864" y="3793"/>
                    </a:lnTo>
                    <a:lnTo>
                      <a:pt x="1865" y="3803"/>
                    </a:lnTo>
                    <a:lnTo>
                      <a:pt x="1868" y="3809"/>
                    </a:lnTo>
                    <a:lnTo>
                      <a:pt x="1870" y="3817"/>
                    </a:lnTo>
                    <a:lnTo>
                      <a:pt x="1874" y="3826"/>
                    </a:lnTo>
                    <a:lnTo>
                      <a:pt x="1879" y="3834"/>
                    </a:lnTo>
                    <a:lnTo>
                      <a:pt x="1894" y="3809"/>
                    </a:lnTo>
                    <a:lnTo>
                      <a:pt x="1902" y="3795"/>
                    </a:lnTo>
                    <a:lnTo>
                      <a:pt x="1904" y="3791"/>
                    </a:lnTo>
                    <a:lnTo>
                      <a:pt x="1906" y="3789"/>
                    </a:lnTo>
                    <a:lnTo>
                      <a:pt x="1907" y="3788"/>
                    </a:lnTo>
                    <a:lnTo>
                      <a:pt x="1908" y="3789"/>
                    </a:lnTo>
                    <a:lnTo>
                      <a:pt x="1911" y="3793"/>
                    </a:lnTo>
                    <a:lnTo>
                      <a:pt x="1918" y="3800"/>
                    </a:lnTo>
                    <a:lnTo>
                      <a:pt x="1924" y="3804"/>
                    </a:lnTo>
                    <a:lnTo>
                      <a:pt x="1932" y="3809"/>
                    </a:lnTo>
                    <a:lnTo>
                      <a:pt x="1942" y="3813"/>
                    </a:lnTo>
                    <a:lnTo>
                      <a:pt x="1956" y="3817"/>
                    </a:lnTo>
                    <a:lnTo>
                      <a:pt x="1959" y="3790"/>
                    </a:lnTo>
                    <a:lnTo>
                      <a:pt x="1960" y="3776"/>
                    </a:lnTo>
                    <a:lnTo>
                      <a:pt x="1961" y="3771"/>
                    </a:lnTo>
                    <a:lnTo>
                      <a:pt x="1961" y="3771"/>
                    </a:lnTo>
                    <a:lnTo>
                      <a:pt x="1962" y="3772"/>
                    </a:lnTo>
                    <a:lnTo>
                      <a:pt x="1962" y="3772"/>
                    </a:lnTo>
                    <a:lnTo>
                      <a:pt x="1965" y="3772"/>
                    </a:lnTo>
                    <a:lnTo>
                      <a:pt x="1966" y="3771"/>
                    </a:lnTo>
                    <a:lnTo>
                      <a:pt x="1974" y="3762"/>
                    </a:lnTo>
                    <a:lnTo>
                      <a:pt x="1985" y="3743"/>
                    </a:lnTo>
                    <a:lnTo>
                      <a:pt x="1988" y="3739"/>
                    </a:lnTo>
                    <a:lnTo>
                      <a:pt x="1989" y="3736"/>
                    </a:lnTo>
                    <a:lnTo>
                      <a:pt x="2005" y="3679"/>
                    </a:lnTo>
                    <a:lnTo>
                      <a:pt x="2005" y="3667"/>
                    </a:lnTo>
                    <a:lnTo>
                      <a:pt x="2003" y="3655"/>
                    </a:lnTo>
                    <a:lnTo>
                      <a:pt x="2000" y="3643"/>
                    </a:lnTo>
                    <a:lnTo>
                      <a:pt x="1998" y="3630"/>
                    </a:lnTo>
                    <a:lnTo>
                      <a:pt x="1990" y="3605"/>
                    </a:lnTo>
                    <a:lnTo>
                      <a:pt x="1985" y="3580"/>
                    </a:lnTo>
                    <a:lnTo>
                      <a:pt x="1984" y="3568"/>
                    </a:lnTo>
                    <a:lnTo>
                      <a:pt x="1983" y="3557"/>
                    </a:lnTo>
                    <a:lnTo>
                      <a:pt x="1983" y="3547"/>
                    </a:lnTo>
                    <a:lnTo>
                      <a:pt x="1985" y="3538"/>
                    </a:lnTo>
                    <a:lnTo>
                      <a:pt x="1989" y="3529"/>
                    </a:lnTo>
                    <a:lnTo>
                      <a:pt x="1995" y="3522"/>
                    </a:lnTo>
                    <a:lnTo>
                      <a:pt x="1999" y="3518"/>
                    </a:lnTo>
                    <a:lnTo>
                      <a:pt x="2004" y="3515"/>
                    </a:lnTo>
                    <a:lnTo>
                      <a:pt x="2009" y="3513"/>
                    </a:lnTo>
                    <a:lnTo>
                      <a:pt x="2015" y="3510"/>
                    </a:lnTo>
                    <a:lnTo>
                      <a:pt x="2017" y="3525"/>
                    </a:lnTo>
                    <a:lnTo>
                      <a:pt x="2022" y="3563"/>
                    </a:lnTo>
                    <a:lnTo>
                      <a:pt x="2031" y="3615"/>
                    </a:lnTo>
                    <a:lnTo>
                      <a:pt x="2041" y="3676"/>
                    </a:lnTo>
                    <a:lnTo>
                      <a:pt x="2051" y="3742"/>
                    </a:lnTo>
                    <a:lnTo>
                      <a:pt x="2062" y="3804"/>
                    </a:lnTo>
                    <a:lnTo>
                      <a:pt x="2072" y="3858"/>
                    </a:lnTo>
                    <a:lnTo>
                      <a:pt x="2078" y="3898"/>
                    </a:lnTo>
                    <a:lnTo>
                      <a:pt x="2109" y="3899"/>
                    </a:lnTo>
                    <a:lnTo>
                      <a:pt x="2116" y="3899"/>
                    </a:lnTo>
                    <a:lnTo>
                      <a:pt x="2119" y="3896"/>
                    </a:lnTo>
                    <a:lnTo>
                      <a:pt x="2133" y="3888"/>
                    </a:lnTo>
                    <a:lnTo>
                      <a:pt x="2142" y="3884"/>
                    </a:lnTo>
                    <a:lnTo>
                      <a:pt x="2145" y="3883"/>
                    </a:lnTo>
                    <a:lnTo>
                      <a:pt x="2145" y="3881"/>
                    </a:lnTo>
                    <a:lnTo>
                      <a:pt x="2144" y="3880"/>
                    </a:lnTo>
                    <a:lnTo>
                      <a:pt x="2145" y="3879"/>
                    </a:lnTo>
                    <a:lnTo>
                      <a:pt x="2162" y="3871"/>
                    </a:lnTo>
                    <a:lnTo>
                      <a:pt x="2173" y="3866"/>
                    </a:lnTo>
                    <a:lnTo>
                      <a:pt x="2177" y="3865"/>
                    </a:lnTo>
                    <a:lnTo>
                      <a:pt x="2182" y="3865"/>
                    </a:lnTo>
                    <a:lnTo>
                      <a:pt x="2197" y="3862"/>
                    </a:lnTo>
                    <a:lnTo>
                      <a:pt x="2203" y="3861"/>
                    </a:lnTo>
                    <a:lnTo>
                      <a:pt x="2209" y="3861"/>
                    </a:lnTo>
                    <a:lnTo>
                      <a:pt x="2249" y="3856"/>
                    </a:lnTo>
                    <a:lnTo>
                      <a:pt x="2256" y="3856"/>
                    </a:lnTo>
                    <a:lnTo>
                      <a:pt x="2264" y="3857"/>
                    </a:lnTo>
                    <a:lnTo>
                      <a:pt x="2272" y="3858"/>
                    </a:lnTo>
                    <a:lnTo>
                      <a:pt x="2278" y="3861"/>
                    </a:lnTo>
                    <a:lnTo>
                      <a:pt x="2293" y="3867"/>
                    </a:lnTo>
                    <a:lnTo>
                      <a:pt x="2307" y="3875"/>
                    </a:lnTo>
                    <a:lnTo>
                      <a:pt x="2322" y="3883"/>
                    </a:lnTo>
                    <a:lnTo>
                      <a:pt x="2336" y="3890"/>
                    </a:lnTo>
                    <a:lnTo>
                      <a:pt x="2351" y="3896"/>
                    </a:lnTo>
                    <a:lnTo>
                      <a:pt x="2365" y="3899"/>
                    </a:lnTo>
                    <a:lnTo>
                      <a:pt x="2543" y="3938"/>
                    </a:lnTo>
                    <a:lnTo>
                      <a:pt x="2557" y="3910"/>
                    </a:lnTo>
                    <a:lnTo>
                      <a:pt x="2570" y="3884"/>
                    </a:lnTo>
                    <a:lnTo>
                      <a:pt x="2581" y="3855"/>
                    </a:lnTo>
                    <a:lnTo>
                      <a:pt x="2592" y="3827"/>
                    </a:lnTo>
                    <a:lnTo>
                      <a:pt x="2602" y="3798"/>
                    </a:lnTo>
                    <a:lnTo>
                      <a:pt x="2610" y="3767"/>
                    </a:lnTo>
                    <a:lnTo>
                      <a:pt x="2618" y="3738"/>
                    </a:lnTo>
                    <a:lnTo>
                      <a:pt x="2624" y="3708"/>
                    </a:lnTo>
                    <a:lnTo>
                      <a:pt x="2629" y="3677"/>
                    </a:lnTo>
                    <a:lnTo>
                      <a:pt x="2633" y="3647"/>
                    </a:lnTo>
                    <a:lnTo>
                      <a:pt x="2634" y="3618"/>
                    </a:lnTo>
                    <a:lnTo>
                      <a:pt x="2635" y="3587"/>
                    </a:lnTo>
                    <a:lnTo>
                      <a:pt x="2635" y="3557"/>
                    </a:lnTo>
                    <a:lnTo>
                      <a:pt x="2633" y="3527"/>
                    </a:lnTo>
                    <a:lnTo>
                      <a:pt x="2630" y="3497"/>
                    </a:lnTo>
                    <a:lnTo>
                      <a:pt x="2625" y="3468"/>
                    </a:lnTo>
                    <a:lnTo>
                      <a:pt x="2621" y="3448"/>
                    </a:lnTo>
                    <a:lnTo>
                      <a:pt x="2620" y="3435"/>
                    </a:lnTo>
                    <a:lnTo>
                      <a:pt x="2621" y="3429"/>
                    </a:lnTo>
                    <a:lnTo>
                      <a:pt x="2624" y="3425"/>
                    </a:lnTo>
                    <a:lnTo>
                      <a:pt x="2628" y="3423"/>
                    </a:lnTo>
                    <a:lnTo>
                      <a:pt x="2631" y="3419"/>
                    </a:lnTo>
                    <a:lnTo>
                      <a:pt x="2636" y="3411"/>
                    </a:lnTo>
                    <a:lnTo>
                      <a:pt x="2640" y="3400"/>
                    </a:lnTo>
                    <a:lnTo>
                      <a:pt x="2642" y="3396"/>
                    </a:lnTo>
                    <a:lnTo>
                      <a:pt x="2643" y="3391"/>
                    </a:lnTo>
                    <a:lnTo>
                      <a:pt x="2643" y="3375"/>
                    </a:lnTo>
                    <a:lnTo>
                      <a:pt x="2636" y="3282"/>
                    </a:lnTo>
                    <a:lnTo>
                      <a:pt x="2633" y="3225"/>
                    </a:lnTo>
                    <a:lnTo>
                      <a:pt x="2630" y="3193"/>
                    </a:lnTo>
                    <a:lnTo>
                      <a:pt x="2629" y="3179"/>
                    </a:lnTo>
                    <a:lnTo>
                      <a:pt x="2628" y="3177"/>
                    </a:lnTo>
                    <a:lnTo>
                      <a:pt x="2625" y="3176"/>
                    </a:lnTo>
                    <a:lnTo>
                      <a:pt x="2623" y="3176"/>
                    </a:lnTo>
                    <a:lnTo>
                      <a:pt x="2620" y="3174"/>
                    </a:lnTo>
                    <a:lnTo>
                      <a:pt x="2615" y="3172"/>
                    </a:lnTo>
                    <a:lnTo>
                      <a:pt x="2610" y="3166"/>
                    </a:lnTo>
                    <a:lnTo>
                      <a:pt x="2604" y="3157"/>
                    </a:lnTo>
                    <a:lnTo>
                      <a:pt x="2596" y="3144"/>
                    </a:lnTo>
                    <a:lnTo>
                      <a:pt x="2614" y="3133"/>
                    </a:lnTo>
                    <a:lnTo>
                      <a:pt x="2628" y="3125"/>
                    </a:lnTo>
                    <a:lnTo>
                      <a:pt x="2643" y="3117"/>
                    </a:lnTo>
                    <a:lnTo>
                      <a:pt x="2659" y="3107"/>
                    </a:lnTo>
                    <a:lnTo>
                      <a:pt x="2647" y="3083"/>
                    </a:lnTo>
                    <a:lnTo>
                      <a:pt x="2635" y="3067"/>
                    </a:lnTo>
                    <a:lnTo>
                      <a:pt x="2630" y="3062"/>
                    </a:lnTo>
                    <a:lnTo>
                      <a:pt x="2625" y="3057"/>
                    </a:lnTo>
                    <a:lnTo>
                      <a:pt x="2620" y="3053"/>
                    </a:lnTo>
                    <a:lnTo>
                      <a:pt x="2616" y="3050"/>
                    </a:lnTo>
                    <a:lnTo>
                      <a:pt x="2611" y="3049"/>
                    </a:lnTo>
                    <a:lnTo>
                      <a:pt x="2607" y="3049"/>
                    </a:lnTo>
                    <a:lnTo>
                      <a:pt x="2605" y="3049"/>
                    </a:lnTo>
                    <a:lnTo>
                      <a:pt x="2601" y="3050"/>
                    </a:lnTo>
                    <a:lnTo>
                      <a:pt x="2596" y="3053"/>
                    </a:lnTo>
                    <a:lnTo>
                      <a:pt x="2591" y="3055"/>
                    </a:lnTo>
                    <a:lnTo>
                      <a:pt x="2587" y="3059"/>
                    </a:lnTo>
                    <a:lnTo>
                      <a:pt x="2585" y="3062"/>
                    </a:lnTo>
                    <a:lnTo>
                      <a:pt x="2583" y="3062"/>
                    </a:lnTo>
                    <a:lnTo>
                      <a:pt x="2582" y="3062"/>
                    </a:lnTo>
                    <a:lnTo>
                      <a:pt x="2581" y="3060"/>
                    </a:lnTo>
                    <a:lnTo>
                      <a:pt x="2581" y="3058"/>
                    </a:lnTo>
                    <a:lnTo>
                      <a:pt x="2580" y="3039"/>
                    </a:lnTo>
                    <a:lnTo>
                      <a:pt x="2581" y="2993"/>
                    </a:lnTo>
                    <a:lnTo>
                      <a:pt x="2607" y="3003"/>
                    </a:lnTo>
                    <a:lnTo>
                      <a:pt x="2621" y="3010"/>
                    </a:lnTo>
                    <a:lnTo>
                      <a:pt x="2626" y="3011"/>
                    </a:lnTo>
                    <a:lnTo>
                      <a:pt x="2634" y="3011"/>
                    </a:lnTo>
                    <a:lnTo>
                      <a:pt x="2645" y="3008"/>
                    </a:lnTo>
                    <a:lnTo>
                      <a:pt x="2660" y="3005"/>
                    </a:lnTo>
                    <a:lnTo>
                      <a:pt x="2654" y="2982"/>
                    </a:lnTo>
                    <a:lnTo>
                      <a:pt x="2647" y="2964"/>
                    </a:lnTo>
                    <a:lnTo>
                      <a:pt x="2643" y="2957"/>
                    </a:lnTo>
                    <a:lnTo>
                      <a:pt x="2639" y="2951"/>
                    </a:lnTo>
                    <a:lnTo>
                      <a:pt x="2634" y="2946"/>
                    </a:lnTo>
                    <a:lnTo>
                      <a:pt x="2630" y="2941"/>
                    </a:lnTo>
                    <a:lnTo>
                      <a:pt x="2621" y="2935"/>
                    </a:lnTo>
                    <a:lnTo>
                      <a:pt x="2614" y="2931"/>
                    </a:lnTo>
                    <a:lnTo>
                      <a:pt x="2605" y="2930"/>
                    </a:lnTo>
                    <a:lnTo>
                      <a:pt x="2597" y="2929"/>
                    </a:lnTo>
                    <a:lnTo>
                      <a:pt x="2590" y="2929"/>
                    </a:lnTo>
                    <a:lnTo>
                      <a:pt x="2582" y="2927"/>
                    </a:lnTo>
                    <a:lnTo>
                      <a:pt x="2577" y="2925"/>
                    </a:lnTo>
                    <a:lnTo>
                      <a:pt x="2572" y="2922"/>
                    </a:lnTo>
                    <a:lnTo>
                      <a:pt x="2568" y="2916"/>
                    </a:lnTo>
                    <a:lnTo>
                      <a:pt x="2567" y="2907"/>
                    </a:lnTo>
                    <a:lnTo>
                      <a:pt x="2567" y="2894"/>
                    </a:lnTo>
                    <a:lnTo>
                      <a:pt x="2568" y="2878"/>
                    </a:lnTo>
                    <a:lnTo>
                      <a:pt x="2580" y="2884"/>
                    </a:lnTo>
                    <a:lnTo>
                      <a:pt x="2587" y="2889"/>
                    </a:lnTo>
                    <a:lnTo>
                      <a:pt x="2591" y="2893"/>
                    </a:lnTo>
                    <a:lnTo>
                      <a:pt x="2594" y="2897"/>
                    </a:lnTo>
                    <a:lnTo>
                      <a:pt x="2594" y="2900"/>
                    </a:lnTo>
                    <a:lnTo>
                      <a:pt x="2592" y="2901"/>
                    </a:lnTo>
                    <a:lnTo>
                      <a:pt x="2591" y="2902"/>
                    </a:lnTo>
                    <a:lnTo>
                      <a:pt x="2590" y="2902"/>
                    </a:lnTo>
                    <a:lnTo>
                      <a:pt x="2589" y="2903"/>
                    </a:lnTo>
                    <a:lnTo>
                      <a:pt x="2594" y="2903"/>
                    </a:lnTo>
                    <a:lnTo>
                      <a:pt x="2613" y="2906"/>
                    </a:lnTo>
                    <a:lnTo>
                      <a:pt x="2648" y="2910"/>
                    </a:lnTo>
                    <a:lnTo>
                      <a:pt x="2638" y="2882"/>
                    </a:lnTo>
                    <a:lnTo>
                      <a:pt x="2631" y="2864"/>
                    </a:lnTo>
                    <a:lnTo>
                      <a:pt x="2625" y="2855"/>
                    </a:lnTo>
                    <a:lnTo>
                      <a:pt x="2621" y="2851"/>
                    </a:lnTo>
                    <a:lnTo>
                      <a:pt x="2620" y="2846"/>
                    </a:lnTo>
                    <a:lnTo>
                      <a:pt x="2620" y="2839"/>
                    </a:lnTo>
                    <a:lnTo>
                      <a:pt x="2621" y="2824"/>
                    </a:lnTo>
                    <a:lnTo>
                      <a:pt x="2624" y="2798"/>
                    </a:lnTo>
                    <a:lnTo>
                      <a:pt x="2503" y="2788"/>
                    </a:lnTo>
                    <a:lnTo>
                      <a:pt x="2609" y="2703"/>
                    </a:lnTo>
                    <a:lnTo>
                      <a:pt x="2614" y="2701"/>
                    </a:lnTo>
                    <a:lnTo>
                      <a:pt x="2618" y="2698"/>
                    </a:lnTo>
                    <a:lnTo>
                      <a:pt x="2623" y="2697"/>
                    </a:lnTo>
                    <a:lnTo>
                      <a:pt x="2628" y="2694"/>
                    </a:lnTo>
                    <a:lnTo>
                      <a:pt x="2621" y="2680"/>
                    </a:lnTo>
                    <a:lnTo>
                      <a:pt x="2615" y="2665"/>
                    </a:lnTo>
                    <a:lnTo>
                      <a:pt x="2611" y="2650"/>
                    </a:lnTo>
                    <a:lnTo>
                      <a:pt x="2607" y="2635"/>
                    </a:lnTo>
                    <a:lnTo>
                      <a:pt x="2604" y="2620"/>
                    </a:lnTo>
                    <a:lnTo>
                      <a:pt x="2601" y="2604"/>
                    </a:lnTo>
                    <a:lnTo>
                      <a:pt x="2600" y="2588"/>
                    </a:lnTo>
                    <a:lnTo>
                      <a:pt x="2599" y="2573"/>
                    </a:lnTo>
                    <a:lnTo>
                      <a:pt x="2599" y="2541"/>
                    </a:lnTo>
                    <a:lnTo>
                      <a:pt x="2599" y="2511"/>
                    </a:lnTo>
                    <a:lnTo>
                      <a:pt x="2601" y="2480"/>
                    </a:lnTo>
                    <a:lnTo>
                      <a:pt x="2605" y="2451"/>
                    </a:lnTo>
                    <a:lnTo>
                      <a:pt x="2613" y="2395"/>
                    </a:lnTo>
                    <a:lnTo>
                      <a:pt x="2620" y="2346"/>
                    </a:lnTo>
                    <a:lnTo>
                      <a:pt x="2621" y="2324"/>
                    </a:lnTo>
                    <a:lnTo>
                      <a:pt x="2621" y="2305"/>
                    </a:lnTo>
                    <a:lnTo>
                      <a:pt x="2621" y="2297"/>
                    </a:lnTo>
                    <a:lnTo>
                      <a:pt x="2620" y="2289"/>
                    </a:lnTo>
                    <a:lnTo>
                      <a:pt x="2618" y="2281"/>
                    </a:lnTo>
                    <a:lnTo>
                      <a:pt x="2615" y="2275"/>
                    </a:lnTo>
                    <a:lnTo>
                      <a:pt x="2611" y="2284"/>
                    </a:lnTo>
                    <a:lnTo>
                      <a:pt x="2607" y="2294"/>
                    </a:lnTo>
                    <a:lnTo>
                      <a:pt x="2605" y="2304"/>
                    </a:lnTo>
                    <a:lnTo>
                      <a:pt x="2602" y="2313"/>
                    </a:lnTo>
                    <a:lnTo>
                      <a:pt x="2599" y="2332"/>
                    </a:lnTo>
                    <a:lnTo>
                      <a:pt x="2599" y="2352"/>
                    </a:lnTo>
                    <a:lnTo>
                      <a:pt x="2599" y="2394"/>
                    </a:lnTo>
                    <a:lnTo>
                      <a:pt x="2597" y="2444"/>
                    </a:lnTo>
                    <a:lnTo>
                      <a:pt x="2565" y="2441"/>
                    </a:lnTo>
                    <a:lnTo>
                      <a:pt x="2546" y="2440"/>
                    </a:lnTo>
                    <a:lnTo>
                      <a:pt x="2539" y="2438"/>
                    </a:lnTo>
                    <a:lnTo>
                      <a:pt x="2532" y="2436"/>
                    </a:lnTo>
                    <a:lnTo>
                      <a:pt x="2524" y="2431"/>
                    </a:lnTo>
                    <a:lnTo>
                      <a:pt x="2513" y="2423"/>
                    </a:lnTo>
                    <a:lnTo>
                      <a:pt x="2519" y="2421"/>
                    </a:lnTo>
                    <a:lnTo>
                      <a:pt x="2525" y="2419"/>
                    </a:lnTo>
                    <a:lnTo>
                      <a:pt x="2532" y="2419"/>
                    </a:lnTo>
                    <a:lnTo>
                      <a:pt x="2538" y="2419"/>
                    </a:lnTo>
                    <a:lnTo>
                      <a:pt x="2548" y="2421"/>
                    </a:lnTo>
                    <a:lnTo>
                      <a:pt x="2556" y="2421"/>
                    </a:lnTo>
                    <a:lnTo>
                      <a:pt x="2559" y="2419"/>
                    </a:lnTo>
                    <a:lnTo>
                      <a:pt x="2562" y="2417"/>
                    </a:lnTo>
                    <a:lnTo>
                      <a:pt x="2563" y="2413"/>
                    </a:lnTo>
                    <a:lnTo>
                      <a:pt x="2566" y="2408"/>
                    </a:lnTo>
                    <a:lnTo>
                      <a:pt x="2566" y="2400"/>
                    </a:lnTo>
                    <a:lnTo>
                      <a:pt x="2567" y="2390"/>
                    </a:lnTo>
                    <a:lnTo>
                      <a:pt x="2566" y="2378"/>
                    </a:lnTo>
                    <a:lnTo>
                      <a:pt x="2566" y="2362"/>
                    </a:lnTo>
                    <a:lnTo>
                      <a:pt x="2565" y="2349"/>
                    </a:lnTo>
                    <a:lnTo>
                      <a:pt x="2566" y="2336"/>
                    </a:lnTo>
                    <a:lnTo>
                      <a:pt x="2567" y="2324"/>
                    </a:lnTo>
                    <a:lnTo>
                      <a:pt x="2568" y="2313"/>
                    </a:lnTo>
                    <a:lnTo>
                      <a:pt x="2572" y="2303"/>
                    </a:lnTo>
                    <a:lnTo>
                      <a:pt x="2575" y="2293"/>
                    </a:lnTo>
                    <a:lnTo>
                      <a:pt x="2578" y="2284"/>
                    </a:lnTo>
                    <a:lnTo>
                      <a:pt x="2583" y="2275"/>
                    </a:lnTo>
                    <a:lnTo>
                      <a:pt x="2594" y="2259"/>
                    </a:lnTo>
                    <a:lnTo>
                      <a:pt x="2604" y="2240"/>
                    </a:lnTo>
                    <a:lnTo>
                      <a:pt x="2615" y="2219"/>
                    </a:lnTo>
                    <a:lnTo>
                      <a:pt x="2625" y="2196"/>
                    </a:lnTo>
                    <a:lnTo>
                      <a:pt x="2629" y="2185"/>
                    </a:lnTo>
                    <a:lnTo>
                      <a:pt x="2633" y="2176"/>
                    </a:lnTo>
                    <a:lnTo>
                      <a:pt x="2634" y="2166"/>
                    </a:lnTo>
                    <a:lnTo>
                      <a:pt x="2635" y="2158"/>
                    </a:lnTo>
                    <a:lnTo>
                      <a:pt x="2635" y="2151"/>
                    </a:lnTo>
                    <a:lnTo>
                      <a:pt x="2634" y="2143"/>
                    </a:lnTo>
                    <a:lnTo>
                      <a:pt x="2631" y="2136"/>
                    </a:lnTo>
                    <a:lnTo>
                      <a:pt x="2629" y="2129"/>
                    </a:lnTo>
                    <a:lnTo>
                      <a:pt x="2619" y="2114"/>
                    </a:lnTo>
                    <a:lnTo>
                      <a:pt x="2605" y="2096"/>
                    </a:lnTo>
                    <a:lnTo>
                      <a:pt x="2587" y="2075"/>
                    </a:lnTo>
                    <a:lnTo>
                      <a:pt x="2563" y="2047"/>
                    </a:lnTo>
                    <a:lnTo>
                      <a:pt x="2624" y="1999"/>
                    </a:lnTo>
                    <a:lnTo>
                      <a:pt x="2616" y="1985"/>
                    </a:lnTo>
                    <a:lnTo>
                      <a:pt x="2613" y="1974"/>
                    </a:lnTo>
                    <a:lnTo>
                      <a:pt x="2609" y="1966"/>
                    </a:lnTo>
                    <a:lnTo>
                      <a:pt x="2607" y="1958"/>
                    </a:lnTo>
                    <a:lnTo>
                      <a:pt x="2606" y="1952"/>
                    </a:lnTo>
                    <a:lnTo>
                      <a:pt x="2604" y="1946"/>
                    </a:lnTo>
                    <a:lnTo>
                      <a:pt x="2600" y="1938"/>
                    </a:lnTo>
                    <a:lnTo>
                      <a:pt x="2594" y="1928"/>
                    </a:lnTo>
                    <a:lnTo>
                      <a:pt x="2589" y="1923"/>
                    </a:lnTo>
                    <a:lnTo>
                      <a:pt x="2583" y="1918"/>
                    </a:lnTo>
                    <a:lnTo>
                      <a:pt x="2580" y="1915"/>
                    </a:lnTo>
                    <a:lnTo>
                      <a:pt x="2575" y="1911"/>
                    </a:lnTo>
                    <a:lnTo>
                      <a:pt x="2568" y="1906"/>
                    </a:lnTo>
                    <a:lnTo>
                      <a:pt x="2561" y="1900"/>
                    </a:lnTo>
                    <a:lnTo>
                      <a:pt x="2552" y="1890"/>
                    </a:lnTo>
                    <a:lnTo>
                      <a:pt x="2542" y="1877"/>
                    </a:lnTo>
                    <a:lnTo>
                      <a:pt x="2546" y="1862"/>
                    </a:lnTo>
                    <a:lnTo>
                      <a:pt x="2546" y="1860"/>
                    </a:lnTo>
                    <a:lnTo>
                      <a:pt x="2543" y="1863"/>
                    </a:lnTo>
                    <a:lnTo>
                      <a:pt x="2539" y="1870"/>
                    </a:lnTo>
                    <a:lnTo>
                      <a:pt x="2539" y="1873"/>
                    </a:lnTo>
                    <a:lnTo>
                      <a:pt x="2539" y="1875"/>
                    </a:lnTo>
                    <a:lnTo>
                      <a:pt x="2542" y="1875"/>
                    </a:lnTo>
                    <a:lnTo>
                      <a:pt x="2546" y="1873"/>
                    </a:lnTo>
                    <a:lnTo>
                      <a:pt x="2552" y="1868"/>
                    </a:lnTo>
                    <a:lnTo>
                      <a:pt x="2559" y="1860"/>
                    </a:lnTo>
                    <a:lnTo>
                      <a:pt x="2571" y="1848"/>
                    </a:lnTo>
                    <a:lnTo>
                      <a:pt x="2586" y="1832"/>
                    </a:lnTo>
                    <a:lnTo>
                      <a:pt x="2597" y="1818"/>
                    </a:lnTo>
                    <a:lnTo>
                      <a:pt x="2604" y="1806"/>
                    </a:lnTo>
                    <a:lnTo>
                      <a:pt x="2606" y="1801"/>
                    </a:lnTo>
                    <a:lnTo>
                      <a:pt x="2607" y="1796"/>
                    </a:lnTo>
                    <a:lnTo>
                      <a:pt x="2609" y="1792"/>
                    </a:lnTo>
                    <a:lnTo>
                      <a:pt x="2607" y="1787"/>
                    </a:lnTo>
                    <a:lnTo>
                      <a:pt x="2605" y="1778"/>
                    </a:lnTo>
                    <a:lnTo>
                      <a:pt x="2600" y="1767"/>
                    </a:lnTo>
                    <a:lnTo>
                      <a:pt x="2592" y="1754"/>
                    </a:lnTo>
                    <a:lnTo>
                      <a:pt x="2583" y="1739"/>
                    </a:lnTo>
                    <a:lnTo>
                      <a:pt x="2547" y="1638"/>
                    </a:lnTo>
                    <a:lnTo>
                      <a:pt x="2557" y="1640"/>
                    </a:lnTo>
                    <a:lnTo>
                      <a:pt x="2562" y="1642"/>
                    </a:lnTo>
                    <a:lnTo>
                      <a:pt x="2565" y="1642"/>
                    </a:lnTo>
                    <a:lnTo>
                      <a:pt x="2565" y="1642"/>
                    </a:lnTo>
                    <a:lnTo>
                      <a:pt x="2565" y="1642"/>
                    </a:lnTo>
                    <a:lnTo>
                      <a:pt x="2565" y="1640"/>
                    </a:lnTo>
                    <a:lnTo>
                      <a:pt x="2558" y="1635"/>
                    </a:lnTo>
                    <a:lnTo>
                      <a:pt x="2547" y="1629"/>
                    </a:lnTo>
                    <a:lnTo>
                      <a:pt x="2542" y="1626"/>
                    </a:lnTo>
                    <a:lnTo>
                      <a:pt x="2538" y="1624"/>
                    </a:lnTo>
                    <a:lnTo>
                      <a:pt x="2534" y="1624"/>
                    </a:lnTo>
                    <a:lnTo>
                      <a:pt x="2534" y="1625"/>
                    </a:lnTo>
                    <a:lnTo>
                      <a:pt x="2536" y="1628"/>
                    </a:lnTo>
                    <a:lnTo>
                      <a:pt x="2542" y="1634"/>
                    </a:lnTo>
                    <a:lnTo>
                      <a:pt x="2551" y="1642"/>
                    </a:lnTo>
                    <a:lnTo>
                      <a:pt x="2565" y="1653"/>
                    </a:lnTo>
                    <a:lnTo>
                      <a:pt x="2577" y="1662"/>
                    </a:lnTo>
                    <a:lnTo>
                      <a:pt x="2587" y="1670"/>
                    </a:lnTo>
                    <a:lnTo>
                      <a:pt x="2595" y="1673"/>
                    </a:lnTo>
                    <a:lnTo>
                      <a:pt x="2601" y="1675"/>
                    </a:lnTo>
                    <a:lnTo>
                      <a:pt x="2609" y="1673"/>
                    </a:lnTo>
                    <a:lnTo>
                      <a:pt x="2616" y="1670"/>
                    </a:lnTo>
                    <a:lnTo>
                      <a:pt x="2626" y="1662"/>
                    </a:lnTo>
                    <a:lnTo>
                      <a:pt x="2639" y="1653"/>
                    </a:lnTo>
                    <a:lnTo>
                      <a:pt x="2631" y="1634"/>
                    </a:lnTo>
                    <a:lnTo>
                      <a:pt x="2624" y="1620"/>
                    </a:lnTo>
                    <a:lnTo>
                      <a:pt x="2618" y="1610"/>
                    </a:lnTo>
                    <a:lnTo>
                      <a:pt x="2611" y="1602"/>
                    </a:lnTo>
                    <a:lnTo>
                      <a:pt x="2607" y="1595"/>
                    </a:lnTo>
                    <a:lnTo>
                      <a:pt x="2604" y="1585"/>
                    </a:lnTo>
                    <a:lnTo>
                      <a:pt x="2602" y="1573"/>
                    </a:lnTo>
                    <a:lnTo>
                      <a:pt x="2604" y="1557"/>
                    </a:lnTo>
                    <a:lnTo>
                      <a:pt x="2605" y="1543"/>
                    </a:lnTo>
                    <a:lnTo>
                      <a:pt x="2607" y="1533"/>
                    </a:lnTo>
                    <a:lnTo>
                      <a:pt x="2609" y="1525"/>
                    </a:lnTo>
                    <a:lnTo>
                      <a:pt x="2611" y="1520"/>
                    </a:lnTo>
                    <a:lnTo>
                      <a:pt x="2615" y="1516"/>
                    </a:lnTo>
                    <a:lnTo>
                      <a:pt x="2619" y="1515"/>
                    </a:lnTo>
                    <a:lnTo>
                      <a:pt x="2621" y="1514"/>
                    </a:lnTo>
                    <a:lnTo>
                      <a:pt x="2623" y="1511"/>
                    </a:lnTo>
                    <a:lnTo>
                      <a:pt x="2623" y="1507"/>
                    </a:lnTo>
                    <a:lnTo>
                      <a:pt x="2624" y="1502"/>
                    </a:lnTo>
                    <a:lnTo>
                      <a:pt x="2623" y="1481"/>
                    </a:lnTo>
                    <a:lnTo>
                      <a:pt x="2620" y="1443"/>
                    </a:lnTo>
                    <a:lnTo>
                      <a:pt x="2618" y="1405"/>
                    </a:lnTo>
                    <a:lnTo>
                      <a:pt x="2619" y="1373"/>
                    </a:lnTo>
                    <a:lnTo>
                      <a:pt x="2619" y="1345"/>
                    </a:lnTo>
                    <a:lnTo>
                      <a:pt x="2616" y="1316"/>
                    </a:lnTo>
                    <a:lnTo>
                      <a:pt x="2561" y="1227"/>
                    </a:lnTo>
                    <a:lnTo>
                      <a:pt x="2573" y="1217"/>
                    </a:lnTo>
                    <a:lnTo>
                      <a:pt x="2582" y="1208"/>
                    </a:lnTo>
                    <a:lnTo>
                      <a:pt x="2591" y="1200"/>
                    </a:lnTo>
                    <a:lnTo>
                      <a:pt x="2597" y="1192"/>
                    </a:lnTo>
                    <a:lnTo>
                      <a:pt x="2601" y="1183"/>
                    </a:lnTo>
                    <a:lnTo>
                      <a:pt x="2605" y="1175"/>
                    </a:lnTo>
                    <a:lnTo>
                      <a:pt x="2606" y="1168"/>
                    </a:lnTo>
                    <a:lnTo>
                      <a:pt x="2605" y="1160"/>
                    </a:lnTo>
                    <a:lnTo>
                      <a:pt x="2604" y="1153"/>
                    </a:lnTo>
                    <a:lnTo>
                      <a:pt x="2600" y="1146"/>
                    </a:lnTo>
                    <a:lnTo>
                      <a:pt x="2595" y="1140"/>
                    </a:lnTo>
                    <a:lnTo>
                      <a:pt x="2589" y="1132"/>
                    </a:lnTo>
                    <a:lnTo>
                      <a:pt x="2580" y="1126"/>
                    </a:lnTo>
                    <a:lnTo>
                      <a:pt x="2571" y="1120"/>
                    </a:lnTo>
                    <a:lnTo>
                      <a:pt x="2559" y="1113"/>
                    </a:lnTo>
                    <a:lnTo>
                      <a:pt x="2547" y="1107"/>
                    </a:lnTo>
                    <a:lnTo>
                      <a:pt x="2510" y="1092"/>
                    </a:lnTo>
                    <a:lnTo>
                      <a:pt x="2527" y="1087"/>
                    </a:lnTo>
                    <a:lnTo>
                      <a:pt x="2542" y="1083"/>
                    </a:lnTo>
                    <a:lnTo>
                      <a:pt x="2554" y="1078"/>
                    </a:lnTo>
                    <a:lnTo>
                      <a:pt x="2566" y="1072"/>
                    </a:lnTo>
                    <a:lnTo>
                      <a:pt x="2586" y="1059"/>
                    </a:lnTo>
                    <a:lnTo>
                      <a:pt x="2609" y="1044"/>
                    </a:lnTo>
                    <a:lnTo>
                      <a:pt x="2606" y="1002"/>
                    </a:lnTo>
                    <a:lnTo>
                      <a:pt x="2604" y="968"/>
                    </a:lnTo>
                    <a:lnTo>
                      <a:pt x="2602" y="937"/>
                    </a:lnTo>
                    <a:lnTo>
                      <a:pt x="2601" y="909"/>
                    </a:lnTo>
                    <a:lnTo>
                      <a:pt x="2601" y="883"/>
                    </a:lnTo>
                    <a:lnTo>
                      <a:pt x="2602" y="855"/>
                    </a:lnTo>
                    <a:lnTo>
                      <a:pt x="2606" y="823"/>
                    </a:lnTo>
                    <a:lnTo>
                      <a:pt x="2611" y="788"/>
                    </a:lnTo>
                    <a:lnTo>
                      <a:pt x="2621" y="567"/>
                    </a:lnTo>
                    <a:lnTo>
                      <a:pt x="2623" y="555"/>
                    </a:lnTo>
                    <a:lnTo>
                      <a:pt x="2624" y="541"/>
                    </a:lnTo>
                    <a:lnTo>
                      <a:pt x="2626" y="510"/>
                    </a:lnTo>
                    <a:lnTo>
                      <a:pt x="2628" y="479"/>
                    </a:lnTo>
                    <a:lnTo>
                      <a:pt x="2628" y="448"/>
                    </a:lnTo>
                    <a:lnTo>
                      <a:pt x="2628" y="417"/>
                    </a:lnTo>
                    <a:lnTo>
                      <a:pt x="2626" y="353"/>
                    </a:lnTo>
                    <a:lnTo>
                      <a:pt x="2624" y="290"/>
                    </a:lnTo>
                    <a:lnTo>
                      <a:pt x="2620" y="228"/>
                    </a:lnTo>
                    <a:lnTo>
                      <a:pt x="2616" y="166"/>
                    </a:lnTo>
                    <a:lnTo>
                      <a:pt x="2614" y="106"/>
                    </a:lnTo>
                    <a:lnTo>
                      <a:pt x="2613" y="51"/>
                    </a:lnTo>
                    <a:lnTo>
                      <a:pt x="2586" y="48"/>
                    </a:lnTo>
                    <a:lnTo>
                      <a:pt x="2565" y="46"/>
                    </a:lnTo>
                    <a:lnTo>
                      <a:pt x="2544" y="43"/>
                    </a:lnTo>
                    <a:lnTo>
                      <a:pt x="2527" y="39"/>
                    </a:lnTo>
                    <a:lnTo>
                      <a:pt x="2490" y="32"/>
                    </a:lnTo>
                    <a:lnTo>
                      <a:pt x="2447" y="25"/>
                    </a:lnTo>
                    <a:lnTo>
                      <a:pt x="2161" y="23"/>
                    </a:lnTo>
                    <a:lnTo>
                      <a:pt x="2137" y="30"/>
                    </a:lnTo>
                    <a:lnTo>
                      <a:pt x="2119" y="35"/>
                    </a:lnTo>
                    <a:lnTo>
                      <a:pt x="2113" y="38"/>
                    </a:lnTo>
                    <a:lnTo>
                      <a:pt x="2108" y="40"/>
                    </a:lnTo>
                    <a:lnTo>
                      <a:pt x="2102" y="44"/>
                    </a:lnTo>
                    <a:lnTo>
                      <a:pt x="2099" y="48"/>
                    </a:lnTo>
                    <a:lnTo>
                      <a:pt x="2085" y="70"/>
                    </a:lnTo>
                    <a:lnTo>
                      <a:pt x="2061" y="110"/>
                    </a:lnTo>
                    <a:lnTo>
                      <a:pt x="2048" y="101"/>
                    </a:lnTo>
                    <a:lnTo>
                      <a:pt x="2033" y="95"/>
                    </a:lnTo>
                    <a:lnTo>
                      <a:pt x="2017" y="87"/>
                    </a:lnTo>
                    <a:lnTo>
                      <a:pt x="1999" y="80"/>
                    </a:lnTo>
                    <a:lnTo>
                      <a:pt x="1979" y="70"/>
                    </a:lnTo>
                    <a:lnTo>
                      <a:pt x="1959" y="56"/>
                    </a:lnTo>
                    <a:lnTo>
                      <a:pt x="1947" y="47"/>
                    </a:lnTo>
                    <a:lnTo>
                      <a:pt x="1936" y="38"/>
                    </a:lnTo>
                    <a:lnTo>
                      <a:pt x="1924" y="27"/>
                    </a:lnTo>
                    <a:lnTo>
                      <a:pt x="1913" y="14"/>
                    </a:lnTo>
                    <a:lnTo>
                      <a:pt x="1826" y="10"/>
                    </a:lnTo>
                    <a:lnTo>
                      <a:pt x="1757" y="8"/>
                    </a:lnTo>
                    <a:lnTo>
                      <a:pt x="1726" y="9"/>
                    </a:lnTo>
                    <a:lnTo>
                      <a:pt x="1701" y="11"/>
                    </a:lnTo>
                    <a:lnTo>
                      <a:pt x="1688" y="14"/>
                    </a:lnTo>
                    <a:lnTo>
                      <a:pt x="1678" y="16"/>
                    </a:lnTo>
                    <a:lnTo>
                      <a:pt x="1668" y="20"/>
                    </a:lnTo>
                    <a:lnTo>
                      <a:pt x="1658" y="25"/>
                    </a:lnTo>
                    <a:lnTo>
                      <a:pt x="1651" y="30"/>
                    </a:lnTo>
                    <a:lnTo>
                      <a:pt x="1642" y="37"/>
                    </a:lnTo>
                    <a:lnTo>
                      <a:pt x="1635" y="43"/>
                    </a:lnTo>
                    <a:lnTo>
                      <a:pt x="1628" y="52"/>
                    </a:lnTo>
                    <a:lnTo>
                      <a:pt x="1623" y="61"/>
                    </a:lnTo>
                    <a:lnTo>
                      <a:pt x="1618" y="71"/>
                    </a:lnTo>
                    <a:lnTo>
                      <a:pt x="1613" y="82"/>
                    </a:lnTo>
                    <a:lnTo>
                      <a:pt x="1609" y="95"/>
                    </a:lnTo>
                    <a:lnTo>
                      <a:pt x="1605" y="109"/>
                    </a:lnTo>
                    <a:lnTo>
                      <a:pt x="1603" y="125"/>
                    </a:lnTo>
                    <a:lnTo>
                      <a:pt x="1600" y="142"/>
                    </a:lnTo>
                    <a:lnTo>
                      <a:pt x="1597" y="161"/>
                    </a:lnTo>
                    <a:lnTo>
                      <a:pt x="1595" y="201"/>
                    </a:lnTo>
                    <a:lnTo>
                      <a:pt x="1595" y="251"/>
                    </a:lnTo>
                    <a:lnTo>
                      <a:pt x="1592" y="783"/>
                    </a:lnTo>
                    <a:lnTo>
                      <a:pt x="1591" y="866"/>
                    </a:lnTo>
                    <a:lnTo>
                      <a:pt x="1591" y="921"/>
                    </a:lnTo>
                    <a:lnTo>
                      <a:pt x="1592" y="940"/>
                    </a:lnTo>
                    <a:lnTo>
                      <a:pt x="1595" y="955"/>
                    </a:lnTo>
                    <a:lnTo>
                      <a:pt x="1597" y="965"/>
                    </a:lnTo>
                    <a:lnTo>
                      <a:pt x="1601" y="974"/>
                    </a:lnTo>
                    <a:lnTo>
                      <a:pt x="1606" y="982"/>
                    </a:lnTo>
                    <a:lnTo>
                      <a:pt x="1613" y="988"/>
                    </a:lnTo>
                    <a:lnTo>
                      <a:pt x="1620" y="994"/>
                    </a:lnTo>
                    <a:lnTo>
                      <a:pt x="1630" y="1002"/>
                    </a:lnTo>
                    <a:lnTo>
                      <a:pt x="1640" y="1013"/>
                    </a:lnTo>
                    <a:lnTo>
                      <a:pt x="1653" y="1026"/>
                    </a:lnTo>
                    <a:lnTo>
                      <a:pt x="1668" y="1044"/>
                    </a:lnTo>
                    <a:lnTo>
                      <a:pt x="1685" y="1067"/>
                    </a:lnTo>
                    <a:lnTo>
                      <a:pt x="1672" y="1068"/>
                    </a:lnTo>
                    <a:lnTo>
                      <a:pt x="1662" y="1069"/>
                    </a:lnTo>
                    <a:lnTo>
                      <a:pt x="1656" y="1068"/>
                    </a:lnTo>
                    <a:lnTo>
                      <a:pt x="1652" y="1067"/>
                    </a:lnTo>
                    <a:lnTo>
                      <a:pt x="1644" y="1060"/>
                    </a:lnTo>
                    <a:lnTo>
                      <a:pt x="1630" y="1050"/>
                    </a:lnTo>
                    <a:lnTo>
                      <a:pt x="1624" y="1366"/>
                    </a:lnTo>
                    <a:lnTo>
                      <a:pt x="1623" y="1371"/>
                    </a:lnTo>
                    <a:lnTo>
                      <a:pt x="1620" y="1379"/>
                    </a:lnTo>
                    <a:lnTo>
                      <a:pt x="1618" y="1392"/>
                    </a:lnTo>
                    <a:lnTo>
                      <a:pt x="1616" y="1406"/>
                    </a:lnTo>
                    <a:lnTo>
                      <a:pt x="1735" y="1443"/>
                    </a:lnTo>
                    <a:lnTo>
                      <a:pt x="1741" y="1444"/>
                    </a:lnTo>
                    <a:lnTo>
                      <a:pt x="1746" y="1447"/>
                    </a:lnTo>
                    <a:lnTo>
                      <a:pt x="1752" y="1448"/>
                    </a:lnTo>
                    <a:lnTo>
                      <a:pt x="1758" y="1449"/>
                    </a:lnTo>
                    <a:lnTo>
                      <a:pt x="1733" y="1457"/>
                    </a:lnTo>
                    <a:lnTo>
                      <a:pt x="1712" y="1461"/>
                    </a:lnTo>
                    <a:lnTo>
                      <a:pt x="1696" y="1463"/>
                    </a:lnTo>
                    <a:lnTo>
                      <a:pt x="1683" y="1463"/>
                    </a:lnTo>
                    <a:lnTo>
                      <a:pt x="1657" y="1459"/>
                    </a:lnTo>
                    <a:lnTo>
                      <a:pt x="1618" y="1449"/>
                    </a:lnTo>
                    <a:lnTo>
                      <a:pt x="1616" y="1486"/>
                    </a:lnTo>
                    <a:lnTo>
                      <a:pt x="1613" y="1511"/>
                    </a:lnTo>
                    <a:lnTo>
                      <a:pt x="1611" y="1520"/>
                    </a:lnTo>
                    <a:lnTo>
                      <a:pt x="1610" y="1528"/>
                    </a:lnTo>
                    <a:lnTo>
                      <a:pt x="1608" y="1531"/>
                    </a:lnTo>
                    <a:lnTo>
                      <a:pt x="1606" y="1535"/>
                    </a:lnTo>
                    <a:lnTo>
                      <a:pt x="1604" y="1538"/>
                    </a:lnTo>
                    <a:lnTo>
                      <a:pt x="1601" y="1538"/>
                    </a:lnTo>
                    <a:lnTo>
                      <a:pt x="1600" y="1539"/>
                    </a:lnTo>
                    <a:lnTo>
                      <a:pt x="1597" y="1538"/>
                    </a:lnTo>
                    <a:lnTo>
                      <a:pt x="1594" y="1537"/>
                    </a:lnTo>
                    <a:lnTo>
                      <a:pt x="1591" y="1538"/>
                    </a:lnTo>
                    <a:lnTo>
                      <a:pt x="1587" y="1539"/>
                    </a:lnTo>
                    <a:lnTo>
                      <a:pt x="1584" y="1540"/>
                    </a:lnTo>
                    <a:lnTo>
                      <a:pt x="1561" y="1557"/>
                    </a:lnTo>
                    <a:lnTo>
                      <a:pt x="1557" y="1563"/>
                    </a:lnTo>
                    <a:lnTo>
                      <a:pt x="1551" y="1576"/>
                    </a:lnTo>
                    <a:lnTo>
                      <a:pt x="1544" y="1590"/>
                    </a:lnTo>
                    <a:lnTo>
                      <a:pt x="1542" y="1596"/>
                    </a:lnTo>
                    <a:lnTo>
                      <a:pt x="1539" y="1568"/>
                    </a:lnTo>
                    <a:lnTo>
                      <a:pt x="1541" y="1547"/>
                    </a:lnTo>
                    <a:lnTo>
                      <a:pt x="1542" y="1529"/>
                    </a:lnTo>
                    <a:lnTo>
                      <a:pt x="1544" y="1515"/>
                    </a:lnTo>
                    <a:lnTo>
                      <a:pt x="1547" y="1504"/>
                    </a:lnTo>
                    <a:lnTo>
                      <a:pt x="1550" y="1490"/>
                    </a:lnTo>
                    <a:lnTo>
                      <a:pt x="1551" y="1476"/>
                    </a:lnTo>
                    <a:lnTo>
                      <a:pt x="1550" y="1457"/>
                    </a:lnTo>
                    <a:lnTo>
                      <a:pt x="1534" y="1462"/>
                    </a:lnTo>
                    <a:lnTo>
                      <a:pt x="1527" y="1466"/>
                    </a:lnTo>
                    <a:lnTo>
                      <a:pt x="1524" y="1468"/>
                    </a:lnTo>
                    <a:lnTo>
                      <a:pt x="1524" y="1471"/>
                    </a:lnTo>
                    <a:lnTo>
                      <a:pt x="1523" y="1474"/>
                    </a:lnTo>
                    <a:lnTo>
                      <a:pt x="1519" y="1480"/>
                    </a:lnTo>
                    <a:lnTo>
                      <a:pt x="1509" y="1488"/>
                    </a:lnTo>
                    <a:lnTo>
                      <a:pt x="1491" y="1500"/>
                    </a:lnTo>
                    <a:lnTo>
                      <a:pt x="1495" y="1474"/>
                    </a:lnTo>
                    <a:lnTo>
                      <a:pt x="1498" y="1457"/>
                    </a:lnTo>
                    <a:lnTo>
                      <a:pt x="1500" y="1445"/>
                    </a:lnTo>
                    <a:lnTo>
                      <a:pt x="1504" y="1438"/>
                    </a:lnTo>
                    <a:lnTo>
                      <a:pt x="1510" y="1433"/>
                    </a:lnTo>
                    <a:lnTo>
                      <a:pt x="1520" y="1429"/>
                    </a:lnTo>
                    <a:lnTo>
                      <a:pt x="1534" y="1423"/>
                    </a:lnTo>
                    <a:lnTo>
                      <a:pt x="1555" y="1414"/>
                    </a:lnTo>
                    <a:lnTo>
                      <a:pt x="1503" y="1297"/>
                    </a:lnTo>
                    <a:lnTo>
                      <a:pt x="1503" y="1292"/>
                    </a:lnTo>
                    <a:lnTo>
                      <a:pt x="1504" y="1291"/>
                    </a:lnTo>
                    <a:lnTo>
                      <a:pt x="1505" y="1290"/>
                    </a:lnTo>
                    <a:lnTo>
                      <a:pt x="1507" y="1290"/>
                    </a:lnTo>
                    <a:lnTo>
                      <a:pt x="1500" y="1282"/>
                    </a:lnTo>
                    <a:lnTo>
                      <a:pt x="1470" y="1259"/>
                    </a:lnTo>
                    <a:lnTo>
                      <a:pt x="1419" y="1321"/>
                    </a:lnTo>
                    <a:lnTo>
                      <a:pt x="1413" y="1311"/>
                    </a:lnTo>
                    <a:lnTo>
                      <a:pt x="1408" y="1302"/>
                    </a:lnTo>
                    <a:lnTo>
                      <a:pt x="1406" y="1295"/>
                    </a:lnTo>
                    <a:lnTo>
                      <a:pt x="1406" y="1288"/>
                    </a:lnTo>
                    <a:lnTo>
                      <a:pt x="1406" y="1284"/>
                    </a:lnTo>
                    <a:lnTo>
                      <a:pt x="1407" y="1279"/>
                    </a:lnTo>
                    <a:lnTo>
                      <a:pt x="1409" y="1277"/>
                    </a:lnTo>
                    <a:lnTo>
                      <a:pt x="1413" y="1273"/>
                    </a:lnTo>
                    <a:lnTo>
                      <a:pt x="1421" y="1267"/>
                    </a:lnTo>
                    <a:lnTo>
                      <a:pt x="1428" y="1257"/>
                    </a:lnTo>
                    <a:lnTo>
                      <a:pt x="1432" y="1250"/>
                    </a:lnTo>
                    <a:lnTo>
                      <a:pt x="1435" y="1243"/>
                    </a:lnTo>
                    <a:lnTo>
                      <a:pt x="1437" y="1234"/>
                    </a:lnTo>
                    <a:lnTo>
                      <a:pt x="1438" y="1222"/>
                    </a:lnTo>
                    <a:lnTo>
                      <a:pt x="1437" y="1208"/>
                    </a:lnTo>
                    <a:lnTo>
                      <a:pt x="1435" y="1201"/>
                    </a:lnTo>
                    <a:lnTo>
                      <a:pt x="1433" y="1197"/>
                    </a:lnTo>
                    <a:lnTo>
                      <a:pt x="1431" y="1194"/>
                    </a:lnTo>
                    <a:lnTo>
                      <a:pt x="1431" y="1193"/>
                    </a:lnTo>
                    <a:lnTo>
                      <a:pt x="1432" y="1189"/>
                    </a:lnTo>
                    <a:lnTo>
                      <a:pt x="1438" y="1182"/>
                    </a:lnTo>
                    <a:lnTo>
                      <a:pt x="1449" y="1169"/>
                    </a:lnTo>
                    <a:lnTo>
                      <a:pt x="1459" y="1159"/>
                    </a:lnTo>
                    <a:lnTo>
                      <a:pt x="1473" y="1148"/>
                    </a:lnTo>
                    <a:lnTo>
                      <a:pt x="1485" y="1139"/>
                    </a:lnTo>
                    <a:lnTo>
                      <a:pt x="1495" y="1132"/>
                    </a:lnTo>
                    <a:lnTo>
                      <a:pt x="1484" y="1125"/>
                    </a:lnTo>
                    <a:lnTo>
                      <a:pt x="1475" y="1120"/>
                    </a:lnTo>
                    <a:lnTo>
                      <a:pt x="1469" y="1117"/>
                    </a:lnTo>
                    <a:lnTo>
                      <a:pt x="1464" y="1116"/>
                    </a:lnTo>
                    <a:lnTo>
                      <a:pt x="1460" y="1117"/>
                    </a:lnTo>
                    <a:lnTo>
                      <a:pt x="1456" y="1118"/>
                    </a:lnTo>
                    <a:lnTo>
                      <a:pt x="1455" y="1121"/>
                    </a:lnTo>
                    <a:lnTo>
                      <a:pt x="1452" y="1125"/>
                    </a:lnTo>
                    <a:lnTo>
                      <a:pt x="1451" y="1129"/>
                    </a:lnTo>
                    <a:lnTo>
                      <a:pt x="1449" y="1131"/>
                    </a:lnTo>
                    <a:lnTo>
                      <a:pt x="1445" y="1134"/>
                    </a:lnTo>
                    <a:lnTo>
                      <a:pt x="1441" y="1136"/>
                    </a:lnTo>
                    <a:lnTo>
                      <a:pt x="1435" y="1136"/>
                    </a:lnTo>
                    <a:lnTo>
                      <a:pt x="1427" y="1135"/>
                    </a:lnTo>
                    <a:lnTo>
                      <a:pt x="1418" y="1131"/>
                    </a:lnTo>
                    <a:lnTo>
                      <a:pt x="1406" y="1125"/>
                    </a:lnTo>
                    <a:lnTo>
                      <a:pt x="1418" y="1107"/>
                    </a:lnTo>
                    <a:lnTo>
                      <a:pt x="1428" y="1092"/>
                    </a:lnTo>
                    <a:lnTo>
                      <a:pt x="1432" y="1086"/>
                    </a:lnTo>
                    <a:lnTo>
                      <a:pt x="1436" y="1078"/>
                    </a:lnTo>
                    <a:lnTo>
                      <a:pt x="1438" y="1070"/>
                    </a:lnTo>
                    <a:lnTo>
                      <a:pt x="1440" y="1063"/>
                    </a:lnTo>
                    <a:lnTo>
                      <a:pt x="1442" y="1048"/>
                    </a:lnTo>
                    <a:lnTo>
                      <a:pt x="1441" y="1031"/>
                    </a:lnTo>
                    <a:lnTo>
                      <a:pt x="1440" y="1011"/>
                    </a:lnTo>
                    <a:lnTo>
                      <a:pt x="1436" y="988"/>
                    </a:lnTo>
                    <a:lnTo>
                      <a:pt x="1358" y="960"/>
                    </a:lnTo>
                    <a:lnTo>
                      <a:pt x="1335" y="878"/>
                    </a:lnTo>
                    <a:lnTo>
                      <a:pt x="1330" y="866"/>
                    </a:lnTo>
                    <a:lnTo>
                      <a:pt x="1329" y="864"/>
                    </a:lnTo>
                    <a:lnTo>
                      <a:pt x="1329" y="863"/>
                    </a:lnTo>
                    <a:lnTo>
                      <a:pt x="1325" y="851"/>
                    </a:lnTo>
                    <a:lnTo>
                      <a:pt x="1322" y="840"/>
                    </a:lnTo>
                    <a:lnTo>
                      <a:pt x="1321" y="828"/>
                    </a:lnTo>
                    <a:lnTo>
                      <a:pt x="1320" y="817"/>
                    </a:lnTo>
                    <a:lnTo>
                      <a:pt x="1318" y="806"/>
                    </a:lnTo>
                    <a:lnTo>
                      <a:pt x="1318" y="783"/>
                    </a:lnTo>
                    <a:lnTo>
                      <a:pt x="1320" y="761"/>
                    </a:lnTo>
                    <a:lnTo>
                      <a:pt x="1320" y="740"/>
                    </a:lnTo>
                    <a:lnTo>
                      <a:pt x="1320" y="719"/>
                    </a:lnTo>
                    <a:lnTo>
                      <a:pt x="1318" y="711"/>
                    </a:lnTo>
                    <a:lnTo>
                      <a:pt x="1317" y="702"/>
                    </a:lnTo>
                    <a:lnTo>
                      <a:pt x="1316" y="693"/>
                    </a:lnTo>
                    <a:lnTo>
                      <a:pt x="1312" y="685"/>
                    </a:lnTo>
                    <a:lnTo>
                      <a:pt x="1273" y="569"/>
                    </a:lnTo>
                    <a:lnTo>
                      <a:pt x="1267" y="543"/>
                    </a:lnTo>
                    <a:lnTo>
                      <a:pt x="1260" y="521"/>
                    </a:lnTo>
                    <a:lnTo>
                      <a:pt x="1254" y="502"/>
                    </a:lnTo>
                    <a:lnTo>
                      <a:pt x="1247" y="484"/>
                    </a:lnTo>
                    <a:lnTo>
                      <a:pt x="1243" y="476"/>
                    </a:lnTo>
                    <a:lnTo>
                      <a:pt x="1238" y="469"/>
                    </a:lnTo>
                    <a:lnTo>
                      <a:pt x="1233" y="462"/>
                    </a:lnTo>
                    <a:lnTo>
                      <a:pt x="1226" y="456"/>
                    </a:lnTo>
                    <a:lnTo>
                      <a:pt x="1219" y="450"/>
                    </a:lnTo>
                    <a:lnTo>
                      <a:pt x="1210" y="445"/>
                    </a:lnTo>
                    <a:lnTo>
                      <a:pt x="1200" y="440"/>
                    </a:lnTo>
                    <a:lnTo>
                      <a:pt x="1190" y="436"/>
                    </a:lnTo>
                    <a:lnTo>
                      <a:pt x="1200" y="424"/>
                    </a:lnTo>
                    <a:lnTo>
                      <a:pt x="1207" y="413"/>
                    </a:lnTo>
                    <a:lnTo>
                      <a:pt x="1211" y="403"/>
                    </a:lnTo>
                    <a:lnTo>
                      <a:pt x="1214" y="393"/>
                    </a:lnTo>
                    <a:lnTo>
                      <a:pt x="1214" y="383"/>
                    </a:lnTo>
                    <a:lnTo>
                      <a:pt x="1212" y="372"/>
                    </a:lnTo>
                    <a:lnTo>
                      <a:pt x="1210" y="362"/>
                    </a:lnTo>
                    <a:lnTo>
                      <a:pt x="1206" y="353"/>
                    </a:lnTo>
                    <a:lnTo>
                      <a:pt x="1197" y="333"/>
                    </a:lnTo>
                    <a:lnTo>
                      <a:pt x="1187" y="313"/>
                    </a:lnTo>
                    <a:lnTo>
                      <a:pt x="1182" y="303"/>
                    </a:lnTo>
                    <a:lnTo>
                      <a:pt x="1178" y="291"/>
                    </a:lnTo>
                    <a:lnTo>
                      <a:pt x="1176" y="281"/>
                    </a:lnTo>
                    <a:lnTo>
                      <a:pt x="1175" y="270"/>
                    </a:lnTo>
                    <a:lnTo>
                      <a:pt x="1173" y="242"/>
                    </a:lnTo>
                    <a:lnTo>
                      <a:pt x="1168" y="206"/>
                    </a:lnTo>
                    <a:lnTo>
                      <a:pt x="1161" y="168"/>
                    </a:lnTo>
                    <a:lnTo>
                      <a:pt x="1152" y="128"/>
                    </a:lnTo>
                    <a:lnTo>
                      <a:pt x="1146" y="109"/>
                    </a:lnTo>
                    <a:lnTo>
                      <a:pt x="1139" y="91"/>
                    </a:lnTo>
                    <a:lnTo>
                      <a:pt x="1133" y="73"/>
                    </a:lnTo>
                    <a:lnTo>
                      <a:pt x="1125" y="57"/>
                    </a:lnTo>
                    <a:lnTo>
                      <a:pt x="1118" y="43"/>
                    </a:lnTo>
                    <a:lnTo>
                      <a:pt x="1110" y="32"/>
                    </a:lnTo>
                    <a:lnTo>
                      <a:pt x="1105" y="27"/>
                    </a:lnTo>
                    <a:lnTo>
                      <a:pt x="1101" y="23"/>
                    </a:lnTo>
                    <a:lnTo>
                      <a:pt x="1098" y="19"/>
                    </a:lnTo>
                    <a:lnTo>
                      <a:pt x="1093" y="16"/>
                    </a:lnTo>
                    <a:lnTo>
                      <a:pt x="1084" y="13"/>
                    </a:lnTo>
                    <a:lnTo>
                      <a:pt x="1074" y="10"/>
                    </a:lnTo>
                    <a:lnTo>
                      <a:pt x="1063" y="6"/>
                    </a:lnTo>
                    <a:lnTo>
                      <a:pt x="1052" y="5"/>
                    </a:lnTo>
                    <a:lnTo>
                      <a:pt x="1027" y="1"/>
                    </a:lnTo>
                    <a:lnTo>
                      <a:pt x="999" y="0"/>
                    </a:lnTo>
                    <a:lnTo>
                      <a:pt x="970" y="0"/>
                    </a:lnTo>
                    <a:lnTo>
                      <a:pt x="938" y="0"/>
                    </a:lnTo>
                    <a:lnTo>
                      <a:pt x="906" y="2"/>
                    </a:lnTo>
                    <a:lnTo>
                      <a:pt x="873" y="5"/>
                    </a:lnTo>
                    <a:lnTo>
                      <a:pt x="806" y="11"/>
                    </a:lnTo>
                    <a:lnTo>
                      <a:pt x="742" y="19"/>
                    </a:lnTo>
                    <a:lnTo>
                      <a:pt x="683" y="25"/>
                    </a:lnTo>
                    <a:lnTo>
                      <a:pt x="634" y="28"/>
                    </a:lnTo>
                    <a:lnTo>
                      <a:pt x="610" y="29"/>
                    </a:lnTo>
                    <a:lnTo>
                      <a:pt x="591" y="28"/>
                    </a:lnTo>
                    <a:lnTo>
                      <a:pt x="575" y="27"/>
                    </a:lnTo>
                    <a:lnTo>
                      <a:pt x="560" y="24"/>
                    </a:lnTo>
                    <a:lnTo>
                      <a:pt x="545" y="23"/>
                    </a:lnTo>
                    <a:lnTo>
                      <a:pt x="528" y="20"/>
                    </a:lnTo>
                    <a:lnTo>
                      <a:pt x="508" y="19"/>
                    </a:lnTo>
                    <a:lnTo>
                      <a:pt x="483" y="18"/>
                    </a:lnTo>
                    <a:close/>
                  </a:path>
                </a:pathLst>
              </a:custGeom>
              <a:grpFill/>
              <a:ln w="76200">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10">
                <a:extLst>
                  <a:ext uri="{FF2B5EF4-FFF2-40B4-BE49-F238E27FC236}">
                    <a16:creationId xmlns:a16="http://schemas.microsoft.com/office/drawing/2014/main" id="{03733A4C-9F55-EB80-6865-9EF82B92A64F}"/>
                  </a:ext>
                </a:extLst>
              </p:cNvPr>
              <p:cNvSpPr>
                <a:spLocks/>
              </p:cNvSpPr>
              <p:nvPr/>
            </p:nvSpPr>
            <p:spPr bwMode="auto">
              <a:xfrm>
                <a:off x="3063082" y="2086769"/>
                <a:ext cx="822325" cy="1577975"/>
              </a:xfrm>
              <a:custGeom>
                <a:avLst/>
                <a:gdLst>
                  <a:gd name="T0" fmla="*/ 9 w 2073"/>
                  <a:gd name="T1" fmla="*/ 259 h 3974"/>
                  <a:gd name="T2" fmla="*/ 14 w 2073"/>
                  <a:gd name="T3" fmla="*/ 415 h 3974"/>
                  <a:gd name="T4" fmla="*/ 36 w 2073"/>
                  <a:gd name="T5" fmla="*/ 583 h 3974"/>
                  <a:gd name="T6" fmla="*/ 21 w 2073"/>
                  <a:gd name="T7" fmla="*/ 689 h 3974"/>
                  <a:gd name="T8" fmla="*/ 60 w 2073"/>
                  <a:gd name="T9" fmla="*/ 1006 h 3974"/>
                  <a:gd name="T10" fmla="*/ 40 w 2073"/>
                  <a:gd name="T11" fmla="*/ 1256 h 3974"/>
                  <a:gd name="T12" fmla="*/ 38 w 2073"/>
                  <a:gd name="T13" fmla="*/ 1405 h 3974"/>
                  <a:gd name="T14" fmla="*/ 81 w 2073"/>
                  <a:gd name="T15" fmla="*/ 1431 h 3974"/>
                  <a:gd name="T16" fmla="*/ 36 w 2073"/>
                  <a:gd name="T17" fmla="*/ 1560 h 3974"/>
                  <a:gd name="T18" fmla="*/ 36 w 2073"/>
                  <a:gd name="T19" fmla="*/ 1667 h 3974"/>
                  <a:gd name="T20" fmla="*/ 16 w 2073"/>
                  <a:gd name="T21" fmla="*/ 1683 h 3974"/>
                  <a:gd name="T22" fmla="*/ 46 w 2073"/>
                  <a:gd name="T23" fmla="*/ 1759 h 3974"/>
                  <a:gd name="T24" fmla="*/ 26 w 2073"/>
                  <a:gd name="T25" fmla="*/ 1746 h 3974"/>
                  <a:gd name="T26" fmla="*/ 38 w 2073"/>
                  <a:gd name="T27" fmla="*/ 1846 h 3974"/>
                  <a:gd name="T28" fmla="*/ 37 w 2073"/>
                  <a:gd name="T29" fmla="*/ 2012 h 3974"/>
                  <a:gd name="T30" fmla="*/ 13 w 2073"/>
                  <a:gd name="T31" fmla="*/ 2283 h 3974"/>
                  <a:gd name="T32" fmla="*/ 36 w 2073"/>
                  <a:gd name="T33" fmla="*/ 2365 h 3974"/>
                  <a:gd name="T34" fmla="*/ 14 w 2073"/>
                  <a:gd name="T35" fmla="*/ 2652 h 3974"/>
                  <a:gd name="T36" fmla="*/ 65 w 2073"/>
                  <a:gd name="T37" fmla="*/ 2678 h 3974"/>
                  <a:gd name="T38" fmla="*/ 74 w 2073"/>
                  <a:gd name="T39" fmla="*/ 2781 h 3974"/>
                  <a:gd name="T40" fmla="*/ 47 w 2073"/>
                  <a:gd name="T41" fmla="*/ 2858 h 3974"/>
                  <a:gd name="T42" fmla="*/ 53 w 2073"/>
                  <a:gd name="T43" fmla="*/ 2816 h 3974"/>
                  <a:gd name="T44" fmla="*/ 18 w 2073"/>
                  <a:gd name="T45" fmla="*/ 2896 h 3974"/>
                  <a:gd name="T46" fmla="*/ 37 w 2073"/>
                  <a:gd name="T47" fmla="*/ 3024 h 3974"/>
                  <a:gd name="T48" fmla="*/ 27 w 2073"/>
                  <a:gd name="T49" fmla="*/ 3606 h 3974"/>
                  <a:gd name="T50" fmla="*/ 62 w 2073"/>
                  <a:gd name="T51" fmla="*/ 3828 h 3974"/>
                  <a:gd name="T52" fmla="*/ 439 w 2073"/>
                  <a:gd name="T53" fmla="*/ 3940 h 3974"/>
                  <a:gd name="T54" fmla="*/ 534 w 2073"/>
                  <a:gd name="T55" fmla="*/ 3972 h 3974"/>
                  <a:gd name="T56" fmla="*/ 617 w 2073"/>
                  <a:gd name="T57" fmla="*/ 3794 h 3974"/>
                  <a:gd name="T58" fmla="*/ 656 w 2073"/>
                  <a:gd name="T59" fmla="*/ 3806 h 3974"/>
                  <a:gd name="T60" fmla="*/ 1297 w 2073"/>
                  <a:gd name="T61" fmla="*/ 3850 h 3974"/>
                  <a:gd name="T62" fmla="*/ 1921 w 2073"/>
                  <a:gd name="T63" fmla="*/ 3784 h 3974"/>
                  <a:gd name="T64" fmla="*/ 2037 w 2073"/>
                  <a:gd name="T65" fmla="*/ 3728 h 3974"/>
                  <a:gd name="T66" fmla="*/ 2027 w 2073"/>
                  <a:gd name="T67" fmla="*/ 3450 h 3974"/>
                  <a:gd name="T68" fmla="*/ 1984 w 2073"/>
                  <a:gd name="T69" fmla="*/ 3333 h 3974"/>
                  <a:gd name="T70" fmla="*/ 1940 w 2073"/>
                  <a:gd name="T71" fmla="*/ 3261 h 3974"/>
                  <a:gd name="T72" fmla="*/ 1989 w 2073"/>
                  <a:gd name="T73" fmla="*/ 2980 h 3974"/>
                  <a:gd name="T74" fmla="*/ 2029 w 2073"/>
                  <a:gd name="T75" fmla="*/ 2877 h 3974"/>
                  <a:gd name="T76" fmla="*/ 1416 w 2073"/>
                  <a:gd name="T77" fmla="*/ 2862 h 3974"/>
                  <a:gd name="T78" fmla="*/ 1892 w 2073"/>
                  <a:gd name="T79" fmla="*/ 2360 h 3974"/>
                  <a:gd name="T80" fmla="*/ 1941 w 2073"/>
                  <a:gd name="T81" fmla="*/ 2312 h 3974"/>
                  <a:gd name="T82" fmla="*/ 1903 w 2073"/>
                  <a:gd name="T83" fmla="*/ 2187 h 3974"/>
                  <a:gd name="T84" fmla="*/ 1911 w 2073"/>
                  <a:gd name="T85" fmla="*/ 1959 h 3974"/>
                  <a:gd name="T86" fmla="*/ 1754 w 2073"/>
                  <a:gd name="T87" fmla="*/ 1757 h 3974"/>
                  <a:gd name="T88" fmla="*/ 1812 w 2073"/>
                  <a:gd name="T89" fmla="*/ 1699 h 3974"/>
                  <a:gd name="T90" fmla="*/ 1883 w 2073"/>
                  <a:gd name="T91" fmla="*/ 1604 h 3974"/>
                  <a:gd name="T92" fmla="*/ 1871 w 2073"/>
                  <a:gd name="T93" fmla="*/ 1539 h 3974"/>
                  <a:gd name="T94" fmla="*/ 1882 w 2073"/>
                  <a:gd name="T95" fmla="*/ 1495 h 3974"/>
                  <a:gd name="T96" fmla="*/ 1096 w 2073"/>
                  <a:gd name="T97" fmla="*/ 1163 h 3974"/>
                  <a:gd name="T98" fmla="*/ 1122 w 2073"/>
                  <a:gd name="T99" fmla="*/ 992 h 3974"/>
                  <a:gd name="T100" fmla="*/ 1687 w 2073"/>
                  <a:gd name="T101" fmla="*/ 992 h 3974"/>
                  <a:gd name="T102" fmla="*/ 1938 w 2073"/>
                  <a:gd name="T103" fmla="*/ 839 h 3974"/>
                  <a:gd name="T104" fmla="*/ 1942 w 2073"/>
                  <a:gd name="T105" fmla="*/ 695 h 3974"/>
                  <a:gd name="T106" fmla="*/ 1870 w 2073"/>
                  <a:gd name="T107" fmla="*/ 634 h 3974"/>
                  <a:gd name="T108" fmla="*/ 1990 w 2073"/>
                  <a:gd name="T109" fmla="*/ 569 h 3974"/>
                  <a:gd name="T110" fmla="*/ 1962 w 2073"/>
                  <a:gd name="T111" fmla="*/ 425 h 3974"/>
                  <a:gd name="T112" fmla="*/ 1904 w 2073"/>
                  <a:gd name="T113" fmla="*/ 354 h 3974"/>
                  <a:gd name="T114" fmla="*/ 1935 w 2073"/>
                  <a:gd name="T115" fmla="*/ 284 h 3974"/>
                  <a:gd name="T116" fmla="*/ 2008 w 2073"/>
                  <a:gd name="T117" fmla="*/ 123 h 3974"/>
                  <a:gd name="T118" fmla="*/ 1764 w 2073"/>
                  <a:gd name="T119" fmla="*/ 13 h 3974"/>
                  <a:gd name="T120" fmla="*/ 1055 w 2073"/>
                  <a:gd name="T121" fmla="*/ 16 h 3974"/>
                  <a:gd name="T122" fmla="*/ 84 w 2073"/>
                  <a:gd name="T123" fmla="*/ 9 h 3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73" h="3974">
                    <a:moveTo>
                      <a:pt x="27" y="12"/>
                    </a:moveTo>
                    <a:lnTo>
                      <a:pt x="36" y="33"/>
                    </a:lnTo>
                    <a:lnTo>
                      <a:pt x="40" y="47"/>
                    </a:lnTo>
                    <a:lnTo>
                      <a:pt x="40" y="51"/>
                    </a:lnTo>
                    <a:lnTo>
                      <a:pt x="40" y="55"/>
                    </a:lnTo>
                    <a:lnTo>
                      <a:pt x="38" y="56"/>
                    </a:lnTo>
                    <a:lnTo>
                      <a:pt x="37" y="57"/>
                    </a:lnTo>
                    <a:lnTo>
                      <a:pt x="32" y="59"/>
                    </a:lnTo>
                    <a:lnTo>
                      <a:pt x="27" y="60"/>
                    </a:lnTo>
                    <a:lnTo>
                      <a:pt x="24" y="60"/>
                    </a:lnTo>
                    <a:lnTo>
                      <a:pt x="23" y="61"/>
                    </a:lnTo>
                    <a:lnTo>
                      <a:pt x="21" y="64"/>
                    </a:lnTo>
                    <a:lnTo>
                      <a:pt x="19" y="67"/>
                    </a:lnTo>
                    <a:lnTo>
                      <a:pt x="9" y="259"/>
                    </a:lnTo>
                    <a:lnTo>
                      <a:pt x="12" y="280"/>
                    </a:lnTo>
                    <a:lnTo>
                      <a:pt x="14" y="285"/>
                    </a:lnTo>
                    <a:lnTo>
                      <a:pt x="14" y="285"/>
                    </a:lnTo>
                    <a:lnTo>
                      <a:pt x="16" y="287"/>
                    </a:lnTo>
                    <a:lnTo>
                      <a:pt x="16" y="288"/>
                    </a:lnTo>
                    <a:lnTo>
                      <a:pt x="17" y="293"/>
                    </a:lnTo>
                    <a:lnTo>
                      <a:pt x="16" y="322"/>
                    </a:lnTo>
                    <a:lnTo>
                      <a:pt x="13" y="332"/>
                    </a:lnTo>
                    <a:lnTo>
                      <a:pt x="11" y="341"/>
                    </a:lnTo>
                    <a:lnTo>
                      <a:pt x="11" y="350"/>
                    </a:lnTo>
                    <a:lnTo>
                      <a:pt x="9" y="360"/>
                    </a:lnTo>
                    <a:lnTo>
                      <a:pt x="11" y="378"/>
                    </a:lnTo>
                    <a:lnTo>
                      <a:pt x="12" y="397"/>
                    </a:lnTo>
                    <a:lnTo>
                      <a:pt x="14" y="415"/>
                    </a:lnTo>
                    <a:lnTo>
                      <a:pt x="16" y="435"/>
                    </a:lnTo>
                    <a:lnTo>
                      <a:pt x="16" y="454"/>
                    </a:lnTo>
                    <a:lnTo>
                      <a:pt x="13" y="474"/>
                    </a:lnTo>
                    <a:lnTo>
                      <a:pt x="11" y="482"/>
                    </a:lnTo>
                    <a:lnTo>
                      <a:pt x="7" y="484"/>
                    </a:lnTo>
                    <a:lnTo>
                      <a:pt x="7" y="488"/>
                    </a:lnTo>
                    <a:lnTo>
                      <a:pt x="7" y="494"/>
                    </a:lnTo>
                    <a:lnTo>
                      <a:pt x="7" y="506"/>
                    </a:lnTo>
                    <a:lnTo>
                      <a:pt x="9" y="524"/>
                    </a:lnTo>
                    <a:lnTo>
                      <a:pt x="12" y="535"/>
                    </a:lnTo>
                    <a:lnTo>
                      <a:pt x="16" y="545"/>
                    </a:lnTo>
                    <a:lnTo>
                      <a:pt x="19" y="555"/>
                    </a:lnTo>
                    <a:lnTo>
                      <a:pt x="24" y="565"/>
                    </a:lnTo>
                    <a:lnTo>
                      <a:pt x="36" y="583"/>
                    </a:lnTo>
                    <a:lnTo>
                      <a:pt x="48" y="601"/>
                    </a:lnTo>
                    <a:lnTo>
                      <a:pt x="35" y="615"/>
                    </a:lnTo>
                    <a:lnTo>
                      <a:pt x="24" y="625"/>
                    </a:lnTo>
                    <a:lnTo>
                      <a:pt x="17" y="634"/>
                    </a:lnTo>
                    <a:lnTo>
                      <a:pt x="13" y="640"/>
                    </a:lnTo>
                    <a:lnTo>
                      <a:pt x="11" y="645"/>
                    </a:lnTo>
                    <a:lnTo>
                      <a:pt x="11" y="649"/>
                    </a:lnTo>
                    <a:lnTo>
                      <a:pt x="12" y="653"/>
                    </a:lnTo>
                    <a:lnTo>
                      <a:pt x="13" y="655"/>
                    </a:lnTo>
                    <a:lnTo>
                      <a:pt x="16" y="660"/>
                    </a:lnTo>
                    <a:lnTo>
                      <a:pt x="18" y="664"/>
                    </a:lnTo>
                    <a:lnTo>
                      <a:pt x="19" y="670"/>
                    </a:lnTo>
                    <a:lnTo>
                      <a:pt x="21" y="679"/>
                    </a:lnTo>
                    <a:lnTo>
                      <a:pt x="21" y="689"/>
                    </a:lnTo>
                    <a:lnTo>
                      <a:pt x="18" y="702"/>
                    </a:lnTo>
                    <a:lnTo>
                      <a:pt x="14" y="719"/>
                    </a:lnTo>
                    <a:lnTo>
                      <a:pt x="7" y="738"/>
                    </a:lnTo>
                    <a:lnTo>
                      <a:pt x="70" y="765"/>
                    </a:lnTo>
                    <a:lnTo>
                      <a:pt x="62" y="778"/>
                    </a:lnTo>
                    <a:lnTo>
                      <a:pt x="55" y="787"/>
                    </a:lnTo>
                    <a:lnTo>
                      <a:pt x="47" y="793"/>
                    </a:lnTo>
                    <a:lnTo>
                      <a:pt x="41" y="798"/>
                    </a:lnTo>
                    <a:lnTo>
                      <a:pt x="35" y="805"/>
                    </a:lnTo>
                    <a:lnTo>
                      <a:pt x="28" y="811"/>
                    </a:lnTo>
                    <a:lnTo>
                      <a:pt x="22" y="821"/>
                    </a:lnTo>
                    <a:lnTo>
                      <a:pt x="17" y="834"/>
                    </a:lnTo>
                    <a:lnTo>
                      <a:pt x="55" y="992"/>
                    </a:lnTo>
                    <a:lnTo>
                      <a:pt x="60" y="1006"/>
                    </a:lnTo>
                    <a:lnTo>
                      <a:pt x="61" y="1015"/>
                    </a:lnTo>
                    <a:lnTo>
                      <a:pt x="60" y="1019"/>
                    </a:lnTo>
                    <a:lnTo>
                      <a:pt x="60" y="1020"/>
                    </a:lnTo>
                    <a:lnTo>
                      <a:pt x="57" y="1023"/>
                    </a:lnTo>
                    <a:lnTo>
                      <a:pt x="56" y="1024"/>
                    </a:lnTo>
                    <a:lnTo>
                      <a:pt x="51" y="1029"/>
                    </a:lnTo>
                    <a:lnTo>
                      <a:pt x="45" y="1035"/>
                    </a:lnTo>
                    <a:lnTo>
                      <a:pt x="42" y="1040"/>
                    </a:lnTo>
                    <a:lnTo>
                      <a:pt x="40" y="1047"/>
                    </a:lnTo>
                    <a:lnTo>
                      <a:pt x="37" y="1056"/>
                    </a:lnTo>
                    <a:lnTo>
                      <a:pt x="35" y="1066"/>
                    </a:lnTo>
                    <a:lnTo>
                      <a:pt x="38" y="1247"/>
                    </a:lnTo>
                    <a:lnTo>
                      <a:pt x="40" y="1252"/>
                    </a:lnTo>
                    <a:lnTo>
                      <a:pt x="40" y="1256"/>
                    </a:lnTo>
                    <a:lnTo>
                      <a:pt x="42" y="1291"/>
                    </a:lnTo>
                    <a:lnTo>
                      <a:pt x="42" y="1300"/>
                    </a:lnTo>
                    <a:lnTo>
                      <a:pt x="43" y="1306"/>
                    </a:lnTo>
                    <a:lnTo>
                      <a:pt x="46" y="1314"/>
                    </a:lnTo>
                    <a:lnTo>
                      <a:pt x="48" y="1320"/>
                    </a:lnTo>
                    <a:lnTo>
                      <a:pt x="51" y="1328"/>
                    </a:lnTo>
                    <a:lnTo>
                      <a:pt x="52" y="1337"/>
                    </a:lnTo>
                    <a:lnTo>
                      <a:pt x="53" y="1348"/>
                    </a:lnTo>
                    <a:lnTo>
                      <a:pt x="52" y="1361"/>
                    </a:lnTo>
                    <a:lnTo>
                      <a:pt x="50" y="1367"/>
                    </a:lnTo>
                    <a:lnTo>
                      <a:pt x="43" y="1381"/>
                    </a:lnTo>
                    <a:lnTo>
                      <a:pt x="37" y="1395"/>
                    </a:lnTo>
                    <a:lnTo>
                      <a:pt x="33" y="1404"/>
                    </a:lnTo>
                    <a:lnTo>
                      <a:pt x="38" y="1405"/>
                    </a:lnTo>
                    <a:lnTo>
                      <a:pt x="42" y="1408"/>
                    </a:lnTo>
                    <a:lnTo>
                      <a:pt x="45" y="1414"/>
                    </a:lnTo>
                    <a:lnTo>
                      <a:pt x="46" y="1418"/>
                    </a:lnTo>
                    <a:lnTo>
                      <a:pt x="48" y="1420"/>
                    </a:lnTo>
                    <a:lnTo>
                      <a:pt x="50" y="1422"/>
                    </a:lnTo>
                    <a:lnTo>
                      <a:pt x="55" y="1422"/>
                    </a:lnTo>
                    <a:lnTo>
                      <a:pt x="59" y="1418"/>
                    </a:lnTo>
                    <a:lnTo>
                      <a:pt x="61" y="1418"/>
                    </a:lnTo>
                    <a:lnTo>
                      <a:pt x="64" y="1417"/>
                    </a:lnTo>
                    <a:lnTo>
                      <a:pt x="67" y="1417"/>
                    </a:lnTo>
                    <a:lnTo>
                      <a:pt x="70" y="1418"/>
                    </a:lnTo>
                    <a:lnTo>
                      <a:pt x="74" y="1420"/>
                    </a:lnTo>
                    <a:lnTo>
                      <a:pt x="77" y="1424"/>
                    </a:lnTo>
                    <a:lnTo>
                      <a:pt x="81" y="1431"/>
                    </a:lnTo>
                    <a:lnTo>
                      <a:pt x="86" y="1438"/>
                    </a:lnTo>
                    <a:lnTo>
                      <a:pt x="77" y="1457"/>
                    </a:lnTo>
                    <a:lnTo>
                      <a:pt x="69" y="1470"/>
                    </a:lnTo>
                    <a:lnTo>
                      <a:pt x="61" y="1480"/>
                    </a:lnTo>
                    <a:lnTo>
                      <a:pt x="52" y="1488"/>
                    </a:lnTo>
                    <a:lnTo>
                      <a:pt x="38" y="1494"/>
                    </a:lnTo>
                    <a:lnTo>
                      <a:pt x="27" y="1496"/>
                    </a:lnTo>
                    <a:lnTo>
                      <a:pt x="23" y="1499"/>
                    </a:lnTo>
                    <a:lnTo>
                      <a:pt x="21" y="1501"/>
                    </a:lnTo>
                    <a:lnTo>
                      <a:pt x="19" y="1507"/>
                    </a:lnTo>
                    <a:lnTo>
                      <a:pt x="21" y="1514"/>
                    </a:lnTo>
                    <a:lnTo>
                      <a:pt x="23" y="1526"/>
                    </a:lnTo>
                    <a:lnTo>
                      <a:pt x="28" y="1539"/>
                    </a:lnTo>
                    <a:lnTo>
                      <a:pt x="36" y="1560"/>
                    </a:lnTo>
                    <a:lnTo>
                      <a:pt x="45" y="1585"/>
                    </a:lnTo>
                    <a:lnTo>
                      <a:pt x="47" y="1589"/>
                    </a:lnTo>
                    <a:lnTo>
                      <a:pt x="48" y="1594"/>
                    </a:lnTo>
                    <a:lnTo>
                      <a:pt x="48" y="1602"/>
                    </a:lnTo>
                    <a:lnTo>
                      <a:pt x="51" y="1621"/>
                    </a:lnTo>
                    <a:lnTo>
                      <a:pt x="52" y="1632"/>
                    </a:lnTo>
                    <a:lnTo>
                      <a:pt x="55" y="1643"/>
                    </a:lnTo>
                    <a:lnTo>
                      <a:pt x="57" y="1655"/>
                    </a:lnTo>
                    <a:lnTo>
                      <a:pt x="60" y="1664"/>
                    </a:lnTo>
                    <a:lnTo>
                      <a:pt x="50" y="1667"/>
                    </a:lnTo>
                    <a:lnTo>
                      <a:pt x="42" y="1669"/>
                    </a:lnTo>
                    <a:lnTo>
                      <a:pt x="40" y="1669"/>
                    </a:lnTo>
                    <a:lnTo>
                      <a:pt x="37" y="1669"/>
                    </a:lnTo>
                    <a:lnTo>
                      <a:pt x="36" y="1667"/>
                    </a:lnTo>
                    <a:lnTo>
                      <a:pt x="35" y="1666"/>
                    </a:lnTo>
                    <a:lnTo>
                      <a:pt x="35" y="1662"/>
                    </a:lnTo>
                    <a:lnTo>
                      <a:pt x="35" y="1657"/>
                    </a:lnTo>
                    <a:lnTo>
                      <a:pt x="37" y="1652"/>
                    </a:lnTo>
                    <a:lnTo>
                      <a:pt x="38" y="1647"/>
                    </a:lnTo>
                    <a:lnTo>
                      <a:pt x="41" y="1643"/>
                    </a:lnTo>
                    <a:lnTo>
                      <a:pt x="42" y="1641"/>
                    </a:lnTo>
                    <a:lnTo>
                      <a:pt x="42" y="1640"/>
                    </a:lnTo>
                    <a:lnTo>
                      <a:pt x="42" y="1638"/>
                    </a:lnTo>
                    <a:lnTo>
                      <a:pt x="41" y="1638"/>
                    </a:lnTo>
                    <a:lnTo>
                      <a:pt x="41" y="1640"/>
                    </a:lnTo>
                    <a:lnTo>
                      <a:pt x="31" y="1647"/>
                    </a:lnTo>
                    <a:lnTo>
                      <a:pt x="8" y="1669"/>
                    </a:lnTo>
                    <a:lnTo>
                      <a:pt x="16" y="1683"/>
                    </a:lnTo>
                    <a:lnTo>
                      <a:pt x="19" y="1693"/>
                    </a:lnTo>
                    <a:lnTo>
                      <a:pt x="22" y="1702"/>
                    </a:lnTo>
                    <a:lnTo>
                      <a:pt x="23" y="1708"/>
                    </a:lnTo>
                    <a:lnTo>
                      <a:pt x="23" y="1713"/>
                    </a:lnTo>
                    <a:lnTo>
                      <a:pt x="22" y="1717"/>
                    </a:lnTo>
                    <a:lnTo>
                      <a:pt x="21" y="1718"/>
                    </a:lnTo>
                    <a:lnTo>
                      <a:pt x="18" y="1721"/>
                    </a:lnTo>
                    <a:lnTo>
                      <a:pt x="18" y="1721"/>
                    </a:lnTo>
                    <a:lnTo>
                      <a:pt x="17" y="1722"/>
                    </a:lnTo>
                    <a:lnTo>
                      <a:pt x="18" y="1723"/>
                    </a:lnTo>
                    <a:lnTo>
                      <a:pt x="22" y="1724"/>
                    </a:lnTo>
                    <a:lnTo>
                      <a:pt x="33" y="1729"/>
                    </a:lnTo>
                    <a:lnTo>
                      <a:pt x="57" y="1738"/>
                    </a:lnTo>
                    <a:lnTo>
                      <a:pt x="46" y="1759"/>
                    </a:lnTo>
                    <a:lnTo>
                      <a:pt x="37" y="1771"/>
                    </a:lnTo>
                    <a:lnTo>
                      <a:pt x="29" y="1779"/>
                    </a:lnTo>
                    <a:lnTo>
                      <a:pt x="24" y="1783"/>
                    </a:lnTo>
                    <a:lnTo>
                      <a:pt x="22" y="1783"/>
                    </a:lnTo>
                    <a:lnTo>
                      <a:pt x="21" y="1781"/>
                    </a:lnTo>
                    <a:lnTo>
                      <a:pt x="19" y="1780"/>
                    </a:lnTo>
                    <a:lnTo>
                      <a:pt x="18" y="1779"/>
                    </a:lnTo>
                    <a:lnTo>
                      <a:pt x="17" y="1774"/>
                    </a:lnTo>
                    <a:lnTo>
                      <a:pt x="17" y="1767"/>
                    </a:lnTo>
                    <a:lnTo>
                      <a:pt x="18" y="1760"/>
                    </a:lnTo>
                    <a:lnTo>
                      <a:pt x="19" y="1754"/>
                    </a:lnTo>
                    <a:lnTo>
                      <a:pt x="22" y="1748"/>
                    </a:lnTo>
                    <a:lnTo>
                      <a:pt x="24" y="1746"/>
                    </a:lnTo>
                    <a:lnTo>
                      <a:pt x="26" y="1746"/>
                    </a:lnTo>
                    <a:lnTo>
                      <a:pt x="27" y="1746"/>
                    </a:lnTo>
                    <a:lnTo>
                      <a:pt x="28" y="1748"/>
                    </a:lnTo>
                    <a:lnTo>
                      <a:pt x="29" y="1751"/>
                    </a:lnTo>
                    <a:lnTo>
                      <a:pt x="32" y="1760"/>
                    </a:lnTo>
                    <a:lnTo>
                      <a:pt x="33" y="1774"/>
                    </a:lnTo>
                    <a:lnTo>
                      <a:pt x="38" y="1790"/>
                    </a:lnTo>
                    <a:lnTo>
                      <a:pt x="41" y="1795"/>
                    </a:lnTo>
                    <a:lnTo>
                      <a:pt x="43" y="1800"/>
                    </a:lnTo>
                    <a:lnTo>
                      <a:pt x="53" y="1819"/>
                    </a:lnTo>
                    <a:lnTo>
                      <a:pt x="56" y="1822"/>
                    </a:lnTo>
                    <a:lnTo>
                      <a:pt x="56" y="1821"/>
                    </a:lnTo>
                    <a:lnTo>
                      <a:pt x="61" y="1832"/>
                    </a:lnTo>
                    <a:lnTo>
                      <a:pt x="50" y="1838"/>
                    </a:lnTo>
                    <a:lnTo>
                      <a:pt x="38" y="1846"/>
                    </a:lnTo>
                    <a:lnTo>
                      <a:pt x="32" y="1852"/>
                    </a:lnTo>
                    <a:lnTo>
                      <a:pt x="27" y="1859"/>
                    </a:lnTo>
                    <a:lnTo>
                      <a:pt x="22" y="1869"/>
                    </a:lnTo>
                    <a:lnTo>
                      <a:pt x="17" y="1883"/>
                    </a:lnTo>
                    <a:lnTo>
                      <a:pt x="36" y="1904"/>
                    </a:lnTo>
                    <a:lnTo>
                      <a:pt x="47" y="1917"/>
                    </a:lnTo>
                    <a:lnTo>
                      <a:pt x="52" y="1922"/>
                    </a:lnTo>
                    <a:lnTo>
                      <a:pt x="57" y="1928"/>
                    </a:lnTo>
                    <a:lnTo>
                      <a:pt x="65" y="1937"/>
                    </a:lnTo>
                    <a:lnTo>
                      <a:pt x="74" y="1951"/>
                    </a:lnTo>
                    <a:lnTo>
                      <a:pt x="62" y="1968"/>
                    </a:lnTo>
                    <a:lnTo>
                      <a:pt x="53" y="1983"/>
                    </a:lnTo>
                    <a:lnTo>
                      <a:pt x="45" y="1998"/>
                    </a:lnTo>
                    <a:lnTo>
                      <a:pt x="37" y="2012"/>
                    </a:lnTo>
                    <a:lnTo>
                      <a:pt x="32" y="2026"/>
                    </a:lnTo>
                    <a:lnTo>
                      <a:pt x="27" y="2039"/>
                    </a:lnTo>
                    <a:lnTo>
                      <a:pt x="23" y="2051"/>
                    </a:lnTo>
                    <a:lnTo>
                      <a:pt x="19" y="2064"/>
                    </a:lnTo>
                    <a:lnTo>
                      <a:pt x="16" y="2087"/>
                    </a:lnTo>
                    <a:lnTo>
                      <a:pt x="14" y="2108"/>
                    </a:lnTo>
                    <a:lnTo>
                      <a:pt x="14" y="2128"/>
                    </a:lnTo>
                    <a:lnTo>
                      <a:pt x="16" y="2147"/>
                    </a:lnTo>
                    <a:lnTo>
                      <a:pt x="21" y="2184"/>
                    </a:lnTo>
                    <a:lnTo>
                      <a:pt x="23" y="2222"/>
                    </a:lnTo>
                    <a:lnTo>
                      <a:pt x="22" y="2241"/>
                    </a:lnTo>
                    <a:lnTo>
                      <a:pt x="19" y="2261"/>
                    </a:lnTo>
                    <a:lnTo>
                      <a:pt x="16" y="2272"/>
                    </a:lnTo>
                    <a:lnTo>
                      <a:pt x="13" y="2283"/>
                    </a:lnTo>
                    <a:lnTo>
                      <a:pt x="8" y="2294"/>
                    </a:lnTo>
                    <a:lnTo>
                      <a:pt x="2" y="2306"/>
                    </a:lnTo>
                    <a:lnTo>
                      <a:pt x="17" y="2302"/>
                    </a:lnTo>
                    <a:lnTo>
                      <a:pt x="27" y="2298"/>
                    </a:lnTo>
                    <a:lnTo>
                      <a:pt x="36" y="2294"/>
                    </a:lnTo>
                    <a:lnTo>
                      <a:pt x="42" y="2291"/>
                    </a:lnTo>
                    <a:lnTo>
                      <a:pt x="48" y="2288"/>
                    </a:lnTo>
                    <a:lnTo>
                      <a:pt x="55" y="2288"/>
                    </a:lnTo>
                    <a:lnTo>
                      <a:pt x="62" y="2289"/>
                    </a:lnTo>
                    <a:lnTo>
                      <a:pt x="71" y="2293"/>
                    </a:lnTo>
                    <a:lnTo>
                      <a:pt x="64" y="2315"/>
                    </a:lnTo>
                    <a:lnTo>
                      <a:pt x="55" y="2334"/>
                    </a:lnTo>
                    <a:lnTo>
                      <a:pt x="46" y="2350"/>
                    </a:lnTo>
                    <a:lnTo>
                      <a:pt x="36" y="2365"/>
                    </a:lnTo>
                    <a:lnTo>
                      <a:pt x="28" y="2382"/>
                    </a:lnTo>
                    <a:lnTo>
                      <a:pt x="22" y="2401"/>
                    </a:lnTo>
                    <a:lnTo>
                      <a:pt x="19" y="2411"/>
                    </a:lnTo>
                    <a:lnTo>
                      <a:pt x="17" y="2421"/>
                    </a:lnTo>
                    <a:lnTo>
                      <a:pt x="16" y="2434"/>
                    </a:lnTo>
                    <a:lnTo>
                      <a:pt x="16" y="2448"/>
                    </a:lnTo>
                    <a:lnTo>
                      <a:pt x="16" y="2472"/>
                    </a:lnTo>
                    <a:lnTo>
                      <a:pt x="16" y="2495"/>
                    </a:lnTo>
                    <a:lnTo>
                      <a:pt x="17" y="2516"/>
                    </a:lnTo>
                    <a:lnTo>
                      <a:pt x="17" y="2538"/>
                    </a:lnTo>
                    <a:lnTo>
                      <a:pt x="17" y="2562"/>
                    </a:lnTo>
                    <a:lnTo>
                      <a:pt x="17" y="2587"/>
                    </a:lnTo>
                    <a:lnTo>
                      <a:pt x="17" y="2617"/>
                    </a:lnTo>
                    <a:lnTo>
                      <a:pt x="14" y="2652"/>
                    </a:lnTo>
                    <a:lnTo>
                      <a:pt x="18" y="2653"/>
                    </a:lnTo>
                    <a:lnTo>
                      <a:pt x="22" y="2653"/>
                    </a:lnTo>
                    <a:lnTo>
                      <a:pt x="24" y="2654"/>
                    </a:lnTo>
                    <a:lnTo>
                      <a:pt x="27" y="2657"/>
                    </a:lnTo>
                    <a:lnTo>
                      <a:pt x="29" y="2664"/>
                    </a:lnTo>
                    <a:lnTo>
                      <a:pt x="31" y="2668"/>
                    </a:lnTo>
                    <a:lnTo>
                      <a:pt x="33" y="2669"/>
                    </a:lnTo>
                    <a:lnTo>
                      <a:pt x="35" y="2668"/>
                    </a:lnTo>
                    <a:lnTo>
                      <a:pt x="36" y="2667"/>
                    </a:lnTo>
                    <a:lnTo>
                      <a:pt x="40" y="2664"/>
                    </a:lnTo>
                    <a:lnTo>
                      <a:pt x="43" y="2666"/>
                    </a:lnTo>
                    <a:lnTo>
                      <a:pt x="48" y="2668"/>
                    </a:lnTo>
                    <a:lnTo>
                      <a:pt x="59" y="2676"/>
                    </a:lnTo>
                    <a:lnTo>
                      <a:pt x="65" y="2678"/>
                    </a:lnTo>
                    <a:lnTo>
                      <a:pt x="69" y="2680"/>
                    </a:lnTo>
                    <a:lnTo>
                      <a:pt x="71" y="2680"/>
                    </a:lnTo>
                    <a:lnTo>
                      <a:pt x="72" y="2683"/>
                    </a:lnTo>
                    <a:lnTo>
                      <a:pt x="80" y="2702"/>
                    </a:lnTo>
                    <a:lnTo>
                      <a:pt x="4" y="2729"/>
                    </a:lnTo>
                    <a:lnTo>
                      <a:pt x="8" y="2738"/>
                    </a:lnTo>
                    <a:lnTo>
                      <a:pt x="13" y="2745"/>
                    </a:lnTo>
                    <a:lnTo>
                      <a:pt x="18" y="2752"/>
                    </a:lnTo>
                    <a:lnTo>
                      <a:pt x="23" y="2758"/>
                    </a:lnTo>
                    <a:lnTo>
                      <a:pt x="29" y="2762"/>
                    </a:lnTo>
                    <a:lnTo>
                      <a:pt x="35" y="2767"/>
                    </a:lnTo>
                    <a:lnTo>
                      <a:pt x="41" y="2769"/>
                    </a:lnTo>
                    <a:lnTo>
                      <a:pt x="47" y="2773"/>
                    </a:lnTo>
                    <a:lnTo>
                      <a:pt x="74" y="2781"/>
                    </a:lnTo>
                    <a:lnTo>
                      <a:pt x="100" y="2788"/>
                    </a:lnTo>
                    <a:lnTo>
                      <a:pt x="100" y="2828"/>
                    </a:lnTo>
                    <a:lnTo>
                      <a:pt x="99" y="2845"/>
                    </a:lnTo>
                    <a:lnTo>
                      <a:pt x="95" y="2849"/>
                    </a:lnTo>
                    <a:lnTo>
                      <a:pt x="89" y="2853"/>
                    </a:lnTo>
                    <a:lnTo>
                      <a:pt x="77" y="2859"/>
                    </a:lnTo>
                    <a:lnTo>
                      <a:pt x="62" y="2868"/>
                    </a:lnTo>
                    <a:lnTo>
                      <a:pt x="51" y="2863"/>
                    </a:lnTo>
                    <a:lnTo>
                      <a:pt x="45" y="2862"/>
                    </a:lnTo>
                    <a:lnTo>
                      <a:pt x="43" y="2861"/>
                    </a:lnTo>
                    <a:lnTo>
                      <a:pt x="43" y="2861"/>
                    </a:lnTo>
                    <a:lnTo>
                      <a:pt x="43" y="2859"/>
                    </a:lnTo>
                    <a:lnTo>
                      <a:pt x="45" y="2859"/>
                    </a:lnTo>
                    <a:lnTo>
                      <a:pt x="47" y="2858"/>
                    </a:lnTo>
                    <a:lnTo>
                      <a:pt x="48" y="2854"/>
                    </a:lnTo>
                    <a:lnTo>
                      <a:pt x="48" y="2852"/>
                    </a:lnTo>
                    <a:lnTo>
                      <a:pt x="47" y="2849"/>
                    </a:lnTo>
                    <a:lnTo>
                      <a:pt x="46" y="2845"/>
                    </a:lnTo>
                    <a:lnTo>
                      <a:pt x="42" y="2839"/>
                    </a:lnTo>
                    <a:lnTo>
                      <a:pt x="40" y="2833"/>
                    </a:lnTo>
                    <a:lnTo>
                      <a:pt x="38" y="2828"/>
                    </a:lnTo>
                    <a:lnTo>
                      <a:pt x="38" y="2824"/>
                    </a:lnTo>
                    <a:lnTo>
                      <a:pt x="41" y="2821"/>
                    </a:lnTo>
                    <a:lnTo>
                      <a:pt x="46" y="2819"/>
                    </a:lnTo>
                    <a:lnTo>
                      <a:pt x="52" y="2818"/>
                    </a:lnTo>
                    <a:lnTo>
                      <a:pt x="55" y="2818"/>
                    </a:lnTo>
                    <a:lnTo>
                      <a:pt x="55" y="2818"/>
                    </a:lnTo>
                    <a:lnTo>
                      <a:pt x="53" y="2816"/>
                    </a:lnTo>
                    <a:lnTo>
                      <a:pt x="51" y="2815"/>
                    </a:lnTo>
                    <a:lnTo>
                      <a:pt x="37" y="2811"/>
                    </a:lnTo>
                    <a:lnTo>
                      <a:pt x="9" y="2804"/>
                    </a:lnTo>
                    <a:lnTo>
                      <a:pt x="4" y="2835"/>
                    </a:lnTo>
                    <a:lnTo>
                      <a:pt x="2" y="2859"/>
                    </a:lnTo>
                    <a:lnTo>
                      <a:pt x="2" y="2868"/>
                    </a:lnTo>
                    <a:lnTo>
                      <a:pt x="2" y="2876"/>
                    </a:lnTo>
                    <a:lnTo>
                      <a:pt x="3" y="2882"/>
                    </a:lnTo>
                    <a:lnTo>
                      <a:pt x="4" y="2887"/>
                    </a:lnTo>
                    <a:lnTo>
                      <a:pt x="6" y="2891"/>
                    </a:lnTo>
                    <a:lnTo>
                      <a:pt x="8" y="2894"/>
                    </a:lnTo>
                    <a:lnTo>
                      <a:pt x="11" y="2895"/>
                    </a:lnTo>
                    <a:lnTo>
                      <a:pt x="13" y="2896"/>
                    </a:lnTo>
                    <a:lnTo>
                      <a:pt x="18" y="2896"/>
                    </a:lnTo>
                    <a:lnTo>
                      <a:pt x="24" y="2894"/>
                    </a:lnTo>
                    <a:lnTo>
                      <a:pt x="29" y="2891"/>
                    </a:lnTo>
                    <a:lnTo>
                      <a:pt x="33" y="2890"/>
                    </a:lnTo>
                    <a:lnTo>
                      <a:pt x="36" y="2889"/>
                    </a:lnTo>
                    <a:lnTo>
                      <a:pt x="37" y="2889"/>
                    </a:lnTo>
                    <a:lnTo>
                      <a:pt x="38" y="2889"/>
                    </a:lnTo>
                    <a:lnTo>
                      <a:pt x="38" y="2890"/>
                    </a:lnTo>
                    <a:lnTo>
                      <a:pt x="37" y="2895"/>
                    </a:lnTo>
                    <a:lnTo>
                      <a:pt x="33" y="2905"/>
                    </a:lnTo>
                    <a:lnTo>
                      <a:pt x="26" y="2920"/>
                    </a:lnTo>
                    <a:lnTo>
                      <a:pt x="16" y="2942"/>
                    </a:lnTo>
                    <a:lnTo>
                      <a:pt x="77" y="2976"/>
                    </a:lnTo>
                    <a:lnTo>
                      <a:pt x="42" y="3038"/>
                    </a:lnTo>
                    <a:lnTo>
                      <a:pt x="37" y="3024"/>
                    </a:lnTo>
                    <a:lnTo>
                      <a:pt x="33" y="3013"/>
                    </a:lnTo>
                    <a:lnTo>
                      <a:pt x="32" y="3003"/>
                    </a:lnTo>
                    <a:lnTo>
                      <a:pt x="31" y="2996"/>
                    </a:lnTo>
                    <a:lnTo>
                      <a:pt x="29" y="2991"/>
                    </a:lnTo>
                    <a:lnTo>
                      <a:pt x="27" y="2990"/>
                    </a:lnTo>
                    <a:lnTo>
                      <a:pt x="23" y="2990"/>
                    </a:lnTo>
                    <a:lnTo>
                      <a:pt x="16" y="2994"/>
                    </a:lnTo>
                    <a:lnTo>
                      <a:pt x="16" y="3073"/>
                    </a:lnTo>
                    <a:lnTo>
                      <a:pt x="19" y="3177"/>
                    </a:lnTo>
                    <a:lnTo>
                      <a:pt x="23" y="3298"/>
                    </a:lnTo>
                    <a:lnTo>
                      <a:pt x="27" y="3423"/>
                    </a:lnTo>
                    <a:lnTo>
                      <a:pt x="27" y="3486"/>
                    </a:lnTo>
                    <a:lnTo>
                      <a:pt x="27" y="3547"/>
                    </a:lnTo>
                    <a:lnTo>
                      <a:pt x="27" y="3606"/>
                    </a:lnTo>
                    <a:lnTo>
                      <a:pt x="24" y="3660"/>
                    </a:lnTo>
                    <a:lnTo>
                      <a:pt x="21" y="3708"/>
                    </a:lnTo>
                    <a:lnTo>
                      <a:pt x="16" y="3751"/>
                    </a:lnTo>
                    <a:lnTo>
                      <a:pt x="12" y="3770"/>
                    </a:lnTo>
                    <a:lnTo>
                      <a:pt x="9" y="3787"/>
                    </a:lnTo>
                    <a:lnTo>
                      <a:pt x="4" y="3801"/>
                    </a:lnTo>
                    <a:lnTo>
                      <a:pt x="0" y="3813"/>
                    </a:lnTo>
                    <a:lnTo>
                      <a:pt x="72" y="3917"/>
                    </a:lnTo>
                    <a:lnTo>
                      <a:pt x="79" y="3903"/>
                    </a:lnTo>
                    <a:lnTo>
                      <a:pt x="81" y="3892"/>
                    </a:lnTo>
                    <a:lnTo>
                      <a:pt x="83" y="3882"/>
                    </a:lnTo>
                    <a:lnTo>
                      <a:pt x="81" y="3873"/>
                    </a:lnTo>
                    <a:lnTo>
                      <a:pt x="74" y="3854"/>
                    </a:lnTo>
                    <a:lnTo>
                      <a:pt x="62" y="3828"/>
                    </a:lnTo>
                    <a:lnTo>
                      <a:pt x="156" y="3845"/>
                    </a:lnTo>
                    <a:lnTo>
                      <a:pt x="197" y="3941"/>
                    </a:lnTo>
                    <a:lnTo>
                      <a:pt x="230" y="3932"/>
                    </a:lnTo>
                    <a:lnTo>
                      <a:pt x="253" y="3925"/>
                    </a:lnTo>
                    <a:lnTo>
                      <a:pt x="271" y="3918"/>
                    </a:lnTo>
                    <a:lnTo>
                      <a:pt x="286" y="3915"/>
                    </a:lnTo>
                    <a:lnTo>
                      <a:pt x="295" y="3915"/>
                    </a:lnTo>
                    <a:lnTo>
                      <a:pt x="303" y="3915"/>
                    </a:lnTo>
                    <a:lnTo>
                      <a:pt x="314" y="3915"/>
                    </a:lnTo>
                    <a:lnTo>
                      <a:pt x="326" y="3917"/>
                    </a:lnTo>
                    <a:lnTo>
                      <a:pt x="358" y="3923"/>
                    </a:lnTo>
                    <a:lnTo>
                      <a:pt x="404" y="3934"/>
                    </a:lnTo>
                    <a:lnTo>
                      <a:pt x="425" y="3939"/>
                    </a:lnTo>
                    <a:lnTo>
                      <a:pt x="439" y="3940"/>
                    </a:lnTo>
                    <a:lnTo>
                      <a:pt x="446" y="3939"/>
                    </a:lnTo>
                    <a:lnTo>
                      <a:pt x="452" y="3936"/>
                    </a:lnTo>
                    <a:lnTo>
                      <a:pt x="457" y="3935"/>
                    </a:lnTo>
                    <a:lnTo>
                      <a:pt x="465" y="3934"/>
                    </a:lnTo>
                    <a:lnTo>
                      <a:pt x="479" y="3936"/>
                    </a:lnTo>
                    <a:lnTo>
                      <a:pt x="500" y="3942"/>
                    </a:lnTo>
                    <a:lnTo>
                      <a:pt x="512" y="3946"/>
                    </a:lnTo>
                    <a:lnTo>
                      <a:pt x="519" y="3950"/>
                    </a:lnTo>
                    <a:lnTo>
                      <a:pt x="524" y="3954"/>
                    </a:lnTo>
                    <a:lnTo>
                      <a:pt x="528" y="3958"/>
                    </a:lnTo>
                    <a:lnTo>
                      <a:pt x="532" y="3963"/>
                    </a:lnTo>
                    <a:lnTo>
                      <a:pt x="533" y="3969"/>
                    </a:lnTo>
                    <a:lnTo>
                      <a:pt x="533" y="3970"/>
                    </a:lnTo>
                    <a:lnTo>
                      <a:pt x="534" y="3972"/>
                    </a:lnTo>
                    <a:lnTo>
                      <a:pt x="537" y="3973"/>
                    </a:lnTo>
                    <a:lnTo>
                      <a:pt x="542" y="3974"/>
                    </a:lnTo>
                    <a:lnTo>
                      <a:pt x="557" y="3974"/>
                    </a:lnTo>
                    <a:lnTo>
                      <a:pt x="584" y="3973"/>
                    </a:lnTo>
                    <a:lnTo>
                      <a:pt x="589" y="3940"/>
                    </a:lnTo>
                    <a:lnTo>
                      <a:pt x="593" y="3908"/>
                    </a:lnTo>
                    <a:lnTo>
                      <a:pt x="596" y="3878"/>
                    </a:lnTo>
                    <a:lnTo>
                      <a:pt x="600" y="3849"/>
                    </a:lnTo>
                    <a:lnTo>
                      <a:pt x="605" y="3821"/>
                    </a:lnTo>
                    <a:lnTo>
                      <a:pt x="609" y="3804"/>
                    </a:lnTo>
                    <a:lnTo>
                      <a:pt x="611" y="3801"/>
                    </a:lnTo>
                    <a:lnTo>
                      <a:pt x="613" y="3797"/>
                    </a:lnTo>
                    <a:lnTo>
                      <a:pt x="614" y="3796"/>
                    </a:lnTo>
                    <a:lnTo>
                      <a:pt x="617" y="3794"/>
                    </a:lnTo>
                    <a:lnTo>
                      <a:pt x="622" y="3792"/>
                    </a:lnTo>
                    <a:lnTo>
                      <a:pt x="629" y="3787"/>
                    </a:lnTo>
                    <a:lnTo>
                      <a:pt x="633" y="3782"/>
                    </a:lnTo>
                    <a:lnTo>
                      <a:pt x="638" y="3774"/>
                    </a:lnTo>
                    <a:lnTo>
                      <a:pt x="644" y="3764"/>
                    </a:lnTo>
                    <a:lnTo>
                      <a:pt x="652" y="3751"/>
                    </a:lnTo>
                    <a:lnTo>
                      <a:pt x="662" y="3780"/>
                    </a:lnTo>
                    <a:lnTo>
                      <a:pt x="666" y="3797"/>
                    </a:lnTo>
                    <a:lnTo>
                      <a:pt x="666" y="3801"/>
                    </a:lnTo>
                    <a:lnTo>
                      <a:pt x="665" y="3804"/>
                    </a:lnTo>
                    <a:lnTo>
                      <a:pt x="663" y="3806"/>
                    </a:lnTo>
                    <a:lnTo>
                      <a:pt x="662" y="3806"/>
                    </a:lnTo>
                    <a:lnTo>
                      <a:pt x="658" y="3804"/>
                    </a:lnTo>
                    <a:lnTo>
                      <a:pt x="656" y="3806"/>
                    </a:lnTo>
                    <a:lnTo>
                      <a:pt x="657" y="3811"/>
                    </a:lnTo>
                    <a:lnTo>
                      <a:pt x="663" y="3825"/>
                    </a:lnTo>
                    <a:lnTo>
                      <a:pt x="689" y="3832"/>
                    </a:lnTo>
                    <a:lnTo>
                      <a:pt x="706" y="3839"/>
                    </a:lnTo>
                    <a:lnTo>
                      <a:pt x="718" y="3842"/>
                    </a:lnTo>
                    <a:lnTo>
                      <a:pt x="726" y="3844"/>
                    </a:lnTo>
                    <a:lnTo>
                      <a:pt x="736" y="3844"/>
                    </a:lnTo>
                    <a:lnTo>
                      <a:pt x="749" y="3841"/>
                    </a:lnTo>
                    <a:lnTo>
                      <a:pt x="768" y="3839"/>
                    </a:lnTo>
                    <a:lnTo>
                      <a:pt x="796" y="3834"/>
                    </a:lnTo>
                    <a:lnTo>
                      <a:pt x="1192" y="3844"/>
                    </a:lnTo>
                    <a:lnTo>
                      <a:pt x="1221" y="3846"/>
                    </a:lnTo>
                    <a:lnTo>
                      <a:pt x="1257" y="3847"/>
                    </a:lnTo>
                    <a:lnTo>
                      <a:pt x="1297" y="3850"/>
                    </a:lnTo>
                    <a:lnTo>
                      <a:pt x="1342" y="3851"/>
                    </a:lnTo>
                    <a:lnTo>
                      <a:pt x="1440" y="3854"/>
                    </a:lnTo>
                    <a:lnTo>
                      <a:pt x="1543" y="3854"/>
                    </a:lnTo>
                    <a:lnTo>
                      <a:pt x="1644" y="3853"/>
                    </a:lnTo>
                    <a:lnTo>
                      <a:pt x="1738" y="3850"/>
                    </a:lnTo>
                    <a:lnTo>
                      <a:pt x="1779" y="3849"/>
                    </a:lnTo>
                    <a:lnTo>
                      <a:pt x="1816" y="3846"/>
                    </a:lnTo>
                    <a:lnTo>
                      <a:pt x="1847" y="3844"/>
                    </a:lnTo>
                    <a:lnTo>
                      <a:pt x="1871" y="3840"/>
                    </a:lnTo>
                    <a:lnTo>
                      <a:pt x="1880" y="3806"/>
                    </a:lnTo>
                    <a:lnTo>
                      <a:pt x="1879" y="3794"/>
                    </a:lnTo>
                    <a:lnTo>
                      <a:pt x="1880" y="3771"/>
                    </a:lnTo>
                    <a:lnTo>
                      <a:pt x="1899" y="3778"/>
                    </a:lnTo>
                    <a:lnTo>
                      <a:pt x="1921" y="3784"/>
                    </a:lnTo>
                    <a:lnTo>
                      <a:pt x="1943" y="3789"/>
                    </a:lnTo>
                    <a:lnTo>
                      <a:pt x="1967" y="3796"/>
                    </a:lnTo>
                    <a:lnTo>
                      <a:pt x="1991" y="3799"/>
                    </a:lnTo>
                    <a:lnTo>
                      <a:pt x="2018" y="3803"/>
                    </a:lnTo>
                    <a:lnTo>
                      <a:pt x="2046" y="3807"/>
                    </a:lnTo>
                    <a:lnTo>
                      <a:pt x="2073" y="3808"/>
                    </a:lnTo>
                    <a:lnTo>
                      <a:pt x="2071" y="3796"/>
                    </a:lnTo>
                    <a:lnTo>
                      <a:pt x="2067" y="3783"/>
                    </a:lnTo>
                    <a:lnTo>
                      <a:pt x="2063" y="3773"/>
                    </a:lnTo>
                    <a:lnTo>
                      <a:pt x="2060" y="3763"/>
                    </a:lnTo>
                    <a:lnTo>
                      <a:pt x="2054" y="3752"/>
                    </a:lnTo>
                    <a:lnTo>
                      <a:pt x="2049" y="3744"/>
                    </a:lnTo>
                    <a:lnTo>
                      <a:pt x="2043" y="3736"/>
                    </a:lnTo>
                    <a:lnTo>
                      <a:pt x="2037" y="3728"/>
                    </a:lnTo>
                    <a:lnTo>
                      <a:pt x="2029" y="3722"/>
                    </a:lnTo>
                    <a:lnTo>
                      <a:pt x="2022" y="3716"/>
                    </a:lnTo>
                    <a:lnTo>
                      <a:pt x="2014" y="3709"/>
                    </a:lnTo>
                    <a:lnTo>
                      <a:pt x="2005" y="3703"/>
                    </a:lnTo>
                    <a:lnTo>
                      <a:pt x="1985" y="3692"/>
                    </a:lnTo>
                    <a:lnTo>
                      <a:pt x="1964" y="3682"/>
                    </a:lnTo>
                    <a:lnTo>
                      <a:pt x="2049" y="3642"/>
                    </a:lnTo>
                    <a:lnTo>
                      <a:pt x="2048" y="3602"/>
                    </a:lnTo>
                    <a:lnTo>
                      <a:pt x="2047" y="3559"/>
                    </a:lnTo>
                    <a:lnTo>
                      <a:pt x="2044" y="3536"/>
                    </a:lnTo>
                    <a:lnTo>
                      <a:pt x="2042" y="3514"/>
                    </a:lnTo>
                    <a:lnTo>
                      <a:pt x="2038" y="3493"/>
                    </a:lnTo>
                    <a:lnTo>
                      <a:pt x="2033" y="3471"/>
                    </a:lnTo>
                    <a:lnTo>
                      <a:pt x="2027" y="3450"/>
                    </a:lnTo>
                    <a:lnTo>
                      <a:pt x="2019" y="3431"/>
                    </a:lnTo>
                    <a:lnTo>
                      <a:pt x="2010" y="3412"/>
                    </a:lnTo>
                    <a:lnTo>
                      <a:pt x="2000" y="3395"/>
                    </a:lnTo>
                    <a:lnTo>
                      <a:pt x="1994" y="3386"/>
                    </a:lnTo>
                    <a:lnTo>
                      <a:pt x="1988" y="3380"/>
                    </a:lnTo>
                    <a:lnTo>
                      <a:pt x="1981" y="3372"/>
                    </a:lnTo>
                    <a:lnTo>
                      <a:pt x="1974" y="3366"/>
                    </a:lnTo>
                    <a:lnTo>
                      <a:pt x="1966" y="3360"/>
                    </a:lnTo>
                    <a:lnTo>
                      <a:pt x="1957" y="3355"/>
                    </a:lnTo>
                    <a:lnTo>
                      <a:pt x="1948" y="3350"/>
                    </a:lnTo>
                    <a:lnTo>
                      <a:pt x="1940" y="3346"/>
                    </a:lnTo>
                    <a:lnTo>
                      <a:pt x="1961" y="3338"/>
                    </a:lnTo>
                    <a:lnTo>
                      <a:pt x="1975" y="3334"/>
                    </a:lnTo>
                    <a:lnTo>
                      <a:pt x="1984" y="3333"/>
                    </a:lnTo>
                    <a:lnTo>
                      <a:pt x="1989" y="3333"/>
                    </a:lnTo>
                    <a:lnTo>
                      <a:pt x="1990" y="3333"/>
                    </a:lnTo>
                    <a:lnTo>
                      <a:pt x="1991" y="3333"/>
                    </a:lnTo>
                    <a:lnTo>
                      <a:pt x="1993" y="3332"/>
                    </a:lnTo>
                    <a:lnTo>
                      <a:pt x="1993" y="3329"/>
                    </a:lnTo>
                    <a:lnTo>
                      <a:pt x="1996" y="3321"/>
                    </a:lnTo>
                    <a:lnTo>
                      <a:pt x="2001" y="3307"/>
                    </a:lnTo>
                    <a:lnTo>
                      <a:pt x="1986" y="3299"/>
                    </a:lnTo>
                    <a:lnTo>
                      <a:pt x="1975" y="3293"/>
                    </a:lnTo>
                    <a:lnTo>
                      <a:pt x="1964" y="3286"/>
                    </a:lnTo>
                    <a:lnTo>
                      <a:pt x="1956" y="3280"/>
                    </a:lnTo>
                    <a:lnTo>
                      <a:pt x="1948" y="3274"/>
                    </a:lnTo>
                    <a:lnTo>
                      <a:pt x="1943" y="3267"/>
                    </a:lnTo>
                    <a:lnTo>
                      <a:pt x="1940" y="3261"/>
                    </a:lnTo>
                    <a:lnTo>
                      <a:pt x="1936" y="3253"/>
                    </a:lnTo>
                    <a:lnTo>
                      <a:pt x="1928" y="3217"/>
                    </a:lnTo>
                    <a:lnTo>
                      <a:pt x="1917" y="3162"/>
                    </a:lnTo>
                    <a:lnTo>
                      <a:pt x="1875" y="3079"/>
                    </a:lnTo>
                    <a:lnTo>
                      <a:pt x="1890" y="3075"/>
                    </a:lnTo>
                    <a:lnTo>
                      <a:pt x="1900" y="3072"/>
                    </a:lnTo>
                    <a:lnTo>
                      <a:pt x="1907" y="3070"/>
                    </a:lnTo>
                    <a:lnTo>
                      <a:pt x="1911" y="3067"/>
                    </a:lnTo>
                    <a:lnTo>
                      <a:pt x="1917" y="3054"/>
                    </a:lnTo>
                    <a:lnTo>
                      <a:pt x="1931" y="3022"/>
                    </a:lnTo>
                    <a:lnTo>
                      <a:pt x="1956" y="2961"/>
                    </a:lnTo>
                    <a:lnTo>
                      <a:pt x="1967" y="2968"/>
                    </a:lnTo>
                    <a:lnTo>
                      <a:pt x="1977" y="2975"/>
                    </a:lnTo>
                    <a:lnTo>
                      <a:pt x="1989" y="2980"/>
                    </a:lnTo>
                    <a:lnTo>
                      <a:pt x="2000" y="2985"/>
                    </a:lnTo>
                    <a:lnTo>
                      <a:pt x="2013" y="2989"/>
                    </a:lnTo>
                    <a:lnTo>
                      <a:pt x="2027" y="2991"/>
                    </a:lnTo>
                    <a:lnTo>
                      <a:pt x="2042" y="2994"/>
                    </a:lnTo>
                    <a:lnTo>
                      <a:pt x="2061" y="2996"/>
                    </a:lnTo>
                    <a:lnTo>
                      <a:pt x="2060" y="2975"/>
                    </a:lnTo>
                    <a:lnTo>
                      <a:pt x="2058" y="2963"/>
                    </a:lnTo>
                    <a:lnTo>
                      <a:pt x="2056" y="2953"/>
                    </a:lnTo>
                    <a:lnTo>
                      <a:pt x="2051" y="2934"/>
                    </a:lnTo>
                    <a:lnTo>
                      <a:pt x="2047" y="2920"/>
                    </a:lnTo>
                    <a:lnTo>
                      <a:pt x="2042" y="2906"/>
                    </a:lnTo>
                    <a:lnTo>
                      <a:pt x="2037" y="2891"/>
                    </a:lnTo>
                    <a:lnTo>
                      <a:pt x="2033" y="2882"/>
                    </a:lnTo>
                    <a:lnTo>
                      <a:pt x="2029" y="2877"/>
                    </a:lnTo>
                    <a:lnTo>
                      <a:pt x="2024" y="2868"/>
                    </a:lnTo>
                    <a:lnTo>
                      <a:pt x="1565" y="2881"/>
                    </a:lnTo>
                    <a:lnTo>
                      <a:pt x="1520" y="2932"/>
                    </a:lnTo>
                    <a:lnTo>
                      <a:pt x="1513" y="2920"/>
                    </a:lnTo>
                    <a:lnTo>
                      <a:pt x="1505" y="2911"/>
                    </a:lnTo>
                    <a:lnTo>
                      <a:pt x="1496" y="2902"/>
                    </a:lnTo>
                    <a:lnTo>
                      <a:pt x="1488" y="2895"/>
                    </a:lnTo>
                    <a:lnTo>
                      <a:pt x="1479" y="2887"/>
                    </a:lnTo>
                    <a:lnTo>
                      <a:pt x="1469" y="2881"/>
                    </a:lnTo>
                    <a:lnTo>
                      <a:pt x="1459" y="2876"/>
                    </a:lnTo>
                    <a:lnTo>
                      <a:pt x="1449" y="2872"/>
                    </a:lnTo>
                    <a:lnTo>
                      <a:pt x="1438" y="2868"/>
                    </a:lnTo>
                    <a:lnTo>
                      <a:pt x="1427" y="2864"/>
                    </a:lnTo>
                    <a:lnTo>
                      <a:pt x="1416" y="2862"/>
                    </a:lnTo>
                    <a:lnTo>
                      <a:pt x="1404" y="2861"/>
                    </a:lnTo>
                    <a:lnTo>
                      <a:pt x="1380" y="2858"/>
                    </a:lnTo>
                    <a:lnTo>
                      <a:pt x="1355" y="2857"/>
                    </a:lnTo>
                    <a:lnTo>
                      <a:pt x="1305" y="2858"/>
                    </a:lnTo>
                    <a:lnTo>
                      <a:pt x="1252" y="2861"/>
                    </a:lnTo>
                    <a:lnTo>
                      <a:pt x="1225" y="2861"/>
                    </a:lnTo>
                    <a:lnTo>
                      <a:pt x="1199" y="2861"/>
                    </a:lnTo>
                    <a:lnTo>
                      <a:pt x="1172" y="2858"/>
                    </a:lnTo>
                    <a:lnTo>
                      <a:pt x="1146" y="2854"/>
                    </a:lnTo>
                    <a:lnTo>
                      <a:pt x="1147" y="2384"/>
                    </a:lnTo>
                    <a:lnTo>
                      <a:pt x="1888" y="2386"/>
                    </a:lnTo>
                    <a:lnTo>
                      <a:pt x="1892" y="2374"/>
                    </a:lnTo>
                    <a:lnTo>
                      <a:pt x="1893" y="2367"/>
                    </a:lnTo>
                    <a:lnTo>
                      <a:pt x="1892" y="2360"/>
                    </a:lnTo>
                    <a:lnTo>
                      <a:pt x="1890" y="2355"/>
                    </a:lnTo>
                    <a:lnTo>
                      <a:pt x="1882" y="2344"/>
                    </a:lnTo>
                    <a:lnTo>
                      <a:pt x="1870" y="2327"/>
                    </a:lnTo>
                    <a:lnTo>
                      <a:pt x="1903" y="2332"/>
                    </a:lnTo>
                    <a:lnTo>
                      <a:pt x="1923" y="2334"/>
                    </a:lnTo>
                    <a:lnTo>
                      <a:pt x="1929" y="2334"/>
                    </a:lnTo>
                    <a:lnTo>
                      <a:pt x="1935" y="2334"/>
                    </a:lnTo>
                    <a:lnTo>
                      <a:pt x="1937" y="2332"/>
                    </a:lnTo>
                    <a:lnTo>
                      <a:pt x="1940" y="2331"/>
                    </a:lnTo>
                    <a:lnTo>
                      <a:pt x="1940" y="2326"/>
                    </a:lnTo>
                    <a:lnTo>
                      <a:pt x="1938" y="2321"/>
                    </a:lnTo>
                    <a:lnTo>
                      <a:pt x="1938" y="2319"/>
                    </a:lnTo>
                    <a:lnTo>
                      <a:pt x="1940" y="2316"/>
                    </a:lnTo>
                    <a:lnTo>
                      <a:pt x="1941" y="2312"/>
                    </a:lnTo>
                    <a:lnTo>
                      <a:pt x="1943" y="2310"/>
                    </a:lnTo>
                    <a:lnTo>
                      <a:pt x="1938" y="2293"/>
                    </a:lnTo>
                    <a:lnTo>
                      <a:pt x="1933" y="2283"/>
                    </a:lnTo>
                    <a:lnTo>
                      <a:pt x="1931" y="2275"/>
                    </a:lnTo>
                    <a:lnTo>
                      <a:pt x="1928" y="2270"/>
                    </a:lnTo>
                    <a:lnTo>
                      <a:pt x="1922" y="2263"/>
                    </a:lnTo>
                    <a:lnTo>
                      <a:pt x="1914" y="2249"/>
                    </a:lnTo>
                    <a:lnTo>
                      <a:pt x="1908" y="2234"/>
                    </a:lnTo>
                    <a:lnTo>
                      <a:pt x="1904" y="2221"/>
                    </a:lnTo>
                    <a:lnTo>
                      <a:pt x="1902" y="2212"/>
                    </a:lnTo>
                    <a:lnTo>
                      <a:pt x="1900" y="2206"/>
                    </a:lnTo>
                    <a:lnTo>
                      <a:pt x="1900" y="2197"/>
                    </a:lnTo>
                    <a:lnTo>
                      <a:pt x="1903" y="2191"/>
                    </a:lnTo>
                    <a:lnTo>
                      <a:pt x="1903" y="2187"/>
                    </a:lnTo>
                    <a:lnTo>
                      <a:pt x="1902" y="2182"/>
                    </a:lnTo>
                    <a:lnTo>
                      <a:pt x="1900" y="2174"/>
                    </a:lnTo>
                    <a:lnTo>
                      <a:pt x="1895" y="2164"/>
                    </a:lnTo>
                    <a:lnTo>
                      <a:pt x="1882" y="2135"/>
                    </a:lnTo>
                    <a:lnTo>
                      <a:pt x="1854" y="2088"/>
                    </a:lnTo>
                    <a:lnTo>
                      <a:pt x="1863" y="2080"/>
                    </a:lnTo>
                    <a:lnTo>
                      <a:pt x="1866" y="2078"/>
                    </a:lnTo>
                    <a:lnTo>
                      <a:pt x="1873" y="2074"/>
                    </a:lnTo>
                    <a:lnTo>
                      <a:pt x="1888" y="2066"/>
                    </a:lnTo>
                    <a:lnTo>
                      <a:pt x="1918" y="2054"/>
                    </a:lnTo>
                    <a:lnTo>
                      <a:pt x="1918" y="2027"/>
                    </a:lnTo>
                    <a:lnTo>
                      <a:pt x="1916" y="2003"/>
                    </a:lnTo>
                    <a:lnTo>
                      <a:pt x="1913" y="1980"/>
                    </a:lnTo>
                    <a:lnTo>
                      <a:pt x="1911" y="1959"/>
                    </a:lnTo>
                    <a:lnTo>
                      <a:pt x="1908" y="1935"/>
                    </a:lnTo>
                    <a:lnTo>
                      <a:pt x="1906" y="1909"/>
                    </a:lnTo>
                    <a:lnTo>
                      <a:pt x="1906" y="1880"/>
                    </a:lnTo>
                    <a:lnTo>
                      <a:pt x="1907" y="1846"/>
                    </a:lnTo>
                    <a:lnTo>
                      <a:pt x="1852" y="1831"/>
                    </a:lnTo>
                    <a:lnTo>
                      <a:pt x="1803" y="1816"/>
                    </a:lnTo>
                    <a:lnTo>
                      <a:pt x="1793" y="1811"/>
                    </a:lnTo>
                    <a:lnTo>
                      <a:pt x="1784" y="1805"/>
                    </a:lnTo>
                    <a:lnTo>
                      <a:pt x="1775" y="1800"/>
                    </a:lnTo>
                    <a:lnTo>
                      <a:pt x="1769" y="1794"/>
                    </a:lnTo>
                    <a:lnTo>
                      <a:pt x="1763" y="1786"/>
                    </a:lnTo>
                    <a:lnTo>
                      <a:pt x="1758" y="1778"/>
                    </a:lnTo>
                    <a:lnTo>
                      <a:pt x="1755" y="1767"/>
                    </a:lnTo>
                    <a:lnTo>
                      <a:pt x="1754" y="1757"/>
                    </a:lnTo>
                    <a:lnTo>
                      <a:pt x="1753" y="1743"/>
                    </a:lnTo>
                    <a:lnTo>
                      <a:pt x="1753" y="1727"/>
                    </a:lnTo>
                    <a:lnTo>
                      <a:pt x="1753" y="1708"/>
                    </a:lnTo>
                    <a:lnTo>
                      <a:pt x="1754" y="1690"/>
                    </a:lnTo>
                    <a:lnTo>
                      <a:pt x="1757" y="1683"/>
                    </a:lnTo>
                    <a:lnTo>
                      <a:pt x="1759" y="1676"/>
                    </a:lnTo>
                    <a:lnTo>
                      <a:pt x="1763" y="1672"/>
                    </a:lnTo>
                    <a:lnTo>
                      <a:pt x="1768" y="1670"/>
                    </a:lnTo>
                    <a:lnTo>
                      <a:pt x="1774" y="1670"/>
                    </a:lnTo>
                    <a:lnTo>
                      <a:pt x="1782" y="1672"/>
                    </a:lnTo>
                    <a:lnTo>
                      <a:pt x="1791" y="1679"/>
                    </a:lnTo>
                    <a:lnTo>
                      <a:pt x="1802" y="1688"/>
                    </a:lnTo>
                    <a:lnTo>
                      <a:pt x="1806" y="1694"/>
                    </a:lnTo>
                    <a:lnTo>
                      <a:pt x="1812" y="1699"/>
                    </a:lnTo>
                    <a:lnTo>
                      <a:pt x="1813" y="1675"/>
                    </a:lnTo>
                    <a:lnTo>
                      <a:pt x="1817" y="1657"/>
                    </a:lnTo>
                    <a:lnTo>
                      <a:pt x="1818" y="1650"/>
                    </a:lnTo>
                    <a:lnTo>
                      <a:pt x="1821" y="1645"/>
                    </a:lnTo>
                    <a:lnTo>
                      <a:pt x="1825" y="1638"/>
                    </a:lnTo>
                    <a:lnTo>
                      <a:pt x="1829" y="1634"/>
                    </a:lnTo>
                    <a:lnTo>
                      <a:pt x="1834" y="1631"/>
                    </a:lnTo>
                    <a:lnTo>
                      <a:pt x="1839" y="1628"/>
                    </a:lnTo>
                    <a:lnTo>
                      <a:pt x="1845" y="1626"/>
                    </a:lnTo>
                    <a:lnTo>
                      <a:pt x="1852" y="1623"/>
                    </a:lnTo>
                    <a:lnTo>
                      <a:pt x="1870" y="1619"/>
                    </a:lnTo>
                    <a:lnTo>
                      <a:pt x="1893" y="1615"/>
                    </a:lnTo>
                    <a:lnTo>
                      <a:pt x="1888" y="1607"/>
                    </a:lnTo>
                    <a:lnTo>
                      <a:pt x="1883" y="1604"/>
                    </a:lnTo>
                    <a:lnTo>
                      <a:pt x="1879" y="1600"/>
                    </a:lnTo>
                    <a:lnTo>
                      <a:pt x="1875" y="1591"/>
                    </a:lnTo>
                    <a:lnTo>
                      <a:pt x="1871" y="1585"/>
                    </a:lnTo>
                    <a:lnTo>
                      <a:pt x="1869" y="1581"/>
                    </a:lnTo>
                    <a:lnTo>
                      <a:pt x="1866" y="1579"/>
                    </a:lnTo>
                    <a:lnTo>
                      <a:pt x="1865" y="1577"/>
                    </a:lnTo>
                    <a:lnTo>
                      <a:pt x="1863" y="1577"/>
                    </a:lnTo>
                    <a:lnTo>
                      <a:pt x="1860" y="1580"/>
                    </a:lnTo>
                    <a:lnTo>
                      <a:pt x="1861" y="1583"/>
                    </a:lnTo>
                    <a:lnTo>
                      <a:pt x="1866" y="1562"/>
                    </a:lnTo>
                    <a:lnTo>
                      <a:pt x="1869" y="1548"/>
                    </a:lnTo>
                    <a:lnTo>
                      <a:pt x="1870" y="1542"/>
                    </a:lnTo>
                    <a:lnTo>
                      <a:pt x="1871" y="1541"/>
                    </a:lnTo>
                    <a:lnTo>
                      <a:pt x="1871" y="1539"/>
                    </a:lnTo>
                    <a:lnTo>
                      <a:pt x="1873" y="1539"/>
                    </a:lnTo>
                    <a:lnTo>
                      <a:pt x="1874" y="1541"/>
                    </a:lnTo>
                    <a:lnTo>
                      <a:pt x="1879" y="1542"/>
                    </a:lnTo>
                    <a:lnTo>
                      <a:pt x="1887" y="1542"/>
                    </a:lnTo>
                    <a:lnTo>
                      <a:pt x="1892" y="1541"/>
                    </a:lnTo>
                    <a:lnTo>
                      <a:pt x="1899" y="1538"/>
                    </a:lnTo>
                    <a:lnTo>
                      <a:pt x="1907" y="1534"/>
                    </a:lnTo>
                    <a:lnTo>
                      <a:pt x="1916" y="1528"/>
                    </a:lnTo>
                    <a:lnTo>
                      <a:pt x="1895" y="1513"/>
                    </a:lnTo>
                    <a:lnTo>
                      <a:pt x="1884" y="1504"/>
                    </a:lnTo>
                    <a:lnTo>
                      <a:pt x="1882" y="1501"/>
                    </a:lnTo>
                    <a:lnTo>
                      <a:pt x="1880" y="1499"/>
                    </a:lnTo>
                    <a:lnTo>
                      <a:pt x="1880" y="1496"/>
                    </a:lnTo>
                    <a:lnTo>
                      <a:pt x="1882" y="1495"/>
                    </a:lnTo>
                    <a:lnTo>
                      <a:pt x="1887" y="1488"/>
                    </a:lnTo>
                    <a:lnTo>
                      <a:pt x="1894" y="1476"/>
                    </a:lnTo>
                    <a:lnTo>
                      <a:pt x="1898" y="1466"/>
                    </a:lnTo>
                    <a:lnTo>
                      <a:pt x="1900" y="1455"/>
                    </a:lnTo>
                    <a:lnTo>
                      <a:pt x="1903" y="1439"/>
                    </a:lnTo>
                    <a:lnTo>
                      <a:pt x="1904" y="1422"/>
                    </a:lnTo>
                    <a:lnTo>
                      <a:pt x="1075" y="1344"/>
                    </a:lnTo>
                    <a:lnTo>
                      <a:pt x="1085" y="1327"/>
                    </a:lnTo>
                    <a:lnTo>
                      <a:pt x="1092" y="1311"/>
                    </a:lnTo>
                    <a:lnTo>
                      <a:pt x="1092" y="1308"/>
                    </a:lnTo>
                    <a:lnTo>
                      <a:pt x="1092" y="1304"/>
                    </a:lnTo>
                    <a:lnTo>
                      <a:pt x="1100" y="1186"/>
                    </a:lnTo>
                    <a:lnTo>
                      <a:pt x="1099" y="1173"/>
                    </a:lnTo>
                    <a:lnTo>
                      <a:pt x="1096" y="1163"/>
                    </a:lnTo>
                    <a:lnTo>
                      <a:pt x="1094" y="1154"/>
                    </a:lnTo>
                    <a:lnTo>
                      <a:pt x="1092" y="1148"/>
                    </a:lnTo>
                    <a:lnTo>
                      <a:pt x="1095" y="1130"/>
                    </a:lnTo>
                    <a:lnTo>
                      <a:pt x="1098" y="1120"/>
                    </a:lnTo>
                    <a:lnTo>
                      <a:pt x="1101" y="1109"/>
                    </a:lnTo>
                    <a:lnTo>
                      <a:pt x="1104" y="1090"/>
                    </a:lnTo>
                    <a:lnTo>
                      <a:pt x="1105" y="1073"/>
                    </a:lnTo>
                    <a:lnTo>
                      <a:pt x="1106" y="1061"/>
                    </a:lnTo>
                    <a:lnTo>
                      <a:pt x="1105" y="1048"/>
                    </a:lnTo>
                    <a:lnTo>
                      <a:pt x="1104" y="1037"/>
                    </a:lnTo>
                    <a:lnTo>
                      <a:pt x="1101" y="1024"/>
                    </a:lnTo>
                    <a:lnTo>
                      <a:pt x="1098" y="1011"/>
                    </a:lnTo>
                    <a:lnTo>
                      <a:pt x="1092" y="996"/>
                    </a:lnTo>
                    <a:lnTo>
                      <a:pt x="1122" y="992"/>
                    </a:lnTo>
                    <a:lnTo>
                      <a:pt x="1152" y="988"/>
                    </a:lnTo>
                    <a:lnTo>
                      <a:pt x="1180" y="987"/>
                    </a:lnTo>
                    <a:lnTo>
                      <a:pt x="1207" y="986"/>
                    </a:lnTo>
                    <a:lnTo>
                      <a:pt x="1260" y="986"/>
                    </a:lnTo>
                    <a:lnTo>
                      <a:pt x="1312" y="987"/>
                    </a:lnTo>
                    <a:lnTo>
                      <a:pt x="1363" y="990"/>
                    </a:lnTo>
                    <a:lnTo>
                      <a:pt x="1414" y="993"/>
                    </a:lnTo>
                    <a:lnTo>
                      <a:pt x="1465" y="996"/>
                    </a:lnTo>
                    <a:lnTo>
                      <a:pt x="1518" y="997"/>
                    </a:lnTo>
                    <a:lnTo>
                      <a:pt x="1644" y="992"/>
                    </a:lnTo>
                    <a:lnTo>
                      <a:pt x="1657" y="993"/>
                    </a:lnTo>
                    <a:lnTo>
                      <a:pt x="1661" y="995"/>
                    </a:lnTo>
                    <a:lnTo>
                      <a:pt x="1667" y="995"/>
                    </a:lnTo>
                    <a:lnTo>
                      <a:pt x="1687" y="992"/>
                    </a:lnTo>
                    <a:lnTo>
                      <a:pt x="1721" y="991"/>
                    </a:lnTo>
                    <a:lnTo>
                      <a:pt x="1751" y="991"/>
                    </a:lnTo>
                    <a:lnTo>
                      <a:pt x="1781" y="993"/>
                    </a:lnTo>
                    <a:lnTo>
                      <a:pt x="1807" y="995"/>
                    </a:lnTo>
                    <a:lnTo>
                      <a:pt x="1834" y="997"/>
                    </a:lnTo>
                    <a:lnTo>
                      <a:pt x="1859" y="1000"/>
                    </a:lnTo>
                    <a:lnTo>
                      <a:pt x="1885" y="1001"/>
                    </a:lnTo>
                    <a:lnTo>
                      <a:pt x="1913" y="1001"/>
                    </a:lnTo>
                    <a:lnTo>
                      <a:pt x="1928" y="893"/>
                    </a:lnTo>
                    <a:lnTo>
                      <a:pt x="1933" y="879"/>
                    </a:lnTo>
                    <a:lnTo>
                      <a:pt x="1937" y="868"/>
                    </a:lnTo>
                    <a:lnTo>
                      <a:pt x="1938" y="857"/>
                    </a:lnTo>
                    <a:lnTo>
                      <a:pt x="1940" y="848"/>
                    </a:lnTo>
                    <a:lnTo>
                      <a:pt x="1938" y="839"/>
                    </a:lnTo>
                    <a:lnTo>
                      <a:pt x="1937" y="830"/>
                    </a:lnTo>
                    <a:lnTo>
                      <a:pt x="1935" y="822"/>
                    </a:lnTo>
                    <a:lnTo>
                      <a:pt x="1932" y="816"/>
                    </a:lnTo>
                    <a:lnTo>
                      <a:pt x="1917" y="795"/>
                    </a:lnTo>
                    <a:lnTo>
                      <a:pt x="1907" y="778"/>
                    </a:lnTo>
                    <a:lnTo>
                      <a:pt x="1906" y="771"/>
                    </a:lnTo>
                    <a:lnTo>
                      <a:pt x="1904" y="764"/>
                    </a:lnTo>
                    <a:lnTo>
                      <a:pt x="1904" y="757"/>
                    </a:lnTo>
                    <a:lnTo>
                      <a:pt x="1906" y="750"/>
                    </a:lnTo>
                    <a:lnTo>
                      <a:pt x="1909" y="739"/>
                    </a:lnTo>
                    <a:lnTo>
                      <a:pt x="1913" y="729"/>
                    </a:lnTo>
                    <a:lnTo>
                      <a:pt x="1926" y="712"/>
                    </a:lnTo>
                    <a:lnTo>
                      <a:pt x="1937" y="698"/>
                    </a:lnTo>
                    <a:lnTo>
                      <a:pt x="1942" y="695"/>
                    </a:lnTo>
                    <a:lnTo>
                      <a:pt x="1946" y="693"/>
                    </a:lnTo>
                    <a:lnTo>
                      <a:pt x="1947" y="692"/>
                    </a:lnTo>
                    <a:lnTo>
                      <a:pt x="1951" y="688"/>
                    </a:lnTo>
                    <a:lnTo>
                      <a:pt x="1953" y="681"/>
                    </a:lnTo>
                    <a:lnTo>
                      <a:pt x="1959" y="669"/>
                    </a:lnTo>
                    <a:lnTo>
                      <a:pt x="1953" y="664"/>
                    </a:lnTo>
                    <a:lnTo>
                      <a:pt x="1947" y="657"/>
                    </a:lnTo>
                    <a:lnTo>
                      <a:pt x="1940" y="650"/>
                    </a:lnTo>
                    <a:lnTo>
                      <a:pt x="1932" y="644"/>
                    </a:lnTo>
                    <a:lnTo>
                      <a:pt x="1922" y="638"/>
                    </a:lnTo>
                    <a:lnTo>
                      <a:pt x="1912" y="634"/>
                    </a:lnTo>
                    <a:lnTo>
                      <a:pt x="1902" y="631"/>
                    </a:lnTo>
                    <a:lnTo>
                      <a:pt x="1892" y="630"/>
                    </a:lnTo>
                    <a:lnTo>
                      <a:pt x="1870" y="634"/>
                    </a:lnTo>
                    <a:lnTo>
                      <a:pt x="1865" y="621"/>
                    </a:lnTo>
                    <a:lnTo>
                      <a:pt x="1865" y="616"/>
                    </a:lnTo>
                    <a:lnTo>
                      <a:pt x="1870" y="606"/>
                    </a:lnTo>
                    <a:lnTo>
                      <a:pt x="1882" y="577"/>
                    </a:lnTo>
                    <a:lnTo>
                      <a:pt x="1899" y="578"/>
                    </a:lnTo>
                    <a:lnTo>
                      <a:pt x="1916" y="579"/>
                    </a:lnTo>
                    <a:lnTo>
                      <a:pt x="1928" y="581"/>
                    </a:lnTo>
                    <a:lnTo>
                      <a:pt x="1940" y="583"/>
                    </a:lnTo>
                    <a:lnTo>
                      <a:pt x="1956" y="586"/>
                    </a:lnTo>
                    <a:lnTo>
                      <a:pt x="1969" y="586"/>
                    </a:lnTo>
                    <a:lnTo>
                      <a:pt x="1975" y="584"/>
                    </a:lnTo>
                    <a:lnTo>
                      <a:pt x="1980" y="582"/>
                    </a:lnTo>
                    <a:lnTo>
                      <a:pt x="1985" y="577"/>
                    </a:lnTo>
                    <a:lnTo>
                      <a:pt x="1990" y="569"/>
                    </a:lnTo>
                    <a:lnTo>
                      <a:pt x="2005" y="549"/>
                    </a:lnTo>
                    <a:lnTo>
                      <a:pt x="2024" y="516"/>
                    </a:lnTo>
                    <a:lnTo>
                      <a:pt x="1998" y="489"/>
                    </a:lnTo>
                    <a:lnTo>
                      <a:pt x="1990" y="482"/>
                    </a:lnTo>
                    <a:lnTo>
                      <a:pt x="1986" y="479"/>
                    </a:lnTo>
                    <a:lnTo>
                      <a:pt x="1983" y="475"/>
                    </a:lnTo>
                    <a:lnTo>
                      <a:pt x="1976" y="465"/>
                    </a:lnTo>
                    <a:lnTo>
                      <a:pt x="1966" y="451"/>
                    </a:lnTo>
                    <a:lnTo>
                      <a:pt x="1965" y="449"/>
                    </a:lnTo>
                    <a:lnTo>
                      <a:pt x="1967" y="448"/>
                    </a:lnTo>
                    <a:lnTo>
                      <a:pt x="1970" y="444"/>
                    </a:lnTo>
                    <a:lnTo>
                      <a:pt x="1974" y="437"/>
                    </a:lnTo>
                    <a:lnTo>
                      <a:pt x="1977" y="426"/>
                    </a:lnTo>
                    <a:lnTo>
                      <a:pt x="1962" y="425"/>
                    </a:lnTo>
                    <a:lnTo>
                      <a:pt x="1950" y="422"/>
                    </a:lnTo>
                    <a:lnTo>
                      <a:pt x="1938" y="420"/>
                    </a:lnTo>
                    <a:lnTo>
                      <a:pt x="1928" y="416"/>
                    </a:lnTo>
                    <a:lnTo>
                      <a:pt x="1911" y="408"/>
                    </a:lnTo>
                    <a:lnTo>
                      <a:pt x="1895" y="401"/>
                    </a:lnTo>
                    <a:lnTo>
                      <a:pt x="1882" y="393"/>
                    </a:lnTo>
                    <a:lnTo>
                      <a:pt x="1866" y="384"/>
                    </a:lnTo>
                    <a:lnTo>
                      <a:pt x="1859" y="382"/>
                    </a:lnTo>
                    <a:lnTo>
                      <a:pt x="1850" y="378"/>
                    </a:lnTo>
                    <a:lnTo>
                      <a:pt x="1840" y="375"/>
                    </a:lnTo>
                    <a:lnTo>
                      <a:pt x="1829" y="373"/>
                    </a:lnTo>
                    <a:lnTo>
                      <a:pt x="1873" y="360"/>
                    </a:lnTo>
                    <a:lnTo>
                      <a:pt x="1898" y="354"/>
                    </a:lnTo>
                    <a:lnTo>
                      <a:pt x="1904" y="354"/>
                    </a:lnTo>
                    <a:lnTo>
                      <a:pt x="1909" y="355"/>
                    </a:lnTo>
                    <a:lnTo>
                      <a:pt x="1913" y="356"/>
                    </a:lnTo>
                    <a:lnTo>
                      <a:pt x="1914" y="359"/>
                    </a:lnTo>
                    <a:lnTo>
                      <a:pt x="1918" y="366"/>
                    </a:lnTo>
                    <a:lnTo>
                      <a:pt x="1924" y="375"/>
                    </a:lnTo>
                    <a:lnTo>
                      <a:pt x="1931" y="380"/>
                    </a:lnTo>
                    <a:lnTo>
                      <a:pt x="1940" y="385"/>
                    </a:lnTo>
                    <a:lnTo>
                      <a:pt x="1952" y="389"/>
                    </a:lnTo>
                    <a:lnTo>
                      <a:pt x="1970" y="394"/>
                    </a:lnTo>
                    <a:lnTo>
                      <a:pt x="1952" y="346"/>
                    </a:lnTo>
                    <a:lnTo>
                      <a:pt x="1941" y="315"/>
                    </a:lnTo>
                    <a:lnTo>
                      <a:pt x="1938" y="302"/>
                    </a:lnTo>
                    <a:lnTo>
                      <a:pt x="1936" y="293"/>
                    </a:lnTo>
                    <a:lnTo>
                      <a:pt x="1935" y="284"/>
                    </a:lnTo>
                    <a:lnTo>
                      <a:pt x="1935" y="275"/>
                    </a:lnTo>
                    <a:lnTo>
                      <a:pt x="1938" y="259"/>
                    </a:lnTo>
                    <a:lnTo>
                      <a:pt x="1946" y="237"/>
                    </a:lnTo>
                    <a:lnTo>
                      <a:pt x="1956" y="206"/>
                    </a:lnTo>
                    <a:lnTo>
                      <a:pt x="1970" y="159"/>
                    </a:lnTo>
                    <a:lnTo>
                      <a:pt x="1972" y="143"/>
                    </a:lnTo>
                    <a:lnTo>
                      <a:pt x="1974" y="135"/>
                    </a:lnTo>
                    <a:lnTo>
                      <a:pt x="1972" y="131"/>
                    </a:lnTo>
                    <a:lnTo>
                      <a:pt x="1971" y="130"/>
                    </a:lnTo>
                    <a:lnTo>
                      <a:pt x="1971" y="130"/>
                    </a:lnTo>
                    <a:lnTo>
                      <a:pt x="1974" y="131"/>
                    </a:lnTo>
                    <a:lnTo>
                      <a:pt x="1980" y="131"/>
                    </a:lnTo>
                    <a:lnTo>
                      <a:pt x="1991" y="127"/>
                    </a:lnTo>
                    <a:lnTo>
                      <a:pt x="2008" y="123"/>
                    </a:lnTo>
                    <a:lnTo>
                      <a:pt x="1998" y="89"/>
                    </a:lnTo>
                    <a:lnTo>
                      <a:pt x="1989" y="64"/>
                    </a:lnTo>
                    <a:lnTo>
                      <a:pt x="1984" y="54"/>
                    </a:lnTo>
                    <a:lnTo>
                      <a:pt x="1979" y="45"/>
                    </a:lnTo>
                    <a:lnTo>
                      <a:pt x="1972" y="37"/>
                    </a:lnTo>
                    <a:lnTo>
                      <a:pt x="1965" y="31"/>
                    </a:lnTo>
                    <a:lnTo>
                      <a:pt x="1956" y="26"/>
                    </a:lnTo>
                    <a:lnTo>
                      <a:pt x="1946" y="22"/>
                    </a:lnTo>
                    <a:lnTo>
                      <a:pt x="1935" y="19"/>
                    </a:lnTo>
                    <a:lnTo>
                      <a:pt x="1919" y="17"/>
                    </a:lnTo>
                    <a:lnTo>
                      <a:pt x="1884" y="14"/>
                    </a:lnTo>
                    <a:lnTo>
                      <a:pt x="1839" y="13"/>
                    </a:lnTo>
                    <a:lnTo>
                      <a:pt x="1801" y="13"/>
                    </a:lnTo>
                    <a:lnTo>
                      <a:pt x="1764" y="13"/>
                    </a:lnTo>
                    <a:lnTo>
                      <a:pt x="1729" y="13"/>
                    </a:lnTo>
                    <a:lnTo>
                      <a:pt x="1692" y="14"/>
                    </a:lnTo>
                    <a:lnTo>
                      <a:pt x="1657" y="16"/>
                    </a:lnTo>
                    <a:lnTo>
                      <a:pt x="1620" y="16"/>
                    </a:lnTo>
                    <a:lnTo>
                      <a:pt x="1585" y="17"/>
                    </a:lnTo>
                    <a:lnTo>
                      <a:pt x="1548" y="18"/>
                    </a:lnTo>
                    <a:lnTo>
                      <a:pt x="1486" y="21"/>
                    </a:lnTo>
                    <a:lnTo>
                      <a:pt x="1426" y="21"/>
                    </a:lnTo>
                    <a:lnTo>
                      <a:pt x="1364" y="21"/>
                    </a:lnTo>
                    <a:lnTo>
                      <a:pt x="1302" y="21"/>
                    </a:lnTo>
                    <a:lnTo>
                      <a:pt x="1240" y="19"/>
                    </a:lnTo>
                    <a:lnTo>
                      <a:pt x="1178" y="18"/>
                    </a:lnTo>
                    <a:lnTo>
                      <a:pt x="1116" y="17"/>
                    </a:lnTo>
                    <a:lnTo>
                      <a:pt x="1055" y="16"/>
                    </a:lnTo>
                    <a:lnTo>
                      <a:pt x="993" y="13"/>
                    </a:lnTo>
                    <a:lnTo>
                      <a:pt x="931" y="12"/>
                    </a:lnTo>
                    <a:lnTo>
                      <a:pt x="869" y="12"/>
                    </a:lnTo>
                    <a:lnTo>
                      <a:pt x="806" y="10"/>
                    </a:lnTo>
                    <a:lnTo>
                      <a:pt x="744" y="10"/>
                    </a:lnTo>
                    <a:lnTo>
                      <a:pt x="682" y="12"/>
                    </a:lnTo>
                    <a:lnTo>
                      <a:pt x="622" y="13"/>
                    </a:lnTo>
                    <a:lnTo>
                      <a:pt x="560" y="17"/>
                    </a:lnTo>
                    <a:lnTo>
                      <a:pt x="114" y="0"/>
                    </a:lnTo>
                    <a:lnTo>
                      <a:pt x="95" y="0"/>
                    </a:lnTo>
                    <a:lnTo>
                      <a:pt x="86" y="3"/>
                    </a:lnTo>
                    <a:lnTo>
                      <a:pt x="84" y="5"/>
                    </a:lnTo>
                    <a:lnTo>
                      <a:pt x="85" y="8"/>
                    </a:lnTo>
                    <a:lnTo>
                      <a:pt x="84" y="9"/>
                    </a:lnTo>
                    <a:lnTo>
                      <a:pt x="83" y="10"/>
                    </a:lnTo>
                    <a:lnTo>
                      <a:pt x="80" y="12"/>
                    </a:lnTo>
                    <a:lnTo>
                      <a:pt x="75" y="12"/>
                    </a:lnTo>
                    <a:lnTo>
                      <a:pt x="59" y="13"/>
                    </a:lnTo>
                    <a:lnTo>
                      <a:pt x="27" y="12"/>
                    </a:lnTo>
                    <a:close/>
                  </a:path>
                </a:pathLst>
              </a:custGeom>
              <a:grpFill/>
              <a:ln w="76200">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11">
                <a:extLst>
                  <a:ext uri="{FF2B5EF4-FFF2-40B4-BE49-F238E27FC236}">
                    <a16:creationId xmlns:a16="http://schemas.microsoft.com/office/drawing/2014/main" id="{E454E1BB-4407-610D-5924-7BFDBCF58877}"/>
                  </a:ext>
                </a:extLst>
              </p:cNvPr>
              <p:cNvSpPr>
                <a:spLocks/>
              </p:cNvSpPr>
              <p:nvPr/>
            </p:nvSpPr>
            <p:spPr bwMode="auto">
              <a:xfrm>
                <a:off x="929482" y="2091531"/>
                <a:ext cx="811212" cy="1557337"/>
              </a:xfrm>
              <a:custGeom>
                <a:avLst/>
                <a:gdLst>
                  <a:gd name="T0" fmla="*/ 28 w 2042"/>
                  <a:gd name="T1" fmla="*/ 1957 h 3922"/>
                  <a:gd name="T2" fmla="*/ 13 w 2042"/>
                  <a:gd name="T3" fmla="*/ 2227 h 3922"/>
                  <a:gd name="T4" fmla="*/ 8 w 2042"/>
                  <a:gd name="T5" fmla="*/ 3078 h 3922"/>
                  <a:gd name="T6" fmla="*/ 85 w 2042"/>
                  <a:gd name="T7" fmla="*/ 3866 h 3922"/>
                  <a:gd name="T8" fmla="*/ 140 w 2042"/>
                  <a:gd name="T9" fmla="*/ 3844 h 3922"/>
                  <a:gd name="T10" fmla="*/ 203 w 2042"/>
                  <a:gd name="T11" fmla="*/ 3899 h 3922"/>
                  <a:gd name="T12" fmla="*/ 328 w 2042"/>
                  <a:gd name="T13" fmla="*/ 3896 h 3922"/>
                  <a:gd name="T14" fmla="*/ 442 w 2042"/>
                  <a:gd name="T15" fmla="*/ 3866 h 3922"/>
                  <a:gd name="T16" fmla="*/ 432 w 2042"/>
                  <a:gd name="T17" fmla="*/ 3784 h 3922"/>
                  <a:gd name="T18" fmla="*/ 578 w 2042"/>
                  <a:gd name="T19" fmla="*/ 3832 h 3922"/>
                  <a:gd name="T20" fmla="*/ 777 w 2042"/>
                  <a:gd name="T21" fmla="*/ 3659 h 3922"/>
                  <a:gd name="T22" fmla="*/ 725 w 2042"/>
                  <a:gd name="T23" fmla="*/ 3742 h 3922"/>
                  <a:gd name="T24" fmla="*/ 764 w 2042"/>
                  <a:gd name="T25" fmla="*/ 3846 h 3922"/>
                  <a:gd name="T26" fmla="*/ 1364 w 2042"/>
                  <a:gd name="T27" fmla="*/ 3823 h 3922"/>
                  <a:gd name="T28" fmla="*/ 1580 w 2042"/>
                  <a:gd name="T29" fmla="*/ 3814 h 3922"/>
                  <a:gd name="T30" fmla="*/ 1898 w 2042"/>
                  <a:gd name="T31" fmla="*/ 3858 h 3922"/>
                  <a:gd name="T32" fmla="*/ 1960 w 2042"/>
                  <a:gd name="T33" fmla="*/ 3739 h 3922"/>
                  <a:gd name="T34" fmla="*/ 1991 w 2042"/>
                  <a:gd name="T35" fmla="*/ 3538 h 3922"/>
                  <a:gd name="T36" fmla="*/ 1927 w 2042"/>
                  <a:gd name="T37" fmla="*/ 3383 h 3922"/>
                  <a:gd name="T38" fmla="*/ 1746 w 2042"/>
                  <a:gd name="T39" fmla="*/ 3315 h 3922"/>
                  <a:gd name="T40" fmla="*/ 1875 w 2042"/>
                  <a:gd name="T41" fmla="*/ 3312 h 3922"/>
                  <a:gd name="T42" fmla="*/ 1991 w 2042"/>
                  <a:gd name="T43" fmla="*/ 3232 h 3922"/>
                  <a:gd name="T44" fmla="*/ 1924 w 2042"/>
                  <a:gd name="T45" fmla="*/ 3127 h 3922"/>
                  <a:gd name="T46" fmla="*/ 1963 w 2042"/>
                  <a:gd name="T47" fmla="*/ 2987 h 3922"/>
                  <a:gd name="T48" fmla="*/ 1829 w 2042"/>
                  <a:gd name="T49" fmla="*/ 2887 h 3922"/>
                  <a:gd name="T50" fmla="*/ 1687 w 2042"/>
                  <a:gd name="T51" fmla="*/ 2865 h 3922"/>
                  <a:gd name="T52" fmla="*/ 1636 w 2042"/>
                  <a:gd name="T53" fmla="*/ 2882 h 3922"/>
                  <a:gd name="T54" fmla="*/ 1588 w 2042"/>
                  <a:gd name="T55" fmla="*/ 2923 h 3922"/>
                  <a:gd name="T56" fmla="*/ 1465 w 2042"/>
                  <a:gd name="T57" fmla="*/ 2863 h 3922"/>
                  <a:gd name="T58" fmla="*/ 1354 w 2042"/>
                  <a:gd name="T59" fmla="*/ 2897 h 3922"/>
                  <a:gd name="T60" fmla="*/ 1340 w 2042"/>
                  <a:gd name="T61" fmla="*/ 2879 h 3922"/>
                  <a:gd name="T62" fmla="*/ 1321 w 2042"/>
                  <a:gd name="T63" fmla="*/ 2939 h 3922"/>
                  <a:gd name="T64" fmla="*/ 1105 w 2042"/>
                  <a:gd name="T65" fmla="*/ 2858 h 3922"/>
                  <a:gd name="T66" fmla="*/ 1120 w 2042"/>
                  <a:gd name="T67" fmla="*/ 2513 h 3922"/>
                  <a:gd name="T68" fmla="*/ 1124 w 2042"/>
                  <a:gd name="T69" fmla="*/ 2441 h 3922"/>
                  <a:gd name="T70" fmla="*/ 1792 w 2042"/>
                  <a:gd name="T71" fmla="*/ 2365 h 3922"/>
                  <a:gd name="T72" fmla="*/ 1880 w 2042"/>
                  <a:gd name="T73" fmla="*/ 2260 h 3922"/>
                  <a:gd name="T74" fmla="*/ 1856 w 2042"/>
                  <a:gd name="T75" fmla="*/ 2094 h 3922"/>
                  <a:gd name="T76" fmla="*/ 1891 w 2042"/>
                  <a:gd name="T77" fmla="*/ 1785 h 3922"/>
                  <a:gd name="T78" fmla="*/ 1876 w 2042"/>
                  <a:gd name="T79" fmla="*/ 1405 h 3922"/>
                  <a:gd name="T80" fmla="*/ 1583 w 2042"/>
                  <a:gd name="T81" fmla="*/ 1388 h 3922"/>
                  <a:gd name="T82" fmla="*/ 1227 w 2042"/>
                  <a:gd name="T83" fmla="*/ 1388 h 3922"/>
                  <a:gd name="T84" fmla="*/ 1076 w 2042"/>
                  <a:gd name="T85" fmla="*/ 1218 h 3922"/>
                  <a:gd name="T86" fmla="*/ 1039 w 2042"/>
                  <a:gd name="T87" fmla="*/ 1099 h 3922"/>
                  <a:gd name="T88" fmla="*/ 1182 w 2042"/>
                  <a:gd name="T89" fmla="*/ 1027 h 3922"/>
                  <a:gd name="T90" fmla="*/ 1404 w 2042"/>
                  <a:gd name="T91" fmla="*/ 990 h 3922"/>
                  <a:gd name="T92" fmla="*/ 1826 w 2042"/>
                  <a:gd name="T93" fmla="*/ 1019 h 3922"/>
                  <a:gd name="T94" fmla="*/ 1951 w 2042"/>
                  <a:gd name="T95" fmla="*/ 951 h 3922"/>
                  <a:gd name="T96" fmla="*/ 1965 w 2042"/>
                  <a:gd name="T97" fmla="*/ 669 h 3922"/>
                  <a:gd name="T98" fmla="*/ 1904 w 2042"/>
                  <a:gd name="T99" fmla="*/ 506 h 3922"/>
                  <a:gd name="T100" fmla="*/ 1946 w 2042"/>
                  <a:gd name="T101" fmla="*/ 391 h 3922"/>
                  <a:gd name="T102" fmla="*/ 1975 w 2042"/>
                  <a:gd name="T103" fmla="*/ 318 h 3922"/>
                  <a:gd name="T104" fmla="*/ 2023 w 2042"/>
                  <a:gd name="T105" fmla="*/ 249 h 3922"/>
                  <a:gd name="T106" fmla="*/ 1891 w 2042"/>
                  <a:gd name="T107" fmla="*/ 112 h 3922"/>
                  <a:gd name="T108" fmla="*/ 1943 w 2042"/>
                  <a:gd name="T109" fmla="*/ 114 h 3922"/>
                  <a:gd name="T110" fmla="*/ 2040 w 2042"/>
                  <a:gd name="T111" fmla="*/ 133 h 3922"/>
                  <a:gd name="T112" fmla="*/ 1903 w 2042"/>
                  <a:gd name="T113" fmla="*/ 23 h 3922"/>
                  <a:gd name="T114" fmla="*/ 1083 w 2042"/>
                  <a:gd name="T115" fmla="*/ 44 h 3922"/>
                  <a:gd name="T116" fmla="*/ 386 w 2042"/>
                  <a:gd name="T117" fmla="*/ 72 h 3922"/>
                  <a:gd name="T118" fmla="*/ 28 w 2042"/>
                  <a:gd name="T119" fmla="*/ 34 h 3922"/>
                  <a:gd name="T120" fmla="*/ 12 w 2042"/>
                  <a:gd name="T121" fmla="*/ 1346 h 3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2" h="3922">
                    <a:moveTo>
                      <a:pt x="10" y="1792"/>
                    </a:moveTo>
                    <a:lnTo>
                      <a:pt x="56" y="1814"/>
                    </a:lnTo>
                    <a:lnTo>
                      <a:pt x="47" y="1823"/>
                    </a:lnTo>
                    <a:lnTo>
                      <a:pt x="43" y="1825"/>
                    </a:lnTo>
                    <a:lnTo>
                      <a:pt x="34" y="1821"/>
                    </a:lnTo>
                    <a:lnTo>
                      <a:pt x="8" y="1810"/>
                    </a:lnTo>
                    <a:lnTo>
                      <a:pt x="8" y="1828"/>
                    </a:lnTo>
                    <a:lnTo>
                      <a:pt x="8" y="1850"/>
                    </a:lnTo>
                    <a:lnTo>
                      <a:pt x="6" y="1872"/>
                    </a:lnTo>
                    <a:lnTo>
                      <a:pt x="6" y="1885"/>
                    </a:lnTo>
                    <a:lnTo>
                      <a:pt x="8" y="1901"/>
                    </a:lnTo>
                    <a:lnTo>
                      <a:pt x="12" y="1914"/>
                    </a:lnTo>
                    <a:lnTo>
                      <a:pt x="17" y="1925"/>
                    </a:lnTo>
                    <a:lnTo>
                      <a:pt x="20" y="1935"/>
                    </a:lnTo>
                    <a:lnTo>
                      <a:pt x="25" y="1945"/>
                    </a:lnTo>
                    <a:lnTo>
                      <a:pt x="28" y="1957"/>
                    </a:lnTo>
                    <a:lnTo>
                      <a:pt x="28" y="1963"/>
                    </a:lnTo>
                    <a:lnTo>
                      <a:pt x="28" y="1970"/>
                    </a:lnTo>
                    <a:lnTo>
                      <a:pt x="27" y="1977"/>
                    </a:lnTo>
                    <a:lnTo>
                      <a:pt x="24" y="1986"/>
                    </a:lnTo>
                    <a:lnTo>
                      <a:pt x="20" y="2001"/>
                    </a:lnTo>
                    <a:lnTo>
                      <a:pt x="17" y="2018"/>
                    </a:lnTo>
                    <a:lnTo>
                      <a:pt x="13" y="2042"/>
                    </a:lnTo>
                    <a:lnTo>
                      <a:pt x="9" y="2071"/>
                    </a:lnTo>
                    <a:lnTo>
                      <a:pt x="6" y="2103"/>
                    </a:lnTo>
                    <a:lnTo>
                      <a:pt x="4" y="2135"/>
                    </a:lnTo>
                    <a:lnTo>
                      <a:pt x="4" y="2152"/>
                    </a:lnTo>
                    <a:lnTo>
                      <a:pt x="4" y="2167"/>
                    </a:lnTo>
                    <a:lnTo>
                      <a:pt x="5" y="2184"/>
                    </a:lnTo>
                    <a:lnTo>
                      <a:pt x="6" y="2199"/>
                    </a:lnTo>
                    <a:lnTo>
                      <a:pt x="9" y="2213"/>
                    </a:lnTo>
                    <a:lnTo>
                      <a:pt x="13" y="2227"/>
                    </a:lnTo>
                    <a:lnTo>
                      <a:pt x="18" y="2239"/>
                    </a:lnTo>
                    <a:lnTo>
                      <a:pt x="23" y="2251"/>
                    </a:lnTo>
                    <a:lnTo>
                      <a:pt x="57" y="2281"/>
                    </a:lnTo>
                    <a:lnTo>
                      <a:pt x="46" y="2294"/>
                    </a:lnTo>
                    <a:lnTo>
                      <a:pt x="37" y="2308"/>
                    </a:lnTo>
                    <a:lnTo>
                      <a:pt x="29" y="2323"/>
                    </a:lnTo>
                    <a:lnTo>
                      <a:pt x="23" y="2337"/>
                    </a:lnTo>
                    <a:lnTo>
                      <a:pt x="19" y="2352"/>
                    </a:lnTo>
                    <a:lnTo>
                      <a:pt x="15" y="2369"/>
                    </a:lnTo>
                    <a:lnTo>
                      <a:pt x="13" y="2385"/>
                    </a:lnTo>
                    <a:lnTo>
                      <a:pt x="10" y="2402"/>
                    </a:lnTo>
                    <a:lnTo>
                      <a:pt x="9" y="2438"/>
                    </a:lnTo>
                    <a:lnTo>
                      <a:pt x="10" y="2479"/>
                    </a:lnTo>
                    <a:lnTo>
                      <a:pt x="13" y="2523"/>
                    </a:lnTo>
                    <a:lnTo>
                      <a:pt x="15" y="2571"/>
                    </a:lnTo>
                    <a:lnTo>
                      <a:pt x="8" y="3078"/>
                    </a:lnTo>
                    <a:lnTo>
                      <a:pt x="10" y="3177"/>
                    </a:lnTo>
                    <a:lnTo>
                      <a:pt x="12" y="3277"/>
                    </a:lnTo>
                    <a:lnTo>
                      <a:pt x="12" y="3377"/>
                    </a:lnTo>
                    <a:lnTo>
                      <a:pt x="12" y="3478"/>
                    </a:lnTo>
                    <a:lnTo>
                      <a:pt x="12" y="3580"/>
                    </a:lnTo>
                    <a:lnTo>
                      <a:pt x="13" y="3683"/>
                    </a:lnTo>
                    <a:lnTo>
                      <a:pt x="17" y="3789"/>
                    </a:lnTo>
                    <a:lnTo>
                      <a:pt x="22" y="3896"/>
                    </a:lnTo>
                    <a:lnTo>
                      <a:pt x="38" y="3889"/>
                    </a:lnTo>
                    <a:lnTo>
                      <a:pt x="37" y="3889"/>
                    </a:lnTo>
                    <a:lnTo>
                      <a:pt x="36" y="3887"/>
                    </a:lnTo>
                    <a:lnTo>
                      <a:pt x="37" y="3886"/>
                    </a:lnTo>
                    <a:lnTo>
                      <a:pt x="43" y="3882"/>
                    </a:lnTo>
                    <a:lnTo>
                      <a:pt x="57" y="3875"/>
                    </a:lnTo>
                    <a:lnTo>
                      <a:pt x="72" y="3868"/>
                    </a:lnTo>
                    <a:lnTo>
                      <a:pt x="85" y="3866"/>
                    </a:lnTo>
                    <a:lnTo>
                      <a:pt x="96" y="3865"/>
                    </a:lnTo>
                    <a:lnTo>
                      <a:pt x="107" y="3865"/>
                    </a:lnTo>
                    <a:lnTo>
                      <a:pt x="118" y="3865"/>
                    </a:lnTo>
                    <a:lnTo>
                      <a:pt x="129" y="3863"/>
                    </a:lnTo>
                    <a:lnTo>
                      <a:pt x="140" y="3861"/>
                    </a:lnTo>
                    <a:lnTo>
                      <a:pt x="153" y="3856"/>
                    </a:lnTo>
                    <a:lnTo>
                      <a:pt x="169" y="3848"/>
                    </a:lnTo>
                    <a:lnTo>
                      <a:pt x="181" y="3842"/>
                    </a:lnTo>
                    <a:lnTo>
                      <a:pt x="186" y="3838"/>
                    </a:lnTo>
                    <a:lnTo>
                      <a:pt x="186" y="3835"/>
                    </a:lnTo>
                    <a:lnTo>
                      <a:pt x="183" y="3834"/>
                    </a:lnTo>
                    <a:lnTo>
                      <a:pt x="178" y="3834"/>
                    </a:lnTo>
                    <a:lnTo>
                      <a:pt x="171" y="3835"/>
                    </a:lnTo>
                    <a:lnTo>
                      <a:pt x="163" y="3837"/>
                    </a:lnTo>
                    <a:lnTo>
                      <a:pt x="148" y="3842"/>
                    </a:lnTo>
                    <a:lnTo>
                      <a:pt x="140" y="3844"/>
                    </a:lnTo>
                    <a:lnTo>
                      <a:pt x="142" y="3846"/>
                    </a:lnTo>
                    <a:lnTo>
                      <a:pt x="148" y="3846"/>
                    </a:lnTo>
                    <a:lnTo>
                      <a:pt x="159" y="3844"/>
                    </a:lnTo>
                    <a:lnTo>
                      <a:pt x="176" y="3842"/>
                    </a:lnTo>
                    <a:lnTo>
                      <a:pt x="182" y="3872"/>
                    </a:lnTo>
                    <a:lnTo>
                      <a:pt x="186" y="3887"/>
                    </a:lnTo>
                    <a:lnTo>
                      <a:pt x="187" y="3890"/>
                    </a:lnTo>
                    <a:lnTo>
                      <a:pt x="187" y="3891"/>
                    </a:lnTo>
                    <a:lnTo>
                      <a:pt x="188" y="3891"/>
                    </a:lnTo>
                    <a:lnTo>
                      <a:pt x="190" y="3890"/>
                    </a:lnTo>
                    <a:lnTo>
                      <a:pt x="190" y="3889"/>
                    </a:lnTo>
                    <a:lnTo>
                      <a:pt x="192" y="3887"/>
                    </a:lnTo>
                    <a:lnTo>
                      <a:pt x="193" y="3887"/>
                    </a:lnTo>
                    <a:lnTo>
                      <a:pt x="196" y="3889"/>
                    </a:lnTo>
                    <a:lnTo>
                      <a:pt x="198" y="3892"/>
                    </a:lnTo>
                    <a:lnTo>
                      <a:pt x="203" y="3899"/>
                    </a:lnTo>
                    <a:lnTo>
                      <a:pt x="208" y="3909"/>
                    </a:lnTo>
                    <a:lnTo>
                      <a:pt x="215" y="3922"/>
                    </a:lnTo>
                    <a:lnTo>
                      <a:pt x="222" y="3917"/>
                    </a:lnTo>
                    <a:lnTo>
                      <a:pt x="230" y="3909"/>
                    </a:lnTo>
                    <a:lnTo>
                      <a:pt x="236" y="3903"/>
                    </a:lnTo>
                    <a:lnTo>
                      <a:pt x="243" y="3895"/>
                    </a:lnTo>
                    <a:lnTo>
                      <a:pt x="255" y="3880"/>
                    </a:lnTo>
                    <a:lnTo>
                      <a:pt x="268" y="3868"/>
                    </a:lnTo>
                    <a:lnTo>
                      <a:pt x="274" y="3865"/>
                    </a:lnTo>
                    <a:lnTo>
                      <a:pt x="280" y="3862"/>
                    </a:lnTo>
                    <a:lnTo>
                      <a:pt x="287" y="3861"/>
                    </a:lnTo>
                    <a:lnTo>
                      <a:pt x="294" y="3862"/>
                    </a:lnTo>
                    <a:lnTo>
                      <a:pt x="302" y="3867"/>
                    </a:lnTo>
                    <a:lnTo>
                      <a:pt x="309" y="3873"/>
                    </a:lnTo>
                    <a:lnTo>
                      <a:pt x="318" y="3884"/>
                    </a:lnTo>
                    <a:lnTo>
                      <a:pt x="328" y="3896"/>
                    </a:lnTo>
                    <a:lnTo>
                      <a:pt x="333" y="3865"/>
                    </a:lnTo>
                    <a:lnTo>
                      <a:pt x="336" y="3851"/>
                    </a:lnTo>
                    <a:lnTo>
                      <a:pt x="340" y="3847"/>
                    </a:lnTo>
                    <a:lnTo>
                      <a:pt x="346" y="3844"/>
                    </a:lnTo>
                    <a:lnTo>
                      <a:pt x="356" y="3843"/>
                    </a:lnTo>
                    <a:lnTo>
                      <a:pt x="373" y="3839"/>
                    </a:lnTo>
                    <a:lnTo>
                      <a:pt x="384" y="3837"/>
                    </a:lnTo>
                    <a:lnTo>
                      <a:pt x="393" y="3837"/>
                    </a:lnTo>
                    <a:lnTo>
                      <a:pt x="400" y="3837"/>
                    </a:lnTo>
                    <a:lnTo>
                      <a:pt x="408" y="3839"/>
                    </a:lnTo>
                    <a:lnTo>
                      <a:pt x="413" y="3842"/>
                    </a:lnTo>
                    <a:lnTo>
                      <a:pt x="418" y="3844"/>
                    </a:lnTo>
                    <a:lnTo>
                      <a:pt x="423" y="3848"/>
                    </a:lnTo>
                    <a:lnTo>
                      <a:pt x="427" y="3852"/>
                    </a:lnTo>
                    <a:lnTo>
                      <a:pt x="434" y="3860"/>
                    </a:lnTo>
                    <a:lnTo>
                      <a:pt x="442" y="3866"/>
                    </a:lnTo>
                    <a:lnTo>
                      <a:pt x="447" y="3868"/>
                    </a:lnTo>
                    <a:lnTo>
                      <a:pt x="452" y="3871"/>
                    </a:lnTo>
                    <a:lnTo>
                      <a:pt x="458" y="3871"/>
                    </a:lnTo>
                    <a:lnTo>
                      <a:pt x="466" y="3871"/>
                    </a:lnTo>
                    <a:lnTo>
                      <a:pt x="472" y="3870"/>
                    </a:lnTo>
                    <a:lnTo>
                      <a:pt x="476" y="3868"/>
                    </a:lnTo>
                    <a:lnTo>
                      <a:pt x="479" y="3866"/>
                    </a:lnTo>
                    <a:lnTo>
                      <a:pt x="479" y="3865"/>
                    </a:lnTo>
                    <a:lnTo>
                      <a:pt x="476" y="3858"/>
                    </a:lnTo>
                    <a:lnTo>
                      <a:pt x="470" y="3849"/>
                    </a:lnTo>
                    <a:lnTo>
                      <a:pt x="461" y="3838"/>
                    </a:lnTo>
                    <a:lnTo>
                      <a:pt x="451" y="3824"/>
                    </a:lnTo>
                    <a:lnTo>
                      <a:pt x="445" y="3815"/>
                    </a:lnTo>
                    <a:lnTo>
                      <a:pt x="441" y="3806"/>
                    </a:lnTo>
                    <a:lnTo>
                      <a:pt x="436" y="3795"/>
                    </a:lnTo>
                    <a:lnTo>
                      <a:pt x="432" y="3784"/>
                    </a:lnTo>
                    <a:lnTo>
                      <a:pt x="544" y="3799"/>
                    </a:lnTo>
                    <a:lnTo>
                      <a:pt x="549" y="3797"/>
                    </a:lnTo>
                    <a:lnTo>
                      <a:pt x="551" y="3795"/>
                    </a:lnTo>
                    <a:lnTo>
                      <a:pt x="554" y="3792"/>
                    </a:lnTo>
                    <a:lnTo>
                      <a:pt x="562" y="3791"/>
                    </a:lnTo>
                    <a:lnTo>
                      <a:pt x="573" y="3789"/>
                    </a:lnTo>
                    <a:lnTo>
                      <a:pt x="591" y="3787"/>
                    </a:lnTo>
                    <a:lnTo>
                      <a:pt x="595" y="3796"/>
                    </a:lnTo>
                    <a:lnTo>
                      <a:pt x="596" y="3805"/>
                    </a:lnTo>
                    <a:lnTo>
                      <a:pt x="595" y="3811"/>
                    </a:lnTo>
                    <a:lnTo>
                      <a:pt x="594" y="3818"/>
                    </a:lnTo>
                    <a:lnTo>
                      <a:pt x="591" y="3822"/>
                    </a:lnTo>
                    <a:lnTo>
                      <a:pt x="587" y="3825"/>
                    </a:lnTo>
                    <a:lnTo>
                      <a:pt x="583" y="3829"/>
                    </a:lnTo>
                    <a:lnTo>
                      <a:pt x="581" y="3830"/>
                    </a:lnTo>
                    <a:lnTo>
                      <a:pt x="578" y="3832"/>
                    </a:lnTo>
                    <a:lnTo>
                      <a:pt x="577" y="3833"/>
                    </a:lnTo>
                    <a:lnTo>
                      <a:pt x="578" y="3833"/>
                    </a:lnTo>
                    <a:lnTo>
                      <a:pt x="581" y="3834"/>
                    </a:lnTo>
                    <a:lnTo>
                      <a:pt x="596" y="3834"/>
                    </a:lnTo>
                    <a:lnTo>
                      <a:pt x="625" y="3835"/>
                    </a:lnTo>
                    <a:lnTo>
                      <a:pt x="633" y="3810"/>
                    </a:lnTo>
                    <a:lnTo>
                      <a:pt x="634" y="3800"/>
                    </a:lnTo>
                    <a:lnTo>
                      <a:pt x="636" y="3790"/>
                    </a:lnTo>
                    <a:lnTo>
                      <a:pt x="638" y="3778"/>
                    </a:lnTo>
                    <a:lnTo>
                      <a:pt x="639" y="3767"/>
                    </a:lnTo>
                    <a:lnTo>
                      <a:pt x="660" y="3497"/>
                    </a:lnTo>
                    <a:lnTo>
                      <a:pt x="716" y="3539"/>
                    </a:lnTo>
                    <a:lnTo>
                      <a:pt x="721" y="3543"/>
                    </a:lnTo>
                    <a:lnTo>
                      <a:pt x="726" y="3545"/>
                    </a:lnTo>
                    <a:lnTo>
                      <a:pt x="726" y="3656"/>
                    </a:lnTo>
                    <a:lnTo>
                      <a:pt x="777" y="3659"/>
                    </a:lnTo>
                    <a:lnTo>
                      <a:pt x="765" y="3663"/>
                    </a:lnTo>
                    <a:lnTo>
                      <a:pt x="755" y="3666"/>
                    </a:lnTo>
                    <a:lnTo>
                      <a:pt x="746" y="3668"/>
                    </a:lnTo>
                    <a:lnTo>
                      <a:pt x="736" y="3675"/>
                    </a:lnTo>
                    <a:lnTo>
                      <a:pt x="731" y="3678"/>
                    </a:lnTo>
                    <a:lnTo>
                      <a:pt x="725" y="3682"/>
                    </a:lnTo>
                    <a:lnTo>
                      <a:pt x="719" y="3691"/>
                    </a:lnTo>
                    <a:lnTo>
                      <a:pt x="713" y="3699"/>
                    </a:lnTo>
                    <a:lnTo>
                      <a:pt x="710" y="3705"/>
                    </a:lnTo>
                    <a:lnTo>
                      <a:pt x="708" y="3713"/>
                    </a:lnTo>
                    <a:lnTo>
                      <a:pt x="708" y="3719"/>
                    </a:lnTo>
                    <a:lnTo>
                      <a:pt x="710" y="3724"/>
                    </a:lnTo>
                    <a:lnTo>
                      <a:pt x="711" y="3729"/>
                    </a:lnTo>
                    <a:lnTo>
                      <a:pt x="715" y="3734"/>
                    </a:lnTo>
                    <a:lnTo>
                      <a:pt x="720" y="3738"/>
                    </a:lnTo>
                    <a:lnTo>
                      <a:pt x="725" y="3742"/>
                    </a:lnTo>
                    <a:lnTo>
                      <a:pt x="731" y="3746"/>
                    </a:lnTo>
                    <a:lnTo>
                      <a:pt x="737" y="3749"/>
                    </a:lnTo>
                    <a:lnTo>
                      <a:pt x="751" y="3756"/>
                    </a:lnTo>
                    <a:lnTo>
                      <a:pt x="766" y="3759"/>
                    </a:lnTo>
                    <a:lnTo>
                      <a:pt x="746" y="3761"/>
                    </a:lnTo>
                    <a:lnTo>
                      <a:pt x="731" y="3762"/>
                    </a:lnTo>
                    <a:lnTo>
                      <a:pt x="722" y="3766"/>
                    </a:lnTo>
                    <a:lnTo>
                      <a:pt x="716" y="3770"/>
                    </a:lnTo>
                    <a:lnTo>
                      <a:pt x="712" y="3778"/>
                    </a:lnTo>
                    <a:lnTo>
                      <a:pt x="707" y="3786"/>
                    </a:lnTo>
                    <a:lnTo>
                      <a:pt x="726" y="3796"/>
                    </a:lnTo>
                    <a:lnTo>
                      <a:pt x="740" y="3805"/>
                    </a:lnTo>
                    <a:lnTo>
                      <a:pt x="750" y="3814"/>
                    </a:lnTo>
                    <a:lnTo>
                      <a:pt x="755" y="3822"/>
                    </a:lnTo>
                    <a:lnTo>
                      <a:pt x="760" y="3834"/>
                    </a:lnTo>
                    <a:lnTo>
                      <a:pt x="764" y="3846"/>
                    </a:lnTo>
                    <a:lnTo>
                      <a:pt x="766" y="3849"/>
                    </a:lnTo>
                    <a:lnTo>
                      <a:pt x="770" y="3853"/>
                    </a:lnTo>
                    <a:lnTo>
                      <a:pt x="779" y="3856"/>
                    </a:lnTo>
                    <a:lnTo>
                      <a:pt x="790" y="3858"/>
                    </a:lnTo>
                    <a:lnTo>
                      <a:pt x="807" y="3861"/>
                    </a:lnTo>
                    <a:lnTo>
                      <a:pt x="830" y="3862"/>
                    </a:lnTo>
                    <a:lnTo>
                      <a:pt x="860" y="3862"/>
                    </a:lnTo>
                    <a:lnTo>
                      <a:pt x="897" y="3862"/>
                    </a:lnTo>
                    <a:lnTo>
                      <a:pt x="975" y="3862"/>
                    </a:lnTo>
                    <a:lnTo>
                      <a:pt x="1038" y="3862"/>
                    </a:lnTo>
                    <a:lnTo>
                      <a:pt x="1092" y="3861"/>
                    </a:lnTo>
                    <a:lnTo>
                      <a:pt x="1140" y="3858"/>
                    </a:lnTo>
                    <a:lnTo>
                      <a:pt x="1187" y="3854"/>
                    </a:lnTo>
                    <a:lnTo>
                      <a:pt x="1236" y="3848"/>
                    </a:lnTo>
                    <a:lnTo>
                      <a:pt x="1294" y="3837"/>
                    </a:lnTo>
                    <a:lnTo>
                      <a:pt x="1364" y="3823"/>
                    </a:lnTo>
                    <a:lnTo>
                      <a:pt x="1415" y="3819"/>
                    </a:lnTo>
                    <a:lnTo>
                      <a:pt x="1420" y="3820"/>
                    </a:lnTo>
                    <a:lnTo>
                      <a:pt x="1425" y="3823"/>
                    </a:lnTo>
                    <a:lnTo>
                      <a:pt x="1449" y="3829"/>
                    </a:lnTo>
                    <a:lnTo>
                      <a:pt x="1467" y="3833"/>
                    </a:lnTo>
                    <a:lnTo>
                      <a:pt x="1475" y="3833"/>
                    </a:lnTo>
                    <a:lnTo>
                      <a:pt x="1481" y="3833"/>
                    </a:lnTo>
                    <a:lnTo>
                      <a:pt x="1486" y="3833"/>
                    </a:lnTo>
                    <a:lnTo>
                      <a:pt x="1491" y="3832"/>
                    </a:lnTo>
                    <a:lnTo>
                      <a:pt x="1499" y="3827"/>
                    </a:lnTo>
                    <a:lnTo>
                      <a:pt x="1508" y="3820"/>
                    </a:lnTo>
                    <a:lnTo>
                      <a:pt x="1516" y="3811"/>
                    </a:lnTo>
                    <a:lnTo>
                      <a:pt x="1526" y="3800"/>
                    </a:lnTo>
                    <a:lnTo>
                      <a:pt x="1544" y="3781"/>
                    </a:lnTo>
                    <a:lnTo>
                      <a:pt x="1564" y="3799"/>
                    </a:lnTo>
                    <a:lnTo>
                      <a:pt x="1580" y="3814"/>
                    </a:lnTo>
                    <a:lnTo>
                      <a:pt x="1590" y="3824"/>
                    </a:lnTo>
                    <a:lnTo>
                      <a:pt x="1596" y="3832"/>
                    </a:lnTo>
                    <a:lnTo>
                      <a:pt x="1601" y="3841"/>
                    </a:lnTo>
                    <a:lnTo>
                      <a:pt x="1601" y="3843"/>
                    </a:lnTo>
                    <a:lnTo>
                      <a:pt x="1605" y="3841"/>
                    </a:lnTo>
                    <a:lnTo>
                      <a:pt x="1620" y="3838"/>
                    </a:lnTo>
                    <a:lnTo>
                      <a:pt x="1634" y="3838"/>
                    </a:lnTo>
                    <a:lnTo>
                      <a:pt x="1651" y="3839"/>
                    </a:lnTo>
                    <a:lnTo>
                      <a:pt x="1677" y="3843"/>
                    </a:lnTo>
                    <a:lnTo>
                      <a:pt x="1710" y="3847"/>
                    </a:lnTo>
                    <a:lnTo>
                      <a:pt x="1759" y="3856"/>
                    </a:lnTo>
                    <a:lnTo>
                      <a:pt x="1793" y="3861"/>
                    </a:lnTo>
                    <a:lnTo>
                      <a:pt x="1821" y="3863"/>
                    </a:lnTo>
                    <a:lnTo>
                      <a:pt x="1843" y="3863"/>
                    </a:lnTo>
                    <a:lnTo>
                      <a:pt x="1867" y="3861"/>
                    </a:lnTo>
                    <a:lnTo>
                      <a:pt x="1898" y="3858"/>
                    </a:lnTo>
                    <a:lnTo>
                      <a:pt x="1939" y="3853"/>
                    </a:lnTo>
                    <a:lnTo>
                      <a:pt x="1996" y="3847"/>
                    </a:lnTo>
                    <a:lnTo>
                      <a:pt x="1982" y="3837"/>
                    </a:lnTo>
                    <a:lnTo>
                      <a:pt x="1972" y="3827"/>
                    </a:lnTo>
                    <a:lnTo>
                      <a:pt x="1963" y="3819"/>
                    </a:lnTo>
                    <a:lnTo>
                      <a:pt x="1956" y="3811"/>
                    </a:lnTo>
                    <a:lnTo>
                      <a:pt x="1941" y="3792"/>
                    </a:lnTo>
                    <a:lnTo>
                      <a:pt x="1922" y="3767"/>
                    </a:lnTo>
                    <a:lnTo>
                      <a:pt x="1932" y="3752"/>
                    </a:lnTo>
                    <a:lnTo>
                      <a:pt x="1941" y="3742"/>
                    </a:lnTo>
                    <a:lnTo>
                      <a:pt x="1947" y="3735"/>
                    </a:lnTo>
                    <a:lnTo>
                      <a:pt x="1951" y="3733"/>
                    </a:lnTo>
                    <a:lnTo>
                      <a:pt x="1954" y="3732"/>
                    </a:lnTo>
                    <a:lnTo>
                      <a:pt x="1957" y="3734"/>
                    </a:lnTo>
                    <a:lnTo>
                      <a:pt x="1960" y="3737"/>
                    </a:lnTo>
                    <a:lnTo>
                      <a:pt x="1960" y="3739"/>
                    </a:lnTo>
                    <a:lnTo>
                      <a:pt x="1961" y="3742"/>
                    </a:lnTo>
                    <a:lnTo>
                      <a:pt x="1961" y="3743"/>
                    </a:lnTo>
                    <a:lnTo>
                      <a:pt x="1962" y="3743"/>
                    </a:lnTo>
                    <a:lnTo>
                      <a:pt x="1962" y="3740"/>
                    </a:lnTo>
                    <a:lnTo>
                      <a:pt x="1966" y="3723"/>
                    </a:lnTo>
                    <a:lnTo>
                      <a:pt x="1972" y="3685"/>
                    </a:lnTo>
                    <a:lnTo>
                      <a:pt x="1976" y="3666"/>
                    </a:lnTo>
                    <a:lnTo>
                      <a:pt x="1976" y="3652"/>
                    </a:lnTo>
                    <a:lnTo>
                      <a:pt x="1976" y="3640"/>
                    </a:lnTo>
                    <a:lnTo>
                      <a:pt x="1976" y="3632"/>
                    </a:lnTo>
                    <a:lnTo>
                      <a:pt x="1975" y="3623"/>
                    </a:lnTo>
                    <a:lnTo>
                      <a:pt x="1975" y="3611"/>
                    </a:lnTo>
                    <a:lnTo>
                      <a:pt x="1977" y="3595"/>
                    </a:lnTo>
                    <a:lnTo>
                      <a:pt x="1981" y="3573"/>
                    </a:lnTo>
                    <a:lnTo>
                      <a:pt x="1986" y="3550"/>
                    </a:lnTo>
                    <a:lnTo>
                      <a:pt x="1991" y="3538"/>
                    </a:lnTo>
                    <a:lnTo>
                      <a:pt x="1994" y="3533"/>
                    </a:lnTo>
                    <a:lnTo>
                      <a:pt x="1995" y="3530"/>
                    </a:lnTo>
                    <a:lnTo>
                      <a:pt x="1994" y="3529"/>
                    </a:lnTo>
                    <a:lnTo>
                      <a:pt x="1990" y="3523"/>
                    </a:lnTo>
                    <a:lnTo>
                      <a:pt x="1983" y="3510"/>
                    </a:lnTo>
                    <a:lnTo>
                      <a:pt x="1975" y="3487"/>
                    </a:lnTo>
                    <a:lnTo>
                      <a:pt x="1968" y="3471"/>
                    </a:lnTo>
                    <a:lnTo>
                      <a:pt x="1966" y="3458"/>
                    </a:lnTo>
                    <a:lnTo>
                      <a:pt x="1965" y="3449"/>
                    </a:lnTo>
                    <a:lnTo>
                      <a:pt x="1965" y="3440"/>
                    </a:lnTo>
                    <a:lnTo>
                      <a:pt x="1965" y="3431"/>
                    </a:lnTo>
                    <a:lnTo>
                      <a:pt x="1966" y="3419"/>
                    </a:lnTo>
                    <a:lnTo>
                      <a:pt x="1966" y="3401"/>
                    </a:lnTo>
                    <a:lnTo>
                      <a:pt x="1963" y="3377"/>
                    </a:lnTo>
                    <a:lnTo>
                      <a:pt x="1939" y="3382"/>
                    </a:lnTo>
                    <a:lnTo>
                      <a:pt x="1927" y="3383"/>
                    </a:lnTo>
                    <a:lnTo>
                      <a:pt x="1920" y="3383"/>
                    </a:lnTo>
                    <a:lnTo>
                      <a:pt x="1918" y="3382"/>
                    </a:lnTo>
                    <a:lnTo>
                      <a:pt x="1915" y="3378"/>
                    </a:lnTo>
                    <a:lnTo>
                      <a:pt x="1908" y="3373"/>
                    </a:lnTo>
                    <a:lnTo>
                      <a:pt x="1891" y="3367"/>
                    </a:lnTo>
                    <a:lnTo>
                      <a:pt x="1864" y="3359"/>
                    </a:lnTo>
                    <a:lnTo>
                      <a:pt x="1857" y="3357"/>
                    </a:lnTo>
                    <a:lnTo>
                      <a:pt x="1850" y="3355"/>
                    </a:lnTo>
                    <a:lnTo>
                      <a:pt x="1836" y="3354"/>
                    </a:lnTo>
                    <a:lnTo>
                      <a:pt x="1823" y="3355"/>
                    </a:lnTo>
                    <a:lnTo>
                      <a:pt x="1812" y="3358"/>
                    </a:lnTo>
                    <a:lnTo>
                      <a:pt x="1802" y="3362"/>
                    </a:lnTo>
                    <a:lnTo>
                      <a:pt x="1779" y="3373"/>
                    </a:lnTo>
                    <a:lnTo>
                      <a:pt x="1751" y="3387"/>
                    </a:lnTo>
                    <a:lnTo>
                      <a:pt x="1747" y="3350"/>
                    </a:lnTo>
                    <a:lnTo>
                      <a:pt x="1746" y="3315"/>
                    </a:lnTo>
                    <a:lnTo>
                      <a:pt x="1745" y="3298"/>
                    </a:lnTo>
                    <a:lnTo>
                      <a:pt x="1742" y="3282"/>
                    </a:lnTo>
                    <a:lnTo>
                      <a:pt x="1740" y="3267"/>
                    </a:lnTo>
                    <a:lnTo>
                      <a:pt x="1735" y="3253"/>
                    </a:lnTo>
                    <a:lnTo>
                      <a:pt x="1747" y="3260"/>
                    </a:lnTo>
                    <a:lnTo>
                      <a:pt x="1759" y="3269"/>
                    </a:lnTo>
                    <a:lnTo>
                      <a:pt x="1770" y="3281"/>
                    </a:lnTo>
                    <a:lnTo>
                      <a:pt x="1780" y="3292"/>
                    </a:lnTo>
                    <a:lnTo>
                      <a:pt x="1799" y="3319"/>
                    </a:lnTo>
                    <a:lnTo>
                      <a:pt x="1816" y="3344"/>
                    </a:lnTo>
                    <a:lnTo>
                      <a:pt x="1832" y="3340"/>
                    </a:lnTo>
                    <a:lnTo>
                      <a:pt x="1845" y="3335"/>
                    </a:lnTo>
                    <a:lnTo>
                      <a:pt x="1853" y="3331"/>
                    </a:lnTo>
                    <a:lnTo>
                      <a:pt x="1861" y="3326"/>
                    </a:lnTo>
                    <a:lnTo>
                      <a:pt x="1869" y="3319"/>
                    </a:lnTo>
                    <a:lnTo>
                      <a:pt x="1875" y="3312"/>
                    </a:lnTo>
                    <a:lnTo>
                      <a:pt x="1877" y="3310"/>
                    </a:lnTo>
                    <a:lnTo>
                      <a:pt x="1882" y="3307"/>
                    </a:lnTo>
                    <a:lnTo>
                      <a:pt x="1889" y="3306"/>
                    </a:lnTo>
                    <a:lnTo>
                      <a:pt x="1896" y="3305"/>
                    </a:lnTo>
                    <a:lnTo>
                      <a:pt x="1923" y="3305"/>
                    </a:lnTo>
                    <a:lnTo>
                      <a:pt x="1966" y="3306"/>
                    </a:lnTo>
                    <a:lnTo>
                      <a:pt x="1970" y="3254"/>
                    </a:lnTo>
                    <a:lnTo>
                      <a:pt x="1973" y="3227"/>
                    </a:lnTo>
                    <a:lnTo>
                      <a:pt x="1973" y="3221"/>
                    </a:lnTo>
                    <a:lnTo>
                      <a:pt x="1975" y="3219"/>
                    </a:lnTo>
                    <a:lnTo>
                      <a:pt x="1976" y="3219"/>
                    </a:lnTo>
                    <a:lnTo>
                      <a:pt x="1978" y="3221"/>
                    </a:lnTo>
                    <a:lnTo>
                      <a:pt x="1980" y="3225"/>
                    </a:lnTo>
                    <a:lnTo>
                      <a:pt x="1982" y="3227"/>
                    </a:lnTo>
                    <a:lnTo>
                      <a:pt x="1986" y="3231"/>
                    </a:lnTo>
                    <a:lnTo>
                      <a:pt x="1991" y="3232"/>
                    </a:lnTo>
                    <a:lnTo>
                      <a:pt x="1994" y="3231"/>
                    </a:lnTo>
                    <a:lnTo>
                      <a:pt x="1996" y="3231"/>
                    </a:lnTo>
                    <a:lnTo>
                      <a:pt x="1999" y="3229"/>
                    </a:lnTo>
                    <a:lnTo>
                      <a:pt x="2002" y="3226"/>
                    </a:lnTo>
                    <a:lnTo>
                      <a:pt x="2010" y="3217"/>
                    </a:lnTo>
                    <a:lnTo>
                      <a:pt x="2020" y="3203"/>
                    </a:lnTo>
                    <a:lnTo>
                      <a:pt x="1990" y="3193"/>
                    </a:lnTo>
                    <a:lnTo>
                      <a:pt x="1980" y="3191"/>
                    </a:lnTo>
                    <a:lnTo>
                      <a:pt x="1970" y="3189"/>
                    </a:lnTo>
                    <a:lnTo>
                      <a:pt x="1951" y="3187"/>
                    </a:lnTo>
                    <a:lnTo>
                      <a:pt x="1947" y="3173"/>
                    </a:lnTo>
                    <a:lnTo>
                      <a:pt x="1944" y="3163"/>
                    </a:lnTo>
                    <a:lnTo>
                      <a:pt x="1941" y="3154"/>
                    </a:lnTo>
                    <a:lnTo>
                      <a:pt x="1938" y="3146"/>
                    </a:lnTo>
                    <a:lnTo>
                      <a:pt x="1932" y="3135"/>
                    </a:lnTo>
                    <a:lnTo>
                      <a:pt x="1924" y="3127"/>
                    </a:lnTo>
                    <a:lnTo>
                      <a:pt x="1918" y="3118"/>
                    </a:lnTo>
                    <a:lnTo>
                      <a:pt x="1912" y="3107"/>
                    </a:lnTo>
                    <a:lnTo>
                      <a:pt x="1909" y="3099"/>
                    </a:lnTo>
                    <a:lnTo>
                      <a:pt x="1906" y="3091"/>
                    </a:lnTo>
                    <a:lnTo>
                      <a:pt x="1904" y="3080"/>
                    </a:lnTo>
                    <a:lnTo>
                      <a:pt x="1901" y="3067"/>
                    </a:lnTo>
                    <a:lnTo>
                      <a:pt x="1917" y="3063"/>
                    </a:lnTo>
                    <a:lnTo>
                      <a:pt x="1925" y="3061"/>
                    </a:lnTo>
                    <a:lnTo>
                      <a:pt x="1929" y="3061"/>
                    </a:lnTo>
                    <a:lnTo>
                      <a:pt x="1932" y="3061"/>
                    </a:lnTo>
                    <a:lnTo>
                      <a:pt x="1934" y="3061"/>
                    </a:lnTo>
                    <a:lnTo>
                      <a:pt x="1938" y="3059"/>
                    </a:lnTo>
                    <a:lnTo>
                      <a:pt x="1946" y="3053"/>
                    </a:lnTo>
                    <a:lnTo>
                      <a:pt x="1961" y="3041"/>
                    </a:lnTo>
                    <a:lnTo>
                      <a:pt x="1961" y="3011"/>
                    </a:lnTo>
                    <a:lnTo>
                      <a:pt x="1963" y="2987"/>
                    </a:lnTo>
                    <a:lnTo>
                      <a:pt x="1966" y="2969"/>
                    </a:lnTo>
                    <a:lnTo>
                      <a:pt x="1970" y="2954"/>
                    </a:lnTo>
                    <a:lnTo>
                      <a:pt x="1972" y="2939"/>
                    </a:lnTo>
                    <a:lnTo>
                      <a:pt x="1975" y="2922"/>
                    </a:lnTo>
                    <a:lnTo>
                      <a:pt x="1976" y="2902"/>
                    </a:lnTo>
                    <a:lnTo>
                      <a:pt x="1973" y="2874"/>
                    </a:lnTo>
                    <a:lnTo>
                      <a:pt x="1948" y="2869"/>
                    </a:lnTo>
                    <a:lnTo>
                      <a:pt x="1927" y="2866"/>
                    </a:lnTo>
                    <a:lnTo>
                      <a:pt x="1918" y="2868"/>
                    </a:lnTo>
                    <a:lnTo>
                      <a:pt x="1908" y="2870"/>
                    </a:lnTo>
                    <a:lnTo>
                      <a:pt x="1898" y="2875"/>
                    </a:lnTo>
                    <a:lnTo>
                      <a:pt x="1888" y="2883"/>
                    </a:lnTo>
                    <a:lnTo>
                      <a:pt x="1882" y="2888"/>
                    </a:lnTo>
                    <a:lnTo>
                      <a:pt x="1879" y="2892"/>
                    </a:lnTo>
                    <a:lnTo>
                      <a:pt x="1867" y="2913"/>
                    </a:lnTo>
                    <a:lnTo>
                      <a:pt x="1829" y="2887"/>
                    </a:lnTo>
                    <a:lnTo>
                      <a:pt x="1804" y="2869"/>
                    </a:lnTo>
                    <a:lnTo>
                      <a:pt x="1794" y="2864"/>
                    </a:lnTo>
                    <a:lnTo>
                      <a:pt x="1787" y="2859"/>
                    </a:lnTo>
                    <a:lnTo>
                      <a:pt x="1780" y="2858"/>
                    </a:lnTo>
                    <a:lnTo>
                      <a:pt x="1775" y="2858"/>
                    </a:lnTo>
                    <a:lnTo>
                      <a:pt x="1770" y="2859"/>
                    </a:lnTo>
                    <a:lnTo>
                      <a:pt x="1766" y="2861"/>
                    </a:lnTo>
                    <a:lnTo>
                      <a:pt x="1763" y="2866"/>
                    </a:lnTo>
                    <a:lnTo>
                      <a:pt x="1758" y="2871"/>
                    </a:lnTo>
                    <a:lnTo>
                      <a:pt x="1747" y="2888"/>
                    </a:lnTo>
                    <a:lnTo>
                      <a:pt x="1731" y="2907"/>
                    </a:lnTo>
                    <a:lnTo>
                      <a:pt x="1720" y="2894"/>
                    </a:lnTo>
                    <a:lnTo>
                      <a:pt x="1708" y="2883"/>
                    </a:lnTo>
                    <a:lnTo>
                      <a:pt x="1701" y="2875"/>
                    </a:lnTo>
                    <a:lnTo>
                      <a:pt x="1693" y="2869"/>
                    </a:lnTo>
                    <a:lnTo>
                      <a:pt x="1687" y="2865"/>
                    </a:lnTo>
                    <a:lnTo>
                      <a:pt x="1682" y="2864"/>
                    </a:lnTo>
                    <a:lnTo>
                      <a:pt x="1677" y="2863"/>
                    </a:lnTo>
                    <a:lnTo>
                      <a:pt x="1673" y="2864"/>
                    </a:lnTo>
                    <a:lnTo>
                      <a:pt x="1667" y="2869"/>
                    </a:lnTo>
                    <a:lnTo>
                      <a:pt x="1659" y="2878"/>
                    </a:lnTo>
                    <a:lnTo>
                      <a:pt x="1655" y="2882"/>
                    </a:lnTo>
                    <a:lnTo>
                      <a:pt x="1651" y="2885"/>
                    </a:lnTo>
                    <a:lnTo>
                      <a:pt x="1645" y="2889"/>
                    </a:lnTo>
                    <a:lnTo>
                      <a:pt x="1639" y="2892"/>
                    </a:lnTo>
                    <a:lnTo>
                      <a:pt x="1633" y="2894"/>
                    </a:lnTo>
                    <a:lnTo>
                      <a:pt x="1627" y="2896"/>
                    </a:lnTo>
                    <a:lnTo>
                      <a:pt x="1626" y="2894"/>
                    </a:lnTo>
                    <a:lnTo>
                      <a:pt x="1625" y="2893"/>
                    </a:lnTo>
                    <a:lnTo>
                      <a:pt x="1627" y="2889"/>
                    </a:lnTo>
                    <a:lnTo>
                      <a:pt x="1633" y="2885"/>
                    </a:lnTo>
                    <a:lnTo>
                      <a:pt x="1636" y="2882"/>
                    </a:lnTo>
                    <a:lnTo>
                      <a:pt x="1638" y="2882"/>
                    </a:lnTo>
                    <a:lnTo>
                      <a:pt x="1634" y="2887"/>
                    </a:lnTo>
                    <a:lnTo>
                      <a:pt x="1621" y="2899"/>
                    </a:lnTo>
                    <a:lnTo>
                      <a:pt x="1607" y="2913"/>
                    </a:lnTo>
                    <a:lnTo>
                      <a:pt x="1601" y="2920"/>
                    </a:lnTo>
                    <a:lnTo>
                      <a:pt x="1601" y="2921"/>
                    </a:lnTo>
                    <a:lnTo>
                      <a:pt x="1601" y="2921"/>
                    </a:lnTo>
                    <a:lnTo>
                      <a:pt x="1603" y="2921"/>
                    </a:lnTo>
                    <a:lnTo>
                      <a:pt x="1606" y="2921"/>
                    </a:lnTo>
                    <a:lnTo>
                      <a:pt x="1611" y="2920"/>
                    </a:lnTo>
                    <a:lnTo>
                      <a:pt x="1616" y="2920"/>
                    </a:lnTo>
                    <a:lnTo>
                      <a:pt x="1617" y="2921"/>
                    </a:lnTo>
                    <a:lnTo>
                      <a:pt x="1617" y="2925"/>
                    </a:lnTo>
                    <a:lnTo>
                      <a:pt x="1616" y="2930"/>
                    </a:lnTo>
                    <a:lnTo>
                      <a:pt x="1612" y="2936"/>
                    </a:lnTo>
                    <a:lnTo>
                      <a:pt x="1588" y="2923"/>
                    </a:lnTo>
                    <a:lnTo>
                      <a:pt x="1576" y="2917"/>
                    </a:lnTo>
                    <a:lnTo>
                      <a:pt x="1569" y="2915"/>
                    </a:lnTo>
                    <a:lnTo>
                      <a:pt x="1569" y="2913"/>
                    </a:lnTo>
                    <a:lnTo>
                      <a:pt x="1569" y="2909"/>
                    </a:lnTo>
                    <a:lnTo>
                      <a:pt x="1568" y="2903"/>
                    </a:lnTo>
                    <a:lnTo>
                      <a:pt x="1561" y="2889"/>
                    </a:lnTo>
                    <a:lnTo>
                      <a:pt x="1544" y="2865"/>
                    </a:lnTo>
                    <a:lnTo>
                      <a:pt x="1535" y="2871"/>
                    </a:lnTo>
                    <a:lnTo>
                      <a:pt x="1532" y="2875"/>
                    </a:lnTo>
                    <a:lnTo>
                      <a:pt x="1526" y="2879"/>
                    </a:lnTo>
                    <a:lnTo>
                      <a:pt x="1518" y="2889"/>
                    </a:lnTo>
                    <a:lnTo>
                      <a:pt x="1508" y="2901"/>
                    </a:lnTo>
                    <a:lnTo>
                      <a:pt x="1504" y="2906"/>
                    </a:lnTo>
                    <a:lnTo>
                      <a:pt x="1501" y="2911"/>
                    </a:lnTo>
                    <a:lnTo>
                      <a:pt x="1492" y="2921"/>
                    </a:lnTo>
                    <a:lnTo>
                      <a:pt x="1465" y="2863"/>
                    </a:lnTo>
                    <a:lnTo>
                      <a:pt x="1455" y="2871"/>
                    </a:lnTo>
                    <a:lnTo>
                      <a:pt x="1447" y="2880"/>
                    </a:lnTo>
                    <a:lnTo>
                      <a:pt x="1442" y="2889"/>
                    </a:lnTo>
                    <a:lnTo>
                      <a:pt x="1437" y="2898"/>
                    </a:lnTo>
                    <a:lnTo>
                      <a:pt x="1429" y="2918"/>
                    </a:lnTo>
                    <a:lnTo>
                      <a:pt x="1420" y="2942"/>
                    </a:lnTo>
                    <a:lnTo>
                      <a:pt x="1405" y="2923"/>
                    </a:lnTo>
                    <a:lnTo>
                      <a:pt x="1401" y="2915"/>
                    </a:lnTo>
                    <a:lnTo>
                      <a:pt x="1401" y="2901"/>
                    </a:lnTo>
                    <a:lnTo>
                      <a:pt x="1405" y="2866"/>
                    </a:lnTo>
                    <a:lnTo>
                      <a:pt x="1395" y="2873"/>
                    </a:lnTo>
                    <a:lnTo>
                      <a:pt x="1384" y="2882"/>
                    </a:lnTo>
                    <a:lnTo>
                      <a:pt x="1374" y="2890"/>
                    </a:lnTo>
                    <a:lnTo>
                      <a:pt x="1367" y="2893"/>
                    </a:lnTo>
                    <a:lnTo>
                      <a:pt x="1359" y="2896"/>
                    </a:lnTo>
                    <a:lnTo>
                      <a:pt x="1354" y="2897"/>
                    </a:lnTo>
                    <a:lnTo>
                      <a:pt x="1350" y="2899"/>
                    </a:lnTo>
                    <a:lnTo>
                      <a:pt x="1348" y="2901"/>
                    </a:lnTo>
                    <a:lnTo>
                      <a:pt x="1348" y="2902"/>
                    </a:lnTo>
                    <a:lnTo>
                      <a:pt x="1351" y="2903"/>
                    </a:lnTo>
                    <a:lnTo>
                      <a:pt x="1352" y="2903"/>
                    </a:lnTo>
                    <a:lnTo>
                      <a:pt x="1356" y="2904"/>
                    </a:lnTo>
                    <a:lnTo>
                      <a:pt x="1359" y="2904"/>
                    </a:lnTo>
                    <a:lnTo>
                      <a:pt x="1361" y="2903"/>
                    </a:lnTo>
                    <a:lnTo>
                      <a:pt x="1364" y="2902"/>
                    </a:lnTo>
                    <a:lnTo>
                      <a:pt x="1365" y="2901"/>
                    </a:lnTo>
                    <a:lnTo>
                      <a:pt x="1365" y="2899"/>
                    </a:lnTo>
                    <a:lnTo>
                      <a:pt x="1362" y="2897"/>
                    </a:lnTo>
                    <a:lnTo>
                      <a:pt x="1359" y="2893"/>
                    </a:lnTo>
                    <a:lnTo>
                      <a:pt x="1352" y="2889"/>
                    </a:lnTo>
                    <a:lnTo>
                      <a:pt x="1343" y="2883"/>
                    </a:lnTo>
                    <a:lnTo>
                      <a:pt x="1340" y="2879"/>
                    </a:lnTo>
                    <a:lnTo>
                      <a:pt x="1340" y="2878"/>
                    </a:lnTo>
                    <a:lnTo>
                      <a:pt x="1342" y="2877"/>
                    </a:lnTo>
                    <a:lnTo>
                      <a:pt x="1347" y="2877"/>
                    </a:lnTo>
                    <a:lnTo>
                      <a:pt x="1340" y="2877"/>
                    </a:lnTo>
                    <a:lnTo>
                      <a:pt x="1337" y="2883"/>
                    </a:lnTo>
                    <a:lnTo>
                      <a:pt x="1335" y="2889"/>
                    </a:lnTo>
                    <a:lnTo>
                      <a:pt x="1333" y="2894"/>
                    </a:lnTo>
                    <a:lnTo>
                      <a:pt x="1333" y="2901"/>
                    </a:lnTo>
                    <a:lnTo>
                      <a:pt x="1333" y="2911"/>
                    </a:lnTo>
                    <a:lnTo>
                      <a:pt x="1333" y="2921"/>
                    </a:lnTo>
                    <a:lnTo>
                      <a:pt x="1333" y="2925"/>
                    </a:lnTo>
                    <a:lnTo>
                      <a:pt x="1332" y="2928"/>
                    </a:lnTo>
                    <a:lnTo>
                      <a:pt x="1331" y="2932"/>
                    </a:lnTo>
                    <a:lnTo>
                      <a:pt x="1328" y="2935"/>
                    </a:lnTo>
                    <a:lnTo>
                      <a:pt x="1324" y="2937"/>
                    </a:lnTo>
                    <a:lnTo>
                      <a:pt x="1321" y="2939"/>
                    </a:lnTo>
                    <a:lnTo>
                      <a:pt x="1314" y="2940"/>
                    </a:lnTo>
                    <a:lnTo>
                      <a:pt x="1306" y="2940"/>
                    </a:lnTo>
                    <a:lnTo>
                      <a:pt x="1290" y="2939"/>
                    </a:lnTo>
                    <a:lnTo>
                      <a:pt x="1283" y="2937"/>
                    </a:lnTo>
                    <a:lnTo>
                      <a:pt x="1280" y="2936"/>
                    </a:lnTo>
                    <a:lnTo>
                      <a:pt x="1279" y="2935"/>
                    </a:lnTo>
                    <a:lnTo>
                      <a:pt x="1279" y="2934"/>
                    </a:lnTo>
                    <a:lnTo>
                      <a:pt x="1279" y="2932"/>
                    </a:lnTo>
                    <a:lnTo>
                      <a:pt x="1282" y="2930"/>
                    </a:lnTo>
                    <a:lnTo>
                      <a:pt x="1284" y="2926"/>
                    </a:lnTo>
                    <a:lnTo>
                      <a:pt x="1285" y="2923"/>
                    </a:lnTo>
                    <a:lnTo>
                      <a:pt x="1285" y="2918"/>
                    </a:lnTo>
                    <a:lnTo>
                      <a:pt x="1282" y="2908"/>
                    </a:lnTo>
                    <a:lnTo>
                      <a:pt x="1279" y="2897"/>
                    </a:lnTo>
                    <a:lnTo>
                      <a:pt x="1099" y="2869"/>
                    </a:lnTo>
                    <a:lnTo>
                      <a:pt x="1105" y="2858"/>
                    </a:lnTo>
                    <a:lnTo>
                      <a:pt x="1111" y="2844"/>
                    </a:lnTo>
                    <a:lnTo>
                      <a:pt x="1115" y="2828"/>
                    </a:lnTo>
                    <a:lnTo>
                      <a:pt x="1117" y="2812"/>
                    </a:lnTo>
                    <a:lnTo>
                      <a:pt x="1120" y="2794"/>
                    </a:lnTo>
                    <a:lnTo>
                      <a:pt x="1122" y="2775"/>
                    </a:lnTo>
                    <a:lnTo>
                      <a:pt x="1122" y="2756"/>
                    </a:lnTo>
                    <a:lnTo>
                      <a:pt x="1124" y="2736"/>
                    </a:lnTo>
                    <a:lnTo>
                      <a:pt x="1122" y="2695"/>
                    </a:lnTo>
                    <a:lnTo>
                      <a:pt x="1121" y="2655"/>
                    </a:lnTo>
                    <a:lnTo>
                      <a:pt x="1120" y="2618"/>
                    </a:lnTo>
                    <a:lnTo>
                      <a:pt x="1121" y="2584"/>
                    </a:lnTo>
                    <a:lnTo>
                      <a:pt x="1124" y="2540"/>
                    </a:lnTo>
                    <a:lnTo>
                      <a:pt x="1125" y="2521"/>
                    </a:lnTo>
                    <a:lnTo>
                      <a:pt x="1125" y="2518"/>
                    </a:lnTo>
                    <a:lnTo>
                      <a:pt x="1122" y="2516"/>
                    </a:lnTo>
                    <a:lnTo>
                      <a:pt x="1120" y="2513"/>
                    </a:lnTo>
                    <a:lnTo>
                      <a:pt x="1117" y="2512"/>
                    </a:lnTo>
                    <a:lnTo>
                      <a:pt x="1106" y="2507"/>
                    </a:lnTo>
                    <a:lnTo>
                      <a:pt x="1091" y="2498"/>
                    </a:lnTo>
                    <a:lnTo>
                      <a:pt x="1099" y="2485"/>
                    </a:lnTo>
                    <a:lnTo>
                      <a:pt x="1100" y="2483"/>
                    </a:lnTo>
                    <a:lnTo>
                      <a:pt x="1099" y="2485"/>
                    </a:lnTo>
                    <a:lnTo>
                      <a:pt x="1097" y="2491"/>
                    </a:lnTo>
                    <a:lnTo>
                      <a:pt x="1096" y="2497"/>
                    </a:lnTo>
                    <a:lnTo>
                      <a:pt x="1096" y="2498"/>
                    </a:lnTo>
                    <a:lnTo>
                      <a:pt x="1101" y="2493"/>
                    </a:lnTo>
                    <a:lnTo>
                      <a:pt x="1110" y="2476"/>
                    </a:lnTo>
                    <a:lnTo>
                      <a:pt x="1116" y="2467"/>
                    </a:lnTo>
                    <a:lnTo>
                      <a:pt x="1120" y="2460"/>
                    </a:lnTo>
                    <a:lnTo>
                      <a:pt x="1122" y="2453"/>
                    </a:lnTo>
                    <a:lnTo>
                      <a:pt x="1124" y="2448"/>
                    </a:lnTo>
                    <a:lnTo>
                      <a:pt x="1124" y="2441"/>
                    </a:lnTo>
                    <a:lnTo>
                      <a:pt x="1122" y="2434"/>
                    </a:lnTo>
                    <a:lnTo>
                      <a:pt x="1120" y="2427"/>
                    </a:lnTo>
                    <a:lnTo>
                      <a:pt x="1120" y="2418"/>
                    </a:lnTo>
                    <a:lnTo>
                      <a:pt x="1121" y="2412"/>
                    </a:lnTo>
                    <a:lnTo>
                      <a:pt x="1122" y="2403"/>
                    </a:lnTo>
                    <a:lnTo>
                      <a:pt x="1126" y="2394"/>
                    </a:lnTo>
                    <a:lnTo>
                      <a:pt x="1130" y="2383"/>
                    </a:lnTo>
                    <a:lnTo>
                      <a:pt x="1571" y="2369"/>
                    </a:lnTo>
                    <a:lnTo>
                      <a:pt x="1593" y="2369"/>
                    </a:lnTo>
                    <a:lnTo>
                      <a:pt x="1624" y="2370"/>
                    </a:lnTo>
                    <a:lnTo>
                      <a:pt x="1655" y="2370"/>
                    </a:lnTo>
                    <a:lnTo>
                      <a:pt x="1681" y="2370"/>
                    </a:lnTo>
                    <a:lnTo>
                      <a:pt x="1712" y="2370"/>
                    </a:lnTo>
                    <a:lnTo>
                      <a:pt x="1741" y="2369"/>
                    </a:lnTo>
                    <a:lnTo>
                      <a:pt x="1768" y="2367"/>
                    </a:lnTo>
                    <a:lnTo>
                      <a:pt x="1792" y="2365"/>
                    </a:lnTo>
                    <a:lnTo>
                      <a:pt x="1813" y="2360"/>
                    </a:lnTo>
                    <a:lnTo>
                      <a:pt x="1832" y="2355"/>
                    </a:lnTo>
                    <a:lnTo>
                      <a:pt x="1841" y="2351"/>
                    </a:lnTo>
                    <a:lnTo>
                      <a:pt x="1848" y="2347"/>
                    </a:lnTo>
                    <a:lnTo>
                      <a:pt x="1855" y="2343"/>
                    </a:lnTo>
                    <a:lnTo>
                      <a:pt x="1861" y="2338"/>
                    </a:lnTo>
                    <a:lnTo>
                      <a:pt x="1867" y="2333"/>
                    </a:lnTo>
                    <a:lnTo>
                      <a:pt x="1871" y="2327"/>
                    </a:lnTo>
                    <a:lnTo>
                      <a:pt x="1875" y="2322"/>
                    </a:lnTo>
                    <a:lnTo>
                      <a:pt x="1879" y="2314"/>
                    </a:lnTo>
                    <a:lnTo>
                      <a:pt x="1881" y="2307"/>
                    </a:lnTo>
                    <a:lnTo>
                      <a:pt x="1882" y="2299"/>
                    </a:lnTo>
                    <a:lnTo>
                      <a:pt x="1884" y="2290"/>
                    </a:lnTo>
                    <a:lnTo>
                      <a:pt x="1882" y="2280"/>
                    </a:lnTo>
                    <a:lnTo>
                      <a:pt x="1882" y="2270"/>
                    </a:lnTo>
                    <a:lnTo>
                      <a:pt x="1880" y="2260"/>
                    </a:lnTo>
                    <a:lnTo>
                      <a:pt x="1877" y="2248"/>
                    </a:lnTo>
                    <a:lnTo>
                      <a:pt x="1874" y="2236"/>
                    </a:lnTo>
                    <a:lnTo>
                      <a:pt x="1864" y="2209"/>
                    </a:lnTo>
                    <a:lnTo>
                      <a:pt x="1850" y="2179"/>
                    </a:lnTo>
                    <a:lnTo>
                      <a:pt x="1866" y="2157"/>
                    </a:lnTo>
                    <a:lnTo>
                      <a:pt x="1872" y="2151"/>
                    </a:lnTo>
                    <a:lnTo>
                      <a:pt x="1881" y="2146"/>
                    </a:lnTo>
                    <a:lnTo>
                      <a:pt x="1903" y="2130"/>
                    </a:lnTo>
                    <a:lnTo>
                      <a:pt x="1884" y="2124"/>
                    </a:lnTo>
                    <a:lnTo>
                      <a:pt x="1869" y="2119"/>
                    </a:lnTo>
                    <a:lnTo>
                      <a:pt x="1864" y="2118"/>
                    </a:lnTo>
                    <a:lnTo>
                      <a:pt x="1860" y="2115"/>
                    </a:lnTo>
                    <a:lnTo>
                      <a:pt x="1857" y="2111"/>
                    </a:lnTo>
                    <a:lnTo>
                      <a:pt x="1855" y="2108"/>
                    </a:lnTo>
                    <a:lnTo>
                      <a:pt x="1855" y="2101"/>
                    </a:lnTo>
                    <a:lnTo>
                      <a:pt x="1856" y="2094"/>
                    </a:lnTo>
                    <a:lnTo>
                      <a:pt x="1860" y="2084"/>
                    </a:lnTo>
                    <a:lnTo>
                      <a:pt x="1864" y="2072"/>
                    </a:lnTo>
                    <a:lnTo>
                      <a:pt x="1877" y="2038"/>
                    </a:lnTo>
                    <a:lnTo>
                      <a:pt x="1898" y="1990"/>
                    </a:lnTo>
                    <a:lnTo>
                      <a:pt x="1832" y="1956"/>
                    </a:lnTo>
                    <a:lnTo>
                      <a:pt x="1841" y="1925"/>
                    </a:lnTo>
                    <a:lnTo>
                      <a:pt x="1847" y="1899"/>
                    </a:lnTo>
                    <a:lnTo>
                      <a:pt x="1852" y="1873"/>
                    </a:lnTo>
                    <a:lnTo>
                      <a:pt x="1856" y="1849"/>
                    </a:lnTo>
                    <a:lnTo>
                      <a:pt x="1859" y="1839"/>
                    </a:lnTo>
                    <a:lnTo>
                      <a:pt x="1862" y="1829"/>
                    </a:lnTo>
                    <a:lnTo>
                      <a:pt x="1866" y="1819"/>
                    </a:lnTo>
                    <a:lnTo>
                      <a:pt x="1871" y="1810"/>
                    </a:lnTo>
                    <a:lnTo>
                      <a:pt x="1876" y="1801"/>
                    </a:lnTo>
                    <a:lnTo>
                      <a:pt x="1882" y="1792"/>
                    </a:lnTo>
                    <a:lnTo>
                      <a:pt x="1891" y="1785"/>
                    </a:lnTo>
                    <a:lnTo>
                      <a:pt x="1901" y="1776"/>
                    </a:lnTo>
                    <a:lnTo>
                      <a:pt x="1901" y="1753"/>
                    </a:lnTo>
                    <a:lnTo>
                      <a:pt x="1901" y="1731"/>
                    </a:lnTo>
                    <a:lnTo>
                      <a:pt x="1900" y="1710"/>
                    </a:lnTo>
                    <a:lnTo>
                      <a:pt x="1899" y="1688"/>
                    </a:lnTo>
                    <a:lnTo>
                      <a:pt x="1895" y="1647"/>
                    </a:lnTo>
                    <a:lnTo>
                      <a:pt x="1890" y="1603"/>
                    </a:lnTo>
                    <a:lnTo>
                      <a:pt x="1886" y="1559"/>
                    </a:lnTo>
                    <a:lnTo>
                      <a:pt x="1884" y="1514"/>
                    </a:lnTo>
                    <a:lnTo>
                      <a:pt x="1882" y="1489"/>
                    </a:lnTo>
                    <a:lnTo>
                      <a:pt x="1882" y="1464"/>
                    </a:lnTo>
                    <a:lnTo>
                      <a:pt x="1884" y="1438"/>
                    </a:lnTo>
                    <a:lnTo>
                      <a:pt x="1885" y="1410"/>
                    </a:lnTo>
                    <a:lnTo>
                      <a:pt x="1882" y="1407"/>
                    </a:lnTo>
                    <a:lnTo>
                      <a:pt x="1879" y="1406"/>
                    </a:lnTo>
                    <a:lnTo>
                      <a:pt x="1876" y="1405"/>
                    </a:lnTo>
                    <a:lnTo>
                      <a:pt x="1874" y="1406"/>
                    </a:lnTo>
                    <a:lnTo>
                      <a:pt x="1853" y="1401"/>
                    </a:lnTo>
                    <a:lnTo>
                      <a:pt x="1848" y="1400"/>
                    </a:lnTo>
                    <a:lnTo>
                      <a:pt x="1843" y="1398"/>
                    </a:lnTo>
                    <a:lnTo>
                      <a:pt x="1838" y="1397"/>
                    </a:lnTo>
                    <a:lnTo>
                      <a:pt x="1833" y="1396"/>
                    </a:lnTo>
                    <a:lnTo>
                      <a:pt x="1828" y="1394"/>
                    </a:lnTo>
                    <a:lnTo>
                      <a:pt x="1822" y="1393"/>
                    </a:lnTo>
                    <a:lnTo>
                      <a:pt x="1649" y="1386"/>
                    </a:lnTo>
                    <a:lnTo>
                      <a:pt x="1644" y="1387"/>
                    </a:lnTo>
                    <a:lnTo>
                      <a:pt x="1640" y="1388"/>
                    </a:lnTo>
                    <a:lnTo>
                      <a:pt x="1624" y="1391"/>
                    </a:lnTo>
                    <a:lnTo>
                      <a:pt x="1612" y="1393"/>
                    </a:lnTo>
                    <a:lnTo>
                      <a:pt x="1605" y="1393"/>
                    </a:lnTo>
                    <a:lnTo>
                      <a:pt x="1597" y="1392"/>
                    </a:lnTo>
                    <a:lnTo>
                      <a:pt x="1583" y="1388"/>
                    </a:lnTo>
                    <a:lnTo>
                      <a:pt x="1557" y="1384"/>
                    </a:lnTo>
                    <a:lnTo>
                      <a:pt x="1535" y="1384"/>
                    </a:lnTo>
                    <a:lnTo>
                      <a:pt x="1516" y="1386"/>
                    </a:lnTo>
                    <a:lnTo>
                      <a:pt x="1499" y="1387"/>
                    </a:lnTo>
                    <a:lnTo>
                      <a:pt x="1484" y="1388"/>
                    </a:lnTo>
                    <a:lnTo>
                      <a:pt x="1467" y="1391"/>
                    </a:lnTo>
                    <a:lnTo>
                      <a:pt x="1448" y="1391"/>
                    </a:lnTo>
                    <a:lnTo>
                      <a:pt x="1427" y="1391"/>
                    </a:lnTo>
                    <a:lnTo>
                      <a:pt x="1401" y="1388"/>
                    </a:lnTo>
                    <a:lnTo>
                      <a:pt x="1380" y="1386"/>
                    </a:lnTo>
                    <a:lnTo>
                      <a:pt x="1354" y="1384"/>
                    </a:lnTo>
                    <a:lnTo>
                      <a:pt x="1324" y="1383"/>
                    </a:lnTo>
                    <a:lnTo>
                      <a:pt x="1295" y="1383"/>
                    </a:lnTo>
                    <a:lnTo>
                      <a:pt x="1237" y="1387"/>
                    </a:lnTo>
                    <a:lnTo>
                      <a:pt x="1232" y="1388"/>
                    </a:lnTo>
                    <a:lnTo>
                      <a:pt x="1227" y="1388"/>
                    </a:lnTo>
                    <a:lnTo>
                      <a:pt x="1206" y="1392"/>
                    </a:lnTo>
                    <a:lnTo>
                      <a:pt x="1187" y="1393"/>
                    </a:lnTo>
                    <a:lnTo>
                      <a:pt x="1169" y="1393"/>
                    </a:lnTo>
                    <a:lnTo>
                      <a:pt x="1154" y="1391"/>
                    </a:lnTo>
                    <a:lnTo>
                      <a:pt x="1140" y="1387"/>
                    </a:lnTo>
                    <a:lnTo>
                      <a:pt x="1129" y="1381"/>
                    </a:lnTo>
                    <a:lnTo>
                      <a:pt x="1119" y="1374"/>
                    </a:lnTo>
                    <a:lnTo>
                      <a:pt x="1110" y="1365"/>
                    </a:lnTo>
                    <a:lnTo>
                      <a:pt x="1104" y="1355"/>
                    </a:lnTo>
                    <a:lnTo>
                      <a:pt x="1097" y="1345"/>
                    </a:lnTo>
                    <a:lnTo>
                      <a:pt x="1092" y="1334"/>
                    </a:lnTo>
                    <a:lnTo>
                      <a:pt x="1088" y="1322"/>
                    </a:lnTo>
                    <a:lnTo>
                      <a:pt x="1083" y="1297"/>
                    </a:lnTo>
                    <a:lnTo>
                      <a:pt x="1080" y="1270"/>
                    </a:lnTo>
                    <a:lnTo>
                      <a:pt x="1077" y="1244"/>
                    </a:lnTo>
                    <a:lnTo>
                      <a:pt x="1076" y="1218"/>
                    </a:lnTo>
                    <a:lnTo>
                      <a:pt x="1075" y="1207"/>
                    </a:lnTo>
                    <a:lnTo>
                      <a:pt x="1073" y="1196"/>
                    </a:lnTo>
                    <a:lnTo>
                      <a:pt x="1071" y="1185"/>
                    </a:lnTo>
                    <a:lnTo>
                      <a:pt x="1068" y="1177"/>
                    </a:lnTo>
                    <a:lnTo>
                      <a:pt x="1064" y="1169"/>
                    </a:lnTo>
                    <a:lnTo>
                      <a:pt x="1059" y="1163"/>
                    </a:lnTo>
                    <a:lnTo>
                      <a:pt x="1054" y="1158"/>
                    </a:lnTo>
                    <a:lnTo>
                      <a:pt x="1048" y="1155"/>
                    </a:lnTo>
                    <a:lnTo>
                      <a:pt x="1040" y="1154"/>
                    </a:lnTo>
                    <a:lnTo>
                      <a:pt x="1030" y="1154"/>
                    </a:lnTo>
                    <a:lnTo>
                      <a:pt x="1020" y="1156"/>
                    </a:lnTo>
                    <a:lnTo>
                      <a:pt x="1008" y="1161"/>
                    </a:lnTo>
                    <a:lnTo>
                      <a:pt x="1014" y="1141"/>
                    </a:lnTo>
                    <a:lnTo>
                      <a:pt x="1021" y="1125"/>
                    </a:lnTo>
                    <a:lnTo>
                      <a:pt x="1030" y="1112"/>
                    </a:lnTo>
                    <a:lnTo>
                      <a:pt x="1039" y="1099"/>
                    </a:lnTo>
                    <a:lnTo>
                      <a:pt x="1049" y="1088"/>
                    </a:lnTo>
                    <a:lnTo>
                      <a:pt x="1059" y="1075"/>
                    </a:lnTo>
                    <a:lnTo>
                      <a:pt x="1069" y="1061"/>
                    </a:lnTo>
                    <a:lnTo>
                      <a:pt x="1080" y="1045"/>
                    </a:lnTo>
                    <a:lnTo>
                      <a:pt x="1102" y="998"/>
                    </a:lnTo>
                    <a:lnTo>
                      <a:pt x="1105" y="999"/>
                    </a:lnTo>
                    <a:lnTo>
                      <a:pt x="1109" y="1000"/>
                    </a:lnTo>
                    <a:lnTo>
                      <a:pt x="1111" y="1000"/>
                    </a:lnTo>
                    <a:lnTo>
                      <a:pt x="1114" y="1003"/>
                    </a:lnTo>
                    <a:lnTo>
                      <a:pt x="1115" y="1007"/>
                    </a:lnTo>
                    <a:lnTo>
                      <a:pt x="1119" y="1009"/>
                    </a:lnTo>
                    <a:lnTo>
                      <a:pt x="1122" y="1012"/>
                    </a:lnTo>
                    <a:lnTo>
                      <a:pt x="1128" y="1014"/>
                    </a:lnTo>
                    <a:lnTo>
                      <a:pt x="1139" y="1019"/>
                    </a:lnTo>
                    <a:lnTo>
                      <a:pt x="1153" y="1022"/>
                    </a:lnTo>
                    <a:lnTo>
                      <a:pt x="1182" y="1027"/>
                    </a:lnTo>
                    <a:lnTo>
                      <a:pt x="1203" y="1030"/>
                    </a:lnTo>
                    <a:lnTo>
                      <a:pt x="1221" y="1012"/>
                    </a:lnTo>
                    <a:lnTo>
                      <a:pt x="1230" y="1000"/>
                    </a:lnTo>
                    <a:lnTo>
                      <a:pt x="1239" y="989"/>
                    </a:lnTo>
                    <a:lnTo>
                      <a:pt x="1254" y="971"/>
                    </a:lnTo>
                    <a:lnTo>
                      <a:pt x="1269" y="993"/>
                    </a:lnTo>
                    <a:lnTo>
                      <a:pt x="1282" y="1006"/>
                    </a:lnTo>
                    <a:lnTo>
                      <a:pt x="1287" y="1011"/>
                    </a:lnTo>
                    <a:lnTo>
                      <a:pt x="1292" y="1013"/>
                    </a:lnTo>
                    <a:lnTo>
                      <a:pt x="1297" y="1016"/>
                    </a:lnTo>
                    <a:lnTo>
                      <a:pt x="1302" y="1017"/>
                    </a:lnTo>
                    <a:lnTo>
                      <a:pt x="1332" y="1016"/>
                    </a:lnTo>
                    <a:lnTo>
                      <a:pt x="1391" y="1013"/>
                    </a:lnTo>
                    <a:lnTo>
                      <a:pt x="1396" y="1000"/>
                    </a:lnTo>
                    <a:lnTo>
                      <a:pt x="1398" y="994"/>
                    </a:lnTo>
                    <a:lnTo>
                      <a:pt x="1404" y="990"/>
                    </a:lnTo>
                    <a:lnTo>
                      <a:pt x="1427" y="983"/>
                    </a:lnTo>
                    <a:lnTo>
                      <a:pt x="1434" y="993"/>
                    </a:lnTo>
                    <a:lnTo>
                      <a:pt x="1443" y="1002"/>
                    </a:lnTo>
                    <a:lnTo>
                      <a:pt x="1453" y="1008"/>
                    </a:lnTo>
                    <a:lnTo>
                      <a:pt x="1462" y="1012"/>
                    </a:lnTo>
                    <a:lnTo>
                      <a:pt x="1472" y="1014"/>
                    </a:lnTo>
                    <a:lnTo>
                      <a:pt x="1482" y="1016"/>
                    </a:lnTo>
                    <a:lnTo>
                      <a:pt x="1494" y="1014"/>
                    </a:lnTo>
                    <a:lnTo>
                      <a:pt x="1504" y="1013"/>
                    </a:lnTo>
                    <a:lnTo>
                      <a:pt x="1524" y="1009"/>
                    </a:lnTo>
                    <a:lnTo>
                      <a:pt x="1545" y="1006"/>
                    </a:lnTo>
                    <a:lnTo>
                      <a:pt x="1556" y="1003"/>
                    </a:lnTo>
                    <a:lnTo>
                      <a:pt x="1564" y="1002"/>
                    </a:lnTo>
                    <a:lnTo>
                      <a:pt x="1574" y="1002"/>
                    </a:lnTo>
                    <a:lnTo>
                      <a:pt x="1583" y="1002"/>
                    </a:lnTo>
                    <a:lnTo>
                      <a:pt x="1826" y="1019"/>
                    </a:lnTo>
                    <a:lnTo>
                      <a:pt x="1838" y="956"/>
                    </a:lnTo>
                    <a:lnTo>
                      <a:pt x="1850" y="970"/>
                    </a:lnTo>
                    <a:lnTo>
                      <a:pt x="1859" y="980"/>
                    </a:lnTo>
                    <a:lnTo>
                      <a:pt x="1866" y="988"/>
                    </a:lnTo>
                    <a:lnTo>
                      <a:pt x="1872" y="992"/>
                    </a:lnTo>
                    <a:lnTo>
                      <a:pt x="1879" y="994"/>
                    </a:lnTo>
                    <a:lnTo>
                      <a:pt x="1882" y="994"/>
                    </a:lnTo>
                    <a:lnTo>
                      <a:pt x="1886" y="993"/>
                    </a:lnTo>
                    <a:lnTo>
                      <a:pt x="1890" y="990"/>
                    </a:lnTo>
                    <a:lnTo>
                      <a:pt x="1898" y="983"/>
                    </a:lnTo>
                    <a:lnTo>
                      <a:pt x="1908" y="976"/>
                    </a:lnTo>
                    <a:lnTo>
                      <a:pt x="1914" y="974"/>
                    </a:lnTo>
                    <a:lnTo>
                      <a:pt x="1923" y="973"/>
                    </a:lnTo>
                    <a:lnTo>
                      <a:pt x="1933" y="973"/>
                    </a:lnTo>
                    <a:lnTo>
                      <a:pt x="1946" y="975"/>
                    </a:lnTo>
                    <a:lnTo>
                      <a:pt x="1951" y="951"/>
                    </a:lnTo>
                    <a:lnTo>
                      <a:pt x="1953" y="932"/>
                    </a:lnTo>
                    <a:lnTo>
                      <a:pt x="1954" y="917"/>
                    </a:lnTo>
                    <a:lnTo>
                      <a:pt x="1953" y="905"/>
                    </a:lnTo>
                    <a:lnTo>
                      <a:pt x="1949" y="881"/>
                    </a:lnTo>
                    <a:lnTo>
                      <a:pt x="1942" y="847"/>
                    </a:lnTo>
                    <a:lnTo>
                      <a:pt x="1939" y="824"/>
                    </a:lnTo>
                    <a:lnTo>
                      <a:pt x="1938" y="805"/>
                    </a:lnTo>
                    <a:lnTo>
                      <a:pt x="1939" y="789"/>
                    </a:lnTo>
                    <a:lnTo>
                      <a:pt x="1942" y="774"/>
                    </a:lnTo>
                    <a:lnTo>
                      <a:pt x="1948" y="750"/>
                    </a:lnTo>
                    <a:lnTo>
                      <a:pt x="1957" y="728"/>
                    </a:lnTo>
                    <a:lnTo>
                      <a:pt x="1961" y="718"/>
                    </a:lnTo>
                    <a:lnTo>
                      <a:pt x="1963" y="707"/>
                    </a:lnTo>
                    <a:lnTo>
                      <a:pt x="1966" y="695"/>
                    </a:lnTo>
                    <a:lnTo>
                      <a:pt x="1966" y="683"/>
                    </a:lnTo>
                    <a:lnTo>
                      <a:pt x="1965" y="669"/>
                    </a:lnTo>
                    <a:lnTo>
                      <a:pt x="1962" y="652"/>
                    </a:lnTo>
                    <a:lnTo>
                      <a:pt x="1956" y="633"/>
                    </a:lnTo>
                    <a:lnTo>
                      <a:pt x="1948" y="610"/>
                    </a:lnTo>
                    <a:lnTo>
                      <a:pt x="1942" y="598"/>
                    </a:lnTo>
                    <a:lnTo>
                      <a:pt x="1934" y="586"/>
                    </a:lnTo>
                    <a:lnTo>
                      <a:pt x="1928" y="577"/>
                    </a:lnTo>
                    <a:lnTo>
                      <a:pt x="1920" y="569"/>
                    </a:lnTo>
                    <a:lnTo>
                      <a:pt x="1906" y="553"/>
                    </a:lnTo>
                    <a:lnTo>
                      <a:pt x="1895" y="542"/>
                    </a:lnTo>
                    <a:lnTo>
                      <a:pt x="1891" y="537"/>
                    </a:lnTo>
                    <a:lnTo>
                      <a:pt x="1889" y="532"/>
                    </a:lnTo>
                    <a:lnTo>
                      <a:pt x="1888" y="528"/>
                    </a:lnTo>
                    <a:lnTo>
                      <a:pt x="1889" y="523"/>
                    </a:lnTo>
                    <a:lnTo>
                      <a:pt x="1891" y="518"/>
                    </a:lnTo>
                    <a:lnTo>
                      <a:pt x="1896" y="512"/>
                    </a:lnTo>
                    <a:lnTo>
                      <a:pt x="1904" y="506"/>
                    </a:lnTo>
                    <a:lnTo>
                      <a:pt x="1914" y="499"/>
                    </a:lnTo>
                    <a:lnTo>
                      <a:pt x="1941" y="482"/>
                    </a:lnTo>
                    <a:lnTo>
                      <a:pt x="1954" y="475"/>
                    </a:lnTo>
                    <a:lnTo>
                      <a:pt x="1957" y="472"/>
                    </a:lnTo>
                    <a:lnTo>
                      <a:pt x="1958" y="472"/>
                    </a:lnTo>
                    <a:lnTo>
                      <a:pt x="1960" y="472"/>
                    </a:lnTo>
                    <a:lnTo>
                      <a:pt x="1958" y="475"/>
                    </a:lnTo>
                    <a:lnTo>
                      <a:pt x="1958" y="477"/>
                    </a:lnTo>
                    <a:lnTo>
                      <a:pt x="1958" y="480"/>
                    </a:lnTo>
                    <a:lnTo>
                      <a:pt x="1960" y="482"/>
                    </a:lnTo>
                    <a:lnTo>
                      <a:pt x="1962" y="486"/>
                    </a:lnTo>
                    <a:lnTo>
                      <a:pt x="1967" y="490"/>
                    </a:lnTo>
                    <a:lnTo>
                      <a:pt x="1973" y="493"/>
                    </a:lnTo>
                    <a:lnTo>
                      <a:pt x="1983" y="495"/>
                    </a:lnTo>
                    <a:lnTo>
                      <a:pt x="1997" y="496"/>
                    </a:lnTo>
                    <a:lnTo>
                      <a:pt x="1946" y="391"/>
                    </a:lnTo>
                    <a:lnTo>
                      <a:pt x="1965" y="377"/>
                    </a:lnTo>
                    <a:lnTo>
                      <a:pt x="1973" y="371"/>
                    </a:lnTo>
                    <a:lnTo>
                      <a:pt x="1977" y="370"/>
                    </a:lnTo>
                    <a:lnTo>
                      <a:pt x="1978" y="370"/>
                    </a:lnTo>
                    <a:lnTo>
                      <a:pt x="1980" y="371"/>
                    </a:lnTo>
                    <a:lnTo>
                      <a:pt x="1980" y="372"/>
                    </a:lnTo>
                    <a:lnTo>
                      <a:pt x="1982" y="376"/>
                    </a:lnTo>
                    <a:lnTo>
                      <a:pt x="1986" y="380"/>
                    </a:lnTo>
                    <a:lnTo>
                      <a:pt x="1990" y="380"/>
                    </a:lnTo>
                    <a:lnTo>
                      <a:pt x="1996" y="380"/>
                    </a:lnTo>
                    <a:lnTo>
                      <a:pt x="2004" y="379"/>
                    </a:lnTo>
                    <a:lnTo>
                      <a:pt x="2014" y="376"/>
                    </a:lnTo>
                    <a:lnTo>
                      <a:pt x="2019" y="375"/>
                    </a:lnTo>
                    <a:lnTo>
                      <a:pt x="2025" y="372"/>
                    </a:lnTo>
                    <a:lnTo>
                      <a:pt x="1965" y="339"/>
                    </a:lnTo>
                    <a:lnTo>
                      <a:pt x="1975" y="318"/>
                    </a:lnTo>
                    <a:lnTo>
                      <a:pt x="1981" y="306"/>
                    </a:lnTo>
                    <a:lnTo>
                      <a:pt x="1982" y="305"/>
                    </a:lnTo>
                    <a:lnTo>
                      <a:pt x="1983" y="304"/>
                    </a:lnTo>
                    <a:lnTo>
                      <a:pt x="1983" y="304"/>
                    </a:lnTo>
                    <a:lnTo>
                      <a:pt x="1985" y="305"/>
                    </a:lnTo>
                    <a:lnTo>
                      <a:pt x="1986" y="306"/>
                    </a:lnTo>
                    <a:lnTo>
                      <a:pt x="1989" y="308"/>
                    </a:lnTo>
                    <a:lnTo>
                      <a:pt x="1991" y="309"/>
                    </a:lnTo>
                    <a:lnTo>
                      <a:pt x="1996" y="309"/>
                    </a:lnTo>
                    <a:lnTo>
                      <a:pt x="2002" y="309"/>
                    </a:lnTo>
                    <a:lnTo>
                      <a:pt x="2010" y="308"/>
                    </a:lnTo>
                    <a:lnTo>
                      <a:pt x="2021" y="304"/>
                    </a:lnTo>
                    <a:lnTo>
                      <a:pt x="2034" y="299"/>
                    </a:lnTo>
                    <a:lnTo>
                      <a:pt x="2031" y="275"/>
                    </a:lnTo>
                    <a:lnTo>
                      <a:pt x="2028" y="259"/>
                    </a:lnTo>
                    <a:lnTo>
                      <a:pt x="2023" y="249"/>
                    </a:lnTo>
                    <a:lnTo>
                      <a:pt x="2019" y="242"/>
                    </a:lnTo>
                    <a:lnTo>
                      <a:pt x="2014" y="232"/>
                    </a:lnTo>
                    <a:lnTo>
                      <a:pt x="2010" y="218"/>
                    </a:lnTo>
                    <a:lnTo>
                      <a:pt x="2005" y="195"/>
                    </a:lnTo>
                    <a:lnTo>
                      <a:pt x="2002" y="159"/>
                    </a:lnTo>
                    <a:lnTo>
                      <a:pt x="1971" y="171"/>
                    </a:lnTo>
                    <a:lnTo>
                      <a:pt x="1949" y="178"/>
                    </a:lnTo>
                    <a:lnTo>
                      <a:pt x="1946" y="178"/>
                    </a:lnTo>
                    <a:lnTo>
                      <a:pt x="1942" y="177"/>
                    </a:lnTo>
                    <a:lnTo>
                      <a:pt x="1937" y="176"/>
                    </a:lnTo>
                    <a:lnTo>
                      <a:pt x="1933" y="173"/>
                    </a:lnTo>
                    <a:lnTo>
                      <a:pt x="1924" y="164"/>
                    </a:lnTo>
                    <a:lnTo>
                      <a:pt x="1913" y="149"/>
                    </a:lnTo>
                    <a:lnTo>
                      <a:pt x="1903" y="135"/>
                    </a:lnTo>
                    <a:lnTo>
                      <a:pt x="1893" y="116"/>
                    </a:lnTo>
                    <a:lnTo>
                      <a:pt x="1891" y="112"/>
                    </a:lnTo>
                    <a:lnTo>
                      <a:pt x="1890" y="107"/>
                    </a:lnTo>
                    <a:lnTo>
                      <a:pt x="1890" y="102"/>
                    </a:lnTo>
                    <a:lnTo>
                      <a:pt x="1891" y="99"/>
                    </a:lnTo>
                    <a:lnTo>
                      <a:pt x="1893" y="95"/>
                    </a:lnTo>
                    <a:lnTo>
                      <a:pt x="1896" y="91"/>
                    </a:lnTo>
                    <a:lnTo>
                      <a:pt x="1900" y="88"/>
                    </a:lnTo>
                    <a:lnTo>
                      <a:pt x="1906" y="86"/>
                    </a:lnTo>
                    <a:lnTo>
                      <a:pt x="1920" y="82"/>
                    </a:lnTo>
                    <a:lnTo>
                      <a:pt x="1928" y="82"/>
                    </a:lnTo>
                    <a:lnTo>
                      <a:pt x="1930" y="82"/>
                    </a:lnTo>
                    <a:lnTo>
                      <a:pt x="1933" y="83"/>
                    </a:lnTo>
                    <a:lnTo>
                      <a:pt x="1934" y="86"/>
                    </a:lnTo>
                    <a:lnTo>
                      <a:pt x="1936" y="88"/>
                    </a:lnTo>
                    <a:lnTo>
                      <a:pt x="1937" y="96"/>
                    </a:lnTo>
                    <a:lnTo>
                      <a:pt x="1941" y="107"/>
                    </a:lnTo>
                    <a:lnTo>
                      <a:pt x="1943" y="114"/>
                    </a:lnTo>
                    <a:lnTo>
                      <a:pt x="1947" y="120"/>
                    </a:lnTo>
                    <a:lnTo>
                      <a:pt x="1952" y="129"/>
                    </a:lnTo>
                    <a:lnTo>
                      <a:pt x="1958" y="138"/>
                    </a:lnTo>
                    <a:lnTo>
                      <a:pt x="1954" y="102"/>
                    </a:lnTo>
                    <a:lnTo>
                      <a:pt x="1949" y="82"/>
                    </a:lnTo>
                    <a:lnTo>
                      <a:pt x="1947" y="72"/>
                    </a:lnTo>
                    <a:lnTo>
                      <a:pt x="1947" y="69"/>
                    </a:lnTo>
                    <a:lnTo>
                      <a:pt x="1949" y="72"/>
                    </a:lnTo>
                    <a:lnTo>
                      <a:pt x="1956" y="76"/>
                    </a:lnTo>
                    <a:lnTo>
                      <a:pt x="1962" y="77"/>
                    </a:lnTo>
                    <a:lnTo>
                      <a:pt x="1968" y="77"/>
                    </a:lnTo>
                    <a:lnTo>
                      <a:pt x="1977" y="76"/>
                    </a:lnTo>
                    <a:lnTo>
                      <a:pt x="1986" y="72"/>
                    </a:lnTo>
                    <a:lnTo>
                      <a:pt x="2042" y="166"/>
                    </a:lnTo>
                    <a:lnTo>
                      <a:pt x="2040" y="147"/>
                    </a:lnTo>
                    <a:lnTo>
                      <a:pt x="2040" y="133"/>
                    </a:lnTo>
                    <a:lnTo>
                      <a:pt x="2040" y="125"/>
                    </a:lnTo>
                    <a:lnTo>
                      <a:pt x="2039" y="119"/>
                    </a:lnTo>
                    <a:lnTo>
                      <a:pt x="2037" y="110"/>
                    </a:lnTo>
                    <a:lnTo>
                      <a:pt x="2033" y="99"/>
                    </a:lnTo>
                    <a:lnTo>
                      <a:pt x="2028" y="88"/>
                    </a:lnTo>
                    <a:lnTo>
                      <a:pt x="2021" y="78"/>
                    </a:lnTo>
                    <a:lnTo>
                      <a:pt x="2014" y="69"/>
                    </a:lnTo>
                    <a:lnTo>
                      <a:pt x="2005" y="61"/>
                    </a:lnTo>
                    <a:lnTo>
                      <a:pt x="1995" y="54"/>
                    </a:lnTo>
                    <a:lnTo>
                      <a:pt x="1985" y="47"/>
                    </a:lnTo>
                    <a:lnTo>
                      <a:pt x="1972" y="42"/>
                    </a:lnTo>
                    <a:lnTo>
                      <a:pt x="1960" y="36"/>
                    </a:lnTo>
                    <a:lnTo>
                      <a:pt x="1947" y="31"/>
                    </a:lnTo>
                    <a:lnTo>
                      <a:pt x="1932" y="28"/>
                    </a:lnTo>
                    <a:lnTo>
                      <a:pt x="1918" y="25"/>
                    </a:lnTo>
                    <a:lnTo>
                      <a:pt x="1903" y="23"/>
                    </a:lnTo>
                    <a:lnTo>
                      <a:pt x="1871" y="19"/>
                    </a:lnTo>
                    <a:lnTo>
                      <a:pt x="1838" y="16"/>
                    </a:lnTo>
                    <a:lnTo>
                      <a:pt x="1804" y="16"/>
                    </a:lnTo>
                    <a:lnTo>
                      <a:pt x="1771" y="16"/>
                    </a:lnTo>
                    <a:lnTo>
                      <a:pt x="1739" y="17"/>
                    </a:lnTo>
                    <a:lnTo>
                      <a:pt x="1708" y="20"/>
                    </a:lnTo>
                    <a:lnTo>
                      <a:pt x="1653" y="25"/>
                    </a:lnTo>
                    <a:lnTo>
                      <a:pt x="1611" y="28"/>
                    </a:lnTo>
                    <a:lnTo>
                      <a:pt x="1556" y="31"/>
                    </a:lnTo>
                    <a:lnTo>
                      <a:pt x="1495" y="35"/>
                    </a:lnTo>
                    <a:lnTo>
                      <a:pt x="1431" y="39"/>
                    </a:lnTo>
                    <a:lnTo>
                      <a:pt x="1364" y="43"/>
                    </a:lnTo>
                    <a:lnTo>
                      <a:pt x="1294" y="45"/>
                    </a:lnTo>
                    <a:lnTo>
                      <a:pt x="1223" y="47"/>
                    </a:lnTo>
                    <a:lnTo>
                      <a:pt x="1153" y="47"/>
                    </a:lnTo>
                    <a:lnTo>
                      <a:pt x="1083" y="44"/>
                    </a:lnTo>
                    <a:lnTo>
                      <a:pt x="1021" y="42"/>
                    </a:lnTo>
                    <a:lnTo>
                      <a:pt x="961" y="39"/>
                    </a:lnTo>
                    <a:lnTo>
                      <a:pt x="900" y="38"/>
                    </a:lnTo>
                    <a:lnTo>
                      <a:pt x="841" y="36"/>
                    </a:lnTo>
                    <a:lnTo>
                      <a:pt x="783" y="36"/>
                    </a:lnTo>
                    <a:lnTo>
                      <a:pt x="729" y="35"/>
                    </a:lnTo>
                    <a:lnTo>
                      <a:pt x="677" y="35"/>
                    </a:lnTo>
                    <a:lnTo>
                      <a:pt x="629" y="35"/>
                    </a:lnTo>
                    <a:lnTo>
                      <a:pt x="582" y="35"/>
                    </a:lnTo>
                    <a:lnTo>
                      <a:pt x="544" y="38"/>
                    </a:lnTo>
                    <a:lnTo>
                      <a:pt x="514" y="42"/>
                    </a:lnTo>
                    <a:lnTo>
                      <a:pt x="489" y="47"/>
                    </a:lnTo>
                    <a:lnTo>
                      <a:pt x="450" y="58"/>
                    </a:lnTo>
                    <a:lnTo>
                      <a:pt x="419" y="67"/>
                    </a:lnTo>
                    <a:lnTo>
                      <a:pt x="404" y="71"/>
                    </a:lnTo>
                    <a:lnTo>
                      <a:pt x="386" y="72"/>
                    </a:lnTo>
                    <a:lnTo>
                      <a:pt x="366" y="71"/>
                    </a:lnTo>
                    <a:lnTo>
                      <a:pt x="341" y="67"/>
                    </a:lnTo>
                    <a:lnTo>
                      <a:pt x="311" y="61"/>
                    </a:lnTo>
                    <a:lnTo>
                      <a:pt x="274" y="49"/>
                    </a:lnTo>
                    <a:lnTo>
                      <a:pt x="229" y="35"/>
                    </a:lnTo>
                    <a:lnTo>
                      <a:pt x="174" y="16"/>
                    </a:lnTo>
                    <a:lnTo>
                      <a:pt x="152" y="10"/>
                    </a:lnTo>
                    <a:lnTo>
                      <a:pt x="131" y="5"/>
                    </a:lnTo>
                    <a:lnTo>
                      <a:pt x="114" y="1"/>
                    </a:lnTo>
                    <a:lnTo>
                      <a:pt x="96" y="0"/>
                    </a:lnTo>
                    <a:lnTo>
                      <a:pt x="81" y="1"/>
                    </a:lnTo>
                    <a:lnTo>
                      <a:pt x="68" y="5"/>
                    </a:lnTo>
                    <a:lnTo>
                      <a:pt x="56" y="9"/>
                    </a:lnTo>
                    <a:lnTo>
                      <a:pt x="46" y="16"/>
                    </a:lnTo>
                    <a:lnTo>
                      <a:pt x="36" y="24"/>
                    </a:lnTo>
                    <a:lnTo>
                      <a:pt x="28" y="34"/>
                    </a:lnTo>
                    <a:lnTo>
                      <a:pt x="22" y="47"/>
                    </a:lnTo>
                    <a:lnTo>
                      <a:pt x="15" y="59"/>
                    </a:lnTo>
                    <a:lnTo>
                      <a:pt x="12" y="74"/>
                    </a:lnTo>
                    <a:lnTo>
                      <a:pt x="8" y="91"/>
                    </a:lnTo>
                    <a:lnTo>
                      <a:pt x="4" y="110"/>
                    </a:lnTo>
                    <a:lnTo>
                      <a:pt x="3" y="129"/>
                    </a:lnTo>
                    <a:lnTo>
                      <a:pt x="0" y="173"/>
                    </a:lnTo>
                    <a:lnTo>
                      <a:pt x="1" y="221"/>
                    </a:lnTo>
                    <a:lnTo>
                      <a:pt x="4" y="276"/>
                    </a:lnTo>
                    <a:lnTo>
                      <a:pt x="6" y="334"/>
                    </a:lnTo>
                    <a:lnTo>
                      <a:pt x="10" y="398"/>
                    </a:lnTo>
                    <a:lnTo>
                      <a:pt x="14" y="465"/>
                    </a:lnTo>
                    <a:lnTo>
                      <a:pt x="18" y="536"/>
                    </a:lnTo>
                    <a:lnTo>
                      <a:pt x="19" y="609"/>
                    </a:lnTo>
                    <a:lnTo>
                      <a:pt x="9" y="1272"/>
                    </a:lnTo>
                    <a:lnTo>
                      <a:pt x="12" y="1346"/>
                    </a:lnTo>
                    <a:lnTo>
                      <a:pt x="14" y="1413"/>
                    </a:lnTo>
                    <a:lnTo>
                      <a:pt x="15" y="1476"/>
                    </a:lnTo>
                    <a:lnTo>
                      <a:pt x="18" y="1536"/>
                    </a:lnTo>
                    <a:lnTo>
                      <a:pt x="18" y="1596"/>
                    </a:lnTo>
                    <a:lnTo>
                      <a:pt x="18" y="1657"/>
                    </a:lnTo>
                    <a:lnTo>
                      <a:pt x="15" y="1721"/>
                    </a:lnTo>
                    <a:lnTo>
                      <a:pt x="10" y="1792"/>
                    </a:lnTo>
                    <a:close/>
                  </a:path>
                </a:pathLst>
              </a:custGeom>
              <a:grpFill/>
              <a:ln w="76200">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12">
                <a:extLst>
                  <a:ext uri="{FF2B5EF4-FFF2-40B4-BE49-F238E27FC236}">
                    <a16:creationId xmlns:a16="http://schemas.microsoft.com/office/drawing/2014/main" id="{F2FA293F-2AC1-E3AC-AF5B-3890683B5205}"/>
                  </a:ext>
                </a:extLst>
              </p:cNvPr>
              <p:cNvSpPr>
                <a:spLocks noEditPoints="1"/>
              </p:cNvSpPr>
              <p:nvPr/>
            </p:nvSpPr>
            <p:spPr bwMode="auto">
              <a:xfrm>
                <a:off x="5363369" y="2075656"/>
                <a:ext cx="1089025" cy="1565275"/>
              </a:xfrm>
              <a:custGeom>
                <a:avLst/>
                <a:gdLst>
                  <a:gd name="T0" fmla="*/ 1748 w 2743"/>
                  <a:gd name="T1" fmla="*/ 1367 h 3944"/>
                  <a:gd name="T2" fmla="*/ 1690 w 2743"/>
                  <a:gd name="T3" fmla="*/ 1425 h 3944"/>
                  <a:gd name="T4" fmla="*/ 1689 w 2743"/>
                  <a:gd name="T5" fmla="*/ 1525 h 3944"/>
                  <a:gd name="T6" fmla="*/ 1617 w 2743"/>
                  <a:gd name="T7" fmla="*/ 1672 h 3944"/>
                  <a:gd name="T8" fmla="*/ 1547 w 2743"/>
                  <a:gd name="T9" fmla="*/ 1604 h 3944"/>
                  <a:gd name="T10" fmla="*/ 1525 w 2743"/>
                  <a:gd name="T11" fmla="*/ 1475 h 3944"/>
                  <a:gd name="T12" fmla="*/ 1554 w 2743"/>
                  <a:gd name="T13" fmla="*/ 1365 h 3944"/>
                  <a:gd name="T14" fmla="*/ 1570 w 2743"/>
                  <a:gd name="T15" fmla="*/ 1330 h 3944"/>
                  <a:gd name="T16" fmla="*/ 1646 w 2743"/>
                  <a:gd name="T17" fmla="*/ 1361 h 3944"/>
                  <a:gd name="T18" fmla="*/ 160 w 2743"/>
                  <a:gd name="T19" fmla="*/ 568 h 3944"/>
                  <a:gd name="T20" fmla="*/ 352 w 2743"/>
                  <a:gd name="T21" fmla="*/ 1182 h 3944"/>
                  <a:gd name="T22" fmla="*/ 792 w 2743"/>
                  <a:gd name="T23" fmla="*/ 2605 h 3944"/>
                  <a:gd name="T24" fmla="*/ 805 w 2743"/>
                  <a:gd name="T25" fmla="*/ 2938 h 3944"/>
                  <a:gd name="T26" fmla="*/ 811 w 2743"/>
                  <a:gd name="T27" fmla="*/ 3156 h 3944"/>
                  <a:gd name="T28" fmla="*/ 822 w 2743"/>
                  <a:gd name="T29" fmla="*/ 3526 h 3944"/>
                  <a:gd name="T30" fmla="*/ 819 w 2743"/>
                  <a:gd name="T31" fmla="*/ 3580 h 3944"/>
                  <a:gd name="T32" fmla="*/ 810 w 2743"/>
                  <a:gd name="T33" fmla="*/ 3768 h 3944"/>
                  <a:gd name="T34" fmla="*/ 1068 w 2743"/>
                  <a:gd name="T35" fmla="*/ 3850 h 3944"/>
                  <a:gd name="T36" fmla="*/ 1015 w 2743"/>
                  <a:gd name="T37" fmla="*/ 3883 h 3944"/>
                  <a:gd name="T38" fmla="*/ 1045 w 2743"/>
                  <a:gd name="T39" fmla="*/ 3903 h 3944"/>
                  <a:gd name="T40" fmla="*/ 1123 w 2743"/>
                  <a:gd name="T41" fmla="*/ 3833 h 3944"/>
                  <a:gd name="T42" fmla="*/ 1069 w 2743"/>
                  <a:gd name="T43" fmla="*/ 3814 h 3944"/>
                  <a:gd name="T44" fmla="*/ 1186 w 2743"/>
                  <a:gd name="T45" fmla="*/ 3773 h 3944"/>
                  <a:gd name="T46" fmla="*/ 1282 w 2743"/>
                  <a:gd name="T47" fmla="*/ 3783 h 3944"/>
                  <a:gd name="T48" fmla="*/ 1452 w 2743"/>
                  <a:gd name="T49" fmla="*/ 3830 h 3944"/>
                  <a:gd name="T50" fmla="*/ 1589 w 2743"/>
                  <a:gd name="T51" fmla="*/ 3865 h 3944"/>
                  <a:gd name="T52" fmla="*/ 1766 w 2743"/>
                  <a:gd name="T53" fmla="*/ 3864 h 3944"/>
                  <a:gd name="T54" fmla="*/ 1943 w 2743"/>
                  <a:gd name="T55" fmla="*/ 3637 h 3944"/>
                  <a:gd name="T56" fmla="*/ 1890 w 2743"/>
                  <a:gd name="T57" fmla="*/ 3496 h 3944"/>
                  <a:gd name="T58" fmla="*/ 1939 w 2743"/>
                  <a:gd name="T59" fmla="*/ 3442 h 3944"/>
                  <a:gd name="T60" fmla="*/ 1915 w 2743"/>
                  <a:gd name="T61" fmla="*/ 2854 h 3944"/>
                  <a:gd name="T62" fmla="*/ 2006 w 2743"/>
                  <a:gd name="T63" fmla="*/ 2279 h 3944"/>
                  <a:gd name="T64" fmla="*/ 2235 w 2743"/>
                  <a:gd name="T65" fmla="*/ 1596 h 3944"/>
                  <a:gd name="T66" fmla="*/ 2325 w 2743"/>
                  <a:gd name="T67" fmla="*/ 1446 h 3944"/>
                  <a:gd name="T68" fmla="*/ 2310 w 2743"/>
                  <a:gd name="T69" fmla="*/ 1361 h 3944"/>
                  <a:gd name="T70" fmla="*/ 2305 w 2743"/>
                  <a:gd name="T71" fmla="*/ 1314 h 3944"/>
                  <a:gd name="T72" fmla="*/ 2391 w 2743"/>
                  <a:gd name="T73" fmla="*/ 1229 h 3944"/>
                  <a:gd name="T74" fmla="*/ 2413 w 2743"/>
                  <a:gd name="T75" fmla="*/ 1083 h 3944"/>
                  <a:gd name="T76" fmla="*/ 2493 w 2743"/>
                  <a:gd name="T77" fmla="*/ 922 h 3944"/>
                  <a:gd name="T78" fmla="*/ 2419 w 2743"/>
                  <a:gd name="T79" fmla="*/ 851 h 3944"/>
                  <a:gd name="T80" fmla="*/ 2506 w 2743"/>
                  <a:gd name="T81" fmla="*/ 760 h 3944"/>
                  <a:gd name="T82" fmla="*/ 2585 w 2743"/>
                  <a:gd name="T83" fmla="*/ 592 h 3944"/>
                  <a:gd name="T84" fmla="*/ 2546 w 2743"/>
                  <a:gd name="T85" fmla="*/ 537 h 3944"/>
                  <a:gd name="T86" fmla="*/ 2641 w 2743"/>
                  <a:gd name="T87" fmla="*/ 406 h 3944"/>
                  <a:gd name="T88" fmla="*/ 2634 w 2743"/>
                  <a:gd name="T89" fmla="*/ 488 h 3944"/>
                  <a:gd name="T90" fmla="*/ 2727 w 2743"/>
                  <a:gd name="T91" fmla="*/ 142 h 3944"/>
                  <a:gd name="T92" fmla="*/ 2700 w 2743"/>
                  <a:gd name="T93" fmla="*/ 157 h 3944"/>
                  <a:gd name="T94" fmla="*/ 2570 w 2743"/>
                  <a:gd name="T95" fmla="*/ 5 h 3944"/>
                  <a:gd name="T96" fmla="*/ 2059 w 2743"/>
                  <a:gd name="T97" fmla="*/ 61 h 3944"/>
                  <a:gd name="T98" fmla="*/ 1722 w 2743"/>
                  <a:gd name="T99" fmla="*/ 24 h 3944"/>
                  <a:gd name="T100" fmla="*/ 1571 w 2743"/>
                  <a:gd name="T101" fmla="*/ 399 h 3944"/>
                  <a:gd name="T102" fmla="*/ 1545 w 2743"/>
                  <a:gd name="T103" fmla="*/ 574 h 3944"/>
                  <a:gd name="T104" fmla="*/ 1496 w 2743"/>
                  <a:gd name="T105" fmla="*/ 649 h 3944"/>
                  <a:gd name="T106" fmla="*/ 1444 w 2743"/>
                  <a:gd name="T107" fmla="*/ 929 h 3944"/>
                  <a:gd name="T108" fmla="*/ 1378 w 2743"/>
                  <a:gd name="T109" fmla="*/ 941 h 3944"/>
                  <a:gd name="T110" fmla="*/ 1345 w 2743"/>
                  <a:gd name="T111" fmla="*/ 765 h 3944"/>
                  <a:gd name="T112" fmla="*/ 1265 w 2743"/>
                  <a:gd name="T113" fmla="*/ 392 h 3944"/>
                  <a:gd name="T114" fmla="*/ 1193 w 2743"/>
                  <a:gd name="T115" fmla="*/ 72 h 3944"/>
                  <a:gd name="T116" fmla="*/ 973 w 2743"/>
                  <a:gd name="T117" fmla="*/ 18 h 3944"/>
                  <a:gd name="T118" fmla="*/ 516 w 2743"/>
                  <a:gd name="T119" fmla="*/ 42 h 3944"/>
                  <a:gd name="T120" fmla="*/ 184 w 2743"/>
                  <a:gd name="T121" fmla="*/ 17 h 3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43" h="3944">
                    <a:moveTo>
                      <a:pt x="1612" y="1314"/>
                    </a:moveTo>
                    <a:lnTo>
                      <a:pt x="1624" y="1305"/>
                    </a:lnTo>
                    <a:lnTo>
                      <a:pt x="1627" y="1301"/>
                    </a:lnTo>
                    <a:lnTo>
                      <a:pt x="1636" y="1301"/>
                    </a:lnTo>
                    <a:lnTo>
                      <a:pt x="1666" y="1302"/>
                    </a:lnTo>
                    <a:lnTo>
                      <a:pt x="1752" y="1306"/>
                    </a:lnTo>
                    <a:lnTo>
                      <a:pt x="1751" y="1320"/>
                    </a:lnTo>
                    <a:lnTo>
                      <a:pt x="1749" y="1332"/>
                    </a:lnTo>
                    <a:lnTo>
                      <a:pt x="1751" y="1340"/>
                    </a:lnTo>
                    <a:lnTo>
                      <a:pt x="1751" y="1348"/>
                    </a:lnTo>
                    <a:lnTo>
                      <a:pt x="1752" y="1359"/>
                    </a:lnTo>
                    <a:lnTo>
                      <a:pt x="1752" y="1365"/>
                    </a:lnTo>
                    <a:lnTo>
                      <a:pt x="1751" y="1366"/>
                    </a:lnTo>
                    <a:lnTo>
                      <a:pt x="1748" y="1367"/>
                    </a:lnTo>
                    <a:lnTo>
                      <a:pt x="1744" y="1366"/>
                    </a:lnTo>
                    <a:lnTo>
                      <a:pt x="1738" y="1366"/>
                    </a:lnTo>
                    <a:lnTo>
                      <a:pt x="1719" y="1362"/>
                    </a:lnTo>
                    <a:lnTo>
                      <a:pt x="1689" y="1359"/>
                    </a:lnTo>
                    <a:lnTo>
                      <a:pt x="1736" y="1371"/>
                    </a:lnTo>
                    <a:lnTo>
                      <a:pt x="1749" y="1373"/>
                    </a:lnTo>
                    <a:lnTo>
                      <a:pt x="1751" y="1377"/>
                    </a:lnTo>
                    <a:lnTo>
                      <a:pt x="1751" y="1386"/>
                    </a:lnTo>
                    <a:lnTo>
                      <a:pt x="1754" y="1401"/>
                    </a:lnTo>
                    <a:lnTo>
                      <a:pt x="1765" y="1428"/>
                    </a:lnTo>
                    <a:lnTo>
                      <a:pt x="1738" y="1429"/>
                    </a:lnTo>
                    <a:lnTo>
                      <a:pt x="1718" y="1429"/>
                    </a:lnTo>
                    <a:lnTo>
                      <a:pt x="1703" y="1427"/>
                    </a:lnTo>
                    <a:lnTo>
                      <a:pt x="1690" y="1425"/>
                    </a:lnTo>
                    <a:lnTo>
                      <a:pt x="1676" y="1424"/>
                    </a:lnTo>
                    <a:lnTo>
                      <a:pt x="1662" y="1423"/>
                    </a:lnTo>
                    <a:lnTo>
                      <a:pt x="1645" y="1424"/>
                    </a:lnTo>
                    <a:lnTo>
                      <a:pt x="1621" y="1427"/>
                    </a:lnTo>
                    <a:lnTo>
                      <a:pt x="1631" y="1434"/>
                    </a:lnTo>
                    <a:lnTo>
                      <a:pt x="1642" y="1446"/>
                    </a:lnTo>
                    <a:lnTo>
                      <a:pt x="1655" y="1457"/>
                    </a:lnTo>
                    <a:lnTo>
                      <a:pt x="1666" y="1471"/>
                    </a:lnTo>
                    <a:lnTo>
                      <a:pt x="1675" y="1485"/>
                    </a:lnTo>
                    <a:lnTo>
                      <a:pt x="1684" y="1499"/>
                    </a:lnTo>
                    <a:lnTo>
                      <a:pt x="1686" y="1506"/>
                    </a:lnTo>
                    <a:lnTo>
                      <a:pt x="1689" y="1513"/>
                    </a:lnTo>
                    <a:lnTo>
                      <a:pt x="1689" y="1519"/>
                    </a:lnTo>
                    <a:lnTo>
                      <a:pt x="1689" y="1525"/>
                    </a:lnTo>
                    <a:lnTo>
                      <a:pt x="1688" y="1532"/>
                    </a:lnTo>
                    <a:lnTo>
                      <a:pt x="1686" y="1538"/>
                    </a:lnTo>
                    <a:lnTo>
                      <a:pt x="1667" y="1575"/>
                    </a:lnTo>
                    <a:lnTo>
                      <a:pt x="1612" y="1522"/>
                    </a:lnTo>
                    <a:lnTo>
                      <a:pt x="1609" y="1538"/>
                    </a:lnTo>
                    <a:lnTo>
                      <a:pt x="1609" y="1549"/>
                    </a:lnTo>
                    <a:lnTo>
                      <a:pt x="1612" y="1557"/>
                    </a:lnTo>
                    <a:lnTo>
                      <a:pt x="1613" y="1562"/>
                    </a:lnTo>
                    <a:lnTo>
                      <a:pt x="1617" y="1568"/>
                    </a:lnTo>
                    <a:lnTo>
                      <a:pt x="1618" y="1576"/>
                    </a:lnTo>
                    <a:lnTo>
                      <a:pt x="1619" y="1587"/>
                    </a:lnTo>
                    <a:lnTo>
                      <a:pt x="1619" y="1605"/>
                    </a:lnTo>
                    <a:lnTo>
                      <a:pt x="1617" y="1650"/>
                    </a:lnTo>
                    <a:lnTo>
                      <a:pt x="1617" y="1672"/>
                    </a:lnTo>
                    <a:lnTo>
                      <a:pt x="1618" y="1682"/>
                    </a:lnTo>
                    <a:lnTo>
                      <a:pt x="1618" y="1681"/>
                    </a:lnTo>
                    <a:lnTo>
                      <a:pt x="1617" y="1680"/>
                    </a:lnTo>
                    <a:lnTo>
                      <a:pt x="1614" y="1677"/>
                    </a:lnTo>
                    <a:lnTo>
                      <a:pt x="1611" y="1675"/>
                    </a:lnTo>
                    <a:lnTo>
                      <a:pt x="1607" y="1672"/>
                    </a:lnTo>
                    <a:lnTo>
                      <a:pt x="1600" y="1674"/>
                    </a:lnTo>
                    <a:lnTo>
                      <a:pt x="1593" y="1675"/>
                    </a:lnTo>
                    <a:lnTo>
                      <a:pt x="1583" y="1681"/>
                    </a:lnTo>
                    <a:lnTo>
                      <a:pt x="1570" y="1690"/>
                    </a:lnTo>
                    <a:lnTo>
                      <a:pt x="1565" y="1656"/>
                    </a:lnTo>
                    <a:lnTo>
                      <a:pt x="1559" y="1633"/>
                    </a:lnTo>
                    <a:lnTo>
                      <a:pt x="1554" y="1617"/>
                    </a:lnTo>
                    <a:lnTo>
                      <a:pt x="1547" y="1604"/>
                    </a:lnTo>
                    <a:lnTo>
                      <a:pt x="1540" y="1593"/>
                    </a:lnTo>
                    <a:lnTo>
                      <a:pt x="1531" y="1581"/>
                    </a:lnTo>
                    <a:lnTo>
                      <a:pt x="1521" y="1565"/>
                    </a:lnTo>
                    <a:lnTo>
                      <a:pt x="1507" y="1541"/>
                    </a:lnTo>
                    <a:lnTo>
                      <a:pt x="1537" y="1525"/>
                    </a:lnTo>
                    <a:lnTo>
                      <a:pt x="1547" y="1522"/>
                    </a:lnTo>
                    <a:lnTo>
                      <a:pt x="1556" y="1515"/>
                    </a:lnTo>
                    <a:lnTo>
                      <a:pt x="1578" y="1494"/>
                    </a:lnTo>
                    <a:lnTo>
                      <a:pt x="1531" y="1487"/>
                    </a:lnTo>
                    <a:lnTo>
                      <a:pt x="1521" y="1485"/>
                    </a:lnTo>
                    <a:lnTo>
                      <a:pt x="1522" y="1484"/>
                    </a:lnTo>
                    <a:lnTo>
                      <a:pt x="1525" y="1481"/>
                    </a:lnTo>
                    <a:lnTo>
                      <a:pt x="1525" y="1479"/>
                    </a:lnTo>
                    <a:lnTo>
                      <a:pt x="1525" y="1475"/>
                    </a:lnTo>
                    <a:lnTo>
                      <a:pt x="1522" y="1471"/>
                    </a:lnTo>
                    <a:lnTo>
                      <a:pt x="1518" y="1466"/>
                    </a:lnTo>
                    <a:lnTo>
                      <a:pt x="1512" y="1444"/>
                    </a:lnTo>
                    <a:lnTo>
                      <a:pt x="1494" y="1435"/>
                    </a:lnTo>
                    <a:lnTo>
                      <a:pt x="1470" y="1420"/>
                    </a:lnTo>
                    <a:lnTo>
                      <a:pt x="1465" y="1414"/>
                    </a:lnTo>
                    <a:lnTo>
                      <a:pt x="1462" y="1406"/>
                    </a:lnTo>
                    <a:lnTo>
                      <a:pt x="1460" y="1399"/>
                    </a:lnTo>
                    <a:lnTo>
                      <a:pt x="1460" y="1389"/>
                    </a:lnTo>
                    <a:lnTo>
                      <a:pt x="1463" y="1377"/>
                    </a:lnTo>
                    <a:lnTo>
                      <a:pt x="1467" y="1363"/>
                    </a:lnTo>
                    <a:lnTo>
                      <a:pt x="1474" y="1348"/>
                    </a:lnTo>
                    <a:lnTo>
                      <a:pt x="1486" y="1330"/>
                    </a:lnTo>
                    <a:lnTo>
                      <a:pt x="1554" y="1365"/>
                    </a:lnTo>
                    <a:lnTo>
                      <a:pt x="1545" y="1362"/>
                    </a:lnTo>
                    <a:lnTo>
                      <a:pt x="1540" y="1362"/>
                    </a:lnTo>
                    <a:lnTo>
                      <a:pt x="1537" y="1363"/>
                    </a:lnTo>
                    <a:lnTo>
                      <a:pt x="1536" y="1366"/>
                    </a:lnTo>
                    <a:lnTo>
                      <a:pt x="1537" y="1367"/>
                    </a:lnTo>
                    <a:lnTo>
                      <a:pt x="1541" y="1366"/>
                    </a:lnTo>
                    <a:lnTo>
                      <a:pt x="1545" y="1361"/>
                    </a:lnTo>
                    <a:lnTo>
                      <a:pt x="1549" y="1352"/>
                    </a:lnTo>
                    <a:lnTo>
                      <a:pt x="1554" y="1348"/>
                    </a:lnTo>
                    <a:lnTo>
                      <a:pt x="1558" y="1342"/>
                    </a:lnTo>
                    <a:lnTo>
                      <a:pt x="1560" y="1338"/>
                    </a:lnTo>
                    <a:lnTo>
                      <a:pt x="1563" y="1335"/>
                    </a:lnTo>
                    <a:lnTo>
                      <a:pt x="1566" y="1333"/>
                    </a:lnTo>
                    <a:lnTo>
                      <a:pt x="1570" y="1330"/>
                    </a:lnTo>
                    <a:lnTo>
                      <a:pt x="1576" y="1338"/>
                    </a:lnTo>
                    <a:lnTo>
                      <a:pt x="1582" y="1346"/>
                    </a:lnTo>
                    <a:lnTo>
                      <a:pt x="1599" y="1368"/>
                    </a:lnTo>
                    <a:lnTo>
                      <a:pt x="1612" y="1385"/>
                    </a:lnTo>
                    <a:lnTo>
                      <a:pt x="1619" y="1395"/>
                    </a:lnTo>
                    <a:lnTo>
                      <a:pt x="1626" y="1399"/>
                    </a:lnTo>
                    <a:lnTo>
                      <a:pt x="1628" y="1400"/>
                    </a:lnTo>
                    <a:lnTo>
                      <a:pt x="1631" y="1399"/>
                    </a:lnTo>
                    <a:lnTo>
                      <a:pt x="1635" y="1396"/>
                    </a:lnTo>
                    <a:lnTo>
                      <a:pt x="1638" y="1394"/>
                    </a:lnTo>
                    <a:lnTo>
                      <a:pt x="1648" y="1385"/>
                    </a:lnTo>
                    <a:lnTo>
                      <a:pt x="1665" y="1372"/>
                    </a:lnTo>
                    <a:lnTo>
                      <a:pt x="1657" y="1367"/>
                    </a:lnTo>
                    <a:lnTo>
                      <a:pt x="1646" y="1361"/>
                    </a:lnTo>
                    <a:lnTo>
                      <a:pt x="1638" y="1354"/>
                    </a:lnTo>
                    <a:lnTo>
                      <a:pt x="1630" y="1346"/>
                    </a:lnTo>
                    <a:lnTo>
                      <a:pt x="1621" y="1332"/>
                    </a:lnTo>
                    <a:lnTo>
                      <a:pt x="1612" y="1314"/>
                    </a:lnTo>
                    <a:close/>
                    <a:moveTo>
                      <a:pt x="0" y="45"/>
                    </a:moveTo>
                    <a:lnTo>
                      <a:pt x="12" y="104"/>
                    </a:lnTo>
                    <a:lnTo>
                      <a:pt x="27" y="162"/>
                    </a:lnTo>
                    <a:lnTo>
                      <a:pt x="43" y="221"/>
                    </a:lnTo>
                    <a:lnTo>
                      <a:pt x="60" y="280"/>
                    </a:lnTo>
                    <a:lnTo>
                      <a:pt x="79" y="337"/>
                    </a:lnTo>
                    <a:lnTo>
                      <a:pt x="98" y="395"/>
                    </a:lnTo>
                    <a:lnTo>
                      <a:pt x="118" y="454"/>
                    </a:lnTo>
                    <a:lnTo>
                      <a:pt x="139" y="511"/>
                    </a:lnTo>
                    <a:lnTo>
                      <a:pt x="160" y="568"/>
                    </a:lnTo>
                    <a:lnTo>
                      <a:pt x="180" y="626"/>
                    </a:lnTo>
                    <a:lnTo>
                      <a:pt x="200" y="683"/>
                    </a:lnTo>
                    <a:lnTo>
                      <a:pt x="222" y="741"/>
                    </a:lnTo>
                    <a:lnTo>
                      <a:pt x="241" y="798"/>
                    </a:lnTo>
                    <a:lnTo>
                      <a:pt x="260" y="857"/>
                    </a:lnTo>
                    <a:lnTo>
                      <a:pt x="279" y="914"/>
                    </a:lnTo>
                    <a:lnTo>
                      <a:pt x="295" y="972"/>
                    </a:lnTo>
                    <a:lnTo>
                      <a:pt x="304" y="1003"/>
                    </a:lnTo>
                    <a:lnTo>
                      <a:pt x="312" y="1033"/>
                    </a:lnTo>
                    <a:lnTo>
                      <a:pt x="319" y="1063"/>
                    </a:lnTo>
                    <a:lnTo>
                      <a:pt x="328" y="1092"/>
                    </a:lnTo>
                    <a:lnTo>
                      <a:pt x="335" y="1123"/>
                    </a:lnTo>
                    <a:lnTo>
                      <a:pt x="343" y="1152"/>
                    </a:lnTo>
                    <a:lnTo>
                      <a:pt x="352" y="1182"/>
                    </a:lnTo>
                    <a:lnTo>
                      <a:pt x="361" y="1212"/>
                    </a:lnTo>
                    <a:lnTo>
                      <a:pt x="598" y="1897"/>
                    </a:lnTo>
                    <a:lnTo>
                      <a:pt x="636" y="2011"/>
                    </a:lnTo>
                    <a:lnTo>
                      <a:pt x="671" y="2114"/>
                    </a:lnTo>
                    <a:lnTo>
                      <a:pt x="688" y="2163"/>
                    </a:lnTo>
                    <a:lnTo>
                      <a:pt x="704" y="2211"/>
                    </a:lnTo>
                    <a:lnTo>
                      <a:pt x="718" y="2258"/>
                    </a:lnTo>
                    <a:lnTo>
                      <a:pt x="732" y="2304"/>
                    </a:lnTo>
                    <a:lnTo>
                      <a:pt x="745" y="2351"/>
                    </a:lnTo>
                    <a:lnTo>
                      <a:pt x="756" y="2399"/>
                    </a:lnTo>
                    <a:lnTo>
                      <a:pt x="767" y="2448"/>
                    </a:lnTo>
                    <a:lnTo>
                      <a:pt x="776" y="2498"/>
                    </a:lnTo>
                    <a:lnTo>
                      <a:pt x="785" y="2550"/>
                    </a:lnTo>
                    <a:lnTo>
                      <a:pt x="792" y="2605"/>
                    </a:lnTo>
                    <a:lnTo>
                      <a:pt x="798" y="2662"/>
                    </a:lnTo>
                    <a:lnTo>
                      <a:pt x="803" y="2722"/>
                    </a:lnTo>
                    <a:lnTo>
                      <a:pt x="820" y="2817"/>
                    </a:lnTo>
                    <a:lnTo>
                      <a:pt x="823" y="2821"/>
                    </a:lnTo>
                    <a:lnTo>
                      <a:pt x="824" y="2826"/>
                    </a:lnTo>
                    <a:lnTo>
                      <a:pt x="825" y="2829"/>
                    </a:lnTo>
                    <a:lnTo>
                      <a:pt x="828" y="2833"/>
                    </a:lnTo>
                    <a:lnTo>
                      <a:pt x="822" y="2867"/>
                    </a:lnTo>
                    <a:lnTo>
                      <a:pt x="815" y="2882"/>
                    </a:lnTo>
                    <a:lnTo>
                      <a:pt x="811" y="2895"/>
                    </a:lnTo>
                    <a:lnTo>
                      <a:pt x="808" y="2906"/>
                    </a:lnTo>
                    <a:lnTo>
                      <a:pt x="806" y="2918"/>
                    </a:lnTo>
                    <a:lnTo>
                      <a:pt x="805" y="2928"/>
                    </a:lnTo>
                    <a:lnTo>
                      <a:pt x="805" y="2938"/>
                    </a:lnTo>
                    <a:lnTo>
                      <a:pt x="805" y="2947"/>
                    </a:lnTo>
                    <a:lnTo>
                      <a:pt x="806" y="2954"/>
                    </a:lnTo>
                    <a:lnTo>
                      <a:pt x="809" y="2971"/>
                    </a:lnTo>
                    <a:lnTo>
                      <a:pt x="813" y="2986"/>
                    </a:lnTo>
                    <a:lnTo>
                      <a:pt x="815" y="3001"/>
                    </a:lnTo>
                    <a:lnTo>
                      <a:pt x="816" y="3018"/>
                    </a:lnTo>
                    <a:lnTo>
                      <a:pt x="813" y="3038"/>
                    </a:lnTo>
                    <a:lnTo>
                      <a:pt x="813" y="3043"/>
                    </a:lnTo>
                    <a:lnTo>
                      <a:pt x="811" y="3047"/>
                    </a:lnTo>
                    <a:lnTo>
                      <a:pt x="808" y="3075"/>
                    </a:lnTo>
                    <a:lnTo>
                      <a:pt x="806" y="3094"/>
                    </a:lnTo>
                    <a:lnTo>
                      <a:pt x="808" y="3114"/>
                    </a:lnTo>
                    <a:lnTo>
                      <a:pt x="809" y="3134"/>
                    </a:lnTo>
                    <a:lnTo>
                      <a:pt x="811" y="3156"/>
                    </a:lnTo>
                    <a:lnTo>
                      <a:pt x="813" y="3176"/>
                    </a:lnTo>
                    <a:lnTo>
                      <a:pt x="814" y="3196"/>
                    </a:lnTo>
                    <a:lnTo>
                      <a:pt x="813" y="3216"/>
                    </a:lnTo>
                    <a:lnTo>
                      <a:pt x="810" y="3237"/>
                    </a:lnTo>
                    <a:lnTo>
                      <a:pt x="805" y="3254"/>
                    </a:lnTo>
                    <a:lnTo>
                      <a:pt x="805" y="3258"/>
                    </a:lnTo>
                    <a:lnTo>
                      <a:pt x="805" y="3263"/>
                    </a:lnTo>
                    <a:lnTo>
                      <a:pt x="804" y="3281"/>
                    </a:lnTo>
                    <a:lnTo>
                      <a:pt x="805" y="3281"/>
                    </a:lnTo>
                    <a:lnTo>
                      <a:pt x="806" y="3281"/>
                    </a:lnTo>
                    <a:lnTo>
                      <a:pt x="808" y="3285"/>
                    </a:lnTo>
                    <a:lnTo>
                      <a:pt x="810" y="3294"/>
                    </a:lnTo>
                    <a:lnTo>
                      <a:pt x="813" y="3313"/>
                    </a:lnTo>
                    <a:lnTo>
                      <a:pt x="822" y="3526"/>
                    </a:lnTo>
                    <a:lnTo>
                      <a:pt x="846" y="3524"/>
                    </a:lnTo>
                    <a:lnTo>
                      <a:pt x="862" y="3522"/>
                    </a:lnTo>
                    <a:lnTo>
                      <a:pt x="873" y="3519"/>
                    </a:lnTo>
                    <a:lnTo>
                      <a:pt x="882" y="3515"/>
                    </a:lnTo>
                    <a:lnTo>
                      <a:pt x="896" y="3504"/>
                    </a:lnTo>
                    <a:lnTo>
                      <a:pt x="919" y="3486"/>
                    </a:lnTo>
                    <a:lnTo>
                      <a:pt x="877" y="3555"/>
                    </a:lnTo>
                    <a:lnTo>
                      <a:pt x="867" y="3565"/>
                    </a:lnTo>
                    <a:lnTo>
                      <a:pt x="858" y="3571"/>
                    </a:lnTo>
                    <a:lnTo>
                      <a:pt x="852" y="3574"/>
                    </a:lnTo>
                    <a:lnTo>
                      <a:pt x="844" y="3575"/>
                    </a:lnTo>
                    <a:lnTo>
                      <a:pt x="838" y="3575"/>
                    </a:lnTo>
                    <a:lnTo>
                      <a:pt x="829" y="3576"/>
                    </a:lnTo>
                    <a:lnTo>
                      <a:pt x="819" y="3580"/>
                    </a:lnTo>
                    <a:lnTo>
                      <a:pt x="806" y="3586"/>
                    </a:lnTo>
                    <a:lnTo>
                      <a:pt x="809" y="3597"/>
                    </a:lnTo>
                    <a:lnTo>
                      <a:pt x="813" y="3614"/>
                    </a:lnTo>
                    <a:lnTo>
                      <a:pt x="816" y="3632"/>
                    </a:lnTo>
                    <a:lnTo>
                      <a:pt x="818" y="3641"/>
                    </a:lnTo>
                    <a:lnTo>
                      <a:pt x="819" y="3656"/>
                    </a:lnTo>
                    <a:lnTo>
                      <a:pt x="819" y="3667"/>
                    </a:lnTo>
                    <a:lnTo>
                      <a:pt x="819" y="3675"/>
                    </a:lnTo>
                    <a:lnTo>
                      <a:pt x="818" y="3681"/>
                    </a:lnTo>
                    <a:lnTo>
                      <a:pt x="815" y="3692"/>
                    </a:lnTo>
                    <a:lnTo>
                      <a:pt x="813" y="3711"/>
                    </a:lnTo>
                    <a:lnTo>
                      <a:pt x="810" y="3735"/>
                    </a:lnTo>
                    <a:lnTo>
                      <a:pt x="810" y="3752"/>
                    </a:lnTo>
                    <a:lnTo>
                      <a:pt x="810" y="3768"/>
                    </a:lnTo>
                    <a:lnTo>
                      <a:pt x="811" y="3781"/>
                    </a:lnTo>
                    <a:lnTo>
                      <a:pt x="815" y="3808"/>
                    </a:lnTo>
                    <a:lnTo>
                      <a:pt x="816" y="3846"/>
                    </a:lnTo>
                    <a:lnTo>
                      <a:pt x="840" y="3844"/>
                    </a:lnTo>
                    <a:lnTo>
                      <a:pt x="867" y="3840"/>
                    </a:lnTo>
                    <a:lnTo>
                      <a:pt x="893" y="3835"/>
                    </a:lnTo>
                    <a:lnTo>
                      <a:pt x="921" y="3831"/>
                    </a:lnTo>
                    <a:lnTo>
                      <a:pt x="948" y="3827"/>
                    </a:lnTo>
                    <a:lnTo>
                      <a:pt x="976" y="3825"/>
                    </a:lnTo>
                    <a:lnTo>
                      <a:pt x="1001" y="3823"/>
                    </a:lnTo>
                    <a:lnTo>
                      <a:pt x="1024" y="3825"/>
                    </a:lnTo>
                    <a:lnTo>
                      <a:pt x="1079" y="3842"/>
                    </a:lnTo>
                    <a:lnTo>
                      <a:pt x="1073" y="3845"/>
                    </a:lnTo>
                    <a:lnTo>
                      <a:pt x="1068" y="3850"/>
                    </a:lnTo>
                    <a:lnTo>
                      <a:pt x="1064" y="3860"/>
                    </a:lnTo>
                    <a:lnTo>
                      <a:pt x="1063" y="3866"/>
                    </a:lnTo>
                    <a:lnTo>
                      <a:pt x="1061" y="3866"/>
                    </a:lnTo>
                    <a:lnTo>
                      <a:pt x="1061" y="3868"/>
                    </a:lnTo>
                    <a:lnTo>
                      <a:pt x="1060" y="3866"/>
                    </a:lnTo>
                    <a:lnTo>
                      <a:pt x="1060" y="3866"/>
                    </a:lnTo>
                    <a:lnTo>
                      <a:pt x="1059" y="3864"/>
                    </a:lnTo>
                    <a:lnTo>
                      <a:pt x="1056" y="3861"/>
                    </a:lnTo>
                    <a:lnTo>
                      <a:pt x="1054" y="3861"/>
                    </a:lnTo>
                    <a:lnTo>
                      <a:pt x="1051" y="3861"/>
                    </a:lnTo>
                    <a:lnTo>
                      <a:pt x="1049" y="3863"/>
                    </a:lnTo>
                    <a:lnTo>
                      <a:pt x="1046" y="3864"/>
                    </a:lnTo>
                    <a:lnTo>
                      <a:pt x="1030" y="3873"/>
                    </a:lnTo>
                    <a:lnTo>
                      <a:pt x="1015" y="3883"/>
                    </a:lnTo>
                    <a:lnTo>
                      <a:pt x="1006" y="3890"/>
                    </a:lnTo>
                    <a:lnTo>
                      <a:pt x="1000" y="3897"/>
                    </a:lnTo>
                    <a:lnTo>
                      <a:pt x="994" y="3903"/>
                    </a:lnTo>
                    <a:lnTo>
                      <a:pt x="991" y="3908"/>
                    </a:lnTo>
                    <a:lnTo>
                      <a:pt x="986" y="3922"/>
                    </a:lnTo>
                    <a:lnTo>
                      <a:pt x="979" y="3944"/>
                    </a:lnTo>
                    <a:lnTo>
                      <a:pt x="991" y="3933"/>
                    </a:lnTo>
                    <a:lnTo>
                      <a:pt x="1001" y="3925"/>
                    </a:lnTo>
                    <a:lnTo>
                      <a:pt x="1010" y="3918"/>
                    </a:lnTo>
                    <a:lnTo>
                      <a:pt x="1018" y="3913"/>
                    </a:lnTo>
                    <a:lnTo>
                      <a:pt x="1026" y="3909"/>
                    </a:lnTo>
                    <a:lnTo>
                      <a:pt x="1032" y="3907"/>
                    </a:lnTo>
                    <a:lnTo>
                      <a:pt x="1039" y="3904"/>
                    </a:lnTo>
                    <a:lnTo>
                      <a:pt x="1045" y="3903"/>
                    </a:lnTo>
                    <a:lnTo>
                      <a:pt x="1056" y="3902"/>
                    </a:lnTo>
                    <a:lnTo>
                      <a:pt x="1069" y="3899"/>
                    </a:lnTo>
                    <a:lnTo>
                      <a:pt x="1075" y="3897"/>
                    </a:lnTo>
                    <a:lnTo>
                      <a:pt x="1082" y="3893"/>
                    </a:lnTo>
                    <a:lnTo>
                      <a:pt x="1089" y="3889"/>
                    </a:lnTo>
                    <a:lnTo>
                      <a:pt x="1098" y="3883"/>
                    </a:lnTo>
                    <a:lnTo>
                      <a:pt x="1106" y="3876"/>
                    </a:lnTo>
                    <a:lnTo>
                      <a:pt x="1111" y="3871"/>
                    </a:lnTo>
                    <a:lnTo>
                      <a:pt x="1114" y="3866"/>
                    </a:lnTo>
                    <a:lnTo>
                      <a:pt x="1117" y="3861"/>
                    </a:lnTo>
                    <a:lnTo>
                      <a:pt x="1119" y="3852"/>
                    </a:lnTo>
                    <a:lnTo>
                      <a:pt x="1121" y="3842"/>
                    </a:lnTo>
                    <a:lnTo>
                      <a:pt x="1122" y="3838"/>
                    </a:lnTo>
                    <a:lnTo>
                      <a:pt x="1123" y="3833"/>
                    </a:lnTo>
                    <a:lnTo>
                      <a:pt x="1125" y="3828"/>
                    </a:lnTo>
                    <a:lnTo>
                      <a:pt x="1128" y="3822"/>
                    </a:lnTo>
                    <a:lnTo>
                      <a:pt x="1132" y="3817"/>
                    </a:lnTo>
                    <a:lnTo>
                      <a:pt x="1138" y="3811"/>
                    </a:lnTo>
                    <a:lnTo>
                      <a:pt x="1146" y="3804"/>
                    </a:lnTo>
                    <a:lnTo>
                      <a:pt x="1155" y="3798"/>
                    </a:lnTo>
                    <a:lnTo>
                      <a:pt x="1138" y="3799"/>
                    </a:lnTo>
                    <a:lnTo>
                      <a:pt x="1123" y="3802"/>
                    </a:lnTo>
                    <a:lnTo>
                      <a:pt x="1111" y="3804"/>
                    </a:lnTo>
                    <a:lnTo>
                      <a:pt x="1101" y="3807"/>
                    </a:lnTo>
                    <a:lnTo>
                      <a:pt x="1087" y="3812"/>
                    </a:lnTo>
                    <a:lnTo>
                      <a:pt x="1077" y="3814"/>
                    </a:lnTo>
                    <a:lnTo>
                      <a:pt x="1073" y="3814"/>
                    </a:lnTo>
                    <a:lnTo>
                      <a:pt x="1069" y="3814"/>
                    </a:lnTo>
                    <a:lnTo>
                      <a:pt x="1066" y="3812"/>
                    </a:lnTo>
                    <a:lnTo>
                      <a:pt x="1063" y="3808"/>
                    </a:lnTo>
                    <a:lnTo>
                      <a:pt x="1054" y="3795"/>
                    </a:lnTo>
                    <a:lnTo>
                      <a:pt x="1041" y="3774"/>
                    </a:lnTo>
                    <a:lnTo>
                      <a:pt x="1050" y="3766"/>
                    </a:lnTo>
                    <a:lnTo>
                      <a:pt x="1050" y="3764"/>
                    </a:lnTo>
                    <a:lnTo>
                      <a:pt x="1055" y="3765"/>
                    </a:lnTo>
                    <a:lnTo>
                      <a:pt x="1075" y="3765"/>
                    </a:lnTo>
                    <a:lnTo>
                      <a:pt x="1092" y="3765"/>
                    </a:lnTo>
                    <a:lnTo>
                      <a:pt x="1101" y="3766"/>
                    </a:lnTo>
                    <a:lnTo>
                      <a:pt x="1111" y="3768"/>
                    </a:lnTo>
                    <a:lnTo>
                      <a:pt x="1131" y="3770"/>
                    </a:lnTo>
                    <a:lnTo>
                      <a:pt x="1164" y="3773"/>
                    </a:lnTo>
                    <a:lnTo>
                      <a:pt x="1186" y="3773"/>
                    </a:lnTo>
                    <a:lnTo>
                      <a:pt x="1205" y="3769"/>
                    </a:lnTo>
                    <a:lnTo>
                      <a:pt x="1231" y="3762"/>
                    </a:lnTo>
                    <a:lnTo>
                      <a:pt x="1232" y="3768"/>
                    </a:lnTo>
                    <a:lnTo>
                      <a:pt x="1232" y="3773"/>
                    </a:lnTo>
                    <a:lnTo>
                      <a:pt x="1231" y="3778"/>
                    </a:lnTo>
                    <a:lnTo>
                      <a:pt x="1229" y="3784"/>
                    </a:lnTo>
                    <a:lnTo>
                      <a:pt x="1228" y="3790"/>
                    </a:lnTo>
                    <a:lnTo>
                      <a:pt x="1227" y="3797"/>
                    </a:lnTo>
                    <a:lnTo>
                      <a:pt x="1227" y="3804"/>
                    </a:lnTo>
                    <a:lnTo>
                      <a:pt x="1231" y="3814"/>
                    </a:lnTo>
                    <a:lnTo>
                      <a:pt x="1250" y="3803"/>
                    </a:lnTo>
                    <a:lnTo>
                      <a:pt x="1265" y="3795"/>
                    </a:lnTo>
                    <a:lnTo>
                      <a:pt x="1275" y="3789"/>
                    </a:lnTo>
                    <a:lnTo>
                      <a:pt x="1282" y="3783"/>
                    </a:lnTo>
                    <a:lnTo>
                      <a:pt x="1296" y="3768"/>
                    </a:lnTo>
                    <a:lnTo>
                      <a:pt x="1315" y="3741"/>
                    </a:lnTo>
                    <a:lnTo>
                      <a:pt x="1332" y="3750"/>
                    </a:lnTo>
                    <a:lnTo>
                      <a:pt x="1345" y="3757"/>
                    </a:lnTo>
                    <a:lnTo>
                      <a:pt x="1357" y="3766"/>
                    </a:lnTo>
                    <a:lnTo>
                      <a:pt x="1368" y="3774"/>
                    </a:lnTo>
                    <a:lnTo>
                      <a:pt x="1386" y="3789"/>
                    </a:lnTo>
                    <a:lnTo>
                      <a:pt x="1400" y="3803"/>
                    </a:lnTo>
                    <a:lnTo>
                      <a:pt x="1407" y="3809"/>
                    </a:lnTo>
                    <a:lnTo>
                      <a:pt x="1414" y="3814"/>
                    </a:lnTo>
                    <a:lnTo>
                      <a:pt x="1422" y="3819"/>
                    </a:lnTo>
                    <a:lnTo>
                      <a:pt x="1430" y="3823"/>
                    </a:lnTo>
                    <a:lnTo>
                      <a:pt x="1440" y="3827"/>
                    </a:lnTo>
                    <a:lnTo>
                      <a:pt x="1452" y="3830"/>
                    </a:lnTo>
                    <a:lnTo>
                      <a:pt x="1464" y="3831"/>
                    </a:lnTo>
                    <a:lnTo>
                      <a:pt x="1479" y="3832"/>
                    </a:lnTo>
                    <a:lnTo>
                      <a:pt x="1510" y="3833"/>
                    </a:lnTo>
                    <a:lnTo>
                      <a:pt x="1521" y="3836"/>
                    </a:lnTo>
                    <a:lnTo>
                      <a:pt x="1525" y="3836"/>
                    </a:lnTo>
                    <a:lnTo>
                      <a:pt x="1530" y="3833"/>
                    </a:lnTo>
                    <a:lnTo>
                      <a:pt x="1537" y="3830"/>
                    </a:lnTo>
                    <a:lnTo>
                      <a:pt x="1551" y="3823"/>
                    </a:lnTo>
                    <a:lnTo>
                      <a:pt x="1583" y="3887"/>
                    </a:lnTo>
                    <a:lnTo>
                      <a:pt x="1589" y="3874"/>
                    </a:lnTo>
                    <a:lnTo>
                      <a:pt x="1593" y="3866"/>
                    </a:lnTo>
                    <a:lnTo>
                      <a:pt x="1594" y="3863"/>
                    </a:lnTo>
                    <a:lnTo>
                      <a:pt x="1594" y="3860"/>
                    </a:lnTo>
                    <a:lnTo>
                      <a:pt x="1589" y="3865"/>
                    </a:lnTo>
                    <a:lnTo>
                      <a:pt x="1582" y="3874"/>
                    </a:lnTo>
                    <a:lnTo>
                      <a:pt x="1575" y="3883"/>
                    </a:lnTo>
                    <a:lnTo>
                      <a:pt x="1573" y="3888"/>
                    </a:lnTo>
                    <a:lnTo>
                      <a:pt x="1578" y="3884"/>
                    </a:lnTo>
                    <a:lnTo>
                      <a:pt x="1594" y="3866"/>
                    </a:lnTo>
                    <a:lnTo>
                      <a:pt x="1603" y="3856"/>
                    </a:lnTo>
                    <a:lnTo>
                      <a:pt x="1608" y="3850"/>
                    </a:lnTo>
                    <a:lnTo>
                      <a:pt x="1613" y="3846"/>
                    </a:lnTo>
                    <a:lnTo>
                      <a:pt x="1622" y="3838"/>
                    </a:lnTo>
                    <a:lnTo>
                      <a:pt x="1701" y="3889"/>
                    </a:lnTo>
                    <a:lnTo>
                      <a:pt x="1718" y="3897"/>
                    </a:lnTo>
                    <a:lnTo>
                      <a:pt x="1734" y="3904"/>
                    </a:lnTo>
                    <a:lnTo>
                      <a:pt x="1754" y="3880"/>
                    </a:lnTo>
                    <a:lnTo>
                      <a:pt x="1766" y="3864"/>
                    </a:lnTo>
                    <a:lnTo>
                      <a:pt x="1776" y="3847"/>
                    </a:lnTo>
                    <a:lnTo>
                      <a:pt x="1791" y="3823"/>
                    </a:lnTo>
                    <a:lnTo>
                      <a:pt x="1825" y="3895"/>
                    </a:lnTo>
                    <a:lnTo>
                      <a:pt x="1850" y="3880"/>
                    </a:lnTo>
                    <a:lnTo>
                      <a:pt x="1859" y="3876"/>
                    </a:lnTo>
                    <a:lnTo>
                      <a:pt x="1873" y="3880"/>
                    </a:lnTo>
                    <a:lnTo>
                      <a:pt x="1906" y="3888"/>
                    </a:lnTo>
                    <a:lnTo>
                      <a:pt x="1915" y="3823"/>
                    </a:lnTo>
                    <a:lnTo>
                      <a:pt x="1926" y="3764"/>
                    </a:lnTo>
                    <a:lnTo>
                      <a:pt x="1930" y="3736"/>
                    </a:lnTo>
                    <a:lnTo>
                      <a:pt x="1935" y="3709"/>
                    </a:lnTo>
                    <a:lnTo>
                      <a:pt x="1939" y="3684"/>
                    </a:lnTo>
                    <a:lnTo>
                      <a:pt x="1941" y="3660"/>
                    </a:lnTo>
                    <a:lnTo>
                      <a:pt x="1943" y="3637"/>
                    </a:lnTo>
                    <a:lnTo>
                      <a:pt x="1941" y="3614"/>
                    </a:lnTo>
                    <a:lnTo>
                      <a:pt x="1939" y="3594"/>
                    </a:lnTo>
                    <a:lnTo>
                      <a:pt x="1934" y="3574"/>
                    </a:lnTo>
                    <a:lnTo>
                      <a:pt x="1931" y="3564"/>
                    </a:lnTo>
                    <a:lnTo>
                      <a:pt x="1926" y="3553"/>
                    </a:lnTo>
                    <a:lnTo>
                      <a:pt x="1921" y="3545"/>
                    </a:lnTo>
                    <a:lnTo>
                      <a:pt x="1916" y="3536"/>
                    </a:lnTo>
                    <a:lnTo>
                      <a:pt x="1910" y="3527"/>
                    </a:lnTo>
                    <a:lnTo>
                      <a:pt x="1902" y="3518"/>
                    </a:lnTo>
                    <a:lnTo>
                      <a:pt x="1895" y="3509"/>
                    </a:lnTo>
                    <a:lnTo>
                      <a:pt x="1886" y="3500"/>
                    </a:lnTo>
                    <a:lnTo>
                      <a:pt x="1892" y="3495"/>
                    </a:lnTo>
                    <a:lnTo>
                      <a:pt x="1891" y="3495"/>
                    </a:lnTo>
                    <a:lnTo>
                      <a:pt x="1890" y="3496"/>
                    </a:lnTo>
                    <a:lnTo>
                      <a:pt x="1890" y="3498"/>
                    </a:lnTo>
                    <a:lnTo>
                      <a:pt x="1893" y="3499"/>
                    </a:lnTo>
                    <a:lnTo>
                      <a:pt x="1902" y="3500"/>
                    </a:lnTo>
                    <a:lnTo>
                      <a:pt x="1907" y="3500"/>
                    </a:lnTo>
                    <a:lnTo>
                      <a:pt x="1914" y="3499"/>
                    </a:lnTo>
                    <a:lnTo>
                      <a:pt x="1919" y="3496"/>
                    </a:lnTo>
                    <a:lnTo>
                      <a:pt x="1922" y="3494"/>
                    </a:lnTo>
                    <a:lnTo>
                      <a:pt x="1926" y="3491"/>
                    </a:lnTo>
                    <a:lnTo>
                      <a:pt x="1930" y="3488"/>
                    </a:lnTo>
                    <a:lnTo>
                      <a:pt x="1933" y="3484"/>
                    </a:lnTo>
                    <a:lnTo>
                      <a:pt x="1935" y="3479"/>
                    </a:lnTo>
                    <a:lnTo>
                      <a:pt x="1938" y="3467"/>
                    </a:lnTo>
                    <a:lnTo>
                      <a:pt x="1939" y="3456"/>
                    </a:lnTo>
                    <a:lnTo>
                      <a:pt x="1939" y="3442"/>
                    </a:lnTo>
                    <a:lnTo>
                      <a:pt x="1936" y="3428"/>
                    </a:lnTo>
                    <a:lnTo>
                      <a:pt x="1934" y="3413"/>
                    </a:lnTo>
                    <a:lnTo>
                      <a:pt x="1930" y="3399"/>
                    </a:lnTo>
                    <a:lnTo>
                      <a:pt x="1924" y="3384"/>
                    </a:lnTo>
                    <a:lnTo>
                      <a:pt x="1919" y="3371"/>
                    </a:lnTo>
                    <a:lnTo>
                      <a:pt x="1911" y="3358"/>
                    </a:lnTo>
                    <a:lnTo>
                      <a:pt x="1903" y="3347"/>
                    </a:lnTo>
                    <a:lnTo>
                      <a:pt x="1896" y="3337"/>
                    </a:lnTo>
                    <a:lnTo>
                      <a:pt x="1887" y="3329"/>
                    </a:lnTo>
                    <a:lnTo>
                      <a:pt x="1933" y="3295"/>
                    </a:lnTo>
                    <a:lnTo>
                      <a:pt x="1927" y="3215"/>
                    </a:lnTo>
                    <a:lnTo>
                      <a:pt x="1922" y="3109"/>
                    </a:lnTo>
                    <a:lnTo>
                      <a:pt x="1917" y="2985"/>
                    </a:lnTo>
                    <a:lnTo>
                      <a:pt x="1915" y="2854"/>
                    </a:lnTo>
                    <a:lnTo>
                      <a:pt x="1915" y="2790"/>
                    </a:lnTo>
                    <a:lnTo>
                      <a:pt x="1916" y="2726"/>
                    </a:lnTo>
                    <a:lnTo>
                      <a:pt x="1917" y="2664"/>
                    </a:lnTo>
                    <a:lnTo>
                      <a:pt x="1920" y="2607"/>
                    </a:lnTo>
                    <a:lnTo>
                      <a:pt x="1924" y="2555"/>
                    </a:lnTo>
                    <a:lnTo>
                      <a:pt x="1930" y="2510"/>
                    </a:lnTo>
                    <a:lnTo>
                      <a:pt x="1933" y="2489"/>
                    </a:lnTo>
                    <a:lnTo>
                      <a:pt x="1936" y="2472"/>
                    </a:lnTo>
                    <a:lnTo>
                      <a:pt x="1940" y="2455"/>
                    </a:lnTo>
                    <a:lnTo>
                      <a:pt x="1945" y="2441"/>
                    </a:lnTo>
                    <a:lnTo>
                      <a:pt x="1959" y="2401"/>
                    </a:lnTo>
                    <a:lnTo>
                      <a:pt x="1974" y="2361"/>
                    </a:lnTo>
                    <a:lnTo>
                      <a:pt x="1989" y="2321"/>
                    </a:lnTo>
                    <a:lnTo>
                      <a:pt x="2006" y="2279"/>
                    </a:lnTo>
                    <a:lnTo>
                      <a:pt x="2117" y="1970"/>
                    </a:lnTo>
                    <a:lnTo>
                      <a:pt x="2124" y="1943"/>
                    </a:lnTo>
                    <a:lnTo>
                      <a:pt x="2133" y="1919"/>
                    </a:lnTo>
                    <a:lnTo>
                      <a:pt x="2142" y="1898"/>
                    </a:lnTo>
                    <a:lnTo>
                      <a:pt x="2152" y="1878"/>
                    </a:lnTo>
                    <a:lnTo>
                      <a:pt x="2177" y="1837"/>
                    </a:lnTo>
                    <a:lnTo>
                      <a:pt x="2208" y="1793"/>
                    </a:lnTo>
                    <a:lnTo>
                      <a:pt x="2118" y="1672"/>
                    </a:lnTo>
                    <a:lnTo>
                      <a:pt x="2140" y="1657"/>
                    </a:lnTo>
                    <a:lnTo>
                      <a:pt x="2160" y="1643"/>
                    </a:lnTo>
                    <a:lnTo>
                      <a:pt x="2180" y="1631"/>
                    </a:lnTo>
                    <a:lnTo>
                      <a:pt x="2199" y="1619"/>
                    </a:lnTo>
                    <a:lnTo>
                      <a:pt x="2218" y="1608"/>
                    </a:lnTo>
                    <a:lnTo>
                      <a:pt x="2235" y="1596"/>
                    </a:lnTo>
                    <a:lnTo>
                      <a:pt x="2252" y="1585"/>
                    </a:lnTo>
                    <a:lnTo>
                      <a:pt x="2268" y="1574"/>
                    </a:lnTo>
                    <a:lnTo>
                      <a:pt x="2282" y="1561"/>
                    </a:lnTo>
                    <a:lnTo>
                      <a:pt x="2294" y="1547"/>
                    </a:lnTo>
                    <a:lnTo>
                      <a:pt x="2300" y="1539"/>
                    </a:lnTo>
                    <a:lnTo>
                      <a:pt x="2304" y="1530"/>
                    </a:lnTo>
                    <a:lnTo>
                      <a:pt x="2309" y="1523"/>
                    </a:lnTo>
                    <a:lnTo>
                      <a:pt x="2313" y="1514"/>
                    </a:lnTo>
                    <a:lnTo>
                      <a:pt x="2316" y="1504"/>
                    </a:lnTo>
                    <a:lnTo>
                      <a:pt x="2319" y="1494"/>
                    </a:lnTo>
                    <a:lnTo>
                      <a:pt x="2321" y="1482"/>
                    </a:lnTo>
                    <a:lnTo>
                      <a:pt x="2323" y="1471"/>
                    </a:lnTo>
                    <a:lnTo>
                      <a:pt x="2324" y="1458"/>
                    </a:lnTo>
                    <a:lnTo>
                      <a:pt x="2325" y="1446"/>
                    </a:lnTo>
                    <a:lnTo>
                      <a:pt x="2325" y="1432"/>
                    </a:lnTo>
                    <a:lnTo>
                      <a:pt x="2324" y="1416"/>
                    </a:lnTo>
                    <a:lnTo>
                      <a:pt x="2323" y="1408"/>
                    </a:lnTo>
                    <a:lnTo>
                      <a:pt x="2323" y="1401"/>
                    </a:lnTo>
                    <a:lnTo>
                      <a:pt x="2324" y="1397"/>
                    </a:lnTo>
                    <a:lnTo>
                      <a:pt x="2326" y="1394"/>
                    </a:lnTo>
                    <a:lnTo>
                      <a:pt x="2330" y="1389"/>
                    </a:lnTo>
                    <a:lnTo>
                      <a:pt x="2335" y="1380"/>
                    </a:lnTo>
                    <a:lnTo>
                      <a:pt x="2343" y="1366"/>
                    </a:lnTo>
                    <a:lnTo>
                      <a:pt x="2353" y="1344"/>
                    </a:lnTo>
                    <a:lnTo>
                      <a:pt x="2333" y="1353"/>
                    </a:lnTo>
                    <a:lnTo>
                      <a:pt x="2320" y="1358"/>
                    </a:lnTo>
                    <a:lnTo>
                      <a:pt x="2315" y="1359"/>
                    </a:lnTo>
                    <a:lnTo>
                      <a:pt x="2310" y="1361"/>
                    </a:lnTo>
                    <a:lnTo>
                      <a:pt x="2306" y="1359"/>
                    </a:lnTo>
                    <a:lnTo>
                      <a:pt x="2304" y="1358"/>
                    </a:lnTo>
                    <a:lnTo>
                      <a:pt x="2287" y="1344"/>
                    </a:lnTo>
                    <a:lnTo>
                      <a:pt x="2252" y="1314"/>
                    </a:lnTo>
                    <a:lnTo>
                      <a:pt x="2262" y="1304"/>
                    </a:lnTo>
                    <a:lnTo>
                      <a:pt x="2271" y="1295"/>
                    </a:lnTo>
                    <a:lnTo>
                      <a:pt x="2278" y="1283"/>
                    </a:lnTo>
                    <a:lnTo>
                      <a:pt x="2289" y="1266"/>
                    </a:lnTo>
                    <a:lnTo>
                      <a:pt x="2297" y="1281"/>
                    </a:lnTo>
                    <a:lnTo>
                      <a:pt x="2304" y="1292"/>
                    </a:lnTo>
                    <a:lnTo>
                      <a:pt x="2306" y="1300"/>
                    </a:lnTo>
                    <a:lnTo>
                      <a:pt x="2307" y="1306"/>
                    </a:lnTo>
                    <a:lnTo>
                      <a:pt x="2307" y="1311"/>
                    </a:lnTo>
                    <a:lnTo>
                      <a:pt x="2305" y="1314"/>
                    </a:lnTo>
                    <a:lnTo>
                      <a:pt x="2304" y="1315"/>
                    </a:lnTo>
                    <a:lnTo>
                      <a:pt x="2301" y="1316"/>
                    </a:lnTo>
                    <a:lnTo>
                      <a:pt x="2299" y="1316"/>
                    </a:lnTo>
                    <a:lnTo>
                      <a:pt x="2297" y="1316"/>
                    </a:lnTo>
                    <a:lnTo>
                      <a:pt x="2299" y="1316"/>
                    </a:lnTo>
                    <a:lnTo>
                      <a:pt x="2301" y="1318"/>
                    </a:lnTo>
                    <a:lnTo>
                      <a:pt x="2314" y="1325"/>
                    </a:lnTo>
                    <a:lnTo>
                      <a:pt x="2342" y="1339"/>
                    </a:lnTo>
                    <a:lnTo>
                      <a:pt x="2336" y="1225"/>
                    </a:lnTo>
                    <a:lnTo>
                      <a:pt x="2350" y="1228"/>
                    </a:lnTo>
                    <a:lnTo>
                      <a:pt x="2363" y="1229"/>
                    </a:lnTo>
                    <a:lnTo>
                      <a:pt x="2374" y="1230"/>
                    </a:lnTo>
                    <a:lnTo>
                      <a:pt x="2383" y="1230"/>
                    </a:lnTo>
                    <a:lnTo>
                      <a:pt x="2391" y="1229"/>
                    </a:lnTo>
                    <a:lnTo>
                      <a:pt x="2398" y="1226"/>
                    </a:lnTo>
                    <a:lnTo>
                      <a:pt x="2403" y="1223"/>
                    </a:lnTo>
                    <a:lnTo>
                      <a:pt x="2408" y="1218"/>
                    </a:lnTo>
                    <a:lnTo>
                      <a:pt x="2412" y="1211"/>
                    </a:lnTo>
                    <a:lnTo>
                      <a:pt x="2415" y="1204"/>
                    </a:lnTo>
                    <a:lnTo>
                      <a:pt x="2417" y="1193"/>
                    </a:lnTo>
                    <a:lnTo>
                      <a:pt x="2419" y="1182"/>
                    </a:lnTo>
                    <a:lnTo>
                      <a:pt x="2420" y="1153"/>
                    </a:lnTo>
                    <a:lnTo>
                      <a:pt x="2421" y="1115"/>
                    </a:lnTo>
                    <a:lnTo>
                      <a:pt x="2421" y="1105"/>
                    </a:lnTo>
                    <a:lnTo>
                      <a:pt x="2420" y="1100"/>
                    </a:lnTo>
                    <a:lnTo>
                      <a:pt x="2419" y="1097"/>
                    </a:lnTo>
                    <a:lnTo>
                      <a:pt x="2416" y="1090"/>
                    </a:lnTo>
                    <a:lnTo>
                      <a:pt x="2413" y="1083"/>
                    </a:lnTo>
                    <a:lnTo>
                      <a:pt x="2410" y="1076"/>
                    </a:lnTo>
                    <a:lnTo>
                      <a:pt x="2408" y="1073"/>
                    </a:lnTo>
                    <a:lnTo>
                      <a:pt x="2407" y="1069"/>
                    </a:lnTo>
                    <a:lnTo>
                      <a:pt x="2441" y="993"/>
                    </a:lnTo>
                    <a:lnTo>
                      <a:pt x="2456" y="984"/>
                    </a:lnTo>
                    <a:lnTo>
                      <a:pt x="2469" y="974"/>
                    </a:lnTo>
                    <a:lnTo>
                      <a:pt x="2479" y="967"/>
                    </a:lnTo>
                    <a:lnTo>
                      <a:pt x="2485" y="958"/>
                    </a:lnTo>
                    <a:lnTo>
                      <a:pt x="2492" y="952"/>
                    </a:lnTo>
                    <a:lnTo>
                      <a:pt x="2494" y="944"/>
                    </a:lnTo>
                    <a:lnTo>
                      <a:pt x="2496" y="938"/>
                    </a:lnTo>
                    <a:lnTo>
                      <a:pt x="2496" y="933"/>
                    </a:lnTo>
                    <a:lnTo>
                      <a:pt x="2496" y="927"/>
                    </a:lnTo>
                    <a:lnTo>
                      <a:pt x="2493" y="922"/>
                    </a:lnTo>
                    <a:lnTo>
                      <a:pt x="2491" y="917"/>
                    </a:lnTo>
                    <a:lnTo>
                      <a:pt x="2487" y="914"/>
                    </a:lnTo>
                    <a:lnTo>
                      <a:pt x="2480" y="905"/>
                    </a:lnTo>
                    <a:lnTo>
                      <a:pt x="2475" y="897"/>
                    </a:lnTo>
                    <a:lnTo>
                      <a:pt x="2451" y="906"/>
                    </a:lnTo>
                    <a:lnTo>
                      <a:pt x="2441" y="911"/>
                    </a:lnTo>
                    <a:lnTo>
                      <a:pt x="2436" y="915"/>
                    </a:lnTo>
                    <a:lnTo>
                      <a:pt x="2427" y="919"/>
                    </a:lnTo>
                    <a:lnTo>
                      <a:pt x="2401" y="925"/>
                    </a:lnTo>
                    <a:lnTo>
                      <a:pt x="2403" y="893"/>
                    </a:lnTo>
                    <a:lnTo>
                      <a:pt x="2407" y="874"/>
                    </a:lnTo>
                    <a:lnTo>
                      <a:pt x="2411" y="864"/>
                    </a:lnTo>
                    <a:lnTo>
                      <a:pt x="2415" y="858"/>
                    </a:lnTo>
                    <a:lnTo>
                      <a:pt x="2419" y="851"/>
                    </a:lnTo>
                    <a:lnTo>
                      <a:pt x="2421" y="841"/>
                    </a:lnTo>
                    <a:lnTo>
                      <a:pt x="2425" y="821"/>
                    </a:lnTo>
                    <a:lnTo>
                      <a:pt x="2426" y="788"/>
                    </a:lnTo>
                    <a:lnTo>
                      <a:pt x="2502" y="819"/>
                    </a:lnTo>
                    <a:lnTo>
                      <a:pt x="2508" y="824"/>
                    </a:lnTo>
                    <a:lnTo>
                      <a:pt x="2517" y="827"/>
                    </a:lnTo>
                    <a:lnTo>
                      <a:pt x="2509" y="802"/>
                    </a:lnTo>
                    <a:lnTo>
                      <a:pt x="2503" y="784"/>
                    </a:lnTo>
                    <a:lnTo>
                      <a:pt x="2502" y="777"/>
                    </a:lnTo>
                    <a:lnTo>
                      <a:pt x="2501" y="772"/>
                    </a:lnTo>
                    <a:lnTo>
                      <a:pt x="2501" y="768"/>
                    </a:lnTo>
                    <a:lnTo>
                      <a:pt x="2501" y="764"/>
                    </a:lnTo>
                    <a:lnTo>
                      <a:pt x="2503" y="762"/>
                    </a:lnTo>
                    <a:lnTo>
                      <a:pt x="2506" y="760"/>
                    </a:lnTo>
                    <a:lnTo>
                      <a:pt x="2511" y="760"/>
                    </a:lnTo>
                    <a:lnTo>
                      <a:pt x="2516" y="760"/>
                    </a:lnTo>
                    <a:lnTo>
                      <a:pt x="2533" y="763"/>
                    </a:lnTo>
                    <a:lnTo>
                      <a:pt x="2559" y="768"/>
                    </a:lnTo>
                    <a:lnTo>
                      <a:pt x="2557" y="726"/>
                    </a:lnTo>
                    <a:lnTo>
                      <a:pt x="2559" y="708"/>
                    </a:lnTo>
                    <a:lnTo>
                      <a:pt x="2564" y="694"/>
                    </a:lnTo>
                    <a:lnTo>
                      <a:pt x="2576" y="664"/>
                    </a:lnTo>
                    <a:lnTo>
                      <a:pt x="2579" y="660"/>
                    </a:lnTo>
                    <a:lnTo>
                      <a:pt x="2581" y="658"/>
                    </a:lnTo>
                    <a:lnTo>
                      <a:pt x="2585" y="650"/>
                    </a:lnTo>
                    <a:lnTo>
                      <a:pt x="2590" y="631"/>
                    </a:lnTo>
                    <a:lnTo>
                      <a:pt x="2594" y="592"/>
                    </a:lnTo>
                    <a:lnTo>
                      <a:pt x="2585" y="592"/>
                    </a:lnTo>
                    <a:lnTo>
                      <a:pt x="2574" y="592"/>
                    </a:lnTo>
                    <a:lnTo>
                      <a:pt x="2561" y="594"/>
                    </a:lnTo>
                    <a:lnTo>
                      <a:pt x="2547" y="597"/>
                    </a:lnTo>
                    <a:lnTo>
                      <a:pt x="2532" y="601"/>
                    </a:lnTo>
                    <a:lnTo>
                      <a:pt x="2517" y="604"/>
                    </a:lnTo>
                    <a:lnTo>
                      <a:pt x="2502" y="610"/>
                    </a:lnTo>
                    <a:lnTo>
                      <a:pt x="2488" y="616"/>
                    </a:lnTo>
                    <a:lnTo>
                      <a:pt x="2493" y="604"/>
                    </a:lnTo>
                    <a:lnTo>
                      <a:pt x="2498" y="596"/>
                    </a:lnTo>
                    <a:lnTo>
                      <a:pt x="2504" y="587"/>
                    </a:lnTo>
                    <a:lnTo>
                      <a:pt x="2509" y="578"/>
                    </a:lnTo>
                    <a:lnTo>
                      <a:pt x="2522" y="564"/>
                    </a:lnTo>
                    <a:lnTo>
                      <a:pt x="2535" y="550"/>
                    </a:lnTo>
                    <a:lnTo>
                      <a:pt x="2546" y="537"/>
                    </a:lnTo>
                    <a:lnTo>
                      <a:pt x="2559" y="522"/>
                    </a:lnTo>
                    <a:lnTo>
                      <a:pt x="2564" y="513"/>
                    </a:lnTo>
                    <a:lnTo>
                      <a:pt x="2569" y="504"/>
                    </a:lnTo>
                    <a:lnTo>
                      <a:pt x="2573" y="494"/>
                    </a:lnTo>
                    <a:lnTo>
                      <a:pt x="2578" y="483"/>
                    </a:lnTo>
                    <a:lnTo>
                      <a:pt x="2600" y="403"/>
                    </a:lnTo>
                    <a:lnTo>
                      <a:pt x="2602" y="399"/>
                    </a:lnTo>
                    <a:lnTo>
                      <a:pt x="2604" y="395"/>
                    </a:lnTo>
                    <a:lnTo>
                      <a:pt x="2609" y="379"/>
                    </a:lnTo>
                    <a:lnTo>
                      <a:pt x="2614" y="364"/>
                    </a:lnTo>
                    <a:lnTo>
                      <a:pt x="2626" y="379"/>
                    </a:lnTo>
                    <a:lnTo>
                      <a:pt x="2633" y="390"/>
                    </a:lnTo>
                    <a:lnTo>
                      <a:pt x="2638" y="398"/>
                    </a:lnTo>
                    <a:lnTo>
                      <a:pt x="2641" y="406"/>
                    </a:lnTo>
                    <a:lnTo>
                      <a:pt x="2641" y="409"/>
                    </a:lnTo>
                    <a:lnTo>
                      <a:pt x="2638" y="413"/>
                    </a:lnTo>
                    <a:lnTo>
                      <a:pt x="2636" y="417"/>
                    </a:lnTo>
                    <a:lnTo>
                      <a:pt x="2631" y="420"/>
                    </a:lnTo>
                    <a:lnTo>
                      <a:pt x="2627" y="423"/>
                    </a:lnTo>
                    <a:lnTo>
                      <a:pt x="2623" y="427"/>
                    </a:lnTo>
                    <a:lnTo>
                      <a:pt x="2619" y="432"/>
                    </a:lnTo>
                    <a:lnTo>
                      <a:pt x="2615" y="440"/>
                    </a:lnTo>
                    <a:lnTo>
                      <a:pt x="2615" y="449"/>
                    </a:lnTo>
                    <a:lnTo>
                      <a:pt x="2615" y="461"/>
                    </a:lnTo>
                    <a:lnTo>
                      <a:pt x="2619" y="477"/>
                    </a:lnTo>
                    <a:lnTo>
                      <a:pt x="2626" y="496"/>
                    </a:lnTo>
                    <a:lnTo>
                      <a:pt x="2629" y="493"/>
                    </a:lnTo>
                    <a:lnTo>
                      <a:pt x="2634" y="488"/>
                    </a:lnTo>
                    <a:lnTo>
                      <a:pt x="2638" y="482"/>
                    </a:lnTo>
                    <a:lnTo>
                      <a:pt x="2643" y="475"/>
                    </a:lnTo>
                    <a:lnTo>
                      <a:pt x="2652" y="459"/>
                    </a:lnTo>
                    <a:lnTo>
                      <a:pt x="2661" y="437"/>
                    </a:lnTo>
                    <a:lnTo>
                      <a:pt x="2671" y="414"/>
                    </a:lnTo>
                    <a:lnTo>
                      <a:pt x="2680" y="389"/>
                    </a:lnTo>
                    <a:lnTo>
                      <a:pt x="2690" y="361"/>
                    </a:lnTo>
                    <a:lnTo>
                      <a:pt x="2699" y="333"/>
                    </a:lnTo>
                    <a:lnTo>
                      <a:pt x="2715" y="276"/>
                    </a:lnTo>
                    <a:lnTo>
                      <a:pt x="2729" y="224"/>
                    </a:lnTo>
                    <a:lnTo>
                      <a:pt x="2738" y="181"/>
                    </a:lnTo>
                    <a:lnTo>
                      <a:pt x="2743" y="152"/>
                    </a:lnTo>
                    <a:lnTo>
                      <a:pt x="2730" y="146"/>
                    </a:lnTo>
                    <a:lnTo>
                      <a:pt x="2727" y="142"/>
                    </a:lnTo>
                    <a:lnTo>
                      <a:pt x="2728" y="141"/>
                    </a:lnTo>
                    <a:lnTo>
                      <a:pt x="2732" y="142"/>
                    </a:lnTo>
                    <a:lnTo>
                      <a:pt x="2735" y="145"/>
                    </a:lnTo>
                    <a:lnTo>
                      <a:pt x="2737" y="147"/>
                    </a:lnTo>
                    <a:lnTo>
                      <a:pt x="2737" y="148"/>
                    </a:lnTo>
                    <a:lnTo>
                      <a:pt x="2734" y="150"/>
                    </a:lnTo>
                    <a:lnTo>
                      <a:pt x="2730" y="151"/>
                    </a:lnTo>
                    <a:lnTo>
                      <a:pt x="2724" y="152"/>
                    </a:lnTo>
                    <a:lnTo>
                      <a:pt x="2719" y="155"/>
                    </a:lnTo>
                    <a:lnTo>
                      <a:pt x="2715" y="157"/>
                    </a:lnTo>
                    <a:lnTo>
                      <a:pt x="2713" y="159"/>
                    </a:lnTo>
                    <a:lnTo>
                      <a:pt x="2709" y="159"/>
                    </a:lnTo>
                    <a:lnTo>
                      <a:pt x="2705" y="159"/>
                    </a:lnTo>
                    <a:lnTo>
                      <a:pt x="2700" y="157"/>
                    </a:lnTo>
                    <a:lnTo>
                      <a:pt x="2711" y="143"/>
                    </a:lnTo>
                    <a:lnTo>
                      <a:pt x="2720" y="131"/>
                    </a:lnTo>
                    <a:lnTo>
                      <a:pt x="2728" y="119"/>
                    </a:lnTo>
                    <a:lnTo>
                      <a:pt x="2733" y="107"/>
                    </a:lnTo>
                    <a:lnTo>
                      <a:pt x="2737" y="93"/>
                    </a:lnTo>
                    <a:lnTo>
                      <a:pt x="2739" y="77"/>
                    </a:lnTo>
                    <a:lnTo>
                      <a:pt x="2740" y="60"/>
                    </a:lnTo>
                    <a:lnTo>
                      <a:pt x="2740" y="38"/>
                    </a:lnTo>
                    <a:lnTo>
                      <a:pt x="2713" y="29"/>
                    </a:lnTo>
                    <a:lnTo>
                      <a:pt x="2684" y="22"/>
                    </a:lnTo>
                    <a:lnTo>
                      <a:pt x="2655" y="15"/>
                    </a:lnTo>
                    <a:lnTo>
                      <a:pt x="2627" y="10"/>
                    </a:lnTo>
                    <a:lnTo>
                      <a:pt x="2598" y="8"/>
                    </a:lnTo>
                    <a:lnTo>
                      <a:pt x="2570" y="5"/>
                    </a:lnTo>
                    <a:lnTo>
                      <a:pt x="2542" y="5"/>
                    </a:lnTo>
                    <a:lnTo>
                      <a:pt x="2513" y="5"/>
                    </a:lnTo>
                    <a:lnTo>
                      <a:pt x="2485" y="7"/>
                    </a:lnTo>
                    <a:lnTo>
                      <a:pt x="2459" y="8"/>
                    </a:lnTo>
                    <a:lnTo>
                      <a:pt x="2431" y="10"/>
                    </a:lnTo>
                    <a:lnTo>
                      <a:pt x="2403" y="14"/>
                    </a:lnTo>
                    <a:lnTo>
                      <a:pt x="2350" y="22"/>
                    </a:lnTo>
                    <a:lnTo>
                      <a:pt x="2297" y="31"/>
                    </a:lnTo>
                    <a:lnTo>
                      <a:pt x="2247" y="39"/>
                    </a:lnTo>
                    <a:lnTo>
                      <a:pt x="2198" y="47"/>
                    </a:lnTo>
                    <a:lnTo>
                      <a:pt x="2150" y="55"/>
                    </a:lnTo>
                    <a:lnTo>
                      <a:pt x="2103" y="60"/>
                    </a:lnTo>
                    <a:lnTo>
                      <a:pt x="2080" y="61"/>
                    </a:lnTo>
                    <a:lnTo>
                      <a:pt x="2059" y="61"/>
                    </a:lnTo>
                    <a:lnTo>
                      <a:pt x="2037" y="61"/>
                    </a:lnTo>
                    <a:lnTo>
                      <a:pt x="2016" y="58"/>
                    </a:lnTo>
                    <a:lnTo>
                      <a:pt x="1996" y="56"/>
                    </a:lnTo>
                    <a:lnTo>
                      <a:pt x="1977" y="52"/>
                    </a:lnTo>
                    <a:lnTo>
                      <a:pt x="1956" y="46"/>
                    </a:lnTo>
                    <a:lnTo>
                      <a:pt x="1939" y="39"/>
                    </a:lnTo>
                    <a:lnTo>
                      <a:pt x="1925" y="34"/>
                    </a:lnTo>
                    <a:lnTo>
                      <a:pt x="1910" y="29"/>
                    </a:lnTo>
                    <a:lnTo>
                      <a:pt x="1893" y="27"/>
                    </a:lnTo>
                    <a:lnTo>
                      <a:pt x="1876" y="24"/>
                    </a:lnTo>
                    <a:lnTo>
                      <a:pt x="1838" y="22"/>
                    </a:lnTo>
                    <a:lnTo>
                      <a:pt x="1800" y="20"/>
                    </a:lnTo>
                    <a:lnTo>
                      <a:pt x="1760" y="22"/>
                    </a:lnTo>
                    <a:lnTo>
                      <a:pt x="1722" y="24"/>
                    </a:lnTo>
                    <a:lnTo>
                      <a:pt x="1686" y="28"/>
                    </a:lnTo>
                    <a:lnTo>
                      <a:pt x="1653" y="31"/>
                    </a:lnTo>
                    <a:lnTo>
                      <a:pt x="1641" y="60"/>
                    </a:lnTo>
                    <a:lnTo>
                      <a:pt x="1628" y="89"/>
                    </a:lnTo>
                    <a:lnTo>
                      <a:pt x="1619" y="118"/>
                    </a:lnTo>
                    <a:lnTo>
                      <a:pt x="1611" y="146"/>
                    </a:lnTo>
                    <a:lnTo>
                      <a:pt x="1604" y="175"/>
                    </a:lnTo>
                    <a:lnTo>
                      <a:pt x="1598" y="202"/>
                    </a:lnTo>
                    <a:lnTo>
                      <a:pt x="1594" y="229"/>
                    </a:lnTo>
                    <a:lnTo>
                      <a:pt x="1590" y="256"/>
                    </a:lnTo>
                    <a:lnTo>
                      <a:pt x="1584" y="307"/>
                    </a:lnTo>
                    <a:lnTo>
                      <a:pt x="1578" y="355"/>
                    </a:lnTo>
                    <a:lnTo>
                      <a:pt x="1575" y="378"/>
                    </a:lnTo>
                    <a:lnTo>
                      <a:pt x="1571" y="399"/>
                    </a:lnTo>
                    <a:lnTo>
                      <a:pt x="1568" y="420"/>
                    </a:lnTo>
                    <a:lnTo>
                      <a:pt x="1563" y="440"/>
                    </a:lnTo>
                    <a:lnTo>
                      <a:pt x="1556" y="459"/>
                    </a:lnTo>
                    <a:lnTo>
                      <a:pt x="1550" y="471"/>
                    </a:lnTo>
                    <a:lnTo>
                      <a:pt x="1539" y="498"/>
                    </a:lnTo>
                    <a:lnTo>
                      <a:pt x="1531" y="520"/>
                    </a:lnTo>
                    <a:lnTo>
                      <a:pt x="1529" y="528"/>
                    </a:lnTo>
                    <a:lnTo>
                      <a:pt x="1529" y="536"/>
                    </a:lnTo>
                    <a:lnTo>
                      <a:pt x="1529" y="544"/>
                    </a:lnTo>
                    <a:lnTo>
                      <a:pt x="1530" y="550"/>
                    </a:lnTo>
                    <a:lnTo>
                      <a:pt x="1531" y="556"/>
                    </a:lnTo>
                    <a:lnTo>
                      <a:pt x="1535" y="561"/>
                    </a:lnTo>
                    <a:lnTo>
                      <a:pt x="1539" y="568"/>
                    </a:lnTo>
                    <a:lnTo>
                      <a:pt x="1545" y="574"/>
                    </a:lnTo>
                    <a:lnTo>
                      <a:pt x="1559" y="587"/>
                    </a:lnTo>
                    <a:lnTo>
                      <a:pt x="1576" y="602"/>
                    </a:lnTo>
                    <a:lnTo>
                      <a:pt x="1566" y="603"/>
                    </a:lnTo>
                    <a:lnTo>
                      <a:pt x="1556" y="604"/>
                    </a:lnTo>
                    <a:lnTo>
                      <a:pt x="1547" y="607"/>
                    </a:lnTo>
                    <a:lnTo>
                      <a:pt x="1539" y="610"/>
                    </a:lnTo>
                    <a:lnTo>
                      <a:pt x="1531" y="612"/>
                    </a:lnTo>
                    <a:lnTo>
                      <a:pt x="1525" y="616"/>
                    </a:lnTo>
                    <a:lnTo>
                      <a:pt x="1518" y="621"/>
                    </a:lnTo>
                    <a:lnTo>
                      <a:pt x="1513" y="626"/>
                    </a:lnTo>
                    <a:lnTo>
                      <a:pt x="1508" y="631"/>
                    </a:lnTo>
                    <a:lnTo>
                      <a:pt x="1503" y="636"/>
                    </a:lnTo>
                    <a:lnTo>
                      <a:pt x="1499" y="642"/>
                    </a:lnTo>
                    <a:lnTo>
                      <a:pt x="1496" y="649"/>
                    </a:lnTo>
                    <a:lnTo>
                      <a:pt x="1489" y="663"/>
                    </a:lnTo>
                    <a:lnTo>
                      <a:pt x="1484" y="678"/>
                    </a:lnTo>
                    <a:lnTo>
                      <a:pt x="1478" y="710"/>
                    </a:lnTo>
                    <a:lnTo>
                      <a:pt x="1474" y="744"/>
                    </a:lnTo>
                    <a:lnTo>
                      <a:pt x="1472" y="762"/>
                    </a:lnTo>
                    <a:lnTo>
                      <a:pt x="1469" y="779"/>
                    </a:lnTo>
                    <a:lnTo>
                      <a:pt x="1467" y="796"/>
                    </a:lnTo>
                    <a:lnTo>
                      <a:pt x="1462" y="812"/>
                    </a:lnTo>
                    <a:lnTo>
                      <a:pt x="1458" y="826"/>
                    </a:lnTo>
                    <a:lnTo>
                      <a:pt x="1455" y="841"/>
                    </a:lnTo>
                    <a:lnTo>
                      <a:pt x="1453" y="857"/>
                    </a:lnTo>
                    <a:lnTo>
                      <a:pt x="1452" y="870"/>
                    </a:lnTo>
                    <a:lnTo>
                      <a:pt x="1448" y="900"/>
                    </a:lnTo>
                    <a:lnTo>
                      <a:pt x="1444" y="929"/>
                    </a:lnTo>
                    <a:lnTo>
                      <a:pt x="1441" y="944"/>
                    </a:lnTo>
                    <a:lnTo>
                      <a:pt x="1438" y="958"/>
                    </a:lnTo>
                    <a:lnTo>
                      <a:pt x="1433" y="973"/>
                    </a:lnTo>
                    <a:lnTo>
                      <a:pt x="1426" y="987"/>
                    </a:lnTo>
                    <a:lnTo>
                      <a:pt x="1419" y="1001"/>
                    </a:lnTo>
                    <a:lnTo>
                      <a:pt x="1409" y="1016"/>
                    </a:lnTo>
                    <a:lnTo>
                      <a:pt x="1397" y="1030"/>
                    </a:lnTo>
                    <a:lnTo>
                      <a:pt x="1383" y="1044"/>
                    </a:lnTo>
                    <a:lnTo>
                      <a:pt x="1378" y="1036"/>
                    </a:lnTo>
                    <a:lnTo>
                      <a:pt x="1376" y="1034"/>
                    </a:lnTo>
                    <a:lnTo>
                      <a:pt x="1363" y="992"/>
                    </a:lnTo>
                    <a:lnTo>
                      <a:pt x="1368" y="974"/>
                    </a:lnTo>
                    <a:lnTo>
                      <a:pt x="1376" y="953"/>
                    </a:lnTo>
                    <a:lnTo>
                      <a:pt x="1378" y="941"/>
                    </a:lnTo>
                    <a:lnTo>
                      <a:pt x="1380" y="931"/>
                    </a:lnTo>
                    <a:lnTo>
                      <a:pt x="1380" y="925"/>
                    </a:lnTo>
                    <a:lnTo>
                      <a:pt x="1380" y="920"/>
                    </a:lnTo>
                    <a:lnTo>
                      <a:pt x="1378" y="914"/>
                    </a:lnTo>
                    <a:lnTo>
                      <a:pt x="1376" y="908"/>
                    </a:lnTo>
                    <a:lnTo>
                      <a:pt x="1371" y="896"/>
                    </a:lnTo>
                    <a:lnTo>
                      <a:pt x="1369" y="884"/>
                    </a:lnTo>
                    <a:lnTo>
                      <a:pt x="1368" y="876"/>
                    </a:lnTo>
                    <a:lnTo>
                      <a:pt x="1371" y="867"/>
                    </a:lnTo>
                    <a:lnTo>
                      <a:pt x="1377" y="848"/>
                    </a:lnTo>
                    <a:lnTo>
                      <a:pt x="1386" y="819"/>
                    </a:lnTo>
                    <a:lnTo>
                      <a:pt x="1369" y="800"/>
                    </a:lnTo>
                    <a:lnTo>
                      <a:pt x="1356" y="782"/>
                    </a:lnTo>
                    <a:lnTo>
                      <a:pt x="1345" y="765"/>
                    </a:lnTo>
                    <a:lnTo>
                      <a:pt x="1337" y="750"/>
                    </a:lnTo>
                    <a:lnTo>
                      <a:pt x="1330" y="736"/>
                    </a:lnTo>
                    <a:lnTo>
                      <a:pt x="1327" y="721"/>
                    </a:lnTo>
                    <a:lnTo>
                      <a:pt x="1323" y="707"/>
                    </a:lnTo>
                    <a:lnTo>
                      <a:pt x="1321" y="693"/>
                    </a:lnTo>
                    <a:lnTo>
                      <a:pt x="1318" y="661"/>
                    </a:lnTo>
                    <a:lnTo>
                      <a:pt x="1315" y="626"/>
                    </a:lnTo>
                    <a:lnTo>
                      <a:pt x="1313" y="606"/>
                    </a:lnTo>
                    <a:lnTo>
                      <a:pt x="1309" y="583"/>
                    </a:lnTo>
                    <a:lnTo>
                      <a:pt x="1304" y="558"/>
                    </a:lnTo>
                    <a:lnTo>
                      <a:pt x="1296" y="530"/>
                    </a:lnTo>
                    <a:lnTo>
                      <a:pt x="1277" y="445"/>
                    </a:lnTo>
                    <a:lnTo>
                      <a:pt x="1271" y="417"/>
                    </a:lnTo>
                    <a:lnTo>
                      <a:pt x="1265" y="392"/>
                    </a:lnTo>
                    <a:lnTo>
                      <a:pt x="1258" y="366"/>
                    </a:lnTo>
                    <a:lnTo>
                      <a:pt x="1251" y="342"/>
                    </a:lnTo>
                    <a:lnTo>
                      <a:pt x="1243" y="319"/>
                    </a:lnTo>
                    <a:lnTo>
                      <a:pt x="1236" y="295"/>
                    </a:lnTo>
                    <a:lnTo>
                      <a:pt x="1228" y="271"/>
                    </a:lnTo>
                    <a:lnTo>
                      <a:pt x="1220" y="246"/>
                    </a:lnTo>
                    <a:lnTo>
                      <a:pt x="1215" y="229"/>
                    </a:lnTo>
                    <a:lnTo>
                      <a:pt x="1213" y="212"/>
                    </a:lnTo>
                    <a:lnTo>
                      <a:pt x="1210" y="193"/>
                    </a:lnTo>
                    <a:lnTo>
                      <a:pt x="1208" y="175"/>
                    </a:lnTo>
                    <a:lnTo>
                      <a:pt x="1205" y="138"/>
                    </a:lnTo>
                    <a:lnTo>
                      <a:pt x="1200" y="103"/>
                    </a:lnTo>
                    <a:lnTo>
                      <a:pt x="1196" y="88"/>
                    </a:lnTo>
                    <a:lnTo>
                      <a:pt x="1193" y="72"/>
                    </a:lnTo>
                    <a:lnTo>
                      <a:pt x="1186" y="58"/>
                    </a:lnTo>
                    <a:lnTo>
                      <a:pt x="1179" y="46"/>
                    </a:lnTo>
                    <a:lnTo>
                      <a:pt x="1174" y="41"/>
                    </a:lnTo>
                    <a:lnTo>
                      <a:pt x="1169" y="36"/>
                    </a:lnTo>
                    <a:lnTo>
                      <a:pt x="1162" y="32"/>
                    </a:lnTo>
                    <a:lnTo>
                      <a:pt x="1156" y="28"/>
                    </a:lnTo>
                    <a:lnTo>
                      <a:pt x="1150" y="24"/>
                    </a:lnTo>
                    <a:lnTo>
                      <a:pt x="1142" y="22"/>
                    </a:lnTo>
                    <a:lnTo>
                      <a:pt x="1133" y="19"/>
                    </a:lnTo>
                    <a:lnTo>
                      <a:pt x="1125" y="18"/>
                    </a:lnTo>
                    <a:lnTo>
                      <a:pt x="1049" y="18"/>
                    </a:lnTo>
                    <a:lnTo>
                      <a:pt x="1022" y="18"/>
                    </a:lnTo>
                    <a:lnTo>
                      <a:pt x="998" y="18"/>
                    </a:lnTo>
                    <a:lnTo>
                      <a:pt x="973" y="18"/>
                    </a:lnTo>
                    <a:lnTo>
                      <a:pt x="941" y="17"/>
                    </a:lnTo>
                    <a:lnTo>
                      <a:pt x="907" y="17"/>
                    </a:lnTo>
                    <a:lnTo>
                      <a:pt x="873" y="17"/>
                    </a:lnTo>
                    <a:lnTo>
                      <a:pt x="838" y="17"/>
                    </a:lnTo>
                    <a:lnTo>
                      <a:pt x="804" y="19"/>
                    </a:lnTo>
                    <a:lnTo>
                      <a:pt x="770" y="20"/>
                    </a:lnTo>
                    <a:lnTo>
                      <a:pt x="736" y="24"/>
                    </a:lnTo>
                    <a:lnTo>
                      <a:pt x="702" y="29"/>
                    </a:lnTo>
                    <a:lnTo>
                      <a:pt x="669" y="36"/>
                    </a:lnTo>
                    <a:lnTo>
                      <a:pt x="636" y="147"/>
                    </a:lnTo>
                    <a:lnTo>
                      <a:pt x="635" y="153"/>
                    </a:lnTo>
                    <a:lnTo>
                      <a:pt x="631" y="161"/>
                    </a:lnTo>
                    <a:lnTo>
                      <a:pt x="531" y="51"/>
                    </a:lnTo>
                    <a:lnTo>
                      <a:pt x="516" y="42"/>
                    </a:lnTo>
                    <a:lnTo>
                      <a:pt x="500" y="33"/>
                    </a:lnTo>
                    <a:lnTo>
                      <a:pt x="484" y="26"/>
                    </a:lnTo>
                    <a:lnTo>
                      <a:pt x="468" y="19"/>
                    </a:lnTo>
                    <a:lnTo>
                      <a:pt x="452" y="14"/>
                    </a:lnTo>
                    <a:lnTo>
                      <a:pt x="434" y="9"/>
                    </a:lnTo>
                    <a:lnTo>
                      <a:pt x="418" y="7"/>
                    </a:lnTo>
                    <a:lnTo>
                      <a:pt x="400" y="4"/>
                    </a:lnTo>
                    <a:lnTo>
                      <a:pt x="382" y="1"/>
                    </a:lnTo>
                    <a:lnTo>
                      <a:pt x="365" y="0"/>
                    </a:lnTo>
                    <a:lnTo>
                      <a:pt x="346" y="0"/>
                    </a:lnTo>
                    <a:lnTo>
                      <a:pt x="328" y="0"/>
                    </a:lnTo>
                    <a:lnTo>
                      <a:pt x="291" y="3"/>
                    </a:lnTo>
                    <a:lnTo>
                      <a:pt x="256" y="7"/>
                    </a:lnTo>
                    <a:lnTo>
                      <a:pt x="184" y="17"/>
                    </a:lnTo>
                    <a:lnTo>
                      <a:pt x="116" y="29"/>
                    </a:lnTo>
                    <a:lnTo>
                      <a:pt x="84" y="34"/>
                    </a:lnTo>
                    <a:lnTo>
                      <a:pt x="54" y="39"/>
                    </a:lnTo>
                    <a:lnTo>
                      <a:pt x="26" y="43"/>
                    </a:lnTo>
                    <a:lnTo>
                      <a:pt x="0" y="45"/>
                    </a:lnTo>
                    <a:close/>
                  </a:path>
                </a:pathLst>
              </a:custGeom>
              <a:grpFill/>
              <a:ln w="76200">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7" name="Group 226">
              <a:extLst>
                <a:ext uri="{FF2B5EF4-FFF2-40B4-BE49-F238E27FC236}">
                  <a16:creationId xmlns:a16="http://schemas.microsoft.com/office/drawing/2014/main" id="{E13F151F-5DCE-AEC0-30F4-3464A6E42CDB}"/>
                </a:ext>
              </a:extLst>
            </p:cNvPr>
            <p:cNvGrpSpPr/>
            <p:nvPr/>
          </p:nvGrpSpPr>
          <p:grpSpPr>
            <a:xfrm>
              <a:off x="4170614" y="2778693"/>
              <a:ext cx="3868964" cy="822098"/>
              <a:chOff x="962059" y="3890170"/>
              <a:chExt cx="5416550" cy="1150937"/>
            </a:xfrm>
            <a:solidFill>
              <a:schemeClr val="tx1"/>
            </a:solidFill>
          </p:grpSpPr>
          <p:grpSp>
            <p:nvGrpSpPr>
              <p:cNvPr id="228" name="Group 227">
                <a:extLst>
                  <a:ext uri="{FF2B5EF4-FFF2-40B4-BE49-F238E27FC236}">
                    <a16:creationId xmlns:a16="http://schemas.microsoft.com/office/drawing/2014/main" id="{ED00E28B-9845-DEC3-2B2A-736EC035E5AB}"/>
                  </a:ext>
                </a:extLst>
              </p:cNvPr>
              <p:cNvGrpSpPr/>
              <p:nvPr/>
            </p:nvGrpSpPr>
            <p:grpSpPr>
              <a:xfrm>
                <a:off x="962059" y="3899695"/>
                <a:ext cx="5416550" cy="1141412"/>
                <a:chOff x="962059" y="3899695"/>
                <a:chExt cx="5416550" cy="1141412"/>
              </a:xfrm>
              <a:grpFill/>
            </p:grpSpPr>
            <p:sp>
              <p:nvSpPr>
                <p:cNvPr id="232" name="Freeform 14">
                  <a:extLst>
                    <a:ext uri="{FF2B5EF4-FFF2-40B4-BE49-F238E27FC236}">
                      <a16:creationId xmlns:a16="http://schemas.microsoft.com/office/drawing/2014/main" id="{E6349041-2A33-5A8E-0440-1675722D7CD2}"/>
                    </a:ext>
                  </a:extLst>
                </p:cNvPr>
                <p:cNvSpPr>
                  <a:spLocks noEditPoints="1"/>
                </p:cNvSpPr>
                <p:nvPr/>
              </p:nvSpPr>
              <p:spPr bwMode="auto">
                <a:xfrm>
                  <a:off x="5854734" y="4153695"/>
                  <a:ext cx="523875" cy="887412"/>
                </a:xfrm>
                <a:custGeom>
                  <a:avLst/>
                  <a:gdLst>
                    <a:gd name="T0" fmla="*/ 591 w 1319"/>
                    <a:gd name="T1" fmla="*/ 1178 h 2237"/>
                    <a:gd name="T2" fmla="*/ 567 w 1319"/>
                    <a:gd name="T3" fmla="*/ 941 h 2237"/>
                    <a:gd name="T4" fmla="*/ 581 w 1319"/>
                    <a:gd name="T5" fmla="*/ 621 h 2237"/>
                    <a:gd name="T6" fmla="*/ 610 w 1319"/>
                    <a:gd name="T7" fmla="*/ 508 h 2237"/>
                    <a:gd name="T8" fmla="*/ 693 w 1319"/>
                    <a:gd name="T9" fmla="*/ 507 h 2237"/>
                    <a:gd name="T10" fmla="*/ 746 w 1319"/>
                    <a:gd name="T11" fmla="*/ 551 h 2237"/>
                    <a:gd name="T12" fmla="*/ 770 w 1319"/>
                    <a:gd name="T13" fmla="*/ 640 h 2237"/>
                    <a:gd name="T14" fmla="*/ 772 w 1319"/>
                    <a:gd name="T15" fmla="*/ 939 h 2237"/>
                    <a:gd name="T16" fmla="*/ 764 w 1319"/>
                    <a:gd name="T17" fmla="*/ 1147 h 2237"/>
                    <a:gd name="T18" fmla="*/ 731 w 1319"/>
                    <a:gd name="T19" fmla="*/ 1212 h 2237"/>
                    <a:gd name="T20" fmla="*/ 664 w 1319"/>
                    <a:gd name="T21" fmla="*/ 1248 h 2237"/>
                    <a:gd name="T22" fmla="*/ 772 w 1319"/>
                    <a:gd name="T23" fmla="*/ 1648 h 2237"/>
                    <a:gd name="T24" fmla="*/ 760 w 1319"/>
                    <a:gd name="T25" fmla="*/ 1761 h 2237"/>
                    <a:gd name="T26" fmla="*/ 729 w 1319"/>
                    <a:gd name="T27" fmla="*/ 1810 h 2237"/>
                    <a:gd name="T28" fmla="*/ 684 w 1319"/>
                    <a:gd name="T29" fmla="*/ 1819 h 2237"/>
                    <a:gd name="T30" fmla="*/ 556 w 1319"/>
                    <a:gd name="T31" fmla="*/ 1779 h 2237"/>
                    <a:gd name="T32" fmla="*/ 150 w 1319"/>
                    <a:gd name="T33" fmla="*/ 1775 h 2237"/>
                    <a:gd name="T34" fmla="*/ 48 w 1319"/>
                    <a:gd name="T35" fmla="*/ 1893 h 2237"/>
                    <a:gd name="T36" fmla="*/ 96 w 1319"/>
                    <a:gd name="T37" fmla="*/ 2029 h 2237"/>
                    <a:gd name="T38" fmla="*/ 181 w 1319"/>
                    <a:gd name="T39" fmla="*/ 2127 h 2237"/>
                    <a:gd name="T40" fmla="*/ 299 w 1319"/>
                    <a:gd name="T41" fmla="*/ 2190 h 2237"/>
                    <a:gd name="T42" fmla="*/ 451 w 1319"/>
                    <a:gd name="T43" fmla="*/ 2226 h 2237"/>
                    <a:gd name="T44" fmla="*/ 721 w 1319"/>
                    <a:gd name="T45" fmla="*/ 2236 h 2237"/>
                    <a:gd name="T46" fmla="*/ 1054 w 1319"/>
                    <a:gd name="T47" fmla="*/ 2173 h 2237"/>
                    <a:gd name="T48" fmla="*/ 1236 w 1319"/>
                    <a:gd name="T49" fmla="*/ 2010 h 2237"/>
                    <a:gd name="T50" fmla="*/ 1308 w 1319"/>
                    <a:gd name="T51" fmla="*/ 1758 h 2237"/>
                    <a:gd name="T52" fmla="*/ 1316 w 1319"/>
                    <a:gd name="T53" fmla="*/ 1292 h 2237"/>
                    <a:gd name="T54" fmla="*/ 1314 w 1319"/>
                    <a:gd name="T55" fmla="*/ 799 h 2237"/>
                    <a:gd name="T56" fmla="*/ 1317 w 1319"/>
                    <a:gd name="T57" fmla="*/ 324 h 2237"/>
                    <a:gd name="T58" fmla="*/ 1302 w 1319"/>
                    <a:gd name="T59" fmla="*/ 42 h 2237"/>
                    <a:gd name="T60" fmla="*/ 1230 w 1319"/>
                    <a:gd name="T61" fmla="*/ 4 h 2237"/>
                    <a:gd name="T62" fmla="*/ 1056 w 1319"/>
                    <a:gd name="T63" fmla="*/ 4 h 2237"/>
                    <a:gd name="T64" fmla="*/ 827 w 1319"/>
                    <a:gd name="T65" fmla="*/ 3 h 2237"/>
                    <a:gd name="T66" fmla="*/ 787 w 1319"/>
                    <a:gd name="T67" fmla="*/ 23 h 2237"/>
                    <a:gd name="T68" fmla="*/ 777 w 1319"/>
                    <a:gd name="T69" fmla="*/ 88 h 2237"/>
                    <a:gd name="T70" fmla="*/ 743 w 1319"/>
                    <a:gd name="T71" fmla="*/ 118 h 2237"/>
                    <a:gd name="T72" fmla="*/ 628 w 1319"/>
                    <a:gd name="T73" fmla="*/ 46 h 2237"/>
                    <a:gd name="T74" fmla="*/ 506 w 1319"/>
                    <a:gd name="T75" fmla="*/ 9 h 2237"/>
                    <a:gd name="T76" fmla="*/ 386 w 1319"/>
                    <a:gd name="T77" fmla="*/ 4 h 2237"/>
                    <a:gd name="T78" fmla="*/ 273 w 1319"/>
                    <a:gd name="T79" fmla="*/ 29 h 2237"/>
                    <a:gd name="T80" fmla="*/ 172 w 1319"/>
                    <a:gd name="T81" fmla="*/ 81 h 2237"/>
                    <a:gd name="T82" fmla="*/ 85 w 1319"/>
                    <a:gd name="T83" fmla="*/ 169 h 2237"/>
                    <a:gd name="T84" fmla="*/ 30 w 1319"/>
                    <a:gd name="T85" fmla="*/ 288 h 2237"/>
                    <a:gd name="T86" fmla="*/ 5 w 1319"/>
                    <a:gd name="T87" fmla="*/ 428 h 2237"/>
                    <a:gd name="T88" fmla="*/ 5 w 1319"/>
                    <a:gd name="T89" fmla="*/ 854 h 2237"/>
                    <a:gd name="T90" fmla="*/ 12 w 1319"/>
                    <a:gd name="T91" fmla="*/ 1272 h 2237"/>
                    <a:gd name="T92" fmla="*/ 47 w 1319"/>
                    <a:gd name="T93" fmla="*/ 1464 h 2237"/>
                    <a:gd name="T94" fmla="*/ 104 w 1319"/>
                    <a:gd name="T95" fmla="*/ 1585 h 2237"/>
                    <a:gd name="T96" fmla="*/ 188 w 1319"/>
                    <a:gd name="T97" fmla="*/ 1670 h 2237"/>
                    <a:gd name="T98" fmla="*/ 297 w 1319"/>
                    <a:gd name="T99" fmla="*/ 1719 h 2237"/>
                    <a:gd name="T100" fmla="*/ 423 w 1319"/>
                    <a:gd name="T101" fmla="*/ 1732 h 2237"/>
                    <a:gd name="T102" fmla="*/ 556 w 1319"/>
                    <a:gd name="T103" fmla="*/ 1711 h 2237"/>
                    <a:gd name="T104" fmla="*/ 687 w 1319"/>
                    <a:gd name="T105" fmla="*/ 1653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9" h="2237">
                      <a:moveTo>
                        <a:pt x="614" y="1249"/>
                      </a:moveTo>
                      <a:lnTo>
                        <a:pt x="609" y="1240"/>
                      </a:lnTo>
                      <a:lnTo>
                        <a:pt x="604" y="1229"/>
                      </a:lnTo>
                      <a:lnTo>
                        <a:pt x="599" y="1214"/>
                      </a:lnTo>
                      <a:lnTo>
                        <a:pt x="595" y="1197"/>
                      </a:lnTo>
                      <a:lnTo>
                        <a:pt x="591" y="1178"/>
                      </a:lnTo>
                      <a:lnTo>
                        <a:pt x="587" y="1158"/>
                      </a:lnTo>
                      <a:lnTo>
                        <a:pt x="583" y="1135"/>
                      </a:lnTo>
                      <a:lnTo>
                        <a:pt x="580" y="1111"/>
                      </a:lnTo>
                      <a:lnTo>
                        <a:pt x="575" y="1058"/>
                      </a:lnTo>
                      <a:lnTo>
                        <a:pt x="571" y="1002"/>
                      </a:lnTo>
                      <a:lnTo>
                        <a:pt x="567" y="941"/>
                      </a:lnTo>
                      <a:lnTo>
                        <a:pt x="566" y="880"/>
                      </a:lnTo>
                      <a:lnTo>
                        <a:pt x="567" y="818"/>
                      </a:lnTo>
                      <a:lnTo>
                        <a:pt x="568" y="758"/>
                      </a:lnTo>
                      <a:lnTo>
                        <a:pt x="572" y="699"/>
                      </a:lnTo>
                      <a:lnTo>
                        <a:pt x="577" y="646"/>
                      </a:lnTo>
                      <a:lnTo>
                        <a:pt x="581" y="621"/>
                      </a:lnTo>
                      <a:lnTo>
                        <a:pt x="585" y="597"/>
                      </a:lnTo>
                      <a:lnTo>
                        <a:pt x="588" y="575"/>
                      </a:lnTo>
                      <a:lnTo>
                        <a:pt x="594" y="555"/>
                      </a:lnTo>
                      <a:lnTo>
                        <a:pt x="599" y="537"/>
                      </a:lnTo>
                      <a:lnTo>
                        <a:pt x="604" y="521"/>
                      </a:lnTo>
                      <a:lnTo>
                        <a:pt x="610" y="508"/>
                      </a:lnTo>
                      <a:lnTo>
                        <a:pt x="616" y="497"/>
                      </a:lnTo>
                      <a:lnTo>
                        <a:pt x="635" y="497"/>
                      </a:lnTo>
                      <a:lnTo>
                        <a:pt x="652" y="497"/>
                      </a:lnTo>
                      <a:lnTo>
                        <a:pt x="667" y="499"/>
                      </a:lnTo>
                      <a:lnTo>
                        <a:pt x="681" y="502"/>
                      </a:lnTo>
                      <a:lnTo>
                        <a:pt x="693" y="507"/>
                      </a:lnTo>
                      <a:lnTo>
                        <a:pt x="705" y="512"/>
                      </a:lnTo>
                      <a:lnTo>
                        <a:pt x="715" y="518"/>
                      </a:lnTo>
                      <a:lnTo>
                        <a:pt x="724" y="525"/>
                      </a:lnTo>
                      <a:lnTo>
                        <a:pt x="732" y="533"/>
                      </a:lnTo>
                      <a:lnTo>
                        <a:pt x="740" y="542"/>
                      </a:lnTo>
                      <a:lnTo>
                        <a:pt x="746" y="551"/>
                      </a:lnTo>
                      <a:lnTo>
                        <a:pt x="751" y="563"/>
                      </a:lnTo>
                      <a:lnTo>
                        <a:pt x="756" y="574"/>
                      </a:lnTo>
                      <a:lnTo>
                        <a:pt x="760" y="585"/>
                      </a:lnTo>
                      <a:lnTo>
                        <a:pt x="764" y="598"/>
                      </a:lnTo>
                      <a:lnTo>
                        <a:pt x="766" y="612"/>
                      </a:lnTo>
                      <a:lnTo>
                        <a:pt x="770" y="640"/>
                      </a:lnTo>
                      <a:lnTo>
                        <a:pt x="772" y="670"/>
                      </a:lnTo>
                      <a:lnTo>
                        <a:pt x="773" y="702"/>
                      </a:lnTo>
                      <a:lnTo>
                        <a:pt x="772" y="735"/>
                      </a:lnTo>
                      <a:lnTo>
                        <a:pt x="770" y="803"/>
                      </a:lnTo>
                      <a:lnTo>
                        <a:pt x="769" y="872"/>
                      </a:lnTo>
                      <a:lnTo>
                        <a:pt x="772" y="939"/>
                      </a:lnTo>
                      <a:lnTo>
                        <a:pt x="774" y="1007"/>
                      </a:lnTo>
                      <a:lnTo>
                        <a:pt x="774" y="1041"/>
                      </a:lnTo>
                      <a:lnTo>
                        <a:pt x="774" y="1073"/>
                      </a:lnTo>
                      <a:lnTo>
                        <a:pt x="772" y="1103"/>
                      </a:lnTo>
                      <a:lnTo>
                        <a:pt x="768" y="1133"/>
                      </a:lnTo>
                      <a:lnTo>
                        <a:pt x="764" y="1147"/>
                      </a:lnTo>
                      <a:lnTo>
                        <a:pt x="760" y="1159"/>
                      </a:lnTo>
                      <a:lnTo>
                        <a:pt x="756" y="1172"/>
                      </a:lnTo>
                      <a:lnTo>
                        <a:pt x="751" y="1183"/>
                      </a:lnTo>
                      <a:lnTo>
                        <a:pt x="745" y="1193"/>
                      </a:lnTo>
                      <a:lnTo>
                        <a:pt x="739" y="1204"/>
                      </a:lnTo>
                      <a:lnTo>
                        <a:pt x="731" y="1212"/>
                      </a:lnTo>
                      <a:lnTo>
                        <a:pt x="722" y="1221"/>
                      </a:lnTo>
                      <a:lnTo>
                        <a:pt x="713" y="1229"/>
                      </a:lnTo>
                      <a:lnTo>
                        <a:pt x="703" y="1235"/>
                      </a:lnTo>
                      <a:lnTo>
                        <a:pt x="691" y="1240"/>
                      </a:lnTo>
                      <a:lnTo>
                        <a:pt x="678" y="1244"/>
                      </a:lnTo>
                      <a:lnTo>
                        <a:pt x="664" y="1248"/>
                      </a:lnTo>
                      <a:lnTo>
                        <a:pt x="649" y="1249"/>
                      </a:lnTo>
                      <a:lnTo>
                        <a:pt x="633" y="1250"/>
                      </a:lnTo>
                      <a:lnTo>
                        <a:pt x="614" y="1249"/>
                      </a:lnTo>
                      <a:close/>
                      <a:moveTo>
                        <a:pt x="769" y="1595"/>
                      </a:moveTo>
                      <a:lnTo>
                        <a:pt x="770" y="1623"/>
                      </a:lnTo>
                      <a:lnTo>
                        <a:pt x="772" y="1648"/>
                      </a:lnTo>
                      <a:lnTo>
                        <a:pt x="772" y="1672"/>
                      </a:lnTo>
                      <a:lnTo>
                        <a:pt x="770" y="1694"/>
                      </a:lnTo>
                      <a:lnTo>
                        <a:pt x="769" y="1714"/>
                      </a:lnTo>
                      <a:lnTo>
                        <a:pt x="766" y="1730"/>
                      </a:lnTo>
                      <a:lnTo>
                        <a:pt x="764" y="1747"/>
                      </a:lnTo>
                      <a:lnTo>
                        <a:pt x="760" y="1761"/>
                      </a:lnTo>
                      <a:lnTo>
                        <a:pt x="756" y="1772"/>
                      </a:lnTo>
                      <a:lnTo>
                        <a:pt x="751" y="1782"/>
                      </a:lnTo>
                      <a:lnTo>
                        <a:pt x="746" y="1793"/>
                      </a:lnTo>
                      <a:lnTo>
                        <a:pt x="741" y="1799"/>
                      </a:lnTo>
                      <a:lnTo>
                        <a:pt x="735" y="1805"/>
                      </a:lnTo>
                      <a:lnTo>
                        <a:pt x="729" y="1810"/>
                      </a:lnTo>
                      <a:lnTo>
                        <a:pt x="722" y="1814"/>
                      </a:lnTo>
                      <a:lnTo>
                        <a:pt x="715" y="1817"/>
                      </a:lnTo>
                      <a:lnTo>
                        <a:pt x="708" y="1819"/>
                      </a:lnTo>
                      <a:lnTo>
                        <a:pt x="701" y="1819"/>
                      </a:lnTo>
                      <a:lnTo>
                        <a:pt x="693" y="1819"/>
                      </a:lnTo>
                      <a:lnTo>
                        <a:pt x="684" y="1819"/>
                      </a:lnTo>
                      <a:lnTo>
                        <a:pt x="669" y="1815"/>
                      </a:lnTo>
                      <a:lnTo>
                        <a:pt x="653" y="1810"/>
                      </a:lnTo>
                      <a:lnTo>
                        <a:pt x="621" y="1798"/>
                      </a:lnTo>
                      <a:lnTo>
                        <a:pt x="594" y="1785"/>
                      </a:lnTo>
                      <a:lnTo>
                        <a:pt x="578" y="1782"/>
                      </a:lnTo>
                      <a:lnTo>
                        <a:pt x="556" y="1779"/>
                      </a:lnTo>
                      <a:lnTo>
                        <a:pt x="528" y="1777"/>
                      </a:lnTo>
                      <a:lnTo>
                        <a:pt x="494" y="1775"/>
                      </a:lnTo>
                      <a:lnTo>
                        <a:pt x="413" y="1774"/>
                      </a:lnTo>
                      <a:lnTo>
                        <a:pt x="323" y="1774"/>
                      </a:lnTo>
                      <a:lnTo>
                        <a:pt x="234" y="1774"/>
                      </a:lnTo>
                      <a:lnTo>
                        <a:pt x="150" y="1775"/>
                      </a:lnTo>
                      <a:lnTo>
                        <a:pt x="82" y="1776"/>
                      </a:lnTo>
                      <a:lnTo>
                        <a:pt x="38" y="1776"/>
                      </a:lnTo>
                      <a:lnTo>
                        <a:pt x="38" y="1808"/>
                      </a:lnTo>
                      <a:lnTo>
                        <a:pt x="41" y="1837"/>
                      </a:lnTo>
                      <a:lnTo>
                        <a:pt x="44" y="1865"/>
                      </a:lnTo>
                      <a:lnTo>
                        <a:pt x="48" y="1893"/>
                      </a:lnTo>
                      <a:lnTo>
                        <a:pt x="54" y="1918"/>
                      </a:lnTo>
                      <a:lnTo>
                        <a:pt x="61" y="1943"/>
                      </a:lnTo>
                      <a:lnTo>
                        <a:pt x="68" y="1966"/>
                      </a:lnTo>
                      <a:lnTo>
                        <a:pt x="76" y="1989"/>
                      </a:lnTo>
                      <a:lnTo>
                        <a:pt x="86" y="2009"/>
                      </a:lnTo>
                      <a:lnTo>
                        <a:pt x="96" y="2029"/>
                      </a:lnTo>
                      <a:lnTo>
                        <a:pt x="109" y="2048"/>
                      </a:lnTo>
                      <a:lnTo>
                        <a:pt x="121" y="2066"/>
                      </a:lnTo>
                      <a:lnTo>
                        <a:pt x="135" y="2083"/>
                      </a:lnTo>
                      <a:lnTo>
                        <a:pt x="149" y="2099"/>
                      </a:lnTo>
                      <a:lnTo>
                        <a:pt x="164" y="2113"/>
                      </a:lnTo>
                      <a:lnTo>
                        <a:pt x="181" y="2127"/>
                      </a:lnTo>
                      <a:lnTo>
                        <a:pt x="198" y="2140"/>
                      </a:lnTo>
                      <a:lnTo>
                        <a:pt x="217" y="2152"/>
                      </a:lnTo>
                      <a:lnTo>
                        <a:pt x="236" y="2162"/>
                      </a:lnTo>
                      <a:lnTo>
                        <a:pt x="256" y="2173"/>
                      </a:lnTo>
                      <a:lnTo>
                        <a:pt x="278" y="2183"/>
                      </a:lnTo>
                      <a:lnTo>
                        <a:pt x="299" y="2190"/>
                      </a:lnTo>
                      <a:lnTo>
                        <a:pt x="323" y="2198"/>
                      </a:lnTo>
                      <a:lnTo>
                        <a:pt x="346" y="2206"/>
                      </a:lnTo>
                      <a:lnTo>
                        <a:pt x="371" y="2212"/>
                      </a:lnTo>
                      <a:lnTo>
                        <a:pt x="397" y="2217"/>
                      </a:lnTo>
                      <a:lnTo>
                        <a:pt x="423" y="2222"/>
                      </a:lnTo>
                      <a:lnTo>
                        <a:pt x="451" y="2226"/>
                      </a:lnTo>
                      <a:lnTo>
                        <a:pt x="479" y="2228"/>
                      </a:lnTo>
                      <a:lnTo>
                        <a:pt x="508" y="2232"/>
                      </a:lnTo>
                      <a:lnTo>
                        <a:pt x="537" y="2233"/>
                      </a:lnTo>
                      <a:lnTo>
                        <a:pt x="567" y="2236"/>
                      </a:lnTo>
                      <a:lnTo>
                        <a:pt x="647" y="2237"/>
                      </a:lnTo>
                      <a:lnTo>
                        <a:pt x="721" y="2236"/>
                      </a:lnTo>
                      <a:lnTo>
                        <a:pt x="789" y="2233"/>
                      </a:lnTo>
                      <a:lnTo>
                        <a:pt x="852" y="2226"/>
                      </a:lnTo>
                      <a:lnTo>
                        <a:pt x="909" y="2217"/>
                      </a:lnTo>
                      <a:lnTo>
                        <a:pt x="962" y="2204"/>
                      </a:lnTo>
                      <a:lnTo>
                        <a:pt x="1011" y="2190"/>
                      </a:lnTo>
                      <a:lnTo>
                        <a:pt x="1054" y="2173"/>
                      </a:lnTo>
                      <a:lnTo>
                        <a:pt x="1095" y="2152"/>
                      </a:lnTo>
                      <a:lnTo>
                        <a:pt x="1130" y="2128"/>
                      </a:lnTo>
                      <a:lnTo>
                        <a:pt x="1162" y="2103"/>
                      </a:lnTo>
                      <a:lnTo>
                        <a:pt x="1189" y="2075"/>
                      </a:lnTo>
                      <a:lnTo>
                        <a:pt x="1215" y="2045"/>
                      </a:lnTo>
                      <a:lnTo>
                        <a:pt x="1236" y="2010"/>
                      </a:lnTo>
                      <a:lnTo>
                        <a:pt x="1254" y="1975"/>
                      </a:lnTo>
                      <a:lnTo>
                        <a:pt x="1270" y="1937"/>
                      </a:lnTo>
                      <a:lnTo>
                        <a:pt x="1283" y="1895"/>
                      </a:lnTo>
                      <a:lnTo>
                        <a:pt x="1293" y="1852"/>
                      </a:lnTo>
                      <a:lnTo>
                        <a:pt x="1302" y="1806"/>
                      </a:lnTo>
                      <a:lnTo>
                        <a:pt x="1308" y="1758"/>
                      </a:lnTo>
                      <a:lnTo>
                        <a:pt x="1313" y="1709"/>
                      </a:lnTo>
                      <a:lnTo>
                        <a:pt x="1317" y="1656"/>
                      </a:lnTo>
                      <a:lnTo>
                        <a:pt x="1318" y="1601"/>
                      </a:lnTo>
                      <a:lnTo>
                        <a:pt x="1319" y="1543"/>
                      </a:lnTo>
                      <a:lnTo>
                        <a:pt x="1318" y="1423"/>
                      </a:lnTo>
                      <a:lnTo>
                        <a:pt x="1316" y="1292"/>
                      </a:lnTo>
                      <a:lnTo>
                        <a:pt x="1313" y="1154"/>
                      </a:lnTo>
                      <a:lnTo>
                        <a:pt x="1312" y="1008"/>
                      </a:lnTo>
                      <a:lnTo>
                        <a:pt x="1312" y="973"/>
                      </a:lnTo>
                      <a:lnTo>
                        <a:pt x="1312" y="925"/>
                      </a:lnTo>
                      <a:lnTo>
                        <a:pt x="1313" y="865"/>
                      </a:lnTo>
                      <a:lnTo>
                        <a:pt x="1314" y="799"/>
                      </a:lnTo>
                      <a:lnTo>
                        <a:pt x="1316" y="725"/>
                      </a:lnTo>
                      <a:lnTo>
                        <a:pt x="1316" y="646"/>
                      </a:lnTo>
                      <a:lnTo>
                        <a:pt x="1317" y="565"/>
                      </a:lnTo>
                      <a:lnTo>
                        <a:pt x="1318" y="483"/>
                      </a:lnTo>
                      <a:lnTo>
                        <a:pt x="1318" y="402"/>
                      </a:lnTo>
                      <a:lnTo>
                        <a:pt x="1317" y="324"/>
                      </a:lnTo>
                      <a:lnTo>
                        <a:pt x="1316" y="250"/>
                      </a:lnTo>
                      <a:lnTo>
                        <a:pt x="1314" y="184"/>
                      </a:lnTo>
                      <a:lnTo>
                        <a:pt x="1311" y="126"/>
                      </a:lnTo>
                      <a:lnTo>
                        <a:pt x="1307" y="77"/>
                      </a:lnTo>
                      <a:lnTo>
                        <a:pt x="1304" y="58"/>
                      </a:lnTo>
                      <a:lnTo>
                        <a:pt x="1302" y="42"/>
                      </a:lnTo>
                      <a:lnTo>
                        <a:pt x="1299" y="29"/>
                      </a:lnTo>
                      <a:lnTo>
                        <a:pt x="1295" y="20"/>
                      </a:lnTo>
                      <a:lnTo>
                        <a:pt x="1282" y="14"/>
                      </a:lnTo>
                      <a:lnTo>
                        <a:pt x="1266" y="10"/>
                      </a:lnTo>
                      <a:lnTo>
                        <a:pt x="1249" y="6"/>
                      </a:lnTo>
                      <a:lnTo>
                        <a:pt x="1230" y="4"/>
                      </a:lnTo>
                      <a:lnTo>
                        <a:pt x="1210" y="1"/>
                      </a:lnTo>
                      <a:lnTo>
                        <a:pt x="1189" y="0"/>
                      </a:lnTo>
                      <a:lnTo>
                        <a:pt x="1167" y="0"/>
                      </a:lnTo>
                      <a:lnTo>
                        <a:pt x="1145" y="0"/>
                      </a:lnTo>
                      <a:lnTo>
                        <a:pt x="1100" y="3"/>
                      </a:lnTo>
                      <a:lnTo>
                        <a:pt x="1056" y="4"/>
                      </a:lnTo>
                      <a:lnTo>
                        <a:pt x="1014" y="6"/>
                      </a:lnTo>
                      <a:lnTo>
                        <a:pt x="976" y="8"/>
                      </a:lnTo>
                      <a:lnTo>
                        <a:pt x="912" y="5"/>
                      </a:lnTo>
                      <a:lnTo>
                        <a:pt x="862" y="3"/>
                      </a:lnTo>
                      <a:lnTo>
                        <a:pt x="843" y="3"/>
                      </a:lnTo>
                      <a:lnTo>
                        <a:pt x="827" y="3"/>
                      </a:lnTo>
                      <a:lnTo>
                        <a:pt x="813" y="5"/>
                      </a:lnTo>
                      <a:lnTo>
                        <a:pt x="802" y="9"/>
                      </a:lnTo>
                      <a:lnTo>
                        <a:pt x="798" y="12"/>
                      </a:lnTo>
                      <a:lnTo>
                        <a:pt x="793" y="14"/>
                      </a:lnTo>
                      <a:lnTo>
                        <a:pt x="790" y="18"/>
                      </a:lnTo>
                      <a:lnTo>
                        <a:pt x="787" y="23"/>
                      </a:lnTo>
                      <a:lnTo>
                        <a:pt x="784" y="28"/>
                      </a:lnTo>
                      <a:lnTo>
                        <a:pt x="782" y="33"/>
                      </a:lnTo>
                      <a:lnTo>
                        <a:pt x="780" y="41"/>
                      </a:lnTo>
                      <a:lnTo>
                        <a:pt x="779" y="48"/>
                      </a:lnTo>
                      <a:lnTo>
                        <a:pt x="778" y="66"/>
                      </a:lnTo>
                      <a:lnTo>
                        <a:pt x="777" y="88"/>
                      </a:lnTo>
                      <a:lnTo>
                        <a:pt x="778" y="114"/>
                      </a:lnTo>
                      <a:lnTo>
                        <a:pt x="778" y="145"/>
                      </a:lnTo>
                      <a:lnTo>
                        <a:pt x="761" y="134"/>
                      </a:lnTo>
                      <a:lnTo>
                        <a:pt x="758" y="132"/>
                      </a:lnTo>
                      <a:lnTo>
                        <a:pt x="755" y="128"/>
                      </a:lnTo>
                      <a:lnTo>
                        <a:pt x="743" y="118"/>
                      </a:lnTo>
                      <a:lnTo>
                        <a:pt x="725" y="103"/>
                      </a:lnTo>
                      <a:lnTo>
                        <a:pt x="706" y="90"/>
                      </a:lnTo>
                      <a:lnTo>
                        <a:pt x="687" y="77"/>
                      </a:lnTo>
                      <a:lnTo>
                        <a:pt x="667" y="66"/>
                      </a:lnTo>
                      <a:lnTo>
                        <a:pt x="648" y="55"/>
                      </a:lnTo>
                      <a:lnTo>
                        <a:pt x="628" y="46"/>
                      </a:lnTo>
                      <a:lnTo>
                        <a:pt x="607" y="37"/>
                      </a:lnTo>
                      <a:lnTo>
                        <a:pt x="587" y="29"/>
                      </a:lnTo>
                      <a:lnTo>
                        <a:pt x="567" y="23"/>
                      </a:lnTo>
                      <a:lnTo>
                        <a:pt x="547" y="17"/>
                      </a:lnTo>
                      <a:lnTo>
                        <a:pt x="527" y="13"/>
                      </a:lnTo>
                      <a:lnTo>
                        <a:pt x="506" y="9"/>
                      </a:lnTo>
                      <a:lnTo>
                        <a:pt x="486" y="5"/>
                      </a:lnTo>
                      <a:lnTo>
                        <a:pt x="466" y="4"/>
                      </a:lnTo>
                      <a:lnTo>
                        <a:pt x="446" y="3"/>
                      </a:lnTo>
                      <a:lnTo>
                        <a:pt x="426" y="1"/>
                      </a:lnTo>
                      <a:lnTo>
                        <a:pt x="405" y="3"/>
                      </a:lnTo>
                      <a:lnTo>
                        <a:pt x="386" y="4"/>
                      </a:lnTo>
                      <a:lnTo>
                        <a:pt x="366" y="6"/>
                      </a:lnTo>
                      <a:lnTo>
                        <a:pt x="347" y="9"/>
                      </a:lnTo>
                      <a:lnTo>
                        <a:pt x="328" y="13"/>
                      </a:lnTo>
                      <a:lnTo>
                        <a:pt x="309" y="18"/>
                      </a:lnTo>
                      <a:lnTo>
                        <a:pt x="291" y="23"/>
                      </a:lnTo>
                      <a:lnTo>
                        <a:pt x="273" y="29"/>
                      </a:lnTo>
                      <a:lnTo>
                        <a:pt x="255" y="36"/>
                      </a:lnTo>
                      <a:lnTo>
                        <a:pt x="238" y="43"/>
                      </a:lnTo>
                      <a:lnTo>
                        <a:pt x="220" y="52"/>
                      </a:lnTo>
                      <a:lnTo>
                        <a:pt x="203" y="61"/>
                      </a:lnTo>
                      <a:lnTo>
                        <a:pt x="188" y="70"/>
                      </a:lnTo>
                      <a:lnTo>
                        <a:pt x="172" y="81"/>
                      </a:lnTo>
                      <a:lnTo>
                        <a:pt x="157" y="91"/>
                      </a:lnTo>
                      <a:lnTo>
                        <a:pt x="143" y="104"/>
                      </a:lnTo>
                      <a:lnTo>
                        <a:pt x="126" y="118"/>
                      </a:lnTo>
                      <a:lnTo>
                        <a:pt x="111" y="134"/>
                      </a:lnTo>
                      <a:lnTo>
                        <a:pt x="97" y="151"/>
                      </a:lnTo>
                      <a:lnTo>
                        <a:pt x="85" y="169"/>
                      </a:lnTo>
                      <a:lnTo>
                        <a:pt x="73" y="186"/>
                      </a:lnTo>
                      <a:lnTo>
                        <a:pt x="62" y="205"/>
                      </a:lnTo>
                      <a:lnTo>
                        <a:pt x="53" y="226"/>
                      </a:lnTo>
                      <a:lnTo>
                        <a:pt x="44" y="246"/>
                      </a:lnTo>
                      <a:lnTo>
                        <a:pt x="37" y="266"/>
                      </a:lnTo>
                      <a:lnTo>
                        <a:pt x="30" y="288"/>
                      </a:lnTo>
                      <a:lnTo>
                        <a:pt x="24" y="310"/>
                      </a:lnTo>
                      <a:lnTo>
                        <a:pt x="19" y="333"/>
                      </a:lnTo>
                      <a:lnTo>
                        <a:pt x="14" y="356"/>
                      </a:lnTo>
                      <a:lnTo>
                        <a:pt x="10" y="380"/>
                      </a:lnTo>
                      <a:lnTo>
                        <a:pt x="8" y="404"/>
                      </a:lnTo>
                      <a:lnTo>
                        <a:pt x="5" y="428"/>
                      </a:lnTo>
                      <a:lnTo>
                        <a:pt x="1" y="479"/>
                      </a:lnTo>
                      <a:lnTo>
                        <a:pt x="0" y="531"/>
                      </a:lnTo>
                      <a:lnTo>
                        <a:pt x="0" y="584"/>
                      </a:lnTo>
                      <a:lnTo>
                        <a:pt x="0" y="637"/>
                      </a:lnTo>
                      <a:lnTo>
                        <a:pt x="4" y="746"/>
                      </a:lnTo>
                      <a:lnTo>
                        <a:pt x="5" y="854"/>
                      </a:lnTo>
                      <a:lnTo>
                        <a:pt x="5" y="956"/>
                      </a:lnTo>
                      <a:lnTo>
                        <a:pt x="4" y="1062"/>
                      </a:lnTo>
                      <a:lnTo>
                        <a:pt x="4" y="1115"/>
                      </a:lnTo>
                      <a:lnTo>
                        <a:pt x="5" y="1168"/>
                      </a:lnTo>
                      <a:lnTo>
                        <a:pt x="8" y="1220"/>
                      </a:lnTo>
                      <a:lnTo>
                        <a:pt x="12" y="1272"/>
                      </a:lnTo>
                      <a:lnTo>
                        <a:pt x="17" y="1323"/>
                      </a:lnTo>
                      <a:lnTo>
                        <a:pt x="24" y="1372"/>
                      </a:lnTo>
                      <a:lnTo>
                        <a:pt x="28" y="1396"/>
                      </a:lnTo>
                      <a:lnTo>
                        <a:pt x="34" y="1419"/>
                      </a:lnTo>
                      <a:lnTo>
                        <a:pt x="39" y="1442"/>
                      </a:lnTo>
                      <a:lnTo>
                        <a:pt x="47" y="1464"/>
                      </a:lnTo>
                      <a:lnTo>
                        <a:pt x="53" y="1486"/>
                      </a:lnTo>
                      <a:lnTo>
                        <a:pt x="62" y="1508"/>
                      </a:lnTo>
                      <a:lnTo>
                        <a:pt x="71" y="1528"/>
                      </a:lnTo>
                      <a:lnTo>
                        <a:pt x="81" y="1548"/>
                      </a:lnTo>
                      <a:lnTo>
                        <a:pt x="91" y="1567"/>
                      </a:lnTo>
                      <a:lnTo>
                        <a:pt x="104" y="1585"/>
                      </a:lnTo>
                      <a:lnTo>
                        <a:pt x="116" y="1603"/>
                      </a:lnTo>
                      <a:lnTo>
                        <a:pt x="130" y="1619"/>
                      </a:lnTo>
                      <a:lnTo>
                        <a:pt x="143" y="1633"/>
                      </a:lnTo>
                      <a:lnTo>
                        <a:pt x="158" y="1646"/>
                      </a:lnTo>
                      <a:lnTo>
                        <a:pt x="172" y="1658"/>
                      </a:lnTo>
                      <a:lnTo>
                        <a:pt x="188" y="1670"/>
                      </a:lnTo>
                      <a:lnTo>
                        <a:pt x="205" y="1680"/>
                      </a:lnTo>
                      <a:lnTo>
                        <a:pt x="222" y="1690"/>
                      </a:lnTo>
                      <a:lnTo>
                        <a:pt x="240" y="1699"/>
                      </a:lnTo>
                      <a:lnTo>
                        <a:pt x="259" y="1706"/>
                      </a:lnTo>
                      <a:lnTo>
                        <a:pt x="278" y="1713"/>
                      </a:lnTo>
                      <a:lnTo>
                        <a:pt x="297" y="1719"/>
                      </a:lnTo>
                      <a:lnTo>
                        <a:pt x="317" y="1723"/>
                      </a:lnTo>
                      <a:lnTo>
                        <a:pt x="339" y="1727"/>
                      </a:lnTo>
                      <a:lnTo>
                        <a:pt x="359" y="1729"/>
                      </a:lnTo>
                      <a:lnTo>
                        <a:pt x="380" y="1732"/>
                      </a:lnTo>
                      <a:lnTo>
                        <a:pt x="402" y="1733"/>
                      </a:lnTo>
                      <a:lnTo>
                        <a:pt x="423" y="1732"/>
                      </a:lnTo>
                      <a:lnTo>
                        <a:pt x="445" y="1732"/>
                      </a:lnTo>
                      <a:lnTo>
                        <a:pt x="467" y="1729"/>
                      </a:lnTo>
                      <a:lnTo>
                        <a:pt x="489" y="1727"/>
                      </a:lnTo>
                      <a:lnTo>
                        <a:pt x="511" y="1722"/>
                      </a:lnTo>
                      <a:lnTo>
                        <a:pt x="534" y="1717"/>
                      </a:lnTo>
                      <a:lnTo>
                        <a:pt x="556" y="1711"/>
                      </a:lnTo>
                      <a:lnTo>
                        <a:pt x="578" y="1704"/>
                      </a:lnTo>
                      <a:lnTo>
                        <a:pt x="600" y="1696"/>
                      </a:lnTo>
                      <a:lnTo>
                        <a:pt x="623" y="1686"/>
                      </a:lnTo>
                      <a:lnTo>
                        <a:pt x="644" y="1676"/>
                      </a:lnTo>
                      <a:lnTo>
                        <a:pt x="665" y="1666"/>
                      </a:lnTo>
                      <a:lnTo>
                        <a:pt x="687" y="1653"/>
                      </a:lnTo>
                      <a:lnTo>
                        <a:pt x="708" y="1641"/>
                      </a:lnTo>
                      <a:lnTo>
                        <a:pt x="729" y="1625"/>
                      </a:lnTo>
                      <a:lnTo>
                        <a:pt x="749" y="1610"/>
                      </a:lnTo>
                      <a:lnTo>
                        <a:pt x="769" y="1595"/>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16">
                  <a:extLst>
                    <a:ext uri="{FF2B5EF4-FFF2-40B4-BE49-F238E27FC236}">
                      <a16:creationId xmlns:a16="http://schemas.microsoft.com/office/drawing/2014/main" id="{5812F726-D1CC-0D8D-DA82-1690E757EF72}"/>
                    </a:ext>
                  </a:extLst>
                </p:cNvPr>
                <p:cNvSpPr>
                  <a:spLocks/>
                </p:cNvSpPr>
                <p:nvPr/>
              </p:nvSpPr>
              <p:spPr bwMode="auto">
                <a:xfrm>
                  <a:off x="4276759" y="4156870"/>
                  <a:ext cx="519112" cy="687387"/>
                </a:xfrm>
                <a:custGeom>
                  <a:avLst/>
                  <a:gdLst>
                    <a:gd name="T0" fmla="*/ 545 w 1307"/>
                    <a:gd name="T1" fmla="*/ 25 h 1730"/>
                    <a:gd name="T2" fmla="*/ 14 w 1307"/>
                    <a:gd name="T3" fmla="*/ 47 h 1730"/>
                    <a:gd name="T4" fmla="*/ 9 w 1307"/>
                    <a:gd name="T5" fmla="*/ 99 h 1730"/>
                    <a:gd name="T6" fmla="*/ 4 w 1307"/>
                    <a:gd name="T7" fmla="*/ 219 h 1730"/>
                    <a:gd name="T8" fmla="*/ 0 w 1307"/>
                    <a:gd name="T9" fmla="*/ 441 h 1730"/>
                    <a:gd name="T10" fmla="*/ 0 w 1307"/>
                    <a:gd name="T11" fmla="*/ 707 h 1730"/>
                    <a:gd name="T12" fmla="*/ 2 w 1307"/>
                    <a:gd name="T13" fmla="*/ 992 h 1730"/>
                    <a:gd name="T14" fmla="*/ 6 w 1307"/>
                    <a:gd name="T15" fmla="*/ 1267 h 1730"/>
                    <a:gd name="T16" fmla="*/ 11 w 1307"/>
                    <a:gd name="T17" fmla="*/ 1504 h 1730"/>
                    <a:gd name="T18" fmla="*/ 18 w 1307"/>
                    <a:gd name="T19" fmla="*/ 1676 h 1730"/>
                    <a:gd name="T20" fmla="*/ 566 w 1307"/>
                    <a:gd name="T21" fmla="*/ 1730 h 1730"/>
                    <a:gd name="T22" fmla="*/ 571 w 1307"/>
                    <a:gd name="T23" fmla="*/ 1654 h 1730"/>
                    <a:gd name="T24" fmla="*/ 573 w 1307"/>
                    <a:gd name="T25" fmla="*/ 1572 h 1730"/>
                    <a:gd name="T26" fmla="*/ 571 w 1307"/>
                    <a:gd name="T27" fmla="*/ 1400 h 1730"/>
                    <a:gd name="T28" fmla="*/ 566 w 1307"/>
                    <a:gd name="T29" fmla="*/ 1226 h 1730"/>
                    <a:gd name="T30" fmla="*/ 562 w 1307"/>
                    <a:gd name="T31" fmla="*/ 1068 h 1730"/>
                    <a:gd name="T32" fmla="*/ 557 w 1307"/>
                    <a:gd name="T33" fmla="*/ 852 h 1730"/>
                    <a:gd name="T34" fmla="*/ 555 w 1307"/>
                    <a:gd name="T35" fmla="*/ 757 h 1730"/>
                    <a:gd name="T36" fmla="*/ 562 w 1307"/>
                    <a:gd name="T37" fmla="*/ 676 h 1730"/>
                    <a:gd name="T38" fmla="*/ 568 w 1307"/>
                    <a:gd name="T39" fmla="*/ 641 h 1730"/>
                    <a:gd name="T40" fmla="*/ 578 w 1307"/>
                    <a:gd name="T41" fmla="*/ 611 h 1730"/>
                    <a:gd name="T42" fmla="*/ 591 w 1307"/>
                    <a:gd name="T43" fmla="*/ 585 h 1730"/>
                    <a:gd name="T44" fmla="*/ 608 w 1307"/>
                    <a:gd name="T45" fmla="*/ 565 h 1730"/>
                    <a:gd name="T46" fmla="*/ 630 w 1307"/>
                    <a:gd name="T47" fmla="*/ 550 h 1730"/>
                    <a:gd name="T48" fmla="*/ 656 w 1307"/>
                    <a:gd name="T49" fmla="*/ 541 h 1730"/>
                    <a:gd name="T50" fmla="*/ 689 w 1307"/>
                    <a:gd name="T51" fmla="*/ 538 h 1730"/>
                    <a:gd name="T52" fmla="*/ 727 w 1307"/>
                    <a:gd name="T53" fmla="*/ 543 h 1730"/>
                    <a:gd name="T54" fmla="*/ 737 w 1307"/>
                    <a:gd name="T55" fmla="*/ 570 h 1730"/>
                    <a:gd name="T56" fmla="*/ 745 w 1307"/>
                    <a:gd name="T57" fmla="*/ 613 h 1730"/>
                    <a:gd name="T58" fmla="*/ 756 w 1307"/>
                    <a:gd name="T59" fmla="*/ 741 h 1730"/>
                    <a:gd name="T60" fmla="*/ 762 w 1307"/>
                    <a:gd name="T61" fmla="*/ 907 h 1730"/>
                    <a:gd name="T62" fmla="*/ 765 w 1307"/>
                    <a:gd name="T63" fmla="*/ 1094 h 1730"/>
                    <a:gd name="T64" fmla="*/ 766 w 1307"/>
                    <a:gd name="T65" fmla="*/ 1287 h 1730"/>
                    <a:gd name="T66" fmla="*/ 765 w 1307"/>
                    <a:gd name="T67" fmla="*/ 1468 h 1730"/>
                    <a:gd name="T68" fmla="*/ 765 w 1307"/>
                    <a:gd name="T69" fmla="*/ 1618 h 1730"/>
                    <a:gd name="T70" fmla="*/ 765 w 1307"/>
                    <a:gd name="T71" fmla="*/ 1723 h 1730"/>
                    <a:gd name="T72" fmla="*/ 1305 w 1307"/>
                    <a:gd name="T73" fmla="*/ 1639 h 1730"/>
                    <a:gd name="T74" fmla="*/ 1303 w 1307"/>
                    <a:gd name="T75" fmla="*/ 1477 h 1730"/>
                    <a:gd name="T76" fmla="*/ 1302 w 1307"/>
                    <a:gd name="T77" fmla="*/ 1314 h 1730"/>
                    <a:gd name="T78" fmla="*/ 1300 w 1307"/>
                    <a:gd name="T79" fmla="*/ 1150 h 1730"/>
                    <a:gd name="T80" fmla="*/ 1300 w 1307"/>
                    <a:gd name="T81" fmla="*/ 987 h 1730"/>
                    <a:gd name="T82" fmla="*/ 1302 w 1307"/>
                    <a:gd name="T83" fmla="*/ 823 h 1730"/>
                    <a:gd name="T84" fmla="*/ 1300 w 1307"/>
                    <a:gd name="T85" fmla="*/ 661 h 1730"/>
                    <a:gd name="T86" fmla="*/ 1299 w 1307"/>
                    <a:gd name="T87" fmla="*/ 499 h 1730"/>
                    <a:gd name="T88" fmla="*/ 1295 w 1307"/>
                    <a:gd name="T89" fmla="*/ 375 h 1730"/>
                    <a:gd name="T90" fmla="*/ 1284 w 1307"/>
                    <a:gd name="T91" fmla="*/ 296 h 1730"/>
                    <a:gd name="T92" fmla="*/ 1264 w 1307"/>
                    <a:gd name="T93" fmla="*/ 228 h 1730"/>
                    <a:gd name="T94" fmla="*/ 1235 w 1307"/>
                    <a:gd name="T95" fmla="*/ 167 h 1730"/>
                    <a:gd name="T96" fmla="*/ 1199 w 1307"/>
                    <a:gd name="T97" fmla="*/ 117 h 1730"/>
                    <a:gd name="T98" fmla="*/ 1158 w 1307"/>
                    <a:gd name="T99" fmla="*/ 76 h 1730"/>
                    <a:gd name="T100" fmla="*/ 1110 w 1307"/>
                    <a:gd name="T101" fmla="*/ 43 h 1730"/>
                    <a:gd name="T102" fmla="*/ 1058 w 1307"/>
                    <a:gd name="T103" fmla="*/ 20 h 1730"/>
                    <a:gd name="T104" fmla="*/ 1002 w 1307"/>
                    <a:gd name="T105" fmla="*/ 5 h 1730"/>
                    <a:gd name="T106" fmla="*/ 943 w 1307"/>
                    <a:gd name="T107" fmla="*/ 0 h 1730"/>
                    <a:gd name="T108" fmla="*/ 881 w 1307"/>
                    <a:gd name="T109" fmla="*/ 3 h 1730"/>
                    <a:gd name="T110" fmla="*/ 819 w 1307"/>
                    <a:gd name="T111" fmla="*/ 15 h 1730"/>
                    <a:gd name="T112" fmla="*/ 756 w 1307"/>
                    <a:gd name="T113" fmla="*/ 35 h 1730"/>
                    <a:gd name="T114" fmla="*/ 694 w 1307"/>
                    <a:gd name="T115" fmla="*/ 65 h 1730"/>
                    <a:gd name="T116" fmla="*/ 632 w 1307"/>
                    <a:gd name="T117" fmla="*/ 103 h 1730"/>
                    <a:gd name="T118" fmla="*/ 574 w 1307"/>
                    <a:gd name="T119" fmla="*/ 149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7" h="1730">
                      <a:moveTo>
                        <a:pt x="545" y="175"/>
                      </a:moveTo>
                      <a:lnTo>
                        <a:pt x="545" y="25"/>
                      </a:lnTo>
                      <a:lnTo>
                        <a:pt x="16" y="32"/>
                      </a:lnTo>
                      <a:lnTo>
                        <a:pt x="14" y="47"/>
                      </a:lnTo>
                      <a:lnTo>
                        <a:pt x="11" y="70"/>
                      </a:lnTo>
                      <a:lnTo>
                        <a:pt x="9" y="99"/>
                      </a:lnTo>
                      <a:lnTo>
                        <a:pt x="6" y="133"/>
                      </a:lnTo>
                      <a:lnTo>
                        <a:pt x="4" y="219"/>
                      </a:lnTo>
                      <a:lnTo>
                        <a:pt x="1" y="322"/>
                      </a:lnTo>
                      <a:lnTo>
                        <a:pt x="0" y="441"/>
                      </a:lnTo>
                      <a:lnTo>
                        <a:pt x="0" y="570"/>
                      </a:lnTo>
                      <a:lnTo>
                        <a:pt x="0" y="707"/>
                      </a:lnTo>
                      <a:lnTo>
                        <a:pt x="0" y="849"/>
                      </a:lnTo>
                      <a:lnTo>
                        <a:pt x="2" y="992"/>
                      </a:lnTo>
                      <a:lnTo>
                        <a:pt x="4" y="1132"/>
                      </a:lnTo>
                      <a:lnTo>
                        <a:pt x="6" y="1267"/>
                      </a:lnTo>
                      <a:lnTo>
                        <a:pt x="9" y="1392"/>
                      </a:lnTo>
                      <a:lnTo>
                        <a:pt x="11" y="1504"/>
                      </a:lnTo>
                      <a:lnTo>
                        <a:pt x="15" y="1600"/>
                      </a:lnTo>
                      <a:lnTo>
                        <a:pt x="18" y="1676"/>
                      </a:lnTo>
                      <a:lnTo>
                        <a:pt x="20" y="1729"/>
                      </a:lnTo>
                      <a:lnTo>
                        <a:pt x="566" y="1730"/>
                      </a:lnTo>
                      <a:lnTo>
                        <a:pt x="568" y="1694"/>
                      </a:lnTo>
                      <a:lnTo>
                        <a:pt x="571" y="1654"/>
                      </a:lnTo>
                      <a:lnTo>
                        <a:pt x="572" y="1614"/>
                      </a:lnTo>
                      <a:lnTo>
                        <a:pt x="573" y="1572"/>
                      </a:lnTo>
                      <a:lnTo>
                        <a:pt x="573" y="1487"/>
                      </a:lnTo>
                      <a:lnTo>
                        <a:pt x="571" y="1400"/>
                      </a:lnTo>
                      <a:lnTo>
                        <a:pt x="568" y="1312"/>
                      </a:lnTo>
                      <a:lnTo>
                        <a:pt x="566" y="1226"/>
                      </a:lnTo>
                      <a:lnTo>
                        <a:pt x="563" y="1145"/>
                      </a:lnTo>
                      <a:lnTo>
                        <a:pt x="562" y="1068"/>
                      </a:lnTo>
                      <a:lnTo>
                        <a:pt x="560" y="956"/>
                      </a:lnTo>
                      <a:lnTo>
                        <a:pt x="557" y="852"/>
                      </a:lnTo>
                      <a:lnTo>
                        <a:pt x="555" y="804"/>
                      </a:lnTo>
                      <a:lnTo>
                        <a:pt x="555" y="757"/>
                      </a:lnTo>
                      <a:lnTo>
                        <a:pt x="558" y="716"/>
                      </a:lnTo>
                      <a:lnTo>
                        <a:pt x="562" y="676"/>
                      </a:lnTo>
                      <a:lnTo>
                        <a:pt x="564" y="659"/>
                      </a:lnTo>
                      <a:lnTo>
                        <a:pt x="568" y="641"/>
                      </a:lnTo>
                      <a:lnTo>
                        <a:pt x="572" y="626"/>
                      </a:lnTo>
                      <a:lnTo>
                        <a:pt x="578" y="611"/>
                      </a:lnTo>
                      <a:lnTo>
                        <a:pt x="583" y="598"/>
                      </a:lnTo>
                      <a:lnTo>
                        <a:pt x="591" y="585"/>
                      </a:lnTo>
                      <a:lnTo>
                        <a:pt x="598" y="574"/>
                      </a:lnTo>
                      <a:lnTo>
                        <a:pt x="608" y="565"/>
                      </a:lnTo>
                      <a:lnTo>
                        <a:pt x="619" y="556"/>
                      </a:lnTo>
                      <a:lnTo>
                        <a:pt x="630" y="550"/>
                      </a:lnTo>
                      <a:lnTo>
                        <a:pt x="643" y="545"/>
                      </a:lnTo>
                      <a:lnTo>
                        <a:pt x="656" y="541"/>
                      </a:lnTo>
                      <a:lnTo>
                        <a:pt x="672" y="538"/>
                      </a:lnTo>
                      <a:lnTo>
                        <a:pt x="689" y="538"/>
                      </a:lnTo>
                      <a:lnTo>
                        <a:pt x="707" y="540"/>
                      </a:lnTo>
                      <a:lnTo>
                        <a:pt x="727" y="543"/>
                      </a:lnTo>
                      <a:lnTo>
                        <a:pt x="732" y="555"/>
                      </a:lnTo>
                      <a:lnTo>
                        <a:pt x="737" y="570"/>
                      </a:lnTo>
                      <a:lnTo>
                        <a:pt x="741" y="590"/>
                      </a:lnTo>
                      <a:lnTo>
                        <a:pt x="745" y="613"/>
                      </a:lnTo>
                      <a:lnTo>
                        <a:pt x="751" y="671"/>
                      </a:lnTo>
                      <a:lnTo>
                        <a:pt x="756" y="741"/>
                      </a:lnTo>
                      <a:lnTo>
                        <a:pt x="760" y="820"/>
                      </a:lnTo>
                      <a:lnTo>
                        <a:pt x="762" y="907"/>
                      </a:lnTo>
                      <a:lnTo>
                        <a:pt x="765" y="999"/>
                      </a:lnTo>
                      <a:lnTo>
                        <a:pt x="765" y="1094"/>
                      </a:lnTo>
                      <a:lnTo>
                        <a:pt x="766" y="1192"/>
                      </a:lnTo>
                      <a:lnTo>
                        <a:pt x="766" y="1287"/>
                      </a:lnTo>
                      <a:lnTo>
                        <a:pt x="766" y="1379"/>
                      </a:lnTo>
                      <a:lnTo>
                        <a:pt x="765" y="1468"/>
                      </a:lnTo>
                      <a:lnTo>
                        <a:pt x="765" y="1548"/>
                      </a:lnTo>
                      <a:lnTo>
                        <a:pt x="765" y="1618"/>
                      </a:lnTo>
                      <a:lnTo>
                        <a:pt x="765" y="1677"/>
                      </a:lnTo>
                      <a:lnTo>
                        <a:pt x="765" y="1723"/>
                      </a:lnTo>
                      <a:lnTo>
                        <a:pt x="1307" y="1721"/>
                      </a:lnTo>
                      <a:lnTo>
                        <a:pt x="1305" y="1639"/>
                      </a:lnTo>
                      <a:lnTo>
                        <a:pt x="1303" y="1558"/>
                      </a:lnTo>
                      <a:lnTo>
                        <a:pt x="1303" y="1477"/>
                      </a:lnTo>
                      <a:lnTo>
                        <a:pt x="1302" y="1395"/>
                      </a:lnTo>
                      <a:lnTo>
                        <a:pt x="1302" y="1314"/>
                      </a:lnTo>
                      <a:lnTo>
                        <a:pt x="1300" y="1231"/>
                      </a:lnTo>
                      <a:lnTo>
                        <a:pt x="1300" y="1150"/>
                      </a:lnTo>
                      <a:lnTo>
                        <a:pt x="1300" y="1068"/>
                      </a:lnTo>
                      <a:lnTo>
                        <a:pt x="1300" y="987"/>
                      </a:lnTo>
                      <a:lnTo>
                        <a:pt x="1302" y="904"/>
                      </a:lnTo>
                      <a:lnTo>
                        <a:pt x="1302" y="823"/>
                      </a:lnTo>
                      <a:lnTo>
                        <a:pt x="1300" y="742"/>
                      </a:lnTo>
                      <a:lnTo>
                        <a:pt x="1300" y="661"/>
                      </a:lnTo>
                      <a:lnTo>
                        <a:pt x="1300" y="580"/>
                      </a:lnTo>
                      <a:lnTo>
                        <a:pt x="1299" y="499"/>
                      </a:lnTo>
                      <a:lnTo>
                        <a:pt x="1298" y="418"/>
                      </a:lnTo>
                      <a:lnTo>
                        <a:pt x="1295" y="375"/>
                      </a:lnTo>
                      <a:lnTo>
                        <a:pt x="1290" y="336"/>
                      </a:lnTo>
                      <a:lnTo>
                        <a:pt x="1284" y="296"/>
                      </a:lnTo>
                      <a:lnTo>
                        <a:pt x="1275" y="261"/>
                      </a:lnTo>
                      <a:lnTo>
                        <a:pt x="1264" y="228"/>
                      </a:lnTo>
                      <a:lnTo>
                        <a:pt x="1250" y="196"/>
                      </a:lnTo>
                      <a:lnTo>
                        <a:pt x="1235" y="167"/>
                      </a:lnTo>
                      <a:lnTo>
                        <a:pt x="1218" y="142"/>
                      </a:lnTo>
                      <a:lnTo>
                        <a:pt x="1199" y="117"/>
                      </a:lnTo>
                      <a:lnTo>
                        <a:pt x="1179" y="95"/>
                      </a:lnTo>
                      <a:lnTo>
                        <a:pt x="1158" y="76"/>
                      </a:lnTo>
                      <a:lnTo>
                        <a:pt x="1135" y="58"/>
                      </a:lnTo>
                      <a:lnTo>
                        <a:pt x="1110" y="43"/>
                      </a:lnTo>
                      <a:lnTo>
                        <a:pt x="1084" y="30"/>
                      </a:lnTo>
                      <a:lnTo>
                        <a:pt x="1058" y="20"/>
                      </a:lnTo>
                      <a:lnTo>
                        <a:pt x="1030" y="11"/>
                      </a:lnTo>
                      <a:lnTo>
                        <a:pt x="1002" y="5"/>
                      </a:lnTo>
                      <a:lnTo>
                        <a:pt x="972" y="1"/>
                      </a:lnTo>
                      <a:lnTo>
                        <a:pt x="943" y="0"/>
                      </a:lnTo>
                      <a:lnTo>
                        <a:pt x="913" y="0"/>
                      </a:lnTo>
                      <a:lnTo>
                        <a:pt x="881" y="3"/>
                      </a:lnTo>
                      <a:lnTo>
                        <a:pt x="851" y="8"/>
                      </a:lnTo>
                      <a:lnTo>
                        <a:pt x="819" y="15"/>
                      </a:lnTo>
                      <a:lnTo>
                        <a:pt x="788" y="24"/>
                      </a:lnTo>
                      <a:lnTo>
                        <a:pt x="756" y="35"/>
                      </a:lnTo>
                      <a:lnTo>
                        <a:pt x="725" y="49"/>
                      </a:lnTo>
                      <a:lnTo>
                        <a:pt x="694" y="65"/>
                      </a:lnTo>
                      <a:lnTo>
                        <a:pt x="663" y="82"/>
                      </a:lnTo>
                      <a:lnTo>
                        <a:pt x="632" y="103"/>
                      </a:lnTo>
                      <a:lnTo>
                        <a:pt x="603" y="124"/>
                      </a:lnTo>
                      <a:lnTo>
                        <a:pt x="574" y="149"/>
                      </a:lnTo>
                      <a:lnTo>
                        <a:pt x="545" y="175"/>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18">
                  <a:extLst>
                    <a:ext uri="{FF2B5EF4-FFF2-40B4-BE49-F238E27FC236}">
                      <a16:creationId xmlns:a16="http://schemas.microsoft.com/office/drawing/2014/main" id="{DF2D6EEA-718B-8A82-530C-91264A968A98}"/>
                    </a:ext>
                  </a:extLst>
                </p:cNvPr>
                <p:cNvSpPr>
                  <a:spLocks/>
                </p:cNvSpPr>
                <p:nvPr/>
              </p:nvSpPr>
              <p:spPr bwMode="auto">
                <a:xfrm>
                  <a:off x="5249897" y="4155282"/>
                  <a:ext cx="511175" cy="681037"/>
                </a:xfrm>
                <a:custGeom>
                  <a:avLst/>
                  <a:gdLst>
                    <a:gd name="T0" fmla="*/ 3 w 1289"/>
                    <a:gd name="T1" fmla="*/ 20 h 1717"/>
                    <a:gd name="T2" fmla="*/ 535 w 1289"/>
                    <a:gd name="T3" fmla="*/ 1703 h 1717"/>
                    <a:gd name="T4" fmla="*/ 541 w 1289"/>
                    <a:gd name="T5" fmla="*/ 1645 h 1717"/>
                    <a:gd name="T6" fmla="*/ 546 w 1289"/>
                    <a:gd name="T7" fmla="*/ 1469 h 1717"/>
                    <a:gd name="T8" fmla="*/ 544 w 1289"/>
                    <a:gd name="T9" fmla="*/ 1242 h 1717"/>
                    <a:gd name="T10" fmla="*/ 541 w 1289"/>
                    <a:gd name="T11" fmla="*/ 1007 h 1717"/>
                    <a:gd name="T12" fmla="*/ 539 w 1289"/>
                    <a:gd name="T13" fmla="*/ 799 h 1717"/>
                    <a:gd name="T14" fmla="*/ 541 w 1289"/>
                    <a:gd name="T15" fmla="*/ 677 h 1717"/>
                    <a:gd name="T16" fmla="*/ 554 w 1289"/>
                    <a:gd name="T17" fmla="*/ 620 h 1717"/>
                    <a:gd name="T18" fmla="*/ 578 w 1289"/>
                    <a:gd name="T19" fmla="*/ 567 h 1717"/>
                    <a:gd name="T20" fmla="*/ 598 w 1289"/>
                    <a:gd name="T21" fmla="*/ 539 h 1717"/>
                    <a:gd name="T22" fmla="*/ 618 w 1289"/>
                    <a:gd name="T23" fmla="*/ 525 h 1717"/>
                    <a:gd name="T24" fmla="*/ 638 w 1289"/>
                    <a:gd name="T25" fmla="*/ 519 h 1717"/>
                    <a:gd name="T26" fmla="*/ 662 w 1289"/>
                    <a:gd name="T27" fmla="*/ 522 h 1717"/>
                    <a:gd name="T28" fmla="*/ 688 w 1289"/>
                    <a:gd name="T29" fmla="*/ 534 h 1717"/>
                    <a:gd name="T30" fmla="*/ 710 w 1289"/>
                    <a:gd name="T31" fmla="*/ 554 h 1717"/>
                    <a:gd name="T32" fmla="*/ 722 w 1289"/>
                    <a:gd name="T33" fmla="*/ 584 h 1717"/>
                    <a:gd name="T34" fmla="*/ 736 w 1289"/>
                    <a:gd name="T35" fmla="*/ 685 h 1717"/>
                    <a:gd name="T36" fmla="*/ 739 w 1289"/>
                    <a:gd name="T37" fmla="*/ 819 h 1717"/>
                    <a:gd name="T38" fmla="*/ 736 w 1289"/>
                    <a:gd name="T39" fmla="*/ 1074 h 1717"/>
                    <a:gd name="T40" fmla="*/ 733 w 1289"/>
                    <a:gd name="T41" fmla="*/ 1279 h 1717"/>
                    <a:gd name="T42" fmla="*/ 728 w 1289"/>
                    <a:gd name="T43" fmla="*/ 1473 h 1717"/>
                    <a:gd name="T44" fmla="*/ 733 w 1289"/>
                    <a:gd name="T45" fmla="*/ 1581 h 1717"/>
                    <a:gd name="T46" fmla="*/ 751 w 1289"/>
                    <a:gd name="T47" fmla="*/ 1676 h 1717"/>
                    <a:gd name="T48" fmla="*/ 1159 w 1289"/>
                    <a:gd name="T49" fmla="*/ 1716 h 1717"/>
                    <a:gd name="T50" fmla="*/ 1238 w 1289"/>
                    <a:gd name="T51" fmla="*/ 1714 h 1717"/>
                    <a:gd name="T52" fmla="*/ 1262 w 1289"/>
                    <a:gd name="T53" fmla="*/ 1707 h 1717"/>
                    <a:gd name="T54" fmla="*/ 1277 w 1289"/>
                    <a:gd name="T55" fmla="*/ 1698 h 1717"/>
                    <a:gd name="T56" fmla="*/ 1285 w 1289"/>
                    <a:gd name="T57" fmla="*/ 1682 h 1717"/>
                    <a:gd name="T58" fmla="*/ 1289 w 1289"/>
                    <a:gd name="T59" fmla="*/ 1660 h 1717"/>
                    <a:gd name="T60" fmla="*/ 1284 w 1289"/>
                    <a:gd name="T61" fmla="*/ 1560 h 1717"/>
                    <a:gd name="T62" fmla="*/ 1281 w 1289"/>
                    <a:gd name="T63" fmla="*/ 1279 h 1717"/>
                    <a:gd name="T64" fmla="*/ 1285 w 1289"/>
                    <a:gd name="T65" fmla="*/ 971 h 1717"/>
                    <a:gd name="T66" fmla="*/ 1286 w 1289"/>
                    <a:gd name="T67" fmla="*/ 663 h 1717"/>
                    <a:gd name="T68" fmla="*/ 1286 w 1289"/>
                    <a:gd name="T69" fmla="*/ 421 h 1717"/>
                    <a:gd name="T70" fmla="*/ 1273 w 1289"/>
                    <a:gd name="T71" fmla="*/ 296 h 1717"/>
                    <a:gd name="T72" fmla="*/ 1260 w 1289"/>
                    <a:gd name="T73" fmla="*/ 239 h 1717"/>
                    <a:gd name="T74" fmla="*/ 1239 w 1289"/>
                    <a:gd name="T75" fmla="*/ 187 h 1717"/>
                    <a:gd name="T76" fmla="*/ 1210 w 1289"/>
                    <a:gd name="T77" fmla="*/ 140 h 1717"/>
                    <a:gd name="T78" fmla="*/ 1171 w 1289"/>
                    <a:gd name="T79" fmla="*/ 97 h 1717"/>
                    <a:gd name="T80" fmla="*/ 1122 w 1289"/>
                    <a:gd name="T81" fmla="*/ 59 h 1717"/>
                    <a:gd name="T82" fmla="*/ 1065 w 1289"/>
                    <a:gd name="T83" fmla="*/ 30 h 1717"/>
                    <a:gd name="T84" fmla="*/ 1005 w 1289"/>
                    <a:gd name="T85" fmla="*/ 11 h 1717"/>
                    <a:gd name="T86" fmla="*/ 940 w 1289"/>
                    <a:gd name="T87" fmla="*/ 1 h 1717"/>
                    <a:gd name="T88" fmla="*/ 875 w 1289"/>
                    <a:gd name="T89" fmla="*/ 0 h 1717"/>
                    <a:gd name="T90" fmla="*/ 810 w 1289"/>
                    <a:gd name="T91" fmla="*/ 6 h 1717"/>
                    <a:gd name="T92" fmla="*/ 747 w 1289"/>
                    <a:gd name="T93" fmla="*/ 20 h 1717"/>
                    <a:gd name="T94" fmla="*/ 688 w 1289"/>
                    <a:gd name="T95" fmla="*/ 40 h 1717"/>
                    <a:gd name="T96" fmla="*/ 635 w 1289"/>
                    <a:gd name="T97" fmla="*/ 67 h 1717"/>
                    <a:gd name="T98" fmla="*/ 590 w 1289"/>
                    <a:gd name="T99" fmla="*/ 98 h 1717"/>
                    <a:gd name="T100" fmla="*/ 556 w 1289"/>
                    <a:gd name="T101" fmla="*/ 135 h 1717"/>
                    <a:gd name="T102" fmla="*/ 534 w 1289"/>
                    <a:gd name="T103" fmla="*/ 174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9" h="1717">
                      <a:moveTo>
                        <a:pt x="534" y="174"/>
                      </a:moveTo>
                      <a:lnTo>
                        <a:pt x="526" y="17"/>
                      </a:lnTo>
                      <a:lnTo>
                        <a:pt x="3" y="20"/>
                      </a:lnTo>
                      <a:lnTo>
                        <a:pt x="0" y="1715"/>
                      </a:lnTo>
                      <a:lnTo>
                        <a:pt x="532" y="1717"/>
                      </a:lnTo>
                      <a:lnTo>
                        <a:pt x="535" y="1703"/>
                      </a:lnTo>
                      <a:lnTo>
                        <a:pt x="537" y="1687"/>
                      </a:lnTo>
                      <a:lnTo>
                        <a:pt x="540" y="1668"/>
                      </a:lnTo>
                      <a:lnTo>
                        <a:pt x="541" y="1645"/>
                      </a:lnTo>
                      <a:lnTo>
                        <a:pt x="544" y="1594"/>
                      </a:lnTo>
                      <a:lnTo>
                        <a:pt x="545" y="1535"/>
                      </a:lnTo>
                      <a:lnTo>
                        <a:pt x="546" y="1469"/>
                      </a:lnTo>
                      <a:lnTo>
                        <a:pt x="546" y="1397"/>
                      </a:lnTo>
                      <a:lnTo>
                        <a:pt x="545" y="1321"/>
                      </a:lnTo>
                      <a:lnTo>
                        <a:pt x="544" y="1242"/>
                      </a:lnTo>
                      <a:lnTo>
                        <a:pt x="544" y="1163"/>
                      </a:lnTo>
                      <a:lnTo>
                        <a:pt x="543" y="1084"/>
                      </a:lnTo>
                      <a:lnTo>
                        <a:pt x="541" y="1007"/>
                      </a:lnTo>
                      <a:lnTo>
                        <a:pt x="540" y="932"/>
                      </a:lnTo>
                      <a:lnTo>
                        <a:pt x="539" y="862"/>
                      </a:lnTo>
                      <a:lnTo>
                        <a:pt x="539" y="799"/>
                      </a:lnTo>
                      <a:lnTo>
                        <a:pt x="539" y="743"/>
                      </a:lnTo>
                      <a:lnTo>
                        <a:pt x="540" y="696"/>
                      </a:lnTo>
                      <a:lnTo>
                        <a:pt x="541" y="677"/>
                      </a:lnTo>
                      <a:lnTo>
                        <a:pt x="544" y="658"/>
                      </a:lnTo>
                      <a:lnTo>
                        <a:pt x="549" y="639"/>
                      </a:lnTo>
                      <a:lnTo>
                        <a:pt x="554" y="620"/>
                      </a:lnTo>
                      <a:lnTo>
                        <a:pt x="560" y="601"/>
                      </a:lnTo>
                      <a:lnTo>
                        <a:pt x="568" y="584"/>
                      </a:lnTo>
                      <a:lnTo>
                        <a:pt x="578" y="567"/>
                      </a:lnTo>
                      <a:lnTo>
                        <a:pt x="588" y="552"/>
                      </a:lnTo>
                      <a:lnTo>
                        <a:pt x="593" y="546"/>
                      </a:lnTo>
                      <a:lnTo>
                        <a:pt x="598" y="539"/>
                      </a:lnTo>
                      <a:lnTo>
                        <a:pt x="604" y="534"/>
                      </a:lnTo>
                      <a:lnTo>
                        <a:pt x="611" y="529"/>
                      </a:lnTo>
                      <a:lnTo>
                        <a:pt x="618" y="525"/>
                      </a:lnTo>
                      <a:lnTo>
                        <a:pt x="625" y="523"/>
                      </a:lnTo>
                      <a:lnTo>
                        <a:pt x="631" y="520"/>
                      </a:lnTo>
                      <a:lnTo>
                        <a:pt x="638" y="519"/>
                      </a:lnTo>
                      <a:lnTo>
                        <a:pt x="646" y="519"/>
                      </a:lnTo>
                      <a:lnTo>
                        <a:pt x="654" y="519"/>
                      </a:lnTo>
                      <a:lnTo>
                        <a:pt x="662" y="522"/>
                      </a:lnTo>
                      <a:lnTo>
                        <a:pt x="670" y="524"/>
                      </a:lnTo>
                      <a:lnTo>
                        <a:pt x="679" y="528"/>
                      </a:lnTo>
                      <a:lnTo>
                        <a:pt x="688" y="534"/>
                      </a:lnTo>
                      <a:lnTo>
                        <a:pt x="697" y="541"/>
                      </a:lnTo>
                      <a:lnTo>
                        <a:pt x="705" y="548"/>
                      </a:lnTo>
                      <a:lnTo>
                        <a:pt x="710" y="554"/>
                      </a:lnTo>
                      <a:lnTo>
                        <a:pt x="714" y="562"/>
                      </a:lnTo>
                      <a:lnTo>
                        <a:pt x="718" y="572"/>
                      </a:lnTo>
                      <a:lnTo>
                        <a:pt x="722" y="584"/>
                      </a:lnTo>
                      <a:lnTo>
                        <a:pt x="728" y="613"/>
                      </a:lnTo>
                      <a:lnTo>
                        <a:pt x="733" y="647"/>
                      </a:lnTo>
                      <a:lnTo>
                        <a:pt x="736" y="685"/>
                      </a:lnTo>
                      <a:lnTo>
                        <a:pt x="738" y="728"/>
                      </a:lnTo>
                      <a:lnTo>
                        <a:pt x="739" y="774"/>
                      </a:lnTo>
                      <a:lnTo>
                        <a:pt x="739" y="819"/>
                      </a:lnTo>
                      <a:lnTo>
                        <a:pt x="739" y="914"/>
                      </a:lnTo>
                      <a:lnTo>
                        <a:pt x="738" y="1002"/>
                      </a:lnTo>
                      <a:lnTo>
                        <a:pt x="736" y="1074"/>
                      </a:lnTo>
                      <a:lnTo>
                        <a:pt x="736" y="1125"/>
                      </a:lnTo>
                      <a:lnTo>
                        <a:pt x="734" y="1202"/>
                      </a:lnTo>
                      <a:lnTo>
                        <a:pt x="733" y="1279"/>
                      </a:lnTo>
                      <a:lnTo>
                        <a:pt x="729" y="1358"/>
                      </a:lnTo>
                      <a:lnTo>
                        <a:pt x="728" y="1435"/>
                      </a:lnTo>
                      <a:lnTo>
                        <a:pt x="728" y="1473"/>
                      </a:lnTo>
                      <a:lnTo>
                        <a:pt x="728" y="1510"/>
                      </a:lnTo>
                      <a:lnTo>
                        <a:pt x="731" y="1545"/>
                      </a:lnTo>
                      <a:lnTo>
                        <a:pt x="733" y="1581"/>
                      </a:lnTo>
                      <a:lnTo>
                        <a:pt x="737" y="1613"/>
                      </a:lnTo>
                      <a:lnTo>
                        <a:pt x="743" y="1645"/>
                      </a:lnTo>
                      <a:lnTo>
                        <a:pt x="751" y="1676"/>
                      </a:lnTo>
                      <a:lnTo>
                        <a:pt x="761" y="1703"/>
                      </a:lnTo>
                      <a:lnTo>
                        <a:pt x="1119" y="1715"/>
                      </a:lnTo>
                      <a:lnTo>
                        <a:pt x="1159" y="1716"/>
                      </a:lnTo>
                      <a:lnTo>
                        <a:pt x="1190" y="1716"/>
                      </a:lnTo>
                      <a:lnTo>
                        <a:pt x="1217" y="1715"/>
                      </a:lnTo>
                      <a:lnTo>
                        <a:pt x="1238" y="1714"/>
                      </a:lnTo>
                      <a:lnTo>
                        <a:pt x="1247" y="1712"/>
                      </a:lnTo>
                      <a:lnTo>
                        <a:pt x="1255" y="1710"/>
                      </a:lnTo>
                      <a:lnTo>
                        <a:pt x="1262" y="1707"/>
                      </a:lnTo>
                      <a:lnTo>
                        <a:pt x="1267" y="1705"/>
                      </a:lnTo>
                      <a:lnTo>
                        <a:pt x="1272" y="1702"/>
                      </a:lnTo>
                      <a:lnTo>
                        <a:pt x="1277" y="1698"/>
                      </a:lnTo>
                      <a:lnTo>
                        <a:pt x="1280" y="1693"/>
                      </a:lnTo>
                      <a:lnTo>
                        <a:pt x="1284" y="1688"/>
                      </a:lnTo>
                      <a:lnTo>
                        <a:pt x="1285" y="1682"/>
                      </a:lnTo>
                      <a:lnTo>
                        <a:pt x="1286" y="1676"/>
                      </a:lnTo>
                      <a:lnTo>
                        <a:pt x="1287" y="1668"/>
                      </a:lnTo>
                      <a:lnTo>
                        <a:pt x="1289" y="1660"/>
                      </a:lnTo>
                      <a:lnTo>
                        <a:pt x="1287" y="1641"/>
                      </a:lnTo>
                      <a:lnTo>
                        <a:pt x="1287" y="1619"/>
                      </a:lnTo>
                      <a:lnTo>
                        <a:pt x="1284" y="1560"/>
                      </a:lnTo>
                      <a:lnTo>
                        <a:pt x="1281" y="1483"/>
                      </a:lnTo>
                      <a:lnTo>
                        <a:pt x="1281" y="1382"/>
                      </a:lnTo>
                      <a:lnTo>
                        <a:pt x="1281" y="1279"/>
                      </a:lnTo>
                      <a:lnTo>
                        <a:pt x="1282" y="1176"/>
                      </a:lnTo>
                      <a:lnTo>
                        <a:pt x="1284" y="1074"/>
                      </a:lnTo>
                      <a:lnTo>
                        <a:pt x="1285" y="971"/>
                      </a:lnTo>
                      <a:lnTo>
                        <a:pt x="1285" y="869"/>
                      </a:lnTo>
                      <a:lnTo>
                        <a:pt x="1286" y="766"/>
                      </a:lnTo>
                      <a:lnTo>
                        <a:pt x="1286" y="663"/>
                      </a:lnTo>
                      <a:lnTo>
                        <a:pt x="1286" y="562"/>
                      </a:lnTo>
                      <a:lnTo>
                        <a:pt x="1287" y="466"/>
                      </a:lnTo>
                      <a:lnTo>
                        <a:pt x="1286" y="421"/>
                      </a:lnTo>
                      <a:lnTo>
                        <a:pt x="1284" y="377"/>
                      </a:lnTo>
                      <a:lnTo>
                        <a:pt x="1280" y="335"/>
                      </a:lnTo>
                      <a:lnTo>
                        <a:pt x="1273" y="296"/>
                      </a:lnTo>
                      <a:lnTo>
                        <a:pt x="1270" y="276"/>
                      </a:lnTo>
                      <a:lnTo>
                        <a:pt x="1265" y="258"/>
                      </a:lnTo>
                      <a:lnTo>
                        <a:pt x="1260" y="239"/>
                      </a:lnTo>
                      <a:lnTo>
                        <a:pt x="1253" y="221"/>
                      </a:lnTo>
                      <a:lnTo>
                        <a:pt x="1247" y="204"/>
                      </a:lnTo>
                      <a:lnTo>
                        <a:pt x="1239" y="187"/>
                      </a:lnTo>
                      <a:lnTo>
                        <a:pt x="1231" y="171"/>
                      </a:lnTo>
                      <a:lnTo>
                        <a:pt x="1220" y="155"/>
                      </a:lnTo>
                      <a:lnTo>
                        <a:pt x="1210" y="140"/>
                      </a:lnTo>
                      <a:lnTo>
                        <a:pt x="1198" y="125"/>
                      </a:lnTo>
                      <a:lnTo>
                        <a:pt x="1185" y="111"/>
                      </a:lnTo>
                      <a:lnTo>
                        <a:pt x="1171" y="97"/>
                      </a:lnTo>
                      <a:lnTo>
                        <a:pt x="1156" y="85"/>
                      </a:lnTo>
                      <a:lnTo>
                        <a:pt x="1140" y="72"/>
                      </a:lnTo>
                      <a:lnTo>
                        <a:pt x="1122" y="59"/>
                      </a:lnTo>
                      <a:lnTo>
                        <a:pt x="1103" y="48"/>
                      </a:lnTo>
                      <a:lnTo>
                        <a:pt x="1084" y="39"/>
                      </a:lnTo>
                      <a:lnTo>
                        <a:pt x="1065" y="30"/>
                      </a:lnTo>
                      <a:lnTo>
                        <a:pt x="1046" y="22"/>
                      </a:lnTo>
                      <a:lnTo>
                        <a:pt x="1026" y="16"/>
                      </a:lnTo>
                      <a:lnTo>
                        <a:pt x="1005" y="11"/>
                      </a:lnTo>
                      <a:lnTo>
                        <a:pt x="983" y="7"/>
                      </a:lnTo>
                      <a:lnTo>
                        <a:pt x="963" y="3"/>
                      </a:lnTo>
                      <a:lnTo>
                        <a:pt x="940" y="1"/>
                      </a:lnTo>
                      <a:lnTo>
                        <a:pt x="919" y="0"/>
                      </a:lnTo>
                      <a:lnTo>
                        <a:pt x="897" y="0"/>
                      </a:lnTo>
                      <a:lnTo>
                        <a:pt x="875" y="0"/>
                      </a:lnTo>
                      <a:lnTo>
                        <a:pt x="853" y="1"/>
                      </a:lnTo>
                      <a:lnTo>
                        <a:pt x="832" y="3"/>
                      </a:lnTo>
                      <a:lnTo>
                        <a:pt x="810" y="6"/>
                      </a:lnTo>
                      <a:lnTo>
                        <a:pt x="789" y="10"/>
                      </a:lnTo>
                      <a:lnTo>
                        <a:pt x="767" y="15"/>
                      </a:lnTo>
                      <a:lnTo>
                        <a:pt x="747" y="20"/>
                      </a:lnTo>
                      <a:lnTo>
                        <a:pt x="727" y="26"/>
                      </a:lnTo>
                      <a:lnTo>
                        <a:pt x="707" y="33"/>
                      </a:lnTo>
                      <a:lnTo>
                        <a:pt x="688" y="40"/>
                      </a:lnTo>
                      <a:lnTo>
                        <a:pt x="670" y="49"/>
                      </a:lnTo>
                      <a:lnTo>
                        <a:pt x="652" y="58"/>
                      </a:lnTo>
                      <a:lnTo>
                        <a:pt x="635" y="67"/>
                      </a:lnTo>
                      <a:lnTo>
                        <a:pt x="620" y="77"/>
                      </a:lnTo>
                      <a:lnTo>
                        <a:pt x="604" y="87"/>
                      </a:lnTo>
                      <a:lnTo>
                        <a:pt x="590" y="98"/>
                      </a:lnTo>
                      <a:lnTo>
                        <a:pt x="578" y="110"/>
                      </a:lnTo>
                      <a:lnTo>
                        <a:pt x="566" y="123"/>
                      </a:lnTo>
                      <a:lnTo>
                        <a:pt x="556" y="135"/>
                      </a:lnTo>
                      <a:lnTo>
                        <a:pt x="548" y="148"/>
                      </a:lnTo>
                      <a:lnTo>
                        <a:pt x="540" y="161"/>
                      </a:lnTo>
                      <a:lnTo>
                        <a:pt x="534" y="174"/>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19">
                  <a:extLst>
                    <a:ext uri="{FF2B5EF4-FFF2-40B4-BE49-F238E27FC236}">
                      <a16:creationId xmlns:a16="http://schemas.microsoft.com/office/drawing/2014/main" id="{D4B00937-06C8-7FF8-4220-81E1609F0E62}"/>
                    </a:ext>
                  </a:extLst>
                </p:cNvPr>
                <p:cNvSpPr>
                  <a:spLocks noEditPoints="1"/>
                </p:cNvSpPr>
                <p:nvPr/>
              </p:nvSpPr>
              <p:spPr bwMode="auto">
                <a:xfrm>
                  <a:off x="3683034" y="4160045"/>
                  <a:ext cx="511175" cy="701675"/>
                </a:xfrm>
                <a:custGeom>
                  <a:avLst/>
                  <a:gdLst>
                    <a:gd name="T0" fmla="*/ 560 w 1288"/>
                    <a:gd name="T1" fmla="*/ 551 h 1768"/>
                    <a:gd name="T2" fmla="*/ 576 w 1288"/>
                    <a:gd name="T3" fmla="*/ 462 h 1768"/>
                    <a:gd name="T4" fmla="*/ 601 w 1288"/>
                    <a:gd name="T5" fmla="*/ 433 h 1768"/>
                    <a:gd name="T6" fmla="*/ 642 w 1288"/>
                    <a:gd name="T7" fmla="*/ 418 h 1768"/>
                    <a:gd name="T8" fmla="*/ 696 w 1288"/>
                    <a:gd name="T9" fmla="*/ 418 h 1768"/>
                    <a:gd name="T10" fmla="*/ 735 w 1288"/>
                    <a:gd name="T11" fmla="*/ 436 h 1768"/>
                    <a:gd name="T12" fmla="*/ 760 w 1288"/>
                    <a:gd name="T13" fmla="*/ 476 h 1768"/>
                    <a:gd name="T14" fmla="*/ 771 w 1288"/>
                    <a:gd name="T15" fmla="*/ 571 h 1768"/>
                    <a:gd name="T16" fmla="*/ 1225 w 1288"/>
                    <a:gd name="T17" fmla="*/ 1112 h 1768"/>
                    <a:gd name="T18" fmla="*/ 949 w 1288"/>
                    <a:gd name="T19" fmla="*/ 1108 h 1768"/>
                    <a:gd name="T20" fmla="*/ 763 w 1288"/>
                    <a:gd name="T21" fmla="*/ 1191 h 1768"/>
                    <a:gd name="T22" fmla="*/ 740 w 1288"/>
                    <a:gd name="T23" fmla="*/ 1273 h 1768"/>
                    <a:gd name="T24" fmla="*/ 707 w 1288"/>
                    <a:gd name="T25" fmla="*/ 1302 h 1768"/>
                    <a:gd name="T26" fmla="*/ 664 w 1288"/>
                    <a:gd name="T27" fmla="*/ 1310 h 1768"/>
                    <a:gd name="T28" fmla="*/ 616 w 1288"/>
                    <a:gd name="T29" fmla="*/ 1298 h 1768"/>
                    <a:gd name="T30" fmla="*/ 589 w 1288"/>
                    <a:gd name="T31" fmla="*/ 1274 h 1768"/>
                    <a:gd name="T32" fmla="*/ 562 w 1288"/>
                    <a:gd name="T33" fmla="*/ 1200 h 1768"/>
                    <a:gd name="T34" fmla="*/ 561 w 1288"/>
                    <a:gd name="T35" fmla="*/ 1097 h 1768"/>
                    <a:gd name="T36" fmla="*/ 1211 w 1288"/>
                    <a:gd name="T37" fmla="*/ 1029 h 1768"/>
                    <a:gd name="T38" fmla="*/ 1268 w 1288"/>
                    <a:gd name="T39" fmla="*/ 1017 h 1768"/>
                    <a:gd name="T40" fmla="*/ 1283 w 1288"/>
                    <a:gd name="T41" fmla="*/ 963 h 1768"/>
                    <a:gd name="T42" fmla="*/ 1286 w 1288"/>
                    <a:gd name="T43" fmla="*/ 625 h 1768"/>
                    <a:gd name="T44" fmla="*/ 1257 w 1288"/>
                    <a:gd name="T45" fmla="*/ 416 h 1768"/>
                    <a:gd name="T46" fmla="*/ 1224 w 1288"/>
                    <a:gd name="T47" fmla="*/ 312 h 1768"/>
                    <a:gd name="T48" fmla="*/ 1173 w 1288"/>
                    <a:gd name="T49" fmla="*/ 219 h 1768"/>
                    <a:gd name="T50" fmla="*/ 1082 w 1288"/>
                    <a:gd name="T51" fmla="*/ 124 h 1768"/>
                    <a:gd name="T52" fmla="*/ 952 w 1288"/>
                    <a:gd name="T53" fmla="*/ 53 h 1768"/>
                    <a:gd name="T54" fmla="*/ 801 w 1288"/>
                    <a:gd name="T55" fmla="*/ 11 h 1768"/>
                    <a:gd name="T56" fmla="*/ 637 w 1288"/>
                    <a:gd name="T57" fmla="*/ 1 h 1768"/>
                    <a:gd name="T58" fmla="*/ 471 w 1288"/>
                    <a:gd name="T59" fmla="*/ 22 h 1768"/>
                    <a:gd name="T60" fmla="*/ 317 w 1288"/>
                    <a:gd name="T61" fmla="*/ 74 h 1768"/>
                    <a:gd name="T62" fmla="*/ 182 w 1288"/>
                    <a:gd name="T63" fmla="*/ 161 h 1768"/>
                    <a:gd name="T64" fmla="*/ 86 w 1288"/>
                    <a:gd name="T65" fmla="*/ 286 h 1768"/>
                    <a:gd name="T66" fmla="*/ 31 w 1288"/>
                    <a:gd name="T67" fmla="*/ 440 h 1768"/>
                    <a:gd name="T68" fmla="*/ 4 w 1288"/>
                    <a:gd name="T69" fmla="*/ 612 h 1768"/>
                    <a:gd name="T70" fmla="*/ 2 w 1288"/>
                    <a:gd name="T71" fmla="*/ 870 h 1768"/>
                    <a:gd name="T72" fmla="*/ 21 w 1288"/>
                    <a:gd name="T73" fmla="*/ 1216 h 1768"/>
                    <a:gd name="T74" fmla="*/ 52 w 1288"/>
                    <a:gd name="T75" fmla="*/ 1393 h 1768"/>
                    <a:gd name="T76" fmla="*/ 89 w 1288"/>
                    <a:gd name="T77" fmla="*/ 1486 h 1768"/>
                    <a:gd name="T78" fmla="*/ 138 w 1288"/>
                    <a:gd name="T79" fmla="*/ 1567 h 1768"/>
                    <a:gd name="T80" fmla="*/ 200 w 1288"/>
                    <a:gd name="T81" fmla="*/ 1633 h 1768"/>
                    <a:gd name="T82" fmla="*/ 278 w 1288"/>
                    <a:gd name="T83" fmla="*/ 1686 h 1768"/>
                    <a:gd name="T84" fmla="*/ 373 w 1288"/>
                    <a:gd name="T85" fmla="*/ 1728 h 1768"/>
                    <a:gd name="T86" fmla="*/ 483 w 1288"/>
                    <a:gd name="T87" fmla="*/ 1754 h 1768"/>
                    <a:gd name="T88" fmla="*/ 717 w 1288"/>
                    <a:gd name="T89" fmla="*/ 1766 h 1768"/>
                    <a:gd name="T90" fmla="*/ 942 w 1288"/>
                    <a:gd name="T91" fmla="*/ 1724 h 1768"/>
                    <a:gd name="T92" fmla="*/ 1038 w 1288"/>
                    <a:gd name="T93" fmla="*/ 1685 h 1768"/>
                    <a:gd name="T94" fmla="*/ 1121 w 1288"/>
                    <a:gd name="T95" fmla="*/ 1629 h 1768"/>
                    <a:gd name="T96" fmla="*/ 1185 w 1288"/>
                    <a:gd name="T97" fmla="*/ 1561 h 1768"/>
                    <a:gd name="T98" fmla="*/ 1229 w 1288"/>
                    <a:gd name="T99" fmla="*/ 1478 h 1768"/>
                    <a:gd name="T100" fmla="*/ 1257 w 1288"/>
                    <a:gd name="T101" fmla="*/ 1382 h 1768"/>
                    <a:gd name="T102" fmla="*/ 1270 w 1288"/>
                    <a:gd name="T103" fmla="*/ 122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8" h="1768">
                      <a:moveTo>
                        <a:pt x="768" y="659"/>
                      </a:moveTo>
                      <a:lnTo>
                        <a:pt x="565" y="656"/>
                      </a:lnTo>
                      <a:lnTo>
                        <a:pt x="561" y="613"/>
                      </a:lnTo>
                      <a:lnTo>
                        <a:pt x="560" y="571"/>
                      </a:lnTo>
                      <a:lnTo>
                        <a:pt x="560" y="551"/>
                      </a:lnTo>
                      <a:lnTo>
                        <a:pt x="560" y="531"/>
                      </a:lnTo>
                      <a:lnTo>
                        <a:pt x="562" y="512"/>
                      </a:lnTo>
                      <a:lnTo>
                        <a:pt x="565" y="494"/>
                      </a:lnTo>
                      <a:lnTo>
                        <a:pt x="570" y="478"/>
                      </a:lnTo>
                      <a:lnTo>
                        <a:pt x="576" y="462"/>
                      </a:lnTo>
                      <a:lnTo>
                        <a:pt x="580" y="456"/>
                      </a:lnTo>
                      <a:lnTo>
                        <a:pt x="585" y="450"/>
                      </a:lnTo>
                      <a:lnTo>
                        <a:pt x="590" y="443"/>
                      </a:lnTo>
                      <a:lnTo>
                        <a:pt x="595" y="438"/>
                      </a:lnTo>
                      <a:lnTo>
                        <a:pt x="601" y="433"/>
                      </a:lnTo>
                      <a:lnTo>
                        <a:pt x="608" y="429"/>
                      </a:lnTo>
                      <a:lnTo>
                        <a:pt x="615" y="426"/>
                      </a:lnTo>
                      <a:lnTo>
                        <a:pt x="624" y="422"/>
                      </a:lnTo>
                      <a:lnTo>
                        <a:pt x="633" y="419"/>
                      </a:lnTo>
                      <a:lnTo>
                        <a:pt x="642" y="418"/>
                      </a:lnTo>
                      <a:lnTo>
                        <a:pt x="652" y="417"/>
                      </a:lnTo>
                      <a:lnTo>
                        <a:pt x="663" y="416"/>
                      </a:lnTo>
                      <a:lnTo>
                        <a:pt x="675" y="416"/>
                      </a:lnTo>
                      <a:lnTo>
                        <a:pt x="686" y="417"/>
                      </a:lnTo>
                      <a:lnTo>
                        <a:pt x="696" y="418"/>
                      </a:lnTo>
                      <a:lnTo>
                        <a:pt x="705" y="421"/>
                      </a:lnTo>
                      <a:lnTo>
                        <a:pt x="714" y="423"/>
                      </a:lnTo>
                      <a:lnTo>
                        <a:pt x="721" y="427"/>
                      </a:lnTo>
                      <a:lnTo>
                        <a:pt x="729" y="432"/>
                      </a:lnTo>
                      <a:lnTo>
                        <a:pt x="735" y="436"/>
                      </a:lnTo>
                      <a:lnTo>
                        <a:pt x="740" y="442"/>
                      </a:lnTo>
                      <a:lnTo>
                        <a:pt x="745" y="447"/>
                      </a:lnTo>
                      <a:lnTo>
                        <a:pt x="750" y="454"/>
                      </a:lnTo>
                      <a:lnTo>
                        <a:pt x="754" y="461"/>
                      </a:lnTo>
                      <a:lnTo>
                        <a:pt x="760" y="476"/>
                      </a:lnTo>
                      <a:lnTo>
                        <a:pt x="765" y="493"/>
                      </a:lnTo>
                      <a:lnTo>
                        <a:pt x="768" y="512"/>
                      </a:lnTo>
                      <a:lnTo>
                        <a:pt x="771" y="531"/>
                      </a:lnTo>
                      <a:lnTo>
                        <a:pt x="771" y="551"/>
                      </a:lnTo>
                      <a:lnTo>
                        <a:pt x="771" y="571"/>
                      </a:lnTo>
                      <a:lnTo>
                        <a:pt x="769" y="614"/>
                      </a:lnTo>
                      <a:lnTo>
                        <a:pt x="768" y="659"/>
                      </a:lnTo>
                      <a:close/>
                      <a:moveTo>
                        <a:pt x="1268" y="1120"/>
                      </a:moveTo>
                      <a:lnTo>
                        <a:pt x="1249" y="1116"/>
                      </a:lnTo>
                      <a:lnTo>
                        <a:pt x="1225" y="1112"/>
                      </a:lnTo>
                      <a:lnTo>
                        <a:pt x="1197" y="1110"/>
                      </a:lnTo>
                      <a:lnTo>
                        <a:pt x="1167" y="1108"/>
                      </a:lnTo>
                      <a:lnTo>
                        <a:pt x="1097" y="1106"/>
                      </a:lnTo>
                      <a:lnTo>
                        <a:pt x="1024" y="1106"/>
                      </a:lnTo>
                      <a:lnTo>
                        <a:pt x="949" y="1108"/>
                      </a:lnTo>
                      <a:lnTo>
                        <a:pt x="878" y="1110"/>
                      </a:lnTo>
                      <a:lnTo>
                        <a:pt x="816" y="1114"/>
                      </a:lnTo>
                      <a:lnTo>
                        <a:pt x="769" y="1116"/>
                      </a:lnTo>
                      <a:lnTo>
                        <a:pt x="767" y="1154"/>
                      </a:lnTo>
                      <a:lnTo>
                        <a:pt x="763" y="1191"/>
                      </a:lnTo>
                      <a:lnTo>
                        <a:pt x="760" y="1210"/>
                      </a:lnTo>
                      <a:lnTo>
                        <a:pt x="758" y="1228"/>
                      </a:lnTo>
                      <a:lnTo>
                        <a:pt x="753" y="1244"/>
                      </a:lnTo>
                      <a:lnTo>
                        <a:pt x="748" y="1259"/>
                      </a:lnTo>
                      <a:lnTo>
                        <a:pt x="740" y="1273"/>
                      </a:lnTo>
                      <a:lnTo>
                        <a:pt x="731" y="1285"/>
                      </a:lnTo>
                      <a:lnTo>
                        <a:pt x="726" y="1290"/>
                      </a:lnTo>
                      <a:lnTo>
                        <a:pt x="720" y="1295"/>
                      </a:lnTo>
                      <a:lnTo>
                        <a:pt x="714" y="1298"/>
                      </a:lnTo>
                      <a:lnTo>
                        <a:pt x="707" y="1302"/>
                      </a:lnTo>
                      <a:lnTo>
                        <a:pt x="700" y="1305"/>
                      </a:lnTo>
                      <a:lnTo>
                        <a:pt x="692" y="1307"/>
                      </a:lnTo>
                      <a:lnTo>
                        <a:pt x="683" y="1309"/>
                      </a:lnTo>
                      <a:lnTo>
                        <a:pt x="675" y="1310"/>
                      </a:lnTo>
                      <a:lnTo>
                        <a:pt x="664" y="1310"/>
                      </a:lnTo>
                      <a:lnTo>
                        <a:pt x="654" y="1309"/>
                      </a:lnTo>
                      <a:lnTo>
                        <a:pt x="643" y="1307"/>
                      </a:lnTo>
                      <a:lnTo>
                        <a:pt x="632" y="1305"/>
                      </a:lnTo>
                      <a:lnTo>
                        <a:pt x="624" y="1302"/>
                      </a:lnTo>
                      <a:lnTo>
                        <a:pt x="616" y="1298"/>
                      </a:lnTo>
                      <a:lnTo>
                        <a:pt x="610" y="1295"/>
                      </a:lnTo>
                      <a:lnTo>
                        <a:pt x="604" y="1291"/>
                      </a:lnTo>
                      <a:lnTo>
                        <a:pt x="599" y="1286"/>
                      </a:lnTo>
                      <a:lnTo>
                        <a:pt x="593" y="1281"/>
                      </a:lnTo>
                      <a:lnTo>
                        <a:pt x="589" y="1274"/>
                      </a:lnTo>
                      <a:lnTo>
                        <a:pt x="584" y="1268"/>
                      </a:lnTo>
                      <a:lnTo>
                        <a:pt x="576" y="1253"/>
                      </a:lnTo>
                      <a:lnTo>
                        <a:pt x="570" y="1236"/>
                      </a:lnTo>
                      <a:lnTo>
                        <a:pt x="565" y="1219"/>
                      </a:lnTo>
                      <a:lnTo>
                        <a:pt x="562" y="1200"/>
                      </a:lnTo>
                      <a:lnTo>
                        <a:pt x="560" y="1179"/>
                      </a:lnTo>
                      <a:lnTo>
                        <a:pt x="558" y="1159"/>
                      </a:lnTo>
                      <a:lnTo>
                        <a:pt x="558" y="1139"/>
                      </a:lnTo>
                      <a:lnTo>
                        <a:pt x="560" y="1117"/>
                      </a:lnTo>
                      <a:lnTo>
                        <a:pt x="561" y="1097"/>
                      </a:lnTo>
                      <a:lnTo>
                        <a:pt x="563" y="1077"/>
                      </a:lnTo>
                      <a:lnTo>
                        <a:pt x="567" y="1058"/>
                      </a:lnTo>
                      <a:lnTo>
                        <a:pt x="571" y="1039"/>
                      </a:lnTo>
                      <a:lnTo>
                        <a:pt x="1174" y="1029"/>
                      </a:lnTo>
                      <a:lnTo>
                        <a:pt x="1211" y="1029"/>
                      </a:lnTo>
                      <a:lnTo>
                        <a:pt x="1236" y="1027"/>
                      </a:lnTo>
                      <a:lnTo>
                        <a:pt x="1248" y="1026"/>
                      </a:lnTo>
                      <a:lnTo>
                        <a:pt x="1255" y="1024"/>
                      </a:lnTo>
                      <a:lnTo>
                        <a:pt x="1263" y="1021"/>
                      </a:lnTo>
                      <a:lnTo>
                        <a:pt x="1268" y="1017"/>
                      </a:lnTo>
                      <a:lnTo>
                        <a:pt x="1273" y="1012"/>
                      </a:lnTo>
                      <a:lnTo>
                        <a:pt x="1275" y="1006"/>
                      </a:lnTo>
                      <a:lnTo>
                        <a:pt x="1278" y="998"/>
                      </a:lnTo>
                      <a:lnTo>
                        <a:pt x="1281" y="988"/>
                      </a:lnTo>
                      <a:lnTo>
                        <a:pt x="1283" y="963"/>
                      </a:lnTo>
                      <a:lnTo>
                        <a:pt x="1284" y="929"/>
                      </a:lnTo>
                      <a:lnTo>
                        <a:pt x="1288" y="826"/>
                      </a:lnTo>
                      <a:lnTo>
                        <a:pt x="1288" y="725"/>
                      </a:lnTo>
                      <a:lnTo>
                        <a:pt x="1288" y="674"/>
                      </a:lnTo>
                      <a:lnTo>
                        <a:pt x="1286" y="625"/>
                      </a:lnTo>
                      <a:lnTo>
                        <a:pt x="1282" y="576"/>
                      </a:lnTo>
                      <a:lnTo>
                        <a:pt x="1277" y="528"/>
                      </a:lnTo>
                      <a:lnTo>
                        <a:pt x="1270" y="483"/>
                      </a:lnTo>
                      <a:lnTo>
                        <a:pt x="1262" y="437"/>
                      </a:lnTo>
                      <a:lnTo>
                        <a:pt x="1257" y="416"/>
                      </a:lnTo>
                      <a:lnTo>
                        <a:pt x="1252" y="394"/>
                      </a:lnTo>
                      <a:lnTo>
                        <a:pt x="1245" y="372"/>
                      </a:lnTo>
                      <a:lnTo>
                        <a:pt x="1239" y="352"/>
                      </a:lnTo>
                      <a:lnTo>
                        <a:pt x="1231" y="332"/>
                      </a:lnTo>
                      <a:lnTo>
                        <a:pt x="1224" y="312"/>
                      </a:lnTo>
                      <a:lnTo>
                        <a:pt x="1215" y="293"/>
                      </a:lnTo>
                      <a:lnTo>
                        <a:pt x="1206" y="274"/>
                      </a:lnTo>
                      <a:lnTo>
                        <a:pt x="1196" y="255"/>
                      </a:lnTo>
                      <a:lnTo>
                        <a:pt x="1185" y="237"/>
                      </a:lnTo>
                      <a:lnTo>
                        <a:pt x="1173" y="219"/>
                      </a:lnTo>
                      <a:lnTo>
                        <a:pt x="1162" y="203"/>
                      </a:lnTo>
                      <a:lnTo>
                        <a:pt x="1144" y="181"/>
                      </a:lnTo>
                      <a:lnTo>
                        <a:pt x="1125" y="161"/>
                      </a:lnTo>
                      <a:lnTo>
                        <a:pt x="1104" y="142"/>
                      </a:lnTo>
                      <a:lnTo>
                        <a:pt x="1082" y="124"/>
                      </a:lnTo>
                      <a:lnTo>
                        <a:pt x="1058" y="108"/>
                      </a:lnTo>
                      <a:lnTo>
                        <a:pt x="1034" y="93"/>
                      </a:lnTo>
                      <a:lnTo>
                        <a:pt x="1008" y="79"/>
                      </a:lnTo>
                      <a:lnTo>
                        <a:pt x="981" y="65"/>
                      </a:lnTo>
                      <a:lnTo>
                        <a:pt x="952" y="53"/>
                      </a:lnTo>
                      <a:lnTo>
                        <a:pt x="923" y="42"/>
                      </a:lnTo>
                      <a:lnTo>
                        <a:pt x="894" y="33"/>
                      </a:lnTo>
                      <a:lnTo>
                        <a:pt x="864" y="24"/>
                      </a:lnTo>
                      <a:lnTo>
                        <a:pt x="832" y="18"/>
                      </a:lnTo>
                      <a:lnTo>
                        <a:pt x="801" y="11"/>
                      </a:lnTo>
                      <a:lnTo>
                        <a:pt x="768" y="6"/>
                      </a:lnTo>
                      <a:lnTo>
                        <a:pt x="735" y="4"/>
                      </a:lnTo>
                      <a:lnTo>
                        <a:pt x="702" y="1"/>
                      </a:lnTo>
                      <a:lnTo>
                        <a:pt x="670" y="0"/>
                      </a:lnTo>
                      <a:lnTo>
                        <a:pt x="637" y="1"/>
                      </a:lnTo>
                      <a:lnTo>
                        <a:pt x="603" y="3"/>
                      </a:lnTo>
                      <a:lnTo>
                        <a:pt x="570" y="5"/>
                      </a:lnTo>
                      <a:lnTo>
                        <a:pt x="537" y="9"/>
                      </a:lnTo>
                      <a:lnTo>
                        <a:pt x="504" y="14"/>
                      </a:lnTo>
                      <a:lnTo>
                        <a:pt x="471" y="22"/>
                      </a:lnTo>
                      <a:lnTo>
                        <a:pt x="440" y="29"/>
                      </a:lnTo>
                      <a:lnTo>
                        <a:pt x="408" y="38"/>
                      </a:lnTo>
                      <a:lnTo>
                        <a:pt x="377" y="48"/>
                      </a:lnTo>
                      <a:lnTo>
                        <a:pt x="346" y="61"/>
                      </a:lnTo>
                      <a:lnTo>
                        <a:pt x="317" y="74"/>
                      </a:lnTo>
                      <a:lnTo>
                        <a:pt x="288" y="87"/>
                      </a:lnTo>
                      <a:lnTo>
                        <a:pt x="262" y="104"/>
                      </a:lnTo>
                      <a:lnTo>
                        <a:pt x="234" y="120"/>
                      </a:lnTo>
                      <a:lnTo>
                        <a:pt x="207" y="141"/>
                      </a:lnTo>
                      <a:lnTo>
                        <a:pt x="182" y="161"/>
                      </a:lnTo>
                      <a:lnTo>
                        <a:pt x="159" y="184"/>
                      </a:lnTo>
                      <a:lnTo>
                        <a:pt x="139" y="208"/>
                      </a:lnTo>
                      <a:lnTo>
                        <a:pt x="119" y="233"/>
                      </a:lnTo>
                      <a:lnTo>
                        <a:pt x="103" y="260"/>
                      </a:lnTo>
                      <a:lnTo>
                        <a:pt x="86" y="286"/>
                      </a:lnTo>
                      <a:lnTo>
                        <a:pt x="72" y="315"/>
                      </a:lnTo>
                      <a:lnTo>
                        <a:pt x="60" y="345"/>
                      </a:lnTo>
                      <a:lnTo>
                        <a:pt x="48" y="376"/>
                      </a:lnTo>
                      <a:lnTo>
                        <a:pt x="38" y="408"/>
                      </a:lnTo>
                      <a:lnTo>
                        <a:pt x="31" y="440"/>
                      </a:lnTo>
                      <a:lnTo>
                        <a:pt x="23" y="473"/>
                      </a:lnTo>
                      <a:lnTo>
                        <a:pt x="17" y="507"/>
                      </a:lnTo>
                      <a:lnTo>
                        <a:pt x="12" y="541"/>
                      </a:lnTo>
                      <a:lnTo>
                        <a:pt x="8" y="576"/>
                      </a:lnTo>
                      <a:lnTo>
                        <a:pt x="4" y="612"/>
                      </a:lnTo>
                      <a:lnTo>
                        <a:pt x="2" y="647"/>
                      </a:lnTo>
                      <a:lnTo>
                        <a:pt x="0" y="684"/>
                      </a:lnTo>
                      <a:lnTo>
                        <a:pt x="0" y="721"/>
                      </a:lnTo>
                      <a:lnTo>
                        <a:pt x="0" y="796"/>
                      </a:lnTo>
                      <a:lnTo>
                        <a:pt x="2" y="870"/>
                      </a:lnTo>
                      <a:lnTo>
                        <a:pt x="5" y="945"/>
                      </a:lnTo>
                      <a:lnTo>
                        <a:pt x="9" y="1020"/>
                      </a:lnTo>
                      <a:lnTo>
                        <a:pt x="14" y="1093"/>
                      </a:lnTo>
                      <a:lnTo>
                        <a:pt x="18" y="1165"/>
                      </a:lnTo>
                      <a:lnTo>
                        <a:pt x="21" y="1216"/>
                      </a:lnTo>
                      <a:lnTo>
                        <a:pt x="26" y="1263"/>
                      </a:lnTo>
                      <a:lnTo>
                        <a:pt x="33" y="1309"/>
                      </a:lnTo>
                      <a:lnTo>
                        <a:pt x="42" y="1352"/>
                      </a:lnTo>
                      <a:lnTo>
                        <a:pt x="47" y="1373"/>
                      </a:lnTo>
                      <a:lnTo>
                        <a:pt x="52" y="1393"/>
                      </a:lnTo>
                      <a:lnTo>
                        <a:pt x="58" y="1412"/>
                      </a:lnTo>
                      <a:lnTo>
                        <a:pt x="66" y="1433"/>
                      </a:lnTo>
                      <a:lnTo>
                        <a:pt x="72" y="1450"/>
                      </a:lnTo>
                      <a:lnTo>
                        <a:pt x="80" y="1469"/>
                      </a:lnTo>
                      <a:lnTo>
                        <a:pt x="89" y="1486"/>
                      </a:lnTo>
                      <a:lnTo>
                        <a:pt x="98" y="1504"/>
                      </a:lnTo>
                      <a:lnTo>
                        <a:pt x="106" y="1520"/>
                      </a:lnTo>
                      <a:lnTo>
                        <a:pt x="117" y="1537"/>
                      </a:lnTo>
                      <a:lnTo>
                        <a:pt x="127" y="1552"/>
                      </a:lnTo>
                      <a:lnTo>
                        <a:pt x="138" y="1567"/>
                      </a:lnTo>
                      <a:lnTo>
                        <a:pt x="149" y="1581"/>
                      </a:lnTo>
                      <a:lnTo>
                        <a:pt x="161" y="1595"/>
                      </a:lnTo>
                      <a:lnTo>
                        <a:pt x="173" y="1608"/>
                      </a:lnTo>
                      <a:lnTo>
                        <a:pt x="187" y="1620"/>
                      </a:lnTo>
                      <a:lnTo>
                        <a:pt x="200" y="1633"/>
                      </a:lnTo>
                      <a:lnTo>
                        <a:pt x="215" y="1644"/>
                      </a:lnTo>
                      <a:lnTo>
                        <a:pt x="229" y="1656"/>
                      </a:lnTo>
                      <a:lnTo>
                        <a:pt x="245" y="1667"/>
                      </a:lnTo>
                      <a:lnTo>
                        <a:pt x="260" y="1677"/>
                      </a:lnTo>
                      <a:lnTo>
                        <a:pt x="278" y="1686"/>
                      </a:lnTo>
                      <a:lnTo>
                        <a:pt x="295" y="1695"/>
                      </a:lnTo>
                      <a:lnTo>
                        <a:pt x="312" y="1704"/>
                      </a:lnTo>
                      <a:lnTo>
                        <a:pt x="332" y="1713"/>
                      </a:lnTo>
                      <a:lnTo>
                        <a:pt x="353" y="1720"/>
                      </a:lnTo>
                      <a:lnTo>
                        <a:pt x="373" y="1728"/>
                      </a:lnTo>
                      <a:lnTo>
                        <a:pt x="394" y="1734"/>
                      </a:lnTo>
                      <a:lnTo>
                        <a:pt x="416" y="1741"/>
                      </a:lnTo>
                      <a:lnTo>
                        <a:pt x="437" y="1746"/>
                      </a:lnTo>
                      <a:lnTo>
                        <a:pt x="460" y="1751"/>
                      </a:lnTo>
                      <a:lnTo>
                        <a:pt x="483" y="1754"/>
                      </a:lnTo>
                      <a:lnTo>
                        <a:pt x="528" y="1762"/>
                      </a:lnTo>
                      <a:lnTo>
                        <a:pt x="575" y="1766"/>
                      </a:lnTo>
                      <a:lnTo>
                        <a:pt x="623" y="1768"/>
                      </a:lnTo>
                      <a:lnTo>
                        <a:pt x="670" y="1768"/>
                      </a:lnTo>
                      <a:lnTo>
                        <a:pt x="717" y="1766"/>
                      </a:lnTo>
                      <a:lnTo>
                        <a:pt x="764" y="1761"/>
                      </a:lnTo>
                      <a:lnTo>
                        <a:pt x="811" y="1754"/>
                      </a:lnTo>
                      <a:lnTo>
                        <a:pt x="856" y="1747"/>
                      </a:lnTo>
                      <a:lnTo>
                        <a:pt x="899" y="1737"/>
                      </a:lnTo>
                      <a:lnTo>
                        <a:pt x="942" y="1724"/>
                      </a:lnTo>
                      <a:lnTo>
                        <a:pt x="962" y="1718"/>
                      </a:lnTo>
                      <a:lnTo>
                        <a:pt x="981" y="1710"/>
                      </a:lnTo>
                      <a:lnTo>
                        <a:pt x="1002" y="1703"/>
                      </a:lnTo>
                      <a:lnTo>
                        <a:pt x="1019" y="1694"/>
                      </a:lnTo>
                      <a:lnTo>
                        <a:pt x="1038" y="1685"/>
                      </a:lnTo>
                      <a:lnTo>
                        <a:pt x="1057" y="1675"/>
                      </a:lnTo>
                      <a:lnTo>
                        <a:pt x="1075" y="1665"/>
                      </a:lnTo>
                      <a:lnTo>
                        <a:pt x="1091" y="1653"/>
                      </a:lnTo>
                      <a:lnTo>
                        <a:pt x="1108" y="1642"/>
                      </a:lnTo>
                      <a:lnTo>
                        <a:pt x="1121" y="1629"/>
                      </a:lnTo>
                      <a:lnTo>
                        <a:pt x="1137" y="1616"/>
                      </a:lnTo>
                      <a:lnTo>
                        <a:pt x="1149" y="1604"/>
                      </a:lnTo>
                      <a:lnTo>
                        <a:pt x="1162" y="1590"/>
                      </a:lnTo>
                      <a:lnTo>
                        <a:pt x="1173" y="1576"/>
                      </a:lnTo>
                      <a:lnTo>
                        <a:pt x="1185" y="1561"/>
                      </a:lnTo>
                      <a:lnTo>
                        <a:pt x="1195" y="1545"/>
                      </a:lnTo>
                      <a:lnTo>
                        <a:pt x="1205" y="1530"/>
                      </a:lnTo>
                      <a:lnTo>
                        <a:pt x="1214" y="1514"/>
                      </a:lnTo>
                      <a:lnTo>
                        <a:pt x="1221" y="1496"/>
                      </a:lnTo>
                      <a:lnTo>
                        <a:pt x="1229" y="1478"/>
                      </a:lnTo>
                      <a:lnTo>
                        <a:pt x="1235" y="1461"/>
                      </a:lnTo>
                      <a:lnTo>
                        <a:pt x="1241" y="1442"/>
                      </a:lnTo>
                      <a:lnTo>
                        <a:pt x="1246" y="1423"/>
                      </a:lnTo>
                      <a:lnTo>
                        <a:pt x="1252" y="1402"/>
                      </a:lnTo>
                      <a:lnTo>
                        <a:pt x="1257" y="1382"/>
                      </a:lnTo>
                      <a:lnTo>
                        <a:pt x="1259" y="1362"/>
                      </a:lnTo>
                      <a:lnTo>
                        <a:pt x="1263" y="1340"/>
                      </a:lnTo>
                      <a:lnTo>
                        <a:pt x="1265" y="1317"/>
                      </a:lnTo>
                      <a:lnTo>
                        <a:pt x="1269" y="1272"/>
                      </a:lnTo>
                      <a:lnTo>
                        <a:pt x="1270" y="1224"/>
                      </a:lnTo>
                      <a:lnTo>
                        <a:pt x="1269" y="1173"/>
                      </a:lnTo>
                      <a:lnTo>
                        <a:pt x="1268" y="1120"/>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21">
                  <a:extLst>
                    <a:ext uri="{FF2B5EF4-FFF2-40B4-BE49-F238E27FC236}">
                      <a16:creationId xmlns:a16="http://schemas.microsoft.com/office/drawing/2014/main" id="{F28BBECA-EFB8-2517-A923-7240C0386383}"/>
                    </a:ext>
                  </a:extLst>
                </p:cNvPr>
                <p:cNvSpPr>
                  <a:spLocks/>
                </p:cNvSpPr>
                <p:nvPr/>
              </p:nvSpPr>
              <p:spPr bwMode="auto">
                <a:xfrm>
                  <a:off x="2768634" y="4155282"/>
                  <a:ext cx="492125" cy="704850"/>
                </a:xfrm>
                <a:custGeom>
                  <a:avLst/>
                  <a:gdLst>
                    <a:gd name="T0" fmla="*/ 21 w 1240"/>
                    <a:gd name="T1" fmla="*/ 1343 h 1776"/>
                    <a:gd name="T2" fmla="*/ 33 w 1240"/>
                    <a:gd name="T3" fmla="*/ 1432 h 1776"/>
                    <a:gd name="T4" fmla="*/ 58 w 1240"/>
                    <a:gd name="T5" fmla="*/ 1514 h 1776"/>
                    <a:gd name="T6" fmla="*/ 104 w 1240"/>
                    <a:gd name="T7" fmla="*/ 1590 h 1776"/>
                    <a:gd name="T8" fmla="*/ 175 w 1240"/>
                    <a:gd name="T9" fmla="*/ 1655 h 1776"/>
                    <a:gd name="T10" fmla="*/ 277 w 1240"/>
                    <a:gd name="T11" fmla="*/ 1710 h 1776"/>
                    <a:gd name="T12" fmla="*/ 418 w 1240"/>
                    <a:gd name="T13" fmla="*/ 1752 h 1776"/>
                    <a:gd name="T14" fmla="*/ 699 w 1240"/>
                    <a:gd name="T15" fmla="*/ 1774 h 1776"/>
                    <a:gd name="T16" fmla="*/ 921 w 1240"/>
                    <a:gd name="T17" fmla="*/ 1719 h 1776"/>
                    <a:gd name="T18" fmla="*/ 1084 w 1240"/>
                    <a:gd name="T19" fmla="*/ 1606 h 1776"/>
                    <a:gd name="T20" fmla="*/ 1190 w 1240"/>
                    <a:gd name="T21" fmla="*/ 1453 h 1776"/>
                    <a:gd name="T22" fmla="*/ 1238 w 1240"/>
                    <a:gd name="T23" fmla="*/ 1277 h 1776"/>
                    <a:gd name="T24" fmla="*/ 1226 w 1240"/>
                    <a:gd name="T25" fmla="*/ 1096 h 1776"/>
                    <a:gd name="T26" fmla="*/ 1158 w 1240"/>
                    <a:gd name="T27" fmla="*/ 929 h 1776"/>
                    <a:gd name="T28" fmla="*/ 1033 w 1240"/>
                    <a:gd name="T29" fmla="*/ 792 h 1776"/>
                    <a:gd name="T30" fmla="*/ 962 w 1240"/>
                    <a:gd name="T31" fmla="*/ 749 h 1776"/>
                    <a:gd name="T32" fmla="*/ 730 w 1240"/>
                    <a:gd name="T33" fmla="*/ 658 h 1776"/>
                    <a:gd name="T34" fmla="*/ 630 w 1240"/>
                    <a:gd name="T35" fmla="*/ 617 h 1776"/>
                    <a:gd name="T36" fmla="*/ 582 w 1240"/>
                    <a:gd name="T37" fmla="*/ 585 h 1776"/>
                    <a:gd name="T38" fmla="*/ 555 w 1240"/>
                    <a:gd name="T39" fmla="*/ 546 h 1776"/>
                    <a:gd name="T40" fmla="*/ 553 w 1240"/>
                    <a:gd name="T41" fmla="*/ 492 h 1776"/>
                    <a:gd name="T42" fmla="*/ 579 w 1240"/>
                    <a:gd name="T43" fmla="*/ 455 h 1776"/>
                    <a:gd name="T44" fmla="*/ 624 w 1240"/>
                    <a:gd name="T45" fmla="*/ 444 h 1776"/>
                    <a:gd name="T46" fmla="*/ 677 w 1240"/>
                    <a:gd name="T47" fmla="*/ 450 h 1776"/>
                    <a:gd name="T48" fmla="*/ 715 w 1240"/>
                    <a:gd name="T49" fmla="*/ 497 h 1776"/>
                    <a:gd name="T50" fmla="*/ 734 w 1240"/>
                    <a:gd name="T51" fmla="*/ 631 h 1776"/>
                    <a:gd name="T52" fmla="*/ 1188 w 1240"/>
                    <a:gd name="T53" fmla="*/ 430 h 1776"/>
                    <a:gd name="T54" fmla="*/ 1111 w 1240"/>
                    <a:gd name="T55" fmla="*/ 227 h 1776"/>
                    <a:gd name="T56" fmla="*/ 966 w 1240"/>
                    <a:gd name="T57" fmla="*/ 90 h 1776"/>
                    <a:gd name="T58" fmla="*/ 777 w 1240"/>
                    <a:gd name="T59" fmla="*/ 17 h 1776"/>
                    <a:gd name="T60" fmla="*/ 569 w 1240"/>
                    <a:gd name="T61" fmla="*/ 1 h 1776"/>
                    <a:gd name="T62" fmla="*/ 364 w 1240"/>
                    <a:gd name="T63" fmla="*/ 43 h 1776"/>
                    <a:gd name="T64" fmla="*/ 187 w 1240"/>
                    <a:gd name="T65" fmla="*/ 137 h 1776"/>
                    <a:gd name="T66" fmla="*/ 65 w 1240"/>
                    <a:gd name="T67" fmla="*/ 281 h 1776"/>
                    <a:gd name="T68" fmla="*/ 4 w 1240"/>
                    <a:gd name="T69" fmla="*/ 489 h 1776"/>
                    <a:gd name="T70" fmla="*/ 19 w 1240"/>
                    <a:gd name="T71" fmla="*/ 672 h 1776"/>
                    <a:gd name="T72" fmla="*/ 98 w 1240"/>
                    <a:gd name="T73" fmla="*/ 817 h 1776"/>
                    <a:gd name="T74" fmla="*/ 216 w 1240"/>
                    <a:gd name="T75" fmla="*/ 932 h 1776"/>
                    <a:gd name="T76" fmla="*/ 355 w 1240"/>
                    <a:gd name="T77" fmla="*/ 1020 h 1776"/>
                    <a:gd name="T78" fmla="*/ 581 w 1240"/>
                    <a:gd name="T79" fmla="*/ 1129 h 1776"/>
                    <a:gd name="T80" fmla="*/ 678 w 1240"/>
                    <a:gd name="T81" fmla="*/ 1183 h 1776"/>
                    <a:gd name="T82" fmla="*/ 705 w 1240"/>
                    <a:gd name="T83" fmla="*/ 1228 h 1776"/>
                    <a:gd name="T84" fmla="*/ 707 w 1240"/>
                    <a:gd name="T85" fmla="*/ 1269 h 1776"/>
                    <a:gd name="T86" fmla="*/ 692 w 1240"/>
                    <a:gd name="T87" fmla="*/ 1302 h 1776"/>
                    <a:gd name="T88" fmla="*/ 664 w 1240"/>
                    <a:gd name="T89" fmla="*/ 1325 h 1776"/>
                    <a:gd name="T90" fmla="*/ 630 w 1240"/>
                    <a:gd name="T91" fmla="*/ 1337 h 1776"/>
                    <a:gd name="T92" fmla="*/ 593 w 1240"/>
                    <a:gd name="T93" fmla="*/ 1334 h 1776"/>
                    <a:gd name="T94" fmla="*/ 558 w 1240"/>
                    <a:gd name="T95" fmla="*/ 1315 h 1776"/>
                    <a:gd name="T96" fmla="*/ 534 w 1240"/>
                    <a:gd name="T97" fmla="*/ 1278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0" h="1776">
                      <a:moveTo>
                        <a:pt x="499" y="1152"/>
                      </a:moveTo>
                      <a:lnTo>
                        <a:pt x="8" y="1153"/>
                      </a:lnTo>
                      <a:lnTo>
                        <a:pt x="14" y="1249"/>
                      </a:lnTo>
                      <a:lnTo>
                        <a:pt x="21" y="1343"/>
                      </a:lnTo>
                      <a:lnTo>
                        <a:pt x="23" y="1364"/>
                      </a:lnTo>
                      <a:lnTo>
                        <a:pt x="26" y="1387"/>
                      </a:lnTo>
                      <a:lnTo>
                        <a:pt x="29" y="1410"/>
                      </a:lnTo>
                      <a:lnTo>
                        <a:pt x="33" y="1432"/>
                      </a:lnTo>
                      <a:lnTo>
                        <a:pt x="38" y="1453"/>
                      </a:lnTo>
                      <a:lnTo>
                        <a:pt x="45" y="1473"/>
                      </a:lnTo>
                      <a:lnTo>
                        <a:pt x="51" y="1494"/>
                      </a:lnTo>
                      <a:lnTo>
                        <a:pt x="58" y="1514"/>
                      </a:lnTo>
                      <a:lnTo>
                        <a:pt x="69" y="1534"/>
                      </a:lnTo>
                      <a:lnTo>
                        <a:pt x="79" y="1553"/>
                      </a:lnTo>
                      <a:lnTo>
                        <a:pt x="90" y="1571"/>
                      </a:lnTo>
                      <a:lnTo>
                        <a:pt x="104" y="1590"/>
                      </a:lnTo>
                      <a:lnTo>
                        <a:pt x="119" y="1606"/>
                      </a:lnTo>
                      <a:lnTo>
                        <a:pt x="136" y="1624"/>
                      </a:lnTo>
                      <a:lnTo>
                        <a:pt x="154" y="1639"/>
                      </a:lnTo>
                      <a:lnTo>
                        <a:pt x="175" y="1655"/>
                      </a:lnTo>
                      <a:lnTo>
                        <a:pt x="197" y="1670"/>
                      </a:lnTo>
                      <a:lnTo>
                        <a:pt x="221" y="1684"/>
                      </a:lnTo>
                      <a:lnTo>
                        <a:pt x="248" y="1698"/>
                      </a:lnTo>
                      <a:lnTo>
                        <a:pt x="277" y="1710"/>
                      </a:lnTo>
                      <a:lnTo>
                        <a:pt x="308" y="1722"/>
                      </a:lnTo>
                      <a:lnTo>
                        <a:pt x="343" y="1732"/>
                      </a:lnTo>
                      <a:lnTo>
                        <a:pt x="379" y="1742"/>
                      </a:lnTo>
                      <a:lnTo>
                        <a:pt x="418" y="1752"/>
                      </a:lnTo>
                      <a:lnTo>
                        <a:pt x="494" y="1765"/>
                      </a:lnTo>
                      <a:lnTo>
                        <a:pt x="566" y="1774"/>
                      </a:lnTo>
                      <a:lnTo>
                        <a:pt x="634" y="1776"/>
                      </a:lnTo>
                      <a:lnTo>
                        <a:pt x="699" y="1774"/>
                      </a:lnTo>
                      <a:lnTo>
                        <a:pt x="759" y="1767"/>
                      </a:lnTo>
                      <a:lnTo>
                        <a:pt x="817" y="1755"/>
                      </a:lnTo>
                      <a:lnTo>
                        <a:pt x="870" y="1739"/>
                      </a:lnTo>
                      <a:lnTo>
                        <a:pt x="921" y="1719"/>
                      </a:lnTo>
                      <a:lnTo>
                        <a:pt x="966" y="1696"/>
                      </a:lnTo>
                      <a:lnTo>
                        <a:pt x="1009" y="1670"/>
                      </a:lnTo>
                      <a:lnTo>
                        <a:pt x="1048" y="1639"/>
                      </a:lnTo>
                      <a:lnTo>
                        <a:pt x="1084" y="1606"/>
                      </a:lnTo>
                      <a:lnTo>
                        <a:pt x="1115" y="1571"/>
                      </a:lnTo>
                      <a:lnTo>
                        <a:pt x="1144" y="1534"/>
                      </a:lnTo>
                      <a:lnTo>
                        <a:pt x="1168" y="1495"/>
                      </a:lnTo>
                      <a:lnTo>
                        <a:pt x="1190" y="1453"/>
                      </a:lnTo>
                      <a:lnTo>
                        <a:pt x="1207" y="1411"/>
                      </a:lnTo>
                      <a:lnTo>
                        <a:pt x="1220" y="1367"/>
                      </a:lnTo>
                      <a:lnTo>
                        <a:pt x="1230" y="1323"/>
                      </a:lnTo>
                      <a:lnTo>
                        <a:pt x="1238" y="1277"/>
                      </a:lnTo>
                      <a:lnTo>
                        <a:pt x="1240" y="1231"/>
                      </a:lnTo>
                      <a:lnTo>
                        <a:pt x="1239" y="1186"/>
                      </a:lnTo>
                      <a:lnTo>
                        <a:pt x="1235" y="1140"/>
                      </a:lnTo>
                      <a:lnTo>
                        <a:pt x="1226" y="1096"/>
                      </a:lnTo>
                      <a:lnTo>
                        <a:pt x="1215" y="1053"/>
                      </a:lnTo>
                      <a:lnTo>
                        <a:pt x="1200" y="1010"/>
                      </a:lnTo>
                      <a:lnTo>
                        <a:pt x="1181" y="968"/>
                      </a:lnTo>
                      <a:lnTo>
                        <a:pt x="1158" y="929"/>
                      </a:lnTo>
                      <a:lnTo>
                        <a:pt x="1133" y="891"/>
                      </a:lnTo>
                      <a:lnTo>
                        <a:pt x="1103" y="855"/>
                      </a:lnTo>
                      <a:lnTo>
                        <a:pt x="1070" y="822"/>
                      </a:lnTo>
                      <a:lnTo>
                        <a:pt x="1033" y="792"/>
                      </a:lnTo>
                      <a:lnTo>
                        <a:pt x="1017" y="780"/>
                      </a:lnTo>
                      <a:lnTo>
                        <a:pt x="999" y="769"/>
                      </a:lnTo>
                      <a:lnTo>
                        <a:pt x="981" y="759"/>
                      </a:lnTo>
                      <a:lnTo>
                        <a:pt x="962" y="749"/>
                      </a:lnTo>
                      <a:lnTo>
                        <a:pt x="925" y="730"/>
                      </a:lnTo>
                      <a:lnTo>
                        <a:pt x="885" y="713"/>
                      </a:lnTo>
                      <a:lnTo>
                        <a:pt x="806" y="684"/>
                      </a:lnTo>
                      <a:lnTo>
                        <a:pt x="730" y="658"/>
                      </a:lnTo>
                      <a:lnTo>
                        <a:pt x="694" y="645"/>
                      </a:lnTo>
                      <a:lnTo>
                        <a:pt x="661" y="632"/>
                      </a:lnTo>
                      <a:lnTo>
                        <a:pt x="646" y="625"/>
                      </a:lnTo>
                      <a:lnTo>
                        <a:pt x="630" y="617"/>
                      </a:lnTo>
                      <a:lnTo>
                        <a:pt x="618" y="611"/>
                      </a:lnTo>
                      <a:lnTo>
                        <a:pt x="605" y="602"/>
                      </a:lnTo>
                      <a:lnTo>
                        <a:pt x="594" y="594"/>
                      </a:lnTo>
                      <a:lnTo>
                        <a:pt x="582" y="585"/>
                      </a:lnTo>
                      <a:lnTo>
                        <a:pt x="574" y="577"/>
                      </a:lnTo>
                      <a:lnTo>
                        <a:pt x="566" y="568"/>
                      </a:lnTo>
                      <a:lnTo>
                        <a:pt x="560" y="558"/>
                      </a:lnTo>
                      <a:lnTo>
                        <a:pt x="555" y="546"/>
                      </a:lnTo>
                      <a:lnTo>
                        <a:pt x="552" y="535"/>
                      </a:lnTo>
                      <a:lnTo>
                        <a:pt x="551" y="523"/>
                      </a:lnTo>
                      <a:lnTo>
                        <a:pt x="551" y="507"/>
                      </a:lnTo>
                      <a:lnTo>
                        <a:pt x="553" y="492"/>
                      </a:lnTo>
                      <a:lnTo>
                        <a:pt x="557" y="480"/>
                      </a:lnTo>
                      <a:lnTo>
                        <a:pt x="562" y="470"/>
                      </a:lnTo>
                      <a:lnTo>
                        <a:pt x="570" y="461"/>
                      </a:lnTo>
                      <a:lnTo>
                        <a:pt x="579" y="455"/>
                      </a:lnTo>
                      <a:lnTo>
                        <a:pt x="589" y="450"/>
                      </a:lnTo>
                      <a:lnTo>
                        <a:pt x="600" y="446"/>
                      </a:lnTo>
                      <a:lnTo>
                        <a:pt x="611" y="444"/>
                      </a:lnTo>
                      <a:lnTo>
                        <a:pt x="624" y="444"/>
                      </a:lnTo>
                      <a:lnTo>
                        <a:pt x="637" y="444"/>
                      </a:lnTo>
                      <a:lnTo>
                        <a:pt x="649" y="445"/>
                      </a:lnTo>
                      <a:lnTo>
                        <a:pt x="663" y="447"/>
                      </a:lnTo>
                      <a:lnTo>
                        <a:pt x="677" y="450"/>
                      </a:lnTo>
                      <a:lnTo>
                        <a:pt x="690" y="454"/>
                      </a:lnTo>
                      <a:lnTo>
                        <a:pt x="702" y="457"/>
                      </a:lnTo>
                      <a:lnTo>
                        <a:pt x="710" y="476"/>
                      </a:lnTo>
                      <a:lnTo>
                        <a:pt x="715" y="497"/>
                      </a:lnTo>
                      <a:lnTo>
                        <a:pt x="719" y="518"/>
                      </a:lnTo>
                      <a:lnTo>
                        <a:pt x="723" y="541"/>
                      </a:lnTo>
                      <a:lnTo>
                        <a:pt x="729" y="588"/>
                      </a:lnTo>
                      <a:lnTo>
                        <a:pt x="734" y="631"/>
                      </a:lnTo>
                      <a:lnTo>
                        <a:pt x="1186" y="626"/>
                      </a:lnTo>
                      <a:lnTo>
                        <a:pt x="1193" y="556"/>
                      </a:lnTo>
                      <a:lnTo>
                        <a:pt x="1193" y="490"/>
                      </a:lnTo>
                      <a:lnTo>
                        <a:pt x="1188" y="430"/>
                      </a:lnTo>
                      <a:lnTo>
                        <a:pt x="1176" y="373"/>
                      </a:lnTo>
                      <a:lnTo>
                        <a:pt x="1159" y="319"/>
                      </a:lnTo>
                      <a:lnTo>
                        <a:pt x="1138" y="271"/>
                      </a:lnTo>
                      <a:lnTo>
                        <a:pt x="1111" y="227"/>
                      </a:lnTo>
                      <a:lnTo>
                        <a:pt x="1080" y="186"/>
                      </a:lnTo>
                      <a:lnTo>
                        <a:pt x="1046" y="151"/>
                      </a:lnTo>
                      <a:lnTo>
                        <a:pt x="1007" y="118"/>
                      </a:lnTo>
                      <a:lnTo>
                        <a:pt x="966" y="90"/>
                      </a:lnTo>
                      <a:lnTo>
                        <a:pt x="922" y="66"/>
                      </a:lnTo>
                      <a:lnTo>
                        <a:pt x="875" y="46"/>
                      </a:lnTo>
                      <a:lnTo>
                        <a:pt x="827" y="29"/>
                      </a:lnTo>
                      <a:lnTo>
                        <a:pt x="777" y="17"/>
                      </a:lnTo>
                      <a:lnTo>
                        <a:pt x="725" y="7"/>
                      </a:lnTo>
                      <a:lnTo>
                        <a:pt x="673" y="1"/>
                      </a:lnTo>
                      <a:lnTo>
                        <a:pt x="620" y="0"/>
                      </a:lnTo>
                      <a:lnTo>
                        <a:pt x="569" y="1"/>
                      </a:lnTo>
                      <a:lnTo>
                        <a:pt x="516" y="7"/>
                      </a:lnTo>
                      <a:lnTo>
                        <a:pt x="464" y="15"/>
                      </a:lnTo>
                      <a:lnTo>
                        <a:pt x="413" y="27"/>
                      </a:lnTo>
                      <a:lnTo>
                        <a:pt x="364" y="43"/>
                      </a:lnTo>
                      <a:lnTo>
                        <a:pt x="316" y="61"/>
                      </a:lnTo>
                      <a:lnTo>
                        <a:pt x="271" y="84"/>
                      </a:lnTo>
                      <a:lnTo>
                        <a:pt x="228" y="109"/>
                      </a:lnTo>
                      <a:lnTo>
                        <a:pt x="187" y="137"/>
                      </a:lnTo>
                      <a:lnTo>
                        <a:pt x="151" y="169"/>
                      </a:lnTo>
                      <a:lnTo>
                        <a:pt x="118" y="203"/>
                      </a:lnTo>
                      <a:lnTo>
                        <a:pt x="89" y="241"/>
                      </a:lnTo>
                      <a:lnTo>
                        <a:pt x="65" y="281"/>
                      </a:lnTo>
                      <a:lnTo>
                        <a:pt x="45" y="324"/>
                      </a:lnTo>
                      <a:lnTo>
                        <a:pt x="26" y="383"/>
                      </a:lnTo>
                      <a:lnTo>
                        <a:pt x="12" y="437"/>
                      </a:lnTo>
                      <a:lnTo>
                        <a:pt x="4" y="489"/>
                      </a:lnTo>
                      <a:lnTo>
                        <a:pt x="0" y="539"/>
                      </a:lnTo>
                      <a:lnTo>
                        <a:pt x="3" y="585"/>
                      </a:lnTo>
                      <a:lnTo>
                        <a:pt x="9" y="630"/>
                      </a:lnTo>
                      <a:lnTo>
                        <a:pt x="19" y="672"/>
                      </a:lnTo>
                      <a:lnTo>
                        <a:pt x="35" y="711"/>
                      </a:lnTo>
                      <a:lnTo>
                        <a:pt x="52" y="749"/>
                      </a:lnTo>
                      <a:lnTo>
                        <a:pt x="74" y="784"/>
                      </a:lnTo>
                      <a:lnTo>
                        <a:pt x="98" y="817"/>
                      </a:lnTo>
                      <a:lnTo>
                        <a:pt x="124" y="849"/>
                      </a:lnTo>
                      <a:lnTo>
                        <a:pt x="153" y="878"/>
                      </a:lnTo>
                      <a:lnTo>
                        <a:pt x="183" y="906"/>
                      </a:lnTo>
                      <a:lnTo>
                        <a:pt x="216" y="932"/>
                      </a:lnTo>
                      <a:lnTo>
                        <a:pt x="250" y="957"/>
                      </a:lnTo>
                      <a:lnTo>
                        <a:pt x="284" y="979"/>
                      </a:lnTo>
                      <a:lnTo>
                        <a:pt x="320" y="1001"/>
                      </a:lnTo>
                      <a:lnTo>
                        <a:pt x="355" y="1020"/>
                      </a:lnTo>
                      <a:lnTo>
                        <a:pt x="391" y="1039"/>
                      </a:lnTo>
                      <a:lnTo>
                        <a:pt x="459" y="1073"/>
                      </a:lnTo>
                      <a:lnTo>
                        <a:pt x="523" y="1102"/>
                      </a:lnTo>
                      <a:lnTo>
                        <a:pt x="581" y="1129"/>
                      </a:lnTo>
                      <a:lnTo>
                        <a:pt x="629" y="1152"/>
                      </a:lnTo>
                      <a:lnTo>
                        <a:pt x="649" y="1163"/>
                      </a:lnTo>
                      <a:lnTo>
                        <a:pt x="666" y="1173"/>
                      </a:lnTo>
                      <a:lnTo>
                        <a:pt x="678" y="1183"/>
                      </a:lnTo>
                      <a:lnTo>
                        <a:pt x="687" y="1192"/>
                      </a:lnTo>
                      <a:lnTo>
                        <a:pt x="695" y="1205"/>
                      </a:lnTo>
                      <a:lnTo>
                        <a:pt x="700" y="1216"/>
                      </a:lnTo>
                      <a:lnTo>
                        <a:pt x="705" y="1228"/>
                      </a:lnTo>
                      <a:lnTo>
                        <a:pt x="707" y="1239"/>
                      </a:lnTo>
                      <a:lnTo>
                        <a:pt x="709" y="1249"/>
                      </a:lnTo>
                      <a:lnTo>
                        <a:pt x="709" y="1259"/>
                      </a:lnTo>
                      <a:lnTo>
                        <a:pt x="707" y="1269"/>
                      </a:lnTo>
                      <a:lnTo>
                        <a:pt x="705" y="1278"/>
                      </a:lnTo>
                      <a:lnTo>
                        <a:pt x="702" y="1287"/>
                      </a:lnTo>
                      <a:lnTo>
                        <a:pt x="697" y="1295"/>
                      </a:lnTo>
                      <a:lnTo>
                        <a:pt x="692" y="1302"/>
                      </a:lnTo>
                      <a:lnTo>
                        <a:pt x="687" y="1310"/>
                      </a:lnTo>
                      <a:lnTo>
                        <a:pt x="680" y="1315"/>
                      </a:lnTo>
                      <a:lnTo>
                        <a:pt x="673" y="1321"/>
                      </a:lnTo>
                      <a:lnTo>
                        <a:pt x="664" y="1325"/>
                      </a:lnTo>
                      <a:lnTo>
                        <a:pt x="657" y="1329"/>
                      </a:lnTo>
                      <a:lnTo>
                        <a:pt x="648" y="1333"/>
                      </a:lnTo>
                      <a:lnTo>
                        <a:pt x="639" y="1335"/>
                      </a:lnTo>
                      <a:lnTo>
                        <a:pt x="630" y="1337"/>
                      </a:lnTo>
                      <a:lnTo>
                        <a:pt x="620" y="1337"/>
                      </a:lnTo>
                      <a:lnTo>
                        <a:pt x="611" y="1337"/>
                      </a:lnTo>
                      <a:lnTo>
                        <a:pt x="601" y="1335"/>
                      </a:lnTo>
                      <a:lnTo>
                        <a:pt x="593" y="1334"/>
                      </a:lnTo>
                      <a:lnTo>
                        <a:pt x="584" y="1330"/>
                      </a:lnTo>
                      <a:lnTo>
                        <a:pt x="575" y="1326"/>
                      </a:lnTo>
                      <a:lnTo>
                        <a:pt x="567" y="1321"/>
                      </a:lnTo>
                      <a:lnTo>
                        <a:pt x="558" y="1315"/>
                      </a:lnTo>
                      <a:lnTo>
                        <a:pt x="552" y="1307"/>
                      </a:lnTo>
                      <a:lnTo>
                        <a:pt x="546" y="1299"/>
                      </a:lnTo>
                      <a:lnTo>
                        <a:pt x="539" y="1288"/>
                      </a:lnTo>
                      <a:lnTo>
                        <a:pt x="534" y="1278"/>
                      </a:lnTo>
                      <a:lnTo>
                        <a:pt x="531" y="1266"/>
                      </a:lnTo>
                      <a:lnTo>
                        <a:pt x="499" y="1152"/>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22">
                  <a:extLst>
                    <a:ext uri="{FF2B5EF4-FFF2-40B4-BE49-F238E27FC236}">
                      <a16:creationId xmlns:a16="http://schemas.microsoft.com/office/drawing/2014/main" id="{5AAE68A2-9581-3F80-0280-4280961C94DF}"/>
                    </a:ext>
                  </a:extLst>
                </p:cNvPr>
                <p:cNvSpPr>
                  <a:spLocks/>
                </p:cNvSpPr>
                <p:nvPr/>
              </p:nvSpPr>
              <p:spPr bwMode="auto">
                <a:xfrm>
                  <a:off x="1262097" y="4155282"/>
                  <a:ext cx="488950" cy="703262"/>
                </a:xfrm>
                <a:custGeom>
                  <a:avLst/>
                  <a:gdLst>
                    <a:gd name="T0" fmla="*/ 639 w 1230"/>
                    <a:gd name="T1" fmla="*/ 1333 h 1772"/>
                    <a:gd name="T2" fmla="*/ 591 w 1230"/>
                    <a:gd name="T3" fmla="*/ 1336 h 1772"/>
                    <a:gd name="T4" fmla="*/ 558 w 1230"/>
                    <a:gd name="T5" fmla="*/ 1326 h 1772"/>
                    <a:gd name="T6" fmla="*/ 538 w 1230"/>
                    <a:gd name="T7" fmla="*/ 1305 h 1772"/>
                    <a:gd name="T8" fmla="*/ 520 w 1230"/>
                    <a:gd name="T9" fmla="*/ 1249 h 1772"/>
                    <a:gd name="T10" fmla="*/ 502 w 1230"/>
                    <a:gd name="T11" fmla="*/ 1174 h 1772"/>
                    <a:gd name="T12" fmla="*/ 6 w 1230"/>
                    <a:gd name="T13" fmla="*/ 1277 h 1772"/>
                    <a:gd name="T14" fmla="*/ 15 w 1230"/>
                    <a:gd name="T15" fmla="*/ 1387 h 1772"/>
                    <a:gd name="T16" fmla="*/ 40 w 1230"/>
                    <a:gd name="T17" fmla="*/ 1487 h 1772"/>
                    <a:gd name="T18" fmla="*/ 93 w 1230"/>
                    <a:gd name="T19" fmla="*/ 1578 h 1772"/>
                    <a:gd name="T20" fmla="*/ 157 w 1230"/>
                    <a:gd name="T21" fmla="*/ 1640 h 1772"/>
                    <a:gd name="T22" fmla="*/ 236 w 1230"/>
                    <a:gd name="T23" fmla="*/ 1694 h 1772"/>
                    <a:gd name="T24" fmla="*/ 332 w 1230"/>
                    <a:gd name="T25" fmla="*/ 1733 h 1772"/>
                    <a:gd name="T26" fmla="*/ 443 w 1230"/>
                    <a:gd name="T27" fmla="*/ 1758 h 1772"/>
                    <a:gd name="T28" fmla="*/ 679 w 1230"/>
                    <a:gd name="T29" fmla="*/ 1770 h 1772"/>
                    <a:gd name="T30" fmla="*/ 871 w 1230"/>
                    <a:gd name="T31" fmla="*/ 1732 h 1772"/>
                    <a:gd name="T32" fmla="*/ 1020 w 1230"/>
                    <a:gd name="T33" fmla="*/ 1654 h 1772"/>
                    <a:gd name="T34" fmla="*/ 1127 w 1230"/>
                    <a:gd name="T35" fmla="*/ 1545 h 1772"/>
                    <a:gd name="T36" fmla="*/ 1196 w 1230"/>
                    <a:gd name="T37" fmla="*/ 1416 h 1772"/>
                    <a:gd name="T38" fmla="*/ 1227 w 1230"/>
                    <a:gd name="T39" fmla="*/ 1276 h 1772"/>
                    <a:gd name="T40" fmla="*/ 1222 w 1230"/>
                    <a:gd name="T41" fmla="*/ 1132 h 1772"/>
                    <a:gd name="T42" fmla="*/ 1184 w 1230"/>
                    <a:gd name="T43" fmla="*/ 997 h 1772"/>
                    <a:gd name="T44" fmla="*/ 1137 w 1230"/>
                    <a:gd name="T45" fmla="*/ 912 h 1772"/>
                    <a:gd name="T46" fmla="*/ 1078 w 1230"/>
                    <a:gd name="T47" fmla="*/ 841 h 1772"/>
                    <a:gd name="T48" fmla="*/ 1004 w 1230"/>
                    <a:gd name="T49" fmla="*/ 783 h 1772"/>
                    <a:gd name="T50" fmla="*/ 917 w 1230"/>
                    <a:gd name="T51" fmla="*/ 735 h 1772"/>
                    <a:gd name="T52" fmla="*/ 718 w 1230"/>
                    <a:gd name="T53" fmla="*/ 660 h 1772"/>
                    <a:gd name="T54" fmla="*/ 617 w 1230"/>
                    <a:gd name="T55" fmla="*/ 616 h 1772"/>
                    <a:gd name="T56" fmla="*/ 566 w 1230"/>
                    <a:gd name="T57" fmla="*/ 580 h 1772"/>
                    <a:gd name="T58" fmla="*/ 542 w 1230"/>
                    <a:gd name="T59" fmla="*/ 543 h 1772"/>
                    <a:gd name="T60" fmla="*/ 539 w 1230"/>
                    <a:gd name="T61" fmla="*/ 498 h 1772"/>
                    <a:gd name="T62" fmla="*/ 562 w 1230"/>
                    <a:gd name="T63" fmla="*/ 461 h 1772"/>
                    <a:gd name="T64" fmla="*/ 603 w 1230"/>
                    <a:gd name="T65" fmla="*/ 441 h 1772"/>
                    <a:gd name="T66" fmla="*/ 663 w 1230"/>
                    <a:gd name="T67" fmla="*/ 445 h 1772"/>
                    <a:gd name="T68" fmla="*/ 686 w 1230"/>
                    <a:gd name="T69" fmla="*/ 458 h 1772"/>
                    <a:gd name="T70" fmla="*/ 709 w 1230"/>
                    <a:gd name="T71" fmla="*/ 502 h 1772"/>
                    <a:gd name="T72" fmla="*/ 717 w 1230"/>
                    <a:gd name="T73" fmla="*/ 560 h 1772"/>
                    <a:gd name="T74" fmla="*/ 1183 w 1230"/>
                    <a:gd name="T75" fmla="*/ 562 h 1772"/>
                    <a:gd name="T76" fmla="*/ 1161 w 1230"/>
                    <a:gd name="T77" fmla="*/ 341 h 1772"/>
                    <a:gd name="T78" fmla="*/ 1066 w 1230"/>
                    <a:gd name="T79" fmla="*/ 176 h 1772"/>
                    <a:gd name="T80" fmla="*/ 915 w 1230"/>
                    <a:gd name="T81" fmla="*/ 67 h 1772"/>
                    <a:gd name="T82" fmla="*/ 732 w 1230"/>
                    <a:gd name="T83" fmla="*/ 10 h 1772"/>
                    <a:gd name="T84" fmla="*/ 537 w 1230"/>
                    <a:gd name="T85" fmla="*/ 2 h 1772"/>
                    <a:gd name="T86" fmla="*/ 347 w 1230"/>
                    <a:gd name="T87" fmla="*/ 42 h 1772"/>
                    <a:gd name="T88" fmla="*/ 186 w 1230"/>
                    <a:gd name="T89" fmla="*/ 123 h 1772"/>
                    <a:gd name="T90" fmla="*/ 81 w 1230"/>
                    <a:gd name="T91" fmla="*/ 230 h 1772"/>
                    <a:gd name="T92" fmla="*/ 34 w 1230"/>
                    <a:gd name="T93" fmla="*/ 322 h 1772"/>
                    <a:gd name="T94" fmla="*/ 8 w 1230"/>
                    <a:gd name="T95" fmla="*/ 418 h 1772"/>
                    <a:gd name="T96" fmla="*/ 0 w 1230"/>
                    <a:gd name="T97" fmla="*/ 517 h 1772"/>
                    <a:gd name="T98" fmla="*/ 9 w 1230"/>
                    <a:gd name="T99" fmla="*/ 614 h 1772"/>
                    <a:gd name="T100" fmla="*/ 34 w 1230"/>
                    <a:gd name="T101" fmla="*/ 707 h 1772"/>
                    <a:gd name="T102" fmla="*/ 72 w 1230"/>
                    <a:gd name="T103" fmla="*/ 792 h 1772"/>
                    <a:gd name="T104" fmla="*/ 121 w 1230"/>
                    <a:gd name="T105" fmla="*/ 864 h 1772"/>
                    <a:gd name="T106" fmla="*/ 181 w 1230"/>
                    <a:gd name="T107" fmla="*/ 922 h 1772"/>
                    <a:gd name="T108" fmla="*/ 268 w 1230"/>
                    <a:gd name="T109" fmla="*/ 983 h 1772"/>
                    <a:gd name="T110" fmla="*/ 428 w 1230"/>
                    <a:gd name="T111" fmla="*/ 1065 h 1772"/>
                    <a:gd name="T112" fmla="*/ 586 w 1230"/>
                    <a:gd name="T113" fmla="*/ 1129 h 1772"/>
                    <a:gd name="T114" fmla="*/ 651 w 1230"/>
                    <a:gd name="T115" fmla="*/ 1167 h 1772"/>
                    <a:gd name="T116" fmla="*/ 677 w 1230"/>
                    <a:gd name="T117" fmla="*/ 1194 h 1772"/>
                    <a:gd name="T118" fmla="*/ 692 w 1230"/>
                    <a:gd name="T119" fmla="*/ 1230 h 1772"/>
                    <a:gd name="T120" fmla="*/ 694 w 1230"/>
                    <a:gd name="T121" fmla="*/ 1277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30" h="1772">
                      <a:moveTo>
                        <a:pt x="687" y="1319"/>
                      </a:moveTo>
                      <a:lnTo>
                        <a:pt x="669" y="1324"/>
                      </a:lnTo>
                      <a:lnTo>
                        <a:pt x="653" y="1329"/>
                      </a:lnTo>
                      <a:lnTo>
                        <a:pt x="639" y="1333"/>
                      </a:lnTo>
                      <a:lnTo>
                        <a:pt x="625" y="1335"/>
                      </a:lnTo>
                      <a:lnTo>
                        <a:pt x="612" y="1336"/>
                      </a:lnTo>
                      <a:lnTo>
                        <a:pt x="601" y="1338"/>
                      </a:lnTo>
                      <a:lnTo>
                        <a:pt x="591" y="1336"/>
                      </a:lnTo>
                      <a:lnTo>
                        <a:pt x="581" y="1335"/>
                      </a:lnTo>
                      <a:lnTo>
                        <a:pt x="573" y="1334"/>
                      </a:lnTo>
                      <a:lnTo>
                        <a:pt x="566" y="1330"/>
                      </a:lnTo>
                      <a:lnTo>
                        <a:pt x="558" y="1326"/>
                      </a:lnTo>
                      <a:lnTo>
                        <a:pt x="553" y="1322"/>
                      </a:lnTo>
                      <a:lnTo>
                        <a:pt x="547" y="1317"/>
                      </a:lnTo>
                      <a:lnTo>
                        <a:pt x="543" y="1311"/>
                      </a:lnTo>
                      <a:lnTo>
                        <a:pt x="538" y="1305"/>
                      </a:lnTo>
                      <a:lnTo>
                        <a:pt x="534" y="1298"/>
                      </a:lnTo>
                      <a:lnTo>
                        <a:pt x="529" y="1283"/>
                      </a:lnTo>
                      <a:lnTo>
                        <a:pt x="524" y="1267"/>
                      </a:lnTo>
                      <a:lnTo>
                        <a:pt x="520" y="1249"/>
                      </a:lnTo>
                      <a:lnTo>
                        <a:pt x="516" y="1231"/>
                      </a:lnTo>
                      <a:lnTo>
                        <a:pt x="513" y="1212"/>
                      </a:lnTo>
                      <a:lnTo>
                        <a:pt x="509" y="1193"/>
                      </a:lnTo>
                      <a:lnTo>
                        <a:pt x="502" y="1174"/>
                      </a:lnTo>
                      <a:lnTo>
                        <a:pt x="496" y="1156"/>
                      </a:lnTo>
                      <a:lnTo>
                        <a:pt x="1" y="1151"/>
                      </a:lnTo>
                      <a:lnTo>
                        <a:pt x="4" y="1216"/>
                      </a:lnTo>
                      <a:lnTo>
                        <a:pt x="6" y="1277"/>
                      </a:lnTo>
                      <a:lnTo>
                        <a:pt x="8" y="1306"/>
                      </a:lnTo>
                      <a:lnTo>
                        <a:pt x="10" y="1334"/>
                      </a:lnTo>
                      <a:lnTo>
                        <a:pt x="13" y="1360"/>
                      </a:lnTo>
                      <a:lnTo>
                        <a:pt x="15" y="1387"/>
                      </a:lnTo>
                      <a:lnTo>
                        <a:pt x="20" y="1414"/>
                      </a:lnTo>
                      <a:lnTo>
                        <a:pt x="25" y="1438"/>
                      </a:lnTo>
                      <a:lnTo>
                        <a:pt x="33" y="1463"/>
                      </a:lnTo>
                      <a:lnTo>
                        <a:pt x="40" y="1487"/>
                      </a:lnTo>
                      <a:lnTo>
                        <a:pt x="50" y="1510"/>
                      </a:lnTo>
                      <a:lnTo>
                        <a:pt x="63" y="1534"/>
                      </a:lnTo>
                      <a:lnTo>
                        <a:pt x="77" y="1557"/>
                      </a:lnTo>
                      <a:lnTo>
                        <a:pt x="93" y="1578"/>
                      </a:lnTo>
                      <a:lnTo>
                        <a:pt x="107" y="1595"/>
                      </a:lnTo>
                      <a:lnTo>
                        <a:pt x="122" y="1611"/>
                      </a:lnTo>
                      <a:lnTo>
                        <a:pt x="139" y="1626"/>
                      </a:lnTo>
                      <a:lnTo>
                        <a:pt x="157" y="1640"/>
                      </a:lnTo>
                      <a:lnTo>
                        <a:pt x="174" y="1654"/>
                      </a:lnTo>
                      <a:lnTo>
                        <a:pt x="193" y="1668"/>
                      </a:lnTo>
                      <a:lnTo>
                        <a:pt x="215" y="1681"/>
                      </a:lnTo>
                      <a:lnTo>
                        <a:pt x="236" y="1694"/>
                      </a:lnTo>
                      <a:lnTo>
                        <a:pt x="258" y="1704"/>
                      </a:lnTo>
                      <a:lnTo>
                        <a:pt x="282" y="1715"/>
                      </a:lnTo>
                      <a:lnTo>
                        <a:pt x="306" y="1724"/>
                      </a:lnTo>
                      <a:lnTo>
                        <a:pt x="332" y="1733"/>
                      </a:lnTo>
                      <a:lnTo>
                        <a:pt x="359" y="1740"/>
                      </a:lnTo>
                      <a:lnTo>
                        <a:pt x="385" y="1748"/>
                      </a:lnTo>
                      <a:lnTo>
                        <a:pt x="414" y="1753"/>
                      </a:lnTo>
                      <a:lnTo>
                        <a:pt x="443" y="1758"/>
                      </a:lnTo>
                      <a:lnTo>
                        <a:pt x="506" y="1767"/>
                      </a:lnTo>
                      <a:lnTo>
                        <a:pt x="567" y="1771"/>
                      </a:lnTo>
                      <a:lnTo>
                        <a:pt x="625" y="1772"/>
                      </a:lnTo>
                      <a:lnTo>
                        <a:pt x="679" y="1770"/>
                      </a:lnTo>
                      <a:lnTo>
                        <a:pt x="731" y="1764"/>
                      </a:lnTo>
                      <a:lnTo>
                        <a:pt x="780" y="1757"/>
                      </a:lnTo>
                      <a:lnTo>
                        <a:pt x="827" y="1745"/>
                      </a:lnTo>
                      <a:lnTo>
                        <a:pt x="871" y="1732"/>
                      </a:lnTo>
                      <a:lnTo>
                        <a:pt x="911" y="1715"/>
                      </a:lnTo>
                      <a:lnTo>
                        <a:pt x="951" y="1697"/>
                      </a:lnTo>
                      <a:lnTo>
                        <a:pt x="986" y="1677"/>
                      </a:lnTo>
                      <a:lnTo>
                        <a:pt x="1020" y="1654"/>
                      </a:lnTo>
                      <a:lnTo>
                        <a:pt x="1050" y="1629"/>
                      </a:lnTo>
                      <a:lnTo>
                        <a:pt x="1078" y="1604"/>
                      </a:lnTo>
                      <a:lnTo>
                        <a:pt x="1105" y="1574"/>
                      </a:lnTo>
                      <a:lnTo>
                        <a:pt x="1127" y="1545"/>
                      </a:lnTo>
                      <a:lnTo>
                        <a:pt x="1149" y="1515"/>
                      </a:lnTo>
                      <a:lnTo>
                        <a:pt x="1167" y="1483"/>
                      </a:lnTo>
                      <a:lnTo>
                        <a:pt x="1183" y="1450"/>
                      </a:lnTo>
                      <a:lnTo>
                        <a:pt x="1196" y="1416"/>
                      </a:lnTo>
                      <a:lnTo>
                        <a:pt x="1207" y="1382"/>
                      </a:lnTo>
                      <a:lnTo>
                        <a:pt x="1216" y="1346"/>
                      </a:lnTo>
                      <a:lnTo>
                        <a:pt x="1222" y="1311"/>
                      </a:lnTo>
                      <a:lnTo>
                        <a:pt x="1227" y="1276"/>
                      </a:lnTo>
                      <a:lnTo>
                        <a:pt x="1230" y="1240"/>
                      </a:lnTo>
                      <a:lnTo>
                        <a:pt x="1228" y="1203"/>
                      </a:lnTo>
                      <a:lnTo>
                        <a:pt x="1227" y="1168"/>
                      </a:lnTo>
                      <a:lnTo>
                        <a:pt x="1222" y="1132"/>
                      </a:lnTo>
                      <a:lnTo>
                        <a:pt x="1216" y="1098"/>
                      </a:lnTo>
                      <a:lnTo>
                        <a:pt x="1207" y="1064"/>
                      </a:lnTo>
                      <a:lnTo>
                        <a:pt x="1197" y="1030"/>
                      </a:lnTo>
                      <a:lnTo>
                        <a:pt x="1184" y="997"/>
                      </a:lnTo>
                      <a:lnTo>
                        <a:pt x="1174" y="975"/>
                      </a:lnTo>
                      <a:lnTo>
                        <a:pt x="1163" y="952"/>
                      </a:lnTo>
                      <a:lnTo>
                        <a:pt x="1150" y="932"/>
                      </a:lnTo>
                      <a:lnTo>
                        <a:pt x="1137" y="912"/>
                      </a:lnTo>
                      <a:lnTo>
                        <a:pt x="1124" y="893"/>
                      </a:lnTo>
                      <a:lnTo>
                        <a:pt x="1110" y="875"/>
                      </a:lnTo>
                      <a:lnTo>
                        <a:pt x="1095" y="857"/>
                      </a:lnTo>
                      <a:lnTo>
                        <a:pt x="1078" y="841"/>
                      </a:lnTo>
                      <a:lnTo>
                        <a:pt x="1060" y="826"/>
                      </a:lnTo>
                      <a:lnTo>
                        <a:pt x="1043" y="811"/>
                      </a:lnTo>
                      <a:lnTo>
                        <a:pt x="1024" y="797"/>
                      </a:lnTo>
                      <a:lnTo>
                        <a:pt x="1004" y="783"/>
                      </a:lnTo>
                      <a:lnTo>
                        <a:pt x="983" y="770"/>
                      </a:lnTo>
                      <a:lnTo>
                        <a:pt x="962" y="757"/>
                      </a:lnTo>
                      <a:lnTo>
                        <a:pt x="939" y="746"/>
                      </a:lnTo>
                      <a:lnTo>
                        <a:pt x="917" y="735"/>
                      </a:lnTo>
                      <a:lnTo>
                        <a:pt x="876" y="718"/>
                      </a:lnTo>
                      <a:lnTo>
                        <a:pt x="828" y="699"/>
                      </a:lnTo>
                      <a:lnTo>
                        <a:pt x="774" y="680"/>
                      </a:lnTo>
                      <a:lnTo>
                        <a:pt x="718" y="660"/>
                      </a:lnTo>
                      <a:lnTo>
                        <a:pt x="691" y="648"/>
                      </a:lnTo>
                      <a:lnTo>
                        <a:pt x="665" y="638"/>
                      </a:lnTo>
                      <a:lnTo>
                        <a:pt x="640" y="627"/>
                      </a:lnTo>
                      <a:lnTo>
                        <a:pt x="617" y="616"/>
                      </a:lnTo>
                      <a:lnTo>
                        <a:pt x="597" y="603"/>
                      </a:lnTo>
                      <a:lnTo>
                        <a:pt x="579" y="591"/>
                      </a:lnTo>
                      <a:lnTo>
                        <a:pt x="572" y="585"/>
                      </a:lnTo>
                      <a:lnTo>
                        <a:pt x="566" y="580"/>
                      </a:lnTo>
                      <a:lnTo>
                        <a:pt x="559" y="574"/>
                      </a:lnTo>
                      <a:lnTo>
                        <a:pt x="554" y="567"/>
                      </a:lnTo>
                      <a:lnTo>
                        <a:pt x="548" y="555"/>
                      </a:lnTo>
                      <a:lnTo>
                        <a:pt x="542" y="543"/>
                      </a:lnTo>
                      <a:lnTo>
                        <a:pt x="539" y="531"/>
                      </a:lnTo>
                      <a:lnTo>
                        <a:pt x="537" y="519"/>
                      </a:lnTo>
                      <a:lnTo>
                        <a:pt x="538" y="508"/>
                      </a:lnTo>
                      <a:lnTo>
                        <a:pt x="539" y="498"/>
                      </a:lnTo>
                      <a:lnTo>
                        <a:pt x="543" y="486"/>
                      </a:lnTo>
                      <a:lnTo>
                        <a:pt x="548" y="477"/>
                      </a:lnTo>
                      <a:lnTo>
                        <a:pt x="554" y="469"/>
                      </a:lnTo>
                      <a:lnTo>
                        <a:pt x="562" y="461"/>
                      </a:lnTo>
                      <a:lnTo>
                        <a:pt x="571" y="453"/>
                      </a:lnTo>
                      <a:lnTo>
                        <a:pt x="581" y="448"/>
                      </a:lnTo>
                      <a:lnTo>
                        <a:pt x="591" y="443"/>
                      </a:lnTo>
                      <a:lnTo>
                        <a:pt x="603" y="441"/>
                      </a:lnTo>
                      <a:lnTo>
                        <a:pt x="617" y="439"/>
                      </a:lnTo>
                      <a:lnTo>
                        <a:pt x="631" y="438"/>
                      </a:lnTo>
                      <a:lnTo>
                        <a:pt x="648" y="441"/>
                      </a:lnTo>
                      <a:lnTo>
                        <a:pt x="663" y="445"/>
                      </a:lnTo>
                      <a:lnTo>
                        <a:pt x="669" y="447"/>
                      </a:lnTo>
                      <a:lnTo>
                        <a:pt x="675" y="451"/>
                      </a:lnTo>
                      <a:lnTo>
                        <a:pt x="680" y="453"/>
                      </a:lnTo>
                      <a:lnTo>
                        <a:pt x="686" y="458"/>
                      </a:lnTo>
                      <a:lnTo>
                        <a:pt x="693" y="467"/>
                      </a:lnTo>
                      <a:lnTo>
                        <a:pt x="699" y="477"/>
                      </a:lnTo>
                      <a:lnTo>
                        <a:pt x="706" y="489"/>
                      </a:lnTo>
                      <a:lnTo>
                        <a:pt x="709" y="502"/>
                      </a:lnTo>
                      <a:lnTo>
                        <a:pt x="712" y="514"/>
                      </a:lnTo>
                      <a:lnTo>
                        <a:pt x="715" y="529"/>
                      </a:lnTo>
                      <a:lnTo>
                        <a:pt x="716" y="545"/>
                      </a:lnTo>
                      <a:lnTo>
                        <a:pt x="717" y="560"/>
                      </a:lnTo>
                      <a:lnTo>
                        <a:pt x="718" y="591"/>
                      </a:lnTo>
                      <a:lnTo>
                        <a:pt x="722" y="623"/>
                      </a:lnTo>
                      <a:lnTo>
                        <a:pt x="1175" y="628"/>
                      </a:lnTo>
                      <a:lnTo>
                        <a:pt x="1183" y="562"/>
                      </a:lnTo>
                      <a:lnTo>
                        <a:pt x="1185" y="502"/>
                      </a:lnTo>
                      <a:lnTo>
                        <a:pt x="1183" y="445"/>
                      </a:lnTo>
                      <a:lnTo>
                        <a:pt x="1175" y="390"/>
                      </a:lnTo>
                      <a:lnTo>
                        <a:pt x="1161" y="341"/>
                      </a:lnTo>
                      <a:lnTo>
                        <a:pt x="1144" y="294"/>
                      </a:lnTo>
                      <a:lnTo>
                        <a:pt x="1121" y="251"/>
                      </a:lnTo>
                      <a:lnTo>
                        <a:pt x="1096" y="211"/>
                      </a:lnTo>
                      <a:lnTo>
                        <a:pt x="1066" y="176"/>
                      </a:lnTo>
                      <a:lnTo>
                        <a:pt x="1033" y="144"/>
                      </a:lnTo>
                      <a:lnTo>
                        <a:pt x="996" y="115"/>
                      </a:lnTo>
                      <a:lnTo>
                        <a:pt x="957" y="90"/>
                      </a:lnTo>
                      <a:lnTo>
                        <a:pt x="915" y="67"/>
                      </a:lnTo>
                      <a:lnTo>
                        <a:pt x="872" y="48"/>
                      </a:lnTo>
                      <a:lnTo>
                        <a:pt x="827" y="33"/>
                      </a:lnTo>
                      <a:lnTo>
                        <a:pt x="780" y="20"/>
                      </a:lnTo>
                      <a:lnTo>
                        <a:pt x="732" y="10"/>
                      </a:lnTo>
                      <a:lnTo>
                        <a:pt x="684" y="4"/>
                      </a:lnTo>
                      <a:lnTo>
                        <a:pt x="635" y="1"/>
                      </a:lnTo>
                      <a:lnTo>
                        <a:pt x="586" y="0"/>
                      </a:lnTo>
                      <a:lnTo>
                        <a:pt x="537" y="2"/>
                      </a:lnTo>
                      <a:lnTo>
                        <a:pt x="487" y="9"/>
                      </a:lnTo>
                      <a:lnTo>
                        <a:pt x="439" y="16"/>
                      </a:lnTo>
                      <a:lnTo>
                        <a:pt x="393" y="28"/>
                      </a:lnTo>
                      <a:lnTo>
                        <a:pt x="347" y="42"/>
                      </a:lnTo>
                      <a:lnTo>
                        <a:pt x="303" y="58"/>
                      </a:lnTo>
                      <a:lnTo>
                        <a:pt x="261" y="77"/>
                      </a:lnTo>
                      <a:lnTo>
                        <a:pt x="222" y="99"/>
                      </a:lnTo>
                      <a:lnTo>
                        <a:pt x="186" y="123"/>
                      </a:lnTo>
                      <a:lnTo>
                        <a:pt x="153" y="149"/>
                      </a:lnTo>
                      <a:lnTo>
                        <a:pt x="122" y="179"/>
                      </a:lnTo>
                      <a:lnTo>
                        <a:pt x="96" y="210"/>
                      </a:lnTo>
                      <a:lnTo>
                        <a:pt x="81" y="230"/>
                      </a:lnTo>
                      <a:lnTo>
                        <a:pt x="67" y="253"/>
                      </a:lnTo>
                      <a:lnTo>
                        <a:pt x="54" y="275"/>
                      </a:lnTo>
                      <a:lnTo>
                        <a:pt x="43" y="298"/>
                      </a:lnTo>
                      <a:lnTo>
                        <a:pt x="34" y="322"/>
                      </a:lnTo>
                      <a:lnTo>
                        <a:pt x="25" y="346"/>
                      </a:lnTo>
                      <a:lnTo>
                        <a:pt x="18" y="369"/>
                      </a:lnTo>
                      <a:lnTo>
                        <a:pt x="13" y="394"/>
                      </a:lnTo>
                      <a:lnTo>
                        <a:pt x="8" y="418"/>
                      </a:lnTo>
                      <a:lnTo>
                        <a:pt x="4" y="442"/>
                      </a:lnTo>
                      <a:lnTo>
                        <a:pt x="1" y="467"/>
                      </a:lnTo>
                      <a:lnTo>
                        <a:pt x="0" y="491"/>
                      </a:lnTo>
                      <a:lnTo>
                        <a:pt x="0" y="517"/>
                      </a:lnTo>
                      <a:lnTo>
                        <a:pt x="1" y="541"/>
                      </a:lnTo>
                      <a:lnTo>
                        <a:pt x="3" y="566"/>
                      </a:lnTo>
                      <a:lnTo>
                        <a:pt x="5" y="590"/>
                      </a:lnTo>
                      <a:lnTo>
                        <a:pt x="9" y="614"/>
                      </a:lnTo>
                      <a:lnTo>
                        <a:pt x="14" y="638"/>
                      </a:lnTo>
                      <a:lnTo>
                        <a:pt x="20" y="661"/>
                      </a:lnTo>
                      <a:lnTo>
                        <a:pt x="27" y="684"/>
                      </a:lnTo>
                      <a:lnTo>
                        <a:pt x="34" y="707"/>
                      </a:lnTo>
                      <a:lnTo>
                        <a:pt x="43" y="730"/>
                      </a:lnTo>
                      <a:lnTo>
                        <a:pt x="52" y="751"/>
                      </a:lnTo>
                      <a:lnTo>
                        <a:pt x="62" y="771"/>
                      </a:lnTo>
                      <a:lnTo>
                        <a:pt x="72" y="792"/>
                      </a:lnTo>
                      <a:lnTo>
                        <a:pt x="83" y="811"/>
                      </a:lnTo>
                      <a:lnTo>
                        <a:pt x="96" y="830"/>
                      </a:lnTo>
                      <a:lnTo>
                        <a:pt x="109" y="847"/>
                      </a:lnTo>
                      <a:lnTo>
                        <a:pt x="121" y="864"/>
                      </a:lnTo>
                      <a:lnTo>
                        <a:pt x="135" y="880"/>
                      </a:lnTo>
                      <a:lnTo>
                        <a:pt x="150" y="895"/>
                      </a:lnTo>
                      <a:lnTo>
                        <a:pt x="165" y="909"/>
                      </a:lnTo>
                      <a:lnTo>
                        <a:pt x="181" y="922"/>
                      </a:lnTo>
                      <a:lnTo>
                        <a:pt x="197" y="935"/>
                      </a:lnTo>
                      <a:lnTo>
                        <a:pt x="213" y="947"/>
                      </a:lnTo>
                      <a:lnTo>
                        <a:pt x="231" y="959"/>
                      </a:lnTo>
                      <a:lnTo>
                        <a:pt x="268" y="983"/>
                      </a:lnTo>
                      <a:lnTo>
                        <a:pt x="307" y="1006"/>
                      </a:lnTo>
                      <a:lnTo>
                        <a:pt x="346" y="1026"/>
                      </a:lnTo>
                      <a:lnTo>
                        <a:pt x="386" y="1046"/>
                      </a:lnTo>
                      <a:lnTo>
                        <a:pt x="428" y="1065"/>
                      </a:lnTo>
                      <a:lnTo>
                        <a:pt x="468" y="1083"/>
                      </a:lnTo>
                      <a:lnTo>
                        <a:pt x="516" y="1102"/>
                      </a:lnTo>
                      <a:lnTo>
                        <a:pt x="563" y="1120"/>
                      </a:lnTo>
                      <a:lnTo>
                        <a:pt x="586" y="1129"/>
                      </a:lnTo>
                      <a:lnTo>
                        <a:pt x="606" y="1139"/>
                      </a:lnTo>
                      <a:lnTo>
                        <a:pt x="625" y="1149"/>
                      </a:lnTo>
                      <a:lnTo>
                        <a:pt x="643" y="1160"/>
                      </a:lnTo>
                      <a:lnTo>
                        <a:pt x="651" y="1167"/>
                      </a:lnTo>
                      <a:lnTo>
                        <a:pt x="658" y="1173"/>
                      </a:lnTo>
                      <a:lnTo>
                        <a:pt x="665" y="1179"/>
                      </a:lnTo>
                      <a:lnTo>
                        <a:pt x="672" y="1187"/>
                      </a:lnTo>
                      <a:lnTo>
                        <a:pt x="677" y="1194"/>
                      </a:lnTo>
                      <a:lnTo>
                        <a:pt x="682" y="1202"/>
                      </a:lnTo>
                      <a:lnTo>
                        <a:pt x="686" y="1211"/>
                      </a:lnTo>
                      <a:lnTo>
                        <a:pt x="689" y="1221"/>
                      </a:lnTo>
                      <a:lnTo>
                        <a:pt x="692" y="1230"/>
                      </a:lnTo>
                      <a:lnTo>
                        <a:pt x="694" y="1241"/>
                      </a:lnTo>
                      <a:lnTo>
                        <a:pt x="696" y="1251"/>
                      </a:lnTo>
                      <a:lnTo>
                        <a:pt x="696" y="1264"/>
                      </a:lnTo>
                      <a:lnTo>
                        <a:pt x="694" y="1277"/>
                      </a:lnTo>
                      <a:lnTo>
                        <a:pt x="693" y="1289"/>
                      </a:lnTo>
                      <a:lnTo>
                        <a:pt x="691" y="1303"/>
                      </a:lnTo>
                      <a:lnTo>
                        <a:pt x="687" y="1319"/>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25">
                  <a:extLst>
                    <a:ext uri="{FF2B5EF4-FFF2-40B4-BE49-F238E27FC236}">
                      <a16:creationId xmlns:a16="http://schemas.microsoft.com/office/drawing/2014/main" id="{2AFDB2AE-AE4F-CF43-2873-CE83083082F5}"/>
                    </a:ext>
                  </a:extLst>
                </p:cNvPr>
                <p:cNvSpPr>
                  <a:spLocks/>
                </p:cNvSpPr>
                <p:nvPr/>
              </p:nvSpPr>
              <p:spPr bwMode="auto">
                <a:xfrm>
                  <a:off x="2120934" y="3899695"/>
                  <a:ext cx="220662" cy="949325"/>
                </a:xfrm>
                <a:custGeom>
                  <a:avLst/>
                  <a:gdLst>
                    <a:gd name="T0" fmla="*/ 14 w 556"/>
                    <a:gd name="T1" fmla="*/ 2381 h 2389"/>
                    <a:gd name="T2" fmla="*/ 556 w 556"/>
                    <a:gd name="T3" fmla="*/ 2389 h 2389"/>
                    <a:gd name="T4" fmla="*/ 548 w 556"/>
                    <a:gd name="T5" fmla="*/ 5 h 2389"/>
                    <a:gd name="T6" fmla="*/ 0 w 556"/>
                    <a:gd name="T7" fmla="*/ 0 h 2389"/>
                    <a:gd name="T8" fmla="*/ 14 w 556"/>
                    <a:gd name="T9" fmla="*/ 2381 h 2389"/>
                  </a:gdLst>
                  <a:ahLst/>
                  <a:cxnLst>
                    <a:cxn ang="0">
                      <a:pos x="T0" y="T1"/>
                    </a:cxn>
                    <a:cxn ang="0">
                      <a:pos x="T2" y="T3"/>
                    </a:cxn>
                    <a:cxn ang="0">
                      <a:pos x="T4" y="T5"/>
                    </a:cxn>
                    <a:cxn ang="0">
                      <a:pos x="T6" y="T7"/>
                    </a:cxn>
                    <a:cxn ang="0">
                      <a:pos x="T8" y="T9"/>
                    </a:cxn>
                  </a:cxnLst>
                  <a:rect l="0" t="0" r="r" b="b"/>
                  <a:pathLst>
                    <a:path w="556" h="2389">
                      <a:moveTo>
                        <a:pt x="14" y="2381"/>
                      </a:moveTo>
                      <a:lnTo>
                        <a:pt x="556" y="2389"/>
                      </a:lnTo>
                      <a:lnTo>
                        <a:pt x="548" y="5"/>
                      </a:lnTo>
                      <a:lnTo>
                        <a:pt x="0" y="0"/>
                      </a:lnTo>
                      <a:lnTo>
                        <a:pt x="14" y="2381"/>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26">
                  <a:extLst>
                    <a:ext uri="{FF2B5EF4-FFF2-40B4-BE49-F238E27FC236}">
                      <a16:creationId xmlns:a16="http://schemas.microsoft.com/office/drawing/2014/main" id="{18838A08-1992-AF50-139A-420E73304AB9}"/>
                    </a:ext>
                  </a:extLst>
                </p:cNvPr>
                <p:cNvSpPr>
                  <a:spLocks/>
                </p:cNvSpPr>
                <p:nvPr/>
              </p:nvSpPr>
              <p:spPr bwMode="auto">
                <a:xfrm>
                  <a:off x="3281397" y="3977482"/>
                  <a:ext cx="349250" cy="869950"/>
                </a:xfrm>
                <a:custGeom>
                  <a:avLst/>
                  <a:gdLst>
                    <a:gd name="T0" fmla="*/ 0 w 880"/>
                    <a:gd name="T1" fmla="*/ 951 h 2192"/>
                    <a:gd name="T2" fmla="*/ 154 w 880"/>
                    <a:gd name="T3" fmla="*/ 1013 h 2192"/>
                    <a:gd name="T4" fmla="*/ 158 w 880"/>
                    <a:gd name="T5" fmla="*/ 1131 h 2192"/>
                    <a:gd name="T6" fmla="*/ 157 w 880"/>
                    <a:gd name="T7" fmla="*/ 1254 h 2192"/>
                    <a:gd name="T8" fmla="*/ 153 w 880"/>
                    <a:gd name="T9" fmla="*/ 1380 h 2192"/>
                    <a:gd name="T10" fmla="*/ 152 w 880"/>
                    <a:gd name="T11" fmla="*/ 1508 h 2192"/>
                    <a:gd name="T12" fmla="*/ 152 w 880"/>
                    <a:gd name="T13" fmla="*/ 1633 h 2192"/>
                    <a:gd name="T14" fmla="*/ 157 w 880"/>
                    <a:gd name="T15" fmla="*/ 1750 h 2192"/>
                    <a:gd name="T16" fmla="*/ 165 w 880"/>
                    <a:gd name="T17" fmla="*/ 1833 h 2192"/>
                    <a:gd name="T18" fmla="*/ 172 w 880"/>
                    <a:gd name="T19" fmla="*/ 1885 h 2192"/>
                    <a:gd name="T20" fmla="*/ 184 w 880"/>
                    <a:gd name="T21" fmla="*/ 1938 h 2192"/>
                    <a:gd name="T22" fmla="*/ 201 w 880"/>
                    <a:gd name="T23" fmla="*/ 1989 h 2192"/>
                    <a:gd name="T24" fmla="*/ 224 w 880"/>
                    <a:gd name="T25" fmla="*/ 2033 h 2192"/>
                    <a:gd name="T26" fmla="*/ 252 w 880"/>
                    <a:gd name="T27" fmla="*/ 2070 h 2192"/>
                    <a:gd name="T28" fmla="*/ 284 w 880"/>
                    <a:gd name="T29" fmla="*/ 2101 h 2192"/>
                    <a:gd name="T30" fmla="*/ 321 w 880"/>
                    <a:gd name="T31" fmla="*/ 2127 h 2192"/>
                    <a:gd name="T32" fmla="*/ 360 w 880"/>
                    <a:gd name="T33" fmla="*/ 2147 h 2192"/>
                    <a:gd name="T34" fmla="*/ 404 w 880"/>
                    <a:gd name="T35" fmla="*/ 2162 h 2192"/>
                    <a:gd name="T36" fmla="*/ 452 w 880"/>
                    <a:gd name="T37" fmla="*/ 2175 h 2192"/>
                    <a:gd name="T38" fmla="*/ 503 w 880"/>
                    <a:gd name="T39" fmla="*/ 2182 h 2192"/>
                    <a:gd name="T40" fmla="*/ 582 w 880"/>
                    <a:gd name="T41" fmla="*/ 2190 h 2192"/>
                    <a:gd name="T42" fmla="*/ 757 w 880"/>
                    <a:gd name="T43" fmla="*/ 2192 h 2192"/>
                    <a:gd name="T44" fmla="*/ 879 w 880"/>
                    <a:gd name="T45" fmla="*/ 1744 h 2192"/>
                    <a:gd name="T46" fmla="*/ 820 w 880"/>
                    <a:gd name="T47" fmla="*/ 1743 h 2192"/>
                    <a:gd name="T48" fmla="*/ 779 w 880"/>
                    <a:gd name="T49" fmla="*/ 1739 h 2192"/>
                    <a:gd name="T50" fmla="*/ 744 w 880"/>
                    <a:gd name="T51" fmla="*/ 1729 h 2192"/>
                    <a:gd name="T52" fmla="*/ 702 w 880"/>
                    <a:gd name="T53" fmla="*/ 1711 h 2192"/>
                    <a:gd name="T54" fmla="*/ 696 w 880"/>
                    <a:gd name="T55" fmla="*/ 1659 h 2192"/>
                    <a:gd name="T56" fmla="*/ 690 w 880"/>
                    <a:gd name="T57" fmla="*/ 1572 h 2192"/>
                    <a:gd name="T58" fmla="*/ 683 w 880"/>
                    <a:gd name="T59" fmla="*/ 1335 h 2192"/>
                    <a:gd name="T60" fmla="*/ 683 w 880"/>
                    <a:gd name="T61" fmla="*/ 1094 h 2192"/>
                    <a:gd name="T62" fmla="*/ 687 w 880"/>
                    <a:gd name="T63" fmla="*/ 1003 h 2192"/>
                    <a:gd name="T64" fmla="*/ 692 w 880"/>
                    <a:gd name="T65" fmla="*/ 947 h 2192"/>
                    <a:gd name="T66" fmla="*/ 878 w 880"/>
                    <a:gd name="T67" fmla="*/ 494 h 2192"/>
                    <a:gd name="T68" fmla="*/ 681 w 880"/>
                    <a:gd name="T69" fmla="*/ 455 h 2192"/>
                    <a:gd name="T70" fmla="*/ 676 w 880"/>
                    <a:gd name="T71" fmla="*/ 381 h 2192"/>
                    <a:gd name="T72" fmla="*/ 676 w 880"/>
                    <a:gd name="T73" fmla="*/ 285 h 2192"/>
                    <a:gd name="T74" fmla="*/ 685 w 880"/>
                    <a:gd name="T75" fmla="*/ 144 h 2192"/>
                    <a:gd name="T76" fmla="*/ 688 w 880"/>
                    <a:gd name="T77" fmla="*/ 69 h 2192"/>
                    <a:gd name="T78" fmla="*/ 686 w 880"/>
                    <a:gd name="T79" fmla="*/ 49 h 2192"/>
                    <a:gd name="T80" fmla="*/ 680 w 880"/>
                    <a:gd name="T81" fmla="*/ 33 h 2192"/>
                    <a:gd name="T82" fmla="*/ 668 w 880"/>
                    <a:gd name="T83" fmla="*/ 20 h 2192"/>
                    <a:gd name="T84" fmla="*/ 651 w 880"/>
                    <a:gd name="T85" fmla="*/ 11 h 2192"/>
                    <a:gd name="T86" fmla="*/ 627 w 880"/>
                    <a:gd name="T87" fmla="*/ 6 h 2192"/>
                    <a:gd name="T88" fmla="*/ 577 w 880"/>
                    <a:gd name="T89" fmla="*/ 1 h 2192"/>
                    <a:gd name="T90" fmla="*/ 500 w 880"/>
                    <a:gd name="T91" fmla="*/ 1 h 2192"/>
                    <a:gd name="T92" fmla="*/ 447 w 880"/>
                    <a:gd name="T93" fmla="*/ 0 h 2192"/>
                    <a:gd name="T94" fmla="*/ 416 w 880"/>
                    <a:gd name="T95" fmla="*/ 5 h 2192"/>
                    <a:gd name="T96" fmla="*/ 399 w 880"/>
                    <a:gd name="T97" fmla="*/ 12 h 2192"/>
                    <a:gd name="T98" fmla="*/ 384 w 880"/>
                    <a:gd name="T99" fmla="*/ 24 h 2192"/>
                    <a:gd name="T100" fmla="*/ 372 w 880"/>
                    <a:gd name="T101" fmla="*/ 43 h 2192"/>
                    <a:gd name="T102" fmla="*/ 354 w 880"/>
                    <a:gd name="T103" fmla="*/ 86 h 2192"/>
                    <a:gd name="T104" fmla="*/ 331 w 880"/>
                    <a:gd name="T105" fmla="*/ 157 h 2192"/>
                    <a:gd name="T106" fmla="*/ 307 w 880"/>
                    <a:gd name="T107" fmla="*/ 233 h 2192"/>
                    <a:gd name="T108" fmla="*/ 279 w 880"/>
                    <a:gd name="T109" fmla="*/ 310 h 2192"/>
                    <a:gd name="T110" fmla="*/ 253 w 880"/>
                    <a:gd name="T111" fmla="*/ 367 h 2192"/>
                    <a:gd name="T112" fmla="*/ 233 w 880"/>
                    <a:gd name="T113" fmla="*/ 404 h 2192"/>
                    <a:gd name="T114" fmla="*/ 209 w 880"/>
                    <a:gd name="T115" fmla="*/ 438 h 2192"/>
                    <a:gd name="T116" fmla="*/ 182 w 880"/>
                    <a:gd name="T117" fmla="*/ 471 h 2192"/>
                    <a:gd name="T118" fmla="*/ 151 w 880"/>
                    <a:gd name="T119" fmla="*/ 500 h 2192"/>
                    <a:gd name="T120" fmla="*/ 114 w 880"/>
                    <a:gd name="T121" fmla="*/ 527 h 2192"/>
                    <a:gd name="T122" fmla="*/ 74 w 880"/>
                    <a:gd name="T123" fmla="*/ 550 h 2192"/>
                    <a:gd name="T124" fmla="*/ 27 w 880"/>
                    <a:gd name="T125" fmla="*/ 567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0" h="2192">
                      <a:moveTo>
                        <a:pt x="2" y="575"/>
                      </a:moveTo>
                      <a:lnTo>
                        <a:pt x="0" y="951"/>
                      </a:lnTo>
                      <a:lnTo>
                        <a:pt x="152" y="957"/>
                      </a:lnTo>
                      <a:lnTo>
                        <a:pt x="154" y="1013"/>
                      </a:lnTo>
                      <a:lnTo>
                        <a:pt x="157" y="1071"/>
                      </a:lnTo>
                      <a:lnTo>
                        <a:pt x="158" y="1131"/>
                      </a:lnTo>
                      <a:lnTo>
                        <a:pt x="157" y="1192"/>
                      </a:lnTo>
                      <a:lnTo>
                        <a:pt x="157" y="1254"/>
                      </a:lnTo>
                      <a:lnTo>
                        <a:pt x="156" y="1317"/>
                      </a:lnTo>
                      <a:lnTo>
                        <a:pt x="153" y="1380"/>
                      </a:lnTo>
                      <a:lnTo>
                        <a:pt x="152" y="1445"/>
                      </a:lnTo>
                      <a:lnTo>
                        <a:pt x="152" y="1508"/>
                      </a:lnTo>
                      <a:lnTo>
                        <a:pt x="151" y="1571"/>
                      </a:lnTo>
                      <a:lnTo>
                        <a:pt x="152" y="1633"/>
                      </a:lnTo>
                      <a:lnTo>
                        <a:pt x="153" y="1692"/>
                      </a:lnTo>
                      <a:lnTo>
                        <a:pt x="157" y="1750"/>
                      </a:lnTo>
                      <a:lnTo>
                        <a:pt x="161" y="1806"/>
                      </a:lnTo>
                      <a:lnTo>
                        <a:pt x="165" y="1833"/>
                      </a:lnTo>
                      <a:lnTo>
                        <a:pt x="168" y="1859"/>
                      </a:lnTo>
                      <a:lnTo>
                        <a:pt x="172" y="1885"/>
                      </a:lnTo>
                      <a:lnTo>
                        <a:pt x="177" y="1910"/>
                      </a:lnTo>
                      <a:lnTo>
                        <a:pt x="184" y="1938"/>
                      </a:lnTo>
                      <a:lnTo>
                        <a:pt x="192" y="1964"/>
                      </a:lnTo>
                      <a:lnTo>
                        <a:pt x="201" y="1989"/>
                      </a:lnTo>
                      <a:lnTo>
                        <a:pt x="213" y="2011"/>
                      </a:lnTo>
                      <a:lnTo>
                        <a:pt x="224" y="2033"/>
                      </a:lnTo>
                      <a:lnTo>
                        <a:pt x="238" y="2052"/>
                      </a:lnTo>
                      <a:lnTo>
                        <a:pt x="252" y="2070"/>
                      </a:lnTo>
                      <a:lnTo>
                        <a:pt x="267" y="2086"/>
                      </a:lnTo>
                      <a:lnTo>
                        <a:pt x="284" y="2101"/>
                      </a:lnTo>
                      <a:lnTo>
                        <a:pt x="302" y="2114"/>
                      </a:lnTo>
                      <a:lnTo>
                        <a:pt x="321" y="2127"/>
                      </a:lnTo>
                      <a:lnTo>
                        <a:pt x="340" y="2137"/>
                      </a:lnTo>
                      <a:lnTo>
                        <a:pt x="360" y="2147"/>
                      </a:lnTo>
                      <a:lnTo>
                        <a:pt x="383" y="2154"/>
                      </a:lnTo>
                      <a:lnTo>
                        <a:pt x="404" y="2162"/>
                      </a:lnTo>
                      <a:lnTo>
                        <a:pt x="428" y="2168"/>
                      </a:lnTo>
                      <a:lnTo>
                        <a:pt x="452" y="2175"/>
                      </a:lnTo>
                      <a:lnTo>
                        <a:pt x="476" y="2179"/>
                      </a:lnTo>
                      <a:lnTo>
                        <a:pt x="503" y="2182"/>
                      </a:lnTo>
                      <a:lnTo>
                        <a:pt x="528" y="2186"/>
                      </a:lnTo>
                      <a:lnTo>
                        <a:pt x="582" y="2190"/>
                      </a:lnTo>
                      <a:lnTo>
                        <a:pt x="639" y="2192"/>
                      </a:lnTo>
                      <a:lnTo>
                        <a:pt x="757" y="2192"/>
                      </a:lnTo>
                      <a:lnTo>
                        <a:pt x="880" y="2192"/>
                      </a:lnTo>
                      <a:lnTo>
                        <a:pt x="879" y="1744"/>
                      </a:lnTo>
                      <a:lnTo>
                        <a:pt x="846" y="1743"/>
                      </a:lnTo>
                      <a:lnTo>
                        <a:pt x="820" y="1743"/>
                      </a:lnTo>
                      <a:lnTo>
                        <a:pt x="798" y="1740"/>
                      </a:lnTo>
                      <a:lnTo>
                        <a:pt x="779" y="1739"/>
                      </a:lnTo>
                      <a:lnTo>
                        <a:pt x="762" y="1735"/>
                      </a:lnTo>
                      <a:lnTo>
                        <a:pt x="744" y="1729"/>
                      </a:lnTo>
                      <a:lnTo>
                        <a:pt x="724" y="1721"/>
                      </a:lnTo>
                      <a:lnTo>
                        <a:pt x="702" y="1711"/>
                      </a:lnTo>
                      <a:lnTo>
                        <a:pt x="699" y="1691"/>
                      </a:lnTo>
                      <a:lnTo>
                        <a:pt x="696" y="1659"/>
                      </a:lnTo>
                      <a:lnTo>
                        <a:pt x="692" y="1620"/>
                      </a:lnTo>
                      <a:lnTo>
                        <a:pt x="690" y="1572"/>
                      </a:lnTo>
                      <a:lnTo>
                        <a:pt x="686" y="1459"/>
                      </a:lnTo>
                      <a:lnTo>
                        <a:pt x="683" y="1335"/>
                      </a:lnTo>
                      <a:lnTo>
                        <a:pt x="682" y="1208"/>
                      </a:lnTo>
                      <a:lnTo>
                        <a:pt x="683" y="1094"/>
                      </a:lnTo>
                      <a:lnTo>
                        <a:pt x="685" y="1045"/>
                      </a:lnTo>
                      <a:lnTo>
                        <a:pt x="687" y="1003"/>
                      </a:lnTo>
                      <a:lnTo>
                        <a:pt x="690" y="970"/>
                      </a:lnTo>
                      <a:lnTo>
                        <a:pt x="692" y="947"/>
                      </a:lnTo>
                      <a:lnTo>
                        <a:pt x="875" y="942"/>
                      </a:lnTo>
                      <a:lnTo>
                        <a:pt x="878" y="494"/>
                      </a:lnTo>
                      <a:lnTo>
                        <a:pt x="685" y="495"/>
                      </a:lnTo>
                      <a:lnTo>
                        <a:pt x="681" y="455"/>
                      </a:lnTo>
                      <a:lnTo>
                        <a:pt x="678" y="417"/>
                      </a:lnTo>
                      <a:lnTo>
                        <a:pt x="676" y="381"/>
                      </a:lnTo>
                      <a:lnTo>
                        <a:pt x="676" y="347"/>
                      </a:lnTo>
                      <a:lnTo>
                        <a:pt x="676" y="285"/>
                      </a:lnTo>
                      <a:lnTo>
                        <a:pt x="678" y="232"/>
                      </a:lnTo>
                      <a:lnTo>
                        <a:pt x="685" y="144"/>
                      </a:lnTo>
                      <a:lnTo>
                        <a:pt x="688" y="82"/>
                      </a:lnTo>
                      <a:lnTo>
                        <a:pt x="688" y="69"/>
                      </a:lnTo>
                      <a:lnTo>
                        <a:pt x="687" y="59"/>
                      </a:lnTo>
                      <a:lnTo>
                        <a:pt x="686" y="49"/>
                      </a:lnTo>
                      <a:lnTo>
                        <a:pt x="683" y="40"/>
                      </a:lnTo>
                      <a:lnTo>
                        <a:pt x="680" y="33"/>
                      </a:lnTo>
                      <a:lnTo>
                        <a:pt x="675" y="26"/>
                      </a:lnTo>
                      <a:lnTo>
                        <a:pt x="668" y="20"/>
                      </a:lnTo>
                      <a:lnTo>
                        <a:pt x="659" y="16"/>
                      </a:lnTo>
                      <a:lnTo>
                        <a:pt x="651" y="11"/>
                      </a:lnTo>
                      <a:lnTo>
                        <a:pt x="639" y="9"/>
                      </a:lnTo>
                      <a:lnTo>
                        <a:pt x="627" y="6"/>
                      </a:lnTo>
                      <a:lnTo>
                        <a:pt x="613" y="4"/>
                      </a:lnTo>
                      <a:lnTo>
                        <a:pt x="577" y="1"/>
                      </a:lnTo>
                      <a:lnTo>
                        <a:pt x="532" y="1"/>
                      </a:lnTo>
                      <a:lnTo>
                        <a:pt x="500" y="1"/>
                      </a:lnTo>
                      <a:lnTo>
                        <a:pt x="471" y="0"/>
                      </a:lnTo>
                      <a:lnTo>
                        <a:pt x="447" y="0"/>
                      </a:lnTo>
                      <a:lnTo>
                        <a:pt x="426" y="2"/>
                      </a:lnTo>
                      <a:lnTo>
                        <a:pt x="416" y="5"/>
                      </a:lnTo>
                      <a:lnTo>
                        <a:pt x="407" y="7"/>
                      </a:lnTo>
                      <a:lnTo>
                        <a:pt x="399" y="12"/>
                      </a:lnTo>
                      <a:lnTo>
                        <a:pt x="392" y="17"/>
                      </a:lnTo>
                      <a:lnTo>
                        <a:pt x="384" y="24"/>
                      </a:lnTo>
                      <a:lnTo>
                        <a:pt x="378" y="33"/>
                      </a:lnTo>
                      <a:lnTo>
                        <a:pt x="372" y="43"/>
                      </a:lnTo>
                      <a:lnTo>
                        <a:pt x="367" y="54"/>
                      </a:lnTo>
                      <a:lnTo>
                        <a:pt x="354" y="86"/>
                      </a:lnTo>
                      <a:lnTo>
                        <a:pt x="343" y="120"/>
                      </a:lnTo>
                      <a:lnTo>
                        <a:pt x="331" y="157"/>
                      </a:lnTo>
                      <a:lnTo>
                        <a:pt x="320" y="194"/>
                      </a:lnTo>
                      <a:lnTo>
                        <a:pt x="307" y="233"/>
                      </a:lnTo>
                      <a:lnTo>
                        <a:pt x="295" y="271"/>
                      </a:lnTo>
                      <a:lnTo>
                        <a:pt x="279" y="310"/>
                      </a:lnTo>
                      <a:lnTo>
                        <a:pt x="263" y="348"/>
                      </a:lnTo>
                      <a:lnTo>
                        <a:pt x="253" y="367"/>
                      </a:lnTo>
                      <a:lnTo>
                        <a:pt x="244" y="385"/>
                      </a:lnTo>
                      <a:lnTo>
                        <a:pt x="233" y="404"/>
                      </a:lnTo>
                      <a:lnTo>
                        <a:pt x="221" y="422"/>
                      </a:lnTo>
                      <a:lnTo>
                        <a:pt x="209" y="438"/>
                      </a:lnTo>
                      <a:lnTo>
                        <a:pt x="196" y="455"/>
                      </a:lnTo>
                      <a:lnTo>
                        <a:pt x="182" y="471"/>
                      </a:lnTo>
                      <a:lnTo>
                        <a:pt x="167" y="486"/>
                      </a:lnTo>
                      <a:lnTo>
                        <a:pt x="151" y="500"/>
                      </a:lnTo>
                      <a:lnTo>
                        <a:pt x="133" y="514"/>
                      </a:lnTo>
                      <a:lnTo>
                        <a:pt x="114" y="527"/>
                      </a:lnTo>
                      <a:lnTo>
                        <a:pt x="95" y="538"/>
                      </a:lnTo>
                      <a:lnTo>
                        <a:pt x="74" y="550"/>
                      </a:lnTo>
                      <a:lnTo>
                        <a:pt x="51" y="558"/>
                      </a:lnTo>
                      <a:lnTo>
                        <a:pt x="27" y="567"/>
                      </a:lnTo>
                      <a:lnTo>
                        <a:pt x="2" y="575"/>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39">
                  <a:extLst>
                    <a:ext uri="{FF2B5EF4-FFF2-40B4-BE49-F238E27FC236}">
                      <a16:creationId xmlns:a16="http://schemas.microsoft.com/office/drawing/2014/main" id="{6FFBF165-C1C4-6455-0B20-941D464FF73C}"/>
                    </a:ext>
                  </a:extLst>
                </p:cNvPr>
                <p:cNvSpPr>
                  <a:spLocks/>
                </p:cNvSpPr>
                <p:nvPr/>
              </p:nvSpPr>
              <p:spPr bwMode="auto">
                <a:xfrm>
                  <a:off x="4906997" y="4161632"/>
                  <a:ext cx="220662" cy="676275"/>
                </a:xfrm>
                <a:custGeom>
                  <a:avLst/>
                  <a:gdLst>
                    <a:gd name="T0" fmla="*/ 19 w 555"/>
                    <a:gd name="T1" fmla="*/ 1698 h 1702"/>
                    <a:gd name="T2" fmla="*/ 553 w 555"/>
                    <a:gd name="T3" fmla="*/ 1702 h 1702"/>
                    <a:gd name="T4" fmla="*/ 555 w 555"/>
                    <a:gd name="T5" fmla="*/ 3 h 1702"/>
                    <a:gd name="T6" fmla="*/ 15 w 555"/>
                    <a:gd name="T7" fmla="*/ 0 h 1702"/>
                    <a:gd name="T8" fmla="*/ 12 w 555"/>
                    <a:gd name="T9" fmla="*/ 14 h 1702"/>
                    <a:gd name="T10" fmla="*/ 10 w 555"/>
                    <a:gd name="T11" fmla="*/ 36 h 1702"/>
                    <a:gd name="T12" fmla="*/ 8 w 555"/>
                    <a:gd name="T13" fmla="*/ 64 h 1702"/>
                    <a:gd name="T14" fmla="*/ 7 w 555"/>
                    <a:gd name="T15" fmla="*/ 100 h 1702"/>
                    <a:gd name="T16" fmla="*/ 3 w 555"/>
                    <a:gd name="T17" fmla="*/ 186 h 1702"/>
                    <a:gd name="T18" fmla="*/ 2 w 555"/>
                    <a:gd name="T19" fmla="*/ 292 h 1702"/>
                    <a:gd name="T20" fmla="*/ 1 w 555"/>
                    <a:gd name="T21" fmla="*/ 414 h 1702"/>
                    <a:gd name="T22" fmla="*/ 0 w 555"/>
                    <a:gd name="T23" fmla="*/ 548 h 1702"/>
                    <a:gd name="T24" fmla="*/ 0 w 555"/>
                    <a:gd name="T25" fmla="*/ 690 h 1702"/>
                    <a:gd name="T26" fmla="*/ 0 w 555"/>
                    <a:gd name="T27" fmla="*/ 837 h 1702"/>
                    <a:gd name="T28" fmla="*/ 1 w 555"/>
                    <a:gd name="T29" fmla="*/ 983 h 1702"/>
                    <a:gd name="T30" fmla="*/ 2 w 555"/>
                    <a:gd name="T31" fmla="*/ 1126 h 1702"/>
                    <a:gd name="T32" fmla="*/ 3 w 555"/>
                    <a:gd name="T33" fmla="*/ 1261 h 1702"/>
                    <a:gd name="T34" fmla="*/ 6 w 555"/>
                    <a:gd name="T35" fmla="*/ 1387 h 1702"/>
                    <a:gd name="T36" fmla="*/ 8 w 555"/>
                    <a:gd name="T37" fmla="*/ 1497 h 1702"/>
                    <a:gd name="T38" fmla="*/ 12 w 555"/>
                    <a:gd name="T39" fmla="*/ 1588 h 1702"/>
                    <a:gd name="T40" fmla="*/ 15 w 555"/>
                    <a:gd name="T41" fmla="*/ 1657 h 1702"/>
                    <a:gd name="T42" fmla="*/ 19 w 555"/>
                    <a:gd name="T43" fmla="*/ 1698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5" h="1702">
                      <a:moveTo>
                        <a:pt x="19" y="1698"/>
                      </a:moveTo>
                      <a:lnTo>
                        <a:pt x="553" y="1702"/>
                      </a:lnTo>
                      <a:lnTo>
                        <a:pt x="555" y="3"/>
                      </a:lnTo>
                      <a:lnTo>
                        <a:pt x="15" y="0"/>
                      </a:lnTo>
                      <a:lnTo>
                        <a:pt x="12" y="14"/>
                      </a:lnTo>
                      <a:lnTo>
                        <a:pt x="10" y="36"/>
                      </a:lnTo>
                      <a:lnTo>
                        <a:pt x="8" y="64"/>
                      </a:lnTo>
                      <a:lnTo>
                        <a:pt x="7" y="100"/>
                      </a:lnTo>
                      <a:lnTo>
                        <a:pt x="3" y="186"/>
                      </a:lnTo>
                      <a:lnTo>
                        <a:pt x="2" y="292"/>
                      </a:lnTo>
                      <a:lnTo>
                        <a:pt x="1" y="414"/>
                      </a:lnTo>
                      <a:lnTo>
                        <a:pt x="0" y="548"/>
                      </a:lnTo>
                      <a:lnTo>
                        <a:pt x="0" y="690"/>
                      </a:lnTo>
                      <a:lnTo>
                        <a:pt x="0" y="837"/>
                      </a:lnTo>
                      <a:lnTo>
                        <a:pt x="1" y="983"/>
                      </a:lnTo>
                      <a:lnTo>
                        <a:pt x="2" y="1126"/>
                      </a:lnTo>
                      <a:lnTo>
                        <a:pt x="3" y="1261"/>
                      </a:lnTo>
                      <a:lnTo>
                        <a:pt x="6" y="1387"/>
                      </a:lnTo>
                      <a:lnTo>
                        <a:pt x="8" y="1497"/>
                      </a:lnTo>
                      <a:lnTo>
                        <a:pt x="12" y="1588"/>
                      </a:lnTo>
                      <a:lnTo>
                        <a:pt x="15" y="1657"/>
                      </a:lnTo>
                      <a:lnTo>
                        <a:pt x="19" y="1698"/>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40">
                  <a:extLst>
                    <a:ext uri="{FF2B5EF4-FFF2-40B4-BE49-F238E27FC236}">
                      <a16:creationId xmlns:a16="http://schemas.microsoft.com/office/drawing/2014/main" id="{F371164D-604C-EB3E-8B04-95564C823445}"/>
                    </a:ext>
                  </a:extLst>
                </p:cNvPr>
                <p:cNvSpPr>
                  <a:spLocks/>
                </p:cNvSpPr>
                <p:nvPr/>
              </p:nvSpPr>
              <p:spPr bwMode="auto">
                <a:xfrm>
                  <a:off x="962059" y="4169570"/>
                  <a:ext cx="217487" cy="677862"/>
                </a:xfrm>
                <a:custGeom>
                  <a:avLst/>
                  <a:gdLst>
                    <a:gd name="T0" fmla="*/ 6 w 545"/>
                    <a:gd name="T1" fmla="*/ 1699 h 1705"/>
                    <a:gd name="T2" fmla="*/ 540 w 545"/>
                    <a:gd name="T3" fmla="*/ 1705 h 1705"/>
                    <a:gd name="T4" fmla="*/ 545 w 545"/>
                    <a:gd name="T5" fmla="*/ 0 h 1705"/>
                    <a:gd name="T6" fmla="*/ 0 w 545"/>
                    <a:gd name="T7" fmla="*/ 1 h 1705"/>
                    <a:gd name="T8" fmla="*/ 6 w 545"/>
                    <a:gd name="T9" fmla="*/ 1699 h 1705"/>
                  </a:gdLst>
                  <a:ahLst/>
                  <a:cxnLst>
                    <a:cxn ang="0">
                      <a:pos x="T0" y="T1"/>
                    </a:cxn>
                    <a:cxn ang="0">
                      <a:pos x="T2" y="T3"/>
                    </a:cxn>
                    <a:cxn ang="0">
                      <a:pos x="T4" y="T5"/>
                    </a:cxn>
                    <a:cxn ang="0">
                      <a:pos x="T6" y="T7"/>
                    </a:cxn>
                    <a:cxn ang="0">
                      <a:pos x="T8" y="T9"/>
                    </a:cxn>
                  </a:cxnLst>
                  <a:rect l="0" t="0" r="r" b="b"/>
                  <a:pathLst>
                    <a:path w="545" h="1705">
                      <a:moveTo>
                        <a:pt x="6" y="1699"/>
                      </a:moveTo>
                      <a:lnTo>
                        <a:pt x="540" y="1705"/>
                      </a:lnTo>
                      <a:lnTo>
                        <a:pt x="545" y="0"/>
                      </a:lnTo>
                      <a:lnTo>
                        <a:pt x="0" y="1"/>
                      </a:lnTo>
                      <a:lnTo>
                        <a:pt x="6" y="1699"/>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41">
                  <a:extLst>
                    <a:ext uri="{FF2B5EF4-FFF2-40B4-BE49-F238E27FC236}">
                      <a16:creationId xmlns:a16="http://schemas.microsoft.com/office/drawing/2014/main" id="{C620CE73-0A7E-B7E1-6EB5-1DB3FF777540}"/>
                    </a:ext>
                  </a:extLst>
                </p:cNvPr>
                <p:cNvSpPr>
                  <a:spLocks/>
                </p:cNvSpPr>
                <p:nvPr/>
              </p:nvSpPr>
              <p:spPr bwMode="auto">
                <a:xfrm>
                  <a:off x="2474947" y="4172745"/>
                  <a:ext cx="214312" cy="674687"/>
                </a:xfrm>
                <a:custGeom>
                  <a:avLst/>
                  <a:gdLst>
                    <a:gd name="T0" fmla="*/ 0 w 542"/>
                    <a:gd name="T1" fmla="*/ 1692 h 1701"/>
                    <a:gd name="T2" fmla="*/ 540 w 542"/>
                    <a:gd name="T3" fmla="*/ 1701 h 1701"/>
                    <a:gd name="T4" fmla="*/ 542 w 542"/>
                    <a:gd name="T5" fmla="*/ 0 h 1701"/>
                    <a:gd name="T6" fmla="*/ 0 w 542"/>
                    <a:gd name="T7" fmla="*/ 3 h 1701"/>
                    <a:gd name="T8" fmla="*/ 0 w 542"/>
                    <a:gd name="T9" fmla="*/ 1692 h 1701"/>
                  </a:gdLst>
                  <a:ahLst/>
                  <a:cxnLst>
                    <a:cxn ang="0">
                      <a:pos x="T0" y="T1"/>
                    </a:cxn>
                    <a:cxn ang="0">
                      <a:pos x="T2" y="T3"/>
                    </a:cxn>
                    <a:cxn ang="0">
                      <a:pos x="T4" y="T5"/>
                    </a:cxn>
                    <a:cxn ang="0">
                      <a:pos x="T6" y="T7"/>
                    </a:cxn>
                    <a:cxn ang="0">
                      <a:pos x="T8" y="T9"/>
                    </a:cxn>
                  </a:cxnLst>
                  <a:rect l="0" t="0" r="r" b="b"/>
                  <a:pathLst>
                    <a:path w="542" h="1701">
                      <a:moveTo>
                        <a:pt x="0" y="1692"/>
                      </a:moveTo>
                      <a:lnTo>
                        <a:pt x="540" y="1701"/>
                      </a:lnTo>
                      <a:lnTo>
                        <a:pt x="542" y="0"/>
                      </a:lnTo>
                      <a:lnTo>
                        <a:pt x="0" y="3"/>
                      </a:lnTo>
                      <a:lnTo>
                        <a:pt x="0" y="1692"/>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9" name="Freeform 69">
                <a:extLst>
                  <a:ext uri="{FF2B5EF4-FFF2-40B4-BE49-F238E27FC236}">
                    <a16:creationId xmlns:a16="http://schemas.microsoft.com/office/drawing/2014/main" id="{9E3CE15B-059D-116D-D4F3-F5EB1AE273BB}"/>
                  </a:ext>
                </a:extLst>
              </p:cNvPr>
              <p:cNvSpPr>
                <a:spLocks/>
              </p:cNvSpPr>
              <p:nvPr/>
            </p:nvSpPr>
            <p:spPr bwMode="auto">
              <a:xfrm>
                <a:off x="2468597" y="3902870"/>
                <a:ext cx="219075" cy="188912"/>
              </a:xfrm>
              <a:custGeom>
                <a:avLst/>
                <a:gdLst>
                  <a:gd name="T0" fmla="*/ 11 w 549"/>
                  <a:gd name="T1" fmla="*/ 476 h 476"/>
                  <a:gd name="T2" fmla="*/ 533 w 549"/>
                  <a:gd name="T3" fmla="*/ 474 h 476"/>
                  <a:gd name="T4" fmla="*/ 537 w 549"/>
                  <a:gd name="T5" fmla="*/ 452 h 476"/>
                  <a:gd name="T6" fmla="*/ 540 w 549"/>
                  <a:gd name="T7" fmla="*/ 428 h 476"/>
                  <a:gd name="T8" fmla="*/ 544 w 549"/>
                  <a:gd name="T9" fmla="*/ 402 h 476"/>
                  <a:gd name="T10" fmla="*/ 545 w 549"/>
                  <a:gd name="T11" fmla="*/ 372 h 476"/>
                  <a:gd name="T12" fmla="*/ 549 w 549"/>
                  <a:gd name="T13" fmla="*/ 308 h 476"/>
                  <a:gd name="T14" fmla="*/ 549 w 549"/>
                  <a:gd name="T15" fmla="*/ 239 h 476"/>
                  <a:gd name="T16" fmla="*/ 548 w 549"/>
                  <a:gd name="T17" fmla="*/ 171 h 476"/>
                  <a:gd name="T18" fmla="*/ 545 w 549"/>
                  <a:gd name="T19" fmla="*/ 105 h 476"/>
                  <a:gd name="T20" fmla="*/ 540 w 549"/>
                  <a:gd name="T21" fmla="*/ 48 h 476"/>
                  <a:gd name="T22" fmla="*/ 535 w 549"/>
                  <a:gd name="T23" fmla="*/ 0 h 476"/>
                  <a:gd name="T24" fmla="*/ 13 w 549"/>
                  <a:gd name="T25" fmla="*/ 0 h 476"/>
                  <a:gd name="T26" fmla="*/ 9 w 549"/>
                  <a:gd name="T27" fmla="*/ 19 h 476"/>
                  <a:gd name="T28" fmla="*/ 6 w 549"/>
                  <a:gd name="T29" fmla="*/ 43 h 476"/>
                  <a:gd name="T30" fmla="*/ 4 w 549"/>
                  <a:gd name="T31" fmla="*/ 70 h 476"/>
                  <a:gd name="T32" fmla="*/ 3 w 549"/>
                  <a:gd name="T33" fmla="*/ 100 h 476"/>
                  <a:gd name="T34" fmla="*/ 0 w 549"/>
                  <a:gd name="T35" fmla="*/ 166 h 476"/>
                  <a:gd name="T36" fmla="*/ 0 w 549"/>
                  <a:gd name="T37" fmla="*/ 237 h 476"/>
                  <a:gd name="T38" fmla="*/ 1 w 549"/>
                  <a:gd name="T39" fmla="*/ 308 h 476"/>
                  <a:gd name="T40" fmla="*/ 4 w 549"/>
                  <a:gd name="T41" fmla="*/ 375 h 476"/>
                  <a:gd name="T42" fmla="*/ 8 w 549"/>
                  <a:gd name="T43" fmla="*/ 432 h 476"/>
                  <a:gd name="T44" fmla="*/ 11 w 549"/>
                  <a:gd name="T45"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9" h="476">
                    <a:moveTo>
                      <a:pt x="11" y="476"/>
                    </a:moveTo>
                    <a:lnTo>
                      <a:pt x="533" y="474"/>
                    </a:lnTo>
                    <a:lnTo>
                      <a:pt x="537" y="452"/>
                    </a:lnTo>
                    <a:lnTo>
                      <a:pt x="540" y="428"/>
                    </a:lnTo>
                    <a:lnTo>
                      <a:pt x="544" y="402"/>
                    </a:lnTo>
                    <a:lnTo>
                      <a:pt x="545" y="372"/>
                    </a:lnTo>
                    <a:lnTo>
                      <a:pt x="549" y="308"/>
                    </a:lnTo>
                    <a:lnTo>
                      <a:pt x="549" y="239"/>
                    </a:lnTo>
                    <a:lnTo>
                      <a:pt x="548" y="171"/>
                    </a:lnTo>
                    <a:lnTo>
                      <a:pt x="545" y="105"/>
                    </a:lnTo>
                    <a:lnTo>
                      <a:pt x="540" y="48"/>
                    </a:lnTo>
                    <a:lnTo>
                      <a:pt x="535" y="0"/>
                    </a:lnTo>
                    <a:lnTo>
                      <a:pt x="13" y="0"/>
                    </a:lnTo>
                    <a:lnTo>
                      <a:pt x="9" y="19"/>
                    </a:lnTo>
                    <a:lnTo>
                      <a:pt x="6" y="43"/>
                    </a:lnTo>
                    <a:lnTo>
                      <a:pt x="4" y="70"/>
                    </a:lnTo>
                    <a:lnTo>
                      <a:pt x="3" y="100"/>
                    </a:lnTo>
                    <a:lnTo>
                      <a:pt x="0" y="166"/>
                    </a:lnTo>
                    <a:lnTo>
                      <a:pt x="0" y="237"/>
                    </a:lnTo>
                    <a:lnTo>
                      <a:pt x="1" y="308"/>
                    </a:lnTo>
                    <a:lnTo>
                      <a:pt x="4" y="375"/>
                    </a:lnTo>
                    <a:lnTo>
                      <a:pt x="8" y="432"/>
                    </a:lnTo>
                    <a:lnTo>
                      <a:pt x="11" y="476"/>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70">
                <a:extLst>
                  <a:ext uri="{FF2B5EF4-FFF2-40B4-BE49-F238E27FC236}">
                    <a16:creationId xmlns:a16="http://schemas.microsoft.com/office/drawing/2014/main" id="{92711813-F6D2-B4A9-4AC3-6B0CD652B498}"/>
                  </a:ext>
                </a:extLst>
              </p:cNvPr>
              <p:cNvSpPr>
                <a:spLocks/>
              </p:cNvSpPr>
              <p:nvPr/>
            </p:nvSpPr>
            <p:spPr bwMode="auto">
              <a:xfrm>
                <a:off x="4906997" y="3890170"/>
                <a:ext cx="217487" cy="190500"/>
              </a:xfrm>
              <a:custGeom>
                <a:avLst/>
                <a:gdLst>
                  <a:gd name="T0" fmla="*/ 0 w 548"/>
                  <a:gd name="T1" fmla="*/ 23 h 479"/>
                  <a:gd name="T2" fmla="*/ 0 w 548"/>
                  <a:gd name="T3" fmla="*/ 469 h 479"/>
                  <a:gd name="T4" fmla="*/ 540 w 548"/>
                  <a:gd name="T5" fmla="*/ 479 h 479"/>
                  <a:gd name="T6" fmla="*/ 540 w 548"/>
                  <a:gd name="T7" fmla="*/ 427 h 479"/>
                  <a:gd name="T8" fmla="*/ 543 w 548"/>
                  <a:gd name="T9" fmla="*/ 368 h 479"/>
                  <a:gd name="T10" fmla="*/ 546 w 548"/>
                  <a:gd name="T11" fmla="*/ 301 h 479"/>
                  <a:gd name="T12" fmla="*/ 547 w 548"/>
                  <a:gd name="T13" fmla="*/ 232 h 479"/>
                  <a:gd name="T14" fmla="*/ 548 w 548"/>
                  <a:gd name="T15" fmla="*/ 166 h 479"/>
                  <a:gd name="T16" fmla="*/ 546 w 548"/>
                  <a:gd name="T17" fmla="*/ 103 h 479"/>
                  <a:gd name="T18" fmla="*/ 543 w 548"/>
                  <a:gd name="T19" fmla="*/ 75 h 479"/>
                  <a:gd name="T20" fmla="*/ 540 w 548"/>
                  <a:gd name="T21" fmla="*/ 48 h 479"/>
                  <a:gd name="T22" fmla="*/ 535 w 548"/>
                  <a:gd name="T23" fmla="*/ 26 h 479"/>
                  <a:gd name="T24" fmla="*/ 530 w 548"/>
                  <a:gd name="T25" fmla="*/ 5 h 479"/>
                  <a:gd name="T26" fmla="*/ 484 w 548"/>
                  <a:gd name="T27" fmla="*/ 3 h 479"/>
                  <a:gd name="T28" fmla="*/ 417 w 548"/>
                  <a:gd name="T29" fmla="*/ 2 h 479"/>
                  <a:gd name="T30" fmla="*/ 340 w 548"/>
                  <a:gd name="T31" fmla="*/ 0 h 479"/>
                  <a:gd name="T32" fmla="*/ 256 w 548"/>
                  <a:gd name="T33" fmla="*/ 0 h 479"/>
                  <a:gd name="T34" fmla="*/ 174 w 548"/>
                  <a:gd name="T35" fmla="*/ 3 h 479"/>
                  <a:gd name="T36" fmla="*/ 100 w 548"/>
                  <a:gd name="T37" fmla="*/ 7 h 479"/>
                  <a:gd name="T38" fmla="*/ 68 w 548"/>
                  <a:gd name="T39" fmla="*/ 9 h 479"/>
                  <a:gd name="T40" fmla="*/ 39 w 548"/>
                  <a:gd name="T41" fmla="*/ 13 h 479"/>
                  <a:gd name="T42" fmla="*/ 17 w 548"/>
                  <a:gd name="T43" fmla="*/ 18 h 479"/>
                  <a:gd name="T44" fmla="*/ 0 w 548"/>
                  <a:gd name="T45" fmla="*/ 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8" h="479">
                    <a:moveTo>
                      <a:pt x="0" y="23"/>
                    </a:moveTo>
                    <a:lnTo>
                      <a:pt x="0" y="469"/>
                    </a:lnTo>
                    <a:lnTo>
                      <a:pt x="540" y="479"/>
                    </a:lnTo>
                    <a:lnTo>
                      <a:pt x="540" y="427"/>
                    </a:lnTo>
                    <a:lnTo>
                      <a:pt x="543" y="368"/>
                    </a:lnTo>
                    <a:lnTo>
                      <a:pt x="546" y="301"/>
                    </a:lnTo>
                    <a:lnTo>
                      <a:pt x="547" y="232"/>
                    </a:lnTo>
                    <a:lnTo>
                      <a:pt x="548" y="166"/>
                    </a:lnTo>
                    <a:lnTo>
                      <a:pt x="546" y="103"/>
                    </a:lnTo>
                    <a:lnTo>
                      <a:pt x="543" y="75"/>
                    </a:lnTo>
                    <a:lnTo>
                      <a:pt x="540" y="48"/>
                    </a:lnTo>
                    <a:lnTo>
                      <a:pt x="535" y="26"/>
                    </a:lnTo>
                    <a:lnTo>
                      <a:pt x="530" y="5"/>
                    </a:lnTo>
                    <a:lnTo>
                      <a:pt x="484" y="3"/>
                    </a:lnTo>
                    <a:lnTo>
                      <a:pt x="417" y="2"/>
                    </a:lnTo>
                    <a:lnTo>
                      <a:pt x="340" y="0"/>
                    </a:lnTo>
                    <a:lnTo>
                      <a:pt x="256" y="0"/>
                    </a:lnTo>
                    <a:lnTo>
                      <a:pt x="174" y="3"/>
                    </a:lnTo>
                    <a:lnTo>
                      <a:pt x="100" y="7"/>
                    </a:lnTo>
                    <a:lnTo>
                      <a:pt x="68" y="9"/>
                    </a:lnTo>
                    <a:lnTo>
                      <a:pt x="39" y="13"/>
                    </a:lnTo>
                    <a:lnTo>
                      <a:pt x="17" y="18"/>
                    </a:lnTo>
                    <a:lnTo>
                      <a:pt x="0" y="23"/>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71">
                <a:extLst>
                  <a:ext uri="{FF2B5EF4-FFF2-40B4-BE49-F238E27FC236}">
                    <a16:creationId xmlns:a16="http://schemas.microsoft.com/office/drawing/2014/main" id="{C657099F-2DB3-FA91-5150-93C921167457}"/>
                  </a:ext>
                </a:extLst>
              </p:cNvPr>
              <p:cNvSpPr>
                <a:spLocks/>
              </p:cNvSpPr>
              <p:nvPr/>
            </p:nvSpPr>
            <p:spPr bwMode="auto">
              <a:xfrm>
                <a:off x="962059" y="3899695"/>
                <a:ext cx="214312" cy="190500"/>
              </a:xfrm>
              <a:custGeom>
                <a:avLst/>
                <a:gdLst>
                  <a:gd name="T0" fmla="*/ 0 w 537"/>
                  <a:gd name="T1" fmla="*/ 474 h 479"/>
                  <a:gd name="T2" fmla="*/ 528 w 537"/>
                  <a:gd name="T3" fmla="*/ 479 h 479"/>
                  <a:gd name="T4" fmla="*/ 537 w 537"/>
                  <a:gd name="T5" fmla="*/ 13 h 479"/>
                  <a:gd name="T6" fmla="*/ 489 w 537"/>
                  <a:gd name="T7" fmla="*/ 8 h 479"/>
                  <a:gd name="T8" fmla="*/ 424 w 537"/>
                  <a:gd name="T9" fmla="*/ 4 h 479"/>
                  <a:gd name="T10" fmla="*/ 347 w 537"/>
                  <a:gd name="T11" fmla="*/ 2 h 479"/>
                  <a:gd name="T12" fmla="*/ 263 w 537"/>
                  <a:gd name="T13" fmla="*/ 0 h 479"/>
                  <a:gd name="T14" fmla="*/ 183 w 537"/>
                  <a:gd name="T15" fmla="*/ 0 h 479"/>
                  <a:gd name="T16" fmla="*/ 107 w 537"/>
                  <a:gd name="T17" fmla="*/ 4 h 479"/>
                  <a:gd name="T18" fmla="*/ 75 w 537"/>
                  <a:gd name="T19" fmla="*/ 7 h 479"/>
                  <a:gd name="T20" fmla="*/ 46 w 537"/>
                  <a:gd name="T21" fmla="*/ 9 h 479"/>
                  <a:gd name="T22" fmla="*/ 22 w 537"/>
                  <a:gd name="T23" fmla="*/ 13 h 479"/>
                  <a:gd name="T24" fmla="*/ 3 w 537"/>
                  <a:gd name="T25" fmla="*/ 18 h 479"/>
                  <a:gd name="T26" fmla="*/ 0 w 537"/>
                  <a:gd name="T27" fmla="*/ 47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7" h="479">
                    <a:moveTo>
                      <a:pt x="0" y="474"/>
                    </a:moveTo>
                    <a:lnTo>
                      <a:pt x="528" y="479"/>
                    </a:lnTo>
                    <a:lnTo>
                      <a:pt x="537" y="13"/>
                    </a:lnTo>
                    <a:lnTo>
                      <a:pt x="489" y="8"/>
                    </a:lnTo>
                    <a:lnTo>
                      <a:pt x="424" y="4"/>
                    </a:lnTo>
                    <a:lnTo>
                      <a:pt x="347" y="2"/>
                    </a:lnTo>
                    <a:lnTo>
                      <a:pt x="263" y="0"/>
                    </a:lnTo>
                    <a:lnTo>
                      <a:pt x="183" y="0"/>
                    </a:lnTo>
                    <a:lnTo>
                      <a:pt x="107" y="4"/>
                    </a:lnTo>
                    <a:lnTo>
                      <a:pt x="75" y="7"/>
                    </a:lnTo>
                    <a:lnTo>
                      <a:pt x="46" y="9"/>
                    </a:lnTo>
                    <a:lnTo>
                      <a:pt x="22" y="13"/>
                    </a:lnTo>
                    <a:lnTo>
                      <a:pt x="3" y="18"/>
                    </a:lnTo>
                    <a:lnTo>
                      <a:pt x="0" y="474"/>
                    </a:lnTo>
                    <a:close/>
                  </a:path>
                </a:pathLst>
              </a:custGeom>
              <a:grpFill/>
              <a:ln>
                <a:noFill/>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43" name="Group 242">
              <a:extLst>
                <a:ext uri="{FF2B5EF4-FFF2-40B4-BE49-F238E27FC236}">
                  <a16:creationId xmlns:a16="http://schemas.microsoft.com/office/drawing/2014/main" id="{E4E8E712-4235-3C78-BF29-EF0C395132F2}"/>
                </a:ext>
              </a:extLst>
            </p:cNvPr>
            <p:cNvGrpSpPr/>
            <p:nvPr/>
          </p:nvGrpSpPr>
          <p:grpSpPr>
            <a:xfrm>
              <a:off x="4150721" y="5679283"/>
              <a:ext cx="3880304" cy="581705"/>
              <a:chOff x="934209" y="7950995"/>
              <a:chExt cx="5432425" cy="814387"/>
            </a:xfrm>
          </p:grpSpPr>
          <p:sp>
            <p:nvSpPr>
              <p:cNvPr id="244" name="Freeform 23">
                <a:extLst>
                  <a:ext uri="{FF2B5EF4-FFF2-40B4-BE49-F238E27FC236}">
                    <a16:creationId xmlns:a16="http://schemas.microsoft.com/office/drawing/2014/main" id="{B4CE626C-FDB1-F43C-5AF0-0A1437A9DE75}"/>
                  </a:ext>
                </a:extLst>
              </p:cNvPr>
              <p:cNvSpPr>
                <a:spLocks/>
              </p:cNvSpPr>
              <p:nvPr/>
            </p:nvSpPr>
            <p:spPr bwMode="auto">
              <a:xfrm>
                <a:off x="4496559" y="7970045"/>
                <a:ext cx="317500" cy="795337"/>
              </a:xfrm>
              <a:custGeom>
                <a:avLst/>
                <a:gdLst>
                  <a:gd name="T0" fmla="*/ 278 w 800"/>
                  <a:gd name="T1" fmla="*/ 3 h 2003"/>
                  <a:gd name="T2" fmla="*/ 130 w 800"/>
                  <a:gd name="T3" fmla="*/ 0 h 2003"/>
                  <a:gd name="T4" fmla="*/ 52 w 800"/>
                  <a:gd name="T5" fmla="*/ 4 h 2003"/>
                  <a:gd name="T6" fmla="*/ 28 w 800"/>
                  <a:gd name="T7" fmla="*/ 15 h 2003"/>
                  <a:gd name="T8" fmla="*/ 18 w 800"/>
                  <a:gd name="T9" fmla="*/ 56 h 2003"/>
                  <a:gd name="T10" fmla="*/ 6 w 800"/>
                  <a:gd name="T11" fmla="*/ 223 h 2003"/>
                  <a:gd name="T12" fmla="*/ 3 w 800"/>
                  <a:gd name="T13" fmla="*/ 456 h 2003"/>
                  <a:gd name="T14" fmla="*/ 4 w 800"/>
                  <a:gd name="T15" fmla="*/ 696 h 2003"/>
                  <a:gd name="T16" fmla="*/ 8 w 800"/>
                  <a:gd name="T17" fmla="*/ 879 h 2003"/>
                  <a:gd name="T18" fmla="*/ 8 w 800"/>
                  <a:gd name="T19" fmla="*/ 1015 h 2003"/>
                  <a:gd name="T20" fmla="*/ 1 w 800"/>
                  <a:gd name="T21" fmla="*/ 1248 h 2003"/>
                  <a:gd name="T22" fmla="*/ 3 w 800"/>
                  <a:gd name="T23" fmla="*/ 1446 h 2003"/>
                  <a:gd name="T24" fmla="*/ 10 w 800"/>
                  <a:gd name="T25" fmla="*/ 1561 h 2003"/>
                  <a:gd name="T26" fmla="*/ 25 w 800"/>
                  <a:gd name="T27" fmla="*/ 1667 h 2003"/>
                  <a:gd name="T28" fmla="*/ 52 w 800"/>
                  <a:gd name="T29" fmla="*/ 1765 h 2003"/>
                  <a:gd name="T30" fmla="*/ 92 w 800"/>
                  <a:gd name="T31" fmla="*/ 1850 h 2003"/>
                  <a:gd name="T32" fmla="*/ 147 w 800"/>
                  <a:gd name="T33" fmla="*/ 1918 h 2003"/>
                  <a:gd name="T34" fmla="*/ 220 w 800"/>
                  <a:gd name="T35" fmla="*/ 1968 h 2003"/>
                  <a:gd name="T36" fmla="*/ 283 w 800"/>
                  <a:gd name="T37" fmla="*/ 1990 h 2003"/>
                  <a:gd name="T38" fmla="*/ 335 w 800"/>
                  <a:gd name="T39" fmla="*/ 1999 h 2003"/>
                  <a:gd name="T40" fmla="*/ 386 w 800"/>
                  <a:gd name="T41" fmla="*/ 2003 h 2003"/>
                  <a:gd name="T42" fmla="*/ 438 w 800"/>
                  <a:gd name="T43" fmla="*/ 2000 h 2003"/>
                  <a:gd name="T44" fmla="*/ 487 w 800"/>
                  <a:gd name="T45" fmla="*/ 1992 h 2003"/>
                  <a:gd name="T46" fmla="*/ 535 w 800"/>
                  <a:gd name="T47" fmla="*/ 1978 h 2003"/>
                  <a:gd name="T48" fmla="*/ 580 w 800"/>
                  <a:gd name="T49" fmla="*/ 1959 h 2003"/>
                  <a:gd name="T50" fmla="*/ 621 w 800"/>
                  <a:gd name="T51" fmla="*/ 1935 h 2003"/>
                  <a:gd name="T52" fmla="*/ 658 w 800"/>
                  <a:gd name="T53" fmla="*/ 1908 h 2003"/>
                  <a:gd name="T54" fmla="*/ 689 w 800"/>
                  <a:gd name="T55" fmla="*/ 1876 h 2003"/>
                  <a:gd name="T56" fmla="*/ 716 w 800"/>
                  <a:gd name="T57" fmla="*/ 1842 h 2003"/>
                  <a:gd name="T58" fmla="*/ 739 w 800"/>
                  <a:gd name="T59" fmla="*/ 1800 h 2003"/>
                  <a:gd name="T60" fmla="*/ 766 w 800"/>
                  <a:gd name="T61" fmla="*/ 1723 h 2003"/>
                  <a:gd name="T62" fmla="*/ 787 w 800"/>
                  <a:gd name="T63" fmla="*/ 1619 h 2003"/>
                  <a:gd name="T64" fmla="*/ 794 w 800"/>
                  <a:gd name="T65" fmla="*/ 1509 h 2003"/>
                  <a:gd name="T66" fmla="*/ 797 w 800"/>
                  <a:gd name="T67" fmla="*/ 1358 h 2003"/>
                  <a:gd name="T68" fmla="*/ 797 w 800"/>
                  <a:gd name="T69" fmla="*/ 1180 h 2003"/>
                  <a:gd name="T70" fmla="*/ 799 w 800"/>
                  <a:gd name="T71" fmla="*/ 925 h 2003"/>
                  <a:gd name="T72" fmla="*/ 800 w 800"/>
                  <a:gd name="T73" fmla="*/ 612 h 2003"/>
                  <a:gd name="T74" fmla="*/ 800 w 800"/>
                  <a:gd name="T75" fmla="*/ 308 h 2003"/>
                  <a:gd name="T76" fmla="*/ 797 w 800"/>
                  <a:gd name="T77" fmla="*/ 81 h 2003"/>
                  <a:gd name="T78" fmla="*/ 468 w 800"/>
                  <a:gd name="T79" fmla="*/ 4 h 2003"/>
                  <a:gd name="T80" fmla="*/ 458 w 800"/>
                  <a:gd name="T81" fmla="*/ 243 h 2003"/>
                  <a:gd name="T82" fmla="*/ 456 w 800"/>
                  <a:gd name="T83" fmla="*/ 494 h 2003"/>
                  <a:gd name="T84" fmla="*/ 458 w 800"/>
                  <a:gd name="T85" fmla="*/ 750 h 2003"/>
                  <a:gd name="T86" fmla="*/ 462 w 800"/>
                  <a:gd name="T87" fmla="*/ 1005 h 2003"/>
                  <a:gd name="T88" fmla="*/ 465 w 800"/>
                  <a:gd name="T89" fmla="*/ 1254 h 2003"/>
                  <a:gd name="T90" fmla="*/ 468 w 800"/>
                  <a:gd name="T91" fmla="*/ 1444 h 2003"/>
                  <a:gd name="T92" fmla="*/ 468 w 800"/>
                  <a:gd name="T93" fmla="*/ 1520 h 2003"/>
                  <a:gd name="T94" fmla="*/ 462 w 800"/>
                  <a:gd name="T95" fmla="*/ 1565 h 2003"/>
                  <a:gd name="T96" fmla="*/ 452 w 800"/>
                  <a:gd name="T97" fmla="*/ 1591 h 2003"/>
                  <a:gd name="T98" fmla="*/ 437 w 800"/>
                  <a:gd name="T99" fmla="*/ 1613 h 2003"/>
                  <a:gd name="T100" fmla="*/ 414 w 800"/>
                  <a:gd name="T101" fmla="*/ 1627 h 2003"/>
                  <a:gd name="T102" fmla="*/ 384 w 800"/>
                  <a:gd name="T103" fmla="*/ 1632 h 2003"/>
                  <a:gd name="T104" fmla="*/ 354 w 800"/>
                  <a:gd name="T105" fmla="*/ 1599 h 2003"/>
                  <a:gd name="T106" fmla="*/ 341 w 800"/>
                  <a:gd name="T107" fmla="*/ 1485 h 2003"/>
                  <a:gd name="T108" fmla="*/ 336 w 800"/>
                  <a:gd name="T109" fmla="*/ 1346 h 2003"/>
                  <a:gd name="T110" fmla="*/ 336 w 800"/>
                  <a:gd name="T111" fmla="*/ 1073 h 2003"/>
                  <a:gd name="T112" fmla="*/ 345 w 800"/>
                  <a:gd name="T113" fmla="*/ 713 h 2003"/>
                  <a:gd name="T114" fmla="*/ 352 w 800"/>
                  <a:gd name="T115" fmla="*/ 365 h 2003"/>
                  <a:gd name="T116" fmla="*/ 350 w 800"/>
                  <a:gd name="T117" fmla="*/ 121 h 2003"/>
                  <a:gd name="T118" fmla="*/ 342 w 800"/>
                  <a:gd name="T119" fmla="*/ 7 h 2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2003">
                    <a:moveTo>
                      <a:pt x="342" y="7"/>
                    </a:moveTo>
                    <a:lnTo>
                      <a:pt x="316" y="5"/>
                    </a:lnTo>
                    <a:lnTo>
                      <a:pt x="278" y="3"/>
                    </a:lnTo>
                    <a:lnTo>
                      <a:pt x="230" y="2"/>
                    </a:lnTo>
                    <a:lnTo>
                      <a:pt x="179" y="0"/>
                    </a:lnTo>
                    <a:lnTo>
                      <a:pt x="130" y="0"/>
                    </a:lnTo>
                    <a:lnTo>
                      <a:pt x="86" y="2"/>
                    </a:lnTo>
                    <a:lnTo>
                      <a:pt x="67" y="3"/>
                    </a:lnTo>
                    <a:lnTo>
                      <a:pt x="52" y="4"/>
                    </a:lnTo>
                    <a:lnTo>
                      <a:pt x="39" y="7"/>
                    </a:lnTo>
                    <a:lnTo>
                      <a:pt x="32" y="10"/>
                    </a:lnTo>
                    <a:lnTo>
                      <a:pt x="28" y="15"/>
                    </a:lnTo>
                    <a:lnTo>
                      <a:pt x="24" y="24"/>
                    </a:lnTo>
                    <a:lnTo>
                      <a:pt x="22" y="38"/>
                    </a:lnTo>
                    <a:lnTo>
                      <a:pt x="18" y="56"/>
                    </a:lnTo>
                    <a:lnTo>
                      <a:pt x="13" y="100"/>
                    </a:lnTo>
                    <a:lnTo>
                      <a:pt x="9" y="157"/>
                    </a:lnTo>
                    <a:lnTo>
                      <a:pt x="6" y="223"/>
                    </a:lnTo>
                    <a:lnTo>
                      <a:pt x="5" y="297"/>
                    </a:lnTo>
                    <a:lnTo>
                      <a:pt x="4" y="375"/>
                    </a:lnTo>
                    <a:lnTo>
                      <a:pt x="3" y="456"/>
                    </a:lnTo>
                    <a:lnTo>
                      <a:pt x="3" y="539"/>
                    </a:lnTo>
                    <a:lnTo>
                      <a:pt x="4" y="620"/>
                    </a:lnTo>
                    <a:lnTo>
                      <a:pt x="4" y="696"/>
                    </a:lnTo>
                    <a:lnTo>
                      <a:pt x="5" y="767"/>
                    </a:lnTo>
                    <a:lnTo>
                      <a:pt x="6" y="829"/>
                    </a:lnTo>
                    <a:lnTo>
                      <a:pt x="8" y="879"/>
                    </a:lnTo>
                    <a:lnTo>
                      <a:pt x="8" y="919"/>
                    </a:lnTo>
                    <a:lnTo>
                      <a:pt x="8" y="941"/>
                    </a:lnTo>
                    <a:lnTo>
                      <a:pt x="8" y="1015"/>
                    </a:lnTo>
                    <a:lnTo>
                      <a:pt x="6" y="1091"/>
                    </a:lnTo>
                    <a:lnTo>
                      <a:pt x="4" y="1168"/>
                    </a:lnTo>
                    <a:lnTo>
                      <a:pt x="1" y="1248"/>
                    </a:lnTo>
                    <a:lnTo>
                      <a:pt x="0" y="1328"/>
                    </a:lnTo>
                    <a:lnTo>
                      <a:pt x="1" y="1406"/>
                    </a:lnTo>
                    <a:lnTo>
                      <a:pt x="3" y="1446"/>
                    </a:lnTo>
                    <a:lnTo>
                      <a:pt x="4" y="1485"/>
                    </a:lnTo>
                    <a:lnTo>
                      <a:pt x="6" y="1523"/>
                    </a:lnTo>
                    <a:lnTo>
                      <a:pt x="10" y="1561"/>
                    </a:lnTo>
                    <a:lnTo>
                      <a:pt x="14" y="1596"/>
                    </a:lnTo>
                    <a:lnTo>
                      <a:pt x="19" y="1633"/>
                    </a:lnTo>
                    <a:lnTo>
                      <a:pt x="25" y="1667"/>
                    </a:lnTo>
                    <a:lnTo>
                      <a:pt x="33" y="1702"/>
                    </a:lnTo>
                    <a:lnTo>
                      <a:pt x="42" y="1734"/>
                    </a:lnTo>
                    <a:lnTo>
                      <a:pt x="52" y="1765"/>
                    </a:lnTo>
                    <a:lnTo>
                      <a:pt x="64" y="1795"/>
                    </a:lnTo>
                    <a:lnTo>
                      <a:pt x="77" y="1823"/>
                    </a:lnTo>
                    <a:lnTo>
                      <a:pt x="92" y="1850"/>
                    </a:lnTo>
                    <a:lnTo>
                      <a:pt x="109" y="1874"/>
                    </a:lnTo>
                    <a:lnTo>
                      <a:pt x="126" y="1897"/>
                    </a:lnTo>
                    <a:lnTo>
                      <a:pt x="147" y="1918"/>
                    </a:lnTo>
                    <a:lnTo>
                      <a:pt x="169" y="1937"/>
                    </a:lnTo>
                    <a:lnTo>
                      <a:pt x="193" y="1954"/>
                    </a:lnTo>
                    <a:lnTo>
                      <a:pt x="220" y="1968"/>
                    </a:lnTo>
                    <a:lnTo>
                      <a:pt x="249" y="1979"/>
                    </a:lnTo>
                    <a:lnTo>
                      <a:pt x="265" y="1985"/>
                    </a:lnTo>
                    <a:lnTo>
                      <a:pt x="283" y="1990"/>
                    </a:lnTo>
                    <a:lnTo>
                      <a:pt x="301" y="1994"/>
                    </a:lnTo>
                    <a:lnTo>
                      <a:pt x="317" y="1997"/>
                    </a:lnTo>
                    <a:lnTo>
                      <a:pt x="335" y="1999"/>
                    </a:lnTo>
                    <a:lnTo>
                      <a:pt x="352" y="2002"/>
                    </a:lnTo>
                    <a:lnTo>
                      <a:pt x="369" y="2003"/>
                    </a:lnTo>
                    <a:lnTo>
                      <a:pt x="386" y="2003"/>
                    </a:lnTo>
                    <a:lnTo>
                      <a:pt x="404" y="2003"/>
                    </a:lnTo>
                    <a:lnTo>
                      <a:pt x="420" y="2002"/>
                    </a:lnTo>
                    <a:lnTo>
                      <a:pt x="438" y="2000"/>
                    </a:lnTo>
                    <a:lnTo>
                      <a:pt x="455" y="1998"/>
                    </a:lnTo>
                    <a:lnTo>
                      <a:pt x="471" y="1995"/>
                    </a:lnTo>
                    <a:lnTo>
                      <a:pt x="487" y="1992"/>
                    </a:lnTo>
                    <a:lnTo>
                      <a:pt x="504" y="1988"/>
                    </a:lnTo>
                    <a:lnTo>
                      <a:pt x="519" y="1983"/>
                    </a:lnTo>
                    <a:lnTo>
                      <a:pt x="535" y="1978"/>
                    </a:lnTo>
                    <a:lnTo>
                      <a:pt x="551" y="1971"/>
                    </a:lnTo>
                    <a:lnTo>
                      <a:pt x="566" y="1965"/>
                    </a:lnTo>
                    <a:lnTo>
                      <a:pt x="580" y="1959"/>
                    </a:lnTo>
                    <a:lnTo>
                      <a:pt x="593" y="1951"/>
                    </a:lnTo>
                    <a:lnTo>
                      <a:pt x="607" y="1943"/>
                    </a:lnTo>
                    <a:lnTo>
                      <a:pt x="621" y="1935"/>
                    </a:lnTo>
                    <a:lnTo>
                      <a:pt x="634" y="1926"/>
                    </a:lnTo>
                    <a:lnTo>
                      <a:pt x="646" y="1917"/>
                    </a:lnTo>
                    <a:lnTo>
                      <a:pt x="658" y="1908"/>
                    </a:lnTo>
                    <a:lnTo>
                      <a:pt x="669" y="1898"/>
                    </a:lnTo>
                    <a:lnTo>
                      <a:pt x="679" y="1888"/>
                    </a:lnTo>
                    <a:lnTo>
                      <a:pt x="689" y="1876"/>
                    </a:lnTo>
                    <a:lnTo>
                      <a:pt x="699" y="1865"/>
                    </a:lnTo>
                    <a:lnTo>
                      <a:pt x="708" y="1855"/>
                    </a:lnTo>
                    <a:lnTo>
                      <a:pt x="716" y="1842"/>
                    </a:lnTo>
                    <a:lnTo>
                      <a:pt x="725" y="1829"/>
                    </a:lnTo>
                    <a:lnTo>
                      <a:pt x="732" y="1816"/>
                    </a:lnTo>
                    <a:lnTo>
                      <a:pt x="739" y="1800"/>
                    </a:lnTo>
                    <a:lnTo>
                      <a:pt x="746" y="1786"/>
                    </a:lnTo>
                    <a:lnTo>
                      <a:pt x="758" y="1755"/>
                    </a:lnTo>
                    <a:lnTo>
                      <a:pt x="766" y="1723"/>
                    </a:lnTo>
                    <a:lnTo>
                      <a:pt x="775" y="1689"/>
                    </a:lnTo>
                    <a:lnTo>
                      <a:pt x="782" y="1655"/>
                    </a:lnTo>
                    <a:lnTo>
                      <a:pt x="787" y="1619"/>
                    </a:lnTo>
                    <a:lnTo>
                      <a:pt x="790" y="1584"/>
                    </a:lnTo>
                    <a:lnTo>
                      <a:pt x="793" y="1546"/>
                    </a:lnTo>
                    <a:lnTo>
                      <a:pt x="794" y="1509"/>
                    </a:lnTo>
                    <a:lnTo>
                      <a:pt x="795" y="1471"/>
                    </a:lnTo>
                    <a:lnTo>
                      <a:pt x="797" y="1433"/>
                    </a:lnTo>
                    <a:lnTo>
                      <a:pt x="797" y="1358"/>
                    </a:lnTo>
                    <a:lnTo>
                      <a:pt x="795" y="1283"/>
                    </a:lnTo>
                    <a:lnTo>
                      <a:pt x="797" y="1240"/>
                    </a:lnTo>
                    <a:lnTo>
                      <a:pt x="797" y="1180"/>
                    </a:lnTo>
                    <a:lnTo>
                      <a:pt x="798" y="1106"/>
                    </a:lnTo>
                    <a:lnTo>
                      <a:pt x="798" y="1020"/>
                    </a:lnTo>
                    <a:lnTo>
                      <a:pt x="799" y="925"/>
                    </a:lnTo>
                    <a:lnTo>
                      <a:pt x="799" y="824"/>
                    </a:lnTo>
                    <a:lnTo>
                      <a:pt x="800" y="719"/>
                    </a:lnTo>
                    <a:lnTo>
                      <a:pt x="800" y="612"/>
                    </a:lnTo>
                    <a:lnTo>
                      <a:pt x="800" y="507"/>
                    </a:lnTo>
                    <a:lnTo>
                      <a:pt x="800" y="404"/>
                    </a:lnTo>
                    <a:lnTo>
                      <a:pt x="800" y="308"/>
                    </a:lnTo>
                    <a:lnTo>
                      <a:pt x="799" y="221"/>
                    </a:lnTo>
                    <a:lnTo>
                      <a:pt x="798" y="145"/>
                    </a:lnTo>
                    <a:lnTo>
                      <a:pt x="797" y="81"/>
                    </a:lnTo>
                    <a:lnTo>
                      <a:pt x="794" y="34"/>
                    </a:lnTo>
                    <a:lnTo>
                      <a:pt x="792" y="5"/>
                    </a:lnTo>
                    <a:lnTo>
                      <a:pt x="468" y="4"/>
                    </a:lnTo>
                    <a:lnTo>
                      <a:pt x="463" y="83"/>
                    </a:lnTo>
                    <a:lnTo>
                      <a:pt x="461" y="162"/>
                    </a:lnTo>
                    <a:lnTo>
                      <a:pt x="458" y="243"/>
                    </a:lnTo>
                    <a:lnTo>
                      <a:pt x="457" y="326"/>
                    </a:lnTo>
                    <a:lnTo>
                      <a:pt x="457" y="409"/>
                    </a:lnTo>
                    <a:lnTo>
                      <a:pt x="456" y="494"/>
                    </a:lnTo>
                    <a:lnTo>
                      <a:pt x="457" y="579"/>
                    </a:lnTo>
                    <a:lnTo>
                      <a:pt x="457" y="664"/>
                    </a:lnTo>
                    <a:lnTo>
                      <a:pt x="458" y="750"/>
                    </a:lnTo>
                    <a:lnTo>
                      <a:pt x="460" y="835"/>
                    </a:lnTo>
                    <a:lnTo>
                      <a:pt x="461" y="920"/>
                    </a:lnTo>
                    <a:lnTo>
                      <a:pt x="462" y="1005"/>
                    </a:lnTo>
                    <a:lnTo>
                      <a:pt x="463" y="1090"/>
                    </a:lnTo>
                    <a:lnTo>
                      <a:pt x="463" y="1172"/>
                    </a:lnTo>
                    <a:lnTo>
                      <a:pt x="465" y="1254"/>
                    </a:lnTo>
                    <a:lnTo>
                      <a:pt x="465" y="1335"/>
                    </a:lnTo>
                    <a:lnTo>
                      <a:pt x="466" y="1389"/>
                    </a:lnTo>
                    <a:lnTo>
                      <a:pt x="468" y="1444"/>
                    </a:lnTo>
                    <a:lnTo>
                      <a:pt x="468" y="1471"/>
                    </a:lnTo>
                    <a:lnTo>
                      <a:pt x="470" y="1496"/>
                    </a:lnTo>
                    <a:lnTo>
                      <a:pt x="468" y="1520"/>
                    </a:lnTo>
                    <a:lnTo>
                      <a:pt x="466" y="1543"/>
                    </a:lnTo>
                    <a:lnTo>
                      <a:pt x="465" y="1555"/>
                    </a:lnTo>
                    <a:lnTo>
                      <a:pt x="462" y="1565"/>
                    </a:lnTo>
                    <a:lnTo>
                      <a:pt x="460" y="1575"/>
                    </a:lnTo>
                    <a:lnTo>
                      <a:pt x="456" y="1584"/>
                    </a:lnTo>
                    <a:lnTo>
                      <a:pt x="452" y="1591"/>
                    </a:lnTo>
                    <a:lnTo>
                      <a:pt x="448" y="1600"/>
                    </a:lnTo>
                    <a:lnTo>
                      <a:pt x="443" y="1607"/>
                    </a:lnTo>
                    <a:lnTo>
                      <a:pt x="437" y="1613"/>
                    </a:lnTo>
                    <a:lnTo>
                      <a:pt x="431" y="1618"/>
                    </a:lnTo>
                    <a:lnTo>
                      <a:pt x="423" y="1623"/>
                    </a:lnTo>
                    <a:lnTo>
                      <a:pt x="414" y="1627"/>
                    </a:lnTo>
                    <a:lnTo>
                      <a:pt x="405" y="1629"/>
                    </a:lnTo>
                    <a:lnTo>
                      <a:pt x="395" y="1631"/>
                    </a:lnTo>
                    <a:lnTo>
                      <a:pt x="384" y="1632"/>
                    </a:lnTo>
                    <a:lnTo>
                      <a:pt x="371" y="1631"/>
                    </a:lnTo>
                    <a:lnTo>
                      <a:pt x="359" y="1629"/>
                    </a:lnTo>
                    <a:lnTo>
                      <a:pt x="354" y="1599"/>
                    </a:lnTo>
                    <a:lnTo>
                      <a:pt x="349" y="1563"/>
                    </a:lnTo>
                    <a:lnTo>
                      <a:pt x="345" y="1527"/>
                    </a:lnTo>
                    <a:lnTo>
                      <a:pt x="341" y="1485"/>
                    </a:lnTo>
                    <a:lnTo>
                      <a:pt x="338" y="1442"/>
                    </a:lnTo>
                    <a:lnTo>
                      <a:pt x="337" y="1395"/>
                    </a:lnTo>
                    <a:lnTo>
                      <a:pt x="336" y="1346"/>
                    </a:lnTo>
                    <a:lnTo>
                      <a:pt x="335" y="1295"/>
                    </a:lnTo>
                    <a:lnTo>
                      <a:pt x="335" y="1187"/>
                    </a:lnTo>
                    <a:lnTo>
                      <a:pt x="336" y="1073"/>
                    </a:lnTo>
                    <a:lnTo>
                      <a:pt x="338" y="955"/>
                    </a:lnTo>
                    <a:lnTo>
                      <a:pt x="341" y="834"/>
                    </a:lnTo>
                    <a:lnTo>
                      <a:pt x="345" y="713"/>
                    </a:lnTo>
                    <a:lnTo>
                      <a:pt x="347" y="593"/>
                    </a:lnTo>
                    <a:lnTo>
                      <a:pt x="351" y="477"/>
                    </a:lnTo>
                    <a:lnTo>
                      <a:pt x="352" y="365"/>
                    </a:lnTo>
                    <a:lnTo>
                      <a:pt x="352" y="261"/>
                    </a:lnTo>
                    <a:lnTo>
                      <a:pt x="351" y="165"/>
                    </a:lnTo>
                    <a:lnTo>
                      <a:pt x="350" y="121"/>
                    </a:lnTo>
                    <a:lnTo>
                      <a:pt x="349" y="80"/>
                    </a:lnTo>
                    <a:lnTo>
                      <a:pt x="346" y="42"/>
                    </a:lnTo>
                    <a:lnTo>
                      <a:pt x="342" y="7"/>
                    </a:lnTo>
                    <a:close/>
                  </a:path>
                </a:pathLst>
              </a:custGeom>
              <a:solidFill>
                <a:srgbClr val="B1180A"/>
              </a:solidFill>
              <a:ln w="9525">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24">
                <a:extLst>
                  <a:ext uri="{FF2B5EF4-FFF2-40B4-BE49-F238E27FC236}">
                    <a16:creationId xmlns:a16="http://schemas.microsoft.com/office/drawing/2014/main" id="{E5BE356B-839C-EC49-F0B6-A577126E8D96}"/>
                  </a:ext>
                </a:extLst>
              </p:cNvPr>
              <p:cNvSpPr>
                <a:spLocks noEditPoints="1"/>
              </p:cNvSpPr>
              <p:nvPr/>
            </p:nvSpPr>
            <p:spPr bwMode="auto">
              <a:xfrm>
                <a:off x="4883909" y="7968457"/>
                <a:ext cx="328612" cy="784225"/>
              </a:xfrm>
              <a:custGeom>
                <a:avLst/>
                <a:gdLst>
                  <a:gd name="T0" fmla="*/ 430 w 828"/>
                  <a:gd name="T1" fmla="*/ 317 h 1978"/>
                  <a:gd name="T2" fmla="*/ 445 w 828"/>
                  <a:gd name="T3" fmla="*/ 370 h 1978"/>
                  <a:gd name="T4" fmla="*/ 453 w 828"/>
                  <a:gd name="T5" fmla="*/ 431 h 1978"/>
                  <a:gd name="T6" fmla="*/ 455 w 828"/>
                  <a:gd name="T7" fmla="*/ 537 h 1978"/>
                  <a:gd name="T8" fmla="*/ 453 w 828"/>
                  <a:gd name="T9" fmla="*/ 669 h 1978"/>
                  <a:gd name="T10" fmla="*/ 448 w 828"/>
                  <a:gd name="T11" fmla="*/ 750 h 1978"/>
                  <a:gd name="T12" fmla="*/ 433 w 828"/>
                  <a:gd name="T13" fmla="*/ 796 h 1978"/>
                  <a:gd name="T14" fmla="*/ 414 w 828"/>
                  <a:gd name="T15" fmla="*/ 820 h 1978"/>
                  <a:gd name="T16" fmla="*/ 394 w 828"/>
                  <a:gd name="T17" fmla="*/ 832 h 1978"/>
                  <a:gd name="T18" fmla="*/ 367 w 828"/>
                  <a:gd name="T19" fmla="*/ 840 h 1978"/>
                  <a:gd name="T20" fmla="*/ 334 w 828"/>
                  <a:gd name="T21" fmla="*/ 843 h 1978"/>
                  <a:gd name="T22" fmla="*/ 594 w 828"/>
                  <a:gd name="T23" fmla="*/ 1001 h 1978"/>
                  <a:gd name="T24" fmla="*/ 652 w 828"/>
                  <a:gd name="T25" fmla="*/ 965 h 1978"/>
                  <a:gd name="T26" fmla="*/ 699 w 828"/>
                  <a:gd name="T27" fmla="*/ 924 h 1978"/>
                  <a:gd name="T28" fmla="*/ 736 w 828"/>
                  <a:gd name="T29" fmla="*/ 870 h 1978"/>
                  <a:gd name="T30" fmla="*/ 761 w 828"/>
                  <a:gd name="T31" fmla="*/ 806 h 1978"/>
                  <a:gd name="T32" fmla="*/ 776 w 828"/>
                  <a:gd name="T33" fmla="*/ 724 h 1978"/>
                  <a:gd name="T34" fmla="*/ 785 w 828"/>
                  <a:gd name="T35" fmla="*/ 578 h 1978"/>
                  <a:gd name="T36" fmla="*/ 784 w 828"/>
                  <a:gd name="T37" fmla="*/ 421 h 1978"/>
                  <a:gd name="T38" fmla="*/ 776 w 828"/>
                  <a:gd name="T39" fmla="*/ 328 h 1978"/>
                  <a:gd name="T40" fmla="*/ 761 w 828"/>
                  <a:gd name="T41" fmla="*/ 246 h 1978"/>
                  <a:gd name="T42" fmla="*/ 736 w 828"/>
                  <a:gd name="T43" fmla="*/ 175 h 1978"/>
                  <a:gd name="T44" fmla="*/ 702 w 828"/>
                  <a:gd name="T45" fmla="*/ 115 h 1978"/>
                  <a:gd name="T46" fmla="*/ 656 w 828"/>
                  <a:gd name="T47" fmla="*/ 69 h 1978"/>
                  <a:gd name="T48" fmla="*/ 599 w 828"/>
                  <a:gd name="T49" fmla="*/ 34 h 1978"/>
                  <a:gd name="T50" fmla="*/ 529 w 828"/>
                  <a:gd name="T51" fmla="*/ 14 h 1978"/>
                  <a:gd name="T52" fmla="*/ 428 w 828"/>
                  <a:gd name="T53" fmla="*/ 4 h 1978"/>
                  <a:gd name="T54" fmla="*/ 236 w 828"/>
                  <a:gd name="T55" fmla="*/ 0 h 1978"/>
                  <a:gd name="T56" fmla="*/ 45 w 828"/>
                  <a:gd name="T57" fmla="*/ 5 h 1978"/>
                  <a:gd name="T58" fmla="*/ 325 w 828"/>
                  <a:gd name="T59" fmla="*/ 1978 h 1978"/>
                  <a:gd name="T60" fmla="*/ 351 w 828"/>
                  <a:gd name="T61" fmla="*/ 1174 h 1978"/>
                  <a:gd name="T62" fmla="*/ 385 w 828"/>
                  <a:gd name="T63" fmla="*/ 1180 h 1978"/>
                  <a:gd name="T64" fmla="*/ 410 w 828"/>
                  <a:gd name="T65" fmla="*/ 1192 h 1978"/>
                  <a:gd name="T66" fmla="*/ 428 w 828"/>
                  <a:gd name="T67" fmla="*/ 1212 h 1978"/>
                  <a:gd name="T68" fmla="*/ 439 w 828"/>
                  <a:gd name="T69" fmla="*/ 1239 h 1978"/>
                  <a:gd name="T70" fmla="*/ 447 w 828"/>
                  <a:gd name="T71" fmla="*/ 1286 h 1978"/>
                  <a:gd name="T72" fmla="*/ 449 w 828"/>
                  <a:gd name="T73" fmla="*/ 1378 h 1978"/>
                  <a:gd name="T74" fmla="*/ 447 w 828"/>
                  <a:gd name="T75" fmla="*/ 1609 h 1978"/>
                  <a:gd name="T76" fmla="*/ 452 w 828"/>
                  <a:gd name="T77" fmla="*/ 1774 h 1978"/>
                  <a:gd name="T78" fmla="*/ 462 w 828"/>
                  <a:gd name="T79" fmla="*/ 1847 h 1978"/>
                  <a:gd name="T80" fmla="*/ 483 w 828"/>
                  <a:gd name="T81" fmla="*/ 1922 h 1978"/>
                  <a:gd name="T82" fmla="*/ 828 w 828"/>
                  <a:gd name="T83" fmla="*/ 1970 h 1978"/>
                  <a:gd name="T84" fmla="*/ 800 w 828"/>
                  <a:gd name="T85" fmla="*/ 1869 h 1978"/>
                  <a:gd name="T86" fmla="*/ 785 w 828"/>
                  <a:gd name="T87" fmla="*/ 1767 h 1978"/>
                  <a:gd name="T88" fmla="*/ 779 w 828"/>
                  <a:gd name="T89" fmla="*/ 1629 h 1978"/>
                  <a:gd name="T90" fmla="*/ 779 w 828"/>
                  <a:gd name="T91" fmla="*/ 1409 h 1978"/>
                  <a:gd name="T92" fmla="*/ 777 w 828"/>
                  <a:gd name="T93" fmla="*/ 1301 h 1978"/>
                  <a:gd name="T94" fmla="*/ 766 w 828"/>
                  <a:gd name="T95" fmla="*/ 1197 h 1978"/>
                  <a:gd name="T96" fmla="*/ 751 w 828"/>
                  <a:gd name="T97" fmla="*/ 1150 h 1978"/>
                  <a:gd name="T98" fmla="*/ 728 w 828"/>
                  <a:gd name="T99" fmla="*/ 1106 h 1978"/>
                  <a:gd name="T100" fmla="*/ 704 w 828"/>
                  <a:gd name="T101" fmla="*/ 1074 h 1978"/>
                  <a:gd name="T102" fmla="*/ 678 w 828"/>
                  <a:gd name="T103" fmla="*/ 1054 h 1978"/>
                  <a:gd name="T104" fmla="*/ 617 w 828"/>
                  <a:gd name="T105" fmla="*/ 1019 h 1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8" h="1978">
                    <a:moveTo>
                      <a:pt x="315" y="293"/>
                    </a:moveTo>
                    <a:lnTo>
                      <a:pt x="423" y="300"/>
                    </a:lnTo>
                    <a:lnTo>
                      <a:pt x="430" y="317"/>
                    </a:lnTo>
                    <a:lnTo>
                      <a:pt x="435" y="333"/>
                    </a:lnTo>
                    <a:lnTo>
                      <a:pt x="440" y="352"/>
                    </a:lnTo>
                    <a:lnTo>
                      <a:pt x="445" y="370"/>
                    </a:lnTo>
                    <a:lnTo>
                      <a:pt x="448" y="390"/>
                    </a:lnTo>
                    <a:lnTo>
                      <a:pt x="450" y="409"/>
                    </a:lnTo>
                    <a:lnTo>
                      <a:pt x="453" y="431"/>
                    </a:lnTo>
                    <a:lnTo>
                      <a:pt x="454" y="451"/>
                    </a:lnTo>
                    <a:lnTo>
                      <a:pt x="455" y="494"/>
                    </a:lnTo>
                    <a:lnTo>
                      <a:pt x="455" y="537"/>
                    </a:lnTo>
                    <a:lnTo>
                      <a:pt x="454" y="580"/>
                    </a:lnTo>
                    <a:lnTo>
                      <a:pt x="454" y="623"/>
                    </a:lnTo>
                    <a:lnTo>
                      <a:pt x="453" y="669"/>
                    </a:lnTo>
                    <a:lnTo>
                      <a:pt x="452" y="712"/>
                    </a:lnTo>
                    <a:lnTo>
                      <a:pt x="450" y="731"/>
                    </a:lnTo>
                    <a:lnTo>
                      <a:pt x="448" y="750"/>
                    </a:lnTo>
                    <a:lnTo>
                      <a:pt x="444" y="767"/>
                    </a:lnTo>
                    <a:lnTo>
                      <a:pt x="439" y="782"/>
                    </a:lnTo>
                    <a:lnTo>
                      <a:pt x="433" y="796"/>
                    </a:lnTo>
                    <a:lnTo>
                      <a:pt x="424" y="808"/>
                    </a:lnTo>
                    <a:lnTo>
                      <a:pt x="419" y="815"/>
                    </a:lnTo>
                    <a:lnTo>
                      <a:pt x="414" y="820"/>
                    </a:lnTo>
                    <a:lnTo>
                      <a:pt x="408" y="824"/>
                    </a:lnTo>
                    <a:lnTo>
                      <a:pt x="401" y="829"/>
                    </a:lnTo>
                    <a:lnTo>
                      <a:pt x="394" y="832"/>
                    </a:lnTo>
                    <a:lnTo>
                      <a:pt x="385" y="835"/>
                    </a:lnTo>
                    <a:lnTo>
                      <a:pt x="377" y="838"/>
                    </a:lnTo>
                    <a:lnTo>
                      <a:pt x="367" y="840"/>
                    </a:lnTo>
                    <a:lnTo>
                      <a:pt x="357" y="841"/>
                    </a:lnTo>
                    <a:lnTo>
                      <a:pt x="346" y="843"/>
                    </a:lnTo>
                    <a:lnTo>
                      <a:pt x="334" y="843"/>
                    </a:lnTo>
                    <a:lnTo>
                      <a:pt x="322" y="843"/>
                    </a:lnTo>
                    <a:lnTo>
                      <a:pt x="315" y="293"/>
                    </a:lnTo>
                    <a:close/>
                    <a:moveTo>
                      <a:pt x="594" y="1001"/>
                    </a:moveTo>
                    <a:lnTo>
                      <a:pt x="615" y="990"/>
                    </a:lnTo>
                    <a:lnTo>
                      <a:pt x="635" y="978"/>
                    </a:lnTo>
                    <a:lnTo>
                      <a:pt x="652" y="965"/>
                    </a:lnTo>
                    <a:lnTo>
                      <a:pt x="670" y="952"/>
                    </a:lnTo>
                    <a:lnTo>
                      <a:pt x="685" y="938"/>
                    </a:lnTo>
                    <a:lnTo>
                      <a:pt x="699" y="924"/>
                    </a:lnTo>
                    <a:lnTo>
                      <a:pt x="713" y="907"/>
                    </a:lnTo>
                    <a:lnTo>
                      <a:pt x="724" y="889"/>
                    </a:lnTo>
                    <a:lnTo>
                      <a:pt x="736" y="870"/>
                    </a:lnTo>
                    <a:lnTo>
                      <a:pt x="746" y="850"/>
                    </a:lnTo>
                    <a:lnTo>
                      <a:pt x="753" y="829"/>
                    </a:lnTo>
                    <a:lnTo>
                      <a:pt x="761" y="806"/>
                    </a:lnTo>
                    <a:lnTo>
                      <a:pt x="767" y="781"/>
                    </a:lnTo>
                    <a:lnTo>
                      <a:pt x="772" y="753"/>
                    </a:lnTo>
                    <a:lnTo>
                      <a:pt x="776" y="724"/>
                    </a:lnTo>
                    <a:lnTo>
                      <a:pt x="780" y="692"/>
                    </a:lnTo>
                    <a:lnTo>
                      <a:pt x="782" y="637"/>
                    </a:lnTo>
                    <a:lnTo>
                      <a:pt x="785" y="578"/>
                    </a:lnTo>
                    <a:lnTo>
                      <a:pt x="786" y="516"/>
                    </a:lnTo>
                    <a:lnTo>
                      <a:pt x="785" y="452"/>
                    </a:lnTo>
                    <a:lnTo>
                      <a:pt x="784" y="421"/>
                    </a:lnTo>
                    <a:lnTo>
                      <a:pt x="782" y="389"/>
                    </a:lnTo>
                    <a:lnTo>
                      <a:pt x="780" y="359"/>
                    </a:lnTo>
                    <a:lnTo>
                      <a:pt x="776" y="328"/>
                    </a:lnTo>
                    <a:lnTo>
                      <a:pt x="772" y="300"/>
                    </a:lnTo>
                    <a:lnTo>
                      <a:pt x="766" y="273"/>
                    </a:lnTo>
                    <a:lnTo>
                      <a:pt x="761" y="246"/>
                    </a:lnTo>
                    <a:lnTo>
                      <a:pt x="753" y="222"/>
                    </a:lnTo>
                    <a:lnTo>
                      <a:pt x="746" y="198"/>
                    </a:lnTo>
                    <a:lnTo>
                      <a:pt x="736" y="175"/>
                    </a:lnTo>
                    <a:lnTo>
                      <a:pt x="726" y="153"/>
                    </a:lnTo>
                    <a:lnTo>
                      <a:pt x="714" y="134"/>
                    </a:lnTo>
                    <a:lnTo>
                      <a:pt x="702" y="115"/>
                    </a:lnTo>
                    <a:lnTo>
                      <a:pt x="688" y="99"/>
                    </a:lnTo>
                    <a:lnTo>
                      <a:pt x="673" y="84"/>
                    </a:lnTo>
                    <a:lnTo>
                      <a:pt x="656" y="69"/>
                    </a:lnTo>
                    <a:lnTo>
                      <a:pt x="639" y="56"/>
                    </a:lnTo>
                    <a:lnTo>
                      <a:pt x="620" y="45"/>
                    </a:lnTo>
                    <a:lnTo>
                      <a:pt x="599" y="34"/>
                    </a:lnTo>
                    <a:lnTo>
                      <a:pt x="577" y="27"/>
                    </a:lnTo>
                    <a:lnTo>
                      <a:pt x="554" y="19"/>
                    </a:lnTo>
                    <a:lnTo>
                      <a:pt x="529" y="14"/>
                    </a:lnTo>
                    <a:lnTo>
                      <a:pt x="502" y="9"/>
                    </a:lnTo>
                    <a:lnTo>
                      <a:pt x="473" y="7"/>
                    </a:lnTo>
                    <a:lnTo>
                      <a:pt x="428" y="4"/>
                    </a:lnTo>
                    <a:lnTo>
                      <a:pt x="370" y="1"/>
                    </a:lnTo>
                    <a:lnTo>
                      <a:pt x="305" y="0"/>
                    </a:lnTo>
                    <a:lnTo>
                      <a:pt x="236" y="0"/>
                    </a:lnTo>
                    <a:lnTo>
                      <a:pt x="166" y="1"/>
                    </a:lnTo>
                    <a:lnTo>
                      <a:pt x="102" y="3"/>
                    </a:lnTo>
                    <a:lnTo>
                      <a:pt x="45" y="5"/>
                    </a:lnTo>
                    <a:lnTo>
                      <a:pt x="0" y="9"/>
                    </a:lnTo>
                    <a:lnTo>
                      <a:pt x="4" y="1975"/>
                    </a:lnTo>
                    <a:lnTo>
                      <a:pt x="325" y="1978"/>
                    </a:lnTo>
                    <a:lnTo>
                      <a:pt x="323" y="1174"/>
                    </a:lnTo>
                    <a:lnTo>
                      <a:pt x="338" y="1174"/>
                    </a:lnTo>
                    <a:lnTo>
                      <a:pt x="351" y="1174"/>
                    </a:lnTo>
                    <a:lnTo>
                      <a:pt x="363" y="1176"/>
                    </a:lnTo>
                    <a:lnTo>
                      <a:pt x="375" y="1177"/>
                    </a:lnTo>
                    <a:lnTo>
                      <a:pt x="385" y="1180"/>
                    </a:lnTo>
                    <a:lnTo>
                      <a:pt x="394" y="1183"/>
                    </a:lnTo>
                    <a:lnTo>
                      <a:pt x="402" y="1188"/>
                    </a:lnTo>
                    <a:lnTo>
                      <a:pt x="410" y="1192"/>
                    </a:lnTo>
                    <a:lnTo>
                      <a:pt x="416" y="1199"/>
                    </a:lnTo>
                    <a:lnTo>
                      <a:pt x="423" y="1205"/>
                    </a:lnTo>
                    <a:lnTo>
                      <a:pt x="428" y="1212"/>
                    </a:lnTo>
                    <a:lnTo>
                      <a:pt x="433" y="1220"/>
                    </a:lnTo>
                    <a:lnTo>
                      <a:pt x="437" y="1229"/>
                    </a:lnTo>
                    <a:lnTo>
                      <a:pt x="439" y="1239"/>
                    </a:lnTo>
                    <a:lnTo>
                      <a:pt x="442" y="1249"/>
                    </a:lnTo>
                    <a:lnTo>
                      <a:pt x="444" y="1261"/>
                    </a:lnTo>
                    <a:lnTo>
                      <a:pt x="447" y="1286"/>
                    </a:lnTo>
                    <a:lnTo>
                      <a:pt x="449" y="1314"/>
                    </a:lnTo>
                    <a:lnTo>
                      <a:pt x="449" y="1344"/>
                    </a:lnTo>
                    <a:lnTo>
                      <a:pt x="449" y="1378"/>
                    </a:lnTo>
                    <a:lnTo>
                      <a:pt x="447" y="1456"/>
                    </a:lnTo>
                    <a:lnTo>
                      <a:pt x="447" y="1546"/>
                    </a:lnTo>
                    <a:lnTo>
                      <a:pt x="447" y="1609"/>
                    </a:lnTo>
                    <a:lnTo>
                      <a:pt x="447" y="1669"/>
                    </a:lnTo>
                    <a:lnTo>
                      <a:pt x="448" y="1723"/>
                    </a:lnTo>
                    <a:lnTo>
                      <a:pt x="452" y="1774"/>
                    </a:lnTo>
                    <a:lnTo>
                      <a:pt x="454" y="1799"/>
                    </a:lnTo>
                    <a:lnTo>
                      <a:pt x="458" y="1823"/>
                    </a:lnTo>
                    <a:lnTo>
                      <a:pt x="462" y="1847"/>
                    </a:lnTo>
                    <a:lnTo>
                      <a:pt x="468" y="1872"/>
                    </a:lnTo>
                    <a:lnTo>
                      <a:pt x="474" y="1897"/>
                    </a:lnTo>
                    <a:lnTo>
                      <a:pt x="483" y="1922"/>
                    </a:lnTo>
                    <a:lnTo>
                      <a:pt x="493" y="1946"/>
                    </a:lnTo>
                    <a:lnTo>
                      <a:pt x="505" y="1973"/>
                    </a:lnTo>
                    <a:lnTo>
                      <a:pt x="828" y="1970"/>
                    </a:lnTo>
                    <a:lnTo>
                      <a:pt x="817" y="1936"/>
                    </a:lnTo>
                    <a:lnTo>
                      <a:pt x="808" y="1903"/>
                    </a:lnTo>
                    <a:lnTo>
                      <a:pt x="800" y="1869"/>
                    </a:lnTo>
                    <a:lnTo>
                      <a:pt x="794" y="1834"/>
                    </a:lnTo>
                    <a:lnTo>
                      <a:pt x="789" y="1802"/>
                    </a:lnTo>
                    <a:lnTo>
                      <a:pt x="785" y="1767"/>
                    </a:lnTo>
                    <a:lnTo>
                      <a:pt x="781" y="1733"/>
                    </a:lnTo>
                    <a:lnTo>
                      <a:pt x="780" y="1699"/>
                    </a:lnTo>
                    <a:lnTo>
                      <a:pt x="779" y="1629"/>
                    </a:lnTo>
                    <a:lnTo>
                      <a:pt x="779" y="1558"/>
                    </a:lnTo>
                    <a:lnTo>
                      <a:pt x="779" y="1485"/>
                    </a:lnTo>
                    <a:lnTo>
                      <a:pt x="779" y="1409"/>
                    </a:lnTo>
                    <a:lnTo>
                      <a:pt x="779" y="1372"/>
                    </a:lnTo>
                    <a:lnTo>
                      <a:pt x="779" y="1337"/>
                    </a:lnTo>
                    <a:lnTo>
                      <a:pt x="777" y="1301"/>
                    </a:lnTo>
                    <a:lnTo>
                      <a:pt x="775" y="1266"/>
                    </a:lnTo>
                    <a:lnTo>
                      <a:pt x="771" y="1231"/>
                    </a:lnTo>
                    <a:lnTo>
                      <a:pt x="766" y="1197"/>
                    </a:lnTo>
                    <a:lnTo>
                      <a:pt x="761" y="1182"/>
                    </a:lnTo>
                    <a:lnTo>
                      <a:pt x="757" y="1166"/>
                    </a:lnTo>
                    <a:lnTo>
                      <a:pt x="751" y="1150"/>
                    </a:lnTo>
                    <a:lnTo>
                      <a:pt x="745" y="1136"/>
                    </a:lnTo>
                    <a:lnTo>
                      <a:pt x="737" y="1120"/>
                    </a:lnTo>
                    <a:lnTo>
                      <a:pt x="728" y="1106"/>
                    </a:lnTo>
                    <a:lnTo>
                      <a:pt x="721" y="1093"/>
                    </a:lnTo>
                    <a:lnTo>
                      <a:pt x="712" y="1083"/>
                    </a:lnTo>
                    <a:lnTo>
                      <a:pt x="704" y="1074"/>
                    </a:lnTo>
                    <a:lnTo>
                      <a:pt x="695" y="1067"/>
                    </a:lnTo>
                    <a:lnTo>
                      <a:pt x="687" y="1060"/>
                    </a:lnTo>
                    <a:lnTo>
                      <a:pt x="678" y="1054"/>
                    </a:lnTo>
                    <a:lnTo>
                      <a:pt x="659" y="1043"/>
                    </a:lnTo>
                    <a:lnTo>
                      <a:pt x="639" y="1031"/>
                    </a:lnTo>
                    <a:lnTo>
                      <a:pt x="617" y="1019"/>
                    </a:lnTo>
                    <a:lnTo>
                      <a:pt x="594" y="1001"/>
                    </a:lnTo>
                    <a:close/>
                  </a:path>
                </a:pathLst>
              </a:custGeom>
              <a:solidFill>
                <a:srgbClr val="B1180A"/>
              </a:solidFill>
              <a:ln w="9525">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27">
                <a:extLst>
                  <a:ext uri="{FF2B5EF4-FFF2-40B4-BE49-F238E27FC236}">
                    <a16:creationId xmlns:a16="http://schemas.microsoft.com/office/drawing/2014/main" id="{6081434C-E978-F2BA-AA51-8A8FD0CBBC0E}"/>
                  </a:ext>
                </a:extLst>
              </p:cNvPr>
              <p:cNvSpPr>
                <a:spLocks noEditPoints="1"/>
              </p:cNvSpPr>
              <p:nvPr/>
            </p:nvSpPr>
            <p:spPr bwMode="auto">
              <a:xfrm>
                <a:off x="4121909" y="7958932"/>
                <a:ext cx="311150" cy="803275"/>
              </a:xfrm>
              <a:custGeom>
                <a:avLst/>
                <a:gdLst>
                  <a:gd name="T0" fmla="*/ 346 w 784"/>
                  <a:gd name="T1" fmla="*/ 1642 h 2024"/>
                  <a:gd name="T2" fmla="*/ 337 w 784"/>
                  <a:gd name="T3" fmla="*/ 1538 h 2024"/>
                  <a:gd name="T4" fmla="*/ 329 w 784"/>
                  <a:gd name="T5" fmla="*/ 1291 h 2024"/>
                  <a:gd name="T6" fmla="*/ 325 w 784"/>
                  <a:gd name="T7" fmla="*/ 989 h 2024"/>
                  <a:gd name="T8" fmla="*/ 327 w 784"/>
                  <a:gd name="T9" fmla="*/ 696 h 2024"/>
                  <a:gd name="T10" fmla="*/ 334 w 784"/>
                  <a:gd name="T11" fmla="*/ 471 h 2024"/>
                  <a:gd name="T12" fmla="*/ 342 w 784"/>
                  <a:gd name="T13" fmla="*/ 375 h 2024"/>
                  <a:gd name="T14" fmla="*/ 349 w 784"/>
                  <a:gd name="T15" fmla="*/ 351 h 2024"/>
                  <a:gd name="T16" fmla="*/ 360 w 784"/>
                  <a:gd name="T17" fmla="*/ 337 h 2024"/>
                  <a:gd name="T18" fmla="*/ 382 w 784"/>
                  <a:gd name="T19" fmla="*/ 331 h 2024"/>
                  <a:gd name="T20" fmla="*/ 414 w 784"/>
                  <a:gd name="T21" fmla="*/ 329 h 2024"/>
                  <a:gd name="T22" fmla="*/ 427 w 784"/>
                  <a:gd name="T23" fmla="*/ 373 h 2024"/>
                  <a:gd name="T24" fmla="*/ 442 w 784"/>
                  <a:gd name="T25" fmla="*/ 526 h 2024"/>
                  <a:gd name="T26" fmla="*/ 450 w 784"/>
                  <a:gd name="T27" fmla="*/ 796 h 2024"/>
                  <a:gd name="T28" fmla="*/ 448 w 784"/>
                  <a:gd name="T29" fmla="*/ 1102 h 2024"/>
                  <a:gd name="T30" fmla="*/ 442 w 784"/>
                  <a:gd name="T31" fmla="*/ 1381 h 2024"/>
                  <a:gd name="T32" fmla="*/ 433 w 784"/>
                  <a:gd name="T33" fmla="*/ 1568 h 2024"/>
                  <a:gd name="T34" fmla="*/ 427 w 784"/>
                  <a:gd name="T35" fmla="*/ 1627 h 2024"/>
                  <a:gd name="T36" fmla="*/ 418 w 784"/>
                  <a:gd name="T37" fmla="*/ 1647 h 2024"/>
                  <a:gd name="T38" fmla="*/ 403 w 784"/>
                  <a:gd name="T39" fmla="*/ 1660 h 2024"/>
                  <a:gd name="T40" fmla="*/ 353 w 784"/>
                  <a:gd name="T41" fmla="*/ 1668 h 2024"/>
                  <a:gd name="T42" fmla="*/ 775 w 784"/>
                  <a:gd name="T43" fmla="*/ 1380 h 2024"/>
                  <a:gd name="T44" fmla="*/ 783 w 784"/>
                  <a:gd name="T45" fmla="*/ 1121 h 2024"/>
                  <a:gd name="T46" fmla="*/ 784 w 784"/>
                  <a:gd name="T47" fmla="*/ 817 h 2024"/>
                  <a:gd name="T48" fmla="*/ 774 w 784"/>
                  <a:gd name="T49" fmla="*/ 522 h 2024"/>
                  <a:gd name="T50" fmla="*/ 758 w 784"/>
                  <a:gd name="T51" fmla="*/ 356 h 2024"/>
                  <a:gd name="T52" fmla="*/ 741 w 784"/>
                  <a:gd name="T53" fmla="*/ 260 h 2024"/>
                  <a:gd name="T54" fmla="*/ 719 w 784"/>
                  <a:gd name="T55" fmla="*/ 194 h 2024"/>
                  <a:gd name="T56" fmla="*/ 662 w 784"/>
                  <a:gd name="T57" fmla="*/ 114 h 2024"/>
                  <a:gd name="T58" fmla="*/ 591 w 784"/>
                  <a:gd name="T59" fmla="*/ 55 h 2024"/>
                  <a:gd name="T60" fmla="*/ 510 w 784"/>
                  <a:gd name="T61" fmla="*/ 17 h 2024"/>
                  <a:gd name="T62" fmla="*/ 423 w 784"/>
                  <a:gd name="T63" fmla="*/ 1 h 2024"/>
                  <a:gd name="T64" fmla="*/ 335 w 784"/>
                  <a:gd name="T65" fmla="*/ 8 h 2024"/>
                  <a:gd name="T66" fmla="*/ 249 w 784"/>
                  <a:gd name="T67" fmla="*/ 38 h 2024"/>
                  <a:gd name="T68" fmla="*/ 171 w 784"/>
                  <a:gd name="T69" fmla="*/ 93 h 2024"/>
                  <a:gd name="T70" fmla="*/ 104 w 784"/>
                  <a:gd name="T71" fmla="*/ 172 h 2024"/>
                  <a:gd name="T72" fmla="*/ 52 w 784"/>
                  <a:gd name="T73" fmla="*/ 276 h 2024"/>
                  <a:gd name="T74" fmla="*/ 19 w 784"/>
                  <a:gd name="T75" fmla="*/ 407 h 2024"/>
                  <a:gd name="T76" fmla="*/ 9 w 784"/>
                  <a:gd name="T77" fmla="*/ 569 h 2024"/>
                  <a:gd name="T78" fmla="*/ 3 w 784"/>
                  <a:gd name="T79" fmla="*/ 807 h 2024"/>
                  <a:gd name="T80" fmla="*/ 0 w 784"/>
                  <a:gd name="T81" fmla="*/ 1101 h 2024"/>
                  <a:gd name="T82" fmla="*/ 7 w 784"/>
                  <a:gd name="T83" fmla="*/ 1401 h 2024"/>
                  <a:gd name="T84" fmla="*/ 23 w 784"/>
                  <a:gd name="T85" fmla="*/ 1623 h 2024"/>
                  <a:gd name="T86" fmla="*/ 39 w 784"/>
                  <a:gd name="T87" fmla="*/ 1732 h 2024"/>
                  <a:gd name="T88" fmla="*/ 62 w 784"/>
                  <a:gd name="T89" fmla="*/ 1814 h 2024"/>
                  <a:gd name="T90" fmla="*/ 86 w 784"/>
                  <a:gd name="T91" fmla="*/ 1861 h 2024"/>
                  <a:gd name="T92" fmla="*/ 115 w 784"/>
                  <a:gd name="T93" fmla="*/ 1899 h 2024"/>
                  <a:gd name="T94" fmla="*/ 149 w 784"/>
                  <a:gd name="T95" fmla="*/ 1933 h 2024"/>
                  <a:gd name="T96" fmla="*/ 190 w 784"/>
                  <a:gd name="T97" fmla="*/ 1964 h 2024"/>
                  <a:gd name="T98" fmla="*/ 234 w 784"/>
                  <a:gd name="T99" fmla="*/ 1989 h 2024"/>
                  <a:gd name="T100" fmla="*/ 283 w 784"/>
                  <a:gd name="T101" fmla="*/ 2009 h 2024"/>
                  <a:gd name="T102" fmla="*/ 335 w 784"/>
                  <a:gd name="T103" fmla="*/ 2021 h 2024"/>
                  <a:gd name="T104" fmla="*/ 389 w 784"/>
                  <a:gd name="T105" fmla="*/ 2024 h 2024"/>
                  <a:gd name="T106" fmla="*/ 443 w 784"/>
                  <a:gd name="T107" fmla="*/ 2019 h 2024"/>
                  <a:gd name="T108" fmla="*/ 500 w 784"/>
                  <a:gd name="T109" fmla="*/ 2004 h 2024"/>
                  <a:gd name="T110" fmla="*/ 556 w 784"/>
                  <a:gd name="T111" fmla="*/ 1978 h 2024"/>
                  <a:gd name="T112" fmla="*/ 599 w 784"/>
                  <a:gd name="T113" fmla="*/ 1950 h 2024"/>
                  <a:gd name="T114" fmla="*/ 635 w 784"/>
                  <a:gd name="T115" fmla="*/ 1918 h 2024"/>
                  <a:gd name="T116" fmla="*/ 666 w 784"/>
                  <a:gd name="T117" fmla="*/ 1884 h 2024"/>
                  <a:gd name="T118" fmla="*/ 691 w 784"/>
                  <a:gd name="T119" fmla="*/ 1847 h 2024"/>
                  <a:gd name="T120" fmla="*/ 729 w 784"/>
                  <a:gd name="T121" fmla="*/ 1763 h 2024"/>
                  <a:gd name="T122" fmla="*/ 753 w 784"/>
                  <a:gd name="T123" fmla="*/ 1662 h 2024"/>
                  <a:gd name="T124" fmla="*/ 767 w 784"/>
                  <a:gd name="T125" fmla="*/ 154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4" h="2024">
                    <a:moveTo>
                      <a:pt x="353" y="1668"/>
                    </a:moveTo>
                    <a:lnTo>
                      <a:pt x="350" y="1658"/>
                    </a:lnTo>
                    <a:lnTo>
                      <a:pt x="346" y="1642"/>
                    </a:lnTo>
                    <a:lnTo>
                      <a:pt x="344" y="1622"/>
                    </a:lnTo>
                    <a:lnTo>
                      <a:pt x="341" y="1598"/>
                    </a:lnTo>
                    <a:lnTo>
                      <a:pt x="337" y="1538"/>
                    </a:lnTo>
                    <a:lnTo>
                      <a:pt x="334" y="1466"/>
                    </a:lnTo>
                    <a:lnTo>
                      <a:pt x="330" y="1383"/>
                    </a:lnTo>
                    <a:lnTo>
                      <a:pt x="329" y="1291"/>
                    </a:lnTo>
                    <a:lnTo>
                      <a:pt x="326" y="1193"/>
                    </a:lnTo>
                    <a:lnTo>
                      <a:pt x="325" y="1092"/>
                    </a:lnTo>
                    <a:lnTo>
                      <a:pt x="325" y="989"/>
                    </a:lnTo>
                    <a:lnTo>
                      <a:pt x="325" y="888"/>
                    </a:lnTo>
                    <a:lnTo>
                      <a:pt x="326" y="788"/>
                    </a:lnTo>
                    <a:lnTo>
                      <a:pt x="327" y="696"/>
                    </a:lnTo>
                    <a:lnTo>
                      <a:pt x="329" y="609"/>
                    </a:lnTo>
                    <a:lnTo>
                      <a:pt x="331" y="535"/>
                    </a:lnTo>
                    <a:lnTo>
                      <a:pt x="334" y="471"/>
                    </a:lnTo>
                    <a:lnTo>
                      <a:pt x="337" y="423"/>
                    </a:lnTo>
                    <a:lnTo>
                      <a:pt x="340" y="397"/>
                    </a:lnTo>
                    <a:lnTo>
                      <a:pt x="342" y="375"/>
                    </a:lnTo>
                    <a:lnTo>
                      <a:pt x="344" y="366"/>
                    </a:lnTo>
                    <a:lnTo>
                      <a:pt x="346" y="359"/>
                    </a:lnTo>
                    <a:lnTo>
                      <a:pt x="349" y="351"/>
                    </a:lnTo>
                    <a:lnTo>
                      <a:pt x="351" y="346"/>
                    </a:lnTo>
                    <a:lnTo>
                      <a:pt x="355" y="341"/>
                    </a:lnTo>
                    <a:lnTo>
                      <a:pt x="360" y="337"/>
                    </a:lnTo>
                    <a:lnTo>
                      <a:pt x="365" y="335"/>
                    </a:lnTo>
                    <a:lnTo>
                      <a:pt x="373" y="332"/>
                    </a:lnTo>
                    <a:lnTo>
                      <a:pt x="382" y="331"/>
                    </a:lnTo>
                    <a:lnTo>
                      <a:pt x="390" y="329"/>
                    </a:lnTo>
                    <a:lnTo>
                      <a:pt x="402" y="329"/>
                    </a:lnTo>
                    <a:lnTo>
                      <a:pt x="414" y="329"/>
                    </a:lnTo>
                    <a:lnTo>
                      <a:pt x="419" y="340"/>
                    </a:lnTo>
                    <a:lnTo>
                      <a:pt x="423" y="354"/>
                    </a:lnTo>
                    <a:lnTo>
                      <a:pt x="427" y="373"/>
                    </a:lnTo>
                    <a:lnTo>
                      <a:pt x="431" y="397"/>
                    </a:lnTo>
                    <a:lnTo>
                      <a:pt x="437" y="455"/>
                    </a:lnTo>
                    <a:lnTo>
                      <a:pt x="442" y="526"/>
                    </a:lnTo>
                    <a:lnTo>
                      <a:pt x="446" y="608"/>
                    </a:lnTo>
                    <a:lnTo>
                      <a:pt x="447" y="699"/>
                    </a:lnTo>
                    <a:lnTo>
                      <a:pt x="450" y="796"/>
                    </a:lnTo>
                    <a:lnTo>
                      <a:pt x="450" y="897"/>
                    </a:lnTo>
                    <a:lnTo>
                      <a:pt x="450" y="1000"/>
                    </a:lnTo>
                    <a:lnTo>
                      <a:pt x="448" y="1102"/>
                    </a:lnTo>
                    <a:lnTo>
                      <a:pt x="447" y="1201"/>
                    </a:lnTo>
                    <a:lnTo>
                      <a:pt x="445" y="1295"/>
                    </a:lnTo>
                    <a:lnTo>
                      <a:pt x="442" y="1381"/>
                    </a:lnTo>
                    <a:lnTo>
                      <a:pt x="440" y="1457"/>
                    </a:lnTo>
                    <a:lnTo>
                      <a:pt x="437" y="1520"/>
                    </a:lnTo>
                    <a:lnTo>
                      <a:pt x="433" y="1568"/>
                    </a:lnTo>
                    <a:lnTo>
                      <a:pt x="431" y="1596"/>
                    </a:lnTo>
                    <a:lnTo>
                      <a:pt x="428" y="1618"/>
                    </a:lnTo>
                    <a:lnTo>
                      <a:pt x="427" y="1627"/>
                    </a:lnTo>
                    <a:lnTo>
                      <a:pt x="424" y="1636"/>
                    </a:lnTo>
                    <a:lnTo>
                      <a:pt x="422" y="1642"/>
                    </a:lnTo>
                    <a:lnTo>
                      <a:pt x="418" y="1647"/>
                    </a:lnTo>
                    <a:lnTo>
                      <a:pt x="414" y="1652"/>
                    </a:lnTo>
                    <a:lnTo>
                      <a:pt x="409" y="1656"/>
                    </a:lnTo>
                    <a:lnTo>
                      <a:pt x="403" y="1660"/>
                    </a:lnTo>
                    <a:lnTo>
                      <a:pt x="395" y="1662"/>
                    </a:lnTo>
                    <a:lnTo>
                      <a:pt x="378" y="1666"/>
                    </a:lnTo>
                    <a:lnTo>
                      <a:pt x="353" y="1668"/>
                    </a:lnTo>
                    <a:close/>
                    <a:moveTo>
                      <a:pt x="769" y="1501"/>
                    </a:moveTo>
                    <a:lnTo>
                      <a:pt x="772" y="1447"/>
                    </a:lnTo>
                    <a:lnTo>
                      <a:pt x="775" y="1380"/>
                    </a:lnTo>
                    <a:lnTo>
                      <a:pt x="778" y="1301"/>
                    </a:lnTo>
                    <a:lnTo>
                      <a:pt x="780" y="1215"/>
                    </a:lnTo>
                    <a:lnTo>
                      <a:pt x="783" y="1121"/>
                    </a:lnTo>
                    <a:lnTo>
                      <a:pt x="784" y="1021"/>
                    </a:lnTo>
                    <a:lnTo>
                      <a:pt x="784" y="920"/>
                    </a:lnTo>
                    <a:lnTo>
                      <a:pt x="784" y="817"/>
                    </a:lnTo>
                    <a:lnTo>
                      <a:pt x="782" y="715"/>
                    </a:lnTo>
                    <a:lnTo>
                      <a:pt x="779" y="616"/>
                    </a:lnTo>
                    <a:lnTo>
                      <a:pt x="774" y="522"/>
                    </a:lnTo>
                    <a:lnTo>
                      <a:pt x="767" y="435"/>
                    </a:lnTo>
                    <a:lnTo>
                      <a:pt x="763" y="394"/>
                    </a:lnTo>
                    <a:lnTo>
                      <a:pt x="758" y="356"/>
                    </a:lnTo>
                    <a:lnTo>
                      <a:pt x="753" y="321"/>
                    </a:lnTo>
                    <a:lnTo>
                      <a:pt x="748" y="289"/>
                    </a:lnTo>
                    <a:lnTo>
                      <a:pt x="741" y="260"/>
                    </a:lnTo>
                    <a:lnTo>
                      <a:pt x="734" y="234"/>
                    </a:lnTo>
                    <a:lnTo>
                      <a:pt x="726" y="212"/>
                    </a:lnTo>
                    <a:lnTo>
                      <a:pt x="719" y="194"/>
                    </a:lnTo>
                    <a:lnTo>
                      <a:pt x="701" y="165"/>
                    </a:lnTo>
                    <a:lnTo>
                      <a:pt x="682" y="138"/>
                    </a:lnTo>
                    <a:lnTo>
                      <a:pt x="662" y="114"/>
                    </a:lnTo>
                    <a:lnTo>
                      <a:pt x="639" y="91"/>
                    </a:lnTo>
                    <a:lnTo>
                      <a:pt x="616" y="72"/>
                    </a:lnTo>
                    <a:lnTo>
                      <a:pt x="591" y="55"/>
                    </a:lnTo>
                    <a:lnTo>
                      <a:pt x="565" y="39"/>
                    </a:lnTo>
                    <a:lnTo>
                      <a:pt x="538" y="27"/>
                    </a:lnTo>
                    <a:lnTo>
                      <a:pt x="510" y="17"/>
                    </a:lnTo>
                    <a:lnTo>
                      <a:pt x="481" y="9"/>
                    </a:lnTo>
                    <a:lnTo>
                      <a:pt x="452" y="4"/>
                    </a:lnTo>
                    <a:lnTo>
                      <a:pt x="423" y="1"/>
                    </a:lnTo>
                    <a:lnTo>
                      <a:pt x="394" y="0"/>
                    </a:lnTo>
                    <a:lnTo>
                      <a:pt x="364" y="3"/>
                    </a:lnTo>
                    <a:lnTo>
                      <a:pt x="335" y="8"/>
                    </a:lnTo>
                    <a:lnTo>
                      <a:pt x="306" y="15"/>
                    </a:lnTo>
                    <a:lnTo>
                      <a:pt x="278" y="25"/>
                    </a:lnTo>
                    <a:lnTo>
                      <a:pt x="249" y="38"/>
                    </a:lnTo>
                    <a:lnTo>
                      <a:pt x="222" y="53"/>
                    </a:lnTo>
                    <a:lnTo>
                      <a:pt x="196" y="72"/>
                    </a:lnTo>
                    <a:lnTo>
                      <a:pt x="171" y="93"/>
                    </a:lnTo>
                    <a:lnTo>
                      <a:pt x="147" y="117"/>
                    </a:lnTo>
                    <a:lnTo>
                      <a:pt x="124" y="142"/>
                    </a:lnTo>
                    <a:lnTo>
                      <a:pt x="104" y="172"/>
                    </a:lnTo>
                    <a:lnTo>
                      <a:pt x="85" y="204"/>
                    </a:lnTo>
                    <a:lnTo>
                      <a:pt x="67" y="238"/>
                    </a:lnTo>
                    <a:lnTo>
                      <a:pt x="52" y="276"/>
                    </a:lnTo>
                    <a:lnTo>
                      <a:pt x="38" y="317"/>
                    </a:lnTo>
                    <a:lnTo>
                      <a:pt x="28" y="361"/>
                    </a:lnTo>
                    <a:lnTo>
                      <a:pt x="19" y="407"/>
                    </a:lnTo>
                    <a:lnTo>
                      <a:pt x="13" y="456"/>
                    </a:lnTo>
                    <a:lnTo>
                      <a:pt x="10" y="509"/>
                    </a:lnTo>
                    <a:lnTo>
                      <a:pt x="9" y="569"/>
                    </a:lnTo>
                    <a:lnTo>
                      <a:pt x="7" y="640"/>
                    </a:lnTo>
                    <a:lnTo>
                      <a:pt x="5" y="720"/>
                    </a:lnTo>
                    <a:lnTo>
                      <a:pt x="3" y="807"/>
                    </a:lnTo>
                    <a:lnTo>
                      <a:pt x="2" y="902"/>
                    </a:lnTo>
                    <a:lnTo>
                      <a:pt x="0" y="1000"/>
                    </a:lnTo>
                    <a:lnTo>
                      <a:pt x="0" y="1101"/>
                    </a:lnTo>
                    <a:lnTo>
                      <a:pt x="0" y="1202"/>
                    </a:lnTo>
                    <a:lnTo>
                      <a:pt x="3" y="1304"/>
                    </a:lnTo>
                    <a:lnTo>
                      <a:pt x="7" y="1401"/>
                    </a:lnTo>
                    <a:lnTo>
                      <a:pt x="12" y="1495"/>
                    </a:lnTo>
                    <a:lnTo>
                      <a:pt x="19" y="1582"/>
                    </a:lnTo>
                    <a:lnTo>
                      <a:pt x="23" y="1623"/>
                    </a:lnTo>
                    <a:lnTo>
                      <a:pt x="28" y="1662"/>
                    </a:lnTo>
                    <a:lnTo>
                      <a:pt x="33" y="1698"/>
                    </a:lnTo>
                    <a:lnTo>
                      <a:pt x="39" y="1732"/>
                    </a:lnTo>
                    <a:lnTo>
                      <a:pt x="47" y="1762"/>
                    </a:lnTo>
                    <a:lnTo>
                      <a:pt x="55" y="1790"/>
                    </a:lnTo>
                    <a:lnTo>
                      <a:pt x="62" y="1814"/>
                    </a:lnTo>
                    <a:lnTo>
                      <a:pt x="71" y="1834"/>
                    </a:lnTo>
                    <a:lnTo>
                      <a:pt x="79" y="1848"/>
                    </a:lnTo>
                    <a:lnTo>
                      <a:pt x="86" y="1861"/>
                    </a:lnTo>
                    <a:lnTo>
                      <a:pt x="95" y="1874"/>
                    </a:lnTo>
                    <a:lnTo>
                      <a:pt x="104" y="1886"/>
                    </a:lnTo>
                    <a:lnTo>
                      <a:pt x="115" y="1899"/>
                    </a:lnTo>
                    <a:lnTo>
                      <a:pt x="125" y="1910"/>
                    </a:lnTo>
                    <a:lnTo>
                      <a:pt x="137" y="1922"/>
                    </a:lnTo>
                    <a:lnTo>
                      <a:pt x="149" y="1933"/>
                    </a:lnTo>
                    <a:lnTo>
                      <a:pt x="162" y="1945"/>
                    </a:lnTo>
                    <a:lnTo>
                      <a:pt x="176" y="1955"/>
                    </a:lnTo>
                    <a:lnTo>
                      <a:pt x="190" y="1964"/>
                    </a:lnTo>
                    <a:lnTo>
                      <a:pt x="204" y="1974"/>
                    </a:lnTo>
                    <a:lnTo>
                      <a:pt x="219" y="1981"/>
                    </a:lnTo>
                    <a:lnTo>
                      <a:pt x="234" y="1989"/>
                    </a:lnTo>
                    <a:lnTo>
                      <a:pt x="250" y="1997"/>
                    </a:lnTo>
                    <a:lnTo>
                      <a:pt x="267" y="2003"/>
                    </a:lnTo>
                    <a:lnTo>
                      <a:pt x="283" y="2009"/>
                    </a:lnTo>
                    <a:lnTo>
                      <a:pt x="299" y="2013"/>
                    </a:lnTo>
                    <a:lnTo>
                      <a:pt x="317" y="2017"/>
                    </a:lnTo>
                    <a:lnTo>
                      <a:pt x="335" y="2021"/>
                    </a:lnTo>
                    <a:lnTo>
                      <a:pt x="353" y="2023"/>
                    </a:lnTo>
                    <a:lnTo>
                      <a:pt x="370" y="2024"/>
                    </a:lnTo>
                    <a:lnTo>
                      <a:pt x="389" y="2024"/>
                    </a:lnTo>
                    <a:lnTo>
                      <a:pt x="407" y="2024"/>
                    </a:lnTo>
                    <a:lnTo>
                      <a:pt x="426" y="2022"/>
                    </a:lnTo>
                    <a:lnTo>
                      <a:pt x="443" y="2019"/>
                    </a:lnTo>
                    <a:lnTo>
                      <a:pt x="462" y="2016"/>
                    </a:lnTo>
                    <a:lnTo>
                      <a:pt x="481" y="2010"/>
                    </a:lnTo>
                    <a:lnTo>
                      <a:pt x="500" y="2004"/>
                    </a:lnTo>
                    <a:lnTo>
                      <a:pt x="518" y="1997"/>
                    </a:lnTo>
                    <a:lnTo>
                      <a:pt x="537" y="1988"/>
                    </a:lnTo>
                    <a:lnTo>
                      <a:pt x="556" y="1978"/>
                    </a:lnTo>
                    <a:lnTo>
                      <a:pt x="571" y="1969"/>
                    </a:lnTo>
                    <a:lnTo>
                      <a:pt x="585" y="1959"/>
                    </a:lnTo>
                    <a:lnTo>
                      <a:pt x="599" y="1950"/>
                    </a:lnTo>
                    <a:lnTo>
                      <a:pt x="611" y="1940"/>
                    </a:lnTo>
                    <a:lnTo>
                      <a:pt x="624" y="1929"/>
                    </a:lnTo>
                    <a:lnTo>
                      <a:pt x="635" y="1918"/>
                    </a:lnTo>
                    <a:lnTo>
                      <a:pt x="645" y="1908"/>
                    </a:lnTo>
                    <a:lnTo>
                      <a:pt x="657" y="1896"/>
                    </a:lnTo>
                    <a:lnTo>
                      <a:pt x="666" y="1884"/>
                    </a:lnTo>
                    <a:lnTo>
                      <a:pt x="674" y="1872"/>
                    </a:lnTo>
                    <a:lnTo>
                      <a:pt x="683" y="1860"/>
                    </a:lnTo>
                    <a:lnTo>
                      <a:pt x="691" y="1847"/>
                    </a:lnTo>
                    <a:lnTo>
                      <a:pt x="706" y="1820"/>
                    </a:lnTo>
                    <a:lnTo>
                      <a:pt x="719" y="1793"/>
                    </a:lnTo>
                    <a:lnTo>
                      <a:pt x="729" y="1763"/>
                    </a:lnTo>
                    <a:lnTo>
                      <a:pt x="738" y="1732"/>
                    </a:lnTo>
                    <a:lnTo>
                      <a:pt x="746" y="1698"/>
                    </a:lnTo>
                    <a:lnTo>
                      <a:pt x="753" y="1662"/>
                    </a:lnTo>
                    <a:lnTo>
                      <a:pt x="758" y="1625"/>
                    </a:lnTo>
                    <a:lnTo>
                      <a:pt x="763" y="1586"/>
                    </a:lnTo>
                    <a:lnTo>
                      <a:pt x="767" y="1544"/>
                    </a:lnTo>
                    <a:lnTo>
                      <a:pt x="769" y="1501"/>
                    </a:lnTo>
                    <a:close/>
                  </a:path>
                </a:pathLst>
              </a:custGeom>
              <a:solidFill>
                <a:srgbClr val="B1180A"/>
              </a:solidFill>
              <a:ln w="9525">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28">
                <a:extLst>
                  <a:ext uri="{FF2B5EF4-FFF2-40B4-BE49-F238E27FC236}">
                    <a16:creationId xmlns:a16="http://schemas.microsoft.com/office/drawing/2014/main" id="{21B9EE7A-689C-5C0F-427E-EE57F6922183}"/>
                  </a:ext>
                </a:extLst>
              </p:cNvPr>
              <p:cNvSpPr>
                <a:spLocks/>
              </p:cNvSpPr>
              <p:nvPr/>
            </p:nvSpPr>
            <p:spPr bwMode="auto">
              <a:xfrm>
                <a:off x="934209" y="7977982"/>
                <a:ext cx="328612" cy="779462"/>
              </a:xfrm>
              <a:custGeom>
                <a:avLst/>
                <a:gdLst>
                  <a:gd name="T0" fmla="*/ 824 w 825"/>
                  <a:gd name="T1" fmla="*/ 1938 h 1965"/>
                  <a:gd name="T2" fmla="*/ 807 w 825"/>
                  <a:gd name="T3" fmla="*/ 1851 h 1965"/>
                  <a:gd name="T4" fmla="*/ 780 w 825"/>
                  <a:gd name="T5" fmla="*/ 1724 h 1965"/>
                  <a:gd name="T6" fmla="*/ 744 w 825"/>
                  <a:gd name="T7" fmla="*/ 1570 h 1965"/>
                  <a:gd name="T8" fmla="*/ 705 w 825"/>
                  <a:gd name="T9" fmla="*/ 1405 h 1965"/>
                  <a:gd name="T10" fmla="*/ 666 w 825"/>
                  <a:gd name="T11" fmla="*/ 1245 h 1965"/>
                  <a:gd name="T12" fmla="*/ 632 w 825"/>
                  <a:gd name="T13" fmla="*/ 1105 h 1965"/>
                  <a:gd name="T14" fmla="*/ 605 w 825"/>
                  <a:gd name="T15" fmla="*/ 998 h 1965"/>
                  <a:gd name="T16" fmla="*/ 593 w 825"/>
                  <a:gd name="T17" fmla="*/ 939 h 1965"/>
                  <a:gd name="T18" fmla="*/ 588 w 825"/>
                  <a:gd name="T19" fmla="*/ 888 h 1965"/>
                  <a:gd name="T20" fmla="*/ 588 w 825"/>
                  <a:gd name="T21" fmla="*/ 834 h 1965"/>
                  <a:gd name="T22" fmla="*/ 593 w 825"/>
                  <a:gd name="T23" fmla="*/ 778 h 1965"/>
                  <a:gd name="T24" fmla="*/ 602 w 825"/>
                  <a:gd name="T25" fmla="*/ 719 h 1965"/>
                  <a:gd name="T26" fmla="*/ 614 w 825"/>
                  <a:gd name="T27" fmla="*/ 659 h 1965"/>
                  <a:gd name="T28" fmla="*/ 640 w 825"/>
                  <a:gd name="T29" fmla="*/ 565 h 1965"/>
                  <a:gd name="T30" fmla="*/ 677 w 825"/>
                  <a:gd name="T31" fmla="*/ 437 h 1965"/>
                  <a:gd name="T32" fmla="*/ 718 w 825"/>
                  <a:gd name="T33" fmla="*/ 309 h 1965"/>
                  <a:gd name="T34" fmla="*/ 756 w 825"/>
                  <a:gd name="T35" fmla="*/ 181 h 1965"/>
                  <a:gd name="T36" fmla="*/ 780 w 825"/>
                  <a:gd name="T37" fmla="*/ 89 h 1965"/>
                  <a:gd name="T38" fmla="*/ 791 w 825"/>
                  <a:gd name="T39" fmla="*/ 29 h 1965"/>
                  <a:gd name="T40" fmla="*/ 450 w 825"/>
                  <a:gd name="T41" fmla="*/ 4 h 1965"/>
                  <a:gd name="T42" fmla="*/ 309 w 825"/>
                  <a:gd name="T43" fmla="*/ 640 h 1965"/>
                  <a:gd name="T44" fmla="*/ 310 w 825"/>
                  <a:gd name="T45" fmla="*/ 561 h 1965"/>
                  <a:gd name="T46" fmla="*/ 319 w 825"/>
                  <a:gd name="T47" fmla="*/ 428 h 1965"/>
                  <a:gd name="T48" fmla="*/ 329 w 825"/>
                  <a:gd name="T49" fmla="*/ 292 h 1965"/>
                  <a:gd name="T50" fmla="*/ 333 w 825"/>
                  <a:gd name="T51" fmla="*/ 202 h 1965"/>
                  <a:gd name="T52" fmla="*/ 333 w 825"/>
                  <a:gd name="T53" fmla="*/ 117 h 1965"/>
                  <a:gd name="T54" fmla="*/ 328 w 825"/>
                  <a:gd name="T55" fmla="*/ 40 h 1965"/>
                  <a:gd name="T56" fmla="*/ 0 w 825"/>
                  <a:gd name="T57" fmla="*/ 5 h 1965"/>
                  <a:gd name="T58" fmla="*/ 350 w 825"/>
                  <a:gd name="T59" fmla="*/ 1960 h 1965"/>
                  <a:gd name="T60" fmla="*/ 340 w 825"/>
                  <a:gd name="T61" fmla="*/ 1323 h 1965"/>
                  <a:gd name="T62" fmla="*/ 352 w 825"/>
                  <a:gd name="T63" fmla="*/ 1347 h 1965"/>
                  <a:gd name="T64" fmla="*/ 367 w 825"/>
                  <a:gd name="T65" fmla="*/ 1394 h 1965"/>
                  <a:gd name="T66" fmla="*/ 388 w 825"/>
                  <a:gd name="T67" fmla="*/ 1475 h 1965"/>
                  <a:gd name="T68" fmla="*/ 410 w 825"/>
                  <a:gd name="T69" fmla="*/ 1567 h 1965"/>
                  <a:gd name="T70" fmla="*/ 439 w 825"/>
                  <a:gd name="T71" fmla="*/ 1718 h 1965"/>
                  <a:gd name="T72" fmla="*/ 474 w 825"/>
                  <a:gd name="T73" fmla="*/ 1898 h 1965"/>
                  <a:gd name="T74" fmla="*/ 825 w 825"/>
                  <a:gd name="T75" fmla="*/ 1961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5" h="1965">
                    <a:moveTo>
                      <a:pt x="825" y="1961"/>
                    </a:moveTo>
                    <a:lnTo>
                      <a:pt x="824" y="1938"/>
                    </a:lnTo>
                    <a:lnTo>
                      <a:pt x="818" y="1900"/>
                    </a:lnTo>
                    <a:lnTo>
                      <a:pt x="807" y="1851"/>
                    </a:lnTo>
                    <a:lnTo>
                      <a:pt x="795" y="1791"/>
                    </a:lnTo>
                    <a:lnTo>
                      <a:pt x="780" y="1724"/>
                    </a:lnTo>
                    <a:lnTo>
                      <a:pt x="762" y="1650"/>
                    </a:lnTo>
                    <a:lnTo>
                      <a:pt x="744" y="1570"/>
                    </a:lnTo>
                    <a:lnTo>
                      <a:pt x="724" y="1487"/>
                    </a:lnTo>
                    <a:lnTo>
                      <a:pt x="705" y="1405"/>
                    </a:lnTo>
                    <a:lnTo>
                      <a:pt x="685" y="1324"/>
                    </a:lnTo>
                    <a:lnTo>
                      <a:pt x="666" y="1245"/>
                    </a:lnTo>
                    <a:lnTo>
                      <a:pt x="648" y="1171"/>
                    </a:lnTo>
                    <a:lnTo>
                      <a:pt x="632" y="1105"/>
                    </a:lnTo>
                    <a:lnTo>
                      <a:pt x="617" y="1047"/>
                    </a:lnTo>
                    <a:lnTo>
                      <a:pt x="605" y="998"/>
                    </a:lnTo>
                    <a:lnTo>
                      <a:pt x="598" y="964"/>
                    </a:lnTo>
                    <a:lnTo>
                      <a:pt x="593" y="939"/>
                    </a:lnTo>
                    <a:lnTo>
                      <a:pt x="589" y="914"/>
                    </a:lnTo>
                    <a:lnTo>
                      <a:pt x="588" y="888"/>
                    </a:lnTo>
                    <a:lnTo>
                      <a:pt x="587" y="862"/>
                    </a:lnTo>
                    <a:lnTo>
                      <a:pt x="588" y="834"/>
                    </a:lnTo>
                    <a:lnTo>
                      <a:pt x="589" y="806"/>
                    </a:lnTo>
                    <a:lnTo>
                      <a:pt x="593" y="778"/>
                    </a:lnTo>
                    <a:lnTo>
                      <a:pt x="597" y="749"/>
                    </a:lnTo>
                    <a:lnTo>
                      <a:pt x="602" y="719"/>
                    </a:lnTo>
                    <a:lnTo>
                      <a:pt x="608" y="689"/>
                    </a:lnTo>
                    <a:lnTo>
                      <a:pt x="614" y="659"/>
                    </a:lnTo>
                    <a:lnTo>
                      <a:pt x="622" y="627"/>
                    </a:lnTo>
                    <a:lnTo>
                      <a:pt x="640" y="565"/>
                    </a:lnTo>
                    <a:lnTo>
                      <a:pt x="657" y="502"/>
                    </a:lnTo>
                    <a:lnTo>
                      <a:pt x="677" y="437"/>
                    </a:lnTo>
                    <a:lnTo>
                      <a:pt x="698" y="373"/>
                    </a:lnTo>
                    <a:lnTo>
                      <a:pt x="718" y="309"/>
                    </a:lnTo>
                    <a:lnTo>
                      <a:pt x="738" y="245"/>
                    </a:lnTo>
                    <a:lnTo>
                      <a:pt x="756" y="181"/>
                    </a:lnTo>
                    <a:lnTo>
                      <a:pt x="772" y="119"/>
                    </a:lnTo>
                    <a:lnTo>
                      <a:pt x="780" y="89"/>
                    </a:lnTo>
                    <a:lnTo>
                      <a:pt x="785" y="59"/>
                    </a:lnTo>
                    <a:lnTo>
                      <a:pt x="791" y="29"/>
                    </a:lnTo>
                    <a:lnTo>
                      <a:pt x="795" y="0"/>
                    </a:lnTo>
                    <a:lnTo>
                      <a:pt x="450" y="4"/>
                    </a:lnTo>
                    <a:lnTo>
                      <a:pt x="309" y="677"/>
                    </a:lnTo>
                    <a:lnTo>
                      <a:pt x="309" y="640"/>
                    </a:lnTo>
                    <a:lnTo>
                      <a:pt x="309" y="602"/>
                    </a:lnTo>
                    <a:lnTo>
                      <a:pt x="310" y="561"/>
                    </a:lnTo>
                    <a:lnTo>
                      <a:pt x="313" y="518"/>
                    </a:lnTo>
                    <a:lnTo>
                      <a:pt x="319" y="428"/>
                    </a:lnTo>
                    <a:lnTo>
                      <a:pt x="325" y="337"/>
                    </a:lnTo>
                    <a:lnTo>
                      <a:pt x="329" y="292"/>
                    </a:lnTo>
                    <a:lnTo>
                      <a:pt x="332" y="246"/>
                    </a:lnTo>
                    <a:lnTo>
                      <a:pt x="333" y="202"/>
                    </a:lnTo>
                    <a:lnTo>
                      <a:pt x="334" y="159"/>
                    </a:lnTo>
                    <a:lnTo>
                      <a:pt x="333" y="117"/>
                    </a:lnTo>
                    <a:lnTo>
                      <a:pt x="332" y="78"/>
                    </a:lnTo>
                    <a:lnTo>
                      <a:pt x="328" y="40"/>
                    </a:lnTo>
                    <a:lnTo>
                      <a:pt x="323" y="5"/>
                    </a:lnTo>
                    <a:lnTo>
                      <a:pt x="0" y="5"/>
                    </a:lnTo>
                    <a:lnTo>
                      <a:pt x="18" y="1965"/>
                    </a:lnTo>
                    <a:lnTo>
                      <a:pt x="350" y="1960"/>
                    </a:lnTo>
                    <a:lnTo>
                      <a:pt x="335" y="1314"/>
                    </a:lnTo>
                    <a:lnTo>
                      <a:pt x="340" y="1323"/>
                    </a:lnTo>
                    <a:lnTo>
                      <a:pt x="345" y="1334"/>
                    </a:lnTo>
                    <a:lnTo>
                      <a:pt x="352" y="1347"/>
                    </a:lnTo>
                    <a:lnTo>
                      <a:pt x="357" y="1361"/>
                    </a:lnTo>
                    <a:lnTo>
                      <a:pt x="367" y="1394"/>
                    </a:lnTo>
                    <a:lnTo>
                      <a:pt x="378" y="1432"/>
                    </a:lnTo>
                    <a:lnTo>
                      <a:pt x="388" y="1475"/>
                    </a:lnTo>
                    <a:lnTo>
                      <a:pt x="398" y="1519"/>
                    </a:lnTo>
                    <a:lnTo>
                      <a:pt x="410" y="1567"/>
                    </a:lnTo>
                    <a:lnTo>
                      <a:pt x="420" y="1617"/>
                    </a:lnTo>
                    <a:lnTo>
                      <a:pt x="439" y="1718"/>
                    </a:lnTo>
                    <a:lnTo>
                      <a:pt x="458" y="1813"/>
                    </a:lnTo>
                    <a:lnTo>
                      <a:pt x="474" y="1898"/>
                    </a:lnTo>
                    <a:lnTo>
                      <a:pt x="488" y="1964"/>
                    </a:lnTo>
                    <a:lnTo>
                      <a:pt x="825" y="1961"/>
                    </a:lnTo>
                    <a:close/>
                  </a:path>
                </a:pathLst>
              </a:custGeom>
              <a:solidFill>
                <a:srgbClr val="B1180A"/>
              </a:solidFill>
              <a:ln w="9525">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29">
                <a:extLst>
                  <a:ext uri="{FF2B5EF4-FFF2-40B4-BE49-F238E27FC236}">
                    <a16:creationId xmlns:a16="http://schemas.microsoft.com/office/drawing/2014/main" id="{DDD4A876-9146-BD96-26C7-CD99033E7D0C}"/>
                  </a:ext>
                </a:extLst>
              </p:cNvPr>
              <p:cNvSpPr>
                <a:spLocks noEditPoints="1"/>
              </p:cNvSpPr>
              <p:nvPr/>
            </p:nvSpPr>
            <p:spPr bwMode="auto">
              <a:xfrm>
                <a:off x="3304347" y="7962107"/>
                <a:ext cx="306387" cy="801687"/>
              </a:xfrm>
              <a:custGeom>
                <a:avLst/>
                <a:gdLst>
                  <a:gd name="T0" fmla="*/ 348 w 774"/>
                  <a:gd name="T1" fmla="*/ 1642 h 2023"/>
                  <a:gd name="T2" fmla="*/ 329 w 774"/>
                  <a:gd name="T3" fmla="*/ 1579 h 2023"/>
                  <a:gd name="T4" fmla="*/ 314 w 774"/>
                  <a:gd name="T5" fmla="*/ 1422 h 2023"/>
                  <a:gd name="T6" fmla="*/ 322 w 774"/>
                  <a:gd name="T7" fmla="*/ 1084 h 2023"/>
                  <a:gd name="T8" fmla="*/ 322 w 774"/>
                  <a:gd name="T9" fmla="*/ 761 h 2023"/>
                  <a:gd name="T10" fmla="*/ 326 w 774"/>
                  <a:gd name="T11" fmla="*/ 511 h 2023"/>
                  <a:gd name="T12" fmla="*/ 340 w 774"/>
                  <a:gd name="T13" fmla="*/ 373 h 2023"/>
                  <a:gd name="T14" fmla="*/ 377 w 774"/>
                  <a:gd name="T15" fmla="*/ 334 h 2023"/>
                  <a:gd name="T16" fmla="*/ 417 w 774"/>
                  <a:gd name="T17" fmla="*/ 345 h 2023"/>
                  <a:gd name="T18" fmla="*/ 428 w 774"/>
                  <a:gd name="T19" fmla="*/ 372 h 2023"/>
                  <a:gd name="T20" fmla="*/ 429 w 774"/>
                  <a:gd name="T21" fmla="*/ 1564 h 2023"/>
                  <a:gd name="T22" fmla="*/ 418 w 774"/>
                  <a:gd name="T23" fmla="*/ 1640 h 2023"/>
                  <a:gd name="T24" fmla="*/ 401 w 774"/>
                  <a:gd name="T25" fmla="*/ 1659 h 2023"/>
                  <a:gd name="T26" fmla="*/ 760 w 774"/>
                  <a:gd name="T27" fmla="*/ 1445 h 2023"/>
                  <a:gd name="T28" fmla="*/ 773 w 774"/>
                  <a:gd name="T29" fmla="*/ 1124 h 2023"/>
                  <a:gd name="T30" fmla="*/ 770 w 774"/>
                  <a:gd name="T31" fmla="*/ 714 h 2023"/>
                  <a:gd name="T32" fmla="*/ 747 w 774"/>
                  <a:gd name="T33" fmla="*/ 388 h 2023"/>
                  <a:gd name="T34" fmla="*/ 725 w 774"/>
                  <a:gd name="T35" fmla="*/ 253 h 2023"/>
                  <a:gd name="T36" fmla="*/ 694 w 774"/>
                  <a:gd name="T37" fmla="*/ 174 h 2023"/>
                  <a:gd name="T38" fmla="*/ 656 w 774"/>
                  <a:gd name="T39" fmla="*/ 123 h 2023"/>
                  <a:gd name="T40" fmla="*/ 608 w 774"/>
                  <a:gd name="T41" fmla="*/ 79 h 2023"/>
                  <a:gd name="T42" fmla="*/ 552 w 774"/>
                  <a:gd name="T43" fmla="*/ 42 h 2023"/>
                  <a:gd name="T44" fmla="*/ 489 w 774"/>
                  <a:gd name="T45" fmla="*/ 16 h 2023"/>
                  <a:gd name="T46" fmla="*/ 420 w 774"/>
                  <a:gd name="T47" fmla="*/ 2 h 2023"/>
                  <a:gd name="T48" fmla="*/ 348 w 774"/>
                  <a:gd name="T49" fmla="*/ 3 h 2023"/>
                  <a:gd name="T50" fmla="*/ 276 w 774"/>
                  <a:gd name="T51" fmla="*/ 21 h 2023"/>
                  <a:gd name="T52" fmla="*/ 193 w 774"/>
                  <a:gd name="T53" fmla="*/ 65 h 2023"/>
                  <a:gd name="T54" fmla="*/ 133 w 774"/>
                  <a:gd name="T55" fmla="*/ 114 h 2023"/>
                  <a:gd name="T56" fmla="*/ 95 w 774"/>
                  <a:gd name="T57" fmla="*/ 161 h 2023"/>
                  <a:gd name="T58" fmla="*/ 47 w 774"/>
                  <a:gd name="T59" fmla="*/ 258 h 2023"/>
                  <a:gd name="T60" fmla="*/ 16 w 774"/>
                  <a:gd name="T61" fmla="*/ 396 h 2023"/>
                  <a:gd name="T62" fmla="*/ 6 w 774"/>
                  <a:gd name="T63" fmla="*/ 577 h 2023"/>
                  <a:gd name="T64" fmla="*/ 0 w 774"/>
                  <a:gd name="T65" fmla="*/ 907 h 2023"/>
                  <a:gd name="T66" fmla="*/ 5 w 774"/>
                  <a:gd name="T67" fmla="*/ 1314 h 2023"/>
                  <a:gd name="T68" fmla="*/ 28 w 774"/>
                  <a:gd name="T69" fmla="*/ 1637 h 2023"/>
                  <a:gd name="T70" fmla="*/ 52 w 774"/>
                  <a:gd name="T71" fmla="*/ 1774 h 2023"/>
                  <a:gd name="T72" fmla="*/ 85 w 774"/>
                  <a:gd name="T73" fmla="*/ 1856 h 2023"/>
                  <a:gd name="T74" fmla="*/ 122 w 774"/>
                  <a:gd name="T75" fmla="*/ 1909 h 2023"/>
                  <a:gd name="T76" fmla="*/ 169 w 774"/>
                  <a:gd name="T77" fmla="*/ 1954 h 2023"/>
                  <a:gd name="T78" fmla="*/ 223 w 774"/>
                  <a:gd name="T79" fmla="*/ 1988 h 2023"/>
                  <a:gd name="T80" fmla="*/ 284 w 774"/>
                  <a:gd name="T81" fmla="*/ 2012 h 2023"/>
                  <a:gd name="T82" fmla="*/ 350 w 774"/>
                  <a:gd name="T83" fmla="*/ 2023 h 2023"/>
                  <a:gd name="T84" fmla="*/ 419 w 774"/>
                  <a:gd name="T85" fmla="*/ 2021 h 2023"/>
                  <a:gd name="T86" fmla="*/ 491 w 774"/>
                  <a:gd name="T87" fmla="*/ 2003 h 2023"/>
                  <a:gd name="T88" fmla="*/ 563 w 774"/>
                  <a:gd name="T89" fmla="*/ 1972 h 2023"/>
                  <a:gd name="T90" fmla="*/ 617 w 774"/>
                  <a:gd name="T91" fmla="*/ 1934 h 2023"/>
                  <a:gd name="T92" fmla="*/ 658 w 774"/>
                  <a:gd name="T93" fmla="*/ 1889 h 2023"/>
                  <a:gd name="T94" fmla="*/ 688 w 774"/>
                  <a:gd name="T95" fmla="*/ 1837 h 2023"/>
                  <a:gd name="T96" fmla="*/ 713 w 774"/>
                  <a:gd name="T97" fmla="*/ 1764 h 2023"/>
                  <a:gd name="T98" fmla="*/ 744 w 774"/>
                  <a:gd name="T99" fmla="*/ 1580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4" h="2023">
                    <a:moveTo>
                      <a:pt x="370" y="1674"/>
                    </a:moveTo>
                    <a:lnTo>
                      <a:pt x="362" y="1665"/>
                    </a:lnTo>
                    <a:lnTo>
                      <a:pt x="356" y="1655"/>
                    </a:lnTo>
                    <a:lnTo>
                      <a:pt x="348" y="1642"/>
                    </a:lnTo>
                    <a:lnTo>
                      <a:pt x="343" y="1628"/>
                    </a:lnTo>
                    <a:lnTo>
                      <a:pt x="338" y="1613"/>
                    </a:lnTo>
                    <a:lnTo>
                      <a:pt x="333" y="1597"/>
                    </a:lnTo>
                    <a:lnTo>
                      <a:pt x="329" y="1579"/>
                    </a:lnTo>
                    <a:lnTo>
                      <a:pt x="326" y="1559"/>
                    </a:lnTo>
                    <a:lnTo>
                      <a:pt x="321" y="1517"/>
                    </a:lnTo>
                    <a:lnTo>
                      <a:pt x="317" y="1470"/>
                    </a:lnTo>
                    <a:lnTo>
                      <a:pt x="314" y="1422"/>
                    </a:lnTo>
                    <a:lnTo>
                      <a:pt x="314" y="1371"/>
                    </a:lnTo>
                    <a:lnTo>
                      <a:pt x="316" y="1268"/>
                    </a:lnTo>
                    <a:lnTo>
                      <a:pt x="318" y="1171"/>
                    </a:lnTo>
                    <a:lnTo>
                      <a:pt x="322" y="1084"/>
                    </a:lnTo>
                    <a:lnTo>
                      <a:pt x="324" y="1016"/>
                    </a:lnTo>
                    <a:lnTo>
                      <a:pt x="323" y="945"/>
                    </a:lnTo>
                    <a:lnTo>
                      <a:pt x="323" y="858"/>
                    </a:lnTo>
                    <a:lnTo>
                      <a:pt x="322" y="761"/>
                    </a:lnTo>
                    <a:lnTo>
                      <a:pt x="322" y="658"/>
                    </a:lnTo>
                    <a:lnTo>
                      <a:pt x="322" y="609"/>
                    </a:lnTo>
                    <a:lnTo>
                      <a:pt x="323" y="559"/>
                    </a:lnTo>
                    <a:lnTo>
                      <a:pt x="326" y="511"/>
                    </a:lnTo>
                    <a:lnTo>
                      <a:pt x="328" y="467"/>
                    </a:lnTo>
                    <a:lnTo>
                      <a:pt x="332" y="426"/>
                    </a:lnTo>
                    <a:lnTo>
                      <a:pt x="337" y="389"/>
                    </a:lnTo>
                    <a:lnTo>
                      <a:pt x="340" y="373"/>
                    </a:lnTo>
                    <a:lnTo>
                      <a:pt x="343" y="358"/>
                    </a:lnTo>
                    <a:lnTo>
                      <a:pt x="346" y="344"/>
                    </a:lnTo>
                    <a:lnTo>
                      <a:pt x="350" y="332"/>
                    </a:lnTo>
                    <a:lnTo>
                      <a:pt x="377" y="334"/>
                    </a:lnTo>
                    <a:lnTo>
                      <a:pt x="398" y="336"/>
                    </a:lnTo>
                    <a:lnTo>
                      <a:pt x="405" y="339"/>
                    </a:lnTo>
                    <a:lnTo>
                      <a:pt x="412" y="341"/>
                    </a:lnTo>
                    <a:lnTo>
                      <a:pt x="417" y="345"/>
                    </a:lnTo>
                    <a:lnTo>
                      <a:pt x="422" y="350"/>
                    </a:lnTo>
                    <a:lnTo>
                      <a:pt x="424" y="356"/>
                    </a:lnTo>
                    <a:lnTo>
                      <a:pt x="427" y="363"/>
                    </a:lnTo>
                    <a:lnTo>
                      <a:pt x="428" y="372"/>
                    </a:lnTo>
                    <a:lnTo>
                      <a:pt x="429" y="380"/>
                    </a:lnTo>
                    <a:lnTo>
                      <a:pt x="430" y="405"/>
                    </a:lnTo>
                    <a:lnTo>
                      <a:pt x="432" y="436"/>
                    </a:lnTo>
                    <a:lnTo>
                      <a:pt x="429" y="1564"/>
                    </a:lnTo>
                    <a:lnTo>
                      <a:pt x="428" y="1589"/>
                    </a:lnTo>
                    <a:lnTo>
                      <a:pt x="425" y="1611"/>
                    </a:lnTo>
                    <a:lnTo>
                      <a:pt x="423" y="1627"/>
                    </a:lnTo>
                    <a:lnTo>
                      <a:pt x="418" y="1640"/>
                    </a:lnTo>
                    <a:lnTo>
                      <a:pt x="415" y="1646"/>
                    </a:lnTo>
                    <a:lnTo>
                      <a:pt x="412" y="1650"/>
                    </a:lnTo>
                    <a:lnTo>
                      <a:pt x="406" y="1655"/>
                    </a:lnTo>
                    <a:lnTo>
                      <a:pt x="401" y="1659"/>
                    </a:lnTo>
                    <a:lnTo>
                      <a:pt x="388" y="1666"/>
                    </a:lnTo>
                    <a:lnTo>
                      <a:pt x="370" y="1674"/>
                    </a:lnTo>
                    <a:close/>
                    <a:moveTo>
                      <a:pt x="755" y="1495"/>
                    </a:moveTo>
                    <a:lnTo>
                      <a:pt x="760" y="1445"/>
                    </a:lnTo>
                    <a:lnTo>
                      <a:pt x="764" y="1380"/>
                    </a:lnTo>
                    <a:lnTo>
                      <a:pt x="769" y="1304"/>
                    </a:lnTo>
                    <a:lnTo>
                      <a:pt x="771" y="1218"/>
                    </a:lnTo>
                    <a:lnTo>
                      <a:pt x="773" y="1124"/>
                    </a:lnTo>
                    <a:lnTo>
                      <a:pt x="774" y="1024"/>
                    </a:lnTo>
                    <a:lnTo>
                      <a:pt x="774" y="921"/>
                    </a:lnTo>
                    <a:lnTo>
                      <a:pt x="773" y="816"/>
                    </a:lnTo>
                    <a:lnTo>
                      <a:pt x="770" y="714"/>
                    </a:lnTo>
                    <a:lnTo>
                      <a:pt x="765" y="612"/>
                    </a:lnTo>
                    <a:lnTo>
                      <a:pt x="759" y="517"/>
                    </a:lnTo>
                    <a:lnTo>
                      <a:pt x="751" y="429"/>
                    </a:lnTo>
                    <a:lnTo>
                      <a:pt x="747" y="388"/>
                    </a:lnTo>
                    <a:lnTo>
                      <a:pt x="742" y="349"/>
                    </a:lnTo>
                    <a:lnTo>
                      <a:pt x="737" y="313"/>
                    </a:lnTo>
                    <a:lnTo>
                      <a:pt x="731" y="282"/>
                    </a:lnTo>
                    <a:lnTo>
                      <a:pt x="725" y="253"/>
                    </a:lnTo>
                    <a:lnTo>
                      <a:pt x="717" y="227"/>
                    </a:lnTo>
                    <a:lnTo>
                      <a:pt x="711" y="206"/>
                    </a:lnTo>
                    <a:lnTo>
                      <a:pt x="702" y="188"/>
                    </a:lnTo>
                    <a:lnTo>
                      <a:pt x="694" y="174"/>
                    </a:lnTo>
                    <a:lnTo>
                      <a:pt x="685" y="161"/>
                    </a:lnTo>
                    <a:lnTo>
                      <a:pt x="677" y="149"/>
                    </a:lnTo>
                    <a:lnTo>
                      <a:pt x="667" y="136"/>
                    </a:lnTo>
                    <a:lnTo>
                      <a:pt x="656" y="123"/>
                    </a:lnTo>
                    <a:lnTo>
                      <a:pt x="645" y="112"/>
                    </a:lnTo>
                    <a:lnTo>
                      <a:pt x="634" y="101"/>
                    </a:lnTo>
                    <a:lnTo>
                      <a:pt x="621" y="89"/>
                    </a:lnTo>
                    <a:lnTo>
                      <a:pt x="608" y="79"/>
                    </a:lnTo>
                    <a:lnTo>
                      <a:pt x="595" y="69"/>
                    </a:lnTo>
                    <a:lnTo>
                      <a:pt x="581" y="59"/>
                    </a:lnTo>
                    <a:lnTo>
                      <a:pt x="567" y="50"/>
                    </a:lnTo>
                    <a:lnTo>
                      <a:pt x="552" y="42"/>
                    </a:lnTo>
                    <a:lnTo>
                      <a:pt x="536" y="35"/>
                    </a:lnTo>
                    <a:lnTo>
                      <a:pt x="520" y="27"/>
                    </a:lnTo>
                    <a:lnTo>
                      <a:pt x="505" y="21"/>
                    </a:lnTo>
                    <a:lnTo>
                      <a:pt x="489" y="16"/>
                    </a:lnTo>
                    <a:lnTo>
                      <a:pt x="472" y="12"/>
                    </a:lnTo>
                    <a:lnTo>
                      <a:pt x="454" y="7"/>
                    </a:lnTo>
                    <a:lnTo>
                      <a:pt x="438" y="4"/>
                    </a:lnTo>
                    <a:lnTo>
                      <a:pt x="420" y="2"/>
                    </a:lnTo>
                    <a:lnTo>
                      <a:pt x="403" y="2"/>
                    </a:lnTo>
                    <a:lnTo>
                      <a:pt x="385" y="0"/>
                    </a:lnTo>
                    <a:lnTo>
                      <a:pt x="367" y="2"/>
                    </a:lnTo>
                    <a:lnTo>
                      <a:pt x="348" y="3"/>
                    </a:lnTo>
                    <a:lnTo>
                      <a:pt x="331" y="7"/>
                    </a:lnTo>
                    <a:lnTo>
                      <a:pt x="313" y="11"/>
                    </a:lnTo>
                    <a:lnTo>
                      <a:pt x="294" y="16"/>
                    </a:lnTo>
                    <a:lnTo>
                      <a:pt x="276" y="21"/>
                    </a:lnTo>
                    <a:lnTo>
                      <a:pt x="257" y="28"/>
                    </a:lnTo>
                    <a:lnTo>
                      <a:pt x="240" y="37"/>
                    </a:lnTo>
                    <a:lnTo>
                      <a:pt x="222" y="47"/>
                    </a:lnTo>
                    <a:lnTo>
                      <a:pt x="193" y="65"/>
                    </a:lnTo>
                    <a:lnTo>
                      <a:pt x="167" y="84"/>
                    </a:lnTo>
                    <a:lnTo>
                      <a:pt x="155" y="94"/>
                    </a:lnTo>
                    <a:lnTo>
                      <a:pt x="143" y="104"/>
                    </a:lnTo>
                    <a:lnTo>
                      <a:pt x="133" y="114"/>
                    </a:lnTo>
                    <a:lnTo>
                      <a:pt x="122" y="126"/>
                    </a:lnTo>
                    <a:lnTo>
                      <a:pt x="112" y="137"/>
                    </a:lnTo>
                    <a:lnTo>
                      <a:pt x="103" y="149"/>
                    </a:lnTo>
                    <a:lnTo>
                      <a:pt x="95" y="161"/>
                    </a:lnTo>
                    <a:lnTo>
                      <a:pt x="86" y="174"/>
                    </a:lnTo>
                    <a:lnTo>
                      <a:pt x="71" y="199"/>
                    </a:lnTo>
                    <a:lnTo>
                      <a:pt x="58" y="227"/>
                    </a:lnTo>
                    <a:lnTo>
                      <a:pt x="47" y="258"/>
                    </a:lnTo>
                    <a:lnTo>
                      <a:pt x="37" y="289"/>
                    </a:lnTo>
                    <a:lnTo>
                      <a:pt x="29" y="322"/>
                    </a:lnTo>
                    <a:lnTo>
                      <a:pt x="23" y="358"/>
                    </a:lnTo>
                    <a:lnTo>
                      <a:pt x="16" y="396"/>
                    </a:lnTo>
                    <a:lnTo>
                      <a:pt x="13" y="435"/>
                    </a:lnTo>
                    <a:lnTo>
                      <a:pt x="10" y="477"/>
                    </a:lnTo>
                    <a:lnTo>
                      <a:pt x="8" y="521"/>
                    </a:lnTo>
                    <a:lnTo>
                      <a:pt x="6" y="577"/>
                    </a:lnTo>
                    <a:lnTo>
                      <a:pt x="4" y="645"/>
                    </a:lnTo>
                    <a:lnTo>
                      <a:pt x="2" y="725"/>
                    </a:lnTo>
                    <a:lnTo>
                      <a:pt x="1" y="812"/>
                    </a:lnTo>
                    <a:lnTo>
                      <a:pt x="0" y="907"/>
                    </a:lnTo>
                    <a:lnTo>
                      <a:pt x="0" y="1006"/>
                    </a:lnTo>
                    <a:lnTo>
                      <a:pt x="0" y="1109"/>
                    </a:lnTo>
                    <a:lnTo>
                      <a:pt x="2" y="1213"/>
                    </a:lnTo>
                    <a:lnTo>
                      <a:pt x="5" y="1314"/>
                    </a:lnTo>
                    <a:lnTo>
                      <a:pt x="9" y="1414"/>
                    </a:lnTo>
                    <a:lnTo>
                      <a:pt x="15" y="1509"/>
                    </a:lnTo>
                    <a:lnTo>
                      <a:pt x="23" y="1597"/>
                    </a:lnTo>
                    <a:lnTo>
                      <a:pt x="28" y="1637"/>
                    </a:lnTo>
                    <a:lnTo>
                      <a:pt x="33" y="1675"/>
                    </a:lnTo>
                    <a:lnTo>
                      <a:pt x="39" y="1712"/>
                    </a:lnTo>
                    <a:lnTo>
                      <a:pt x="45" y="1744"/>
                    </a:lnTo>
                    <a:lnTo>
                      <a:pt x="52" y="1774"/>
                    </a:lnTo>
                    <a:lnTo>
                      <a:pt x="59" y="1801"/>
                    </a:lnTo>
                    <a:lnTo>
                      <a:pt x="67" y="1823"/>
                    </a:lnTo>
                    <a:lnTo>
                      <a:pt x="76" y="1842"/>
                    </a:lnTo>
                    <a:lnTo>
                      <a:pt x="85" y="1856"/>
                    </a:lnTo>
                    <a:lnTo>
                      <a:pt x="93" y="1870"/>
                    </a:lnTo>
                    <a:lnTo>
                      <a:pt x="102" y="1884"/>
                    </a:lnTo>
                    <a:lnTo>
                      <a:pt x="112" y="1897"/>
                    </a:lnTo>
                    <a:lnTo>
                      <a:pt x="122" y="1909"/>
                    </a:lnTo>
                    <a:lnTo>
                      <a:pt x="134" y="1921"/>
                    </a:lnTo>
                    <a:lnTo>
                      <a:pt x="145" y="1932"/>
                    </a:lnTo>
                    <a:lnTo>
                      <a:pt x="156" y="1944"/>
                    </a:lnTo>
                    <a:lnTo>
                      <a:pt x="169" y="1954"/>
                    </a:lnTo>
                    <a:lnTo>
                      <a:pt x="182" y="1964"/>
                    </a:lnTo>
                    <a:lnTo>
                      <a:pt x="196" y="1973"/>
                    </a:lnTo>
                    <a:lnTo>
                      <a:pt x="210" y="1980"/>
                    </a:lnTo>
                    <a:lnTo>
                      <a:pt x="223" y="1988"/>
                    </a:lnTo>
                    <a:lnTo>
                      <a:pt x="239" y="1996"/>
                    </a:lnTo>
                    <a:lnTo>
                      <a:pt x="252" y="2002"/>
                    </a:lnTo>
                    <a:lnTo>
                      <a:pt x="268" y="2007"/>
                    </a:lnTo>
                    <a:lnTo>
                      <a:pt x="284" y="2012"/>
                    </a:lnTo>
                    <a:lnTo>
                      <a:pt x="299" y="2016"/>
                    </a:lnTo>
                    <a:lnTo>
                      <a:pt x="316" y="2018"/>
                    </a:lnTo>
                    <a:lnTo>
                      <a:pt x="332" y="2021"/>
                    </a:lnTo>
                    <a:lnTo>
                      <a:pt x="350" y="2023"/>
                    </a:lnTo>
                    <a:lnTo>
                      <a:pt x="366" y="2023"/>
                    </a:lnTo>
                    <a:lnTo>
                      <a:pt x="384" y="2023"/>
                    </a:lnTo>
                    <a:lnTo>
                      <a:pt x="401" y="2022"/>
                    </a:lnTo>
                    <a:lnTo>
                      <a:pt x="419" y="2021"/>
                    </a:lnTo>
                    <a:lnTo>
                      <a:pt x="437" y="2017"/>
                    </a:lnTo>
                    <a:lnTo>
                      <a:pt x="454" y="2013"/>
                    </a:lnTo>
                    <a:lnTo>
                      <a:pt x="473" y="2010"/>
                    </a:lnTo>
                    <a:lnTo>
                      <a:pt x="491" y="2003"/>
                    </a:lnTo>
                    <a:lnTo>
                      <a:pt x="510" y="1997"/>
                    </a:lnTo>
                    <a:lnTo>
                      <a:pt x="529" y="1989"/>
                    </a:lnTo>
                    <a:lnTo>
                      <a:pt x="547" y="1980"/>
                    </a:lnTo>
                    <a:lnTo>
                      <a:pt x="563" y="1972"/>
                    </a:lnTo>
                    <a:lnTo>
                      <a:pt x="578" y="1963"/>
                    </a:lnTo>
                    <a:lnTo>
                      <a:pt x="592" y="1954"/>
                    </a:lnTo>
                    <a:lnTo>
                      <a:pt x="605" y="1944"/>
                    </a:lnTo>
                    <a:lnTo>
                      <a:pt x="617" y="1934"/>
                    </a:lnTo>
                    <a:lnTo>
                      <a:pt x="629" y="1923"/>
                    </a:lnTo>
                    <a:lnTo>
                      <a:pt x="639" y="1912"/>
                    </a:lnTo>
                    <a:lnTo>
                      <a:pt x="649" y="1901"/>
                    </a:lnTo>
                    <a:lnTo>
                      <a:pt x="658" y="1889"/>
                    </a:lnTo>
                    <a:lnTo>
                      <a:pt x="667" y="1877"/>
                    </a:lnTo>
                    <a:lnTo>
                      <a:pt x="674" y="1864"/>
                    </a:lnTo>
                    <a:lnTo>
                      <a:pt x="682" y="1851"/>
                    </a:lnTo>
                    <a:lnTo>
                      <a:pt x="688" y="1837"/>
                    </a:lnTo>
                    <a:lnTo>
                      <a:pt x="694" y="1823"/>
                    </a:lnTo>
                    <a:lnTo>
                      <a:pt x="699" y="1809"/>
                    </a:lnTo>
                    <a:lnTo>
                      <a:pt x="704" y="1794"/>
                    </a:lnTo>
                    <a:lnTo>
                      <a:pt x="713" y="1764"/>
                    </a:lnTo>
                    <a:lnTo>
                      <a:pt x="721" y="1731"/>
                    </a:lnTo>
                    <a:lnTo>
                      <a:pt x="728" y="1695"/>
                    </a:lnTo>
                    <a:lnTo>
                      <a:pt x="733" y="1659"/>
                    </a:lnTo>
                    <a:lnTo>
                      <a:pt x="744" y="1580"/>
                    </a:lnTo>
                    <a:lnTo>
                      <a:pt x="755" y="1495"/>
                    </a:lnTo>
                    <a:close/>
                  </a:path>
                </a:pathLst>
              </a:custGeom>
              <a:solidFill>
                <a:srgbClr val="B1180A"/>
              </a:solidFill>
              <a:ln w="9525">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33">
                <a:extLst>
                  <a:ext uri="{FF2B5EF4-FFF2-40B4-BE49-F238E27FC236}">
                    <a16:creationId xmlns:a16="http://schemas.microsoft.com/office/drawing/2014/main" id="{1EBCB080-EA15-0D3E-FC37-B1C06750D836}"/>
                  </a:ext>
                </a:extLst>
              </p:cNvPr>
              <p:cNvSpPr>
                <a:spLocks/>
              </p:cNvSpPr>
              <p:nvPr/>
            </p:nvSpPr>
            <p:spPr bwMode="auto">
              <a:xfrm>
                <a:off x="5236334" y="7950995"/>
                <a:ext cx="288925" cy="809625"/>
              </a:xfrm>
              <a:custGeom>
                <a:avLst/>
                <a:gdLst>
                  <a:gd name="T0" fmla="*/ 8 w 729"/>
                  <a:gd name="T1" fmla="*/ 1383 h 2043"/>
                  <a:gd name="T2" fmla="*/ 0 w 729"/>
                  <a:gd name="T3" fmla="*/ 1460 h 2043"/>
                  <a:gd name="T4" fmla="*/ 3 w 729"/>
                  <a:gd name="T5" fmla="*/ 1555 h 2043"/>
                  <a:gd name="T6" fmla="*/ 15 w 729"/>
                  <a:gd name="T7" fmla="*/ 1659 h 2043"/>
                  <a:gd name="T8" fmla="*/ 42 w 729"/>
                  <a:gd name="T9" fmla="*/ 1765 h 2043"/>
                  <a:gd name="T10" fmla="*/ 84 w 729"/>
                  <a:gd name="T11" fmla="*/ 1863 h 2043"/>
                  <a:gd name="T12" fmla="*/ 140 w 729"/>
                  <a:gd name="T13" fmla="*/ 1945 h 2043"/>
                  <a:gd name="T14" fmla="*/ 215 w 729"/>
                  <a:gd name="T15" fmla="*/ 2002 h 2043"/>
                  <a:gd name="T16" fmla="*/ 380 w 729"/>
                  <a:gd name="T17" fmla="*/ 2043 h 2043"/>
                  <a:gd name="T18" fmla="*/ 532 w 729"/>
                  <a:gd name="T19" fmla="*/ 2000 h 2043"/>
                  <a:gd name="T20" fmla="*/ 639 w 729"/>
                  <a:gd name="T21" fmla="*/ 1883 h 2043"/>
                  <a:gd name="T22" fmla="*/ 705 w 729"/>
                  <a:gd name="T23" fmla="*/ 1714 h 2043"/>
                  <a:gd name="T24" fmla="*/ 729 w 729"/>
                  <a:gd name="T25" fmla="*/ 1515 h 2043"/>
                  <a:gd name="T26" fmla="*/ 712 w 729"/>
                  <a:gd name="T27" fmla="*/ 1307 h 2043"/>
                  <a:gd name="T28" fmla="*/ 659 w 729"/>
                  <a:gd name="T29" fmla="*/ 1113 h 2043"/>
                  <a:gd name="T30" fmla="*/ 568 w 729"/>
                  <a:gd name="T31" fmla="*/ 955 h 2043"/>
                  <a:gd name="T32" fmla="*/ 460 w 729"/>
                  <a:gd name="T33" fmla="*/ 843 h 2043"/>
                  <a:gd name="T34" fmla="*/ 365 w 729"/>
                  <a:gd name="T35" fmla="*/ 731 h 2043"/>
                  <a:gd name="T36" fmla="*/ 334 w 729"/>
                  <a:gd name="T37" fmla="*/ 665 h 2043"/>
                  <a:gd name="T38" fmla="*/ 313 w 729"/>
                  <a:gd name="T39" fmla="*/ 570 h 2043"/>
                  <a:gd name="T40" fmla="*/ 310 w 729"/>
                  <a:gd name="T41" fmla="*/ 454 h 2043"/>
                  <a:gd name="T42" fmla="*/ 326 w 729"/>
                  <a:gd name="T43" fmla="*/ 367 h 2043"/>
                  <a:gd name="T44" fmla="*/ 346 w 729"/>
                  <a:gd name="T45" fmla="*/ 331 h 2043"/>
                  <a:gd name="T46" fmla="*/ 378 w 729"/>
                  <a:gd name="T47" fmla="*/ 324 h 2043"/>
                  <a:gd name="T48" fmla="*/ 400 w 729"/>
                  <a:gd name="T49" fmla="*/ 357 h 2043"/>
                  <a:gd name="T50" fmla="*/ 409 w 729"/>
                  <a:gd name="T51" fmla="*/ 406 h 2043"/>
                  <a:gd name="T52" fmla="*/ 417 w 729"/>
                  <a:gd name="T53" fmla="*/ 641 h 2043"/>
                  <a:gd name="T54" fmla="*/ 462 w 729"/>
                  <a:gd name="T55" fmla="*/ 661 h 2043"/>
                  <a:gd name="T56" fmla="*/ 605 w 729"/>
                  <a:gd name="T57" fmla="*/ 671 h 2043"/>
                  <a:gd name="T58" fmla="*/ 669 w 729"/>
                  <a:gd name="T59" fmla="*/ 660 h 2043"/>
                  <a:gd name="T60" fmla="*/ 695 w 729"/>
                  <a:gd name="T61" fmla="*/ 641 h 2043"/>
                  <a:gd name="T62" fmla="*/ 703 w 729"/>
                  <a:gd name="T63" fmla="*/ 420 h 2043"/>
                  <a:gd name="T64" fmla="*/ 695 w 729"/>
                  <a:gd name="T65" fmla="*/ 323 h 2043"/>
                  <a:gd name="T66" fmla="*/ 669 w 729"/>
                  <a:gd name="T67" fmla="*/ 221 h 2043"/>
                  <a:gd name="T68" fmla="*/ 605 w 729"/>
                  <a:gd name="T69" fmla="*/ 112 h 2043"/>
                  <a:gd name="T70" fmla="*/ 513 w 729"/>
                  <a:gd name="T71" fmla="*/ 40 h 2043"/>
                  <a:gd name="T72" fmla="*/ 406 w 729"/>
                  <a:gd name="T73" fmla="*/ 3 h 2043"/>
                  <a:gd name="T74" fmla="*/ 293 w 729"/>
                  <a:gd name="T75" fmla="*/ 7 h 2043"/>
                  <a:gd name="T76" fmla="*/ 187 w 729"/>
                  <a:gd name="T77" fmla="*/ 53 h 2043"/>
                  <a:gd name="T78" fmla="*/ 97 w 729"/>
                  <a:gd name="T79" fmla="*/ 141 h 2043"/>
                  <a:gd name="T80" fmla="*/ 36 w 729"/>
                  <a:gd name="T81" fmla="*/ 277 h 2043"/>
                  <a:gd name="T82" fmla="*/ 10 w 729"/>
                  <a:gd name="T83" fmla="*/ 477 h 2043"/>
                  <a:gd name="T84" fmla="*/ 18 w 729"/>
                  <a:gd name="T85" fmla="*/ 696 h 2043"/>
                  <a:gd name="T86" fmla="*/ 53 w 729"/>
                  <a:gd name="T87" fmla="*/ 858 h 2043"/>
                  <a:gd name="T88" fmla="*/ 108 w 729"/>
                  <a:gd name="T89" fmla="*/ 978 h 2043"/>
                  <a:gd name="T90" fmla="*/ 173 w 729"/>
                  <a:gd name="T91" fmla="*/ 1064 h 2043"/>
                  <a:gd name="T92" fmla="*/ 259 w 729"/>
                  <a:gd name="T93" fmla="*/ 1149 h 2043"/>
                  <a:gd name="T94" fmla="*/ 334 w 729"/>
                  <a:gd name="T95" fmla="*/ 1232 h 2043"/>
                  <a:gd name="T96" fmla="*/ 375 w 729"/>
                  <a:gd name="T97" fmla="*/ 1313 h 2043"/>
                  <a:gd name="T98" fmla="*/ 393 w 729"/>
                  <a:gd name="T99" fmla="*/ 1412 h 2043"/>
                  <a:gd name="T100" fmla="*/ 398 w 729"/>
                  <a:gd name="T101" fmla="*/ 1515 h 2043"/>
                  <a:gd name="T102" fmla="*/ 399 w 729"/>
                  <a:gd name="T103" fmla="*/ 1611 h 2043"/>
                  <a:gd name="T104" fmla="*/ 393 w 729"/>
                  <a:gd name="T105" fmla="*/ 1645 h 2043"/>
                  <a:gd name="T106" fmla="*/ 368 w 729"/>
                  <a:gd name="T107" fmla="*/ 1667 h 2043"/>
                  <a:gd name="T108" fmla="*/ 327 w 729"/>
                  <a:gd name="T109" fmla="*/ 1657 h 2043"/>
                  <a:gd name="T110" fmla="*/ 315 w 729"/>
                  <a:gd name="T111" fmla="*/ 1556 h 2043"/>
                  <a:gd name="T112" fmla="*/ 310 w 729"/>
                  <a:gd name="T113" fmla="*/ 1384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9" h="2043">
                    <a:moveTo>
                      <a:pt x="19" y="1342"/>
                    </a:moveTo>
                    <a:lnTo>
                      <a:pt x="15" y="1355"/>
                    </a:lnTo>
                    <a:lnTo>
                      <a:pt x="12" y="1368"/>
                    </a:lnTo>
                    <a:lnTo>
                      <a:pt x="8" y="1383"/>
                    </a:lnTo>
                    <a:lnTo>
                      <a:pt x="5" y="1401"/>
                    </a:lnTo>
                    <a:lnTo>
                      <a:pt x="3" y="1418"/>
                    </a:lnTo>
                    <a:lnTo>
                      <a:pt x="2" y="1439"/>
                    </a:lnTo>
                    <a:lnTo>
                      <a:pt x="0" y="1460"/>
                    </a:lnTo>
                    <a:lnTo>
                      <a:pt x="0" y="1483"/>
                    </a:lnTo>
                    <a:lnTo>
                      <a:pt x="0" y="1506"/>
                    </a:lnTo>
                    <a:lnTo>
                      <a:pt x="2" y="1530"/>
                    </a:lnTo>
                    <a:lnTo>
                      <a:pt x="3" y="1555"/>
                    </a:lnTo>
                    <a:lnTo>
                      <a:pt x="5" y="1581"/>
                    </a:lnTo>
                    <a:lnTo>
                      <a:pt x="8" y="1607"/>
                    </a:lnTo>
                    <a:lnTo>
                      <a:pt x="12" y="1632"/>
                    </a:lnTo>
                    <a:lnTo>
                      <a:pt x="15" y="1659"/>
                    </a:lnTo>
                    <a:lnTo>
                      <a:pt x="22" y="1686"/>
                    </a:lnTo>
                    <a:lnTo>
                      <a:pt x="28" y="1712"/>
                    </a:lnTo>
                    <a:lnTo>
                      <a:pt x="34" y="1739"/>
                    </a:lnTo>
                    <a:lnTo>
                      <a:pt x="42" y="1765"/>
                    </a:lnTo>
                    <a:lnTo>
                      <a:pt x="51" y="1791"/>
                    </a:lnTo>
                    <a:lnTo>
                      <a:pt x="61" y="1815"/>
                    </a:lnTo>
                    <a:lnTo>
                      <a:pt x="71" y="1840"/>
                    </a:lnTo>
                    <a:lnTo>
                      <a:pt x="84" y="1863"/>
                    </a:lnTo>
                    <a:lnTo>
                      <a:pt x="96" y="1886"/>
                    </a:lnTo>
                    <a:lnTo>
                      <a:pt x="110" y="1906"/>
                    </a:lnTo>
                    <a:lnTo>
                      <a:pt x="124" y="1926"/>
                    </a:lnTo>
                    <a:lnTo>
                      <a:pt x="140" y="1945"/>
                    </a:lnTo>
                    <a:lnTo>
                      <a:pt x="157" y="1962"/>
                    </a:lnTo>
                    <a:lnTo>
                      <a:pt x="176" y="1977"/>
                    </a:lnTo>
                    <a:lnTo>
                      <a:pt x="195" y="1991"/>
                    </a:lnTo>
                    <a:lnTo>
                      <a:pt x="215" y="2002"/>
                    </a:lnTo>
                    <a:lnTo>
                      <a:pt x="238" y="2012"/>
                    </a:lnTo>
                    <a:lnTo>
                      <a:pt x="288" y="2029"/>
                    </a:lnTo>
                    <a:lnTo>
                      <a:pt x="335" y="2039"/>
                    </a:lnTo>
                    <a:lnTo>
                      <a:pt x="380" y="2043"/>
                    </a:lnTo>
                    <a:lnTo>
                      <a:pt x="422" y="2040"/>
                    </a:lnTo>
                    <a:lnTo>
                      <a:pt x="461" y="2031"/>
                    </a:lnTo>
                    <a:lnTo>
                      <a:pt x="498" y="2018"/>
                    </a:lnTo>
                    <a:lnTo>
                      <a:pt x="532" y="2000"/>
                    </a:lnTo>
                    <a:lnTo>
                      <a:pt x="562" y="1977"/>
                    </a:lnTo>
                    <a:lnTo>
                      <a:pt x="591" y="1949"/>
                    </a:lnTo>
                    <a:lnTo>
                      <a:pt x="616" y="1917"/>
                    </a:lnTo>
                    <a:lnTo>
                      <a:pt x="639" y="1883"/>
                    </a:lnTo>
                    <a:lnTo>
                      <a:pt x="659" y="1845"/>
                    </a:lnTo>
                    <a:lnTo>
                      <a:pt x="677" y="1803"/>
                    </a:lnTo>
                    <a:lnTo>
                      <a:pt x="692" y="1760"/>
                    </a:lnTo>
                    <a:lnTo>
                      <a:pt x="705" y="1714"/>
                    </a:lnTo>
                    <a:lnTo>
                      <a:pt x="714" y="1667"/>
                    </a:lnTo>
                    <a:lnTo>
                      <a:pt x="721" y="1617"/>
                    </a:lnTo>
                    <a:lnTo>
                      <a:pt x="726" y="1567"/>
                    </a:lnTo>
                    <a:lnTo>
                      <a:pt x="729" y="1515"/>
                    </a:lnTo>
                    <a:lnTo>
                      <a:pt x="729" y="1463"/>
                    </a:lnTo>
                    <a:lnTo>
                      <a:pt x="725" y="1411"/>
                    </a:lnTo>
                    <a:lnTo>
                      <a:pt x="720" y="1359"/>
                    </a:lnTo>
                    <a:lnTo>
                      <a:pt x="712" y="1307"/>
                    </a:lnTo>
                    <a:lnTo>
                      <a:pt x="703" y="1256"/>
                    </a:lnTo>
                    <a:lnTo>
                      <a:pt x="691" y="1207"/>
                    </a:lnTo>
                    <a:lnTo>
                      <a:pt x="676" y="1160"/>
                    </a:lnTo>
                    <a:lnTo>
                      <a:pt x="659" y="1113"/>
                    </a:lnTo>
                    <a:lnTo>
                      <a:pt x="640" y="1070"/>
                    </a:lnTo>
                    <a:lnTo>
                      <a:pt x="618" y="1028"/>
                    </a:lnTo>
                    <a:lnTo>
                      <a:pt x="595" y="990"/>
                    </a:lnTo>
                    <a:lnTo>
                      <a:pt x="568" y="955"/>
                    </a:lnTo>
                    <a:lnTo>
                      <a:pt x="541" y="923"/>
                    </a:lnTo>
                    <a:lnTo>
                      <a:pt x="517" y="899"/>
                    </a:lnTo>
                    <a:lnTo>
                      <a:pt x="489" y="872"/>
                    </a:lnTo>
                    <a:lnTo>
                      <a:pt x="460" y="843"/>
                    </a:lnTo>
                    <a:lnTo>
                      <a:pt x="431" y="812"/>
                    </a:lnTo>
                    <a:lnTo>
                      <a:pt x="402" y="780"/>
                    </a:lnTo>
                    <a:lnTo>
                      <a:pt x="376" y="747"/>
                    </a:lnTo>
                    <a:lnTo>
                      <a:pt x="365" y="731"/>
                    </a:lnTo>
                    <a:lnTo>
                      <a:pt x="355" y="714"/>
                    </a:lnTo>
                    <a:lnTo>
                      <a:pt x="346" y="698"/>
                    </a:lnTo>
                    <a:lnTo>
                      <a:pt x="339" y="682"/>
                    </a:lnTo>
                    <a:lnTo>
                      <a:pt x="334" y="665"/>
                    </a:lnTo>
                    <a:lnTo>
                      <a:pt x="327" y="644"/>
                    </a:lnTo>
                    <a:lnTo>
                      <a:pt x="322" y="622"/>
                    </a:lnTo>
                    <a:lnTo>
                      <a:pt x="317" y="596"/>
                    </a:lnTo>
                    <a:lnTo>
                      <a:pt x="313" y="570"/>
                    </a:lnTo>
                    <a:lnTo>
                      <a:pt x="311" y="541"/>
                    </a:lnTo>
                    <a:lnTo>
                      <a:pt x="308" y="513"/>
                    </a:lnTo>
                    <a:lnTo>
                      <a:pt x="308" y="483"/>
                    </a:lnTo>
                    <a:lnTo>
                      <a:pt x="310" y="454"/>
                    </a:lnTo>
                    <a:lnTo>
                      <a:pt x="311" y="428"/>
                    </a:lnTo>
                    <a:lnTo>
                      <a:pt x="316" y="401"/>
                    </a:lnTo>
                    <a:lnTo>
                      <a:pt x="322" y="377"/>
                    </a:lnTo>
                    <a:lnTo>
                      <a:pt x="326" y="367"/>
                    </a:lnTo>
                    <a:lnTo>
                      <a:pt x="330" y="357"/>
                    </a:lnTo>
                    <a:lnTo>
                      <a:pt x="335" y="348"/>
                    </a:lnTo>
                    <a:lnTo>
                      <a:pt x="340" y="339"/>
                    </a:lnTo>
                    <a:lnTo>
                      <a:pt x="346" y="331"/>
                    </a:lnTo>
                    <a:lnTo>
                      <a:pt x="354" y="325"/>
                    </a:lnTo>
                    <a:lnTo>
                      <a:pt x="360" y="320"/>
                    </a:lnTo>
                    <a:lnTo>
                      <a:pt x="369" y="316"/>
                    </a:lnTo>
                    <a:lnTo>
                      <a:pt x="378" y="324"/>
                    </a:lnTo>
                    <a:lnTo>
                      <a:pt x="385" y="331"/>
                    </a:lnTo>
                    <a:lnTo>
                      <a:pt x="392" y="339"/>
                    </a:lnTo>
                    <a:lnTo>
                      <a:pt x="397" y="348"/>
                    </a:lnTo>
                    <a:lnTo>
                      <a:pt x="400" y="357"/>
                    </a:lnTo>
                    <a:lnTo>
                      <a:pt x="404" y="366"/>
                    </a:lnTo>
                    <a:lnTo>
                      <a:pt x="407" y="376"/>
                    </a:lnTo>
                    <a:lnTo>
                      <a:pt x="408" y="385"/>
                    </a:lnTo>
                    <a:lnTo>
                      <a:pt x="409" y="406"/>
                    </a:lnTo>
                    <a:lnTo>
                      <a:pt x="409" y="428"/>
                    </a:lnTo>
                    <a:lnTo>
                      <a:pt x="408" y="453"/>
                    </a:lnTo>
                    <a:lnTo>
                      <a:pt x="407" y="480"/>
                    </a:lnTo>
                    <a:lnTo>
                      <a:pt x="417" y="641"/>
                    </a:lnTo>
                    <a:lnTo>
                      <a:pt x="418" y="644"/>
                    </a:lnTo>
                    <a:lnTo>
                      <a:pt x="422" y="653"/>
                    </a:lnTo>
                    <a:lnTo>
                      <a:pt x="433" y="656"/>
                    </a:lnTo>
                    <a:lnTo>
                      <a:pt x="462" y="661"/>
                    </a:lnTo>
                    <a:lnTo>
                      <a:pt x="505" y="666"/>
                    </a:lnTo>
                    <a:lnTo>
                      <a:pt x="556" y="670"/>
                    </a:lnTo>
                    <a:lnTo>
                      <a:pt x="581" y="671"/>
                    </a:lnTo>
                    <a:lnTo>
                      <a:pt x="605" y="671"/>
                    </a:lnTo>
                    <a:lnTo>
                      <a:pt x="629" y="668"/>
                    </a:lnTo>
                    <a:lnTo>
                      <a:pt x="650" y="665"/>
                    </a:lnTo>
                    <a:lnTo>
                      <a:pt x="661" y="662"/>
                    </a:lnTo>
                    <a:lnTo>
                      <a:pt x="669" y="660"/>
                    </a:lnTo>
                    <a:lnTo>
                      <a:pt x="677" y="656"/>
                    </a:lnTo>
                    <a:lnTo>
                      <a:pt x="685" y="652"/>
                    </a:lnTo>
                    <a:lnTo>
                      <a:pt x="691" y="647"/>
                    </a:lnTo>
                    <a:lnTo>
                      <a:pt x="695" y="641"/>
                    </a:lnTo>
                    <a:lnTo>
                      <a:pt x="698" y="634"/>
                    </a:lnTo>
                    <a:lnTo>
                      <a:pt x="701" y="628"/>
                    </a:lnTo>
                    <a:lnTo>
                      <a:pt x="705" y="444"/>
                    </a:lnTo>
                    <a:lnTo>
                      <a:pt x="703" y="420"/>
                    </a:lnTo>
                    <a:lnTo>
                      <a:pt x="702" y="395"/>
                    </a:lnTo>
                    <a:lnTo>
                      <a:pt x="700" y="371"/>
                    </a:lnTo>
                    <a:lnTo>
                      <a:pt x="697" y="345"/>
                    </a:lnTo>
                    <a:lnTo>
                      <a:pt x="695" y="323"/>
                    </a:lnTo>
                    <a:lnTo>
                      <a:pt x="691" y="299"/>
                    </a:lnTo>
                    <a:lnTo>
                      <a:pt x="686" y="276"/>
                    </a:lnTo>
                    <a:lnTo>
                      <a:pt x="679" y="253"/>
                    </a:lnTo>
                    <a:lnTo>
                      <a:pt x="669" y="221"/>
                    </a:lnTo>
                    <a:lnTo>
                      <a:pt x="655" y="191"/>
                    </a:lnTo>
                    <a:lnTo>
                      <a:pt x="640" y="163"/>
                    </a:lnTo>
                    <a:lnTo>
                      <a:pt x="624" y="136"/>
                    </a:lnTo>
                    <a:lnTo>
                      <a:pt x="605" y="112"/>
                    </a:lnTo>
                    <a:lnTo>
                      <a:pt x="584" y="91"/>
                    </a:lnTo>
                    <a:lnTo>
                      <a:pt x="562" y="72"/>
                    </a:lnTo>
                    <a:lnTo>
                      <a:pt x="538" y="54"/>
                    </a:lnTo>
                    <a:lnTo>
                      <a:pt x="513" y="40"/>
                    </a:lnTo>
                    <a:lnTo>
                      <a:pt x="488" y="27"/>
                    </a:lnTo>
                    <a:lnTo>
                      <a:pt x="461" y="17"/>
                    </a:lnTo>
                    <a:lnTo>
                      <a:pt x="433" y="8"/>
                    </a:lnTo>
                    <a:lnTo>
                      <a:pt x="406" y="3"/>
                    </a:lnTo>
                    <a:lnTo>
                      <a:pt x="378" y="1"/>
                    </a:lnTo>
                    <a:lnTo>
                      <a:pt x="350" y="0"/>
                    </a:lnTo>
                    <a:lnTo>
                      <a:pt x="322" y="2"/>
                    </a:lnTo>
                    <a:lnTo>
                      <a:pt x="293" y="7"/>
                    </a:lnTo>
                    <a:lnTo>
                      <a:pt x="267" y="15"/>
                    </a:lnTo>
                    <a:lnTo>
                      <a:pt x="239" y="24"/>
                    </a:lnTo>
                    <a:lnTo>
                      <a:pt x="212" y="36"/>
                    </a:lnTo>
                    <a:lnTo>
                      <a:pt x="187" y="53"/>
                    </a:lnTo>
                    <a:lnTo>
                      <a:pt x="163" y="71"/>
                    </a:lnTo>
                    <a:lnTo>
                      <a:pt x="139" y="91"/>
                    </a:lnTo>
                    <a:lnTo>
                      <a:pt x="118" y="115"/>
                    </a:lnTo>
                    <a:lnTo>
                      <a:pt x="97" y="141"/>
                    </a:lnTo>
                    <a:lnTo>
                      <a:pt x="79" y="171"/>
                    </a:lnTo>
                    <a:lnTo>
                      <a:pt x="62" y="204"/>
                    </a:lnTo>
                    <a:lnTo>
                      <a:pt x="47" y="239"/>
                    </a:lnTo>
                    <a:lnTo>
                      <a:pt x="36" y="277"/>
                    </a:lnTo>
                    <a:lnTo>
                      <a:pt x="26" y="319"/>
                    </a:lnTo>
                    <a:lnTo>
                      <a:pt x="18" y="363"/>
                    </a:lnTo>
                    <a:lnTo>
                      <a:pt x="13" y="411"/>
                    </a:lnTo>
                    <a:lnTo>
                      <a:pt x="10" y="477"/>
                    </a:lnTo>
                    <a:lnTo>
                      <a:pt x="9" y="538"/>
                    </a:lnTo>
                    <a:lnTo>
                      <a:pt x="10" y="595"/>
                    </a:lnTo>
                    <a:lnTo>
                      <a:pt x="13" y="648"/>
                    </a:lnTo>
                    <a:lnTo>
                      <a:pt x="18" y="696"/>
                    </a:lnTo>
                    <a:lnTo>
                      <a:pt x="24" y="742"/>
                    </a:lnTo>
                    <a:lnTo>
                      <a:pt x="32" y="784"/>
                    </a:lnTo>
                    <a:lnTo>
                      <a:pt x="42" y="823"/>
                    </a:lnTo>
                    <a:lnTo>
                      <a:pt x="53" y="858"/>
                    </a:lnTo>
                    <a:lnTo>
                      <a:pt x="65" y="893"/>
                    </a:lnTo>
                    <a:lnTo>
                      <a:pt x="79" y="923"/>
                    </a:lnTo>
                    <a:lnTo>
                      <a:pt x="92" y="951"/>
                    </a:lnTo>
                    <a:lnTo>
                      <a:pt x="108" y="978"/>
                    </a:lnTo>
                    <a:lnTo>
                      <a:pt x="123" y="1002"/>
                    </a:lnTo>
                    <a:lnTo>
                      <a:pt x="139" y="1023"/>
                    </a:lnTo>
                    <a:lnTo>
                      <a:pt x="156" y="1045"/>
                    </a:lnTo>
                    <a:lnTo>
                      <a:pt x="173" y="1064"/>
                    </a:lnTo>
                    <a:lnTo>
                      <a:pt x="190" y="1083"/>
                    </a:lnTo>
                    <a:lnTo>
                      <a:pt x="207" y="1099"/>
                    </a:lnTo>
                    <a:lnTo>
                      <a:pt x="225" y="1117"/>
                    </a:lnTo>
                    <a:lnTo>
                      <a:pt x="259" y="1149"/>
                    </a:lnTo>
                    <a:lnTo>
                      <a:pt x="291" y="1180"/>
                    </a:lnTo>
                    <a:lnTo>
                      <a:pt x="306" y="1197"/>
                    </a:lnTo>
                    <a:lnTo>
                      <a:pt x="320" y="1214"/>
                    </a:lnTo>
                    <a:lnTo>
                      <a:pt x="334" y="1232"/>
                    </a:lnTo>
                    <a:lnTo>
                      <a:pt x="346" y="1250"/>
                    </a:lnTo>
                    <a:lnTo>
                      <a:pt x="356" y="1270"/>
                    </a:lnTo>
                    <a:lnTo>
                      <a:pt x="366" y="1290"/>
                    </a:lnTo>
                    <a:lnTo>
                      <a:pt x="375" y="1313"/>
                    </a:lnTo>
                    <a:lnTo>
                      <a:pt x="382" y="1339"/>
                    </a:lnTo>
                    <a:lnTo>
                      <a:pt x="387" y="1361"/>
                    </a:lnTo>
                    <a:lnTo>
                      <a:pt x="389" y="1387"/>
                    </a:lnTo>
                    <a:lnTo>
                      <a:pt x="393" y="1412"/>
                    </a:lnTo>
                    <a:lnTo>
                      <a:pt x="394" y="1437"/>
                    </a:lnTo>
                    <a:lnTo>
                      <a:pt x="395" y="1464"/>
                    </a:lnTo>
                    <a:lnTo>
                      <a:pt x="397" y="1489"/>
                    </a:lnTo>
                    <a:lnTo>
                      <a:pt x="398" y="1515"/>
                    </a:lnTo>
                    <a:lnTo>
                      <a:pt x="398" y="1540"/>
                    </a:lnTo>
                    <a:lnTo>
                      <a:pt x="399" y="1572"/>
                    </a:lnTo>
                    <a:lnTo>
                      <a:pt x="399" y="1600"/>
                    </a:lnTo>
                    <a:lnTo>
                      <a:pt x="399" y="1611"/>
                    </a:lnTo>
                    <a:lnTo>
                      <a:pt x="399" y="1621"/>
                    </a:lnTo>
                    <a:lnTo>
                      <a:pt x="398" y="1630"/>
                    </a:lnTo>
                    <a:lnTo>
                      <a:pt x="395" y="1639"/>
                    </a:lnTo>
                    <a:lnTo>
                      <a:pt x="393" y="1645"/>
                    </a:lnTo>
                    <a:lnTo>
                      <a:pt x="388" y="1651"/>
                    </a:lnTo>
                    <a:lnTo>
                      <a:pt x="383" y="1657"/>
                    </a:lnTo>
                    <a:lnTo>
                      <a:pt x="376" y="1662"/>
                    </a:lnTo>
                    <a:lnTo>
                      <a:pt x="368" y="1667"/>
                    </a:lnTo>
                    <a:lnTo>
                      <a:pt x="358" y="1669"/>
                    </a:lnTo>
                    <a:lnTo>
                      <a:pt x="346" y="1673"/>
                    </a:lnTo>
                    <a:lnTo>
                      <a:pt x="332" y="1676"/>
                    </a:lnTo>
                    <a:lnTo>
                      <a:pt x="327" y="1657"/>
                    </a:lnTo>
                    <a:lnTo>
                      <a:pt x="323" y="1638"/>
                    </a:lnTo>
                    <a:lnTo>
                      <a:pt x="321" y="1619"/>
                    </a:lnTo>
                    <a:lnTo>
                      <a:pt x="318" y="1598"/>
                    </a:lnTo>
                    <a:lnTo>
                      <a:pt x="315" y="1556"/>
                    </a:lnTo>
                    <a:lnTo>
                      <a:pt x="313" y="1515"/>
                    </a:lnTo>
                    <a:lnTo>
                      <a:pt x="312" y="1470"/>
                    </a:lnTo>
                    <a:lnTo>
                      <a:pt x="312" y="1427"/>
                    </a:lnTo>
                    <a:lnTo>
                      <a:pt x="310" y="1384"/>
                    </a:lnTo>
                    <a:lnTo>
                      <a:pt x="307" y="1341"/>
                    </a:lnTo>
                    <a:lnTo>
                      <a:pt x="19" y="1342"/>
                    </a:lnTo>
                    <a:close/>
                  </a:path>
                </a:pathLst>
              </a:custGeom>
              <a:solidFill>
                <a:srgbClr val="B1180A"/>
              </a:solidFill>
              <a:ln w="9525">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36">
                <a:extLst>
                  <a:ext uri="{FF2B5EF4-FFF2-40B4-BE49-F238E27FC236}">
                    <a16:creationId xmlns:a16="http://schemas.microsoft.com/office/drawing/2014/main" id="{D543BF7F-B3E0-89E6-42DD-0C9CFF1D6253}"/>
                  </a:ext>
                </a:extLst>
              </p:cNvPr>
              <p:cNvSpPr>
                <a:spLocks noEditPoints="1"/>
              </p:cNvSpPr>
              <p:nvPr/>
            </p:nvSpPr>
            <p:spPr bwMode="auto">
              <a:xfrm>
                <a:off x="1861309" y="7977982"/>
                <a:ext cx="284162" cy="779462"/>
              </a:xfrm>
              <a:custGeom>
                <a:avLst/>
                <a:gdLst>
                  <a:gd name="T0" fmla="*/ 324 w 716"/>
                  <a:gd name="T1" fmla="*/ 307 h 1965"/>
                  <a:gd name="T2" fmla="*/ 343 w 716"/>
                  <a:gd name="T3" fmla="*/ 312 h 1965"/>
                  <a:gd name="T4" fmla="*/ 360 w 716"/>
                  <a:gd name="T5" fmla="*/ 318 h 1965"/>
                  <a:gd name="T6" fmla="*/ 372 w 716"/>
                  <a:gd name="T7" fmla="*/ 327 h 1965"/>
                  <a:gd name="T8" fmla="*/ 384 w 716"/>
                  <a:gd name="T9" fmla="*/ 337 h 1965"/>
                  <a:gd name="T10" fmla="*/ 392 w 716"/>
                  <a:gd name="T11" fmla="*/ 349 h 1965"/>
                  <a:gd name="T12" fmla="*/ 401 w 716"/>
                  <a:gd name="T13" fmla="*/ 369 h 1965"/>
                  <a:gd name="T14" fmla="*/ 409 w 716"/>
                  <a:gd name="T15" fmla="*/ 402 h 1965"/>
                  <a:gd name="T16" fmla="*/ 411 w 716"/>
                  <a:gd name="T17" fmla="*/ 439 h 1965"/>
                  <a:gd name="T18" fmla="*/ 411 w 716"/>
                  <a:gd name="T19" fmla="*/ 502 h 1965"/>
                  <a:gd name="T20" fmla="*/ 411 w 716"/>
                  <a:gd name="T21" fmla="*/ 587 h 1965"/>
                  <a:gd name="T22" fmla="*/ 413 w 716"/>
                  <a:gd name="T23" fmla="*/ 644 h 1965"/>
                  <a:gd name="T24" fmla="*/ 411 w 716"/>
                  <a:gd name="T25" fmla="*/ 679 h 1965"/>
                  <a:gd name="T26" fmla="*/ 405 w 716"/>
                  <a:gd name="T27" fmla="*/ 712 h 1965"/>
                  <a:gd name="T28" fmla="*/ 394 w 716"/>
                  <a:gd name="T29" fmla="*/ 741 h 1965"/>
                  <a:gd name="T30" fmla="*/ 381 w 716"/>
                  <a:gd name="T31" fmla="*/ 760 h 1965"/>
                  <a:gd name="T32" fmla="*/ 370 w 716"/>
                  <a:gd name="T33" fmla="*/ 772 h 1965"/>
                  <a:gd name="T34" fmla="*/ 356 w 716"/>
                  <a:gd name="T35" fmla="*/ 781 h 1965"/>
                  <a:gd name="T36" fmla="*/ 341 w 716"/>
                  <a:gd name="T37" fmla="*/ 788 h 1965"/>
                  <a:gd name="T38" fmla="*/ 313 w 716"/>
                  <a:gd name="T39" fmla="*/ 306 h 1965"/>
                  <a:gd name="T40" fmla="*/ 356 w 716"/>
                  <a:gd name="T41" fmla="*/ 1121 h 1965"/>
                  <a:gd name="T42" fmla="*/ 424 w 716"/>
                  <a:gd name="T43" fmla="*/ 1114 h 1965"/>
                  <a:gd name="T44" fmla="*/ 483 w 716"/>
                  <a:gd name="T45" fmla="*/ 1102 h 1965"/>
                  <a:gd name="T46" fmla="*/ 535 w 716"/>
                  <a:gd name="T47" fmla="*/ 1085 h 1965"/>
                  <a:gd name="T48" fmla="*/ 578 w 716"/>
                  <a:gd name="T49" fmla="*/ 1062 h 1965"/>
                  <a:gd name="T50" fmla="*/ 613 w 716"/>
                  <a:gd name="T51" fmla="*/ 1034 h 1965"/>
                  <a:gd name="T52" fmla="*/ 642 w 716"/>
                  <a:gd name="T53" fmla="*/ 1001 h 1965"/>
                  <a:gd name="T54" fmla="*/ 666 w 716"/>
                  <a:gd name="T55" fmla="*/ 962 h 1965"/>
                  <a:gd name="T56" fmla="*/ 684 w 716"/>
                  <a:gd name="T57" fmla="*/ 919 h 1965"/>
                  <a:gd name="T58" fmla="*/ 698 w 716"/>
                  <a:gd name="T59" fmla="*/ 869 h 1965"/>
                  <a:gd name="T60" fmla="*/ 707 w 716"/>
                  <a:gd name="T61" fmla="*/ 814 h 1965"/>
                  <a:gd name="T62" fmla="*/ 712 w 716"/>
                  <a:gd name="T63" fmla="*/ 754 h 1965"/>
                  <a:gd name="T64" fmla="*/ 716 w 716"/>
                  <a:gd name="T65" fmla="*/ 651 h 1965"/>
                  <a:gd name="T66" fmla="*/ 714 w 716"/>
                  <a:gd name="T67" fmla="*/ 497 h 1965"/>
                  <a:gd name="T68" fmla="*/ 711 w 716"/>
                  <a:gd name="T69" fmla="*/ 368 h 1965"/>
                  <a:gd name="T70" fmla="*/ 702 w 716"/>
                  <a:gd name="T71" fmla="*/ 290 h 1965"/>
                  <a:gd name="T72" fmla="*/ 688 w 716"/>
                  <a:gd name="T73" fmla="*/ 224 h 1965"/>
                  <a:gd name="T74" fmla="*/ 666 w 716"/>
                  <a:gd name="T75" fmla="*/ 170 h 1965"/>
                  <a:gd name="T76" fmla="*/ 640 w 716"/>
                  <a:gd name="T77" fmla="*/ 124 h 1965"/>
                  <a:gd name="T78" fmla="*/ 607 w 716"/>
                  <a:gd name="T79" fmla="*/ 89 h 1965"/>
                  <a:gd name="T80" fmla="*/ 570 w 716"/>
                  <a:gd name="T81" fmla="*/ 60 h 1965"/>
                  <a:gd name="T82" fmla="*/ 528 w 716"/>
                  <a:gd name="T83" fmla="*/ 38 h 1965"/>
                  <a:gd name="T84" fmla="*/ 481 w 716"/>
                  <a:gd name="T85" fmla="*/ 22 h 1965"/>
                  <a:gd name="T86" fmla="*/ 429 w 716"/>
                  <a:gd name="T87" fmla="*/ 12 h 1965"/>
                  <a:gd name="T88" fmla="*/ 372 w 716"/>
                  <a:gd name="T89" fmla="*/ 4 h 1965"/>
                  <a:gd name="T90" fmla="*/ 313 w 716"/>
                  <a:gd name="T91" fmla="*/ 2 h 1965"/>
                  <a:gd name="T92" fmla="*/ 146 w 716"/>
                  <a:gd name="T93" fmla="*/ 0 h 1965"/>
                  <a:gd name="T94" fmla="*/ 6 w 716"/>
                  <a:gd name="T95" fmla="*/ 1965 h 1965"/>
                  <a:gd name="T96" fmla="*/ 318 w 716"/>
                  <a:gd name="T97" fmla="*/ 1124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6" h="1965">
                    <a:moveTo>
                      <a:pt x="313" y="306"/>
                    </a:moveTo>
                    <a:lnTo>
                      <a:pt x="324" y="307"/>
                    </a:lnTo>
                    <a:lnTo>
                      <a:pt x="334" y="309"/>
                    </a:lnTo>
                    <a:lnTo>
                      <a:pt x="343" y="312"/>
                    </a:lnTo>
                    <a:lnTo>
                      <a:pt x="351" y="314"/>
                    </a:lnTo>
                    <a:lnTo>
                      <a:pt x="360" y="318"/>
                    </a:lnTo>
                    <a:lnTo>
                      <a:pt x="366" y="322"/>
                    </a:lnTo>
                    <a:lnTo>
                      <a:pt x="372" y="327"/>
                    </a:lnTo>
                    <a:lnTo>
                      <a:pt x="379" y="332"/>
                    </a:lnTo>
                    <a:lnTo>
                      <a:pt x="384" y="337"/>
                    </a:lnTo>
                    <a:lnTo>
                      <a:pt x="389" y="342"/>
                    </a:lnTo>
                    <a:lnTo>
                      <a:pt x="392" y="349"/>
                    </a:lnTo>
                    <a:lnTo>
                      <a:pt x="396" y="355"/>
                    </a:lnTo>
                    <a:lnTo>
                      <a:pt x="401" y="369"/>
                    </a:lnTo>
                    <a:lnTo>
                      <a:pt x="406" y="385"/>
                    </a:lnTo>
                    <a:lnTo>
                      <a:pt x="409" y="402"/>
                    </a:lnTo>
                    <a:lnTo>
                      <a:pt x="410" y="420"/>
                    </a:lnTo>
                    <a:lnTo>
                      <a:pt x="411" y="439"/>
                    </a:lnTo>
                    <a:lnTo>
                      <a:pt x="411" y="459"/>
                    </a:lnTo>
                    <a:lnTo>
                      <a:pt x="411" y="502"/>
                    </a:lnTo>
                    <a:lnTo>
                      <a:pt x="410" y="548"/>
                    </a:lnTo>
                    <a:lnTo>
                      <a:pt x="411" y="587"/>
                    </a:lnTo>
                    <a:lnTo>
                      <a:pt x="413" y="625"/>
                    </a:lnTo>
                    <a:lnTo>
                      <a:pt x="413" y="644"/>
                    </a:lnTo>
                    <a:lnTo>
                      <a:pt x="413" y="662"/>
                    </a:lnTo>
                    <a:lnTo>
                      <a:pt x="411" y="679"/>
                    </a:lnTo>
                    <a:lnTo>
                      <a:pt x="409" y="697"/>
                    </a:lnTo>
                    <a:lnTo>
                      <a:pt x="405" y="712"/>
                    </a:lnTo>
                    <a:lnTo>
                      <a:pt x="401" y="727"/>
                    </a:lnTo>
                    <a:lnTo>
                      <a:pt x="394" y="741"/>
                    </a:lnTo>
                    <a:lnTo>
                      <a:pt x="386" y="754"/>
                    </a:lnTo>
                    <a:lnTo>
                      <a:pt x="381" y="760"/>
                    </a:lnTo>
                    <a:lnTo>
                      <a:pt x="376" y="765"/>
                    </a:lnTo>
                    <a:lnTo>
                      <a:pt x="370" y="772"/>
                    </a:lnTo>
                    <a:lnTo>
                      <a:pt x="363" y="776"/>
                    </a:lnTo>
                    <a:lnTo>
                      <a:pt x="356" y="781"/>
                    </a:lnTo>
                    <a:lnTo>
                      <a:pt x="348" y="784"/>
                    </a:lnTo>
                    <a:lnTo>
                      <a:pt x="341" y="788"/>
                    </a:lnTo>
                    <a:lnTo>
                      <a:pt x="332" y="792"/>
                    </a:lnTo>
                    <a:lnTo>
                      <a:pt x="313" y="306"/>
                    </a:lnTo>
                    <a:close/>
                    <a:moveTo>
                      <a:pt x="318" y="1124"/>
                    </a:moveTo>
                    <a:lnTo>
                      <a:pt x="356" y="1121"/>
                    </a:lnTo>
                    <a:lnTo>
                      <a:pt x="391" y="1119"/>
                    </a:lnTo>
                    <a:lnTo>
                      <a:pt x="424" y="1114"/>
                    </a:lnTo>
                    <a:lnTo>
                      <a:pt x="456" y="1109"/>
                    </a:lnTo>
                    <a:lnTo>
                      <a:pt x="483" y="1102"/>
                    </a:lnTo>
                    <a:lnTo>
                      <a:pt x="510" y="1093"/>
                    </a:lnTo>
                    <a:lnTo>
                      <a:pt x="535" y="1085"/>
                    </a:lnTo>
                    <a:lnTo>
                      <a:pt x="557" y="1073"/>
                    </a:lnTo>
                    <a:lnTo>
                      <a:pt x="578" y="1062"/>
                    </a:lnTo>
                    <a:lnTo>
                      <a:pt x="597" y="1048"/>
                    </a:lnTo>
                    <a:lnTo>
                      <a:pt x="613" y="1034"/>
                    </a:lnTo>
                    <a:lnTo>
                      <a:pt x="629" y="1017"/>
                    </a:lnTo>
                    <a:lnTo>
                      <a:pt x="642" y="1001"/>
                    </a:lnTo>
                    <a:lnTo>
                      <a:pt x="655" y="982"/>
                    </a:lnTo>
                    <a:lnTo>
                      <a:pt x="666" y="962"/>
                    </a:lnTo>
                    <a:lnTo>
                      <a:pt x="676" y="940"/>
                    </a:lnTo>
                    <a:lnTo>
                      <a:pt x="684" y="919"/>
                    </a:lnTo>
                    <a:lnTo>
                      <a:pt x="692" y="895"/>
                    </a:lnTo>
                    <a:lnTo>
                      <a:pt x="698" y="869"/>
                    </a:lnTo>
                    <a:lnTo>
                      <a:pt x="703" y="841"/>
                    </a:lnTo>
                    <a:lnTo>
                      <a:pt x="707" y="814"/>
                    </a:lnTo>
                    <a:lnTo>
                      <a:pt x="709" y="784"/>
                    </a:lnTo>
                    <a:lnTo>
                      <a:pt x="712" y="754"/>
                    </a:lnTo>
                    <a:lnTo>
                      <a:pt x="714" y="721"/>
                    </a:lnTo>
                    <a:lnTo>
                      <a:pt x="716" y="651"/>
                    </a:lnTo>
                    <a:lnTo>
                      <a:pt x="716" y="577"/>
                    </a:lnTo>
                    <a:lnTo>
                      <a:pt x="714" y="497"/>
                    </a:lnTo>
                    <a:lnTo>
                      <a:pt x="713" y="411"/>
                    </a:lnTo>
                    <a:lnTo>
                      <a:pt x="711" y="368"/>
                    </a:lnTo>
                    <a:lnTo>
                      <a:pt x="707" y="327"/>
                    </a:lnTo>
                    <a:lnTo>
                      <a:pt x="702" y="290"/>
                    </a:lnTo>
                    <a:lnTo>
                      <a:pt x="695" y="256"/>
                    </a:lnTo>
                    <a:lnTo>
                      <a:pt x="688" y="224"/>
                    </a:lnTo>
                    <a:lnTo>
                      <a:pt x="678" y="197"/>
                    </a:lnTo>
                    <a:lnTo>
                      <a:pt x="666" y="170"/>
                    </a:lnTo>
                    <a:lnTo>
                      <a:pt x="654" y="146"/>
                    </a:lnTo>
                    <a:lnTo>
                      <a:pt x="640" y="124"/>
                    </a:lnTo>
                    <a:lnTo>
                      <a:pt x="625" y="105"/>
                    </a:lnTo>
                    <a:lnTo>
                      <a:pt x="607" y="89"/>
                    </a:lnTo>
                    <a:lnTo>
                      <a:pt x="589" y="74"/>
                    </a:lnTo>
                    <a:lnTo>
                      <a:pt x="570" y="60"/>
                    </a:lnTo>
                    <a:lnTo>
                      <a:pt x="549" y="48"/>
                    </a:lnTo>
                    <a:lnTo>
                      <a:pt x="528" y="38"/>
                    </a:lnTo>
                    <a:lnTo>
                      <a:pt x="505" y="29"/>
                    </a:lnTo>
                    <a:lnTo>
                      <a:pt x="481" y="22"/>
                    </a:lnTo>
                    <a:lnTo>
                      <a:pt x="454" y="15"/>
                    </a:lnTo>
                    <a:lnTo>
                      <a:pt x="429" y="12"/>
                    </a:lnTo>
                    <a:lnTo>
                      <a:pt x="401" y="8"/>
                    </a:lnTo>
                    <a:lnTo>
                      <a:pt x="372" y="4"/>
                    </a:lnTo>
                    <a:lnTo>
                      <a:pt x="343" y="3"/>
                    </a:lnTo>
                    <a:lnTo>
                      <a:pt x="313" y="2"/>
                    </a:lnTo>
                    <a:lnTo>
                      <a:pt x="281" y="0"/>
                    </a:lnTo>
                    <a:lnTo>
                      <a:pt x="146" y="0"/>
                    </a:lnTo>
                    <a:lnTo>
                      <a:pt x="0" y="0"/>
                    </a:lnTo>
                    <a:lnTo>
                      <a:pt x="6" y="1965"/>
                    </a:lnTo>
                    <a:lnTo>
                      <a:pt x="331" y="1957"/>
                    </a:lnTo>
                    <a:lnTo>
                      <a:pt x="318" y="1124"/>
                    </a:lnTo>
                    <a:close/>
                  </a:path>
                </a:pathLst>
              </a:custGeom>
              <a:solidFill>
                <a:srgbClr val="B1180A"/>
              </a:solidFill>
              <a:ln w="9525">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42">
                <a:extLst>
                  <a:ext uri="{FF2B5EF4-FFF2-40B4-BE49-F238E27FC236}">
                    <a16:creationId xmlns:a16="http://schemas.microsoft.com/office/drawing/2014/main" id="{9516322A-575D-4030-3E9C-0DB8C186EB6D}"/>
                  </a:ext>
                </a:extLst>
              </p:cNvPr>
              <p:cNvSpPr>
                <a:spLocks/>
              </p:cNvSpPr>
              <p:nvPr/>
            </p:nvSpPr>
            <p:spPr bwMode="auto">
              <a:xfrm>
                <a:off x="1572384" y="7977982"/>
                <a:ext cx="246062" cy="781050"/>
              </a:xfrm>
              <a:custGeom>
                <a:avLst/>
                <a:gdLst>
                  <a:gd name="T0" fmla="*/ 335 w 619"/>
                  <a:gd name="T1" fmla="*/ 322 h 1967"/>
                  <a:gd name="T2" fmla="*/ 609 w 619"/>
                  <a:gd name="T3" fmla="*/ 315 h 1967"/>
                  <a:gd name="T4" fmla="*/ 608 w 619"/>
                  <a:gd name="T5" fmla="*/ 0 h 1967"/>
                  <a:gd name="T6" fmla="*/ 0 w 619"/>
                  <a:gd name="T7" fmla="*/ 0 h 1967"/>
                  <a:gd name="T8" fmla="*/ 6 w 619"/>
                  <a:gd name="T9" fmla="*/ 1960 h 1967"/>
                  <a:gd name="T10" fmla="*/ 63 w 619"/>
                  <a:gd name="T11" fmla="*/ 1961 h 1967"/>
                  <a:gd name="T12" fmla="*/ 139 w 619"/>
                  <a:gd name="T13" fmla="*/ 1962 h 1967"/>
                  <a:gd name="T14" fmla="*/ 227 w 619"/>
                  <a:gd name="T15" fmla="*/ 1965 h 1967"/>
                  <a:gd name="T16" fmla="*/ 319 w 619"/>
                  <a:gd name="T17" fmla="*/ 1967 h 1967"/>
                  <a:gd name="T18" fmla="*/ 364 w 619"/>
                  <a:gd name="T19" fmla="*/ 1967 h 1967"/>
                  <a:gd name="T20" fmla="*/ 410 w 619"/>
                  <a:gd name="T21" fmla="*/ 1967 h 1967"/>
                  <a:gd name="T22" fmla="*/ 452 w 619"/>
                  <a:gd name="T23" fmla="*/ 1966 h 1967"/>
                  <a:gd name="T24" fmla="*/ 491 w 619"/>
                  <a:gd name="T25" fmla="*/ 1965 h 1967"/>
                  <a:gd name="T26" fmla="*/ 525 w 619"/>
                  <a:gd name="T27" fmla="*/ 1961 h 1967"/>
                  <a:gd name="T28" fmla="*/ 555 w 619"/>
                  <a:gd name="T29" fmla="*/ 1957 h 1967"/>
                  <a:gd name="T30" fmla="*/ 568 w 619"/>
                  <a:gd name="T31" fmla="*/ 1955 h 1967"/>
                  <a:gd name="T32" fmla="*/ 578 w 619"/>
                  <a:gd name="T33" fmla="*/ 1952 h 1967"/>
                  <a:gd name="T34" fmla="*/ 588 w 619"/>
                  <a:gd name="T35" fmla="*/ 1950 h 1967"/>
                  <a:gd name="T36" fmla="*/ 596 w 619"/>
                  <a:gd name="T37" fmla="*/ 1946 h 1967"/>
                  <a:gd name="T38" fmla="*/ 601 w 619"/>
                  <a:gd name="T39" fmla="*/ 1934 h 1967"/>
                  <a:gd name="T40" fmla="*/ 606 w 619"/>
                  <a:gd name="T41" fmla="*/ 1919 h 1967"/>
                  <a:gd name="T42" fmla="*/ 611 w 619"/>
                  <a:gd name="T43" fmla="*/ 1901 h 1967"/>
                  <a:gd name="T44" fmla="*/ 613 w 619"/>
                  <a:gd name="T45" fmla="*/ 1882 h 1967"/>
                  <a:gd name="T46" fmla="*/ 616 w 619"/>
                  <a:gd name="T47" fmla="*/ 1861 h 1967"/>
                  <a:gd name="T48" fmla="*/ 618 w 619"/>
                  <a:gd name="T49" fmla="*/ 1839 h 1967"/>
                  <a:gd name="T50" fmla="*/ 618 w 619"/>
                  <a:gd name="T51" fmla="*/ 1815 h 1967"/>
                  <a:gd name="T52" fmla="*/ 619 w 619"/>
                  <a:gd name="T53" fmla="*/ 1791 h 1967"/>
                  <a:gd name="T54" fmla="*/ 618 w 619"/>
                  <a:gd name="T55" fmla="*/ 1742 h 1967"/>
                  <a:gd name="T56" fmla="*/ 614 w 619"/>
                  <a:gd name="T57" fmla="*/ 1695 h 1967"/>
                  <a:gd name="T58" fmla="*/ 612 w 619"/>
                  <a:gd name="T59" fmla="*/ 1672 h 1967"/>
                  <a:gd name="T60" fmla="*/ 609 w 619"/>
                  <a:gd name="T61" fmla="*/ 1652 h 1967"/>
                  <a:gd name="T62" fmla="*/ 606 w 619"/>
                  <a:gd name="T63" fmla="*/ 1634 h 1967"/>
                  <a:gd name="T64" fmla="*/ 602 w 619"/>
                  <a:gd name="T65" fmla="*/ 1618 h 1967"/>
                  <a:gd name="T66" fmla="*/ 323 w 619"/>
                  <a:gd name="T67" fmla="*/ 1619 h 1967"/>
                  <a:gd name="T68" fmla="*/ 330 w 619"/>
                  <a:gd name="T69" fmla="*/ 1100 h 1967"/>
                  <a:gd name="T70" fmla="*/ 569 w 619"/>
                  <a:gd name="T71" fmla="*/ 1098 h 1967"/>
                  <a:gd name="T72" fmla="*/ 566 w 619"/>
                  <a:gd name="T73" fmla="*/ 754 h 1967"/>
                  <a:gd name="T74" fmla="*/ 333 w 619"/>
                  <a:gd name="T75" fmla="*/ 750 h 1967"/>
                  <a:gd name="T76" fmla="*/ 335 w 619"/>
                  <a:gd name="T77" fmla="*/ 322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9" h="1967">
                    <a:moveTo>
                      <a:pt x="335" y="322"/>
                    </a:moveTo>
                    <a:lnTo>
                      <a:pt x="609" y="315"/>
                    </a:lnTo>
                    <a:lnTo>
                      <a:pt x="608" y="0"/>
                    </a:lnTo>
                    <a:lnTo>
                      <a:pt x="0" y="0"/>
                    </a:lnTo>
                    <a:lnTo>
                      <a:pt x="6" y="1960"/>
                    </a:lnTo>
                    <a:lnTo>
                      <a:pt x="63" y="1961"/>
                    </a:lnTo>
                    <a:lnTo>
                      <a:pt x="139" y="1962"/>
                    </a:lnTo>
                    <a:lnTo>
                      <a:pt x="227" y="1965"/>
                    </a:lnTo>
                    <a:lnTo>
                      <a:pt x="319" y="1967"/>
                    </a:lnTo>
                    <a:lnTo>
                      <a:pt x="364" y="1967"/>
                    </a:lnTo>
                    <a:lnTo>
                      <a:pt x="410" y="1967"/>
                    </a:lnTo>
                    <a:lnTo>
                      <a:pt x="452" y="1966"/>
                    </a:lnTo>
                    <a:lnTo>
                      <a:pt x="491" y="1965"/>
                    </a:lnTo>
                    <a:lnTo>
                      <a:pt x="525" y="1961"/>
                    </a:lnTo>
                    <a:lnTo>
                      <a:pt x="555" y="1957"/>
                    </a:lnTo>
                    <a:lnTo>
                      <a:pt x="568" y="1955"/>
                    </a:lnTo>
                    <a:lnTo>
                      <a:pt x="578" y="1952"/>
                    </a:lnTo>
                    <a:lnTo>
                      <a:pt x="588" y="1950"/>
                    </a:lnTo>
                    <a:lnTo>
                      <a:pt x="596" y="1946"/>
                    </a:lnTo>
                    <a:lnTo>
                      <a:pt x="601" y="1934"/>
                    </a:lnTo>
                    <a:lnTo>
                      <a:pt x="606" y="1919"/>
                    </a:lnTo>
                    <a:lnTo>
                      <a:pt x="611" y="1901"/>
                    </a:lnTo>
                    <a:lnTo>
                      <a:pt x="613" y="1882"/>
                    </a:lnTo>
                    <a:lnTo>
                      <a:pt x="616" y="1861"/>
                    </a:lnTo>
                    <a:lnTo>
                      <a:pt x="618" y="1839"/>
                    </a:lnTo>
                    <a:lnTo>
                      <a:pt x="618" y="1815"/>
                    </a:lnTo>
                    <a:lnTo>
                      <a:pt x="619" y="1791"/>
                    </a:lnTo>
                    <a:lnTo>
                      <a:pt x="618" y="1742"/>
                    </a:lnTo>
                    <a:lnTo>
                      <a:pt x="614" y="1695"/>
                    </a:lnTo>
                    <a:lnTo>
                      <a:pt x="612" y="1672"/>
                    </a:lnTo>
                    <a:lnTo>
                      <a:pt x="609" y="1652"/>
                    </a:lnTo>
                    <a:lnTo>
                      <a:pt x="606" y="1634"/>
                    </a:lnTo>
                    <a:lnTo>
                      <a:pt x="602" y="1618"/>
                    </a:lnTo>
                    <a:lnTo>
                      <a:pt x="323" y="1619"/>
                    </a:lnTo>
                    <a:lnTo>
                      <a:pt x="330" y="1100"/>
                    </a:lnTo>
                    <a:lnTo>
                      <a:pt x="569" y="1098"/>
                    </a:lnTo>
                    <a:lnTo>
                      <a:pt x="566" y="754"/>
                    </a:lnTo>
                    <a:lnTo>
                      <a:pt x="333" y="750"/>
                    </a:lnTo>
                    <a:lnTo>
                      <a:pt x="335" y="322"/>
                    </a:lnTo>
                    <a:close/>
                  </a:path>
                </a:pathLst>
              </a:custGeom>
              <a:solidFill>
                <a:srgbClr val="B1180A"/>
              </a:solidFill>
              <a:ln w="9525">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43">
                <a:extLst>
                  <a:ext uri="{FF2B5EF4-FFF2-40B4-BE49-F238E27FC236}">
                    <a16:creationId xmlns:a16="http://schemas.microsoft.com/office/drawing/2014/main" id="{F65BCA26-9189-F51A-8AE9-8768E6A20A80}"/>
                  </a:ext>
                </a:extLst>
              </p:cNvPr>
              <p:cNvSpPr>
                <a:spLocks/>
              </p:cNvSpPr>
              <p:nvPr/>
            </p:nvSpPr>
            <p:spPr bwMode="auto">
              <a:xfrm>
                <a:off x="5568122" y="7966870"/>
                <a:ext cx="242887" cy="779462"/>
              </a:xfrm>
              <a:custGeom>
                <a:avLst/>
                <a:gdLst>
                  <a:gd name="T0" fmla="*/ 335 w 614"/>
                  <a:gd name="T1" fmla="*/ 323 h 1966"/>
                  <a:gd name="T2" fmla="*/ 610 w 614"/>
                  <a:gd name="T3" fmla="*/ 321 h 1966"/>
                  <a:gd name="T4" fmla="*/ 604 w 614"/>
                  <a:gd name="T5" fmla="*/ 0 h 1966"/>
                  <a:gd name="T6" fmla="*/ 0 w 614"/>
                  <a:gd name="T7" fmla="*/ 5 h 1966"/>
                  <a:gd name="T8" fmla="*/ 4 w 614"/>
                  <a:gd name="T9" fmla="*/ 1952 h 1966"/>
                  <a:gd name="T10" fmla="*/ 24 w 614"/>
                  <a:gd name="T11" fmla="*/ 1956 h 1966"/>
                  <a:gd name="T12" fmla="*/ 51 w 614"/>
                  <a:gd name="T13" fmla="*/ 1960 h 1966"/>
                  <a:gd name="T14" fmla="*/ 83 w 614"/>
                  <a:gd name="T15" fmla="*/ 1962 h 1966"/>
                  <a:gd name="T16" fmla="*/ 119 w 614"/>
                  <a:gd name="T17" fmla="*/ 1964 h 1966"/>
                  <a:gd name="T18" fmla="*/ 204 w 614"/>
                  <a:gd name="T19" fmla="*/ 1966 h 1966"/>
                  <a:gd name="T20" fmla="*/ 296 w 614"/>
                  <a:gd name="T21" fmla="*/ 1966 h 1966"/>
                  <a:gd name="T22" fmla="*/ 389 w 614"/>
                  <a:gd name="T23" fmla="*/ 1965 h 1966"/>
                  <a:gd name="T24" fmla="*/ 479 w 614"/>
                  <a:gd name="T25" fmla="*/ 1962 h 1966"/>
                  <a:gd name="T26" fmla="*/ 556 w 614"/>
                  <a:gd name="T27" fmla="*/ 1961 h 1966"/>
                  <a:gd name="T28" fmla="*/ 614 w 614"/>
                  <a:gd name="T29" fmla="*/ 1960 h 1966"/>
                  <a:gd name="T30" fmla="*/ 609 w 614"/>
                  <a:gd name="T31" fmla="*/ 1618 h 1966"/>
                  <a:gd name="T32" fmla="*/ 325 w 614"/>
                  <a:gd name="T33" fmla="*/ 1611 h 1966"/>
                  <a:gd name="T34" fmla="*/ 330 w 614"/>
                  <a:gd name="T35" fmla="*/ 1101 h 1966"/>
                  <a:gd name="T36" fmla="*/ 570 w 614"/>
                  <a:gd name="T37" fmla="*/ 1088 h 1966"/>
                  <a:gd name="T38" fmla="*/ 564 w 614"/>
                  <a:gd name="T39" fmla="*/ 754 h 1966"/>
                  <a:gd name="T40" fmla="*/ 327 w 614"/>
                  <a:gd name="T41" fmla="*/ 749 h 1966"/>
                  <a:gd name="T42" fmla="*/ 335 w 614"/>
                  <a:gd name="T43" fmla="*/ 323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4" h="1966">
                    <a:moveTo>
                      <a:pt x="335" y="323"/>
                    </a:moveTo>
                    <a:lnTo>
                      <a:pt x="610" y="321"/>
                    </a:lnTo>
                    <a:lnTo>
                      <a:pt x="604" y="0"/>
                    </a:lnTo>
                    <a:lnTo>
                      <a:pt x="0" y="5"/>
                    </a:lnTo>
                    <a:lnTo>
                      <a:pt x="4" y="1952"/>
                    </a:lnTo>
                    <a:lnTo>
                      <a:pt x="24" y="1956"/>
                    </a:lnTo>
                    <a:lnTo>
                      <a:pt x="51" y="1960"/>
                    </a:lnTo>
                    <a:lnTo>
                      <a:pt x="83" y="1962"/>
                    </a:lnTo>
                    <a:lnTo>
                      <a:pt x="119" y="1964"/>
                    </a:lnTo>
                    <a:lnTo>
                      <a:pt x="204" y="1966"/>
                    </a:lnTo>
                    <a:lnTo>
                      <a:pt x="296" y="1966"/>
                    </a:lnTo>
                    <a:lnTo>
                      <a:pt x="389" y="1965"/>
                    </a:lnTo>
                    <a:lnTo>
                      <a:pt x="479" y="1962"/>
                    </a:lnTo>
                    <a:lnTo>
                      <a:pt x="556" y="1961"/>
                    </a:lnTo>
                    <a:lnTo>
                      <a:pt x="614" y="1960"/>
                    </a:lnTo>
                    <a:lnTo>
                      <a:pt x="609" y="1618"/>
                    </a:lnTo>
                    <a:lnTo>
                      <a:pt x="325" y="1611"/>
                    </a:lnTo>
                    <a:lnTo>
                      <a:pt x="330" y="1101"/>
                    </a:lnTo>
                    <a:lnTo>
                      <a:pt x="570" y="1088"/>
                    </a:lnTo>
                    <a:lnTo>
                      <a:pt x="564" y="754"/>
                    </a:lnTo>
                    <a:lnTo>
                      <a:pt x="327" y="749"/>
                    </a:lnTo>
                    <a:lnTo>
                      <a:pt x="335" y="323"/>
                    </a:lnTo>
                    <a:close/>
                  </a:path>
                </a:pathLst>
              </a:custGeom>
              <a:solidFill>
                <a:srgbClr val="B1180A"/>
              </a:solidFill>
              <a:ln w="9525">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44">
                <a:extLst>
                  <a:ext uri="{FF2B5EF4-FFF2-40B4-BE49-F238E27FC236}">
                    <a16:creationId xmlns:a16="http://schemas.microsoft.com/office/drawing/2014/main" id="{4327540E-6A9A-9AF0-A38E-8A991BEF7805}"/>
                  </a:ext>
                </a:extLst>
              </p:cNvPr>
              <p:cNvSpPr>
                <a:spLocks/>
              </p:cNvSpPr>
              <p:nvPr/>
            </p:nvSpPr>
            <p:spPr bwMode="auto">
              <a:xfrm>
                <a:off x="1291397" y="7976395"/>
                <a:ext cx="242887" cy="779462"/>
              </a:xfrm>
              <a:custGeom>
                <a:avLst/>
                <a:gdLst>
                  <a:gd name="T0" fmla="*/ 333 w 611"/>
                  <a:gd name="T1" fmla="*/ 329 h 1963"/>
                  <a:gd name="T2" fmla="*/ 588 w 611"/>
                  <a:gd name="T3" fmla="*/ 321 h 1963"/>
                  <a:gd name="T4" fmla="*/ 590 w 611"/>
                  <a:gd name="T5" fmla="*/ 0 h 1963"/>
                  <a:gd name="T6" fmla="*/ 0 w 611"/>
                  <a:gd name="T7" fmla="*/ 10 h 1963"/>
                  <a:gd name="T8" fmla="*/ 5 w 611"/>
                  <a:gd name="T9" fmla="*/ 1963 h 1963"/>
                  <a:gd name="T10" fmla="*/ 608 w 611"/>
                  <a:gd name="T11" fmla="*/ 1963 h 1963"/>
                  <a:gd name="T12" fmla="*/ 611 w 611"/>
                  <a:gd name="T13" fmla="*/ 1624 h 1963"/>
                  <a:gd name="T14" fmla="*/ 325 w 611"/>
                  <a:gd name="T15" fmla="*/ 1619 h 1963"/>
                  <a:gd name="T16" fmla="*/ 329 w 611"/>
                  <a:gd name="T17" fmla="*/ 1106 h 1963"/>
                  <a:gd name="T18" fmla="*/ 568 w 611"/>
                  <a:gd name="T19" fmla="*/ 1107 h 1963"/>
                  <a:gd name="T20" fmla="*/ 568 w 611"/>
                  <a:gd name="T21" fmla="*/ 1066 h 1963"/>
                  <a:gd name="T22" fmla="*/ 570 w 611"/>
                  <a:gd name="T23" fmla="*/ 1022 h 1963"/>
                  <a:gd name="T24" fmla="*/ 572 w 611"/>
                  <a:gd name="T25" fmla="*/ 976 h 1963"/>
                  <a:gd name="T26" fmla="*/ 573 w 611"/>
                  <a:gd name="T27" fmla="*/ 930 h 1963"/>
                  <a:gd name="T28" fmla="*/ 572 w 611"/>
                  <a:gd name="T29" fmla="*/ 884 h 1963"/>
                  <a:gd name="T30" fmla="*/ 569 w 611"/>
                  <a:gd name="T31" fmla="*/ 838 h 1963"/>
                  <a:gd name="T32" fmla="*/ 566 w 611"/>
                  <a:gd name="T33" fmla="*/ 817 h 1963"/>
                  <a:gd name="T34" fmla="*/ 564 w 611"/>
                  <a:gd name="T35" fmla="*/ 797 h 1963"/>
                  <a:gd name="T36" fmla="*/ 560 w 611"/>
                  <a:gd name="T37" fmla="*/ 776 h 1963"/>
                  <a:gd name="T38" fmla="*/ 556 w 611"/>
                  <a:gd name="T39" fmla="*/ 757 h 1963"/>
                  <a:gd name="T40" fmla="*/ 329 w 611"/>
                  <a:gd name="T41" fmla="*/ 755 h 1963"/>
                  <a:gd name="T42" fmla="*/ 333 w 611"/>
                  <a:gd name="T43" fmla="*/ 329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1" h="1963">
                    <a:moveTo>
                      <a:pt x="333" y="329"/>
                    </a:moveTo>
                    <a:lnTo>
                      <a:pt x="588" y="321"/>
                    </a:lnTo>
                    <a:lnTo>
                      <a:pt x="590" y="0"/>
                    </a:lnTo>
                    <a:lnTo>
                      <a:pt x="0" y="10"/>
                    </a:lnTo>
                    <a:lnTo>
                      <a:pt x="5" y="1963"/>
                    </a:lnTo>
                    <a:lnTo>
                      <a:pt x="608" y="1963"/>
                    </a:lnTo>
                    <a:lnTo>
                      <a:pt x="611" y="1624"/>
                    </a:lnTo>
                    <a:lnTo>
                      <a:pt x="325" y="1619"/>
                    </a:lnTo>
                    <a:lnTo>
                      <a:pt x="329" y="1106"/>
                    </a:lnTo>
                    <a:lnTo>
                      <a:pt x="568" y="1107"/>
                    </a:lnTo>
                    <a:lnTo>
                      <a:pt x="568" y="1066"/>
                    </a:lnTo>
                    <a:lnTo>
                      <a:pt x="570" y="1022"/>
                    </a:lnTo>
                    <a:lnTo>
                      <a:pt x="572" y="976"/>
                    </a:lnTo>
                    <a:lnTo>
                      <a:pt x="573" y="930"/>
                    </a:lnTo>
                    <a:lnTo>
                      <a:pt x="572" y="884"/>
                    </a:lnTo>
                    <a:lnTo>
                      <a:pt x="569" y="838"/>
                    </a:lnTo>
                    <a:lnTo>
                      <a:pt x="566" y="817"/>
                    </a:lnTo>
                    <a:lnTo>
                      <a:pt x="564" y="797"/>
                    </a:lnTo>
                    <a:lnTo>
                      <a:pt x="560" y="776"/>
                    </a:lnTo>
                    <a:lnTo>
                      <a:pt x="556" y="757"/>
                    </a:lnTo>
                    <a:lnTo>
                      <a:pt x="329" y="755"/>
                    </a:lnTo>
                    <a:lnTo>
                      <a:pt x="333" y="329"/>
                    </a:lnTo>
                    <a:close/>
                  </a:path>
                </a:pathLst>
              </a:custGeom>
              <a:solidFill>
                <a:srgbClr val="B1180A"/>
              </a:solidFill>
              <a:ln w="9525">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45">
                <a:extLst>
                  <a:ext uri="{FF2B5EF4-FFF2-40B4-BE49-F238E27FC236}">
                    <a16:creationId xmlns:a16="http://schemas.microsoft.com/office/drawing/2014/main" id="{C9FF3D0B-E336-CE9F-EA3A-DC68B9956FB2}"/>
                  </a:ext>
                </a:extLst>
              </p:cNvPr>
              <p:cNvSpPr>
                <a:spLocks/>
              </p:cNvSpPr>
              <p:nvPr/>
            </p:nvSpPr>
            <p:spPr bwMode="auto">
              <a:xfrm>
                <a:off x="3793297" y="7973220"/>
                <a:ext cx="330200" cy="787400"/>
              </a:xfrm>
              <a:custGeom>
                <a:avLst/>
                <a:gdLst>
                  <a:gd name="T0" fmla="*/ 601 w 834"/>
                  <a:gd name="T1" fmla="*/ 1933 h 1983"/>
                  <a:gd name="T2" fmla="*/ 607 w 834"/>
                  <a:gd name="T3" fmla="*/ 1838 h 1983"/>
                  <a:gd name="T4" fmla="*/ 605 w 834"/>
                  <a:gd name="T5" fmla="*/ 1645 h 1983"/>
                  <a:gd name="T6" fmla="*/ 597 w 834"/>
                  <a:gd name="T7" fmla="*/ 1415 h 1983"/>
                  <a:gd name="T8" fmla="*/ 597 w 834"/>
                  <a:gd name="T9" fmla="*/ 1175 h 1983"/>
                  <a:gd name="T10" fmla="*/ 603 w 834"/>
                  <a:gd name="T11" fmla="*/ 1061 h 1983"/>
                  <a:gd name="T12" fmla="*/ 615 w 834"/>
                  <a:gd name="T13" fmla="*/ 956 h 1983"/>
                  <a:gd name="T14" fmla="*/ 641 w 834"/>
                  <a:gd name="T15" fmla="*/ 833 h 1983"/>
                  <a:gd name="T16" fmla="*/ 680 w 834"/>
                  <a:gd name="T17" fmla="*/ 661 h 1983"/>
                  <a:gd name="T18" fmla="*/ 719 w 834"/>
                  <a:gd name="T19" fmla="*/ 491 h 1983"/>
                  <a:gd name="T20" fmla="*/ 760 w 834"/>
                  <a:gd name="T21" fmla="*/ 329 h 1983"/>
                  <a:gd name="T22" fmla="*/ 804 w 834"/>
                  <a:gd name="T23" fmla="*/ 158 h 1983"/>
                  <a:gd name="T24" fmla="*/ 834 w 834"/>
                  <a:gd name="T25" fmla="*/ 2 h 1983"/>
                  <a:gd name="T26" fmla="*/ 748 w 834"/>
                  <a:gd name="T27" fmla="*/ 0 h 1983"/>
                  <a:gd name="T28" fmla="*/ 660 w 834"/>
                  <a:gd name="T29" fmla="*/ 1 h 1983"/>
                  <a:gd name="T30" fmla="*/ 568 w 834"/>
                  <a:gd name="T31" fmla="*/ 1 h 1983"/>
                  <a:gd name="T32" fmla="*/ 521 w 834"/>
                  <a:gd name="T33" fmla="*/ 3 h 1983"/>
                  <a:gd name="T34" fmla="*/ 500 w 834"/>
                  <a:gd name="T35" fmla="*/ 12 h 1983"/>
                  <a:gd name="T36" fmla="*/ 487 w 834"/>
                  <a:gd name="T37" fmla="*/ 29 h 1983"/>
                  <a:gd name="T38" fmla="*/ 481 w 834"/>
                  <a:gd name="T39" fmla="*/ 55 h 1983"/>
                  <a:gd name="T40" fmla="*/ 469 w 834"/>
                  <a:gd name="T41" fmla="*/ 216 h 1983"/>
                  <a:gd name="T42" fmla="*/ 448 w 834"/>
                  <a:gd name="T43" fmla="*/ 377 h 1983"/>
                  <a:gd name="T44" fmla="*/ 424 w 834"/>
                  <a:gd name="T45" fmla="*/ 503 h 1983"/>
                  <a:gd name="T46" fmla="*/ 400 w 834"/>
                  <a:gd name="T47" fmla="*/ 312 h 1983"/>
                  <a:gd name="T48" fmla="*/ 381 w 834"/>
                  <a:gd name="T49" fmla="*/ 172 h 1983"/>
                  <a:gd name="T50" fmla="*/ 360 w 834"/>
                  <a:gd name="T51" fmla="*/ 77 h 1983"/>
                  <a:gd name="T52" fmla="*/ 331 w 834"/>
                  <a:gd name="T53" fmla="*/ 3 h 1983"/>
                  <a:gd name="T54" fmla="*/ 24 w 834"/>
                  <a:gd name="T55" fmla="*/ 117 h 1983"/>
                  <a:gd name="T56" fmla="*/ 64 w 834"/>
                  <a:gd name="T57" fmla="*/ 285 h 1983"/>
                  <a:gd name="T58" fmla="*/ 107 w 834"/>
                  <a:gd name="T59" fmla="*/ 453 h 1983"/>
                  <a:gd name="T60" fmla="*/ 154 w 834"/>
                  <a:gd name="T61" fmla="*/ 622 h 1983"/>
                  <a:gd name="T62" fmla="*/ 198 w 834"/>
                  <a:gd name="T63" fmla="*/ 791 h 1983"/>
                  <a:gd name="T64" fmla="*/ 236 w 834"/>
                  <a:gd name="T65" fmla="*/ 943 h 1983"/>
                  <a:gd name="T66" fmla="*/ 255 w 834"/>
                  <a:gd name="T67" fmla="*/ 1081 h 1983"/>
                  <a:gd name="T68" fmla="*/ 265 w 834"/>
                  <a:gd name="T69" fmla="*/ 1237 h 1983"/>
                  <a:gd name="T70" fmla="*/ 269 w 834"/>
                  <a:gd name="T71" fmla="*/ 1507 h 1983"/>
                  <a:gd name="T72" fmla="*/ 266 w 834"/>
                  <a:gd name="T73" fmla="*/ 1795 h 1983"/>
                  <a:gd name="T74" fmla="*/ 266 w 834"/>
                  <a:gd name="T75" fmla="*/ 1895 h 1983"/>
                  <a:gd name="T76" fmla="*/ 273 w 834"/>
                  <a:gd name="T77" fmla="*/ 1929 h 1983"/>
                  <a:gd name="T78" fmla="*/ 286 w 834"/>
                  <a:gd name="T79" fmla="*/ 1954 h 1983"/>
                  <a:gd name="T80" fmla="*/ 309 w 834"/>
                  <a:gd name="T81" fmla="*/ 1971 h 1983"/>
                  <a:gd name="T82" fmla="*/ 346 w 834"/>
                  <a:gd name="T83" fmla="*/ 1981 h 1983"/>
                  <a:gd name="T84" fmla="*/ 419 w 834"/>
                  <a:gd name="T85" fmla="*/ 1982 h 1983"/>
                  <a:gd name="T86" fmla="*/ 593 w 834"/>
                  <a:gd name="T87" fmla="*/ 1967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983">
                    <a:moveTo>
                      <a:pt x="593" y="1967"/>
                    </a:moveTo>
                    <a:lnTo>
                      <a:pt x="597" y="1950"/>
                    </a:lnTo>
                    <a:lnTo>
                      <a:pt x="601" y="1933"/>
                    </a:lnTo>
                    <a:lnTo>
                      <a:pt x="603" y="1912"/>
                    </a:lnTo>
                    <a:lnTo>
                      <a:pt x="605" y="1890"/>
                    </a:lnTo>
                    <a:lnTo>
                      <a:pt x="607" y="1838"/>
                    </a:lnTo>
                    <a:lnTo>
                      <a:pt x="607" y="1779"/>
                    </a:lnTo>
                    <a:lnTo>
                      <a:pt x="606" y="1715"/>
                    </a:lnTo>
                    <a:lnTo>
                      <a:pt x="605" y="1645"/>
                    </a:lnTo>
                    <a:lnTo>
                      <a:pt x="602" y="1570"/>
                    </a:lnTo>
                    <a:lnTo>
                      <a:pt x="598" y="1493"/>
                    </a:lnTo>
                    <a:lnTo>
                      <a:pt x="597" y="1415"/>
                    </a:lnTo>
                    <a:lnTo>
                      <a:pt x="596" y="1335"/>
                    </a:lnTo>
                    <a:lnTo>
                      <a:pt x="594" y="1255"/>
                    </a:lnTo>
                    <a:lnTo>
                      <a:pt x="597" y="1175"/>
                    </a:lnTo>
                    <a:lnTo>
                      <a:pt x="598" y="1137"/>
                    </a:lnTo>
                    <a:lnTo>
                      <a:pt x="600" y="1099"/>
                    </a:lnTo>
                    <a:lnTo>
                      <a:pt x="603" y="1061"/>
                    </a:lnTo>
                    <a:lnTo>
                      <a:pt x="606" y="1026"/>
                    </a:lnTo>
                    <a:lnTo>
                      <a:pt x="611" y="990"/>
                    </a:lnTo>
                    <a:lnTo>
                      <a:pt x="615" y="956"/>
                    </a:lnTo>
                    <a:lnTo>
                      <a:pt x="621" y="923"/>
                    </a:lnTo>
                    <a:lnTo>
                      <a:pt x="627" y="891"/>
                    </a:lnTo>
                    <a:lnTo>
                      <a:pt x="641" y="833"/>
                    </a:lnTo>
                    <a:lnTo>
                      <a:pt x="655" y="775"/>
                    </a:lnTo>
                    <a:lnTo>
                      <a:pt x="668" y="718"/>
                    </a:lnTo>
                    <a:lnTo>
                      <a:pt x="680" y="661"/>
                    </a:lnTo>
                    <a:lnTo>
                      <a:pt x="693" y="604"/>
                    </a:lnTo>
                    <a:lnTo>
                      <a:pt x="707" y="547"/>
                    </a:lnTo>
                    <a:lnTo>
                      <a:pt x="719" y="491"/>
                    </a:lnTo>
                    <a:lnTo>
                      <a:pt x="733" y="435"/>
                    </a:lnTo>
                    <a:lnTo>
                      <a:pt x="746" y="383"/>
                    </a:lnTo>
                    <a:lnTo>
                      <a:pt x="760" y="329"/>
                    </a:lnTo>
                    <a:lnTo>
                      <a:pt x="775" y="272"/>
                    </a:lnTo>
                    <a:lnTo>
                      <a:pt x="790" y="215"/>
                    </a:lnTo>
                    <a:lnTo>
                      <a:pt x="804" y="158"/>
                    </a:lnTo>
                    <a:lnTo>
                      <a:pt x="817" y="102"/>
                    </a:lnTo>
                    <a:lnTo>
                      <a:pt x="827" y="50"/>
                    </a:lnTo>
                    <a:lnTo>
                      <a:pt x="834" y="2"/>
                    </a:lnTo>
                    <a:lnTo>
                      <a:pt x="807" y="0"/>
                    </a:lnTo>
                    <a:lnTo>
                      <a:pt x="778" y="0"/>
                    </a:lnTo>
                    <a:lnTo>
                      <a:pt x="748" y="0"/>
                    </a:lnTo>
                    <a:lnTo>
                      <a:pt x="719" y="0"/>
                    </a:lnTo>
                    <a:lnTo>
                      <a:pt x="689" y="1"/>
                    </a:lnTo>
                    <a:lnTo>
                      <a:pt x="660" y="1"/>
                    </a:lnTo>
                    <a:lnTo>
                      <a:pt x="631" y="2"/>
                    </a:lnTo>
                    <a:lnTo>
                      <a:pt x="601" y="1"/>
                    </a:lnTo>
                    <a:lnTo>
                      <a:pt x="568" y="1"/>
                    </a:lnTo>
                    <a:lnTo>
                      <a:pt x="541" y="1"/>
                    </a:lnTo>
                    <a:lnTo>
                      <a:pt x="530" y="2"/>
                    </a:lnTo>
                    <a:lnTo>
                      <a:pt x="521" y="3"/>
                    </a:lnTo>
                    <a:lnTo>
                      <a:pt x="512" y="6"/>
                    </a:lnTo>
                    <a:lnTo>
                      <a:pt x="506" y="8"/>
                    </a:lnTo>
                    <a:lnTo>
                      <a:pt x="500" y="12"/>
                    </a:lnTo>
                    <a:lnTo>
                      <a:pt x="495" y="17"/>
                    </a:lnTo>
                    <a:lnTo>
                      <a:pt x="491" y="22"/>
                    </a:lnTo>
                    <a:lnTo>
                      <a:pt x="487" y="29"/>
                    </a:lnTo>
                    <a:lnTo>
                      <a:pt x="485" y="36"/>
                    </a:lnTo>
                    <a:lnTo>
                      <a:pt x="482" y="45"/>
                    </a:lnTo>
                    <a:lnTo>
                      <a:pt x="481" y="55"/>
                    </a:lnTo>
                    <a:lnTo>
                      <a:pt x="480" y="67"/>
                    </a:lnTo>
                    <a:lnTo>
                      <a:pt x="476" y="128"/>
                    </a:lnTo>
                    <a:lnTo>
                      <a:pt x="469" y="216"/>
                    </a:lnTo>
                    <a:lnTo>
                      <a:pt x="463" y="274"/>
                    </a:lnTo>
                    <a:lnTo>
                      <a:pt x="454" y="340"/>
                    </a:lnTo>
                    <a:lnTo>
                      <a:pt x="448" y="377"/>
                    </a:lnTo>
                    <a:lnTo>
                      <a:pt x="442" y="416"/>
                    </a:lnTo>
                    <a:lnTo>
                      <a:pt x="433" y="458"/>
                    </a:lnTo>
                    <a:lnTo>
                      <a:pt x="424" y="503"/>
                    </a:lnTo>
                    <a:lnTo>
                      <a:pt x="415" y="445"/>
                    </a:lnTo>
                    <a:lnTo>
                      <a:pt x="408" y="382"/>
                    </a:lnTo>
                    <a:lnTo>
                      <a:pt x="400" y="312"/>
                    </a:lnTo>
                    <a:lnTo>
                      <a:pt x="391" y="242"/>
                    </a:lnTo>
                    <a:lnTo>
                      <a:pt x="386" y="206"/>
                    </a:lnTo>
                    <a:lnTo>
                      <a:pt x="381" y="172"/>
                    </a:lnTo>
                    <a:lnTo>
                      <a:pt x="375" y="139"/>
                    </a:lnTo>
                    <a:lnTo>
                      <a:pt x="367" y="107"/>
                    </a:lnTo>
                    <a:lnTo>
                      <a:pt x="360" y="77"/>
                    </a:lnTo>
                    <a:lnTo>
                      <a:pt x="351" y="50"/>
                    </a:lnTo>
                    <a:lnTo>
                      <a:pt x="342" y="25"/>
                    </a:lnTo>
                    <a:lnTo>
                      <a:pt x="331" y="3"/>
                    </a:lnTo>
                    <a:lnTo>
                      <a:pt x="0" y="7"/>
                    </a:lnTo>
                    <a:lnTo>
                      <a:pt x="11" y="62"/>
                    </a:lnTo>
                    <a:lnTo>
                      <a:pt x="24" y="117"/>
                    </a:lnTo>
                    <a:lnTo>
                      <a:pt x="36" y="172"/>
                    </a:lnTo>
                    <a:lnTo>
                      <a:pt x="50" y="228"/>
                    </a:lnTo>
                    <a:lnTo>
                      <a:pt x="64" y="285"/>
                    </a:lnTo>
                    <a:lnTo>
                      <a:pt x="78" y="340"/>
                    </a:lnTo>
                    <a:lnTo>
                      <a:pt x="93" y="396"/>
                    </a:lnTo>
                    <a:lnTo>
                      <a:pt x="107" y="453"/>
                    </a:lnTo>
                    <a:lnTo>
                      <a:pt x="122" y="509"/>
                    </a:lnTo>
                    <a:lnTo>
                      <a:pt x="137" y="566"/>
                    </a:lnTo>
                    <a:lnTo>
                      <a:pt x="154" y="622"/>
                    </a:lnTo>
                    <a:lnTo>
                      <a:pt x="169" y="679"/>
                    </a:lnTo>
                    <a:lnTo>
                      <a:pt x="184" y="734"/>
                    </a:lnTo>
                    <a:lnTo>
                      <a:pt x="198" y="791"/>
                    </a:lnTo>
                    <a:lnTo>
                      <a:pt x="213" y="847"/>
                    </a:lnTo>
                    <a:lnTo>
                      <a:pt x="227" y="903"/>
                    </a:lnTo>
                    <a:lnTo>
                      <a:pt x="236" y="943"/>
                    </a:lnTo>
                    <a:lnTo>
                      <a:pt x="244" y="986"/>
                    </a:lnTo>
                    <a:lnTo>
                      <a:pt x="250" y="1032"/>
                    </a:lnTo>
                    <a:lnTo>
                      <a:pt x="255" y="1081"/>
                    </a:lnTo>
                    <a:lnTo>
                      <a:pt x="259" y="1131"/>
                    </a:lnTo>
                    <a:lnTo>
                      <a:pt x="262" y="1184"/>
                    </a:lnTo>
                    <a:lnTo>
                      <a:pt x="265" y="1237"/>
                    </a:lnTo>
                    <a:lnTo>
                      <a:pt x="266" y="1290"/>
                    </a:lnTo>
                    <a:lnTo>
                      <a:pt x="267" y="1401"/>
                    </a:lnTo>
                    <a:lnTo>
                      <a:pt x="269" y="1507"/>
                    </a:lnTo>
                    <a:lnTo>
                      <a:pt x="269" y="1610"/>
                    </a:lnTo>
                    <a:lnTo>
                      <a:pt x="269" y="1703"/>
                    </a:lnTo>
                    <a:lnTo>
                      <a:pt x="266" y="1795"/>
                    </a:lnTo>
                    <a:lnTo>
                      <a:pt x="265" y="1866"/>
                    </a:lnTo>
                    <a:lnTo>
                      <a:pt x="265" y="1881"/>
                    </a:lnTo>
                    <a:lnTo>
                      <a:pt x="266" y="1895"/>
                    </a:lnTo>
                    <a:lnTo>
                      <a:pt x="267" y="1907"/>
                    </a:lnTo>
                    <a:lnTo>
                      <a:pt x="270" y="1919"/>
                    </a:lnTo>
                    <a:lnTo>
                      <a:pt x="273" y="1929"/>
                    </a:lnTo>
                    <a:lnTo>
                      <a:pt x="276" y="1938"/>
                    </a:lnTo>
                    <a:lnTo>
                      <a:pt x="280" y="1947"/>
                    </a:lnTo>
                    <a:lnTo>
                      <a:pt x="286" y="1954"/>
                    </a:lnTo>
                    <a:lnTo>
                      <a:pt x="293" y="1961"/>
                    </a:lnTo>
                    <a:lnTo>
                      <a:pt x="300" y="1967"/>
                    </a:lnTo>
                    <a:lnTo>
                      <a:pt x="309" y="1971"/>
                    </a:lnTo>
                    <a:lnTo>
                      <a:pt x="321" y="1974"/>
                    </a:lnTo>
                    <a:lnTo>
                      <a:pt x="333" y="1978"/>
                    </a:lnTo>
                    <a:lnTo>
                      <a:pt x="346" y="1981"/>
                    </a:lnTo>
                    <a:lnTo>
                      <a:pt x="362" y="1982"/>
                    </a:lnTo>
                    <a:lnTo>
                      <a:pt x="379" y="1983"/>
                    </a:lnTo>
                    <a:lnTo>
                      <a:pt x="419" y="1982"/>
                    </a:lnTo>
                    <a:lnTo>
                      <a:pt x="468" y="1980"/>
                    </a:lnTo>
                    <a:lnTo>
                      <a:pt x="526" y="1974"/>
                    </a:lnTo>
                    <a:lnTo>
                      <a:pt x="593" y="1967"/>
                    </a:lnTo>
                    <a:close/>
                  </a:path>
                </a:pathLst>
              </a:custGeom>
              <a:solidFill>
                <a:srgbClr val="B1180A"/>
              </a:solidFill>
              <a:ln w="9525">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49">
                <a:extLst>
                  <a:ext uri="{FF2B5EF4-FFF2-40B4-BE49-F238E27FC236}">
                    <a16:creationId xmlns:a16="http://schemas.microsoft.com/office/drawing/2014/main" id="{E497CDA7-8964-ECDE-50FA-5402D5295951}"/>
                  </a:ext>
                </a:extLst>
              </p:cNvPr>
              <p:cNvSpPr>
                <a:spLocks/>
              </p:cNvSpPr>
              <p:nvPr/>
            </p:nvSpPr>
            <p:spPr bwMode="auto">
              <a:xfrm>
                <a:off x="6122159" y="7966870"/>
                <a:ext cx="244475" cy="774700"/>
              </a:xfrm>
              <a:custGeom>
                <a:avLst/>
                <a:gdLst>
                  <a:gd name="T0" fmla="*/ 328 w 618"/>
                  <a:gd name="T1" fmla="*/ 329 h 1952"/>
                  <a:gd name="T2" fmla="*/ 603 w 618"/>
                  <a:gd name="T3" fmla="*/ 332 h 1952"/>
                  <a:gd name="T4" fmla="*/ 607 w 618"/>
                  <a:gd name="T5" fmla="*/ 316 h 1952"/>
                  <a:gd name="T6" fmla="*/ 611 w 618"/>
                  <a:gd name="T7" fmla="*/ 298 h 1952"/>
                  <a:gd name="T8" fmla="*/ 613 w 618"/>
                  <a:gd name="T9" fmla="*/ 279 h 1952"/>
                  <a:gd name="T10" fmla="*/ 616 w 618"/>
                  <a:gd name="T11" fmla="*/ 257 h 1952"/>
                  <a:gd name="T12" fmla="*/ 618 w 618"/>
                  <a:gd name="T13" fmla="*/ 213 h 1952"/>
                  <a:gd name="T14" fmla="*/ 618 w 618"/>
                  <a:gd name="T15" fmla="*/ 166 h 1952"/>
                  <a:gd name="T16" fmla="*/ 617 w 618"/>
                  <a:gd name="T17" fmla="*/ 119 h 1952"/>
                  <a:gd name="T18" fmla="*/ 613 w 618"/>
                  <a:gd name="T19" fmla="*/ 75 h 1952"/>
                  <a:gd name="T20" fmla="*/ 610 w 618"/>
                  <a:gd name="T21" fmla="*/ 34 h 1952"/>
                  <a:gd name="T22" fmla="*/ 603 w 618"/>
                  <a:gd name="T23" fmla="*/ 0 h 1952"/>
                  <a:gd name="T24" fmla="*/ 0 w 618"/>
                  <a:gd name="T25" fmla="*/ 1 h 1952"/>
                  <a:gd name="T26" fmla="*/ 6 w 618"/>
                  <a:gd name="T27" fmla="*/ 1952 h 1952"/>
                  <a:gd name="T28" fmla="*/ 327 w 618"/>
                  <a:gd name="T29" fmla="*/ 1951 h 1952"/>
                  <a:gd name="T30" fmla="*/ 331 w 618"/>
                  <a:gd name="T31" fmla="*/ 1110 h 1952"/>
                  <a:gd name="T32" fmla="*/ 567 w 618"/>
                  <a:gd name="T33" fmla="*/ 1100 h 1952"/>
                  <a:gd name="T34" fmla="*/ 569 w 618"/>
                  <a:gd name="T35" fmla="*/ 1062 h 1952"/>
                  <a:gd name="T36" fmla="*/ 572 w 618"/>
                  <a:gd name="T37" fmla="*/ 1017 h 1952"/>
                  <a:gd name="T38" fmla="*/ 574 w 618"/>
                  <a:gd name="T39" fmla="*/ 970 h 1952"/>
                  <a:gd name="T40" fmla="*/ 577 w 618"/>
                  <a:gd name="T41" fmla="*/ 921 h 1952"/>
                  <a:gd name="T42" fmla="*/ 577 w 618"/>
                  <a:gd name="T43" fmla="*/ 897 h 1952"/>
                  <a:gd name="T44" fmla="*/ 577 w 618"/>
                  <a:gd name="T45" fmla="*/ 874 h 1952"/>
                  <a:gd name="T46" fmla="*/ 575 w 618"/>
                  <a:gd name="T47" fmla="*/ 851 h 1952"/>
                  <a:gd name="T48" fmla="*/ 573 w 618"/>
                  <a:gd name="T49" fmla="*/ 829 h 1952"/>
                  <a:gd name="T50" fmla="*/ 570 w 618"/>
                  <a:gd name="T51" fmla="*/ 808 h 1952"/>
                  <a:gd name="T52" fmla="*/ 567 w 618"/>
                  <a:gd name="T53" fmla="*/ 789 h 1952"/>
                  <a:gd name="T54" fmla="*/ 562 w 618"/>
                  <a:gd name="T55" fmla="*/ 772 h 1952"/>
                  <a:gd name="T56" fmla="*/ 555 w 618"/>
                  <a:gd name="T57" fmla="*/ 755 h 1952"/>
                  <a:gd name="T58" fmla="*/ 329 w 618"/>
                  <a:gd name="T59" fmla="*/ 750 h 1952"/>
                  <a:gd name="T60" fmla="*/ 328 w 618"/>
                  <a:gd name="T61" fmla="*/ 329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8" h="1952">
                    <a:moveTo>
                      <a:pt x="328" y="329"/>
                    </a:moveTo>
                    <a:lnTo>
                      <a:pt x="603" y="332"/>
                    </a:lnTo>
                    <a:lnTo>
                      <a:pt x="607" y="316"/>
                    </a:lnTo>
                    <a:lnTo>
                      <a:pt x="611" y="298"/>
                    </a:lnTo>
                    <a:lnTo>
                      <a:pt x="613" y="279"/>
                    </a:lnTo>
                    <a:lnTo>
                      <a:pt x="616" y="257"/>
                    </a:lnTo>
                    <a:lnTo>
                      <a:pt x="618" y="213"/>
                    </a:lnTo>
                    <a:lnTo>
                      <a:pt x="618" y="166"/>
                    </a:lnTo>
                    <a:lnTo>
                      <a:pt x="617" y="119"/>
                    </a:lnTo>
                    <a:lnTo>
                      <a:pt x="613" y="75"/>
                    </a:lnTo>
                    <a:lnTo>
                      <a:pt x="610" y="34"/>
                    </a:lnTo>
                    <a:lnTo>
                      <a:pt x="603" y="0"/>
                    </a:lnTo>
                    <a:lnTo>
                      <a:pt x="0" y="1"/>
                    </a:lnTo>
                    <a:lnTo>
                      <a:pt x="6" y="1952"/>
                    </a:lnTo>
                    <a:lnTo>
                      <a:pt x="327" y="1951"/>
                    </a:lnTo>
                    <a:lnTo>
                      <a:pt x="331" y="1110"/>
                    </a:lnTo>
                    <a:lnTo>
                      <a:pt x="567" y="1100"/>
                    </a:lnTo>
                    <a:lnTo>
                      <a:pt x="569" y="1062"/>
                    </a:lnTo>
                    <a:lnTo>
                      <a:pt x="572" y="1017"/>
                    </a:lnTo>
                    <a:lnTo>
                      <a:pt x="574" y="970"/>
                    </a:lnTo>
                    <a:lnTo>
                      <a:pt x="577" y="921"/>
                    </a:lnTo>
                    <a:lnTo>
                      <a:pt x="577" y="897"/>
                    </a:lnTo>
                    <a:lnTo>
                      <a:pt x="577" y="874"/>
                    </a:lnTo>
                    <a:lnTo>
                      <a:pt x="575" y="851"/>
                    </a:lnTo>
                    <a:lnTo>
                      <a:pt x="573" y="829"/>
                    </a:lnTo>
                    <a:lnTo>
                      <a:pt x="570" y="808"/>
                    </a:lnTo>
                    <a:lnTo>
                      <a:pt x="567" y="789"/>
                    </a:lnTo>
                    <a:lnTo>
                      <a:pt x="562" y="772"/>
                    </a:lnTo>
                    <a:lnTo>
                      <a:pt x="555" y="755"/>
                    </a:lnTo>
                    <a:lnTo>
                      <a:pt x="329" y="750"/>
                    </a:lnTo>
                    <a:lnTo>
                      <a:pt x="328" y="329"/>
                    </a:lnTo>
                    <a:close/>
                  </a:path>
                </a:pathLst>
              </a:custGeom>
              <a:solidFill>
                <a:srgbClr val="B1180A"/>
              </a:solidFill>
              <a:ln w="9525">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54">
                <a:extLst>
                  <a:ext uri="{FF2B5EF4-FFF2-40B4-BE49-F238E27FC236}">
                    <a16:creationId xmlns:a16="http://schemas.microsoft.com/office/drawing/2014/main" id="{44E7E22B-EF85-DBA1-12FD-762CF88FFFC4}"/>
                  </a:ext>
                </a:extLst>
              </p:cNvPr>
              <p:cNvSpPr>
                <a:spLocks/>
              </p:cNvSpPr>
              <p:nvPr/>
            </p:nvSpPr>
            <p:spPr bwMode="auto">
              <a:xfrm>
                <a:off x="3012247" y="7974807"/>
                <a:ext cx="277812" cy="777875"/>
              </a:xfrm>
              <a:custGeom>
                <a:avLst/>
                <a:gdLst>
                  <a:gd name="T0" fmla="*/ 8 w 701"/>
                  <a:gd name="T1" fmla="*/ 0 h 1961"/>
                  <a:gd name="T2" fmla="*/ 5 w 701"/>
                  <a:gd name="T3" fmla="*/ 25 h 1961"/>
                  <a:gd name="T4" fmla="*/ 3 w 701"/>
                  <a:gd name="T5" fmla="*/ 57 h 1961"/>
                  <a:gd name="T6" fmla="*/ 1 w 701"/>
                  <a:gd name="T7" fmla="*/ 93 h 1961"/>
                  <a:gd name="T8" fmla="*/ 0 w 701"/>
                  <a:gd name="T9" fmla="*/ 131 h 1961"/>
                  <a:gd name="T10" fmla="*/ 0 w 701"/>
                  <a:gd name="T11" fmla="*/ 169 h 1961"/>
                  <a:gd name="T12" fmla="*/ 1 w 701"/>
                  <a:gd name="T13" fmla="*/ 206 h 1961"/>
                  <a:gd name="T14" fmla="*/ 3 w 701"/>
                  <a:gd name="T15" fmla="*/ 238 h 1961"/>
                  <a:gd name="T16" fmla="*/ 4 w 701"/>
                  <a:gd name="T17" fmla="*/ 264 h 1961"/>
                  <a:gd name="T18" fmla="*/ 7 w 701"/>
                  <a:gd name="T19" fmla="*/ 282 h 1961"/>
                  <a:gd name="T20" fmla="*/ 10 w 701"/>
                  <a:gd name="T21" fmla="*/ 296 h 1961"/>
                  <a:gd name="T22" fmla="*/ 15 w 701"/>
                  <a:gd name="T23" fmla="*/ 307 h 1961"/>
                  <a:gd name="T24" fmla="*/ 20 w 701"/>
                  <a:gd name="T25" fmla="*/ 316 h 1961"/>
                  <a:gd name="T26" fmla="*/ 28 w 701"/>
                  <a:gd name="T27" fmla="*/ 323 h 1961"/>
                  <a:gd name="T28" fmla="*/ 37 w 701"/>
                  <a:gd name="T29" fmla="*/ 328 h 1961"/>
                  <a:gd name="T30" fmla="*/ 47 w 701"/>
                  <a:gd name="T31" fmla="*/ 332 h 1961"/>
                  <a:gd name="T32" fmla="*/ 57 w 701"/>
                  <a:gd name="T33" fmla="*/ 333 h 1961"/>
                  <a:gd name="T34" fmla="*/ 113 w 701"/>
                  <a:gd name="T35" fmla="*/ 332 h 1961"/>
                  <a:gd name="T36" fmla="*/ 186 w 701"/>
                  <a:gd name="T37" fmla="*/ 328 h 1961"/>
                  <a:gd name="T38" fmla="*/ 178 w 701"/>
                  <a:gd name="T39" fmla="*/ 1961 h 1961"/>
                  <a:gd name="T40" fmla="*/ 504 w 701"/>
                  <a:gd name="T41" fmla="*/ 1957 h 1961"/>
                  <a:gd name="T42" fmla="*/ 515 w 701"/>
                  <a:gd name="T43" fmla="*/ 337 h 1961"/>
                  <a:gd name="T44" fmla="*/ 692 w 701"/>
                  <a:gd name="T45" fmla="*/ 326 h 1961"/>
                  <a:gd name="T46" fmla="*/ 693 w 701"/>
                  <a:gd name="T47" fmla="*/ 291 h 1961"/>
                  <a:gd name="T48" fmla="*/ 697 w 701"/>
                  <a:gd name="T49" fmla="*/ 249 h 1961"/>
                  <a:gd name="T50" fmla="*/ 700 w 701"/>
                  <a:gd name="T51" fmla="*/ 205 h 1961"/>
                  <a:gd name="T52" fmla="*/ 701 w 701"/>
                  <a:gd name="T53" fmla="*/ 159 h 1961"/>
                  <a:gd name="T54" fmla="*/ 701 w 701"/>
                  <a:gd name="T55" fmla="*/ 114 h 1961"/>
                  <a:gd name="T56" fmla="*/ 698 w 701"/>
                  <a:gd name="T57" fmla="*/ 71 h 1961"/>
                  <a:gd name="T58" fmla="*/ 697 w 701"/>
                  <a:gd name="T59" fmla="*/ 52 h 1961"/>
                  <a:gd name="T60" fmla="*/ 693 w 701"/>
                  <a:gd name="T61" fmla="*/ 33 h 1961"/>
                  <a:gd name="T62" fmla="*/ 690 w 701"/>
                  <a:gd name="T63" fmla="*/ 16 h 1961"/>
                  <a:gd name="T64" fmla="*/ 684 w 701"/>
                  <a:gd name="T65" fmla="*/ 1 h 1961"/>
                  <a:gd name="T66" fmla="*/ 8 w 701"/>
                  <a:gd name="T67" fmla="*/ 0 h 1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1" h="1961">
                    <a:moveTo>
                      <a:pt x="8" y="0"/>
                    </a:moveTo>
                    <a:lnTo>
                      <a:pt x="5" y="25"/>
                    </a:lnTo>
                    <a:lnTo>
                      <a:pt x="3" y="57"/>
                    </a:lnTo>
                    <a:lnTo>
                      <a:pt x="1" y="93"/>
                    </a:lnTo>
                    <a:lnTo>
                      <a:pt x="0" y="131"/>
                    </a:lnTo>
                    <a:lnTo>
                      <a:pt x="0" y="169"/>
                    </a:lnTo>
                    <a:lnTo>
                      <a:pt x="1" y="206"/>
                    </a:lnTo>
                    <a:lnTo>
                      <a:pt x="3" y="238"/>
                    </a:lnTo>
                    <a:lnTo>
                      <a:pt x="4" y="264"/>
                    </a:lnTo>
                    <a:lnTo>
                      <a:pt x="7" y="282"/>
                    </a:lnTo>
                    <a:lnTo>
                      <a:pt x="10" y="296"/>
                    </a:lnTo>
                    <a:lnTo>
                      <a:pt x="15" y="307"/>
                    </a:lnTo>
                    <a:lnTo>
                      <a:pt x="20" y="316"/>
                    </a:lnTo>
                    <a:lnTo>
                      <a:pt x="28" y="323"/>
                    </a:lnTo>
                    <a:lnTo>
                      <a:pt x="37" y="328"/>
                    </a:lnTo>
                    <a:lnTo>
                      <a:pt x="47" y="332"/>
                    </a:lnTo>
                    <a:lnTo>
                      <a:pt x="57" y="333"/>
                    </a:lnTo>
                    <a:lnTo>
                      <a:pt x="113" y="332"/>
                    </a:lnTo>
                    <a:lnTo>
                      <a:pt x="186" y="328"/>
                    </a:lnTo>
                    <a:lnTo>
                      <a:pt x="178" y="1961"/>
                    </a:lnTo>
                    <a:lnTo>
                      <a:pt x="504" y="1957"/>
                    </a:lnTo>
                    <a:lnTo>
                      <a:pt x="515" y="337"/>
                    </a:lnTo>
                    <a:lnTo>
                      <a:pt x="692" y="326"/>
                    </a:lnTo>
                    <a:lnTo>
                      <a:pt x="693" y="291"/>
                    </a:lnTo>
                    <a:lnTo>
                      <a:pt x="697" y="249"/>
                    </a:lnTo>
                    <a:lnTo>
                      <a:pt x="700" y="205"/>
                    </a:lnTo>
                    <a:lnTo>
                      <a:pt x="701" y="159"/>
                    </a:lnTo>
                    <a:lnTo>
                      <a:pt x="701" y="114"/>
                    </a:lnTo>
                    <a:lnTo>
                      <a:pt x="698" y="71"/>
                    </a:lnTo>
                    <a:lnTo>
                      <a:pt x="697" y="52"/>
                    </a:lnTo>
                    <a:lnTo>
                      <a:pt x="693" y="33"/>
                    </a:lnTo>
                    <a:lnTo>
                      <a:pt x="690" y="16"/>
                    </a:lnTo>
                    <a:lnTo>
                      <a:pt x="684" y="1"/>
                    </a:lnTo>
                    <a:lnTo>
                      <a:pt x="8" y="0"/>
                    </a:lnTo>
                    <a:close/>
                  </a:path>
                </a:pathLst>
              </a:custGeom>
              <a:solidFill>
                <a:srgbClr val="B1180A"/>
              </a:solidFill>
              <a:ln w="9525">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55">
                <a:extLst>
                  <a:ext uri="{FF2B5EF4-FFF2-40B4-BE49-F238E27FC236}">
                    <a16:creationId xmlns:a16="http://schemas.microsoft.com/office/drawing/2014/main" id="{0EEB3D90-EE8C-6900-5FDF-426871966AC2}"/>
                  </a:ext>
                </a:extLst>
              </p:cNvPr>
              <p:cNvSpPr>
                <a:spLocks/>
              </p:cNvSpPr>
              <p:nvPr/>
            </p:nvSpPr>
            <p:spPr bwMode="auto">
              <a:xfrm>
                <a:off x="2547109" y="7976395"/>
                <a:ext cx="276225" cy="777875"/>
              </a:xfrm>
              <a:custGeom>
                <a:avLst/>
                <a:gdLst>
                  <a:gd name="T0" fmla="*/ 10 w 695"/>
                  <a:gd name="T1" fmla="*/ 315 h 1959"/>
                  <a:gd name="T2" fmla="*/ 99 w 695"/>
                  <a:gd name="T3" fmla="*/ 330 h 1959"/>
                  <a:gd name="T4" fmla="*/ 120 w 695"/>
                  <a:gd name="T5" fmla="*/ 331 h 1959"/>
                  <a:gd name="T6" fmla="*/ 141 w 695"/>
                  <a:gd name="T7" fmla="*/ 331 h 1959"/>
                  <a:gd name="T8" fmla="*/ 161 w 695"/>
                  <a:gd name="T9" fmla="*/ 331 h 1959"/>
                  <a:gd name="T10" fmla="*/ 183 w 695"/>
                  <a:gd name="T11" fmla="*/ 332 h 1959"/>
                  <a:gd name="T12" fmla="*/ 188 w 695"/>
                  <a:gd name="T13" fmla="*/ 1956 h 1959"/>
                  <a:gd name="T14" fmla="*/ 514 w 695"/>
                  <a:gd name="T15" fmla="*/ 1959 h 1959"/>
                  <a:gd name="T16" fmla="*/ 515 w 695"/>
                  <a:gd name="T17" fmla="*/ 336 h 1959"/>
                  <a:gd name="T18" fmla="*/ 695 w 695"/>
                  <a:gd name="T19" fmla="*/ 326 h 1959"/>
                  <a:gd name="T20" fmla="*/ 693 w 695"/>
                  <a:gd name="T21" fmla="*/ 0 h 1959"/>
                  <a:gd name="T22" fmla="*/ 0 w 695"/>
                  <a:gd name="T23" fmla="*/ 4 h 1959"/>
                  <a:gd name="T24" fmla="*/ 10 w 695"/>
                  <a:gd name="T25" fmla="*/ 315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1959">
                    <a:moveTo>
                      <a:pt x="10" y="315"/>
                    </a:moveTo>
                    <a:lnTo>
                      <a:pt x="99" y="330"/>
                    </a:lnTo>
                    <a:lnTo>
                      <a:pt x="120" y="331"/>
                    </a:lnTo>
                    <a:lnTo>
                      <a:pt x="141" y="331"/>
                    </a:lnTo>
                    <a:lnTo>
                      <a:pt x="161" y="331"/>
                    </a:lnTo>
                    <a:lnTo>
                      <a:pt x="183" y="332"/>
                    </a:lnTo>
                    <a:lnTo>
                      <a:pt x="188" y="1956"/>
                    </a:lnTo>
                    <a:lnTo>
                      <a:pt x="514" y="1959"/>
                    </a:lnTo>
                    <a:lnTo>
                      <a:pt x="515" y="336"/>
                    </a:lnTo>
                    <a:lnTo>
                      <a:pt x="695" y="326"/>
                    </a:lnTo>
                    <a:lnTo>
                      <a:pt x="693" y="0"/>
                    </a:lnTo>
                    <a:lnTo>
                      <a:pt x="0" y="4"/>
                    </a:lnTo>
                    <a:lnTo>
                      <a:pt x="10" y="315"/>
                    </a:lnTo>
                    <a:close/>
                  </a:path>
                </a:pathLst>
              </a:custGeom>
              <a:solidFill>
                <a:srgbClr val="B1180A"/>
              </a:solidFill>
              <a:ln w="9525">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56">
                <a:extLst>
                  <a:ext uri="{FF2B5EF4-FFF2-40B4-BE49-F238E27FC236}">
                    <a16:creationId xmlns:a16="http://schemas.microsoft.com/office/drawing/2014/main" id="{95534E30-897A-1348-29A1-090543721377}"/>
                  </a:ext>
                </a:extLst>
              </p:cNvPr>
              <p:cNvSpPr>
                <a:spLocks/>
              </p:cNvSpPr>
              <p:nvPr/>
            </p:nvSpPr>
            <p:spPr bwMode="auto">
              <a:xfrm>
                <a:off x="5850697" y="7966870"/>
                <a:ext cx="241300" cy="776287"/>
              </a:xfrm>
              <a:custGeom>
                <a:avLst/>
                <a:gdLst>
                  <a:gd name="T0" fmla="*/ 11 w 610"/>
                  <a:gd name="T1" fmla="*/ 0 h 1956"/>
                  <a:gd name="T2" fmla="*/ 11 w 610"/>
                  <a:gd name="T3" fmla="*/ 67 h 1956"/>
                  <a:gd name="T4" fmla="*/ 10 w 610"/>
                  <a:gd name="T5" fmla="*/ 159 h 1956"/>
                  <a:gd name="T6" fmla="*/ 9 w 610"/>
                  <a:gd name="T7" fmla="*/ 275 h 1956"/>
                  <a:gd name="T8" fmla="*/ 7 w 610"/>
                  <a:gd name="T9" fmla="*/ 406 h 1956"/>
                  <a:gd name="T10" fmla="*/ 6 w 610"/>
                  <a:gd name="T11" fmla="*/ 552 h 1956"/>
                  <a:gd name="T12" fmla="*/ 5 w 610"/>
                  <a:gd name="T13" fmla="*/ 708 h 1956"/>
                  <a:gd name="T14" fmla="*/ 4 w 610"/>
                  <a:gd name="T15" fmla="*/ 869 h 1956"/>
                  <a:gd name="T16" fmla="*/ 1 w 610"/>
                  <a:gd name="T17" fmla="*/ 1032 h 1956"/>
                  <a:gd name="T18" fmla="*/ 1 w 610"/>
                  <a:gd name="T19" fmla="*/ 1194 h 1956"/>
                  <a:gd name="T20" fmla="*/ 0 w 610"/>
                  <a:gd name="T21" fmla="*/ 1351 h 1956"/>
                  <a:gd name="T22" fmla="*/ 0 w 610"/>
                  <a:gd name="T23" fmla="*/ 1497 h 1956"/>
                  <a:gd name="T24" fmla="*/ 1 w 610"/>
                  <a:gd name="T25" fmla="*/ 1631 h 1956"/>
                  <a:gd name="T26" fmla="*/ 2 w 610"/>
                  <a:gd name="T27" fmla="*/ 1748 h 1956"/>
                  <a:gd name="T28" fmla="*/ 5 w 610"/>
                  <a:gd name="T29" fmla="*/ 1843 h 1956"/>
                  <a:gd name="T30" fmla="*/ 6 w 610"/>
                  <a:gd name="T31" fmla="*/ 1881 h 1956"/>
                  <a:gd name="T32" fmla="*/ 9 w 610"/>
                  <a:gd name="T33" fmla="*/ 1912 h 1956"/>
                  <a:gd name="T34" fmla="*/ 11 w 610"/>
                  <a:gd name="T35" fmla="*/ 1938 h 1956"/>
                  <a:gd name="T36" fmla="*/ 14 w 610"/>
                  <a:gd name="T37" fmla="*/ 1954 h 1956"/>
                  <a:gd name="T38" fmla="*/ 610 w 610"/>
                  <a:gd name="T39" fmla="*/ 1956 h 1956"/>
                  <a:gd name="T40" fmla="*/ 608 w 610"/>
                  <a:gd name="T41" fmla="*/ 1611 h 1956"/>
                  <a:gd name="T42" fmla="*/ 339 w 610"/>
                  <a:gd name="T43" fmla="*/ 1606 h 1956"/>
                  <a:gd name="T44" fmla="*/ 346 w 610"/>
                  <a:gd name="T45" fmla="*/ 0 h 1956"/>
                  <a:gd name="T46" fmla="*/ 11 w 610"/>
                  <a:gd name="T47" fmla="*/ 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1956">
                    <a:moveTo>
                      <a:pt x="11" y="0"/>
                    </a:moveTo>
                    <a:lnTo>
                      <a:pt x="11" y="67"/>
                    </a:lnTo>
                    <a:lnTo>
                      <a:pt x="10" y="159"/>
                    </a:lnTo>
                    <a:lnTo>
                      <a:pt x="9" y="275"/>
                    </a:lnTo>
                    <a:lnTo>
                      <a:pt x="7" y="406"/>
                    </a:lnTo>
                    <a:lnTo>
                      <a:pt x="6" y="552"/>
                    </a:lnTo>
                    <a:lnTo>
                      <a:pt x="5" y="708"/>
                    </a:lnTo>
                    <a:lnTo>
                      <a:pt x="4" y="869"/>
                    </a:lnTo>
                    <a:lnTo>
                      <a:pt x="1" y="1032"/>
                    </a:lnTo>
                    <a:lnTo>
                      <a:pt x="1" y="1194"/>
                    </a:lnTo>
                    <a:lnTo>
                      <a:pt x="0" y="1351"/>
                    </a:lnTo>
                    <a:lnTo>
                      <a:pt x="0" y="1497"/>
                    </a:lnTo>
                    <a:lnTo>
                      <a:pt x="1" y="1631"/>
                    </a:lnTo>
                    <a:lnTo>
                      <a:pt x="2" y="1748"/>
                    </a:lnTo>
                    <a:lnTo>
                      <a:pt x="5" y="1843"/>
                    </a:lnTo>
                    <a:lnTo>
                      <a:pt x="6" y="1881"/>
                    </a:lnTo>
                    <a:lnTo>
                      <a:pt x="9" y="1912"/>
                    </a:lnTo>
                    <a:lnTo>
                      <a:pt x="11" y="1938"/>
                    </a:lnTo>
                    <a:lnTo>
                      <a:pt x="14" y="1954"/>
                    </a:lnTo>
                    <a:lnTo>
                      <a:pt x="610" y="1956"/>
                    </a:lnTo>
                    <a:lnTo>
                      <a:pt x="608" y="1611"/>
                    </a:lnTo>
                    <a:lnTo>
                      <a:pt x="339" y="1606"/>
                    </a:lnTo>
                    <a:lnTo>
                      <a:pt x="346" y="0"/>
                    </a:lnTo>
                    <a:lnTo>
                      <a:pt x="11" y="0"/>
                    </a:lnTo>
                    <a:close/>
                  </a:path>
                </a:pathLst>
              </a:custGeom>
              <a:solidFill>
                <a:srgbClr val="B1180A"/>
              </a:solidFill>
              <a:ln w="9525">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63">
                <a:extLst>
                  <a:ext uri="{FF2B5EF4-FFF2-40B4-BE49-F238E27FC236}">
                    <a16:creationId xmlns:a16="http://schemas.microsoft.com/office/drawing/2014/main" id="{ED560CCF-AFB9-823C-2F72-F3B6625B1D2A}"/>
                  </a:ext>
                </a:extLst>
              </p:cNvPr>
              <p:cNvSpPr>
                <a:spLocks/>
              </p:cNvSpPr>
              <p:nvPr/>
            </p:nvSpPr>
            <p:spPr bwMode="auto">
              <a:xfrm>
                <a:off x="2372484" y="7977982"/>
                <a:ext cx="134937" cy="779462"/>
              </a:xfrm>
              <a:custGeom>
                <a:avLst/>
                <a:gdLst>
                  <a:gd name="T0" fmla="*/ 338 w 338"/>
                  <a:gd name="T1" fmla="*/ 1962 h 1963"/>
                  <a:gd name="T2" fmla="*/ 330 w 338"/>
                  <a:gd name="T3" fmla="*/ 0 h 1963"/>
                  <a:gd name="T4" fmla="*/ 0 w 338"/>
                  <a:gd name="T5" fmla="*/ 9 h 1963"/>
                  <a:gd name="T6" fmla="*/ 10 w 338"/>
                  <a:gd name="T7" fmla="*/ 1963 h 1963"/>
                  <a:gd name="T8" fmla="*/ 338 w 338"/>
                  <a:gd name="T9" fmla="*/ 1962 h 1963"/>
                </a:gdLst>
                <a:ahLst/>
                <a:cxnLst>
                  <a:cxn ang="0">
                    <a:pos x="T0" y="T1"/>
                  </a:cxn>
                  <a:cxn ang="0">
                    <a:pos x="T2" y="T3"/>
                  </a:cxn>
                  <a:cxn ang="0">
                    <a:pos x="T4" y="T5"/>
                  </a:cxn>
                  <a:cxn ang="0">
                    <a:pos x="T6" y="T7"/>
                  </a:cxn>
                  <a:cxn ang="0">
                    <a:pos x="T8" y="T9"/>
                  </a:cxn>
                </a:cxnLst>
                <a:rect l="0" t="0" r="r" b="b"/>
                <a:pathLst>
                  <a:path w="338" h="1963">
                    <a:moveTo>
                      <a:pt x="338" y="1962"/>
                    </a:moveTo>
                    <a:lnTo>
                      <a:pt x="330" y="0"/>
                    </a:lnTo>
                    <a:lnTo>
                      <a:pt x="0" y="9"/>
                    </a:lnTo>
                    <a:lnTo>
                      <a:pt x="10" y="1963"/>
                    </a:lnTo>
                    <a:lnTo>
                      <a:pt x="338" y="1962"/>
                    </a:lnTo>
                    <a:close/>
                  </a:path>
                </a:pathLst>
              </a:custGeom>
              <a:solidFill>
                <a:srgbClr val="B1180A"/>
              </a:solidFill>
              <a:ln w="9525">
                <a:noFill/>
                <a:round/>
                <a:headEnd/>
                <a:tailEnd/>
              </a:ln>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4281866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3"/>
          <p:cNvSpPr txBox="1">
            <a:spLocks/>
          </p:cNvSpPr>
          <p:nvPr/>
        </p:nvSpPr>
        <p:spPr bwMode="auto">
          <a:xfrm>
            <a:off x="0" y="0"/>
            <a:ext cx="10646797" cy="7064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r>
              <a:rPr lang="en-US" altLang="en-US" sz="3600" b="1" dirty="0">
                <a:solidFill>
                  <a:srgbClr val="FFC000"/>
                </a:solidFill>
                <a:latin typeface=" Arial"/>
              </a:rPr>
              <a:t>STEP # 6: ASSESSMENT OF EFFECTIVENESS</a:t>
            </a:r>
          </a:p>
        </p:txBody>
      </p:sp>
      <p:sp>
        <p:nvSpPr>
          <p:cNvPr id="2" name="Rectangle 1"/>
          <p:cNvSpPr/>
          <p:nvPr/>
        </p:nvSpPr>
        <p:spPr>
          <a:xfrm>
            <a:off x="5750442" y="1147156"/>
            <a:ext cx="4896355" cy="5632311"/>
          </a:xfrm>
          <a:prstGeom prst="rect">
            <a:avLst/>
          </a:prstGeom>
          <a:solidFill>
            <a:schemeClr val="bg1"/>
          </a:solidFill>
        </p:spPr>
        <p:txBody>
          <a:bodyPr wrap="square">
            <a:spAutoFit/>
          </a:bodyPr>
          <a:lstStyle/>
          <a:p>
            <a:pPr lvl="0"/>
            <a:r>
              <a:rPr lang="en-US" sz="2400" dirty="0">
                <a:solidFill>
                  <a:prstClr val="black"/>
                </a:solidFill>
                <a:latin typeface=" Arial"/>
              </a:rPr>
              <a:t>OBJECTIVES</a:t>
            </a:r>
            <a:br>
              <a:rPr lang="en-US" sz="2400" dirty="0">
                <a:solidFill>
                  <a:prstClr val="black"/>
                </a:solidFill>
                <a:latin typeface=" Arial"/>
              </a:rPr>
            </a:br>
            <a:endParaRPr lang="en-US" sz="2400" dirty="0">
              <a:solidFill>
                <a:prstClr val="black"/>
              </a:solidFill>
              <a:latin typeface=" Arial"/>
            </a:endParaRPr>
          </a:p>
          <a:p>
            <a:pPr marL="171450" lvl="0" indent="-171450">
              <a:buFont typeface="Wingdings" panose="05000000000000000000" pitchFamily="2" charset="2"/>
              <a:buChar char="§"/>
            </a:pPr>
            <a:r>
              <a:rPr lang="en-US" sz="2400" dirty="0">
                <a:solidFill>
                  <a:prstClr val="black"/>
                </a:solidFill>
                <a:latin typeface=" Arial"/>
              </a:rPr>
              <a:t>Identify MOPs and MOEs</a:t>
            </a:r>
          </a:p>
          <a:p>
            <a:pPr lvl="0"/>
            <a:endParaRPr lang="en-US" sz="2400" dirty="0">
              <a:solidFill>
                <a:prstClr val="black"/>
              </a:solidFill>
              <a:latin typeface=" Arial"/>
            </a:endParaRPr>
          </a:p>
          <a:p>
            <a:pPr marL="171450" lvl="0" indent="-171450">
              <a:buFont typeface="Wingdings" panose="05000000000000000000" pitchFamily="2" charset="2"/>
              <a:buChar char="§"/>
            </a:pPr>
            <a:r>
              <a:rPr lang="en-US" sz="2400" dirty="0">
                <a:solidFill>
                  <a:prstClr val="black"/>
                </a:solidFill>
                <a:latin typeface=" Arial"/>
              </a:rPr>
              <a:t> Monitor OPSEC measures during execution. </a:t>
            </a:r>
          </a:p>
          <a:p>
            <a:pPr marL="171450" lvl="0" indent="-171450">
              <a:buFont typeface="Wingdings" panose="05000000000000000000" pitchFamily="2" charset="2"/>
              <a:buChar char="§"/>
            </a:pPr>
            <a:endParaRPr lang="en-US" sz="2400" dirty="0">
              <a:solidFill>
                <a:prstClr val="black"/>
              </a:solidFill>
              <a:latin typeface=" Arial"/>
            </a:endParaRPr>
          </a:p>
          <a:p>
            <a:pPr marL="171450" lvl="0" indent="-171450">
              <a:buFont typeface="Wingdings" panose="05000000000000000000" pitchFamily="2" charset="2"/>
              <a:buChar char="§"/>
            </a:pPr>
            <a:r>
              <a:rPr lang="en-US" sz="2400" dirty="0">
                <a:solidFill>
                  <a:prstClr val="black"/>
                </a:solidFill>
                <a:latin typeface=" Arial"/>
              </a:rPr>
              <a:t>Make adjustments to improve the effectiveness of existing measures. </a:t>
            </a:r>
          </a:p>
          <a:p>
            <a:pPr lvl="0"/>
            <a:endParaRPr lang="en-US" sz="2400" dirty="0">
              <a:solidFill>
                <a:prstClr val="black"/>
              </a:solidFill>
              <a:latin typeface=" Arial"/>
            </a:endParaRPr>
          </a:p>
          <a:p>
            <a:pPr marL="171450" lvl="0" indent="-171450">
              <a:buFont typeface="Wingdings" panose="05000000000000000000" pitchFamily="2" charset="2"/>
              <a:buChar char="§"/>
            </a:pPr>
            <a:r>
              <a:rPr lang="en-US" sz="2400" dirty="0">
                <a:solidFill>
                  <a:prstClr val="black"/>
                </a:solidFill>
                <a:latin typeface=" Arial"/>
              </a:rPr>
              <a:t>Understand OPSEC reviews and assessments to determine measure effectiveness or performance</a:t>
            </a:r>
          </a:p>
        </p:txBody>
      </p:sp>
      <p:grpSp>
        <p:nvGrpSpPr>
          <p:cNvPr id="16" name="Group 15"/>
          <p:cNvGrpSpPr/>
          <p:nvPr/>
        </p:nvGrpSpPr>
        <p:grpSpPr>
          <a:xfrm>
            <a:off x="281348" y="1268726"/>
            <a:ext cx="5375460" cy="4850559"/>
            <a:chOff x="3374950" y="1212901"/>
            <a:chExt cx="4946547" cy="4478901"/>
          </a:xfrm>
        </p:grpSpPr>
        <p:grpSp>
          <p:nvGrpSpPr>
            <p:cNvPr id="17" name="Group 16"/>
            <p:cNvGrpSpPr/>
            <p:nvPr/>
          </p:nvGrpSpPr>
          <p:grpSpPr>
            <a:xfrm>
              <a:off x="3374950" y="1212901"/>
              <a:ext cx="4946547" cy="4478901"/>
              <a:chOff x="3839467" y="408870"/>
              <a:chExt cx="4514850" cy="4414836"/>
            </a:xfrm>
          </p:grpSpPr>
          <p:sp>
            <p:nvSpPr>
              <p:cNvPr id="19" name="Flowchart: Process 18"/>
              <p:cNvSpPr/>
              <p:nvPr/>
            </p:nvSpPr>
            <p:spPr>
              <a:xfrm>
                <a:off x="3839467" y="408870"/>
                <a:ext cx="4514850" cy="4414836"/>
              </a:xfrm>
              <a:prstGeom prst="flowChartProcess">
                <a:avLst/>
              </a:prstGeom>
              <a:solidFill>
                <a:schemeClr val="bg1">
                  <a:lumMod val="50000"/>
                </a:schemeClr>
              </a:solidFill>
              <a:ln w="76200">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4545079" y="1312547"/>
                <a:ext cx="3000375" cy="2854838"/>
              </a:xfrm>
              <a:prstGeom prst="hexagon">
                <a:avLst/>
              </a:prstGeom>
              <a:solidFill>
                <a:schemeClr val="bg1">
                  <a:lumMod val="50000"/>
                </a:schemeClr>
              </a:solidFill>
              <a:ln w="76200">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69360" y="659344"/>
                <a:ext cx="1855064" cy="588271"/>
              </a:xfrm>
              <a:prstGeom prst="rect">
                <a:avLst/>
              </a:prstGeom>
              <a:noFill/>
            </p:spPr>
            <p:txBody>
              <a:bodyPr wrap="square" rtlCol="0" anchor="ctr">
                <a:spAutoFit/>
              </a:bodyPr>
              <a:lstStyle/>
              <a:p>
                <a:pPr algn="ctr"/>
                <a:r>
                  <a:rPr lang="en-US" sz="1200" dirty="0">
                    <a:latin typeface="Arial Rounded MT Bold" panose="020F0704030504030204" pitchFamily="34" charset="0"/>
                  </a:rPr>
                  <a:t>1. IDENTIFY CRITICAL   INFORMATION &amp; INDICATORS</a:t>
                </a:r>
              </a:p>
            </p:txBody>
          </p:sp>
          <p:sp>
            <p:nvSpPr>
              <p:cNvPr id="22" name="TextBox 21"/>
              <p:cNvSpPr txBox="1"/>
              <p:nvPr/>
            </p:nvSpPr>
            <p:spPr>
              <a:xfrm rot="3811623">
                <a:off x="6779419" y="1656303"/>
                <a:ext cx="1585913" cy="387753"/>
              </a:xfrm>
              <a:prstGeom prst="rect">
                <a:avLst/>
              </a:prstGeom>
              <a:noFill/>
            </p:spPr>
            <p:txBody>
              <a:bodyPr wrap="square" rtlCol="0" anchor="ctr">
                <a:spAutoFit/>
              </a:bodyPr>
              <a:lstStyle/>
              <a:p>
                <a:pPr algn="ctr"/>
                <a:r>
                  <a:rPr lang="en-US" sz="1200" dirty="0">
                    <a:latin typeface="Arial Rounded MT Bold" panose="020F0704030504030204" pitchFamily="34" charset="0"/>
                  </a:rPr>
                  <a:t>2. IDENTIFY &amp; ANALYZE THREAT</a:t>
                </a:r>
              </a:p>
            </p:txBody>
          </p:sp>
          <p:sp>
            <p:nvSpPr>
              <p:cNvPr id="23" name="TextBox 22"/>
              <p:cNvSpPr txBox="1"/>
              <p:nvPr/>
            </p:nvSpPr>
            <p:spPr>
              <a:xfrm rot="17740582">
                <a:off x="6800087" y="3340433"/>
                <a:ext cx="1585913" cy="387753"/>
              </a:xfrm>
              <a:prstGeom prst="rect">
                <a:avLst/>
              </a:prstGeom>
              <a:noFill/>
            </p:spPr>
            <p:txBody>
              <a:bodyPr wrap="square" rtlCol="0" anchor="ctr">
                <a:spAutoFit/>
              </a:bodyPr>
              <a:lstStyle/>
              <a:p>
                <a:pPr algn="ctr"/>
                <a:r>
                  <a:rPr lang="en-US" sz="1200" dirty="0">
                    <a:latin typeface="Arial Rounded MT Bold" panose="020F0704030504030204" pitchFamily="34" charset="0"/>
                  </a:rPr>
                  <a:t>3. ANALYZE  VULNERABILITIES</a:t>
                </a:r>
              </a:p>
            </p:txBody>
          </p:sp>
          <p:sp>
            <p:nvSpPr>
              <p:cNvPr id="24" name="TextBox 23"/>
              <p:cNvSpPr txBox="1"/>
              <p:nvPr/>
            </p:nvSpPr>
            <p:spPr>
              <a:xfrm>
                <a:off x="5194688" y="4307162"/>
                <a:ext cx="1701156" cy="252116"/>
              </a:xfrm>
              <a:prstGeom prst="rect">
                <a:avLst/>
              </a:prstGeom>
              <a:solidFill>
                <a:schemeClr val="bg1">
                  <a:lumMod val="50000"/>
                </a:schemeClr>
              </a:solidFill>
            </p:spPr>
            <p:txBody>
              <a:bodyPr wrap="square" rtlCol="0" anchor="ctr">
                <a:spAutoFit/>
              </a:bodyPr>
              <a:lstStyle/>
              <a:p>
                <a:pPr algn="ctr"/>
                <a:r>
                  <a:rPr lang="en-US" sz="1200" dirty="0">
                    <a:latin typeface="Arial Rounded MT Bold" panose="020F0704030504030204" pitchFamily="34" charset="0"/>
                  </a:rPr>
                  <a:t>4. ASSESS RISK</a:t>
                </a:r>
              </a:p>
            </p:txBody>
          </p:sp>
          <p:sp>
            <p:nvSpPr>
              <p:cNvPr id="25" name="TextBox 24"/>
              <p:cNvSpPr txBox="1"/>
              <p:nvPr/>
            </p:nvSpPr>
            <p:spPr>
              <a:xfrm rot="3827777">
                <a:off x="3583514" y="3311147"/>
                <a:ext cx="1930522" cy="387753"/>
              </a:xfrm>
              <a:prstGeom prst="rect">
                <a:avLst/>
              </a:prstGeom>
              <a:noFill/>
            </p:spPr>
            <p:txBody>
              <a:bodyPr wrap="square" rtlCol="0" anchor="ctr">
                <a:spAutoFit/>
              </a:bodyPr>
              <a:lstStyle/>
              <a:p>
                <a:pPr algn="ctr"/>
                <a:r>
                  <a:rPr lang="en-US" sz="1200" dirty="0">
                    <a:latin typeface="Arial Rounded MT Bold" panose="020F0704030504030204" pitchFamily="34" charset="0"/>
                  </a:rPr>
                  <a:t>5. APPLY COUNTERMEASURES</a:t>
                </a:r>
              </a:p>
            </p:txBody>
          </p:sp>
          <p:sp>
            <p:nvSpPr>
              <p:cNvPr id="26" name="TextBox 25"/>
              <p:cNvSpPr txBox="1"/>
              <p:nvPr/>
            </p:nvSpPr>
            <p:spPr>
              <a:xfrm rot="17822276">
                <a:off x="3707653" y="1492760"/>
                <a:ext cx="1739118" cy="491153"/>
              </a:xfrm>
              <a:prstGeom prst="rect">
                <a:avLst/>
              </a:prstGeom>
              <a:solidFill>
                <a:schemeClr val="bg1"/>
              </a:solidFill>
            </p:spPr>
            <p:txBody>
              <a:bodyPr wrap="square" rtlCol="0" anchor="ctr">
                <a:spAutoFit/>
              </a:bodyPr>
              <a:lstStyle/>
              <a:p>
                <a:pPr algn="ctr"/>
                <a:r>
                  <a:rPr lang="en-US" sz="1600" dirty="0">
                    <a:latin typeface="Arial Rounded MT Bold" panose="020F0704030504030204" pitchFamily="34" charset="0"/>
                  </a:rPr>
                  <a:t>6. ASSESS THE EFFECTIVENESS</a:t>
                </a:r>
              </a:p>
            </p:txBody>
          </p:sp>
        </p:grpSp>
        <p:pic>
          <p:nvPicPr>
            <p:cNvPr id="18" name="Picture 17" descr="Opsec Dragon 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762" y="2618180"/>
              <a:ext cx="2209800" cy="19192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5787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78"/>
            <a:ext cx="10668000" cy="685800"/>
          </a:xfrm>
        </p:spPr>
        <p:txBody>
          <a:bodyPr rtlCol="0">
            <a:normAutofit/>
          </a:bodyPr>
          <a:lstStyle/>
          <a:p>
            <a:pPr>
              <a:defRPr/>
            </a:pPr>
            <a:r>
              <a:rPr sz="3600" dirty="0"/>
              <a:t>IDENTIFY INTENT OF MEASURE</a:t>
            </a:r>
          </a:p>
        </p:txBody>
      </p:sp>
      <p:sp>
        <p:nvSpPr>
          <p:cNvPr id="86021" name="Text Placeholder 4"/>
          <p:cNvSpPr txBox="1">
            <a:spLocks/>
          </p:cNvSpPr>
          <p:nvPr/>
        </p:nvSpPr>
        <p:spPr bwMode="auto">
          <a:xfrm>
            <a:off x="417443" y="1075678"/>
            <a:ext cx="10041836" cy="457200"/>
          </a:xfrm>
          <a:prstGeom prst="rect">
            <a:avLst/>
          </a:prstGeom>
          <a:solidFill>
            <a:schemeClr val="bg1"/>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20000"/>
              </a:spcBef>
              <a:buFont typeface="Arial" panose="020B0604020202020204" pitchFamily="34" charset="0"/>
              <a:buNone/>
            </a:pPr>
            <a:r>
              <a:rPr lang="en-US" altLang="en-US" sz="2000" dirty="0">
                <a:latin typeface=" Arial"/>
              </a:rPr>
              <a:t>Consider what the OPSEC measure is designed to do or address:</a:t>
            </a:r>
          </a:p>
          <a:p>
            <a:pPr algn="ctr" eaLnBrk="1" hangingPunct="1">
              <a:lnSpc>
                <a:spcPct val="100000"/>
              </a:lnSpc>
              <a:spcBef>
                <a:spcPct val="20000"/>
              </a:spcBef>
              <a:buFont typeface="Arial" panose="020B0604020202020204" pitchFamily="34" charset="0"/>
              <a:buNone/>
            </a:pPr>
            <a:endParaRPr lang="en-US" altLang="en-US" sz="2400" dirty="0">
              <a:latin typeface=" Arial"/>
            </a:endParaRPr>
          </a:p>
          <a:p>
            <a:pPr algn="ctr" eaLnBrk="1" hangingPunct="1">
              <a:lnSpc>
                <a:spcPct val="100000"/>
              </a:lnSpc>
              <a:spcBef>
                <a:spcPct val="20000"/>
              </a:spcBef>
              <a:buFont typeface="Arial" panose="020B0604020202020204" pitchFamily="34" charset="0"/>
              <a:buNone/>
            </a:pPr>
            <a:endParaRPr lang="en-US" altLang="en-US" sz="2400" dirty="0">
              <a:latin typeface=" Arial"/>
            </a:endParaRPr>
          </a:p>
        </p:txBody>
      </p:sp>
      <p:graphicFrame>
        <p:nvGraphicFramePr>
          <p:cNvPr id="5" name="Diagram 4"/>
          <p:cNvGraphicFramePr/>
          <p:nvPr>
            <p:extLst>
              <p:ext uri="{D42A27DB-BD31-4B8C-83A1-F6EECF244321}">
                <p14:modId xmlns:p14="http://schemas.microsoft.com/office/powerpoint/2010/main" val="1418807012"/>
              </p:ext>
            </p:extLst>
          </p:nvPr>
        </p:nvGraphicFramePr>
        <p:xfrm>
          <a:off x="417443" y="1532878"/>
          <a:ext cx="10127973" cy="4877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9067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78193" cy="685800"/>
          </a:xfrm>
        </p:spPr>
        <p:txBody>
          <a:bodyPr rtlCol="0">
            <a:normAutofit/>
          </a:bodyPr>
          <a:lstStyle/>
          <a:p>
            <a:pPr>
              <a:defRPr/>
            </a:pPr>
            <a:r>
              <a:rPr sz="3600" dirty="0"/>
              <a:t>DEVELOP CRITERIA</a:t>
            </a:r>
          </a:p>
        </p:txBody>
      </p:sp>
      <p:sp>
        <p:nvSpPr>
          <p:cNvPr id="90119" name="Text Placeholder 4"/>
          <p:cNvSpPr txBox="1">
            <a:spLocks/>
          </p:cNvSpPr>
          <p:nvPr/>
        </p:nvSpPr>
        <p:spPr bwMode="auto">
          <a:xfrm>
            <a:off x="289888" y="1192699"/>
            <a:ext cx="4478055" cy="535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20000"/>
              </a:spcBef>
              <a:buFont typeface="Arial" panose="020B0604020202020204" pitchFamily="34" charset="0"/>
              <a:buNone/>
            </a:pPr>
            <a:r>
              <a:rPr lang="en-US" altLang="en-US" sz="2400" b="1" dirty="0">
                <a:latin typeface=" Arial"/>
              </a:rPr>
              <a:t>MOP</a:t>
            </a:r>
            <a:r>
              <a:rPr lang="en-US" altLang="en-US" sz="2400" dirty="0">
                <a:latin typeface=" Arial"/>
              </a:rPr>
              <a:t>: (DoD) A criterion used to assess friendly actions that is tied to measuring task accomplishment. </a:t>
            </a:r>
          </a:p>
          <a:p>
            <a:pPr eaLnBrk="1" hangingPunct="1">
              <a:lnSpc>
                <a:spcPct val="100000"/>
              </a:lnSpc>
              <a:spcBef>
                <a:spcPct val="20000"/>
              </a:spcBef>
              <a:buFont typeface="Arial" panose="020B0604020202020204" pitchFamily="34" charset="0"/>
              <a:buNone/>
            </a:pPr>
            <a:endParaRPr lang="en-US" altLang="en-US" sz="2400" dirty="0">
              <a:latin typeface=" Arial"/>
            </a:endParaRPr>
          </a:p>
          <a:p>
            <a:pPr eaLnBrk="1" hangingPunct="1">
              <a:lnSpc>
                <a:spcPct val="100000"/>
              </a:lnSpc>
              <a:spcBef>
                <a:spcPct val="20000"/>
              </a:spcBef>
              <a:buFont typeface="Arial" panose="020B0604020202020204" pitchFamily="34" charset="0"/>
              <a:buNone/>
            </a:pPr>
            <a:endParaRPr lang="en-US" altLang="en-US" sz="2400" dirty="0">
              <a:latin typeface=" Arial"/>
            </a:endParaRPr>
          </a:p>
          <a:p>
            <a:pPr eaLnBrk="1" hangingPunct="1">
              <a:lnSpc>
                <a:spcPct val="100000"/>
              </a:lnSpc>
              <a:spcBef>
                <a:spcPct val="20000"/>
              </a:spcBef>
              <a:buFont typeface="Arial" panose="020B0604020202020204" pitchFamily="34" charset="0"/>
              <a:buNone/>
            </a:pPr>
            <a:r>
              <a:rPr lang="en-US" altLang="en-US" sz="2400" b="1" dirty="0">
                <a:latin typeface=" Arial"/>
              </a:rPr>
              <a:t>MOE</a:t>
            </a:r>
            <a:r>
              <a:rPr lang="en-US" altLang="en-US" sz="2400" dirty="0">
                <a:latin typeface=" Arial"/>
              </a:rPr>
              <a:t>: (DoD) A criterion used to assess changes in system behavior, capability or operational environment that is tied to measuring the attainment of an end state, achievement of an objective or creation of an effect. </a:t>
            </a:r>
          </a:p>
        </p:txBody>
      </p:sp>
      <p:graphicFrame>
        <p:nvGraphicFramePr>
          <p:cNvPr id="10" name="Diagram 9"/>
          <p:cNvGraphicFramePr/>
          <p:nvPr>
            <p:extLst>
              <p:ext uri="{D42A27DB-BD31-4B8C-83A1-F6EECF244321}">
                <p14:modId xmlns:p14="http://schemas.microsoft.com/office/powerpoint/2010/main" val="1877417221"/>
              </p:ext>
            </p:extLst>
          </p:nvPr>
        </p:nvGraphicFramePr>
        <p:xfrm>
          <a:off x="4669972" y="685800"/>
          <a:ext cx="1774371"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Image that displays the use of camouflaging thermal signatures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903" y="1573219"/>
            <a:ext cx="5690322" cy="43282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628849" y="5901426"/>
            <a:ext cx="5388429" cy="646331"/>
          </a:xfrm>
          <a:prstGeom prst="rect">
            <a:avLst/>
          </a:prstGeom>
        </p:spPr>
        <p:txBody>
          <a:bodyPr wrap="square">
            <a:spAutoFit/>
          </a:bodyPr>
          <a:lstStyle/>
          <a:p>
            <a:pPr algn="ctr"/>
            <a:r>
              <a:rPr lang="en-US" dirty="0">
                <a:solidFill>
                  <a:srgbClr val="111111"/>
                </a:solidFill>
                <a:latin typeface=" Arial"/>
              </a:rPr>
              <a:t>Image that displays the use of camouflaging thermal signatures is it MOE or POE</a:t>
            </a:r>
            <a:endParaRPr lang="en-US" b="0" i="0" dirty="0">
              <a:solidFill>
                <a:srgbClr val="111111"/>
              </a:solidFill>
              <a:effectLst/>
              <a:latin typeface=" Arial"/>
            </a:endParaRPr>
          </a:p>
        </p:txBody>
      </p:sp>
      <p:sp>
        <p:nvSpPr>
          <p:cNvPr id="3" name="Rectangle 2"/>
          <p:cNvSpPr/>
          <p:nvPr/>
        </p:nvSpPr>
        <p:spPr>
          <a:xfrm>
            <a:off x="11211417" y="6502184"/>
            <a:ext cx="911916" cy="338554"/>
          </a:xfrm>
          <a:prstGeom prst="rect">
            <a:avLst/>
          </a:prstGeom>
        </p:spPr>
        <p:txBody>
          <a:bodyPr wrap="none">
            <a:spAutoFit/>
          </a:bodyPr>
          <a:lstStyle/>
          <a:p>
            <a:pPr>
              <a:spcBef>
                <a:spcPct val="20000"/>
              </a:spcBef>
            </a:pPr>
            <a:r>
              <a:rPr lang="en-US" altLang="en-US" sz="1600" dirty="0">
                <a:latin typeface=" Arial"/>
              </a:rPr>
              <a:t>(JP 3-0)</a:t>
            </a:r>
          </a:p>
        </p:txBody>
      </p:sp>
    </p:spTree>
    <p:extLst>
      <p:ext uri="{BB962C8B-B14F-4D97-AF65-F5344CB8AC3E}">
        <p14:creationId xmlns:p14="http://schemas.microsoft.com/office/powerpoint/2010/main" val="4157074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04937" cy="685800"/>
          </a:xfrm>
        </p:spPr>
        <p:txBody>
          <a:bodyPr rtlCol="0">
            <a:normAutofit/>
          </a:bodyPr>
          <a:lstStyle/>
          <a:p>
            <a:pPr>
              <a:defRPr/>
            </a:pPr>
            <a:r>
              <a:rPr sz="3600" dirty="0"/>
              <a:t>DEVELOP EVALUATION CRITERIA</a:t>
            </a:r>
          </a:p>
        </p:txBody>
      </p:sp>
      <p:graphicFrame>
        <p:nvGraphicFramePr>
          <p:cNvPr id="16" name="Diagram 15"/>
          <p:cNvGraphicFramePr/>
          <p:nvPr>
            <p:extLst>
              <p:ext uri="{D42A27DB-BD31-4B8C-83A1-F6EECF244321}">
                <p14:modId xmlns:p14="http://schemas.microsoft.com/office/powerpoint/2010/main" val="546103237"/>
              </p:ext>
            </p:extLst>
          </p:nvPr>
        </p:nvGraphicFramePr>
        <p:xfrm>
          <a:off x="1324303" y="990600"/>
          <a:ext cx="8810297" cy="4432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eft-Right Arrow 3"/>
          <p:cNvSpPr/>
          <p:nvPr/>
        </p:nvSpPr>
        <p:spPr>
          <a:xfrm>
            <a:off x="4935925" y="2979680"/>
            <a:ext cx="1562100" cy="838200"/>
          </a:xfrm>
          <a:prstGeom prst="lef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tx1"/>
              </a:solidFill>
            </a:endParaRPr>
          </a:p>
        </p:txBody>
      </p:sp>
      <p:sp>
        <p:nvSpPr>
          <p:cNvPr id="6" name="Up Arrow Callout 5"/>
          <p:cNvSpPr/>
          <p:nvPr/>
        </p:nvSpPr>
        <p:spPr>
          <a:xfrm>
            <a:off x="1975945" y="5334000"/>
            <a:ext cx="2900855" cy="1219200"/>
          </a:xfrm>
          <a:prstGeom prst="upArrowCallout">
            <a:avLst/>
          </a:prstGeom>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n-US" dirty="0">
                <a:solidFill>
                  <a:schemeClr val="tx1"/>
                </a:solidFill>
                <a:latin typeface=" Arial"/>
              </a:rPr>
              <a:t>Starts</a:t>
            </a:r>
            <a:r>
              <a:rPr lang="en-US" b="1" dirty="0">
                <a:solidFill>
                  <a:schemeClr val="tx1"/>
                </a:solidFill>
                <a:latin typeface=" Arial"/>
              </a:rPr>
              <a:t> </a:t>
            </a:r>
            <a:r>
              <a:rPr lang="en-US" b="1" u="sng" dirty="0">
                <a:solidFill>
                  <a:schemeClr val="tx1"/>
                </a:solidFill>
                <a:latin typeface=" Arial"/>
              </a:rPr>
              <a:t>WITH</a:t>
            </a:r>
            <a:r>
              <a:rPr lang="en-US" b="1" dirty="0">
                <a:solidFill>
                  <a:schemeClr val="tx1"/>
                </a:solidFill>
                <a:latin typeface=" Arial"/>
              </a:rPr>
              <a:t> </a:t>
            </a:r>
            <a:r>
              <a:rPr lang="en-US" dirty="0">
                <a:solidFill>
                  <a:schemeClr val="tx1"/>
                </a:solidFill>
                <a:latin typeface=" Arial"/>
              </a:rPr>
              <a:t>Implementation</a:t>
            </a:r>
          </a:p>
        </p:txBody>
      </p:sp>
      <p:sp>
        <p:nvSpPr>
          <p:cNvPr id="10" name="Up Arrow Callout 9"/>
          <p:cNvSpPr/>
          <p:nvPr/>
        </p:nvSpPr>
        <p:spPr>
          <a:xfrm>
            <a:off x="6316717" y="5334000"/>
            <a:ext cx="2789183" cy="1219200"/>
          </a:xfrm>
          <a:prstGeom prst="upArrowCallout">
            <a:avLst/>
          </a:prstGeom>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n-US" dirty="0">
                <a:solidFill>
                  <a:schemeClr val="tx1"/>
                </a:solidFill>
                <a:latin typeface=" Arial"/>
              </a:rPr>
              <a:t>Starts</a:t>
            </a:r>
            <a:r>
              <a:rPr lang="en-US" b="1" dirty="0">
                <a:solidFill>
                  <a:schemeClr val="tx1"/>
                </a:solidFill>
                <a:latin typeface=" Arial"/>
              </a:rPr>
              <a:t> </a:t>
            </a:r>
            <a:r>
              <a:rPr lang="en-US" b="1" u="sng" dirty="0">
                <a:solidFill>
                  <a:schemeClr val="tx1"/>
                </a:solidFill>
                <a:latin typeface=" Arial"/>
              </a:rPr>
              <a:t>AFTER</a:t>
            </a:r>
            <a:r>
              <a:rPr lang="en-US" b="1" dirty="0">
                <a:solidFill>
                  <a:schemeClr val="tx1"/>
                </a:solidFill>
                <a:latin typeface=" Arial"/>
              </a:rPr>
              <a:t> </a:t>
            </a:r>
            <a:r>
              <a:rPr lang="en-US" dirty="0">
                <a:solidFill>
                  <a:schemeClr val="tx1"/>
                </a:solidFill>
                <a:latin typeface=" Arial"/>
              </a:rPr>
              <a:t>Implementation</a:t>
            </a:r>
          </a:p>
        </p:txBody>
      </p:sp>
    </p:spTree>
    <p:extLst>
      <p:ext uri="{BB962C8B-B14F-4D97-AF65-F5344CB8AC3E}">
        <p14:creationId xmlns:p14="http://schemas.microsoft.com/office/powerpoint/2010/main" val="211695646"/>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97592" cy="685800"/>
          </a:xfrm>
        </p:spPr>
        <p:txBody>
          <a:bodyPr rtlCol="0">
            <a:normAutofit fontScale="90000"/>
          </a:bodyPr>
          <a:lstStyle/>
          <a:p>
            <a:pPr eaLnBrk="1" hangingPunct="1">
              <a:lnSpc>
                <a:spcPct val="100000"/>
              </a:lnSpc>
              <a:spcBef>
                <a:spcPct val="20000"/>
              </a:spcBef>
            </a:pPr>
            <a:r>
              <a:rPr lang="en-US" altLang="en-US" sz="3600" dirty="0">
                <a:latin typeface=" Arial"/>
              </a:rPr>
              <a:t>MAKE MOPS/MOES QUANTIFIABLE WHEN POSSIBLE</a:t>
            </a:r>
          </a:p>
        </p:txBody>
      </p:sp>
      <p:sp>
        <p:nvSpPr>
          <p:cNvPr id="94221" name="Text Placeholder 4"/>
          <p:cNvSpPr txBox="1">
            <a:spLocks/>
          </p:cNvSpPr>
          <p:nvPr/>
        </p:nvSpPr>
        <p:spPr bwMode="auto">
          <a:xfrm>
            <a:off x="1981200" y="760413"/>
            <a:ext cx="81534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20000"/>
              </a:spcBef>
              <a:buFont typeface="Arial" panose="020B0604020202020204" pitchFamily="34" charset="0"/>
              <a:buNone/>
            </a:pPr>
            <a:endParaRPr lang="en-US" altLang="en-US" sz="2000" dirty="0">
              <a:latin typeface="Calibri" panose="020F0502020204030204" pitchFamily="34" charset="0"/>
            </a:endParaRPr>
          </a:p>
        </p:txBody>
      </p:sp>
      <p:grpSp>
        <p:nvGrpSpPr>
          <p:cNvPr id="4" name="Group 3"/>
          <p:cNvGrpSpPr/>
          <p:nvPr/>
        </p:nvGrpSpPr>
        <p:grpSpPr>
          <a:xfrm>
            <a:off x="165454" y="1219200"/>
            <a:ext cx="10365911" cy="5419279"/>
            <a:chOff x="1902807" y="1219200"/>
            <a:chExt cx="8384193" cy="5145089"/>
          </a:xfrm>
          <a:solidFill>
            <a:srgbClr val="E5E7EA"/>
          </a:solidFill>
        </p:grpSpPr>
        <p:sp>
          <p:nvSpPr>
            <p:cNvPr id="5" name="Rectangle 4"/>
            <p:cNvSpPr/>
            <p:nvPr/>
          </p:nvSpPr>
          <p:spPr>
            <a:xfrm>
              <a:off x="1905000" y="1219200"/>
              <a:ext cx="8382000" cy="381000"/>
            </a:xfrm>
            <a:prstGeom prst="rect">
              <a:avLst/>
            </a:prstGeom>
            <a:solidFill>
              <a:srgbClr val="FFC000"/>
            </a:solidFill>
            <a:ln/>
          </p:spPr>
          <p:style>
            <a:lnRef idx="2">
              <a:schemeClr val="accent5"/>
            </a:lnRef>
            <a:fillRef idx="1">
              <a:schemeClr val="lt1"/>
            </a:fillRef>
            <a:effectRef idx="0">
              <a:schemeClr val="accent5"/>
            </a:effectRef>
            <a:fontRef idx="minor">
              <a:schemeClr val="dk1"/>
            </a:fontRef>
          </p:style>
          <p:txBody>
            <a:bodyPr anchor="ctr"/>
            <a:lstStyle/>
            <a:p>
              <a:pPr eaLnBrk="1" fontAlgn="auto" hangingPunct="1">
                <a:spcBef>
                  <a:spcPts val="0"/>
                </a:spcBef>
                <a:spcAft>
                  <a:spcPts val="0"/>
                </a:spcAft>
                <a:defRPr/>
              </a:pPr>
              <a:r>
                <a:rPr lang="en-US" b="1" dirty="0">
                  <a:solidFill>
                    <a:schemeClr val="tx1"/>
                  </a:solidFill>
                  <a:latin typeface=" Arial"/>
                </a:rPr>
                <a:t>OPSEC Measure: Training on Social Media</a:t>
              </a:r>
            </a:p>
          </p:txBody>
        </p:sp>
        <p:grpSp>
          <p:nvGrpSpPr>
            <p:cNvPr id="94214" name="Group 6"/>
            <p:cNvGrpSpPr>
              <a:grpSpLocks/>
            </p:cNvGrpSpPr>
            <p:nvPr/>
          </p:nvGrpSpPr>
          <p:grpSpPr bwMode="auto">
            <a:xfrm>
              <a:off x="1902807" y="1612900"/>
              <a:ext cx="8381996" cy="838200"/>
              <a:chOff x="1141211" y="2362200"/>
              <a:chExt cx="6857994" cy="533400"/>
            </a:xfrm>
            <a:grpFill/>
          </p:grpSpPr>
          <p:sp>
            <p:nvSpPr>
              <p:cNvPr id="6" name="Rectangle 5"/>
              <p:cNvSpPr/>
              <p:nvPr/>
            </p:nvSpPr>
            <p:spPr>
              <a:xfrm>
                <a:off x="1141211" y="2362200"/>
                <a:ext cx="3429000" cy="533400"/>
              </a:xfrm>
              <a:prstGeom prst="rect">
                <a:avLst/>
              </a:prstGeom>
              <a:grp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n-US" b="1" u="sng" dirty="0">
                    <a:solidFill>
                      <a:schemeClr val="tx1"/>
                    </a:solidFill>
                    <a:latin typeface=" Arial"/>
                  </a:rPr>
                  <a:t>MOP</a:t>
                </a:r>
              </a:p>
              <a:p>
                <a:pPr eaLnBrk="1" fontAlgn="auto" hangingPunct="1">
                  <a:spcBef>
                    <a:spcPts val="0"/>
                  </a:spcBef>
                  <a:spcAft>
                    <a:spcPts val="0"/>
                  </a:spcAft>
                  <a:defRPr/>
                </a:pPr>
                <a:r>
                  <a:rPr lang="en-US" dirty="0">
                    <a:solidFill>
                      <a:schemeClr val="tx1"/>
                    </a:solidFill>
                    <a:latin typeface=" Arial"/>
                  </a:rPr>
                  <a:t>100% of unit trained</a:t>
                </a:r>
              </a:p>
              <a:p>
                <a:pPr eaLnBrk="1" fontAlgn="auto" hangingPunct="1">
                  <a:spcBef>
                    <a:spcPts val="0"/>
                  </a:spcBef>
                  <a:spcAft>
                    <a:spcPts val="0"/>
                  </a:spcAft>
                  <a:defRPr/>
                </a:pPr>
                <a:endParaRPr lang="en-US" dirty="0">
                  <a:solidFill>
                    <a:schemeClr val="tx1"/>
                  </a:solidFill>
                  <a:latin typeface=" Arial"/>
                </a:endParaRPr>
              </a:p>
            </p:txBody>
          </p:sp>
          <p:sp>
            <p:nvSpPr>
              <p:cNvPr id="8" name="Rectangle 7"/>
              <p:cNvSpPr/>
              <p:nvPr/>
            </p:nvSpPr>
            <p:spPr>
              <a:xfrm>
                <a:off x="4570205" y="2362200"/>
                <a:ext cx="3429000" cy="533400"/>
              </a:xfrm>
              <a:prstGeom prst="rect">
                <a:avLst/>
              </a:prstGeom>
              <a:grp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n-US" b="1" u="sng" dirty="0">
                    <a:solidFill>
                      <a:schemeClr val="tx1"/>
                    </a:solidFill>
                    <a:latin typeface=" Arial"/>
                  </a:rPr>
                  <a:t>MOE</a:t>
                </a:r>
                <a:endParaRPr lang="en-US" dirty="0">
                  <a:solidFill>
                    <a:schemeClr val="tx1"/>
                  </a:solidFill>
                  <a:latin typeface=" Arial"/>
                </a:endParaRPr>
              </a:p>
              <a:p>
                <a:pPr eaLnBrk="1" fontAlgn="auto" hangingPunct="1">
                  <a:spcBef>
                    <a:spcPts val="0"/>
                  </a:spcBef>
                  <a:spcAft>
                    <a:spcPts val="0"/>
                  </a:spcAft>
                  <a:defRPr/>
                </a:pPr>
                <a:r>
                  <a:rPr lang="en-US" dirty="0">
                    <a:solidFill>
                      <a:schemeClr val="tx1"/>
                    </a:solidFill>
                    <a:latin typeface=" Arial"/>
                  </a:rPr>
                  <a:t>Reduction by % or no OPSEC compromises found on social media</a:t>
                </a:r>
              </a:p>
            </p:txBody>
          </p:sp>
        </p:grpSp>
        <p:sp>
          <p:nvSpPr>
            <p:cNvPr id="10" name="Rectangle 9"/>
            <p:cNvSpPr/>
            <p:nvPr/>
          </p:nvSpPr>
          <p:spPr>
            <a:xfrm>
              <a:off x="1905000" y="2692400"/>
              <a:ext cx="8382000" cy="381000"/>
            </a:xfrm>
            <a:prstGeom prst="rect">
              <a:avLst/>
            </a:prstGeom>
            <a:solidFill>
              <a:srgbClr val="FFC000"/>
            </a:solidFill>
            <a:ln/>
          </p:spPr>
          <p:style>
            <a:lnRef idx="2">
              <a:schemeClr val="accent5"/>
            </a:lnRef>
            <a:fillRef idx="1">
              <a:schemeClr val="lt1"/>
            </a:fillRef>
            <a:effectRef idx="0">
              <a:schemeClr val="accent5"/>
            </a:effectRef>
            <a:fontRef idx="minor">
              <a:schemeClr val="dk1"/>
            </a:fontRef>
          </p:style>
          <p:txBody>
            <a:bodyPr anchor="ctr"/>
            <a:lstStyle/>
            <a:p>
              <a:pPr eaLnBrk="1" fontAlgn="auto" hangingPunct="1">
                <a:spcBef>
                  <a:spcPts val="0"/>
                </a:spcBef>
                <a:spcAft>
                  <a:spcPts val="0"/>
                </a:spcAft>
                <a:defRPr/>
              </a:pPr>
              <a:r>
                <a:rPr lang="en-US" b="1" dirty="0">
                  <a:solidFill>
                    <a:schemeClr val="tx1"/>
                  </a:solidFill>
                  <a:latin typeface=" Arial"/>
                </a:rPr>
                <a:t>OPSEC Measure: 100% Shred Policy</a:t>
              </a:r>
            </a:p>
          </p:txBody>
        </p:sp>
        <p:grpSp>
          <p:nvGrpSpPr>
            <p:cNvPr id="94216" name="Group 10"/>
            <p:cNvGrpSpPr>
              <a:grpSpLocks/>
            </p:cNvGrpSpPr>
            <p:nvPr/>
          </p:nvGrpSpPr>
          <p:grpSpPr bwMode="auto">
            <a:xfrm>
              <a:off x="1905000" y="3074988"/>
              <a:ext cx="8377203" cy="927100"/>
              <a:chOff x="1143000" y="2362200"/>
              <a:chExt cx="6854075" cy="533400"/>
            </a:xfrm>
            <a:grpFill/>
          </p:grpSpPr>
          <p:sp>
            <p:nvSpPr>
              <p:cNvPr id="12" name="Rectangle 11"/>
              <p:cNvSpPr/>
              <p:nvPr/>
            </p:nvSpPr>
            <p:spPr>
              <a:xfrm>
                <a:off x="1143000" y="2362200"/>
                <a:ext cx="3429000" cy="533400"/>
              </a:xfrm>
              <a:prstGeom prst="rect">
                <a:avLst/>
              </a:prstGeom>
              <a:grp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n-US" b="1" u="sng" dirty="0">
                    <a:solidFill>
                      <a:schemeClr val="tx1"/>
                    </a:solidFill>
                    <a:latin typeface=" Arial"/>
                  </a:rPr>
                  <a:t>MOP</a:t>
                </a:r>
              </a:p>
              <a:p>
                <a:pPr eaLnBrk="1" fontAlgn="auto" hangingPunct="1">
                  <a:spcBef>
                    <a:spcPts val="0"/>
                  </a:spcBef>
                  <a:spcAft>
                    <a:spcPts val="0"/>
                  </a:spcAft>
                  <a:defRPr/>
                </a:pPr>
                <a:r>
                  <a:rPr lang="en-US" dirty="0">
                    <a:solidFill>
                      <a:schemeClr val="tx1"/>
                    </a:solidFill>
                    <a:latin typeface=" Arial"/>
                  </a:rPr>
                  <a:t>No paper found in trash</a:t>
                </a:r>
              </a:p>
              <a:p>
                <a:pPr eaLnBrk="1" fontAlgn="auto" hangingPunct="1">
                  <a:spcBef>
                    <a:spcPts val="0"/>
                  </a:spcBef>
                  <a:spcAft>
                    <a:spcPts val="0"/>
                  </a:spcAft>
                  <a:defRPr/>
                </a:pPr>
                <a:endParaRPr lang="en-US" dirty="0">
                  <a:solidFill>
                    <a:schemeClr val="tx1"/>
                  </a:solidFill>
                  <a:latin typeface=" Arial"/>
                </a:endParaRPr>
              </a:p>
            </p:txBody>
          </p:sp>
          <p:sp>
            <p:nvSpPr>
              <p:cNvPr id="13" name="Rectangle 12"/>
              <p:cNvSpPr/>
              <p:nvPr/>
            </p:nvSpPr>
            <p:spPr>
              <a:xfrm>
                <a:off x="4435923" y="2362200"/>
                <a:ext cx="3561152" cy="533400"/>
              </a:xfrm>
              <a:prstGeom prst="rect">
                <a:avLst/>
              </a:prstGeom>
              <a:grp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n-US" b="1" u="sng" dirty="0">
                    <a:solidFill>
                      <a:schemeClr val="tx1"/>
                    </a:solidFill>
                    <a:latin typeface=" Arial"/>
                  </a:rPr>
                  <a:t>MOE</a:t>
                </a:r>
                <a:endParaRPr lang="en-US" dirty="0">
                  <a:solidFill>
                    <a:schemeClr val="tx1"/>
                  </a:solidFill>
                  <a:latin typeface=" Arial"/>
                </a:endParaRPr>
              </a:p>
              <a:p>
                <a:pPr eaLnBrk="1" fontAlgn="auto" hangingPunct="1">
                  <a:spcBef>
                    <a:spcPts val="0"/>
                  </a:spcBef>
                  <a:spcAft>
                    <a:spcPts val="0"/>
                  </a:spcAft>
                  <a:defRPr/>
                </a:pPr>
                <a:r>
                  <a:rPr lang="en-US" dirty="0">
                    <a:solidFill>
                      <a:schemeClr val="tx1"/>
                    </a:solidFill>
                    <a:latin typeface=" Arial"/>
                  </a:rPr>
                  <a:t>No OPSEC compromises found in trash or there was a % of change from last assessment.</a:t>
                </a:r>
              </a:p>
            </p:txBody>
          </p:sp>
        </p:grpSp>
        <p:sp>
          <p:nvSpPr>
            <p:cNvPr id="14" name="Rectangle 13"/>
            <p:cNvSpPr/>
            <p:nvPr/>
          </p:nvSpPr>
          <p:spPr>
            <a:xfrm>
              <a:off x="1905000" y="4143375"/>
              <a:ext cx="8382000" cy="381000"/>
            </a:xfrm>
            <a:prstGeom prst="rect">
              <a:avLst/>
            </a:prstGeom>
            <a:solidFill>
              <a:srgbClr val="FFC000"/>
            </a:solidFill>
            <a:ln/>
          </p:spPr>
          <p:style>
            <a:lnRef idx="2">
              <a:schemeClr val="accent5"/>
            </a:lnRef>
            <a:fillRef idx="1">
              <a:schemeClr val="lt1"/>
            </a:fillRef>
            <a:effectRef idx="0">
              <a:schemeClr val="accent5"/>
            </a:effectRef>
            <a:fontRef idx="minor">
              <a:schemeClr val="dk1"/>
            </a:fontRef>
          </p:style>
          <p:txBody>
            <a:bodyPr anchor="ctr"/>
            <a:lstStyle/>
            <a:p>
              <a:pPr eaLnBrk="1" fontAlgn="auto" hangingPunct="1">
                <a:spcBef>
                  <a:spcPts val="0"/>
                </a:spcBef>
                <a:spcAft>
                  <a:spcPts val="0"/>
                </a:spcAft>
                <a:defRPr/>
              </a:pPr>
              <a:r>
                <a:rPr lang="en-US" b="1" dirty="0">
                  <a:solidFill>
                    <a:schemeClr val="tx1"/>
                  </a:solidFill>
                  <a:latin typeface=" Arial"/>
                </a:rPr>
                <a:t>OPSEC Measure: Pre-Publication OPSEC Reviews</a:t>
              </a:r>
            </a:p>
          </p:txBody>
        </p:sp>
        <p:grpSp>
          <p:nvGrpSpPr>
            <p:cNvPr id="94218" name="Group 14"/>
            <p:cNvGrpSpPr>
              <a:grpSpLocks/>
            </p:cNvGrpSpPr>
            <p:nvPr/>
          </p:nvGrpSpPr>
          <p:grpSpPr bwMode="auto">
            <a:xfrm>
              <a:off x="1905000" y="4528007"/>
              <a:ext cx="8376449" cy="1098095"/>
              <a:chOff x="1143000" y="2356909"/>
              <a:chExt cx="6853462" cy="640555"/>
            </a:xfrm>
            <a:grpFill/>
          </p:grpSpPr>
          <p:sp>
            <p:nvSpPr>
              <p:cNvPr id="16" name="Rectangle 15"/>
              <p:cNvSpPr/>
              <p:nvPr/>
            </p:nvSpPr>
            <p:spPr>
              <a:xfrm>
                <a:off x="1143000" y="2362199"/>
                <a:ext cx="3429000" cy="635265"/>
              </a:xfrm>
              <a:prstGeom prst="rect">
                <a:avLst/>
              </a:prstGeom>
              <a:grp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n-US" b="1" u="sng" dirty="0">
                    <a:solidFill>
                      <a:schemeClr val="tx1"/>
                    </a:solidFill>
                    <a:latin typeface=" Arial"/>
                  </a:rPr>
                  <a:t>MOP</a:t>
                </a:r>
                <a:endParaRPr lang="en-US" dirty="0">
                  <a:solidFill>
                    <a:schemeClr val="tx1"/>
                  </a:solidFill>
                  <a:latin typeface=" Arial"/>
                </a:endParaRPr>
              </a:p>
              <a:p>
                <a:pPr eaLnBrk="1" fontAlgn="auto" hangingPunct="1">
                  <a:spcBef>
                    <a:spcPts val="0"/>
                  </a:spcBef>
                  <a:spcAft>
                    <a:spcPts val="0"/>
                  </a:spcAft>
                  <a:defRPr/>
                </a:pPr>
                <a:r>
                  <a:rPr lang="en-US" dirty="0">
                    <a:solidFill>
                      <a:schemeClr val="tx1"/>
                    </a:solidFill>
                    <a:latin typeface=" Arial"/>
                  </a:rPr>
                  <a:t>100% of public facing content received OPSEC review prior to publication</a:t>
                </a:r>
              </a:p>
            </p:txBody>
          </p:sp>
          <p:sp>
            <p:nvSpPr>
              <p:cNvPr id="17" name="Rectangle 16"/>
              <p:cNvSpPr/>
              <p:nvPr/>
            </p:nvSpPr>
            <p:spPr>
              <a:xfrm>
                <a:off x="4567462" y="2356909"/>
                <a:ext cx="3429000" cy="533400"/>
              </a:xfrm>
              <a:prstGeom prst="rect">
                <a:avLst/>
              </a:prstGeom>
              <a:grp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n-US" b="1" u="sng" dirty="0">
                    <a:solidFill>
                      <a:schemeClr val="tx1"/>
                    </a:solidFill>
                    <a:latin typeface=" Arial"/>
                  </a:rPr>
                  <a:t>MOE </a:t>
                </a:r>
              </a:p>
              <a:p>
                <a:pPr eaLnBrk="1" fontAlgn="auto" hangingPunct="1">
                  <a:spcBef>
                    <a:spcPts val="0"/>
                  </a:spcBef>
                  <a:spcAft>
                    <a:spcPts val="0"/>
                  </a:spcAft>
                  <a:defRPr/>
                </a:pPr>
                <a:r>
                  <a:rPr lang="en-US" dirty="0">
                    <a:solidFill>
                      <a:schemeClr val="tx1"/>
                    </a:solidFill>
                    <a:latin typeface=" Arial"/>
                  </a:rPr>
                  <a:t>No OPSEC compromises found in public facing documents or webpages</a:t>
                </a:r>
              </a:p>
              <a:p>
                <a:pPr eaLnBrk="1" fontAlgn="auto" hangingPunct="1">
                  <a:spcBef>
                    <a:spcPts val="0"/>
                  </a:spcBef>
                  <a:spcAft>
                    <a:spcPts val="0"/>
                  </a:spcAft>
                  <a:defRPr/>
                </a:pPr>
                <a:endParaRPr lang="en-US" dirty="0">
                  <a:solidFill>
                    <a:schemeClr val="tx1"/>
                  </a:solidFill>
                  <a:latin typeface=" Arial"/>
                </a:endParaRPr>
              </a:p>
            </p:txBody>
          </p:sp>
        </p:grpSp>
        <p:sp>
          <p:nvSpPr>
            <p:cNvPr id="21" name="Up Arrow Callout 20"/>
            <p:cNvSpPr/>
            <p:nvPr/>
          </p:nvSpPr>
          <p:spPr>
            <a:xfrm>
              <a:off x="5922963" y="5410202"/>
              <a:ext cx="4191000" cy="954087"/>
            </a:xfrm>
            <a:prstGeom prst="upArrowCallout">
              <a:avLst/>
            </a:prstGeom>
            <a:solidFill>
              <a:srgbClr val="FFC000"/>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n-US" dirty="0">
                  <a:ln w="0"/>
                  <a:solidFill>
                    <a:schemeClr val="tx1"/>
                  </a:solidFill>
                  <a:effectLst>
                    <a:outerShdw blurRad="38100" dist="19050" dir="2700000" algn="tl" rotWithShape="0">
                      <a:schemeClr val="dk1">
                        <a:alpha val="40000"/>
                      </a:schemeClr>
                    </a:outerShdw>
                  </a:effectLst>
                  <a:latin typeface=" Arial"/>
                </a:rPr>
                <a:t>Theme: All include a focus on protecting critical information/indicators</a:t>
              </a:r>
            </a:p>
          </p:txBody>
        </p:sp>
        <p:sp>
          <p:nvSpPr>
            <p:cNvPr id="20" name="Rectangle 19"/>
            <p:cNvSpPr/>
            <p:nvPr/>
          </p:nvSpPr>
          <p:spPr>
            <a:xfrm>
              <a:off x="2740025" y="5626100"/>
              <a:ext cx="2171700" cy="622300"/>
            </a:xfrm>
            <a:prstGeom prst="rect">
              <a:avLst/>
            </a:prstGeom>
            <a:solidFill>
              <a:srgbClr val="FFC000"/>
            </a:solid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n-US" b="1" dirty="0">
                  <a:solidFill>
                    <a:schemeClr val="tx1"/>
                  </a:solidFill>
                  <a:latin typeface=" Arial"/>
                </a:rPr>
                <a:t>Tailored to the OPSEC Measure</a:t>
              </a:r>
            </a:p>
          </p:txBody>
        </p:sp>
        <p:sp>
          <p:nvSpPr>
            <p:cNvPr id="3" name="Left Arrow 2"/>
            <p:cNvSpPr/>
            <p:nvPr/>
          </p:nvSpPr>
          <p:spPr>
            <a:xfrm>
              <a:off x="5084763" y="5708650"/>
              <a:ext cx="838200" cy="457200"/>
            </a:xfrm>
            <a:prstGeom prst="leftArrow">
              <a:avLst/>
            </a:prstGeom>
            <a:grpFill/>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en-US" b="1" dirty="0">
                <a:solidFill>
                  <a:schemeClr val="tx1"/>
                </a:solidFill>
                <a:latin typeface=" Arial"/>
              </a:endParaRPr>
            </a:p>
          </p:txBody>
        </p:sp>
      </p:grpSp>
    </p:spTree>
    <p:extLst>
      <p:ext uri="{BB962C8B-B14F-4D97-AF65-F5344CB8AC3E}">
        <p14:creationId xmlns:p14="http://schemas.microsoft.com/office/powerpoint/2010/main" val="1982046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30894" cy="679244"/>
          </a:xfrm>
        </p:spPr>
        <p:txBody>
          <a:bodyPr rtlCol="0">
            <a:normAutofit/>
          </a:bodyPr>
          <a:lstStyle/>
          <a:p>
            <a:pPr>
              <a:defRPr/>
            </a:pPr>
            <a:r>
              <a:rPr sz="3600" dirty="0"/>
              <a:t>WAYS TO VALIDATE MOPS AND MOES</a:t>
            </a:r>
          </a:p>
        </p:txBody>
      </p:sp>
      <p:grpSp>
        <p:nvGrpSpPr>
          <p:cNvPr id="19" name="Group 18"/>
          <p:cNvGrpSpPr/>
          <p:nvPr/>
        </p:nvGrpSpPr>
        <p:grpSpPr>
          <a:xfrm>
            <a:off x="954017" y="1207564"/>
            <a:ext cx="9177408" cy="5009986"/>
            <a:chOff x="1600200" y="816936"/>
            <a:chExt cx="6172200" cy="5660064"/>
          </a:xfrm>
          <a:solidFill>
            <a:schemeClr val="accent1">
              <a:lumMod val="20000"/>
              <a:lumOff val="80000"/>
            </a:schemeClr>
          </a:solidFill>
        </p:grpSpPr>
        <p:sp>
          <p:nvSpPr>
            <p:cNvPr id="5" name="Rounded Rectangle 4"/>
            <p:cNvSpPr/>
            <p:nvPr/>
          </p:nvSpPr>
          <p:spPr>
            <a:xfrm>
              <a:off x="1600200" y="816936"/>
              <a:ext cx="6172200" cy="5660064"/>
            </a:xfrm>
            <a:prstGeom prst="roundRect">
              <a:avLst/>
            </a:prstGeom>
            <a:solidFill>
              <a:srgbClr val="FFC000"/>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sz="2000" b="1" dirty="0">
                <a:solidFill>
                  <a:schemeClr val="tx1"/>
                </a:solidFill>
                <a:latin typeface=" Arial"/>
              </a:endParaRPr>
            </a:p>
          </p:txBody>
        </p:sp>
        <p:sp>
          <p:nvSpPr>
            <p:cNvPr id="6" name="Rounded Rectangle 5"/>
            <p:cNvSpPr/>
            <p:nvPr/>
          </p:nvSpPr>
          <p:spPr>
            <a:xfrm>
              <a:off x="2057400" y="1502736"/>
              <a:ext cx="5257800" cy="365760"/>
            </a:xfrm>
            <a:prstGeom prst="roundRect">
              <a:avLst/>
            </a:prstGeom>
            <a:grp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000" dirty="0">
                  <a:ln w="0"/>
                  <a:solidFill>
                    <a:schemeClr val="tx1"/>
                  </a:solidFill>
                  <a:effectLst>
                    <a:outerShdw blurRad="38100" dist="19050" dir="2700000" algn="tl" rotWithShape="0">
                      <a:schemeClr val="dk1">
                        <a:alpha val="40000"/>
                      </a:schemeClr>
                    </a:outerShdw>
                  </a:effectLst>
                  <a:latin typeface=" Arial"/>
                </a:rPr>
                <a:t>Intelligence/Counterintelligence Reports</a:t>
              </a:r>
            </a:p>
          </p:txBody>
        </p:sp>
        <p:sp>
          <p:nvSpPr>
            <p:cNvPr id="8" name="Rounded Rectangle 7"/>
            <p:cNvSpPr/>
            <p:nvPr/>
          </p:nvSpPr>
          <p:spPr>
            <a:xfrm>
              <a:off x="2057400" y="5632776"/>
              <a:ext cx="5257800" cy="365760"/>
            </a:xfrm>
            <a:prstGeom prst="roundRect">
              <a:avLst/>
            </a:prstGeom>
            <a:grp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000" dirty="0">
                  <a:latin typeface=" Arial"/>
                </a:rPr>
                <a:t>Communications Security Monitoring (COMSEC)</a:t>
              </a:r>
            </a:p>
          </p:txBody>
        </p:sp>
        <p:sp>
          <p:nvSpPr>
            <p:cNvPr id="9" name="Rounded Rectangle 8"/>
            <p:cNvSpPr/>
            <p:nvPr/>
          </p:nvSpPr>
          <p:spPr>
            <a:xfrm>
              <a:off x="2057400" y="1959936"/>
              <a:ext cx="5257800" cy="365760"/>
            </a:xfrm>
            <a:prstGeom prst="roundRect">
              <a:avLst/>
            </a:prstGeom>
            <a:grp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000" dirty="0">
                  <a:latin typeface=" Arial"/>
                </a:rPr>
                <a:t>Open Source Research</a:t>
              </a:r>
            </a:p>
          </p:txBody>
        </p:sp>
        <p:sp>
          <p:nvSpPr>
            <p:cNvPr id="10" name="Rounded Rectangle 9"/>
            <p:cNvSpPr/>
            <p:nvPr/>
          </p:nvSpPr>
          <p:spPr>
            <a:xfrm>
              <a:off x="2057400" y="2417136"/>
              <a:ext cx="5257800" cy="365760"/>
            </a:xfrm>
            <a:prstGeom prst="roundRect">
              <a:avLst/>
            </a:prstGeom>
            <a:grp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000" dirty="0">
                  <a:latin typeface=" Arial"/>
                </a:rPr>
                <a:t>Public Media Disclosures</a:t>
              </a:r>
            </a:p>
          </p:txBody>
        </p:sp>
        <p:sp>
          <p:nvSpPr>
            <p:cNvPr id="11" name="Rounded Rectangle 10"/>
            <p:cNvSpPr/>
            <p:nvPr/>
          </p:nvSpPr>
          <p:spPr>
            <a:xfrm>
              <a:off x="2057400" y="2874336"/>
              <a:ext cx="5257800" cy="365760"/>
            </a:xfrm>
            <a:prstGeom prst="roundRect">
              <a:avLst/>
            </a:prstGeom>
            <a:grp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000" dirty="0">
                  <a:latin typeface=" Arial"/>
                </a:rPr>
                <a:t>Website Reviews</a:t>
              </a:r>
            </a:p>
          </p:txBody>
        </p:sp>
        <p:sp>
          <p:nvSpPr>
            <p:cNvPr id="12" name="Rounded Rectangle 11"/>
            <p:cNvSpPr/>
            <p:nvPr/>
          </p:nvSpPr>
          <p:spPr>
            <a:xfrm>
              <a:off x="2057400" y="3331536"/>
              <a:ext cx="5257800" cy="365760"/>
            </a:xfrm>
            <a:prstGeom prst="roundRect">
              <a:avLst/>
            </a:prstGeom>
            <a:grp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000" dirty="0">
                  <a:latin typeface=" Arial"/>
                </a:rPr>
                <a:t>Direct Observation</a:t>
              </a:r>
            </a:p>
          </p:txBody>
        </p:sp>
        <p:sp>
          <p:nvSpPr>
            <p:cNvPr id="13" name="Rounded Rectangle 12"/>
            <p:cNvSpPr/>
            <p:nvPr/>
          </p:nvSpPr>
          <p:spPr>
            <a:xfrm>
              <a:off x="2057400" y="3788736"/>
              <a:ext cx="5257800" cy="365760"/>
            </a:xfrm>
            <a:prstGeom prst="roundRect">
              <a:avLst/>
            </a:prstGeom>
            <a:grp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000" dirty="0">
                  <a:latin typeface=" Arial"/>
                </a:rPr>
                <a:t>Workforce Interviews</a:t>
              </a:r>
            </a:p>
          </p:txBody>
        </p:sp>
        <p:sp>
          <p:nvSpPr>
            <p:cNvPr id="14" name="Rounded Rectangle 13"/>
            <p:cNvSpPr/>
            <p:nvPr/>
          </p:nvSpPr>
          <p:spPr>
            <a:xfrm>
              <a:off x="2057400" y="4261176"/>
              <a:ext cx="5257800" cy="365760"/>
            </a:xfrm>
            <a:prstGeom prst="roundRect">
              <a:avLst/>
            </a:prstGeom>
            <a:grp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000" dirty="0">
                  <a:latin typeface=" Arial"/>
                </a:rPr>
                <a:t>Documentation on OPSEC Reviews</a:t>
              </a:r>
            </a:p>
          </p:txBody>
        </p:sp>
        <p:sp>
          <p:nvSpPr>
            <p:cNvPr id="15" name="Rounded Rectangle 14"/>
            <p:cNvSpPr/>
            <p:nvPr/>
          </p:nvSpPr>
          <p:spPr>
            <a:xfrm>
              <a:off x="2057400" y="4703136"/>
              <a:ext cx="5257800" cy="365760"/>
            </a:xfrm>
            <a:prstGeom prst="roundRect">
              <a:avLst/>
            </a:prstGeom>
            <a:grp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000" dirty="0">
                  <a:latin typeface=" Arial"/>
                </a:rPr>
                <a:t>Previous/Current Assessments</a:t>
              </a:r>
            </a:p>
          </p:txBody>
        </p:sp>
        <p:sp>
          <p:nvSpPr>
            <p:cNvPr id="16" name="Rounded Rectangle 15"/>
            <p:cNvSpPr/>
            <p:nvPr/>
          </p:nvSpPr>
          <p:spPr>
            <a:xfrm>
              <a:off x="2057400" y="5160336"/>
              <a:ext cx="5257800" cy="365760"/>
            </a:xfrm>
            <a:prstGeom prst="roundRect">
              <a:avLst/>
            </a:prstGeom>
            <a:grp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000" dirty="0">
                  <a:latin typeface=" Arial"/>
                </a:rPr>
                <a:t>OPSEC Compromises/Violations</a:t>
              </a:r>
            </a:p>
          </p:txBody>
        </p:sp>
      </p:grpSp>
      <p:sp>
        <p:nvSpPr>
          <p:cNvPr id="104454" name="Text Placeholder 4"/>
          <p:cNvSpPr txBox="1">
            <a:spLocks/>
          </p:cNvSpPr>
          <p:nvPr/>
        </p:nvSpPr>
        <p:spPr bwMode="auto">
          <a:xfrm>
            <a:off x="11044359" y="6472376"/>
            <a:ext cx="11431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20000"/>
              </a:spcBef>
              <a:buFont typeface="Arial" panose="020B0604020202020204" pitchFamily="34" charset="0"/>
              <a:buNone/>
            </a:pPr>
            <a:r>
              <a:rPr lang="en-US" altLang="en-US" sz="1600" dirty="0">
                <a:latin typeface=" Arial"/>
              </a:rPr>
              <a:t>AR 530-1</a:t>
            </a:r>
          </a:p>
        </p:txBody>
      </p:sp>
    </p:spTree>
    <p:extLst>
      <p:ext uri="{BB962C8B-B14F-4D97-AF65-F5344CB8AC3E}">
        <p14:creationId xmlns:p14="http://schemas.microsoft.com/office/powerpoint/2010/main" val="255851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FA527-F400-6A10-2C0E-817C00E7ED21}"/>
              </a:ext>
            </a:extLst>
          </p:cNvPr>
          <p:cNvSpPr/>
          <p:nvPr/>
        </p:nvSpPr>
        <p:spPr>
          <a:xfrm>
            <a:off x="2" y="33614"/>
            <a:ext cx="10636468" cy="696685"/>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FFC000"/>
                </a:solidFill>
                <a:latin typeface="Arial" panose="020B0604020202020204" pitchFamily="34" charset="0"/>
                <a:cs typeface="Arial" panose="020B0604020202020204" pitchFamily="34" charset="0"/>
              </a:rPr>
              <a:t>QUESTIONS TO ASK YOURSELF</a:t>
            </a:r>
          </a:p>
        </p:txBody>
      </p:sp>
      <p:sp>
        <p:nvSpPr>
          <p:cNvPr id="26629" name="TextBox 2"/>
          <p:cNvSpPr txBox="1">
            <a:spLocks noChangeArrowheads="1"/>
          </p:cNvSpPr>
          <p:nvPr/>
        </p:nvSpPr>
        <p:spPr bwMode="auto">
          <a:xfrm>
            <a:off x="0" y="1252538"/>
            <a:ext cx="8275971"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3738" indent="-236538">
              <a:defRPr>
                <a:solidFill>
                  <a:schemeClr val="tx1"/>
                </a:solidFill>
                <a:latin typeface="Calibri" panose="020F0502020204030204" pitchFamily="34" charset="0"/>
              </a:defRPr>
            </a:lvl1pPr>
            <a:lvl2pPr marL="1150938" indent="-236538">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spcAft>
                <a:spcPts val="1200"/>
              </a:spcAft>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What is the current risk without OPSEC measures?</a:t>
            </a:r>
          </a:p>
          <a:p>
            <a:pPr eaLnBrk="1" hangingPunct="1">
              <a:lnSpc>
                <a:spcPct val="150000"/>
              </a:lnSpc>
              <a:spcAft>
                <a:spcPts val="1200"/>
              </a:spcAft>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Can OPSEC measures reduce the risk?</a:t>
            </a:r>
          </a:p>
          <a:p>
            <a:pPr eaLnBrk="1" hangingPunct="1">
              <a:lnSpc>
                <a:spcPct val="150000"/>
              </a:lnSpc>
              <a:spcAft>
                <a:spcPts val="1200"/>
              </a:spcAft>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Can the measures’ effects be demonstrated?</a:t>
            </a:r>
          </a:p>
          <a:p>
            <a:pPr eaLnBrk="1" hangingPunct="1">
              <a:lnSpc>
                <a:spcPct val="150000"/>
              </a:lnSpc>
              <a:spcAft>
                <a:spcPts val="1200"/>
              </a:spcAft>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What are the effects of implementing vs. </a:t>
            </a:r>
            <a:br>
              <a:rPr lang="en-US" altLang="en-US" sz="2000" dirty="0">
                <a:solidFill>
                  <a:srgbClr val="000000"/>
                </a:solidFill>
                <a:latin typeface="Arial" panose="020B0604020202020204" pitchFamily="34" charset="0"/>
                <a:cs typeface="Arial" panose="020B0604020202020204" pitchFamily="34" charset="0"/>
              </a:rPr>
            </a:br>
            <a:r>
              <a:rPr lang="en-US" altLang="en-US" sz="2000" dirty="0">
                <a:solidFill>
                  <a:srgbClr val="000000"/>
                </a:solidFill>
                <a:latin typeface="Arial" panose="020B0604020202020204" pitchFamily="34" charset="0"/>
                <a:cs typeface="Arial" panose="020B0604020202020204" pitchFamily="34" charset="0"/>
              </a:rPr>
              <a:t>not implementing the OPSEC measure? (“So what?”)</a:t>
            </a:r>
          </a:p>
          <a:p>
            <a:pPr lvl="1" eaLnBrk="1" hangingPunct="1">
              <a:lnSpc>
                <a:spcPct val="150000"/>
              </a:lnSpc>
              <a:spcAft>
                <a:spcPts val="1200"/>
              </a:spcAft>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Cost: Dollars, Time, Personnel</a:t>
            </a:r>
          </a:p>
          <a:p>
            <a:pPr lvl="1" eaLnBrk="1" hangingPunct="1">
              <a:lnSpc>
                <a:spcPct val="150000"/>
              </a:lnSpc>
              <a:spcAft>
                <a:spcPts val="1200"/>
              </a:spcAft>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Coordination with IO, traditional security, intelligence/Counterintelligence? </a:t>
            </a:r>
          </a:p>
          <a:p>
            <a:pPr lvl="1" eaLnBrk="1" hangingPunct="1">
              <a:lnSpc>
                <a:spcPct val="150000"/>
              </a:lnSpc>
              <a:spcAft>
                <a:spcPts val="1200"/>
              </a:spcAft>
              <a:buFont typeface="Arial" panose="020B0604020202020204" pitchFamily="34" charset="0"/>
              <a:buChar char="•"/>
            </a:pPr>
            <a:r>
              <a:rPr lang="en-US" altLang="en-US" sz="2000" dirty="0">
                <a:solidFill>
                  <a:srgbClr val="000000"/>
                </a:solidFill>
                <a:latin typeface="Arial" panose="020B0604020202020204" pitchFamily="34" charset="0"/>
                <a:cs typeface="Arial" panose="020B0604020202020204" pitchFamily="34" charset="0"/>
              </a:rPr>
              <a:t>Does it create a new indicator? </a:t>
            </a:r>
          </a:p>
        </p:txBody>
      </p:sp>
      <p:grpSp>
        <p:nvGrpSpPr>
          <p:cNvPr id="26630" name="Group 4"/>
          <p:cNvGrpSpPr>
            <a:grpSpLocks noChangeAspect="1"/>
          </p:cNvGrpSpPr>
          <p:nvPr/>
        </p:nvGrpSpPr>
        <p:grpSpPr bwMode="auto">
          <a:xfrm>
            <a:off x="8140700" y="1587500"/>
            <a:ext cx="1720850" cy="5202238"/>
            <a:chOff x="5060" y="546"/>
            <a:chExt cx="1005" cy="3754"/>
          </a:xfrm>
        </p:grpSpPr>
        <p:sp>
          <p:nvSpPr>
            <p:cNvPr id="26631" name="AutoShape 3"/>
            <p:cNvSpPr>
              <a:spLocks noChangeAspect="1" noChangeArrowheads="1" noTextEdit="1"/>
            </p:cNvSpPr>
            <p:nvPr/>
          </p:nvSpPr>
          <p:spPr bwMode="auto">
            <a:xfrm>
              <a:off x="5060" y="546"/>
              <a:ext cx="1005" cy="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32" name="Freeform 5"/>
            <p:cNvSpPr>
              <a:spLocks noEditPoints="1"/>
            </p:cNvSpPr>
            <p:nvPr/>
          </p:nvSpPr>
          <p:spPr bwMode="auto">
            <a:xfrm>
              <a:off x="5027" y="1199"/>
              <a:ext cx="1012" cy="1783"/>
            </a:xfrm>
            <a:custGeom>
              <a:avLst/>
              <a:gdLst>
                <a:gd name="T0" fmla="*/ 755 w 2170"/>
                <a:gd name="T1" fmla="*/ 1357 h 3865"/>
                <a:gd name="T2" fmla="*/ 672 w 2170"/>
                <a:gd name="T3" fmla="*/ 1420 h 3865"/>
                <a:gd name="T4" fmla="*/ 634 w 2170"/>
                <a:gd name="T5" fmla="*/ 857 h 3865"/>
                <a:gd name="T6" fmla="*/ 753 w 2170"/>
                <a:gd name="T7" fmla="*/ 967 h 3865"/>
                <a:gd name="T8" fmla="*/ 788 w 2170"/>
                <a:gd name="T9" fmla="*/ 1340 h 3865"/>
                <a:gd name="T10" fmla="*/ 652 w 2170"/>
                <a:gd name="T11" fmla="*/ 1388 h 3865"/>
                <a:gd name="T12" fmla="*/ 421 w 2170"/>
                <a:gd name="T13" fmla="*/ 1422 h 3865"/>
                <a:gd name="T14" fmla="*/ 173 w 2170"/>
                <a:gd name="T15" fmla="*/ 1313 h 3865"/>
                <a:gd name="T16" fmla="*/ 284 w 2170"/>
                <a:gd name="T17" fmla="*/ 1188 h 3865"/>
                <a:gd name="T18" fmla="*/ 481 w 2170"/>
                <a:gd name="T19" fmla="*/ 963 h 3865"/>
                <a:gd name="T20" fmla="*/ 460 w 2170"/>
                <a:gd name="T21" fmla="*/ 1383 h 3865"/>
                <a:gd name="T22" fmla="*/ 494 w 2170"/>
                <a:gd name="T23" fmla="*/ 1296 h 3865"/>
                <a:gd name="T24" fmla="*/ 534 w 2170"/>
                <a:gd name="T25" fmla="*/ 1016 h 3865"/>
                <a:gd name="T26" fmla="*/ 622 w 2170"/>
                <a:gd name="T27" fmla="*/ 1246 h 3865"/>
                <a:gd name="T28" fmla="*/ 662 w 2170"/>
                <a:gd name="T29" fmla="*/ 1257 h 3865"/>
                <a:gd name="T30" fmla="*/ 515 w 2170"/>
                <a:gd name="T31" fmla="*/ 889 h 3865"/>
                <a:gd name="T32" fmla="*/ 604 w 2170"/>
                <a:gd name="T33" fmla="*/ 634 h 3865"/>
                <a:gd name="T34" fmla="*/ 758 w 2170"/>
                <a:gd name="T35" fmla="*/ 590 h 3865"/>
                <a:gd name="T36" fmla="*/ 604 w 2170"/>
                <a:gd name="T37" fmla="*/ 704 h 3865"/>
                <a:gd name="T38" fmla="*/ 225 w 2170"/>
                <a:gd name="T39" fmla="*/ 467 h 3865"/>
                <a:gd name="T40" fmla="*/ 315 w 2170"/>
                <a:gd name="T41" fmla="*/ 243 h 3865"/>
                <a:gd name="T42" fmla="*/ 456 w 2170"/>
                <a:gd name="T43" fmla="*/ 146 h 3865"/>
                <a:gd name="T44" fmla="*/ 820 w 2170"/>
                <a:gd name="T45" fmla="*/ 212 h 3865"/>
                <a:gd name="T46" fmla="*/ 953 w 2170"/>
                <a:gd name="T47" fmla="*/ 402 h 3865"/>
                <a:gd name="T48" fmla="*/ 842 w 2170"/>
                <a:gd name="T49" fmla="*/ 764 h 3865"/>
                <a:gd name="T50" fmla="*/ 779 w 2170"/>
                <a:gd name="T51" fmla="*/ 759 h 3865"/>
                <a:gd name="T52" fmla="*/ 767 w 2170"/>
                <a:gd name="T53" fmla="*/ 556 h 3865"/>
                <a:gd name="T54" fmla="*/ 797 w 2170"/>
                <a:gd name="T55" fmla="*/ 512 h 3865"/>
                <a:gd name="T56" fmla="*/ 708 w 2170"/>
                <a:gd name="T57" fmla="*/ 530 h 3865"/>
                <a:gd name="T58" fmla="*/ 425 w 2170"/>
                <a:gd name="T59" fmla="*/ 677 h 3865"/>
                <a:gd name="T60" fmla="*/ 573 w 2170"/>
                <a:gd name="T61" fmla="*/ 624 h 3865"/>
                <a:gd name="T62" fmla="*/ 731 w 2170"/>
                <a:gd name="T63" fmla="*/ 811 h 3865"/>
                <a:gd name="T64" fmla="*/ 265 w 2170"/>
                <a:gd name="T65" fmla="*/ 638 h 3865"/>
                <a:gd name="T66" fmla="*/ 225 w 2170"/>
                <a:gd name="T67" fmla="*/ 626 h 3865"/>
                <a:gd name="T68" fmla="*/ 381 w 2170"/>
                <a:gd name="T69" fmla="*/ 796 h 3865"/>
                <a:gd name="T70" fmla="*/ 489 w 2170"/>
                <a:gd name="T71" fmla="*/ 872 h 3865"/>
                <a:gd name="T72" fmla="*/ 349 w 2170"/>
                <a:gd name="T73" fmla="*/ 1062 h 3865"/>
                <a:gd name="T74" fmla="*/ 103 w 2170"/>
                <a:gd name="T75" fmla="*/ 1344 h 3865"/>
                <a:gd name="T76" fmla="*/ 179 w 2170"/>
                <a:gd name="T77" fmla="*/ 1458 h 3865"/>
                <a:gd name="T78" fmla="*/ 346 w 2170"/>
                <a:gd name="T79" fmla="*/ 1456 h 3865"/>
                <a:gd name="T80" fmla="*/ 726 w 2170"/>
                <a:gd name="T81" fmla="*/ 1484 h 3865"/>
                <a:gd name="T82" fmla="*/ 812 w 2170"/>
                <a:gd name="T83" fmla="*/ 1545 h 3865"/>
                <a:gd name="T84" fmla="*/ 721 w 2170"/>
                <a:gd name="T85" fmla="*/ 1511 h 3865"/>
                <a:gd name="T86" fmla="*/ 853 w 2170"/>
                <a:gd name="T87" fmla="*/ 1622 h 3865"/>
                <a:gd name="T88" fmla="*/ 812 w 2170"/>
                <a:gd name="T89" fmla="*/ 1259 h 3865"/>
                <a:gd name="T90" fmla="*/ 781 w 2170"/>
                <a:gd name="T91" fmla="*/ 949 h 3865"/>
                <a:gd name="T92" fmla="*/ 949 w 2170"/>
                <a:gd name="T93" fmla="*/ 710 h 3865"/>
                <a:gd name="T94" fmla="*/ 995 w 2170"/>
                <a:gd name="T95" fmla="*/ 434 h 3865"/>
                <a:gd name="T96" fmla="*/ 719 w 2170"/>
                <a:gd name="T97" fmla="*/ 128 h 3865"/>
                <a:gd name="T98" fmla="*/ 949 w 2170"/>
                <a:gd name="T99" fmla="*/ 48 h 3865"/>
                <a:gd name="T100" fmla="*/ 707 w 2170"/>
                <a:gd name="T101" fmla="*/ 100 h 3865"/>
                <a:gd name="T102" fmla="*/ 811 w 2170"/>
                <a:gd name="T103" fmla="*/ 37 h 3865"/>
                <a:gd name="T104" fmla="*/ 872 w 2170"/>
                <a:gd name="T105" fmla="*/ 9 h 3865"/>
                <a:gd name="T106" fmla="*/ 708 w 2170"/>
                <a:gd name="T107" fmla="*/ 42 h 3865"/>
                <a:gd name="T108" fmla="*/ 529 w 2170"/>
                <a:gd name="T109" fmla="*/ 106 h 3865"/>
                <a:gd name="T110" fmla="*/ 221 w 2170"/>
                <a:gd name="T111" fmla="*/ 352 h 3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70" h="3865">
                  <a:moveTo>
                    <a:pt x="1442" y="3079"/>
                  </a:moveTo>
                  <a:cubicBezTo>
                    <a:pt x="1442" y="3026"/>
                    <a:pt x="1501" y="2942"/>
                    <a:pt x="1552" y="2942"/>
                  </a:cubicBezTo>
                  <a:lnTo>
                    <a:pt x="1618" y="2942"/>
                  </a:lnTo>
                  <a:cubicBezTo>
                    <a:pt x="1650" y="2942"/>
                    <a:pt x="1700" y="3029"/>
                    <a:pt x="1639" y="3111"/>
                  </a:cubicBezTo>
                  <a:cubicBezTo>
                    <a:pt x="1607" y="3155"/>
                    <a:pt x="1548" y="3154"/>
                    <a:pt x="1497" y="3139"/>
                  </a:cubicBezTo>
                  <a:cubicBezTo>
                    <a:pt x="1438" y="3123"/>
                    <a:pt x="1442" y="3107"/>
                    <a:pt x="1442" y="3079"/>
                  </a:cubicBezTo>
                  <a:close/>
                  <a:moveTo>
                    <a:pt x="1113" y="1851"/>
                  </a:moveTo>
                  <a:cubicBezTo>
                    <a:pt x="1160" y="1851"/>
                    <a:pt x="1186" y="1857"/>
                    <a:pt x="1234" y="1857"/>
                  </a:cubicBezTo>
                  <a:cubicBezTo>
                    <a:pt x="1274" y="1857"/>
                    <a:pt x="1321" y="1854"/>
                    <a:pt x="1360" y="1857"/>
                  </a:cubicBezTo>
                  <a:cubicBezTo>
                    <a:pt x="1385" y="1858"/>
                    <a:pt x="1391" y="1864"/>
                    <a:pt x="1420" y="1862"/>
                  </a:cubicBezTo>
                  <a:cubicBezTo>
                    <a:pt x="1480" y="1859"/>
                    <a:pt x="1521" y="1848"/>
                    <a:pt x="1579" y="1835"/>
                  </a:cubicBezTo>
                  <a:cubicBezTo>
                    <a:pt x="1597" y="1913"/>
                    <a:pt x="1602" y="2010"/>
                    <a:pt x="1614" y="2096"/>
                  </a:cubicBezTo>
                  <a:cubicBezTo>
                    <a:pt x="1623" y="2161"/>
                    <a:pt x="1628" y="2310"/>
                    <a:pt x="1636" y="2370"/>
                  </a:cubicBezTo>
                  <a:cubicBezTo>
                    <a:pt x="1646" y="2455"/>
                    <a:pt x="1652" y="2548"/>
                    <a:pt x="1665" y="2637"/>
                  </a:cubicBezTo>
                  <a:cubicBezTo>
                    <a:pt x="1676" y="2720"/>
                    <a:pt x="1689" y="2816"/>
                    <a:pt x="1689" y="2904"/>
                  </a:cubicBezTo>
                  <a:cubicBezTo>
                    <a:pt x="1654" y="2895"/>
                    <a:pt x="1652" y="2880"/>
                    <a:pt x="1604" y="2873"/>
                  </a:cubicBezTo>
                  <a:cubicBezTo>
                    <a:pt x="1574" y="2869"/>
                    <a:pt x="1532" y="2879"/>
                    <a:pt x="1509" y="2888"/>
                  </a:cubicBezTo>
                  <a:cubicBezTo>
                    <a:pt x="1453" y="2909"/>
                    <a:pt x="1423" y="2955"/>
                    <a:pt x="1398" y="3008"/>
                  </a:cubicBezTo>
                  <a:cubicBezTo>
                    <a:pt x="1379" y="3048"/>
                    <a:pt x="1388" y="3052"/>
                    <a:pt x="1327" y="3052"/>
                  </a:cubicBezTo>
                  <a:cubicBezTo>
                    <a:pt x="1245" y="3051"/>
                    <a:pt x="1091" y="3065"/>
                    <a:pt x="1012" y="3077"/>
                  </a:cubicBezTo>
                  <a:cubicBezTo>
                    <a:pt x="976" y="3082"/>
                    <a:pt x="939" y="3077"/>
                    <a:pt x="903" y="3082"/>
                  </a:cubicBezTo>
                  <a:lnTo>
                    <a:pt x="225" y="3095"/>
                  </a:lnTo>
                  <a:cubicBezTo>
                    <a:pt x="148" y="3096"/>
                    <a:pt x="163" y="3091"/>
                    <a:pt x="184" y="3066"/>
                  </a:cubicBezTo>
                  <a:lnTo>
                    <a:pt x="372" y="2847"/>
                  </a:lnTo>
                  <a:cubicBezTo>
                    <a:pt x="384" y="2834"/>
                    <a:pt x="386" y="2833"/>
                    <a:pt x="398" y="2818"/>
                  </a:cubicBezTo>
                  <a:lnTo>
                    <a:pt x="586" y="2606"/>
                  </a:lnTo>
                  <a:cubicBezTo>
                    <a:pt x="598" y="2594"/>
                    <a:pt x="599" y="2589"/>
                    <a:pt x="610" y="2576"/>
                  </a:cubicBezTo>
                  <a:cubicBezTo>
                    <a:pt x="671" y="2512"/>
                    <a:pt x="761" y="2400"/>
                    <a:pt x="819" y="2329"/>
                  </a:cubicBezTo>
                  <a:lnTo>
                    <a:pt x="976" y="2142"/>
                  </a:lnTo>
                  <a:cubicBezTo>
                    <a:pt x="990" y="2124"/>
                    <a:pt x="1012" y="2092"/>
                    <a:pt x="1031" y="2087"/>
                  </a:cubicBezTo>
                  <a:cubicBezTo>
                    <a:pt x="1031" y="2149"/>
                    <a:pt x="1032" y="2279"/>
                    <a:pt x="1023" y="2337"/>
                  </a:cubicBezTo>
                  <a:lnTo>
                    <a:pt x="993" y="2810"/>
                  </a:lnTo>
                  <a:cubicBezTo>
                    <a:pt x="993" y="2896"/>
                    <a:pt x="995" y="2916"/>
                    <a:pt x="987" y="2997"/>
                  </a:cubicBezTo>
                  <a:cubicBezTo>
                    <a:pt x="985" y="3020"/>
                    <a:pt x="983" y="3041"/>
                    <a:pt x="1004" y="3041"/>
                  </a:cubicBezTo>
                  <a:cubicBezTo>
                    <a:pt x="1086" y="3041"/>
                    <a:pt x="1041" y="3033"/>
                    <a:pt x="1055" y="2932"/>
                  </a:cubicBezTo>
                  <a:cubicBezTo>
                    <a:pt x="1059" y="2897"/>
                    <a:pt x="1059" y="2854"/>
                    <a:pt x="1059" y="2810"/>
                  </a:cubicBezTo>
                  <a:cubicBezTo>
                    <a:pt x="1058" y="2667"/>
                    <a:pt x="1079" y="2483"/>
                    <a:pt x="1091" y="2339"/>
                  </a:cubicBezTo>
                  <a:cubicBezTo>
                    <a:pt x="1095" y="2292"/>
                    <a:pt x="1090" y="2128"/>
                    <a:pt x="1102" y="2103"/>
                  </a:cubicBezTo>
                  <a:cubicBezTo>
                    <a:pt x="1114" y="2112"/>
                    <a:pt x="1138" y="2183"/>
                    <a:pt x="1145" y="2203"/>
                  </a:cubicBezTo>
                  <a:lnTo>
                    <a:pt x="1220" y="2403"/>
                  </a:lnTo>
                  <a:cubicBezTo>
                    <a:pt x="1232" y="2438"/>
                    <a:pt x="1243" y="2472"/>
                    <a:pt x="1255" y="2504"/>
                  </a:cubicBezTo>
                  <a:lnTo>
                    <a:pt x="1333" y="2701"/>
                  </a:lnTo>
                  <a:cubicBezTo>
                    <a:pt x="1346" y="2731"/>
                    <a:pt x="1362" y="2764"/>
                    <a:pt x="1377" y="2794"/>
                  </a:cubicBezTo>
                  <a:cubicBezTo>
                    <a:pt x="1399" y="2840"/>
                    <a:pt x="1420" y="2919"/>
                    <a:pt x="1475" y="2843"/>
                  </a:cubicBezTo>
                  <a:cubicBezTo>
                    <a:pt x="1468" y="2811"/>
                    <a:pt x="1434" y="2759"/>
                    <a:pt x="1419" y="2724"/>
                  </a:cubicBezTo>
                  <a:lnTo>
                    <a:pt x="1178" y="2105"/>
                  </a:lnTo>
                  <a:cubicBezTo>
                    <a:pt x="1171" y="2083"/>
                    <a:pt x="1160" y="2062"/>
                    <a:pt x="1153" y="2042"/>
                  </a:cubicBezTo>
                  <a:cubicBezTo>
                    <a:pt x="1114" y="1940"/>
                    <a:pt x="1098" y="1978"/>
                    <a:pt x="1105" y="1926"/>
                  </a:cubicBezTo>
                  <a:cubicBezTo>
                    <a:pt x="1109" y="1899"/>
                    <a:pt x="1113" y="1877"/>
                    <a:pt x="1113" y="1851"/>
                  </a:cubicBezTo>
                  <a:close/>
                  <a:moveTo>
                    <a:pt x="1278" y="1462"/>
                  </a:moveTo>
                  <a:cubicBezTo>
                    <a:pt x="1278" y="1447"/>
                    <a:pt x="1290" y="1389"/>
                    <a:pt x="1295" y="1375"/>
                  </a:cubicBezTo>
                  <a:cubicBezTo>
                    <a:pt x="1319" y="1296"/>
                    <a:pt x="1369" y="1250"/>
                    <a:pt x="1464" y="1248"/>
                  </a:cubicBezTo>
                  <a:cubicBezTo>
                    <a:pt x="1503" y="1248"/>
                    <a:pt x="1518" y="1241"/>
                    <a:pt x="1555" y="1251"/>
                  </a:cubicBezTo>
                  <a:cubicBezTo>
                    <a:pt x="1576" y="1256"/>
                    <a:pt x="1611" y="1267"/>
                    <a:pt x="1625" y="1279"/>
                  </a:cubicBezTo>
                  <a:cubicBezTo>
                    <a:pt x="1728" y="1371"/>
                    <a:pt x="1696" y="1626"/>
                    <a:pt x="1530" y="1626"/>
                  </a:cubicBezTo>
                  <a:cubicBezTo>
                    <a:pt x="1440" y="1626"/>
                    <a:pt x="1426" y="1633"/>
                    <a:pt x="1339" y="1571"/>
                  </a:cubicBezTo>
                  <a:lnTo>
                    <a:pt x="1295" y="1527"/>
                  </a:lnTo>
                  <a:cubicBezTo>
                    <a:pt x="1282" y="1510"/>
                    <a:pt x="1287" y="1522"/>
                    <a:pt x="1282" y="1496"/>
                  </a:cubicBezTo>
                  <a:cubicBezTo>
                    <a:pt x="1280" y="1483"/>
                    <a:pt x="1278" y="1479"/>
                    <a:pt x="1278" y="1462"/>
                  </a:cubicBezTo>
                  <a:close/>
                  <a:moveTo>
                    <a:pt x="483" y="1012"/>
                  </a:moveTo>
                  <a:cubicBezTo>
                    <a:pt x="483" y="921"/>
                    <a:pt x="537" y="739"/>
                    <a:pt x="575" y="677"/>
                  </a:cubicBezTo>
                  <a:cubicBezTo>
                    <a:pt x="603" y="632"/>
                    <a:pt x="601" y="625"/>
                    <a:pt x="640" y="572"/>
                  </a:cubicBezTo>
                  <a:cubicBezTo>
                    <a:pt x="653" y="556"/>
                    <a:pt x="663" y="540"/>
                    <a:pt x="676" y="526"/>
                  </a:cubicBezTo>
                  <a:cubicBezTo>
                    <a:pt x="718" y="481"/>
                    <a:pt x="754" y="438"/>
                    <a:pt x="806" y="398"/>
                  </a:cubicBezTo>
                  <a:cubicBezTo>
                    <a:pt x="822" y="386"/>
                    <a:pt x="837" y="375"/>
                    <a:pt x="856" y="366"/>
                  </a:cubicBezTo>
                  <a:cubicBezTo>
                    <a:pt x="890" y="348"/>
                    <a:pt x="939" y="330"/>
                    <a:pt x="977" y="317"/>
                  </a:cubicBezTo>
                  <a:cubicBezTo>
                    <a:pt x="1019" y="303"/>
                    <a:pt x="1058" y="289"/>
                    <a:pt x="1113" y="289"/>
                  </a:cubicBezTo>
                  <a:cubicBezTo>
                    <a:pt x="1307" y="289"/>
                    <a:pt x="1402" y="293"/>
                    <a:pt x="1585" y="366"/>
                  </a:cubicBezTo>
                  <a:cubicBezTo>
                    <a:pt x="1672" y="400"/>
                    <a:pt x="1683" y="408"/>
                    <a:pt x="1759" y="460"/>
                  </a:cubicBezTo>
                  <a:cubicBezTo>
                    <a:pt x="1802" y="489"/>
                    <a:pt x="1872" y="544"/>
                    <a:pt x="1903" y="585"/>
                  </a:cubicBezTo>
                  <a:cubicBezTo>
                    <a:pt x="1918" y="605"/>
                    <a:pt x="1933" y="619"/>
                    <a:pt x="1950" y="642"/>
                  </a:cubicBezTo>
                  <a:cubicBezTo>
                    <a:pt x="2024" y="745"/>
                    <a:pt x="2027" y="768"/>
                    <a:pt x="2044" y="871"/>
                  </a:cubicBezTo>
                  <a:cubicBezTo>
                    <a:pt x="2062" y="976"/>
                    <a:pt x="2084" y="1011"/>
                    <a:pt x="2084" y="1149"/>
                  </a:cubicBezTo>
                  <a:cubicBezTo>
                    <a:pt x="2084" y="1258"/>
                    <a:pt x="2063" y="1291"/>
                    <a:pt x="2039" y="1379"/>
                  </a:cubicBezTo>
                  <a:cubicBezTo>
                    <a:pt x="2017" y="1457"/>
                    <a:pt x="1888" y="1615"/>
                    <a:pt x="1806" y="1656"/>
                  </a:cubicBezTo>
                  <a:lnTo>
                    <a:pt x="1722" y="1698"/>
                  </a:lnTo>
                  <a:cubicBezTo>
                    <a:pt x="1690" y="1713"/>
                    <a:pt x="1658" y="1731"/>
                    <a:pt x="1629" y="1731"/>
                  </a:cubicBezTo>
                  <a:cubicBezTo>
                    <a:pt x="1629" y="1691"/>
                    <a:pt x="1631" y="1679"/>
                    <a:pt x="1670" y="1646"/>
                  </a:cubicBezTo>
                  <a:cubicBezTo>
                    <a:pt x="1739" y="1588"/>
                    <a:pt x="1746" y="1531"/>
                    <a:pt x="1759" y="1438"/>
                  </a:cubicBezTo>
                  <a:cubicBezTo>
                    <a:pt x="1767" y="1379"/>
                    <a:pt x="1737" y="1317"/>
                    <a:pt x="1716" y="1281"/>
                  </a:cubicBezTo>
                  <a:cubicBezTo>
                    <a:pt x="1700" y="1252"/>
                    <a:pt x="1675" y="1218"/>
                    <a:pt x="1644" y="1205"/>
                  </a:cubicBezTo>
                  <a:cubicBezTo>
                    <a:pt x="1622" y="1196"/>
                    <a:pt x="1625" y="1205"/>
                    <a:pt x="1612" y="1188"/>
                  </a:cubicBezTo>
                  <a:cubicBezTo>
                    <a:pt x="1638" y="1176"/>
                    <a:pt x="1661" y="1176"/>
                    <a:pt x="1694" y="1171"/>
                  </a:cubicBezTo>
                  <a:cubicBezTo>
                    <a:pt x="1797" y="1155"/>
                    <a:pt x="1749" y="1106"/>
                    <a:pt x="1708" y="1109"/>
                  </a:cubicBezTo>
                  <a:lnTo>
                    <a:pt x="1642" y="1119"/>
                  </a:lnTo>
                  <a:cubicBezTo>
                    <a:pt x="1616" y="1123"/>
                    <a:pt x="1604" y="1128"/>
                    <a:pt x="1580" y="1134"/>
                  </a:cubicBezTo>
                  <a:cubicBezTo>
                    <a:pt x="1562" y="1139"/>
                    <a:pt x="1539" y="1144"/>
                    <a:pt x="1519" y="1149"/>
                  </a:cubicBezTo>
                  <a:cubicBezTo>
                    <a:pt x="1413" y="1177"/>
                    <a:pt x="1381" y="1207"/>
                    <a:pt x="1307" y="1245"/>
                  </a:cubicBezTo>
                  <a:cubicBezTo>
                    <a:pt x="1269" y="1264"/>
                    <a:pt x="1240" y="1278"/>
                    <a:pt x="1199" y="1296"/>
                  </a:cubicBezTo>
                  <a:cubicBezTo>
                    <a:pt x="1150" y="1317"/>
                    <a:pt x="911" y="1435"/>
                    <a:pt x="911" y="1467"/>
                  </a:cubicBezTo>
                  <a:cubicBezTo>
                    <a:pt x="911" y="1484"/>
                    <a:pt x="919" y="1495"/>
                    <a:pt x="927" y="1495"/>
                  </a:cubicBezTo>
                  <a:cubicBezTo>
                    <a:pt x="958" y="1495"/>
                    <a:pt x="1134" y="1393"/>
                    <a:pt x="1189" y="1367"/>
                  </a:cubicBezTo>
                  <a:cubicBezTo>
                    <a:pt x="1200" y="1362"/>
                    <a:pt x="1217" y="1355"/>
                    <a:pt x="1229" y="1352"/>
                  </a:cubicBezTo>
                  <a:cubicBezTo>
                    <a:pt x="1227" y="1407"/>
                    <a:pt x="1207" y="1471"/>
                    <a:pt x="1220" y="1525"/>
                  </a:cubicBezTo>
                  <a:cubicBezTo>
                    <a:pt x="1239" y="1605"/>
                    <a:pt x="1359" y="1685"/>
                    <a:pt x="1441" y="1699"/>
                  </a:cubicBezTo>
                  <a:cubicBezTo>
                    <a:pt x="1587" y="1723"/>
                    <a:pt x="1568" y="1661"/>
                    <a:pt x="1568" y="1758"/>
                  </a:cubicBezTo>
                  <a:cubicBezTo>
                    <a:pt x="1450" y="1815"/>
                    <a:pt x="1190" y="1792"/>
                    <a:pt x="1067" y="1761"/>
                  </a:cubicBezTo>
                  <a:cubicBezTo>
                    <a:pt x="1009" y="1746"/>
                    <a:pt x="769" y="1632"/>
                    <a:pt x="735" y="1605"/>
                  </a:cubicBezTo>
                  <a:cubicBezTo>
                    <a:pt x="705" y="1580"/>
                    <a:pt x="595" y="1422"/>
                    <a:pt x="568" y="1382"/>
                  </a:cubicBezTo>
                  <a:cubicBezTo>
                    <a:pt x="502" y="1281"/>
                    <a:pt x="483" y="1136"/>
                    <a:pt x="483" y="1012"/>
                  </a:cubicBezTo>
                  <a:close/>
                  <a:moveTo>
                    <a:pt x="423" y="1012"/>
                  </a:moveTo>
                  <a:cubicBezTo>
                    <a:pt x="423" y="1127"/>
                    <a:pt x="443" y="1268"/>
                    <a:pt x="483" y="1358"/>
                  </a:cubicBezTo>
                  <a:cubicBezTo>
                    <a:pt x="500" y="1397"/>
                    <a:pt x="523" y="1432"/>
                    <a:pt x="548" y="1469"/>
                  </a:cubicBezTo>
                  <a:lnTo>
                    <a:pt x="660" y="1620"/>
                  </a:lnTo>
                  <a:cubicBezTo>
                    <a:pt x="707" y="1675"/>
                    <a:pt x="755" y="1689"/>
                    <a:pt x="817" y="1725"/>
                  </a:cubicBezTo>
                  <a:cubicBezTo>
                    <a:pt x="836" y="1736"/>
                    <a:pt x="852" y="1745"/>
                    <a:pt x="874" y="1756"/>
                  </a:cubicBezTo>
                  <a:cubicBezTo>
                    <a:pt x="933" y="1786"/>
                    <a:pt x="1000" y="1807"/>
                    <a:pt x="1059" y="1835"/>
                  </a:cubicBezTo>
                  <a:cubicBezTo>
                    <a:pt x="1057" y="1851"/>
                    <a:pt x="1051" y="1877"/>
                    <a:pt x="1049" y="1891"/>
                  </a:cubicBezTo>
                  <a:cubicBezTo>
                    <a:pt x="1036" y="1983"/>
                    <a:pt x="1045" y="1960"/>
                    <a:pt x="983" y="2038"/>
                  </a:cubicBezTo>
                  <a:lnTo>
                    <a:pt x="782" y="2265"/>
                  </a:lnTo>
                  <a:cubicBezTo>
                    <a:pt x="770" y="2282"/>
                    <a:pt x="761" y="2287"/>
                    <a:pt x="748" y="2303"/>
                  </a:cubicBezTo>
                  <a:cubicBezTo>
                    <a:pt x="666" y="2408"/>
                    <a:pt x="482" y="2613"/>
                    <a:pt x="386" y="2724"/>
                  </a:cubicBezTo>
                  <a:cubicBezTo>
                    <a:pt x="373" y="2738"/>
                    <a:pt x="366" y="2749"/>
                    <a:pt x="353" y="2762"/>
                  </a:cubicBezTo>
                  <a:lnTo>
                    <a:pt x="220" y="2914"/>
                  </a:lnTo>
                  <a:cubicBezTo>
                    <a:pt x="209" y="2929"/>
                    <a:pt x="200" y="2939"/>
                    <a:pt x="188" y="2954"/>
                  </a:cubicBezTo>
                  <a:cubicBezTo>
                    <a:pt x="56" y="3120"/>
                    <a:pt x="0" y="3157"/>
                    <a:pt x="214" y="3156"/>
                  </a:cubicBezTo>
                  <a:lnTo>
                    <a:pt x="384" y="3161"/>
                  </a:lnTo>
                  <a:cubicBezTo>
                    <a:pt x="425" y="3161"/>
                    <a:pt x="465" y="3161"/>
                    <a:pt x="505" y="3161"/>
                  </a:cubicBezTo>
                  <a:cubicBezTo>
                    <a:pt x="551" y="3161"/>
                    <a:pt x="579" y="3155"/>
                    <a:pt x="620" y="3156"/>
                  </a:cubicBezTo>
                  <a:cubicBezTo>
                    <a:pt x="660" y="3156"/>
                    <a:pt x="700" y="3156"/>
                    <a:pt x="741" y="3156"/>
                  </a:cubicBezTo>
                  <a:lnTo>
                    <a:pt x="1084" y="3137"/>
                  </a:lnTo>
                  <a:cubicBezTo>
                    <a:pt x="1180" y="3123"/>
                    <a:pt x="1264" y="3117"/>
                    <a:pt x="1360" y="3117"/>
                  </a:cubicBezTo>
                  <a:cubicBezTo>
                    <a:pt x="1387" y="3117"/>
                    <a:pt x="1405" y="3216"/>
                    <a:pt x="1557" y="3216"/>
                  </a:cubicBezTo>
                  <a:cubicBezTo>
                    <a:pt x="1622" y="3216"/>
                    <a:pt x="1705" y="3184"/>
                    <a:pt x="1711" y="3112"/>
                  </a:cubicBezTo>
                  <a:cubicBezTo>
                    <a:pt x="1729" y="3125"/>
                    <a:pt x="1727" y="3196"/>
                    <a:pt x="1730" y="3224"/>
                  </a:cubicBezTo>
                  <a:cubicBezTo>
                    <a:pt x="1736" y="3266"/>
                    <a:pt x="1737" y="3312"/>
                    <a:pt x="1742" y="3349"/>
                  </a:cubicBezTo>
                  <a:cubicBezTo>
                    <a:pt x="1750" y="3410"/>
                    <a:pt x="1766" y="3540"/>
                    <a:pt x="1766" y="3594"/>
                  </a:cubicBezTo>
                  <a:cubicBezTo>
                    <a:pt x="1742" y="3577"/>
                    <a:pt x="1646" y="3359"/>
                    <a:pt x="1632" y="3327"/>
                  </a:cubicBezTo>
                  <a:cubicBezTo>
                    <a:pt x="1612" y="3281"/>
                    <a:pt x="1601" y="3276"/>
                    <a:pt x="1546" y="3276"/>
                  </a:cubicBezTo>
                  <a:cubicBezTo>
                    <a:pt x="1569" y="3310"/>
                    <a:pt x="1617" y="3450"/>
                    <a:pt x="1647" y="3505"/>
                  </a:cubicBezTo>
                  <a:cubicBezTo>
                    <a:pt x="1683" y="3572"/>
                    <a:pt x="1758" y="3758"/>
                    <a:pt x="1800" y="3790"/>
                  </a:cubicBezTo>
                  <a:cubicBezTo>
                    <a:pt x="1897" y="3865"/>
                    <a:pt x="1831" y="3534"/>
                    <a:pt x="1828" y="3515"/>
                  </a:cubicBezTo>
                  <a:cubicBezTo>
                    <a:pt x="1817" y="3435"/>
                    <a:pt x="1808" y="3352"/>
                    <a:pt x="1804" y="3271"/>
                  </a:cubicBezTo>
                  <a:cubicBezTo>
                    <a:pt x="1795" y="3113"/>
                    <a:pt x="1764" y="2947"/>
                    <a:pt x="1749" y="2789"/>
                  </a:cubicBezTo>
                  <a:cubicBezTo>
                    <a:pt x="1747" y="2771"/>
                    <a:pt x="1745" y="2752"/>
                    <a:pt x="1742" y="2730"/>
                  </a:cubicBezTo>
                  <a:cubicBezTo>
                    <a:pt x="1740" y="2715"/>
                    <a:pt x="1739" y="2690"/>
                    <a:pt x="1737" y="2669"/>
                  </a:cubicBezTo>
                  <a:lnTo>
                    <a:pt x="1708" y="2429"/>
                  </a:lnTo>
                  <a:cubicBezTo>
                    <a:pt x="1692" y="2309"/>
                    <a:pt x="1692" y="2175"/>
                    <a:pt x="1674" y="2058"/>
                  </a:cubicBezTo>
                  <a:cubicBezTo>
                    <a:pt x="1662" y="1975"/>
                    <a:pt x="1645" y="1900"/>
                    <a:pt x="1645" y="1818"/>
                  </a:cubicBezTo>
                  <a:cubicBezTo>
                    <a:pt x="1645" y="1812"/>
                    <a:pt x="1785" y="1747"/>
                    <a:pt x="1809" y="1735"/>
                  </a:cubicBezTo>
                  <a:cubicBezTo>
                    <a:pt x="1907" y="1689"/>
                    <a:pt x="1970" y="1623"/>
                    <a:pt x="2034" y="1538"/>
                  </a:cubicBezTo>
                  <a:cubicBezTo>
                    <a:pt x="2089" y="1464"/>
                    <a:pt x="2112" y="1407"/>
                    <a:pt x="2137" y="1307"/>
                  </a:cubicBezTo>
                  <a:cubicBezTo>
                    <a:pt x="2160" y="1215"/>
                    <a:pt x="2170" y="1101"/>
                    <a:pt x="2150" y="1006"/>
                  </a:cubicBezTo>
                  <a:cubicBezTo>
                    <a:pt x="2145" y="983"/>
                    <a:pt x="2139" y="961"/>
                    <a:pt x="2134" y="940"/>
                  </a:cubicBezTo>
                  <a:cubicBezTo>
                    <a:pt x="2077" y="711"/>
                    <a:pt x="2101" y="664"/>
                    <a:pt x="1866" y="458"/>
                  </a:cubicBezTo>
                  <a:cubicBezTo>
                    <a:pt x="1834" y="430"/>
                    <a:pt x="1804" y="409"/>
                    <a:pt x="1768" y="385"/>
                  </a:cubicBezTo>
                  <a:cubicBezTo>
                    <a:pt x="1630" y="293"/>
                    <a:pt x="1635" y="328"/>
                    <a:pt x="1541" y="278"/>
                  </a:cubicBezTo>
                  <a:cubicBezTo>
                    <a:pt x="1565" y="246"/>
                    <a:pt x="1672" y="223"/>
                    <a:pt x="1716" y="207"/>
                  </a:cubicBezTo>
                  <a:lnTo>
                    <a:pt x="2013" y="125"/>
                  </a:lnTo>
                  <a:cubicBezTo>
                    <a:pt x="2038" y="118"/>
                    <a:pt x="2032" y="123"/>
                    <a:pt x="2034" y="103"/>
                  </a:cubicBezTo>
                  <a:cubicBezTo>
                    <a:pt x="1996" y="81"/>
                    <a:pt x="1827" y="110"/>
                    <a:pt x="1798" y="118"/>
                  </a:cubicBezTo>
                  <a:cubicBezTo>
                    <a:pt x="1746" y="133"/>
                    <a:pt x="1699" y="147"/>
                    <a:pt x="1650" y="162"/>
                  </a:cubicBezTo>
                  <a:lnTo>
                    <a:pt x="1517" y="216"/>
                  </a:lnTo>
                  <a:cubicBezTo>
                    <a:pt x="1497" y="226"/>
                    <a:pt x="1474" y="240"/>
                    <a:pt x="1453" y="246"/>
                  </a:cubicBezTo>
                  <a:cubicBezTo>
                    <a:pt x="1426" y="253"/>
                    <a:pt x="1402" y="242"/>
                    <a:pt x="1371" y="240"/>
                  </a:cubicBezTo>
                  <a:cubicBezTo>
                    <a:pt x="1387" y="179"/>
                    <a:pt x="1669" y="103"/>
                    <a:pt x="1739" y="81"/>
                  </a:cubicBezTo>
                  <a:cubicBezTo>
                    <a:pt x="1762" y="74"/>
                    <a:pt x="1784" y="71"/>
                    <a:pt x="1808" y="63"/>
                  </a:cubicBezTo>
                  <a:cubicBezTo>
                    <a:pt x="1830" y="56"/>
                    <a:pt x="1846" y="42"/>
                    <a:pt x="1870" y="37"/>
                  </a:cubicBezTo>
                  <a:lnTo>
                    <a:pt x="1870" y="20"/>
                  </a:lnTo>
                  <a:cubicBezTo>
                    <a:pt x="1775" y="20"/>
                    <a:pt x="1830" y="0"/>
                    <a:pt x="1685" y="39"/>
                  </a:cubicBezTo>
                  <a:cubicBezTo>
                    <a:pt x="1641" y="50"/>
                    <a:pt x="1612" y="58"/>
                    <a:pt x="1570" y="72"/>
                  </a:cubicBezTo>
                  <a:cubicBezTo>
                    <a:pt x="1550" y="78"/>
                    <a:pt x="1535" y="84"/>
                    <a:pt x="1518" y="91"/>
                  </a:cubicBezTo>
                  <a:cubicBezTo>
                    <a:pt x="1438" y="123"/>
                    <a:pt x="1396" y="146"/>
                    <a:pt x="1325" y="193"/>
                  </a:cubicBezTo>
                  <a:cubicBezTo>
                    <a:pt x="1314" y="201"/>
                    <a:pt x="1312" y="201"/>
                    <a:pt x="1301" y="208"/>
                  </a:cubicBezTo>
                  <a:cubicBezTo>
                    <a:pt x="1256" y="241"/>
                    <a:pt x="1196" y="229"/>
                    <a:pt x="1135" y="229"/>
                  </a:cubicBezTo>
                  <a:cubicBezTo>
                    <a:pt x="1038" y="228"/>
                    <a:pt x="959" y="255"/>
                    <a:pt x="892" y="287"/>
                  </a:cubicBezTo>
                  <a:cubicBezTo>
                    <a:pt x="824" y="320"/>
                    <a:pt x="767" y="358"/>
                    <a:pt x="717" y="408"/>
                  </a:cubicBezTo>
                  <a:cubicBezTo>
                    <a:pt x="599" y="528"/>
                    <a:pt x="537" y="602"/>
                    <a:pt x="474" y="763"/>
                  </a:cubicBezTo>
                  <a:cubicBezTo>
                    <a:pt x="447" y="834"/>
                    <a:pt x="423" y="932"/>
                    <a:pt x="423" y="10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3" name="Freeform 6"/>
            <p:cNvSpPr>
              <a:spLocks noEditPoints="1"/>
            </p:cNvSpPr>
            <p:nvPr/>
          </p:nvSpPr>
          <p:spPr bwMode="auto">
            <a:xfrm>
              <a:off x="5352" y="2660"/>
              <a:ext cx="760" cy="1651"/>
            </a:xfrm>
            <a:custGeom>
              <a:avLst/>
              <a:gdLst>
                <a:gd name="T0" fmla="*/ 517 w 1628"/>
                <a:gd name="T1" fmla="*/ 1585 h 3578"/>
                <a:gd name="T2" fmla="*/ 596 w 1628"/>
                <a:gd name="T3" fmla="*/ 1558 h 3578"/>
                <a:gd name="T4" fmla="*/ 678 w 1628"/>
                <a:gd name="T5" fmla="*/ 1601 h 3578"/>
                <a:gd name="T6" fmla="*/ 637 w 1628"/>
                <a:gd name="T7" fmla="*/ 1611 h 3578"/>
                <a:gd name="T8" fmla="*/ 517 w 1628"/>
                <a:gd name="T9" fmla="*/ 1585 h 3578"/>
                <a:gd name="T10" fmla="*/ 41 w 1628"/>
                <a:gd name="T11" fmla="*/ 1566 h 3578"/>
                <a:gd name="T12" fmla="*/ 77 w 1628"/>
                <a:gd name="T13" fmla="*/ 1550 h 3578"/>
                <a:gd name="T14" fmla="*/ 223 w 1628"/>
                <a:gd name="T15" fmla="*/ 1573 h 3578"/>
                <a:gd name="T16" fmla="*/ 199 w 1628"/>
                <a:gd name="T17" fmla="*/ 1578 h 3578"/>
                <a:gd name="T18" fmla="*/ 41 w 1628"/>
                <a:gd name="T19" fmla="*/ 1566 h 3578"/>
                <a:gd name="T20" fmla="*/ 490 w 1628"/>
                <a:gd name="T21" fmla="*/ 1544 h 3578"/>
                <a:gd name="T22" fmla="*/ 494 w 1628"/>
                <a:gd name="T23" fmla="*/ 1593 h 3578"/>
                <a:gd name="T24" fmla="*/ 693 w 1628"/>
                <a:gd name="T25" fmla="*/ 1626 h 3578"/>
                <a:gd name="T26" fmla="*/ 619 w 1628"/>
                <a:gd name="T27" fmla="*/ 1530 h 3578"/>
                <a:gd name="T28" fmla="*/ 522 w 1628"/>
                <a:gd name="T29" fmla="*/ 1543 h 3578"/>
                <a:gd name="T30" fmla="*/ 483 w 1628"/>
                <a:gd name="T31" fmla="*/ 1401 h 3578"/>
                <a:gd name="T32" fmla="*/ 412 w 1628"/>
                <a:gd name="T33" fmla="*/ 1176 h 3578"/>
                <a:gd name="T34" fmla="*/ 341 w 1628"/>
                <a:gd name="T35" fmla="*/ 947 h 3578"/>
                <a:gd name="T36" fmla="*/ 328 w 1628"/>
                <a:gd name="T37" fmla="*/ 902 h 3578"/>
                <a:gd name="T38" fmla="*/ 263 w 1628"/>
                <a:gd name="T39" fmla="*/ 670 h 3578"/>
                <a:gd name="T40" fmla="*/ 255 w 1628"/>
                <a:gd name="T41" fmla="*/ 648 h 3578"/>
                <a:gd name="T42" fmla="*/ 203 w 1628"/>
                <a:gd name="T43" fmla="*/ 495 h 3578"/>
                <a:gd name="T44" fmla="*/ 188 w 1628"/>
                <a:gd name="T45" fmla="*/ 452 h 3578"/>
                <a:gd name="T46" fmla="*/ 182 w 1628"/>
                <a:gd name="T47" fmla="*/ 397 h 3578"/>
                <a:gd name="T48" fmla="*/ 171 w 1628"/>
                <a:gd name="T49" fmla="*/ 169 h 3578"/>
                <a:gd name="T50" fmla="*/ 169 w 1628"/>
                <a:gd name="T51" fmla="*/ 114 h 3578"/>
                <a:gd name="T52" fmla="*/ 169 w 1628"/>
                <a:gd name="T53" fmla="*/ 55 h 3578"/>
                <a:gd name="T54" fmla="*/ 166 w 1628"/>
                <a:gd name="T55" fmla="*/ 0 h 3578"/>
                <a:gd name="T56" fmla="*/ 159 w 1628"/>
                <a:gd name="T57" fmla="*/ 0 h 3578"/>
                <a:gd name="T58" fmla="*/ 135 w 1628"/>
                <a:gd name="T59" fmla="*/ 30 h 3578"/>
                <a:gd name="T60" fmla="*/ 149 w 1628"/>
                <a:gd name="T61" fmla="*/ 479 h 3578"/>
                <a:gd name="T62" fmla="*/ 151 w 1628"/>
                <a:gd name="T63" fmla="*/ 579 h 3578"/>
                <a:gd name="T64" fmla="*/ 190 w 1628"/>
                <a:gd name="T65" fmla="*/ 1157 h 3578"/>
                <a:gd name="T66" fmla="*/ 199 w 1628"/>
                <a:gd name="T67" fmla="*/ 1252 h 3578"/>
                <a:gd name="T68" fmla="*/ 213 w 1628"/>
                <a:gd name="T69" fmla="*/ 1393 h 3578"/>
                <a:gd name="T70" fmla="*/ 218 w 1628"/>
                <a:gd name="T71" fmla="*/ 1439 h 3578"/>
                <a:gd name="T72" fmla="*/ 225 w 1628"/>
                <a:gd name="T73" fmla="*/ 1532 h 3578"/>
                <a:gd name="T74" fmla="*/ 105 w 1628"/>
                <a:gd name="T75" fmla="*/ 1515 h 3578"/>
                <a:gd name="T76" fmla="*/ 0 w 1628"/>
                <a:gd name="T77" fmla="*/ 1573 h 3578"/>
                <a:gd name="T78" fmla="*/ 60 w 1628"/>
                <a:gd name="T79" fmla="*/ 1608 h 3578"/>
                <a:gd name="T80" fmla="*/ 143 w 1628"/>
                <a:gd name="T81" fmla="*/ 1614 h 3578"/>
                <a:gd name="T82" fmla="*/ 259 w 1628"/>
                <a:gd name="T83" fmla="*/ 1561 h 3578"/>
                <a:gd name="T84" fmla="*/ 221 w 1628"/>
                <a:gd name="T85" fmla="*/ 1127 h 3578"/>
                <a:gd name="T86" fmla="*/ 211 w 1628"/>
                <a:gd name="T87" fmla="*/ 1018 h 3578"/>
                <a:gd name="T88" fmla="*/ 208 w 1628"/>
                <a:gd name="T89" fmla="*/ 983 h 3578"/>
                <a:gd name="T90" fmla="*/ 192 w 1628"/>
                <a:gd name="T91" fmla="*/ 764 h 3578"/>
                <a:gd name="T92" fmla="*/ 189 w 1628"/>
                <a:gd name="T93" fmla="*/ 688 h 3578"/>
                <a:gd name="T94" fmla="*/ 184 w 1628"/>
                <a:gd name="T95" fmla="*/ 536 h 3578"/>
                <a:gd name="T96" fmla="*/ 225 w 1628"/>
                <a:gd name="T97" fmla="*/ 655 h 3578"/>
                <a:gd name="T98" fmla="*/ 236 w 1628"/>
                <a:gd name="T99" fmla="*/ 694 h 3578"/>
                <a:gd name="T100" fmla="*/ 318 w 1628"/>
                <a:gd name="T101" fmla="*/ 983 h 3578"/>
                <a:gd name="T102" fmla="*/ 324 w 1628"/>
                <a:gd name="T103" fmla="*/ 1003 h 3578"/>
                <a:gd name="T104" fmla="*/ 331 w 1628"/>
                <a:gd name="T105" fmla="*/ 1022 h 3578"/>
                <a:gd name="T106" fmla="*/ 367 w 1628"/>
                <a:gd name="T107" fmla="*/ 1142 h 3578"/>
                <a:gd name="T108" fmla="*/ 424 w 1628"/>
                <a:gd name="T109" fmla="*/ 1321 h 3578"/>
                <a:gd name="T110" fmla="*/ 490 w 1628"/>
                <a:gd name="T111" fmla="*/ 1544 h 3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28" h="3578">
                  <a:moveTo>
                    <a:pt x="1107" y="3436"/>
                  </a:moveTo>
                  <a:cubicBezTo>
                    <a:pt x="1129" y="3394"/>
                    <a:pt x="1235" y="3376"/>
                    <a:pt x="1277" y="3376"/>
                  </a:cubicBezTo>
                  <a:cubicBezTo>
                    <a:pt x="1340" y="3376"/>
                    <a:pt x="1449" y="3424"/>
                    <a:pt x="1452" y="3469"/>
                  </a:cubicBezTo>
                  <a:cubicBezTo>
                    <a:pt x="1422" y="3476"/>
                    <a:pt x="1407" y="3491"/>
                    <a:pt x="1365" y="3491"/>
                  </a:cubicBezTo>
                  <a:cubicBezTo>
                    <a:pt x="1279" y="3491"/>
                    <a:pt x="1152" y="3503"/>
                    <a:pt x="1107" y="3436"/>
                  </a:cubicBezTo>
                  <a:close/>
                  <a:moveTo>
                    <a:pt x="88" y="3393"/>
                  </a:moveTo>
                  <a:cubicBezTo>
                    <a:pt x="100" y="3376"/>
                    <a:pt x="135" y="3360"/>
                    <a:pt x="164" y="3360"/>
                  </a:cubicBezTo>
                  <a:cubicBezTo>
                    <a:pt x="239" y="3360"/>
                    <a:pt x="435" y="3347"/>
                    <a:pt x="477" y="3409"/>
                  </a:cubicBezTo>
                  <a:cubicBezTo>
                    <a:pt x="453" y="3410"/>
                    <a:pt x="447" y="3415"/>
                    <a:pt x="427" y="3420"/>
                  </a:cubicBezTo>
                  <a:cubicBezTo>
                    <a:pt x="387" y="3429"/>
                    <a:pt x="122" y="3439"/>
                    <a:pt x="88" y="3393"/>
                  </a:cubicBezTo>
                  <a:close/>
                  <a:moveTo>
                    <a:pt x="1049" y="3347"/>
                  </a:moveTo>
                  <a:cubicBezTo>
                    <a:pt x="1059" y="3389"/>
                    <a:pt x="1052" y="3412"/>
                    <a:pt x="1059" y="3452"/>
                  </a:cubicBezTo>
                  <a:cubicBezTo>
                    <a:pt x="1077" y="3566"/>
                    <a:pt x="1380" y="3578"/>
                    <a:pt x="1484" y="3523"/>
                  </a:cubicBezTo>
                  <a:cubicBezTo>
                    <a:pt x="1628" y="3445"/>
                    <a:pt x="1379" y="3316"/>
                    <a:pt x="1326" y="3316"/>
                  </a:cubicBezTo>
                  <a:cubicBezTo>
                    <a:pt x="1136" y="3316"/>
                    <a:pt x="1175" y="3339"/>
                    <a:pt x="1118" y="3343"/>
                  </a:cubicBezTo>
                  <a:cubicBezTo>
                    <a:pt x="1115" y="3311"/>
                    <a:pt x="1046" y="3070"/>
                    <a:pt x="1035" y="3037"/>
                  </a:cubicBezTo>
                  <a:cubicBezTo>
                    <a:pt x="983" y="2881"/>
                    <a:pt x="933" y="2697"/>
                    <a:pt x="883" y="2548"/>
                  </a:cubicBezTo>
                  <a:cubicBezTo>
                    <a:pt x="828" y="2384"/>
                    <a:pt x="783" y="2211"/>
                    <a:pt x="731" y="2053"/>
                  </a:cubicBezTo>
                  <a:cubicBezTo>
                    <a:pt x="720" y="2019"/>
                    <a:pt x="714" y="1988"/>
                    <a:pt x="703" y="1955"/>
                  </a:cubicBezTo>
                  <a:cubicBezTo>
                    <a:pt x="666" y="1846"/>
                    <a:pt x="598" y="1581"/>
                    <a:pt x="563" y="1453"/>
                  </a:cubicBezTo>
                  <a:cubicBezTo>
                    <a:pt x="559" y="1437"/>
                    <a:pt x="553" y="1421"/>
                    <a:pt x="547" y="1404"/>
                  </a:cubicBezTo>
                  <a:lnTo>
                    <a:pt x="435" y="1072"/>
                  </a:lnTo>
                  <a:cubicBezTo>
                    <a:pt x="419" y="1041"/>
                    <a:pt x="412" y="1016"/>
                    <a:pt x="402" y="979"/>
                  </a:cubicBezTo>
                  <a:cubicBezTo>
                    <a:pt x="395" y="953"/>
                    <a:pt x="389" y="890"/>
                    <a:pt x="389" y="860"/>
                  </a:cubicBezTo>
                  <a:cubicBezTo>
                    <a:pt x="388" y="721"/>
                    <a:pt x="367" y="503"/>
                    <a:pt x="367" y="367"/>
                  </a:cubicBezTo>
                  <a:cubicBezTo>
                    <a:pt x="367" y="294"/>
                    <a:pt x="363" y="289"/>
                    <a:pt x="361" y="246"/>
                  </a:cubicBezTo>
                  <a:cubicBezTo>
                    <a:pt x="360" y="205"/>
                    <a:pt x="362" y="161"/>
                    <a:pt x="362" y="120"/>
                  </a:cubicBezTo>
                  <a:cubicBezTo>
                    <a:pt x="362" y="78"/>
                    <a:pt x="356" y="47"/>
                    <a:pt x="356" y="0"/>
                  </a:cubicBezTo>
                  <a:lnTo>
                    <a:pt x="340" y="0"/>
                  </a:lnTo>
                  <a:cubicBezTo>
                    <a:pt x="289" y="0"/>
                    <a:pt x="290" y="15"/>
                    <a:pt x="290" y="65"/>
                  </a:cubicBezTo>
                  <a:lnTo>
                    <a:pt x="320" y="1039"/>
                  </a:lnTo>
                  <a:cubicBezTo>
                    <a:pt x="330" y="1107"/>
                    <a:pt x="319" y="1184"/>
                    <a:pt x="323" y="1255"/>
                  </a:cubicBezTo>
                  <a:lnTo>
                    <a:pt x="407" y="2508"/>
                  </a:lnTo>
                  <a:cubicBezTo>
                    <a:pt x="416" y="2571"/>
                    <a:pt x="420" y="2647"/>
                    <a:pt x="427" y="2713"/>
                  </a:cubicBezTo>
                  <a:lnTo>
                    <a:pt x="456" y="3019"/>
                  </a:lnTo>
                  <a:cubicBezTo>
                    <a:pt x="459" y="3047"/>
                    <a:pt x="464" y="3089"/>
                    <a:pt x="466" y="3119"/>
                  </a:cubicBezTo>
                  <a:lnTo>
                    <a:pt x="482" y="3321"/>
                  </a:lnTo>
                  <a:cubicBezTo>
                    <a:pt x="431" y="3321"/>
                    <a:pt x="363" y="3283"/>
                    <a:pt x="225" y="3283"/>
                  </a:cubicBezTo>
                  <a:cubicBezTo>
                    <a:pt x="141" y="3283"/>
                    <a:pt x="0" y="3335"/>
                    <a:pt x="0" y="3409"/>
                  </a:cubicBezTo>
                  <a:cubicBezTo>
                    <a:pt x="0" y="3466"/>
                    <a:pt x="46" y="3471"/>
                    <a:pt x="128" y="3484"/>
                  </a:cubicBezTo>
                  <a:cubicBezTo>
                    <a:pt x="183" y="3492"/>
                    <a:pt x="247" y="3497"/>
                    <a:pt x="307" y="3497"/>
                  </a:cubicBezTo>
                  <a:cubicBezTo>
                    <a:pt x="391" y="3497"/>
                    <a:pt x="553" y="3492"/>
                    <a:pt x="554" y="3382"/>
                  </a:cubicBezTo>
                  <a:cubicBezTo>
                    <a:pt x="554" y="3280"/>
                    <a:pt x="490" y="2577"/>
                    <a:pt x="473" y="2443"/>
                  </a:cubicBezTo>
                  <a:cubicBezTo>
                    <a:pt x="463" y="2365"/>
                    <a:pt x="463" y="2282"/>
                    <a:pt x="452" y="2206"/>
                  </a:cubicBezTo>
                  <a:cubicBezTo>
                    <a:pt x="448" y="2180"/>
                    <a:pt x="450" y="2156"/>
                    <a:pt x="446" y="2130"/>
                  </a:cubicBezTo>
                  <a:cubicBezTo>
                    <a:pt x="431" y="2027"/>
                    <a:pt x="421" y="1776"/>
                    <a:pt x="411" y="1655"/>
                  </a:cubicBezTo>
                  <a:cubicBezTo>
                    <a:pt x="407" y="1600"/>
                    <a:pt x="411" y="1545"/>
                    <a:pt x="405" y="1491"/>
                  </a:cubicBezTo>
                  <a:cubicBezTo>
                    <a:pt x="394" y="1392"/>
                    <a:pt x="394" y="1273"/>
                    <a:pt x="394" y="1162"/>
                  </a:cubicBezTo>
                  <a:lnTo>
                    <a:pt x="482" y="1420"/>
                  </a:lnTo>
                  <a:cubicBezTo>
                    <a:pt x="489" y="1453"/>
                    <a:pt x="499" y="1471"/>
                    <a:pt x="506" y="1505"/>
                  </a:cubicBezTo>
                  <a:lnTo>
                    <a:pt x="682" y="2130"/>
                  </a:lnTo>
                  <a:cubicBezTo>
                    <a:pt x="687" y="2146"/>
                    <a:pt x="689" y="2155"/>
                    <a:pt x="694" y="2173"/>
                  </a:cubicBezTo>
                  <a:cubicBezTo>
                    <a:pt x="699" y="2195"/>
                    <a:pt x="701" y="2195"/>
                    <a:pt x="708" y="2214"/>
                  </a:cubicBezTo>
                  <a:lnTo>
                    <a:pt x="786" y="2475"/>
                  </a:lnTo>
                  <a:cubicBezTo>
                    <a:pt x="821" y="2565"/>
                    <a:pt x="869" y="2752"/>
                    <a:pt x="908" y="2862"/>
                  </a:cubicBezTo>
                  <a:cubicBezTo>
                    <a:pt x="942" y="2956"/>
                    <a:pt x="1025" y="3246"/>
                    <a:pt x="1049" y="334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4" name="Freeform 7"/>
            <p:cNvSpPr>
              <a:spLocks/>
            </p:cNvSpPr>
            <p:nvPr/>
          </p:nvSpPr>
          <p:spPr bwMode="auto">
            <a:xfrm>
              <a:off x="5459" y="536"/>
              <a:ext cx="372" cy="591"/>
            </a:xfrm>
            <a:custGeom>
              <a:avLst/>
              <a:gdLst>
                <a:gd name="T0" fmla="*/ 82 w 796"/>
                <a:gd name="T1" fmla="*/ 206 h 1280"/>
                <a:gd name="T2" fmla="*/ 127 w 796"/>
                <a:gd name="T3" fmla="*/ 99 h 1280"/>
                <a:gd name="T4" fmla="*/ 192 w 796"/>
                <a:gd name="T5" fmla="*/ 90 h 1280"/>
                <a:gd name="T6" fmla="*/ 265 w 796"/>
                <a:gd name="T7" fmla="*/ 179 h 1280"/>
                <a:gd name="T8" fmla="*/ 197 w 796"/>
                <a:gd name="T9" fmla="*/ 318 h 1280"/>
                <a:gd name="T10" fmla="*/ 152 w 796"/>
                <a:gd name="T11" fmla="*/ 397 h 1280"/>
                <a:gd name="T12" fmla="*/ 110 w 796"/>
                <a:gd name="T13" fmla="*/ 543 h 1280"/>
                <a:gd name="T14" fmla="*/ 128 w 796"/>
                <a:gd name="T15" fmla="*/ 591 h 1280"/>
                <a:gd name="T16" fmla="*/ 162 w 796"/>
                <a:gd name="T17" fmla="*/ 503 h 1280"/>
                <a:gd name="T18" fmla="*/ 175 w 796"/>
                <a:gd name="T19" fmla="*/ 476 h 1280"/>
                <a:gd name="T20" fmla="*/ 191 w 796"/>
                <a:gd name="T21" fmla="*/ 451 h 1280"/>
                <a:gd name="T22" fmla="*/ 206 w 796"/>
                <a:gd name="T23" fmla="*/ 425 h 1280"/>
                <a:gd name="T24" fmla="*/ 223 w 796"/>
                <a:gd name="T25" fmla="*/ 402 h 1280"/>
                <a:gd name="T26" fmla="*/ 283 w 796"/>
                <a:gd name="T27" fmla="*/ 316 h 1280"/>
                <a:gd name="T28" fmla="*/ 307 w 796"/>
                <a:gd name="T29" fmla="*/ 279 h 1280"/>
                <a:gd name="T30" fmla="*/ 283 w 796"/>
                <a:gd name="T31" fmla="*/ 33 h 1280"/>
                <a:gd name="T32" fmla="*/ 138 w 796"/>
                <a:gd name="T33" fmla="*/ 21 h 1280"/>
                <a:gd name="T34" fmla="*/ 82 w 796"/>
                <a:gd name="T35" fmla="*/ 206 h 12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6" h="1280">
                  <a:moveTo>
                    <a:pt x="175" y="447"/>
                  </a:moveTo>
                  <a:cubicBezTo>
                    <a:pt x="175" y="339"/>
                    <a:pt x="164" y="267"/>
                    <a:pt x="272" y="215"/>
                  </a:cubicBezTo>
                  <a:cubicBezTo>
                    <a:pt x="321" y="191"/>
                    <a:pt x="357" y="195"/>
                    <a:pt x="411" y="195"/>
                  </a:cubicBezTo>
                  <a:cubicBezTo>
                    <a:pt x="516" y="195"/>
                    <a:pt x="580" y="321"/>
                    <a:pt x="566" y="388"/>
                  </a:cubicBezTo>
                  <a:cubicBezTo>
                    <a:pt x="551" y="466"/>
                    <a:pt x="466" y="611"/>
                    <a:pt x="422" y="688"/>
                  </a:cubicBezTo>
                  <a:cubicBezTo>
                    <a:pt x="378" y="765"/>
                    <a:pt x="374" y="765"/>
                    <a:pt x="325" y="860"/>
                  </a:cubicBezTo>
                  <a:cubicBezTo>
                    <a:pt x="263" y="981"/>
                    <a:pt x="236" y="1015"/>
                    <a:pt x="236" y="1176"/>
                  </a:cubicBezTo>
                  <a:cubicBezTo>
                    <a:pt x="236" y="1207"/>
                    <a:pt x="241" y="1271"/>
                    <a:pt x="274" y="1280"/>
                  </a:cubicBezTo>
                  <a:lnTo>
                    <a:pt x="346" y="1089"/>
                  </a:lnTo>
                  <a:cubicBezTo>
                    <a:pt x="355" y="1067"/>
                    <a:pt x="364" y="1058"/>
                    <a:pt x="375" y="1030"/>
                  </a:cubicBezTo>
                  <a:cubicBezTo>
                    <a:pt x="385" y="1005"/>
                    <a:pt x="394" y="996"/>
                    <a:pt x="409" y="976"/>
                  </a:cubicBezTo>
                  <a:cubicBezTo>
                    <a:pt x="424" y="955"/>
                    <a:pt x="428" y="942"/>
                    <a:pt x="441" y="920"/>
                  </a:cubicBezTo>
                  <a:cubicBezTo>
                    <a:pt x="454" y="899"/>
                    <a:pt x="464" y="891"/>
                    <a:pt x="478" y="870"/>
                  </a:cubicBezTo>
                  <a:lnTo>
                    <a:pt x="606" y="685"/>
                  </a:lnTo>
                  <a:cubicBezTo>
                    <a:pt x="626" y="647"/>
                    <a:pt x="640" y="635"/>
                    <a:pt x="656" y="604"/>
                  </a:cubicBezTo>
                  <a:cubicBezTo>
                    <a:pt x="743" y="428"/>
                    <a:pt x="796" y="203"/>
                    <a:pt x="605" y="72"/>
                  </a:cubicBezTo>
                  <a:cubicBezTo>
                    <a:pt x="501" y="0"/>
                    <a:pt x="414" y="18"/>
                    <a:pt x="295" y="45"/>
                  </a:cubicBezTo>
                  <a:cubicBezTo>
                    <a:pt x="9" y="111"/>
                    <a:pt x="0" y="488"/>
                    <a:pt x="175" y="44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5" name="Freeform 8"/>
            <p:cNvSpPr>
              <a:spLocks/>
            </p:cNvSpPr>
            <p:nvPr/>
          </p:nvSpPr>
          <p:spPr bwMode="auto">
            <a:xfrm>
              <a:off x="5539" y="1145"/>
              <a:ext cx="109" cy="117"/>
            </a:xfrm>
            <a:custGeom>
              <a:avLst/>
              <a:gdLst>
                <a:gd name="T0" fmla="*/ 33 w 235"/>
                <a:gd name="T1" fmla="*/ 113 h 254"/>
                <a:gd name="T2" fmla="*/ 89 w 235"/>
                <a:gd name="T3" fmla="*/ 95 h 254"/>
                <a:gd name="T4" fmla="*/ 92 w 235"/>
                <a:gd name="T5" fmla="*/ 27 h 254"/>
                <a:gd name="T6" fmla="*/ 3 w 235"/>
                <a:gd name="T7" fmla="*/ 53 h 254"/>
                <a:gd name="T8" fmla="*/ 4 w 235"/>
                <a:gd name="T9" fmla="*/ 94 h 254"/>
                <a:gd name="T10" fmla="*/ 33 w 235"/>
                <a:gd name="T11" fmla="*/ 113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5" h="254">
                  <a:moveTo>
                    <a:pt x="71" y="246"/>
                  </a:moveTo>
                  <a:cubicBezTo>
                    <a:pt x="121" y="246"/>
                    <a:pt x="151" y="254"/>
                    <a:pt x="191" y="207"/>
                  </a:cubicBezTo>
                  <a:cubicBezTo>
                    <a:pt x="229" y="162"/>
                    <a:pt x="235" y="108"/>
                    <a:pt x="198" y="59"/>
                  </a:cubicBezTo>
                  <a:cubicBezTo>
                    <a:pt x="155" y="0"/>
                    <a:pt x="16" y="25"/>
                    <a:pt x="6" y="115"/>
                  </a:cubicBezTo>
                  <a:cubicBezTo>
                    <a:pt x="2" y="148"/>
                    <a:pt x="0" y="181"/>
                    <a:pt x="9" y="204"/>
                  </a:cubicBezTo>
                  <a:cubicBezTo>
                    <a:pt x="17" y="223"/>
                    <a:pt x="46" y="246"/>
                    <a:pt x="71" y="24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6" name="Freeform 9"/>
            <p:cNvSpPr>
              <a:spLocks/>
            </p:cNvSpPr>
            <p:nvPr/>
          </p:nvSpPr>
          <p:spPr bwMode="auto">
            <a:xfrm>
              <a:off x="5672" y="1537"/>
              <a:ext cx="126" cy="91"/>
            </a:xfrm>
            <a:custGeom>
              <a:avLst/>
              <a:gdLst>
                <a:gd name="T0" fmla="*/ 0 w 271"/>
                <a:gd name="T1" fmla="*/ 46 h 197"/>
                <a:gd name="T2" fmla="*/ 48 w 271"/>
                <a:gd name="T3" fmla="*/ 91 h 197"/>
                <a:gd name="T4" fmla="*/ 46 w 271"/>
                <a:gd name="T5" fmla="*/ 0 h 197"/>
                <a:gd name="T6" fmla="*/ 0 w 271"/>
                <a:gd name="T7" fmla="*/ 46 h 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1" h="197">
                  <a:moveTo>
                    <a:pt x="0" y="99"/>
                  </a:moveTo>
                  <a:cubicBezTo>
                    <a:pt x="0" y="154"/>
                    <a:pt x="43" y="197"/>
                    <a:pt x="104" y="197"/>
                  </a:cubicBezTo>
                  <a:cubicBezTo>
                    <a:pt x="271" y="197"/>
                    <a:pt x="228" y="0"/>
                    <a:pt x="99" y="0"/>
                  </a:cubicBezTo>
                  <a:cubicBezTo>
                    <a:pt x="33" y="0"/>
                    <a:pt x="0" y="44"/>
                    <a:pt x="0" y="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7" name="Freeform 10"/>
            <p:cNvSpPr>
              <a:spLocks/>
            </p:cNvSpPr>
            <p:nvPr/>
          </p:nvSpPr>
          <p:spPr bwMode="auto">
            <a:xfrm>
              <a:off x="5447" y="1498"/>
              <a:ext cx="94" cy="141"/>
            </a:xfrm>
            <a:custGeom>
              <a:avLst/>
              <a:gdLst>
                <a:gd name="T0" fmla="*/ 0 w 202"/>
                <a:gd name="T1" fmla="*/ 85 h 305"/>
                <a:gd name="T2" fmla="*/ 94 w 202"/>
                <a:gd name="T3" fmla="*/ 74 h 305"/>
                <a:gd name="T4" fmla="*/ 0 w 202"/>
                <a:gd name="T5" fmla="*/ 85 h 305"/>
                <a:gd name="T6" fmla="*/ 0 60000 65536"/>
                <a:gd name="T7" fmla="*/ 0 60000 65536"/>
                <a:gd name="T8" fmla="*/ 0 60000 65536"/>
              </a:gdLst>
              <a:ahLst/>
              <a:cxnLst>
                <a:cxn ang="T6">
                  <a:pos x="T0" y="T1"/>
                </a:cxn>
                <a:cxn ang="T7">
                  <a:pos x="T2" y="T3"/>
                </a:cxn>
                <a:cxn ang="T8">
                  <a:pos x="T4" y="T5"/>
                </a:cxn>
              </a:cxnLst>
              <a:rect l="0" t="0" r="r" b="b"/>
              <a:pathLst>
                <a:path w="202" h="305">
                  <a:moveTo>
                    <a:pt x="0" y="183"/>
                  </a:moveTo>
                  <a:cubicBezTo>
                    <a:pt x="0" y="302"/>
                    <a:pt x="202" y="305"/>
                    <a:pt x="202" y="161"/>
                  </a:cubicBezTo>
                  <a:cubicBezTo>
                    <a:pt x="202" y="0"/>
                    <a:pt x="0" y="56"/>
                    <a:pt x="0" y="18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8" name="Freeform 11"/>
            <p:cNvSpPr>
              <a:spLocks/>
            </p:cNvSpPr>
            <p:nvPr/>
          </p:nvSpPr>
          <p:spPr bwMode="auto">
            <a:xfrm>
              <a:off x="5380" y="1412"/>
              <a:ext cx="154" cy="115"/>
            </a:xfrm>
            <a:custGeom>
              <a:avLst/>
              <a:gdLst>
                <a:gd name="T0" fmla="*/ 0 w 329"/>
                <a:gd name="T1" fmla="*/ 100 h 248"/>
                <a:gd name="T2" fmla="*/ 8 w 329"/>
                <a:gd name="T3" fmla="*/ 115 h 248"/>
                <a:gd name="T4" fmla="*/ 38 w 329"/>
                <a:gd name="T5" fmla="*/ 89 h 248"/>
                <a:gd name="T6" fmla="*/ 67 w 329"/>
                <a:gd name="T7" fmla="*/ 60 h 248"/>
                <a:gd name="T8" fmla="*/ 108 w 329"/>
                <a:gd name="T9" fmla="*/ 44 h 248"/>
                <a:gd name="T10" fmla="*/ 154 w 329"/>
                <a:gd name="T11" fmla="*/ 26 h 248"/>
                <a:gd name="T12" fmla="*/ 59 w 329"/>
                <a:gd name="T13" fmla="*/ 28 h 248"/>
                <a:gd name="T14" fmla="*/ 17 w 329"/>
                <a:gd name="T15" fmla="*/ 66 h 248"/>
                <a:gd name="T16" fmla="*/ 0 w 329"/>
                <a:gd name="T17" fmla="*/ 100 h 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9" h="248">
                  <a:moveTo>
                    <a:pt x="0" y="215"/>
                  </a:moveTo>
                  <a:cubicBezTo>
                    <a:pt x="0" y="227"/>
                    <a:pt x="2" y="248"/>
                    <a:pt x="17" y="248"/>
                  </a:cubicBezTo>
                  <a:cubicBezTo>
                    <a:pt x="50" y="248"/>
                    <a:pt x="67" y="213"/>
                    <a:pt x="82" y="193"/>
                  </a:cubicBezTo>
                  <a:cubicBezTo>
                    <a:pt x="105" y="164"/>
                    <a:pt x="114" y="153"/>
                    <a:pt x="144" y="129"/>
                  </a:cubicBezTo>
                  <a:cubicBezTo>
                    <a:pt x="163" y="114"/>
                    <a:pt x="202" y="97"/>
                    <a:pt x="230" y="95"/>
                  </a:cubicBezTo>
                  <a:cubicBezTo>
                    <a:pt x="291" y="90"/>
                    <a:pt x="329" y="102"/>
                    <a:pt x="329" y="56"/>
                  </a:cubicBezTo>
                  <a:cubicBezTo>
                    <a:pt x="329" y="0"/>
                    <a:pt x="190" y="28"/>
                    <a:pt x="126" y="61"/>
                  </a:cubicBezTo>
                  <a:cubicBezTo>
                    <a:pt x="95" y="78"/>
                    <a:pt x="56" y="112"/>
                    <a:pt x="37" y="142"/>
                  </a:cubicBezTo>
                  <a:cubicBezTo>
                    <a:pt x="23" y="164"/>
                    <a:pt x="0" y="190"/>
                    <a:pt x="0" y="2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9" name="Freeform 12"/>
            <p:cNvSpPr>
              <a:spLocks/>
            </p:cNvSpPr>
            <p:nvPr/>
          </p:nvSpPr>
          <p:spPr bwMode="auto">
            <a:xfrm>
              <a:off x="5703" y="1433"/>
              <a:ext cx="153" cy="81"/>
            </a:xfrm>
            <a:custGeom>
              <a:avLst/>
              <a:gdLst>
                <a:gd name="T0" fmla="*/ 0 w 328"/>
                <a:gd name="T1" fmla="*/ 23 h 176"/>
                <a:gd name="T2" fmla="*/ 46 w 328"/>
                <a:gd name="T3" fmla="*/ 30 h 176"/>
                <a:gd name="T4" fmla="*/ 118 w 328"/>
                <a:gd name="T5" fmla="*/ 81 h 176"/>
                <a:gd name="T6" fmla="*/ 49 w 328"/>
                <a:gd name="T7" fmla="*/ 0 h 176"/>
                <a:gd name="T8" fmla="*/ 0 w 328"/>
                <a:gd name="T9" fmla="*/ 23 h 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6">
                  <a:moveTo>
                    <a:pt x="0" y="49"/>
                  </a:moveTo>
                  <a:cubicBezTo>
                    <a:pt x="0" y="96"/>
                    <a:pt x="48" y="66"/>
                    <a:pt x="98" y="66"/>
                  </a:cubicBezTo>
                  <a:cubicBezTo>
                    <a:pt x="190" y="66"/>
                    <a:pt x="203" y="176"/>
                    <a:pt x="252" y="176"/>
                  </a:cubicBezTo>
                  <a:cubicBezTo>
                    <a:pt x="328" y="176"/>
                    <a:pt x="223" y="0"/>
                    <a:pt x="104" y="0"/>
                  </a:cubicBezTo>
                  <a:cubicBezTo>
                    <a:pt x="66" y="0"/>
                    <a:pt x="0" y="17"/>
                    <a:pt x="0" y="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3964803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0662082" cy="640428"/>
          </a:xfrm>
          <a:solidFill>
            <a:schemeClr val="tx1"/>
          </a:solidFill>
        </p:spPr>
        <p:txBody>
          <a:bodyPr rtlCol="0">
            <a:normAutofit/>
          </a:bodyPr>
          <a:lstStyle/>
          <a:p>
            <a:pPr fontAlgn="auto">
              <a:spcAft>
                <a:spcPts val="0"/>
              </a:spcAft>
              <a:defRPr/>
            </a:pPr>
            <a:r>
              <a:rPr lang="en-US" sz="3600" dirty="0">
                <a:solidFill>
                  <a:srgbClr val="FFC000"/>
                </a:solidFill>
              </a:rPr>
              <a:t>MEASURES EVALUATION WORKSHEET (PE)</a:t>
            </a:r>
          </a:p>
        </p:txBody>
      </p:sp>
      <p:pic>
        <p:nvPicPr>
          <p:cNvPr id="2" name="Picture 1"/>
          <p:cNvPicPr>
            <a:picLocks noChangeAspect="1"/>
          </p:cNvPicPr>
          <p:nvPr/>
        </p:nvPicPr>
        <p:blipFill>
          <a:blip r:embed="rId3"/>
          <a:stretch>
            <a:fillRect/>
          </a:stretch>
        </p:blipFill>
        <p:spPr>
          <a:xfrm>
            <a:off x="337839" y="1491292"/>
            <a:ext cx="11127942" cy="511624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606497691"/>
              </p:ext>
            </p:extLst>
          </p:nvPr>
        </p:nvGraphicFramePr>
        <p:xfrm>
          <a:off x="439643" y="2509718"/>
          <a:ext cx="10819404" cy="2913070"/>
        </p:xfrm>
        <a:graphic>
          <a:graphicData uri="http://schemas.openxmlformats.org/drawingml/2006/table">
            <a:tbl>
              <a:tblPr firstRow="1" firstCol="1" bandRow="1">
                <a:tableStyleId>{BC89EF96-8CEA-46FF-86C4-4CE0E7609802}</a:tableStyleId>
              </a:tblPr>
              <a:tblGrid>
                <a:gridCol w="3528058">
                  <a:extLst>
                    <a:ext uri="{9D8B030D-6E8A-4147-A177-3AD203B41FA5}">
                      <a16:colId xmlns:a16="http://schemas.microsoft.com/office/drawing/2014/main" val="1637488834"/>
                    </a:ext>
                  </a:extLst>
                </a:gridCol>
                <a:gridCol w="3387256">
                  <a:extLst>
                    <a:ext uri="{9D8B030D-6E8A-4147-A177-3AD203B41FA5}">
                      <a16:colId xmlns:a16="http://schemas.microsoft.com/office/drawing/2014/main" val="4059526751"/>
                    </a:ext>
                  </a:extLst>
                </a:gridCol>
                <a:gridCol w="3904090">
                  <a:extLst>
                    <a:ext uri="{9D8B030D-6E8A-4147-A177-3AD203B41FA5}">
                      <a16:colId xmlns:a16="http://schemas.microsoft.com/office/drawing/2014/main" val="3880428153"/>
                    </a:ext>
                  </a:extLst>
                </a:gridCol>
              </a:tblGrid>
              <a:tr h="2913070">
                <a:tc>
                  <a:txBody>
                    <a:bodyPr/>
                    <a:lstStyle/>
                    <a:p>
                      <a:pPr marL="52388" marR="0" indent="0">
                        <a:lnSpc>
                          <a:spcPct val="107000"/>
                        </a:lnSpc>
                        <a:spcBef>
                          <a:spcPts val="0"/>
                        </a:spcBef>
                        <a:spcAft>
                          <a:spcPts val="0"/>
                        </a:spcAft>
                      </a:pPr>
                      <a:r>
                        <a:rPr lang="en-US" sz="2000" b="1" dirty="0">
                          <a:effectLst/>
                          <a:latin typeface=" Arial"/>
                        </a:rPr>
                        <a:t>1.</a:t>
                      </a:r>
                      <a:r>
                        <a:rPr lang="en-US" sz="2000" b="0" dirty="0">
                          <a:effectLst/>
                          <a:latin typeface=" Arial"/>
                        </a:rPr>
                        <a:t>Train</a:t>
                      </a:r>
                      <a:r>
                        <a:rPr lang="en-US" sz="2000" b="0" baseline="0" dirty="0">
                          <a:effectLst/>
                          <a:latin typeface=" Arial"/>
                        </a:rPr>
                        <a:t> on do’s and don’ts of social media</a:t>
                      </a:r>
                      <a:endParaRPr lang="en-US" sz="2000" b="0" dirty="0">
                        <a:solidFill>
                          <a:srgbClr val="000000"/>
                        </a:solidFill>
                        <a:effectLst/>
                        <a:latin typeface=" Arial"/>
                        <a:ea typeface="Calibri" panose="020F0502020204030204" pitchFamily="34" charset="0"/>
                        <a:cs typeface="Times New Roman" panose="02020603050405020304" pitchFamily="18" charset="0"/>
                      </a:endParaRPr>
                    </a:p>
                  </a:txBody>
                  <a:tcPr marL="0" marR="70468" marT="21446" marB="0"/>
                </a:tc>
                <a:tc>
                  <a:txBody>
                    <a:bodyPr/>
                    <a:lstStyle/>
                    <a:p>
                      <a:pPr marL="52388" marR="0" indent="0">
                        <a:lnSpc>
                          <a:spcPct val="107000"/>
                        </a:lnSpc>
                        <a:spcBef>
                          <a:spcPts val="0"/>
                        </a:spcBef>
                        <a:spcAft>
                          <a:spcPts val="0"/>
                        </a:spcAft>
                      </a:pPr>
                      <a:r>
                        <a:rPr lang="en-US" sz="2000" b="1" dirty="0">
                          <a:solidFill>
                            <a:srgbClr val="000000"/>
                          </a:solidFill>
                          <a:effectLst/>
                          <a:latin typeface=" Arial"/>
                          <a:ea typeface="Calibri" panose="020F0502020204030204" pitchFamily="34" charset="0"/>
                          <a:cs typeface="Times New Roman" panose="02020603050405020304" pitchFamily="18" charset="0"/>
                        </a:rPr>
                        <a:t>MOP</a:t>
                      </a:r>
                      <a:r>
                        <a:rPr lang="en-US" sz="2000" dirty="0">
                          <a:solidFill>
                            <a:srgbClr val="000000"/>
                          </a:solidFill>
                          <a:effectLst/>
                          <a:latin typeface=" Arial"/>
                          <a:ea typeface="Calibri" panose="020F0502020204030204" pitchFamily="34" charset="0"/>
                          <a:cs typeface="Times New Roman" panose="02020603050405020304" pitchFamily="18" charset="0"/>
                        </a:rPr>
                        <a:t>: % of unit</a:t>
                      </a:r>
                      <a:r>
                        <a:rPr lang="en-US" sz="2000" baseline="0" dirty="0">
                          <a:solidFill>
                            <a:srgbClr val="000000"/>
                          </a:solidFill>
                          <a:effectLst/>
                          <a:latin typeface=" Arial"/>
                          <a:ea typeface="Calibri" panose="020F0502020204030204" pitchFamily="34" charset="0"/>
                          <a:cs typeface="Times New Roman" panose="02020603050405020304" pitchFamily="18" charset="0"/>
                        </a:rPr>
                        <a:t> trained (100% within 30 days)</a:t>
                      </a:r>
                      <a:endParaRPr lang="en-US" sz="2000" dirty="0">
                        <a:solidFill>
                          <a:srgbClr val="000000"/>
                        </a:solidFill>
                        <a:effectLst/>
                        <a:latin typeface=" Arial"/>
                        <a:ea typeface="Calibri" panose="020F0502020204030204" pitchFamily="34" charset="0"/>
                        <a:cs typeface="Times New Roman" panose="02020603050405020304" pitchFamily="18" charset="0"/>
                      </a:endParaRPr>
                    </a:p>
                    <a:p>
                      <a:pPr marL="52388" marR="0" indent="0">
                        <a:lnSpc>
                          <a:spcPct val="107000"/>
                        </a:lnSpc>
                        <a:spcBef>
                          <a:spcPts val="0"/>
                        </a:spcBef>
                        <a:spcAft>
                          <a:spcPts val="0"/>
                        </a:spcAft>
                      </a:pPr>
                      <a:r>
                        <a:rPr lang="en-US" sz="2000" b="1" dirty="0">
                          <a:solidFill>
                            <a:srgbClr val="000000"/>
                          </a:solidFill>
                          <a:effectLst/>
                          <a:latin typeface=" Arial"/>
                          <a:ea typeface="Calibri" panose="020F0502020204030204" pitchFamily="34" charset="0"/>
                          <a:cs typeface="Times New Roman" panose="02020603050405020304" pitchFamily="18" charset="0"/>
                        </a:rPr>
                        <a:t>MOE</a:t>
                      </a:r>
                      <a:r>
                        <a:rPr lang="en-US" sz="2000" dirty="0">
                          <a:solidFill>
                            <a:srgbClr val="000000"/>
                          </a:solidFill>
                          <a:effectLst/>
                          <a:latin typeface=" Arial"/>
                          <a:ea typeface="Calibri" panose="020F0502020204030204" pitchFamily="34" charset="0"/>
                          <a:cs typeface="Times New Roman" panose="02020603050405020304" pitchFamily="18" charset="0"/>
                        </a:rPr>
                        <a:t>: Decrease in OPSEC compromises on social media </a:t>
                      </a:r>
                    </a:p>
                  </a:txBody>
                  <a:tcPr marL="0" marR="70468" marT="21446" marB="0"/>
                </a:tc>
                <a:tc>
                  <a:txBody>
                    <a:bodyPr/>
                    <a:lstStyle/>
                    <a:p>
                      <a:pPr marL="338138" marR="0" indent="-285750">
                        <a:lnSpc>
                          <a:spcPct val="107000"/>
                        </a:lnSpc>
                        <a:spcBef>
                          <a:spcPts val="0"/>
                        </a:spcBef>
                        <a:spcAft>
                          <a:spcPts val="0"/>
                        </a:spcAft>
                        <a:buFont typeface="Arial" panose="020B0604020202020204" pitchFamily="34" charset="0"/>
                        <a:buChar char="•"/>
                      </a:pPr>
                      <a:r>
                        <a:rPr lang="en-US" sz="2000" baseline="0" dirty="0">
                          <a:solidFill>
                            <a:srgbClr val="000000"/>
                          </a:solidFill>
                          <a:effectLst/>
                          <a:latin typeface=" Arial"/>
                          <a:ea typeface="Calibri" panose="020F0502020204030204" pitchFamily="34" charset="0"/>
                          <a:cs typeface="Times New Roman" panose="02020603050405020304" pitchFamily="18" charset="0"/>
                        </a:rPr>
                        <a:t>OPSEC PM to conduct open source research</a:t>
                      </a:r>
                    </a:p>
                    <a:p>
                      <a:pPr marL="338138" marR="0" indent="-285750">
                        <a:lnSpc>
                          <a:spcPct val="107000"/>
                        </a:lnSpc>
                        <a:spcBef>
                          <a:spcPts val="0"/>
                        </a:spcBef>
                        <a:spcAft>
                          <a:spcPts val="0"/>
                        </a:spcAft>
                        <a:buFont typeface="Arial" panose="020B0604020202020204" pitchFamily="34" charset="0"/>
                        <a:buChar char="•"/>
                      </a:pPr>
                      <a:r>
                        <a:rPr lang="en-US" sz="2000" baseline="0" dirty="0">
                          <a:solidFill>
                            <a:srgbClr val="000000"/>
                          </a:solidFill>
                          <a:effectLst/>
                          <a:latin typeface=" Arial"/>
                          <a:ea typeface="Calibri" panose="020F0502020204030204" pitchFamily="34" charset="0"/>
                          <a:cs typeface="Times New Roman" panose="02020603050405020304" pitchFamily="18" charset="0"/>
                        </a:rPr>
                        <a:t>Webmaster to conduct quarterly OPSEC reviews of official websites and provide report to OPSEC PM</a:t>
                      </a:r>
                      <a:endParaRPr lang="en-US" sz="2000" dirty="0">
                        <a:solidFill>
                          <a:srgbClr val="000000"/>
                        </a:solidFill>
                        <a:effectLst/>
                        <a:latin typeface=" Arial"/>
                        <a:ea typeface="Calibri" panose="020F0502020204030204" pitchFamily="34" charset="0"/>
                        <a:cs typeface="Times New Roman" panose="02020603050405020304" pitchFamily="18" charset="0"/>
                      </a:endParaRPr>
                    </a:p>
                  </a:txBody>
                  <a:tcPr marL="0" marR="70468" marT="21446" marB="0"/>
                </a:tc>
                <a:extLst>
                  <a:ext uri="{0D108BD9-81ED-4DB2-BD59-A6C34878D82A}">
                    <a16:rowId xmlns:a16="http://schemas.microsoft.com/office/drawing/2014/main" val="1165281910"/>
                  </a:ext>
                </a:extLst>
              </a:tr>
            </a:tbl>
          </a:graphicData>
        </a:graphic>
      </p:graphicFrame>
    </p:spTree>
    <p:extLst>
      <p:ext uri="{BB962C8B-B14F-4D97-AF65-F5344CB8AC3E}">
        <p14:creationId xmlns:p14="http://schemas.microsoft.com/office/powerpoint/2010/main" val="1388704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129342-C14A-C904-ED4E-F66B5A745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8215" y="1241854"/>
            <a:ext cx="4535570" cy="5616146"/>
          </a:xfrm>
          <a:prstGeom prst="rect">
            <a:avLst/>
          </a:prstGeom>
        </p:spPr>
      </p:pic>
      <p:sp>
        <p:nvSpPr>
          <p:cNvPr id="6" name="TextBox 5">
            <a:extLst>
              <a:ext uri="{FF2B5EF4-FFF2-40B4-BE49-F238E27FC236}">
                <a16:creationId xmlns:a16="http://schemas.microsoft.com/office/drawing/2014/main" id="{25E77AB1-A975-BD87-E66D-B56408619352}"/>
              </a:ext>
            </a:extLst>
          </p:cNvPr>
          <p:cNvSpPr txBox="1"/>
          <p:nvPr/>
        </p:nvSpPr>
        <p:spPr>
          <a:xfrm>
            <a:off x="1582058" y="628233"/>
            <a:ext cx="3248005" cy="280076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008000"/>
                </a:solidFill>
                <a:effectLst/>
                <a:uLnTx/>
                <a:uFillTx/>
                <a:latin typeface="Impact" panose="020B0806030902050204" pitchFamily="34" charset="0"/>
                <a:ea typeface="+mn-ea"/>
                <a:cs typeface="+mn-cs"/>
              </a:rPr>
              <a:t>That’s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008000"/>
                </a:solidFill>
                <a:effectLst/>
                <a:uLnTx/>
                <a:uFillTx/>
                <a:latin typeface="Impact" panose="020B0806030902050204" pitchFamily="34" charset="0"/>
                <a:ea typeface="+mn-ea"/>
                <a:cs typeface="+mn-cs"/>
              </a:rPr>
              <a:t>Lunch!</a:t>
            </a:r>
          </a:p>
        </p:txBody>
      </p:sp>
    </p:spTree>
    <p:extLst>
      <p:ext uri="{BB962C8B-B14F-4D97-AF65-F5344CB8AC3E}">
        <p14:creationId xmlns:p14="http://schemas.microsoft.com/office/powerpoint/2010/main" val="1098116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10591060" cy="685800"/>
          </a:xfrm>
          <a:prstGeom prst="rect">
            <a:avLst/>
          </a:prstGeom>
          <a:ln w="22225" cap="rnd"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lIns="91427" tIns="45713" rIns="91427" bIns="45713" anchor="ct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fontAlgn="auto">
              <a:spcAft>
                <a:spcPts val="0"/>
              </a:spcAft>
              <a:defRPr/>
            </a:pPr>
            <a:r>
              <a:rPr lang="en-US" b="1" dirty="0">
                <a:solidFill>
                  <a:srgbClr val="FFC000"/>
                </a:solidFill>
                <a:latin typeface="Arial" pitchFamily="34" charset="0"/>
                <a:cs typeface="Arial" pitchFamily="34" charset="0"/>
              </a:rPr>
              <a:t>EVALUATION METHODS </a:t>
            </a:r>
          </a:p>
        </p:txBody>
      </p:sp>
      <p:pic>
        <p:nvPicPr>
          <p:cNvPr id="154626" name="Picture 2" descr="Manish and Heidi blog art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69843" y="1645548"/>
            <a:ext cx="4528792" cy="456972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5098635" y="1645548"/>
            <a:ext cx="6519467" cy="685800"/>
          </a:xfrm>
          <a:prstGeom prst="rect">
            <a:avLst/>
          </a:prstGeom>
          <a:ln w="22225" cap="rnd"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lIns="91427" tIns="45713" rIns="91427" bIns="45713" anchor="ct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fontAlgn="auto">
              <a:spcAft>
                <a:spcPts val="0"/>
              </a:spcAft>
              <a:defRPr/>
            </a:pPr>
            <a:r>
              <a:rPr lang="en-US" b="1" dirty="0">
                <a:solidFill>
                  <a:srgbClr val="FFC000"/>
                </a:solidFill>
                <a:latin typeface="Arial" pitchFamily="34" charset="0"/>
                <a:cs typeface="Arial" pitchFamily="34" charset="0"/>
              </a:rPr>
              <a:t>OPSEC REVIEW</a:t>
            </a:r>
          </a:p>
        </p:txBody>
      </p:sp>
      <p:sp>
        <p:nvSpPr>
          <p:cNvPr id="9" name="Title 1"/>
          <p:cNvSpPr txBox="1">
            <a:spLocks/>
          </p:cNvSpPr>
          <p:nvPr/>
        </p:nvSpPr>
        <p:spPr>
          <a:xfrm>
            <a:off x="5098634" y="3714669"/>
            <a:ext cx="6519467" cy="610097"/>
          </a:xfrm>
          <a:prstGeom prst="rect">
            <a:avLst/>
          </a:prstGeom>
          <a:ln w="22225" cap="rnd"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lIns="68570" tIns="34285" rIns="68570" bIns="34285" anchor="ct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fontAlgn="auto">
              <a:spcAft>
                <a:spcPts val="0"/>
              </a:spcAft>
              <a:defRPr/>
            </a:pPr>
            <a:r>
              <a:rPr lang="en-US" b="1" dirty="0">
                <a:solidFill>
                  <a:srgbClr val="FFC000"/>
                </a:solidFill>
                <a:latin typeface="Arial" pitchFamily="34" charset="0"/>
                <a:cs typeface="Arial" pitchFamily="34" charset="0"/>
              </a:rPr>
              <a:t>OPEN SOURCE RESEARCH</a:t>
            </a:r>
          </a:p>
        </p:txBody>
      </p:sp>
      <p:sp>
        <p:nvSpPr>
          <p:cNvPr id="10" name="Title 1"/>
          <p:cNvSpPr>
            <a:spLocks noGrp="1"/>
          </p:cNvSpPr>
          <p:nvPr>
            <p:ph type="title"/>
          </p:nvPr>
        </p:nvSpPr>
        <p:spPr>
          <a:xfrm>
            <a:off x="5098634" y="5465756"/>
            <a:ext cx="6519467" cy="685800"/>
          </a:xfrm>
        </p:spPr>
        <p:txBody>
          <a:bodyPr rtlCol="0">
            <a:normAutofit/>
          </a:bodyPr>
          <a:lstStyle/>
          <a:p>
            <a:pPr algn="ctr" fontAlgn="auto">
              <a:spcAft>
                <a:spcPts val="0"/>
              </a:spcAft>
              <a:defRPr/>
            </a:pPr>
            <a:r>
              <a:rPr lang="en-US" altLang="en-US" dirty="0"/>
              <a:t>SELF ASSESSMENTS</a:t>
            </a:r>
            <a:endParaRPr lang="en-US" dirty="0"/>
          </a:p>
        </p:txBody>
      </p:sp>
    </p:spTree>
    <p:extLst>
      <p:ext uri="{BB962C8B-B14F-4D97-AF65-F5344CB8AC3E}">
        <p14:creationId xmlns:p14="http://schemas.microsoft.com/office/powerpoint/2010/main" val="3418697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Box 4"/>
          <p:cNvSpPr txBox="1">
            <a:spLocks noChangeArrowheads="1"/>
          </p:cNvSpPr>
          <p:nvPr/>
        </p:nvSpPr>
        <p:spPr bwMode="auto">
          <a:xfrm>
            <a:off x="10410825" y="6518275"/>
            <a:ext cx="1781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solidFill>
                  <a:srgbClr val="000000"/>
                </a:solidFill>
                <a:latin typeface="Arial" panose="020B0604020202020204" pitchFamily="34" charset="0"/>
                <a:cs typeface="Arial" panose="020B0604020202020204" pitchFamily="34" charset="0"/>
              </a:rPr>
              <a:t>AR 530-1 Ch. 5-1</a:t>
            </a:r>
          </a:p>
        </p:txBody>
      </p:sp>
      <p:sp>
        <p:nvSpPr>
          <p:cNvPr id="111619" name="Rectangle 1"/>
          <p:cNvSpPr>
            <a:spLocks noChangeArrowheads="1"/>
          </p:cNvSpPr>
          <p:nvPr/>
        </p:nvSpPr>
        <p:spPr bwMode="auto">
          <a:xfrm>
            <a:off x="806450" y="1608138"/>
            <a:ext cx="47752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Arial" panose="020B0604020202020204" pitchFamily="34" charset="0"/>
                <a:cs typeface="Arial" panose="020B0604020202020204" pitchFamily="34" charset="0"/>
              </a:rPr>
              <a:t> </a:t>
            </a:r>
          </a:p>
          <a:p>
            <a:pPr eaLnBrk="1" hangingPunct="1"/>
            <a:r>
              <a:rPr lang="en-US" altLang="en-US" sz="2400" b="1">
                <a:latin typeface="Arial" panose="020B0604020202020204" pitchFamily="34" charset="0"/>
                <a:cs typeface="Arial" panose="020B0604020202020204" pitchFamily="34" charset="0"/>
              </a:rPr>
              <a:t>PURPOSE:</a:t>
            </a:r>
          </a:p>
          <a:p>
            <a:pPr eaLnBrk="1" hangingPunct="1"/>
            <a:r>
              <a:rPr lang="en-US" altLang="en-US" sz="2400">
                <a:latin typeface="Arial" panose="020B0604020202020204" pitchFamily="34" charset="0"/>
                <a:cs typeface="Arial" panose="020B0604020202020204" pitchFamily="34" charset="0"/>
              </a:rPr>
              <a:t>Reviews are for information related to U.S. Government or military operations and other supporting programs prior to release in the public domain and for External Official Presence to ensure protection of critical and/or sensitive information.</a:t>
            </a:r>
          </a:p>
        </p:txBody>
      </p:sp>
      <p:pic>
        <p:nvPicPr>
          <p:cNvPr id="1116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0388" y="1608138"/>
            <a:ext cx="4951412"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0" y="0"/>
            <a:ext cx="10591060" cy="685800"/>
          </a:xfrm>
          <a:prstGeom prst="rect">
            <a:avLst/>
          </a:prstGeom>
          <a:ln w="22225" cap="rnd"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lIns="91427" tIns="45713" rIns="91427" bIns="45713" anchor="ct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fontAlgn="auto">
              <a:spcAft>
                <a:spcPts val="0"/>
              </a:spcAft>
              <a:defRPr/>
            </a:pPr>
            <a:r>
              <a:rPr lang="en-US" b="1" dirty="0">
                <a:solidFill>
                  <a:srgbClr val="FFC000"/>
                </a:solidFill>
                <a:latin typeface="Arial" pitchFamily="34" charset="0"/>
                <a:cs typeface="Arial" pitchFamily="34" charset="0"/>
              </a:rPr>
              <a:t>OPSEC REVIEW</a:t>
            </a:r>
          </a:p>
        </p:txBody>
      </p:sp>
    </p:spTree>
    <p:extLst>
      <p:ext uri="{BB962C8B-B14F-4D97-AF65-F5344CB8AC3E}">
        <p14:creationId xmlns:p14="http://schemas.microsoft.com/office/powerpoint/2010/main" val="3686700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91547" y="1003851"/>
            <a:ext cx="8587409" cy="5632297"/>
          </a:xfrm>
          <a:prstGeom prst="rect">
            <a:avLst/>
          </a:prstGeom>
          <a:noFill/>
          <a:ln w="9525">
            <a:noFill/>
            <a:miter lim="800000"/>
            <a:headEnd/>
            <a:tailEnd/>
          </a:ln>
        </p:spPr>
        <p:txBody>
          <a:bodyPr wrap="square" lIns="91427" tIns="45713" rIns="91427" bIns="45713">
            <a:spAutoFit/>
          </a:bodyPr>
          <a:lstStyle/>
          <a:p>
            <a:pPr eaLnBrk="1" fontAlgn="auto" hangingPunct="1">
              <a:spcBef>
                <a:spcPts val="0"/>
              </a:spcBef>
              <a:spcAft>
                <a:spcPts val="0"/>
              </a:spcAft>
              <a:buClr>
                <a:srgbClr val="FF9900"/>
              </a:buClr>
              <a:buSzPct val="121000"/>
              <a:defRPr/>
            </a:pPr>
            <a:endParaRPr lang="en-US" sz="2400" dirty="0">
              <a:solidFill>
                <a:prstClr val="black"/>
              </a:solidFill>
              <a:latin typeface="Arial" pitchFamily="34" charset="0"/>
              <a:cs typeface="Arial" pitchFamily="34" charset="0"/>
            </a:endParaRPr>
          </a:p>
          <a:p>
            <a:pPr marL="457200" indent="-457200" eaLnBrk="1" fontAlgn="auto" hangingPunct="1">
              <a:spcBef>
                <a:spcPts val="0"/>
              </a:spcBef>
              <a:spcAft>
                <a:spcPts val="0"/>
              </a:spcAft>
              <a:buClr>
                <a:srgbClr val="FF9900"/>
              </a:buClr>
              <a:buSzPct val="121000"/>
              <a:buFont typeface="Wingdings" panose="05000000000000000000" pitchFamily="2" charset="2"/>
              <a:buChar char="§"/>
              <a:defRPr/>
            </a:pPr>
            <a:r>
              <a:rPr lang="en-US" sz="2400" dirty="0">
                <a:solidFill>
                  <a:prstClr val="black"/>
                </a:solidFill>
                <a:latin typeface="Arial" pitchFamily="34" charset="0"/>
                <a:cs typeface="Arial" pitchFamily="34" charset="0"/>
              </a:rPr>
              <a:t>The PAO and OPSEC review process needs to be developed and disseminated to the work force the best practice is to place it in an SOP.</a:t>
            </a:r>
          </a:p>
          <a:p>
            <a:pPr eaLnBrk="1" fontAlgn="auto" hangingPunct="1">
              <a:spcBef>
                <a:spcPts val="0"/>
              </a:spcBef>
              <a:spcAft>
                <a:spcPts val="0"/>
              </a:spcAft>
              <a:buClr>
                <a:srgbClr val="FF9900"/>
              </a:buClr>
              <a:buSzPct val="121000"/>
              <a:defRPr/>
            </a:pPr>
            <a:endParaRPr lang="en-US" sz="2400" dirty="0">
              <a:solidFill>
                <a:prstClr val="black"/>
              </a:solidFill>
              <a:latin typeface="Arial" pitchFamily="34" charset="0"/>
              <a:cs typeface="Arial" pitchFamily="34" charset="0"/>
            </a:endParaRPr>
          </a:p>
          <a:p>
            <a:pPr marL="457200" indent="-457200" eaLnBrk="1" fontAlgn="auto" hangingPunct="1">
              <a:spcBef>
                <a:spcPts val="0"/>
              </a:spcBef>
              <a:spcAft>
                <a:spcPts val="0"/>
              </a:spcAft>
              <a:buClr>
                <a:srgbClr val="FF9900"/>
              </a:buClr>
              <a:buSzPct val="121000"/>
              <a:buFont typeface="Wingdings" panose="05000000000000000000" pitchFamily="2" charset="2"/>
              <a:buChar char="§"/>
              <a:defRPr/>
            </a:pPr>
            <a:r>
              <a:rPr lang="en-US" sz="2400" dirty="0">
                <a:solidFill>
                  <a:prstClr val="black"/>
                </a:solidFill>
                <a:latin typeface="Arial" pitchFamily="34" charset="0"/>
                <a:cs typeface="Arial" pitchFamily="34" charset="0"/>
              </a:rPr>
              <a:t>It should clearly state the individual conducts the initial review against the CIL. Submit the CIL and the document through the organizations process.</a:t>
            </a:r>
          </a:p>
          <a:p>
            <a:pPr marL="457200" indent="-457200" eaLnBrk="1" fontAlgn="auto" hangingPunct="1">
              <a:spcBef>
                <a:spcPts val="0"/>
              </a:spcBef>
              <a:spcAft>
                <a:spcPts val="0"/>
              </a:spcAft>
              <a:buClr>
                <a:srgbClr val="FF9900"/>
              </a:buClr>
              <a:buSzPct val="121000"/>
              <a:buFont typeface="Wingdings" panose="05000000000000000000" pitchFamily="2" charset="2"/>
              <a:buChar char="§"/>
              <a:defRPr/>
            </a:pPr>
            <a:endParaRPr lang="en-US" sz="2400" dirty="0">
              <a:solidFill>
                <a:prstClr val="black"/>
              </a:solidFill>
              <a:latin typeface="Arial" pitchFamily="34" charset="0"/>
              <a:cs typeface="Arial" pitchFamily="34" charset="0"/>
            </a:endParaRPr>
          </a:p>
          <a:p>
            <a:pPr marL="457200" indent="-457200" eaLnBrk="1" fontAlgn="auto" hangingPunct="1">
              <a:spcBef>
                <a:spcPts val="0"/>
              </a:spcBef>
              <a:spcAft>
                <a:spcPts val="0"/>
              </a:spcAft>
              <a:buClr>
                <a:srgbClr val="FF9900"/>
              </a:buClr>
              <a:buSzPct val="121000"/>
              <a:buFont typeface="Wingdings" panose="05000000000000000000" pitchFamily="2" charset="2"/>
              <a:buChar char="§"/>
              <a:defRPr/>
            </a:pPr>
            <a:r>
              <a:rPr lang="en-US" sz="2400" dirty="0">
                <a:solidFill>
                  <a:prstClr val="black"/>
                </a:solidFill>
                <a:latin typeface="Arial" pitchFamily="34" charset="0"/>
                <a:cs typeface="Arial" pitchFamily="34" charset="0"/>
              </a:rPr>
              <a:t>Reviews are conducted on anything going to the public such as memorandum, letter, e-mail message, article, academic paper, video, briefing, contract, news release, technical document, proposal, plan, order, response to Freedom of information Act (FOIA) request, Privacy Act requests, or other visual or electronic media</a:t>
            </a:r>
          </a:p>
        </p:txBody>
      </p:sp>
      <p:pic>
        <p:nvPicPr>
          <p:cNvPr id="113667" name="Picture 3" descr="http://ts1.mm.bing.net/images/thumbnail.aspx?q=1366481311280&amp;id=823ef5f0beee06c1476c3dd168c4b145&amp;url=http%3a%2f%2fmarketingguideoffer.com%2fImages%2farro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8764" y="1578873"/>
            <a:ext cx="3214756"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0"/>
            <a:ext cx="10591060" cy="685800"/>
          </a:xfrm>
          <a:prstGeom prst="rect">
            <a:avLst/>
          </a:prstGeom>
          <a:ln w="22225" cap="rnd"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lIns="91427" tIns="45713" rIns="91427" bIns="45713" anchor="ct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fontAlgn="auto">
              <a:spcAft>
                <a:spcPts val="0"/>
              </a:spcAft>
              <a:defRPr/>
            </a:pPr>
            <a:r>
              <a:rPr lang="en-US" b="1" dirty="0">
                <a:solidFill>
                  <a:srgbClr val="FFC000"/>
                </a:solidFill>
                <a:latin typeface="Arial" pitchFamily="34" charset="0"/>
                <a:cs typeface="Arial" pitchFamily="34" charset="0"/>
              </a:rPr>
              <a:t>REVIEW GUIDANCE</a:t>
            </a:r>
          </a:p>
        </p:txBody>
      </p:sp>
      <p:sp>
        <p:nvSpPr>
          <p:cNvPr id="3" name="Rectangle 2"/>
          <p:cNvSpPr/>
          <p:nvPr/>
        </p:nvSpPr>
        <p:spPr>
          <a:xfrm>
            <a:off x="8802017" y="4981530"/>
            <a:ext cx="3201504" cy="923330"/>
          </a:xfrm>
          <a:prstGeom prst="rect">
            <a:avLst/>
          </a:prstGeom>
          <a:solidFill>
            <a:schemeClr val="bg1"/>
          </a:solidFill>
        </p:spPr>
        <p:txBody>
          <a:bodyPr wrap="square">
            <a:spAutoFit/>
          </a:bodyPr>
          <a:lstStyle/>
          <a:p>
            <a:r>
              <a:rPr lang="en-US" dirty="0">
                <a:solidFill>
                  <a:prstClr val="black"/>
                </a:solidFill>
                <a:latin typeface="Arial" pitchFamily="34" charset="0"/>
                <a:cs typeface="Arial" pitchFamily="34" charset="0"/>
              </a:rPr>
              <a:t>PAO and OPSEC will  determine if addition security or legal reviews are required</a:t>
            </a:r>
            <a:endParaRPr lang="en-US" dirty="0"/>
          </a:p>
        </p:txBody>
      </p:sp>
    </p:spTree>
    <p:extLst>
      <p:ext uri="{BB962C8B-B14F-4D97-AF65-F5344CB8AC3E}">
        <p14:creationId xmlns:p14="http://schemas.microsoft.com/office/powerpoint/2010/main" val="1592147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773" y="1632570"/>
            <a:ext cx="10778779" cy="4893633"/>
          </a:xfrm>
          <a:prstGeom prst="rect">
            <a:avLst/>
          </a:prstGeom>
          <a:noFill/>
        </p:spPr>
        <p:txBody>
          <a:bodyPr wrap="square" lIns="91427" tIns="45713" rIns="91427" bIns="45713">
            <a:spAutoFit/>
          </a:bodyPr>
          <a:lstStyle/>
          <a:p>
            <a:pPr lvl="1" eaLnBrk="1" fontAlgn="auto" hangingPunct="1">
              <a:spcBef>
                <a:spcPts val="0"/>
              </a:spcBef>
              <a:spcAft>
                <a:spcPts val="0"/>
              </a:spcAft>
              <a:buClr>
                <a:srgbClr val="FF9900"/>
              </a:buClr>
              <a:buSzPct val="121000"/>
              <a:buFont typeface="Wingdings" pitchFamily="2" charset="2"/>
              <a:buChar char="§"/>
              <a:defRPr/>
            </a:pPr>
            <a:r>
              <a:rPr lang="en-US" sz="2400" dirty="0">
                <a:solidFill>
                  <a:prstClr val="black"/>
                </a:solidFill>
                <a:latin typeface="Arial" panose="020B0604020202020204" pitchFamily="34" charset="0"/>
                <a:cs typeface="Arial" panose="020B0604020202020204" pitchFamily="34" charset="0"/>
              </a:rPr>
              <a:t>  A formal written process</a:t>
            </a:r>
          </a:p>
          <a:p>
            <a:pPr lvl="1" eaLnBrk="1" fontAlgn="auto" hangingPunct="1">
              <a:spcBef>
                <a:spcPts val="0"/>
              </a:spcBef>
              <a:spcAft>
                <a:spcPts val="0"/>
              </a:spcAft>
              <a:buClr>
                <a:srgbClr val="FF9900"/>
              </a:buClr>
              <a:buSzPct val="121000"/>
              <a:buFont typeface="Wingdings" pitchFamily="2" charset="2"/>
              <a:buChar char="§"/>
              <a:defRPr/>
            </a:pPr>
            <a:r>
              <a:rPr lang="en-US" sz="2400" dirty="0">
                <a:solidFill>
                  <a:prstClr val="black"/>
                </a:solidFill>
                <a:latin typeface="Arial" panose="020B0604020202020204" pitchFamily="34" charset="0"/>
                <a:cs typeface="Arial" panose="020B0604020202020204" pitchFamily="34" charset="0"/>
              </a:rPr>
              <a:t>  Can be requested or directed</a:t>
            </a:r>
          </a:p>
          <a:p>
            <a:pPr lvl="1" eaLnBrk="1" fontAlgn="auto" hangingPunct="1">
              <a:spcBef>
                <a:spcPts val="0"/>
              </a:spcBef>
              <a:spcAft>
                <a:spcPts val="0"/>
              </a:spcAft>
              <a:buClr>
                <a:srgbClr val="FF9900"/>
              </a:buClr>
              <a:buSzPct val="121000"/>
              <a:buFont typeface="Wingdings" pitchFamily="2" charset="2"/>
              <a:buChar char="§"/>
              <a:defRPr/>
            </a:pPr>
            <a:r>
              <a:rPr lang="en-US" sz="2400" dirty="0">
                <a:solidFill>
                  <a:prstClr val="black"/>
                </a:solidFill>
                <a:latin typeface="Arial" panose="020B0604020202020204" pitchFamily="34" charset="0"/>
                <a:cs typeface="Arial" panose="020B0604020202020204" pitchFamily="34" charset="0"/>
              </a:rPr>
              <a:t>  Documented for all personnel to reference</a:t>
            </a:r>
          </a:p>
          <a:p>
            <a:pPr lvl="1" eaLnBrk="1" fontAlgn="auto" hangingPunct="1">
              <a:spcBef>
                <a:spcPts val="0"/>
              </a:spcBef>
              <a:spcAft>
                <a:spcPts val="0"/>
              </a:spcAft>
              <a:buClr>
                <a:srgbClr val="FF9900"/>
              </a:buClr>
              <a:buSzPct val="121000"/>
              <a:buFont typeface="Wingdings" pitchFamily="2" charset="2"/>
              <a:buChar char="§"/>
              <a:defRPr/>
            </a:pPr>
            <a:r>
              <a:rPr lang="en-US" sz="2400" dirty="0">
                <a:solidFill>
                  <a:prstClr val="black"/>
                </a:solidFill>
                <a:latin typeface="Arial" panose="020B0604020202020204" pitchFamily="34" charset="0"/>
                <a:cs typeface="Arial" panose="020B0604020202020204" pitchFamily="34" charset="0"/>
              </a:rPr>
              <a:t>  Reviews are a form of OPSEC evaluation - can show   MOEs/MOPs</a:t>
            </a:r>
          </a:p>
          <a:p>
            <a:pPr lvl="1" eaLnBrk="1" fontAlgn="auto" hangingPunct="1">
              <a:spcBef>
                <a:spcPts val="0"/>
              </a:spcBef>
              <a:spcAft>
                <a:spcPts val="0"/>
              </a:spcAft>
              <a:buClr>
                <a:srgbClr val="FF9900"/>
              </a:buClr>
              <a:buSzPct val="121000"/>
              <a:buFont typeface="Wingdings" pitchFamily="2" charset="2"/>
              <a:buChar char="§"/>
              <a:defRPr/>
            </a:pPr>
            <a:r>
              <a:rPr lang="en-US" sz="2400" dirty="0">
                <a:solidFill>
                  <a:prstClr val="black"/>
                </a:solidFill>
                <a:latin typeface="Arial" panose="020B0604020202020204" pitchFamily="34" charset="0"/>
                <a:cs typeface="Arial" panose="020B0604020202020204" pitchFamily="34" charset="0"/>
              </a:rPr>
              <a:t>  An evaluation for classified or unclassified:</a:t>
            </a:r>
          </a:p>
          <a:p>
            <a:pPr lvl="2" eaLnBrk="1" fontAlgn="auto" hangingPunct="1">
              <a:spcBef>
                <a:spcPts val="0"/>
              </a:spcBef>
              <a:spcAft>
                <a:spcPts val="0"/>
              </a:spcAft>
              <a:buClr>
                <a:srgbClr val="FF9900"/>
              </a:buClr>
              <a:buSzPct val="121000"/>
              <a:buFont typeface="Wingdings" pitchFamily="2" charset="2"/>
              <a:buChar char="§"/>
              <a:defRPr/>
            </a:pPr>
            <a:r>
              <a:rPr lang="en-US" sz="2400" dirty="0">
                <a:solidFill>
                  <a:prstClr val="black"/>
                </a:solidFill>
                <a:latin typeface="Arial" panose="020B0604020202020204" pitchFamily="34" charset="0"/>
                <a:cs typeface="Arial" panose="020B0604020202020204" pitchFamily="34" charset="0"/>
              </a:rPr>
              <a:t>  Technical knowledge and research</a:t>
            </a:r>
          </a:p>
          <a:p>
            <a:pPr lvl="2" eaLnBrk="1" fontAlgn="auto" hangingPunct="1">
              <a:spcBef>
                <a:spcPts val="0"/>
              </a:spcBef>
              <a:spcAft>
                <a:spcPts val="0"/>
              </a:spcAft>
              <a:buClr>
                <a:srgbClr val="FF9900"/>
              </a:buClr>
              <a:buSzPct val="121000"/>
              <a:buFont typeface="Wingdings" pitchFamily="2" charset="2"/>
              <a:buChar char="§"/>
              <a:defRPr/>
            </a:pPr>
            <a:r>
              <a:rPr lang="en-US" sz="2400" dirty="0">
                <a:solidFill>
                  <a:prstClr val="black"/>
                </a:solidFill>
                <a:latin typeface="Arial" panose="020B0604020202020204" pitchFamily="34" charset="0"/>
                <a:cs typeface="Arial" panose="020B0604020202020204" pitchFamily="34" charset="0"/>
              </a:rPr>
              <a:t>  Controlled Unclassified Information (CUI)</a:t>
            </a:r>
          </a:p>
          <a:p>
            <a:pPr lvl="2" eaLnBrk="1" fontAlgn="auto" hangingPunct="1">
              <a:spcBef>
                <a:spcPts val="0"/>
              </a:spcBef>
              <a:spcAft>
                <a:spcPts val="0"/>
              </a:spcAft>
              <a:buClr>
                <a:srgbClr val="FF9900"/>
              </a:buClr>
              <a:buSzPct val="121000"/>
              <a:buFont typeface="Wingdings" pitchFamily="2" charset="2"/>
              <a:buChar char="§"/>
              <a:defRPr/>
            </a:pPr>
            <a:r>
              <a:rPr lang="en-US" sz="2400" dirty="0">
                <a:solidFill>
                  <a:prstClr val="black"/>
                </a:solidFill>
                <a:latin typeface="Arial" panose="020B0604020202020204" pitchFamily="34" charset="0"/>
                <a:cs typeface="Arial" panose="020B0604020202020204" pitchFamily="34" charset="0"/>
              </a:rPr>
              <a:t>  Classified Military Information ( or indicators)</a:t>
            </a:r>
          </a:p>
          <a:p>
            <a:pPr lvl="2" eaLnBrk="1" fontAlgn="auto" hangingPunct="1">
              <a:spcBef>
                <a:spcPts val="0"/>
              </a:spcBef>
              <a:spcAft>
                <a:spcPts val="0"/>
              </a:spcAft>
              <a:buClr>
                <a:srgbClr val="FF9900"/>
              </a:buClr>
              <a:buSzPct val="121000"/>
              <a:defRPr/>
            </a:pPr>
            <a:r>
              <a:rPr lang="en-US" sz="2400" dirty="0">
                <a:solidFill>
                  <a:prstClr val="black"/>
                </a:solidFill>
                <a:latin typeface="Arial" panose="020B0604020202020204" pitchFamily="34" charset="0"/>
                <a:cs typeface="Arial" panose="020B0604020202020204" pitchFamily="34" charset="0"/>
              </a:rPr>
              <a:t>    CMI) (CTI)(AR 380-10)</a:t>
            </a:r>
          </a:p>
          <a:p>
            <a:pPr lvl="1" eaLnBrk="1" fontAlgn="auto" hangingPunct="1">
              <a:spcBef>
                <a:spcPts val="0"/>
              </a:spcBef>
              <a:spcAft>
                <a:spcPts val="0"/>
              </a:spcAft>
              <a:buClr>
                <a:srgbClr val="FF9900"/>
              </a:buClr>
              <a:buSzPct val="121000"/>
              <a:buFont typeface="Wingdings" pitchFamily="2" charset="2"/>
              <a:buChar char="§"/>
              <a:defRPr/>
            </a:pPr>
            <a:endParaRPr lang="en-US" sz="2400" dirty="0">
              <a:solidFill>
                <a:prstClr val="black"/>
              </a:solidFill>
              <a:latin typeface="Arial" panose="020B0604020202020204" pitchFamily="34" charset="0"/>
              <a:cs typeface="Arial" panose="020B0604020202020204" pitchFamily="34" charset="0"/>
            </a:endParaRPr>
          </a:p>
          <a:p>
            <a:pPr marL="457200" eaLnBrk="1" fontAlgn="auto" hangingPunct="1">
              <a:spcBef>
                <a:spcPts val="0"/>
              </a:spcBef>
              <a:spcAft>
                <a:spcPts val="0"/>
              </a:spcAft>
              <a:buClr>
                <a:srgbClr val="FF9900"/>
              </a:buClr>
              <a:buSzPct val="121000"/>
              <a:buFont typeface="Wingdings" pitchFamily="2" charset="2"/>
              <a:buChar char="§"/>
              <a:defRPr/>
            </a:pPr>
            <a:r>
              <a:rPr lang="en-US" sz="2400" dirty="0">
                <a:solidFill>
                  <a:prstClr val="black"/>
                </a:solidFill>
                <a:latin typeface="Arial" panose="020B0604020202020204" pitchFamily="34" charset="0"/>
                <a:cs typeface="Arial" panose="020B0604020202020204" pitchFamily="34" charset="0"/>
              </a:rPr>
              <a:t>  Justification required and referenced in regulatory guidance.</a:t>
            </a:r>
          </a:p>
          <a:p>
            <a:pPr eaLnBrk="1" fontAlgn="auto" hangingPunct="1">
              <a:spcBef>
                <a:spcPts val="0"/>
              </a:spcBef>
              <a:spcAft>
                <a:spcPts val="0"/>
              </a:spcAft>
              <a:buClr>
                <a:srgbClr val="FF9900"/>
              </a:buClr>
              <a:buSzPct val="121000"/>
              <a:defRPr/>
            </a:pPr>
            <a:r>
              <a:rPr lang="en-US" sz="2400" dirty="0">
                <a:solidFill>
                  <a:prstClr val="black"/>
                </a:solidFill>
                <a:latin typeface="Arial" panose="020B0604020202020204" pitchFamily="34" charset="0"/>
                <a:cs typeface="Arial" panose="020B0604020202020204" pitchFamily="34" charset="0"/>
              </a:rPr>
              <a:t>          If required, state the legal basis, such as public law or federal</a:t>
            </a:r>
          </a:p>
          <a:p>
            <a:pPr eaLnBrk="1" fontAlgn="auto" hangingPunct="1">
              <a:spcBef>
                <a:spcPts val="0"/>
              </a:spcBef>
              <a:spcAft>
                <a:spcPts val="0"/>
              </a:spcAft>
              <a:buClr>
                <a:srgbClr val="FF9900"/>
              </a:buClr>
              <a:buSzPct val="121000"/>
              <a:defRPr/>
            </a:pPr>
            <a:r>
              <a:rPr lang="en-US" sz="2400" dirty="0">
                <a:solidFill>
                  <a:prstClr val="black"/>
                </a:solidFill>
                <a:latin typeface="Arial" panose="020B0604020202020204" pitchFamily="34" charset="0"/>
                <a:cs typeface="Arial" panose="020B0604020202020204" pitchFamily="34" charset="0"/>
              </a:rPr>
              <a:t>          statute.</a:t>
            </a:r>
          </a:p>
        </p:txBody>
      </p:sp>
      <p:sp>
        <p:nvSpPr>
          <p:cNvPr id="8" name="Title 1"/>
          <p:cNvSpPr txBox="1">
            <a:spLocks/>
          </p:cNvSpPr>
          <p:nvPr/>
        </p:nvSpPr>
        <p:spPr>
          <a:xfrm>
            <a:off x="-4256" y="20715"/>
            <a:ext cx="10613071" cy="685800"/>
          </a:xfrm>
          <a:prstGeom prst="rect">
            <a:avLst/>
          </a:prstGeom>
          <a:ln w="22225" cap="rnd"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lIns="91427" tIns="45713" rIns="91427" bIns="45713" anchor="ct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fontAlgn="auto">
              <a:spcAft>
                <a:spcPts val="0"/>
              </a:spcAft>
              <a:defRPr/>
            </a:pPr>
            <a:r>
              <a:rPr lang="en-US" b="1" dirty="0">
                <a:solidFill>
                  <a:srgbClr val="FFC000"/>
                </a:solidFill>
                <a:latin typeface="Arial" pitchFamily="34" charset="0"/>
                <a:cs typeface="Arial" pitchFamily="34" charset="0"/>
              </a:rPr>
              <a:t>WHAT IS A REVIEW ?</a:t>
            </a:r>
          </a:p>
        </p:txBody>
      </p:sp>
    </p:spTree>
    <p:extLst>
      <p:ext uri="{BB962C8B-B14F-4D97-AF65-F5344CB8AC3E}">
        <p14:creationId xmlns:p14="http://schemas.microsoft.com/office/powerpoint/2010/main" val="2740730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256" y="20715"/>
            <a:ext cx="10613071" cy="685800"/>
          </a:xfrm>
          <a:prstGeom prst="rect">
            <a:avLst/>
          </a:prstGeom>
          <a:ln w="22225" cap="rnd"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lIns="91427" tIns="45713" rIns="91427" bIns="45713" anchor="ct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fontAlgn="auto">
              <a:spcAft>
                <a:spcPts val="0"/>
              </a:spcAft>
              <a:defRPr/>
            </a:pPr>
            <a:r>
              <a:rPr lang="en-US" b="1" dirty="0">
                <a:solidFill>
                  <a:srgbClr val="FFC000"/>
                </a:solidFill>
                <a:latin typeface="Arial" pitchFamily="34" charset="0"/>
                <a:cs typeface="Arial" pitchFamily="34" charset="0"/>
              </a:rPr>
              <a:t>HOW TO CONDUCT A DOCUMENT REVIEW</a:t>
            </a:r>
          </a:p>
        </p:txBody>
      </p:sp>
      <p:sp>
        <p:nvSpPr>
          <p:cNvPr id="5" name="Rectangle 3"/>
          <p:cNvSpPr txBox="1">
            <a:spLocks noChangeArrowheads="1"/>
          </p:cNvSpPr>
          <p:nvPr/>
        </p:nvSpPr>
        <p:spPr>
          <a:xfrm>
            <a:off x="3480099" y="986117"/>
            <a:ext cx="7019365" cy="53340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buClr>
                <a:schemeClr val="hlink"/>
              </a:buClr>
              <a:buFontTx/>
              <a:buChar char="•"/>
            </a:pPr>
            <a:r>
              <a:rPr lang="en-US" altLang="en-US" sz="2400" b="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First pass </a:t>
            </a:r>
            <a:r>
              <a:rPr lang="en-US" altLang="en-US" sz="2400" b="1" dirty="0">
                <a:latin typeface="Arial Unicode MS" panose="020B0604020202020204" pitchFamily="34" charset="-128"/>
                <a:ea typeface="Arial Unicode MS" panose="020B0604020202020204" pitchFamily="34" charset="-128"/>
                <a:cs typeface="Arial Unicode MS" panose="020B0604020202020204" pitchFamily="34" charset="-128"/>
              </a:rPr>
              <a:t>- Look for items matching the Critical Information</a:t>
            </a:r>
          </a:p>
          <a:p>
            <a:pPr lvl="2">
              <a:buClr>
                <a:schemeClr val="tx1"/>
              </a:buClr>
              <a:buFont typeface="Tahoma" panose="020B0604030504040204" pitchFamily="34" charset="0"/>
              <a:buChar char="−"/>
            </a:pPr>
            <a:r>
              <a:rPr lang="en-US" altLang="en-US" sz="2400" b="1" dirty="0">
                <a:latin typeface="Arial Unicode MS" panose="020B0604020202020204" pitchFamily="34" charset="-128"/>
                <a:ea typeface="Arial Unicode MS" panose="020B0604020202020204" pitchFamily="34" charset="-128"/>
                <a:cs typeface="Arial Unicode MS" panose="020B0604020202020204" pitchFamily="34" charset="-128"/>
              </a:rPr>
              <a:t>Provide a copy of the Critical Information List (CIL) and relevant Security Classification Guide (SCG)</a:t>
            </a:r>
          </a:p>
          <a:p>
            <a:pPr lvl="1">
              <a:buClr>
                <a:schemeClr val="hlink"/>
              </a:buClr>
              <a:buFontTx/>
              <a:buChar char="•"/>
            </a:pPr>
            <a:r>
              <a:rPr lang="en-US" altLang="en-US" sz="2400" b="1" dirty="0">
                <a:solidFill>
                  <a:srgbClr val="008000"/>
                </a:solidFill>
                <a:latin typeface="Arial Unicode MS" panose="020B0604020202020204" pitchFamily="34" charset="-128"/>
                <a:ea typeface="Arial Unicode MS" panose="020B0604020202020204" pitchFamily="34" charset="-128"/>
                <a:cs typeface="Arial Unicode MS" panose="020B0604020202020204" pitchFamily="34" charset="-128"/>
              </a:rPr>
              <a:t>Second pass</a:t>
            </a:r>
            <a:r>
              <a:rPr lang="en-US" altLang="en-US" sz="2400" b="1" dirty="0">
                <a:latin typeface="Arial Unicode MS" panose="020B0604020202020204" pitchFamily="34" charset="-128"/>
                <a:ea typeface="Arial Unicode MS" panose="020B0604020202020204" pitchFamily="34" charset="-128"/>
                <a:cs typeface="Arial Unicode MS" panose="020B0604020202020204" pitchFamily="34" charset="-128"/>
              </a:rPr>
              <a:t> - Aggregation of Data; look at the overall information provided; compare to the CIL and SCG</a:t>
            </a:r>
          </a:p>
          <a:p>
            <a:pPr lvl="1">
              <a:buClr>
                <a:schemeClr val="hlink"/>
              </a:buClr>
              <a:buFontTx/>
              <a:buChar char="•"/>
            </a:pPr>
            <a:r>
              <a:rPr lang="en-US" altLang="en-US" sz="2400" b="1" dirty="0">
                <a:solidFill>
                  <a:srgbClr val="008000"/>
                </a:solidFill>
                <a:latin typeface="Arial Unicode MS" panose="020B0604020202020204" pitchFamily="34" charset="-128"/>
                <a:ea typeface="Arial Unicode MS" panose="020B0604020202020204" pitchFamily="34" charset="-128"/>
                <a:cs typeface="Arial Unicode MS" panose="020B0604020202020204" pitchFamily="34" charset="-128"/>
              </a:rPr>
              <a:t>Third pass</a:t>
            </a:r>
            <a:r>
              <a:rPr lang="en-US" altLang="en-US" sz="2400" b="1" dirty="0">
                <a:latin typeface="Arial Unicode MS" panose="020B0604020202020204" pitchFamily="34" charset="-128"/>
                <a:ea typeface="Arial Unicode MS" panose="020B0604020202020204" pitchFamily="34" charset="-128"/>
                <a:cs typeface="Arial Unicode MS" panose="020B0604020202020204" pitchFamily="34" charset="-128"/>
              </a:rPr>
              <a:t> - Review the document in light of previous releases on information</a:t>
            </a:r>
          </a:p>
          <a:p>
            <a:pPr lvl="2">
              <a:buClr>
                <a:schemeClr val="tx1"/>
              </a:buClr>
              <a:buFont typeface="Tahoma" panose="020B0604030504040204" pitchFamily="34" charset="0"/>
              <a:buChar char="−"/>
            </a:pPr>
            <a:r>
              <a:rPr lang="en-US" altLang="en-US" sz="2400" b="1" dirty="0">
                <a:latin typeface="Arial Unicode MS" panose="020B0604020202020204" pitchFamily="34" charset="-128"/>
                <a:ea typeface="Arial Unicode MS" panose="020B0604020202020204" pitchFamily="34" charset="-128"/>
                <a:cs typeface="Arial Unicode MS" panose="020B0604020202020204" pitchFamily="34" charset="-128"/>
              </a:rPr>
              <a:t>Third pass relies on existing expertise and awareness</a:t>
            </a:r>
          </a:p>
          <a:p>
            <a:pPr marL="914400" lvl="2" indent="0">
              <a:buClr>
                <a:schemeClr val="tx1"/>
              </a:buClr>
              <a:buNone/>
            </a:pPr>
            <a:endParaRPr lang="en-US" altLang="en-US" sz="2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 name="Picture 4" descr="document revi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5899" y="1138517"/>
            <a:ext cx="2935942"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1496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9680"/>
            <a:ext cx="2924989" cy="4532243"/>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0"/>
            <a:ext cx="10591060" cy="685800"/>
          </a:xfrm>
          <a:prstGeom prst="rect">
            <a:avLst/>
          </a:prstGeom>
          <a:ln w="22225" cap="rnd"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lIns="91427" tIns="45713" rIns="91427" bIns="45713" anchor="ct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fontAlgn="auto">
              <a:spcAft>
                <a:spcPts val="0"/>
              </a:spcAft>
              <a:defRPr/>
            </a:pPr>
            <a:r>
              <a:rPr lang="en-US" b="1" dirty="0">
                <a:solidFill>
                  <a:srgbClr val="FFC000"/>
                </a:solidFill>
                <a:latin typeface="Arial" pitchFamily="34" charset="0"/>
                <a:cs typeface="Arial" pitchFamily="34" charset="0"/>
              </a:rPr>
              <a:t>HOW TO CONTINUED</a:t>
            </a:r>
          </a:p>
        </p:txBody>
      </p:sp>
      <p:sp>
        <p:nvSpPr>
          <p:cNvPr id="6" name="Rectangle 2"/>
          <p:cNvSpPr txBox="1">
            <a:spLocks noChangeArrowheads="1"/>
          </p:cNvSpPr>
          <p:nvPr/>
        </p:nvSpPr>
        <p:spPr>
          <a:xfrm>
            <a:off x="3177091" y="1152434"/>
            <a:ext cx="8534400" cy="53340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Clr>
                <a:schemeClr val="tx1"/>
              </a:buClr>
              <a:buFont typeface="Tahoma" panose="020B0604030504040204" pitchFamily="34" charset="0"/>
              <a:buChar char="−"/>
            </a:pPr>
            <a:r>
              <a:rPr lang="en-US" altLang="en-US" sz="2400" b="1"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Fourth Pass: </a:t>
            </a:r>
            <a:r>
              <a:rPr lang="en-US" altLang="en-US" sz="2400" b="1" dirty="0">
                <a:latin typeface="Arial Unicode MS" panose="020B0604020202020204" pitchFamily="34" charset="-128"/>
                <a:ea typeface="Arial Unicode MS" panose="020B0604020202020204" pitchFamily="34" charset="-128"/>
                <a:cs typeface="Arial Unicode MS" panose="020B0604020202020204" pitchFamily="34" charset="-128"/>
              </a:rPr>
              <a:t>What does closer review mean?</a:t>
            </a:r>
          </a:p>
          <a:p>
            <a:pPr lvl="1">
              <a:buFont typeface="Wingdings" panose="05000000000000000000" pitchFamily="2" charset="2"/>
              <a:buNone/>
            </a:pPr>
            <a:endParaRPr lang="en-US" altLang="en-US" sz="24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buClr>
                <a:schemeClr val="hlink"/>
              </a:buClr>
              <a:buFontTx/>
              <a:buChar char="•"/>
            </a:pPr>
            <a:r>
              <a:rPr lang="en-US" altLang="en-US" sz="2400" b="1" dirty="0">
                <a:latin typeface="Arial Unicode MS" panose="020B0604020202020204" pitchFamily="34" charset="-128"/>
                <a:ea typeface="Arial Unicode MS" panose="020B0604020202020204" pitchFamily="34" charset="-128"/>
                <a:cs typeface="Arial Unicode MS" panose="020B0604020202020204" pitchFamily="34" charset="-128"/>
              </a:rPr>
              <a:t>Consider the perception</a:t>
            </a:r>
          </a:p>
          <a:p>
            <a:pPr lvl="2">
              <a:buClr>
                <a:schemeClr val="tx1"/>
              </a:buClr>
              <a:buFont typeface="Tahoma" panose="020B0604030504040204" pitchFamily="34" charset="0"/>
              <a:buChar char="−"/>
            </a:pPr>
            <a:r>
              <a:rPr lang="en-US" altLang="en-US" sz="2400" b="1" dirty="0">
                <a:latin typeface="Arial Unicode MS" panose="020B0604020202020204" pitchFamily="34" charset="-128"/>
                <a:ea typeface="Arial Unicode MS" panose="020B0604020202020204" pitchFamily="34" charset="-128"/>
                <a:cs typeface="Arial Unicode MS" panose="020B0604020202020204" pitchFamily="34" charset="-128"/>
              </a:rPr>
              <a:t>Reading an article as a DA official, or even as an American, may create a different impression than the same article read by an Arabic, Chinese, Russian, or Korean individual</a:t>
            </a:r>
          </a:p>
          <a:p>
            <a:pPr lvl="2">
              <a:buClr>
                <a:schemeClr val="tx1"/>
              </a:buClr>
              <a:buFont typeface="Tahoma" panose="020B0604030504040204" pitchFamily="34" charset="0"/>
              <a:buChar char="−"/>
            </a:pPr>
            <a:endParaRPr lang="en-US" altLang="en-US" sz="24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a:buClr>
                <a:schemeClr val="hlink"/>
              </a:buClr>
              <a:buFontTx/>
              <a:buChar char="•"/>
            </a:pPr>
            <a:r>
              <a:rPr lang="en-US" altLang="en-US" sz="2400" b="1" dirty="0">
                <a:latin typeface="Arial Unicode MS" panose="020B0604020202020204" pitchFamily="34" charset="-128"/>
                <a:ea typeface="Arial Unicode MS" panose="020B0604020202020204" pitchFamily="34" charset="-128"/>
                <a:cs typeface="Arial Unicode MS" panose="020B0604020202020204" pitchFamily="34" charset="-128"/>
              </a:rPr>
              <a:t>Review existing information</a:t>
            </a:r>
          </a:p>
          <a:p>
            <a:pPr lvl="2">
              <a:buClr>
                <a:schemeClr val="tx1"/>
              </a:buClr>
              <a:buFont typeface="Tahoma" panose="020B0604030504040204" pitchFamily="34" charset="0"/>
              <a:buChar char="−"/>
            </a:pPr>
            <a:r>
              <a:rPr lang="en-US" altLang="en-US" sz="2400" b="1" dirty="0">
                <a:latin typeface="Arial Unicode MS" panose="020B0604020202020204" pitchFamily="34" charset="-128"/>
                <a:ea typeface="Arial Unicode MS" panose="020B0604020202020204" pitchFamily="34" charset="-128"/>
                <a:cs typeface="Arial Unicode MS" panose="020B0604020202020204" pitchFamily="34" charset="-128"/>
              </a:rPr>
              <a:t>A brief Google search for related information can help determine if a document has a high potential for combined utility as an indicator</a:t>
            </a:r>
          </a:p>
        </p:txBody>
      </p:sp>
    </p:spTree>
    <p:extLst>
      <p:ext uri="{BB962C8B-B14F-4D97-AF65-F5344CB8AC3E}">
        <p14:creationId xmlns:p14="http://schemas.microsoft.com/office/powerpoint/2010/main" val="1325593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55634" y="1499525"/>
            <a:ext cx="3087756" cy="4532243"/>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
        <p:nvSpPr>
          <p:cNvPr id="117762" name="TextBox 4"/>
          <p:cNvSpPr txBox="1">
            <a:spLocks noChangeArrowheads="1"/>
          </p:cNvSpPr>
          <p:nvPr/>
        </p:nvSpPr>
        <p:spPr bwMode="auto">
          <a:xfrm>
            <a:off x="406754" y="1134165"/>
            <a:ext cx="9777551" cy="526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3" rIns="91427" bIns="45713">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rgbClr val="FF9900"/>
              </a:buClr>
              <a:buSzPct val="121000"/>
              <a:buFont typeface="Wingdings" panose="05000000000000000000" pitchFamily="2" charset="2"/>
              <a:buChar char="§"/>
            </a:pPr>
            <a:r>
              <a:rPr lang="en-US" altLang="en-US" sz="2400" dirty="0">
                <a:solidFill>
                  <a:srgbClr val="000000"/>
                </a:solidFill>
                <a:latin typeface="Arial" panose="020B0604020202020204" pitchFamily="34" charset="0"/>
                <a:cs typeface="Arial" panose="020B0604020202020204" pitchFamily="34" charset="0"/>
              </a:rPr>
              <a:t>  Consider the classification of the review</a:t>
            </a:r>
          </a:p>
          <a:p>
            <a:pPr eaLnBrk="1" hangingPunct="1">
              <a:buClr>
                <a:srgbClr val="FF9900"/>
              </a:buClr>
              <a:buSzPct val="121000"/>
              <a:buFont typeface="Wingdings" panose="05000000000000000000" pitchFamily="2" charset="2"/>
              <a:buChar char="§"/>
            </a:pPr>
            <a:endParaRPr lang="en-US" altLang="en-US" sz="2400" dirty="0">
              <a:solidFill>
                <a:srgbClr val="000000"/>
              </a:solidFill>
              <a:latin typeface="Arial" panose="020B0604020202020204" pitchFamily="34" charset="0"/>
              <a:cs typeface="Arial" panose="020B0604020202020204" pitchFamily="34" charset="0"/>
            </a:endParaRPr>
          </a:p>
          <a:p>
            <a:pPr eaLnBrk="1" hangingPunct="1">
              <a:buClr>
                <a:srgbClr val="FF9900"/>
              </a:buClr>
              <a:buSzPct val="121000"/>
              <a:buFont typeface="Wingdings" panose="05000000000000000000" pitchFamily="2" charset="2"/>
              <a:buChar char="§"/>
            </a:pPr>
            <a:r>
              <a:rPr lang="en-US" altLang="en-US" sz="2400" dirty="0">
                <a:solidFill>
                  <a:srgbClr val="000000"/>
                </a:solidFill>
                <a:latin typeface="Arial" panose="020B0604020202020204" pitchFamily="34" charset="0"/>
                <a:cs typeface="Arial" panose="020B0604020202020204" pitchFamily="34" charset="0"/>
              </a:rPr>
              <a:t>  Be specific and technically correct (based on regulatory </a:t>
            </a:r>
          </a:p>
          <a:p>
            <a:pPr eaLnBrk="1" hangingPunct="1">
              <a:buClr>
                <a:srgbClr val="FF9900"/>
              </a:buClr>
              <a:buSzPct val="121000"/>
            </a:pPr>
            <a:r>
              <a:rPr lang="en-US" altLang="en-US" sz="2400" dirty="0">
                <a:solidFill>
                  <a:srgbClr val="000000"/>
                </a:solidFill>
                <a:latin typeface="Arial" panose="020B0604020202020204" pitchFamily="34" charset="0"/>
                <a:cs typeface="Arial" panose="020B0604020202020204" pitchFamily="34" charset="0"/>
              </a:rPr>
              <a:t>    guidance or appropriate laws)</a:t>
            </a:r>
          </a:p>
          <a:p>
            <a:pPr eaLnBrk="1" hangingPunct="1">
              <a:buClr>
                <a:srgbClr val="FF9900"/>
              </a:buClr>
              <a:buSzPct val="121000"/>
              <a:buFont typeface="Wingdings" panose="05000000000000000000" pitchFamily="2" charset="2"/>
              <a:buChar char="§"/>
            </a:pPr>
            <a:endParaRPr lang="en-US" altLang="en-US" sz="2400" dirty="0">
              <a:solidFill>
                <a:srgbClr val="000000"/>
              </a:solidFill>
              <a:latin typeface="Arial" panose="020B0604020202020204" pitchFamily="34" charset="0"/>
              <a:cs typeface="Arial" panose="020B0604020202020204" pitchFamily="34" charset="0"/>
            </a:endParaRPr>
          </a:p>
          <a:p>
            <a:pPr eaLnBrk="1" hangingPunct="1">
              <a:buClr>
                <a:srgbClr val="FF9900"/>
              </a:buClr>
              <a:buSzPct val="121000"/>
              <a:buFont typeface="Wingdings" panose="05000000000000000000" pitchFamily="2" charset="2"/>
              <a:buChar char="§"/>
            </a:pPr>
            <a:r>
              <a:rPr lang="en-US" altLang="en-US" sz="2400" dirty="0">
                <a:solidFill>
                  <a:srgbClr val="000000"/>
                </a:solidFill>
                <a:latin typeface="Arial" panose="020B0604020202020204" pitchFamily="34" charset="0"/>
                <a:cs typeface="Arial" panose="020B0604020202020204" pitchFamily="34" charset="0"/>
              </a:rPr>
              <a:t>  Purpose of reviewing the document or visual information</a:t>
            </a:r>
          </a:p>
          <a:p>
            <a:pPr eaLnBrk="1" hangingPunct="1">
              <a:buClr>
                <a:srgbClr val="FF9900"/>
              </a:buClr>
              <a:buSzPct val="121000"/>
              <a:buFont typeface="Wingdings" panose="05000000000000000000" pitchFamily="2" charset="2"/>
              <a:buChar char="§"/>
            </a:pPr>
            <a:endParaRPr lang="en-US" altLang="en-US" sz="2400" dirty="0">
              <a:solidFill>
                <a:srgbClr val="000000"/>
              </a:solidFill>
              <a:latin typeface="Arial" panose="020B0604020202020204" pitchFamily="34" charset="0"/>
              <a:cs typeface="Arial" panose="020B0604020202020204" pitchFamily="34" charset="0"/>
            </a:endParaRPr>
          </a:p>
          <a:p>
            <a:pPr lvl="1" eaLnBrk="1" hangingPunct="1">
              <a:buClr>
                <a:srgbClr val="FF9900"/>
              </a:buClr>
              <a:buSzPct val="121000"/>
              <a:buFont typeface="Wingdings" panose="05000000000000000000" pitchFamily="2" charset="2"/>
              <a:buChar char="§"/>
            </a:pPr>
            <a:r>
              <a:rPr lang="en-US" altLang="en-US" sz="2400" dirty="0">
                <a:solidFill>
                  <a:srgbClr val="000000"/>
                </a:solidFill>
                <a:latin typeface="Arial" panose="020B0604020202020204" pitchFamily="34" charset="0"/>
                <a:cs typeface="Arial" panose="020B0604020202020204" pitchFamily="34" charset="0"/>
              </a:rPr>
              <a:t>  Prevent release of critical information</a:t>
            </a:r>
          </a:p>
          <a:p>
            <a:pPr lvl="1" eaLnBrk="1" hangingPunct="1">
              <a:buClr>
                <a:srgbClr val="FF9900"/>
              </a:buClr>
              <a:buSzPct val="121000"/>
            </a:pPr>
            <a:r>
              <a:rPr lang="en-US" altLang="en-US" sz="2400" dirty="0">
                <a:solidFill>
                  <a:srgbClr val="000000"/>
                </a:solidFill>
                <a:latin typeface="Arial" panose="020B0604020202020204" pitchFamily="34" charset="0"/>
                <a:cs typeface="Arial" panose="020B0604020202020204" pitchFamily="34" charset="0"/>
              </a:rPr>
              <a:t>    Read each sentence for critical information</a:t>
            </a:r>
          </a:p>
          <a:p>
            <a:pPr lvl="1" eaLnBrk="1" hangingPunct="1">
              <a:buClr>
                <a:srgbClr val="FF9900"/>
              </a:buClr>
              <a:buSzPct val="121000"/>
              <a:buFont typeface="Wingdings" panose="05000000000000000000" pitchFamily="2" charset="2"/>
              <a:buChar char="§"/>
            </a:pPr>
            <a:r>
              <a:rPr lang="en-US" altLang="en-US" sz="2400" dirty="0">
                <a:solidFill>
                  <a:srgbClr val="000000"/>
                </a:solidFill>
                <a:latin typeface="Arial" panose="020B0604020202020204" pitchFamily="34" charset="0"/>
                <a:cs typeface="Arial" panose="020B0604020202020204" pitchFamily="34" charset="0"/>
              </a:rPr>
              <a:t>  Evaluate as a whole, taken together, does this release critical</a:t>
            </a:r>
          </a:p>
          <a:p>
            <a:pPr lvl="1" eaLnBrk="1" hangingPunct="1">
              <a:buClr>
                <a:srgbClr val="FF9900"/>
              </a:buClr>
              <a:buSzPct val="121000"/>
            </a:pPr>
            <a:r>
              <a:rPr lang="en-US" altLang="en-US" sz="2400" dirty="0">
                <a:solidFill>
                  <a:srgbClr val="000000"/>
                </a:solidFill>
                <a:latin typeface="Arial" panose="020B0604020202020204" pitchFamily="34" charset="0"/>
                <a:cs typeface="Arial" panose="020B0604020202020204" pitchFamily="34" charset="0"/>
              </a:rPr>
              <a:t>    information?</a:t>
            </a:r>
          </a:p>
          <a:p>
            <a:pPr lvl="1" eaLnBrk="1" hangingPunct="1">
              <a:buClr>
                <a:srgbClr val="FF9900"/>
              </a:buClr>
              <a:buSzPct val="121000"/>
              <a:buFont typeface="Wingdings" panose="05000000000000000000" pitchFamily="2" charset="2"/>
              <a:buChar char="§"/>
            </a:pPr>
            <a:r>
              <a:rPr lang="en-US" altLang="en-US" sz="2400" dirty="0">
                <a:solidFill>
                  <a:srgbClr val="000000"/>
                </a:solidFill>
                <a:latin typeface="Arial" panose="020B0604020202020204" pitchFamily="34" charset="0"/>
                <a:cs typeface="Arial" panose="020B0604020202020204" pitchFamily="34" charset="0"/>
              </a:rPr>
              <a:t>  Evaluate in light of previous releases and possible aggregation </a:t>
            </a:r>
          </a:p>
          <a:p>
            <a:pPr lvl="1" eaLnBrk="1" hangingPunct="1">
              <a:buClr>
                <a:srgbClr val="FF9900"/>
              </a:buClr>
              <a:buSzPct val="121000"/>
            </a:pPr>
            <a:r>
              <a:rPr lang="en-US" altLang="en-US" sz="2400" dirty="0">
                <a:solidFill>
                  <a:srgbClr val="000000"/>
                </a:solidFill>
                <a:latin typeface="Arial" panose="020B0604020202020204" pitchFamily="34" charset="0"/>
                <a:cs typeface="Arial" panose="020B0604020202020204" pitchFamily="34" charset="0"/>
              </a:rPr>
              <a:t>    of information (Considered with what is already public, does this   </a:t>
            </a:r>
          </a:p>
          <a:p>
            <a:pPr lvl="1" eaLnBrk="1" hangingPunct="1">
              <a:buClr>
                <a:srgbClr val="FF9900"/>
              </a:buClr>
              <a:buSzPct val="121000"/>
            </a:pPr>
            <a:r>
              <a:rPr lang="en-US" altLang="en-US" sz="2400" dirty="0">
                <a:solidFill>
                  <a:srgbClr val="000000"/>
                </a:solidFill>
                <a:latin typeface="Arial" panose="020B0604020202020204" pitchFamily="34" charset="0"/>
                <a:cs typeface="Arial" panose="020B0604020202020204" pitchFamily="34" charset="0"/>
              </a:rPr>
              <a:t>    release critical information?)</a:t>
            </a:r>
          </a:p>
        </p:txBody>
      </p:sp>
      <p:sp>
        <p:nvSpPr>
          <p:cNvPr id="5" name="Title 1"/>
          <p:cNvSpPr txBox="1">
            <a:spLocks/>
          </p:cNvSpPr>
          <p:nvPr/>
        </p:nvSpPr>
        <p:spPr>
          <a:xfrm>
            <a:off x="0" y="0"/>
            <a:ext cx="10591060" cy="685800"/>
          </a:xfrm>
          <a:prstGeom prst="rect">
            <a:avLst/>
          </a:prstGeom>
          <a:ln w="22225" cap="rnd"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lIns="91427" tIns="45713" rIns="91427" bIns="45713" anchor="ct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fontAlgn="auto">
              <a:spcAft>
                <a:spcPts val="0"/>
              </a:spcAft>
              <a:defRPr/>
            </a:pPr>
            <a:r>
              <a:rPr lang="en-US" b="1" dirty="0">
                <a:solidFill>
                  <a:srgbClr val="FFC000"/>
                </a:solidFill>
                <a:latin typeface="Arial" pitchFamily="34" charset="0"/>
                <a:cs typeface="Arial" pitchFamily="34" charset="0"/>
              </a:rPr>
              <a:t>REVIEWING THE CONTENT</a:t>
            </a:r>
          </a:p>
        </p:txBody>
      </p:sp>
    </p:spTree>
    <p:extLst>
      <p:ext uri="{BB962C8B-B14F-4D97-AF65-F5344CB8AC3E}">
        <p14:creationId xmlns:p14="http://schemas.microsoft.com/office/powerpoint/2010/main" val="5413638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020" y="9976"/>
            <a:ext cx="10636469" cy="631155"/>
          </a:xfrm>
          <a:prstGeom prst="rect">
            <a:avLst/>
          </a:prstGeom>
          <a:solidFill>
            <a:schemeClr val="tx1"/>
          </a:solidFill>
          <a:ln>
            <a:noFill/>
          </a:ln>
          <a:effectLst>
            <a:outerShdw blurRad="107950" dist="12700" dir="5400000" algn="ctr">
              <a:srgbClr val="000000"/>
            </a:outerShdw>
          </a:effectLst>
        </p:spPr>
        <p:txBody>
          <a:bodyPr anchor="ct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defRPr/>
            </a:pPr>
            <a:r>
              <a:rPr lang="en-US" sz="3600" b="1" dirty="0">
                <a:solidFill>
                  <a:srgbClr val="FFC000"/>
                </a:solidFill>
              </a:rPr>
              <a:t>PUBLIC FACING WEBSITE REVIEWS</a:t>
            </a:r>
          </a:p>
        </p:txBody>
      </p:sp>
      <p:pic>
        <p:nvPicPr>
          <p:cNvPr id="2" name="Picture 1"/>
          <p:cNvPicPr>
            <a:picLocks noChangeAspect="1"/>
          </p:cNvPicPr>
          <p:nvPr/>
        </p:nvPicPr>
        <p:blipFill>
          <a:blip r:embed="rId3"/>
          <a:stretch>
            <a:fillRect/>
          </a:stretch>
        </p:blipFill>
        <p:spPr>
          <a:xfrm>
            <a:off x="21020" y="723676"/>
            <a:ext cx="6036879" cy="6134324"/>
          </a:xfrm>
          <a:prstGeom prst="rect">
            <a:avLst/>
          </a:prstGeom>
        </p:spPr>
      </p:pic>
      <p:sp>
        <p:nvSpPr>
          <p:cNvPr id="3" name="Rectangle 2"/>
          <p:cNvSpPr/>
          <p:nvPr/>
        </p:nvSpPr>
        <p:spPr>
          <a:xfrm>
            <a:off x="6057900" y="1441241"/>
            <a:ext cx="6134100" cy="1631216"/>
          </a:xfrm>
          <a:prstGeom prst="rect">
            <a:avLst/>
          </a:prstGeom>
        </p:spPr>
        <p:txBody>
          <a:bodyPr wrap="square">
            <a:spAutoFit/>
          </a:bodyPr>
          <a:lstStyle/>
          <a:p>
            <a:r>
              <a:rPr lang="en-US" sz="2000" dirty="0">
                <a:latin typeface=" Arial"/>
              </a:rPr>
              <a:t>. Does the WS contain any technical data such as:</a:t>
            </a:r>
          </a:p>
          <a:p>
            <a:r>
              <a:rPr lang="en-US" sz="2000" dirty="0">
                <a:latin typeface=" Arial"/>
              </a:rPr>
              <a:t>-Weapon Schematics?</a:t>
            </a:r>
          </a:p>
          <a:p>
            <a:r>
              <a:rPr lang="en-US" sz="2000" dirty="0">
                <a:latin typeface=" Arial"/>
              </a:rPr>
              <a:t>-Weapon System Vulnerabilities?</a:t>
            </a:r>
          </a:p>
          <a:p>
            <a:r>
              <a:rPr lang="en-US" sz="2000" dirty="0">
                <a:latin typeface=" Arial"/>
              </a:rPr>
              <a:t>-Electronic Wire Diagrams?</a:t>
            </a:r>
          </a:p>
          <a:p>
            <a:r>
              <a:rPr lang="en-US" sz="2000" dirty="0">
                <a:latin typeface=" Arial"/>
              </a:rPr>
              <a:t>-Frequency Spectrum Data?</a:t>
            </a:r>
          </a:p>
        </p:txBody>
      </p:sp>
      <p:sp>
        <p:nvSpPr>
          <p:cNvPr id="4" name="Rectangle 3"/>
          <p:cNvSpPr/>
          <p:nvPr/>
        </p:nvSpPr>
        <p:spPr>
          <a:xfrm>
            <a:off x="6057900" y="1071909"/>
            <a:ext cx="2198102" cy="369332"/>
          </a:xfrm>
          <a:prstGeom prst="rect">
            <a:avLst/>
          </a:prstGeom>
        </p:spPr>
        <p:txBody>
          <a:bodyPr wrap="none">
            <a:spAutoFit/>
          </a:bodyPr>
          <a:lstStyle/>
          <a:p>
            <a:r>
              <a:rPr lang="en-US" dirty="0">
                <a:latin typeface=" Arial"/>
              </a:rPr>
              <a:t>Technological Data:</a:t>
            </a:r>
          </a:p>
        </p:txBody>
      </p:sp>
      <p:sp>
        <p:nvSpPr>
          <p:cNvPr id="6" name="Rectangle 5"/>
          <p:cNvSpPr/>
          <p:nvPr/>
        </p:nvSpPr>
        <p:spPr>
          <a:xfrm>
            <a:off x="5977140" y="3139279"/>
            <a:ext cx="4557723" cy="369332"/>
          </a:xfrm>
          <a:prstGeom prst="rect">
            <a:avLst/>
          </a:prstGeom>
        </p:spPr>
        <p:txBody>
          <a:bodyPr wrap="none">
            <a:spAutoFit/>
          </a:bodyPr>
          <a:lstStyle/>
          <a:p>
            <a:r>
              <a:rPr lang="en-US" dirty="0"/>
              <a:t>OPSEC Considerations (Tip Off Indicators)</a:t>
            </a:r>
          </a:p>
        </p:txBody>
      </p:sp>
      <p:sp>
        <p:nvSpPr>
          <p:cNvPr id="7" name="Rectangle 6"/>
          <p:cNvSpPr/>
          <p:nvPr/>
        </p:nvSpPr>
        <p:spPr>
          <a:xfrm>
            <a:off x="5977140" y="3575433"/>
            <a:ext cx="6096000" cy="3170099"/>
          </a:xfrm>
          <a:prstGeom prst="rect">
            <a:avLst/>
          </a:prstGeom>
        </p:spPr>
        <p:txBody>
          <a:bodyPr>
            <a:spAutoFit/>
          </a:bodyPr>
          <a:lstStyle/>
          <a:p>
            <a:r>
              <a:rPr lang="en-US" sz="2000" dirty="0"/>
              <a:t>Communications:</a:t>
            </a:r>
          </a:p>
          <a:p>
            <a:r>
              <a:rPr lang="en-US" sz="2000" dirty="0"/>
              <a:t>- RF emissions and associated documentation.</a:t>
            </a:r>
          </a:p>
          <a:p>
            <a:r>
              <a:rPr lang="en-US" sz="2000" dirty="0"/>
              <a:t>- Changes in activity or communications patterns.</a:t>
            </a:r>
          </a:p>
          <a:p>
            <a:r>
              <a:rPr lang="en-US" sz="2000" dirty="0"/>
              <a:t>- Use of Internet and/or e-mail by unit personnel(personal or official business).</a:t>
            </a:r>
          </a:p>
          <a:p>
            <a:r>
              <a:rPr lang="en-US" sz="2000" dirty="0"/>
              <a:t>- Availability of secure communications.</a:t>
            </a:r>
          </a:p>
          <a:p>
            <a:r>
              <a:rPr lang="en-US" sz="2000" dirty="0"/>
              <a:t>- Hypertext links with other agencies or units.</a:t>
            </a:r>
          </a:p>
          <a:p>
            <a:r>
              <a:rPr lang="en-US" sz="2000" dirty="0"/>
              <a:t>- Family support plans.</a:t>
            </a:r>
          </a:p>
          <a:p>
            <a:r>
              <a:rPr lang="en-US" sz="2000" dirty="0"/>
              <a:t>- Bulletin board/messages between soldiers and family members.</a:t>
            </a:r>
          </a:p>
        </p:txBody>
      </p:sp>
    </p:spTree>
    <p:extLst>
      <p:ext uri="{BB962C8B-B14F-4D97-AF65-F5344CB8AC3E}">
        <p14:creationId xmlns:p14="http://schemas.microsoft.com/office/powerpoint/2010/main" val="35302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FA527-F400-6A10-2C0E-817C00E7ED21}"/>
              </a:ext>
            </a:extLst>
          </p:cNvPr>
          <p:cNvSpPr/>
          <p:nvPr/>
        </p:nvSpPr>
        <p:spPr>
          <a:xfrm>
            <a:off x="0" y="17570"/>
            <a:ext cx="10617798" cy="696685"/>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FFC000"/>
                </a:solidFill>
                <a:latin typeface="Arial" panose="020B0604020202020204" pitchFamily="34" charset="0"/>
                <a:cs typeface="Arial" panose="020B0604020202020204" pitchFamily="34" charset="0"/>
              </a:rPr>
              <a:t>RISK WORKSHEET</a:t>
            </a:r>
          </a:p>
        </p:txBody>
      </p:sp>
      <p:sp>
        <p:nvSpPr>
          <p:cNvPr id="34" name="Rectangle 33">
            <a:extLst>
              <a:ext uri="{FF2B5EF4-FFF2-40B4-BE49-F238E27FC236}">
                <a16:creationId xmlns:a16="http://schemas.microsoft.com/office/drawing/2014/main" id="{C7A2FCEB-4BB5-903D-CF0E-0C1469E9D42A}"/>
              </a:ext>
            </a:extLst>
          </p:cNvPr>
          <p:cNvSpPr/>
          <p:nvPr/>
        </p:nvSpPr>
        <p:spPr>
          <a:xfrm>
            <a:off x="7430060" y="4874907"/>
            <a:ext cx="3028670" cy="15843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chemeClr val="tx1"/>
                </a:solidFill>
                <a:latin typeface="Arial Black" panose="020B0A04020102020204" pitchFamily="34" charset="0"/>
                <a:cs typeface="Arial" panose="020B0604020202020204" pitchFamily="34" charset="0"/>
              </a:rPr>
              <a:t>CDR’S </a:t>
            </a:r>
            <a:r>
              <a:rPr lang="en-US" sz="2000" b="1" cap="small" dirty="0">
                <a:solidFill>
                  <a:schemeClr val="tx1"/>
                </a:solidFill>
                <a:latin typeface="Arial Black" panose="020B0A04020102020204" pitchFamily="34" charset="0"/>
                <a:cs typeface="Arial" panose="020B0604020202020204" pitchFamily="34" charset="0"/>
              </a:rPr>
              <a:t>Acceptable</a:t>
            </a:r>
            <a:r>
              <a:rPr lang="en-US" sz="2000" b="1" dirty="0">
                <a:solidFill>
                  <a:schemeClr val="tx1"/>
                </a:solidFill>
                <a:latin typeface="Arial Black" panose="020B0A04020102020204" pitchFamily="34" charset="0"/>
                <a:cs typeface="Arial" panose="020B0604020202020204" pitchFamily="34" charset="0"/>
              </a:rPr>
              <a:t> Risk Level: MED = 17</a:t>
            </a:r>
          </a:p>
        </p:txBody>
      </p:sp>
      <p:graphicFrame>
        <p:nvGraphicFramePr>
          <p:cNvPr id="35" name="Table 8">
            <a:extLst>
              <a:ext uri="{FF2B5EF4-FFF2-40B4-BE49-F238E27FC236}">
                <a16:creationId xmlns:a16="http://schemas.microsoft.com/office/drawing/2014/main" id="{85DAF12F-D8CD-186D-97CC-14CD7943ED69}"/>
              </a:ext>
            </a:extLst>
          </p:cNvPr>
          <p:cNvGraphicFramePr>
            <a:graphicFrameLocks noGrp="1"/>
          </p:cNvGraphicFramePr>
          <p:nvPr>
            <p:extLst>
              <p:ext uri="{D42A27DB-BD31-4B8C-83A1-F6EECF244321}">
                <p14:modId xmlns:p14="http://schemas.microsoft.com/office/powerpoint/2010/main" val="2280688492"/>
              </p:ext>
            </p:extLst>
          </p:nvPr>
        </p:nvGraphicFramePr>
        <p:xfrm>
          <a:off x="241354" y="4874662"/>
          <a:ext cx="7188706" cy="1584816"/>
        </p:xfrm>
        <a:graphic>
          <a:graphicData uri="http://schemas.openxmlformats.org/drawingml/2006/table">
            <a:tbl>
              <a:tblPr firstRow="1" bandRow="1">
                <a:tableStyleId>{073A0DAA-6AF3-43AB-8588-CEC1D06C72B9}</a:tableStyleId>
              </a:tblPr>
              <a:tblGrid>
                <a:gridCol w="1043069">
                  <a:extLst>
                    <a:ext uri="{9D8B030D-6E8A-4147-A177-3AD203B41FA5}">
                      <a16:colId xmlns:a16="http://schemas.microsoft.com/office/drawing/2014/main" val="4209588517"/>
                    </a:ext>
                  </a:extLst>
                </a:gridCol>
                <a:gridCol w="3749402">
                  <a:extLst>
                    <a:ext uri="{9D8B030D-6E8A-4147-A177-3AD203B41FA5}">
                      <a16:colId xmlns:a16="http://schemas.microsoft.com/office/drawing/2014/main" val="2658880953"/>
                    </a:ext>
                  </a:extLst>
                </a:gridCol>
                <a:gridCol w="2396235">
                  <a:extLst>
                    <a:ext uri="{9D8B030D-6E8A-4147-A177-3AD203B41FA5}">
                      <a16:colId xmlns:a16="http://schemas.microsoft.com/office/drawing/2014/main" val="3605826998"/>
                    </a:ext>
                  </a:extLst>
                </a:gridCol>
              </a:tblGrid>
              <a:tr h="396081">
                <a:tc gridSpan="3">
                  <a:txBody>
                    <a:bodyPr/>
                    <a:lstStyle/>
                    <a:p>
                      <a:pPr algn="ctr"/>
                      <a:r>
                        <a:rPr lang="en-US" sz="2000" cap="small" baseline="0" dirty="0">
                          <a:solidFill>
                            <a:schemeClr val="tx1"/>
                          </a:solidFill>
                        </a:rPr>
                        <a:t>Risk = Impact x (Threat x Vulnerability)</a:t>
                      </a:r>
                      <a:endParaRPr lang="en-US" sz="2000" b="1" cap="small" baseline="0" dirty="0">
                        <a:solidFill>
                          <a:schemeClr val="tx1"/>
                        </a:solidFill>
                        <a:latin typeface="Arial" panose="020B0604020202020204" pitchFamily="34" charset="0"/>
                        <a:cs typeface="Arial" panose="020B0604020202020204" pitchFamily="34" charset="0"/>
                      </a:endParaRPr>
                    </a:p>
                  </a:txBody>
                  <a:tcPr marT="45702" marB="45702">
                    <a:noFill/>
                  </a:tcPr>
                </a:tc>
                <a:tc hMerge="1">
                  <a:txBody>
                    <a:bodyPr/>
                    <a:lstStyle/>
                    <a:p>
                      <a:endParaRPr lang="en-US" dirty="0"/>
                    </a:p>
                  </a:txBody>
                  <a:tcPr>
                    <a:lnL w="12700" cap="flat" cmpd="sng" algn="ctr">
                      <a:solidFill>
                        <a:schemeClr val="tx1"/>
                      </a:solidFill>
                      <a:prstDash val="solid"/>
                      <a:round/>
                      <a:headEnd type="none" w="med" len="med"/>
                      <a:tailEnd type="none" w="med" len="med"/>
                    </a:lnL>
                  </a:tcPr>
                </a:tc>
                <a:tc hMerge="1">
                  <a:txBody>
                    <a:bodyPr/>
                    <a:lstStyle/>
                    <a:p>
                      <a:endParaRPr lang="en-US" dirty="0"/>
                    </a:p>
                  </a:txBody>
                  <a:tcPr/>
                </a:tc>
                <a:extLst>
                  <a:ext uri="{0D108BD9-81ED-4DB2-BD59-A6C34878D82A}">
                    <a16:rowId xmlns:a16="http://schemas.microsoft.com/office/drawing/2014/main" val="3793732957"/>
                  </a:ext>
                </a:extLst>
              </a:tr>
              <a:tr h="396081">
                <a:tc>
                  <a:txBody>
                    <a:bodyPr/>
                    <a:lstStyle/>
                    <a:p>
                      <a:pPr algn="ctr"/>
                      <a:r>
                        <a:rPr lang="en-US" sz="2000" dirty="0">
                          <a:solidFill>
                            <a:schemeClr val="bg1"/>
                          </a:solidFill>
                          <a:latin typeface="Arial Black" panose="020B0A04020102020204" pitchFamily="34" charset="0"/>
                        </a:rPr>
                        <a:t>3</a:t>
                      </a:r>
                      <a:endParaRPr lang="en-US" sz="2000" b="1" dirty="0">
                        <a:solidFill>
                          <a:schemeClr val="bg1"/>
                        </a:solidFill>
                        <a:latin typeface="Arial Black" panose="020B0A04020102020204" pitchFamily="34" charset="0"/>
                        <a:cs typeface="Arial" panose="020B0604020202020204" pitchFamily="34" charset="0"/>
                      </a:endParaRPr>
                    </a:p>
                  </a:txBody>
                  <a:tcPr marT="45702" marB="45702">
                    <a:solidFill>
                      <a:srgbClr val="FF0000"/>
                    </a:solidFill>
                  </a:tcPr>
                </a:tc>
                <a:tc>
                  <a:txBody>
                    <a:bodyPr/>
                    <a:lstStyle/>
                    <a:p>
                      <a:r>
                        <a:rPr lang="en-US" sz="2000" dirty="0">
                          <a:solidFill>
                            <a:schemeClr val="bg1"/>
                          </a:solidFill>
                          <a:latin typeface="Arial Black" panose="020B0A04020102020204" pitchFamily="34" charset="0"/>
                        </a:rPr>
                        <a:t>HIGH: 3 x (3 x 3) = 27</a:t>
                      </a:r>
                      <a:endParaRPr lang="en-US" sz="2000" b="1" dirty="0">
                        <a:solidFill>
                          <a:schemeClr val="bg1"/>
                        </a:solidFill>
                        <a:latin typeface="Arial Black" panose="020B0A04020102020204" pitchFamily="34" charset="0"/>
                        <a:cs typeface="Arial" panose="020B0604020202020204" pitchFamily="34" charset="0"/>
                      </a:endParaRPr>
                    </a:p>
                  </a:txBody>
                  <a:tcPr marT="45702" marB="45702">
                    <a:solidFill>
                      <a:srgbClr val="FF0000"/>
                    </a:solidFill>
                  </a:tcPr>
                </a:tc>
                <a:tc>
                  <a:txBody>
                    <a:bodyPr/>
                    <a:lstStyle/>
                    <a:p>
                      <a:r>
                        <a:rPr lang="en-US" sz="2000" dirty="0">
                          <a:solidFill>
                            <a:schemeClr val="bg1"/>
                          </a:solidFill>
                          <a:latin typeface="Arial Black" panose="020B0A04020102020204" pitchFamily="34" charset="0"/>
                        </a:rPr>
                        <a:t>HIGH = 18 – 27</a:t>
                      </a:r>
                      <a:endParaRPr lang="en-US" sz="2000" b="1" dirty="0">
                        <a:solidFill>
                          <a:schemeClr val="bg1"/>
                        </a:solidFill>
                        <a:latin typeface="Arial Black" panose="020B0A04020102020204" pitchFamily="34" charset="0"/>
                        <a:cs typeface="Arial" panose="020B0604020202020204" pitchFamily="34" charset="0"/>
                      </a:endParaRPr>
                    </a:p>
                  </a:txBody>
                  <a:tcPr marT="45702" marB="45702">
                    <a:solidFill>
                      <a:srgbClr val="FF0000"/>
                    </a:solidFill>
                  </a:tcPr>
                </a:tc>
                <a:extLst>
                  <a:ext uri="{0D108BD9-81ED-4DB2-BD59-A6C34878D82A}">
                    <a16:rowId xmlns:a16="http://schemas.microsoft.com/office/drawing/2014/main" val="1254638726"/>
                  </a:ext>
                </a:extLst>
              </a:tr>
              <a:tr h="396081">
                <a:tc>
                  <a:txBody>
                    <a:bodyPr/>
                    <a:lstStyle/>
                    <a:p>
                      <a:pPr algn="ctr"/>
                      <a:r>
                        <a:rPr lang="en-US" sz="2000" dirty="0">
                          <a:solidFill>
                            <a:schemeClr val="tx1"/>
                          </a:solidFill>
                          <a:latin typeface="Arial Black" panose="020B0A04020102020204" pitchFamily="34" charset="0"/>
                        </a:rPr>
                        <a:t>2</a:t>
                      </a:r>
                      <a:endParaRPr lang="en-US" sz="2000" b="1" dirty="0">
                        <a:solidFill>
                          <a:schemeClr val="tx1"/>
                        </a:solidFill>
                        <a:latin typeface="Arial Black" panose="020B0A04020102020204" pitchFamily="34" charset="0"/>
                        <a:cs typeface="Arial" panose="020B0604020202020204" pitchFamily="34" charset="0"/>
                      </a:endParaRPr>
                    </a:p>
                  </a:txBody>
                  <a:tcPr marT="45702" marB="45702">
                    <a:solidFill>
                      <a:srgbClr val="FFF0C1"/>
                    </a:solidFill>
                  </a:tcPr>
                </a:tc>
                <a:tc>
                  <a:txBody>
                    <a:bodyPr/>
                    <a:lstStyle/>
                    <a:p>
                      <a:r>
                        <a:rPr lang="en-US" sz="2000" dirty="0">
                          <a:solidFill>
                            <a:schemeClr val="tx1"/>
                          </a:solidFill>
                          <a:latin typeface="Arial Black" panose="020B0A04020102020204" pitchFamily="34" charset="0"/>
                        </a:rPr>
                        <a:t>MED:  2 x (2 x 2) = 8</a:t>
                      </a:r>
                      <a:endParaRPr lang="en-US" sz="2000" b="1" dirty="0">
                        <a:solidFill>
                          <a:schemeClr val="tx1"/>
                        </a:solidFill>
                        <a:latin typeface="Arial Black" panose="020B0A04020102020204" pitchFamily="34" charset="0"/>
                        <a:cs typeface="Arial" panose="020B0604020202020204" pitchFamily="34" charset="0"/>
                      </a:endParaRPr>
                    </a:p>
                  </a:txBody>
                  <a:tcPr marT="45702" marB="45702">
                    <a:solidFill>
                      <a:srgbClr val="FFF0C1"/>
                    </a:solidFill>
                  </a:tcPr>
                </a:tc>
                <a:tc>
                  <a:txBody>
                    <a:bodyPr/>
                    <a:lstStyle/>
                    <a:p>
                      <a:r>
                        <a:rPr lang="en-US" sz="2000" dirty="0">
                          <a:solidFill>
                            <a:schemeClr val="tx1"/>
                          </a:solidFill>
                          <a:latin typeface="Arial Black" panose="020B0A04020102020204" pitchFamily="34" charset="0"/>
                        </a:rPr>
                        <a:t>MED  = 6 - 17</a:t>
                      </a:r>
                      <a:endParaRPr lang="en-US" sz="2000" b="1" dirty="0">
                        <a:solidFill>
                          <a:schemeClr val="tx1"/>
                        </a:solidFill>
                        <a:latin typeface="Arial Black" panose="020B0A04020102020204" pitchFamily="34" charset="0"/>
                        <a:cs typeface="Arial" panose="020B0604020202020204" pitchFamily="34" charset="0"/>
                      </a:endParaRPr>
                    </a:p>
                  </a:txBody>
                  <a:tcPr marT="45702" marB="45702">
                    <a:solidFill>
                      <a:srgbClr val="FFF0C1"/>
                    </a:solidFill>
                  </a:tcPr>
                </a:tc>
                <a:extLst>
                  <a:ext uri="{0D108BD9-81ED-4DB2-BD59-A6C34878D82A}">
                    <a16:rowId xmlns:a16="http://schemas.microsoft.com/office/drawing/2014/main" val="1831412085"/>
                  </a:ext>
                </a:extLst>
              </a:tr>
              <a:tr h="396081">
                <a:tc>
                  <a:txBody>
                    <a:bodyPr/>
                    <a:lstStyle/>
                    <a:p>
                      <a:pPr algn="ctr"/>
                      <a:r>
                        <a:rPr lang="en-US" sz="2000" dirty="0">
                          <a:solidFill>
                            <a:schemeClr val="bg1"/>
                          </a:solidFill>
                          <a:latin typeface="Arial Black" panose="020B0A04020102020204" pitchFamily="34" charset="0"/>
                        </a:rPr>
                        <a:t>1</a:t>
                      </a:r>
                      <a:endParaRPr lang="en-US" sz="2000" b="1" dirty="0">
                        <a:solidFill>
                          <a:schemeClr val="bg1"/>
                        </a:solidFill>
                        <a:latin typeface="Arial Black" panose="020B0A04020102020204" pitchFamily="34" charset="0"/>
                        <a:cs typeface="Arial" panose="020B0604020202020204" pitchFamily="34" charset="0"/>
                      </a:endParaRPr>
                    </a:p>
                  </a:txBody>
                  <a:tcPr marT="45702" marB="45702">
                    <a:solidFill>
                      <a:srgbClr val="92D050"/>
                    </a:solidFill>
                  </a:tcPr>
                </a:tc>
                <a:tc>
                  <a:txBody>
                    <a:bodyPr/>
                    <a:lstStyle/>
                    <a:p>
                      <a:r>
                        <a:rPr lang="en-US" sz="2000" dirty="0">
                          <a:solidFill>
                            <a:schemeClr val="bg1"/>
                          </a:solidFill>
                          <a:latin typeface="Arial Black" panose="020B0A04020102020204" pitchFamily="34" charset="0"/>
                        </a:rPr>
                        <a:t>LOW: 1 x (1 x 1) = 1</a:t>
                      </a:r>
                      <a:endParaRPr lang="en-US" sz="2000" b="1" dirty="0">
                        <a:solidFill>
                          <a:schemeClr val="bg1"/>
                        </a:solidFill>
                        <a:latin typeface="Arial Black" panose="020B0A04020102020204" pitchFamily="34" charset="0"/>
                        <a:cs typeface="Arial" panose="020B0604020202020204" pitchFamily="34" charset="0"/>
                      </a:endParaRPr>
                    </a:p>
                  </a:txBody>
                  <a:tcPr marT="45702" marB="45702">
                    <a:solidFill>
                      <a:srgbClr val="92D050"/>
                    </a:solidFill>
                  </a:tcPr>
                </a:tc>
                <a:tc>
                  <a:txBody>
                    <a:bodyPr/>
                    <a:lstStyle/>
                    <a:p>
                      <a:r>
                        <a:rPr lang="en-US" sz="2000" dirty="0">
                          <a:solidFill>
                            <a:schemeClr val="bg1"/>
                          </a:solidFill>
                          <a:latin typeface="Arial Black" panose="020B0A04020102020204" pitchFamily="34" charset="0"/>
                        </a:rPr>
                        <a:t>LOW  = 1 -5</a:t>
                      </a:r>
                      <a:endParaRPr lang="en-US" sz="2000" b="1" dirty="0">
                        <a:solidFill>
                          <a:schemeClr val="bg1"/>
                        </a:solidFill>
                        <a:latin typeface="Arial Black" panose="020B0A04020102020204" pitchFamily="34" charset="0"/>
                        <a:cs typeface="Arial" panose="020B0604020202020204" pitchFamily="34" charset="0"/>
                      </a:endParaRPr>
                    </a:p>
                  </a:txBody>
                  <a:tcPr marT="45702" marB="45702">
                    <a:solidFill>
                      <a:srgbClr val="92D050"/>
                    </a:solidFill>
                  </a:tcPr>
                </a:tc>
                <a:extLst>
                  <a:ext uri="{0D108BD9-81ED-4DB2-BD59-A6C34878D82A}">
                    <a16:rowId xmlns:a16="http://schemas.microsoft.com/office/drawing/2014/main" val="1412408692"/>
                  </a:ext>
                </a:extLst>
              </a:tr>
            </a:tbl>
          </a:graphicData>
        </a:graphic>
      </p:graphicFrame>
      <p:pic>
        <p:nvPicPr>
          <p:cNvPr id="2" name="Picture 1"/>
          <p:cNvPicPr>
            <a:picLocks noChangeAspect="1"/>
          </p:cNvPicPr>
          <p:nvPr/>
        </p:nvPicPr>
        <p:blipFill>
          <a:blip r:embed="rId3"/>
          <a:stretch>
            <a:fillRect/>
          </a:stretch>
        </p:blipFill>
        <p:spPr>
          <a:xfrm>
            <a:off x="241354" y="1112532"/>
            <a:ext cx="10217376" cy="3762375"/>
          </a:xfrm>
          <a:prstGeom prst="rect">
            <a:avLst/>
          </a:prstGeom>
        </p:spPr>
      </p:pic>
    </p:spTree>
    <p:extLst>
      <p:ext uri="{BB962C8B-B14F-4D97-AF65-F5344CB8AC3E}">
        <p14:creationId xmlns:p14="http://schemas.microsoft.com/office/powerpoint/2010/main" val="26994700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Box 4"/>
          <p:cNvSpPr txBox="1">
            <a:spLocks noChangeArrowheads="1"/>
          </p:cNvSpPr>
          <p:nvPr/>
        </p:nvSpPr>
        <p:spPr bwMode="auto">
          <a:xfrm>
            <a:off x="874713" y="1727200"/>
            <a:ext cx="946308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rgbClr val="FF9900"/>
              </a:buClr>
              <a:buSzPct val="125000"/>
              <a:buFont typeface="Wingdings" panose="05000000000000000000" pitchFamily="2" charset="2"/>
              <a:buChar char="§"/>
            </a:pPr>
            <a:r>
              <a:rPr lang="en-US" altLang="en-US" sz="2400">
                <a:solidFill>
                  <a:srgbClr val="000000"/>
                </a:solidFill>
                <a:latin typeface="Arial" panose="020B0604020202020204" pitchFamily="34" charset="0"/>
                <a:cs typeface="Arial" panose="020B0604020202020204" pitchFamily="34" charset="0"/>
              </a:rPr>
              <a:t>  Individual may request an OPSEC review or the</a:t>
            </a:r>
          </a:p>
          <a:p>
            <a:pPr eaLnBrk="1" hangingPunct="1">
              <a:buClr>
                <a:srgbClr val="FF9900"/>
              </a:buClr>
              <a:buSzPct val="125000"/>
            </a:pPr>
            <a:r>
              <a:rPr lang="en-US" altLang="en-US" sz="2400">
                <a:solidFill>
                  <a:srgbClr val="000000"/>
                </a:solidFill>
                <a:latin typeface="Arial" panose="020B0604020202020204" pitchFamily="34" charset="0"/>
                <a:cs typeface="Arial" panose="020B0604020202020204" pitchFamily="34" charset="0"/>
              </a:rPr>
              <a:t>    Commander may direct a review</a:t>
            </a:r>
          </a:p>
          <a:p>
            <a:pPr eaLnBrk="1" hangingPunct="1">
              <a:buClr>
                <a:srgbClr val="FF9900"/>
              </a:buClr>
              <a:buSzPct val="125000"/>
              <a:buFont typeface="Wingdings" panose="05000000000000000000" pitchFamily="2" charset="2"/>
              <a:buChar char="§"/>
            </a:pPr>
            <a:endParaRPr lang="en-US" altLang="en-US" sz="2400">
              <a:solidFill>
                <a:srgbClr val="000000"/>
              </a:solidFill>
              <a:latin typeface="Arial" panose="020B0604020202020204" pitchFamily="34" charset="0"/>
              <a:cs typeface="Arial" panose="020B0604020202020204" pitchFamily="34" charset="0"/>
            </a:endParaRPr>
          </a:p>
          <a:p>
            <a:pPr eaLnBrk="1" hangingPunct="1">
              <a:buClr>
                <a:srgbClr val="FF9900"/>
              </a:buClr>
              <a:buSzPct val="125000"/>
              <a:buFont typeface="Wingdings" panose="05000000000000000000" pitchFamily="2" charset="2"/>
              <a:buChar char="§"/>
            </a:pPr>
            <a:r>
              <a:rPr lang="en-US" altLang="en-US" sz="2400">
                <a:solidFill>
                  <a:srgbClr val="000000"/>
                </a:solidFill>
                <a:latin typeface="Arial" panose="020B0604020202020204" pitchFamily="34" charset="0"/>
                <a:cs typeface="Arial" panose="020B0604020202020204" pitchFamily="34" charset="0"/>
              </a:rPr>
              <a:t>  Specify in the OPSEC program document (Plan, SOP,</a:t>
            </a:r>
          </a:p>
          <a:p>
            <a:pPr eaLnBrk="1" hangingPunct="1">
              <a:buClr>
                <a:srgbClr val="FF9900"/>
              </a:buClr>
              <a:buSzPct val="125000"/>
            </a:pPr>
            <a:r>
              <a:rPr lang="en-US" altLang="en-US" sz="2400">
                <a:solidFill>
                  <a:srgbClr val="000000"/>
                </a:solidFill>
                <a:latin typeface="Arial" panose="020B0604020202020204" pitchFamily="34" charset="0"/>
                <a:cs typeface="Arial" panose="020B0604020202020204" pitchFamily="34" charset="0"/>
              </a:rPr>
              <a:t>    OPORD, etc..) which documents require reviews</a:t>
            </a:r>
          </a:p>
          <a:p>
            <a:pPr eaLnBrk="1" hangingPunct="1">
              <a:buClr>
                <a:srgbClr val="FF9900"/>
              </a:buClr>
              <a:buSzPct val="125000"/>
              <a:buFont typeface="Wingdings" panose="05000000000000000000" pitchFamily="2" charset="2"/>
              <a:buChar char="§"/>
            </a:pPr>
            <a:endParaRPr lang="en-US" altLang="en-US" sz="2400">
              <a:solidFill>
                <a:srgbClr val="000000"/>
              </a:solidFill>
              <a:latin typeface="Arial" panose="020B0604020202020204" pitchFamily="34" charset="0"/>
              <a:cs typeface="Arial" panose="020B0604020202020204" pitchFamily="34" charset="0"/>
            </a:endParaRPr>
          </a:p>
          <a:p>
            <a:pPr eaLnBrk="1" hangingPunct="1">
              <a:buClr>
                <a:srgbClr val="FF9900"/>
              </a:buClr>
              <a:buSzPct val="125000"/>
              <a:buFont typeface="Wingdings" panose="05000000000000000000" pitchFamily="2" charset="2"/>
              <a:buChar char="§"/>
            </a:pPr>
            <a:r>
              <a:rPr lang="en-US" altLang="en-US" sz="2400">
                <a:solidFill>
                  <a:srgbClr val="000000"/>
                </a:solidFill>
                <a:latin typeface="Arial" panose="020B0604020202020204" pitchFamily="34" charset="0"/>
                <a:cs typeface="Arial" panose="020B0604020202020204" pitchFamily="34" charset="0"/>
              </a:rPr>
              <a:t>  PAO clearance is </a:t>
            </a:r>
            <a:r>
              <a:rPr lang="en-US" altLang="en-US" sz="2400" b="1" u="sng">
                <a:solidFill>
                  <a:srgbClr val="000000"/>
                </a:solidFill>
                <a:latin typeface="Arial" panose="020B0604020202020204" pitchFamily="34" charset="0"/>
                <a:cs typeface="Arial" panose="020B0604020202020204" pitchFamily="34" charset="0"/>
              </a:rPr>
              <a:t>NOT</a:t>
            </a:r>
            <a:r>
              <a:rPr lang="en-US" altLang="en-US" sz="2400">
                <a:solidFill>
                  <a:srgbClr val="000000"/>
                </a:solidFill>
                <a:latin typeface="Arial" panose="020B0604020202020204" pitchFamily="34" charset="0"/>
                <a:cs typeface="Arial" panose="020B0604020202020204" pitchFamily="34" charset="0"/>
              </a:rPr>
              <a:t> the same as an OPSEC review</a:t>
            </a:r>
          </a:p>
          <a:p>
            <a:pPr eaLnBrk="1" hangingPunct="1">
              <a:buClr>
                <a:srgbClr val="FF9900"/>
              </a:buClr>
              <a:buSzPct val="125000"/>
              <a:buFont typeface="Wingdings" panose="05000000000000000000" pitchFamily="2" charset="2"/>
              <a:buChar char="§"/>
            </a:pPr>
            <a:endParaRPr lang="en-US" altLang="en-US" sz="2400" i="1">
              <a:solidFill>
                <a:srgbClr val="000000"/>
              </a:solidFill>
              <a:latin typeface="Arial" panose="020B0604020202020204" pitchFamily="34" charset="0"/>
              <a:cs typeface="Arial" panose="020B0604020202020204" pitchFamily="34" charset="0"/>
            </a:endParaRPr>
          </a:p>
          <a:p>
            <a:pPr eaLnBrk="1" hangingPunct="1">
              <a:buClr>
                <a:srgbClr val="FF9900"/>
              </a:buClr>
              <a:buSzPct val="125000"/>
              <a:buFont typeface="Wingdings" panose="05000000000000000000" pitchFamily="2" charset="2"/>
              <a:buChar char="§"/>
            </a:pPr>
            <a:r>
              <a:rPr lang="en-US" altLang="en-US" sz="2400" i="1">
                <a:solidFill>
                  <a:srgbClr val="000000"/>
                </a:solidFill>
              </a:rPr>
              <a:t>  </a:t>
            </a:r>
            <a:r>
              <a:rPr lang="en-US" altLang="en-US" sz="2400" i="1">
                <a:solidFill>
                  <a:srgbClr val="000000"/>
                </a:solidFill>
                <a:latin typeface="Arial" panose="020B0604020202020204" pitchFamily="34" charset="0"/>
                <a:cs typeface="Arial" panose="020B0604020202020204" pitchFamily="34" charset="0"/>
              </a:rPr>
              <a:t>For additional guidance see DoDI 8550.01, September</a:t>
            </a:r>
          </a:p>
          <a:p>
            <a:pPr eaLnBrk="1" hangingPunct="1">
              <a:buClr>
                <a:srgbClr val="FF9900"/>
              </a:buClr>
              <a:buSzPct val="125000"/>
            </a:pPr>
            <a:r>
              <a:rPr lang="en-US" altLang="en-US" sz="2400" i="1">
                <a:solidFill>
                  <a:srgbClr val="000000"/>
                </a:solidFill>
                <a:latin typeface="Arial" panose="020B0604020202020204" pitchFamily="34" charset="0"/>
                <a:cs typeface="Arial" panose="020B0604020202020204" pitchFamily="34" charset="0"/>
              </a:rPr>
              <a:t>   11, 2012, </a:t>
            </a:r>
            <a:r>
              <a:rPr lang="en-US" altLang="en-US" sz="2400">
                <a:solidFill>
                  <a:srgbClr val="000000"/>
                </a:solidFill>
                <a:latin typeface="Arial" panose="020B0604020202020204" pitchFamily="34" charset="0"/>
                <a:cs typeface="Arial" panose="020B0604020202020204" pitchFamily="34" charset="0"/>
              </a:rPr>
              <a:t>Appendix to enclosure 3, Information review</a:t>
            </a:r>
          </a:p>
          <a:p>
            <a:pPr eaLnBrk="1" hangingPunct="1">
              <a:buClr>
                <a:srgbClr val="FF9900"/>
              </a:buClr>
              <a:buSzPct val="125000"/>
            </a:pPr>
            <a:r>
              <a:rPr lang="en-US" altLang="en-US" sz="2400">
                <a:solidFill>
                  <a:srgbClr val="000000"/>
                </a:solidFill>
                <a:latin typeface="Arial" panose="020B0604020202020204" pitchFamily="34" charset="0"/>
                <a:cs typeface="Arial" panose="020B0604020202020204" pitchFamily="34" charset="0"/>
              </a:rPr>
              <a:t>    process </a:t>
            </a:r>
          </a:p>
        </p:txBody>
      </p:sp>
      <p:sp>
        <p:nvSpPr>
          <p:cNvPr id="4" name="Title 1"/>
          <p:cNvSpPr txBox="1">
            <a:spLocks/>
          </p:cNvSpPr>
          <p:nvPr/>
        </p:nvSpPr>
        <p:spPr>
          <a:xfrm>
            <a:off x="0" y="0"/>
            <a:ext cx="10608816" cy="685800"/>
          </a:xfrm>
          <a:prstGeom prst="rect">
            <a:avLst/>
          </a:prstGeom>
          <a:ln w="22225" cap="rnd"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lIns="91427" tIns="45713" rIns="91427" bIns="45713" anchor="ct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fontAlgn="auto">
              <a:spcAft>
                <a:spcPts val="0"/>
              </a:spcAft>
              <a:defRPr/>
            </a:pPr>
            <a:r>
              <a:rPr lang="en-US" b="1" dirty="0">
                <a:solidFill>
                  <a:srgbClr val="FFC000"/>
                </a:solidFill>
                <a:latin typeface="Arial" pitchFamily="34" charset="0"/>
                <a:cs typeface="Arial" pitchFamily="34" charset="0"/>
              </a:rPr>
              <a:t>SUMMARY</a:t>
            </a:r>
          </a:p>
        </p:txBody>
      </p:sp>
    </p:spTree>
    <p:extLst>
      <p:ext uri="{BB962C8B-B14F-4D97-AF65-F5344CB8AC3E}">
        <p14:creationId xmlns:p14="http://schemas.microsoft.com/office/powerpoint/2010/main" val="19113702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3159" y="1016726"/>
            <a:ext cx="7077075" cy="5168401"/>
          </a:xfrm>
          <a:prstGeom prst="rect">
            <a:avLst/>
          </a:prstGeom>
        </p:spPr>
      </p:pic>
      <p:sp>
        <p:nvSpPr>
          <p:cNvPr id="6" name="TextBox 5"/>
          <p:cNvSpPr txBox="1"/>
          <p:nvPr/>
        </p:nvSpPr>
        <p:spPr>
          <a:xfrm>
            <a:off x="-1" y="-3"/>
            <a:ext cx="10694127" cy="646331"/>
          </a:xfrm>
          <a:prstGeom prst="rect">
            <a:avLst/>
          </a:prstGeom>
          <a:solidFill>
            <a:schemeClr val="tx1"/>
          </a:solidFill>
        </p:spPr>
        <p:txBody>
          <a:bodyPr wrap="square" rtlCol="0">
            <a:spAutoFit/>
          </a:bodyPr>
          <a:lstStyle/>
          <a:p>
            <a:pPr algn="ctr"/>
            <a:r>
              <a:rPr lang="en-US" sz="3600" b="1" dirty="0">
                <a:solidFill>
                  <a:srgbClr val="FFC000"/>
                </a:solidFill>
                <a:latin typeface=" Arial"/>
              </a:rPr>
              <a:t>REVIEW PE</a:t>
            </a:r>
          </a:p>
        </p:txBody>
      </p:sp>
      <p:sp>
        <p:nvSpPr>
          <p:cNvPr id="2" name="TextBox 1"/>
          <p:cNvSpPr txBox="1"/>
          <p:nvPr/>
        </p:nvSpPr>
        <p:spPr>
          <a:xfrm>
            <a:off x="7478486" y="2429556"/>
            <a:ext cx="3510643" cy="3477875"/>
          </a:xfrm>
          <a:prstGeom prst="rect">
            <a:avLst/>
          </a:prstGeom>
          <a:noFill/>
        </p:spPr>
        <p:txBody>
          <a:bodyPr wrap="square" rtlCol="0">
            <a:spAutoFit/>
          </a:bodyPr>
          <a:lstStyle/>
          <a:p>
            <a:r>
              <a:rPr lang="en-US" sz="2000" dirty="0">
                <a:latin typeface=" Arial"/>
              </a:rPr>
              <a:t>In your assigned group read the background scenario underline the information that can not be released to the public because it is on the critical information list. At the end of the sentence list the number of the critical information it violates. 30 minutes is allotted for this exercise.</a:t>
            </a:r>
          </a:p>
        </p:txBody>
      </p:sp>
    </p:spTree>
    <p:extLst>
      <p:ext uri="{BB962C8B-B14F-4D97-AF65-F5344CB8AC3E}">
        <p14:creationId xmlns:p14="http://schemas.microsoft.com/office/powerpoint/2010/main" val="9977781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510778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41130"/>
            <a:ext cx="8462356" cy="6011918"/>
          </a:xfrm>
          <a:prstGeom prst="rect">
            <a:avLst/>
          </a:prstGeom>
        </p:spPr>
      </p:pic>
      <p:sp>
        <p:nvSpPr>
          <p:cNvPr id="6" name="Title 1"/>
          <p:cNvSpPr txBox="1">
            <a:spLocks/>
          </p:cNvSpPr>
          <p:nvPr/>
        </p:nvSpPr>
        <p:spPr>
          <a:xfrm>
            <a:off x="0" y="31033"/>
            <a:ext cx="10670958" cy="610097"/>
          </a:xfrm>
          <a:prstGeom prst="rect">
            <a:avLst/>
          </a:prstGeom>
          <a:ln w="22225" cap="rnd"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lIns="68570" tIns="34285" rIns="68570" bIns="34285" anchor="ct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fontAlgn="auto">
              <a:spcAft>
                <a:spcPts val="0"/>
              </a:spcAft>
              <a:defRPr/>
            </a:pPr>
            <a:r>
              <a:rPr lang="en-US" b="1" dirty="0">
                <a:solidFill>
                  <a:srgbClr val="FFC000"/>
                </a:solidFill>
                <a:latin typeface="Arial" pitchFamily="34" charset="0"/>
                <a:cs typeface="Arial" pitchFamily="34" charset="0"/>
              </a:rPr>
              <a:t>OPEN SOURCE RESEARCH</a:t>
            </a:r>
          </a:p>
        </p:txBody>
      </p:sp>
      <p:grpSp>
        <p:nvGrpSpPr>
          <p:cNvPr id="7" name="Group 7"/>
          <p:cNvGrpSpPr>
            <a:grpSpLocks/>
          </p:cNvGrpSpPr>
          <p:nvPr/>
        </p:nvGrpSpPr>
        <p:grpSpPr bwMode="auto">
          <a:xfrm>
            <a:off x="8093075" y="714702"/>
            <a:ext cx="2586038" cy="5938345"/>
            <a:chOff x="7212762" y="1435482"/>
            <a:chExt cx="1828628" cy="4898731"/>
          </a:xfrm>
        </p:grpSpPr>
        <p:grpSp>
          <p:nvGrpSpPr>
            <p:cNvPr id="8" name="Group 8"/>
            <p:cNvGrpSpPr>
              <a:grpSpLocks/>
            </p:cNvGrpSpPr>
            <p:nvPr/>
          </p:nvGrpSpPr>
          <p:grpSpPr bwMode="auto">
            <a:xfrm>
              <a:off x="7212762" y="1435482"/>
              <a:ext cx="1828628" cy="3949734"/>
              <a:chOff x="7212762" y="1435482"/>
              <a:chExt cx="1828628" cy="3949734"/>
            </a:xfrm>
          </p:grpSpPr>
          <p:pic>
            <p:nvPicPr>
              <p:cNvPr id="10" name="Picture 10" descr="A picture containing electronics, computer&#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2762" y="2387464"/>
                <a:ext cx="1827077" cy="9568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4" descr="Letters: Chambersburg woman finds treasures while dumpster div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2423" y="4443663"/>
                <a:ext cx="1817417" cy="9415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descr="121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22423" y="1435482"/>
                <a:ext cx="1817417" cy="88394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3" descr="OSINT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12762" y="3407162"/>
                <a:ext cx="1828628" cy="9719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9" name="Picture 9"/>
            <p:cNvPicPr>
              <a:picLocks noChangeAspect="1"/>
            </p:cNvPicPr>
            <p:nvPr/>
          </p:nvPicPr>
          <p:blipFill>
            <a:blip r:embed="rId8">
              <a:extLst>
                <a:ext uri="{28A0092B-C50C-407E-A947-70E740481C1C}">
                  <a14:useLocalDpi xmlns:a14="http://schemas.microsoft.com/office/drawing/2010/main" val="0"/>
                </a:ext>
              </a:extLst>
            </a:blip>
            <a:srcRect l="31250" t="22008" r="6250"/>
            <a:stretch>
              <a:fillRect/>
            </a:stretch>
          </p:blipFill>
          <p:spPr bwMode="auto">
            <a:xfrm>
              <a:off x="7222422" y="5449812"/>
              <a:ext cx="1817417" cy="8844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190834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10646979" cy="620110"/>
          </a:xfrm>
          <a:prstGeom prst="rect">
            <a:avLst/>
          </a:prstGeom>
          <a:ln w="22225" cap="rnd"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lIns="68570" tIns="34285" rIns="68570" bIns="34285" anchor="ct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fontAlgn="auto">
              <a:spcAft>
                <a:spcPts val="0"/>
              </a:spcAft>
              <a:defRPr/>
            </a:pPr>
            <a:r>
              <a:rPr lang="en-US" b="1" dirty="0">
                <a:solidFill>
                  <a:srgbClr val="FFC000"/>
                </a:solidFill>
                <a:latin typeface="Arial" pitchFamily="34" charset="0"/>
                <a:cs typeface="Arial" pitchFamily="34" charset="0"/>
              </a:rPr>
              <a:t>OPEN SOURCE RESEARCH vs. OSINT</a:t>
            </a:r>
          </a:p>
        </p:txBody>
      </p:sp>
      <p:sp>
        <p:nvSpPr>
          <p:cNvPr id="130053" name="Rectangle 3"/>
          <p:cNvSpPr>
            <a:spLocks noChangeArrowheads="1"/>
          </p:cNvSpPr>
          <p:nvPr/>
        </p:nvSpPr>
        <p:spPr bwMode="auto">
          <a:xfrm>
            <a:off x="812800" y="1106488"/>
            <a:ext cx="1032986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pPr>
            <a:r>
              <a:rPr lang="en-US" altLang="en-US" sz="2400">
                <a:solidFill>
                  <a:srgbClr val="000000"/>
                </a:solidFill>
                <a:latin typeface="Arial" panose="020B0604020202020204" pitchFamily="34" charset="0"/>
                <a:ea typeface="Calibri" panose="020F0502020204030204" pitchFamily="34" charset="0"/>
                <a:cs typeface="Arial" panose="020B0604020202020204" pitchFamily="34" charset="0"/>
              </a:rPr>
              <a:t>Open Source Research is</a:t>
            </a:r>
            <a:r>
              <a:rPr lang="en-US" altLang="en-US" sz="2400" b="1">
                <a:solidFill>
                  <a:srgbClr val="000000"/>
                </a:solidFill>
                <a:latin typeface="Arial" panose="020B0604020202020204" pitchFamily="34" charset="0"/>
                <a:ea typeface="Calibri" panose="020F0502020204030204" pitchFamily="34" charset="0"/>
                <a:cs typeface="Arial" panose="020B0604020202020204" pitchFamily="34" charset="0"/>
              </a:rPr>
              <a:t> not</a:t>
            </a:r>
            <a:r>
              <a:rPr lang="en-US" altLang="en-US" sz="2400">
                <a:solidFill>
                  <a:srgbClr val="000000"/>
                </a:solidFill>
                <a:latin typeface="Arial" panose="020B0604020202020204" pitchFamily="34" charset="0"/>
                <a:ea typeface="Calibri" panose="020F0502020204030204" pitchFamily="34" charset="0"/>
                <a:cs typeface="Arial" panose="020B0604020202020204" pitchFamily="34" charset="0"/>
              </a:rPr>
              <a:t> OSINT, but is modeled on enemy OSINT. </a:t>
            </a:r>
            <a:r>
              <a:rPr lang="en-US" altLang="en-US" sz="2400" b="1">
                <a:solidFill>
                  <a:srgbClr val="000000"/>
                </a:solidFill>
                <a:latin typeface="Arial" panose="020B0604020202020204" pitchFamily="34" charset="0"/>
                <a:ea typeface="Calibri" panose="020F0502020204030204" pitchFamily="34" charset="0"/>
                <a:cs typeface="Arial" panose="020B0604020202020204" pitchFamily="34" charset="0"/>
              </a:rPr>
              <a:t>OSINT</a:t>
            </a:r>
            <a:r>
              <a:rPr lang="en-US" altLang="en-US" sz="2400">
                <a:solidFill>
                  <a:srgbClr val="000000"/>
                </a:solidFill>
                <a:latin typeface="Arial" panose="020B0604020202020204" pitchFamily="34" charset="0"/>
                <a:ea typeface="Calibri" panose="020F0502020204030204" pitchFamily="34" charset="0"/>
                <a:cs typeface="Arial" panose="020B0604020202020204" pitchFamily="34" charset="0"/>
              </a:rPr>
              <a:t> is relevant information derived from the systematic collection, processing, and analysis of publicly available information in response to </a:t>
            </a:r>
            <a:r>
              <a:rPr lang="en-US" altLang="en-US" sz="2400" b="1">
                <a:solidFill>
                  <a:srgbClr val="000000"/>
                </a:solidFill>
                <a:latin typeface="Arial" panose="020B0604020202020204" pitchFamily="34" charset="0"/>
                <a:ea typeface="Calibri" panose="020F0502020204030204" pitchFamily="34" charset="0"/>
                <a:cs typeface="Arial" panose="020B0604020202020204" pitchFamily="34" charset="0"/>
              </a:rPr>
              <a:t>intelligence requirements.</a:t>
            </a:r>
            <a:endParaRPr lang="en-US" altLang="en-US" sz="24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30054" name="Rectangle 4"/>
          <p:cNvSpPr>
            <a:spLocks noChangeArrowheads="1"/>
          </p:cNvSpPr>
          <p:nvPr/>
        </p:nvSpPr>
        <p:spPr bwMode="auto">
          <a:xfrm>
            <a:off x="8604608" y="6512379"/>
            <a:ext cx="35873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i="1" dirty="0">
                <a:solidFill>
                  <a:srgbClr val="000000"/>
                </a:solidFill>
                <a:latin typeface="Arial" panose="020B0604020202020204" pitchFamily="34" charset="0"/>
                <a:cs typeface="Arial" panose="020B0604020202020204" pitchFamily="34" charset="0"/>
              </a:rPr>
              <a:t>* AR 530-1, 1d(2) and JP 3-13.3, IV-3</a:t>
            </a:r>
            <a:endParaRPr lang="en-US" altLang="en-US" sz="1600" dirty="0">
              <a:solidFill>
                <a:srgbClr val="000000"/>
              </a:solidFill>
              <a:latin typeface="Arial" panose="020B0604020202020204" pitchFamily="34" charset="0"/>
              <a:cs typeface="Arial" panose="020B0604020202020204" pitchFamily="34" charset="0"/>
            </a:endParaRPr>
          </a:p>
        </p:txBody>
      </p:sp>
      <p:sp>
        <p:nvSpPr>
          <p:cNvPr id="130055" name="Rectangle 6"/>
          <p:cNvSpPr>
            <a:spLocks noChangeArrowheads="1"/>
          </p:cNvSpPr>
          <p:nvPr/>
        </p:nvSpPr>
        <p:spPr bwMode="auto">
          <a:xfrm>
            <a:off x="812800" y="3068638"/>
            <a:ext cx="10142538"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buClr>
                <a:srgbClr val="FFC000"/>
              </a:buClr>
              <a:buFont typeface="Wingdings" panose="05000000000000000000" pitchFamily="2" charset="2"/>
              <a:buChar char=""/>
            </a:pPr>
            <a:r>
              <a:rPr lang="en-US" altLang="en-US" sz="2400" b="1">
                <a:solidFill>
                  <a:srgbClr val="000000"/>
                </a:solidFill>
                <a:latin typeface="Arial" panose="020B0604020202020204" pitchFamily="34" charset="0"/>
                <a:ea typeface="Calibri" panose="020F0502020204030204" pitchFamily="34" charset="0"/>
                <a:cs typeface="Arial" panose="020B0604020202020204" pitchFamily="34" charset="0"/>
              </a:rPr>
              <a:t>Open Source</a:t>
            </a:r>
            <a:r>
              <a:rPr lang="en-US" altLang="en-US" sz="2400">
                <a:solidFill>
                  <a:srgbClr val="000000"/>
                </a:solidFill>
                <a:latin typeface="Arial" panose="020B0604020202020204" pitchFamily="34" charset="0"/>
                <a:ea typeface="Calibri" panose="020F0502020204030204" pitchFamily="34" charset="0"/>
                <a:cs typeface="Arial" panose="020B0604020202020204" pitchFamily="34" charset="0"/>
              </a:rPr>
              <a:t> is </a:t>
            </a:r>
            <a:r>
              <a:rPr lang="en-US" altLang="en-US" sz="2400" i="1" u="sng">
                <a:solidFill>
                  <a:srgbClr val="000000"/>
                </a:solidFill>
                <a:latin typeface="Arial" panose="020B0604020202020204" pitchFamily="34" charset="0"/>
                <a:ea typeface="Calibri" panose="020F0502020204030204" pitchFamily="34" charset="0"/>
                <a:cs typeface="Arial" panose="020B0604020202020204" pitchFamily="34" charset="0"/>
              </a:rPr>
              <a:t>any person, group, or system that provides information without the expectation of privacy. </a:t>
            </a:r>
          </a:p>
          <a:p>
            <a:pPr eaLnBrk="1" hangingPunct="1">
              <a:lnSpc>
                <a:spcPct val="107000"/>
              </a:lnSpc>
              <a:buClr>
                <a:srgbClr val="FFC000"/>
              </a:buClr>
              <a:buFont typeface="Wingdings" panose="05000000000000000000" pitchFamily="2" charset="2"/>
              <a:buChar char=""/>
            </a:pPr>
            <a:endParaRPr lang="en-US" altLang="en-US" sz="2400">
              <a:solidFill>
                <a:srgbClr val="000000"/>
              </a:solidFill>
              <a:latin typeface="Arial" panose="020B0604020202020204" pitchFamily="34" charset="0"/>
              <a:ea typeface="Calibri" panose="020F0502020204030204" pitchFamily="34" charset="0"/>
              <a:cs typeface="Arial" panose="020B0604020202020204" pitchFamily="34" charset="0"/>
            </a:endParaRPr>
          </a:p>
          <a:p>
            <a:pPr eaLnBrk="1" hangingPunct="1">
              <a:lnSpc>
                <a:spcPct val="107000"/>
              </a:lnSpc>
              <a:spcAft>
                <a:spcPts val="800"/>
              </a:spcAft>
              <a:buClr>
                <a:srgbClr val="FFC000"/>
              </a:buClr>
              <a:buFont typeface="Wingdings" panose="05000000000000000000" pitchFamily="2" charset="2"/>
              <a:buChar char=""/>
            </a:pPr>
            <a:r>
              <a:rPr lang="en-US" altLang="en-US" sz="2400" b="1">
                <a:solidFill>
                  <a:srgbClr val="000000"/>
                </a:solidFill>
                <a:latin typeface="Arial" panose="020B0604020202020204" pitchFamily="34" charset="0"/>
                <a:ea typeface="Calibri" panose="020F0502020204030204" pitchFamily="34" charset="0"/>
                <a:cs typeface="Arial" panose="020B0604020202020204" pitchFamily="34" charset="0"/>
              </a:rPr>
              <a:t>Publicly available information</a:t>
            </a:r>
            <a:r>
              <a:rPr lang="en-US" altLang="en-US" sz="2400">
                <a:solidFill>
                  <a:srgbClr val="000000"/>
                </a:solidFill>
                <a:latin typeface="Arial" panose="020B0604020202020204" pitchFamily="34" charset="0"/>
                <a:ea typeface="Calibri" panose="020F0502020204030204" pitchFamily="34" charset="0"/>
                <a:cs typeface="Arial" panose="020B0604020202020204" pitchFamily="34" charset="0"/>
              </a:rPr>
              <a:t> is </a:t>
            </a:r>
            <a:r>
              <a:rPr lang="en-US" altLang="en-US" sz="2400" i="1" u="sng">
                <a:solidFill>
                  <a:srgbClr val="000000"/>
                </a:solidFill>
                <a:latin typeface="Arial" panose="020B0604020202020204" pitchFamily="34" charset="0"/>
                <a:ea typeface="Calibri" panose="020F0502020204030204" pitchFamily="34" charset="0"/>
                <a:cs typeface="Arial" panose="020B0604020202020204" pitchFamily="34" charset="0"/>
              </a:rPr>
              <a:t>data, facts, instructions, or other material published or broadcast for the general public’s consumption</a:t>
            </a:r>
          </a:p>
        </p:txBody>
      </p:sp>
      <p:sp>
        <p:nvSpPr>
          <p:cNvPr id="6" name="Rectangle 5"/>
          <p:cNvSpPr/>
          <p:nvPr/>
        </p:nvSpPr>
        <p:spPr>
          <a:xfrm>
            <a:off x="284163" y="5740400"/>
            <a:ext cx="10587037" cy="708025"/>
          </a:xfrm>
          <a:prstGeom prst="rect">
            <a:avLst/>
          </a:prstGeom>
          <a:solidFill>
            <a:schemeClr val="accent4">
              <a:lumMod val="20000"/>
              <a:lumOff val="80000"/>
            </a:schemeClr>
          </a:solidFill>
          <a:ln>
            <a:solidFill>
              <a:schemeClr val="tx1"/>
            </a:solidFill>
          </a:ln>
        </p:spPr>
        <p:txBody>
          <a:bodyPr>
            <a:spAutoFit/>
          </a:bodyPr>
          <a:lstStyle/>
          <a:p>
            <a:pPr eaLnBrk="1" fontAlgn="auto" hangingPunct="1">
              <a:spcBef>
                <a:spcPts val="0"/>
              </a:spcBef>
              <a:spcAft>
                <a:spcPts val="0"/>
              </a:spcAft>
              <a:defRPr/>
            </a:pPr>
            <a:r>
              <a:rPr lang="en-US" sz="2000" i="1" dirty="0">
                <a:solidFill>
                  <a:prstClr val="black"/>
                </a:solidFill>
                <a:latin typeface=" Arial"/>
                <a:cs typeface="Arial" charset="0"/>
              </a:rPr>
              <a:t>OPSEC Indicators are friendly detectable actions and </a:t>
            </a:r>
            <a:r>
              <a:rPr lang="en-US" sz="2000" b="1" i="1" dirty="0">
                <a:solidFill>
                  <a:srgbClr val="0000CC"/>
                </a:solidFill>
                <a:latin typeface=" Arial"/>
                <a:cs typeface="Arial" charset="0"/>
              </a:rPr>
              <a:t>open-source information </a:t>
            </a:r>
            <a:r>
              <a:rPr lang="en-US" sz="2000" i="1" dirty="0">
                <a:solidFill>
                  <a:prstClr val="black"/>
                </a:solidFill>
                <a:latin typeface=" Arial"/>
                <a:cs typeface="Arial" charset="0"/>
              </a:rPr>
              <a:t>that can be interpreted or pieced together by an adversary to derive critical information. </a:t>
            </a:r>
            <a:r>
              <a:rPr lang="en-US" sz="2000" dirty="0">
                <a:solidFill>
                  <a:prstClr val="black"/>
                </a:solidFill>
                <a:latin typeface=" Arial"/>
                <a:cs typeface="Arial" charset="0"/>
              </a:rPr>
              <a:t>– JTP 3-33.3, I-2</a:t>
            </a:r>
          </a:p>
        </p:txBody>
      </p:sp>
    </p:spTree>
    <p:extLst>
      <p:ext uri="{BB962C8B-B14F-4D97-AF65-F5344CB8AC3E}">
        <p14:creationId xmlns:p14="http://schemas.microsoft.com/office/powerpoint/2010/main" val="420201741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56916" cy="640428"/>
          </a:xfrm>
        </p:spPr>
        <p:txBody>
          <a:bodyPr rtlCol="0">
            <a:normAutofit/>
          </a:bodyPr>
          <a:lstStyle/>
          <a:p>
            <a:pPr fontAlgn="auto">
              <a:spcAft>
                <a:spcPts val="0"/>
              </a:spcAft>
              <a:defRPr/>
            </a:pPr>
            <a:r>
              <a:rPr lang="en-US" sz="3600" dirty="0"/>
              <a:t>RULES AND CONCEPTS</a:t>
            </a:r>
          </a:p>
        </p:txBody>
      </p:sp>
      <p:sp>
        <p:nvSpPr>
          <p:cNvPr id="132101" name="Rectangle 2"/>
          <p:cNvSpPr>
            <a:spLocks noChangeArrowheads="1"/>
          </p:cNvSpPr>
          <p:nvPr/>
        </p:nvSpPr>
        <p:spPr bwMode="auto">
          <a:xfrm>
            <a:off x="1656556" y="6384131"/>
            <a:ext cx="1036727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300">
                <a:solidFill>
                  <a:srgbClr val="000000"/>
                </a:solidFill>
                <a:latin typeface=" Arial"/>
                <a:cs typeface="Arial" panose="020B0604020202020204" pitchFamily="34" charset="0"/>
              </a:rPr>
              <a:t>[The Internet] “is surely a labyrinth, but it is a labyrinth devised by men, a labyrinth destined to be deciphered by men.” </a:t>
            </a:r>
          </a:p>
          <a:p>
            <a:pPr eaLnBrk="1" hangingPunct="1"/>
            <a:r>
              <a:rPr lang="en-US" altLang="en-US" sz="1200">
                <a:solidFill>
                  <a:srgbClr val="000000"/>
                </a:solidFill>
                <a:latin typeface=" Arial"/>
                <a:cs typeface="Arial" panose="020B0604020202020204" pitchFamily="34" charset="0"/>
              </a:rPr>
              <a:t>–Tlön, Uqbar, Orbis Tertius</a:t>
            </a:r>
          </a:p>
        </p:txBody>
      </p:sp>
      <p:sp>
        <p:nvSpPr>
          <p:cNvPr id="132102" name="Text Placeholder 2"/>
          <p:cNvSpPr txBox="1">
            <a:spLocks/>
          </p:cNvSpPr>
          <p:nvPr/>
        </p:nvSpPr>
        <p:spPr bwMode="auto">
          <a:xfrm>
            <a:off x="368465" y="1165945"/>
            <a:ext cx="39624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20000"/>
              </a:spcBef>
              <a:buClr>
                <a:srgbClr val="FFC000"/>
              </a:buClr>
              <a:buFont typeface="Calibri Light" panose="020F0302020204030204" pitchFamily="34" charset="0"/>
              <a:buAutoNum type="arabicPeriod"/>
            </a:pPr>
            <a:r>
              <a:rPr lang="en-US" altLang="en-US" sz="2000" dirty="0">
                <a:latin typeface=" Arial"/>
              </a:rPr>
              <a:t>Use specialized search tools and techniques</a:t>
            </a:r>
          </a:p>
          <a:p>
            <a:pPr eaLnBrk="1" hangingPunct="1">
              <a:lnSpc>
                <a:spcPct val="100000"/>
              </a:lnSpc>
              <a:spcBef>
                <a:spcPct val="20000"/>
              </a:spcBef>
              <a:buClr>
                <a:srgbClr val="FFC000"/>
              </a:buClr>
              <a:buFont typeface="Calibri Light" panose="020F0302020204030204" pitchFamily="34" charset="0"/>
              <a:buAutoNum type="arabicPeriod"/>
            </a:pPr>
            <a:endParaRPr lang="en-US" altLang="en-US" sz="2000" dirty="0">
              <a:latin typeface=" Arial"/>
            </a:endParaRPr>
          </a:p>
          <a:p>
            <a:pPr eaLnBrk="1" hangingPunct="1">
              <a:lnSpc>
                <a:spcPct val="100000"/>
              </a:lnSpc>
              <a:spcBef>
                <a:spcPct val="20000"/>
              </a:spcBef>
              <a:buClr>
                <a:srgbClr val="FFC000"/>
              </a:buClr>
              <a:buFont typeface="Calibri Light" panose="020F0302020204030204" pitchFamily="34" charset="0"/>
              <a:buAutoNum type="arabicPeriod"/>
            </a:pPr>
            <a:endParaRPr lang="en-US" altLang="en-US" sz="2000" dirty="0">
              <a:latin typeface=" Arial"/>
            </a:endParaRPr>
          </a:p>
          <a:p>
            <a:pPr eaLnBrk="1" hangingPunct="1">
              <a:lnSpc>
                <a:spcPct val="100000"/>
              </a:lnSpc>
              <a:spcBef>
                <a:spcPct val="20000"/>
              </a:spcBef>
              <a:buClr>
                <a:srgbClr val="FFC000"/>
              </a:buClr>
              <a:buFont typeface="Calibri Light" panose="020F0302020204030204" pitchFamily="34" charset="0"/>
              <a:buAutoNum type="arabicPeriod"/>
            </a:pPr>
            <a:r>
              <a:rPr lang="en-US" altLang="en-US" sz="2000" dirty="0">
                <a:latin typeface=" Arial"/>
              </a:rPr>
              <a:t>Consider internet privacy and security issues</a:t>
            </a:r>
          </a:p>
          <a:p>
            <a:pPr eaLnBrk="1" hangingPunct="1">
              <a:lnSpc>
                <a:spcPct val="100000"/>
              </a:lnSpc>
              <a:spcBef>
                <a:spcPct val="20000"/>
              </a:spcBef>
              <a:buClr>
                <a:srgbClr val="FFC000"/>
              </a:buClr>
              <a:buFont typeface="Calibri Light" panose="020F0302020204030204" pitchFamily="34" charset="0"/>
              <a:buAutoNum type="arabicPeriod"/>
            </a:pPr>
            <a:endParaRPr lang="en-US" altLang="en-US" sz="2000" dirty="0">
              <a:latin typeface=" Arial"/>
            </a:endParaRPr>
          </a:p>
          <a:p>
            <a:pPr eaLnBrk="1" hangingPunct="1">
              <a:lnSpc>
                <a:spcPct val="100000"/>
              </a:lnSpc>
              <a:spcBef>
                <a:spcPct val="20000"/>
              </a:spcBef>
              <a:buClr>
                <a:srgbClr val="FFC000"/>
              </a:buClr>
              <a:buFont typeface="Calibri Light" panose="020F0302020204030204" pitchFamily="34" charset="0"/>
              <a:buAutoNum type="arabicPeriod"/>
            </a:pPr>
            <a:endParaRPr lang="en-US" altLang="en-US" sz="2000" dirty="0">
              <a:latin typeface=" Arial"/>
            </a:endParaRPr>
          </a:p>
          <a:p>
            <a:pPr eaLnBrk="1" hangingPunct="1">
              <a:lnSpc>
                <a:spcPct val="100000"/>
              </a:lnSpc>
              <a:spcBef>
                <a:spcPct val="20000"/>
              </a:spcBef>
              <a:buClr>
                <a:srgbClr val="FFC000"/>
              </a:buClr>
              <a:buFont typeface="Calibri Light" panose="020F0302020204030204" pitchFamily="34" charset="0"/>
              <a:buAutoNum type="arabicPeriod"/>
            </a:pPr>
            <a:r>
              <a:rPr lang="en-US" altLang="en-US" sz="2000" dirty="0">
                <a:latin typeface=" Arial"/>
              </a:rPr>
              <a:t>Utilize specific topic research</a:t>
            </a:r>
          </a:p>
          <a:p>
            <a:pPr eaLnBrk="1" hangingPunct="1">
              <a:lnSpc>
                <a:spcPct val="100000"/>
              </a:lnSpc>
              <a:spcBef>
                <a:spcPct val="20000"/>
              </a:spcBef>
              <a:buClr>
                <a:srgbClr val="FFC000"/>
              </a:buClr>
              <a:buFont typeface="Calibri Light" panose="020F0302020204030204" pitchFamily="34" charset="0"/>
              <a:buAutoNum type="arabicPeriod"/>
            </a:pPr>
            <a:endParaRPr lang="en-US" altLang="en-US" sz="2000" dirty="0">
              <a:latin typeface=" Arial"/>
            </a:endParaRPr>
          </a:p>
          <a:p>
            <a:pPr eaLnBrk="1" hangingPunct="1">
              <a:lnSpc>
                <a:spcPct val="100000"/>
              </a:lnSpc>
              <a:spcBef>
                <a:spcPct val="20000"/>
              </a:spcBef>
              <a:buClr>
                <a:srgbClr val="FFC000"/>
              </a:buClr>
              <a:buFont typeface="Calibri Light" panose="020F0302020204030204" pitchFamily="34" charset="0"/>
              <a:buAutoNum type="arabicPeriod"/>
            </a:pPr>
            <a:endParaRPr lang="en-US" altLang="en-US" sz="2000" dirty="0">
              <a:latin typeface=" Arial"/>
            </a:endParaRPr>
          </a:p>
          <a:p>
            <a:pPr eaLnBrk="1" hangingPunct="1">
              <a:lnSpc>
                <a:spcPct val="100000"/>
              </a:lnSpc>
              <a:spcBef>
                <a:spcPct val="20000"/>
              </a:spcBef>
              <a:buClr>
                <a:srgbClr val="FFC000"/>
              </a:buClr>
              <a:buFont typeface="Calibri Light" panose="020F0302020204030204" pitchFamily="34" charset="0"/>
              <a:buAutoNum type="arabicPeriod"/>
            </a:pPr>
            <a:r>
              <a:rPr lang="en-US" altLang="en-US" sz="2000" dirty="0">
                <a:latin typeface=" Arial"/>
              </a:rPr>
              <a:t>Bookmark your links</a:t>
            </a:r>
          </a:p>
        </p:txBody>
      </p:sp>
      <p:sp>
        <p:nvSpPr>
          <p:cNvPr id="132103" name="Rectangle 4"/>
          <p:cNvSpPr>
            <a:spLocks noChangeArrowheads="1"/>
          </p:cNvSpPr>
          <p:nvPr/>
        </p:nvSpPr>
        <p:spPr bwMode="auto">
          <a:xfrm>
            <a:off x="10372725" y="4244975"/>
            <a:ext cx="191452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a:solidFill>
                  <a:srgbClr val="333333"/>
                </a:solidFill>
                <a:latin typeface=" Arial"/>
                <a:cs typeface="Arial" panose="020B0604020202020204" pitchFamily="34" charset="0"/>
              </a:rPr>
              <a:t>Google Hacking for Penetration Testers, Volume 3</a:t>
            </a:r>
          </a:p>
          <a:p>
            <a:pPr eaLnBrk="1" hangingPunct="1"/>
            <a:r>
              <a:rPr lang="en-US" altLang="en-US" sz="1400">
                <a:solidFill>
                  <a:srgbClr val="333333"/>
                </a:solidFill>
                <a:latin typeface=" Arial"/>
                <a:cs typeface="Arial" panose="020B0604020202020204" pitchFamily="34" charset="0"/>
              </a:rPr>
              <a:t>by</a:t>
            </a:r>
            <a:r>
              <a:rPr lang="en-US" altLang="en-US" sz="1400">
                <a:solidFill>
                  <a:srgbClr val="181818"/>
                </a:solidFill>
                <a:latin typeface=" Arial"/>
                <a:cs typeface="Arial" panose="020B0604020202020204" pitchFamily="34" charset="0"/>
              </a:rPr>
              <a:t> </a:t>
            </a:r>
            <a:r>
              <a:rPr lang="en-US" altLang="en-US" sz="1400">
                <a:solidFill>
                  <a:srgbClr val="333333"/>
                </a:solidFill>
                <a:latin typeface=" Arial"/>
                <a:cs typeface="Arial" panose="020B0604020202020204" pitchFamily="34" charset="0"/>
              </a:rPr>
              <a:t>Johnny Long, Bill Gardner, Justin Brown</a:t>
            </a:r>
          </a:p>
          <a:p>
            <a:pPr eaLnBrk="1" hangingPunct="1"/>
            <a:r>
              <a:rPr lang="en-US" altLang="en-US" sz="1400">
                <a:solidFill>
                  <a:srgbClr val="333333"/>
                </a:solidFill>
                <a:latin typeface=" Arial"/>
                <a:cs typeface="Arial" panose="020B0604020202020204" pitchFamily="34" charset="0"/>
              </a:rPr>
              <a:t>“Syngress”, 2015</a:t>
            </a:r>
          </a:p>
        </p:txBody>
      </p:sp>
      <p:pic>
        <p:nvPicPr>
          <p:cNvPr id="132104"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2725" y="2290763"/>
            <a:ext cx="1497013"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2105" name="Group 6"/>
          <p:cNvGrpSpPr>
            <a:grpSpLocks/>
          </p:cNvGrpSpPr>
          <p:nvPr/>
        </p:nvGrpSpPr>
        <p:grpSpPr bwMode="auto">
          <a:xfrm>
            <a:off x="5125641" y="1142078"/>
            <a:ext cx="4619227" cy="5919788"/>
            <a:chOff x="4610112" y="1295400"/>
            <a:chExt cx="4619378" cy="3330341"/>
          </a:xfrm>
        </p:grpSpPr>
        <p:sp>
          <p:nvSpPr>
            <p:cNvPr id="8" name="Rectangle 7"/>
            <p:cNvSpPr/>
            <p:nvPr/>
          </p:nvSpPr>
          <p:spPr>
            <a:xfrm>
              <a:off x="4631941" y="1295400"/>
              <a:ext cx="4572149" cy="2674811"/>
            </a:xfrm>
            <a:prstGeom prst="rect">
              <a:avLst/>
            </a:prstGeom>
          </p:spPr>
          <p:txBody>
            <a:bodyPr>
              <a:spAutoFit/>
            </a:bodyPr>
            <a:lstStyle/>
            <a:p>
              <a:pPr eaLnBrk="1" hangingPunct="1">
                <a:lnSpc>
                  <a:spcPct val="107000"/>
                </a:lnSpc>
                <a:spcBef>
                  <a:spcPts val="0"/>
                </a:spcBef>
                <a:spcAft>
                  <a:spcPts val="800"/>
                </a:spcAft>
                <a:defRPr/>
              </a:pPr>
              <a:r>
                <a:rPr lang="en-US" sz="1600" b="1" dirty="0">
                  <a:solidFill>
                    <a:prstClr val="black"/>
                  </a:solidFill>
                  <a:latin typeface=" Arial"/>
                  <a:ea typeface="Calibri" panose="020F0502020204030204" pitchFamily="34" charset="0"/>
                  <a:cs typeface="Arial" panose="020B0604020202020204" pitchFamily="34" charset="0"/>
                </a:rPr>
                <a:t>Search Engines...other than Google</a:t>
              </a:r>
              <a:endParaRPr lang="en-US" sz="1600" dirty="0">
                <a:solidFill>
                  <a:prstClr val="black"/>
                </a:solidFill>
                <a:latin typeface=" Arial"/>
                <a:ea typeface="Calibri" panose="020F0502020204030204" pitchFamily="34" charset="0"/>
                <a:cs typeface="Arial" panose="020B0604020202020204" pitchFamily="34" charset="0"/>
              </a:endParaRPr>
            </a:p>
            <a:p>
              <a:pPr marL="342900" indent="-342900" eaLnBrk="1" hangingPunct="1">
                <a:spcBef>
                  <a:spcPts val="0"/>
                </a:spcBef>
                <a:spcAft>
                  <a:spcPts val="0"/>
                </a:spcAft>
                <a:buSzPts val="1000"/>
                <a:buFont typeface="Wingdings" panose="05000000000000000000" pitchFamily="2" charset="2"/>
                <a:buChar char="q"/>
                <a:tabLst>
                  <a:tab pos="457200" algn="l"/>
                </a:tabLst>
                <a:defRPr/>
              </a:pPr>
              <a:r>
                <a:rPr lang="en-US" sz="1600" u="sng" dirty="0">
                  <a:solidFill>
                    <a:prstClr val="black"/>
                  </a:solidFill>
                  <a:latin typeface=" Arial"/>
                  <a:cs typeface="Arial" charset="0"/>
                  <a:hlinkClick r:id="rId3"/>
                </a:rPr>
                <a:t>Yippy</a:t>
              </a:r>
              <a:r>
                <a:rPr lang="en-US" sz="1600" dirty="0">
                  <a:solidFill>
                    <a:prstClr val="black"/>
                  </a:solidFill>
                  <a:latin typeface=" Arial"/>
                  <a:cs typeface="Arial" charset="0"/>
                </a:rPr>
                <a:t> A metasearch engine; does not track cookies</a:t>
              </a:r>
            </a:p>
            <a:p>
              <a:pPr marL="342900" indent="-342900" eaLnBrk="1" hangingPunct="1">
                <a:spcBef>
                  <a:spcPts val="0"/>
                </a:spcBef>
                <a:spcAft>
                  <a:spcPts val="0"/>
                </a:spcAft>
                <a:buSzPts val="1000"/>
                <a:buFont typeface="Wingdings" panose="05000000000000000000" pitchFamily="2" charset="2"/>
                <a:buChar char="q"/>
                <a:tabLst>
                  <a:tab pos="457200" algn="l"/>
                </a:tabLst>
                <a:defRPr/>
              </a:pPr>
              <a:r>
                <a:rPr lang="en-US" sz="1600" u="sng" dirty="0">
                  <a:solidFill>
                    <a:prstClr val="black"/>
                  </a:solidFill>
                  <a:latin typeface=" Arial"/>
                  <a:cs typeface="Arial" charset="0"/>
                  <a:hlinkClick r:id="rId4"/>
                </a:rPr>
                <a:t>Slideshare</a:t>
              </a:r>
              <a:r>
                <a:rPr lang="en-US" sz="1600" dirty="0">
                  <a:solidFill>
                    <a:prstClr val="black"/>
                  </a:solidFill>
                  <a:latin typeface=" Arial"/>
                  <a:cs typeface="Arial" charset="0"/>
                </a:rPr>
                <a:t> Presentations, slide decks, webinars</a:t>
              </a:r>
            </a:p>
            <a:p>
              <a:pPr marL="342900" indent="-342900" eaLnBrk="1" hangingPunct="1">
                <a:spcBef>
                  <a:spcPts val="0"/>
                </a:spcBef>
                <a:spcAft>
                  <a:spcPts val="0"/>
                </a:spcAft>
                <a:buSzPts val="1000"/>
                <a:buFont typeface="Wingdings" panose="05000000000000000000" pitchFamily="2" charset="2"/>
                <a:buChar char="q"/>
                <a:tabLst>
                  <a:tab pos="457200" algn="l"/>
                </a:tabLst>
                <a:defRPr/>
              </a:pPr>
              <a:r>
                <a:rPr lang="en-US" sz="1600" u="sng" dirty="0">
                  <a:solidFill>
                    <a:prstClr val="black"/>
                  </a:solidFill>
                  <a:latin typeface=" Arial"/>
                  <a:cs typeface="Arial" charset="0"/>
                  <a:hlinkClick r:id="rId5"/>
                </a:rPr>
                <a:t>Board Reader</a:t>
              </a:r>
              <a:r>
                <a:rPr lang="en-US" sz="1600" dirty="0">
                  <a:solidFill>
                    <a:prstClr val="black"/>
                  </a:solidFill>
                  <a:latin typeface=" Arial"/>
                  <a:cs typeface="Arial" charset="0"/>
                </a:rPr>
                <a:t> Message board search</a:t>
              </a:r>
            </a:p>
            <a:p>
              <a:pPr marL="342900" indent="-342900" eaLnBrk="1" hangingPunct="1">
                <a:spcBef>
                  <a:spcPts val="0"/>
                </a:spcBef>
                <a:spcAft>
                  <a:spcPts val="0"/>
                </a:spcAft>
                <a:buSzPts val="1000"/>
                <a:buFont typeface="Wingdings" panose="05000000000000000000" pitchFamily="2" charset="2"/>
                <a:buChar char="q"/>
                <a:tabLst>
                  <a:tab pos="457200" algn="l"/>
                </a:tabLst>
                <a:defRPr/>
              </a:pPr>
              <a:r>
                <a:rPr lang="en-US" sz="1600" u="sng" dirty="0">
                  <a:solidFill>
                    <a:prstClr val="black"/>
                  </a:solidFill>
                  <a:latin typeface=" Arial"/>
                  <a:cs typeface="Arial" charset="0"/>
                  <a:hlinkClick r:id="rId6"/>
                </a:rPr>
                <a:t>Wolfram Alpha</a:t>
              </a:r>
              <a:r>
                <a:rPr lang="en-US" sz="1600" dirty="0">
                  <a:solidFill>
                    <a:prstClr val="black"/>
                  </a:solidFill>
                  <a:latin typeface=" Arial"/>
                  <a:cs typeface="Arial" charset="0"/>
                </a:rPr>
                <a:t> A computational knowledge engine</a:t>
              </a:r>
            </a:p>
            <a:p>
              <a:pPr marL="342900" indent="-342900" eaLnBrk="1" hangingPunct="1">
                <a:spcBef>
                  <a:spcPts val="0"/>
                </a:spcBef>
                <a:spcAft>
                  <a:spcPts val="0"/>
                </a:spcAft>
                <a:buSzPts val="1000"/>
                <a:buFont typeface="Wingdings" panose="05000000000000000000" pitchFamily="2" charset="2"/>
                <a:buChar char="q"/>
                <a:tabLst>
                  <a:tab pos="457200" algn="l"/>
                </a:tabLst>
                <a:defRPr/>
              </a:pPr>
              <a:r>
                <a:rPr lang="en-US" sz="1600" u="sng" dirty="0">
                  <a:solidFill>
                    <a:prstClr val="black"/>
                  </a:solidFill>
                  <a:latin typeface=" Arial"/>
                  <a:cs typeface="Arial" charset="0"/>
                  <a:hlinkClick r:id="rId7"/>
                </a:rPr>
                <a:t>DuckDuckGo</a:t>
              </a:r>
              <a:r>
                <a:rPr lang="en-US" sz="1600" dirty="0">
                  <a:solidFill>
                    <a:prstClr val="black"/>
                  </a:solidFill>
                  <a:latin typeface=" Arial"/>
                  <a:cs typeface="Arial" charset="0"/>
                </a:rPr>
                <a:t> Warning; returns Yandex and Onion results</a:t>
              </a:r>
            </a:p>
          </p:txBody>
        </p:sp>
        <p:sp>
          <p:nvSpPr>
            <p:cNvPr id="9" name="Rectangle 8"/>
            <p:cNvSpPr/>
            <p:nvPr/>
          </p:nvSpPr>
          <p:spPr>
            <a:xfrm>
              <a:off x="4610112" y="3050773"/>
              <a:ext cx="1993965" cy="1443237"/>
            </a:xfrm>
            <a:prstGeom prst="rect">
              <a:avLst/>
            </a:prstGeom>
          </p:spPr>
          <p:txBody>
            <a:bodyPr>
              <a:spAutoFit/>
            </a:bodyPr>
            <a:lstStyle/>
            <a:p>
              <a:pPr eaLnBrk="1" hangingPunct="1">
                <a:lnSpc>
                  <a:spcPct val="107000"/>
                </a:lnSpc>
                <a:spcBef>
                  <a:spcPts val="0"/>
                </a:spcBef>
                <a:spcAft>
                  <a:spcPts val="800"/>
                </a:spcAft>
                <a:defRPr/>
              </a:pPr>
              <a:r>
                <a:rPr lang="en-US" sz="1600" b="1" dirty="0">
                  <a:solidFill>
                    <a:prstClr val="black"/>
                  </a:solidFill>
                  <a:latin typeface=" Arial"/>
                  <a:ea typeface="Calibri" panose="020F0502020204030204" pitchFamily="34" charset="0"/>
                  <a:cs typeface="Times New Roman" panose="02020603050405020304" pitchFamily="18" charset="0"/>
                </a:rPr>
                <a:t>Directories</a:t>
              </a:r>
              <a:endParaRPr lang="en-US" sz="1600" dirty="0">
                <a:solidFill>
                  <a:prstClr val="black"/>
                </a:solidFill>
                <a:latin typeface=" Arial"/>
                <a:ea typeface="Calibri" panose="020F0502020204030204" pitchFamily="34" charset="0"/>
                <a:cs typeface="Times New Roman" panose="02020603050405020304" pitchFamily="18" charset="0"/>
              </a:endParaRPr>
            </a:p>
            <a:p>
              <a:pPr marL="342900" indent="-342900" eaLnBrk="1" hangingPunct="1">
                <a:spcBef>
                  <a:spcPts val="0"/>
                </a:spcBef>
                <a:spcAft>
                  <a:spcPts val="0"/>
                </a:spcAft>
                <a:buSzPts val="1000"/>
                <a:buFont typeface="Wingdings" panose="05000000000000000000" pitchFamily="2" charset="2"/>
                <a:buChar char="q"/>
                <a:tabLst>
                  <a:tab pos="457200" algn="l"/>
                </a:tabLst>
                <a:defRPr/>
              </a:pPr>
              <a:r>
                <a:rPr lang="en-US" sz="1600" u="sng" dirty="0">
                  <a:solidFill>
                    <a:prstClr val="black"/>
                  </a:solidFill>
                  <a:latin typeface=" Arial"/>
                  <a:cs typeface="Arial" charset="0"/>
                  <a:hlinkClick r:id="rId8"/>
                </a:rPr>
                <a:t>Best of the Web</a:t>
              </a:r>
              <a:endParaRPr lang="en-US" sz="1600" dirty="0">
                <a:solidFill>
                  <a:prstClr val="black"/>
                </a:solidFill>
                <a:latin typeface=" Arial"/>
                <a:cs typeface="Arial" charset="0"/>
              </a:endParaRPr>
            </a:p>
            <a:p>
              <a:pPr marL="342900" indent="-342900" eaLnBrk="1" hangingPunct="1">
                <a:spcBef>
                  <a:spcPts val="0"/>
                </a:spcBef>
                <a:spcAft>
                  <a:spcPts val="0"/>
                </a:spcAft>
                <a:buSzPts val="1000"/>
                <a:buFont typeface="Wingdings" panose="05000000000000000000" pitchFamily="2" charset="2"/>
                <a:buChar char="q"/>
                <a:tabLst>
                  <a:tab pos="457200" algn="l"/>
                </a:tabLst>
                <a:defRPr/>
              </a:pPr>
              <a:r>
                <a:rPr lang="en-US" sz="1600" u="sng" dirty="0">
                  <a:solidFill>
                    <a:prstClr val="black"/>
                  </a:solidFill>
                  <a:latin typeface=" Arial"/>
                  <a:cs typeface="Arial" charset="0"/>
                  <a:hlinkClick r:id="rId9"/>
                </a:rPr>
                <a:t>World Digital Library</a:t>
              </a:r>
              <a:endParaRPr lang="en-US" sz="1600" dirty="0">
                <a:solidFill>
                  <a:prstClr val="black"/>
                </a:solidFill>
                <a:latin typeface=" Arial"/>
                <a:cs typeface="Arial" charset="0"/>
              </a:endParaRPr>
            </a:p>
            <a:p>
              <a:pPr marL="342900" indent="-342900" eaLnBrk="1" hangingPunct="1">
                <a:spcBef>
                  <a:spcPts val="0"/>
                </a:spcBef>
                <a:spcAft>
                  <a:spcPts val="0"/>
                </a:spcAft>
                <a:buSzPts val="1000"/>
                <a:buFont typeface="Wingdings" panose="05000000000000000000" pitchFamily="2" charset="2"/>
                <a:buChar char="q"/>
                <a:tabLst>
                  <a:tab pos="457200" algn="l"/>
                </a:tabLst>
                <a:defRPr/>
              </a:pPr>
              <a:r>
                <a:rPr lang="en-US" sz="1600" u="sng" dirty="0">
                  <a:solidFill>
                    <a:prstClr val="black"/>
                  </a:solidFill>
                  <a:latin typeface=" Arial"/>
                  <a:cs typeface="Arial" charset="0"/>
                  <a:hlinkClick r:id="rId10"/>
                </a:rPr>
                <a:t>Library Spot</a:t>
              </a:r>
              <a:endParaRPr lang="en-US" sz="1600" dirty="0">
                <a:solidFill>
                  <a:prstClr val="black"/>
                </a:solidFill>
                <a:latin typeface=" Arial"/>
                <a:cs typeface="Arial" charset="0"/>
              </a:endParaRPr>
            </a:p>
          </p:txBody>
        </p:sp>
        <p:sp>
          <p:nvSpPr>
            <p:cNvPr id="10" name="Rectangle 9"/>
            <p:cNvSpPr/>
            <p:nvPr/>
          </p:nvSpPr>
          <p:spPr>
            <a:xfrm>
              <a:off x="6918015" y="2919042"/>
              <a:ext cx="2311475" cy="1706699"/>
            </a:xfrm>
            <a:prstGeom prst="rect">
              <a:avLst/>
            </a:prstGeom>
          </p:spPr>
          <p:txBody>
            <a:bodyPr>
              <a:spAutoFit/>
            </a:bodyPr>
            <a:lstStyle/>
            <a:p>
              <a:pPr eaLnBrk="1" hangingPunct="1">
                <a:lnSpc>
                  <a:spcPct val="107000"/>
                </a:lnSpc>
                <a:spcBef>
                  <a:spcPts val="0"/>
                </a:spcBef>
                <a:spcAft>
                  <a:spcPts val="800"/>
                </a:spcAft>
                <a:defRPr/>
              </a:pPr>
              <a:r>
                <a:rPr lang="en-US" sz="1600" b="1" dirty="0">
                  <a:solidFill>
                    <a:prstClr val="black"/>
                  </a:solidFill>
                  <a:latin typeface=" Arial"/>
                  <a:ea typeface="Calibri" panose="020F0502020204030204" pitchFamily="34" charset="0"/>
                  <a:cs typeface="Times New Roman" panose="02020603050405020304" pitchFamily="18" charset="0"/>
                </a:rPr>
                <a:t>Geographic Information Systems</a:t>
              </a:r>
            </a:p>
            <a:p>
              <a:pPr marL="342900" indent="-342900" eaLnBrk="1" hangingPunct="1">
                <a:spcBef>
                  <a:spcPts val="0"/>
                </a:spcBef>
                <a:spcAft>
                  <a:spcPts val="0"/>
                </a:spcAft>
                <a:buSzPts val="1000"/>
                <a:buFont typeface="Wingdings" panose="05000000000000000000" pitchFamily="2" charset="2"/>
                <a:buChar char="q"/>
                <a:tabLst>
                  <a:tab pos="457200" algn="l"/>
                </a:tabLst>
                <a:defRPr/>
              </a:pPr>
              <a:r>
                <a:rPr lang="en-US" sz="1600" u="sng" dirty="0">
                  <a:solidFill>
                    <a:prstClr val="black"/>
                  </a:solidFill>
                  <a:latin typeface=" Arial"/>
                  <a:cs typeface="Arial" panose="020B0604020202020204" pitchFamily="34" charset="0"/>
                  <a:hlinkClick r:id="rId11"/>
                </a:rPr>
                <a:t>Bing Maps</a:t>
              </a:r>
              <a:endParaRPr lang="en-US" sz="1600" dirty="0">
                <a:solidFill>
                  <a:prstClr val="black"/>
                </a:solidFill>
                <a:latin typeface=" Arial"/>
                <a:cs typeface="Arial" panose="020B0604020202020204" pitchFamily="34" charset="0"/>
              </a:endParaRPr>
            </a:p>
            <a:p>
              <a:pPr marL="342900" indent="-342900" eaLnBrk="1" hangingPunct="1">
                <a:spcBef>
                  <a:spcPts val="0"/>
                </a:spcBef>
                <a:spcAft>
                  <a:spcPts val="0"/>
                </a:spcAft>
                <a:buSzPts val="1000"/>
                <a:buFont typeface="Wingdings" panose="05000000000000000000" pitchFamily="2" charset="2"/>
                <a:buChar char="q"/>
                <a:tabLst>
                  <a:tab pos="457200" algn="l"/>
                </a:tabLst>
                <a:defRPr/>
              </a:pPr>
              <a:r>
                <a:rPr lang="en-US" sz="1600" u="sng" dirty="0">
                  <a:solidFill>
                    <a:prstClr val="black"/>
                  </a:solidFill>
                  <a:latin typeface=" Arial"/>
                  <a:cs typeface="Arial" panose="020B0604020202020204" pitchFamily="34" charset="0"/>
                  <a:hlinkClick r:id="rId12"/>
                </a:rPr>
                <a:t>Google Maps</a:t>
              </a:r>
              <a:endParaRPr lang="en-US" sz="1600" dirty="0">
                <a:solidFill>
                  <a:prstClr val="black"/>
                </a:solidFill>
                <a:latin typeface=" Arial"/>
                <a:cs typeface="Arial" panose="020B0604020202020204" pitchFamily="34" charset="0"/>
              </a:endParaRPr>
            </a:p>
            <a:p>
              <a:pPr marL="342900" indent="-342900" eaLnBrk="1" hangingPunct="1">
                <a:spcBef>
                  <a:spcPts val="0"/>
                </a:spcBef>
                <a:spcAft>
                  <a:spcPts val="0"/>
                </a:spcAft>
                <a:buSzPts val="1000"/>
                <a:buFont typeface="Wingdings" panose="05000000000000000000" pitchFamily="2" charset="2"/>
                <a:buChar char="q"/>
                <a:tabLst>
                  <a:tab pos="457200" algn="l"/>
                </a:tabLst>
                <a:defRPr/>
              </a:pPr>
              <a:r>
                <a:rPr lang="en-US" sz="1600" u="sng" dirty="0" err="1">
                  <a:solidFill>
                    <a:prstClr val="black"/>
                  </a:solidFill>
                  <a:latin typeface=" Arial"/>
                  <a:cs typeface="Arial" panose="020B0604020202020204" pitchFamily="34" charset="0"/>
                  <a:hlinkClick r:id="rId13"/>
                </a:rPr>
                <a:t>Wikimapia</a:t>
              </a:r>
              <a:endParaRPr lang="en-US" sz="1600" dirty="0">
                <a:solidFill>
                  <a:prstClr val="black"/>
                </a:solidFill>
                <a:latin typeface=" Arial"/>
                <a:cs typeface="Arial" panose="020B0604020202020204" pitchFamily="34" charset="0"/>
              </a:endParaRPr>
            </a:p>
            <a:p>
              <a:pPr marL="342900" indent="-342900" eaLnBrk="1" hangingPunct="1">
                <a:spcBef>
                  <a:spcPts val="0"/>
                </a:spcBef>
                <a:spcAft>
                  <a:spcPts val="0"/>
                </a:spcAft>
                <a:buSzPts val="1000"/>
                <a:buFont typeface="Wingdings" panose="05000000000000000000" pitchFamily="2" charset="2"/>
                <a:buChar char="q"/>
                <a:tabLst>
                  <a:tab pos="457200" algn="l"/>
                </a:tabLst>
                <a:defRPr/>
              </a:pPr>
              <a:r>
                <a:rPr lang="en-US" sz="1600" u="sng" dirty="0">
                  <a:solidFill>
                    <a:prstClr val="black"/>
                  </a:solidFill>
                  <a:latin typeface=" Arial"/>
                  <a:cs typeface="Arial" panose="020B0604020202020204" pitchFamily="34" charset="0"/>
                  <a:hlinkClick r:id="rId14"/>
                </a:rPr>
                <a:t>ACME Mapper 2.1</a:t>
              </a:r>
              <a:endParaRPr lang="en-US" sz="1600" dirty="0">
                <a:solidFill>
                  <a:prstClr val="black"/>
                </a:solidFill>
                <a:latin typeface=" Arial"/>
                <a:cs typeface="Arial" panose="020B0604020202020204" pitchFamily="34" charset="0"/>
              </a:endParaRPr>
            </a:p>
          </p:txBody>
        </p:sp>
      </p:grpSp>
    </p:spTree>
    <p:extLst>
      <p:ext uri="{BB962C8B-B14F-4D97-AF65-F5344CB8AC3E}">
        <p14:creationId xmlns:p14="http://schemas.microsoft.com/office/powerpoint/2010/main" val="3118647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20"/>
            <a:ext cx="10647686" cy="685800"/>
          </a:xfrm>
        </p:spPr>
        <p:txBody>
          <a:bodyPr rtlCol="0">
            <a:normAutofit/>
          </a:bodyPr>
          <a:lstStyle/>
          <a:p>
            <a:pPr>
              <a:defRPr/>
            </a:pPr>
            <a:r>
              <a:rPr sz="3600" dirty="0"/>
              <a:t>TOOLS AND TECHNIQUES</a:t>
            </a:r>
          </a:p>
        </p:txBody>
      </p:sp>
      <p:sp>
        <p:nvSpPr>
          <p:cNvPr id="3" name="Rectangle 2"/>
          <p:cNvSpPr/>
          <p:nvPr/>
        </p:nvSpPr>
        <p:spPr>
          <a:xfrm>
            <a:off x="338138" y="1106488"/>
            <a:ext cx="10739437" cy="5324475"/>
          </a:xfrm>
          <a:prstGeom prst="rect">
            <a:avLst/>
          </a:prstGeom>
        </p:spPr>
        <p:txBody>
          <a:bodyPr>
            <a:spAutoFit/>
          </a:bodyPr>
          <a:lstStyle/>
          <a:p>
            <a:pPr marL="285750" indent="-285750" eaLnBrk="1" hangingPunct="1">
              <a:buClr>
                <a:srgbClr val="FF9900"/>
              </a:buClr>
              <a:buFont typeface="Wingdings" panose="05000000000000000000" pitchFamily="2" charset="2"/>
              <a:buChar char="Ø"/>
              <a:defRPr/>
            </a:pPr>
            <a:r>
              <a:rPr lang="en-US" sz="2000" dirty="0">
                <a:solidFill>
                  <a:srgbClr val="000000"/>
                </a:solidFill>
                <a:latin typeface="Arial" charset="0"/>
                <a:cs typeface="Arial" charset="0"/>
              </a:rPr>
              <a:t>Spell it Out - Define the topic, critical information list, key words, acronyms, “what” and “who” - define the end product (when are you done?) </a:t>
            </a:r>
          </a:p>
          <a:p>
            <a:pPr marL="285750" indent="-285750" eaLnBrk="1" hangingPunct="1">
              <a:buClr>
                <a:srgbClr val="FF9900"/>
              </a:buClr>
              <a:buFont typeface="Wingdings" panose="05000000000000000000" pitchFamily="2" charset="2"/>
              <a:buChar char="§"/>
              <a:defRPr/>
            </a:pPr>
            <a:endParaRPr lang="en-US" sz="2000" dirty="0">
              <a:solidFill>
                <a:srgbClr val="000000"/>
              </a:solidFill>
              <a:latin typeface="Arial" charset="0"/>
              <a:cs typeface="Arial" charset="0"/>
            </a:endParaRPr>
          </a:p>
          <a:p>
            <a:pPr marL="285750" indent="-285750" eaLnBrk="1" hangingPunct="1">
              <a:buClr>
                <a:srgbClr val="FF9900"/>
              </a:buClr>
              <a:buFont typeface="Wingdings" panose="05000000000000000000" pitchFamily="2" charset="2"/>
              <a:buChar char="Ø"/>
              <a:defRPr/>
            </a:pPr>
            <a:r>
              <a:rPr lang="en-US" sz="2000" dirty="0">
                <a:solidFill>
                  <a:srgbClr val="000000"/>
                </a:solidFill>
                <a:latin typeface="Arial" charset="0"/>
                <a:cs typeface="Arial" charset="0"/>
              </a:rPr>
              <a:t>Strategize - Choose your approach, which online resources, search tools </a:t>
            </a:r>
            <a:r>
              <a:rPr lang="en-US" sz="2000" b="1" u="sng" dirty="0">
                <a:solidFill>
                  <a:srgbClr val="000000"/>
                </a:solidFill>
                <a:latin typeface="Arial" charset="0"/>
                <a:cs typeface="Arial" charset="0"/>
              </a:rPr>
              <a:t>How are you going to search for critical information without typing it in the browser? </a:t>
            </a:r>
          </a:p>
          <a:p>
            <a:pPr marL="285750" indent="-285750" eaLnBrk="1" hangingPunct="1">
              <a:buClr>
                <a:srgbClr val="FF9900"/>
              </a:buClr>
              <a:buFont typeface="Wingdings" panose="05000000000000000000" pitchFamily="2" charset="2"/>
              <a:buChar char="§"/>
              <a:defRPr/>
            </a:pPr>
            <a:endParaRPr lang="en-US" sz="2000" dirty="0">
              <a:solidFill>
                <a:srgbClr val="000000"/>
              </a:solidFill>
              <a:latin typeface="Arial" charset="0"/>
              <a:cs typeface="Arial" charset="0"/>
            </a:endParaRPr>
          </a:p>
          <a:p>
            <a:pPr marL="285750" indent="-285750" eaLnBrk="1" hangingPunct="1">
              <a:buClr>
                <a:srgbClr val="FF9900"/>
              </a:buClr>
              <a:buFont typeface="Wingdings" panose="05000000000000000000" pitchFamily="2" charset="2"/>
              <a:buChar char="Ø"/>
              <a:defRPr/>
            </a:pPr>
            <a:r>
              <a:rPr lang="en-US" sz="2000" dirty="0">
                <a:solidFill>
                  <a:srgbClr val="000000"/>
                </a:solidFill>
                <a:latin typeface="Arial" charset="0"/>
                <a:cs typeface="Arial" charset="0"/>
              </a:rPr>
              <a:t>Search - </a:t>
            </a:r>
            <a:r>
              <a:rPr lang="en-US" sz="2000" dirty="0">
                <a:solidFill>
                  <a:srgbClr val="000000"/>
                </a:solidFill>
                <a:latin typeface="+mn-lt"/>
              </a:rPr>
              <a:t>U</a:t>
            </a:r>
            <a:r>
              <a:rPr lang="en-US" sz="2000" dirty="0">
                <a:solidFill>
                  <a:srgbClr val="000000"/>
                </a:solidFill>
                <a:latin typeface="Arial" charset="0"/>
                <a:cs typeface="Arial" charset="0"/>
              </a:rPr>
              <a:t>se advanced search features and advanced operators</a:t>
            </a:r>
          </a:p>
          <a:p>
            <a:pPr marL="742950" lvl="1" indent="-285750" eaLnBrk="1" hangingPunct="1">
              <a:buClr>
                <a:srgbClr val="FF9900"/>
              </a:buClr>
              <a:buFont typeface="Wingdings" panose="05000000000000000000" pitchFamily="2" charset="2"/>
              <a:buChar char="§"/>
              <a:defRPr/>
            </a:pPr>
            <a:r>
              <a:rPr lang="en-US" sz="2000" dirty="0">
                <a:solidFill>
                  <a:srgbClr val="000000"/>
                </a:solidFill>
                <a:latin typeface="Arial" charset="0"/>
                <a:cs typeface="Arial" charset="0"/>
              </a:rPr>
              <a:t>Advanced operators use a syntax such as the following:</a:t>
            </a:r>
          </a:p>
          <a:p>
            <a:pPr marL="1200150" lvl="2" indent="-285750" eaLnBrk="1" hangingPunct="1">
              <a:buClr>
                <a:srgbClr val="FF9900"/>
              </a:buClr>
              <a:buFont typeface="Wingdings" panose="05000000000000000000" pitchFamily="2" charset="2"/>
              <a:buChar char="q"/>
              <a:defRPr/>
            </a:pPr>
            <a:r>
              <a:rPr lang="en-US" sz="2000" dirty="0">
                <a:solidFill>
                  <a:srgbClr val="000000"/>
                </a:solidFill>
                <a:latin typeface="Arial" charset="0"/>
                <a:cs typeface="Arial" charset="0"/>
              </a:rPr>
              <a:t>site:army.mil/portals</a:t>
            </a:r>
          </a:p>
          <a:p>
            <a:pPr marL="1200150" lvl="2" indent="-285750" eaLnBrk="1" hangingPunct="1">
              <a:buClr>
                <a:srgbClr val="FF9900"/>
              </a:buClr>
              <a:buFont typeface="Wingdings" panose="05000000000000000000" pitchFamily="2" charset="2"/>
              <a:buChar char="q"/>
              <a:defRPr/>
            </a:pPr>
            <a:r>
              <a:rPr lang="en-US" sz="2000" dirty="0" err="1">
                <a:solidFill>
                  <a:srgbClr val="000000"/>
                </a:solidFill>
                <a:latin typeface="Arial" charset="0"/>
                <a:cs typeface="Arial" charset="0"/>
              </a:rPr>
              <a:t>site:army.mil</a:t>
            </a:r>
            <a:r>
              <a:rPr lang="en-US" sz="2000" dirty="0">
                <a:solidFill>
                  <a:srgbClr val="000000"/>
                </a:solidFill>
                <a:latin typeface="Arial" charset="0"/>
                <a:cs typeface="Arial" charset="0"/>
              </a:rPr>
              <a:t>/ AND </a:t>
            </a:r>
            <a:r>
              <a:rPr lang="en-US" sz="2000" dirty="0" err="1">
                <a:solidFill>
                  <a:srgbClr val="000000"/>
                </a:solidFill>
                <a:latin typeface="Arial" charset="0"/>
                <a:cs typeface="Arial" charset="0"/>
              </a:rPr>
              <a:t>filetype:pptx</a:t>
            </a:r>
            <a:r>
              <a:rPr lang="en-US" sz="2000" dirty="0">
                <a:solidFill>
                  <a:srgbClr val="000000"/>
                </a:solidFill>
                <a:latin typeface="Arial" charset="0"/>
                <a:cs typeface="Arial" charset="0"/>
              </a:rPr>
              <a:t> OR </a:t>
            </a:r>
            <a:r>
              <a:rPr lang="en-US" sz="2000" dirty="0" err="1">
                <a:solidFill>
                  <a:srgbClr val="000000"/>
                </a:solidFill>
                <a:latin typeface="Arial" charset="0"/>
                <a:cs typeface="Arial" charset="0"/>
              </a:rPr>
              <a:t>filetype:pdf</a:t>
            </a:r>
            <a:endParaRPr lang="en-US" sz="2000" dirty="0">
              <a:solidFill>
                <a:srgbClr val="000000"/>
              </a:solidFill>
              <a:latin typeface="Arial" charset="0"/>
              <a:cs typeface="Arial" charset="0"/>
            </a:endParaRPr>
          </a:p>
          <a:p>
            <a:pPr marL="1200150" lvl="2" indent="-285750" eaLnBrk="1" hangingPunct="1">
              <a:buClr>
                <a:srgbClr val="FF9900"/>
              </a:buClr>
              <a:buFont typeface="Wingdings" panose="05000000000000000000" pitchFamily="2" charset="2"/>
              <a:buChar char="q"/>
              <a:defRPr/>
            </a:pPr>
            <a:r>
              <a:rPr lang="en-US" sz="2000" dirty="0" err="1">
                <a:solidFill>
                  <a:srgbClr val="000000"/>
                </a:solidFill>
                <a:latin typeface="Arial" charset="0"/>
                <a:cs typeface="Arial" charset="0"/>
              </a:rPr>
              <a:t>site:army.mil</a:t>
            </a:r>
            <a:r>
              <a:rPr lang="en-US" sz="2000" dirty="0">
                <a:solidFill>
                  <a:srgbClr val="000000"/>
                </a:solidFill>
                <a:latin typeface="Arial" charset="0"/>
                <a:cs typeface="Arial" charset="0"/>
              </a:rPr>
              <a:t>/ AND </a:t>
            </a:r>
            <a:r>
              <a:rPr lang="en-US" sz="2000" dirty="0" err="1">
                <a:solidFill>
                  <a:srgbClr val="000000"/>
                </a:solidFill>
                <a:latin typeface="Arial" charset="0"/>
                <a:cs typeface="Arial" charset="0"/>
              </a:rPr>
              <a:t>filetype:pdf</a:t>
            </a:r>
            <a:r>
              <a:rPr lang="en-US" sz="2000" dirty="0">
                <a:solidFill>
                  <a:srgbClr val="000000"/>
                </a:solidFill>
                <a:latin typeface="Arial" charset="0"/>
                <a:cs typeface="Arial" charset="0"/>
              </a:rPr>
              <a:t> AND </a:t>
            </a:r>
            <a:r>
              <a:rPr lang="en-US" sz="2000" dirty="0" err="1">
                <a:solidFill>
                  <a:srgbClr val="000000"/>
                </a:solidFill>
                <a:latin typeface="Arial" charset="0"/>
                <a:cs typeface="Arial" charset="0"/>
              </a:rPr>
              <a:t>intext:CIL</a:t>
            </a:r>
            <a:r>
              <a:rPr lang="en-US" sz="2000" dirty="0">
                <a:solidFill>
                  <a:srgbClr val="000000"/>
                </a:solidFill>
                <a:latin typeface="Arial" charset="0"/>
                <a:cs typeface="Arial" charset="0"/>
              </a:rPr>
              <a:t> OR </a:t>
            </a:r>
            <a:r>
              <a:rPr lang="en-US" sz="2000" dirty="0" err="1">
                <a:solidFill>
                  <a:srgbClr val="000000"/>
                </a:solidFill>
                <a:latin typeface="Arial" charset="0"/>
                <a:cs typeface="Arial" charset="0"/>
              </a:rPr>
              <a:t>intext:critical</a:t>
            </a:r>
            <a:r>
              <a:rPr lang="en-US" sz="2000" dirty="0">
                <a:solidFill>
                  <a:srgbClr val="000000"/>
                </a:solidFill>
                <a:latin typeface="Arial" charset="0"/>
                <a:cs typeface="Arial" charset="0"/>
              </a:rPr>
              <a:t> information list</a:t>
            </a:r>
          </a:p>
          <a:p>
            <a:pPr marL="1200150" lvl="2" indent="-285750" eaLnBrk="1" hangingPunct="1">
              <a:buClr>
                <a:srgbClr val="FF9900"/>
              </a:buClr>
              <a:buFont typeface="Wingdings" panose="05000000000000000000" pitchFamily="2" charset="2"/>
              <a:buChar char="q"/>
              <a:defRPr/>
            </a:pPr>
            <a:r>
              <a:rPr lang="en-US" sz="2000" dirty="0">
                <a:solidFill>
                  <a:srgbClr val="000000"/>
                </a:solidFill>
                <a:latin typeface="Arial" charset="0"/>
                <a:cs typeface="Arial" charset="0"/>
              </a:rPr>
              <a:t>intext:forum "</a:t>
            </a:r>
            <a:r>
              <a:rPr lang="en-US" sz="2000" dirty="0" err="1">
                <a:solidFill>
                  <a:srgbClr val="000000"/>
                </a:solidFill>
                <a:latin typeface="Arial" charset="0"/>
                <a:cs typeface="Arial" charset="0"/>
              </a:rPr>
              <a:t>post"|inurl:forum|"posts</a:t>
            </a:r>
            <a:r>
              <a:rPr lang="en-US" sz="2000" dirty="0">
                <a:solidFill>
                  <a:srgbClr val="000000"/>
                </a:solidFill>
                <a:latin typeface="Arial" charset="0"/>
                <a:cs typeface="Arial" charset="0"/>
              </a:rPr>
              <a:t>:"|</a:t>
            </a:r>
            <a:r>
              <a:rPr lang="en-US" sz="2000" dirty="0" err="1">
                <a:solidFill>
                  <a:srgbClr val="000000"/>
                </a:solidFill>
                <a:latin typeface="Arial" charset="0"/>
                <a:cs typeface="Arial" charset="0"/>
              </a:rPr>
              <a:t>inurl:viewtopic</a:t>
            </a:r>
            <a:r>
              <a:rPr lang="en-US" sz="2000" dirty="0">
                <a:solidFill>
                  <a:srgbClr val="000000"/>
                </a:solidFill>
                <a:latin typeface="Arial" charset="0"/>
                <a:cs typeface="Arial" charset="0"/>
              </a:rPr>
              <a:t> AND “1st IO </a:t>
            </a:r>
            <a:r>
              <a:rPr lang="en-US" sz="2000" dirty="0" err="1">
                <a:solidFill>
                  <a:srgbClr val="000000"/>
                </a:solidFill>
                <a:latin typeface="Arial" charset="0"/>
                <a:cs typeface="Arial" charset="0"/>
              </a:rPr>
              <a:t>Cmd</a:t>
            </a:r>
            <a:r>
              <a:rPr lang="en-US" sz="2000" dirty="0">
                <a:solidFill>
                  <a:srgbClr val="000000"/>
                </a:solidFill>
                <a:latin typeface="Arial" charset="0"/>
                <a:cs typeface="Arial" charset="0"/>
              </a:rPr>
              <a:t>“</a:t>
            </a:r>
          </a:p>
          <a:p>
            <a:pPr eaLnBrk="1" hangingPunct="1">
              <a:buClr>
                <a:srgbClr val="FF9900"/>
              </a:buClr>
              <a:defRPr/>
            </a:pPr>
            <a:endParaRPr lang="en-US" sz="2000" dirty="0">
              <a:solidFill>
                <a:srgbClr val="000000"/>
              </a:solidFill>
              <a:latin typeface="Arial" charset="0"/>
              <a:cs typeface="Arial" charset="0"/>
            </a:endParaRPr>
          </a:p>
          <a:p>
            <a:pPr marL="285750" indent="-285750" eaLnBrk="1" hangingPunct="1">
              <a:buClr>
                <a:srgbClr val="FF9900"/>
              </a:buClr>
              <a:buFont typeface="Wingdings" panose="05000000000000000000" pitchFamily="2" charset="2"/>
              <a:buChar char="Ø"/>
              <a:defRPr/>
            </a:pPr>
            <a:r>
              <a:rPr lang="en-US" sz="2000" dirty="0">
                <a:solidFill>
                  <a:srgbClr val="000000"/>
                </a:solidFill>
                <a:latin typeface="Arial" charset="0"/>
                <a:cs typeface="Arial" charset="0"/>
              </a:rPr>
              <a:t>Sift &amp; Save – Follow leads, make bookmarks, take notes, organize results</a:t>
            </a:r>
            <a:endParaRPr lang="en-US" sz="2000" dirty="0">
              <a:solidFill>
                <a:srgbClr val="000000"/>
              </a:solidFill>
              <a:latin typeface="+mn-lt"/>
            </a:endParaRPr>
          </a:p>
          <a:p>
            <a:pPr marL="285750" indent="-285750" eaLnBrk="1" hangingPunct="1">
              <a:buClr>
                <a:srgbClr val="FF9900"/>
              </a:buClr>
              <a:buFont typeface="Wingdings" panose="05000000000000000000" pitchFamily="2" charset="2"/>
              <a:buChar char="Ø"/>
              <a:defRPr/>
            </a:pPr>
            <a:endParaRPr lang="en-US" sz="2000" dirty="0">
              <a:solidFill>
                <a:srgbClr val="000000"/>
              </a:solidFill>
              <a:latin typeface="Arial" charset="0"/>
              <a:cs typeface="Arial" charset="0"/>
            </a:endParaRPr>
          </a:p>
          <a:p>
            <a:pPr marL="285750" indent="-285750" eaLnBrk="1" hangingPunct="1">
              <a:buFont typeface="Arial" panose="020B0604020202020204" pitchFamily="34" charset="0"/>
              <a:buChar char="Х"/>
              <a:defRPr/>
            </a:pPr>
            <a:r>
              <a:rPr lang="en-US" sz="2000" b="1" dirty="0">
                <a:solidFill>
                  <a:srgbClr val="FF0000"/>
                </a:solidFill>
                <a:latin typeface="Arial" charset="0"/>
                <a:cs typeface="Arial" charset="0"/>
              </a:rPr>
              <a:t>Do not search for persons of your organization. It is considered targeting and illegal.</a:t>
            </a:r>
          </a:p>
          <a:p>
            <a:pPr marL="171450" indent="-171450" eaLnBrk="1" hangingPunct="1">
              <a:buFont typeface="Wingdings" panose="05000000000000000000" pitchFamily="2" charset="2"/>
              <a:buChar char="§"/>
              <a:defRPr/>
            </a:pPr>
            <a:endParaRPr lang="en-US" sz="2000" dirty="0">
              <a:solidFill>
                <a:srgbClr val="000000"/>
              </a:solidFill>
              <a:latin typeface="Arial" charset="0"/>
              <a:cs typeface="Arial" charset="0"/>
            </a:endParaRPr>
          </a:p>
        </p:txBody>
      </p:sp>
    </p:spTree>
    <p:extLst>
      <p:ext uri="{BB962C8B-B14F-4D97-AF65-F5344CB8AC3E}">
        <p14:creationId xmlns:p14="http://schemas.microsoft.com/office/powerpoint/2010/main" val="35847868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2" name="Group 1"/>
          <p:cNvGrpSpPr>
            <a:grpSpLocks/>
          </p:cNvGrpSpPr>
          <p:nvPr/>
        </p:nvGrpSpPr>
        <p:grpSpPr bwMode="auto">
          <a:xfrm>
            <a:off x="314325" y="995363"/>
            <a:ext cx="10553700" cy="5573712"/>
            <a:chOff x="1555339" y="1288939"/>
            <a:chExt cx="9241214" cy="5327751"/>
          </a:xfrm>
        </p:grpSpPr>
        <p:pic>
          <p:nvPicPr>
            <p:cNvPr id="143366" name="Picture 14"/>
            <p:cNvPicPr>
              <a:picLocks noChangeAspect="1"/>
            </p:cNvPicPr>
            <p:nvPr/>
          </p:nvPicPr>
          <p:blipFill>
            <a:blip r:embed="rId3">
              <a:extLst>
                <a:ext uri="{28A0092B-C50C-407E-A947-70E740481C1C}">
                  <a14:useLocalDpi xmlns:a14="http://schemas.microsoft.com/office/drawing/2010/main" val="0"/>
                </a:ext>
              </a:extLst>
            </a:blip>
            <a:srcRect l="17313" t="30894" r="18552"/>
            <a:stretch>
              <a:fillRect/>
            </a:stretch>
          </p:blipFill>
          <p:spPr bwMode="auto">
            <a:xfrm>
              <a:off x="4503269" y="2467332"/>
              <a:ext cx="3276600" cy="313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67" name="Group 16"/>
            <p:cNvGrpSpPr>
              <a:grpSpLocks/>
            </p:cNvGrpSpPr>
            <p:nvPr/>
          </p:nvGrpSpPr>
          <p:grpSpPr bwMode="auto">
            <a:xfrm>
              <a:off x="5765875" y="3487717"/>
              <a:ext cx="778988" cy="711682"/>
              <a:chOff x="7333625" y="5562118"/>
              <a:chExt cx="778988" cy="711682"/>
            </a:xfrm>
          </p:grpSpPr>
          <p:sp>
            <p:nvSpPr>
              <p:cNvPr id="18" name="Oval 17"/>
              <p:cNvSpPr/>
              <p:nvPr/>
            </p:nvSpPr>
            <p:spPr>
              <a:xfrm>
                <a:off x="7333625" y="5562118"/>
                <a:ext cx="725619" cy="711682"/>
              </a:xfrm>
              <a:prstGeom prst="ellipse">
                <a:avLst/>
              </a:prstGeom>
              <a:solidFill>
                <a:srgbClr val="00B05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dirty="0">
                  <a:solidFill>
                    <a:prstClr val="black"/>
                  </a:solidFill>
                  <a:latin typeface="Arial"/>
                </a:endParaRPr>
              </a:p>
            </p:txBody>
          </p:sp>
          <p:sp>
            <p:nvSpPr>
              <p:cNvPr id="143415" name="TextBox 18"/>
              <p:cNvSpPr txBox="1">
                <a:spLocks noChangeArrowheads="1"/>
              </p:cNvSpPr>
              <p:nvPr/>
            </p:nvSpPr>
            <p:spPr bwMode="auto">
              <a:xfrm>
                <a:off x="7426814" y="5733168"/>
                <a:ext cx="6857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00"/>
                    </a:solidFill>
                    <a:latin typeface="Arial" panose="020B0604020202020204" pitchFamily="34" charset="0"/>
                    <a:cs typeface="Arial" panose="020B0604020202020204" pitchFamily="34" charset="0"/>
                  </a:rPr>
                  <a:t>Org.</a:t>
                </a:r>
              </a:p>
            </p:txBody>
          </p:sp>
        </p:grpSp>
        <p:sp>
          <p:nvSpPr>
            <p:cNvPr id="143368" name="Rectangle 21"/>
            <p:cNvSpPr>
              <a:spLocks noChangeArrowheads="1"/>
            </p:cNvSpPr>
            <p:nvPr/>
          </p:nvSpPr>
          <p:spPr bwMode="auto">
            <a:xfrm>
              <a:off x="1695242" y="6155025"/>
              <a:ext cx="91013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a:solidFill>
                    <a:srgbClr val="000000"/>
                  </a:solidFill>
                  <a:latin typeface="Arial" panose="020B0604020202020204" pitchFamily="34" charset="0"/>
                  <a:cs typeface="Arial" panose="020B0604020202020204" pitchFamily="34" charset="0"/>
                </a:rPr>
                <a:t>“Even minutiae should have a place in our collection, for things of a seemingly trifling nature, when enjoined with others of a more serious cast, may lead to valuable conclusion.” —General Washington </a:t>
              </a:r>
            </a:p>
          </p:txBody>
        </p:sp>
        <p:sp>
          <p:nvSpPr>
            <p:cNvPr id="143369" name="TextBox 22"/>
            <p:cNvSpPr txBox="1">
              <a:spLocks noChangeArrowheads="1"/>
            </p:cNvSpPr>
            <p:nvPr/>
          </p:nvSpPr>
          <p:spPr bwMode="auto">
            <a:xfrm>
              <a:off x="4712979" y="3418594"/>
              <a:ext cx="11746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000000"/>
                  </a:solidFill>
                  <a:latin typeface="Arial" panose="020B0604020202020204" pitchFamily="34" charset="0"/>
                  <a:cs typeface="Arial" panose="020B0604020202020204" pitchFamily="34" charset="0"/>
                </a:rPr>
                <a:t>Training</a:t>
              </a:r>
            </a:p>
          </p:txBody>
        </p:sp>
        <p:sp>
          <p:nvSpPr>
            <p:cNvPr id="143370" name="TextBox 23"/>
            <p:cNvSpPr txBox="1">
              <a:spLocks noChangeArrowheads="1"/>
            </p:cNvSpPr>
            <p:nvPr/>
          </p:nvSpPr>
          <p:spPr bwMode="auto">
            <a:xfrm>
              <a:off x="4780081" y="4102659"/>
              <a:ext cx="1083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000000"/>
                  </a:solidFill>
                  <a:latin typeface="Arial" panose="020B0604020202020204" pitchFamily="34" charset="0"/>
                  <a:cs typeface="Arial" panose="020B0604020202020204" pitchFamily="34" charset="0"/>
                </a:rPr>
                <a:t>Mission</a:t>
              </a:r>
            </a:p>
          </p:txBody>
        </p:sp>
        <p:sp>
          <p:nvSpPr>
            <p:cNvPr id="143371" name="TextBox 24"/>
            <p:cNvSpPr txBox="1">
              <a:spLocks noChangeArrowheads="1"/>
            </p:cNvSpPr>
            <p:nvPr/>
          </p:nvSpPr>
          <p:spPr bwMode="auto">
            <a:xfrm>
              <a:off x="5487141" y="2535840"/>
              <a:ext cx="1471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000000"/>
                  </a:solidFill>
                  <a:latin typeface="Arial" panose="020B0604020202020204" pitchFamily="34" charset="0"/>
                  <a:cs typeface="Arial" panose="020B0604020202020204" pitchFamily="34" charset="0"/>
                </a:rPr>
                <a:t>The User</a:t>
              </a:r>
            </a:p>
          </p:txBody>
        </p:sp>
        <p:sp>
          <p:nvSpPr>
            <p:cNvPr id="143372" name="TextBox 25"/>
            <p:cNvSpPr txBox="1">
              <a:spLocks noChangeArrowheads="1"/>
            </p:cNvSpPr>
            <p:nvPr/>
          </p:nvSpPr>
          <p:spPr bwMode="auto">
            <a:xfrm>
              <a:off x="6513219" y="4083605"/>
              <a:ext cx="8117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000000"/>
                  </a:solidFill>
                  <a:latin typeface="Arial" panose="020B0604020202020204" pitchFamily="34" charset="0"/>
                  <a:cs typeface="Arial" panose="020B0604020202020204" pitchFamily="34" charset="0"/>
                </a:rPr>
                <a:t>News</a:t>
              </a:r>
            </a:p>
          </p:txBody>
        </p:sp>
        <p:sp>
          <p:nvSpPr>
            <p:cNvPr id="143373" name="TextBox 26"/>
            <p:cNvSpPr txBox="1">
              <a:spLocks noChangeArrowheads="1"/>
            </p:cNvSpPr>
            <p:nvPr/>
          </p:nvSpPr>
          <p:spPr bwMode="auto">
            <a:xfrm>
              <a:off x="6550251" y="3162631"/>
              <a:ext cx="1508858" cy="61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00"/>
                  </a:solidFill>
                  <a:latin typeface="Arial" panose="020B0604020202020204" pitchFamily="34" charset="0"/>
                  <a:cs typeface="Arial" panose="020B0604020202020204" pitchFamily="34" charset="0"/>
                </a:rPr>
                <a:t>Social </a:t>
              </a:r>
            </a:p>
            <a:p>
              <a:pPr eaLnBrk="1" hangingPunct="1"/>
              <a:r>
                <a:rPr lang="en-US" altLang="en-US" b="1" dirty="0">
                  <a:solidFill>
                    <a:srgbClr val="000000"/>
                  </a:solidFill>
                  <a:latin typeface="Arial" panose="020B0604020202020204" pitchFamily="34" charset="0"/>
                  <a:cs typeface="Arial" panose="020B0604020202020204" pitchFamily="34" charset="0"/>
                </a:rPr>
                <a:t>Media</a:t>
              </a:r>
            </a:p>
          </p:txBody>
        </p:sp>
        <p:sp>
          <p:nvSpPr>
            <p:cNvPr id="143374" name="TextBox 27"/>
            <p:cNvSpPr txBox="1">
              <a:spLocks noChangeArrowheads="1"/>
            </p:cNvSpPr>
            <p:nvPr/>
          </p:nvSpPr>
          <p:spPr bwMode="auto">
            <a:xfrm>
              <a:off x="5461433" y="4888159"/>
              <a:ext cx="1471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000000"/>
                  </a:solidFill>
                  <a:latin typeface="Arial" panose="020B0604020202020204" pitchFamily="34" charset="0"/>
                  <a:cs typeface="Arial" panose="020B0604020202020204" pitchFamily="34" charset="0"/>
                </a:rPr>
                <a:t>Contracts</a:t>
              </a:r>
            </a:p>
          </p:txBody>
        </p:sp>
        <p:sp>
          <p:nvSpPr>
            <p:cNvPr id="143375" name="Rectangle 29"/>
            <p:cNvSpPr>
              <a:spLocks noChangeArrowheads="1"/>
            </p:cNvSpPr>
            <p:nvPr/>
          </p:nvSpPr>
          <p:spPr bwMode="auto">
            <a:xfrm>
              <a:off x="7244898" y="2754311"/>
              <a:ext cx="3222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000000"/>
                  </a:solidFill>
                  <a:latin typeface="Arial" panose="020B0604020202020204" pitchFamily="34" charset="0"/>
                  <a:cs typeface="Arial" panose="020B0604020202020204" pitchFamily="34" charset="0"/>
                </a:rPr>
                <a:t>– </a:t>
              </a:r>
              <a:r>
                <a:rPr lang="en-US" altLang="en-US" sz="1400" b="1">
                  <a:solidFill>
                    <a:srgbClr val="000000"/>
                  </a:solidFill>
                  <a:latin typeface="Arial" panose="020B0604020202020204" pitchFamily="34" charset="0"/>
                  <a:cs typeface="Arial" panose="020B0604020202020204" pitchFamily="34" charset="0"/>
                </a:rPr>
                <a:t>  </a:t>
              </a:r>
              <a:r>
                <a:rPr lang="en-US" altLang="en-US" sz="1400">
                  <a:solidFill>
                    <a:srgbClr val="0000CC"/>
                  </a:solidFill>
                  <a:latin typeface="Arial" panose="020B0604020202020204" pitchFamily="34" charset="0"/>
                  <a:cs typeface="Arial" panose="020B0604020202020204" pitchFamily="34" charset="0"/>
                </a:rPr>
                <a:t>Blogs, TikTok, YouTube, Facebook,</a:t>
              </a:r>
            </a:p>
            <a:p>
              <a:pPr eaLnBrk="1" hangingPunct="1"/>
              <a:r>
                <a:rPr lang="en-US" altLang="en-US" sz="1400">
                  <a:solidFill>
                    <a:srgbClr val="0000CC"/>
                  </a:solidFill>
                  <a:latin typeface="Arial" panose="020B0604020202020204" pitchFamily="34" charset="0"/>
                  <a:cs typeface="Arial" panose="020B0604020202020204" pitchFamily="34" charset="0"/>
                </a:rPr>
                <a:t>      LinkedIn, Twitter</a:t>
              </a:r>
            </a:p>
          </p:txBody>
        </p:sp>
        <p:sp>
          <p:nvSpPr>
            <p:cNvPr id="143376" name="Rectangle 30"/>
            <p:cNvSpPr>
              <a:spLocks noChangeArrowheads="1"/>
            </p:cNvSpPr>
            <p:nvPr/>
          </p:nvSpPr>
          <p:spPr bwMode="auto">
            <a:xfrm>
              <a:off x="7084435" y="2512202"/>
              <a:ext cx="22733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0000CC"/>
                  </a:solidFill>
                  <a:latin typeface="Arial" panose="020B0604020202020204" pitchFamily="34" charset="0"/>
                  <a:cs typeface="Arial" panose="020B0604020202020204" pitchFamily="34" charset="0"/>
                </a:rPr>
                <a:t>– </a:t>
              </a:r>
              <a:r>
                <a:rPr lang="en-US" altLang="en-US" sz="1400" b="1">
                  <a:solidFill>
                    <a:srgbClr val="0000CC"/>
                  </a:solidFill>
                  <a:latin typeface="Arial" panose="020B0604020202020204" pitchFamily="34" charset="0"/>
                  <a:cs typeface="Arial" panose="020B0604020202020204" pitchFamily="34" charset="0"/>
                </a:rPr>
                <a:t>  </a:t>
              </a:r>
              <a:r>
                <a:rPr lang="en-US" altLang="en-US" sz="1400">
                  <a:solidFill>
                    <a:srgbClr val="0000CC"/>
                  </a:solidFill>
                  <a:latin typeface="Arial" panose="020B0604020202020204" pitchFamily="34" charset="0"/>
                  <a:cs typeface="Arial" panose="020B0604020202020204" pitchFamily="34" charset="0"/>
                </a:rPr>
                <a:t>Family Support Groups</a:t>
              </a:r>
            </a:p>
          </p:txBody>
        </p:sp>
        <p:sp>
          <p:nvSpPr>
            <p:cNvPr id="143377" name="Rectangle 31"/>
            <p:cNvSpPr>
              <a:spLocks noChangeArrowheads="1"/>
            </p:cNvSpPr>
            <p:nvPr/>
          </p:nvSpPr>
          <p:spPr bwMode="auto">
            <a:xfrm>
              <a:off x="7526862" y="3208601"/>
              <a:ext cx="3028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000000"/>
                  </a:solidFill>
                  <a:latin typeface="Arial" panose="020B0604020202020204" pitchFamily="34" charset="0"/>
                  <a:cs typeface="Arial" panose="020B0604020202020204" pitchFamily="34" charset="0"/>
                </a:rPr>
                <a:t>– </a:t>
              </a:r>
              <a:r>
                <a:rPr lang="en-US" altLang="en-US" sz="1400" b="1">
                  <a:solidFill>
                    <a:srgbClr val="000000"/>
                  </a:solidFill>
                  <a:latin typeface="Arial" panose="020B0604020202020204" pitchFamily="34" charset="0"/>
                  <a:cs typeface="Arial" panose="020B0604020202020204" pitchFamily="34" charset="0"/>
                </a:rPr>
                <a:t>  </a:t>
              </a:r>
              <a:r>
                <a:rPr lang="en-US" altLang="en-US" sz="1400">
                  <a:solidFill>
                    <a:srgbClr val="0000CC"/>
                  </a:solidFill>
                  <a:latin typeface="Arial" panose="020B0604020202020204" pitchFamily="34" charset="0"/>
                  <a:cs typeface="Arial" panose="020B0604020202020204" pitchFamily="34" charset="0"/>
                </a:rPr>
                <a:t>Official External Media Presence</a:t>
              </a:r>
            </a:p>
          </p:txBody>
        </p:sp>
        <p:sp>
          <p:nvSpPr>
            <p:cNvPr id="143378" name="Rectangle 32"/>
            <p:cNvSpPr>
              <a:spLocks noChangeArrowheads="1"/>
            </p:cNvSpPr>
            <p:nvPr/>
          </p:nvSpPr>
          <p:spPr bwMode="auto">
            <a:xfrm>
              <a:off x="3877982" y="2533091"/>
              <a:ext cx="128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274221"/>
                  </a:solidFill>
                  <a:latin typeface="Arial" panose="020B0604020202020204" pitchFamily="34" charset="0"/>
                  <a:cs typeface="Arial" panose="020B0604020202020204" pitchFamily="34" charset="0"/>
                </a:rPr>
                <a:t>Equipment</a:t>
              </a:r>
              <a:r>
                <a:rPr lang="en-US" altLang="en-US" sz="1400">
                  <a:solidFill>
                    <a:srgbClr val="FF0000"/>
                  </a:solidFill>
                  <a:latin typeface="Arial" panose="020B0604020202020204" pitchFamily="34" charset="0"/>
                  <a:cs typeface="Arial" panose="020B0604020202020204" pitchFamily="34" charset="0"/>
                </a:rPr>
                <a:t>  </a:t>
              </a:r>
              <a:r>
                <a:rPr lang="en-US" altLang="en-US" sz="1400">
                  <a:solidFill>
                    <a:srgbClr val="000000"/>
                  </a:solidFill>
                  <a:latin typeface="Arial" panose="020B0604020202020204" pitchFamily="34" charset="0"/>
                  <a:cs typeface="Arial" panose="020B0604020202020204" pitchFamily="34" charset="0"/>
                </a:rPr>
                <a:t>–</a:t>
              </a:r>
              <a:r>
                <a:rPr lang="en-US" altLang="en-US" sz="1400">
                  <a:solidFill>
                    <a:srgbClr val="FF0000"/>
                  </a:solidFill>
                  <a:latin typeface="Arial" panose="020B0604020202020204" pitchFamily="34" charset="0"/>
                  <a:cs typeface="Arial" panose="020B0604020202020204" pitchFamily="34" charset="0"/>
                </a:rPr>
                <a:t> </a:t>
              </a:r>
              <a:endParaRPr lang="en-US" altLang="en-US" sz="1400" b="1">
                <a:solidFill>
                  <a:srgbClr val="FF0000"/>
                </a:solidFill>
                <a:latin typeface="Arial" panose="020B0604020202020204" pitchFamily="34" charset="0"/>
                <a:cs typeface="Arial" panose="020B0604020202020204" pitchFamily="34" charset="0"/>
              </a:endParaRPr>
            </a:p>
          </p:txBody>
        </p:sp>
        <p:sp>
          <p:nvSpPr>
            <p:cNvPr id="143379" name="Rectangle 33"/>
            <p:cNvSpPr>
              <a:spLocks noChangeArrowheads="1"/>
            </p:cNvSpPr>
            <p:nvPr/>
          </p:nvSpPr>
          <p:spPr bwMode="auto">
            <a:xfrm>
              <a:off x="3399670" y="2787993"/>
              <a:ext cx="16466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274221"/>
                  </a:solidFill>
                  <a:latin typeface="Arial" panose="020B0604020202020204" pitchFamily="34" charset="0"/>
                  <a:cs typeface="Arial" panose="020B0604020202020204" pitchFamily="34" charset="0"/>
                </a:rPr>
                <a:t>Scenario target  </a:t>
              </a:r>
              <a:r>
                <a:rPr lang="en-US" altLang="en-US" sz="1400">
                  <a:solidFill>
                    <a:srgbClr val="000000"/>
                  </a:solidFill>
                  <a:latin typeface="Arial" panose="020B0604020202020204" pitchFamily="34" charset="0"/>
                  <a:cs typeface="Arial" panose="020B0604020202020204" pitchFamily="34" charset="0"/>
                </a:rPr>
                <a:t>– </a:t>
              </a:r>
            </a:p>
          </p:txBody>
        </p:sp>
        <p:sp>
          <p:nvSpPr>
            <p:cNvPr id="143380" name="Rectangle 34"/>
            <p:cNvSpPr>
              <a:spLocks noChangeArrowheads="1"/>
            </p:cNvSpPr>
            <p:nvPr/>
          </p:nvSpPr>
          <p:spPr bwMode="auto">
            <a:xfrm>
              <a:off x="3203589" y="3034271"/>
              <a:ext cx="17075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solidFill>
                    <a:srgbClr val="274221"/>
                  </a:solidFill>
                  <a:latin typeface="Arial" panose="020B0604020202020204" pitchFamily="34" charset="0"/>
                  <a:cs typeface="Arial" panose="020B0604020202020204" pitchFamily="34" charset="0"/>
                </a:rPr>
                <a:t>Readiness Rate  </a:t>
              </a:r>
              <a:r>
                <a:rPr lang="en-US" altLang="en-US" sz="1400" dirty="0">
                  <a:solidFill>
                    <a:srgbClr val="000000"/>
                  </a:solidFill>
                  <a:latin typeface="Arial" panose="020B0604020202020204" pitchFamily="34" charset="0"/>
                  <a:cs typeface="Arial" panose="020B0604020202020204" pitchFamily="34" charset="0"/>
                </a:rPr>
                <a:t>– </a:t>
              </a:r>
            </a:p>
          </p:txBody>
        </p:sp>
        <p:sp>
          <p:nvSpPr>
            <p:cNvPr id="143381" name="Rectangle 35"/>
            <p:cNvSpPr>
              <a:spLocks noChangeArrowheads="1"/>
            </p:cNvSpPr>
            <p:nvPr/>
          </p:nvSpPr>
          <p:spPr bwMode="auto">
            <a:xfrm>
              <a:off x="1873691" y="3453867"/>
              <a:ext cx="27927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274221"/>
                  </a:solidFill>
                  <a:latin typeface="Arial" panose="020B0604020202020204" pitchFamily="34" charset="0"/>
                  <a:cs typeface="Arial" panose="020B0604020202020204" pitchFamily="34" charset="0"/>
                </a:rPr>
                <a:t>AAR Notes / Lessons Learned </a:t>
              </a:r>
              <a:r>
                <a:rPr lang="en-US" altLang="en-US" sz="1400">
                  <a:solidFill>
                    <a:srgbClr val="000000"/>
                  </a:solidFill>
                  <a:latin typeface="Arial" panose="020B0604020202020204" pitchFamily="34" charset="0"/>
                  <a:cs typeface="Arial" panose="020B0604020202020204" pitchFamily="34" charset="0"/>
                </a:rPr>
                <a:t>– </a:t>
              </a:r>
              <a:endParaRPr lang="en-US" altLang="en-US" sz="1400" b="1">
                <a:solidFill>
                  <a:srgbClr val="000000"/>
                </a:solidFill>
                <a:latin typeface="Arial" panose="020B0604020202020204" pitchFamily="34" charset="0"/>
                <a:cs typeface="Arial" panose="020B0604020202020204" pitchFamily="34" charset="0"/>
              </a:endParaRPr>
            </a:p>
          </p:txBody>
        </p:sp>
        <p:sp>
          <p:nvSpPr>
            <p:cNvPr id="143382" name="Rectangle 36"/>
            <p:cNvSpPr>
              <a:spLocks noChangeArrowheads="1"/>
            </p:cNvSpPr>
            <p:nvPr/>
          </p:nvSpPr>
          <p:spPr bwMode="auto">
            <a:xfrm>
              <a:off x="1558562" y="3964608"/>
              <a:ext cx="28705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274221"/>
                  </a:solidFill>
                </a:rPr>
                <a:t>Command Structure / Authorities</a:t>
              </a:r>
              <a:r>
                <a:rPr lang="en-US" altLang="en-US" sz="1400">
                  <a:solidFill>
                    <a:srgbClr val="000000"/>
                  </a:solidFill>
                  <a:latin typeface="Arial" panose="020B0604020202020204" pitchFamily="34" charset="0"/>
                  <a:cs typeface="Arial" panose="020B0604020202020204" pitchFamily="34" charset="0"/>
                </a:rPr>
                <a:t>  – </a:t>
              </a:r>
              <a:endParaRPr lang="en-US" altLang="en-US" sz="1400" b="1">
                <a:solidFill>
                  <a:srgbClr val="000000"/>
                </a:solidFill>
                <a:latin typeface="Arial" panose="020B0604020202020204" pitchFamily="34" charset="0"/>
                <a:cs typeface="Arial" panose="020B0604020202020204" pitchFamily="34" charset="0"/>
              </a:endParaRPr>
            </a:p>
          </p:txBody>
        </p:sp>
        <p:sp>
          <p:nvSpPr>
            <p:cNvPr id="143383" name="Rectangle 37"/>
            <p:cNvSpPr>
              <a:spLocks noChangeArrowheads="1"/>
            </p:cNvSpPr>
            <p:nvPr/>
          </p:nvSpPr>
          <p:spPr bwMode="auto">
            <a:xfrm>
              <a:off x="2632391" y="3232086"/>
              <a:ext cx="21547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274221"/>
                  </a:solidFill>
                  <a:latin typeface="Arial" panose="020B0604020202020204" pitchFamily="34" charset="0"/>
                  <a:cs typeface="Arial" panose="020B0604020202020204" pitchFamily="34" charset="0"/>
                </a:rPr>
                <a:t>Rules of Engagement  </a:t>
              </a:r>
              <a:r>
                <a:rPr lang="en-US" altLang="en-US" sz="1400">
                  <a:solidFill>
                    <a:srgbClr val="000000"/>
                  </a:solidFill>
                  <a:latin typeface="Arial" panose="020B0604020202020204" pitchFamily="34" charset="0"/>
                  <a:cs typeface="Arial" panose="020B0604020202020204" pitchFamily="34" charset="0"/>
                </a:rPr>
                <a:t>–</a:t>
              </a:r>
              <a:r>
                <a:rPr lang="en-US" altLang="en-US" sz="1400">
                  <a:solidFill>
                    <a:srgbClr val="FF0000"/>
                  </a:solidFill>
                  <a:latin typeface="Arial" panose="020B0604020202020204" pitchFamily="34" charset="0"/>
                  <a:cs typeface="Arial" panose="020B0604020202020204" pitchFamily="34" charset="0"/>
                </a:rPr>
                <a:t> </a:t>
              </a:r>
              <a:endParaRPr lang="en-US" altLang="en-US" sz="1400" b="1">
                <a:solidFill>
                  <a:srgbClr val="FF0000"/>
                </a:solidFill>
                <a:latin typeface="Arial" panose="020B0604020202020204" pitchFamily="34" charset="0"/>
                <a:cs typeface="Arial" panose="020B0604020202020204" pitchFamily="34" charset="0"/>
              </a:endParaRPr>
            </a:p>
          </p:txBody>
        </p:sp>
        <p:sp>
          <p:nvSpPr>
            <p:cNvPr id="143384" name="Rectangle 38"/>
            <p:cNvSpPr>
              <a:spLocks noChangeArrowheads="1"/>
            </p:cNvSpPr>
            <p:nvPr/>
          </p:nvSpPr>
          <p:spPr bwMode="auto">
            <a:xfrm>
              <a:off x="4985775" y="2061887"/>
              <a:ext cx="2116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274221"/>
                  </a:solidFill>
                  <a:latin typeface="Arial" panose="020B0604020202020204" pitchFamily="34" charset="0"/>
                  <a:cs typeface="Arial" panose="020B0604020202020204" pitchFamily="34" charset="0"/>
                </a:rPr>
                <a:t>Alert status / Schedules </a:t>
              </a:r>
            </a:p>
          </p:txBody>
        </p:sp>
        <p:sp>
          <p:nvSpPr>
            <p:cNvPr id="143385" name="Rectangle 39"/>
            <p:cNvSpPr>
              <a:spLocks noChangeArrowheads="1"/>
            </p:cNvSpPr>
            <p:nvPr/>
          </p:nvSpPr>
          <p:spPr bwMode="auto">
            <a:xfrm>
              <a:off x="7734174" y="4089039"/>
              <a:ext cx="20051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000000"/>
                  </a:solidFill>
                  <a:latin typeface="Arial" panose="020B0604020202020204" pitchFamily="34" charset="0"/>
                  <a:cs typeface="Arial" panose="020B0604020202020204" pitchFamily="34" charset="0"/>
                </a:rPr>
                <a:t>– </a:t>
              </a:r>
              <a:r>
                <a:rPr lang="en-US" altLang="en-US" sz="1400" b="1">
                  <a:solidFill>
                    <a:srgbClr val="000000"/>
                  </a:solidFill>
                  <a:latin typeface="Arial" panose="020B0604020202020204" pitchFamily="34" charset="0"/>
                  <a:cs typeface="Arial" panose="020B0604020202020204" pitchFamily="34" charset="0"/>
                </a:rPr>
                <a:t>  </a:t>
              </a:r>
              <a:r>
                <a:rPr lang="en-US" altLang="en-US" sz="1400">
                  <a:solidFill>
                    <a:srgbClr val="0000CC"/>
                  </a:solidFill>
                  <a:latin typeface="Arial" panose="020B0604020202020204" pitchFamily="34" charset="0"/>
                  <a:cs typeface="Arial" panose="020B0604020202020204" pitchFamily="34" charset="0"/>
                </a:rPr>
                <a:t>PAO News Release</a:t>
              </a:r>
            </a:p>
          </p:txBody>
        </p:sp>
        <p:sp>
          <p:nvSpPr>
            <p:cNvPr id="143386" name="Rectangle 40"/>
            <p:cNvSpPr>
              <a:spLocks noChangeArrowheads="1"/>
            </p:cNvSpPr>
            <p:nvPr/>
          </p:nvSpPr>
          <p:spPr bwMode="auto">
            <a:xfrm>
              <a:off x="7839712" y="3854489"/>
              <a:ext cx="21755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000000"/>
                  </a:solidFill>
                  <a:latin typeface="Arial" panose="020B0604020202020204" pitchFamily="34" charset="0"/>
                  <a:cs typeface="Arial" panose="020B0604020202020204" pitchFamily="34" charset="0"/>
                </a:rPr>
                <a:t>– </a:t>
              </a:r>
              <a:r>
                <a:rPr lang="en-US" altLang="en-US" sz="1400" b="1">
                  <a:solidFill>
                    <a:srgbClr val="000000"/>
                  </a:solidFill>
                  <a:latin typeface="Arial" panose="020B0604020202020204" pitchFamily="34" charset="0"/>
                  <a:cs typeface="Arial" panose="020B0604020202020204" pitchFamily="34" charset="0"/>
                </a:rPr>
                <a:t>  </a:t>
              </a:r>
              <a:r>
                <a:rPr lang="en-US" altLang="en-US" sz="1400">
                  <a:solidFill>
                    <a:srgbClr val="0000CC"/>
                  </a:solidFill>
                  <a:latin typeface="Arial" panose="020B0604020202020204" pitchFamily="34" charset="0"/>
                  <a:cs typeface="Arial" panose="020B0604020202020204" pitchFamily="34" charset="0"/>
                </a:rPr>
                <a:t>Major News Networks</a:t>
              </a:r>
            </a:p>
          </p:txBody>
        </p:sp>
        <p:sp>
          <p:nvSpPr>
            <p:cNvPr id="143387" name="Rectangle 41"/>
            <p:cNvSpPr>
              <a:spLocks noChangeArrowheads="1"/>
            </p:cNvSpPr>
            <p:nvPr/>
          </p:nvSpPr>
          <p:spPr bwMode="auto">
            <a:xfrm>
              <a:off x="7635995" y="4329974"/>
              <a:ext cx="1757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000000"/>
                  </a:solidFill>
                  <a:latin typeface="Arial" panose="020B0604020202020204" pitchFamily="34" charset="0"/>
                  <a:cs typeface="Arial" panose="020B0604020202020204" pitchFamily="34" charset="0"/>
                </a:rPr>
                <a:t>– </a:t>
              </a:r>
              <a:r>
                <a:rPr lang="en-US" altLang="en-US" sz="1400" b="1">
                  <a:solidFill>
                    <a:srgbClr val="000000"/>
                  </a:solidFill>
                  <a:latin typeface="Arial" panose="020B0604020202020204" pitchFamily="34" charset="0"/>
                  <a:cs typeface="Arial" panose="020B0604020202020204" pitchFamily="34" charset="0"/>
                </a:rPr>
                <a:t>  </a:t>
              </a:r>
              <a:r>
                <a:rPr lang="en-US" altLang="en-US" sz="1400">
                  <a:solidFill>
                    <a:srgbClr val="0000CC"/>
                  </a:solidFill>
                  <a:latin typeface="Arial" panose="020B0604020202020204" pitchFamily="34" charset="0"/>
                  <a:cs typeface="Arial" panose="020B0604020202020204" pitchFamily="34" charset="0"/>
                </a:rPr>
                <a:t>Unit News Letter</a:t>
              </a:r>
            </a:p>
          </p:txBody>
        </p:sp>
        <p:sp>
          <p:nvSpPr>
            <p:cNvPr id="143388" name="Rectangle 42"/>
            <p:cNvSpPr>
              <a:spLocks noChangeArrowheads="1"/>
            </p:cNvSpPr>
            <p:nvPr/>
          </p:nvSpPr>
          <p:spPr bwMode="auto">
            <a:xfrm>
              <a:off x="2546448" y="4435498"/>
              <a:ext cx="2284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274221"/>
                  </a:solidFill>
                  <a:latin typeface="Arial" panose="020B0604020202020204" pitchFamily="34" charset="0"/>
                  <a:cs typeface="Arial" panose="020B0604020202020204" pitchFamily="34" charset="0"/>
                </a:rPr>
                <a:t>Intentions / Capabilities  </a:t>
              </a:r>
              <a:r>
                <a:rPr lang="en-US" altLang="en-US" sz="1400">
                  <a:solidFill>
                    <a:srgbClr val="000000"/>
                  </a:solidFill>
                  <a:latin typeface="Arial" panose="020B0604020202020204" pitchFamily="34" charset="0"/>
                  <a:cs typeface="Arial" panose="020B0604020202020204" pitchFamily="34" charset="0"/>
                </a:rPr>
                <a:t>– </a:t>
              </a:r>
              <a:endParaRPr lang="en-US" altLang="en-US" sz="1400" b="1">
                <a:solidFill>
                  <a:srgbClr val="000000"/>
                </a:solidFill>
                <a:latin typeface="Arial" panose="020B0604020202020204" pitchFamily="34" charset="0"/>
                <a:cs typeface="Arial" panose="020B0604020202020204" pitchFamily="34" charset="0"/>
              </a:endParaRPr>
            </a:p>
          </p:txBody>
        </p:sp>
        <p:sp>
          <p:nvSpPr>
            <p:cNvPr id="143389" name="Rectangle 43"/>
            <p:cNvSpPr>
              <a:spLocks noChangeArrowheads="1"/>
            </p:cNvSpPr>
            <p:nvPr/>
          </p:nvSpPr>
          <p:spPr bwMode="auto">
            <a:xfrm>
              <a:off x="2063878" y="4195326"/>
              <a:ext cx="2295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274221"/>
                  </a:solidFill>
                </a:rPr>
                <a:t>TTPs, SOP, Plans, Doctrine  </a:t>
              </a:r>
              <a:r>
                <a:rPr lang="en-US" altLang="en-US" sz="1400">
                  <a:solidFill>
                    <a:srgbClr val="000000"/>
                  </a:solidFill>
                  <a:latin typeface="Arial" panose="020B0604020202020204" pitchFamily="34" charset="0"/>
                  <a:cs typeface="Arial" panose="020B0604020202020204" pitchFamily="34" charset="0"/>
                </a:rPr>
                <a:t>– </a:t>
              </a:r>
            </a:p>
          </p:txBody>
        </p:sp>
        <p:sp>
          <p:nvSpPr>
            <p:cNvPr id="143390" name="Rectangle 44"/>
            <p:cNvSpPr>
              <a:spLocks noChangeArrowheads="1"/>
            </p:cNvSpPr>
            <p:nvPr/>
          </p:nvSpPr>
          <p:spPr bwMode="auto">
            <a:xfrm>
              <a:off x="4683999" y="5859896"/>
              <a:ext cx="29113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274221"/>
                  </a:solidFill>
                  <a:latin typeface="Arial" panose="020B0604020202020204" pitchFamily="34" charset="0"/>
                  <a:cs typeface="Arial" panose="020B0604020202020204" pitchFamily="34" charset="0"/>
                </a:rPr>
                <a:t>Security classification of program </a:t>
              </a:r>
            </a:p>
          </p:txBody>
        </p:sp>
        <p:sp>
          <p:nvSpPr>
            <p:cNvPr id="143391" name="Rectangle 46"/>
            <p:cNvSpPr>
              <a:spLocks noChangeArrowheads="1"/>
            </p:cNvSpPr>
            <p:nvPr/>
          </p:nvSpPr>
          <p:spPr bwMode="auto">
            <a:xfrm>
              <a:off x="5285985" y="1868261"/>
              <a:ext cx="15872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274221"/>
                  </a:solidFill>
                  <a:latin typeface="Arial" panose="020B0604020202020204" pitchFamily="34" charset="0"/>
                  <a:cs typeface="Arial" panose="020B0604020202020204" pitchFamily="34" charset="0"/>
                </a:rPr>
                <a:t>Intent to mobilize </a:t>
              </a:r>
            </a:p>
          </p:txBody>
        </p:sp>
        <p:sp>
          <p:nvSpPr>
            <p:cNvPr id="143392" name="Rectangle 47"/>
            <p:cNvSpPr>
              <a:spLocks noChangeArrowheads="1"/>
            </p:cNvSpPr>
            <p:nvPr/>
          </p:nvSpPr>
          <p:spPr bwMode="auto">
            <a:xfrm>
              <a:off x="4734790" y="5655749"/>
              <a:ext cx="28232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274221"/>
                  </a:solidFill>
                  <a:latin typeface="Arial" panose="020B0604020202020204" pitchFamily="34" charset="0"/>
                  <a:cs typeface="Arial" panose="020B0604020202020204" pitchFamily="34" charset="0"/>
                </a:rPr>
                <a:t>Analytical methods &amp; processes </a:t>
              </a:r>
            </a:p>
          </p:txBody>
        </p:sp>
        <p:sp>
          <p:nvSpPr>
            <p:cNvPr id="143393" name="Rectangle 48"/>
            <p:cNvSpPr>
              <a:spLocks noChangeArrowheads="1"/>
            </p:cNvSpPr>
            <p:nvPr/>
          </p:nvSpPr>
          <p:spPr bwMode="auto">
            <a:xfrm>
              <a:off x="5468374" y="1692345"/>
              <a:ext cx="11192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274221"/>
                  </a:solidFill>
                  <a:latin typeface="Arial" panose="020B0604020202020204" pitchFamily="34" charset="0"/>
                  <a:cs typeface="Arial" panose="020B0604020202020204" pitchFamily="34" charset="0"/>
                </a:rPr>
                <a:t>Manpower  </a:t>
              </a:r>
            </a:p>
          </p:txBody>
        </p:sp>
        <p:sp>
          <p:nvSpPr>
            <p:cNvPr id="143394" name="Rectangle 50"/>
            <p:cNvSpPr>
              <a:spLocks noChangeArrowheads="1"/>
            </p:cNvSpPr>
            <p:nvPr/>
          </p:nvSpPr>
          <p:spPr bwMode="auto">
            <a:xfrm>
              <a:off x="7527376" y="4575018"/>
              <a:ext cx="30715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000000"/>
                  </a:solidFill>
                  <a:latin typeface="Arial" panose="020B0604020202020204" pitchFamily="34" charset="0"/>
                  <a:cs typeface="Arial" panose="020B0604020202020204" pitchFamily="34" charset="0"/>
                </a:rPr>
                <a:t>– </a:t>
              </a:r>
              <a:r>
                <a:rPr lang="en-US" altLang="en-US" sz="1400" b="1">
                  <a:solidFill>
                    <a:srgbClr val="000000"/>
                  </a:solidFill>
                  <a:latin typeface="Arial" panose="020B0604020202020204" pitchFamily="34" charset="0"/>
                  <a:cs typeface="Arial" panose="020B0604020202020204" pitchFamily="34" charset="0"/>
                </a:rPr>
                <a:t>  </a:t>
              </a:r>
              <a:r>
                <a:rPr lang="en-US" altLang="en-US" sz="1400">
                  <a:solidFill>
                    <a:srgbClr val="0000CC"/>
                  </a:solidFill>
                  <a:latin typeface="Arial" panose="020B0604020202020204" pitchFamily="34" charset="0"/>
                  <a:cs typeface="Arial" panose="020B0604020202020204" pitchFamily="34" charset="0"/>
                </a:rPr>
                <a:t>Commercial Open-Source    Journals </a:t>
              </a:r>
              <a:r>
                <a:rPr lang="en-US" altLang="en-US" sz="1400">
                  <a:solidFill>
                    <a:srgbClr val="000000"/>
                  </a:solidFill>
                  <a:latin typeface="Arial" panose="020B0604020202020204" pitchFamily="34" charset="0"/>
                  <a:cs typeface="Arial" panose="020B0604020202020204" pitchFamily="34" charset="0"/>
                </a:rPr>
                <a:t>(i.e., Janes, DefenseOne)</a:t>
              </a:r>
            </a:p>
          </p:txBody>
        </p:sp>
        <p:sp>
          <p:nvSpPr>
            <p:cNvPr id="143395" name="Rectangle 51"/>
            <p:cNvSpPr>
              <a:spLocks noChangeArrowheads="1"/>
            </p:cNvSpPr>
            <p:nvPr/>
          </p:nvSpPr>
          <p:spPr bwMode="auto">
            <a:xfrm>
              <a:off x="4542687" y="5281344"/>
              <a:ext cx="32074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0000CC"/>
                  </a:solidFill>
                  <a:latin typeface="Arial" panose="020B0604020202020204" pitchFamily="34" charset="0"/>
                  <a:cs typeface="Arial" panose="020B0604020202020204" pitchFamily="34" charset="0"/>
                </a:rPr>
                <a:t>Job Postings / Gov. Contract Listings  </a:t>
              </a:r>
            </a:p>
          </p:txBody>
        </p:sp>
        <p:sp>
          <p:nvSpPr>
            <p:cNvPr id="143396" name="Rectangle 52"/>
            <p:cNvSpPr>
              <a:spLocks noChangeArrowheads="1"/>
            </p:cNvSpPr>
            <p:nvPr/>
          </p:nvSpPr>
          <p:spPr bwMode="auto">
            <a:xfrm>
              <a:off x="4775115" y="5472787"/>
              <a:ext cx="26981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0000CC"/>
                  </a:solidFill>
                  <a:latin typeface="Arial" panose="020B0604020202020204" pitchFamily="34" charset="0"/>
                  <a:cs typeface="Arial" panose="020B0604020202020204" pitchFamily="34" charset="0"/>
                </a:rPr>
                <a:t>Contractor Corporate Websites </a:t>
              </a:r>
            </a:p>
          </p:txBody>
        </p:sp>
        <p:sp>
          <p:nvSpPr>
            <p:cNvPr id="143397" name="Rectangle 53"/>
            <p:cNvSpPr>
              <a:spLocks noChangeArrowheads="1"/>
            </p:cNvSpPr>
            <p:nvPr/>
          </p:nvSpPr>
          <p:spPr bwMode="auto">
            <a:xfrm>
              <a:off x="7703485" y="3431303"/>
              <a:ext cx="29225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000000"/>
                  </a:solidFill>
                  <a:latin typeface="Arial" panose="020B0604020202020204" pitchFamily="34" charset="0"/>
                  <a:cs typeface="Arial" panose="020B0604020202020204" pitchFamily="34" charset="0"/>
                </a:rPr>
                <a:t>– </a:t>
              </a:r>
              <a:r>
                <a:rPr lang="en-US" altLang="en-US" sz="1400" b="1">
                  <a:solidFill>
                    <a:srgbClr val="000000"/>
                  </a:solidFill>
                  <a:latin typeface="Arial" panose="020B0604020202020204" pitchFamily="34" charset="0"/>
                  <a:cs typeface="Arial" panose="020B0604020202020204" pitchFamily="34" charset="0"/>
                </a:rPr>
                <a:t>  </a:t>
              </a:r>
              <a:r>
                <a:rPr lang="en-US" altLang="en-US" sz="1400">
                  <a:solidFill>
                    <a:srgbClr val="0000CC"/>
                  </a:solidFill>
                  <a:latin typeface="Arial" panose="020B0604020202020204" pitchFamily="34" charset="0"/>
                  <a:cs typeface="Arial" panose="020B0604020202020204" pitchFamily="34" charset="0"/>
                </a:rPr>
                <a:t>Anonymous Company </a:t>
              </a:r>
              <a:r>
                <a:rPr lang="en-US" altLang="en-US" sz="1400">
                  <a:solidFill>
                    <a:srgbClr val="0000CC"/>
                  </a:solidFill>
                </a:rPr>
                <a:t>R</a:t>
              </a:r>
              <a:r>
                <a:rPr lang="en-US" altLang="en-US" sz="1400">
                  <a:solidFill>
                    <a:srgbClr val="0000CC"/>
                  </a:solidFill>
                  <a:latin typeface="Arial" panose="020B0604020202020204" pitchFamily="34" charset="0"/>
                  <a:cs typeface="Arial" panose="020B0604020202020204" pitchFamily="34" charset="0"/>
                </a:rPr>
                <a:t>eviews</a:t>
              </a:r>
            </a:p>
          </p:txBody>
        </p:sp>
        <p:grpSp>
          <p:nvGrpSpPr>
            <p:cNvPr id="143398" name="Group 54"/>
            <p:cNvGrpSpPr>
              <a:grpSpLocks/>
            </p:cNvGrpSpPr>
            <p:nvPr/>
          </p:nvGrpSpPr>
          <p:grpSpPr bwMode="auto">
            <a:xfrm>
              <a:off x="8534401" y="5331859"/>
              <a:ext cx="2050113" cy="670720"/>
              <a:chOff x="87421" y="5198750"/>
              <a:chExt cx="2382309" cy="670720"/>
            </a:xfrm>
          </p:grpSpPr>
          <p:sp>
            <p:nvSpPr>
              <p:cNvPr id="56" name="Rectangle 55"/>
              <p:cNvSpPr/>
              <p:nvPr/>
            </p:nvSpPr>
            <p:spPr>
              <a:xfrm>
                <a:off x="88004" y="5407713"/>
                <a:ext cx="2380980" cy="461304"/>
              </a:xfrm>
              <a:prstGeom prst="rect">
                <a:avLst/>
              </a:prstGeom>
              <a:solidFill>
                <a:schemeClr val="bg1">
                  <a:lumMod val="95000"/>
                </a:schemeClr>
              </a:solidFill>
              <a:ln>
                <a:solidFill>
                  <a:schemeClr val="tx1"/>
                </a:solidFill>
              </a:ln>
            </p:spPr>
            <p:txBody>
              <a:bodyPr lIns="45720" rIns="18288">
                <a:spAutoFit/>
              </a:bodyPr>
              <a:lstStyle/>
              <a:p>
                <a:pPr algn="ctr" eaLnBrk="1" hangingPunct="1">
                  <a:defRPr/>
                </a:pPr>
                <a:r>
                  <a:rPr lang="en-US" sz="1200" dirty="0">
                    <a:solidFill>
                      <a:prstClr val="black"/>
                    </a:solidFill>
                    <a:latin typeface="Arial" charset="0"/>
                    <a:cs typeface="Arial" charset="0"/>
                  </a:rPr>
                  <a:t>Are multiple sources creating too clear of a picture?</a:t>
                </a:r>
              </a:p>
            </p:txBody>
          </p:sp>
          <p:sp>
            <p:nvSpPr>
              <p:cNvPr id="143413" name="TextBox 56"/>
              <p:cNvSpPr txBox="1">
                <a:spLocks noChangeArrowheads="1"/>
              </p:cNvSpPr>
              <p:nvPr/>
            </p:nvSpPr>
            <p:spPr bwMode="auto">
              <a:xfrm>
                <a:off x="87422" y="5198750"/>
                <a:ext cx="2382308" cy="215444"/>
              </a:xfrm>
              <a:prstGeom prst="rect">
                <a:avLst/>
              </a:prstGeom>
              <a:solidFill>
                <a:srgbClr val="FF3B3B"/>
              </a:solidFill>
              <a:ln w="9525">
                <a:solidFill>
                  <a:schemeClr val="tx1"/>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b="1">
                    <a:solidFill>
                      <a:srgbClr val="FFFFFF"/>
                    </a:solidFill>
                    <a:latin typeface="Arial" panose="020B0604020202020204" pitchFamily="34" charset="0"/>
                    <a:cs typeface="Arial" panose="020B0604020202020204" pitchFamily="34" charset="0"/>
                  </a:rPr>
                  <a:t>Aggregation</a:t>
                </a:r>
              </a:p>
            </p:txBody>
          </p:sp>
        </p:grpSp>
        <p:sp>
          <p:nvSpPr>
            <p:cNvPr id="143399" name="Rectangle 57"/>
            <p:cNvSpPr>
              <a:spLocks noChangeArrowheads="1"/>
            </p:cNvSpPr>
            <p:nvPr/>
          </p:nvSpPr>
          <p:spPr bwMode="auto">
            <a:xfrm>
              <a:off x="2021150" y="3723693"/>
              <a:ext cx="24929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0000CC"/>
                  </a:solidFill>
                  <a:latin typeface="Arial" panose="020B0604020202020204" pitchFamily="34" charset="0"/>
                  <a:cs typeface="Arial" panose="020B0604020202020204" pitchFamily="34" charset="0"/>
                </a:rPr>
                <a:t>HQ &amp; FO Public Websites  </a:t>
              </a:r>
              <a:r>
                <a:rPr lang="en-US" altLang="en-US" sz="1400">
                  <a:solidFill>
                    <a:srgbClr val="000000"/>
                  </a:solidFill>
                  <a:latin typeface="Arial" panose="020B0604020202020204" pitchFamily="34" charset="0"/>
                  <a:cs typeface="Arial" panose="020B0604020202020204" pitchFamily="34" charset="0"/>
                </a:rPr>
                <a:t>– </a:t>
              </a:r>
              <a:endParaRPr lang="en-US" altLang="en-US" sz="1400" b="1">
                <a:solidFill>
                  <a:srgbClr val="000000"/>
                </a:solidFill>
                <a:latin typeface="Arial" panose="020B0604020202020204" pitchFamily="34" charset="0"/>
                <a:cs typeface="Arial" panose="020B0604020202020204" pitchFamily="34" charset="0"/>
              </a:endParaRPr>
            </a:p>
          </p:txBody>
        </p:sp>
        <p:sp>
          <p:nvSpPr>
            <p:cNvPr id="143400" name="Rectangle 60"/>
            <p:cNvSpPr>
              <a:spLocks noChangeArrowheads="1"/>
            </p:cNvSpPr>
            <p:nvPr/>
          </p:nvSpPr>
          <p:spPr bwMode="auto">
            <a:xfrm>
              <a:off x="4563545" y="2226361"/>
              <a:ext cx="29607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chemeClr val="accent1"/>
                  </a:solidFill>
                  <a:latin typeface="Arial" panose="020B0604020202020204" pitchFamily="34" charset="0"/>
                  <a:cs typeface="Arial" panose="020B0604020202020204" pitchFamily="34" charset="0"/>
                </a:rPr>
                <a:t>Direct Observation / Trash Analysis</a:t>
              </a:r>
            </a:p>
          </p:txBody>
        </p:sp>
        <p:grpSp>
          <p:nvGrpSpPr>
            <p:cNvPr id="143401" name="Group 61"/>
            <p:cNvGrpSpPr>
              <a:grpSpLocks/>
            </p:cNvGrpSpPr>
            <p:nvPr/>
          </p:nvGrpSpPr>
          <p:grpSpPr bwMode="auto">
            <a:xfrm>
              <a:off x="1614161" y="5335071"/>
              <a:ext cx="2050114" cy="670721"/>
              <a:chOff x="87422" y="5198750"/>
              <a:chExt cx="2127557" cy="670721"/>
            </a:xfrm>
          </p:grpSpPr>
          <p:sp>
            <p:nvSpPr>
              <p:cNvPr id="63" name="Rectangle 62"/>
              <p:cNvSpPr/>
              <p:nvPr/>
            </p:nvSpPr>
            <p:spPr>
              <a:xfrm>
                <a:off x="86967" y="5407535"/>
                <a:ext cx="2127812" cy="461303"/>
              </a:xfrm>
              <a:prstGeom prst="rect">
                <a:avLst/>
              </a:prstGeom>
              <a:solidFill>
                <a:schemeClr val="bg1">
                  <a:lumMod val="95000"/>
                </a:schemeClr>
              </a:solidFill>
              <a:ln>
                <a:solidFill>
                  <a:schemeClr val="tx1"/>
                </a:solidFill>
              </a:ln>
            </p:spPr>
            <p:txBody>
              <a:bodyPr lIns="45720" rIns="18288">
                <a:spAutoFit/>
              </a:bodyPr>
              <a:lstStyle/>
              <a:p>
                <a:pPr algn="ctr" eaLnBrk="1" hangingPunct="1">
                  <a:defRPr/>
                </a:pPr>
                <a:r>
                  <a:rPr lang="en-US" sz="1200" dirty="0">
                    <a:solidFill>
                      <a:prstClr val="black"/>
                    </a:solidFill>
                    <a:latin typeface="Arial" charset="0"/>
                    <a:cs typeface="Arial" charset="0"/>
                  </a:rPr>
                  <a:t>Is unprotected sensitive information leaking?</a:t>
                </a:r>
              </a:p>
            </p:txBody>
          </p:sp>
          <p:sp>
            <p:nvSpPr>
              <p:cNvPr id="143411" name="TextBox 63"/>
              <p:cNvSpPr txBox="1">
                <a:spLocks noChangeArrowheads="1"/>
              </p:cNvSpPr>
              <p:nvPr/>
            </p:nvSpPr>
            <p:spPr bwMode="auto">
              <a:xfrm>
                <a:off x="87422" y="5198750"/>
                <a:ext cx="2127557" cy="215444"/>
              </a:xfrm>
              <a:prstGeom prst="rect">
                <a:avLst/>
              </a:prstGeom>
              <a:solidFill>
                <a:srgbClr val="FF3B3B"/>
              </a:solidFill>
              <a:ln w="9525">
                <a:solidFill>
                  <a:schemeClr val="tx1"/>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b="1">
                    <a:solidFill>
                      <a:srgbClr val="FFFFFF"/>
                    </a:solidFill>
                    <a:latin typeface="Arial" panose="020B0604020202020204" pitchFamily="34" charset="0"/>
                    <a:cs typeface="Arial" panose="020B0604020202020204" pitchFamily="34" charset="0"/>
                  </a:rPr>
                  <a:t>Compromise</a:t>
                </a:r>
              </a:p>
            </p:txBody>
          </p:sp>
        </p:grpSp>
        <p:grpSp>
          <p:nvGrpSpPr>
            <p:cNvPr id="143402" name="Group 64"/>
            <p:cNvGrpSpPr>
              <a:grpSpLocks/>
            </p:cNvGrpSpPr>
            <p:nvPr/>
          </p:nvGrpSpPr>
          <p:grpSpPr bwMode="auto">
            <a:xfrm>
              <a:off x="5051945" y="1288939"/>
              <a:ext cx="2050114" cy="457612"/>
              <a:chOff x="3418209" y="1180499"/>
              <a:chExt cx="2384430" cy="457612"/>
            </a:xfrm>
          </p:grpSpPr>
          <p:sp>
            <p:nvSpPr>
              <p:cNvPr id="66" name="Rectangle 65"/>
              <p:cNvSpPr/>
              <p:nvPr/>
            </p:nvSpPr>
            <p:spPr>
              <a:xfrm>
                <a:off x="3417548" y="1361075"/>
                <a:ext cx="2384715" cy="277693"/>
              </a:xfrm>
              <a:prstGeom prst="rect">
                <a:avLst/>
              </a:prstGeom>
              <a:solidFill>
                <a:schemeClr val="bg1">
                  <a:lumMod val="95000"/>
                </a:schemeClr>
              </a:solidFill>
              <a:ln>
                <a:solidFill>
                  <a:schemeClr val="tx1"/>
                </a:solidFill>
              </a:ln>
            </p:spPr>
            <p:txBody>
              <a:bodyPr>
                <a:spAutoFit/>
              </a:bodyPr>
              <a:lstStyle/>
              <a:p>
                <a:pPr algn="ctr" eaLnBrk="1" hangingPunct="1">
                  <a:defRPr/>
                </a:pPr>
                <a:r>
                  <a:rPr lang="en-US" sz="1200" dirty="0">
                    <a:solidFill>
                      <a:prstClr val="black"/>
                    </a:solidFill>
                    <a:latin typeface="Arial" charset="0"/>
                    <a:cs typeface="Arial" charset="0"/>
                  </a:rPr>
                  <a:t>Is CIL data being released?</a:t>
                </a:r>
              </a:p>
            </p:txBody>
          </p:sp>
          <p:sp>
            <p:nvSpPr>
              <p:cNvPr id="143409" name="TextBox 66"/>
              <p:cNvSpPr txBox="1">
                <a:spLocks noChangeArrowheads="1"/>
              </p:cNvSpPr>
              <p:nvPr/>
            </p:nvSpPr>
            <p:spPr bwMode="auto">
              <a:xfrm>
                <a:off x="3418209" y="1180499"/>
                <a:ext cx="2384429" cy="215444"/>
              </a:xfrm>
              <a:prstGeom prst="rect">
                <a:avLst/>
              </a:prstGeom>
              <a:solidFill>
                <a:srgbClr val="FF3B3B"/>
              </a:solidFill>
              <a:ln w="9525">
                <a:solidFill>
                  <a:schemeClr val="tx1"/>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b="1">
                    <a:solidFill>
                      <a:srgbClr val="FFFFFF"/>
                    </a:solidFill>
                    <a:latin typeface="Arial" panose="020B0604020202020204" pitchFamily="34" charset="0"/>
                    <a:cs typeface="Arial" panose="020B0604020202020204" pitchFamily="34" charset="0"/>
                  </a:rPr>
                  <a:t>Violations</a:t>
                </a:r>
              </a:p>
            </p:txBody>
          </p:sp>
        </p:grpSp>
        <p:sp>
          <p:nvSpPr>
            <p:cNvPr id="143403" name="Rectangle 67"/>
            <p:cNvSpPr>
              <a:spLocks noChangeArrowheads="1"/>
            </p:cNvSpPr>
            <p:nvPr/>
          </p:nvSpPr>
          <p:spPr bwMode="auto">
            <a:xfrm>
              <a:off x="3404638" y="4879993"/>
              <a:ext cx="16366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274221"/>
                  </a:solidFill>
                  <a:latin typeface="Arial" panose="020B0604020202020204" pitchFamily="34" charset="0"/>
                  <a:cs typeface="Arial" panose="020B0604020202020204" pitchFamily="34" charset="0"/>
                </a:rPr>
                <a:t>Budget / Travel  </a:t>
              </a:r>
              <a:r>
                <a:rPr lang="en-US" altLang="en-US" sz="1400">
                  <a:solidFill>
                    <a:srgbClr val="000000"/>
                  </a:solidFill>
                  <a:latin typeface="Arial" panose="020B0604020202020204" pitchFamily="34" charset="0"/>
                  <a:cs typeface="Arial" panose="020B0604020202020204" pitchFamily="34" charset="0"/>
                </a:rPr>
                <a:t>– </a:t>
              </a:r>
              <a:endParaRPr lang="en-US" altLang="en-US" sz="1400" b="1">
                <a:solidFill>
                  <a:srgbClr val="000000"/>
                </a:solidFill>
                <a:latin typeface="Arial" panose="020B0604020202020204" pitchFamily="34" charset="0"/>
                <a:cs typeface="Arial" panose="020B0604020202020204" pitchFamily="34" charset="0"/>
              </a:endParaRPr>
            </a:p>
          </p:txBody>
        </p:sp>
        <p:sp>
          <p:nvSpPr>
            <p:cNvPr id="143404" name="Rectangle 68"/>
            <p:cNvSpPr>
              <a:spLocks noChangeArrowheads="1"/>
            </p:cNvSpPr>
            <p:nvPr/>
          </p:nvSpPr>
          <p:spPr bwMode="auto">
            <a:xfrm>
              <a:off x="2857733" y="4662101"/>
              <a:ext cx="2084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274221"/>
                  </a:solidFill>
                  <a:latin typeface="Arial" panose="020B0604020202020204" pitchFamily="34" charset="0"/>
                  <a:cs typeface="Arial" panose="020B0604020202020204" pitchFamily="34" charset="0"/>
                </a:rPr>
                <a:t>Critical Infrastructure  </a:t>
              </a:r>
              <a:r>
                <a:rPr lang="en-US" altLang="en-US" sz="1400">
                  <a:solidFill>
                    <a:srgbClr val="000000"/>
                  </a:solidFill>
                  <a:latin typeface="Arial" panose="020B0604020202020204" pitchFamily="34" charset="0"/>
                  <a:cs typeface="Arial" panose="020B0604020202020204" pitchFamily="34" charset="0"/>
                </a:rPr>
                <a:t>– </a:t>
              </a:r>
            </a:p>
          </p:txBody>
        </p:sp>
        <p:grpSp>
          <p:nvGrpSpPr>
            <p:cNvPr id="143405" name="Group 70"/>
            <p:cNvGrpSpPr>
              <a:grpSpLocks/>
            </p:cNvGrpSpPr>
            <p:nvPr/>
          </p:nvGrpSpPr>
          <p:grpSpPr bwMode="auto">
            <a:xfrm>
              <a:off x="1555339" y="1375442"/>
              <a:ext cx="2266711" cy="790026"/>
              <a:chOff x="6745455" y="1375442"/>
              <a:chExt cx="2266711" cy="790026"/>
            </a:xfrm>
          </p:grpSpPr>
          <p:sp>
            <p:nvSpPr>
              <p:cNvPr id="72" name="Rounded Rectangle 71"/>
              <p:cNvSpPr/>
              <p:nvPr/>
            </p:nvSpPr>
            <p:spPr>
              <a:xfrm>
                <a:off x="6770476" y="1375433"/>
                <a:ext cx="2242191" cy="79059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dirty="0">
                  <a:solidFill>
                    <a:prstClr val="black"/>
                  </a:solidFill>
                  <a:latin typeface="Arial"/>
                </a:endParaRPr>
              </a:p>
            </p:txBody>
          </p:sp>
          <p:sp>
            <p:nvSpPr>
              <p:cNvPr id="73" name="Rectangle 72"/>
              <p:cNvSpPr/>
              <p:nvPr/>
            </p:nvSpPr>
            <p:spPr>
              <a:xfrm>
                <a:off x="6745455" y="1384538"/>
                <a:ext cx="2267212" cy="738997"/>
              </a:xfrm>
              <a:prstGeom prst="rect">
                <a:avLst/>
              </a:prstGeom>
            </p:spPr>
            <p:txBody>
              <a:bodyPr wrap="none">
                <a:spAutoFit/>
              </a:bodyPr>
              <a:lstStyle/>
              <a:p>
                <a:pPr algn="ctr" eaLnBrk="1" hangingPunct="1">
                  <a:defRPr/>
                </a:pPr>
                <a:r>
                  <a:rPr lang="en-US" sz="1400" dirty="0">
                    <a:solidFill>
                      <a:prstClr val="black"/>
                    </a:solidFill>
                    <a:latin typeface="Arial" charset="0"/>
                    <a:cs typeface="Arial" charset="0"/>
                  </a:rPr>
                  <a:t>Legend</a:t>
                </a:r>
              </a:p>
              <a:p>
                <a:pPr marL="285750" indent="-285750" eaLnBrk="1" hangingPunct="1">
                  <a:buFont typeface="Wingdings" panose="05000000000000000000" pitchFamily="2" charset="2"/>
                  <a:buChar char="Ø"/>
                  <a:defRPr/>
                </a:pPr>
                <a:r>
                  <a:rPr lang="en-US" sz="1400" dirty="0">
                    <a:solidFill>
                      <a:srgbClr val="0000CC"/>
                    </a:solidFill>
                    <a:latin typeface="Arial" charset="0"/>
                    <a:cs typeface="Arial" charset="0"/>
                  </a:rPr>
                  <a:t>Information Source</a:t>
                </a:r>
              </a:p>
              <a:p>
                <a:pPr marL="285750" indent="-285750" eaLnBrk="1" hangingPunct="1">
                  <a:buFont typeface="Wingdings" panose="05000000000000000000" pitchFamily="2" charset="2"/>
                  <a:buChar char="Ø"/>
                  <a:defRPr/>
                </a:pPr>
                <a:r>
                  <a:rPr lang="en-US" sz="1400" dirty="0">
                    <a:solidFill>
                      <a:srgbClr val="4E8542">
                        <a:lumMod val="50000"/>
                      </a:srgbClr>
                    </a:solidFill>
                    <a:latin typeface="Arial" charset="0"/>
                    <a:cs typeface="Arial" charset="0"/>
                  </a:rPr>
                  <a:t>Vulnerable Information</a:t>
                </a:r>
              </a:p>
            </p:txBody>
          </p:sp>
        </p:grpSp>
      </p:grpSp>
      <p:sp>
        <p:nvSpPr>
          <p:cNvPr id="59" name="Title 1"/>
          <p:cNvSpPr>
            <a:spLocks noGrp="1"/>
          </p:cNvSpPr>
          <p:nvPr>
            <p:ph type="title"/>
          </p:nvPr>
        </p:nvSpPr>
        <p:spPr>
          <a:xfrm>
            <a:off x="-1" y="0"/>
            <a:ext cx="10656277" cy="685800"/>
          </a:xfrm>
        </p:spPr>
        <p:txBody>
          <a:bodyPr rtlCol="0">
            <a:normAutofit/>
          </a:bodyPr>
          <a:lstStyle/>
          <a:p>
            <a:pPr fontAlgn="auto">
              <a:spcAft>
                <a:spcPts val="0"/>
              </a:spcAft>
              <a:defRPr/>
            </a:pPr>
            <a:r>
              <a:rPr lang="en-US" sz="3600" dirty="0"/>
              <a:t>CENTER OF GRAVITY</a:t>
            </a:r>
          </a:p>
        </p:txBody>
      </p:sp>
    </p:spTree>
    <p:extLst>
      <p:ext uri="{BB962C8B-B14F-4D97-AF65-F5344CB8AC3E}">
        <p14:creationId xmlns:p14="http://schemas.microsoft.com/office/powerpoint/2010/main" val="190520183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ChangeArrowheads="1"/>
          </p:cNvSpPr>
          <p:nvPr/>
        </p:nvSpPr>
        <p:spPr bwMode="auto">
          <a:xfrm>
            <a:off x="6702425" y="903288"/>
            <a:ext cx="2400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rgbClr val="FF9900"/>
              </a:buClr>
            </a:pPr>
            <a:r>
              <a:rPr lang="en-US" altLang="en-US">
                <a:solidFill>
                  <a:srgbClr val="000000"/>
                </a:solidFill>
                <a:latin typeface="Arial" panose="020B0604020202020204" pitchFamily="34" charset="0"/>
                <a:cs typeface="Arial" panose="020B0604020202020204" pitchFamily="34" charset="0"/>
              </a:rPr>
              <a:t>    </a:t>
            </a:r>
            <a:r>
              <a:rPr lang="en-US" altLang="en-US" u="sng">
                <a:solidFill>
                  <a:srgbClr val="000000"/>
                </a:solidFill>
                <a:latin typeface="Arial" panose="020B0604020202020204" pitchFamily="34" charset="0"/>
                <a:cs typeface="Arial" panose="020B0604020202020204" pitchFamily="34" charset="0"/>
              </a:rPr>
              <a:t>Search Examples</a:t>
            </a:r>
          </a:p>
        </p:txBody>
      </p:sp>
      <p:sp>
        <p:nvSpPr>
          <p:cNvPr id="136195" name="Rectangle 4"/>
          <p:cNvSpPr>
            <a:spLocks noChangeArrowheads="1"/>
          </p:cNvSpPr>
          <p:nvPr/>
        </p:nvSpPr>
        <p:spPr bwMode="auto">
          <a:xfrm>
            <a:off x="368300" y="3848100"/>
            <a:ext cx="3392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rgbClr val="FF9900"/>
              </a:buClr>
              <a:buFont typeface="Wingdings" panose="05000000000000000000" pitchFamily="2" charset="2"/>
              <a:buChar char="Ø"/>
            </a:pPr>
            <a:r>
              <a:rPr lang="en-US" altLang="en-US" sz="2000">
                <a:solidFill>
                  <a:srgbClr val="000000"/>
                </a:solidFill>
                <a:latin typeface="Arial" panose="020B0604020202020204" pitchFamily="34" charset="0"/>
                <a:cs typeface="Arial" panose="020B0604020202020204" pitchFamily="34" charset="0"/>
              </a:rPr>
              <a:t>Replace “Army” with </a:t>
            </a:r>
            <a:r>
              <a:rPr lang="en-US" altLang="en-US" sz="2000" i="1">
                <a:solidFill>
                  <a:srgbClr val="000000"/>
                </a:solidFill>
                <a:latin typeface="Arial" panose="020B0604020202020204" pitchFamily="34" charset="0"/>
                <a:cs typeface="Arial" panose="020B0604020202020204" pitchFamily="34" charset="0"/>
              </a:rPr>
              <a:t>your organization’s</a:t>
            </a:r>
            <a:r>
              <a:rPr lang="en-US" altLang="en-US" sz="2000">
                <a:solidFill>
                  <a:srgbClr val="000000"/>
                </a:solidFill>
                <a:latin typeface="Arial" panose="020B0604020202020204" pitchFamily="34" charset="0"/>
                <a:cs typeface="Arial" panose="020B0604020202020204" pitchFamily="34" charset="0"/>
              </a:rPr>
              <a:t> </a:t>
            </a:r>
            <a:r>
              <a:rPr lang="en-US" altLang="en-US" sz="2000" i="1">
                <a:solidFill>
                  <a:srgbClr val="000000"/>
                </a:solidFill>
                <a:latin typeface="Arial" panose="020B0604020202020204" pitchFamily="34" charset="0"/>
                <a:cs typeface="Arial" panose="020B0604020202020204" pitchFamily="34" charset="0"/>
              </a:rPr>
              <a:t>name</a:t>
            </a:r>
          </a:p>
        </p:txBody>
      </p:sp>
      <p:sp>
        <p:nvSpPr>
          <p:cNvPr id="136196" name="Rectangle 5"/>
          <p:cNvSpPr>
            <a:spLocks noChangeArrowheads="1"/>
          </p:cNvSpPr>
          <p:nvPr/>
        </p:nvSpPr>
        <p:spPr bwMode="auto">
          <a:xfrm>
            <a:off x="368300" y="1177925"/>
            <a:ext cx="46529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rgbClr val="FF9900"/>
              </a:buClr>
              <a:buFont typeface="Wingdings" panose="05000000000000000000" pitchFamily="2" charset="2"/>
              <a:buChar char="Ø"/>
            </a:pPr>
            <a:r>
              <a:rPr lang="en-US" altLang="en-US" sz="2000">
                <a:solidFill>
                  <a:srgbClr val="000000"/>
                </a:solidFill>
                <a:latin typeface="Arial" panose="020B0604020202020204" pitchFamily="34" charset="0"/>
                <a:cs typeface="Arial" panose="020B0604020202020204" pitchFamily="34" charset="0"/>
              </a:rPr>
              <a:t>This search can be tailored by replacing “army.mil” with </a:t>
            </a:r>
            <a:r>
              <a:rPr lang="en-US" altLang="en-US" sz="2000" i="1">
                <a:solidFill>
                  <a:srgbClr val="000000"/>
                </a:solidFill>
                <a:latin typeface="Arial" panose="020B0604020202020204" pitchFamily="34" charset="0"/>
                <a:cs typeface="Arial" panose="020B0604020202020204" pitchFamily="34" charset="0"/>
              </a:rPr>
              <a:t>your organization’s URL</a:t>
            </a:r>
          </a:p>
        </p:txBody>
      </p:sp>
      <p:grpSp>
        <p:nvGrpSpPr>
          <p:cNvPr id="136197" name="Group 6"/>
          <p:cNvGrpSpPr>
            <a:grpSpLocks/>
          </p:cNvGrpSpPr>
          <p:nvPr/>
        </p:nvGrpSpPr>
        <p:grpSpPr bwMode="auto">
          <a:xfrm>
            <a:off x="5311775" y="1273175"/>
            <a:ext cx="5184775" cy="5184775"/>
            <a:chOff x="3787728" y="1716271"/>
            <a:chExt cx="5185270" cy="4741517"/>
          </a:xfrm>
        </p:grpSpPr>
        <p:pic>
          <p:nvPicPr>
            <p:cNvPr id="136203" name="Picture 7"/>
            <p:cNvPicPr>
              <a:picLocks noChangeAspect="1"/>
            </p:cNvPicPr>
            <p:nvPr/>
          </p:nvPicPr>
          <p:blipFill>
            <a:blip r:embed="rId3">
              <a:extLst>
                <a:ext uri="{28A0092B-C50C-407E-A947-70E740481C1C}">
                  <a14:useLocalDpi xmlns:a14="http://schemas.microsoft.com/office/drawing/2010/main" val="0"/>
                </a:ext>
              </a:extLst>
            </a:blip>
            <a:srcRect b="53436"/>
            <a:stretch>
              <a:fillRect/>
            </a:stretch>
          </p:blipFill>
          <p:spPr bwMode="auto">
            <a:xfrm>
              <a:off x="3787728" y="3974061"/>
              <a:ext cx="5185270" cy="24837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36204" name="Group 8"/>
            <p:cNvGrpSpPr>
              <a:grpSpLocks/>
            </p:cNvGrpSpPr>
            <p:nvPr/>
          </p:nvGrpSpPr>
          <p:grpSpPr bwMode="auto">
            <a:xfrm>
              <a:off x="3787728" y="1716271"/>
              <a:ext cx="5181600" cy="2095500"/>
              <a:chOff x="3545457" y="3390489"/>
              <a:chExt cx="5181600" cy="2095500"/>
            </a:xfrm>
          </p:grpSpPr>
          <p:grpSp>
            <p:nvGrpSpPr>
              <p:cNvPr id="136205" name="Group 9"/>
              <p:cNvGrpSpPr>
                <a:grpSpLocks/>
              </p:cNvGrpSpPr>
              <p:nvPr/>
            </p:nvGrpSpPr>
            <p:grpSpPr bwMode="auto">
              <a:xfrm>
                <a:off x="3545457" y="3390489"/>
                <a:ext cx="5181600" cy="2095500"/>
                <a:chOff x="2667000" y="2885048"/>
                <a:chExt cx="5181600" cy="2095500"/>
              </a:xfrm>
            </p:grpSpPr>
            <p:pic>
              <p:nvPicPr>
                <p:cNvPr id="136212" name="Picture 12"/>
                <p:cNvPicPr>
                  <a:picLocks noChangeAspect="1"/>
                </p:cNvPicPr>
                <p:nvPr/>
              </p:nvPicPr>
              <p:blipFill>
                <a:blip r:embed="rId4">
                  <a:extLst>
                    <a:ext uri="{28A0092B-C50C-407E-A947-70E740481C1C}">
                      <a14:useLocalDpi xmlns:a14="http://schemas.microsoft.com/office/drawing/2010/main" val="0"/>
                    </a:ext>
                  </a:extLst>
                </a:blip>
                <a:srcRect l="-374" r="72"/>
                <a:stretch>
                  <a:fillRect/>
                </a:stretch>
              </p:blipFill>
              <p:spPr bwMode="auto">
                <a:xfrm>
                  <a:off x="2667000" y="2885048"/>
                  <a:ext cx="5181600" cy="2095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3124244" y="3332196"/>
                  <a:ext cx="1219316" cy="97270"/>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tx1"/>
                    </a:solidFill>
                  </a:endParaRPr>
                </a:p>
              </p:txBody>
            </p:sp>
            <p:sp>
              <p:nvSpPr>
                <p:cNvPr id="15" name="Rectangle 14"/>
                <p:cNvSpPr/>
                <p:nvPr/>
              </p:nvSpPr>
              <p:spPr>
                <a:xfrm>
                  <a:off x="5029426" y="3732888"/>
                  <a:ext cx="914487" cy="97270"/>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tx1"/>
                    </a:solidFill>
                  </a:endParaRPr>
                </a:p>
              </p:txBody>
            </p:sp>
            <p:sp>
              <p:nvSpPr>
                <p:cNvPr id="16" name="Rectangle 15"/>
                <p:cNvSpPr/>
                <p:nvPr/>
              </p:nvSpPr>
              <p:spPr>
                <a:xfrm>
                  <a:off x="2895622" y="3883873"/>
                  <a:ext cx="457244" cy="97270"/>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tx1"/>
                    </a:solidFill>
                  </a:endParaRPr>
                </a:p>
              </p:txBody>
            </p:sp>
            <p:sp>
              <p:nvSpPr>
                <p:cNvPr id="17" name="Rectangle 16"/>
                <p:cNvSpPr/>
                <p:nvPr/>
              </p:nvSpPr>
              <p:spPr>
                <a:xfrm>
                  <a:off x="3124244" y="4267143"/>
                  <a:ext cx="609658" cy="97270"/>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tx1"/>
                    </a:solidFill>
                  </a:endParaRPr>
                </a:p>
              </p:txBody>
            </p:sp>
            <p:sp>
              <p:nvSpPr>
                <p:cNvPr id="18" name="Rectangle 17"/>
                <p:cNvSpPr/>
                <p:nvPr/>
              </p:nvSpPr>
              <p:spPr>
                <a:xfrm>
                  <a:off x="2895622" y="4477652"/>
                  <a:ext cx="1752767" cy="97269"/>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tx1"/>
                    </a:solidFill>
                  </a:endParaRPr>
                </a:p>
              </p:txBody>
            </p:sp>
          </p:grpSp>
          <p:sp>
            <p:nvSpPr>
              <p:cNvPr id="11" name="Oval 10"/>
              <p:cNvSpPr/>
              <p:nvPr/>
            </p:nvSpPr>
            <p:spPr>
              <a:xfrm>
                <a:off x="3657599" y="4187209"/>
                <a:ext cx="345058" cy="190089"/>
              </a:xfrm>
              <a:prstGeom prst="ellipse">
                <a:avLst/>
              </a:prstGeom>
              <a:noFill/>
              <a:ln>
                <a:solidFill>
                  <a:schemeClr val="tx1"/>
                </a:solidFill>
                <a:prstDash val="dash"/>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dirty="0">
                  <a:solidFill>
                    <a:prstClr val="black"/>
                  </a:solidFill>
                  <a:latin typeface="Arial"/>
                </a:endParaRPr>
              </a:p>
            </p:txBody>
          </p:sp>
          <p:sp>
            <p:nvSpPr>
              <p:cNvPr id="12" name="Oval 11"/>
              <p:cNvSpPr/>
              <p:nvPr/>
            </p:nvSpPr>
            <p:spPr>
              <a:xfrm>
                <a:off x="5963728" y="5294129"/>
                <a:ext cx="345058" cy="190089"/>
              </a:xfrm>
              <a:prstGeom prst="ellipse">
                <a:avLst/>
              </a:prstGeom>
              <a:noFill/>
              <a:ln>
                <a:solidFill>
                  <a:schemeClr val="tx1"/>
                </a:solidFill>
                <a:prstDash val="dash"/>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dirty="0">
                  <a:solidFill>
                    <a:prstClr val="black"/>
                  </a:solidFill>
                  <a:latin typeface="Arial"/>
                </a:endParaRPr>
              </a:p>
            </p:txBody>
          </p:sp>
        </p:grpSp>
      </p:grpSp>
      <p:sp>
        <p:nvSpPr>
          <p:cNvPr id="136198" name="Rectangle 18"/>
          <p:cNvSpPr>
            <a:spLocks noChangeArrowheads="1"/>
          </p:cNvSpPr>
          <p:nvPr/>
        </p:nvSpPr>
        <p:spPr bwMode="auto">
          <a:xfrm>
            <a:off x="368300" y="2703513"/>
            <a:ext cx="4652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rgbClr val="FF9900"/>
              </a:buClr>
              <a:buFont typeface="Wingdings" panose="05000000000000000000" pitchFamily="2" charset="2"/>
              <a:buChar char="q"/>
            </a:pPr>
            <a:r>
              <a:rPr lang="en-US" altLang="en-US" sz="2000">
                <a:solidFill>
                  <a:srgbClr val="000000"/>
                </a:solidFill>
              </a:rPr>
              <a:t>site:</a:t>
            </a:r>
            <a:r>
              <a:rPr lang="en-US" altLang="en-US" sz="2000">
                <a:solidFill>
                  <a:schemeClr val="accent1"/>
                </a:solidFill>
              </a:rPr>
              <a:t>army.mil/ </a:t>
            </a:r>
            <a:r>
              <a:rPr lang="en-US" altLang="en-US" sz="2000">
                <a:solidFill>
                  <a:srgbClr val="000000"/>
                </a:solidFill>
              </a:rPr>
              <a:t>inurl:portals intext:CUI</a:t>
            </a:r>
          </a:p>
        </p:txBody>
      </p:sp>
      <p:sp>
        <p:nvSpPr>
          <p:cNvPr id="136199" name="Rectangle 19"/>
          <p:cNvSpPr>
            <a:spLocks noChangeArrowheads="1"/>
          </p:cNvSpPr>
          <p:nvPr/>
        </p:nvSpPr>
        <p:spPr bwMode="auto">
          <a:xfrm>
            <a:off x="368300" y="4795838"/>
            <a:ext cx="50355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rgbClr val="FF9900"/>
              </a:buClr>
              <a:buFont typeface="Wingdings" panose="05000000000000000000" pitchFamily="2" charset="2"/>
              <a:buChar char="q"/>
            </a:pPr>
            <a:r>
              <a:rPr lang="en-US" altLang="en-US" sz="2000">
                <a:solidFill>
                  <a:srgbClr val="000000"/>
                </a:solidFill>
              </a:rPr>
              <a:t>site:linkedin.com (inurl:in OR inurl:pub) -intitle:directory-inurl:jobs "</a:t>
            </a:r>
            <a:r>
              <a:rPr lang="en-US" altLang="en-US" sz="2000">
                <a:solidFill>
                  <a:schemeClr val="accent1"/>
                </a:solidFill>
              </a:rPr>
              <a:t>Army</a:t>
            </a:r>
            <a:r>
              <a:rPr lang="en-US" altLang="en-US" sz="2000">
                <a:solidFill>
                  <a:srgbClr val="000000"/>
                </a:solidFill>
              </a:rPr>
              <a:t>" AND "</a:t>
            </a:r>
            <a:r>
              <a:rPr lang="en-US" altLang="en-US" sz="2000"/>
              <a:t>SAP</a:t>
            </a:r>
            <a:r>
              <a:rPr lang="en-US" altLang="en-US" sz="2000">
                <a:solidFill>
                  <a:srgbClr val="000000"/>
                </a:solidFill>
              </a:rPr>
              <a:t>"</a:t>
            </a:r>
          </a:p>
        </p:txBody>
      </p:sp>
      <p:sp>
        <p:nvSpPr>
          <p:cNvPr id="21" name="Title 1"/>
          <p:cNvSpPr>
            <a:spLocks noGrp="1"/>
          </p:cNvSpPr>
          <p:nvPr>
            <p:ph type="title"/>
          </p:nvPr>
        </p:nvSpPr>
        <p:spPr>
          <a:xfrm>
            <a:off x="0" y="0"/>
            <a:ext cx="10700238" cy="685800"/>
          </a:xfrm>
        </p:spPr>
        <p:txBody>
          <a:bodyPr rtlCol="0">
            <a:normAutofit/>
          </a:bodyPr>
          <a:lstStyle/>
          <a:p>
            <a:pPr algn="ctr" fontAlgn="auto">
              <a:spcAft>
                <a:spcPts val="0"/>
              </a:spcAft>
              <a:defRPr/>
            </a:pPr>
            <a:r>
              <a:rPr lang="en-US" sz="3600" dirty="0"/>
              <a:t>ADVANCED OPERATORS</a:t>
            </a:r>
          </a:p>
        </p:txBody>
      </p:sp>
    </p:spTree>
    <p:extLst>
      <p:ext uri="{BB962C8B-B14F-4D97-AF65-F5344CB8AC3E}">
        <p14:creationId xmlns:p14="http://schemas.microsoft.com/office/powerpoint/2010/main" val="226583947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0" y="0"/>
            <a:ext cx="10607040" cy="685800"/>
          </a:xfrm>
        </p:spPr>
        <p:txBody>
          <a:bodyPr rtlCol="0">
            <a:normAutofit/>
          </a:bodyPr>
          <a:lstStyle/>
          <a:p>
            <a:pPr algn="ctr" fontAlgn="auto">
              <a:spcAft>
                <a:spcPts val="0"/>
              </a:spcAft>
              <a:defRPr/>
            </a:pPr>
            <a:r>
              <a:rPr lang="en-US" sz="3600" dirty="0"/>
              <a:t>KEY WORD SEARCH</a:t>
            </a:r>
          </a:p>
        </p:txBody>
      </p:sp>
      <p:sp>
        <p:nvSpPr>
          <p:cNvPr id="20" name="Rectangle 19"/>
          <p:cNvSpPr/>
          <p:nvPr/>
        </p:nvSpPr>
        <p:spPr>
          <a:xfrm>
            <a:off x="582469" y="1281530"/>
            <a:ext cx="5475431" cy="5262979"/>
          </a:xfrm>
          <a:prstGeom prst="rect">
            <a:avLst/>
          </a:prstGeom>
        </p:spPr>
        <p:txBody>
          <a:bodyPr wrap="square">
            <a:spAutoFit/>
          </a:bodyPr>
          <a:lstStyle/>
          <a:p>
            <a:r>
              <a:rPr lang="en-US" sz="2400" dirty="0"/>
              <a:t>Using the following "key words" conduct a search using the search tool. As a result of this search conduct a random screen of any documents found:</a:t>
            </a:r>
          </a:p>
          <a:p>
            <a:r>
              <a:rPr lang="en-US" sz="2400" dirty="0"/>
              <a:t>- Deployment Schedules</a:t>
            </a:r>
          </a:p>
          <a:p>
            <a:r>
              <a:rPr lang="en-US" sz="2400" dirty="0"/>
              <a:t>- Exercise Plans</a:t>
            </a:r>
          </a:p>
          <a:p>
            <a:r>
              <a:rPr lang="en-US" sz="2400" dirty="0"/>
              <a:t>- Contingency Plans</a:t>
            </a:r>
          </a:p>
          <a:p>
            <a:r>
              <a:rPr lang="en-US" sz="2400" dirty="0"/>
              <a:t>- New, Special, one of a kind</a:t>
            </a:r>
          </a:p>
          <a:p>
            <a:r>
              <a:rPr lang="en-US" sz="2400" dirty="0"/>
              <a:t>- Inspection results, findings, deficiencies</a:t>
            </a:r>
          </a:p>
          <a:p>
            <a:r>
              <a:rPr lang="en-US" sz="2400" dirty="0"/>
              <a:t>- Employment opportunities</a:t>
            </a:r>
          </a:p>
          <a:p>
            <a:pPr marL="342900" indent="-342900">
              <a:buFontTx/>
              <a:buChar char="-"/>
            </a:pPr>
            <a:r>
              <a:rPr lang="en-US" sz="2400" dirty="0"/>
              <a:t>Phone Directories, Lists</a:t>
            </a:r>
          </a:p>
          <a:p>
            <a:pPr marL="342900" indent="-342900">
              <a:buFontTx/>
              <a:buChar char="-"/>
            </a:pPr>
            <a:r>
              <a:rPr lang="en-US" sz="2400" dirty="0"/>
              <a:t>CUI</a:t>
            </a:r>
          </a:p>
        </p:txBody>
      </p:sp>
      <p:pic>
        <p:nvPicPr>
          <p:cNvPr id="2052" name="Picture 4" descr="seo-keywords-se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1592132"/>
            <a:ext cx="6134100" cy="52630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rowser Test 200 p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5649" y="5899865"/>
            <a:ext cx="955364" cy="9553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uckDuckGo Privacy Browser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1589" y="6201295"/>
            <a:ext cx="609195" cy="57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6850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FA527-F400-6A10-2C0E-817C00E7ED21}"/>
              </a:ext>
            </a:extLst>
          </p:cNvPr>
          <p:cNvSpPr/>
          <p:nvPr/>
        </p:nvSpPr>
        <p:spPr>
          <a:xfrm>
            <a:off x="10510" y="21020"/>
            <a:ext cx="10625959" cy="696685"/>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FFC000"/>
                </a:solidFill>
                <a:latin typeface="Arial" panose="020B0604020202020204" pitchFamily="34" charset="0"/>
                <a:cs typeface="Arial" panose="020B0604020202020204" pitchFamily="34" charset="0"/>
              </a:rPr>
              <a:t>EXAMPLE</a:t>
            </a:r>
          </a:p>
        </p:txBody>
      </p:sp>
      <p:sp>
        <p:nvSpPr>
          <p:cNvPr id="30725" name="TextBox 2"/>
          <p:cNvSpPr txBox="1">
            <a:spLocks noChangeArrowheads="1"/>
          </p:cNvSpPr>
          <p:nvPr/>
        </p:nvSpPr>
        <p:spPr bwMode="auto">
          <a:xfrm>
            <a:off x="0" y="1250950"/>
            <a:ext cx="121920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3738" indent="-2365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457200" indent="0" eaLnBrk="1" hangingPunct="1">
              <a:lnSpc>
                <a:spcPct val="150000"/>
              </a:lnSpc>
              <a:spcAft>
                <a:spcPts val="1200"/>
              </a:spcAft>
            </a:pPr>
            <a:r>
              <a:rPr lang="en-US" altLang="en-US" sz="2000" b="1" dirty="0">
                <a:solidFill>
                  <a:srgbClr val="000000"/>
                </a:solidFill>
                <a:latin typeface="Arial" panose="020B0604020202020204" pitchFamily="34" charset="0"/>
                <a:cs typeface="Arial" panose="020B0604020202020204" pitchFamily="34" charset="0"/>
              </a:rPr>
              <a:t>Suppose someone released a photo showing unit location? </a:t>
            </a:r>
          </a:p>
        </p:txBody>
      </p:sp>
      <p:grpSp>
        <p:nvGrpSpPr>
          <p:cNvPr id="30727" name="Group 11"/>
          <p:cNvGrpSpPr>
            <a:grpSpLocks/>
          </p:cNvGrpSpPr>
          <p:nvPr/>
        </p:nvGrpSpPr>
        <p:grpSpPr bwMode="auto">
          <a:xfrm>
            <a:off x="368300" y="1862138"/>
            <a:ext cx="10450513" cy="4778148"/>
            <a:chOff x="0" y="2661794"/>
            <a:chExt cx="6866171" cy="2656459"/>
          </a:xfrm>
        </p:grpSpPr>
        <p:pic>
          <p:nvPicPr>
            <p:cNvPr id="30729" name="Picture 10" descr="Russian private army 'the wagner group' bombed after a tweet by a Russian propagandist published the address of the Headquarters."/>
            <p:cNvPicPr>
              <a:picLocks noChangeAspect="1" noChangeArrowheads="1"/>
            </p:cNvPicPr>
            <p:nvPr/>
          </p:nvPicPr>
          <p:blipFill>
            <a:blip r:embed="rId3">
              <a:extLst>
                <a:ext uri="{28A0092B-C50C-407E-A947-70E740481C1C}">
                  <a14:useLocalDpi xmlns:a14="http://schemas.microsoft.com/office/drawing/2010/main" val="0"/>
                </a:ext>
              </a:extLst>
            </a:blip>
            <a:srcRect l="19943"/>
            <a:stretch>
              <a:fillRect/>
            </a:stretch>
          </p:blipFill>
          <p:spPr bwMode="auto">
            <a:xfrm>
              <a:off x="0" y="2664558"/>
              <a:ext cx="3193144" cy="265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2" descr="Russian private army 'the wagner group' bombed after a tweet by a Russian propagandist published the address of the Headquarters.&#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587" y="2661794"/>
              <a:ext cx="3988584" cy="26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05697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260" y="1908810"/>
            <a:ext cx="9837738" cy="2858475"/>
          </a:xfrm>
          <a:prstGeom prst="rect">
            <a:avLst/>
          </a:prstGeom>
        </p:spPr>
        <p:txBody>
          <a:bodyPr>
            <a:spAutoFit/>
          </a:bodyPr>
          <a:lstStyle/>
          <a:p>
            <a:pPr marL="342900" indent="-342900" eaLnBrk="1" hangingPunct="1">
              <a:lnSpc>
                <a:spcPct val="107000"/>
              </a:lnSpc>
              <a:spcBef>
                <a:spcPts val="0"/>
              </a:spcBef>
              <a:spcAft>
                <a:spcPts val="0"/>
              </a:spcAft>
              <a:buClr>
                <a:srgbClr val="FF9900"/>
              </a:buClr>
              <a:buFont typeface="Wingdings" panose="05000000000000000000" pitchFamily="2" charset="2"/>
              <a:buChar char=""/>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What is the difference between open source research and open source intelligence?</a:t>
            </a:r>
          </a:p>
          <a:p>
            <a:pPr eaLnBrk="1" hangingPunct="1">
              <a:lnSpc>
                <a:spcPct val="107000"/>
              </a:lnSpc>
              <a:spcBef>
                <a:spcPts val="0"/>
              </a:spcBef>
              <a:spcAft>
                <a:spcPts val="0"/>
              </a:spcAft>
              <a:buClr>
                <a:srgbClr val="FF9900"/>
              </a:buClr>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marL="342900" indent="-342900" eaLnBrk="1" hangingPunct="1">
              <a:lnSpc>
                <a:spcPct val="107000"/>
              </a:lnSpc>
              <a:spcBef>
                <a:spcPts val="0"/>
              </a:spcBef>
              <a:spcAft>
                <a:spcPts val="0"/>
              </a:spcAft>
              <a:buClr>
                <a:srgbClr val="FF9900"/>
              </a:buClr>
              <a:buFont typeface="Wingdings" panose="05000000000000000000" pitchFamily="2" charset="2"/>
              <a:buChar char=""/>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Define Open Source information and public information. </a:t>
            </a:r>
          </a:p>
          <a:p>
            <a:pPr eaLnBrk="1" hangingPunct="1">
              <a:lnSpc>
                <a:spcPct val="107000"/>
              </a:lnSpc>
              <a:spcBef>
                <a:spcPts val="0"/>
              </a:spcBef>
              <a:spcAft>
                <a:spcPts val="0"/>
              </a:spcAft>
              <a:buClr>
                <a:srgbClr val="FF9900"/>
              </a:buClr>
              <a:defRPr/>
            </a:pPr>
            <a:endParaRPr lang="en-US" sz="2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eaLnBrk="1" hangingPunct="1">
              <a:lnSpc>
                <a:spcPct val="107000"/>
              </a:lnSpc>
              <a:spcBef>
                <a:spcPts val="0"/>
              </a:spcBef>
              <a:spcAft>
                <a:spcPts val="800"/>
              </a:spcAft>
              <a:buClr>
                <a:srgbClr val="FF9900"/>
              </a:buClr>
              <a:buFont typeface="Wingdings" panose="05000000000000000000" pitchFamily="2" charset="2"/>
              <a:buChar char=""/>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What search tools and methods are available to you?</a:t>
            </a:r>
          </a:p>
        </p:txBody>
      </p:sp>
      <p:sp>
        <p:nvSpPr>
          <p:cNvPr id="5" name="Title 1"/>
          <p:cNvSpPr>
            <a:spLocks noGrp="1"/>
          </p:cNvSpPr>
          <p:nvPr>
            <p:ph type="title"/>
          </p:nvPr>
        </p:nvSpPr>
        <p:spPr>
          <a:xfrm>
            <a:off x="-22144" y="0"/>
            <a:ext cx="10690144" cy="685800"/>
          </a:xfrm>
        </p:spPr>
        <p:txBody>
          <a:bodyPr rtlCol="0">
            <a:normAutofit/>
          </a:bodyPr>
          <a:lstStyle/>
          <a:p>
            <a:pPr fontAlgn="auto">
              <a:spcAft>
                <a:spcPts val="0"/>
              </a:spcAft>
              <a:defRPr/>
            </a:pPr>
            <a:r>
              <a:rPr lang="en-US" dirty="0"/>
              <a:t>CENTER OF GRAVITY</a:t>
            </a:r>
          </a:p>
        </p:txBody>
      </p:sp>
      <p:sp>
        <p:nvSpPr>
          <p:cNvPr id="6" name="Title 1"/>
          <p:cNvSpPr txBox="1">
            <a:spLocks/>
          </p:cNvSpPr>
          <p:nvPr/>
        </p:nvSpPr>
        <p:spPr>
          <a:xfrm>
            <a:off x="-1" y="0"/>
            <a:ext cx="10656277" cy="685800"/>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normAutofit/>
          </a:bodyPr>
          <a:lstStyle>
            <a:lvl1pPr algn="l" defTabSz="914400" rtl="0" eaLnBrk="1" latinLnBrk="0" hangingPunct="1">
              <a:lnSpc>
                <a:spcPct val="90000"/>
              </a:lnSpc>
              <a:spcBef>
                <a:spcPct val="0"/>
              </a:spcBef>
              <a:buNone/>
              <a:defRPr sz="3200" b="1" kern="1200">
                <a:solidFill>
                  <a:srgbClr val="FFC000"/>
                </a:solidFill>
                <a:effectLst/>
                <a:latin typeface="Arial" panose="020B0604020202020204" pitchFamily="34" charset="0"/>
                <a:ea typeface="+mj-ea"/>
                <a:cs typeface="Arial" panose="020B0604020202020204" pitchFamily="34" charset="0"/>
              </a:defRPr>
            </a:lvl1pPr>
          </a:lstStyle>
          <a:p>
            <a:pPr fontAlgn="auto">
              <a:spcAft>
                <a:spcPts val="0"/>
              </a:spcAft>
              <a:defRPr/>
            </a:pPr>
            <a:r>
              <a:rPr lang="en-US" sz="3600" dirty="0"/>
              <a:t>CHECK ON LEARNING</a:t>
            </a:r>
          </a:p>
        </p:txBody>
      </p:sp>
    </p:spTree>
    <p:extLst>
      <p:ext uri="{BB962C8B-B14F-4D97-AF65-F5344CB8AC3E}">
        <p14:creationId xmlns:p14="http://schemas.microsoft.com/office/powerpoint/2010/main" val="423570631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Box 2"/>
          <p:cNvSpPr txBox="1">
            <a:spLocks noChangeArrowheads="1"/>
          </p:cNvSpPr>
          <p:nvPr/>
        </p:nvSpPr>
        <p:spPr bwMode="auto">
          <a:xfrm>
            <a:off x="2967936" y="1861815"/>
            <a:ext cx="5913516" cy="646317"/>
          </a:xfrm>
          <a:prstGeom prst="rect">
            <a:avLst/>
          </a:prstGeom>
          <a:noFill/>
          <a:ln w="9525">
            <a:noFill/>
            <a:miter lim="800000"/>
            <a:headEnd/>
            <a:tailEnd/>
          </a:ln>
        </p:spPr>
        <p:txBody>
          <a:bodyPr wrap="none" lIns="91427" tIns="45713" rIns="91427" bIns="4571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It’s More Than A Checklist! ”</a:t>
            </a:r>
          </a:p>
        </p:txBody>
      </p:sp>
      <p:sp>
        <p:nvSpPr>
          <p:cNvPr id="7" name="Title 1"/>
          <p:cNvSpPr txBox="1">
            <a:spLocks/>
          </p:cNvSpPr>
          <p:nvPr/>
        </p:nvSpPr>
        <p:spPr>
          <a:xfrm>
            <a:off x="-4256" y="304800"/>
            <a:ext cx="10287508" cy="685800"/>
          </a:xfrm>
          <a:prstGeom prst="rect">
            <a:avLst/>
          </a:prstGeom>
          <a:ln w="22225" cap="rnd" cmpd="sng" algn="ctr">
            <a:noFill/>
            <a:prstDash val="solid"/>
          </a:ln>
        </p:spPr>
        <p:style>
          <a:lnRef idx="3">
            <a:schemeClr val="lt1"/>
          </a:lnRef>
          <a:fillRef idx="1">
            <a:schemeClr val="dk1"/>
          </a:fillRef>
          <a:effectRef idx="1">
            <a:schemeClr val="dk1"/>
          </a:effectRef>
          <a:fontRef idx="minor">
            <a:schemeClr val="lt1"/>
          </a:fontRef>
        </p:style>
        <p:txBody>
          <a:bodyPr vert="horz" lIns="91427" tIns="45713" rIns="91427" bIns="45713" rtlCol="0" anchor="ct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Arial" pitchFamily="34" charset="0"/>
                <a:ea typeface="+mn-ea"/>
                <a:cs typeface="Arial" pitchFamily="34" charset="0"/>
              </a:rPr>
              <a:t> OPSEC ASSESSMENTS</a:t>
            </a:r>
          </a:p>
        </p:txBody>
      </p:sp>
      <p:pic>
        <p:nvPicPr>
          <p:cNvPr id="1026" name="Picture 2" descr="Free Checklists Cliparts, Download Free Checklists Cliparts png images,  Free ClipArts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67" y="2439206"/>
            <a:ext cx="1614685" cy="1980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owse And Download Inspection Png Pictures - Magnifying Glass Clipart |  Full Size PNG Download | See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893" y="3695998"/>
            <a:ext cx="1989645" cy="19896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SHA Inspections: What to Expect | 2019-07-08 | ACHR Ne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6664" y="4419781"/>
            <a:ext cx="2484788" cy="16205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Inspection Cliparts, Download Free Inspection Cliparts png images,  Free ClipArts on Clipart Libra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8907" y="1454045"/>
            <a:ext cx="1628689" cy="1894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0562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Box 2"/>
          <p:cNvSpPr txBox="1">
            <a:spLocks noChangeArrowheads="1"/>
          </p:cNvSpPr>
          <p:nvPr/>
        </p:nvSpPr>
        <p:spPr bwMode="auto">
          <a:xfrm>
            <a:off x="105920" y="1044535"/>
            <a:ext cx="9273030" cy="477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3" rIns="91427" bIns="45713">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Purpose of an assessment </a:t>
            </a:r>
          </a:p>
          <a:p>
            <a:pPr algn="ctr" eaLnBrk="1" hangingPunct="1">
              <a:buClr>
                <a:srgbClr val="FF9900"/>
              </a:buClr>
              <a:buSzPct val="121000"/>
            </a:pPr>
            <a:r>
              <a:rPr lang="en-US" altLang="en-US" sz="2400" b="1" dirty="0">
                <a:latin typeface="Arial" panose="020B0604020202020204" pitchFamily="34" charset="0"/>
                <a:cs typeface="Arial" panose="020B0604020202020204" pitchFamily="34" charset="0"/>
              </a:rPr>
              <a:t>   </a:t>
            </a:r>
            <a:r>
              <a:rPr lang="en-US" altLang="en-US" sz="2400" b="1" u="sng" dirty="0">
                <a:latin typeface="Arial" panose="020B0604020202020204" pitchFamily="34" charset="0"/>
                <a:cs typeface="Arial" panose="020B0604020202020204" pitchFamily="34" charset="0"/>
              </a:rPr>
              <a:t>DETERMINE THE OPSEC POSTURE AND/OR COMPLIANCE</a:t>
            </a:r>
          </a:p>
          <a:p>
            <a:pPr eaLnBrk="1" hangingPunct="1">
              <a:buClr>
                <a:srgbClr val="FF9900"/>
              </a:buClr>
              <a:buSzPct val="121000"/>
            </a:pPr>
            <a:endParaRPr lang="en-US" altLang="en-US" sz="1600" dirty="0">
              <a:latin typeface="Arial" panose="020B0604020202020204" pitchFamily="34" charset="0"/>
              <a:cs typeface="Arial" panose="020B0604020202020204" pitchFamily="34" charset="0"/>
            </a:endParaRPr>
          </a:p>
          <a:p>
            <a:pPr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Evaluative process specifically addressing OPSEC, The  </a:t>
            </a:r>
          </a:p>
          <a:p>
            <a:pPr eaLnBrk="1" hangingPunct="1">
              <a:buClr>
                <a:srgbClr val="FF9900"/>
              </a:buClr>
              <a:buSzPct val="121000"/>
            </a:pPr>
            <a:r>
              <a:rPr lang="en-US" altLang="en-US" sz="2400" dirty="0">
                <a:latin typeface="Arial" panose="020B0604020202020204" pitchFamily="34" charset="0"/>
                <a:cs typeface="Arial" panose="020B0604020202020204" pitchFamily="34" charset="0"/>
              </a:rPr>
              <a:t>    OPSEC assessment team should be composed of the OPSEC</a:t>
            </a:r>
          </a:p>
          <a:p>
            <a:pPr eaLnBrk="1" hangingPunct="1">
              <a:buClr>
                <a:srgbClr val="FF9900"/>
              </a:buClr>
              <a:buSzPct val="121000"/>
            </a:pPr>
            <a:r>
              <a:rPr lang="en-US" altLang="en-US" sz="2400" dirty="0">
                <a:latin typeface="Arial" panose="020B0604020202020204" pitchFamily="34" charset="0"/>
                <a:cs typeface="Arial" panose="020B0604020202020204" pitchFamily="34" charset="0"/>
              </a:rPr>
              <a:t>    PM/OPSEC officer and appropriate subject matter experts </a:t>
            </a:r>
          </a:p>
          <a:p>
            <a:pPr eaLnBrk="1" hangingPunct="1">
              <a:buClr>
                <a:srgbClr val="FF9900"/>
              </a:buClr>
              <a:buSzPct val="121000"/>
            </a:pPr>
            <a:r>
              <a:rPr lang="en-US" altLang="en-US" sz="2400" dirty="0">
                <a:latin typeface="Arial" panose="020B0604020202020204" pitchFamily="34" charset="0"/>
                <a:cs typeface="Arial" panose="020B0604020202020204" pitchFamily="34" charset="0"/>
              </a:rPr>
              <a:t>    throughout the organization</a:t>
            </a:r>
          </a:p>
          <a:p>
            <a:pPr lvl="1" eaLnBrk="1" hangingPunct="1">
              <a:buClr>
                <a:srgbClr val="FF9900"/>
              </a:buClr>
              <a:buSzPct val="121000"/>
            </a:pPr>
            <a:endParaRPr lang="en-US" altLang="en-US" sz="2400" dirty="0">
              <a:latin typeface="Arial" panose="020B0604020202020204" pitchFamily="34" charset="0"/>
              <a:cs typeface="Arial" panose="020B0604020202020204" pitchFamily="34" charset="0"/>
            </a:endParaRPr>
          </a:p>
          <a:p>
            <a:pPr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Conducted Annually For:</a:t>
            </a:r>
          </a:p>
          <a:p>
            <a:pPr eaLnBrk="1" hangingPunct="1">
              <a:buClr>
                <a:srgbClr val="FF9900"/>
              </a:buClr>
              <a:buSzPct val="121000"/>
              <a:buFont typeface="Wingdings" panose="05000000000000000000" pitchFamily="2" charset="2"/>
              <a:buChar char="§"/>
            </a:pPr>
            <a:endParaRPr lang="en-US" altLang="en-US" sz="2400" dirty="0">
              <a:latin typeface="Arial" panose="020B0604020202020204" pitchFamily="34" charset="0"/>
              <a:cs typeface="Arial" panose="020B0604020202020204" pitchFamily="34" charset="0"/>
            </a:endParaRPr>
          </a:p>
          <a:p>
            <a:pPr lvl="1"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Organization, operation, activity, exercise, or support function </a:t>
            </a:r>
          </a:p>
          <a:p>
            <a:pPr lvl="1"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To determine if effective OPSEC measures are in place to</a:t>
            </a:r>
          </a:p>
          <a:p>
            <a:pPr lvl="1" eaLnBrk="1" hangingPunct="1">
              <a:buClr>
                <a:srgbClr val="FF9900"/>
              </a:buClr>
              <a:buSzPct val="121000"/>
            </a:pPr>
            <a:r>
              <a:rPr lang="en-US" altLang="en-US" sz="2400" dirty="0">
                <a:latin typeface="Arial" panose="020B0604020202020204" pitchFamily="34" charset="0"/>
                <a:cs typeface="Arial" panose="020B0604020202020204" pitchFamily="34" charset="0"/>
              </a:rPr>
              <a:t>    protect critical information</a:t>
            </a:r>
            <a:r>
              <a:rPr lang="en-US" altLang="en-US" sz="1200" dirty="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pic>
        <p:nvPicPr>
          <p:cNvPr id="149507" name="Picture 2" descr="http://candorville.com/comics/2009-02-01-posture.jpg"/>
          <p:cNvPicPr>
            <a:picLocks noChangeAspect="1" noChangeArrowheads="1"/>
          </p:cNvPicPr>
          <p:nvPr/>
        </p:nvPicPr>
        <p:blipFill>
          <a:blip r:embed="rId3">
            <a:extLst>
              <a:ext uri="{28A0092B-C50C-407E-A947-70E740481C1C}">
                <a14:useLocalDpi xmlns:a14="http://schemas.microsoft.com/office/drawing/2010/main" val="0"/>
              </a:ext>
            </a:extLst>
          </a:blip>
          <a:srcRect l="35123" r="13171" b="16577"/>
          <a:stretch>
            <a:fillRect/>
          </a:stretch>
        </p:blipFill>
        <p:spPr bwMode="auto">
          <a:xfrm>
            <a:off x="9378950" y="1990740"/>
            <a:ext cx="244792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8" name="Picture 2" descr="http://ts4.mm.bing.net/th?id=I4591621343346811&amp;pid=1.7&amp;w=128&amp;h=147&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8950" y="4007831"/>
            <a:ext cx="244792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rtlCol="0">
            <a:normAutofit/>
          </a:bodyPr>
          <a:lstStyle/>
          <a:p>
            <a:pPr fontAlgn="auto">
              <a:spcAft>
                <a:spcPts val="0"/>
              </a:spcAft>
              <a:defRPr/>
            </a:pPr>
            <a:r>
              <a:rPr lang="en-US" sz="3600" dirty="0"/>
              <a:t>OPSEC SELF ASSESSMENTS</a:t>
            </a:r>
          </a:p>
        </p:txBody>
      </p:sp>
    </p:spTree>
    <p:extLst>
      <p:ext uri="{BB962C8B-B14F-4D97-AF65-F5344CB8AC3E}">
        <p14:creationId xmlns:p14="http://schemas.microsoft.com/office/powerpoint/2010/main" val="7740155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48433">
            <a:off x="7990768" y="2199074"/>
            <a:ext cx="3557587"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TextBox 2"/>
          <p:cNvSpPr txBox="1">
            <a:spLocks noChangeArrowheads="1"/>
          </p:cNvSpPr>
          <p:nvPr/>
        </p:nvSpPr>
        <p:spPr bwMode="auto">
          <a:xfrm>
            <a:off x="284163" y="1062038"/>
            <a:ext cx="903605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a:t>
            </a:r>
            <a:r>
              <a:rPr lang="en-US" altLang="en-US" sz="2400" i="1" dirty="0">
                <a:latin typeface="Arial" panose="020B0604020202020204" pitchFamily="34" charset="0"/>
                <a:cs typeface="Arial" panose="020B0604020202020204" pitchFamily="34" charset="0"/>
              </a:rPr>
              <a:t>Each OPSEC PM / officer will conduct an </a:t>
            </a:r>
            <a:r>
              <a:rPr lang="en-US" altLang="en-US" sz="2400" i="1" u="sng" dirty="0">
                <a:latin typeface="Arial" panose="020B0604020202020204" pitchFamily="34" charset="0"/>
                <a:cs typeface="Arial" panose="020B0604020202020204" pitchFamily="34" charset="0"/>
              </a:rPr>
              <a:t>annual self-assessment </a:t>
            </a:r>
            <a:r>
              <a:rPr lang="en-US" altLang="en-US" sz="2400" i="1" dirty="0">
                <a:latin typeface="Arial" panose="020B0604020202020204" pitchFamily="34" charset="0"/>
                <a:cs typeface="Arial" panose="020B0604020202020204" pitchFamily="34" charset="0"/>
              </a:rPr>
              <a:t>to determine the effectiveness of his or her OPSEC program</a:t>
            </a:r>
          </a:p>
          <a:p>
            <a:pPr eaLnBrk="1" hangingPunct="1">
              <a:buClr>
                <a:srgbClr val="FF9900"/>
              </a:buClr>
              <a:buSzPct val="121000"/>
            </a:pPr>
            <a:endParaRPr lang="en-US" altLang="en-US" sz="2400" dirty="0">
              <a:latin typeface="Arial" panose="020B0604020202020204" pitchFamily="34" charset="0"/>
              <a:cs typeface="Arial" panose="020B0604020202020204" pitchFamily="34" charset="0"/>
            </a:endParaRPr>
          </a:p>
          <a:p>
            <a:pPr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At each command level, the organization must conduct an OPSEC assessment of subordinate units</a:t>
            </a:r>
          </a:p>
          <a:p>
            <a:pPr eaLnBrk="1" hangingPunct="1">
              <a:buClr>
                <a:srgbClr val="FF9900"/>
              </a:buClr>
              <a:buSzPct val="121000"/>
            </a:pPr>
            <a:endParaRPr lang="en-US" altLang="en-US" sz="2400" dirty="0">
              <a:latin typeface="Arial" panose="020B0604020202020204" pitchFamily="34" charset="0"/>
              <a:cs typeface="Arial" panose="020B0604020202020204" pitchFamily="34" charset="0"/>
            </a:endParaRPr>
          </a:p>
          <a:p>
            <a:pPr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At a minimum the following will be assessed:</a:t>
            </a:r>
          </a:p>
          <a:p>
            <a:pPr eaLnBrk="1" hangingPunct="1">
              <a:buClr>
                <a:srgbClr val="FF9900"/>
              </a:buClr>
              <a:buSzPct val="121000"/>
            </a:pPr>
            <a:r>
              <a:rPr lang="en-US" altLang="en-US" sz="2000" dirty="0">
                <a:latin typeface="Arial" panose="020B0604020202020204" pitchFamily="34" charset="0"/>
                <a:cs typeface="Arial" panose="020B0604020202020204" pitchFamily="34" charset="0"/>
              </a:rPr>
              <a:t>(1) Unit personnel’s knowledge of critical information or publication of the CIL</a:t>
            </a:r>
          </a:p>
          <a:p>
            <a:pPr eaLnBrk="1" hangingPunct="1">
              <a:buClr>
                <a:srgbClr val="FF9900"/>
              </a:buClr>
              <a:buSzPct val="121000"/>
            </a:pPr>
            <a:r>
              <a:rPr lang="en-US" altLang="en-US" sz="2000" dirty="0">
                <a:latin typeface="Arial" panose="020B0604020202020204" pitchFamily="34" charset="0"/>
                <a:cs typeface="Arial" panose="020B0604020202020204" pitchFamily="34" charset="0"/>
              </a:rPr>
              <a:t>(2) Unit personnel’s knowledge of the collection threat to the unit</a:t>
            </a:r>
          </a:p>
          <a:p>
            <a:pPr eaLnBrk="1" hangingPunct="1">
              <a:buClr>
                <a:srgbClr val="FF9900"/>
              </a:buClr>
              <a:buSzPct val="121000"/>
            </a:pPr>
            <a:r>
              <a:rPr lang="en-US" altLang="en-US" sz="2000" dirty="0">
                <a:latin typeface="Arial" panose="020B0604020202020204" pitchFamily="34" charset="0"/>
                <a:cs typeface="Arial" panose="020B0604020202020204" pitchFamily="34" charset="0"/>
              </a:rPr>
              <a:t>(3) OPSEC measures in place to protect identified critical information</a:t>
            </a:r>
          </a:p>
          <a:p>
            <a:pPr eaLnBrk="1" hangingPunct="1">
              <a:buClr>
                <a:srgbClr val="FF9900"/>
              </a:buClr>
              <a:buSzPct val="121000"/>
            </a:pPr>
            <a:r>
              <a:rPr lang="en-US" altLang="en-US" sz="2000" dirty="0">
                <a:latin typeface="Arial" panose="020B0604020202020204" pitchFamily="34" charset="0"/>
                <a:cs typeface="Arial" panose="020B0604020202020204" pitchFamily="34" charset="0"/>
              </a:rPr>
              <a:t>(4) The status of OPSEC training</a:t>
            </a:r>
          </a:p>
          <a:p>
            <a:pPr eaLnBrk="1" hangingPunct="1">
              <a:buClr>
                <a:srgbClr val="FF9900"/>
              </a:buClr>
              <a:buSzPct val="121000"/>
            </a:pPr>
            <a:r>
              <a:rPr lang="en-US" altLang="en-US" sz="2000" dirty="0">
                <a:latin typeface="Arial" panose="020B0604020202020204" pitchFamily="34" charset="0"/>
                <a:cs typeface="Arial" panose="020B0604020202020204" pitchFamily="34" charset="0"/>
              </a:rPr>
              <a:t>(5) MOEs and MOPs</a:t>
            </a:r>
          </a:p>
        </p:txBody>
      </p:sp>
      <p:sp>
        <p:nvSpPr>
          <p:cNvPr id="151556" name="Rectangle 6"/>
          <p:cNvSpPr>
            <a:spLocks noChangeArrowheads="1"/>
          </p:cNvSpPr>
          <p:nvPr/>
        </p:nvSpPr>
        <p:spPr bwMode="auto">
          <a:xfrm>
            <a:off x="8630493" y="2778721"/>
            <a:ext cx="1436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solidFill>
                  <a:srgbClr val="FF0000"/>
                </a:solidFill>
                <a:latin typeface="Arial Black" panose="020B0A04020102020204" pitchFamily="34" charset="0"/>
              </a:rPr>
              <a:t>POSTURE</a:t>
            </a:r>
          </a:p>
        </p:txBody>
      </p:sp>
      <p:sp>
        <p:nvSpPr>
          <p:cNvPr id="2" name="Title 1"/>
          <p:cNvSpPr>
            <a:spLocks noGrp="1"/>
          </p:cNvSpPr>
          <p:nvPr>
            <p:ph type="title"/>
          </p:nvPr>
        </p:nvSpPr>
        <p:spPr/>
        <p:txBody>
          <a:bodyPr rtlCol="0">
            <a:normAutofit/>
          </a:bodyPr>
          <a:lstStyle/>
          <a:p>
            <a:pPr fontAlgn="auto">
              <a:spcAft>
                <a:spcPts val="0"/>
              </a:spcAft>
              <a:defRPr/>
            </a:pPr>
            <a:r>
              <a:rPr lang="en-US" sz="3600" dirty="0"/>
              <a:t>OPSEC POSTURE ASSESSMENT</a:t>
            </a:r>
          </a:p>
        </p:txBody>
      </p:sp>
    </p:spTree>
    <p:extLst>
      <p:ext uri="{BB962C8B-B14F-4D97-AF65-F5344CB8AC3E}">
        <p14:creationId xmlns:p14="http://schemas.microsoft.com/office/powerpoint/2010/main" val="19327401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Box 4"/>
          <p:cNvSpPr txBox="1">
            <a:spLocks noChangeArrowheads="1"/>
          </p:cNvSpPr>
          <p:nvPr/>
        </p:nvSpPr>
        <p:spPr bwMode="auto">
          <a:xfrm rot="10800000" flipV="1">
            <a:off x="9849087" y="6486525"/>
            <a:ext cx="2330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solidFill>
                  <a:srgbClr val="000000"/>
                </a:solidFill>
                <a:latin typeface="Arial" panose="020B0604020202020204" pitchFamily="34" charset="0"/>
                <a:cs typeface="Arial" panose="020B0604020202020204" pitchFamily="34" charset="0"/>
              </a:rPr>
              <a:t>AR 530-1, Ch. 5-3, 5-4</a:t>
            </a:r>
          </a:p>
        </p:txBody>
      </p:sp>
      <p:graphicFrame>
        <p:nvGraphicFramePr>
          <p:cNvPr id="153603" name="Object 2"/>
          <p:cNvGraphicFramePr>
            <a:graphicFrameLocks noChangeAspect="1"/>
          </p:cNvGraphicFramePr>
          <p:nvPr/>
        </p:nvGraphicFramePr>
        <p:xfrm>
          <a:off x="0" y="890588"/>
          <a:ext cx="5487988" cy="5607050"/>
        </p:xfrm>
        <a:graphic>
          <a:graphicData uri="http://schemas.openxmlformats.org/presentationml/2006/ole">
            <mc:AlternateContent xmlns:mc="http://schemas.openxmlformats.org/markup-compatibility/2006">
              <mc:Choice xmlns:v="urn:schemas-microsoft-com:vml" Requires="v">
                <p:oleObj name="Acrobat Document" r:id="rId3" imgW="7779960" imgH="10051560" progId="Acrobat.Document.DC">
                  <p:embed/>
                </p:oleObj>
              </mc:Choice>
              <mc:Fallback>
                <p:oleObj name="Acrobat Document" r:id="rId3" imgW="7779960" imgH="10051560" progId="Acrobat.Document.DC">
                  <p:embed/>
                  <p:pic>
                    <p:nvPicPr>
                      <p:cNvPr id="15360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90588"/>
                        <a:ext cx="5487988"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04" name="Rectangle 3"/>
          <p:cNvSpPr>
            <a:spLocks noChangeArrowheads="1"/>
          </p:cNvSpPr>
          <p:nvPr/>
        </p:nvSpPr>
        <p:spPr bwMode="auto">
          <a:xfrm>
            <a:off x="4568825" y="1325563"/>
            <a:ext cx="6767513"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Arial" panose="020B0604020202020204" pitchFamily="34" charset="0"/>
                <a:cs typeface="Arial" panose="020B0604020202020204" pitchFamily="34" charset="0"/>
              </a:rPr>
              <a:t>OPSEC Benchmarks are used for the Organizational Inspection Program (OIP) inspections.  The higher headquarters is only required to develop and publish an OPSEC checklist (or checklists, if differing OPSEC requirements apply to different subordinate organizations) as part of the OIP.</a:t>
            </a:r>
          </a:p>
          <a:p>
            <a:pPr eaLnBrk="1" hangingPunct="1"/>
            <a:endParaRPr lang="en-US" altLang="en-US" sz="2400">
              <a:latin typeface="Arial" panose="020B0604020202020204" pitchFamily="34" charset="0"/>
              <a:cs typeface="Arial" panose="020B0604020202020204" pitchFamily="34" charset="0"/>
            </a:endParaRPr>
          </a:p>
          <a:p>
            <a:pPr eaLnBrk="1" hangingPunct="1"/>
            <a:r>
              <a:rPr lang="en-US" altLang="en-US" sz="2400">
                <a:latin typeface="Arial" panose="020B0604020202020204" pitchFamily="34" charset="0"/>
                <a:cs typeface="Arial" panose="020B0604020202020204" pitchFamily="34" charset="0"/>
              </a:rPr>
              <a:t>OIP’s do not prevent an organization from conducting self-assessments.</a:t>
            </a:r>
          </a:p>
          <a:p>
            <a:pPr eaLnBrk="1" hangingPunct="1"/>
            <a:endParaRPr lang="en-US" altLang="en-US" sz="240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5730" y="0"/>
            <a:ext cx="10625161" cy="640428"/>
          </a:xfrm>
        </p:spPr>
        <p:txBody>
          <a:bodyPr rtlCol="0">
            <a:normAutofit/>
          </a:bodyPr>
          <a:lstStyle/>
          <a:p>
            <a:pPr fontAlgn="auto">
              <a:spcAft>
                <a:spcPts val="0"/>
              </a:spcAft>
              <a:defRPr/>
            </a:pPr>
            <a:r>
              <a:rPr lang="en-US" sz="3600" dirty="0"/>
              <a:t>OPSEC COMPLIANCE ASSESSMENT</a:t>
            </a:r>
          </a:p>
        </p:txBody>
      </p:sp>
    </p:spTree>
    <p:extLst>
      <p:ext uri="{BB962C8B-B14F-4D97-AF65-F5344CB8AC3E}">
        <p14:creationId xmlns:p14="http://schemas.microsoft.com/office/powerpoint/2010/main" val="18683400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Box 3"/>
          <p:cNvSpPr txBox="1">
            <a:spLocks noChangeArrowheads="1"/>
          </p:cNvSpPr>
          <p:nvPr/>
        </p:nvSpPr>
        <p:spPr bwMode="auto">
          <a:xfrm>
            <a:off x="1313574" y="1416598"/>
            <a:ext cx="82613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rgbClr val="FF9900"/>
              </a:buClr>
              <a:buSzPct val="121000"/>
            </a:pPr>
            <a:r>
              <a:rPr lang="en-US" altLang="en-US" sz="2400" dirty="0">
                <a:latin typeface="Arial" panose="020B0604020202020204" pitchFamily="34" charset="0"/>
                <a:cs typeface="Arial" panose="020B0604020202020204" pitchFamily="34" charset="0"/>
              </a:rPr>
              <a:t>Review previous assessments prior to start (if possible)</a:t>
            </a:r>
          </a:p>
          <a:p>
            <a:pPr eaLnBrk="1" hangingPunct="1">
              <a:buClr>
                <a:srgbClr val="FF9900"/>
              </a:buClr>
              <a:buSzPct val="121000"/>
              <a:buFont typeface="Wingdings" panose="05000000000000000000" pitchFamily="2" charset="2"/>
              <a:buChar char="§"/>
            </a:pPr>
            <a:endParaRPr lang="en-US" altLang="en-US" sz="2400" dirty="0">
              <a:latin typeface="Arial" panose="020B0604020202020204" pitchFamily="34" charset="0"/>
              <a:cs typeface="Arial" panose="020B0604020202020204" pitchFamily="34" charset="0"/>
            </a:endParaRPr>
          </a:p>
          <a:p>
            <a:pPr lvl="1"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Identify trends, good or bad</a:t>
            </a:r>
          </a:p>
          <a:p>
            <a:pPr lvl="1"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Has their OPSEC posture improved?</a:t>
            </a:r>
          </a:p>
          <a:p>
            <a:pPr lvl="1"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Do the same vulnerabilities exist?</a:t>
            </a:r>
          </a:p>
          <a:p>
            <a:pPr lvl="1"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Has awareness improved?</a:t>
            </a:r>
          </a:p>
          <a:p>
            <a:pPr lvl="1"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Do the results correlate with policy, intent and goals? </a:t>
            </a:r>
          </a:p>
          <a:p>
            <a:pPr lvl="1"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Need more / fewer / different assessments? </a:t>
            </a:r>
          </a:p>
          <a:p>
            <a:pPr lvl="1"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Need outside assistance?</a:t>
            </a:r>
          </a:p>
          <a:p>
            <a:pPr lvl="1"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Do assessments cover the entire unit? </a:t>
            </a:r>
          </a:p>
          <a:p>
            <a:pPr lvl="1"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Assess interaction with other / supporting units</a:t>
            </a:r>
          </a:p>
          <a:p>
            <a:pPr lvl="1" eaLnBrk="1" hangingPunct="1">
              <a:buClr>
                <a:srgbClr val="FF9900"/>
              </a:buClr>
              <a:buSzPct val="121000"/>
              <a:buFont typeface="Wingdings" panose="05000000000000000000" pitchFamily="2" charset="2"/>
              <a:buChar char="§"/>
            </a:pPr>
            <a:endParaRPr lang="en-US" altLang="en-US" sz="2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0" y="0"/>
            <a:ext cx="10654748" cy="640428"/>
          </a:xfrm>
        </p:spPr>
        <p:txBody>
          <a:bodyPr rtlCol="0">
            <a:normAutofit/>
          </a:bodyPr>
          <a:lstStyle/>
          <a:p>
            <a:pPr fontAlgn="auto">
              <a:spcAft>
                <a:spcPts val="0"/>
              </a:spcAft>
              <a:defRPr/>
            </a:pPr>
            <a:r>
              <a:rPr lang="en-US" sz="3600" dirty="0"/>
              <a:t>PREVIOUS ASSESSMENTS</a:t>
            </a:r>
          </a:p>
        </p:txBody>
      </p:sp>
    </p:spTree>
    <p:extLst>
      <p:ext uri="{BB962C8B-B14F-4D97-AF65-F5344CB8AC3E}">
        <p14:creationId xmlns:p14="http://schemas.microsoft.com/office/powerpoint/2010/main" val="40063968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Box 3"/>
          <p:cNvSpPr txBox="1">
            <a:spLocks noChangeArrowheads="1"/>
          </p:cNvSpPr>
          <p:nvPr/>
        </p:nvSpPr>
        <p:spPr bwMode="auto">
          <a:xfrm>
            <a:off x="1176338" y="1127125"/>
            <a:ext cx="8963025" cy="446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rgbClr val="FF9900"/>
              </a:buClr>
              <a:buSzPct val="121000"/>
            </a:pPr>
            <a:r>
              <a:rPr lang="en-US" altLang="en-US" sz="3200" dirty="0">
                <a:latin typeface="Arial" panose="020B0604020202020204" pitchFamily="34" charset="0"/>
                <a:cs typeface="Arial" panose="020B0604020202020204" pitchFamily="34" charset="0"/>
              </a:rPr>
              <a:t>   “How to”:</a:t>
            </a:r>
          </a:p>
          <a:p>
            <a:pPr eaLnBrk="1" hangingPunct="1">
              <a:buClr>
                <a:srgbClr val="FF9900"/>
              </a:buClr>
              <a:buSzPct val="121000"/>
            </a:pPr>
            <a:endParaRPr lang="en-US" altLang="en-US" sz="2800" dirty="0">
              <a:latin typeface="Arial" panose="020B0604020202020204" pitchFamily="34" charset="0"/>
              <a:cs typeface="Arial" panose="020B0604020202020204" pitchFamily="34" charset="0"/>
            </a:endParaRPr>
          </a:p>
          <a:p>
            <a:pPr lvl="1" eaLnBrk="1" hangingPunct="1">
              <a:buClr>
                <a:srgbClr val="FF9900"/>
              </a:buClr>
              <a:buSzPct val="121000"/>
              <a:buFont typeface="Wingdings" panose="05000000000000000000" pitchFamily="2" charset="2"/>
              <a:buChar char="§"/>
            </a:pPr>
            <a:r>
              <a:rPr lang="en-US" altLang="en-US" sz="2800" dirty="0">
                <a:latin typeface="Arial" panose="020B0604020202020204" pitchFamily="34" charset="0"/>
                <a:cs typeface="Arial" panose="020B0604020202020204" pitchFamily="34" charset="0"/>
              </a:rPr>
              <a:t>  Direct observation - watch how your unit operates</a:t>
            </a:r>
          </a:p>
          <a:p>
            <a:pPr lvl="1" eaLnBrk="1" hangingPunct="1">
              <a:buClr>
                <a:srgbClr val="FF9900"/>
              </a:buClr>
              <a:buSzPct val="121000"/>
              <a:buFont typeface="Wingdings" panose="05000000000000000000" pitchFamily="2" charset="2"/>
              <a:buChar char="§"/>
            </a:pPr>
            <a:endParaRPr lang="en-US" altLang="en-US" sz="2800" dirty="0">
              <a:latin typeface="Arial" panose="020B0604020202020204" pitchFamily="34" charset="0"/>
              <a:cs typeface="Arial" panose="020B0604020202020204" pitchFamily="34" charset="0"/>
            </a:endParaRPr>
          </a:p>
          <a:p>
            <a:pPr lvl="1" eaLnBrk="1" hangingPunct="1">
              <a:buClr>
                <a:srgbClr val="FF9900"/>
              </a:buClr>
              <a:buSzPct val="121000"/>
              <a:buFont typeface="Wingdings" panose="05000000000000000000" pitchFamily="2" charset="2"/>
              <a:buChar char="§"/>
            </a:pPr>
            <a:r>
              <a:rPr lang="en-US" altLang="en-US" sz="2800" dirty="0">
                <a:latin typeface="Arial" panose="020B0604020202020204" pitchFamily="34" charset="0"/>
                <a:cs typeface="Arial" panose="020B0604020202020204" pitchFamily="34" charset="0"/>
              </a:rPr>
              <a:t>  Trash / discarded material analysis</a:t>
            </a:r>
          </a:p>
          <a:p>
            <a:pPr lvl="1" eaLnBrk="1" hangingPunct="1">
              <a:buClr>
                <a:srgbClr val="FF9900"/>
              </a:buClr>
              <a:buSzPct val="121000"/>
              <a:buFont typeface="Wingdings" panose="05000000000000000000" pitchFamily="2" charset="2"/>
              <a:buChar char="§"/>
            </a:pPr>
            <a:endParaRPr lang="en-US" altLang="en-US" sz="2800" dirty="0">
              <a:latin typeface="Arial" panose="020B0604020202020204" pitchFamily="34" charset="0"/>
              <a:cs typeface="Arial" panose="020B0604020202020204" pitchFamily="34" charset="0"/>
            </a:endParaRPr>
          </a:p>
          <a:p>
            <a:pPr lvl="1" eaLnBrk="1" hangingPunct="1">
              <a:buClr>
                <a:srgbClr val="FF9900"/>
              </a:buClr>
              <a:buSzPct val="121000"/>
              <a:buFont typeface="Wingdings" panose="05000000000000000000" pitchFamily="2" charset="2"/>
              <a:buChar char="§"/>
            </a:pPr>
            <a:r>
              <a:rPr lang="en-US" altLang="en-US" sz="2800" dirty="0">
                <a:latin typeface="Arial" panose="020B0604020202020204" pitchFamily="34" charset="0"/>
                <a:cs typeface="Arial" panose="020B0604020202020204" pitchFamily="34" charset="0"/>
              </a:rPr>
              <a:t>  Workforce interviews</a:t>
            </a:r>
          </a:p>
          <a:p>
            <a:pPr lvl="1" eaLnBrk="1" hangingPunct="1">
              <a:buClr>
                <a:srgbClr val="FF9900"/>
              </a:buClr>
              <a:buSzPct val="121000"/>
              <a:buFont typeface="Wingdings" panose="05000000000000000000" pitchFamily="2" charset="2"/>
              <a:buChar char="§"/>
            </a:pPr>
            <a:endParaRPr lang="en-US" altLang="en-US" sz="2800" dirty="0">
              <a:latin typeface="Arial" panose="020B0604020202020204" pitchFamily="34" charset="0"/>
              <a:cs typeface="Arial" panose="020B0604020202020204" pitchFamily="34" charset="0"/>
            </a:endParaRPr>
          </a:p>
          <a:p>
            <a:pPr lvl="1" eaLnBrk="1" hangingPunct="1">
              <a:buClr>
                <a:srgbClr val="FF9900"/>
              </a:buClr>
              <a:buSzPct val="121000"/>
              <a:buFont typeface="Wingdings" panose="05000000000000000000" pitchFamily="2" charset="2"/>
              <a:buChar char="§"/>
            </a:pPr>
            <a:r>
              <a:rPr lang="en-US" altLang="en-US" sz="2800" dirty="0">
                <a:latin typeface="Arial" panose="020B0604020202020204" pitchFamily="34" charset="0"/>
                <a:cs typeface="Arial" panose="020B0604020202020204" pitchFamily="34" charset="0"/>
              </a:rPr>
              <a:t>  Open Source Research</a:t>
            </a:r>
          </a:p>
          <a:p>
            <a:pPr lvl="1" eaLnBrk="1" hangingPunct="1">
              <a:buClr>
                <a:srgbClr val="FF9900"/>
              </a:buClr>
              <a:buSzPct val="121000"/>
              <a:buFont typeface="Wingdings" panose="05000000000000000000" pitchFamily="2" charset="2"/>
              <a:buChar char="§"/>
            </a:pPr>
            <a:endParaRPr lang="en-US" altLang="en-US"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rtlCol="0">
            <a:normAutofit/>
          </a:bodyPr>
          <a:lstStyle/>
          <a:p>
            <a:pPr fontAlgn="auto">
              <a:spcAft>
                <a:spcPts val="0"/>
              </a:spcAft>
              <a:defRPr/>
            </a:pPr>
            <a:r>
              <a:rPr lang="en-US" sz="3600" dirty="0"/>
              <a:t>OPSEC ASSESSMENT</a:t>
            </a:r>
          </a:p>
        </p:txBody>
      </p:sp>
    </p:spTree>
    <p:extLst>
      <p:ext uri="{BB962C8B-B14F-4D97-AF65-F5344CB8AC3E}">
        <p14:creationId xmlns:p14="http://schemas.microsoft.com/office/powerpoint/2010/main" val="23762895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Box 3"/>
          <p:cNvSpPr txBox="1">
            <a:spLocks noChangeArrowheads="1"/>
          </p:cNvSpPr>
          <p:nvPr/>
        </p:nvSpPr>
        <p:spPr bwMode="auto">
          <a:xfrm>
            <a:off x="498475" y="1084263"/>
            <a:ext cx="762000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rgbClr val="FF9900"/>
              </a:buClr>
              <a:buSzPct val="121000"/>
              <a:buFont typeface="Wingdings" panose="05000000000000000000" pitchFamily="2" charset="2"/>
              <a:buChar char="§"/>
            </a:pPr>
            <a:r>
              <a:rPr lang="en-US" altLang="en-US" sz="2400">
                <a:latin typeface="Arial" panose="020B0604020202020204" pitchFamily="34" charset="0"/>
                <a:cs typeface="Arial" panose="020B0604020202020204" pitchFamily="34" charset="0"/>
              </a:rPr>
              <a:t>  Cell Phones</a:t>
            </a:r>
          </a:p>
          <a:p>
            <a:pPr lvl="1" eaLnBrk="1" hangingPunct="1">
              <a:buClr>
                <a:srgbClr val="FF9900"/>
              </a:buClr>
              <a:buSzPct val="121000"/>
              <a:buFont typeface="Wingdings" panose="05000000000000000000" pitchFamily="2" charset="2"/>
              <a:buChar char="§"/>
            </a:pPr>
            <a:r>
              <a:rPr lang="en-US" altLang="en-US" sz="2400">
                <a:latin typeface="Arial" panose="020B0604020202020204" pitchFamily="34" charset="0"/>
                <a:cs typeface="Arial" panose="020B0604020202020204" pitchFamily="34" charset="0"/>
              </a:rPr>
              <a:t>  Disregard for posted signs</a:t>
            </a:r>
          </a:p>
          <a:p>
            <a:pPr lvl="1" eaLnBrk="1" hangingPunct="1">
              <a:buClr>
                <a:srgbClr val="FF9900"/>
              </a:buClr>
              <a:buSzPct val="121000"/>
              <a:buFont typeface="Wingdings" panose="05000000000000000000" pitchFamily="2" charset="2"/>
              <a:buChar char="§"/>
            </a:pPr>
            <a:r>
              <a:rPr lang="en-US" altLang="en-US" sz="2400">
                <a:latin typeface="Arial" panose="020B0604020202020204" pitchFamily="34" charset="0"/>
                <a:cs typeface="Arial" panose="020B0604020202020204" pitchFamily="34" charset="0"/>
              </a:rPr>
              <a:t>  Used in unauthorized areas or briefings</a:t>
            </a:r>
          </a:p>
          <a:p>
            <a:pPr eaLnBrk="1" hangingPunct="1">
              <a:buClr>
                <a:srgbClr val="FF9900"/>
              </a:buClr>
              <a:buSzPct val="121000"/>
              <a:buFont typeface="Wingdings" panose="05000000000000000000" pitchFamily="2" charset="2"/>
              <a:buChar char="§"/>
            </a:pPr>
            <a:r>
              <a:rPr lang="en-US" altLang="en-US" sz="2400">
                <a:latin typeface="Arial" panose="020B0604020202020204" pitchFamily="34" charset="0"/>
                <a:cs typeface="Arial" panose="020B0604020202020204" pitchFamily="34" charset="0"/>
              </a:rPr>
              <a:t>  Un-cleared personnel not escorted</a:t>
            </a:r>
          </a:p>
          <a:p>
            <a:pPr eaLnBrk="1" hangingPunct="1">
              <a:buClr>
                <a:srgbClr val="FF9900"/>
              </a:buClr>
              <a:buSzPct val="121000"/>
              <a:buFont typeface="Wingdings" panose="05000000000000000000" pitchFamily="2" charset="2"/>
              <a:buChar char="§"/>
            </a:pPr>
            <a:r>
              <a:rPr lang="en-US" altLang="en-US" sz="2400">
                <a:latin typeface="Arial" panose="020B0604020202020204" pitchFamily="34" charset="0"/>
                <a:cs typeface="Arial" panose="020B0604020202020204" pitchFamily="34" charset="0"/>
              </a:rPr>
              <a:t>  Doors propped open for smokers</a:t>
            </a:r>
          </a:p>
          <a:p>
            <a:pPr eaLnBrk="1" hangingPunct="1">
              <a:buClr>
                <a:srgbClr val="FF9900"/>
              </a:buClr>
              <a:buSzPct val="121000"/>
              <a:buFont typeface="Wingdings" panose="05000000000000000000" pitchFamily="2" charset="2"/>
              <a:buChar char="§"/>
            </a:pPr>
            <a:r>
              <a:rPr lang="en-US" altLang="en-US" sz="2400">
                <a:latin typeface="Arial" panose="020B0604020202020204" pitchFamily="34" charset="0"/>
                <a:cs typeface="Arial" panose="020B0604020202020204" pitchFamily="34" charset="0"/>
              </a:rPr>
              <a:t>  Unauthorized shredders used </a:t>
            </a:r>
            <a:r>
              <a:rPr lang="en-US" altLang="en-US" sz="2400" u="sng">
                <a:latin typeface="Arial" panose="020B0604020202020204" pitchFamily="34" charset="0"/>
                <a:cs typeface="Arial" panose="020B0604020202020204" pitchFamily="34" charset="0"/>
              </a:rPr>
              <a:t>or</a:t>
            </a:r>
            <a:r>
              <a:rPr lang="en-US" altLang="en-US" sz="2400">
                <a:latin typeface="Arial" panose="020B0604020202020204" pitchFamily="34" charset="0"/>
                <a:cs typeface="Arial" panose="020B0604020202020204" pitchFamily="34" charset="0"/>
              </a:rPr>
              <a:t> not used at all</a:t>
            </a:r>
          </a:p>
          <a:p>
            <a:pPr eaLnBrk="1" hangingPunct="1">
              <a:buClr>
                <a:srgbClr val="FF9900"/>
              </a:buClr>
              <a:buSzPct val="121000"/>
              <a:buFont typeface="Wingdings" panose="05000000000000000000" pitchFamily="2" charset="2"/>
              <a:buChar char="§"/>
            </a:pPr>
            <a:r>
              <a:rPr lang="en-US" altLang="en-US" sz="2400">
                <a:latin typeface="Arial" panose="020B0604020202020204" pitchFamily="34" charset="0"/>
                <a:cs typeface="Arial" panose="020B0604020202020204" pitchFamily="34" charset="0"/>
              </a:rPr>
              <a:t>  Badges worn outside of authorized area </a:t>
            </a:r>
          </a:p>
          <a:p>
            <a:pPr eaLnBrk="1" hangingPunct="1">
              <a:buClr>
                <a:srgbClr val="FF9900"/>
              </a:buClr>
              <a:buSzPct val="121000"/>
            </a:pPr>
            <a:r>
              <a:rPr lang="en-US" altLang="en-US" sz="2400">
                <a:latin typeface="Arial" panose="020B0604020202020204" pitchFamily="34" charset="0"/>
                <a:cs typeface="Arial" panose="020B0604020202020204" pitchFamily="34" charset="0"/>
              </a:rPr>
              <a:t>    (parking garage, etc.)  </a:t>
            </a:r>
          </a:p>
          <a:p>
            <a:pPr eaLnBrk="1" hangingPunct="1">
              <a:buClr>
                <a:srgbClr val="FF9900"/>
              </a:buClr>
              <a:buSzPct val="121000"/>
            </a:pPr>
            <a:endParaRPr lang="en-US" altLang="en-US">
              <a:latin typeface="Arial" panose="020B0604020202020204" pitchFamily="34" charset="0"/>
              <a:cs typeface="Arial" panose="020B0604020202020204" pitchFamily="34" charset="0"/>
            </a:endParaRPr>
          </a:p>
          <a:p>
            <a:pPr eaLnBrk="1" hangingPunct="1">
              <a:buClr>
                <a:srgbClr val="FF9900"/>
              </a:buClr>
              <a:buSzPct val="121000"/>
            </a:pPr>
            <a:r>
              <a:rPr lang="en-US" altLang="en-US" sz="2400">
                <a:latin typeface="Arial" panose="020B0604020202020204" pitchFamily="34" charset="0"/>
                <a:cs typeface="Arial" panose="020B0604020202020204" pitchFamily="34" charset="0"/>
              </a:rPr>
              <a:t>Consider your organization:  do you have similar issues?</a:t>
            </a:r>
          </a:p>
        </p:txBody>
      </p:sp>
      <p:pic>
        <p:nvPicPr>
          <p:cNvPr id="161796" name="Picture 6" descr="\\midway\home\charles.senor\Desktop\Pics from Current HQDA and new ones for Updated HQDA FY 2012\Shred_Mag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8475" y="1799568"/>
            <a:ext cx="336867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Picture 6" descr="http://t3.gstatic.com/images?q=tbn:ANd9GcQBDBOCqICdZqNoob5N1LvCakfc8zCoR0iHOKALavw9Zf3mgFtX39_X7gQ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4338" y="4337981"/>
            <a:ext cx="2182812"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Picture 4" descr="https://secureweb2.hqda.pentagon.mil/mpd/images/CAC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8475" y="4326868"/>
            <a:ext cx="1185863"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10670650" cy="640428"/>
          </a:xfrm>
        </p:spPr>
        <p:txBody>
          <a:bodyPr rtlCol="0">
            <a:normAutofit/>
          </a:bodyPr>
          <a:lstStyle/>
          <a:p>
            <a:pPr fontAlgn="auto">
              <a:spcAft>
                <a:spcPts val="0"/>
              </a:spcAft>
              <a:defRPr/>
            </a:pPr>
            <a:r>
              <a:rPr lang="en-US" sz="3600" dirty="0"/>
              <a:t>COMMON RESULTS: DIRECT OBSERVATION</a:t>
            </a:r>
          </a:p>
        </p:txBody>
      </p:sp>
    </p:spTree>
    <p:extLst>
      <p:ext uri="{BB962C8B-B14F-4D97-AF65-F5344CB8AC3E}">
        <p14:creationId xmlns:p14="http://schemas.microsoft.com/office/powerpoint/2010/main" val="34750469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Box 3"/>
          <p:cNvSpPr txBox="1">
            <a:spLocks noChangeArrowheads="1"/>
          </p:cNvSpPr>
          <p:nvPr/>
        </p:nvSpPr>
        <p:spPr bwMode="auto">
          <a:xfrm>
            <a:off x="611676" y="1401763"/>
            <a:ext cx="902176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Privacy Act Information</a:t>
            </a:r>
          </a:p>
          <a:p>
            <a:pPr lvl="1"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SSN / Marriage license  </a:t>
            </a:r>
          </a:p>
          <a:p>
            <a:pPr lvl="1"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Spouse and children’s names</a:t>
            </a:r>
          </a:p>
          <a:p>
            <a:pPr lvl="1" eaLnBrk="1" hangingPunct="1">
              <a:buClr>
                <a:srgbClr val="FF9900"/>
              </a:buClr>
              <a:buSzPct val="121000"/>
              <a:buFont typeface="Wingdings" panose="05000000000000000000" pitchFamily="2" charset="2"/>
              <a:buChar char="§"/>
            </a:pPr>
            <a:endParaRPr lang="en-US" altLang="en-US" dirty="0">
              <a:latin typeface="Arial" panose="020B0604020202020204" pitchFamily="34" charset="0"/>
              <a:cs typeface="Arial" panose="020B0604020202020204" pitchFamily="34" charset="0"/>
            </a:endParaRPr>
          </a:p>
          <a:p>
            <a:pPr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Commander’s itinerary (GO Level)</a:t>
            </a:r>
          </a:p>
          <a:p>
            <a:pPr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Photocopy of CAC</a:t>
            </a:r>
          </a:p>
          <a:p>
            <a:pPr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Unit alert roster (Name, rank, home address, home/cell #)</a:t>
            </a:r>
          </a:p>
          <a:p>
            <a:pPr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Building / floor schematics </a:t>
            </a:r>
          </a:p>
          <a:p>
            <a:pPr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FOUO / Classified</a:t>
            </a:r>
          </a:p>
          <a:p>
            <a:pPr eaLnBrk="1" hangingPunct="1">
              <a:buClr>
                <a:srgbClr val="FF9900"/>
              </a:buClr>
              <a:buSzPct val="121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Building access requests (Name, SSN, address, home #, etc.)  </a:t>
            </a:r>
          </a:p>
        </p:txBody>
      </p:sp>
      <p:sp>
        <p:nvSpPr>
          <p:cNvPr id="163843" name="TextBox 4"/>
          <p:cNvSpPr txBox="1">
            <a:spLocks noChangeArrowheads="1"/>
          </p:cNvSpPr>
          <p:nvPr/>
        </p:nvSpPr>
        <p:spPr bwMode="auto">
          <a:xfrm>
            <a:off x="3505200" y="6096000"/>
            <a:ext cx="5697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i="1">
                <a:latin typeface="Arial" panose="020B0604020202020204" pitchFamily="34" charset="0"/>
                <a:cs typeface="Arial" panose="020B0604020202020204" pitchFamily="34" charset="0"/>
              </a:rPr>
              <a:t>One man’s trash is another man’s treasure….</a:t>
            </a:r>
          </a:p>
        </p:txBody>
      </p:sp>
      <p:pic>
        <p:nvPicPr>
          <p:cNvPr id="1638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3438" y="1656337"/>
            <a:ext cx="2133600" cy="177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6" name="Rectangle 8"/>
          <p:cNvSpPr>
            <a:spLocks noChangeArrowheads="1"/>
          </p:cNvSpPr>
          <p:nvPr/>
        </p:nvSpPr>
        <p:spPr bwMode="auto">
          <a:xfrm>
            <a:off x="3429000" y="5410200"/>
            <a:ext cx="578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a:latin typeface="Arial" panose="020B0604020202020204" pitchFamily="34" charset="0"/>
                <a:cs typeface="Arial" panose="020B0604020202020204" pitchFamily="34" charset="0"/>
              </a:rPr>
              <a:t>Shredding Documents Frustrates The Adversary!</a:t>
            </a:r>
            <a:endParaRPr lang="en-US" altLang="en-US">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rtlCol="0">
            <a:normAutofit/>
          </a:bodyPr>
          <a:lstStyle/>
          <a:p>
            <a:pPr fontAlgn="auto">
              <a:spcAft>
                <a:spcPts val="0"/>
              </a:spcAft>
              <a:defRPr/>
            </a:pPr>
            <a:r>
              <a:rPr lang="en-US" sz="3600" dirty="0"/>
              <a:t>TRASH ANALYSIS</a:t>
            </a:r>
          </a:p>
        </p:txBody>
      </p:sp>
    </p:spTree>
    <p:extLst>
      <p:ext uri="{BB962C8B-B14F-4D97-AF65-F5344CB8AC3E}">
        <p14:creationId xmlns:p14="http://schemas.microsoft.com/office/powerpoint/2010/main" val="3658887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868363"/>
            <a:ext cx="10256838"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TextBox 1"/>
          <p:cNvSpPr txBox="1">
            <a:spLocks noChangeArrowheads="1"/>
          </p:cNvSpPr>
          <p:nvPr/>
        </p:nvSpPr>
        <p:spPr bwMode="auto">
          <a:xfrm>
            <a:off x="2119313" y="5907088"/>
            <a:ext cx="8154987"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b="1">
                <a:latin typeface="Arial" panose="020B0604020202020204" pitchFamily="34" charset="0"/>
                <a:cs typeface="Arial" panose="020B0604020202020204" pitchFamily="34" charset="0"/>
              </a:rPr>
              <a:t>Common results:  The workforce doesn’t know what to protect, how to protect it, or who to ask for help</a:t>
            </a:r>
          </a:p>
        </p:txBody>
      </p:sp>
      <p:sp>
        <p:nvSpPr>
          <p:cNvPr id="3" name="Title 2"/>
          <p:cNvSpPr>
            <a:spLocks noGrp="1"/>
          </p:cNvSpPr>
          <p:nvPr>
            <p:ph type="title"/>
          </p:nvPr>
        </p:nvSpPr>
        <p:spPr/>
        <p:txBody>
          <a:bodyPr rtlCol="0">
            <a:normAutofit/>
          </a:bodyPr>
          <a:lstStyle/>
          <a:p>
            <a:pPr fontAlgn="auto">
              <a:spcAft>
                <a:spcPts val="0"/>
              </a:spcAft>
              <a:defRPr/>
            </a:pPr>
            <a:r>
              <a:rPr lang="en-US" sz="3600" dirty="0"/>
              <a:t>INTERVIEW QUESTIONNAIRE</a:t>
            </a:r>
          </a:p>
        </p:txBody>
      </p:sp>
    </p:spTree>
    <p:extLst>
      <p:ext uri="{BB962C8B-B14F-4D97-AF65-F5344CB8AC3E}">
        <p14:creationId xmlns:p14="http://schemas.microsoft.com/office/powerpoint/2010/main" val="1068769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093" t="4537" r="2886" b="20824"/>
          <a:stretch/>
        </p:blipFill>
        <p:spPr>
          <a:xfrm>
            <a:off x="580913" y="1613646"/>
            <a:ext cx="11074492" cy="5004867"/>
          </a:xfrm>
          <a:prstGeom prst="rect">
            <a:avLst/>
          </a:prstGeom>
        </p:spPr>
      </p:pic>
    </p:spTree>
    <p:extLst>
      <p:ext uri="{BB962C8B-B14F-4D97-AF65-F5344CB8AC3E}">
        <p14:creationId xmlns:p14="http://schemas.microsoft.com/office/powerpoint/2010/main" val="38762277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Box 2"/>
          <p:cNvSpPr txBox="1">
            <a:spLocks noChangeArrowheads="1"/>
          </p:cNvSpPr>
          <p:nvPr/>
        </p:nvSpPr>
        <p:spPr bwMode="auto">
          <a:xfrm>
            <a:off x="665163" y="1625600"/>
            <a:ext cx="79644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rgbClr val="FF9900"/>
              </a:buClr>
              <a:buSzPct val="125000"/>
              <a:buFont typeface="Wingdings" panose="05000000000000000000" pitchFamily="2" charset="2"/>
              <a:buChar char="§"/>
            </a:pPr>
            <a:r>
              <a:rPr lang="en-US" altLang="en-US" sz="2400">
                <a:latin typeface="Arial" panose="020B0604020202020204" pitchFamily="34" charset="0"/>
                <a:cs typeface="Arial" panose="020B0604020202020204" pitchFamily="34" charset="0"/>
              </a:rPr>
              <a:t>  Critical Information List (CIL) is not identified, </a:t>
            </a:r>
          </a:p>
          <a:p>
            <a:pPr eaLnBrk="1" hangingPunct="1">
              <a:buClr>
                <a:srgbClr val="FF9900"/>
              </a:buClr>
              <a:buSzPct val="125000"/>
            </a:pPr>
            <a:r>
              <a:rPr lang="en-US" altLang="en-US" sz="2400">
                <a:latin typeface="Arial" panose="020B0604020202020204" pitchFamily="34" charset="0"/>
                <a:cs typeface="Arial" panose="020B0604020202020204" pitchFamily="34" charset="0"/>
              </a:rPr>
              <a:t>    disseminated or known</a:t>
            </a:r>
          </a:p>
          <a:p>
            <a:pPr eaLnBrk="1" hangingPunct="1">
              <a:buClr>
                <a:srgbClr val="FF9900"/>
              </a:buClr>
              <a:buSzPct val="125000"/>
            </a:pPr>
            <a:endParaRPr lang="en-US" altLang="en-US" sz="2400">
              <a:latin typeface="Arial" panose="020B0604020202020204" pitchFamily="34" charset="0"/>
              <a:cs typeface="Arial" panose="020B0604020202020204" pitchFamily="34" charset="0"/>
            </a:endParaRPr>
          </a:p>
          <a:p>
            <a:pPr eaLnBrk="1" hangingPunct="1">
              <a:buClr>
                <a:srgbClr val="FF9900"/>
              </a:buClr>
              <a:buSzPct val="125000"/>
              <a:buFont typeface="Wingdings" panose="05000000000000000000" pitchFamily="2" charset="2"/>
              <a:buChar char="§"/>
            </a:pPr>
            <a:r>
              <a:rPr lang="en-US" altLang="en-US" sz="2400">
                <a:latin typeface="Arial" panose="020B0604020202020204" pitchFamily="34" charset="0"/>
                <a:cs typeface="Arial" panose="020B0604020202020204" pitchFamily="34" charset="0"/>
              </a:rPr>
              <a:t>  Insufficient OPSEC Training and Awareness</a:t>
            </a:r>
          </a:p>
          <a:p>
            <a:pPr lvl="1" eaLnBrk="1" hangingPunct="1">
              <a:buClr>
                <a:srgbClr val="FF9900"/>
              </a:buClr>
              <a:buSzPct val="125000"/>
              <a:buFont typeface="Wingdings" panose="05000000000000000000" pitchFamily="2" charset="2"/>
              <a:buChar char="§"/>
            </a:pPr>
            <a:r>
              <a:rPr lang="en-US" altLang="en-US" sz="2400">
                <a:latin typeface="Arial" panose="020B0604020202020204" pitchFamily="34" charset="0"/>
                <a:cs typeface="Arial" panose="020B0604020202020204" pitchFamily="34" charset="0"/>
              </a:rPr>
              <a:t>  Workforce unaware of threat collection</a:t>
            </a:r>
          </a:p>
          <a:p>
            <a:pPr lvl="1" eaLnBrk="1" hangingPunct="1">
              <a:buClr>
                <a:srgbClr val="FF9900"/>
              </a:buClr>
              <a:buSzPct val="125000"/>
              <a:buFont typeface="Wingdings" panose="05000000000000000000" pitchFamily="2" charset="2"/>
              <a:buChar char="§"/>
            </a:pPr>
            <a:r>
              <a:rPr lang="en-US" altLang="en-US" sz="2400">
                <a:latin typeface="Arial" panose="020B0604020202020204" pitchFamily="34" charset="0"/>
                <a:cs typeface="Arial" panose="020B0604020202020204" pitchFamily="34" charset="0"/>
              </a:rPr>
              <a:t>  Workforce has no recollection of training</a:t>
            </a:r>
          </a:p>
          <a:p>
            <a:pPr lvl="1" eaLnBrk="1" hangingPunct="1">
              <a:buClr>
                <a:srgbClr val="FF9900"/>
              </a:buClr>
              <a:buSzPct val="125000"/>
            </a:pPr>
            <a:endParaRPr lang="en-US" altLang="en-US" sz="2400">
              <a:latin typeface="Arial" panose="020B0604020202020204" pitchFamily="34" charset="0"/>
              <a:cs typeface="Arial" panose="020B0604020202020204" pitchFamily="34" charset="0"/>
            </a:endParaRPr>
          </a:p>
          <a:p>
            <a:pPr eaLnBrk="1" hangingPunct="1">
              <a:buClr>
                <a:srgbClr val="FF9900"/>
              </a:buClr>
              <a:buSzPct val="125000"/>
              <a:buFont typeface="Wingdings" panose="05000000000000000000" pitchFamily="2" charset="2"/>
              <a:buChar char="§"/>
            </a:pPr>
            <a:r>
              <a:rPr lang="en-US" altLang="en-US" sz="2400">
                <a:latin typeface="Arial" panose="020B0604020202020204" pitchFamily="34" charset="0"/>
                <a:cs typeface="Arial" panose="020B0604020202020204" pitchFamily="34" charset="0"/>
              </a:rPr>
              <a:t>  OPSEC Review not formalized or conducted</a:t>
            </a:r>
          </a:p>
          <a:p>
            <a:pPr eaLnBrk="1" hangingPunct="1">
              <a:buClr>
                <a:srgbClr val="FF9900"/>
              </a:buClr>
              <a:buSzPct val="100000"/>
              <a:buFont typeface="Wingdings" panose="05000000000000000000" pitchFamily="2" charset="2"/>
              <a:buChar char="§"/>
            </a:pPr>
            <a:endParaRPr lang="en-US" altLang="en-US" sz="2400">
              <a:latin typeface="Arial" panose="020B0604020202020204" pitchFamily="34" charset="0"/>
              <a:cs typeface="Arial" panose="020B0604020202020204" pitchFamily="34" charset="0"/>
            </a:endParaRPr>
          </a:p>
        </p:txBody>
      </p:sp>
      <p:pic>
        <p:nvPicPr>
          <p:cNvPr id="167939" name="Picture 6" descr="MPj039008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7800" y="1828800"/>
            <a:ext cx="12192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0" name="Picture 6" descr="wayb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79688">
            <a:off x="8939213" y="4222750"/>
            <a:ext cx="30003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0" y="0"/>
            <a:ext cx="10646979" cy="685800"/>
          </a:xfrm>
          <a:prstGeom prst="rect">
            <a:avLst/>
          </a:prstGeom>
          <a:ln w="22225" cap="rnd"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lIns="91427" tIns="45713" rIns="91427" bIns="45713" anchor="ct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fontAlgn="auto">
              <a:spcAft>
                <a:spcPts val="0"/>
              </a:spcAft>
              <a:defRPr/>
            </a:pPr>
            <a:r>
              <a:rPr lang="en-US" b="1" dirty="0">
                <a:solidFill>
                  <a:srgbClr val="FFC000"/>
                </a:solidFill>
                <a:latin typeface="Arial" pitchFamily="34" charset="0"/>
                <a:cs typeface="Arial" pitchFamily="34" charset="0"/>
              </a:rPr>
              <a:t>LESSONS LEARNED</a:t>
            </a:r>
          </a:p>
        </p:txBody>
      </p:sp>
    </p:spTree>
    <p:extLst>
      <p:ext uri="{BB962C8B-B14F-4D97-AF65-F5344CB8AC3E}">
        <p14:creationId xmlns:p14="http://schemas.microsoft.com/office/powerpoint/2010/main" val="1424918807"/>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2"/>
          <p:cNvSpPr txBox="1">
            <a:spLocks noChangeArrowheads="1"/>
          </p:cNvSpPr>
          <p:nvPr/>
        </p:nvSpPr>
        <p:spPr bwMode="auto">
          <a:xfrm>
            <a:off x="352425" y="979488"/>
            <a:ext cx="8193088" cy="526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Clr>
                <a:srgbClr val="FF9900"/>
              </a:buClr>
              <a:buSzPct val="125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Report</a:t>
            </a:r>
          </a:p>
          <a:p>
            <a:pPr eaLnBrk="1" hangingPunct="1">
              <a:buClr>
                <a:srgbClr val="FF9900"/>
              </a:buClr>
              <a:buSzPct val="125000"/>
              <a:buFont typeface="Wingdings" panose="05000000000000000000" pitchFamily="2" charset="2"/>
              <a:buChar char="§"/>
            </a:pPr>
            <a:endParaRPr lang="en-US" altLang="en-US" sz="2400" dirty="0">
              <a:latin typeface="Arial" panose="020B0604020202020204" pitchFamily="34" charset="0"/>
              <a:cs typeface="Arial" panose="020B0604020202020204" pitchFamily="34" charset="0"/>
            </a:endParaRPr>
          </a:p>
          <a:p>
            <a:pPr lvl="1" eaLnBrk="1" hangingPunct="1">
              <a:buClr>
                <a:srgbClr val="FF9900"/>
              </a:buClr>
              <a:buSzPct val="125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Be clear and concise</a:t>
            </a:r>
          </a:p>
          <a:p>
            <a:pPr lvl="1" eaLnBrk="1" hangingPunct="1">
              <a:buClr>
                <a:srgbClr val="FF9900"/>
              </a:buClr>
              <a:buSzPct val="125000"/>
              <a:buFont typeface="Wingdings" panose="05000000000000000000" pitchFamily="2" charset="2"/>
              <a:buChar char="§"/>
            </a:pPr>
            <a:endParaRPr lang="en-US" altLang="en-US" sz="2400" dirty="0">
              <a:latin typeface="Arial" panose="020B0604020202020204" pitchFamily="34" charset="0"/>
              <a:cs typeface="Arial" panose="020B0604020202020204" pitchFamily="34" charset="0"/>
            </a:endParaRPr>
          </a:p>
          <a:p>
            <a:pPr lvl="1" eaLnBrk="1" hangingPunct="1">
              <a:buClr>
                <a:srgbClr val="FF9900"/>
              </a:buClr>
              <a:buSzPct val="125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Limit the length and classification of the threat</a:t>
            </a:r>
          </a:p>
          <a:p>
            <a:pPr lvl="1" eaLnBrk="1" hangingPunct="1">
              <a:buClr>
                <a:srgbClr val="FF9900"/>
              </a:buClr>
              <a:buSzPct val="125000"/>
            </a:pPr>
            <a:r>
              <a:rPr lang="en-US" altLang="en-US" sz="2400" dirty="0">
                <a:latin typeface="Arial" panose="020B0604020202020204" pitchFamily="34" charset="0"/>
                <a:cs typeface="Arial" panose="020B0604020202020204" pitchFamily="34" charset="0"/>
              </a:rPr>
              <a:t>   statement</a:t>
            </a:r>
          </a:p>
          <a:p>
            <a:pPr lvl="1" eaLnBrk="1" hangingPunct="1">
              <a:buClr>
                <a:srgbClr val="FF9900"/>
              </a:buClr>
              <a:buSzPct val="125000"/>
              <a:buFont typeface="Wingdings" panose="05000000000000000000" pitchFamily="2" charset="2"/>
              <a:buChar char="§"/>
            </a:pPr>
            <a:endParaRPr lang="en-US" altLang="en-US" sz="2400" dirty="0">
              <a:latin typeface="Arial" panose="020B0604020202020204" pitchFamily="34" charset="0"/>
              <a:cs typeface="Arial" panose="020B0604020202020204" pitchFamily="34" charset="0"/>
            </a:endParaRPr>
          </a:p>
          <a:p>
            <a:pPr lvl="1" eaLnBrk="1" hangingPunct="1">
              <a:buClr>
                <a:srgbClr val="FF9900"/>
              </a:buClr>
              <a:buSzPct val="125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Identify and define each vulnerability</a:t>
            </a:r>
          </a:p>
          <a:p>
            <a:pPr lvl="1" eaLnBrk="1" hangingPunct="1">
              <a:buClr>
                <a:srgbClr val="FF9900"/>
              </a:buClr>
              <a:buSzPct val="125000"/>
              <a:buFont typeface="Wingdings" panose="05000000000000000000" pitchFamily="2" charset="2"/>
              <a:buChar char="§"/>
            </a:pPr>
            <a:endParaRPr lang="en-US" altLang="en-US" sz="2400" dirty="0">
              <a:latin typeface="Arial" panose="020B0604020202020204" pitchFamily="34" charset="0"/>
              <a:cs typeface="Arial" panose="020B0604020202020204" pitchFamily="34" charset="0"/>
            </a:endParaRPr>
          </a:p>
          <a:p>
            <a:pPr lvl="1" eaLnBrk="1" hangingPunct="1">
              <a:buClr>
                <a:srgbClr val="FF9900"/>
              </a:buClr>
              <a:buSzPct val="125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Provide detailed recommendations for corrective</a:t>
            </a:r>
          </a:p>
          <a:p>
            <a:pPr lvl="1" eaLnBrk="1" hangingPunct="1">
              <a:buClr>
                <a:srgbClr val="FF9900"/>
              </a:buClr>
              <a:buSzPct val="125000"/>
            </a:pPr>
            <a:r>
              <a:rPr lang="en-US" altLang="en-US" sz="2400" dirty="0">
                <a:latin typeface="Arial" panose="020B0604020202020204" pitchFamily="34" charset="0"/>
                <a:cs typeface="Arial" panose="020B0604020202020204" pitchFamily="34" charset="0"/>
              </a:rPr>
              <a:t>   actions</a:t>
            </a:r>
          </a:p>
          <a:p>
            <a:pPr lvl="1" eaLnBrk="1" hangingPunct="1">
              <a:buClr>
                <a:srgbClr val="FF9900"/>
              </a:buClr>
              <a:buSzPct val="125000"/>
              <a:buFont typeface="Wingdings" panose="05000000000000000000" pitchFamily="2" charset="2"/>
              <a:buChar char="§"/>
            </a:pPr>
            <a:endParaRPr lang="en-US" altLang="en-US" sz="2400" dirty="0">
              <a:latin typeface="Arial" panose="020B0604020202020204" pitchFamily="34" charset="0"/>
              <a:cs typeface="Arial" panose="020B0604020202020204" pitchFamily="34" charset="0"/>
            </a:endParaRPr>
          </a:p>
          <a:p>
            <a:pPr eaLnBrk="1" hangingPunct="1">
              <a:buClr>
                <a:srgbClr val="FF9900"/>
              </a:buClr>
              <a:buSzPct val="125000"/>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Lessons Learned:  Identify all technical and managerial  </a:t>
            </a:r>
          </a:p>
          <a:p>
            <a:pPr eaLnBrk="1" hangingPunct="1">
              <a:buClr>
                <a:srgbClr val="FF9900"/>
              </a:buClr>
              <a:buSzPct val="125000"/>
            </a:pPr>
            <a:r>
              <a:rPr lang="en-US" altLang="en-US" sz="2400" dirty="0">
                <a:latin typeface="Arial" panose="020B0604020202020204" pitchFamily="34" charset="0"/>
                <a:cs typeface="Arial" panose="020B0604020202020204" pitchFamily="34" charset="0"/>
              </a:rPr>
              <a:t>    best and worst practices</a:t>
            </a:r>
          </a:p>
        </p:txBody>
      </p:sp>
      <p:sp>
        <p:nvSpPr>
          <p:cNvPr id="2" name="Title 1"/>
          <p:cNvSpPr>
            <a:spLocks noGrp="1"/>
          </p:cNvSpPr>
          <p:nvPr>
            <p:ph type="title"/>
          </p:nvPr>
        </p:nvSpPr>
        <p:spPr>
          <a:xfrm>
            <a:off x="0" y="0"/>
            <a:ext cx="10657490" cy="640428"/>
          </a:xfrm>
        </p:spPr>
        <p:txBody>
          <a:bodyPr rtlCol="0">
            <a:normAutofit/>
          </a:bodyPr>
          <a:lstStyle/>
          <a:p>
            <a:pPr fontAlgn="auto">
              <a:spcAft>
                <a:spcPts val="0"/>
              </a:spcAft>
              <a:defRPr/>
            </a:pPr>
            <a:r>
              <a:rPr lang="en-US" sz="3600" dirty="0"/>
              <a:t>ASSESSMENT REPORT</a:t>
            </a:r>
          </a:p>
        </p:txBody>
      </p:sp>
      <p:pic>
        <p:nvPicPr>
          <p:cNvPr id="1699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48057" y="2563586"/>
            <a:ext cx="2960164" cy="380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1622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2580" y="927279"/>
            <a:ext cx="7660191" cy="923330"/>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all" spc="0" normalizeH="0" baseline="0" noProof="0">
                <a:ln/>
                <a:solidFill>
                  <a:srgbClr val="5B9BD5"/>
                </a:solidFill>
                <a:effectLst>
                  <a:outerShdw blurRad="19685" dist="12700" dir="5400000" algn="tl" rotWithShape="0">
                    <a:srgbClr val="5B9BD5">
                      <a:satMod val="130000"/>
                      <a:alpha val="60000"/>
                    </a:srgbClr>
                  </a:outerShdw>
                  <a:reflection blurRad="10000" stA="55000" endPos="48000" dist="500" dir="5400000" sy="-100000" algn="bl" rotWithShape="0"/>
                </a:effectLst>
                <a:uLnTx/>
                <a:uFillTx/>
                <a:latin typeface="Arial" pitchFamily="34" charset="0"/>
                <a:ea typeface="+mn-ea"/>
                <a:cs typeface="Arial" pitchFamily="34" charset="0"/>
              </a:rPr>
              <a:t>Break Time</a:t>
            </a:r>
          </a:p>
        </p:txBody>
      </p:sp>
      <p:pic>
        <p:nvPicPr>
          <p:cNvPr id="2" name="Picture 1"/>
          <p:cNvPicPr>
            <a:picLocks noChangeAspect="1"/>
          </p:cNvPicPr>
          <p:nvPr/>
        </p:nvPicPr>
        <p:blipFill>
          <a:blip r:embed="rId3"/>
          <a:stretch>
            <a:fillRect/>
          </a:stretch>
        </p:blipFill>
        <p:spPr>
          <a:xfrm>
            <a:off x="682580" y="2215241"/>
            <a:ext cx="10012816" cy="4229099"/>
          </a:xfrm>
          <a:prstGeom prst="rect">
            <a:avLst/>
          </a:prstGeom>
        </p:spPr>
      </p:pic>
    </p:spTree>
    <p:extLst>
      <p:ext uri="{BB962C8B-B14F-4D97-AF65-F5344CB8AC3E}">
        <p14:creationId xmlns:p14="http://schemas.microsoft.com/office/powerpoint/2010/main" val="411226120"/>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blip>
          <a:stretch>
            <a:fillRect/>
          </a:stretch>
        </p:blipFill>
        <p:spPr>
          <a:xfrm>
            <a:off x="0" y="0"/>
            <a:ext cx="12192000" cy="6139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252248" y="340273"/>
            <a:ext cx="11351173" cy="1485900"/>
          </a:xfrm>
          <a:effectLst>
            <a:outerShdw blurRad="107950" dist="12700" dir="5400000" algn="ctr">
              <a:srgbClr val="000000"/>
            </a:outerShdw>
          </a:effectLst>
        </p:spPr>
        <p:txBody>
          <a:bodyPr rtlCol="0"/>
          <a:lstStyle/>
          <a:p>
            <a:pPr>
              <a:defRPr/>
            </a:pPr>
            <a:r>
              <a:rPr b="0" dirty="0">
                <a:solidFill>
                  <a:schemeClr val="tx1"/>
                </a:solidFill>
              </a:rPr>
              <a:t>SIX STEP CYCLIC PROCESS EVALUATION</a:t>
            </a:r>
          </a:p>
        </p:txBody>
      </p:sp>
      <p:sp>
        <p:nvSpPr>
          <p:cNvPr id="176134" name="TextBox 2"/>
          <p:cNvSpPr txBox="1">
            <a:spLocks noChangeArrowheads="1"/>
          </p:cNvSpPr>
          <p:nvPr/>
        </p:nvSpPr>
        <p:spPr bwMode="auto">
          <a:xfrm>
            <a:off x="351064" y="1997699"/>
            <a:ext cx="1141367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dirty="0">
                <a:latin typeface="Arial Black" panose="020B0A04020102020204" pitchFamily="34" charset="0"/>
              </a:rPr>
              <a:t>Student will have 90 minutes to complete the evaluation</a:t>
            </a:r>
          </a:p>
          <a:p>
            <a:pPr algn="ctr" eaLnBrk="1" hangingPunct="1"/>
            <a:r>
              <a:rPr lang="en-US" altLang="en-US" sz="2800" dirty="0">
                <a:latin typeface="Arial Black" panose="020B0A04020102020204" pitchFamily="34" charset="0"/>
              </a:rPr>
              <a:t>You must score 40 out of 50 point to continue</a:t>
            </a:r>
          </a:p>
          <a:p>
            <a:pPr algn="ctr" eaLnBrk="1" hangingPunct="1"/>
            <a:r>
              <a:rPr lang="en-US" altLang="en-US" sz="2800" dirty="0">
                <a:latin typeface="Arial Black" panose="020B0A04020102020204" pitchFamily="34" charset="0"/>
              </a:rPr>
              <a:t> </a:t>
            </a:r>
          </a:p>
          <a:p>
            <a:pPr algn="ctr" eaLnBrk="1" hangingPunct="1"/>
            <a:r>
              <a:rPr lang="en-US" altLang="en-US" sz="2800" dirty="0">
                <a:latin typeface="Arial Black" panose="020B0A04020102020204" pitchFamily="34" charset="0"/>
              </a:rPr>
              <a:t>If using the Appendix’s in the back of the student notebook write out the example you are using not the Appendix letter and the paragraph or sub paragraph number /letter</a:t>
            </a:r>
          </a:p>
          <a:p>
            <a:pPr algn="ctr" eaLnBrk="1" hangingPunct="1"/>
            <a:endParaRPr lang="en-US" altLang="en-US" sz="2800" dirty="0">
              <a:latin typeface="Arial Black" panose="020B0A04020102020204" pitchFamily="34" charset="0"/>
            </a:endParaRPr>
          </a:p>
          <a:p>
            <a:pPr algn="ctr" eaLnBrk="1" hangingPunct="1"/>
            <a:r>
              <a:rPr lang="en-US" altLang="en-US" sz="2800" dirty="0">
                <a:latin typeface="Arial Black" panose="020B0A04020102020204" pitchFamily="34" charset="0"/>
              </a:rPr>
              <a:t>Once complete </a:t>
            </a:r>
            <a:r>
              <a:rPr lang="en-US" altLang="en-US" sz="2800">
                <a:latin typeface="Arial Black" panose="020B0A04020102020204" pitchFamily="34" charset="0"/>
              </a:rPr>
              <a:t>you are released, </a:t>
            </a:r>
            <a:r>
              <a:rPr lang="en-US" altLang="en-US" sz="2800" dirty="0">
                <a:latin typeface="Arial Black" panose="020B0A04020102020204" pitchFamily="34" charset="0"/>
              </a:rPr>
              <a:t>papers will be graded this evening and reviewed in the morning.</a:t>
            </a:r>
          </a:p>
        </p:txBody>
      </p:sp>
    </p:spTree>
    <p:extLst>
      <p:ext uri="{BB962C8B-B14F-4D97-AF65-F5344CB8AC3E}">
        <p14:creationId xmlns:p14="http://schemas.microsoft.com/office/powerpoint/2010/main" val="59921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093" t="4399" r="2809" b="20963"/>
          <a:stretch/>
        </p:blipFill>
        <p:spPr>
          <a:xfrm>
            <a:off x="602427" y="1635162"/>
            <a:ext cx="10994317" cy="4961581"/>
          </a:xfrm>
          <a:prstGeom prst="rect">
            <a:avLst/>
          </a:prstGeom>
        </p:spPr>
      </p:pic>
    </p:spTree>
    <p:extLst>
      <p:ext uri="{BB962C8B-B14F-4D97-AF65-F5344CB8AC3E}">
        <p14:creationId xmlns:p14="http://schemas.microsoft.com/office/powerpoint/2010/main" val="3317750672"/>
      </p:ext>
    </p:extLst>
  </p:cSld>
  <p:clrMapOvr>
    <a:masterClrMapping/>
  </p:clrMapOvr>
</p:sld>
</file>

<file path=ppt/theme/theme1.xml><?xml version="1.0" encoding="utf-8"?>
<a:theme xmlns:a="http://schemas.openxmlformats.org/drawingml/2006/main" name="Wisp2">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110BC84D0C914E95D7CD00C1079F3F" ma:contentTypeVersion="11" ma:contentTypeDescription="Create a new document." ma:contentTypeScope="" ma:versionID="7f6777d651ffc980af353143e381c95a">
  <xsd:schema xmlns:xsd="http://www.w3.org/2001/XMLSchema" xmlns:xs="http://www.w3.org/2001/XMLSchema" xmlns:p="http://schemas.microsoft.com/office/2006/metadata/properties" xmlns:ns2="1a1161a8-d50d-439e-8f33-df1195d0787b" xmlns:ns3="8c155a6b-4089-476d-ac63-8b736e445595" targetNamespace="http://schemas.microsoft.com/office/2006/metadata/properties" ma:root="true" ma:fieldsID="0a9e1a73f2883d1c1eb0efd3b0b918d0" ns2:_="" ns3:_="">
    <xsd:import namespace="1a1161a8-d50d-439e-8f33-df1195d0787b"/>
    <xsd:import namespace="8c155a6b-4089-476d-ac63-8b736e44559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1161a8-d50d-439e-8f33-df1195d07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155a6b-4089-476d-ac63-8b736e44559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21d478-a55e-4d21-9110-d45997f23c32}" ma:internalName="TaxCatchAll" ma:showField="CatchAllData" ma:web="8c155a6b-4089-476d-ac63-8b736e4455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1161a8-d50d-439e-8f33-df1195d0787b">
      <Terms xmlns="http://schemas.microsoft.com/office/infopath/2007/PartnerControls"/>
    </lcf76f155ced4ddcb4097134ff3c332f>
    <TaxCatchAll xmlns="8c155a6b-4089-476d-ac63-8b736e445595" xsi:nil="true"/>
  </documentManagement>
</p:properties>
</file>

<file path=customXml/itemProps1.xml><?xml version="1.0" encoding="utf-8"?>
<ds:datastoreItem xmlns:ds="http://schemas.openxmlformats.org/officeDocument/2006/customXml" ds:itemID="{328A45AC-9AAD-426F-A3B8-090D8571E514}"/>
</file>

<file path=customXml/itemProps2.xml><?xml version="1.0" encoding="utf-8"?>
<ds:datastoreItem xmlns:ds="http://schemas.openxmlformats.org/officeDocument/2006/customXml" ds:itemID="{BDDF63F8-727C-40CE-AFF6-D3B92EF914CF}">
  <ds:schemaRefs>
    <ds:schemaRef ds:uri="http://schemas.microsoft.com/sharepoint/v3/contenttype/forms"/>
  </ds:schemaRefs>
</ds:datastoreItem>
</file>

<file path=customXml/itemProps3.xml><?xml version="1.0" encoding="utf-8"?>
<ds:datastoreItem xmlns:ds="http://schemas.openxmlformats.org/officeDocument/2006/customXml" ds:itemID="{35145860-B4F3-4009-A35E-2314349C1B78}">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95123e7c-2e8c-4357-8a7f-f0cf0c106a44"/>
    <ds:schemaRef ds:uri="http://purl.org/dc/elements/1.1/"/>
    <ds:schemaRef ds:uri="http://schemas.openxmlformats.org/package/2006/metadata/core-properties"/>
    <ds:schemaRef ds:uri="3f2e396d-a0f8-4698-a327-c76770f3f93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1767</TotalTime>
  <Words>15283</Words>
  <Application>Microsoft Office PowerPoint</Application>
  <PresentationFormat>Widescreen</PresentationFormat>
  <Paragraphs>1258</Paragraphs>
  <Slides>83</Slides>
  <Notes>68</Notes>
  <HiddenSlides>0</HiddenSlides>
  <MMClips>0</MMClips>
  <ScaleCrop>false</ScaleCrop>
  <HeadingPairs>
    <vt:vector size="8" baseType="variant">
      <vt:variant>
        <vt:lpstr>Fonts Used</vt:lpstr>
      </vt:variant>
      <vt:variant>
        <vt:i4>18</vt:i4>
      </vt:variant>
      <vt:variant>
        <vt:lpstr>Theme</vt:lpstr>
      </vt:variant>
      <vt:variant>
        <vt:i4>2</vt:i4>
      </vt:variant>
      <vt:variant>
        <vt:lpstr>Embedded OLE Servers</vt:lpstr>
      </vt:variant>
      <vt:variant>
        <vt:i4>1</vt:i4>
      </vt:variant>
      <vt:variant>
        <vt:lpstr>Slide Titles</vt:lpstr>
      </vt:variant>
      <vt:variant>
        <vt:i4>83</vt:i4>
      </vt:variant>
    </vt:vector>
  </HeadingPairs>
  <TitlesOfParts>
    <vt:vector size="104" baseType="lpstr">
      <vt:lpstr>Arial Unicode MS</vt:lpstr>
      <vt:lpstr> Arial</vt:lpstr>
      <vt:lpstr>Arial</vt:lpstr>
      <vt:lpstr>Arial Black</vt:lpstr>
      <vt:lpstr>Arial Narrow</vt:lpstr>
      <vt:lpstr>Arial Rounded MT Bold</vt:lpstr>
      <vt:lpstr>Bahnschrift Condensed</vt:lpstr>
      <vt:lpstr>Bahnschrift SemiBold Condensed</vt:lpstr>
      <vt:lpstr>Calibri</vt:lpstr>
      <vt:lpstr>Calibri Light</vt:lpstr>
      <vt:lpstr>Century Gothic</vt:lpstr>
      <vt:lpstr>Courier New</vt:lpstr>
      <vt:lpstr>Impact</vt:lpstr>
      <vt:lpstr>Stencil</vt:lpstr>
      <vt:lpstr>Tahoma</vt:lpstr>
      <vt:lpstr>Times New Roman</vt:lpstr>
      <vt:lpstr>Wingdings</vt:lpstr>
      <vt:lpstr>Wingdings 3</vt:lpstr>
      <vt:lpstr>Wisp2</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DOCUMENT MEASURES IN YOUR PROGRAM </vt:lpstr>
      <vt:lpstr>FORMATS AND TEMPLATES</vt:lpstr>
      <vt:lpstr>PowerPoint Presentation</vt:lpstr>
      <vt:lpstr>Additional Document Requirements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GROUP</vt:lpstr>
      <vt:lpstr>PowerPoint Presentation</vt:lpstr>
      <vt:lpstr>APPLICATION MEASURES WORKSHEET PE</vt:lpstr>
      <vt:lpstr>PowerPoint Presentation</vt:lpstr>
      <vt:lpstr>PowerPoint Presentation</vt:lpstr>
      <vt:lpstr>IDENTIFY INTENT OF MEASURE</vt:lpstr>
      <vt:lpstr>DEVELOP CRITERIA</vt:lpstr>
      <vt:lpstr>DEVELOP EVALUATION CRITERIA</vt:lpstr>
      <vt:lpstr>MAKE MOPS/MOES QUANTIFIABLE WHEN POSSIBLE</vt:lpstr>
      <vt:lpstr>WAYS TO VALIDATE MOPS AND MOES</vt:lpstr>
      <vt:lpstr>MEASURES EVALUATION WORKSHEET (PE)</vt:lpstr>
      <vt:lpstr>PowerPoint Presentation</vt:lpstr>
      <vt:lpstr>SELF ASSESSMENTS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RULES AND CONCEPTS</vt:lpstr>
      <vt:lpstr>TOOLS AND TECHNIQUES</vt:lpstr>
      <vt:lpstr>CENTER OF GRAVITY</vt:lpstr>
      <vt:lpstr>ADVANCED OPERATORS</vt:lpstr>
      <vt:lpstr>KEY WORD SEARCH</vt:lpstr>
      <vt:lpstr>CENTER OF GRAVITY</vt:lpstr>
      <vt:lpstr>PowerPoint Presentation</vt:lpstr>
      <vt:lpstr>OPSEC SELF ASSESSMENTS</vt:lpstr>
      <vt:lpstr>OPSEC POSTURE ASSESSMENT</vt:lpstr>
      <vt:lpstr>OPSEC COMPLIANCE ASSESSMENT</vt:lpstr>
      <vt:lpstr>PREVIOUS ASSESSMENTS</vt:lpstr>
      <vt:lpstr>OPSEC ASSESSMENT</vt:lpstr>
      <vt:lpstr>COMMON RESULTS: DIRECT OBSERVATION</vt:lpstr>
      <vt:lpstr>TRASH ANALYSIS</vt:lpstr>
      <vt:lpstr>INTERVIEW QUESTIONNAIRE</vt:lpstr>
      <vt:lpstr>PowerPoint Presentation</vt:lpstr>
      <vt:lpstr>ASSESSMENT REPORT</vt:lpstr>
      <vt:lpstr>PowerPoint Presentation</vt:lpstr>
      <vt:lpstr>SIX STEP CYCLIC PROCESS EVALUATION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OSE</dc:creator>
  <cp:lastModifiedBy>Joiner, Robert L CIV USARMY ID-READINESS (USA)</cp:lastModifiedBy>
  <cp:revision>154</cp:revision>
  <dcterms:created xsi:type="dcterms:W3CDTF">2022-10-06T10:48:50Z</dcterms:created>
  <dcterms:modified xsi:type="dcterms:W3CDTF">2023-03-02T14:05:01Z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0x01010072110BC84D0C914E95D7CD00C1079F3F</vt:lpwstr>
  </property>
  <property fmtid="{D5CDD505-2E9C-101B-9397-08002B2CF9AE}" pid="3" name="Order">
    <vt:r8>2089400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