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xwell, Philip C MAJ MIL USA " initials="MPCMMU" lastIdx="5" clrIdx="0">
    <p:extLst>
      <p:ext uri="{19B8F6BF-5375-455C-9EA6-DF929625EA0E}">
        <p15:presenceInfo xmlns:p15="http://schemas.microsoft.com/office/powerpoint/2012/main" userId="Maxwell, Philip C MAJ MIL USA " providerId="None"/>
      </p:ext>
    </p:extLst>
  </p:cmAuthor>
  <p:cmAuthor id="2" name="Borcherding, Robert A COL MIL USA " initials="BRACMU" lastIdx="1" clrIdx="1">
    <p:extLst>
      <p:ext uri="{19B8F6BF-5375-455C-9EA6-DF929625EA0E}">
        <p15:presenceInfo xmlns:p15="http://schemas.microsoft.com/office/powerpoint/2012/main" userId="Borcherding, Robert A COL MIL USA 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172" autoAdjust="0"/>
    <p:restoredTop sz="94660"/>
  </p:normalViewPr>
  <p:slideViewPr>
    <p:cSldViewPr>
      <p:cViewPr varScale="1">
        <p:scale>
          <a:sx n="112" d="100"/>
          <a:sy n="112" d="100"/>
        </p:scale>
        <p:origin x="2184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5211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93164" tIns="46582" rIns="93164" bIns="46582">
            <a:normAutofit fontScale="25000" lnSpcReduction="20000"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16739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5/21/2024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5/21/2024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5/21/2024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5/21/2024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5/21/2024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04001" y="273716"/>
            <a:ext cx="3535997" cy="330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1728" y="1240548"/>
            <a:ext cx="8980543" cy="4457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5/21/2024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4625732" y="1209720"/>
            <a:ext cx="4182894" cy="4156808"/>
          </a:xfrm>
          <a:custGeom>
            <a:avLst/>
            <a:gdLst/>
            <a:ahLst/>
            <a:cxnLst/>
            <a:rect l="l" t="t" r="r" b="b"/>
            <a:pathLst>
              <a:path w="4438015" h="5080000">
                <a:moveTo>
                  <a:pt x="0" y="0"/>
                </a:moveTo>
                <a:lnTo>
                  <a:pt x="4437888" y="0"/>
                </a:lnTo>
                <a:lnTo>
                  <a:pt x="4437888" y="5079492"/>
                </a:lnTo>
                <a:lnTo>
                  <a:pt x="0" y="5079492"/>
                </a:lnTo>
                <a:lnTo>
                  <a:pt x="0" y="0"/>
                </a:lnTo>
                <a:close/>
              </a:path>
            </a:pathLst>
          </a:custGeom>
          <a:solidFill>
            <a:srgbClr val="CCCFD7"/>
          </a:solidFill>
        </p:spPr>
        <p:txBody>
          <a:bodyPr wrap="square" lIns="0" tIns="0" rIns="0" bIns="0" rtlCol="0"/>
          <a:lstStyle/>
          <a:p>
            <a:pPr marL="11430" marR="375920">
              <a:tabLst>
                <a:tab pos="127000" algn="l"/>
              </a:tabLst>
            </a:pPr>
            <a:endParaRPr lang="en-US" sz="800" b="1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" marR="375920">
              <a:tabLst>
                <a:tab pos="127000" algn="l"/>
              </a:tabLst>
            </a:pPr>
            <a:r>
              <a:rPr lang="en-US" sz="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 23 April 2024, at a general court-martial convened at Fort Cavazos, Texas, MAJ Clayton L. Gaines, U.S. Army, was convicted by a military judge, pursuant to his pleas, of two specifications of disrespect toward a superior commissioned officer and six specifications of willfully disobeying a superior commissioned officer in violation of Articles 89 and 90, UCMJ. The military judge sentenced the accused to be reprimanded, to forfeit half a month's pay for one month, and to be confined for 60 days. The sentence was consistent with the terms of a plea agreement.</a:t>
            </a:r>
          </a:p>
          <a:p>
            <a:pPr marL="11430" marR="375920">
              <a:tabLst>
                <a:tab pos="127000" algn="l"/>
              </a:tabLst>
            </a:pPr>
            <a:endParaRPr lang="en-US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" marR="375920">
              <a:tabLst>
                <a:tab pos="127000" algn="l"/>
              </a:tabLst>
            </a:pP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On 29 April 2024, at a general court-martial convened at Fort Cavazos, Texas, SPC Elijah E. Golden, U.S. Army, was convicted by a military judge, pursuant to his pleas, of three specifications of wrongful distribution of a controlled substance and two specifications of wrongful possession of a controlled substance with the intent to distribute in violation of Article 112a, UCMJ. The military judge sentenced the accused to be reduced to the grade of E-1, to be confined for 12 months, and to be discharged from the service with a Bad-Conduct discharge. The sentence was consistent with the terms of a plea agreement.</a:t>
            </a:r>
          </a:p>
          <a:p>
            <a:pPr marL="11430" marR="375920">
              <a:tabLst>
                <a:tab pos="127000" algn="l"/>
              </a:tabLst>
            </a:pP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" marR="375920">
              <a:tabLst>
                <a:tab pos="127000" algn="l"/>
              </a:tabLst>
            </a:pPr>
            <a:endParaRPr lang="en-US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375920">
              <a:lnSpc>
                <a:spcPts val="1300"/>
              </a:lnSpc>
              <a:tabLst>
                <a:tab pos="127000" algn="l"/>
              </a:tabLst>
            </a:pPr>
            <a:r>
              <a:rPr lang="en-US" sz="800" b="1" u="sng" dirty="0">
                <a:latin typeface="Arial" panose="020B0604020202020204" pitchFamily="34" charset="0"/>
                <a:cs typeface="Arial" panose="020B0604020202020204" pitchFamily="34" charset="0"/>
              </a:rPr>
              <a:t> III Armored Corps Military Justice Actions:</a:t>
            </a:r>
          </a:p>
          <a:p>
            <a:pPr marL="12700" marR="375920">
              <a:lnSpc>
                <a:spcPts val="1300"/>
              </a:lnSpc>
              <a:tabLst>
                <a:tab pos="127000" algn="l"/>
              </a:tabLst>
            </a:pPr>
            <a:endParaRPr lang="en-US" sz="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4150" marR="375920" indent="-171450">
              <a:lnSpc>
                <a:spcPts val="1300"/>
              </a:lnSpc>
              <a:buFont typeface="Arial" panose="020B0604020202020204" pitchFamily="34" charset="0"/>
              <a:buChar char="•"/>
              <a:tabLst>
                <a:tab pos="127000" algn="l"/>
              </a:tabLst>
            </a:pP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DWI GOMORs: 2 </a:t>
            </a:r>
          </a:p>
          <a:p>
            <a:pPr marL="184150" marR="375920" indent="-171450">
              <a:lnSpc>
                <a:spcPts val="1300"/>
              </a:lnSpc>
              <a:buFont typeface="Arial" panose="020B0604020202020204" pitchFamily="34" charset="0"/>
              <a:buChar char="•"/>
              <a:tabLst>
                <a:tab pos="127000" algn="l"/>
              </a:tabLst>
            </a:pP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Misconduct GOMORs:  4</a:t>
            </a:r>
          </a:p>
          <a:p>
            <a:pPr marL="184150" marR="375920" indent="-171450">
              <a:lnSpc>
                <a:spcPts val="1300"/>
              </a:lnSpc>
              <a:buFont typeface="Arial" panose="020B0604020202020204" pitchFamily="34" charset="0"/>
              <a:buChar char="•"/>
              <a:tabLst>
                <a:tab pos="127000" algn="l"/>
              </a:tabLst>
            </a:pP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Article 15s:  26</a:t>
            </a:r>
          </a:p>
          <a:p>
            <a:pPr marL="184150" marR="375920" indent="-171450">
              <a:lnSpc>
                <a:spcPts val="1300"/>
              </a:lnSpc>
              <a:buFont typeface="Arial" panose="020B0604020202020204" pitchFamily="34" charset="0"/>
              <a:buChar char="•"/>
              <a:tabLst>
                <a:tab pos="127000" algn="l"/>
              </a:tabLst>
            </a:pP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DV Administrative Separations:  0</a:t>
            </a:r>
          </a:p>
          <a:p>
            <a:pPr marL="184150" marR="375920" indent="-171450">
              <a:lnSpc>
                <a:spcPts val="1300"/>
              </a:lnSpc>
              <a:buFont typeface="Arial" panose="020B0604020202020204" pitchFamily="34" charset="0"/>
              <a:buChar char="•"/>
              <a:tabLst>
                <a:tab pos="127000" algn="l"/>
              </a:tabLst>
            </a:pP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Administrative Separations for sex-related offenses: 0</a:t>
            </a:r>
          </a:p>
          <a:p>
            <a:pPr marL="184150" marR="375920" indent="-171450">
              <a:lnSpc>
                <a:spcPts val="1300"/>
              </a:lnSpc>
              <a:buFont typeface="Arial" panose="020B0604020202020204" pitchFamily="34" charset="0"/>
              <a:buChar char="•"/>
              <a:tabLst>
                <a:tab pos="127000" algn="l"/>
              </a:tabLst>
            </a:pP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Courts-Martials for sex-related offenses:  0</a:t>
            </a:r>
          </a:p>
          <a:p>
            <a:pPr marL="184150" marR="375920" indent="-171450">
              <a:lnSpc>
                <a:spcPts val="1300"/>
              </a:lnSpc>
              <a:buFont typeface="Arial" panose="020B0604020202020204" pitchFamily="34" charset="0"/>
              <a:buChar char="•"/>
              <a:tabLst>
                <a:tab pos="127000" algn="l"/>
              </a:tabLst>
            </a:pP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Total Courts-Martial:  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541814" y="172838"/>
            <a:ext cx="60598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Phantom Justice: April 2024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4625732" y="1200595"/>
            <a:ext cx="4189301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endParaRPr lang="en-US" sz="9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0"/>
          <p:cNvSpPr/>
          <p:nvPr/>
        </p:nvSpPr>
        <p:spPr>
          <a:xfrm>
            <a:off x="4577508" y="740913"/>
            <a:ext cx="4283278" cy="438595"/>
          </a:xfrm>
          <a:custGeom>
            <a:avLst/>
            <a:gdLst/>
            <a:ahLst/>
            <a:cxnLst/>
            <a:rect l="l" t="t" r="r" b="b"/>
            <a:pathLst>
              <a:path w="4017645" h="425450">
                <a:moveTo>
                  <a:pt x="3958158" y="0"/>
                </a:moveTo>
                <a:lnTo>
                  <a:pt x="55545" y="126"/>
                </a:lnTo>
                <a:lnTo>
                  <a:pt x="20676" y="17022"/>
                </a:lnTo>
                <a:lnTo>
                  <a:pt x="1451" y="55190"/>
                </a:lnTo>
                <a:lnTo>
                  <a:pt x="0" y="70865"/>
                </a:lnTo>
                <a:lnTo>
                  <a:pt x="105" y="358599"/>
                </a:lnTo>
                <a:lnTo>
                  <a:pt x="14199" y="400408"/>
                </a:lnTo>
                <a:lnTo>
                  <a:pt x="46033" y="423456"/>
                </a:lnTo>
                <a:lnTo>
                  <a:pt x="59105" y="425195"/>
                </a:lnTo>
                <a:lnTo>
                  <a:pt x="3961718" y="425069"/>
                </a:lnTo>
                <a:lnTo>
                  <a:pt x="3996587" y="408173"/>
                </a:lnTo>
                <a:lnTo>
                  <a:pt x="4015812" y="370005"/>
                </a:lnTo>
                <a:lnTo>
                  <a:pt x="4017264" y="354329"/>
                </a:lnTo>
                <a:lnTo>
                  <a:pt x="4017158" y="66596"/>
                </a:lnTo>
                <a:lnTo>
                  <a:pt x="4003064" y="24787"/>
                </a:lnTo>
                <a:lnTo>
                  <a:pt x="3971230" y="1739"/>
                </a:lnTo>
                <a:lnTo>
                  <a:pt x="3958158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pPr marL="12700" algn="ctr">
              <a:lnSpc>
                <a:spcPct val="100000"/>
              </a:lnSpc>
            </a:pPr>
            <a:r>
              <a:rPr lang="en-US" sz="2800" dirty="0">
                <a:solidFill>
                  <a:srgbClr val="FFFFFF"/>
                </a:solidFill>
                <a:cs typeface="Arial"/>
              </a:rPr>
              <a:t>Courts-Martial</a:t>
            </a:r>
            <a:endParaRPr lang="en-US" sz="2800" dirty="0">
              <a:cs typeface="Arial"/>
            </a:endParaRPr>
          </a:p>
        </p:txBody>
      </p:sp>
      <p:sp>
        <p:nvSpPr>
          <p:cNvPr id="28" name="object 11"/>
          <p:cNvSpPr/>
          <p:nvPr/>
        </p:nvSpPr>
        <p:spPr>
          <a:xfrm>
            <a:off x="4577508" y="762000"/>
            <a:ext cx="4267404" cy="425450"/>
          </a:xfrm>
          <a:custGeom>
            <a:avLst/>
            <a:gdLst/>
            <a:ahLst/>
            <a:cxnLst/>
            <a:rect l="l" t="t" r="r" b="b"/>
            <a:pathLst>
              <a:path w="4017645" h="425450">
                <a:moveTo>
                  <a:pt x="0" y="70865"/>
                </a:moveTo>
                <a:lnTo>
                  <a:pt x="12106" y="27888"/>
                </a:lnTo>
                <a:lnTo>
                  <a:pt x="42713" y="2761"/>
                </a:lnTo>
                <a:lnTo>
                  <a:pt x="3958158" y="0"/>
                </a:lnTo>
                <a:lnTo>
                  <a:pt x="3971230" y="1739"/>
                </a:lnTo>
                <a:lnTo>
                  <a:pt x="4003064" y="24787"/>
                </a:lnTo>
                <a:lnTo>
                  <a:pt x="4017158" y="66596"/>
                </a:lnTo>
                <a:lnTo>
                  <a:pt x="4017264" y="354329"/>
                </a:lnTo>
                <a:lnTo>
                  <a:pt x="4015812" y="370005"/>
                </a:lnTo>
                <a:lnTo>
                  <a:pt x="3996587" y="408173"/>
                </a:lnTo>
                <a:lnTo>
                  <a:pt x="3961718" y="425069"/>
                </a:lnTo>
                <a:lnTo>
                  <a:pt x="59105" y="425195"/>
                </a:lnTo>
                <a:lnTo>
                  <a:pt x="46033" y="423456"/>
                </a:lnTo>
                <a:lnTo>
                  <a:pt x="14199" y="400408"/>
                </a:lnTo>
                <a:lnTo>
                  <a:pt x="105" y="358599"/>
                </a:lnTo>
                <a:lnTo>
                  <a:pt x="0" y="70865"/>
                </a:lnTo>
                <a:close/>
              </a:path>
            </a:pathLst>
          </a:custGeom>
          <a:ln w="25908">
            <a:solidFill>
              <a:srgbClr val="8C3836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0"/>
          <p:cNvSpPr/>
          <p:nvPr/>
        </p:nvSpPr>
        <p:spPr>
          <a:xfrm>
            <a:off x="244747" y="774864"/>
            <a:ext cx="4263552" cy="438595"/>
          </a:xfrm>
          <a:custGeom>
            <a:avLst/>
            <a:gdLst/>
            <a:ahLst/>
            <a:cxnLst/>
            <a:rect l="l" t="t" r="r" b="b"/>
            <a:pathLst>
              <a:path w="4017645" h="425450">
                <a:moveTo>
                  <a:pt x="3958158" y="0"/>
                </a:moveTo>
                <a:lnTo>
                  <a:pt x="55545" y="126"/>
                </a:lnTo>
                <a:lnTo>
                  <a:pt x="20676" y="17022"/>
                </a:lnTo>
                <a:lnTo>
                  <a:pt x="1451" y="55190"/>
                </a:lnTo>
                <a:lnTo>
                  <a:pt x="0" y="70865"/>
                </a:lnTo>
                <a:lnTo>
                  <a:pt x="105" y="358599"/>
                </a:lnTo>
                <a:lnTo>
                  <a:pt x="14199" y="400408"/>
                </a:lnTo>
                <a:lnTo>
                  <a:pt x="46033" y="423456"/>
                </a:lnTo>
                <a:lnTo>
                  <a:pt x="59105" y="425195"/>
                </a:lnTo>
                <a:lnTo>
                  <a:pt x="3961718" y="425069"/>
                </a:lnTo>
                <a:lnTo>
                  <a:pt x="3996587" y="408173"/>
                </a:lnTo>
                <a:lnTo>
                  <a:pt x="4015812" y="370005"/>
                </a:lnTo>
                <a:lnTo>
                  <a:pt x="4017264" y="354329"/>
                </a:lnTo>
                <a:lnTo>
                  <a:pt x="4017158" y="66596"/>
                </a:lnTo>
                <a:lnTo>
                  <a:pt x="4003064" y="24787"/>
                </a:lnTo>
                <a:lnTo>
                  <a:pt x="3971230" y="1739"/>
                </a:lnTo>
                <a:lnTo>
                  <a:pt x="3958158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pPr marL="12700" algn="ctr">
              <a:lnSpc>
                <a:spcPct val="100000"/>
              </a:lnSpc>
            </a:pPr>
            <a:r>
              <a:rPr lang="en-US" sz="2800" dirty="0">
                <a:solidFill>
                  <a:srgbClr val="FFFFFF"/>
                </a:solidFill>
                <a:cs typeface="Arial"/>
              </a:rPr>
              <a:t>CG-Level Separations </a:t>
            </a:r>
            <a:endParaRPr lang="en-US" sz="2800" dirty="0">
              <a:cs typeface="Arial"/>
            </a:endParaRPr>
          </a:p>
        </p:txBody>
      </p:sp>
      <p:sp>
        <p:nvSpPr>
          <p:cNvPr id="18" name="object 11"/>
          <p:cNvSpPr/>
          <p:nvPr/>
        </p:nvSpPr>
        <p:spPr>
          <a:xfrm>
            <a:off x="275380" y="765580"/>
            <a:ext cx="4199872" cy="425450"/>
          </a:xfrm>
          <a:custGeom>
            <a:avLst/>
            <a:gdLst/>
            <a:ahLst/>
            <a:cxnLst/>
            <a:rect l="l" t="t" r="r" b="b"/>
            <a:pathLst>
              <a:path w="4017645" h="425450">
                <a:moveTo>
                  <a:pt x="0" y="70865"/>
                </a:moveTo>
                <a:lnTo>
                  <a:pt x="12106" y="27888"/>
                </a:lnTo>
                <a:lnTo>
                  <a:pt x="42713" y="2761"/>
                </a:lnTo>
                <a:lnTo>
                  <a:pt x="3958158" y="0"/>
                </a:lnTo>
                <a:lnTo>
                  <a:pt x="3971230" y="1739"/>
                </a:lnTo>
                <a:lnTo>
                  <a:pt x="4003064" y="24787"/>
                </a:lnTo>
                <a:lnTo>
                  <a:pt x="4017158" y="66596"/>
                </a:lnTo>
                <a:lnTo>
                  <a:pt x="4017264" y="354329"/>
                </a:lnTo>
                <a:lnTo>
                  <a:pt x="4015812" y="370005"/>
                </a:lnTo>
                <a:lnTo>
                  <a:pt x="3996587" y="408173"/>
                </a:lnTo>
                <a:lnTo>
                  <a:pt x="3961718" y="425069"/>
                </a:lnTo>
                <a:lnTo>
                  <a:pt x="59105" y="425195"/>
                </a:lnTo>
                <a:lnTo>
                  <a:pt x="46033" y="423456"/>
                </a:lnTo>
                <a:lnTo>
                  <a:pt x="14199" y="400408"/>
                </a:lnTo>
                <a:lnTo>
                  <a:pt x="105" y="358599"/>
                </a:lnTo>
                <a:lnTo>
                  <a:pt x="0" y="70865"/>
                </a:lnTo>
                <a:close/>
              </a:path>
            </a:pathLst>
          </a:custGeom>
          <a:ln w="25908">
            <a:solidFill>
              <a:srgbClr val="8C3836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015" y="60271"/>
            <a:ext cx="796780" cy="63363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66740"/>
            <a:ext cx="591957" cy="661028"/>
          </a:xfrm>
          <a:prstGeom prst="rect">
            <a:avLst/>
          </a:prstGeom>
        </p:spPr>
      </p:pic>
      <p:sp>
        <p:nvSpPr>
          <p:cNvPr id="13" name="object 8"/>
          <p:cNvSpPr/>
          <p:nvPr/>
        </p:nvSpPr>
        <p:spPr>
          <a:xfrm>
            <a:off x="234066" y="5486401"/>
            <a:ext cx="8707040" cy="1326446"/>
          </a:xfrm>
          <a:custGeom>
            <a:avLst/>
            <a:gdLst/>
            <a:ahLst/>
            <a:cxnLst/>
            <a:rect l="l" t="t" r="r" b="b"/>
            <a:pathLst>
              <a:path w="4438015" h="5080000">
                <a:moveTo>
                  <a:pt x="0" y="0"/>
                </a:moveTo>
                <a:lnTo>
                  <a:pt x="4437888" y="0"/>
                </a:lnTo>
                <a:lnTo>
                  <a:pt x="4437888" y="5079492"/>
                </a:lnTo>
                <a:lnTo>
                  <a:pt x="0" y="5079492"/>
                </a:lnTo>
                <a:lnTo>
                  <a:pt x="0" y="0"/>
                </a:lnTo>
                <a:close/>
              </a:path>
            </a:pathLst>
          </a:custGeom>
          <a:solidFill>
            <a:srgbClr val="CCCFD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4" name="object 23"/>
          <p:cNvSpPr txBox="1"/>
          <p:nvPr/>
        </p:nvSpPr>
        <p:spPr>
          <a:xfrm>
            <a:off x="4571727" y="6264209"/>
            <a:ext cx="4236899" cy="333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375920">
              <a:lnSpc>
                <a:spcPts val="1300"/>
              </a:lnSpc>
              <a:tabLst>
                <a:tab pos="127000" algn="l"/>
              </a:tabLst>
            </a:pP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375920">
              <a:lnSpc>
                <a:spcPts val="1300"/>
              </a:lnSpc>
              <a:tabLst>
                <a:tab pos="127000" algn="l"/>
              </a:tabLst>
            </a:pPr>
            <a:endParaRPr lang="en-US" sz="9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23"/>
          <p:cNvSpPr txBox="1"/>
          <p:nvPr/>
        </p:nvSpPr>
        <p:spPr>
          <a:xfrm>
            <a:off x="269462" y="5562600"/>
            <a:ext cx="8636249" cy="12311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430" marR="375920">
              <a:tabLst>
                <a:tab pos="127000" algn="l"/>
              </a:tabLst>
            </a:pPr>
            <a:r>
              <a:rPr lang="en-US" sz="8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NOTE: Soldiers being separated administratively may receive one of three characterizations of service: Honorable, General, or Other Than Honorable (OTH). Anything less than an Honorable discharge may result in the loss of certain benefits and negatively affect employment and educational opportunities.  References to “Chapter 14-12c” are to specific provisions within Army Regulation 635-200, Active Duty Enlisted Administrative Separations, related to separation for commission of a serious offense.</a:t>
            </a:r>
          </a:p>
          <a:p>
            <a:pPr marL="182880" marR="375920" indent="-171450">
              <a:buFont typeface="Arial" panose="020B0604020202020204" pitchFamily="34" charset="0"/>
              <a:buChar char="•"/>
              <a:tabLst>
                <a:tab pos="127000" algn="l"/>
              </a:tabLst>
            </a:pP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" marR="375920">
              <a:tabLst>
                <a:tab pos="127000" algn="l"/>
              </a:tabLst>
            </a:pPr>
            <a:r>
              <a:rPr lang="en-US" sz="8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NOTE: Cases involving Soldiers accused of committing sexual assault or sexual contact offenses may be disposed of through the administrative separation process for a number of reasons. For example, survivors sometimes prefer the administrative separation process over participating in a court-martial.</a:t>
            </a:r>
          </a:p>
          <a:p>
            <a:pPr marL="182880" marR="375920" indent="-171450">
              <a:buFont typeface="Arial" panose="020B0604020202020204" pitchFamily="34" charset="0"/>
              <a:buChar char="•"/>
              <a:tabLst>
                <a:tab pos="127000" algn="l"/>
              </a:tabLst>
            </a:pP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" marR="375920">
              <a:tabLst>
                <a:tab pos="127000" algn="l"/>
              </a:tabLst>
            </a:pPr>
            <a:r>
              <a:rPr lang="en-US" sz="8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NOTE: Officer eliminations are approved at Human Resources Command, whereas enlisted separations are approved at the local installation.</a:t>
            </a:r>
          </a:p>
          <a:p>
            <a:pPr marL="182880" marR="375920" indent="-171450">
              <a:buFont typeface="Arial" panose="020B0604020202020204" pitchFamily="34" charset="0"/>
              <a:buChar char="•"/>
              <a:tabLst>
                <a:tab pos="127000" algn="l"/>
              </a:tabLst>
            </a:pP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" marR="375920">
              <a:tabLst>
                <a:tab pos="127000" algn="l"/>
              </a:tabLst>
            </a:pPr>
            <a:r>
              <a:rPr lang="en-US" sz="8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NOTE: A Chapter 10 is an administrative separation in lieu of trial by court martial.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8"/>
          <p:cNvSpPr/>
          <p:nvPr/>
        </p:nvSpPr>
        <p:spPr>
          <a:xfrm>
            <a:off x="230730" y="1179508"/>
            <a:ext cx="4243810" cy="4156808"/>
          </a:xfrm>
          <a:custGeom>
            <a:avLst/>
            <a:gdLst/>
            <a:ahLst/>
            <a:cxnLst/>
            <a:rect l="l" t="t" r="r" b="b"/>
            <a:pathLst>
              <a:path w="4438015" h="5080000">
                <a:moveTo>
                  <a:pt x="0" y="0"/>
                </a:moveTo>
                <a:lnTo>
                  <a:pt x="4437888" y="0"/>
                </a:lnTo>
                <a:lnTo>
                  <a:pt x="4437888" y="5079492"/>
                </a:lnTo>
                <a:lnTo>
                  <a:pt x="0" y="5079492"/>
                </a:lnTo>
                <a:lnTo>
                  <a:pt x="0" y="0"/>
                </a:lnTo>
                <a:close/>
              </a:path>
            </a:pathLst>
          </a:custGeom>
          <a:solidFill>
            <a:srgbClr val="CCCFD7"/>
          </a:solidFill>
        </p:spPr>
        <p:txBody>
          <a:bodyPr wrap="square" lIns="0" tIns="0" rIns="0" bIns="0" rtlCol="0"/>
          <a:lstStyle/>
          <a:p>
            <a:pPr marL="11430" marR="375920">
              <a:tabLst>
                <a:tab pos="127000" algn="l"/>
              </a:tabLst>
            </a:pP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" marR="375920">
              <a:tabLst>
                <a:tab pos="127000" algn="l"/>
              </a:tabLst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A SFC was separated under Chapter 14-12c with a General discharge for disposing and selling military equipment.    </a:t>
            </a:r>
          </a:p>
          <a:p>
            <a:pPr marL="11430" marR="375920">
              <a:tabLst>
                <a:tab pos="127000" algn="l"/>
              </a:tabLst>
            </a:pPr>
            <a:endParaRPr lang="en-US" sz="1200" b="1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" marR="375920">
              <a:tabLst>
                <a:tab pos="127000" algn="l"/>
              </a:tabLst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A SFC was retained under Chapter 14-12c (in order to complete the IDES process) for the wrongful use of illegal drugs.</a:t>
            </a:r>
          </a:p>
          <a:p>
            <a:pPr marL="11430" marR="375920">
              <a:tabLst>
                <a:tab pos="127000" algn="l"/>
              </a:tabLst>
            </a:pPr>
            <a:r>
              <a:rPr lang="en-US" sz="12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" marR="375920">
              <a:tabLst>
                <a:tab pos="127000" algn="l"/>
              </a:tabLst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A COL’S Retirement in Lieu of Elimination was approved on 26 April 2024. The COL’s service in the grade of O-6 was not satisfactory, so the COL will be placed on the retired list in the grade of O-5.</a:t>
            </a:r>
          </a:p>
          <a:p>
            <a:pPr marL="11430" marR="375920">
              <a:tabLst>
                <a:tab pos="127000" algn="l"/>
              </a:tabLst>
            </a:pP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" marR="375920">
              <a:tabLst>
                <a:tab pos="127000" algn="l"/>
              </a:tabLst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A COL’S Retirement in Lieu of Elimination was approved on 26 April 2024. The COL’s service in the grade of O-6 was not satisfactory, so the COL will be placed on the retired list in the grade of O-5.</a:t>
            </a:r>
          </a:p>
          <a:p>
            <a:pPr marL="11430" marR="375920">
              <a:tabLst>
                <a:tab pos="127000" algn="l"/>
              </a:tabLst>
            </a:pP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" marR="375920">
              <a:tabLst>
                <a:tab pos="127000" algn="l"/>
              </a:tabLst>
            </a:pP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8092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6BB56AAB7CBA428245872A626020AD" ma:contentTypeVersion="12" ma:contentTypeDescription="Create a new document." ma:contentTypeScope="" ma:versionID="a343b9cc78975eb31031a2ebb5acc162">
  <xsd:schema xmlns:xsd="http://www.w3.org/2001/XMLSchema" xmlns:xs="http://www.w3.org/2001/XMLSchema" xmlns:p="http://schemas.microsoft.com/office/2006/metadata/properties" xmlns:ns1="http://schemas.microsoft.com/sharepoint/v3" xmlns:ns2="3eb4ab56-97f3-4539-adf7-f19bf67a4051" xmlns:ns3="e28b94cd-7988-4787-be6f-3654b27f0a02" targetNamespace="http://schemas.microsoft.com/office/2006/metadata/properties" ma:root="true" ma:fieldsID="e07464fb053435fcc03df9acc392d325" ns1:_="" ns2:_="" ns3:_="">
    <xsd:import namespace="http://schemas.microsoft.com/sharepoint/v3"/>
    <xsd:import namespace="3eb4ab56-97f3-4539-adf7-f19bf67a4051"/>
    <xsd:import namespace="e28b94cd-7988-4787-be6f-3654b27f0a0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1:_ip_UnifiedCompliancePolicyProperties" minOccurs="0"/>
                <xsd:element ref="ns1:_ip_UnifiedCompliancePolicyUIAc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b4ab56-97f3-4539-adf7-f19bf67a40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8b94cd-7988-4787-be6f-3654b27f0a02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8F97749-E981-4145-BE2F-309CEFB3BB7E}">
  <ds:schemaRefs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3eb4ab56-97f3-4539-adf7-f19bf67a4051"/>
    <ds:schemaRef ds:uri="http://purl.org/dc/elements/1.1/"/>
    <ds:schemaRef ds:uri="e28b94cd-7988-4787-be6f-3654b27f0a02"/>
    <ds:schemaRef ds:uri="http://schemas.microsoft.com/sharepoint/v3"/>
    <ds:schemaRef ds:uri="http://schemas.microsoft.com/office/infopath/2007/PartnerControls"/>
    <ds:schemaRef ds:uri="http://www.w3.org/XML/1998/namespace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C76CA207-FFAF-42B5-8866-F6BE9049CD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eb4ab56-97f3-4539-adf7-f19bf67a4051"/>
    <ds:schemaRef ds:uri="e28b94cd-7988-4787-be6f-3654b27f0a0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B660A1B-9B1E-4671-B5D6-D8CEBA5AC39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37934</TotalTime>
  <Words>568</Words>
  <Application>Microsoft Office PowerPoint</Application>
  <PresentationFormat>On-screen Show (4:3)</PresentationFormat>
  <Paragraphs>33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Warrior, Nikhil A. CPT TAAC-S Legal</dc:creator>
  <cp:lastModifiedBy>Turner, Belinda C CIV USARMY ID-READINESS (USA)</cp:lastModifiedBy>
  <cp:revision>679</cp:revision>
  <cp:lastPrinted>2024-05-21T21:37:23Z</cp:lastPrinted>
  <dcterms:created xsi:type="dcterms:W3CDTF">2017-01-23T16:36:35Z</dcterms:created>
  <dcterms:modified xsi:type="dcterms:W3CDTF">2024-05-21T21:37:32Z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2017-01-23T00:00:00Z</vt:filetime>
  </property>
  <property fmtid="{D5CDD505-2E9C-101B-9397-08002B2CF9AE}" pid="3" name="LastSaved">
    <vt:filetime>2017-01-23T00:00:00Z</vt:filetime>
  </property>
  <property fmtid="{D5CDD505-2E9C-101B-9397-08002B2CF9AE}" pid="4" name="ContentTypeId">
    <vt:lpwstr>0x010100716BB56AAB7CBA428245872A626020AD</vt:lpwstr>
  </property>
</Properties>
</file>