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9_BB5E8DA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5" r:id="rId6"/>
    <p:sldId id="272" r:id="rId7"/>
    <p:sldId id="271" r:id="rId8"/>
    <p:sldId id="264" r:id="rId9"/>
    <p:sldId id="258" r:id="rId10"/>
    <p:sldId id="259" r:id="rId11"/>
    <p:sldId id="261" r:id="rId12"/>
    <p:sldId id="262"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7D118-98DD-5830-AF33-69DD4640DD9F}" name="Mccoy, Johnny R CIV USA" initials="MJRCU" userId="S-1-5-21-4101780369-38368224-130243791-24274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12B9E-578B-40DB-AF72-C1C2560166F2}" v="1" dt="2023-03-28T14:51:33.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13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userId="4685aa3b-fe64-4065-aa67-5cc7c72fbe76" providerId="ADAL" clId="{3A912B9E-578B-40DB-AF72-C1C2560166F2}"/>
    <pc:docChg chg="custSel modSld">
      <pc:chgData name="Robert" userId="4685aa3b-fe64-4065-aa67-5cc7c72fbe76" providerId="ADAL" clId="{3A912B9E-578B-40DB-AF72-C1C2560166F2}" dt="2023-03-28T14:51:56.262" v="10" actId="478"/>
      <pc:docMkLst>
        <pc:docMk/>
      </pc:docMkLst>
      <pc:sldChg chg="addSp delSp modSp mod">
        <pc:chgData name="Robert" userId="4685aa3b-fe64-4065-aa67-5cc7c72fbe76" providerId="ADAL" clId="{3A912B9E-578B-40DB-AF72-C1C2560166F2}" dt="2023-03-28T14:51:56.262" v="10" actId="478"/>
        <pc:sldMkLst>
          <pc:docMk/>
          <pc:sldMk cId="1834850821" sldId="266"/>
        </pc:sldMkLst>
        <pc:spChg chg="del">
          <ac:chgData name="Robert" userId="4685aa3b-fe64-4065-aa67-5cc7c72fbe76" providerId="ADAL" clId="{3A912B9E-578B-40DB-AF72-C1C2560166F2}" dt="2023-03-28T14:48:39.570" v="0" actId="478"/>
          <ac:spMkLst>
            <pc:docMk/>
            <pc:sldMk cId="1834850821" sldId="266"/>
            <ac:spMk id="4" creationId="{513B03C6-A39C-0F77-92A6-4A4808A0ED27}"/>
          </ac:spMkLst>
        </pc:spChg>
        <pc:picChg chg="add del mod">
          <ac:chgData name="Robert" userId="4685aa3b-fe64-4065-aa67-5cc7c72fbe76" providerId="ADAL" clId="{3A912B9E-578B-40DB-AF72-C1C2560166F2}" dt="2023-03-28T14:51:54.391" v="9" actId="478"/>
          <ac:picMkLst>
            <pc:docMk/>
            <pc:sldMk cId="1834850821" sldId="266"/>
            <ac:picMk id="5" creationId="{4F1C140F-EC6A-2E6E-6FD3-D9960F5E8F9E}"/>
          </ac:picMkLst>
        </pc:picChg>
        <pc:picChg chg="del mod">
          <ac:chgData name="Robert" userId="4685aa3b-fe64-4065-aa67-5cc7c72fbe76" providerId="ADAL" clId="{3A912B9E-578B-40DB-AF72-C1C2560166F2}" dt="2023-03-28T14:49:09.738" v="4" actId="478"/>
          <ac:picMkLst>
            <pc:docMk/>
            <pc:sldMk cId="1834850821" sldId="266"/>
            <ac:picMk id="18" creationId="{B5C5F710-9D6A-59C0-2677-C8D2191D0676}"/>
          </ac:picMkLst>
        </pc:picChg>
        <pc:picChg chg="del">
          <ac:chgData name="Robert" userId="4685aa3b-fe64-4065-aa67-5cc7c72fbe76" providerId="ADAL" clId="{3A912B9E-578B-40DB-AF72-C1C2560166F2}" dt="2023-03-28T14:51:56.262" v="10" actId="478"/>
          <ac:picMkLst>
            <pc:docMk/>
            <pc:sldMk cId="1834850821" sldId="266"/>
            <ac:picMk id="22" creationId="{2E510905-DC02-6E3C-6FE2-5A82CDC9CFD4}"/>
          </ac:picMkLst>
        </pc:picChg>
      </pc:sldChg>
    </pc:docChg>
  </pc:docChgLst>
</pc:chgInfo>
</file>

<file path=ppt/comments/modernComment_109_BB5E8DA2.xml><?xml version="1.0" encoding="utf-8"?>
<p188:cmLst xmlns:a="http://schemas.openxmlformats.org/drawingml/2006/main" xmlns:r="http://schemas.openxmlformats.org/officeDocument/2006/relationships" xmlns:p188="http://schemas.microsoft.com/office/powerpoint/2018/8/main">
  <p188:cm id="{E6964958-8EB8-4121-A8AA-F75A48264BBD}" authorId="{3567D118-98DD-5830-AF33-69DD4640DD9F}" created="2022-09-22T13:57:57.334">
    <ac:deMkLst xmlns:ac="http://schemas.microsoft.com/office/drawing/2013/main/command">
      <pc:docMk xmlns:pc="http://schemas.microsoft.com/office/powerpoint/2013/main/command"/>
      <pc:sldMk xmlns:pc="http://schemas.microsoft.com/office/powerpoint/2013/main/command" cId="3143536034" sldId="265"/>
      <ac:spMk id="6" creationId="{91AE91B1-C08D-E5ED-31E9-90C27BF8CB42}"/>
    </ac:deMkLst>
    <p188:txBody>
      <a:bodyPr/>
      <a:lstStyle/>
      <a:p>
        <a:r>
          <a:rPr lang="en-US"/>
          <a:t>Statement of Charges/Cash Collection Voucher
Finance Signature and Stamped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8DB09-A945-45DF-BDDE-A4B8C60E8F9C}"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en-US"/>
        </a:p>
      </dgm:t>
    </dgm:pt>
    <dgm:pt modelId="{27B41C60-89A3-4218-BDCF-98B487458926}">
      <dgm:prSet phldrT="[Text]" custT="1"/>
      <dgm:spPr>
        <a:solidFill>
          <a:srgbClr val="FF0000"/>
        </a:solidFill>
        <a:ln>
          <a:solidFill>
            <a:srgbClr val="FF0000"/>
          </a:solidFill>
        </a:ln>
      </dgm:spPr>
      <dgm:t>
        <a:bodyPr/>
        <a:lstStyle/>
        <a:p>
          <a:r>
            <a:rPr lang="en-US" sz="2400" dirty="0"/>
            <a:t>BMT</a:t>
          </a:r>
        </a:p>
      </dgm:t>
    </dgm:pt>
    <dgm:pt modelId="{43BBBE3E-3CF1-4852-9495-9616F0568E28}" type="parTrans" cxnId="{4FE7093A-F305-4FE2-ABF6-917367461901}">
      <dgm:prSet/>
      <dgm:spPr/>
      <dgm:t>
        <a:bodyPr/>
        <a:lstStyle/>
        <a:p>
          <a:endParaRPr lang="en-US" sz="1000"/>
        </a:p>
      </dgm:t>
    </dgm:pt>
    <dgm:pt modelId="{9FFE9999-A7E2-4852-9AAB-0F072A8E1892}" type="sibTrans" cxnId="{4FE7093A-F305-4FE2-ABF6-917367461901}">
      <dgm:prSet/>
      <dgm:spPr/>
      <dgm:t>
        <a:bodyPr/>
        <a:lstStyle/>
        <a:p>
          <a:endParaRPr lang="en-US" sz="1000"/>
        </a:p>
      </dgm:t>
    </dgm:pt>
    <dgm:pt modelId="{8FE053C3-6BE3-484D-B67D-F61B048C4066}">
      <dgm:prSet phldrT="[Text]" custT="1"/>
      <dgm:spPr>
        <a:ln>
          <a:solidFill>
            <a:srgbClr val="FF0000"/>
          </a:solidFill>
        </a:ln>
      </dgm:spPr>
      <dgm:t>
        <a:bodyPr/>
        <a:lstStyle/>
        <a:p>
          <a:r>
            <a:rPr lang="en-US" sz="1000" b="1" u="sng" dirty="0"/>
            <a:t>Barracks Management Team</a:t>
          </a:r>
          <a:r>
            <a:rPr lang="en-US" sz="1000" dirty="0"/>
            <a:t> will create, collect, consolidate, &amp; turn-in the following documents: money orders, DD Form 362s, relock/rekey MFRs, Barracks Clearance Inspection and Charge Sheet. The EOW Spreadsheet will be the only document that will be sent via email. The remaining documents will be hand-carried to Johnny McCoy or the  appropriate Area Manager (AM). The EOW spreadsheet will reflect all information from each money order, DD Form 362 and relock/rekey MFR </a:t>
          </a:r>
        </a:p>
      </dgm:t>
    </dgm:pt>
    <dgm:pt modelId="{C5F783EC-9802-4011-93B1-F13A7301225F}" type="parTrans" cxnId="{D7560F90-A439-49E1-81BA-617A2B1EB5A4}">
      <dgm:prSet/>
      <dgm:spPr/>
      <dgm:t>
        <a:bodyPr/>
        <a:lstStyle/>
        <a:p>
          <a:endParaRPr lang="en-US" sz="1000"/>
        </a:p>
      </dgm:t>
    </dgm:pt>
    <dgm:pt modelId="{11ECF609-A20B-422A-B1FF-AF4A6FB97F63}" type="sibTrans" cxnId="{D7560F90-A439-49E1-81BA-617A2B1EB5A4}">
      <dgm:prSet/>
      <dgm:spPr/>
      <dgm:t>
        <a:bodyPr/>
        <a:lstStyle/>
        <a:p>
          <a:endParaRPr lang="en-US" sz="1000"/>
        </a:p>
      </dgm:t>
    </dgm:pt>
    <dgm:pt modelId="{F22FAD95-E98C-4A0D-856C-D8096A96AD89}">
      <dgm:prSet phldrT="[Text]" custT="1"/>
      <dgm:spPr>
        <a:solidFill>
          <a:schemeClr val="bg1"/>
        </a:solidFill>
        <a:ln>
          <a:solidFill>
            <a:schemeClr val="tx1"/>
          </a:solidFill>
        </a:ln>
      </dgm:spPr>
      <dgm:t>
        <a:bodyPr/>
        <a:lstStyle/>
        <a:p>
          <a:r>
            <a:rPr lang="en-US" sz="2400" dirty="0">
              <a:solidFill>
                <a:schemeClr val="tx1"/>
              </a:solidFill>
            </a:rPr>
            <a:t>AM</a:t>
          </a:r>
        </a:p>
      </dgm:t>
    </dgm:pt>
    <dgm:pt modelId="{C4725545-B324-4281-91E0-D02E705468AB}" type="parTrans" cxnId="{F8E7E407-0D8B-4B62-A03B-311C020267F7}">
      <dgm:prSet/>
      <dgm:spPr/>
      <dgm:t>
        <a:bodyPr/>
        <a:lstStyle/>
        <a:p>
          <a:endParaRPr lang="en-US" sz="1000"/>
        </a:p>
      </dgm:t>
    </dgm:pt>
    <dgm:pt modelId="{A667895F-DF8D-4628-8A04-1B5FF710C2ED}" type="sibTrans" cxnId="{F8E7E407-0D8B-4B62-A03B-311C020267F7}">
      <dgm:prSet/>
      <dgm:spPr/>
      <dgm:t>
        <a:bodyPr/>
        <a:lstStyle/>
        <a:p>
          <a:endParaRPr lang="en-US" sz="1000"/>
        </a:p>
      </dgm:t>
    </dgm:pt>
    <dgm:pt modelId="{07A1907D-0F80-4908-ABA0-EFCA26AF8EC3}">
      <dgm:prSet phldrT="[Text]" custT="1"/>
      <dgm:spPr/>
      <dgm:t>
        <a:bodyPr/>
        <a:lstStyle/>
        <a:p>
          <a:r>
            <a:rPr lang="en-US" sz="1000" b="1" u="sng" dirty="0"/>
            <a:t>Area Manager</a:t>
          </a:r>
          <a:r>
            <a:rPr lang="en-US" sz="1000" b="0" u="none" dirty="0"/>
            <a:t>  (Housing Managers) will collect all pertinent information from the BMT’s or </a:t>
          </a:r>
          <a:r>
            <a:rPr lang="en-US" sz="1000" b="0" u="none" dirty="0" err="1"/>
            <a:t>eMH</a:t>
          </a:r>
          <a:r>
            <a:rPr lang="en-US" sz="1000" b="0" u="none" dirty="0"/>
            <a:t> Representatives in the absent of  Mr. Johnny R. McCoy (Preparer)   All Documentation, MFR, DD Form 362’s  and Relock Rekeys will be checked for accurateness.   </a:t>
          </a:r>
          <a:endParaRPr lang="en-US" sz="1000" b="1" u="sng" dirty="0"/>
        </a:p>
      </dgm:t>
    </dgm:pt>
    <dgm:pt modelId="{850C1688-7AE8-4176-8A27-262718E81C6F}" type="parTrans" cxnId="{A991F4EC-4E34-4C6D-9D05-11C14153EB34}">
      <dgm:prSet/>
      <dgm:spPr/>
      <dgm:t>
        <a:bodyPr/>
        <a:lstStyle/>
        <a:p>
          <a:endParaRPr lang="en-US" sz="1000"/>
        </a:p>
      </dgm:t>
    </dgm:pt>
    <dgm:pt modelId="{281C689F-6972-4E5D-9189-44EABDDC8C3E}" type="sibTrans" cxnId="{A991F4EC-4E34-4C6D-9D05-11C14153EB34}">
      <dgm:prSet/>
      <dgm:spPr/>
      <dgm:t>
        <a:bodyPr/>
        <a:lstStyle/>
        <a:p>
          <a:endParaRPr lang="en-US" sz="1000"/>
        </a:p>
      </dgm:t>
    </dgm:pt>
    <dgm:pt modelId="{1852F66C-8425-48B4-9093-0BD4FA21E419}">
      <dgm:prSet custT="1"/>
      <dgm:spPr>
        <a:solidFill>
          <a:srgbClr val="FFFF00"/>
        </a:solidFill>
      </dgm:spPr>
      <dgm:t>
        <a:bodyPr/>
        <a:lstStyle/>
        <a:p>
          <a:r>
            <a:rPr lang="en-US" sz="2400">
              <a:solidFill>
                <a:schemeClr val="tx1"/>
              </a:solidFill>
            </a:rPr>
            <a:t>PREP</a:t>
          </a:r>
          <a:endParaRPr lang="en-US" sz="2400" dirty="0">
            <a:solidFill>
              <a:schemeClr val="tx1"/>
            </a:solidFill>
          </a:endParaRPr>
        </a:p>
      </dgm:t>
    </dgm:pt>
    <dgm:pt modelId="{37B1CF9A-A916-48CA-96C2-823C4AFD2FBD}" type="parTrans" cxnId="{E5D4D6FF-3BC3-4EEB-8258-7F40A2BC81D6}">
      <dgm:prSet/>
      <dgm:spPr/>
      <dgm:t>
        <a:bodyPr/>
        <a:lstStyle/>
        <a:p>
          <a:endParaRPr lang="en-US" sz="1000"/>
        </a:p>
      </dgm:t>
    </dgm:pt>
    <dgm:pt modelId="{5BAC76D7-688D-4882-B1D0-D52DE6A52168}" type="sibTrans" cxnId="{E5D4D6FF-3BC3-4EEB-8258-7F40A2BC81D6}">
      <dgm:prSet/>
      <dgm:spPr/>
      <dgm:t>
        <a:bodyPr/>
        <a:lstStyle/>
        <a:p>
          <a:endParaRPr lang="en-US" sz="1000"/>
        </a:p>
      </dgm:t>
    </dgm:pt>
    <dgm:pt modelId="{9FD2C428-6A1C-4AFC-ACDF-4FF9A95C2856}">
      <dgm:prSet custT="1"/>
      <dgm:spPr>
        <a:ln>
          <a:solidFill>
            <a:srgbClr val="FFFF00"/>
          </a:solidFill>
        </a:ln>
      </dgm:spPr>
      <dgm:t>
        <a:bodyPr/>
        <a:lstStyle/>
        <a:p>
          <a:r>
            <a:rPr lang="en-US" sz="1000" b="1" u="sng" dirty="0"/>
            <a:t>Preparer</a:t>
          </a:r>
          <a:r>
            <a:rPr lang="en-US" sz="1000" b="0" u="none" dirty="0"/>
            <a:t> will receive the money orders, complete a bank (FHNB) deposit slip, and DD Form 1131s to be signed by the validator and bank. The Preparer will verify the amount on the money orders with the deposit slips and DD Form 1131s (SRM and QHFM). The Preparer will create the deposits in OTC.net. The Preparer will annotate the deposit number provided from OTC.net onto one of the DD Form 1131s. The Preparer will give the money orders to the validator for approval before being taken to the bank (FHNB)</a:t>
          </a:r>
        </a:p>
      </dgm:t>
    </dgm:pt>
    <dgm:pt modelId="{90B49109-41CE-4B9E-892E-28ABBB4E791E}" type="parTrans" cxnId="{155EB5C1-0FB1-4A7C-8C8C-F61C6F2400B1}">
      <dgm:prSet/>
      <dgm:spPr/>
      <dgm:t>
        <a:bodyPr/>
        <a:lstStyle/>
        <a:p>
          <a:endParaRPr lang="en-US" sz="1000"/>
        </a:p>
      </dgm:t>
    </dgm:pt>
    <dgm:pt modelId="{9840BFF3-099B-43A8-8B32-FBC49356E011}" type="sibTrans" cxnId="{155EB5C1-0FB1-4A7C-8C8C-F61C6F2400B1}">
      <dgm:prSet/>
      <dgm:spPr/>
      <dgm:t>
        <a:bodyPr/>
        <a:lstStyle/>
        <a:p>
          <a:endParaRPr lang="en-US" sz="1000"/>
        </a:p>
      </dgm:t>
    </dgm:pt>
    <dgm:pt modelId="{6504EDBE-D35A-4F2C-89AC-583E9D641597}">
      <dgm:prSet custT="1"/>
      <dgm:spPr>
        <a:solidFill>
          <a:srgbClr val="00B050"/>
        </a:solidFill>
        <a:ln>
          <a:solidFill>
            <a:srgbClr val="00B050"/>
          </a:solidFill>
        </a:ln>
      </dgm:spPr>
      <dgm:t>
        <a:bodyPr/>
        <a:lstStyle/>
        <a:p>
          <a:r>
            <a:rPr lang="en-US" sz="2400" dirty="0"/>
            <a:t>VAL</a:t>
          </a:r>
        </a:p>
      </dgm:t>
    </dgm:pt>
    <dgm:pt modelId="{875CA629-34C9-429A-B1FA-4B3EC5A39733}" type="parTrans" cxnId="{DF73AD0D-61F2-469C-A1A3-4DD7B1B04469}">
      <dgm:prSet/>
      <dgm:spPr/>
      <dgm:t>
        <a:bodyPr/>
        <a:lstStyle/>
        <a:p>
          <a:endParaRPr lang="en-US" sz="1000"/>
        </a:p>
      </dgm:t>
    </dgm:pt>
    <dgm:pt modelId="{1CE57D6B-36D1-4CDF-A6A7-6FEE93AA6EC7}" type="sibTrans" cxnId="{DF73AD0D-61F2-469C-A1A3-4DD7B1B04469}">
      <dgm:prSet/>
      <dgm:spPr/>
      <dgm:t>
        <a:bodyPr/>
        <a:lstStyle/>
        <a:p>
          <a:endParaRPr lang="en-US" sz="1000"/>
        </a:p>
      </dgm:t>
    </dgm:pt>
    <dgm:pt modelId="{5BE1B5AE-5208-4390-B1A6-1A246DFE02E3}">
      <dgm:prSet custT="1"/>
      <dgm:spPr>
        <a:ln>
          <a:solidFill>
            <a:srgbClr val="00B050"/>
          </a:solidFill>
        </a:ln>
      </dgm:spPr>
      <dgm:t>
        <a:bodyPr/>
        <a:lstStyle/>
        <a:p>
          <a:r>
            <a:rPr lang="en-US" sz="1000" b="1" u="sng" dirty="0"/>
            <a:t>Validator</a:t>
          </a:r>
          <a:r>
            <a:rPr lang="en-US" sz="1000" b="0" u="none" dirty="0"/>
            <a:t>  (Mr. Ricky B. Wallace) The validator shall physically count and verify the amount of money orders collected for deposit into FHNB. Mr. Wallace will log into OTC.net to locate the deposit numbers provided by the preparer (Johnny R. McCoy) validator will verify the amount listed in the OTC.net and approve the deposit. The validator will digitally sign DD Form 1131 (Cash Collection Voucher) and print out three (3) copies of the generated  (OTC.net Deposit Ticket) to be taken to FHNB with the money orders collected for deposit. </a:t>
          </a:r>
          <a:endParaRPr lang="en-US" sz="1000" b="1" u="sng" dirty="0"/>
        </a:p>
      </dgm:t>
    </dgm:pt>
    <dgm:pt modelId="{FC6EF11E-1293-4E4E-AB3F-8B4BC303BF7B}" type="parTrans" cxnId="{6B71FB26-E663-4A6C-A1CB-90F8DD7AADB3}">
      <dgm:prSet/>
      <dgm:spPr/>
      <dgm:t>
        <a:bodyPr/>
        <a:lstStyle/>
        <a:p>
          <a:endParaRPr lang="en-US" sz="1000"/>
        </a:p>
      </dgm:t>
    </dgm:pt>
    <dgm:pt modelId="{841DF243-D6D7-424E-B552-9EB18CA8CD37}" type="sibTrans" cxnId="{6B71FB26-E663-4A6C-A1CB-90F8DD7AADB3}">
      <dgm:prSet/>
      <dgm:spPr/>
      <dgm:t>
        <a:bodyPr/>
        <a:lstStyle/>
        <a:p>
          <a:endParaRPr lang="en-US" sz="1000"/>
        </a:p>
      </dgm:t>
    </dgm:pt>
    <dgm:pt modelId="{3076E0C5-53F8-429B-A98B-989EAA2C8FB0}">
      <dgm:prSet phldrT="[Text]" custT="1"/>
      <dgm:spPr>
        <a:ln>
          <a:solidFill>
            <a:srgbClr val="FF0000"/>
          </a:solidFill>
        </a:ln>
      </dgm:spPr>
      <dgm:t>
        <a:bodyPr/>
        <a:lstStyle/>
        <a:p>
          <a:r>
            <a:rPr lang="en-US" sz="1000" b="1" dirty="0">
              <a:solidFill>
                <a:srgbClr val="FF0000"/>
              </a:solidFill>
            </a:rPr>
            <a:t>NOTE: The BMTs will maintain assignment &amp; termination order for their records.</a:t>
          </a:r>
          <a:endParaRPr lang="en-US" sz="1000" b="1" dirty="0"/>
        </a:p>
      </dgm:t>
    </dgm:pt>
    <dgm:pt modelId="{F0ADCFBE-45A4-45A7-B93E-F959A584C563}" type="parTrans" cxnId="{6191F010-81FF-456C-A9E7-7EF41C12B05F}">
      <dgm:prSet/>
      <dgm:spPr/>
      <dgm:t>
        <a:bodyPr/>
        <a:lstStyle/>
        <a:p>
          <a:endParaRPr lang="en-US" sz="1000"/>
        </a:p>
      </dgm:t>
    </dgm:pt>
    <dgm:pt modelId="{29769CCB-67ED-427E-9381-FCB9D782F8CA}" type="sibTrans" cxnId="{6191F010-81FF-456C-A9E7-7EF41C12B05F}">
      <dgm:prSet/>
      <dgm:spPr/>
      <dgm:t>
        <a:bodyPr/>
        <a:lstStyle/>
        <a:p>
          <a:endParaRPr lang="en-US" sz="1000"/>
        </a:p>
      </dgm:t>
    </dgm:pt>
    <dgm:pt modelId="{E516F713-5EBA-444F-83F7-53ABC02C747A}">
      <dgm:prSet custT="1"/>
      <dgm:spPr>
        <a:ln>
          <a:solidFill>
            <a:srgbClr val="FFFF00"/>
          </a:solidFill>
        </a:ln>
      </dgm:spPr>
      <dgm:t>
        <a:bodyPr/>
        <a:lstStyle/>
        <a:p>
          <a:r>
            <a:rPr lang="en-US" sz="1000" b="1" u="none" dirty="0">
              <a:solidFill>
                <a:srgbClr val="FF0000"/>
              </a:solidFill>
            </a:rPr>
            <a:t>NOTE: Two separate  DD Form 1131 shall be submitted for keys (QRPA) and Furnishing QHFM)</a:t>
          </a:r>
        </a:p>
      </dgm:t>
    </dgm:pt>
    <dgm:pt modelId="{48AEFC1B-B032-4EA6-B2FE-5A61895560E5}" type="parTrans" cxnId="{6AC6F6BC-0A22-412C-9F54-5796435467AA}">
      <dgm:prSet/>
      <dgm:spPr/>
      <dgm:t>
        <a:bodyPr/>
        <a:lstStyle/>
        <a:p>
          <a:endParaRPr lang="en-US"/>
        </a:p>
      </dgm:t>
    </dgm:pt>
    <dgm:pt modelId="{2E2A0A19-D901-41F1-8ABA-6172EC83F355}" type="sibTrans" cxnId="{6AC6F6BC-0A22-412C-9F54-5796435467AA}">
      <dgm:prSet/>
      <dgm:spPr/>
      <dgm:t>
        <a:bodyPr/>
        <a:lstStyle/>
        <a:p>
          <a:endParaRPr lang="en-US"/>
        </a:p>
      </dgm:t>
    </dgm:pt>
    <dgm:pt modelId="{012C8F06-1319-4A63-8F1E-31FAB3E83445}">
      <dgm:prSet custT="1"/>
      <dgm:spPr>
        <a:ln>
          <a:solidFill>
            <a:srgbClr val="FFFF00"/>
          </a:solidFill>
        </a:ln>
      </dgm:spPr>
      <dgm:t>
        <a:bodyPr/>
        <a:lstStyle/>
        <a:p>
          <a:endParaRPr lang="en-US" sz="1000" b="0" u="none" dirty="0"/>
        </a:p>
      </dgm:t>
    </dgm:pt>
    <dgm:pt modelId="{90E8ABAA-4FD1-4995-9DB5-89A4C08F4953}" type="parTrans" cxnId="{3ECC7638-6AB8-4EFA-9A89-9CC2C7C1F244}">
      <dgm:prSet/>
      <dgm:spPr/>
      <dgm:t>
        <a:bodyPr/>
        <a:lstStyle/>
        <a:p>
          <a:endParaRPr lang="en-US"/>
        </a:p>
      </dgm:t>
    </dgm:pt>
    <dgm:pt modelId="{3DF51B17-DCA8-49C0-BEEF-81F024E23C41}" type="sibTrans" cxnId="{3ECC7638-6AB8-4EFA-9A89-9CC2C7C1F244}">
      <dgm:prSet/>
      <dgm:spPr/>
      <dgm:t>
        <a:bodyPr/>
        <a:lstStyle/>
        <a:p>
          <a:endParaRPr lang="en-US"/>
        </a:p>
      </dgm:t>
    </dgm:pt>
    <dgm:pt modelId="{02B580D5-5FE8-47A5-B378-E5B292875352}" type="pres">
      <dgm:prSet presAssocID="{3F98DB09-A945-45DF-BDDE-A4B8C60E8F9C}" presName="linearFlow" presStyleCnt="0">
        <dgm:presLayoutVars>
          <dgm:dir/>
          <dgm:animLvl val="lvl"/>
          <dgm:resizeHandles val="exact"/>
        </dgm:presLayoutVars>
      </dgm:prSet>
      <dgm:spPr/>
    </dgm:pt>
    <dgm:pt modelId="{6E87A228-383B-441E-AB74-5CDB5206099D}" type="pres">
      <dgm:prSet presAssocID="{27B41C60-89A3-4218-BDCF-98B487458926}" presName="composite" presStyleCnt="0"/>
      <dgm:spPr/>
    </dgm:pt>
    <dgm:pt modelId="{7DEF8101-13D9-4798-B31C-0C83480FB429}" type="pres">
      <dgm:prSet presAssocID="{27B41C60-89A3-4218-BDCF-98B487458926}" presName="parentText" presStyleLbl="alignNode1" presStyleIdx="0" presStyleCnt="4">
        <dgm:presLayoutVars>
          <dgm:chMax val="1"/>
          <dgm:bulletEnabled val="1"/>
        </dgm:presLayoutVars>
      </dgm:prSet>
      <dgm:spPr/>
    </dgm:pt>
    <dgm:pt modelId="{A45B3993-D726-4D48-93ED-0669645E1E0D}" type="pres">
      <dgm:prSet presAssocID="{27B41C60-89A3-4218-BDCF-98B487458926}" presName="descendantText" presStyleLbl="alignAcc1" presStyleIdx="0" presStyleCnt="4" custLinFactNeighborX="84" custLinFactNeighborY="-9263">
        <dgm:presLayoutVars>
          <dgm:bulletEnabled val="1"/>
        </dgm:presLayoutVars>
      </dgm:prSet>
      <dgm:spPr/>
    </dgm:pt>
    <dgm:pt modelId="{540090AB-15DE-465F-82EB-4E9DFD36A1DC}" type="pres">
      <dgm:prSet presAssocID="{9FFE9999-A7E2-4852-9AAB-0F072A8E1892}" presName="sp" presStyleCnt="0"/>
      <dgm:spPr/>
    </dgm:pt>
    <dgm:pt modelId="{A5AB08E2-628B-4E2C-8868-AB4C479BEF03}" type="pres">
      <dgm:prSet presAssocID="{F22FAD95-E98C-4A0D-856C-D8096A96AD89}" presName="composite" presStyleCnt="0"/>
      <dgm:spPr/>
    </dgm:pt>
    <dgm:pt modelId="{A260E8D8-48AA-4D6B-9A6C-3310B57225E3}" type="pres">
      <dgm:prSet presAssocID="{F22FAD95-E98C-4A0D-856C-D8096A96AD89}" presName="parentText" presStyleLbl="alignNode1" presStyleIdx="1" presStyleCnt="4">
        <dgm:presLayoutVars>
          <dgm:chMax val="1"/>
          <dgm:bulletEnabled val="1"/>
        </dgm:presLayoutVars>
      </dgm:prSet>
      <dgm:spPr/>
    </dgm:pt>
    <dgm:pt modelId="{75A079B6-A573-41E1-8D19-C1D8ACC61DCF}" type="pres">
      <dgm:prSet presAssocID="{F22FAD95-E98C-4A0D-856C-D8096A96AD89}" presName="descendantText" presStyleLbl="alignAcc1" presStyleIdx="1" presStyleCnt="4">
        <dgm:presLayoutVars>
          <dgm:bulletEnabled val="1"/>
        </dgm:presLayoutVars>
      </dgm:prSet>
      <dgm:spPr/>
    </dgm:pt>
    <dgm:pt modelId="{9296FC90-DC51-4D98-B9D4-654BFA5F5940}" type="pres">
      <dgm:prSet presAssocID="{A667895F-DF8D-4628-8A04-1B5FF710C2ED}" presName="sp" presStyleCnt="0"/>
      <dgm:spPr/>
    </dgm:pt>
    <dgm:pt modelId="{7C2DE3D1-4021-4445-B963-BFDB0EDFE1B6}" type="pres">
      <dgm:prSet presAssocID="{1852F66C-8425-48B4-9093-0BD4FA21E419}" presName="composite" presStyleCnt="0"/>
      <dgm:spPr/>
    </dgm:pt>
    <dgm:pt modelId="{7E2243E5-938B-44E2-86EB-55A4A4CFB974}" type="pres">
      <dgm:prSet presAssocID="{1852F66C-8425-48B4-9093-0BD4FA21E419}" presName="parentText" presStyleLbl="alignNode1" presStyleIdx="2" presStyleCnt="4">
        <dgm:presLayoutVars>
          <dgm:chMax val="1"/>
          <dgm:bulletEnabled val="1"/>
        </dgm:presLayoutVars>
      </dgm:prSet>
      <dgm:spPr/>
    </dgm:pt>
    <dgm:pt modelId="{83AF2BDE-1E3C-40DB-822B-FA5F81CF176E}" type="pres">
      <dgm:prSet presAssocID="{1852F66C-8425-48B4-9093-0BD4FA21E419}" presName="descendantText" presStyleLbl="alignAcc1" presStyleIdx="2" presStyleCnt="4">
        <dgm:presLayoutVars>
          <dgm:bulletEnabled val="1"/>
        </dgm:presLayoutVars>
      </dgm:prSet>
      <dgm:spPr/>
    </dgm:pt>
    <dgm:pt modelId="{3FEDF59A-88FC-4856-B6AF-83F2EFDFB8EA}" type="pres">
      <dgm:prSet presAssocID="{5BAC76D7-688D-4882-B1D0-D52DE6A52168}" presName="sp" presStyleCnt="0"/>
      <dgm:spPr/>
    </dgm:pt>
    <dgm:pt modelId="{F82D65CF-143B-40F0-9ADE-F6A1E7C59B96}" type="pres">
      <dgm:prSet presAssocID="{6504EDBE-D35A-4F2C-89AC-583E9D641597}" presName="composite" presStyleCnt="0"/>
      <dgm:spPr/>
    </dgm:pt>
    <dgm:pt modelId="{E72F6AAC-3AF2-4041-BADD-D9C236A39F76}" type="pres">
      <dgm:prSet presAssocID="{6504EDBE-D35A-4F2C-89AC-583E9D641597}" presName="parentText" presStyleLbl="alignNode1" presStyleIdx="3" presStyleCnt="4">
        <dgm:presLayoutVars>
          <dgm:chMax val="1"/>
          <dgm:bulletEnabled val="1"/>
        </dgm:presLayoutVars>
      </dgm:prSet>
      <dgm:spPr/>
    </dgm:pt>
    <dgm:pt modelId="{769F29B1-2BB1-4C42-B7BE-87EB097F1B24}" type="pres">
      <dgm:prSet presAssocID="{6504EDBE-D35A-4F2C-89AC-583E9D641597}" presName="descendantText" presStyleLbl="alignAcc1" presStyleIdx="3" presStyleCnt="4" custLinFactNeighborX="251" custLinFactNeighborY="1007">
        <dgm:presLayoutVars>
          <dgm:bulletEnabled val="1"/>
        </dgm:presLayoutVars>
      </dgm:prSet>
      <dgm:spPr/>
    </dgm:pt>
  </dgm:ptLst>
  <dgm:cxnLst>
    <dgm:cxn modelId="{F8E7E407-0D8B-4B62-A03B-311C020267F7}" srcId="{3F98DB09-A945-45DF-BDDE-A4B8C60E8F9C}" destId="{F22FAD95-E98C-4A0D-856C-D8096A96AD89}" srcOrd="1" destOrd="0" parTransId="{C4725545-B324-4281-91E0-D02E705468AB}" sibTransId="{A667895F-DF8D-4628-8A04-1B5FF710C2ED}"/>
    <dgm:cxn modelId="{F750800A-C694-4CCA-9CB2-4B9A2FA70B86}" type="presOf" srcId="{3F98DB09-A945-45DF-BDDE-A4B8C60E8F9C}" destId="{02B580D5-5FE8-47A5-B378-E5B292875352}" srcOrd="0" destOrd="0" presId="urn:microsoft.com/office/officeart/2005/8/layout/chevron2"/>
    <dgm:cxn modelId="{DF73AD0D-61F2-469C-A1A3-4DD7B1B04469}" srcId="{3F98DB09-A945-45DF-BDDE-A4B8C60E8F9C}" destId="{6504EDBE-D35A-4F2C-89AC-583E9D641597}" srcOrd="3" destOrd="0" parTransId="{875CA629-34C9-429A-B1FA-4B3EC5A39733}" sibTransId="{1CE57D6B-36D1-4CDF-A6A7-6FEE93AA6EC7}"/>
    <dgm:cxn modelId="{6191F010-81FF-456C-A9E7-7EF41C12B05F}" srcId="{27B41C60-89A3-4218-BDCF-98B487458926}" destId="{3076E0C5-53F8-429B-A98B-989EAA2C8FB0}" srcOrd="1" destOrd="0" parTransId="{F0ADCFBE-45A4-45A7-B93E-F959A584C563}" sibTransId="{29769CCB-67ED-427E-9381-FCB9D782F8CA}"/>
    <dgm:cxn modelId="{6B71FB26-E663-4A6C-A1CB-90F8DD7AADB3}" srcId="{6504EDBE-D35A-4F2C-89AC-583E9D641597}" destId="{5BE1B5AE-5208-4390-B1A6-1A246DFE02E3}" srcOrd="0" destOrd="0" parTransId="{FC6EF11E-1293-4E4E-AB3F-8B4BC303BF7B}" sibTransId="{841DF243-D6D7-424E-B552-9EB18CA8CD37}"/>
    <dgm:cxn modelId="{65C45C2F-5554-43A0-BCE6-91336EBF5A0D}" type="presOf" srcId="{27B41C60-89A3-4218-BDCF-98B487458926}" destId="{7DEF8101-13D9-4798-B31C-0C83480FB429}" srcOrd="0" destOrd="0" presId="urn:microsoft.com/office/officeart/2005/8/layout/chevron2"/>
    <dgm:cxn modelId="{5022E62F-9D7C-4B6D-A7F5-6F7DA9D302E2}" type="presOf" srcId="{F22FAD95-E98C-4A0D-856C-D8096A96AD89}" destId="{A260E8D8-48AA-4D6B-9A6C-3310B57225E3}" srcOrd="0" destOrd="0" presId="urn:microsoft.com/office/officeart/2005/8/layout/chevron2"/>
    <dgm:cxn modelId="{3ECC7638-6AB8-4EFA-9A89-9CC2C7C1F244}" srcId="{1852F66C-8425-48B4-9093-0BD4FA21E419}" destId="{012C8F06-1319-4A63-8F1E-31FAB3E83445}" srcOrd="1" destOrd="0" parTransId="{90E8ABAA-4FD1-4995-9DB5-89A4C08F4953}" sibTransId="{3DF51B17-DCA8-49C0-BEEF-81F024E23C41}"/>
    <dgm:cxn modelId="{4FE7093A-F305-4FE2-ABF6-917367461901}" srcId="{3F98DB09-A945-45DF-BDDE-A4B8C60E8F9C}" destId="{27B41C60-89A3-4218-BDCF-98B487458926}" srcOrd="0" destOrd="0" parTransId="{43BBBE3E-3CF1-4852-9495-9616F0568E28}" sibTransId="{9FFE9999-A7E2-4852-9AAB-0F072A8E1892}"/>
    <dgm:cxn modelId="{11613B65-02C9-49CC-A161-7D3A46AF881A}" type="presOf" srcId="{1852F66C-8425-48B4-9093-0BD4FA21E419}" destId="{7E2243E5-938B-44E2-86EB-55A4A4CFB974}" srcOrd="0" destOrd="0" presId="urn:microsoft.com/office/officeart/2005/8/layout/chevron2"/>
    <dgm:cxn modelId="{C90FA779-227A-4DC8-BF37-734F5FB9C6D5}" type="presOf" srcId="{07A1907D-0F80-4908-ABA0-EFCA26AF8EC3}" destId="{75A079B6-A573-41E1-8D19-C1D8ACC61DCF}" srcOrd="0" destOrd="0" presId="urn:microsoft.com/office/officeart/2005/8/layout/chevron2"/>
    <dgm:cxn modelId="{1F6B108D-704A-459E-A6AC-46DAD8075F98}" type="presOf" srcId="{9FD2C428-6A1C-4AFC-ACDF-4FF9A95C2856}" destId="{83AF2BDE-1E3C-40DB-822B-FA5F81CF176E}" srcOrd="0" destOrd="0" presId="urn:microsoft.com/office/officeart/2005/8/layout/chevron2"/>
    <dgm:cxn modelId="{D7560F90-A439-49E1-81BA-617A2B1EB5A4}" srcId="{27B41C60-89A3-4218-BDCF-98B487458926}" destId="{8FE053C3-6BE3-484D-B67D-F61B048C4066}" srcOrd="0" destOrd="0" parTransId="{C5F783EC-9802-4011-93B1-F13A7301225F}" sibTransId="{11ECF609-A20B-422A-B1FF-AF4A6FB97F63}"/>
    <dgm:cxn modelId="{1EEAFD90-EDB7-4F5A-9A3A-D4210BC390FA}" type="presOf" srcId="{5BE1B5AE-5208-4390-B1A6-1A246DFE02E3}" destId="{769F29B1-2BB1-4C42-B7BE-87EB097F1B24}" srcOrd="0" destOrd="0" presId="urn:microsoft.com/office/officeart/2005/8/layout/chevron2"/>
    <dgm:cxn modelId="{21D241A5-D6A1-41DA-97BE-3D8624A56423}" type="presOf" srcId="{6504EDBE-D35A-4F2C-89AC-583E9D641597}" destId="{E72F6AAC-3AF2-4041-BADD-D9C236A39F76}" srcOrd="0" destOrd="0" presId="urn:microsoft.com/office/officeart/2005/8/layout/chevron2"/>
    <dgm:cxn modelId="{B00834B9-B643-4D4D-B95C-42C347C975AA}" type="presOf" srcId="{E516F713-5EBA-444F-83F7-53ABC02C747A}" destId="{83AF2BDE-1E3C-40DB-822B-FA5F81CF176E}" srcOrd="0" destOrd="2" presId="urn:microsoft.com/office/officeart/2005/8/layout/chevron2"/>
    <dgm:cxn modelId="{6AC6F6BC-0A22-412C-9F54-5796435467AA}" srcId="{1852F66C-8425-48B4-9093-0BD4FA21E419}" destId="{E516F713-5EBA-444F-83F7-53ABC02C747A}" srcOrd="2" destOrd="0" parTransId="{48AEFC1B-B032-4EA6-B2FE-5A61895560E5}" sibTransId="{2E2A0A19-D901-41F1-8ABA-6172EC83F355}"/>
    <dgm:cxn modelId="{155EB5C1-0FB1-4A7C-8C8C-F61C6F2400B1}" srcId="{1852F66C-8425-48B4-9093-0BD4FA21E419}" destId="{9FD2C428-6A1C-4AFC-ACDF-4FF9A95C2856}" srcOrd="0" destOrd="0" parTransId="{90B49109-41CE-4B9E-892E-28ABBB4E791E}" sibTransId="{9840BFF3-099B-43A8-8B32-FBC49356E011}"/>
    <dgm:cxn modelId="{D4A7E0C4-83EF-4649-9757-BE368A6B28F2}" type="presOf" srcId="{8FE053C3-6BE3-484D-B67D-F61B048C4066}" destId="{A45B3993-D726-4D48-93ED-0669645E1E0D}" srcOrd="0" destOrd="0" presId="urn:microsoft.com/office/officeart/2005/8/layout/chevron2"/>
    <dgm:cxn modelId="{57AE02E9-7BB2-4704-8143-4F8BB48D1B16}" type="presOf" srcId="{012C8F06-1319-4A63-8F1E-31FAB3E83445}" destId="{83AF2BDE-1E3C-40DB-822B-FA5F81CF176E}" srcOrd="0" destOrd="1" presId="urn:microsoft.com/office/officeart/2005/8/layout/chevron2"/>
    <dgm:cxn modelId="{57FD5AEB-EA8B-49A0-950F-8F6AF4A0B1E0}" type="presOf" srcId="{3076E0C5-53F8-429B-A98B-989EAA2C8FB0}" destId="{A45B3993-D726-4D48-93ED-0669645E1E0D}" srcOrd="0" destOrd="1" presId="urn:microsoft.com/office/officeart/2005/8/layout/chevron2"/>
    <dgm:cxn modelId="{A991F4EC-4E34-4C6D-9D05-11C14153EB34}" srcId="{F22FAD95-E98C-4A0D-856C-D8096A96AD89}" destId="{07A1907D-0F80-4908-ABA0-EFCA26AF8EC3}" srcOrd="0" destOrd="0" parTransId="{850C1688-7AE8-4176-8A27-262718E81C6F}" sibTransId="{281C689F-6972-4E5D-9189-44EABDDC8C3E}"/>
    <dgm:cxn modelId="{E5D4D6FF-3BC3-4EEB-8258-7F40A2BC81D6}" srcId="{3F98DB09-A945-45DF-BDDE-A4B8C60E8F9C}" destId="{1852F66C-8425-48B4-9093-0BD4FA21E419}" srcOrd="2" destOrd="0" parTransId="{37B1CF9A-A916-48CA-96C2-823C4AFD2FBD}" sibTransId="{5BAC76D7-688D-4882-B1D0-D52DE6A52168}"/>
    <dgm:cxn modelId="{4977B937-3304-4AA9-83BC-05E8952F8B9C}" type="presParOf" srcId="{02B580D5-5FE8-47A5-B378-E5B292875352}" destId="{6E87A228-383B-441E-AB74-5CDB5206099D}" srcOrd="0" destOrd="0" presId="urn:microsoft.com/office/officeart/2005/8/layout/chevron2"/>
    <dgm:cxn modelId="{40C5CC36-F81C-4E06-9D42-8A868CCCB3A9}" type="presParOf" srcId="{6E87A228-383B-441E-AB74-5CDB5206099D}" destId="{7DEF8101-13D9-4798-B31C-0C83480FB429}" srcOrd="0" destOrd="0" presId="urn:microsoft.com/office/officeart/2005/8/layout/chevron2"/>
    <dgm:cxn modelId="{251AA7A0-4717-4857-8916-3BEDFD2F5BF8}" type="presParOf" srcId="{6E87A228-383B-441E-AB74-5CDB5206099D}" destId="{A45B3993-D726-4D48-93ED-0669645E1E0D}" srcOrd="1" destOrd="0" presId="urn:microsoft.com/office/officeart/2005/8/layout/chevron2"/>
    <dgm:cxn modelId="{66864220-E7AE-4895-B9D4-42168E6B5077}" type="presParOf" srcId="{02B580D5-5FE8-47A5-B378-E5B292875352}" destId="{540090AB-15DE-465F-82EB-4E9DFD36A1DC}" srcOrd="1" destOrd="0" presId="urn:microsoft.com/office/officeart/2005/8/layout/chevron2"/>
    <dgm:cxn modelId="{CAFC1084-35DF-4C75-9E35-EAD88A9B2715}" type="presParOf" srcId="{02B580D5-5FE8-47A5-B378-E5B292875352}" destId="{A5AB08E2-628B-4E2C-8868-AB4C479BEF03}" srcOrd="2" destOrd="0" presId="urn:microsoft.com/office/officeart/2005/8/layout/chevron2"/>
    <dgm:cxn modelId="{D39DEE5A-A96B-4E0F-8C87-56C5B4741E8D}" type="presParOf" srcId="{A5AB08E2-628B-4E2C-8868-AB4C479BEF03}" destId="{A260E8D8-48AA-4D6B-9A6C-3310B57225E3}" srcOrd="0" destOrd="0" presId="urn:microsoft.com/office/officeart/2005/8/layout/chevron2"/>
    <dgm:cxn modelId="{E31F85EE-F4B8-4311-8ACD-ED3AC22CEF04}" type="presParOf" srcId="{A5AB08E2-628B-4E2C-8868-AB4C479BEF03}" destId="{75A079B6-A573-41E1-8D19-C1D8ACC61DCF}" srcOrd="1" destOrd="0" presId="urn:microsoft.com/office/officeart/2005/8/layout/chevron2"/>
    <dgm:cxn modelId="{3C5D1CC0-E1B7-4DF7-AFCD-4F8C0959A5CC}" type="presParOf" srcId="{02B580D5-5FE8-47A5-B378-E5B292875352}" destId="{9296FC90-DC51-4D98-B9D4-654BFA5F5940}" srcOrd="3" destOrd="0" presId="urn:microsoft.com/office/officeart/2005/8/layout/chevron2"/>
    <dgm:cxn modelId="{38C5DA46-7D34-48B2-81E8-0C2025C0DB2C}" type="presParOf" srcId="{02B580D5-5FE8-47A5-B378-E5B292875352}" destId="{7C2DE3D1-4021-4445-B963-BFDB0EDFE1B6}" srcOrd="4" destOrd="0" presId="urn:microsoft.com/office/officeart/2005/8/layout/chevron2"/>
    <dgm:cxn modelId="{7E1FBAE4-9482-449A-9E4B-ABAA4A1ECBFE}" type="presParOf" srcId="{7C2DE3D1-4021-4445-B963-BFDB0EDFE1B6}" destId="{7E2243E5-938B-44E2-86EB-55A4A4CFB974}" srcOrd="0" destOrd="0" presId="urn:microsoft.com/office/officeart/2005/8/layout/chevron2"/>
    <dgm:cxn modelId="{1CCCA832-2355-4CDD-8513-C85D60E5FFD5}" type="presParOf" srcId="{7C2DE3D1-4021-4445-B963-BFDB0EDFE1B6}" destId="{83AF2BDE-1E3C-40DB-822B-FA5F81CF176E}" srcOrd="1" destOrd="0" presId="urn:microsoft.com/office/officeart/2005/8/layout/chevron2"/>
    <dgm:cxn modelId="{0AFF01C1-5D83-4202-9BF5-CDA78CE56266}" type="presParOf" srcId="{02B580D5-5FE8-47A5-B378-E5B292875352}" destId="{3FEDF59A-88FC-4856-B6AF-83F2EFDFB8EA}" srcOrd="5" destOrd="0" presId="urn:microsoft.com/office/officeart/2005/8/layout/chevron2"/>
    <dgm:cxn modelId="{A0CF4914-5EF4-425E-BFAC-1FDA10B287A6}" type="presParOf" srcId="{02B580D5-5FE8-47A5-B378-E5B292875352}" destId="{F82D65CF-143B-40F0-9ADE-F6A1E7C59B96}" srcOrd="6" destOrd="0" presId="urn:microsoft.com/office/officeart/2005/8/layout/chevron2"/>
    <dgm:cxn modelId="{33073999-84E0-415A-A552-D187708EB9EF}" type="presParOf" srcId="{F82D65CF-143B-40F0-9ADE-F6A1E7C59B96}" destId="{E72F6AAC-3AF2-4041-BADD-D9C236A39F76}" srcOrd="0" destOrd="0" presId="urn:microsoft.com/office/officeart/2005/8/layout/chevron2"/>
    <dgm:cxn modelId="{95447CEA-8683-4727-958B-D383F4A58278}" type="presParOf" srcId="{F82D65CF-143B-40F0-9ADE-F6A1E7C59B96}" destId="{769F29B1-2BB1-4C42-B7BE-87EB097F1B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8101-13D9-4798-B31C-0C83480FB429}">
      <dsp:nvSpPr>
        <dsp:cNvPr id="0" name=""/>
        <dsp:cNvSpPr/>
      </dsp:nvSpPr>
      <dsp:spPr>
        <a:xfrm rot="5400000">
          <a:off x="-261115" y="264133"/>
          <a:ext cx="1740766" cy="1218536"/>
        </a:xfrm>
        <a:prstGeom prst="chevron">
          <a:avLst/>
        </a:prstGeom>
        <a:solidFill>
          <a:srgbClr val="FF0000"/>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BMT</a:t>
          </a:r>
        </a:p>
      </dsp:txBody>
      <dsp:txXfrm rot="-5400000">
        <a:off x="0" y="612286"/>
        <a:ext cx="1218536" cy="522230"/>
      </dsp:txXfrm>
    </dsp:sp>
    <dsp:sp modelId="{A45B3993-D726-4D48-93ED-0669645E1E0D}">
      <dsp:nvSpPr>
        <dsp:cNvPr id="0" name=""/>
        <dsp:cNvSpPr/>
      </dsp:nvSpPr>
      <dsp:spPr>
        <a:xfrm rot="5400000">
          <a:off x="5991881" y="-4773344"/>
          <a:ext cx="1131498" cy="10678188"/>
        </a:xfrm>
        <a:prstGeom prst="round2SameRect">
          <a:avLst/>
        </a:prstGeom>
        <a:solidFill>
          <a:schemeClr val="lt1">
            <a:alpha val="90000"/>
            <a:hueOff val="0"/>
            <a:satOff val="0"/>
            <a:lumOff val="0"/>
            <a:alphaOff val="0"/>
          </a:schemeClr>
        </a:solidFill>
        <a:ln>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u="sng" kern="1200" dirty="0"/>
            <a:t>Barracks Management Team</a:t>
          </a:r>
          <a:r>
            <a:rPr lang="en-US" sz="1000" kern="1200" dirty="0"/>
            <a:t> will create, collect, consolidate, &amp; turn-in the following documents: money orders, DD Form 362s, relock/rekey MFRs, Barracks Clearance Inspection and Charge Sheet. The EOW Spreadsheet will be the only document that will be sent via email. The remaining documents will be hand-carried to Johnny McCoy or the  appropriate Area Manager (AM). The EOW spreadsheet will reflect all information from each money order, DD Form 362 and relock/rekey MFR </a:t>
          </a:r>
        </a:p>
        <a:p>
          <a:pPr marL="57150" lvl="1" indent="-57150" algn="l" defTabSz="444500">
            <a:lnSpc>
              <a:spcPct val="90000"/>
            </a:lnSpc>
            <a:spcBef>
              <a:spcPct val="0"/>
            </a:spcBef>
            <a:spcAft>
              <a:spcPct val="15000"/>
            </a:spcAft>
            <a:buChar char="•"/>
          </a:pPr>
          <a:r>
            <a:rPr lang="en-US" sz="1000" b="1" kern="1200" dirty="0">
              <a:solidFill>
                <a:srgbClr val="FF0000"/>
              </a:solidFill>
            </a:rPr>
            <a:t>NOTE: The BMTs will maintain assignment &amp; termination order for their records.</a:t>
          </a:r>
          <a:endParaRPr lang="en-US" sz="1000" b="1" kern="1200" dirty="0"/>
        </a:p>
      </dsp:txBody>
      <dsp:txXfrm rot="-5400000">
        <a:off x="1218537" y="55235"/>
        <a:ext cx="10622953" cy="1021028"/>
      </dsp:txXfrm>
    </dsp:sp>
    <dsp:sp modelId="{A260E8D8-48AA-4D6B-9A6C-3310B57225E3}">
      <dsp:nvSpPr>
        <dsp:cNvPr id="0" name=""/>
        <dsp:cNvSpPr/>
      </dsp:nvSpPr>
      <dsp:spPr>
        <a:xfrm rot="5400000">
          <a:off x="-261115" y="1862349"/>
          <a:ext cx="1740766" cy="1218536"/>
        </a:xfrm>
        <a:prstGeom prst="chevron">
          <a:avLst/>
        </a:prstGeom>
        <a:solidFill>
          <a:schemeClr val="bg1"/>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AM</a:t>
          </a:r>
        </a:p>
      </dsp:txBody>
      <dsp:txXfrm rot="-5400000">
        <a:off x="0" y="2210502"/>
        <a:ext cx="1218536" cy="522230"/>
      </dsp:txXfrm>
    </dsp:sp>
    <dsp:sp modelId="{75A079B6-A573-41E1-8D19-C1D8ACC61DCF}">
      <dsp:nvSpPr>
        <dsp:cNvPr id="0" name=""/>
        <dsp:cNvSpPr/>
      </dsp:nvSpPr>
      <dsp:spPr>
        <a:xfrm rot="5400000">
          <a:off x="5991881" y="-3172110"/>
          <a:ext cx="1131498" cy="106781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u="sng" kern="1200" dirty="0"/>
            <a:t>Area Manager</a:t>
          </a:r>
          <a:r>
            <a:rPr lang="en-US" sz="1000" b="0" u="none" kern="1200" dirty="0"/>
            <a:t>  (Housing Managers) will collect all pertinent information from the BMT’s or </a:t>
          </a:r>
          <a:r>
            <a:rPr lang="en-US" sz="1000" b="0" u="none" kern="1200" dirty="0" err="1"/>
            <a:t>eMH</a:t>
          </a:r>
          <a:r>
            <a:rPr lang="en-US" sz="1000" b="0" u="none" kern="1200" dirty="0"/>
            <a:t> Representatives in the absent of  Mr. Johnny R. McCoy (Preparer)   All Documentation, MFR, DD Form 362’s  and Relock Rekeys will be checked for accurateness.   </a:t>
          </a:r>
          <a:endParaRPr lang="en-US" sz="1000" b="1" u="sng" kern="1200" dirty="0"/>
        </a:p>
      </dsp:txBody>
      <dsp:txXfrm rot="-5400000">
        <a:off x="1218537" y="1656469"/>
        <a:ext cx="10622953" cy="1021028"/>
      </dsp:txXfrm>
    </dsp:sp>
    <dsp:sp modelId="{7E2243E5-938B-44E2-86EB-55A4A4CFB974}">
      <dsp:nvSpPr>
        <dsp:cNvPr id="0" name=""/>
        <dsp:cNvSpPr/>
      </dsp:nvSpPr>
      <dsp:spPr>
        <a:xfrm rot="5400000">
          <a:off x="-261115" y="3460564"/>
          <a:ext cx="1740766" cy="1218536"/>
        </a:xfrm>
        <a:prstGeom prst="chevron">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PREP</a:t>
          </a:r>
          <a:endParaRPr lang="en-US" sz="2400" kern="1200" dirty="0">
            <a:solidFill>
              <a:schemeClr val="tx1"/>
            </a:solidFill>
          </a:endParaRPr>
        </a:p>
      </dsp:txBody>
      <dsp:txXfrm rot="-5400000">
        <a:off x="0" y="3808717"/>
        <a:ext cx="1218536" cy="522230"/>
      </dsp:txXfrm>
    </dsp:sp>
    <dsp:sp modelId="{83AF2BDE-1E3C-40DB-822B-FA5F81CF176E}">
      <dsp:nvSpPr>
        <dsp:cNvPr id="0" name=""/>
        <dsp:cNvSpPr/>
      </dsp:nvSpPr>
      <dsp:spPr>
        <a:xfrm rot="5400000">
          <a:off x="5991881" y="-1573895"/>
          <a:ext cx="1131498" cy="10678188"/>
        </a:xfrm>
        <a:prstGeom prst="round2SameRect">
          <a:avLst/>
        </a:prstGeom>
        <a:solidFill>
          <a:schemeClr val="lt1">
            <a:alpha val="90000"/>
            <a:hueOff val="0"/>
            <a:satOff val="0"/>
            <a:lumOff val="0"/>
            <a:alphaOff val="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u="sng" kern="1200" dirty="0"/>
            <a:t>Preparer</a:t>
          </a:r>
          <a:r>
            <a:rPr lang="en-US" sz="1000" b="0" u="none" kern="1200" dirty="0"/>
            <a:t> will receive the money orders, complete a bank (FHNB) deposit slip, and DD Form 1131s to be signed by the validator and bank. The Preparer will verify the amount on the money orders with the deposit slips and DD Form 1131s (SRM and QHFM). The Preparer will create the deposits in OTC.net. The Preparer will annotate the deposit number provided from OTC.net onto one of the DD Form 1131s. The Preparer will give the money orders to the validator for approval before being taken to the bank (FHNB)</a:t>
          </a:r>
        </a:p>
        <a:p>
          <a:pPr marL="57150" lvl="1" indent="-57150" algn="l" defTabSz="444500">
            <a:lnSpc>
              <a:spcPct val="90000"/>
            </a:lnSpc>
            <a:spcBef>
              <a:spcPct val="0"/>
            </a:spcBef>
            <a:spcAft>
              <a:spcPct val="15000"/>
            </a:spcAft>
            <a:buChar char="•"/>
          </a:pPr>
          <a:endParaRPr lang="en-US" sz="1000" b="0" u="none" kern="1200" dirty="0"/>
        </a:p>
        <a:p>
          <a:pPr marL="57150" lvl="1" indent="-57150" algn="l" defTabSz="444500">
            <a:lnSpc>
              <a:spcPct val="90000"/>
            </a:lnSpc>
            <a:spcBef>
              <a:spcPct val="0"/>
            </a:spcBef>
            <a:spcAft>
              <a:spcPct val="15000"/>
            </a:spcAft>
            <a:buChar char="•"/>
          </a:pPr>
          <a:r>
            <a:rPr lang="en-US" sz="1000" b="1" u="none" kern="1200" dirty="0">
              <a:solidFill>
                <a:srgbClr val="FF0000"/>
              </a:solidFill>
            </a:rPr>
            <a:t>NOTE: Two separate  DD Form 1131 shall be submitted for keys (QRPA) and Furnishing QHFM)</a:t>
          </a:r>
        </a:p>
      </dsp:txBody>
      <dsp:txXfrm rot="-5400000">
        <a:off x="1218537" y="3254684"/>
        <a:ext cx="10622953" cy="1021028"/>
      </dsp:txXfrm>
    </dsp:sp>
    <dsp:sp modelId="{E72F6AAC-3AF2-4041-BADD-D9C236A39F76}">
      <dsp:nvSpPr>
        <dsp:cNvPr id="0" name=""/>
        <dsp:cNvSpPr/>
      </dsp:nvSpPr>
      <dsp:spPr>
        <a:xfrm rot="5400000">
          <a:off x="-261115" y="5058780"/>
          <a:ext cx="1740766" cy="1218536"/>
        </a:xfrm>
        <a:prstGeom prst="chevron">
          <a:avLst/>
        </a:prstGeom>
        <a:solidFill>
          <a:srgbClr val="00B050"/>
        </a:solidFill>
        <a:ln>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VAL</a:t>
          </a:r>
        </a:p>
      </dsp:txBody>
      <dsp:txXfrm rot="-5400000">
        <a:off x="0" y="5406933"/>
        <a:ext cx="1218536" cy="522230"/>
      </dsp:txXfrm>
    </dsp:sp>
    <dsp:sp modelId="{769F29B1-2BB1-4C42-B7BE-87EB097F1B24}">
      <dsp:nvSpPr>
        <dsp:cNvPr id="0" name=""/>
        <dsp:cNvSpPr/>
      </dsp:nvSpPr>
      <dsp:spPr>
        <a:xfrm rot="5400000">
          <a:off x="5991881" y="35714"/>
          <a:ext cx="1131498" cy="10678188"/>
        </a:xfrm>
        <a:prstGeom prst="round2SameRect">
          <a:avLst/>
        </a:prstGeom>
        <a:solidFill>
          <a:schemeClr val="lt1">
            <a:alpha val="90000"/>
            <a:hueOff val="0"/>
            <a:satOff val="0"/>
            <a:lumOff val="0"/>
            <a:alphaOff val="0"/>
          </a:schemeClr>
        </a:solidFill>
        <a:ln>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u="sng" kern="1200" dirty="0"/>
            <a:t>Validator</a:t>
          </a:r>
          <a:r>
            <a:rPr lang="en-US" sz="1000" b="0" u="none" kern="1200" dirty="0"/>
            <a:t>  (Mr. Ricky B. Wallace) The validator shall physically count and verify the amount of money orders collected for deposit into FHNB. Mr. Wallace will log into OTC.net to locate the deposit numbers provided by the preparer (Johnny R. McCoy) validator will verify the amount listed in the OTC.net and approve the deposit. The validator will digitally sign DD Form 1131 (Cash Collection Voucher) and print out three (3) copies of the generated  (OTC.net Deposit Ticket) to be taken to FHNB with the money orders collected for deposit. </a:t>
          </a:r>
          <a:endParaRPr lang="en-US" sz="1000" b="1" u="sng" kern="1200" dirty="0"/>
        </a:p>
      </dsp:txBody>
      <dsp:txXfrm rot="-5400000">
        <a:off x="1218537" y="4864294"/>
        <a:ext cx="10622953" cy="10210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18D6-4E7A-0444-6CDB-C155C6EE2C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470FA-FA3B-E70B-BAB4-F4BD24949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0F501-9A19-1F16-483E-A89E158CE905}"/>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5" name="Footer Placeholder 4">
            <a:extLst>
              <a:ext uri="{FF2B5EF4-FFF2-40B4-BE49-F238E27FC236}">
                <a16:creationId xmlns:a16="http://schemas.microsoft.com/office/drawing/2014/main" id="{9984B608-E066-BE08-C18D-8AC6AEF80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AC00B-8192-1FFC-40A8-AD4D94819C95}"/>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225736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E54A-010E-68AB-F9A7-D09C5E3E7E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63650-D6D9-D6A7-8D23-A67B78EC8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11F1-DA7D-8B31-FCD1-0F464162421B}"/>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5" name="Footer Placeholder 4">
            <a:extLst>
              <a:ext uri="{FF2B5EF4-FFF2-40B4-BE49-F238E27FC236}">
                <a16:creationId xmlns:a16="http://schemas.microsoft.com/office/drawing/2014/main" id="{F000BC37-24AB-093C-8AA8-20A1C7011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59124-45C5-3AEA-8224-8683DFCF1056}"/>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296413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D1230-A444-E972-5834-365E7201A9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94426-E7BD-309F-AE0E-A5F810D2B7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51AFC-B108-BA10-5EB6-300C90CDCAAA}"/>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5" name="Footer Placeholder 4">
            <a:extLst>
              <a:ext uri="{FF2B5EF4-FFF2-40B4-BE49-F238E27FC236}">
                <a16:creationId xmlns:a16="http://schemas.microsoft.com/office/drawing/2014/main" id="{0B876D85-4A13-3E01-79BF-0F5324CFF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1427F-527C-41CA-3EC6-2D638AF25F5C}"/>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64273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B965-9165-D868-E035-3CE30E5B8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948CC-A123-EB98-B50F-BCACACA44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3914A-309F-9772-C583-0D3AE2DE18C2}"/>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5" name="Footer Placeholder 4">
            <a:extLst>
              <a:ext uri="{FF2B5EF4-FFF2-40B4-BE49-F238E27FC236}">
                <a16:creationId xmlns:a16="http://schemas.microsoft.com/office/drawing/2014/main" id="{2F92AB3A-4557-464E-5CE2-99B0867D4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9DD65-6215-FA98-CCFA-BCAAC8C5BAFA}"/>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102333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73F2-0FA8-B559-F579-40DEA139B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8E2D6-B516-4297-31F0-5C592C6446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FD2B0-485F-806D-85AB-794E445CFA75}"/>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5" name="Footer Placeholder 4">
            <a:extLst>
              <a:ext uri="{FF2B5EF4-FFF2-40B4-BE49-F238E27FC236}">
                <a16:creationId xmlns:a16="http://schemas.microsoft.com/office/drawing/2014/main" id="{0FD7E23D-ECAC-7E5C-8341-BFB6BA83D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FDAAA-F740-D161-1A4B-DC0A12066D1E}"/>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108583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6204-ACE3-B926-9455-6985BE1E1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AFF88-BC0E-F715-3012-6ACBF9373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8A9EA-CD0D-935C-7E3B-0AA96935A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AA6D2-7DB9-80CE-EBDA-A6219246B0FA}"/>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6" name="Footer Placeholder 5">
            <a:extLst>
              <a:ext uri="{FF2B5EF4-FFF2-40B4-BE49-F238E27FC236}">
                <a16:creationId xmlns:a16="http://schemas.microsoft.com/office/drawing/2014/main" id="{2222F0E4-7E42-871D-E27D-7EBBAAAD8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70819-2141-9EF8-5BCC-2F105A86D9E5}"/>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180165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D833-8C02-094C-9522-F85A2B094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CE4871-B1A1-8626-310B-1CAECB2A5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DA68BD-9D34-E79F-0226-68891AEB9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F8BA51-0F32-F595-356B-46CE41B4D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936E93-A18A-6FDA-11EE-3B40B88ED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77C229-98BE-8E9B-BA30-51C372597C36}"/>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8" name="Footer Placeholder 7">
            <a:extLst>
              <a:ext uri="{FF2B5EF4-FFF2-40B4-BE49-F238E27FC236}">
                <a16:creationId xmlns:a16="http://schemas.microsoft.com/office/drawing/2014/main" id="{93C2F32A-D048-CBA8-E6A4-559F850453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09617-FC1F-3534-6BB8-D822DDD4BCF4}"/>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259273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D848-1DB5-D5EB-2207-BCAB733E18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D0F804-7604-552A-A12C-59EEF18E52A6}"/>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4" name="Footer Placeholder 3">
            <a:extLst>
              <a:ext uri="{FF2B5EF4-FFF2-40B4-BE49-F238E27FC236}">
                <a16:creationId xmlns:a16="http://schemas.microsoft.com/office/drawing/2014/main" id="{F09D525B-1656-1257-3C6B-00B9A53EEB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4F4337-B229-A9C3-E6B1-038426A80365}"/>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139693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391D-466A-86DC-F419-FC5CEEF5B4F2}"/>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3" name="Footer Placeholder 2">
            <a:extLst>
              <a:ext uri="{FF2B5EF4-FFF2-40B4-BE49-F238E27FC236}">
                <a16:creationId xmlns:a16="http://schemas.microsoft.com/office/drawing/2014/main" id="{13000B45-4216-8FAD-23C6-369D895D95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54E2DF-8DBC-CC15-F93F-4FEF651745A2}"/>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397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0098-38C0-D857-52E9-7F9875432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11F524-06CB-B7BA-D787-4D4739A92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C1DAE-7631-AAE5-2F7C-3A558301C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51CB6-FE7A-7D95-54BB-8ED294C77B37}"/>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6" name="Footer Placeholder 5">
            <a:extLst>
              <a:ext uri="{FF2B5EF4-FFF2-40B4-BE49-F238E27FC236}">
                <a16:creationId xmlns:a16="http://schemas.microsoft.com/office/drawing/2014/main" id="{FD8FC951-AAD6-557C-143D-9D05E1D0F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53BBE-3510-95BE-83C8-326805585951}"/>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1970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8C2A-18CC-E275-856E-CCBF6CBDF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B52BB6-98AB-C2C0-A20C-D2DE9943A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CE3B4-3A8A-8057-DFB6-24763BEA7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D667C-CD96-B18D-F4EC-E27E0A88E50D}"/>
              </a:ext>
            </a:extLst>
          </p:cNvPr>
          <p:cNvSpPr>
            <a:spLocks noGrp="1"/>
          </p:cNvSpPr>
          <p:nvPr>
            <p:ph type="dt" sz="half" idx="10"/>
          </p:nvPr>
        </p:nvSpPr>
        <p:spPr/>
        <p:txBody>
          <a:bodyPr/>
          <a:lstStyle/>
          <a:p>
            <a:fld id="{0519B447-339B-4AEB-B292-86EA5E90C934}" type="datetimeFigureOut">
              <a:rPr lang="en-US" smtClean="0"/>
              <a:t>3/28/2023</a:t>
            </a:fld>
            <a:endParaRPr lang="en-US"/>
          </a:p>
        </p:txBody>
      </p:sp>
      <p:sp>
        <p:nvSpPr>
          <p:cNvPr id="6" name="Footer Placeholder 5">
            <a:extLst>
              <a:ext uri="{FF2B5EF4-FFF2-40B4-BE49-F238E27FC236}">
                <a16:creationId xmlns:a16="http://schemas.microsoft.com/office/drawing/2014/main" id="{584F337A-08C0-88E6-4E25-02C2288E0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E2819-1C97-FEAC-8FB8-A30D97CBDD86}"/>
              </a:ext>
            </a:extLst>
          </p:cNvPr>
          <p:cNvSpPr>
            <a:spLocks noGrp="1"/>
          </p:cNvSpPr>
          <p:nvPr>
            <p:ph type="sldNum" sz="quarter" idx="12"/>
          </p:nvPr>
        </p:nvSpPr>
        <p:spPr/>
        <p:txBody>
          <a:bodyPr/>
          <a:lstStyle/>
          <a:p>
            <a:fld id="{CB30A6B2-B0B9-40F9-9643-813004FD90DD}" type="slidenum">
              <a:rPr lang="en-US" smtClean="0"/>
              <a:t>‹#›</a:t>
            </a:fld>
            <a:endParaRPr lang="en-US"/>
          </a:p>
        </p:txBody>
      </p:sp>
    </p:spTree>
    <p:extLst>
      <p:ext uri="{BB962C8B-B14F-4D97-AF65-F5344CB8AC3E}">
        <p14:creationId xmlns:p14="http://schemas.microsoft.com/office/powerpoint/2010/main" val="285956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C5313-8685-B818-D71B-756E64D1C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C83C2-F9FF-D5AA-DF60-7C7A6051F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69D09-CEF7-B2FA-0E23-D8022CC19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9B447-339B-4AEB-B292-86EA5E90C934}" type="datetimeFigureOut">
              <a:rPr lang="en-US" smtClean="0"/>
              <a:t>3/28/2023</a:t>
            </a:fld>
            <a:endParaRPr lang="en-US"/>
          </a:p>
        </p:txBody>
      </p:sp>
      <p:sp>
        <p:nvSpPr>
          <p:cNvPr id="5" name="Footer Placeholder 4">
            <a:extLst>
              <a:ext uri="{FF2B5EF4-FFF2-40B4-BE49-F238E27FC236}">
                <a16:creationId xmlns:a16="http://schemas.microsoft.com/office/drawing/2014/main" id="{135D7114-9756-FC9B-69AC-71327A559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66AD5B-B04F-E990-61D9-EBC4C8315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0A6B2-B0B9-40F9-9643-813004FD90DD}" type="slidenum">
              <a:rPr lang="en-US" smtClean="0"/>
              <a:t>‹#›</a:t>
            </a:fld>
            <a:endParaRPr lang="en-US"/>
          </a:p>
        </p:txBody>
      </p:sp>
    </p:spTree>
    <p:extLst>
      <p:ext uri="{BB962C8B-B14F-4D97-AF65-F5344CB8AC3E}">
        <p14:creationId xmlns:p14="http://schemas.microsoft.com/office/powerpoint/2010/main" val="133741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9_BB5E8DA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903993-55AD-E0FA-F6A3-045F1011F442}"/>
              </a:ext>
            </a:extLst>
          </p:cNvPr>
          <p:cNvSpPr>
            <a:spLocks noGrp="1"/>
          </p:cNvSpPr>
          <p:nvPr>
            <p:ph type="title"/>
          </p:nvPr>
        </p:nvSpPr>
        <p:spPr>
          <a:xfrm>
            <a:off x="934872" y="982272"/>
            <a:ext cx="3388419" cy="4560970"/>
          </a:xfrm>
        </p:spPr>
        <p:txBody>
          <a:bodyPr>
            <a:normAutofit/>
          </a:bodyPr>
          <a:lstStyle/>
          <a:p>
            <a:r>
              <a:rPr lang="en-US" sz="3600" b="1" dirty="0">
                <a:solidFill>
                  <a:srgbClr val="FFFFFF"/>
                </a:solidFill>
                <a:latin typeface="+mn-lt"/>
              </a:rPr>
              <a:t>End Of Week(EOW)/ Cash Collections</a:t>
            </a:r>
          </a:p>
        </p:txBody>
      </p:sp>
      <p:sp>
        <p:nvSpPr>
          <p:cNvPr id="2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87F5FC8-3B1C-FF18-38CB-0D1BE51D5E0E}"/>
              </a:ext>
            </a:extLst>
          </p:cNvPr>
          <p:cNvSpPr>
            <a:spLocks noGrp="1"/>
          </p:cNvSpPr>
          <p:nvPr>
            <p:ph idx="1"/>
          </p:nvPr>
        </p:nvSpPr>
        <p:spPr>
          <a:xfrm>
            <a:off x="5221862" y="1719618"/>
            <a:ext cx="5948831" cy="4690807"/>
          </a:xfrm>
        </p:spPr>
        <p:txBody>
          <a:bodyPr anchor="ctr">
            <a:normAutofit/>
          </a:bodyPr>
          <a:lstStyle/>
          <a:p>
            <a:endParaRPr lang="en-US" sz="1300" dirty="0">
              <a:solidFill>
                <a:srgbClr val="FEFFFF"/>
              </a:solidFill>
              <a:latin typeface="Arial" panose="020B0604020202020204" pitchFamily="34" charset="0"/>
              <a:cs typeface="Arial" panose="020B0604020202020204" pitchFamily="34" charset="0"/>
            </a:endParaRPr>
          </a:p>
          <a:p>
            <a:pPr marL="0" indent="0">
              <a:buNone/>
            </a:pPr>
            <a:r>
              <a:rPr lang="en-US" sz="1300" b="1" u="sng" dirty="0">
                <a:solidFill>
                  <a:srgbClr val="FEFFFF"/>
                </a:solidFill>
                <a:latin typeface="Arial" panose="020B0604020202020204" pitchFamily="34" charset="0"/>
                <a:cs typeface="Arial" panose="020B0604020202020204" pitchFamily="34" charset="0"/>
              </a:rPr>
              <a:t>AGENDA:</a:t>
            </a:r>
          </a:p>
          <a:p>
            <a:r>
              <a:rPr lang="en-US" sz="1300" dirty="0">
                <a:solidFill>
                  <a:srgbClr val="FEFFFF"/>
                </a:solidFill>
                <a:latin typeface="Arial" panose="020B0604020202020204" pitchFamily="34" charset="0"/>
                <a:cs typeface="Arial" panose="020B0604020202020204" pitchFamily="34" charset="0"/>
              </a:rPr>
              <a:t>Money Order’s</a:t>
            </a:r>
          </a:p>
          <a:p>
            <a:r>
              <a:rPr lang="en-US" sz="1300" dirty="0">
                <a:solidFill>
                  <a:srgbClr val="FEFFFF"/>
                </a:solidFill>
                <a:latin typeface="Arial" panose="020B0604020202020204" pitchFamily="34" charset="0"/>
                <a:cs typeface="Arial" panose="020B0604020202020204" pitchFamily="34" charset="0"/>
              </a:rPr>
              <a:t>DD Form 362 Statement of Charges/Cash Collection Voucher  (Finance)</a:t>
            </a:r>
          </a:p>
          <a:p>
            <a:r>
              <a:rPr lang="en-US" sz="1300" dirty="0">
                <a:solidFill>
                  <a:srgbClr val="FEFFFF"/>
                </a:solidFill>
                <a:latin typeface="Arial" panose="020B0604020202020204" pitchFamily="34" charset="0"/>
                <a:cs typeface="Arial" panose="020B0604020202020204" pitchFamily="34" charset="0"/>
              </a:rPr>
              <a:t>Relock Rekey MFR</a:t>
            </a:r>
          </a:p>
          <a:p>
            <a:r>
              <a:rPr lang="en-US" sz="1300" dirty="0">
                <a:solidFill>
                  <a:srgbClr val="FEFFFF"/>
                </a:solidFill>
                <a:latin typeface="Arial" panose="020B0604020202020204" pitchFamily="34" charset="0"/>
                <a:cs typeface="Arial" panose="020B0604020202020204" pitchFamily="34" charset="0"/>
              </a:rPr>
              <a:t>Spread Sheet with all lost hard keys and furnishings damaged or missing</a:t>
            </a:r>
          </a:p>
          <a:p>
            <a:r>
              <a:rPr lang="en-US" sz="1300" dirty="0">
                <a:solidFill>
                  <a:srgbClr val="FEFFFF"/>
                </a:solidFill>
                <a:latin typeface="Arial" panose="020B0604020202020204" pitchFamily="34" charset="0"/>
                <a:cs typeface="Arial" panose="020B0604020202020204" pitchFamily="34" charset="0"/>
              </a:rPr>
              <a:t>Barracks Clearance Inspection and Charge Sheet</a:t>
            </a:r>
          </a:p>
          <a:p>
            <a:r>
              <a:rPr lang="en-US" sz="1300" dirty="0">
                <a:solidFill>
                  <a:srgbClr val="FEFFFF"/>
                </a:solidFill>
                <a:latin typeface="Arial" panose="020B0604020202020204" pitchFamily="34" charset="0"/>
                <a:cs typeface="Arial" panose="020B0604020202020204" pitchFamily="34" charset="0"/>
              </a:rPr>
              <a:t>All Barracks Managers/</a:t>
            </a:r>
            <a:r>
              <a:rPr lang="en-US" sz="1300" dirty="0" err="1">
                <a:solidFill>
                  <a:srgbClr val="FEFFFF"/>
                </a:solidFill>
                <a:latin typeface="Arial" panose="020B0604020202020204" pitchFamily="34" charset="0"/>
                <a:cs typeface="Arial" panose="020B0604020202020204" pitchFamily="34" charset="0"/>
              </a:rPr>
              <a:t>eMH</a:t>
            </a:r>
            <a:r>
              <a:rPr lang="en-US" sz="1300" dirty="0">
                <a:solidFill>
                  <a:srgbClr val="FEFFFF"/>
                </a:solidFill>
                <a:latin typeface="Arial" panose="020B0604020202020204" pitchFamily="34" charset="0"/>
                <a:cs typeface="Arial" panose="020B0604020202020204" pitchFamily="34" charset="0"/>
              </a:rPr>
              <a:t> Representatives s</a:t>
            </a:r>
            <a:r>
              <a:rPr lang="en-US" sz="1300" b="0" i="0" dirty="0">
                <a:solidFill>
                  <a:srgbClr val="FEFFFF"/>
                </a:solidFill>
                <a:effectLst/>
                <a:latin typeface="Arial" panose="020B0604020202020204" pitchFamily="34" charset="0"/>
                <a:cs typeface="Arial" panose="020B0604020202020204" pitchFamily="34" charset="0"/>
              </a:rPr>
              <a:t>hall create, collect, consolidate, and turn-in the above documents to Johnny R. McCoy building 49015 2nd floor room 202C (FMO) or 49017 (UH Chief or Area Managers)</a:t>
            </a:r>
          </a:p>
          <a:p>
            <a:r>
              <a:rPr lang="en-US" sz="1300" dirty="0">
                <a:solidFill>
                  <a:srgbClr val="FEFFFF"/>
                </a:solidFill>
                <a:latin typeface="Arial" panose="020B0604020202020204" pitchFamily="34" charset="0"/>
                <a:cs typeface="Arial" panose="020B0604020202020204" pitchFamily="34" charset="0"/>
              </a:rPr>
              <a:t>Any Area Manager or UH Chief can verify the MFR and documents</a:t>
            </a:r>
          </a:p>
          <a:p>
            <a:endParaRPr lang="en-US" sz="1300" b="0" i="0" dirty="0">
              <a:solidFill>
                <a:srgbClr val="FEFFFF"/>
              </a:solidFill>
              <a:effectLst/>
              <a:latin typeface="Arial" panose="020B0604020202020204" pitchFamily="34" charset="0"/>
              <a:cs typeface="Arial" panose="020B0604020202020204" pitchFamily="34" charset="0"/>
            </a:endParaRPr>
          </a:p>
          <a:p>
            <a:pPr marL="0" indent="0">
              <a:buNone/>
            </a:pPr>
            <a:endParaRPr lang="en-US" sz="1300" dirty="0">
              <a:solidFill>
                <a:srgbClr val="FE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85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F3FF-EE62-6442-370F-ED36B305D542}"/>
              </a:ext>
            </a:extLst>
          </p:cNvPr>
          <p:cNvSpPr>
            <a:spLocks noGrp="1"/>
          </p:cNvSpPr>
          <p:nvPr>
            <p:ph type="title"/>
          </p:nvPr>
        </p:nvSpPr>
        <p:spPr>
          <a:xfrm>
            <a:off x="667871" y="105149"/>
            <a:ext cx="10515600" cy="576169"/>
          </a:xfrm>
        </p:spPr>
        <p:txBody>
          <a:bodyPr>
            <a:normAutofit fontScale="90000"/>
          </a:bodyPr>
          <a:lstStyle/>
          <a:p>
            <a:pPr algn="ctr"/>
            <a:r>
              <a:rPr lang="en-US" sz="3600" dirty="0"/>
              <a:t>EOW Collection Procedures </a:t>
            </a:r>
          </a:p>
        </p:txBody>
      </p:sp>
      <p:sp>
        <p:nvSpPr>
          <p:cNvPr id="3" name="Content Placeholder 2">
            <a:extLst>
              <a:ext uri="{FF2B5EF4-FFF2-40B4-BE49-F238E27FC236}">
                <a16:creationId xmlns:a16="http://schemas.microsoft.com/office/drawing/2014/main" id="{529D2FD6-0733-F7C2-B226-17B5B5F568DE}"/>
              </a:ext>
            </a:extLst>
          </p:cNvPr>
          <p:cNvSpPr>
            <a:spLocks noGrp="1"/>
          </p:cNvSpPr>
          <p:nvPr>
            <p:ph idx="1"/>
          </p:nvPr>
        </p:nvSpPr>
        <p:spPr>
          <a:xfrm>
            <a:off x="304800" y="1183341"/>
            <a:ext cx="11681012" cy="5504330"/>
          </a:xfrm>
        </p:spPr>
        <p:txBody>
          <a:bodyPr>
            <a:normAutofit fontScale="92500" lnSpcReduction="20000"/>
          </a:bodyPr>
          <a:lstStyle/>
          <a:p>
            <a:pPr marL="0" marR="0" indent="0" algn="l">
              <a:spcBef>
                <a:spcPts val="0"/>
              </a:spcBef>
              <a:spcAft>
                <a:spcPts val="0"/>
              </a:spcAft>
              <a:buNone/>
            </a:pPr>
            <a:r>
              <a:rPr lang="en-US" sz="1800" dirty="0">
                <a:effectLst/>
                <a:latin typeface="Arial" panose="020B0604020202020204" pitchFamily="34" charset="0"/>
                <a:cs typeface="Arial" panose="020B0604020202020204" pitchFamily="34" charset="0"/>
              </a:rPr>
              <a:t>Barracks Managers/</a:t>
            </a:r>
            <a:r>
              <a:rPr lang="en-US" sz="1800" dirty="0" err="1">
                <a:effectLst/>
                <a:latin typeface="Arial" panose="020B0604020202020204" pitchFamily="34" charset="0"/>
                <a:cs typeface="Arial" panose="020B0604020202020204" pitchFamily="34" charset="0"/>
              </a:rPr>
              <a:t>eMH</a:t>
            </a:r>
            <a:r>
              <a:rPr lang="en-US" sz="1800" dirty="0">
                <a:effectLst/>
                <a:latin typeface="Arial" panose="020B0604020202020204" pitchFamily="34" charset="0"/>
                <a:cs typeface="Arial" panose="020B0604020202020204" pitchFamily="34" charset="0"/>
              </a:rPr>
              <a:t> Representatives,  will create, collect, consolidate, and turn-in the following documents: money orders, DD Form 362s, relock/rekey, memorandum for records (MFRs), </a:t>
            </a:r>
            <a:r>
              <a:rPr lang="en-US" sz="1800" dirty="0">
                <a:latin typeface="Arial" panose="020B0604020202020204" pitchFamily="34" charset="0"/>
                <a:cs typeface="Arial" panose="020B0604020202020204" pitchFamily="34" charset="0"/>
              </a:rPr>
              <a:t>Barracks Clearance Inspection and Charge Sheet,</a:t>
            </a:r>
            <a:r>
              <a:rPr lang="en-US" sz="1800" dirty="0">
                <a:effectLst/>
                <a:latin typeface="Arial" panose="020B0604020202020204" pitchFamily="34" charset="0"/>
                <a:cs typeface="Arial" panose="020B0604020202020204" pitchFamily="34" charset="0"/>
              </a:rPr>
              <a:t> and EOW Collection spreadsheet. Soldier’s assignment/termination orders presently shall be maintained with the Barracks/</a:t>
            </a:r>
            <a:r>
              <a:rPr lang="en-US" sz="1800" dirty="0" err="1">
                <a:effectLst/>
                <a:latin typeface="Arial" panose="020B0604020202020204" pitchFamily="34" charset="0"/>
                <a:cs typeface="Arial" panose="020B0604020202020204" pitchFamily="34" charset="0"/>
              </a:rPr>
              <a:t>eMH</a:t>
            </a:r>
            <a:r>
              <a:rPr lang="en-US" sz="1800" dirty="0">
                <a:effectLst/>
                <a:latin typeface="Arial" panose="020B0604020202020204" pitchFamily="34" charset="0"/>
                <a:cs typeface="Arial" panose="020B0604020202020204" pitchFamily="34" charset="0"/>
              </a:rPr>
              <a:t> Representative. </a:t>
            </a:r>
            <a:endParaRPr lang="en-US" sz="1800" i="0" dirty="0">
              <a:effectLst/>
              <a:latin typeface="Arial" panose="020B0604020202020204" pitchFamily="34" charset="0"/>
              <a:cs typeface="Arial" panose="020B0604020202020204" pitchFamily="34" charset="0"/>
            </a:endParaRPr>
          </a:p>
          <a:p>
            <a:pPr marL="0" marR="0" algn="l">
              <a:spcBef>
                <a:spcPts val="0"/>
              </a:spcBef>
              <a:spcAft>
                <a:spcPts val="0"/>
              </a:spcAft>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r>
              <a:rPr lang="en-US" sz="1800" dirty="0">
                <a:latin typeface="Arial" panose="020B0604020202020204" pitchFamily="34" charset="0"/>
                <a:cs typeface="Arial" panose="020B0604020202020204" pitchFamily="34" charset="0"/>
              </a:rPr>
              <a:t>Once all funds have been collected, money orders counted and verified by the Mr. McCoy and Mr. Wallace. The DD Form 362’s collected shall be processed through Finance. Money orders deposited into FHNB. The MFR’s for Relock Rekey taken to Service Order Center (DMO) Soldiers then will be contacted to receive their new key (Lock Shop) or furnishing replacement (FMO)</a:t>
            </a:r>
          </a:p>
          <a:p>
            <a:pPr marL="0" marR="0" algn="l">
              <a:spcBef>
                <a:spcPts val="0"/>
              </a:spcBef>
              <a:spcAft>
                <a:spcPts val="0"/>
              </a:spcAft>
            </a:pPr>
            <a:endParaRPr lang="en-US" sz="1800" i="0" dirty="0">
              <a:effectLst/>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algn="l">
              <a:spcBef>
                <a:spcPts val="0"/>
              </a:spcBef>
              <a:spcAft>
                <a:spcPts val="0"/>
              </a:spcAft>
            </a:pPr>
            <a:endParaRPr lang="en-US" sz="1800" i="0" dirty="0">
              <a:effectLst/>
              <a:latin typeface="Arial" panose="020B0604020202020204" pitchFamily="34" charset="0"/>
              <a:cs typeface="Arial" panose="020B0604020202020204" pitchFamily="34" charset="0"/>
            </a:endParaRPr>
          </a:p>
          <a:p>
            <a:pPr marL="0" marR="0" indent="0" algn="l">
              <a:spcBef>
                <a:spcPts val="0"/>
              </a:spcBef>
              <a:spcAft>
                <a:spcPts val="0"/>
              </a:spcAft>
              <a:buNone/>
            </a:pPr>
            <a:r>
              <a:rPr lang="en-US" sz="1800" dirty="0">
                <a:solidFill>
                  <a:srgbClr val="FF0000"/>
                </a:solidFill>
                <a:latin typeface="Arial" panose="020B0604020202020204" pitchFamily="34" charset="0"/>
                <a:cs typeface="Arial" panose="020B0604020202020204" pitchFamily="34" charset="0"/>
              </a:rPr>
              <a:t>Cost Estimate (ECOD Team) POC  A.J. West, Office (254) 287-1574 or (254) 535-2835 structural damages I.E., doors, windows, floor. Large holes in walls, stove tops</a:t>
            </a:r>
          </a:p>
          <a:p>
            <a:pPr marL="0" marR="0" algn="l">
              <a:spcBef>
                <a:spcPts val="0"/>
              </a:spcBef>
              <a:spcAft>
                <a:spcPts val="0"/>
              </a:spcAft>
            </a:pPr>
            <a:endParaRPr lang="en-US" sz="1800" i="0" dirty="0">
              <a:solidFill>
                <a:srgbClr val="FF0000"/>
              </a:solidFill>
              <a:effectLst/>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algn="l">
              <a:spcBef>
                <a:spcPts val="0"/>
              </a:spcBef>
              <a:spcAft>
                <a:spcPts val="0"/>
              </a:spcAft>
            </a:pPr>
            <a:endParaRPr lang="en-US" sz="1800" i="0" dirty="0">
              <a:effectLst/>
              <a:latin typeface="Arial" panose="020B0604020202020204" pitchFamily="34" charset="0"/>
              <a:cs typeface="Arial" panose="020B0604020202020204" pitchFamily="34" charset="0"/>
            </a:endParaRPr>
          </a:p>
          <a:p>
            <a:pPr marL="0" marR="0" indent="0" algn="l">
              <a:spcBef>
                <a:spcPts val="0"/>
              </a:spcBef>
              <a:spcAft>
                <a:spcPts val="0"/>
              </a:spcAft>
              <a:buNone/>
            </a:pPr>
            <a:r>
              <a:rPr lang="en-US" sz="1800" i="0" dirty="0">
                <a:effectLst/>
                <a:latin typeface="Arial" panose="020B0604020202020204" pitchFamily="34" charset="0"/>
                <a:cs typeface="Arial" panose="020B0604020202020204" pitchFamily="34" charset="0"/>
              </a:rPr>
              <a:t>Key Deposits – 1. </a:t>
            </a:r>
            <a:r>
              <a:rPr lang="en-US" sz="1800" dirty="0">
                <a:latin typeface="Arial" panose="020B0604020202020204" pitchFamily="34" charset="0"/>
                <a:cs typeface="Arial" panose="020B0604020202020204" pitchFamily="34" charset="0"/>
              </a:rPr>
              <a:t>Finance personnel</a:t>
            </a:r>
            <a:r>
              <a:rPr lang="en-US" sz="1800" i="0" dirty="0">
                <a:effectLst/>
                <a:latin typeface="Arial" panose="020B0604020202020204" pitchFamily="34" charset="0"/>
                <a:cs typeface="Arial" panose="020B0604020202020204" pitchFamily="34" charset="0"/>
              </a:rPr>
              <a:t> submit the deposit UH send to them to DFAS.</a:t>
            </a:r>
          </a:p>
          <a:p>
            <a:pPr marL="0" marR="0" indent="0" algn="l">
              <a:spcBef>
                <a:spcPts val="0"/>
              </a:spcBef>
              <a:spcAft>
                <a:spcPts val="0"/>
              </a:spcAft>
              <a:buNone/>
            </a:pPr>
            <a:r>
              <a:rPr lang="en-US" sz="1800" i="0" dirty="0">
                <a:effectLst/>
                <a:latin typeface="Arial" panose="020B0604020202020204" pitchFamily="34" charset="0"/>
                <a:cs typeface="Arial" panose="020B0604020202020204" pitchFamily="34" charset="0"/>
              </a:rPr>
              <a:t>                          2. Once the funds have cleared DFAS, they are returned to the Garrison to recover the replacement of the lost keys or damaged property.</a:t>
            </a:r>
          </a:p>
          <a:p>
            <a:pPr marL="0" marR="0" indent="0" algn="l">
              <a:spcBef>
                <a:spcPts val="0"/>
              </a:spcBef>
              <a:spcAft>
                <a:spcPts val="0"/>
              </a:spcAft>
              <a:buNone/>
            </a:pPr>
            <a:endParaRPr lang="en-US" sz="1800" i="0" dirty="0">
              <a:effectLst/>
              <a:latin typeface="Arial" panose="020B0604020202020204" pitchFamily="34" charset="0"/>
              <a:cs typeface="Arial" panose="020B0604020202020204" pitchFamily="34" charset="0"/>
            </a:endParaRPr>
          </a:p>
          <a:p>
            <a:pPr marL="0" marR="0" indent="0" algn="l">
              <a:spcBef>
                <a:spcPts val="0"/>
              </a:spcBef>
              <a:spcAft>
                <a:spcPts val="0"/>
              </a:spcAft>
              <a:buNone/>
            </a:pPr>
            <a:r>
              <a:rPr lang="en-US" sz="1800" i="0" dirty="0">
                <a:effectLst/>
                <a:latin typeface="Arial" panose="020B0604020202020204" pitchFamily="34" charset="0"/>
                <a:cs typeface="Arial" panose="020B0604020202020204" pitchFamily="34" charset="0"/>
              </a:rPr>
              <a:t>Cash Collection (Monthly deduction):</a:t>
            </a:r>
          </a:p>
          <a:p>
            <a:pPr marL="914400" marR="0" indent="0" algn="l">
              <a:spcBef>
                <a:spcPts val="0"/>
              </a:spcBef>
              <a:spcAft>
                <a:spcPts val="0"/>
              </a:spcAft>
              <a:buNone/>
            </a:pPr>
            <a:r>
              <a:rPr lang="en-US" sz="1800" i="0" dirty="0">
                <a:effectLst/>
                <a:latin typeface="Arial" panose="020B0604020202020204" pitchFamily="34" charset="0"/>
                <a:cs typeface="Arial" panose="020B0604020202020204" pitchFamily="34" charset="0"/>
              </a:rPr>
              <a:t>1.       Paperwork submitted to DFAS. DFAS determines the monthly deduction based on the amount to owed to the Government.</a:t>
            </a:r>
          </a:p>
          <a:p>
            <a:pPr marL="914400" marR="0" indent="0" algn="l">
              <a:spcBef>
                <a:spcPts val="0"/>
              </a:spcBef>
              <a:spcAft>
                <a:spcPts val="0"/>
              </a:spcAft>
              <a:buNone/>
            </a:pPr>
            <a:r>
              <a:rPr lang="en-US" sz="1800" i="0" dirty="0">
                <a:effectLst/>
                <a:latin typeface="Arial" panose="020B0604020202020204" pitchFamily="34" charset="0"/>
                <a:cs typeface="Arial" panose="020B0604020202020204" pitchFamily="34" charset="0"/>
              </a:rPr>
              <a:t>2.      RM receives a monthly email from DFAS on the amount to be collected from the soldier.</a:t>
            </a:r>
          </a:p>
          <a:p>
            <a:pPr marL="914400" marR="0" indent="0" algn="l">
              <a:spcBef>
                <a:spcPts val="0"/>
              </a:spcBef>
              <a:spcAft>
                <a:spcPts val="0"/>
              </a:spcAft>
              <a:buNone/>
            </a:pPr>
            <a:r>
              <a:rPr lang="en-US" sz="1800" i="0" dirty="0">
                <a:effectLst/>
                <a:latin typeface="Arial" panose="020B0604020202020204" pitchFamily="34" charset="0"/>
                <a:cs typeface="Arial" panose="020B0604020202020204" pitchFamily="34" charset="0"/>
              </a:rPr>
              <a:t>3.      </a:t>
            </a:r>
            <a:r>
              <a:rPr lang="en-US" sz="1800" dirty="0">
                <a:latin typeface="Arial" panose="020B0604020202020204" pitchFamily="34" charset="0"/>
                <a:cs typeface="Arial" panose="020B0604020202020204" pitchFamily="34" charset="0"/>
              </a:rPr>
              <a:t>Finance</a:t>
            </a:r>
            <a:r>
              <a:rPr lang="en-US" sz="1800" i="0" dirty="0">
                <a:effectLst/>
                <a:latin typeface="Arial" panose="020B0604020202020204" pitchFamily="34" charset="0"/>
                <a:cs typeface="Arial" panose="020B0604020202020204" pitchFamily="34" charset="0"/>
              </a:rPr>
              <a:t> process the action and once cleared, the funds are returned to the Garrison to recover the lost/damaged keys/property.</a:t>
            </a:r>
          </a:p>
          <a:p>
            <a:endParaRPr lang="en-US" dirty="0"/>
          </a:p>
        </p:txBody>
      </p:sp>
    </p:spTree>
    <p:extLst>
      <p:ext uri="{BB962C8B-B14F-4D97-AF65-F5344CB8AC3E}">
        <p14:creationId xmlns:p14="http://schemas.microsoft.com/office/powerpoint/2010/main" val="360646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CA04A785-BDBB-3B67-7DBF-6638D2B164F8}"/>
              </a:ext>
            </a:extLst>
          </p:cNvPr>
          <p:cNvGraphicFramePr>
            <a:graphicFrameLocks/>
          </p:cNvGraphicFramePr>
          <p:nvPr>
            <p:extLst>
              <p:ext uri="{D42A27DB-BD31-4B8C-83A1-F6EECF244321}">
                <p14:modId xmlns:p14="http://schemas.microsoft.com/office/powerpoint/2010/main" val="350629500"/>
              </p:ext>
            </p:extLst>
          </p:nvPr>
        </p:nvGraphicFramePr>
        <p:xfrm>
          <a:off x="147637" y="209169"/>
          <a:ext cx="11896725" cy="6541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87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BACAD6A-8BFE-2EF6-FE50-26702F771D67}"/>
              </a:ext>
            </a:extLst>
          </p:cNvPr>
          <p:cNvGrpSpPr/>
          <p:nvPr/>
        </p:nvGrpSpPr>
        <p:grpSpPr>
          <a:xfrm>
            <a:off x="556170" y="1468725"/>
            <a:ext cx="9906001" cy="3071866"/>
            <a:chOff x="161364" y="1434352"/>
            <a:chExt cx="9906001" cy="3071866"/>
          </a:xfrm>
        </p:grpSpPr>
        <p:sp>
          <p:nvSpPr>
            <p:cNvPr id="4" name="TextBox 3">
              <a:extLst>
                <a:ext uri="{FF2B5EF4-FFF2-40B4-BE49-F238E27FC236}">
                  <a16:creationId xmlns:a16="http://schemas.microsoft.com/office/drawing/2014/main" id="{902C74A3-B6DB-A1F3-06CF-9372424A89CD}"/>
                </a:ext>
              </a:extLst>
            </p:cNvPr>
            <p:cNvSpPr txBox="1"/>
            <p:nvPr/>
          </p:nvSpPr>
          <p:spPr>
            <a:xfrm>
              <a:off x="161364" y="1434353"/>
              <a:ext cx="2088778" cy="1107996"/>
            </a:xfrm>
            <a:prstGeom prst="rect">
              <a:avLst/>
            </a:prstGeom>
            <a:noFill/>
            <a:ln>
              <a:solidFill>
                <a:schemeClr val="tx1"/>
              </a:solidFill>
            </a:ln>
          </p:spPr>
          <p:txBody>
            <a:bodyPr wrap="square" rtlCol="0">
              <a:spAutoFit/>
            </a:bodyPr>
            <a:lstStyle/>
            <a:p>
              <a:pPr algn="ctr"/>
              <a:r>
                <a:rPr lang="en-US" sz="1600" b="1" u="sng" dirty="0"/>
                <a:t>BMT</a:t>
              </a:r>
            </a:p>
            <a:p>
              <a:pPr algn="ctr"/>
              <a:r>
                <a:rPr lang="en-US" sz="1200" dirty="0"/>
                <a:t>Determine if Soldier is responsible for missing/loss keys damages to furnishings</a:t>
              </a:r>
            </a:p>
          </p:txBody>
        </p:sp>
        <p:sp>
          <p:nvSpPr>
            <p:cNvPr id="6" name="TextBox 5">
              <a:extLst>
                <a:ext uri="{FF2B5EF4-FFF2-40B4-BE49-F238E27FC236}">
                  <a16:creationId xmlns:a16="http://schemas.microsoft.com/office/drawing/2014/main" id="{91AE91B1-C08D-E5ED-31E9-90C27BF8CB42}"/>
                </a:ext>
              </a:extLst>
            </p:cNvPr>
            <p:cNvSpPr txBox="1"/>
            <p:nvPr/>
          </p:nvSpPr>
          <p:spPr>
            <a:xfrm>
              <a:off x="2770095" y="1461247"/>
              <a:ext cx="1954306" cy="892552"/>
            </a:xfrm>
            <a:prstGeom prst="rect">
              <a:avLst/>
            </a:prstGeom>
            <a:noFill/>
            <a:ln>
              <a:solidFill>
                <a:schemeClr val="tx1"/>
              </a:solidFill>
            </a:ln>
          </p:spPr>
          <p:txBody>
            <a:bodyPr wrap="square" rtlCol="0">
              <a:spAutoFit/>
            </a:bodyPr>
            <a:lstStyle/>
            <a:p>
              <a:pPr algn="ctr"/>
              <a:r>
                <a:rPr lang="en-US" sz="1600" b="1" u="sng" dirty="0"/>
                <a:t>BMT</a:t>
              </a:r>
            </a:p>
            <a:p>
              <a:pPr algn="ctr"/>
              <a:r>
                <a:rPr lang="en-US" sz="1200" dirty="0"/>
                <a:t>Collect Funds from soldier via Money order, DD 362, DD 139</a:t>
              </a:r>
            </a:p>
          </p:txBody>
        </p:sp>
        <p:sp>
          <p:nvSpPr>
            <p:cNvPr id="8" name="TextBox 7">
              <a:extLst>
                <a:ext uri="{FF2B5EF4-FFF2-40B4-BE49-F238E27FC236}">
                  <a16:creationId xmlns:a16="http://schemas.microsoft.com/office/drawing/2014/main" id="{CED8FC88-7241-D39E-54BE-F28F5F6E5180}"/>
                </a:ext>
              </a:extLst>
            </p:cNvPr>
            <p:cNvSpPr txBox="1"/>
            <p:nvPr/>
          </p:nvSpPr>
          <p:spPr>
            <a:xfrm>
              <a:off x="5513295" y="1434352"/>
              <a:ext cx="1954306" cy="892552"/>
            </a:xfrm>
            <a:prstGeom prst="rect">
              <a:avLst/>
            </a:prstGeom>
            <a:noFill/>
            <a:ln>
              <a:solidFill>
                <a:schemeClr val="tx1"/>
              </a:solidFill>
            </a:ln>
          </p:spPr>
          <p:txBody>
            <a:bodyPr wrap="square" rtlCol="0">
              <a:spAutoFit/>
            </a:bodyPr>
            <a:lstStyle/>
            <a:p>
              <a:pPr algn="ctr"/>
              <a:r>
                <a:rPr lang="en-US" sz="1600" b="1" u="sng" dirty="0"/>
                <a:t>UH Office</a:t>
              </a:r>
            </a:p>
            <a:p>
              <a:pPr algn="ctr"/>
              <a:r>
                <a:rPr lang="en-US" sz="1200" dirty="0"/>
                <a:t>Collect Funds and document/MFR from BMT Managers</a:t>
              </a:r>
            </a:p>
          </p:txBody>
        </p:sp>
        <p:sp>
          <p:nvSpPr>
            <p:cNvPr id="10" name="TextBox 9">
              <a:extLst>
                <a:ext uri="{FF2B5EF4-FFF2-40B4-BE49-F238E27FC236}">
                  <a16:creationId xmlns:a16="http://schemas.microsoft.com/office/drawing/2014/main" id="{C02A4A84-81E8-92BC-6D9B-E6E706B35B19}"/>
                </a:ext>
              </a:extLst>
            </p:cNvPr>
            <p:cNvSpPr txBox="1"/>
            <p:nvPr/>
          </p:nvSpPr>
          <p:spPr>
            <a:xfrm>
              <a:off x="8113059" y="1461246"/>
              <a:ext cx="1954306" cy="1107996"/>
            </a:xfrm>
            <a:prstGeom prst="rect">
              <a:avLst/>
            </a:prstGeom>
            <a:noFill/>
            <a:ln>
              <a:solidFill>
                <a:schemeClr val="tx1"/>
              </a:solidFill>
            </a:ln>
          </p:spPr>
          <p:txBody>
            <a:bodyPr wrap="square" rtlCol="0">
              <a:spAutoFit/>
            </a:bodyPr>
            <a:lstStyle/>
            <a:p>
              <a:pPr algn="ctr"/>
              <a:r>
                <a:rPr lang="en-US" sz="1600" b="1" u="sng" dirty="0"/>
                <a:t>UH</a:t>
              </a:r>
            </a:p>
            <a:p>
              <a:pPr algn="ctr"/>
              <a:r>
                <a:rPr lang="en-US" sz="1200" dirty="0"/>
                <a:t>Deposit funds FHNB, BMT take DD 362 to Finance for signature &amp; stamp</a:t>
              </a:r>
            </a:p>
          </p:txBody>
        </p:sp>
        <p:sp>
          <p:nvSpPr>
            <p:cNvPr id="12" name="TextBox 11">
              <a:extLst>
                <a:ext uri="{FF2B5EF4-FFF2-40B4-BE49-F238E27FC236}">
                  <a16:creationId xmlns:a16="http://schemas.microsoft.com/office/drawing/2014/main" id="{1F9F66E0-A921-EBE8-B5F0-65FF62090DC6}"/>
                </a:ext>
              </a:extLst>
            </p:cNvPr>
            <p:cNvSpPr txBox="1"/>
            <p:nvPr/>
          </p:nvSpPr>
          <p:spPr>
            <a:xfrm>
              <a:off x="161364" y="3429000"/>
              <a:ext cx="2241178" cy="1077218"/>
            </a:xfrm>
            <a:prstGeom prst="rect">
              <a:avLst/>
            </a:prstGeom>
            <a:noFill/>
            <a:ln>
              <a:solidFill>
                <a:schemeClr val="tx1"/>
              </a:solidFill>
            </a:ln>
          </p:spPr>
          <p:txBody>
            <a:bodyPr wrap="square" rtlCol="0">
              <a:spAutoFit/>
            </a:bodyPr>
            <a:lstStyle/>
            <a:p>
              <a:pPr algn="ctr"/>
              <a:r>
                <a:rPr lang="en-US" sz="1600" b="1" u="sng" dirty="0"/>
                <a:t>BMT</a:t>
              </a:r>
            </a:p>
            <a:p>
              <a:pPr marR="0" lvl="0">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Give a copy of signed and stamp DD 362 to FMO/UH for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affirmation.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Maintain copies for records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1" name="TextBox 20">
            <a:extLst>
              <a:ext uri="{FF2B5EF4-FFF2-40B4-BE49-F238E27FC236}">
                <a16:creationId xmlns:a16="http://schemas.microsoft.com/office/drawing/2014/main" id="{958E8B4D-EADC-AC70-1A1F-8BD6E505653B}"/>
              </a:ext>
            </a:extLst>
          </p:cNvPr>
          <p:cNvSpPr txBox="1"/>
          <p:nvPr/>
        </p:nvSpPr>
        <p:spPr>
          <a:xfrm>
            <a:off x="2088776" y="161829"/>
            <a:ext cx="7037293" cy="584775"/>
          </a:xfrm>
          <a:prstGeom prst="rect">
            <a:avLst/>
          </a:prstGeom>
          <a:noFill/>
          <a:ln>
            <a:solidFill>
              <a:schemeClr val="tx1"/>
            </a:solidFill>
          </a:ln>
        </p:spPr>
        <p:txBody>
          <a:bodyPr wrap="square" rtlCol="0">
            <a:spAutoFit/>
          </a:bodyPr>
          <a:lstStyle/>
          <a:p>
            <a:pPr algn="ctr"/>
            <a:r>
              <a:rPr lang="en-US" sz="3200" b="1" dirty="0"/>
              <a:t>Collection Process</a:t>
            </a:r>
            <a:endParaRPr lang="en-US" sz="3200" dirty="0"/>
          </a:p>
        </p:txBody>
      </p:sp>
      <p:sp>
        <p:nvSpPr>
          <p:cNvPr id="2" name="TextBox 1">
            <a:extLst>
              <a:ext uri="{FF2B5EF4-FFF2-40B4-BE49-F238E27FC236}">
                <a16:creationId xmlns:a16="http://schemas.microsoft.com/office/drawing/2014/main" id="{C305FFAB-9A31-A0FE-D613-EC83281DEF51}"/>
              </a:ext>
            </a:extLst>
          </p:cNvPr>
          <p:cNvSpPr txBox="1"/>
          <p:nvPr/>
        </p:nvSpPr>
        <p:spPr>
          <a:xfrm>
            <a:off x="3366244" y="3429000"/>
            <a:ext cx="2241178" cy="1538883"/>
          </a:xfrm>
          <a:prstGeom prst="rect">
            <a:avLst/>
          </a:prstGeom>
          <a:noFill/>
          <a:ln>
            <a:solidFill>
              <a:schemeClr val="tx1"/>
            </a:solidFill>
          </a:ln>
        </p:spPr>
        <p:txBody>
          <a:bodyPr wrap="square" rtlCol="0">
            <a:spAutoFit/>
          </a:bodyPr>
          <a:lstStyle/>
          <a:p>
            <a:pPr marR="0" lvl="0" algn="ctr">
              <a:spcBef>
                <a:spcPts val="0"/>
              </a:spcBef>
              <a:spcAft>
                <a:spcPts val="0"/>
              </a:spcAft>
              <a:tabLst>
                <a:tab pos="457200" algn="l"/>
              </a:tabLst>
            </a:pPr>
            <a:r>
              <a:rPr lang="en-US" sz="1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UH</a:t>
            </a:r>
            <a:endParaRPr lang="en-US" sz="1600" u="sng" dirty="0">
              <a:effectLst/>
              <a:latin typeface="Calibri" panose="020F0502020204030204" pitchFamily="34" charset="0"/>
              <a:ea typeface="Times New Roman" panose="02020603050405020304" pitchFamily="18" charset="0"/>
              <a:cs typeface="Calibri" panose="020F0502020204030204" pitchFamily="34" charset="0"/>
            </a:endParaRPr>
          </a:p>
          <a:p>
            <a:pPr marR="0" lvl="0" algn="ctr">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Mr. McCoy will submit DMO for relock/rekey to Service Order desk. Once keys have been made, POC will be contacted by Real Property to pick up keys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R="0" lvl="0" algn="ctr">
              <a:spcBef>
                <a:spcPts val="0"/>
              </a:spcBef>
              <a:spcAft>
                <a:spcPts val="0"/>
              </a:spcAft>
              <a:tabLst>
                <a:tab pos="4572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71D1725F-2EF7-56DC-F0EB-E975736A3D79}"/>
              </a:ext>
            </a:extLst>
          </p:cNvPr>
          <p:cNvSpPr txBox="1"/>
          <p:nvPr/>
        </p:nvSpPr>
        <p:spPr>
          <a:xfrm>
            <a:off x="6320478" y="3429000"/>
            <a:ext cx="1819834" cy="1477328"/>
          </a:xfrm>
          <a:prstGeom prst="rect">
            <a:avLst/>
          </a:prstGeom>
          <a:noFill/>
          <a:ln>
            <a:solidFill>
              <a:schemeClr val="tx1"/>
            </a:solidFill>
          </a:ln>
        </p:spPr>
        <p:txBody>
          <a:bodyPr wrap="square" rtlCol="0">
            <a:spAutoFit/>
          </a:bodyPr>
          <a:lstStyle/>
          <a:p>
            <a:pPr marR="0" lvl="0">
              <a:spcBef>
                <a:spcPts val="0"/>
              </a:spcBef>
              <a:spcAft>
                <a:spcPts val="0"/>
              </a:spcAft>
              <a:tabLst>
                <a:tab pos="457200" algn="l"/>
              </a:tabLs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FMO</a:t>
            </a:r>
            <a:endParaRPr lang="en-US" sz="1600" u="sng" dirty="0">
              <a:effectLst/>
              <a:latin typeface="Calibri" panose="020F0502020204030204" pitchFamily="34" charset="0"/>
              <a:ea typeface="Times New Roman" panose="02020603050405020304" pitchFamily="18" charset="0"/>
              <a:cs typeface="Calibri" panose="020F0502020204030204" pitchFamily="34" charset="0"/>
            </a:endParaRPr>
          </a:p>
          <a:p>
            <a:pP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Personnel on  H/R  will contact FMO for furnishing  replacement or exchange. Proof of payment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(254) 287-5309</a:t>
            </a:r>
          </a:p>
        </p:txBody>
      </p:sp>
    </p:spTree>
    <p:extLst>
      <p:ext uri="{BB962C8B-B14F-4D97-AF65-F5344CB8AC3E}">
        <p14:creationId xmlns:p14="http://schemas.microsoft.com/office/powerpoint/2010/main" val="3143536034"/>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BACAD6A-8BFE-2EF6-FE50-26702F771D67}"/>
              </a:ext>
            </a:extLst>
          </p:cNvPr>
          <p:cNvGrpSpPr/>
          <p:nvPr/>
        </p:nvGrpSpPr>
        <p:grpSpPr>
          <a:xfrm>
            <a:off x="681676" y="1334254"/>
            <a:ext cx="9906001" cy="3533530"/>
            <a:chOff x="161364" y="1434352"/>
            <a:chExt cx="9906001" cy="3533530"/>
          </a:xfrm>
        </p:grpSpPr>
        <p:sp>
          <p:nvSpPr>
            <p:cNvPr id="4" name="TextBox 3">
              <a:extLst>
                <a:ext uri="{FF2B5EF4-FFF2-40B4-BE49-F238E27FC236}">
                  <a16:creationId xmlns:a16="http://schemas.microsoft.com/office/drawing/2014/main" id="{902C74A3-B6DB-A1F3-06CF-9372424A89CD}"/>
                </a:ext>
              </a:extLst>
            </p:cNvPr>
            <p:cNvSpPr txBox="1"/>
            <p:nvPr/>
          </p:nvSpPr>
          <p:spPr>
            <a:xfrm>
              <a:off x="161364" y="1434353"/>
              <a:ext cx="2088778" cy="1107996"/>
            </a:xfrm>
            <a:prstGeom prst="rect">
              <a:avLst/>
            </a:prstGeom>
            <a:noFill/>
            <a:ln>
              <a:solidFill>
                <a:schemeClr val="tx1"/>
              </a:solidFill>
            </a:ln>
          </p:spPr>
          <p:txBody>
            <a:bodyPr wrap="square" rtlCol="0">
              <a:spAutoFit/>
            </a:bodyPr>
            <a:lstStyle/>
            <a:p>
              <a:pPr algn="ctr"/>
              <a:r>
                <a:rPr lang="en-US" sz="1600" b="1" u="sng" dirty="0"/>
                <a:t>BMT</a:t>
              </a:r>
            </a:p>
            <a:p>
              <a:pPr algn="ctr"/>
              <a:r>
                <a:rPr lang="en-US" sz="1200" dirty="0"/>
                <a:t>BMT Manager collect funds from soldier via money order or DD 362 complete relock/rekey MFR</a:t>
              </a:r>
            </a:p>
          </p:txBody>
        </p:sp>
        <p:sp>
          <p:nvSpPr>
            <p:cNvPr id="6" name="TextBox 5">
              <a:extLst>
                <a:ext uri="{FF2B5EF4-FFF2-40B4-BE49-F238E27FC236}">
                  <a16:creationId xmlns:a16="http://schemas.microsoft.com/office/drawing/2014/main" id="{91AE91B1-C08D-E5ED-31E9-90C27BF8CB42}"/>
                </a:ext>
              </a:extLst>
            </p:cNvPr>
            <p:cNvSpPr txBox="1"/>
            <p:nvPr/>
          </p:nvSpPr>
          <p:spPr>
            <a:xfrm>
              <a:off x="2770095" y="1461247"/>
              <a:ext cx="1954306" cy="923330"/>
            </a:xfrm>
            <a:prstGeom prst="rect">
              <a:avLst/>
            </a:prstGeom>
            <a:noFill/>
            <a:ln>
              <a:solidFill>
                <a:schemeClr val="tx1"/>
              </a:solidFill>
            </a:ln>
          </p:spPr>
          <p:txBody>
            <a:bodyPr wrap="square" rtlCol="0">
              <a:spAutoFit/>
            </a:bodyPr>
            <a:lstStyle/>
            <a:p>
              <a:pPr algn="ctr"/>
              <a:r>
                <a:rPr lang="en-US" sz="1600" b="1" u="sng" dirty="0"/>
                <a:t>BMT</a:t>
              </a:r>
            </a:p>
            <a:p>
              <a:pPr algn="ctr"/>
              <a:r>
                <a:rPr lang="en-US" sz="1200" dirty="0"/>
                <a:t>BMT Manager bring funds and documents to UH for processing </a:t>
              </a:r>
            </a:p>
          </p:txBody>
        </p:sp>
        <p:sp>
          <p:nvSpPr>
            <p:cNvPr id="8" name="TextBox 7">
              <a:extLst>
                <a:ext uri="{FF2B5EF4-FFF2-40B4-BE49-F238E27FC236}">
                  <a16:creationId xmlns:a16="http://schemas.microsoft.com/office/drawing/2014/main" id="{CED8FC88-7241-D39E-54BE-F28F5F6E5180}"/>
                </a:ext>
              </a:extLst>
            </p:cNvPr>
            <p:cNvSpPr txBox="1"/>
            <p:nvPr/>
          </p:nvSpPr>
          <p:spPr>
            <a:xfrm>
              <a:off x="5513295" y="1434352"/>
              <a:ext cx="1954306" cy="1107996"/>
            </a:xfrm>
            <a:prstGeom prst="rect">
              <a:avLst/>
            </a:prstGeom>
            <a:noFill/>
            <a:ln>
              <a:solidFill>
                <a:schemeClr val="tx1"/>
              </a:solidFill>
            </a:ln>
          </p:spPr>
          <p:txBody>
            <a:bodyPr wrap="square" rtlCol="0">
              <a:spAutoFit/>
            </a:bodyPr>
            <a:lstStyle/>
            <a:p>
              <a:pPr algn="ctr"/>
              <a:r>
                <a:rPr lang="en-US" sz="1600" b="1" u="sng" dirty="0"/>
                <a:t>UH Office</a:t>
              </a:r>
            </a:p>
            <a:p>
              <a:pPr algn="ctr"/>
              <a:r>
                <a:rPr lang="en-US" sz="1200" dirty="0"/>
                <a:t>Collect Funds from BMT Managers, verify for accurateness, sign and stamp MFR</a:t>
              </a:r>
            </a:p>
          </p:txBody>
        </p:sp>
        <p:sp>
          <p:nvSpPr>
            <p:cNvPr id="10" name="TextBox 9">
              <a:extLst>
                <a:ext uri="{FF2B5EF4-FFF2-40B4-BE49-F238E27FC236}">
                  <a16:creationId xmlns:a16="http://schemas.microsoft.com/office/drawing/2014/main" id="{C02A4A84-81E8-92BC-6D9B-E6E706B35B19}"/>
                </a:ext>
              </a:extLst>
            </p:cNvPr>
            <p:cNvSpPr txBox="1"/>
            <p:nvPr/>
          </p:nvSpPr>
          <p:spPr>
            <a:xfrm>
              <a:off x="8113059" y="1461246"/>
              <a:ext cx="1954306" cy="923330"/>
            </a:xfrm>
            <a:prstGeom prst="rect">
              <a:avLst/>
            </a:prstGeom>
            <a:noFill/>
            <a:ln>
              <a:solidFill>
                <a:schemeClr val="tx1"/>
              </a:solidFill>
            </a:ln>
          </p:spPr>
          <p:txBody>
            <a:bodyPr wrap="square" rtlCol="0">
              <a:spAutoFit/>
            </a:bodyPr>
            <a:lstStyle/>
            <a:p>
              <a:pPr algn="ctr"/>
              <a:r>
                <a:rPr lang="en-US" sz="1600" b="1" u="sng" dirty="0"/>
                <a:t>BMT</a:t>
              </a:r>
            </a:p>
            <a:p>
              <a:pPr algn="ctr"/>
              <a:r>
                <a:rPr lang="en-US" sz="1200" dirty="0"/>
                <a:t>BMT take DD 362 to Finance for signature &amp; stamp</a:t>
              </a:r>
            </a:p>
          </p:txBody>
        </p:sp>
        <p:sp>
          <p:nvSpPr>
            <p:cNvPr id="12" name="TextBox 11">
              <a:extLst>
                <a:ext uri="{FF2B5EF4-FFF2-40B4-BE49-F238E27FC236}">
                  <a16:creationId xmlns:a16="http://schemas.microsoft.com/office/drawing/2014/main" id="{1F9F66E0-A921-EBE8-B5F0-65FF62090DC6}"/>
                </a:ext>
              </a:extLst>
            </p:cNvPr>
            <p:cNvSpPr txBox="1"/>
            <p:nvPr/>
          </p:nvSpPr>
          <p:spPr>
            <a:xfrm>
              <a:off x="161364" y="3429000"/>
              <a:ext cx="2241178" cy="923330"/>
            </a:xfrm>
            <a:prstGeom prst="rect">
              <a:avLst/>
            </a:prstGeom>
            <a:noFill/>
            <a:ln>
              <a:solidFill>
                <a:schemeClr val="tx1"/>
              </a:solidFill>
            </a:ln>
          </p:spPr>
          <p:txBody>
            <a:bodyPr wrap="square" rtlCol="0">
              <a:spAutoFit/>
            </a:bodyPr>
            <a:lstStyle/>
            <a:p>
              <a:pPr algn="ctr"/>
              <a:r>
                <a:rPr lang="en-US" sz="1600" b="1" u="sng" dirty="0"/>
                <a:t>BMT</a:t>
              </a:r>
            </a:p>
            <a:p>
              <a:pPr marR="0" lvl="0">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Give a copy of signed and stamp DD 362 to UH for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affirmation.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Maintain copies for records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33F8B42F-6C98-3B5A-2E61-FD3C3DF5B8E1}"/>
                </a:ext>
              </a:extLst>
            </p:cNvPr>
            <p:cNvSpPr txBox="1"/>
            <p:nvPr/>
          </p:nvSpPr>
          <p:spPr>
            <a:xfrm>
              <a:off x="5513295" y="3428999"/>
              <a:ext cx="2241178" cy="1538883"/>
            </a:xfrm>
            <a:prstGeom prst="rect">
              <a:avLst/>
            </a:prstGeom>
            <a:noFill/>
            <a:ln>
              <a:solidFill>
                <a:schemeClr val="tx1"/>
              </a:solidFill>
            </a:ln>
          </p:spPr>
          <p:txBody>
            <a:bodyPr wrap="square" rtlCol="0">
              <a:spAutoFit/>
            </a:bodyPr>
            <a:lstStyle/>
            <a:p>
              <a:pPr marR="0" lvl="0" algn="ctr">
                <a:spcBef>
                  <a:spcPts val="0"/>
                </a:spcBef>
                <a:spcAft>
                  <a:spcPts val="0"/>
                </a:spcAft>
                <a:tabLst>
                  <a:tab pos="457200" algn="l"/>
                </a:tabLst>
              </a:pPr>
              <a:r>
                <a:rPr lang="en-US" sz="16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UH</a:t>
              </a:r>
              <a:endParaRPr lang="en-US" sz="1600" u="sng" dirty="0">
                <a:effectLst/>
                <a:latin typeface="Calibri" panose="020F0502020204030204" pitchFamily="34" charset="0"/>
                <a:ea typeface="Times New Roman" panose="02020603050405020304" pitchFamily="18" charset="0"/>
                <a:cs typeface="Calibri" panose="020F0502020204030204" pitchFamily="34" charset="0"/>
              </a:endParaRPr>
            </a:p>
            <a:p>
              <a:pPr marR="0" lvl="0" algn="ctr">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Mr. McCoy will submit DMO for relock/rekey to Service Order desk. Once keys have been made, POC will be contacted by Real Property to pick up keys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R="0" lvl="0" algn="ctr">
                <a:spcBef>
                  <a:spcPts val="0"/>
                </a:spcBef>
                <a:spcAft>
                  <a:spcPts val="0"/>
                </a:spcAft>
                <a:tabLst>
                  <a:tab pos="4572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1" name="TextBox 20">
            <a:extLst>
              <a:ext uri="{FF2B5EF4-FFF2-40B4-BE49-F238E27FC236}">
                <a16:creationId xmlns:a16="http://schemas.microsoft.com/office/drawing/2014/main" id="{958E8B4D-EADC-AC70-1A1F-8BD6E505653B}"/>
              </a:ext>
            </a:extLst>
          </p:cNvPr>
          <p:cNvSpPr txBox="1"/>
          <p:nvPr/>
        </p:nvSpPr>
        <p:spPr>
          <a:xfrm>
            <a:off x="2088776" y="161829"/>
            <a:ext cx="7037293" cy="523220"/>
          </a:xfrm>
          <a:prstGeom prst="rect">
            <a:avLst/>
          </a:prstGeom>
          <a:noFill/>
          <a:ln>
            <a:solidFill>
              <a:schemeClr val="tx1"/>
            </a:solidFill>
          </a:ln>
        </p:spPr>
        <p:txBody>
          <a:bodyPr wrap="square" rtlCol="0">
            <a:spAutoFit/>
          </a:bodyPr>
          <a:lstStyle/>
          <a:p>
            <a:pPr algn="ctr"/>
            <a:r>
              <a:rPr lang="en-US" sz="2800" b="1" dirty="0"/>
              <a:t>Relock/Rekey Collection Process</a:t>
            </a:r>
            <a:endParaRPr lang="en-US" sz="2800" dirty="0"/>
          </a:p>
        </p:txBody>
      </p:sp>
      <p:sp>
        <p:nvSpPr>
          <p:cNvPr id="7" name="TextBox 6">
            <a:extLst>
              <a:ext uri="{FF2B5EF4-FFF2-40B4-BE49-F238E27FC236}">
                <a16:creationId xmlns:a16="http://schemas.microsoft.com/office/drawing/2014/main" id="{FBA7BF2A-C908-BFE5-D150-15A640AB9D2F}"/>
              </a:ext>
            </a:extLst>
          </p:cNvPr>
          <p:cNvSpPr txBox="1"/>
          <p:nvPr/>
        </p:nvSpPr>
        <p:spPr>
          <a:xfrm>
            <a:off x="3290407" y="3328900"/>
            <a:ext cx="2241178" cy="1661993"/>
          </a:xfrm>
          <a:prstGeom prst="rect">
            <a:avLst/>
          </a:prstGeom>
          <a:noFill/>
          <a:ln w="12700">
            <a:solidFill>
              <a:schemeClr val="tx1"/>
            </a:solidFill>
          </a:ln>
        </p:spPr>
        <p:txBody>
          <a:bodyPr wrap="square">
            <a:spAutoFit/>
          </a:bodyPr>
          <a:lstStyle/>
          <a:p>
            <a:pPr marR="0" lvl="0">
              <a:spcBef>
                <a:spcPts val="0"/>
              </a:spcBef>
              <a:spcAft>
                <a:spcPts val="0"/>
              </a:spcAft>
              <a:tabLst>
                <a:tab pos="457200" algn="l"/>
              </a:tabLst>
            </a:pPr>
            <a:r>
              <a:rPr lang="en-US" sz="1600" b="1" dirty="0">
                <a:solidFill>
                  <a:srgbClr val="000000"/>
                </a:solidFill>
                <a:effectLst/>
                <a:latin typeface="Times New Roman" panose="02020603050405020304" pitchFamily="18" charset="0"/>
                <a:ea typeface="Times New Roman" panose="02020603050405020304" pitchFamily="18" charset="0"/>
              </a:rPr>
              <a:t>          </a:t>
            </a:r>
            <a:r>
              <a:rPr lang="en-US" sz="1600" b="1" u="sng" dirty="0">
                <a:solidFill>
                  <a:srgbClr val="000000"/>
                </a:solidFill>
                <a:latin typeface="Times New Roman" panose="02020603050405020304" pitchFamily="18" charset="0"/>
                <a:ea typeface="Times New Roman" panose="02020603050405020304" pitchFamily="18" charset="0"/>
              </a:rPr>
              <a:t>BMT</a:t>
            </a:r>
            <a:endParaRPr lang="en-US" sz="1600" u="sng"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457200" algn="l"/>
              </a:tabLst>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Create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MFR for (Relock Rekey) turn-in to  </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Johnny McCoy at FMO Office</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tabLst>
                <a:tab pos="457200" algn="l"/>
              </a:tabLst>
            </a:pPr>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tabLst>
                <a:tab pos="457200" algn="l"/>
              </a:tabLst>
            </a:pP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tabLst>
                <a:tab pos="4572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BAEF1F5-0189-2EEC-5C65-E559E6B004E8}"/>
              </a:ext>
            </a:extLst>
          </p:cNvPr>
          <p:cNvSpPr txBox="1"/>
          <p:nvPr/>
        </p:nvSpPr>
        <p:spPr>
          <a:xfrm>
            <a:off x="2671483" y="5341692"/>
            <a:ext cx="6096000" cy="1071704"/>
          </a:xfrm>
          <a:prstGeom prst="rect">
            <a:avLst/>
          </a:prstGeom>
          <a:noFill/>
        </p:spPr>
        <p:txBody>
          <a:bodyPr wrap="square">
            <a:spAutoFit/>
          </a:bodyPr>
          <a:lstStyle/>
          <a:p>
            <a:pPr marL="0" marR="0">
              <a:lnSpc>
                <a:spcPct val="107000"/>
              </a:lnSpc>
              <a:spcBef>
                <a:spcPts val="0"/>
              </a:spcBef>
              <a:spcAft>
                <a:spcPts val="800"/>
              </a:spcAft>
            </a:pPr>
            <a:r>
              <a:rPr lang="en-US"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NOTE:  </a:t>
            </a:r>
            <a:r>
              <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Relock Rekey is time sensitive as the locksmith only has 30 days before they will be forced to close the work order. Your work order will be closed if no action has been taken by you before that time. The Lock Smith new hours for this type of transaction are 1300 to 1600 Monday through Friday. Real Property will hold the keys for 60 days after that they will be sent to the metal recycle.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661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BACAD6A-8BFE-2EF6-FE50-26702F771D67}"/>
              </a:ext>
            </a:extLst>
          </p:cNvPr>
          <p:cNvGrpSpPr/>
          <p:nvPr/>
        </p:nvGrpSpPr>
        <p:grpSpPr>
          <a:xfrm>
            <a:off x="654421" y="1048046"/>
            <a:ext cx="9906001" cy="3933639"/>
            <a:chOff x="161364" y="1434352"/>
            <a:chExt cx="9906001" cy="3933639"/>
          </a:xfrm>
        </p:grpSpPr>
        <p:sp>
          <p:nvSpPr>
            <p:cNvPr id="4" name="TextBox 3">
              <a:extLst>
                <a:ext uri="{FF2B5EF4-FFF2-40B4-BE49-F238E27FC236}">
                  <a16:creationId xmlns:a16="http://schemas.microsoft.com/office/drawing/2014/main" id="{902C74A3-B6DB-A1F3-06CF-9372424A89CD}"/>
                </a:ext>
              </a:extLst>
            </p:cNvPr>
            <p:cNvSpPr txBox="1"/>
            <p:nvPr/>
          </p:nvSpPr>
          <p:spPr>
            <a:xfrm>
              <a:off x="161364" y="1434353"/>
              <a:ext cx="2088778" cy="861774"/>
            </a:xfrm>
            <a:prstGeom prst="rect">
              <a:avLst/>
            </a:prstGeom>
            <a:noFill/>
            <a:ln>
              <a:solidFill>
                <a:schemeClr val="tx1"/>
              </a:solidFill>
            </a:ln>
          </p:spPr>
          <p:txBody>
            <a:bodyPr wrap="square" rtlCol="0">
              <a:spAutoFit/>
            </a:bodyPr>
            <a:lstStyle/>
            <a:p>
              <a:pPr algn="ctr"/>
              <a:r>
                <a:rPr lang="en-US" sz="1400" b="1" u="sng" dirty="0"/>
                <a:t>BMT</a:t>
              </a:r>
            </a:p>
            <a:p>
              <a:pPr algn="ctr"/>
              <a:r>
                <a:rPr lang="en-US" sz="1200" dirty="0"/>
                <a:t>Determine if Soldier is responsible for missing or damaged furnishing</a:t>
              </a:r>
            </a:p>
          </p:txBody>
        </p:sp>
        <p:sp>
          <p:nvSpPr>
            <p:cNvPr id="6" name="TextBox 5">
              <a:extLst>
                <a:ext uri="{FF2B5EF4-FFF2-40B4-BE49-F238E27FC236}">
                  <a16:creationId xmlns:a16="http://schemas.microsoft.com/office/drawing/2014/main" id="{91AE91B1-C08D-E5ED-31E9-90C27BF8CB42}"/>
                </a:ext>
              </a:extLst>
            </p:cNvPr>
            <p:cNvSpPr txBox="1"/>
            <p:nvPr/>
          </p:nvSpPr>
          <p:spPr>
            <a:xfrm>
              <a:off x="2770095" y="1461247"/>
              <a:ext cx="1954306" cy="861774"/>
            </a:xfrm>
            <a:prstGeom prst="rect">
              <a:avLst/>
            </a:prstGeom>
            <a:noFill/>
            <a:ln>
              <a:solidFill>
                <a:schemeClr val="tx1"/>
              </a:solidFill>
            </a:ln>
          </p:spPr>
          <p:txBody>
            <a:bodyPr wrap="square" rtlCol="0">
              <a:spAutoFit/>
            </a:bodyPr>
            <a:lstStyle/>
            <a:p>
              <a:pPr algn="ctr"/>
              <a:r>
                <a:rPr lang="en-US" sz="1400" b="1" u="sng" dirty="0"/>
                <a:t>BMT</a:t>
              </a:r>
            </a:p>
            <a:p>
              <a:pPr algn="ctr"/>
              <a:r>
                <a:rPr lang="en-US" sz="1200" dirty="0"/>
                <a:t>Collect Funds from soldier via Money order or DD 362</a:t>
              </a:r>
            </a:p>
          </p:txBody>
        </p:sp>
        <p:sp>
          <p:nvSpPr>
            <p:cNvPr id="8" name="TextBox 7">
              <a:extLst>
                <a:ext uri="{FF2B5EF4-FFF2-40B4-BE49-F238E27FC236}">
                  <a16:creationId xmlns:a16="http://schemas.microsoft.com/office/drawing/2014/main" id="{CED8FC88-7241-D39E-54BE-F28F5F6E5180}"/>
                </a:ext>
              </a:extLst>
            </p:cNvPr>
            <p:cNvSpPr txBox="1"/>
            <p:nvPr/>
          </p:nvSpPr>
          <p:spPr>
            <a:xfrm>
              <a:off x="5513295" y="1434352"/>
              <a:ext cx="1954306" cy="861774"/>
            </a:xfrm>
            <a:prstGeom prst="rect">
              <a:avLst/>
            </a:prstGeom>
            <a:noFill/>
            <a:ln>
              <a:solidFill>
                <a:schemeClr val="tx1"/>
              </a:solidFill>
            </a:ln>
          </p:spPr>
          <p:txBody>
            <a:bodyPr wrap="square" rtlCol="0">
              <a:spAutoFit/>
            </a:bodyPr>
            <a:lstStyle/>
            <a:p>
              <a:pPr algn="ctr"/>
              <a:r>
                <a:rPr lang="en-US" sz="1400" b="1" u="sng" dirty="0"/>
                <a:t>UH Office</a:t>
              </a:r>
            </a:p>
            <a:p>
              <a:pPr algn="ctr"/>
              <a:r>
                <a:rPr lang="en-US" sz="1200" dirty="0"/>
                <a:t>Collect Funds and verify document from BMT Managers</a:t>
              </a:r>
            </a:p>
          </p:txBody>
        </p:sp>
        <p:sp>
          <p:nvSpPr>
            <p:cNvPr id="10" name="TextBox 9">
              <a:extLst>
                <a:ext uri="{FF2B5EF4-FFF2-40B4-BE49-F238E27FC236}">
                  <a16:creationId xmlns:a16="http://schemas.microsoft.com/office/drawing/2014/main" id="{C02A4A84-81E8-92BC-6D9B-E6E706B35B19}"/>
                </a:ext>
              </a:extLst>
            </p:cNvPr>
            <p:cNvSpPr txBox="1"/>
            <p:nvPr/>
          </p:nvSpPr>
          <p:spPr>
            <a:xfrm>
              <a:off x="8113059" y="1461246"/>
              <a:ext cx="1954306" cy="861774"/>
            </a:xfrm>
            <a:prstGeom prst="rect">
              <a:avLst/>
            </a:prstGeom>
            <a:noFill/>
            <a:ln>
              <a:solidFill>
                <a:schemeClr val="tx1"/>
              </a:solidFill>
            </a:ln>
          </p:spPr>
          <p:txBody>
            <a:bodyPr wrap="square" rtlCol="0">
              <a:spAutoFit/>
            </a:bodyPr>
            <a:lstStyle/>
            <a:p>
              <a:pPr algn="ctr"/>
              <a:r>
                <a:rPr lang="en-US" sz="1400" b="1" u="sng" dirty="0"/>
                <a:t>BMT</a:t>
              </a:r>
            </a:p>
            <a:p>
              <a:pPr algn="ctr"/>
              <a:r>
                <a:rPr lang="en-US" sz="1200" dirty="0"/>
                <a:t>BMT take DD 362 to Finance for signature &amp; stamp</a:t>
              </a:r>
            </a:p>
          </p:txBody>
        </p:sp>
        <p:sp>
          <p:nvSpPr>
            <p:cNvPr id="12" name="TextBox 11">
              <a:extLst>
                <a:ext uri="{FF2B5EF4-FFF2-40B4-BE49-F238E27FC236}">
                  <a16:creationId xmlns:a16="http://schemas.microsoft.com/office/drawing/2014/main" id="{1F9F66E0-A921-EBE8-B5F0-65FF62090DC6}"/>
                </a:ext>
              </a:extLst>
            </p:cNvPr>
            <p:cNvSpPr txBox="1"/>
            <p:nvPr/>
          </p:nvSpPr>
          <p:spPr>
            <a:xfrm>
              <a:off x="161364" y="3429000"/>
              <a:ext cx="2241178" cy="1046440"/>
            </a:xfrm>
            <a:prstGeom prst="rect">
              <a:avLst/>
            </a:prstGeom>
            <a:noFill/>
            <a:ln>
              <a:solidFill>
                <a:schemeClr val="tx1"/>
              </a:solidFill>
            </a:ln>
          </p:spPr>
          <p:txBody>
            <a:bodyPr wrap="square" rtlCol="0">
              <a:spAutoFit/>
            </a:bodyPr>
            <a:lstStyle/>
            <a:p>
              <a:pPr algn="ctr"/>
              <a:r>
                <a:rPr lang="en-US" sz="1400" b="1" u="sng" dirty="0"/>
                <a:t>UH</a:t>
              </a:r>
            </a:p>
            <a:p>
              <a:pPr marR="0" lvl="0">
                <a:spcBef>
                  <a:spcPts val="0"/>
                </a:spcBef>
                <a:spcAft>
                  <a:spcPts val="0"/>
                </a:spcAft>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receive a copy of signed and stamp DD 362 for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confirmation.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tabLst>
                  <a:tab pos="457200" algn="l"/>
                </a:tabLs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Maintain copies for records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33F8B42F-6C98-3B5A-2E61-FD3C3DF5B8E1}"/>
                </a:ext>
              </a:extLst>
            </p:cNvPr>
            <p:cNvSpPr txBox="1"/>
            <p:nvPr/>
          </p:nvSpPr>
          <p:spPr>
            <a:xfrm>
              <a:off x="5513295" y="3428999"/>
              <a:ext cx="2241178" cy="1938992"/>
            </a:xfrm>
            <a:prstGeom prst="rect">
              <a:avLst/>
            </a:prstGeom>
            <a:noFill/>
            <a:ln>
              <a:solidFill>
                <a:schemeClr val="tx1"/>
              </a:solidFill>
            </a:ln>
          </p:spPr>
          <p:txBody>
            <a:bodyPr wrap="square" rtlCol="0">
              <a:spAutoFit/>
            </a:bodyPr>
            <a:lstStyle/>
            <a:p>
              <a:pPr marR="0" lvl="0" algn="ctr">
                <a:spcBef>
                  <a:spcPts val="0"/>
                </a:spcBef>
                <a:spcAft>
                  <a:spcPts val="0"/>
                </a:spcAft>
                <a:tabLst>
                  <a:tab pos="457200" algn="l"/>
                </a:tabLst>
              </a:pPr>
              <a:r>
                <a:rPr lang="en-US"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FMO</a:t>
              </a:r>
            </a:p>
            <a:p>
              <a:pPr marR="0" lvl="0" algn="ctr">
                <a:spcBef>
                  <a:spcPts val="0"/>
                </a:spcBef>
                <a:spcAft>
                  <a:spcPts val="0"/>
                </a:spcAft>
                <a:tabLst>
                  <a:tab pos="457200" algn="l"/>
                </a:tabLst>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Documents;</a:t>
              </a:r>
            </a:p>
            <a:p>
              <a:pPr marR="0" lvl="0" algn="ctr">
                <a:spcBef>
                  <a:spcPts val="0"/>
                </a:spcBef>
                <a:spcAft>
                  <a:spcPts val="0"/>
                </a:spcAft>
                <a:tabLst>
                  <a:tab pos="457200" algn="l"/>
                </a:tabLst>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eMH</a:t>
              </a: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generated H/R</a:t>
              </a:r>
            </a:p>
            <a:p>
              <a:pPr marR="0" lvl="0" algn="ctr">
                <a:spcBef>
                  <a:spcPts val="0"/>
                </a:spcBef>
                <a:spcAft>
                  <a:spcPts val="0"/>
                </a:spcAft>
                <a:tabLst>
                  <a:tab pos="457200" algn="l"/>
                </a:tabLst>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3161</a:t>
              </a:r>
            </a:p>
            <a:p>
              <a:pPr marR="0" lvl="0" algn="ctr">
                <a:spcBef>
                  <a:spcPts val="0"/>
                </a:spcBef>
                <a:spcAft>
                  <a:spcPts val="0"/>
                </a:spcAft>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 Form 362</a:t>
              </a:r>
            </a:p>
            <a:p>
              <a:pPr marR="0" lvl="0" algn="ctr">
                <a:spcBef>
                  <a:spcPts val="0"/>
                </a:spcBef>
                <a:spcAft>
                  <a:spcPts val="0"/>
                </a:spcAft>
                <a:tabLst>
                  <a:tab pos="457200" algn="l"/>
                </a:tabLst>
              </a:pPr>
              <a:r>
                <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DD Form 200 (FLIPL)</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gn="ctr">
                <a:spcBef>
                  <a:spcPts val="0"/>
                </a:spcBef>
                <a:spcAft>
                  <a:spcPts val="0"/>
                </a:spcAft>
                <a:tabLst>
                  <a:tab pos="4572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R="0" lvl="0" algn="ctr">
                <a:spcBef>
                  <a:spcPts val="0"/>
                </a:spcBef>
                <a:spcAft>
                  <a:spcPts val="0"/>
                </a:spcAft>
                <a:tabLst>
                  <a:tab pos="4572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R="0" lvl="0" algn="ctr">
                <a:spcBef>
                  <a:spcPts val="0"/>
                </a:spcBef>
                <a:spcAft>
                  <a:spcPts val="0"/>
                </a:spcAft>
                <a:tabLst>
                  <a:tab pos="4572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1" name="TextBox 20">
            <a:extLst>
              <a:ext uri="{FF2B5EF4-FFF2-40B4-BE49-F238E27FC236}">
                <a16:creationId xmlns:a16="http://schemas.microsoft.com/office/drawing/2014/main" id="{958E8B4D-EADC-AC70-1A1F-8BD6E505653B}"/>
              </a:ext>
            </a:extLst>
          </p:cNvPr>
          <p:cNvSpPr txBox="1"/>
          <p:nvPr/>
        </p:nvSpPr>
        <p:spPr>
          <a:xfrm>
            <a:off x="2088776" y="161829"/>
            <a:ext cx="7037293" cy="523220"/>
          </a:xfrm>
          <a:prstGeom prst="rect">
            <a:avLst/>
          </a:prstGeom>
          <a:noFill/>
          <a:ln>
            <a:solidFill>
              <a:schemeClr val="tx1"/>
            </a:solidFill>
          </a:ln>
        </p:spPr>
        <p:txBody>
          <a:bodyPr wrap="square" rtlCol="0">
            <a:spAutoFit/>
          </a:bodyPr>
          <a:lstStyle/>
          <a:p>
            <a:pPr algn="ctr"/>
            <a:r>
              <a:rPr lang="en-US" sz="2800" b="1" dirty="0"/>
              <a:t>Furnishing Collection Process</a:t>
            </a:r>
            <a:endParaRPr lang="en-US" sz="2800" dirty="0"/>
          </a:p>
        </p:txBody>
      </p:sp>
      <p:sp>
        <p:nvSpPr>
          <p:cNvPr id="13" name="TextBox 12">
            <a:extLst>
              <a:ext uri="{FF2B5EF4-FFF2-40B4-BE49-F238E27FC236}">
                <a16:creationId xmlns:a16="http://schemas.microsoft.com/office/drawing/2014/main" id="{346A7D37-282C-A21D-FD64-4B2C4D2256C4}"/>
              </a:ext>
            </a:extLst>
          </p:cNvPr>
          <p:cNvSpPr txBox="1"/>
          <p:nvPr/>
        </p:nvSpPr>
        <p:spPr>
          <a:xfrm>
            <a:off x="2449248" y="5498571"/>
            <a:ext cx="6094476" cy="675249"/>
          </a:xfrm>
          <a:prstGeom prst="rect">
            <a:avLst/>
          </a:prstGeom>
          <a:noFill/>
        </p:spPr>
        <p:txBody>
          <a:bodyPr wrap="square">
            <a:spAutoFit/>
          </a:bodyPr>
          <a:lstStyle/>
          <a:p>
            <a:pPr marL="0" marR="0">
              <a:lnSpc>
                <a:spcPct val="107000"/>
              </a:lnSpc>
              <a:spcBef>
                <a:spcPts val="0"/>
              </a:spcBef>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Request for damaged/Loss property.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request property from FMO, the person replacing furniture must be listed on a DA Form 1687 with FMO.  No administrative (office) furniture will be turned in to FMO, only FMO property.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7C09DA-B1F9-A467-A88F-7D911A8A20E8}"/>
              </a:ext>
            </a:extLst>
          </p:cNvPr>
          <p:cNvSpPr txBox="1"/>
          <p:nvPr/>
        </p:nvSpPr>
        <p:spPr>
          <a:xfrm>
            <a:off x="3048000" y="3059668"/>
            <a:ext cx="2537012" cy="1384995"/>
          </a:xfrm>
          <a:prstGeom prst="rect">
            <a:avLst/>
          </a:prstGeom>
          <a:noFill/>
          <a:ln w="12700">
            <a:solidFill>
              <a:schemeClr val="tx1"/>
            </a:solidFill>
          </a:ln>
        </p:spPr>
        <p:txBody>
          <a:bodyPr wrap="square">
            <a:spAutoFit/>
          </a:bodyPr>
          <a:lstStyle/>
          <a:p>
            <a:pPr marR="0" lvl="0">
              <a:spcBef>
                <a:spcPts val="0"/>
              </a:spcBef>
              <a:spcAft>
                <a:spcPts val="0"/>
              </a:spcAft>
              <a:tabLst>
                <a:tab pos="457200" algn="l"/>
              </a:tabLst>
            </a:pPr>
            <a:r>
              <a:rPr lang="en-US" sz="1200" b="1" dirty="0">
                <a:solidFill>
                  <a:srgbClr val="000000"/>
                </a:solidFill>
                <a:effectLst/>
                <a:latin typeface="Times New Roman" panose="02020603050405020304" pitchFamily="18" charset="0"/>
                <a:ea typeface="Times New Roman" panose="02020603050405020304" pitchFamily="18" charset="0"/>
              </a:rPr>
              <a:t> </a:t>
            </a:r>
            <a:r>
              <a:rPr lang="en-US" sz="1200" b="1" u="sng" dirty="0">
                <a:solidFill>
                  <a:srgbClr val="000000"/>
                </a:solidFill>
                <a:latin typeface="Times New Roman" panose="02020603050405020304" pitchFamily="18" charset="0"/>
                <a:ea typeface="Times New Roman" panose="02020603050405020304" pitchFamily="18" charset="0"/>
              </a:rPr>
              <a:t>BMT</a:t>
            </a:r>
            <a:endParaRPr lang="en-US" sz="1200" u="sng" dirty="0">
              <a:effectLst/>
              <a:latin typeface="Times New Roman" panose="02020603050405020304" pitchFamily="18" charset="0"/>
              <a:ea typeface="Times New Roman" panose="02020603050405020304" pitchFamily="18" charset="0"/>
            </a:endParaRPr>
          </a:p>
          <a:p>
            <a:pPr>
              <a:tabLst>
                <a:tab pos="457200" algn="l"/>
              </a:tabLst>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BMT Manager verify </a:t>
            </a:r>
            <a:r>
              <a:rPr lang="en-US"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eMH</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submit furniture request form, complete DA Form 3161.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 on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DA Form 1687</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will contact FMO for furnishing  replacement.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(254) 287-5309</a:t>
            </a:r>
            <a:endParaRPr lang="en-US" sz="1200" dirty="0"/>
          </a:p>
        </p:txBody>
      </p:sp>
    </p:spTree>
    <p:extLst>
      <p:ext uri="{BB962C8B-B14F-4D97-AF65-F5344CB8AC3E}">
        <p14:creationId xmlns:p14="http://schemas.microsoft.com/office/powerpoint/2010/main" val="189428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71B312D8-2BEA-807E-88E6-376DBC83A884}"/>
              </a:ext>
            </a:extLst>
          </p:cNvPr>
          <p:cNvGraphicFramePr>
            <a:graphicFrameLocks noChangeAspect="1"/>
          </p:cNvGraphicFramePr>
          <p:nvPr>
            <p:extLst>
              <p:ext uri="{D42A27DB-BD31-4B8C-83A1-F6EECF244321}">
                <p14:modId xmlns:p14="http://schemas.microsoft.com/office/powerpoint/2010/main" val="2310630009"/>
              </p:ext>
            </p:extLst>
          </p:nvPr>
        </p:nvGraphicFramePr>
        <p:xfrm>
          <a:off x="217043" y="527939"/>
          <a:ext cx="7543800" cy="5022469"/>
        </p:xfrm>
        <a:graphic>
          <a:graphicData uri="http://schemas.openxmlformats.org/presentationml/2006/ole">
            <mc:AlternateContent xmlns:mc="http://schemas.openxmlformats.org/markup-compatibility/2006">
              <mc:Choice xmlns:v="urn:schemas-microsoft-com:vml" Requires="v">
                <p:oleObj name="Acrobat Document" r:id="rId2" imgW="7543559" imgH="5819646" progId="Acrobat.Document.DC">
                  <p:embed/>
                </p:oleObj>
              </mc:Choice>
              <mc:Fallback>
                <p:oleObj name="Acrobat Document" r:id="rId2" imgW="7543559" imgH="5819646" progId="Acrobat.Document.DC">
                  <p:embed/>
                  <p:pic>
                    <p:nvPicPr>
                      <p:cNvPr id="5" name="Object 4">
                        <a:extLst>
                          <a:ext uri="{FF2B5EF4-FFF2-40B4-BE49-F238E27FC236}">
                            <a16:creationId xmlns:a16="http://schemas.microsoft.com/office/drawing/2014/main" id="{71B312D8-2BEA-807E-88E6-376DBC83A884}"/>
                          </a:ext>
                        </a:extLst>
                      </p:cNvPr>
                      <p:cNvPicPr/>
                      <p:nvPr/>
                    </p:nvPicPr>
                    <p:blipFill>
                      <a:blip r:embed="rId3"/>
                      <a:stretch>
                        <a:fillRect/>
                      </a:stretch>
                    </p:blipFill>
                    <p:spPr>
                      <a:xfrm>
                        <a:off x="217043" y="527939"/>
                        <a:ext cx="7543800" cy="502246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1639B58-30DB-2D4E-B2D5-49FD8FF69C6F}"/>
              </a:ext>
            </a:extLst>
          </p:cNvPr>
          <p:cNvSpPr txBox="1"/>
          <p:nvPr/>
        </p:nvSpPr>
        <p:spPr>
          <a:xfrm>
            <a:off x="8833104" y="1838844"/>
            <a:ext cx="2825496" cy="1477328"/>
          </a:xfrm>
          <a:prstGeom prst="rect">
            <a:avLst/>
          </a:prstGeom>
          <a:noFill/>
        </p:spPr>
        <p:txBody>
          <a:bodyPr wrap="square">
            <a:spAutoFit/>
          </a:bodyPr>
          <a:lstStyle/>
          <a:p>
            <a:pPr algn="l"/>
            <a:r>
              <a:rPr lang="en-US" b="0" i="0" dirty="0">
                <a:solidFill>
                  <a:srgbClr val="000000"/>
                </a:solidFill>
                <a:effectLst/>
                <a:latin typeface="Times New Roman" panose="02020603050405020304" pitchFamily="18" charset="0"/>
              </a:rPr>
              <a:t>Money orders, will be turned in to building’s 49015 (FMO)  or 49017 (UH/ABMP)</a:t>
            </a:r>
          </a:p>
          <a:p>
            <a:pPr algn="l"/>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68368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4">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9" name="Freeform: Shape 18">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text, application, table&#10;&#10;Description automatically generated">
            <a:extLst>
              <a:ext uri="{FF2B5EF4-FFF2-40B4-BE49-F238E27FC236}">
                <a16:creationId xmlns:a16="http://schemas.microsoft.com/office/drawing/2014/main" id="{45A99498-0EA7-4EF6-4AA1-E153AEB2EB2D}"/>
              </a:ext>
            </a:extLst>
          </p:cNvPr>
          <p:cNvPicPr>
            <a:picLocks noChangeAspect="1"/>
          </p:cNvPicPr>
          <p:nvPr/>
        </p:nvPicPr>
        <p:blipFill>
          <a:blip r:embed="rId2"/>
          <a:stretch>
            <a:fillRect/>
          </a:stretch>
        </p:blipFill>
        <p:spPr>
          <a:xfrm>
            <a:off x="1628140" y="643468"/>
            <a:ext cx="4509074" cy="5855943"/>
          </a:xfrm>
          <a:prstGeom prst="rect">
            <a:avLst/>
          </a:prstGeom>
          <a:ln w="19050">
            <a:solidFill>
              <a:schemeClr val="tx1"/>
            </a:solidFill>
          </a:ln>
        </p:spPr>
      </p:pic>
      <p:sp>
        <p:nvSpPr>
          <p:cNvPr id="6" name="TextBox 5">
            <a:extLst>
              <a:ext uri="{FF2B5EF4-FFF2-40B4-BE49-F238E27FC236}">
                <a16:creationId xmlns:a16="http://schemas.microsoft.com/office/drawing/2014/main" id="{1BA59443-99B8-4E4E-2E8E-1204906AF7B3}"/>
              </a:ext>
            </a:extLst>
          </p:cNvPr>
          <p:cNvSpPr txBox="1"/>
          <p:nvPr/>
        </p:nvSpPr>
        <p:spPr>
          <a:xfrm>
            <a:off x="8016641" y="2286000"/>
            <a:ext cx="3410309" cy="3844800"/>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14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1400" b="0" i="0" dirty="0">
                <a:solidFill>
                  <a:schemeClr val="tx1">
                    <a:alpha val="60000"/>
                  </a:schemeClr>
                </a:solidFill>
                <a:effectLst/>
              </a:rPr>
              <a:t>Block 7, Accounting Classification </a:t>
            </a:r>
          </a:p>
          <a:p>
            <a:pPr indent="-228600">
              <a:lnSpc>
                <a:spcPct val="90000"/>
              </a:lnSpc>
              <a:spcAft>
                <a:spcPts val="600"/>
              </a:spcAft>
              <a:buFont typeface="Arial" panose="020B0604020202020204" pitchFamily="34" charset="0"/>
              <a:buChar char="•"/>
            </a:pPr>
            <a:r>
              <a:rPr lang="en-US" sz="1400" dirty="0">
                <a:solidFill>
                  <a:schemeClr val="tx1">
                    <a:alpha val="60000"/>
                  </a:schemeClr>
                </a:solidFill>
              </a:rPr>
              <a:t>Furnishing/Structural  E063151 </a:t>
            </a:r>
          </a:p>
          <a:p>
            <a:pPr indent="-228600">
              <a:lnSpc>
                <a:spcPct val="90000"/>
              </a:lnSpc>
              <a:spcAft>
                <a:spcPts val="600"/>
              </a:spcAft>
              <a:buFont typeface="Arial" panose="020B0604020202020204" pitchFamily="34" charset="0"/>
              <a:buChar char="•"/>
            </a:pPr>
            <a:r>
              <a:rPr lang="en-US" sz="1400" b="0" i="0" dirty="0">
                <a:solidFill>
                  <a:schemeClr val="tx1">
                    <a:alpha val="60000"/>
                  </a:schemeClr>
                </a:solidFill>
                <a:effectLst/>
              </a:rPr>
              <a:t>Keys (Hard)   </a:t>
            </a:r>
            <a:r>
              <a:rPr lang="en-US" sz="1400" dirty="0">
                <a:solidFill>
                  <a:schemeClr val="tx1">
                    <a:alpha val="60000"/>
                  </a:schemeClr>
                </a:solidFill>
              </a:rPr>
              <a:t>             E063144</a:t>
            </a:r>
            <a:endParaRPr lang="en-US" sz="1400" b="0" i="0" dirty="0">
              <a:solidFill>
                <a:schemeClr val="tx1">
                  <a:alpha val="60000"/>
                </a:schemeClr>
              </a:solidFill>
              <a:effectLst/>
            </a:endParaRPr>
          </a:p>
          <a:p>
            <a:pPr indent="-228600">
              <a:lnSpc>
                <a:spcPct val="90000"/>
              </a:lnSpc>
              <a:spcAft>
                <a:spcPts val="600"/>
              </a:spcAft>
              <a:buFont typeface="Arial" panose="020B0604020202020204" pitchFamily="34" charset="0"/>
              <a:buChar char="•"/>
            </a:pPr>
            <a:endParaRPr lang="en-US" sz="1400" dirty="0">
              <a:solidFill>
                <a:schemeClr val="tx1">
                  <a:alpha val="60000"/>
                </a:schemeClr>
              </a:solidFill>
            </a:endParaRPr>
          </a:p>
          <a:p>
            <a:pPr indent="-228600">
              <a:lnSpc>
                <a:spcPct val="90000"/>
              </a:lnSpc>
              <a:spcAft>
                <a:spcPts val="600"/>
              </a:spcAft>
              <a:buFont typeface="Arial" panose="020B0604020202020204" pitchFamily="34" charset="0"/>
              <a:buChar char="•"/>
            </a:pPr>
            <a:endParaRPr lang="en-US" sz="1400" b="0" i="0" dirty="0">
              <a:solidFill>
                <a:schemeClr val="tx1">
                  <a:alpha val="60000"/>
                </a:schemeClr>
              </a:solidFill>
              <a:effectLst/>
            </a:endParaRPr>
          </a:p>
          <a:p>
            <a:pPr indent="-228600">
              <a:lnSpc>
                <a:spcPct val="90000"/>
              </a:lnSpc>
              <a:spcAft>
                <a:spcPts val="600"/>
              </a:spcAft>
              <a:buFont typeface="Arial" panose="020B0604020202020204" pitchFamily="34" charset="0"/>
              <a:buChar char="•"/>
            </a:pPr>
            <a:r>
              <a:rPr lang="en-US" sz="1400" b="0" i="0" dirty="0">
                <a:solidFill>
                  <a:schemeClr val="tx1">
                    <a:alpha val="60000"/>
                  </a:schemeClr>
                </a:solidFill>
                <a:effectLst/>
              </a:rPr>
              <a:t>Once finance sign/date/stamp, the DD Form 362 shall return </a:t>
            </a:r>
            <a:r>
              <a:rPr lang="en-US" sz="1400" dirty="0">
                <a:solidFill>
                  <a:schemeClr val="tx1">
                    <a:alpha val="60000"/>
                  </a:schemeClr>
                </a:solidFill>
              </a:rPr>
              <a:t>a copy to</a:t>
            </a:r>
            <a:r>
              <a:rPr lang="en-US" sz="1400" b="0" i="0" dirty="0">
                <a:solidFill>
                  <a:schemeClr val="tx1">
                    <a:alpha val="60000"/>
                  </a:schemeClr>
                </a:solidFill>
                <a:effectLst/>
              </a:rPr>
              <a:t> UH/ABMP </a:t>
            </a:r>
          </a:p>
          <a:p>
            <a:pPr indent="-228600">
              <a:lnSpc>
                <a:spcPct val="90000"/>
              </a:lnSpc>
              <a:spcAft>
                <a:spcPts val="600"/>
              </a:spcAft>
              <a:buFont typeface="Arial" panose="020B0604020202020204" pitchFamily="34" charset="0"/>
              <a:buChar char="•"/>
            </a:pPr>
            <a:endParaRPr lang="en-US" sz="1400" dirty="0">
              <a:solidFill>
                <a:schemeClr val="tx1">
                  <a:alpha val="60000"/>
                </a:schemeClr>
              </a:solidFill>
            </a:endParaRPr>
          </a:p>
          <a:p>
            <a:pPr indent="-228600">
              <a:lnSpc>
                <a:spcPct val="90000"/>
              </a:lnSpc>
              <a:spcAft>
                <a:spcPts val="600"/>
              </a:spcAft>
              <a:buFont typeface="Arial" panose="020B0604020202020204" pitchFamily="34" charset="0"/>
              <a:buChar char="•"/>
            </a:pPr>
            <a:endParaRPr lang="en-US" sz="14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1400" b="1" dirty="0">
                <a:solidFill>
                  <a:schemeClr val="tx1">
                    <a:alpha val="60000"/>
                  </a:schemeClr>
                </a:solidFill>
              </a:rPr>
              <a:t>NOTE: </a:t>
            </a:r>
            <a:r>
              <a:rPr lang="en-US" sz="1400" dirty="0">
                <a:solidFill>
                  <a:schemeClr val="tx1">
                    <a:alpha val="60000"/>
                  </a:schemeClr>
                </a:solidFill>
              </a:rPr>
              <a:t>The DD Form 362 will be use effective immediately. AR 735-5 Appendix B</a:t>
            </a:r>
          </a:p>
          <a:p>
            <a:pPr indent="-228600">
              <a:lnSpc>
                <a:spcPct val="90000"/>
              </a:lnSpc>
              <a:spcAft>
                <a:spcPts val="600"/>
              </a:spcAft>
              <a:buFont typeface="Arial" panose="020B0604020202020204" pitchFamily="34" charset="0"/>
              <a:buChar char="•"/>
            </a:pPr>
            <a:endParaRPr lang="en-US" sz="14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1400" b="1" dirty="0">
                <a:solidFill>
                  <a:schemeClr val="tx1">
                    <a:alpha val="60000"/>
                  </a:schemeClr>
                </a:solidFill>
              </a:rPr>
              <a:t>We will no longer be using DD Form 139</a:t>
            </a:r>
          </a:p>
        </p:txBody>
      </p:sp>
    </p:spTree>
    <p:extLst>
      <p:ext uri="{BB962C8B-B14F-4D97-AF65-F5344CB8AC3E}">
        <p14:creationId xmlns:p14="http://schemas.microsoft.com/office/powerpoint/2010/main" val="197986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FF9707-9499-AA91-98E8-80C226EC5CB0}"/>
              </a:ext>
            </a:extLst>
          </p:cNvPr>
          <p:cNvSpPr txBox="1"/>
          <p:nvPr/>
        </p:nvSpPr>
        <p:spPr>
          <a:xfrm>
            <a:off x="7956535" y="2326879"/>
            <a:ext cx="3630353" cy="923330"/>
          </a:xfrm>
          <a:prstGeom prst="rect">
            <a:avLst/>
          </a:prstGeom>
          <a:noFill/>
        </p:spPr>
        <p:txBody>
          <a:bodyPr wrap="none" rtlCol="0">
            <a:spAutoFit/>
          </a:bodyPr>
          <a:lstStyle/>
          <a:p>
            <a:r>
              <a:rPr lang="en-US" dirty="0"/>
              <a:t>Example of Relock/Rekey memo</a:t>
            </a:r>
          </a:p>
          <a:p>
            <a:r>
              <a:rPr lang="en-US" dirty="0"/>
              <a:t>Shall be signed by any Area Manager</a:t>
            </a:r>
          </a:p>
          <a:p>
            <a:r>
              <a:rPr lang="en-US" dirty="0"/>
              <a:t>of UH Chief</a:t>
            </a:r>
          </a:p>
        </p:txBody>
      </p:sp>
      <p:graphicFrame>
        <p:nvGraphicFramePr>
          <p:cNvPr id="3" name="Object 2">
            <a:extLst>
              <a:ext uri="{FF2B5EF4-FFF2-40B4-BE49-F238E27FC236}">
                <a16:creationId xmlns:a16="http://schemas.microsoft.com/office/drawing/2014/main" id="{00F01046-01DD-C309-4227-1F9C0F836B63}"/>
              </a:ext>
            </a:extLst>
          </p:cNvPr>
          <p:cNvGraphicFramePr>
            <a:graphicFrameLocks noChangeAspect="1"/>
          </p:cNvGraphicFramePr>
          <p:nvPr>
            <p:extLst>
              <p:ext uri="{D42A27DB-BD31-4B8C-83A1-F6EECF244321}">
                <p14:modId xmlns:p14="http://schemas.microsoft.com/office/powerpoint/2010/main" val="539110188"/>
              </p:ext>
            </p:extLst>
          </p:nvPr>
        </p:nvGraphicFramePr>
        <p:xfrm>
          <a:off x="3152521" y="719931"/>
          <a:ext cx="4186238" cy="5418138"/>
        </p:xfrm>
        <a:graphic>
          <a:graphicData uri="http://schemas.openxmlformats.org/presentationml/2006/ole">
            <mc:AlternateContent xmlns:mc="http://schemas.openxmlformats.org/markup-compatibility/2006">
              <mc:Choice xmlns:v="urn:schemas-microsoft-com:vml" Requires="v">
                <p:oleObj name="Acrobat Document" r:id="rId2" imgW="5829252" imgH="7543510" progId="Acrobat.Document.DC">
                  <p:embed/>
                </p:oleObj>
              </mc:Choice>
              <mc:Fallback>
                <p:oleObj name="Acrobat Document" r:id="rId2" imgW="5829252" imgH="7543510" progId="Acrobat.Document.DC">
                  <p:embed/>
                  <p:pic>
                    <p:nvPicPr>
                      <p:cNvPr id="3" name="Object 2">
                        <a:extLst>
                          <a:ext uri="{FF2B5EF4-FFF2-40B4-BE49-F238E27FC236}">
                            <a16:creationId xmlns:a16="http://schemas.microsoft.com/office/drawing/2014/main" id="{00F01046-01DD-C309-4227-1F9C0F836B63}"/>
                          </a:ext>
                        </a:extLst>
                      </p:cNvPr>
                      <p:cNvPicPr/>
                      <p:nvPr/>
                    </p:nvPicPr>
                    <p:blipFill>
                      <a:blip r:embed="rId3"/>
                      <a:stretch>
                        <a:fillRect/>
                      </a:stretch>
                    </p:blipFill>
                    <p:spPr>
                      <a:xfrm>
                        <a:off x="3152521" y="719931"/>
                        <a:ext cx="4186238" cy="5418138"/>
                      </a:xfrm>
                      <a:prstGeom prst="rect">
                        <a:avLst/>
                      </a:prstGeom>
                      <a:ln w="19050">
                        <a:solidFill>
                          <a:schemeClr val="tx1"/>
                        </a:solidFill>
                      </a:ln>
                    </p:spPr>
                  </p:pic>
                </p:oleObj>
              </mc:Fallback>
            </mc:AlternateContent>
          </a:graphicData>
        </a:graphic>
      </p:graphicFrame>
    </p:spTree>
    <p:extLst>
      <p:ext uri="{BB962C8B-B14F-4D97-AF65-F5344CB8AC3E}">
        <p14:creationId xmlns:p14="http://schemas.microsoft.com/office/powerpoint/2010/main" val="111051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72CF96-A8D0-73F9-54B2-9458A231C26E}"/>
              </a:ext>
            </a:extLst>
          </p:cNvPr>
          <p:cNvPicPr>
            <a:picLocks noChangeAspect="1"/>
          </p:cNvPicPr>
          <p:nvPr/>
        </p:nvPicPr>
        <p:blipFill>
          <a:blip r:embed="rId2"/>
          <a:stretch>
            <a:fillRect/>
          </a:stretch>
        </p:blipFill>
        <p:spPr>
          <a:xfrm>
            <a:off x="409219" y="113771"/>
            <a:ext cx="11194265" cy="6858000"/>
          </a:xfrm>
          <a:prstGeom prst="rect">
            <a:avLst/>
          </a:prstGeom>
        </p:spPr>
      </p:pic>
      <p:sp>
        <p:nvSpPr>
          <p:cNvPr id="17" name="TextBox 16">
            <a:extLst>
              <a:ext uri="{FF2B5EF4-FFF2-40B4-BE49-F238E27FC236}">
                <a16:creationId xmlns:a16="http://schemas.microsoft.com/office/drawing/2014/main" id="{D224F20C-56E7-1E3D-EC8E-14CACF2B238D}"/>
              </a:ext>
            </a:extLst>
          </p:cNvPr>
          <p:cNvSpPr txBox="1"/>
          <p:nvPr/>
        </p:nvSpPr>
        <p:spPr>
          <a:xfrm>
            <a:off x="2187389" y="5585012"/>
            <a:ext cx="8370561" cy="369332"/>
          </a:xfrm>
          <a:prstGeom prst="rect">
            <a:avLst/>
          </a:prstGeom>
          <a:noFill/>
        </p:spPr>
        <p:txBody>
          <a:bodyPr wrap="none" rtlCol="0">
            <a:spAutoFit/>
          </a:bodyPr>
          <a:lstStyle/>
          <a:p>
            <a:r>
              <a:rPr lang="en-US" dirty="0"/>
              <a:t>The EOW Collection Spreadsheet shall be the only document that will be sent via email</a:t>
            </a:r>
          </a:p>
        </p:txBody>
      </p:sp>
    </p:spTree>
    <p:extLst>
      <p:ext uri="{BB962C8B-B14F-4D97-AF65-F5344CB8AC3E}">
        <p14:creationId xmlns:p14="http://schemas.microsoft.com/office/powerpoint/2010/main" val="256227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0780C3C-6420-ED13-E2D9-26F9A0FBB085}"/>
              </a:ext>
            </a:extLst>
          </p:cNvPr>
          <p:cNvGraphicFramePr>
            <a:graphicFrameLocks noChangeAspect="1"/>
          </p:cNvGraphicFramePr>
          <p:nvPr>
            <p:extLst>
              <p:ext uri="{D42A27DB-BD31-4B8C-83A1-F6EECF244321}">
                <p14:modId xmlns:p14="http://schemas.microsoft.com/office/powerpoint/2010/main" val="1214975332"/>
              </p:ext>
            </p:extLst>
          </p:nvPr>
        </p:nvGraphicFramePr>
        <p:xfrm>
          <a:off x="246888" y="0"/>
          <a:ext cx="9564624" cy="6475476"/>
        </p:xfrm>
        <a:graphic>
          <a:graphicData uri="http://schemas.openxmlformats.org/presentationml/2006/ole">
            <mc:AlternateContent xmlns:mc="http://schemas.openxmlformats.org/markup-compatibility/2006">
              <mc:Choice xmlns:v="urn:schemas-microsoft-com:vml" Requires="v">
                <p:oleObj name="Acrobat Document" r:id="rId2" imgW="7543559" imgH="5829107" progId="Acrobat.Document.DC">
                  <p:embed/>
                </p:oleObj>
              </mc:Choice>
              <mc:Fallback>
                <p:oleObj name="Acrobat Document" r:id="rId2" imgW="7543559" imgH="5829107" progId="Acrobat.Document.DC">
                  <p:embed/>
                  <p:pic>
                    <p:nvPicPr>
                      <p:cNvPr id="4" name="Object 3">
                        <a:extLst>
                          <a:ext uri="{FF2B5EF4-FFF2-40B4-BE49-F238E27FC236}">
                            <a16:creationId xmlns:a16="http://schemas.microsoft.com/office/drawing/2014/main" id="{50780C3C-6420-ED13-E2D9-26F9A0FBB085}"/>
                          </a:ext>
                        </a:extLst>
                      </p:cNvPr>
                      <p:cNvPicPr/>
                      <p:nvPr/>
                    </p:nvPicPr>
                    <p:blipFill>
                      <a:blip r:embed="rId3"/>
                      <a:stretch>
                        <a:fillRect/>
                      </a:stretch>
                    </p:blipFill>
                    <p:spPr>
                      <a:xfrm>
                        <a:off x="246888" y="0"/>
                        <a:ext cx="9564624" cy="647547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372816F-914A-7B13-2451-0F4BBA47C91A}"/>
              </a:ext>
            </a:extLst>
          </p:cNvPr>
          <p:cNvSpPr txBox="1"/>
          <p:nvPr/>
        </p:nvSpPr>
        <p:spPr>
          <a:xfrm>
            <a:off x="10040112" y="1356652"/>
            <a:ext cx="2000250" cy="3139321"/>
          </a:xfrm>
          <a:prstGeom prst="rect">
            <a:avLst/>
          </a:prstGeom>
          <a:noFill/>
        </p:spPr>
        <p:txBody>
          <a:bodyPr wrap="square">
            <a:spAutoFit/>
          </a:bodyPr>
          <a:lstStyle/>
          <a:p>
            <a:pPr marL="0" indent="0">
              <a:buNone/>
            </a:pPr>
            <a:r>
              <a:rPr lang="en-US" sz="1800" b="0" i="0" dirty="0">
                <a:solidFill>
                  <a:srgbClr val="000000"/>
                </a:solidFill>
                <a:effectLst/>
                <a:latin typeface="Times New Roman" panose="02020603050405020304" pitchFamily="18" charset="0"/>
              </a:rPr>
              <a:t>The Barracks Managers/</a:t>
            </a:r>
            <a:r>
              <a:rPr lang="en-US" sz="1800" b="0" i="0" dirty="0" err="1">
                <a:solidFill>
                  <a:srgbClr val="000000"/>
                </a:solidFill>
                <a:effectLst/>
                <a:latin typeface="Times New Roman" panose="02020603050405020304" pitchFamily="18" charset="0"/>
              </a:rPr>
              <a:t>eMH</a:t>
            </a:r>
            <a:endParaRPr lang="en-US" sz="1800" b="0" i="0" dirty="0">
              <a:solidFill>
                <a:srgbClr val="000000"/>
              </a:solidFill>
              <a:effectLst/>
              <a:latin typeface="Times New Roman" panose="02020603050405020304" pitchFamily="18" charset="0"/>
            </a:endParaRPr>
          </a:p>
          <a:p>
            <a:pPr marL="0" indent="0">
              <a:buNone/>
            </a:pPr>
            <a:r>
              <a:rPr lang="en-US" sz="1800" b="0" i="0" dirty="0">
                <a:solidFill>
                  <a:srgbClr val="000000"/>
                </a:solidFill>
                <a:effectLst/>
                <a:latin typeface="Times New Roman" panose="02020603050405020304" pitchFamily="18" charset="0"/>
              </a:rPr>
              <a:t>Representative shall verify all pertinent information</a:t>
            </a:r>
          </a:p>
          <a:p>
            <a:pPr marL="0" indent="0">
              <a:buNone/>
            </a:pPr>
            <a:r>
              <a:rPr lang="en-US" sz="1800" b="0" i="0" dirty="0">
                <a:solidFill>
                  <a:srgbClr val="000000"/>
                </a:solidFill>
                <a:effectLst/>
                <a:latin typeface="Times New Roman" panose="02020603050405020304" pitchFamily="18" charset="0"/>
              </a:rPr>
              <a:t>on all documents being submitted </a:t>
            </a:r>
            <a:r>
              <a:rPr lang="en-US" dirty="0">
                <a:solidFill>
                  <a:srgbClr val="000000"/>
                </a:solidFill>
                <a:latin typeface="Times New Roman" panose="02020603050405020304" pitchFamily="18" charset="0"/>
              </a:rPr>
              <a:t>are</a:t>
            </a:r>
            <a:r>
              <a:rPr lang="en-US" sz="1800" b="0" i="0" dirty="0">
                <a:solidFill>
                  <a:srgbClr val="000000"/>
                </a:solidFill>
                <a:effectLst/>
                <a:latin typeface="Times New Roman" panose="02020603050405020304" pitchFamily="18" charset="0"/>
              </a:rPr>
              <a:t> filled out properly,</a:t>
            </a:r>
          </a:p>
          <a:p>
            <a:pPr marL="0" indent="0">
              <a:buNone/>
            </a:pPr>
            <a:r>
              <a:rPr lang="en-US" sz="1800" b="0" i="0" dirty="0">
                <a:solidFill>
                  <a:srgbClr val="000000"/>
                </a:solidFill>
                <a:effectLst/>
                <a:latin typeface="Times New Roman" panose="02020603050405020304" pitchFamily="18" charset="0"/>
              </a:rPr>
              <a:t>accurately and submitted weekly.</a:t>
            </a:r>
            <a:endParaRPr lang="en-US" sz="1800" dirty="0"/>
          </a:p>
        </p:txBody>
      </p:sp>
    </p:spTree>
    <p:extLst>
      <p:ext uri="{BB962C8B-B14F-4D97-AF65-F5344CB8AC3E}">
        <p14:creationId xmlns:p14="http://schemas.microsoft.com/office/powerpoint/2010/main" val="97009740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6715070294EF41ABFEDE79FE1E8754" ma:contentTypeVersion="5" ma:contentTypeDescription="Create a new document." ma:contentTypeScope="" ma:versionID="b4c33a0917b92d2c2baaba96a97e8f44">
  <xsd:schema xmlns:xsd="http://www.w3.org/2001/XMLSchema" xmlns:xs="http://www.w3.org/2001/XMLSchema" xmlns:p="http://schemas.microsoft.com/office/2006/metadata/properties" xmlns:ns3="af947787-dd0a-4c7a-be58-4edbcb08396c" xmlns:ns4="51fd4f3f-1d02-4bbc-b06c-dfbac6b1adcd" targetNamespace="http://schemas.microsoft.com/office/2006/metadata/properties" ma:root="true" ma:fieldsID="a7a2ff3169c67e8eefc5e3181afbaec5" ns3:_="" ns4:_="">
    <xsd:import namespace="af947787-dd0a-4c7a-be58-4edbcb08396c"/>
    <xsd:import namespace="51fd4f3f-1d02-4bbc-b06c-dfbac6b1ad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47787-dd0a-4c7a-be58-4edbcb083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fd4f3f-1d02-4bbc-b06c-dfbac6b1ad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DDD39-018F-4649-A2C8-815B337E8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47787-dd0a-4c7a-be58-4edbcb08396c"/>
    <ds:schemaRef ds:uri="51fd4f3f-1d02-4bbc-b06c-dfbac6b1a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91067-1E5A-4F8F-A8CB-B545670762F9}">
  <ds:schemaRefs>
    <ds:schemaRef ds:uri="af947787-dd0a-4c7a-be58-4edbcb08396c"/>
    <ds:schemaRef ds:uri="http://schemas.openxmlformats.org/package/2006/metadata/core-properties"/>
    <ds:schemaRef ds:uri="http://purl.org/dc/terms/"/>
    <ds:schemaRef ds:uri="http://schemas.microsoft.com/office/infopath/2007/PartnerControls"/>
    <ds:schemaRef ds:uri="51fd4f3f-1d02-4bbc-b06c-dfbac6b1adcd"/>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E3907B9-AE46-4000-8DAA-B185489D06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5484</TotalTime>
  <Words>1426</Words>
  <Application>Microsoft Office PowerPoint</Application>
  <PresentationFormat>Widescreen</PresentationFormat>
  <Paragraphs>119</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Office Theme</vt:lpstr>
      <vt:lpstr>Acrobat Document</vt:lpstr>
      <vt:lpstr>End Of Week(EOW)/ Cash Collections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EOW Collection Procedures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ABMP EOW Report Flow Chart Collection</dc:title>
  <dc:creator>Mccoy, Johnny R CIV USARMY ID-READINESS (USA)</dc:creator>
  <cp:lastModifiedBy>Robert</cp:lastModifiedBy>
  <cp:revision>89</cp:revision>
  <dcterms:created xsi:type="dcterms:W3CDTF">2022-09-12T13:00:17Z</dcterms:created>
  <dcterms:modified xsi:type="dcterms:W3CDTF">2023-03-28T14:51:59Z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0x0101002C6715070294EF41ABFEDE79FE1E8754</vt:lpwstr>
  </property>
</Properties>
</file>