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12FE32-8083-7430-9C17-13AAA5B90C6C}" name="Leach, Evan S CIV USARMY ASC 407 AFSB (USA)" initials="LESCUA4A(" userId="S::evan.s.leach.civ@army.mil::26e15379-6ee2-450e-aa21-8b94937661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8/10/relationships/authors" Targe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18:35:00.299"/>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006AB-39B3-43D1-97BB-F56D43D7117A}"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24915-7534-4A28-9F0F-7EB5C5D29C7F}" type="slidenum">
              <a:rPr lang="en-US" smtClean="0"/>
              <a:t>‹#›</a:t>
            </a:fld>
            <a:endParaRPr lang="en-US"/>
          </a:p>
        </p:txBody>
      </p:sp>
    </p:spTree>
    <p:extLst>
      <p:ext uri="{BB962C8B-B14F-4D97-AF65-F5344CB8AC3E}">
        <p14:creationId xmlns:p14="http://schemas.microsoft.com/office/powerpoint/2010/main" val="248705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22F7-3C03-4DE4-AA03-CCD0115E3D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0ADB28-E50E-431C-B914-4CDD4BB356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870DEE-40C1-9FD1-0618-68C05096D1A4}"/>
              </a:ext>
            </a:extLst>
          </p:cNvPr>
          <p:cNvSpPr>
            <a:spLocks noGrp="1"/>
          </p:cNvSpPr>
          <p:nvPr>
            <p:ph type="dt" sz="half" idx="10"/>
          </p:nvPr>
        </p:nvSpPr>
        <p:spPr/>
        <p:txBody>
          <a:bodyPr/>
          <a:lstStyle/>
          <a:p>
            <a:fld id="{6B3EF219-F7C7-40C4-AA05-154C789B8161}" type="datetimeFigureOut">
              <a:rPr lang="en-US" smtClean="0"/>
              <a:t>1/24/2024</a:t>
            </a:fld>
            <a:endParaRPr lang="en-US"/>
          </a:p>
        </p:txBody>
      </p:sp>
      <p:sp>
        <p:nvSpPr>
          <p:cNvPr id="5" name="Footer Placeholder 4">
            <a:extLst>
              <a:ext uri="{FF2B5EF4-FFF2-40B4-BE49-F238E27FC236}">
                <a16:creationId xmlns:a16="http://schemas.microsoft.com/office/drawing/2014/main" id="{0110CA15-21A3-F42F-B2C0-1F5847D5F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56E34-43B2-2B6F-627A-05A21DD9A92E}"/>
              </a:ext>
            </a:extLst>
          </p:cNvPr>
          <p:cNvSpPr>
            <a:spLocks noGrp="1"/>
          </p:cNvSpPr>
          <p:nvPr>
            <p:ph type="sldNum" sz="quarter" idx="12"/>
          </p:nvPr>
        </p:nvSpPr>
        <p:spPr/>
        <p:txBody>
          <a:bodyPr/>
          <a:lstStyle/>
          <a:p>
            <a:fld id="{0DBCB6B0-A879-43FB-AE33-146CA5C984C0}" type="slidenum">
              <a:rPr lang="en-US" smtClean="0"/>
              <a:t>‹#›</a:t>
            </a:fld>
            <a:endParaRPr lang="en-US"/>
          </a:p>
        </p:txBody>
      </p:sp>
    </p:spTree>
    <p:extLst>
      <p:ext uri="{BB962C8B-B14F-4D97-AF65-F5344CB8AC3E}">
        <p14:creationId xmlns:p14="http://schemas.microsoft.com/office/powerpoint/2010/main" val="56052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4F41-C955-967D-E691-98B9E6A4C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2D2E8D-848E-F438-3E84-341BCDC2B7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FE86C-D3B2-CBE4-1065-171B5E6D1813}"/>
              </a:ext>
            </a:extLst>
          </p:cNvPr>
          <p:cNvSpPr>
            <a:spLocks noGrp="1"/>
          </p:cNvSpPr>
          <p:nvPr>
            <p:ph type="dt" sz="half" idx="10"/>
          </p:nvPr>
        </p:nvSpPr>
        <p:spPr/>
        <p:txBody>
          <a:bodyPr/>
          <a:lstStyle/>
          <a:p>
            <a:fld id="{6B3EF219-F7C7-40C4-AA05-154C789B8161}" type="datetimeFigureOut">
              <a:rPr lang="en-US" smtClean="0"/>
              <a:t>1/24/2024</a:t>
            </a:fld>
            <a:endParaRPr lang="en-US"/>
          </a:p>
        </p:txBody>
      </p:sp>
      <p:sp>
        <p:nvSpPr>
          <p:cNvPr id="5" name="Footer Placeholder 4">
            <a:extLst>
              <a:ext uri="{FF2B5EF4-FFF2-40B4-BE49-F238E27FC236}">
                <a16:creationId xmlns:a16="http://schemas.microsoft.com/office/drawing/2014/main" id="{906C3CD0-EE74-D2AF-8B98-65452F85A4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DDB3D-DAC5-094B-769F-240B926CBD15}"/>
              </a:ext>
            </a:extLst>
          </p:cNvPr>
          <p:cNvSpPr>
            <a:spLocks noGrp="1"/>
          </p:cNvSpPr>
          <p:nvPr>
            <p:ph type="sldNum" sz="quarter" idx="12"/>
          </p:nvPr>
        </p:nvSpPr>
        <p:spPr/>
        <p:txBody>
          <a:bodyPr/>
          <a:lstStyle/>
          <a:p>
            <a:fld id="{0DBCB6B0-A879-43FB-AE33-146CA5C984C0}" type="slidenum">
              <a:rPr lang="en-US" smtClean="0"/>
              <a:t>‹#›</a:t>
            </a:fld>
            <a:endParaRPr lang="en-US"/>
          </a:p>
        </p:txBody>
      </p:sp>
    </p:spTree>
    <p:extLst>
      <p:ext uri="{BB962C8B-B14F-4D97-AF65-F5344CB8AC3E}">
        <p14:creationId xmlns:p14="http://schemas.microsoft.com/office/powerpoint/2010/main" val="213970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FE8E5-CBA8-7A08-67F5-0EEA7A99F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9A795A-0B4F-27CD-AEA3-A9F7898472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D00BA-75B4-3E31-DD7E-A7CA1AAB0602}"/>
              </a:ext>
            </a:extLst>
          </p:cNvPr>
          <p:cNvSpPr>
            <a:spLocks noGrp="1"/>
          </p:cNvSpPr>
          <p:nvPr>
            <p:ph type="dt" sz="half" idx="10"/>
          </p:nvPr>
        </p:nvSpPr>
        <p:spPr/>
        <p:txBody>
          <a:bodyPr/>
          <a:lstStyle/>
          <a:p>
            <a:fld id="{6B3EF219-F7C7-40C4-AA05-154C789B8161}" type="datetimeFigureOut">
              <a:rPr lang="en-US" smtClean="0"/>
              <a:t>1/24/2024</a:t>
            </a:fld>
            <a:endParaRPr lang="en-US"/>
          </a:p>
        </p:txBody>
      </p:sp>
      <p:sp>
        <p:nvSpPr>
          <p:cNvPr id="5" name="Footer Placeholder 4">
            <a:extLst>
              <a:ext uri="{FF2B5EF4-FFF2-40B4-BE49-F238E27FC236}">
                <a16:creationId xmlns:a16="http://schemas.microsoft.com/office/drawing/2014/main" id="{C4709DFA-D54D-FB45-D29C-A780C330C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73485-5972-81FE-26A6-FBF7ABCC6BCA}"/>
              </a:ext>
            </a:extLst>
          </p:cNvPr>
          <p:cNvSpPr>
            <a:spLocks noGrp="1"/>
          </p:cNvSpPr>
          <p:nvPr>
            <p:ph type="sldNum" sz="quarter" idx="12"/>
          </p:nvPr>
        </p:nvSpPr>
        <p:spPr/>
        <p:txBody>
          <a:bodyPr/>
          <a:lstStyle/>
          <a:p>
            <a:fld id="{0DBCB6B0-A879-43FB-AE33-146CA5C984C0}" type="slidenum">
              <a:rPr lang="en-US" smtClean="0"/>
              <a:t>‹#›</a:t>
            </a:fld>
            <a:endParaRPr lang="en-US"/>
          </a:p>
        </p:txBody>
      </p:sp>
    </p:spTree>
    <p:extLst>
      <p:ext uri="{BB962C8B-B14F-4D97-AF65-F5344CB8AC3E}">
        <p14:creationId xmlns:p14="http://schemas.microsoft.com/office/powerpoint/2010/main" val="427876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B5BB-87A3-4556-AA50-C26A5220C2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7F353-7C85-F66E-D38D-AE83B54DAA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A7169-ED7E-AA14-03AB-BD431AC3A3F9}"/>
              </a:ext>
            </a:extLst>
          </p:cNvPr>
          <p:cNvSpPr>
            <a:spLocks noGrp="1"/>
          </p:cNvSpPr>
          <p:nvPr>
            <p:ph type="dt" sz="half" idx="10"/>
          </p:nvPr>
        </p:nvSpPr>
        <p:spPr/>
        <p:txBody>
          <a:bodyPr/>
          <a:lstStyle/>
          <a:p>
            <a:fld id="{6B3EF219-F7C7-40C4-AA05-154C789B8161}" type="datetimeFigureOut">
              <a:rPr lang="en-US" smtClean="0"/>
              <a:t>1/24/2024</a:t>
            </a:fld>
            <a:endParaRPr lang="en-US"/>
          </a:p>
        </p:txBody>
      </p:sp>
      <p:sp>
        <p:nvSpPr>
          <p:cNvPr id="5" name="Footer Placeholder 4">
            <a:extLst>
              <a:ext uri="{FF2B5EF4-FFF2-40B4-BE49-F238E27FC236}">
                <a16:creationId xmlns:a16="http://schemas.microsoft.com/office/drawing/2014/main" id="{FE73C943-60A2-C171-FBB1-25FB8C14E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D460A-3EA0-B5C2-1323-941D60F1A756}"/>
              </a:ext>
            </a:extLst>
          </p:cNvPr>
          <p:cNvSpPr>
            <a:spLocks noGrp="1"/>
          </p:cNvSpPr>
          <p:nvPr>
            <p:ph type="sldNum" sz="quarter" idx="12"/>
          </p:nvPr>
        </p:nvSpPr>
        <p:spPr/>
        <p:txBody>
          <a:bodyPr/>
          <a:lstStyle/>
          <a:p>
            <a:fld id="{0DBCB6B0-A879-43FB-AE33-146CA5C984C0}" type="slidenum">
              <a:rPr lang="en-US" smtClean="0"/>
              <a:t>‹#›</a:t>
            </a:fld>
            <a:endParaRPr lang="en-US"/>
          </a:p>
        </p:txBody>
      </p:sp>
    </p:spTree>
    <p:extLst>
      <p:ext uri="{BB962C8B-B14F-4D97-AF65-F5344CB8AC3E}">
        <p14:creationId xmlns:p14="http://schemas.microsoft.com/office/powerpoint/2010/main" val="23103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00B5-7306-A263-72F1-6D292DE33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AD62CA-ECB0-EAB7-5152-10C67DB29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B1A67D-32E7-5DEB-EA1B-4A7E6A5D11D6}"/>
              </a:ext>
            </a:extLst>
          </p:cNvPr>
          <p:cNvSpPr>
            <a:spLocks noGrp="1"/>
          </p:cNvSpPr>
          <p:nvPr>
            <p:ph type="dt" sz="half" idx="10"/>
          </p:nvPr>
        </p:nvSpPr>
        <p:spPr/>
        <p:txBody>
          <a:bodyPr/>
          <a:lstStyle/>
          <a:p>
            <a:fld id="{6B3EF219-F7C7-40C4-AA05-154C789B8161}" type="datetimeFigureOut">
              <a:rPr lang="en-US" smtClean="0"/>
              <a:t>1/24/2024</a:t>
            </a:fld>
            <a:endParaRPr lang="en-US"/>
          </a:p>
        </p:txBody>
      </p:sp>
      <p:sp>
        <p:nvSpPr>
          <p:cNvPr id="5" name="Footer Placeholder 4">
            <a:extLst>
              <a:ext uri="{FF2B5EF4-FFF2-40B4-BE49-F238E27FC236}">
                <a16:creationId xmlns:a16="http://schemas.microsoft.com/office/drawing/2014/main" id="{0CEE8DD3-CDCD-0127-13CE-706404E66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69F1-4DE3-C10F-3955-69356983B5CF}"/>
              </a:ext>
            </a:extLst>
          </p:cNvPr>
          <p:cNvSpPr>
            <a:spLocks noGrp="1"/>
          </p:cNvSpPr>
          <p:nvPr>
            <p:ph type="sldNum" sz="quarter" idx="12"/>
          </p:nvPr>
        </p:nvSpPr>
        <p:spPr/>
        <p:txBody>
          <a:bodyPr/>
          <a:lstStyle/>
          <a:p>
            <a:fld id="{0DBCB6B0-A879-43FB-AE33-146CA5C984C0}" type="slidenum">
              <a:rPr lang="en-US" smtClean="0"/>
              <a:t>‹#›</a:t>
            </a:fld>
            <a:endParaRPr lang="en-US"/>
          </a:p>
        </p:txBody>
      </p:sp>
    </p:spTree>
    <p:extLst>
      <p:ext uri="{BB962C8B-B14F-4D97-AF65-F5344CB8AC3E}">
        <p14:creationId xmlns:p14="http://schemas.microsoft.com/office/powerpoint/2010/main" val="158292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121B-BBBF-37FD-6991-179A6DD0A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707D64-4CDE-00E5-1C6F-09628C2E58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CBB471-39E1-315A-2589-54FFD7B563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042B4-E991-420C-965D-0A00DACA6908}"/>
              </a:ext>
            </a:extLst>
          </p:cNvPr>
          <p:cNvSpPr>
            <a:spLocks noGrp="1"/>
          </p:cNvSpPr>
          <p:nvPr>
            <p:ph type="dt" sz="half" idx="10"/>
          </p:nvPr>
        </p:nvSpPr>
        <p:spPr/>
        <p:txBody>
          <a:bodyPr/>
          <a:lstStyle/>
          <a:p>
            <a:fld id="{6B3EF219-F7C7-40C4-AA05-154C789B8161}" type="datetimeFigureOut">
              <a:rPr lang="en-US" smtClean="0"/>
              <a:t>1/24/2024</a:t>
            </a:fld>
            <a:endParaRPr lang="en-US"/>
          </a:p>
        </p:txBody>
      </p:sp>
      <p:sp>
        <p:nvSpPr>
          <p:cNvPr id="6" name="Footer Placeholder 5">
            <a:extLst>
              <a:ext uri="{FF2B5EF4-FFF2-40B4-BE49-F238E27FC236}">
                <a16:creationId xmlns:a16="http://schemas.microsoft.com/office/drawing/2014/main" id="{4AF60C70-AC26-69A8-54C6-838F6275D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EBDDE-15D5-F522-9C45-6414B9455245}"/>
              </a:ext>
            </a:extLst>
          </p:cNvPr>
          <p:cNvSpPr>
            <a:spLocks noGrp="1"/>
          </p:cNvSpPr>
          <p:nvPr>
            <p:ph type="sldNum" sz="quarter" idx="12"/>
          </p:nvPr>
        </p:nvSpPr>
        <p:spPr/>
        <p:txBody>
          <a:bodyPr/>
          <a:lstStyle/>
          <a:p>
            <a:fld id="{0DBCB6B0-A879-43FB-AE33-146CA5C984C0}" type="slidenum">
              <a:rPr lang="en-US" smtClean="0"/>
              <a:t>‹#›</a:t>
            </a:fld>
            <a:endParaRPr lang="en-US"/>
          </a:p>
        </p:txBody>
      </p:sp>
    </p:spTree>
    <p:extLst>
      <p:ext uri="{BB962C8B-B14F-4D97-AF65-F5344CB8AC3E}">
        <p14:creationId xmlns:p14="http://schemas.microsoft.com/office/powerpoint/2010/main" val="153040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5C62-3409-A451-B0A4-7F72660552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4133A6-3D78-DAF9-B9CF-C4B959142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985816-98E4-C0FB-372A-C2B060A44B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4C5953-C904-6A40-0DEA-B93BA6AAA6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F3A5FE-CEDE-C457-FDFE-FD4B0FF299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DFE267-EB4D-7CB7-1453-0A8DC1AF1B53}"/>
              </a:ext>
            </a:extLst>
          </p:cNvPr>
          <p:cNvSpPr>
            <a:spLocks noGrp="1"/>
          </p:cNvSpPr>
          <p:nvPr>
            <p:ph type="dt" sz="half" idx="10"/>
          </p:nvPr>
        </p:nvSpPr>
        <p:spPr/>
        <p:txBody>
          <a:bodyPr/>
          <a:lstStyle/>
          <a:p>
            <a:fld id="{6B3EF219-F7C7-40C4-AA05-154C789B8161}" type="datetimeFigureOut">
              <a:rPr lang="en-US" smtClean="0"/>
              <a:t>1/24/2024</a:t>
            </a:fld>
            <a:endParaRPr lang="en-US"/>
          </a:p>
        </p:txBody>
      </p:sp>
      <p:sp>
        <p:nvSpPr>
          <p:cNvPr id="8" name="Footer Placeholder 7">
            <a:extLst>
              <a:ext uri="{FF2B5EF4-FFF2-40B4-BE49-F238E27FC236}">
                <a16:creationId xmlns:a16="http://schemas.microsoft.com/office/drawing/2014/main" id="{2AE8FA82-E504-E3BA-C1A8-F70902DBCE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2B32B7-EE50-DF6A-E06E-2E451B0C478A}"/>
              </a:ext>
            </a:extLst>
          </p:cNvPr>
          <p:cNvSpPr>
            <a:spLocks noGrp="1"/>
          </p:cNvSpPr>
          <p:nvPr>
            <p:ph type="sldNum" sz="quarter" idx="12"/>
          </p:nvPr>
        </p:nvSpPr>
        <p:spPr/>
        <p:txBody>
          <a:bodyPr/>
          <a:lstStyle/>
          <a:p>
            <a:fld id="{0DBCB6B0-A879-43FB-AE33-146CA5C984C0}" type="slidenum">
              <a:rPr lang="en-US" smtClean="0"/>
              <a:t>‹#›</a:t>
            </a:fld>
            <a:endParaRPr lang="en-US"/>
          </a:p>
        </p:txBody>
      </p:sp>
    </p:spTree>
    <p:extLst>
      <p:ext uri="{BB962C8B-B14F-4D97-AF65-F5344CB8AC3E}">
        <p14:creationId xmlns:p14="http://schemas.microsoft.com/office/powerpoint/2010/main" val="252478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C2AE-1713-8E3A-D060-0BD7694750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CA196-6BDC-AC48-36D6-E2713416AE65}"/>
              </a:ext>
            </a:extLst>
          </p:cNvPr>
          <p:cNvSpPr>
            <a:spLocks noGrp="1"/>
          </p:cNvSpPr>
          <p:nvPr>
            <p:ph type="dt" sz="half" idx="10"/>
          </p:nvPr>
        </p:nvSpPr>
        <p:spPr/>
        <p:txBody>
          <a:bodyPr/>
          <a:lstStyle/>
          <a:p>
            <a:fld id="{6B3EF219-F7C7-40C4-AA05-154C789B8161}" type="datetimeFigureOut">
              <a:rPr lang="en-US" smtClean="0"/>
              <a:t>1/24/2024</a:t>
            </a:fld>
            <a:endParaRPr lang="en-US"/>
          </a:p>
        </p:txBody>
      </p:sp>
      <p:sp>
        <p:nvSpPr>
          <p:cNvPr id="4" name="Footer Placeholder 3">
            <a:extLst>
              <a:ext uri="{FF2B5EF4-FFF2-40B4-BE49-F238E27FC236}">
                <a16:creationId xmlns:a16="http://schemas.microsoft.com/office/drawing/2014/main" id="{ED4334F2-884A-1257-8627-5ABC8D8256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BECC34-0EA0-ADD6-64F9-437C48B423E7}"/>
              </a:ext>
            </a:extLst>
          </p:cNvPr>
          <p:cNvSpPr>
            <a:spLocks noGrp="1"/>
          </p:cNvSpPr>
          <p:nvPr>
            <p:ph type="sldNum" sz="quarter" idx="12"/>
          </p:nvPr>
        </p:nvSpPr>
        <p:spPr/>
        <p:txBody>
          <a:bodyPr/>
          <a:lstStyle/>
          <a:p>
            <a:fld id="{0DBCB6B0-A879-43FB-AE33-146CA5C984C0}" type="slidenum">
              <a:rPr lang="en-US" smtClean="0"/>
              <a:t>‹#›</a:t>
            </a:fld>
            <a:endParaRPr lang="en-US"/>
          </a:p>
        </p:txBody>
      </p:sp>
    </p:spTree>
    <p:extLst>
      <p:ext uri="{BB962C8B-B14F-4D97-AF65-F5344CB8AC3E}">
        <p14:creationId xmlns:p14="http://schemas.microsoft.com/office/powerpoint/2010/main" val="29906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98E81-0CE5-15D7-C179-65827554AD3B}"/>
              </a:ext>
            </a:extLst>
          </p:cNvPr>
          <p:cNvSpPr>
            <a:spLocks noGrp="1"/>
          </p:cNvSpPr>
          <p:nvPr>
            <p:ph type="dt" sz="half" idx="10"/>
          </p:nvPr>
        </p:nvSpPr>
        <p:spPr/>
        <p:txBody>
          <a:bodyPr/>
          <a:lstStyle/>
          <a:p>
            <a:fld id="{6B3EF219-F7C7-40C4-AA05-154C789B8161}" type="datetimeFigureOut">
              <a:rPr lang="en-US" smtClean="0"/>
              <a:t>1/24/2024</a:t>
            </a:fld>
            <a:endParaRPr lang="en-US"/>
          </a:p>
        </p:txBody>
      </p:sp>
      <p:sp>
        <p:nvSpPr>
          <p:cNvPr id="3" name="Footer Placeholder 2">
            <a:extLst>
              <a:ext uri="{FF2B5EF4-FFF2-40B4-BE49-F238E27FC236}">
                <a16:creationId xmlns:a16="http://schemas.microsoft.com/office/drawing/2014/main" id="{8B75D723-E9B4-DAC7-3AE0-C0F0E26C8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71CD3F-9089-9812-6160-D5E129663B6D}"/>
              </a:ext>
            </a:extLst>
          </p:cNvPr>
          <p:cNvSpPr>
            <a:spLocks noGrp="1"/>
          </p:cNvSpPr>
          <p:nvPr>
            <p:ph type="sldNum" sz="quarter" idx="12"/>
          </p:nvPr>
        </p:nvSpPr>
        <p:spPr/>
        <p:txBody>
          <a:bodyPr/>
          <a:lstStyle/>
          <a:p>
            <a:fld id="{0DBCB6B0-A879-43FB-AE33-146CA5C984C0}" type="slidenum">
              <a:rPr lang="en-US" smtClean="0"/>
              <a:t>‹#›</a:t>
            </a:fld>
            <a:endParaRPr lang="en-US"/>
          </a:p>
        </p:txBody>
      </p:sp>
    </p:spTree>
    <p:extLst>
      <p:ext uri="{BB962C8B-B14F-4D97-AF65-F5344CB8AC3E}">
        <p14:creationId xmlns:p14="http://schemas.microsoft.com/office/powerpoint/2010/main" val="151542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91F6-9C83-3F2E-22AD-9877CC271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2A164C-C466-35FB-CFF2-8CBFFB312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FC39C1-8BA2-A713-80FA-3F7D76021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B33100-A736-A9C4-35E6-422F1DEF4585}"/>
              </a:ext>
            </a:extLst>
          </p:cNvPr>
          <p:cNvSpPr>
            <a:spLocks noGrp="1"/>
          </p:cNvSpPr>
          <p:nvPr>
            <p:ph type="dt" sz="half" idx="10"/>
          </p:nvPr>
        </p:nvSpPr>
        <p:spPr/>
        <p:txBody>
          <a:bodyPr/>
          <a:lstStyle/>
          <a:p>
            <a:fld id="{6B3EF219-F7C7-40C4-AA05-154C789B8161}" type="datetimeFigureOut">
              <a:rPr lang="en-US" smtClean="0"/>
              <a:t>1/24/2024</a:t>
            </a:fld>
            <a:endParaRPr lang="en-US"/>
          </a:p>
        </p:txBody>
      </p:sp>
      <p:sp>
        <p:nvSpPr>
          <p:cNvPr id="6" name="Footer Placeholder 5">
            <a:extLst>
              <a:ext uri="{FF2B5EF4-FFF2-40B4-BE49-F238E27FC236}">
                <a16:creationId xmlns:a16="http://schemas.microsoft.com/office/drawing/2014/main" id="{D7AA39ED-DE98-2313-097B-2B43FF3AD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D3FA7-522A-5B51-F1E2-66C6E4D962A1}"/>
              </a:ext>
            </a:extLst>
          </p:cNvPr>
          <p:cNvSpPr>
            <a:spLocks noGrp="1"/>
          </p:cNvSpPr>
          <p:nvPr>
            <p:ph type="sldNum" sz="quarter" idx="12"/>
          </p:nvPr>
        </p:nvSpPr>
        <p:spPr/>
        <p:txBody>
          <a:bodyPr/>
          <a:lstStyle/>
          <a:p>
            <a:fld id="{0DBCB6B0-A879-43FB-AE33-146CA5C984C0}" type="slidenum">
              <a:rPr lang="en-US" smtClean="0"/>
              <a:t>‹#›</a:t>
            </a:fld>
            <a:endParaRPr lang="en-US"/>
          </a:p>
        </p:txBody>
      </p:sp>
    </p:spTree>
    <p:extLst>
      <p:ext uri="{BB962C8B-B14F-4D97-AF65-F5344CB8AC3E}">
        <p14:creationId xmlns:p14="http://schemas.microsoft.com/office/powerpoint/2010/main" val="145347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E8A5-6B5C-8ADF-2D4B-8F4E4666E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C1D7B2-AEA5-5A5D-308D-F0B38B05F4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3FDCBD-F675-2239-3696-854943BB1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B8DD8-6C4A-D378-BD7E-03E7C1BFDE9A}"/>
              </a:ext>
            </a:extLst>
          </p:cNvPr>
          <p:cNvSpPr>
            <a:spLocks noGrp="1"/>
          </p:cNvSpPr>
          <p:nvPr>
            <p:ph type="dt" sz="half" idx="10"/>
          </p:nvPr>
        </p:nvSpPr>
        <p:spPr/>
        <p:txBody>
          <a:bodyPr/>
          <a:lstStyle/>
          <a:p>
            <a:fld id="{6B3EF219-F7C7-40C4-AA05-154C789B8161}" type="datetimeFigureOut">
              <a:rPr lang="en-US" smtClean="0"/>
              <a:t>1/24/2024</a:t>
            </a:fld>
            <a:endParaRPr lang="en-US"/>
          </a:p>
        </p:txBody>
      </p:sp>
      <p:sp>
        <p:nvSpPr>
          <p:cNvPr id="6" name="Footer Placeholder 5">
            <a:extLst>
              <a:ext uri="{FF2B5EF4-FFF2-40B4-BE49-F238E27FC236}">
                <a16:creationId xmlns:a16="http://schemas.microsoft.com/office/drawing/2014/main" id="{A6374C41-D181-1AB2-FA32-450DB591B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77436-6F76-B2BE-3CC2-1C215C61A1ED}"/>
              </a:ext>
            </a:extLst>
          </p:cNvPr>
          <p:cNvSpPr>
            <a:spLocks noGrp="1"/>
          </p:cNvSpPr>
          <p:nvPr>
            <p:ph type="sldNum" sz="quarter" idx="12"/>
          </p:nvPr>
        </p:nvSpPr>
        <p:spPr/>
        <p:txBody>
          <a:bodyPr/>
          <a:lstStyle/>
          <a:p>
            <a:fld id="{0DBCB6B0-A879-43FB-AE33-146CA5C984C0}" type="slidenum">
              <a:rPr lang="en-US" smtClean="0"/>
              <a:t>‹#›</a:t>
            </a:fld>
            <a:endParaRPr lang="en-US"/>
          </a:p>
        </p:txBody>
      </p:sp>
    </p:spTree>
    <p:extLst>
      <p:ext uri="{BB962C8B-B14F-4D97-AF65-F5344CB8AC3E}">
        <p14:creationId xmlns:p14="http://schemas.microsoft.com/office/powerpoint/2010/main" val="188830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61B00-7F6B-C3D7-D774-DCE2111415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952858-1F46-1F38-92A6-B53642D75E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FBA99-4EC3-F858-939E-985CF6164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F219-F7C7-40C4-AA05-154C789B8161}" type="datetimeFigureOut">
              <a:rPr lang="en-US" smtClean="0"/>
              <a:t>1/24/2024</a:t>
            </a:fld>
            <a:endParaRPr lang="en-US"/>
          </a:p>
        </p:txBody>
      </p:sp>
      <p:sp>
        <p:nvSpPr>
          <p:cNvPr id="5" name="Footer Placeholder 4">
            <a:extLst>
              <a:ext uri="{FF2B5EF4-FFF2-40B4-BE49-F238E27FC236}">
                <a16:creationId xmlns:a16="http://schemas.microsoft.com/office/drawing/2014/main" id="{4E9F5E76-C1CD-C8B9-09BB-631A5906F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562F2A-B590-DBDD-B46D-5696BCC23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CB6B0-A879-43FB-AE33-146CA5C984C0}" type="slidenum">
              <a:rPr lang="en-US" smtClean="0"/>
              <a:t>‹#›</a:t>
            </a:fld>
            <a:endParaRPr lang="en-US"/>
          </a:p>
        </p:txBody>
      </p:sp>
    </p:spTree>
    <p:extLst>
      <p:ext uri="{BB962C8B-B14F-4D97-AF65-F5344CB8AC3E}">
        <p14:creationId xmlns:p14="http://schemas.microsoft.com/office/powerpoint/2010/main" val="1054586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 Id="rId4" Type="http://schemas.openxmlformats.org/officeDocument/2006/relationships/hyperlink" Target="mailto:usarmy.mcalester.usamc.list.dac-yellowbook@army.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53CC4-D534-7AB7-C051-58DF62823CB1}"/>
              </a:ext>
            </a:extLst>
          </p:cNvPr>
          <p:cNvSpPr txBox="1"/>
          <p:nvPr/>
        </p:nvSpPr>
        <p:spPr>
          <a:xfrm>
            <a:off x="4060398" y="825643"/>
            <a:ext cx="2709016" cy="1477328"/>
          </a:xfrm>
          <a:prstGeom prst="rect">
            <a:avLst/>
          </a:prstGeom>
          <a:noFill/>
        </p:spPr>
        <p:txBody>
          <a:bodyPr wrap="square" rtlCol="0">
            <a:spAutoFit/>
          </a:bodyPr>
          <a:lstStyle/>
          <a:p>
            <a:r>
              <a:rPr lang="en-US" b="1" dirty="0">
                <a:solidFill>
                  <a:schemeClr val="accent4"/>
                </a:solidFill>
              </a:rPr>
              <a:t>Ammunition Supply Point </a:t>
            </a:r>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5243BE03-80E4-5E0B-7FB9-9410AA8AD571}"/>
              </a:ext>
            </a:extLst>
          </p:cNvPr>
          <p:cNvSpPr txBox="1"/>
          <p:nvPr/>
        </p:nvSpPr>
        <p:spPr>
          <a:xfrm>
            <a:off x="2660821" y="1094341"/>
            <a:ext cx="5821413" cy="3500958"/>
          </a:xfrm>
          <a:prstGeom prst="rect">
            <a:avLst/>
          </a:prstGeom>
          <a:noFill/>
        </p:spPr>
        <p:txBody>
          <a:bodyPr wrap="square" rtlCol="0">
            <a:spAutoFit/>
          </a:bodyPr>
          <a:lstStyle/>
          <a:p>
            <a:pPr algn="l"/>
            <a:endParaRPr lang="en-US" sz="1050" b="0" i="0" u="none" strike="noStrike" baseline="0" dirty="0">
              <a:solidFill>
                <a:srgbClr val="000000"/>
              </a:solidFill>
              <a:latin typeface="Arial" panose="020B0604020202020204" pitchFamily="34" charset="0"/>
            </a:endParaRPr>
          </a:p>
          <a:p>
            <a:r>
              <a:rPr lang="en-US" sz="1000" b="1" i="0" u="sng" strike="noStrike" baseline="0" dirty="0" err="1">
                <a:solidFill>
                  <a:srgbClr val="000000"/>
                </a:solidFill>
                <a:latin typeface="Arial" panose="020B0604020202020204" pitchFamily="34" charset="0"/>
              </a:rPr>
              <a:t>AFSBn</a:t>
            </a:r>
            <a:r>
              <a:rPr lang="en-US" sz="1000" b="1" i="0" u="sng" strike="noStrike" baseline="0" dirty="0">
                <a:solidFill>
                  <a:srgbClr val="000000"/>
                </a:solidFill>
                <a:latin typeface="Arial" panose="020B0604020202020204" pitchFamily="34" charset="0"/>
              </a:rPr>
              <a:t>-Cavazos</a:t>
            </a:r>
            <a:r>
              <a:rPr lang="en-US" sz="1000" b="0" i="0" u="none" strike="noStrike" baseline="0" dirty="0">
                <a:solidFill>
                  <a:srgbClr val="000000"/>
                </a:solidFill>
                <a:latin typeface="Arial" panose="020B0604020202020204" pitchFamily="34" charset="0"/>
              </a:rPr>
              <a:t> provides oversight of the Fort Cavazos ASP operated by a contract activity. The ASP maintains an Accountable Officer and contracting officer representative (COR). 407th Army Field Support Brigade (AFSB) is the higher headquarters for the AFSBN-CAVAZOS under the Army Sustainment Command. </a:t>
            </a:r>
          </a:p>
          <a:p>
            <a:pPr algn="l"/>
            <a:endParaRPr lang="en-US" sz="1050" b="0" i="0" u="none" strike="noStrike" baseline="0" dirty="0">
              <a:solidFill>
                <a:srgbClr val="000000"/>
              </a:solidFill>
              <a:latin typeface="Arial" panose="020B0604020202020204" pitchFamily="34" charset="0"/>
            </a:endParaRPr>
          </a:p>
          <a:p>
            <a:r>
              <a:rPr lang="en-US" sz="1000" b="0" i="0" u="none" strike="noStrike" baseline="0" dirty="0">
                <a:solidFill>
                  <a:srgbClr val="000000"/>
                </a:solidFill>
                <a:latin typeface="Arial" panose="020B0604020202020204" pitchFamily="34" charset="0"/>
              </a:rPr>
              <a:t>EAGLE Service Contractor operates and manages the ASP. The contractor plans, supervises, and coordinates daily operations for all supported customers. Ammunition management at the ASP is the responsibility of the contractor per the approved Performance Work Statement who is responsible to the ASP accountable officer. Automated records and DA Form 581s (Request for Issue and Turn-in of Ammunition) are used to record ammunition issues, turn-ins, and direct transactions between the ASP and customers. </a:t>
            </a:r>
          </a:p>
          <a:p>
            <a:pPr algn="l"/>
            <a:endParaRPr lang="en-US" sz="1050" b="0" i="0" u="none" strike="noStrike" baseline="0" dirty="0">
              <a:solidFill>
                <a:srgbClr val="000000"/>
              </a:solidFill>
              <a:latin typeface="Arial" panose="020B0604020202020204" pitchFamily="34" charset="0"/>
            </a:endParaRPr>
          </a:p>
          <a:p>
            <a:r>
              <a:rPr lang="en-US" sz="1000" b="0" i="0" u="none" strike="noStrike" baseline="0" dirty="0">
                <a:solidFill>
                  <a:srgbClr val="000000"/>
                </a:solidFill>
                <a:latin typeface="Arial" panose="020B0604020202020204" pitchFamily="34" charset="0"/>
              </a:rPr>
              <a:t>Unit commanders are responsible for their unit’s ammunition program. This includes security, control, and authorization of appropriate personnel to receive and turn-in Class V items from the ASP. Commanders should ensure authorized personnel signing for ammunition complete the Ammunition Awareness Course (AAC) and have their AAC card at time of pickup. </a:t>
            </a:r>
          </a:p>
          <a:p>
            <a:endParaRPr lang="en-US" sz="1000" b="0" i="0" u="none" strike="noStrike" baseline="0" dirty="0">
              <a:solidFill>
                <a:srgbClr val="000000"/>
              </a:solidFill>
              <a:latin typeface="Arial" panose="020B0604020202020204" pitchFamily="34" charset="0"/>
            </a:endParaRPr>
          </a:p>
          <a:p>
            <a:endParaRPr lang="en-US" sz="1000" dirty="0"/>
          </a:p>
          <a:p>
            <a:endParaRPr lang="en-US" sz="1000" dirty="0"/>
          </a:p>
          <a:p>
            <a:endParaRPr lang="en-US" sz="1000" dirty="0"/>
          </a:p>
          <a:p>
            <a:endParaRPr lang="en-US" sz="1000" dirty="0"/>
          </a:p>
        </p:txBody>
      </p:sp>
      <p:sp>
        <p:nvSpPr>
          <p:cNvPr id="14" name="Rectangle 13">
            <a:extLst>
              <a:ext uri="{FF2B5EF4-FFF2-40B4-BE49-F238E27FC236}">
                <a16:creationId xmlns:a16="http://schemas.microsoft.com/office/drawing/2014/main" id="{3EF4157F-17C0-F50F-20BB-AFFFB26C4352}"/>
              </a:ext>
            </a:extLst>
          </p:cNvPr>
          <p:cNvSpPr/>
          <p:nvPr/>
        </p:nvSpPr>
        <p:spPr>
          <a:xfrm>
            <a:off x="30874" y="11518"/>
            <a:ext cx="12161126" cy="68737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 ARMY </a:t>
            </a:r>
          </a:p>
        </p:txBody>
      </p:sp>
      <p:sp>
        <p:nvSpPr>
          <p:cNvPr id="15" name="Star: 5 Points 14">
            <a:extLst>
              <a:ext uri="{FF2B5EF4-FFF2-40B4-BE49-F238E27FC236}">
                <a16:creationId xmlns:a16="http://schemas.microsoft.com/office/drawing/2014/main" id="{1049F8CF-8EC3-9A2C-6074-1DAFFD928304}"/>
              </a:ext>
            </a:extLst>
          </p:cNvPr>
          <p:cNvSpPr/>
          <p:nvPr/>
        </p:nvSpPr>
        <p:spPr>
          <a:xfrm>
            <a:off x="4893613" y="152131"/>
            <a:ext cx="521293" cy="368398"/>
          </a:xfrm>
          <a:prstGeom prst="star5">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AD2CB5-4FF9-B2F3-5D6B-C79D369E9A66}"/>
              </a:ext>
            </a:extLst>
          </p:cNvPr>
          <p:cNvSpPr/>
          <p:nvPr/>
        </p:nvSpPr>
        <p:spPr>
          <a:xfrm>
            <a:off x="30874" y="1024563"/>
            <a:ext cx="2464499" cy="255681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C000"/>
                </a:solidFill>
              </a:rPr>
              <a:t>407</a:t>
            </a:r>
            <a:r>
              <a:rPr lang="en-US" sz="1400" b="1" baseline="30000" dirty="0">
                <a:solidFill>
                  <a:srgbClr val="FFC000"/>
                </a:solidFill>
              </a:rPr>
              <a:t>th</a:t>
            </a:r>
            <a:r>
              <a:rPr lang="en-US" sz="1400" b="1" dirty="0">
                <a:solidFill>
                  <a:srgbClr val="FFC000"/>
                </a:solidFill>
              </a:rPr>
              <a:t> </a:t>
            </a:r>
            <a:r>
              <a:rPr lang="en-US" sz="1400" b="1" dirty="0" err="1">
                <a:solidFill>
                  <a:srgbClr val="FFC000"/>
                </a:solidFill>
              </a:rPr>
              <a:t>AFSBn</a:t>
            </a:r>
            <a:r>
              <a:rPr lang="en-US" sz="1400" b="1" dirty="0">
                <a:solidFill>
                  <a:srgbClr val="FFC000"/>
                </a:solidFill>
              </a:rPr>
              <a:t>-Cavazos</a:t>
            </a:r>
          </a:p>
          <a:p>
            <a:pPr algn="ctr"/>
            <a:r>
              <a:rPr lang="en-US" sz="1400" b="1" dirty="0">
                <a:solidFill>
                  <a:srgbClr val="FFC000"/>
                </a:solidFill>
              </a:rPr>
              <a:t>Ammunition Supply Point </a:t>
            </a:r>
          </a:p>
          <a:p>
            <a:pPr algn="ctr"/>
            <a:r>
              <a:rPr lang="en-US" sz="900" dirty="0"/>
              <a:t>BLDG 92075 Supply Road, Fort Cavazos, TX 76544</a:t>
            </a:r>
          </a:p>
          <a:p>
            <a:pPr algn="ctr"/>
            <a:r>
              <a:rPr lang="en-US" sz="1100" b="1" u="sng" dirty="0"/>
              <a:t>Contact Information </a:t>
            </a:r>
          </a:p>
          <a:p>
            <a:r>
              <a:rPr lang="en-US" sz="1000" dirty="0"/>
              <a:t>ASP Ops : 254-286-5124/288-9095, 254-553-0722</a:t>
            </a:r>
          </a:p>
          <a:p>
            <a:r>
              <a:rPr lang="en-US" sz="1000" dirty="0"/>
              <a:t>ASP Supervisor : 254-288-1809</a:t>
            </a:r>
          </a:p>
          <a:p>
            <a:r>
              <a:rPr lang="en-US" sz="1000" dirty="0"/>
              <a:t>ASP Accountable officer : 254-286-5602</a:t>
            </a:r>
          </a:p>
          <a:p>
            <a:r>
              <a:rPr lang="en-US" sz="1000" dirty="0"/>
              <a:t>ASP COR: 254-286-5601</a:t>
            </a:r>
          </a:p>
          <a:p>
            <a:r>
              <a:rPr lang="en-US" sz="1000" dirty="0"/>
              <a:t>ASP Residue Yard: 254-288-5258/287-9115</a:t>
            </a:r>
          </a:p>
          <a:p>
            <a:r>
              <a:rPr lang="en-US" sz="1000" dirty="0"/>
              <a:t>ASP Surveillance: 254-288-9069/288-1864</a:t>
            </a:r>
          </a:p>
          <a:p>
            <a:r>
              <a:rPr lang="en-US" sz="1000" dirty="0"/>
              <a:t>ASP QASAS: 254-319-7945/254-288-9316</a:t>
            </a:r>
          </a:p>
          <a:p>
            <a:r>
              <a:rPr lang="en-US" sz="1000" dirty="0"/>
              <a:t>RECON: 254-288-1986/286-5728</a:t>
            </a:r>
          </a:p>
          <a:p>
            <a:r>
              <a:rPr lang="en-US" sz="1000" dirty="0"/>
              <a:t>ASP Stock Control : 254-288-1307</a:t>
            </a:r>
          </a:p>
        </p:txBody>
      </p:sp>
      <p:sp>
        <p:nvSpPr>
          <p:cNvPr id="18" name="Rectangle 17">
            <a:extLst>
              <a:ext uri="{FF2B5EF4-FFF2-40B4-BE49-F238E27FC236}">
                <a16:creationId xmlns:a16="http://schemas.microsoft.com/office/drawing/2014/main" id="{74933736-806A-0F05-656F-A0146260928C}"/>
              </a:ext>
            </a:extLst>
          </p:cNvPr>
          <p:cNvSpPr/>
          <p:nvPr/>
        </p:nvSpPr>
        <p:spPr>
          <a:xfrm>
            <a:off x="8494519" y="830958"/>
            <a:ext cx="3666607" cy="171048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u="sng" dirty="0">
                <a:solidFill>
                  <a:schemeClr val="bg1"/>
                </a:solidFill>
              </a:rPr>
              <a:t>HOURS OF OPERATION</a:t>
            </a:r>
          </a:p>
          <a:p>
            <a:pPr algn="ctr"/>
            <a:r>
              <a:rPr lang="en-US" sz="1800" dirty="0">
                <a:solidFill>
                  <a:schemeClr val="bg1"/>
                </a:solidFill>
              </a:rPr>
              <a:t>Monday –We</a:t>
            </a:r>
            <a:r>
              <a:rPr lang="en-US" dirty="0">
                <a:solidFill>
                  <a:schemeClr val="bg1"/>
                </a:solidFill>
              </a:rPr>
              <a:t>dnesday : 07</a:t>
            </a:r>
            <a:r>
              <a:rPr lang="en-US" sz="1800" dirty="0">
                <a:solidFill>
                  <a:schemeClr val="bg1"/>
                </a:solidFill>
              </a:rPr>
              <a:t>30-1600 </a:t>
            </a:r>
          </a:p>
          <a:p>
            <a:r>
              <a:rPr lang="en-US" sz="1800" dirty="0">
                <a:solidFill>
                  <a:schemeClr val="bg1"/>
                </a:solidFill>
              </a:rPr>
              <a:t>      Thursday : Closed </a:t>
            </a:r>
          </a:p>
          <a:p>
            <a:r>
              <a:rPr lang="en-US" dirty="0">
                <a:solidFill>
                  <a:schemeClr val="bg1"/>
                </a:solidFill>
              </a:rPr>
              <a:t>      Friday : 0730-1600</a:t>
            </a:r>
            <a:endParaRPr lang="en-US" sz="1800" dirty="0">
              <a:solidFill>
                <a:schemeClr val="bg1"/>
              </a:solidFill>
            </a:endParaRPr>
          </a:p>
          <a:p>
            <a:pPr marL="171450" indent="-171450">
              <a:buFont typeface="Arial" panose="020B0604020202020204" pitchFamily="34" charset="0"/>
              <a:buChar char="•"/>
            </a:pPr>
            <a:r>
              <a:rPr lang="en-US" sz="1800" dirty="0">
                <a:solidFill>
                  <a:srgbClr val="FFC000"/>
                </a:solidFill>
              </a:rPr>
              <a:t>Notice: Closed on Federal Holidays </a:t>
            </a:r>
          </a:p>
        </p:txBody>
      </p:sp>
      <p:cxnSp>
        <p:nvCxnSpPr>
          <p:cNvPr id="21" name="Straight Connector 20">
            <a:extLst>
              <a:ext uri="{FF2B5EF4-FFF2-40B4-BE49-F238E27FC236}">
                <a16:creationId xmlns:a16="http://schemas.microsoft.com/office/drawing/2014/main" id="{B74FD54D-F247-A344-E5E2-A17342D9A96C}"/>
              </a:ext>
            </a:extLst>
          </p:cNvPr>
          <p:cNvCxnSpPr>
            <a:cxnSpLocks/>
          </p:cNvCxnSpPr>
          <p:nvPr/>
        </p:nvCxnSpPr>
        <p:spPr>
          <a:xfrm>
            <a:off x="8565735" y="2095854"/>
            <a:ext cx="3595391" cy="0"/>
          </a:xfrm>
          <a:prstGeom prst="line">
            <a:avLst/>
          </a:prstGeom>
        </p:spPr>
        <p:style>
          <a:lnRef idx="1">
            <a:schemeClr val="accent4"/>
          </a:lnRef>
          <a:fillRef idx="0">
            <a:schemeClr val="accent4"/>
          </a:fillRef>
          <a:effectRef idx="0">
            <a:schemeClr val="accent4"/>
          </a:effectRef>
          <a:fontRef idx="minor">
            <a:schemeClr val="tx1"/>
          </a:fontRef>
        </p:style>
      </p:cxnSp>
      <p:pic>
        <p:nvPicPr>
          <p:cNvPr id="3" name="Picture 2" descr="Map&#10;&#10;Description automatically generated">
            <a:extLst>
              <a:ext uri="{FF2B5EF4-FFF2-40B4-BE49-F238E27FC236}">
                <a16:creationId xmlns:a16="http://schemas.microsoft.com/office/drawing/2014/main" id="{9207F5D6-88D1-4205-7BDE-74C23E543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356" y="4705426"/>
            <a:ext cx="3822318" cy="2116465"/>
          </a:xfrm>
          <a:prstGeom prst="rect">
            <a:avLst/>
          </a:prstGeom>
        </p:spPr>
      </p:pic>
      <p:pic>
        <p:nvPicPr>
          <p:cNvPr id="11" name="Picture 10" descr="Logo&#10;&#10;Description automatically generated">
            <a:extLst>
              <a:ext uri="{FF2B5EF4-FFF2-40B4-BE49-F238E27FC236}">
                <a16:creationId xmlns:a16="http://schemas.microsoft.com/office/drawing/2014/main" id="{E0BE9868-DCEE-AA1A-1C50-8413E688C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26" y="5610968"/>
            <a:ext cx="1162212" cy="857370"/>
          </a:xfrm>
          <a:prstGeom prst="rect">
            <a:avLst/>
          </a:prstGeom>
        </p:spPr>
      </p:pic>
      <p:sp>
        <p:nvSpPr>
          <p:cNvPr id="13" name="TextBox 12">
            <a:extLst>
              <a:ext uri="{FF2B5EF4-FFF2-40B4-BE49-F238E27FC236}">
                <a16:creationId xmlns:a16="http://schemas.microsoft.com/office/drawing/2014/main" id="{470AE9DB-A029-54CE-814E-2C144EE6F64C}"/>
              </a:ext>
            </a:extLst>
          </p:cNvPr>
          <p:cNvSpPr txBox="1"/>
          <p:nvPr/>
        </p:nvSpPr>
        <p:spPr>
          <a:xfrm>
            <a:off x="30874" y="4402332"/>
            <a:ext cx="4283664" cy="923330"/>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All visitors must first report to ASP Operations (Bldg. 92075), for a safety briefing, escort, or area access badges.</a:t>
            </a:r>
            <a:endParaRPr lang="en-US" dirty="0"/>
          </a:p>
        </p:txBody>
      </p:sp>
      <p:cxnSp>
        <p:nvCxnSpPr>
          <p:cNvPr id="17" name="Straight Connector 16">
            <a:extLst>
              <a:ext uri="{FF2B5EF4-FFF2-40B4-BE49-F238E27FC236}">
                <a16:creationId xmlns:a16="http://schemas.microsoft.com/office/drawing/2014/main" id="{98A78484-DD08-731E-4AFA-A61ED7439E24}"/>
              </a:ext>
            </a:extLst>
          </p:cNvPr>
          <p:cNvCxnSpPr>
            <a:cxnSpLocks/>
          </p:cNvCxnSpPr>
          <p:nvPr/>
        </p:nvCxnSpPr>
        <p:spPr>
          <a:xfrm>
            <a:off x="370326" y="4277492"/>
            <a:ext cx="10554055" cy="0"/>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9" name="TextBox 18">
            <a:extLst>
              <a:ext uri="{FF2B5EF4-FFF2-40B4-BE49-F238E27FC236}">
                <a16:creationId xmlns:a16="http://schemas.microsoft.com/office/drawing/2014/main" id="{63A8146F-2A1F-7546-280D-4737801F65AE}"/>
              </a:ext>
            </a:extLst>
          </p:cNvPr>
          <p:cNvSpPr txBox="1"/>
          <p:nvPr/>
        </p:nvSpPr>
        <p:spPr>
          <a:xfrm>
            <a:off x="8234795" y="4368223"/>
            <a:ext cx="3586879" cy="369332"/>
          </a:xfrm>
          <a:prstGeom prst="rect">
            <a:avLst/>
          </a:prstGeom>
          <a:noFill/>
        </p:spPr>
        <p:txBody>
          <a:bodyPr wrap="none" rtlCol="0">
            <a:spAutoFit/>
          </a:bodyPr>
          <a:lstStyle/>
          <a:p>
            <a:r>
              <a:rPr lang="en-US" dirty="0"/>
              <a:t>ASP is located on West Fort Cavazos </a:t>
            </a:r>
          </a:p>
        </p:txBody>
      </p:sp>
      <p:sp>
        <p:nvSpPr>
          <p:cNvPr id="5" name="TextBox 4">
            <a:extLst>
              <a:ext uri="{FF2B5EF4-FFF2-40B4-BE49-F238E27FC236}">
                <a16:creationId xmlns:a16="http://schemas.microsoft.com/office/drawing/2014/main" id="{C984D431-FA40-DD06-DAB1-1CD9B5B19630}"/>
              </a:ext>
            </a:extLst>
          </p:cNvPr>
          <p:cNvSpPr txBox="1"/>
          <p:nvPr/>
        </p:nvSpPr>
        <p:spPr>
          <a:xfrm>
            <a:off x="8647682" y="2749727"/>
            <a:ext cx="3025211" cy="951535"/>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395D2770-D740-28BD-C084-D0C657BC54B0}"/>
              </a:ext>
            </a:extLst>
          </p:cNvPr>
          <p:cNvSpPr txBox="1"/>
          <p:nvPr/>
        </p:nvSpPr>
        <p:spPr>
          <a:xfrm>
            <a:off x="8796464" y="2575635"/>
            <a:ext cx="302521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2D2D2D"/>
                </a:solidFill>
                <a:effectLst/>
                <a:uLnTx/>
                <a:uFillTx/>
                <a:latin typeface="Calibri" panose="020F0502020204030204" pitchFamily="34" charset="0"/>
                <a:ea typeface="+mn-ea"/>
                <a:cs typeface="+mn-cs"/>
              </a:rPr>
              <a:t>Ammunition Supply Point Operating Procedures</a:t>
            </a:r>
            <a:r>
              <a:rPr kumimoji="0" lang="en-US" sz="1000" b="1" i="0" u="none" strike="noStrike" kern="1200" cap="none" spc="0" normalizeH="0" baseline="0" noProof="0" dirty="0">
                <a:ln>
                  <a:noFill/>
                </a:ln>
                <a:solidFill>
                  <a:srgbClr val="2D2D2D"/>
                </a:solidFill>
                <a:effectLst/>
                <a:uLnTx/>
                <a:uFillTx/>
                <a:latin typeface="Calibri" panose="020F0502020204030204"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ASP wall to wall inventories are required for accountability purposes and all ammunition stocks are counted as of a specific date. During wall to wall inventories all receipts, issues and shipments are on hold until completion of the inventory. Wall to wall inventories are coordinated and scheduled quarterly, for five working days (weekends and Federal holidays are not counted). </a:t>
            </a:r>
          </a:p>
        </p:txBody>
      </p:sp>
    </p:spTree>
    <p:extLst>
      <p:ext uri="{BB962C8B-B14F-4D97-AF65-F5344CB8AC3E}">
        <p14:creationId xmlns:p14="http://schemas.microsoft.com/office/powerpoint/2010/main" val="257412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F4157F-17C0-F50F-20BB-AFFFB26C4352}"/>
              </a:ext>
            </a:extLst>
          </p:cNvPr>
          <p:cNvSpPr/>
          <p:nvPr/>
        </p:nvSpPr>
        <p:spPr>
          <a:xfrm>
            <a:off x="0" y="0"/>
            <a:ext cx="12192000" cy="69889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 ARMY </a:t>
            </a:r>
          </a:p>
        </p:txBody>
      </p:sp>
      <p:sp>
        <p:nvSpPr>
          <p:cNvPr id="15" name="Star: 5 Points 14">
            <a:extLst>
              <a:ext uri="{FF2B5EF4-FFF2-40B4-BE49-F238E27FC236}">
                <a16:creationId xmlns:a16="http://schemas.microsoft.com/office/drawing/2014/main" id="{1049F8CF-8EC3-9A2C-6074-1DAFFD928304}"/>
              </a:ext>
            </a:extLst>
          </p:cNvPr>
          <p:cNvSpPr/>
          <p:nvPr/>
        </p:nvSpPr>
        <p:spPr>
          <a:xfrm>
            <a:off x="5037001" y="165246"/>
            <a:ext cx="521293" cy="368398"/>
          </a:xfrm>
          <a:prstGeom prst="star5">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D71A0B-B3AD-B56B-4200-FFDD7830CCFC}"/>
              </a:ext>
            </a:extLst>
          </p:cNvPr>
          <p:cNvSpPr txBox="1"/>
          <p:nvPr/>
        </p:nvSpPr>
        <p:spPr>
          <a:xfrm>
            <a:off x="247828" y="859661"/>
            <a:ext cx="11600779" cy="1631216"/>
          </a:xfrm>
          <a:prstGeom prst="rect">
            <a:avLst/>
          </a:prstGeom>
          <a:noFill/>
        </p:spPr>
        <p:txBody>
          <a:bodyPr wrap="square" rtlCol="0">
            <a:spAutoFit/>
          </a:bodyPr>
          <a:lstStyle/>
          <a:p>
            <a:pPr algn="l"/>
            <a:r>
              <a:rPr lang="en-US" dirty="0"/>
              <a:t> </a:t>
            </a:r>
            <a:endParaRPr lang="en-US" sz="10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endParaRPr lang="en-US" dirty="0"/>
          </a:p>
          <a:p>
            <a:endParaRPr lang="en-US" sz="1000" dirty="0"/>
          </a:p>
          <a:p>
            <a:endParaRPr lang="en-US" dirty="0"/>
          </a:p>
        </p:txBody>
      </p:sp>
      <p:sp>
        <p:nvSpPr>
          <p:cNvPr id="9" name="TextBox 8">
            <a:extLst>
              <a:ext uri="{FF2B5EF4-FFF2-40B4-BE49-F238E27FC236}">
                <a16:creationId xmlns:a16="http://schemas.microsoft.com/office/drawing/2014/main" id="{2831B6B2-D79B-C411-9151-6CFE63D18134}"/>
              </a:ext>
            </a:extLst>
          </p:cNvPr>
          <p:cNvSpPr txBox="1"/>
          <p:nvPr/>
        </p:nvSpPr>
        <p:spPr>
          <a:xfrm>
            <a:off x="247828" y="973274"/>
            <a:ext cx="3999432" cy="646331"/>
          </a:xfrm>
          <a:prstGeom prst="rect">
            <a:avLst/>
          </a:prstGeom>
          <a:noFill/>
        </p:spPr>
        <p:txBody>
          <a:bodyPr wrap="square" rtlCol="0">
            <a:spAutoFit/>
          </a:bodyPr>
          <a:lstStyle/>
          <a:p>
            <a:r>
              <a:rPr lang="en-US" b="1" u="sng" dirty="0"/>
              <a:t>Issue Procedures –</a:t>
            </a:r>
            <a:r>
              <a:rPr lang="en-US" b="1" u="sng" dirty="0">
                <a:solidFill>
                  <a:srgbClr val="FF0000"/>
                </a:solidFill>
              </a:rPr>
              <a:t>Action Tab (AT)</a:t>
            </a:r>
            <a:endParaRPr lang="en-US" b="1" dirty="0">
              <a:solidFill>
                <a:srgbClr val="92D050"/>
              </a:solidFill>
            </a:endParaRPr>
          </a:p>
          <a:p>
            <a:endParaRPr lang="en-US" dirty="0"/>
          </a:p>
        </p:txBody>
      </p:sp>
      <p:sp>
        <p:nvSpPr>
          <p:cNvPr id="11" name="TextBox 10">
            <a:extLst>
              <a:ext uri="{FF2B5EF4-FFF2-40B4-BE49-F238E27FC236}">
                <a16:creationId xmlns:a16="http://schemas.microsoft.com/office/drawing/2014/main" id="{4ED75C2B-F8F5-59C6-A8AB-9376DDC641C4}"/>
              </a:ext>
            </a:extLst>
          </p:cNvPr>
          <p:cNvSpPr txBox="1"/>
          <p:nvPr/>
        </p:nvSpPr>
        <p:spPr>
          <a:xfrm>
            <a:off x="4315661" y="1003042"/>
            <a:ext cx="3187546" cy="1692771"/>
          </a:xfrm>
          <a:prstGeom prst="rect">
            <a:avLst/>
          </a:prstGeom>
          <a:noFill/>
        </p:spPr>
        <p:txBody>
          <a:bodyPr wrap="square" rtlCol="0">
            <a:spAutoFit/>
          </a:bodyPr>
          <a:lstStyle/>
          <a:p>
            <a:r>
              <a:rPr lang="en-US" b="1" u="sng" dirty="0"/>
              <a:t> Turn-in Procedures – </a:t>
            </a:r>
            <a:r>
              <a:rPr lang="en-US" b="1" u="sng" dirty="0">
                <a:solidFill>
                  <a:srgbClr val="FF0000"/>
                </a:solidFill>
              </a:rPr>
              <a:t>AT</a:t>
            </a:r>
            <a:endParaRPr lang="en-US" dirty="0"/>
          </a:p>
          <a:p>
            <a:endParaRPr lang="en-US" b="1" dirty="0">
              <a:solidFill>
                <a:srgbClr val="92D050"/>
              </a:solidFill>
            </a:endParaRPr>
          </a:p>
          <a:p>
            <a:r>
              <a:rPr lang="en-US" sz="800" b="1" dirty="0"/>
              <a:t> </a:t>
            </a:r>
          </a:p>
          <a:p>
            <a:endParaRPr lang="en-US" b="1" dirty="0"/>
          </a:p>
          <a:p>
            <a:r>
              <a:rPr lang="en-US" sz="800" b="1" dirty="0"/>
              <a:t> </a:t>
            </a:r>
          </a:p>
          <a:p>
            <a:pPr marL="285750" indent="-285750">
              <a:buFont typeface="Arial" panose="020B0604020202020204" pitchFamily="34" charset="0"/>
              <a:buChar char="•"/>
            </a:pPr>
            <a:endParaRPr lang="en-US" b="1" dirty="0"/>
          </a:p>
          <a:p>
            <a:pPr marL="171450" indent="-171450">
              <a:buFont typeface="Wingdings" panose="05000000000000000000" pitchFamily="2" charset="2"/>
              <a:buChar char="Ø"/>
            </a:pPr>
            <a:endParaRPr lang="en-US" sz="800" b="1" dirty="0"/>
          </a:p>
          <a:p>
            <a:pPr marL="171450" indent="-171450">
              <a:buFont typeface="Wingdings" panose="05000000000000000000" pitchFamily="2" charset="2"/>
              <a:buChar char="Ø"/>
            </a:pPr>
            <a:endParaRPr lang="en-US" sz="800" b="1" dirty="0"/>
          </a:p>
        </p:txBody>
      </p:sp>
      <p:sp>
        <p:nvSpPr>
          <p:cNvPr id="16" name="TextBox 15">
            <a:extLst>
              <a:ext uri="{FF2B5EF4-FFF2-40B4-BE49-F238E27FC236}">
                <a16:creationId xmlns:a16="http://schemas.microsoft.com/office/drawing/2014/main" id="{04D7614B-3C27-FAD3-6A2D-B1FB21C72F9C}"/>
              </a:ext>
            </a:extLst>
          </p:cNvPr>
          <p:cNvSpPr txBox="1"/>
          <p:nvPr/>
        </p:nvSpPr>
        <p:spPr>
          <a:xfrm flipH="1">
            <a:off x="7789139" y="944241"/>
            <a:ext cx="3308577" cy="646331"/>
          </a:xfrm>
          <a:prstGeom prst="rect">
            <a:avLst/>
          </a:prstGeom>
          <a:noFill/>
        </p:spPr>
        <p:txBody>
          <a:bodyPr wrap="square" rtlCol="0">
            <a:spAutoFit/>
          </a:bodyPr>
          <a:lstStyle/>
          <a:p>
            <a:r>
              <a:rPr lang="en-US" b="1" u="sng" dirty="0"/>
              <a:t> Residue Turn-in Procedures -</a:t>
            </a:r>
            <a:r>
              <a:rPr lang="en-US" b="1" u="sng" dirty="0">
                <a:solidFill>
                  <a:srgbClr val="FF0000"/>
                </a:solidFill>
              </a:rPr>
              <a:t>AT</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BFBE5C4-6BA7-FE2A-3240-8307AE1C8FAB}"/>
                  </a:ext>
                </a:extLst>
              </p14:cNvPr>
              <p14:cNvContentPartPr/>
              <p14:nvPr/>
            </p14:nvContentPartPr>
            <p14:xfrm>
              <a:off x="4224467" y="5136311"/>
              <a:ext cx="360" cy="360"/>
            </p14:xfrm>
          </p:contentPart>
        </mc:Choice>
        <mc:Fallback xmlns="">
          <p:pic>
            <p:nvPicPr>
              <p:cNvPr id="4" name="Ink 3">
                <a:extLst>
                  <a:ext uri="{FF2B5EF4-FFF2-40B4-BE49-F238E27FC236}">
                    <a16:creationId xmlns:a16="http://schemas.microsoft.com/office/drawing/2014/main" id="{7BFBE5C4-6BA7-FE2A-3240-8307AE1C8FAB}"/>
                  </a:ext>
                </a:extLst>
              </p:cNvPr>
              <p:cNvPicPr/>
              <p:nvPr/>
            </p:nvPicPr>
            <p:blipFill>
              <a:blip r:embed="rId3"/>
              <a:stretch>
                <a:fillRect/>
              </a:stretch>
            </p:blipFill>
            <p:spPr>
              <a:xfrm>
                <a:off x="4215467" y="5127311"/>
                <a:ext cx="18000" cy="18000"/>
              </a:xfrm>
              <a:prstGeom prst="rect">
                <a:avLst/>
              </a:prstGeom>
            </p:spPr>
          </p:pic>
        </mc:Fallback>
      </mc:AlternateContent>
      <p:sp>
        <p:nvSpPr>
          <p:cNvPr id="5" name="TextBox 4">
            <a:extLst>
              <a:ext uri="{FF2B5EF4-FFF2-40B4-BE49-F238E27FC236}">
                <a16:creationId xmlns:a16="http://schemas.microsoft.com/office/drawing/2014/main" id="{7FD6438A-2807-7ED6-81BA-55900718BE4E}"/>
              </a:ext>
            </a:extLst>
          </p:cNvPr>
          <p:cNvSpPr txBox="1"/>
          <p:nvPr/>
        </p:nvSpPr>
        <p:spPr>
          <a:xfrm>
            <a:off x="247828" y="1896168"/>
            <a:ext cx="11600778" cy="738664"/>
          </a:xfrm>
          <a:prstGeom prst="rect">
            <a:avLst/>
          </a:prstGeom>
          <a:noFill/>
        </p:spPr>
        <p:txBody>
          <a:bodyPr wrap="square" rtlCol="0">
            <a:spAutoFit/>
          </a:bodyPr>
          <a:lstStyle/>
          <a:p>
            <a:pPr algn="ctr"/>
            <a:r>
              <a:rPr lang="en-US" sz="2400" b="1" dirty="0"/>
              <a:t>Policies and Procedures – AT</a:t>
            </a:r>
            <a:r>
              <a:rPr lang="en-US" sz="1000" b="1" dirty="0"/>
              <a:t> </a:t>
            </a:r>
          </a:p>
          <a:p>
            <a:r>
              <a:rPr lang="en-US" b="1" dirty="0">
                <a:solidFill>
                  <a:srgbClr val="FF0000"/>
                </a:solidFill>
              </a:rPr>
              <a:t>                                        </a:t>
            </a:r>
          </a:p>
        </p:txBody>
      </p:sp>
      <p:sp>
        <p:nvSpPr>
          <p:cNvPr id="7" name="TextBox 6">
            <a:extLst>
              <a:ext uri="{FF2B5EF4-FFF2-40B4-BE49-F238E27FC236}">
                <a16:creationId xmlns:a16="http://schemas.microsoft.com/office/drawing/2014/main" id="{D00BB992-70B1-FF3E-D547-058BC4161918}"/>
              </a:ext>
            </a:extLst>
          </p:cNvPr>
          <p:cNvSpPr txBox="1"/>
          <p:nvPr/>
        </p:nvSpPr>
        <p:spPr>
          <a:xfrm>
            <a:off x="3018086" y="2873669"/>
            <a:ext cx="6604320" cy="923330"/>
          </a:xfrm>
          <a:prstGeom prst="rect">
            <a:avLst/>
          </a:prstGeom>
          <a:noFill/>
        </p:spPr>
        <p:txBody>
          <a:bodyPr wrap="square" rtlCol="0">
            <a:spAutoFit/>
          </a:bodyPr>
          <a:lstStyle/>
          <a:p>
            <a:r>
              <a:rPr lang="en-US" dirty="0"/>
              <a:t>Hazard Classification of U.S. Military Explosives and Munitions (revision as of 1 AUG 2023)</a:t>
            </a:r>
          </a:p>
          <a:p>
            <a:r>
              <a:rPr lang="en-US" u="sng" dirty="0">
                <a:hlinkClick r:id="rId4"/>
              </a:rPr>
              <a:t>usarmy.mcalester.usamc.list.dac-yellowbook@army.mil</a:t>
            </a:r>
            <a:r>
              <a:rPr lang="en-US" u="sng" dirty="0"/>
              <a:t> : active link </a:t>
            </a:r>
          </a:p>
        </p:txBody>
      </p:sp>
    </p:spTree>
    <p:extLst>
      <p:ext uri="{BB962C8B-B14F-4D97-AF65-F5344CB8AC3E}">
        <p14:creationId xmlns:p14="http://schemas.microsoft.com/office/powerpoint/2010/main" val="615799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3172</TotalTime>
  <Words>447</Words>
  <Application>Microsoft Office PowerPoint</Application>
  <PresentationFormat>Widescreen</PresentationFormat>
  <Paragraphs>51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Leach, Evan S CIV USARMY ASC 407 AFSB (USA)</dc:creator>
  <cp:lastModifiedBy>Evan</cp:lastModifiedBy>
  <cp:revision>16</cp:revision>
  <cp:lastPrinted>2023-06-23T13:28:09Z</cp:lastPrinted>
  <dcterms:created xsi:type="dcterms:W3CDTF">2023-06-22T19:25:43Z</dcterms:created>
  <dcterms:modified xsi:type="dcterms:W3CDTF">2024-01-24T18:11:25Z</dcterms:modified>
</cp:coreProperties>
</file>