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10"/>
  </p:notesMasterIdLst>
  <p:handoutMasterIdLst>
    <p:handoutMasterId r:id="rId11"/>
  </p:handoutMasterIdLst>
  <p:sldIdLst>
    <p:sldId id="257" r:id="rId5"/>
    <p:sldId id="258" r:id="rId6"/>
    <p:sldId id="259" r:id="rId7"/>
    <p:sldId id="260" r:id="rId8"/>
    <p:sldId id="261" r:id="rId9"/>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AB65C-ADFD-477C-A44D-3FB6586C5C74}" v="47" dt="2025-05-27T12:13:49.6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20" autoAdjust="0"/>
  </p:normalViewPr>
  <p:slideViewPr>
    <p:cSldViewPr snapToGrid="0">
      <p:cViewPr varScale="1">
        <p:scale>
          <a:sx n="68" d="100"/>
          <a:sy n="68" d="100"/>
        </p:scale>
        <p:origin x="834" y="72"/>
      </p:cViewPr>
      <p:guideLst/>
    </p:cSldViewPr>
  </p:slideViewPr>
  <p:notesTextViewPr>
    <p:cViewPr>
      <p:scale>
        <a:sx n="3" d="2"/>
        <a:sy n="3" d="2"/>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56B6B4-8799-49BD-8CB4-2A2DC6568D73}" type="datetimeFigureOut">
              <a:rPr lang="en-US" smtClean="0"/>
              <a:t>5/28/2025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EFD899-078C-402B-A3BC-82D931DC6ACD}" type="slidenum">
              <a:rPr lang="en-US" smtClean="0"/>
              <a:t>‹#›</a:t>
            </a:fld>
            <a:endParaRPr lang="en-US"/>
          </a:p>
        </p:txBody>
      </p:sp>
    </p:spTree>
    <p:extLst>
      <p:ext uri="{BB962C8B-B14F-4D97-AF65-F5344CB8AC3E}">
        <p14:creationId xmlns:p14="http://schemas.microsoft.com/office/powerpoint/2010/main" val="290687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5/28/2025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1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23A-3D1E-270C-D5FA-9374B7E22FB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3336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D557-26D6-FC1E-EA36-000D0587451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3341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278F-61DE-D8B9-C285-28585F8AA7A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9993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26B9-D4C1-E8BE-C4CA-0DBFC589E012}"/>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3693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84D-1DDC-58F4-007E-19D518747766}"/>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257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1A6-9DF7-B67F-AEC4-8BD2A8C3F4C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080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A818-1957-65C8-2BCA-77C723E3067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059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500F-195B-86EE-16D3-AAC56E431B51}"/>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8736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22A2-61AA-3498-DC71-B9AF4F26A51A}"/>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510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401-FCC4-A2D0-2D2B-60FEB201A54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7086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614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A006-9372-D9CB-94E3-2340F82101AE}"/>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561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26C1-2FB3-BF72-8B4E-7D884FF3E6E1}"/>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119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E536-0E2F-18FA-E7F6-C7487BA9B0F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4684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F52F-8868-CC3A-FDDE-80CD5E4A4BBC}"/>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78415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804F-ADFF-B983-5223-418F83D7851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5948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C372-B1C2-187C-A92A-D5D119C338FC}"/>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2646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2E7F-8303-D090-2BC6-D84E83D4955D}"/>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9097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37BB-415A-41F2-E1D3-989B44DA0F1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8335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22B8-FD70-0C6F-B114-E7FF12CE130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119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1DCA-2132-4359-9622-4B707B940AE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787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3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3794-235A-8122-C945-9EBDD6D95E63}"/>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2608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8E85-37EF-2961-AF26-E19CDE173064}"/>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2666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EA4F-5B7C-5EB7-6B36-7F49E95561C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605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42EE-C566-78C5-C68A-ACCFF35489B9}"/>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20878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5085-2CE6-8B34-AE6E-F2F08230A69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1588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3AF2-C1C6-433D-A47E-C5BAC86D6C71}"/>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427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5606-31D2-60E7-3F7D-46149C703576}"/>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5599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61E6-C274-87F8-F6E3-E2FE4F293A8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2121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A0FD-A8B4-8955-4A07-3BD428966EC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916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132C-0105-FF7B-D8AF-8792D1260C8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69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0AEA-A074-F86A-4053-F0CC18E43ED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53431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58CE-B91D-A970-0F7F-EAF493D0B57D}"/>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5065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7A73-3E51-C3A6-4430-392D2946223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7509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A983-9CE1-754F-EDED-4398D3B761E3}"/>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6905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A7DA-A3CA-8FA2-A955-A793C5CEF57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7782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7258-5991-AE95-44CD-8CBA987C8A49}"/>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9229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7E05-05CF-D81A-93D7-0B56E97B8A1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25219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7780-2822-EA52-A3CD-E9D5E8761953}"/>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3977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FE58-7F93-CA26-1442-4C6F019E360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5419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CA7C-DCFC-80E7-2FE2-12CEB80B3FE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8129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BC73-F4AA-EAE8-DA4B-CC7985CEDACA}"/>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382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1527-A453-5FDB-4821-C50D58E99B6E}"/>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66977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1375-8CC8-8E38-0F2A-09FE4E61070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57917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B03C-B36B-A35B-5B2C-1A6E705C0EB3}"/>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29623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BFF-0A97-CD3F-2151-D3545D64908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69847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916E-E5D8-990F-6837-88851B3303F4}"/>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84311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35E-24C2-7CA3-DBDF-5D94BEFE21BC}"/>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8427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7A50-DBE5-0158-30D5-10FE8F99AACC}"/>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2258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A855-8902-ED32-C288-DFF7EECCCD8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99994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240D-42F1-4611-6EEB-6D5F469FC38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71000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BBE3-BF05-5CCC-0AD6-0933AD0EDC7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88943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F5BF-9163-3EB8-33DA-D876051C0CE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25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DF83-F4A9-AC6E-A294-C8CDFE36373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13005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0DED-3229-DED8-79FC-71FB9D24A5A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4110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BD9F-A02D-178D-12D8-726700074FD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5439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8FAF-10B1-63E8-7D30-2DA54FFAFE46}"/>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5589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94CB-833B-6CC0-16BD-ED8049636BB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83985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6088-FCAD-2B61-FDF2-6C005D07E4E9}"/>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932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8D1-6BC8-FE5C-F8C1-C1F2CAAE629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3378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4455-2046-F306-CCED-55016F891F34}"/>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1996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3855-9839-C915-9CDC-F7E961D5D28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84958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6C6E-C93F-47A9-A065-56CB391540FB}"/>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93562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3107-BD13-B272-25BC-40A5C7DCB33C}"/>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2452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398C-440D-E197-0C53-A57E71F3A1F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16690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A0E1-81F9-2C80-49B6-BDBD5F99FEA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03475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1F28-AA24-29A7-FF42-F6AD181783E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025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6ED8-54A3-F51E-B996-2833BAF97772}"/>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1203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4F5-7CB1-3E5E-FF31-8FE38A991005}"/>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1014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4BAA-A60F-AF1B-FEEF-B96AEE96A87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60163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0303-6F04-F592-D461-2EA8AEF51279}"/>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3662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92DD-88FA-A92C-A1C7-457B4DBB254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96798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7CAA-E137-8CEF-A6BF-678478D41B98}"/>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4294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4165-C8BB-497F-3838-B921FD6C3ECD}"/>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95137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568D-AA1D-89DB-B2F6-37A96A385197}"/>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3358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10FF-C260-B7AC-8517-1ED1EF0DE98E}"/>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018987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2420-5764-9A3B-1D74-3DCCBD09B866}"/>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1318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60E5-1966-08D8-22A0-5F4652D64D0F}"/>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8546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AE93-9946-D069-F2F8-8E6DAEFE7350}"/>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6399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27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649-EB0D-392B-CAFC-49D8A6666512}"/>
              </a:ext>
            </a:extLst>
          </p:cNvPr>
          <p:cNvSpPr>
            <a:spLocks noGrp="1"/>
          </p:cNvSpPr>
          <p:nvPr>
            <p:ph type="title"/>
          </p:nvPr>
        </p:nvSpPr>
        <p:spPr>
          <a:xfrm>
            <a:off x="838200" y="487363"/>
            <a:ext cx="10515600" cy="17668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09359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ogo">
            <a:extLst>
              <a:ext uri="{FF2B5EF4-FFF2-40B4-BE49-F238E27FC236}">
                <a16:creationId xmlns:a16="http://schemas.microsoft.com/office/drawing/2014/main" id="{DE85FFEE-F328-49A7-2BEA-79DC6C8E63AD}"/>
              </a:ext>
            </a:extLst>
          </p:cNvPr>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52398" y="235734"/>
            <a:ext cx="930166" cy="930166"/>
          </a:xfrm>
          <a:prstGeom prst="rect">
            <a:avLst/>
          </a:prstGeom>
        </p:spPr>
      </p:pic>
      <p:pic>
        <p:nvPicPr>
          <p:cNvPr id="7" name="Picture 6" descr="Logo">
            <a:extLst>
              <a:ext uri="{FF2B5EF4-FFF2-40B4-BE49-F238E27FC236}">
                <a16:creationId xmlns:a16="http://schemas.microsoft.com/office/drawing/2014/main" id="{DDC17573-26BE-CB5B-43D0-A3F38792B908}"/>
              </a:ext>
            </a:extLst>
          </p:cNvPr>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1109436" y="235734"/>
            <a:ext cx="930166" cy="930166"/>
          </a:xfrm>
          <a:prstGeom prst="rect">
            <a:avLst/>
          </a:prstGeom>
        </p:spPr>
      </p:pic>
    </p:spTree>
    <p:extLst>
      <p:ext uri="{BB962C8B-B14F-4D97-AF65-F5344CB8AC3E}">
        <p14:creationId xmlns:p14="http://schemas.microsoft.com/office/powerpoint/2010/main" val="26586921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52" r:id="rId58"/>
    <p:sldLayoutId id="2147483727" r:id="rId59"/>
    <p:sldLayoutId id="2147483728" r:id="rId60"/>
    <p:sldLayoutId id="2147483729" r:id="rId61"/>
    <p:sldLayoutId id="2147483730" r:id="rId62"/>
    <p:sldLayoutId id="2147483731" r:id="rId63"/>
    <p:sldLayoutId id="2147483732" r:id="rId64"/>
    <p:sldLayoutId id="2147483733" r:id="rId65"/>
    <p:sldLayoutId id="2147483734" r:id="rId66"/>
    <p:sldLayoutId id="2147483735" r:id="rId67"/>
    <p:sldLayoutId id="2147483736" r:id="rId68"/>
    <p:sldLayoutId id="2147483737" r:id="rId69"/>
    <p:sldLayoutId id="2147483738" r:id="rId70"/>
    <p:sldLayoutId id="2147483739" r:id="rId71"/>
    <p:sldLayoutId id="2147483740" r:id="rId72"/>
    <p:sldLayoutId id="2147483741" r:id="rId73"/>
    <p:sldLayoutId id="2147483742" r:id="rId74"/>
    <p:sldLayoutId id="2147483743" r:id="rId75"/>
    <p:sldLayoutId id="2147483744" r:id="rId76"/>
    <p:sldLayoutId id="2147483745" r:id="rId77"/>
    <p:sldLayoutId id="2147483746" r:id="rId78"/>
    <p:sldLayoutId id="2147483747" r:id="rId79"/>
    <p:sldLayoutId id="2147483748" r:id="rId80"/>
    <p:sldLayoutId id="2147483749" r:id="rId81"/>
    <p:sldLayoutId id="2147483750" r:id="rId82"/>
    <p:sldLayoutId id="2147483751" r:id="rId83"/>
  </p:sldLayoutIdLst>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callrtr.com/footedpajamas" TargetMode="External"/><Relationship Id="rId7" Type="http://schemas.openxmlformats.org/officeDocument/2006/relationships/image" Target="../media/image3.jpeg"/><Relationship Id="rId2" Type="http://schemas.openxmlformats.org/officeDocument/2006/relationships/hyperlink" Target="mailto:footedpajamas@realtimeresults.net"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cpsc.gov/Recalls/2025/Macys-Recalls-Holiday-Lane-Infant-Footed-Pajamas-Due-to-Injury-Hazard-Sold-Exclusively-by-Macys" TargetMode="External"/><Relationship Id="rId4" Type="http://schemas.openxmlformats.org/officeDocument/2006/relationships/hyperlink" Target="http://www.macy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yingpengds@163.com"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www.primark.com/" TargetMode="External"/><Relationship Id="rId2" Type="http://schemas.openxmlformats.org/officeDocument/2006/relationships/hyperlink" Target="https://www.primark.com/help/s/article/Recall-Notice-DTR-Plush-Bag-Stitch-and-DTR-Plush-Bag-Angel?language=en_U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mailto:guyouproductrecall@163.com"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rolanstar.com/pages/recall" TargetMode="External"/><Relationship Id="rId7" Type="http://schemas.openxmlformats.org/officeDocument/2006/relationships/image" Target="../media/image14.png"/><Relationship Id="rId2" Type="http://schemas.openxmlformats.org/officeDocument/2006/relationships/hyperlink" Target="mailto:Support@Areson.shop"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amazon.com/" TargetMode="External"/><Relationship Id="rId4" Type="http://schemas.openxmlformats.org/officeDocument/2006/relationships/hyperlink" Target="https://www.rolanst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7081" y="166232"/>
            <a:ext cx="8254313" cy="954107"/>
          </a:xfrm>
          <a:prstGeom prst="rect">
            <a:avLst/>
          </a:prstGeom>
          <a:noFill/>
          <a:ln w="19050">
            <a:solidFill>
              <a:schemeClr val="tx1"/>
            </a:solidFill>
          </a:ln>
        </p:spPr>
        <p:txBody>
          <a:bodyPr wrap="square" rtlCol="0">
            <a:spAutoFit/>
          </a:bodyPr>
          <a:lstStyle/>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SAFETY RECALL MESSAGE </a:t>
            </a:r>
          </a:p>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27 May 2025</a:t>
            </a:r>
          </a:p>
        </p:txBody>
      </p:sp>
      <p:sp>
        <p:nvSpPr>
          <p:cNvPr id="6" name="TextBox 5"/>
          <p:cNvSpPr txBox="1"/>
          <p:nvPr/>
        </p:nvSpPr>
        <p:spPr>
          <a:xfrm>
            <a:off x="556053" y="1260374"/>
            <a:ext cx="11087695" cy="6894195"/>
          </a:xfrm>
          <a:prstGeom prst="rect">
            <a:avLst/>
          </a:prstGeom>
          <a:noFill/>
          <a:ln w="19050">
            <a:solidFill>
              <a:schemeClr val="tx1"/>
            </a:solidFill>
          </a:ln>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Macy’s Holiday Lane Footed Pajamas Due to Injury Hazard (Recall Alert)</a:t>
            </a:r>
          </a:p>
          <a:p>
            <a:pPr algn="ctr"/>
            <a:endParaRPr lang="en-US"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Company Recall Date: </a:t>
            </a:r>
            <a:r>
              <a:rPr lang="en-US" sz="1400" dirty="0">
                <a:latin typeface="Arial" panose="020B0604020202020204" pitchFamily="34" charset="0"/>
                <a:cs typeface="Arial" panose="020B0604020202020204" pitchFamily="34" charset="0"/>
              </a:rPr>
              <a:t>22 May 2025</a:t>
            </a:r>
          </a:p>
          <a:p>
            <a:r>
              <a:rPr lang="en-US" sz="1400" b="1" dirty="0">
                <a:latin typeface="Arial" panose="020B0604020202020204" pitchFamily="34" charset="0"/>
                <a:cs typeface="Arial" panose="020B0604020202020204" pitchFamily="34" charset="0"/>
              </a:rPr>
              <a:t>Recall Number: 25-291</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Name of Product: </a:t>
            </a:r>
            <a:r>
              <a:rPr lang="en-US" sz="1400" dirty="0">
                <a:latin typeface="Arial" panose="020B0604020202020204" pitchFamily="34" charset="0"/>
                <a:cs typeface="Arial" panose="020B0604020202020204" pitchFamily="34" charset="0"/>
              </a:rPr>
              <a:t>Holiday Lane Infant Footed Pajamas</a:t>
            </a:r>
          </a:p>
          <a:p>
            <a:endParaRPr lang="en-US" sz="1400" dirty="0">
              <a:latin typeface="Arial" panose="020B0604020202020204" pitchFamily="34" charset="0"/>
              <a:cs typeface="Arial" panose="020B0604020202020204" pitchFamily="34" charset="0"/>
            </a:endParaRPr>
          </a:p>
          <a:p>
            <a:pPr algn="ctr"/>
            <a:r>
              <a:rPr lang="en-US" sz="2000" b="1" dirty="0">
                <a:solidFill>
                  <a:srgbClr val="FF0000"/>
                </a:solidFill>
                <a:latin typeface="Arial" panose="020B0604020202020204" pitchFamily="34" charset="0"/>
                <a:cs typeface="Arial" panose="020B0604020202020204" pitchFamily="34" charset="0"/>
              </a:rPr>
              <a:t>Hazard: The elastic on the pajamas’ ankles can be too tight and restrict blood circulation, posing an injury.</a:t>
            </a:r>
          </a:p>
          <a:p>
            <a:endParaRPr lang="en-US" sz="16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Consumer Contact: </a:t>
            </a:r>
            <a:r>
              <a:rPr lang="en-US" sz="1400" b="0" i="0" dirty="0">
                <a:solidFill>
                  <a:srgbClr val="0A0B0D"/>
                </a:solidFill>
                <a:effectLst/>
                <a:latin typeface="Roboto" panose="02000000000000000000" pitchFamily="2" charset="0"/>
              </a:rPr>
              <a:t>Macy’s toll-free at 833-408-0501 from 8:30 a.m. to 6 p.m.  ET Monday through Friday, email at </a:t>
            </a:r>
            <a:r>
              <a:rPr lang="en-US" sz="1400" b="0" i="0" u="none" strike="noStrike" dirty="0">
                <a:solidFill>
                  <a:srgbClr val="003F7B"/>
                </a:solidFill>
                <a:effectLst/>
                <a:latin typeface="Roboto" panose="02000000000000000000" pitchFamily="2" charset="0"/>
                <a:hlinkClick r:id="rId2"/>
              </a:rPr>
              <a:t>footedpajamas@realtimeresults.net</a:t>
            </a:r>
            <a:r>
              <a:rPr lang="en-US" sz="1400" b="0" i="0" dirty="0">
                <a:solidFill>
                  <a:srgbClr val="0A0B0D"/>
                </a:solidFill>
                <a:effectLst/>
                <a:latin typeface="Roboto" panose="02000000000000000000" pitchFamily="2" charset="0"/>
              </a:rPr>
              <a:t>, or online at </a:t>
            </a:r>
            <a:r>
              <a:rPr lang="en-US" sz="1400" b="0" i="0" u="none" strike="noStrike" dirty="0">
                <a:solidFill>
                  <a:srgbClr val="003F7B"/>
                </a:solidFill>
                <a:effectLst/>
                <a:latin typeface="Roboto" panose="02000000000000000000" pitchFamily="2" charset="0"/>
                <a:hlinkClick r:id="rId3"/>
              </a:rPr>
              <a:t>https://www.recallrtr.com/footedpajamas</a:t>
            </a:r>
            <a:r>
              <a:rPr lang="en-US" sz="1400" b="0" i="0" dirty="0">
                <a:solidFill>
                  <a:srgbClr val="0A0B0D"/>
                </a:solidFill>
                <a:effectLst/>
                <a:latin typeface="Roboto" panose="02000000000000000000" pitchFamily="2" charset="0"/>
              </a:rPr>
              <a:t> or </a:t>
            </a:r>
            <a:r>
              <a:rPr lang="en-US" sz="1400" b="0" i="0" u="none" strike="noStrike" dirty="0">
                <a:solidFill>
                  <a:srgbClr val="003F7B"/>
                </a:solidFill>
                <a:effectLst/>
                <a:latin typeface="Roboto" panose="02000000000000000000" pitchFamily="2" charset="0"/>
                <a:hlinkClick r:id="rId4"/>
              </a:rPr>
              <a:t>www.macys.com</a:t>
            </a:r>
            <a:r>
              <a:rPr lang="en-US" sz="1400" b="0" i="0" dirty="0">
                <a:solidFill>
                  <a:srgbClr val="0A0B0D"/>
                </a:solidFill>
                <a:effectLst/>
                <a:latin typeface="Roboto" panose="02000000000000000000" pitchFamily="2" charset="0"/>
              </a:rPr>
              <a:t> and click on “Product Recalls” at the bottom of the page for more information.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Description: </a:t>
            </a:r>
            <a:r>
              <a:rPr lang="en-US" sz="1400" b="0" i="0" dirty="0">
                <a:solidFill>
                  <a:srgbClr val="0A0B0D"/>
                </a:solidFill>
                <a:effectLst/>
                <a:latin typeface="Roboto" panose="02000000000000000000" pitchFamily="2" charset="0"/>
              </a:rPr>
              <a:t>This recall involves five different styles of Holiday Lane-branded infant footed pajamas. The cotton pajamas were sold in infant sizes 0-3 months, 3-6 months and 6-9 months. “Holiday Lane” is printed on the pajamas’ neck label. The size and PID/Style numbers are printed on the care instruction tag located on the pajamas’ side seam. For specific PID/Style numbers, visit </a:t>
            </a:r>
            <a:r>
              <a:rPr lang="en-US" sz="1400" b="0" i="0" dirty="0">
                <a:solidFill>
                  <a:srgbClr val="0A0B0D"/>
                </a:solidFill>
                <a:effectLst/>
                <a:latin typeface="Roboto" panose="02000000000000000000" pitchFamily="2" charset="0"/>
                <a:hlinkClick r:id="rId5"/>
              </a:rPr>
              <a:t>https://www.cpsc.gov/Recalls/2025/Macys-Recalls-Holiday-Lane-Infant-Footed-Pajamas-Due-to-Injury-Hazard-Sold-Exclusively-by-Macys</a:t>
            </a:r>
            <a:endParaRPr lang="en-US" sz="1400" b="0" i="0" dirty="0">
              <a:solidFill>
                <a:srgbClr val="0A0B0D"/>
              </a:solidFill>
              <a:effectLst/>
              <a:latin typeface="Roboto" panose="02000000000000000000" pitchFamily="2" charset="0"/>
            </a:endParaRPr>
          </a:p>
          <a:p>
            <a:endParaRPr lang="en-US" sz="1400" dirty="0">
              <a:latin typeface="Arial" panose="020B0604020202020204" pitchFamily="34" charset="0"/>
              <a:cs typeface="Arial" panose="020B0604020202020204" pitchFamily="34" charset="0"/>
            </a:endParaRPr>
          </a:p>
          <a:p>
            <a:pPr algn="l">
              <a:buNone/>
            </a:pPr>
            <a:r>
              <a:rPr lang="en-US" sz="1400" b="1" dirty="0">
                <a:solidFill>
                  <a:srgbClr val="FF0000"/>
                </a:solidFill>
                <a:latin typeface="Arial" panose="020B0604020202020204" pitchFamily="34" charset="0"/>
                <a:cs typeface="Arial" panose="020B0604020202020204" pitchFamily="34" charset="0"/>
              </a:rPr>
              <a:t>Remedy: </a:t>
            </a:r>
            <a:r>
              <a:rPr lang="en-US" sz="1400" b="1" i="0" dirty="0">
                <a:solidFill>
                  <a:srgbClr val="FF0000"/>
                </a:solidFill>
                <a:effectLst/>
                <a:latin typeface="Roboto" panose="02000000000000000000" pitchFamily="2" charset="0"/>
              </a:rPr>
              <a:t>Consumers should immediately stop using the recalled pajamas, take them away from children and contact Macy’s for instructions on how to receive a refund. Consumers should not return the recalled pajamas to the stores. Consumers will be asked to fill out the recall form at </a:t>
            </a:r>
            <a:r>
              <a:rPr lang="en-US" sz="1400" b="1" i="0" u="none" strike="noStrike" dirty="0">
                <a:solidFill>
                  <a:srgbClr val="FF0000"/>
                </a:solidFill>
                <a:effectLst/>
                <a:latin typeface="Roboto" panose="02000000000000000000" pitchFamily="2" charset="0"/>
                <a:hlinkClick r:id="rId3">
                  <a:extLst>
                    <a:ext uri="{A12FA001-AC4F-418D-AE19-62706E023703}">
                      <ahyp:hlinkClr xmlns:ahyp="http://schemas.microsoft.com/office/drawing/2018/hyperlinkcolor" val="tx"/>
                    </a:ext>
                  </a:extLst>
                </a:hlinkClick>
              </a:rPr>
              <a:t>https://www.recallrtr.com/footedpajamas</a:t>
            </a:r>
            <a:r>
              <a:rPr lang="en-US" sz="1400" b="1" i="0" dirty="0">
                <a:solidFill>
                  <a:srgbClr val="FF0000"/>
                </a:solidFill>
                <a:effectLst/>
                <a:latin typeface="Roboto" panose="02000000000000000000" pitchFamily="2" charset="0"/>
              </a:rPr>
              <a:t>. Once consumers fill out the recall form, they will be sent a pre-addressed, postage-paid envelope to return the footed pajamas free of charge. Macy’s will issue a $26.50 refund via check upon receipt of the recalled product. Macy’s is contacting all known purchasers directly.</a:t>
            </a:r>
          </a:p>
          <a:p>
            <a:pPr algn="l">
              <a:buNone/>
            </a:pPr>
            <a:br>
              <a:rPr lang="en-US" sz="1400" b="0" i="0" dirty="0">
                <a:solidFill>
                  <a:srgbClr val="1B1B1B"/>
                </a:solidFill>
                <a:effectLst/>
                <a:latin typeface="Roboto" panose="02000000000000000000" pitchFamily="2" charset="0"/>
              </a:rPr>
            </a:br>
            <a:endParaRPr lang="en-US" sz="1400" b="1" dirty="0">
              <a:solidFill>
                <a:srgbClr val="FF000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Incidents/Injuries: </a:t>
            </a:r>
            <a:r>
              <a:rPr lang="en-US" sz="1400" b="0" i="0" dirty="0">
                <a:solidFill>
                  <a:srgbClr val="0A0B0D"/>
                </a:solidFill>
                <a:effectLst/>
                <a:latin typeface="Roboto" panose="02000000000000000000" pitchFamily="2" charset="0"/>
              </a:rPr>
              <a:t>Macy’s has received four reports of the elastic being too tight on infants’ ankles, resulting in chafing, imprinting or restricting blood circulation.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Sold At: </a:t>
            </a:r>
            <a:r>
              <a:rPr lang="en-US" sz="1400" b="0" i="0" dirty="0">
                <a:solidFill>
                  <a:srgbClr val="1B1B1B"/>
                </a:solidFill>
                <a:effectLst/>
                <a:latin typeface="Roboto" panose="02000000000000000000" pitchFamily="2" charset="0"/>
              </a:rPr>
              <a:t>Macy’s stores nationwide, including Macy’s Backstage, and online at </a:t>
            </a:r>
            <a:r>
              <a:rPr lang="en-US" sz="1400" b="0" i="0" dirty="0">
                <a:solidFill>
                  <a:srgbClr val="1B1B1B"/>
                </a:solidFill>
                <a:effectLst/>
                <a:latin typeface="Roboto" panose="02000000000000000000" pitchFamily="2" charset="0"/>
                <a:hlinkClick r:id="rId4"/>
              </a:rPr>
              <a:t>www.macys.com</a:t>
            </a:r>
            <a:r>
              <a:rPr lang="en-US" sz="1400" b="0" i="0" dirty="0">
                <a:solidFill>
                  <a:srgbClr val="1B1B1B"/>
                </a:solidFill>
                <a:effectLst/>
                <a:latin typeface="Roboto" panose="02000000000000000000" pitchFamily="2" charset="0"/>
              </a:rPr>
              <a:t> </a:t>
            </a:r>
          </a:p>
          <a:p>
            <a:r>
              <a:rPr lang="en-US" sz="1400" b="0" i="0" dirty="0">
                <a:solidFill>
                  <a:srgbClr val="1B1B1B"/>
                </a:solidFill>
                <a:effectLst/>
                <a:latin typeface="Roboto" panose="02000000000000000000" pitchFamily="2" charset="0"/>
              </a:rPr>
              <a:t>from </a:t>
            </a:r>
            <a:r>
              <a:rPr lang="en-US" sz="1400" b="1" i="0" dirty="0">
                <a:solidFill>
                  <a:srgbClr val="FF0000"/>
                </a:solidFill>
                <a:effectLst/>
                <a:latin typeface="Roboto" panose="02000000000000000000" pitchFamily="2" charset="0"/>
              </a:rPr>
              <a:t>March 2024 through January 2025 for about $27.</a:t>
            </a:r>
            <a:endParaRPr lang="en-US" sz="1400" b="1" dirty="0">
              <a:latin typeface="Arial" panose="020B0604020202020204" pitchFamily="34" charset="0"/>
              <a:cs typeface="Arial" panose="020B0604020202020204" pitchFamily="34" charset="0"/>
            </a:endParaRPr>
          </a:p>
        </p:txBody>
      </p:sp>
      <p:pic>
        <p:nvPicPr>
          <p:cNvPr id="5" name="Picture 4" descr="A picture containing different, trouser&#10;&#10;AI-generated content may be incorrect.">
            <a:extLst>
              <a:ext uri="{FF2B5EF4-FFF2-40B4-BE49-F238E27FC236}">
                <a16:creationId xmlns:a16="http://schemas.microsoft.com/office/drawing/2014/main" id="{D8852EC1-1105-A63B-DB85-EC7527B33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7653" y="7286880"/>
            <a:ext cx="1883741" cy="1590805"/>
          </a:xfrm>
          <a:prstGeom prst="rect">
            <a:avLst/>
          </a:prstGeom>
        </p:spPr>
      </p:pic>
      <p:pic>
        <p:nvPicPr>
          <p:cNvPr id="9" name="Picture 8">
            <a:extLst>
              <a:ext uri="{FF2B5EF4-FFF2-40B4-BE49-F238E27FC236}">
                <a16:creationId xmlns:a16="http://schemas.microsoft.com/office/drawing/2014/main" id="{1F185079-0F6C-3089-D4BA-41784204C0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3453" y="7386963"/>
            <a:ext cx="1118042" cy="1490722"/>
          </a:xfrm>
          <a:prstGeom prst="rect">
            <a:avLst/>
          </a:prstGeom>
        </p:spPr>
      </p:pic>
    </p:spTree>
    <p:extLst>
      <p:ext uri="{BB962C8B-B14F-4D97-AF65-F5344CB8AC3E}">
        <p14:creationId xmlns:p14="http://schemas.microsoft.com/office/powerpoint/2010/main" val="31861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42D8-3035-637C-A547-849A2434C7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AF9DC2-9AD0-ECF0-7ECB-489A79D0570F}"/>
              </a:ext>
            </a:extLst>
          </p:cNvPr>
          <p:cNvSpPr txBox="1"/>
          <p:nvPr/>
        </p:nvSpPr>
        <p:spPr>
          <a:xfrm>
            <a:off x="1977081" y="166232"/>
            <a:ext cx="8254313" cy="954107"/>
          </a:xfrm>
          <a:prstGeom prst="rect">
            <a:avLst/>
          </a:prstGeom>
          <a:noFill/>
          <a:ln w="19050">
            <a:solidFill>
              <a:schemeClr val="tx1"/>
            </a:solidFill>
          </a:ln>
        </p:spPr>
        <p:txBody>
          <a:bodyPr wrap="square" rtlCol="0">
            <a:spAutoFit/>
          </a:bodyPr>
          <a:lstStyle/>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SAFETY RECALL MESSAGE </a:t>
            </a:r>
          </a:p>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27 May 2025</a:t>
            </a:r>
          </a:p>
        </p:txBody>
      </p:sp>
      <p:sp>
        <p:nvSpPr>
          <p:cNvPr id="6" name="TextBox 5">
            <a:extLst>
              <a:ext uri="{FF2B5EF4-FFF2-40B4-BE49-F238E27FC236}">
                <a16:creationId xmlns:a16="http://schemas.microsoft.com/office/drawing/2014/main" id="{50CCA8CA-CCBF-FD58-FF2E-A97ED136A30C}"/>
              </a:ext>
            </a:extLst>
          </p:cNvPr>
          <p:cNvSpPr txBox="1"/>
          <p:nvPr/>
        </p:nvSpPr>
        <p:spPr>
          <a:xfrm>
            <a:off x="556053" y="1260374"/>
            <a:ext cx="11087695" cy="7140416"/>
          </a:xfrm>
          <a:prstGeom prst="rect">
            <a:avLst/>
          </a:prstGeom>
          <a:noFill/>
          <a:ln w="19050">
            <a:solidFill>
              <a:schemeClr val="tx1"/>
            </a:solidFill>
          </a:ln>
        </p:spPr>
        <p:txBody>
          <a:bodyPr wrap="square" rtlCol="0">
            <a:spAutoFit/>
          </a:bodyPr>
          <a:lstStyle/>
          <a:p>
            <a:pPr algn="ctr"/>
            <a:r>
              <a:rPr lang="en-US" b="1" dirty="0" err="1">
                <a:solidFill>
                  <a:srgbClr val="FF0000"/>
                </a:solidFill>
                <a:latin typeface="Arial" panose="020B0604020202020204" pitchFamily="34" charset="0"/>
                <a:cs typeface="Arial" panose="020B0604020202020204" pitchFamily="34" charset="0"/>
              </a:rPr>
              <a:t>Nezmdi</a:t>
            </a:r>
            <a:r>
              <a:rPr lang="en-US" b="1" dirty="0">
                <a:solidFill>
                  <a:srgbClr val="FF0000"/>
                </a:solidFill>
                <a:latin typeface="Arial" panose="020B0604020202020204" pitchFamily="34" charset="0"/>
                <a:cs typeface="Arial" panose="020B0604020202020204" pitchFamily="34" charset="0"/>
              </a:rPr>
              <a:t> Infant Swings Recalled Due to Risk of Serious Injury or Death from Suffocation Hazard (Recall Alert)</a:t>
            </a:r>
          </a:p>
          <a:p>
            <a:pPr algn="ctr"/>
            <a:endParaRPr lang="en-US"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Company Recall Date:  </a:t>
            </a:r>
            <a:r>
              <a:rPr lang="en-US" sz="1400" dirty="0">
                <a:latin typeface="Arial" panose="020B0604020202020204" pitchFamily="34" charset="0"/>
                <a:cs typeface="Arial" panose="020B0604020202020204" pitchFamily="34" charset="0"/>
              </a:rPr>
              <a:t>22 May 2025</a:t>
            </a:r>
          </a:p>
          <a:p>
            <a:r>
              <a:rPr lang="en-US" sz="1400" b="1" dirty="0">
                <a:latin typeface="Arial" panose="020B0604020202020204" pitchFamily="34" charset="0"/>
                <a:cs typeface="Arial" panose="020B0604020202020204" pitchFamily="34" charset="0"/>
              </a:rPr>
              <a:t>Recall Number: 23-290</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Name of Product: </a:t>
            </a:r>
            <a:r>
              <a:rPr lang="en-US" sz="1400" b="0" i="0" dirty="0" err="1">
                <a:solidFill>
                  <a:srgbClr val="1B1B1B"/>
                </a:solidFill>
                <a:effectLst/>
                <a:latin typeface="Arial" panose="020B0604020202020204" pitchFamily="34" charset="0"/>
                <a:cs typeface="Arial" panose="020B0604020202020204" pitchFamily="34" charset="0"/>
              </a:rPr>
              <a:t>Nezmdi</a:t>
            </a:r>
            <a:r>
              <a:rPr lang="en-US" sz="1400" b="0" i="0" dirty="0">
                <a:solidFill>
                  <a:srgbClr val="1B1B1B"/>
                </a:solidFill>
                <a:effectLst/>
                <a:latin typeface="Arial" panose="020B0604020202020204" pitchFamily="34" charset="0"/>
                <a:cs typeface="Arial" panose="020B0604020202020204" pitchFamily="34" charset="0"/>
              </a:rPr>
              <a:t> Baby Swings</a:t>
            </a:r>
          </a:p>
          <a:p>
            <a:endParaRPr lang="en-US" sz="1400" dirty="0">
              <a:latin typeface="Arial" panose="020B0604020202020204" pitchFamily="34" charset="0"/>
              <a:cs typeface="Arial" panose="020B0604020202020204" pitchFamily="34" charset="0"/>
            </a:endParaRPr>
          </a:p>
          <a:p>
            <a:pPr algn="ctr"/>
            <a:r>
              <a:rPr lang="en-US" sz="1600" b="1" dirty="0">
                <a:solidFill>
                  <a:srgbClr val="FF0000"/>
                </a:solidFill>
                <a:latin typeface="Arial" panose="020B0604020202020204" pitchFamily="34" charset="0"/>
                <a:cs typeface="Arial" panose="020B0604020202020204" pitchFamily="34" charset="0"/>
              </a:rPr>
              <a:t>Hazard: The swings pose a suffocation hazard and a risk of serious injury or death to babies, because they were marketed for infant sleep and have an incline angle greater than 10 degrees, in violation of the Safe Sleep for Babies Act. The swing also fail to meet the mandatory warning requirements under the swing regulations. In addition, the remote control included with the swings contains a lithium coin battery and is missing the required warnings and instructions for consumer products containing button cell and coin batteries under Reese’s Law.</a:t>
            </a:r>
          </a:p>
          <a:p>
            <a:endParaRPr lang="en-US" sz="16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Consumer Contact: </a:t>
            </a:r>
            <a:br>
              <a:rPr lang="it-IT" sz="1400" b="0" i="0" dirty="0">
                <a:solidFill>
                  <a:srgbClr val="0A0B0D"/>
                </a:solidFill>
                <a:effectLst/>
                <a:latin typeface="Roboto" panose="02000000000000000000" pitchFamily="2" charset="0"/>
              </a:rPr>
            </a:br>
            <a:r>
              <a:rPr lang="it-IT" sz="1400" b="0" i="0" dirty="0">
                <a:solidFill>
                  <a:srgbClr val="0A0B0D"/>
                </a:solidFill>
                <a:effectLst/>
                <a:latin typeface="Roboto" panose="02000000000000000000" pitchFamily="2" charset="0"/>
              </a:rPr>
              <a:t>Nezmdi via email at </a:t>
            </a:r>
            <a:r>
              <a:rPr lang="it-IT" sz="1400" b="0" i="0" u="none" strike="noStrike" dirty="0">
                <a:solidFill>
                  <a:srgbClr val="003F7B"/>
                </a:solidFill>
                <a:effectLst/>
                <a:latin typeface="Roboto" panose="02000000000000000000" pitchFamily="2" charset="0"/>
                <a:hlinkClick r:id="rId2"/>
              </a:rPr>
              <a:t>yingpengds@163.com</a:t>
            </a:r>
            <a:r>
              <a:rPr lang="it-IT" sz="1400" b="0" i="0" dirty="0">
                <a:solidFill>
                  <a:srgbClr val="0A0B0D"/>
                </a:solidFill>
                <a:effectLst/>
                <a:latin typeface="Roboto" panose="02000000000000000000" pitchFamily="2" charset="0"/>
              </a:rPr>
              <a:t>.</a:t>
            </a:r>
          </a:p>
          <a:p>
            <a:endParaRPr lang="en-US" sz="1400" dirty="0">
              <a:latin typeface="Arial" panose="020B0604020202020204" pitchFamily="34" charset="0"/>
              <a:cs typeface="Arial" panose="020B0604020202020204" pitchFamily="34" charset="0"/>
            </a:endParaRPr>
          </a:p>
          <a:p>
            <a:pPr algn="l">
              <a:buNone/>
            </a:pPr>
            <a:r>
              <a:rPr lang="en-US" sz="1400" b="1" dirty="0">
                <a:latin typeface="Arial" panose="020B0604020202020204" pitchFamily="34" charset="0"/>
                <a:cs typeface="Arial" panose="020B0604020202020204" pitchFamily="34" charset="0"/>
              </a:rPr>
              <a:t>Description: </a:t>
            </a:r>
            <a:r>
              <a:rPr lang="en-US" sz="1400" b="0" i="0" dirty="0">
                <a:solidFill>
                  <a:srgbClr val="0A0B0D"/>
                </a:solidFill>
                <a:effectLst/>
                <a:latin typeface="Roboto" panose="02000000000000000000" pitchFamily="2" charset="0"/>
              </a:rPr>
              <a:t>This recall involves </a:t>
            </a:r>
            <a:r>
              <a:rPr lang="en-US" sz="1400" b="0" i="0" dirty="0" err="1">
                <a:solidFill>
                  <a:srgbClr val="0A0B0D"/>
                </a:solidFill>
                <a:effectLst/>
                <a:latin typeface="Roboto" panose="02000000000000000000" pitchFamily="2" charset="0"/>
              </a:rPr>
              <a:t>Nezmdi</a:t>
            </a:r>
            <a:r>
              <a:rPr lang="en-US" sz="1400" b="0" i="0" dirty="0">
                <a:solidFill>
                  <a:srgbClr val="0A0B0D"/>
                </a:solidFill>
                <a:effectLst/>
                <a:latin typeface="Roboto" panose="02000000000000000000" pitchFamily="2" charset="0"/>
              </a:rPr>
              <a:t>-branded electric infant swings. They were sold in pink and have a white base with a black control panel, star and moon hanging plush toys, a pillow, a seat cover and a mosquito net with a canopy. They measure about 25.5 inches in length, 25.5 inches in width and 20.8 inches in height and come with a remote control and a USB cable. A leather patch with the brand “</a:t>
            </a:r>
            <a:r>
              <a:rPr lang="en-US" sz="1400" b="0" i="0" dirty="0" err="1">
                <a:solidFill>
                  <a:srgbClr val="0A0B0D"/>
                </a:solidFill>
                <a:effectLst/>
                <a:latin typeface="Roboto" panose="02000000000000000000" pitchFamily="2" charset="0"/>
              </a:rPr>
              <a:t>Nezmdi</a:t>
            </a:r>
            <a:r>
              <a:rPr lang="en-US" sz="1400" b="0" i="0" dirty="0">
                <a:solidFill>
                  <a:srgbClr val="0A0B0D"/>
                </a:solidFill>
                <a:effectLst/>
                <a:latin typeface="Roboto" panose="02000000000000000000" pitchFamily="2" charset="0"/>
              </a:rPr>
              <a:t>” is sewn onto the restraints. “Model Number: S0008” and “Baby Swing Chair” are printed on a label located under the seat. </a:t>
            </a:r>
          </a:p>
          <a:p>
            <a:pPr algn="l">
              <a:buNone/>
            </a:pPr>
            <a:endParaRPr lang="en-US" sz="1400" dirty="0">
              <a:latin typeface="Arial" panose="020B0604020202020204" pitchFamily="34" charset="0"/>
              <a:cs typeface="Arial" panose="020B0604020202020204" pitchFamily="34" charset="0"/>
            </a:endParaRPr>
          </a:p>
          <a:p>
            <a:pPr algn="l">
              <a:buNone/>
            </a:pPr>
            <a:r>
              <a:rPr lang="en-US" sz="1400" b="1" dirty="0">
                <a:solidFill>
                  <a:srgbClr val="FF0000"/>
                </a:solidFill>
                <a:latin typeface="Arial" panose="020B0604020202020204" pitchFamily="34" charset="0"/>
                <a:cs typeface="Arial" panose="020B0604020202020204" pitchFamily="34" charset="0"/>
              </a:rPr>
              <a:t>Remedy: </a:t>
            </a:r>
            <a:r>
              <a:rPr lang="en-US" sz="1400" b="1" i="0" dirty="0">
                <a:solidFill>
                  <a:srgbClr val="FF0000"/>
                </a:solidFill>
                <a:effectLst/>
                <a:latin typeface="Roboto" panose="02000000000000000000" pitchFamily="2" charset="0"/>
              </a:rPr>
              <a:t>Consumers should stop using the recalled infant swings immediately and contact </a:t>
            </a:r>
            <a:r>
              <a:rPr lang="en-US" sz="1400" b="1" i="0" dirty="0" err="1">
                <a:solidFill>
                  <a:srgbClr val="FF0000"/>
                </a:solidFill>
                <a:effectLst/>
                <a:latin typeface="Roboto" panose="02000000000000000000" pitchFamily="2" charset="0"/>
              </a:rPr>
              <a:t>Nezmdi</a:t>
            </a:r>
            <a:r>
              <a:rPr lang="en-US" sz="1400" b="1" i="0" dirty="0">
                <a:solidFill>
                  <a:srgbClr val="FF0000"/>
                </a:solidFill>
                <a:effectLst/>
                <a:latin typeface="Roboto" panose="02000000000000000000" pitchFamily="2" charset="0"/>
              </a:rPr>
              <a:t> for a full refund. Consumers should send a photo of the swing cover cut in half with “Recalled” written with permanent marker on its base to </a:t>
            </a:r>
            <a:r>
              <a:rPr lang="en-US" sz="1400" b="1" i="0" u="none" strike="noStrike" dirty="0">
                <a:solidFill>
                  <a:srgbClr val="FF0000"/>
                </a:solidFill>
                <a:effectLst/>
                <a:latin typeface="Roboto" panose="02000000000000000000" pitchFamily="2" charset="0"/>
                <a:hlinkClick r:id="rId2">
                  <a:extLst>
                    <a:ext uri="{A12FA001-AC4F-418D-AE19-62706E023703}">
                      <ahyp:hlinkClr xmlns:ahyp="http://schemas.microsoft.com/office/drawing/2018/hyperlinkcolor" val="tx"/>
                    </a:ext>
                  </a:extLst>
                </a:hlinkClick>
              </a:rPr>
              <a:t>yingpengds@163.com</a:t>
            </a:r>
            <a:r>
              <a:rPr lang="en-US" sz="1400" b="1" i="0" dirty="0">
                <a:solidFill>
                  <a:srgbClr val="FF0000"/>
                </a:solidFill>
                <a:effectLst/>
                <a:latin typeface="Roboto" panose="02000000000000000000" pitchFamily="2" charset="0"/>
              </a:rPr>
              <a:t>, and then dispose of the swing in accordance with state and local procedures. </a:t>
            </a:r>
            <a:r>
              <a:rPr lang="en-US" sz="1400" b="1" i="0" dirty="0" err="1">
                <a:solidFill>
                  <a:srgbClr val="FF0000"/>
                </a:solidFill>
                <a:effectLst/>
                <a:latin typeface="Roboto" panose="02000000000000000000" pitchFamily="2" charset="0"/>
              </a:rPr>
              <a:t>Nezmdi</a:t>
            </a:r>
            <a:r>
              <a:rPr lang="en-US" sz="1400" b="1" i="0" dirty="0">
                <a:solidFill>
                  <a:srgbClr val="FF0000"/>
                </a:solidFill>
                <a:effectLst/>
                <a:latin typeface="Roboto" panose="02000000000000000000" pitchFamily="2" charset="0"/>
              </a:rPr>
              <a:t> is contacting all known purchasers directly.</a:t>
            </a:r>
          </a:p>
          <a:p>
            <a:pPr algn="l"/>
            <a:r>
              <a:rPr lang="en-US" sz="1400" b="1" i="0" dirty="0">
                <a:solidFill>
                  <a:srgbClr val="FF0000"/>
                </a:solidFill>
                <a:effectLst/>
                <a:latin typeface="Roboto" panose="02000000000000000000" pitchFamily="2" charset="0"/>
              </a:rPr>
              <a:t>Note: Button cell and coin batteries are hazardous. Batteries should be disposed of or recycled by following local hazardous waste procedures.</a:t>
            </a:r>
          </a:p>
          <a:p>
            <a:endParaRPr lang="en-US" sz="1400" b="1" dirty="0">
              <a:solidFill>
                <a:srgbClr val="FF000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Incidents/Injuries: </a:t>
            </a:r>
            <a:r>
              <a:rPr lang="en-US" sz="1400" dirty="0">
                <a:solidFill>
                  <a:srgbClr val="0A0B0D"/>
                </a:solidFill>
                <a:latin typeface="Roboto" panose="02000000000000000000" pitchFamily="2" charset="0"/>
                <a:cs typeface="Arial" panose="020B0604020202020204" pitchFamily="34" charset="0"/>
              </a:rPr>
              <a:t>None reported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Sold At: </a:t>
            </a:r>
            <a:r>
              <a:rPr lang="en-US" sz="1400" dirty="0">
                <a:latin typeface="Arial" panose="020B0604020202020204" pitchFamily="34" charset="0"/>
                <a:cs typeface="Arial" panose="020B0604020202020204" pitchFamily="34" charset="0"/>
              </a:rPr>
              <a:t>Amazon.com </a:t>
            </a:r>
            <a:r>
              <a:rPr lang="en-US" sz="1400" b="0" i="0" dirty="0">
                <a:solidFill>
                  <a:srgbClr val="1B1B1B"/>
                </a:solidFill>
                <a:effectLst/>
                <a:latin typeface="Roboto" panose="02000000000000000000" pitchFamily="2" charset="0"/>
              </a:rPr>
              <a:t>from </a:t>
            </a:r>
            <a:r>
              <a:rPr lang="en-US" sz="1400" b="1" i="0" dirty="0">
                <a:solidFill>
                  <a:srgbClr val="FF0000"/>
                </a:solidFill>
                <a:effectLst/>
                <a:latin typeface="Roboto" panose="02000000000000000000" pitchFamily="2" charset="0"/>
              </a:rPr>
              <a:t>September 2024 through February 2025 for about $</a:t>
            </a:r>
            <a:r>
              <a:rPr lang="en-US" sz="1400" b="1" dirty="0">
                <a:solidFill>
                  <a:srgbClr val="FF0000"/>
                </a:solidFill>
                <a:latin typeface="Roboto" panose="02000000000000000000" pitchFamily="2" charset="0"/>
              </a:rPr>
              <a:t>70</a:t>
            </a:r>
            <a:r>
              <a:rPr lang="en-US" sz="1400" b="1" i="0" dirty="0">
                <a:solidFill>
                  <a:srgbClr val="FF0000"/>
                </a:solidFill>
                <a:effectLst/>
                <a:latin typeface="Roboto" panose="02000000000000000000" pitchFamily="2" charset="0"/>
              </a:rPr>
              <a:t>.</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5" name="Picture 4" descr="A picture containing transport&#10;&#10;AI-generated content may be incorrect.">
            <a:extLst>
              <a:ext uri="{FF2B5EF4-FFF2-40B4-BE49-F238E27FC236}">
                <a16:creationId xmlns:a16="http://schemas.microsoft.com/office/drawing/2014/main" id="{686CFF82-A293-1B89-ABB5-285B23559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804" y="7000951"/>
            <a:ext cx="1492098" cy="1765350"/>
          </a:xfrm>
          <a:prstGeom prst="rect">
            <a:avLst/>
          </a:prstGeom>
        </p:spPr>
      </p:pic>
      <p:pic>
        <p:nvPicPr>
          <p:cNvPr id="8" name="Picture 7" descr="A picture containing indoor, cloth&#10;&#10;AI-generated content may be incorrect.">
            <a:extLst>
              <a:ext uri="{FF2B5EF4-FFF2-40B4-BE49-F238E27FC236}">
                <a16:creationId xmlns:a16="http://schemas.microsoft.com/office/drawing/2014/main" id="{E396284F-E7CD-CD4D-E896-6EF06509A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708" y="7123355"/>
            <a:ext cx="1408686" cy="1520542"/>
          </a:xfrm>
          <a:prstGeom prst="rect">
            <a:avLst/>
          </a:prstGeom>
        </p:spPr>
      </p:pic>
      <p:pic>
        <p:nvPicPr>
          <p:cNvPr id="11" name="Picture 10" descr="Text, letter&#10;&#10;AI-generated content may be incorrect.">
            <a:extLst>
              <a:ext uri="{FF2B5EF4-FFF2-40B4-BE49-F238E27FC236}">
                <a16:creationId xmlns:a16="http://schemas.microsoft.com/office/drawing/2014/main" id="{7D1B9D10-E696-8360-3B42-DDF6275DB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348" y="8120770"/>
            <a:ext cx="2413238" cy="856998"/>
          </a:xfrm>
          <a:prstGeom prst="rect">
            <a:avLst/>
          </a:prstGeom>
        </p:spPr>
      </p:pic>
      <p:pic>
        <p:nvPicPr>
          <p:cNvPr id="14" name="Picture 13" descr="A picture containing text, electronics&#10;&#10;AI-generated content may be incorrect.">
            <a:extLst>
              <a:ext uri="{FF2B5EF4-FFF2-40B4-BE49-F238E27FC236}">
                <a16:creationId xmlns:a16="http://schemas.microsoft.com/office/drawing/2014/main" id="{D72024B5-3201-D7E1-4BE4-A13136B5FB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5389" y="7073436"/>
            <a:ext cx="491451" cy="1047334"/>
          </a:xfrm>
          <a:prstGeom prst="rect">
            <a:avLst/>
          </a:prstGeom>
        </p:spPr>
      </p:pic>
    </p:spTree>
    <p:extLst>
      <p:ext uri="{BB962C8B-B14F-4D97-AF65-F5344CB8AC3E}">
        <p14:creationId xmlns:p14="http://schemas.microsoft.com/office/powerpoint/2010/main" val="266320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7A8A6-91E1-94F2-6464-A2070071D9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8CC69A-E3EC-3897-1990-A8C86C777244}"/>
              </a:ext>
            </a:extLst>
          </p:cNvPr>
          <p:cNvSpPr txBox="1"/>
          <p:nvPr/>
        </p:nvSpPr>
        <p:spPr>
          <a:xfrm>
            <a:off x="1977081" y="166232"/>
            <a:ext cx="8254313" cy="954107"/>
          </a:xfrm>
          <a:prstGeom prst="rect">
            <a:avLst/>
          </a:prstGeom>
          <a:noFill/>
          <a:ln w="19050">
            <a:solidFill>
              <a:schemeClr val="tx1"/>
            </a:solidFill>
          </a:ln>
        </p:spPr>
        <p:txBody>
          <a:bodyPr wrap="square" rtlCol="0">
            <a:spAutoFit/>
          </a:bodyPr>
          <a:lstStyle/>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SAFETY RECALL MESSAGE </a:t>
            </a:r>
          </a:p>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27 May 2025</a:t>
            </a:r>
          </a:p>
        </p:txBody>
      </p:sp>
      <p:sp>
        <p:nvSpPr>
          <p:cNvPr id="6" name="TextBox 5">
            <a:extLst>
              <a:ext uri="{FF2B5EF4-FFF2-40B4-BE49-F238E27FC236}">
                <a16:creationId xmlns:a16="http://schemas.microsoft.com/office/drawing/2014/main" id="{E7E5F053-CEF7-B7EA-DC0F-7CAD36C1D063}"/>
              </a:ext>
            </a:extLst>
          </p:cNvPr>
          <p:cNvSpPr txBox="1"/>
          <p:nvPr/>
        </p:nvSpPr>
        <p:spPr>
          <a:xfrm>
            <a:off x="556053" y="1260374"/>
            <a:ext cx="11087695" cy="5970865"/>
          </a:xfrm>
          <a:prstGeom prst="rect">
            <a:avLst/>
          </a:prstGeom>
          <a:noFill/>
          <a:ln w="19050">
            <a:solidFill>
              <a:schemeClr val="tx1"/>
            </a:solidFill>
          </a:ln>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Primark Recalls DTR Plush Bag Stitch and DTR Plush Bag Angel Due to Choking and Ingestion Hazards (Recall Alert)</a:t>
            </a:r>
          </a:p>
          <a:p>
            <a:pPr algn="ctr"/>
            <a:endParaRPr lang="en-US"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Company Recall Date: </a:t>
            </a:r>
            <a:r>
              <a:rPr lang="en-US" sz="1400" dirty="0">
                <a:latin typeface="Arial" panose="020B0604020202020204" pitchFamily="34" charset="0"/>
                <a:cs typeface="Arial" panose="020B0604020202020204" pitchFamily="34" charset="0"/>
              </a:rPr>
              <a:t>22 May 2025</a:t>
            </a:r>
          </a:p>
          <a:p>
            <a:r>
              <a:rPr lang="en-US" sz="1400" b="1" dirty="0">
                <a:latin typeface="Arial" panose="020B0604020202020204" pitchFamily="34" charset="0"/>
                <a:cs typeface="Arial" panose="020B0604020202020204" pitchFamily="34" charset="0"/>
              </a:rPr>
              <a:t>Recall Number: 23-294</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Name of Product: </a:t>
            </a:r>
            <a:r>
              <a:rPr lang="en-US" sz="1400" dirty="0">
                <a:latin typeface="Arial" panose="020B0604020202020204" pitchFamily="34" charset="0"/>
                <a:cs typeface="Arial" panose="020B0604020202020204" pitchFamily="34" charset="0"/>
              </a:rPr>
              <a:t>DTR Plush Bag Stitch and DTR Plush Bag Angel</a:t>
            </a:r>
          </a:p>
          <a:p>
            <a:endParaRPr lang="en-US" sz="1400" dirty="0">
              <a:latin typeface="Arial" panose="020B0604020202020204" pitchFamily="34" charset="0"/>
              <a:cs typeface="Arial" panose="020B0604020202020204" pitchFamily="34" charset="0"/>
            </a:endParaRPr>
          </a:p>
          <a:p>
            <a:pPr algn="ctr"/>
            <a:r>
              <a:rPr lang="en-US" b="1" dirty="0">
                <a:solidFill>
                  <a:srgbClr val="FF0000"/>
                </a:solidFill>
                <a:latin typeface="Arial" panose="020B0604020202020204" pitchFamily="34" charset="0"/>
                <a:cs typeface="Arial" panose="020B0604020202020204" pitchFamily="34" charset="0"/>
              </a:rPr>
              <a:t>Hazard: </a:t>
            </a:r>
            <a:r>
              <a:rPr lang="en-US" b="1" i="0" dirty="0">
                <a:solidFill>
                  <a:srgbClr val="FF0000"/>
                </a:solidFill>
                <a:effectLst/>
                <a:latin typeface="Roboto" panose="02000000000000000000" pitchFamily="2" charset="0"/>
              </a:rPr>
              <a:t>The zipper pull on the bag of the plush bags can detach, posing a risk of serious injury or death from choking and/or ingestion of the zipper pull.</a:t>
            </a:r>
          </a:p>
          <a:p>
            <a:pPr algn="ctr"/>
            <a:endParaRPr lang="en-US"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Consumer Contact: </a:t>
            </a:r>
            <a:r>
              <a:rPr lang="en-US" sz="1400" b="0" i="0" dirty="0">
                <a:solidFill>
                  <a:srgbClr val="0A0B0D"/>
                </a:solidFill>
                <a:effectLst/>
                <a:latin typeface="Roboto" panose="02000000000000000000" pitchFamily="2" charset="0"/>
              </a:rPr>
              <a:t>Primark collect at 617-946-3236 from 8 a.m. to 5 p.m. ET Monday through Friday, or online at </a:t>
            </a:r>
            <a:r>
              <a:rPr lang="en-US" sz="1400" b="0" i="0" u="none" strike="noStrike" dirty="0">
                <a:solidFill>
                  <a:srgbClr val="003F7B"/>
                </a:solidFill>
                <a:effectLst/>
                <a:latin typeface="Roboto" panose="02000000000000000000" pitchFamily="2" charset="0"/>
                <a:hlinkClick r:id="rId2"/>
              </a:rPr>
              <a:t>Recall Notice DTR Plush Bag Stitch and DTR Plush Bag Angel</a:t>
            </a:r>
            <a:r>
              <a:rPr lang="en-US" sz="1400" b="0" i="0" dirty="0">
                <a:solidFill>
                  <a:srgbClr val="0A0B0D"/>
                </a:solidFill>
                <a:effectLst/>
                <a:latin typeface="Roboto" panose="02000000000000000000" pitchFamily="2" charset="0"/>
              </a:rPr>
              <a:t> or at </a:t>
            </a:r>
            <a:r>
              <a:rPr lang="en-US" sz="1400" b="0" i="0" u="none" strike="noStrike" dirty="0">
                <a:solidFill>
                  <a:srgbClr val="003F7B"/>
                </a:solidFill>
                <a:effectLst/>
                <a:latin typeface="Roboto" panose="02000000000000000000" pitchFamily="2" charset="0"/>
                <a:hlinkClick r:id="rId3"/>
              </a:rPr>
              <a:t>www.primark.com</a:t>
            </a:r>
            <a:r>
              <a:rPr lang="en-US" sz="1400" b="0" i="0" dirty="0">
                <a:solidFill>
                  <a:srgbClr val="0A0B0D"/>
                </a:solidFill>
                <a:effectLst/>
                <a:latin typeface="Roboto" panose="02000000000000000000" pitchFamily="2" charset="0"/>
              </a:rPr>
              <a:t> and click on “Recall” at the bottom of the page for more information.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Description: </a:t>
            </a:r>
            <a:r>
              <a:rPr lang="en-US" sz="1400" b="0" i="0" dirty="0">
                <a:solidFill>
                  <a:srgbClr val="0A0B0D"/>
                </a:solidFill>
                <a:effectLst/>
                <a:latin typeface="Roboto" panose="02000000000000000000" pitchFamily="2" charset="0"/>
              </a:rPr>
              <a:t>This recall involves the DTR Plush Bag Stitch and DTR Plush Bag Angel. The Stitch plush bags were sold in blue and the Angel bags were sold in purple. The bags measure about 10 inches long and 8 inches wide, with a swing tag care label that hangs off the side of the bag.</a:t>
            </a:r>
          </a:p>
          <a:p>
            <a:endParaRPr lang="en-US" sz="1400" b="1" dirty="0">
              <a:solidFill>
                <a:srgbClr val="FF0000"/>
              </a:solidFill>
              <a:latin typeface="Arial" panose="020B0604020202020204" pitchFamily="34" charset="0"/>
              <a:cs typeface="Arial" panose="020B0604020202020204" pitchFamily="34" charset="0"/>
            </a:endParaRPr>
          </a:p>
          <a:p>
            <a:r>
              <a:rPr lang="en-US" sz="1600" b="1" dirty="0">
                <a:solidFill>
                  <a:srgbClr val="FF0000"/>
                </a:solidFill>
                <a:latin typeface="Arial" panose="020B0604020202020204" pitchFamily="34" charset="0"/>
                <a:cs typeface="Arial" panose="020B0604020202020204" pitchFamily="34" charset="0"/>
              </a:rPr>
              <a:t>Remedy: </a:t>
            </a:r>
            <a:r>
              <a:rPr lang="en-US" sz="1600" b="1" i="0" dirty="0">
                <a:solidFill>
                  <a:srgbClr val="FF0000"/>
                </a:solidFill>
                <a:effectLst/>
                <a:latin typeface="Roboto" panose="02000000000000000000" pitchFamily="2" charset="0"/>
              </a:rPr>
              <a:t>Consumers should immediately take the recalled plush bags away from children, stop using them and return them to a Primark store for a full refund in the form of the original payment.</a:t>
            </a:r>
          </a:p>
          <a:p>
            <a:endParaRPr lang="en-US" sz="1400" b="1" dirty="0">
              <a:solidFill>
                <a:srgbClr val="FF000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Incidents/Injuries: </a:t>
            </a:r>
            <a:r>
              <a:rPr lang="en-US" sz="1400" dirty="0">
                <a:latin typeface="Arial" panose="020B0604020202020204" pitchFamily="34" charset="0"/>
                <a:cs typeface="Arial" panose="020B0604020202020204" pitchFamily="34" charset="0"/>
              </a:rPr>
              <a:t>None reported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Sold At: </a:t>
            </a:r>
            <a:r>
              <a:rPr lang="en-US" sz="1400" dirty="0">
                <a:latin typeface="Arial" panose="020B0604020202020204" pitchFamily="34" charset="0"/>
                <a:cs typeface="Arial" panose="020B0604020202020204" pitchFamily="34" charset="0"/>
              </a:rPr>
              <a:t>Primark stores located in the northeast and in Florida, Maryland and Illinois from </a:t>
            </a:r>
            <a:r>
              <a:rPr lang="en-US" sz="1400" b="1" dirty="0">
                <a:solidFill>
                  <a:srgbClr val="FF0000"/>
                </a:solidFill>
                <a:latin typeface="Arial" panose="020B0604020202020204" pitchFamily="34" charset="0"/>
                <a:cs typeface="Arial" panose="020B0604020202020204" pitchFamily="34" charset="0"/>
              </a:rPr>
              <a:t>March 2024 through October 2024 for about $6.</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5" name="Picture 4" descr="A blue stuffed animal&#10;&#10;AI-generated content may be incorrect.">
            <a:extLst>
              <a:ext uri="{FF2B5EF4-FFF2-40B4-BE49-F238E27FC236}">
                <a16:creationId xmlns:a16="http://schemas.microsoft.com/office/drawing/2014/main" id="{BB241B2C-CBF6-7440-833C-DFFFB9857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946" y="6827658"/>
            <a:ext cx="1864024" cy="2150109"/>
          </a:xfrm>
          <a:prstGeom prst="rect">
            <a:avLst/>
          </a:prstGeom>
        </p:spPr>
      </p:pic>
      <p:pic>
        <p:nvPicPr>
          <p:cNvPr id="9" name="Picture 8" descr="A picture containing indoor, toy&#10;&#10;AI-generated content may be incorrect.">
            <a:extLst>
              <a:ext uri="{FF2B5EF4-FFF2-40B4-BE49-F238E27FC236}">
                <a16:creationId xmlns:a16="http://schemas.microsoft.com/office/drawing/2014/main" id="{5D7C3A7B-A551-3727-BB6C-FBE35B196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8853" y="6827658"/>
            <a:ext cx="1762019" cy="2150109"/>
          </a:xfrm>
          <a:prstGeom prst="rect">
            <a:avLst/>
          </a:prstGeom>
        </p:spPr>
      </p:pic>
    </p:spTree>
    <p:extLst>
      <p:ext uri="{BB962C8B-B14F-4D97-AF65-F5344CB8AC3E}">
        <p14:creationId xmlns:p14="http://schemas.microsoft.com/office/powerpoint/2010/main" val="30031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364B8-770D-9FB4-D2B5-BC86E67D44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D6221C-6C4D-3AA6-5FF1-B037F3DB3D25}"/>
              </a:ext>
            </a:extLst>
          </p:cNvPr>
          <p:cNvSpPr txBox="1"/>
          <p:nvPr/>
        </p:nvSpPr>
        <p:spPr>
          <a:xfrm>
            <a:off x="1977081" y="166232"/>
            <a:ext cx="8254313" cy="954107"/>
          </a:xfrm>
          <a:prstGeom prst="rect">
            <a:avLst/>
          </a:prstGeom>
          <a:noFill/>
          <a:ln w="19050">
            <a:solidFill>
              <a:schemeClr val="tx1"/>
            </a:solidFill>
          </a:ln>
        </p:spPr>
        <p:txBody>
          <a:bodyPr wrap="square" rtlCol="0">
            <a:spAutoFit/>
          </a:bodyPr>
          <a:lstStyle/>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SAFETY RECALL MESSAGE </a:t>
            </a:r>
          </a:p>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27 May 2025</a:t>
            </a:r>
          </a:p>
        </p:txBody>
      </p:sp>
      <p:sp>
        <p:nvSpPr>
          <p:cNvPr id="6" name="TextBox 5">
            <a:extLst>
              <a:ext uri="{FF2B5EF4-FFF2-40B4-BE49-F238E27FC236}">
                <a16:creationId xmlns:a16="http://schemas.microsoft.com/office/drawing/2014/main" id="{E720567F-E37C-7840-69AB-8053612AC854}"/>
              </a:ext>
            </a:extLst>
          </p:cNvPr>
          <p:cNvSpPr txBox="1"/>
          <p:nvPr/>
        </p:nvSpPr>
        <p:spPr>
          <a:xfrm>
            <a:off x="556053" y="1260374"/>
            <a:ext cx="11087695" cy="6494085"/>
          </a:xfrm>
          <a:prstGeom prst="rect">
            <a:avLst/>
          </a:prstGeom>
          <a:noFill/>
          <a:ln w="19050">
            <a:solidFill>
              <a:schemeClr val="tx1"/>
            </a:solidFill>
          </a:ln>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Sivan Dressers Recalled Due to Risk of Serious Injury or Death from Tip-Over and Entrapment Hazards (Recall Alert)</a:t>
            </a:r>
          </a:p>
          <a:p>
            <a:pPr algn="ct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Company Recall Date: </a:t>
            </a:r>
            <a:r>
              <a:rPr lang="en-US" sz="1400" dirty="0">
                <a:latin typeface="Arial" panose="020B0604020202020204" pitchFamily="34" charset="0"/>
                <a:cs typeface="Arial" panose="020B0604020202020204" pitchFamily="34" charset="0"/>
              </a:rPr>
              <a:t>22 May 2025</a:t>
            </a:r>
          </a:p>
          <a:p>
            <a:r>
              <a:rPr lang="en-US" sz="1400" b="1" dirty="0">
                <a:latin typeface="Arial" panose="020B0604020202020204" pitchFamily="34" charset="0"/>
                <a:cs typeface="Arial" panose="020B0604020202020204" pitchFamily="34" charset="0"/>
              </a:rPr>
              <a:t>Recall Number: 23-293</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Name of Product:</a:t>
            </a:r>
            <a:r>
              <a:rPr lang="en-US" sz="1400" dirty="0">
                <a:latin typeface="Arial" panose="020B0604020202020204" pitchFamily="34" charset="0"/>
                <a:cs typeface="Arial" panose="020B0604020202020204" pitchFamily="34" charset="0"/>
              </a:rPr>
              <a:t> Sivan Six-Drawer Double Dressers </a:t>
            </a:r>
          </a:p>
          <a:p>
            <a:endParaRPr lang="en-US" sz="1600" dirty="0">
              <a:latin typeface="Arial" panose="020B0604020202020204" pitchFamily="34" charset="0"/>
              <a:cs typeface="Arial" panose="020B0604020202020204" pitchFamily="34" charset="0"/>
            </a:endParaRPr>
          </a:p>
          <a:p>
            <a:pPr algn="l">
              <a:buNone/>
            </a:pPr>
            <a:r>
              <a:rPr lang="en-US" sz="1600" b="1" dirty="0">
                <a:solidFill>
                  <a:srgbClr val="FF0000"/>
                </a:solidFill>
                <a:latin typeface="Arial" panose="020B0604020202020204" pitchFamily="34" charset="0"/>
                <a:cs typeface="Arial" panose="020B0604020202020204" pitchFamily="34" charset="0"/>
              </a:rPr>
              <a:t>Hazard: </a:t>
            </a:r>
            <a:r>
              <a:rPr lang="en-US" sz="1600" b="1" i="0" dirty="0">
                <a:solidFill>
                  <a:srgbClr val="FF0000"/>
                </a:solidFill>
                <a:effectLst/>
                <a:latin typeface="Roboto" panose="02000000000000000000" pitchFamily="2" charset="0"/>
              </a:rPr>
              <a:t>The recalled dressers are unstable if they are not anchored to the wall, posing serious tip-over and entrapment hazards that can result in injuries or death to children. The dressers violate the performance requirements of the STURDY Act because they can tip over with fewer than 60 pounds applied horizontally, and the dressers also fail to meet the labeling requirements of the STURDY Act.</a:t>
            </a:r>
            <a:endParaRPr lang="en-US" sz="1600" b="1" dirty="0">
              <a:solidFill>
                <a:srgbClr val="FF0000"/>
              </a:solidFill>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Consumer Contact: </a:t>
            </a:r>
            <a:r>
              <a:rPr lang="en-US" sz="1400" b="0" i="0" dirty="0">
                <a:solidFill>
                  <a:srgbClr val="0A0B0D"/>
                </a:solidFill>
                <a:effectLst/>
                <a:latin typeface="Roboto" panose="02000000000000000000" pitchFamily="2" charset="0"/>
              </a:rPr>
              <a:t>Anji </a:t>
            </a:r>
            <a:r>
              <a:rPr lang="en-US" sz="1400" b="0" i="0" dirty="0" err="1">
                <a:solidFill>
                  <a:srgbClr val="0A0B0D"/>
                </a:solidFill>
                <a:effectLst/>
                <a:latin typeface="Roboto" panose="02000000000000000000" pitchFamily="2" charset="0"/>
              </a:rPr>
              <a:t>Guyou</a:t>
            </a:r>
            <a:r>
              <a:rPr lang="en-US" sz="1400" b="0" i="0" dirty="0">
                <a:solidFill>
                  <a:srgbClr val="0A0B0D"/>
                </a:solidFill>
                <a:effectLst/>
                <a:latin typeface="Roboto" panose="02000000000000000000" pitchFamily="2" charset="0"/>
              </a:rPr>
              <a:t> Furniture by email at </a:t>
            </a:r>
            <a:r>
              <a:rPr lang="en-US" sz="1400" b="0" i="0" u="none" strike="noStrike" dirty="0">
                <a:solidFill>
                  <a:srgbClr val="003F7B"/>
                </a:solidFill>
                <a:effectLst/>
                <a:latin typeface="Roboto" panose="02000000000000000000" pitchFamily="2" charset="0"/>
                <a:hlinkClick r:id="rId2"/>
              </a:rPr>
              <a:t>guyouproductrecall@163.com</a:t>
            </a:r>
            <a:r>
              <a:rPr lang="en-US" sz="1400" b="0" i="0" dirty="0">
                <a:solidFill>
                  <a:srgbClr val="0A0B0D"/>
                </a:solidFill>
                <a:effectLst/>
                <a:latin typeface="Roboto" panose="02000000000000000000" pitchFamily="2" charset="0"/>
              </a:rPr>
              <a:t>.</a:t>
            </a:r>
          </a:p>
          <a:p>
            <a:endParaRPr lang="en-US" sz="1400" dirty="0">
              <a:latin typeface="Arial" panose="020B0604020202020204" pitchFamily="34" charset="0"/>
              <a:cs typeface="Arial" panose="020B0604020202020204" pitchFamily="34" charset="0"/>
            </a:endParaRPr>
          </a:p>
          <a:p>
            <a:pPr algn="l">
              <a:buNone/>
            </a:pPr>
            <a:r>
              <a:rPr lang="en-US" sz="1400" b="1" dirty="0">
                <a:latin typeface="Arial" panose="020B0604020202020204" pitchFamily="34" charset="0"/>
                <a:cs typeface="Arial" panose="020B0604020202020204" pitchFamily="34" charset="0"/>
              </a:rPr>
              <a:t>Description: </a:t>
            </a:r>
            <a:r>
              <a:rPr lang="en-US" sz="1400" b="0" i="0" dirty="0">
                <a:solidFill>
                  <a:srgbClr val="0A0B0D"/>
                </a:solidFill>
                <a:effectLst/>
                <a:latin typeface="Roboto" panose="02000000000000000000" pitchFamily="2" charset="0"/>
              </a:rPr>
              <a:t>This recall involves Sivan Dressers. The six-drawer double dressers measure approximately 31 inches tall, 47 inches wide and 16 inches deep. They were sold in natural oak and black colors. The model number Y-C51 is located on the packaging label.</a:t>
            </a:r>
          </a:p>
          <a:p>
            <a:pPr algn="l">
              <a:buNone/>
            </a:pPr>
            <a:endParaRPr lang="en-US" sz="1400" b="1" dirty="0">
              <a:solidFill>
                <a:srgbClr val="FF0000"/>
              </a:solidFill>
              <a:latin typeface="Arial" panose="020B0604020202020204" pitchFamily="34" charset="0"/>
              <a:cs typeface="Arial" panose="020B0604020202020204" pitchFamily="34" charset="0"/>
            </a:endParaRPr>
          </a:p>
          <a:p>
            <a:pPr algn="l">
              <a:buNone/>
            </a:pPr>
            <a:r>
              <a:rPr lang="en-US" sz="1600" b="1" dirty="0">
                <a:solidFill>
                  <a:srgbClr val="FF0000"/>
                </a:solidFill>
                <a:latin typeface="Arial" panose="020B0604020202020204" pitchFamily="34" charset="0"/>
                <a:cs typeface="Arial" panose="020B0604020202020204" pitchFamily="34" charset="0"/>
              </a:rPr>
              <a:t>Remedy: </a:t>
            </a:r>
            <a:r>
              <a:rPr lang="en-US" sz="1600" b="1" i="0" dirty="0">
                <a:solidFill>
                  <a:srgbClr val="FF0000"/>
                </a:solidFill>
                <a:effectLst/>
                <a:latin typeface="Roboto" panose="02000000000000000000" pitchFamily="2" charset="0"/>
              </a:rPr>
              <a:t>Consumers should immediately stop using the recalled dressers if they are not anchored to a wall and place them in an area that children cannot access. Consumers can contact Anji </a:t>
            </a:r>
            <a:r>
              <a:rPr lang="en-US" sz="1600" b="1" i="0" dirty="0" err="1">
                <a:solidFill>
                  <a:srgbClr val="FF0000"/>
                </a:solidFill>
                <a:effectLst/>
                <a:latin typeface="Roboto" panose="02000000000000000000" pitchFamily="2" charset="0"/>
              </a:rPr>
              <a:t>Guyou</a:t>
            </a:r>
            <a:r>
              <a:rPr lang="en-US" sz="1600" b="1" i="0" dirty="0">
                <a:solidFill>
                  <a:srgbClr val="FF0000"/>
                </a:solidFill>
                <a:effectLst/>
                <a:latin typeface="Roboto" panose="02000000000000000000" pitchFamily="2" charset="0"/>
              </a:rPr>
              <a:t> Furniture for instructions on how to dispose of the dressers to receive a full refund. Consumers must email a photo showing disposal of the product to </a:t>
            </a:r>
            <a:r>
              <a:rPr lang="en-US" sz="1600" b="1" i="0" u="none" strike="noStrike" dirty="0">
                <a:solidFill>
                  <a:srgbClr val="FF0000"/>
                </a:solidFill>
                <a:effectLst/>
                <a:latin typeface="Roboto" panose="02000000000000000000" pitchFamily="2" charset="0"/>
                <a:hlinkClick r:id="rId2">
                  <a:extLst>
                    <a:ext uri="{A12FA001-AC4F-418D-AE19-62706E023703}">
                      <ahyp:hlinkClr xmlns:ahyp="http://schemas.microsoft.com/office/drawing/2018/hyperlinkcolor" val="tx"/>
                    </a:ext>
                  </a:extLst>
                </a:hlinkClick>
              </a:rPr>
              <a:t>guyouproductrecall@163.com</a:t>
            </a:r>
            <a:r>
              <a:rPr lang="en-US" sz="1600" b="1" i="0" dirty="0">
                <a:solidFill>
                  <a:srgbClr val="FF0000"/>
                </a:solidFill>
                <a:effectLst/>
                <a:latin typeface="Roboto" panose="02000000000000000000" pitchFamily="2" charset="0"/>
              </a:rPr>
              <a:t>. Anji </a:t>
            </a:r>
            <a:r>
              <a:rPr lang="en-US" sz="1600" b="1" i="0" dirty="0" err="1">
                <a:solidFill>
                  <a:srgbClr val="FF0000"/>
                </a:solidFill>
                <a:effectLst/>
                <a:latin typeface="Roboto" panose="02000000000000000000" pitchFamily="2" charset="0"/>
              </a:rPr>
              <a:t>Guyou</a:t>
            </a:r>
            <a:r>
              <a:rPr lang="en-US" sz="1600" b="1" i="0" dirty="0">
                <a:solidFill>
                  <a:srgbClr val="FF0000"/>
                </a:solidFill>
                <a:effectLst/>
                <a:latin typeface="Roboto" panose="02000000000000000000" pitchFamily="2" charset="0"/>
              </a:rPr>
              <a:t> Furniture and Wayfair are also contacting all known purchasers directly.</a:t>
            </a:r>
          </a:p>
          <a:p>
            <a:pPr algn="l">
              <a:buNone/>
            </a:pP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Incidents/Injuries: </a:t>
            </a:r>
            <a:r>
              <a:rPr lang="en-US" sz="1400" dirty="0">
                <a:latin typeface="Arial" panose="020B0604020202020204" pitchFamily="34" charset="0"/>
                <a:cs typeface="Arial" panose="020B0604020202020204" pitchFamily="34" charset="0"/>
              </a:rPr>
              <a:t>None reported</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Sold At: </a:t>
            </a:r>
            <a:r>
              <a:rPr lang="en-US" sz="1400" dirty="0">
                <a:latin typeface="Arial" panose="020B0604020202020204" pitchFamily="34" charset="0"/>
                <a:cs typeface="Arial" panose="020B0604020202020204" pitchFamily="34" charset="0"/>
              </a:rPr>
              <a:t>Wayfair.com from </a:t>
            </a:r>
            <a:r>
              <a:rPr lang="en-US" sz="1400" b="1" dirty="0">
                <a:solidFill>
                  <a:srgbClr val="FF0000"/>
                </a:solidFill>
                <a:latin typeface="Arial" panose="020B0604020202020204" pitchFamily="34" charset="0"/>
                <a:cs typeface="Arial" panose="020B0604020202020204" pitchFamily="34" charset="0"/>
              </a:rPr>
              <a:t>May 2024 through March 2025 for between $285 and $294.</a:t>
            </a:r>
          </a:p>
          <a:p>
            <a:endParaRPr lang="en-US" sz="12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4" name="Picture 3" descr="A wooden chest of drawers&#10;&#10;AI-generated content may be incorrect.">
            <a:extLst>
              <a:ext uri="{FF2B5EF4-FFF2-40B4-BE49-F238E27FC236}">
                <a16:creationId xmlns:a16="http://schemas.microsoft.com/office/drawing/2014/main" id="{0B0BEF06-BF13-0DF8-9FC5-402B5DCA4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618" y="7121015"/>
            <a:ext cx="1982440" cy="1856753"/>
          </a:xfrm>
          <a:prstGeom prst="rect">
            <a:avLst/>
          </a:prstGeom>
        </p:spPr>
      </p:pic>
      <p:pic>
        <p:nvPicPr>
          <p:cNvPr id="8" name="Picture 7" descr="A picture containing indoor, floor, furniture, wooden&#10;&#10;AI-generated content may be incorrect.">
            <a:extLst>
              <a:ext uri="{FF2B5EF4-FFF2-40B4-BE49-F238E27FC236}">
                <a16:creationId xmlns:a16="http://schemas.microsoft.com/office/drawing/2014/main" id="{093E64AB-9ABE-AFD2-3C0D-935B2BE34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501" y="7087898"/>
            <a:ext cx="1982441" cy="1916159"/>
          </a:xfrm>
          <a:prstGeom prst="rect">
            <a:avLst/>
          </a:prstGeom>
        </p:spPr>
      </p:pic>
      <p:pic>
        <p:nvPicPr>
          <p:cNvPr id="10" name="Picture 9" descr="A picture containing table&#10;&#10;AI-generated content may be incorrect.">
            <a:extLst>
              <a:ext uri="{FF2B5EF4-FFF2-40B4-BE49-F238E27FC236}">
                <a16:creationId xmlns:a16="http://schemas.microsoft.com/office/drawing/2014/main" id="{DA59B53B-57F5-F476-18B3-6F90A3E303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791" y="7121015"/>
            <a:ext cx="1843424" cy="1843424"/>
          </a:xfrm>
          <a:prstGeom prst="rect">
            <a:avLst/>
          </a:prstGeom>
        </p:spPr>
      </p:pic>
    </p:spTree>
    <p:extLst>
      <p:ext uri="{BB962C8B-B14F-4D97-AF65-F5344CB8AC3E}">
        <p14:creationId xmlns:p14="http://schemas.microsoft.com/office/powerpoint/2010/main" val="279651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5E79-3229-0C91-EE64-B0D576EA8B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9DB25D-B120-3B59-AD1A-4B4B44AFC2A5}"/>
              </a:ext>
            </a:extLst>
          </p:cNvPr>
          <p:cNvSpPr txBox="1"/>
          <p:nvPr/>
        </p:nvSpPr>
        <p:spPr>
          <a:xfrm>
            <a:off x="1977081" y="166232"/>
            <a:ext cx="8254313" cy="954107"/>
          </a:xfrm>
          <a:prstGeom prst="rect">
            <a:avLst/>
          </a:prstGeom>
          <a:noFill/>
          <a:ln w="19050">
            <a:solidFill>
              <a:schemeClr val="tx1"/>
            </a:solidFill>
          </a:ln>
        </p:spPr>
        <p:txBody>
          <a:bodyPr wrap="square" rtlCol="0">
            <a:spAutoFit/>
          </a:bodyPr>
          <a:lstStyle/>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SAFETY RECALL MESSAGE </a:t>
            </a:r>
          </a:p>
          <a:p>
            <a:pPr algn="ctr"/>
            <a:r>
              <a:rPr lang="en-US" sz="2800" b="1" dirty="0">
                <a:solidFill>
                  <a:srgbClr val="FF0000"/>
                </a:solidFill>
                <a:effectLst>
                  <a:innerShdw blurRad="63500" dist="50800" dir="18900000">
                    <a:prstClr val="black">
                      <a:alpha val="50000"/>
                    </a:prstClr>
                  </a:innerShdw>
                </a:effectLst>
                <a:latin typeface="Book Antiqua" panose="02040602050305030304" pitchFamily="18" charset="0"/>
                <a:cs typeface="Arial" panose="020B0604020202020204" pitchFamily="34" charset="0"/>
              </a:rPr>
              <a:t>27 May 2025</a:t>
            </a:r>
          </a:p>
        </p:txBody>
      </p:sp>
      <p:sp>
        <p:nvSpPr>
          <p:cNvPr id="6" name="TextBox 5">
            <a:extLst>
              <a:ext uri="{FF2B5EF4-FFF2-40B4-BE49-F238E27FC236}">
                <a16:creationId xmlns:a16="http://schemas.microsoft.com/office/drawing/2014/main" id="{0C0DAC72-6EE3-7730-FEC9-241DA03EF4B6}"/>
              </a:ext>
            </a:extLst>
          </p:cNvPr>
          <p:cNvSpPr txBox="1"/>
          <p:nvPr/>
        </p:nvSpPr>
        <p:spPr>
          <a:xfrm>
            <a:off x="552152" y="1203365"/>
            <a:ext cx="11087695" cy="6278642"/>
          </a:xfrm>
          <a:prstGeom prst="rect">
            <a:avLst/>
          </a:prstGeom>
          <a:noFill/>
          <a:ln w="19050">
            <a:solidFill>
              <a:schemeClr val="tx1"/>
            </a:solidFill>
          </a:ln>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Areson Recalls </a:t>
            </a:r>
            <a:r>
              <a:rPr lang="en-US" b="1" dirty="0" err="1">
                <a:solidFill>
                  <a:srgbClr val="FF0000"/>
                </a:solidFill>
                <a:latin typeface="Arial" panose="020B0604020202020204" pitchFamily="34" charset="0"/>
                <a:cs typeface="Arial" panose="020B0604020202020204" pitchFamily="34" charset="0"/>
              </a:rPr>
              <a:t>Rolanstar</a:t>
            </a:r>
            <a:r>
              <a:rPr lang="en-US" b="1" dirty="0">
                <a:solidFill>
                  <a:srgbClr val="FF0000"/>
                </a:solidFill>
                <a:latin typeface="Arial" panose="020B0604020202020204" pitchFamily="34" charset="0"/>
                <a:cs typeface="Arial" panose="020B0604020202020204" pitchFamily="34" charset="0"/>
              </a:rPr>
              <a:t> 6-Drawer Dressers Due to Risk of Serious Injury or Death from Tip-Over and Entrapment Hazards (Recall Alert)</a:t>
            </a:r>
          </a:p>
          <a:p>
            <a:pPr algn="ctr"/>
            <a:endParaRPr lang="en-US"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Company Recall Date: </a:t>
            </a:r>
            <a:r>
              <a:rPr lang="en-US" sz="1400" dirty="0">
                <a:latin typeface="Arial" panose="020B0604020202020204" pitchFamily="34" charset="0"/>
                <a:cs typeface="Arial" panose="020B0604020202020204" pitchFamily="34" charset="0"/>
              </a:rPr>
              <a:t>22 May 2025</a:t>
            </a:r>
          </a:p>
          <a:p>
            <a:r>
              <a:rPr lang="en-US" sz="1400" b="1" dirty="0">
                <a:latin typeface="Arial" panose="020B0604020202020204" pitchFamily="34" charset="0"/>
                <a:cs typeface="Arial" panose="020B0604020202020204" pitchFamily="34" charset="0"/>
              </a:rPr>
              <a:t>Recall Number: 23-292</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Name of Product:</a:t>
            </a:r>
            <a:r>
              <a:rPr lang="en-US" sz="1400" dirty="0">
                <a:latin typeface="Arial" panose="020B0604020202020204" pitchFamily="34" charset="0"/>
                <a:cs typeface="Arial" panose="020B0604020202020204" pitchFamily="34" charset="0"/>
              </a:rPr>
              <a:t> </a:t>
            </a:r>
            <a:r>
              <a:rPr lang="en-US" sz="1400" b="0" i="0" dirty="0" err="1">
                <a:solidFill>
                  <a:srgbClr val="1B1B1B"/>
                </a:solidFill>
                <a:effectLst/>
                <a:latin typeface="Roboto" panose="02000000000000000000" pitchFamily="2" charset="0"/>
              </a:rPr>
              <a:t>Rolanstar</a:t>
            </a:r>
            <a:r>
              <a:rPr lang="en-US" sz="1400" b="0" i="0" dirty="0">
                <a:solidFill>
                  <a:srgbClr val="1B1B1B"/>
                </a:solidFill>
                <a:effectLst/>
                <a:latin typeface="Roboto" panose="02000000000000000000" pitchFamily="2" charset="0"/>
              </a:rPr>
              <a:t> 6-Drawer Dressers</a:t>
            </a:r>
          </a:p>
          <a:p>
            <a:endParaRPr lang="en-US" sz="1400" dirty="0">
              <a:latin typeface="Arial" panose="020B0604020202020204" pitchFamily="34" charset="0"/>
              <a:cs typeface="Arial" panose="020B0604020202020204" pitchFamily="34" charset="0"/>
            </a:endParaRPr>
          </a:p>
          <a:p>
            <a:pPr algn="ctr"/>
            <a:r>
              <a:rPr lang="en-US" b="1" dirty="0">
                <a:solidFill>
                  <a:srgbClr val="FF0000"/>
                </a:solidFill>
                <a:latin typeface="Arial" panose="020B0604020202020204" pitchFamily="34" charset="0"/>
                <a:cs typeface="Arial" panose="020B0604020202020204" pitchFamily="34" charset="0"/>
              </a:rPr>
              <a:t>Hazard: </a:t>
            </a:r>
            <a:r>
              <a:rPr lang="en-US" b="1" i="0" dirty="0">
                <a:solidFill>
                  <a:srgbClr val="FF0000"/>
                </a:solidFill>
                <a:effectLst/>
                <a:latin typeface="Arial" panose="020B0604020202020204" pitchFamily="34" charset="0"/>
                <a:cs typeface="Arial" panose="020B0604020202020204" pitchFamily="34" charset="0"/>
              </a:rPr>
              <a:t>The recalled dressers are unstable if they are not anchored to the wall, posing serious tip-over and entrapment hazards that can result in injuries or death to children. The dressers violate the performance requirements of the STURDY Act because they can tip over with fewer than 60 pounds applied horizontally, and the dressers also fail to meet the labeling requirements of the STURDY Act.</a:t>
            </a:r>
          </a:p>
          <a:p>
            <a:pPr algn="ctr"/>
            <a:endParaRPr lang="en-US" sz="1600" b="1" dirty="0">
              <a:solidFill>
                <a:srgbClr val="FF000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Consumer Contact: </a:t>
            </a:r>
            <a:r>
              <a:rPr lang="en-US" sz="1400" b="0" i="0" dirty="0">
                <a:solidFill>
                  <a:srgbClr val="0A0B0D"/>
                </a:solidFill>
                <a:effectLst/>
                <a:latin typeface="Roboto" panose="02000000000000000000" pitchFamily="2" charset="0"/>
              </a:rPr>
              <a:t>Areson toll-free at 888-864-7995 from 9 a.m. to 6 p.m. PT Monday through Friday, email at </a:t>
            </a:r>
            <a:r>
              <a:rPr lang="en-US" sz="1400" b="0" i="0" u="none" strike="noStrike" dirty="0" err="1">
                <a:solidFill>
                  <a:srgbClr val="003F7B"/>
                </a:solidFill>
                <a:effectLst/>
                <a:latin typeface="Roboto" panose="02000000000000000000" pitchFamily="2" charset="0"/>
                <a:hlinkClick r:id="rId2"/>
              </a:rPr>
              <a:t>Support@Areson.shop</a:t>
            </a:r>
            <a:r>
              <a:rPr lang="en-US" sz="1400" b="0" i="0" dirty="0">
                <a:solidFill>
                  <a:srgbClr val="0A0B0D"/>
                </a:solidFill>
                <a:effectLst/>
                <a:latin typeface="Roboto" panose="02000000000000000000" pitchFamily="2" charset="0"/>
              </a:rPr>
              <a:t>, or online at </a:t>
            </a:r>
            <a:r>
              <a:rPr lang="en-US" sz="1400" b="0" i="0" u="none" strike="noStrike" dirty="0">
                <a:solidFill>
                  <a:srgbClr val="003F7B"/>
                </a:solidFill>
                <a:effectLst/>
                <a:latin typeface="Roboto" panose="02000000000000000000" pitchFamily="2" charset="0"/>
                <a:hlinkClick r:id="rId3"/>
              </a:rPr>
              <a:t>https://www.rolanstar.com/pages/recall</a:t>
            </a:r>
            <a:r>
              <a:rPr lang="en-US" sz="1400" b="0" i="0" dirty="0">
                <a:solidFill>
                  <a:srgbClr val="0A0B0D"/>
                </a:solidFill>
                <a:effectLst/>
                <a:latin typeface="Roboto" panose="02000000000000000000" pitchFamily="2" charset="0"/>
              </a:rPr>
              <a:t> or </a:t>
            </a:r>
            <a:r>
              <a:rPr lang="en-US" sz="1400" b="0" i="0" u="none" strike="noStrike" dirty="0">
                <a:solidFill>
                  <a:srgbClr val="003F7B"/>
                </a:solidFill>
                <a:effectLst/>
                <a:latin typeface="Roboto" panose="02000000000000000000" pitchFamily="2" charset="0"/>
                <a:hlinkClick r:id="rId4"/>
              </a:rPr>
              <a:t>Rolanstar.com</a:t>
            </a:r>
            <a:r>
              <a:rPr lang="en-US" sz="1400" b="0" i="0" dirty="0">
                <a:solidFill>
                  <a:srgbClr val="0A0B0D"/>
                </a:solidFill>
                <a:effectLst/>
                <a:latin typeface="Roboto" panose="02000000000000000000" pitchFamily="2" charset="0"/>
              </a:rPr>
              <a:t> and click “Recall” at the top of the page for more information.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Description: </a:t>
            </a:r>
            <a:r>
              <a:rPr lang="en-US" sz="1400" b="0" i="0" dirty="0">
                <a:solidFill>
                  <a:srgbClr val="0A0B0D"/>
                </a:solidFill>
                <a:effectLst/>
                <a:latin typeface="Roboto" panose="02000000000000000000" pitchFamily="2" charset="0"/>
              </a:rPr>
              <a:t>This recall involves </a:t>
            </a:r>
            <a:r>
              <a:rPr lang="en-US" sz="1400" b="0" i="0" dirty="0" err="1">
                <a:solidFill>
                  <a:srgbClr val="0A0B0D"/>
                </a:solidFill>
                <a:effectLst/>
                <a:latin typeface="Roboto" panose="02000000000000000000" pitchFamily="2" charset="0"/>
              </a:rPr>
              <a:t>Rolanstar</a:t>
            </a:r>
            <a:r>
              <a:rPr lang="en-US" sz="1400" b="0" i="0" dirty="0">
                <a:solidFill>
                  <a:srgbClr val="0A0B0D"/>
                </a:solidFill>
                <a:effectLst/>
                <a:latin typeface="Roboto" panose="02000000000000000000" pitchFamily="2" charset="0"/>
              </a:rPr>
              <a:t> 6-Drawer Dressers. They measure about 15 x 16 x 33 inches and were sold in the color black. The model number DC006-BK130-1-RR is printed on the product packaging.</a:t>
            </a:r>
          </a:p>
          <a:p>
            <a:endParaRPr lang="en-US" sz="1400" dirty="0">
              <a:latin typeface="Arial" panose="020B0604020202020204" pitchFamily="34" charset="0"/>
              <a:cs typeface="Arial" panose="020B0604020202020204" pitchFamily="34" charset="0"/>
            </a:endParaRPr>
          </a:p>
          <a:p>
            <a:r>
              <a:rPr lang="en-US" sz="1600" b="1" dirty="0">
                <a:solidFill>
                  <a:srgbClr val="FF0000"/>
                </a:solidFill>
                <a:latin typeface="Arial" panose="020B0604020202020204" pitchFamily="34" charset="0"/>
                <a:cs typeface="Arial" panose="020B0604020202020204" pitchFamily="34" charset="0"/>
              </a:rPr>
              <a:t>Remedy: </a:t>
            </a:r>
            <a:r>
              <a:rPr lang="en-US" sz="1600" b="1" i="0" dirty="0">
                <a:solidFill>
                  <a:srgbClr val="FF0000"/>
                </a:solidFill>
                <a:effectLst/>
                <a:latin typeface="Roboto" panose="02000000000000000000" pitchFamily="2" charset="0"/>
              </a:rPr>
              <a:t>Consumers should stop using the recalled dressers immediately if they are not anchored to the wall and place them in an area that children cannot access. Areson, through Amazon Logistics Service, is contacting all known purchasers directly. Contact Areson for instructions on how to receive a full refund and how to submit a photo showing the disposal of the product to the firm at </a:t>
            </a:r>
            <a:r>
              <a:rPr lang="en-US" sz="1600" b="1" i="0" u="none" strike="noStrike" dirty="0" err="1">
                <a:solidFill>
                  <a:srgbClr val="FF0000"/>
                </a:solidFill>
                <a:effectLst/>
                <a:latin typeface="Roboto" panose="02000000000000000000" pitchFamily="2" charset="0"/>
                <a:hlinkClick r:id="rId2">
                  <a:extLst>
                    <a:ext uri="{A12FA001-AC4F-418D-AE19-62706E023703}">
                      <ahyp:hlinkClr xmlns:ahyp="http://schemas.microsoft.com/office/drawing/2018/hyperlinkcolor" val="tx"/>
                    </a:ext>
                  </a:extLst>
                </a:hlinkClick>
              </a:rPr>
              <a:t>Support@Areson.shop</a:t>
            </a:r>
            <a:r>
              <a:rPr lang="en-US" sz="1600" b="1" i="0" dirty="0">
                <a:solidFill>
                  <a:srgbClr val="FF0000"/>
                </a:solidFill>
                <a:effectLst/>
                <a:latin typeface="Roboto" panose="02000000000000000000" pitchFamily="2" charset="0"/>
              </a:rPr>
              <a:t>.</a:t>
            </a:r>
          </a:p>
          <a:p>
            <a:endParaRPr lang="en-US" sz="1400" b="1" dirty="0">
              <a:solidFill>
                <a:srgbClr val="FF000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Incidents/Injuries: </a:t>
            </a:r>
            <a:r>
              <a:rPr lang="en-US" sz="1400" b="0" i="0" dirty="0">
                <a:solidFill>
                  <a:srgbClr val="0A0B0D"/>
                </a:solidFill>
                <a:effectLst/>
                <a:latin typeface="Roboto" panose="02000000000000000000" pitchFamily="2" charset="0"/>
              </a:rPr>
              <a:t>None reported</a:t>
            </a:r>
            <a:endParaRPr lang="en-US" sz="1400" b="0" i="0" dirty="0">
              <a:solidFill>
                <a:srgbClr val="0A0B0D"/>
              </a:solidFill>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Sold At: </a:t>
            </a:r>
            <a:r>
              <a:rPr lang="en-US" sz="1400" dirty="0">
                <a:latin typeface="Arial" panose="020B0604020202020204" pitchFamily="34" charset="0"/>
                <a:cs typeface="Arial" panose="020B0604020202020204" pitchFamily="34" charset="0"/>
                <a:hlinkClick r:id="rId5"/>
              </a:rPr>
              <a:t>www.Amazon.com</a:t>
            </a:r>
            <a:r>
              <a:rPr lang="en-US" sz="1400" dirty="0">
                <a:latin typeface="Arial" panose="020B0604020202020204" pitchFamily="34" charset="0"/>
                <a:cs typeface="Arial" panose="020B0604020202020204" pitchFamily="34" charset="0"/>
              </a:rPr>
              <a:t> from </a:t>
            </a:r>
            <a:r>
              <a:rPr lang="en-US" sz="1400" b="1" dirty="0">
                <a:solidFill>
                  <a:srgbClr val="FF0000"/>
                </a:solidFill>
                <a:latin typeface="Arial" panose="020B0604020202020204" pitchFamily="34" charset="0"/>
                <a:cs typeface="Arial" panose="020B0604020202020204" pitchFamily="34" charset="0"/>
              </a:rPr>
              <a:t>September 2023 through March 2025 for between $100 and $213.</a:t>
            </a:r>
          </a:p>
        </p:txBody>
      </p:sp>
      <p:pic>
        <p:nvPicPr>
          <p:cNvPr id="4" name="Picture 3" descr="A picture containing floor, indoor, furniture, chest of drawers&#10;&#10;AI-generated content may be incorrect.">
            <a:extLst>
              <a:ext uri="{FF2B5EF4-FFF2-40B4-BE49-F238E27FC236}">
                <a16:creationId xmlns:a16="http://schemas.microsoft.com/office/drawing/2014/main" id="{BC87431F-5774-3419-C569-1625A51966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530" y="6726548"/>
            <a:ext cx="2884091" cy="2163809"/>
          </a:xfrm>
          <a:prstGeom prst="rect">
            <a:avLst/>
          </a:prstGeom>
        </p:spPr>
      </p:pic>
      <p:pic>
        <p:nvPicPr>
          <p:cNvPr id="8" name="Picture 7" descr="A picture containing floor, indoor&#10;&#10;AI-generated content may be incorrect.">
            <a:extLst>
              <a:ext uri="{FF2B5EF4-FFF2-40B4-BE49-F238E27FC236}">
                <a16:creationId xmlns:a16="http://schemas.microsoft.com/office/drawing/2014/main" id="{2446C1F6-0B8D-8E23-CDE2-1C854FB231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975" y="7422651"/>
            <a:ext cx="2036781" cy="1527063"/>
          </a:xfrm>
          <a:prstGeom prst="rect">
            <a:avLst/>
          </a:prstGeom>
        </p:spPr>
      </p:pic>
      <p:pic>
        <p:nvPicPr>
          <p:cNvPr id="10" name="Picture 9" descr="A picture containing floor, indoor&#10;&#10;AI-generated content may be incorrect.">
            <a:extLst>
              <a:ext uri="{FF2B5EF4-FFF2-40B4-BE49-F238E27FC236}">
                <a16:creationId xmlns:a16="http://schemas.microsoft.com/office/drawing/2014/main" id="{9F6DF720-0144-A223-A356-F06FD91E2B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422" y="7422651"/>
            <a:ext cx="2036780" cy="1527063"/>
          </a:xfrm>
          <a:prstGeom prst="rect">
            <a:avLst/>
          </a:prstGeom>
        </p:spPr>
      </p:pic>
    </p:spTree>
    <p:extLst>
      <p:ext uri="{BB962C8B-B14F-4D97-AF65-F5344CB8AC3E}">
        <p14:creationId xmlns:p14="http://schemas.microsoft.com/office/powerpoint/2010/main" val="32067006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B449A9D30F97469602EC5CFB1BD1B2" ma:contentTypeVersion="4" ma:contentTypeDescription="Create a new document." ma:contentTypeScope="" ma:versionID="a819816ad5e486bf7504e8680d690b0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25EAB03-57CC-43B1-97FF-F632A1616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1268</TotalTime>
  <Words>1651</Words>
  <Application>Microsoft Office PowerPoint</Application>
  <PresentationFormat>Custom</PresentationFormat>
  <Paragraphs>98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 Antiqua</vt:lpstr>
      <vt:lpstr>Calibri</vt:lpstr>
      <vt:lpstr>Roboto</vt:lpstr>
      <vt:lpstr>1_Office Theme</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Blanchard, Maria L CIV USARMY IMCOM HQ (USA)</cp:lastModifiedBy>
  <cp:revision>66</cp:revision>
  <cp:lastPrinted>2019-01-25T17:36:58Z</cp:lastPrinted>
  <dcterms:created xsi:type="dcterms:W3CDTF">2018-10-01T19:23:43Z</dcterms:created>
  <dcterms:modified xsi:type="dcterms:W3CDTF">2025-05-28T10:19:29Z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0x010100F3B449A9D30F97469602EC5CFB1BD1B2</vt:lpwstr>
  </property>
</Properties>
</file>