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7"/>
  </p:notesMasterIdLst>
  <p:sldIdLst>
    <p:sldId id="256" r:id="rId2"/>
    <p:sldId id="257" r:id="rId3"/>
    <p:sldId id="258" r:id="rId4"/>
    <p:sldId id="274" r:id="rId5"/>
    <p:sldId id="275" r:id="rId6"/>
    <p:sldId id="276" r:id="rId7"/>
    <p:sldId id="277" r:id="rId8"/>
    <p:sldId id="259" r:id="rId9"/>
    <p:sldId id="260" r:id="rId10"/>
    <p:sldId id="261" r:id="rId11"/>
    <p:sldId id="262" r:id="rId12"/>
    <p:sldId id="263" r:id="rId13"/>
    <p:sldId id="283" r:id="rId14"/>
    <p:sldId id="284" r:id="rId15"/>
    <p:sldId id="285" r:id="rId16"/>
    <p:sldId id="264" r:id="rId17"/>
    <p:sldId id="265" r:id="rId18"/>
    <p:sldId id="269" r:id="rId19"/>
    <p:sldId id="278" r:id="rId20"/>
    <p:sldId id="295" r:id="rId21"/>
    <p:sldId id="279" r:id="rId22"/>
    <p:sldId id="280" r:id="rId23"/>
    <p:sldId id="281" r:id="rId24"/>
    <p:sldId id="294" r:id="rId25"/>
    <p:sldId id="282" r:id="rId26"/>
  </p:sldIdLst>
  <p:sldSz cx="9144000" cy="6858000" type="screen4x3"/>
  <p:notesSz cx="6858000" cy="9144000"/>
  <p:custDataLst>
    <p:tags r:id="rId28"/>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624" autoAdjust="0"/>
  </p:normalViewPr>
  <p:slideViewPr>
    <p:cSldViewPr>
      <p:cViewPr varScale="1">
        <p:scale>
          <a:sx n="83" d="100"/>
          <a:sy n="83" d="100"/>
        </p:scale>
        <p:origin x="-45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E6E5B053-80A2-4967-B3B6-C721BA6A5999}" type="datetimeFigureOut">
              <a:rPr lang="en-US"/>
              <a:pPr>
                <a:defRPr/>
              </a:pPr>
              <a:t>3/5/2012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AF9173B8-BF44-4627-9745-926553A1673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9088" y="1752600"/>
            <a:ext cx="8824912" cy="5129213"/>
            <a:chOff x="201" y="1104"/>
            <a:chExt cx="5559" cy="3231"/>
          </a:xfrm>
        </p:grpSpPr>
        <p:sp>
          <p:nvSpPr>
            <p:cNvPr id="5" name="Freeform 3"/>
            <p:cNvSpPr>
              <a:spLocks/>
            </p:cNvSpPr>
            <p:nvPr/>
          </p:nvSpPr>
          <p:spPr bwMode="ltGray">
            <a:xfrm>
              <a:off x="210" y="1104"/>
              <a:ext cx="5550" cy="3216"/>
            </a:xfrm>
            <a:custGeom>
              <a:avLst/>
              <a:gdLst/>
              <a:ahLst/>
              <a:cxnLst>
                <a:cxn ang="0">
                  <a:pos x="335" y="0"/>
                </a:cxn>
                <a:cxn ang="0">
                  <a:pos x="333" y="1290"/>
                </a:cxn>
                <a:cxn ang="0">
                  <a:pos x="0" y="1290"/>
                </a:cxn>
                <a:cxn ang="0">
                  <a:pos x="6" y="3210"/>
                </a:cxn>
                <a:cxn ang="0">
                  <a:pos x="5550" y="3216"/>
                </a:cxn>
                <a:cxn ang="0">
                  <a:pos x="5550" y="0"/>
                </a:cxn>
                <a:cxn ang="0">
                  <a:pos x="335" y="0"/>
                </a:cxn>
                <a:cxn ang="0">
                  <a:pos x="335" y="0"/>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w="9525">
              <a:noFill/>
              <a:round/>
              <a:headEnd/>
              <a:tailEnd/>
            </a:ln>
          </p:spPr>
          <p:txBody>
            <a:bodyPr/>
            <a:lstStyle/>
            <a:p>
              <a:pPr>
                <a:defRPr/>
              </a:pPr>
              <a:endParaRPr lang="en-US"/>
            </a:p>
          </p:txBody>
        </p:sp>
        <p:sp>
          <p:nvSpPr>
            <p:cNvPr id="6" name="Freeform 4"/>
            <p:cNvSpPr>
              <a:spLocks/>
            </p:cNvSpPr>
            <p:nvPr/>
          </p:nvSpPr>
          <p:spPr bwMode="ltGray">
            <a:xfrm>
              <a:off x="528" y="2400"/>
              <a:ext cx="5232" cy="1920"/>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pPr>
                <a:defRPr/>
              </a:pPr>
              <a:endParaRPr lang="en-US"/>
            </a:p>
          </p:txBody>
        </p:sp>
        <p:sp>
          <p:nvSpPr>
            <p:cNvPr id="7" name="Freeform 5"/>
            <p:cNvSpPr>
              <a:spLocks/>
            </p:cNvSpPr>
            <p:nvPr/>
          </p:nvSpPr>
          <p:spPr bwMode="ltGray">
            <a:xfrm>
              <a:off x="201" y="2377"/>
              <a:ext cx="3455"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8" name="Freeform 6"/>
            <p:cNvSpPr>
              <a:spLocks/>
            </p:cNvSpPr>
            <p:nvPr/>
          </p:nvSpPr>
          <p:spPr bwMode="ltGray">
            <a:xfrm>
              <a:off x="528" y="1104"/>
              <a:ext cx="4894"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9" name="Freeform 7"/>
            <p:cNvSpPr>
              <a:spLocks/>
            </p:cNvSpPr>
            <p:nvPr/>
          </p:nvSpPr>
          <p:spPr bwMode="ltGray">
            <a:xfrm>
              <a:off x="201" y="2377"/>
              <a:ext cx="30" cy="1958"/>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10" name="Freeform 8"/>
            <p:cNvSpPr>
              <a:spLocks/>
            </p:cNvSpPr>
            <p:nvPr/>
          </p:nvSpPr>
          <p:spPr bwMode="ltGray">
            <a:xfrm>
              <a:off x="528" y="1104"/>
              <a:ext cx="29" cy="322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en-US"/>
            </a:p>
          </p:txBody>
        </p:sp>
      </p:grpSp>
      <p:sp>
        <p:nvSpPr>
          <p:cNvPr id="14345" name="Rectangle 9"/>
          <p:cNvSpPr>
            <a:spLocks noGrp="1" noChangeArrowheads="1"/>
          </p:cNvSpPr>
          <p:nvPr>
            <p:ph type="ctrTitle" sz="quarter"/>
          </p:nvPr>
        </p:nvSpPr>
        <p:spPr>
          <a:xfrm>
            <a:off x="990600" y="1905000"/>
            <a:ext cx="7772400" cy="1736725"/>
          </a:xfrm>
        </p:spPr>
        <p:txBody>
          <a:bodyPr anchor="t"/>
          <a:lstStyle>
            <a:lvl1pPr>
              <a:defRPr sz="5400"/>
            </a:lvl1pPr>
          </a:lstStyle>
          <a:p>
            <a:r>
              <a:rPr lang="en-US"/>
              <a:t>Click to edit Master title style</a:t>
            </a:r>
          </a:p>
        </p:txBody>
      </p:sp>
      <p:sp>
        <p:nvSpPr>
          <p:cNvPr id="14346"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r>
              <a:rPr lang="en-US"/>
              <a:t>Click to edit Master subtitle style</a:t>
            </a:r>
          </a:p>
        </p:txBody>
      </p:sp>
      <p:sp>
        <p:nvSpPr>
          <p:cNvPr id="11" name="Rectangle 11"/>
          <p:cNvSpPr>
            <a:spLocks noGrp="1" noChangeArrowheads="1"/>
          </p:cNvSpPr>
          <p:nvPr>
            <p:ph type="dt" sz="quarter" idx="10"/>
          </p:nvPr>
        </p:nvSpPr>
        <p:spPr>
          <a:xfrm>
            <a:off x="990600" y="6245225"/>
            <a:ext cx="1901825" cy="476250"/>
          </a:xfrm>
        </p:spPr>
        <p:txBody>
          <a:bodyPr/>
          <a:lstStyle>
            <a:lvl1pPr>
              <a:defRPr/>
            </a:lvl1pPr>
          </a:lstStyle>
          <a:p>
            <a:pPr>
              <a:defRPr/>
            </a:pPr>
            <a:endParaRPr lang="en-US"/>
          </a:p>
        </p:txBody>
      </p:sp>
      <p:sp>
        <p:nvSpPr>
          <p:cNvPr id="12" name="Rectangle 12"/>
          <p:cNvSpPr>
            <a:spLocks noGrp="1" noChangeArrowheads="1"/>
          </p:cNvSpPr>
          <p:nvPr>
            <p:ph type="ftr" sz="quarter" idx="11"/>
          </p:nvPr>
        </p:nvSpPr>
        <p:spPr>
          <a:xfrm>
            <a:off x="3468688" y="6245225"/>
            <a:ext cx="2895600" cy="476250"/>
          </a:xfrm>
        </p:spPr>
        <p:txBody>
          <a:bodyPr/>
          <a:lstStyle>
            <a:lvl1pPr>
              <a:defRPr/>
            </a:lvl1pPr>
          </a:lstStyle>
          <a:p>
            <a:pPr>
              <a:defRPr/>
            </a:pPr>
            <a:endParaRPr lang="en-US"/>
          </a:p>
        </p:txBody>
      </p:sp>
      <p:sp>
        <p:nvSpPr>
          <p:cNvPr id="13" name="Rectangle 13"/>
          <p:cNvSpPr>
            <a:spLocks noGrp="1" noChangeArrowheads="1"/>
          </p:cNvSpPr>
          <p:nvPr>
            <p:ph type="sldNum" sz="quarter" idx="12"/>
          </p:nvPr>
        </p:nvSpPr>
        <p:spPr/>
        <p:txBody>
          <a:bodyPr/>
          <a:lstStyle>
            <a:lvl1pPr>
              <a:defRPr/>
            </a:lvl1pPr>
          </a:lstStyle>
          <a:p>
            <a:pPr>
              <a:defRPr/>
            </a:pPr>
            <a:fld id="{2254B94E-4628-4B71-92D2-8309496728C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D25251DF-4A5E-4995-82D8-D865FA86E79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8463" y="244475"/>
            <a:ext cx="2097087"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44475"/>
            <a:ext cx="613886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141B8DF2-0766-4841-B7DF-F3E96A1BFA2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FB71AFCE-5FEA-4C8F-89D5-204B0CEFB04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A7F0929F-7868-4CB4-BAAB-E8C33A61195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2E294ED1-0FBF-4AAA-AA91-4CE88588FD8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F1478289-5145-4EDA-B85E-49420E0DD05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4E28F8A1-12E4-49B3-A44B-BD5F5A838A1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22710D99-4D75-4042-A770-B4B3B4B98D2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2C661895-F4BA-483C-99A1-21012D160A4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40E59593-485D-439E-A330-BCE24DBC215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19088" y="1828800"/>
            <a:ext cx="8824912" cy="5029200"/>
            <a:chOff x="201" y="1152"/>
            <a:chExt cx="5559" cy="3168"/>
          </a:xfrm>
        </p:grpSpPr>
        <p:sp>
          <p:nvSpPr>
            <p:cNvPr id="13315" name="Freeform 3"/>
            <p:cNvSpPr>
              <a:spLocks/>
            </p:cNvSpPr>
            <p:nvPr/>
          </p:nvSpPr>
          <p:spPr bwMode="ltGray">
            <a:xfrm>
              <a:off x="528" y="2909"/>
              <a:ext cx="5232" cy="1411"/>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pPr>
                <a:defRPr/>
              </a:pPr>
              <a:endParaRPr lang="en-US"/>
            </a:p>
          </p:txBody>
        </p:sp>
        <p:sp>
          <p:nvSpPr>
            <p:cNvPr id="13316" name="Freeform 4"/>
            <p:cNvSpPr>
              <a:spLocks/>
            </p:cNvSpPr>
            <p:nvPr/>
          </p:nvSpPr>
          <p:spPr bwMode="ltGray">
            <a:xfrm>
              <a:off x="210" y="1152"/>
              <a:ext cx="5550" cy="3168"/>
            </a:xfrm>
            <a:custGeom>
              <a:avLst/>
              <a:gdLst/>
              <a:ahLst/>
              <a:cxnLst>
                <a:cxn ang="0">
                  <a:pos x="330" y="1764"/>
                </a:cxn>
                <a:cxn ang="0">
                  <a:pos x="0" y="1764"/>
                </a:cxn>
                <a:cxn ang="0">
                  <a:pos x="0" y="3168"/>
                </a:cxn>
                <a:cxn ang="0">
                  <a:pos x="5550" y="3168"/>
                </a:cxn>
                <a:cxn ang="0">
                  <a:pos x="5550" y="0"/>
                </a:cxn>
                <a:cxn ang="0">
                  <a:pos x="330" y="0"/>
                </a:cxn>
                <a:cxn ang="0">
                  <a:pos x="330" y="1764"/>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w="9525">
              <a:noFill/>
              <a:round/>
              <a:headEnd/>
              <a:tailEnd/>
            </a:ln>
          </p:spPr>
          <p:txBody>
            <a:bodyPr/>
            <a:lstStyle/>
            <a:p>
              <a:pPr>
                <a:defRPr/>
              </a:pPr>
              <a:endParaRPr lang="en-US"/>
            </a:p>
          </p:txBody>
        </p:sp>
        <p:sp>
          <p:nvSpPr>
            <p:cNvPr id="13317" name="Freeform 5"/>
            <p:cNvSpPr>
              <a:spLocks/>
            </p:cNvSpPr>
            <p:nvPr/>
          </p:nvSpPr>
          <p:spPr bwMode="ltGray">
            <a:xfrm>
              <a:off x="528" y="2932"/>
              <a:ext cx="5232" cy="1388"/>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w="9525">
              <a:noFill/>
              <a:round/>
              <a:headEnd/>
              <a:tailEnd/>
            </a:ln>
          </p:spPr>
          <p:txBody>
            <a:bodyPr/>
            <a:lstStyle/>
            <a:p>
              <a:pPr>
                <a:defRPr/>
              </a:pPr>
              <a:endParaRPr lang="en-US"/>
            </a:p>
          </p:txBody>
        </p:sp>
        <p:sp>
          <p:nvSpPr>
            <p:cNvPr id="13318"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13319"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13320"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13321"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13322"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pPr>
                <a:defRPr/>
              </a:pPr>
              <a:endParaRPr lang="en-US"/>
            </a:p>
          </p:txBody>
        </p:sp>
      </p:grpSp>
      <p:sp>
        <p:nvSpPr>
          <p:cNvPr id="13323" name="Rectangle 11"/>
          <p:cNvSpPr>
            <a:spLocks noGrp="1" noChangeArrowheads="1"/>
          </p:cNvSpPr>
          <p:nvPr>
            <p:ph type="dt" sz="half" idx="2"/>
          </p:nvPr>
        </p:nvSpPr>
        <p:spPr bwMode="auto">
          <a:xfrm>
            <a:off x="838200"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defRPr>
            </a:lvl1pPr>
          </a:lstStyle>
          <a:p>
            <a:pPr>
              <a:defRPr/>
            </a:pPr>
            <a:endParaRPr lang="en-US"/>
          </a:p>
        </p:txBody>
      </p:sp>
      <p:sp>
        <p:nvSpPr>
          <p:cNvPr id="13324" name="Rectangle 12"/>
          <p:cNvSpPr>
            <a:spLocks noGrp="1" noChangeArrowheads="1"/>
          </p:cNvSpPr>
          <p:nvPr>
            <p:ph type="ftr" sz="quarter" idx="3"/>
          </p:nvPr>
        </p:nvSpPr>
        <p:spPr bwMode="auto">
          <a:xfrm>
            <a:off x="34290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pPr>
              <a:defRPr/>
            </a:pPr>
            <a:endParaRPr lang="en-US"/>
          </a:p>
        </p:txBody>
      </p:sp>
      <p:sp>
        <p:nvSpPr>
          <p:cNvPr id="13325" name="Rectangle 13"/>
          <p:cNvSpPr>
            <a:spLocks noGrp="1" noChangeArrowheads="1"/>
          </p:cNvSpPr>
          <p:nvPr>
            <p:ph type="sldNum" sz="quarter" idx="4"/>
          </p:nvPr>
        </p:nvSpPr>
        <p:spPr bwMode="auto">
          <a:xfrm>
            <a:off x="6937375"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effectLst>
                  <a:outerShdw blurRad="38100" dist="38100" dir="2700000" algn="tl">
                    <a:srgbClr val="000000"/>
                  </a:outerShdw>
                </a:effectLst>
              </a:defRPr>
            </a:lvl1pPr>
          </a:lstStyle>
          <a:p>
            <a:pPr>
              <a:defRPr/>
            </a:pPr>
            <a:fld id="{744D9989-842E-4E06-BFC2-DB9495219A30}" type="slidenum">
              <a:rPr lang="en-US"/>
              <a:pPr>
                <a:defRPr/>
              </a:pPr>
              <a:t>‹#›</a:t>
            </a:fld>
            <a:endParaRPr lang="en-US"/>
          </a:p>
        </p:txBody>
      </p:sp>
      <p:sp>
        <p:nvSpPr>
          <p:cNvPr id="13326" name="Rectangle 14"/>
          <p:cNvSpPr>
            <a:spLocks noGrp="1" noRot="1" noChangeArrowheads="1"/>
          </p:cNvSpPr>
          <p:nvPr>
            <p:ph type="title"/>
          </p:nvPr>
        </p:nvSpPr>
        <p:spPr bwMode="auto">
          <a:xfrm>
            <a:off x="457200" y="244475"/>
            <a:ext cx="83851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27" name="Rectangle 15"/>
          <p:cNvSpPr>
            <a:spLocks noGrp="1" noRot="1" noChangeArrowheads="1"/>
          </p:cNvSpPr>
          <p:nvPr>
            <p:ph type="body" idx="1"/>
          </p:nvPr>
        </p:nvSpPr>
        <p:spPr bwMode="auto">
          <a:xfrm>
            <a:off x="838200" y="1905000"/>
            <a:ext cx="800735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16"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8.jpeg"/><Relationship Id="rId7" Type="http://schemas.openxmlformats.org/officeDocument/2006/relationships/image" Target="../media/image12.png"/><Relationship Id="rId2" Type="http://schemas.openxmlformats.org/officeDocument/2006/relationships/hyperlink" Target="http://www.spicegoldreview.com/" TargetMode="External"/><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7" Type="http://schemas.openxmlformats.org/officeDocument/2006/relationships/image" Target="../media/image19.jpeg"/><Relationship Id="rId2" Type="http://schemas.openxmlformats.org/officeDocument/2006/relationships/image" Target="../media/image14.jpe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jpeg"/><Relationship Id="rId4" Type="http://schemas.openxmlformats.org/officeDocument/2006/relationships/image" Target="../media/image16.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hyperlink" Target="http://www.acsap.army.mil/" TargetMode="External"/><Relationship Id="rId1" Type="http://schemas.openxmlformats.org/officeDocument/2006/relationships/slideLayout" Target="../slideLayouts/slideLayout3.xml"/><Relationship Id="rId5" Type="http://schemas.openxmlformats.org/officeDocument/2006/relationships/image" Target="../media/image22.png"/><Relationship Id="rId4" Type="http://schemas.openxmlformats.org/officeDocument/2006/relationships/image" Target="../media/image21.png"/></Relationships>
</file>

<file path=ppt/slides/_rels/slide25.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spicegoldreview.com/" TargetMode="Externa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304800"/>
            <a:ext cx="7772400" cy="1736725"/>
          </a:xfrm>
        </p:spPr>
        <p:txBody>
          <a:bodyPr/>
          <a:lstStyle/>
          <a:p>
            <a:pPr eaLnBrk="1" hangingPunct="1"/>
            <a:r>
              <a:rPr lang="en-US" sz="4000" smtClean="0">
                <a:solidFill>
                  <a:srgbClr val="000000"/>
                </a:solidFill>
                <a:effectLst/>
                <a:latin typeface="Arial" charset="0"/>
              </a:rPr>
              <a:t>Herbal Smoking Blends:</a:t>
            </a:r>
            <a:br>
              <a:rPr lang="en-US" sz="4000" smtClean="0">
                <a:solidFill>
                  <a:srgbClr val="000000"/>
                </a:solidFill>
                <a:effectLst/>
                <a:latin typeface="Arial" charset="0"/>
              </a:rPr>
            </a:br>
            <a:r>
              <a:rPr lang="en-US" sz="4000" smtClean="0">
                <a:solidFill>
                  <a:srgbClr val="000000"/>
                </a:solidFill>
                <a:effectLst/>
                <a:latin typeface="Arial" charset="0"/>
              </a:rPr>
              <a:t>	An Introduction</a:t>
            </a:r>
          </a:p>
        </p:txBody>
      </p:sp>
      <p:sp>
        <p:nvSpPr>
          <p:cNvPr id="3075" name="Rectangle 3"/>
          <p:cNvSpPr>
            <a:spLocks noGrp="1" noChangeArrowheads="1"/>
          </p:cNvSpPr>
          <p:nvPr>
            <p:ph type="subTitle" idx="1"/>
          </p:nvPr>
        </p:nvSpPr>
        <p:spPr>
          <a:xfrm>
            <a:off x="838200" y="1752600"/>
            <a:ext cx="6781800" cy="1752600"/>
          </a:xfrm>
        </p:spPr>
        <p:txBody>
          <a:bodyPr/>
          <a:lstStyle/>
          <a:p>
            <a:pPr eaLnBrk="1" hangingPunct="1"/>
            <a:r>
              <a:rPr lang="en-US" smtClean="0">
                <a:solidFill>
                  <a:srgbClr val="000000"/>
                </a:solidFill>
                <a:effectLst/>
              </a:rPr>
              <a:t>Spice, Spice Gold etc.</a:t>
            </a:r>
          </a:p>
          <a:p>
            <a:pPr eaLnBrk="1" hangingPunct="1"/>
            <a:endParaRPr lang="en-US" smtClean="0">
              <a:solidFill>
                <a:srgbClr val="000000"/>
              </a:solidFill>
              <a:effectLst/>
            </a:endParaRPr>
          </a:p>
          <a:p>
            <a:pPr eaLnBrk="1" hangingPunct="1"/>
            <a:endParaRPr lang="en-US" smtClean="0">
              <a:solidFill>
                <a:srgbClr val="000000"/>
              </a:solidFill>
              <a:effectLst/>
            </a:endParaRPr>
          </a:p>
        </p:txBody>
      </p:sp>
      <p:pic>
        <p:nvPicPr>
          <p:cNvPr id="3076" name="Picture 5" descr="33604"/>
          <p:cNvPicPr>
            <a:picLocks noChangeAspect="1" noChangeArrowheads="1"/>
          </p:cNvPicPr>
          <p:nvPr/>
        </p:nvPicPr>
        <p:blipFill>
          <a:blip r:embed="rId2" cstate="print"/>
          <a:srcRect/>
          <a:stretch>
            <a:fillRect/>
          </a:stretch>
        </p:blipFill>
        <p:spPr bwMode="auto">
          <a:xfrm>
            <a:off x="762000" y="2743200"/>
            <a:ext cx="4267200" cy="3792538"/>
          </a:xfrm>
          <a:prstGeom prst="rect">
            <a:avLst/>
          </a:prstGeom>
          <a:noFill/>
          <a:ln w="9525">
            <a:noFill/>
            <a:miter lim="800000"/>
            <a:headEnd/>
            <a:tailEnd/>
          </a:ln>
        </p:spPr>
      </p:pic>
      <p:pic>
        <p:nvPicPr>
          <p:cNvPr id="3077" name="Picture 6" descr="bcontract"/>
          <p:cNvPicPr>
            <a:picLocks noChangeAspect="1" noChangeArrowheads="1"/>
          </p:cNvPicPr>
          <p:nvPr/>
        </p:nvPicPr>
        <p:blipFill>
          <a:blip r:embed="rId3" cstate="print"/>
          <a:srcRect/>
          <a:stretch>
            <a:fillRect/>
          </a:stretch>
        </p:blipFill>
        <p:spPr bwMode="auto">
          <a:xfrm>
            <a:off x="5029200" y="1524000"/>
            <a:ext cx="3905250" cy="3581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lstStyle/>
          <a:p>
            <a:pPr eaLnBrk="1" hangingPunct="1"/>
            <a:r>
              <a:rPr lang="en-US" smtClean="0">
                <a:solidFill>
                  <a:srgbClr val="000000"/>
                </a:solidFill>
                <a:effectLst/>
              </a:rPr>
              <a:t>Brands/Flavors</a:t>
            </a:r>
          </a:p>
        </p:txBody>
      </p:sp>
      <p:sp>
        <p:nvSpPr>
          <p:cNvPr id="14339" name="Rectangle 3"/>
          <p:cNvSpPr>
            <a:spLocks noGrp="1" noRot="1" noChangeArrowheads="1"/>
          </p:cNvSpPr>
          <p:nvPr>
            <p:ph type="body" idx="1"/>
          </p:nvPr>
        </p:nvSpPr>
        <p:spPr/>
        <p:txBody>
          <a:bodyPr/>
          <a:lstStyle/>
          <a:p>
            <a:pPr eaLnBrk="1" hangingPunct="1"/>
            <a:r>
              <a:rPr lang="en-US" smtClean="0">
                <a:solidFill>
                  <a:srgbClr val="000000"/>
                </a:solidFill>
                <a:effectLst/>
              </a:rPr>
              <a:t>Dream</a:t>
            </a:r>
          </a:p>
        </p:txBody>
      </p:sp>
      <p:pic>
        <p:nvPicPr>
          <p:cNvPr id="14340" name="Picture 4" descr="Dream Herbal Incense 3g"/>
          <p:cNvPicPr>
            <a:picLocks noChangeAspect="1" noChangeArrowheads="1"/>
          </p:cNvPicPr>
          <p:nvPr/>
        </p:nvPicPr>
        <p:blipFill>
          <a:blip r:embed="rId2" cstate="print"/>
          <a:srcRect/>
          <a:stretch>
            <a:fillRect/>
          </a:stretch>
        </p:blipFill>
        <p:spPr bwMode="auto">
          <a:xfrm>
            <a:off x="914400" y="2438400"/>
            <a:ext cx="2867025" cy="2486025"/>
          </a:xfrm>
          <a:prstGeom prst="rect">
            <a:avLst/>
          </a:prstGeom>
          <a:noFill/>
          <a:ln w="9525">
            <a:noFill/>
            <a:miter lim="800000"/>
            <a:headEnd/>
            <a:tailEnd/>
          </a:ln>
        </p:spPr>
      </p:pic>
      <p:sp>
        <p:nvSpPr>
          <p:cNvPr id="14341" name="Text Box 5"/>
          <p:cNvSpPr txBox="1">
            <a:spLocks noChangeArrowheads="1"/>
          </p:cNvSpPr>
          <p:nvPr/>
        </p:nvSpPr>
        <p:spPr bwMode="auto">
          <a:xfrm>
            <a:off x="3810000" y="2819400"/>
            <a:ext cx="4953000" cy="1465263"/>
          </a:xfrm>
          <a:prstGeom prst="rect">
            <a:avLst/>
          </a:prstGeom>
          <a:noFill/>
          <a:ln w="9525">
            <a:noFill/>
            <a:miter lim="800000"/>
            <a:headEnd/>
            <a:tailEnd/>
          </a:ln>
        </p:spPr>
        <p:txBody>
          <a:bodyPr>
            <a:spAutoFit/>
          </a:bodyPr>
          <a:lstStyle/>
          <a:p>
            <a:pPr>
              <a:spcBef>
                <a:spcPct val="50000"/>
              </a:spcBef>
            </a:pPr>
            <a:r>
              <a:rPr lang="en-US">
                <a:solidFill>
                  <a:srgbClr val="000000"/>
                </a:solidFill>
              </a:rPr>
              <a:t>Ingredients:  </a:t>
            </a:r>
            <a:r>
              <a:rPr lang="en-GB" b="1">
                <a:solidFill>
                  <a:srgbClr val="000000"/>
                </a:solidFill>
              </a:rPr>
              <a:t>:</a:t>
            </a:r>
            <a:r>
              <a:rPr lang="en-GB">
                <a:solidFill>
                  <a:srgbClr val="000000"/>
                </a:solidFill>
              </a:rPr>
              <a:t> Baybean, Blue Lotus, Lion's Tail, Lousewort, Indian Warrior, Dwarf Scullcap, Machona Brava, Pink Lotus, Marshmallow, Red Clover, Rose, Siberian, Vanilla and Honey.</a:t>
            </a:r>
            <a:r>
              <a:rPr lang="en-US">
                <a:solidFill>
                  <a:srgbClr val="000000"/>
                </a:solidFill>
              </a:rPr>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lstStyle/>
          <a:p>
            <a:pPr eaLnBrk="1" hangingPunct="1"/>
            <a:r>
              <a:rPr lang="en-US" smtClean="0">
                <a:solidFill>
                  <a:srgbClr val="000000"/>
                </a:solidFill>
                <a:effectLst/>
              </a:rPr>
              <a:t>Brands/Flavors</a:t>
            </a:r>
          </a:p>
        </p:txBody>
      </p:sp>
      <p:sp>
        <p:nvSpPr>
          <p:cNvPr id="15363" name="Rectangle 3"/>
          <p:cNvSpPr>
            <a:spLocks noGrp="1" noRot="1" noChangeArrowheads="1"/>
          </p:cNvSpPr>
          <p:nvPr>
            <p:ph type="body" idx="1"/>
          </p:nvPr>
        </p:nvSpPr>
        <p:spPr/>
        <p:txBody>
          <a:bodyPr/>
          <a:lstStyle/>
          <a:p>
            <a:pPr eaLnBrk="1" hangingPunct="1"/>
            <a:r>
              <a:rPr lang="en-US" smtClean="0">
                <a:solidFill>
                  <a:srgbClr val="000000"/>
                </a:solidFill>
                <a:effectLst/>
              </a:rPr>
              <a:t>Other Common Brands:</a:t>
            </a:r>
          </a:p>
        </p:txBody>
      </p:sp>
      <p:pic>
        <p:nvPicPr>
          <p:cNvPr id="15364" name="Picture 4" descr="product box">
            <a:hlinkClick r:id="rId2"/>
          </p:cNvPr>
          <p:cNvPicPr>
            <a:picLocks noChangeAspect="1" noChangeArrowheads="1"/>
          </p:cNvPicPr>
          <p:nvPr/>
        </p:nvPicPr>
        <p:blipFill>
          <a:blip r:embed="rId3" cstate="print"/>
          <a:srcRect/>
          <a:stretch>
            <a:fillRect/>
          </a:stretch>
        </p:blipFill>
        <p:spPr bwMode="auto">
          <a:xfrm>
            <a:off x="914400" y="2438400"/>
            <a:ext cx="2000250" cy="2000250"/>
          </a:xfrm>
          <a:prstGeom prst="rect">
            <a:avLst/>
          </a:prstGeom>
          <a:noFill/>
          <a:ln w="9525">
            <a:noFill/>
            <a:miter lim="800000"/>
            <a:headEnd/>
            <a:tailEnd/>
          </a:ln>
        </p:spPr>
      </p:pic>
      <p:pic>
        <p:nvPicPr>
          <p:cNvPr id="15365" name="Picture 5" descr="product box">
            <a:hlinkClick r:id="rId2"/>
          </p:cNvPr>
          <p:cNvPicPr>
            <a:picLocks noChangeAspect="1" noChangeArrowheads="1"/>
          </p:cNvPicPr>
          <p:nvPr/>
        </p:nvPicPr>
        <p:blipFill>
          <a:blip r:embed="rId4" cstate="print"/>
          <a:srcRect/>
          <a:stretch>
            <a:fillRect/>
          </a:stretch>
        </p:blipFill>
        <p:spPr bwMode="auto">
          <a:xfrm>
            <a:off x="3505200" y="2438400"/>
            <a:ext cx="2000250" cy="2000250"/>
          </a:xfrm>
          <a:prstGeom prst="rect">
            <a:avLst/>
          </a:prstGeom>
          <a:noFill/>
          <a:ln w="9525">
            <a:noFill/>
            <a:miter lim="800000"/>
            <a:headEnd/>
            <a:tailEnd/>
          </a:ln>
        </p:spPr>
      </p:pic>
      <p:pic>
        <p:nvPicPr>
          <p:cNvPr id="15366" name="Picture 6" descr="product box">
            <a:hlinkClick r:id="rId2"/>
          </p:cNvPr>
          <p:cNvPicPr>
            <a:picLocks noChangeAspect="1" noChangeArrowheads="1"/>
          </p:cNvPicPr>
          <p:nvPr/>
        </p:nvPicPr>
        <p:blipFill>
          <a:blip r:embed="rId5" cstate="print"/>
          <a:srcRect/>
          <a:stretch>
            <a:fillRect/>
          </a:stretch>
        </p:blipFill>
        <p:spPr bwMode="auto">
          <a:xfrm>
            <a:off x="6324600" y="2438400"/>
            <a:ext cx="2000250" cy="2000250"/>
          </a:xfrm>
          <a:prstGeom prst="rect">
            <a:avLst/>
          </a:prstGeom>
          <a:noFill/>
          <a:ln w="9525">
            <a:noFill/>
            <a:miter lim="800000"/>
            <a:headEnd/>
            <a:tailEnd/>
          </a:ln>
        </p:spPr>
      </p:pic>
      <p:pic>
        <p:nvPicPr>
          <p:cNvPr id="15367" name="Picture 7" descr="product box">
            <a:hlinkClick r:id="rId2"/>
          </p:cNvPr>
          <p:cNvPicPr>
            <a:picLocks noChangeAspect="1" noChangeArrowheads="1"/>
          </p:cNvPicPr>
          <p:nvPr/>
        </p:nvPicPr>
        <p:blipFill>
          <a:blip r:embed="rId6" cstate="print"/>
          <a:srcRect/>
          <a:stretch>
            <a:fillRect/>
          </a:stretch>
        </p:blipFill>
        <p:spPr bwMode="auto">
          <a:xfrm>
            <a:off x="914400" y="4648200"/>
            <a:ext cx="2000250" cy="2000250"/>
          </a:xfrm>
          <a:prstGeom prst="rect">
            <a:avLst/>
          </a:prstGeom>
          <a:noFill/>
          <a:ln w="9525">
            <a:noFill/>
            <a:miter lim="800000"/>
            <a:headEnd/>
            <a:tailEnd/>
          </a:ln>
        </p:spPr>
      </p:pic>
      <p:pic>
        <p:nvPicPr>
          <p:cNvPr id="15368" name="Picture 8" descr="Legal Bud Smoke Shop Blend - Ultra Chronic Legal Bud"/>
          <p:cNvPicPr>
            <a:picLocks noChangeAspect="1" noChangeArrowheads="1"/>
          </p:cNvPicPr>
          <p:nvPr/>
        </p:nvPicPr>
        <p:blipFill>
          <a:blip r:embed="rId7" cstate="print"/>
          <a:srcRect/>
          <a:stretch>
            <a:fillRect/>
          </a:stretch>
        </p:blipFill>
        <p:spPr bwMode="auto">
          <a:xfrm>
            <a:off x="3352800" y="4724400"/>
            <a:ext cx="2895600" cy="1808163"/>
          </a:xfrm>
          <a:prstGeom prst="rect">
            <a:avLst/>
          </a:prstGeom>
          <a:noFill/>
          <a:ln w="9525">
            <a:noFill/>
            <a:miter lim="800000"/>
            <a:headEnd/>
            <a:tailEnd/>
          </a:ln>
        </p:spPr>
      </p:pic>
      <p:pic>
        <p:nvPicPr>
          <p:cNvPr id="15369" name="Picture 9" descr="header_p3"/>
          <p:cNvPicPr>
            <a:picLocks noChangeAspect="1" noChangeArrowheads="1"/>
          </p:cNvPicPr>
          <p:nvPr/>
        </p:nvPicPr>
        <p:blipFill>
          <a:blip r:embed="rId8" cstate="print"/>
          <a:srcRect/>
          <a:stretch>
            <a:fillRect/>
          </a:stretch>
        </p:blipFill>
        <p:spPr bwMode="auto">
          <a:xfrm>
            <a:off x="6477000" y="4572000"/>
            <a:ext cx="2286000" cy="20653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lstStyle/>
          <a:p>
            <a:pPr eaLnBrk="1" hangingPunct="1"/>
            <a:r>
              <a:rPr lang="en-US" smtClean="0">
                <a:solidFill>
                  <a:srgbClr val="000000"/>
                </a:solidFill>
                <a:effectLst/>
              </a:rPr>
              <a:t>Brands/Flavors</a:t>
            </a:r>
          </a:p>
        </p:txBody>
      </p:sp>
      <p:sp>
        <p:nvSpPr>
          <p:cNvPr id="16387" name="Rectangle 3"/>
          <p:cNvSpPr>
            <a:spLocks noGrp="1" noRot="1" noChangeArrowheads="1"/>
          </p:cNvSpPr>
          <p:nvPr>
            <p:ph type="body" idx="1"/>
          </p:nvPr>
        </p:nvSpPr>
        <p:spPr/>
        <p:txBody>
          <a:bodyPr/>
          <a:lstStyle/>
          <a:p>
            <a:pPr eaLnBrk="1" hangingPunct="1"/>
            <a:r>
              <a:rPr lang="en-US" smtClean="0">
                <a:solidFill>
                  <a:srgbClr val="000000"/>
                </a:solidFill>
                <a:effectLst/>
              </a:rPr>
              <a:t>Others cont.</a:t>
            </a:r>
          </a:p>
        </p:txBody>
      </p:sp>
      <p:pic>
        <p:nvPicPr>
          <p:cNvPr id="16388" name="Picture 4" descr="Legal Bud Smoke Shop Blend - Hard Core Legal Bud"/>
          <p:cNvPicPr>
            <a:picLocks noChangeAspect="1" noChangeArrowheads="1"/>
          </p:cNvPicPr>
          <p:nvPr/>
        </p:nvPicPr>
        <p:blipFill>
          <a:blip r:embed="rId2" cstate="print"/>
          <a:srcRect/>
          <a:stretch>
            <a:fillRect/>
          </a:stretch>
        </p:blipFill>
        <p:spPr bwMode="auto">
          <a:xfrm>
            <a:off x="914400" y="2514600"/>
            <a:ext cx="2438400" cy="1676400"/>
          </a:xfrm>
          <a:prstGeom prst="rect">
            <a:avLst/>
          </a:prstGeom>
          <a:noFill/>
          <a:ln w="9525">
            <a:noFill/>
            <a:miter lim="800000"/>
            <a:headEnd/>
            <a:tailEnd/>
          </a:ln>
        </p:spPr>
      </p:pic>
      <p:pic>
        <p:nvPicPr>
          <p:cNvPr id="16389" name="Picture 5" descr="Legal Bud Smoke Shop Blend - Magma Legal Bud"/>
          <p:cNvPicPr>
            <a:picLocks noChangeAspect="1" noChangeArrowheads="1"/>
          </p:cNvPicPr>
          <p:nvPr/>
        </p:nvPicPr>
        <p:blipFill>
          <a:blip r:embed="rId3" cstate="print"/>
          <a:srcRect/>
          <a:stretch>
            <a:fillRect/>
          </a:stretch>
        </p:blipFill>
        <p:spPr bwMode="auto">
          <a:xfrm>
            <a:off x="3429000" y="2514600"/>
            <a:ext cx="2743200" cy="1663700"/>
          </a:xfrm>
          <a:prstGeom prst="rect">
            <a:avLst/>
          </a:prstGeom>
          <a:noFill/>
          <a:ln w="9525">
            <a:noFill/>
            <a:miter lim="800000"/>
            <a:headEnd/>
            <a:tailEnd/>
          </a:ln>
        </p:spPr>
      </p:pic>
      <p:pic>
        <p:nvPicPr>
          <p:cNvPr id="16390" name="Picture 6" descr="Legal Bud Smoke Shop Blend - Magma XXX Legal Bud"/>
          <p:cNvPicPr>
            <a:picLocks noChangeAspect="1" noChangeArrowheads="1"/>
          </p:cNvPicPr>
          <p:nvPr/>
        </p:nvPicPr>
        <p:blipFill>
          <a:blip r:embed="rId4" cstate="print"/>
          <a:srcRect/>
          <a:stretch>
            <a:fillRect/>
          </a:stretch>
        </p:blipFill>
        <p:spPr bwMode="auto">
          <a:xfrm>
            <a:off x="6248400" y="2514600"/>
            <a:ext cx="2676525" cy="1574800"/>
          </a:xfrm>
          <a:prstGeom prst="rect">
            <a:avLst/>
          </a:prstGeom>
          <a:noFill/>
          <a:ln w="9525">
            <a:noFill/>
            <a:miter lim="800000"/>
            <a:headEnd/>
            <a:tailEnd/>
          </a:ln>
        </p:spPr>
      </p:pic>
      <p:pic>
        <p:nvPicPr>
          <p:cNvPr id="16391" name="Picture 7" descr="Legal Bud Smoke Shop Blend - Fusion Legal Bud"/>
          <p:cNvPicPr>
            <a:picLocks noChangeAspect="1" noChangeArrowheads="1"/>
          </p:cNvPicPr>
          <p:nvPr/>
        </p:nvPicPr>
        <p:blipFill>
          <a:blip r:embed="rId5" cstate="print"/>
          <a:srcRect/>
          <a:stretch>
            <a:fillRect/>
          </a:stretch>
        </p:blipFill>
        <p:spPr bwMode="auto">
          <a:xfrm>
            <a:off x="914400" y="4343400"/>
            <a:ext cx="2667000" cy="1651000"/>
          </a:xfrm>
          <a:prstGeom prst="rect">
            <a:avLst/>
          </a:prstGeom>
          <a:noFill/>
          <a:ln w="9525">
            <a:noFill/>
            <a:miter lim="800000"/>
            <a:headEnd/>
            <a:tailEnd/>
          </a:ln>
        </p:spPr>
      </p:pic>
      <p:pic>
        <p:nvPicPr>
          <p:cNvPr id="16392" name="Picture 8" descr="Blaze Legal Bud Head Shop Smoke Blend"/>
          <p:cNvPicPr>
            <a:picLocks noChangeAspect="1" noChangeArrowheads="1"/>
          </p:cNvPicPr>
          <p:nvPr/>
        </p:nvPicPr>
        <p:blipFill>
          <a:blip r:embed="rId6" cstate="print"/>
          <a:srcRect/>
          <a:stretch>
            <a:fillRect/>
          </a:stretch>
        </p:blipFill>
        <p:spPr bwMode="auto">
          <a:xfrm>
            <a:off x="3810000" y="4419600"/>
            <a:ext cx="2533650" cy="1662113"/>
          </a:xfrm>
          <a:prstGeom prst="rect">
            <a:avLst/>
          </a:prstGeom>
          <a:noFill/>
          <a:ln w="9525">
            <a:noFill/>
            <a:miter lim="800000"/>
            <a:headEnd/>
            <a:tailEnd/>
          </a:ln>
        </p:spPr>
      </p:pic>
      <p:pic>
        <p:nvPicPr>
          <p:cNvPr id="16393" name="Picture 9" descr="Deliverance Legal Bud Smoke"/>
          <p:cNvPicPr>
            <a:picLocks noChangeAspect="1" noChangeArrowheads="1"/>
          </p:cNvPicPr>
          <p:nvPr/>
        </p:nvPicPr>
        <p:blipFill>
          <a:blip r:embed="rId7" cstate="print"/>
          <a:srcRect/>
          <a:stretch>
            <a:fillRect/>
          </a:stretch>
        </p:blipFill>
        <p:spPr bwMode="auto">
          <a:xfrm>
            <a:off x="6477000" y="4230688"/>
            <a:ext cx="2209800" cy="18367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p:txBody>
          <a:bodyPr/>
          <a:lstStyle/>
          <a:p>
            <a:pPr eaLnBrk="1" hangingPunct="1">
              <a:defRPr/>
            </a:pPr>
            <a:r>
              <a:rPr lang="en-US" smtClean="0">
                <a:solidFill>
                  <a:srgbClr val="000000"/>
                </a:solidFill>
                <a:effectLst/>
              </a:rPr>
              <a:t>Controlled Substances</a:t>
            </a:r>
            <a:r>
              <a:rPr lang="en-US" smtClean="0"/>
              <a:t>	</a:t>
            </a:r>
          </a:p>
        </p:txBody>
      </p:sp>
      <p:sp>
        <p:nvSpPr>
          <p:cNvPr id="17411" name="Rectangle 3"/>
          <p:cNvSpPr>
            <a:spLocks noGrp="1" noRot="1" noChangeArrowheads="1"/>
          </p:cNvSpPr>
          <p:nvPr>
            <p:ph type="body" idx="1"/>
          </p:nvPr>
        </p:nvSpPr>
        <p:spPr/>
        <p:txBody>
          <a:bodyPr/>
          <a:lstStyle/>
          <a:p>
            <a:pPr eaLnBrk="1" hangingPunct="1"/>
            <a:r>
              <a:rPr lang="en-US" sz="2800" b="1" smtClean="0">
                <a:solidFill>
                  <a:srgbClr val="000000"/>
                </a:solidFill>
                <a:effectLst/>
              </a:rPr>
              <a:t>Royal Society of Chemistry 2009 “Chemistry World”</a:t>
            </a:r>
            <a:r>
              <a:rPr lang="en-US" sz="2800" smtClean="0">
                <a:solidFill>
                  <a:srgbClr val="000000"/>
                </a:solidFill>
                <a:effectLst/>
              </a:rPr>
              <a:t> </a:t>
            </a:r>
          </a:p>
          <a:p>
            <a:pPr lvl="1" eaLnBrk="1" hangingPunct="1"/>
            <a:r>
              <a:rPr lang="en-US" sz="2400" smtClean="0">
                <a:solidFill>
                  <a:srgbClr val="000000"/>
                </a:solidFill>
                <a:effectLst/>
              </a:rPr>
              <a:t>JWH-018, a cannabinoid receptor, has been found in herbal mixtures sold under various 'spice' names. </a:t>
            </a:r>
          </a:p>
          <a:p>
            <a:pPr lvl="1" eaLnBrk="1" hangingPunct="1"/>
            <a:r>
              <a:rPr lang="en-US" sz="2400" smtClean="0">
                <a:solidFill>
                  <a:srgbClr val="000000"/>
                </a:solidFill>
                <a:effectLst/>
              </a:rPr>
              <a:t>JWH-018 is four to five times more potent than tetrahydrocannabinol, or THC, the main psychoactive substance in cannabis.  </a:t>
            </a:r>
          </a:p>
          <a:p>
            <a:pPr lvl="1" eaLnBrk="1" hangingPunct="1"/>
            <a:r>
              <a:rPr lang="en-US" sz="2400" smtClean="0">
                <a:solidFill>
                  <a:srgbClr val="000000"/>
                </a:solidFill>
                <a:effectLst/>
              </a:rPr>
              <a:t>The chemical structure does not look at all like THC, but it produces the same effects.'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p:txBody>
          <a:bodyPr/>
          <a:lstStyle/>
          <a:p>
            <a:pPr eaLnBrk="1" hangingPunct="1"/>
            <a:r>
              <a:rPr lang="en-US" smtClean="0">
                <a:solidFill>
                  <a:srgbClr val="000000"/>
                </a:solidFill>
                <a:effectLst/>
              </a:rPr>
              <a:t>Controlled Substances</a:t>
            </a:r>
          </a:p>
        </p:txBody>
      </p:sp>
      <p:sp>
        <p:nvSpPr>
          <p:cNvPr id="18435" name="Rectangle 3"/>
          <p:cNvSpPr>
            <a:spLocks noGrp="1" noRot="1" noChangeArrowheads="1"/>
          </p:cNvSpPr>
          <p:nvPr>
            <p:ph type="body" idx="1"/>
          </p:nvPr>
        </p:nvSpPr>
        <p:spPr/>
        <p:txBody>
          <a:bodyPr/>
          <a:lstStyle/>
          <a:p>
            <a:pPr eaLnBrk="1" hangingPunct="1"/>
            <a:r>
              <a:rPr lang="en-US" smtClean="0">
                <a:solidFill>
                  <a:srgbClr val="000000"/>
                </a:solidFill>
                <a:effectLst/>
              </a:rPr>
              <a:t>HU-210 found present in small quantities in Herbal Smoke products.</a:t>
            </a:r>
          </a:p>
          <a:p>
            <a:pPr eaLnBrk="1" hangingPunct="1"/>
            <a:r>
              <a:rPr lang="en-US" smtClean="0">
                <a:solidFill>
                  <a:srgbClr val="000000"/>
                </a:solidFill>
                <a:effectLst/>
              </a:rPr>
              <a:t>HU-210 has slightly different chemical structure than THC in marijuana.</a:t>
            </a:r>
          </a:p>
          <a:p>
            <a:pPr lvl="1" eaLnBrk="1" hangingPunct="1"/>
            <a:r>
              <a:rPr lang="en-US" smtClean="0">
                <a:solidFill>
                  <a:srgbClr val="000000"/>
                </a:solidFill>
                <a:effectLst/>
              </a:rPr>
              <a:t>Up to 800 times more potent than THC.</a:t>
            </a:r>
          </a:p>
          <a:p>
            <a:pPr eaLnBrk="1" hangingPunct="1"/>
            <a:r>
              <a:rPr lang="en-US" smtClean="0">
                <a:solidFill>
                  <a:srgbClr val="000000"/>
                </a:solidFill>
                <a:effectLst/>
              </a:rPr>
              <a:t>HU-210 listed by DEA as Schedule I substance.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p:txBody>
          <a:bodyPr/>
          <a:lstStyle/>
          <a:p>
            <a:pPr eaLnBrk="1" hangingPunct="1"/>
            <a:r>
              <a:rPr lang="en-US" sz="3600" smtClean="0">
                <a:solidFill>
                  <a:srgbClr val="000000"/>
                </a:solidFill>
                <a:effectLst/>
              </a:rPr>
              <a:t>Analog Chemical Structures</a:t>
            </a:r>
          </a:p>
        </p:txBody>
      </p:sp>
      <p:sp>
        <p:nvSpPr>
          <p:cNvPr id="45059" name="Rectangle 3"/>
          <p:cNvSpPr>
            <a:spLocks noGrp="1" noRot="1" noChangeArrowheads="1"/>
          </p:cNvSpPr>
          <p:nvPr>
            <p:ph type="body" idx="1"/>
          </p:nvPr>
        </p:nvSpPr>
        <p:spPr/>
        <p:txBody>
          <a:bodyPr/>
          <a:lstStyle/>
          <a:p>
            <a:pPr eaLnBrk="1" hangingPunct="1">
              <a:lnSpc>
                <a:spcPct val="90000"/>
              </a:lnSpc>
              <a:defRPr/>
            </a:pPr>
            <a:r>
              <a:rPr lang="en-US" sz="2400" smtClean="0">
                <a:solidFill>
                  <a:srgbClr val="000000"/>
                </a:solidFill>
                <a:effectLst/>
              </a:rPr>
              <a:t>THC Tetrahydrocannabinol</a:t>
            </a:r>
            <a:r>
              <a:rPr lang="en-US" sz="2400" smtClean="0">
                <a:solidFill>
                  <a:srgbClr val="000000"/>
                </a:solidFill>
                <a:effectLst>
                  <a:outerShdw blurRad="38100" dist="38100" dir="2700000" algn="tl">
                    <a:srgbClr val="FFFFFF"/>
                  </a:outerShdw>
                </a:effectLst>
              </a:rPr>
              <a:t> </a:t>
            </a:r>
            <a:endParaRPr lang="en-US" sz="2400" smtClean="0">
              <a:solidFill>
                <a:srgbClr val="000000"/>
              </a:solidFill>
              <a:effectLst/>
            </a:endParaRPr>
          </a:p>
          <a:p>
            <a:pPr lvl="1" eaLnBrk="1" hangingPunct="1">
              <a:lnSpc>
                <a:spcPct val="90000"/>
              </a:lnSpc>
              <a:defRPr/>
            </a:pPr>
            <a:r>
              <a:rPr lang="en-US" sz="2000" smtClean="0">
                <a:solidFill>
                  <a:srgbClr val="000000"/>
                </a:solidFill>
                <a:effectLst/>
              </a:rPr>
              <a:t>Psychoactive substance found in the Cannabis plant. isolated by</a:t>
            </a:r>
            <a:r>
              <a:rPr lang="en-US" sz="2000" smtClean="0">
                <a:effectLst/>
              </a:rPr>
              <a:t> </a:t>
            </a:r>
            <a:r>
              <a:rPr lang="en-US" sz="2000" smtClean="0">
                <a:solidFill>
                  <a:srgbClr val="000000"/>
                </a:solidFill>
                <a:effectLst/>
              </a:rPr>
              <a:t>Raphael Mchoulam.</a:t>
            </a:r>
          </a:p>
          <a:p>
            <a:pPr eaLnBrk="1" hangingPunct="1">
              <a:lnSpc>
                <a:spcPct val="90000"/>
              </a:lnSpc>
              <a:defRPr/>
            </a:pPr>
            <a:r>
              <a:rPr lang="en-US" sz="2400" smtClean="0">
                <a:solidFill>
                  <a:srgbClr val="000000"/>
                </a:solidFill>
                <a:effectLst/>
              </a:rPr>
              <a:t>HU-210</a:t>
            </a:r>
          </a:p>
          <a:p>
            <a:pPr lvl="1" eaLnBrk="1" hangingPunct="1">
              <a:lnSpc>
                <a:spcPct val="90000"/>
              </a:lnSpc>
              <a:defRPr/>
            </a:pPr>
            <a:r>
              <a:rPr lang="en-US" sz="2000" smtClean="0">
                <a:solidFill>
                  <a:srgbClr val="000000"/>
                </a:solidFill>
                <a:effectLst/>
              </a:rPr>
              <a:t>Synthetic cannabinoid synthesized 1988 by Prof. Raphael Mchoulam, Hebrew University. 100 to 800 times more potent than natural THC. </a:t>
            </a:r>
          </a:p>
          <a:p>
            <a:pPr eaLnBrk="1" hangingPunct="1">
              <a:lnSpc>
                <a:spcPct val="90000"/>
              </a:lnSpc>
              <a:defRPr/>
            </a:pPr>
            <a:r>
              <a:rPr lang="en-US" sz="2400" smtClean="0">
                <a:solidFill>
                  <a:srgbClr val="000000"/>
                </a:solidFill>
                <a:effectLst/>
              </a:rPr>
              <a:t>JWH-018</a:t>
            </a:r>
          </a:p>
          <a:p>
            <a:pPr lvl="1" eaLnBrk="1" hangingPunct="1">
              <a:lnSpc>
                <a:spcPct val="90000"/>
              </a:lnSpc>
              <a:defRPr/>
            </a:pPr>
            <a:r>
              <a:rPr lang="en-US" sz="2000" smtClean="0">
                <a:solidFill>
                  <a:srgbClr val="000000"/>
                </a:solidFill>
                <a:effectLst/>
              </a:rPr>
              <a:t>Analgesic drug which acts as a cannabinoid agonist. Produces effects similar to THC, but with a shorter duration of action. </a:t>
            </a:r>
          </a:p>
          <a:p>
            <a:pPr lvl="1" eaLnBrk="1" hangingPunct="1">
              <a:lnSpc>
                <a:spcPct val="90000"/>
              </a:lnSpc>
              <a:defRPr/>
            </a:pPr>
            <a:r>
              <a:rPr lang="en-US" sz="2000" smtClean="0">
                <a:solidFill>
                  <a:srgbClr val="000000"/>
                </a:solidFill>
                <a:effectLst/>
              </a:rPr>
              <a:t>4 to 5 times more potent than THC.</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lstStyle/>
          <a:p>
            <a:pPr eaLnBrk="1" hangingPunct="1"/>
            <a:r>
              <a:rPr lang="en-US" smtClean="0">
                <a:solidFill>
                  <a:srgbClr val="000000"/>
                </a:solidFill>
                <a:effectLst/>
              </a:rPr>
              <a:t>Pricing</a:t>
            </a:r>
          </a:p>
        </p:txBody>
      </p:sp>
      <p:sp>
        <p:nvSpPr>
          <p:cNvPr id="20483" name="Rectangle 3"/>
          <p:cNvSpPr>
            <a:spLocks noGrp="1" noRot="1" noChangeArrowheads="1"/>
          </p:cNvSpPr>
          <p:nvPr>
            <p:ph type="body" idx="1"/>
          </p:nvPr>
        </p:nvSpPr>
        <p:spPr/>
        <p:txBody>
          <a:bodyPr/>
          <a:lstStyle/>
          <a:p>
            <a:pPr eaLnBrk="1" hangingPunct="1"/>
            <a:r>
              <a:rPr lang="en-US" smtClean="0">
                <a:solidFill>
                  <a:srgbClr val="000000"/>
                </a:solidFill>
                <a:effectLst/>
              </a:rPr>
              <a:t>Approximately $25/gram.</a:t>
            </a:r>
          </a:p>
          <a:p>
            <a:pPr eaLnBrk="1" hangingPunct="1"/>
            <a:r>
              <a:rPr lang="en-US" smtClean="0">
                <a:solidFill>
                  <a:srgbClr val="000000"/>
                </a:solidFill>
                <a:effectLst/>
              </a:rPr>
              <a:t>Locally Approx. $75-$80/3gram pack.</a:t>
            </a:r>
          </a:p>
          <a:p>
            <a:pPr eaLnBrk="1" hangingPunct="1"/>
            <a:r>
              <a:rPr lang="en-US" smtClean="0">
                <a:solidFill>
                  <a:srgbClr val="000000"/>
                </a:solidFill>
                <a:effectLst/>
              </a:rPr>
              <a:t>NOTE:  Marijuana street price $5-$15/gram.</a:t>
            </a:r>
          </a:p>
          <a:p>
            <a:pPr eaLnBrk="1" hangingPunct="1"/>
            <a:r>
              <a:rPr lang="en-US" smtClean="0">
                <a:solidFill>
                  <a:srgbClr val="000000"/>
                </a:solidFill>
                <a:effectLst/>
              </a:rPr>
              <a:t>Varied pricing dependant on quality.</a:t>
            </a:r>
          </a:p>
          <a:p>
            <a:pPr eaLnBrk="1" hangingPunct="1"/>
            <a:r>
              <a:rPr lang="en-US" smtClean="0">
                <a:solidFill>
                  <a:srgbClr val="000000"/>
                </a:solidFill>
                <a:effectLst/>
              </a:rPr>
              <a:t>Paying for Security.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p:txBody>
          <a:bodyPr/>
          <a:lstStyle/>
          <a:p>
            <a:pPr eaLnBrk="1" hangingPunct="1"/>
            <a:r>
              <a:rPr lang="en-US" smtClean="0">
                <a:solidFill>
                  <a:srgbClr val="000000"/>
                </a:solidFill>
                <a:effectLst/>
              </a:rPr>
              <a:t>Legal Issues</a:t>
            </a:r>
          </a:p>
        </p:txBody>
      </p:sp>
      <p:sp>
        <p:nvSpPr>
          <p:cNvPr id="21507" name="Rectangle 3"/>
          <p:cNvSpPr>
            <a:spLocks noGrp="1" noRot="1" noChangeArrowheads="1"/>
          </p:cNvSpPr>
          <p:nvPr>
            <p:ph type="body" idx="1"/>
          </p:nvPr>
        </p:nvSpPr>
        <p:spPr/>
        <p:txBody>
          <a:bodyPr/>
          <a:lstStyle/>
          <a:p>
            <a:pPr eaLnBrk="1" hangingPunct="1"/>
            <a:r>
              <a:rPr lang="en-US" smtClean="0">
                <a:solidFill>
                  <a:srgbClr val="000000"/>
                </a:solidFill>
                <a:effectLst/>
              </a:rPr>
              <a:t>The </a:t>
            </a:r>
            <a:r>
              <a:rPr lang="en-US" b="1" smtClean="0">
                <a:solidFill>
                  <a:srgbClr val="000000"/>
                </a:solidFill>
                <a:effectLst/>
              </a:rPr>
              <a:t>Federal Analog Act</a:t>
            </a:r>
            <a:r>
              <a:rPr lang="en-US" smtClean="0">
                <a:solidFill>
                  <a:srgbClr val="000000"/>
                </a:solidFill>
                <a:effectLst/>
              </a:rPr>
              <a:t>, 21U.S.C Sect. 813, of the United States Controlled Substances Act, allows any chemical "substantially similar" to an illeglal drug (Schedule I or II) to be treated as Schedule I. </a:t>
            </a:r>
          </a:p>
          <a:p>
            <a:pPr eaLnBrk="1" hangingPunct="1"/>
            <a:r>
              <a:rPr lang="en-US" smtClean="0">
                <a:solidFill>
                  <a:srgbClr val="000000"/>
                </a:solidFill>
                <a:effectLst/>
              </a:rPr>
              <a:t>Must be intended for human consumption.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p:txBody>
          <a:bodyPr/>
          <a:lstStyle/>
          <a:p>
            <a:pPr eaLnBrk="1" hangingPunct="1"/>
            <a:r>
              <a:rPr lang="en-US" smtClean="0">
                <a:solidFill>
                  <a:srgbClr val="000000"/>
                </a:solidFill>
                <a:effectLst/>
              </a:rPr>
              <a:t>Military Legal Issues</a:t>
            </a:r>
          </a:p>
        </p:txBody>
      </p:sp>
      <p:sp>
        <p:nvSpPr>
          <p:cNvPr id="22531" name="Rectangle 3"/>
          <p:cNvSpPr>
            <a:spLocks noGrp="1" noRot="1" noChangeArrowheads="1"/>
          </p:cNvSpPr>
          <p:nvPr>
            <p:ph type="body" idx="1"/>
          </p:nvPr>
        </p:nvSpPr>
        <p:spPr/>
        <p:txBody>
          <a:bodyPr/>
          <a:lstStyle/>
          <a:p>
            <a:pPr eaLnBrk="1" hangingPunct="1">
              <a:lnSpc>
                <a:spcPct val="90000"/>
              </a:lnSpc>
            </a:pPr>
            <a:r>
              <a:rPr lang="en-US" smtClean="0">
                <a:solidFill>
                  <a:srgbClr val="000000"/>
                </a:solidFill>
                <a:effectLst/>
              </a:rPr>
              <a:t>UCMJ: Article 92:  Failure to obey order or regulation </a:t>
            </a:r>
          </a:p>
          <a:p>
            <a:pPr lvl="1" eaLnBrk="1" hangingPunct="1">
              <a:lnSpc>
                <a:spcPct val="90000"/>
              </a:lnSpc>
            </a:pPr>
            <a:r>
              <a:rPr lang="en-US" smtClean="0">
                <a:solidFill>
                  <a:srgbClr val="000000"/>
                </a:solidFill>
                <a:effectLst/>
              </a:rPr>
              <a:t>“Any person subject to this chapter who— </a:t>
            </a:r>
          </a:p>
          <a:p>
            <a:pPr lvl="2" eaLnBrk="1" hangingPunct="1">
              <a:lnSpc>
                <a:spcPct val="90000"/>
              </a:lnSpc>
            </a:pPr>
            <a:r>
              <a:rPr lang="en-US" smtClean="0">
                <a:solidFill>
                  <a:srgbClr val="000000"/>
                </a:solidFill>
                <a:effectLst/>
              </a:rPr>
              <a:t>1) violates or fails to obey any lawful general order or regulation; </a:t>
            </a:r>
          </a:p>
          <a:p>
            <a:pPr lvl="2" eaLnBrk="1" hangingPunct="1">
              <a:lnSpc>
                <a:spcPct val="90000"/>
              </a:lnSpc>
            </a:pPr>
            <a:r>
              <a:rPr lang="en-US" smtClean="0">
                <a:solidFill>
                  <a:srgbClr val="000000"/>
                </a:solidFill>
                <a:effectLst/>
              </a:rPr>
              <a:t>(2) having knowledge of any other lawful order issued by a member of the armed forces, which it is his duty to obey, fails to obey the order; or </a:t>
            </a:r>
          </a:p>
          <a:p>
            <a:pPr lvl="2" eaLnBrk="1" hangingPunct="1">
              <a:lnSpc>
                <a:spcPct val="90000"/>
              </a:lnSpc>
            </a:pPr>
            <a:r>
              <a:rPr lang="en-US" smtClean="0">
                <a:solidFill>
                  <a:srgbClr val="000000"/>
                </a:solidFill>
                <a:effectLst/>
              </a:rPr>
              <a:t>(3) is derelict in the performance of his duties; shall be punished as a court-martial may direct.”</a:t>
            </a:r>
            <a:r>
              <a:rPr lang="en-US" smtClean="0">
                <a:effectLst/>
              </a:rPr>
              <a:t> </a:t>
            </a:r>
          </a:p>
        </p:txBody>
      </p:sp>
      <p:sp>
        <p:nvSpPr>
          <p:cNvPr id="22532" name="Rectangle 4"/>
          <p:cNvSpPr>
            <a:spLocks noChangeArrowheads="1"/>
          </p:cNvSpPr>
          <p:nvPr/>
        </p:nvSpPr>
        <p:spPr bwMode="auto">
          <a:xfrm>
            <a:off x="0" y="0"/>
            <a:ext cx="184150" cy="641350"/>
          </a:xfrm>
          <a:prstGeom prst="rect">
            <a:avLst/>
          </a:prstGeom>
          <a:noFill/>
          <a:ln w="9525">
            <a:noFill/>
            <a:miter lim="800000"/>
            <a:headEnd/>
            <a:tailEnd/>
          </a:ln>
        </p:spPr>
        <p:txBody>
          <a:bodyPr wrap="none" anchor="ctr">
            <a:spAutoFit/>
          </a:bodyPr>
          <a:lstStyle/>
          <a:p>
            <a:pPr eaLnBrk="1" hangingPunct="1"/>
            <a:endParaRPr lang="en-US"/>
          </a:p>
          <a:p>
            <a:endParaRPr lang="en-US"/>
          </a:p>
        </p:txBody>
      </p:sp>
      <p:sp>
        <p:nvSpPr>
          <p:cNvPr id="22533" name="Rectangle 5"/>
          <p:cNvSpPr>
            <a:spLocks noChangeArrowheads="1"/>
          </p:cNvSpPr>
          <p:nvPr/>
        </p:nvSpPr>
        <p:spPr bwMode="auto">
          <a:xfrm>
            <a:off x="0" y="0"/>
            <a:ext cx="184150" cy="641350"/>
          </a:xfrm>
          <a:prstGeom prst="rect">
            <a:avLst/>
          </a:prstGeom>
          <a:noFill/>
          <a:ln w="9525">
            <a:noFill/>
            <a:miter lim="800000"/>
            <a:headEnd/>
            <a:tailEnd/>
          </a:ln>
        </p:spPr>
        <p:txBody>
          <a:bodyPr wrap="none" anchor="ctr">
            <a:spAutoFit/>
          </a:bodyPr>
          <a:lstStyle/>
          <a:p>
            <a:pPr eaLnBrk="1" hangingPunct="1"/>
            <a:endParaRPr lang="en-US"/>
          </a:p>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lstStyle/>
          <a:p>
            <a:pPr eaLnBrk="1" hangingPunct="1"/>
            <a:r>
              <a:rPr lang="en-US" smtClean="0">
                <a:solidFill>
                  <a:srgbClr val="000000"/>
                </a:solidFill>
                <a:effectLst/>
              </a:rPr>
              <a:t>What to Do?</a:t>
            </a:r>
          </a:p>
        </p:txBody>
      </p:sp>
      <p:sp>
        <p:nvSpPr>
          <p:cNvPr id="23555" name="Rectangle 3"/>
          <p:cNvSpPr>
            <a:spLocks noGrp="1" noRot="1" noChangeArrowheads="1"/>
          </p:cNvSpPr>
          <p:nvPr>
            <p:ph type="body" idx="1"/>
          </p:nvPr>
        </p:nvSpPr>
        <p:spPr/>
        <p:txBody>
          <a:bodyPr/>
          <a:lstStyle/>
          <a:p>
            <a:pPr eaLnBrk="1" hangingPunct="1"/>
            <a:r>
              <a:rPr lang="en-US" smtClean="0">
                <a:solidFill>
                  <a:srgbClr val="000000"/>
                </a:solidFill>
                <a:effectLst/>
              </a:rPr>
              <a:t>Newest in a long line of mind altering substances used as a way to skirt drug laws.</a:t>
            </a:r>
          </a:p>
          <a:p>
            <a:pPr lvl="1" eaLnBrk="1" hangingPunct="1"/>
            <a:r>
              <a:rPr lang="en-US" smtClean="0">
                <a:solidFill>
                  <a:srgbClr val="000000"/>
                </a:solidFill>
                <a:effectLst/>
              </a:rPr>
              <a:t>No different than Prohibition, Methamphetamine, LSD, MDMA, and other designer drugs</a:t>
            </a:r>
          </a:p>
          <a:p>
            <a:pPr lvl="1" eaLnBrk="1" hangingPunct="1"/>
            <a:r>
              <a:rPr lang="en-US" smtClean="0">
                <a:solidFill>
                  <a:srgbClr val="000000"/>
                </a:solidFill>
                <a:effectLst/>
              </a:rPr>
              <a:t>People will always find a way to alter their state of consciousness.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a:xfrm>
            <a:off x="381000" y="244475"/>
            <a:ext cx="8461375" cy="1431925"/>
          </a:xfrm>
        </p:spPr>
        <p:txBody>
          <a:bodyPr/>
          <a:lstStyle/>
          <a:p>
            <a:pPr eaLnBrk="1" hangingPunct="1"/>
            <a:r>
              <a:rPr lang="en-US" smtClean="0">
                <a:solidFill>
                  <a:srgbClr val="000000"/>
                </a:solidFill>
                <a:effectLst/>
              </a:rPr>
              <a:t>Definition:	</a:t>
            </a:r>
          </a:p>
        </p:txBody>
      </p:sp>
      <p:sp>
        <p:nvSpPr>
          <p:cNvPr id="6147" name="Rectangle 3"/>
          <p:cNvSpPr>
            <a:spLocks noGrp="1" noRot="1" noChangeArrowheads="1"/>
          </p:cNvSpPr>
          <p:nvPr>
            <p:ph type="body" idx="1"/>
          </p:nvPr>
        </p:nvSpPr>
        <p:spPr>
          <a:xfrm>
            <a:off x="685800" y="1447800"/>
            <a:ext cx="8007350" cy="4191000"/>
          </a:xfrm>
        </p:spPr>
        <p:txBody>
          <a:bodyPr/>
          <a:lstStyle/>
          <a:p>
            <a:pPr eaLnBrk="1" hangingPunct="1">
              <a:buFont typeface="Wingdings" pitchFamily="2" charset="2"/>
              <a:buNone/>
            </a:pPr>
            <a:r>
              <a:rPr lang="en-US" smtClean="0">
                <a:solidFill>
                  <a:srgbClr val="000000"/>
                </a:solidFill>
                <a:effectLst/>
              </a:rPr>
              <a:t>Herbal Smoking Blends:  Usually smoked for Marijuana-like effects believed to be caused by a mixture of synthetic cannabinoid drugs. Several different Brands of Herbal Smoke have been marketed and shown to contain different proportions of the synthetic cannabinoid, active ingredients, and reportedly produce subtly different effects.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p:cNvSpPr>
            <a:spLocks noChangeArrowheads="1"/>
          </p:cNvSpPr>
          <p:nvPr/>
        </p:nvSpPr>
        <p:spPr bwMode="auto">
          <a:xfrm>
            <a:off x="1143000" y="1720850"/>
            <a:ext cx="7467600" cy="3140075"/>
          </a:xfrm>
          <a:prstGeom prst="rect">
            <a:avLst/>
          </a:prstGeom>
          <a:noFill/>
          <a:ln w="9525">
            <a:noFill/>
            <a:miter lim="800000"/>
            <a:headEnd/>
            <a:tailEnd/>
          </a:ln>
        </p:spPr>
        <p:txBody>
          <a:bodyPr>
            <a:spAutoFit/>
          </a:bodyPr>
          <a:lstStyle/>
          <a:p>
            <a:r>
              <a:rPr lang="en-US"/>
              <a:t/>
            </a:r>
            <a:br>
              <a:rPr lang="en-US"/>
            </a:br>
            <a:r>
              <a:rPr lang="en-US">
                <a:solidFill>
                  <a:srgbClr val="000000"/>
                </a:solidFill>
              </a:rPr>
              <a:t>Scientists warn that the chemical compounds present in Spice products are </a:t>
            </a:r>
            <a:r>
              <a:rPr lang="en-US" b="1">
                <a:solidFill>
                  <a:srgbClr val="000000"/>
                </a:solidFill>
              </a:rPr>
              <a:t>much more potent </a:t>
            </a:r>
            <a:r>
              <a:rPr lang="en-US">
                <a:solidFill>
                  <a:srgbClr val="000000"/>
                </a:solidFill>
              </a:rPr>
              <a:t>than traditional marijuana. Users may experience the following health effects:</a:t>
            </a:r>
          </a:p>
          <a:p>
            <a:endParaRPr lang="en-US">
              <a:solidFill>
                <a:srgbClr val="000000"/>
              </a:solidFill>
            </a:endParaRPr>
          </a:p>
          <a:p>
            <a:pPr>
              <a:buFont typeface="Arial" charset="0"/>
              <a:buChar char="•"/>
            </a:pPr>
            <a:r>
              <a:rPr lang="en-US">
                <a:solidFill>
                  <a:srgbClr val="000000"/>
                </a:solidFill>
              </a:rPr>
              <a:t>Elevated blood pressure </a:t>
            </a:r>
          </a:p>
          <a:p>
            <a:pPr>
              <a:buFont typeface="Arial" charset="0"/>
              <a:buChar char="•"/>
            </a:pPr>
            <a:r>
              <a:rPr lang="en-US">
                <a:solidFill>
                  <a:srgbClr val="000000"/>
                </a:solidFill>
              </a:rPr>
              <a:t>Racing heartbeat </a:t>
            </a:r>
          </a:p>
          <a:p>
            <a:pPr>
              <a:buFont typeface="Arial" charset="0"/>
              <a:buChar char="•"/>
            </a:pPr>
            <a:r>
              <a:rPr lang="en-US">
                <a:solidFill>
                  <a:srgbClr val="000000"/>
                </a:solidFill>
              </a:rPr>
              <a:t>Visual disturbances </a:t>
            </a:r>
          </a:p>
          <a:p>
            <a:pPr>
              <a:buFont typeface="Arial" charset="0"/>
              <a:buChar char="•"/>
            </a:pPr>
            <a:r>
              <a:rPr lang="en-US">
                <a:solidFill>
                  <a:srgbClr val="000000"/>
                </a:solidFill>
              </a:rPr>
              <a:t>Anxiety </a:t>
            </a:r>
          </a:p>
          <a:p>
            <a:pPr>
              <a:buFont typeface="Arial" charset="0"/>
              <a:buChar char="•"/>
            </a:pPr>
            <a:r>
              <a:rPr lang="en-US">
                <a:solidFill>
                  <a:srgbClr val="000000"/>
                </a:solidFill>
              </a:rPr>
              <a:t>Stroke </a:t>
            </a:r>
          </a:p>
          <a:p>
            <a:pPr>
              <a:buFont typeface="Arial" charset="0"/>
              <a:buChar char="•"/>
            </a:pPr>
            <a:r>
              <a:rPr lang="en-US">
                <a:solidFill>
                  <a:srgbClr val="000000"/>
                </a:solidFill>
              </a:rPr>
              <a:t>Seizures </a:t>
            </a:r>
          </a:p>
        </p:txBody>
      </p:sp>
      <p:sp>
        <p:nvSpPr>
          <p:cNvPr id="24579" name="Rectangle 2"/>
          <p:cNvSpPr>
            <a:spLocks noChangeArrowheads="1"/>
          </p:cNvSpPr>
          <p:nvPr/>
        </p:nvSpPr>
        <p:spPr bwMode="auto">
          <a:xfrm>
            <a:off x="609600" y="609600"/>
            <a:ext cx="8315325" cy="646113"/>
          </a:xfrm>
          <a:prstGeom prst="rect">
            <a:avLst/>
          </a:prstGeom>
          <a:noFill/>
          <a:ln w="9525">
            <a:noFill/>
            <a:miter lim="800000"/>
            <a:headEnd/>
            <a:tailEnd/>
          </a:ln>
        </p:spPr>
        <p:txBody>
          <a:bodyPr wrap="none">
            <a:spAutoFit/>
          </a:bodyPr>
          <a:lstStyle/>
          <a:p>
            <a:r>
              <a:rPr lang="en-US" sz="3600" b="1">
                <a:solidFill>
                  <a:srgbClr val="000000"/>
                </a:solidFill>
              </a:rPr>
              <a:t>Health Effects of Synthetic Marijuana</a:t>
            </a:r>
            <a:endParaRPr lang="en-US" sz="3600">
              <a:solidFill>
                <a:srgbClr val="000000"/>
              </a:solidFill>
            </a:endParaRPr>
          </a:p>
        </p:txBody>
      </p:sp>
      <p:sp>
        <p:nvSpPr>
          <p:cNvPr id="24580" name="TextBox 3"/>
          <p:cNvSpPr txBox="1">
            <a:spLocks noChangeArrowheads="1"/>
          </p:cNvSpPr>
          <p:nvPr/>
        </p:nvSpPr>
        <p:spPr bwMode="auto">
          <a:xfrm>
            <a:off x="1219200" y="5562600"/>
            <a:ext cx="7724775" cy="400050"/>
          </a:xfrm>
          <a:prstGeom prst="rect">
            <a:avLst/>
          </a:prstGeom>
          <a:noFill/>
          <a:ln w="9525">
            <a:noFill/>
            <a:miter lim="800000"/>
            <a:headEnd/>
            <a:tailEnd/>
          </a:ln>
        </p:spPr>
        <p:txBody>
          <a:bodyPr wrap="none">
            <a:spAutoFit/>
          </a:bodyPr>
          <a:lstStyle/>
          <a:p>
            <a:r>
              <a:rPr lang="en-US" sz="2000"/>
              <a:t>Note:  No long term research available on the side effects of spice.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p:txBody>
          <a:bodyPr/>
          <a:lstStyle/>
          <a:p>
            <a:pPr eaLnBrk="1" hangingPunct="1"/>
            <a:r>
              <a:rPr lang="en-US" smtClean="0">
                <a:solidFill>
                  <a:srgbClr val="000000"/>
                </a:solidFill>
                <a:effectLst/>
              </a:rPr>
              <a:t>Problem is Two-Fold</a:t>
            </a:r>
          </a:p>
        </p:txBody>
      </p:sp>
      <p:sp>
        <p:nvSpPr>
          <p:cNvPr id="25603" name="Rectangle 3"/>
          <p:cNvSpPr>
            <a:spLocks noGrp="1" noRot="1" noChangeArrowheads="1"/>
          </p:cNvSpPr>
          <p:nvPr>
            <p:ph type="body" idx="1"/>
          </p:nvPr>
        </p:nvSpPr>
        <p:spPr>
          <a:xfrm>
            <a:off x="762000" y="1371600"/>
            <a:ext cx="8007350" cy="4191000"/>
          </a:xfrm>
        </p:spPr>
        <p:txBody>
          <a:bodyPr/>
          <a:lstStyle/>
          <a:p>
            <a:pPr eaLnBrk="1" hangingPunct="1">
              <a:lnSpc>
                <a:spcPct val="90000"/>
              </a:lnSpc>
            </a:pPr>
            <a:r>
              <a:rPr lang="en-US" smtClean="0">
                <a:solidFill>
                  <a:srgbClr val="000000"/>
                </a:solidFill>
                <a:effectLst/>
              </a:rPr>
              <a:t>Matter of Personal Integrity.</a:t>
            </a:r>
          </a:p>
          <a:p>
            <a:pPr lvl="1" eaLnBrk="1" hangingPunct="1">
              <a:lnSpc>
                <a:spcPct val="90000"/>
              </a:lnSpc>
            </a:pPr>
            <a:r>
              <a:rPr lang="en-US" smtClean="0">
                <a:solidFill>
                  <a:srgbClr val="000000"/>
                </a:solidFill>
                <a:effectLst/>
              </a:rPr>
              <a:t>A person can get high using chemicals found under any given sink, or at any grocery.</a:t>
            </a:r>
          </a:p>
          <a:p>
            <a:pPr lvl="1" eaLnBrk="1" hangingPunct="1">
              <a:lnSpc>
                <a:spcPct val="90000"/>
              </a:lnSpc>
            </a:pPr>
            <a:r>
              <a:rPr lang="en-US" smtClean="0">
                <a:solidFill>
                  <a:srgbClr val="000000"/>
                </a:solidFill>
                <a:effectLst/>
              </a:rPr>
              <a:t>It’s a personal choice not to use mind altering substances.</a:t>
            </a:r>
          </a:p>
          <a:p>
            <a:pPr eaLnBrk="1" hangingPunct="1">
              <a:lnSpc>
                <a:spcPct val="90000"/>
              </a:lnSpc>
            </a:pPr>
            <a:r>
              <a:rPr lang="en-US" smtClean="0">
                <a:solidFill>
                  <a:srgbClr val="000000"/>
                </a:solidFill>
                <a:effectLst/>
              </a:rPr>
              <a:t>Lack of deterrents.</a:t>
            </a:r>
          </a:p>
          <a:p>
            <a:pPr lvl="1" eaLnBrk="1" hangingPunct="1">
              <a:lnSpc>
                <a:spcPct val="90000"/>
              </a:lnSpc>
            </a:pPr>
            <a:r>
              <a:rPr lang="en-US" smtClean="0">
                <a:solidFill>
                  <a:srgbClr val="000000"/>
                </a:solidFill>
                <a:effectLst/>
              </a:rPr>
              <a:t>Separation in lieu of punishment.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p:txBody>
          <a:bodyPr/>
          <a:lstStyle/>
          <a:p>
            <a:pPr eaLnBrk="1" hangingPunct="1"/>
            <a:r>
              <a:rPr lang="en-US" smtClean="0">
                <a:solidFill>
                  <a:srgbClr val="000000"/>
                </a:solidFill>
                <a:effectLst/>
              </a:rPr>
              <a:t>Suggestions</a:t>
            </a:r>
          </a:p>
        </p:txBody>
      </p:sp>
      <p:sp>
        <p:nvSpPr>
          <p:cNvPr id="26627" name="Rectangle 3"/>
          <p:cNvSpPr>
            <a:spLocks noGrp="1" noRot="1" noChangeArrowheads="1"/>
          </p:cNvSpPr>
          <p:nvPr>
            <p:ph type="body" idx="1"/>
          </p:nvPr>
        </p:nvSpPr>
        <p:spPr/>
        <p:txBody>
          <a:bodyPr/>
          <a:lstStyle/>
          <a:p>
            <a:pPr eaLnBrk="1" hangingPunct="1"/>
            <a:r>
              <a:rPr lang="en-US" smtClean="0">
                <a:solidFill>
                  <a:srgbClr val="000000"/>
                </a:solidFill>
                <a:effectLst/>
              </a:rPr>
              <a:t>Create a form of punishment to deter future offenders.</a:t>
            </a:r>
          </a:p>
          <a:p>
            <a:pPr lvl="1" eaLnBrk="1" hangingPunct="1"/>
            <a:r>
              <a:rPr lang="en-US" smtClean="0">
                <a:solidFill>
                  <a:srgbClr val="000000"/>
                </a:solidFill>
                <a:effectLst/>
              </a:rPr>
              <a:t>Our target is the Service Member considering getting high, not the one who already popped. </a:t>
            </a:r>
          </a:p>
          <a:p>
            <a:pPr lvl="1" eaLnBrk="1" hangingPunct="1"/>
            <a:r>
              <a:rPr lang="en-US" smtClean="0">
                <a:solidFill>
                  <a:srgbClr val="000000"/>
                </a:solidFill>
                <a:effectLst/>
              </a:rPr>
              <a:t>Confinement, Work Details, etc.</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p:txBody>
          <a:bodyPr/>
          <a:lstStyle/>
          <a:p>
            <a:pPr eaLnBrk="1" hangingPunct="1"/>
            <a:r>
              <a:rPr lang="en-US" smtClean="0">
                <a:solidFill>
                  <a:srgbClr val="000000"/>
                </a:solidFill>
                <a:effectLst/>
              </a:rPr>
              <a:t>Suggestions Cont.</a:t>
            </a:r>
          </a:p>
        </p:txBody>
      </p:sp>
      <p:sp>
        <p:nvSpPr>
          <p:cNvPr id="27651" name="Rectangle 3"/>
          <p:cNvSpPr>
            <a:spLocks noGrp="1" noRot="1" noChangeArrowheads="1"/>
          </p:cNvSpPr>
          <p:nvPr>
            <p:ph type="body" idx="1"/>
          </p:nvPr>
        </p:nvSpPr>
        <p:spPr>
          <a:xfrm>
            <a:off x="838200" y="2590800"/>
            <a:ext cx="8007350" cy="4191000"/>
          </a:xfrm>
        </p:spPr>
        <p:txBody>
          <a:bodyPr/>
          <a:lstStyle/>
          <a:p>
            <a:pPr eaLnBrk="1" hangingPunct="1"/>
            <a:r>
              <a:rPr lang="en-US" smtClean="0">
                <a:solidFill>
                  <a:srgbClr val="000000"/>
                </a:solidFill>
                <a:effectLst/>
              </a:rPr>
              <a:t>Be Proactive.</a:t>
            </a:r>
          </a:p>
          <a:p>
            <a:pPr lvl="1" eaLnBrk="1" hangingPunct="1"/>
            <a:r>
              <a:rPr lang="en-US" smtClean="0">
                <a:solidFill>
                  <a:srgbClr val="000000"/>
                </a:solidFill>
                <a:effectLst/>
              </a:rPr>
              <a:t>Random, continued drug/health and welfare sweeps in barracks.</a:t>
            </a:r>
          </a:p>
          <a:p>
            <a:pPr lvl="1" eaLnBrk="1" hangingPunct="1"/>
            <a:r>
              <a:rPr lang="en-US" smtClean="0">
                <a:solidFill>
                  <a:srgbClr val="000000"/>
                </a:solidFill>
                <a:effectLst/>
              </a:rPr>
              <a:t>Rewards/incentives for reporting narcotics related intelligence.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Placeholder 2"/>
          <p:cNvSpPr>
            <a:spLocks noGrp="1"/>
          </p:cNvSpPr>
          <p:nvPr>
            <p:ph type="body" idx="1"/>
          </p:nvPr>
        </p:nvSpPr>
        <p:spPr>
          <a:xfrm>
            <a:off x="530225" y="1371600"/>
            <a:ext cx="7772400" cy="3200400"/>
          </a:xfrm>
        </p:spPr>
        <p:txBody>
          <a:bodyPr rtlCol="0">
            <a:normAutofit fontScale="85000" lnSpcReduction="20000"/>
          </a:bodyPr>
          <a:lstStyle/>
          <a:p>
            <a:pPr algn="ctr" eaLnBrk="1" fontAlgn="auto" hangingPunct="1">
              <a:spcAft>
                <a:spcPts val="0"/>
              </a:spcAft>
              <a:defRPr/>
            </a:pPr>
            <a:r>
              <a:rPr lang="en-US" sz="3000" dirty="0" smtClean="0">
                <a:solidFill>
                  <a:schemeClr val="tx2"/>
                </a:solidFill>
              </a:rPr>
              <a:t>Additional information about Spice or any other drug can be obtained by contacting:</a:t>
            </a:r>
          </a:p>
          <a:p>
            <a:pPr eaLnBrk="1" fontAlgn="auto" hangingPunct="1">
              <a:spcAft>
                <a:spcPts val="0"/>
              </a:spcAft>
              <a:defRPr/>
            </a:pPr>
            <a:endParaRPr lang="en-US" sz="3000" dirty="0" smtClean="0">
              <a:solidFill>
                <a:schemeClr val="tx2"/>
              </a:solidFill>
            </a:endParaRPr>
          </a:p>
          <a:p>
            <a:pPr algn="ctr" eaLnBrk="1" fontAlgn="auto" hangingPunct="1">
              <a:spcAft>
                <a:spcPts val="0"/>
              </a:spcAft>
              <a:defRPr/>
            </a:pPr>
            <a:r>
              <a:rPr lang="en-US" sz="3000" dirty="0" smtClean="0">
                <a:solidFill>
                  <a:schemeClr val="tx2"/>
                </a:solidFill>
              </a:rPr>
              <a:t>Ft Gordon Army Substance Abuse Program </a:t>
            </a:r>
          </a:p>
          <a:p>
            <a:pPr algn="ctr" eaLnBrk="1" fontAlgn="auto" hangingPunct="1">
              <a:spcAft>
                <a:spcPts val="0"/>
              </a:spcAft>
              <a:defRPr/>
            </a:pPr>
            <a:r>
              <a:rPr lang="en-US" sz="3000" dirty="0" smtClean="0">
                <a:solidFill>
                  <a:schemeClr val="tx2"/>
                </a:solidFill>
              </a:rPr>
              <a:t>202 7</a:t>
            </a:r>
            <a:r>
              <a:rPr lang="en-US" sz="3000" baseline="30000" dirty="0" smtClean="0">
                <a:solidFill>
                  <a:schemeClr val="tx2"/>
                </a:solidFill>
              </a:rPr>
              <a:t>th</a:t>
            </a:r>
            <a:r>
              <a:rPr lang="en-US" sz="3000" dirty="0" smtClean="0">
                <a:solidFill>
                  <a:schemeClr val="tx2"/>
                </a:solidFill>
              </a:rPr>
              <a:t> Avenue, Bldg 38702</a:t>
            </a:r>
          </a:p>
          <a:p>
            <a:pPr algn="ctr" eaLnBrk="1" fontAlgn="auto" hangingPunct="1">
              <a:spcAft>
                <a:spcPts val="0"/>
              </a:spcAft>
              <a:defRPr/>
            </a:pPr>
            <a:r>
              <a:rPr lang="en-US" sz="3000" dirty="0" smtClean="0">
                <a:solidFill>
                  <a:schemeClr val="tx2"/>
                </a:solidFill>
              </a:rPr>
              <a:t>(706) 791-5797 / 7148, </a:t>
            </a:r>
          </a:p>
          <a:p>
            <a:pPr algn="ctr" eaLnBrk="1" fontAlgn="auto" hangingPunct="1">
              <a:spcAft>
                <a:spcPts val="0"/>
              </a:spcAft>
              <a:defRPr/>
            </a:pPr>
            <a:r>
              <a:rPr lang="en-US" sz="3000" dirty="0" smtClean="0">
                <a:solidFill>
                  <a:schemeClr val="tx2"/>
                </a:solidFill>
              </a:rPr>
              <a:t>or visit the Army Center for Substance Abuse Programs website at </a:t>
            </a:r>
            <a:r>
              <a:rPr lang="en-US" sz="3000" dirty="0" smtClean="0">
                <a:solidFill>
                  <a:srgbClr val="FFFF00"/>
                </a:solidFill>
                <a:hlinkClick r:id="rId2"/>
              </a:rPr>
              <a:t>www.acsap.army.mil</a:t>
            </a:r>
            <a:r>
              <a:rPr lang="en-US" sz="2400" dirty="0" smtClean="0">
                <a:solidFill>
                  <a:srgbClr val="FFFF00"/>
                </a:solidFill>
              </a:rPr>
              <a:t>.</a:t>
            </a:r>
          </a:p>
        </p:txBody>
      </p:sp>
      <p:sp>
        <p:nvSpPr>
          <p:cNvPr id="4" name="Slide Number Placeholder 3"/>
          <p:cNvSpPr>
            <a:spLocks noGrp="1"/>
          </p:cNvSpPr>
          <p:nvPr>
            <p:ph type="sldNum" sz="quarter" idx="12"/>
          </p:nvPr>
        </p:nvSpPr>
        <p:spPr/>
        <p:txBody>
          <a:bodyPr/>
          <a:lstStyle/>
          <a:p>
            <a:pPr>
              <a:defRPr/>
            </a:pPr>
            <a:fld id="{753E9586-9CB2-4BA7-ACA6-16F250B79512}" type="slidenum">
              <a:rPr lang="en-US"/>
              <a:pPr>
                <a:defRPr/>
              </a:pPr>
              <a:t>24</a:t>
            </a:fld>
            <a:endParaRPr lang="en-US" dirty="0"/>
          </a:p>
        </p:txBody>
      </p:sp>
      <p:pic>
        <p:nvPicPr>
          <p:cNvPr id="26629" name="Picture 4" descr="http://www.goldenbuckeye.com/connection/Dec2007/1.jpg"/>
          <p:cNvPicPr>
            <a:picLocks noChangeAspect="1" noChangeArrowheads="1"/>
          </p:cNvPicPr>
          <p:nvPr/>
        </p:nvPicPr>
        <p:blipFill>
          <a:blip r:embed="rId3" cstate="print"/>
          <a:srcRect/>
          <a:stretch>
            <a:fillRect/>
          </a:stretch>
        </p:blipFill>
        <p:spPr bwMode="auto">
          <a:xfrm>
            <a:off x="2819400" y="4724400"/>
            <a:ext cx="2971800" cy="2057400"/>
          </a:xfrm>
          <a:prstGeom prst="rect">
            <a:avLst/>
          </a:prstGeom>
          <a:noFill/>
          <a:ln w="9525">
            <a:noFill/>
            <a:miter lim="800000"/>
            <a:headEnd/>
            <a:tailEnd/>
          </a:ln>
          <a:effectLst>
            <a:outerShdw blurRad="190500" dist="228600" dir="2700000" algn="ctr">
              <a:srgbClr val="000000">
                <a:alpha val="30000"/>
              </a:srgbClr>
            </a:outerShdw>
            <a:reflection blurRad="6350" stA="50000" endA="275" endPos="40000" dist="101600" dir="5400000" sy="-100000" algn="bl" rotWithShape="0"/>
          </a:effectLst>
          <a:scene3d>
            <a:camera prst="orthographicFront">
              <a:rot lat="0" lon="0" rev="0"/>
            </a:camera>
            <a:lightRig rig="glow" dir="t">
              <a:rot lat="0" lon="0" rev="4800000"/>
            </a:lightRig>
          </a:scene3d>
          <a:sp3d prstMaterial="matte">
            <a:bevelT w="127000" h="63500"/>
          </a:sp3d>
        </p:spPr>
      </p:pic>
      <p:pic>
        <p:nvPicPr>
          <p:cNvPr id="28678" name="Picture 8" descr="gordon"/>
          <p:cNvPicPr>
            <a:picLocks noChangeAspect="1" noChangeArrowheads="1"/>
          </p:cNvPicPr>
          <p:nvPr/>
        </p:nvPicPr>
        <p:blipFill>
          <a:blip r:embed="rId4" cstate="print"/>
          <a:srcRect/>
          <a:stretch>
            <a:fillRect/>
          </a:stretch>
        </p:blipFill>
        <p:spPr bwMode="auto">
          <a:xfrm>
            <a:off x="228600" y="76200"/>
            <a:ext cx="1189038" cy="1179513"/>
          </a:xfrm>
          <a:prstGeom prst="rect">
            <a:avLst/>
          </a:prstGeom>
          <a:noFill/>
          <a:ln w="9525">
            <a:noFill/>
            <a:miter lim="800000"/>
            <a:headEnd/>
            <a:tailEnd/>
          </a:ln>
        </p:spPr>
      </p:pic>
      <p:pic>
        <p:nvPicPr>
          <p:cNvPr id="1026" name="Picture 2" descr="C:\Users\michael.alvin.reed\Documents\Logos\ASAP1_.GIF.png"/>
          <p:cNvPicPr>
            <a:picLocks noChangeAspect="1" noChangeArrowheads="1"/>
          </p:cNvPicPr>
          <p:nvPr/>
        </p:nvPicPr>
        <p:blipFill>
          <a:blip r:embed="rId5" cstate="print"/>
          <a:srcRect/>
          <a:stretch>
            <a:fillRect/>
          </a:stretch>
        </p:blipFill>
        <p:spPr bwMode="auto">
          <a:xfrm>
            <a:off x="6933049" y="76200"/>
            <a:ext cx="1906151" cy="1188720"/>
          </a:xfrm>
          <a:prstGeom prst="rect">
            <a:avLst/>
          </a:prstGeom>
          <a:noFill/>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a:xfrm>
            <a:off x="533400" y="381000"/>
            <a:ext cx="8385175" cy="762000"/>
          </a:xfrm>
        </p:spPr>
        <p:txBody>
          <a:bodyPr/>
          <a:lstStyle/>
          <a:p>
            <a:pPr eaLnBrk="1" hangingPunct="1"/>
            <a:r>
              <a:rPr lang="en-US" smtClean="0">
                <a:solidFill>
                  <a:srgbClr val="000000"/>
                </a:solidFill>
                <a:effectLst/>
              </a:rPr>
              <a:t>Questions/Comments?</a:t>
            </a:r>
          </a:p>
        </p:txBody>
      </p:sp>
      <p:pic>
        <p:nvPicPr>
          <p:cNvPr id="29699" name="Picture 6" descr="bugs-bunny-debut-1"/>
          <p:cNvPicPr>
            <a:picLocks noChangeAspect="1" noChangeArrowheads="1"/>
          </p:cNvPicPr>
          <p:nvPr/>
        </p:nvPicPr>
        <p:blipFill>
          <a:blip r:embed="rId2" cstate="print"/>
          <a:srcRect/>
          <a:stretch>
            <a:fillRect/>
          </a:stretch>
        </p:blipFill>
        <p:spPr bwMode="auto">
          <a:xfrm>
            <a:off x="1219200" y="1295400"/>
            <a:ext cx="6781800" cy="508635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p:txBody>
          <a:bodyPr/>
          <a:lstStyle/>
          <a:p>
            <a:pPr eaLnBrk="1" hangingPunct="1"/>
            <a:r>
              <a:rPr lang="en-US" smtClean="0">
                <a:solidFill>
                  <a:srgbClr val="000000"/>
                </a:solidFill>
                <a:effectLst/>
              </a:rPr>
              <a:t>Ingredients</a:t>
            </a:r>
          </a:p>
        </p:txBody>
      </p:sp>
      <p:sp>
        <p:nvSpPr>
          <p:cNvPr id="7171" name="Rectangle 3"/>
          <p:cNvSpPr>
            <a:spLocks noGrp="1" noRot="1" noChangeArrowheads="1"/>
          </p:cNvSpPr>
          <p:nvPr>
            <p:ph type="body" idx="1"/>
          </p:nvPr>
        </p:nvSpPr>
        <p:spPr/>
        <p:txBody>
          <a:bodyPr/>
          <a:lstStyle/>
          <a:p>
            <a:pPr eaLnBrk="1" hangingPunct="1">
              <a:lnSpc>
                <a:spcPct val="90000"/>
              </a:lnSpc>
            </a:pPr>
            <a:r>
              <a:rPr lang="en-US" smtClean="0">
                <a:solidFill>
                  <a:srgbClr val="000000"/>
                </a:solidFill>
                <a:effectLst/>
              </a:rPr>
              <a:t>traditionally used medicinal herbs, each produces mild effects; overall blend results in cannabis-like intoxication</a:t>
            </a:r>
            <a:r>
              <a:rPr lang="en-US" smtClean="0">
                <a:effectLst/>
              </a:rPr>
              <a:t> </a:t>
            </a:r>
          </a:p>
          <a:p>
            <a:pPr eaLnBrk="1" hangingPunct="1">
              <a:lnSpc>
                <a:spcPct val="90000"/>
              </a:lnSpc>
            </a:pPr>
            <a:r>
              <a:rPr lang="en-US" smtClean="0">
                <a:solidFill>
                  <a:srgbClr val="000000"/>
                </a:solidFill>
                <a:effectLst/>
              </a:rPr>
              <a:t>Common Ingredients: Baybean, Blue Lotus, Lion's Tail, Lousewort, Indian Warrior, Dwarf Scullcap, Maconha Brava, Pink Lotus, Marshmallow, Red Clover, Rose, Siberian Motherwort, Vanilla and Honey</a:t>
            </a:r>
            <a:r>
              <a:rPr lang="en-US" smtClean="0">
                <a:effectLst/>
              </a:rPr>
              <a:t> </a:t>
            </a:r>
            <a:r>
              <a:rPr lang="en-US" smtClean="0">
                <a:solidFill>
                  <a:srgbClr val="000000"/>
                </a:solidFill>
                <a:effectLst/>
              </a:rPr>
              <a:t>(Varied to Taste/Flavor).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lstStyle/>
          <a:p>
            <a:pPr eaLnBrk="1" hangingPunct="1"/>
            <a:r>
              <a:rPr lang="en-US" smtClean="0">
                <a:solidFill>
                  <a:srgbClr val="000000"/>
                </a:solidFill>
                <a:effectLst/>
              </a:rPr>
              <a:t>Ingredients Cont.</a:t>
            </a:r>
          </a:p>
        </p:txBody>
      </p:sp>
      <p:sp>
        <p:nvSpPr>
          <p:cNvPr id="8195" name="Rectangle 3"/>
          <p:cNvSpPr>
            <a:spLocks noGrp="1" noRot="1" noChangeArrowheads="1"/>
          </p:cNvSpPr>
          <p:nvPr>
            <p:ph type="body" idx="1"/>
          </p:nvPr>
        </p:nvSpPr>
        <p:spPr/>
        <p:txBody>
          <a:bodyPr/>
          <a:lstStyle/>
          <a:p>
            <a:pPr eaLnBrk="1" hangingPunct="1">
              <a:lnSpc>
                <a:spcPct val="90000"/>
              </a:lnSpc>
            </a:pPr>
            <a:r>
              <a:rPr lang="en-US" smtClean="0">
                <a:solidFill>
                  <a:srgbClr val="000000"/>
                </a:solidFill>
                <a:effectLst/>
              </a:rPr>
              <a:t>Baybean:  known as a potentiator that enhances sensitization of other compounds. Smoked as a Marijuana substitute in Mexico.</a:t>
            </a:r>
            <a:r>
              <a:rPr lang="en-US" smtClean="0">
                <a:effectLst/>
              </a:rPr>
              <a:t> </a:t>
            </a:r>
          </a:p>
          <a:p>
            <a:pPr eaLnBrk="1" hangingPunct="1">
              <a:lnSpc>
                <a:spcPct val="90000"/>
              </a:lnSpc>
            </a:pPr>
            <a:r>
              <a:rPr lang="en-US" smtClean="0">
                <a:solidFill>
                  <a:srgbClr val="000000"/>
                </a:solidFill>
                <a:effectLst/>
              </a:rPr>
              <a:t>Blue Lotus/Nymphaea caerulea: known to have psychoactive properties, inducing slight stimulation, a shift in thought processes, enhanced visual perception, and mild closed-eye visuals.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r>
              <a:rPr lang="en-US" smtClean="0">
                <a:solidFill>
                  <a:srgbClr val="000000"/>
                </a:solidFill>
                <a:effectLst/>
              </a:rPr>
              <a:t>Ingredients Cont.</a:t>
            </a:r>
          </a:p>
        </p:txBody>
      </p:sp>
      <p:sp>
        <p:nvSpPr>
          <p:cNvPr id="9219" name="Rectangle 3"/>
          <p:cNvSpPr>
            <a:spLocks noGrp="1" noRot="1" noChangeArrowheads="1"/>
          </p:cNvSpPr>
          <p:nvPr>
            <p:ph type="body" idx="1"/>
          </p:nvPr>
        </p:nvSpPr>
        <p:spPr/>
        <p:txBody>
          <a:bodyPr/>
          <a:lstStyle/>
          <a:p>
            <a:pPr eaLnBrk="1" hangingPunct="1"/>
            <a:r>
              <a:rPr lang="en-US" smtClean="0">
                <a:solidFill>
                  <a:srgbClr val="000000"/>
                </a:solidFill>
                <a:effectLst/>
              </a:rPr>
              <a:t>Lions Tail: Traditional uses include the control of painful, arthritic, and other inflammatory conditions. Used in South Africa for euphoric/inebriant effects.</a:t>
            </a:r>
          </a:p>
          <a:p>
            <a:pPr eaLnBrk="1" hangingPunct="1"/>
            <a:r>
              <a:rPr lang="en-US" smtClean="0">
                <a:solidFill>
                  <a:srgbClr val="000000"/>
                </a:solidFill>
                <a:effectLst/>
              </a:rPr>
              <a:t>Indian warrior/Pedicularis densiflora: uses include muscle relaxer, tranquilizer, aphrodisiac, and sedative.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a:lstStyle/>
          <a:p>
            <a:pPr eaLnBrk="1" hangingPunct="1"/>
            <a:r>
              <a:rPr lang="en-US" smtClean="0">
                <a:solidFill>
                  <a:srgbClr val="000000"/>
                </a:solidFill>
                <a:effectLst/>
              </a:rPr>
              <a:t>Ingredients Cont.</a:t>
            </a:r>
          </a:p>
        </p:txBody>
      </p:sp>
      <p:sp>
        <p:nvSpPr>
          <p:cNvPr id="10243" name="Rectangle 3"/>
          <p:cNvSpPr>
            <a:spLocks noGrp="1" noRot="1" noChangeArrowheads="1"/>
          </p:cNvSpPr>
          <p:nvPr>
            <p:ph type="body" idx="1"/>
          </p:nvPr>
        </p:nvSpPr>
        <p:spPr/>
        <p:txBody>
          <a:bodyPr/>
          <a:lstStyle/>
          <a:p>
            <a:pPr eaLnBrk="1" hangingPunct="1"/>
            <a:r>
              <a:rPr lang="en-US" smtClean="0">
                <a:solidFill>
                  <a:srgbClr val="000000"/>
                </a:solidFill>
                <a:effectLst/>
              </a:rPr>
              <a:t>Dwarf Scullcap:  Known as a sedative with anti anxiety properties.</a:t>
            </a:r>
          </a:p>
          <a:p>
            <a:pPr eaLnBrk="1" hangingPunct="1"/>
            <a:r>
              <a:rPr lang="en-US" smtClean="0">
                <a:solidFill>
                  <a:srgbClr val="000000"/>
                </a:solidFill>
                <a:effectLst/>
              </a:rPr>
              <a:t>Maconha brava/ zornia latifolia: known to have psychoactive effects. Used in Brazil as a visionary aid.</a:t>
            </a:r>
          </a:p>
          <a:p>
            <a:pPr eaLnBrk="1" hangingPunct="1"/>
            <a:r>
              <a:rPr lang="en-US" smtClean="0">
                <a:solidFill>
                  <a:srgbClr val="000000"/>
                </a:solidFill>
                <a:effectLst/>
              </a:rPr>
              <a:t>Siberian Motherwort: Psychoactive Alkaloid, used as a marijuana substitute in Mexico and Brazil.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lstStyle/>
          <a:p>
            <a:pPr eaLnBrk="1" hangingPunct="1"/>
            <a:r>
              <a:rPr lang="en-US" smtClean="0">
                <a:solidFill>
                  <a:srgbClr val="000000"/>
                </a:solidFill>
                <a:effectLst/>
              </a:rPr>
              <a:t>Ingredients Cont.</a:t>
            </a:r>
          </a:p>
        </p:txBody>
      </p:sp>
      <p:sp>
        <p:nvSpPr>
          <p:cNvPr id="11267" name="Rectangle 3"/>
          <p:cNvSpPr>
            <a:spLocks noGrp="1" noRot="1" noChangeArrowheads="1"/>
          </p:cNvSpPr>
          <p:nvPr>
            <p:ph type="body" idx="1"/>
          </p:nvPr>
        </p:nvSpPr>
        <p:spPr/>
        <p:txBody>
          <a:bodyPr/>
          <a:lstStyle/>
          <a:p>
            <a:pPr eaLnBrk="1" hangingPunct="1"/>
            <a:r>
              <a:rPr lang="en-US" smtClean="0">
                <a:solidFill>
                  <a:srgbClr val="000000"/>
                </a:solidFill>
                <a:effectLst/>
              </a:rPr>
              <a:t>Marshmallow: the root is helpful for soothing sore throats, chapped skin, and minor wounds. </a:t>
            </a:r>
          </a:p>
          <a:p>
            <a:pPr eaLnBrk="1" hangingPunct="1"/>
            <a:r>
              <a:rPr lang="en-US" smtClean="0">
                <a:solidFill>
                  <a:srgbClr val="000000"/>
                </a:solidFill>
                <a:effectLst/>
              </a:rPr>
              <a:t>Red Clover:  used to treat menopause, coughs, bronchitis, eczema, sores, scrofula. Contains compounds like caffeic acid that starve tumors and reduce inflammation.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p:txBody>
          <a:bodyPr/>
          <a:lstStyle/>
          <a:p>
            <a:pPr eaLnBrk="1" hangingPunct="1"/>
            <a:r>
              <a:rPr lang="en-US" smtClean="0">
                <a:solidFill>
                  <a:srgbClr val="000000"/>
                </a:solidFill>
                <a:effectLst/>
              </a:rPr>
              <a:t>Intoxicating Effects</a:t>
            </a:r>
          </a:p>
        </p:txBody>
      </p:sp>
      <p:sp>
        <p:nvSpPr>
          <p:cNvPr id="12291" name="Rectangle 3"/>
          <p:cNvSpPr>
            <a:spLocks noGrp="1" noRot="1" noChangeArrowheads="1"/>
          </p:cNvSpPr>
          <p:nvPr>
            <p:ph type="body" idx="1"/>
          </p:nvPr>
        </p:nvSpPr>
        <p:spPr/>
        <p:txBody>
          <a:bodyPr/>
          <a:lstStyle/>
          <a:p>
            <a:pPr eaLnBrk="1" hangingPunct="1"/>
            <a:r>
              <a:rPr lang="en-US" smtClean="0">
                <a:solidFill>
                  <a:srgbClr val="000000"/>
                </a:solidFill>
                <a:effectLst/>
              </a:rPr>
              <a:t>Similar to Marijuana: lowered blood pressure, impairment of psychomotor coordination, concentration, short-term memory.</a:t>
            </a:r>
          </a:p>
          <a:p>
            <a:pPr eaLnBrk="1" hangingPunct="1"/>
            <a:r>
              <a:rPr lang="en-US" smtClean="0">
                <a:solidFill>
                  <a:srgbClr val="000000"/>
                </a:solidFill>
                <a:effectLst/>
              </a:rPr>
              <a:t>Duration: initial effects 20-30 min, high reportedly last 8-12 hours.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p:txBody>
          <a:bodyPr/>
          <a:lstStyle/>
          <a:p>
            <a:pPr eaLnBrk="1" hangingPunct="1"/>
            <a:r>
              <a:rPr lang="en-US" smtClean="0">
                <a:solidFill>
                  <a:srgbClr val="000000"/>
                </a:solidFill>
                <a:effectLst/>
              </a:rPr>
              <a:t>Brands/flavors</a:t>
            </a:r>
          </a:p>
        </p:txBody>
      </p:sp>
      <p:sp>
        <p:nvSpPr>
          <p:cNvPr id="13315" name="Rectangle 3"/>
          <p:cNvSpPr>
            <a:spLocks noGrp="1" noRot="1" noChangeArrowheads="1"/>
          </p:cNvSpPr>
          <p:nvPr>
            <p:ph type="body" idx="1"/>
          </p:nvPr>
        </p:nvSpPr>
        <p:spPr/>
        <p:txBody>
          <a:bodyPr/>
          <a:lstStyle/>
          <a:p>
            <a:pPr eaLnBrk="1" hangingPunct="1"/>
            <a:r>
              <a:rPr lang="en-US" smtClean="0">
                <a:solidFill>
                  <a:srgbClr val="000000"/>
                </a:solidFill>
                <a:effectLst/>
              </a:rPr>
              <a:t>Spice:</a:t>
            </a:r>
          </a:p>
          <a:p>
            <a:pPr eaLnBrk="1" hangingPunct="1"/>
            <a:endParaRPr lang="en-US" smtClean="0">
              <a:solidFill>
                <a:srgbClr val="000000"/>
              </a:solidFill>
              <a:effectLst/>
            </a:endParaRPr>
          </a:p>
        </p:txBody>
      </p:sp>
      <p:pic>
        <p:nvPicPr>
          <p:cNvPr id="13316" name="Picture 4" descr="product box">
            <a:hlinkClick r:id="rId2"/>
          </p:cNvPr>
          <p:cNvPicPr>
            <a:picLocks noChangeAspect="1" noChangeArrowheads="1"/>
          </p:cNvPicPr>
          <p:nvPr/>
        </p:nvPicPr>
        <p:blipFill>
          <a:blip r:embed="rId3" cstate="print"/>
          <a:srcRect/>
          <a:stretch>
            <a:fillRect/>
          </a:stretch>
        </p:blipFill>
        <p:spPr bwMode="auto">
          <a:xfrm>
            <a:off x="1143000" y="2438400"/>
            <a:ext cx="2000250" cy="2000250"/>
          </a:xfrm>
          <a:prstGeom prst="rect">
            <a:avLst/>
          </a:prstGeom>
          <a:noFill/>
          <a:ln w="9525">
            <a:noFill/>
            <a:miter lim="800000"/>
            <a:headEnd/>
            <a:tailEnd/>
          </a:ln>
        </p:spPr>
      </p:pic>
      <p:pic>
        <p:nvPicPr>
          <p:cNvPr id="13317" name="Picture 5" descr="product box">
            <a:hlinkClick r:id="rId2"/>
          </p:cNvPr>
          <p:cNvPicPr>
            <a:picLocks noChangeAspect="1" noChangeArrowheads="1"/>
          </p:cNvPicPr>
          <p:nvPr/>
        </p:nvPicPr>
        <p:blipFill>
          <a:blip r:embed="rId4" cstate="print"/>
          <a:srcRect/>
          <a:stretch>
            <a:fillRect/>
          </a:stretch>
        </p:blipFill>
        <p:spPr bwMode="auto">
          <a:xfrm>
            <a:off x="3200400" y="2438400"/>
            <a:ext cx="2000250" cy="2000250"/>
          </a:xfrm>
          <a:prstGeom prst="rect">
            <a:avLst/>
          </a:prstGeom>
          <a:noFill/>
          <a:ln w="9525">
            <a:noFill/>
            <a:miter lim="800000"/>
            <a:headEnd/>
            <a:tailEnd/>
          </a:ln>
        </p:spPr>
      </p:pic>
      <p:pic>
        <p:nvPicPr>
          <p:cNvPr id="13318" name="Picture 6" descr="product box">
            <a:hlinkClick r:id="rId2"/>
          </p:cNvPr>
          <p:cNvPicPr>
            <a:picLocks noChangeAspect="1" noChangeArrowheads="1"/>
          </p:cNvPicPr>
          <p:nvPr/>
        </p:nvPicPr>
        <p:blipFill>
          <a:blip r:embed="rId5" cstate="print"/>
          <a:srcRect/>
          <a:stretch>
            <a:fillRect/>
          </a:stretch>
        </p:blipFill>
        <p:spPr bwMode="auto">
          <a:xfrm>
            <a:off x="5334000" y="2438400"/>
            <a:ext cx="2000250" cy="2000250"/>
          </a:xfrm>
          <a:prstGeom prst="rect">
            <a:avLst/>
          </a:prstGeom>
          <a:noFill/>
          <a:ln w="9525">
            <a:noFill/>
            <a:miter lim="800000"/>
            <a:headEnd/>
            <a:tailEnd/>
          </a:ln>
        </p:spPr>
      </p:pic>
      <p:pic>
        <p:nvPicPr>
          <p:cNvPr id="13319" name="Picture 7" descr="product box">
            <a:hlinkClick r:id="rId2"/>
          </p:cNvPr>
          <p:cNvPicPr>
            <a:picLocks noChangeAspect="1" noChangeArrowheads="1"/>
          </p:cNvPicPr>
          <p:nvPr/>
        </p:nvPicPr>
        <p:blipFill>
          <a:blip r:embed="rId6" cstate="print"/>
          <a:srcRect/>
          <a:stretch>
            <a:fillRect/>
          </a:stretch>
        </p:blipFill>
        <p:spPr bwMode="auto">
          <a:xfrm>
            <a:off x="914400" y="4495800"/>
            <a:ext cx="2000250" cy="2000250"/>
          </a:xfrm>
          <a:prstGeom prst="rect">
            <a:avLst/>
          </a:prstGeom>
          <a:noFill/>
          <a:ln w="9525">
            <a:noFill/>
            <a:miter lim="800000"/>
            <a:headEnd/>
            <a:tailEnd/>
          </a:ln>
        </p:spPr>
      </p:pic>
      <p:sp>
        <p:nvSpPr>
          <p:cNvPr id="13320" name="Text Box 8"/>
          <p:cNvSpPr txBox="1">
            <a:spLocks noChangeArrowheads="1"/>
          </p:cNvSpPr>
          <p:nvPr/>
        </p:nvSpPr>
        <p:spPr bwMode="auto">
          <a:xfrm>
            <a:off x="3200400" y="4568825"/>
            <a:ext cx="5486400" cy="2289175"/>
          </a:xfrm>
          <a:prstGeom prst="rect">
            <a:avLst/>
          </a:prstGeom>
          <a:noFill/>
          <a:ln w="9525">
            <a:noFill/>
            <a:miter lim="800000"/>
            <a:headEnd/>
            <a:tailEnd/>
          </a:ln>
        </p:spPr>
        <p:txBody>
          <a:bodyPr>
            <a:spAutoFit/>
          </a:bodyPr>
          <a:lstStyle/>
          <a:p>
            <a:pPr>
              <a:spcBef>
                <a:spcPct val="50000"/>
              </a:spcBef>
            </a:pPr>
            <a:r>
              <a:rPr lang="en-US">
                <a:solidFill>
                  <a:srgbClr val="000000"/>
                </a:solidFill>
              </a:rPr>
              <a:t>Ingredients: Baybean, Blue Lotus, Lion's Tail, Lousewort, Indian Warrior, Dwarf Scullcap, Maconha Brava, Pink Lotus, Marshmallow, Red Clover, Rose, Siberian Motherwort, Canavalia Maritime, Leonotis Leonurus, Leonurus Sibiricus, Pedicularis Densiflora, Scuttellaria Nana, Vanilla Planifolia, Zorinia Latifolia, Magnolia Officinalis, Rosa Gallica, Trifolium </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Herbal Smoking Blends:&amp;#x0D;&amp;#x0A;&amp;amp;#x09;An Introduction&amp;quot;&quot;/&gt;&lt;property id=&quot;20307&quot; value=&quot;256&quot;/&gt;&lt;/object&gt;&lt;object type=&quot;3&quot; unique_id=&quot;10005&quot;&gt;&lt;property id=&quot;20148&quot; value=&quot;5&quot;/&gt;&lt;property id=&quot;20300&quot; value=&quot;Slide 2 - &amp;quot;Definition:&amp;amp;#x09;&amp;quot;&quot;/&gt;&lt;property id=&quot;20307&quot; value=&quot;257&quot;/&gt;&lt;/object&gt;&lt;object type=&quot;3&quot; unique_id=&quot;10006&quot;&gt;&lt;property id=&quot;20148&quot; value=&quot;5&quot;/&gt;&lt;property id=&quot;20300&quot; value=&quot;Slide 3 - &amp;quot;Ingredients&amp;quot;&quot;/&gt;&lt;property id=&quot;20307&quot; value=&quot;258&quot;/&gt;&lt;/object&gt;&lt;object type=&quot;3&quot; unique_id=&quot;10007&quot;&gt;&lt;property id=&quot;20148&quot; value=&quot;5&quot;/&gt;&lt;property id=&quot;20300&quot; value=&quot;Slide 4 - &amp;quot;Ingredients Cont.&amp;quot;&quot;/&gt;&lt;property id=&quot;20307&quot; value=&quot;274&quot;/&gt;&lt;/object&gt;&lt;object type=&quot;3&quot; unique_id=&quot;10008&quot;&gt;&lt;property id=&quot;20148&quot; value=&quot;5&quot;/&gt;&lt;property id=&quot;20300&quot; value=&quot;Slide 5 - &amp;quot;Ingredients Cont.&amp;quot;&quot;/&gt;&lt;property id=&quot;20307&quot; value=&quot;275&quot;/&gt;&lt;/object&gt;&lt;object type=&quot;3&quot; unique_id=&quot;10009&quot;&gt;&lt;property id=&quot;20148&quot; value=&quot;5&quot;/&gt;&lt;property id=&quot;20300&quot; value=&quot;Slide 6 - &amp;quot;Ingredients Cont.&amp;quot;&quot;/&gt;&lt;property id=&quot;20307&quot; value=&quot;276&quot;/&gt;&lt;/object&gt;&lt;object type=&quot;3&quot; unique_id=&quot;10010&quot;&gt;&lt;property id=&quot;20148&quot; value=&quot;5&quot;/&gt;&lt;property id=&quot;20300&quot; value=&quot;Slide 7 - &amp;quot;Ingredients Cont.&amp;quot;&quot;/&gt;&lt;property id=&quot;20307&quot; value=&quot;277&quot;/&gt;&lt;/object&gt;&lt;object type=&quot;3&quot; unique_id=&quot;10011&quot;&gt;&lt;property id=&quot;20148&quot; value=&quot;5&quot;/&gt;&lt;property id=&quot;20300&quot; value=&quot;Slide 8 - &amp;quot;Intoxicating Effects&amp;quot;&quot;/&gt;&lt;property id=&quot;20307&quot; value=&quot;259&quot;/&gt;&lt;/object&gt;&lt;object type=&quot;3&quot; unique_id=&quot;10012&quot;&gt;&lt;property id=&quot;20148&quot; value=&quot;5&quot;/&gt;&lt;property id=&quot;20300&quot; value=&quot;Slide 9 - &amp;quot;Brands/flavors&amp;quot;&quot;/&gt;&lt;property id=&quot;20307&quot; value=&quot;260&quot;/&gt;&lt;/object&gt;&lt;object type=&quot;3&quot; unique_id=&quot;10013&quot;&gt;&lt;property id=&quot;20148&quot; value=&quot;5&quot;/&gt;&lt;property id=&quot;20300&quot; value=&quot;Slide 10 - &amp;quot;Brands/Flavors&amp;quot;&quot;/&gt;&lt;property id=&quot;20307&quot; value=&quot;261&quot;/&gt;&lt;/object&gt;&lt;object type=&quot;3&quot; unique_id=&quot;10014&quot;&gt;&lt;property id=&quot;20148&quot; value=&quot;5&quot;/&gt;&lt;property id=&quot;20300&quot; value=&quot;Slide 11 - &amp;quot;Brands/Flavors&amp;quot;&quot;/&gt;&lt;property id=&quot;20307&quot; value=&quot;262&quot;/&gt;&lt;/object&gt;&lt;object type=&quot;3&quot; unique_id=&quot;10015&quot;&gt;&lt;property id=&quot;20148&quot; value=&quot;5&quot;/&gt;&lt;property id=&quot;20300&quot; value=&quot;Slide 12 - &amp;quot;Brands/Flavors&amp;quot;&quot;/&gt;&lt;property id=&quot;20307&quot; value=&quot;263&quot;/&gt;&lt;/object&gt;&lt;object type=&quot;3&quot; unique_id=&quot;10016&quot;&gt;&lt;property id=&quot;20148&quot; value=&quot;5&quot;/&gt;&lt;property id=&quot;20300&quot; value=&quot;Slide 13 - &amp;quot;Controlled Substances&amp;amp;#x09;&amp;quot;&quot;/&gt;&lt;property id=&quot;20307&quot; value=&quot;283&quot;/&gt;&lt;/object&gt;&lt;object type=&quot;3&quot; unique_id=&quot;10017&quot;&gt;&lt;property id=&quot;20148&quot; value=&quot;5&quot;/&gt;&lt;property id=&quot;20300&quot; value=&quot;Slide 14 - &amp;quot;Controlled Substances&amp;quot;&quot;/&gt;&lt;property id=&quot;20307&quot; value=&quot;284&quot;/&gt;&lt;/object&gt;&lt;object type=&quot;3&quot; unique_id=&quot;10018&quot;&gt;&lt;property id=&quot;20148&quot; value=&quot;5&quot;/&gt;&lt;property id=&quot;20300&quot; value=&quot;Slide 15 - &amp;quot;Analog Chemical Structures&amp;quot;&quot;/&gt;&lt;property id=&quot;20307&quot; value=&quot;285&quot;/&gt;&lt;/object&gt;&lt;object type=&quot;3&quot; unique_id=&quot;10019&quot;&gt;&lt;property id=&quot;20148&quot; value=&quot;5&quot;/&gt;&lt;property id=&quot;20300&quot; value=&quot;Slide 16 - &amp;quot;Pricing&amp;quot;&quot;/&gt;&lt;property id=&quot;20307&quot; value=&quot;264&quot;/&gt;&lt;/object&gt;&lt;object type=&quot;3&quot; unique_id=&quot;10020&quot;&gt;&lt;property id=&quot;20148&quot; value=&quot;5&quot;/&gt;&lt;property id=&quot;20300&quot; value=&quot;Slide 17 - &amp;quot;Legal Issues&amp;quot;&quot;/&gt;&lt;property id=&quot;20307&quot; value=&quot;265&quot;/&gt;&lt;/object&gt;&lt;object type=&quot;3&quot; unique_id=&quot;10021&quot;&gt;&lt;property id=&quot;20148&quot; value=&quot;5&quot;/&gt;&lt;property id=&quot;20300&quot; value=&quot;Slide 18 - &amp;quot;Military Legal Issues&amp;quot;&quot;/&gt;&lt;property id=&quot;20307&quot; value=&quot;269&quot;/&gt;&lt;/object&gt;&lt;object type=&quot;3&quot; unique_id=&quot;10022&quot;&gt;&lt;property id=&quot;20148&quot; value=&quot;5&quot;/&gt;&lt;property id=&quot;20300&quot; value=&quot;Slide 19 - &amp;quot;What to Do?&amp;quot;&quot;/&gt;&lt;property id=&quot;20307&quot; value=&quot;278&quot;/&gt;&lt;/object&gt;&lt;object type=&quot;3&quot; unique_id=&quot;10023&quot;&gt;&lt;property id=&quot;20148&quot; value=&quot;5&quot;/&gt;&lt;property id=&quot;20300&quot; value=&quot;Slide 20&quot;/&gt;&lt;property id=&quot;20307&quot; value=&quot;295&quot;/&gt;&lt;/object&gt;&lt;object type=&quot;3&quot; unique_id=&quot;10024&quot;&gt;&lt;property id=&quot;20148&quot; value=&quot;5&quot;/&gt;&lt;property id=&quot;20300&quot; value=&quot;Slide 21 - &amp;quot;Problem is Two-Fold&amp;quot;&quot;/&gt;&lt;property id=&quot;20307&quot; value=&quot;279&quot;/&gt;&lt;/object&gt;&lt;object type=&quot;3&quot; unique_id=&quot;10025&quot;&gt;&lt;property id=&quot;20148&quot; value=&quot;5&quot;/&gt;&lt;property id=&quot;20300&quot; value=&quot;Slide 22 - &amp;quot;Suggestions&amp;quot;&quot;/&gt;&lt;property id=&quot;20307&quot; value=&quot;280&quot;/&gt;&lt;/object&gt;&lt;object type=&quot;3&quot; unique_id=&quot;10026&quot;&gt;&lt;property id=&quot;20148&quot; value=&quot;5&quot;/&gt;&lt;property id=&quot;20300&quot; value=&quot;Slide 23 - &amp;quot;Suggestions Cont.&amp;quot;&quot;/&gt;&lt;property id=&quot;20307&quot; value=&quot;281&quot;/&gt;&lt;/object&gt;&lt;object type=&quot;3&quot; unique_id=&quot;10027&quot;&gt;&lt;property id=&quot;20148&quot; value=&quot;5&quot;/&gt;&lt;property id=&quot;20300&quot; value=&quot;Slide 24&quot;/&gt;&lt;property id=&quot;20307&quot; value=&quot;294&quot;/&gt;&lt;/object&gt;&lt;object type=&quot;3&quot; unique_id=&quot;10028&quot;&gt;&lt;property id=&quot;20148&quot; value=&quot;5&quot;/&gt;&lt;property id=&quot;20300&quot; value=&quot;Slide 25 - &amp;quot;Questions/Comments?&amp;quot;&quot;/&gt;&lt;property id=&quot;20307&quot; value=&quot;282&quot;/&gt;&lt;/object&gt;&lt;/object&gt;&lt;/object&gt;&lt;/database&gt;"/>
  <p:tag name="SECTOMILLISECCONVERTED" val="1"/>
</p:tagLst>
</file>

<file path=ppt/theme/theme1.xml><?xml version="1.0" encoding="utf-8"?>
<a:theme xmlns:a="http://schemas.openxmlformats.org/drawingml/2006/main" name="Glass Layers">
  <a:themeElements>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Glass Layers">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Glass Layers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Glass Layers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Glass Layers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Glass Layers</Template>
  <TotalTime>521</TotalTime>
  <Words>1056</Words>
  <Application>Microsoft Office PowerPoint</Application>
  <PresentationFormat>On-screen Show (4:3)</PresentationFormat>
  <Paragraphs>102</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Glass Layers</vt:lpstr>
      <vt:lpstr>Herbal Smoking Blends:  An Introduction</vt:lpstr>
      <vt:lpstr>Definition: </vt:lpstr>
      <vt:lpstr>Ingredients</vt:lpstr>
      <vt:lpstr>Ingredients Cont.</vt:lpstr>
      <vt:lpstr>Ingredients Cont.</vt:lpstr>
      <vt:lpstr>Ingredients Cont.</vt:lpstr>
      <vt:lpstr>Ingredients Cont.</vt:lpstr>
      <vt:lpstr>Intoxicating Effects</vt:lpstr>
      <vt:lpstr>Brands/flavors</vt:lpstr>
      <vt:lpstr>Brands/Flavors</vt:lpstr>
      <vt:lpstr>Brands/Flavors</vt:lpstr>
      <vt:lpstr>Brands/Flavors</vt:lpstr>
      <vt:lpstr>Controlled Substances </vt:lpstr>
      <vt:lpstr>Controlled Substances</vt:lpstr>
      <vt:lpstr>Analog Chemical Structures</vt:lpstr>
      <vt:lpstr>Pricing</vt:lpstr>
      <vt:lpstr>Legal Issues</vt:lpstr>
      <vt:lpstr>Military Legal Issues</vt:lpstr>
      <vt:lpstr>What to Do?</vt:lpstr>
      <vt:lpstr>Slide 20</vt:lpstr>
      <vt:lpstr>Problem is Two-Fold</vt:lpstr>
      <vt:lpstr>Suggestions</vt:lpstr>
      <vt:lpstr>Suggestions Cont.</vt:lpstr>
      <vt:lpstr>Slide 24</vt:lpstr>
      <vt:lpstr>Questions/Comments?</vt:lpstr>
    </vt:vector>
  </TitlesOfParts>
  <Company>NMCI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Herbal Smoking Blends</dc:title>
  <dc:creator>john.stamp</dc:creator>
  <cp:lastModifiedBy>michael.alvin.reed</cp:lastModifiedBy>
  <cp:revision>43</cp:revision>
  <dcterms:created xsi:type="dcterms:W3CDTF">2009-02-03T14:42:06Z</dcterms:created>
  <dcterms:modified xsi:type="dcterms:W3CDTF">2012-03-05T15:47:00Z</dcterms:modified>
</cp:coreProperties>
</file>