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sldIdLst>
    <p:sldId id="256" r:id="rId2"/>
    <p:sldId id="263" r:id="rId3"/>
    <p:sldId id="259" r:id="rId4"/>
    <p:sldId id="268" r:id="rId5"/>
    <p:sldId id="273" r:id="rId6"/>
    <p:sldId id="274" r:id="rId7"/>
    <p:sldId id="262" r:id="rId8"/>
    <p:sldId id="264" r:id="rId9"/>
    <p:sldId id="271" r:id="rId10"/>
    <p:sldId id="265" r:id="rId11"/>
    <p:sldId id="269" r:id="rId12"/>
    <p:sldId id="270" r:id="rId13"/>
    <p:sldId id="267" r:id="rId14"/>
    <p:sldId id="261" r:id="rId15"/>
    <p:sldId id="258" r:id="rId16"/>
    <p:sldId id="26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CB381-1EBB-4469-BBBE-DAD287DB2956}" type="datetimeFigureOut">
              <a:rPr lang="en-US" smtClean="0"/>
              <a:pPr/>
              <a:t>12/8/2010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850A4F-CA7D-4074-941B-26A13717230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850A4F-CA7D-4074-941B-26A137172304}"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9EA24DE-2106-4340-8ECC-981D84D3E27D}" type="datetimeFigureOut">
              <a:rPr lang="en-US" smtClean="0"/>
              <a:pPr/>
              <a:t>12/8/2010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6745C76-5EC4-42C6-B55F-2BD23F935BE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745C76-5EC4-42C6-B55F-2BD23F935BE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745C76-5EC4-42C6-B55F-2BD23F935BE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dirty="0"/>
            </a:lvl1pPr>
          </a:lstStyle>
          <a:p>
            <a:pPr>
              <a:defRPr/>
            </a:pPr>
            <a:endParaRPr lang="en-US" dirty="0"/>
          </a:p>
        </p:txBody>
      </p:sp>
      <p:sp>
        <p:nvSpPr>
          <p:cNvPr id="4" name="Footer Placeholder 3"/>
          <p:cNvSpPr>
            <a:spLocks noGrp="1"/>
          </p:cNvSpPr>
          <p:nvPr>
            <p:ph type="ftr" sz="quarter" idx="11"/>
          </p:nvPr>
        </p:nvSpPr>
        <p:spPr>
          <a:xfrm>
            <a:off x="3124200" y="6245225"/>
            <a:ext cx="2895600" cy="476250"/>
          </a:xfrm>
        </p:spPr>
        <p:txBody>
          <a:bodyPr/>
          <a:lstStyle>
            <a:lvl1pPr>
              <a:defRPr dirty="0"/>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745C76-5EC4-42C6-B55F-2BD23F935BE4}"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16745C76-5EC4-42C6-B55F-2BD23F935BE4}"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6745C76-5EC4-42C6-B55F-2BD23F935BE4}"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16745C76-5EC4-42C6-B55F-2BD23F935BE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16745C76-5EC4-42C6-B55F-2BD23F935BE4}"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9EA24DE-2106-4340-8ECC-981D84D3E27D}" type="datetimeFigureOut">
              <a:rPr lang="en-US" smtClean="0"/>
              <a:pPr/>
              <a:t>12/8/2010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16745C76-5EC4-42C6-B55F-2BD23F935BE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9EA24DE-2106-4340-8ECC-981D84D3E27D}" type="datetimeFigureOut">
              <a:rPr lang="en-US" smtClean="0"/>
              <a:pPr/>
              <a:t>12/8/2010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16745C76-5EC4-42C6-B55F-2BD23F935BE4}"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9EA24DE-2106-4340-8ECC-981D84D3E27D}" type="datetimeFigureOut">
              <a:rPr lang="en-US" smtClean="0"/>
              <a:pPr/>
              <a:t>12/8/2010</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6745C76-5EC4-42C6-B55F-2BD23F935BE4}"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EA24DE-2106-4340-8ECC-981D84D3E27D}" type="datetimeFigureOut">
              <a:rPr lang="en-US" smtClean="0"/>
              <a:pPr/>
              <a:t>12/8/2010</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6745C76-5EC4-42C6-B55F-2BD23F935BE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nhtsa.gov/" TargetMode="External"/><Relationship Id="rId7" Type="http://schemas.openxmlformats.org/officeDocument/2006/relationships/image" Target="../media/image3.jpeg"/><Relationship Id="rId2" Type="http://schemas.openxmlformats.org/officeDocument/2006/relationships/hyperlink" Target="http://www.whitehousedrugpolicy.gov/druggeddriving" TargetMode="External"/><Relationship Id="rId1" Type="http://schemas.openxmlformats.org/officeDocument/2006/relationships/slideLayout" Target="../slideLayouts/slideLayout2.xml"/><Relationship Id="rId6" Type="http://schemas.openxmlformats.org/officeDocument/2006/relationships/hyperlink" Target="http://www.cnnhealth.com/" TargetMode="External"/><Relationship Id="rId5" Type="http://schemas.openxmlformats.org/officeDocument/2006/relationships/hyperlink" Target="http://www.samhsa.gov/" TargetMode="External"/><Relationship Id="rId4" Type="http://schemas.openxmlformats.org/officeDocument/2006/relationships/hyperlink" Target="http://www.nida.nih.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csap.army.mil/"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hyperlink" Target="http://www.youtube.com/user/CouncilofEurope#p/a/u/0/jo0hBT-d--Q" TargetMode="External"/><Relationship Id="rId7" Type="http://schemas.openxmlformats.org/officeDocument/2006/relationships/image" Target="../media/image4.jpeg"/><Relationship Id="rId2" Type="http://schemas.openxmlformats.org/officeDocument/2006/relationships/hyperlink" Target="http://www.youtube.com/watch?v=P3NQYAoc2uY" TargetMode="External"/><Relationship Id="rId1" Type="http://schemas.openxmlformats.org/officeDocument/2006/relationships/slideLayout" Target="../slideLayouts/slideLayout5.xml"/><Relationship Id="rId6" Type="http://schemas.openxmlformats.org/officeDocument/2006/relationships/hyperlink" Target="http://www.youtube.com/watch?v=AiV1vSDXVrE" TargetMode="External"/><Relationship Id="rId5" Type="http://schemas.openxmlformats.org/officeDocument/2006/relationships/hyperlink" Target="Ten%20drugs" TargetMode="External"/><Relationship Id="rId4" Type="http://schemas.openxmlformats.org/officeDocument/2006/relationships/hyperlink" Target="10%20Drugs" TargetMode="Externa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driving2.jpg"/>
          <p:cNvPicPr>
            <a:picLocks noGrp="1" noChangeAspect="1"/>
          </p:cNvPicPr>
          <p:nvPr>
            <p:ph idx="1"/>
          </p:nvPr>
        </p:nvPicPr>
        <p:blipFill>
          <a:blip r:embed="rId2" cstate="print"/>
          <a:stretch>
            <a:fillRect/>
          </a:stretch>
        </p:blipFill>
        <p:spPr>
          <a:xfrm>
            <a:off x="1676400" y="1752600"/>
            <a:ext cx="5715000" cy="3962399"/>
          </a:xfrm>
        </p:spPr>
      </p:pic>
      <p:sp>
        <p:nvSpPr>
          <p:cNvPr id="4" name="Title 3"/>
          <p:cNvSpPr>
            <a:spLocks noGrp="1"/>
          </p:cNvSpPr>
          <p:nvPr>
            <p:ph type="title"/>
          </p:nvPr>
        </p:nvSpPr>
        <p:spPr>
          <a:xfrm>
            <a:off x="457200" y="0"/>
            <a:ext cx="8229600" cy="1143000"/>
          </a:xfrm>
        </p:spPr>
        <p:txBody>
          <a:bodyPr>
            <a:normAutofit/>
          </a:bodyPr>
          <a:lstStyle/>
          <a:p>
            <a:pPr algn="ctr"/>
            <a:r>
              <a:rPr lang="en-US" sz="32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DRUGGED DRIVING</a:t>
            </a:r>
            <a:endParaRPr lang="en-US" sz="32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Picture 7" descr="WarriorPrideFinalLogo.jpg"/>
          <p:cNvPicPr>
            <a:picLocks noChangeAspect="1"/>
          </p:cNvPicPr>
          <p:nvPr/>
        </p:nvPicPr>
        <p:blipFill>
          <a:blip r:embed="rId3" cstate="print"/>
          <a:srcRect/>
          <a:stretch>
            <a:fillRect/>
          </a:stretch>
        </p:blipFill>
        <p:spPr bwMode="auto">
          <a:xfrm>
            <a:off x="0" y="0"/>
            <a:ext cx="1447800" cy="1066800"/>
          </a:xfrm>
          <a:prstGeom prst="rect">
            <a:avLst/>
          </a:prstGeom>
          <a:noFill/>
          <a:ln w="9525">
            <a:noFill/>
            <a:miter lim="800000"/>
            <a:headEnd/>
            <a:tailEnd/>
          </a:ln>
        </p:spPr>
      </p:pic>
      <p:pic>
        <p:nvPicPr>
          <p:cNvPr id="9" name="Picture 8" descr="ASAPLOGO.jpg"/>
          <p:cNvPicPr>
            <a:picLocks noChangeAspect="1"/>
          </p:cNvPicPr>
          <p:nvPr/>
        </p:nvPicPr>
        <p:blipFill>
          <a:blip r:embed="rId4" cstate="print"/>
          <a:srcRect/>
          <a:stretch>
            <a:fillRect/>
          </a:stretch>
        </p:blipFill>
        <p:spPr bwMode="auto">
          <a:xfrm>
            <a:off x="8077200" y="6096000"/>
            <a:ext cx="1066800" cy="762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a:xfrm>
            <a:off x="1141232" y="5410200"/>
            <a:ext cx="7162800" cy="648232"/>
          </a:xfrm>
        </p:spPr>
        <p:txBody>
          <a:bodyPr>
            <a:noAutofit/>
          </a:bodyPr>
          <a:lstStyle/>
          <a:p>
            <a:r>
              <a:rPr lang="en-US" sz="2000" dirty="0" smtClean="0">
                <a:solidFill>
                  <a:schemeClr val="bg1"/>
                </a:solidFill>
                <a:latin typeface="Arial" pitchFamily="34" charset="0"/>
                <a:cs typeface="Arial" pitchFamily="34" charset="0"/>
              </a:rPr>
              <a:t>May Wise, 33 who had five times the appropriate dosage of Xanax in her system, hit Charles H. Payton Sr. sending him flying 100 feet through the air. He died at the scene.</a:t>
            </a:r>
            <a:endParaRPr lang="en-US" sz="2000" dirty="0">
              <a:solidFill>
                <a:schemeClr val="bg1"/>
              </a:solidFill>
              <a:latin typeface="Arial" pitchFamily="34" charset="0"/>
              <a:cs typeface="Arial" pitchFamily="34" charset="0"/>
            </a:endParaRPr>
          </a:p>
        </p:txBody>
      </p:sp>
      <p:sp>
        <p:nvSpPr>
          <p:cNvPr id="3" name="Title 2"/>
          <p:cNvSpPr>
            <a:spLocks noGrp="1"/>
          </p:cNvSpPr>
          <p:nvPr>
            <p:ph type="title"/>
          </p:nvPr>
        </p:nvSpPr>
        <p:spPr>
          <a:xfrm>
            <a:off x="228600" y="4800600"/>
            <a:ext cx="8075432" cy="562672"/>
          </a:xfrm>
        </p:spPr>
        <p:txBody>
          <a:bodyPr>
            <a:normAutofit/>
          </a:bodyPr>
          <a:lstStyle/>
          <a:p>
            <a:pPr algn="ctr"/>
            <a:r>
              <a:rPr lang="en-US" sz="2800" dirty="0" smtClean="0">
                <a:solidFill>
                  <a:schemeClr val="bg1"/>
                </a:solidFill>
                <a:latin typeface="Arial" pitchFamily="34" charset="0"/>
                <a:cs typeface="Arial" pitchFamily="34" charset="0"/>
              </a:rPr>
              <a:t>Recent drugged driving deaths</a:t>
            </a:r>
            <a:endParaRPr lang="en-US" sz="2800" dirty="0">
              <a:solidFill>
                <a:schemeClr val="bg1"/>
              </a:solidFill>
              <a:latin typeface="Arial" pitchFamily="34" charset="0"/>
              <a:cs typeface="Arial" pitchFamily="34" charset="0"/>
            </a:endParaRPr>
          </a:p>
        </p:txBody>
      </p:sp>
      <p:pic>
        <p:nvPicPr>
          <p:cNvPr id="7" name="Picture 6" descr="ASAP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77200" y="6096000"/>
            <a:ext cx="1066800" cy="762000"/>
          </a:xfrm>
          <a:prstGeom prst="rect">
            <a:avLst/>
          </a:prstGeom>
          <a:noFill/>
          <a:ln w="9525">
            <a:noFill/>
            <a:miter lim="800000"/>
            <a:headEnd/>
            <a:tailEnd/>
          </a:ln>
        </p:spPr>
      </p:pic>
      <p:pic>
        <p:nvPicPr>
          <p:cNvPr id="1026" name="Picture 2"/>
          <p:cNvPicPr>
            <a:picLocks noGrp="1" noChangeAspect="1" noChangeArrowheads="1"/>
          </p:cNvPicPr>
          <p:nvPr>
            <p:ph type="pic" idx="1"/>
          </p:nvPr>
        </p:nvPicPr>
        <p:blipFill>
          <a:blip r:embed="rId3" cstate="print"/>
          <a:srcRect t="18430" b="18430"/>
          <a:stretch>
            <a:fillRect/>
          </a:stretch>
        </p:blipFill>
        <p:spPr bwMode="auto">
          <a:xfrm>
            <a:off x="228600" y="0"/>
            <a:ext cx="8458200" cy="4800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half" idx="2"/>
          </p:nvPr>
        </p:nvSpPr>
        <p:spPr/>
        <p:txBody>
          <a:bodyPr>
            <a:noAutofit/>
          </a:bodyPr>
          <a:lstStyle/>
          <a:p>
            <a:r>
              <a:rPr lang="en-US" sz="2000" dirty="0" smtClean="0">
                <a:solidFill>
                  <a:schemeClr val="bg1"/>
                </a:solidFill>
                <a:latin typeface="Arial" pitchFamily="34" charset="0"/>
                <a:cs typeface="Arial" pitchFamily="34" charset="0"/>
              </a:rPr>
              <a:t>Jeremy Turla, 26, was charged with driving under the influence of drugs and possession of heroin following the mid-afternoon crash.</a:t>
            </a:r>
            <a:endParaRPr lang="en-US" sz="2000" dirty="0">
              <a:solidFill>
                <a:schemeClr val="bg1"/>
              </a:solidFill>
              <a:latin typeface="Arial" pitchFamily="34" charset="0"/>
              <a:cs typeface="Arial" pitchFamily="34" charset="0"/>
            </a:endParaRPr>
          </a:p>
        </p:txBody>
      </p:sp>
      <p:pic>
        <p:nvPicPr>
          <p:cNvPr id="1026" name="Picture 2"/>
          <p:cNvPicPr>
            <a:picLocks noGrp="1" noChangeAspect="1" noChangeArrowheads="1"/>
          </p:cNvPicPr>
          <p:nvPr>
            <p:ph type="pic" idx="1"/>
          </p:nvPr>
        </p:nvPicPr>
        <p:blipFill>
          <a:blip r:embed="rId2" cstate="print"/>
          <a:srcRect t="18430" b="18430"/>
          <a:stretch>
            <a:fillRect/>
          </a:stretch>
        </p:blipFill>
        <p:spPr bwMode="auto">
          <a:xfrm>
            <a:off x="228600" y="0"/>
            <a:ext cx="8534400" cy="4800600"/>
          </a:xfrm>
          <a:prstGeom prst="rect">
            <a:avLst/>
          </a:prstGeom>
          <a:noFill/>
          <a:ln w="9525">
            <a:noFill/>
            <a:miter lim="800000"/>
            <a:headEnd/>
            <a:tailEnd/>
          </a:ln>
        </p:spPr>
      </p:pic>
      <p:sp>
        <p:nvSpPr>
          <p:cNvPr id="6" name="Title 5"/>
          <p:cNvSpPr>
            <a:spLocks noGrp="1"/>
          </p:cNvSpPr>
          <p:nvPr>
            <p:ph type="title"/>
          </p:nvPr>
        </p:nvSpPr>
        <p:spPr/>
        <p:txBody>
          <a:bodyPr>
            <a:normAutofit/>
          </a:bodyPr>
          <a:lstStyle/>
          <a:p>
            <a:r>
              <a:rPr lang="en-US" sz="2800" dirty="0" smtClean="0">
                <a:solidFill>
                  <a:schemeClr val="bg1"/>
                </a:solidFill>
                <a:latin typeface="Arial" pitchFamily="34" charset="0"/>
                <a:cs typeface="Arial" pitchFamily="34" charset="0"/>
              </a:rPr>
              <a:t>Drugged driving injuries</a:t>
            </a:r>
            <a:endParaRPr lang="en-US" sz="2800" dirty="0">
              <a:solidFill>
                <a:schemeClr val="bg1"/>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141232" y="5443402"/>
            <a:ext cx="7162800" cy="881198"/>
          </a:xfrm>
        </p:spPr>
        <p:txBody>
          <a:bodyPr>
            <a:normAutofit fontScale="47500" lnSpcReduction="20000"/>
          </a:bodyPr>
          <a:lstStyle/>
          <a:p>
            <a:r>
              <a:rPr lang="en-US" sz="4200" dirty="0" smtClean="0">
                <a:solidFill>
                  <a:schemeClr val="bg1"/>
                </a:solidFill>
                <a:latin typeface="Arial" pitchFamily="34" charset="0"/>
                <a:cs typeface="Arial" pitchFamily="34" charset="0"/>
              </a:rPr>
              <a:t>After the minor accident, Scroggins used his car to ram into the other car multiple times. Marijuana found at the scene.</a:t>
            </a:r>
            <a:r>
              <a:rPr lang="en-US" sz="2200" dirty="0" smtClean="0">
                <a:solidFill>
                  <a:schemeClr val="bg1"/>
                </a:solidFill>
                <a:latin typeface="Arial" pitchFamily="34" charset="0"/>
                <a:cs typeface="Arial" pitchFamily="34" charset="0"/>
              </a:rPr>
              <a:t/>
            </a:r>
            <a:br>
              <a:rPr lang="en-US" sz="2200" dirty="0" smtClean="0">
                <a:solidFill>
                  <a:schemeClr val="bg1"/>
                </a:solidFill>
                <a:latin typeface="Arial" pitchFamily="34" charset="0"/>
                <a:cs typeface="Arial" pitchFamily="34" charset="0"/>
              </a:rPr>
            </a:br>
            <a:r>
              <a:rPr lang="en-US" dirty="0" smtClean="0"/>
              <a:t/>
            </a:r>
            <a:br>
              <a:rPr lang="en-US" dirty="0" smtClean="0"/>
            </a:br>
            <a:endParaRPr lang="en-US" dirty="0"/>
          </a:p>
        </p:txBody>
      </p:sp>
      <p:pic>
        <p:nvPicPr>
          <p:cNvPr id="2050" name="Picture 2"/>
          <p:cNvPicPr>
            <a:picLocks noGrp="1" noChangeAspect="1" noChangeArrowheads="1"/>
          </p:cNvPicPr>
          <p:nvPr>
            <p:ph type="pic" idx="1"/>
          </p:nvPr>
        </p:nvPicPr>
        <p:blipFill>
          <a:blip r:embed="rId2" cstate="print"/>
          <a:srcRect t="18430" b="18430"/>
          <a:stretch>
            <a:fillRect/>
          </a:stretch>
        </p:blipFill>
        <p:spPr bwMode="auto">
          <a:prstGeom prst="rect">
            <a:avLst/>
          </a:prstGeom>
          <a:noFill/>
          <a:ln w="9525">
            <a:noFill/>
            <a:miter lim="800000"/>
            <a:headEnd/>
            <a:tailEnd/>
          </a:ln>
        </p:spPr>
      </p:pic>
      <p:sp>
        <p:nvSpPr>
          <p:cNvPr id="2" name="Title 1"/>
          <p:cNvSpPr>
            <a:spLocks noGrp="1"/>
          </p:cNvSpPr>
          <p:nvPr>
            <p:ph type="title"/>
          </p:nvPr>
        </p:nvSpPr>
        <p:spPr>
          <a:xfrm>
            <a:off x="228600" y="4572000"/>
            <a:ext cx="8075432" cy="562672"/>
          </a:xfrm>
        </p:spPr>
        <p:txBody>
          <a:bodyPr/>
          <a:lstStyle/>
          <a:p>
            <a:r>
              <a:rPr lang="en-US" dirty="0" smtClean="0">
                <a:solidFill>
                  <a:schemeClr val="bg1"/>
                </a:solidFill>
                <a:latin typeface="Arial" pitchFamily="34" charset="0"/>
                <a:cs typeface="Arial" pitchFamily="34" charset="0"/>
              </a:rPr>
              <a:t>Drugged driving accident</a:t>
            </a:r>
            <a:endParaRPr lang="en-US" dirty="0">
              <a:solidFill>
                <a:schemeClr val="bg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sz="2000" dirty="0" smtClean="0">
                <a:latin typeface="Arial" pitchFamily="34" charset="0"/>
                <a:cs typeface="Arial" pitchFamily="34" charset="0"/>
              </a:rPr>
              <a:t>Make responsible decisions when driving or riding as a passenger when drug use is noticeable</a:t>
            </a:r>
          </a:p>
          <a:p>
            <a:pPr algn="ctr">
              <a:buNone/>
            </a:pPr>
            <a:endParaRPr lang="en-US" sz="2400" b="1" dirty="0" smtClean="0">
              <a:latin typeface="Arial" pitchFamily="34" charset="0"/>
              <a:cs typeface="Arial" pitchFamily="34" charset="0"/>
            </a:endParaRPr>
          </a:p>
          <a:p>
            <a:pPr>
              <a:buFont typeface="Wingdings" pitchFamily="2" charset="2"/>
              <a:buChar char="ü"/>
            </a:pPr>
            <a:r>
              <a:rPr lang="en-US" sz="2000" dirty="0" smtClean="0">
                <a:latin typeface="Arial" pitchFamily="34" charset="0"/>
                <a:cs typeface="Arial" pitchFamily="34" charset="0"/>
              </a:rPr>
              <a:t>Find someone else to drive if you absolutely must take a prescription drug that may impair your driving ability</a:t>
            </a:r>
          </a:p>
          <a:p>
            <a:pPr>
              <a:buNone/>
            </a:pPr>
            <a:endParaRPr lang="en-US" sz="2000" dirty="0" smtClean="0">
              <a:latin typeface="Arial" pitchFamily="34" charset="0"/>
              <a:cs typeface="Arial" pitchFamily="34" charset="0"/>
            </a:endParaRPr>
          </a:p>
          <a:p>
            <a:pPr>
              <a:buFont typeface="Wingdings" pitchFamily="2" charset="2"/>
              <a:buChar char="ü"/>
            </a:pPr>
            <a:r>
              <a:rPr lang="en-US" sz="2000" dirty="0" smtClean="0">
                <a:latin typeface="Arial" pitchFamily="34" charset="0"/>
                <a:cs typeface="Arial" pitchFamily="34" charset="0"/>
              </a:rPr>
              <a:t>Be aware of the drug's potential interactions with alcohol, other prescription medicines, and over-the-counter medicines</a:t>
            </a:r>
          </a:p>
          <a:p>
            <a:pPr>
              <a:buNone/>
            </a:pPr>
            <a:endParaRPr lang="en-US" sz="2000" dirty="0" smtClean="0">
              <a:latin typeface="Arial" pitchFamily="34" charset="0"/>
              <a:cs typeface="Arial" pitchFamily="34" charset="0"/>
            </a:endParaRPr>
          </a:p>
          <a:p>
            <a:pPr>
              <a:buFont typeface="Wingdings" pitchFamily="2" charset="2"/>
              <a:buChar char="ü"/>
            </a:pPr>
            <a:r>
              <a:rPr lang="en-US" sz="2000" dirty="0" smtClean="0">
                <a:latin typeface="Arial" pitchFamily="34" charset="0"/>
                <a:cs typeface="Arial" pitchFamily="34" charset="0"/>
              </a:rPr>
              <a:t>Driving behind the wheel with prescription drugs is as deadly as with over-the-limit alcohol</a:t>
            </a:r>
          </a:p>
        </p:txBody>
      </p:sp>
      <p:sp>
        <p:nvSpPr>
          <p:cNvPr id="3" name="Title 2"/>
          <p:cNvSpPr>
            <a:spLocks noGrp="1"/>
          </p:cNvSpPr>
          <p:nvPr>
            <p:ph type="title"/>
          </p:nvPr>
        </p:nvSpPr>
        <p:spPr>
          <a:xfrm>
            <a:off x="457200" y="0"/>
            <a:ext cx="8229600" cy="1143000"/>
          </a:xfrm>
        </p:spPr>
        <p:txBody>
          <a:bodyPr>
            <a:normAutofit/>
          </a:bodyPr>
          <a:lstStyle/>
          <a:p>
            <a:pPr algn="ctr"/>
            <a:r>
              <a:rPr lang="en-US" sz="28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Summary</a:t>
            </a:r>
            <a:endParaRPr lang="en-US" sz="28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descr="WarriorPrideFinalLogo.jpg"/>
          <p:cNvPicPr>
            <a:picLocks noChangeAspect="1"/>
          </p:cNvPicPr>
          <p:nvPr/>
        </p:nvPicPr>
        <p:blipFill>
          <a:blip r:embed="rId2" cstate="print">
            <a:clrChange>
              <a:clrFrom>
                <a:srgbClr val="FFFFFF"/>
              </a:clrFrom>
              <a:clrTo>
                <a:srgbClr val="FFFFFF">
                  <a:alpha val="0"/>
                </a:srgbClr>
              </a:clrTo>
            </a:clrChange>
          </a:blip>
          <a:stretch>
            <a:fillRect/>
          </a:stretch>
        </p:blipFill>
        <p:spPr bwMode="auto">
          <a:xfrm>
            <a:off x="0" y="0"/>
            <a:ext cx="1446415" cy="1068185"/>
          </a:xfrm>
          <a:prstGeom prst="rect">
            <a:avLst/>
          </a:prstGeom>
          <a:noFill/>
          <a:ln>
            <a:noFill/>
          </a:ln>
        </p:spPr>
      </p:pic>
      <p:pic>
        <p:nvPicPr>
          <p:cNvPr id="5" name="Picture 4" descr="ASAP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77200" y="6096000"/>
            <a:ext cx="1066800" cy="762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latin typeface="Arial" pitchFamily="34" charset="0"/>
                <a:cs typeface="Arial" pitchFamily="34" charset="0"/>
                <a:hlinkClick r:id="rId2"/>
              </a:rPr>
              <a:t>www.whitehousedrugpolicy.gov/druggeddriving</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hlinkClick r:id="rId3"/>
              </a:rPr>
              <a:t>www.nhtsa.gov</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hlinkClick r:id="rId4"/>
              </a:rPr>
              <a:t>www.nida.nih.gov</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hlinkClick r:id="rId5"/>
              </a:rPr>
              <a:t>www.samhsa.gov</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hlinkClick r:id="rId6"/>
              </a:rPr>
              <a:t>www.cnnhealth.com</a:t>
            </a: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sp>
        <p:nvSpPr>
          <p:cNvPr id="3" name="Title 2"/>
          <p:cNvSpPr>
            <a:spLocks noGrp="1"/>
          </p:cNvSpPr>
          <p:nvPr>
            <p:ph type="title"/>
          </p:nvPr>
        </p:nvSpPr>
        <p:spPr>
          <a:xfrm>
            <a:off x="457200" y="0"/>
            <a:ext cx="8229600" cy="1143000"/>
          </a:xfrm>
        </p:spPr>
        <p:txBody>
          <a:bodyPr/>
          <a:lstStyle/>
          <a:p>
            <a:pPr algn="ctr"/>
            <a:r>
              <a:rPr lang="en-US" dirty="0" smtClean="0"/>
              <a:t> </a:t>
            </a:r>
            <a:r>
              <a:rPr lang="en-US" sz="2800" dirty="0" smtClean="0">
                <a:solidFill>
                  <a:schemeClr val="tx1"/>
                </a:solidFill>
                <a:latin typeface="Arial" pitchFamily="34" charset="0"/>
                <a:cs typeface="Arial" pitchFamily="34" charset="0"/>
              </a:rPr>
              <a:t>Resources</a:t>
            </a:r>
            <a:endParaRPr lang="en-US" sz="2800" dirty="0">
              <a:solidFill>
                <a:schemeClr val="tx1"/>
              </a:solidFill>
              <a:latin typeface="Arial" pitchFamily="34" charset="0"/>
              <a:cs typeface="Arial" pitchFamily="34" charset="0"/>
            </a:endParaRPr>
          </a:p>
        </p:txBody>
      </p:sp>
      <p:pic>
        <p:nvPicPr>
          <p:cNvPr id="4" name="Picture 3" descr="WarriorPrideFinalLogo.jpg"/>
          <p:cNvPicPr>
            <a:picLocks noChangeAspect="1"/>
          </p:cNvPicPr>
          <p:nvPr/>
        </p:nvPicPr>
        <p:blipFill>
          <a:blip r:embed="rId7" cstate="print"/>
          <a:srcRect/>
          <a:stretch>
            <a:fillRect/>
          </a:stretch>
        </p:blipFill>
        <p:spPr bwMode="auto">
          <a:xfrm>
            <a:off x="0" y="0"/>
            <a:ext cx="1447800" cy="1066800"/>
          </a:xfrm>
          <a:prstGeom prst="rect">
            <a:avLst/>
          </a:prstGeom>
          <a:noFill/>
          <a:ln w="9525">
            <a:noFill/>
            <a:miter lim="800000"/>
            <a:headEnd/>
            <a:tailEnd/>
          </a:ln>
        </p:spPr>
      </p:pic>
      <p:pic>
        <p:nvPicPr>
          <p:cNvPr id="5" name="Picture 4" descr="ASAPLOGO.jpg"/>
          <p:cNvPicPr>
            <a:picLocks noChangeAspect="1"/>
          </p:cNvPicPr>
          <p:nvPr/>
        </p:nvPicPr>
        <p:blipFill>
          <a:blip r:embed="rId8" cstate="print"/>
          <a:srcRect/>
          <a:stretch>
            <a:fillRect/>
          </a:stretch>
        </p:blipFill>
        <p:spPr bwMode="auto">
          <a:xfrm>
            <a:off x="8077200" y="6096000"/>
            <a:ext cx="1066800" cy="762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ctr">
              <a:buNone/>
            </a:pPr>
            <a:r>
              <a:rPr lang="en-US" sz="2800" dirty="0" smtClean="0">
                <a:solidFill>
                  <a:schemeClr val="tx2"/>
                </a:solidFill>
              </a:rPr>
              <a:t>	</a:t>
            </a:r>
            <a:r>
              <a:rPr lang="en-US" sz="2000" dirty="0" smtClean="0">
                <a:latin typeface="Arial" pitchFamily="34" charset="0"/>
                <a:cs typeface="Arial" pitchFamily="34" charset="0"/>
              </a:rPr>
              <a:t>Additional information on </a:t>
            </a:r>
            <a:r>
              <a:rPr lang="en-US" sz="2000" b="1" dirty="0" smtClean="0">
                <a:latin typeface="Arial" pitchFamily="34" charset="0"/>
                <a:cs typeface="Arial" pitchFamily="34" charset="0"/>
              </a:rPr>
              <a:t>Drugged Driving </a:t>
            </a:r>
            <a:r>
              <a:rPr lang="en-US" sz="2000" dirty="0" smtClean="0">
                <a:latin typeface="Arial" pitchFamily="34" charset="0"/>
                <a:cs typeface="Arial" pitchFamily="34" charset="0"/>
              </a:rPr>
              <a:t>can be found by contacting your local Army Substance Abuse Program or by visiting </a:t>
            </a:r>
            <a:r>
              <a:rPr lang="en-US" sz="2000" dirty="0" smtClean="0">
                <a:latin typeface="Arial" pitchFamily="34" charset="0"/>
                <a:cs typeface="Arial" pitchFamily="34" charset="0"/>
                <a:hlinkClick r:id="rId2"/>
              </a:rPr>
              <a:t>www.acsap.army.mil</a:t>
            </a:r>
            <a:endParaRPr lang="en-US" sz="2000" dirty="0" smtClean="0">
              <a:latin typeface="Arial" pitchFamily="34" charset="0"/>
              <a:cs typeface="Arial" pitchFamily="34" charset="0"/>
            </a:endParaRPr>
          </a:p>
          <a:p>
            <a:pPr>
              <a:buNone/>
            </a:pPr>
            <a:endParaRPr lang="en-US" dirty="0"/>
          </a:p>
        </p:txBody>
      </p:sp>
      <p:pic>
        <p:nvPicPr>
          <p:cNvPr id="6" name="Picture 5" descr="WarriorPrideFinalLogo.jpg"/>
          <p:cNvPicPr>
            <a:picLocks noChangeAspect="1"/>
          </p:cNvPicPr>
          <p:nvPr/>
        </p:nvPicPr>
        <p:blipFill>
          <a:blip r:embed="rId3" cstate="print"/>
          <a:srcRect/>
          <a:stretch>
            <a:fillRect/>
          </a:stretch>
        </p:blipFill>
        <p:spPr bwMode="auto">
          <a:xfrm>
            <a:off x="0" y="0"/>
            <a:ext cx="1447800" cy="1066800"/>
          </a:xfrm>
          <a:prstGeom prst="rect">
            <a:avLst/>
          </a:prstGeom>
          <a:noFill/>
          <a:ln w="9525">
            <a:noFill/>
            <a:miter lim="800000"/>
            <a:headEnd/>
            <a:tailEnd/>
          </a:ln>
        </p:spPr>
      </p:pic>
      <p:pic>
        <p:nvPicPr>
          <p:cNvPr id="7" name="Picture 6" descr="ASAPLOGO.jpg"/>
          <p:cNvPicPr>
            <a:picLocks noChangeAspect="1"/>
          </p:cNvPicPr>
          <p:nvPr/>
        </p:nvPicPr>
        <p:blipFill>
          <a:blip r:embed="rId4" cstate="print"/>
          <a:srcRect/>
          <a:stretch>
            <a:fillRect/>
          </a:stretch>
        </p:blipFill>
        <p:spPr bwMode="auto">
          <a:xfrm>
            <a:off x="8077200" y="6096000"/>
            <a:ext cx="1066800" cy="762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Grp="1" noChangeAspect="1" noChangeArrowheads="1"/>
          </p:cNvPicPr>
          <p:nvPr>
            <p:ph/>
          </p:nvPr>
        </p:nvPicPr>
        <p:blipFill>
          <a:blip r:embed="rId2" cstate="print"/>
          <a:stretch>
            <a:fillRect/>
          </a:stretch>
        </p:blipFill>
        <p:spPr>
          <a:xfrm>
            <a:off x="1151047" y="636591"/>
            <a:ext cx="6841905" cy="5127619"/>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ctr"/>
            <a:r>
              <a:rPr lang="en-US"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What is drugged driving?</a:t>
            </a:r>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Text Placeholder 18"/>
          <p:cNvSpPr>
            <a:spLocks noGrp="1"/>
          </p:cNvSpPr>
          <p:nvPr>
            <p:ph type="body" idx="1"/>
          </p:nvPr>
        </p:nvSpPr>
        <p:spPr/>
        <p:txBody>
          <a:bodyPr>
            <a:normAutofit fontScale="92500" lnSpcReduction="20000"/>
          </a:bodyPr>
          <a:lstStyle/>
          <a:p>
            <a:endParaRPr lang="en-US" sz="1600" dirty="0" smtClean="0">
              <a:solidFill>
                <a:schemeClr val="tx1"/>
              </a:solidFill>
              <a:latin typeface="Arial" pitchFamily="34" charset="0"/>
              <a:cs typeface="Arial" pitchFamily="34" charset="0"/>
            </a:endParaRPr>
          </a:p>
          <a:p>
            <a:endParaRPr lang="en-US" sz="1600" dirty="0" smtClean="0">
              <a:solidFill>
                <a:schemeClr val="tx1"/>
              </a:solidFill>
              <a:latin typeface="Arial" pitchFamily="34" charset="0"/>
              <a:cs typeface="Arial" pitchFamily="34" charset="0"/>
              <a:hlinkClick r:id="rId2"/>
            </a:endParaRPr>
          </a:p>
          <a:p>
            <a:pPr algn="ctr"/>
            <a:r>
              <a:rPr lang="en-US" sz="1700" b="1" dirty="0" smtClean="0">
                <a:solidFill>
                  <a:schemeClr val="tx1"/>
                </a:solidFill>
                <a:latin typeface="Arial" pitchFamily="34" charset="0"/>
                <a:cs typeface="Arial" pitchFamily="34" charset="0"/>
                <a:hlinkClick r:id="rId2"/>
              </a:rPr>
              <a:t>10 </a:t>
            </a:r>
            <a:r>
              <a:rPr lang="en-US" sz="1700" b="1" dirty="0" smtClean="0">
                <a:solidFill>
                  <a:schemeClr val="tx1"/>
                </a:solidFill>
                <a:latin typeface="Arial" pitchFamily="34" charset="0"/>
                <a:cs typeface="Arial" pitchFamily="34" charset="0"/>
                <a:hlinkClick r:id="rId2"/>
              </a:rPr>
              <a:t>Drugs</a:t>
            </a:r>
            <a:r>
              <a:rPr lang="en-US" sz="1700" b="1" dirty="0" smtClean="0">
                <a:solidFill>
                  <a:schemeClr val="tx1"/>
                </a:solidFill>
                <a:latin typeface="Arial" pitchFamily="34" charset="0"/>
                <a:cs typeface="Arial" pitchFamily="34" charset="0"/>
              </a:rPr>
              <a:t> </a:t>
            </a:r>
          </a:p>
          <a:p>
            <a:endParaRPr lang="en-US" sz="1600" dirty="0" smtClean="0">
              <a:solidFill>
                <a:schemeClr val="tx1"/>
              </a:solidFill>
              <a:latin typeface="Arial" pitchFamily="34" charset="0"/>
              <a:cs typeface="Arial" pitchFamily="34" charset="0"/>
            </a:endParaRPr>
          </a:p>
          <a:p>
            <a:endParaRPr lang="en-US" sz="1600" dirty="0" smtClean="0">
              <a:solidFill>
                <a:schemeClr val="tx1"/>
              </a:solidFill>
              <a:latin typeface="Arial" pitchFamily="34" charset="0"/>
              <a:cs typeface="Arial" pitchFamily="34" charset="0"/>
            </a:endParaRPr>
          </a:p>
          <a:p>
            <a:endParaRPr lang="en-US" sz="1600" dirty="0">
              <a:solidFill>
                <a:schemeClr val="tx1"/>
              </a:solidFill>
              <a:latin typeface="Arial" pitchFamily="34" charset="0"/>
              <a:cs typeface="Arial" pitchFamily="34" charset="0"/>
            </a:endParaRPr>
          </a:p>
        </p:txBody>
      </p:sp>
      <p:sp>
        <p:nvSpPr>
          <p:cNvPr id="20" name="Text Placeholder 19"/>
          <p:cNvSpPr>
            <a:spLocks noGrp="1"/>
          </p:cNvSpPr>
          <p:nvPr>
            <p:ph type="body" sz="half" idx="3"/>
          </p:nvPr>
        </p:nvSpPr>
        <p:spPr/>
        <p:txBody>
          <a:bodyPr>
            <a:normAutofit/>
          </a:bodyPr>
          <a:lstStyle/>
          <a:p>
            <a:pPr algn="ctr">
              <a:buNone/>
            </a:pPr>
            <a:r>
              <a:rPr lang="en-US" sz="1600" b="1" dirty="0" smtClean="0">
                <a:solidFill>
                  <a:schemeClr val="tx1"/>
                </a:solidFill>
                <a:latin typeface="Arial" pitchFamily="34" charset="0"/>
                <a:cs typeface="Arial" pitchFamily="34" charset="0"/>
                <a:hlinkClick r:id="rId3"/>
              </a:rPr>
              <a:t>Drugged </a:t>
            </a:r>
            <a:r>
              <a:rPr lang="en-US" sz="1600" b="1" dirty="0" smtClean="0">
                <a:solidFill>
                  <a:schemeClr val="tx1"/>
                </a:solidFill>
                <a:latin typeface="Arial" pitchFamily="34" charset="0"/>
                <a:cs typeface="Arial" pitchFamily="34" charset="0"/>
                <a:hlinkClick r:id="rId3"/>
              </a:rPr>
              <a:t>driving kills</a:t>
            </a:r>
            <a:r>
              <a:rPr lang="en-US" sz="1600" b="1" dirty="0" smtClean="0">
                <a:solidFill>
                  <a:schemeClr val="tx1"/>
                </a:solidFill>
                <a:latin typeface="Arial" pitchFamily="34" charset="0"/>
                <a:cs typeface="Arial" pitchFamily="34" charset="0"/>
              </a:rPr>
              <a:t> </a:t>
            </a:r>
          </a:p>
          <a:p>
            <a:pPr algn="ctr"/>
            <a:endParaRPr lang="en-US" b="1" dirty="0"/>
          </a:p>
        </p:txBody>
      </p:sp>
      <p:sp>
        <p:nvSpPr>
          <p:cNvPr id="2" name="Content Placeholder 1"/>
          <p:cNvSpPr>
            <a:spLocks noGrp="1"/>
          </p:cNvSpPr>
          <p:nvPr>
            <p:ph sz="quarter" idx="2"/>
          </p:nvPr>
        </p:nvSpPr>
        <p:spPr>
          <a:xfrm>
            <a:off x="457200" y="1676400"/>
            <a:ext cx="4040188" cy="3941763"/>
          </a:xfrm>
        </p:spPr>
        <p:txBody>
          <a:bodyPr>
            <a:normAutofit/>
          </a:bodyPr>
          <a:lstStyle/>
          <a:p>
            <a:pPr algn="ctr">
              <a:buNone/>
            </a:pPr>
            <a:r>
              <a:rPr lang="en-US" sz="1800" dirty="0" smtClean="0">
                <a:latin typeface="Arial" pitchFamily="34" charset="0"/>
                <a:cs typeface="Arial" pitchFamily="34" charset="0"/>
              </a:rPr>
              <a:t>	</a:t>
            </a:r>
            <a:r>
              <a:rPr lang="en-US" sz="2000" dirty="0" smtClean="0">
                <a:latin typeface="Arial" pitchFamily="34" charset="0"/>
                <a:cs typeface="Arial" pitchFamily="34" charset="0"/>
              </a:rPr>
              <a:t>Driving under the influence of any drug that: </a:t>
            </a:r>
          </a:p>
          <a:p>
            <a:pPr algn="ctr">
              <a:buNone/>
            </a:pPr>
            <a:r>
              <a:rPr lang="en-US" sz="2000" b="1" dirty="0" smtClean="0">
                <a:latin typeface="Arial" pitchFamily="34" charset="0"/>
                <a:cs typeface="Arial" pitchFamily="34" charset="0"/>
              </a:rPr>
              <a:t>effects the brain</a:t>
            </a:r>
          </a:p>
          <a:p>
            <a:pPr algn="ctr">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impairs motor skills</a:t>
            </a:r>
          </a:p>
          <a:p>
            <a:pPr algn="ctr">
              <a:buNone/>
            </a:pPr>
            <a:r>
              <a:rPr lang="en-US" sz="2000" b="1" dirty="0" smtClean="0">
                <a:latin typeface="Arial" pitchFamily="34" charset="0"/>
                <a:cs typeface="Arial" pitchFamily="34" charset="0"/>
              </a:rPr>
              <a:t>reaction time</a:t>
            </a:r>
          </a:p>
          <a:p>
            <a:pPr algn="ctr">
              <a:buNone/>
            </a:pPr>
            <a:r>
              <a:rPr lang="en-US" sz="2000" dirty="0" smtClean="0">
                <a:latin typeface="Arial" pitchFamily="34" charset="0"/>
                <a:cs typeface="Arial" pitchFamily="34" charset="0"/>
              </a:rPr>
              <a:t> </a:t>
            </a:r>
            <a:r>
              <a:rPr lang="en-US" sz="2000" b="1" dirty="0" smtClean="0">
                <a:latin typeface="Arial" pitchFamily="34" charset="0"/>
                <a:cs typeface="Arial" pitchFamily="34" charset="0"/>
              </a:rPr>
              <a:t>judgment</a:t>
            </a: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4" action="ppaction://hlinkfile"/>
            </a:endParaRPr>
          </a:p>
          <a:p>
            <a:pPr>
              <a:buNone/>
            </a:pPr>
            <a:endParaRPr lang="en-US" sz="1800" dirty="0" smtClean="0">
              <a:latin typeface="Arial" pitchFamily="34" charset="0"/>
              <a:cs typeface="Arial" pitchFamily="34" charset="0"/>
              <a:hlinkClick r:id="rId5" action="ppaction://hlinkfile"/>
            </a:endParaRPr>
          </a:p>
          <a:p>
            <a:pPr>
              <a:buNone/>
            </a:pPr>
            <a:endParaRPr lang="en-US" sz="1800" dirty="0" smtClean="0">
              <a:latin typeface="Arial" pitchFamily="34" charset="0"/>
              <a:cs typeface="Arial" pitchFamily="34" charset="0"/>
              <a:hlinkClick r:id="rId5" action="ppaction://hlinkfile"/>
            </a:endParaRPr>
          </a:p>
          <a:p>
            <a:pPr>
              <a:buNone/>
            </a:pPr>
            <a:endParaRPr lang="en-US" sz="1800" dirty="0" smtClean="0">
              <a:latin typeface="Arial" pitchFamily="34" charset="0"/>
              <a:cs typeface="Arial" pitchFamily="34" charset="0"/>
              <a:hlinkClick r:id="rId6"/>
            </a:endParaRPr>
          </a:p>
          <a:p>
            <a:pPr>
              <a:buNone/>
            </a:pPr>
            <a:endParaRPr lang="en-US" sz="1800" dirty="0" smtClean="0">
              <a:latin typeface="Arial" pitchFamily="34" charset="0"/>
              <a:cs typeface="Arial" pitchFamily="34" charset="0"/>
              <a:hlinkClick r:id="rId6"/>
            </a:endParaRPr>
          </a:p>
          <a:p>
            <a:pPr>
              <a:buNone/>
            </a:pPr>
            <a:endParaRPr lang="en-US" sz="1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dirty="0"/>
          </a:p>
        </p:txBody>
      </p:sp>
      <p:pic>
        <p:nvPicPr>
          <p:cNvPr id="4" name="Picture 3" descr="ASAPLOGO.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8077200" y="6096000"/>
            <a:ext cx="1066800" cy="762000"/>
          </a:xfrm>
          <a:prstGeom prst="rect">
            <a:avLst/>
          </a:prstGeom>
          <a:noFill/>
          <a:ln w="9525">
            <a:noFill/>
            <a:miter lim="800000"/>
            <a:headEnd/>
            <a:tailEnd/>
          </a:ln>
        </p:spPr>
      </p:pic>
      <p:pic>
        <p:nvPicPr>
          <p:cNvPr id="5" name="Picture 4" descr="WarriorPrideFinalLogo.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0" y="0"/>
            <a:ext cx="1447800" cy="1066800"/>
          </a:xfrm>
          <a:prstGeom prst="rect">
            <a:avLst/>
          </a:prstGeom>
          <a:noFill/>
          <a:ln w="9525">
            <a:noFill/>
            <a:miter lim="800000"/>
            <a:headEnd/>
            <a:tailEnd/>
          </a:ln>
        </p:spPr>
      </p:pic>
      <p:pic>
        <p:nvPicPr>
          <p:cNvPr id="15" name="Content Placeholder 14" descr="walk line.jpg"/>
          <p:cNvPicPr>
            <a:picLocks noGrp="1" noChangeAspect="1"/>
          </p:cNvPicPr>
          <p:nvPr>
            <p:ph sz="quarter" idx="4"/>
          </p:nvPr>
        </p:nvPicPr>
        <p:blipFill>
          <a:blip r:embed="rId9" cstate="print"/>
          <a:stretch>
            <a:fillRect/>
          </a:stretch>
        </p:blipFill>
        <p:spPr>
          <a:xfrm>
            <a:off x="5475287" y="1828801"/>
            <a:ext cx="2381250" cy="2590799"/>
          </a:xfrm>
          <a:prstGeom prst="rect">
            <a:avLst/>
          </a:prstGeom>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rriorPrideFinal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0" y="0"/>
            <a:ext cx="1447800" cy="1066800"/>
          </a:xfrm>
          <a:prstGeom prst="rect">
            <a:avLst/>
          </a:prstGeom>
          <a:noFill/>
          <a:ln w="9525">
            <a:noFill/>
            <a:miter lim="800000"/>
            <a:headEnd/>
            <a:tailEnd/>
          </a:ln>
        </p:spPr>
      </p:pic>
      <p:pic>
        <p:nvPicPr>
          <p:cNvPr id="3" name="Picture 2" descr="ASAPLOGO.jpg"/>
          <p:cNvPicPr>
            <a:picLocks noChangeAspect="1"/>
          </p:cNvPicPr>
          <p:nvPr/>
        </p:nvPicPr>
        <p:blipFill>
          <a:blip r:embed="rId3" cstate="print"/>
          <a:srcRect/>
          <a:stretch>
            <a:fillRect/>
          </a:stretch>
        </p:blipFill>
        <p:spPr bwMode="auto">
          <a:xfrm>
            <a:off x="8077200" y="6096000"/>
            <a:ext cx="1066800" cy="762000"/>
          </a:xfrm>
          <a:prstGeom prst="rect">
            <a:avLst/>
          </a:prstGeom>
          <a:noFill/>
          <a:ln w="9525">
            <a:noFill/>
            <a:miter lim="800000"/>
            <a:headEnd/>
            <a:tailEnd/>
          </a:ln>
        </p:spPr>
      </p:pic>
      <p:sp>
        <p:nvSpPr>
          <p:cNvPr id="5" name="Content Placeholder 4"/>
          <p:cNvSpPr>
            <a:spLocks noGrp="1"/>
          </p:cNvSpPr>
          <p:nvPr>
            <p:ph idx="1"/>
          </p:nvPr>
        </p:nvSpPr>
        <p:spPr>
          <a:xfrm>
            <a:off x="457200" y="1295400"/>
            <a:ext cx="8229600" cy="4525963"/>
          </a:xfrm>
        </p:spPr>
        <p:txBody>
          <a:bodyPr/>
          <a:lstStyle/>
          <a:p>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sp>
        <p:nvSpPr>
          <p:cNvPr id="6" name="Title 5"/>
          <p:cNvSpPr>
            <a:spLocks noGrp="1"/>
          </p:cNvSpPr>
          <p:nvPr>
            <p:ph type="title"/>
          </p:nvPr>
        </p:nvSpPr>
        <p:spPr>
          <a:xfrm>
            <a:off x="457200" y="-76200"/>
            <a:ext cx="8229600" cy="1143000"/>
          </a:xfrm>
        </p:spPr>
        <p:txBody>
          <a:bodyPr>
            <a:normAutofit/>
          </a:bodyPr>
          <a:lstStyle/>
          <a:p>
            <a:pPr algn="ctr"/>
            <a:r>
              <a:rPr lang="en-US"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What types of drugs are used?</a:t>
            </a:r>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Content Placeholder 9" descr="DUI-Drugs.jpg"/>
          <p:cNvPicPr>
            <a:picLocks noGrp="1" noChangeAspect="1"/>
          </p:cNvPicPr>
          <p:nvPr>
            <p:ph sz="quarter" idx="4294967295"/>
          </p:nvPr>
        </p:nvPicPr>
        <p:blipFill>
          <a:blip r:embed="rId4" cstate="print"/>
          <a:stretch>
            <a:fillRect/>
          </a:stretch>
        </p:blipFill>
        <p:spPr>
          <a:xfrm>
            <a:off x="4648200" y="2743200"/>
            <a:ext cx="1905000" cy="1828799"/>
          </a:xfrm>
        </p:spPr>
      </p:pic>
      <p:pic>
        <p:nvPicPr>
          <p:cNvPr id="13" name="Picture 12" descr="cough syrup.jpg"/>
          <p:cNvPicPr>
            <a:picLocks noChangeAspect="1"/>
          </p:cNvPicPr>
          <p:nvPr/>
        </p:nvPicPr>
        <p:blipFill>
          <a:blip r:embed="rId5" cstate="print"/>
          <a:stretch>
            <a:fillRect/>
          </a:stretch>
        </p:blipFill>
        <p:spPr>
          <a:xfrm>
            <a:off x="4648200" y="4648200"/>
            <a:ext cx="1905000" cy="1752600"/>
          </a:xfrm>
          <a:prstGeom prst="rect">
            <a:avLst/>
          </a:prstGeom>
        </p:spPr>
      </p:pic>
      <p:pic>
        <p:nvPicPr>
          <p:cNvPr id="14" name="Picture 13" descr="snorting.jpg"/>
          <p:cNvPicPr>
            <a:picLocks noChangeAspect="1"/>
          </p:cNvPicPr>
          <p:nvPr/>
        </p:nvPicPr>
        <p:blipFill>
          <a:blip r:embed="rId6" cstate="print"/>
          <a:stretch>
            <a:fillRect/>
          </a:stretch>
        </p:blipFill>
        <p:spPr>
          <a:xfrm>
            <a:off x="2667000" y="2743200"/>
            <a:ext cx="1905000" cy="1828800"/>
          </a:xfrm>
          <a:prstGeom prst="rect">
            <a:avLst/>
          </a:prstGeom>
        </p:spPr>
      </p:pic>
      <p:pic>
        <p:nvPicPr>
          <p:cNvPr id="17" name="Picture 16" descr="blowing skoke.jpg"/>
          <p:cNvPicPr>
            <a:picLocks noChangeAspect="1"/>
          </p:cNvPicPr>
          <p:nvPr/>
        </p:nvPicPr>
        <p:blipFill>
          <a:blip r:embed="rId7" cstate="print"/>
          <a:stretch>
            <a:fillRect/>
          </a:stretch>
        </p:blipFill>
        <p:spPr>
          <a:xfrm>
            <a:off x="2667000" y="4648200"/>
            <a:ext cx="1905000" cy="1752600"/>
          </a:xfrm>
          <a:prstGeom prst="rect">
            <a:avLst/>
          </a:prstGeom>
        </p:spPr>
      </p:pic>
      <p:sp>
        <p:nvSpPr>
          <p:cNvPr id="11" name="Rectangle 10"/>
          <p:cNvSpPr/>
          <p:nvPr/>
        </p:nvSpPr>
        <p:spPr>
          <a:xfrm>
            <a:off x="2286000" y="1524000"/>
            <a:ext cx="4572000" cy="1015663"/>
          </a:xfrm>
          <a:prstGeom prst="rect">
            <a:avLst/>
          </a:prstGeom>
        </p:spPr>
        <p:txBody>
          <a:bodyPr>
            <a:spAutoFit/>
          </a:bodyPr>
          <a:lstStyle/>
          <a:p>
            <a:pPr algn="ctr"/>
            <a:r>
              <a:rPr lang="en-US" sz="2000" dirty="0" smtClean="0">
                <a:latin typeface="Arial" pitchFamily="34" charset="0"/>
                <a:cs typeface="Arial" pitchFamily="34" charset="0"/>
              </a:rPr>
              <a:t>Illegal</a:t>
            </a:r>
          </a:p>
          <a:p>
            <a:pPr algn="ctr"/>
            <a:r>
              <a:rPr lang="en-US" sz="2000" dirty="0" smtClean="0">
                <a:latin typeface="Arial" pitchFamily="34" charset="0"/>
                <a:cs typeface="Arial" pitchFamily="34" charset="0"/>
              </a:rPr>
              <a:t>Prescription</a:t>
            </a:r>
          </a:p>
          <a:p>
            <a:pPr algn="ctr"/>
            <a:r>
              <a:rPr lang="en-US" sz="2000" dirty="0" smtClean="0">
                <a:latin typeface="Arial" pitchFamily="34" charset="0"/>
                <a:cs typeface="Arial" pitchFamily="34" charset="0"/>
              </a:rPr>
              <a:t>Over the Counter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22437"/>
            <a:ext cx="8229600" cy="4525963"/>
          </a:xfrm>
        </p:spPr>
        <p:txBody>
          <a:bodyPr>
            <a:normAutofit fontScale="85000" lnSpcReduction="20000"/>
          </a:bodyPr>
          <a:lstStyle/>
          <a:p>
            <a:r>
              <a:rPr lang="en-US" sz="2400" dirty="0" smtClean="0">
                <a:latin typeface="Arial" pitchFamily="34" charset="0"/>
                <a:cs typeface="Arial" pitchFamily="34" charset="0"/>
              </a:rPr>
              <a:t>Most common illegal drug detected in impaired drivers</a:t>
            </a:r>
          </a:p>
          <a:p>
            <a:pPr>
              <a:buNone/>
            </a:pPr>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4 to 14 percent of drivers injured or killed in traffic accidents tested positive for THC</a:t>
            </a: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2400" dirty="0" smtClean="0">
              <a:latin typeface="Arial" pitchFamily="34" charset="0"/>
              <a:cs typeface="Arial" pitchFamily="34" charset="0"/>
            </a:endParaRPr>
          </a:p>
          <a:p>
            <a:pPr>
              <a:buNone/>
            </a:pPr>
            <a:endParaRPr lang="en-US" sz="3200" dirty="0" smtClean="0">
              <a:solidFill>
                <a:schemeClr val="accent1"/>
              </a:solidFill>
              <a:latin typeface="Arial" pitchFamily="34" charset="0"/>
              <a:cs typeface="Arial" pitchFamily="34" charset="0"/>
            </a:endParaRPr>
          </a:p>
          <a:p>
            <a:pPr>
              <a:buNone/>
            </a:pPr>
            <a:endParaRPr lang="en-US" sz="3200" dirty="0" smtClean="0">
              <a:solidFill>
                <a:schemeClr val="accent1"/>
              </a:solidFill>
              <a:latin typeface="Arial" pitchFamily="34" charset="0"/>
              <a:cs typeface="Arial" pitchFamily="34" charset="0"/>
            </a:endParaRPr>
          </a:p>
          <a:p>
            <a:pPr>
              <a:buNone/>
            </a:pPr>
            <a:endParaRPr lang="en-US" sz="3200" dirty="0" smtClean="0">
              <a:solidFill>
                <a:schemeClr val="accent1"/>
              </a:solidFill>
              <a:latin typeface="Arial" pitchFamily="34" charset="0"/>
              <a:cs typeface="Arial" pitchFamily="34" charset="0"/>
            </a:endParaRPr>
          </a:p>
          <a:p>
            <a:pPr algn="ctr">
              <a:buNone/>
            </a:pPr>
            <a:r>
              <a:rPr lang="en-US" sz="3300" b="1" dirty="0" smtClean="0">
                <a:solidFill>
                  <a:schemeClr val="accent1"/>
                </a:solidFill>
                <a:latin typeface="Arial" pitchFamily="34" charset="0"/>
                <a:cs typeface="Arial" pitchFamily="34" charset="0"/>
              </a:rPr>
              <a:t>*</a:t>
            </a:r>
            <a:r>
              <a:rPr lang="en-US" sz="2100" dirty="0" smtClean="0">
                <a:latin typeface="Arial" pitchFamily="34" charset="0"/>
                <a:cs typeface="Arial" pitchFamily="34" charset="0"/>
              </a:rPr>
              <a:t>National Institute on Drug Abuse (NIDA)</a:t>
            </a:r>
            <a:r>
              <a:rPr lang="en-US" sz="3300" b="1" dirty="0" smtClean="0">
                <a:solidFill>
                  <a:schemeClr val="accent1"/>
                </a:solidFill>
                <a:latin typeface="Arial" pitchFamily="34" charset="0"/>
                <a:cs typeface="Arial" pitchFamily="34" charset="0"/>
              </a:rPr>
              <a:t>*</a:t>
            </a:r>
            <a:endParaRPr lang="en-US" sz="3300" b="1" dirty="0">
              <a:solidFill>
                <a:schemeClr val="accent1"/>
              </a:solidFill>
              <a:latin typeface="Arial" pitchFamily="34" charset="0"/>
              <a:cs typeface="Arial" pitchFamily="34" charset="0"/>
            </a:endParaRPr>
          </a:p>
        </p:txBody>
      </p:sp>
      <p:sp>
        <p:nvSpPr>
          <p:cNvPr id="3" name="Title 2"/>
          <p:cNvSpPr>
            <a:spLocks noGrp="1"/>
          </p:cNvSpPr>
          <p:nvPr>
            <p:ph type="title"/>
          </p:nvPr>
        </p:nvSpPr>
        <p:spPr>
          <a:xfrm>
            <a:off x="457200" y="-152400"/>
            <a:ext cx="8229600" cy="1143000"/>
          </a:xfrm>
        </p:spPr>
        <p:txBody>
          <a:bodyPr>
            <a:normAutofit/>
          </a:bodyPr>
          <a:lstStyle/>
          <a:p>
            <a:pPr algn="ctr"/>
            <a:r>
              <a:rPr lang="en-US"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Which drug is most detected?</a:t>
            </a:r>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3" descr="WarriorPrideFinalLogo.jpg"/>
          <p:cNvPicPr>
            <a:picLocks noChangeAspect="1"/>
          </p:cNvPicPr>
          <p:nvPr/>
        </p:nvPicPr>
        <p:blipFill>
          <a:blip r:embed="rId2" cstate="print">
            <a:clrChange>
              <a:clrFrom>
                <a:srgbClr val="FFFFFF"/>
              </a:clrFrom>
              <a:clrTo>
                <a:srgbClr val="FFFFFF">
                  <a:alpha val="0"/>
                </a:srgbClr>
              </a:clrTo>
            </a:clrChange>
          </a:blip>
          <a:stretch>
            <a:fillRect/>
          </a:stretch>
        </p:blipFill>
        <p:spPr bwMode="auto">
          <a:xfrm>
            <a:off x="0" y="0"/>
            <a:ext cx="1446415" cy="1068185"/>
          </a:xfrm>
          <a:prstGeom prst="rect">
            <a:avLst/>
          </a:prstGeom>
          <a:noFill/>
          <a:ln>
            <a:noFill/>
          </a:ln>
        </p:spPr>
      </p:pic>
      <p:pic>
        <p:nvPicPr>
          <p:cNvPr id="5" name="Picture 4" descr="ASAP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8077200" y="6096000"/>
            <a:ext cx="1066800" cy="762000"/>
          </a:xfrm>
          <a:prstGeom prst="rect">
            <a:avLst/>
          </a:prstGeom>
          <a:noFill/>
          <a:ln w="9525">
            <a:noFill/>
            <a:miter lim="800000"/>
            <a:headEnd/>
            <a:tailEnd/>
          </a:ln>
        </p:spPr>
      </p:pic>
      <p:pic>
        <p:nvPicPr>
          <p:cNvPr id="8" name="Picture 7" descr="marijuana.jpg"/>
          <p:cNvPicPr>
            <a:picLocks noChangeAspect="1"/>
          </p:cNvPicPr>
          <p:nvPr/>
        </p:nvPicPr>
        <p:blipFill>
          <a:blip r:embed="rId4" cstate="print"/>
          <a:stretch>
            <a:fillRect/>
          </a:stretch>
        </p:blipFill>
        <p:spPr>
          <a:xfrm>
            <a:off x="3429000" y="3276600"/>
            <a:ext cx="2209799" cy="22458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a:bodyPr>
          <a:lstStyle/>
          <a:p>
            <a:pPr algn="ctr">
              <a:buNone/>
            </a:pPr>
            <a:r>
              <a:rPr lang="en-US" sz="2400" b="1" dirty="0" smtClean="0">
                <a:effectLst>
                  <a:outerShdw blurRad="38100" dist="38100" dir="2700000" algn="tl">
                    <a:srgbClr val="000000">
                      <a:alpha val="43137"/>
                    </a:srgbClr>
                  </a:outerShdw>
                </a:effectLst>
                <a:latin typeface="Arial" pitchFamily="34" charset="0"/>
                <a:cs typeface="Arial" pitchFamily="34" charset="0"/>
              </a:rPr>
              <a:t>Drugged Driving Survey</a:t>
            </a:r>
          </a:p>
          <a:p>
            <a:pPr algn="ctr">
              <a:buNone/>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a:buNone/>
            </a:pP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en-US" sz="2000" dirty="0" smtClean="0">
                <a:latin typeface="Arial" pitchFamily="34" charset="0"/>
                <a:cs typeface="Arial" pitchFamily="34" charset="0"/>
              </a:rPr>
              <a:t>An estimated 10.5 million people aged 12 or older reported driving under the influence of illicit drugs</a:t>
            </a: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pic>
        <p:nvPicPr>
          <p:cNvPr id="3" name="Picture 2" descr="WarriorPrideFinalLogo.jpg"/>
          <p:cNvPicPr>
            <a:picLocks noChangeAspect="1"/>
          </p:cNvPicPr>
          <p:nvPr/>
        </p:nvPicPr>
        <p:blipFill>
          <a:blip r:embed="rId2" cstate="print">
            <a:clrChange>
              <a:clrFrom>
                <a:srgbClr val="FFFFFF"/>
              </a:clrFrom>
              <a:clrTo>
                <a:srgbClr val="FFFFFF">
                  <a:alpha val="0"/>
                </a:srgbClr>
              </a:clrTo>
            </a:clrChange>
          </a:blip>
          <a:stretch>
            <a:fillRect/>
          </a:stretch>
        </p:blipFill>
        <p:spPr bwMode="auto">
          <a:xfrm>
            <a:off x="0" y="0"/>
            <a:ext cx="1446415" cy="1068185"/>
          </a:xfrm>
          <a:prstGeom prst="rect">
            <a:avLst/>
          </a:prstGeom>
          <a:noFill/>
          <a:ln>
            <a:noFill/>
          </a:ln>
        </p:spPr>
      </p:pic>
      <p:pic>
        <p:nvPicPr>
          <p:cNvPr id="4" name="Picture 3" descr="ASAPLOGO.jpg"/>
          <p:cNvPicPr>
            <a:picLocks noChangeAspect="1"/>
          </p:cNvPicPr>
          <p:nvPr/>
        </p:nvPicPr>
        <p:blipFill>
          <a:blip r:embed="rId3" cstate="print"/>
          <a:srcRect/>
          <a:stretch>
            <a:fillRect/>
          </a:stretch>
        </p:blipFill>
        <p:spPr bwMode="auto">
          <a:xfrm>
            <a:off x="8077200" y="6096000"/>
            <a:ext cx="1066800" cy="762000"/>
          </a:xfrm>
          <a:prstGeom prst="rect">
            <a:avLst/>
          </a:prstGeom>
          <a:noFill/>
          <a:ln w="9525">
            <a:noFill/>
            <a:miter lim="800000"/>
            <a:headEnd/>
            <a:tailEnd/>
          </a:ln>
        </p:spPr>
      </p:pic>
      <p:pic>
        <p:nvPicPr>
          <p:cNvPr id="5" name="Picture 4" descr="traffic.gif"/>
          <p:cNvPicPr>
            <a:picLocks noChangeAspect="1"/>
          </p:cNvPicPr>
          <p:nvPr/>
        </p:nvPicPr>
        <p:blipFill>
          <a:blip r:embed="rId4" cstate="print"/>
          <a:stretch>
            <a:fillRect/>
          </a:stretch>
        </p:blipFill>
        <p:spPr>
          <a:xfrm>
            <a:off x="3200400" y="2943225"/>
            <a:ext cx="2743200" cy="2466975"/>
          </a:xfrm>
          <a:prstGeom prst="rect">
            <a:avLst/>
          </a:prstGeom>
        </p:spPr>
      </p:pic>
      <p:sp>
        <p:nvSpPr>
          <p:cNvPr id="6" name="Rectangle 5"/>
          <p:cNvSpPr/>
          <p:nvPr/>
        </p:nvSpPr>
        <p:spPr>
          <a:xfrm>
            <a:off x="838200" y="5710535"/>
            <a:ext cx="7467600" cy="523220"/>
          </a:xfrm>
          <a:prstGeom prst="rect">
            <a:avLst/>
          </a:prstGeom>
        </p:spPr>
        <p:txBody>
          <a:bodyPr wrap="square">
            <a:spAutoFit/>
          </a:bodyPr>
          <a:lstStyle/>
          <a:p>
            <a:pPr algn="ctr">
              <a:buNone/>
            </a:pPr>
            <a:r>
              <a:rPr lang="en-US" sz="2400" b="1" dirty="0" smtClean="0">
                <a:solidFill>
                  <a:schemeClr val="accent1"/>
                </a:solidFill>
                <a:latin typeface="Arial" pitchFamily="34" charset="0"/>
                <a:cs typeface="Arial" pitchFamily="34" charset="0"/>
              </a:rPr>
              <a:t>   </a:t>
            </a:r>
            <a:r>
              <a:rPr lang="en-US" sz="2800" b="1" dirty="0" smtClean="0">
                <a:solidFill>
                  <a:schemeClr val="accent1"/>
                </a:solidFill>
                <a:latin typeface="Arial" pitchFamily="34" charset="0"/>
                <a:cs typeface="Arial" pitchFamily="34" charset="0"/>
              </a:rPr>
              <a:t>*</a:t>
            </a:r>
            <a:r>
              <a:rPr lang="en-US" dirty="0" smtClean="0">
                <a:latin typeface="Arial" pitchFamily="34" charset="0"/>
                <a:cs typeface="Arial" pitchFamily="34" charset="0"/>
              </a:rPr>
              <a:t>2009 National Survey on Drug Use and Health (NSDUH)</a:t>
            </a:r>
            <a:r>
              <a:rPr lang="en-US" sz="2800" b="1" dirty="0" smtClean="0">
                <a:solidFill>
                  <a:schemeClr val="accent1"/>
                </a:solidFill>
                <a:latin typeface="Arial" pitchFamily="34" charset="0"/>
                <a:cs typeface="Arial"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09600"/>
            <a:ext cx="8229600" cy="5851525"/>
          </a:xfrm>
        </p:spPr>
        <p:txBody>
          <a:bodyPr>
            <a:normAutofit/>
          </a:bodyPr>
          <a:lstStyle/>
          <a:p>
            <a:pPr algn="ct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a:buNone/>
            </a:pPr>
            <a:r>
              <a:rPr lang="en-US" sz="2400" b="1" dirty="0" smtClean="0">
                <a:effectLst>
                  <a:outerShdw blurRad="38100" dist="38100" dir="2700000" algn="tl">
                    <a:srgbClr val="000000">
                      <a:alpha val="43137"/>
                    </a:srgbClr>
                  </a:outerShdw>
                </a:effectLst>
                <a:latin typeface="Arial" pitchFamily="34" charset="0"/>
                <a:cs typeface="Arial" pitchFamily="34" charset="0"/>
              </a:rPr>
              <a:t>	Which group has the highest drugged driving rate?</a:t>
            </a:r>
          </a:p>
          <a:p>
            <a:pPr algn="ct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lgn="ctr"/>
            <a:endParaRPr lang="en-US" sz="2400" b="1" dirty="0" smtClean="0">
              <a:effectLst>
                <a:outerShdw blurRad="38100" dist="38100" dir="2700000" algn="tl">
                  <a:srgbClr val="000000">
                    <a:alpha val="43137"/>
                  </a:srgbClr>
                </a:outerShdw>
              </a:effectLst>
              <a:latin typeface="Arial" pitchFamily="34" charset="0"/>
              <a:cs typeface="Arial" pitchFamily="34" charset="0"/>
            </a:endParaRPr>
          </a:p>
          <a:p>
            <a:pPr>
              <a:buNone/>
            </a:pPr>
            <a:r>
              <a:rPr lang="en-US" sz="2000" dirty="0" smtClean="0">
                <a:latin typeface="Arial" pitchFamily="34" charset="0"/>
                <a:cs typeface="Arial" pitchFamily="34" charset="0"/>
              </a:rPr>
              <a:t>The rate of drugged driving in 2009 was the highest among adults 18 to 25 (12.8 percent)</a:t>
            </a:r>
          </a:p>
          <a:p>
            <a:pPr>
              <a:buNone/>
            </a:pPr>
            <a:endParaRPr lang="en-US" sz="20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pic>
        <p:nvPicPr>
          <p:cNvPr id="4" name="Picture 3" descr="ASAPLOGO.jpg"/>
          <p:cNvPicPr>
            <a:picLocks noChangeAspect="1"/>
          </p:cNvPicPr>
          <p:nvPr/>
        </p:nvPicPr>
        <p:blipFill>
          <a:blip r:embed="rId2" cstate="print"/>
          <a:srcRect/>
          <a:stretch>
            <a:fillRect/>
          </a:stretch>
        </p:blipFill>
        <p:spPr bwMode="auto">
          <a:xfrm>
            <a:off x="8077200" y="6096000"/>
            <a:ext cx="1066800" cy="762000"/>
          </a:xfrm>
          <a:prstGeom prst="rect">
            <a:avLst/>
          </a:prstGeom>
          <a:noFill/>
          <a:ln w="9525">
            <a:noFill/>
            <a:miter lim="800000"/>
            <a:headEnd/>
            <a:tailEnd/>
          </a:ln>
        </p:spPr>
      </p:pic>
      <p:sp>
        <p:nvSpPr>
          <p:cNvPr id="5" name="Rectangle 4"/>
          <p:cNvSpPr/>
          <p:nvPr/>
        </p:nvSpPr>
        <p:spPr>
          <a:xfrm>
            <a:off x="914400" y="5701605"/>
            <a:ext cx="7696200" cy="1384995"/>
          </a:xfrm>
          <a:prstGeom prst="rect">
            <a:avLst/>
          </a:prstGeom>
        </p:spPr>
        <p:txBody>
          <a:bodyPr wrap="square">
            <a:spAutoFit/>
          </a:bodyPr>
          <a:lstStyle/>
          <a:p>
            <a:pPr algn="ctr"/>
            <a:r>
              <a:rPr lang="en-US" sz="2800" b="1" dirty="0" smtClean="0">
                <a:solidFill>
                  <a:schemeClr val="accent1"/>
                </a:solidFill>
                <a:latin typeface="Arial" pitchFamily="34" charset="0"/>
                <a:cs typeface="Arial" pitchFamily="34" charset="0"/>
              </a:rPr>
              <a:t>*</a:t>
            </a:r>
            <a:r>
              <a:rPr lang="en-US" b="1" dirty="0" smtClean="0">
                <a:solidFill>
                  <a:schemeClr val="accent1"/>
                </a:solidFill>
                <a:latin typeface="Arial" pitchFamily="34" charset="0"/>
                <a:cs typeface="Arial" pitchFamily="34" charset="0"/>
              </a:rPr>
              <a:t> </a:t>
            </a:r>
            <a:r>
              <a:rPr lang="en-US" dirty="0" smtClean="0">
                <a:latin typeface="Arial" pitchFamily="34" charset="0"/>
                <a:cs typeface="Arial" pitchFamily="34" charset="0"/>
              </a:rPr>
              <a:t>2009 National Survey on Drug Use and Health (NSDUH) </a:t>
            </a:r>
            <a:r>
              <a:rPr lang="en-US" sz="2800" b="1" dirty="0" smtClean="0">
                <a:solidFill>
                  <a:schemeClr val="accent1"/>
                </a:solidFill>
                <a:latin typeface="Arial" pitchFamily="34" charset="0"/>
                <a:cs typeface="Arial" pitchFamily="34" charset="0"/>
              </a:rPr>
              <a:t>*</a:t>
            </a:r>
          </a:p>
          <a:p>
            <a:pPr algn="ctr">
              <a:buFont typeface="Arial" charset="0"/>
              <a:buChar char="•"/>
            </a:pPr>
            <a:endParaRPr lang="en-US" sz="2800" b="1" dirty="0" smtClean="0">
              <a:solidFill>
                <a:schemeClr val="accent1"/>
              </a:solidFill>
              <a:latin typeface="Arial" pitchFamily="34" charset="0"/>
              <a:cs typeface="Arial" pitchFamily="34" charset="0"/>
            </a:endParaRPr>
          </a:p>
          <a:p>
            <a:pPr algn="ctr">
              <a:buFont typeface="Arial" charset="0"/>
              <a:buChar char="•"/>
            </a:pPr>
            <a:endParaRPr lang="en-US" sz="2800" b="1" dirty="0">
              <a:solidFill>
                <a:schemeClr val="accent1"/>
              </a:solidFill>
              <a:latin typeface="Arial" pitchFamily="34" charset="0"/>
              <a:cs typeface="Arial" pitchFamily="34" charset="0"/>
            </a:endParaRPr>
          </a:p>
        </p:txBody>
      </p:sp>
      <p:pic>
        <p:nvPicPr>
          <p:cNvPr id="6" name="Picture 5" descr="drive fun.jpg"/>
          <p:cNvPicPr>
            <a:picLocks noChangeAspect="1"/>
          </p:cNvPicPr>
          <p:nvPr/>
        </p:nvPicPr>
        <p:blipFill>
          <a:blip r:embed="rId3" cstate="print">
            <a:duotone>
              <a:prstClr val="black"/>
              <a:schemeClr val="bg1">
                <a:tint val="45000"/>
                <a:satMod val="400000"/>
              </a:schemeClr>
            </a:duotone>
          </a:blip>
          <a:stretch>
            <a:fillRect/>
          </a:stretch>
        </p:blipFill>
        <p:spPr>
          <a:xfrm>
            <a:off x="2895600" y="3200400"/>
            <a:ext cx="2895600" cy="2543175"/>
          </a:xfrm>
          <a:prstGeom prst="rect">
            <a:avLst/>
          </a:prstGeom>
        </p:spPr>
      </p:pic>
      <p:pic>
        <p:nvPicPr>
          <p:cNvPr id="7" name="Picture 6" descr="WarriorPrideFinal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0" y="6096000"/>
            <a:ext cx="1447800" cy="1066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descr="Drugged-Driving-150x150.jpg"/>
          <p:cNvPicPr>
            <a:picLocks noGrp="1" noChangeAspect="1"/>
          </p:cNvPicPr>
          <p:nvPr>
            <p:ph/>
          </p:nvPr>
        </p:nvPicPr>
        <p:blipFill>
          <a:blip r:embed="rId3" cstate="print"/>
          <a:stretch>
            <a:fillRect/>
          </a:stretch>
        </p:blipFill>
        <p:spPr>
          <a:xfrm>
            <a:off x="2257425" y="1905000"/>
            <a:ext cx="1857375" cy="19335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itle 2"/>
          <p:cNvSpPr>
            <a:spLocks noGrp="1"/>
          </p:cNvSpPr>
          <p:nvPr>
            <p:ph type="title" idx="4294967295"/>
          </p:nvPr>
        </p:nvSpPr>
        <p:spPr>
          <a:xfrm>
            <a:off x="0" y="-609600"/>
            <a:ext cx="8229600" cy="1143000"/>
          </a:xfrm>
        </p:spPr>
        <p:txBody>
          <a:bodyPr>
            <a:normAutofit fontScale="90000"/>
          </a:bodyPr>
          <a:lstStyle/>
          <a:p>
            <a:pPr algn="ct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r>
              <a:rPr lang="en-US" sz="3100" dirty="0" smtClean="0">
                <a:solidFill>
                  <a:schemeClr val="tx1"/>
                </a:solidFill>
                <a:latin typeface="Arial" pitchFamily="34" charset="0"/>
                <a:cs typeface="Arial" pitchFamily="34" charset="0"/>
              </a:rPr>
              <a:t/>
            </a:r>
            <a:br>
              <a:rPr lang="en-US" sz="3100" dirty="0" smtClean="0">
                <a:solidFill>
                  <a:schemeClr val="tx1"/>
                </a:solidFill>
                <a:latin typeface="Arial" pitchFamily="34" charset="0"/>
                <a:cs typeface="Arial" pitchFamily="34" charset="0"/>
              </a:rPr>
            </a:br>
            <a:r>
              <a:rPr lang="en-US" sz="3100" dirty="0" smtClean="0">
                <a:solidFill>
                  <a:schemeClr val="tx1"/>
                </a:solidFill>
                <a:latin typeface="Arial" pitchFamily="34" charset="0"/>
                <a:cs typeface="Arial" pitchFamily="34" charset="0"/>
              </a:rPr>
              <a:t>          </a:t>
            </a:r>
            <a:r>
              <a:rPr lang="en-US" sz="27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How does drugged driving cause car accidents?</a:t>
            </a:r>
            <a:r>
              <a:rPr lang="en-US" sz="2700" dirty="0" smtClean="0">
                <a:effectLst>
                  <a:outerShdw blurRad="38100" dist="38100" dir="2700000" algn="tl">
                    <a:srgbClr val="000000">
                      <a:alpha val="43137"/>
                    </a:srgbClr>
                  </a:outerShdw>
                </a:effectLst>
                <a:latin typeface="Arial" pitchFamily="34" charset="0"/>
                <a:cs typeface="Arial" pitchFamily="34" charset="0"/>
              </a:rPr>
              <a:t/>
            </a:r>
            <a:br>
              <a:rPr lang="en-US" sz="2700" dirty="0" smtClean="0">
                <a:effectLst>
                  <a:outerShdw blurRad="38100" dist="38100" dir="2700000" algn="tl">
                    <a:srgbClr val="000000">
                      <a:alpha val="43137"/>
                    </a:srgbClr>
                  </a:outerShdw>
                </a:effectLst>
                <a:latin typeface="Arial" pitchFamily="34" charset="0"/>
                <a:cs typeface="Arial" pitchFamily="34" charset="0"/>
              </a:rPr>
            </a:br>
            <a:endParaRPr lang="en-US" sz="2700" dirty="0">
              <a:effectLst>
                <a:outerShdw blurRad="38100" dist="38100" dir="2700000" algn="tl">
                  <a:srgbClr val="000000">
                    <a:alpha val="43137"/>
                  </a:srgbClr>
                </a:outerShdw>
              </a:effectLst>
              <a:latin typeface="Arial" pitchFamily="34" charset="0"/>
              <a:cs typeface="Arial" pitchFamily="34" charset="0"/>
            </a:endParaRPr>
          </a:p>
        </p:txBody>
      </p:sp>
      <p:sp>
        <p:nvSpPr>
          <p:cNvPr id="10" name="Content Placeholder 9"/>
          <p:cNvSpPr>
            <a:spLocks noGrp="1"/>
          </p:cNvSpPr>
          <p:nvPr>
            <p:ph sz="quarter" idx="4294967295"/>
          </p:nvPr>
        </p:nvSpPr>
        <p:spPr>
          <a:xfrm>
            <a:off x="5105400" y="1087437"/>
            <a:ext cx="4041775" cy="3941763"/>
          </a:xfrm>
        </p:spPr>
        <p:txBody>
          <a:bodyPr>
            <a:normAutofit fontScale="92500" lnSpcReduction="20000"/>
          </a:bodyPr>
          <a:lstStyle/>
          <a:p>
            <a:pPr>
              <a:buNone/>
            </a:pPr>
            <a:endParaRPr lang="en-US" dirty="0" smtClean="0"/>
          </a:p>
          <a:p>
            <a:endParaRPr lang="en-US" dirty="0" smtClean="0">
              <a:latin typeface="Arial" pitchFamily="34" charset="0"/>
              <a:cs typeface="Arial" pitchFamily="34" charset="0"/>
            </a:endParaRPr>
          </a:p>
          <a:p>
            <a:r>
              <a:rPr lang="en-US" sz="2200" dirty="0" smtClean="0">
                <a:latin typeface="Arial" pitchFamily="34" charset="0"/>
                <a:cs typeface="Arial" pitchFamily="34" charset="0"/>
              </a:rPr>
              <a:t>Alters </a:t>
            </a:r>
            <a:r>
              <a:rPr lang="en-US" sz="2200" dirty="0" smtClean="0">
                <a:latin typeface="Arial" pitchFamily="34" charset="0"/>
                <a:cs typeface="Arial" pitchFamily="34" charset="0"/>
              </a:rPr>
              <a:t>P</a:t>
            </a:r>
            <a:r>
              <a:rPr lang="en-US" sz="2200" dirty="0" smtClean="0">
                <a:latin typeface="Arial" pitchFamily="34" charset="0"/>
                <a:cs typeface="Arial" pitchFamily="34" charset="0"/>
              </a:rPr>
              <a:t>erception</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Increases Drowsiness</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Attention Loss</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Loss of </a:t>
            </a:r>
            <a:r>
              <a:rPr lang="en-US" sz="2200" dirty="0" smtClean="0">
                <a:latin typeface="Arial" pitchFamily="34" charset="0"/>
                <a:cs typeface="Arial" pitchFamily="34" charset="0"/>
              </a:rPr>
              <a:t>Balance </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Hinders</a:t>
            </a:r>
            <a:r>
              <a:rPr lang="en-US" sz="2200" dirty="0" smtClean="0">
                <a:latin typeface="Arial" pitchFamily="34" charset="0"/>
                <a:cs typeface="Arial" pitchFamily="34" charset="0"/>
              </a:rPr>
              <a:t> Coordination </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Delays Reaction Time </a:t>
            </a:r>
          </a:p>
          <a:p>
            <a:r>
              <a:rPr lang="en-US" sz="2200" dirty="0" smtClean="0">
                <a:latin typeface="Arial" pitchFamily="34" charset="0"/>
                <a:cs typeface="Arial" pitchFamily="34" charset="0"/>
              </a:rPr>
              <a:t>Dulls Judgment </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Affects Memory</a:t>
            </a:r>
            <a:r>
              <a:rPr lang="en-US" sz="2200" dirty="0" smtClean="0">
                <a:latin typeface="Arial" pitchFamily="34" charset="0"/>
                <a:cs typeface="Arial" pitchFamily="34" charset="0"/>
              </a:rPr>
              <a:t> </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Blurred Vision</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Various other qualities</a:t>
            </a:r>
            <a:r>
              <a:rPr lang="en-US" sz="2800" dirty="0" smtClean="0">
                <a:latin typeface="Arial" pitchFamily="34" charset="0"/>
                <a:cs typeface="Arial" pitchFamily="34" charset="0"/>
              </a:rPr>
              <a:t> </a:t>
            </a:r>
          </a:p>
          <a:p>
            <a:endParaRPr lang="en-US" dirty="0"/>
          </a:p>
        </p:txBody>
      </p:sp>
      <p:pic>
        <p:nvPicPr>
          <p:cNvPr id="4" name="Picture 3" descr="ASAPLOGO.jpg"/>
          <p:cNvPicPr>
            <a:picLocks noChangeAspect="1"/>
          </p:cNvPicPr>
          <p:nvPr/>
        </p:nvPicPr>
        <p:blipFill>
          <a:blip r:embed="rId4" cstate="print"/>
          <a:srcRect/>
          <a:stretch>
            <a:fillRect/>
          </a:stretch>
        </p:blipFill>
        <p:spPr bwMode="auto">
          <a:xfrm>
            <a:off x="8077200" y="6096000"/>
            <a:ext cx="1066800" cy="762000"/>
          </a:xfrm>
          <a:prstGeom prst="rect">
            <a:avLst/>
          </a:prstGeom>
          <a:noFill/>
          <a:ln w="9525">
            <a:noFill/>
            <a:miter lim="800000"/>
            <a:headEnd/>
            <a:tailEnd/>
          </a:ln>
        </p:spPr>
      </p:pic>
      <p:pic>
        <p:nvPicPr>
          <p:cNvPr id="15" name="Picture 14" descr="glowing brain.jpg"/>
          <p:cNvPicPr>
            <a:picLocks noChangeAspect="1"/>
          </p:cNvPicPr>
          <p:nvPr/>
        </p:nvPicPr>
        <p:blipFill>
          <a:blip r:embed="rId5" cstate="print"/>
          <a:stretch>
            <a:fillRect/>
          </a:stretch>
        </p:blipFill>
        <p:spPr>
          <a:xfrm>
            <a:off x="1143000" y="3886200"/>
            <a:ext cx="1981200" cy="1905000"/>
          </a:xfrm>
          <a:prstGeom prst="rect">
            <a:avLst/>
          </a:prstGeom>
          <a:scene3d>
            <a:camera prst="orthographicFront"/>
            <a:lightRig rig="threePt" dir="t"/>
          </a:scene3d>
          <a:sp3d>
            <a:bevelT/>
          </a:sp3d>
        </p:spPr>
      </p:pic>
      <p:pic>
        <p:nvPicPr>
          <p:cNvPr id="7" name="Picture 6" descr="drive drowsy.jpg"/>
          <p:cNvPicPr>
            <a:picLocks noChangeAspect="1"/>
          </p:cNvPicPr>
          <p:nvPr/>
        </p:nvPicPr>
        <p:blipFill>
          <a:blip r:embed="rId6" cstate="print"/>
          <a:stretch>
            <a:fillRect/>
          </a:stretch>
        </p:blipFill>
        <p:spPr>
          <a:xfrm>
            <a:off x="3200400" y="3886200"/>
            <a:ext cx="1905000" cy="1905000"/>
          </a:xfrm>
          <a:prstGeom prst="rect">
            <a:avLst/>
          </a:prstGeom>
        </p:spPr>
      </p:pic>
      <p:pic>
        <p:nvPicPr>
          <p:cNvPr id="8" name="Picture 7" descr="WarriorPrideFinalLogo.jpg"/>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0" y="6096000"/>
            <a:ext cx="14478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1235075"/>
            <a:ext cx="8229600" cy="5851525"/>
          </a:xfrm>
        </p:spPr>
        <p:txBody>
          <a:bodyPr/>
          <a:lstStyle/>
          <a:p>
            <a:pPr>
              <a:buNone/>
            </a:pPr>
            <a:r>
              <a:rPr lang="en-US" dirty="0" smtClean="0"/>
              <a:t>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Drivers </a:t>
            </a:r>
          </a:p>
          <a:p>
            <a:r>
              <a:rPr lang="en-US" sz="2400" dirty="0" smtClean="0">
                <a:latin typeface="Arial" pitchFamily="34" charset="0"/>
                <a:cs typeface="Arial" pitchFamily="34" charset="0"/>
              </a:rPr>
              <a:t>Passengers </a:t>
            </a:r>
          </a:p>
          <a:p>
            <a:r>
              <a:rPr lang="en-US" sz="2400" dirty="0" smtClean="0">
                <a:latin typeface="Arial" pitchFamily="34" charset="0"/>
                <a:cs typeface="Arial" pitchFamily="34" charset="0"/>
              </a:rPr>
              <a:t>Pedestrians</a:t>
            </a:r>
          </a:p>
          <a:p>
            <a:pPr>
              <a:buNone/>
            </a:pPr>
            <a:endParaRPr lang="en-US" dirty="0" smtClean="0"/>
          </a:p>
          <a:p>
            <a:pPr>
              <a:buNone/>
            </a:pPr>
            <a:r>
              <a:rPr lang="en-US" dirty="0" smtClean="0"/>
              <a:t>										</a:t>
            </a:r>
          </a:p>
        </p:txBody>
      </p:sp>
      <p:sp>
        <p:nvSpPr>
          <p:cNvPr id="3" name="Title 2"/>
          <p:cNvSpPr>
            <a:spLocks noGrp="1"/>
          </p:cNvSpPr>
          <p:nvPr>
            <p:ph type="title" idx="4294967295"/>
          </p:nvPr>
        </p:nvSpPr>
        <p:spPr>
          <a:xfrm>
            <a:off x="457200" y="-152400"/>
            <a:ext cx="8229600" cy="1143000"/>
          </a:xfrm>
        </p:spPr>
        <p:txBody>
          <a:bodyPr>
            <a:normAutofit/>
          </a:bodyPr>
          <a:lstStyle/>
          <a:p>
            <a:pPr algn="ctr"/>
            <a:r>
              <a:rPr lang="en-US"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Who is at risk?</a:t>
            </a:r>
            <a:endParaRPr lang="en-US" sz="24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8" name="Content Placeholder 22" descr="emergency.jpg"/>
          <p:cNvPicPr>
            <a:picLocks noGrp="1" noChangeAspect="1"/>
          </p:cNvPicPr>
          <p:nvPr>
            <p:ph sz="quarter" idx="4294967295"/>
          </p:nvPr>
        </p:nvPicPr>
        <p:blipFill>
          <a:blip r:embed="rId2" cstate="print"/>
          <a:stretch>
            <a:fillRect/>
          </a:stretch>
        </p:blipFill>
        <p:spPr>
          <a:xfrm>
            <a:off x="3352800" y="2209800"/>
            <a:ext cx="2438400" cy="2286000"/>
          </a:xfrm>
          <a:prstGeom prst="rect">
            <a:avLst/>
          </a:prstGeom>
          <a:scene3d>
            <a:camera prst="orthographicFront"/>
            <a:lightRig rig="threePt" dir="t"/>
          </a:scene3d>
          <a:sp3d>
            <a:bevelT/>
          </a:sp3d>
        </p:spPr>
      </p:pic>
      <p:pic>
        <p:nvPicPr>
          <p:cNvPr id="9" name="Picture 8" descr="WarriorPrideFinalLogo.jpg"/>
          <p:cNvPicPr>
            <a:picLocks noChangeAspect="1"/>
          </p:cNvPicPr>
          <p:nvPr/>
        </p:nvPicPr>
        <p:blipFill>
          <a:blip r:embed="rId3" cstate="print">
            <a:clrChange>
              <a:clrFrom>
                <a:srgbClr val="FFFFFF"/>
              </a:clrFrom>
              <a:clrTo>
                <a:srgbClr val="FFFFFF">
                  <a:alpha val="0"/>
                </a:srgbClr>
              </a:clrTo>
            </a:clrChange>
          </a:blip>
          <a:stretch>
            <a:fillRect/>
          </a:stretch>
        </p:blipFill>
        <p:spPr bwMode="auto">
          <a:xfrm>
            <a:off x="0" y="6170815"/>
            <a:ext cx="1446415" cy="1068185"/>
          </a:xfrm>
          <a:prstGeom prst="rect">
            <a:avLst/>
          </a:prstGeom>
          <a:noFill/>
          <a:ln>
            <a:noFill/>
          </a:ln>
        </p:spPr>
      </p:pic>
      <p:pic>
        <p:nvPicPr>
          <p:cNvPr id="10" name="Picture 9" descr="ASAPLOGO.jpg"/>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8077200" y="6096000"/>
            <a:ext cx="1066800" cy="762000"/>
          </a:xfrm>
          <a:prstGeom prst="rect">
            <a:avLst/>
          </a:prstGeom>
          <a:noFill/>
          <a:ln w="9525">
            <a:noFill/>
            <a:miter lim="800000"/>
            <a:headEnd/>
            <a:tailEnd/>
          </a:ln>
        </p:spPr>
      </p:pic>
      <p:sp>
        <p:nvSpPr>
          <p:cNvPr id="12" name="Rectangle 11"/>
          <p:cNvSpPr/>
          <p:nvPr/>
        </p:nvSpPr>
        <p:spPr>
          <a:xfrm>
            <a:off x="533400" y="5511225"/>
            <a:ext cx="8077200" cy="523220"/>
          </a:xfrm>
          <a:prstGeom prst="rect">
            <a:avLst/>
          </a:prstGeom>
        </p:spPr>
        <p:txBody>
          <a:bodyPr wrap="square">
            <a:spAutoFit/>
          </a:bodyPr>
          <a:lstStyle/>
          <a:p>
            <a:pPr algn="ctr"/>
            <a:r>
              <a:rPr lang="en-US" sz="2800" b="1" dirty="0" smtClean="0">
                <a:solidFill>
                  <a:srgbClr val="FFC000"/>
                </a:solidFill>
                <a:latin typeface="Arial" pitchFamily="34" charset="0"/>
                <a:cs typeface="Arial" pitchFamily="34" charset="0"/>
              </a:rPr>
              <a:t>*</a:t>
            </a:r>
            <a:r>
              <a:rPr lang="en-US" sz="2000" dirty="0" smtClean="0">
                <a:latin typeface="Arial" pitchFamily="34" charset="0"/>
                <a:cs typeface="Arial" pitchFamily="34" charset="0"/>
              </a:rPr>
              <a:t>Drugged driving is a dangerous activity that puts us </a:t>
            </a:r>
            <a:r>
              <a:rPr lang="en-US" sz="2000" b="1" dirty="0" smtClean="0">
                <a:latin typeface="Arial" pitchFamily="34" charset="0"/>
                <a:cs typeface="Arial" pitchFamily="34" charset="0"/>
              </a:rPr>
              <a:t>ALL</a:t>
            </a:r>
            <a:r>
              <a:rPr lang="en-US" sz="2000" dirty="0" smtClean="0">
                <a:latin typeface="Arial" pitchFamily="34" charset="0"/>
                <a:cs typeface="Arial" pitchFamily="34" charset="0"/>
              </a:rPr>
              <a:t> at risk</a:t>
            </a:r>
            <a:r>
              <a:rPr lang="en-US" sz="2800" b="1" dirty="0" smtClean="0">
                <a:solidFill>
                  <a:srgbClr val="FFC000"/>
                </a:solidFill>
                <a:latin typeface="Arial" pitchFamily="34" charset="0"/>
                <a:cs typeface="Arial" pitchFamily="34" charset="0"/>
              </a:rPr>
              <a:t>*</a:t>
            </a:r>
            <a:endParaRPr lang="en-US" sz="2800" b="1" dirty="0">
              <a:solidFill>
                <a:srgbClr val="FFC000"/>
              </a:solidFill>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algn="ctr">
              <a:buNone/>
            </a:pPr>
            <a:r>
              <a:rPr lang="en-US" sz="2000" dirty="0" smtClean="0">
                <a:latin typeface="Arial" pitchFamily="34" charset="0"/>
                <a:cs typeface="Arial" pitchFamily="34" charset="0"/>
              </a:rPr>
              <a:t>There are three types of drugged-driving laws:</a:t>
            </a:r>
          </a:p>
          <a:p>
            <a:pPr algn="ct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1) Statutes that require drugs to render a driver </a:t>
            </a:r>
            <a:r>
              <a:rPr lang="en-US" sz="2000" b="1" dirty="0" smtClean="0">
                <a:latin typeface="Arial" pitchFamily="34" charset="0"/>
                <a:cs typeface="Arial" pitchFamily="34" charset="0"/>
              </a:rPr>
              <a:t>“incapable” </a:t>
            </a:r>
            <a:r>
              <a:rPr lang="en-US" sz="2000" dirty="0" smtClean="0">
                <a:latin typeface="Arial" pitchFamily="34" charset="0"/>
                <a:cs typeface="Arial" pitchFamily="34" charset="0"/>
              </a:rPr>
              <a:t>of driving safely</a:t>
            </a:r>
          </a:p>
          <a:p>
            <a:pPr>
              <a:buNone/>
            </a:pP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2) Statutes requiring that the drug impair the driver’s ability to operate safely or </a:t>
            </a:r>
            <a:r>
              <a:rPr lang="en-US" sz="2000" b="1" dirty="0" smtClean="0">
                <a:latin typeface="Arial" pitchFamily="34" charset="0"/>
                <a:cs typeface="Arial" pitchFamily="34" charset="0"/>
              </a:rPr>
              <a:t>“under the influence” </a:t>
            </a:r>
            <a:r>
              <a:rPr lang="en-US" sz="2000" dirty="0" smtClean="0">
                <a:latin typeface="Arial" pitchFamily="34" charset="0"/>
                <a:cs typeface="Arial" pitchFamily="34" charset="0"/>
              </a:rPr>
              <a:t>of an intoxicating drug</a:t>
            </a:r>
            <a:endParaRPr lang="en-US" sz="2000" b="1" dirty="0" smtClean="0">
              <a:latin typeface="Arial" pitchFamily="34" charset="0"/>
              <a:cs typeface="Arial" pitchFamily="34" charset="0"/>
            </a:endParaRPr>
          </a:p>
          <a:p>
            <a:pPr>
              <a:buNone/>
            </a:pPr>
            <a:endParaRPr lang="en-US" sz="2000" b="1" dirty="0" smtClean="0">
              <a:latin typeface="Arial" pitchFamily="34" charset="0"/>
              <a:cs typeface="Arial" pitchFamily="34" charset="0"/>
            </a:endParaRPr>
          </a:p>
          <a:p>
            <a:r>
              <a:rPr lang="en-US" sz="2000" dirty="0" smtClean="0">
                <a:latin typeface="Arial" pitchFamily="34" charset="0"/>
                <a:cs typeface="Arial" pitchFamily="34" charset="0"/>
              </a:rPr>
              <a:t>3) </a:t>
            </a:r>
            <a:r>
              <a:rPr lang="en-US" sz="2000" b="1" dirty="0" smtClean="0">
                <a:latin typeface="Arial" pitchFamily="34" charset="0"/>
                <a:cs typeface="Arial" pitchFamily="34" charset="0"/>
              </a:rPr>
              <a:t>“Per se” </a:t>
            </a:r>
            <a:r>
              <a:rPr lang="en-US" sz="2000" dirty="0" smtClean="0">
                <a:latin typeface="Arial" pitchFamily="34" charset="0"/>
                <a:cs typeface="Arial" pitchFamily="34" charset="0"/>
              </a:rPr>
              <a:t>statutes make it a criminal offense to have a drug or metabolite in one’s body/body fluids while operating</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a motor vehicle </a:t>
            </a:r>
            <a:r>
              <a:rPr lang="en-US" sz="2000" b="1" dirty="0" smtClean="0">
                <a:latin typeface="Arial" pitchFamily="34" charset="0"/>
                <a:cs typeface="Arial" pitchFamily="34" charset="0"/>
              </a:rPr>
              <a:t>“zero tolerance”</a:t>
            </a:r>
          </a:p>
        </p:txBody>
      </p:sp>
      <p:sp>
        <p:nvSpPr>
          <p:cNvPr id="3" name="Title 2"/>
          <p:cNvSpPr>
            <a:spLocks noGrp="1"/>
          </p:cNvSpPr>
          <p:nvPr>
            <p:ph type="title"/>
          </p:nvPr>
        </p:nvSpPr>
        <p:spPr>
          <a:xfrm>
            <a:off x="457200" y="0"/>
            <a:ext cx="8229600" cy="1143000"/>
          </a:xfrm>
        </p:spPr>
        <p:txBody>
          <a:bodyPr>
            <a:normAutofit/>
          </a:bodyPr>
          <a:lstStyle/>
          <a:p>
            <a:pPr algn="ctr"/>
            <a:r>
              <a:rPr lang="en-US" sz="24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Drugged-Driving Laws </a:t>
            </a:r>
            <a:r>
              <a:rPr lang="en-US" sz="2800" dirty="0" smtClean="0">
                <a:solidFill>
                  <a:schemeClr val="tx1"/>
                </a:solidFill>
                <a:latin typeface="Arial" pitchFamily="34" charset="0"/>
                <a:cs typeface="Arial" pitchFamily="34" charset="0"/>
              </a:rPr>
              <a:t/>
            </a:r>
            <a:br>
              <a:rPr lang="en-US" sz="2800" dirty="0" smtClean="0">
                <a:solidFill>
                  <a:schemeClr val="tx1"/>
                </a:solidFill>
                <a:latin typeface="Arial" pitchFamily="34" charset="0"/>
                <a:cs typeface="Arial" pitchFamily="34" charset="0"/>
              </a:rPr>
            </a:br>
            <a:endParaRPr lang="en-US" sz="2800" dirty="0">
              <a:solidFill>
                <a:schemeClr val="tx1"/>
              </a:solidFill>
              <a:latin typeface="Arial" pitchFamily="34" charset="0"/>
              <a:cs typeface="Arial" pitchFamily="34" charset="0"/>
            </a:endParaRPr>
          </a:p>
        </p:txBody>
      </p:sp>
      <p:pic>
        <p:nvPicPr>
          <p:cNvPr id="4" name="Picture 3" descr="ASAPLOGO.jp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8077200" y="6096000"/>
            <a:ext cx="1066800" cy="762000"/>
          </a:xfrm>
          <a:prstGeom prst="rect">
            <a:avLst/>
          </a:prstGeom>
          <a:noFill/>
          <a:ln w="9525">
            <a:noFill/>
            <a:miter lim="800000"/>
            <a:headEnd/>
            <a:tailEnd/>
          </a:ln>
        </p:spPr>
      </p:pic>
      <p:pic>
        <p:nvPicPr>
          <p:cNvPr id="5" name="Picture 4" descr="WarriorPrideFinalLogo.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0" y="0"/>
            <a:ext cx="1447800" cy="1066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3840</TotalTime>
  <Words>398</Words>
  <Application>Microsoft Office PowerPoint</Application>
  <PresentationFormat>On-screen Show (4:3)</PresentationFormat>
  <Paragraphs>123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DRUGGED DRIVING</vt:lpstr>
      <vt:lpstr>What is drugged driving?</vt:lpstr>
      <vt:lpstr>What types of drugs are used?</vt:lpstr>
      <vt:lpstr>Which drug is most detected?</vt:lpstr>
      <vt:lpstr>Slide 5</vt:lpstr>
      <vt:lpstr>Slide 6</vt:lpstr>
      <vt:lpstr>             How does drugged driving cause car accidents? </vt:lpstr>
      <vt:lpstr>Who is at risk?</vt:lpstr>
      <vt:lpstr>Drugged-Driving Laws  </vt:lpstr>
      <vt:lpstr>Recent drugged driving deaths</vt:lpstr>
      <vt:lpstr>Drugged driving injuries</vt:lpstr>
      <vt:lpstr>Drugged driving accident</vt:lpstr>
      <vt:lpstr>Summary</vt:lpstr>
      <vt:lpstr> Resources</vt:lpstr>
      <vt:lpstr>Slide 15</vt:lpstr>
      <vt:lpstr>Slide 16</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DRUGGED DRIVING</dc:title>
  <dc:creator>johnson-burtonak</dc:creator>
  <cp:lastModifiedBy>johnson-burtonak</cp:lastModifiedBy>
  <cp:revision>285</cp:revision>
  <dcterms:created xsi:type="dcterms:W3CDTF">2010-09-14T19:43:27Z</dcterms:created>
  <dcterms:modified xsi:type="dcterms:W3CDTF">2010-12-08T18:12:36Z</dcterms:modified>
</cp:coreProperties>
</file>