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0"/>
  </p:notesMasterIdLst>
  <p:handoutMasterIdLst>
    <p:handoutMasterId r:id="rId21"/>
  </p:handoutMasterIdLst>
  <p:sldIdLst>
    <p:sldId id="338" r:id="rId2"/>
    <p:sldId id="366" r:id="rId3"/>
    <p:sldId id="345" r:id="rId4"/>
    <p:sldId id="351" r:id="rId5"/>
    <p:sldId id="367" r:id="rId6"/>
    <p:sldId id="352" r:id="rId7"/>
    <p:sldId id="364" r:id="rId8"/>
    <p:sldId id="354" r:id="rId9"/>
    <p:sldId id="353" r:id="rId10"/>
    <p:sldId id="365" r:id="rId11"/>
    <p:sldId id="357" r:id="rId12"/>
    <p:sldId id="358" r:id="rId13"/>
    <p:sldId id="359" r:id="rId14"/>
    <p:sldId id="360" r:id="rId15"/>
    <p:sldId id="361" r:id="rId16"/>
    <p:sldId id="355" r:id="rId17"/>
    <p:sldId id="363" r:id="rId18"/>
    <p:sldId id="368"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FFFF00"/>
    <a:srgbClr val="FF3300"/>
    <a:srgbClr val="3366FF"/>
    <a:srgbClr val="000000"/>
    <a:srgbClr val="A41F04"/>
    <a:srgbClr val="0066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p:scale>
          <a:sx n="66" d="100"/>
          <a:sy n="66" d="100"/>
        </p:scale>
        <p:origin x="-1206" y="-978"/>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3996"/>
    </p:cViewPr>
  </p:sorterViewPr>
  <p:notesViewPr>
    <p:cSldViewPr>
      <p:cViewPr>
        <p:scale>
          <a:sx n="75" d="100"/>
          <a:sy n="75" d="100"/>
        </p:scale>
        <p:origin x="-648" y="17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523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523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523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62E4A53-CDFF-44CE-B6CF-02203348BCD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08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090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09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09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353B7C4-5903-4EF6-8426-02D50B86869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36F0FA-0A81-4E6D-9859-A461874C6F07}" type="slidenum">
              <a:rPr lang="en-US"/>
              <a:pPr/>
              <a:t>1</a:t>
            </a:fld>
            <a:endParaRPr lang="en-US"/>
          </a:p>
        </p:txBody>
      </p:sp>
      <p:sp>
        <p:nvSpPr>
          <p:cNvPr id="184322" name="Rectangle 2"/>
          <p:cNvSpPr>
            <a:spLocks noChangeArrowheads="1" noTextEdit="1"/>
          </p:cNvSpPr>
          <p:nvPr>
            <p:ph type="sldImg"/>
          </p:nvPr>
        </p:nvSpPr>
        <p:spPr>
          <a:ln/>
        </p:spPr>
      </p:sp>
      <p:sp>
        <p:nvSpPr>
          <p:cNvPr id="184323" name="Rectangle 3"/>
          <p:cNvSpPr>
            <a:spLocks noGrp="1" noChangeArrowheads="1"/>
          </p:cNvSpPr>
          <p:nvPr>
            <p:ph type="body" idx="1"/>
          </p:nvPr>
        </p:nvSpPr>
        <p:spPr/>
        <p:txBody>
          <a:bodyPr/>
          <a:lstStyle/>
          <a:p>
            <a:pPr marL="228600" indent="-228600"/>
            <a:endParaRPr lang="en-US" b="1"/>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74BB87-71E5-4203-88F3-7449B0A01380}" type="slidenum">
              <a:rPr lang="en-US"/>
              <a:pPr/>
              <a:t>11</a:t>
            </a:fld>
            <a:endParaRPr lang="en-US"/>
          </a:p>
        </p:txBody>
      </p:sp>
      <p:sp>
        <p:nvSpPr>
          <p:cNvPr id="220162" name="Rectangle 2"/>
          <p:cNvSpPr>
            <a:spLocks noChangeArrowheads="1" noTextEdit="1"/>
          </p:cNvSpPr>
          <p:nvPr>
            <p:ph type="sldImg"/>
          </p:nvPr>
        </p:nvSpPr>
        <p:spPr>
          <a:ln/>
        </p:spPr>
      </p:sp>
      <p:sp>
        <p:nvSpPr>
          <p:cNvPr id="220163" name="Rectangle 3"/>
          <p:cNvSpPr>
            <a:spLocks noGrp="1" noChangeArrowheads="1"/>
          </p:cNvSpPr>
          <p:nvPr>
            <p:ph type="body" idx="1"/>
          </p:nvPr>
        </p:nvSpPr>
        <p:spPr/>
        <p:txBody>
          <a:bodyPr/>
          <a:lstStyle/>
          <a:p>
            <a:pPr marL="228600" indent="-228600"/>
            <a:endParaRPr lang="en-US" b="1"/>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B1441E-2215-47BA-B690-2A6864BAFF08}" type="slidenum">
              <a:rPr lang="en-US"/>
              <a:pPr/>
              <a:t>17</a:t>
            </a:fld>
            <a:endParaRPr lang="en-US"/>
          </a:p>
        </p:txBody>
      </p:sp>
      <p:sp>
        <p:nvSpPr>
          <p:cNvPr id="228354" name="Rectangle 2"/>
          <p:cNvSpPr>
            <a:spLocks noChangeArrowheads="1" noTextEdit="1"/>
          </p:cNvSpPr>
          <p:nvPr>
            <p:ph type="sldImg"/>
          </p:nvPr>
        </p:nvSpPr>
        <p:spPr>
          <a:xfrm>
            <a:off x="1144588" y="685800"/>
            <a:ext cx="4570412" cy="3429000"/>
          </a:xfrm>
          <a:ln/>
        </p:spPr>
      </p:sp>
      <p:sp>
        <p:nvSpPr>
          <p:cNvPr id="2283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29E33-B620-47F9-BB04-8846C2A5AFCC}" type="slidenum">
              <a:rPr kumimoji="0" lang="en-US" smtClean="0"/>
              <a:pPr/>
              <a:t>‹#›</a:t>
            </a:fld>
            <a:endParaRPr kumimoji="0" lang="en-US" dirty="0">
              <a:solidFill>
                <a:schemeClr val="tx1">
                  <a:shade val="50000"/>
                </a:schemeClr>
              </a:solidFill>
            </a:endParaRPr>
          </a:p>
        </p:txBody>
      </p:sp>
      <p:pic>
        <p:nvPicPr>
          <p:cNvPr id="7" name="Picture 10" descr="LOGO"/>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7334250" y="228600"/>
            <a:ext cx="1981200" cy="1219200"/>
          </a:xfrm>
          <a:prstGeom prst="rect">
            <a:avLst/>
          </a:prstGeom>
          <a:noFill/>
        </p:spPr>
      </p:pic>
      <p:pic>
        <p:nvPicPr>
          <p:cNvPr id="8" name="Picture 7" descr="J:\PERM\Prev&amp;Train\Warrior Pride - Windwalker\WarriorPrideFinalLogo.jpg"/>
          <p:cNvPicPr>
            <a:picLocks noChangeAspect="1" noChangeArrowheads="1"/>
          </p:cNvPicPr>
          <p:nvPr userDrawn="1"/>
        </p:nvPicPr>
        <p:blipFill>
          <a:blip r:embed="rId15" cstate="print">
            <a:clrChange>
              <a:clrFrom>
                <a:srgbClr val="FFFFFF"/>
              </a:clrFrom>
              <a:clrTo>
                <a:srgbClr val="FFFFFF">
                  <a:alpha val="0"/>
                </a:srgbClr>
              </a:clrTo>
            </a:clrChange>
          </a:blip>
          <a:srcRect/>
          <a:stretch>
            <a:fillRect/>
          </a:stretch>
        </p:blipFill>
        <p:spPr bwMode="auto">
          <a:xfrm>
            <a:off x="0" y="0"/>
            <a:ext cx="2057400" cy="1524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33" name="WordArt 37"/>
          <p:cNvSpPr>
            <a:spLocks noChangeArrowheads="1" noChangeShapeType="1" noTextEdit="1"/>
          </p:cNvSpPr>
          <p:nvPr/>
        </p:nvSpPr>
        <p:spPr bwMode="auto">
          <a:xfrm>
            <a:off x="2209800" y="3048000"/>
            <a:ext cx="4724400" cy="742950"/>
          </a:xfrm>
          <a:prstGeom prst="rect">
            <a:avLst/>
          </a:prstGeom>
        </p:spPr>
        <p:txBody>
          <a:bodyPr wrap="none" fromWordArt="1">
            <a:prstTxWarp prst="textPlain">
              <a:avLst>
                <a:gd name="adj" fmla="val 50000"/>
              </a:avLst>
            </a:prstTxWarp>
          </a:bodyPr>
          <a:lstStyle/>
          <a:p>
            <a:pPr algn="ctr"/>
            <a:r>
              <a:rPr lang="en-US" sz="3600" kern="10" spc="720" dirty="0">
                <a:ln w="38100">
                  <a:solidFill>
                    <a:schemeClr val="tx1"/>
                  </a:solidFill>
                  <a:round/>
                  <a:headEnd type="none" w="sm" len="sm"/>
                  <a:tailEnd type="none" w="sm" len="sm"/>
                </a:ln>
                <a:gradFill rotWithShape="0">
                  <a:gsLst>
                    <a:gs pos="0">
                      <a:schemeClr val="tx2"/>
                    </a:gs>
                    <a:gs pos="100000">
                      <a:srgbClr val="FFFFFF"/>
                    </a:gs>
                  </a:gsLst>
                  <a:lin ang="5400000" scaled="1"/>
                </a:gradFill>
                <a:latin typeface="Engravers MT"/>
              </a:rPr>
              <a:t>Drinking</a:t>
            </a:r>
          </a:p>
        </p:txBody>
      </p:sp>
      <p:sp>
        <p:nvSpPr>
          <p:cNvPr id="183334" name="WordArt 38"/>
          <p:cNvSpPr>
            <a:spLocks noChangeArrowheads="1" noChangeShapeType="1" noTextEdit="1"/>
          </p:cNvSpPr>
          <p:nvPr/>
        </p:nvSpPr>
        <p:spPr bwMode="auto">
          <a:xfrm>
            <a:off x="1447800" y="1981200"/>
            <a:ext cx="6248400" cy="762000"/>
          </a:xfrm>
          <a:prstGeom prst="rect">
            <a:avLst/>
          </a:prstGeom>
        </p:spPr>
        <p:txBody>
          <a:bodyPr wrap="none" fromWordArt="1">
            <a:prstTxWarp prst="textPlain">
              <a:avLst>
                <a:gd name="adj" fmla="val 50000"/>
              </a:avLst>
            </a:prstTxWarp>
          </a:bodyPr>
          <a:lstStyle/>
          <a:p>
            <a:pPr algn="ctr"/>
            <a:r>
              <a:rPr lang="en-US" sz="3600" kern="10" spc="720" dirty="0">
                <a:ln w="38100">
                  <a:solidFill>
                    <a:schemeClr val="tx1"/>
                  </a:solidFill>
                  <a:round/>
                  <a:headEnd type="none" w="sm" len="sm"/>
                  <a:tailEnd type="none" w="sm" len="sm"/>
                </a:ln>
                <a:gradFill rotWithShape="0">
                  <a:gsLst>
                    <a:gs pos="0">
                      <a:schemeClr val="tx2"/>
                    </a:gs>
                    <a:gs pos="100000">
                      <a:srgbClr val="FFFFFF"/>
                    </a:gs>
                  </a:gsLst>
                  <a:lin ang="5400000" scaled="1"/>
                </a:gradFill>
                <a:latin typeface="Engravers MT"/>
              </a:rPr>
              <a:t>Responsible</a:t>
            </a:r>
          </a:p>
        </p:txBody>
      </p:sp>
      <p:pic>
        <p:nvPicPr>
          <p:cNvPr id="183335" name="Picture 39" descr="C:\Users\johnson-burtonak\Pictures\drink.jpg"/>
          <p:cNvPicPr>
            <a:picLocks noChangeAspect="1" noChangeArrowheads="1"/>
          </p:cNvPicPr>
          <p:nvPr/>
        </p:nvPicPr>
        <p:blipFill>
          <a:blip r:embed="rId3" cstate="print"/>
          <a:srcRect/>
          <a:stretch>
            <a:fillRect/>
          </a:stretch>
        </p:blipFill>
        <p:spPr bwMode="auto">
          <a:xfrm>
            <a:off x="3048000" y="4343400"/>
            <a:ext cx="2971800" cy="2362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1026"/>
          <p:cNvSpPr>
            <a:spLocks noGrp="1" noChangeArrowheads="1"/>
          </p:cNvSpPr>
          <p:nvPr>
            <p:ph type="title"/>
          </p:nvPr>
        </p:nvSpPr>
        <p:spPr/>
        <p:txBody>
          <a:bodyPr/>
          <a:lstStyle/>
          <a:p>
            <a:r>
              <a:rPr lang="en-US" i="1"/>
              <a:t>Drinking Tips</a:t>
            </a:r>
          </a:p>
        </p:txBody>
      </p:sp>
      <p:sp>
        <p:nvSpPr>
          <p:cNvPr id="230403" name="Rectangle 1027"/>
          <p:cNvSpPr>
            <a:spLocks noGrp="1" noChangeArrowheads="1"/>
          </p:cNvSpPr>
          <p:nvPr>
            <p:ph idx="1"/>
          </p:nvPr>
        </p:nvSpPr>
        <p:spPr>
          <a:xfrm>
            <a:off x="1085850" y="1905000"/>
            <a:ext cx="6972300" cy="4572000"/>
          </a:xfrm>
        </p:spPr>
        <p:txBody>
          <a:bodyPr/>
          <a:lstStyle/>
          <a:p>
            <a:pPr>
              <a:spcBef>
                <a:spcPct val="50000"/>
              </a:spcBef>
            </a:pPr>
            <a:r>
              <a:rPr lang="en-US" sz="2400"/>
              <a:t>Do not lose control of yourself.</a:t>
            </a:r>
          </a:p>
          <a:p>
            <a:pPr>
              <a:spcBef>
                <a:spcPct val="50000"/>
              </a:spcBef>
            </a:pPr>
            <a:r>
              <a:rPr lang="en-US" sz="2400"/>
              <a:t>Remember, it’s ALWAYS ok NOT to drink.</a:t>
            </a:r>
          </a:p>
          <a:p>
            <a:pPr>
              <a:spcBef>
                <a:spcPct val="50000"/>
              </a:spcBef>
            </a:pPr>
            <a:r>
              <a:rPr lang="en-US" sz="2400"/>
              <a:t>Avoid binge or other high risk drinking behaviors.</a:t>
            </a:r>
          </a:p>
          <a:p>
            <a:pPr>
              <a:spcBef>
                <a:spcPct val="50000"/>
              </a:spcBef>
            </a:pPr>
            <a:r>
              <a:rPr lang="en-US" sz="2400"/>
              <a:t>Take a buddy and watch each others back</a:t>
            </a:r>
          </a:p>
          <a:p>
            <a:pPr>
              <a:spcBef>
                <a:spcPct val="50000"/>
              </a:spcBef>
            </a:pPr>
            <a:r>
              <a:rPr lang="en-US" sz="2400"/>
              <a:t>Don’t leave your buddy behind </a:t>
            </a:r>
          </a:p>
          <a:p>
            <a:pPr>
              <a:spcBef>
                <a:spcPct val="50000"/>
              </a:spcBef>
            </a:pPr>
            <a:r>
              <a:rPr lang="en-US" sz="2400"/>
              <a:t>Don’t drink when taking medication</a:t>
            </a:r>
          </a:p>
          <a:p>
            <a:pPr>
              <a:spcBef>
                <a:spcPct val="50000"/>
              </a:spcBef>
            </a:pPr>
            <a:endParaRPr 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4" name="WordArt 8"/>
          <p:cNvSpPr>
            <a:spLocks noChangeArrowheads="1" noChangeShapeType="1" noTextEdit="1"/>
          </p:cNvSpPr>
          <p:nvPr/>
        </p:nvSpPr>
        <p:spPr bwMode="auto">
          <a:xfrm>
            <a:off x="1409700" y="1981200"/>
            <a:ext cx="6324600" cy="2038350"/>
          </a:xfrm>
          <a:prstGeom prst="rect">
            <a:avLst/>
          </a:prstGeom>
        </p:spPr>
        <p:txBody>
          <a:bodyPr wrap="none" fromWordArt="1">
            <a:prstTxWarp prst="textPlain">
              <a:avLst>
                <a:gd name="adj" fmla="val 50000"/>
              </a:avLst>
            </a:prstTxWarp>
          </a:bodyPr>
          <a:lstStyle/>
          <a:p>
            <a:pPr algn="ctr"/>
            <a:r>
              <a:rPr lang="en-US" sz="3600" kern="10" spc="720" dirty="0">
                <a:ln w="38100">
                  <a:solidFill>
                    <a:schemeClr val="tx1"/>
                  </a:solidFill>
                  <a:round/>
                  <a:headEnd type="none" w="sm" len="sm"/>
                  <a:tailEnd type="none" w="sm" len="sm"/>
                </a:ln>
                <a:solidFill>
                  <a:schemeClr val="tx1">
                    <a:alpha val="52000"/>
                  </a:schemeClr>
                </a:solidFill>
                <a:latin typeface="Engravers MT"/>
              </a:rPr>
              <a:t>Underage</a:t>
            </a:r>
          </a:p>
          <a:p>
            <a:pPr algn="ctr"/>
            <a:r>
              <a:rPr lang="en-US" sz="3600" kern="10" spc="720" dirty="0">
                <a:ln w="38100">
                  <a:solidFill>
                    <a:schemeClr val="tx1"/>
                  </a:solidFill>
                  <a:round/>
                  <a:headEnd type="none" w="sm" len="sm"/>
                  <a:tailEnd type="none" w="sm" len="sm"/>
                </a:ln>
                <a:solidFill>
                  <a:schemeClr val="tx1">
                    <a:alpha val="52000"/>
                  </a:schemeClr>
                </a:solidFill>
                <a:latin typeface="Engravers MT"/>
              </a:rPr>
              <a:t>Drinking</a:t>
            </a:r>
          </a:p>
        </p:txBody>
      </p:sp>
      <p:pic>
        <p:nvPicPr>
          <p:cNvPr id="234496" name="Picture 0" descr="C:\Users\johnson-burtonak\Pictures\cuffs.jpg"/>
          <p:cNvPicPr>
            <a:picLocks noChangeAspect="1" noChangeArrowheads="1"/>
          </p:cNvPicPr>
          <p:nvPr/>
        </p:nvPicPr>
        <p:blipFill>
          <a:blip r:embed="rId3" cstate="print"/>
          <a:srcRect/>
          <a:stretch>
            <a:fillRect/>
          </a:stretch>
        </p:blipFill>
        <p:spPr bwMode="auto">
          <a:xfrm>
            <a:off x="3048000" y="4419600"/>
            <a:ext cx="3048000" cy="2438399"/>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685800" y="304800"/>
            <a:ext cx="7772400" cy="990600"/>
          </a:xfrm>
        </p:spPr>
        <p:txBody>
          <a:bodyPr>
            <a:normAutofit fontScale="90000"/>
          </a:bodyPr>
          <a:lstStyle/>
          <a:p>
            <a:r>
              <a:rPr lang="en-US" i="1"/>
              <a:t>Underage Drinking - </a:t>
            </a:r>
            <a:br>
              <a:rPr lang="en-US" i="1"/>
            </a:br>
            <a:r>
              <a:rPr lang="en-US" i="1"/>
              <a:t>The Controversy</a:t>
            </a:r>
          </a:p>
        </p:txBody>
      </p:sp>
      <p:sp>
        <p:nvSpPr>
          <p:cNvPr id="221187" name="Rectangle 3"/>
          <p:cNvSpPr>
            <a:spLocks noGrp="1" noChangeArrowheads="1"/>
          </p:cNvSpPr>
          <p:nvPr>
            <p:ph idx="1"/>
          </p:nvPr>
        </p:nvSpPr>
        <p:spPr>
          <a:xfrm>
            <a:off x="457200" y="1676400"/>
            <a:ext cx="8229600" cy="4629150"/>
          </a:xfrm>
        </p:spPr>
        <p:txBody>
          <a:bodyPr/>
          <a:lstStyle/>
          <a:p>
            <a:pPr marL="227013" indent="-227013"/>
            <a:r>
              <a:rPr lang="en-US" sz="3000"/>
              <a:t>Beliefs (by many): </a:t>
            </a:r>
          </a:p>
          <a:p>
            <a:pPr marL="576263" lvl="1" indent="-234950"/>
            <a:r>
              <a:rPr lang="en-US" sz="2400"/>
              <a:t>If a Soldier is old enough to vote, enlist in the Army, and die for their country; then he/she should be old enough to drink alcohol</a:t>
            </a:r>
            <a:r>
              <a:rPr lang="en-US" sz="2600"/>
              <a:t>.</a:t>
            </a:r>
          </a:p>
          <a:p>
            <a:pPr marL="576263" lvl="1" indent="-234950"/>
            <a:r>
              <a:rPr lang="en-US" sz="2400"/>
              <a:t>If an 18 year old person can vote, get married, enter into legal contracts, and smoke; then they should also be able to drink alcohol if they choose.  </a:t>
            </a:r>
          </a:p>
          <a:p>
            <a:pPr marL="576263" lvl="1" indent="-234950"/>
            <a:r>
              <a:rPr lang="en-US" sz="2400"/>
              <a:t>Alcohol is a legal drug for someone 21 or over; young adults want the right to make the decision whether to drink or not.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p:cNvSpPr>
            <a:spLocks noGrp="1" noChangeArrowheads="1"/>
          </p:cNvSpPr>
          <p:nvPr>
            <p:ph type="title"/>
          </p:nvPr>
        </p:nvSpPr>
        <p:spPr>
          <a:xfrm>
            <a:off x="685800" y="304800"/>
            <a:ext cx="7772400" cy="990600"/>
          </a:xfrm>
          <a:noFill/>
          <a:ln/>
        </p:spPr>
        <p:txBody>
          <a:bodyPr>
            <a:normAutofit fontScale="90000"/>
          </a:bodyPr>
          <a:lstStyle/>
          <a:p>
            <a:r>
              <a:rPr lang="en-US" i="1"/>
              <a:t>Underage Drinking - </a:t>
            </a:r>
            <a:br>
              <a:rPr lang="en-US" i="1"/>
            </a:br>
            <a:r>
              <a:rPr lang="en-US" i="1"/>
              <a:t>The Controversy</a:t>
            </a:r>
          </a:p>
        </p:txBody>
      </p:sp>
      <p:sp>
        <p:nvSpPr>
          <p:cNvPr id="222210" name="Rectangle 2"/>
          <p:cNvSpPr>
            <a:spLocks noGrp="1" noChangeArrowheads="1"/>
          </p:cNvSpPr>
          <p:nvPr>
            <p:ph idx="1"/>
          </p:nvPr>
        </p:nvSpPr>
        <p:spPr>
          <a:xfrm>
            <a:off x="457200" y="1447800"/>
            <a:ext cx="8229600" cy="5181600"/>
          </a:xfrm>
        </p:spPr>
        <p:txBody>
          <a:bodyPr/>
          <a:lstStyle/>
          <a:p>
            <a:pPr>
              <a:spcBef>
                <a:spcPct val="40000"/>
              </a:spcBef>
            </a:pPr>
            <a:r>
              <a:rPr lang="en-US" sz="3000"/>
              <a:t>Facts:</a:t>
            </a:r>
          </a:p>
          <a:p>
            <a:pPr lvl="1">
              <a:spcBef>
                <a:spcPct val="40000"/>
              </a:spcBef>
            </a:pPr>
            <a:r>
              <a:rPr lang="en-US" sz="2400"/>
              <a:t>The drinking age in the Army depends on where you are stationed:</a:t>
            </a:r>
          </a:p>
          <a:p>
            <a:pPr lvl="2">
              <a:spcBef>
                <a:spcPct val="40000"/>
              </a:spcBef>
            </a:pPr>
            <a:r>
              <a:rPr lang="en-US"/>
              <a:t>CONUS installation – 21 years old</a:t>
            </a:r>
          </a:p>
          <a:p>
            <a:pPr lvl="2">
              <a:spcBef>
                <a:spcPct val="40000"/>
              </a:spcBef>
            </a:pPr>
            <a:r>
              <a:rPr lang="en-US"/>
              <a:t>Europe – 17 years old</a:t>
            </a:r>
          </a:p>
          <a:p>
            <a:pPr lvl="2">
              <a:spcBef>
                <a:spcPct val="40000"/>
              </a:spcBef>
            </a:pPr>
            <a:r>
              <a:rPr lang="en-US"/>
              <a:t>Korea – 20 Years old</a:t>
            </a:r>
          </a:p>
          <a:p>
            <a:pPr lvl="2">
              <a:spcBef>
                <a:spcPct val="40000"/>
              </a:spcBef>
            </a:pPr>
            <a:r>
              <a:rPr lang="en-US"/>
              <a:t>Puerto Rico – 18 Years old</a:t>
            </a:r>
          </a:p>
          <a:p>
            <a:pPr lvl="1">
              <a:spcBef>
                <a:spcPct val="40000"/>
              </a:spcBef>
            </a:pPr>
            <a:r>
              <a:rPr lang="en-US" sz="2400"/>
              <a:t>Most Soldiers that deploy to fight in a war or conflict cannot drink alcohol in the area of operation regardless of their age.</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ChangeArrowheads="1"/>
          </p:cNvSpPr>
          <p:nvPr/>
        </p:nvSpPr>
        <p:spPr bwMode="auto">
          <a:xfrm>
            <a:off x="495300" y="1676400"/>
            <a:ext cx="8153400" cy="4141788"/>
          </a:xfrm>
          <a:prstGeom prst="rect">
            <a:avLst/>
          </a:prstGeom>
          <a:noFill/>
          <a:ln w="9525">
            <a:noFill/>
            <a:miter lim="800000"/>
            <a:headEnd/>
            <a:tailEnd/>
          </a:ln>
          <a:effectLst/>
        </p:spPr>
        <p:txBody>
          <a:bodyPr>
            <a:spAutoFit/>
          </a:bodyPr>
          <a:lstStyle/>
          <a:p>
            <a:pPr>
              <a:spcBef>
                <a:spcPct val="50000"/>
              </a:spcBef>
              <a:buSzPct val="120000"/>
              <a:buFontTx/>
              <a:buChar char="•"/>
            </a:pPr>
            <a:r>
              <a:rPr lang="en-US" sz="3200" b="1"/>
              <a:t> </a:t>
            </a:r>
            <a:r>
              <a:rPr lang="en-US" sz="3000" b="1"/>
              <a:t>Facts  (Continued)</a:t>
            </a:r>
          </a:p>
          <a:p>
            <a:pPr lvl="1">
              <a:spcBef>
                <a:spcPct val="50000"/>
              </a:spcBef>
              <a:buSzPct val="120000"/>
              <a:buFontTx/>
              <a:buChar char="•"/>
            </a:pPr>
            <a:r>
              <a:rPr lang="en-US" sz="2800" b="1"/>
              <a:t> </a:t>
            </a:r>
            <a:r>
              <a:rPr lang="en-US" sz="2400" b="1"/>
              <a:t>Soldiers who are deployed and get afforded R&amp;R in country or a nearby country may be able to consume alcohol regardless of age.</a:t>
            </a:r>
          </a:p>
          <a:p>
            <a:pPr lvl="1">
              <a:spcBef>
                <a:spcPct val="50000"/>
              </a:spcBef>
              <a:buSzPct val="120000"/>
              <a:buFontTx/>
              <a:buChar char="•"/>
            </a:pPr>
            <a:r>
              <a:rPr lang="en-US" sz="2400" b="1"/>
              <a:t> USAR and NGB Soldiers under 21 cannot consume alcohol on or off activated status while in the US.</a:t>
            </a:r>
          </a:p>
          <a:p>
            <a:pPr lvl="1">
              <a:spcBef>
                <a:spcPct val="50000"/>
              </a:spcBef>
              <a:buSzPct val="120000"/>
              <a:buFontTx/>
              <a:buChar char="•"/>
            </a:pPr>
            <a:r>
              <a:rPr lang="en-US" sz="2400" b="1"/>
              <a:t> Under 21 firefighters cannot consume alcohol and they put their lives on the line nearly everyday.</a:t>
            </a:r>
          </a:p>
        </p:txBody>
      </p:sp>
      <p:sp>
        <p:nvSpPr>
          <p:cNvPr id="223235" name="Rectangle 3"/>
          <p:cNvSpPr>
            <a:spLocks noChangeArrowheads="1"/>
          </p:cNvSpPr>
          <p:nvPr/>
        </p:nvSpPr>
        <p:spPr bwMode="auto">
          <a:xfrm>
            <a:off x="685800" y="304800"/>
            <a:ext cx="7772400" cy="990600"/>
          </a:xfrm>
          <a:prstGeom prst="rect">
            <a:avLst/>
          </a:prstGeom>
          <a:noFill/>
          <a:ln w="9525">
            <a:noFill/>
            <a:miter lim="800000"/>
            <a:headEnd/>
            <a:tailEnd/>
          </a:ln>
          <a:effectLst/>
        </p:spPr>
        <p:txBody>
          <a:bodyPr anchor="ctr"/>
          <a:lstStyle/>
          <a:p>
            <a:pPr algn="ctr"/>
            <a:r>
              <a:rPr lang="en-US" sz="3600" b="1" i="1"/>
              <a:t>Underage Drinking - </a:t>
            </a:r>
            <a:br>
              <a:rPr lang="en-US" sz="3600" b="1" i="1"/>
            </a:br>
            <a:r>
              <a:rPr lang="en-US" sz="3600" b="1" i="1"/>
              <a:t>The Controversy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685800" y="304800"/>
            <a:ext cx="7772400" cy="990600"/>
          </a:xfrm>
        </p:spPr>
        <p:txBody>
          <a:bodyPr/>
          <a:lstStyle/>
          <a:p>
            <a:r>
              <a:rPr lang="en-US" i="1"/>
              <a:t>Underage Drinking</a:t>
            </a:r>
          </a:p>
        </p:txBody>
      </p:sp>
      <p:sp>
        <p:nvSpPr>
          <p:cNvPr id="224259" name="Rectangle 3"/>
          <p:cNvSpPr>
            <a:spLocks noGrp="1" noChangeArrowheads="1"/>
          </p:cNvSpPr>
          <p:nvPr>
            <p:ph idx="1"/>
          </p:nvPr>
        </p:nvSpPr>
        <p:spPr>
          <a:xfrm>
            <a:off x="190500" y="1524000"/>
            <a:ext cx="8763000" cy="5105400"/>
          </a:xfrm>
        </p:spPr>
        <p:txBody>
          <a:bodyPr/>
          <a:lstStyle/>
          <a:p>
            <a:pPr marL="227013" indent="-227013"/>
            <a:r>
              <a:rPr lang="en-US" sz="3000"/>
              <a:t>The real deal</a:t>
            </a:r>
          </a:p>
          <a:p>
            <a:pPr marL="576263" lvl="1" indent="-234950"/>
            <a:r>
              <a:rPr lang="en-US" sz="2400"/>
              <a:t>The law is the law.  It doesn’t matter whether or not you agree with it; you must still abide by it. </a:t>
            </a:r>
          </a:p>
          <a:p>
            <a:pPr marL="914400" lvl="2" indent="-223838"/>
            <a:r>
              <a:rPr lang="en-US"/>
              <a:t>You may believe that male Soldiers should be allowed to use an umbrella when wearing class As or that female Soldiers should be able to wear ear rings in BDUs; but both violate AR 670-1. </a:t>
            </a:r>
          </a:p>
          <a:p>
            <a:pPr marL="914400" lvl="2" indent="-223838"/>
            <a:r>
              <a:rPr lang="en-US"/>
              <a:t>Soldiers follow the uniform regulation and Soldiers should follow the under age drinking laws.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i="1"/>
              <a:t>Summary</a:t>
            </a:r>
          </a:p>
        </p:txBody>
      </p:sp>
      <p:sp>
        <p:nvSpPr>
          <p:cNvPr id="216069" name="Rectangle 5"/>
          <p:cNvSpPr>
            <a:spLocks noGrp="1" noChangeArrowheads="1"/>
          </p:cNvSpPr>
          <p:nvPr>
            <p:ph idx="1"/>
          </p:nvPr>
        </p:nvSpPr>
        <p:spPr>
          <a:xfrm>
            <a:off x="723900" y="1371600"/>
            <a:ext cx="7696200" cy="5105400"/>
          </a:xfrm>
          <a:noFill/>
          <a:ln/>
        </p:spPr>
        <p:txBody>
          <a:bodyPr/>
          <a:lstStyle/>
          <a:p>
            <a:r>
              <a:rPr lang="en-US" sz="2400" u="sng">
                <a:solidFill>
                  <a:srgbClr val="B81238"/>
                </a:solidFill>
              </a:rPr>
              <a:t>Party Responsibly</a:t>
            </a:r>
            <a:r>
              <a:rPr lang="en-US" sz="2400">
                <a:solidFill>
                  <a:srgbClr val="B81238"/>
                </a:solidFill>
              </a:rPr>
              <a:t>. </a:t>
            </a:r>
            <a:r>
              <a:rPr lang="en-US" sz="2400">
                <a:solidFill>
                  <a:srgbClr val="211E1E"/>
                </a:solidFill>
              </a:rPr>
              <a:t>Have a good time and blow off steam, but don’t make drinking your priority. You should be there to have a good time not there just to get drunk.</a:t>
            </a:r>
          </a:p>
          <a:p>
            <a:pPr>
              <a:spcBef>
                <a:spcPts val="200"/>
              </a:spcBef>
            </a:pPr>
            <a:r>
              <a:rPr lang="en-US" sz="2400" u="sng">
                <a:solidFill>
                  <a:srgbClr val="B81238"/>
                </a:solidFill>
              </a:rPr>
              <a:t>Plan Ahead</a:t>
            </a:r>
            <a:r>
              <a:rPr lang="en-US" sz="2400">
                <a:solidFill>
                  <a:srgbClr val="B81238"/>
                </a:solidFill>
              </a:rPr>
              <a:t>. </a:t>
            </a:r>
            <a:r>
              <a:rPr lang="en-US" sz="2400">
                <a:solidFill>
                  <a:srgbClr val="211E1E"/>
                </a:solidFill>
              </a:rPr>
              <a:t>Make sure you’ve arranged for a sober ride home BEFORE going out. </a:t>
            </a:r>
          </a:p>
          <a:p>
            <a:pPr>
              <a:spcBef>
                <a:spcPts val="200"/>
              </a:spcBef>
            </a:pPr>
            <a:r>
              <a:rPr lang="en-US" sz="2400" u="sng">
                <a:solidFill>
                  <a:srgbClr val="B81238"/>
                </a:solidFill>
              </a:rPr>
              <a:t>Pace Yourself</a:t>
            </a:r>
            <a:r>
              <a:rPr lang="en-US" sz="2400">
                <a:solidFill>
                  <a:srgbClr val="B81238"/>
                </a:solidFill>
              </a:rPr>
              <a:t>. </a:t>
            </a:r>
            <a:r>
              <a:rPr lang="en-US" sz="2400">
                <a:solidFill>
                  <a:srgbClr val="211E1E"/>
                </a:solidFill>
              </a:rPr>
              <a:t>Limit yourself to one drink per hour or alternate between alcoholic and non-alcoholic drinks. </a:t>
            </a:r>
          </a:p>
          <a:p>
            <a:pPr>
              <a:spcBef>
                <a:spcPts val="200"/>
              </a:spcBef>
            </a:pPr>
            <a:r>
              <a:rPr lang="en-US" sz="2400" u="sng">
                <a:solidFill>
                  <a:srgbClr val="B81238"/>
                </a:solidFill>
              </a:rPr>
              <a:t>Don’t drink if you are underage</a:t>
            </a:r>
            <a:r>
              <a:rPr lang="en-US" sz="2400">
                <a:solidFill>
                  <a:srgbClr val="A41F04"/>
                </a:solidFill>
              </a:rPr>
              <a:t>. </a:t>
            </a:r>
            <a:r>
              <a:rPr lang="en-US" sz="2400">
                <a:solidFill>
                  <a:srgbClr val="211E1E"/>
                </a:solidFill>
              </a:rPr>
              <a:t>UCMJ</a:t>
            </a:r>
            <a:endParaRPr lang="en-US" sz="2400">
              <a:solidFill>
                <a:srgbClr val="A41F04"/>
              </a:solidFill>
            </a:endParaRPr>
          </a:p>
          <a:p>
            <a:pPr>
              <a:spcBef>
                <a:spcPts val="200"/>
              </a:spcBef>
            </a:pPr>
            <a:r>
              <a:rPr lang="en-US" sz="2400" u="sng">
                <a:solidFill>
                  <a:srgbClr val="B81238"/>
                </a:solidFill>
              </a:rPr>
              <a:t>Don’t support underage drinking</a:t>
            </a:r>
            <a:r>
              <a:rPr lang="en-US" sz="2400">
                <a:solidFill>
                  <a:srgbClr val="A41F04"/>
                </a:solidFill>
              </a:rPr>
              <a:t>.</a:t>
            </a:r>
            <a:r>
              <a:rPr lang="en-US" sz="2400">
                <a:solidFill>
                  <a:srgbClr val="211E1E"/>
                </a:solidFill>
              </a:rPr>
              <a:t> UCMJ</a:t>
            </a:r>
          </a:p>
          <a:p>
            <a:pPr>
              <a:spcBef>
                <a:spcPts val="200"/>
              </a:spcBef>
            </a:pPr>
            <a:r>
              <a:rPr lang="en-US" sz="2400" u="sng">
                <a:solidFill>
                  <a:srgbClr val="B81238"/>
                </a:solidFill>
              </a:rPr>
              <a:t>Warrior 0-0-1</a:t>
            </a:r>
            <a:r>
              <a:rPr lang="en-US" sz="2400"/>
              <a:t>: zero underage drinking, zero DUIs, and no more than 1 drink an hour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WordArt 1026"/>
          <p:cNvSpPr>
            <a:spLocks noChangeArrowheads="1" noChangeShapeType="1" noTextEdit="1"/>
          </p:cNvSpPr>
          <p:nvPr/>
        </p:nvSpPr>
        <p:spPr bwMode="auto">
          <a:xfrm>
            <a:off x="1295400" y="1770063"/>
            <a:ext cx="4191000" cy="722312"/>
          </a:xfrm>
          <a:prstGeom prst="rect">
            <a:avLst/>
          </a:prstGeom>
        </p:spPr>
        <p:txBody>
          <a:bodyPr wrap="none" fromWordArt="1">
            <a:prstTxWarp prst="textPlain">
              <a:avLst>
                <a:gd name="adj" fmla="val 50000"/>
              </a:avLst>
            </a:prstTxWarp>
          </a:bodyPr>
          <a:lstStyle/>
          <a:p>
            <a:pPr algn="ctr"/>
            <a:r>
              <a:rPr lang="en-US" sz="3600" kern="10" spc="720">
                <a:ln w="38100">
                  <a:solidFill>
                    <a:schemeClr val="tx1"/>
                  </a:solidFill>
                  <a:round/>
                  <a:headEnd/>
                  <a:tailEnd/>
                </a:ln>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atin typeface="Bernard MT Condensed"/>
              </a:rPr>
              <a:t>WARRIOR</a:t>
            </a:r>
          </a:p>
        </p:txBody>
      </p:sp>
      <p:sp>
        <p:nvSpPr>
          <p:cNvPr id="227331" name="WordArt 1027"/>
          <p:cNvSpPr>
            <a:spLocks noChangeAspect="1" noChangeArrowheads="1" noChangeShapeType="1" noTextEdit="1"/>
          </p:cNvSpPr>
          <p:nvPr/>
        </p:nvSpPr>
        <p:spPr bwMode="auto">
          <a:xfrm>
            <a:off x="2057400" y="2684463"/>
            <a:ext cx="530225" cy="725487"/>
          </a:xfrm>
          <a:prstGeom prst="rect">
            <a:avLst/>
          </a:prstGeom>
        </p:spPr>
        <p:txBody>
          <a:bodyPr wrap="none" fromWordArt="1">
            <a:prstTxWarp prst="textPlain">
              <a:avLst>
                <a:gd name="adj" fmla="val 50000"/>
              </a:avLst>
            </a:prstTxWarp>
          </a:bodyPr>
          <a:lstStyle/>
          <a:p>
            <a:pPr algn="ctr"/>
            <a:r>
              <a:rPr lang="en-US" sz="3600" kern="10">
                <a:ln w="38100">
                  <a:solidFill>
                    <a:schemeClr val="tx1"/>
                  </a:solidFill>
                  <a:round/>
                  <a:headEnd/>
                  <a:tailEnd/>
                </a:ln>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atin typeface="Bernard MT Condensed"/>
              </a:rPr>
              <a:t>P</a:t>
            </a:r>
          </a:p>
        </p:txBody>
      </p:sp>
      <p:sp>
        <p:nvSpPr>
          <p:cNvPr id="227332" name="WordArt 1028"/>
          <p:cNvSpPr>
            <a:spLocks noChangeAspect="1" noChangeArrowheads="1" noChangeShapeType="1" noTextEdit="1"/>
          </p:cNvSpPr>
          <p:nvPr/>
        </p:nvSpPr>
        <p:spPr bwMode="auto">
          <a:xfrm>
            <a:off x="2727325" y="3451225"/>
            <a:ext cx="530225" cy="720725"/>
          </a:xfrm>
          <a:prstGeom prst="rect">
            <a:avLst/>
          </a:prstGeom>
        </p:spPr>
        <p:txBody>
          <a:bodyPr wrap="none" fromWordArt="1">
            <a:prstTxWarp prst="textPlain">
              <a:avLst>
                <a:gd name="adj" fmla="val 50000"/>
              </a:avLst>
            </a:prstTxWarp>
          </a:bodyPr>
          <a:lstStyle/>
          <a:p>
            <a:pPr algn="ctr"/>
            <a:r>
              <a:rPr lang="en-US" sz="3600" kern="10">
                <a:ln w="38100">
                  <a:solidFill>
                    <a:schemeClr val="tx1"/>
                  </a:solidFill>
                  <a:round/>
                  <a:headEnd/>
                  <a:tailEnd/>
                </a:ln>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atin typeface="Bernard MT Condensed"/>
              </a:rPr>
              <a:t>R</a:t>
            </a:r>
          </a:p>
        </p:txBody>
      </p:sp>
      <p:sp>
        <p:nvSpPr>
          <p:cNvPr id="227333" name="WordArt 1029"/>
          <p:cNvSpPr>
            <a:spLocks noChangeAspect="1" noChangeArrowheads="1" noChangeShapeType="1" noTextEdit="1"/>
          </p:cNvSpPr>
          <p:nvPr/>
        </p:nvSpPr>
        <p:spPr bwMode="auto">
          <a:xfrm>
            <a:off x="3438525" y="4249738"/>
            <a:ext cx="241300" cy="760412"/>
          </a:xfrm>
          <a:prstGeom prst="rect">
            <a:avLst/>
          </a:prstGeom>
        </p:spPr>
        <p:txBody>
          <a:bodyPr wrap="none" fromWordArt="1">
            <a:prstTxWarp prst="textPlain">
              <a:avLst>
                <a:gd name="adj" fmla="val 50000"/>
              </a:avLst>
            </a:prstTxWarp>
          </a:bodyPr>
          <a:lstStyle/>
          <a:p>
            <a:pPr algn="ctr"/>
            <a:r>
              <a:rPr lang="en-US" sz="3200" kern="10">
                <a:ln w="38100">
                  <a:solidFill>
                    <a:schemeClr val="tx1"/>
                  </a:solidFill>
                  <a:round/>
                  <a:headEnd/>
                  <a:tailEnd/>
                </a:ln>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atin typeface="Bernard MT Condensed"/>
              </a:rPr>
              <a:t>I</a:t>
            </a:r>
          </a:p>
        </p:txBody>
      </p:sp>
      <p:sp>
        <p:nvSpPr>
          <p:cNvPr id="227334" name="WordArt 1030"/>
          <p:cNvSpPr>
            <a:spLocks noChangeAspect="1" noChangeArrowheads="1" noChangeShapeType="1" noTextEdit="1"/>
          </p:cNvSpPr>
          <p:nvPr/>
        </p:nvSpPr>
        <p:spPr bwMode="auto">
          <a:xfrm>
            <a:off x="3851275" y="5124450"/>
            <a:ext cx="530225" cy="723900"/>
          </a:xfrm>
          <a:prstGeom prst="rect">
            <a:avLst/>
          </a:prstGeom>
        </p:spPr>
        <p:txBody>
          <a:bodyPr wrap="none" fromWordArt="1">
            <a:prstTxWarp prst="textPlain">
              <a:avLst>
                <a:gd name="adj" fmla="val 50000"/>
              </a:avLst>
            </a:prstTxWarp>
          </a:bodyPr>
          <a:lstStyle/>
          <a:p>
            <a:pPr algn="ctr"/>
            <a:r>
              <a:rPr lang="en-US" sz="3600" kern="10">
                <a:ln w="38100">
                  <a:solidFill>
                    <a:schemeClr val="tx1"/>
                  </a:solidFill>
                  <a:round/>
                  <a:headEnd/>
                  <a:tailEnd/>
                </a:ln>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atin typeface="Bernard MT Condensed"/>
              </a:rPr>
              <a:t>D</a:t>
            </a:r>
          </a:p>
        </p:txBody>
      </p:sp>
      <p:sp>
        <p:nvSpPr>
          <p:cNvPr id="227335" name="WordArt 1031"/>
          <p:cNvSpPr>
            <a:spLocks noChangeAspect="1" noChangeArrowheads="1" noChangeShapeType="1" noTextEdit="1"/>
          </p:cNvSpPr>
          <p:nvPr/>
        </p:nvSpPr>
        <p:spPr bwMode="auto">
          <a:xfrm>
            <a:off x="4613275" y="5905500"/>
            <a:ext cx="479425" cy="723900"/>
          </a:xfrm>
          <a:prstGeom prst="rect">
            <a:avLst/>
          </a:prstGeom>
        </p:spPr>
        <p:txBody>
          <a:bodyPr wrap="none" fromWordArt="1">
            <a:prstTxWarp prst="textPlain">
              <a:avLst>
                <a:gd name="adj" fmla="val 50000"/>
              </a:avLst>
            </a:prstTxWarp>
          </a:bodyPr>
          <a:lstStyle/>
          <a:p>
            <a:pPr algn="ctr"/>
            <a:r>
              <a:rPr lang="en-US" sz="3600" kern="10">
                <a:ln w="38100">
                  <a:solidFill>
                    <a:schemeClr val="tx1"/>
                  </a:solidFill>
                  <a:round/>
                  <a:headEnd/>
                  <a:tailEnd/>
                </a:ln>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atin typeface="Bernard MT Condensed"/>
              </a:rPr>
              <a:t>E</a:t>
            </a:r>
          </a:p>
        </p:txBody>
      </p:sp>
      <p:sp>
        <p:nvSpPr>
          <p:cNvPr id="227336" name="WordArt 1032"/>
          <p:cNvSpPr>
            <a:spLocks noChangeAspect="1" noChangeArrowheads="1" noChangeShapeType="1" noTextEdit="1"/>
          </p:cNvSpPr>
          <p:nvPr/>
        </p:nvSpPr>
        <p:spPr bwMode="auto">
          <a:xfrm>
            <a:off x="2708275" y="2863850"/>
            <a:ext cx="3276600" cy="304800"/>
          </a:xfrm>
          <a:prstGeom prst="rect">
            <a:avLst/>
          </a:prstGeom>
        </p:spPr>
        <p:txBody>
          <a:bodyPr wrap="none" fromWordArt="1">
            <a:prstTxWarp prst="textPlain">
              <a:avLst>
                <a:gd name="adj" fmla="val 50000"/>
              </a:avLst>
            </a:prstTxWarp>
          </a:bodyPr>
          <a:lstStyle/>
          <a:p>
            <a:pPr algn="ctr"/>
            <a:r>
              <a:rPr lang="en-US" sz="3600" kern="10">
                <a:ln w="15875">
                  <a:solidFill>
                    <a:schemeClr val="tx1"/>
                  </a:solidFill>
                  <a:round/>
                  <a:headEnd/>
                  <a:tailEnd/>
                </a:ln>
                <a:gradFill rotWithShape="0">
                  <a:gsLst>
                    <a:gs pos="0">
                      <a:schemeClr val="bg1"/>
                    </a:gs>
                    <a:gs pos="100000">
                      <a:srgbClr val="FF0000"/>
                    </a:gs>
                  </a:gsLst>
                  <a:lin ang="5400000" scaled="1"/>
                </a:gradFill>
                <a:latin typeface="Bernard MT Condensed"/>
              </a:rPr>
              <a:t>ersonal Courage</a:t>
            </a:r>
          </a:p>
        </p:txBody>
      </p:sp>
      <p:sp>
        <p:nvSpPr>
          <p:cNvPr id="227337" name="WordArt 1033"/>
          <p:cNvSpPr>
            <a:spLocks noChangeAspect="1" noChangeArrowheads="1" noChangeShapeType="1" noTextEdit="1"/>
          </p:cNvSpPr>
          <p:nvPr/>
        </p:nvSpPr>
        <p:spPr bwMode="auto">
          <a:xfrm>
            <a:off x="3403600" y="3582988"/>
            <a:ext cx="1295400" cy="303212"/>
          </a:xfrm>
          <a:prstGeom prst="rect">
            <a:avLst/>
          </a:prstGeom>
        </p:spPr>
        <p:txBody>
          <a:bodyPr wrap="none" fromWordArt="1">
            <a:prstTxWarp prst="textPlain">
              <a:avLst>
                <a:gd name="adj" fmla="val 50000"/>
              </a:avLst>
            </a:prstTxWarp>
          </a:bodyPr>
          <a:lstStyle/>
          <a:p>
            <a:pPr algn="ctr"/>
            <a:r>
              <a:rPr lang="en-US" sz="3600" kern="10">
                <a:ln w="15875">
                  <a:solidFill>
                    <a:schemeClr val="tx1"/>
                  </a:solidFill>
                  <a:round/>
                  <a:headEnd/>
                  <a:tailEnd/>
                </a:ln>
                <a:gradFill rotWithShape="0">
                  <a:gsLst>
                    <a:gs pos="0">
                      <a:schemeClr val="bg1"/>
                    </a:gs>
                    <a:gs pos="100000">
                      <a:srgbClr val="FF0000"/>
                    </a:gs>
                  </a:gsLst>
                  <a:lin ang="5400000" scaled="1"/>
                </a:gradFill>
                <a:latin typeface="Bernard MT Condensed"/>
              </a:rPr>
              <a:t>espect</a:t>
            </a:r>
          </a:p>
        </p:txBody>
      </p:sp>
      <p:sp>
        <p:nvSpPr>
          <p:cNvPr id="227338" name="WordArt 1034"/>
          <p:cNvSpPr>
            <a:spLocks noChangeAspect="1" noChangeArrowheads="1" noChangeShapeType="1" noTextEdit="1"/>
          </p:cNvSpPr>
          <p:nvPr/>
        </p:nvSpPr>
        <p:spPr bwMode="auto">
          <a:xfrm>
            <a:off x="3851275" y="4405313"/>
            <a:ext cx="1685925" cy="330200"/>
          </a:xfrm>
          <a:prstGeom prst="rect">
            <a:avLst/>
          </a:prstGeom>
        </p:spPr>
        <p:txBody>
          <a:bodyPr wrap="none" fromWordArt="1">
            <a:prstTxWarp prst="textPlain">
              <a:avLst>
                <a:gd name="adj" fmla="val 50000"/>
              </a:avLst>
            </a:prstTxWarp>
          </a:bodyPr>
          <a:lstStyle/>
          <a:p>
            <a:pPr algn="ctr"/>
            <a:r>
              <a:rPr lang="en-US" sz="3600" kern="10">
                <a:ln w="15875">
                  <a:solidFill>
                    <a:schemeClr val="tx1"/>
                  </a:solidFill>
                  <a:round/>
                  <a:headEnd/>
                  <a:tailEnd/>
                </a:ln>
                <a:gradFill rotWithShape="0">
                  <a:gsLst>
                    <a:gs pos="0">
                      <a:schemeClr val="bg1"/>
                    </a:gs>
                    <a:gs pos="100000">
                      <a:srgbClr val="FF0000"/>
                    </a:gs>
                  </a:gsLst>
                  <a:lin ang="5400000" scaled="1"/>
                </a:gradFill>
                <a:latin typeface="Bernard MT Condensed"/>
              </a:rPr>
              <a:t>ntegrity</a:t>
            </a:r>
          </a:p>
        </p:txBody>
      </p:sp>
      <p:sp>
        <p:nvSpPr>
          <p:cNvPr id="227339" name="WordArt 1035"/>
          <p:cNvSpPr>
            <a:spLocks noChangeAspect="1" noChangeArrowheads="1" noChangeShapeType="1" noTextEdit="1"/>
          </p:cNvSpPr>
          <p:nvPr/>
        </p:nvSpPr>
        <p:spPr bwMode="auto">
          <a:xfrm>
            <a:off x="4584700" y="5214938"/>
            <a:ext cx="762000" cy="328612"/>
          </a:xfrm>
          <a:prstGeom prst="rect">
            <a:avLst/>
          </a:prstGeom>
        </p:spPr>
        <p:txBody>
          <a:bodyPr wrap="none" fromWordArt="1">
            <a:prstTxWarp prst="textPlain">
              <a:avLst>
                <a:gd name="adj" fmla="val 50000"/>
              </a:avLst>
            </a:prstTxWarp>
          </a:bodyPr>
          <a:lstStyle/>
          <a:p>
            <a:pPr algn="ctr"/>
            <a:r>
              <a:rPr lang="en-US" sz="3600" kern="10">
                <a:ln w="15875">
                  <a:solidFill>
                    <a:schemeClr val="tx1"/>
                  </a:solidFill>
                  <a:round/>
                  <a:headEnd/>
                  <a:tailEnd/>
                </a:ln>
                <a:gradFill rotWithShape="0">
                  <a:gsLst>
                    <a:gs pos="0">
                      <a:schemeClr val="bg1"/>
                    </a:gs>
                    <a:gs pos="100000">
                      <a:srgbClr val="FF0000"/>
                    </a:gs>
                  </a:gsLst>
                  <a:lin ang="5400000" scaled="1"/>
                </a:gradFill>
                <a:latin typeface="Bernard MT Condensed"/>
              </a:rPr>
              <a:t>uty</a:t>
            </a:r>
          </a:p>
        </p:txBody>
      </p:sp>
      <p:sp>
        <p:nvSpPr>
          <p:cNvPr id="227340" name="WordArt 1036"/>
          <p:cNvSpPr>
            <a:spLocks noChangeAspect="1" noChangeArrowheads="1" noChangeShapeType="1" noTextEdit="1"/>
          </p:cNvSpPr>
          <p:nvPr/>
        </p:nvSpPr>
        <p:spPr bwMode="auto">
          <a:xfrm>
            <a:off x="5280025" y="6022975"/>
            <a:ext cx="1716088" cy="274638"/>
          </a:xfrm>
          <a:prstGeom prst="rect">
            <a:avLst/>
          </a:prstGeom>
        </p:spPr>
        <p:txBody>
          <a:bodyPr wrap="none" fromWordArt="1">
            <a:prstTxWarp prst="textPlain">
              <a:avLst>
                <a:gd name="adj" fmla="val 50000"/>
              </a:avLst>
            </a:prstTxWarp>
          </a:bodyPr>
          <a:lstStyle/>
          <a:p>
            <a:pPr algn="ctr"/>
            <a:r>
              <a:rPr lang="en-US" sz="3600" kern="10">
                <a:ln w="15875">
                  <a:solidFill>
                    <a:schemeClr val="tx1"/>
                  </a:solidFill>
                  <a:round/>
                  <a:headEnd/>
                  <a:tailEnd/>
                </a:ln>
                <a:gradFill rotWithShape="0">
                  <a:gsLst>
                    <a:gs pos="0">
                      <a:schemeClr val="bg1"/>
                    </a:gs>
                    <a:gs pos="100000">
                      <a:srgbClr val="FF0000"/>
                    </a:gs>
                  </a:gsLst>
                  <a:lin ang="5400000" scaled="1"/>
                </a:gradFill>
                <a:latin typeface="Bernard MT Condensed"/>
              </a:rPr>
              <a:t>xcellence</a:t>
            </a:r>
          </a:p>
        </p:txBody>
      </p:sp>
      <p:sp>
        <p:nvSpPr>
          <p:cNvPr id="227341" name="Rectangle 1037"/>
          <p:cNvSpPr>
            <a:spLocks noChangeArrowheads="1"/>
          </p:cNvSpPr>
          <p:nvPr/>
        </p:nvSpPr>
        <p:spPr bwMode="auto">
          <a:xfrm>
            <a:off x="685800" y="304800"/>
            <a:ext cx="7772400" cy="990600"/>
          </a:xfrm>
          <a:prstGeom prst="rect">
            <a:avLst/>
          </a:prstGeom>
          <a:noFill/>
          <a:ln w="9525">
            <a:noFill/>
            <a:miter lim="800000"/>
            <a:headEnd/>
            <a:tailEnd/>
          </a:ln>
          <a:effectLst/>
        </p:spPr>
        <p:txBody>
          <a:bodyPr anchor="ctr"/>
          <a:lstStyle/>
          <a:p>
            <a:pPr algn="ctr"/>
            <a:r>
              <a:rPr lang="en-US" sz="3600" b="1" i="1"/>
              <a:t>Remember your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092" name="Picture 4"/>
          <p:cNvPicPr>
            <a:picLocks noGrp="1" noChangeAspect="1" noChangeArrowheads="1"/>
          </p:cNvPicPr>
          <p:nvPr>
            <p:ph/>
          </p:nvPr>
        </p:nvPicPr>
        <p:blipFill>
          <a:blip r:embed="rId2" cstate="print"/>
          <a:stretch>
            <a:fillRect/>
          </a:stretch>
        </p:blipFill>
        <p:spPr>
          <a:xfrm>
            <a:off x="1151047" y="1501781"/>
            <a:ext cx="6841905" cy="5127619"/>
          </a:xfrm>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1026"/>
          <p:cNvSpPr>
            <a:spLocks noGrp="1" noChangeArrowheads="1"/>
          </p:cNvSpPr>
          <p:nvPr>
            <p:ph type="title"/>
          </p:nvPr>
        </p:nvSpPr>
        <p:spPr/>
        <p:txBody>
          <a:bodyPr/>
          <a:lstStyle/>
          <a:p>
            <a:r>
              <a:rPr lang="en-US"/>
              <a:t>Objectives</a:t>
            </a:r>
          </a:p>
        </p:txBody>
      </p:sp>
      <p:sp>
        <p:nvSpPr>
          <p:cNvPr id="231427" name="Rectangle 1027"/>
          <p:cNvSpPr>
            <a:spLocks noGrp="1" noChangeArrowheads="1"/>
          </p:cNvSpPr>
          <p:nvPr>
            <p:ph idx="1"/>
          </p:nvPr>
        </p:nvSpPr>
        <p:spPr>
          <a:xfrm>
            <a:off x="885825" y="2057400"/>
            <a:ext cx="7391400" cy="4068763"/>
          </a:xfrm>
        </p:spPr>
        <p:txBody>
          <a:bodyPr/>
          <a:lstStyle/>
          <a:p>
            <a:pPr>
              <a:spcBef>
                <a:spcPct val="50000"/>
              </a:spcBef>
            </a:pPr>
            <a:r>
              <a:rPr lang="en-US" sz="2400"/>
              <a:t>Define responsible drinking</a:t>
            </a:r>
          </a:p>
          <a:p>
            <a:pPr>
              <a:spcBef>
                <a:spcPct val="50000"/>
              </a:spcBef>
            </a:pPr>
            <a:r>
              <a:rPr lang="en-US" sz="2400"/>
              <a:t>List consequences of  irresponsible drinking</a:t>
            </a:r>
          </a:p>
          <a:p>
            <a:pPr>
              <a:spcBef>
                <a:spcPct val="50000"/>
              </a:spcBef>
            </a:pPr>
            <a:r>
              <a:rPr lang="en-US" sz="2400"/>
              <a:t>Discuss facts about underage drinking</a:t>
            </a:r>
          </a:p>
          <a:p>
            <a:pPr>
              <a:spcBef>
                <a:spcPct val="50000"/>
              </a:spcBef>
            </a:pPr>
            <a:r>
              <a:rPr lang="en-US" sz="2400"/>
              <a:t>Discuss drinking responsibly tips</a:t>
            </a:r>
          </a:p>
          <a:p>
            <a:pPr>
              <a:spcBef>
                <a:spcPct val="50000"/>
              </a:spcBef>
            </a:pPr>
            <a:endParaRPr lang="en-US" sz="2400"/>
          </a:p>
          <a:p>
            <a:pPr>
              <a:spcBef>
                <a:spcPct val="50000"/>
              </a:spcBef>
            </a:pP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685800" y="304800"/>
            <a:ext cx="7772400" cy="990600"/>
          </a:xfrm>
        </p:spPr>
        <p:txBody>
          <a:bodyPr/>
          <a:lstStyle/>
          <a:p>
            <a:r>
              <a:rPr lang="en-US" i="1"/>
              <a:t>Media Messages</a:t>
            </a:r>
          </a:p>
        </p:txBody>
      </p:sp>
      <p:sp>
        <p:nvSpPr>
          <p:cNvPr id="199683" name="Rectangle 3"/>
          <p:cNvSpPr>
            <a:spLocks noGrp="1" noChangeArrowheads="1"/>
          </p:cNvSpPr>
          <p:nvPr>
            <p:ph idx="1"/>
          </p:nvPr>
        </p:nvSpPr>
        <p:spPr>
          <a:xfrm>
            <a:off x="457200" y="1676400"/>
            <a:ext cx="8229600" cy="4629150"/>
          </a:xfrm>
        </p:spPr>
        <p:txBody>
          <a:bodyPr/>
          <a:lstStyle/>
          <a:p>
            <a:pPr marL="227013" indent="-227013"/>
            <a:r>
              <a:rPr lang="en-US" sz="2400"/>
              <a:t>Messages:</a:t>
            </a:r>
          </a:p>
          <a:p>
            <a:pPr marL="576263" lvl="1" indent="-234950">
              <a:spcBef>
                <a:spcPct val="50000"/>
              </a:spcBef>
            </a:pPr>
            <a:r>
              <a:rPr lang="en-US" sz="2200"/>
              <a:t>Binge drinking is out of control on college campuses </a:t>
            </a:r>
          </a:p>
          <a:p>
            <a:pPr marL="576263" lvl="1" indent="-234950">
              <a:spcBef>
                <a:spcPct val="50000"/>
              </a:spcBef>
            </a:pPr>
            <a:r>
              <a:rPr lang="en-US" sz="2200"/>
              <a:t>Having a drink once a day promotes good health</a:t>
            </a:r>
          </a:p>
          <a:p>
            <a:pPr marL="576263" lvl="1" indent="-234950">
              <a:spcBef>
                <a:spcPct val="50000"/>
              </a:spcBef>
            </a:pPr>
            <a:r>
              <a:rPr lang="en-US" sz="2200"/>
              <a:t>Don’t Drink and Drive</a:t>
            </a:r>
          </a:p>
          <a:p>
            <a:pPr marL="576263" lvl="1" indent="-234950">
              <a:spcBef>
                <a:spcPct val="50000"/>
              </a:spcBef>
            </a:pPr>
            <a:r>
              <a:rPr lang="en-US" sz="2200"/>
              <a:t>Drink in moderation </a:t>
            </a:r>
          </a:p>
          <a:p>
            <a:pPr marL="576263" lvl="1" indent="-234950">
              <a:spcBef>
                <a:spcPct val="50000"/>
              </a:spcBef>
            </a:pPr>
            <a:r>
              <a:rPr lang="en-US" sz="2200"/>
              <a:t>Drink responsibly</a:t>
            </a:r>
          </a:p>
          <a:p>
            <a:pPr marL="576263" lvl="1" indent="-234950">
              <a:spcBef>
                <a:spcPct val="50000"/>
              </a:spcBef>
            </a:pPr>
            <a:r>
              <a:rPr lang="en-US" sz="2200"/>
              <a:t>If you want to have fun, date, or watch sports then you have to drink</a:t>
            </a:r>
          </a:p>
          <a:p>
            <a:pPr marL="227013" indent="-227013"/>
            <a:endParaRPr lang="en-US" sz="2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457200" y="228600"/>
            <a:ext cx="8229600" cy="1143000"/>
          </a:xfrm>
        </p:spPr>
        <p:txBody>
          <a:bodyPr/>
          <a:lstStyle/>
          <a:p>
            <a:r>
              <a:rPr lang="en-US" i="1" dirty="0"/>
              <a:t>Definitions</a:t>
            </a:r>
          </a:p>
        </p:txBody>
      </p:sp>
      <p:sp>
        <p:nvSpPr>
          <p:cNvPr id="207875" name="Rectangle 3"/>
          <p:cNvSpPr>
            <a:spLocks noGrp="1" noChangeArrowheads="1"/>
          </p:cNvSpPr>
          <p:nvPr>
            <p:ph idx="1"/>
          </p:nvPr>
        </p:nvSpPr>
        <p:spPr>
          <a:xfrm>
            <a:off x="457200" y="1349374"/>
            <a:ext cx="8229600" cy="5508626"/>
          </a:xfrm>
        </p:spPr>
        <p:txBody>
          <a:bodyPr>
            <a:normAutofit/>
          </a:bodyPr>
          <a:lstStyle/>
          <a:p>
            <a:r>
              <a:rPr lang="en-US" sz="2400" u="sng" dirty="0">
                <a:solidFill>
                  <a:srgbClr val="A41F04"/>
                </a:solidFill>
                <a:cs typeface="Times New Roman" pitchFamily="18" charset="0"/>
              </a:rPr>
              <a:t>One drink</a:t>
            </a:r>
            <a:r>
              <a:rPr lang="en-US" sz="2400" dirty="0">
                <a:solidFill>
                  <a:srgbClr val="000000"/>
                </a:solidFill>
                <a:cs typeface="Times New Roman" pitchFamily="18" charset="0"/>
              </a:rPr>
              <a:t>: defined as 5 oz of wine (12 percent alcohol), 1.5 oz of 80-proof distilled spirits, or 12 oz of regular beer</a:t>
            </a:r>
          </a:p>
          <a:p>
            <a:endParaRPr lang="en-US" sz="2400" dirty="0">
              <a:solidFill>
                <a:srgbClr val="000000"/>
              </a:solidFill>
              <a:cs typeface="Times New Roman" pitchFamily="18" charset="0"/>
            </a:endParaRPr>
          </a:p>
          <a:p>
            <a:endParaRPr lang="en-US" sz="2400" dirty="0">
              <a:solidFill>
                <a:srgbClr val="000000"/>
              </a:solidFill>
              <a:cs typeface="Times New Roman" pitchFamily="18" charset="0"/>
            </a:endParaRPr>
          </a:p>
          <a:p>
            <a:endParaRPr lang="en-US" sz="2400" dirty="0">
              <a:solidFill>
                <a:srgbClr val="000000"/>
              </a:solidFill>
              <a:cs typeface="Times New Roman" pitchFamily="18" charset="0"/>
            </a:endParaRPr>
          </a:p>
          <a:p>
            <a:endParaRPr lang="en-US" sz="2400" dirty="0">
              <a:solidFill>
                <a:srgbClr val="000000"/>
              </a:solidFill>
              <a:cs typeface="Times New Roman" pitchFamily="18" charset="0"/>
            </a:endParaRPr>
          </a:p>
          <a:p>
            <a:endParaRPr lang="en-US" sz="2400" dirty="0">
              <a:solidFill>
                <a:srgbClr val="000000"/>
              </a:solidFill>
              <a:cs typeface="Times New Roman" pitchFamily="18" charset="0"/>
            </a:endParaRPr>
          </a:p>
          <a:p>
            <a:endParaRPr lang="en-US" sz="2400" dirty="0">
              <a:solidFill>
                <a:srgbClr val="000000"/>
              </a:solidFill>
              <a:cs typeface="Times New Roman" pitchFamily="18" charset="0"/>
            </a:endParaRPr>
          </a:p>
          <a:p>
            <a:pPr lvl="1"/>
            <a:endParaRPr lang="en-US" sz="2000" dirty="0" smtClean="0">
              <a:solidFill>
                <a:srgbClr val="000000"/>
              </a:solidFill>
              <a:cs typeface="Times New Roman" pitchFamily="18" charset="0"/>
            </a:endParaRPr>
          </a:p>
          <a:p>
            <a:pPr lvl="1"/>
            <a:r>
              <a:rPr lang="en-US" sz="2000" dirty="0" smtClean="0">
                <a:solidFill>
                  <a:srgbClr val="000000"/>
                </a:solidFill>
                <a:cs typeface="Times New Roman" pitchFamily="18" charset="0"/>
              </a:rPr>
              <a:t>5 </a:t>
            </a:r>
            <a:r>
              <a:rPr lang="en-US" sz="2000" dirty="0">
                <a:solidFill>
                  <a:srgbClr val="000000"/>
                </a:solidFill>
                <a:cs typeface="Times New Roman" pitchFamily="18" charset="0"/>
              </a:rPr>
              <a:t>oz of 12% wine = 5 X .12 = 0.6 oz of pure alcohol</a:t>
            </a:r>
          </a:p>
          <a:p>
            <a:pPr lvl="1"/>
            <a:r>
              <a:rPr lang="en-US" sz="2000" dirty="0">
                <a:solidFill>
                  <a:srgbClr val="000000"/>
                </a:solidFill>
                <a:cs typeface="Times New Roman" pitchFamily="18" charset="0"/>
              </a:rPr>
              <a:t>1.5 oz of 80 Proof = 1.5 X .40 = 0.6 oz of pure alcohol </a:t>
            </a:r>
          </a:p>
          <a:p>
            <a:pPr lvl="1">
              <a:buFontTx/>
              <a:buNone/>
            </a:pPr>
            <a:r>
              <a:rPr lang="en-US" sz="2000" dirty="0">
                <a:solidFill>
                  <a:srgbClr val="000000"/>
                </a:solidFill>
                <a:cs typeface="Times New Roman" pitchFamily="18" charset="0"/>
              </a:rPr>
              <a:t>    Note: 80 proof = 40% alcohol</a:t>
            </a:r>
          </a:p>
          <a:p>
            <a:pPr lvl="1"/>
            <a:r>
              <a:rPr lang="en-US" sz="2000" dirty="0">
                <a:solidFill>
                  <a:srgbClr val="000000"/>
                </a:solidFill>
                <a:cs typeface="Times New Roman" pitchFamily="18" charset="0"/>
              </a:rPr>
              <a:t>12 oz X 5% beer = 12 x .05 = 0.6 oz of pure alcohol</a:t>
            </a:r>
          </a:p>
        </p:txBody>
      </p:sp>
      <p:pic>
        <p:nvPicPr>
          <p:cNvPr id="7" name="Picture 6" descr="Balcohol.jpg"/>
          <p:cNvPicPr>
            <a:picLocks noChangeAspect="1"/>
          </p:cNvPicPr>
          <p:nvPr/>
        </p:nvPicPr>
        <p:blipFill>
          <a:blip r:embed="rId2" cstate="print"/>
          <a:stretch>
            <a:fillRect/>
          </a:stretch>
        </p:blipFill>
        <p:spPr>
          <a:xfrm>
            <a:off x="2743200" y="2857500"/>
            <a:ext cx="3886200" cy="17145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n-US" i="1"/>
              <a:t>Definitions</a:t>
            </a:r>
          </a:p>
        </p:txBody>
      </p:sp>
      <p:sp>
        <p:nvSpPr>
          <p:cNvPr id="232451" name="Rectangle 3"/>
          <p:cNvSpPr>
            <a:spLocks noGrp="1" noChangeArrowheads="1"/>
          </p:cNvSpPr>
          <p:nvPr>
            <p:ph idx="1"/>
          </p:nvPr>
        </p:nvSpPr>
        <p:spPr>
          <a:xfrm>
            <a:off x="457200" y="1447800"/>
            <a:ext cx="8229600" cy="4876800"/>
          </a:xfrm>
        </p:spPr>
        <p:txBody>
          <a:bodyPr/>
          <a:lstStyle/>
          <a:p>
            <a:r>
              <a:rPr lang="en-US" sz="2400" u="sng">
                <a:solidFill>
                  <a:srgbClr val="A41F04"/>
                </a:solidFill>
              </a:rPr>
              <a:t>Binge (Episodic) Drinking</a:t>
            </a:r>
            <a:r>
              <a:rPr lang="en-US" sz="2400"/>
              <a:t>: having five or more drinks on a single occasion at least once in the past 30 days</a:t>
            </a:r>
            <a:endParaRPr lang="en-US" sz="2400">
              <a:solidFill>
                <a:srgbClr val="000000"/>
              </a:solidFill>
              <a:cs typeface="Times New Roman" pitchFamily="18" charset="0"/>
            </a:endParaRPr>
          </a:p>
          <a:p>
            <a:r>
              <a:rPr lang="en-US" sz="2400" u="sng">
                <a:solidFill>
                  <a:srgbClr val="A41F04"/>
                </a:solidFill>
                <a:cs typeface="Times New Roman" pitchFamily="18" charset="0"/>
              </a:rPr>
              <a:t>Moderate Drinking</a:t>
            </a:r>
            <a:r>
              <a:rPr lang="en-US" sz="2400">
                <a:solidFill>
                  <a:srgbClr val="000000"/>
                </a:solidFill>
                <a:cs typeface="Times New Roman" pitchFamily="18" charset="0"/>
              </a:rPr>
              <a:t>: (multiple definitions)</a:t>
            </a:r>
            <a:endParaRPr lang="en-US" sz="2800">
              <a:solidFill>
                <a:srgbClr val="000000"/>
              </a:solidFill>
              <a:cs typeface="Times New Roman" pitchFamily="18" charset="0"/>
            </a:endParaRPr>
          </a:p>
          <a:p>
            <a:pPr lvl="1"/>
            <a:r>
              <a:rPr lang="en-US" sz="2400"/>
              <a:t>One drink per typical drinking occasion at least once a week, </a:t>
            </a:r>
            <a:r>
              <a:rPr lang="en-US" sz="2400" i="1"/>
              <a:t>or </a:t>
            </a:r>
            <a:r>
              <a:rPr lang="en-US" sz="2400"/>
              <a:t>2-4 drinks per typical drinking occasion 2-3 times per month, </a:t>
            </a:r>
            <a:r>
              <a:rPr lang="en-US" sz="2400" i="1"/>
              <a:t>or </a:t>
            </a:r>
            <a:r>
              <a:rPr lang="en-US" sz="2400"/>
              <a:t>5 or more drinks per typical drinking occasion once a month or less</a:t>
            </a:r>
          </a:p>
          <a:p>
            <a:pPr lvl="1"/>
            <a:r>
              <a:rPr lang="en-US" sz="2400">
                <a:solidFill>
                  <a:srgbClr val="000000"/>
                </a:solidFill>
                <a:cs typeface="Times New Roman" pitchFamily="18" charset="0"/>
              </a:rPr>
              <a:t>The consumption of up to 1 drink per day for women and up to 2 drinks per day for men</a:t>
            </a:r>
            <a:endParaRPr lang="en-US" sz="2400"/>
          </a:p>
          <a:p>
            <a:r>
              <a:rPr lang="en-US" sz="2400" u="sng">
                <a:solidFill>
                  <a:srgbClr val="A41F04"/>
                </a:solidFill>
                <a:cs typeface="Times New Roman" pitchFamily="18" charset="0"/>
              </a:rPr>
              <a:t>Responsible Drinking</a:t>
            </a:r>
            <a:r>
              <a:rPr lang="en-US" sz="2400">
                <a:solidFill>
                  <a:srgbClr val="000000"/>
                </a:solidFill>
                <a:cs typeface="Times New Roman" pitchFamily="18" charset="0"/>
              </a:rPr>
              <a:t>: Not drinking irresponsibly?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1026"/>
          <p:cNvSpPr>
            <a:spLocks noGrp="1" noChangeArrowheads="1"/>
          </p:cNvSpPr>
          <p:nvPr>
            <p:ph type="title"/>
          </p:nvPr>
        </p:nvSpPr>
        <p:spPr/>
        <p:txBody>
          <a:bodyPr/>
          <a:lstStyle/>
          <a:p>
            <a:r>
              <a:rPr lang="en-US" i="1"/>
              <a:t>Irresponsible Drinking</a:t>
            </a:r>
          </a:p>
        </p:txBody>
      </p:sp>
      <p:sp>
        <p:nvSpPr>
          <p:cNvPr id="208899" name="Rectangle 1027"/>
          <p:cNvSpPr>
            <a:spLocks noGrp="1" noChangeArrowheads="1"/>
          </p:cNvSpPr>
          <p:nvPr>
            <p:ph sz="half" idx="1"/>
          </p:nvPr>
        </p:nvSpPr>
        <p:spPr>
          <a:xfrm>
            <a:off x="762000" y="2179638"/>
            <a:ext cx="3810000" cy="3992562"/>
          </a:xfrm>
        </p:spPr>
        <p:txBody>
          <a:bodyPr/>
          <a:lstStyle/>
          <a:p>
            <a:pPr marL="346075" lvl="1" indent="-173038">
              <a:lnSpc>
                <a:spcPct val="90000"/>
              </a:lnSpc>
            </a:pPr>
            <a:r>
              <a:rPr lang="en-US" sz="2200"/>
              <a:t>DUI</a:t>
            </a:r>
          </a:p>
          <a:p>
            <a:pPr marL="346075" lvl="1" indent="-173038">
              <a:lnSpc>
                <a:spcPct val="90000"/>
              </a:lnSpc>
            </a:pPr>
            <a:r>
              <a:rPr lang="en-US" sz="2200"/>
              <a:t>Vomiting</a:t>
            </a:r>
          </a:p>
          <a:p>
            <a:pPr marL="346075" lvl="1" indent="-173038">
              <a:lnSpc>
                <a:spcPct val="90000"/>
              </a:lnSpc>
            </a:pPr>
            <a:r>
              <a:rPr lang="en-US" sz="2200"/>
              <a:t>Hangover</a:t>
            </a:r>
          </a:p>
          <a:p>
            <a:pPr marL="346075" lvl="1" indent="-173038">
              <a:lnSpc>
                <a:spcPct val="90000"/>
              </a:lnSpc>
            </a:pPr>
            <a:r>
              <a:rPr lang="en-US" sz="2200"/>
              <a:t>Unexpected guest for breakfast</a:t>
            </a:r>
          </a:p>
          <a:p>
            <a:pPr marL="346075" lvl="1" indent="-173038">
              <a:lnSpc>
                <a:spcPct val="90000"/>
              </a:lnSpc>
            </a:pPr>
            <a:r>
              <a:rPr lang="en-US" sz="2200"/>
              <a:t>Unprotected sex</a:t>
            </a:r>
          </a:p>
          <a:p>
            <a:pPr marL="346075" lvl="1" indent="-173038">
              <a:lnSpc>
                <a:spcPct val="90000"/>
              </a:lnSpc>
            </a:pPr>
            <a:r>
              <a:rPr lang="en-US" sz="2200"/>
              <a:t>Unwanted sex</a:t>
            </a:r>
          </a:p>
          <a:p>
            <a:pPr marL="346075" lvl="1" indent="-173038">
              <a:lnSpc>
                <a:spcPct val="90000"/>
              </a:lnSpc>
            </a:pPr>
            <a:r>
              <a:rPr lang="en-US" sz="2200"/>
              <a:t>Possible STD</a:t>
            </a:r>
          </a:p>
          <a:p>
            <a:pPr marL="346075" lvl="1" indent="-173038">
              <a:lnSpc>
                <a:spcPct val="90000"/>
              </a:lnSpc>
            </a:pPr>
            <a:r>
              <a:rPr lang="en-US" sz="2200"/>
              <a:t>Fighting</a:t>
            </a:r>
          </a:p>
          <a:p>
            <a:pPr marL="346075" lvl="1" indent="-173038">
              <a:lnSpc>
                <a:spcPct val="90000"/>
              </a:lnSpc>
            </a:pPr>
            <a:r>
              <a:rPr lang="en-US" sz="2200"/>
              <a:t>Loss of control – doing stupid things</a:t>
            </a:r>
          </a:p>
        </p:txBody>
      </p:sp>
      <p:sp>
        <p:nvSpPr>
          <p:cNvPr id="208903" name="Rectangle 1031"/>
          <p:cNvSpPr>
            <a:spLocks noGrp="1" noChangeArrowheads="1"/>
          </p:cNvSpPr>
          <p:nvPr>
            <p:ph sz="half" idx="2"/>
          </p:nvPr>
        </p:nvSpPr>
        <p:spPr>
          <a:xfrm>
            <a:off x="4648200" y="2179638"/>
            <a:ext cx="3810000" cy="3992562"/>
          </a:xfrm>
        </p:spPr>
        <p:txBody>
          <a:bodyPr/>
          <a:lstStyle/>
          <a:p>
            <a:pPr marL="346075" lvl="1" indent="-231775">
              <a:lnSpc>
                <a:spcPct val="90000"/>
              </a:lnSpc>
              <a:tabLst>
                <a:tab pos="111125" algn="l"/>
              </a:tabLst>
            </a:pPr>
            <a:r>
              <a:rPr lang="en-US" sz="2200"/>
              <a:t>Reduced work quality and performance</a:t>
            </a:r>
          </a:p>
          <a:p>
            <a:pPr marL="346075" lvl="1" indent="-231775">
              <a:lnSpc>
                <a:spcPct val="90000"/>
              </a:lnSpc>
              <a:tabLst>
                <a:tab pos="111125" algn="l"/>
              </a:tabLst>
            </a:pPr>
            <a:r>
              <a:rPr lang="en-US" sz="2200"/>
              <a:t>Financial problems</a:t>
            </a:r>
          </a:p>
          <a:p>
            <a:pPr marL="346075" lvl="1" indent="-231775">
              <a:lnSpc>
                <a:spcPct val="90000"/>
              </a:lnSpc>
              <a:tabLst>
                <a:tab pos="111125" algn="l"/>
              </a:tabLst>
            </a:pPr>
            <a:r>
              <a:rPr lang="en-US" sz="2200"/>
              <a:t>Injury </a:t>
            </a:r>
          </a:p>
          <a:p>
            <a:pPr marL="346075" lvl="1" indent="-231775">
              <a:lnSpc>
                <a:spcPct val="90000"/>
              </a:lnSpc>
              <a:tabLst>
                <a:tab pos="111125" algn="l"/>
              </a:tabLst>
            </a:pPr>
            <a:r>
              <a:rPr lang="en-US" sz="2200"/>
              <a:t>Problems with friends and family</a:t>
            </a:r>
          </a:p>
          <a:p>
            <a:pPr marL="346075" lvl="1" indent="-231775">
              <a:lnSpc>
                <a:spcPct val="90000"/>
              </a:lnSpc>
              <a:tabLst>
                <a:tab pos="111125" algn="l"/>
              </a:tabLst>
            </a:pPr>
            <a:r>
              <a:rPr lang="en-US" sz="2200"/>
              <a:t>Health related problems</a:t>
            </a:r>
          </a:p>
          <a:p>
            <a:pPr marL="346075" lvl="1" indent="-231775">
              <a:lnSpc>
                <a:spcPct val="90000"/>
              </a:lnSpc>
              <a:tabLst>
                <a:tab pos="111125" algn="l"/>
              </a:tabLst>
            </a:pPr>
            <a:r>
              <a:rPr lang="en-US" sz="2200"/>
              <a:t>Spouse/child abuse</a:t>
            </a:r>
          </a:p>
          <a:p>
            <a:pPr marL="346075" lvl="1" indent="-231775">
              <a:lnSpc>
                <a:spcPct val="90000"/>
              </a:lnSpc>
              <a:tabLst>
                <a:tab pos="111125" algn="l"/>
              </a:tabLst>
            </a:pPr>
            <a:r>
              <a:rPr lang="en-US" sz="2200"/>
              <a:t>Passing out</a:t>
            </a:r>
          </a:p>
          <a:p>
            <a:pPr marL="346075" lvl="1" indent="-231775">
              <a:lnSpc>
                <a:spcPct val="90000"/>
              </a:lnSpc>
              <a:tabLst>
                <a:tab pos="111125" algn="l"/>
              </a:tabLst>
            </a:pPr>
            <a:r>
              <a:rPr lang="en-US" sz="2200"/>
              <a:t>Black outs</a:t>
            </a:r>
          </a:p>
          <a:p>
            <a:pPr marL="346075" lvl="1" indent="-231775">
              <a:lnSpc>
                <a:spcPct val="90000"/>
              </a:lnSpc>
              <a:tabLst>
                <a:tab pos="111125" algn="l"/>
              </a:tabLst>
            </a:pPr>
            <a:r>
              <a:rPr lang="en-US" sz="2200"/>
              <a:t>Death</a:t>
            </a:r>
            <a:endParaRPr lang="en-US" sz="2000"/>
          </a:p>
        </p:txBody>
      </p:sp>
      <p:sp>
        <p:nvSpPr>
          <p:cNvPr id="208902" name="Text Box 1030"/>
          <p:cNvSpPr txBox="1">
            <a:spLocks noChangeArrowheads="1"/>
          </p:cNvSpPr>
          <p:nvPr/>
        </p:nvSpPr>
        <p:spPr bwMode="auto">
          <a:xfrm>
            <a:off x="695325" y="1447800"/>
            <a:ext cx="7743825" cy="488950"/>
          </a:xfrm>
          <a:prstGeom prst="rect">
            <a:avLst/>
          </a:prstGeom>
          <a:noFill/>
          <a:ln w="9525">
            <a:noFill/>
            <a:miter lim="800000"/>
            <a:headEnd/>
            <a:tailEnd/>
          </a:ln>
          <a:effectLst/>
        </p:spPr>
        <p:txBody>
          <a:bodyPr>
            <a:spAutoFit/>
          </a:bodyPr>
          <a:lstStyle/>
          <a:p>
            <a:pPr algn="ctr">
              <a:spcBef>
                <a:spcPct val="20000"/>
              </a:spcBef>
              <a:buSzPct val="120000"/>
            </a:pPr>
            <a:r>
              <a:rPr lang="en-US" sz="2600" b="1" u="sng">
                <a:solidFill>
                  <a:srgbClr val="A41F04"/>
                </a:solidFill>
              </a:rPr>
              <a:t>Results of Irresponsible Drinking</a:t>
            </a:r>
            <a:endParaRPr lang="en-US" sz="2600" u="sng">
              <a:solidFill>
                <a:srgbClr val="A41F04"/>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2" name="Freeform 1030" descr="White marble"/>
          <p:cNvSpPr>
            <a:spLocks/>
          </p:cNvSpPr>
          <p:nvPr/>
        </p:nvSpPr>
        <p:spPr bwMode="auto">
          <a:xfrm>
            <a:off x="2854325" y="2047875"/>
            <a:ext cx="3414713" cy="2849563"/>
          </a:xfrm>
          <a:custGeom>
            <a:avLst/>
            <a:gdLst/>
            <a:ahLst/>
            <a:cxnLst>
              <a:cxn ang="0">
                <a:pos x="1794" y="943"/>
              </a:cxn>
              <a:cxn ang="0">
                <a:pos x="1798" y="917"/>
              </a:cxn>
              <a:cxn ang="0">
                <a:pos x="1799" y="890"/>
              </a:cxn>
              <a:cxn ang="0">
                <a:pos x="1797" y="854"/>
              </a:cxn>
              <a:cxn ang="0">
                <a:pos x="1790" y="820"/>
              </a:cxn>
              <a:cxn ang="0">
                <a:pos x="1865" y="415"/>
              </a:cxn>
              <a:cxn ang="0">
                <a:pos x="1646" y="614"/>
              </a:cxn>
              <a:cxn ang="0">
                <a:pos x="1625" y="599"/>
              </a:cxn>
              <a:cxn ang="0">
                <a:pos x="1603" y="583"/>
              </a:cxn>
              <a:cxn ang="0">
                <a:pos x="1580" y="568"/>
              </a:cxn>
              <a:cxn ang="0">
                <a:pos x="1759" y="327"/>
              </a:cxn>
              <a:cxn ang="0">
                <a:pos x="1333" y="469"/>
              </a:cxn>
              <a:cxn ang="0">
                <a:pos x="1301" y="462"/>
              </a:cxn>
              <a:cxn ang="0">
                <a:pos x="1269" y="455"/>
              </a:cxn>
              <a:cxn ang="0">
                <a:pos x="1238" y="450"/>
              </a:cxn>
              <a:cxn ang="0">
                <a:pos x="1205" y="445"/>
              </a:cxn>
              <a:cxn ang="0">
                <a:pos x="885" y="172"/>
              </a:cxn>
              <a:cxn ang="0">
                <a:pos x="930" y="445"/>
              </a:cxn>
              <a:cxn ang="0">
                <a:pos x="893" y="451"/>
              </a:cxn>
              <a:cxn ang="0">
                <a:pos x="857" y="458"/>
              </a:cxn>
              <a:cxn ang="0">
                <a:pos x="821" y="465"/>
              </a:cxn>
              <a:cxn ang="0">
                <a:pos x="722" y="184"/>
              </a:cxn>
              <a:cxn ang="0">
                <a:pos x="569" y="561"/>
              </a:cxn>
              <a:cxn ang="0">
                <a:pos x="544" y="577"/>
              </a:cxn>
              <a:cxn ang="0">
                <a:pos x="521" y="592"/>
              </a:cxn>
              <a:cxn ang="0">
                <a:pos x="497" y="609"/>
              </a:cxn>
              <a:cxn ang="0">
                <a:pos x="477" y="626"/>
              </a:cxn>
              <a:cxn ang="0">
                <a:pos x="59" y="706"/>
              </a:cxn>
              <a:cxn ang="0">
                <a:pos x="343" y="842"/>
              </a:cxn>
              <a:cxn ang="0">
                <a:pos x="341" y="874"/>
              </a:cxn>
              <a:cxn ang="0">
                <a:pos x="341" y="905"/>
              </a:cxn>
              <a:cxn ang="0">
                <a:pos x="343" y="933"/>
              </a:cxn>
              <a:cxn ang="0">
                <a:pos x="43" y="1079"/>
              </a:cxn>
              <a:cxn ang="0">
                <a:pos x="472" y="1149"/>
              </a:cxn>
              <a:cxn ang="0">
                <a:pos x="496" y="1170"/>
              </a:cxn>
              <a:cxn ang="0">
                <a:pos x="523" y="1189"/>
              </a:cxn>
              <a:cxn ang="0">
                <a:pos x="551" y="1208"/>
              </a:cxn>
              <a:cxn ang="0">
                <a:pos x="580" y="1226"/>
              </a:cxn>
              <a:cxn ang="0">
                <a:pos x="739" y="1591"/>
              </a:cxn>
              <a:cxn ang="0">
                <a:pos x="833" y="1319"/>
              </a:cxn>
              <a:cxn ang="0">
                <a:pos x="866" y="1325"/>
              </a:cxn>
              <a:cxn ang="0">
                <a:pos x="899" y="1331"/>
              </a:cxn>
              <a:cxn ang="0">
                <a:pos x="934" y="1335"/>
              </a:cxn>
              <a:cxn ang="0">
                <a:pos x="888" y="1621"/>
              </a:cxn>
              <a:cxn ang="0">
                <a:pos x="1208" y="1335"/>
              </a:cxn>
              <a:cxn ang="0">
                <a:pos x="1244" y="1330"/>
              </a:cxn>
              <a:cxn ang="0">
                <a:pos x="1281" y="1323"/>
              </a:cxn>
              <a:cxn ang="0">
                <a:pos x="1317" y="1315"/>
              </a:cxn>
              <a:cxn ang="0">
                <a:pos x="1353" y="1308"/>
              </a:cxn>
              <a:cxn ang="0">
                <a:pos x="1777" y="1448"/>
              </a:cxn>
              <a:cxn ang="0">
                <a:pos x="1598" y="1202"/>
              </a:cxn>
              <a:cxn ang="0">
                <a:pos x="1624" y="1183"/>
              </a:cxn>
              <a:cxn ang="0">
                <a:pos x="1649" y="1165"/>
              </a:cxn>
              <a:cxn ang="0">
                <a:pos x="1671" y="1146"/>
              </a:cxn>
              <a:cxn ang="0">
                <a:pos x="1882" y="1338"/>
              </a:cxn>
            </a:cxnLst>
            <a:rect l="0" t="0" r="r" b="b"/>
            <a:pathLst>
              <a:path w="2151" h="1795">
                <a:moveTo>
                  <a:pt x="2108" y="1063"/>
                </a:moveTo>
                <a:lnTo>
                  <a:pt x="2073" y="1108"/>
                </a:lnTo>
                <a:lnTo>
                  <a:pt x="1804" y="931"/>
                </a:lnTo>
                <a:lnTo>
                  <a:pt x="1794" y="943"/>
                </a:lnTo>
                <a:lnTo>
                  <a:pt x="1795" y="937"/>
                </a:lnTo>
                <a:lnTo>
                  <a:pt x="1796" y="930"/>
                </a:lnTo>
                <a:lnTo>
                  <a:pt x="1797" y="924"/>
                </a:lnTo>
                <a:lnTo>
                  <a:pt x="1798" y="917"/>
                </a:lnTo>
                <a:lnTo>
                  <a:pt x="1798" y="910"/>
                </a:lnTo>
                <a:lnTo>
                  <a:pt x="1799" y="904"/>
                </a:lnTo>
                <a:lnTo>
                  <a:pt x="1799" y="897"/>
                </a:lnTo>
                <a:lnTo>
                  <a:pt x="1799" y="890"/>
                </a:lnTo>
                <a:lnTo>
                  <a:pt x="1799" y="881"/>
                </a:lnTo>
                <a:lnTo>
                  <a:pt x="1799" y="873"/>
                </a:lnTo>
                <a:lnTo>
                  <a:pt x="1798" y="863"/>
                </a:lnTo>
                <a:lnTo>
                  <a:pt x="1797" y="854"/>
                </a:lnTo>
                <a:lnTo>
                  <a:pt x="1796" y="846"/>
                </a:lnTo>
                <a:lnTo>
                  <a:pt x="1794" y="837"/>
                </a:lnTo>
                <a:lnTo>
                  <a:pt x="1792" y="828"/>
                </a:lnTo>
                <a:lnTo>
                  <a:pt x="1790" y="820"/>
                </a:lnTo>
                <a:lnTo>
                  <a:pt x="2055" y="646"/>
                </a:lnTo>
                <a:lnTo>
                  <a:pt x="2091" y="690"/>
                </a:lnTo>
                <a:lnTo>
                  <a:pt x="2133" y="452"/>
                </a:lnTo>
                <a:lnTo>
                  <a:pt x="1865" y="415"/>
                </a:lnTo>
                <a:lnTo>
                  <a:pt x="1901" y="461"/>
                </a:lnTo>
                <a:lnTo>
                  <a:pt x="1656" y="622"/>
                </a:lnTo>
                <a:lnTo>
                  <a:pt x="1651" y="618"/>
                </a:lnTo>
                <a:lnTo>
                  <a:pt x="1646" y="614"/>
                </a:lnTo>
                <a:lnTo>
                  <a:pt x="1641" y="610"/>
                </a:lnTo>
                <a:lnTo>
                  <a:pt x="1635" y="606"/>
                </a:lnTo>
                <a:lnTo>
                  <a:pt x="1630" y="603"/>
                </a:lnTo>
                <a:lnTo>
                  <a:pt x="1625" y="599"/>
                </a:lnTo>
                <a:lnTo>
                  <a:pt x="1619" y="594"/>
                </a:lnTo>
                <a:lnTo>
                  <a:pt x="1614" y="591"/>
                </a:lnTo>
                <a:lnTo>
                  <a:pt x="1608" y="587"/>
                </a:lnTo>
                <a:lnTo>
                  <a:pt x="1603" y="583"/>
                </a:lnTo>
                <a:lnTo>
                  <a:pt x="1598" y="579"/>
                </a:lnTo>
                <a:lnTo>
                  <a:pt x="1592" y="576"/>
                </a:lnTo>
                <a:lnTo>
                  <a:pt x="1586" y="572"/>
                </a:lnTo>
                <a:lnTo>
                  <a:pt x="1580" y="568"/>
                </a:lnTo>
                <a:lnTo>
                  <a:pt x="1574" y="565"/>
                </a:lnTo>
                <a:lnTo>
                  <a:pt x="1568" y="561"/>
                </a:lnTo>
                <a:lnTo>
                  <a:pt x="1704" y="304"/>
                </a:lnTo>
                <a:lnTo>
                  <a:pt x="1759" y="327"/>
                </a:lnTo>
                <a:lnTo>
                  <a:pt x="1670" y="101"/>
                </a:lnTo>
                <a:lnTo>
                  <a:pt x="1416" y="182"/>
                </a:lnTo>
                <a:lnTo>
                  <a:pt x="1472" y="206"/>
                </a:lnTo>
                <a:lnTo>
                  <a:pt x="1333" y="469"/>
                </a:lnTo>
                <a:lnTo>
                  <a:pt x="1326" y="467"/>
                </a:lnTo>
                <a:lnTo>
                  <a:pt x="1317" y="465"/>
                </a:lnTo>
                <a:lnTo>
                  <a:pt x="1309" y="463"/>
                </a:lnTo>
                <a:lnTo>
                  <a:pt x="1301" y="462"/>
                </a:lnTo>
                <a:lnTo>
                  <a:pt x="1294" y="460"/>
                </a:lnTo>
                <a:lnTo>
                  <a:pt x="1286" y="459"/>
                </a:lnTo>
                <a:lnTo>
                  <a:pt x="1278" y="457"/>
                </a:lnTo>
                <a:lnTo>
                  <a:pt x="1269" y="455"/>
                </a:lnTo>
                <a:lnTo>
                  <a:pt x="1262" y="454"/>
                </a:lnTo>
                <a:lnTo>
                  <a:pt x="1254" y="452"/>
                </a:lnTo>
                <a:lnTo>
                  <a:pt x="1246" y="451"/>
                </a:lnTo>
                <a:lnTo>
                  <a:pt x="1238" y="450"/>
                </a:lnTo>
                <a:lnTo>
                  <a:pt x="1229" y="449"/>
                </a:lnTo>
                <a:lnTo>
                  <a:pt x="1221" y="448"/>
                </a:lnTo>
                <a:lnTo>
                  <a:pt x="1213" y="446"/>
                </a:lnTo>
                <a:lnTo>
                  <a:pt x="1205" y="445"/>
                </a:lnTo>
                <a:lnTo>
                  <a:pt x="1205" y="171"/>
                </a:lnTo>
                <a:lnTo>
                  <a:pt x="1267" y="171"/>
                </a:lnTo>
                <a:lnTo>
                  <a:pt x="1077" y="0"/>
                </a:lnTo>
                <a:lnTo>
                  <a:pt x="885" y="172"/>
                </a:lnTo>
                <a:lnTo>
                  <a:pt x="948" y="172"/>
                </a:lnTo>
                <a:lnTo>
                  <a:pt x="948" y="444"/>
                </a:lnTo>
                <a:lnTo>
                  <a:pt x="939" y="445"/>
                </a:lnTo>
                <a:lnTo>
                  <a:pt x="930" y="445"/>
                </a:lnTo>
                <a:lnTo>
                  <a:pt x="920" y="447"/>
                </a:lnTo>
                <a:lnTo>
                  <a:pt x="911" y="449"/>
                </a:lnTo>
                <a:lnTo>
                  <a:pt x="902" y="450"/>
                </a:lnTo>
                <a:lnTo>
                  <a:pt x="893" y="451"/>
                </a:lnTo>
                <a:lnTo>
                  <a:pt x="883" y="452"/>
                </a:lnTo>
                <a:lnTo>
                  <a:pt x="875" y="454"/>
                </a:lnTo>
                <a:lnTo>
                  <a:pt x="866" y="456"/>
                </a:lnTo>
                <a:lnTo>
                  <a:pt x="857" y="458"/>
                </a:lnTo>
                <a:lnTo>
                  <a:pt x="849" y="459"/>
                </a:lnTo>
                <a:lnTo>
                  <a:pt x="839" y="461"/>
                </a:lnTo>
                <a:lnTo>
                  <a:pt x="830" y="463"/>
                </a:lnTo>
                <a:lnTo>
                  <a:pt x="821" y="465"/>
                </a:lnTo>
                <a:lnTo>
                  <a:pt x="813" y="467"/>
                </a:lnTo>
                <a:lnTo>
                  <a:pt x="804" y="469"/>
                </a:lnTo>
                <a:lnTo>
                  <a:pt x="666" y="208"/>
                </a:lnTo>
                <a:lnTo>
                  <a:pt x="722" y="184"/>
                </a:lnTo>
                <a:lnTo>
                  <a:pt x="467" y="102"/>
                </a:lnTo>
                <a:lnTo>
                  <a:pt x="378" y="329"/>
                </a:lnTo>
                <a:lnTo>
                  <a:pt x="433" y="305"/>
                </a:lnTo>
                <a:lnTo>
                  <a:pt x="569" y="561"/>
                </a:lnTo>
                <a:lnTo>
                  <a:pt x="563" y="565"/>
                </a:lnTo>
                <a:lnTo>
                  <a:pt x="556" y="569"/>
                </a:lnTo>
                <a:lnTo>
                  <a:pt x="551" y="573"/>
                </a:lnTo>
                <a:lnTo>
                  <a:pt x="544" y="577"/>
                </a:lnTo>
                <a:lnTo>
                  <a:pt x="538" y="580"/>
                </a:lnTo>
                <a:lnTo>
                  <a:pt x="532" y="585"/>
                </a:lnTo>
                <a:lnTo>
                  <a:pt x="526" y="588"/>
                </a:lnTo>
                <a:lnTo>
                  <a:pt x="521" y="592"/>
                </a:lnTo>
                <a:lnTo>
                  <a:pt x="515" y="597"/>
                </a:lnTo>
                <a:lnTo>
                  <a:pt x="509" y="600"/>
                </a:lnTo>
                <a:lnTo>
                  <a:pt x="503" y="605"/>
                </a:lnTo>
                <a:lnTo>
                  <a:pt x="497" y="609"/>
                </a:lnTo>
                <a:lnTo>
                  <a:pt x="493" y="613"/>
                </a:lnTo>
                <a:lnTo>
                  <a:pt x="488" y="618"/>
                </a:lnTo>
                <a:lnTo>
                  <a:pt x="482" y="622"/>
                </a:lnTo>
                <a:lnTo>
                  <a:pt x="477" y="626"/>
                </a:lnTo>
                <a:lnTo>
                  <a:pt x="248" y="476"/>
                </a:lnTo>
                <a:lnTo>
                  <a:pt x="285" y="431"/>
                </a:lnTo>
                <a:lnTo>
                  <a:pt x="17" y="468"/>
                </a:lnTo>
                <a:lnTo>
                  <a:pt x="59" y="706"/>
                </a:lnTo>
                <a:lnTo>
                  <a:pt x="95" y="661"/>
                </a:lnTo>
                <a:lnTo>
                  <a:pt x="346" y="827"/>
                </a:lnTo>
                <a:lnTo>
                  <a:pt x="345" y="834"/>
                </a:lnTo>
                <a:lnTo>
                  <a:pt x="343" y="842"/>
                </a:lnTo>
                <a:lnTo>
                  <a:pt x="343" y="850"/>
                </a:lnTo>
                <a:lnTo>
                  <a:pt x="342" y="858"/>
                </a:lnTo>
                <a:lnTo>
                  <a:pt x="341" y="866"/>
                </a:lnTo>
                <a:lnTo>
                  <a:pt x="341" y="874"/>
                </a:lnTo>
                <a:lnTo>
                  <a:pt x="340" y="882"/>
                </a:lnTo>
                <a:lnTo>
                  <a:pt x="340" y="890"/>
                </a:lnTo>
                <a:lnTo>
                  <a:pt x="340" y="897"/>
                </a:lnTo>
                <a:lnTo>
                  <a:pt x="341" y="905"/>
                </a:lnTo>
                <a:lnTo>
                  <a:pt x="341" y="912"/>
                </a:lnTo>
                <a:lnTo>
                  <a:pt x="341" y="919"/>
                </a:lnTo>
                <a:lnTo>
                  <a:pt x="342" y="926"/>
                </a:lnTo>
                <a:lnTo>
                  <a:pt x="343" y="933"/>
                </a:lnTo>
                <a:lnTo>
                  <a:pt x="344" y="940"/>
                </a:lnTo>
                <a:lnTo>
                  <a:pt x="345" y="947"/>
                </a:lnTo>
                <a:lnTo>
                  <a:pt x="77" y="1122"/>
                </a:lnTo>
                <a:lnTo>
                  <a:pt x="43" y="1079"/>
                </a:lnTo>
                <a:lnTo>
                  <a:pt x="0" y="1315"/>
                </a:lnTo>
                <a:lnTo>
                  <a:pt x="267" y="1354"/>
                </a:lnTo>
                <a:lnTo>
                  <a:pt x="231" y="1309"/>
                </a:lnTo>
                <a:lnTo>
                  <a:pt x="472" y="1149"/>
                </a:lnTo>
                <a:lnTo>
                  <a:pt x="477" y="1155"/>
                </a:lnTo>
                <a:lnTo>
                  <a:pt x="484" y="1160"/>
                </a:lnTo>
                <a:lnTo>
                  <a:pt x="490" y="1165"/>
                </a:lnTo>
                <a:lnTo>
                  <a:pt x="496" y="1170"/>
                </a:lnTo>
                <a:lnTo>
                  <a:pt x="502" y="1175"/>
                </a:lnTo>
                <a:lnTo>
                  <a:pt x="509" y="1180"/>
                </a:lnTo>
                <a:lnTo>
                  <a:pt x="516" y="1185"/>
                </a:lnTo>
                <a:lnTo>
                  <a:pt x="523" y="1189"/>
                </a:lnTo>
                <a:lnTo>
                  <a:pt x="529" y="1195"/>
                </a:lnTo>
                <a:lnTo>
                  <a:pt x="536" y="1199"/>
                </a:lnTo>
                <a:lnTo>
                  <a:pt x="543" y="1204"/>
                </a:lnTo>
                <a:lnTo>
                  <a:pt x="551" y="1208"/>
                </a:lnTo>
                <a:lnTo>
                  <a:pt x="557" y="1213"/>
                </a:lnTo>
                <a:lnTo>
                  <a:pt x="564" y="1217"/>
                </a:lnTo>
                <a:lnTo>
                  <a:pt x="573" y="1222"/>
                </a:lnTo>
                <a:lnTo>
                  <a:pt x="580" y="1226"/>
                </a:lnTo>
                <a:lnTo>
                  <a:pt x="451" y="1469"/>
                </a:lnTo>
                <a:lnTo>
                  <a:pt x="396" y="1446"/>
                </a:lnTo>
                <a:lnTo>
                  <a:pt x="486" y="1672"/>
                </a:lnTo>
                <a:lnTo>
                  <a:pt x="739" y="1591"/>
                </a:lnTo>
                <a:lnTo>
                  <a:pt x="683" y="1567"/>
                </a:lnTo>
                <a:lnTo>
                  <a:pt x="817" y="1315"/>
                </a:lnTo>
                <a:lnTo>
                  <a:pt x="824" y="1317"/>
                </a:lnTo>
                <a:lnTo>
                  <a:pt x="833" y="1319"/>
                </a:lnTo>
                <a:lnTo>
                  <a:pt x="842" y="1321"/>
                </a:lnTo>
                <a:lnTo>
                  <a:pt x="850" y="1322"/>
                </a:lnTo>
                <a:lnTo>
                  <a:pt x="857" y="1324"/>
                </a:lnTo>
                <a:lnTo>
                  <a:pt x="866" y="1325"/>
                </a:lnTo>
                <a:lnTo>
                  <a:pt x="874" y="1327"/>
                </a:lnTo>
                <a:lnTo>
                  <a:pt x="882" y="1328"/>
                </a:lnTo>
                <a:lnTo>
                  <a:pt x="891" y="1329"/>
                </a:lnTo>
                <a:lnTo>
                  <a:pt x="899" y="1331"/>
                </a:lnTo>
                <a:lnTo>
                  <a:pt x="908" y="1332"/>
                </a:lnTo>
                <a:lnTo>
                  <a:pt x="916" y="1333"/>
                </a:lnTo>
                <a:lnTo>
                  <a:pt x="925" y="1334"/>
                </a:lnTo>
                <a:lnTo>
                  <a:pt x="934" y="1335"/>
                </a:lnTo>
                <a:lnTo>
                  <a:pt x="942" y="1336"/>
                </a:lnTo>
                <a:lnTo>
                  <a:pt x="951" y="1337"/>
                </a:lnTo>
                <a:lnTo>
                  <a:pt x="951" y="1621"/>
                </a:lnTo>
                <a:lnTo>
                  <a:pt x="888" y="1621"/>
                </a:lnTo>
                <a:lnTo>
                  <a:pt x="1079" y="1794"/>
                </a:lnTo>
                <a:lnTo>
                  <a:pt x="1269" y="1623"/>
                </a:lnTo>
                <a:lnTo>
                  <a:pt x="1208" y="1623"/>
                </a:lnTo>
                <a:lnTo>
                  <a:pt x="1208" y="1335"/>
                </a:lnTo>
                <a:lnTo>
                  <a:pt x="1216" y="1334"/>
                </a:lnTo>
                <a:lnTo>
                  <a:pt x="1226" y="1332"/>
                </a:lnTo>
                <a:lnTo>
                  <a:pt x="1236" y="1331"/>
                </a:lnTo>
                <a:lnTo>
                  <a:pt x="1244" y="1330"/>
                </a:lnTo>
                <a:lnTo>
                  <a:pt x="1254" y="1328"/>
                </a:lnTo>
                <a:lnTo>
                  <a:pt x="1263" y="1327"/>
                </a:lnTo>
                <a:lnTo>
                  <a:pt x="1272" y="1325"/>
                </a:lnTo>
                <a:lnTo>
                  <a:pt x="1281" y="1323"/>
                </a:lnTo>
                <a:lnTo>
                  <a:pt x="1290" y="1322"/>
                </a:lnTo>
                <a:lnTo>
                  <a:pt x="1299" y="1320"/>
                </a:lnTo>
                <a:lnTo>
                  <a:pt x="1308" y="1318"/>
                </a:lnTo>
                <a:lnTo>
                  <a:pt x="1317" y="1315"/>
                </a:lnTo>
                <a:lnTo>
                  <a:pt x="1327" y="1314"/>
                </a:lnTo>
                <a:lnTo>
                  <a:pt x="1334" y="1312"/>
                </a:lnTo>
                <a:lnTo>
                  <a:pt x="1343" y="1309"/>
                </a:lnTo>
                <a:lnTo>
                  <a:pt x="1353" y="1308"/>
                </a:lnTo>
                <a:lnTo>
                  <a:pt x="1490" y="1569"/>
                </a:lnTo>
                <a:lnTo>
                  <a:pt x="1433" y="1593"/>
                </a:lnTo>
                <a:lnTo>
                  <a:pt x="1688" y="1674"/>
                </a:lnTo>
                <a:lnTo>
                  <a:pt x="1777" y="1448"/>
                </a:lnTo>
                <a:lnTo>
                  <a:pt x="1722" y="1471"/>
                </a:lnTo>
                <a:lnTo>
                  <a:pt x="1585" y="1210"/>
                </a:lnTo>
                <a:lnTo>
                  <a:pt x="1592" y="1206"/>
                </a:lnTo>
                <a:lnTo>
                  <a:pt x="1598" y="1202"/>
                </a:lnTo>
                <a:lnTo>
                  <a:pt x="1604" y="1197"/>
                </a:lnTo>
                <a:lnTo>
                  <a:pt x="1611" y="1193"/>
                </a:lnTo>
                <a:lnTo>
                  <a:pt x="1618" y="1188"/>
                </a:lnTo>
                <a:lnTo>
                  <a:pt x="1624" y="1183"/>
                </a:lnTo>
                <a:lnTo>
                  <a:pt x="1630" y="1179"/>
                </a:lnTo>
                <a:lnTo>
                  <a:pt x="1636" y="1175"/>
                </a:lnTo>
                <a:lnTo>
                  <a:pt x="1642" y="1169"/>
                </a:lnTo>
                <a:lnTo>
                  <a:pt x="1649" y="1165"/>
                </a:lnTo>
                <a:lnTo>
                  <a:pt x="1655" y="1160"/>
                </a:lnTo>
                <a:lnTo>
                  <a:pt x="1659" y="1155"/>
                </a:lnTo>
                <a:lnTo>
                  <a:pt x="1665" y="1151"/>
                </a:lnTo>
                <a:lnTo>
                  <a:pt x="1671" y="1146"/>
                </a:lnTo>
                <a:lnTo>
                  <a:pt x="1677" y="1141"/>
                </a:lnTo>
                <a:lnTo>
                  <a:pt x="1682" y="1135"/>
                </a:lnTo>
                <a:lnTo>
                  <a:pt x="1920" y="1293"/>
                </a:lnTo>
                <a:lnTo>
                  <a:pt x="1882" y="1338"/>
                </a:lnTo>
                <a:lnTo>
                  <a:pt x="2150" y="1301"/>
                </a:lnTo>
                <a:lnTo>
                  <a:pt x="2108" y="1063"/>
                </a:lnTo>
              </a:path>
            </a:pathLst>
          </a:custGeom>
          <a:blipFill dpi="0" rotWithShape="0">
            <a:blip r:embed="rId2" cstate="print"/>
            <a:srcRect/>
            <a:tile tx="0" ty="0" sx="100000" sy="100000" flip="none" algn="tl"/>
          </a:blipFill>
          <a:ln w="38100" cap="rnd" cmpd="sng">
            <a:solidFill>
              <a:schemeClr val="tx1"/>
            </a:solidFill>
            <a:prstDash val="solid"/>
            <a:round/>
            <a:headEnd type="none" w="med" len="med"/>
            <a:tailEnd type="none" w="med" len="med"/>
          </a:ln>
          <a:effectLst/>
        </p:spPr>
        <p:txBody>
          <a:bodyPr/>
          <a:lstStyle/>
          <a:p>
            <a:endParaRPr lang="en-US"/>
          </a:p>
        </p:txBody>
      </p:sp>
      <p:sp>
        <p:nvSpPr>
          <p:cNvPr id="229383" name="Freeform 1031" descr="Papyrus"/>
          <p:cNvSpPr>
            <a:spLocks/>
          </p:cNvSpPr>
          <p:nvPr/>
        </p:nvSpPr>
        <p:spPr bwMode="auto">
          <a:xfrm>
            <a:off x="4421188" y="2154238"/>
            <a:ext cx="303212" cy="609600"/>
          </a:xfrm>
          <a:custGeom>
            <a:avLst/>
            <a:gdLst/>
            <a:ahLst/>
            <a:cxnLst>
              <a:cxn ang="0">
                <a:pos x="105" y="383"/>
              </a:cxn>
              <a:cxn ang="0">
                <a:pos x="105" y="72"/>
              </a:cxn>
              <a:cxn ang="0">
                <a:pos x="143" y="72"/>
              </a:cxn>
              <a:cxn ang="0">
                <a:pos x="71" y="0"/>
              </a:cxn>
              <a:cxn ang="0">
                <a:pos x="0" y="72"/>
              </a:cxn>
              <a:cxn ang="0">
                <a:pos x="31" y="72"/>
              </a:cxn>
              <a:cxn ang="0">
                <a:pos x="31" y="383"/>
              </a:cxn>
              <a:cxn ang="0">
                <a:pos x="41" y="382"/>
              </a:cxn>
              <a:cxn ang="0">
                <a:pos x="50" y="382"/>
              </a:cxn>
              <a:cxn ang="0">
                <a:pos x="59" y="382"/>
              </a:cxn>
              <a:cxn ang="0">
                <a:pos x="68" y="382"/>
              </a:cxn>
              <a:cxn ang="0">
                <a:pos x="78" y="382"/>
              </a:cxn>
              <a:cxn ang="0">
                <a:pos x="87" y="382"/>
              </a:cxn>
              <a:cxn ang="0">
                <a:pos x="96" y="383"/>
              </a:cxn>
              <a:cxn ang="0">
                <a:pos x="105" y="383"/>
              </a:cxn>
            </a:cxnLst>
            <a:rect l="0" t="0" r="r" b="b"/>
            <a:pathLst>
              <a:path w="144" h="384">
                <a:moveTo>
                  <a:pt x="105" y="383"/>
                </a:moveTo>
                <a:lnTo>
                  <a:pt x="105" y="72"/>
                </a:lnTo>
                <a:lnTo>
                  <a:pt x="143" y="72"/>
                </a:lnTo>
                <a:lnTo>
                  <a:pt x="71" y="0"/>
                </a:lnTo>
                <a:lnTo>
                  <a:pt x="0" y="72"/>
                </a:lnTo>
                <a:lnTo>
                  <a:pt x="31" y="72"/>
                </a:lnTo>
                <a:lnTo>
                  <a:pt x="31" y="383"/>
                </a:lnTo>
                <a:lnTo>
                  <a:pt x="41" y="382"/>
                </a:lnTo>
                <a:lnTo>
                  <a:pt x="50" y="382"/>
                </a:lnTo>
                <a:lnTo>
                  <a:pt x="59" y="382"/>
                </a:lnTo>
                <a:lnTo>
                  <a:pt x="68" y="382"/>
                </a:lnTo>
                <a:lnTo>
                  <a:pt x="78" y="382"/>
                </a:lnTo>
                <a:lnTo>
                  <a:pt x="87" y="382"/>
                </a:lnTo>
                <a:lnTo>
                  <a:pt x="96" y="383"/>
                </a:lnTo>
                <a:lnTo>
                  <a:pt x="105" y="383"/>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84" name="Freeform 1032" descr="Papyrus"/>
          <p:cNvSpPr>
            <a:spLocks/>
          </p:cNvSpPr>
          <p:nvPr/>
        </p:nvSpPr>
        <p:spPr bwMode="auto">
          <a:xfrm>
            <a:off x="4457700" y="4171950"/>
            <a:ext cx="268288" cy="630238"/>
          </a:xfrm>
          <a:custGeom>
            <a:avLst/>
            <a:gdLst/>
            <a:ahLst/>
            <a:cxnLst>
              <a:cxn ang="0">
                <a:pos x="123" y="0"/>
              </a:cxn>
              <a:cxn ang="0">
                <a:pos x="123" y="321"/>
              </a:cxn>
              <a:cxn ang="0">
                <a:pos x="168" y="321"/>
              </a:cxn>
              <a:cxn ang="0">
                <a:pos x="83" y="396"/>
              </a:cxn>
              <a:cxn ang="0">
                <a:pos x="0" y="321"/>
              </a:cxn>
              <a:cxn ang="0">
                <a:pos x="36" y="321"/>
              </a:cxn>
              <a:cxn ang="0">
                <a:pos x="36" y="0"/>
              </a:cxn>
              <a:cxn ang="0">
                <a:pos x="48" y="1"/>
              </a:cxn>
              <a:cxn ang="0">
                <a:pos x="58" y="1"/>
              </a:cxn>
              <a:cxn ang="0">
                <a:pos x="69" y="1"/>
              </a:cxn>
              <a:cxn ang="0">
                <a:pos x="80" y="1"/>
              </a:cxn>
              <a:cxn ang="0">
                <a:pos x="91" y="1"/>
              </a:cxn>
              <a:cxn ang="0">
                <a:pos x="102" y="1"/>
              </a:cxn>
              <a:cxn ang="0">
                <a:pos x="113" y="0"/>
              </a:cxn>
              <a:cxn ang="0">
                <a:pos x="123" y="0"/>
              </a:cxn>
            </a:cxnLst>
            <a:rect l="0" t="0" r="r" b="b"/>
            <a:pathLst>
              <a:path w="169" h="397">
                <a:moveTo>
                  <a:pt x="123" y="0"/>
                </a:moveTo>
                <a:lnTo>
                  <a:pt x="123" y="321"/>
                </a:lnTo>
                <a:lnTo>
                  <a:pt x="168" y="321"/>
                </a:lnTo>
                <a:lnTo>
                  <a:pt x="83" y="396"/>
                </a:lnTo>
                <a:lnTo>
                  <a:pt x="0" y="321"/>
                </a:lnTo>
                <a:lnTo>
                  <a:pt x="36" y="321"/>
                </a:lnTo>
                <a:lnTo>
                  <a:pt x="36" y="0"/>
                </a:lnTo>
                <a:lnTo>
                  <a:pt x="48" y="1"/>
                </a:lnTo>
                <a:lnTo>
                  <a:pt x="58" y="1"/>
                </a:lnTo>
                <a:lnTo>
                  <a:pt x="69" y="1"/>
                </a:lnTo>
                <a:lnTo>
                  <a:pt x="80" y="1"/>
                </a:lnTo>
                <a:lnTo>
                  <a:pt x="91" y="1"/>
                </a:lnTo>
                <a:lnTo>
                  <a:pt x="102" y="1"/>
                </a:lnTo>
                <a:lnTo>
                  <a:pt x="113" y="0"/>
                </a:lnTo>
                <a:lnTo>
                  <a:pt x="123" y="0"/>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85" name="Freeform 1033" descr="Papyrus"/>
          <p:cNvSpPr>
            <a:spLocks/>
          </p:cNvSpPr>
          <p:nvPr/>
        </p:nvSpPr>
        <p:spPr bwMode="auto">
          <a:xfrm>
            <a:off x="5124450" y="2303463"/>
            <a:ext cx="376238" cy="555625"/>
          </a:xfrm>
          <a:custGeom>
            <a:avLst/>
            <a:gdLst/>
            <a:ahLst/>
            <a:cxnLst>
              <a:cxn ang="0">
                <a:pos x="68" y="349"/>
              </a:cxn>
              <a:cxn ang="0">
                <a:pos x="202" y="77"/>
              </a:cxn>
              <a:cxn ang="0">
                <a:pos x="236" y="92"/>
              </a:cxn>
              <a:cxn ang="0">
                <a:pos x="200" y="0"/>
              </a:cxn>
              <a:cxn ang="0">
                <a:pos x="106" y="32"/>
              </a:cxn>
              <a:cxn ang="0">
                <a:pos x="135" y="45"/>
              </a:cxn>
              <a:cxn ang="0">
                <a:pos x="0" y="320"/>
              </a:cxn>
              <a:cxn ang="0">
                <a:pos x="9" y="324"/>
              </a:cxn>
              <a:cxn ang="0">
                <a:pos x="17" y="327"/>
              </a:cxn>
              <a:cxn ang="0">
                <a:pos x="26" y="331"/>
              </a:cxn>
              <a:cxn ang="0">
                <a:pos x="34" y="333"/>
              </a:cxn>
              <a:cxn ang="0">
                <a:pos x="43" y="338"/>
              </a:cxn>
              <a:cxn ang="0">
                <a:pos x="51" y="341"/>
              </a:cxn>
              <a:cxn ang="0">
                <a:pos x="59" y="345"/>
              </a:cxn>
              <a:cxn ang="0">
                <a:pos x="68" y="349"/>
              </a:cxn>
            </a:cxnLst>
            <a:rect l="0" t="0" r="r" b="b"/>
            <a:pathLst>
              <a:path w="237" h="350">
                <a:moveTo>
                  <a:pt x="68" y="349"/>
                </a:moveTo>
                <a:lnTo>
                  <a:pt x="202" y="77"/>
                </a:lnTo>
                <a:lnTo>
                  <a:pt x="236" y="92"/>
                </a:lnTo>
                <a:lnTo>
                  <a:pt x="200" y="0"/>
                </a:lnTo>
                <a:lnTo>
                  <a:pt x="106" y="32"/>
                </a:lnTo>
                <a:lnTo>
                  <a:pt x="135" y="45"/>
                </a:lnTo>
                <a:lnTo>
                  <a:pt x="0" y="320"/>
                </a:lnTo>
                <a:lnTo>
                  <a:pt x="9" y="324"/>
                </a:lnTo>
                <a:lnTo>
                  <a:pt x="17" y="327"/>
                </a:lnTo>
                <a:lnTo>
                  <a:pt x="26" y="331"/>
                </a:lnTo>
                <a:lnTo>
                  <a:pt x="34" y="333"/>
                </a:lnTo>
                <a:lnTo>
                  <a:pt x="43" y="338"/>
                </a:lnTo>
                <a:lnTo>
                  <a:pt x="51" y="341"/>
                </a:lnTo>
                <a:lnTo>
                  <a:pt x="59" y="345"/>
                </a:lnTo>
                <a:lnTo>
                  <a:pt x="68" y="349"/>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86" name="Freeform 1034" descr="Papyrus"/>
          <p:cNvSpPr>
            <a:spLocks/>
          </p:cNvSpPr>
          <p:nvPr/>
        </p:nvSpPr>
        <p:spPr bwMode="auto">
          <a:xfrm>
            <a:off x="5619750" y="2778125"/>
            <a:ext cx="519113" cy="423863"/>
          </a:xfrm>
          <a:custGeom>
            <a:avLst/>
            <a:gdLst/>
            <a:ahLst/>
            <a:cxnLst>
              <a:cxn ang="0">
                <a:pos x="40" y="266"/>
              </a:cxn>
              <a:cxn ang="0">
                <a:pos x="289" y="85"/>
              </a:cxn>
              <a:cxn ang="0">
                <a:pos x="312" y="116"/>
              </a:cxn>
              <a:cxn ang="0">
                <a:pos x="326" y="15"/>
              </a:cxn>
              <a:cxn ang="0">
                <a:pos x="227" y="0"/>
              </a:cxn>
              <a:cxn ang="0">
                <a:pos x="246" y="25"/>
              </a:cxn>
              <a:cxn ang="0">
                <a:pos x="0" y="203"/>
              </a:cxn>
              <a:cxn ang="0">
                <a:pos x="5" y="211"/>
              </a:cxn>
              <a:cxn ang="0">
                <a:pos x="11" y="219"/>
              </a:cxn>
              <a:cxn ang="0">
                <a:pos x="16" y="226"/>
              </a:cxn>
              <a:cxn ang="0">
                <a:pos x="22" y="234"/>
              </a:cxn>
              <a:cxn ang="0">
                <a:pos x="27" y="242"/>
              </a:cxn>
              <a:cxn ang="0">
                <a:pos x="32" y="250"/>
              </a:cxn>
              <a:cxn ang="0">
                <a:pos x="36" y="258"/>
              </a:cxn>
              <a:cxn ang="0">
                <a:pos x="40" y="266"/>
              </a:cxn>
            </a:cxnLst>
            <a:rect l="0" t="0" r="r" b="b"/>
            <a:pathLst>
              <a:path w="327" h="267">
                <a:moveTo>
                  <a:pt x="40" y="266"/>
                </a:moveTo>
                <a:lnTo>
                  <a:pt x="289" y="85"/>
                </a:lnTo>
                <a:lnTo>
                  <a:pt x="312" y="116"/>
                </a:lnTo>
                <a:lnTo>
                  <a:pt x="326" y="15"/>
                </a:lnTo>
                <a:lnTo>
                  <a:pt x="227" y="0"/>
                </a:lnTo>
                <a:lnTo>
                  <a:pt x="246" y="25"/>
                </a:lnTo>
                <a:lnTo>
                  <a:pt x="0" y="203"/>
                </a:lnTo>
                <a:lnTo>
                  <a:pt x="5" y="211"/>
                </a:lnTo>
                <a:lnTo>
                  <a:pt x="11" y="219"/>
                </a:lnTo>
                <a:lnTo>
                  <a:pt x="16" y="226"/>
                </a:lnTo>
                <a:lnTo>
                  <a:pt x="22" y="234"/>
                </a:lnTo>
                <a:lnTo>
                  <a:pt x="27" y="242"/>
                </a:lnTo>
                <a:lnTo>
                  <a:pt x="32" y="250"/>
                </a:lnTo>
                <a:lnTo>
                  <a:pt x="36" y="258"/>
                </a:lnTo>
                <a:lnTo>
                  <a:pt x="40" y="266"/>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87" name="Freeform 1035" descr="Papyrus"/>
          <p:cNvSpPr>
            <a:spLocks/>
          </p:cNvSpPr>
          <p:nvPr/>
        </p:nvSpPr>
        <p:spPr bwMode="auto">
          <a:xfrm>
            <a:off x="3582988" y="2287588"/>
            <a:ext cx="381000" cy="571500"/>
          </a:xfrm>
          <a:custGeom>
            <a:avLst/>
            <a:gdLst/>
            <a:ahLst/>
            <a:cxnLst>
              <a:cxn ang="0">
                <a:pos x="171" y="359"/>
              </a:cxn>
              <a:cxn ang="0">
                <a:pos x="35" y="78"/>
              </a:cxn>
              <a:cxn ang="0">
                <a:pos x="0" y="95"/>
              </a:cxn>
              <a:cxn ang="0">
                <a:pos x="36" y="0"/>
              </a:cxn>
              <a:cxn ang="0">
                <a:pos x="131" y="33"/>
              </a:cxn>
              <a:cxn ang="0">
                <a:pos x="102" y="46"/>
              </a:cxn>
              <a:cxn ang="0">
                <a:pos x="239" y="329"/>
              </a:cxn>
              <a:cxn ang="0">
                <a:pos x="230" y="333"/>
              </a:cxn>
              <a:cxn ang="0">
                <a:pos x="222" y="336"/>
              </a:cxn>
              <a:cxn ang="0">
                <a:pos x="213" y="340"/>
              </a:cxn>
              <a:cxn ang="0">
                <a:pos x="204" y="344"/>
              </a:cxn>
              <a:cxn ang="0">
                <a:pos x="195" y="347"/>
              </a:cxn>
              <a:cxn ang="0">
                <a:pos x="187" y="352"/>
              </a:cxn>
              <a:cxn ang="0">
                <a:pos x="179" y="355"/>
              </a:cxn>
              <a:cxn ang="0">
                <a:pos x="171" y="359"/>
              </a:cxn>
            </a:cxnLst>
            <a:rect l="0" t="0" r="r" b="b"/>
            <a:pathLst>
              <a:path w="240" h="360">
                <a:moveTo>
                  <a:pt x="171" y="359"/>
                </a:moveTo>
                <a:lnTo>
                  <a:pt x="35" y="78"/>
                </a:lnTo>
                <a:lnTo>
                  <a:pt x="0" y="95"/>
                </a:lnTo>
                <a:lnTo>
                  <a:pt x="36" y="0"/>
                </a:lnTo>
                <a:lnTo>
                  <a:pt x="131" y="33"/>
                </a:lnTo>
                <a:lnTo>
                  <a:pt x="102" y="46"/>
                </a:lnTo>
                <a:lnTo>
                  <a:pt x="239" y="329"/>
                </a:lnTo>
                <a:lnTo>
                  <a:pt x="230" y="333"/>
                </a:lnTo>
                <a:lnTo>
                  <a:pt x="222" y="336"/>
                </a:lnTo>
                <a:lnTo>
                  <a:pt x="213" y="340"/>
                </a:lnTo>
                <a:lnTo>
                  <a:pt x="204" y="344"/>
                </a:lnTo>
                <a:lnTo>
                  <a:pt x="195" y="347"/>
                </a:lnTo>
                <a:lnTo>
                  <a:pt x="187" y="352"/>
                </a:lnTo>
                <a:lnTo>
                  <a:pt x="179" y="355"/>
                </a:lnTo>
                <a:lnTo>
                  <a:pt x="171" y="359"/>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88" name="Freeform 1036" descr="Papyrus"/>
          <p:cNvSpPr>
            <a:spLocks/>
          </p:cNvSpPr>
          <p:nvPr/>
        </p:nvSpPr>
        <p:spPr bwMode="auto">
          <a:xfrm>
            <a:off x="3003550" y="2844800"/>
            <a:ext cx="541338" cy="447675"/>
          </a:xfrm>
          <a:custGeom>
            <a:avLst/>
            <a:gdLst/>
            <a:ahLst/>
            <a:cxnLst>
              <a:cxn ang="0">
                <a:pos x="297" y="281"/>
              </a:cxn>
              <a:cxn ang="0">
                <a:pos x="40" y="94"/>
              </a:cxn>
              <a:cxn ang="0">
                <a:pos x="15" y="127"/>
              </a:cxn>
              <a:cxn ang="0">
                <a:pos x="0" y="16"/>
              </a:cxn>
              <a:cxn ang="0">
                <a:pos x="107" y="0"/>
              </a:cxn>
              <a:cxn ang="0">
                <a:pos x="87" y="27"/>
              </a:cxn>
              <a:cxn ang="0">
                <a:pos x="340" y="211"/>
              </a:cxn>
              <a:cxn ang="0">
                <a:pos x="334" y="220"/>
              </a:cxn>
              <a:cxn ang="0">
                <a:pos x="328" y="228"/>
              </a:cxn>
              <a:cxn ang="0">
                <a:pos x="322" y="237"/>
              </a:cxn>
              <a:cxn ang="0">
                <a:pos x="316" y="245"/>
              </a:cxn>
              <a:cxn ang="0">
                <a:pos x="311" y="254"/>
              </a:cxn>
              <a:cxn ang="0">
                <a:pos x="306" y="263"/>
              </a:cxn>
              <a:cxn ang="0">
                <a:pos x="301" y="272"/>
              </a:cxn>
              <a:cxn ang="0">
                <a:pos x="297" y="281"/>
              </a:cxn>
            </a:cxnLst>
            <a:rect l="0" t="0" r="r" b="b"/>
            <a:pathLst>
              <a:path w="341" h="282">
                <a:moveTo>
                  <a:pt x="297" y="281"/>
                </a:moveTo>
                <a:lnTo>
                  <a:pt x="40" y="94"/>
                </a:lnTo>
                <a:lnTo>
                  <a:pt x="15" y="127"/>
                </a:lnTo>
                <a:lnTo>
                  <a:pt x="0" y="16"/>
                </a:lnTo>
                <a:lnTo>
                  <a:pt x="107" y="0"/>
                </a:lnTo>
                <a:lnTo>
                  <a:pt x="87" y="27"/>
                </a:lnTo>
                <a:lnTo>
                  <a:pt x="340" y="211"/>
                </a:lnTo>
                <a:lnTo>
                  <a:pt x="334" y="220"/>
                </a:lnTo>
                <a:lnTo>
                  <a:pt x="328" y="228"/>
                </a:lnTo>
                <a:lnTo>
                  <a:pt x="322" y="237"/>
                </a:lnTo>
                <a:lnTo>
                  <a:pt x="316" y="245"/>
                </a:lnTo>
                <a:lnTo>
                  <a:pt x="311" y="254"/>
                </a:lnTo>
                <a:lnTo>
                  <a:pt x="306" y="263"/>
                </a:lnTo>
                <a:lnTo>
                  <a:pt x="301" y="272"/>
                </a:lnTo>
                <a:lnTo>
                  <a:pt x="297" y="281"/>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89" name="Freeform 1037" descr="Papyrus"/>
          <p:cNvSpPr>
            <a:spLocks/>
          </p:cNvSpPr>
          <p:nvPr/>
        </p:nvSpPr>
        <p:spPr bwMode="auto">
          <a:xfrm>
            <a:off x="2973388" y="3676650"/>
            <a:ext cx="533400" cy="425450"/>
          </a:xfrm>
          <a:custGeom>
            <a:avLst/>
            <a:gdLst/>
            <a:ahLst/>
            <a:cxnLst>
              <a:cxn ang="0">
                <a:pos x="295" y="0"/>
              </a:cxn>
              <a:cxn ang="0">
                <a:pos x="38" y="181"/>
              </a:cxn>
              <a:cxn ang="0">
                <a:pos x="14" y="151"/>
              </a:cxn>
              <a:cxn ang="0">
                <a:pos x="0" y="252"/>
              </a:cxn>
              <a:cxn ang="0">
                <a:pos x="103" y="267"/>
              </a:cxn>
              <a:cxn ang="0">
                <a:pos x="83" y="242"/>
              </a:cxn>
              <a:cxn ang="0">
                <a:pos x="335" y="65"/>
              </a:cxn>
              <a:cxn ang="0">
                <a:pos x="329" y="57"/>
              </a:cxn>
              <a:cxn ang="0">
                <a:pos x="324" y="48"/>
              </a:cxn>
              <a:cxn ang="0">
                <a:pos x="319" y="41"/>
              </a:cxn>
              <a:cxn ang="0">
                <a:pos x="313" y="33"/>
              </a:cxn>
              <a:cxn ang="0">
                <a:pos x="309" y="25"/>
              </a:cxn>
              <a:cxn ang="0">
                <a:pos x="304" y="16"/>
              </a:cxn>
              <a:cxn ang="0">
                <a:pos x="300" y="8"/>
              </a:cxn>
              <a:cxn ang="0">
                <a:pos x="295" y="0"/>
              </a:cxn>
            </a:cxnLst>
            <a:rect l="0" t="0" r="r" b="b"/>
            <a:pathLst>
              <a:path w="336" h="268">
                <a:moveTo>
                  <a:pt x="295" y="0"/>
                </a:moveTo>
                <a:lnTo>
                  <a:pt x="38" y="181"/>
                </a:lnTo>
                <a:lnTo>
                  <a:pt x="14" y="151"/>
                </a:lnTo>
                <a:lnTo>
                  <a:pt x="0" y="252"/>
                </a:lnTo>
                <a:lnTo>
                  <a:pt x="103" y="267"/>
                </a:lnTo>
                <a:lnTo>
                  <a:pt x="83" y="242"/>
                </a:lnTo>
                <a:lnTo>
                  <a:pt x="335" y="65"/>
                </a:lnTo>
                <a:lnTo>
                  <a:pt x="329" y="57"/>
                </a:lnTo>
                <a:lnTo>
                  <a:pt x="324" y="48"/>
                </a:lnTo>
                <a:lnTo>
                  <a:pt x="319" y="41"/>
                </a:lnTo>
                <a:lnTo>
                  <a:pt x="313" y="33"/>
                </a:lnTo>
                <a:lnTo>
                  <a:pt x="309" y="25"/>
                </a:lnTo>
                <a:lnTo>
                  <a:pt x="304" y="16"/>
                </a:lnTo>
                <a:lnTo>
                  <a:pt x="300" y="8"/>
                </a:lnTo>
                <a:lnTo>
                  <a:pt x="295" y="0"/>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90" name="Freeform 1038" descr="Papyrus"/>
          <p:cNvSpPr>
            <a:spLocks/>
          </p:cNvSpPr>
          <p:nvPr/>
        </p:nvSpPr>
        <p:spPr bwMode="auto">
          <a:xfrm>
            <a:off x="5181600" y="4076700"/>
            <a:ext cx="384175" cy="549275"/>
          </a:xfrm>
          <a:custGeom>
            <a:avLst/>
            <a:gdLst/>
            <a:ahLst/>
            <a:cxnLst>
              <a:cxn ang="0">
                <a:pos x="69" y="0"/>
              </a:cxn>
              <a:cxn ang="0">
                <a:pos x="207" y="269"/>
              </a:cxn>
              <a:cxn ang="0">
                <a:pos x="241" y="255"/>
              </a:cxn>
              <a:cxn ang="0">
                <a:pos x="206" y="345"/>
              </a:cxn>
              <a:cxn ang="0">
                <a:pos x="110" y="313"/>
              </a:cxn>
              <a:cxn ang="0">
                <a:pos x="139" y="300"/>
              </a:cxn>
              <a:cxn ang="0">
                <a:pos x="0" y="29"/>
              </a:cxn>
              <a:cxn ang="0">
                <a:pos x="9" y="26"/>
              </a:cxn>
              <a:cxn ang="0">
                <a:pos x="18" y="22"/>
              </a:cxn>
              <a:cxn ang="0">
                <a:pos x="27" y="19"/>
              </a:cxn>
              <a:cxn ang="0">
                <a:pos x="35" y="15"/>
              </a:cxn>
              <a:cxn ang="0">
                <a:pos x="44" y="11"/>
              </a:cxn>
              <a:cxn ang="0">
                <a:pos x="53" y="8"/>
              </a:cxn>
              <a:cxn ang="0">
                <a:pos x="60" y="4"/>
              </a:cxn>
              <a:cxn ang="0">
                <a:pos x="69" y="0"/>
              </a:cxn>
            </a:cxnLst>
            <a:rect l="0" t="0" r="r" b="b"/>
            <a:pathLst>
              <a:path w="242" h="346">
                <a:moveTo>
                  <a:pt x="69" y="0"/>
                </a:moveTo>
                <a:lnTo>
                  <a:pt x="207" y="269"/>
                </a:lnTo>
                <a:lnTo>
                  <a:pt x="241" y="255"/>
                </a:lnTo>
                <a:lnTo>
                  <a:pt x="206" y="345"/>
                </a:lnTo>
                <a:lnTo>
                  <a:pt x="110" y="313"/>
                </a:lnTo>
                <a:lnTo>
                  <a:pt x="139" y="300"/>
                </a:lnTo>
                <a:lnTo>
                  <a:pt x="0" y="29"/>
                </a:lnTo>
                <a:lnTo>
                  <a:pt x="9" y="26"/>
                </a:lnTo>
                <a:lnTo>
                  <a:pt x="18" y="22"/>
                </a:lnTo>
                <a:lnTo>
                  <a:pt x="27" y="19"/>
                </a:lnTo>
                <a:lnTo>
                  <a:pt x="35" y="15"/>
                </a:lnTo>
                <a:lnTo>
                  <a:pt x="44" y="11"/>
                </a:lnTo>
                <a:lnTo>
                  <a:pt x="53" y="8"/>
                </a:lnTo>
                <a:lnTo>
                  <a:pt x="60" y="4"/>
                </a:lnTo>
                <a:lnTo>
                  <a:pt x="69" y="0"/>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91" name="Freeform 1039" descr="Papyrus"/>
          <p:cNvSpPr>
            <a:spLocks/>
          </p:cNvSpPr>
          <p:nvPr/>
        </p:nvSpPr>
        <p:spPr bwMode="auto">
          <a:xfrm>
            <a:off x="3613150" y="4038600"/>
            <a:ext cx="388938" cy="565150"/>
          </a:xfrm>
          <a:custGeom>
            <a:avLst/>
            <a:gdLst/>
            <a:ahLst/>
            <a:cxnLst>
              <a:cxn ang="0">
                <a:pos x="171" y="0"/>
              </a:cxn>
              <a:cxn ang="0">
                <a:pos x="35" y="275"/>
              </a:cxn>
              <a:cxn ang="0">
                <a:pos x="0" y="259"/>
              </a:cxn>
              <a:cxn ang="0">
                <a:pos x="37" y="355"/>
              </a:cxn>
              <a:cxn ang="0">
                <a:pos x="137" y="321"/>
              </a:cxn>
              <a:cxn ang="0">
                <a:pos x="107" y="307"/>
              </a:cxn>
              <a:cxn ang="0">
                <a:pos x="244" y="30"/>
              </a:cxn>
              <a:cxn ang="0">
                <a:pos x="235" y="26"/>
              </a:cxn>
              <a:cxn ang="0">
                <a:pos x="226" y="22"/>
              </a:cxn>
              <a:cxn ang="0">
                <a:pos x="216" y="18"/>
              </a:cxn>
              <a:cxn ang="0">
                <a:pos x="208" y="15"/>
              </a:cxn>
              <a:cxn ang="0">
                <a:pos x="198" y="12"/>
              </a:cxn>
              <a:cxn ang="0">
                <a:pos x="189" y="7"/>
              </a:cxn>
              <a:cxn ang="0">
                <a:pos x="181" y="5"/>
              </a:cxn>
              <a:cxn ang="0">
                <a:pos x="171" y="0"/>
              </a:cxn>
            </a:cxnLst>
            <a:rect l="0" t="0" r="r" b="b"/>
            <a:pathLst>
              <a:path w="245" h="356">
                <a:moveTo>
                  <a:pt x="171" y="0"/>
                </a:moveTo>
                <a:lnTo>
                  <a:pt x="35" y="275"/>
                </a:lnTo>
                <a:lnTo>
                  <a:pt x="0" y="259"/>
                </a:lnTo>
                <a:lnTo>
                  <a:pt x="37" y="355"/>
                </a:lnTo>
                <a:lnTo>
                  <a:pt x="137" y="321"/>
                </a:lnTo>
                <a:lnTo>
                  <a:pt x="107" y="307"/>
                </a:lnTo>
                <a:lnTo>
                  <a:pt x="244" y="30"/>
                </a:lnTo>
                <a:lnTo>
                  <a:pt x="235" y="26"/>
                </a:lnTo>
                <a:lnTo>
                  <a:pt x="226" y="22"/>
                </a:lnTo>
                <a:lnTo>
                  <a:pt x="216" y="18"/>
                </a:lnTo>
                <a:lnTo>
                  <a:pt x="208" y="15"/>
                </a:lnTo>
                <a:lnTo>
                  <a:pt x="198" y="12"/>
                </a:lnTo>
                <a:lnTo>
                  <a:pt x="189" y="7"/>
                </a:lnTo>
                <a:lnTo>
                  <a:pt x="181" y="5"/>
                </a:lnTo>
                <a:lnTo>
                  <a:pt x="171" y="0"/>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92" name="Freeform 1040" descr="Papyrus"/>
          <p:cNvSpPr>
            <a:spLocks/>
          </p:cNvSpPr>
          <p:nvPr/>
        </p:nvSpPr>
        <p:spPr bwMode="auto">
          <a:xfrm>
            <a:off x="5638800" y="3657600"/>
            <a:ext cx="533400" cy="381000"/>
          </a:xfrm>
          <a:custGeom>
            <a:avLst/>
            <a:gdLst/>
            <a:ahLst/>
            <a:cxnLst>
              <a:cxn ang="0">
                <a:pos x="35" y="0"/>
              </a:cxn>
              <a:cxn ang="0">
                <a:pos x="285" y="186"/>
              </a:cxn>
              <a:cxn ang="0">
                <a:pos x="306" y="155"/>
              </a:cxn>
              <a:cxn ang="0">
                <a:pos x="321" y="258"/>
              </a:cxn>
              <a:cxn ang="0">
                <a:pos x="223" y="273"/>
              </a:cxn>
              <a:cxn ang="0">
                <a:pos x="241" y="248"/>
              </a:cxn>
              <a:cxn ang="0">
                <a:pos x="0" y="68"/>
              </a:cxn>
              <a:cxn ang="0">
                <a:pos x="5" y="60"/>
              </a:cxn>
              <a:cxn ang="0">
                <a:pos x="9" y="52"/>
              </a:cxn>
              <a:cxn ang="0">
                <a:pos x="15" y="43"/>
              </a:cxn>
              <a:cxn ang="0">
                <a:pos x="19" y="34"/>
              </a:cxn>
              <a:cxn ang="0">
                <a:pos x="23" y="26"/>
              </a:cxn>
              <a:cxn ang="0">
                <a:pos x="27" y="18"/>
              </a:cxn>
              <a:cxn ang="0">
                <a:pos x="31" y="9"/>
              </a:cxn>
              <a:cxn ang="0">
                <a:pos x="35" y="0"/>
              </a:cxn>
            </a:cxnLst>
            <a:rect l="0" t="0" r="r" b="b"/>
            <a:pathLst>
              <a:path w="322" h="274">
                <a:moveTo>
                  <a:pt x="35" y="0"/>
                </a:moveTo>
                <a:lnTo>
                  <a:pt x="285" y="186"/>
                </a:lnTo>
                <a:lnTo>
                  <a:pt x="306" y="155"/>
                </a:lnTo>
                <a:lnTo>
                  <a:pt x="321" y="258"/>
                </a:lnTo>
                <a:lnTo>
                  <a:pt x="223" y="273"/>
                </a:lnTo>
                <a:lnTo>
                  <a:pt x="241" y="248"/>
                </a:lnTo>
                <a:lnTo>
                  <a:pt x="0" y="68"/>
                </a:lnTo>
                <a:lnTo>
                  <a:pt x="5" y="60"/>
                </a:lnTo>
                <a:lnTo>
                  <a:pt x="9" y="52"/>
                </a:lnTo>
                <a:lnTo>
                  <a:pt x="15" y="43"/>
                </a:lnTo>
                <a:lnTo>
                  <a:pt x="19" y="34"/>
                </a:lnTo>
                <a:lnTo>
                  <a:pt x="23" y="26"/>
                </a:lnTo>
                <a:lnTo>
                  <a:pt x="27" y="18"/>
                </a:lnTo>
                <a:lnTo>
                  <a:pt x="31" y="9"/>
                </a:lnTo>
                <a:lnTo>
                  <a:pt x="35" y="0"/>
                </a:lnTo>
              </a:path>
            </a:pathLst>
          </a:custGeom>
          <a:blipFill dpi="0" rotWithShape="0">
            <a:blip r:embed="rId3" cstate="print"/>
            <a:srcRect/>
            <a:tile tx="0" ty="0" sx="100000" sy="100000" flip="none" algn="tl"/>
          </a:blipFill>
          <a:ln w="25400" cap="rnd" cmpd="sng">
            <a:solidFill>
              <a:schemeClr val="tx1"/>
            </a:solidFill>
            <a:prstDash val="solid"/>
            <a:round/>
            <a:headEnd type="none" w="med" len="med"/>
            <a:tailEnd type="none" w="med" len="med"/>
          </a:ln>
          <a:effectLst/>
        </p:spPr>
        <p:txBody>
          <a:bodyPr/>
          <a:lstStyle/>
          <a:p>
            <a:endParaRPr lang="en-US"/>
          </a:p>
        </p:txBody>
      </p:sp>
      <p:sp>
        <p:nvSpPr>
          <p:cNvPr id="229393" name="Freeform 1041"/>
          <p:cNvSpPr>
            <a:spLocks/>
          </p:cNvSpPr>
          <p:nvPr/>
        </p:nvSpPr>
        <p:spPr bwMode="auto">
          <a:xfrm>
            <a:off x="3814763" y="762000"/>
            <a:ext cx="1512887" cy="1273175"/>
          </a:xfrm>
          <a:custGeom>
            <a:avLst/>
            <a:gdLst/>
            <a:ahLst/>
            <a:cxnLst>
              <a:cxn ang="0">
                <a:pos x="536" y="528"/>
              </a:cxn>
              <a:cxn ang="0">
                <a:pos x="536" y="637"/>
              </a:cxn>
              <a:cxn ang="0">
                <a:pos x="463" y="543"/>
              </a:cxn>
              <a:cxn ang="0">
                <a:pos x="426" y="649"/>
              </a:cxn>
              <a:cxn ang="0">
                <a:pos x="387" y="545"/>
              </a:cxn>
              <a:cxn ang="0">
                <a:pos x="314" y="638"/>
              </a:cxn>
              <a:cxn ang="0">
                <a:pos x="314" y="529"/>
              </a:cxn>
              <a:cxn ang="0">
                <a:pos x="212" y="607"/>
              </a:cxn>
              <a:cxn ang="0">
                <a:pos x="252" y="501"/>
              </a:cxn>
              <a:cxn ang="0">
                <a:pos x="124" y="555"/>
              </a:cxn>
              <a:cxn ang="0">
                <a:pos x="199" y="460"/>
              </a:cxn>
              <a:cxn ang="0">
                <a:pos x="58" y="488"/>
              </a:cxn>
              <a:cxn ang="0">
                <a:pos x="160" y="409"/>
              </a:cxn>
              <a:cxn ang="0">
                <a:pos x="15" y="409"/>
              </a:cxn>
              <a:cxn ang="0">
                <a:pos x="140" y="354"/>
              </a:cxn>
              <a:cxn ang="0">
                <a:pos x="0" y="323"/>
              </a:cxn>
              <a:cxn ang="0">
                <a:pos x="140" y="295"/>
              </a:cxn>
              <a:cxn ang="0">
                <a:pos x="15" y="240"/>
              </a:cxn>
              <a:cxn ang="0">
                <a:pos x="160" y="240"/>
              </a:cxn>
              <a:cxn ang="0">
                <a:pos x="58" y="162"/>
              </a:cxn>
              <a:cxn ang="0">
                <a:pos x="199" y="191"/>
              </a:cxn>
              <a:cxn ang="0">
                <a:pos x="127" y="96"/>
              </a:cxn>
              <a:cxn ang="0">
                <a:pos x="253" y="153"/>
              </a:cxn>
              <a:cxn ang="0">
                <a:pos x="214" y="46"/>
              </a:cxn>
              <a:cxn ang="0">
                <a:pos x="314" y="123"/>
              </a:cxn>
              <a:cxn ang="0">
                <a:pos x="318" y="11"/>
              </a:cxn>
              <a:cxn ang="0">
                <a:pos x="389" y="107"/>
              </a:cxn>
              <a:cxn ang="0">
                <a:pos x="426" y="0"/>
              </a:cxn>
              <a:cxn ang="0">
                <a:pos x="463" y="107"/>
              </a:cxn>
              <a:cxn ang="0">
                <a:pos x="536" y="12"/>
              </a:cxn>
              <a:cxn ang="0">
                <a:pos x="536" y="123"/>
              </a:cxn>
              <a:cxn ang="0">
                <a:pos x="640" y="46"/>
              </a:cxn>
              <a:cxn ang="0">
                <a:pos x="603" y="152"/>
              </a:cxn>
              <a:cxn ang="0">
                <a:pos x="727" y="96"/>
              </a:cxn>
              <a:cxn ang="0">
                <a:pos x="654" y="193"/>
              </a:cxn>
              <a:cxn ang="0">
                <a:pos x="794" y="164"/>
              </a:cxn>
              <a:cxn ang="0">
                <a:pos x="694" y="240"/>
              </a:cxn>
              <a:cxn ang="0">
                <a:pos x="838" y="240"/>
              </a:cxn>
              <a:cxn ang="0">
                <a:pos x="712" y="297"/>
              </a:cxn>
              <a:cxn ang="0">
                <a:pos x="851" y="326"/>
              </a:cxn>
              <a:cxn ang="0">
                <a:pos x="712" y="354"/>
              </a:cxn>
              <a:cxn ang="0">
                <a:pos x="838" y="409"/>
              </a:cxn>
              <a:cxn ang="0">
                <a:pos x="690" y="409"/>
              </a:cxn>
              <a:cxn ang="0">
                <a:pos x="794" y="487"/>
              </a:cxn>
              <a:cxn ang="0">
                <a:pos x="654" y="459"/>
              </a:cxn>
              <a:cxn ang="0">
                <a:pos x="726" y="553"/>
              </a:cxn>
              <a:cxn ang="0">
                <a:pos x="600" y="500"/>
              </a:cxn>
              <a:cxn ang="0">
                <a:pos x="640" y="605"/>
              </a:cxn>
              <a:cxn ang="0">
                <a:pos x="536" y="528"/>
              </a:cxn>
            </a:cxnLst>
            <a:rect l="0" t="0" r="r" b="b"/>
            <a:pathLst>
              <a:path w="852" h="650">
                <a:moveTo>
                  <a:pt x="536" y="528"/>
                </a:moveTo>
                <a:lnTo>
                  <a:pt x="536" y="637"/>
                </a:lnTo>
                <a:lnTo>
                  <a:pt x="463" y="543"/>
                </a:lnTo>
                <a:lnTo>
                  <a:pt x="426" y="649"/>
                </a:lnTo>
                <a:lnTo>
                  <a:pt x="387" y="545"/>
                </a:lnTo>
                <a:lnTo>
                  <a:pt x="314" y="638"/>
                </a:lnTo>
                <a:lnTo>
                  <a:pt x="314" y="529"/>
                </a:lnTo>
                <a:lnTo>
                  <a:pt x="212" y="607"/>
                </a:lnTo>
                <a:lnTo>
                  <a:pt x="252" y="501"/>
                </a:lnTo>
                <a:lnTo>
                  <a:pt x="124" y="555"/>
                </a:lnTo>
                <a:lnTo>
                  <a:pt x="199" y="460"/>
                </a:lnTo>
                <a:lnTo>
                  <a:pt x="58" y="488"/>
                </a:lnTo>
                <a:lnTo>
                  <a:pt x="160" y="409"/>
                </a:lnTo>
                <a:lnTo>
                  <a:pt x="15" y="409"/>
                </a:lnTo>
                <a:lnTo>
                  <a:pt x="140" y="354"/>
                </a:lnTo>
                <a:lnTo>
                  <a:pt x="0" y="323"/>
                </a:lnTo>
                <a:lnTo>
                  <a:pt x="140" y="295"/>
                </a:lnTo>
                <a:lnTo>
                  <a:pt x="15" y="240"/>
                </a:lnTo>
                <a:lnTo>
                  <a:pt x="160" y="240"/>
                </a:lnTo>
                <a:lnTo>
                  <a:pt x="58" y="162"/>
                </a:lnTo>
                <a:lnTo>
                  <a:pt x="199" y="191"/>
                </a:lnTo>
                <a:lnTo>
                  <a:pt x="127" y="96"/>
                </a:lnTo>
                <a:lnTo>
                  <a:pt x="253" y="153"/>
                </a:lnTo>
                <a:lnTo>
                  <a:pt x="214" y="46"/>
                </a:lnTo>
                <a:lnTo>
                  <a:pt x="314" y="123"/>
                </a:lnTo>
                <a:lnTo>
                  <a:pt x="318" y="11"/>
                </a:lnTo>
                <a:lnTo>
                  <a:pt x="389" y="107"/>
                </a:lnTo>
                <a:lnTo>
                  <a:pt x="426" y="0"/>
                </a:lnTo>
                <a:lnTo>
                  <a:pt x="463" y="107"/>
                </a:lnTo>
                <a:lnTo>
                  <a:pt x="536" y="12"/>
                </a:lnTo>
                <a:lnTo>
                  <a:pt x="536" y="123"/>
                </a:lnTo>
                <a:lnTo>
                  <a:pt x="640" y="46"/>
                </a:lnTo>
                <a:lnTo>
                  <a:pt x="603" y="152"/>
                </a:lnTo>
                <a:lnTo>
                  <a:pt x="727" y="96"/>
                </a:lnTo>
                <a:lnTo>
                  <a:pt x="654" y="193"/>
                </a:lnTo>
                <a:lnTo>
                  <a:pt x="794" y="164"/>
                </a:lnTo>
                <a:lnTo>
                  <a:pt x="694" y="240"/>
                </a:lnTo>
                <a:lnTo>
                  <a:pt x="838" y="240"/>
                </a:lnTo>
                <a:lnTo>
                  <a:pt x="712" y="297"/>
                </a:lnTo>
                <a:lnTo>
                  <a:pt x="851" y="326"/>
                </a:lnTo>
                <a:lnTo>
                  <a:pt x="712" y="354"/>
                </a:lnTo>
                <a:lnTo>
                  <a:pt x="838" y="409"/>
                </a:lnTo>
                <a:lnTo>
                  <a:pt x="690" y="409"/>
                </a:lnTo>
                <a:lnTo>
                  <a:pt x="794" y="487"/>
                </a:lnTo>
                <a:lnTo>
                  <a:pt x="654" y="459"/>
                </a:lnTo>
                <a:lnTo>
                  <a:pt x="726" y="553"/>
                </a:lnTo>
                <a:lnTo>
                  <a:pt x="600" y="500"/>
                </a:lnTo>
                <a:lnTo>
                  <a:pt x="640" y="605"/>
                </a:lnTo>
                <a:lnTo>
                  <a:pt x="536" y="528"/>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394" name="Rectangle 1042"/>
          <p:cNvSpPr>
            <a:spLocks noChangeArrowheads="1"/>
          </p:cNvSpPr>
          <p:nvPr/>
        </p:nvSpPr>
        <p:spPr bwMode="auto">
          <a:xfrm>
            <a:off x="4079875" y="1009650"/>
            <a:ext cx="984250" cy="742950"/>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50%</a:t>
            </a:r>
          </a:p>
          <a:p>
            <a:pPr algn="ctr" defTabSz="1592263" eaLnBrk="0" hangingPunct="0">
              <a:lnSpc>
                <a:spcPct val="90000"/>
              </a:lnSpc>
            </a:pPr>
            <a:r>
              <a:rPr lang="en-US" sz="1500" b="1"/>
              <a:t>Spousal</a:t>
            </a:r>
          </a:p>
          <a:p>
            <a:pPr algn="ctr" defTabSz="1592263" eaLnBrk="0" hangingPunct="0">
              <a:lnSpc>
                <a:spcPct val="90000"/>
              </a:lnSpc>
            </a:pPr>
            <a:r>
              <a:rPr lang="en-US" sz="1500" b="1"/>
              <a:t> Abuse</a:t>
            </a:r>
          </a:p>
        </p:txBody>
      </p:sp>
      <p:sp>
        <p:nvSpPr>
          <p:cNvPr id="229395" name="Freeform 1043"/>
          <p:cNvSpPr>
            <a:spLocks/>
          </p:cNvSpPr>
          <p:nvPr/>
        </p:nvSpPr>
        <p:spPr bwMode="auto">
          <a:xfrm>
            <a:off x="5257800" y="1066800"/>
            <a:ext cx="1622425" cy="1146175"/>
          </a:xfrm>
          <a:custGeom>
            <a:avLst/>
            <a:gdLst/>
            <a:ahLst/>
            <a:cxnLst>
              <a:cxn ang="0">
                <a:pos x="536" y="526"/>
              </a:cxn>
              <a:cxn ang="0">
                <a:pos x="536" y="637"/>
              </a:cxn>
              <a:cxn ang="0">
                <a:pos x="463" y="543"/>
              </a:cxn>
              <a:cxn ang="0">
                <a:pos x="427" y="649"/>
              </a:cxn>
              <a:cxn ang="0">
                <a:pos x="388" y="545"/>
              </a:cxn>
              <a:cxn ang="0">
                <a:pos x="315" y="638"/>
              </a:cxn>
              <a:cxn ang="0">
                <a:pos x="315" y="529"/>
              </a:cxn>
              <a:cxn ang="0">
                <a:pos x="212" y="607"/>
              </a:cxn>
              <a:cxn ang="0">
                <a:pos x="252" y="500"/>
              </a:cxn>
              <a:cxn ang="0">
                <a:pos x="124" y="555"/>
              </a:cxn>
              <a:cxn ang="0">
                <a:pos x="199" y="460"/>
              </a:cxn>
              <a:cxn ang="0">
                <a:pos x="59" y="488"/>
              </a:cxn>
              <a:cxn ang="0">
                <a:pos x="160" y="409"/>
              </a:cxn>
              <a:cxn ang="0">
                <a:pos x="15" y="409"/>
              </a:cxn>
              <a:cxn ang="0">
                <a:pos x="140" y="354"/>
              </a:cxn>
              <a:cxn ang="0">
                <a:pos x="0" y="323"/>
              </a:cxn>
              <a:cxn ang="0">
                <a:pos x="140" y="295"/>
              </a:cxn>
              <a:cxn ang="0">
                <a:pos x="15" y="240"/>
              </a:cxn>
              <a:cxn ang="0">
                <a:pos x="160" y="240"/>
              </a:cxn>
              <a:cxn ang="0">
                <a:pos x="59" y="162"/>
              </a:cxn>
              <a:cxn ang="0">
                <a:pos x="199" y="190"/>
              </a:cxn>
              <a:cxn ang="0">
                <a:pos x="127" y="96"/>
              </a:cxn>
              <a:cxn ang="0">
                <a:pos x="253" y="153"/>
              </a:cxn>
              <a:cxn ang="0">
                <a:pos x="214" y="45"/>
              </a:cxn>
              <a:cxn ang="0">
                <a:pos x="315" y="123"/>
              </a:cxn>
              <a:cxn ang="0">
                <a:pos x="318" y="11"/>
              </a:cxn>
              <a:cxn ang="0">
                <a:pos x="389" y="107"/>
              </a:cxn>
              <a:cxn ang="0">
                <a:pos x="427" y="0"/>
              </a:cxn>
              <a:cxn ang="0">
                <a:pos x="463" y="107"/>
              </a:cxn>
              <a:cxn ang="0">
                <a:pos x="536" y="12"/>
              </a:cxn>
              <a:cxn ang="0">
                <a:pos x="536" y="123"/>
              </a:cxn>
              <a:cxn ang="0">
                <a:pos x="640" y="45"/>
              </a:cxn>
              <a:cxn ang="0">
                <a:pos x="603" y="152"/>
              </a:cxn>
              <a:cxn ang="0">
                <a:pos x="728" y="96"/>
              </a:cxn>
              <a:cxn ang="0">
                <a:pos x="654" y="191"/>
              </a:cxn>
              <a:cxn ang="0">
                <a:pos x="794" y="164"/>
              </a:cxn>
              <a:cxn ang="0">
                <a:pos x="694" y="240"/>
              </a:cxn>
              <a:cxn ang="0">
                <a:pos x="839" y="240"/>
              </a:cxn>
              <a:cxn ang="0">
                <a:pos x="712" y="297"/>
              </a:cxn>
              <a:cxn ang="0">
                <a:pos x="851" y="326"/>
              </a:cxn>
              <a:cxn ang="0">
                <a:pos x="712" y="354"/>
              </a:cxn>
              <a:cxn ang="0">
                <a:pos x="839" y="409"/>
              </a:cxn>
              <a:cxn ang="0">
                <a:pos x="691" y="409"/>
              </a:cxn>
              <a:cxn ang="0">
                <a:pos x="794" y="487"/>
              </a:cxn>
              <a:cxn ang="0">
                <a:pos x="654" y="459"/>
              </a:cxn>
              <a:cxn ang="0">
                <a:pos x="727" y="553"/>
              </a:cxn>
              <a:cxn ang="0">
                <a:pos x="600" y="500"/>
              </a:cxn>
              <a:cxn ang="0">
                <a:pos x="640" y="605"/>
              </a:cxn>
              <a:cxn ang="0">
                <a:pos x="536" y="526"/>
              </a:cxn>
            </a:cxnLst>
            <a:rect l="0" t="0" r="r" b="b"/>
            <a:pathLst>
              <a:path w="852" h="650">
                <a:moveTo>
                  <a:pt x="536" y="526"/>
                </a:moveTo>
                <a:lnTo>
                  <a:pt x="536" y="637"/>
                </a:lnTo>
                <a:lnTo>
                  <a:pt x="463" y="543"/>
                </a:lnTo>
                <a:lnTo>
                  <a:pt x="427" y="649"/>
                </a:lnTo>
                <a:lnTo>
                  <a:pt x="388" y="545"/>
                </a:lnTo>
                <a:lnTo>
                  <a:pt x="315" y="638"/>
                </a:lnTo>
                <a:lnTo>
                  <a:pt x="315" y="529"/>
                </a:lnTo>
                <a:lnTo>
                  <a:pt x="212" y="607"/>
                </a:lnTo>
                <a:lnTo>
                  <a:pt x="252" y="500"/>
                </a:lnTo>
                <a:lnTo>
                  <a:pt x="124" y="555"/>
                </a:lnTo>
                <a:lnTo>
                  <a:pt x="199" y="460"/>
                </a:lnTo>
                <a:lnTo>
                  <a:pt x="59" y="488"/>
                </a:lnTo>
                <a:lnTo>
                  <a:pt x="160" y="409"/>
                </a:lnTo>
                <a:lnTo>
                  <a:pt x="15" y="409"/>
                </a:lnTo>
                <a:lnTo>
                  <a:pt x="140" y="354"/>
                </a:lnTo>
                <a:lnTo>
                  <a:pt x="0" y="323"/>
                </a:lnTo>
                <a:lnTo>
                  <a:pt x="140" y="295"/>
                </a:lnTo>
                <a:lnTo>
                  <a:pt x="15" y="240"/>
                </a:lnTo>
                <a:lnTo>
                  <a:pt x="160" y="240"/>
                </a:lnTo>
                <a:lnTo>
                  <a:pt x="59" y="162"/>
                </a:lnTo>
                <a:lnTo>
                  <a:pt x="199" y="190"/>
                </a:lnTo>
                <a:lnTo>
                  <a:pt x="127" y="96"/>
                </a:lnTo>
                <a:lnTo>
                  <a:pt x="253" y="153"/>
                </a:lnTo>
                <a:lnTo>
                  <a:pt x="214" y="45"/>
                </a:lnTo>
                <a:lnTo>
                  <a:pt x="315" y="123"/>
                </a:lnTo>
                <a:lnTo>
                  <a:pt x="318" y="11"/>
                </a:lnTo>
                <a:lnTo>
                  <a:pt x="389" y="107"/>
                </a:lnTo>
                <a:lnTo>
                  <a:pt x="427" y="0"/>
                </a:lnTo>
                <a:lnTo>
                  <a:pt x="463" y="107"/>
                </a:lnTo>
                <a:lnTo>
                  <a:pt x="536" y="12"/>
                </a:lnTo>
                <a:lnTo>
                  <a:pt x="536" y="123"/>
                </a:lnTo>
                <a:lnTo>
                  <a:pt x="640" y="45"/>
                </a:lnTo>
                <a:lnTo>
                  <a:pt x="603" y="152"/>
                </a:lnTo>
                <a:lnTo>
                  <a:pt x="728" y="96"/>
                </a:lnTo>
                <a:lnTo>
                  <a:pt x="654" y="191"/>
                </a:lnTo>
                <a:lnTo>
                  <a:pt x="794" y="164"/>
                </a:lnTo>
                <a:lnTo>
                  <a:pt x="694" y="240"/>
                </a:lnTo>
                <a:lnTo>
                  <a:pt x="839" y="240"/>
                </a:lnTo>
                <a:lnTo>
                  <a:pt x="712" y="297"/>
                </a:lnTo>
                <a:lnTo>
                  <a:pt x="851" y="326"/>
                </a:lnTo>
                <a:lnTo>
                  <a:pt x="712" y="354"/>
                </a:lnTo>
                <a:lnTo>
                  <a:pt x="839" y="409"/>
                </a:lnTo>
                <a:lnTo>
                  <a:pt x="691" y="409"/>
                </a:lnTo>
                <a:lnTo>
                  <a:pt x="794" y="487"/>
                </a:lnTo>
                <a:lnTo>
                  <a:pt x="654" y="459"/>
                </a:lnTo>
                <a:lnTo>
                  <a:pt x="727" y="553"/>
                </a:lnTo>
                <a:lnTo>
                  <a:pt x="600" y="500"/>
                </a:lnTo>
                <a:lnTo>
                  <a:pt x="640" y="605"/>
                </a:lnTo>
                <a:lnTo>
                  <a:pt x="536" y="526"/>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396" name="Rectangle 1044"/>
          <p:cNvSpPr>
            <a:spLocks noChangeArrowheads="1"/>
          </p:cNvSpPr>
          <p:nvPr/>
        </p:nvSpPr>
        <p:spPr bwMode="auto">
          <a:xfrm>
            <a:off x="5575300" y="1227138"/>
            <a:ext cx="998538" cy="742950"/>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39%</a:t>
            </a:r>
          </a:p>
          <a:p>
            <a:pPr algn="ctr" defTabSz="1592263" eaLnBrk="0" hangingPunct="0">
              <a:lnSpc>
                <a:spcPct val="90000"/>
              </a:lnSpc>
            </a:pPr>
            <a:r>
              <a:rPr lang="en-US" sz="1500" b="1"/>
              <a:t>Fatal</a:t>
            </a:r>
          </a:p>
          <a:p>
            <a:pPr algn="ctr" defTabSz="1592263" eaLnBrk="0" hangingPunct="0">
              <a:lnSpc>
                <a:spcPct val="90000"/>
              </a:lnSpc>
            </a:pPr>
            <a:r>
              <a:rPr lang="en-US" sz="1500" b="1"/>
              <a:t>Crashes</a:t>
            </a:r>
          </a:p>
        </p:txBody>
      </p:sp>
      <p:sp>
        <p:nvSpPr>
          <p:cNvPr id="229397" name="Freeform 1045"/>
          <p:cNvSpPr>
            <a:spLocks/>
          </p:cNvSpPr>
          <p:nvPr/>
        </p:nvSpPr>
        <p:spPr bwMode="auto">
          <a:xfrm>
            <a:off x="6248400" y="1905000"/>
            <a:ext cx="1468438" cy="1495425"/>
          </a:xfrm>
          <a:custGeom>
            <a:avLst/>
            <a:gdLst/>
            <a:ahLst/>
            <a:cxnLst>
              <a:cxn ang="0">
                <a:pos x="536" y="528"/>
              </a:cxn>
              <a:cxn ang="0">
                <a:pos x="536" y="638"/>
              </a:cxn>
              <a:cxn ang="0">
                <a:pos x="463" y="544"/>
              </a:cxn>
              <a:cxn ang="0">
                <a:pos x="427" y="651"/>
              </a:cxn>
              <a:cxn ang="0">
                <a:pos x="388" y="545"/>
              </a:cxn>
              <a:cxn ang="0">
                <a:pos x="315" y="639"/>
              </a:cxn>
              <a:cxn ang="0">
                <a:pos x="315" y="530"/>
              </a:cxn>
              <a:cxn ang="0">
                <a:pos x="212" y="609"/>
              </a:cxn>
              <a:cxn ang="0">
                <a:pos x="252" y="502"/>
              </a:cxn>
              <a:cxn ang="0">
                <a:pos x="124" y="556"/>
              </a:cxn>
              <a:cxn ang="0">
                <a:pos x="199" y="461"/>
              </a:cxn>
              <a:cxn ang="0">
                <a:pos x="59" y="489"/>
              </a:cxn>
              <a:cxn ang="0">
                <a:pos x="160" y="409"/>
              </a:cxn>
              <a:cxn ang="0">
                <a:pos x="15" y="409"/>
              </a:cxn>
              <a:cxn ang="0">
                <a:pos x="140" y="354"/>
              </a:cxn>
              <a:cxn ang="0">
                <a:pos x="0" y="325"/>
              </a:cxn>
              <a:cxn ang="0">
                <a:pos x="140" y="297"/>
              </a:cxn>
              <a:cxn ang="0">
                <a:pos x="15" y="242"/>
              </a:cxn>
              <a:cxn ang="0">
                <a:pos x="160" y="242"/>
              </a:cxn>
              <a:cxn ang="0">
                <a:pos x="59" y="162"/>
              </a:cxn>
              <a:cxn ang="0">
                <a:pos x="199" y="191"/>
              </a:cxn>
              <a:cxn ang="0">
                <a:pos x="127" y="98"/>
              </a:cxn>
              <a:cxn ang="0">
                <a:pos x="253" y="153"/>
              </a:cxn>
              <a:cxn ang="0">
                <a:pos x="214" y="46"/>
              </a:cxn>
              <a:cxn ang="0">
                <a:pos x="315" y="123"/>
              </a:cxn>
              <a:cxn ang="0">
                <a:pos x="318" y="11"/>
              </a:cxn>
              <a:cxn ang="0">
                <a:pos x="389" y="108"/>
              </a:cxn>
              <a:cxn ang="0">
                <a:pos x="427" y="0"/>
              </a:cxn>
              <a:cxn ang="0">
                <a:pos x="463" y="108"/>
              </a:cxn>
              <a:cxn ang="0">
                <a:pos x="536" y="13"/>
              </a:cxn>
              <a:cxn ang="0">
                <a:pos x="536" y="124"/>
              </a:cxn>
              <a:cxn ang="0">
                <a:pos x="640" y="46"/>
              </a:cxn>
              <a:cxn ang="0">
                <a:pos x="603" y="152"/>
              </a:cxn>
              <a:cxn ang="0">
                <a:pos x="728" y="98"/>
              </a:cxn>
              <a:cxn ang="0">
                <a:pos x="654" y="193"/>
              </a:cxn>
              <a:cxn ang="0">
                <a:pos x="794" y="164"/>
              </a:cxn>
              <a:cxn ang="0">
                <a:pos x="694" y="242"/>
              </a:cxn>
              <a:cxn ang="0">
                <a:pos x="839" y="242"/>
              </a:cxn>
              <a:cxn ang="0">
                <a:pos x="712" y="298"/>
              </a:cxn>
              <a:cxn ang="0">
                <a:pos x="851" y="326"/>
              </a:cxn>
              <a:cxn ang="0">
                <a:pos x="712" y="354"/>
              </a:cxn>
              <a:cxn ang="0">
                <a:pos x="839" y="409"/>
              </a:cxn>
              <a:cxn ang="0">
                <a:pos x="691" y="409"/>
              </a:cxn>
              <a:cxn ang="0">
                <a:pos x="794" y="489"/>
              </a:cxn>
              <a:cxn ang="0">
                <a:pos x="654" y="460"/>
              </a:cxn>
              <a:cxn ang="0">
                <a:pos x="727" y="553"/>
              </a:cxn>
              <a:cxn ang="0">
                <a:pos x="600" y="500"/>
              </a:cxn>
              <a:cxn ang="0">
                <a:pos x="640" y="607"/>
              </a:cxn>
              <a:cxn ang="0">
                <a:pos x="536" y="528"/>
              </a:cxn>
            </a:cxnLst>
            <a:rect l="0" t="0" r="r" b="b"/>
            <a:pathLst>
              <a:path w="852" h="652">
                <a:moveTo>
                  <a:pt x="536" y="528"/>
                </a:moveTo>
                <a:lnTo>
                  <a:pt x="536" y="638"/>
                </a:lnTo>
                <a:lnTo>
                  <a:pt x="463" y="544"/>
                </a:lnTo>
                <a:lnTo>
                  <a:pt x="427" y="651"/>
                </a:lnTo>
                <a:lnTo>
                  <a:pt x="388" y="545"/>
                </a:lnTo>
                <a:lnTo>
                  <a:pt x="315" y="639"/>
                </a:lnTo>
                <a:lnTo>
                  <a:pt x="315" y="530"/>
                </a:lnTo>
                <a:lnTo>
                  <a:pt x="212" y="609"/>
                </a:lnTo>
                <a:lnTo>
                  <a:pt x="252" y="502"/>
                </a:lnTo>
                <a:lnTo>
                  <a:pt x="124" y="556"/>
                </a:lnTo>
                <a:lnTo>
                  <a:pt x="199" y="461"/>
                </a:lnTo>
                <a:lnTo>
                  <a:pt x="59" y="489"/>
                </a:lnTo>
                <a:lnTo>
                  <a:pt x="160" y="409"/>
                </a:lnTo>
                <a:lnTo>
                  <a:pt x="15" y="409"/>
                </a:lnTo>
                <a:lnTo>
                  <a:pt x="140" y="354"/>
                </a:lnTo>
                <a:lnTo>
                  <a:pt x="0" y="325"/>
                </a:lnTo>
                <a:lnTo>
                  <a:pt x="140" y="297"/>
                </a:lnTo>
                <a:lnTo>
                  <a:pt x="15" y="242"/>
                </a:lnTo>
                <a:lnTo>
                  <a:pt x="160" y="242"/>
                </a:lnTo>
                <a:lnTo>
                  <a:pt x="59" y="162"/>
                </a:lnTo>
                <a:lnTo>
                  <a:pt x="199" y="191"/>
                </a:lnTo>
                <a:lnTo>
                  <a:pt x="127" y="98"/>
                </a:lnTo>
                <a:lnTo>
                  <a:pt x="253" y="153"/>
                </a:lnTo>
                <a:lnTo>
                  <a:pt x="214" y="46"/>
                </a:lnTo>
                <a:lnTo>
                  <a:pt x="315" y="123"/>
                </a:lnTo>
                <a:lnTo>
                  <a:pt x="318" y="11"/>
                </a:lnTo>
                <a:lnTo>
                  <a:pt x="389" y="108"/>
                </a:lnTo>
                <a:lnTo>
                  <a:pt x="427" y="0"/>
                </a:lnTo>
                <a:lnTo>
                  <a:pt x="463" y="108"/>
                </a:lnTo>
                <a:lnTo>
                  <a:pt x="536" y="13"/>
                </a:lnTo>
                <a:lnTo>
                  <a:pt x="536" y="124"/>
                </a:lnTo>
                <a:lnTo>
                  <a:pt x="640" y="46"/>
                </a:lnTo>
                <a:lnTo>
                  <a:pt x="603" y="152"/>
                </a:lnTo>
                <a:lnTo>
                  <a:pt x="728" y="98"/>
                </a:lnTo>
                <a:lnTo>
                  <a:pt x="654" y="193"/>
                </a:lnTo>
                <a:lnTo>
                  <a:pt x="794" y="164"/>
                </a:lnTo>
                <a:lnTo>
                  <a:pt x="694" y="242"/>
                </a:lnTo>
                <a:lnTo>
                  <a:pt x="839" y="242"/>
                </a:lnTo>
                <a:lnTo>
                  <a:pt x="712" y="298"/>
                </a:lnTo>
                <a:lnTo>
                  <a:pt x="851" y="326"/>
                </a:lnTo>
                <a:lnTo>
                  <a:pt x="712" y="354"/>
                </a:lnTo>
                <a:lnTo>
                  <a:pt x="839" y="409"/>
                </a:lnTo>
                <a:lnTo>
                  <a:pt x="691" y="409"/>
                </a:lnTo>
                <a:lnTo>
                  <a:pt x="794" y="489"/>
                </a:lnTo>
                <a:lnTo>
                  <a:pt x="654" y="460"/>
                </a:lnTo>
                <a:lnTo>
                  <a:pt x="727" y="553"/>
                </a:lnTo>
                <a:lnTo>
                  <a:pt x="600" y="500"/>
                </a:lnTo>
                <a:lnTo>
                  <a:pt x="640" y="607"/>
                </a:lnTo>
                <a:lnTo>
                  <a:pt x="536" y="528"/>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398" name="Rectangle 1046"/>
          <p:cNvSpPr>
            <a:spLocks noChangeArrowheads="1"/>
          </p:cNvSpPr>
          <p:nvPr/>
        </p:nvSpPr>
        <p:spPr bwMode="auto">
          <a:xfrm>
            <a:off x="6500813" y="2435225"/>
            <a:ext cx="996950" cy="536575"/>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28-52%</a:t>
            </a:r>
          </a:p>
          <a:p>
            <a:pPr algn="ctr" defTabSz="1592263" eaLnBrk="0" hangingPunct="0">
              <a:lnSpc>
                <a:spcPct val="90000"/>
              </a:lnSpc>
            </a:pPr>
            <a:r>
              <a:rPr lang="en-US" sz="1500" b="1"/>
              <a:t>Murders</a:t>
            </a:r>
          </a:p>
        </p:txBody>
      </p:sp>
      <p:sp>
        <p:nvSpPr>
          <p:cNvPr id="229399" name="Freeform 1047"/>
          <p:cNvSpPr>
            <a:spLocks/>
          </p:cNvSpPr>
          <p:nvPr/>
        </p:nvSpPr>
        <p:spPr bwMode="auto">
          <a:xfrm>
            <a:off x="6324600" y="3429000"/>
            <a:ext cx="1676400" cy="1600200"/>
          </a:xfrm>
          <a:custGeom>
            <a:avLst/>
            <a:gdLst/>
            <a:ahLst/>
            <a:cxnLst>
              <a:cxn ang="0">
                <a:pos x="536" y="123"/>
              </a:cxn>
              <a:cxn ang="0">
                <a:pos x="536" y="13"/>
              </a:cxn>
              <a:cxn ang="0">
                <a:pos x="463" y="107"/>
              </a:cxn>
              <a:cxn ang="0">
                <a:pos x="427" y="0"/>
              </a:cxn>
              <a:cxn ang="0">
                <a:pos x="388" y="106"/>
              </a:cxn>
              <a:cxn ang="0">
                <a:pos x="315" y="12"/>
              </a:cxn>
              <a:cxn ang="0">
                <a:pos x="315" y="121"/>
              </a:cxn>
              <a:cxn ang="0">
                <a:pos x="212" y="42"/>
              </a:cxn>
              <a:cxn ang="0">
                <a:pos x="252" y="149"/>
              </a:cxn>
              <a:cxn ang="0">
                <a:pos x="124" y="95"/>
              </a:cxn>
              <a:cxn ang="0">
                <a:pos x="199" y="190"/>
              </a:cxn>
              <a:cxn ang="0">
                <a:pos x="59" y="162"/>
              </a:cxn>
              <a:cxn ang="0">
                <a:pos x="160" y="242"/>
              </a:cxn>
              <a:cxn ang="0">
                <a:pos x="15" y="242"/>
              </a:cxn>
              <a:cxn ang="0">
                <a:pos x="140" y="297"/>
              </a:cxn>
              <a:cxn ang="0">
                <a:pos x="0" y="326"/>
              </a:cxn>
              <a:cxn ang="0">
                <a:pos x="140" y="354"/>
              </a:cxn>
              <a:cxn ang="0">
                <a:pos x="15" y="409"/>
              </a:cxn>
              <a:cxn ang="0">
                <a:pos x="160" y="409"/>
              </a:cxn>
              <a:cxn ang="0">
                <a:pos x="59" y="489"/>
              </a:cxn>
              <a:cxn ang="0">
                <a:pos x="199" y="460"/>
              </a:cxn>
              <a:cxn ang="0">
                <a:pos x="127" y="553"/>
              </a:cxn>
              <a:cxn ang="0">
                <a:pos x="253" y="498"/>
              </a:cxn>
              <a:cxn ang="0">
                <a:pos x="214" y="605"/>
              </a:cxn>
              <a:cxn ang="0">
                <a:pos x="315" y="528"/>
              </a:cxn>
              <a:cxn ang="0">
                <a:pos x="318" y="640"/>
              </a:cxn>
              <a:cxn ang="0">
                <a:pos x="389" y="543"/>
              </a:cxn>
              <a:cxn ang="0">
                <a:pos x="427" y="651"/>
              </a:cxn>
              <a:cxn ang="0">
                <a:pos x="463" y="543"/>
              </a:cxn>
              <a:cxn ang="0">
                <a:pos x="536" y="638"/>
              </a:cxn>
              <a:cxn ang="0">
                <a:pos x="536" y="527"/>
              </a:cxn>
              <a:cxn ang="0">
                <a:pos x="640" y="605"/>
              </a:cxn>
              <a:cxn ang="0">
                <a:pos x="603" y="499"/>
              </a:cxn>
              <a:cxn ang="0">
                <a:pos x="728" y="553"/>
              </a:cxn>
              <a:cxn ang="0">
                <a:pos x="654" y="458"/>
              </a:cxn>
              <a:cxn ang="0">
                <a:pos x="794" y="487"/>
              </a:cxn>
              <a:cxn ang="0">
                <a:pos x="694" y="409"/>
              </a:cxn>
              <a:cxn ang="0">
                <a:pos x="839" y="409"/>
              </a:cxn>
              <a:cxn ang="0">
                <a:pos x="712" y="353"/>
              </a:cxn>
              <a:cxn ang="0">
                <a:pos x="851" y="325"/>
              </a:cxn>
              <a:cxn ang="0">
                <a:pos x="712" y="297"/>
              </a:cxn>
              <a:cxn ang="0">
                <a:pos x="839" y="242"/>
              </a:cxn>
              <a:cxn ang="0">
                <a:pos x="691" y="242"/>
              </a:cxn>
              <a:cxn ang="0">
                <a:pos x="794" y="162"/>
              </a:cxn>
              <a:cxn ang="0">
                <a:pos x="654" y="191"/>
              </a:cxn>
              <a:cxn ang="0">
                <a:pos x="727" y="98"/>
              </a:cxn>
              <a:cxn ang="0">
                <a:pos x="600" y="151"/>
              </a:cxn>
              <a:cxn ang="0">
                <a:pos x="640" y="44"/>
              </a:cxn>
              <a:cxn ang="0">
                <a:pos x="536" y="123"/>
              </a:cxn>
            </a:cxnLst>
            <a:rect l="0" t="0" r="r" b="b"/>
            <a:pathLst>
              <a:path w="852" h="652">
                <a:moveTo>
                  <a:pt x="536" y="123"/>
                </a:moveTo>
                <a:lnTo>
                  <a:pt x="536" y="13"/>
                </a:lnTo>
                <a:lnTo>
                  <a:pt x="463" y="107"/>
                </a:lnTo>
                <a:lnTo>
                  <a:pt x="427" y="0"/>
                </a:lnTo>
                <a:lnTo>
                  <a:pt x="388" y="106"/>
                </a:lnTo>
                <a:lnTo>
                  <a:pt x="315" y="12"/>
                </a:lnTo>
                <a:lnTo>
                  <a:pt x="315" y="121"/>
                </a:lnTo>
                <a:lnTo>
                  <a:pt x="212" y="42"/>
                </a:lnTo>
                <a:lnTo>
                  <a:pt x="252" y="149"/>
                </a:lnTo>
                <a:lnTo>
                  <a:pt x="124" y="95"/>
                </a:lnTo>
                <a:lnTo>
                  <a:pt x="199" y="190"/>
                </a:lnTo>
                <a:lnTo>
                  <a:pt x="59" y="162"/>
                </a:lnTo>
                <a:lnTo>
                  <a:pt x="160" y="242"/>
                </a:lnTo>
                <a:lnTo>
                  <a:pt x="15" y="242"/>
                </a:lnTo>
                <a:lnTo>
                  <a:pt x="140" y="297"/>
                </a:lnTo>
                <a:lnTo>
                  <a:pt x="0" y="326"/>
                </a:lnTo>
                <a:lnTo>
                  <a:pt x="140" y="354"/>
                </a:lnTo>
                <a:lnTo>
                  <a:pt x="15" y="409"/>
                </a:lnTo>
                <a:lnTo>
                  <a:pt x="160" y="409"/>
                </a:lnTo>
                <a:lnTo>
                  <a:pt x="59" y="489"/>
                </a:lnTo>
                <a:lnTo>
                  <a:pt x="199" y="460"/>
                </a:lnTo>
                <a:lnTo>
                  <a:pt x="127" y="553"/>
                </a:lnTo>
                <a:lnTo>
                  <a:pt x="253" y="498"/>
                </a:lnTo>
                <a:lnTo>
                  <a:pt x="214" y="605"/>
                </a:lnTo>
                <a:lnTo>
                  <a:pt x="315" y="528"/>
                </a:lnTo>
                <a:lnTo>
                  <a:pt x="318" y="640"/>
                </a:lnTo>
                <a:lnTo>
                  <a:pt x="389" y="543"/>
                </a:lnTo>
                <a:lnTo>
                  <a:pt x="427" y="651"/>
                </a:lnTo>
                <a:lnTo>
                  <a:pt x="463" y="543"/>
                </a:lnTo>
                <a:lnTo>
                  <a:pt x="536" y="638"/>
                </a:lnTo>
                <a:lnTo>
                  <a:pt x="536" y="527"/>
                </a:lnTo>
                <a:lnTo>
                  <a:pt x="640" y="605"/>
                </a:lnTo>
                <a:lnTo>
                  <a:pt x="603" y="499"/>
                </a:lnTo>
                <a:lnTo>
                  <a:pt x="728" y="553"/>
                </a:lnTo>
                <a:lnTo>
                  <a:pt x="654" y="458"/>
                </a:lnTo>
                <a:lnTo>
                  <a:pt x="794" y="487"/>
                </a:lnTo>
                <a:lnTo>
                  <a:pt x="694" y="409"/>
                </a:lnTo>
                <a:lnTo>
                  <a:pt x="839" y="409"/>
                </a:lnTo>
                <a:lnTo>
                  <a:pt x="712" y="353"/>
                </a:lnTo>
                <a:lnTo>
                  <a:pt x="851" y="325"/>
                </a:lnTo>
                <a:lnTo>
                  <a:pt x="712" y="297"/>
                </a:lnTo>
                <a:lnTo>
                  <a:pt x="839" y="242"/>
                </a:lnTo>
                <a:lnTo>
                  <a:pt x="691" y="242"/>
                </a:lnTo>
                <a:lnTo>
                  <a:pt x="794" y="162"/>
                </a:lnTo>
                <a:lnTo>
                  <a:pt x="654" y="191"/>
                </a:lnTo>
                <a:lnTo>
                  <a:pt x="727" y="98"/>
                </a:lnTo>
                <a:lnTo>
                  <a:pt x="600" y="151"/>
                </a:lnTo>
                <a:lnTo>
                  <a:pt x="640" y="44"/>
                </a:lnTo>
                <a:lnTo>
                  <a:pt x="536" y="123"/>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00" name="Rectangle 1048"/>
          <p:cNvSpPr>
            <a:spLocks noChangeArrowheads="1"/>
          </p:cNvSpPr>
          <p:nvPr/>
        </p:nvSpPr>
        <p:spPr bwMode="auto">
          <a:xfrm>
            <a:off x="6477000" y="3886200"/>
            <a:ext cx="1395413" cy="700088"/>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400" b="1"/>
              <a:t>56%</a:t>
            </a:r>
          </a:p>
          <a:p>
            <a:pPr algn="ctr" defTabSz="1592263" eaLnBrk="0" hangingPunct="0">
              <a:lnSpc>
                <a:spcPct val="90000"/>
              </a:lnSpc>
            </a:pPr>
            <a:r>
              <a:rPr lang="en-US" sz="1400" b="1"/>
              <a:t>Manslaughter</a:t>
            </a:r>
          </a:p>
          <a:p>
            <a:pPr algn="ctr" defTabSz="1592263" eaLnBrk="0" hangingPunct="0">
              <a:lnSpc>
                <a:spcPct val="90000"/>
              </a:lnSpc>
            </a:pPr>
            <a:r>
              <a:rPr lang="en-US" sz="1400" b="1"/>
              <a:t>Charges</a:t>
            </a:r>
          </a:p>
        </p:txBody>
      </p:sp>
      <p:sp>
        <p:nvSpPr>
          <p:cNvPr id="229401" name="Freeform 1049"/>
          <p:cNvSpPr>
            <a:spLocks/>
          </p:cNvSpPr>
          <p:nvPr/>
        </p:nvSpPr>
        <p:spPr bwMode="auto">
          <a:xfrm>
            <a:off x="5410200" y="4800600"/>
            <a:ext cx="1600200" cy="1143000"/>
          </a:xfrm>
          <a:custGeom>
            <a:avLst/>
            <a:gdLst/>
            <a:ahLst/>
            <a:cxnLst>
              <a:cxn ang="0">
                <a:pos x="536" y="123"/>
              </a:cxn>
              <a:cxn ang="0">
                <a:pos x="536" y="12"/>
              </a:cxn>
              <a:cxn ang="0">
                <a:pos x="463" y="106"/>
              </a:cxn>
              <a:cxn ang="0">
                <a:pos x="427" y="0"/>
              </a:cxn>
              <a:cxn ang="0">
                <a:pos x="388" y="104"/>
              </a:cxn>
              <a:cxn ang="0">
                <a:pos x="315" y="11"/>
              </a:cxn>
              <a:cxn ang="0">
                <a:pos x="315" y="120"/>
              </a:cxn>
              <a:cxn ang="0">
                <a:pos x="212" y="42"/>
              </a:cxn>
              <a:cxn ang="0">
                <a:pos x="252" y="149"/>
              </a:cxn>
              <a:cxn ang="0">
                <a:pos x="124" y="94"/>
              </a:cxn>
              <a:cxn ang="0">
                <a:pos x="199" y="189"/>
              </a:cxn>
              <a:cxn ang="0">
                <a:pos x="59" y="161"/>
              </a:cxn>
              <a:cxn ang="0">
                <a:pos x="160" y="240"/>
              </a:cxn>
              <a:cxn ang="0">
                <a:pos x="15" y="240"/>
              </a:cxn>
              <a:cxn ang="0">
                <a:pos x="140" y="295"/>
              </a:cxn>
              <a:cxn ang="0">
                <a:pos x="0" y="326"/>
              </a:cxn>
              <a:cxn ang="0">
                <a:pos x="140" y="354"/>
              </a:cxn>
              <a:cxn ang="0">
                <a:pos x="15" y="409"/>
              </a:cxn>
              <a:cxn ang="0">
                <a:pos x="160" y="409"/>
              </a:cxn>
              <a:cxn ang="0">
                <a:pos x="59" y="487"/>
              </a:cxn>
              <a:cxn ang="0">
                <a:pos x="199" y="459"/>
              </a:cxn>
              <a:cxn ang="0">
                <a:pos x="127" y="553"/>
              </a:cxn>
              <a:cxn ang="0">
                <a:pos x="253" y="496"/>
              </a:cxn>
              <a:cxn ang="0">
                <a:pos x="214" y="604"/>
              </a:cxn>
              <a:cxn ang="0">
                <a:pos x="315" y="526"/>
              </a:cxn>
              <a:cxn ang="0">
                <a:pos x="318" y="638"/>
              </a:cxn>
              <a:cxn ang="0">
                <a:pos x="389" y="542"/>
              </a:cxn>
              <a:cxn ang="0">
                <a:pos x="427" y="649"/>
              </a:cxn>
              <a:cxn ang="0">
                <a:pos x="463" y="542"/>
              </a:cxn>
              <a:cxn ang="0">
                <a:pos x="536" y="637"/>
              </a:cxn>
              <a:cxn ang="0">
                <a:pos x="536" y="526"/>
              </a:cxn>
              <a:cxn ang="0">
                <a:pos x="640" y="604"/>
              </a:cxn>
              <a:cxn ang="0">
                <a:pos x="603" y="497"/>
              </a:cxn>
              <a:cxn ang="0">
                <a:pos x="728" y="553"/>
              </a:cxn>
              <a:cxn ang="0">
                <a:pos x="654" y="458"/>
              </a:cxn>
              <a:cxn ang="0">
                <a:pos x="794" y="485"/>
              </a:cxn>
              <a:cxn ang="0">
                <a:pos x="694" y="409"/>
              </a:cxn>
              <a:cxn ang="0">
                <a:pos x="839" y="409"/>
              </a:cxn>
              <a:cxn ang="0">
                <a:pos x="712" y="352"/>
              </a:cxn>
              <a:cxn ang="0">
                <a:pos x="851" y="323"/>
              </a:cxn>
              <a:cxn ang="0">
                <a:pos x="712" y="295"/>
              </a:cxn>
              <a:cxn ang="0">
                <a:pos x="839" y="240"/>
              </a:cxn>
              <a:cxn ang="0">
                <a:pos x="691" y="240"/>
              </a:cxn>
              <a:cxn ang="0">
                <a:pos x="794" y="162"/>
              </a:cxn>
              <a:cxn ang="0">
                <a:pos x="654" y="190"/>
              </a:cxn>
              <a:cxn ang="0">
                <a:pos x="727" y="96"/>
              </a:cxn>
              <a:cxn ang="0">
                <a:pos x="600" y="149"/>
              </a:cxn>
              <a:cxn ang="0">
                <a:pos x="640" y="44"/>
              </a:cxn>
              <a:cxn ang="0">
                <a:pos x="536" y="123"/>
              </a:cxn>
            </a:cxnLst>
            <a:rect l="0" t="0" r="r" b="b"/>
            <a:pathLst>
              <a:path w="852" h="650">
                <a:moveTo>
                  <a:pt x="536" y="123"/>
                </a:moveTo>
                <a:lnTo>
                  <a:pt x="536" y="12"/>
                </a:lnTo>
                <a:lnTo>
                  <a:pt x="463" y="106"/>
                </a:lnTo>
                <a:lnTo>
                  <a:pt x="427" y="0"/>
                </a:lnTo>
                <a:lnTo>
                  <a:pt x="388" y="104"/>
                </a:lnTo>
                <a:lnTo>
                  <a:pt x="315" y="11"/>
                </a:lnTo>
                <a:lnTo>
                  <a:pt x="315" y="120"/>
                </a:lnTo>
                <a:lnTo>
                  <a:pt x="212" y="42"/>
                </a:lnTo>
                <a:lnTo>
                  <a:pt x="252" y="149"/>
                </a:lnTo>
                <a:lnTo>
                  <a:pt x="124" y="94"/>
                </a:lnTo>
                <a:lnTo>
                  <a:pt x="199" y="189"/>
                </a:lnTo>
                <a:lnTo>
                  <a:pt x="59" y="161"/>
                </a:lnTo>
                <a:lnTo>
                  <a:pt x="160" y="240"/>
                </a:lnTo>
                <a:lnTo>
                  <a:pt x="15" y="240"/>
                </a:lnTo>
                <a:lnTo>
                  <a:pt x="140" y="295"/>
                </a:lnTo>
                <a:lnTo>
                  <a:pt x="0" y="326"/>
                </a:lnTo>
                <a:lnTo>
                  <a:pt x="140" y="354"/>
                </a:lnTo>
                <a:lnTo>
                  <a:pt x="15" y="409"/>
                </a:lnTo>
                <a:lnTo>
                  <a:pt x="160" y="409"/>
                </a:lnTo>
                <a:lnTo>
                  <a:pt x="59" y="487"/>
                </a:lnTo>
                <a:lnTo>
                  <a:pt x="199" y="459"/>
                </a:lnTo>
                <a:lnTo>
                  <a:pt x="127" y="553"/>
                </a:lnTo>
                <a:lnTo>
                  <a:pt x="253" y="496"/>
                </a:lnTo>
                <a:lnTo>
                  <a:pt x="214" y="604"/>
                </a:lnTo>
                <a:lnTo>
                  <a:pt x="315" y="526"/>
                </a:lnTo>
                <a:lnTo>
                  <a:pt x="318" y="638"/>
                </a:lnTo>
                <a:lnTo>
                  <a:pt x="389" y="542"/>
                </a:lnTo>
                <a:lnTo>
                  <a:pt x="427" y="649"/>
                </a:lnTo>
                <a:lnTo>
                  <a:pt x="463" y="542"/>
                </a:lnTo>
                <a:lnTo>
                  <a:pt x="536" y="637"/>
                </a:lnTo>
                <a:lnTo>
                  <a:pt x="536" y="526"/>
                </a:lnTo>
                <a:lnTo>
                  <a:pt x="640" y="604"/>
                </a:lnTo>
                <a:lnTo>
                  <a:pt x="603" y="497"/>
                </a:lnTo>
                <a:lnTo>
                  <a:pt x="728" y="553"/>
                </a:lnTo>
                <a:lnTo>
                  <a:pt x="654" y="458"/>
                </a:lnTo>
                <a:lnTo>
                  <a:pt x="794" y="485"/>
                </a:lnTo>
                <a:lnTo>
                  <a:pt x="694" y="409"/>
                </a:lnTo>
                <a:lnTo>
                  <a:pt x="839" y="409"/>
                </a:lnTo>
                <a:lnTo>
                  <a:pt x="712" y="352"/>
                </a:lnTo>
                <a:lnTo>
                  <a:pt x="851" y="323"/>
                </a:lnTo>
                <a:lnTo>
                  <a:pt x="712" y="295"/>
                </a:lnTo>
                <a:lnTo>
                  <a:pt x="839" y="240"/>
                </a:lnTo>
                <a:lnTo>
                  <a:pt x="691" y="240"/>
                </a:lnTo>
                <a:lnTo>
                  <a:pt x="794" y="162"/>
                </a:lnTo>
                <a:lnTo>
                  <a:pt x="654" y="190"/>
                </a:lnTo>
                <a:lnTo>
                  <a:pt x="727" y="96"/>
                </a:lnTo>
                <a:lnTo>
                  <a:pt x="600" y="149"/>
                </a:lnTo>
                <a:lnTo>
                  <a:pt x="640" y="44"/>
                </a:lnTo>
                <a:lnTo>
                  <a:pt x="536" y="123"/>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02" name="Rectangle 1050"/>
          <p:cNvSpPr>
            <a:spLocks noChangeArrowheads="1"/>
          </p:cNvSpPr>
          <p:nvPr/>
        </p:nvSpPr>
        <p:spPr bwMode="auto">
          <a:xfrm>
            <a:off x="5486400" y="4953000"/>
            <a:ext cx="1524000" cy="742950"/>
          </a:xfrm>
          <a:prstGeom prst="rect">
            <a:avLst/>
          </a:prstGeom>
          <a:noFill/>
          <a:ln w="12700">
            <a:noFill/>
            <a:miter lim="800000"/>
            <a:headEnd/>
            <a:tailEnd/>
          </a:ln>
          <a:effectLst/>
        </p:spPr>
        <p:txBody>
          <a:bodyPr lIns="122238" tIns="61912" rIns="122238" bIns="61912">
            <a:spAutoFit/>
          </a:bodyPr>
          <a:lstStyle/>
          <a:p>
            <a:pPr algn="ctr" defTabSz="1592263" eaLnBrk="0" hangingPunct="0">
              <a:lnSpc>
                <a:spcPct val="90000"/>
              </a:lnSpc>
            </a:pPr>
            <a:r>
              <a:rPr lang="en-US" sz="1500" b="1"/>
              <a:t>25-50%</a:t>
            </a:r>
          </a:p>
          <a:p>
            <a:pPr algn="ctr" defTabSz="1592263" eaLnBrk="0" hangingPunct="0">
              <a:lnSpc>
                <a:spcPct val="90000"/>
              </a:lnSpc>
            </a:pPr>
            <a:r>
              <a:rPr lang="en-US" sz="1500" b="1"/>
              <a:t>Drowning</a:t>
            </a:r>
          </a:p>
          <a:p>
            <a:pPr algn="ctr" defTabSz="1592263" eaLnBrk="0" hangingPunct="0">
              <a:lnSpc>
                <a:spcPct val="90000"/>
              </a:lnSpc>
            </a:pPr>
            <a:r>
              <a:rPr lang="en-US" sz="1500" b="1"/>
              <a:t>Deaths</a:t>
            </a:r>
          </a:p>
        </p:txBody>
      </p:sp>
      <p:sp>
        <p:nvSpPr>
          <p:cNvPr id="229403" name="Freeform 1051"/>
          <p:cNvSpPr>
            <a:spLocks/>
          </p:cNvSpPr>
          <p:nvPr/>
        </p:nvSpPr>
        <p:spPr bwMode="auto">
          <a:xfrm>
            <a:off x="2301875" y="1003300"/>
            <a:ext cx="1565275" cy="1250950"/>
          </a:xfrm>
          <a:custGeom>
            <a:avLst/>
            <a:gdLst/>
            <a:ahLst/>
            <a:cxnLst>
              <a:cxn ang="0">
                <a:pos x="536" y="528"/>
              </a:cxn>
              <a:cxn ang="0">
                <a:pos x="536" y="638"/>
              </a:cxn>
              <a:cxn ang="0">
                <a:pos x="463" y="544"/>
              </a:cxn>
              <a:cxn ang="0">
                <a:pos x="427" y="651"/>
              </a:cxn>
              <a:cxn ang="0">
                <a:pos x="388" y="545"/>
              </a:cxn>
              <a:cxn ang="0">
                <a:pos x="315" y="640"/>
              </a:cxn>
              <a:cxn ang="0">
                <a:pos x="315" y="531"/>
              </a:cxn>
              <a:cxn ang="0">
                <a:pos x="212" y="609"/>
              </a:cxn>
              <a:cxn ang="0">
                <a:pos x="252" y="502"/>
              </a:cxn>
              <a:cxn ang="0">
                <a:pos x="124" y="556"/>
              </a:cxn>
              <a:cxn ang="0">
                <a:pos x="199" y="461"/>
              </a:cxn>
              <a:cxn ang="0">
                <a:pos x="59" y="489"/>
              </a:cxn>
              <a:cxn ang="0">
                <a:pos x="160" y="409"/>
              </a:cxn>
              <a:cxn ang="0">
                <a:pos x="15" y="409"/>
              </a:cxn>
              <a:cxn ang="0">
                <a:pos x="140" y="354"/>
              </a:cxn>
              <a:cxn ang="0">
                <a:pos x="0" y="325"/>
              </a:cxn>
              <a:cxn ang="0">
                <a:pos x="140" y="297"/>
              </a:cxn>
              <a:cxn ang="0">
                <a:pos x="15" y="242"/>
              </a:cxn>
              <a:cxn ang="0">
                <a:pos x="160" y="242"/>
              </a:cxn>
              <a:cxn ang="0">
                <a:pos x="59" y="162"/>
              </a:cxn>
              <a:cxn ang="0">
                <a:pos x="199" y="191"/>
              </a:cxn>
              <a:cxn ang="0">
                <a:pos x="127" y="98"/>
              </a:cxn>
              <a:cxn ang="0">
                <a:pos x="253" y="153"/>
              </a:cxn>
              <a:cxn ang="0">
                <a:pos x="214" y="46"/>
              </a:cxn>
              <a:cxn ang="0">
                <a:pos x="315" y="123"/>
              </a:cxn>
              <a:cxn ang="0">
                <a:pos x="318" y="12"/>
              </a:cxn>
              <a:cxn ang="0">
                <a:pos x="389" y="108"/>
              </a:cxn>
              <a:cxn ang="0">
                <a:pos x="427" y="0"/>
              </a:cxn>
              <a:cxn ang="0">
                <a:pos x="463" y="108"/>
              </a:cxn>
              <a:cxn ang="0">
                <a:pos x="536" y="13"/>
              </a:cxn>
              <a:cxn ang="0">
                <a:pos x="536" y="124"/>
              </a:cxn>
              <a:cxn ang="0">
                <a:pos x="640" y="46"/>
              </a:cxn>
              <a:cxn ang="0">
                <a:pos x="603" y="152"/>
              </a:cxn>
              <a:cxn ang="0">
                <a:pos x="728" y="98"/>
              </a:cxn>
              <a:cxn ang="0">
                <a:pos x="654" y="193"/>
              </a:cxn>
              <a:cxn ang="0">
                <a:pos x="794" y="164"/>
              </a:cxn>
              <a:cxn ang="0">
                <a:pos x="694" y="242"/>
              </a:cxn>
              <a:cxn ang="0">
                <a:pos x="839" y="242"/>
              </a:cxn>
              <a:cxn ang="0">
                <a:pos x="712" y="298"/>
              </a:cxn>
              <a:cxn ang="0">
                <a:pos x="851" y="326"/>
              </a:cxn>
              <a:cxn ang="0">
                <a:pos x="712" y="354"/>
              </a:cxn>
              <a:cxn ang="0">
                <a:pos x="839" y="409"/>
              </a:cxn>
              <a:cxn ang="0">
                <a:pos x="691" y="409"/>
              </a:cxn>
              <a:cxn ang="0">
                <a:pos x="794" y="489"/>
              </a:cxn>
              <a:cxn ang="0">
                <a:pos x="654" y="460"/>
              </a:cxn>
              <a:cxn ang="0">
                <a:pos x="727" y="553"/>
              </a:cxn>
              <a:cxn ang="0">
                <a:pos x="600" y="500"/>
              </a:cxn>
              <a:cxn ang="0">
                <a:pos x="640" y="607"/>
              </a:cxn>
              <a:cxn ang="0">
                <a:pos x="536" y="528"/>
              </a:cxn>
            </a:cxnLst>
            <a:rect l="0" t="0" r="r" b="b"/>
            <a:pathLst>
              <a:path w="852" h="652">
                <a:moveTo>
                  <a:pt x="536" y="528"/>
                </a:moveTo>
                <a:lnTo>
                  <a:pt x="536" y="638"/>
                </a:lnTo>
                <a:lnTo>
                  <a:pt x="463" y="544"/>
                </a:lnTo>
                <a:lnTo>
                  <a:pt x="427" y="651"/>
                </a:lnTo>
                <a:lnTo>
                  <a:pt x="388" y="545"/>
                </a:lnTo>
                <a:lnTo>
                  <a:pt x="315" y="640"/>
                </a:lnTo>
                <a:lnTo>
                  <a:pt x="315" y="531"/>
                </a:lnTo>
                <a:lnTo>
                  <a:pt x="212" y="609"/>
                </a:lnTo>
                <a:lnTo>
                  <a:pt x="252" y="502"/>
                </a:lnTo>
                <a:lnTo>
                  <a:pt x="124" y="556"/>
                </a:lnTo>
                <a:lnTo>
                  <a:pt x="199" y="461"/>
                </a:lnTo>
                <a:lnTo>
                  <a:pt x="59" y="489"/>
                </a:lnTo>
                <a:lnTo>
                  <a:pt x="160" y="409"/>
                </a:lnTo>
                <a:lnTo>
                  <a:pt x="15" y="409"/>
                </a:lnTo>
                <a:lnTo>
                  <a:pt x="140" y="354"/>
                </a:lnTo>
                <a:lnTo>
                  <a:pt x="0" y="325"/>
                </a:lnTo>
                <a:lnTo>
                  <a:pt x="140" y="297"/>
                </a:lnTo>
                <a:lnTo>
                  <a:pt x="15" y="242"/>
                </a:lnTo>
                <a:lnTo>
                  <a:pt x="160" y="242"/>
                </a:lnTo>
                <a:lnTo>
                  <a:pt x="59" y="162"/>
                </a:lnTo>
                <a:lnTo>
                  <a:pt x="199" y="191"/>
                </a:lnTo>
                <a:lnTo>
                  <a:pt x="127" y="98"/>
                </a:lnTo>
                <a:lnTo>
                  <a:pt x="253" y="153"/>
                </a:lnTo>
                <a:lnTo>
                  <a:pt x="214" y="46"/>
                </a:lnTo>
                <a:lnTo>
                  <a:pt x="315" y="123"/>
                </a:lnTo>
                <a:lnTo>
                  <a:pt x="318" y="12"/>
                </a:lnTo>
                <a:lnTo>
                  <a:pt x="389" y="108"/>
                </a:lnTo>
                <a:lnTo>
                  <a:pt x="427" y="0"/>
                </a:lnTo>
                <a:lnTo>
                  <a:pt x="463" y="108"/>
                </a:lnTo>
                <a:lnTo>
                  <a:pt x="536" y="13"/>
                </a:lnTo>
                <a:lnTo>
                  <a:pt x="536" y="124"/>
                </a:lnTo>
                <a:lnTo>
                  <a:pt x="640" y="46"/>
                </a:lnTo>
                <a:lnTo>
                  <a:pt x="603" y="152"/>
                </a:lnTo>
                <a:lnTo>
                  <a:pt x="728" y="98"/>
                </a:lnTo>
                <a:lnTo>
                  <a:pt x="654" y="193"/>
                </a:lnTo>
                <a:lnTo>
                  <a:pt x="794" y="164"/>
                </a:lnTo>
                <a:lnTo>
                  <a:pt x="694" y="242"/>
                </a:lnTo>
                <a:lnTo>
                  <a:pt x="839" y="242"/>
                </a:lnTo>
                <a:lnTo>
                  <a:pt x="712" y="298"/>
                </a:lnTo>
                <a:lnTo>
                  <a:pt x="851" y="326"/>
                </a:lnTo>
                <a:lnTo>
                  <a:pt x="712" y="354"/>
                </a:lnTo>
                <a:lnTo>
                  <a:pt x="839" y="409"/>
                </a:lnTo>
                <a:lnTo>
                  <a:pt x="691" y="409"/>
                </a:lnTo>
                <a:lnTo>
                  <a:pt x="794" y="489"/>
                </a:lnTo>
                <a:lnTo>
                  <a:pt x="654" y="460"/>
                </a:lnTo>
                <a:lnTo>
                  <a:pt x="727" y="553"/>
                </a:lnTo>
                <a:lnTo>
                  <a:pt x="600" y="500"/>
                </a:lnTo>
                <a:lnTo>
                  <a:pt x="640" y="607"/>
                </a:lnTo>
                <a:lnTo>
                  <a:pt x="536" y="528"/>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04" name="Rectangle 1052"/>
          <p:cNvSpPr>
            <a:spLocks noChangeArrowheads="1"/>
          </p:cNvSpPr>
          <p:nvPr/>
        </p:nvSpPr>
        <p:spPr bwMode="auto">
          <a:xfrm>
            <a:off x="2514600" y="1368425"/>
            <a:ext cx="1112838" cy="536575"/>
          </a:xfrm>
          <a:prstGeom prst="rect">
            <a:avLst/>
          </a:prstGeom>
          <a:noFill/>
          <a:ln w="12700">
            <a:noFill/>
            <a:miter lim="800000"/>
            <a:headEnd/>
            <a:tailEnd/>
          </a:ln>
          <a:effectLst/>
        </p:spPr>
        <p:txBody>
          <a:bodyPr lIns="122238" tIns="61912" rIns="122238" bIns="61912">
            <a:spAutoFit/>
          </a:bodyPr>
          <a:lstStyle/>
          <a:p>
            <a:pPr algn="ctr" defTabSz="1592263" eaLnBrk="0" hangingPunct="0">
              <a:lnSpc>
                <a:spcPct val="90000"/>
              </a:lnSpc>
            </a:pPr>
            <a:r>
              <a:rPr lang="en-US" sz="1500" b="1"/>
              <a:t>20-35%</a:t>
            </a:r>
          </a:p>
          <a:p>
            <a:pPr algn="ctr" defTabSz="1592263" eaLnBrk="0" hangingPunct="0">
              <a:lnSpc>
                <a:spcPct val="90000"/>
              </a:lnSpc>
            </a:pPr>
            <a:r>
              <a:rPr lang="en-US" sz="1500" b="1"/>
              <a:t>Suicides</a:t>
            </a:r>
          </a:p>
        </p:txBody>
      </p:sp>
      <p:sp>
        <p:nvSpPr>
          <p:cNvPr id="229405" name="Freeform 1053"/>
          <p:cNvSpPr>
            <a:spLocks/>
          </p:cNvSpPr>
          <p:nvPr/>
        </p:nvSpPr>
        <p:spPr bwMode="auto">
          <a:xfrm>
            <a:off x="1219200" y="3621088"/>
            <a:ext cx="1674813" cy="1311275"/>
          </a:xfrm>
          <a:custGeom>
            <a:avLst/>
            <a:gdLst/>
            <a:ahLst/>
            <a:cxnLst>
              <a:cxn ang="0">
                <a:pos x="536" y="123"/>
              </a:cxn>
              <a:cxn ang="0">
                <a:pos x="536" y="13"/>
              </a:cxn>
              <a:cxn ang="0">
                <a:pos x="463" y="107"/>
              </a:cxn>
              <a:cxn ang="0">
                <a:pos x="427" y="0"/>
              </a:cxn>
              <a:cxn ang="0">
                <a:pos x="388" y="106"/>
              </a:cxn>
              <a:cxn ang="0">
                <a:pos x="315" y="11"/>
              </a:cxn>
              <a:cxn ang="0">
                <a:pos x="315" y="120"/>
              </a:cxn>
              <a:cxn ang="0">
                <a:pos x="212" y="42"/>
              </a:cxn>
              <a:cxn ang="0">
                <a:pos x="252" y="149"/>
              </a:cxn>
              <a:cxn ang="0">
                <a:pos x="124" y="95"/>
              </a:cxn>
              <a:cxn ang="0">
                <a:pos x="199" y="190"/>
              </a:cxn>
              <a:cxn ang="0">
                <a:pos x="59" y="162"/>
              </a:cxn>
              <a:cxn ang="0">
                <a:pos x="160" y="242"/>
              </a:cxn>
              <a:cxn ang="0">
                <a:pos x="15" y="242"/>
              </a:cxn>
              <a:cxn ang="0">
                <a:pos x="140" y="297"/>
              </a:cxn>
              <a:cxn ang="0">
                <a:pos x="0" y="326"/>
              </a:cxn>
              <a:cxn ang="0">
                <a:pos x="140" y="354"/>
              </a:cxn>
              <a:cxn ang="0">
                <a:pos x="15" y="409"/>
              </a:cxn>
              <a:cxn ang="0">
                <a:pos x="160" y="409"/>
              </a:cxn>
              <a:cxn ang="0">
                <a:pos x="59" y="489"/>
              </a:cxn>
              <a:cxn ang="0">
                <a:pos x="199" y="460"/>
              </a:cxn>
              <a:cxn ang="0">
                <a:pos x="127" y="553"/>
              </a:cxn>
              <a:cxn ang="0">
                <a:pos x="253" y="498"/>
              </a:cxn>
              <a:cxn ang="0">
                <a:pos x="214" y="605"/>
              </a:cxn>
              <a:cxn ang="0">
                <a:pos x="315" y="528"/>
              </a:cxn>
              <a:cxn ang="0">
                <a:pos x="318" y="639"/>
              </a:cxn>
              <a:cxn ang="0">
                <a:pos x="389" y="543"/>
              </a:cxn>
              <a:cxn ang="0">
                <a:pos x="427" y="651"/>
              </a:cxn>
              <a:cxn ang="0">
                <a:pos x="463" y="543"/>
              </a:cxn>
              <a:cxn ang="0">
                <a:pos x="536" y="638"/>
              </a:cxn>
              <a:cxn ang="0">
                <a:pos x="536" y="527"/>
              </a:cxn>
              <a:cxn ang="0">
                <a:pos x="640" y="605"/>
              </a:cxn>
              <a:cxn ang="0">
                <a:pos x="603" y="499"/>
              </a:cxn>
              <a:cxn ang="0">
                <a:pos x="728" y="553"/>
              </a:cxn>
              <a:cxn ang="0">
                <a:pos x="654" y="458"/>
              </a:cxn>
              <a:cxn ang="0">
                <a:pos x="794" y="487"/>
              </a:cxn>
              <a:cxn ang="0">
                <a:pos x="694" y="409"/>
              </a:cxn>
              <a:cxn ang="0">
                <a:pos x="839" y="409"/>
              </a:cxn>
              <a:cxn ang="0">
                <a:pos x="712" y="353"/>
              </a:cxn>
              <a:cxn ang="0">
                <a:pos x="851" y="325"/>
              </a:cxn>
              <a:cxn ang="0">
                <a:pos x="712" y="297"/>
              </a:cxn>
              <a:cxn ang="0">
                <a:pos x="839" y="242"/>
              </a:cxn>
              <a:cxn ang="0">
                <a:pos x="691" y="242"/>
              </a:cxn>
              <a:cxn ang="0">
                <a:pos x="794" y="162"/>
              </a:cxn>
              <a:cxn ang="0">
                <a:pos x="654" y="191"/>
              </a:cxn>
              <a:cxn ang="0">
                <a:pos x="727" y="98"/>
              </a:cxn>
              <a:cxn ang="0">
                <a:pos x="600" y="151"/>
              </a:cxn>
              <a:cxn ang="0">
                <a:pos x="640" y="44"/>
              </a:cxn>
              <a:cxn ang="0">
                <a:pos x="536" y="123"/>
              </a:cxn>
            </a:cxnLst>
            <a:rect l="0" t="0" r="r" b="b"/>
            <a:pathLst>
              <a:path w="852" h="652">
                <a:moveTo>
                  <a:pt x="536" y="123"/>
                </a:moveTo>
                <a:lnTo>
                  <a:pt x="536" y="13"/>
                </a:lnTo>
                <a:lnTo>
                  <a:pt x="463" y="107"/>
                </a:lnTo>
                <a:lnTo>
                  <a:pt x="427" y="0"/>
                </a:lnTo>
                <a:lnTo>
                  <a:pt x="388" y="106"/>
                </a:lnTo>
                <a:lnTo>
                  <a:pt x="315" y="11"/>
                </a:lnTo>
                <a:lnTo>
                  <a:pt x="315" y="120"/>
                </a:lnTo>
                <a:lnTo>
                  <a:pt x="212" y="42"/>
                </a:lnTo>
                <a:lnTo>
                  <a:pt x="252" y="149"/>
                </a:lnTo>
                <a:lnTo>
                  <a:pt x="124" y="95"/>
                </a:lnTo>
                <a:lnTo>
                  <a:pt x="199" y="190"/>
                </a:lnTo>
                <a:lnTo>
                  <a:pt x="59" y="162"/>
                </a:lnTo>
                <a:lnTo>
                  <a:pt x="160" y="242"/>
                </a:lnTo>
                <a:lnTo>
                  <a:pt x="15" y="242"/>
                </a:lnTo>
                <a:lnTo>
                  <a:pt x="140" y="297"/>
                </a:lnTo>
                <a:lnTo>
                  <a:pt x="0" y="326"/>
                </a:lnTo>
                <a:lnTo>
                  <a:pt x="140" y="354"/>
                </a:lnTo>
                <a:lnTo>
                  <a:pt x="15" y="409"/>
                </a:lnTo>
                <a:lnTo>
                  <a:pt x="160" y="409"/>
                </a:lnTo>
                <a:lnTo>
                  <a:pt x="59" y="489"/>
                </a:lnTo>
                <a:lnTo>
                  <a:pt x="199" y="460"/>
                </a:lnTo>
                <a:lnTo>
                  <a:pt x="127" y="553"/>
                </a:lnTo>
                <a:lnTo>
                  <a:pt x="253" y="498"/>
                </a:lnTo>
                <a:lnTo>
                  <a:pt x="214" y="605"/>
                </a:lnTo>
                <a:lnTo>
                  <a:pt x="315" y="528"/>
                </a:lnTo>
                <a:lnTo>
                  <a:pt x="318" y="639"/>
                </a:lnTo>
                <a:lnTo>
                  <a:pt x="389" y="543"/>
                </a:lnTo>
                <a:lnTo>
                  <a:pt x="427" y="651"/>
                </a:lnTo>
                <a:lnTo>
                  <a:pt x="463" y="543"/>
                </a:lnTo>
                <a:lnTo>
                  <a:pt x="536" y="638"/>
                </a:lnTo>
                <a:lnTo>
                  <a:pt x="536" y="527"/>
                </a:lnTo>
                <a:lnTo>
                  <a:pt x="640" y="605"/>
                </a:lnTo>
                <a:lnTo>
                  <a:pt x="603" y="499"/>
                </a:lnTo>
                <a:lnTo>
                  <a:pt x="728" y="553"/>
                </a:lnTo>
                <a:lnTo>
                  <a:pt x="654" y="458"/>
                </a:lnTo>
                <a:lnTo>
                  <a:pt x="794" y="487"/>
                </a:lnTo>
                <a:lnTo>
                  <a:pt x="694" y="409"/>
                </a:lnTo>
                <a:lnTo>
                  <a:pt x="839" y="409"/>
                </a:lnTo>
                <a:lnTo>
                  <a:pt x="712" y="353"/>
                </a:lnTo>
                <a:lnTo>
                  <a:pt x="851" y="325"/>
                </a:lnTo>
                <a:lnTo>
                  <a:pt x="712" y="297"/>
                </a:lnTo>
                <a:lnTo>
                  <a:pt x="839" y="242"/>
                </a:lnTo>
                <a:lnTo>
                  <a:pt x="691" y="242"/>
                </a:lnTo>
                <a:lnTo>
                  <a:pt x="794" y="162"/>
                </a:lnTo>
                <a:lnTo>
                  <a:pt x="654" y="191"/>
                </a:lnTo>
                <a:lnTo>
                  <a:pt x="727" y="98"/>
                </a:lnTo>
                <a:lnTo>
                  <a:pt x="600" y="151"/>
                </a:lnTo>
                <a:lnTo>
                  <a:pt x="640" y="44"/>
                </a:lnTo>
                <a:lnTo>
                  <a:pt x="536" y="123"/>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06" name="Rectangle 1054"/>
          <p:cNvSpPr>
            <a:spLocks noChangeArrowheads="1"/>
          </p:cNvSpPr>
          <p:nvPr/>
        </p:nvSpPr>
        <p:spPr bwMode="auto">
          <a:xfrm>
            <a:off x="1552575" y="3886200"/>
            <a:ext cx="933450" cy="742950"/>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25-45%</a:t>
            </a:r>
          </a:p>
          <a:p>
            <a:pPr algn="ctr" defTabSz="1592263" eaLnBrk="0" hangingPunct="0">
              <a:lnSpc>
                <a:spcPct val="90000"/>
              </a:lnSpc>
            </a:pPr>
            <a:r>
              <a:rPr lang="en-US" sz="1500" b="1"/>
              <a:t>Sexual</a:t>
            </a:r>
          </a:p>
          <a:p>
            <a:pPr algn="ctr" defTabSz="1592263" eaLnBrk="0" hangingPunct="0">
              <a:lnSpc>
                <a:spcPct val="90000"/>
              </a:lnSpc>
            </a:pPr>
            <a:r>
              <a:rPr lang="en-US" sz="1500" b="1"/>
              <a:t>Assault</a:t>
            </a:r>
          </a:p>
        </p:txBody>
      </p:sp>
      <p:sp>
        <p:nvSpPr>
          <p:cNvPr id="229407" name="Freeform 1055"/>
          <p:cNvSpPr>
            <a:spLocks/>
          </p:cNvSpPr>
          <p:nvPr/>
        </p:nvSpPr>
        <p:spPr bwMode="auto">
          <a:xfrm>
            <a:off x="2301875" y="4692650"/>
            <a:ext cx="1566863" cy="1250950"/>
          </a:xfrm>
          <a:custGeom>
            <a:avLst/>
            <a:gdLst/>
            <a:ahLst/>
            <a:cxnLst>
              <a:cxn ang="0">
                <a:pos x="536" y="123"/>
              </a:cxn>
              <a:cxn ang="0">
                <a:pos x="536" y="13"/>
              </a:cxn>
              <a:cxn ang="0">
                <a:pos x="463" y="107"/>
              </a:cxn>
              <a:cxn ang="0">
                <a:pos x="427" y="0"/>
              </a:cxn>
              <a:cxn ang="0">
                <a:pos x="388" y="106"/>
              </a:cxn>
              <a:cxn ang="0">
                <a:pos x="315" y="11"/>
              </a:cxn>
              <a:cxn ang="0">
                <a:pos x="315" y="120"/>
              </a:cxn>
              <a:cxn ang="0">
                <a:pos x="212" y="42"/>
              </a:cxn>
              <a:cxn ang="0">
                <a:pos x="252" y="149"/>
              </a:cxn>
              <a:cxn ang="0">
                <a:pos x="124" y="95"/>
              </a:cxn>
              <a:cxn ang="0">
                <a:pos x="199" y="190"/>
              </a:cxn>
              <a:cxn ang="0">
                <a:pos x="59" y="162"/>
              </a:cxn>
              <a:cxn ang="0">
                <a:pos x="160" y="242"/>
              </a:cxn>
              <a:cxn ang="0">
                <a:pos x="15" y="242"/>
              </a:cxn>
              <a:cxn ang="0">
                <a:pos x="140" y="297"/>
              </a:cxn>
              <a:cxn ang="0">
                <a:pos x="0" y="326"/>
              </a:cxn>
              <a:cxn ang="0">
                <a:pos x="140" y="354"/>
              </a:cxn>
              <a:cxn ang="0">
                <a:pos x="15" y="409"/>
              </a:cxn>
              <a:cxn ang="0">
                <a:pos x="160" y="409"/>
              </a:cxn>
              <a:cxn ang="0">
                <a:pos x="59" y="489"/>
              </a:cxn>
              <a:cxn ang="0">
                <a:pos x="199" y="460"/>
              </a:cxn>
              <a:cxn ang="0">
                <a:pos x="127" y="553"/>
              </a:cxn>
              <a:cxn ang="0">
                <a:pos x="253" y="498"/>
              </a:cxn>
              <a:cxn ang="0">
                <a:pos x="214" y="605"/>
              </a:cxn>
              <a:cxn ang="0">
                <a:pos x="315" y="528"/>
              </a:cxn>
              <a:cxn ang="0">
                <a:pos x="318" y="639"/>
              </a:cxn>
              <a:cxn ang="0">
                <a:pos x="389" y="543"/>
              </a:cxn>
              <a:cxn ang="0">
                <a:pos x="427" y="651"/>
              </a:cxn>
              <a:cxn ang="0">
                <a:pos x="463" y="543"/>
              </a:cxn>
              <a:cxn ang="0">
                <a:pos x="536" y="638"/>
              </a:cxn>
              <a:cxn ang="0">
                <a:pos x="536" y="527"/>
              </a:cxn>
              <a:cxn ang="0">
                <a:pos x="640" y="605"/>
              </a:cxn>
              <a:cxn ang="0">
                <a:pos x="603" y="499"/>
              </a:cxn>
              <a:cxn ang="0">
                <a:pos x="728" y="553"/>
              </a:cxn>
              <a:cxn ang="0">
                <a:pos x="654" y="458"/>
              </a:cxn>
              <a:cxn ang="0">
                <a:pos x="794" y="487"/>
              </a:cxn>
              <a:cxn ang="0">
                <a:pos x="694" y="409"/>
              </a:cxn>
              <a:cxn ang="0">
                <a:pos x="839" y="409"/>
              </a:cxn>
              <a:cxn ang="0">
                <a:pos x="712" y="353"/>
              </a:cxn>
              <a:cxn ang="0">
                <a:pos x="851" y="325"/>
              </a:cxn>
              <a:cxn ang="0">
                <a:pos x="712" y="297"/>
              </a:cxn>
              <a:cxn ang="0">
                <a:pos x="839" y="242"/>
              </a:cxn>
              <a:cxn ang="0">
                <a:pos x="691" y="242"/>
              </a:cxn>
              <a:cxn ang="0">
                <a:pos x="794" y="162"/>
              </a:cxn>
              <a:cxn ang="0">
                <a:pos x="654" y="191"/>
              </a:cxn>
              <a:cxn ang="0">
                <a:pos x="727" y="98"/>
              </a:cxn>
              <a:cxn ang="0">
                <a:pos x="600" y="151"/>
              </a:cxn>
              <a:cxn ang="0">
                <a:pos x="640" y="44"/>
              </a:cxn>
              <a:cxn ang="0">
                <a:pos x="536" y="123"/>
              </a:cxn>
            </a:cxnLst>
            <a:rect l="0" t="0" r="r" b="b"/>
            <a:pathLst>
              <a:path w="852" h="652">
                <a:moveTo>
                  <a:pt x="536" y="123"/>
                </a:moveTo>
                <a:lnTo>
                  <a:pt x="536" y="13"/>
                </a:lnTo>
                <a:lnTo>
                  <a:pt x="463" y="107"/>
                </a:lnTo>
                <a:lnTo>
                  <a:pt x="427" y="0"/>
                </a:lnTo>
                <a:lnTo>
                  <a:pt x="388" y="106"/>
                </a:lnTo>
                <a:lnTo>
                  <a:pt x="315" y="11"/>
                </a:lnTo>
                <a:lnTo>
                  <a:pt x="315" y="120"/>
                </a:lnTo>
                <a:lnTo>
                  <a:pt x="212" y="42"/>
                </a:lnTo>
                <a:lnTo>
                  <a:pt x="252" y="149"/>
                </a:lnTo>
                <a:lnTo>
                  <a:pt x="124" y="95"/>
                </a:lnTo>
                <a:lnTo>
                  <a:pt x="199" y="190"/>
                </a:lnTo>
                <a:lnTo>
                  <a:pt x="59" y="162"/>
                </a:lnTo>
                <a:lnTo>
                  <a:pt x="160" y="242"/>
                </a:lnTo>
                <a:lnTo>
                  <a:pt x="15" y="242"/>
                </a:lnTo>
                <a:lnTo>
                  <a:pt x="140" y="297"/>
                </a:lnTo>
                <a:lnTo>
                  <a:pt x="0" y="326"/>
                </a:lnTo>
                <a:lnTo>
                  <a:pt x="140" y="354"/>
                </a:lnTo>
                <a:lnTo>
                  <a:pt x="15" y="409"/>
                </a:lnTo>
                <a:lnTo>
                  <a:pt x="160" y="409"/>
                </a:lnTo>
                <a:lnTo>
                  <a:pt x="59" y="489"/>
                </a:lnTo>
                <a:lnTo>
                  <a:pt x="199" y="460"/>
                </a:lnTo>
                <a:lnTo>
                  <a:pt x="127" y="553"/>
                </a:lnTo>
                <a:lnTo>
                  <a:pt x="253" y="498"/>
                </a:lnTo>
                <a:lnTo>
                  <a:pt x="214" y="605"/>
                </a:lnTo>
                <a:lnTo>
                  <a:pt x="315" y="528"/>
                </a:lnTo>
                <a:lnTo>
                  <a:pt x="318" y="639"/>
                </a:lnTo>
                <a:lnTo>
                  <a:pt x="389" y="543"/>
                </a:lnTo>
                <a:lnTo>
                  <a:pt x="427" y="651"/>
                </a:lnTo>
                <a:lnTo>
                  <a:pt x="463" y="543"/>
                </a:lnTo>
                <a:lnTo>
                  <a:pt x="536" y="638"/>
                </a:lnTo>
                <a:lnTo>
                  <a:pt x="536" y="527"/>
                </a:lnTo>
                <a:lnTo>
                  <a:pt x="640" y="605"/>
                </a:lnTo>
                <a:lnTo>
                  <a:pt x="603" y="499"/>
                </a:lnTo>
                <a:lnTo>
                  <a:pt x="728" y="553"/>
                </a:lnTo>
                <a:lnTo>
                  <a:pt x="654" y="458"/>
                </a:lnTo>
                <a:lnTo>
                  <a:pt x="794" y="487"/>
                </a:lnTo>
                <a:lnTo>
                  <a:pt x="694" y="409"/>
                </a:lnTo>
                <a:lnTo>
                  <a:pt x="839" y="409"/>
                </a:lnTo>
                <a:lnTo>
                  <a:pt x="712" y="353"/>
                </a:lnTo>
                <a:lnTo>
                  <a:pt x="851" y="325"/>
                </a:lnTo>
                <a:lnTo>
                  <a:pt x="712" y="297"/>
                </a:lnTo>
                <a:lnTo>
                  <a:pt x="839" y="242"/>
                </a:lnTo>
                <a:lnTo>
                  <a:pt x="691" y="242"/>
                </a:lnTo>
                <a:lnTo>
                  <a:pt x="794" y="162"/>
                </a:lnTo>
                <a:lnTo>
                  <a:pt x="654" y="191"/>
                </a:lnTo>
                <a:lnTo>
                  <a:pt x="727" y="98"/>
                </a:lnTo>
                <a:lnTo>
                  <a:pt x="600" y="151"/>
                </a:lnTo>
                <a:lnTo>
                  <a:pt x="640" y="44"/>
                </a:lnTo>
                <a:lnTo>
                  <a:pt x="536" y="123"/>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08" name="Rectangle 1056"/>
          <p:cNvSpPr>
            <a:spLocks noChangeArrowheads="1"/>
          </p:cNvSpPr>
          <p:nvPr/>
        </p:nvSpPr>
        <p:spPr bwMode="auto">
          <a:xfrm>
            <a:off x="2667000" y="4886325"/>
            <a:ext cx="828675" cy="742950"/>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40%</a:t>
            </a:r>
          </a:p>
          <a:p>
            <a:pPr algn="ctr" defTabSz="1592263" eaLnBrk="0" hangingPunct="0">
              <a:lnSpc>
                <a:spcPct val="90000"/>
              </a:lnSpc>
            </a:pPr>
            <a:r>
              <a:rPr lang="en-US" sz="1500" b="1"/>
              <a:t>Child</a:t>
            </a:r>
          </a:p>
          <a:p>
            <a:pPr algn="ctr" defTabSz="1592263" eaLnBrk="0" hangingPunct="0">
              <a:lnSpc>
                <a:spcPct val="90000"/>
              </a:lnSpc>
            </a:pPr>
            <a:r>
              <a:rPr lang="en-US" sz="1500" b="1"/>
              <a:t>Abuse</a:t>
            </a:r>
          </a:p>
        </p:txBody>
      </p:sp>
      <p:sp>
        <p:nvSpPr>
          <p:cNvPr id="229409" name="Freeform 1057"/>
          <p:cNvSpPr>
            <a:spLocks/>
          </p:cNvSpPr>
          <p:nvPr/>
        </p:nvSpPr>
        <p:spPr bwMode="auto">
          <a:xfrm>
            <a:off x="3916363" y="4927600"/>
            <a:ext cx="1493837" cy="1397000"/>
          </a:xfrm>
          <a:custGeom>
            <a:avLst/>
            <a:gdLst/>
            <a:ahLst/>
            <a:cxnLst>
              <a:cxn ang="0">
                <a:pos x="536" y="121"/>
              </a:cxn>
              <a:cxn ang="0">
                <a:pos x="536" y="12"/>
              </a:cxn>
              <a:cxn ang="0">
                <a:pos x="463" y="106"/>
              </a:cxn>
              <a:cxn ang="0">
                <a:pos x="426" y="0"/>
              </a:cxn>
              <a:cxn ang="0">
                <a:pos x="387" y="104"/>
              </a:cxn>
              <a:cxn ang="0">
                <a:pos x="314" y="11"/>
              </a:cxn>
              <a:cxn ang="0">
                <a:pos x="314" y="120"/>
              </a:cxn>
              <a:cxn ang="0">
                <a:pos x="212" y="42"/>
              </a:cxn>
              <a:cxn ang="0">
                <a:pos x="252" y="148"/>
              </a:cxn>
              <a:cxn ang="0">
                <a:pos x="124" y="94"/>
              </a:cxn>
              <a:cxn ang="0">
                <a:pos x="199" y="189"/>
              </a:cxn>
              <a:cxn ang="0">
                <a:pos x="58" y="161"/>
              </a:cxn>
              <a:cxn ang="0">
                <a:pos x="160" y="240"/>
              </a:cxn>
              <a:cxn ang="0">
                <a:pos x="15" y="240"/>
              </a:cxn>
              <a:cxn ang="0">
                <a:pos x="140" y="295"/>
              </a:cxn>
              <a:cxn ang="0">
                <a:pos x="0" y="326"/>
              </a:cxn>
              <a:cxn ang="0">
                <a:pos x="140" y="354"/>
              </a:cxn>
              <a:cxn ang="0">
                <a:pos x="15" y="409"/>
              </a:cxn>
              <a:cxn ang="0">
                <a:pos x="160" y="409"/>
              </a:cxn>
              <a:cxn ang="0">
                <a:pos x="58" y="487"/>
              </a:cxn>
              <a:cxn ang="0">
                <a:pos x="199" y="458"/>
              </a:cxn>
              <a:cxn ang="0">
                <a:pos x="127" y="553"/>
              </a:cxn>
              <a:cxn ang="0">
                <a:pos x="253" y="496"/>
              </a:cxn>
              <a:cxn ang="0">
                <a:pos x="214" y="603"/>
              </a:cxn>
              <a:cxn ang="0">
                <a:pos x="314" y="526"/>
              </a:cxn>
              <a:cxn ang="0">
                <a:pos x="318" y="638"/>
              </a:cxn>
              <a:cxn ang="0">
                <a:pos x="389" y="542"/>
              </a:cxn>
              <a:cxn ang="0">
                <a:pos x="426" y="649"/>
              </a:cxn>
              <a:cxn ang="0">
                <a:pos x="463" y="542"/>
              </a:cxn>
              <a:cxn ang="0">
                <a:pos x="536" y="637"/>
              </a:cxn>
              <a:cxn ang="0">
                <a:pos x="536" y="526"/>
              </a:cxn>
              <a:cxn ang="0">
                <a:pos x="640" y="603"/>
              </a:cxn>
              <a:cxn ang="0">
                <a:pos x="603" y="497"/>
              </a:cxn>
              <a:cxn ang="0">
                <a:pos x="727" y="553"/>
              </a:cxn>
              <a:cxn ang="0">
                <a:pos x="654" y="456"/>
              </a:cxn>
              <a:cxn ang="0">
                <a:pos x="794" y="485"/>
              </a:cxn>
              <a:cxn ang="0">
                <a:pos x="694" y="409"/>
              </a:cxn>
              <a:cxn ang="0">
                <a:pos x="838" y="409"/>
              </a:cxn>
              <a:cxn ang="0">
                <a:pos x="712" y="352"/>
              </a:cxn>
              <a:cxn ang="0">
                <a:pos x="851" y="323"/>
              </a:cxn>
              <a:cxn ang="0">
                <a:pos x="712" y="295"/>
              </a:cxn>
              <a:cxn ang="0">
                <a:pos x="838" y="240"/>
              </a:cxn>
              <a:cxn ang="0">
                <a:pos x="690" y="240"/>
              </a:cxn>
              <a:cxn ang="0">
                <a:pos x="794" y="162"/>
              </a:cxn>
              <a:cxn ang="0">
                <a:pos x="654" y="190"/>
              </a:cxn>
              <a:cxn ang="0">
                <a:pos x="726" y="96"/>
              </a:cxn>
              <a:cxn ang="0">
                <a:pos x="600" y="149"/>
              </a:cxn>
              <a:cxn ang="0">
                <a:pos x="640" y="44"/>
              </a:cxn>
              <a:cxn ang="0">
                <a:pos x="536" y="121"/>
              </a:cxn>
            </a:cxnLst>
            <a:rect l="0" t="0" r="r" b="b"/>
            <a:pathLst>
              <a:path w="852" h="650">
                <a:moveTo>
                  <a:pt x="536" y="121"/>
                </a:moveTo>
                <a:lnTo>
                  <a:pt x="536" y="12"/>
                </a:lnTo>
                <a:lnTo>
                  <a:pt x="463" y="106"/>
                </a:lnTo>
                <a:lnTo>
                  <a:pt x="426" y="0"/>
                </a:lnTo>
                <a:lnTo>
                  <a:pt x="387" y="104"/>
                </a:lnTo>
                <a:lnTo>
                  <a:pt x="314" y="11"/>
                </a:lnTo>
                <a:lnTo>
                  <a:pt x="314" y="120"/>
                </a:lnTo>
                <a:lnTo>
                  <a:pt x="212" y="42"/>
                </a:lnTo>
                <a:lnTo>
                  <a:pt x="252" y="148"/>
                </a:lnTo>
                <a:lnTo>
                  <a:pt x="124" y="94"/>
                </a:lnTo>
                <a:lnTo>
                  <a:pt x="199" y="189"/>
                </a:lnTo>
                <a:lnTo>
                  <a:pt x="58" y="161"/>
                </a:lnTo>
                <a:lnTo>
                  <a:pt x="160" y="240"/>
                </a:lnTo>
                <a:lnTo>
                  <a:pt x="15" y="240"/>
                </a:lnTo>
                <a:lnTo>
                  <a:pt x="140" y="295"/>
                </a:lnTo>
                <a:lnTo>
                  <a:pt x="0" y="326"/>
                </a:lnTo>
                <a:lnTo>
                  <a:pt x="140" y="354"/>
                </a:lnTo>
                <a:lnTo>
                  <a:pt x="15" y="409"/>
                </a:lnTo>
                <a:lnTo>
                  <a:pt x="160" y="409"/>
                </a:lnTo>
                <a:lnTo>
                  <a:pt x="58" y="487"/>
                </a:lnTo>
                <a:lnTo>
                  <a:pt x="199" y="458"/>
                </a:lnTo>
                <a:lnTo>
                  <a:pt x="127" y="553"/>
                </a:lnTo>
                <a:lnTo>
                  <a:pt x="253" y="496"/>
                </a:lnTo>
                <a:lnTo>
                  <a:pt x="214" y="603"/>
                </a:lnTo>
                <a:lnTo>
                  <a:pt x="314" y="526"/>
                </a:lnTo>
                <a:lnTo>
                  <a:pt x="318" y="638"/>
                </a:lnTo>
                <a:lnTo>
                  <a:pt x="389" y="542"/>
                </a:lnTo>
                <a:lnTo>
                  <a:pt x="426" y="649"/>
                </a:lnTo>
                <a:lnTo>
                  <a:pt x="463" y="542"/>
                </a:lnTo>
                <a:lnTo>
                  <a:pt x="536" y="637"/>
                </a:lnTo>
                <a:lnTo>
                  <a:pt x="536" y="526"/>
                </a:lnTo>
                <a:lnTo>
                  <a:pt x="640" y="603"/>
                </a:lnTo>
                <a:lnTo>
                  <a:pt x="603" y="497"/>
                </a:lnTo>
                <a:lnTo>
                  <a:pt x="727" y="553"/>
                </a:lnTo>
                <a:lnTo>
                  <a:pt x="654" y="456"/>
                </a:lnTo>
                <a:lnTo>
                  <a:pt x="794" y="485"/>
                </a:lnTo>
                <a:lnTo>
                  <a:pt x="694" y="409"/>
                </a:lnTo>
                <a:lnTo>
                  <a:pt x="838" y="409"/>
                </a:lnTo>
                <a:lnTo>
                  <a:pt x="712" y="352"/>
                </a:lnTo>
                <a:lnTo>
                  <a:pt x="851" y="323"/>
                </a:lnTo>
                <a:lnTo>
                  <a:pt x="712" y="295"/>
                </a:lnTo>
                <a:lnTo>
                  <a:pt x="838" y="240"/>
                </a:lnTo>
                <a:lnTo>
                  <a:pt x="690" y="240"/>
                </a:lnTo>
                <a:lnTo>
                  <a:pt x="794" y="162"/>
                </a:lnTo>
                <a:lnTo>
                  <a:pt x="654" y="190"/>
                </a:lnTo>
                <a:lnTo>
                  <a:pt x="726" y="96"/>
                </a:lnTo>
                <a:lnTo>
                  <a:pt x="600" y="149"/>
                </a:lnTo>
                <a:lnTo>
                  <a:pt x="640" y="44"/>
                </a:lnTo>
                <a:lnTo>
                  <a:pt x="536" y="121"/>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10" name="Rectangle 1058"/>
          <p:cNvSpPr>
            <a:spLocks noChangeArrowheads="1"/>
          </p:cNvSpPr>
          <p:nvPr/>
        </p:nvSpPr>
        <p:spPr bwMode="auto">
          <a:xfrm>
            <a:off x="4114800" y="5181600"/>
            <a:ext cx="1155700" cy="742950"/>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47%</a:t>
            </a:r>
          </a:p>
          <a:p>
            <a:pPr algn="ctr" defTabSz="1592263" eaLnBrk="0" hangingPunct="0">
              <a:lnSpc>
                <a:spcPct val="90000"/>
              </a:lnSpc>
            </a:pPr>
            <a:r>
              <a:rPr lang="en-US" sz="1500" b="1"/>
              <a:t>Industrial</a:t>
            </a:r>
          </a:p>
          <a:p>
            <a:pPr algn="ctr" defTabSz="1592263" eaLnBrk="0" hangingPunct="0">
              <a:lnSpc>
                <a:spcPct val="90000"/>
              </a:lnSpc>
            </a:pPr>
            <a:r>
              <a:rPr lang="en-US" sz="1500" b="1"/>
              <a:t>Accidents</a:t>
            </a:r>
          </a:p>
        </p:txBody>
      </p:sp>
      <p:sp>
        <p:nvSpPr>
          <p:cNvPr id="229411" name="Rectangle 1059"/>
          <p:cNvSpPr>
            <a:spLocks noChangeArrowheads="1"/>
          </p:cNvSpPr>
          <p:nvPr/>
        </p:nvSpPr>
        <p:spPr bwMode="auto">
          <a:xfrm>
            <a:off x="3440113" y="3048000"/>
            <a:ext cx="2263775" cy="822325"/>
          </a:xfrm>
          <a:prstGeom prst="rect">
            <a:avLst/>
          </a:prstGeom>
          <a:noFill/>
          <a:ln w="12700">
            <a:noFill/>
            <a:miter lim="800000"/>
            <a:headEnd/>
            <a:tailEnd/>
          </a:ln>
          <a:effectLst/>
        </p:spPr>
        <p:txBody>
          <a:bodyPr lIns="90488" tIns="44450" rIns="90488" bIns="44450">
            <a:spAutoFit/>
          </a:bodyPr>
          <a:lstStyle/>
          <a:p>
            <a:pPr algn="ctr" eaLnBrk="0" hangingPunct="0"/>
            <a:r>
              <a:rPr lang="en-US" sz="1600" b="1"/>
              <a:t>Alcohol And/or Other </a:t>
            </a:r>
          </a:p>
          <a:p>
            <a:pPr algn="ctr" eaLnBrk="0" hangingPunct="0"/>
            <a:r>
              <a:rPr lang="en-US" sz="1600" b="1"/>
              <a:t>Drugs Are </a:t>
            </a:r>
          </a:p>
          <a:p>
            <a:pPr algn="ctr" eaLnBrk="0" hangingPunct="0"/>
            <a:r>
              <a:rPr lang="en-US" sz="1600" b="1"/>
              <a:t>Associated With:</a:t>
            </a:r>
          </a:p>
        </p:txBody>
      </p:sp>
      <p:sp>
        <p:nvSpPr>
          <p:cNvPr id="229412" name="Freeform 1060"/>
          <p:cNvSpPr>
            <a:spLocks/>
          </p:cNvSpPr>
          <p:nvPr/>
        </p:nvSpPr>
        <p:spPr bwMode="auto">
          <a:xfrm>
            <a:off x="1524000" y="2057400"/>
            <a:ext cx="1352550" cy="1436688"/>
          </a:xfrm>
          <a:custGeom>
            <a:avLst/>
            <a:gdLst/>
            <a:ahLst/>
            <a:cxnLst>
              <a:cxn ang="0">
                <a:pos x="536" y="528"/>
              </a:cxn>
              <a:cxn ang="0">
                <a:pos x="536" y="638"/>
              </a:cxn>
              <a:cxn ang="0">
                <a:pos x="463" y="544"/>
              </a:cxn>
              <a:cxn ang="0">
                <a:pos x="427" y="651"/>
              </a:cxn>
              <a:cxn ang="0">
                <a:pos x="388" y="545"/>
              </a:cxn>
              <a:cxn ang="0">
                <a:pos x="315" y="640"/>
              </a:cxn>
              <a:cxn ang="0">
                <a:pos x="315" y="531"/>
              </a:cxn>
              <a:cxn ang="0">
                <a:pos x="212" y="609"/>
              </a:cxn>
              <a:cxn ang="0">
                <a:pos x="252" y="502"/>
              </a:cxn>
              <a:cxn ang="0">
                <a:pos x="124" y="556"/>
              </a:cxn>
              <a:cxn ang="0">
                <a:pos x="199" y="461"/>
              </a:cxn>
              <a:cxn ang="0">
                <a:pos x="59" y="489"/>
              </a:cxn>
              <a:cxn ang="0">
                <a:pos x="160" y="409"/>
              </a:cxn>
              <a:cxn ang="0">
                <a:pos x="15" y="409"/>
              </a:cxn>
              <a:cxn ang="0">
                <a:pos x="140" y="354"/>
              </a:cxn>
              <a:cxn ang="0">
                <a:pos x="0" y="325"/>
              </a:cxn>
              <a:cxn ang="0">
                <a:pos x="140" y="297"/>
              </a:cxn>
              <a:cxn ang="0">
                <a:pos x="15" y="242"/>
              </a:cxn>
              <a:cxn ang="0">
                <a:pos x="160" y="242"/>
              </a:cxn>
              <a:cxn ang="0">
                <a:pos x="59" y="162"/>
              </a:cxn>
              <a:cxn ang="0">
                <a:pos x="199" y="191"/>
              </a:cxn>
              <a:cxn ang="0">
                <a:pos x="127" y="98"/>
              </a:cxn>
              <a:cxn ang="0">
                <a:pos x="253" y="153"/>
              </a:cxn>
              <a:cxn ang="0">
                <a:pos x="214" y="46"/>
              </a:cxn>
              <a:cxn ang="0">
                <a:pos x="315" y="123"/>
              </a:cxn>
              <a:cxn ang="0">
                <a:pos x="318" y="12"/>
              </a:cxn>
              <a:cxn ang="0">
                <a:pos x="389" y="108"/>
              </a:cxn>
              <a:cxn ang="0">
                <a:pos x="427" y="0"/>
              </a:cxn>
              <a:cxn ang="0">
                <a:pos x="463" y="108"/>
              </a:cxn>
              <a:cxn ang="0">
                <a:pos x="536" y="13"/>
              </a:cxn>
              <a:cxn ang="0">
                <a:pos x="536" y="124"/>
              </a:cxn>
              <a:cxn ang="0">
                <a:pos x="640" y="46"/>
              </a:cxn>
              <a:cxn ang="0">
                <a:pos x="603" y="152"/>
              </a:cxn>
              <a:cxn ang="0">
                <a:pos x="728" y="98"/>
              </a:cxn>
              <a:cxn ang="0">
                <a:pos x="654" y="193"/>
              </a:cxn>
              <a:cxn ang="0">
                <a:pos x="794" y="164"/>
              </a:cxn>
              <a:cxn ang="0">
                <a:pos x="694" y="242"/>
              </a:cxn>
              <a:cxn ang="0">
                <a:pos x="839" y="242"/>
              </a:cxn>
              <a:cxn ang="0">
                <a:pos x="712" y="298"/>
              </a:cxn>
              <a:cxn ang="0">
                <a:pos x="851" y="326"/>
              </a:cxn>
              <a:cxn ang="0">
                <a:pos x="712" y="354"/>
              </a:cxn>
              <a:cxn ang="0">
                <a:pos x="839" y="409"/>
              </a:cxn>
              <a:cxn ang="0">
                <a:pos x="691" y="409"/>
              </a:cxn>
              <a:cxn ang="0">
                <a:pos x="794" y="489"/>
              </a:cxn>
              <a:cxn ang="0">
                <a:pos x="654" y="460"/>
              </a:cxn>
              <a:cxn ang="0">
                <a:pos x="727" y="553"/>
              </a:cxn>
              <a:cxn ang="0">
                <a:pos x="600" y="500"/>
              </a:cxn>
              <a:cxn ang="0">
                <a:pos x="640" y="607"/>
              </a:cxn>
              <a:cxn ang="0">
                <a:pos x="536" y="528"/>
              </a:cxn>
            </a:cxnLst>
            <a:rect l="0" t="0" r="r" b="b"/>
            <a:pathLst>
              <a:path w="852" h="652">
                <a:moveTo>
                  <a:pt x="536" y="528"/>
                </a:moveTo>
                <a:lnTo>
                  <a:pt x="536" y="638"/>
                </a:lnTo>
                <a:lnTo>
                  <a:pt x="463" y="544"/>
                </a:lnTo>
                <a:lnTo>
                  <a:pt x="427" y="651"/>
                </a:lnTo>
                <a:lnTo>
                  <a:pt x="388" y="545"/>
                </a:lnTo>
                <a:lnTo>
                  <a:pt x="315" y="640"/>
                </a:lnTo>
                <a:lnTo>
                  <a:pt x="315" y="531"/>
                </a:lnTo>
                <a:lnTo>
                  <a:pt x="212" y="609"/>
                </a:lnTo>
                <a:lnTo>
                  <a:pt x="252" y="502"/>
                </a:lnTo>
                <a:lnTo>
                  <a:pt x="124" y="556"/>
                </a:lnTo>
                <a:lnTo>
                  <a:pt x="199" y="461"/>
                </a:lnTo>
                <a:lnTo>
                  <a:pt x="59" y="489"/>
                </a:lnTo>
                <a:lnTo>
                  <a:pt x="160" y="409"/>
                </a:lnTo>
                <a:lnTo>
                  <a:pt x="15" y="409"/>
                </a:lnTo>
                <a:lnTo>
                  <a:pt x="140" y="354"/>
                </a:lnTo>
                <a:lnTo>
                  <a:pt x="0" y="325"/>
                </a:lnTo>
                <a:lnTo>
                  <a:pt x="140" y="297"/>
                </a:lnTo>
                <a:lnTo>
                  <a:pt x="15" y="242"/>
                </a:lnTo>
                <a:lnTo>
                  <a:pt x="160" y="242"/>
                </a:lnTo>
                <a:lnTo>
                  <a:pt x="59" y="162"/>
                </a:lnTo>
                <a:lnTo>
                  <a:pt x="199" y="191"/>
                </a:lnTo>
                <a:lnTo>
                  <a:pt x="127" y="98"/>
                </a:lnTo>
                <a:lnTo>
                  <a:pt x="253" y="153"/>
                </a:lnTo>
                <a:lnTo>
                  <a:pt x="214" y="46"/>
                </a:lnTo>
                <a:lnTo>
                  <a:pt x="315" y="123"/>
                </a:lnTo>
                <a:lnTo>
                  <a:pt x="318" y="12"/>
                </a:lnTo>
                <a:lnTo>
                  <a:pt x="389" y="108"/>
                </a:lnTo>
                <a:lnTo>
                  <a:pt x="427" y="0"/>
                </a:lnTo>
                <a:lnTo>
                  <a:pt x="463" y="108"/>
                </a:lnTo>
                <a:lnTo>
                  <a:pt x="536" y="13"/>
                </a:lnTo>
                <a:lnTo>
                  <a:pt x="536" y="124"/>
                </a:lnTo>
                <a:lnTo>
                  <a:pt x="640" y="46"/>
                </a:lnTo>
                <a:lnTo>
                  <a:pt x="603" y="152"/>
                </a:lnTo>
                <a:lnTo>
                  <a:pt x="728" y="98"/>
                </a:lnTo>
                <a:lnTo>
                  <a:pt x="654" y="193"/>
                </a:lnTo>
                <a:lnTo>
                  <a:pt x="794" y="164"/>
                </a:lnTo>
                <a:lnTo>
                  <a:pt x="694" y="242"/>
                </a:lnTo>
                <a:lnTo>
                  <a:pt x="839" y="242"/>
                </a:lnTo>
                <a:lnTo>
                  <a:pt x="712" y="298"/>
                </a:lnTo>
                <a:lnTo>
                  <a:pt x="851" y="326"/>
                </a:lnTo>
                <a:lnTo>
                  <a:pt x="712" y="354"/>
                </a:lnTo>
                <a:lnTo>
                  <a:pt x="839" y="409"/>
                </a:lnTo>
                <a:lnTo>
                  <a:pt x="691" y="409"/>
                </a:lnTo>
                <a:lnTo>
                  <a:pt x="794" y="489"/>
                </a:lnTo>
                <a:lnTo>
                  <a:pt x="654" y="460"/>
                </a:lnTo>
                <a:lnTo>
                  <a:pt x="727" y="553"/>
                </a:lnTo>
                <a:lnTo>
                  <a:pt x="600" y="500"/>
                </a:lnTo>
                <a:lnTo>
                  <a:pt x="640" y="607"/>
                </a:lnTo>
                <a:lnTo>
                  <a:pt x="536" y="528"/>
                </a:lnTo>
              </a:path>
            </a:pathLst>
          </a:custGeom>
          <a:blipFill dpi="0" rotWithShape="0">
            <a:blip r:embed="rId2" cstate="print"/>
            <a:srcRect/>
            <a:tile tx="0" ty="0" sx="100000" sy="100000" flip="none" algn="tl"/>
          </a:blipFill>
          <a:ln w="38100" cap="rnd" cmpd="sng">
            <a:solidFill>
              <a:srgbClr val="A41F04"/>
            </a:solidFill>
            <a:prstDash val="solid"/>
            <a:round/>
            <a:headEnd type="none" w="med" len="med"/>
            <a:tailEnd type="none" w="med" len="med"/>
          </a:ln>
          <a:effectLst/>
        </p:spPr>
        <p:txBody>
          <a:bodyPr/>
          <a:lstStyle/>
          <a:p>
            <a:endParaRPr lang="en-US"/>
          </a:p>
        </p:txBody>
      </p:sp>
      <p:sp>
        <p:nvSpPr>
          <p:cNvPr id="229413" name="Rectangle 1061"/>
          <p:cNvSpPr>
            <a:spLocks noChangeArrowheads="1"/>
          </p:cNvSpPr>
          <p:nvPr/>
        </p:nvSpPr>
        <p:spPr bwMode="auto">
          <a:xfrm>
            <a:off x="1676400" y="2438400"/>
            <a:ext cx="1039813" cy="536575"/>
          </a:xfrm>
          <a:prstGeom prst="rect">
            <a:avLst/>
          </a:prstGeom>
          <a:noFill/>
          <a:ln w="12700">
            <a:noFill/>
            <a:miter lim="800000"/>
            <a:headEnd/>
            <a:tailEnd/>
          </a:ln>
          <a:effectLst/>
        </p:spPr>
        <p:txBody>
          <a:bodyPr wrap="none" lIns="122238" tIns="61912" rIns="122238" bIns="61912">
            <a:spAutoFit/>
          </a:bodyPr>
          <a:lstStyle/>
          <a:p>
            <a:pPr algn="ctr" defTabSz="1592263" eaLnBrk="0" hangingPunct="0">
              <a:lnSpc>
                <a:spcPct val="90000"/>
              </a:lnSpc>
            </a:pPr>
            <a:r>
              <a:rPr lang="en-US" sz="1500" b="1"/>
              <a:t>41-51%</a:t>
            </a:r>
          </a:p>
          <a:p>
            <a:pPr algn="ctr" defTabSz="1592263" eaLnBrk="0" hangingPunct="0">
              <a:lnSpc>
                <a:spcPct val="90000"/>
              </a:lnSpc>
            </a:pPr>
            <a:r>
              <a:rPr lang="en-US" sz="1500" b="1"/>
              <a:t>Assaults</a:t>
            </a:r>
          </a:p>
        </p:txBody>
      </p:sp>
      <p:sp>
        <p:nvSpPr>
          <p:cNvPr id="229414" name="Text Box 1062"/>
          <p:cNvSpPr txBox="1">
            <a:spLocks noChangeArrowheads="1"/>
          </p:cNvSpPr>
          <p:nvPr/>
        </p:nvSpPr>
        <p:spPr bwMode="auto">
          <a:xfrm>
            <a:off x="1181100" y="6461125"/>
            <a:ext cx="6781800" cy="396875"/>
          </a:xfrm>
          <a:prstGeom prst="rect">
            <a:avLst/>
          </a:prstGeom>
          <a:noFill/>
          <a:ln w="12700">
            <a:noFill/>
            <a:miter lim="800000"/>
            <a:headEnd/>
            <a:tailEnd/>
          </a:ln>
          <a:effectLst/>
        </p:spPr>
        <p:txBody>
          <a:bodyPr>
            <a:spAutoFit/>
          </a:bodyPr>
          <a:lstStyle/>
          <a:p>
            <a:pPr eaLnBrk="0" hangingPunct="0">
              <a:spcBef>
                <a:spcPct val="50000"/>
              </a:spcBef>
            </a:pPr>
            <a:r>
              <a:rPr lang="en-US" sz="2000" b="1">
                <a:latin typeface="Times New Roman" pitchFamily="18" charset="0"/>
              </a:rPr>
              <a:t>National Statistics, Center for Substance Abuse Programs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1524000" y="274638"/>
            <a:ext cx="6096000" cy="944562"/>
          </a:xfrm>
        </p:spPr>
        <p:txBody>
          <a:bodyPr/>
          <a:lstStyle/>
          <a:p>
            <a:r>
              <a:rPr lang="en-US" i="1"/>
              <a:t>Responsible Drinking</a:t>
            </a:r>
          </a:p>
        </p:txBody>
      </p:sp>
      <p:sp>
        <p:nvSpPr>
          <p:cNvPr id="211971" name="Rectangle 3"/>
          <p:cNvSpPr>
            <a:spLocks noGrp="1" noChangeArrowheads="1"/>
          </p:cNvSpPr>
          <p:nvPr>
            <p:ph idx="1"/>
          </p:nvPr>
        </p:nvSpPr>
        <p:spPr>
          <a:xfrm>
            <a:off x="457200" y="1722438"/>
            <a:ext cx="8229600" cy="4754562"/>
          </a:xfrm>
        </p:spPr>
        <p:txBody>
          <a:bodyPr/>
          <a:lstStyle/>
          <a:p>
            <a:pPr>
              <a:spcBef>
                <a:spcPct val="45000"/>
              </a:spcBef>
            </a:pPr>
            <a:r>
              <a:rPr lang="en-US" sz="2400">
                <a:solidFill>
                  <a:srgbClr val="000000"/>
                </a:solidFill>
                <a:cs typeface="Times New Roman" pitchFamily="18" charset="0"/>
              </a:rPr>
              <a:t>Responsible drinking habits vary from person to person; biology, sociology, and genealogy all play a role in what is considered responsible drinking.  </a:t>
            </a:r>
          </a:p>
          <a:p>
            <a:pPr>
              <a:spcBef>
                <a:spcPct val="45000"/>
              </a:spcBef>
            </a:pPr>
            <a:r>
              <a:rPr lang="en-US" sz="2400">
                <a:solidFill>
                  <a:srgbClr val="000000"/>
                </a:solidFill>
                <a:cs typeface="Times New Roman" pitchFamily="18" charset="0"/>
              </a:rPr>
              <a:t>Due to medical conditions or dependence issues some individuals must abstain from alcohol to be considered a responsible drinker.</a:t>
            </a:r>
          </a:p>
          <a:p>
            <a:pPr>
              <a:spcBef>
                <a:spcPct val="45000"/>
              </a:spcBef>
            </a:pPr>
            <a:r>
              <a:rPr lang="en-US" sz="2400" u="sng">
                <a:solidFill>
                  <a:srgbClr val="A41F04"/>
                </a:solidFill>
                <a:cs typeface="Times New Roman" pitchFamily="18" charset="0"/>
              </a:rPr>
              <a:t>Responsible Drinking</a:t>
            </a:r>
            <a:r>
              <a:rPr lang="en-US" sz="2400"/>
              <a:t>: Drinking in a way that it does not adversely affect an individual’s ability to fulfill their legal, moral, or social obligations nor does it negatively impact their health, job performance, or quality of life.</a:t>
            </a:r>
          </a:p>
          <a:p>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n-US" i="1"/>
              <a:t>Drinking Tips</a:t>
            </a:r>
          </a:p>
        </p:txBody>
      </p:sp>
      <p:sp>
        <p:nvSpPr>
          <p:cNvPr id="209923" name="Rectangle 3"/>
          <p:cNvSpPr>
            <a:spLocks noGrp="1" noChangeArrowheads="1"/>
          </p:cNvSpPr>
          <p:nvPr>
            <p:ph idx="1"/>
          </p:nvPr>
        </p:nvSpPr>
        <p:spPr>
          <a:xfrm>
            <a:off x="1009650" y="1752600"/>
            <a:ext cx="7124700" cy="4495800"/>
          </a:xfrm>
        </p:spPr>
        <p:txBody>
          <a:bodyPr/>
          <a:lstStyle/>
          <a:p>
            <a:pPr>
              <a:spcBef>
                <a:spcPct val="50000"/>
              </a:spcBef>
            </a:pPr>
            <a:r>
              <a:rPr lang="en-US" sz="2400"/>
              <a:t>Eat before and during drinking.</a:t>
            </a:r>
          </a:p>
          <a:p>
            <a:pPr>
              <a:spcBef>
                <a:spcPct val="50000"/>
              </a:spcBef>
            </a:pPr>
            <a:r>
              <a:rPr lang="en-US" sz="2400"/>
              <a:t>Before you Celebrate… Designate.  Identify a responsible driver or use public transportation.</a:t>
            </a:r>
          </a:p>
          <a:p>
            <a:pPr>
              <a:spcBef>
                <a:spcPct val="50000"/>
              </a:spcBef>
            </a:pPr>
            <a:r>
              <a:rPr lang="en-US" sz="2400"/>
              <a:t>Don’t chug your drinks; drink slowly and make your drinks last.</a:t>
            </a:r>
          </a:p>
          <a:p>
            <a:pPr>
              <a:spcBef>
                <a:spcPct val="50000"/>
              </a:spcBef>
            </a:pPr>
            <a:r>
              <a:rPr lang="en-US" sz="2400"/>
              <a:t>Alternate between alcoholic and nonalcoholic drinks.</a:t>
            </a:r>
          </a:p>
          <a:p>
            <a:pPr>
              <a:spcBef>
                <a:spcPct val="50000"/>
              </a:spcBef>
            </a:pPr>
            <a:r>
              <a:rPr lang="en-US" sz="2400"/>
              <a:t>Remember the word </a:t>
            </a:r>
            <a:r>
              <a:rPr lang="en-US" sz="2400">
                <a:solidFill>
                  <a:srgbClr val="A41F04"/>
                </a:solidFill>
              </a:rPr>
              <a:t>HALT</a:t>
            </a:r>
            <a:r>
              <a:rPr lang="en-US" sz="2400"/>
              <a:t>, don’t drink if you’re </a:t>
            </a:r>
            <a:r>
              <a:rPr lang="en-US" sz="2400">
                <a:solidFill>
                  <a:srgbClr val="A41F04"/>
                </a:solidFill>
              </a:rPr>
              <a:t>H</a:t>
            </a:r>
            <a:r>
              <a:rPr lang="en-US" sz="2400"/>
              <a:t>ungry, </a:t>
            </a:r>
            <a:r>
              <a:rPr lang="en-US" sz="2400">
                <a:solidFill>
                  <a:srgbClr val="A41F04"/>
                </a:solidFill>
              </a:rPr>
              <a:t>A</a:t>
            </a:r>
            <a:r>
              <a:rPr lang="en-US" sz="2400"/>
              <a:t>ngry, </a:t>
            </a:r>
            <a:r>
              <a:rPr lang="en-US" sz="2400">
                <a:solidFill>
                  <a:srgbClr val="A41F04"/>
                </a:solidFill>
              </a:rPr>
              <a:t>L</a:t>
            </a:r>
            <a:r>
              <a:rPr lang="en-US" sz="2400"/>
              <a:t>onely, or </a:t>
            </a:r>
            <a:r>
              <a:rPr lang="en-US" sz="2400">
                <a:solidFill>
                  <a:srgbClr val="A41F04"/>
                </a:solidFill>
              </a:rPr>
              <a:t>T</a:t>
            </a:r>
            <a:r>
              <a:rPr lang="en-US" sz="2400"/>
              <a:t>ired.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7060</TotalTime>
  <Words>986</Words>
  <Application>Microsoft Office PowerPoint</Application>
  <PresentationFormat>On-screen Show (4:3)</PresentationFormat>
  <Paragraphs>149</Paragraphs>
  <Slides>18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Wingdings</vt:lpstr>
      <vt:lpstr>Times New Roman</vt:lpstr>
      <vt:lpstr>Office Theme</vt:lpstr>
      <vt:lpstr>Slide 1</vt:lpstr>
      <vt:lpstr>Objectives</vt:lpstr>
      <vt:lpstr>Media Messages</vt:lpstr>
      <vt:lpstr>Definitions</vt:lpstr>
      <vt:lpstr>Definitions</vt:lpstr>
      <vt:lpstr>Irresponsible Drinking</vt:lpstr>
      <vt:lpstr>Slide 7</vt:lpstr>
      <vt:lpstr>Responsible Drinking</vt:lpstr>
      <vt:lpstr>Drinking Tips</vt:lpstr>
      <vt:lpstr>Drinking Tips</vt:lpstr>
      <vt:lpstr>Slide 11</vt:lpstr>
      <vt:lpstr>Underage Drinking -  The Controversy</vt:lpstr>
      <vt:lpstr>Underage Drinking -  The Controversy</vt:lpstr>
      <vt:lpstr>Slide 14</vt:lpstr>
      <vt:lpstr>Underage Drinking</vt:lpstr>
      <vt:lpstr>Summary</vt:lpstr>
      <vt:lpstr>Slide 17</vt:lpstr>
      <vt:lpstr>Slide 18</vt:lpstr>
    </vt:vector>
  </TitlesOfParts>
  <Company>U.S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233rd Area Support Group Army Substance Abuse Program</dc:title>
  <dc:creator>Ingrid Walsh-Brown</dc:creator>
  <cp:lastModifiedBy>johnson-burtonak</cp:lastModifiedBy>
  <cp:revision>71</cp:revision>
  <dcterms:created xsi:type="dcterms:W3CDTF">2003-05-12T13:58:37Z</dcterms:created>
  <dcterms:modified xsi:type="dcterms:W3CDTF">2010-07-28T19:19:49Z</dcterms:modified>
</cp:coreProperties>
</file>