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8"/>
  </p:notesMasterIdLst>
  <p:sldIdLst>
    <p:sldId id="256" r:id="rId3"/>
    <p:sldId id="260" r:id="rId4"/>
    <p:sldId id="259" r:id="rId5"/>
    <p:sldId id="258" r:id="rId6"/>
    <p:sldId id="257" r:id="rId7"/>
  </p:sldIdLst>
  <p:sldSz cx="7772400" cy="10058400"/>
  <p:notesSz cx="6858000" cy="9296400"/>
  <p:embeddedFontLst>
    <p:embeddedFont>
      <p:font typeface="Alex Brush" panose="020B0604020202020204" charset="0"/>
      <p:regular r:id="rId9"/>
    </p:embeddedFont>
    <p:embeddedFont>
      <p:font typeface="Allerta Stencil" panose="020B0604020202020204" charset="0"/>
      <p:regular r:id="rId10"/>
    </p:embeddedFont>
    <p:embeddedFont>
      <p:font typeface="Anton" pitchFamily="2" charset="0"/>
      <p:regular r:id="rId11"/>
    </p:embeddedFont>
    <p:embeddedFont>
      <p:font typeface="Aptos ExtraBold" panose="020B0004020202020204" pitchFamily="34" charset="0"/>
      <p:bold r:id="rId12"/>
      <p:boldItalic r:id="rId13"/>
    </p:embeddedFont>
    <p:embeddedFont>
      <p:font typeface="Archivo Black" panose="020B0604020202020204" charset="0"/>
      <p:regular r:id="rId14"/>
    </p:embeddedFont>
    <p:embeddedFont>
      <p:font typeface="Arimo" panose="020B0604020202020204" charset="0"/>
      <p:regular r:id="rId15"/>
    </p:embeddedFont>
    <p:embeddedFont>
      <p:font typeface="Baguet Script" panose="00000500000000000000" pitchFamily="2" charset="0"/>
      <p:regular r:id="rId16"/>
    </p:embeddedFont>
    <p:embeddedFont>
      <p:font typeface="Bakerie" panose="020B0604020202020204" charset="0"/>
      <p:regular r:id="rId17"/>
    </p:embeddedFont>
    <p:embeddedFont>
      <p:font typeface="Bakerie Bold" panose="020B0604020202020204" charset="0"/>
      <p:regular r:id="rId18"/>
    </p:embeddedFont>
    <p:embeddedFont>
      <p:font typeface="Bernard MT Condensed" panose="02050806060905020404" pitchFamily="18" charset="0"/>
      <p:regular r:id="rId19"/>
    </p:embeddedFont>
    <p:embeddedFont>
      <p:font typeface="Canva Sans" panose="020B0604020202020204" charset="0"/>
      <p:regular r:id="rId20"/>
    </p:embeddedFont>
    <p:embeddedFont>
      <p:font typeface="Canva Sans Bold" panose="020B0604020202020204" charset="0"/>
      <p:regular r:id="rId21"/>
    </p:embeddedFont>
    <p:embeddedFont>
      <p:font typeface="Canva Sans Bold Italics" panose="020B0604020202020204" charset="0"/>
      <p:regular r:id="rId22"/>
    </p:embeddedFont>
    <p:embeddedFont>
      <p:font typeface="EB Garamond" panose="00000500000000000000" pitchFamily="2" charset="0"/>
      <p:regular r:id="rId23"/>
      <p:bold r:id="rId24"/>
      <p:italic r:id="rId25"/>
      <p:boldItalic r:id="rId26"/>
    </p:embeddedFont>
    <p:embeddedFont>
      <p:font typeface="Glacial Indifference" panose="020B0604020202020204" charset="0"/>
      <p:regular r:id="rId27"/>
    </p:embeddedFont>
    <p:embeddedFont>
      <p:font typeface="Inter" panose="020B0604020202020204" charset="0"/>
      <p:regular r:id="rId28"/>
    </p:embeddedFont>
    <p:embeddedFont>
      <p:font typeface="Lato Bold" panose="020B0604020202020204" charset="0"/>
      <p:regular r:id="rId29"/>
    </p:embeddedFont>
    <p:embeddedFont>
      <p:font typeface="Lovelo" panose="020B0604020202020204" charset="0"/>
      <p:regular r:id="rId30"/>
    </p:embeddedFont>
    <p:embeddedFont>
      <p:font typeface="Montaser Arabic" panose="020B0604020202020204" charset="-78"/>
      <p:regular r:id="rId31"/>
    </p:embeddedFont>
    <p:embeddedFont>
      <p:font typeface="Montaser Arabic Medium" panose="020B0604020202020204" charset="-78"/>
      <p:regular r:id="rId32"/>
    </p:embeddedFont>
    <p:embeddedFont>
      <p:font typeface="Stencil" panose="040409050D0802020404" pitchFamily="82" charset="0"/>
      <p:regular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202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9" Type="http://schemas.openxmlformats.org/officeDocument/2006/relationships/viewProps" Target="viewProps.xml"/><Relationship Id="rId21" Type="http://schemas.openxmlformats.org/officeDocument/2006/relationships/font" Target="fonts/font13.fntdata"/><Relationship Id="rId34" Type="http://schemas.openxmlformats.org/officeDocument/2006/relationships/font" Target="fonts/font2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font" Target="fonts/font24.fntdata"/><Relationship Id="rId37" Type="http://schemas.openxmlformats.org/officeDocument/2006/relationships/font" Target="fonts/font29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36" Type="http://schemas.openxmlformats.org/officeDocument/2006/relationships/font" Target="fonts/font28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font" Target="fonts/font22.fntdata"/><Relationship Id="rId35" Type="http://schemas.openxmlformats.org/officeDocument/2006/relationships/font" Target="fonts/font27.fntdata"/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font" Target="fonts/font2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68BED-A23F-4651-97C3-2D26BA70E75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1162050"/>
            <a:ext cx="24225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64652-499C-4E34-9148-39710BEF0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2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B0C3-DE1D-4B84-A3BD-4D93CE0C37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6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09758-B302-47AD-A157-5AF57F110E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19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5775" y="274638"/>
            <a:ext cx="87439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775" y="1600201"/>
            <a:ext cx="874395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5775" y="6356351"/>
            <a:ext cx="2266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9463" y="6356351"/>
            <a:ext cx="3076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2775" y="6356351"/>
            <a:ext cx="2266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033596">
            <a:off x="2540316" y="1187766"/>
            <a:ext cx="6998155" cy="3122676"/>
            <a:chOff x="0" y="0"/>
            <a:chExt cx="9330873" cy="41635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6533" b="16533"/>
            <a:stretch>
              <a:fillRect/>
            </a:stretch>
          </p:blipFill>
          <p:spPr>
            <a:xfrm>
              <a:off x="0" y="0"/>
              <a:ext cx="9330873" cy="4163568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43467" y="854741"/>
            <a:ext cx="3465843" cy="3481073"/>
          </a:xfrm>
          <a:custGeom>
            <a:avLst/>
            <a:gdLst/>
            <a:ahLst/>
            <a:cxnLst/>
            <a:rect l="l" t="t" r="r" b="b"/>
            <a:pathLst>
              <a:path w="3465843" h="3481073">
                <a:moveTo>
                  <a:pt x="0" y="0"/>
                </a:moveTo>
                <a:lnTo>
                  <a:pt x="3465843" y="0"/>
                </a:lnTo>
                <a:lnTo>
                  <a:pt x="3465843" y="3481072"/>
                </a:lnTo>
                <a:lnTo>
                  <a:pt x="0" y="34810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42546" y="-71609"/>
            <a:ext cx="3687308" cy="3874448"/>
          </a:xfrm>
          <a:custGeom>
            <a:avLst/>
            <a:gdLst/>
            <a:ahLst/>
            <a:cxnLst/>
            <a:rect l="l" t="t" r="r" b="b"/>
            <a:pathLst>
              <a:path w="3687308" h="3874448">
                <a:moveTo>
                  <a:pt x="0" y="0"/>
                </a:moveTo>
                <a:lnTo>
                  <a:pt x="3687308" y="0"/>
                </a:lnTo>
                <a:lnTo>
                  <a:pt x="3687308" y="3874447"/>
                </a:lnTo>
                <a:lnTo>
                  <a:pt x="0" y="3874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865" r="-117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518399" y="2223017"/>
            <a:ext cx="2758358" cy="275835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349326" y="2374989"/>
            <a:ext cx="3073748" cy="1794300"/>
          </a:xfrm>
          <a:custGeom>
            <a:avLst/>
            <a:gdLst/>
            <a:ahLst/>
            <a:cxnLst/>
            <a:rect l="l" t="t" r="r" b="b"/>
            <a:pathLst>
              <a:path w="3073748" h="1794300">
                <a:moveTo>
                  <a:pt x="0" y="0"/>
                </a:moveTo>
                <a:lnTo>
                  <a:pt x="3073748" y="0"/>
                </a:lnTo>
                <a:lnTo>
                  <a:pt x="3073748" y="1794301"/>
                </a:lnTo>
                <a:lnTo>
                  <a:pt x="0" y="17943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253968">
            <a:off x="-11990" y="5643897"/>
            <a:ext cx="1090720" cy="2787783"/>
          </a:xfrm>
          <a:custGeom>
            <a:avLst/>
            <a:gdLst/>
            <a:ahLst/>
            <a:cxnLst/>
            <a:rect l="l" t="t" r="r" b="b"/>
            <a:pathLst>
              <a:path w="1090720" h="2787783">
                <a:moveTo>
                  <a:pt x="0" y="0"/>
                </a:moveTo>
                <a:lnTo>
                  <a:pt x="1090720" y="0"/>
                </a:lnTo>
                <a:lnTo>
                  <a:pt x="1090720" y="2787783"/>
                </a:lnTo>
                <a:lnTo>
                  <a:pt x="0" y="27877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58651" y="9026605"/>
            <a:ext cx="1143402" cy="844688"/>
          </a:xfrm>
          <a:custGeom>
            <a:avLst/>
            <a:gdLst/>
            <a:ahLst/>
            <a:cxnLst/>
            <a:rect l="l" t="t" r="r" b="b"/>
            <a:pathLst>
              <a:path w="1143402" h="844688">
                <a:moveTo>
                  <a:pt x="0" y="0"/>
                </a:moveTo>
                <a:lnTo>
                  <a:pt x="1143402" y="0"/>
                </a:lnTo>
                <a:lnTo>
                  <a:pt x="1143402" y="844688"/>
                </a:lnTo>
                <a:lnTo>
                  <a:pt x="0" y="8446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628998" y="990600"/>
            <a:ext cx="1143402" cy="844688"/>
          </a:xfrm>
          <a:custGeom>
            <a:avLst/>
            <a:gdLst/>
            <a:ahLst/>
            <a:cxnLst/>
            <a:rect l="l" t="t" r="r" b="b"/>
            <a:pathLst>
              <a:path w="1143402" h="844688">
                <a:moveTo>
                  <a:pt x="0" y="0"/>
                </a:moveTo>
                <a:lnTo>
                  <a:pt x="1143402" y="0"/>
                </a:lnTo>
                <a:lnTo>
                  <a:pt x="1143402" y="844689"/>
                </a:lnTo>
                <a:lnTo>
                  <a:pt x="0" y="8446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039393" y="7868508"/>
            <a:ext cx="1554480" cy="1916154"/>
          </a:xfrm>
          <a:custGeom>
            <a:avLst/>
            <a:gdLst/>
            <a:ahLst/>
            <a:cxnLst/>
            <a:rect l="l" t="t" r="r" b="b"/>
            <a:pathLst>
              <a:path w="1554480" h="1916154">
                <a:moveTo>
                  <a:pt x="0" y="0"/>
                </a:moveTo>
                <a:lnTo>
                  <a:pt x="1554480" y="0"/>
                </a:lnTo>
                <a:lnTo>
                  <a:pt x="1554480" y="1916154"/>
                </a:lnTo>
                <a:lnTo>
                  <a:pt x="0" y="1916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95872" y="3516471"/>
            <a:ext cx="1403412" cy="7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9"/>
              </a:lnSpc>
            </a:pPr>
            <a:r>
              <a:rPr lang="en-US" sz="4156" b="1">
                <a:solidFill>
                  <a:srgbClr val="365B6D"/>
                </a:solidFill>
                <a:latin typeface="Bakerie Bold"/>
                <a:ea typeface="Bakerie Bold"/>
                <a:cs typeface="Bakerie Bold"/>
                <a:sym typeface="Bakerie Bold"/>
              </a:rPr>
              <a:t>PASTA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12810" y="4093090"/>
            <a:ext cx="1546780" cy="68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5"/>
              </a:lnSpc>
            </a:pPr>
            <a:r>
              <a:rPr lang="en-US" sz="4046">
                <a:solidFill>
                  <a:srgbClr val="365B6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Bar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3467" y="4478688"/>
            <a:ext cx="3204107" cy="344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</a:pPr>
            <a:r>
              <a:rPr lang="en-US" sz="3357" u="sng">
                <a:solidFill>
                  <a:srgbClr val="E1DBD1"/>
                </a:solidFill>
                <a:latin typeface="EB Garamond"/>
                <a:ea typeface="EB Garamond"/>
                <a:cs typeface="EB Garamond"/>
                <a:sym typeface="EB Garamond"/>
              </a:rPr>
              <a:t>Select Your Pasta</a:t>
            </a:r>
          </a:p>
          <a:p>
            <a:pPr algn="ctr">
              <a:lnSpc>
                <a:spcPts val="4139"/>
              </a:lnSpc>
            </a:pPr>
            <a:r>
              <a:rPr lang="en-US" sz="2957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Penne</a:t>
            </a:r>
          </a:p>
          <a:p>
            <a:pPr algn="ctr">
              <a:lnSpc>
                <a:spcPts val="4139"/>
              </a:lnSpc>
            </a:pPr>
            <a:r>
              <a:rPr lang="en-US" sz="2957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Spaghetti</a:t>
            </a:r>
          </a:p>
          <a:p>
            <a:pPr algn="ctr">
              <a:lnSpc>
                <a:spcPts val="4139"/>
              </a:lnSpc>
            </a:pPr>
            <a:r>
              <a:rPr lang="en-US" sz="2957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Rotini</a:t>
            </a:r>
          </a:p>
          <a:p>
            <a:pPr algn="ctr">
              <a:lnSpc>
                <a:spcPts val="2039"/>
              </a:lnSpc>
            </a:pPr>
            <a:endParaRPr lang="en-US" sz="2957">
              <a:solidFill>
                <a:srgbClr val="FFFFFF"/>
              </a:solidFill>
              <a:latin typeface="Bakerie"/>
              <a:ea typeface="Bakerie"/>
              <a:cs typeface="Bakerie"/>
              <a:sym typeface="Bakerie"/>
            </a:endParaRPr>
          </a:p>
          <a:p>
            <a:pPr algn="ctr">
              <a:lnSpc>
                <a:spcPts val="2039"/>
              </a:lnSpc>
            </a:pPr>
            <a:endParaRPr lang="en-US" sz="2957">
              <a:solidFill>
                <a:srgbClr val="FFFFFF"/>
              </a:solidFill>
              <a:latin typeface="Bakerie"/>
              <a:ea typeface="Bakerie"/>
              <a:cs typeface="Bakerie"/>
              <a:sym typeface="Bakerie"/>
            </a:endParaRPr>
          </a:p>
          <a:p>
            <a:pPr algn="ctr">
              <a:lnSpc>
                <a:spcPts val="2039"/>
              </a:lnSpc>
            </a:pPr>
            <a:endParaRPr lang="en-US" sz="2957">
              <a:solidFill>
                <a:srgbClr val="FFFFFF"/>
              </a:solidFill>
              <a:latin typeface="Bakerie"/>
              <a:ea typeface="Bakerie"/>
              <a:cs typeface="Bakerie"/>
              <a:sym typeface="Bakerie"/>
            </a:endParaRPr>
          </a:p>
          <a:p>
            <a:pPr algn="ctr">
              <a:lnSpc>
                <a:spcPts val="2039"/>
              </a:lnSpc>
            </a:pPr>
            <a:endParaRPr lang="en-US" sz="2957">
              <a:solidFill>
                <a:srgbClr val="FFFFFF"/>
              </a:solidFill>
              <a:latin typeface="Bakerie"/>
              <a:ea typeface="Bakerie"/>
              <a:cs typeface="Bakerie"/>
              <a:sym typeface="Bakerie"/>
            </a:endParaRPr>
          </a:p>
          <a:p>
            <a:pPr algn="ctr">
              <a:lnSpc>
                <a:spcPts val="2039"/>
              </a:lnSpc>
            </a:pPr>
            <a:r>
              <a:rPr lang="en-US" sz="1457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13751" y="4475136"/>
            <a:ext cx="2880122" cy="2564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 u="sng" dirty="0">
                <a:solidFill>
                  <a:srgbClr val="E1DBD1"/>
                </a:solidFill>
                <a:latin typeface="EB Garamond"/>
                <a:ea typeface="EB Garamond"/>
                <a:cs typeface="EB Garamond"/>
                <a:sym typeface="EB Garamond"/>
              </a:rPr>
              <a:t>Add Your Sauces</a:t>
            </a:r>
            <a:r>
              <a:rPr lang="en-US" sz="3359" dirty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</a:p>
          <a:p>
            <a:pPr algn="ctr">
              <a:lnSpc>
                <a:spcPts val="4056"/>
              </a:lnSpc>
            </a:pPr>
            <a:r>
              <a:rPr lang="en-US" sz="2897" dirty="0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Meat Sauce w/Turkey</a:t>
            </a:r>
          </a:p>
          <a:p>
            <a:pPr algn="ctr">
              <a:lnSpc>
                <a:spcPts val="4056"/>
              </a:lnSpc>
            </a:pPr>
            <a:r>
              <a:rPr lang="en-US" sz="2897" dirty="0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Marinara</a:t>
            </a:r>
          </a:p>
          <a:p>
            <a:pPr algn="ctr">
              <a:lnSpc>
                <a:spcPts val="4056"/>
              </a:lnSpc>
            </a:pPr>
            <a:r>
              <a:rPr lang="en-US" sz="2897" dirty="0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Alfredo</a:t>
            </a:r>
          </a:p>
          <a:p>
            <a:pPr algn="ctr">
              <a:lnSpc>
                <a:spcPts val="3496"/>
              </a:lnSpc>
            </a:pPr>
            <a:endParaRPr lang="en-US" sz="2897" dirty="0">
              <a:solidFill>
                <a:srgbClr val="FFFFFF"/>
              </a:solidFill>
              <a:latin typeface="Bakerie"/>
              <a:ea typeface="Bakerie"/>
              <a:cs typeface="Bakerie"/>
              <a:sym typeface="Bakeri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39575" y="7525774"/>
            <a:ext cx="3391124" cy="253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Grilled Chicken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Meatballs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Fire Roasted Tomato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 Tender Crisp Broccoli</a:t>
            </a:r>
          </a:p>
          <a:p>
            <a:pPr algn="ctr">
              <a:lnSpc>
                <a:spcPts val="3403"/>
              </a:lnSpc>
            </a:pPr>
            <a:endParaRPr lang="en-US" sz="2499">
              <a:solidFill>
                <a:srgbClr val="FFFFFF"/>
              </a:solidFill>
              <a:latin typeface="Bakerie"/>
              <a:ea typeface="Bakerie"/>
              <a:cs typeface="Bakerie"/>
              <a:sym typeface="Bakerie"/>
            </a:endParaRPr>
          </a:p>
          <a:p>
            <a:pPr algn="ctr">
              <a:lnSpc>
                <a:spcPts val="2912"/>
              </a:lnSpc>
            </a:pPr>
            <a:endParaRPr lang="en-US" sz="2499">
              <a:solidFill>
                <a:srgbClr val="FFFFFF"/>
              </a:solidFill>
              <a:latin typeface="Bakerie"/>
              <a:ea typeface="Bakerie"/>
              <a:cs typeface="Bakerie"/>
              <a:sym typeface="Bakeri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415036" y="7525774"/>
            <a:ext cx="229056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Caramelized Onions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Sauteed Mushrooms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Roasted Bell Peppers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Bakerie"/>
                <a:ea typeface="Bakerie"/>
                <a:cs typeface="Bakerie"/>
                <a:sym typeface="Bakerie"/>
              </a:rPr>
              <a:t>Garlic Bread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1141" y="6832573"/>
            <a:ext cx="5609332" cy="53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 u="sng">
                <a:solidFill>
                  <a:srgbClr val="E1DBD1"/>
                </a:solidFill>
                <a:latin typeface="EB Garamond"/>
                <a:ea typeface="EB Garamond"/>
                <a:cs typeface="EB Garamond"/>
                <a:sym typeface="EB Garamond"/>
              </a:rPr>
              <a:t>Choose From a Variety of Toppings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24000" y="9601200"/>
            <a:ext cx="4648199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000" dirty="0">
                <a:solidFill>
                  <a:srgbClr val="F4F0CC"/>
                </a:solidFill>
                <a:latin typeface="Canva Sans"/>
                <a:ea typeface="Canva Sans"/>
                <a:cs typeface="Canva Sans"/>
                <a:sym typeface="Canva Sans"/>
              </a:rPr>
              <a:t>Menu Items Subject To Change</a:t>
            </a:r>
          </a:p>
        </p:txBody>
      </p:sp>
      <p:sp>
        <p:nvSpPr>
          <p:cNvPr id="24" name="TextBox 24"/>
          <p:cNvSpPr txBox="1"/>
          <p:nvPr/>
        </p:nvSpPr>
        <p:spPr>
          <a:xfrm rot="-928559">
            <a:off x="3079704" y="117493"/>
            <a:ext cx="1033797" cy="91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365B6D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</a:p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365B6D"/>
                </a:solidFill>
                <a:latin typeface="Alex Brush"/>
                <a:ea typeface="Alex Brush"/>
                <a:cs typeface="Alex Brush"/>
                <a:sym typeface="Alex Brush"/>
              </a:rPr>
              <a:t>13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0573" y="82627"/>
            <a:ext cx="8914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</a:pPr>
            <a:r>
              <a:rPr lang="en-US" sz="3174" b="1" dirty="0">
                <a:solidFill>
                  <a:srgbClr val="FFFFFF"/>
                </a:solidFill>
                <a:latin typeface="Alex Brush"/>
                <a:ea typeface="Alex Brush"/>
                <a:cs typeface="Alex Brush"/>
                <a:sym typeface="Alex Brush"/>
              </a:rPr>
              <a:t>Every</a:t>
            </a:r>
            <a:r>
              <a:rPr lang="en-US" sz="3174" dirty="0">
                <a:solidFill>
                  <a:srgbClr val="FFFFFF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58651" y="462526"/>
            <a:ext cx="144634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</a:pPr>
            <a:r>
              <a:rPr lang="en-US" sz="3174" dirty="0">
                <a:solidFill>
                  <a:srgbClr val="FFFFFF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  <a:r>
              <a:rPr lang="en-US" sz="3174" b="1" dirty="0">
                <a:solidFill>
                  <a:srgbClr val="FFFFFF"/>
                </a:solidFill>
                <a:latin typeface="Alex Brush"/>
                <a:ea typeface="Alex Brush"/>
                <a:cs typeface="Alex Brush"/>
                <a:sym typeface="Alex Brush"/>
              </a:rPr>
              <a:t>Monday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49BE44-FD03-5E5A-E783-C9CF1A6EBCB9}"/>
              </a:ext>
            </a:extLst>
          </p:cNvPr>
          <p:cNvSpPr txBox="1"/>
          <p:nvPr/>
        </p:nvSpPr>
        <p:spPr>
          <a:xfrm>
            <a:off x="5105400" y="152400"/>
            <a:ext cx="22860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  <a:spcBef>
                <a:spcPts val="3000"/>
              </a:spcBef>
            </a:pPr>
            <a:r>
              <a:rPr lang="en-US" sz="3174" b="1" dirty="0">
                <a:solidFill>
                  <a:srgbClr val="FFFFFF"/>
                </a:solidFill>
                <a:latin typeface="Alex Brush"/>
                <a:ea typeface="Alex Brush"/>
                <a:cs typeface="Alex Brush"/>
                <a:sym typeface="Alex Brush"/>
              </a:rPr>
              <a:t>Warrior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B2297C-5C36-8E75-FB20-40D4B832101E}"/>
              </a:ext>
            </a:extLst>
          </p:cNvPr>
          <p:cNvSpPr txBox="1"/>
          <p:nvPr/>
        </p:nvSpPr>
        <p:spPr>
          <a:xfrm>
            <a:off x="5181600" y="457200"/>
            <a:ext cx="22860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  <a:spcBef>
                <a:spcPts val="3000"/>
              </a:spcBef>
            </a:pPr>
            <a:r>
              <a:rPr lang="en-US" sz="3174" b="1" dirty="0">
                <a:solidFill>
                  <a:srgbClr val="FFFFFF"/>
                </a:solidFill>
                <a:latin typeface="Alex Brush"/>
                <a:ea typeface="Alex Brush"/>
                <a:cs typeface="Alex Brush"/>
                <a:sym typeface="Alex Brush"/>
              </a:rPr>
              <a:t>Restaurant</a:t>
            </a:r>
            <a:r>
              <a:rPr lang="en-US" sz="3174" dirty="0">
                <a:solidFill>
                  <a:srgbClr val="FFFFFF"/>
                </a:solidFill>
                <a:latin typeface="Alex Brush"/>
                <a:ea typeface="Alex Brush"/>
                <a:cs typeface="Alex Brush"/>
                <a:sym typeface="Alex Brush"/>
              </a:rPr>
              <a:t> 13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124200" y="-685800"/>
            <a:ext cx="5715000" cy="4889355"/>
            <a:chOff x="-18887" y="-168997"/>
            <a:chExt cx="4420428" cy="3781809"/>
          </a:xfrm>
        </p:grpSpPr>
        <p:sp>
          <p:nvSpPr>
            <p:cNvPr id="3" name="Freeform 3"/>
            <p:cNvSpPr/>
            <p:nvPr/>
          </p:nvSpPr>
          <p:spPr>
            <a:xfrm rot="20776139">
              <a:off x="-18887" y="-168997"/>
              <a:ext cx="4420428" cy="3781809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16145" b="-46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21022158">
            <a:off x="-539901" y="2487944"/>
            <a:ext cx="5486400" cy="4028290"/>
          </a:xfrm>
          <a:custGeom>
            <a:avLst/>
            <a:gdLst/>
            <a:ahLst/>
            <a:cxnLst/>
            <a:rect l="l" t="t" r="r" b="b"/>
            <a:pathLst>
              <a:path w="4282440" h="370840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>
            <a:blip r:embed="rId4"/>
            <a:stretch>
              <a:fillRect t="-32823" b="-21170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2852845" y="3704591"/>
            <a:ext cx="6768967" cy="6430009"/>
            <a:chOff x="0" y="0"/>
            <a:chExt cx="853724" cy="7885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3724" cy="788599"/>
            </a:xfrm>
            <a:custGeom>
              <a:avLst/>
              <a:gdLst/>
              <a:ahLst/>
              <a:cxnLst/>
              <a:rect l="l" t="t" r="r" b="b"/>
              <a:pathLst>
                <a:path w="853724" h="788599">
                  <a:moveTo>
                    <a:pt x="853724" y="394300"/>
                  </a:moveTo>
                  <a:lnTo>
                    <a:pt x="650524" y="788599"/>
                  </a:lnTo>
                  <a:lnTo>
                    <a:pt x="203200" y="788599"/>
                  </a:lnTo>
                  <a:lnTo>
                    <a:pt x="0" y="394300"/>
                  </a:lnTo>
                  <a:lnTo>
                    <a:pt x="203200" y="0"/>
                  </a:lnTo>
                  <a:lnTo>
                    <a:pt x="650524" y="0"/>
                  </a:lnTo>
                  <a:lnTo>
                    <a:pt x="853724" y="394300"/>
                  </a:lnTo>
                  <a:close/>
                </a:path>
              </a:pathLst>
            </a:custGeom>
            <a:solidFill>
              <a:srgbClr val="3D090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625124" cy="8266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52400" y="914400"/>
            <a:ext cx="2362200" cy="2298003"/>
            <a:chOff x="52438" y="-53904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52438" y="-53904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D0A"/>
            </a:solidFill>
            <a:ln w="123825" cap="sq">
              <a:solidFill>
                <a:srgbClr val="ED7D0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581400" y="4953000"/>
            <a:ext cx="4572000" cy="3886200"/>
          </a:xfrm>
          <a:custGeom>
            <a:avLst/>
            <a:gdLst/>
            <a:ahLst/>
            <a:cxnLst/>
            <a:rect l="l" t="t" r="r" b="b"/>
            <a:pathLst>
              <a:path w="1693720" h="1651377">
                <a:moveTo>
                  <a:pt x="0" y="0"/>
                </a:moveTo>
                <a:lnTo>
                  <a:pt x="1693720" y="0"/>
                </a:lnTo>
                <a:lnTo>
                  <a:pt x="1693720" y="1651377"/>
                </a:lnTo>
                <a:lnTo>
                  <a:pt x="0" y="1651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57200" y="1447800"/>
            <a:ext cx="1219200" cy="1152986"/>
          </a:xfrm>
          <a:custGeom>
            <a:avLst/>
            <a:gdLst/>
            <a:ahLst/>
            <a:cxnLst/>
            <a:rect l="l" t="t" r="r" b="b"/>
            <a:pathLst>
              <a:path w="1226517" h="1076786">
                <a:moveTo>
                  <a:pt x="0" y="0"/>
                </a:moveTo>
                <a:lnTo>
                  <a:pt x="1226517" y="0"/>
                </a:lnTo>
                <a:lnTo>
                  <a:pt x="1226517" y="1076786"/>
                </a:lnTo>
                <a:lnTo>
                  <a:pt x="0" y="10767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675" t="-20414" r="-18311" b="-3106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4267200" y="3962400"/>
            <a:ext cx="3666174" cy="409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2"/>
              </a:lnSpc>
            </a:pPr>
            <a:r>
              <a:rPr lang="en-US" sz="2400" dirty="0">
                <a:solidFill>
                  <a:srgbClr val="EBB139"/>
                </a:solidFill>
                <a:latin typeface="Baguet Script" panose="00000500000000000000" pitchFamily="2" charset="0"/>
                <a:ea typeface="Adlery Swash"/>
                <a:cs typeface="Aharoni" panose="02010803020104030203" pitchFamily="2" charset="-79"/>
                <a:sym typeface="Adlery Swash"/>
              </a:rPr>
              <a:t>Load it up, Warrior Style!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2400" y="6858000"/>
            <a:ext cx="2922129" cy="1460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5"/>
              </a:lnSpc>
            </a:pPr>
            <a:r>
              <a:rPr lang="en-US" sz="2000" b="1" u="sng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Choose Your Dog</a:t>
            </a:r>
          </a:p>
          <a:p>
            <a:pPr algn="ctr">
              <a:lnSpc>
                <a:spcPts val="2253"/>
              </a:lnSpc>
            </a:pPr>
            <a:r>
              <a:rPr lang="en-US" sz="1609" dirty="0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All-beef Hot Dog</a:t>
            </a:r>
          </a:p>
          <a:p>
            <a:pPr algn="ctr">
              <a:lnSpc>
                <a:spcPts val="2253"/>
              </a:lnSpc>
            </a:pPr>
            <a:r>
              <a:rPr lang="en-US" sz="1609" dirty="0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Turkey Dog</a:t>
            </a:r>
          </a:p>
          <a:p>
            <a:pPr algn="ctr">
              <a:lnSpc>
                <a:spcPts val="2253"/>
              </a:lnSpc>
            </a:pPr>
            <a:r>
              <a:rPr lang="en-US" sz="1609" dirty="0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Italian Rope Sausage</a:t>
            </a:r>
          </a:p>
          <a:p>
            <a:pPr algn="ctr">
              <a:lnSpc>
                <a:spcPts val="2253"/>
              </a:lnSpc>
            </a:pPr>
            <a:r>
              <a:rPr lang="en-US" sz="1609" dirty="0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Polish Links Kielbasa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11638" y="5966038"/>
            <a:ext cx="3660762" cy="356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1"/>
              </a:lnSpc>
            </a:pPr>
            <a:endParaRPr dirty="0"/>
          </a:p>
          <a:p>
            <a:pPr algn="ctr">
              <a:lnSpc>
                <a:spcPts val="2361"/>
              </a:lnSpc>
            </a:pPr>
            <a:endParaRPr lang="en-US" sz="1686" dirty="0">
              <a:solidFill>
                <a:srgbClr val="F4F0CC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ctr">
              <a:lnSpc>
                <a:spcPts val="2361"/>
              </a:lnSpc>
            </a:pPr>
            <a:r>
              <a:rPr lang="en-US" sz="1686" dirty="0">
                <a:solidFill>
                  <a:srgbClr val="F4F0CC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b="1" dirty="0">
                <a:solidFill>
                  <a:srgbClr val="F4F0CC"/>
                </a:solidFill>
                <a:latin typeface="Archivo Black"/>
                <a:ea typeface="Archivo Black"/>
                <a:cs typeface="Archivo Black"/>
                <a:sym typeface="Archivo Black"/>
              </a:rPr>
              <a:t>Tactical Toppings</a:t>
            </a:r>
          </a:p>
          <a:p>
            <a:pPr algn="ctr">
              <a:lnSpc>
                <a:spcPts val="1941"/>
              </a:lnSpc>
            </a:pPr>
            <a:r>
              <a:rPr lang="en-US" sz="1386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Vegan Chili</a:t>
            </a:r>
          </a:p>
          <a:p>
            <a:pPr algn="ctr">
              <a:lnSpc>
                <a:spcPts val="1941"/>
              </a:lnSpc>
            </a:pPr>
            <a:r>
              <a:rPr lang="en-US" sz="1386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Cheese Sauce</a:t>
            </a:r>
          </a:p>
          <a:p>
            <a:pPr algn="ctr">
              <a:lnSpc>
                <a:spcPts val="1941"/>
              </a:lnSpc>
            </a:pPr>
            <a:r>
              <a:rPr lang="en-US" sz="1386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Tomatoes(Raw, Roasted, Sautéed &amp; Grilled)</a:t>
            </a:r>
          </a:p>
          <a:p>
            <a:pPr algn="ctr">
              <a:lnSpc>
                <a:spcPts val="1941"/>
              </a:lnSpc>
            </a:pPr>
            <a:r>
              <a:rPr lang="en-US" sz="1386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Jalapeños</a:t>
            </a:r>
          </a:p>
          <a:p>
            <a:pPr algn="ctr">
              <a:lnSpc>
                <a:spcPts val="1941"/>
              </a:lnSpc>
            </a:pPr>
            <a:r>
              <a:rPr lang="en-US" sz="1386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Roasted Bell Peppers</a:t>
            </a:r>
          </a:p>
          <a:p>
            <a:pPr algn="ctr">
              <a:lnSpc>
                <a:spcPts val="1941"/>
              </a:lnSpc>
            </a:pPr>
            <a:r>
              <a:rPr lang="en-US" sz="1386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Cole Slaw</a:t>
            </a:r>
          </a:p>
          <a:p>
            <a:pPr algn="ctr">
              <a:lnSpc>
                <a:spcPts val="1941"/>
              </a:lnSpc>
            </a:pPr>
            <a:r>
              <a:rPr lang="en-US" sz="1386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Roasted Broccoli</a:t>
            </a:r>
          </a:p>
          <a:p>
            <a:pPr algn="ctr">
              <a:lnSpc>
                <a:spcPts val="1941"/>
              </a:lnSpc>
            </a:pPr>
            <a:endParaRPr lang="en-US" sz="1386" dirty="0">
              <a:solidFill>
                <a:srgbClr val="F4F0CC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1941"/>
              </a:lnSpc>
            </a:pPr>
            <a:endParaRPr lang="en-US" sz="1386" dirty="0">
              <a:solidFill>
                <a:srgbClr val="F4F0CC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361"/>
              </a:lnSpc>
            </a:pPr>
            <a:r>
              <a:rPr lang="en-US" sz="1686" dirty="0">
                <a:solidFill>
                  <a:srgbClr val="F4F0CC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</a:p>
          <a:p>
            <a:pPr algn="ctr">
              <a:lnSpc>
                <a:spcPts val="746"/>
              </a:lnSpc>
            </a:pPr>
            <a:endParaRPr lang="en-US" sz="1686" dirty="0">
              <a:solidFill>
                <a:srgbClr val="F4F0CC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572000" y="4572000"/>
            <a:ext cx="2772540" cy="181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5"/>
              </a:lnSpc>
            </a:pPr>
            <a:r>
              <a:rPr lang="en-US" sz="2000" b="1" dirty="0">
                <a:solidFill>
                  <a:srgbClr val="F4F0CC"/>
                </a:solidFill>
                <a:latin typeface="Archivo Black"/>
                <a:ea typeface="Archivo Black"/>
                <a:cs typeface="Archivo Black"/>
                <a:sym typeface="Archivo Black"/>
              </a:rPr>
              <a:t>Battle Basics</a:t>
            </a:r>
          </a:p>
          <a:p>
            <a:pPr algn="ctr">
              <a:lnSpc>
                <a:spcPts val="1946"/>
              </a:lnSpc>
            </a:pPr>
            <a:r>
              <a:rPr lang="en-US" sz="1390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Ketchup</a:t>
            </a:r>
          </a:p>
          <a:p>
            <a:pPr algn="ctr">
              <a:lnSpc>
                <a:spcPts val="1946"/>
              </a:lnSpc>
            </a:pPr>
            <a:r>
              <a:rPr lang="en-US" sz="1390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Mustard </a:t>
            </a:r>
          </a:p>
          <a:p>
            <a:pPr algn="ctr">
              <a:lnSpc>
                <a:spcPts val="1946"/>
              </a:lnSpc>
            </a:pPr>
            <a:r>
              <a:rPr lang="en-US" sz="1390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Mayo</a:t>
            </a:r>
          </a:p>
          <a:p>
            <a:pPr algn="ctr">
              <a:lnSpc>
                <a:spcPts val="1946"/>
              </a:lnSpc>
            </a:pPr>
            <a:r>
              <a:rPr lang="en-US" sz="1390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Sweet Relish</a:t>
            </a:r>
          </a:p>
          <a:p>
            <a:pPr algn="ctr">
              <a:lnSpc>
                <a:spcPts val="1946"/>
              </a:lnSpc>
            </a:pPr>
            <a:r>
              <a:rPr lang="en-US" sz="1390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Onions (Raw or Grilled)</a:t>
            </a:r>
          </a:p>
          <a:p>
            <a:pPr algn="ctr">
              <a:lnSpc>
                <a:spcPts val="1470"/>
              </a:lnSpc>
            </a:pPr>
            <a:endParaRPr lang="en-US" sz="1390" dirty="0">
              <a:solidFill>
                <a:srgbClr val="F4F0CC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565"/>
              </a:lnSpc>
            </a:pPr>
            <a:endParaRPr lang="en-US" sz="1390" dirty="0">
              <a:solidFill>
                <a:srgbClr val="F4F0CC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615901" y="8532846"/>
            <a:ext cx="2772540" cy="212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5"/>
              </a:lnSpc>
            </a:pPr>
            <a:endParaRPr lang="en-US" sz="1689" dirty="0">
              <a:solidFill>
                <a:srgbClr val="F4F0CC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ctr">
              <a:lnSpc>
                <a:spcPts val="2365"/>
              </a:lnSpc>
            </a:pPr>
            <a:r>
              <a:rPr lang="en-US" sz="2000" b="1" dirty="0">
                <a:solidFill>
                  <a:srgbClr val="F4F0CC"/>
                </a:solidFill>
                <a:latin typeface="Archivo Black"/>
                <a:ea typeface="Archivo Black"/>
                <a:cs typeface="Archivo Black"/>
                <a:sym typeface="Archivo Black"/>
              </a:rPr>
              <a:t>Warrior Sides</a:t>
            </a:r>
          </a:p>
          <a:p>
            <a:pPr algn="ctr">
              <a:lnSpc>
                <a:spcPts val="1945"/>
              </a:lnSpc>
            </a:pPr>
            <a:r>
              <a:rPr lang="en-US" sz="1389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French Fries</a:t>
            </a:r>
          </a:p>
          <a:p>
            <a:pPr algn="ctr">
              <a:lnSpc>
                <a:spcPts val="1945"/>
              </a:lnSpc>
            </a:pPr>
            <a:r>
              <a:rPr lang="en-US" sz="1389" dirty="0">
                <a:solidFill>
                  <a:srgbClr val="F4F0CC"/>
                </a:solidFill>
                <a:latin typeface="Arimo"/>
                <a:ea typeface="Arimo"/>
                <a:cs typeface="Arimo"/>
                <a:sym typeface="Arimo"/>
              </a:rPr>
              <a:t>Baked Beans</a:t>
            </a:r>
          </a:p>
          <a:p>
            <a:pPr algn="ctr">
              <a:lnSpc>
                <a:spcPts val="2365"/>
              </a:lnSpc>
            </a:pPr>
            <a:endParaRPr lang="en-US" sz="1389" dirty="0">
              <a:solidFill>
                <a:srgbClr val="F4F0CC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365"/>
              </a:lnSpc>
            </a:pPr>
            <a:endParaRPr lang="en-US" sz="1389" dirty="0">
              <a:solidFill>
                <a:srgbClr val="F4F0CC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365"/>
              </a:lnSpc>
            </a:pPr>
            <a:endParaRPr lang="en-US" sz="1389" dirty="0">
              <a:solidFill>
                <a:srgbClr val="F4F0CC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565"/>
              </a:lnSpc>
            </a:pPr>
            <a:endParaRPr lang="en-US" sz="1389" dirty="0">
              <a:solidFill>
                <a:srgbClr val="F4F0CC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2400" y="9601200"/>
            <a:ext cx="3581400" cy="300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Menu Items Subject To Change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8A1736-1A2A-B3D2-D0F4-708356309DE0}"/>
              </a:ext>
            </a:extLst>
          </p:cNvPr>
          <p:cNvSpPr/>
          <p:nvPr/>
        </p:nvSpPr>
        <p:spPr>
          <a:xfrm>
            <a:off x="3793835" y="45675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446082-E744-4ECD-182F-88EF58832C8B}"/>
              </a:ext>
            </a:extLst>
          </p:cNvPr>
          <p:cNvSpPr/>
          <p:nvPr/>
        </p:nvSpPr>
        <p:spPr>
          <a:xfrm rot="10626814">
            <a:off x="168781" y="1262887"/>
            <a:ext cx="1752600" cy="6947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82045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taser Arabic Medium" panose="020B0604020202020204" charset="-78"/>
                <a:cs typeface="Montaser Arabic Medium" panose="020B0604020202020204" charset="-78"/>
              </a:rPr>
              <a:t>Warrior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78BAD5-6085-1130-C303-5C164627B310}"/>
              </a:ext>
            </a:extLst>
          </p:cNvPr>
          <p:cNvSpPr/>
          <p:nvPr/>
        </p:nvSpPr>
        <p:spPr>
          <a:xfrm rot="21412388">
            <a:off x="-220318" y="1676174"/>
            <a:ext cx="2590800" cy="121806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>
                <a:gd name="adj" fmla="val 2196843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4353"/>
              </a:lnSpc>
            </a:pP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Restaurant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0D2FD1-7C62-DAB0-6283-0277558B0D23}"/>
              </a:ext>
            </a:extLst>
          </p:cNvPr>
          <p:cNvCxnSpPr/>
          <p:nvPr/>
        </p:nvCxnSpPr>
        <p:spPr>
          <a:xfrm>
            <a:off x="4495800" y="6324600"/>
            <a:ext cx="32766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8505014-96E9-7666-B20B-54278C9A5032}"/>
              </a:ext>
            </a:extLst>
          </p:cNvPr>
          <p:cNvCxnSpPr/>
          <p:nvPr/>
        </p:nvCxnSpPr>
        <p:spPr>
          <a:xfrm>
            <a:off x="4495800" y="8686800"/>
            <a:ext cx="32766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TextBox 18">
            <a:extLst>
              <a:ext uri="{FF2B5EF4-FFF2-40B4-BE49-F238E27FC236}">
                <a16:creationId xmlns:a16="http://schemas.microsoft.com/office/drawing/2014/main" id="{1F82A978-88BB-67FC-FAD7-EDFAE3FB5EB2}"/>
              </a:ext>
            </a:extLst>
          </p:cNvPr>
          <p:cNvSpPr txBox="1"/>
          <p:nvPr/>
        </p:nvSpPr>
        <p:spPr>
          <a:xfrm>
            <a:off x="381000" y="8991600"/>
            <a:ext cx="2922129" cy="33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5"/>
              </a:lnSpc>
            </a:pPr>
            <a:r>
              <a:rPr lang="en-US" sz="3600" dirty="0">
                <a:solidFill>
                  <a:srgbClr val="FFFFFF"/>
                </a:solidFill>
                <a:latin typeface="Bernard MT Condensed" panose="02050806060905020404" pitchFamily="18" charset="0"/>
                <a:ea typeface="Archivo Black"/>
                <a:cs typeface="Archivo Black"/>
                <a:sym typeface="Archivo Black"/>
              </a:rPr>
              <a:t>Every Tuesday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B82CE6-1162-74DB-D6BC-1B3E0DBCD137}"/>
              </a:ext>
            </a:extLst>
          </p:cNvPr>
          <p:cNvSpPr/>
          <p:nvPr/>
        </p:nvSpPr>
        <p:spPr>
          <a:xfrm>
            <a:off x="-76200" y="152400"/>
            <a:ext cx="4622086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ptos ExtraBold" panose="020B0004020202020204" pitchFamily="34" charset="0"/>
                <a:ea typeface="Arimo" panose="020B0604020202020204" charset="0"/>
                <a:cs typeface="Arimo" panose="020B0604020202020204" charset="0"/>
              </a:rPr>
              <a:t>FRANKS FOR YOUR SERVICE</a:t>
            </a:r>
            <a:endParaRPr lang="en-US" sz="2800" b="1" cap="none" spc="0" dirty="0">
              <a:ln w="66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Aptos ExtraBold" panose="020B0004020202020204" pitchFamily="34" charset="0"/>
              <a:ea typeface="Arimo" panose="020B0604020202020204" charset="0"/>
              <a:cs typeface="Arim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534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28600"/>
            <a:ext cx="8001000" cy="10515600"/>
          </a:xfrm>
          <a:custGeom>
            <a:avLst/>
            <a:gdLst/>
            <a:ahLst/>
            <a:cxnLst/>
            <a:rect l="l" t="t" r="r" b="b"/>
            <a:pathLst>
              <a:path w="7315200" h="10058400">
                <a:moveTo>
                  <a:pt x="0" y="0"/>
                </a:moveTo>
                <a:lnTo>
                  <a:pt x="7315200" y="0"/>
                </a:lnTo>
                <a:lnTo>
                  <a:pt x="73152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534" t="-1136" r="-55534" b="-11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2798643" y="4620792"/>
            <a:ext cx="8951404" cy="816816"/>
          </a:xfrm>
          <a:custGeom>
            <a:avLst/>
            <a:gdLst/>
            <a:ahLst/>
            <a:cxnLst/>
            <a:rect l="l" t="t" r="r" b="b"/>
            <a:pathLst>
              <a:path w="8951404" h="816816">
                <a:moveTo>
                  <a:pt x="0" y="0"/>
                </a:moveTo>
                <a:lnTo>
                  <a:pt x="8951404" y="0"/>
                </a:lnTo>
                <a:lnTo>
                  <a:pt x="8951404" y="816816"/>
                </a:lnTo>
                <a:lnTo>
                  <a:pt x="0" y="816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52" y="-228600"/>
            <a:ext cx="7987748" cy="8991600"/>
          </a:xfrm>
          <a:custGeom>
            <a:avLst/>
            <a:gdLst/>
            <a:ahLst/>
            <a:cxnLst/>
            <a:rect l="l" t="t" r="r" b="b"/>
            <a:pathLst>
              <a:path w="10204899" h="7527588">
                <a:moveTo>
                  <a:pt x="0" y="0"/>
                </a:moveTo>
                <a:lnTo>
                  <a:pt x="10204899" y="0"/>
                </a:lnTo>
                <a:lnTo>
                  <a:pt x="10204899" y="7527588"/>
                </a:lnTo>
                <a:lnTo>
                  <a:pt x="0" y="75275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t="-13459" r="-3421" b="-267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 flipV="1">
            <a:off x="-3977647" y="4620792"/>
            <a:ext cx="8951404" cy="816816"/>
          </a:xfrm>
          <a:custGeom>
            <a:avLst/>
            <a:gdLst/>
            <a:ahLst/>
            <a:cxnLst/>
            <a:rect l="l" t="t" r="r" b="b"/>
            <a:pathLst>
              <a:path w="8951404" h="816816">
                <a:moveTo>
                  <a:pt x="0" y="816816"/>
                </a:moveTo>
                <a:lnTo>
                  <a:pt x="8951404" y="816816"/>
                </a:lnTo>
                <a:lnTo>
                  <a:pt x="8951404" y="0"/>
                </a:lnTo>
                <a:lnTo>
                  <a:pt x="0" y="0"/>
                </a:lnTo>
                <a:lnTo>
                  <a:pt x="0" y="816816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400" y="1752600"/>
            <a:ext cx="1477526" cy="8111905"/>
          </a:xfrm>
          <a:custGeom>
            <a:avLst/>
            <a:gdLst/>
            <a:ahLst/>
            <a:cxnLst/>
            <a:rect l="l" t="t" r="r" b="b"/>
            <a:pathLst>
              <a:path w="1477526" h="8111905">
                <a:moveTo>
                  <a:pt x="0" y="0"/>
                </a:moveTo>
                <a:lnTo>
                  <a:pt x="1477525" y="0"/>
                </a:lnTo>
                <a:lnTo>
                  <a:pt x="1477525" y="8111905"/>
                </a:lnTo>
                <a:lnTo>
                  <a:pt x="0" y="81119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071" r="-395098" b="-7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" y="-252837"/>
            <a:ext cx="8001001" cy="2691238"/>
          </a:xfrm>
          <a:custGeom>
            <a:avLst/>
            <a:gdLst/>
            <a:ahLst/>
            <a:cxnLst/>
            <a:rect l="l" t="t" r="r" b="b"/>
            <a:pathLst>
              <a:path w="8420048" h="2725991">
                <a:moveTo>
                  <a:pt x="0" y="0"/>
                </a:moveTo>
                <a:lnTo>
                  <a:pt x="8420048" y="0"/>
                </a:lnTo>
                <a:lnTo>
                  <a:pt x="8420048" y="2725991"/>
                </a:lnTo>
                <a:lnTo>
                  <a:pt x="0" y="27259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715000" y="222715"/>
            <a:ext cx="2288716" cy="9835685"/>
          </a:xfrm>
          <a:custGeom>
            <a:avLst/>
            <a:gdLst/>
            <a:ahLst/>
            <a:cxnLst/>
            <a:rect l="l" t="t" r="r" b="b"/>
            <a:pathLst>
              <a:path w="2288716" h="9835685">
                <a:moveTo>
                  <a:pt x="0" y="0"/>
                </a:moveTo>
                <a:lnTo>
                  <a:pt x="2288716" y="0"/>
                </a:lnTo>
                <a:lnTo>
                  <a:pt x="2288716" y="9835685"/>
                </a:lnTo>
                <a:lnTo>
                  <a:pt x="0" y="98356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19620" t="-3240" b="-27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524000" y="2438400"/>
            <a:ext cx="5334000" cy="2845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400" dirty="0">
                <a:solidFill>
                  <a:srgbClr val="7ED957"/>
                </a:solidFill>
                <a:latin typeface="Stencil" panose="040409050D0802020404" pitchFamily="82" charset="0"/>
                <a:ea typeface="Canva Sans Bold"/>
                <a:cs typeface="Canva Sans Bold"/>
                <a:sym typeface="Canva Sans Bold"/>
              </a:rPr>
              <a:t>THE ARSENAL</a:t>
            </a:r>
          </a:p>
          <a:p>
            <a:pPr algn="l">
              <a:lnSpc>
                <a:spcPts val="2380"/>
              </a:lnSpc>
            </a:pPr>
            <a:r>
              <a:rPr lang="en-US" sz="1700" b="1" dirty="0">
                <a:solidFill>
                  <a:srgbClr val="F4F0CC"/>
                </a:solidFill>
                <a:latin typeface="Canva Sans Bold"/>
                <a:ea typeface="Allerta Stencil" panose="020B0604020202020204" charset="0"/>
                <a:cs typeface="Allerta Stencil" panose="020B0604020202020204" charset="0"/>
                <a:sym typeface="Canva Sans Bold"/>
              </a:rPr>
              <a:t>LEMON PEPPER - Tangy with a tactical twist</a:t>
            </a:r>
          </a:p>
          <a:p>
            <a:pPr algn="l">
              <a:lnSpc>
                <a:spcPts val="2380"/>
              </a:lnSpc>
            </a:pPr>
            <a:r>
              <a:rPr lang="en-US" sz="1700" b="1" dirty="0">
                <a:solidFill>
                  <a:srgbClr val="F4F0CC"/>
                </a:solidFill>
                <a:latin typeface="Canva Sans Bold"/>
                <a:ea typeface="Allerta Stencil" panose="020B0604020202020204" charset="0"/>
                <a:cs typeface="Allerta Stencil" panose="020B0604020202020204" charset="0"/>
                <a:sym typeface="Canva Sans Bold"/>
              </a:rPr>
              <a:t>BUFFALO -  Classic heat with a fiery attitude</a:t>
            </a:r>
          </a:p>
          <a:p>
            <a:pPr algn="l">
              <a:lnSpc>
                <a:spcPts val="2380"/>
              </a:lnSpc>
            </a:pPr>
            <a:r>
              <a:rPr lang="en-US" sz="1700" b="1" dirty="0">
                <a:solidFill>
                  <a:srgbClr val="F4F0CC"/>
                </a:solidFill>
                <a:latin typeface="Canva Sans Bold"/>
                <a:ea typeface="Allerta Stencil" panose="020B0604020202020204" charset="0"/>
                <a:cs typeface="Allerta Stencil" panose="020B0604020202020204" charset="0"/>
                <a:sym typeface="Canva Sans Bold"/>
              </a:rPr>
              <a:t>TERIYAKI - Sweet, salty, and straight from the flavor barracks</a:t>
            </a:r>
          </a:p>
          <a:p>
            <a:pPr algn="l">
              <a:lnSpc>
                <a:spcPts val="2380"/>
              </a:lnSpc>
            </a:pPr>
            <a:r>
              <a:rPr lang="en-US" sz="1700" b="1" dirty="0">
                <a:solidFill>
                  <a:srgbClr val="F4F0CC"/>
                </a:solidFill>
                <a:latin typeface="Canva Sans Bold"/>
                <a:ea typeface="Allerta Stencil" panose="020B0604020202020204" charset="0"/>
                <a:cs typeface="Allerta Stencil" panose="020B0604020202020204" charset="0"/>
                <a:sym typeface="Canva Sans Bold"/>
              </a:rPr>
              <a:t>PLAIN - No frills, No flash. Just good old-fashioned firepower</a:t>
            </a:r>
          </a:p>
          <a:p>
            <a:pPr algn="l">
              <a:lnSpc>
                <a:spcPts val="2380"/>
              </a:lnSpc>
            </a:pPr>
            <a:r>
              <a:rPr lang="en-US" sz="1700" b="1" dirty="0">
                <a:solidFill>
                  <a:srgbClr val="F4F0CC"/>
                </a:solidFill>
                <a:latin typeface="Canva Sans Bold"/>
                <a:ea typeface="Allerta Stencil" panose="020B0604020202020204" charset="0"/>
                <a:cs typeface="Allerta Stencil" panose="020B0604020202020204" charset="0"/>
                <a:sym typeface="Canva Sans Bold"/>
              </a:rPr>
              <a:t>CHICKEN TENDERS - No bones just business</a:t>
            </a:r>
          </a:p>
          <a:p>
            <a:pPr algn="l">
              <a:lnSpc>
                <a:spcPts val="2800"/>
              </a:lnSpc>
            </a:pPr>
            <a:endParaRPr lang="en-US" sz="1700" b="1" dirty="0">
              <a:solidFill>
                <a:srgbClr val="F4F0C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152400"/>
            <a:ext cx="7965160" cy="61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4000" dirty="0">
                <a:solidFill>
                  <a:srgbClr val="F4F0CC"/>
                </a:solidFill>
                <a:latin typeface="Stencil" panose="040409050D0802020404" pitchFamily="82" charset="0"/>
                <a:ea typeface="Allerta Stencil"/>
                <a:cs typeface="Allerta Stencil"/>
                <a:sym typeface="Allerta Stencil"/>
              </a:rPr>
              <a:t>WINGS OF MASS SATISFACTION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200" y="1143000"/>
            <a:ext cx="6112219" cy="1285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D9D9D9"/>
                </a:solidFill>
                <a:latin typeface="Allerta Stencil"/>
                <a:ea typeface="Allerta Stencil"/>
                <a:cs typeface="Allerta Stencil"/>
                <a:sym typeface="Allerta Stencil"/>
              </a:rPr>
              <a:t>Suit Up - Fall In &amp; Report To The Line </a:t>
            </a:r>
          </a:p>
          <a:p>
            <a:pPr algn="ctr">
              <a:lnSpc>
                <a:spcPts val="2520"/>
              </a:lnSpc>
            </a:pPr>
            <a:r>
              <a:rPr lang="en-US" sz="2800" dirty="0">
                <a:solidFill>
                  <a:srgbClr val="D9D9D9"/>
                </a:solidFill>
                <a:latin typeface="Stencil" panose="040409050D0802020404" pitchFamily="82" charset="0"/>
                <a:ea typeface="Allerta Stencil"/>
                <a:cs typeface="Allerta Stencil"/>
                <a:sym typeface="Allerta Stencil"/>
              </a:rPr>
              <a:t>Every Wednesday </a:t>
            </a:r>
          </a:p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D9D9D9"/>
                </a:solidFill>
                <a:latin typeface="Allerta Stencil"/>
                <a:ea typeface="Allerta Stencil"/>
                <a:cs typeface="Allerta Stencil"/>
                <a:sym typeface="Allerta Stencil"/>
              </a:rPr>
              <a:t>This is not a Drill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D9D9D9"/>
                </a:solidFill>
                <a:latin typeface="Allerta Stencil"/>
                <a:ea typeface="Allerta Stencil"/>
                <a:cs typeface="Allerta Stencil"/>
                <a:sym typeface="Allerta Stencil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28800" y="8839200"/>
            <a:ext cx="4443673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2400" dirty="0">
                <a:solidFill>
                  <a:srgbClr val="E1DBD1"/>
                </a:solidFill>
                <a:latin typeface="Stencil" panose="040409050D0802020404" pitchFamily="82" charset="0"/>
                <a:ea typeface="Allerta Stencil"/>
                <a:cs typeface="Allerta Stencil"/>
                <a:sym typeface="Allerta Stencil"/>
              </a:rPr>
              <a:t>WARRIOR RESTAURANT 13  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2400" dirty="0">
                <a:solidFill>
                  <a:srgbClr val="E1DBD1"/>
                </a:solidFill>
                <a:latin typeface="Stencil" panose="040409050D0802020404" pitchFamily="82" charset="0"/>
                <a:ea typeface="Allerta Stencil"/>
                <a:cs typeface="Allerta Stencil"/>
                <a:sym typeface="Allerta Stencil"/>
              </a:rPr>
              <a:t>FEEDING THE FORCE!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00200" y="5410200"/>
            <a:ext cx="4495445" cy="2249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400" dirty="0">
                <a:solidFill>
                  <a:srgbClr val="7ED957"/>
                </a:solidFill>
                <a:latin typeface="Stencil" panose="040409050D0802020404" pitchFamily="82" charset="0"/>
                <a:ea typeface="Canva Sans Bold"/>
                <a:cs typeface="Canva Sans Bold"/>
                <a:sym typeface="Canva Sans Bold"/>
              </a:rPr>
              <a:t>RATIONS (SIDES)</a:t>
            </a:r>
          </a:p>
          <a:p>
            <a:pPr algn="l">
              <a:lnSpc>
                <a:spcPts val="2380"/>
              </a:lnSpc>
            </a:pPr>
            <a:r>
              <a:rPr lang="en-US" sz="1700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Carrots &amp; Celery - Crunchy reinforcements, perfect for flavor combat</a:t>
            </a:r>
          </a:p>
          <a:p>
            <a:pPr algn="just">
              <a:lnSpc>
                <a:spcPts val="2520"/>
              </a:lnSpc>
            </a:pPr>
            <a:endParaRPr lang="en-US" sz="1700" b="1" dirty="0">
              <a:solidFill>
                <a:srgbClr val="F4F0C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just">
              <a:lnSpc>
                <a:spcPts val="2380"/>
              </a:lnSpc>
            </a:pPr>
            <a:r>
              <a:rPr lang="en-US" sz="1700" dirty="0">
                <a:solidFill>
                  <a:srgbClr val="F4F0CC"/>
                </a:solidFill>
                <a:latin typeface="Stencil" panose="040409050D0802020404" pitchFamily="82" charset="0"/>
                <a:ea typeface="Canva Sans Bold"/>
                <a:cs typeface="Canva Sans Bold"/>
                <a:sym typeface="Canva Sans Bold"/>
              </a:rPr>
              <a:t>Choice of Dipping Sauces</a:t>
            </a:r>
          </a:p>
          <a:p>
            <a:pPr algn="just">
              <a:lnSpc>
                <a:spcPts val="2380"/>
              </a:lnSpc>
            </a:pPr>
            <a:r>
              <a:rPr lang="en-US" sz="1700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Ranch or Blue Cheese</a:t>
            </a:r>
          </a:p>
          <a:p>
            <a:pPr algn="l">
              <a:lnSpc>
                <a:spcPts val="2800"/>
              </a:lnSpc>
            </a:pPr>
            <a:endParaRPr lang="en-US" sz="1700" b="1" dirty="0">
              <a:solidFill>
                <a:srgbClr val="F4F0C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286000" y="9819680"/>
            <a:ext cx="3501856" cy="23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i="1" dirty="0">
                <a:solidFill>
                  <a:schemeClr val="accent6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MENU ITEMS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7648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143000" y="114300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315200">
                <a:moveTo>
                  <a:pt x="10058400" y="0"/>
                </a:moveTo>
                <a:lnTo>
                  <a:pt x="10058400" y="7315200"/>
                </a:lnTo>
                <a:lnTo>
                  <a:pt x="0" y="7315200"/>
                </a:lnTo>
                <a:lnTo>
                  <a:pt x="0" y="0"/>
                </a:lnTo>
                <a:lnTo>
                  <a:pt x="10058400" y="0"/>
                </a:lnTo>
                <a:close/>
              </a:path>
            </a:pathLst>
          </a:custGeom>
          <a:blipFill>
            <a:blip r:embed="rId2"/>
            <a:stretch>
              <a:fillRect l="-5845" t="-1562" r="-5845" b="-1562"/>
            </a:stretch>
          </a:blipFill>
        </p:spPr>
        <p:txBody>
          <a:bodyPr/>
          <a:lstStyle/>
          <a:p>
            <a:endParaRPr lang="en-US" sz="1800" dirty="0">
              <a:latin typeface="Baguet Script" panose="000005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7239000"/>
            <a:ext cx="3657600" cy="1072563"/>
            <a:chOff x="0" y="0"/>
            <a:chExt cx="1846440" cy="474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6440" cy="474396"/>
            </a:xfrm>
            <a:custGeom>
              <a:avLst/>
              <a:gdLst/>
              <a:ahLst/>
              <a:cxnLst/>
              <a:rect l="l" t="t" r="r" b="b"/>
              <a:pathLst>
                <a:path w="1846440" h="474396">
                  <a:moveTo>
                    <a:pt x="113453" y="0"/>
                  </a:moveTo>
                  <a:lnTo>
                    <a:pt x="1732987" y="0"/>
                  </a:lnTo>
                  <a:cubicBezTo>
                    <a:pt x="1795646" y="0"/>
                    <a:pt x="1846440" y="50795"/>
                    <a:pt x="1846440" y="113453"/>
                  </a:cubicBezTo>
                  <a:lnTo>
                    <a:pt x="1846440" y="360943"/>
                  </a:lnTo>
                  <a:cubicBezTo>
                    <a:pt x="1846440" y="423602"/>
                    <a:pt x="1795646" y="474396"/>
                    <a:pt x="1732987" y="474396"/>
                  </a:cubicBezTo>
                  <a:lnTo>
                    <a:pt x="113453" y="474396"/>
                  </a:lnTo>
                  <a:cubicBezTo>
                    <a:pt x="50795" y="474396"/>
                    <a:pt x="0" y="423602"/>
                    <a:pt x="0" y="360943"/>
                  </a:cubicBezTo>
                  <a:lnTo>
                    <a:pt x="0" y="113453"/>
                  </a:lnTo>
                  <a:cubicBezTo>
                    <a:pt x="0" y="50795"/>
                    <a:pt x="50795" y="0"/>
                    <a:pt x="113453" y="0"/>
                  </a:cubicBezTo>
                  <a:close/>
                </a:path>
              </a:pathLst>
            </a:custGeom>
            <a:solidFill>
              <a:srgbClr val="AF2E0C"/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846440" cy="502971"/>
            </a:xfrm>
            <a:prstGeom prst="rect">
              <a:avLst/>
            </a:prstGeom>
          </p:spPr>
          <p:txBody>
            <a:bodyPr lIns="30937" tIns="30937" rIns="30937" bIns="30937" rtlCol="0" anchor="ctr"/>
            <a:lstStyle/>
            <a:p>
              <a:pPr algn="ctr">
                <a:lnSpc>
                  <a:spcPts val="1815"/>
                </a:lnSpc>
              </a:pPr>
              <a:endParaRPr sz="1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4800" y="6019800"/>
            <a:ext cx="3657600" cy="1134420"/>
            <a:chOff x="0" y="0"/>
            <a:chExt cx="1846440" cy="5017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46440" cy="501756"/>
            </a:xfrm>
            <a:custGeom>
              <a:avLst/>
              <a:gdLst/>
              <a:ahLst/>
              <a:cxnLst/>
              <a:rect l="l" t="t" r="r" b="b"/>
              <a:pathLst>
                <a:path w="1846440" h="501756">
                  <a:moveTo>
                    <a:pt x="113453" y="0"/>
                  </a:moveTo>
                  <a:lnTo>
                    <a:pt x="1732987" y="0"/>
                  </a:lnTo>
                  <a:cubicBezTo>
                    <a:pt x="1795646" y="0"/>
                    <a:pt x="1846440" y="50795"/>
                    <a:pt x="1846440" y="113453"/>
                  </a:cubicBezTo>
                  <a:lnTo>
                    <a:pt x="1846440" y="388303"/>
                  </a:lnTo>
                  <a:cubicBezTo>
                    <a:pt x="1846440" y="450961"/>
                    <a:pt x="1795646" y="501756"/>
                    <a:pt x="1732987" y="501756"/>
                  </a:cubicBezTo>
                  <a:lnTo>
                    <a:pt x="113453" y="501756"/>
                  </a:lnTo>
                  <a:cubicBezTo>
                    <a:pt x="50795" y="501756"/>
                    <a:pt x="0" y="450961"/>
                    <a:pt x="0" y="388303"/>
                  </a:cubicBezTo>
                  <a:lnTo>
                    <a:pt x="0" y="113453"/>
                  </a:lnTo>
                  <a:cubicBezTo>
                    <a:pt x="0" y="50795"/>
                    <a:pt x="50795" y="0"/>
                    <a:pt x="113453" y="0"/>
                  </a:cubicBezTo>
                  <a:close/>
                </a:path>
              </a:pathLst>
            </a:custGeom>
            <a:solidFill>
              <a:srgbClr val="AF2E0C"/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846440" cy="530331"/>
            </a:xfrm>
            <a:prstGeom prst="rect">
              <a:avLst/>
            </a:prstGeom>
          </p:spPr>
          <p:txBody>
            <a:bodyPr lIns="30937" tIns="30937" rIns="30937" bIns="30937" rtlCol="0" anchor="ctr"/>
            <a:lstStyle/>
            <a:p>
              <a:pPr algn="ctr">
                <a:lnSpc>
                  <a:spcPts val="1815"/>
                </a:lnSpc>
              </a:pPr>
              <a:endParaRPr sz="18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4800" y="4800601"/>
            <a:ext cx="3657600" cy="1143000"/>
            <a:chOff x="0" y="0"/>
            <a:chExt cx="1798709" cy="4667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98709" cy="466718"/>
            </a:xfrm>
            <a:custGeom>
              <a:avLst/>
              <a:gdLst/>
              <a:ahLst/>
              <a:cxnLst/>
              <a:rect l="l" t="t" r="r" b="b"/>
              <a:pathLst>
                <a:path w="1798709" h="466718">
                  <a:moveTo>
                    <a:pt x="116464" y="0"/>
                  </a:moveTo>
                  <a:lnTo>
                    <a:pt x="1682245" y="0"/>
                  </a:lnTo>
                  <a:cubicBezTo>
                    <a:pt x="1746566" y="0"/>
                    <a:pt x="1798709" y="52143"/>
                    <a:pt x="1798709" y="116464"/>
                  </a:cubicBezTo>
                  <a:lnTo>
                    <a:pt x="1798709" y="350254"/>
                  </a:lnTo>
                  <a:cubicBezTo>
                    <a:pt x="1798709" y="381142"/>
                    <a:pt x="1786439" y="410765"/>
                    <a:pt x="1764597" y="432607"/>
                  </a:cubicBezTo>
                  <a:cubicBezTo>
                    <a:pt x="1742756" y="454448"/>
                    <a:pt x="1713133" y="466718"/>
                    <a:pt x="1682245" y="466718"/>
                  </a:cubicBezTo>
                  <a:lnTo>
                    <a:pt x="116464" y="466718"/>
                  </a:lnTo>
                  <a:cubicBezTo>
                    <a:pt x="52143" y="466718"/>
                    <a:pt x="0" y="414575"/>
                    <a:pt x="0" y="350254"/>
                  </a:cubicBezTo>
                  <a:lnTo>
                    <a:pt x="0" y="116464"/>
                  </a:lnTo>
                  <a:cubicBezTo>
                    <a:pt x="0" y="85576"/>
                    <a:pt x="12270" y="55953"/>
                    <a:pt x="34111" y="34111"/>
                  </a:cubicBezTo>
                  <a:cubicBezTo>
                    <a:pt x="55953" y="12270"/>
                    <a:pt x="85576" y="0"/>
                    <a:pt x="116464" y="0"/>
                  </a:cubicBezTo>
                  <a:close/>
                </a:path>
              </a:pathLst>
            </a:custGeom>
            <a:solidFill>
              <a:srgbClr val="AF2E0C"/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798709" cy="495293"/>
            </a:xfrm>
            <a:prstGeom prst="rect">
              <a:avLst/>
            </a:prstGeom>
          </p:spPr>
          <p:txBody>
            <a:bodyPr lIns="30937" tIns="30937" rIns="30937" bIns="30937" rtlCol="0" anchor="ctr"/>
            <a:lstStyle/>
            <a:p>
              <a:pPr algn="ctr">
                <a:lnSpc>
                  <a:spcPts val="1815"/>
                </a:lnSpc>
              </a:pPr>
              <a:endParaRPr sz="180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3467260" y="8900168"/>
            <a:ext cx="4114800" cy="1188720"/>
          </a:xfrm>
          <a:custGeom>
            <a:avLst/>
            <a:gdLst/>
            <a:ahLst/>
            <a:cxnLst/>
            <a:rect l="l" t="t" r="r" b="b"/>
            <a:pathLst>
              <a:path w="6383523" h="1776747">
                <a:moveTo>
                  <a:pt x="0" y="0"/>
                </a:moveTo>
                <a:lnTo>
                  <a:pt x="6383522" y="0"/>
                </a:lnTo>
                <a:lnTo>
                  <a:pt x="6383522" y="1776747"/>
                </a:lnTo>
                <a:lnTo>
                  <a:pt x="0" y="1776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4" t="20886" r="-55135" b="-28580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3" name="Freeform 13"/>
          <p:cNvSpPr/>
          <p:nvPr/>
        </p:nvSpPr>
        <p:spPr>
          <a:xfrm>
            <a:off x="-152400" y="381001"/>
            <a:ext cx="3712552" cy="3721857"/>
          </a:xfrm>
          <a:custGeom>
            <a:avLst/>
            <a:gdLst/>
            <a:ahLst/>
            <a:cxnLst/>
            <a:rect l="l" t="t" r="r" b="b"/>
            <a:pathLst>
              <a:path w="3712552" h="3721857">
                <a:moveTo>
                  <a:pt x="0" y="0"/>
                </a:moveTo>
                <a:lnTo>
                  <a:pt x="3712553" y="0"/>
                </a:lnTo>
                <a:lnTo>
                  <a:pt x="3712553" y="3721857"/>
                </a:lnTo>
                <a:lnTo>
                  <a:pt x="0" y="3721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4" name="Freeform 14"/>
          <p:cNvSpPr/>
          <p:nvPr/>
        </p:nvSpPr>
        <p:spPr>
          <a:xfrm flipH="1">
            <a:off x="194865" y="-545225"/>
            <a:ext cx="2286000" cy="1776747"/>
          </a:xfrm>
          <a:custGeom>
            <a:avLst/>
            <a:gdLst/>
            <a:ahLst/>
            <a:cxnLst/>
            <a:rect l="l" t="t" r="r" b="b"/>
            <a:pathLst>
              <a:path w="6383523" h="1776747">
                <a:moveTo>
                  <a:pt x="6383522" y="0"/>
                </a:moveTo>
                <a:lnTo>
                  <a:pt x="0" y="0"/>
                </a:lnTo>
                <a:lnTo>
                  <a:pt x="0" y="1776747"/>
                </a:lnTo>
                <a:lnTo>
                  <a:pt x="6383522" y="1776747"/>
                </a:lnTo>
                <a:lnTo>
                  <a:pt x="6383522" y="0"/>
                </a:lnTo>
                <a:close/>
              </a:path>
            </a:pathLst>
          </a:custGeom>
          <a:blipFill>
            <a:blip r:embed="rId3"/>
            <a:stretch>
              <a:fillRect l="23626" t="8828" r="-155629" b="8828"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5" name="Freeform 15"/>
          <p:cNvSpPr/>
          <p:nvPr/>
        </p:nvSpPr>
        <p:spPr>
          <a:xfrm>
            <a:off x="6425706" y="9092070"/>
            <a:ext cx="773148" cy="1013965"/>
          </a:xfrm>
          <a:custGeom>
            <a:avLst/>
            <a:gdLst/>
            <a:ahLst/>
            <a:cxnLst/>
            <a:rect l="l" t="t" r="r" b="b"/>
            <a:pathLst>
              <a:path w="773148" h="1013965">
                <a:moveTo>
                  <a:pt x="0" y="0"/>
                </a:moveTo>
                <a:lnTo>
                  <a:pt x="773148" y="0"/>
                </a:lnTo>
                <a:lnTo>
                  <a:pt x="773148" y="1013965"/>
                </a:lnTo>
                <a:lnTo>
                  <a:pt x="0" y="10139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6" name="Freeform 16"/>
          <p:cNvSpPr/>
          <p:nvPr/>
        </p:nvSpPr>
        <p:spPr>
          <a:xfrm rot="3819181">
            <a:off x="11184" y="3950765"/>
            <a:ext cx="774684" cy="1015979"/>
          </a:xfrm>
          <a:custGeom>
            <a:avLst/>
            <a:gdLst/>
            <a:ahLst/>
            <a:cxnLst/>
            <a:rect l="l" t="t" r="r" b="b"/>
            <a:pathLst>
              <a:path w="774684" h="1015979">
                <a:moveTo>
                  <a:pt x="0" y="0"/>
                </a:moveTo>
                <a:lnTo>
                  <a:pt x="774684" y="0"/>
                </a:lnTo>
                <a:lnTo>
                  <a:pt x="774684" y="1015980"/>
                </a:lnTo>
                <a:lnTo>
                  <a:pt x="0" y="1015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7" name="Freeform 17"/>
          <p:cNvSpPr/>
          <p:nvPr/>
        </p:nvSpPr>
        <p:spPr>
          <a:xfrm rot="-6851525">
            <a:off x="1181615" y="130431"/>
            <a:ext cx="530398" cy="695604"/>
          </a:xfrm>
          <a:custGeom>
            <a:avLst/>
            <a:gdLst/>
            <a:ahLst/>
            <a:cxnLst/>
            <a:rect l="l" t="t" r="r" b="b"/>
            <a:pathLst>
              <a:path w="530398" h="695604">
                <a:moveTo>
                  <a:pt x="0" y="0"/>
                </a:moveTo>
                <a:lnTo>
                  <a:pt x="530397" y="0"/>
                </a:lnTo>
                <a:lnTo>
                  <a:pt x="530397" y="695604"/>
                </a:lnTo>
                <a:lnTo>
                  <a:pt x="0" y="695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18" name="TextBox 18"/>
          <p:cNvSpPr txBox="1"/>
          <p:nvPr/>
        </p:nvSpPr>
        <p:spPr>
          <a:xfrm>
            <a:off x="2514601" y="381001"/>
            <a:ext cx="3683603" cy="849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70"/>
              </a:lnSpc>
            </a:pPr>
            <a:r>
              <a:rPr lang="en-US" sz="7525" dirty="0">
                <a:solidFill>
                  <a:srgbClr val="E39123"/>
                </a:solidFill>
                <a:latin typeface="Lovelo"/>
                <a:ea typeface="Lovelo"/>
                <a:cs typeface="Lovelo"/>
                <a:sym typeface="Lovelo"/>
              </a:rPr>
              <a:t>PIZZ</a:t>
            </a:r>
          </a:p>
        </p:txBody>
      </p:sp>
      <p:sp>
        <p:nvSpPr>
          <p:cNvPr id="19" name="Freeform 19"/>
          <p:cNvSpPr/>
          <p:nvPr/>
        </p:nvSpPr>
        <p:spPr>
          <a:xfrm rot="5811620">
            <a:off x="257621" y="9311991"/>
            <a:ext cx="708718" cy="929466"/>
          </a:xfrm>
          <a:custGeom>
            <a:avLst/>
            <a:gdLst/>
            <a:ahLst/>
            <a:cxnLst/>
            <a:rect l="l" t="t" r="r" b="b"/>
            <a:pathLst>
              <a:path w="708718" h="929466">
                <a:moveTo>
                  <a:pt x="0" y="0"/>
                </a:moveTo>
                <a:lnTo>
                  <a:pt x="708718" y="0"/>
                </a:lnTo>
                <a:lnTo>
                  <a:pt x="708718" y="929466"/>
                </a:lnTo>
                <a:lnTo>
                  <a:pt x="0" y="929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20" name="Freeform 20"/>
          <p:cNvSpPr/>
          <p:nvPr/>
        </p:nvSpPr>
        <p:spPr>
          <a:xfrm rot="19853705">
            <a:off x="2209801" y="1524001"/>
            <a:ext cx="3252371" cy="3260523"/>
          </a:xfrm>
          <a:custGeom>
            <a:avLst/>
            <a:gdLst/>
            <a:ahLst/>
            <a:cxnLst/>
            <a:rect l="l" t="t" r="r" b="b"/>
            <a:pathLst>
              <a:path w="3252371" h="3260523">
                <a:moveTo>
                  <a:pt x="0" y="0"/>
                </a:moveTo>
                <a:lnTo>
                  <a:pt x="3252372" y="0"/>
                </a:lnTo>
                <a:lnTo>
                  <a:pt x="3252372" y="3260523"/>
                </a:lnTo>
                <a:lnTo>
                  <a:pt x="0" y="326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21" name="Freeform 21"/>
          <p:cNvSpPr/>
          <p:nvPr/>
        </p:nvSpPr>
        <p:spPr>
          <a:xfrm rot="2858536">
            <a:off x="4230797" y="2960802"/>
            <a:ext cx="2959599" cy="2967017"/>
          </a:xfrm>
          <a:custGeom>
            <a:avLst/>
            <a:gdLst/>
            <a:ahLst/>
            <a:cxnLst/>
            <a:rect l="l" t="t" r="r" b="b"/>
            <a:pathLst>
              <a:path w="2959599" h="2967017">
                <a:moveTo>
                  <a:pt x="0" y="0"/>
                </a:moveTo>
                <a:lnTo>
                  <a:pt x="2959599" y="0"/>
                </a:lnTo>
                <a:lnTo>
                  <a:pt x="2959599" y="2967017"/>
                </a:lnTo>
                <a:lnTo>
                  <a:pt x="0" y="2967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grpSp>
        <p:nvGrpSpPr>
          <p:cNvPr id="22" name="Group 22"/>
          <p:cNvGrpSpPr/>
          <p:nvPr/>
        </p:nvGrpSpPr>
        <p:grpSpPr>
          <a:xfrm>
            <a:off x="-228600" y="533400"/>
            <a:ext cx="3480406" cy="3466131"/>
            <a:chOff x="-35737" y="-17869"/>
            <a:chExt cx="834016" cy="812800"/>
          </a:xfrm>
        </p:grpSpPr>
        <p:sp>
          <p:nvSpPr>
            <p:cNvPr id="23" name="Freeform 23"/>
            <p:cNvSpPr/>
            <p:nvPr/>
          </p:nvSpPr>
          <p:spPr>
            <a:xfrm>
              <a:off x="-35737" y="-17869"/>
              <a:ext cx="834016" cy="812800"/>
            </a:xfrm>
            <a:custGeom>
              <a:avLst/>
              <a:gdLst/>
              <a:ahLst/>
              <a:cxnLst/>
              <a:rect l="l" t="t" r="r" b="b"/>
              <a:pathLst>
                <a:path w="834016" h="812800">
                  <a:moveTo>
                    <a:pt x="417008" y="0"/>
                  </a:moveTo>
                  <a:cubicBezTo>
                    <a:pt x="186701" y="0"/>
                    <a:pt x="0" y="181951"/>
                    <a:pt x="0" y="406400"/>
                  </a:cubicBezTo>
                  <a:cubicBezTo>
                    <a:pt x="0" y="630849"/>
                    <a:pt x="186701" y="812800"/>
                    <a:pt x="417008" y="812800"/>
                  </a:cubicBezTo>
                  <a:cubicBezTo>
                    <a:pt x="647315" y="812800"/>
                    <a:pt x="834016" y="630849"/>
                    <a:pt x="834016" y="406400"/>
                  </a:cubicBezTo>
                  <a:cubicBezTo>
                    <a:pt x="834016" y="181951"/>
                    <a:pt x="647315" y="0"/>
                    <a:pt x="417008" y="0"/>
                  </a:cubicBezTo>
                  <a:close/>
                </a:path>
              </a:pathLst>
            </a:custGeom>
            <a:blipFill>
              <a:blip r:embed="rId7"/>
              <a:stretch>
                <a:fillRect l="-23137" r="-23137"/>
              </a:stretch>
            </a:blipFill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38401" y="1752601"/>
            <a:ext cx="2878149" cy="287814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020" r="-1020"/>
              </a:stretch>
            </a:blipFill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04800" y="8382000"/>
            <a:ext cx="3657600" cy="1072563"/>
            <a:chOff x="0" y="0"/>
            <a:chExt cx="1846440" cy="47439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846440" cy="474396"/>
            </a:xfrm>
            <a:custGeom>
              <a:avLst/>
              <a:gdLst/>
              <a:ahLst/>
              <a:cxnLst/>
              <a:rect l="l" t="t" r="r" b="b"/>
              <a:pathLst>
                <a:path w="1846440" h="474396">
                  <a:moveTo>
                    <a:pt x="113453" y="0"/>
                  </a:moveTo>
                  <a:lnTo>
                    <a:pt x="1732987" y="0"/>
                  </a:lnTo>
                  <a:cubicBezTo>
                    <a:pt x="1795646" y="0"/>
                    <a:pt x="1846440" y="50795"/>
                    <a:pt x="1846440" y="113453"/>
                  </a:cubicBezTo>
                  <a:lnTo>
                    <a:pt x="1846440" y="360943"/>
                  </a:lnTo>
                  <a:cubicBezTo>
                    <a:pt x="1846440" y="423602"/>
                    <a:pt x="1795646" y="474396"/>
                    <a:pt x="1732987" y="474396"/>
                  </a:cubicBezTo>
                  <a:lnTo>
                    <a:pt x="113453" y="474396"/>
                  </a:lnTo>
                  <a:cubicBezTo>
                    <a:pt x="50795" y="474396"/>
                    <a:pt x="0" y="423602"/>
                    <a:pt x="0" y="360943"/>
                  </a:cubicBezTo>
                  <a:lnTo>
                    <a:pt x="0" y="113453"/>
                  </a:lnTo>
                  <a:cubicBezTo>
                    <a:pt x="0" y="50795"/>
                    <a:pt x="50795" y="0"/>
                    <a:pt x="113453" y="0"/>
                  </a:cubicBezTo>
                  <a:close/>
                </a:path>
              </a:pathLst>
            </a:custGeom>
            <a:solidFill>
              <a:srgbClr val="AF2E0C"/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846440" cy="502971"/>
            </a:xfrm>
            <a:prstGeom prst="rect">
              <a:avLst/>
            </a:prstGeom>
          </p:spPr>
          <p:txBody>
            <a:bodyPr lIns="30937" tIns="30937" rIns="30937" bIns="30937" rtlCol="0" anchor="ctr"/>
            <a:lstStyle/>
            <a:p>
              <a:pPr algn="ctr">
                <a:lnSpc>
                  <a:spcPts val="1815"/>
                </a:lnSpc>
              </a:pPr>
              <a:endParaRPr sz="1800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5410201" y="381001"/>
            <a:ext cx="3683603" cy="899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82"/>
              </a:lnSpc>
            </a:pPr>
            <a:r>
              <a:rPr lang="en-US" sz="7530" dirty="0">
                <a:solidFill>
                  <a:srgbClr val="E39123"/>
                </a:solidFill>
                <a:latin typeface="Lovelo"/>
                <a:ea typeface="Lovelo"/>
                <a:cs typeface="Lovelo"/>
                <a:sym typeface="Lovelo"/>
              </a:rPr>
              <a:t>B  R</a:t>
            </a:r>
          </a:p>
        </p:txBody>
      </p:sp>
      <p:grpSp>
        <p:nvGrpSpPr>
          <p:cNvPr id="32" name="Group 32"/>
          <p:cNvGrpSpPr/>
          <p:nvPr/>
        </p:nvGrpSpPr>
        <p:grpSpPr>
          <a:xfrm rot="77721">
            <a:off x="5802296" y="87046"/>
            <a:ext cx="970784" cy="992588"/>
            <a:chOff x="1426" y="62011"/>
            <a:chExt cx="790241" cy="807991"/>
          </a:xfrm>
        </p:grpSpPr>
        <p:sp>
          <p:nvSpPr>
            <p:cNvPr id="33" name="Freeform 33"/>
            <p:cNvSpPr/>
            <p:nvPr/>
          </p:nvSpPr>
          <p:spPr>
            <a:xfrm>
              <a:off x="1426" y="62011"/>
              <a:ext cx="790241" cy="807991"/>
            </a:xfrm>
            <a:custGeom>
              <a:avLst/>
              <a:gdLst/>
              <a:ahLst/>
              <a:cxnLst/>
              <a:rect l="l" t="t" r="r" b="b"/>
              <a:pathLst>
                <a:path w="834016" h="807000">
                  <a:moveTo>
                    <a:pt x="417008" y="0"/>
                  </a:moveTo>
                  <a:cubicBezTo>
                    <a:pt x="186701" y="0"/>
                    <a:pt x="0" y="180653"/>
                    <a:pt x="0" y="403500"/>
                  </a:cubicBezTo>
                  <a:cubicBezTo>
                    <a:pt x="0" y="626347"/>
                    <a:pt x="186701" y="807000"/>
                    <a:pt x="417008" y="807000"/>
                  </a:cubicBezTo>
                  <a:cubicBezTo>
                    <a:pt x="647315" y="807000"/>
                    <a:pt x="834016" y="626347"/>
                    <a:pt x="834016" y="403500"/>
                  </a:cubicBezTo>
                  <a:cubicBezTo>
                    <a:pt x="834016" y="180653"/>
                    <a:pt x="647315" y="0"/>
                    <a:pt x="417008" y="0"/>
                  </a:cubicBezTo>
                  <a:close/>
                </a:path>
              </a:pathLst>
            </a:custGeom>
            <a:blipFill>
              <a:blip r:embed="rId9"/>
              <a:stretch>
                <a:fillRect t="-1673" b="-1673"/>
              </a:stretch>
            </a:blip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34" name="Freeform 34"/>
          <p:cNvSpPr/>
          <p:nvPr/>
        </p:nvSpPr>
        <p:spPr>
          <a:xfrm>
            <a:off x="4266731" y="6644857"/>
            <a:ext cx="3449144" cy="646714"/>
          </a:xfrm>
          <a:custGeom>
            <a:avLst/>
            <a:gdLst/>
            <a:ahLst/>
            <a:cxnLst/>
            <a:rect l="l" t="t" r="r" b="b"/>
            <a:pathLst>
              <a:path w="3449144" h="646714">
                <a:moveTo>
                  <a:pt x="0" y="0"/>
                </a:moveTo>
                <a:lnTo>
                  <a:pt x="3449144" y="0"/>
                </a:lnTo>
                <a:lnTo>
                  <a:pt x="3449144" y="646715"/>
                </a:lnTo>
                <a:lnTo>
                  <a:pt x="0" y="6467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35" name="Freeform 35"/>
          <p:cNvSpPr/>
          <p:nvPr/>
        </p:nvSpPr>
        <p:spPr>
          <a:xfrm>
            <a:off x="4266732" y="7528108"/>
            <a:ext cx="3390101" cy="635644"/>
          </a:xfrm>
          <a:custGeom>
            <a:avLst/>
            <a:gdLst/>
            <a:ahLst/>
            <a:cxnLst/>
            <a:rect l="l" t="t" r="r" b="b"/>
            <a:pathLst>
              <a:path w="3390101" h="635644">
                <a:moveTo>
                  <a:pt x="0" y="0"/>
                </a:moveTo>
                <a:lnTo>
                  <a:pt x="3390101" y="0"/>
                </a:lnTo>
                <a:lnTo>
                  <a:pt x="3390101" y="635644"/>
                </a:lnTo>
                <a:lnTo>
                  <a:pt x="0" y="635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36" name="Freeform 36"/>
          <p:cNvSpPr/>
          <p:nvPr/>
        </p:nvSpPr>
        <p:spPr>
          <a:xfrm>
            <a:off x="4274988" y="8487176"/>
            <a:ext cx="3440886" cy="645166"/>
          </a:xfrm>
          <a:custGeom>
            <a:avLst/>
            <a:gdLst/>
            <a:ahLst/>
            <a:cxnLst/>
            <a:rect l="l" t="t" r="r" b="b"/>
            <a:pathLst>
              <a:path w="3440886" h="645166">
                <a:moveTo>
                  <a:pt x="0" y="0"/>
                </a:moveTo>
                <a:lnTo>
                  <a:pt x="3440887" y="0"/>
                </a:lnTo>
                <a:lnTo>
                  <a:pt x="3440887" y="645166"/>
                </a:lnTo>
                <a:lnTo>
                  <a:pt x="0" y="6451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37" name="Freeform 37"/>
          <p:cNvSpPr/>
          <p:nvPr/>
        </p:nvSpPr>
        <p:spPr>
          <a:xfrm>
            <a:off x="6019800" y="2057400"/>
            <a:ext cx="1224015" cy="1224015"/>
          </a:xfrm>
          <a:custGeom>
            <a:avLst/>
            <a:gdLst/>
            <a:ahLst/>
            <a:cxnLst/>
            <a:rect l="l" t="t" r="r" b="b"/>
            <a:pathLst>
              <a:path w="1224015" h="1224015">
                <a:moveTo>
                  <a:pt x="0" y="0"/>
                </a:moveTo>
                <a:lnTo>
                  <a:pt x="1224015" y="0"/>
                </a:lnTo>
                <a:lnTo>
                  <a:pt x="1224015" y="1224015"/>
                </a:lnTo>
                <a:lnTo>
                  <a:pt x="0" y="12240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grpSp>
        <p:nvGrpSpPr>
          <p:cNvPr id="38" name="Group 38"/>
          <p:cNvGrpSpPr/>
          <p:nvPr/>
        </p:nvGrpSpPr>
        <p:grpSpPr>
          <a:xfrm rot="17018119">
            <a:off x="4276252" y="3137639"/>
            <a:ext cx="2724666" cy="2631829"/>
            <a:chOff x="0" y="0"/>
            <a:chExt cx="841471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41471" cy="812800"/>
            </a:xfrm>
            <a:custGeom>
              <a:avLst/>
              <a:gdLst/>
              <a:ahLst/>
              <a:cxnLst/>
              <a:rect l="l" t="t" r="r" b="b"/>
              <a:pathLst>
                <a:path w="841471" h="812800">
                  <a:moveTo>
                    <a:pt x="420736" y="0"/>
                  </a:moveTo>
                  <a:cubicBezTo>
                    <a:pt x="188370" y="0"/>
                    <a:pt x="0" y="181951"/>
                    <a:pt x="0" y="406400"/>
                  </a:cubicBezTo>
                  <a:cubicBezTo>
                    <a:pt x="0" y="630849"/>
                    <a:pt x="188370" y="812800"/>
                    <a:pt x="420736" y="812800"/>
                  </a:cubicBezTo>
                  <a:cubicBezTo>
                    <a:pt x="653102" y="812800"/>
                    <a:pt x="841471" y="630849"/>
                    <a:pt x="841471" y="406400"/>
                  </a:cubicBezTo>
                  <a:cubicBezTo>
                    <a:pt x="841471" y="181951"/>
                    <a:pt x="653102" y="0"/>
                    <a:pt x="420736" y="0"/>
                  </a:cubicBezTo>
                  <a:close/>
                </a:path>
              </a:pathLst>
            </a:custGeom>
            <a:blipFill>
              <a:blip r:embed="rId17"/>
              <a:stretch>
                <a:fillRect l="-22444" r="-22444"/>
              </a:stretch>
            </a:blipFill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16776" y="5178459"/>
            <a:ext cx="3569425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5"/>
              </a:lnSpc>
            </a:pPr>
            <a:r>
              <a:rPr lang="en-US" sz="1313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 full-on flavor assault loaded with pepperoni, sausage, beef, and ham—this pie is locked, loaded, and ready to serve!</a:t>
            </a:r>
          </a:p>
          <a:p>
            <a:pPr algn="r">
              <a:lnSpc>
                <a:spcPts val="1269"/>
              </a:lnSpc>
            </a:pPr>
            <a:endParaRPr lang="en-US" sz="1313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447800" y="6172200"/>
            <a:ext cx="1989336" cy="223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15"/>
              </a:lnSpc>
            </a:pPr>
            <a:r>
              <a:rPr lang="en-US" sz="2070" spc="20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VEGGIE PIZZA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95400" y="7391400"/>
            <a:ext cx="1895068" cy="223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15"/>
              </a:lnSpc>
            </a:pPr>
            <a:r>
              <a:rPr lang="en-US" sz="2070" spc="20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PEPPERONI PIZZA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66800" y="4953000"/>
            <a:ext cx="1691073" cy="223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615"/>
              </a:lnSpc>
            </a:pPr>
            <a:r>
              <a:rPr lang="en-US" sz="2070" spc="20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MEAT LOVERS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16776" y="6417560"/>
            <a:ext cx="3569425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5"/>
              </a:lnSpc>
            </a:pPr>
            <a:r>
              <a:rPr lang="en-US" sz="1313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is your green mission: mushrooms, bell peppers, onions, and black olives unite for a plant-powered punch.</a:t>
            </a:r>
          </a:p>
          <a:p>
            <a:pPr algn="r">
              <a:lnSpc>
                <a:spcPts val="1269"/>
              </a:lnSpc>
            </a:pPr>
            <a:endParaRPr lang="en-US" sz="1313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316776" y="7599512"/>
            <a:ext cx="3691339" cy="682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5"/>
              </a:lnSpc>
            </a:pPr>
            <a:r>
              <a:rPr lang="en-US" sz="1313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Crispy pepperoni, melty mozzarella, and bold tomato sauce on a golden crust  a classic slice with combat-ready flavor.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47800" y="8610600"/>
            <a:ext cx="1895068" cy="223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15"/>
              </a:lnSpc>
            </a:pPr>
            <a:r>
              <a:rPr lang="en-US" sz="2070" spc="20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CHEESE PIZZA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57200" y="8839200"/>
            <a:ext cx="3418466" cy="911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5"/>
              </a:lnSpc>
            </a:pPr>
            <a:r>
              <a:rPr lang="en-US" sz="1313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 no-frills, high-caliber favorite mozzarella and tangy tomato sauce come together in perfect formation.</a:t>
            </a:r>
          </a:p>
          <a:p>
            <a:pPr algn="ctr">
              <a:lnSpc>
                <a:spcPts val="1825"/>
              </a:lnSpc>
            </a:pPr>
            <a:endParaRPr lang="en-US" sz="1313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4274989" y="6622407"/>
            <a:ext cx="3085071" cy="656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 dirty="0">
                <a:solidFill>
                  <a:srgbClr val="F4F0CC"/>
                </a:solidFill>
                <a:latin typeface="Lato Bold"/>
                <a:ea typeface="Lato Bold"/>
                <a:cs typeface="Lato Bold"/>
                <a:sym typeface="Lato Bold"/>
              </a:rPr>
              <a:t>Breadsticks &amp; Marinara Sauce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274989" y="7679057"/>
            <a:ext cx="3085071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F4F0CC"/>
                </a:solidFill>
                <a:latin typeface="Lato Bold"/>
                <a:ea typeface="Lato Bold"/>
                <a:cs typeface="Lato Bold"/>
                <a:sym typeface="Lato Bold"/>
              </a:rPr>
              <a:t>Parmesan Cheese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419247" y="8629102"/>
            <a:ext cx="3085071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F4F0CC"/>
                </a:solidFill>
                <a:latin typeface="Lato Bold"/>
                <a:ea typeface="Lato Bold"/>
                <a:cs typeface="Lato Bold"/>
                <a:sym typeface="Lato Bold"/>
              </a:rPr>
              <a:t>Crushed Peppers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057400" y="9601201"/>
            <a:ext cx="4285106" cy="336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F4F0CC"/>
                </a:solidFill>
                <a:latin typeface="Lato Bold"/>
                <a:ea typeface="Lato Bold"/>
                <a:cs typeface="Lato Bold"/>
                <a:sym typeface="Lato Bold"/>
              </a:rPr>
              <a:t>Menu Items Subject To Change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105400" y="1219200"/>
            <a:ext cx="2667000" cy="893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>
                <a:solidFill>
                  <a:srgbClr val="82AA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Warrior Restaurant</a:t>
            </a:r>
          </a:p>
        </p:txBody>
      </p:sp>
      <p:sp>
        <p:nvSpPr>
          <p:cNvPr id="53" name="TextBox 48">
            <a:extLst>
              <a:ext uri="{FF2B5EF4-FFF2-40B4-BE49-F238E27FC236}">
                <a16:creationId xmlns:a16="http://schemas.microsoft.com/office/drawing/2014/main" id="{9F07CC75-E404-79E6-E099-825CD6CB28FF}"/>
              </a:ext>
            </a:extLst>
          </p:cNvPr>
          <p:cNvSpPr txBox="1"/>
          <p:nvPr/>
        </p:nvSpPr>
        <p:spPr>
          <a:xfrm>
            <a:off x="4267201" y="6096001"/>
            <a:ext cx="3085071" cy="352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2400" b="1" dirty="0">
                <a:solidFill>
                  <a:srgbClr val="F4F0CC"/>
                </a:solidFill>
                <a:latin typeface="Verdana" panose="020B0604030504040204" pitchFamily="34" charset="0"/>
                <a:ea typeface="Verdana" panose="020B0604030504040204" pitchFamily="34" charset="0"/>
                <a:cs typeface="Lato Bold"/>
                <a:sym typeface="Lato Bold"/>
              </a:rPr>
              <a:t>Every Thursday</a:t>
            </a:r>
          </a:p>
        </p:txBody>
      </p:sp>
      <p:grpSp>
        <p:nvGrpSpPr>
          <p:cNvPr id="54" name="Group 32">
            <a:extLst>
              <a:ext uri="{FF2B5EF4-FFF2-40B4-BE49-F238E27FC236}">
                <a16:creationId xmlns:a16="http://schemas.microsoft.com/office/drawing/2014/main" id="{CF9BC659-7016-391F-9E8F-1B3836B47390}"/>
              </a:ext>
            </a:extLst>
          </p:cNvPr>
          <p:cNvGrpSpPr/>
          <p:nvPr/>
        </p:nvGrpSpPr>
        <p:grpSpPr>
          <a:xfrm rot="77721">
            <a:off x="4278296" y="87046"/>
            <a:ext cx="970784" cy="992588"/>
            <a:chOff x="1426" y="62011"/>
            <a:chExt cx="790241" cy="807991"/>
          </a:xfrm>
        </p:grpSpPr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606BDB54-0A68-A050-0CBA-7F3D21B69B2C}"/>
                </a:ext>
              </a:extLst>
            </p:cNvPr>
            <p:cNvSpPr/>
            <p:nvPr/>
          </p:nvSpPr>
          <p:spPr>
            <a:xfrm>
              <a:off x="1426" y="62011"/>
              <a:ext cx="790241" cy="807991"/>
            </a:xfrm>
            <a:custGeom>
              <a:avLst/>
              <a:gdLst/>
              <a:ahLst/>
              <a:cxnLst/>
              <a:rect l="l" t="t" r="r" b="b"/>
              <a:pathLst>
                <a:path w="834016" h="807000">
                  <a:moveTo>
                    <a:pt x="417008" y="0"/>
                  </a:moveTo>
                  <a:cubicBezTo>
                    <a:pt x="186701" y="0"/>
                    <a:pt x="0" y="180653"/>
                    <a:pt x="0" y="403500"/>
                  </a:cubicBezTo>
                  <a:cubicBezTo>
                    <a:pt x="0" y="626347"/>
                    <a:pt x="186701" y="807000"/>
                    <a:pt x="417008" y="807000"/>
                  </a:cubicBezTo>
                  <a:cubicBezTo>
                    <a:pt x="647315" y="807000"/>
                    <a:pt x="834016" y="626347"/>
                    <a:pt x="834016" y="403500"/>
                  </a:cubicBezTo>
                  <a:cubicBezTo>
                    <a:pt x="834016" y="180653"/>
                    <a:pt x="647315" y="0"/>
                    <a:pt x="417008" y="0"/>
                  </a:cubicBezTo>
                  <a:close/>
                </a:path>
              </a:pathLst>
            </a:custGeom>
            <a:blipFill>
              <a:blip r:embed="rId9"/>
              <a:stretch>
                <a:fillRect t="-1673" b="-1673"/>
              </a:stretch>
            </a:blipFill>
          </p:spPr>
          <p:txBody>
            <a:bodyPr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680103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995" y="-172889"/>
            <a:ext cx="8228342" cy="10404177"/>
          </a:xfrm>
          <a:custGeom>
            <a:avLst/>
            <a:gdLst/>
            <a:ahLst/>
            <a:cxnLst/>
            <a:rect l="l" t="t" r="r" b="b"/>
            <a:pathLst>
              <a:path w="8228342" h="10404177">
                <a:moveTo>
                  <a:pt x="0" y="0"/>
                </a:moveTo>
                <a:lnTo>
                  <a:pt x="8228343" y="0"/>
                </a:lnTo>
                <a:lnTo>
                  <a:pt x="8228343" y="10404178"/>
                </a:lnTo>
                <a:lnTo>
                  <a:pt x="0" y="10404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17" r="-785" b="-7844"/>
            </a:stretch>
          </a:blipFill>
        </p:spPr>
        <p:txBody>
          <a:bodyPr/>
          <a:lstStyle/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644296" y="3514061"/>
            <a:ext cx="4683786" cy="925048"/>
          </a:xfrm>
          <a:custGeom>
            <a:avLst/>
            <a:gdLst/>
            <a:ahLst/>
            <a:cxnLst/>
            <a:rect l="l" t="t" r="r" b="b"/>
            <a:pathLst>
              <a:path w="4683786" h="925048">
                <a:moveTo>
                  <a:pt x="0" y="0"/>
                </a:moveTo>
                <a:lnTo>
                  <a:pt x="4683786" y="0"/>
                </a:lnTo>
                <a:lnTo>
                  <a:pt x="4683786" y="925047"/>
                </a:lnTo>
                <a:lnTo>
                  <a:pt x="0" y="925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219736" y="8503347"/>
            <a:ext cx="4707505" cy="929732"/>
          </a:xfrm>
          <a:custGeom>
            <a:avLst/>
            <a:gdLst/>
            <a:ahLst/>
            <a:cxnLst/>
            <a:rect l="l" t="t" r="r" b="b"/>
            <a:pathLst>
              <a:path w="4707505" h="929732">
                <a:moveTo>
                  <a:pt x="0" y="0"/>
                </a:moveTo>
                <a:lnTo>
                  <a:pt x="4707505" y="0"/>
                </a:lnTo>
                <a:lnTo>
                  <a:pt x="4707505" y="929733"/>
                </a:lnTo>
                <a:lnTo>
                  <a:pt x="0" y="929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27236" y="6353654"/>
            <a:ext cx="4187843" cy="827099"/>
          </a:xfrm>
          <a:custGeom>
            <a:avLst/>
            <a:gdLst/>
            <a:ahLst/>
            <a:cxnLst/>
            <a:rect l="l" t="t" r="r" b="b"/>
            <a:pathLst>
              <a:path w="4187843" h="827099">
                <a:moveTo>
                  <a:pt x="0" y="0"/>
                </a:moveTo>
                <a:lnTo>
                  <a:pt x="4187843" y="0"/>
                </a:lnTo>
                <a:lnTo>
                  <a:pt x="4187843" y="827099"/>
                </a:lnTo>
                <a:lnTo>
                  <a:pt x="0" y="827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AutoShape 6"/>
          <p:cNvSpPr/>
          <p:nvPr/>
        </p:nvSpPr>
        <p:spPr>
          <a:xfrm>
            <a:off x="-533400" y="2819400"/>
            <a:ext cx="4488561" cy="0"/>
          </a:xfrm>
          <a:prstGeom prst="line">
            <a:avLst/>
          </a:prstGeom>
          <a:ln w="9525" cap="flat">
            <a:solidFill>
              <a:srgbClr val="F4F0C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52600" y="152400"/>
            <a:ext cx="4650635" cy="1591266"/>
          </a:xfrm>
          <a:custGeom>
            <a:avLst/>
            <a:gdLst/>
            <a:ahLst/>
            <a:cxnLst/>
            <a:rect l="l" t="t" r="r" b="b"/>
            <a:pathLst>
              <a:path w="4812955" h="1738655">
                <a:moveTo>
                  <a:pt x="0" y="0"/>
                </a:moveTo>
                <a:lnTo>
                  <a:pt x="4812955" y="0"/>
                </a:lnTo>
                <a:lnTo>
                  <a:pt x="4812955" y="1738655"/>
                </a:lnTo>
                <a:lnTo>
                  <a:pt x="0" y="1738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013" b="-43771"/>
            </a:stretch>
          </a:blipFill>
          <a:ln w="152400" cap="rnd">
            <a:solidFill>
              <a:srgbClr val="F4F0CC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3576996" y="4558171"/>
            <a:ext cx="4488561" cy="0"/>
          </a:xfrm>
          <a:prstGeom prst="line">
            <a:avLst/>
          </a:prstGeom>
          <a:ln w="9525" cap="flat">
            <a:solidFill>
              <a:srgbClr val="F4F0C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-228600" y="6172200"/>
            <a:ext cx="4488561" cy="0"/>
          </a:xfrm>
          <a:prstGeom prst="line">
            <a:avLst/>
          </a:prstGeom>
          <a:ln w="9525" cap="flat">
            <a:solidFill>
              <a:srgbClr val="F4F0C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4495800" y="1676400"/>
            <a:ext cx="3581400" cy="2300185"/>
          </a:xfrm>
          <a:custGeom>
            <a:avLst/>
            <a:gdLst/>
            <a:ahLst/>
            <a:cxnLst/>
            <a:rect l="l" t="t" r="r" b="b"/>
            <a:pathLst>
              <a:path w="3588936" h="2391129">
                <a:moveTo>
                  <a:pt x="3588936" y="0"/>
                </a:moveTo>
                <a:lnTo>
                  <a:pt x="0" y="0"/>
                </a:lnTo>
                <a:lnTo>
                  <a:pt x="0" y="2391128"/>
                </a:lnTo>
                <a:lnTo>
                  <a:pt x="3588936" y="2391128"/>
                </a:lnTo>
                <a:lnTo>
                  <a:pt x="358893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7159">
            <a:off x="663315" y="3015185"/>
            <a:ext cx="2229994" cy="2737874"/>
          </a:xfrm>
          <a:custGeom>
            <a:avLst/>
            <a:gdLst/>
            <a:ahLst/>
            <a:cxnLst/>
            <a:rect l="l" t="t" r="r" b="b"/>
            <a:pathLst>
              <a:path w="2229994" h="2737874">
                <a:moveTo>
                  <a:pt x="0" y="0"/>
                </a:moveTo>
                <a:lnTo>
                  <a:pt x="2229995" y="0"/>
                </a:lnTo>
                <a:lnTo>
                  <a:pt x="2229995" y="2737873"/>
                </a:lnTo>
                <a:lnTo>
                  <a:pt x="0" y="2737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88" b="-32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038768">
            <a:off x="5048008" y="5263613"/>
            <a:ext cx="2995668" cy="3597387"/>
          </a:xfrm>
          <a:custGeom>
            <a:avLst/>
            <a:gdLst/>
            <a:ahLst/>
            <a:cxnLst/>
            <a:rect l="l" t="t" r="r" b="b"/>
            <a:pathLst>
              <a:path w="2785434" h="3713912">
                <a:moveTo>
                  <a:pt x="0" y="0"/>
                </a:moveTo>
                <a:lnTo>
                  <a:pt x="2785434" y="0"/>
                </a:lnTo>
                <a:lnTo>
                  <a:pt x="2785434" y="3713912"/>
                </a:lnTo>
                <a:lnTo>
                  <a:pt x="0" y="3713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-536349" y="7429013"/>
            <a:ext cx="5278263" cy="647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4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DAIRY DETACHMENT</a:t>
            </a:r>
          </a:p>
          <a:p>
            <a:pPr algn="ctr">
              <a:lnSpc>
                <a:spcPts val="1855"/>
              </a:lnSpc>
            </a:pPr>
            <a:r>
              <a:rPr lang="en-US" sz="13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CHEESE &amp; CREAM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143452" y="8310144"/>
            <a:ext cx="2221951" cy="38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MELTED MUNITION</a:t>
            </a:r>
          </a:p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CHEESE SAUCE</a:t>
            </a:r>
          </a:p>
        </p:txBody>
      </p:sp>
      <p:sp>
        <p:nvSpPr>
          <p:cNvPr id="16" name="AutoShape 16"/>
          <p:cNvSpPr/>
          <p:nvPr/>
        </p:nvSpPr>
        <p:spPr>
          <a:xfrm>
            <a:off x="-86702" y="8076700"/>
            <a:ext cx="4488561" cy="0"/>
          </a:xfrm>
          <a:prstGeom prst="line">
            <a:avLst/>
          </a:prstGeom>
          <a:ln w="9525" cap="flat">
            <a:solidFill>
              <a:srgbClr val="F4F0C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846773" y="8310144"/>
            <a:ext cx="2221951" cy="38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"/>
              </a:lnSpc>
            </a:pPr>
            <a:r>
              <a:rPr lang="en-US" sz="11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CHEESE SHRAPNEL</a:t>
            </a:r>
          </a:p>
          <a:p>
            <a:pPr algn="ctr">
              <a:lnSpc>
                <a:spcPts val="1575"/>
              </a:lnSpc>
            </a:pPr>
            <a:r>
              <a:rPr lang="en-US" sz="11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SHREDDED CHEESE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24591" y="8234019"/>
            <a:ext cx="5278263" cy="647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4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AMMO SUPPLY DROP</a:t>
            </a:r>
          </a:p>
          <a:p>
            <a:pPr algn="ctr">
              <a:lnSpc>
                <a:spcPts val="1855"/>
              </a:lnSpc>
            </a:pPr>
            <a:r>
              <a:rPr lang="en-US" sz="13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CRUNCH &amp; SWEET</a:t>
            </a:r>
          </a:p>
        </p:txBody>
      </p:sp>
      <p:sp>
        <p:nvSpPr>
          <p:cNvPr id="19" name="AutoShape 19"/>
          <p:cNvSpPr/>
          <p:nvPr/>
        </p:nvSpPr>
        <p:spPr>
          <a:xfrm>
            <a:off x="3576996" y="8881706"/>
            <a:ext cx="4488561" cy="0"/>
          </a:xfrm>
          <a:prstGeom prst="line">
            <a:avLst/>
          </a:prstGeom>
          <a:ln w="9525" cap="flat">
            <a:solidFill>
              <a:srgbClr val="F4F0C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-533400" y="5486400"/>
            <a:ext cx="5278263" cy="647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4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FIELD GREENS DIVISION</a:t>
            </a:r>
          </a:p>
          <a:p>
            <a:pPr algn="ctr">
              <a:lnSpc>
                <a:spcPts val="1855"/>
              </a:lnSpc>
            </a:pPr>
            <a:r>
              <a:rPr lang="en-US" sz="13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VEGGIES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28800" y="152400"/>
            <a:ext cx="4495800" cy="1581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3"/>
              </a:lnSpc>
            </a:pPr>
            <a:r>
              <a:rPr lang="en-US" sz="5052" dirty="0">
                <a:solidFill>
                  <a:schemeClr val="bg2">
                    <a:lumMod val="25000"/>
                  </a:schemeClr>
                </a:solidFill>
                <a:latin typeface="Stencil"/>
                <a:ea typeface="Stencil"/>
                <a:cs typeface="Stencil"/>
                <a:sym typeface="Stencil"/>
              </a:rPr>
              <a:t>operation</a:t>
            </a:r>
            <a:r>
              <a:rPr lang="en-US" sz="5052" dirty="0">
                <a:solidFill>
                  <a:srgbClr val="F4F0CC"/>
                </a:solidFill>
                <a:latin typeface="Stencil"/>
                <a:ea typeface="Stencil"/>
                <a:cs typeface="Stencil"/>
                <a:sym typeface="Stencil"/>
              </a:rPr>
              <a:t> </a:t>
            </a:r>
          </a:p>
          <a:p>
            <a:pPr algn="ctr">
              <a:lnSpc>
                <a:spcPts val="5533"/>
              </a:lnSpc>
            </a:pPr>
            <a:r>
              <a:rPr lang="en-US" sz="3952" dirty="0">
                <a:solidFill>
                  <a:srgbClr val="F4F0CC"/>
                </a:solidFill>
                <a:latin typeface="Stencil" panose="040409050D0802020404" pitchFamily="82" charset="0"/>
                <a:ea typeface="Cheddar Gothic Stencil"/>
                <a:cs typeface="Cheddar Gothic Stencil"/>
                <a:sym typeface="Cheddar Gothic Stencil"/>
              </a:rPr>
              <a:t>spud strike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72200" y="304800"/>
            <a:ext cx="2057400" cy="720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Every</a:t>
            </a:r>
            <a:r>
              <a:rPr lang="en-US" sz="2100" b="1" dirty="0">
                <a:solidFill>
                  <a:schemeClr val="bg2">
                    <a:lumMod val="25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chemeClr val="bg2">
                    <a:lumMod val="25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Friday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0" y="2133600"/>
            <a:ext cx="3810601" cy="647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4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BASE CAMP</a:t>
            </a:r>
          </a:p>
          <a:p>
            <a:pPr algn="ctr">
              <a:lnSpc>
                <a:spcPts val="1855"/>
              </a:lnSpc>
            </a:pPr>
            <a:r>
              <a:rPr lang="en-US" sz="13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CHOOSE YOUR POTATO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0" y="2819400"/>
            <a:ext cx="3810601" cy="51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5"/>
              </a:lnSpc>
            </a:pPr>
            <a:r>
              <a:rPr lang="en-US" sz="18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BATTLEFIELD BROWN</a:t>
            </a:r>
          </a:p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RUSSET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0" y="3429000"/>
            <a:ext cx="3810601" cy="51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5"/>
              </a:lnSpc>
            </a:pPr>
            <a:r>
              <a:rPr lang="en-US" sz="18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SUNBURST SIEGE</a:t>
            </a:r>
          </a:p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SWEET POTATO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576996" y="3885357"/>
            <a:ext cx="4227781" cy="117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4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HEAVY ARTILLERY</a:t>
            </a:r>
          </a:p>
          <a:p>
            <a:pPr algn="ctr">
              <a:lnSpc>
                <a:spcPts val="1855"/>
              </a:lnSpc>
            </a:pPr>
            <a:r>
              <a:rPr lang="en-US" sz="13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PROTEINS</a:t>
            </a:r>
          </a:p>
          <a:p>
            <a:pPr algn="ctr">
              <a:lnSpc>
                <a:spcPts val="4375"/>
              </a:lnSpc>
            </a:pPr>
            <a:endParaRPr lang="en-US" sz="1325" b="1">
              <a:solidFill>
                <a:srgbClr val="F4F0C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947589" y="4585763"/>
            <a:ext cx="3810601" cy="51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5"/>
              </a:lnSpc>
            </a:pPr>
            <a:r>
              <a:rPr lang="en-US" sz="18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GRILL SERGEANT</a:t>
            </a:r>
          </a:p>
          <a:p>
            <a:pPr algn="ctr">
              <a:lnSpc>
                <a:spcPts val="1575"/>
              </a:lnSpc>
            </a:pPr>
            <a:r>
              <a:rPr lang="en-US" sz="11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GRILLED CHICKEN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70719" y="5186459"/>
            <a:ext cx="3810601" cy="51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5"/>
              </a:lnSpc>
            </a:pPr>
            <a:r>
              <a:rPr lang="en-US" sz="18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MEATLESS MORTAR</a:t>
            </a:r>
          </a:p>
          <a:p>
            <a:pPr algn="ctr">
              <a:lnSpc>
                <a:spcPts val="1575"/>
              </a:lnSpc>
            </a:pPr>
            <a:r>
              <a:rPr lang="en-US" sz="11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VEGAN CHILI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-152400" y="6248400"/>
            <a:ext cx="2221951" cy="396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EMBER ROUNDS</a:t>
            </a:r>
          </a:p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ROASTED TOMATOES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133600" y="6248400"/>
            <a:ext cx="2221951" cy="38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GREEN BRIGADE</a:t>
            </a:r>
          </a:p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CRISP &amp; TENDER BROCCOLI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-152400" y="6781800"/>
            <a:ext cx="2221951" cy="38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OPERATION CRUNCH</a:t>
            </a:r>
          </a:p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DICED ONIONS &amp; PEPPERS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33600" y="6781800"/>
            <a:ext cx="2221951" cy="38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SPICY ORDNANCE</a:t>
            </a:r>
          </a:p>
          <a:p>
            <a:pPr algn="ctr">
              <a:lnSpc>
                <a:spcPts val="1575"/>
              </a:lnSpc>
            </a:pPr>
            <a:r>
              <a:rPr lang="en-US" sz="1125" dirty="0">
                <a:solidFill>
                  <a:srgbClr val="F4F0CC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JALAPEÑO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-119995" y="8919813"/>
            <a:ext cx="2221951" cy="38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COOL COVER</a:t>
            </a:r>
          </a:p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SOUR CREAM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536239" y="8958688"/>
            <a:ext cx="2221951" cy="38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"/>
              </a:lnSpc>
            </a:pPr>
            <a:r>
              <a:rPr lang="en-US" sz="11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GOLDEN RATIONS</a:t>
            </a:r>
          </a:p>
          <a:p>
            <a:pPr algn="ctr">
              <a:lnSpc>
                <a:spcPts val="1575"/>
              </a:lnSpc>
            </a:pPr>
            <a:r>
              <a:rPr lang="en-US" sz="11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BUTTER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630939" y="9471180"/>
            <a:ext cx="2221951" cy="396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CRUNCH CORPS</a:t>
            </a:r>
          </a:p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NUTS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30939" y="8992764"/>
            <a:ext cx="2221951" cy="38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"/>
              </a:lnSpc>
            </a:pPr>
            <a:r>
              <a:rPr lang="en-US" sz="11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CANNON CRACKLE</a:t>
            </a:r>
          </a:p>
          <a:p>
            <a:pPr algn="ctr">
              <a:lnSpc>
                <a:spcPts val="1575"/>
              </a:lnSpc>
            </a:pPr>
            <a:r>
              <a:rPr lang="en-US" sz="11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BACON BITS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536239" y="9471180"/>
            <a:ext cx="2221951" cy="38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"/>
              </a:lnSpc>
            </a:pPr>
            <a:r>
              <a:rPr lang="en-US" sz="11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SWEET SURRENDER</a:t>
            </a:r>
          </a:p>
          <a:p>
            <a:pPr algn="ctr">
              <a:lnSpc>
                <a:spcPts val="1575"/>
              </a:lnSpc>
            </a:pPr>
            <a:r>
              <a:rPr lang="en-US" sz="1125" b="1">
                <a:solidFill>
                  <a:srgbClr val="F4F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BROWN SUGAR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E682F7-8F7E-112B-FB41-9C10439C259B}"/>
              </a:ext>
            </a:extLst>
          </p:cNvPr>
          <p:cNvSpPr txBox="1"/>
          <p:nvPr/>
        </p:nvSpPr>
        <p:spPr>
          <a:xfrm>
            <a:off x="3313" y="970894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Menu Items Subject To Change</a:t>
            </a:r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6B124C25-35DE-DFA7-C7CF-68CC65BA6D72}"/>
              </a:ext>
            </a:extLst>
          </p:cNvPr>
          <p:cNvSpPr txBox="1"/>
          <p:nvPr/>
        </p:nvSpPr>
        <p:spPr>
          <a:xfrm>
            <a:off x="-228600" y="304800"/>
            <a:ext cx="2057400" cy="1092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chemeClr val="bg2">
                    <a:lumMod val="25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Warrior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Restaurant</a:t>
            </a:r>
          </a:p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chemeClr val="bg2">
                    <a:lumMod val="25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765680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456</Words>
  <Application>Microsoft Office PowerPoint</Application>
  <PresentationFormat>Custom</PresentationFormat>
  <Paragraphs>151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32" baseType="lpstr">
      <vt:lpstr>Aptos</vt:lpstr>
      <vt:lpstr>Verdana</vt:lpstr>
      <vt:lpstr>Alex Brush</vt:lpstr>
      <vt:lpstr>Lovelo</vt:lpstr>
      <vt:lpstr>Canva Sans Bold</vt:lpstr>
      <vt:lpstr>Montaser Arabic</vt:lpstr>
      <vt:lpstr>Anton</vt:lpstr>
      <vt:lpstr>Bernard MT Condensed</vt:lpstr>
      <vt:lpstr>Arimo</vt:lpstr>
      <vt:lpstr>Lato Bold</vt:lpstr>
      <vt:lpstr>Bakerie Bold</vt:lpstr>
      <vt:lpstr>Montaser Arabic Medium</vt:lpstr>
      <vt:lpstr>EB Garamond</vt:lpstr>
      <vt:lpstr>Calibri</vt:lpstr>
      <vt:lpstr>Glacial Indifference</vt:lpstr>
      <vt:lpstr>Inter</vt:lpstr>
      <vt:lpstr>Allerta Stencil</vt:lpstr>
      <vt:lpstr>Stencil</vt:lpstr>
      <vt:lpstr>Arial</vt:lpstr>
      <vt:lpstr>Bakerie</vt:lpstr>
      <vt:lpstr>Aptos ExtraBold</vt:lpstr>
      <vt:lpstr>Baguet Script</vt:lpstr>
      <vt:lpstr>Canva Sans</vt:lpstr>
      <vt:lpstr>Canva Sans Bold Italics</vt:lpstr>
      <vt:lpstr>Archivo Black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Warior Restaurant 13 Specialty Bars</dc:title>
  <dc:creator>Tina Gomez</dc:creator>
  <cp:lastModifiedBy>Tina Gomez</cp:lastModifiedBy>
  <cp:revision>3</cp:revision>
  <cp:lastPrinted>2025-09-09T15:51:05Z</cp:lastPrinted>
  <dcterms:created xsi:type="dcterms:W3CDTF">2006-08-16T00:00:00Z</dcterms:created>
  <dcterms:modified xsi:type="dcterms:W3CDTF">2025-09-09T16:01:51Z</dcterms:modified>
  <dc:identifier>DAFn3G5KJYw</dc:identifier>
</cp:coreProperties>
</file>