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  <p:sldMasterId id="2147483720" r:id="rId5"/>
    <p:sldMasterId id="2147483690" r:id="rId6"/>
  </p:sldMasterIdLst>
  <p:notesMasterIdLst>
    <p:notesMasterId r:id="rId8"/>
  </p:notesMasterIdLst>
  <p:handoutMasterIdLst>
    <p:handoutMasterId r:id="rId9"/>
  </p:handoutMasterIdLst>
  <p:sldIdLst>
    <p:sldId id="2088197751" r:id="rId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0"/>
    <a:srgbClr val="FFCC01"/>
    <a:srgbClr val="000000"/>
    <a:srgbClr val="211F1F"/>
    <a:srgbClr val="FFFF99"/>
    <a:srgbClr val="AD8817"/>
    <a:srgbClr val="AA9158"/>
    <a:srgbClr val="0000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195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, Karen C CIV USARMY USAG (USA)" userId="c0868236-265d-485b-9f42-2b041ff3eb31" providerId="ADAL" clId="{5426A061-C4E5-420A-8C98-B4FFAAD31A59}"/>
    <pc:docChg chg="modSld">
      <pc:chgData name="Abraham, Karen C CIV USARMY USAG (USA)" userId="c0868236-265d-485b-9f42-2b041ff3eb31" providerId="ADAL" clId="{5426A061-C4E5-420A-8C98-B4FFAAD31A59}" dt="2025-08-15T14:23:08.292" v="0"/>
      <pc:docMkLst>
        <pc:docMk/>
      </pc:docMkLst>
      <pc:sldChg chg="addSp modSp">
        <pc:chgData name="Abraham, Karen C CIV USARMY USAG (USA)" userId="c0868236-265d-485b-9f42-2b041ff3eb31" providerId="ADAL" clId="{5426A061-C4E5-420A-8C98-B4FFAAD31A59}" dt="2025-08-15T14:23:08.292" v="0"/>
        <pc:sldMkLst>
          <pc:docMk/>
          <pc:sldMk cId="1726757465" sldId="2088197751"/>
        </pc:sldMkLst>
      </pc:sldChg>
    </pc:docChg>
  </pc:docChgLst>
  <pc:docChgLst>
    <pc:chgData name="Abraham, Karen C CIV USARMY USAG (USA)" userId="c0868236-265d-485b-9f42-2b041ff3eb31" providerId="ADAL" clId="{808FAFF6-C7A0-49FB-95FE-2A7A5773BAB0}"/>
    <pc:docChg chg="modSld">
      <pc:chgData name="Abraham, Karen C CIV USARMY USAG (USA)" userId="c0868236-265d-485b-9f42-2b041ff3eb31" providerId="ADAL" clId="{808FAFF6-C7A0-49FB-95FE-2A7A5773BAB0}" dt="2025-09-03T12:19:24.499" v="35" actId="20577"/>
      <pc:docMkLst>
        <pc:docMk/>
      </pc:docMkLst>
      <pc:sldChg chg="modSp mod">
        <pc:chgData name="Abraham, Karen C CIV USARMY USAG (USA)" userId="c0868236-265d-485b-9f42-2b041ff3eb31" providerId="ADAL" clId="{808FAFF6-C7A0-49FB-95FE-2A7A5773BAB0}" dt="2025-09-03T12:19:24.499" v="35" actId="20577"/>
        <pc:sldMkLst>
          <pc:docMk/>
          <pc:sldMk cId="1726757465" sldId="2088197751"/>
        </pc:sldMkLst>
        <pc:spChg chg="mod">
          <ac:chgData name="Abraham, Karen C CIV USARMY USAG (USA)" userId="c0868236-265d-485b-9f42-2b041ff3eb31" providerId="ADAL" clId="{808FAFF6-C7A0-49FB-95FE-2A7A5773BAB0}" dt="2025-09-03T11:45:03.466" v="17" actId="20577"/>
          <ac:spMkLst>
            <pc:docMk/>
            <pc:sldMk cId="1726757465" sldId="2088197751"/>
            <ac:spMk id="14" creationId="{00000000-0000-0000-0000-000000000000}"/>
          </ac:spMkLst>
        </pc:spChg>
        <pc:graphicFrameChg chg="modGraphic">
          <ac:chgData name="Abraham, Karen C CIV USARMY USAG (USA)" userId="c0868236-265d-485b-9f42-2b041ff3eb31" providerId="ADAL" clId="{808FAFF6-C7A0-49FB-95FE-2A7A5773BAB0}" dt="2025-09-03T12:19:24.499" v="35" actId="20577"/>
          <ac:graphicFrameMkLst>
            <pc:docMk/>
            <pc:sldMk cId="1726757465" sldId="2088197751"/>
            <ac:graphicFrameMk id="4" creationId="{EC99F856-4677-6CCF-88E8-9D12630B992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335" cy="35178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481" y="0"/>
            <a:ext cx="4028335" cy="35178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613"/>
            <a:ext cx="4028335" cy="35178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481" y="6658613"/>
            <a:ext cx="4028335" cy="35178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214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2"/>
            <a:ext cx="4028440" cy="35214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7"/>
            <a:ext cx="7437120" cy="276034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64F0-43CE-4146-A040-42139B20EB3E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04C6-E7BC-4509-9C74-A84BB4BB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2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748164"/>
            <a:ext cx="9144000" cy="746407"/>
          </a:xfrm>
        </p:spPr>
        <p:txBody>
          <a:bodyPr/>
          <a:lstStyle>
            <a:lvl1pPr algn="ctr">
              <a:defRPr sz="1800"/>
            </a:lvl1pPr>
          </a:lstStyle>
          <a:p>
            <a:pPr algn="ctr"/>
            <a:r>
              <a:rPr lang="en-US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for Organization being Briefed</a:t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cs typeface="Times New Roman" panose="02020603050405020304" pitchFamily="18" charset="0"/>
              </a:rPr>
              <a:t>RANK Name of Senior Participant from Organization being Briefed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100" b="1" dirty="0">
                <a:solidFill>
                  <a:prstClr val="black"/>
                </a:solidFill>
              </a:rPr>
              <a:t>DD Month YYYY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58715"/>
            <a:ext cx="9144000" cy="4498928"/>
          </a:xfrm>
          <a:prstGeom prst="rect">
            <a:avLst/>
          </a:prstGeom>
          <a:gradFill flip="none" rotWithShape="1">
            <a:gsLst>
              <a:gs pos="40000">
                <a:schemeClr val="accent6">
                  <a:lumMod val="75000"/>
                </a:schemeClr>
              </a:gs>
              <a:gs pos="55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20135"/>
            <a:ext cx="9125893" cy="853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Arial"/>
              </a:rPr>
              <a:t>U.S. Army Cyber Center of Excellence </a:t>
            </a:r>
            <a:br>
              <a:rPr lang="en-US" dirty="0">
                <a:solidFill>
                  <a:prstClr val="black"/>
                </a:solidFill>
                <a:latin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</a:rPr>
              <a:t>and Fort Gordon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5157" y="6649278"/>
            <a:ext cx="188842" cy="20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50" y="1201805"/>
            <a:ext cx="3552498" cy="3557674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8080857" y="6653312"/>
            <a:ext cx="96872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0" y="31496"/>
            <a:ext cx="11808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105" y="4908219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WORLD CLASS CYBER WORKFORCE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3997"/>
          <a:stretch/>
        </p:blipFill>
        <p:spPr>
          <a:xfrm>
            <a:off x="193547" y="2133339"/>
            <a:ext cx="2364954" cy="1694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2" y="2133339"/>
            <a:ext cx="2211435" cy="16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6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82067"/>
            <a:ext cx="9144000" cy="4500202"/>
          </a:xfrm>
          <a:prstGeom prst="rect">
            <a:avLst/>
          </a:prstGeom>
          <a:gradFill flip="none" rotWithShape="1">
            <a:gsLst>
              <a:gs pos="40000">
                <a:schemeClr val="accent6">
                  <a:lumMod val="75000"/>
                </a:schemeClr>
              </a:gs>
              <a:gs pos="55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12" y="1342091"/>
            <a:ext cx="3552498" cy="3557674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TextBox 6"/>
          <p:cNvSpPr txBox="1"/>
          <p:nvPr/>
        </p:nvSpPr>
        <p:spPr>
          <a:xfrm>
            <a:off x="-17548" y="5056376"/>
            <a:ext cx="91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WORLD CLASS CYBER WORKFORCE</a:t>
            </a:r>
          </a:p>
        </p:txBody>
      </p:sp>
      <p:sp useBgFill="1">
        <p:nvSpPr>
          <p:cNvPr id="10" name="Rectangle 50"/>
          <p:cNvSpPr>
            <a:spLocks noChangeArrowheads="1"/>
          </p:cNvSpPr>
          <p:nvPr/>
        </p:nvSpPr>
        <p:spPr bwMode="auto">
          <a:xfrm>
            <a:off x="0" y="8234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sp useBgFill="1">
        <p:nvSpPr>
          <p:cNvPr id="11" name="Rectangle 50"/>
          <p:cNvSpPr>
            <a:spLocks noChangeArrowheads="1"/>
          </p:cNvSpPr>
          <p:nvPr/>
        </p:nvSpPr>
        <p:spPr bwMode="auto">
          <a:xfrm>
            <a:off x="8069802" y="6704112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3997"/>
          <a:stretch/>
        </p:blipFill>
        <p:spPr>
          <a:xfrm>
            <a:off x="224729" y="2271919"/>
            <a:ext cx="2364954" cy="1694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56" y="2271919"/>
            <a:ext cx="2211434" cy="1694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270" y="280735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 Arial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0731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526045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AD2679-25C9-4ED8-A557-DFF51F3B78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8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8220456" cy="8503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954D-A549-49CE-B3CF-858A96808EE3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BDCB90C-3E7E-4C0B-A9F8-920AB2A03C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8011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5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6716" y="64928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A5A430-3D6A-4EBB-8388-5970CE06565A}" type="slidenum">
              <a:rPr lang="en-US" b="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1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01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0D7F-4D29-F286-28BC-C343FD8F1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5D4AE-5546-98C0-B55C-30C92181D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F568-C519-FA59-A319-F1A62F14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6F5-6D62-4458-98CB-550DD268C279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CAE0-B0A6-15FF-BF9B-06E2A558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38-96C4-21F2-B1DF-1296EA34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B810-2F8F-4C15-B65C-3FD6FCC2F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5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8" y="108714"/>
            <a:ext cx="8979408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543ABA-E07F-E4DE-F9AF-5B11FF2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5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268785" y="2416058"/>
            <a:ext cx="1728091" cy="1976113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726032"/>
            <a:ext cx="2441448" cy="2441448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732" y="3832338"/>
            <a:ext cx="2438398" cy="2444500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22" y="2317360"/>
            <a:ext cx="1444752" cy="1097280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2" y="1025646"/>
            <a:ext cx="1440180" cy="10972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8" y="2815491"/>
            <a:ext cx="297356" cy="399433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909492"/>
            <a:ext cx="2133600" cy="2136942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44" y="1040410"/>
            <a:ext cx="1440180" cy="1097417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1040049"/>
            <a:ext cx="1440180" cy="1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702"/>
            <a:ext cx="9144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67621" y="6022125"/>
              <a:ext cx="2305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389931"/>
            <a:ext cx="9176753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546952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6068543"/>
            <a:ext cx="577241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071040"/>
            <a:ext cx="715414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7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448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4" r:id="rId3"/>
    <p:sldLayoutId id="2147483715" r:id="rId4"/>
    <p:sldLayoutId id="2147483717" r:id="rId5"/>
    <p:sldLayoutId id="2147483716" r:id="rId6"/>
    <p:sldLayoutId id="2147483699" r:id="rId7"/>
    <p:sldLayoutId id="2147483719" r:id="rId8"/>
    <p:sldLayoutId id="2147483718" r:id="rId9"/>
    <p:sldLayoutId id="214748374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51944"/>
            <a:ext cx="9144000" cy="185208"/>
          </a:xfrm>
          <a:prstGeom prst="rect">
            <a:avLst/>
          </a:prstGeom>
          <a:gradFill flip="none" rotWithShape="1">
            <a:gsLst>
              <a:gs pos="48000">
                <a:schemeClr val="bg1">
                  <a:lumMod val="50000"/>
                </a:schemeClr>
              </a:gs>
              <a:gs pos="58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ectangle 50"/>
          <p:cNvSpPr>
            <a:spLocks noChangeArrowheads="1"/>
          </p:cNvSpPr>
          <p:nvPr/>
        </p:nvSpPr>
        <p:spPr bwMode="auto">
          <a:xfrm>
            <a:off x="0" y="8234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10" name="Picture 9" descr="154px-US_Army_logo_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762" y="190498"/>
            <a:ext cx="581798" cy="77824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7945" y="188756"/>
            <a:ext cx="778856" cy="77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30975" y="663367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B65552-1BE9-4826-8E8B-79F94AD4AE97}" type="slidenum">
              <a:rPr lang="en-US" sz="1000">
                <a:solidFill>
                  <a:prstClr val="black"/>
                </a:solidFill>
                <a:latin typeface=" Arial"/>
              </a:rPr>
              <a:pPr/>
              <a:t>‹#›</a:t>
            </a:fld>
            <a:endParaRPr lang="en-US" sz="800" dirty="0">
              <a:solidFill>
                <a:prstClr val="black"/>
              </a:solidFill>
              <a:latin typeface=" Arial"/>
            </a:endParaRPr>
          </a:p>
        </p:txBody>
      </p:sp>
      <p:sp useBgFill="1">
        <p:nvSpPr>
          <p:cNvPr id="11" name="Rectangle 50"/>
          <p:cNvSpPr>
            <a:spLocks noChangeArrowheads="1"/>
          </p:cNvSpPr>
          <p:nvPr/>
        </p:nvSpPr>
        <p:spPr bwMode="auto">
          <a:xfrm>
            <a:off x="7801167" y="6675996"/>
            <a:ext cx="1074198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514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8F48-D1DE-F3AC-92E9-4CB3CD42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karen.c.abraham.civ@army.mil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939" y="173098"/>
            <a:ext cx="6858000" cy="6430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1650" dirty="0"/>
            </a:b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Army Substance Abuse Program</a:t>
            </a:r>
            <a:b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Commander’s Briefing Schedule FY26</a:t>
            </a:r>
            <a:br>
              <a:rPr lang="en-US" sz="23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AR 600-85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11" y="1092224"/>
            <a:ext cx="8707659" cy="3149540"/>
          </a:xfrm>
        </p:spPr>
        <p:txBody>
          <a:bodyPr/>
          <a:lstStyle/>
          <a:p>
            <a:r>
              <a:rPr lang="en-US" b="1" dirty="0"/>
              <a:t>ASAP Leadership Briefing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936" y="1733660"/>
            <a:ext cx="2799043" cy="151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733" y="1672278"/>
            <a:ext cx="3326915" cy="178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45732" y="5869359"/>
            <a:ext cx="84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schedule an ASAP Leadership Briefing, please contact: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karen.c.abraham.civ@army.mil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Location:  202 7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Avenue, Building 38702 , Fort Gordon, Georgia 30905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6B02135-5DA7-B242-4A67-80784611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78" y="126169"/>
            <a:ext cx="1391512" cy="649606"/>
          </a:xfrm>
          <a:prstGeom prst="rect">
            <a:avLst/>
          </a:prstGeom>
        </p:spPr>
      </p:pic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C99F856-4677-6CCF-88E8-9D12630B9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0951"/>
              </p:ext>
            </p:extLst>
          </p:nvPr>
        </p:nvGraphicFramePr>
        <p:xfrm>
          <a:off x="512979" y="935130"/>
          <a:ext cx="8137921" cy="476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013">
                  <a:extLst>
                    <a:ext uri="{9D8B030D-6E8A-4147-A177-3AD203B41FA5}">
                      <a16:colId xmlns:a16="http://schemas.microsoft.com/office/drawing/2014/main" val="86761211"/>
                    </a:ext>
                  </a:extLst>
                </a:gridCol>
                <a:gridCol w="1644682">
                  <a:extLst>
                    <a:ext uri="{9D8B030D-6E8A-4147-A177-3AD203B41FA5}">
                      <a16:colId xmlns:a16="http://schemas.microsoft.com/office/drawing/2014/main" val="3640413752"/>
                    </a:ext>
                  </a:extLst>
                </a:gridCol>
                <a:gridCol w="2343235">
                  <a:extLst>
                    <a:ext uri="{9D8B030D-6E8A-4147-A177-3AD203B41FA5}">
                      <a16:colId xmlns:a16="http://schemas.microsoft.com/office/drawing/2014/main" val="2732592247"/>
                    </a:ext>
                  </a:extLst>
                </a:gridCol>
                <a:gridCol w="1848991">
                  <a:extLst>
                    <a:ext uri="{9D8B030D-6E8A-4147-A177-3AD203B41FA5}">
                      <a16:colId xmlns:a16="http://schemas.microsoft.com/office/drawing/2014/main" val="507431127"/>
                    </a:ext>
                  </a:extLst>
                </a:gridCol>
              </a:tblGrid>
              <a:tr h="46475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21460"/>
                  </a:ext>
                </a:extLst>
              </a:tr>
              <a:tr h="46475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October 2025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April 2026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29878"/>
                  </a:ext>
                </a:extLst>
              </a:tr>
              <a:tr h="4647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November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 May 2026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036894"/>
                  </a:ext>
                </a:extLst>
              </a:tr>
              <a:tr h="8027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December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June 2026</a:t>
                      </a:r>
                      <a:endParaRPr lang="en-US" sz="1600" dirty="0"/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23764"/>
                  </a:ext>
                </a:extLst>
              </a:tr>
              <a:tr h="7386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January 2026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July 2026	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79946"/>
                  </a:ext>
                </a:extLst>
              </a:tr>
              <a:tr h="80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February 2026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August 2026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404659"/>
                  </a:ext>
                </a:extLst>
              </a:tr>
              <a:tr h="802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March 2026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1330 -1430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September 2026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1330-1430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61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5746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Co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oE Slide Template" id="{AC5A1775-065D-4CDA-8895-D59035021BA7}" vid="{14D0419C-367A-4EE7-89FA-29FE3C75CFF9}"/>
    </a:ext>
  </a:extLst>
</a:theme>
</file>

<file path=ppt/theme/theme3.xml><?xml version="1.0" encoding="utf-8"?>
<a:theme xmlns:a="http://schemas.openxmlformats.org/drawingml/2006/main" name="Fac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288A9CD00FA41A6C9BA36846561FD" ma:contentTypeVersion="9" ma:contentTypeDescription="Create a new document." ma:contentTypeScope="" ma:versionID="a25eba051c7abb2234ae047f0ebbab8f">
  <xsd:schema xmlns:xsd="http://www.w3.org/2001/XMLSchema" xmlns:xs="http://www.w3.org/2001/XMLSchema" xmlns:p="http://schemas.microsoft.com/office/2006/metadata/properties" xmlns:ns2="f2c664f1-c03c-4b28-b436-7cf162801411" xmlns:ns3="ab8421c8-25fa-4a63-bfb7-9ae63e489f1f" targetNamespace="http://schemas.microsoft.com/office/2006/metadata/properties" ma:root="true" ma:fieldsID="3c0cfe6099de6a1e01bfd0c90773b391" ns2:_="" ns3:_="">
    <xsd:import namespace="f2c664f1-c03c-4b28-b436-7cf162801411"/>
    <xsd:import namespace="ab8421c8-25fa-4a63-bfb7-9ae63e489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64f1-c03c-4b28-b436-7cf162801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421c8-25fa-4a63-bfb7-9ae63e489f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e23e949-0cdd-46eb-acd2-45fc1626ba84}" ma:internalName="TaxCatchAll" ma:showField="CatchAllData" ma:web="ab8421c8-25fa-4a63-bfb7-9ae63e489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8421c8-25fa-4a63-bfb7-9ae63e489f1f" xsi:nil="true"/>
    <lcf76f155ced4ddcb4097134ff3c332f xmlns="f2c664f1-c03c-4b28-b436-7cf1628014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D73FB3-4318-48A7-810F-2D7BE521F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664f1-c03c-4b28-b436-7cf162801411"/>
    <ds:schemaRef ds:uri="ab8421c8-25fa-4a63-bfb7-9ae63e489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AC9DA-CA6C-4E09-9A0F-C6AA41E9C545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ab8421c8-25fa-4a63-bfb7-9ae63e489f1f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f2c664f1-c03c-4b28-b436-7cf16280141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130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 Arial</vt:lpstr>
      <vt:lpstr>Adobe Garamond Pro</vt:lpstr>
      <vt:lpstr>Arial</vt:lpstr>
      <vt:lpstr>Calibri</vt:lpstr>
      <vt:lpstr>Courier New</vt:lpstr>
      <vt:lpstr>Times New Roman</vt:lpstr>
      <vt:lpstr>US Army</vt:lpstr>
      <vt:lpstr>Wingdings</vt:lpstr>
      <vt:lpstr>Master Content Slide</vt:lpstr>
      <vt:lpstr>1_CCoE Slide Template</vt:lpstr>
      <vt:lpstr>Facer Master</vt:lpstr>
      <vt:lpstr>      Army Substance Abuse Program Commander’s Briefing Schedule FY26 AR 600-85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Abraham, Karen C CIV USARMY USAG (USA)</cp:lastModifiedBy>
  <cp:revision>57</cp:revision>
  <cp:lastPrinted>2025-08-13T19:57:54Z</cp:lastPrinted>
  <dcterms:created xsi:type="dcterms:W3CDTF">2020-04-15T18:21:38Z</dcterms:created>
  <dcterms:modified xsi:type="dcterms:W3CDTF">2025-09-03T12:19:28Z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0x010100ACD288A9CD00FA41A6C9BA36846561FD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