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92" y="1059008"/>
            <a:ext cx="11998291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243" y="11435"/>
            <a:ext cx="93015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4345917" y="6482723"/>
            <a:ext cx="680372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7206890" y="6482723"/>
            <a:ext cx="680372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88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64F0-43CE-4146-A040-42139B20EB3E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04C6-E7BC-4509-9C74-A84BB4BB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8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91200" y="6526046"/>
            <a:ext cx="1930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AD2679-25C9-4ED8-A557-DFF51F3B78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3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12192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10125497" y="6006424"/>
            <a:ext cx="1663700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681567" y="1"/>
            <a:ext cx="1993900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 userDrawn="1"/>
        </p:nvGrpSpPr>
        <p:grpSpPr>
          <a:xfrm>
            <a:off x="10387" y="5577524"/>
            <a:ext cx="999744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 userDrawn="1"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9750" y="5272362"/>
            <a:ext cx="9348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 userDrawn="1"/>
        </p:nvSpPr>
        <p:spPr>
          <a:xfrm>
            <a:off x="-7962" y="3123"/>
            <a:ext cx="4358663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64" y="866329"/>
            <a:ext cx="7152336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624" y="2506020"/>
            <a:ext cx="5316675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7975" y="586385"/>
            <a:ext cx="4421192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8216" y="1435458"/>
            <a:ext cx="3498856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2516" y="5260945"/>
            <a:ext cx="1219259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4685" y="-150321"/>
            <a:ext cx="433260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3809020" y="5569809"/>
            <a:ext cx="904093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7478890" y="5569809"/>
            <a:ext cx="904093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561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12192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10125497" y="6006424"/>
            <a:ext cx="1663700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681567" y="1"/>
            <a:ext cx="1993900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E37461D-060E-0E01-F698-898A2E845818}"/>
              </a:ext>
            </a:extLst>
          </p:cNvPr>
          <p:cNvGrpSpPr/>
          <p:nvPr userDrawn="1"/>
        </p:nvGrpSpPr>
        <p:grpSpPr>
          <a:xfrm>
            <a:off x="-291" y="-3702"/>
            <a:ext cx="12192000" cy="6272048"/>
            <a:chOff x="-218" y="-3702"/>
            <a:chExt cx="9144000" cy="62720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A0DF8FC-1FC1-F06B-686A-BA2232F7D0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18" y="-3702"/>
              <a:ext cx="9144000" cy="6088866"/>
            </a:xfrm>
            <a:prstGeom prst="rect">
              <a:avLst/>
            </a:prstGeom>
            <a:effectLst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B94F49D-571E-1FDA-D1A4-7D853BFAF3B9}"/>
                </a:ext>
              </a:extLst>
            </p:cNvPr>
            <p:cNvSpPr txBox="1"/>
            <p:nvPr userDrawn="1"/>
          </p:nvSpPr>
          <p:spPr>
            <a:xfrm>
              <a:off x="3774091" y="6022125"/>
              <a:ext cx="16930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***   We Are The Army’s Home   ***</a:t>
              </a:r>
            </a:p>
          </p:txBody>
        </p:sp>
      </p:grp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BDB43B0A-8BF7-5A3B-6759-DD3F657F7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243" y="99923"/>
            <a:ext cx="93015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0F1152-CA75-F764-BD8D-119A91B859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136" y="-69505"/>
            <a:ext cx="3059107" cy="869521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636438DE-FB3D-50B6-8DC3-FBAFAB6288BC}"/>
              </a:ext>
            </a:extLst>
          </p:cNvPr>
          <p:cNvSpPr/>
          <p:nvPr userDrawn="1"/>
        </p:nvSpPr>
        <p:spPr>
          <a:xfrm>
            <a:off x="-11723" y="6072204"/>
            <a:ext cx="12203723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7EAC9B2-7494-89AF-A05A-378B57195B79}"/>
              </a:ext>
            </a:extLst>
          </p:cNvPr>
          <p:cNvGrpSpPr/>
          <p:nvPr userDrawn="1"/>
        </p:nvGrpSpPr>
        <p:grpSpPr>
          <a:xfrm>
            <a:off x="-17360" y="6078648"/>
            <a:ext cx="12235671" cy="200055"/>
            <a:chOff x="-823" y="6611053"/>
            <a:chExt cx="9183128" cy="200055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FDB1245-86B0-8404-BB33-D45B59BA076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2A2FDAC-2600-36A8-BDEF-1F698396560B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18B3903-E7BB-A6F5-0E42-3FD9356BC19F}"/>
              </a:ext>
            </a:extLst>
          </p:cNvPr>
          <p:cNvCxnSpPr>
            <a:cxnSpLocks/>
          </p:cNvCxnSpPr>
          <p:nvPr userDrawn="1"/>
        </p:nvCxnSpPr>
        <p:spPr>
          <a:xfrm>
            <a:off x="-31434" y="6235669"/>
            <a:ext cx="12235671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AMC">
            <a:extLst>
              <a:ext uri="{FF2B5EF4-FFF2-40B4-BE49-F238E27FC236}">
                <a16:creationId xmlns:a16="http://schemas.microsoft.com/office/drawing/2014/main" id="{A5B62CBF-D59B-5DD5-93DD-1DCFC4B485A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245031" y="5747531"/>
            <a:ext cx="769655" cy="677368"/>
            <a:chOff x="3311" y="1116"/>
            <a:chExt cx="1816" cy="2131"/>
          </a:xfrm>
        </p:grpSpPr>
        <p:sp>
          <p:nvSpPr>
            <p:cNvPr id="68" name="WHITE bkgrnd">
              <a:extLst>
                <a:ext uri="{FF2B5EF4-FFF2-40B4-BE49-F238E27FC236}">
                  <a16:creationId xmlns:a16="http://schemas.microsoft.com/office/drawing/2014/main" id="{FA9A24AD-D836-EB56-F6FC-3E5846CAF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9" name="BLACK outline">
              <a:extLst>
                <a:ext uri="{FF2B5EF4-FFF2-40B4-BE49-F238E27FC236}">
                  <a16:creationId xmlns:a16="http://schemas.microsoft.com/office/drawing/2014/main" id="{9C51BFEE-7F6B-ADF7-0154-381A2FCA86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0" name="BLUE">
              <a:extLst>
                <a:ext uri="{FF2B5EF4-FFF2-40B4-BE49-F238E27FC236}">
                  <a16:creationId xmlns:a16="http://schemas.microsoft.com/office/drawing/2014/main" id="{AE071DB0-6941-24E4-D4A1-21D27A3EB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1" name="RED">
              <a:extLst>
                <a:ext uri="{FF2B5EF4-FFF2-40B4-BE49-F238E27FC236}">
                  <a16:creationId xmlns:a16="http://schemas.microsoft.com/office/drawing/2014/main" id="{F6C3ACA7-316F-E1AA-1DFA-6E4435C3F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72" name="Picture 71">
            <a:extLst>
              <a:ext uri="{FF2B5EF4-FFF2-40B4-BE49-F238E27FC236}">
                <a16:creationId xmlns:a16="http://schemas.microsoft.com/office/drawing/2014/main" id="{C283641D-7B83-8BC9-2469-43D89A5CA5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68590" y="5750837"/>
            <a:ext cx="956436" cy="671715"/>
          </a:xfrm>
          <a:prstGeom prst="rect">
            <a:avLst/>
          </a:prstGeom>
        </p:spPr>
      </p:pic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4ED72442-2512-D97E-DA47-DA12FFE37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4345917" y="6096362"/>
            <a:ext cx="680372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3B7773A9-FA8F-2324-7DED-E6CB9A11E0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7206890" y="6096362"/>
            <a:ext cx="680372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216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12192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10125497" y="6006424"/>
            <a:ext cx="1663700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681567" y="1"/>
            <a:ext cx="1993900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79901A9-059A-1BD5-62C2-0A8043C01D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" y="0"/>
            <a:ext cx="12196388" cy="6163056"/>
          </a:xfrm>
          <a:prstGeom prst="rect">
            <a:avLst/>
          </a:prstGeom>
          <a:noFill/>
          <a:effectLst/>
        </p:spPr>
      </p:pic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EBF2B9F2-660D-BA44-21B7-FC095FAC7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243" y="99923"/>
            <a:ext cx="93015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86B353A-D389-A689-0E3D-DF81F546EB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136" y="-69505"/>
            <a:ext cx="3059107" cy="869521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6E629478-BE70-6454-70DB-E179407A3356}"/>
              </a:ext>
            </a:extLst>
          </p:cNvPr>
          <p:cNvSpPr/>
          <p:nvPr userDrawn="1"/>
        </p:nvSpPr>
        <p:spPr>
          <a:xfrm>
            <a:off x="-11723" y="6072204"/>
            <a:ext cx="12203723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F4E2C0B-5996-E71E-F239-A8D7327DB979}"/>
              </a:ext>
            </a:extLst>
          </p:cNvPr>
          <p:cNvGrpSpPr/>
          <p:nvPr userDrawn="1"/>
        </p:nvGrpSpPr>
        <p:grpSpPr>
          <a:xfrm>
            <a:off x="-17360" y="6078648"/>
            <a:ext cx="12235671" cy="200055"/>
            <a:chOff x="-823" y="6611053"/>
            <a:chExt cx="9183128" cy="200055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E0569D9-CE41-9E0F-5C0E-43E5E9E12D7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4AD0BCB-0118-34D1-4861-49565EBED9AC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82408E0-3458-4F49-D62A-ABBA6AA76C24}"/>
              </a:ext>
            </a:extLst>
          </p:cNvPr>
          <p:cNvCxnSpPr>
            <a:cxnSpLocks/>
          </p:cNvCxnSpPr>
          <p:nvPr userDrawn="1"/>
        </p:nvCxnSpPr>
        <p:spPr>
          <a:xfrm>
            <a:off x="-31434" y="6235669"/>
            <a:ext cx="12235671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AMC">
            <a:extLst>
              <a:ext uri="{FF2B5EF4-FFF2-40B4-BE49-F238E27FC236}">
                <a16:creationId xmlns:a16="http://schemas.microsoft.com/office/drawing/2014/main" id="{0E048E65-ADBE-A325-082E-790344B033F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245031" y="5747531"/>
            <a:ext cx="769655" cy="677368"/>
            <a:chOff x="3311" y="1116"/>
            <a:chExt cx="1816" cy="2131"/>
          </a:xfrm>
        </p:grpSpPr>
        <p:sp>
          <p:nvSpPr>
            <p:cNvPr id="69" name="WHITE bkgrnd">
              <a:extLst>
                <a:ext uri="{FF2B5EF4-FFF2-40B4-BE49-F238E27FC236}">
                  <a16:creationId xmlns:a16="http://schemas.microsoft.com/office/drawing/2014/main" id="{EC45BC9B-258F-1A3B-0DFC-8767AB74F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0" name="BLACK outline">
              <a:extLst>
                <a:ext uri="{FF2B5EF4-FFF2-40B4-BE49-F238E27FC236}">
                  <a16:creationId xmlns:a16="http://schemas.microsoft.com/office/drawing/2014/main" id="{8980677A-7B83-2D3D-C029-9303DE0C54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1" name="BLUE">
              <a:extLst>
                <a:ext uri="{FF2B5EF4-FFF2-40B4-BE49-F238E27FC236}">
                  <a16:creationId xmlns:a16="http://schemas.microsoft.com/office/drawing/2014/main" id="{62256B08-BFD1-2CF1-CCC6-EE0042D4F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2" name="RED">
              <a:extLst>
                <a:ext uri="{FF2B5EF4-FFF2-40B4-BE49-F238E27FC236}">
                  <a16:creationId xmlns:a16="http://schemas.microsoft.com/office/drawing/2014/main" id="{7F0D72AD-824E-6BD0-A0C5-7D6ABFABB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90E45AAF-EAE9-46B8-435B-242AF44F98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68590" y="5750837"/>
            <a:ext cx="956436" cy="671715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E06873E-72C2-41F9-88F9-2569EDBF96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4345917" y="6096362"/>
            <a:ext cx="680372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B1ABD116-3A9A-C20A-342D-A02E221FA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7206890" y="6096362"/>
            <a:ext cx="680372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938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12192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10125497" y="6006424"/>
            <a:ext cx="1663700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681567" y="1"/>
            <a:ext cx="1993900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D6E72D7-AE84-4CF4-0576-8690654676E5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163056"/>
          </a:xfrm>
          <a:prstGeom prst="rect">
            <a:avLst/>
          </a:prstGeom>
          <a:effectLst/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7873A0-3ADE-C3FC-7042-731AA7F92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243" y="99923"/>
            <a:ext cx="93015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A5145D-5CDD-71DC-8769-9373C9C17A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136" y="-69505"/>
            <a:ext cx="3059107" cy="869521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0BEAE806-8572-34EB-D87C-6C96E7D86EC9}"/>
              </a:ext>
            </a:extLst>
          </p:cNvPr>
          <p:cNvSpPr/>
          <p:nvPr userDrawn="1"/>
        </p:nvSpPr>
        <p:spPr>
          <a:xfrm>
            <a:off x="-11723" y="6072204"/>
            <a:ext cx="12203723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1BC4870-D1D4-B6A9-1BE5-C2BFEA64A9EE}"/>
              </a:ext>
            </a:extLst>
          </p:cNvPr>
          <p:cNvGrpSpPr/>
          <p:nvPr userDrawn="1"/>
        </p:nvGrpSpPr>
        <p:grpSpPr>
          <a:xfrm>
            <a:off x="-17360" y="6078648"/>
            <a:ext cx="12235671" cy="200055"/>
            <a:chOff x="-823" y="6611053"/>
            <a:chExt cx="9183128" cy="200055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03498AF-EB7F-ED8B-B4FA-922DA01D3E3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D4A638E-B4A0-63B2-302F-818978040F6E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34B5A96-35C8-F57B-5A3C-1371940A421D}"/>
              </a:ext>
            </a:extLst>
          </p:cNvPr>
          <p:cNvCxnSpPr>
            <a:cxnSpLocks/>
          </p:cNvCxnSpPr>
          <p:nvPr userDrawn="1"/>
        </p:nvCxnSpPr>
        <p:spPr>
          <a:xfrm>
            <a:off x="-31434" y="6235669"/>
            <a:ext cx="12235671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AMC">
            <a:extLst>
              <a:ext uri="{FF2B5EF4-FFF2-40B4-BE49-F238E27FC236}">
                <a16:creationId xmlns:a16="http://schemas.microsoft.com/office/drawing/2014/main" id="{3D2054B7-DFC2-A887-1ECD-B25F7254ABA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245031" y="5747531"/>
            <a:ext cx="769655" cy="677368"/>
            <a:chOff x="3311" y="1116"/>
            <a:chExt cx="1816" cy="2131"/>
          </a:xfrm>
        </p:grpSpPr>
        <p:sp>
          <p:nvSpPr>
            <p:cNvPr id="70" name="WHITE bkgrnd">
              <a:extLst>
                <a:ext uri="{FF2B5EF4-FFF2-40B4-BE49-F238E27FC236}">
                  <a16:creationId xmlns:a16="http://schemas.microsoft.com/office/drawing/2014/main" id="{46ACC3B1-C080-AC30-380E-A77FFFA94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1" name="BLACK outline">
              <a:extLst>
                <a:ext uri="{FF2B5EF4-FFF2-40B4-BE49-F238E27FC236}">
                  <a16:creationId xmlns:a16="http://schemas.microsoft.com/office/drawing/2014/main" id="{37514AE2-40B4-19F8-35EF-732C3DDA01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2" name="BLUE">
              <a:extLst>
                <a:ext uri="{FF2B5EF4-FFF2-40B4-BE49-F238E27FC236}">
                  <a16:creationId xmlns:a16="http://schemas.microsoft.com/office/drawing/2014/main" id="{31BE23C5-664F-650D-FDB9-41BA6C5F7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3" name="RED">
              <a:extLst>
                <a:ext uri="{FF2B5EF4-FFF2-40B4-BE49-F238E27FC236}">
                  <a16:creationId xmlns:a16="http://schemas.microsoft.com/office/drawing/2014/main" id="{CFB6196C-FD3B-BB74-6DF1-B1933A1B3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3651695E-B8BF-AF6C-7C2A-4A79E01215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68590" y="5750837"/>
            <a:ext cx="956436" cy="671715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293708AD-062F-E5FD-8540-573CA041AB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4345917" y="6096362"/>
            <a:ext cx="680372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0261474F-A80F-B9BA-AAEB-7D344EBD74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7206890" y="6096362"/>
            <a:ext cx="680372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800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12192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10125497" y="6006424"/>
            <a:ext cx="1663700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681567" y="1"/>
            <a:ext cx="1993900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17ED2AF-F1C6-0FD2-CD56-6A55A37D1C06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81"/>
            <a:ext cx="12192000" cy="6163056"/>
          </a:xfrm>
          <a:prstGeom prst="rect">
            <a:avLst/>
          </a:prstGeom>
          <a:effectLst/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77B26595-AFF1-A461-53CB-843A2D157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243" y="99923"/>
            <a:ext cx="93015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C00729-A179-1234-FC2A-E507BD9E32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136" y="-69505"/>
            <a:ext cx="3059107" cy="869521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7E59FB3B-B516-CAA0-1456-32CEC67334BF}"/>
              </a:ext>
            </a:extLst>
          </p:cNvPr>
          <p:cNvSpPr/>
          <p:nvPr userDrawn="1"/>
        </p:nvSpPr>
        <p:spPr>
          <a:xfrm>
            <a:off x="-11723" y="6072204"/>
            <a:ext cx="12203723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9AFC963-87A0-347B-7756-1C61058FA917}"/>
              </a:ext>
            </a:extLst>
          </p:cNvPr>
          <p:cNvGrpSpPr/>
          <p:nvPr userDrawn="1"/>
        </p:nvGrpSpPr>
        <p:grpSpPr>
          <a:xfrm>
            <a:off x="-17360" y="6078648"/>
            <a:ext cx="12235671" cy="200055"/>
            <a:chOff x="-823" y="6611053"/>
            <a:chExt cx="9183128" cy="200055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A049219-FF67-DAE6-8B36-EF12D1DEFDB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5FEE851-7B66-1209-F64D-0C885522C3C8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B0A9FB9-1C2B-4638-1AF7-76CE2394CCF5}"/>
              </a:ext>
            </a:extLst>
          </p:cNvPr>
          <p:cNvCxnSpPr>
            <a:cxnSpLocks/>
          </p:cNvCxnSpPr>
          <p:nvPr userDrawn="1"/>
        </p:nvCxnSpPr>
        <p:spPr>
          <a:xfrm>
            <a:off x="-31434" y="6235669"/>
            <a:ext cx="12235671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AMC">
            <a:extLst>
              <a:ext uri="{FF2B5EF4-FFF2-40B4-BE49-F238E27FC236}">
                <a16:creationId xmlns:a16="http://schemas.microsoft.com/office/drawing/2014/main" id="{C9D64A83-EB81-6CEC-1836-AA1673EFBC3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245031" y="5747531"/>
            <a:ext cx="769655" cy="677368"/>
            <a:chOff x="3311" y="1116"/>
            <a:chExt cx="1816" cy="2131"/>
          </a:xfrm>
        </p:grpSpPr>
        <p:sp>
          <p:nvSpPr>
            <p:cNvPr id="70" name="WHITE bkgrnd">
              <a:extLst>
                <a:ext uri="{FF2B5EF4-FFF2-40B4-BE49-F238E27FC236}">
                  <a16:creationId xmlns:a16="http://schemas.microsoft.com/office/drawing/2014/main" id="{6B84A696-E218-9662-061E-36D05DED2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1" name="BLACK outline">
              <a:extLst>
                <a:ext uri="{FF2B5EF4-FFF2-40B4-BE49-F238E27FC236}">
                  <a16:creationId xmlns:a16="http://schemas.microsoft.com/office/drawing/2014/main" id="{DA3DE2BE-799F-20B1-6074-3BFB3EEF76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2" name="BLUE">
              <a:extLst>
                <a:ext uri="{FF2B5EF4-FFF2-40B4-BE49-F238E27FC236}">
                  <a16:creationId xmlns:a16="http://schemas.microsoft.com/office/drawing/2014/main" id="{33DDADC9-5B35-212D-075B-080EADC55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3" name="RED">
              <a:extLst>
                <a:ext uri="{FF2B5EF4-FFF2-40B4-BE49-F238E27FC236}">
                  <a16:creationId xmlns:a16="http://schemas.microsoft.com/office/drawing/2014/main" id="{C5EA9833-15AD-A133-1D72-8E8B97C70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A9D161E2-8A12-F01D-02DF-B641F1044A5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68590" y="5750837"/>
            <a:ext cx="956436" cy="671715"/>
          </a:xfrm>
          <a:prstGeom prst="rect">
            <a:avLst/>
          </a:prstGeom>
        </p:spPr>
      </p:pic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F155C002-5105-BE50-ACD2-CE310EDCA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4345917" y="6096362"/>
            <a:ext cx="680372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42F88708-5C4D-608D-8501-35F70CD611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7206890" y="6096362"/>
            <a:ext cx="680372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93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up or Guidanc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12192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10125497" y="6006424"/>
            <a:ext cx="1663700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681567" y="1"/>
            <a:ext cx="1993900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09DF6054-B237-90DD-28A7-36C8648E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243" y="99923"/>
            <a:ext cx="93015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F7953F-1ACC-DC00-C907-851FCD6B78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4685" y="-150321"/>
            <a:ext cx="4332600" cy="123149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70EA5DA-B947-653D-8912-F2D513125BB2}"/>
              </a:ext>
            </a:extLst>
          </p:cNvPr>
          <p:cNvGrpSpPr/>
          <p:nvPr userDrawn="1"/>
        </p:nvGrpSpPr>
        <p:grpSpPr>
          <a:xfrm>
            <a:off x="-17360" y="6389932"/>
            <a:ext cx="12235671" cy="200055"/>
            <a:chOff x="-823" y="6601325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3DC60C6-DB1B-EA27-DAA5-6D5651E22DE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24065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0EFF4C9-7629-233A-E393-EBADDF9E8FC9}"/>
                </a:ext>
              </a:extLst>
            </p:cNvPr>
            <p:cNvSpPr txBox="1"/>
            <p:nvPr userDrawn="1"/>
          </p:nvSpPr>
          <p:spPr>
            <a:xfrm>
              <a:off x="3400361" y="6601325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5A56150-4E0F-6B90-CA73-D8DDAA88CFBF}"/>
              </a:ext>
            </a:extLst>
          </p:cNvPr>
          <p:cNvCxnSpPr>
            <a:cxnSpLocks/>
          </p:cNvCxnSpPr>
          <p:nvPr userDrawn="1"/>
        </p:nvCxnSpPr>
        <p:spPr>
          <a:xfrm>
            <a:off x="-31434" y="6546953"/>
            <a:ext cx="12235671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AMC">
            <a:extLst>
              <a:ext uri="{FF2B5EF4-FFF2-40B4-BE49-F238E27FC236}">
                <a16:creationId xmlns:a16="http://schemas.microsoft.com/office/drawing/2014/main" id="{B32B51D1-9381-9348-5F62-1C716BE418B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245031" y="6068543"/>
            <a:ext cx="769655" cy="677368"/>
            <a:chOff x="3311" y="1116"/>
            <a:chExt cx="1816" cy="2131"/>
          </a:xfrm>
        </p:grpSpPr>
        <p:sp>
          <p:nvSpPr>
            <p:cNvPr id="29" name="WHITE bkgrnd">
              <a:extLst>
                <a:ext uri="{FF2B5EF4-FFF2-40B4-BE49-F238E27FC236}">
                  <a16:creationId xmlns:a16="http://schemas.microsoft.com/office/drawing/2014/main" id="{D1AD9D57-9C19-42D2-F5D5-F2D7D6BF9D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30" name="BLACK outline">
              <a:extLst>
                <a:ext uri="{FF2B5EF4-FFF2-40B4-BE49-F238E27FC236}">
                  <a16:creationId xmlns:a16="http://schemas.microsoft.com/office/drawing/2014/main" id="{5C2DA171-42C9-B10F-4687-AB722E4194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31" name="BLUE">
              <a:extLst>
                <a:ext uri="{FF2B5EF4-FFF2-40B4-BE49-F238E27FC236}">
                  <a16:creationId xmlns:a16="http://schemas.microsoft.com/office/drawing/2014/main" id="{EDDFDC83-2940-AC24-788E-25BFB9CDE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36" name="RED">
              <a:extLst>
                <a:ext uri="{FF2B5EF4-FFF2-40B4-BE49-F238E27FC236}">
                  <a16:creationId xmlns:a16="http://schemas.microsoft.com/office/drawing/2014/main" id="{18502D7B-D25A-4486-0C1A-230773E0B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5F17F949-F155-F6A6-A942-2610B79EA7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69864" y="6071041"/>
            <a:ext cx="953885" cy="673331"/>
          </a:xfrm>
          <a:prstGeom prst="rect">
            <a:avLst/>
          </a:prstGeom>
        </p:spPr>
      </p:pic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282BC945-EBE1-0D37-18BA-631A844818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4345917" y="6411889"/>
            <a:ext cx="680372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7E55220F-C0F1-3DC0-270F-474C03F326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7206890" y="6411889"/>
            <a:ext cx="680372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112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12192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10125497" y="6006424"/>
            <a:ext cx="1663700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681567" y="1"/>
            <a:ext cx="1993900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09DF6054-B237-90DD-28A7-36C8648E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243" y="99923"/>
            <a:ext cx="93015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230" y="-184438"/>
            <a:ext cx="3983259" cy="1132202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 userDrawn="1"/>
        </p:nvSpPr>
        <p:spPr>
          <a:xfrm>
            <a:off x="-11723" y="6072204"/>
            <a:ext cx="12203723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 userDrawn="1"/>
        </p:nvGrpSpPr>
        <p:grpSpPr>
          <a:xfrm>
            <a:off x="-17360" y="6078648"/>
            <a:ext cx="12235671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 userDrawn="1"/>
        </p:nvCxnSpPr>
        <p:spPr>
          <a:xfrm>
            <a:off x="-31434" y="6235669"/>
            <a:ext cx="12235671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245031" y="5747531"/>
            <a:ext cx="769655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69864" y="5750029"/>
            <a:ext cx="953885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4345917" y="6096362"/>
            <a:ext cx="680372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7206890" y="6096362"/>
            <a:ext cx="680372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682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81" y="961197"/>
            <a:ext cx="1036320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81" y="1144468"/>
            <a:ext cx="103632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4345917" y="6489165"/>
            <a:ext cx="680372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7206890" y="6489165"/>
            <a:ext cx="680372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289507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1723" y="6476847"/>
            <a:ext cx="12203723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 userDrawn="1"/>
        </p:nvGrpSpPr>
        <p:grpSpPr>
          <a:xfrm>
            <a:off x="-17360" y="6469686"/>
            <a:ext cx="12235671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 userDrawn="1"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 userDrawn="1"/>
        </p:nvGrpSpPr>
        <p:grpSpPr>
          <a:xfrm>
            <a:off x="-3796121" y="1573213"/>
            <a:ext cx="19784244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 userDrawn="1"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 userDrawn="1"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 userDrawn="1"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 userDrawn="1"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 userDrawn="1"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 userDrawn="1"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 userDrawn="1"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 userDrawn="1"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 userDrawn="1"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 userDrawn="1"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 userDrawn="1"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 userDrawn="1"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 userDrawn="1"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 userDrawn="1"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 userDrawn="1"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 userDrawn="1"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 userDrawn="1"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 userDrawn="1"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 userDrawn="1"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 userDrawn="1"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 userDrawn="1"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 userDrawn="1"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 userDrawn="1"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 userDrawn="1"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 userDrawn="1"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 userDrawn="1"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 userDrawn="1"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 userDrawn="1"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 userDrawn="1"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 userDrawn="1"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 userDrawn="1"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 userDrawn="1"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 userDrawn="1"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 userDrawn="1"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 userDrawn="1"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 userDrawn="1"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 userDrawn="1"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 userDrawn="1"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 userDrawn="1"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 userDrawn="1"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 userDrawn="1"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 userDrawn="1"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 userDrawn="1"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 userDrawn="1"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 userDrawn="1"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 userDrawn="1"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 userDrawn="1"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 userDrawn="1"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 userDrawn="1"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 userDrawn="1"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 userDrawn="1"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 userDrawn="1"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 userDrawn="1"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 userDrawn="1"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 userDrawn="1"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 userDrawn="1"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 userDrawn="1"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 userDrawn="1"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 userDrawn="1"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 userDrawn="1"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 userDrawn="1"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 userDrawn="1"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 userDrawn="1"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 userDrawn="1"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 userDrawn="1"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 userDrawn="1"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 userDrawn="1"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 userDrawn="1"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 userDrawn="1"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 userDrawn="1"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 userDrawn="1"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 userDrawn="1"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 userDrawn="1"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 userDrawn="1"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 userDrawn="1"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 userDrawn="1"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 userDrawn="1"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 userDrawn="1"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 userDrawn="1"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 userDrawn="1"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 userDrawn="1"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 userDrawn="1"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 userDrawn="1"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 userDrawn="1"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 userDrawn="1"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 userDrawn="1"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 userDrawn="1"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 userDrawn="1"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 userDrawn="1"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 userDrawn="1"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 userDrawn="1"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 userDrawn="1"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 userDrawn="1"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 userDrawn="1"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 userDrawn="1"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 userDrawn="1"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 userDrawn="1"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 userDrawn="1"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 userDrawn="1"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 userDrawn="1"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 userDrawn="1"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 userDrawn="1"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 userDrawn="1"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 userDrawn="1"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 userDrawn="1"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 userDrawn="1"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 userDrawn="1"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 userDrawn="1"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 userDrawn="1"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 userDrawn="1"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 userDrawn="1"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 userDrawn="1"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 userDrawn="1"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 userDrawn="1"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 userDrawn="1"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 userDrawn="1"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 userDrawn="1"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 userDrawn="1"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 userDrawn="1"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 userDrawn="1"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 userDrawn="1"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 userDrawn="1"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 userDrawn="1"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 userDrawn="1"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 userDrawn="1"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 userDrawn="1"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 userDrawn="1"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 userDrawn="1"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 userDrawn="1"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 userDrawn="1"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 userDrawn="1"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 userDrawn="1"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 userDrawn="1"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 userDrawn="1"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 userDrawn="1"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 userDrawn="1"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 userDrawn="1"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 userDrawn="1"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 userDrawn="1"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 userDrawn="1"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 userDrawn="1"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 userDrawn="1"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 userDrawn="1"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 userDrawn="1"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 userDrawn="1"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 userDrawn="1"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 userDrawn="1"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 userDrawn="1"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 userDrawn="1"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 userDrawn="1"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 userDrawn="1"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 userDrawn="1"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 userDrawn="1"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 userDrawn="1"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 userDrawn="1"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 userDrawn="1"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 userDrawn="1"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 userDrawn="1"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 userDrawn="1"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 userDrawn="1"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 userDrawn="1"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 userDrawn="1"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 userDrawn="1"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 userDrawn="1"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 userDrawn="1"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 userDrawn="1"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 userDrawn="1"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 userDrawn="1"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 userDrawn="1"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 userDrawn="1"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 userDrawn="1"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 userDrawn="1"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 userDrawn="1"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 userDrawn="1"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 userDrawn="1"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 userDrawn="1"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 userDrawn="1"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 userDrawn="1"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 userDrawn="1"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 userDrawn="1"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 userDrawn="1"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 userDrawn="1"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 userDrawn="1"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 userDrawn="1"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 userDrawn="1"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 userDrawn="1"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 userDrawn="1"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 userDrawn="1"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 userDrawn="1"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 userDrawn="1"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 userDrawn="1"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 userDrawn="1"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 userDrawn="1"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 userDrawn="1"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 userDrawn="1"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 userDrawn="1"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 userDrawn="1"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 userDrawn="1"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 userDrawn="1"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 userDrawn="1"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 userDrawn="1"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 userDrawn="1"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 userDrawn="1"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 userDrawn="1"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 userDrawn="1"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 userDrawn="1"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 userDrawn="1"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 userDrawn="1"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 userDrawn="1"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 userDrawn="1"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 userDrawn="1"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 userDrawn="1"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 userDrawn="1"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 userDrawn="1"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 userDrawn="1"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 userDrawn="1"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 userDrawn="1"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 userDrawn="1"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 userDrawn="1"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 userDrawn="1"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 userDrawn="1"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 userDrawn="1"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 userDrawn="1"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 userDrawn="1"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 userDrawn="1"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 userDrawn="1"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 userDrawn="1"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 userDrawn="1"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 userDrawn="1"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 userDrawn="1"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 userDrawn="1"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 userDrawn="1"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 userDrawn="1"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 userDrawn="1"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 userDrawn="1"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 userDrawn="1"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 userDrawn="1"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 userDrawn="1"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 userDrawn="1"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 userDrawn="1"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 userDrawn="1"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 userDrawn="1"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 userDrawn="1"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 userDrawn="1"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 userDrawn="1"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 userDrawn="1"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 userDrawn="1"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 userDrawn="1"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 userDrawn="1"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 userDrawn="1"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 userDrawn="1"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 userDrawn="1"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 userDrawn="1"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 userDrawn="1"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 userDrawn="1"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 userDrawn="1"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 userDrawn="1"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 userDrawn="1"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 userDrawn="1"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 userDrawn="1"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 userDrawn="1"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 userDrawn="1"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 userDrawn="1"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 userDrawn="1"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 userDrawn="1"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 userDrawn="1"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 userDrawn="1"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 userDrawn="1"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 userDrawn="1"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 userDrawn="1"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 userDrawn="1"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 userDrawn="1"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 userDrawn="1"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 userDrawn="1"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 userDrawn="1"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 userDrawn="1"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 userDrawn="1"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 userDrawn="1"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 userDrawn="1"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 userDrawn="1"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 userDrawn="1"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 userDrawn="1"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 userDrawn="1"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 userDrawn="1"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 userDrawn="1"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 userDrawn="1"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 userDrawn="1"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 userDrawn="1"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 userDrawn="1"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 userDrawn="1"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 userDrawn="1"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 userDrawn="1"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 userDrawn="1"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 userDrawn="1"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 userDrawn="1"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 userDrawn="1"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 userDrawn="1"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 userDrawn="1"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 userDrawn="1"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 userDrawn="1"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 userDrawn="1"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799243" y="11435"/>
            <a:ext cx="93015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 userDrawn="1"/>
        </p:nvSpPr>
        <p:spPr>
          <a:xfrm>
            <a:off x="12325459" y="3129388"/>
            <a:ext cx="7568292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 userDrawn="1"/>
        </p:nvSpPr>
        <p:spPr>
          <a:xfrm>
            <a:off x="12325460" y="4014578"/>
            <a:ext cx="5377472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 userDrawn="1"/>
        </p:nvSpPr>
        <p:spPr>
          <a:xfrm>
            <a:off x="12325459" y="4899768"/>
            <a:ext cx="3087068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 userDrawn="1"/>
        </p:nvSpPr>
        <p:spPr>
          <a:xfrm>
            <a:off x="12325460" y="5784958"/>
            <a:ext cx="5178307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 userDrawn="1"/>
        </p:nvSpPr>
        <p:spPr bwMode="auto">
          <a:xfrm>
            <a:off x="-3585634" y="1409700"/>
            <a:ext cx="19363267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215" y="-65603"/>
            <a:ext cx="2225296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 userDrawn="1"/>
        </p:nvCxnSpPr>
        <p:spPr>
          <a:xfrm>
            <a:off x="-31434" y="6614148"/>
            <a:ext cx="12235671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35973" y="6236132"/>
            <a:ext cx="678713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69720" y="6234593"/>
            <a:ext cx="846219" cy="59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7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5326" y="1950140"/>
            <a:ext cx="6858000" cy="643056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050" y="172017"/>
            <a:ext cx="8985903" cy="6319318"/>
          </a:xfrm>
        </p:spPr>
        <p:txBody>
          <a:bodyPr lIns="91440" tIns="45720" rIns="91440" bIns="45720" anchor="t">
            <a:normAutofit lnSpcReduction="10000"/>
          </a:bodyPr>
          <a:lstStyle/>
          <a:p>
            <a:r>
              <a:rPr lang="en-US" b="1" dirty="0"/>
              <a:t>FY 25 UDL Training Schedule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tabLst>
                <a:tab pos="2921794" algn="l"/>
              </a:tabLst>
            </a:pPr>
            <a:r>
              <a:rPr lang="en-US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en-US" sz="13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 size limited to the first 20 applicants. 	                </a:t>
            </a:r>
            <a:endParaRPr lang="en-US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3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Time: 0800 – 1500 / Location: 202 7</a:t>
            </a:r>
            <a:r>
              <a:rPr lang="en-US" sz="1300" baseline="30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 </a:t>
            </a:r>
            <a:r>
              <a:rPr lang="en-US" sz="13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AVE. BLDG 38704/Classroom</a:t>
            </a: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3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MILITARY SPECIMEN,  TURN -IN TIME 8:00AM -11:30 AM   AND 13:00 -1400 </a:t>
            </a:r>
            <a:r>
              <a:rPr lang="en-US" sz="1300" b="1" i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(Units MUST schedule for an appointment)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3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Civilian testing  8:00am to 11:30am  and  13:00 to 14:30 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97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Applicants must submit their packets IN PERSON to the ASAP office for review </a:t>
            </a:r>
            <a:r>
              <a:rPr lang="en-US" sz="975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Mondays &amp; Fridays (except training holidays) only from 1400-1500 hrs</a:t>
            </a:r>
            <a:r>
              <a:rPr lang="en-US" sz="9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97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Class is </a:t>
            </a:r>
            <a:r>
              <a:rPr lang="en-US" sz="975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CLOSED</a:t>
            </a:r>
            <a:r>
              <a:rPr lang="en-US" sz="97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the date that the UDL Packets are due. Any packets received after the due date will be scheduled for the next month class.</a:t>
            </a:r>
            <a:r>
              <a:rPr lang="en-US" sz="9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Register at </a:t>
            </a:r>
            <a:r>
              <a:rPr lang="en-US" sz="975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cybercoe.llc.army.mil. </a:t>
            </a:r>
            <a:r>
              <a:rPr lang="en-US" sz="975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Steps are as follows: </a:t>
            </a:r>
          </a:p>
          <a:p>
            <a:pPr marL="257175" indent="-257175" algn="l">
              <a:lnSpc>
                <a:spcPct val="107000"/>
              </a:lnSpc>
              <a:spcBef>
                <a:spcPts val="0"/>
              </a:spcBef>
              <a:buAutoNum type="arabicPeriod"/>
            </a:pPr>
            <a:r>
              <a:rPr lang="en-US" sz="1050" b="1" dirty="0">
                <a:latin typeface="Calibri"/>
                <a:ea typeface="Calibri" panose="020F0502020204030204" pitchFamily="34" charset="0"/>
                <a:cs typeface="Times New Roman"/>
              </a:rPr>
              <a:t>Copy/paste</a:t>
            </a:r>
            <a:r>
              <a:rPr lang="en-US" sz="105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1100" dirty="0">
                <a:solidFill>
                  <a:srgbClr val="FF0000"/>
                </a:solidFill>
                <a:latin typeface="Calibri"/>
                <a:ea typeface="Calibri" panose="020F0502020204030204" pitchFamily="34" charset="0"/>
                <a:cs typeface="Calibri"/>
              </a:rPr>
              <a:t>cybercoe.llc.army.mil</a:t>
            </a:r>
            <a:r>
              <a:rPr lang="en-US" sz="1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100" b="1" dirty="0">
                <a:latin typeface="Calibri"/>
                <a:ea typeface="Calibri" panose="020F0502020204030204" pitchFamily="34" charset="0"/>
                <a:cs typeface="Calibri"/>
              </a:rPr>
              <a:t>&gt; Community &gt;</a:t>
            </a:r>
            <a:r>
              <a:rPr lang="en-US" sz="1100" b="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 Search prevention in organization&gt; Select Unit Prevention Leader Course (Fort Eisenhower) &gt; Enroll </a:t>
            </a:r>
            <a:r>
              <a:rPr lang="en-US" sz="105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,</a:t>
            </a:r>
            <a:r>
              <a:rPr lang="en-US" sz="1050" dirty="0">
                <a:latin typeface="Calibri"/>
                <a:ea typeface="Calibri" panose="020F0502020204030204" pitchFamily="34" charset="0"/>
                <a:cs typeface="Times New Roman"/>
              </a:rPr>
              <a:t> the required forms are as follows: </a:t>
            </a:r>
            <a:endParaRPr lang="en-US" sz="1050" dirty="0"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1. UDL Duty Appointment Orders required on Company letter head &amp; digitally signed by Commander (</a:t>
            </a:r>
            <a:r>
              <a:rPr lang="en-US" sz="105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 dated example below) 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algn="l">
              <a:lnSpc>
                <a:spcPct val="107000"/>
              </a:lnSpc>
              <a:spcBef>
                <a:spcPts val="0"/>
              </a:spcBef>
              <a:tabLst>
                <a:tab pos="592931" algn="l"/>
              </a:tabLst>
            </a:pP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National Criminal Background Check (Initial form required on Company letterhead &amp; digitally signed by Commander &amp; Results from CID; </a:t>
            </a:r>
            <a:r>
              <a:rPr lang="en-US" sz="105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more than 60 days old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342900" algn="l">
              <a:lnSpc>
                <a:spcPct val="107000"/>
              </a:lnSpc>
              <a:spcBef>
                <a:spcPts val="0"/>
              </a:spcBef>
              <a:tabLst>
                <a:tab pos="592931" algn="l"/>
              </a:tabLst>
            </a:pP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Letter of confidence for any incidents found during background check </a:t>
            </a:r>
          </a:p>
          <a:p>
            <a:pPr marL="342900" algn="l">
              <a:lnSpc>
                <a:spcPct val="107000"/>
              </a:lnSpc>
              <a:spcBef>
                <a:spcPts val="0"/>
              </a:spcBef>
              <a:tabLst>
                <a:tab pos="592931" algn="l"/>
              </a:tabLst>
            </a:pPr>
            <a:r>
              <a:rPr lang="en-US" sz="1050" dirty="0">
                <a:latin typeface="Calibri"/>
                <a:ea typeface="Calibri" panose="020F0502020204030204" pitchFamily="34" charset="0"/>
                <a:cs typeface="Times New Roman"/>
              </a:rPr>
              <a:t>4. ASAP Manager Record Check Request required on Company letter head &amp; digitally signed by the Commander</a:t>
            </a:r>
          </a:p>
          <a:p>
            <a:pPr marL="342900" algn="l">
              <a:lnSpc>
                <a:spcPct val="107000"/>
              </a:lnSpc>
              <a:spcBef>
                <a:spcPts val="0"/>
              </a:spcBef>
              <a:tabLst>
                <a:tab pos="592931" algn="l"/>
              </a:tabLst>
            </a:pPr>
            <a:r>
              <a:rPr lang="en-US" sz="1050" dirty="0">
                <a:latin typeface="Calibri"/>
                <a:ea typeface="Calibri" panose="020F0502020204030204" pitchFamily="34" charset="0"/>
                <a:cs typeface="Times New Roman"/>
              </a:rPr>
              <a:t>5. Print out Participant Guide and bring for Packet Review.</a:t>
            </a:r>
          </a:p>
          <a:p>
            <a:pPr marL="342900"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tabLst>
                <a:tab pos="592931" algn="l"/>
              </a:tabLst>
            </a:pPr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Classroom training and last day packets will be accepted listed below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packets received after the due date will be scheduled for the next month class.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tabLst>
                <a:tab pos="592931" algn="l"/>
              </a:tabLst>
            </a:pPr>
            <a:r>
              <a:rPr lang="en-US" sz="900" b="1" dirty="0">
                <a:latin typeface="Calibri"/>
                <a:ea typeface="Calibri" panose="020F0502020204030204" pitchFamily="34" charset="0"/>
                <a:cs typeface="Times New Roman"/>
              </a:rPr>
              <a:t>22-24 OCT/ packet due 04 OCT     12-14 NOV / packet due  01 NOV     10-12 DEC / packet due 22 NOV     21-23  JAN- 1 FEB / packet due 10 JAN     11-13 FEB / packet due 31 JAN                       </a:t>
            </a:r>
            <a:endParaRPr lang="en-US" sz="900" b="1" dirty="0"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tabLst>
                <a:tab pos="592931" algn="l"/>
              </a:tabLst>
            </a:pPr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11-13 MAR / packet due 28 FEB     22-24 APR / packet due 04 APR     13-15 MAY / packet due 02 MAY     10-12 JUN / packet due 30 MAY     15-17 JUL / packet due 27 JUN                                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tabLst>
                <a:tab pos="592931" algn="l"/>
              </a:tabLst>
            </a:pPr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12-14 AUG / packet due 01 AUG     16-18 SEP/ packet due 05 SEP </a:t>
            </a:r>
          </a:p>
          <a:p>
            <a:pPr>
              <a:lnSpc>
                <a:spcPct val="107000"/>
              </a:lnSpc>
              <a:spcBef>
                <a:spcPts val="0"/>
              </a:spcBef>
              <a:tabLst>
                <a:tab pos="592931" algn="l"/>
              </a:tabLst>
            </a:pPr>
            <a:r>
              <a:rPr lang="en-US" sz="15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 25 UDL Recertification Requirements and Course Dates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57175" indent="-257175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  <a:tabLst>
                <a:tab pos="592931" algn="l"/>
              </a:tabLst>
            </a:pP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Applicants must submit their Recertification packets IN PERSON to the ASAP office for review on </a:t>
            </a:r>
            <a:r>
              <a:rPr lang="en-US" sz="105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Mondays &amp; Fridays (except training holidays) 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from 1400-1500 hrs.  </a:t>
            </a:r>
          </a:p>
          <a:p>
            <a:pPr marL="257175" indent="-257175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  <a:tabLst>
                <a:tab pos="592931" algn="l"/>
              </a:tabLst>
            </a:pPr>
            <a:r>
              <a:rPr lang="en-US" sz="105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Re-certifications are done on the last day of the UDL class at 13:30.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592931" algn="l"/>
              </a:tabLst>
            </a:pP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Packet requirements: same as </a:t>
            </a:r>
            <a:r>
              <a:rPr lang="en-US" sz="105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(1,2,4, &amp; 5) 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above and proof of current UDL Certification.  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2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UPL Packets shall read for Certification as the last date of class, add 24 months for expiration dates (example 19 Oct 2024 – 19 Oct 2026) (16 Nov 2024 - 16 Nov 2026)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 Oct 2024 – 24 Oct 2026	14 Nov 2024 – 14 Nov 2026	12 Dec 2024 – 12 Dec 2026	23 Jan 2025 – 23 Jan 2027	13 Feb 2025 – 13 Feb 2027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Mar 2025 – 13 Mar 2027	24 Apr 2025 – 24 Apr 2027	15 May 2025 – 15 May 2027	12 Jun 2025 – 12 Jun 2027	17 Jul 2025 – 17 Jun 2027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Aug 2025 – 14 Aug 2027	18 Sep 2025 – 18 Mar 2027</a:t>
            </a:r>
          </a:p>
          <a:p>
            <a:pPr algn="l"/>
            <a:endParaRPr lang="en-US" sz="1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53F6E2-8BE4-C88B-E824-E321AE5B2A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666" y="94262"/>
            <a:ext cx="1816602" cy="72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02596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590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Adobe Garamond Pro</vt:lpstr>
      <vt:lpstr>Arial</vt:lpstr>
      <vt:lpstr>Calibri</vt:lpstr>
      <vt:lpstr>US Army</vt:lpstr>
      <vt:lpstr>Master Content Slide</vt:lpstr>
      <vt:lpstr>   </vt:lpstr>
    </vt:vector>
  </TitlesOfParts>
  <Company>Army Golden Master Program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Karen</dc:creator>
  <cp:lastModifiedBy>Abraham, Karen C CIV USARMY USAG (USA)</cp:lastModifiedBy>
  <cp:revision>7</cp:revision>
  <dcterms:created xsi:type="dcterms:W3CDTF">2024-07-26T17:54:45Z</dcterms:created>
  <dcterms:modified xsi:type="dcterms:W3CDTF">2024-10-09T14:49:16Z</dcterms:modified>
</cp:coreProperties>
</file>