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media/image5.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2"/>
    <p:sldId id="259" r:id="rId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Herbert" initials="SH" lastIdx="1" clrIdx="0">
    <p:extLst>
      <p:ext uri="{19B8F6BF-5375-455C-9EA6-DF929625EA0E}">
        <p15:presenceInfo xmlns:p15="http://schemas.microsoft.com/office/powerpoint/2012/main" userId="Sue Her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94660"/>
  </p:normalViewPr>
  <p:slideViewPr>
    <p:cSldViewPr>
      <p:cViewPr varScale="1">
        <p:scale>
          <a:sx n="71" d="100"/>
          <a:sy n="71" d="100"/>
        </p:scale>
        <p:origin x="169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9850BFC-5422-4875-B44E-99E7E6EE52E4}" type="datetimeFigureOut">
              <a:rPr lang="en-US" smtClean="0"/>
              <a:t>6/15/2020</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BCA19CF2-6444-4B65-AEF9-78B0BEB0DD46}" type="slidenum">
              <a:rPr lang="en-US" smtClean="0"/>
              <a:t>‹#›</a:t>
            </a:fld>
            <a:endParaRPr lang="en-US"/>
          </a:p>
        </p:txBody>
      </p:sp>
    </p:spTree>
    <p:extLst>
      <p:ext uri="{BB962C8B-B14F-4D97-AF65-F5344CB8AC3E}">
        <p14:creationId xmlns:p14="http://schemas.microsoft.com/office/powerpoint/2010/main" val="396791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19CF2-6444-4B65-AEF9-78B0BEB0DD46}" type="slidenum">
              <a:rPr lang="en-US" smtClean="0"/>
              <a:t>1</a:t>
            </a:fld>
            <a:endParaRPr lang="en-US"/>
          </a:p>
        </p:txBody>
      </p:sp>
    </p:spTree>
    <p:extLst>
      <p:ext uri="{BB962C8B-B14F-4D97-AF65-F5344CB8AC3E}">
        <p14:creationId xmlns:p14="http://schemas.microsoft.com/office/powerpoint/2010/main" val="205674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19CF2-6444-4B65-AEF9-78B0BEB0DD46}" type="slidenum">
              <a:rPr lang="en-US" smtClean="0"/>
              <a:t>2</a:t>
            </a:fld>
            <a:endParaRPr lang="en-US"/>
          </a:p>
        </p:txBody>
      </p:sp>
    </p:spTree>
    <p:extLst>
      <p:ext uri="{BB962C8B-B14F-4D97-AF65-F5344CB8AC3E}">
        <p14:creationId xmlns:p14="http://schemas.microsoft.com/office/powerpoint/2010/main" val="272624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69"/>
            <a:ext cx="10058400" cy="1164590"/>
          </a:xfrm>
          <a:custGeom>
            <a:avLst/>
            <a:gdLst/>
            <a:ahLst/>
            <a:cxnLst/>
            <a:rect l="l" t="t" r="r" b="b"/>
            <a:pathLst>
              <a:path w="10058400" h="1164590">
                <a:moveTo>
                  <a:pt x="1405439" y="976630"/>
                </a:moveTo>
                <a:lnTo>
                  <a:pt x="290366" y="976630"/>
                </a:lnTo>
                <a:lnTo>
                  <a:pt x="331096" y="979170"/>
                </a:lnTo>
                <a:lnTo>
                  <a:pt x="372249" y="988060"/>
                </a:lnTo>
                <a:lnTo>
                  <a:pt x="413810" y="1002030"/>
                </a:lnTo>
                <a:lnTo>
                  <a:pt x="455759" y="1018540"/>
                </a:lnTo>
                <a:lnTo>
                  <a:pt x="540753" y="1059180"/>
                </a:lnTo>
                <a:lnTo>
                  <a:pt x="583764" y="1082040"/>
                </a:lnTo>
                <a:lnTo>
                  <a:pt x="670724" y="1122680"/>
                </a:lnTo>
                <a:lnTo>
                  <a:pt x="714638" y="1139190"/>
                </a:lnTo>
                <a:lnTo>
                  <a:pt x="758819" y="1153160"/>
                </a:lnTo>
                <a:lnTo>
                  <a:pt x="803248" y="1162050"/>
                </a:lnTo>
                <a:lnTo>
                  <a:pt x="847909" y="1164590"/>
                </a:lnTo>
                <a:lnTo>
                  <a:pt x="890069" y="1162050"/>
                </a:lnTo>
                <a:lnTo>
                  <a:pt x="932404" y="1153160"/>
                </a:lnTo>
                <a:lnTo>
                  <a:pt x="974898" y="1139190"/>
                </a:lnTo>
                <a:lnTo>
                  <a:pt x="1017538" y="1122680"/>
                </a:lnTo>
                <a:lnTo>
                  <a:pt x="1103196" y="1082040"/>
                </a:lnTo>
                <a:lnTo>
                  <a:pt x="1146184" y="1059180"/>
                </a:lnTo>
                <a:lnTo>
                  <a:pt x="1232409" y="1018540"/>
                </a:lnTo>
                <a:lnTo>
                  <a:pt x="1275615" y="1002030"/>
                </a:lnTo>
                <a:lnTo>
                  <a:pt x="1318866" y="988060"/>
                </a:lnTo>
                <a:lnTo>
                  <a:pt x="1362145" y="979170"/>
                </a:lnTo>
                <a:lnTo>
                  <a:pt x="1405439" y="976630"/>
                </a:lnTo>
                <a:close/>
              </a:path>
              <a:path w="10058400" h="1164590">
                <a:moveTo>
                  <a:pt x="2520486" y="976630"/>
                </a:moveTo>
                <a:lnTo>
                  <a:pt x="1405439" y="976630"/>
                </a:lnTo>
                <a:lnTo>
                  <a:pt x="1448730" y="979170"/>
                </a:lnTo>
                <a:lnTo>
                  <a:pt x="1492008" y="988060"/>
                </a:lnTo>
                <a:lnTo>
                  <a:pt x="1535257" y="1002030"/>
                </a:lnTo>
                <a:lnTo>
                  <a:pt x="1578463" y="1018540"/>
                </a:lnTo>
                <a:lnTo>
                  <a:pt x="1664687" y="1059180"/>
                </a:lnTo>
                <a:lnTo>
                  <a:pt x="1707675" y="1082040"/>
                </a:lnTo>
                <a:lnTo>
                  <a:pt x="1793333" y="1122680"/>
                </a:lnTo>
                <a:lnTo>
                  <a:pt x="1835972" y="1139190"/>
                </a:lnTo>
                <a:lnTo>
                  <a:pt x="1878465" y="1153160"/>
                </a:lnTo>
                <a:lnTo>
                  <a:pt x="1920798" y="1162050"/>
                </a:lnTo>
                <a:lnTo>
                  <a:pt x="1962956" y="1164590"/>
                </a:lnTo>
                <a:lnTo>
                  <a:pt x="2007614" y="1162050"/>
                </a:lnTo>
                <a:lnTo>
                  <a:pt x="2052041" y="1153160"/>
                </a:lnTo>
                <a:lnTo>
                  <a:pt x="2096220" y="1139190"/>
                </a:lnTo>
                <a:lnTo>
                  <a:pt x="2140133" y="1122680"/>
                </a:lnTo>
                <a:lnTo>
                  <a:pt x="2227090" y="1082040"/>
                </a:lnTo>
                <a:lnTo>
                  <a:pt x="2270100" y="1059180"/>
                </a:lnTo>
                <a:lnTo>
                  <a:pt x="2355094" y="1018540"/>
                </a:lnTo>
                <a:lnTo>
                  <a:pt x="2397042" y="1002030"/>
                </a:lnTo>
                <a:lnTo>
                  <a:pt x="2438602" y="988060"/>
                </a:lnTo>
                <a:lnTo>
                  <a:pt x="2479756" y="979170"/>
                </a:lnTo>
                <a:lnTo>
                  <a:pt x="2520486" y="976630"/>
                </a:lnTo>
                <a:close/>
              </a:path>
              <a:path w="10058400" h="1164590">
                <a:moveTo>
                  <a:pt x="3635495" y="976630"/>
                </a:moveTo>
                <a:lnTo>
                  <a:pt x="2520486" y="976630"/>
                </a:lnTo>
                <a:lnTo>
                  <a:pt x="2567825" y="979170"/>
                </a:lnTo>
                <a:lnTo>
                  <a:pt x="2614527" y="988060"/>
                </a:lnTo>
                <a:lnTo>
                  <a:pt x="2660562" y="1002030"/>
                </a:lnTo>
                <a:lnTo>
                  <a:pt x="2705902" y="1018540"/>
                </a:lnTo>
                <a:lnTo>
                  <a:pt x="2794386" y="1059180"/>
                </a:lnTo>
                <a:lnTo>
                  <a:pt x="2837471" y="1082040"/>
                </a:lnTo>
                <a:lnTo>
                  <a:pt x="2921187" y="1122680"/>
                </a:lnTo>
                <a:lnTo>
                  <a:pt x="2961761" y="1139190"/>
                </a:lnTo>
                <a:lnTo>
                  <a:pt x="3001441" y="1153160"/>
                </a:lnTo>
                <a:lnTo>
                  <a:pt x="3040198" y="1162050"/>
                </a:lnTo>
                <a:lnTo>
                  <a:pt x="3078003" y="1164590"/>
                </a:lnTo>
                <a:lnTo>
                  <a:pt x="3137157" y="1163320"/>
                </a:lnTo>
                <a:lnTo>
                  <a:pt x="3188012" y="1156970"/>
                </a:lnTo>
                <a:lnTo>
                  <a:pt x="3231652" y="1148080"/>
                </a:lnTo>
                <a:lnTo>
                  <a:pt x="3269160" y="1135380"/>
                </a:lnTo>
                <a:lnTo>
                  <a:pt x="3330116" y="1104900"/>
                </a:lnTo>
                <a:lnTo>
                  <a:pt x="3379552" y="1070610"/>
                </a:lnTo>
                <a:lnTo>
                  <a:pt x="3402659" y="1052830"/>
                </a:lnTo>
                <a:lnTo>
                  <a:pt x="3426137" y="1036320"/>
                </a:lnTo>
                <a:lnTo>
                  <a:pt x="3478543" y="1005840"/>
                </a:lnTo>
                <a:lnTo>
                  <a:pt x="3545438" y="984250"/>
                </a:lnTo>
                <a:lnTo>
                  <a:pt x="3587030" y="977900"/>
                </a:lnTo>
                <a:lnTo>
                  <a:pt x="3635495" y="976630"/>
                </a:lnTo>
                <a:close/>
              </a:path>
              <a:path w="10058400" h="1164590">
                <a:moveTo>
                  <a:pt x="4750517" y="976630"/>
                </a:moveTo>
                <a:lnTo>
                  <a:pt x="3635495" y="976630"/>
                </a:lnTo>
                <a:lnTo>
                  <a:pt x="3687699" y="977900"/>
                </a:lnTo>
                <a:lnTo>
                  <a:pt x="3733460" y="985520"/>
                </a:lnTo>
                <a:lnTo>
                  <a:pt x="3773769" y="995680"/>
                </a:lnTo>
                <a:lnTo>
                  <a:pt x="3809617" y="1009650"/>
                </a:lnTo>
                <a:lnTo>
                  <a:pt x="3871897" y="1042670"/>
                </a:lnTo>
                <a:lnTo>
                  <a:pt x="3900311" y="1061720"/>
                </a:lnTo>
                <a:lnTo>
                  <a:pt x="3928229" y="1079500"/>
                </a:lnTo>
                <a:lnTo>
                  <a:pt x="3986541" y="1116330"/>
                </a:lnTo>
                <a:lnTo>
                  <a:pt x="4054764" y="1145540"/>
                </a:lnTo>
                <a:lnTo>
                  <a:pt x="4095069" y="1155700"/>
                </a:lnTo>
                <a:lnTo>
                  <a:pt x="4140826" y="1163320"/>
                </a:lnTo>
                <a:lnTo>
                  <a:pt x="4193025" y="1164590"/>
                </a:lnTo>
                <a:lnTo>
                  <a:pt x="4245222" y="1163320"/>
                </a:lnTo>
                <a:lnTo>
                  <a:pt x="4290976" y="1155700"/>
                </a:lnTo>
                <a:lnTo>
                  <a:pt x="4331280" y="1145540"/>
                </a:lnTo>
                <a:lnTo>
                  <a:pt x="4367124" y="1131570"/>
                </a:lnTo>
                <a:lnTo>
                  <a:pt x="4429397" y="1098550"/>
                </a:lnTo>
                <a:lnTo>
                  <a:pt x="4457808" y="1079500"/>
                </a:lnTo>
                <a:lnTo>
                  <a:pt x="4485724" y="1061720"/>
                </a:lnTo>
                <a:lnTo>
                  <a:pt x="4544034" y="1024890"/>
                </a:lnTo>
                <a:lnTo>
                  <a:pt x="4612256" y="995680"/>
                </a:lnTo>
                <a:lnTo>
                  <a:pt x="4652561" y="985520"/>
                </a:lnTo>
                <a:lnTo>
                  <a:pt x="4698318" y="977900"/>
                </a:lnTo>
                <a:lnTo>
                  <a:pt x="4750517" y="976630"/>
                </a:lnTo>
                <a:close/>
              </a:path>
              <a:path w="10058400" h="1164590">
                <a:moveTo>
                  <a:pt x="5865552" y="976630"/>
                </a:moveTo>
                <a:lnTo>
                  <a:pt x="4750517" y="976630"/>
                </a:lnTo>
                <a:lnTo>
                  <a:pt x="4802718" y="977900"/>
                </a:lnTo>
                <a:lnTo>
                  <a:pt x="4848477" y="985520"/>
                </a:lnTo>
                <a:lnTo>
                  <a:pt x="4888784" y="995680"/>
                </a:lnTo>
                <a:lnTo>
                  <a:pt x="4924632" y="1009650"/>
                </a:lnTo>
                <a:lnTo>
                  <a:pt x="4986910" y="1042670"/>
                </a:lnTo>
                <a:lnTo>
                  <a:pt x="5015323" y="1061720"/>
                </a:lnTo>
                <a:lnTo>
                  <a:pt x="5043241" y="1079500"/>
                </a:lnTo>
                <a:lnTo>
                  <a:pt x="5101554" y="1116330"/>
                </a:lnTo>
                <a:lnTo>
                  <a:pt x="5169780" y="1145540"/>
                </a:lnTo>
                <a:lnTo>
                  <a:pt x="5210087" y="1155700"/>
                </a:lnTo>
                <a:lnTo>
                  <a:pt x="5255846" y="1163320"/>
                </a:lnTo>
                <a:lnTo>
                  <a:pt x="5308047" y="1164590"/>
                </a:lnTo>
                <a:lnTo>
                  <a:pt x="5360246" y="1163320"/>
                </a:lnTo>
                <a:lnTo>
                  <a:pt x="5406003" y="1155700"/>
                </a:lnTo>
                <a:lnTo>
                  <a:pt x="5446308" y="1145540"/>
                </a:lnTo>
                <a:lnTo>
                  <a:pt x="5482154" y="1131570"/>
                </a:lnTo>
                <a:lnTo>
                  <a:pt x="5544429" y="1098550"/>
                </a:lnTo>
                <a:lnTo>
                  <a:pt x="5572841" y="1079500"/>
                </a:lnTo>
                <a:lnTo>
                  <a:pt x="5600758" y="1061720"/>
                </a:lnTo>
                <a:lnTo>
                  <a:pt x="5659068" y="1024890"/>
                </a:lnTo>
                <a:lnTo>
                  <a:pt x="5727290" y="995680"/>
                </a:lnTo>
                <a:lnTo>
                  <a:pt x="5767596" y="985520"/>
                </a:lnTo>
                <a:lnTo>
                  <a:pt x="5813353" y="977900"/>
                </a:lnTo>
                <a:lnTo>
                  <a:pt x="5865552" y="976630"/>
                </a:lnTo>
                <a:close/>
              </a:path>
              <a:path w="10058400" h="1164590">
                <a:moveTo>
                  <a:pt x="6980586" y="976630"/>
                </a:moveTo>
                <a:lnTo>
                  <a:pt x="5865552" y="976630"/>
                </a:lnTo>
                <a:lnTo>
                  <a:pt x="5917751" y="977900"/>
                </a:lnTo>
                <a:lnTo>
                  <a:pt x="5963507" y="985520"/>
                </a:lnTo>
                <a:lnTo>
                  <a:pt x="6003813" y="995680"/>
                </a:lnTo>
                <a:lnTo>
                  <a:pt x="6039658" y="1009650"/>
                </a:lnTo>
                <a:lnTo>
                  <a:pt x="6101934" y="1042670"/>
                </a:lnTo>
                <a:lnTo>
                  <a:pt x="6130346" y="1061720"/>
                </a:lnTo>
                <a:lnTo>
                  <a:pt x="6158262" y="1079500"/>
                </a:lnTo>
                <a:lnTo>
                  <a:pt x="6216573" y="1116330"/>
                </a:lnTo>
                <a:lnTo>
                  <a:pt x="6284795" y="1145540"/>
                </a:lnTo>
                <a:lnTo>
                  <a:pt x="6325101" y="1155700"/>
                </a:lnTo>
                <a:lnTo>
                  <a:pt x="6370857" y="1163320"/>
                </a:lnTo>
                <a:lnTo>
                  <a:pt x="6423056" y="1164590"/>
                </a:lnTo>
                <a:lnTo>
                  <a:pt x="6475258" y="1163320"/>
                </a:lnTo>
                <a:lnTo>
                  <a:pt x="6521016" y="1155700"/>
                </a:lnTo>
                <a:lnTo>
                  <a:pt x="6561324" y="1145540"/>
                </a:lnTo>
                <a:lnTo>
                  <a:pt x="6597171" y="1131570"/>
                </a:lnTo>
                <a:lnTo>
                  <a:pt x="6659449" y="1098550"/>
                </a:lnTo>
                <a:lnTo>
                  <a:pt x="6687862" y="1079500"/>
                </a:lnTo>
                <a:lnTo>
                  <a:pt x="6715780" y="1061720"/>
                </a:lnTo>
                <a:lnTo>
                  <a:pt x="6774094" y="1024890"/>
                </a:lnTo>
                <a:lnTo>
                  <a:pt x="6842319" y="995680"/>
                </a:lnTo>
                <a:lnTo>
                  <a:pt x="6882626" y="985520"/>
                </a:lnTo>
                <a:lnTo>
                  <a:pt x="6928385" y="977900"/>
                </a:lnTo>
                <a:lnTo>
                  <a:pt x="6980586" y="976630"/>
                </a:lnTo>
                <a:close/>
              </a:path>
              <a:path w="10058400" h="1164590">
                <a:moveTo>
                  <a:pt x="8095608" y="976630"/>
                </a:moveTo>
                <a:lnTo>
                  <a:pt x="6980586" y="976630"/>
                </a:lnTo>
                <a:lnTo>
                  <a:pt x="7032783" y="977900"/>
                </a:lnTo>
                <a:lnTo>
                  <a:pt x="7078537" y="985520"/>
                </a:lnTo>
                <a:lnTo>
                  <a:pt x="7118841" y="995680"/>
                </a:lnTo>
                <a:lnTo>
                  <a:pt x="7154685" y="1009650"/>
                </a:lnTo>
                <a:lnTo>
                  <a:pt x="7216958" y="1042670"/>
                </a:lnTo>
                <a:lnTo>
                  <a:pt x="7245369" y="1061720"/>
                </a:lnTo>
                <a:lnTo>
                  <a:pt x="7273285" y="1079500"/>
                </a:lnTo>
                <a:lnTo>
                  <a:pt x="7331595" y="1116330"/>
                </a:lnTo>
                <a:lnTo>
                  <a:pt x="7399817" y="1145540"/>
                </a:lnTo>
                <a:lnTo>
                  <a:pt x="7440123" y="1155700"/>
                </a:lnTo>
                <a:lnTo>
                  <a:pt x="7485879" y="1163320"/>
                </a:lnTo>
                <a:lnTo>
                  <a:pt x="7538078" y="1164590"/>
                </a:lnTo>
                <a:lnTo>
                  <a:pt x="7590282" y="1163320"/>
                </a:lnTo>
                <a:lnTo>
                  <a:pt x="7636043" y="1155700"/>
                </a:lnTo>
                <a:lnTo>
                  <a:pt x="7676352" y="1145540"/>
                </a:lnTo>
                <a:lnTo>
                  <a:pt x="7712200" y="1131570"/>
                </a:lnTo>
                <a:lnTo>
                  <a:pt x="7774480" y="1098550"/>
                </a:lnTo>
                <a:lnTo>
                  <a:pt x="7802894" y="1079500"/>
                </a:lnTo>
                <a:lnTo>
                  <a:pt x="7830812" y="1061720"/>
                </a:lnTo>
                <a:lnTo>
                  <a:pt x="7889124" y="1024890"/>
                </a:lnTo>
                <a:lnTo>
                  <a:pt x="7957347" y="995680"/>
                </a:lnTo>
                <a:lnTo>
                  <a:pt x="7997652" y="985520"/>
                </a:lnTo>
                <a:lnTo>
                  <a:pt x="8043409" y="977900"/>
                </a:lnTo>
                <a:lnTo>
                  <a:pt x="8095608" y="976630"/>
                </a:lnTo>
                <a:close/>
              </a:path>
              <a:path w="10058400" h="1164590">
                <a:moveTo>
                  <a:pt x="9210592" y="976630"/>
                </a:moveTo>
                <a:lnTo>
                  <a:pt x="8095608" y="976630"/>
                </a:lnTo>
                <a:lnTo>
                  <a:pt x="8147805" y="977900"/>
                </a:lnTo>
                <a:lnTo>
                  <a:pt x="8193559" y="985520"/>
                </a:lnTo>
                <a:lnTo>
                  <a:pt x="8233863" y="995680"/>
                </a:lnTo>
                <a:lnTo>
                  <a:pt x="8269707" y="1009650"/>
                </a:lnTo>
                <a:lnTo>
                  <a:pt x="8331980" y="1042670"/>
                </a:lnTo>
                <a:lnTo>
                  <a:pt x="8360391" y="1061720"/>
                </a:lnTo>
                <a:lnTo>
                  <a:pt x="8388307" y="1079500"/>
                </a:lnTo>
                <a:lnTo>
                  <a:pt x="8446617" y="1116330"/>
                </a:lnTo>
                <a:lnTo>
                  <a:pt x="8514839" y="1145540"/>
                </a:lnTo>
                <a:lnTo>
                  <a:pt x="8555144" y="1155700"/>
                </a:lnTo>
                <a:lnTo>
                  <a:pt x="8600901" y="1163320"/>
                </a:lnTo>
                <a:lnTo>
                  <a:pt x="8653100" y="1164590"/>
                </a:lnTo>
                <a:lnTo>
                  <a:pt x="8705297" y="1163320"/>
                </a:lnTo>
                <a:lnTo>
                  <a:pt x="8751051" y="1155700"/>
                </a:lnTo>
                <a:lnTo>
                  <a:pt x="8791355" y="1145540"/>
                </a:lnTo>
                <a:lnTo>
                  <a:pt x="8827199" y="1131570"/>
                </a:lnTo>
                <a:lnTo>
                  <a:pt x="8889472" y="1098550"/>
                </a:lnTo>
                <a:lnTo>
                  <a:pt x="8917883" y="1079500"/>
                </a:lnTo>
                <a:lnTo>
                  <a:pt x="8945799" y="1061720"/>
                </a:lnTo>
                <a:lnTo>
                  <a:pt x="9004109" y="1024890"/>
                </a:lnTo>
                <a:lnTo>
                  <a:pt x="9072331" y="995680"/>
                </a:lnTo>
                <a:lnTo>
                  <a:pt x="9112636" y="985520"/>
                </a:lnTo>
                <a:lnTo>
                  <a:pt x="9158393" y="977900"/>
                </a:lnTo>
                <a:lnTo>
                  <a:pt x="9210592" y="976630"/>
                </a:lnTo>
                <a:close/>
              </a:path>
              <a:path w="10058400" h="1164590">
                <a:moveTo>
                  <a:pt x="10058400" y="976630"/>
                </a:moveTo>
                <a:lnTo>
                  <a:pt x="9210592" y="976630"/>
                </a:lnTo>
                <a:lnTo>
                  <a:pt x="9262791" y="977900"/>
                </a:lnTo>
                <a:lnTo>
                  <a:pt x="9308548" y="985520"/>
                </a:lnTo>
                <a:lnTo>
                  <a:pt x="9348853" y="995680"/>
                </a:lnTo>
                <a:lnTo>
                  <a:pt x="9384699" y="1009650"/>
                </a:lnTo>
                <a:lnTo>
                  <a:pt x="9446974" y="1042670"/>
                </a:lnTo>
                <a:lnTo>
                  <a:pt x="9475386" y="1061720"/>
                </a:lnTo>
                <a:lnTo>
                  <a:pt x="9503302" y="1079500"/>
                </a:lnTo>
                <a:lnTo>
                  <a:pt x="9561613" y="1116330"/>
                </a:lnTo>
                <a:lnTo>
                  <a:pt x="9629835" y="1145540"/>
                </a:lnTo>
                <a:lnTo>
                  <a:pt x="9670141" y="1155700"/>
                </a:lnTo>
                <a:lnTo>
                  <a:pt x="9715898" y="1163320"/>
                </a:lnTo>
                <a:lnTo>
                  <a:pt x="9768097" y="1164590"/>
                </a:lnTo>
                <a:lnTo>
                  <a:pt x="9820293" y="1163320"/>
                </a:lnTo>
                <a:lnTo>
                  <a:pt x="9866048" y="1155700"/>
                </a:lnTo>
                <a:lnTo>
                  <a:pt x="9906352" y="1145540"/>
                </a:lnTo>
                <a:lnTo>
                  <a:pt x="9942196" y="1131570"/>
                </a:lnTo>
                <a:lnTo>
                  <a:pt x="10004469" y="1098550"/>
                </a:lnTo>
                <a:lnTo>
                  <a:pt x="10032881" y="1079500"/>
                </a:lnTo>
                <a:lnTo>
                  <a:pt x="10058400" y="1062990"/>
                </a:lnTo>
                <a:lnTo>
                  <a:pt x="10058400" y="976630"/>
                </a:lnTo>
                <a:close/>
              </a:path>
              <a:path w="10058400" h="1164590">
                <a:moveTo>
                  <a:pt x="10058400" y="0"/>
                </a:moveTo>
                <a:lnTo>
                  <a:pt x="0" y="0"/>
                </a:lnTo>
                <a:lnTo>
                  <a:pt x="0" y="1068070"/>
                </a:lnTo>
                <a:lnTo>
                  <a:pt x="16459" y="1059180"/>
                </a:lnTo>
                <a:lnTo>
                  <a:pt x="104943" y="1018540"/>
                </a:lnTo>
                <a:lnTo>
                  <a:pt x="150285" y="1002030"/>
                </a:lnTo>
                <a:lnTo>
                  <a:pt x="196321" y="988060"/>
                </a:lnTo>
                <a:lnTo>
                  <a:pt x="243024" y="979170"/>
                </a:lnTo>
                <a:lnTo>
                  <a:pt x="290366" y="976630"/>
                </a:lnTo>
                <a:lnTo>
                  <a:pt x="10058400" y="976630"/>
                </a:lnTo>
                <a:lnTo>
                  <a:pt x="1005840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0" i="0">
                <a:solidFill>
                  <a:srgbClr val="005596"/>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05975" y="2927350"/>
            <a:ext cx="352425" cy="466725"/>
          </a:xfrm>
          <a:custGeom>
            <a:avLst/>
            <a:gdLst/>
            <a:ahLst/>
            <a:cxnLst/>
            <a:rect l="l" t="t" r="r" b="b"/>
            <a:pathLst>
              <a:path w="352425" h="466725">
                <a:moveTo>
                  <a:pt x="0" y="466725"/>
                </a:moveTo>
                <a:lnTo>
                  <a:pt x="352425" y="466725"/>
                </a:lnTo>
                <a:lnTo>
                  <a:pt x="352425" y="0"/>
                </a:lnTo>
                <a:lnTo>
                  <a:pt x="0" y="0"/>
                </a:lnTo>
                <a:lnTo>
                  <a:pt x="0" y="466725"/>
                </a:lnTo>
                <a:close/>
              </a:path>
            </a:pathLst>
          </a:custGeom>
          <a:solidFill>
            <a:srgbClr val="EEF3F9"/>
          </a:solidFill>
        </p:spPr>
        <p:txBody>
          <a:bodyPr wrap="square" lIns="0" tIns="0" rIns="0" bIns="0" rtlCol="0"/>
          <a:lstStyle/>
          <a:p>
            <a:endParaRPr/>
          </a:p>
        </p:txBody>
      </p:sp>
      <p:sp>
        <p:nvSpPr>
          <p:cNvPr id="17" name="bk object 17"/>
          <p:cNvSpPr/>
          <p:nvPr/>
        </p:nvSpPr>
        <p:spPr>
          <a:xfrm>
            <a:off x="6589115" y="3144701"/>
            <a:ext cx="3469284" cy="462769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69"/>
            <a:ext cx="10058400" cy="1164590"/>
          </a:xfrm>
          <a:custGeom>
            <a:avLst/>
            <a:gdLst/>
            <a:ahLst/>
            <a:cxnLst/>
            <a:rect l="l" t="t" r="r" b="b"/>
            <a:pathLst>
              <a:path w="10058400" h="1164590">
                <a:moveTo>
                  <a:pt x="1405439" y="976630"/>
                </a:moveTo>
                <a:lnTo>
                  <a:pt x="290366" y="976630"/>
                </a:lnTo>
                <a:lnTo>
                  <a:pt x="331096" y="979170"/>
                </a:lnTo>
                <a:lnTo>
                  <a:pt x="372249" y="988060"/>
                </a:lnTo>
                <a:lnTo>
                  <a:pt x="413810" y="1002030"/>
                </a:lnTo>
                <a:lnTo>
                  <a:pt x="455759" y="1018540"/>
                </a:lnTo>
                <a:lnTo>
                  <a:pt x="540753" y="1059180"/>
                </a:lnTo>
                <a:lnTo>
                  <a:pt x="583764" y="1082040"/>
                </a:lnTo>
                <a:lnTo>
                  <a:pt x="670724" y="1122680"/>
                </a:lnTo>
                <a:lnTo>
                  <a:pt x="714638" y="1139190"/>
                </a:lnTo>
                <a:lnTo>
                  <a:pt x="758819" y="1153160"/>
                </a:lnTo>
                <a:lnTo>
                  <a:pt x="803248" y="1162050"/>
                </a:lnTo>
                <a:lnTo>
                  <a:pt x="847909" y="1164590"/>
                </a:lnTo>
                <a:lnTo>
                  <a:pt x="890069" y="1162050"/>
                </a:lnTo>
                <a:lnTo>
                  <a:pt x="932404" y="1153160"/>
                </a:lnTo>
                <a:lnTo>
                  <a:pt x="974898" y="1139190"/>
                </a:lnTo>
                <a:lnTo>
                  <a:pt x="1017538" y="1122680"/>
                </a:lnTo>
                <a:lnTo>
                  <a:pt x="1103196" y="1082040"/>
                </a:lnTo>
                <a:lnTo>
                  <a:pt x="1146184" y="1059180"/>
                </a:lnTo>
                <a:lnTo>
                  <a:pt x="1232409" y="1018540"/>
                </a:lnTo>
                <a:lnTo>
                  <a:pt x="1275615" y="1002030"/>
                </a:lnTo>
                <a:lnTo>
                  <a:pt x="1318866" y="988060"/>
                </a:lnTo>
                <a:lnTo>
                  <a:pt x="1362145" y="979170"/>
                </a:lnTo>
                <a:lnTo>
                  <a:pt x="1405439" y="976630"/>
                </a:lnTo>
                <a:close/>
              </a:path>
              <a:path w="10058400" h="1164590">
                <a:moveTo>
                  <a:pt x="2520486" y="976630"/>
                </a:moveTo>
                <a:lnTo>
                  <a:pt x="1405439" y="976630"/>
                </a:lnTo>
                <a:lnTo>
                  <a:pt x="1448730" y="979170"/>
                </a:lnTo>
                <a:lnTo>
                  <a:pt x="1492008" y="988060"/>
                </a:lnTo>
                <a:lnTo>
                  <a:pt x="1535257" y="1002030"/>
                </a:lnTo>
                <a:lnTo>
                  <a:pt x="1578463" y="1018540"/>
                </a:lnTo>
                <a:lnTo>
                  <a:pt x="1664687" y="1059180"/>
                </a:lnTo>
                <a:lnTo>
                  <a:pt x="1707675" y="1082040"/>
                </a:lnTo>
                <a:lnTo>
                  <a:pt x="1793333" y="1122680"/>
                </a:lnTo>
                <a:lnTo>
                  <a:pt x="1835972" y="1139190"/>
                </a:lnTo>
                <a:lnTo>
                  <a:pt x="1878465" y="1153160"/>
                </a:lnTo>
                <a:lnTo>
                  <a:pt x="1920798" y="1162050"/>
                </a:lnTo>
                <a:lnTo>
                  <a:pt x="1962956" y="1164590"/>
                </a:lnTo>
                <a:lnTo>
                  <a:pt x="2007614" y="1162050"/>
                </a:lnTo>
                <a:lnTo>
                  <a:pt x="2052041" y="1153160"/>
                </a:lnTo>
                <a:lnTo>
                  <a:pt x="2096220" y="1139190"/>
                </a:lnTo>
                <a:lnTo>
                  <a:pt x="2140133" y="1122680"/>
                </a:lnTo>
                <a:lnTo>
                  <a:pt x="2227090" y="1082040"/>
                </a:lnTo>
                <a:lnTo>
                  <a:pt x="2270100" y="1059180"/>
                </a:lnTo>
                <a:lnTo>
                  <a:pt x="2355094" y="1018540"/>
                </a:lnTo>
                <a:lnTo>
                  <a:pt x="2397042" y="1002030"/>
                </a:lnTo>
                <a:lnTo>
                  <a:pt x="2438602" y="988060"/>
                </a:lnTo>
                <a:lnTo>
                  <a:pt x="2479756" y="979170"/>
                </a:lnTo>
                <a:lnTo>
                  <a:pt x="2520486" y="976630"/>
                </a:lnTo>
                <a:close/>
              </a:path>
              <a:path w="10058400" h="1164590">
                <a:moveTo>
                  <a:pt x="3635495" y="976630"/>
                </a:moveTo>
                <a:lnTo>
                  <a:pt x="2520486" y="976630"/>
                </a:lnTo>
                <a:lnTo>
                  <a:pt x="2567825" y="979170"/>
                </a:lnTo>
                <a:lnTo>
                  <a:pt x="2614527" y="988060"/>
                </a:lnTo>
                <a:lnTo>
                  <a:pt x="2660562" y="1002030"/>
                </a:lnTo>
                <a:lnTo>
                  <a:pt x="2705902" y="1018540"/>
                </a:lnTo>
                <a:lnTo>
                  <a:pt x="2794386" y="1059180"/>
                </a:lnTo>
                <a:lnTo>
                  <a:pt x="2837471" y="1082040"/>
                </a:lnTo>
                <a:lnTo>
                  <a:pt x="2921187" y="1122680"/>
                </a:lnTo>
                <a:lnTo>
                  <a:pt x="2961761" y="1139190"/>
                </a:lnTo>
                <a:lnTo>
                  <a:pt x="3001441" y="1153160"/>
                </a:lnTo>
                <a:lnTo>
                  <a:pt x="3040198" y="1162050"/>
                </a:lnTo>
                <a:lnTo>
                  <a:pt x="3078003" y="1164590"/>
                </a:lnTo>
                <a:lnTo>
                  <a:pt x="3137157" y="1163320"/>
                </a:lnTo>
                <a:lnTo>
                  <a:pt x="3188012" y="1156970"/>
                </a:lnTo>
                <a:lnTo>
                  <a:pt x="3231652" y="1148080"/>
                </a:lnTo>
                <a:lnTo>
                  <a:pt x="3269160" y="1135380"/>
                </a:lnTo>
                <a:lnTo>
                  <a:pt x="3330116" y="1104900"/>
                </a:lnTo>
                <a:lnTo>
                  <a:pt x="3379552" y="1070610"/>
                </a:lnTo>
                <a:lnTo>
                  <a:pt x="3402659" y="1052830"/>
                </a:lnTo>
                <a:lnTo>
                  <a:pt x="3426137" y="1036320"/>
                </a:lnTo>
                <a:lnTo>
                  <a:pt x="3478543" y="1005840"/>
                </a:lnTo>
                <a:lnTo>
                  <a:pt x="3545438" y="984250"/>
                </a:lnTo>
                <a:lnTo>
                  <a:pt x="3587030" y="977900"/>
                </a:lnTo>
                <a:lnTo>
                  <a:pt x="3635495" y="976630"/>
                </a:lnTo>
                <a:close/>
              </a:path>
              <a:path w="10058400" h="1164590">
                <a:moveTo>
                  <a:pt x="4750517" y="976630"/>
                </a:moveTo>
                <a:lnTo>
                  <a:pt x="3635495" y="976630"/>
                </a:lnTo>
                <a:lnTo>
                  <a:pt x="3687699" y="977900"/>
                </a:lnTo>
                <a:lnTo>
                  <a:pt x="3733460" y="985520"/>
                </a:lnTo>
                <a:lnTo>
                  <a:pt x="3773769" y="995680"/>
                </a:lnTo>
                <a:lnTo>
                  <a:pt x="3809617" y="1009650"/>
                </a:lnTo>
                <a:lnTo>
                  <a:pt x="3871897" y="1042670"/>
                </a:lnTo>
                <a:lnTo>
                  <a:pt x="3900311" y="1061720"/>
                </a:lnTo>
                <a:lnTo>
                  <a:pt x="3928229" y="1079500"/>
                </a:lnTo>
                <a:lnTo>
                  <a:pt x="3986541" y="1116330"/>
                </a:lnTo>
                <a:lnTo>
                  <a:pt x="4054764" y="1145540"/>
                </a:lnTo>
                <a:lnTo>
                  <a:pt x="4095069" y="1155700"/>
                </a:lnTo>
                <a:lnTo>
                  <a:pt x="4140826" y="1163320"/>
                </a:lnTo>
                <a:lnTo>
                  <a:pt x="4193025" y="1164590"/>
                </a:lnTo>
                <a:lnTo>
                  <a:pt x="4245222" y="1163320"/>
                </a:lnTo>
                <a:lnTo>
                  <a:pt x="4290976" y="1155700"/>
                </a:lnTo>
                <a:lnTo>
                  <a:pt x="4331280" y="1145540"/>
                </a:lnTo>
                <a:lnTo>
                  <a:pt x="4367124" y="1131570"/>
                </a:lnTo>
                <a:lnTo>
                  <a:pt x="4429397" y="1098550"/>
                </a:lnTo>
                <a:lnTo>
                  <a:pt x="4457808" y="1079500"/>
                </a:lnTo>
                <a:lnTo>
                  <a:pt x="4485724" y="1061720"/>
                </a:lnTo>
                <a:lnTo>
                  <a:pt x="4544034" y="1024890"/>
                </a:lnTo>
                <a:lnTo>
                  <a:pt x="4612256" y="995680"/>
                </a:lnTo>
                <a:lnTo>
                  <a:pt x="4652561" y="985520"/>
                </a:lnTo>
                <a:lnTo>
                  <a:pt x="4698318" y="977900"/>
                </a:lnTo>
                <a:lnTo>
                  <a:pt x="4750517" y="976630"/>
                </a:lnTo>
                <a:close/>
              </a:path>
              <a:path w="10058400" h="1164590">
                <a:moveTo>
                  <a:pt x="5865552" y="976630"/>
                </a:moveTo>
                <a:lnTo>
                  <a:pt x="4750517" y="976630"/>
                </a:lnTo>
                <a:lnTo>
                  <a:pt x="4802718" y="977900"/>
                </a:lnTo>
                <a:lnTo>
                  <a:pt x="4848477" y="985520"/>
                </a:lnTo>
                <a:lnTo>
                  <a:pt x="4888784" y="995680"/>
                </a:lnTo>
                <a:lnTo>
                  <a:pt x="4924632" y="1009650"/>
                </a:lnTo>
                <a:lnTo>
                  <a:pt x="4986910" y="1042670"/>
                </a:lnTo>
                <a:lnTo>
                  <a:pt x="5015323" y="1061720"/>
                </a:lnTo>
                <a:lnTo>
                  <a:pt x="5043241" y="1079500"/>
                </a:lnTo>
                <a:lnTo>
                  <a:pt x="5101554" y="1116330"/>
                </a:lnTo>
                <a:lnTo>
                  <a:pt x="5169780" y="1145540"/>
                </a:lnTo>
                <a:lnTo>
                  <a:pt x="5210087" y="1155700"/>
                </a:lnTo>
                <a:lnTo>
                  <a:pt x="5255846" y="1163320"/>
                </a:lnTo>
                <a:lnTo>
                  <a:pt x="5308047" y="1164590"/>
                </a:lnTo>
                <a:lnTo>
                  <a:pt x="5360246" y="1163320"/>
                </a:lnTo>
                <a:lnTo>
                  <a:pt x="5406003" y="1155700"/>
                </a:lnTo>
                <a:lnTo>
                  <a:pt x="5446308" y="1145540"/>
                </a:lnTo>
                <a:lnTo>
                  <a:pt x="5482154" y="1131570"/>
                </a:lnTo>
                <a:lnTo>
                  <a:pt x="5544429" y="1098550"/>
                </a:lnTo>
                <a:lnTo>
                  <a:pt x="5572841" y="1079500"/>
                </a:lnTo>
                <a:lnTo>
                  <a:pt x="5600758" y="1061720"/>
                </a:lnTo>
                <a:lnTo>
                  <a:pt x="5659068" y="1024890"/>
                </a:lnTo>
                <a:lnTo>
                  <a:pt x="5727290" y="995680"/>
                </a:lnTo>
                <a:lnTo>
                  <a:pt x="5767596" y="985520"/>
                </a:lnTo>
                <a:lnTo>
                  <a:pt x="5813353" y="977900"/>
                </a:lnTo>
                <a:lnTo>
                  <a:pt x="5865552" y="976630"/>
                </a:lnTo>
                <a:close/>
              </a:path>
              <a:path w="10058400" h="1164590">
                <a:moveTo>
                  <a:pt x="6980586" y="976630"/>
                </a:moveTo>
                <a:lnTo>
                  <a:pt x="5865552" y="976630"/>
                </a:lnTo>
                <a:lnTo>
                  <a:pt x="5917751" y="977900"/>
                </a:lnTo>
                <a:lnTo>
                  <a:pt x="5963507" y="985520"/>
                </a:lnTo>
                <a:lnTo>
                  <a:pt x="6003813" y="995680"/>
                </a:lnTo>
                <a:lnTo>
                  <a:pt x="6039658" y="1009650"/>
                </a:lnTo>
                <a:lnTo>
                  <a:pt x="6101934" y="1042670"/>
                </a:lnTo>
                <a:lnTo>
                  <a:pt x="6130346" y="1061720"/>
                </a:lnTo>
                <a:lnTo>
                  <a:pt x="6158262" y="1079500"/>
                </a:lnTo>
                <a:lnTo>
                  <a:pt x="6216573" y="1116330"/>
                </a:lnTo>
                <a:lnTo>
                  <a:pt x="6284795" y="1145540"/>
                </a:lnTo>
                <a:lnTo>
                  <a:pt x="6325101" y="1155700"/>
                </a:lnTo>
                <a:lnTo>
                  <a:pt x="6370857" y="1163320"/>
                </a:lnTo>
                <a:lnTo>
                  <a:pt x="6423056" y="1164590"/>
                </a:lnTo>
                <a:lnTo>
                  <a:pt x="6475258" y="1163320"/>
                </a:lnTo>
                <a:lnTo>
                  <a:pt x="6521016" y="1155700"/>
                </a:lnTo>
                <a:lnTo>
                  <a:pt x="6561324" y="1145540"/>
                </a:lnTo>
                <a:lnTo>
                  <a:pt x="6597171" y="1131570"/>
                </a:lnTo>
                <a:lnTo>
                  <a:pt x="6659449" y="1098550"/>
                </a:lnTo>
                <a:lnTo>
                  <a:pt x="6687862" y="1079500"/>
                </a:lnTo>
                <a:lnTo>
                  <a:pt x="6715780" y="1061720"/>
                </a:lnTo>
                <a:lnTo>
                  <a:pt x="6774094" y="1024890"/>
                </a:lnTo>
                <a:lnTo>
                  <a:pt x="6842319" y="995680"/>
                </a:lnTo>
                <a:lnTo>
                  <a:pt x="6882626" y="985520"/>
                </a:lnTo>
                <a:lnTo>
                  <a:pt x="6928385" y="977900"/>
                </a:lnTo>
                <a:lnTo>
                  <a:pt x="6980586" y="976630"/>
                </a:lnTo>
                <a:close/>
              </a:path>
              <a:path w="10058400" h="1164590">
                <a:moveTo>
                  <a:pt x="8095608" y="976630"/>
                </a:moveTo>
                <a:lnTo>
                  <a:pt x="6980586" y="976630"/>
                </a:lnTo>
                <a:lnTo>
                  <a:pt x="7032783" y="977900"/>
                </a:lnTo>
                <a:lnTo>
                  <a:pt x="7078537" y="985520"/>
                </a:lnTo>
                <a:lnTo>
                  <a:pt x="7118841" y="995680"/>
                </a:lnTo>
                <a:lnTo>
                  <a:pt x="7154685" y="1009650"/>
                </a:lnTo>
                <a:lnTo>
                  <a:pt x="7216958" y="1042670"/>
                </a:lnTo>
                <a:lnTo>
                  <a:pt x="7245369" y="1061720"/>
                </a:lnTo>
                <a:lnTo>
                  <a:pt x="7273285" y="1079500"/>
                </a:lnTo>
                <a:lnTo>
                  <a:pt x="7331595" y="1116330"/>
                </a:lnTo>
                <a:lnTo>
                  <a:pt x="7399817" y="1145540"/>
                </a:lnTo>
                <a:lnTo>
                  <a:pt x="7440123" y="1155700"/>
                </a:lnTo>
                <a:lnTo>
                  <a:pt x="7485879" y="1163320"/>
                </a:lnTo>
                <a:lnTo>
                  <a:pt x="7538078" y="1164590"/>
                </a:lnTo>
                <a:lnTo>
                  <a:pt x="7590282" y="1163320"/>
                </a:lnTo>
                <a:lnTo>
                  <a:pt x="7636043" y="1155700"/>
                </a:lnTo>
                <a:lnTo>
                  <a:pt x="7676352" y="1145540"/>
                </a:lnTo>
                <a:lnTo>
                  <a:pt x="7712200" y="1131570"/>
                </a:lnTo>
                <a:lnTo>
                  <a:pt x="7774480" y="1098550"/>
                </a:lnTo>
                <a:lnTo>
                  <a:pt x="7802894" y="1079500"/>
                </a:lnTo>
                <a:lnTo>
                  <a:pt x="7830812" y="1061720"/>
                </a:lnTo>
                <a:lnTo>
                  <a:pt x="7889124" y="1024890"/>
                </a:lnTo>
                <a:lnTo>
                  <a:pt x="7957347" y="995680"/>
                </a:lnTo>
                <a:lnTo>
                  <a:pt x="7997652" y="985520"/>
                </a:lnTo>
                <a:lnTo>
                  <a:pt x="8043409" y="977900"/>
                </a:lnTo>
                <a:lnTo>
                  <a:pt x="8095608" y="976630"/>
                </a:lnTo>
                <a:close/>
              </a:path>
              <a:path w="10058400" h="1164590">
                <a:moveTo>
                  <a:pt x="9210592" y="976630"/>
                </a:moveTo>
                <a:lnTo>
                  <a:pt x="8095608" y="976630"/>
                </a:lnTo>
                <a:lnTo>
                  <a:pt x="8147805" y="977900"/>
                </a:lnTo>
                <a:lnTo>
                  <a:pt x="8193559" y="985520"/>
                </a:lnTo>
                <a:lnTo>
                  <a:pt x="8233863" y="995680"/>
                </a:lnTo>
                <a:lnTo>
                  <a:pt x="8269707" y="1009650"/>
                </a:lnTo>
                <a:lnTo>
                  <a:pt x="8331980" y="1042670"/>
                </a:lnTo>
                <a:lnTo>
                  <a:pt x="8360391" y="1061720"/>
                </a:lnTo>
                <a:lnTo>
                  <a:pt x="8388307" y="1079500"/>
                </a:lnTo>
                <a:lnTo>
                  <a:pt x="8446617" y="1116330"/>
                </a:lnTo>
                <a:lnTo>
                  <a:pt x="8514839" y="1145540"/>
                </a:lnTo>
                <a:lnTo>
                  <a:pt x="8555144" y="1155700"/>
                </a:lnTo>
                <a:lnTo>
                  <a:pt x="8600901" y="1163320"/>
                </a:lnTo>
                <a:lnTo>
                  <a:pt x="8653100" y="1164590"/>
                </a:lnTo>
                <a:lnTo>
                  <a:pt x="8705297" y="1163320"/>
                </a:lnTo>
                <a:lnTo>
                  <a:pt x="8751051" y="1155700"/>
                </a:lnTo>
                <a:lnTo>
                  <a:pt x="8791355" y="1145540"/>
                </a:lnTo>
                <a:lnTo>
                  <a:pt x="8827199" y="1131570"/>
                </a:lnTo>
                <a:lnTo>
                  <a:pt x="8889472" y="1098550"/>
                </a:lnTo>
                <a:lnTo>
                  <a:pt x="8917883" y="1079500"/>
                </a:lnTo>
                <a:lnTo>
                  <a:pt x="8945799" y="1061720"/>
                </a:lnTo>
                <a:lnTo>
                  <a:pt x="9004109" y="1024890"/>
                </a:lnTo>
                <a:lnTo>
                  <a:pt x="9072331" y="995680"/>
                </a:lnTo>
                <a:lnTo>
                  <a:pt x="9112636" y="985520"/>
                </a:lnTo>
                <a:lnTo>
                  <a:pt x="9158393" y="977900"/>
                </a:lnTo>
                <a:lnTo>
                  <a:pt x="9210592" y="976630"/>
                </a:lnTo>
                <a:close/>
              </a:path>
              <a:path w="10058400" h="1164590">
                <a:moveTo>
                  <a:pt x="10058400" y="976630"/>
                </a:moveTo>
                <a:lnTo>
                  <a:pt x="9210592" y="976630"/>
                </a:lnTo>
                <a:lnTo>
                  <a:pt x="9262791" y="977900"/>
                </a:lnTo>
                <a:lnTo>
                  <a:pt x="9308548" y="985520"/>
                </a:lnTo>
                <a:lnTo>
                  <a:pt x="9348853" y="995680"/>
                </a:lnTo>
                <a:lnTo>
                  <a:pt x="9384699" y="1009650"/>
                </a:lnTo>
                <a:lnTo>
                  <a:pt x="9446974" y="1042670"/>
                </a:lnTo>
                <a:lnTo>
                  <a:pt x="9475386" y="1061720"/>
                </a:lnTo>
                <a:lnTo>
                  <a:pt x="9503302" y="1079500"/>
                </a:lnTo>
                <a:lnTo>
                  <a:pt x="9561613" y="1116330"/>
                </a:lnTo>
                <a:lnTo>
                  <a:pt x="9629835" y="1145540"/>
                </a:lnTo>
                <a:lnTo>
                  <a:pt x="9670141" y="1155700"/>
                </a:lnTo>
                <a:lnTo>
                  <a:pt x="9715898" y="1163320"/>
                </a:lnTo>
                <a:lnTo>
                  <a:pt x="9768097" y="1164590"/>
                </a:lnTo>
                <a:lnTo>
                  <a:pt x="9820293" y="1163320"/>
                </a:lnTo>
                <a:lnTo>
                  <a:pt x="9866048" y="1155700"/>
                </a:lnTo>
                <a:lnTo>
                  <a:pt x="9906352" y="1145540"/>
                </a:lnTo>
                <a:lnTo>
                  <a:pt x="9942196" y="1131570"/>
                </a:lnTo>
                <a:lnTo>
                  <a:pt x="10004469" y="1098550"/>
                </a:lnTo>
                <a:lnTo>
                  <a:pt x="10032881" y="1079500"/>
                </a:lnTo>
                <a:lnTo>
                  <a:pt x="10058400" y="1062990"/>
                </a:lnTo>
                <a:lnTo>
                  <a:pt x="10058400" y="976630"/>
                </a:lnTo>
                <a:close/>
              </a:path>
              <a:path w="10058400" h="1164590">
                <a:moveTo>
                  <a:pt x="10058400" y="0"/>
                </a:moveTo>
                <a:lnTo>
                  <a:pt x="0" y="0"/>
                </a:lnTo>
                <a:lnTo>
                  <a:pt x="0" y="1068070"/>
                </a:lnTo>
                <a:lnTo>
                  <a:pt x="16459" y="1059180"/>
                </a:lnTo>
                <a:lnTo>
                  <a:pt x="104943" y="1018540"/>
                </a:lnTo>
                <a:lnTo>
                  <a:pt x="150285" y="1002030"/>
                </a:lnTo>
                <a:lnTo>
                  <a:pt x="196321" y="988060"/>
                </a:lnTo>
                <a:lnTo>
                  <a:pt x="243024" y="979170"/>
                </a:lnTo>
                <a:lnTo>
                  <a:pt x="290366" y="976630"/>
                </a:lnTo>
                <a:lnTo>
                  <a:pt x="10058400" y="976630"/>
                </a:lnTo>
                <a:lnTo>
                  <a:pt x="1005840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0" i="0">
                <a:solidFill>
                  <a:srgbClr val="005596"/>
                </a:solidFill>
                <a:latin typeface="Arial Unicode MS"/>
                <a:cs typeface="Arial Unicode MS"/>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005596"/>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3808" y="160238"/>
            <a:ext cx="2994025" cy="406400"/>
          </a:xfrm>
          <a:prstGeom prst="rect">
            <a:avLst/>
          </a:prstGeom>
        </p:spPr>
        <p:txBody>
          <a:bodyPr wrap="square" lIns="0" tIns="0" rIns="0" bIns="0">
            <a:spAutoFit/>
          </a:bodyPr>
          <a:lstStyle>
            <a:lvl1pPr>
              <a:defRPr sz="2500" b="0" i="0">
                <a:solidFill>
                  <a:srgbClr val="005596"/>
                </a:solidFill>
                <a:latin typeface="Arial Unicode MS"/>
                <a:cs typeface="Arial Unicode MS"/>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6/15/2020</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home.army.mil/devens/index.php/Misson%20and%20Vision/Garrison/directorate-public-works/stormwater" TargetMode="External"/><Relationship Id="rId3" Type="http://schemas.openxmlformats.org/officeDocument/2006/relationships/image" Target="../media/image3.jpg"/><Relationship Id="rId7" Type="http://schemas.openxmlformats.org/officeDocument/2006/relationships/hyperlink" Target="mailto:usarmy.devens.93-sig-bde.list.dpw-stormwater@mail.mi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xmlns="" id="{20FCEBB6-3FB6-4EE0-A08F-E08467ABB1A1}"/>
              </a:ext>
            </a:extLst>
          </p:cNvPr>
          <p:cNvSpPr txBox="1"/>
          <p:nvPr/>
        </p:nvSpPr>
        <p:spPr>
          <a:xfrm>
            <a:off x="160225" y="1905000"/>
            <a:ext cx="1654810" cy="212879"/>
          </a:xfrm>
          <a:prstGeom prst="rect">
            <a:avLst/>
          </a:prstGeom>
        </p:spPr>
        <p:txBody>
          <a:bodyPr vert="horz" wrap="square" lIns="0" tIns="12700" rIns="0" bIns="0" rtlCol="0">
            <a:spAutoFit/>
          </a:bodyPr>
          <a:lstStyle/>
          <a:p>
            <a:pPr marL="12700">
              <a:lnSpc>
                <a:spcPct val="100000"/>
              </a:lnSpc>
              <a:spcBef>
                <a:spcPts val="100"/>
              </a:spcBef>
              <a:tabLst>
                <a:tab pos="347345" algn="l"/>
                <a:tab pos="1241425" algn="l"/>
              </a:tabLst>
            </a:pPr>
            <a:r>
              <a:rPr sz="1300" spc="-110" dirty="0">
                <a:solidFill>
                  <a:srgbClr val="010202"/>
                </a:solidFill>
                <a:latin typeface="Times New Roman"/>
                <a:cs typeface="Times New Roman"/>
              </a:rPr>
              <a:t>As	</a:t>
            </a:r>
            <a:r>
              <a:rPr sz="1300" spc="-25" dirty="0">
                <a:solidFill>
                  <a:srgbClr val="010202"/>
                </a:solidFill>
                <a:latin typeface="Times New Roman"/>
                <a:cs typeface="Times New Roman"/>
              </a:rPr>
              <a:t>stormwater	</a:t>
            </a:r>
            <a:r>
              <a:rPr sz="1300" spc="5" dirty="0">
                <a:solidFill>
                  <a:srgbClr val="010202"/>
                </a:solidFill>
                <a:latin typeface="Times New Roman"/>
                <a:cs typeface="Times New Roman"/>
              </a:rPr>
              <a:t>r</a:t>
            </a:r>
            <a:r>
              <a:rPr sz="1300" spc="-25" dirty="0">
                <a:solidFill>
                  <a:srgbClr val="010202"/>
                </a:solidFill>
                <a:latin typeface="Times New Roman"/>
                <a:cs typeface="Times New Roman"/>
              </a:rPr>
              <a:t>unoff</a:t>
            </a:r>
            <a:endParaRPr sz="1300" dirty="0">
              <a:latin typeface="Times New Roman"/>
              <a:cs typeface="Times New Roman"/>
            </a:endParaRPr>
          </a:p>
        </p:txBody>
      </p:sp>
      <p:sp>
        <p:nvSpPr>
          <p:cNvPr id="6" name="object 9">
            <a:extLst>
              <a:ext uri="{FF2B5EF4-FFF2-40B4-BE49-F238E27FC236}">
                <a16:creationId xmlns:a16="http://schemas.microsoft.com/office/drawing/2014/main" xmlns="" id="{92E6BAEA-5F41-48D4-90FB-E9B78F08A8CE}"/>
              </a:ext>
            </a:extLst>
          </p:cNvPr>
          <p:cNvSpPr txBox="1"/>
          <p:nvPr/>
        </p:nvSpPr>
        <p:spPr>
          <a:xfrm>
            <a:off x="160225" y="2235200"/>
            <a:ext cx="2968625" cy="4521751"/>
          </a:xfrm>
          <a:prstGeom prst="rect">
            <a:avLst/>
          </a:prstGeom>
        </p:spPr>
        <p:txBody>
          <a:bodyPr vert="horz" wrap="square" lIns="0" tIns="45720" rIns="0" bIns="0" rtlCol="0">
            <a:spAutoFit/>
          </a:bodyPr>
          <a:lstStyle/>
          <a:p>
            <a:pPr marL="12700" marR="1258570">
              <a:lnSpc>
                <a:spcPts val="1300"/>
              </a:lnSpc>
              <a:spcBef>
                <a:spcPts val="360"/>
              </a:spcBef>
            </a:pPr>
            <a:r>
              <a:rPr sz="1300" spc="-45" dirty="0">
                <a:solidFill>
                  <a:srgbClr val="010202"/>
                </a:solidFill>
                <a:latin typeface="Times New Roman"/>
                <a:cs typeface="Times New Roman"/>
              </a:rPr>
              <a:t>collects</a:t>
            </a:r>
            <a:r>
              <a:rPr sz="1300" spc="235" dirty="0">
                <a:solidFill>
                  <a:srgbClr val="010202"/>
                </a:solidFill>
                <a:latin typeface="Times New Roman"/>
                <a:cs typeface="Times New Roman"/>
              </a:rPr>
              <a:t> </a:t>
            </a:r>
            <a:r>
              <a:rPr sz="1300" spc="-10" dirty="0">
                <a:solidFill>
                  <a:srgbClr val="010202"/>
                </a:solidFill>
                <a:latin typeface="Times New Roman"/>
                <a:cs typeface="Times New Roman"/>
              </a:rPr>
              <a:t>pollutants, </a:t>
            </a:r>
            <a:r>
              <a:rPr sz="1300" spc="-30" dirty="0">
                <a:solidFill>
                  <a:srgbClr val="010202"/>
                </a:solidFill>
                <a:latin typeface="Times New Roman"/>
                <a:cs typeface="Times New Roman"/>
              </a:rPr>
              <a:t>such  </a:t>
            </a:r>
            <a:r>
              <a:rPr sz="1300" spc="-70" dirty="0">
                <a:solidFill>
                  <a:srgbClr val="010202"/>
                </a:solidFill>
                <a:latin typeface="Times New Roman"/>
                <a:cs typeface="Times New Roman"/>
              </a:rPr>
              <a:t>as </a:t>
            </a:r>
            <a:r>
              <a:rPr sz="1300" spc="-15" dirty="0">
                <a:solidFill>
                  <a:srgbClr val="010202"/>
                </a:solidFill>
                <a:latin typeface="Times New Roman"/>
                <a:cs typeface="Times New Roman"/>
              </a:rPr>
              <a:t>trash, </a:t>
            </a:r>
            <a:r>
              <a:rPr sz="1300" spc="-35" dirty="0">
                <a:solidFill>
                  <a:srgbClr val="010202"/>
                </a:solidFill>
                <a:latin typeface="Times New Roman"/>
                <a:cs typeface="Times New Roman"/>
              </a:rPr>
              <a:t>chemicals,  </a:t>
            </a:r>
            <a:r>
              <a:rPr sz="1300" spc="-5" dirty="0">
                <a:solidFill>
                  <a:srgbClr val="010202"/>
                </a:solidFill>
                <a:latin typeface="Times New Roman"/>
                <a:cs typeface="Times New Roman"/>
              </a:rPr>
              <a:t>nutrients, and </a:t>
            </a:r>
            <a:r>
              <a:rPr sz="1300" spc="-20" dirty="0">
                <a:solidFill>
                  <a:srgbClr val="010202"/>
                </a:solidFill>
                <a:latin typeface="Times New Roman"/>
                <a:cs typeface="Times New Roman"/>
              </a:rPr>
              <a:t>sediment.  </a:t>
            </a:r>
            <a:r>
              <a:rPr sz="1300" spc="-45" dirty="0">
                <a:solidFill>
                  <a:srgbClr val="010202"/>
                </a:solidFill>
                <a:latin typeface="Times New Roman"/>
                <a:cs typeface="Times New Roman"/>
              </a:rPr>
              <a:t>This </a:t>
            </a:r>
            <a:r>
              <a:rPr sz="1300" spc="-10" dirty="0">
                <a:solidFill>
                  <a:srgbClr val="010202"/>
                </a:solidFill>
                <a:latin typeface="Times New Roman"/>
                <a:cs typeface="Times New Roman"/>
              </a:rPr>
              <a:t>untreated </a:t>
            </a:r>
            <a:r>
              <a:rPr sz="1300" spc="-20" dirty="0">
                <a:solidFill>
                  <a:srgbClr val="010202"/>
                </a:solidFill>
                <a:latin typeface="Times New Roman"/>
                <a:cs typeface="Times New Roman"/>
              </a:rPr>
              <a:t>runoff  </a:t>
            </a:r>
            <a:r>
              <a:rPr sz="1300" spc="-65" dirty="0">
                <a:solidFill>
                  <a:srgbClr val="010202"/>
                </a:solidFill>
                <a:latin typeface="Times New Roman"/>
                <a:cs typeface="Times New Roman"/>
              </a:rPr>
              <a:t>flows </a:t>
            </a:r>
            <a:r>
              <a:rPr sz="1300" spc="5" dirty="0">
                <a:solidFill>
                  <a:srgbClr val="010202"/>
                </a:solidFill>
                <a:latin typeface="Times New Roman"/>
                <a:cs typeface="Times New Roman"/>
              </a:rPr>
              <a:t>into </a:t>
            </a:r>
            <a:r>
              <a:rPr sz="1300" spc="-15" dirty="0">
                <a:solidFill>
                  <a:srgbClr val="010202"/>
                </a:solidFill>
                <a:latin typeface="Times New Roman"/>
                <a:cs typeface="Times New Roman"/>
              </a:rPr>
              <a:t>storm </a:t>
            </a:r>
            <a:r>
              <a:rPr sz="1300" spc="-25" dirty="0">
                <a:solidFill>
                  <a:srgbClr val="010202"/>
                </a:solidFill>
                <a:latin typeface="Times New Roman"/>
                <a:cs typeface="Times New Roman"/>
              </a:rPr>
              <a:t>drains  </a:t>
            </a:r>
            <a:r>
              <a:rPr sz="1300" spc="10" dirty="0">
                <a:solidFill>
                  <a:srgbClr val="010202"/>
                </a:solidFill>
                <a:latin typeface="Times New Roman"/>
                <a:cs typeface="Times New Roman"/>
              </a:rPr>
              <a:t>that </a:t>
            </a:r>
            <a:r>
              <a:rPr sz="1300" spc="-40" dirty="0">
                <a:solidFill>
                  <a:srgbClr val="010202"/>
                </a:solidFill>
                <a:latin typeface="Times New Roman"/>
                <a:cs typeface="Times New Roman"/>
              </a:rPr>
              <a:t>lead </a:t>
            </a:r>
            <a:r>
              <a:rPr sz="1300" spc="-30" dirty="0">
                <a:solidFill>
                  <a:srgbClr val="010202"/>
                </a:solidFill>
                <a:latin typeface="Times New Roman"/>
                <a:cs typeface="Times New Roman"/>
              </a:rPr>
              <a:t>directly </a:t>
            </a:r>
            <a:r>
              <a:rPr sz="1300" spc="5" dirty="0">
                <a:solidFill>
                  <a:srgbClr val="010202"/>
                </a:solidFill>
                <a:latin typeface="Times New Roman"/>
                <a:cs typeface="Times New Roman"/>
              </a:rPr>
              <a:t>to  </a:t>
            </a:r>
            <a:r>
              <a:rPr sz="1300" spc="-40" dirty="0">
                <a:solidFill>
                  <a:srgbClr val="010202"/>
                </a:solidFill>
                <a:latin typeface="Times New Roman"/>
                <a:cs typeface="Times New Roman"/>
              </a:rPr>
              <a:t>rivers, </a:t>
            </a:r>
            <a:r>
              <a:rPr sz="1300" spc="-35" dirty="0">
                <a:solidFill>
                  <a:srgbClr val="010202"/>
                </a:solidFill>
                <a:latin typeface="Times New Roman"/>
                <a:cs typeface="Times New Roman"/>
              </a:rPr>
              <a:t>streams, </a:t>
            </a:r>
            <a:r>
              <a:rPr sz="1300" spc="-30" dirty="0">
                <a:solidFill>
                  <a:srgbClr val="010202"/>
                </a:solidFill>
                <a:latin typeface="Times New Roman"/>
                <a:cs typeface="Times New Roman"/>
              </a:rPr>
              <a:t>wetlands,  </a:t>
            </a:r>
            <a:r>
              <a:rPr sz="1300" spc="-10" dirty="0">
                <a:solidFill>
                  <a:srgbClr val="010202"/>
                </a:solidFill>
                <a:latin typeface="Times New Roman"/>
                <a:cs typeface="Times New Roman"/>
              </a:rPr>
              <a:t>or </a:t>
            </a:r>
            <a:r>
              <a:rPr sz="1300" spc="-40" dirty="0">
                <a:solidFill>
                  <a:srgbClr val="010202"/>
                </a:solidFill>
                <a:latin typeface="Times New Roman"/>
                <a:cs typeface="Times New Roman"/>
              </a:rPr>
              <a:t>coastal </a:t>
            </a:r>
            <a:r>
              <a:rPr sz="1300" spc="-35" dirty="0">
                <a:solidFill>
                  <a:srgbClr val="010202"/>
                </a:solidFill>
                <a:latin typeface="Times New Roman"/>
                <a:cs typeface="Times New Roman"/>
              </a:rPr>
              <a:t>waters.</a:t>
            </a:r>
            <a:r>
              <a:rPr sz="1300" spc="-20" dirty="0">
                <a:solidFill>
                  <a:srgbClr val="010202"/>
                </a:solidFill>
                <a:latin typeface="Times New Roman"/>
                <a:cs typeface="Times New Roman"/>
              </a:rPr>
              <a:t> </a:t>
            </a:r>
            <a:r>
              <a:rPr sz="1300" spc="-45" dirty="0">
                <a:solidFill>
                  <a:srgbClr val="010202"/>
                </a:solidFill>
                <a:latin typeface="Times New Roman"/>
                <a:cs typeface="Times New Roman"/>
              </a:rPr>
              <a:t>The</a:t>
            </a:r>
            <a:endParaRPr sz="1300" dirty="0">
              <a:latin typeface="Times New Roman"/>
              <a:cs typeface="Times New Roman"/>
            </a:endParaRPr>
          </a:p>
          <a:p>
            <a:pPr marL="12700" marR="5080">
              <a:lnSpc>
                <a:spcPts val="1300"/>
              </a:lnSpc>
            </a:pPr>
            <a:r>
              <a:rPr sz="1300" spc="-20" dirty="0">
                <a:solidFill>
                  <a:srgbClr val="010202"/>
                </a:solidFill>
                <a:latin typeface="Times New Roman"/>
                <a:cs typeface="Times New Roman"/>
              </a:rPr>
              <a:t>runoff </a:t>
            </a:r>
            <a:r>
              <a:rPr sz="1300" spc="-45" dirty="0">
                <a:solidFill>
                  <a:srgbClr val="010202"/>
                </a:solidFill>
                <a:latin typeface="Times New Roman"/>
                <a:cs typeface="Times New Roman"/>
              </a:rPr>
              <a:t>carries </a:t>
            </a:r>
            <a:r>
              <a:rPr sz="1300" spc="-15" dirty="0">
                <a:solidFill>
                  <a:srgbClr val="010202"/>
                </a:solidFill>
                <a:latin typeface="Times New Roman"/>
                <a:cs typeface="Times New Roman"/>
              </a:rPr>
              <a:t>pollutants </a:t>
            </a:r>
            <a:r>
              <a:rPr sz="1300" spc="5" dirty="0">
                <a:solidFill>
                  <a:srgbClr val="010202"/>
                </a:solidFill>
                <a:latin typeface="Times New Roman"/>
                <a:cs typeface="Times New Roman"/>
              </a:rPr>
              <a:t>into </a:t>
            </a:r>
            <a:r>
              <a:rPr sz="1300" spc="-5" dirty="0">
                <a:solidFill>
                  <a:srgbClr val="010202"/>
                </a:solidFill>
                <a:latin typeface="Times New Roman"/>
                <a:cs typeface="Times New Roman"/>
              </a:rPr>
              <a:t>the </a:t>
            </a:r>
            <a:r>
              <a:rPr sz="1300" spc="-35" dirty="0">
                <a:solidFill>
                  <a:srgbClr val="010202"/>
                </a:solidFill>
                <a:latin typeface="Times New Roman"/>
                <a:cs typeface="Times New Roman"/>
              </a:rPr>
              <a:t>waterbodies  </a:t>
            </a:r>
            <a:r>
              <a:rPr sz="1300" spc="-80" dirty="0">
                <a:solidFill>
                  <a:srgbClr val="010202"/>
                </a:solidFill>
                <a:latin typeface="Times New Roman"/>
                <a:cs typeface="Times New Roman"/>
              </a:rPr>
              <a:t>we </a:t>
            </a:r>
            <a:r>
              <a:rPr sz="1300" spc="-45" dirty="0">
                <a:solidFill>
                  <a:srgbClr val="010202"/>
                </a:solidFill>
                <a:latin typeface="Times New Roman"/>
                <a:cs typeface="Times New Roman"/>
              </a:rPr>
              <a:t>use </a:t>
            </a:r>
            <a:r>
              <a:rPr sz="1300" spc="-30" dirty="0">
                <a:solidFill>
                  <a:srgbClr val="010202"/>
                </a:solidFill>
                <a:latin typeface="Times New Roman"/>
                <a:cs typeface="Times New Roman"/>
              </a:rPr>
              <a:t>for </a:t>
            </a:r>
            <a:r>
              <a:rPr sz="1300" spc="-10" dirty="0">
                <a:solidFill>
                  <a:srgbClr val="010202"/>
                </a:solidFill>
                <a:latin typeface="Times New Roman"/>
                <a:cs typeface="Times New Roman"/>
              </a:rPr>
              <a:t>drinking, </a:t>
            </a:r>
            <a:r>
              <a:rPr sz="1300" spc="-30" dirty="0">
                <a:solidFill>
                  <a:srgbClr val="010202"/>
                </a:solidFill>
                <a:latin typeface="Times New Roman"/>
                <a:cs typeface="Times New Roman"/>
              </a:rPr>
              <a:t>swimming, </a:t>
            </a:r>
            <a:r>
              <a:rPr sz="1300" spc="-5" dirty="0">
                <a:solidFill>
                  <a:srgbClr val="010202"/>
                </a:solidFill>
                <a:latin typeface="Times New Roman"/>
                <a:cs typeface="Times New Roman"/>
              </a:rPr>
              <a:t>and</a:t>
            </a:r>
            <a:r>
              <a:rPr sz="1300" spc="-40" dirty="0">
                <a:solidFill>
                  <a:srgbClr val="010202"/>
                </a:solidFill>
                <a:latin typeface="Times New Roman"/>
                <a:cs typeface="Times New Roman"/>
              </a:rPr>
              <a:t> </a:t>
            </a:r>
            <a:r>
              <a:rPr sz="1300" spc="-35" dirty="0">
                <a:solidFill>
                  <a:srgbClr val="010202"/>
                </a:solidFill>
                <a:latin typeface="Times New Roman"/>
                <a:cs typeface="Times New Roman"/>
              </a:rPr>
              <a:t>fishing.</a:t>
            </a:r>
            <a:endParaRPr sz="1300" dirty="0">
              <a:latin typeface="Times New Roman"/>
              <a:cs typeface="Times New Roman"/>
            </a:endParaRPr>
          </a:p>
          <a:p>
            <a:pPr marL="190500" marR="133350" indent="-165100">
              <a:lnSpc>
                <a:spcPts val="1300"/>
              </a:lnSpc>
              <a:spcBef>
                <a:spcPts val="1000"/>
              </a:spcBef>
              <a:buChar char="•"/>
              <a:tabLst>
                <a:tab pos="191135" algn="l"/>
              </a:tabLst>
            </a:pPr>
            <a:r>
              <a:rPr sz="1300" spc="-25" dirty="0">
                <a:solidFill>
                  <a:srgbClr val="010202"/>
                </a:solidFill>
                <a:latin typeface="Times New Roman"/>
                <a:cs typeface="Times New Roman"/>
              </a:rPr>
              <a:t>Sediment </a:t>
            </a:r>
            <a:r>
              <a:rPr sz="1300" spc="-30" dirty="0">
                <a:solidFill>
                  <a:srgbClr val="010202"/>
                </a:solidFill>
                <a:latin typeface="Times New Roman"/>
                <a:cs typeface="Times New Roman"/>
              </a:rPr>
              <a:t>can </a:t>
            </a:r>
            <a:r>
              <a:rPr sz="1300" spc="-20" dirty="0">
                <a:solidFill>
                  <a:srgbClr val="010202"/>
                </a:solidFill>
                <a:latin typeface="Times New Roman"/>
                <a:cs typeface="Times New Roman"/>
              </a:rPr>
              <a:t>cloud </a:t>
            </a:r>
            <a:r>
              <a:rPr sz="1300" spc="-5" dirty="0">
                <a:solidFill>
                  <a:srgbClr val="010202"/>
                </a:solidFill>
                <a:latin typeface="Times New Roman"/>
                <a:cs typeface="Times New Roman"/>
              </a:rPr>
              <a:t>the </a:t>
            </a:r>
            <a:r>
              <a:rPr sz="1300" spc="-40" dirty="0">
                <a:solidFill>
                  <a:srgbClr val="010202"/>
                </a:solidFill>
                <a:latin typeface="Times New Roman"/>
                <a:cs typeface="Times New Roman"/>
              </a:rPr>
              <a:t>water, </a:t>
            </a:r>
            <a:r>
              <a:rPr sz="1300" spc="-25" dirty="0">
                <a:solidFill>
                  <a:srgbClr val="010202"/>
                </a:solidFill>
                <a:latin typeface="Times New Roman"/>
                <a:cs typeface="Times New Roman"/>
              </a:rPr>
              <a:t>making </a:t>
            </a:r>
            <a:r>
              <a:rPr sz="1300" spc="5" dirty="0">
                <a:solidFill>
                  <a:srgbClr val="010202"/>
                </a:solidFill>
                <a:latin typeface="Times New Roman"/>
                <a:cs typeface="Times New Roman"/>
              </a:rPr>
              <a:t>it  </a:t>
            </a:r>
            <a:r>
              <a:rPr sz="1300" spc="-30" dirty="0">
                <a:solidFill>
                  <a:srgbClr val="010202"/>
                </a:solidFill>
                <a:latin typeface="Times New Roman"/>
                <a:cs typeface="Times New Roman"/>
              </a:rPr>
              <a:t>difficult for </a:t>
            </a:r>
            <a:r>
              <a:rPr sz="1300" spc="-20" dirty="0">
                <a:solidFill>
                  <a:srgbClr val="010202"/>
                </a:solidFill>
                <a:latin typeface="Times New Roman"/>
                <a:cs typeface="Times New Roman"/>
              </a:rPr>
              <a:t>aquatic plants </a:t>
            </a:r>
            <a:r>
              <a:rPr sz="1300" spc="5" dirty="0">
                <a:solidFill>
                  <a:srgbClr val="010202"/>
                </a:solidFill>
                <a:latin typeface="Times New Roman"/>
                <a:cs typeface="Times New Roman"/>
              </a:rPr>
              <a:t>to</a:t>
            </a:r>
            <a:r>
              <a:rPr sz="1300" spc="90" dirty="0">
                <a:solidFill>
                  <a:srgbClr val="010202"/>
                </a:solidFill>
                <a:latin typeface="Times New Roman"/>
                <a:cs typeface="Times New Roman"/>
              </a:rPr>
              <a:t> </a:t>
            </a:r>
            <a:r>
              <a:rPr sz="1300" spc="-65" dirty="0">
                <a:solidFill>
                  <a:srgbClr val="010202"/>
                </a:solidFill>
                <a:latin typeface="Times New Roman"/>
                <a:cs typeface="Times New Roman"/>
              </a:rPr>
              <a:t>grow.</a:t>
            </a:r>
            <a:endParaRPr sz="1300" dirty="0">
              <a:latin typeface="Times New Roman"/>
              <a:cs typeface="Times New Roman"/>
            </a:endParaRPr>
          </a:p>
          <a:p>
            <a:pPr marL="190500" marR="410845" indent="-165100">
              <a:lnSpc>
                <a:spcPts val="1300"/>
              </a:lnSpc>
              <a:spcBef>
                <a:spcPts val="1000"/>
              </a:spcBef>
              <a:buChar char="•"/>
              <a:tabLst>
                <a:tab pos="191135" algn="l"/>
              </a:tabLst>
            </a:pPr>
            <a:r>
              <a:rPr sz="1300" spc="-75" dirty="0">
                <a:solidFill>
                  <a:srgbClr val="010202"/>
                </a:solidFill>
                <a:latin typeface="Times New Roman"/>
                <a:cs typeface="Times New Roman"/>
              </a:rPr>
              <a:t>Excess </a:t>
            </a:r>
            <a:r>
              <a:rPr lang="en-US" sz="1300" spc="-5" dirty="0">
                <a:solidFill>
                  <a:srgbClr val="010202"/>
                </a:solidFill>
                <a:latin typeface="Times New Roman"/>
                <a:cs typeface="Times New Roman"/>
              </a:rPr>
              <a:t>nitrogen and phosphorus</a:t>
            </a:r>
            <a:r>
              <a:rPr sz="1300" spc="-5" dirty="0">
                <a:solidFill>
                  <a:srgbClr val="010202"/>
                </a:solidFill>
                <a:latin typeface="Times New Roman"/>
                <a:cs typeface="Times New Roman"/>
              </a:rPr>
              <a:t> </a:t>
            </a:r>
            <a:r>
              <a:rPr sz="1300" spc="-20" dirty="0">
                <a:solidFill>
                  <a:srgbClr val="010202"/>
                </a:solidFill>
                <a:latin typeface="Times New Roman"/>
                <a:cs typeface="Times New Roman"/>
              </a:rPr>
              <a:t>from </a:t>
            </a:r>
            <a:r>
              <a:rPr sz="1300" spc="-40" dirty="0">
                <a:solidFill>
                  <a:srgbClr val="010202"/>
                </a:solidFill>
                <a:latin typeface="Times New Roman"/>
                <a:cs typeface="Times New Roman"/>
              </a:rPr>
              <a:t>fertilizers </a:t>
            </a:r>
            <a:r>
              <a:rPr sz="1300" spc="-30" dirty="0">
                <a:solidFill>
                  <a:srgbClr val="010202"/>
                </a:solidFill>
                <a:latin typeface="Times New Roman"/>
                <a:cs typeface="Times New Roman"/>
              </a:rPr>
              <a:t>can </a:t>
            </a:r>
            <a:r>
              <a:rPr sz="1300" spc="-50" dirty="0">
                <a:solidFill>
                  <a:srgbClr val="010202"/>
                </a:solidFill>
                <a:latin typeface="Times New Roman"/>
                <a:cs typeface="Times New Roman"/>
              </a:rPr>
              <a:t>cause </a:t>
            </a:r>
            <a:r>
              <a:rPr sz="1300" spc="-60" dirty="0">
                <a:solidFill>
                  <a:srgbClr val="010202"/>
                </a:solidFill>
                <a:latin typeface="Times New Roman"/>
                <a:cs typeface="Times New Roman"/>
              </a:rPr>
              <a:t>algae</a:t>
            </a:r>
            <a:r>
              <a:rPr lang="en-US" sz="1300" spc="-60" dirty="0">
                <a:solidFill>
                  <a:srgbClr val="010202"/>
                </a:solidFill>
                <a:latin typeface="Times New Roman"/>
                <a:cs typeface="Times New Roman"/>
              </a:rPr>
              <a:t> </a:t>
            </a:r>
            <a:r>
              <a:rPr sz="1300" spc="-25" dirty="0">
                <a:solidFill>
                  <a:srgbClr val="010202"/>
                </a:solidFill>
                <a:latin typeface="Times New Roman"/>
                <a:cs typeface="Times New Roman"/>
              </a:rPr>
              <a:t>blooms.</a:t>
            </a:r>
            <a:endParaRPr sz="1300" dirty="0">
              <a:latin typeface="Times New Roman"/>
              <a:cs typeface="Times New Roman"/>
            </a:endParaRPr>
          </a:p>
          <a:p>
            <a:pPr marL="190500" marR="187325" indent="-165100">
              <a:lnSpc>
                <a:spcPts val="1300"/>
              </a:lnSpc>
              <a:spcBef>
                <a:spcPts val="1000"/>
              </a:spcBef>
              <a:buChar char="•"/>
              <a:tabLst>
                <a:tab pos="191135" algn="l"/>
              </a:tabLst>
            </a:pPr>
            <a:r>
              <a:rPr sz="1300" spc="-40" dirty="0">
                <a:solidFill>
                  <a:srgbClr val="010202"/>
                </a:solidFill>
                <a:latin typeface="Times New Roman"/>
                <a:cs typeface="Times New Roman"/>
              </a:rPr>
              <a:t>Bacteria </a:t>
            </a:r>
            <a:r>
              <a:rPr sz="1300" spc="-5" dirty="0">
                <a:solidFill>
                  <a:srgbClr val="010202"/>
                </a:solidFill>
                <a:latin typeface="Times New Roman"/>
                <a:cs typeface="Times New Roman"/>
              </a:rPr>
              <a:t>and other </a:t>
            </a:r>
            <a:r>
              <a:rPr sz="1300" spc="-25" dirty="0">
                <a:solidFill>
                  <a:srgbClr val="010202"/>
                </a:solidFill>
                <a:latin typeface="Times New Roman"/>
                <a:cs typeface="Times New Roman"/>
              </a:rPr>
              <a:t>pathogens </a:t>
            </a:r>
            <a:r>
              <a:rPr sz="1300" spc="-30" dirty="0">
                <a:solidFill>
                  <a:srgbClr val="010202"/>
                </a:solidFill>
                <a:latin typeface="Times New Roman"/>
                <a:cs typeface="Times New Roman"/>
              </a:rPr>
              <a:t>can </a:t>
            </a:r>
            <a:r>
              <a:rPr sz="1300" spc="-40" dirty="0">
                <a:solidFill>
                  <a:srgbClr val="010202"/>
                </a:solidFill>
                <a:latin typeface="Times New Roman"/>
                <a:cs typeface="Times New Roman"/>
              </a:rPr>
              <a:t>create  </a:t>
            </a:r>
            <a:r>
              <a:rPr sz="1300" spc="-15" dirty="0">
                <a:solidFill>
                  <a:srgbClr val="010202"/>
                </a:solidFill>
                <a:latin typeface="Times New Roman"/>
                <a:cs typeface="Times New Roman"/>
              </a:rPr>
              <a:t>health</a:t>
            </a:r>
            <a:r>
              <a:rPr sz="1300" spc="-5" dirty="0">
                <a:solidFill>
                  <a:srgbClr val="010202"/>
                </a:solidFill>
                <a:latin typeface="Times New Roman"/>
                <a:cs typeface="Times New Roman"/>
              </a:rPr>
              <a:t> </a:t>
            </a:r>
            <a:r>
              <a:rPr sz="1300" spc="-35" dirty="0">
                <a:solidFill>
                  <a:srgbClr val="010202"/>
                </a:solidFill>
                <a:latin typeface="Times New Roman"/>
                <a:cs typeface="Times New Roman"/>
              </a:rPr>
              <a:t>hazards.</a:t>
            </a:r>
            <a:endParaRPr sz="1300" dirty="0">
              <a:latin typeface="Times New Roman"/>
              <a:cs typeface="Times New Roman"/>
            </a:endParaRPr>
          </a:p>
          <a:p>
            <a:pPr marL="190500" marR="288290" indent="-165735" algn="just">
              <a:lnSpc>
                <a:spcPts val="1300"/>
              </a:lnSpc>
              <a:spcBef>
                <a:spcPts val="1000"/>
              </a:spcBef>
              <a:buChar char="•"/>
              <a:tabLst>
                <a:tab pos="183515" algn="l"/>
              </a:tabLst>
            </a:pPr>
            <a:r>
              <a:rPr sz="1300" spc="-50" dirty="0">
                <a:solidFill>
                  <a:srgbClr val="010202"/>
                </a:solidFill>
                <a:latin typeface="Times New Roman"/>
                <a:cs typeface="Times New Roman"/>
              </a:rPr>
              <a:t>Litter and </a:t>
            </a:r>
            <a:r>
              <a:rPr sz="1300" spc="-65" dirty="0">
                <a:solidFill>
                  <a:srgbClr val="010202"/>
                </a:solidFill>
                <a:latin typeface="Times New Roman"/>
                <a:cs typeface="Times New Roman"/>
              </a:rPr>
              <a:t>debris </a:t>
            </a:r>
            <a:r>
              <a:rPr sz="1300" spc="-70" dirty="0">
                <a:solidFill>
                  <a:srgbClr val="010202"/>
                </a:solidFill>
                <a:latin typeface="Times New Roman"/>
                <a:cs typeface="Times New Roman"/>
              </a:rPr>
              <a:t>can </a:t>
            </a:r>
            <a:r>
              <a:rPr sz="1300" spc="-65" dirty="0">
                <a:solidFill>
                  <a:srgbClr val="010202"/>
                </a:solidFill>
                <a:latin typeface="Times New Roman"/>
                <a:cs typeface="Times New Roman"/>
              </a:rPr>
              <a:t>choke, </a:t>
            </a:r>
            <a:r>
              <a:rPr sz="1300" spc="-70" dirty="0">
                <a:solidFill>
                  <a:srgbClr val="010202"/>
                </a:solidFill>
                <a:latin typeface="Times New Roman"/>
                <a:cs typeface="Times New Roman"/>
              </a:rPr>
              <a:t>suﬀocate, </a:t>
            </a:r>
            <a:r>
              <a:rPr sz="1300" spc="-50" dirty="0">
                <a:solidFill>
                  <a:srgbClr val="010202"/>
                </a:solidFill>
                <a:latin typeface="Times New Roman"/>
                <a:cs typeface="Times New Roman"/>
              </a:rPr>
              <a:t>or  </a:t>
            </a:r>
            <a:r>
              <a:rPr sz="1300" spc="-40" dirty="0">
                <a:solidFill>
                  <a:srgbClr val="010202"/>
                </a:solidFill>
                <a:latin typeface="Times New Roman"/>
                <a:cs typeface="Times New Roman"/>
              </a:rPr>
              <a:t>disable </a:t>
            </a:r>
            <a:r>
              <a:rPr sz="1300" spc="-20" dirty="0">
                <a:solidFill>
                  <a:srgbClr val="010202"/>
                </a:solidFill>
                <a:latin typeface="Times New Roman"/>
                <a:cs typeface="Times New Roman"/>
              </a:rPr>
              <a:t>aquatic </a:t>
            </a:r>
            <a:r>
              <a:rPr sz="1300" spc="-50" dirty="0">
                <a:solidFill>
                  <a:srgbClr val="010202"/>
                </a:solidFill>
                <a:latin typeface="Times New Roman"/>
                <a:cs typeface="Times New Roman"/>
              </a:rPr>
              <a:t>life </a:t>
            </a:r>
            <a:r>
              <a:rPr sz="1300" spc="-30" dirty="0">
                <a:solidFill>
                  <a:srgbClr val="010202"/>
                </a:solidFill>
                <a:latin typeface="Times New Roman"/>
                <a:cs typeface="Times New Roman"/>
              </a:rPr>
              <a:t>such </a:t>
            </a:r>
            <a:r>
              <a:rPr sz="1300" spc="-70" dirty="0">
                <a:solidFill>
                  <a:srgbClr val="010202"/>
                </a:solidFill>
                <a:latin typeface="Times New Roman"/>
                <a:cs typeface="Times New Roman"/>
              </a:rPr>
              <a:t>as </a:t>
            </a:r>
            <a:r>
              <a:rPr sz="1300" spc="-25" dirty="0">
                <a:solidFill>
                  <a:srgbClr val="010202"/>
                </a:solidFill>
                <a:latin typeface="Times New Roman"/>
                <a:cs typeface="Times New Roman"/>
              </a:rPr>
              <a:t>ducks, </a:t>
            </a:r>
            <a:r>
              <a:rPr sz="1300" spc="-40" dirty="0">
                <a:solidFill>
                  <a:srgbClr val="010202"/>
                </a:solidFill>
                <a:latin typeface="Times New Roman"/>
                <a:cs typeface="Times New Roman"/>
              </a:rPr>
              <a:t>fish,  </a:t>
            </a:r>
            <a:r>
              <a:rPr sz="1300" spc="-35" dirty="0">
                <a:solidFill>
                  <a:srgbClr val="010202"/>
                </a:solidFill>
                <a:latin typeface="Times New Roman"/>
                <a:cs typeface="Times New Roman"/>
              </a:rPr>
              <a:t>crabs, </a:t>
            </a:r>
            <a:r>
              <a:rPr sz="1300" spc="-5" dirty="0">
                <a:solidFill>
                  <a:srgbClr val="010202"/>
                </a:solidFill>
                <a:latin typeface="Times New Roman"/>
                <a:cs typeface="Times New Roman"/>
              </a:rPr>
              <a:t>and</a:t>
            </a:r>
            <a:r>
              <a:rPr sz="1300" spc="30" dirty="0">
                <a:solidFill>
                  <a:srgbClr val="010202"/>
                </a:solidFill>
                <a:latin typeface="Times New Roman"/>
                <a:cs typeface="Times New Roman"/>
              </a:rPr>
              <a:t> </a:t>
            </a:r>
            <a:r>
              <a:rPr sz="1300" spc="-25" dirty="0">
                <a:solidFill>
                  <a:srgbClr val="010202"/>
                </a:solidFill>
                <a:latin typeface="Times New Roman"/>
                <a:cs typeface="Times New Roman"/>
              </a:rPr>
              <a:t>birds.</a:t>
            </a:r>
            <a:endParaRPr sz="1300" dirty="0">
              <a:latin typeface="Times New Roman"/>
              <a:cs typeface="Times New Roman"/>
            </a:endParaRPr>
          </a:p>
          <a:p>
            <a:pPr marL="189865" marR="269240" indent="-165100" algn="just">
              <a:lnSpc>
                <a:spcPts val="1300"/>
              </a:lnSpc>
              <a:spcBef>
                <a:spcPts val="1000"/>
              </a:spcBef>
              <a:buChar char="•"/>
              <a:tabLst>
                <a:tab pos="182880" algn="l"/>
              </a:tabLst>
            </a:pPr>
            <a:r>
              <a:rPr sz="1300" spc="-55" dirty="0">
                <a:solidFill>
                  <a:srgbClr val="010202"/>
                </a:solidFill>
                <a:latin typeface="Times New Roman"/>
                <a:cs typeface="Times New Roman"/>
              </a:rPr>
              <a:t>Common </a:t>
            </a:r>
            <a:r>
              <a:rPr sz="1300" spc="-50" dirty="0">
                <a:solidFill>
                  <a:srgbClr val="010202"/>
                </a:solidFill>
                <a:latin typeface="Times New Roman"/>
                <a:cs typeface="Times New Roman"/>
              </a:rPr>
              <a:t>pollutants </a:t>
            </a:r>
            <a:r>
              <a:rPr sz="1300" spc="-75" dirty="0">
                <a:solidFill>
                  <a:srgbClr val="010202"/>
                </a:solidFill>
                <a:latin typeface="Times New Roman"/>
                <a:cs typeface="Times New Roman"/>
              </a:rPr>
              <a:t>like </a:t>
            </a:r>
            <a:r>
              <a:rPr sz="1300" spc="-50" dirty="0">
                <a:solidFill>
                  <a:srgbClr val="010202"/>
                </a:solidFill>
                <a:latin typeface="Times New Roman"/>
                <a:cs typeface="Times New Roman"/>
              </a:rPr>
              <a:t>trash, </a:t>
            </a:r>
            <a:r>
              <a:rPr sz="1300" spc="-70" dirty="0">
                <a:solidFill>
                  <a:srgbClr val="010202"/>
                </a:solidFill>
                <a:latin typeface="Times New Roman"/>
                <a:cs typeface="Times New Roman"/>
              </a:rPr>
              <a:t>pesticides,  </a:t>
            </a:r>
            <a:r>
              <a:rPr sz="1300" spc="-35" dirty="0">
                <a:solidFill>
                  <a:srgbClr val="010202"/>
                </a:solidFill>
                <a:latin typeface="Times New Roman"/>
                <a:cs typeface="Times New Roman"/>
              </a:rPr>
              <a:t>paint, </a:t>
            </a:r>
            <a:r>
              <a:rPr sz="1300" spc="-70" dirty="0">
                <a:solidFill>
                  <a:srgbClr val="010202"/>
                </a:solidFill>
                <a:latin typeface="Times New Roman"/>
                <a:cs typeface="Times New Roman"/>
              </a:rPr>
              <a:t>solvents, </a:t>
            </a:r>
            <a:r>
              <a:rPr sz="1300" spc="-50" dirty="0">
                <a:solidFill>
                  <a:srgbClr val="010202"/>
                </a:solidFill>
                <a:latin typeface="Times New Roman"/>
                <a:cs typeface="Times New Roman"/>
              </a:rPr>
              <a:t>and </a:t>
            </a:r>
            <a:r>
              <a:rPr sz="1300" spc="-45" dirty="0">
                <a:solidFill>
                  <a:srgbClr val="010202"/>
                </a:solidFill>
                <a:latin typeface="Times New Roman"/>
                <a:cs typeface="Times New Roman"/>
              </a:rPr>
              <a:t>motor </a:t>
            </a:r>
            <a:r>
              <a:rPr sz="1300" spc="-60" dirty="0">
                <a:solidFill>
                  <a:srgbClr val="010202"/>
                </a:solidFill>
                <a:latin typeface="Times New Roman"/>
                <a:cs typeface="Times New Roman"/>
              </a:rPr>
              <a:t>oil </a:t>
            </a:r>
            <a:r>
              <a:rPr sz="1300" spc="-70" dirty="0">
                <a:solidFill>
                  <a:srgbClr val="010202"/>
                </a:solidFill>
                <a:latin typeface="Times New Roman"/>
                <a:cs typeface="Times New Roman"/>
              </a:rPr>
              <a:t>can </a:t>
            </a:r>
            <a:r>
              <a:rPr sz="1300" spc="-60" dirty="0">
                <a:solidFill>
                  <a:srgbClr val="010202"/>
                </a:solidFill>
                <a:latin typeface="Times New Roman"/>
                <a:cs typeface="Times New Roman"/>
              </a:rPr>
              <a:t>poison  </a:t>
            </a:r>
            <a:r>
              <a:rPr sz="1300" spc="-35" dirty="0">
                <a:solidFill>
                  <a:srgbClr val="010202"/>
                </a:solidFill>
                <a:latin typeface="Times New Roman"/>
                <a:cs typeface="Times New Roman"/>
              </a:rPr>
              <a:t>animals </a:t>
            </a:r>
            <a:r>
              <a:rPr sz="1300" spc="-5" dirty="0">
                <a:solidFill>
                  <a:srgbClr val="010202"/>
                </a:solidFill>
                <a:latin typeface="Times New Roman"/>
                <a:cs typeface="Times New Roman"/>
              </a:rPr>
              <a:t>and</a:t>
            </a:r>
            <a:r>
              <a:rPr sz="1300" spc="30" dirty="0">
                <a:solidFill>
                  <a:srgbClr val="010202"/>
                </a:solidFill>
                <a:latin typeface="Times New Roman"/>
                <a:cs typeface="Times New Roman"/>
              </a:rPr>
              <a:t> </a:t>
            </a:r>
            <a:r>
              <a:rPr sz="1300" spc="-25" dirty="0">
                <a:solidFill>
                  <a:srgbClr val="010202"/>
                </a:solidFill>
                <a:latin typeface="Times New Roman"/>
                <a:cs typeface="Times New Roman"/>
              </a:rPr>
              <a:t>people.</a:t>
            </a:r>
            <a:endParaRPr sz="1200" dirty="0">
              <a:latin typeface="Times New Roman"/>
              <a:cs typeface="Times New Roman"/>
            </a:endParaRPr>
          </a:p>
        </p:txBody>
      </p:sp>
      <p:sp>
        <p:nvSpPr>
          <p:cNvPr id="8" name="object 4">
            <a:extLst>
              <a:ext uri="{FF2B5EF4-FFF2-40B4-BE49-F238E27FC236}">
                <a16:creationId xmlns:a16="http://schemas.microsoft.com/office/drawing/2014/main" xmlns="" id="{507C5F90-6502-491D-A635-A2694BC96948}"/>
              </a:ext>
            </a:extLst>
          </p:cNvPr>
          <p:cNvSpPr/>
          <p:nvPr/>
        </p:nvSpPr>
        <p:spPr>
          <a:xfrm>
            <a:off x="1959297" y="1977455"/>
            <a:ext cx="1106267" cy="1473197"/>
          </a:xfrm>
          <a:prstGeom prst="rect">
            <a:avLst/>
          </a:prstGeom>
          <a:blipFill>
            <a:blip r:embed="rId3" cstate="print"/>
            <a:stretch>
              <a:fillRect/>
            </a:stretch>
          </a:blipFill>
          <a:effectLst>
            <a:outerShdw blurRad="203200" dist="50800" dir="5400000" algn="ctr" rotWithShape="0">
              <a:srgbClr val="000000">
                <a:alpha val="90000"/>
              </a:srgbClr>
            </a:outerShdw>
          </a:effectLst>
        </p:spPr>
        <p:txBody>
          <a:bodyPr wrap="square" lIns="0" tIns="0" rIns="0" bIns="0" rtlCol="0"/>
          <a:lstStyle/>
          <a:p>
            <a:endParaRPr/>
          </a:p>
        </p:txBody>
      </p:sp>
      <p:sp>
        <p:nvSpPr>
          <p:cNvPr id="9" name="object 23">
            <a:extLst>
              <a:ext uri="{FF2B5EF4-FFF2-40B4-BE49-F238E27FC236}">
                <a16:creationId xmlns:a16="http://schemas.microsoft.com/office/drawing/2014/main" xmlns="" id="{C8D9912C-9D4E-4741-B6CB-2C941448EF1B}"/>
              </a:ext>
            </a:extLst>
          </p:cNvPr>
          <p:cNvSpPr txBox="1"/>
          <p:nvPr/>
        </p:nvSpPr>
        <p:spPr>
          <a:xfrm>
            <a:off x="3563472" y="636181"/>
            <a:ext cx="2853055" cy="3554819"/>
          </a:xfrm>
          <a:prstGeom prst="rect">
            <a:avLst/>
          </a:prstGeom>
        </p:spPr>
        <p:txBody>
          <a:bodyPr vert="horz" wrap="square" lIns="0" tIns="45720" rIns="0" bIns="0" rtlCol="0">
            <a:spAutoFit/>
          </a:bodyPr>
          <a:lstStyle/>
          <a:p>
            <a:pPr marL="219075" marR="42545" indent="-219075" algn="ctr">
              <a:lnSpc>
                <a:spcPts val="1300"/>
              </a:lnSpc>
              <a:spcBef>
                <a:spcPts val="360"/>
              </a:spcBef>
            </a:pPr>
            <a:r>
              <a:rPr sz="1300" b="1" spc="-30" dirty="0">
                <a:solidFill>
                  <a:srgbClr val="010202"/>
                </a:solidFill>
                <a:latin typeface="Times New Roman"/>
                <a:cs typeface="Times New Roman"/>
              </a:rPr>
              <a:t>If </a:t>
            </a:r>
            <a:r>
              <a:rPr sz="1300" b="1" spc="-5" dirty="0">
                <a:solidFill>
                  <a:srgbClr val="010202"/>
                </a:solidFill>
                <a:latin typeface="Times New Roman"/>
                <a:cs typeface="Times New Roman"/>
              </a:rPr>
              <a:t>the </a:t>
            </a:r>
            <a:r>
              <a:rPr sz="1300" b="1" spc="-40" dirty="0">
                <a:solidFill>
                  <a:srgbClr val="010202"/>
                </a:solidFill>
                <a:latin typeface="Times New Roman"/>
                <a:cs typeface="Times New Roman"/>
              </a:rPr>
              <a:t>spill </a:t>
            </a:r>
            <a:r>
              <a:rPr sz="1300" b="1" spc="-60" dirty="0">
                <a:solidFill>
                  <a:srgbClr val="010202"/>
                </a:solidFill>
                <a:latin typeface="Times New Roman"/>
                <a:cs typeface="Times New Roman"/>
              </a:rPr>
              <a:t>is </a:t>
            </a:r>
            <a:r>
              <a:rPr sz="1300" b="1" spc="-20" dirty="0">
                <a:solidFill>
                  <a:srgbClr val="010202"/>
                </a:solidFill>
                <a:latin typeface="Times New Roman"/>
                <a:cs typeface="Times New Roman"/>
              </a:rPr>
              <a:t>life-threatening, </a:t>
            </a:r>
            <a:r>
              <a:rPr sz="1300" b="1" spc="-30" dirty="0">
                <a:solidFill>
                  <a:srgbClr val="010202"/>
                </a:solidFill>
                <a:latin typeface="Times New Roman"/>
                <a:cs typeface="Times New Roman"/>
              </a:rPr>
              <a:t>immediately  </a:t>
            </a:r>
            <a:r>
              <a:rPr sz="1300" b="1" spc="-50" dirty="0">
                <a:solidFill>
                  <a:srgbClr val="010202"/>
                </a:solidFill>
                <a:latin typeface="Times New Roman"/>
                <a:cs typeface="Times New Roman"/>
              </a:rPr>
              <a:t>call </a:t>
            </a:r>
            <a:r>
              <a:rPr sz="1300" b="1" dirty="0">
                <a:solidFill>
                  <a:srgbClr val="010202"/>
                </a:solidFill>
                <a:latin typeface="Times New Roman"/>
                <a:cs typeface="Times New Roman"/>
              </a:rPr>
              <a:t>911, </a:t>
            </a:r>
            <a:r>
              <a:rPr sz="1300" b="1" spc="5" dirty="0">
                <a:solidFill>
                  <a:srgbClr val="010202"/>
                </a:solidFill>
                <a:latin typeface="Times New Roman"/>
                <a:cs typeface="Times New Roman"/>
              </a:rPr>
              <a:t>then </a:t>
            </a:r>
            <a:r>
              <a:rPr sz="1300" b="1" spc="-5" dirty="0">
                <a:solidFill>
                  <a:srgbClr val="010202"/>
                </a:solidFill>
                <a:latin typeface="Times New Roman"/>
                <a:cs typeface="Times New Roman"/>
              </a:rPr>
              <a:t>the </a:t>
            </a:r>
            <a:r>
              <a:rPr lang="en-US" sz="1300" b="1" spc="-20" dirty="0">
                <a:solidFill>
                  <a:srgbClr val="010202"/>
                </a:solidFill>
                <a:latin typeface="Times New Roman"/>
                <a:cs typeface="Times New Roman"/>
              </a:rPr>
              <a:t>DPW – Environmental Division</a:t>
            </a:r>
          </a:p>
          <a:p>
            <a:pPr marL="219075" marR="42545" indent="-219075" algn="ctr">
              <a:lnSpc>
                <a:spcPts val="1300"/>
              </a:lnSpc>
              <a:spcBef>
                <a:spcPts val="360"/>
              </a:spcBef>
            </a:pPr>
            <a:r>
              <a:rPr lang="en-US" sz="1300" b="1" spc="-20" dirty="0">
                <a:solidFill>
                  <a:srgbClr val="010202"/>
                </a:solidFill>
                <a:latin typeface="Times New Roman"/>
                <a:cs typeface="Times New Roman"/>
              </a:rPr>
              <a:t> </a:t>
            </a:r>
            <a:r>
              <a:rPr lang="en-US" sz="1300" b="1" spc="-30" dirty="0">
                <a:solidFill>
                  <a:srgbClr val="010202"/>
                </a:solidFill>
                <a:latin typeface="Times New Roman"/>
                <a:cs typeface="Times New Roman"/>
              </a:rPr>
              <a:t>If </a:t>
            </a:r>
            <a:r>
              <a:rPr lang="en-US" sz="1300" b="1" spc="15" dirty="0">
                <a:solidFill>
                  <a:srgbClr val="010202"/>
                </a:solidFill>
                <a:latin typeface="Times New Roman"/>
                <a:cs typeface="Times New Roman"/>
              </a:rPr>
              <a:t>not </a:t>
            </a:r>
            <a:r>
              <a:rPr lang="en-US" sz="1300" b="1" spc="-20" dirty="0">
                <a:solidFill>
                  <a:srgbClr val="010202"/>
                </a:solidFill>
                <a:latin typeface="Times New Roman"/>
                <a:cs typeface="Times New Roman"/>
              </a:rPr>
              <a:t>life-threatening, </a:t>
            </a:r>
            <a:r>
              <a:rPr lang="en-US" sz="1300" b="1" spc="-30" dirty="0">
                <a:solidFill>
                  <a:srgbClr val="010202"/>
                </a:solidFill>
                <a:latin typeface="Times New Roman"/>
                <a:cs typeface="Times New Roman"/>
              </a:rPr>
              <a:t>immediately </a:t>
            </a:r>
            <a:r>
              <a:rPr lang="en-US" sz="1300" b="1" spc="-50" dirty="0">
                <a:solidFill>
                  <a:srgbClr val="010202"/>
                </a:solidFill>
                <a:latin typeface="Times New Roman"/>
                <a:cs typeface="Times New Roman"/>
              </a:rPr>
              <a:t>call </a:t>
            </a:r>
            <a:r>
              <a:rPr lang="en-US" sz="1300" b="1" spc="-5" dirty="0">
                <a:solidFill>
                  <a:srgbClr val="010202"/>
                </a:solidFill>
                <a:latin typeface="Times New Roman"/>
                <a:cs typeface="Times New Roman"/>
              </a:rPr>
              <a:t>the </a:t>
            </a:r>
            <a:r>
              <a:rPr lang="en-US" sz="1300" b="1" spc="-20" dirty="0">
                <a:solidFill>
                  <a:srgbClr val="010202"/>
                </a:solidFill>
                <a:latin typeface="Times New Roman"/>
                <a:cs typeface="Times New Roman"/>
              </a:rPr>
              <a:t>DPW – Environmental Division 978-615-6106 or the DoD Police 978-615-6067</a:t>
            </a:r>
            <a:endParaRPr lang="en-US" sz="1300" b="1" dirty="0">
              <a:latin typeface="Times New Roman"/>
              <a:cs typeface="Times New Roman"/>
            </a:endParaRPr>
          </a:p>
          <a:p>
            <a:pPr marL="12700">
              <a:lnSpc>
                <a:spcPct val="100000"/>
              </a:lnSpc>
              <a:spcBef>
                <a:spcPts val="120"/>
              </a:spcBef>
            </a:pPr>
            <a:r>
              <a:rPr sz="1300" spc="-30" dirty="0">
                <a:solidFill>
                  <a:srgbClr val="010202"/>
                </a:solidFill>
                <a:latin typeface="Times New Roman"/>
                <a:cs typeface="Times New Roman"/>
              </a:rPr>
              <a:t>If </a:t>
            </a:r>
            <a:r>
              <a:rPr sz="1300" spc="-65" dirty="0">
                <a:solidFill>
                  <a:srgbClr val="010202"/>
                </a:solidFill>
                <a:latin typeface="Times New Roman"/>
                <a:cs typeface="Times New Roman"/>
              </a:rPr>
              <a:t>safe </a:t>
            </a:r>
            <a:r>
              <a:rPr sz="1300" spc="5" dirty="0">
                <a:solidFill>
                  <a:srgbClr val="010202"/>
                </a:solidFill>
                <a:latin typeface="Times New Roman"/>
                <a:cs typeface="Times New Roman"/>
              </a:rPr>
              <a:t>to </a:t>
            </a:r>
            <a:r>
              <a:rPr sz="1300" spc="-5" dirty="0">
                <a:solidFill>
                  <a:srgbClr val="010202"/>
                </a:solidFill>
                <a:latin typeface="Times New Roman"/>
                <a:cs typeface="Times New Roman"/>
              </a:rPr>
              <a:t>do</a:t>
            </a:r>
            <a:r>
              <a:rPr sz="1300" spc="80" dirty="0">
                <a:solidFill>
                  <a:srgbClr val="010202"/>
                </a:solidFill>
                <a:latin typeface="Times New Roman"/>
                <a:cs typeface="Times New Roman"/>
              </a:rPr>
              <a:t> </a:t>
            </a:r>
            <a:r>
              <a:rPr sz="1300" spc="-50" dirty="0">
                <a:solidFill>
                  <a:srgbClr val="010202"/>
                </a:solidFill>
                <a:latin typeface="Times New Roman"/>
                <a:cs typeface="Times New Roman"/>
              </a:rPr>
              <a:t>so:</a:t>
            </a:r>
            <a:endParaRPr sz="1300" dirty="0">
              <a:latin typeface="Times New Roman"/>
              <a:cs typeface="Times New Roman"/>
            </a:endParaRPr>
          </a:p>
          <a:p>
            <a:pPr marL="173355" indent="-161290">
              <a:lnSpc>
                <a:spcPct val="100000"/>
              </a:lnSpc>
              <a:spcBef>
                <a:spcPts val="740"/>
              </a:spcBef>
              <a:buChar char="•"/>
              <a:tabLst>
                <a:tab pos="173990" algn="l"/>
              </a:tabLst>
            </a:pPr>
            <a:r>
              <a:rPr sz="1300" dirty="0">
                <a:solidFill>
                  <a:srgbClr val="010202"/>
                </a:solidFill>
                <a:latin typeface="Times New Roman"/>
                <a:cs typeface="Times New Roman"/>
              </a:rPr>
              <a:t>STOP </a:t>
            </a:r>
            <a:r>
              <a:rPr sz="1300" spc="45" dirty="0">
                <a:solidFill>
                  <a:srgbClr val="010202"/>
                </a:solidFill>
                <a:latin typeface="Times New Roman"/>
                <a:cs typeface="Times New Roman"/>
              </a:rPr>
              <a:t>THE </a:t>
            </a:r>
            <a:r>
              <a:rPr sz="1300" spc="-20" dirty="0">
                <a:solidFill>
                  <a:srgbClr val="010202"/>
                </a:solidFill>
                <a:latin typeface="Times New Roman"/>
                <a:cs typeface="Times New Roman"/>
              </a:rPr>
              <a:t>FLOW </a:t>
            </a:r>
            <a:r>
              <a:rPr sz="1300" spc="35" dirty="0">
                <a:solidFill>
                  <a:srgbClr val="010202"/>
                </a:solidFill>
                <a:latin typeface="Times New Roman"/>
                <a:cs typeface="Times New Roman"/>
              </a:rPr>
              <a:t>OF</a:t>
            </a:r>
            <a:r>
              <a:rPr sz="1300" spc="-110" dirty="0">
                <a:solidFill>
                  <a:srgbClr val="010202"/>
                </a:solidFill>
                <a:latin typeface="Times New Roman"/>
                <a:cs typeface="Times New Roman"/>
              </a:rPr>
              <a:t> </a:t>
            </a:r>
            <a:r>
              <a:rPr sz="1300" spc="30" dirty="0">
                <a:solidFill>
                  <a:srgbClr val="010202"/>
                </a:solidFill>
                <a:latin typeface="Times New Roman"/>
                <a:cs typeface="Times New Roman"/>
              </a:rPr>
              <a:t>PRODUCT</a:t>
            </a:r>
            <a:endParaRPr sz="1300" dirty="0">
              <a:latin typeface="Times New Roman"/>
              <a:cs typeface="Times New Roman"/>
            </a:endParaRPr>
          </a:p>
          <a:p>
            <a:pPr marL="173355" indent="-161290">
              <a:lnSpc>
                <a:spcPct val="100000"/>
              </a:lnSpc>
              <a:spcBef>
                <a:spcPts val="740"/>
              </a:spcBef>
              <a:buChar char="•"/>
              <a:tabLst>
                <a:tab pos="173990" algn="l"/>
              </a:tabLst>
            </a:pPr>
            <a:r>
              <a:rPr sz="1300" spc="-40" dirty="0">
                <a:solidFill>
                  <a:srgbClr val="010202"/>
                </a:solidFill>
                <a:latin typeface="Times New Roman"/>
                <a:cs typeface="Times New Roman"/>
              </a:rPr>
              <a:t>WARN</a:t>
            </a:r>
            <a:r>
              <a:rPr sz="1300" spc="-5" dirty="0">
                <a:solidFill>
                  <a:srgbClr val="010202"/>
                </a:solidFill>
                <a:latin typeface="Times New Roman"/>
                <a:cs typeface="Times New Roman"/>
              </a:rPr>
              <a:t> PERSONNEL</a:t>
            </a:r>
            <a:endParaRPr sz="1300" dirty="0">
              <a:latin typeface="Times New Roman"/>
              <a:cs typeface="Times New Roman"/>
            </a:endParaRPr>
          </a:p>
          <a:p>
            <a:pPr marL="173355" indent="-161290">
              <a:lnSpc>
                <a:spcPct val="100000"/>
              </a:lnSpc>
              <a:spcBef>
                <a:spcPts val="740"/>
              </a:spcBef>
              <a:buChar char="•"/>
              <a:tabLst>
                <a:tab pos="173990" algn="l"/>
              </a:tabLst>
            </a:pPr>
            <a:r>
              <a:rPr sz="1300" spc="10" dirty="0">
                <a:solidFill>
                  <a:srgbClr val="010202"/>
                </a:solidFill>
                <a:latin typeface="Times New Roman"/>
                <a:cs typeface="Times New Roman"/>
              </a:rPr>
              <a:t>PROTECT </a:t>
            </a:r>
            <a:r>
              <a:rPr sz="1300" spc="-30" dirty="0">
                <a:solidFill>
                  <a:srgbClr val="010202"/>
                </a:solidFill>
                <a:latin typeface="Times New Roman"/>
                <a:cs typeface="Times New Roman"/>
              </a:rPr>
              <a:t>STORMWATER</a:t>
            </a:r>
            <a:r>
              <a:rPr sz="1300" spc="-20" dirty="0">
                <a:solidFill>
                  <a:srgbClr val="010202"/>
                </a:solidFill>
                <a:latin typeface="Times New Roman"/>
                <a:cs typeface="Times New Roman"/>
              </a:rPr>
              <a:t> </a:t>
            </a:r>
            <a:r>
              <a:rPr sz="1300" spc="-15" dirty="0">
                <a:solidFill>
                  <a:srgbClr val="010202"/>
                </a:solidFill>
                <a:latin typeface="Times New Roman"/>
                <a:cs typeface="Times New Roman"/>
              </a:rPr>
              <a:t>INLETS</a:t>
            </a:r>
            <a:endParaRPr sz="1300" dirty="0">
              <a:latin typeface="Times New Roman"/>
              <a:cs typeface="Times New Roman"/>
            </a:endParaRPr>
          </a:p>
          <a:p>
            <a:pPr marL="173355" indent="-161290">
              <a:lnSpc>
                <a:spcPct val="100000"/>
              </a:lnSpc>
              <a:spcBef>
                <a:spcPts val="740"/>
              </a:spcBef>
              <a:buChar char="•"/>
              <a:tabLst>
                <a:tab pos="173990" algn="l"/>
              </a:tabLst>
            </a:pPr>
            <a:r>
              <a:rPr sz="1300" spc="25" dirty="0">
                <a:solidFill>
                  <a:srgbClr val="010202"/>
                </a:solidFill>
                <a:latin typeface="Times New Roman"/>
                <a:cs typeface="Times New Roman"/>
              </a:rPr>
              <a:t>SHUT </a:t>
            </a:r>
            <a:r>
              <a:rPr sz="1300" spc="15" dirty="0">
                <a:solidFill>
                  <a:srgbClr val="010202"/>
                </a:solidFill>
                <a:latin typeface="Times New Roman"/>
                <a:cs typeface="Times New Roman"/>
              </a:rPr>
              <a:t>OFF </a:t>
            </a:r>
            <a:r>
              <a:rPr sz="1300" spc="45" dirty="0">
                <a:solidFill>
                  <a:srgbClr val="010202"/>
                </a:solidFill>
                <a:latin typeface="Times New Roman"/>
                <a:cs typeface="Times New Roman"/>
              </a:rPr>
              <a:t>IGNITION</a:t>
            </a:r>
            <a:r>
              <a:rPr sz="1300" spc="-60" dirty="0">
                <a:solidFill>
                  <a:srgbClr val="010202"/>
                </a:solidFill>
                <a:latin typeface="Times New Roman"/>
                <a:cs typeface="Times New Roman"/>
              </a:rPr>
              <a:t> </a:t>
            </a:r>
            <a:r>
              <a:rPr sz="1300" spc="-20" dirty="0">
                <a:solidFill>
                  <a:srgbClr val="010202"/>
                </a:solidFill>
                <a:latin typeface="Times New Roman"/>
                <a:cs typeface="Times New Roman"/>
              </a:rPr>
              <a:t>SOURCES</a:t>
            </a:r>
            <a:endParaRPr sz="1300" dirty="0">
              <a:latin typeface="Times New Roman"/>
              <a:cs typeface="Times New Roman"/>
            </a:endParaRPr>
          </a:p>
          <a:p>
            <a:pPr marL="173355" indent="-161290">
              <a:lnSpc>
                <a:spcPct val="100000"/>
              </a:lnSpc>
              <a:spcBef>
                <a:spcPts val="735"/>
              </a:spcBef>
              <a:buChar char="•"/>
              <a:tabLst>
                <a:tab pos="173990" algn="l"/>
              </a:tabLst>
            </a:pPr>
            <a:r>
              <a:rPr sz="1300" spc="-5" dirty="0">
                <a:solidFill>
                  <a:srgbClr val="010202"/>
                </a:solidFill>
                <a:latin typeface="Times New Roman"/>
                <a:cs typeface="Times New Roman"/>
              </a:rPr>
              <a:t>INITIATE </a:t>
            </a:r>
            <a:r>
              <a:rPr sz="1300" spc="25" dirty="0">
                <a:solidFill>
                  <a:srgbClr val="010202"/>
                </a:solidFill>
                <a:latin typeface="Times New Roman"/>
                <a:cs typeface="Times New Roman"/>
              </a:rPr>
              <a:t>CONTAINMENT</a:t>
            </a:r>
            <a:endParaRPr sz="1300" dirty="0">
              <a:latin typeface="Times New Roman"/>
              <a:cs typeface="Times New Roman"/>
            </a:endParaRPr>
          </a:p>
          <a:p>
            <a:pPr marL="173355" marR="284480" indent="-161290" algn="just">
              <a:lnSpc>
                <a:spcPts val="1300"/>
              </a:lnSpc>
              <a:spcBef>
                <a:spcPts val="1005"/>
              </a:spcBef>
              <a:buChar char="•"/>
              <a:tabLst>
                <a:tab pos="168910" algn="l"/>
              </a:tabLst>
            </a:pPr>
            <a:r>
              <a:rPr sz="1300" spc="-55" dirty="0">
                <a:solidFill>
                  <a:srgbClr val="010202"/>
                </a:solidFill>
                <a:latin typeface="Times New Roman"/>
                <a:cs typeface="Times New Roman"/>
              </a:rPr>
              <a:t>COMPLETE </a:t>
            </a:r>
            <a:r>
              <a:rPr sz="1300" spc="-20" dirty="0">
                <a:solidFill>
                  <a:srgbClr val="010202"/>
                </a:solidFill>
                <a:latin typeface="Times New Roman"/>
                <a:cs typeface="Times New Roman"/>
              </a:rPr>
              <a:t>THE </a:t>
            </a:r>
            <a:r>
              <a:rPr sz="1300" spc="-100" dirty="0">
                <a:solidFill>
                  <a:srgbClr val="010202"/>
                </a:solidFill>
                <a:latin typeface="Times New Roman"/>
                <a:cs typeface="Times New Roman"/>
              </a:rPr>
              <a:t>SPILL </a:t>
            </a:r>
            <a:r>
              <a:rPr sz="1300" spc="-75" dirty="0">
                <a:solidFill>
                  <a:srgbClr val="010202"/>
                </a:solidFill>
                <a:latin typeface="Times New Roman"/>
                <a:cs typeface="Times New Roman"/>
              </a:rPr>
              <a:t>RESPONSE  </a:t>
            </a:r>
            <a:r>
              <a:rPr sz="1300" spc="15" dirty="0">
                <a:solidFill>
                  <a:srgbClr val="010202"/>
                </a:solidFill>
                <a:latin typeface="Times New Roman"/>
                <a:cs typeface="Times New Roman"/>
              </a:rPr>
              <a:t>FORM </a:t>
            </a:r>
            <a:r>
              <a:rPr sz="1300" spc="5" dirty="0">
                <a:solidFill>
                  <a:srgbClr val="010202"/>
                </a:solidFill>
                <a:latin typeface="Times New Roman"/>
                <a:cs typeface="Times New Roman"/>
              </a:rPr>
              <a:t>AND </a:t>
            </a:r>
            <a:r>
              <a:rPr sz="1300" spc="-10" dirty="0">
                <a:solidFill>
                  <a:srgbClr val="010202"/>
                </a:solidFill>
                <a:latin typeface="Times New Roman"/>
                <a:cs typeface="Times New Roman"/>
              </a:rPr>
              <a:t>SUBMIT </a:t>
            </a:r>
            <a:r>
              <a:rPr sz="1300" spc="35" dirty="0">
                <a:solidFill>
                  <a:srgbClr val="010202"/>
                </a:solidFill>
                <a:latin typeface="Times New Roman"/>
                <a:cs typeface="Times New Roman"/>
              </a:rPr>
              <a:t>IT </a:t>
            </a:r>
            <a:r>
              <a:rPr sz="1300" spc="55" dirty="0">
                <a:solidFill>
                  <a:srgbClr val="010202"/>
                </a:solidFill>
                <a:latin typeface="Times New Roman"/>
                <a:cs typeface="Times New Roman"/>
              </a:rPr>
              <a:t>TO</a:t>
            </a:r>
            <a:r>
              <a:rPr sz="1300" spc="-215" dirty="0">
                <a:solidFill>
                  <a:srgbClr val="010202"/>
                </a:solidFill>
                <a:latin typeface="Times New Roman"/>
                <a:cs typeface="Times New Roman"/>
              </a:rPr>
              <a:t> </a:t>
            </a:r>
            <a:r>
              <a:rPr sz="1300" spc="45" dirty="0">
                <a:solidFill>
                  <a:srgbClr val="010202"/>
                </a:solidFill>
                <a:latin typeface="Times New Roman"/>
                <a:cs typeface="Times New Roman"/>
              </a:rPr>
              <a:t>THE  </a:t>
            </a:r>
            <a:r>
              <a:rPr sz="1300" spc="-5" dirty="0">
                <a:solidFill>
                  <a:srgbClr val="010202"/>
                </a:solidFill>
                <a:latin typeface="Times New Roman"/>
                <a:cs typeface="Times New Roman"/>
              </a:rPr>
              <a:t>ENVIRONMENTAL</a:t>
            </a:r>
            <a:r>
              <a:rPr sz="1300" spc="-10" dirty="0">
                <a:solidFill>
                  <a:srgbClr val="010202"/>
                </a:solidFill>
                <a:latin typeface="Times New Roman"/>
                <a:cs typeface="Times New Roman"/>
              </a:rPr>
              <a:t> </a:t>
            </a:r>
            <a:r>
              <a:rPr sz="1300" spc="40" dirty="0">
                <a:solidFill>
                  <a:srgbClr val="010202"/>
                </a:solidFill>
                <a:latin typeface="Times New Roman"/>
                <a:cs typeface="Times New Roman"/>
              </a:rPr>
              <a:t>POC</a:t>
            </a:r>
            <a:endParaRPr sz="1300" dirty="0">
              <a:latin typeface="Times New Roman"/>
              <a:cs typeface="Times New Roman"/>
            </a:endParaRPr>
          </a:p>
        </p:txBody>
      </p:sp>
      <p:sp>
        <p:nvSpPr>
          <p:cNvPr id="10" name="object 25">
            <a:extLst>
              <a:ext uri="{FF2B5EF4-FFF2-40B4-BE49-F238E27FC236}">
                <a16:creationId xmlns:a16="http://schemas.microsoft.com/office/drawing/2014/main" xmlns="" id="{80EB321C-981B-4300-87F8-8F7F0954FC75}"/>
              </a:ext>
            </a:extLst>
          </p:cNvPr>
          <p:cNvSpPr txBox="1"/>
          <p:nvPr/>
        </p:nvSpPr>
        <p:spPr>
          <a:xfrm>
            <a:off x="3563472" y="4882356"/>
            <a:ext cx="2931795" cy="2051844"/>
          </a:xfrm>
          <a:prstGeom prst="rect">
            <a:avLst/>
          </a:prstGeom>
        </p:spPr>
        <p:txBody>
          <a:bodyPr vert="horz" wrap="square" lIns="0" tIns="12700" rIns="0" bIns="0" rtlCol="0">
            <a:spAutoFit/>
          </a:bodyPr>
          <a:lstStyle/>
          <a:p>
            <a:pPr marL="12700" marR="5080" algn="just">
              <a:lnSpc>
                <a:spcPts val="1300"/>
              </a:lnSpc>
              <a:spcBef>
                <a:spcPts val="1820"/>
              </a:spcBef>
            </a:pPr>
            <a:r>
              <a:rPr sz="1300" spc="-50" dirty="0">
                <a:solidFill>
                  <a:srgbClr val="010202"/>
                </a:solidFill>
                <a:latin typeface="Times New Roman"/>
                <a:cs typeface="Times New Roman"/>
              </a:rPr>
              <a:t>An </a:t>
            </a:r>
            <a:r>
              <a:rPr sz="1300" spc="-30" dirty="0">
                <a:solidFill>
                  <a:srgbClr val="010202"/>
                </a:solidFill>
                <a:latin typeface="Times New Roman"/>
                <a:cs typeface="Times New Roman"/>
              </a:rPr>
              <a:t>illicit </a:t>
            </a:r>
            <a:r>
              <a:rPr sz="1300" spc="-40" dirty="0">
                <a:solidFill>
                  <a:srgbClr val="010202"/>
                </a:solidFill>
                <a:latin typeface="Times New Roman"/>
                <a:cs typeface="Times New Roman"/>
              </a:rPr>
              <a:t>discharge </a:t>
            </a:r>
            <a:r>
              <a:rPr sz="1300" spc="-60" dirty="0">
                <a:solidFill>
                  <a:srgbClr val="010202"/>
                </a:solidFill>
                <a:latin typeface="Times New Roman"/>
                <a:cs typeface="Times New Roman"/>
              </a:rPr>
              <a:t>is </a:t>
            </a:r>
            <a:r>
              <a:rPr sz="1300" spc="-35" dirty="0">
                <a:solidFill>
                  <a:srgbClr val="010202"/>
                </a:solidFill>
                <a:latin typeface="Times New Roman"/>
                <a:cs typeface="Times New Roman"/>
              </a:rPr>
              <a:t>any </a:t>
            </a:r>
            <a:r>
              <a:rPr sz="1300" spc="-40" dirty="0">
                <a:solidFill>
                  <a:srgbClr val="010202"/>
                </a:solidFill>
                <a:latin typeface="Times New Roman"/>
                <a:cs typeface="Times New Roman"/>
              </a:rPr>
              <a:t>discharge </a:t>
            </a:r>
            <a:r>
              <a:rPr sz="1300" spc="5" dirty="0">
                <a:solidFill>
                  <a:srgbClr val="010202"/>
                </a:solidFill>
                <a:latin typeface="Times New Roman"/>
                <a:cs typeface="Times New Roman"/>
              </a:rPr>
              <a:t>into </a:t>
            </a:r>
            <a:r>
              <a:rPr sz="1300" spc="-55" dirty="0">
                <a:solidFill>
                  <a:srgbClr val="010202"/>
                </a:solidFill>
                <a:latin typeface="Times New Roman"/>
                <a:cs typeface="Times New Roman"/>
              </a:rPr>
              <a:t>a  </a:t>
            </a:r>
            <a:r>
              <a:rPr sz="1300" spc="-15" dirty="0">
                <a:solidFill>
                  <a:srgbClr val="010202"/>
                </a:solidFill>
                <a:latin typeface="Times New Roman"/>
                <a:cs typeface="Times New Roman"/>
              </a:rPr>
              <a:t>storm </a:t>
            </a:r>
            <a:r>
              <a:rPr sz="1300" spc="-10" dirty="0">
                <a:solidFill>
                  <a:srgbClr val="010202"/>
                </a:solidFill>
                <a:latin typeface="Times New Roman"/>
                <a:cs typeface="Times New Roman"/>
              </a:rPr>
              <a:t>drain </a:t>
            </a:r>
            <a:r>
              <a:rPr sz="1300" spc="-45" dirty="0">
                <a:solidFill>
                  <a:srgbClr val="010202"/>
                </a:solidFill>
                <a:latin typeface="Times New Roman"/>
                <a:cs typeface="Times New Roman"/>
              </a:rPr>
              <a:t>system</a:t>
            </a:r>
            <a:r>
              <a:rPr sz="1300" spc="235" dirty="0">
                <a:solidFill>
                  <a:srgbClr val="010202"/>
                </a:solidFill>
                <a:latin typeface="Times New Roman"/>
                <a:cs typeface="Times New Roman"/>
              </a:rPr>
              <a:t> </a:t>
            </a:r>
            <a:r>
              <a:rPr sz="1300" spc="10" dirty="0">
                <a:solidFill>
                  <a:srgbClr val="010202"/>
                </a:solidFill>
                <a:latin typeface="Times New Roman"/>
                <a:cs typeface="Times New Roman"/>
              </a:rPr>
              <a:t>that </a:t>
            </a:r>
            <a:r>
              <a:rPr sz="1300" spc="-60" dirty="0">
                <a:solidFill>
                  <a:srgbClr val="010202"/>
                </a:solidFill>
                <a:latin typeface="Times New Roman"/>
                <a:cs typeface="Times New Roman"/>
              </a:rPr>
              <a:t>is </a:t>
            </a:r>
            <a:r>
              <a:rPr sz="1300" spc="15" dirty="0">
                <a:solidFill>
                  <a:srgbClr val="010202"/>
                </a:solidFill>
                <a:latin typeface="Times New Roman"/>
                <a:cs typeface="Times New Roman"/>
              </a:rPr>
              <a:t>not </a:t>
            </a:r>
            <a:r>
              <a:rPr sz="1300" spc="-30" dirty="0">
                <a:solidFill>
                  <a:srgbClr val="010202"/>
                </a:solidFill>
                <a:latin typeface="Times New Roman"/>
                <a:cs typeface="Times New Roman"/>
              </a:rPr>
              <a:t>composed  entirely </a:t>
            </a:r>
            <a:r>
              <a:rPr sz="1300" spc="-40" dirty="0">
                <a:solidFill>
                  <a:srgbClr val="010202"/>
                </a:solidFill>
                <a:latin typeface="Times New Roman"/>
                <a:cs typeface="Times New Roman"/>
              </a:rPr>
              <a:t>of</a:t>
            </a:r>
            <a:r>
              <a:rPr sz="1300" spc="25" dirty="0">
                <a:solidFill>
                  <a:srgbClr val="010202"/>
                </a:solidFill>
                <a:latin typeface="Times New Roman"/>
                <a:cs typeface="Times New Roman"/>
              </a:rPr>
              <a:t> </a:t>
            </a:r>
            <a:r>
              <a:rPr sz="1300" spc="-30" dirty="0">
                <a:solidFill>
                  <a:srgbClr val="010202"/>
                </a:solidFill>
                <a:latin typeface="Times New Roman"/>
                <a:cs typeface="Times New Roman"/>
              </a:rPr>
              <a:t>stormwater.</a:t>
            </a:r>
            <a:endParaRPr sz="1300" dirty="0">
              <a:latin typeface="Times New Roman"/>
              <a:cs typeface="Times New Roman"/>
            </a:endParaRPr>
          </a:p>
          <a:p>
            <a:pPr marL="12700" algn="just">
              <a:lnSpc>
                <a:spcPts val="1430"/>
              </a:lnSpc>
              <a:spcBef>
                <a:spcPts val="740"/>
              </a:spcBef>
            </a:pPr>
            <a:r>
              <a:rPr sz="1300" spc="5" dirty="0">
                <a:solidFill>
                  <a:srgbClr val="010202"/>
                </a:solidFill>
                <a:latin typeface="Times New Roman"/>
                <a:cs typeface="Times New Roman"/>
              </a:rPr>
              <a:t>What to </a:t>
            </a:r>
            <a:r>
              <a:rPr sz="1300" spc="-25" dirty="0">
                <a:solidFill>
                  <a:srgbClr val="010202"/>
                </a:solidFill>
                <a:latin typeface="Times New Roman"/>
                <a:cs typeface="Times New Roman"/>
              </a:rPr>
              <a:t>look</a:t>
            </a:r>
            <a:r>
              <a:rPr sz="1300" spc="-15" dirty="0">
                <a:solidFill>
                  <a:srgbClr val="010202"/>
                </a:solidFill>
                <a:latin typeface="Times New Roman"/>
                <a:cs typeface="Times New Roman"/>
              </a:rPr>
              <a:t> </a:t>
            </a:r>
            <a:r>
              <a:rPr sz="1300" spc="-30" dirty="0">
                <a:solidFill>
                  <a:srgbClr val="010202"/>
                </a:solidFill>
                <a:latin typeface="Times New Roman"/>
                <a:cs typeface="Times New Roman"/>
              </a:rPr>
              <a:t>for...</a:t>
            </a:r>
            <a:endParaRPr sz="1300" dirty="0">
              <a:latin typeface="Times New Roman"/>
              <a:cs typeface="Times New Roman"/>
            </a:endParaRPr>
          </a:p>
          <a:p>
            <a:pPr marL="173355" marR="73660" indent="-161290">
              <a:lnSpc>
                <a:spcPts val="1300"/>
              </a:lnSpc>
              <a:spcBef>
                <a:spcPts val="130"/>
              </a:spcBef>
              <a:buChar char="•"/>
              <a:tabLst>
                <a:tab pos="173990" algn="l"/>
              </a:tabLst>
            </a:pPr>
            <a:r>
              <a:rPr sz="1300" spc="-45" dirty="0">
                <a:solidFill>
                  <a:srgbClr val="010202"/>
                </a:solidFill>
                <a:latin typeface="Times New Roman"/>
                <a:cs typeface="Times New Roman"/>
              </a:rPr>
              <a:t>Water, </a:t>
            </a:r>
            <a:r>
              <a:rPr sz="1300" spc="-35" dirty="0">
                <a:solidFill>
                  <a:srgbClr val="010202"/>
                </a:solidFill>
                <a:latin typeface="Times New Roman"/>
                <a:cs typeface="Times New Roman"/>
              </a:rPr>
              <a:t>chemicals, </a:t>
            </a:r>
            <a:r>
              <a:rPr sz="1300" spc="-5" dirty="0">
                <a:solidFill>
                  <a:srgbClr val="010202"/>
                </a:solidFill>
                <a:latin typeface="Times New Roman"/>
                <a:cs typeface="Times New Roman"/>
              </a:rPr>
              <a:t>and other </a:t>
            </a:r>
            <a:r>
              <a:rPr sz="1300" spc="-30" dirty="0">
                <a:solidFill>
                  <a:srgbClr val="010202"/>
                </a:solidFill>
                <a:latin typeface="Times New Roman"/>
                <a:cs typeface="Times New Roman"/>
              </a:rPr>
              <a:t>ﬂuids </a:t>
            </a:r>
            <a:r>
              <a:rPr sz="1300" spc="-40" dirty="0">
                <a:solidFill>
                  <a:srgbClr val="010202"/>
                </a:solidFill>
                <a:latin typeface="Times New Roman"/>
                <a:cs typeface="Times New Roman"/>
              </a:rPr>
              <a:t>ﬂowing  </a:t>
            </a:r>
            <a:r>
              <a:rPr sz="1300" dirty="0">
                <a:solidFill>
                  <a:srgbClr val="010202"/>
                </a:solidFill>
                <a:latin typeface="Times New Roman"/>
                <a:cs typeface="Times New Roman"/>
              </a:rPr>
              <a:t>in </a:t>
            </a:r>
            <a:r>
              <a:rPr sz="1300" spc="-15" dirty="0">
                <a:solidFill>
                  <a:srgbClr val="010202"/>
                </a:solidFill>
                <a:latin typeface="Times New Roman"/>
                <a:cs typeface="Times New Roman"/>
              </a:rPr>
              <a:t>storm </a:t>
            </a:r>
            <a:r>
              <a:rPr sz="1300" spc="-25" dirty="0">
                <a:solidFill>
                  <a:srgbClr val="010202"/>
                </a:solidFill>
                <a:latin typeface="Times New Roman"/>
                <a:cs typeface="Times New Roman"/>
              </a:rPr>
              <a:t>drains </a:t>
            </a:r>
            <a:r>
              <a:rPr sz="1300" spc="-10" dirty="0">
                <a:solidFill>
                  <a:srgbClr val="010202"/>
                </a:solidFill>
                <a:latin typeface="Times New Roman"/>
                <a:cs typeface="Times New Roman"/>
              </a:rPr>
              <a:t>during </a:t>
            </a:r>
            <a:r>
              <a:rPr sz="1300" spc="-20" dirty="0">
                <a:solidFill>
                  <a:srgbClr val="010202"/>
                </a:solidFill>
                <a:latin typeface="Times New Roman"/>
                <a:cs typeface="Times New Roman"/>
              </a:rPr>
              <a:t>dry</a:t>
            </a:r>
            <a:r>
              <a:rPr sz="1300" spc="55" dirty="0">
                <a:solidFill>
                  <a:srgbClr val="010202"/>
                </a:solidFill>
                <a:latin typeface="Times New Roman"/>
                <a:cs typeface="Times New Roman"/>
              </a:rPr>
              <a:t> </a:t>
            </a:r>
            <a:r>
              <a:rPr sz="1300" spc="-35" dirty="0">
                <a:solidFill>
                  <a:srgbClr val="010202"/>
                </a:solidFill>
                <a:latin typeface="Times New Roman"/>
                <a:cs typeface="Times New Roman"/>
              </a:rPr>
              <a:t>weather</a:t>
            </a:r>
            <a:endParaRPr sz="1300" dirty="0">
              <a:latin typeface="Times New Roman"/>
              <a:cs typeface="Times New Roman"/>
            </a:endParaRPr>
          </a:p>
          <a:p>
            <a:pPr marL="173355" marR="274320" indent="-161290">
              <a:lnSpc>
                <a:spcPts val="1300"/>
              </a:lnSpc>
              <a:spcBef>
                <a:spcPts val="1000"/>
              </a:spcBef>
              <a:buChar char="•"/>
              <a:tabLst>
                <a:tab pos="173990" algn="l"/>
              </a:tabLst>
            </a:pPr>
            <a:r>
              <a:rPr sz="1300" spc="-35" dirty="0">
                <a:solidFill>
                  <a:srgbClr val="010202"/>
                </a:solidFill>
                <a:latin typeface="Times New Roman"/>
                <a:cs typeface="Times New Roman"/>
              </a:rPr>
              <a:t>Water </a:t>
            </a:r>
            <a:r>
              <a:rPr sz="1300" spc="10" dirty="0">
                <a:solidFill>
                  <a:srgbClr val="010202"/>
                </a:solidFill>
                <a:latin typeface="Times New Roman"/>
                <a:cs typeface="Times New Roman"/>
              </a:rPr>
              <a:t>that </a:t>
            </a:r>
            <a:r>
              <a:rPr sz="1300" spc="-60" dirty="0">
                <a:solidFill>
                  <a:srgbClr val="010202"/>
                </a:solidFill>
                <a:latin typeface="Times New Roman"/>
                <a:cs typeface="Times New Roman"/>
              </a:rPr>
              <a:t>is </a:t>
            </a:r>
            <a:r>
              <a:rPr sz="1300" spc="-45" dirty="0">
                <a:solidFill>
                  <a:srgbClr val="010202"/>
                </a:solidFill>
                <a:latin typeface="Times New Roman"/>
                <a:cs typeface="Times New Roman"/>
              </a:rPr>
              <a:t>cloudy, </a:t>
            </a:r>
            <a:r>
              <a:rPr sz="1300" spc="-30" dirty="0">
                <a:solidFill>
                  <a:srgbClr val="010202"/>
                </a:solidFill>
                <a:latin typeface="Times New Roman"/>
                <a:cs typeface="Times New Roman"/>
              </a:rPr>
              <a:t>dirty, </a:t>
            </a:r>
            <a:r>
              <a:rPr sz="1300" spc="-40" dirty="0">
                <a:solidFill>
                  <a:srgbClr val="010202"/>
                </a:solidFill>
                <a:latin typeface="Times New Roman"/>
                <a:cs typeface="Times New Roman"/>
              </a:rPr>
              <a:t>has </a:t>
            </a:r>
            <a:r>
              <a:rPr sz="1300" spc="-55" dirty="0">
                <a:solidFill>
                  <a:srgbClr val="010202"/>
                </a:solidFill>
                <a:latin typeface="Times New Roman"/>
                <a:cs typeface="Times New Roman"/>
              </a:rPr>
              <a:t>a </a:t>
            </a:r>
            <a:r>
              <a:rPr sz="1300" spc="-30" dirty="0">
                <a:solidFill>
                  <a:srgbClr val="010202"/>
                </a:solidFill>
                <a:latin typeface="Times New Roman"/>
                <a:cs typeface="Times New Roman"/>
              </a:rPr>
              <a:t>sheen,  </a:t>
            </a:r>
            <a:r>
              <a:rPr sz="1300" spc="-20" dirty="0">
                <a:solidFill>
                  <a:srgbClr val="010202"/>
                </a:solidFill>
                <a:latin typeface="Times New Roman"/>
                <a:cs typeface="Times New Roman"/>
              </a:rPr>
              <a:t>contains </a:t>
            </a:r>
            <a:r>
              <a:rPr sz="1300" spc="-30" dirty="0">
                <a:solidFill>
                  <a:srgbClr val="010202"/>
                </a:solidFill>
                <a:latin typeface="Times New Roman"/>
                <a:cs typeface="Times New Roman"/>
              </a:rPr>
              <a:t>debris </a:t>
            </a:r>
            <a:r>
              <a:rPr sz="1300" spc="-10" dirty="0">
                <a:solidFill>
                  <a:srgbClr val="010202"/>
                </a:solidFill>
                <a:latin typeface="Times New Roman"/>
                <a:cs typeface="Times New Roman"/>
              </a:rPr>
              <a:t>or </a:t>
            </a:r>
            <a:r>
              <a:rPr sz="1300" spc="-20" dirty="0">
                <a:solidFill>
                  <a:srgbClr val="010202"/>
                </a:solidFill>
                <a:latin typeface="Times New Roman"/>
                <a:cs typeface="Times New Roman"/>
              </a:rPr>
              <a:t>litter, </a:t>
            </a:r>
            <a:r>
              <a:rPr sz="1300" spc="-40" dirty="0">
                <a:solidFill>
                  <a:srgbClr val="010202"/>
                </a:solidFill>
                <a:latin typeface="Times New Roman"/>
                <a:cs typeface="Times New Roman"/>
              </a:rPr>
              <a:t>has </a:t>
            </a:r>
            <a:r>
              <a:rPr sz="1300" spc="-10" dirty="0">
                <a:solidFill>
                  <a:srgbClr val="010202"/>
                </a:solidFill>
                <a:latin typeface="Times New Roman"/>
                <a:cs typeface="Times New Roman"/>
              </a:rPr>
              <a:t>an</a:t>
            </a:r>
            <a:r>
              <a:rPr sz="1300" spc="95" dirty="0">
                <a:solidFill>
                  <a:srgbClr val="010202"/>
                </a:solidFill>
                <a:latin typeface="Times New Roman"/>
                <a:cs typeface="Times New Roman"/>
              </a:rPr>
              <a:t> </a:t>
            </a:r>
            <a:r>
              <a:rPr sz="1300" spc="-10" dirty="0">
                <a:solidFill>
                  <a:srgbClr val="010202"/>
                </a:solidFill>
                <a:latin typeface="Times New Roman"/>
                <a:cs typeface="Times New Roman"/>
              </a:rPr>
              <a:t>odor</a:t>
            </a:r>
            <a:endParaRPr sz="1300" dirty="0">
              <a:latin typeface="Times New Roman"/>
              <a:cs typeface="Times New Roman"/>
            </a:endParaRPr>
          </a:p>
          <a:p>
            <a:pPr marL="173355" marR="350520" indent="-161290">
              <a:lnSpc>
                <a:spcPts val="1300"/>
              </a:lnSpc>
              <a:spcBef>
                <a:spcPts val="1000"/>
              </a:spcBef>
              <a:buChar char="•"/>
              <a:tabLst>
                <a:tab pos="173990" algn="l"/>
              </a:tabLst>
            </a:pPr>
            <a:r>
              <a:rPr sz="1300" spc="-20" dirty="0">
                <a:solidFill>
                  <a:srgbClr val="010202"/>
                </a:solidFill>
                <a:latin typeface="Times New Roman"/>
                <a:cs typeface="Times New Roman"/>
              </a:rPr>
              <a:t>Sediment, </a:t>
            </a:r>
            <a:r>
              <a:rPr sz="1300" spc="-15" dirty="0">
                <a:solidFill>
                  <a:srgbClr val="010202"/>
                </a:solidFill>
                <a:latin typeface="Times New Roman"/>
                <a:cs typeface="Times New Roman"/>
              </a:rPr>
              <a:t>trash, </a:t>
            </a:r>
            <a:r>
              <a:rPr sz="1300" spc="-40" dirty="0">
                <a:solidFill>
                  <a:srgbClr val="010202"/>
                </a:solidFill>
                <a:latin typeface="Times New Roman"/>
                <a:cs typeface="Times New Roman"/>
              </a:rPr>
              <a:t>fuels, </a:t>
            </a:r>
            <a:r>
              <a:rPr sz="1300" spc="-5" dirty="0">
                <a:solidFill>
                  <a:srgbClr val="010202"/>
                </a:solidFill>
                <a:latin typeface="Times New Roman"/>
                <a:cs typeface="Times New Roman"/>
              </a:rPr>
              <a:t>and </a:t>
            </a:r>
            <a:r>
              <a:rPr sz="1300" spc="-45" dirty="0">
                <a:solidFill>
                  <a:srgbClr val="010202"/>
                </a:solidFill>
                <a:latin typeface="Times New Roman"/>
                <a:cs typeface="Times New Roman"/>
              </a:rPr>
              <a:t>oils </a:t>
            </a:r>
            <a:r>
              <a:rPr sz="1300" spc="5" dirty="0">
                <a:solidFill>
                  <a:srgbClr val="010202"/>
                </a:solidFill>
                <a:latin typeface="Times New Roman"/>
                <a:cs typeface="Times New Roman"/>
              </a:rPr>
              <a:t>on </a:t>
            </a:r>
            <a:r>
              <a:rPr sz="1300" spc="-5" dirty="0">
                <a:solidFill>
                  <a:srgbClr val="010202"/>
                </a:solidFill>
                <a:latin typeface="Times New Roman"/>
                <a:cs typeface="Times New Roman"/>
              </a:rPr>
              <a:t>the  </a:t>
            </a:r>
            <a:r>
              <a:rPr sz="1300" spc="-10" dirty="0">
                <a:solidFill>
                  <a:srgbClr val="010202"/>
                </a:solidFill>
                <a:latin typeface="Times New Roman"/>
                <a:cs typeface="Times New Roman"/>
              </a:rPr>
              <a:t>ground</a:t>
            </a:r>
            <a:endParaRPr sz="1300" dirty="0">
              <a:latin typeface="Times New Roman"/>
              <a:cs typeface="Times New Roman"/>
            </a:endParaRPr>
          </a:p>
        </p:txBody>
      </p:sp>
      <p:sp>
        <p:nvSpPr>
          <p:cNvPr id="11" name="object 28">
            <a:extLst>
              <a:ext uri="{FF2B5EF4-FFF2-40B4-BE49-F238E27FC236}">
                <a16:creationId xmlns:a16="http://schemas.microsoft.com/office/drawing/2014/main" xmlns="" id="{ECB0FC13-AF30-40BA-B76D-56C466CF1290}"/>
              </a:ext>
            </a:extLst>
          </p:cNvPr>
          <p:cNvSpPr txBox="1"/>
          <p:nvPr/>
        </p:nvSpPr>
        <p:spPr>
          <a:xfrm>
            <a:off x="3429001" y="6960989"/>
            <a:ext cx="3121024" cy="705321"/>
          </a:xfrm>
          <a:prstGeom prst="rect">
            <a:avLst/>
          </a:prstGeom>
        </p:spPr>
        <p:txBody>
          <a:bodyPr vert="horz" wrap="square" lIns="0" tIns="12700" rIns="0" bIns="0" rtlCol="0">
            <a:spAutoFit/>
          </a:bodyPr>
          <a:lstStyle/>
          <a:p>
            <a:pPr algn="ctr">
              <a:lnSpc>
                <a:spcPts val="1370"/>
              </a:lnSpc>
              <a:spcBef>
                <a:spcPts val="100"/>
              </a:spcBef>
            </a:pPr>
            <a:r>
              <a:rPr sz="1200" spc="40" dirty="0">
                <a:solidFill>
                  <a:srgbClr val="FFFFFF"/>
                </a:solidFill>
                <a:latin typeface="Times New Roman"/>
                <a:cs typeface="Times New Roman"/>
              </a:rPr>
              <a:t>IF YOU </a:t>
            </a:r>
            <a:r>
              <a:rPr sz="1200" spc="35" dirty="0">
                <a:solidFill>
                  <a:srgbClr val="FFFFFF"/>
                </a:solidFill>
                <a:latin typeface="Times New Roman"/>
                <a:cs typeface="Times New Roman"/>
              </a:rPr>
              <a:t>SPILL </a:t>
            </a:r>
            <a:r>
              <a:rPr sz="1200" spc="120" dirty="0">
                <a:solidFill>
                  <a:srgbClr val="FFFFFF"/>
                </a:solidFill>
                <a:latin typeface="Times New Roman"/>
                <a:cs typeface="Times New Roman"/>
              </a:rPr>
              <a:t>SOMETHING</a:t>
            </a:r>
            <a:r>
              <a:rPr sz="1200" spc="25" dirty="0">
                <a:solidFill>
                  <a:srgbClr val="FFFFFF"/>
                </a:solidFill>
                <a:latin typeface="Times New Roman"/>
                <a:cs typeface="Times New Roman"/>
              </a:rPr>
              <a:t> </a:t>
            </a:r>
            <a:r>
              <a:rPr sz="1200" spc="80" dirty="0">
                <a:solidFill>
                  <a:srgbClr val="FFFFFF"/>
                </a:solidFill>
                <a:latin typeface="Times New Roman"/>
                <a:cs typeface="Times New Roman"/>
              </a:rPr>
              <a:t>OR</a:t>
            </a:r>
            <a:r>
              <a:rPr sz="1200" spc="-195" dirty="0">
                <a:solidFill>
                  <a:srgbClr val="FFFFFF"/>
                </a:solidFill>
                <a:latin typeface="Times New Roman"/>
                <a:cs typeface="Times New Roman"/>
              </a:rPr>
              <a:t> </a:t>
            </a:r>
            <a:endParaRPr sz="1200" dirty="0">
              <a:latin typeface="Times New Roman"/>
              <a:cs typeface="Times New Roman"/>
            </a:endParaRPr>
          </a:p>
          <a:p>
            <a:pPr marL="12065" marR="5080" algn="ctr">
              <a:lnSpc>
                <a:spcPts val="1300"/>
              </a:lnSpc>
              <a:spcBef>
                <a:spcPts val="90"/>
              </a:spcBef>
            </a:pPr>
            <a:r>
              <a:rPr sz="1200" spc="75" dirty="0">
                <a:solidFill>
                  <a:srgbClr val="FFFFFF"/>
                </a:solidFill>
                <a:latin typeface="Times New Roman"/>
                <a:cs typeface="Times New Roman"/>
              </a:rPr>
              <a:t>SUSPECT </a:t>
            </a:r>
            <a:r>
              <a:rPr sz="1200" spc="25" dirty="0">
                <a:solidFill>
                  <a:srgbClr val="FFFFFF"/>
                </a:solidFill>
                <a:latin typeface="Times New Roman"/>
                <a:cs typeface="Times New Roman"/>
              </a:rPr>
              <a:t>AN </a:t>
            </a:r>
            <a:r>
              <a:rPr sz="1200" spc="85" dirty="0">
                <a:solidFill>
                  <a:srgbClr val="FFFFFF"/>
                </a:solidFill>
                <a:latin typeface="Times New Roman"/>
                <a:cs typeface="Times New Roman"/>
              </a:rPr>
              <a:t>ILLICIT DISCHARGE,  </a:t>
            </a:r>
            <a:r>
              <a:rPr sz="1200" spc="105" dirty="0">
                <a:solidFill>
                  <a:srgbClr val="FFFFFF"/>
                </a:solidFill>
                <a:latin typeface="Times New Roman"/>
                <a:cs typeface="Times New Roman"/>
              </a:rPr>
              <a:t>CONTACT </a:t>
            </a:r>
            <a:r>
              <a:rPr sz="1200" spc="110" dirty="0">
                <a:solidFill>
                  <a:srgbClr val="FFFFFF"/>
                </a:solidFill>
                <a:latin typeface="Times New Roman"/>
                <a:cs typeface="Times New Roman"/>
              </a:rPr>
              <a:t>THE </a:t>
            </a:r>
            <a:r>
              <a:rPr lang="en-US" sz="1200" spc="90" dirty="0">
                <a:solidFill>
                  <a:srgbClr val="FFFFFF"/>
                </a:solidFill>
                <a:latin typeface="Times New Roman"/>
                <a:cs typeface="Times New Roman"/>
              </a:rPr>
              <a:t>DPW – ENVIRONMENTAL DIV.</a:t>
            </a:r>
            <a:r>
              <a:rPr sz="1200" spc="105" dirty="0">
                <a:solidFill>
                  <a:srgbClr val="FFFFFF"/>
                </a:solidFill>
                <a:latin typeface="Times New Roman"/>
                <a:cs typeface="Times New Roman"/>
              </a:rPr>
              <a:t> </a:t>
            </a:r>
            <a:r>
              <a:rPr lang="en-US" sz="1200" spc="-20" dirty="0">
                <a:solidFill>
                  <a:srgbClr val="FFFFFF"/>
                </a:solidFill>
                <a:latin typeface="Times New Roman"/>
                <a:cs typeface="Times New Roman"/>
              </a:rPr>
              <a:t>at</a:t>
            </a:r>
            <a:r>
              <a:rPr sz="1200" spc="35" dirty="0">
                <a:solidFill>
                  <a:srgbClr val="FFFFFF"/>
                </a:solidFill>
                <a:latin typeface="Times New Roman"/>
                <a:cs typeface="Times New Roman"/>
              </a:rPr>
              <a:t> </a:t>
            </a:r>
            <a:r>
              <a:rPr lang="en-US" sz="1200" spc="90" dirty="0">
                <a:solidFill>
                  <a:srgbClr val="FFFFFF"/>
                </a:solidFill>
                <a:latin typeface="Times New Roman"/>
                <a:cs typeface="Times New Roman"/>
              </a:rPr>
              <a:t>978-615-6106</a:t>
            </a:r>
            <a:endParaRPr sz="1200" dirty="0">
              <a:latin typeface="Times New Roman"/>
              <a:cs typeface="Times New Roman"/>
            </a:endParaRPr>
          </a:p>
        </p:txBody>
      </p:sp>
      <p:sp>
        <p:nvSpPr>
          <p:cNvPr id="13" name="object 2">
            <a:extLst>
              <a:ext uri="{FF2B5EF4-FFF2-40B4-BE49-F238E27FC236}">
                <a16:creationId xmlns:a16="http://schemas.microsoft.com/office/drawing/2014/main" xmlns="" id="{B03EF71D-B2D4-43B7-AFF0-78B34D1AF44A}"/>
              </a:ext>
            </a:extLst>
          </p:cNvPr>
          <p:cNvSpPr txBox="1"/>
          <p:nvPr/>
        </p:nvSpPr>
        <p:spPr>
          <a:xfrm>
            <a:off x="204829" y="396895"/>
            <a:ext cx="3032760" cy="1508105"/>
          </a:xfrm>
          <a:prstGeom prst="rect">
            <a:avLst/>
          </a:prstGeom>
        </p:spPr>
        <p:txBody>
          <a:bodyPr vert="horz" wrap="square" lIns="0" tIns="45720" rIns="0" bIns="0" rtlCol="0">
            <a:spAutoFit/>
          </a:bodyPr>
          <a:lstStyle/>
          <a:p>
            <a:pPr marL="12700" marR="5080" algn="just">
              <a:lnSpc>
                <a:spcPts val="1300"/>
              </a:lnSpc>
              <a:spcBef>
                <a:spcPts val="360"/>
              </a:spcBef>
            </a:pPr>
            <a:r>
              <a:rPr sz="1300" spc="-25" dirty="0">
                <a:solidFill>
                  <a:srgbClr val="010202"/>
                </a:solidFill>
                <a:latin typeface="Times New Roman"/>
                <a:cs typeface="Times New Roman"/>
              </a:rPr>
              <a:t>Stormwater </a:t>
            </a:r>
            <a:r>
              <a:rPr sz="1300" spc="-20" dirty="0">
                <a:solidFill>
                  <a:srgbClr val="010202"/>
                </a:solidFill>
                <a:latin typeface="Times New Roman"/>
                <a:cs typeface="Times New Roman"/>
              </a:rPr>
              <a:t>(i.e., </a:t>
            </a:r>
            <a:r>
              <a:rPr sz="1300" spc="-15" dirty="0">
                <a:solidFill>
                  <a:srgbClr val="010202"/>
                </a:solidFill>
                <a:latin typeface="Times New Roman"/>
                <a:cs typeface="Times New Roman"/>
              </a:rPr>
              <a:t>rain </a:t>
            </a:r>
            <a:r>
              <a:rPr sz="1300" spc="-10" dirty="0">
                <a:solidFill>
                  <a:srgbClr val="010202"/>
                </a:solidFill>
                <a:latin typeface="Times New Roman"/>
                <a:cs typeface="Times New Roman"/>
              </a:rPr>
              <a:t>or </a:t>
            </a:r>
            <a:r>
              <a:rPr sz="1300" spc="-30" dirty="0">
                <a:solidFill>
                  <a:srgbClr val="010202"/>
                </a:solidFill>
                <a:latin typeface="Times New Roman"/>
                <a:cs typeface="Times New Roman"/>
              </a:rPr>
              <a:t>snowmelt) </a:t>
            </a:r>
            <a:r>
              <a:rPr sz="1300" spc="-65" dirty="0">
                <a:solidFill>
                  <a:srgbClr val="010202"/>
                </a:solidFill>
                <a:latin typeface="Times New Roman"/>
                <a:cs typeface="Times New Roman"/>
              </a:rPr>
              <a:t>flows </a:t>
            </a:r>
            <a:r>
              <a:rPr sz="1300" spc="-55" dirty="0">
                <a:solidFill>
                  <a:srgbClr val="010202"/>
                </a:solidFill>
                <a:latin typeface="Times New Roman"/>
                <a:cs typeface="Times New Roman"/>
              </a:rPr>
              <a:t>over  </a:t>
            </a:r>
            <a:r>
              <a:rPr sz="1300" spc="-5" dirty="0">
                <a:solidFill>
                  <a:srgbClr val="010202"/>
                </a:solidFill>
                <a:latin typeface="Times New Roman"/>
                <a:cs typeface="Times New Roman"/>
              </a:rPr>
              <a:t>the </a:t>
            </a:r>
            <a:r>
              <a:rPr sz="1300" spc="-10" dirty="0">
                <a:solidFill>
                  <a:srgbClr val="010202"/>
                </a:solidFill>
                <a:latin typeface="Times New Roman"/>
                <a:cs typeface="Times New Roman"/>
              </a:rPr>
              <a:t>ground </a:t>
            </a:r>
            <a:r>
              <a:rPr sz="1300" spc="-5" dirty="0">
                <a:solidFill>
                  <a:srgbClr val="010202"/>
                </a:solidFill>
                <a:latin typeface="Times New Roman"/>
                <a:cs typeface="Times New Roman"/>
              </a:rPr>
              <a:t>and </a:t>
            </a:r>
            <a:r>
              <a:rPr sz="1300" spc="-30" dirty="0">
                <a:solidFill>
                  <a:srgbClr val="010202"/>
                </a:solidFill>
                <a:latin typeface="Times New Roman"/>
                <a:cs typeface="Times New Roman"/>
              </a:rPr>
              <a:t>impervious </a:t>
            </a:r>
            <a:r>
              <a:rPr sz="1300" spc="-45" dirty="0">
                <a:solidFill>
                  <a:srgbClr val="010202"/>
                </a:solidFill>
                <a:latin typeface="Times New Roman"/>
                <a:cs typeface="Times New Roman"/>
              </a:rPr>
              <a:t>surfaces, </a:t>
            </a:r>
            <a:r>
              <a:rPr sz="1300" spc="-30" dirty="0">
                <a:solidFill>
                  <a:srgbClr val="010202"/>
                </a:solidFill>
                <a:latin typeface="Times New Roman"/>
                <a:cs typeface="Times New Roman"/>
              </a:rPr>
              <a:t>such </a:t>
            </a:r>
            <a:r>
              <a:rPr sz="1300" spc="-70" dirty="0">
                <a:solidFill>
                  <a:srgbClr val="010202"/>
                </a:solidFill>
                <a:latin typeface="Times New Roman"/>
                <a:cs typeface="Times New Roman"/>
              </a:rPr>
              <a:t>as  </a:t>
            </a:r>
            <a:r>
              <a:rPr sz="1300" spc="-25" dirty="0">
                <a:solidFill>
                  <a:srgbClr val="010202"/>
                </a:solidFill>
                <a:latin typeface="Times New Roman"/>
                <a:cs typeface="Times New Roman"/>
              </a:rPr>
              <a:t>parking lots, </a:t>
            </a:r>
            <a:r>
              <a:rPr sz="1300" spc="-30" dirty="0">
                <a:solidFill>
                  <a:srgbClr val="010202"/>
                </a:solidFill>
                <a:latin typeface="Times New Roman"/>
                <a:cs typeface="Times New Roman"/>
              </a:rPr>
              <a:t>roads, </a:t>
            </a:r>
            <a:r>
              <a:rPr sz="1300" spc="-45" dirty="0">
                <a:solidFill>
                  <a:srgbClr val="010202"/>
                </a:solidFill>
                <a:latin typeface="Times New Roman"/>
                <a:cs typeface="Times New Roman"/>
              </a:rPr>
              <a:t>sidewalks,  </a:t>
            </a:r>
            <a:r>
              <a:rPr sz="1300" spc="-5" dirty="0">
                <a:solidFill>
                  <a:srgbClr val="010202"/>
                </a:solidFill>
                <a:latin typeface="Times New Roman"/>
                <a:cs typeface="Times New Roman"/>
              </a:rPr>
              <a:t>and </a:t>
            </a:r>
            <a:r>
              <a:rPr sz="1300" spc="-25" dirty="0">
                <a:solidFill>
                  <a:srgbClr val="010202"/>
                </a:solidFill>
                <a:latin typeface="Times New Roman"/>
                <a:cs typeface="Times New Roman"/>
              </a:rPr>
              <a:t>rooftops  instead </a:t>
            </a:r>
            <a:r>
              <a:rPr sz="1300" spc="-40" dirty="0">
                <a:solidFill>
                  <a:srgbClr val="010202"/>
                </a:solidFill>
                <a:latin typeface="Times New Roman"/>
                <a:cs typeface="Times New Roman"/>
              </a:rPr>
              <a:t>of </a:t>
            </a:r>
            <a:r>
              <a:rPr sz="1300" spc="-30" dirty="0">
                <a:solidFill>
                  <a:srgbClr val="010202"/>
                </a:solidFill>
                <a:latin typeface="Times New Roman"/>
                <a:cs typeface="Times New Roman"/>
              </a:rPr>
              <a:t>being absorbed </a:t>
            </a:r>
            <a:r>
              <a:rPr sz="1300" spc="5" dirty="0">
                <a:solidFill>
                  <a:srgbClr val="010202"/>
                </a:solidFill>
                <a:latin typeface="Times New Roman"/>
                <a:cs typeface="Times New Roman"/>
              </a:rPr>
              <a:t>into </a:t>
            </a:r>
            <a:r>
              <a:rPr sz="1300" spc="-5" dirty="0">
                <a:solidFill>
                  <a:srgbClr val="010202"/>
                </a:solidFill>
                <a:latin typeface="Times New Roman"/>
                <a:cs typeface="Times New Roman"/>
              </a:rPr>
              <a:t>the</a:t>
            </a:r>
            <a:r>
              <a:rPr sz="1300" spc="135" dirty="0">
                <a:solidFill>
                  <a:srgbClr val="010202"/>
                </a:solidFill>
                <a:latin typeface="Times New Roman"/>
                <a:cs typeface="Times New Roman"/>
              </a:rPr>
              <a:t> </a:t>
            </a:r>
            <a:r>
              <a:rPr sz="1300" spc="-10" dirty="0">
                <a:solidFill>
                  <a:srgbClr val="010202"/>
                </a:solidFill>
                <a:latin typeface="Times New Roman"/>
                <a:cs typeface="Times New Roman"/>
              </a:rPr>
              <a:t>ground.</a:t>
            </a:r>
            <a:endParaRPr lang="en-US" sz="1300" spc="-10" dirty="0">
              <a:solidFill>
                <a:srgbClr val="010202"/>
              </a:solidFill>
              <a:latin typeface="Times New Roman"/>
              <a:cs typeface="Times New Roman"/>
            </a:endParaRPr>
          </a:p>
          <a:p>
            <a:pPr marL="12700" marR="5080" algn="just">
              <a:lnSpc>
                <a:spcPts val="1300"/>
              </a:lnSpc>
              <a:spcBef>
                <a:spcPts val="360"/>
              </a:spcBef>
            </a:pPr>
            <a:endParaRPr sz="1300" dirty="0">
              <a:latin typeface="Times New Roman"/>
              <a:cs typeface="Times New Roman"/>
            </a:endParaRPr>
          </a:p>
          <a:p>
            <a:pPr marL="174625" marR="395605" indent="-174625" algn="ctr">
              <a:lnSpc>
                <a:spcPts val="1700"/>
              </a:lnSpc>
              <a:spcBef>
                <a:spcPts val="1090"/>
              </a:spcBef>
            </a:pPr>
            <a:r>
              <a:rPr spc="-20" dirty="0">
                <a:solidFill>
                  <a:srgbClr val="005596"/>
                </a:solidFill>
                <a:latin typeface="Times New Roman"/>
                <a:cs typeface="Times New Roman"/>
              </a:rPr>
              <a:t>Why </a:t>
            </a:r>
            <a:r>
              <a:rPr spc="-75" dirty="0">
                <a:solidFill>
                  <a:srgbClr val="005596"/>
                </a:solidFill>
                <a:latin typeface="Times New Roman"/>
                <a:cs typeface="Times New Roman"/>
              </a:rPr>
              <a:t>is </a:t>
            </a:r>
            <a:r>
              <a:rPr spc="-35" dirty="0">
                <a:solidFill>
                  <a:srgbClr val="005596"/>
                </a:solidFill>
                <a:latin typeface="Times New Roman"/>
                <a:cs typeface="Times New Roman"/>
              </a:rPr>
              <a:t>Stormwater Runoff  </a:t>
            </a:r>
            <a:r>
              <a:rPr spc="-70" dirty="0">
                <a:solidFill>
                  <a:srgbClr val="005596"/>
                </a:solidFill>
                <a:latin typeface="Times New Roman"/>
                <a:cs typeface="Times New Roman"/>
              </a:rPr>
              <a:t>a</a:t>
            </a:r>
            <a:r>
              <a:rPr spc="-10" dirty="0">
                <a:solidFill>
                  <a:srgbClr val="005596"/>
                </a:solidFill>
                <a:latin typeface="Times New Roman"/>
                <a:cs typeface="Times New Roman"/>
              </a:rPr>
              <a:t> </a:t>
            </a:r>
            <a:r>
              <a:rPr spc="-55" dirty="0">
                <a:solidFill>
                  <a:srgbClr val="005596"/>
                </a:solidFill>
                <a:latin typeface="Times New Roman"/>
                <a:cs typeface="Times New Roman"/>
              </a:rPr>
              <a:t>Problem?</a:t>
            </a:r>
            <a:endParaRPr dirty="0">
              <a:latin typeface="Times New Roman"/>
              <a:cs typeface="Times New Roman"/>
            </a:endParaRPr>
          </a:p>
        </p:txBody>
      </p:sp>
      <p:sp>
        <p:nvSpPr>
          <p:cNvPr id="14" name="object 8">
            <a:extLst>
              <a:ext uri="{FF2B5EF4-FFF2-40B4-BE49-F238E27FC236}">
                <a16:creationId xmlns:a16="http://schemas.microsoft.com/office/drawing/2014/main" xmlns="" id="{459439F2-AD34-4519-B95C-824BC8EBE06F}"/>
              </a:ext>
            </a:extLst>
          </p:cNvPr>
          <p:cNvSpPr/>
          <p:nvPr/>
        </p:nvSpPr>
        <p:spPr>
          <a:xfrm>
            <a:off x="204829" y="6959600"/>
            <a:ext cx="2760345" cy="736600"/>
          </a:xfrm>
          <a:custGeom>
            <a:avLst/>
            <a:gdLst/>
            <a:ahLst/>
            <a:cxnLst/>
            <a:rect l="l" t="t" r="r" b="b"/>
            <a:pathLst>
              <a:path w="2760345" h="736600">
                <a:moveTo>
                  <a:pt x="2659087" y="0"/>
                </a:moveTo>
                <a:lnTo>
                  <a:pt x="101053" y="0"/>
                </a:lnTo>
                <a:lnTo>
                  <a:pt x="61716" y="7577"/>
                </a:lnTo>
                <a:lnTo>
                  <a:pt x="29595" y="28241"/>
                </a:lnTo>
                <a:lnTo>
                  <a:pt x="7940" y="58893"/>
                </a:lnTo>
                <a:lnTo>
                  <a:pt x="0" y="96431"/>
                </a:lnTo>
                <a:lnTo>
                  <a:pt x="0" y="640168"/>
                </a:lnTo>
                <a:lnTo>
                  <a:pt x="7940" y="677701"/>
                </a:lnTo>
                <a:lnTo>
                  <a:pt x="29595" y="708353"/>
                </a:lnTo>
                <a:lnTo>
                  <a:pt x="61716" y="729021"/>
                </a:lnTo>
                <a:lnTo>
                  <a:pt x="101053" y="736600"/>
                </a:lnTo>
                <a:lnTo>
                  <a:pt x="2659087" y="736600"/>
                </a:lnTo>
                <a:lnTo>
                  <a:pt x="2698425" y="729021"/>
                </a:lnTo>
                <a:lnTo>
                  <a:pt x="2730546" y="708353"/>
                </a:lnTo>
                <a:lnTo>
                  <a:pt x="2752201" y="677701"/>
                </a:lnTo>
                <a:lnTo>
                  <a:pt x="2760141" y="640168"/>
                </a:lnTo>
                <a:lnTo>
                  <a:pt x="2760141" y="96431"/>
                </a:lnTo>
                <a:lnTo>
                  <a:pt x="2752201" y="58893"/>
                </a:lnTo>
                <a:lnTo>
                  <a:pt x="2730546" y="28241"/>
                </a:lnTo>
                <a:lnTo>
                  <a:pt x="2698425" y="7577"/>
                </a:lnTo>
                <a:lnTo>
                  <a:pt x="2659087" y="0"/>
                </a:lnTo>
                <a:close/>
              </a:path>
            </a:pathLst>
          </a:custGeom>
          <a:solidFill>
            <a:srgbClr val="FFFFFF">
              <a:alpha val="75000"/>
            </a:srgbClr>
          </a:solidFill>
        </p:spPr>
        <p:txBody>
          <a:bodyPr wrap="square" lIns="0" tIns="0" rIns="0" bIns="0" rtlCol="0"/>
          <a:lstStyle/>
          <a:p>
            <a:pPr marL="24765" marR="269240" algn="ctr">
              <a:lnSpc>
                <a:spcPts val="1300"/>
              </a:lnSpc>
              <a:spcBef>
                <a:spcPts val="1000"/>
              </a:spcBef>
              <a:tabLst>
                <a:tab pos="182880" algn="l"/>
              </a:tabLst>
            </a:pPr>
            <a:r>
              <a:rPr lang="en-US" sz="1200" dirty="0">
                <a:latin typeface="Times New Roman"/>
                <a:cs typeface="Times New Roman"/>
              </a:rPr>
              <a:t>According to the EPA, impervious  surfaces in a typical city block generate  more than 5x the runoﬀ than a forested  area the same size.</a:t>
            </a:r>
          </a:p>
        </p:txBody>
      </p:sp>
      <p:sp>
        <p:nvSpPr>
          <p:cNvPr id="15" name="object 24">
            <a:extLst>
              <a:ext uri="{FF2B5EF4-FFF2-40B4-BE49-F238E27FC236}">
                <a16:creationId xmlns:a16="http://schemas.microsoft.com/office/drawing/2014/main" xmlns="" id="{09F15B78-FA02-4052-95CE-015D02CB3BA1}"/>
              </a:ext>
            </a:extLst>
          </p:cNvPr>
          <p:cNvSpPr/>
          <p:nvPr/>
        </p:nvSpPr>
        <p:spPr>
          <a:xfrm>
            <a:off x="3358202" y="4419601"/>
            <a:ext cx="3352800" cy="381000"/>
          </a:xfrm>
          <a:custGeom>
            <a:avLst/>
            <a:gdLst/>
            <a:ahLst/>
            <a:cxnLst/>
            <a:rect l="l" t="t" r="r" b="b"/>
            <a:pathLst>
              <a:path w="3352800" h="475614">
                <a:moveTo>
                  <a:pt x="534847" y="417334"/>
                </a:moveTo>
                <a:lnTo>
                  <a:pt x="27457" y="417334"/>
                </a:lnTo>
                <a:lnTo>
                  <a:pt x="78660" y="423337"/>
                </a:lnTo>
                <a:lnTo>
                  <a:pt x="129749" y="437652"/>
                </a:lnTo>
                <a:lnTo>
                  <a:pt x="180606" y="454738"/>
                </a:lnTo>
                <a:lnTo>
                  <a:pt x="231113" y="469053"/>
                </a:lnTo>
                <a:lnTo>
                  <a:pt x="281152" y="475056"/>
                </a:lnTo>
                <a:lnTo>
                  <a:pt x="333760" y="469053"/>
                </a:lnTo>
                <a:lnTo>
                  <a:pt x="385573" y="454738"/>
                </a:lnTo>
                <a:lnTo>
                  <a:pt x="436452" y="437652"/>
                </a:lnTo>
                <a:lnTo>
                  <a:pt x="486256" y="423337"/>
                </a:lnTo>
                <a:lnTo>
                  <a:pt x="534847" y="417334"/>
                </a:lnTo>
                <a:close/>
              </a:path>
              <a:path w="3352800" h="475614">
                <a:moveTo>
                  <a:pt x="1042225" y="417334"/>
                </a:moveTo>
                <a:lnTo>
                  <a:pt x="534847" y="417334"/>
                </a:lnTo>
                <a:lnTo>
                  <a:pt x="590245" y="423337"/>
                </a:lnTo>
                <a:lnTo>
                  <a:pt x="643540" y="437652"/>
                </a:lnTo>
                <a:lnTo>
                  <a:pt x="694504" y="454738"/>
                </a:lnTo>
                <a:lnTo>
                  <a:pt x="742910" y="469053"/>
                </a:lnTo>
                <a:lnTo>
                  <a:pt x="788530" y="475056"/>
                </a:lnTo>
                <a:lnTo>
                  <a:pt x="844575" y="471858"/>
                </a:lnTo>
                <a:lnTo>
                  <a:pt x="884203" y="463612"/>
                </a:lnTo>
                <a:lnTo>
                  <a:pt x="913303" y="452337"/>
                </a:lnTo>
                <a:lnTo>
                  <a:pt x="937765" y="440053"/>
                </a:lnTo>
                <a:lnTo>
                  <a:pt x="963479" y="428778"/>
                </a:lnTo>
                <a:lnTo>
                  <a:pt x="996336" y="420532"/>
                </a:lnTo>
                <a:lnTo>
                  <a:pt x="1042225" y="417334"/>
                </a:lnTo>
                <a:close/>
              </a:path>
              <a:path w="3352800" h="475614">
                <a:moveTo>
                  <a:pt x="1549603" y="417334"/>
                </a:moveTo>
                <a:lnTo>
                  <a:pt x="1042225" y="417334"/>
                </a:lnTo>
                <a:lnTo>
                  <a:pt x="1096247" y="421610"/>
                </a:lnTo>
                <a:lnTo>
                  <a:pt x="1136177" y="432299"/>
                </a:lnTo>
                <a:lnTo>
                  <a:pt x="1201947" y="460091"/>
                </a:lnTo>
                <a:lnTo>
                  <a:pt x="1241880" y="470780"/>
                </a:lnTo>
                <a:lnTo>
                  <a:pt x="1295908" y="475056"/>
                </a:lnTo>
                <a:lnTo>
                  <a:pt x="1349930" y="470780"/>
                </a:lnTo>
                <a:lnTo>
                  <a:pt x="1389860" y="460091"/>
                </a:lnTo>
                <a:lnTo>
                  <a:pt x="1455633" y="432299"/>
                </a:lnTo>
                <a:lnTo>
                  <a:pt x="1495570" y="421610"/>
                </a:lnTo>
                <a:lnTo>
                  <a:pt x="1549603" y="417334"/>
                </a:lnTo>
                <a:close/>
              </a:path>
              <a:path w="3352800" h="475614">
                <a:moveTo>
                  <a:pt x="2056980" y="417334"/>
                </a:moveTo>
                <a:lnTo>
                  <a:pt x="1549603" y="417334"/>
                </a:lnTo>
                <a:lnTo>
                  <a:pt x="1603625" y="421610"/>
                </a:lnTo>
                <a:lnTo>
                  <a:pt x="1643555" y="432299"/>
                </a:lnTo>
                <a:lnTo>
                  <a:pt x="1709324" y="460091"/>
                </a:lnTo>
                <a:lnTo>
                  <a:pt x="1749258" y="470780"/>
                </a:lnTo>
                <a:lnTo>
                  <a:pt x="1803285" y="475056"/>
                </a:lnTo>
                <a:lnTo>
                  <a:pt x="1857302" y="470780"/>
                </a:lnTo>
                <a:lnTo>
                  <a:pt x="1897229" y="460091"/>
                </a:lnTo>
                <a:lnTo>
                  <a:pt x="1963002" y="432299"/>
                </a:lnTo>
                <a:lnTo>
                  <a:pt x="2002942" y="421610"/>
                </a:lnTo>
                <a:lnTo>
                  <a:pt x="2056980" y="417334"/>
                </a:lnTo>
                <a:close/>
              </a:path>
              <a:path w="3352800" h="475614">
                <a:moveTo>
                  <a:pt x="2564345" y="417334"/>
                </a:moveTo>
                <a:lnTo>
                  <a:pt x="2056980" y="417334"/>
                </a:lnTo>
                <a:lnTo>
                  <a:pt x="2111003" y="421610"/>
                </a:lnTo>
                <a:lnTo>
                  <a:pt x="2150933" y="432299"/>
                </a:lnTo>
                <a:lnTo>
                  <a:pt x="2216702" y="460091"/>
                </a:lnTo>
                <a:lnTo>
                  <a:pt x="2256635" y="470780"/>
                </a:lnTo>
                <a:lnTo>
                  <a:pt x="2310663" y="475056"/>
                </a:lnTo>
                <a:lnTo>
                  <a:pt x="2364691" y="470780"/>
                </a:lnTo>
                <a:lnTo>
                  <a:pt x="2404624" y="460091"/>
                </a:lnTo>
                <a:lnTo>
                  <a:pt x="2470393" y="432299"/>
                </a:lnTo>
                <a:lnTo>
                  <a:pt x="2510323" y="421610"/>
                </a:lnTo>
                <a:lnTo>
                  <a:pt x="2564345" y="417334"/>
                </a:lnTo>
                <a:close/>
              </a:path>
              <a:path w="3352800" h="475614">
                <a:moveTo>
                  <a:pt x="3071723" y="417334"/>
                </a:moveTo>
                <a:lnTo>
                  <a:pt x="2564345" y="417334"/>
                </a:lnTo>
                <a:lnTo>
                  <a:pt x="2618373" y="421610"/>
                </a:lnTo>
                <a:lnTo>
                  <a:pt x="2658306" y="432299"/>
                </a:lnTo>
                <a:lnTo>
                  <a:pt x="2724072" y="460091"/>
                </a:lnTo>
                <a:lnTo>
                  <a:pt x="2763998" y="470780"/>
                </a:lnTo>
                <a:lnTo>
                  <a:pt x="2818015" y="475056"/>
                </a:lnTo>
                <a:lnTo>
                  <a:pt x="2872048" y="470780"/>
                </a:lnTo>
                <a:lnTo>
                  <a:pt x="2911985" y="460091"/>
                </a:lnTo>
                <a:lnTo>
                  <a:pt x="2977761" y="432299"/>
                </a:lnTo>
                <a:lnTo>
                  <a:pt x="3017695" y="421610"/>
                </a:lnTo>
                <a:lnTo>
                  <a:pt x="3071723" y="417334"/>
                </a:lnTo>
                <a:close/>
              </a:path>
              <a:path w="3352800" h="475614">
                <a:moveTo>
                  <a:pt x="3352800" y="417334"/>
                </a:moveTo>
                <a:lnTo>
                  <a:pt x="3071723" y="417334"/>
                </a:lnTo>
                <a:lnTo>
                  <a:pt x="3125745" y="421610"/>
                </a:lnTo>
                <a:lnTo>
                  <a:pt x="3165676" y="432299"/>
                </a:lnTo>
                <a:lnTo>
                  <a:pt x="3231449" y="460091"/>
                </a:lnTo>
                <a:lnTo>
                  <a:pt x="3271385" y="470780"/>
                </a:lnTo>
                <a:lnTo>
                  <a:pt x="3325418" y="475056"/>
                </a:lnTo>
                <a:lnTo>
                  <a:pt x="3332676" y="474986"/>
                </a:lnTo>
                <a:lnTo>
                  <a:pt x="3339642" y="474784"/>
                </a:lnTo>
                <a:lnTo>
                  <a:pt x="3346342" y="474461"/>
                </a:lnTo>
                <a:lnTo>
                  <a:pt x="3352800" y="474027"/>
                </a:lnTo>
                <a:lnTo>
                  <a:pt x="3352800" y="417334"/>
                </a:lnTo>
                <a:close/>
              </a:path>
              <a:path w="3352800" h="475614">
                <a:moveTo>
                  <a:pt x="27381" y="0"/>
                </a:moveTo>
                <a:lnTo>
                  <a:pt x="20125" y="69"/>
                </a:lnTo>
                <a:lnTo>
                  <a:pt x="13161" y="271"/>
                </a:lnTo>
                <a:lnTo>
                  <a:pt x="6462" y="594"/>
                </a:lnTo>
                <a:lnTo>
                  <a:pt x="0" y="1028"/>
                </a:lnTo>
                <a:lnTo>
                  <a:pt x="0" y="419303"/>
                </a:lnTo>
                <a:lnTo>
                  <a:pt x="6867" y="418497"/>
                </a:lnTo>
                <a:lnTo>
                  <a:pt x="13733" y="417876"/>
                </a:lnTo>
                <a:lnTo>
                  <a:pt x="20597" y="417476"/>
                </a:lnTo>
                <a:lnTo>
                  <a:pt x="27457" y="417334"/>
                </a:lnTo>
                <a:lnTo>
                  <a:pt x="3352800" y="417334"/>
                </a:lnTo>
                <a:lnTo>
                  <a:pt x="3352800" y="57721"/>
                </a:lnTo>
                <a:lnTo>
                  <a:pt x="281076" y="57721"/>
                </a:lnTo>
                <a:lnTo>
                  <a:pt x="227059" y="53445"/>
                </a:lnTo>
                <a:lnTo>
                  <a:pt x="187132" y="42756"/>
                </a:lnTo>
                <a:lnTo>
                  <a:pt x="121359" y="14964"/>
                </a:lnTo>
                <a:lnTo>
                  <a:pt x="81419" y="4275"/>
                </a:lnTo>
                <a:lnTo>
                  <a:pt x="27381" y="0"/>
                </a:lnTo>
                <a:close/>
              </a:path>
              <a:path w="3352800" h="475614">
                <a:moveTo>
                  <a:pt x="534784" y="0"/>
                </a:moveTo>
                <a:lnTo>
                  <a:pt x="480745" y="4275"/>
                </a:lnTo>
                <a:lnTo>
                  <a:pt x="440805" y="14964"/>
                </a:lnTo>
                <a:lnTo>
                  <a:pt x="375029" y="42756"/>
                </a:lnTo>
                <a:lnTo>
                  <a:pt x="335098" y="53445"/>
                </a:lnTo>
                <a:lnTo>
                  <a:pt x="281076" y="57721"/>
                </a:lnTo>
                <a:lnTo>
                  <a:pt x="788441" y="57721"/>
                </a:lnTo>
                <a:lnTo>
                  <a:pt x="734419" y="53445"/>
                </a:lnTo>
                <a:lnTo>
                  <a:pt x="694490" y="42756"/>
                </a:lnTo>
                <a:lnTo>
                  <a:pt x="628727" y="14964"/>
                </a:lnTo>
                <a:lnTo>
                  <a:pt x="588801" y="4275"/>
                </a:lnTo>
                <a:lnTo>
                  <a:pt x="534784" y="0"/>
                </a:lnTo>
                <a:close/>
              </a:path>
              <a:path w="3352800" h="475614">
                <a:moveTo>
                  <a:pt x="1042136" y="0"/>
                </a:moveTo>
                <a:lnTo>
                  <a:pt x="988108" y="4275"/>
                </a:lnTo>
                <a:lnTo>
                  <a:pt x="948175" y="14964"/>
                </a:lnTo>
                <a:lnTo>
                  <a:pt x="882402" y="42756"/>
                </a:lnTo>
                <a:lnTo>
                  <a:pt x="842469" y="53445"/>
                </a:lnTo>
                <a:lnTo>
                  <a:pt x="788441" y="57721"/>
                </a:lnTo>
                <a:lnTo>
                  <a:pt x="1295819" y="57721"/>
                </a:lnTo>
                <a:lnTo>
                  <a:pt x="1241796" y="53445"/>
                </a:lnTo>
                <a:lnTo>
                  <a:pt x="1201866" y="42756"/>
                </a:lnTo>
                <a:lnTo>
                  <a:pt x="1136097" y="14964"/>
                </a:lnTo>
                <a:lnTo>
                  <a:pt x="1096164" y="4275"/>
                </a:lnTo>
                <a:lnTo>
                  <a:pt x="1042136" y="0"/>
                </a:lnTo>
                <a:close/>
              </a:path>
              <a:path w="3352800" h="475614">
                <a:moveTo>
                  <a:pt x="1549514" y="0"/>
                </a:moveTo>
                <a:lnTo>
                  <a:pt x="1495497" y="4275"/>
                </a:lnTo>
                <a:lnTo>
                  <a:pt x="1455570" y="14964"/>
                </a:lnTo>
                <a:lnTo>
                  <a:pt x="1389797" y="42756"/>
                </a:lnTo>
                <a:lnTo>
                  <a:pt x="1349857" y="53445"/>
                </a:lnTo>
                <a:lnTo>
                  <a:pt x="1295819" y="57721"/>
                </a:lnTo>
                <a:lnTo>
                  <a:pt x="1803209" y="57721"/>
                </a:lnTo>
                <a:lnTo>
                  <a:pt x="1749181" y="53445"/>
                </a:lnTo>
                <a:lnTo>
                  <a:pt x="1709248" y="42756"/>
                </a:lnTo>
                <a:lnTo>
                  <a:pt x="1643475" y="14964"/>
                </a:lnTo>
                <a:lnTo>
                  <a:pt x="1603541" y="4275"/>
                </a:lnTo>
                <a:lnTo>
                  <a:pt x="1549514" y="0"/>
                </a:lnTo>
                <a:close/>
              </a:path>
              <a:path w="3352800" h="475614">
                <a:moveTo>
                  <a:pt x="2056891" y="0"/>
                </a:moveTo>
                <a:lnTo>
                  <a:pt x="2002864" y="4275"/>
                </a:lnTo>
                <a:lnTo>
                  <a:pt x="1962931" y="14964"/>
                </a:lnTo>
                <a:lnTo>
                  <a:pt x="1897161" y="42756"/>
                </a:lnTo>
                <a:lnTo>
                  <a:pt x="1857231" y="53445"/>
                </a:lnTo>
                <a:lnTo>
                  <a:pt x="1803209" y="57721"/>
                </a:lnTo>
                <a:lnTo>
                  <a:pt x="2310587" y="57721"/>
                </a:lnTo>
                <a:lnTo>
                  <a:pt x="2256554" y="53445"/>
                </a:lnTo>
                <a:lnTo>
                  <a:pt x="2216617" y="42756"/>
                </a:lnTo>
                <a:lnTo>
                  <a:pt x="2150844" y="14964"/>
                </a:lnTo>
                <a:lnTo>
                  <a:pt x="2110914" y="4275"/>
                </a:lnTo>
                <a:lnTo>
                  <a:pt x="2056891" y="0"/>
                </a:lnTo>
                <a:close/>
              </a:path>
              <a:path w="3352800" h="475614">
                <a:moveTo>
                  <a:pt x="2564269" y="0"/>
                </a:moveTo>
                <a:lnTo>
                  <a:pt x="2508219" y="3197"/>
                </a:lnTo>
                <a:lnTo>
                  <a:pt x="2468589" y="11443"/>
                </a:lnTo>
                <a:lnTo>
                  <a:pt x="2439488" y="22718"/>
                </a:lnTo>
                <a:lnTo>
                  <a:pt x="2415027" y="35003"/>
                </a:lnTo>
                <a:lnTo>
                  <a:pt x="2389317" y="46278"/>
                </a:lnTo>
                <a:lnTo>
                  <a:pt x="2356466" y="54524"/>
                </a:lnTo>
                <a:lnTo>
                  <a:pt x="2310587" y="57721"/>
                </a:lnTo>
                <a:lnTo>
                  <a:pt x="2817952" y="57721"/>
                </a:lnTo>
                <a:lnTo>
                  <a:pt x="2762553" y="51718"/>
                </a:lnTo>
                <a:lnTo>
                  <a:pt x="2709256" y="37403"/>
                </a:lnTo>
                <a:lnTo>
                  <a:pt x="2658289" y="20317"/>
                </a:lnTo>
                <a:lnTo>
                  <a:pt x="2609884" y="6003"/>
                </a:lnTo>
                <a:lnTo>
                  <a:pt x="2564269" y="0"/>
                </a:lnTo>
                <a:close/>
              </a:path>
              <a:path w="3352800" h="475614">
                <a:moveTo>
                  <a:pt x="3071634" y="0"/>
                </a:moveTo>
                <a:lnTo>
                  <a:pt x="3019031" y="6003"/>
                </a:lnTo>
                <a:lnTo>
                  <a:pt x="2967219" y="20317"/>
                </a:lnTo>
                <a:lnTo>
                  <a:pt x="2916341" y="37403"/>
                </a:lnTo>
                <a:lnTo>
                  <a:pt x="2866538" y="51718"/>
                </a:lnTo>
                <a:lnTo>
                  <a:pt x="2817952" y="57721"/>
                </a:lnTo>
                <a:lnTo>
                  <a:pt x="3325355" y="57721"/>
                </a:lnTo>
                <a:lnTo>
                  <a:pt x="3274151" y="51718"/>
                </a:lnTo>
                <a:lnTo>
                  <a:pt x="3223061" y="37403"/>
                </a:lnTo>
                <a:lnTo>
                  <a:pt x="3172200" y="20317"/>
                </a:lnTo>
                <a:lnTo>
                  <a:pt x="3121686" y="6003"/>
                </a:lnTo>
                <a:lnTo>
                  <a:pt x="3071634" y="0"/>
                </a:lnTo>
                <a:close/>
              </a:path>
              <a:path w="3352800" h="475614">
                <a:moveTo>
                  <a:pt x="3352800" y="55765"/>
                </a:moveTo>
                <a:lnTo>
                  <a:pt x="3345936" y="56564"/>
                </a:lnTo>
                <a:lnTo>
                  <a:pt x="3339077" y="57181"/>
                </a:lnTo>
                <a:lnTo>
                  <a:pt x="3332218" y="57580"/>
                </a:lnTo>
                <a:lnTo>
                  <a:pt x="3325355" y="57721"/>
                </a:lnTo>
                <a:lnTo>
                  <a:pt x="3352800" y="57721"/>
                </a:lnTo>
                <a:lnTo>
                  <a:pt x="3352800" y="55765"/>
                </a:lnTo>
                <a:close/>
              </a:path>
            </a:pathLst>
          </a:custGeom>
          <a:solidFill>
            <a:srgbClr val="FFFFFF"/>
          </a:solidFill>
        </p:spPr>
        <p:txBody>
          <a:bodyPr wrap="square" lIns="0" tIns="0" rIns="0" bIns="0" rtlCol="0"/>
          <a:lstStyle/>
          <a:p>
            <a:pPr algn="ctr">
              <a:spcBef>
                <a:spcPts val="600"/>
              </a:spcBef>
            </a:pPr>
            <a:endParaRPr lang="en-US" sz="100" dirty="0">
              <a:solidFill>
                <a:schemeClr val="accent1"/>
              </a:solidFill>
              <a:latin typeface="Times New Roman" panose="02020603050405020304" pitchFamily="18" charset="0"/>
              <a:cs typeface="Times New Roman" panose="02020603050405020304" pitchFamily="18" charset="0"/>
            </a:endParaRPr>
          </a:p>
          <a:p>
            <a:pPr marL="117475" marR="5080" indent="-106363" algn="ctr">
              <a:lnSpc>
                <a:spcPts val="1700"/>
              </a:lnSpc>
              <a:spcBef>
                <a:spcPts val="439"/>
              </a:spcBef>
            </a:pPr>
            <a:r>
              <a:rPr lang="en-US" spc="-25" dirty="0">
                <a:solidFill>
                  <a:srgbClr val="005596"/>
                </a:solidFill>
                <a:latin typeface="Times New Roman"/>
                <a:cs typeface="Times New Roman"/>
              </a:rPr>
              <a:t>What is an Illicit Discharge?</a:t>
            </a:r>
            <a:endParaRPr spc="-25" dirty="0">
              <a:solidFill>
                <a:srgbClr val="005596"/>
              </a:solidFill>
              <a:latin typeface="Times New Roman"/>
              <a:cs typeface="Times New Roman"/>
            </a:endParaRPr>
          </a:p>
        </p:txBody>
      </p:sp>
      <p:sp>
        <p:nvSpPr>
          <p:cNvPr id="19" name="object 6">
            <a:extLst>
              <a:ext uri="{FF2B5EF4-FFF2-40B4-BE49-F238E27FC236}">
                <a16:creationId xmlns:a16="http://schemas.microsoft.com/office/drawing/2014/main" xmlns="" id="{141C7203-BEA2-4338-90C4-74F5299F54A8}"/>
              </a:ext>
            </a:extLst>
          </p:cNvPr>
          <p:cNvSpPr txBox="1"/>
          <p:nvPr/>
        </p:nvSpPr>
        <p:spPr>
          <a:xfrm>
            <a:off x="160225" y="2070100"/>
            <a:ext cx="1654175" cy="212879"/>
          </a:xfrm>
          <a:prstGeom prst="rect">
            <a:avLst/>
          </a:prstGeom>
        </p:spPr>
        <p:txBody>
          <a:bodyPr vert="horz" wrap="square" lIns="0" tIns="12700" rIns="0" bIns="0" rtlCol="0">
            <a:spAutoFit/>
          </a:bodyPr>
          <a:lstStyle/>
          <a:p>
            <a:pPr marL="12700">
              <a:lnSpc>
                <a:spcPct val="100000"/>
              </a:lnSpc>
              <a:spcBef>
                <a:spcPts val="100"/>
              </a:spcBef>
              <a:tabLst>
                <a:tab pos="474345" algn="l"/>
                <a:tab pos="878205" algn="l"/>
                <a:tab pos="1548130" algn="l"/>
              </a:tabLst>
            </a:pPr>
            <a:r>
              <a:rPr sz="1300" spc="-40" dirty="0">
                <a:solidFill>
                  <a:srgbClr val="010202"/>
                </a:solidFill>
                <a:latin typeface="Times New Roman"/>
                <a:cs typeface="Times New Roman"/>
              </a:rPr>
              <a:t>fl</a:t>
            </a:r>
            <a:r>
              <a:rPr sz="1300" spc="-85" dirty="0">
                <a:solidFill>
                  <a:srgbClr val="010202"/>
                </a:solidFill>
                <a:latin typeface="Times New Roman"/>
                <a:cs typeface="Times New Roman"/>
              </a:rPr>
              <a:t>ows</a:t>
            </a:r>
            <a:r>
              <a:rPr sz="1300" dirty="0">
                <a:solidFill>
                  <a:srgbClr val="010202"/>
                </a:solidFill>
                <a:latin typeface="Times New Roman"/>
                <a:cs typeface="Times New Roman"/>
              </a:rPr>
              <a:t>	</a:t>
            </a:r>
            <a:r>
              <a:rPr sz="1300" spc="-45" dirty="0">
                <a:solidFill>
                  <a:srgbClr val="010202"/>
                </a:solidFill>
                <a:latin typeface="Times New Roman"/>
                <a:cs typeface="Times New Roman"/>
              </a:rPr>
              <a:t>o</a:t>
            </a:r>
            <a:r>
              <a:rPr sz="1300" spc="-100" dirty="0">
                <a:solidFill>
                  <a:srgbClr val="010202"/>
                </a:solidFill>
                <a:latin typeface="Times New Roman"/>
                <a:cs typeface="Times New Roman"/>
              </a:rPr>
              <a:t>v</a:t>
            </a:r>
            <a:r>
              <a:rPr sz="1300" spc="-35" dirty="0">
                <a:solidFill>
                  <a:srgbClr val="010202"/>
                </a:solidFill>
                <a:latin typeface="Times New Roman"/>
                <a:cs typeface="Times New Roman"/>
              </a:rPr>
              <a:t>er</a:t>
            </a:r>
            <a:r>
              <a:rPr sz="1300" dirty="0">
                <a:solidFill>
                  <a:srgbClr val="010202"/>
                </a:solidFill>
                <a:latin typeface="Times New Roman"/>
                <a:cs typeface="Times New Roman"/>
              </a:rPr>
              <a:t>	</a:t>
            </a:r>
            <a:r>
              <a:rPr sz="1300" spc="-30" dirty="0">
                <a:solidFill>
                  <a:srgbClr val="010202"/>
                </a:solidFill>
                <a:latin typeface="Times New Roman"/>
                <a:cs typeface="Times New Roman"/>
              </a:rPr>
              <a:t>su</a:t>
            </a:r>
            <a:r>
              <a:rPr sz="1300" spc="-10" dirty="0">
                <a:solidFill>
                  <a:srgbClr val="010202"/>
                </a:solidFill>
                <a:latin typeface="Times New Roman"/>
                <a:cs typeface="Times New Roman"/>
              </a:rPr>
              <a:t>r</a:t>
            </a:r>
            <a:r>
              <a:rPr sz="1300" spc="-55" dirty="0">
                <a:solidFill>
                  <a:srgbClr val="010202"/>
                </a:solidFill>
                <a:latin typeface="Times New Roman"/>
                <a:cs typeface="Times New Roman"/>
              </a:rPr>
              <a:t>faces,</a:t>
            </a:r>
            <a:r>
              <a:rPr sz="1300" dirty="0">
                <a:solidFill>
                  <a:srgbClr val="010202"/>
                </a:solidFill>
                <a:latin typeface="Times New Roman"/>
                <a:cs typeface="Times New Roman"/>
              </a:rPr>
              <a:t>	</a:t>
            </a:r>
            <a:r>
              <a:rPr sz="1300" spc="5" dirty="0">
                <a:solidFill>
                  <a:srgbClr val="010202"/>
                </a:solidFill>
                <a:latin typeface="Times New Roman"/>
                <a:cs typeface="Times New Roman"/>
              </a:rPr>
              <a:t>it</a:t>
            </a:r>
            <a:endParaRPr sz="1300" dirty="0">
              <a:latin typeface="Times New Roman"/>
              <a:cs typeface="Times New Roman"/>
            </a:endParaRPr>
          </a:p>
        </p:txBody>
      </p:sp>
      <p:sp>
        <p:nvSpPr>
          <p:cNvPr id="20" name="object 43">
            <a:extLst>
              <a:ext uri="{FF2B5EF4-FFF2-40B4-BE49-F238E27FC236}">
                <a16:creationId xmlns:a16="http://schemas.microsoft.com/office/drawing/2014/main" xmlns="" id="{70194CBA-15AA-476C-8EF9-33EA55D7ECFD}"/>
              </a:ext>
            </a:extLst>
          </p:cNvPr>
          <p:cNvSpPr txBox="1"/>
          <p:nvPr/>
        </p:nvSpPr>
        <p:spPr>
          <a:xfrm>
            <a:off x="3581400" y="120693"/>
            <a:ext cx="2968625" cy="492441"/>
          </a:xfrm>
          <a:prstGeom prst="rect">
            <a:avLst/>
          </a:prstGeom>
        </p:spPr>
        <p:txBody>
          <a:bodyPr vert="horz" wrap="square" lIns="0" tIns="55879" rIns="0" bIns="0" rtlCol="0">
            <a:spAutoFit/>
          </a:bodyPr>
          <a:lstStyle/>
          <a:p>
            <a:pPr marL="117475" marR="5080" indent="-106363" algn="ctr">
              <a:lnSpc>
                <a:spcPts val="1700"/>
              </a:lnSpc>
              <a:spcBef>
                <a:spcPts val="439"/>
              </a:spcBef>
            </a:pPr>
            <a:r>
              <a:rPr lang="en-US" spc="-25" dirty="0">
                <a:solidFill>
                  <a:srgbClr val="005596"/>
                </a:solidFill>
                <a:latin typeface="Times New Roman"/>
                <a:cs typeface="Times New Roman"/>
              </a:rPr>
              <a:t>What Should I do if There is a Spill?</a:t>
            </a:r>
            <a:endParaRPr dirty="0">
              <a:latin typeface="Times New Roman"/>
              <a:cs typeface="Times New Roman"/>
            </a:endParaRPr>
          </a:p>
        </p:txBody>
      </p:sp>
      <p:sp>
        <p:nvSpPr>
          <p:cNvPr id="21" name="object 43">
            <a:extLst>
              <a:ext uri="{FF2B5EF4-FFF2-40B4-BE49-F238E27FC236}">
                <a16:creationId xmlns:a16="http://schemas.microsoft.com/office/drawing/2014/main" xmlns="" id="{3B3EE838-6957-4A55-B14A-F5DC37AFBDD9}"/>
              </a:ext>
            </a:extLst>
          </p:cNvPr>
          <p:cNvSpPr txBox="1"/>
          <p:nvPr/>
        </p:nvSpPr>
        <p:spPr>
          <a:xfrm>
            <a:off x="160225" y="154653"/>
            <a:ext cx="2968625" cy="274433"/>
          </a:xfrm>
          <a:prstGeom prst="rect">
            <a:avLst/>
          </a:prstGeom>
        </p:spPr>
        <p:txBody>
          <a:bodyPr vert="horz" wrap="square" lIns="0" tIns="55879" rIns="0" bIns="0" rtlCol="0">
            <a:spAutoFit/>
          </a:bodyPr>
          <a:lstStyle/>
          <a:p>
            <a:pPr marL="453390" marR="5080" indent="-441325" algn="ctr">
              <a:lnSpc>
                <a:spcPts val="1700"/>
              </a:lnSpc>
              <a:spcBef>
                <a:spcPts val="439"/>
              </a:spcBef>
            </a:pPr>
            <a:r>
              <a:rPr lang="en-US" spc="-25" dirty="0">
                <a:solidFill>
                  <a:srgbClr val="005596"/>
                </a:solidFill>
                <a:latin typeface="Times New Roman"/>
                <a:cs typeface="Times New Roman"/>
              </a:rPr>
              <a:t>What is Stormwater?</a:t>
            </a:r>
            <a:endParaRPr dirty="0">
              <a:latin typeface="Times New Roman"/>
              <a:cs typeface="Times New Roman"/>
            </a:endParaRPr>
          </a:p>
        </p:txBody>
      </p:sp>
      <p:pic>
        <p:nvPicPr>
          <p:cNvPr id="3" name="Picture 2" descr="A circuit board&#10;&#10;Description automatically generated">
            <a:extLst>
              <a:ext uri="{FF2B5EF4-FFF2-40B4-BE49-F238E27FC236}">
                <a16:creationId xmlns:a16="http://schemas.microsoft.com/office/drawing/2014/main" xmlns="" id="{A41C11B1-6071-448D-9F92-6DAE8951E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020253"/>
            <a:ext cx="2750051" cy="2551747"/>
          </a:xfrm>
          <a:prstGeom prst="rect">
            <a:avLst/>
          </a:prstGeom>
          <a:effectLst>
            <a:outerShdw blurRad="203200" dist="50800" dir="5400000" algn="ctr" rotWithShape="0">
              <a:srgbClr val="000000">
                <a:alpha val="90000"/>
              </a:srgbClr>
            </a:outerShdw>
          </a:effectLst>
        </p:spPr>
      </p:pic>
      <p:sp>
        <p:nvSpPr>
          <p:cNvPr id="2" name="TextBox 1">
            <a:extLst>
              <a:ext uri="{FF2B5EF4-FFF2-40B4-BE49-F238E27FC236}">
                <a16:creationId xmlns:a16="http://schemas.microsoft.com/office/drawing/2014/main" xmlns="" id="{C6727B87-F432-49D4-B984-84A27CD90857}"/>
              </a:ext>
            </a:extLst>
          </p:cNvPr>
          <p:cNvSpPr txBox="1"/>
          <p:nvPr/>
        </p:nvSpPr>
        <p:spPr>
          <a:xfrm>
            <a:off x="6820814" y="1175107"/>
            <a:ext cx="3237586" cy="882293"/>
          </a:xfrm>
          <a:prstGeom prst="rect">
            <a:avLst/>
          </a:prstGeom>
          <a:noFill/>
        </p:spPr>
        <p:txBody>
          <a:bodyPr wrap="square" rtlCol="0">
            <a:spAutoFit/>
          </a:bodyPr>
          <a:lstStyle/>
          <a:p>
            <a:pPr marR="5080" indent="11113">
              <a:spcBef>
                <a:spcPts val="439"/>
              </a:spcBef>
              <a:tabLst>
                <a:tab pos="182880" algn="l"/>
              </a:tabLst>
            </a:pPr>
            <a:r>
              <a:rPr lang="en-US" sz="2400" spc="-25" dirty="0">
                <a:latin typeface="Arial" panose="020B0604020202020204" pitchFamily="34" charset="0"/>
                <a:cs typeface="Arial" panose="020B0604020202020204" pitchFamily="34" charset="0"/>
              </a:rPr>
              <a:t>At </a:t>
            </a:r>
          </a:p>
          <a:p>
            <a:pPr marR="5080" indent="11113">
              <a:spcBef>
                <a:spcPts val="439"/>
              </a:spcBef>
              <a:tabLst>
                <a:tab pos="182880" algn="l"/>
              </a:tabLst>
            </a:pPr>
            <a:r>
              <a:rPr lang="en-US" sz="2400" spc="-25" dirty="0">
                <a:latin typeface="Arial" panose="020B0604020202020204" pitchFamily="34" charset="0"/>
                <a:cs typeface="Arial" panose="020B0604020202020204" pitchFamily="34" charset="0"/>
              </a:rPr>
              <a:t>Fort Devens RFTA</a:t>
            </a:r>
          </a:p>
        </p:txBody>
      </p:sp>
      <p:sp>
        <p:nvSpPr>
          <p:cNvPr id="24" name="TextBox 23">
            <a:extLst>
              <a:ext uri="{FF2B5EF4-FFF2-40B4-BE49-F238E27FC236}">
                <a16:creationId xmlns:a16="http://schemas.microsoft.com/office/drawing/2014/main" xmlns="" id="{21B67F87-F9B9-4245-B513-EF03C825803E}"/>
              </a:ext>
            </a:extLst>
          </p:cNvPr>
          <p:cNvSpPr txBox="1"/>
          <p:nvPr/>
        </p:nvSpPr>
        <p:spPr>
          <a:xfrm>
            <a:off x="6851149" y="76200"/>
            <a:ext cx="1789121" cy="1200329"/>
          </a:xfrm>
          <a:prstGeom prst="rect">
            <a:avLst/>
          </a:prstGeom>
          <a:noFill/>
        </p:spPr>
        <p:txBody>
          <a:bodyPr wrap="square" rtlCol="0">
            <a:spAutoFit/>
          </a:bodyPr>
          <a:lstStyle/>
          <a:p>
            <a:pPr marR="5080" indent="11113">
              <a:spcBef>
                <a:spcPts val="439"/>
              </a:spcBef>
              <a:tabLst>
                <a:tab pos="182880" algn="l"/>
              </a:tabLst>
            </a:pPr>
            <a:r>
              <a:rPr lang="en-US" sz="2400" spc="-25" dirty="0">
                <a:latin typeface="Arial" panose="020B0604020202020204" pitchFamily="34" charset="0"/>
                <a:cs typeface="Arial" panose="020B0604020202020204" pitchFamily="34" charset="0"/>
              </a:rPr>
              <a:t>Stormwater Pollution Prevention</a:t>
            </a:r>
          </a:p>
        </p:txBody>
      </p:sp>
      <p:pic>
        <p:nvPicPr>
          <p:cNvPr id="12" name="Picture 11" descr="A group of people standing around a plane&#10;&#10;Description automatically generated">
            <a:extLst>
              <a:ext uri="{FF2B5EF4-FFF2-40B4-BE49-F238E27FC236}">
                <a16:creationId xmlns:a16="http://schemas.microsoft.com/office/drawing/2014/main" xmlns="" id="{E84E037B-E15B-4614-9542-BC0C459CB0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429" r="6250" b="13636"/>
          <a:stretch/>
        </p:blipFill>
        <p:spPr>
          <a:xfrm>
            <a:off x="6934200" y="4657389"/>
            <a:ext cx="2750051" cy="1210011"/>
          </a:xfrm>
          <a:prstGeom prst="rect">
            <a:avLst/>
          </a:prstGeom>
          <a:effectLst>
            <a:outerShdw blurRad="127000" dist="50800" dir="5400000" algn="ctr" rotWithShape="0">
              <a:schemeClr val="tx1">
                <a:alpha val="90000"/>
              </a:schemeClr>
            </a:outerShdw>
          </a:effectLst>
        </p:spPr>
      </p:pic>
      <p:pic>
        <p:nvPicPr>
          <p:cNvPr id="22" name="Picture 21" descr="A picture containing object, clock, drawing, cup&#10;&#10;Description automatically generated">
            <a:extLst>
              <a:ext uri="{FF2B5EF4-FFF2-40B4-BE49-F238E27FC236}">
                <a16:creationId xmlns:a16="http://schemas.microsoft.com/office/drawing/2014/main" xmlns="" id="{BB230EC3-AC79-4DF8-BD77-6AD06ED6576C}"/>
              </a:ext>
            </a:extLst>
          </p:cNvPr>
          <p:cNvPicPr>
            <a:picLocks noChangeAspect="1"/>
          </p:cNvPicPr>
          <p:nvPr/>
        </p:nvPicPr>
        <p:blipFill rotWithShape="1">
          <a:blip r:embed="rId6">
            <a:extLst>
              <a:ext uri="{28A0092B-C50C-407E-A947-70E740481C1C}">
                <a14:useLocalDpi xmlns:a14="http://schemas.microsoft.com/office/drawing/2010/main" val="0"/>
              </a:ext>
            </a:extLst>
          </a:blip>
          <a:srcRect t="230" r="558" b="846"/>
          <a:stretch/>
        </p:blipFill>
        <p:spPr>
          <a:xfrm>
            <a:off x="8526592" y="76200"/>
            <a:ext cx="1510840" cy="1530396"/>
          </a:xfrm>
          <a:prstGeom prst="ellipse">
            <a:avLst/>
          </a:prstGeom>
        </p:spPr>
      </p:pic>
      <p:sp>
        <p:nvSpPr>
          <p:cNvPr id="4" name="TextBox 3">
            <a:extLst>
              <a:ext uri="{FF2B5EF4-FFF2-40B4-BE49-F238E27FC236}">
                <a16:creationId xmlns:a16="http://schemas.microsoft.com/office/drawing/2014/main" xmlns="" id="{BC2D3E76-479E-409B-975B-746DD7222F5D}"/>
              </a:ext>
            </a:extLst>
          </p:cNvPr>
          <p:cNvSpPr txBox="1"/>
          <p:nvPr/>
        </p:nvSpPr>
        <p:spPr>
          <a:xfrm>
            <a:off x="6872520" y="6019800"/>
            <a:ext cx="3164911" cy="1200329"/>
          </a:xfrm>
          <a:prstGeom prst="rect">
            <a:avLst/>
          </a:prstGeom>
          <a:noFill/>
        </p:spPr>
        <p:txBody>
          <a:bodyPr wrap="square" rtlCol="0">
            <a:spAutoFit/>
          </a:bodyPr>
          <a:lstStyle/>
          <a:p>
            <a:r>
              <a:rPr lang="en-US" sz="1200" dirty="0"/>
              <a:t>Contact Information:   (978) 615-6106</a:t>
            </a:r>
          </a:p>
          <a:p>
            <a:endParaRPr lang="en-US" sz="1200" dirty="0"/>
          </a:p>
          <a:p>
            <a:r>
              <a:rPr lang="en-US" sz="1200" dirty="0">
                <a:solidFill>
                  <a:srgbClr val="0070C0"/>
                </a:solidFill>
                <a:hlinkClick r:id="rId7">
                  <a:extLst>
                    <a:ext uri="{A12FA001-AC4F-418D-AE19-62706E023703}">
                      <ahyp:hlinkClr xmlns:ahyp="http://schemas.microsoft.com/office/drawing/2018/hyperlinkcolor" xmlns="" val="tx"/>
                    </a:ext>
                  </a:extLst>
                </a:hlinkClick>
              </a:rPr>
              <a:t>E-mail </a:t>
            </a:r>
            <a:r>
              <a:rPr lang="en-US" sz="1200" dirty="0" err="1">
                <a:solidFill>
                  <a:srgbClr val="0070C0"/>
                </a:solidFill>
                <a:hlinkClick r:id="rId7">
                  <a:extLst>
                    <a:ext uri="{A12FA001-AC4F-418D-AE19-62706E023703}">
                      <ahyp:hlinkClr xmlns:ahyp="http://schemas.microsoft.com/office/drawing/2018/hyperlinkcolor" xmlns="" val="tx"/>
                    </a:ext>
                  </a:extLst>
                </a:hlinkClick>
              </a:rPr>
              <a:t>Stormwtater</a:t>
            </a:r>
            <a:r>
              <a:rPr lang="en-US" sz="1200" dirty="0">
                <a:solidFill>
                  <a:srgbClr val="0070C0"/>
                </a:solidFill>
                <a:hlinkClick r:id="rId7">
                  <a:extLst>
                    <a:ext uri="{A12FA001-AC4F-418D-AE19-62706E023703}">
                      <ahyp:hlinkClr xmlns:ahyp="http://schemas.microsoft.com/office/drawing/2018/hyperlinkcolor" xmlns="" val="tx"/>
                    </a:ext>
                  </a:extLst>
                </a:hlinkClick>
              </a:rPr>
              <a:t> Program</a:t>
            </a:r>
            <a:endParaRPr lang="en-US" sz="1200" dirty="0">
              <a:solidFill>
                <a:srgbClr val="0070C0"/>
              </a:solidFill>
            </a:endParaRPr>
          </a:p>
          <a:p>
            <a:endParaRPr lang="en-US" sz="1200" dirty="0"/>
          </a:p>
          <a:p>
            <a:r>
              <a:rPr lang="en-US" sz="1200" dirty="0">
                <a:solidFill>
                  <a:srgbClr val="0070C0"/>
                </a:solidFill>
                <a:hlinkClick r:id="rId8">
                  <a:extLst>
                    <a:ext uri="{A12FA001-AC4F-418D-AE19-62706E023703}">
                      <ahyp:hlinkClr xmlns:ahyp="http://schemas.microsoft.com/office/drawing/2018/hyperlinkcolor" xmlns="" val="tx"/>
                    </a:ext>
                  </a:extLst>
                </a:hlinkClick>
              </a:rPr>
              <a:t>Fort Devens RFTA Stormwater Webpage</a:t>
            </a:r>
            <a:endParaRPr lang="en-US" sz="1200" dirty="0">
              <a:solidFill>
                <a:srgbClr val="0070C0"/>
              </a:solidFill>
            </a:endParaRPr>
          </a:p>
          <a:p>
            <a:endParaRPr lang="en-US" sz="1200" dirty="0"/>
          </a:p>
        </p:txBody>
      </p:sp>
    </p:spTree>
    <p:extLst>
      <p:ext uri="{BB962C8B-B14F-4D97-AF65-F5344CB8AC3E}">
        <p14:creationId xmlns:p14="http://schemas.microsoft.com/office/powerpoint/2010/main" val="260174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4">
            <a:extLst>
              <a:ext uri="{FF2B5EF4-FFF2-40B4-BE49-F238E27FC236}">
                <a16:creationId xmlns:a16="http://schemas.microsoft.com/office/drawing/2014/main" xmlns="" id="{52F632E5-FF31-4EE2-A23B-FA3E010625F9}"/>
              </a:ext>
            </a:extLst>
          </p:cNvPr>
          <p:cNvSpPr txBox="1"/>
          <p:nvPr/>
        </p:nvSpPr>
        <p:spPr>
          <a:xfrm>
            <a:off x="152400" y="990600"/>
            <a:ext cx="3011805" cy="1764586"/>
          </a:xfrm>
          <a:prstGeom prst="rect">
            <a:avLst/>
          </a:prstGeom>
        </p:spPr>
        <p:txBody>
          <a:bodyPr vert="horz" wrap="square" lIns="0" tIns="45720" rIns="0" bIns="0" rtlCol="0">
            <a:spAutoFit/>
          </a:bodyPr>
          <a:lstStyle/>
          <a:p>
            <a:pPr marR="5080">
              <a:lnSpc>
                <a:spcPts val="1300"/>
              </a:lnSpc>
              <a:spcBef>
                <a:spcPts val="360"/>
              </a:spcBef>
            </a:pPr>
            <a:r>
              <a:rPr lang="en-US" sz="1300" spc="-35" dirty="0">
                <a:solidFill>
                  <a:srgbClr val="010202"/>
                </a:solidFill>
                <a:latin typeface="Times New Roman"/>
                <a:cs typeface="Times New Roman"/>
              </a:rPr>
              <a:t>LID Practices are stormwater management </a:t>
            </a:r>
            <a:r>
              <a:rPr sz="1300" spc="-35" dirty="0">
                <a:solidFill>
                  <a:srgbClr val="010202"/>
                </a:solidFill>
                <a:latin typeface="Times New Roman"/>
                <a:cs typeface="Times New Roman"/>
              </a:rPr>
              <a:t>practices </a:t>
            </a:r>
            <a:r>
              <a:rPr sz="1300" spc="10" dirty="0">
                <a:solidFill>
                  <a:srgbClr val="010202"/>
                </a:solidFill>
                <a:latin typeface="Times New Roman"/>
                <a:cs typeface="Times New Roman"/>
              </a:rPr>
              <a:t>that </a:t>
            </a:r>
            <a:r>
              <a:rPr sz="1300" spc="-20" dirty="0">
                <a:solidFill>
                  <a:srgbClr val="010202"/>
                </a:solidFill>
                <a:latin typeface="Times New Roman"/>
                <a:cs typeface="Times New Roman"/>
              </a:rPr>
              <a:t>mimic  </a:t>
            </a:r>
            <a:r>
              <a:rPr sz="1300" spc="-10" dirty="0">
                <a:solidFill>
                  <a:srgbClr val="010202"/>
                </a:solidFill>
                <a:latin typeface="Times New Roman"/>
                <a:cs typeface="Times New Roman"/>
              </a:rPr>
              <a:t>natural inﬁltration or  </a:t>
            </a:r>
            <a:r>
              <a:rPr sz="1300" spc="-25" dirty="0">
                <a:solidFill>
                  <a:srgbClr val="010202"/>
                </a:solidFill>
                <a:latin typeface="Times New Roman"/>
                <a:cs typeface="Times New Roman"/>
              </a:rPr>
              <a:t>evaporation </a:t>
            </a:r>
            <a:r>
              <a:rPr sz="1300" spc="5" dirty="0">
                <a:solidFill>
                  <a:srgbClr val="010202"/>
                </a:solidFill>
                <a:latin typeface="Times New Roman"/>
                <a:cs typeface="Times New Roman"/>
              </a:rPr>
              <a:t>to</a:t>
            </a:r>
            <a:r>
              <a:rPr sz="1300" spc="335" dirty="0">
                <a:solidFill>
                  <a:srgbClr val="010202"/>
                </a:solidFill>
                <a:latin typeface="Times New Roman"/>
                <a:cs typeface="Times New Roman"/>
              </a:rPr>
              <a:t> </a:t>
            </a:r>
            <a:r>
              <a:rPr sz="1300" spc="-50" dirty="0">
                <a:solidFill>
                  <a:srgbClr val="010202"/>
                </a:solidFill>
                <a:latin typeface="Times New Roman"/>
                <a:cs typeface="Times New Roman"/>
              </a:rPr>
              <a:t>remove  </a:t>
            </a:r>
            <a:r>
              <a:rPr sz="1300" spc="-15" dirty="0">
                <a:solidFill>
                  <a:srgbClr val="010202"/>
                </a:solidFill>
                <a:latin typeface="Times New Roman"/>
                <a:cs typeface="Times New Roman"/>
              </a:rPr>
              <a:t>pollutants </a:t>
            </a:r>
            <a:r>
              <a:rPr sz="1300" spc="-5" dirty="0">
                <a:solidFill>
                  <a:srgbClr val="010202"/>
                </a:solidFill>
                <a:latin typeface="Times New Roman"/>
                <a:cs typeface="Times New Roman"/>
              </a:rPr>
              <a:t>and </a:t>
            </a:r>
            <a:r>
              <a:rPr sz="1300" spc="-30" dirty="0">
                <a:solidFill>
                  <a:srgbClr val="010202"/>
                </a:solidFill>
                <a:latin typeface="Times New Roman"/>
                <a:cs typeface="Times New Roman"/>
              </a:rPr>
              <a:t>reduce </a:t>
            </a:r>
            <a:r>
              <a:rPr sz="1300" spc="-5" dirty="0">
                <a:solidFill>
                  <a:srgbClr val="010202"/>
                </a:solidFill>
                <a:latin typeface="Times New Roman"/>
                <a:cs typeface="Times New Roman"/>
              </a:rPr>
              <a:t>the  </a:t>
            </a:r>
            <a:r>
              <a:rPr sz="1300" dirty="0">
                <a:solidFill>
                  <a:srgbClr val="010202"/>
                </a:solidFill>
                <a:latin typeface="Times New Roman"/>
                <a:cs typeface="Times New Roman"/>
              </a:rPr>
              <a:t>amount </a:t>
            </a:r>
            <a:r>
              <a:rPr sz="1300" spc="-40" dirty="0">
                <a:solidFill>
                  <a:srgbClr val="010202"/>
                </a:solidFill>
                <a:latin typeface="Times New Roman"/>
                <a:cs typeface="Times New Roman"/>
              </a:rPr>
              <a:t>of </a:t>
            </a:r>
            <a:r>
              <a:rPr sz="1300" spc="-25" dirty="0">
                <a:solidFill>
                  <a:srgbClr val="010202"/>
                </a:solidFill>
                <a:latin typeface="Times New Roman"/>
                <a:cs typeface="Times New Roman"/>
              </a:rPr>
              <a:t>stormwater</a:t>
            </a:r>
            <a:r>
              <a:rPr lang="en-US" sz="1300" spc="-25" dirty="0">
                <a:solidFill>
                  <a:srgbClr val="010202"/>
                </a:solidFill>
                <a:latin typeface="Times New Roman"/>
                <a:cs typeface="Times New Roman"/>
              </a:rPr>
              <a:t> </a:t>
            </a:r>
            <a:r>
              <a:rPr sz="1300" spc="-15" dirty="0">
                <a:solidFill>
                  <a:srgbClr val="010202"/>
                </a:solidFill>
                <a:latin typeface="Times New Roman"/>
                <a:cs typeface="Times New Roman"/>
              </a:rPr>
              <a:t>runoff.</a:t>
            </a:r>
            <a:endParaRPr lang="en-US" sz="1300" spc="-15" dirty="0">
              <a:solidFill>
                <a:srgbClr val="010202"/>
              </a:solidFill>
              <a:latin typeface="Times New Roman"/>
              <a:cs typeface="Times New Roman"/>
            </a:endParaRPr>
          </a:p>
          <a:p>
            <a:pPr marR="5080">
              <a:lnSpc>
                <a:spcPts val="1300"/>
              </a:lnSpc>
              <a:spcBef>
                <a:spcPts val="360"/>
              </a:spcBef>
            </a:pPr>
            <a:r>
              <a:rPr lang="en-US" sz="1300" spc="-5" dirty="0">
                <a:solidFill>
                  <a:srgbClr val="010202"/>
                </a:solidFill>
                <a:latin typeface="Times New Roman"/>
                <a:cs typeface="Times New Roman"/>
              </a:rPr>
              <a:t>Fort Devens</a:t>
            </a:r>
            <a:r>
              <a:rPr sz="1300" spc="-5" dirty="0">
                <a:solidFill>
                  <a:srgbClr val="010202"/>
                </a:solidFill>
                <a:latin typeface="Times New Roman"/>
                <a:cs typeface="Times New Roman"/>
              </a:rPr>
              <a:t> </a:t>
            </a:r>
            <a:r>
              <a:rPr lang="en-US" sz="1300" spc="-5" dirty="0">
                <a:solidFill>
                  <a:srgbClr val="010202"/>
                </a:solidFill>
                <a:latin typeface="Times New Roman"/>
                <a:cs typeface="Times New Roman"/>
              </a:rPr>
              <a:t>RFTA </a:t>
            </a:r>
            <a:r>
              <a:rPr sz="1300" spc="-10" dirty="0">
                <a:solidFill>
                  <a:srgbClr val="010202"/>
                </a:solidFill>
                <a:latin typeface="Times New Roman"/>
                <a:cs typeface="Times New Roman"/>
              </a:rPr>
              <a:t>attempts </a:t>
            </a:r>
            <a:r>
              <a:rPr sz="1300" spc="5" dirty="0">
                <a:solidFill>
                  <a:srgbClr val="010202"/>
                </a:solidFill>
                <a:latin typeface="Times New Roman"/>
                <a:cs typeface="Times New Roman"/>
              </a:rPr>
              <a:t>to </a:t>
            </a:r>
            <a:r>
              <a:rPr sz="1300" spc="-35" dirty="0">
                <a:solidFill>
                  <a:srgbClr val="010202"/>
                </a:solidFill>
                <a:latin typeface="Times New Roman"/>
                <a:cs typeface="Times New Roman"/>
              </a:rPr>
              <a:t>manage </a:t>
            </a:r>
            <a:r>
              <a:rPr sz="1300" spc="-25" dirty="0">
                <a:solidFill>
                  <a:srgbClr val="010202"/>
                </a:solidFill>
                <a:latin typeface="Times New Roman"/>
                <a:cs typeface="Times New Roman"/>
              </a:rPr>
              <a:t>stormwater </a:t>
            </a:r>
            <a:r>
              <a:rPr sz="1300" spc="-70" dirty="0">
                <a:solidFill>
                  <a:srgbClr val="010202"/>
                </a:solidFill>
                <a:latin typeface="Times New Roman"/>
                <a:cs typeface="Times New Roman"/>
              </a:rPr>
              <a:t>as </a:t>
            </a:r>
            <a:r>
              <a:rPr sz="1300" spc="-55" dirty="0">
                <a:solidFill>
                  <a:srgbClr val="010202"/>
                </a:solidFill>
                <a:latin typeface="Times New Roman"/>
                <a:cs typeface="Times New Roman"/>
              </a:rPr>
              <a:t>close  </a:t>
            </a:r>
            <a:r>
              <a:rPr sz="1300" spc="5" dirty="0">
                <a:solidFill>
                  <a:srgbClr val="010202"/>
                </a:solidFill>
                <a:latin typeface="Times New Roman"/>
                <a:cs typeface="Times New Roman"/>
              </a:rPr>
              <a:t>to </a:t>
            </a:r>
            <a:r>
              <a:rPr sz="1300" spc="-30" dirty="0">
                <a:solidFill>
                  <a:srgbClr val="010202"/>
                </a:solidFill>
                <a:latin typeface="Times New Roman"/>
                <a:cs typeface="Times New Roman"/>
              </a:rPr>
              <a:t>its </a:t>
            </a:r>
            <a:r>
              <a:rPr sz="1300" spc="-40" dirty="0">
                <a:solidFill>
                  <a:srgbClr val="010202"/>
                </a:solidFill>
                <a:latin typeface="Times New Roman"/>
                <a:cs typeface="Times New Roman"/>
              </a:rPr>
              <a:t>source </a:t>
            </a:r>
            <a:r>
              <a:rPr sz="1300" spc="-70" dirty="0">
                <a:solidFill>
                  <a:srgbClr val="010202"/>
                </a:solidFill>
                <a:latin typeface="Times New Roman"/>
                <a:cs typeface="Times New Roman"/>
              </a:rPr>
              <a:t>as </a:t>
            </a:r>
            <a:r>
              <a:rPr sz="1300" spc="-40" dirty="0">
                <a:solidFill>
                  <a:srgbClr val="010202"/>
                </a:solidFill>
                <a:latin typeface="Times New Roman"/>
                <a:cs typeface="Times New Roman"/>
              </a:rPr>
              <a:t>possible </a:t>
            </a:r>
            <a:r>
              <a:rPr sz="1300" spc="-50" dirty="0">
                <a:solidFill>
                  <a:srgbClr val="010202"/>
                </a:solidFill>
                <a:latin typeface="Times New Roman"/>
                <a:cs typeface="Times New Roman"/>
              </a:rPr>
              <a:t>by </a:t>
            </a:r>
            <a:r>
              <a:rPr sz="1300" spc="-40" dirty="0">
                <a:solidFill>
                  <a:srgbClr val="010202"/>
                </a:solidFill>
                <a:latin typeface="Times New Roman"/>
                <a:cs typeface="Times New Roman"/>
              </a:rPr>
              <a:t>preserving </a:t>
            </a:r>
            <a:r>
              <a:rPr sz="1300" spc="-5" dirty="0">
                <a:solidFill>
                  <a:srgbClr val="010202"/>
                </a:solidFill>
                <a:latin typeface="Times New Roman"/>
                <a:cs typeface="Times New Roman"/>
              </a:rPr>
              <a:t>and  </a:t>
            </a:r>
            <a:r>
              <a:rPr sz="1300" spc="-30" dirty="0">
                <a:solidFill>
                  <a:srgbClr val="010202"/>
                </a:solidFill>
                <a:latin typeface="Times New Roman"/>
                <a:cs typeface="Times New Roman"/>
              </a:rPr>
              <a:t>recreating </a:t>
            </a:r>
            <a:r>
              <a:rPr sz="1300" spc="-10" dirty="0">
                <a:solidFill>
                  <a:srgbClr val="010202"/>
                </a:solidFill>
                <a:latin typeface="Times New Roman"/>
                <a:cs typeface="Times New Roman"/>
              </a:rPr>
              <a:t>natural </a:t>
            </a:r>
            <a:r>
              <a:rPr sz="1300" spc="-35" dirty="0">
                <a:solidFill>
                  <a:srgbClr val="010202"/>
                </a:solidFill>
                <a:latin typeface="Times New Roman"/>
                <a:cs typeface="Times New Roman"/>
              </a:rPr>
              <a:t>landscape features,  </a:t>
            </a:r>
            <a:r>
              <a:rPr sz="1300" spc="-20" dirty="0">
                <a:solidFill>
                  <a:srgbClr val="010202"/>
                </a:solidFill>
                <a:latin typeface="Times New Roman"/>
                <a:cs typeface="Times New Roman"/>
              </a:rPr>
              <a:t>minimizing</a:t>
            </a:r>
            <a:r>
              <a:rPr sz="1300" spc="285" dirty="0">
                <a:solidFill>
                  <a:srgbClr val="010202"/>
                </a:solidFill>
                <a:latin typeface="Times New Roman"/>
                <a:cs typeface="Times New Roman"/>
              </a:rPr>
              <a:t> </a:t>
            </a:r>
            <a:r>
              <a:rPr sz="1300" spc="-30" dirty="0">
                <a:solidFill>
                  <a:srgbClr val="010202"/>
                </a:solidFill>
                <a:latin typeface="Times New Roman"/>
                <a:cs typeface="Times New Roman"/>
              </a:rPr>
              <a:t>impervious </a:t>
            </a:r>
            <a:r>
              <a:rPr sz="1300" spc="-45" dirty="0">
                <a:solidFill>
                  <a:srgbClr val="010202"/>
                </a:solidFill>
                <a:latin typeface="Times New Roman"/>
                <a:cs typeface="Times New Roman"/>
              </a:rPr>
              <a:t>areas,</a:t>
            </a:r>
            <a:r>
              <a:rPr sz="1300" spc="235" dirty="0">
                <a:solidFill>
                  <a:srgbClr val="010202"/>
                </a:solidFill>
                <a:latin typeface="Times New Roman"/>
                <a:cs typeface="Times New Roman"/>
              </a:rPr>
              <a:t> </a:t>
            </a:r>
            <a:r>
              <a:rPr sz="1300" spc="-5" dirty="0">
                <a:solidFill>
                  <a:srgbClr val="010202"/>
                </a:solidFill>
                <a:latin typeface="Times New Roman"/>
                <a:cs typeface="Times New Roman"/>
              </a:rPr>
              <a:t>and </a:t>
            </a:r>
            <a:r>
              <a:rPr sz="1300" spc="-15" dirty="0">
                <a:solidFill>
                  <a:srgbClr val="010202"/>
                </a:solidFill>
                <a:latin typeface="Times New Roman"/>
                <a:cs typeface="Times New Roman"/>
              </a:rPr>
              <a:t>treating  </a:t>
            </a:r>
            <a:r>
              <a:rPr sz="1300" spc="-25" dirty="0">
                <a:solidFill>
                  <a:srgbClr val="010202"/>
                </a:solidFill>
                <a:latin typeface="Times New Roman"/>
                <a:cs typeface="Times New Roman"/>
              </a:rPr>
              <a:t>stormwater </a:t>
            </a:r>
            <a:r>
              <a:rPr sz="1300" spc="-70" dirty="0">
                <a:solidFill>
                  <a:srgbClr val="010202"/>
                </a:solidFill>
                <a:latin typeface="Times New Roman"/>
                <a:cs typeface="Times New Roman"/>
              </a:rPr>
              <a:t>as </a:t>
            </a:r>
            <a:r>
              <a:rPr sz="1300" spc="-55" dirty="0">
                <a:solidFill>
                  <a:srgbClr val="010202"/>
                </a:solidFill>
                <a:latin typeface="Times New Roman"/>
                <a:cs typeface="Times New Roman"/>
              </a:rPr>
              <a:t>a </a:t>
            </a:r>
            <a:r>
              <a:rPr sz="1300" spc="-40" dirty="0">
                <a:solidFill>
                  <a:srgbClr val="010202"/>
                </a:solidFill>
                <a:latin typeface="Times New Roman"/>
                <a:cs typeface="Times New Roman"/>
              </a:rPr>
              <a:t>resource </a:t>
            </a:r>
            <a:r>
              <a:rPr sz="1300" spc="-10" dirty="0">
                <a:solidFill>
                  <a:srgbClr val="010202"/>
                </a:solidFill>
                <a:latin typeface="Times New Roman"/>
                <a:cs typeface="Times New Roman"/>
              </a:rPr>
              <a:t>rather </a:t>
            </a:r>
            <a:r>
              <a:rPr sz="1300" spc="5" dirty="0">
                <a:solidFill>
                  <a:srgbClr val="010202"/>
                </a:solidFill>
                <a:latin typeface="Times New Roman"/>
                <a:cs typeface="Times New Roman"/>
              </a:rPr>
              <a:t>than </a:t>
            </a:r>
            <a:r>
              <a:rPr sz="1300" spc="-55" dirty="0">
                <a:solidFill>
                  <a:srgbClr val="010202"/>
                </a:solidFill>
                <a:latin typeface="Times New Roman"/>
                <a:cs typeface="Times New Roman"/>
              </a:rPr>
              <a:t>a </a:t>
            </a:r>
            <a:r>
              <a:rPr sz="1300" spc="-45" dirty="0">
                <a:solidFill>
                  <a:srgbClr val="010202"/>
                </a:solidFill>
                <a:latin typeface="Times New Roman"/>
                <a:cs typeface="Times New Roman"/>
              </a:rPr>
              <a:t>waste.</a:t>
            </a:r>
            <a:r>
              <a:rPr sz="1300" spc="-260" dirty="0">
                <a:solidFill>
                  <a:srgbClr val="010202"/>
                </a:solidFill>
                <a:latin typeface="Times New Roman"/>
                <a:cs typeface="Times New Roman"/>
              </a:rPr>
              <a:t> </a:t>
            </a:r>
            <a:endParaRPr sz="1300" dirty="0">
              <a:latin typeface="Times New Roman"/>
              <a:cs typeface="Times New Roman"/>
            </a:endParaRPr>
          </a:p>
        </p:txBody>
      </p:sp>
      <p:sp>
        <p:nvSpPr>
          <p:cNvPr id="9" name="object 41">
            <a:extLst>
              <a:ext uri="{FF2B5EF4-FFF2-40B4-BE49-F238E27FC236}">
                <a16:creationId xmlns:a16="http://schemas.microsoft.com/office/drawing/2014/main" xmlns="" id="{EA2ACABA-B1C1-4610-A5CC-F7484A5B08AD}"/>
              </a:ext>
            </a:extLst>
          </p:cNvPr>
          <p:cNvSpPr txBox="1"/>
          <p:nvPr/>
        </p:nvSpPr>
        <p:spPr>
          <a:xfrm>
            <a:off x="152400" y="4028942"/>
            <a:ext cx="3055432" cy="3362458"/>
          </a:xfrm>
          <a:prstGeom prst="rect">
            <a:avLst/>
          </a:prstGeom>
        </p:spPr>
        <p:txBody>
          <a:bodyPr vert="horz" wrap="square" lIns="0" tIns="45719" rIns="0" bIns="0" rtlCol="0">
            <a:spAutoFit/>
          </a:bodyPr>
          <a:lstStyle/>
          <a:p>
            <a:pPr marL="12700" marR="5080" algn="ctr">
              <a:spcBef>
                <a:spcPts val="100"/>
              </a:spcBef>
              <a:tabLst>
                <a:tab pos="963930" algn="l"/>
              </a:tabLst>
            </a:pPr>
            <a:r>
              <a:rPr lang="en-US" sz="1300" b="1" spc="-10" dirty="0">
                <a:solidFill>
                  <a:srgbClr val="010202"/>
                </a:solidFill>
                <a:latin typeface="Times New Roman"/>
                <a:cs typeface="Times New Roman"/>
              </a:rPr>
              <a:t>Help Reduce Bacteria and Pathogens in Stormwater!</a:t>
            </a:r>
          </a:p>
          <a:p>
            <a:pPr marL="12700" marR="5080">
              <a:spcBef>
                <a:spcPts val="100"/>
              </a:spcBef>
              <a:tabLst>
                <a:tab pos="963930" algn="l"/>
              </a:tabLst>
            </a:pPr>
            <a:r>
              <a:rPr lang="en-US" sz="1300" spc="-10" dirty="0">
                <a:solidFill>
                  <a:srgbClr val="010202"/>
                </a:solidFill>
                <a:latin typeface="Times New Roman"/>
                <a:cs typeface="Times New Roman"/>
              </a:rPr>
              <a:t>•Pick up pet waste.</a:t>
            </a:r>
          </a:p>
          <a:p>
            <a:pPr marL="12700" marR="5080">
              <a:spcBef>
                <a:spcPts val="100"/>
              </a:spcBef>
              <a:tabLst>
                <a:tab pos="963930" algn="l"/>
              </a:tabLst>
            </a:pPr>
            <a:r>
              <a:rPr lang="en-US" sz="1300" spc="-10" dirty="0">
                <a:solidFill>
                  <a:srgbClr val="010202"/>
                </a:solidFill>
                <a:latin typeface="Times New Roman"/>
                <a:cs typeface="Times New Roman"/>
              </a:rPr>
              <a:t>•Practice proper septic system maintenance to reduce bacteria and pathogens reaching catchments and water bodies. </a:t>
            </a:r>
          </a:p>
          <a:p>
            <a:pPr marL="12700" marR="5080">
              <a:spcBef>
                <a:spcPts val="100"/>
              </a:spcBef>
              <a:tabLst>
                <a:tab pos="963930" algn="l"/>
              </a:tabLst>
            </a:pPr>
            <a:endParaRPr lang="en-US" sz="1300" spc="-10" dirty="0">
              <a:solidFill>
                <a:srgbClr val="010202"/>
              </a:solidFill>
              <a:latin typeface="Times New Roman"/>
              <a:cs typeface="Times New Roman"/>
            </a:endParaRPr>
          </a:p>
          <a:p>
            <a:pPr marL="12700" marR="5080" algn="ctr">
              <a:spcBef>
                <a:spcPts val="100"/>
              </a:spcBef>
              <a:tabLst>
                <a:tab pos="963930" algn="l"/>
              </a:tabLst>
            </a:pPr>
            <a:r>
              <a:rPr lang="en-US" sz="1300" b="1" spc="-10" dirty="0">
                <a:solidFill>
                  <a:srgbClr val="010202"/>
                </a:solidFill>
                <a:latin typeface="Times New Roman"/>
                <a:cs typeface="Times New Roman"/>
              </a:rPr>
              <a:t>Help Reduce Phosphorus in Stormwater!</a:t>
            </a:r>
          </a:p>
          <a:p>
            <a:pPr marL="12700" marR="5080">
              <a:spcBef>
                <a:spcPts val="100"/>
              </a:spcBef>
              <a:tabLst>
                <a:tab pos="963930" algn="l"/>
              </a:tabLst>
            </a:pPr>
            <a:r>
              <a:rPr lang="en-US" sz="1300" spc="-10" dirty="0">
                <a:solidFill>
                  <a:srgbClr val="010202"/>
                </a:solidFill>
                <a:latin typeface="Times New Roman"/>
                <a:cs typeface="Times New Roman"/>
              </a:rPr>
              <a:t>•Properly dispose of grass clippings in the spring and summer. Not down storm drains. </a:t>
            </a:r>
          </a:p>
          <a:p>
            <a:pPr marL="12700" marR="5080">
              <a:spcBef>
                <a:spcPts val="100"/>
              </a:spcBef>
              <a:tabLst>
                <a:tab pos="963930" algn="l"/>
              </a:tabLst>
            </a:pPr>
            <a:r>
              <a:rPr lang="en-US" sz="1300" spc="-10" dirty="0">
                <a:solidFill>
                  <a:srgbClr val="010202"/>
                </a:solidFill>
                <a:latin typeface="Times New Roman"/>
                <a:cs typeface="Times New Roman"/>
              </a:rPr>
              <a:t>•Properly use slow-release and phosphorus-free fertilizers in the spring. </a:t>
            </a:r>
          </a:p>
          <a:p>
            <a:pPr marL="12700" marR="5080">
              <a:spcBef>
                <a:spcPts val="100"/>
              </a:spcBef>
              <a:tabLst>
                <a:tab pos="963930" algn="l"/>
              </a:tabLst>
            </a:pPr>
            <a:r>
              <a:rPr lang="en-US" sz="1300" spc="-10" dirty="0">
                <a:solidFill>
                  <a:srgbClr val="010202"/>
                </a:solidFill>
                <a:latin typeface="Times New Roman"/>
                <a:cs typeface="Times New Roman"/>
              </a:rPr>
              <a:t>•Pick up pet waste all year long. </a:t>
            </a:r>
          </a:p>
          <a:p>
            <a:pPr marL="12700" marR="5080">
              <a:spcBef>
                <a:spcPts val="100"/>
              </a:spcBef>
              <a:tabLst>
                <a:tab pos="963930" algn="l"/>
              </a:tabLst>
            </a:pPr>
            <a:r>
              <a:rPr lang="en-US" sz="1300" spc="-10" dirty="0">
                <a:solidFill>
                  <a:srgbClr val="010202"/>
                </a:solidFill>
                <a:latin typeface="Times New Roman"/>
                <a:cs typeface="Times New Roman"/>
              </a:rPr>
              <a:t>•Properly dispose of leaf litter in the fall. Not down storm drains. </a:t>
            </a:r>
          </a:p>
          <a:p>
            <a:pPr marL="12700" marR="5080">
              <a:spcBef>
                <a:spcPts val="100"/>
              </a:spcBef>
              <a:tabLst>
                <a:tab pos="963930" algn="l"/>
              </a:tabLst>
            </a:pPr>
            <a:endParaRPr sz="1300" spc="-10" dirty="0">
              <a:solidFill>
                <a:srgbClr val="010202"/>
              </a:solidFill>
              <a:latin typeface="Times New Roman"/>
              <a:cs typeface="Times New Roman"/>
            </a:endParaRPr>
          </a:p>
        </p:txBody>
      </p:sp>
      <p:sp>
        <p:nvSpPr>
          <p:cNvPr id="10" name="object 5">
            <a:extLst>
              <a:ext uri="{FF2B5EF4-FFF2-40B4-BE49-F238E27FC236}">
                <a16:creationId xmlns:a16="http://schemas.microsoft.com/office/drawing/2014/main" xmlns="" id="{48020AE4-5528-451F-AB2A-1C98AFEE2DBE}"/>
              </a:ext>
            </a:extLst>
          </p:cNvPr>
          <p:cNvSpPr txBox="1"/>
          <p:nvPr/>
        </p:nvSpPr>
        <p:spPr>
          <a:xfrm>
            <a:off x="3549650" y="1730894"/>
            <a:ext cx="2952101" cy="367600"/>
          </a:xfrm>
          <a:prstGeom prst="rect">
            <a:avLst/>
          </a:prstGeom>
        </p:spPr>
        <p:txBody>
          <a:bodyPr vert="horz" wrap="square" lIns="0" tIns="58419" rIns="0" bIns="0" rtlCol="0">
            <a:spAutoFit/>
          </a:bodyPr>
          <a:lstStyle/>
          <a:p>
            <a:pPr marL="12700" marR="5080" algn="just">
              <a:lnSpc>
                <a:spcPct val="76900"/>
              </a:lnSpc>
              <a:spcBef>
                <a:spcPts val="459"/>
              </a:spcBef>
            </a:pPr>
            <a:r>
              <a:rPr lang="en-US" sz="1300" spc="-70" dirty="0">
                <a:solidFill>
                  <a:srgbClr val="010202"/>
                </a:solidFill>
                <a:latin typeface="Times New Roman"/>
                <a:cs typeface="Times New Roman"/>
              </a:rPr>
              <a:t>Fort Devens RFTA’s </a:t>
            </a:r>
            <a:r>
              <a:rPr sz="1300" spc="-35" dirty="0">
                <a:solidFill>
                  <a:srgbClr val="010202"/>
                </a:solidFill>
                <a:latin typeface="Times New Roman"/>
                <a:cs typeface="Times New Roman"/>
              </a:rPr>
              <a:t>GOAL: </a:t>
            </a:r>
            <a:r>
              <a:rPr sz="1300" spc="-50" dirty="0">
                <a:solidFill>
                  <a:srgbClr val="010202"/>
                </a:solidFill>
                <a:latin typeface="Times New Roman"/>
                <a:cs typeface="Times New Roman"/>
              </a:rPr>
              <a:t>Keep </a:t>
            </a:r>
            <a:r>
              <a:rPr sz="1300" spc="-25" dirty="0">
                <a:solidFill>
                  <a:srgbClr val="010202"/>
                </a:solidFill>
                <a:latin typeface="Times New Roman"/>
                <a:cs typeface="Times New Roman"/>
              </a:rPr>
              <a:t>stormwater  </a:t>
            </a:r>
            <a:r>
              <a:rPr sz="1300" spc="-15" dirty="0">
                <a:solidFill>
                  <a:srgbClr val="010202"/>
                </a:solidFill>
                <a:latin typeface="Times New Roman"/>
                <a:cs typeface="Times New Roman"/>
              </a:rPr>
              <a:t>contacting pollutants </a:t>
            </a:r>
            <a:r>
              <a:rPr sz="1300" spc="-5" dirty="0">
                <a:solidFill>
                  <a:srgbClr val="010202"/>
                </a:solidFill>
                <a:latin typeface="Times New Roman"/>
                <a:cs typeface="Times New Roman"/>
              </a:rPr>
              <a:t>and </a:t>
            </a:r>
            <a:r>
              <a:rPr sz="1300" spc="-15" dirty="0">
                <a:solidFill>
                  <a:srgbClr val="010202"/>
                </a:solidFill>
                <a:latin typeface="Times New Roman"/>
                <a:cs typeface="Times New Roman"/>
              </a:rPr>
              <a:t>entering  </a:t>
            </a:r>
            <a:r>
              <a:rPr sz="1300" spc="-20" dirty="0">
                <a:solidFill>
                  <a:srgbClr val="010202"/>
                </a:solidFill>
                <a:latin typeface="Times New Roman"/>
                <a:cs typeface="Times New Roman"/>
              </a:rPr>
              <a:t>drains.</a:t>
            </a:r>
            <a:endParaRPr sz="1300" dirty="0">
              <a:latin typeface="Times New Roman"/>
              <a:cs typeface="Times New Roman"/>
            </a:endParaRPr>
          </a:p>
        </p:txBody>
      </p:sp>
      <p:sp>
        <p:nvSpPr>
          <p:cNvPr id="11" name="object 6">
            <a:extLst>
              <a:ext uri="{FF2B5EF4-FFF2-40B4-BE49-F238E27FC236}">
                <a16:creationId xmlns:a16="http://schemas.microsoft.com/office/drawing/2014/main" xmlns="" id="{2877FEF2-0ADD-42B9-BFA3-11179AB45522}"/>
              </a:ext>
            </a:extLst>
          </p:cNvPr>
          <p:cNvSpPr txBox="1"/>
          <p:nvPr/>
        </p:nvSpPr>
        <p:spPr>
          <a:xfrm>
            <a:off x="3549650" y="1066800"/>
            <a:ext cx="2959100" cy="548548"/>
          </a:xfrm>
          <a:prstGeom prst="rect">
            <a:avLst/>
          </a:prstGeom>
        </p:spPr>
        <p:txBody>
          <a:bodyPr vert="horz" wrap="square" lIns="0" tIns="85090" rIns="0" bIns="0" rtlCol="0">
            <a:spAutoFit/>
          </a:bodyPr>
          <a:lstStyle/>
          <a:p>
            <a:pPr marL="12700" marR="5080" algn="just">
              <a:lnSpc>
                <a:spcPct val="76900"/>
              </a:lnSpc>
              <a:spcBef>
                <a:spcPts val="930"/>
              </a:spcBef>
            </a:pPr>
            <a:r>
              <a:rPr sz="1300" spc="-5" dirty="0">
                <a:solidFill>
                  <a:srgbClr val="010202"/>
                </a:solidFill>
                <a:latin typeface="Times New Roman"/>
                <a:cs typeface="Times New Roman"/>
              </a:rPr>
              <a:t>Good </a:t>
            </a:r>
            <a:r>
              <a:rPr sz="1300" spc="-30" dirty="0">
                <a:solidFill>
                  <a:srgbClr val="010202"/>
                </a:solidFill>
                <a:latin typeface="Times New Roman"/>
                <a:cs typeface="Times New Roman"/>
              </a:rPr>
              <a:t>housekeeping </a:t>
            </a:r>
            <a:r>
              <a:rPr sz="1300" spc="-60" dirty="0">
                <a:solidFill>
                  <a:srgbClr val="010202"/>
                </a:solidFill>
                <a:latin typeface="Times New Roman"/>
                <a:cs typeface="Times New Roman"/>
              </a:rPr>
              <a:t>is </a:t>
            </a:r>
            <a:r>
              <a:rPr sz="1300" spc="-5" dirty="0">
                <a:solidFill>
                  <a:srgbClr val="010202"/>
                </a:solidFill>
                <a:latin typeface="Times New Roman"/>
                <a:cs typeface="Times New Roman"/>
              </a:rPr>
              <a:t>the </a:t>
            </a:r>
            <a:r>
              <a:rPr sz="1300" spc="-50" dirty="0">
                <a:solidFill>
                  <a:srgbClr val="010202"/>
                </a:solidFill>
                <a:latin typeface="Times New Roman"/>
                <a:cs typeface="Times New Roman"/>
              </a:rPr>
              <a:t>easiest </a:t>
            </a:r>
            <a:r>
              <a:rPr sz="1300" spc="-5" dirty="0">
                <a:solidFill>
                  <a:srgbClr val="010202"/>
                </a:solidFill>
                <a:latin typeface="Times New Roman"/>
                <a:cs typeface="Times New Roman"/>
              </a:rPr>
              <a:t>and </a:t>
            </a:r>
            <a:r>
              <a:rPr sz="1300" spc="-15" dirty="0">
                <a:solidFill>
                  <a:srgbClr val="010202"/>
                </a:solidFill>
                <a:latin typeface="Times New Roman"/>
                <a:cs typeface="Times New Roman"/>
              </a:rPr>
              <a:t>most  </a:t>
            </a:r>
            <a:r>
              <a:rPr sz="1300" spc="-55" dirty="0">
                <a:solidFill>
                  <a:srgbClr val="010202"/>
                </a:solidFill>
                <a:latin typeface="Times New Roman"/>
                <a:cs typeface="Times New Roman"/>
              </a:rPr>
              <a:t>effective </a:t>
            </a:r>
            <a:r>
              <a:rPr sz="1300" spc="-75" dirty="0">
                <a:solidFill>
                  <a:srgbClr val="010202"/>
                </a:solidFill>
                <a:latin typeface="Times New Roman"/>
                <a:cs typeface="Times New Roman"/>
              </a:rPr>
              <a:t>way </a:t>
            </a:r>
            <a:r>
              <a:rPr sz="1300" spc="-35" dirty="0">
                <a:solidFill>
                  <a:srgbClr val="010202"/>
                </a:solidFill>
                <a:latin typeface="Times New Roman"/>
                <a:cs typeface="Times New Roman"/>
              </a:rPr>
              <a:t>you </a:t>
            </a:r>
            <a:r>
              <a:rPr sz="1300" spc="-30" dirty="0">
                <a:solidFill>
                  <a:srgbClr val="010202"/>
                </a:solidFill>
                <a:latin typeface="Times New Roman"/>
                <a:cs typeface="Times New Roman"/>
              </a:rPr>
              <a:t>can </a:t>
            </a:r>
            <a:r>
              <a:rPr sz="1300" spc="-20" dirty="0">
                <a:solidFill>
                  <a:srgbClr val="010202"/>
                </a:solidFill>
                <a:latin typeface="Times New Roman"/>
                <a:cs typeface="Times New Roman"/>
              </a:rPr>
              <a:t>help </a:t>
            </a:r>
            <a:r>
              <a:rPr sz="1300" spc="-30" dirty="0">
                <a:solidFill>
                  <a:srgbClr val="010202"/>
                </a:solidFill>
                <a:latin typeface="Times New Roman"/>
                <a:cs typeface="Times New Roman"/>
              </a:rPr>
              <a:t>reduce </a:t>
            </a:r>
            <a:r>
              <a:rPr sz="1300" spc="-10" dirty="0">
                <a:solidFill>
                  <a:srgbClr val="010202"/>
                </a:solidFill>
                <a:latin typeface="Times New Roman"/>
                <a:cs typeface="Times New Roman"/>
              </a:rPr>
              <a:t>or </a:t>
            </a:r>
            <a:r>
              <a:rPr sz="1300" spc="-25" dirty="0">
                <a:solidFill>
                  <a:srgbClr val="010202"/>
                </a:solidFill>
                <a:latin typeface="Times New Roman"/>
                <a:cs typeface="Times New Roman"/>
              </a:rPr>
              <a:t>eliminate  stormwater</a:t>
            </a:r>
            <a:r>
              <a:rPr sz="1300" spc="-5" dirty="0">
                <a:solidFill>
                  <a:srgbClr val="010202"/>
                </a:solidFill>
                <a:latin typeface="Times New Roman"/>
                <a:cs typeface="Times New Roman"/>
              </a:rPr>
              <a:t> pollution.</a:t>
            </a:r>
            <a:endParaRPr sz="1300" dirty="0">
              <a:latin typeface="Times New Roman"/>
              <a:cs typeface="Times New Roman"/>
            </a:endParaRPr>
          </a:p>
        </p:txBody>
      </p:sp>
      <p:sp>
        <p:nvSpPr>
          <p:cNvPr id="15" name="object 21">
            <a:extLst>
              <a:ext uri="{FF2B5EF4-FFF2-40B4-BE49-F238E27FC236}">
                <a16:creationId xmlns:a16="http://schemas.microsoft.com/office/drawing/2014/main" xmlns="" id="{C2C44058-3FC7-4AB3-8E95-F3993A937563}"/>
              </a:ext>
            </a:extLst>
          </p:cNvPr>
          <p:cNvSpPr/>
          <p:nvPr/>
        </p:nvSpPr>
        <p:spPr>
          <a:xfrm>
            <a:off x="5573687" y="4555616"/>
            <a:ext cx="913381" cy="1217828"/>
          </a:xfrm>
          <a:prstGeom prst="rect">
            <a:avLst/>
          </a:prstGeom>
          <a:blipFill>
            <a:blip r:embed="rId3" cstate="print"/>
            <a:stretch>
              <a:fillRect/>
            </a:stretch>
          </a:blipFill>
          <a:effectLst>
            <a:outerShdw blurRad="203200" dist="50800" dir="5400000" algn="ctr" rotWithShape="0">
              <a:srgbClr val="000000">
                <a:alpha val="90000"/>
              </a:srgbClr>
            </a:outerShdw>
          </a:effectLst>
        </p:spPr>
        <p:txBody>
          <a:bodyPr wrap="square" lIns="0" tIns="0" rIns="0" bIns="0" rtlCol="0"/>
          <a:lstStyle/>
          <a:p>
            <a:endParaRPr/>
          </a:p>
        </p:txBody>
      </p:sp>
      <p:sp>
        <p:nvSpPr>
          <p:cNvPr id="16" name="object 23">
            <a:extLst>
              <a:ext uri="{FF2B5EF4-FFF2-40B4-BE49-F238E27FC236}">
                <a16:creationId xmlns:a16="http://schemas.microsoft.com/office/drawing/2014/main" xmlns="" id="{AFE3E054-71DE-4859-BAB4-B6B9E714192A}"/>
              </a:ext>
            </a:extLst>
          </p:cNvPr>
          <p:cNvSpPr txBox="1"/>
          <p:nvPr/>
        </p:nvSpPr>
        <p:spPr>
          <a:xfrm>
            <a:off x="3558628" y="3402265"/>
            <a:ext cx="2934335" cy="901209"/>
          </a:xfrm>
          <a:prstGeom prst="rect">
            <a:avLst/>
          </a:prstGeom>
        </p:spPr>
        <p:txBody>
          <a:bodyPr vert="horz" wrap="square" lIns="0" tIns="93980" rIns="0" bIns="0" rtlCol="0">
            <a:spAutoFit/>
          </a:bodyPr>
          <a:lstStyle/>
          <a:p>
            <a:pPr marL="942340">
              <a:lnSpc>
                <a:spcPct val="100000"/>
              </a:lnSpc>
              <a:spcBef>
                <a:spcPts val="740"/>
              </a:spcBef>
            </a:pPr>
            <a:r>
              <a:rPr sz="1400" b="1" spc="-50" dirty="0">
                <a:solidFill>
                  <a:srgbClr val="231F20"/>
                </a:solidFill>
                <a:latin typeface="Times New Roman"/>
                <a:cs typeface="Times New Roman"/>
              </a:rPr>
              <a:t>Keep </a:t>
            </a:r>
            <a:r>
              <a:rPr sz="1400" b="1" spc="-55" dirty="0">
                <a:solidFill>
                  <a:srgbClr val="231F20"/>
                </a:solidFill>
                <a:latin typeface="Times New Roman"/>
                <a:cs typeface="Times New Roman"/>
              </a:rPr>
              <a:t>a </a:t>
            </a:r>
            <a:r>
              <a:rPr sz="1400" b="1" spc="-25" dirty="0">
                <a:solidFill>
                  <a:srgbClr val="231F20"/>
                </a:solidFill>
                <a:latin typeface="Times New Roman"/>
                <a:cs typeface="Times New Roman"/>
              </a:rPr>
              <a:t>look</a:t>
            </a:r>
            <a:r>
              <a:rPr sz="1400" b="1" spc="95" dirty="0">
                <a:solidFill>
                  <a:srgbClr val="231F20"/>
                </a:solidFill>
                <a:latin typeface="Times New Roman"/>
                <a:cs typeface="Times New Roman"/>
              </a:rPr>
              <a:t> </a:t>
            </a:r>
            <a:r>
              <a:rPr sz="1400" b="1" spc="-30" dirty="0">
                <a:solidFill>
                  <a:srgbClr val="231F20"/>
                </a:solidFill>
                <a:latin typeface="Times New Roman"/>
                <a:cs typeface="Times New Roman"/>
              </a:rPr>
              <a:t>out!</a:t>
            </a:r>
            <a:endParaRPr sz="1400" b="1" dirty="0">
              <a:latin typeface="Times New Roman"/>
              <a:cs typeface="Times New Roman"/>
            </a:endParaRPr>
          </a:p>
          <a:p>
            <a:pPr marL="12700" marR="5080">
              <a:lnSpc>
                <a:spcPct val="76900"/>
              </a:lnSpc>
              <a:spcBef>
                <a:spcPts val="1000"/>
              </a:spcBef>
            </a:pPr>
            <a:r>
              <a:rPr sz="1300" dirty="0">
                <a:solidFill>
                  <a:srgbClr val="010202"/>
                </a:solidFill>
                <a:latin typeface="Times New Roman"/>
                <a:cs typeface="Times New Roman"/>
              </a:rPr>
              <a:t>Contact </a:t>
            </a:r>
            <a:r>
              <a:rPr lang="en-US" sz="1300" spc="-70" dirty="0">
                <a:solidFill>
                  <a:srgbClr val="010202"/>
                </a:solidFill>
                <a:latin typeface="Times New Roman"/>
                <a:cs typeface="Times New Roman"/>
              </a:rPr>
              <a:t>Fort Devens RFTA </a:t>
            </a:r>
            <a:r>
              <a:rPr sz="1300" spc="-70" dirty="0">
                <a:solidFill>
                  <a:srgbClr val="010202"/>
                </a:solidFill>
                <a:latin typeface="Times New Roman"/>
                <a:cs typeface="Times New Roman"/>
              </a:rPr>
              <a:t> </a:t>
            </a:r>
            <a:r>
              <a:rPr lang="en-US" sz="1300" spc="-20" dirty="0">
                <a:solidFill>
                  <a:srgbClr val="010202"/>
                </a:solidFill>
                <a:latin typeface="Times New Roman"/>
                <a:cs typeface="Times New Roman"/>
              </a:rPr>
              <a:t>DPW - Environmental Division </a:t>
            </a:r>
            <a:r>
              <a:rPr sz="1300" spc="-45" dirty="0">
                <a:solidFill>
                  <a:srgbClr val="010202"/>
                </a:solidFill>
                <a:latin typeface="Times New Roman"/>
                <a:cs typeface="Times New Roman"/>
              </a:rPr>
              <a:t>if </a:t>
            </a:r>
            <a:r>
              <a:rPr sz="1300" spc="-35" dirty="0">
                <a:solidFill>
                  <a:srgbClr val="010202"/>
                </a:solidFill>
                <a:latin typeface="Times New Roman"/>
                <a:cs typeface="Times New Roman"/>
              </a:rPr>
              <a:t>you </a:t>
            </a:r>
            <a:r>
              <a:rPr sz="1300" spc="-75" dirty="0">
                <a:solidFill>
                  <a:srgbClr val="010202"/>
                </a:solidFill>
                <a:latin typeface="Times New Roman"/>
                <a:cs typeface="Times New Roman"/>
              </a:rPr>
              <a:t>see </a:t>
            </a:r>
            <a:r>
              <a:rPr sz="1300" spc="-35" dirty="0">
                <a:solidFill>
                  <a:srgbClr val="010202"/>
                </a:solidFill>
                <a:latin typeface="Times New Roman"/>
                <a:cs typeface="Times New Roman"/>
              </a:rPr>
              <a:t>any </a:t>
            </a:r>
            <a:r>
              <a:rPr sz="1300" spc="-40" dirty="0">
                <a:solidFill>
                  <a:srgbClr val="010202"/>
                </a:solidFill>
                <a:latin typeface="Times New Roman"/>
                <a:cs typeface="Times New Roman"/>
              </a:rPr>
              <a:t>of </a:t>
            </a:r>
            <a:r>
              <a:rPr sz="1300" spc="-5" dirty="0">
                <a:solidFill>
                  <a:srgbClr val="010202"/>
                </a:solidFill>
                <a:latin typeface="Times New Roman"/>
                <a:cs typeface="Times New Roman"/>
              </a:rPr>
              <a:t>the</a:t>
            </a:r>
            <a:r>
              <a:rPr sz="1300" spc="145" dirty="0">
                <a:solidFill>
                  <a:srgbClr val="010202"/>
                </a:solidFill>
                <a:latin typeface="Times New Roman"/>
                <a:cs typeface="Times New Roman"/>
              </a:rPr>
              <a:t> </a:t>
            </a:r>
            <a:r>
              <a:rPr sz="1300" spc="-40" dirty="0">
                <a:solidFill>
                  <a:srgbClr val="010202"/>
                </a:solidFill>
                <a:latin typeface="Times New Roman"/>
                <a:cs typeface="Times New Roman"/>
              </a:rPr>
              <a:t>following:</a:t>
            </a:r>
            <a:endParaRPr sz="1300" dirty="0">
              <a:latin typeface="Times New Roman"/>
              <a:cs typeface="Times New Roman"/>
            </a:endParaRPr>
          </a:p>
        </p:txBody>
      </p:sp>
      <p:sp>
        <p:nvSpPr>
          <p:cNvPr id="17" name="object 24">
            <a:extLst>
              <a:ext uri="{FF2B5EF4-FFF2-40B4-BE49-F238E27FC236}">
                <a16:creationId xmlns:a16="http://schemas.microsoft.com/office/drawing/2014/main" xmlns="" id="{56D22601-54F2-483D-8B75-C2CF29016F45}"/>
              </a:ext>
            </a:extLst>
          </p:cNvPr>
          <p:cNvSpPr txBox="1"/>
          <p:nvPr/>
        </p:nvSpPr>
        <p:spPr>
          <a:xfrm>
            <a:off x="3558628" y="4381644"/>
            <a:ext cx="2662555" cy="2171556"/>
          </a:xfrm>
          <a:prstGeom prst="rect">
            <a:avLst/>
          </a:prstGeom>
        </p:spPr>
        <p:txBody>
          <a:bodyPr vert="horz" wrap="square" lIns="0" tIns="58419" rIns="0" bIns="0" rtlCol="0">
            <a:spAutoFit/>
          </a:bodyPr>
          <a:lstStyle/>
          <a:p>
            <a:pPr marL="203200" marR="5080" indent="-191135">
              <a:lnSpc>
                <a:spcPct val="76900"/>
              </a:lnSpc>
              <a:spcBef>
                <a:spcPts val="459"/>
              </a:spcBef>
              <a:buChar char="•"/>
              <a:tabLst>
                <a:tab pos="196850" algn="l"/>
              </a:tabLst>
            </a:pPr>
            <a:r>
              <a:rPr sz="1300" spc="-60" dirty="0">
                <a:solidFill>
                  <a:srgbClr val="010202"/>
                </a:solidFill>
                <a:latin typeface="Times New Roman"/>
                <a:cs typeface="Times New Roman"/>
              </a:rPr>
              <a:t>Sediment </a:t>
            </a:r>
            <a:r>
              <a:rPr sz="1300" spc="-45" dirty="0">
                <a:solidFill>
                  <a:srgbClr val="010202"/>
                </a:solidFill>
                <a:latin typeface="Times New Roman"/>
                <a:cs typeface="Times New Roman"/>
              </a:rPr>
              <a:t>or </a:t>
            </a:r>
            <a:r>
              <a:rPr sz="1300" spc="-35" dirty="0">
                <a:solidFill>
                  <a:srgbClr val="010202"/>
                </a:solidFill>
                <a:latin typeface="Times New Roman"/>
                <a:cs typeface="Times New Roman"/>
              </a:rPr>
              <a:t>litter in </a:t>
            </a:r>
            <a:r>
              <a:rPr sz="1300" spc="-50" dirty="0">
                <a:solidFill>
                  <a:srgbClr val="010202"/>
                </a:solidFill>
                <a:latin typeface="Times New Roman"/>
                <a:cs typeface="Times New Roman"/>
              </a:rPr>
              <a:t>drains,</a:t>
            </a:r>
            <a:r>
              <a:rPr lang="en-US" sz="1300" spc="-50" dirty="0">
                <a:solidFill>
                  <a:srgbClr val="010202"/>
                </a:solidFill>
                <a:latin typeface="Times New Roman"/>
                <a:cs typeface="Times New Roman"/>
              </a:rPr>
              <a:t> </a:t>
            </a:r>
          </a:p>
          <a:p>
            <a:pPr marL="203200" marR="5080" indent="-191135">
              <a:lnSpc>
                <a:spcPct val="76900"/>
              </a:lnSpc>
              <a:spcBef>
                <a:spcPts val="459"/>
              </a:spcBef>
              <a:buChar char="•"/>
              <a:tabLst>
                <a:tab pos="196850" algn="l"/>
              </a:tabLst>
            </a:pPr>
            <a:r>
              <a:rPr sz="1300" spc="-15" dirty="0">
                <a:solidFill>
                  <a:srgbClr val="010202"/>
                </a:solidFill>
                <a:latin typeface="Times New Roman"/>
                <a:cs typeface="Times New Roman"/>
              </a:rPr>
              <a:t>Dying</a:t>
            </a:r>
            <a:r>
              <a:rPr sz="1300" spc="-5" dirty="0">
                <a:solidFill>
                  <a:srgbClr val="010202"/>
                </a:solidFill>
                <a:latin typeface="Times New Roman"/>
                <a:cs typeface="Times New Roman"/>
              </a:rPr>
              <a:t> </a:t>
            </a:r>
            <a:r>
              <a:rPr sz="1300" spc="-30" dirty="0">
                <a:solidFill>
                  <a:srgbClr val="010202"/>
                </a:solidFill>
                <a:latin typeface="Times New Roman"/>
                <a:cs typeface="Times New Roman"/>
              </a:rPr>
              <a:t>vegetation</a:t>
            </a:r>
            <a:endParaRPr sz="1300" dirty="0">
              <a:latin typeface="Times New Roman"/>
              <a:cs typeface="Times New Roman"/>
            </a:endParaRPr>
          </a:p>
          <a:p>
            <a:pPr marL="203200" marR="805180" indent="-191135">
              <a:lnSpc>
                <a:spcPct val="76900"/>
              </a:lnSpc>
              <a:spcBef>
                <a:spcPts val="1000"/>
              </a:spcBef>
              <a:buChar char="•"/>
              <a:tabLst>
                <a:tab pos="203835" algn="l"/>
              </a:tabLst>
            </a:pPr>
            <a:r>
              <a:rPr sz="1300" spc="-25" dirty="0">
                <a:solidFill>
                  <a:srgbClr val="010202"/>
                </a:solidFill>
                <a:latin typeface="Times New Roman"/>
                <a:cs typeface="Times New Roman"/>
              </a:rPr>
              <a:t>Sediment </a:t>
            </a:r>
            <a:r>
              <a:rPr sz="1300" dirty="0">
                <a:solidFill>
                  <a:srgbClr val="010202"/>
                </a:solidFill>
                <a:latin typeface="Times New Roman"/>
                <a:cs typeface="Times New Roman"/>
              </a:rPr>
              <a:t>in </a:t>
            </a:r>
            <a:r>
              <a:rPr sz="1300" spc="-35" dirty="0">
                <a:solidFill>
                  <a:srgbClr val="010202"/>
                </a:solidFill>
                <a:latin typeface="Times New Roman"/>
                <a:cs typeface="Times New Roman"/>
              </a:rPr>
              <a:t>roads </a:t>
            </a:r>
            <a:r>
              <a:rPr sz="1300" spc="-10" dirty="0">
                <a:solidFill>
                  <a:srgbClr val="010202"/>
                </a:solidFill>
                <a:latin typeface="Times New Roman"/>
                <a:cs typeface="Times New Roman"/>
              </a:rPr>
              <a:t>or </a:t>
            </a:r>
            <a:r>
              <a:rPr sz="1300" spc="15" dirty="0">
                <a:solidFill>
                  <a:srgbClr val="010202"/>
                </a:solidFill>
                <a:latin typeface="Times New Roman"/>
                <a:cs typeface="Times New Roman"/>
              </a:rPr>
              <a:t>not  </a:t>
            </a:r>
            <a:r>
              <a:rPr sz="1300" spc="-15" dirty="0">
                <a:solidFill>
                  <a:srgbClr val="010202"/>
                </a:solidFill>
                <a:latin typeface="Times New Roman"/>
                <a:cs typeface="Times New Roman"/>
              </a:rPr>
              <a:t>contained </a:t>
            </a:r>
            <a:r>
              <a:rPr sz="1300" spc="5" dirty="0">
                <a:solidFill>
                  <a:srgbClr val="010202"/>
                </a:solidFill>
                <a:latin typeface="Times New Roman"/>
                <a:cs typeface="Times New Roman"/>
              </a:rPr>
              <a:t>to</a:t>
            </a:r>
            <a:r>
              <a:rPr sz="1300" spc="-20" dirty="0">
                <a:solidFill>
                  <a:srgbClr val="010202"/>
                </a:solidFill>
                <a:latin typeface="Times New Roman"/>
                <a:cs typeface="Times New Roman"/>
              </a:rPr>
              <a:t> </a:t>
            </a:r>
            <a:r>
              <a:rPr sz="1300" spc="-10" dirty="0">
                <a:solidFill>
                  <a:srgbClr val="010202"/>
                </a:solidFill>
                <a:latin typeface="Times New Roman"/>
                <a:cs typeface="Times New Roman"/>
              </a:rPr>
              <a:t>construction  </a:t>
            </a:r>
            <a:r>
              <a:rPr sz="1300" spc="-45" dirty="0">
                <a:solidFill>
                  <a:srgbClr val="010202"/>
                </a:solidFill>
                <a:latin typeface="Times New Roman"/>
                <a:cs typeface="Times New Roman"/>
              </a:rPr>
              <a:t>sites</a:t>
            </a:r>
            <a:endParaRPr sz="1300" dirty="0">
              <a:latin typeface="Times New Roman"/>
              <a:cs typeface="Times New Roman"/>
            </a:endParaRPr>
          </a:p>
          <a:p>
            <a:pPr marL="203200" indent="-191135">
              <a:lnSpc>
                <a:spcPct val="100000"/>
              </a:lnSpc>
              <a:spcBef>
                <a:spcPts val="640"/>
              </a:spcBef>
              <a:buChar char="•"/>
              <a:tabLst>
                <a:tab pos="203835" algn="l"/>
              </a:tabLst>
            </a:pPr>
            <a:r>
              <a:rPr sz="1300" spc="-45" dirty="0">
                <a:solidFill>
                  <a:srgbClr val="010202"/>
                </a:solidFill>
                <a:latin typeface="Times New Roman"/>
                <a:cs typeface="Times New Roman"/>
              </a:rPr>
              <a:t>Blocked</a:t>
            </a:r>
            <a:r>
              <a:rPr sz="1300" spc="-5" dirty="0">
                <a:solidFill>
                  <a:srgbClr val="010202"/>
                </a:solidFill>
                <a:latin typeface="Times New Roman"/>
                <a:cs typeface="Times New Roman"/>
              </a:rPr>
              <a:t> </a:t>
            </a:r>
            <a:r>
              <a:rPr sz="1300" spc="-25" dirty="0">
                <a:solidFill>
                  <a:srgbClr val="010202"/>
                </a:solidFill>
                <a:latin typeface="Times New Roman"/>
                <a:cs typeface="Times New Roman"/>
              </a:rPr>
              <a:t>drains</a:t>
            </a:r>
            <a:endParaRPr sz="1300" dirty="0">
              <a:latin typeface="Times New Roman"/>
              <a:cs typeface="Times New Roman"/>
            </a:endParaRPr>
          </a:p>
          <a:p>
            <a:pPr marL="203200" marR="1424940" indent="-191135">
              <a:lnSpc>
                <a:spcPct val="76900"/>
              </a:lnSpc>
              <a:spcBef>
                <a:spcPts val="1000"/>
              </a:spcBef>
              <a:buChar char="•"/>
              <a:tabLst>
                <a:tab pos="203835" algn="l"/>
              </a:tabLst>
            </a:pPr>
            <a:r>
              <a:rPr sz="1300" spc="-30" dirty="0">
                <a:solidFill>
                  <a:srgbClr val="010202"/>
                </a:solidFill>
                <a:latin typeface="Times New Roman"/>
                <a:cs typeface="Times New Roman"/>
              </a:rPr>
              <a:t>Signiﬁcant</a:t>
            </a:r>
            <a:r>
              <a:rPr sz="1300" spc="-75" dirty="0">
                <a:solidFill>
                  <a:srgbClr val="010202"/>
                </a:solidFill>
                <a:latin typeface="Times New Roman"/>
                <a:cs typeface="Times New Roman"/>
              </a:rPr>
              <a:t> </a:t>
            </a:r>
            <a:r>
              <a:rPr sz="1300" spc="-10" dirty="0">
                <a:solidFill>
                  <a:srgbClr val="010202"/>
                </a:solidFill>
                <a:latin typeface="Times New Roman"/>
                <a:cs typeface="Times New Roman"/>
              </a:rPr>
              <a:t>litter  </a:t>
            </a:r>
            <a:r>
              <a:rPr sz="1300" spc="5" dirty="0">
                <a:solidFill>
                  <a:srgbClr val="010202"/>
                </a:solidFill>
                <a:latin typeface="Times New Roman"/>
                <a:cs typeface="Times New Roman"/>
              </a:rPr>
              <a:t>on </a:t>
            </a:r>
            <a:r>
              <a:rPr sz="1300" spc="-5" dirty="0">
                <a:solidFill>
                  <a:srgbClr val="010202"/>
                </a:solidFill>
                <a:latin typeface="Times New Roman"/>
                <a:cs typeface="Times New Roman"/>
              </a:rPr>
              <a:t>the</a:t>
            </a:r>
            <a:r>
              <a:rPr sz="1300" spc="-35" dirty="0">
                <a:solidFill>
                  <a:srgbClr val="010202"/>
                </a:solidFill>
                <a:latin typeface="Times New Roman"/>
                <a:cs typeface="Times New Roman"/>
              </a:rPr>
              <a:t> </a:t>
            </a:r>
            <a:r>
              <a:rPr sz="1300" spc="-10" dirty="0">
                <a:solidFill>
                  <a:srgbClr val="010202"/>
                </a:solidFill>
                <a:latin typeface="Times New Roman"/>
                <a:cs typeface="Times New Roman"/>
              </a:rPr>
              <a:t>ground</a:t>
            </a:r>
            <a:endParaRPr sz="1300" dirty="0">
              <a:latin typeface="Times New Roman"/>
              <a:cs typeface="Times New Roman"/>
            </a:endParaRPr>
          </a:p>
          <a:p>
            <a:pPr marL="203200" marR="1443355" indent="-191135">
              <a:lnSpc>
                <a:spcPct val="76900"/>
              </a:lnSpc>
              <a:spcBef>
                <a:spcPts val="1000"/>
              </a:spcBef>
              <a:buChar char="•"/>
              <a:tabLst>
                <a:tab pos="203835" algn="l"/>
              </a:tabLst>
            </a:pPr>
            <a:r>
              <a:rPr sz="1300" spc="-25" dirty="0">
                <a:solidFill>
                  <a:srgbClr val="010202"/>
                </a:solidFill>
                <a:latin typeface="Times New Roman"/>
                <a:cs typeface="Times New Roman"/>
              </a:rPr>
              <a:t>Chemical</a:t>
            </a:r>
            <a:r>
              <a:rPr sz="1300" spc="-60" dirty="0">
                <a:solidFill>
                  <a:srgbClr val="010202"/>
                </a:solidFill>
                <a:latin typeface="Times New Roman"/>
                <a:cs typeface="Times New Roman"/>
              </a:rPr>
              <a:t> </a:t>
            </a:r>
            <a:r>
              <a:rPr sz="1300" spc="-40" dirty="0">
                <a:solidFill>
                  <a:srgbClr val="010202"/>
                </a:solidFill>
                <a:latin typeface="Times New Roman"/>
                <a:cs typeface="Times New Roman"/>
              </a:rPr>
              <a:t>spills,  </a:t>
            </a:r>
            <a:r>
              <a:rPr sz="1300" spc="-45" dirty="0">
                <a:solidFill>
                  <a:srgbClr val="010202"/>
                </a:solidFill>
                <a:latin typeface="Times New Roman"/>
                <a:cs typeface="Times New Roman"/>
              </a:rPr>
              <a:t>leaks, </a:t>
            </a:r>
            <a:r>
              <a:rPr sz="1300" spc="-10" dirty="0">
                <a:solidFill>
                  <a:srgbClr val="010202"/>
                </a:solidFill>
                <a:latin typeface="Times New Roman"/>
                <a:cs typeface="Times New Roman"/>
              </a:rPr>
              <a:t>or</a:t>
            </a:r>
            <a:r>
              <a:rPr sz="1300" spc="10" dirty="0">
                <a:solidFill>
                  <a:srgbClr val="010202"/>
                </a:solidFill>
                <a:latin typeface="Times New Roman"/>
                <a:cs typeface="Times New Roman"/>
              </a:rPr>
              <a:t> </a:t>
            </a:r>
            <a:r>
              <a:rPr sz="1300" spc="-35" dirty="0">
                <a:solidFill>
                  <a:srgbClr val="010202"/>
                </a:solidFill>
                <a:latin typeface="Times New Roman"/>
                <a:cs typeface="Times New Roman"/>
              </a:rPr>
              <a:t>stains</a:t>
            </a:r>
            <a:endParaRPr sz="1300" dirty="0">
              <a:latin typeface="Times New Roman"/>
              <a:cs typeface="Times New Roman"/>
            </a:endParaRPr>
          </a:p>
        </p:txBody>
      </p:sp>
      <p:sp>
        <p:nvSpPr>
          <p:cNvPr id="18" name="object 8">
            <a:extLst>
              <a:ext uri="{FF2B5EF4-FFF2-40B4-BE49-F238E27FC236}">
                <a16:creationId xmlns:a16="http://schemas.microsoft.com/office/drawing/2014/main" xmlns="" id="{0BEF99AE-B5A5-4D30-9BB0-92B76F823A8A}"/>
              </a:ext>
            </a:extLst>
          </p:cNvPr>
          <p:cNvSpPr/>
          <p:nvPr/>
        </p:nvSpPr>
        <p:spPr>
          <a:xfrm>
            <a:off x="3766963" y="6763101"/>
            <a:ext cx="2559050" cy="711199"/>
          </a:xfrm>
          <a:prstGeom prst="rect">
            <a:avLst/>
          </a:prstGeom>
          <a:blipFill>
            <a:blip r:embed="rId4" cstate="print"/>
            <a:stretch>
              <a:fillRect/>
            </a:stretch>
          </a:blipFill>
        </p:spPr>
        <p:txBody>
          <a:bodyPr wrap="square" lIns="0" tIns="0" rIns="0" bIns="0" rtlCol="0"/>
          <a:lstStyle/>
          <a:p>
            <a:endParaRPr/>
          </a:p>
        </p:txBody>
      </p:sp>
      <p:sp>
        <p:nvSpPr>
          <p:cNvPr id="19" name="object 11">
            <a:extLst>
              <a:ext uri="{FF2B5EF4-FFF2-40B4-BE49-F238E27FC236}">
                <a16:creationId xmlns:a16="http://schemas.microsoft.com/office/drawing/2014/main" xmlns="" id="{6E828C93-79BE-4D31-AE5D-8C8A268FDA87}"/>
              </a:ext>
            </a:extLst>
          </p:cNvPr>
          <p:cNvSpPr/>
          <p:nvPr/>
        </p:nvSpPr>
        <p:spPr>
          <a:xfrm>
            <a:off x="6121092" y="6621215"/>
            <a:ext cx="327025" cy="526415"/>
          </a:xfrm>
          <a:custGeom>
            <a:avLst/>
            <a:gdLst/>
            <a:ahLst/>
            <a:cxnLst/>
            <a:rect l="l" t="t" r="r" b="b"/>
            <a:pathLst>
              <a:path w="327025" h="526415">
                <a:moveTo>
                  <a:pt x="163410" y="0"/>
                </a:moveTo>
                <a:lnTo>
                  <a:pt x="68938" y="132220"/>
                </a:lnTo>
                <a:lnTo>
                  <a:pt x="20426" y="214085"/>
                </a:lnTo>
                <a:lnTo>
                  <a:pt x="2553" y="279608"/>
                </a:lnTo>
                <a:lnTo>
                  <a:pt x="0" y="362800"/>
                </a:lnTo>
                <a:lnTo>
                  <a:pt x="5837" y="406235"/>
                </a:lnTo>
                <a:lnTo>
                  <a:pt x="22311" y="445267"/>
                </a:lnTo>
                <a:lnTo>
                  <a:pt x="47863" y="478337"/>
                </a:lnTo>
                <a:lnTo>
                  <a:pt x="80935" y="503888"/>
                </a:lnTo>
                <a:lnTo>
                  <a:pt x="119970" y="520361"/>
                </a:lnTo>
                <a:lnTo>
                  <a:pt x="163410" y="526199"/>
                </a:lnTo>
                <a:lnTo>
                  <a:pt x="206840" y="520361"/>
                </a:lnTo>
                <a:lnTo>
                  <a:pt x="245868" y="503888"/>
                </a:lnTo>
                <a:lnTo>
                  <a:pt x="278936" y="478337"/>
                </a:lnTo>
                <a:lnTo>
                  <a:pt x="304486" y="445267"/>
                </a:lnTo>
                <a:lnTo>
                  <a:pt x="320959" y="406235"/>
                </a:lnTo>
                <a:lnTo>
                  <a:pt x="326796" y="362800"/>
                </a:lnTo>
                <a:lnTo>
                  <a:pt x="301267" y="256157"/>
                </a:lnTo>
                <a:lnTo>
                  <a:pt x="245103" y="136994"/>
                </a:lnTo>
                <a:lnTo>
                  <a:pt x="188939" y="40035"/>
                </a:lnTo>
                <a:lnTo>
                  <a:pt x="163410" y="0"/>
                </a:lnTo>
                <a:close/>
              </a:path>
            </a:pathLst>
          </a:custGeom>
          <a:solidFill>
            <a:srgbClr val="86B1DE"/>
          </a:solidFill>
        </p:spPr>
        <p:txBody>
          <a:bodyPr wrap="square" lIns="0" tIns="0" rIns="0" bIns="0" rtlCol="0"/>
          <a:lstStyle/>
          <a:p>
            <a:endParaRPr/>
          </a:p>
        </p:txBody>
      </p:sp>
      <p:sp>
        <p:nvSpPr>
          <p:cNvPr id="20" name="object 13">
            <a:extLst>
              <a:ext uri="{FF2B5EF4-FFF2-40B4-BE49-F238E27FC236}">
                <a16:creationId xmlns:a16="http://schemas.microsoft.com/office/drawing/2014/main" xmlns="" id="{78CFC445-51B3-45C0-8C42-9798C0399598}"/>
              </a:ext>
            </a:extLst>
          </p:cNvPr>
          <p:cNvSpPr/>
          <p:nvPr/>
        </p:nvSpPr>
        <p:spPr>
          <a:xfrm>
            <a:off x="3610514" y="7111281"/>
            <a:ext cx="274955" cy="442595"/>
          </a:xfrm>
          <a:custGeom>
            <a:avLst/>
            <a:gdLst/>
            <a:ahLst/>
            <a:cxnLst/>
            <a:rect l="l" t="t" r="r" b="b"/>
            <a:pathLst>
              <a:path w="274954" h="442595">
                <a:moveTo>
                  <a:pt x="137325" y="0"/>
                </a:moveTo>
                <a:lnTo>
                  <a:pt x="57934" y="111112"/>
                </a:lnTo>
                <a:lnTo>
                  <a:pt x="17165" y="179908"/>
                </a:lnTo>
                <a:lnTo>
                  <a:pt x="2145" y="234968"/>
                </a:lnTo>
                <a:lnTo>
                  <a:pt x="0" y="304876"/>
                </a:lnTo>
                <a:lnTo>
                  <a:pt x="7000" y="348279"/>
                </a:lnTo>
                <a:lnTo>
                  <a:pt x="26495" y="385970"/>
                </a:lnTo>
                <a:lnTo>
                  <a:pt x="56221" y="415689"/>
                </a:lnTo>
                <a:lnTo>
                  <a:pt x="93919" y="435177"/>
                </a:lnTo>
                <a:lnTo>
                  <a:pt x="137325" y="442175"/>
                </a:lnTo>
                <a:lnTo>
                  <a:pt x="180717" y="435177"/>
                </a:lnTo>
                <a:lnTo>
                  <a:pt x="218403" y="415689"/>
                </a:lnTo>
                <a:lnTo>
                  <a:pt x="248122" y="385970"/>
                </a:lnTo>
                <a:lnTo>
                  <a:pt x="267612" y="348279"/>
                </a:lnTo>
                <a:lnTo>
                  <a:pt x="274612" y="304876"/>
                </a:lnTo>
                <a:lnTo>
                  <a:pt x="253161" y="215266"/>
                </a:lnTo>
                <a:lnTo>
                  <a:pt x="205968" y="115128"/>
                </a:lnTo>
                <a:lnTo>
                  <a:pt x="158776" y="33645"/>
                </a:lnTo>
                <a:lnTo>
                  <a:pt x="137325" y="0"/>
                </a:lnTo>
                <a:close/>
              </a:path>
            </a:pathLst>
          </a:custGeom>
          <a:solidFill>
            <a:srgbClr val="86B1DE"/>
          </a:solidFill>
        </p:spPr>
        <p:txBody>
          <a:bodyPr wrap="square" lIns="0" tIns="0" rIns="0" bIns="0" rtlCol="0"/>
          <a:lstStyle/>
          <a:p>
            <a:endParaRPr/>
          </a:p>
        </p:txBody>
      </p:sp>
      <p:sp>
        <p:nvSpPr>
          <p:cNvPr id="23" name="object 35">
            <a:extLst>
              <a:ext uri="{FF2B5EF4-FFF2-40B4-BE49-F238E27FC236}">
                <a16:creationId xmlns:a16="http://schemas.microsoft.com/office/drawing/2014/main" xmlns="" id="{680C3B0A-64E8-4037-BAD2-543658243035}"/>
              </a:ext>
            </a:extLst>
          </p:cNvPr>
          <p:cNvSpPr txBox="1"/>
          <p:nvPr/>
        </p:nvSpPr>
        <p:spPr>
          <a:xfrm>
            <a:off x="155105" y="2749247"/>
            <a:ext cx="3006735" cy="1213153"/>
          </a:xfrm>
          <a:prstGeom prst="rect">
            <a:avLst/>
          </a:prstGeom>
        </p:spPr>
        <p:txBody>
          <a:bodyPr vert="horz" wrap="square" lIns="0" tIns="12700" rIns="0" bIns="0" rtlCol="0">
            <a:spAutoFit/>
          </a:bodyPr>
          <a:lstStyle/>
          <a:p>
            <a:pPr algn="ctr">
              <a:tabLst>
                <a:tab pos="963930" algn="l"/>
              </a:tabLst>
            </a:pPr>
            <a:r>
              <a:rPr lang="en-US" sz="1300" b="1" spc="-50" dirty="0">
                <a:solidFill>
                  <a:srgbClr val="231F20"/>
                </a:solidFill>
                <a:latin typeface="Times New Roman"/>
                <a:cs typeface="Times New Roman"/>
              </a:rPr>
              <a:t>Reduction of Phosphorus to Streams</a:t>
            </a:r>
          </a:p>
          <a:p>
            <a:pPr>
              <a:lnSpc>
                <a:spcPct val="100000"/>
              </a:lnSpc>
              <a:tabLst>
                <a:tab pos="963930" algn="l"/>
              </a:tabLst>
            </a:pPr>
            <a:r>
              <a:rPr lang="en-US" sz="1300" spc="-10" dirty="0">
                <a:solidFill>
                  <a:srgbClr val="010202"/>
                </a:solidFill>
                <a:latin typeface="Times New Roman"/>
                <a:cs typeface="Times New Roman"/>
              </a:rPr>
              <a:t>Excess fertilizers and pesticides applied to lawns and gardens wash off and pollute streams. In addition, yard clippings and leaves can wash into storm drains and contribute nutrients and organic matter to streams. </a:t>
            </a:r>
            <a:endParaRPr sz="1300" dirty="0">
              <a:highlight>
                <a:srgbClr val="FFFF00"/>
              </a:highlight>
              <a:latin typeface="Times New Roman"/>
              <a:cs typeface="Times New Roman"/>
            </a:endParaRPr>
          </a:p>
        </p:txBody>
      </p:sp>
      <p:sp>
        <p:nvSpPr>
          <p:cNvPr id="26" name="object 43">
            <a:extLst>
              <a:ext uri="{FF2B5EF4-FFF2-40B4-BE49-F238E27FC236}">
                <a16:creationId xmlns:a16="http://schemas.microsoft.com/office/drawing/2014/main" xmlns="" id="{7C30E817-2062-4D69-82BF-25C8789829A8}"/>
              </a:ext>
            </a:extLst>
          </p:cNvPr>
          <p:cNvSpPr txBox="1"/>
          <p:nvPr/>
        </p:nvSpPr>
        <p:spPr>
          <a:xfrm>
            <a:off x="6897743" y="109220"/>
            <a:ext cx="2968625" cy="500380"/>
          </a:xfrm>
          <a:prstGeom prst="rect">
            <a:avLst/>
          </a:prstGeom>
        </p:spPr>
        <p:txBody>
          <a:bodyPr vert="horz" wrap="square" lIns="0" tIns="55879" rIns="0" bIns="0" rtlCol="0">
            <a:spAutoFit/>
          </a:bodyPr>
          <a:lstStyle/>
          <a:p>
            <a:pPr marL="453390" marR="5080" indent="-441325">
              <a:lnSpc>
                <a:spcPts val="1700"/>
              </a:lnSpc>
              <a:spcBef>
                <a:spcPts val="439"/>
              </a:spcBef>
            </a:pPr>
            <a:r>
              <a:rPr sz="1700" spc="-20" dirty="0">
                <a:solidFill>
                  <a:srgbClr val="005596"/>
                </a:solidFill>
                <a:latin typeface="Times New Roman"/>
                <a:cs typeface="Times New Roman"/>
              </a:rPr>
              <a:t>How </a:t>
            </a:r>
            <a:r>
              <a:rPr sz="1700" spc="-140" dirty="0">
                <a:solidFill>
                  <a:srgbClr val="005596"/>
                </a:solidFill>
                <a:latin typeface="Times New Roman"/>
                <a:cs typeface="Times New Roman"/>
              </a:rPr>
              <a:t>You </a:t>
            </a:r>
            <a:r>
              <a:rPr sz="1700" spc="5" dirty="0">
                <a:solidFill>
                  <a:srgbClr val="005596"/>
                </a:solidFill>
                <a:latin typeface="Times New Roman"/>
                <a:cs typeface="Times New Roman"/>
              </a:rPr>
              <a:t>Can </a:t>
            </a:r>
            <a:r>
              <a:rPr sz="1700" spc="-45" dirty="0">
                <a:solidFill>
                  <a:srgbClr val="005596"/>
                </a:solidFill>
                <a:latin typeface="Times New Roman"/>
                <a:cs typeface="Times New Roman"/>
              </a:rPr>
              <a:t>Reduce </a:t>
            </a:r>
            <a:r>
              <a:rPr sz="1700" spc="-105" dirty="0">
                <a:solidFill>
                  <a:srgbClr val="005596"/>
                </a:solidFill>
                <a:latin typeface="Times New Roman"/>
                <a:cs typeface="Times New Roman"/>
              </a:rPr>
              <a:t>Your </a:t>
            </a:r>
            <a:r>
              <a:rPr sz="1700" spc="-15" dirty="0">
                <a:solidFill>
                  <a:srgbClr val="005596"/>
                </a:solidFill>
                <a:latin typeface="Times New Roman"/>
                <a:cs typeface="Times New Roman"/>
              </a:rPr>
              <a:t>Impact  </a:t>
            </a:r>
            <a:r>
              <a:rPr sz="1700" spc="5" dirty="0">
                <a:solidFill>
                  <a:srgbClr val="005596"/>
                </a:solidFill>
                <a:latin typeface="Times New Roman"/>
                <a:cs typeface="Times New Roman"/>
              </a:rPr>
              <a:t>on </a:t>
            </a:r>
            <a:r>
              <a:rPr sz="1700" spc="-35" dirty="0">
                <a:solidFill>
                  <a:srgbClr val="005596"/>
                </a:solidFill>
                <a:latin typeface="Times New Roman"/>
                <a:cs typeface="Times New Roman"/>
              </a:rPr>
              <a:t>Stormwater</a:t>
            </a:r>
            <a:r>
              <a:rPr sz="1700" spc="-10" dirty="0">
                <a:solidFill>
                  <a:srgbClr val="005596"/>
                </a:solidFill>
                <a:latin typeface="Times New Roman"/>
                <a:cs typeface="Times New Roman"/>
              </a:rPr>
              <a:t> </a:t>
            </a:r>
            <a:r>
              <a:rPr sz="1700" spc="-25" dirty="0">
                <a:solidFill>
                  <a:srgbClr val="005596"/>
                </a:solidFill>
                <a:latin typeface="Times New Roman"/>
                <a:cs typeface="Times New Roman"/>
              </a:rPr>
              <a:t>Pollution</a:t>
            </a:r>
            <a:endParaRPr sz="1700" dirty="0">
              <a:latin typeface="Times New Roman"/>
              <a:cs typeface="Times New Roman"/>
            </a:endParaRPr>
          </a:p>
        </p:txBody>
      </p:sp>
      <p:sp>
        <p:nvSpPr>
          <p:cNvPr id="28" name="object 46">
            <a:extLst>
              <a:ext uri="{FF2B5EF4-FFF2-40B4-BE49-F238E27FC236}">
                <a16:creationId xmlns:a16="http://schemas.microsoft.com/office/drawing/2014/main" xmlns="" id="{B44A7DCA-D08A-402F-A8D1-CD2FE8026466}"/>
              </a:ext>
            </a:extLst>
          </p:cNvPr>
          <p:cNvSpPr txBox="1"/>
          <p:nvPr/>
        </p:nvSpPr>
        <p:spPr>
          <a:xfrm>
            <a:off x="8379891" y="1134070"/>
            <a:ext cx="1424940" cy="1303020"/>
          </a:xfrm>
          <a:prstGeom prst="rect">
            <a:avLst/>
          </a:prstGeom>
        </p:spPr>
        <p:txBody>
          <a:bodyPr vert="horz" wrap="square" lIns="0" tIns="45720" rIns="0" bIns="0" rtlCol="0">
            <a:spAutoFit/>
          </a:bodyPr>
          <a:lstStyle/>
          <a:p>
            <a:pPr marL="228600" marR="34925" indent="-216535">
              <a:lnSpc>
                <a:spcPts val="1300"/>
              </a:lnSpc>
              <a:spcBef>
                <a:spcPts val="360"/>
              </a:spcBef>
              <a:buChar char="•"/>
              <a:tabLst>
                <a:tab pos="227965" algn="l"/>
                <a:tab pos="229235" algn="l"/>
              </a:tabLst>
            </a:pPr>
            <a:r>
              <a:rPr sz="1300" spc="-20" dirty="0">
                <a:solidFill>
                  <a:srgbClr val="010202"/>
                </a:solidFill>
                <a:latin typeface="Times New Roman"/>
                <a:cs typeface="Times New Roman"/>
              </a:rPr>
              <a:t>NEVER </a:t>
            </a:r>
            <a:r>
              <a:rPr sz="1300" spc="30" dirty="0">
                <a:solidFill>
                  <a:srgbClr val="010202"/>
                </a:solidFill>
                <a:latin typeface="Times New Roman"/>
                <a:cs typeface="Times New Roman"/>
              </a:rPr>
              <a:t>DUMP  </a:t>
            </a:r>
            <a:r>
              <a:rPr sz="1300" spc="5" dirty="0">
                <a:solidFill>
                  <a:srgbClr val="010202"/>
                </a:solidFill>
                <a:latin typeface="Times New Roman"/>
                <a:cs typeface="Times New Roman"/>
              </a:rPr>
              <a:t>ANYTHING  </a:t>
            </a:r>
            <a:r>
              <a:rPr sz="1300" spc="50" dirty="0">
                <a:solidFill>
                  <a:srgbClr val="010202"/>
                </a:solidFill>
                <a:latin typeface="Times New Roman"/>
                <a:cs typeface="Times New Roman"/>
              </a:rPr>
              <a:t>DOWN</a:t>
            </a:r>
            <a:r>
              <a:rPr sz="1300" spc="-95" dirty="0">
                <a:solidFill>
                  <a:srgbClr val="010202"/>
                </a:solidFill>
                <a:latin typeface="Times New Roman"/>
                <a:cs typeface="Times New Roman"/>
              </a:rPr>
              <a:t> </a:t>
            </a:r>
            <a:r>
              <a:rPr sz="1300" spc="5" dirty="0">
                <a:solidFill>
                  <a:srgbClr val="010202"/>
                </a:solidFill>
                <a:latin typeface="Times New Roman"/>
                <a:cs typeface="Times New Roman"/>
              </a:rPr>
              <a:t>STORM  </a:t>
            </a:r>
            <a:r>
              <a:rPr sz="1300" spc="-35" dirty="0">
                <a:solidFill>
                  <a:srgbClr val="010202"/>
                </a:solidFill>
                <a:latin typeface="Times New Roman"/>
                <a:cs typeface="Times New Roman"/>
              </a:rPr>
              <a:t>DRAINS!</a:t>
            </a:r>
            <a:endParaRPr sz="1300">
              <a:latin typeface="Times New Roman"/>
              <a:cs typeface="Times New Roman"/>
            </a:endParaRPr>
          </a:p>
          <a:p>
            <a:pPr marL="228600" indent="-216535">
              <a:lnSpc>
                <a:spcPct val="100000"/>
              </a:lnSpc>
              <a:spcBef>
                <a:spcPts val="740"/>
              </a:spcBef>
              <a:buChar char="•"/>
              <a:tabLst>
                <a:tab pos="227965" algn="l"/>
                <a:tab pos="229235" algn="l"/>
              </a:tabLst>
            </a:pPr>
            <a:r>
              <a:rPr sz="1300" spc="35" dirty="0">
                <a:solidFill>
                  <a:srgbClr val="010202"/>
                </a:solidFill>
                <a:latin typeface="Times New Roman"/>
                <a:cs typeface="Times New Roman"/>
              </a:rPr>
              <a:t>Don't</a:t>
            </a:r>
            <a:r>
              <a:rPr sz="1300" spc="-10" dirty="0">
                <a:solidFill>
                  <a:srgbClr val="010202"/>
                </a:solidFill>
                <a:latin typeface="Times New Roman"/>
                <a:cs typeface="Times New Roman"/>
              </a:rPr>
              <a:t> </a:t>
            </a:r>
            <a:r>
              <a:rPr sz="1300" spc="-30" dirty="0">
                <a:solidFill>
                  <a:srgbClr val="010202"/>
                </a:solidFill>
                <a:latin typeface="Times New Roman"/>
                <a:cs typeface="Times New Roman"/>
              </a:rPr>
              <a:t>litter!</a:t>
            </a:r>
            <a:endParaRPr sz="1300">
              <a:latin typeface="Times New Roman"/>
              <a:cs typeface="Times New Roman"/>
            </a:endParaRPr>
          </a:p>
          <a:p>
            <a:pPr marL="228600" indent="-216535">
              <a:lnSpc>
                <a:spcPct val="100000"/>
              </a:lnSpc>
              <a:spcBef>
                <a:spcPts val="740"/>
              </a:spcBef>
              <a:buChar char="•"/>
              <a:tabLst>
                <a:tab pos="227965" algn="l"/>
                <a:tab pos="229235" algn="l"/>
              </a:tabLst>
            </a:pPr>
            <a:r>
              <a:rPr sz="1300" spc="-10" dirty="0">
                <a:solidFill>
                  <a:srgbClr val="010202"/>
                </a:solidFill>
                <a:latin typeface="Times New Roman"/>
                <a:cs typeface="Times New Roman"/>
              </a:rPr>
              <a:t>Maintain </a:t>
            </a:r>
            <a:r>
              <a:rPr sz="1300" spc="-25" dirty="0">
                <a:solidFill>
                  <a:srgbClr val="010202"/>
                </a:solidFill>
                <a:latin typeface="Times New Roman"/>
                <a:cs typeface="Times New Roman"/>
              </a:rPr>
              <a:t>your</a:t>
            </a:r>
            <a:r>
              <a:rPr sz="1300" spc="-35" dirty="0">
                <a:solidFill>
                  <a:srgbClr val="010202"/>
                </a:solidFill>
                <a:latin typeface="Times New Roman"/>
                <a:cs typeface="Times New Roman"/>
              </a:rPr>
              <a:t> </a:t>
            </a:r>
            <a:r>
              <a:rPr sz="1300" spc="-50" dirty="0">
                <a:solidFill>
                  <a:srgbClr val="010202"/>
                </a:solidFill>
                <a:latin typeface="Times New Roman"/>
                <a:cs typeface="Times New Roman"/>
              </a:rPr>
              <a:t>car.</a:t>
            </a:r>
            <a:endParaRPr sz="1300">
              <a:latin typeface="Times New Roman"/>
              <a:cs typeface="Times New Roman"/>
            </a:endParaRPr>
          </a:p>
        </p:txBody>
      </p:sp>
      <p:sp>
        <p:nvSpPr>
          <p:cNvPr id="29" name="object 47">
            <a:extLst>
              <a:ext uri="{FF2B5EF4-FFF2-40B4-BE49-F238E27FC236}">
                <a16:creationId xmlns:a16="http://schemas.microsoft.com/office/drawing/2014/main" xmlns="" id="{FAE66642-E1FD-4DEA-923F-43C36CA8AB10}"/>
              </a:ext>
            </a:extLst>
          </p:cNvPr>
          <p:cNvSpPr/>
          <p:nvPr/>
        </p:nvSpPr>
        <p:spPr>
          <a:xfrm>
            <a:off x="6822008" y="1155712"/>
            <a:ext cx="1595979" cy="1447810"/>
          </a:xfrm>
          <a:prstGeom prst="rect">
            <a:avLst/>
          </a:prstGeom>
          <a:blipFill>
            <a:blip r:embed="rId5" cstate="print"/>
            <a:stretch>
              <a:fillRect/>
            </a:stretch>
          </a:blipFill>
        </p:spPr>
        <p:txBody>
          <a:bodyPr wrap="square" lIns="0" tIns="0" rIns="0" bIns="0" rtlCol="0"/>
          <a:lstStyle/>
          <a:p>
            <a:endParaRPr/>
          </a:p>
        </p:txBody>
      </p:sp>
      <p:sp>
        <p:nvSpPr>
          <p:cNvPr id="30" name="object 51">
            <a:extLst>
              <a:ext uri="{FF2B5EF4-FFF2-40B4-BE49-F238E27FC236}">
                <a16:creationId xmlns:a16="http://schemas.microsoft.com/office/drawing/2014/main" xmlns="" id="{EEB9F5B5-CF60-4A2D-B12E-D53645C8A63C}"/>
              </a:ext>
            </a:extLst>
          </p:cNvPr>
          <p:cNvSpPr txBox="1"/>
          <p:nvPr/>
        </p:nvSpPr>
        <p:spPr>
          <a:xfrm>
            <a:off x="6889750" y="2649661"/>
            <a:ext cx="2867660" cy="4437112"/>
          </a:xfrm>
          <a:prstGeom prst="rect">
            <a:avLst/>
          </a:prstGeom>
        </p:spPr>
        <p:txBody>
          <a:bodyPr vert="horz" wrap="square" lIns="0" tIns="12700" rIns="0" bIns="0" rtlCol="0">
            <a:spAutoFit/>
          </a:bodyPr>
          <a:lstStyle/>
          <a:p>
            <a:pPr marL="252095">
              <a:lnSpc>
                <a:spcPct val="100000"/>
              </a:lnSpc>
              <a:spcBef>
                <a:spcPts val="100"/>
              </a:spcBef>
            </a:pPr>
            <a:endParaRPr sz="1700" dirty="0">
              <a:latin typeface="Times New Roman"/>
              <a:cs typeface="Times New Roman"/>
            </a:endParaRPr>
          </a:p>
          <a:p>
            <a:pPr marL="228600" indent="-216535">
              <a:lnSpc>
                <a:spcPct val="100000"/>
              </a:lnSpc>
              <a:spcBef>
                <a:spcPts val="740"/>
              </a:spcBef>
              <a:buChar char="•"/>
              <a:tabLst>
                <a:tab pos="227965" algn="l"/>
                <a:tab pos="229235" algn="l"/>
              </a:tabLst>
            </a:pPr>
            <a:r>
              <a:rPr lang="en-US" sz="1300" spc="-35" dirty="0">
                <a:solidFill>
                  <a:srgbClr val="010202"/>
                </a:solidFill>
                <a:latin typeface="Times New Roman"/>
                <a:cs typeface="Times New Roman"/>
              </a:rPr>
              <a:t>Wash your car at a car wash or on your lawn</a:t>
            </a:r>
            <a:r>
              <a:rPr lang="en-US" sz="1300" spc="-5" dirty="0">
                <a:solidFill>
                  <a:srgbClr val="010202"/>
                </a:solidFill>
                <a:latin typeface="Times New Roman"/>
                <a:cs typeface="Times New Roman"/>
              </a:rPr>
              <a:t>.</a:t>
            </a:r>
            <a:endParaRPr lang="en-US" sz="1300" dirty="0">
              <a:latin typeface="Times New Roman"/>
              <a:cs typeface="Times New Roman"/>
            </a:endParaRPr>
          </a:p>
          <a:p>
            <a:pPr marL="228600" indent="-216535">
              <a:lnSpc>
                <a:spcPct val="100000"/>
              </a:lnSpc>
              <a:spcBef>
                <a:spcPts val="740"/>
              </a:spcBef>
              <a:buChar char="•"/>
              <a:tabLst>
                <a:tab pos="227965" algn="l"/>
                <a:tab pos="229235" algn="l"/>
              </a:tabLst>
            </a:pPr>
            <a:r>
              <a:rPr sz="1300" spc="-35" dirty="0">
                <a:solidFill>
                  <a:srgbClr val="010202"/>
                </a:solidFill>
                <a:latin typeface="Times New Roman"/>
                <a:cs typeface="Times New Roman"/>
              </a:rPr>
              <a:t>Pick </a:t>
            </a:r>
            <a:r>
              <a:rPr sz="1300" spc="10" dirty="0">
                <a:solidFill>
                  <a:srgbClr val="010202"/>
                </a:solidFill>
                <a:latin typeface="Times New Roman"/>
                <a:cs typeface="Times New Roman"/>
              </a:rPr>
              <a:t>up </a:t>
            </a:r>
            <a:r>
              <a:rPr sz="1300" spc="-30" dirty="0">
                <a:solidFill>
                  <a:srgbClr val="010202"/>
                </a:solidFill>
                <a:latin typeface="Times New Roman"/>
                <a:cs typeface="Times New Roman"/>
              </a:rPr>
              <a:t>after </a:t>
            </a:r>
            <a:r>
              <a:rPr sz="1300" spc="-25" dirty="0">
                <a:solidFill>
                  <a:srgbClr val="010202"/>
                </a:solidFill>
                <a:latin typeface="Times New Roman"/>
                <a:cs typeface="Times New Roman"/>
              </a:rPr>
              <a:t>your</a:t>
            </a:r>
            <a:r>
              <a:rPr sz="1300" spc="45" dirty="0">
                <a:solidFill>
                  <a:srgbClr val="010202"/>
                </a:solidFill>
                <a:latin typeface="Times New Roman"/>
                <a:cs typeface="Times New Roman"/>
              </a:rPr>
              <a:t> </a:t>
            </a:r>
            <a:r>
              <a:rPr sz="1300" spc="-5" dirty="0">
                <a:solidFill>
                  <a:srgbClr val="010202"/>
                </a:solidFill>
                <a:latin typeface="Times New Roman"/>
                <a:cs typeface="Times New Roman"/>
              </a:rPr>
              <a:t>pet.</a:t>
            </a:r>
            <a:endParaRPr sz="1300" dirty="0">
              <a:latin typeface="Times New Roman"/>
              <a:cs typeface="Times New Roman"/>
            </a:endParaRPr>
          </a:p>
          <a:p>
            <a:pPr marL="228600" marR="1233805" indent="-216535">
              <a:lnSpc>
                <a:spcPts val="1300"/>
              </a:lnSpc>
              <a:spcBef>
                <a:spcPts val="1000"/>
              </a:spcBef>
              <a:buChar char="•"/>
              <a:tabLst>
                <a:tab pos="227965" algn="l"/>
                <a:tab pos="229235" algn="l"/>
              </a:tabLst>
            </a:pPr>
            <a:r>
              <a:rPr sz="1300" spc="-30" dirty="0">
                <a:solidFill>
                  <a:srgbClr val="010202"/>
                </a:solidFill>
                <a:latin typeface="Times New Roman"/>
                <a:cs typeface="Times New Roman"/>
              </a:rPr>
              <a:t>Have </a:t>
            </a:r>
            <a:r>
              <a:rPr sz="1300" spc="-25" dirty="0">
                <a:solidFill>
                  <a:srgbClr val="010202"/>
                </a:solidFill>
                <a:latin typeface="Times New Roman"/>
                <a:cs typeface="Times New Roman"/>
              </a:rPr>
              <a:t>your </a:t>
            </a:r>
            <a:r>
              <a:rPr sz="1300" spc="-20" dirty="0">
                <a:solidFill>
                  <a:srgbClr val="010202"/>
                </a:solidFill>
                <a:latin typeface="Times New Roman"/>
                <a:cs typeface="Times New Roman"/>
              </a:rPr>
              <a:t>gutters  </a:t>
            </a:r>
            <a:r>
              <a:rPr sz="1300" spc="-40" dirty="0">
                <a:solidFill>
                  <a:srgbClr val="010202"/>
                </a:solidFill>
                <a:latin typeface="Times New Roman"/>
                <a:cs typeface="Times New Roman"/>
              </a:rPr>
              <a:t>discharge </a:t>
            </a:r>
            <a:r>
              <a:rPr sz="1300" spc="5" dirty="0">
                <a:solidFill>
                  <a:srgbClr val="010202"/>
                </a:solidFill>
                <a:latin typeface="Times New Roman"/>
                <a:cs typeface="Times New Roman"/>
              </a:rPr>
              <a:t>to </a:t>
            </a:r>
            <a:r>
              <a:rPr sz="1300" spc="-40" dirty="0">
                <a:solidFill>
                  <a:srgbClr val="010202"/>
                </a:solidFill>
                <a:latin typeface="Times New Roman"/>
                <a:cs typeface="Times New Roman"/>
              </a:rPr>
              <a:t>vegetated  </a:t>
            </a:r>
            <a:r>
              <a:rPr sz="1300" spc="-10" dirty="0">
                <a:solidFill>
                  <a:srgbClr val="010202"/>
                </a:solidFill>
                <a:latin typeface="Times New Roman"/>
                <a:cs typeface="Times New Roman"/>
              </a:rPr>
              <a:t>or </a:t>
            </a:r>
            <a:r>
              <a:rPr sz="1300" spc="-50" dirty="0">
                <a:solidFill>
                  <a:srgbClr val="010202"/>
                </a:solidFill>
                <a:latin typeface="Times New Roman"/>
                <a:cs typeface="Times New Roman"/>
              </a:rPr>
              <a:t>grassed</a:t>
            </a:r>
            <a:r>
              <a:rPr sz="1300" spc="-10" dirty="0">
                <a:solidFill>
                  <a:srgbClr val="010202"/>
                </a:solidFill>
                <a:latin typeface="Times New Roman"/>
                <a:cs typeface="Times New Roman"/>
              </a:rPr>
              <a:t> </a:t>
            </a:r>
            <a:r>
              <a:rPr sz="1300" spc="-45" dirty="0">
                <a:solidFill>
                  <a:srgbClr val="010202"/>
                </a:solidFill>
                <a:latin typeface="Times New Roman"/>
                <a:cs typeface="Times New Roman"/>
              </a:rPr>
              <a:t>areas.</a:t>
            </a:r>
            <a:endParaRPr sz="1300" dirty="0">
              <a:latin typeface="Times New Roman"/>
              <a:cs typeface="Times New Roman"/>
            </a:endParaRPr>
          </a:p>
          <a:p>
            <a:pPr marL="228600" indent="-216535">
              <a:lnSpc>
                <a:spcPct val="100000"/>
              </a:lnSpc>
              <a:spcBef>
                <a:spcPts val="740"/>
              </a:spcBef>
              <a:buChar char="•"/>
              <a:tabLst>
                <a:tab pos="227965" algn="l"/>
                <a:tab pos="229235" algn="l"/>
              </a:tabLst>
            </a:pPr>
            <a:r>
              <a:rPr sz="1300" spc="-55" dirty="0">
                <a:solidFill>
                  <a:srgbClr val="010202"/>
                </a:solidFill>
                <a:latin typeface="Times New Roman"/>
                <a:cs typeface="Times New Roman"/>
              </a:rPr>
              <a:t>Reseed </a:t>
            </a:r>
            <a:r>
              <a:rPr sz="1300" spc="-50" dirty="0">
                <a:solidFill>
                  <a:srgbClr val="010202"/>
                </a:solidFill>
                <a:latin typeface="Times New Roman"/>
                <a:cs typeface="Times New Roman"/>
              </a:rPr>
              <a:t>lawns </a:t>
            </a:r>
            <a:r>
              <a:rPr sz="1300" spc="5" dirty="0">
                <a:solidFill>
                  <a:srgbClr val="010202"/>
                </a:solidFill>
                <a:latin typeface="Times New Roman"/>
                <a:cs typeface="Times New Roman"/>
              </a:rPr>
              <a:t>to </a:t>
            </a:r>
            <a:r>
              <a:rPr sz="1300" spc="-25" dirty="0">
                <a:solidFill>
                  <a:srgbClr val="010202"/>
                </a:solidFill>
                <a:latin typeface="Times New Roman"/>
                <a:cs typeface="Times New Roman"/>
              </a:rPr>
              <a:t>prevent </a:t>
            </a:r>
            <a:r>
              <a:rPr sz="1300" spc="-20" dirty="0">
                <a:solidFill>
                  <a:srgbClr val="010202"/>
                </a:solidFill>
                <a:latin typeface="Times New Roman"/>
                <a:cs typeface="Times New Roman"/>
              </a:rPr>
              <a:t>sediment</a:t>
            </a:r>
            <a:r>
              <a:rPr sz="1300" spc="120" dirty="0">
                <a:solidFill>
                  <a:srgbClr val="010202"/>
                </a:solidFill>
                <a:latin typeface="Times New Roman"/>
                <a:cs typeface="Times New Roman"/>
              </a:rPr>
              <a:t> </a:t>
            </a:r>
            <a:r>
              <a:rPr sz="1300" spc="-5" dirty="0">
                <a:solidFill>
                  <a:srgbClr val="010202"/>
                </a:solidFill>
                <a:latin typeface="Times New Roman"/>
                <a:cs typeface="Times New Roman"/>
              </a:rPr>
              <a:t>runoﬀ.</a:t>
            </a:r>
            <a:endParaRPr sz="1300" dirty="0">
              <a:latin typeface="Times New Roman"/>
              <a:cs typeface="Times New Roman"/>
            </a:endParaRPr>
          </a:p>
          <a:p>
            <a:pPr marL="228600" indent="-216535">
              <a:lnSpc>
                <a:spcPct val="100000"/>
              </a:lnSpc>
              <a:spcBef>
                <a:spcPts val="740"/>
              </a:spcBef>
              <a:buChar char="•"/>
              <a:tabLst>
                <a:tab pos="227965" algn="l"/>
                <a:tab pos="229235" algn="l"/>
              </a:tabLst>
            </a:pPr>
            <a:r>
              <a:rPr sz="1300" spc="-5" dirty="0">
                <a:solidFill>
                  <a:srgbClr val="010202"/>
                </a:solidFill>
                <a:latin typeface="Times New Roman"/>
                <a:cs typeface="Times New Roman"/>
              </a:rPr>
              <a:t>Compost </a:t>
            </a:r>
            <a:r>
              <a:rPr sz="1300" spc="-10" dirty="0">
                <a:solidFill>
                  <a:srgbClr val="010202"/>
                </a:solidFill>
                <a:latin typeface="Times New Roman"/>
                <a:cs typeface="Times New Roman"/>
              </a:rPr>
              <a:t>or </a:t>
            </a:r>
            <a:r>
              <a:rPr sz="1300" spc="-60" dirty="0">
                <a:solidFill>
                  <a:srgbClr val="010202"/>
                </a:solidFill>
                <a:latin typeface="Times New Roman"/>
                <a:cs typeface="Times New Roman"/>
              </a:rPr>
              <a:t>recycle </a:t>
            </a:r>
            <a:r>
              <a:rPr sz="1300" spc="-40" dirty="0">
                <a:solidFill>
                  <a:srgbClr val="010202"/>
                </a:solidFill>
                <a:latin typeface="Times New Roman"/>
                <a:cs typeface="Times New Roman"/>
              </a:rPr>
              <a:t>yard</a:t>
            </a:r>
            <a:r>
              <a:rPr sz="1300" spc="70" dirty="0">
                <a:solidFill>
                  <a:srgbClr val="010202"/>
                </a:solidFill>
                <a:latin typeface="Times New Roman"/>
                <a:cs typeface="Times New Roman"/>
              </a:rPr>
              <a:t> </a:t>
            </a:r>
            <a:r>
              <a:rPr sz="1300" spc="-45" dirty="0">
                <a:solidFill>
                  <a:srgbClr val="010202"/>
                </a:solidFill>
                <a:latin typeface="Times New Roman"/>
                <a:cs typeface="Times New Roman"/>
              </a:rPr>
              <a:t>waste.</a:t>
            </a:r>
            <a:endParaRPr sz="1300" dirty="0">
              <a:latin typeface="Times New Roman"/>
              <a:cs typeface="Times New Roman"/>
            </a:endParaRPr>
          </a:p>
          <a:p>
            <a:pPr marL="228600" marR="159385" indent="-216535">
              <a:lnSpc>
                <a:spcPts val="1300"/>
              </a:lnSpc>
              <a:spcBef>
                <a:spcPts val="1300"/>
              </a:spcBef>
              <a:buChar char="•"/>
              <a:tabLst>
                <a:tab pos="227965" algn="l"/>
                <a:tab pos="229235" algn="l"/>
              </a:tabLst>
            </a:pPr>
            <a:r>
              <a:rPr sz="1300" spc="-55" dirty="0">
                <a:solidFill>
                  <a:srgbClr val="010202"/>
                </a:solidFill>
                <a:latin typeface="Times New Roman"/>
                <a:cs typeface="Times New Roman"/>
              </a:rPr>
              <a:t>Use </a:t>
            </a:r>
            <a:r>
              <a:rPr sz="1300" spc="-35" dirty="0">
                <a:solidFill>
                  <a:srgbClr val="010202"/>
                </a:solidFill>
                <a:latin typeface="Times New Roman"/>
                <a:cs typeface="Times New Roman"/>
              </a:rPr>
              <a:t>water-based </a:t>
            </a:r>
            <a:r>
              <a:rPr sz="1300" spc="-15" dirty="0">
                <a:solidFill>
                  <a:srgbClr val="010202"/>
                </a:solidFill>
                <a:latin typeface="Times New Roman"/>
                <a:cs typeface="Times New Roman"/>
              </a:rPr>
              <a:t>paints </a:t>
            </a:r>
            <a:r>
              <a:rPr sz="1300" spc="-5" dirty="0">
                <a:solidFill>
                  <a:srgbClr val="010202"/>
                </a:solidFill>
                <a:latin typeface="Times New Roman"/>
                <a:cs typeface="Times New Roman"/>
              </a:rPr>
              <a:t>and </a:t>
            </a:r>
            <a:r>
              <a:rPr sz="1300" spc="-40" dirty="0">
                <a:solidFill>
                  <a:srgbClr val="010202"/>
                </a:solidFill>
                <a:latin typeface="Times New Roman"/>
                <a:cs typeface="Times New Roman"/>
              </a:rPr>
              <a:t>clean </a:t>
            </a:r>
            <a:r>
              <a:rPr sz="1300" dirty="0">
                <a:solidFill>
                  <a:srgbClr val="010202"/>
                </a:solidFill>
                <a:latin typeface="Times New Roman"/>
                <a:cs typeface="Times New Roman"/>
              </a:rPr>
              <a:t>paint  </a:t>
            </a:r>
            <a:r>
              <a:rPr sz="1300" spc="-30" dirty="0">
                <a:solidFill>
                  <a:srgbClr val="010202"/>
                </a:solidFill>
                <a:latin typeface="Times New Roman"/>
                <a:cs typeface="Times New Roman"/>
              </a:rPr>
              <a:t>brushes </a:t>
            </a:r>
            <a:r>
              <a:rPr sz="1300" dirty="0">
                <a:solidFill>
                  <a:srgbClr val="010202"/>
                </a:solidFill>
                <a:latin typeface="Times New Roman"/>
                <a:cs typeface="Times New Roman"/>
              </a:rPr>
              <a:t>in </a:t>
            </a:r>
            <a:r>
              <a:rPr sz="1300" spc="-55" dirty="0">
                <a:solidFill>
                  <a:srgbClr val="010202"/>
                </a:solidFill>
                <a:latin typeface="Times New Roman"/>
                <a:cs typeface="Times New Roman"/>
              </a:rPr>
              <a:t>a</a:t>
            </a:r>
            <a:r>
              <a:rPr sz="1300" spc="25" dirty="0">
                <a:solidFill>
                  <a:srgbClr val="010202"/>
                </a:solidFill>
                <a:latin typeface="Times New Roman"/>
                <a:cs typeface="Times New Roman"/>
              </a:rPr>
              <a:t> </a:t>
            </a:r>
            <a:r>
              <a:rPr sz="1300" spc="-25" dirty="0">
                <a:solidFill>
                  <a:srgbClr val="010202"/>
                </a:solidFill>
                <a:latin typeface="Times New Roman"/>
                <a:cs typeface="Times New Roman"/>
              </a:rPr>
              <a:t>sink.</a:t>
            </a:r>
            <a:endParaRPr sz="1300" dirty="0">
              <a:latin typeface="Times New Roman"/>
              <a:cs typeface="Times New Roman"/>
            </a:endParaRPr>
          </a:p>
          <a:p>
            <a:pPr marL="228600" indent="-216535">
              <a:lnSpc>
                <a:spcPct val="100000"/>
              </a:lnSpc>
              <a:spcBef>
                <a:spcPts val="740"/>
              </a:spcBef>
              <a:buChar char="•"/>
              <a:tabLst>
                <a:tab pos="227965" algn="l"/>
                <a:tab pos="229235" algn="l"/>
              </a:tabLst>
            </a:pPr>
            <a:r>
              <a:rPr sz="1300" spc="-35" dirty="0">
                <a:solidFill>
                  <a:srgbClr val="010202"/>
                </a:solidFill>
                <a:latin typeface="Times New Roman"/>
                <a:cs typeface="Times New Roman"/>
              </a:rPr>
              <a:t>Deliver used </a:t>
            </a:r>
            <a:r>
              <a:rPr sz="1300" spc="-30" dirty="0">
                <a:solidFill>
                  <a:srgbClr val="010202"/>
                </a:solidFill>
                <a:latin typeface="Times New Roman"/>
                <a:cs typeface="Times New Roman"/>
              </a:rPr>
              <a:t>oil </a:t>
            </a:r>
            <a:r>
              <a:rPr sz="1300" spc="5" dirty="0">
                <a:solidFill>
                  <a:srgbClr val="010202"/>
                </a:solidFill>
                <a:latin typeface="Times New Roman"/>
                <a:cs typeface="Times New Roman"/>
              </a:rPr>
              <a:t>to </a:t>
            </a:r>
            <a:r>
              <a:rPr sz="1300" spc="-45" dirty="0">
                <a:solidFill>
                  <a:srgbClr val="010202"/>
                </a:solidFill>
                <a:latin typeface="Times New Roman"/>
                <a:cs typeface="Times New Roman"/>
              </a:rPr>
              <a:t>recycling</a:t>
            </a:r>
            <a:r>
              <a:rPr sz="1300" spc="80" dirty="0">
                <a:solidFill>
                  <a:srgbClr val="010202"/>
                </a:solidFill>
                <a:latin typeface="Times New Roman"/>
                <a:cs typeface="Times New Roman"/>
              </a:rPr>
              <a:t> </a:t>
            </a:r>
            <a:r>
              <a:rPr sz="1300" spc="-25" dirty="0">
                <a:solidFill>
                  <a:srgbClr val="010202"/>
                </a:solidFill>
                <a:latin typeface="Times New Roman"/>
                <a:cs typeface="Times New Roman"/>
              </a:rPr>
              <a:t>centers.</a:t>
            </a:r>
            <a:endParaRPr sz="1300" dirty="0">
              <a:latin typeface="Times New Roman"/>
              <a:cs typeface="Times New Roman"/>
            </a:endParaRPr>
          </a:p>
          <a:p>
            <a:pPr marL="228600" marR="257175" indent="-216535">
              <a:lnSpc>
                <a:spcPts val="1300"/>
              </a:lnSpc>
              <a:spcBef>
                <a:spcPts val="1000"/>
              </a:spcBef>
              <a:buChar char="•"/>
              <a:tabLst>
                <a:tab pos="222885" algn="l"/>
                <a:tab pos="223520" algn="l"/>
              </a:tabLst>
            </a:pPr>
            <a:r>
              <a:rPr sz="1300" spc="-85" dirty="0">
                <a:solidFill>
                  <a:srgbClr val="010202"/>
                </a:solidFill>
                <a:latin typeface="Times New Roman"/>
                <a:cs typeface="Times New Roman"/>
              </a:rPr>
              <a:t>Use </a:t>
            </a:r>
            <a:r>
              <a:rPr sz="1300" spc="-45" dirty="0">
                <a:solidFill>
                  <a:srgbClr val="010202"/>
                </a:solidFill>
                <a:latin typeface="Times New Roman"/>
                <a:cs typeface="Times New Roman"/>
              </a:rPr>
              <a:t>minimal </a:t>
            </a:r>
            <a:r>
              <a:rPr sz="1300" spc="-40" dirty="0">
                <a:solidFill>
                  <a:srgbClr val="010202"/>
                </a:solidFill>
                <a:latin typeface="Times New Roman"/>
                <a:cs typeface="Times New Roman"/>
              </a:rPr>
              <a:t>amounts </a:t>
            </a:r>
            <a:r>
              <a:rPr sz="1300" spc="-65" dirty="0">
                <a:solidFill>
                  <a:srgbClr val="010202"/>
                </a:solidFill>
                <a:latin typeface="Times New Roman"/>
                <a:cs typeface="Times New Roman"/>
              </a:rPr>
              <a:t>of </a:t>
            </a:r>
            <a:r>
              <a:rPr lang="en-US" sz="1300" spc="-35" dirty="0">
                <a:solidFill>
                  <a:srgbClr val="010202"/>
                </a:solidFill>
                <a:latin typeface="Times New Roman"/>
                <a:cs typeface="Times New Roman"/>
              </a:rPr>
              <a:t>fertilizers and </a:t>
            </a:r>
            <a:r>
              <a:rPr sz="1300" spc="-60" dirty="0">
                <a:solidFill>
                  <a:srgbClr val="010202"/>
                </a:solidFill>
                <a:latin typeface="Times New Roman"/>
                <a:cs typeface="Times New Roman"/>
              </a:rPr>
              <a:t>pesticides</a:t>
            </a:r>
            <a:r>
              <a:rPr sz="1300" spc="-35" dirty="0">
                <a:solidFill>
                  <a:srgbClr val="010202"/>
                </a:solidFill>
                <a:latin typeface="Times New Roman"/>
                <a:cs typeface="Times New Roman"/>
              </a:rPr>
              <a:t>.</a:t>
            </a:r>
            <a:endParaRPr sz="1300" dirty="0">
              <a:latin typeface="Times New Roman"/>
              <a:cs typeface="Times New Roman"/>
            </a:endParaRPr>
          </a:p>
          <a:p>
            <a:pPr marL="228600" marR="196215" indent="-216535">
              <a:lnSpc>
                <a:spcPts val="1300"/>
              </a:lnSpc>
              <a:spcBef>
                <a:spcPts val="1000"/>
              </a:spcBef>
              <a:buChar char="•"/>
              <a:tabLst>
                <a:tab pos="222250" algn="l"/>
                <a:tab pos="222885" algn="l"/>
              </a:tabLst>
            </a:pPr>
            <a:r>
              <a:rPr sz="1300" spc="-50" dirty="0">
                <a:solidFill>
                  <a:srgbClr val="010202"/>
                </a:solidFill>
                <a:latin typeface="Times New Roman"/>
                <a:cs typeface="Times New Roman"/>
              </a:rPr>
              <a:t>Consider </a:t>
            </a:r>
            <a:r>
              <a:rPr sz="1300" spc="-60" dirty="0">
                <a:solidFill>
                  <a:srgbClr val="010202"/>
                </a:solidFill>
                <a:latin typeface="Times New Roman"/>
                <a:cs typeface="Times New Roman"/>
              </a:rPr>
              <a:t>using </a:t>
            </a:r>
            <a:r>
              <a:rPr sz="1300" spc="-55" dirty="0">
                <a:solidFill>
                  <a:srgbClr val="010202"/>
                </a:solidFill>
                <a:latin typeface="Times New Roman"/>
                <a:cs typeface="Times New Roman"/>
              </a:rPr>
              <a:t>porous/permeable </a:t>
            </a:r>
            <a:r>
              <a:rPr sz="1300" spc="-80" dirty="0">
                <a:solidFill>
                  <a:srgbClr val="010202"/>
                </a:solidFill>
                <a:latin typeface="Times New Roman"/>
                <a:cs typeface="Times New Roman"/>
              </a:rPr>
              <a:t>pavers  </a:t>
            </a:r>
            <a:r>
              <a:rPr sz="1300" spc="-25" dirty="0">
                <a:solidFill>
                  <a:srgbClr val="010202"/>
                </a:solidFill>
                <a:latin typeface="Times New Roman"/>
                <a:cs typeface="Times New Roman"/>
              </a:rPr>
              <a:t>when </a:t>
            </a:r>
            <a:r>
              <a:rPr sz="1300" spc="-15" dirty="0">
                <a:solidFill>
                  <a:srgbClr val="010202"/>
                </a:solidFill>
                <a:latin typeface="Times New Roman"/>
                <a:cs typeface="Times New Roman"/>
              </a:rPr>
              <a:t>building </a:t>
            </a:r>
            <a:r>
              <a:rPr sz="1300" spc="-25" dirty="0">
                <a:solidFill>
                  <a:srgbClr val="010202"/>
                </a:solidFill>
                <a:latin typeface="Times New Roman"/>
                <a:cs typeface="Times New Roman"/>
              </a:rPr>
              <a:t>patios </a:t>
            </a:r>
            <a:r>
              <a:rPr sz="1300" spc="-5" dirty="0">
                <a:solidFill>
                  <a:srgbClr val="010202"/>
                </a:solidFill>
                <a:latin typeface="Times New Roman"/>
                <a:cs typeface="Times New Roman"/>
              </a:rPr>
              <a:t>and</a:t>
            </a:r>
            <a:r>
              <a:rPr sz="1300" spc="30" dirty="0">
                <a:solidFill>
                  <a:srgbClr val="010202"/>
                </a:solidFill>
                <a:latin typeface="Times New Roman"/>
                <a:cs typeface="Times New Roman"/>
              </a:rPr>
              <a:t> </a:t>
            </a:r>
            <a:r>
              <a:rPr sz="1300" spc="-55" dirty="0">
                <a:solidFill>
                  <a:srgbClr val="010202"/>
                </a:solidFill>
                <a:latin typeface="Times New Roman"/>
                <a:cs typeface="Times New Roman"/>
              </a:rPr>
              <a:t>walkways.</a:t>
            </a:r>
            <a:endParaRPr sz="1300" dirty="0">
              <a:latin typeface="Times New Roman"/>
              <a:cs typeface="Times New Roman"/>
            </a:endParaRPr>
          </a:p>
          <a:p>
            <a:pPr marL="228600" marR="227965" indent="-216535">
              <a:lnSpc>
                <a:spcPts val="1300"/>
              </a:lnSpc>
              <a:spcBef>
                <a:spcPts val="1000"/>
              </a:spcBef>
              <a:buChar char="•"/>
              <a:tabLst>
                <a:tab pos="227965" algn="l"/>
                <a:tab pos="229235" algn="l"/>
              </a:tabLst>
            </a:pPr>
            <a:r>
              <a:rPr sz="1300" spc="-20" dirty="0">
                <a:solidFill>
                  <a:srgbClr val="010202"/>
                </a:solidFill>
                <a:latin typeface="Times New Roman"/>
                <a:cs typeface="Times New Roman"/>
              </a:rPr>
              <a:t>Clean </a:t>
            </a:r>
            <a:r>
              <a:rPr sz="1300" spc="10" dirty="0">
                <a:solidFill>
                  <a:srgbClr val="010202"/>
                </a:solidFill>
                <a:latin typeface="Times New Roman"/>
                <a:cs typeface="Times New Roman"/>
              </a:rPr>
              <a:t>up </a:t>
            </a:r>
            <a:r>
              <a:rPr sz="1300" spc="-30" dirty="0">
                <a:solidFill>
                  <a:srgbClr val="010202"/>
                </a:solidFill>
                <a:latin typeface="Times New Roman"/>
                <a:cs typeface="Times New Roman"/>
              </a:rPr>
              <a:t>oil </a:t>
            </a:r>
            <a:r>
              <a:rPr sz="1300" spc="-5" dirty="0">
                <a:solidFill>
                  <a:srgbClr val="010202"/>
                </a:solidFill>
                <a:latin typeface="Times New Roman"/>
                <a:cs typeface="Times New Roman"/>
              </a:rPr>
              <a:t>and </a:t>
            </a:r>
            <a:r>
              <a:rPr sz="1300" spc="-35" dirty="0">
                <a:solidFill>
                  <a:srgbClr val="010202"/>
                </a:solidFill>
                <a:latin typeface="Times New Roman"/>
                <a:cs typeface="Times New Roman"/>
              </a:rPr>
              <a:t>chemical </a:t>
            </a:r>
            <a:r>
              <a:rPr sz="1300" spc="-45" dirty="0">
                <a:solidFill>
                  <a:srgbClr val="010202"/>
                </a:solidFill>
                <a:latin typeface="Times New Roman"/>
                <a:cs typeface="Times New Roman"/>
              </a:rPr>
              <a:t>spills </a:t>
            </a:r>
            <a:r>
              <a:rPr sz="1300" spc="5" dirty="0">
                <a:solidFill>
                  <a:srgbClr val="010202"/>
                </a:solidFill>
                <a:latin typeface="Times New Roman"/>
                <a:cs typeface="Times New Roman"/>
              </a:rPr>
              <a:t>upon  </a:t>
            </a:r>
            <a:r>
              <a:rPr sz="1300" spc="-55" dirty="0">
                <a:solidFill>
                  <a:srgbClr val="010202"/>
                </a:solidFill>
                <a:latin typeface="Times New Roman"/>
                <a:cs typeface="Times New Roman"/>
              </a:rPr>
              <a:t>discovery.</a:t>
            </a:r>
            <a:endParaRPr sz="1300" dirty="0">
              <a:latin typeface="Times New Roman"/>
              <a:cs typeface="Times New Roman"/>
            </a:endParaRPr>
          </a:p>
        </p:txBody>
      </p:sp>
      <p:sp>
        <p:nvSpPr>
          <p:cNvPr id="32" name="object 49">
            <a:extLst>
              <a:ext uri="{FF2B5EF4-FFF2-40B4-BE49-F238E27FC236}">
                <a16:creationId xmlns:a16="http://schemas.microsoft.com/office/drawing/2014/main" xmlns="" id="{D459539D-207C-4211-B9A3-9A9D3D3DA56D}"/>
              </a:ext>
            </a:extLst>
          </p:cNvPr>
          <p:cNvSpPr/>
          <p:nvPr/>
        </p:nvSpPr>
        <p:spPr>
          <a:xfrm>
            <a:off x="8749748" y="3402265"/>
            <a:ext cx="992631" cy="833208"/>
          </a:xfrm>
          <a:prstGeom prst="rect">
            <a:avLst/>
          </a:prstGeom>
          <a:blipFill>
            <a:blip r:embed="rId6" cstate="print"/>
            <a:stretch>
              <a:fillRect/>
            </a:stretch>
          </a:blipFill>
          <a:effectLst>
            <a:outerShdw blurRad="203200" dist="50800" dir="5400000" algn="ctr" rotWithShape="0">
              <a:srgbClr val="000000">
                <a:alpha val="90000"/>
              </a:srgbClr>
            </a:outerShdw>
          </a:effectLst>
        </p:spPr>
        <p:txBody>
          <a:bodyPr wrap="square" lIns="0" tIns="0" rIns="0" bIns="0" rtlCol="0"/>
          <a:lstStyle/>
          <a:p>
            <a:endParaRPr/>
          </a:p>
        </p:txBody>
      </p:sp>
      <p:sp>
        <p:nvSpPr>
          <p:cNvPr id="34" name="Rectangle 33">
            <a:extLst>
              <a:ext uri="{FF2B5EF4-FFF2-40B4-BE49-F238E27FC236}">
                <a16:creationId xmlns:a16="http://schemas.microsoft.com/office/drawing/2014/main" xmlns="" id="{02C07FAF-DB97-41EE-8924-5A29E1429900}"/>
              </a:ext>
            </a:extLst>
          </p:cNvPr>
          <p:cNvSpPr/>
          <p:nvPr/>
        </p:nvSpPr>
        <p:spPr>
          <a:xfrm>
            <a:off x="170625" y="685800"/>
            <a:ext cx="2744177" cy="307777"/>
          </a:xfrm>
          <a:prstGeom prst="rect">
            <a:avLst/>
          </a:prstGeom>
        </p:spPr>
        <p:txBody>
          <a:bodyPr wrap="square">
            <a:spAutoFit/>
          </a:bodyPr>
          <a:lstStyle/>
          <a:p>
            <a:pPr algn="ctr">
              <a:lnSpc>
                <a:spcPct val="100000"/>
              </a:lnSpc>
              <a:spcBef>
                <a:spcPts val="670"/>
              </a:spcBef>
            </a:pPr>
            <a:r>
              <a:rPr lang="en-US" sz="1400" b="1" spc="-5" dirty="0">
                <a:solidFill>
                  <a:srgbClr val="231F20"/>
                </a:solidFill>
                <a:latin typeface="Times New Roman"/>
                <a:cs typeface="Times New Roman"/>
              </a:rPr>
              <a:t>Low-Impact Development (LID)</a:t>
            </a:r>
            <a:endParaRPr lang="en-US" sz="1400" b="1" dirty="0">
              <a:latin typeface="Times New Roman"/>
              <a:cs typeface="Times New Roman"/>
            </a:endParaRPr>
          </a:p>
        </p:txBody>
      </p:sp>
      <p:sp>
        <p:nvSpPr>
          <p:cNvPr id="35" name="object 50">
            <a:extLst>
              <a:ext uri="{FF2B5EF4-FFF2-40B4-BE49-F238E27FC236}">
                <a16:creationId xmlns:a16="http://schemas.microsoft.com/office/drawing/2014/main" xmlns="" id="{2EE141AE-B726-4F73-A135-2662D7F4535D}"/>
              </a:ext>
            </a:extLst>
          </p:cNvPr>
          <p:cNvSpPr/>
          <p:nvPr/>
        </p:nvSpPr>
        <p:spPr>
          <a:xfrm>
            <a:off x="7041529" y="2514600"/>
            <a:ext cx="2559050" cy="419100"/>
          </a:xfrm>
          <a:prstGeom prst="rect">
            <a:avLst/>
          </a:prstGeom>
          <a:blipFill>
            <a:blip r:embed="rId7" cstate="print"/>
            <a:stretch>
              <a:fillRect/>
            </a:stretch>
          </a:blipFill>
        </p:spPr>
        <p:txBody>
          <a:bodyPr wrap="square" lIns="0" tIns="0" rIns="0" bIns="0" rtlCol="0"/>
          <a:lstStyle/>
          <a:p>
            <a:endParaRPr/>
          </a:p>
        </p:txBody>
      </p:sp>
      <p:sp>
        <p:nvSpPr>
          <p:cNvPr id="31" name="object 11">
            <a:extLst>
              <a:ext uri="{FF2B5EF4-FFF2-40B4-BE49-F238E27FC236}">
                <a16:creationId xmlns:a16="http://schemas.microsoft.com/office/drawing/2014/main" xmlns="" id="{A326D2A2-8C6B-43F5-8B4A-CFE7F952DE7B}"/>
              </a:ext>
            </a:extLst>
          </p:cNvPr>
          <p:cNvSpPr/>
          <p:nvPr/>
        </p:nvSpPr>
        <p:spPr>
          <a:xfrm>
            <a:off x="9426575" y="2438400"/>
            <a:ext cx="327025" cy="526415"/>
          </a:xfrm>
          <a:custGeom>
            <a:avLst/>
            <a:gdLst/>
            <a:ahLst/>
            <a:cxnLst/>
            <a:rect l="l" t="t" r="r" b="b"/>
            <a:pathLst>
              <a:path w="327025" h="526415">
                <a:moveTo>
                  <a:pt x="163410" y="0"/>
                </a:moveTo>
                <a:lnTo>
                  <a:pt x="68938" y="132220"/>
                </a:lnTo>
                <a:lnTo>
                  <a:pt x="20426" y="214085"/>
                </a:lnTo>
                <a:lnTo>
                  <a:pt x="2553" y="279608"/>
                </a:lnTo>
                <a:lnTo>
                  <a:pt x="0" y="362800"/>
                </a:lnTo>
                <a:lnTo>
                  <a:pt x="5837" y="406235"/>
                </a:lnTo>
                <a:lnTo>
                  <a:pt x="22311" y="445267"/>
                </a:lnTo>
                <a:lnTo>
                  <a:pt x="47863" y="478337"/>
                </a:lnTo>
                <a:lnTo>
                  <a:pt x="80935" y="503888"/>
                </a:lnTo>
                <a:lnTo>
                  <a:pt x="119970" y="520361"/>
                </a:lnTo>
                <a:lnTo>
                  <a:pt x="163410" y="526199"/>
                </a:lnTo>
                <a:lnTo>
                  <a:pt x="206840" y="520361"/>
                </a:lnTo>
                <a:lnTo>
                  <a:pt x="245868" y="503888"/>
                </a:lnTo>
                <a:lnTo>
                  <a:pt x="278936" y="478337"/>
                </a:lnTo>
                <a:lnTo>
                  <a:pt x="304486" y="445267"/>
                </a:lnTo>
                <a:lnTo>
                  <a:pt x="320959" y="406235"/>
                </a:lnTo>
                <a:lnTo>
                  <a:pt x="326796" y="362800"/>
                </a:lnTo>
                <a:lnTo>
                  <a:pt x="301267" y="256157"/>
                </a:lnTo>
                <a:lnTo>
                  <a:pt x="245103" y="136994"/>
                </a:lnTo>
                <a:lnTo>
                  <a:pt x="188939" y="40035"/>
                </a:lnTo>
                <a:lnTo>
                  <a:pt x="163410" y="0"/>
                </a:lnTo>
                <a:close/>
              </a:path>
            </a:pathLst>
          </a:custGeom>
          <a:solidFill>
            <a:srgbClr val="86B1DE"/>
          </a:solidFill>
        </p:spPr>
        <p:txBody>
          <a:bodyPr wrap="square" lIns="0" tIns="0" rIns="0" bIns="0" rtlCol="0"/>
          <a:lstStyle/>
          <a:p>
            <a:endParaRPr/>
          </a:p>
        </p:txBody>
      </p:sp>
      <p:sp>
        <p:nvSpPr>
          <p:cNvPr id="36" name="Rectangle 35">
            <a:extLst>
              <a:ext uri="{FF2B5EF4-FFF2-40B4-BE49-F238E27FC236}">
                <a16:creationId xmlns:a16="http://schemas.microsoft.com/office/drawing/2014/main" xmlns="" id="{B6123FCA-F8A1-4C5A-929A-1521D66B4893}"/>
              </a:ext>
            </a:extLst>
          </p:cNvPr>
          <p:cNvSpPr/>
          <p:nvPr/>
        </p:nvSpPr>
        <p:spPr>
          <a:xfrm>
            <a:off x="6934200" y="685800"/>
            <a:ext cx="2744177" cy="307777"/>
          </a:xfrm>
          <a:prstGeom prst="rect">
            <a:avLst/>
          </a:prstGeom>
        </p:spPr>
        <p:txBody>
          <a:bodyPr wrap="square">
            <a:spAutoFit/>
          </a:bodyPr>
          <a:lstStyle/>
          <a:p>
            <a:pPr algn="ctr">
              <a:lnSpc>
                <a:spcPct val="100000"/>
              </a:lnSpc>
              <a:spcBef>
                <a:spcPts val="670"/>
              </a:spcBef>
            </a:pPr>
            <a:r>
              <a:rPr lang="en-US" sz="1400" b="1" spc="-5" dirty="0">
                <a:solidFill>
                  <a:srgbClr val="231F20"/>
                </a:solidFill>
                <a:latin typeface="Times New Roman"/>
                <a:cs typeface="Times New Roman"/>
              </a:rPr>
              <a:t>At work, at home, anywhere!</a:t>
            </a:r>
            <a:endParaRPr lang="en-US" sz="1400" b="1" dirty="0">
              <a:latin typeface="Times New Roman"/>
              <a:cs typeface="Times New Roman"/>
            </a:endParaRPr>
          </a:p>
        </p:txBody>
      </p:sp>
      <p:sp>
        <p:nvSpPr>
          <p:cNvPr id="37" name="object 43">
            <a:extLst>
              <a:ext uri="{FF2B5EF4-FFF2-40B4-BE49-F238E27FC236}">
                <a16:creationId xmlns:a16="http://schemas.microsoft.com/office/drawing/2014/main" xmlns="" id="{2D6C320D-4E07-464D-BE6D-F814ABDE6B26}"/>
              </a:ext>
            </a:extLst>
          </p:cNvPr>
          <p:cNvSpPr txBox="1"/>
          <p:nvPr/>
        </p:nvSpPr>
        <p:spPr>
          <a:xfrm>
            <a:off x="3581400" y="120693"/>
            <a:ext cx="2968625" cy="274433"/>
          </a:xfrm>
          <a:prstGeom prst="rect">
            <a:avLst/>
          </a:prstGeom>
        </p:spPr>
        <p:txBody>
          <a:bodyPr vert="horz" wrap="square" lIns="0" tIns="55879" rIns="0" bIns="0" rtlCol="0">
            <a:spAutoFit/>
          </a:bodyPr>
          <a:lstStyle/>
          <a:p>
            <a:pPr marL="453390" marR="5080" indent="-441325" algn="ctr">
              <a:lnSpc>
                <a:spcPts val="1700"/>
              </a:lnSpc>
              <a:spcBef>
                <a:spcPts val="439"/>
              </a:spcBef>
            </a:pPr>
            <a:r>
              <a:rPr sz="1700" spc="-25" dirty="0">
                <a:solidFill>
                  <a:srgbClr val="005596"/>
                </a:solidFill>
                <a:latin typeface="Times New Roman"/>
                <a:cs typeface="Times New Roman"/>
              </a:rPr>
              <a:t>Pollution</a:t>
            </a:r>
            <a:r>
              <a:rPr lang="en-US" sz="1700" spc="-25" dirty="0">
                <a:solidFill>
                  <a:srgbClr val="005596"/>
                </a:solidFill>
                <a:latin typeface="Times New Roman"/>
                <a:cs typeface="Times New Roman"/>
              </a:rPr>
              <a:t> Prevention and You</a:t>
            </a:r>
            <a:endParaRPr sz="1700" dirty="0">
              <a:latin typeface="Times New Roman"/>
              <a:cs typeface="Times New Roman"/>
            </a:endParaRPr>
          </a:p>
        </p:txBody>
      </p:sp>
      <p:sp>
        <p:nvSpPr>
          <p:cNvPr id="38" name="object 43">
            <a:extLst>
              <a:ext uri="{FF2B5EF4-FFF2-40B4-BE49-F238E27FC236}">
                <a16:creationId xmlns:a16="http://schemas.microsoft.com/office/drawing/2014/main" xmlns="" id="{3AF0A945-1B7E-4A5E-9D60-4A5C98C4EBDA}"/>
              </a:ext>
            </a:extLst>
          </p:cNvPr>
          <p:cNvSpPr txBox="1"/>
          <p:nvPr/>
        </p:nvSpPr>
        <p:spPr>
          <a:xfrm>
            <a:off x="152400" y="106567"/>
            <a:ext cx="2968625" cy="543738"/>
          </a:xfrm>
          <a:prstGeom prst="rect">
            <a:avLst/>
          </a:prstGeom>
        </p:spPr>
        <p:txBody>
          <a:bodyPr vert="horz" wrap="square" lIns="0" tIns="55879" rIns="0" bIns="0" rtlCol="0">
            <a:spAutoFit/>
          </a:bodyPr>
          <a:lstStyle/>
          <a:p>
            <a:pPr marL="453390" marR="5080" indent="-441325" algn="ctr">
              <a:lnSpc>
                <a:spcPts val="1700"/>
              </a:lnSpc>
              <a:spcBef>
                <a:spcPts val="439"/>
              </a:spcBef>
            </a:pPr>
            <a:r>
              <a:rPr lang="en-US" sz="1700" spc="-20" dirty="0">
                <a:solidFill>
                  <a:srgbClr val="005596"/>
                </a:solidFill>
                <a:latin typeface="Times New Roman"/>
                <a:cs typeface="Times New Roman"/>
              </a:rPr>
              <a:t>What We’re Doing at </a:t>
            </a:r>
          </a:p>
          <a:p>
            <a:pPr marL="453390" marR="5080" indent="-441325" algn="ctr">
              <a:lnSpc>
                <a:spcPts val="1700"/>
              </a:lnSpc>
              <a:spcBef>
                <a:spcPts val="439"/>
              </a:spcBef>
            </a:pPr>
            <a:r>
              <a:rPr lang="en-US" sz="1700" spc="-20" dirty="0">
                <a:solidFill>
                  <a:srgbClr val="005596"/>
                </a:solidFill>
                <a:latin typeface="Times New Roman"/>
                <a:cs typeface="Times New Roman"/>
              </a:rPr>
              <a:t>Fort Devens RFTA</a:t>
            </a:r>
            <a:endParaRPr sz="1700" spc="-20" dirty="0">
              <a:solidFill>
                <a:srgbClr val="005596"/>
              </a:solidFill>
              <a:latin typeface="Times New Roman"/>
              <a:cs typeface="Times New Roman"/>
            </a:endParaRPr>
          </a:p>
        </p:txBody>
      </p:sp>
      <p:sp>
        <p:nvSpPr>
          <p:cNvPr id="39" name="Rectangle 38">
            <a:extLst>
              <a:ext uri="{FF2B5EF4-FFF2-40B4-BE49-F238E27FC236}">
                <a16:creationId xmlns:a16="http://schemas.microsoft.com/office/drawing/2014/main" xmlns="" id="{9C0A6F00-F592-4DFB-B5E1-7EC7D3E584D5}"/>
              </a:ext>
            </a:extLst>
          </p:cNvPr>
          <p:cNvSpPr/>
          <p:nvPr/>
        </p:nvSpPr>
        <p:spPr>
          <a:xfrm>
            <a:off x="3656623" y="685800"/>
            <a:ext cx="2744177" cy="307777"/>
          </a:xfrm>
          <a:prstGeom prst="rect">
            <a:avLst/>
          </a:prstGeom>
        </p:spPr>
        <p:txBody>
          <a:bodyPr wrap="square">
            <a:spAutoFit/>
          </a:bodyPr>
          <a:lstStyle/>
          <a:p>
            <a:pPr algn="ctr">
              <a:lnSpc>
                <a:spcPct val="100000"/>
              </a:lnSpc>
              <a:spcBef>
                <a:spcPts val="670"/>
              </a:spcBef>
            </a:pPr>
            <a:r>
              <a:rPr lang="en-US" sz="1400" b="1" spc="-5" dirty="0">
                <a:solidFill>
                  <a:srgbClr val="231F20"/>
                </a:solidFill>
                <a:latin typeface="Times New Roman"/>
                <a:cs typeface="Times New Roman"/>
              </a:rPr>
              <a:t>Good Housekeeping</a:t>
            </a:r>
            <a:endParaRPr lang="en-US" sz="1400" b="1" dirty="0">
              <a:latin typeface="Times New Roman"/>
              <a:cs typeface="Times New Roman"/>
            </a:endParaRPr>
          </a:p>
        </p:txBody>
      </p:sp>
      <p:pic>
        <p:nvPicPr>
          <p:cNvPr id="4" name="Picture 3" descr="A stone bench&#10;&#10;Description automatically generated">
            <a:extLst>
              <a:ext uri="{FF2B5EF4-FFF2-40B4-BE49-F238E27FC236}">
                <a16:creationId xmlns:a16="http://schemas.microsoft.com/office/drawing/2014/main" xmlns="" id="{6742B4E6-B1B9-4217-B536-E7429EC5D3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012" r="28221" b="1922"/>
          <a:stretch/>
        </p:blipFill>
        <p:spPr>
          <a:xfrm rot="5400000">
            <a:off x="4836541" y="5424956"/>
            <a:ext cx="1146342" cy="1066801"/>
          </a:xfrm>
          <a:prstGeom prst="rect">
            <a:avLst/>
          </a:prstGeom>
          <a:blipFill>
            <a:blip r:embed="rId9" cstate="print"/>
            <a:stretch>
              <a:fillRect/>
            </a:stretch>
          </a:blipFill>
          <a:effectLst>
            <a:outerShdw blurRad="203200" dist="50800" dir="5400000" algn="ctr" rotWithShape="0">
              <a:schemeClr val="tx1">
                <a:lumMod val="75000"/>
                <a:lumOff val="25000"/>
                <a:alpha val="90000"/>
              </a:schemeClr>
            </a:outerShdw>
          </a:effectLst>
        </p:spPr>
      </p:pic>
      <p:pic>
        <p:nvPicPr>
          <p:cNvPr id="14" name="Picture 13" descr="A picture containing outdoor, rock, rocky, brown&#10;&#10;Description automatically generated">
            <a:extLst>
              <a:ext uri="{FF2B5EF4-FFF2-40B4-BE49-F238E27FC236}">
                <a16:creationId xmlns:a16="http://schemas.microsoft.com/office/drawing/2014/main" xmlns="" id="{543EEB24-F3A7-41EE-9AA7-84C30CC185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4063" y="2360328"/>
            <a:ext cx="1431353" cy="1073515"/>
          </a:xfrm>
          <a:prstGeom prst="rect">
            <a:avLst/>
          </a:prstGeom>
        </p:spPr>
      </p:pic>
      <p:pic>
        <p:nvPicPr>
          <p:cNvPr id="22" name="Picture 21" descr="A picture containing building, sitting, stone, water&#10;&#10;Description automatically generated">
            <a:extLst>
              <a:ext uri="{FF2B5EF4-FFF2-40B4-BE49-F238E27FC236}">
                <a16:creationId xmlns:a16="http://schemas.microsoft.com/office/drawing/2014/main" xmlns="" id="{32853258-6CB8-4FF0-BD80-224B6BB1D7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2503" y="2353407"/>
            <a:ext cx="1461810" cy="1096357"/>
          </a:xfrm>
          <a:prstGeom prst="rect">
            <a:avLst/>
          </a:prstGeom>
        </p:spPr>
      </p:pic>
    </p:spTree>
    <p:extLst>
      <p:ext uri="{BB962C8B-B14F-4D97-AF65-F5344CB8AC3E}">
        <p14:creationId xmlns:p14="http://schemas.microsoft.com/office/powerpoint/2010/main" val="749825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1020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2831</TotalTime>
  <Words>807</Words>
  <Application>Microsoft Office PowerPoint</Application>
  <PresentationFormat>Custom</PresentationFormat>
  <Paragraphs>87</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 Unicode MS</vt: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Pollution</dc:title>
  <dc:creator>Anne MacMillan</dc:creator>
  <cp:lastModifiedBy>Levario, Jazika IMDE/PLO</cp:lastModifiedBy>
  <cp:revision>47</cp:revision>
  <dcterms:created xsi:type="dcterms:W3CDTF">2020-01-31T15:25:02Z</dcterms:created>
  <dcterms:modified xsi:type="dcterms:W3CDTF">2020-06-15T18:47:46Z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2019-01-29T00:00:00Z</vt:filetime>
  </property>
  <property fmtid="{D5CDD505-2E9C-101B-9397-08002B2CF9AE}" pid="3" name="Creator">
    <vt:lpwstr>Adobe Illustrator CS3</vt:lpwstr>
  </property>
  <property fmtid="{D5CDD505-2E9C-101B-9397-08002B2CF9AE}" pid="4" name="LastSaved">
    <vt:filetime>2020-01-31T00:00:00Z</vt:filetime>
  </property>
</Properties>
</file>