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 id="2147483777" r:id="rId5"/>
    <p:sldMasterId id="2147483807" r:id="rId6"/>
    <p:sldMasterId id="2147483836" r:id="rId7"/>
    <p:sldMasterId id="2147483865" r:id="rId8"/>
  </p:sldMasterIdLst>
  <p:notesMasterIdLst>
    <p:notesMasterId r:id="rId30"/>
  </p:notesMasterIdLst>
  <p:handoutMasterIdLst>
    <p:handoutMasterId r:id="rId31"/>
  </p:handoutMasterIdLst>
  <p:sldIdLst>
    <p:sldId id="256" r:id="rId9"/>
    <p:sldId id="554" r:id="rId10"/>
    <p:sldId id="528" r:id="rId11"/>
    <p:sldId id="533" r:id="rId12"/>
    <p:sldId id="540" r:id="rId13"/>
    <p:sldId id="539" r:id="rId14"/>
    <p:sldId id="546" r:id="rId15"/>
    <p:sldId id="545" r:id="rId16"/>
    <p:sldId id="555" r:id="rId17"/>
    <p:sldId id="547" r:id="rId18"/>
    <p:sldId id="556" r:id="rId19"/>
    <p:sldId id="557" r:id="rId20"/>
    <p:sldId id="536" r:id="rId21"/>
    <p:sldId id="549" r:id="rId22"/>
    <p:sldId id="558" r:id="rId23"/>
    <p:sldId id="530" r:id="rId24"/>
    <p:sldId id="531" r:id="rId25"/>
    <p:sldId id="553" r:id="rId26"/>
    <p:sldId id="559" r:id="rId27"/>
    <p:sldId id="560" r:id="rId28"/>
    <p:sldId id="526" r:id="rId29"/>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tes, Madeleine Mrs CIV USA IMCOM HQ" initials="BMMCUIH" lastIdx="1" clrIdx="0">
    <p:extLst>
      <p:ext uri="{19B8F6BF-5375-455C-9EA6-DF929625EA0E}">
        <p15:presenceInfo xmlns:p15="http://schemas.microsoft.com/office/powerpoint/2012/main" userId="Bates, Madeleine Mrs CIV USA IMCOM HQ" providerId="None"/>
      </p:ext>
    </p:extLst>
  </p:cmAuthor>
  <p:cmAuthor id="2" name="Collier, Orin B (Brad) CIV USARMY HQDA ACSIM (US)" initials="COB(CUHA(" lastIdx="1" clrIdx="1">
    <p:extLst>
      <p:ext uri="{19B8F6BF-5375-455C-9EA6-DF929625EA0E}">
        <p15:presenceInfo xmlns:p15="http://schemas.microsoft.com/office/powerpoint/2012/main" userId="S-1-5-21-412667653-668731278-4213794525-3109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7F7F73"/>
    <a:srgbClr val="536B84"/>
    <a:srgbClr val="FFFFCC"/>
    <a:srgbClr val="CDCCC8"/>
    <a:srgbClr val="585858"/>
    <a:srgbClr val="C3C2BE"/>
    <a:srgbClr val="AEAD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5116" autoAdjust="0"/>
  </p:normalViewPr>
  <p:slideViewPr>
    <p:cSldViewPr>
      <p:cViewPr varScale="1">
        <p:scale>
          <a:sx n="69" d="100"/>
          <a:sy n="69" d="100"/>
        </p:scale>
        <p:origin x="1152" y="48"/>
      </p:cViewPr>
      <p:guideLst>
        <p:guide orient="horz" pos="2880"/>
        <p:guide pos="216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739" y="0"/>
            <a:ext cx="4029075" cy="350838"/>
          </a:xfrm>
          <a:prstGeom prst="rect">
            <a:avLst/>
          </a:prstGeom>
        </p:spPr>
        <p:txBody>
          <a:bodyPr vert="horz" lIns="91440" tIns="45720" rIns="91440" bIns="45720" rtlCol="0"/>
          <a:lstStyle>
            <a:lvl1pPr algn="r">
              <a:defRPr sz="1200"/>
            </a:lvl1pPr>
          </a:lstStyle>
          <a:p>
            <a:fld id="{75891E74-ED6F-46BF-9490-5716819DBC99}" type="datetimeFigureOut">
              <a:rPr lang="en-US" smtClean="0"/>
              <a:t>7/23/2020</a:t>
            </a:fld>
            <a:endParaRPr lang="en-US"/>
          </a:p>
        </p:txBody>
      </p:sp>
      <p:sp>
        <p:nvSpPr>
          <p:cNvPr id="4" name="Footer Placeholder 3"/>
          <p:cNvSpPr>
            <a:spLocks noGrp="1"/>
          </p:cNvSpPr>
          <p:nvPr>
            <p:ph type="ftr" sz="quarter" idx="2"/>
          </p:nvPr>
        </p:nvSpPr>
        <p:spPr>
          <a:xfrm>
            <a:off x="1" y="6659565"/>
            <a:ext cx="4029075" cy="3508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739" y="6659565"/>
            <a:ext cx="4029075" cy="350837"/>
          </a:xfrm>
          <a:prstGeom prst="rect">
            <a:avLst/>
          </a:prstGeom>
        </p:spPr>
        <p:txBody>
          <a:bodyPr vert="horz" lIns="91440" tIns="45720" rIns="91440" bIns="45720" rtlCol="0" anchor="b"/>
          <a:lstStyle>
            <a:lvl1pPr algn="r">
              <a:defRPr sz="1200"/>
            </a:lvl1pPr>
          </a:lstStyle>
          <a:p>
            <a:fld id="{F780D487-D645-45AB-B848-F00F3593FB00}" type="slidenum">
              <a:rPr lang="en-US" smtClean="0"/>
              <a:t>‹#›</a:t>
            </a:fld>
            <a:endParaRPr lang="en-US"/>
          </a:p>
        </p:txBody>
      </p:sp>
    </p:spTree>
    <p:extLst>
      <p:ext uri="{BB962C8B-B14F-4D97-AF65-F5344CB8AC3E}">
        <p14:creationId xmlns:p14="http://schemas.microsoft.com/office/powerpoint/2010/main" val="1849893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4028440" cy="352143"/>
          </a:xfrm>
          <a:prstGeom prst="rect">
            <a:avLst/>
          </a:prstGeom>
        </p:spPr>
        <p:txBody>
          <a:bodyPr vert="horz" lIns="93168" tIns="46584" rIns="93168" bIns="46584" rtlCol="0"/>
          <a:lstStyle>
            <a:lvl1pPr algn="l">
              <a:defRPr sz="1200"/>
            </a:lvl1pPr>
          </a:lstStyle>
          <a:p>
            <a:endParaRPr lang="en-US" dirty="0"/>
          </a:p>
        </p:txBody>
      </p:sp>
      <p:sp>
        <p:nvSpPr>
          <p:cNvPr id="3" name="Date Placeholder 2"/>
          <p:cNvSpPr>
            <a:spLocks noGrp="1"/>
          </p:cNvSpPr>
          <p:nvPr>
            <p:ph type="dt" idx="1"/>
          </p:nvPr>
        </p:nvSpPr>
        <p:spPr>
          <a:xfrm>
            <a:off x="5266348" y="3"/>
            <a:ext cx="4028440" cy="352143"/>
          </a:xfrm>
          <a:prstGeom prst="rect">
            <a:avLst/>
          </a:prstGeom>
        </p:spPr>
        <p:txBody>
          <a:bodyPr vert="horz" lIns="93168" tIns="46584" rIns="93168" bIns="46584" rtlCol="0"/>
          <a:lstStyle>
            <a:lvl1pPr algn="r">
              <a:defRPr sz="1200"/>
            </a:lvl1pPr>
          </a:lstStyle>
          <a:p>
            <a:fld id="{AFF4E9DA-1FA6-4D3E-AEB1-089C0E425C2C}" type="datetimeFigureOut">
              <a:rPr lang="en-US" smtClean="0"/>
              <a:t>7/23/2020</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68" tIns="46584" rIns="93168" bIns="46584" rtlCol="0" anchor="ctr"/>
          <a:lstStyle/>
          <a:p>
            <a:endParaRPr lang="en-US" dirty="0"/>
          </a:p>
        </p:txBody>
      </p:sp>
      <p:sp>
        <p:nvSpPr>
          <p:cNvPr id="5" name="Notes Placeholder 4"/>
          <p:cNvSpPr>
            <a:spLocks noGrp="1"/>
          </p:cNvSpPr>
          <p:nvPr>
            <p:ph type="body" sz="quarter" idx="3"/>
          </p:nvPr>
        </p:nvSpPr>
        <p:spPr>
          <a:xfrm>
            <a:off x="929641" y="3373757"/>
            <a:ext cx="7437120" cy="2760344"/>
          </a:xfrm>
          <a:prstGeom prst="rect">
            <a:avLst/>
          </a:prstGeom>
        </p:spPr>
        <p:txBody>
          <a:bodyPr vert="horz" lIns="93168" tIns="46584" rIns="93168"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28440" cy="352142"/>
          </a:xfrm>
          <a:prstGeom prst="rect">
            <a:avLst/>
          </a:prstGeom>
        </p:spPr>
        <p:txBody>
          <a:bodyPr vert="horz" lIns="93168" tIns="46584" rIns="93168"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8" y="6658258"/>
            <a:ext cx="4028440" cy="352142"/>
          </a:xfrm>
          <a:prstGeom prst="rect">
            <a:avLst/>
          </a:prstGeom>
        </p:spPr>
        <p:txBody>
          <a:bodyPr vert="horz" lIns="93168" tIns="46584" rIns="93168" bIns="46584" rtlCol="0" anchor="b"/>
          <a:lstStyle>
            <a:lvl1pPr algn="r">
              <a:defRPr sz="1200"/>
            </a:lvl1pPr>
          </a:lstStyle>
          <a:p>
            <a:fld id="{1C9528B8-2D24-44AD-B4F5-A280D960C6FF}" type="slidenum">
              <a:rPr lang="en-US" smtClean="0"/>
              <a:t>‹#›</a:t>
            </a:fld>
            <a:endParaRPr lang="en-US" dirty="0"/>
          </a:p>
        </p:txBody>
      </p:sp>
    </p:spTree>
    <p:extLst>
      <p:ext uri="{BB962C8B-B14F-4D97-AF65-F5344CB8AC3E}">
        <p14:creationId xmlns:p14="http://schemas.microsoft.com/office/powerpoint/2010/main" val="3727271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D99428-EB41-4402-96AF-61B72072562D}" type="slidenum">
              <a:rPr lang="en-US" smtClean="0"/>
              <a:t>21</a:t>
            </a:fld>
            <a:endParaRPr lang="en-US"/>
          </a:p>
        </p:txBody>
      </p:sp>
    </p:spTree>
    <p:extLst>
      <p:ext uri="{BB962C8B-B14F-4D97-AF65-F5344CB8AC3E}">
        <p14:creationId xmlns:p14="http://schemas.microsoft.com/office/powerpoint/2010/main" val="1114793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18989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27266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06218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5228289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384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17326252"/>
      </p:ext>
    </p:extLst>
  </p:cSld>
  <p:clrMapOvr>
    <a:masterClrMapping/>
  </p:clrMapOvr>
  <p:transition spd="slow">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08553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1620641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5016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1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52204603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635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713562610"/>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3459192" y="6646189"/>
            <a:ext cx="2225616" cy="184666"/>
          </a:xfrm>
          <a:prstGeom prst="rect">
            <a:avLst/>
          </a:prstGeom>
        </p:spPr>
        <p:txBody>
          <a:bodyPr/>
          <a:lstStyle/>
          <a:p>
            <a:fld id="{1A3C3F5D-9F0A-4D26-898B-10DC4C85EEE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34733930"/>
      </p:ext>
    </p:extLst>
  </p:cSld>
  <p:clrMapOvr>
    <a:masterClrMapping/>
  </p:clrMapOvr>
  <p:transition spd="slow">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1443627587"/>
      </p:ext>
    </p:extLst>
  </p:cSld>
  <p:clrMapOvr>
    <a:masterClrMapping/>
  </p:clrMapOvr>
  <p:transition spd="slow">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prstClr val="black"/>
                </a:solidFill>
              </a:rPr>
              <a:t>UNCLASSIFIED//FOUO</a:t>
            </a:r>
            <a:endParaRPr lang="en-US" sz="900" b="1" dirty="0">
              <a:solidFill>
                <a:prstClr val="black"/>
              </a:solidFill>
            </a:endParaRP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31118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111186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000276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4260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32404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73632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3579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916709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5802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920025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3500276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115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35576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0978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65278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553383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29558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27005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9319406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39" y="-372758"/>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7674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345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360900193"/>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4088666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33751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470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4913010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1466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772400" cy="480131"/>
          </a:xfrm>
          <a:prstGeom prst="rect">
            <a:avLst/>
          </a:prstGeo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Tree>
    <p:extLst>
      <p:ext uri="{BB962C8B-B14F-4D97-AF65-F5344CB8AC3E}">
        <p14:creationId xmlns:p14="http://schemas.microsoft.com/office/powerpoint/2010/main" val="934708617"/>
      </p:ext>
    </p:extLst>
  </p:cSld>
  <p:clrMapOvr>
    <a:masterClrMapping/>
  </p:clrMapOvr>
  <p:transition spd="slow">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MSC 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a:prstGeom prst="rect">
            <a:avLst/>
          </a:prstGeom>
        </p:spPr>
        <p:txBody>
          <a:bodyPr vert="horz" lIns="182880" tIns="45720" rIns="91440" bIns="45720" rtlCol="0" anchor="t" anchorCtr="0">
            <a:spAutoFit/>
          </a:bodyPr>
          <a:lstStyle>
            <a:lvl1pPr>
              <a:defRPr lang="en-US" dirty="0"/>
            </a:lvl1pPr>
          </a:lstStyle>
          <a:p>
            <a:pPr lvl="0"/>
            <a:r>
              <a:rPr lang="en-US" smtClean="0"/>
              <a:t>Click to edit Master title style</a:t>
            </a:r>
            <a:endParaRPr lang="en-US" dirty="0"/>
          </a:p>
        </p:txBody>
      </p:sp>
    </p:spTree>
    <p:extLst>
      <p:ext uri="{BB962C8B-B14F-4D97-AF65-F5344CB8AC3E}">
        <p14:creationId xmlns:p14="http://schemas.microsoft.com/office/powerpoint/2010/main" val="347802887"/>
      </p:ext>
    </p:extLst>
  </p:cSld>
  <p:clrMapOvr>
    <a:masterClrMapping/>
  </p:clrMapOvr>
  <p:transition spd="slow">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999398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50217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Tree>
    <p:extLst>
      <p:ext uri="{BB962C8B-B14F-4D97-AF65-F5344CB8AC3E}">
        <p14:creationId xmlns:p14="http://schemas.microsoft.com/office/powerpoint/2010/main" val="2426678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Tree>
    <p:extLst>
      <p:ext uri="{BB962C8B-B14F-4D97-AF65-F5344CB8AC3E}">
        <p14:creationId xmlns:p14="http://schemas.microsoft.com/office/powerpoint/2010/main" val="30506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Tree>
    <p:extLst>
      <p:ext uri="{BB962C8B-B14F-4D97-AF65-F5344CB8AC3E}">
        <p14:creationId xmlns:p14="http://schemas.microsoft.com/office/powerpoint/2010/main" val="3759267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992066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442896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53011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4096935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27892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5884345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6229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5116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63826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latin typeface="Arial" panose="020B0604020202020204" pitchFamily="34" charset="0"/>
                <a:cs typeface="Arial" panose="020B0604020202020204" pitchFamily="34" charset="0"/>
              </a:rPr>
              <a:t>UNCLASSIFIED//FOUO</a:t>
            </a:r>
            <a:endParaRPr lang="en-US" sz="900" b="1" spc="-5"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758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37895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3604525"/>
      </p:ext>
    </p:extLst>
  </p:cSld>
  <p:clrMapOvr>
    <a:masterClrMapping/>
  </p:clrMapOvr>
  <p:transition spd="slow">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616295"/>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56884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1758144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50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10186031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9639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3340682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69349336"/>
      </p:ext>
    </p:extLst>
  </p:cSld>
  <p:clrMapOvr>
    <a:masterClrMapping/>
  </p:clrMapOvr>
  <p:transition spd="slow">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648701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666433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8081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8391750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9021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prstClr val="black"/>
                </a:solidFill>
              </a:rPr>
              <a:t>UNCLASSIFIED//FOUO</a:t>
            </a:r>
            <a:endParaRPr lang="en-US" sz="900" b="1" dirty="0">
              <a:solidFill>
                <a:prstClr val="black"/>
              </a:solidFill>
            </a:endParaRP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67286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634211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868662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72258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33442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506424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25621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70159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38608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76045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5770391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30018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881903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latin typeface="Arial" panose="020B0604020202020204" pitchFamily="34" charset="0"/>
                <a:cs typeface="Arial" panose="020B0604020202020204" pitchFamily="34" charset="0"/>
              </a:rPr>
              <a:t>UNCLASSIFIED//FOUO</a:t>
            </a:r>
            <a:endParaRPr lang="en-US" sz="900" b="1" spc="-5"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8901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6759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12897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5630775"/>
      </p:ext>
    </p:extLst>
  </p:cSld>
  <p:clrMapOvr>
    <a:masterClrMapping/>
  </p:clrMapOvr>
  <p:transition spd="slow">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93479"/>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58686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200983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553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2111170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7080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MSC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8754" y="2471681"/>
            <a:ext cx="7886700" cy="1421928"/>
          </a:xfrm>
          <a:prstGeom prst="rect">
            <a:avLst/>
          </a:prstGeom>
        </p:spPr>
        <p:txBody>
          <a:bodyPr anchor="b"/>
          <a:lstStyle>
            <a:lvl1pPr>
              <a:defRPr sz="4800">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272630812"/>
      </p:ext>
    </p:extLst>
  </p:cSld>
  <p:clrMapOvr>
    <a:masterClrMapping/>
  </p:clrMapOvr>
  <p:transition spd="slow">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80477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122044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709416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4942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1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37171549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7464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3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851535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solidFill>
                  <a:prstClr val="black"/>
                </a:solidFill>
              </a:rPr>
              <a:t>UNCLASSIFIED//FOUO</a:t>
            </a:r>
            <a:endParaRPr lang="en-US" sz="900" b="1" dirty="0">
              <a:solidFill>
                <a:prstClr val="black"/>
              </a:solidFill>
            </a:endParaRPr>
          </a:p>
        </p:txBody>
      </p:sp>
      <p:sp>
        <p:nvSpPr>
          <p:cNvPr id="12" name="Classification Top"/>
          <p:cNvSpPr txBox="1">
            <a:spLocks/>
          </p:cNvSpPr>
          <p:nvPr userDrawn="1"/>
        </p:nvSpPr>
        <p:spPr>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3857275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11"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4"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47477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ubtitle Only">
    <p:spTree>
      <p:nvGrpSpPr>
        <p:cNvPr id="1" name=""/>
        <p:cNvGrpSpPr/>
        <p:nvPr/>
      </p:nvGrpSpPr>
      <p:grpSpPr>
        <a:xfrm>
          <a:off x="0" y="0"/>
          <a:ext cx="0" cy="0"/>
          <a:chOff x="0" y="0"/>
          <a:chExt cx="0" cy="0"/>
        </a:xfrm>
      </p:grpSpPr>
      <p:sp>
        <p:nvSpPr>
          <p:cNvPr id="9"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8"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3"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3758629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390" y="1017182"/>
            <a:ext cx="8437943" cy="5411610"/>
          </a:xfrm>
          <a:prstGeom prst="rect">
            <a:avLst/>
          </a:prstGeom>
        </p:spPr>
        <p:txBody>
          <a:bodyPr>
            <a:norm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7"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2112568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8650" y="2718036"/>
            <a:ext cx="7886700" cy="1421928"/>
          </a:xfrm>
          <a:prstGeom prst="rect">
            <a:avLst/>
          </a:prstGeom>
        </p:spPr>
        <p:txBody>
          <a:bodyPr anchor="b"/>
          <a:lstStyle>
            <a:lvl1pPr algn="ctr">
              <a:defRPr sz="4800">
                <a:solidFill>
                  <a:schemeClr val="tx1"/>
                </a:solidFill>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6" name="Date Placeholder 3"/>
          <p:cNvSpPr>
            <a:spLocks noGrp="1"/>
          </p:cNvSpPr>
          <p:nvPr>
            <p:ph type="dt" sz="half" idx="2"/>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12"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4097511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ubtitle and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6"/>
          <p:cNvSpPr>
            <a:spLocks noGrp="1"/>
          </p:cNvSpPr>
          <p:nvPr>
            <p:ph type="body" sz="quarter" idx="15" hasCustomPrompt="1"/>
          </p:nvPr>
        </p:nvSpPr>
        <p:spPr>
          <a:xfrm>
            <a:off x="836760" y="591864"/>
            <a:ext cx="7470627" cy="369332"/>
          </a:xfrm>
          <a:prstGeom prst="rect">
            <a:avLst/>
          </a:prstGeo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subtitle</a:t>
            </a:r>
            <a:endParaRPr lang="en-US" dirty="0"/>
          </a:p>
        </p:txBody>
      </p:sp>
      <p:sp>
        <p:nvSpPr>
          <p:cNvPr id="6" name="Date Placeholder 3"/>
          <p:cNvSpPr>
            <a:spLocks noGrp="1"/>
          </p:cNvSpPr>
          <p:nvPr>
            <p:ph type="dt" sz="half" idx="16"/>
          </p:nvPr>
        </p:nvSpPr>
        <p:spPr>
          <a:xfrm>
            <a:off x="6152226" y="6581183"/>
            <a:ext cx="2057400" cy="220705"/>
          </a:xfrm>
          <a:prstGeom prst="rect">
            <a:avLst/>
          </a:prstGeom>
        </p:spPr>
        <p:txBody>
          <a:bodyPr vert="horz" lIns="91440" tIns="45720" rIns="91440" bIns="45720" rtlCol="0" anchor="ctr"/>
          <a:lstStyle>
            <a:lvl1pPr algn="l">
              <a:defRPr sz="1000">
                <a:solidFill>
                  <a:schemeClr val="tx1"/>
                </a:solidFill>
              </a:defRPr>
            </a:lvl1pPr>
          </a:lstStyle>
          <a:p>
            <a:r>
              <a:rPr lang="en-US" smtClean="0">
                <a:solidFill>
                  <a:prstClr val="black"/>
                </a:solidFill>
              </a:rPr>
              <a:t>20 NOV 19_V#2</a:t>
            </a:r>
            <a:endParaRPr lang="en-US" dirty="0">
              <a:solidFill>
                <a:prstClr val="black"/>
              </a:solidFill>
            </a:endParaRPr>
          </a:p>
        </p:txBody>
      </p:sp>
      <p:sp>
        <p:nvSpPr>
          <p:cNvPr id="9" name="Footer Placeholder 4"/>
          <p:cNvSpPr>
            <a:spLocks noGrp="1"/>
          </p:cNvSpPr>
          <p:nvPr>
            <p:ph type="ftr" sz="quarter" idx="3"/>
          </p:nvPr>
        </p:nvSpPr>
        <p:spPr>
          <a:xfrm>
            <a:off x="0" y="6581183"/>
            <a:ext cx="4114800" cy="220705"/>
          </a:xfrm>
          <a:prstGeom prst="rect">
            <a:avLst/>
          </a:prstGeom>
        </p:spPr>
        <p:txBody>
          <a:bodyPr vert="horz" lIns="91440" tIns="45720" rIns="91440" bIns="45720" rtlCol="0" anchor="ctr"/>
          <a:lstStyle>
            <a:lvl1pPr algn="l">
              <a:defRPr sz="1000">
                <a:solidFill>
                  <a:schemeClr val="tx1"/>
                </a:solidFill>
              </a:defRPr>
            </a:lvl1pPr>
          </a:lstStyle>
          <a:p>
            <a:r>
              <a:rPr lang="it-IT" smtClean="0">
                <a:solidFill>
                  <a:prstClr val="black"/>
                </a:solidFill>
              </a:rPr>
              <a:t>COL Kevin Comfort / 210-466-0557 / kevin.a.comfort.mil@mail.mil</a:t>
            </a:r>
            <a:endParaRPr lang="en-US" dirty="0">
              <a:solidFill>
                <a:prstClr val="black"/>
              </a:solidFill>
            </a:endParaRPr>
          </a:p>
        </p:txBody>
      </p:sp>
    </p:spTree>
    <p:extLst>
      <p:ext uri="{BB962C8B-B14F-4D97-AF65-F5344CB8AC3E}">
        <p14:creationId xmlns:p14="http://schemas.microsoft.com/office/powerpoint/2010/main" val="1544279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1416281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11846771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4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30404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4"/>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95039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IMPW-FM">
    <p:spTree>
      <p:nvGrpSpPr>
        <p:cNvPr id="1" name=""/>
        <p:cNvGrpSpPr/>
        <p:nvPr/>
      </p:nvGrpSpPr>
      <p:grpSpPr>
        <a:xfrm>
          <a:off x="0" y="0"/>
          <a:ext cx="0" cy="0"/>
          <a:chOff x="0" y="0"/>
          <a:chExt cx="0" cy="0"/>
        </a:xfrm>
      </p:grpSpPr>
      <p:sp>
        <p:nvSpPr>
          <p:cNvPr id="4" name="Title 3"/>
          <p:cNvSpPr>
            <a:spLocks noGrp="1"/>
          </p:cNvSpPr>
          <p:nvPr>
            <p:ph type="title"/>
          </p:nvPr>
        </p:nvSpPr>
        <p:spPr>
          <a:xfrm>
            <a:off x="628650" y="914400"/>
            <a:ext cx="7886700" cy="584775"/>
          </a:xfrm>
          <a:prstGeom prst="rect">
            <a:avLst/>
          </a:prstGeom>
        </p:spPr>
        <p:txBody>
          <a:bodyPr>
            <a:spAutoFit/>
          </a:bodyPr>
          <a:lstStyle>
            <a:lvl1pPr>
              <a:defRPr sz="3200" b="1"/>
            </a:lvl1pPr>
          </a:lstStyle>
          <a:p>
            <a:r>
              <a:rPr lang="en-US" dirty="0" smtClean="0"/>
              <a:t>Click to edit Master title style</a:t>
            </a:r>
            <a:endParaRPr lang="en-US" dirty="0"/>
          </a:p>
        </p:txBody>
      </p:sp>
    </p:spTree>
    <p:extLst>
      <p:ext uri="{BB962C8B-B14F-4D97-AF65-F5344CB8AC3E}">
        <p14:creationId xmlns:p14="http://schemas.microsoft.com/office/powerpoint/2010/main" val="14060673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549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dirty="0"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2872555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latin typeface="Arial" panose="020B0604020202020204" pitchFamily="34" charset="0"/>
                <a:cs typeface="Arial" panose="020B0604020202020204" pitchFamily="34" charset="0"/>
              </a:rPr>
              <a:t>UNCLASSIFIED//FOUO</a:t>
            </a:r>
            <a:endParaRPr lang="en-US" sz="900" b="1" spc="-5"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4829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_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3345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88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cSld name="MSC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6761" y="104035"/>
            <a:ext cx="7955280" cy="480131"/>
          </a:xfrm>
          <a:prstGeom prst="rect">
            <a:avLst/>
          </a:prstGeo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836761" y="711257"/>
            <a:ext cx="77724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0322611"/>
      </p:ext>
    </p:extLst>
  </p:cSld>
  <p:clrMapOvr>
    <a:masterClrMapping/>
  </p:clrMapOvr>
  <p:transition spd="slow">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4"/>
            <a:ext cx="9144000" cy="5029200"/>
          </a:xfrm>
          <a:prstGeom prst="rect">
            <a:avLst/>
          </a:prstGeom>
        </p:spPr>
      </p:pic>
      <p:pic>
        <p:nvPicPr>
          <p:cNvPr id="7" name="Army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46" y="1"/>
            <a:ext cx="1495425" cy="1857375"/>
          </a:xfrm>
          <a:prstGeom prst="rect">
            <a:avLst/>
          </a:prstGeom>
        </p:spPr>
      </p:pic>
      <p:sp>
        <p:nvSpPr>
          <p:cNvPr id="12" name="Classification Top"/>
          <p:cNvSpPr txBox="1">
            <a:spLocks/>
          </p:cNvSpPr>
          <p:nvPr/>
        </p:nvSpPr>
        <p:spPr>
          <a:xfrm>
            <a:off x="609600" y="1"/>
            <a:ext cx="7886700" cy="119392"/>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76" b="1" dirty="0" smtClean="0">
                <a:solidFill>
                  <a:prstClr val="black"/>
                </a:solidFill>
              </a:rPr>
              <a:t>UNCLASSIFIED//FOUO</a:t>
            </a:r>
            <a:endParaRPr lang="en-US" sz="776" b="1" dirty="0">
              <a:solidFill>
                <a:prstClr val="black"/>
              </a:solidFill>
            </a:endParaRPr>
          </a:p>
        </p:txBody>
      </p:sp>
      <p:pic>
        <p:nvPicPr>
          <p:cNvPr id="9" name="LowerBa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10" name="Subtitle 2"/>
          <p:cNvSpPr>
            <a:spLocks noGrp="1"/>
          </p:cNvSpPr>
          <p:nvPr>
            <p:ph type="subTitle" idx="1"/>
          </p:nvPr>
        </p:nvSpPr>
        <p:spPr>
          <a:xfrm>
            <a:off x="511746" y="5863175"/>
            <a:ext cx="7155611" cy="286682"/>
          </a:xfrm>
          <a:prstGeom prst="rect">
            <a:avLst/>
          </a:prstGeom>
        </p:spPr>
        <p:txBody>
          <a:bodyPr wrap="square" lIns="0" tIns="0" rIns="0" bIns="0">
            <a:spAutoFit/>
          </a:bodyPr>
          <a:lstStyle>
            <a:lvl1pPr marL="0" indent="0" algn="l" defTabSz="788864" rtl="0" eaLnBrk="1" latinLnBrk="0" hangingPunct="1">
              <a:lnSpc>
                <a:spcPct val="90000"/>
              </a:lnSpc>
              <a:spcBef>
                <a:spcPct val="0"/>
              </a:spcBef>
              <a:buNone/>
              <a:defRPr lang="en-US" sz="2070" b="1" kern="1200" dirty="0">
                <a:solidFill>
                  <a:schemeClr val="tx1"/>
                </a:solidFill>
                <a:latin typeface="Arial" panose="020B0604020202020204" pitchFamily="34" charset="0"/>
                <a:ea typeface="+mj-ea"/>
                <a:cs typeface="Arial" panose="020B0604020202020204" pitchFamily="34" charset="0"/>
              </a:defRPr>
            </a:lvl1pPr>
            <a:lvl2pPr marL="394432" indent="0" algn="ctr">
              <a:buNone/>
              <a:defRPr sz="1725"/>
            </a:lvl2pPr>
            <a:lvl3pPr marL="788864" indent="0" algn="ctr">
              <a:buNone/>
              <a:defRPr sz="1553"/>
            </a:lvl3pPr>
            <a:lvl4pPr marL="1183297" indent="0" algn="ctr">
              <a:buNone/>
              <a:defRPr sz="1381"/>
            </a:lvl4pPr>
            <a:lvl5pPr marL="1577729" indent="0" algn="ctr">
              <a:buNone/>
              <a:defRPr sz="1381"/>
            </a:lvl5pPr>
            <a:lvl6pPr marL="1972162" indent="0" algn="ctr">
              <a:buNone/>
              <a:defRPr sz="1381"/>
            </a:lvl6pPr>
            <a:lvl7pPr marL="2366594" indent="0" algn="ctr">
              <a:buNone/>
              <a:defRPr sz="1381"/>
            </a:lvl7pPr>
            <a:lvl8pPr marL="2761027" indent="0" algn="ctr">
              <a:buNone/>
              <a:defRPr sz="1381"/>
            </a:lvl8pPr>
            <a:lvl9pPr marL="3155459" indent="0" algn="ctr">
              <a:buNone/>
              <a:defRPr sz="1381"/>
            </a:lvl9pPr>
          </a:lstStyle>
          <a:p>
            <a:r>
              <a:rPr lang="en-US" smtClean="0"/>
              <a:t>Click to edit Master subtitle style</a:t>
            </a:r>
            <a:endParaRPr lang="en-US" dirty="0"/>
          </a:p>
        </p:txBody>
      </p:sp>
      <p:sp>
        <p:nvSpPr>
          <p:cNvPr id="13" name="Title 1"/>
          <p:cNvSpPr>
            <a:spLocks noGrp="1"/>
          </p:cNvSpPr>
          <p:nvPr>
            <p:ph type="ctrTitle"/>
          </p:nvPr>
        </p:nvSpPr>
        <p:spPr>
          <a:xfrm>
            <a:off x="511746" y="5366882"/>
            <a:ext cx="7155611" cy="418128"/>
          </a:xfrm>
          <a:prstGeom prst="rect">
            <a:avLst/>
          </a:prstGeom>
        </p:spPr>
        <p:txBody>
          <a:bodyPr wrap="square" lIns="0" tIns="0" rIns="0" bIns="0" anchor="t" anchorCtr="0">
            <a:spAutoFit/>
          </a:bodyPr>
          <a:lstStyle>
            <a:lvl1pPr marL="0" algn="l" defTabSz="788864" rtl="0" eaLnBrk="1" latinLnBrk="0" hangingPunct="1">
              <a:lnSpc>
                <a:spcPct val="90000"/>
              </a:lnSpc>
              <a:spcBef>
                <a:spcPct val="0"/>
              </a:spcBef>
              <a:buNone/>
              <a:defRPr lang="en-US" sz="3019" b="1" kern="1200" dirty="0">
                <a:solidFill>
                  <a:schemeClr val="bg1"/>
                </a:solidFill>
                <a:effectLst>
                  <a:outerShdw blurRad="76200" dist="38100" dir="3600000" algn="t" rotWithShape="0">
                    <a:schemeClr val="tx1">
                      <a:alpha val="70000"/>
                    </a:schemeClr>
                  </a:outerShdw>
                </a:effectLst>
                <a:latin typeface="Arial" panose="020B0604020202020204" pitchFamily="34" charset="0"/>
                <a:ea typeface="+mj-ea"/>
                <a:cs typeface="Arial" panose="020B0604020202020204" pitchFamily="34" charset="0"/>
              </a:defRPr>
            </a:lvl1pPr>
          </a:lstStyle>
          <a:p>
            <a:pPr marL="0" lvl="0" algn="l" defTabSz="788864" rtl="0" eaLnBrk="1" latinLnBrk="0" hangingPunct="1">
              <a:lnSpc>
                <a:spcPct val="90000"/>
              </a:lnSpc>
              <a:spcBef>
                <a:spcPct val="0"/>
              </a:spcBef>
              <a:buNone/>
            </a:pPr>
            <a:r>
              <a:rPr lang="en-US" dirty="0" smtClean="0"/>
              <a:t>Click to edit Master title style</a:t>
            </a:r>
            <a:endParaRPr lang="en-US" dirty="0"/>
          </a:p>
        </p:txBody>
      </p:sp>
      <p:sp>
        <p:nvSpPr>
          <p:cNvPr id="11" name="Classification Lower"/>
          <p:cNvSpPr txBox="1">
            <a:spLocks/>
          </p:cNvSpPr>
          <p:nvPr/>
        </p:nvSpPr>
        <p:spPr>
          <a:xfrm>
            <a:off x="0" y="6738608"/>
            <a:ext cx="8515350" cy="119392"/>
          </a:xfrm>
          <a:prstGeom prst="rect">
            <a:avLst/>
          </a:prstGeom>
        </p:spPr>
        <p:txBody>
          <a:bodyPr vert="horz" wrap="square" lIns="78889"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776" b="1" dirty="0" smtClean="0">
                <a:solidFill>
                  <a:prstClr val="black"/>
                </a:solidFill>
              </a:rPr>
              <a:t>UNCLASSIFIED//FOUO</a:t>
            </a:r>
            <a:endParaRPr lang="en-US" sz="776" b="1" dirty="0">
              <a:solidFill>
                <a:prstClr val="black"/>
              </a:solidFill>
            </a:endParaRP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Tree>
    <p:extLst>
      <p:ext uri="{BB962C8B-B14F-4D97-AF65-F5344CB8AC3E}">
        <p14:creationId xmlns:p14="http://schemas.microsoft.com/office/powerpoint/2010/main" val="683661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MSC 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476875"/>
          </a:xfrm>
          <a:prstGeom prst="rect">
            <a:avLst/>
          </a:prstGeom>
        </p:spPr>
      </p:pic>
      <p:pic>
        <p:nvPicPr>
          <p:cNvPr id="6" name="LowerBa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695700"/>
            <a:ext cx="9144000" cy="3162300"/>
          </a:xfrm>
          <a:prstGeom prst="rect">
            <a:avLst/>
          </a:prstGeom>
        </p:spPr>
      </p:pic>
      <p:sp>
        <p:nvSpPr>
          <p:cNvPr id="3" name="Subtitle 2"/>
          <p:cNvSpPr>
            <a:spLocks noGrp="1"/>
          </p:cNvSpPr>
          <p:nvPr>
            <p:ph type="subTitle" idx="1"/>
          </p:nvPr>
        </p:nvSpPr>
        <p:spPr>
          <a:xfrm>
            <a:off x="511744" y="5863173"/>
            <a:ext cx="7155611" cy="332399"/>
          </a:xfrm>
          <a:prstGeom prst="rect">
            <a:avLst/>
          </a:prstGeo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a:xfrm>
            <a:off x="511744" y="5366881"/>
            <a:ext cx="7155611" cy="484748"/>
          </a:xfrm>
          <a:prstGeom prst="rect">
            <a:avLst/>
          </a:prstGeo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2" name="Classification Top"/>
          <p:cNvSpPr txBox="1">
            <a:spLocks/>
          </p:cNvSpPr>
          <p:nvPr userDrawn="1"/>
        </p:nvSpPr>
        <p:spPr>
          <a:xfrm>
            <a:off x="60960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8256" y="4089863"/>
            <a:ext cx="914433" cy="835182"/>
          </a:xfrm>
          <a:prstGeom prst="rect">
            <a:avLst/>
          </a:prstGeom>
        </p:spPr>
      </p:pic>
      <p:sp>
        <p:nvSpPr>
          <p:cNvPr id="9" name="object 75"/>
          <p:cNvSpPr txBox="1">
            <a:spLocks/>
          </p:cNvSpPr>
          <p:nvPr userDrawn="1"/>
        </p:nvSpPr>
        <p:spPr>
          <a:xfrm>
            <a:off x="78739" y="6721100"/>
            <a:ext cx="1262380" cy="140423"/>
          </a:xfrm>
          <a:prstGeom prst="rect">
            <a:avLst/>
          </a:prstGeom>
        </p:spPr>
        <p:txBody>
          <a:bodyPr vert="horz" wrap="square" lIns="0" tIns="190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5"/>
              </a:spcBef>
            </a:pPr>
            <a:r>
              <a:rPr lang="en-US" sz="900" b="1" spc="-5" dirty="0" smtClean="0">
                <a:solidFill>
                  <a:prstClr val="black"/>
                </a:solidFill>
                <a:cs typeface="Arial" panose="020B0604020202020204" pitchFamily="34" charset="0"/>
              </a:rPr>
              <a:t>UNCLASSIFIED//FOUO</a:t>
            </a:r>
            <a:endParaRPr lang="en-US" sz="900" b="1" spc="-5" dirty="0">
              <a:solidFill>
                <a:prstClr val="black"/>
              </a:solidFill>
              <a:cs typeface="Arial" panose="020B0604020202020204" pitchFamily="34" charset="0"/>
            </a:endParaRPr>
          </a:p>
        </p:txBody>
      </p:sp>
    </p:spTree>
    <p:extLst>
      <p:ext uri="{BB962C8B-B14F-4D97-AF65-F5344CB8AC3E}">
        <p14:creationId xmlns:p14="http://schemas.microsoft.com/office/powerpoint/2010/main" val="3665006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theme" Target="../theme/theme3.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31"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image" Target="../media/image1.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 Type="http://schemas.openxmlformats.org/officeDocument/2006/relationships/slideLayout" Target="../slideLayouts/slideLayout96.xml"/><Relationship Id="rId21" Type="http://schemas.openxmlformats.org/officeDocument/2006/relationships/slideLayout" Target="../slideLayouts/slideLayout114.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0" Type="http://schemas.openxmlformats.org/officeDocument/2006/relationships/slideLayout" Target="../slideLayouts/slideLayout113.xml"/><Relationship Id="rId29" Type="http://schemas.openxmlformats.org/officeDocument/2006/relationships/theme" Target="../theme/theme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image" Target="../media/image3.png"/><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image" Target="../media/image2.png"/><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pic>
        <p:nvPicPr>
          <p:cNvPr id="22" name="Picture 2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latin typeface=" Arial"/>
              </a:rPr>
              <a:t>‹#›</a:t>
            </a:fld>
            <a:endParaRPr lang="en-US" sz="1000" b="1" dirty="0">
              <a:latin typeface=" Arial"/>
            </a:endParaRPr>
          </a:p>
        </p:txBody>
      </p:sp>
    </p:spTree>
    <p:extLst>
      <p:ext uri="{BB962C8B-B14F-4D97-AF65-F5344CB8AC3E}">
        <p14:creationId xmlns:p14="http://schemas.microsoft.com/office/powerpoint/2010/main" val="2097212402"/>
      </p:ext>
    </p:extLst>
  </p:cSld>
  <p:clrMap bg1="lt1" tx1="dk1" bg2="lt2" tx2="dk2" accent1="accent1" accent2="accent2" accent3="accent3" accent4="accent4" accent5="accent5" accent6="accent6" hlink="hlink" folHlink="folHlink"/>
  <p:sldLayoutIdLst>
    <p:sldLayoutId id="2147483668" r:id="rId1"/>
    <p:sldLayoutId id="2147483674" r:id="rId2"/>
    <p:sldLayoutId id="2147483724" r:id="rId3"/>
    <p:sldLayoutId id="2147483728" r:id="rId4"/>
    <p:sldLayoutId id="2147483729" r:id="rId5"/>
    <p:sldLayoutId id="2147483731" r:id="rId6"/>
    <p:sldLayoutId id="2147483766" r:id="rId7"/>
    <p:sldLayoutId id="2147483770" r:id="rId8"/>
    <p:sldLayoutId id="2147483771" r:id="rId9"/>
    <p:sldLayoutId id="2147483773" r:id="rId10"/>
    <p:sldLayoutId id="2147483776" r:id="rId11"/>
    <p:sldLayoutId id="2147483895"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pic>
        <p:nvPicPr>
          <p:cNvPr id="22" name="Picture 2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837435076"/>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22" name="Picture 2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310259371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22" name="Picture 2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48231147"/>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 id="2147483862" r:id="rId25"/>
    <p:sldLayoutId id="2147483863" r:id="rId26"/>
    <p:sldLayoutId id="2147483864" r:id="rId2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werBa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0" y="5966637"/>
            <a:ext cx="9144000" cy="923925"/>
          </a:xfrm>
          <a:prstGeom prst="rect">
            <a:avLst/>
          </a:prstGeom>
        </p:spPr>
      </p:pic>
      <p:pic>
        <p:nvPicPr>
          <p:cNvPr id="19" name="TopBa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21" name="Classification Top"/>
          <p:cNvSpPr txBox="1">
            <a:spLocks/>
          </p:cNvSpPr>
          <p:nvPr userDrawn="1"/>
        </p:nvSpPr>
        <p:spPr bwMode="gray">
          <a:xfrm>
            <a:off x="7810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prstClr val="white"/>
                </a:solidFill>
              </a:rPr>
              <a:t>UNCLASSIFIED//FOUO</a:t>
            </a:r>
            <a:endParaRPr lang="en-US" sz="900" b="1" dirty="0">
              <a:solidFill>
                <a:prstClr val="white"/>
              </a:solidFill>
            </a:endParaRPr>
          </a:p>
        </p:txBody>
      </p:sp>
      <p:pic>
        <p:nvPicPr>
          <p:cNvPr id="22" name="Picture 2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8296101" y="6127544"/>
            <a:ext cx="659247" cy="602112"/>
          </a:xfrm>
          <a:prstGeom prst="rect">
            <a:avLst/>
          </a:prstGeom>
        </p:spPr>
      </p:pic>
      <p:sp>
        <p:nvSpPr>
          <p:cNvPr id="3" name="TextBox 2"/>
          <p:cNvSpPr txBox="1"/>
          <p:nvPr userDrawn="1"/>
        </p:nvSpPr>
        <p:spPr>
          <a:xfrm>
            <a:off x="4343412" y="6629400"/>
            <a:ext cx="341760" cy="246221"/>
          </a:xfrm>
          <a:prstGeom prst="rect">
            <a:avLst/>
          </a:prstGeom>
          <a:noFill/>
        </p:spPr>
        <p:txBody>
          <a:bodyPr wrap="none" rtlCol="0">
            <a:spAutoFit/>
          </a:bodyPr>
          <a:lstStyle/>
          <a:p>
            <a:fld id="{9CB19856-4629-4C9F-86CF-D387DA0425B5}" type="slidenum">
              <a:rPr lang="en-US" sz="1000" b="1" smtClean="0">
                <a:solidFill>
                  <a:prstClr val="black"/>
                </a:solidFill>
                <a:latin typeface=" Arial"/>
              </a:rPr>
              <a:pPr/>
              <a:t>‹#›</a:t>
            </a:fld>
            <a:endParaRPr lang="en-US" sz="1000" b="1" dirty="0">
              <a:solidFill>
                <a:prstClr val="black"/>
              </a:solidFill>
              <a:latin typeface=" Arial"/>
            </a:endParaRPr>
          </a:p>
        </p:txBody>
      </p:sp>
    </p:spTree>
    <p:extLst>
      <p:ext uri="{BB962C8B-B14F-4D97-AF65-F5344CB8AC3E}">
        <p14:creationId xmlns:p14="http://schemas.microsoft.com/office/powerpoint/2010/main" val="1073075102"/>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 id="2147483888" r:id="rId22"/>
    <p:sldLayoutId id="2147483889" r:id="rId23"/>
    <p:sldLayoutId id="2147483890" r:id="rId24"/>
    <p:sldLayoutId id="2147483891" r:id="rId25"/>
    <p:sldLayoutId id="2147483892" r:id="rId26"/>
    <p:sldLayoutId id="2147483893" r:id="rId27"/>
    <p:sldLayoutId id="2147483894" r:id="rId2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detrickhomes.securecafe.com/residentservices/detrick-homes-0/userlogin.aspx?utm_nooverride=1&amp;_yTrackUser=ODQ2NDc5Mjc1IzE3MDk1MTM4MTc%3d-6jL2/D2EBOw%3d&amp;_yTrackVisit=MTUzMzM4ODA5NSMyMTM1OTY1MzYx-crSkQp%2bAOlU%3d&amp;_yTrackReqDT=20291320200807&amp;_ga=2.40736804.709370114.1594214960-2088076266.1594214960"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mailto:glenhavenleasing@bbcgrp.com" TargetMode="External"/><Relationship Id="rId2" Type="http://schemas.openxmlformats.org/officeDocument/2006/relationships/hyperlink" Target="mailto:detrickleasing@bbcgrp.com"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mailto:CDeMarco@bbcgrp.com" TargetMode="External"/><Relationship Id="rId2" Type="http://schemas.openxmlformats.org/officeDocument/2006/relationships/hyperlink" Target="mailto:mking@bbcgrp.com" TargetMode="External"/><Relationship Id="rId1" Type="http://schemas.openxmlformats.org/officeDocument/2006/relationships/slideLayout" Target="../slideLayouts/slideLayout12.xml"/><Relationship Id="rId5" Type="http://schemas.openxmlformats.org/officeDocument/2006/relationships/hyperlink" Target="mailto:SBellamy@bbcgrp.com" TargetMode="External"/><Relationship Id="rId4" Type="http://schemas.openxmlformats.org/officeDocument/2006/relationships/hyperlink" Target="mailto:JStewart@bbcgrp.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mailto:usarmy.detrick.imcom.mbx.dpw-housing@mail.mi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detrickhomes.securecafe.com/" TargetMode="External"/><Relationship Id="rId2" Type="http://schemas.openxmlformats.org/officeDocument/2006/relationships/hyperlink" Target="mailto:brett.c.conyers.civ@mail.mil" TargetMode="External"/><Relationship Id="rId1" Type="http://schemas.openxmlformats.org/officeDocument/2006/relationships/slideLayout" Target="../slideLayouts/slideLayout12.xml"/><Relationship Id="rId4" Type="http://schemas.openxmlformats.org/officeDocument/2006/relationships/hyperlink" Target="https://glenhavenapartments.securecafe.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0054" y="6477000"/>
            <a:ext cx="2043545" cy="182101"/>
          </a:xfrm>
          <a:prstGeom prst="rect">
            <a:avLst/>
          </a:prstGeom>
        </p:spPr>
        <p:txBody>
          <a:bodyPr vert="horz" wrap="square" lIns="0" tIns="12700" rIns="0" bIns="0" rtlCol="0">
            <a:spAutoFit/>
          </a:bodyPr>
          <a:lstStyle/>
          <a:p>
            <a:pPr marR="100965">
              <a:lnSpc>
                <a:spcPct val="100000"/>
              </a:lnSpc>
            </a:pPr>
            <a:r>
              <a:rPr lang="en-US" sz="1100" dirty="0" smtClean="0">
                <a:solidFill>
                  <a:schemeClr val="bg1"/>
                </a:solidFill>
                <a:latin typeface="Arial"/>
                <a:cs typeface="Arial"/>
              </a:rPr>
              <a:t>As of  10 July 2020</a:t>
            </a:r>
            <a:endParaRPr sz="1100" dirty="0">
              <a:solidFill>
                <a:schemeClr val="bg1"/>
              </a:solidFill>
              <a:latin typeface="Arial"/>
              <a:cs typeface="Arial"/>
            </a:endParaRPr>
          </a:p>
        </p:txBody>
      </p:sp>
      <p:sp>
        <p:nvSpPr>
          <p:cNvPr id="7" name="object 7"/>
          <p:cNvSpPr txBox="1"/>
          <p:nvPr/>
        </p:nvSpPr>
        <p:spPr>
          <a:xfrm>
            <a:off x="5181600" y="5877241"/>
            <a:ext cx="3886200" cy="505267"/>
          </a:xfrm>
          <a:prstGeom prst="rect">
            <a:avLst/>
          </a:prstGeom>
        </p:spPr>
        <p:txBody>
          <a:bodyPr vert="horz" wrap="square" lIns="0" tIns="12700" rIns="0" bIns="0" rtlCol="0">
            <a:spAutoFit/>
          </a:bodyPr>
          <a:lstStyle/>
          <a:p>
            <a:pPr>
              <a:lnSpc>
                <a:spcPct val="100000"/>
              </a:lnSpc>
              <a:spcBef>
                <a:spcPts val="95"/>
              </a:spcBef>
            </a:pPr>
            <a:r>
              <a:rPr lang="en-US" sz="3200" b="1" spc="-5" dirty="0" smtClean="0">
                <a:latin typeface="Arial"/>
                <a:cs typeface="Arial"/>
              </a:rPr>
              <a:t>USAG Fort Detrick</a:t>
            </a:r>
            <a:endParaRPr lang="en-US" sz="2400" b="1" dirty="0" smtClean="0">
              <a:latin typeface="Arial"/>
              <a:cs typeface="Arial"/>
            </a:endParaRPr>
          </a:p>
        </p:txBody>
      </p:sp>
      <p:sp>
        <p:nvSpPr>
          <p:cNvPr id="9" name="Title 8"/>
          <p:cNvSpPr>
            <a:spLocks noGrp="1"/>
          </p:cNvSpPr>
          <p:nvPr>
            <p:ph type="ctrTitle"/>
          </p:nvPr>
        </p:nvSpPr>
        <p:spPr>
          <a:xfrm>
            <a:off x="90054" y="5378424"/>
            <a:ext cx="8977746" cy="775597"/>
          </a:xfrm>
        </p:spPr>
        <p:txBody>
          <a:bodyPr/>
          <a:lstStyle/>
          <a:p>
            <a:r>
              <a:rPr lang="en-US" sz="2800" dirty="0" smtClean="0">
                <a:solidFill>
                  <a:schemeClr val="tx1"/>
                </a:solidFill>
                <a:effectLst>
                  <a:outerShdw blurRad="38100" dist="38100" dir="2700000" algn="tl">
                    <a:srgbClr val="000000">
                      <a:alpha val="43137"/>
                    </a:srgbClr>
                  </a:outerShdw>
                </a:effectLst>
                <a:latin typeface="Arial"/>
                <a:cs typeface="Arial"/>
              </a:rPr>
              <a:t>Installation Housing Office </a:t>
            </a:r>
            <a:br>
              <a:rPr lang="en-US" sz="2800" dirty="0" smtClean="0">
                <a:solidFill>
                  <a:schemeClr val="tx1"/>
                </a:solidFill>
                <a:effectLst>
                  <a:outerShdw blurRad="38100" dist="38100" dir="2700000" algn="tl">
                    <a:srgbClr val="000000">
                      <a:alpha val="43137"/>
                    </a:srgbClr>
                  </a:outerShdw>
                </a:effectLst>
                <a:latin typeface="Arial"/>
                <a:cs typeface="Arial"/>
              </a:rPr>
            </a:br>
            <a:r>
              <a:rPr lang="en-US" sz="2800" dirty="0" smtClean="0">
                <a:solidFill>
                  <a:schemeClr val="tx1"/>
                </a:solidFill>
                <a:effectLst>
                  <a:outerShdw blurRad="38100" dist="38100" dir="2700000" algn="tl">
                    <a:srgbClr val="000000">
                      <a:alpha val="43137"/>
                    </a:srgbClr>
                  </a:outerShdw>
                </a:effectLst>
                <a:latin typeface="Arial"/>
                <a:cs typeface="Arial"/>
              </a:rPr>
              <a:t>Plain Language Briefing</a:t>
            </a:r>
            <a:endParaRPr lang="en-US" sz="2800" dirty="0">
              <a:solidFill>
                <a:schemeClr val="tx1"/>
              </a:solidFill>
            </a:endParaRPr>
          </a:p>
        </p:txBody>
      </p:sp>
      <p:sp>
        <p:nvSpPr>
          <p:cNvPr id="2" name="TextBox 1"/>
          <p:cNvSpPr txBox="1"/>
          <p:nvPr/>
        </p:nvSpPr>
        <p:spPr>
          <a:xfrm>
            <a:off x="76200" y="-228600"/>
            <a:ext cx="8153400" cy="369332"/>
          </a:xfrm>
          <a:prstGeom prst="rect">
            <a:avLst/>
          </a:prstGeom>
          <a:noFill/>
        </p:spPr>
        <p:txBody>
          <a:bodyPr wrap="square" rtlCol="0">
            <a:spAutoFit/>
          </a:bodyPr>
          <a:lstStyle/>
          <a:p>
            <a:r>
              <a:rPr lang="en-US" dirty="0" smtClean="0">
                <a:solidFill>
                  <a:schemeClr val="bg1"/>
                </a:solidFill>
              </a:rPr>
              <a:t>Annex F to OPORD 20-048 – Plain Language Brief</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914400"/>
            <a:ext cx="8305800" cy="51816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rPr>
              <a:t>Residents can submit routine maintenance requests online through the </a:t>
            </a:r>
            <a:r>
              <a:rPr lang="en-US" sz="1600" dirty="0">
                <a:latin typeface=" Arial"/>
                <a:hlinkClick r:id="rId2"/>
              </a:rPr>
              <a:t>Resident Portal</a:t>
            </a:r>
            <a:r>
              <a:rPr lang="en-US" sz="1600" dirty="0">
                <a:latin typeface=" Arial"/>
              </a:rPr>
              <a:t>, or contact the Maintenance team by phone at (240) 379-6518</a:t>
            </a:r>
          </a:p>
          <a:p>
            <a:pPr>
              <a:spcBef>
                <a:spcPts val="600"/>
              </a:spcBef>
              <a:spcAft>
                <a:spcPts val="600"/>
              </a:spcAft>
            </a:pPr>
            <a:r>
              <a:rPr lang="en-US" sz="1600" dirty="0">
                <a:latin typeface=" Arial"/>
              </a:rPr>
              <a:t>24-Hour Emergency Maintenance</a:t>
            </a:r>
            <a:br>
              <a:rPr lang="en-US" sz="1600" dirty="0">
                <a:latin typeface=" Arial"/>
              </a:rPr>
            </a:br>
            <a:r>
              <a:rPr lang="en-US" sz="1600" dirty="0">
                <a:latin typeface=" Arial"/>
              </a:rPr>
              <a:t>After hours emergencies should be reported to the Maintenance team directly at (240) 379-6518</a:t>
            </a:r>
          </a:p>
          <a:p>
            <a:pPr>
              <a:spcBef>
                <a:spcPts val="600"/>
              </a:spcBef>
              <a:spcAft>
                <a:spcPts val="600"/>
              </a:spcAft>
            </a:pPr>
            <a:r>
              <a:rPr lang="en-US" sz="1600" i="1" dirty="0" smtClean="0">
                <a:latin typeface=" Arial"/>
              </a:rPr>
              <a:t>Work </a:t>
            </a:r>
            <a:r>
              <a:rPr lang="en-US" sz="1600" i="1" dirty="0">
                <a:latin typeface=" Arial"/>
              </a:rPr>
              <a:t>order or maintenance ticket to be closed only once the tenant and Installation Housing Office signs </a:t>
            </a:r>
            <a:r>
              <a:rPr lang="en-US" sz="1600" i="1" dirty="0" smtClean="0">
                <a:latin typeface=" Arial"/>
              </a:rPr>
              <a:t>off</a:t>
            </a:r>
            <a:endParaRPr lang="en-US" sz="1600" i="1" dirty="0">
              <a:latin typeface=" Arial"/>
            </a:endParaRPr>
          </a:p>
          <a:p>
            <a:pPr marL="285750" indent="-285750">
              <a:spcBef>
                <a:spcPts val="600"/>
              </a:spcBef>
              <a:spcAft>
                <a:spcPts val="600"/>
              </a:spcAft>
              <a:buFont typeface="Wingdings" panose="05000000000000000000" pitchFamily="2" charset="2"/>
              <a:buChar char="§"/>
            </a:pPr>
            <a:r>
              <a:rPr lang="en-US" sz="1600" dirty="0" smtClean="0">
                <a:latin typeface=" Arial"/>
              </a:rPr>
              <a:t>The </a:t>
            </a:r>
            <a:r>
              <a:rPr lang="en-US" sz="1600" dirty="0">
                <a:latin typeface=" Arial"/>
              </a:rPr>
              <a:t>right to have reasonable advance notice of any entrance by the Landlord, Installation housing staff, or chain of command into the housing unit, expect in the case of an emergency or abandonment of the housing unit. (Right </a:t>
            </a:r>
            <a:r>
              <a:rPr lang="en-US" sz="1600" dirty="0" smtClean="0">
                <a:latin typeface=" Arial"/>
              </a:rPr>
              <a:t>13)</a:t>
            </a:r>
          </a:p>
          <a:p>
            <a:pPr marL="285750" indent="-285750">
              <a:spcBef>
                <a:spcPts val="600"/>
              </a:spcBef>
              <a:spcAft>
                <a:spcPts val="600"/>
              </a:spcAft>
              <a:buFont typeface="Wingdings" panose="05000000000000000000" pitchFamily="2" charset="2"/>
              <a:buChar char="§"/>
            </a:pPr>
            <a:r>
              <a:rPr lang="en-US" sz="1600" dirty="0">
                <a:latin typeface=" Arial"/>
              </a:rPr>
              <a:t>Residents will be given 48 hours advance notice from Detrick Homes before entering a resident’s home for a non-emergency situation.</a:t>
            </a:r>
          </a:p>
          <a:p>
            <a:pPr marL="285750" indent="-285750">
              <a:spcBef>
                <a:spcPts val="600"/>
              </a:spcBef>
              <a:spcAft>
                <a:spcPts val="600"/>
              </a:spcAft>
              <a:buFont typeface="Wingdings" panose="05000000000000000000" pitchFamily="2" charset="2"/>
              <a:buChar char="§"/>
            </a:pPr>
            <a:r>
              <a:rPr lang="en-US" sz="1600" dirty="0" smtClean="0">
                <a:latin typeface=" Arial"/>
              </a:rPr>
              <a:t>The </a:t>
            </a:r>
            <a:r>
              <a:rPr lang="en-US" sz="1600" dirty="0">
                <a:latin typeface=" Arial"/>
              </a:rPr>
              <a:t>right to not pay non-refundable fees or have application of rent credits arbitrarily withheld. (Right 14</a:t>
            </a:r>
            <a:r>
              <a:rPr lang="en-US" sz="1600" dirty="0" smtClean="0">
                <a:latin typeface=" Arial"/>
              </a:rPr>
              <a:t>)</a:t>
            </a:r>
          </a:p>
          <a:p>
            <a:pPr marL="285750" indent="-285750">
              <a:spcBef>
                <a:spcPts val="600"/>
              </a:spcBef>
              <a:spcAft>
                <a:spcPts val="600"/>
              </a:spcAft>
              <a:buFont typeface="Courier New" panose="02070309020205020404" pitchFamily="49" charset="0"/>
              <a:buChar char="o"/>
            </a:pPr>
            <a:r>
              <a:rPr lang="en-US" sz="1600" dirty="0" smtClean="0">
                <a:latin typeface=" Arial"/>
              </a:rPr>
              <a:t>Military </a:t>
            </a:r>
            <a:r>
              <a:rPr lang="en-US" sz="1600" dirty="0">
                <a:latin typeface=" Arial"/>
              </a:rPr>
              <a:t>service members will not be charged fees including but not limited to, application fees, security deposits, pet deposits, transfer fees. </a:t>
            </a:r>
          </a:p>
          <a:p>
            <a:pPr marL="285750" indent="-285750">
              <a:spcBef>
                <a:spcPts val="600"/>
              </a:spcBef>
              <a:spcAft>
                <a:spcPts val="600"/>
              </a:spcAft>
              <a:buFont typeface="Wingdings" panose="05000000000000000000" pitchFamily="2" charset="2"/>
              <a:buChar char="§"/>
            </a:pPr>
            <a:r>
              <a:rPr lang="en-US" sz="1600" dirty="0" smtClean="0">
                <a:latin typeface=" Arial"/>
              </a:rPr>
              <a:t>The </a:t>
            </a:r>
            <a:r>
              <a:rPr lang="en-US" sz="1600" dirty="0">
                <a:latin typeface=" Arial"/>
              </a:rPr>
              <a:t>right to expect common documents, forms, and processes for housing units will be the same for all Army Installations, to the maximum extent applicable without violating local, state, or federal regulations. (Right 15)</a:t>
            </a:r>
          </a:p>
          <a:p>
            <a:pPr lvl="1">
              <a:spcBef>
                <a:spcPts val="600"/>
              </a:spcBef>
              <a:spcAft>
                <a:spcPts val="600"/>
              </a:spcAft>
            </a:pPr>
            <a:endParaRPr lang="en-US" sz="1600" dirty="0">
              <a:solidFill>
                <a:srgbClr val="FF0000"/>
              </a:solidFill>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79674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5186ED7-D800-4088-8CB7-1F5191835374}"/>
              </a:ext>
            </a:extLst>
          </p:cNvPr>
          <p:cNvSpPr/>
          <p:nvPr/>
        </p:nvSpPr>
        <p:spPr>
          <a:xfrm>
            <a:off x="838200" y="76200"/>
            <a:ext cx="6673815" cy="523220"/>
          </a:xfrm>
          <a:prstGeom prst="rect">
            <a:avLst/>
          </a:prstGeom>
        </p:spPr>
        <p:txBody>
          <a:bodyPr wrap="none">
            <a:spAutoFit/>
          </a:bodyPr>
          <a:lstStyle/>
          <a:p>
            <a:r>
              <a:rPr lang="en-US" sz="2800" dirty="0">
                <a:solidFill>
                  <a:schemeClr val="bg1"/>
                </a:solidFill>
                <a:latin typeface=" Arial"/>
              </a:rPr>
              <a:t>Privatized Housing - Tenant Bill of Rights</a:t>
            </a:r>
          </a:p>
        </p:txBody>
      </p:sp>
      <p:graphicFrame>
        <p:nvGraphicFramePr>
          <p:cNvPr id="20" name="Table 6">
            <a:extLst>
              <a:ext uri="{FF2B5EF4-FFF2-40B4-BE49-F238E27FC236}">
                <a16:creationId xmlns="" xmlns:a16="http://schemas.microsoft.com/office/drawing/2014/main" id="{510E8CDB-0860-490D-BA81-F62A5C00C031}"/>
              </a:ext>
            </a:extLst>
          </p:cNvPr>
          <p:cNvGraphicFramePr>
            <a:graphicFrameLocks noGrp="1"/>
          </p:cNvGraphicFramePr>
          <p:nvPr>
            <p:extLst/>
          </p:nvPr>
        </p:nvGraphicFramePr>
        <p:xfrm>
          <a:off x="457200" y="1066801"/>
          <a:ext cx="8393112" cy="4800599"/>
        </p:xfrm>
        <a:graphic>
          <a:graphicData uri="http://schemas.openxmlformats.org/drawingml/2006/table">
            <a:tbl>
              <a:tblPr firstRow="1" bandRow="1">
                <a:tableStyleId>{073A0DAA-6AF3-43AB-8588-CEC1D06C72B9}</a:tableStyleId>
              </a:tblPr>
              <a:tblGrid>
                <a:gridCol w="2797704">
                  <a:extLst>
                    <a:ext uri="{9D8B030D-6E8A-4147-A177-3AD203B41FA5}">
                      <a16:colId xmlns="" xmlns:a16="http://schemas.microsoft.com/office/drawing/2014/main" val="3211702515"/>
                    </a:ext>
                  </a:extLst>
                </a:gridCol>
                <a:gridCol w="2797704">
                  <a:extLst>
                    <a:ext uri="{9D8B030D-6E8A-4147-A177-3AD203B41FA5}">
                      <a16:colId xmlns="" xmlns:a16="http://schemas.microsoft.com/office/drawing/2014/main" val="2925283393"/>
                    </a:ext>
                  </a:extLst>
                </a:gridCol>
                <a:gridCol w="2797704">
                  <a:extLst>
                    <a:ext uri="{9D8B030D-6E8A-4147-A177-3AD203B41FA5}">
                      <a16:colId xmlns="" xmlns:a16="http://schemas.microsoft.com/office/drawing/2014/main" val="547047540"/>
                    </a:ext>
                  </a:extLst>
                </a:gridCol>
              </a:tblGrid>
              <a:tr h="568727">
                <a:tc>
                  <a:txBody>
                    <a:bodyPr/>
                    <a:lstStyle/>
                    <a:p>
                      <a:r>
                        <a:rPr lang="en-US" sz="1600" dirty="0">
                          <a:latin typeface=" Arial"/>
                        </a:rPr>
                        <a:t>Type of Work Order</a:t>
                      </a:r>
                    </a:p>
                  </a:txBody>
                  <a:tcPr/>
                </a:tc>
                <a:tc>
                  <a:txBody>
                    <a:bodyPr/>
                    <a:lstStyle/>
                    <a:p>
                      <a:r>
                        <a:rPr lang="en-US" sz="1600">
                          <a:latin typeface=" Arial"/>
                        </a:rPr>
                        <a:t>Examples</a:t>
                      </a:r>
                    </a:p>
                  </a:txBody>
                  <a:tcPr/>
                </a:tc>
                <a:tc>
                  <a:txBody>
                    <a:bodyPr/>
                    <a:lstStyle/>
                    <a:p>
                      <a:r>
                        <a:rPr lang="en-US" sz="1600">
                          <a:latin typeface=" Arial"/>
                        </a:rPr>
                        <a:t>Response Time</a:t>
                      </a:r>
                    </a:p>
                    <a:p>
                      <a:r>
                        <a:rPr lang="en-US" sz="1400">
                          <a:latin typeface=" Arial"/>
                        </a:rPr>
                        <a:t>*Depending on Parts</a:t>
                      </a:r>
                    </a:p>
                  </a:txBody>
                  <a:tcPr/>
                </a:tc>
                <a:extLst>
                  <a:ext uri="{0D108BD9-81ED-4DB2-BD59-A6C34878D82A}">
                    <a16:rowId xmlns="" xmlns:a16="http://schemas.microsoft.com/office/drawing/2014/main" val="3868215212"/>
                  </a:ext>
                </a:extLst>
              </a:tr>
              <a:tr h="1757909">
                <a:tc>
                  <a:txBody>
                    <a:bodyPr/>
                    <a:lstStyle/>
                    <a:p>
                      <a:r>
                        <a:rPr lang="en-US" sz="1600" dirty="0">
                          <a:latin typeface=" Arial"/>
                        </a:rPr>
                        <a:t>Emergency</a:t>
                      </a:r>
                    </a:p>
                    <a:p>
                      <a:pPr marL="285750" indent="-285750">
                        <a:buFont typeface="Arial" panose="020B0604020202020204" pitchFamily="34" charset="0"/>
                        <a:buChar char="•"/>
                      </a:pPr>
                      <a:r>
                        <a:rPr lang="en-US" sz="1400" dirty="0">
                          <a:latin typeface=" Arial"/>
                        </a:rPr>
                        <a:t>Critical safety, life threatening issues</a:t>
                      </a:r>
                    </a:p>
                    <a:p>
                      <a:pPr marL="285750" indent="-285750">
                        <a:buFont typeface="Arial" panose="020B0604020202020204" pitchFamily="34" charset="0"/>
                        <a:buChar char="•"/>
                      </a:pPr>
                      <a:r>
                        <a:rPr lang="en-US" sz="1400" dirty="0">
                          <a:latin typeface=" Arial"/>
                        </a:rPr>
                        <a:t>Resident with a medical requirement for stable temp levels</a:t>
                      </a:r>
                    </a:p>
                  </a:txBody>
                  <a:tcPr/>
                </a:tc>
                <a:tc>
                  <a:txBody>
                    <a:bodyPr/>
                    <a:lstStyle/>
                    <a:p>
                      <a:r>
                        <a:rPr lang="en-US" sz="1600" dirty="0">
                          <a:latin typeface=" Arial"/>
                        </a:rPr>
                        <a:t>Gas leaks, fire, power outage, sewage back-up, flood, only toilet inoperable</a:t>
                      </a:r>
                    </a:p>
                  </a:txBody>
                  <a:tcPr/>
                </a:tc>
                <a:tc>
                  <a:txBody>
                    <a:bodyPr/>
                    <a:lstStyle/>
                    <a:p>
                      <a:pPr marL="285750" indent="-285750">
                        <a:buFont typeface="Arial" panose="020B0604020202020204" pitchFamily="34" charset="0"/>
                        <a:buChar char="•"/>
                      </a:pPr>
                      <a:r>
                        <a:rPr lang="en-US" sz="1600" dirty="0">
                          <a:latin typeface=" Arial"/>
                        </a:rPr>
                        <a:t>Initial response within 30 minutes</a:t>
                      </a:r>
                    </a:p>
                    <a:p>
                      <a:pPr marL="285750" indent="-285750">
                        <a:buFont typeface="Arial" panose="020B0604020202020204" pitchFamily="34" charset="0"/>
                        <a:buChar char="•"/>
                      </a:pPr>
                      <a:r>
                        <a:rPr lang="en-US" sz="1600" dirty="0">
                          <a:latin typeface=" Arial"/>
                        </a:rPr>
                        <a:t>Available 24/7/365</a:t>
                      </a:r>
                      <a:endParaRPr lang="en-US" sz="1600" dirty="0">
                        <a:solidFill>
                          <a:srgbClr val="FF0000"/>
                        </a:solidFill>
                        <a:latin typeface=" Arial"/>
                      </a:endParaRPr>
                    </a:p>
                  </a:txBody>
                  <a:tcPr/>
                </a:tc>
                <a:extLst>
                  <a:ext uri="{0D108BD9-81ED-4DB2-BD59-A6C34878D82A}">
                    <a16:rowId xmlns="" xmlns:a16="http://schemas.microsoft.com/office/drawing/2014/main" val="2906998192"/>
                  </a:ext>
                </a:extLst>
              </a:tr>
              <a:tr h="1364945">
                <a:tc>
                  <a:txBody>
                    <a:bodyPr/>
                    <a:lstStyle/>
                    <a:p>
                      <a:r>
                        <a:rPr lang="en-US" sz="1600" dirty="0">
                          <a:latin typeface=" Arial"/>
                        </a:rPr>
                        <a:t>Urgent</a:t>
                      </a:r>
                    </a:p>
                    <a:p>
                      <a:pPr marL="285750" indent="-285750">
                        <a:buFont typeface="Arial" panose="020B0604020202020204" pitchFamily="34" charset="0"/>
                        <a:buChar char="•"/>
                      </a:pPr>
                      <a:r>
                        <a:rPr lang="en-US" sz="1400" dirty="0">
                          <a:latin typeface=" Arial"/>
                        </a:rPr>
                        <a:t>Habitability issue</a:t>
                      </a:r>
                    </a:p>
                  </a:txBody>
                  <a:tcPr/>
                </a:tc>
                <a:tc>
                  <a:txBody>
                    <a:bodyPr/>
                    <a:lstStyle/>
                    <a:p>
                      <a:r>
                        <a:rPr lang="en-US" sz="1600" dirty="0">
                          <a:latin typeface=" Arial"/>
                        </a:rPr>
                        <a:t>Broken window, garage door inoperable, kitchen sink back-up, light-fixtures not working, Refrigerator inoperable</a:t>
                      </a:r>
                    </a:p>
                  </a:txBody>
                  <a:tcPr/>
                </a:tc>
                <a:tc>
                  <a:txBody>
                    <a:bodyPr/>
                    <a:lstStyle/>
                    <a:p>
                      <a:pPr marL="285750" indent="-285750">
                        <a:buFont typeface="Arial" panose="020B0604020202020204" pitchFamily="34" charset="0"/>
                        <a:buChar char="•"/>
                      </a:pPr>
                      <a:r>
                        <a:rPr lang="en-US" sz="1600" dirty="0">
                          <a:latin typeface=" Arial"/>
                        </a:rPr>
                        <a:t>Initial response within 4 hours</a:t>
                      </a:r>
                    </a:p>
                    <a:p>
                      <a:endParaRPr lang="en-US" sz="1600" dirty="0">
                        <a:solidFill>
                          <a:srgbClr val="FF0000"/>
                        </a:solidFill>
                        <a:latin typeface=" Arial"/>
                      </a:endParaRPr>
                    </a:p>
                  </a:txBody>
                  <a:tcPr/>
                </a:tc>
                <a:extLst>
                  <a:ext uri="{0D108BD9-81ED-4DB2-BD59-A6C34878D82A}">
                    <a16:rowId xmlns="" xmlns:a16="http://schemas.microsoft.com/office/drawing/2014/main" val="3128314480"/>
                  </a:ext>
                </a:extLst>
              </a:tr>
              <a:tr h="1109018">
                <a:tc>
                  <a:txBody>
                    <a:bodyPr/>
                    <a:lstStyle/>
                    <a:p>
                      <a:r>
                        <a:rPr lang="en-US" sz="1600">
                          <a:latin typeface=" Arial"/>
                        </a:rPr>
                        <a:t>Routine</a:t>
                      </a:r>
                    </a:p>
                    <a:p>
                      <a:pPr marL="285750" indent="-285750">
                        <a:buFont typeface="Arial" panose="020B0604020202020204" pitchFamily="34" charset="0"/>
                        <a:buChar char="•"/>
                      </a:pPr>
                      <a:r>
                        <a:rPr lang="en-US" sz="1400">
                          <a:latin typeface=" Arial"/>
                        </a:rPr>
                        <a:t>Convenience</a:t>
                      </a:r>
                    </a:p>
                    <a:p>
                      <a:pPr marL="285750" indent="-285750">
                        <a:buFont typeface="Arial" panose="020B0604020202020204" pitchFamily="34" charset="0"/>
                        <a:buChar char="•"/>
                      </a:pPr>
                      <a:r>
                        <a:rPr lang="en-US" sz="1400">
                          <a:latin typeface=" Arial"/>
                        </a:rPr>
                        <a:t>Unit care issues</a:t>
                      </a:r>
                    </a:p>
                  </a:txBody>
                  <a:tcPr/>
                </a:tc>
                <a:tc>
                  <a:txBody>
                    <a:bodyPr/>
                    <a:lstStyle/>
                    <a:p>
                      <a:r>
                        <a:rPr lang="en-US" sz="1600" dirty="0">
                          <a:latin typeface=" Arial"/>
                        </a:rPr>
                        <a:t>Single burner inoperable, repair screens, light bulb replacement</a:t>
                      </a:r>
                    </a:p>
                  </a:txBody>
                  <a:tcPr/>
                </a:tc>
                <a:tc>
                  <a:txBody>
                    <a:bodyPr/>
                    <a:lstStyle/>
                    <a:p>
                      <a:pPr marL="285750" indent="-285750">
                        <a:buFont typeface="Arial" panose="020B0604020202020204" pitchFamily="34" charset="0"/>
                        <a:buChar char="•"/>
                      </a:pPr>
                      <a:r>
                        <a:rPr lang="en-US" sz="1600" dirty="0">
                          <a:latin typeface=" Arial"/>
                        </a:rPr>
                        <a:t>Work completed within 2 business days*</a:t>
                      </a:r>
                      <a:endParaRPr lang="en-US" sz="1600" dirty="0">
                        <a:solidFill>
                          <a:srgbClr val="FF0000"/>
                        </a:solidFill>
                        <a:latin typeface=" Arial"/>
                      </a:endParaRPr>
                    </a:p>
                  </a:txBody>
                  <a:tcPr/>
                </a:tc>
                <a:extLst>
                  <a:ext uri="{0D108BD9-81ED-4DB2-BD59-A6C34878D82A}">
                    <a16:rowId xmlns="" xmlns:a16="http://schemas.microsoft.com/office/drawing/2014/main" val="4279418495"/>
                  </a:ext>
                </a:extLst>
              </a:tr>
            </a:tbl>
          </a:graphicData>
        </a:graphic>
      </p:graphicFrame>
    </p:spTree>
    <p:extLst>
      <p:ext uri="{BB962C8B-B14F-4D97-AF65-F5344CB8AC3E}">
        <p14:creationId xmlns:p14="http://schemas.microsoft.com/office/powerpoint/2010/main" val="2102141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5186ED7-D800-4088-8CB7-1F5191835374}"/>
              </a:ext>
            </a:extLst>
          </p:cNvPr>
          <p:cNvSpPr/>
          <p:nvPr/>
        </p:nvSpPr>
        <p:spPr>
          <a:xfrm>
            <a:off x="838200" y="76200"/>
            <a:ext cx="6673815" cy="523220"/>
          </a:xfrm>
          <a:prstGeom prst="rect">
            <a:avLst/>
          </a:prstGeom>
        </p:spPr>
        <p:txBody>
          <a:bodyPr wrap="none">
            <a:spAutoFit/>
          </a:bodyPr>
          <a:lstStyle/>
          <a:p>
            <a:r>
              <a:rPr lang="en-US" sz="2800" dirty="0">
                <a:solidFill>
                  <a:schemeClr val="bg1"/>
                </a:solidFill>
                <a:latin typeface=" Arial"/>
              </a:rPr>
              <a:t>Privatized Housing - Tenant Bill of Rights</a:t>
            </a:r>
          </a:p>
        </p:txBody>
      </p:sp>
      <p:grpSp>
        <p:nvGrpSpPr>
          <p:cNvPr id="21" name="Group 20">
            <a:extLst>
              <a:ext uri="{FF2B5EF4-FFF2-40B4-BE49-F238E27FC236}">
                <a16:creationId xmlns="" xmlns:a16="http://schemas.microsoft.com/office/drawing/2014/main" id="{AE436588-E20B-44C7-9968-927A4668AD1F}"/>
              </a:ext>
            </a:extLst>
          </p:cNvPr>
          <p:cNvGrpSpPr/>
          <p:nvPr/>
        </p:nvGrpSpPr>
        <p:grpSpPr>
          <a:xfrm>
            <a:off x="80577" y="1143000"/>
            <a:ext cx="8982846" cy="4701139"/>
            <a:chOff x="1711380" y="1153684"/>
            <a:chExt cx="8769239" cy="4550632"/>
          </a:xfrm>
        </p:grpSpPr>
        <p:pic>
          <p:nvPicPr>
            <p:cNvPr id="22" name="Picture 21">
              <a:extLst>
                <a:ext uri="{FF2B5EF4-FFF2-40B4-BE49-F238E27FC236}">
                  <a16:creationId xmlns="" xmlns:a16="http://schemas.microsoft.com/office/drawing/2014/main" id="{471DEC25-AA2E-4493-B089-AF18F2BE062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711380" y="1153684"/>
              <a:ext cx="8769239" cy="4550632"/>
            </a:xfrm>
            <a:prstGeom prst="rect">
              <a:avLst/>
            </a:prstGeom>
          </p:spPr>
        </p:pic>
        <p:pic>
          <p:nvPicPr>
            <p:cNvPr id="23" name="Picture 22">
              <a:extLst>
                <a:ext uri="{FF2B5EF4-FFF2-40B4-BE49-F238E27FC236}">
                  <a16:creationId xmlns="" xmlns:a16="http://schemas.microsoft.com/office/drawing/2014/main" id="{AA146FDD-4ED1-4850-A09B-8799D9DC67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03968" y="1609086"/>
              <a:ext cx="511540" cy="445535"/>
            </a:xfrm>
            <a:prstGeom prst="rect">
              <a:avLst/>
            </a:prstGeom>
          </p:spPr>
        </p:pic>
        <p:sp>
          <p:nvSpPr>
            <p:cNvPr id="24" name="TextBox 23">
              <a:extLst>
                <a:ext uri="{FF2B5EF4-FFF2-40B4-BE49-F238E27FC236}">
                  <a16:creationId xmlns="" xmlns:a16="http://schemas.microsoft.com/office/drawing/2014/main" id="{96539C60-61FE-4EA2-9771-8AD00B2A5846}"/>
                </a:ext>
              </a:extLst>
            </p:cNvPr>
            <p:cNvSpPr txBox="1"/>
            <p:nvPr/>
          </p:nvSpPr>
          <p:spPr>
            <a:xfrm>
              <a:off x="1711380" y="2843317"/>
              <a:ext cx="1720416" cy="692497"/>
            </a:xfrm>
            <a:prstGeom prst="rect">
              <a:avLst/>
            </a:prstGeom>
            <a:noFill/>
          </p:spPr>
          <p:txBody>
            <a:bodyPr wrap="square" rtlCol="0">
              <a:spAutoFit/>
            </a:bodyPr>
            <a:lstStyle/>
            <a:p>
              <a:pPr algn="ctr"/>
              <a:r>
                <a:rPr lang="en-US" sz="1300" b="1" dirty="0">
                  <a:solidFill>
                    <a:schemeClr val="bg1"/>
                  </a:solidFill>
                </a:rPr>
                <a:t>EMERGENCY/</a:t>
              </a:r>
              <a:br>
                <a:rPr lang="en-US" sz="1300" b="1" dirty="0">
                  <a:solidFill>
                    <a:schemeClr val="bg1"/>
                  </a:solidFill>
                </a:rPr>
              </a:br>
              <a:r>
                <a:rPr lang="en-US" sz="1300" b="1" dirty="0">
                  <a:solidFill>
                    <a:schemeClr val="bg1"/>
                  </a:solidFill>
                </a:rPr>
                <a:t>URGENT WORK ORDERS</a:t>
              </a:r>
            </a:p>
          </p:txBody>
        </p:sp>
        <p:pic>
          <p:nvPicPr>
            <p:cNvPr id="25" name="Picture 24">
              <a:extLst>
                <a:ext uri="{FF2B5EF4-FFF2-40B4-BE49-F238E27FC236}">
                  <a16:creationId xmlns="" xmlns:a16="http://schemas.microsoft.com/office/drawing/2014/main" id="{8CF1BE86-B091-4DDC-B172-65F497C9E2D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391190" y="1608151"/>
              <a:ext cx="410120" cy="447404"/>
            </a:xfrm>
            <a:prstGeom prst="rect">
              <a:avLst/>
            </a:prstGeom>
          </p:spPr>
        </p:pic>
        <p:sp>
          <p:nvSpPr>
            <p:cNvPr id="26" name="TextBox 25">
              <a:extLst>
                <a:ext uri="{FF2B5EF4-FFF2-40B4-BE49-F238E27FC236}">
                  <a16:creationId xmlns="" xmlns:a16="http://schemas.microsoft.com/office/drawing/2014/main" id="{F5179AC3-A85E-4FAC-AFAF-3A0425C55580}"/>
                </a:ext>
              </a:extLst>
            </p:cNvPr>
            <p:cNvSpPr txBox="1"/>
            <p:nvPr/>
          </p:nvSpPr>
          <p:spPr>
            <a:xfrm>
              <a:off x="3476952" y="2976476"/>
              <a:ext cx="1720416" cy="492443"/>
            </a:xfrm>
            <a:prstGeom prst="rect">
              <a:avLst/>
            </a:prstGeom>
            <a:noFill/>
          </p:spPr>
          <p:txBody>
            <a:bodyPr wrap="square" rtlCol="0">
              <a:spAutoFit/>
            </a:bodyPr>
            <a:lstStyle/>
            <a:p>
              <a:pPr algn="ctr"/>
              <a:r>
                <a:rPr lang="en-US" sz="1300" b="1" dirty="0">
                  <a:solidFill>
                    <a:schemeClr val="bg1"/>
                  </a:solidFill>
                </a:rPr>
                <a:t>ROUTINE </a:t>
              </a:r>
              <a:br>
                <a:rPr lang="en-US" sz="1300" b="1" dirty="0">
                  <a:solidFill>
                    <a:schemeClr val="bg1"/>
                  </a:solidFill>
                </a:rPr>
              </a:br>
              <a:r>
                <a:rPr lang="en-US" sz="1300" b="1" dirty="0">
                  <a:solidFill>
                    <a:schemeClr val="bg1"/>
                  </a:solidFill>
                </a:rPr>
                <a:t>WORK ORDERS</a:t>
              </a:r>
            </a:p>
          </p:txBody>
        </p:sp>
        <p:sp>
          <p:nvSpPr>
            <p:cNvPr id="27" name="TextBox 26">
              <a:extLst>
                <a:ext uri="{FF2B5EF4-FFF2-40B4-BE49-F238E27FC236}">
                  <a16:creationId xmlns="" xmlns:a16="http://schemas.microsoft.com/office/drawing/2014/main" id="{2269FF19-C962-4BB6-AE60-11F8200440F7}"/>
                </a:ext>
              </a:extLst>
            </p:cNvPr>
            <p:cNvSpPr txBox="1"/>
            <p:nvPr/>
          </p:nvSpPr>
          <p:spPr>
            <a:xfrm>
              <a:off x="5173130" y="2976476"/>
              <a:ext cx="1835341" cy="492443"/>
            </a:xfrm>
            <a:prstGeom prst="rect">
              <a:avLst/>
            </a:prstGeom>
            <a:noFill/>
          </p:spPr>
          <p:txBody>
            <a:bodyPr wrap="square" rtlCol="0">
              <a:spAutoFit/>
            </a:bodyPr>
            <a:lstStyle/>
            <a:p>
              <a:pPr algn="ctr"/>
              <a:r>
                <a:rPr lang="en-US" sz="1300" b="1" dirty="0">
                  <a:solidFill>
                    <a:srgbClr val="324758"/>
                  </a:solidFill>
                </a:rPr>
                <a:t>TRACK STATUS/PROGRESS</a:t>
              </a:r>
            </a:p>
          </p:txBody>
        </p:sp>
        <p:sp>
          <p:nvSpPr>
            <p:cNvPr id="28" name="TextBox 27">
              <a:extLst>
                <a:ext uri="{FF2B5EF4-FFF2-40B4-BE49-F238E27FC236}">
                  <a16:creationId xmlns="" xmlns:a16="http://schemas.microsoft.com/office/drawing/2014/main" id="{1629D41F-0391-4EE9-AE6F-57ED48EEA3E9}"/>
                </a:ext>
              </a:extLst>
            </p:cNvPr>
            <p:cNvSpPr txBox="1"/>
            <p:nvPr/>
          </p:nvSpPr>
          <p:spPr>
            <a:xfrm>
              <a:off x="6986659" y="2969967"/>
              <a:ext cx="1720416" cy="292388"/>
            </a:xfrm>
            <a:prstGeom prst="rect">
              <a:avLst/>
            </a:prstGeom>
            <a:noFill/>
          </p:spPr>
          <p:txBody>
            <a:bodyPr wrap="square" rtlCol="0">
              <a:spAutoFit/>
            </a:bodyPr>
            <a:lstStyle/>
            <a:p>
              <a:pPr algn="ctr"/>
              <a:r>
                <a:rPr lang="en-US" sz="1300" b="1" dirty="0">
                  <a:solidFill>
                    <a:srgbClr val="324758"/>
                  </a:solidFill>
                </a:rPr>
                <a:t>RESIDENT SIGN OFF</a:t>
              </a:r>
            </a:p>
          </p:txBody>
        </p:sp>
        <p:sp>
          <p:nvSpPr>
            <p:cNvPr id="29" name="TextBox 28">
              <a:extLst>
                <a:ext uri="{FF2B5EF4-FFF2-40B4-BE49-F238E27FC236}">
                  <a16:creationId xmlns="" xmlns:a16="http://schemas.microsoft.com/office/drawing/2014/main" id="{F7CD683A-D308-4746-BAC7-B132DBE02F85}"/>
                </a:ext>
              </a:extLst>
            </p:cNvPr>
            <p:cNvSpPr txBox="1"/>
            <p:nvPr/>
          </p:nvSpPr>
          <p:spPr>
            <a:xfrm>
              <a:off x="8739283" y="3076503"/>
              <a:ext cx="1720416" cy="292388"/>
            </a:xfrm>
            <a:prstGeom prst="rect">
              <a:avLst/>
            </a:prstGeom>
            <a:noFill/>
          </p:spPr>
          <p:txBody>
            <a:bodyPr wrap="square" rtlCol="0">
              <a:spAutoFit/>
            </a:bodyPr>
            <a:lstStyle/>
            <a:p>
              <a:pPr algn="ctr"/>
              <a:r>
                <a:rPr lang="en-US" sz="1300" b="1" dirty="0">
                  <a:solidFill>
                    <a:srgbClr val="324758"/>
                  </a:solidFill>
                </a:rPr>
                <a:t>COMPLETION</a:t>
              </a:r>
            </a:p>
          </p:txBody>
        </p:sp>
        <p:pic>
          <p:nvPicPr>
            <p:cNvPr id="30" name="Picture 29">
              <a:extLst>
                <a:ext uri="{FF2B5EF4-FFF2-40B4-BE49-F238E27FC236}">
                  <a16:creationId xmlns="" xmlns:a16="http://schemas.microsoft.com/office/drawing/2014/main" id="{F8949CCC-FAEE-4BC6-8E1D-6AC4539D805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872424" y="1528703"/>
              <a:ext cx="440056" cy="606300"/>
            </a:xfrm>
            <a:prstGeom prst="rect">
              <a:avLst/>
            </a:prstGeom>
          </p:spPr>
        </p:pic>
        <p:sp>
          <p:nvSpPr>
            <p:cNvPr id="31" name="TextBox 30">
              <a:extLst>
                <a:ext uri="{FF2B5EF4-FFF2-40B4-BE49-F238E27FC236}">
                  <a16:creationId xmlns="" xmlns:a16="http://schemas.microsoft.com/office/drawing/2014/main" id="{436A8492-5A8E-451D-A949-C5283C8FD8B2}"/>
                </a:ext>
              </a:extLst>
            </p:cNvPr>
            <p:cNvSpPr txBox="1"/>
            <p:nvPr/>
          </p:nvSpPr>
          <p:spPr>
            <a:xfrm>
              <a:off x="1736042" y="3632125"/>
              <a:ext cx="1720416" cy="646331"/>
            </a:xfrm>
            <a:prstGeom prst="rect">
              <a:avLst/>
            </a:prstGeom>
            <a:noFill/>
          </p:spPr>
          <p:txBody>
            <a:bodyPr wrap="square" rtlCol="0">
              <a:spAutoFit/>
            </a:bodyPr>
            <a:lstStyle/>
            <a:p>
              <a:pPr algn="ctr"/>
              <a:r>
                <a:rPr lang="en-US" sz="1200" dirty="0">
                  <a:solidFill>
                    <a:schemeClr val="bg1"/>
                  </a:solidFill>
                </a:rPr>
                <a:t>Call in </a:t>
              </a:r>
              <a:r>
                <a:rPr lang="en-US" sz="1200" b="1" i="1" dirty="0">
                  <a:solidFill>
                    <a:schemeClr val="bg1"/>
                  </a:solidFill>
                </a:rPr>
                <a:t>immediately</a:t>
              </a:r>
              <a:r>
                <a:rPr lang="en-US" sz="1200" dirty="0">
                  <a:solidFill>
                    <a:schemeClr val="bg1"/>
                  </a:solidFill>
                </a:rPr>
                <a:t> </a:t>
              </a:r>
              <a:br>
                <a:rPr lang="en-US" sz="1200" dirty="0">
                  <a:solidFill>
                    <a:schemeClr val="bg1"/>
                  </a:solidFill>
                </a:rPr>
              </a:br>
              <a:r>
                <a:rPr lang="en-US" sz="1200" dirty="0">
                  <a:solidFill>
                    <a:schemeClr val="bg1"/>
                  </a:solidFill>
                </a:rPr>
                <a:t>to the maintenance team</a:t>
              </a:r>
            </a:p>
          </p:txBody>
        </p:sp>
        <p:sp>
          <p:nvSpPr>
            <p:cNvPr id="32" name="TextBox 31">
              <a:extLst>
                <a:ext uri="{FF2B5EF4-FFF2-40B4-BE49-F238E27FC236}">
                  <a16:creationId xmlns="" xmlns:a16="http://schemas.microsoft.com/office/drawing/2014/main" id="{5C7556CF-7BCD-403D-BEDB-F94757E86615}"/>
                </a:ext>
              </a:extLst>
            </p:cNvPr>
            <p:cNvSpPr txBox="1"/>
            <p:nvPr/>
          </p:nvSpPr>
          <p:spPr>
            <a:xfrm>
              <a:off x="3488215" y="3632125"/>
              <a:ext cx="1720416" cy="1302921"/>
            </a:xfrm>
            <a:prstGeom prst="rect">
              <a:avLst/>
            </a:prstGeom>
            <a:noFill/>
          </p:spPr>
          <p:txBody>
            <a:bodyPr wrap="square" rtlCol="0">
              <a:spAutoFit/>
            </a:bodyPr>
            <a:lstStyle/>
            <a:p>
              <a:pPr algn="ctr">
                <a:spcAft>
                  <a:spcPts val="800"/>
                </a:spcAft>
              </a:pPr>
              <a:r>
                <a:rPr lang="en-US" sz="1200" dirty="0">
                  <a:solidFill>
                    <a:schemeClr val="bg1"/>
                  </a:solidFill>
                </a:rPr>
                <a:t>Promptly submit online via Resident Portal </a:t>
              </a:r>
              <a:br>
                <a:rPr lang="en-US" sz="1200" dirty="0">
                  <a:solidFill>
                    <a:schemeClr val="bg1"/>
                  </a:solidFill>
                </a:rPr>
              </a:br>
              <a:r>
                <a:rPr lang="en-US" sz="1200" dirty="0">
                  <a:solidFill>
                    <a:schemeClr val="bg1"/>
                  </a:solidFill>
                </a:rPr>
                <a:t>(access on our website or </a:t>
              </a:r>
              <a:r>
                <a:rPr lang="en-US" sz="1200" dirty="0" err="1">
                  <a:solidFill>
                    <a:schemeClr val="bg1"/>
                  </a:solidFill>
                </a:rPr>
                <a:t>RentCafe</a:t>
              </a:r>
              <a:r>
                <a:rPr lang="en-US" sz="1200" dirty="0">
                  <a:solidFill>
                    <a:schemeClr val="bg1"/>
                  </a:solidFill>
                </a:rPr>
                <a:t> Resident app)</a:t>
              </a:r>
            </a:p>
            <a:p>
              <a:pPr algn="ctr"/>
              <a:r>
                <a:rPr lang="en-US" sz="1200" dirty="0">
                  <a:solidFill>
                    <a:schemeClr val="bg1"/>
                  </a:solidFill>
                </a:rPr>
                <a:t>Can upload photos</a:t>
              </a:r>
            </a:p>
          </p:txBody>
        </p:sp>
        <p:sp>
          <p:nvSpPr>
            <p:cNvPr id="33" name="TextBox 32">
              <a:extLst>
                <a:ext uri="{FF2B5EF4-FFF2-40B4-BE49-F238E27FC236}">
                  <a16:creationId xmlns="" xmlns:a16="http://schemas.microsoft.com/office/drawing/2014/main" id="{6A0EDF14-D3D7-4D42-8A46-90CA51A26D25}"/>
                </a:ext>
              </a:extLst>
            </p:cNvPr>
            <p:cNvSpPr txBox="1"/>
            <p:nvPr/>
          </p:nvSpPr>
          <p:spPr>
            <a:xfrm>
              <a:off x="5232244" y="3632125"/>
              <a:ext cx="1720416" cy="276999"/>
            </a:xfrm>
            <a:prstGeom prst="rect">
              <a:avLst/>
            </a:prstGeom>
            <a:noFill/>
          </p:spPr>
          <p:txBody>
            <a:bodyPr wrap="square" rtlCol="0">
              <a:spAutoFit/>
            </a:bodyPr>
            <a:lstStyle/>
            <a:p>
              <a:pPr algn="ctr">
                <a:spcAft>
                  <a:spcPts val="800"/>
                </a:spcAft>
              </a:pPr>
              <a:r>
                <a:rPr lang="en-US" sz="1200" dirty="0">
                  <a:solidFill>
                    <a:srgbClr val="324758"/>
                  </a:solidFill>
                </a:rPr>
                <a:t>Through Resident Portal</a:t>
              </a:r>
            </a:p>
          </p:txBody>
        </p:sp>
        <p:sp>
          <p:nvSpPr>
            <p:cNvPr id="34" name="TextBox 33">
              <a:extLst>
                <a:ext uri="{FF2B5EF4-FFF2-40B4-BE49-F238E27FC236}">
                  <a16:creationId xmlns="" xmlns:a16="http://schemas.microsoft.com/office/drawing/2014/main" id="{C1E943BE-D3C7-4DCA-838D-27CDC92C6046}"/>
                </a:ext>
              </a:extLst>
            </p:cNvPr>
            <p:cNvSpPr txBox="1"/>
            <p:nvPr/>
          </p:nvSpPr>
          <p:spPr>
            <a:xfrm>
              <a:off x="6986659" y="3632125"/>
              <a:ext cx="1720416" cy="646331"/>
            </a:xfrm>
            <a:prstGeom prst="rect">
              <a:avLst/>
            </a:prstGeom>
            <a:noFill/>
          </p:spPr>
          <p:txBody>
            <a:bodyPr wrap="square" rtlCol="0">
              <a:spAutoFit/>
            </a:bodyPr>
            <a:lstStyle/>
            <a:p>
              <a:pPr algn="ctr">
                <a:spcAft>
                  <a:spcPts val="800"/>
                </a:spcAft>
              </a:pPr>
              <a:r>
                <a:rPr lang="en-US" sz="1200" dirty="0">
                  <a:solidFill>
                    <a:srgbClr val="324758"/>
                  </a:solidFill>
                </a:rPr>
                <a:t>Work orders remain open until resident signs off on completion</a:t>
              </a:r>
            </a:p>
          </p:txBody>
        </p:sp>
        <p:sp>
          <p:nvSpPr>
            <p:cNvPr id="35" name="TextBox 34">
              <a:extLst>
                <a:ext uri="{FF2B5EF4-FFF2-40B4-BE49-F238E27FC236}">
                  <a16:creationId xmlns="" xmlns:a16="http://schemas.microsoft.com/office/drawing/2014/main" id="{08620781-D848-44AF-ABA2-319A99CB5F8F}"/>
                </a:ext>
              </a:extLst>
            </p:cNvPr>
            <p:cNvSpPr txBox="1"/>
            <p:nvPr/>
          </p:nvSpPr>
          <p:spPr>
            <a:xfrm>
              <a:off x="8730688" y="3632125"/>
              <a:ext cx="1720416" cy="1261208"/>
            </a:xfrm>
            <a:prstGeom prst="rect">
              <a:avLst/>
            </a:prstGeom>
            <a:noFill/>
          </p:spPr>
          <p:txBody>
            <a:bodyPr wrap="square" rtlCol="0">
              <a:spAutoFit/>
            </a:bodyPr>
            <a:lstStyle/>
            <a:p>
              <a:pPr algn="ctr">
                <a:spcAft>
                  <a:spcPts val="800"/>
                </a:spcAft>
              </a:pPr>
              <a:r>
                <a:rPr lang="en-US" sz="1200" dirty="0">
                  <a:solidFill>
                    <a:srgbClr val="324758"/>
                  </a:solidFill>
                </a:rPr>
                <a:t>Team calls resident to ensure satisfaction, check for questions or updates</a:t>
              </a:r>
            </a:p>
            <a:p>
              <a:pPr algn="ctr">
                <a:spcAft>
                  <a:spcPts val="800"/>
                </a:spcAft>
              </a:pPr>
              <a:r>
                <a:rPr lang="en-US" sz="1200" dirty="0">
                  <a:solidFill>
                    <a:srgbClr val="324758"/>
                  </a:solidFill>
                </a:rPr>
                <a:t>Online satisfaction survey issued</a:t>
              </a:r>
            </a:p>
          </p:txBody>
        </p:sp>
        <p:pic>
          <p:nvPicPr>
            <p:cNvPr id="36" name="Picture 35">
              <a:extLst>
                <a:ext uri="{FF2B5EF4-FFF2-40B4-BE49-F238E27FC236}">
                  <a16:creationId xmlns="" xmlns:a16="http://schemas.microsoft.com/office/drawing/2014/main" id="{052F3E0F-E2D1-44BD-BF85-645A9246653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591097" y="1628143"/>
              <a:ext cx="511540" cy="407421"/>
            </a:xfrm>
            <a:prstGeom prst="rect">
              <a:avLst/>
            </a:prstGeom>
          </p:spPr>
        </p:pic>
        <p:pic>
          <p:nvPicPr>
            <p:cNvPr id="37" name="Picture 36">
              <a:extLst>
                <a:ext uri="{FF2B5EF4-FFF2-40B4-BE49-F238E27FC236}">
                  <a16:creationId xmlns="" xmlns:a16="http://schemas.microsoft.com/office/drawing/2014/main" id="{CACC63B5-4970-4393-A714-8399D84C72E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378296" y="1597797"/>
              <a:ext cx="466751" cy="525917"/>
            </a:xfrm>
            <a:prstGeom prst="rect">
              <a:avLst/>
            </a:prstGeom>
          </p:spPr>
        </p:pic>
      </p:grpSp>
    </p:spTree>
    <p:extLst>
      <p:ext uri="{BB962C8B-B14F-4D97-AF65-F5344CB8AC3E}">
        <p14:creationId xmlns:p14="http://schemas.microsoft.com/office/powerpoint/2010/main" val="377427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297" y="762000"/>
            <a:ext cx="5244206" cy="5399935"/>
          </a:xfrm>
          <a:prstGeom prst="rect">
            <a:avLst/>
          </a:prstGeom>
          <a:ln>
            <a:solidFill>
              <a:schemeClr val="tx1"/>
            </a:solidFill>
          </a:ln>
        </p:spPr>
      </p:pic>
      <p:sp>
        <p:nvSpPr>
          <p:cNvPr id="4" name="TextBox 3"/>
          <p:cNvSpPr txBox="1"/>
          <p:nvPr/>
        </p:nvSpPr>
        <p:spPr>
          <a:xfrm>
            <a:off x="228600" y="6324600"/>
            <a:ext cx="4953000" cy="276999"/>
          </a:xfrm>
          <a:prstGeom prst="rect">
            <a:avLst/>
          </a:prstGeom>
          <a:noFill/>
        </p:spPr>
        <p:txBody>
          <a:bodyPr wrap="square" rtlCol="0">
            <a:spAutoFit/>
          </a:bodyPr>
          <a:lstStyle/>
          <a:p>
            <a:r>
              <a:rPr lang="en-US" sz="1200" b="1" i="1" dirty="0" smtClean="0">
                <a:latin typeface=" Arial"/>
              </a:rPr>
              <a:t>* Copy is available upon request</a:t>
            </a:r>
            <a:endParaRPr lang="en-US" sz="1200" b="1" i="1"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a:t>
            </a:r>
            <a:r>
              <a:rPr lang="en-US" sz="2800" dirty="0" smtClean="0">
                <a:solidFill>
                  <a:schemeClr val="bg1"/>
                </a:solidFill>
                <a:latin typeface=" Arial"/>
              </a:rPr>
              <a:t>– Tenant Responsibilities</a:t>
            </a:r>
            <a:endParaRPr lang="en-US" sz="2800" dirty="0">
              <a:solidFill>
                <a:schemeClr val="bg1"/>
              </a:solidFill>
              <a:latin typeface=" Arial"/>
            </a:endParaRPr>
          </a:p>
        </p:txBody>
      </p:sp>
    </p:spTree>
    <p:extLst>
      <p:ext uri="{BB962C8B-B14F-4D97-AF65-F5344CB8AC3E}">
        <p14:creationId xmlns:p14="http://schemas.microsoft.com/office/powerpoint/2010/main" val="3751666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990600"/>
            <a:ext cx="9067800" cy="5638800"/>
          </a:xfrm>
          <a:prstGeom prst="rect">
            <a:avLst/>
          </a:prstGeom>
        </p:spPr>
        <p:txBody>
          <a:bodyPr wrap="square">
            <a:noAutofit/>
          </a:bodyPr>
          <a:lstStyle/>
          <a:p>
            <a:pPr marL="285750" indent="-285750">
              <a:buFont typeface="Wingdings" panose="05000000000000000000" pitchFamily="2" charset="2"/>
              <a:buChar char="§"/>
            </a:pPr>
            <a:r>
              <a:rPr lang="en-US" sz="1600" dirty="0">
                <a:latin typeface=" Arial"/>
              </a:rPr>
              <a:t>The </a:t>
            </a:r>
            <a:r>
              <a:rPr lang="en-US" sz="1600" dirty="0" smtClean="0">
                <a:latin typeface=" Arial"/>
              </a:rPr>
              <a:t>Military Housing Privatization Initiative Tenant Bill of Rights highlights 5 important responsibilities for Service Members and their Families while they reside in privatized family housing.</a:t>
            </a:r>
          </a:p>
          <a:p>
            <a:pPr marL="800100" lvl="1" indent="-342900">
              <a:spcBef>
                <a:spcPts val="600"/>
              </a:spcBef>
              <a:spcAft>
                <a:spcPts val="600"/>
              </a:spcAft>
              <a:buFont typeface="+mj-lt"/>
              <a:buAutoNum type="arabicPeriod"/>
            </a:pPr>
            <a:r>
              <a:rPr lang="en-US" sz="1600" dirty="0">
                <a:latin typeface=" Arial"/>
              </a:rPr>
              <a:t>The responsibility to report in a timely manner any apparent environmental, safety, or health hazards of the home to the Landlord and any defective, broken, damaged, or malfunctioning building systems, fixtures, appliances, or other parts of the home, the common areas, or related facilities</a:t>
            </a:r>
            <a:r>
              <a:rPr lang="en-US" sz="1600" dirty="0" smtClean="0">
                <a:latin typeface=" Arial"/>
              </a:rPr>
              <a:t>.</a:t>
            </a:r>
          </a:p>
          <a:p>
            <a:pPr marL="800100" lvl="1" indent="-342900">
              <a:buFont typeface="+mj-lt"/>
              <a:buAutoNum type="arabicPeriod"/>
            </a:pPr>
            <a:r>
              <a:rPr lang="en-US" sz="1600" dirty="0">
                <a:latin typeface=" Arial"/>
              </a:rPr>
              <a:t>The responsibility to maintain standard upkeep of the home as instructed by the housing management office. </a:t>
            </a:r>
          </a:p>
          <a:p>
            <a:pPr fontAlgn="t"/>
            <a:r>
              <a:rPr lang="en-US" sz="1400" b="1" dirty="0">
                <a:latin typeface=" Arial"/>
              </a:rPr>
              <a:t>Prevent </a:t>
            </a:r>
            <a:r>
              <a:rPr lang="en-US" sz="1400" b="1" dirty="0" smtClean="0">
                <a:latin typeface=" Arial"/>
              </a:rPr>
              <a:t>pests:                                                                Prevent </a:t>
            </a:r>
            <a:r>
              <a:rPr lang="en-US" sz="1400" b="1" dirty="0">
                <a:latin typeface=" Arial"/>
              </a:rPr>
              <a:t>damage to appliances and systems:</a:t>
            </a:r>
          </a:p>
          <a:p>
            <a:pPr fontAlgn="t"/>
            <a:r>
              <a:rPr lang="en-US" sz="1400" dirty="0" smtClean="0">
                <a:latin typeface=" Arial"/>
              </a:rPr>
              <a:t>Promptly </a:t>
            </a:r>
            <a:r>
              <a:rPr lang="en-US" sz="1400" dirty="0">
                <a:latin typeface=" Arial"/>
              </a:rPr>
              <a:t>clean kitchen counters and dispose  </a:t>
            </a:r>
            <a:r>
              <a:rPr lang="en-US" sz="1400" dirty="0" smtClean="0">
                <a:latin typeface=" Arial"/>
              </a:rPr>
              <a:t>               Only </a:t>
            </a:r>
            <a:r>
              <a:rPr lang="en-US" sz="1400" dirty="0">
                <a:latin typeface=" Arial"/>
              </a:rPr>
              <a:t>flush toilet paper down </a:t>
            </a:r>
            <a:r>
              <a:rPr lang="en-US" sz="1400" dirty="0" smtClean="0">
                <a:latin typeface=" Arial"/>
              </a:rPr>
              <a:t>toilets</a:t>
            </a:r>
          </a:p>
          <a:p>
            <a:pPr fontAlgn="t"/>
            <a:r>
              <a:rPr lang="en-US" sz="1400" dirty="0">
                <a:latin typeface=" Arial"/>
              </a:rPr>
              <a:t> </a:t>
            </a:r>
            <a:r>
              <a:rPr lang="en-US" sz="1400" dirty="0" smtClean="0">
                <a:latin typeface=" Arial"/>
              </a:rPr>
              <a:t>   of food debris			              Keep </a:t>
            </a:r>
            <a:r>
              <a:rPr lang="en-US" sz="1400" dirty="0">
                <a:latin typeface=" Arial"/>
              </a:rPr>
              <a:t>fats, oils and grease out of </a:t>
            </a:r>
            <a:r>
              <a:rPr lang="en-US" sz="1400" dirty="0" smtClean="0">
                <a:latin typeface=" Arial"/>
              </a:rPr>
              <a:t>drains</a:t>
            </a:r>
            <a:endParaRPr lang="en-US" sz="1400" dirty="0">
              <a:latin typeface=" Arial"/>
            </a:endParaRPr>
          </a:p>
          <a:p>
            <a:pPr fontAlgn="t"/>
            <a:r>
              <a:rPr lang="en-US" sz="1400" dirty="0" smtClean="0">
                <a:latin typeface=" Arial"/>
              </a:rPr>
              <a:t>Keep </a:t>
            </a:r>
            <a:r>
              <a:rPr lang="en-US" sz="1400" dirty="0">
                <a:latin typeface=" Arial"/>
              </a:rPr>
              <a:t>food in air-tight </a:t>
            </a:r>
            <a:r>
              <a:rPr lang="en-US" sz="1400" dirty="0" smtClean="0">
                <a:latin typeface=" Arial"/>
              </a:rPr>
              <a:t>containers	</a:t>
            </a:r>
            <a:r>
              <a:rPr lang="en-US" sz="1400" dirty="0">
                <a:latin typeface=" Arial"/>
              </a:rPr>
              <a:t> </a:t>
            </a:r>
            <a:r>
              <a:rPr lang="en-US" sz="1400" dirty="0" smtClean="0">
                <a:latin typeface=" Arial"/>
              </a:rPr>
              <a:t>                	              Check </a:t>
            </a:r>
            <a:r>
              <a:rPr lang="en-US" sz="1400" dirty="0">
                <a:latin typeface=" Arial"/>
              </a:rPr>
              <a:t>and change your </a:t>
            </a:r>
            <a:r>
              <a:rPr lang="en-US" sz="1400" dirty="0" smtClean="0">
                <a:latin typeface=" Arial"/>
              </a:rPr>
              <a:t>filters</a:t>
            </a:r>
            <a:endParaRPr lang="en-US" sz="1400" dirty="0">
              <a:latin typeface=" Arial"/>
            </a:endParaRPr>
          </a:p>
          <a:p>
            <a:pPr fontAlgn="t"/>
            <a:r>
              <a:rPr lang="en-US" sz="1400" dirty="0" smtClean="0">
                <a:latin typeface=" Arial"/>
              </a:rPr>
              <a:t>Clear </a:t>
            </a:r>
            <a:r>
              <a:rPr lang="en-US" sz="1400" dirty="0">
                <a:latin typeface=" Arial"/>
              </a:rPr>
              <a:t>outside doorways and windows of </a:t>
            </a:r>
            <a:r>
              <a:rPr lang="en-US" sz="1400" dirty="0" smtClean="0">
                <a:latin typeface=" Arial"/>
              </a:rPr>
              <a:t>leaves             Clean </a:t>
            </a:r>
            <a:r>
              <a:rPr lang="en-US" sz="1400" dirty="0">
                <a:latin typeface=" Arial"/>
              </a:rPr>
              <a:t>and monitor major appliances</a:t>
            </a:r>
          </a:p>
          <a:p>
            <a:pPr fontAlgn="t"/>
            <a:r>
              <a:rPr lang="en-US" sz="1400" dirty="0" smtClean="0">
                <a:latin typeface=" Arial"/>
              </a:rPr>
              <a:t>and dirt.			</a:t>
            </a:r>
            <a:r>
              <a:rPr lang="en-US" sz="1400" dirty="0">
                <a:latin typeface=" Arial"/>
              </a:rPr>
              <a:t> </a:t>
            </a:r>
            <a:r>
              <a:rPr lang="en-US" sz="1400" dirty="0" smtClean="0">
                <a:latin typeface=" Arial"/>
              </a:rPr>
              <a:t>                               Check </a:t>
            </a:r>
            <a:r>
              <a:rPr lang="en-US" sz="1400" dirty="0">
                <a:latin typeface=" Arial"/>
              </a:rPr>
              <a:t>and change batters for smoke/CO </a:t>
            </a:r>
            <a:r>
              <a:rPr lang="en-US" sz="1400" dirty="0" smtClean="0">
                <a:latin typeface=" Arial"/>
              </a:rPr>
              <a:t>detectors</a:t>
            </a:r>
            <a:endParaRPr lang="en-US" sz="1400" dirty="0">
              <a:latin typeface=" Arial"/>
            </a:endParaRPr>
          </a:p>
          <a:p>
            <a:r>
              <a:rPr lang="en-US" sz="1400" dirty="0">
                <a:latin typeface=" Arial"/>
              </a:rPr>
              <a:t>Report pest issues immediately for prompt </a:t>
            </a:r>
            <a:r>
              <a:rPr lang="en-US" sz="1400" dirty="0" smtClean="0">
                <a:latin typeface=" Arial"/>
              </a:rPr>
              <a:t>service         Remove </a:t>
            </a:r>
            <a:r>
              <a:rPr lang="en-US" sz="1400" dirty="0">
                <a:latin typeface=" Arial"/>
              </a:rPr>
              <a:t>debris from dishes prior to placing in </a:t>
            </a:r>
            <a:r>
              <a:rPr lang="en-US" sz="1400" dirty="0" smtClean="0">
                <a:latin typeface=" Arial"/>
              </a:rPr>
              <a:t>					                  dishwasher</a:t>
            </a:r>
          </a:p>
          <a:p>
            <a:endParaRPr lang="en-US" sz="1400" dirty="0">
              <a:latin typeface=" Arial"/>
            </a:endParaRPr>
          </a:p>
          <a:p>
            <a:pPr lvl="5"/>
            <a:r>
              <a:rPr lang="en-US" sz="1400" b="1" dirty="0">
                <a:latin typeface=" Arial"/>
              </a:rPr>
              <a:t>Prevent mildew, moisture, mold:</a:t>
            </a:r>
          </a:p>
          <a:p>
            <a:pPr marL="2571750" lvl="5" indent="-285750">
              <a:buFont typeface="Wingdings" panose="05000000000000000000" pitchFamily="2" charset="2"/>
              <a:buChar char="§"/>
            </a:pPr>
            <a:r>
              <a:rPr lang="en-US" sz="1400" dirty="0">
                <a:latin typeface=" Arial"/>
              </a:rPr>
              <a:t>Check your toilets and faucets for leaks</a:t>
            </a:r>
          </a:p>
          <a:p>
            <a:pPr marL="2571750" lvl="5" indent="-285750">
              <a:buFont typeface="Wingdings" panose="05000000000000000000" pitchFamily="2" charset="2"/>
              <a:buChar char="§"/>
            </a:pPr>
            <a:r>
              <a:rPr lang="en-US" sz="1400" dirty="0">
                <a:latin typeface=" Arial"/>
              </a:rPr>
              <a:t>Use exhaust fans in bathrooms and laundry rooms</a:t>
            </a:r>
          </a:p>
          <a:p>
            <a:pPr marL="2571750" lvl="5" indent="-285750">
              <a:buFont typeface="Wingdings" panose="05000000000000000000" pitchFamily="2" charset="2"/>
              <a:buChar char="§"/>
            </a:pPr>
            <a:r>
              <a:rPr lang="en-US" sz="1400" dirty="0">
                <a:latin typeface=" Arial"/>
              </a:rPr>
              <a:t>Report leaks and issues immediately</a:t>
            </a:r>
          </a:p>
          <a:p>
            <a:pPr marL="2571750" lvl="5" indent="-285750">
              <a:buFont typeface="Wingdings" panose="05000000000000000000" pitchFamily="2" charset="2"/>
              <a:buChar char="§"/>
            </a:pPr>
            <a:r>
              <a:rPr lang="en-US" sz="1400" dirty="0">
                <a:latin typeface=" Arial"/>
              </a:rPr>
              <a:t>Check drains and keep them clear</a:t>
            </a:r>
          </a:p>
          <a:p>
            <a:pPr marL="2571750" lvl="5" indent="-285750">
              <a:buFont typeface="Wingdings" panose="05000000000000000000" pitchFamily="2" charset="2"/>
              <a:buChar char="§"/>
            </a:pPr>
            <a:r>
              <a:rPr lang="en-US" sz="1400" dirty="0">
                <a:latin typeface=" Arial"/>
              </a:rPr>
              <a:t>Regularly clean all areas of the home</a:t>
            </a:r>
          </a:p>
          <a:p>
            <a:endParaRPr lang="en-US" sz="1600" dirty="0"/>
          </a:p>
          <a:p>
            <a:endParaRPr lang="en-US" sz="1600" dirty="0"/>
          </a:p>
          <a:p>
            <a:endParaRPr lang="en-US" sz="1600" dirty="0">
              <a:latin typeface=" Arial"/>
            </a:endParaRPr>
          </a:p>
        </p:txBody>
      </p:sp>
      <p:sp>
        <p:nvSpPr>
          <p:cNvPr id="5" name="TextBox 4"/>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a:t>
            </a:r>
            <a:r>
              <a:rPr lang="en-US" sz="2800" dirty="0" smtClean="0">
                <a:solidFill>
                  <a:schemeClr val="bg1"/>
                </a:solidFill>
                <a:latin typeface=" Arial"/>
              </a:rPr>
              <a:t>– Tenant Responsibilities</a:t>
            </a:r>
            <a:endParaRPr lang="en-US" sz="2800" dirty="0">
              <a:solidFill>
                <a:schemeClr val="bg1"/>
              </a:solidFill>
              <a:latin typeface=" Arial"/>
            </a:endParaRPr>
          </a:p>
        </p:txBody>
      </p:sp>
    </p:spTree>
    <p:extLst>
      <p:ext uri="{BB962C8B-B14F-4D97-AF65-F5344CB8AC3E}">
        <p14:creationId xmlns:p14="http://schemas.microsoft.com/office/powerpoint/2010/main" val="9597066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686800" cy="5383113"/>
          </a:xfrm>
          <a:prstGeom prst="rect">
            <a:avLst/>
          </a:prstGeom>
          <a:noFill/>
        </p:spPr>
        <p:txBody>
          <a:bodyPr wrap="square" rtlCol="0">
            <a:noAutofit/>
          </a:bodyPr>
          <a:lstStyle/>
          <a:p>
            <a:pPr marL="800100" lvl="1" indent="-342900">
              <a:spcBef>
                <a:spcPts val="600"/>
              </a:spcBef>
              <a:spcAft>
                <a:spcPts val="600"/>
              </a:spcAft>
              <a:buFont typeface="+mj-lt"/>
              <a:buAutoNum type="arabicPeriod" startAt="3"/>
            </a:pPr>
            <a:r>
              <a:rPr lang="en-US" sz="1600" dirty="0" smtClean="0">
                <a:latin typeface=" Arial"/>
              </a:rPr>
              <a:t>The responsibility to conduct oneself as a Tenant In a manner that will not disturb neighbors, and to assume responsibility for one’s actions and those of a family member or guest in the housing unit or common areas, including the responsibility not to engage in any inappropriate, unauthorized, or criminal activity in the home or common areas.</a:t>
            </a:r>
          </a:p>
          <a:p>
            <a:pPr marL="1200150" lvl="2" indent="-285750">
              <a:spcBef>
                <a:spcPts val="600"/>
              </a:spcBef>
              <a:spcAft>
                <a:spcPts val="600"/>
              </a:spcAft>
              <a:buFont typeface="Courier New" panose="02070309020205020404" pitchFamily="49" charset="0"/>
              <a:buChar char="o"/>
            </a:pPr>
            <a:r>
              <a:rPr lang="en-US" sz="1600" dirty="0">
                <a:latin typeface=" Arial"/>
              </a:rPr>
              <a:t>Residents are encouraged to report any issues or concerns regarding neighbor actions or community policies not being followed as outlined in the Resident Guide to the Detrick Homes community management office at:</a:t>
            </a:r>
          </a:p>
          <a:p>
            <a:pPr marL="1657350" lvl="3" indent="-285750">
              <a:spcBef>
                <a:spcPts val="600"/>
              </a:spcBef>
              <a:spcAft>
                <a:spcPts val="600"/>
              </a:spcAft>
              <a:buFont typeface="Courier New" panose="02070309020205020404" pitchFamily="49" charset="0"/>
              <a:buChar char="o"/>
            </a:pPr>
            <a:r>
              <a:rPr lang="en-US" sz="1600" dirty="0">
                <a:latin typeface=" Arial"/>
              </a:rPr>
              <a:t>Detrick Homes: 240-379-6410 or </a:t>
            </a:r>
            <a:r>
              <a:rPr lang="en-US" sz="1600" dirty="0" smtClean="0">
                <a:latin typeface=" Arial"/>
                <a:hlinkClick r:id="rId2"/>
              </a:rPr>
              <a:t>detrickleasing@bbcgrp.com</a:t>
            </a:r>
            <a:endParaRPr lang="en-US" sz="1600" dirty="0" smtClean="0">
              <a:latin typeface=" Arial"/>
            </a:endParaRPr>
          </a:p>
          <a:p>
            <a:pPr marL="1657350" lvl="3" indent="-285750">
              <a:spcBef>
                <a:spcPts val="600"/>
              </a:spcBef>
              <a:spcAft>
                <a:spcPts val="600"/>
              </a:spcAft>
              <a:buFont typeface="Courier New" panose="02070309020205020404" pitchFamily="49" charset="0"/>
              <a:buChar char="o"/>
            </a:pPr>
            <a:r>
              <a:rPr lang="en-US" sz="1600" dirty="0">
                <a:latin typeface=" Arial"/>
              </a:rPr>
              <a:t>Glen Haven: 301-649-9700 or </a:t>
            </a:r>
            <a:r>
              <a:rPr lang="en-US" sz="1600" dirty="0">
                <a:latin typeface=" Arial"/>
                <a:hlinkClick r:id="rId3">
                  <a:extLst>
                    <a:ext uri="{A12FA001-AC4F-418D-AE19-62706E023703}">
                      <ahyp:hlinkClr xmlns="" xmlns:ahyp="http://schemas.microsoft.com/office/drawing/2018/hyperlinkcolor" xmlns:lc="http://schemas.openxmlformats.org/drawingml/2006/lockedCanvas" val="tx"/>
                    </a:ext>
                  </a:extLst>
                </a:hlinkClick>
              </a:rPr>
              <a:t>glenhavenleasing@bbcgrp.com</a:t>
            </a:r>
            <a:r>
              <a:rPr lang="en-US" sz="1600" dirty="0">
                <a:latin typeface=" Arial"/>
              </a:rPr>
              <a:t> </a:t>
            </a:r>
            <a:r>
              <a:rPr lang="en-US" sz="1600" dirty="0" smtClean="0">
                <a:latin typeface=" Arial"/>
              </a:rPr>
              <a:t> </a:t>
            </a:r>
            <a:endParaRPr lang="en-US" sz="1600" dirty="0">
              <a:latin typeface=" Arial"/>
            </a:endParaRPr>
          </a:p>
          <a:p>
            <a:pPr marL="1200150" lvl="2" indent="-285750">
              <a:spcBef>
                <a:spcPts val="600"/>
              </a:spcBef>
              <a:spcAft>
                <a:spcPts val="600"/>
              </a:spcAft>
              <a:buFont typeface="Courier New" panose="02070309020205020404" pitchFamily="49" charset="0"/>
              <a:buChar char="o"/>
            </a:pPr>
            <a:r>
              <a:rPr lang="en-US" sz="1600" dirty="0">
                <a:latin typeface=" Arial"/>
              </a:rPr>
              <a:t>The Resident Guide can be found in the Resident Portal under the “Community Info” tab</a:t>
            </a:r>
          </a:p>
          <a:p>
            <a:pPr marL="800100" lvl="1" indent="-342900">
              <a:spcBef>
                <a:spcPts val="600"/>
              </a:spcBef>
              <a:spcAft>
                <a:spcPts val="600"/>
              </a:spcAft>
              <a:buFont typeface="+mj-lt"/>
              <a:buAutoNum type="arabicPeriod" startAt="4"/>
            </a:pPr>
            <a:r>
              <a:rPr lang="en-US" sz="1600" dirty="0" smtClean="0">
                <a:latin typeface=" Arial"/>
              </a:rPr>
              <a:t>The </a:t>
            </a:r>
            <a:r>
              <a:rPr lang="en-US" sz="1600" dirty="0">
                <a:latin typeface=" Arial"/>
              </a:rPr>
              <a:t>responsibility to allow the Landlord reasonable access to the rental home in accordance with the terms of the tenant lease agreement to all the Landlord to make necessary repairs in a timely manner. </a:t>
            </a:r>
          </a:p>
          <a:p>
            <a:pPr marL="800100" lvl="1" indent="-342900">
              <a:spcBef>
                <a:spcPts val="600"/>
              </a:spcBef>
              <a:spcAft>
                <a:spcPts val="600"/>
              </a:spcAft>
              <a:buFont typeface="+mj-lt"/>
              <a:buAutoNum type="arabicPeriod" startAt="4"/>
            </a:pPr>
            <a:r>
              <a:rPr lang="en-US" sz="1600" dirty="0">
                <a:latin typeface=" Arial"/>
              </a:rPr>
              <a:t>The responsibility to read all lease-related materials provided by the Landlord and to comply with the terms of the lease agreement, lease addenda, and any associated rules and guidelines</a:t>
            </a:r>
            <a:r>
              <a:rPr lang="en-US" sz="1600" dirty="0" smtClean="0">
                <a:latin typeface=" Arial"/>
              </a:rPr>
              <a:t>.</a:t>
            </a:r>
            <a:endParaRPr lang="en-US" sz="1600" dirty="0" smtClean="0">
              <a:solidFill>
                <a:srgbClr val="4F81BD"/>
              </a:solidFill>
              <a:latin typeface=" Arial"/>
            </a:endParaRPr>
          </a:p>
          <a:p>
            <a:pPr marL="457200" indent="-457200">
              <a:spcBef>
                <a:spcPts val="600"/>
              </a:spcBef>
              <a:spcAft>
                <a:spcPts val="600"/>
              </a:spcAft>
              <a:buFont typeface="Wingdings" panose="05000000000000000000" pitchFamily="2" charset="2"/>
              <a:buChar char="§"/>
            </a:pPr>
            <a:endParaRPr lang="en-US" dirty="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a:t>
            </a:r>
            <a:r>
              <a:rPr lang="en-US" sz="2800" dirty="0" smtClean="0">
                <a:solidFill>
                  <a:schemeClr val="bg1"/>
                </a:solidFill>
                <a:latin typeface=" Arial"/>
              </a:rPr>
              <a:t>– Tenant Responsibilities</a:t>
            </a:r>
            <a:endParaRPr lang="en-US" sz="2800" dirty="0">
              <a:solidFill>
                <a:schemeClr val="bg1"/>
              </a:solidFill>
              <a:latin typeface=" Arial"/>
            </a:endParaRPr>
          </a:p>
        </p:txBody>
      </p:sp>
    </p:spTree>
    <p:extLst>
      <p:ext uri="{BB962C8B-B14F-4D97-AF65-F5344CB8AC3E}">
        <p14:creationId xmlns:p14="http://schemas.microsoft.com/office/powerpoint/2010/main" val="1320959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096863"/>
            <a:ext cx="8746066" cy="4770537"/>
          </a:xfrm>
          <a:prstGeom prst="rect">
            <a:avLst/>
          </a:prstGeom>
          <a:noFill/>
        </p:spPr>
        <p:txBody>
          <a:bodyPr wrap="square" rtlCol="0">
            <a:spAutoFit/>
          </a:bodyPr>
          <a:lstStyle/>
          <a:p>
            <a:pPr>
              <a:spcBef>
                <a:spcPts val="600"/>
              </a:spcBef>
              <a:spcAft>
                <a:spcPts val="600"/>
              </a:spcAft>
            </a:pPr>
            <a:r>
              <a:rPr lang="en-US" sz="1600" dirty="0" smtClean="0">
                <a:latin typeface="Arial" panose="020B0604020202020204" pitchFamily="34" charset="0"/>
                <a:ea typeface="Verdana" panose="020B0604030504040204" pitchFamily="34" charset="0"/>
                <a:cs typeface="Arial" panose="020B0604020202020204" pitchFamily="34" charset="0"/>
              </a:rPr>
              <a:t>The </a:t>
            </a:r>
            <a:r>
              <a:rPr lang="en-US" sz="1600" dirty="0">
                <a:latin typeface="Arial" panose="020B0604020202020204" pitchFamily="34" charset="0"/>
                <a:ea typeface="Verdana" panose="020B0604030504040204" pitchFamily="34" charset="0"/>
                <a:cs typeface="Arial" panose="020B0604020202020204" pitchFamily="34" charset="0"/>
              </a:rPr>
              <a:t>goal of the HSO is to implement and maintain a high quality worldwide resource for relocation services that is innovative, comprehensive, and the first choice of information and support when Soldiers and families relocate</a:t>
            </a:r>
            <a:r>
              <a:rPr lang="en-US" sz="1600" dirty="0" smtClean="0">
                <a:latin typeface="Arial" panose="020B0604020202020204" pitchFamily="34" charset="0"/>
                <a:ea typeface="Verdana" panose="020B0604030504040204" pitchFamily="34" charset="0"/>
                <a:cs typeface="Arial" panose="020B0604020202020204" pitchFamily="34" charset="0"/>
              </a:rPr>
              <a:t>.</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Non-discriminatory listings of adequate and affordable rental and for-sale housing </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Counseling/referral on eligible installation services (i.e. legal, education, Exceptional Family Member Program)</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Preliminary inquiries to validate housing discrimination complaints</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Liaison with community and government officials / organizations (on and off post)</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Housing data exchange with other DoD housing offices</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Liaisons with Army Community Services in support of the Housing Relocation Assistance Program</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Housing market area data for use in developing market analyses Rental negotiations and lease review</a:t>
            </a:r>
          </a:p>
          <a:p>
            <a:pPr>
              <a:spcBef>
                <a:spcPts val="600"/>
              </a:spcBef>
              <a:spcAft>
                <a:spcPts val="600"/>
              </a:spcAft>
            </a:pPr>
            <a:endParaRPr lang="en-US" sz="1600" dirty="0">
              <a:latin typeface="Arial" panose="020B0604020202020204" pitchFamily="34" charset="0"/>
              <a:ea typeface="Verdana" panose="020B060403050404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381000" y="5761774"/>
            <a:ext cx="1066800" cy="715225"/>
          </a:xfrm>
          <a:prstGeom prst="rect">
            <a:avLst/>
          </a:prstGeom>
        </p:spPr>
      </p:pic>
      <p:sp>
        <p:nvSpPr>
          <p:cNvPr id="2" name="TextBox 1"/>
          <p:cNvSpPr txBox="1"/>
          <p:nvPr/>
        </p:nvSpPr>
        <p:spPr>
          <a:xfrm>
            <a:off x="762000" y="76201"/>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endParaRPr lang="en-US" sz="2800" b="1" dirty="0">
              <a:solidFill>
                <a:schemeClr val="bg1"/>
              </a:solidFill>
            </a:endParaRPr>
          </a:p>
        </p:txBody>
      </p:sp>
    </p:spTree>
    <p:extLst>
      <p:ext uri="{BB962C8B-B14F-4D97-AF65-F5344CB8AC3E}">
        <p14:creationId xmlns:p14="http://schemas.microsoft.com/office/powerpoint/2010/main" val="3733813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23091"/>
            <a:ext cx="8915400" cy="4031873"/>
          </a:xfrm>
          <a:prstGeom prst="rect">
            <a:avLst/>
          </a:prstGeom>
          <a:noFill/>
        </p:spPr>
        <p:txBody>
          <a:bodyPr wrap="square" rtlCol="0">
            <a:spAutoFit/>
          </a:bodyPr>
          <a:lstStyle/>
          <a:p>
            <a:pPr marL="342900" indent="-342900">
              <a:spcBef>
                <a:spcPts val="600"/>
              </a:spcBef>
              <a:spcAft>
                <a:spcPts val="600"/>
              </a:spcAft>
              <a:buFont typeface="Arial" panose="020B0604020202020204" pitchFamily="34" charset="0"/>
              <a:buChar char="•"/>
            </a:pPr>
            <a:r>
              <a:rPr lang="en-US" sz="1600" dirty="0">
                <a:latin typeface=" Arial"/>
                <a:ea typeface="Verdana" panose="020B0604030504040204" pitchFamily="34" charset="0"/>
                <a:cs typeface="Verdana" panose="020B0604030504040204" pitchFamily="34" charset="0"/>
              </a:rPr>
              <a:t>One-Stop, Full Service from Arrival to Departure for the </a:t>
            </a:r>
            <a:r>
              <a:rPr lang="en-US" sz="1600" dirty="0" smtClean="0">
                <a:latin typeface=" Arial"/>
                <a:ea typeface="Verdana" panose="020B0604030504040204" pitchFamily="34" charset="0"/>
                <a:cs typeface="Verdana" panose="020B0604030504040204" pitchFamily="34" charset="0"/>
              </a:rPr>
              <a:t>Following:</a:t>
            </a:r>
          </a:p>
          <a:p>
            <a:pPr marL="800100" lvl="1" indent="-342900">
              <a:spcBef>
                <a:spcPts val="600"/>
              </a:spcBef>
              <a:spcAft>
                <a:spcPts val="600"/>
              </a:spcAft>
              <a:buFont typeface="Courier New" panose="02070309020205020404" pitchFamily="49" charset="0"/>
              <a:buChar char="o"/>
            </a:pPr>
            <a:r>
              <a:rPr lang="en-US" sz="1600" dirty="0" smtClean="0">
                <a:latin typeface=" Arial"/>
                <a:ea typeface="Verdana" panose="020B0604030504040204" pitchFamily="34" charset="0"/>
                <a:cs typeface="Verdana" panose="020B0604030504040204" pitchFamily="34" charset="0"/>
              </a:rPr>
              <a:t>Home </a:t>
            </a:r>
            <a:r>
              <a:rPr lang="en-US" sz="1600" dirty="0">
                <a:latin typeface=" Arial"/>
                <a:ea typeface="Verdana" panose="020B0604030504040204" pitchFamily="34" charset="0"/>
                <a:cs typeface="Verdana" panose="020B0604030504040204" pitchFamily="34" charset="0"/>
              </a:rPr>
              <a:t>buying </a:t>
            </a:r>
            <a:r>
              <a:rPr lang="en-US" sz="1600" dirty="0" smtClean="0">
                <a:latin typeface=" Arial"/>
                <a:ea typeface="Verdana" panose="020B0604030504040204" pitchFamily="34" charset="0"/>
                <a:cs typeface="Verdana" panose="020B0604030504040204" pitchFamily="34" charset="0"/>
              </a:rPr>
              <a:t>counseling</a:t>
            </a: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L</a:t>
            </a:r>
            <a:r>
              <a:rPr lang="en-US" sz="1600" dirty="0" smtClean="0">
                <a:latin typeface=" Arial"/>
                <a:ea typeface="Verdana" panose="020B0604030504040204" pitchFamily="34" charset="0"/>
                <a:cs typeface="Verdana" panose="020B0604030504040204" pitchFamily="34" charset="0"/>
              </a:rPr>
              <a:t>andlord-tenant </a:t>
            </a:r>
            <a:r>
              <a:rPr lang="en-US" sz="1600" dirty="0">
                <a:latin typeface=" Arial"/>
                <a:ea typeface="Verdana" panose="020B0604030504040204" pitchFamily="34" charset="0"/>
                <a:cs typeface="Verdana" panose="020B0604030504040204" pitchFamily="34" charset="0"/>
              </a:rPr>
              <a:t>dispute resolution </a:t>
            </a:r>
            <a:endParaRPr lang="en-US" sz="1600" dirty="0" smtClean="0">
              <a:latin typeface=" Arial"/>
              <a:ea typeface="Verdana" panose="020B0604030504040204" pitchFamily="34" charset="0"/>
              <a:cs typeface="Verdana" panose="020B0604030504040204" pitchFamily="34" charset="0"/>
            </a:endParaRPr>
          </a:p>
          <a:p>
            <a:pPr marL="800100" lvl="1" indent="-342900">
              <a:spcBef>
                <a:spcPts val="600"/>
              </a:spcBef>
              <a:spcAft>
                <a:spcPts val="600"/>
              </a:spcAft>
              <a:buFont typeface="Courier New" panose="02070309020205020404" pitchFamily="49" charset="0"/>
              <a:buChar char="o"/>
            </a:pPr>
            <a:r>
              <a:rPr lang="en-US" sz="1600" dirty="0" smtClean="0">
                <a:latin typeface=" Arial"/>
                <a:ea typeface="Verdana" panose="020B0604030504040204" pitchFamily="34" charset="0"/>
                <a:cs typeface="Verdana" panose="020B0604030504040204" pitchFamily="34" charset="0"/>
              </a:rPr>
              <a:t>Basic Allowance for Housing (BAH) data </a:t>
            </a:r>
            <a:r>
              <a:rPr lang="en-US" sz="1600" dirty="0">
                <a:latin typeface=" Arial"/>
                <a:ea typeface="Verdana" panose="020B0604030504040204" pitchFamily="34" charset="0"/>
                <a:cs typeface="Verdana" panose="020B0604030504040204" pitchFamily="34" charset="0"/>
              </a:rPr>
              <a:t>submission </a:t>
            </a:r>
            <a:endParaRPr lang="en-US" sz="1600" dirty="0" smtClean="0">
              <a:latin typeface=" Arial"/>
              <a:ea typeface="Verdana" panose="020B0604030504040204" pitchFamily="34" charset="0"/>
              <a:cs typeface="Verdana" panose="020B0604030504040204" pitchFamily="34" charset="0"/>
            </a:endParaRPr>
          </a:p>
          <a:p>
            <a:pPr marL="800100" lvl="1" indent="-342900">
              <a:spcBef>
                <a:spcPts val="600"/>
              </a:spcBef>
              <a:spcAft>
                <a:spcPts val="600"/>
              </a:spcAft>
              <a:buFont typeface="Courier New" panose="02070309020205020404" pitchFamily="49" charset="0"/>
              <a:buChar char="o"/>
            </a:pPr>
            <a:r>
              <a:rPr lang="en-US" sz="1600" dirty="0">
                <a:latin typeface=" Arial"/>
                <a:ea typeface="Verdana" panose="020B0604030504040204" pitchFamily="34" charset="0"/>
                <a:cs typeface="Verdana" panose="020B0604030504040204" pitchFamily="34" charset="0"/>
              </a:rPr>
              <a:t>P</a:t>
            </a:r>
            <a:r>
              <a:rPr lang="en-US" sz="1600" dirty="0" smtClean="0">
                <a:latin typeface=" Arial"/>
                <a:ea typeface="Verdana" panose="020B0604030504040204" pitchFamily="34" charset="0"/>
                <a:cs typeface="Verdana" panose="020B0604030504040204" pitchFamily="34" charset="0"/>
              </a:rPr>
              <a:t>roperty </a:t>
            </a:r>
            <a:r>
              <a:rPr lang="en-US" sz="1600" dirty="0">
                <a:latin typeface=" Arial"/>
                <a:ea typeface="Verdana" panose="020B0604030504040204" pitchFamily="34" charset="0"/>
                <a:cs typeface="Verdana" panose="020B0604030504040204" pitchFamily="34" charset="0"/>
              </a:rPr>
              <a:t>inspections </a:t>
            </a:r>
            <a:r>
              <a:rPr lang="en-US" sz="1600" dirty="0" smtClean="0">
                <a:latin typeface=" Arial"/>
                <a:ea typeface="Verdana" panose="020B0604030504040204" pitchFamily="34" charset="0"/>
                <a:cs typeface="Verdana" panose="020B0604030504040204" pitchFamily="34" charset="0"/>
              </a:rPr>
              <a:t> </a:t>
            </a:r>
          </a:p>
          <a:p>
            <a:pPr marL="1257300" lvl="2" indent="-342900">
              <a:spcBef>
                <a:spcPts val="600"/>
              </a:spcBef>
              <a:spcAft>
                <a:spcPts val="600"/>
              </a:spcAft>
              <a:buFont typeface="Wingdings" panose="05000000000000000000" pitchFamily="2" charset="2"/>
              <a:buChar char="q"/>
            </a:pPr>
            <a:r>
              <a:rPr lang="en-US" sz="1600" dirty="0">
                <a:uFill>
                  <a:solidFill>
                    <a:srgbClr val="FF0000"/>
                  </a:solidFill>
                </a:uFill>
                <a:latin typeface=" Arial"/>
                <a:ea typeface="Verdana" panose="020B0604030504040204" pitchFamily="34" charset="0"/>
                <a:cs typeface="Verdana" panose="020B0604030504040204" pitchFamily="34" charset="0"/>
              </a:rPr>
              <a:t>NEW---Per FY20 NDAA: </a:t>
            </a:r>
            <a:r>
              <a:rPr lang="en-US" sz="1600" dirty="0">
                <a:uFill>
                  <a:solidFill>
                    <a:srgbClr val="FF0000"/>
                  </a:solidFill>
                </a:uFill>
                <a:latin typeface=" Arial"/>
              </a:rPr>
              <a:t>If tenant is not available for pre-assignment walkthrough inspection, Housing Office must attend on tenant's </a:t>
            </a:r>
            <a:r>
              <a:rPr lang="en-US" sz="1600" dirty="0" smtClean="0">
                <a:uFill>
                  <a:solidFill>
                    <a:srgbClr val="FF0000"/>
                  </a:solidFill>
                </a:uFill>
                <a:latin typeface=" Arial"/>
              </a:rPr>
              <a:t>behalf</a:t>
            </a:r>
          </a:p>
          <a:p>
            <a:pPr marL="1257300" lvl="2" indent="-342900">
              <a:spcBef>
                <a:spcPts val="600"/>
              </a:spcBef>
              <a:spcAft>
                <a:spcPts val="600"/>
              </a:spcAft>
              <a:buFont typeface="Wingdings" panose="05000000000000000000" pitchFamily="2" charset="2"/>
              <a:buChar char="q"/>
            </a:pPr>
            <a:r>
              <a:rPr lang="en-US" sz="1600" dirty="0" smtClean="0">
                <a:uFill>
                  <a:solidFill>
                    <a:srgbClr val="FF0000"/>
                  </a:solidFill>
                </a:uFill>
                <a:latin typeface=" Arial"/>
              </a:rPr>
              <a:t>NEW-</a:t>
            </a:r>
            <a:r>
              <a:rPr lang="en-US" sz="1600" dirty="0">
                <a:uFill>
                  <a:solidFill>
                    <a:srgbClr val="FF0000"/>
                  </a:solidFill>
                </a:uFill>
                <a:latin typeface=" Arial"/>
              </a:rPr>
              <a:t>--Per FY20 NDAA: </a:t>
            </a:r>
            <a:r>
              <a:rPr lang="en-US" sz="1600" dirty="0" smtClean="0">
                <a:uFill>
                  <a:solidFill>
                    <a:srgbClr val="FF0000"/>
                  </a:solidFill>
                </a:uFill>
                <a:latin typeface=" Arial"/>
              </a:rPr>
              <a:t>The Housing </a:t>
            </a:r>
            <a:r>
              <a:rPr lang="en-US" sz="1600" dirty="0">
                <a:uFill>
                  <a:solidFill>
                    <a:srgbClr val="FF0000"/>
                  </a:solidFill>
                </a:uFill>
                <a:latin typeface=" Arial"/>
              </a:rPr>
              <a:t>Manager shall initiate contact with resident 15 day and 60 days after move in regarding the satisfaction of the resident.</a:t>
            </a:r>
          </a:p>
          <a:p>
            <a:pPr marL="800100" lvl="1" indent="-342900">
              <a:spcBef>
                <a:spcPts val="600"/>
              </a:spcBef>
              <a:spcAft>
                <a:spcPts val="600"/>
              </a:spcAft>
              <a:buFont typeface="Courier New" panose="02070309020205020404" pitchFamily="49" charset="0"/>
              <a:buChar char="o"/>
            </a:pPr>
            <a:r>
              <a:rPr lang="en-US" sz="1600" dirty="0" smtClean="0">
                <a:latin typeface=" Arial"/>
                <a:ea typeface="Verdana" panose="020B0604030504040204" pitchFamily="34" charset="0"/>
                <a:cs typeface="Verdana" panose="020B0604030504040204" pitchFamily="34" charset="0"/>
              </a:rPr>
              <a:t>Administrative </a:t>
            </a:r>
            <a:r>
              <a:rPr lang="en-US" sz="1600" dirty="0">
                <a:latin typeface=" Arial"/>
                <a:ea typeface="Verdana" panose="020B0604030504040204" pitchFamily="34" charset="0"/>
                <a:cs typeface="Verdana" panose="020B0604030504040204" pitchFamily="34" charset="0"/>
              </a:rPr>
              <a:t>assistance with utility company fees/deposits, connections, and billings </a:t>
            </a:r>
            <a:endParaRPr lang="en-US" sz="1600" dirty="0" smtClean="0">
              <a:latin typeface=" Arial"/>
              <a:ea typeface="Verdana" panose="020B0604030504040204" pitchFamily="34" charset="0"/>
              <a:cs typeface="Verdana" panose="020B0604030504040204" pitchFamily="34" charset="0"/>
            </a:endParaRPr>
          </a:p>
          <a:p>
            <a:pPr marL="800100" lvl="1" indent="-342900">
              <a:spcBef>
                <a:spcPts val="600"/>
              </a:spcBef>
              <a:spcAft>
                <a:spcPts val="600"/>
              </a:spcAft>
              <a:buFont typeface="Courier New" panose="02070309020205020404" pitchFamily="49" charset="0"/>
              <a:buChar char="o"/>
            </a:pPr>
            <a:r>
              <a:rPr lang="en-US" sz="1600" dirty="0" smtClean="0">
                <a:latin typeface=" Arial"/>
                <a:ea typeface="Verdana" panose="020B0604030504040204" pitchFamily="34" charset="0"/>
                <a:cs typeface="Verdana" panose="020B0604030504040204" pitchFamily="34" charset="0"/>
              </a:rPr>
              <a:t>Informational briefings </a:t>
            </a:r>
            <a:r>
              <a:rPr lang="en-US" sz="1600" dirty="0">
                <a:latin typeface=" Arial"/>
                <a:ea typeface="Verdana" panose="020B0604030504040204" pitchFamily="34" charset="0"/>
                <a:cs typeface="Verdana" panose="020B0604030504040204" pitchFamily="34" charset="0"/>
              </a:rPr>
              <a:t>(in- and out-processing, entitlements</a:t>
            </a:r>
            <a:r>
              <a:rPr lang="en-US" sz="1600" dirty="0" smtClean="0">
                <a:latin typeface=" Arial"/>
                <a:ea typeface="Verdana" panose="020B0604030504040204" pitchFamily="34" charset="0"/>
                <a:cs typeface="Verdana" panose="020B0604030504040204" pitchFamily="34" charset="0"/>
              </a:rPr>
              <a:t>),community outreach</a:t>
            </a: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Garrison Housing Services Office (HSO)</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endParaRPr lang="en-US" sz="2800" b="1" dirty="0">
              <a:solidFill>
                <a:schemeClr val="bg1"/>
              </a:solidFill>
            </a:endParaRPr>
          </a:p>
        </p:txBody>
      </p:sp>
    </p:spTree>
    <p:extLst>
      <p:ext uri="{BB962C8B-B14F-4D97-AF65-F5344CB8AC3E}">
        <p14:creationId xmlns:p14="http://schemas.microsoft.com/office/powerpoint/2010/main" val="828404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8288866" cy="4941682"/>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smtClean="0">
                <a:latin typeface=" Arial"/>
                <a:ea typeface="Verdana" panose="020B0604030504040204" pitchFamily="34" charset="0"/>
                <a:cs typeface="Verdana" panose="020B0604030504040204" pitchFamily="34" charset="0"/>
              </a:rPr>
              <a:t>Tenants are permitted to anchor </a:t>
            </a:r>
            <a:r>
              <a:rPr lang="en-US" sz="1600" dirty="0">
                <a:latin typeface=" Arial"/>
                <a:ea typeface="Verdana" panose="020B0604030504040204" pitchFamily="34" charset="0"/>
                <a:cs typeface="Verdana" panose="020B0604030504040204" pitchFamily="34" charset="0"/>
              </a:rPr>
              <a:t>any furniture, television, or large appliance to the wall of the unit for purposes of preventing such item from tipping over without incurring a penalty or obligation to repair the wall upon vacating the unit if the Landlord does not anchor the furniture for the tenant</a:t>
            </a:r>
            <a:r>
              <a:rPr lang="en-US" sz="1600" dirty="0" smtClean="0">
                <a:latin typeface=" Arial"/>
                <a:ea typeface="Verdana" panose="020B0604030504040204" pitchFamily="34" charset="0"/>
                <a:cs typeface="Verdana" panose="020B0604030504040204" pitchFamily="34" charset="0"/>
              </a:rPr>
              <a:t>.</a:t>
            </a:r>
          </a:p>
          <a:p>
            <a:pPr marL="285750" indent="-285750">
              <a:spcBef>
                <a:spcPts val="600"/>
              </a:spcBef>
              <a:spcAft>
                <a:spcPts val="600"/>
              </a:spcAft>
              <a:buFont typeface="Wingdings" panose="05000000000000000000" pitchFamily="2" charset="2"/>
              <a:buChar char="§"/>
            </a:pPr>
            <a:r>
              <a:rPr lang="en-US" sz="1600" dirty="0">
                <a:latin typeface=" Arial"/>
              </a:rPr>
              <a:t>Housing Motto:  Our enduring obligation is to take care of our people — our Soldiers, families and civilian employees.  At Fort Detrick, we are fully committed to providing a safe, secure environment on our installation.  </a:t>
            </a:r>
          </a:p>
          <a:p>
            <a:pPr marL="285750" indent="-285750">
              <a:spcBef>
                <a:spcPts val="600"/>
              </a:spcBef>
              <a:spcAft>
                <a:spcPts val="600"/>
              </a:spcAft>
              <a:buFont typeface="Wingdings" panose="05000000000000000000" pitchFamily="2" charset="2"/>
              <a:buChar char="§"/>
            </a:pPr>
            <a:endParaRPr lang="en-US" sz="1600" dirty="0" smtClean="0">
              <a:latin typeface=" Arial"/>
              <a:ea typeface="Verdana" panose="020B0604030504040204" pitchFamily="34" charset="0"/>
              <a:cs typeface="Verdana" panose="020B0604030504040204" pitchFamily="34" charset="0"/>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Furniture Safety &amp; Additional Information</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a:p>
            <a:endParaRPr lang="en-US" sz="2800" b="1" dirty="0">
              <a:solidFill>
                <a:schemeClr val="bg1"/>
              </a:solidFill>
            </a:endParaRPr>
          </a:p>
        </p:txBody>
      </p:sp>
    </p:spTree>
    <p:extLst>
      <p:ext uri="{BB962C8B-B14F-4D97-AF65-F5344CB8AC3E}">
        <p14:creationId xmlns:p14="http://schemas.microsoft.com/office/powerpoint/2010/main" val="120642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8288866" cy="4941682"/>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Two, three, and four-bedroom floor plans available</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Pet-friendly</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Curbside trash/recycling pick-up</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Lawn care services</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Resident activities and events</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Ample amenities</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Basketball courts</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Community center with business center and game room</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Playgrounds and tot lots</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Recreational trails</a:t>
            </a:r>
          </a:p>
          <a:p>
            <a:pPr marL="285750" indent="-285750">
              <a:spcBef>
                <a:spcPts val="600"/>
              </a:spcBef>
              <a:spcAft>
                <a:spcPts val="600"/>
              </a:spcAft>
              <a:buFont typeface="Wingdings" panose="05000000000000000000" pitchFamily="2" charset="2"/>
              <a:buChar char="§"/>
            </a:pPr>
            <a:endParaRPr lang="en-US" sz="1600" dirty="0">
              <a:latin typeface=" Arial"/>
              <a:ea typeface="Verdana" panose="020B0604030504040204" pitchFamily="34" charset="0"/>
              <a:cs typeface="Verdana" panose="020B0604030504040204" pitchFamily="34" charset="0"/>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Detrick Homes</a:t>
            </a:r>
            <a:endParaRPr lang="en-US" sz="2800" b="1" dirty="0">
              <a:solidFill>
                <a:schemeClr val="bg1"/>
              </a:solidFill>
            </a:endParaRPr>
          </a:p>
        </p:txBody>
      </p:sp>
      <p:pic>
        <p:nvPicPr>
          <p:cNvPr id="5" name="Picture 4">
            <a:extLst>
              <a:ext uri="{FF2B5EF4-FFF2-40B4-BE49-F238E27FC236}">
                <a16:creationId xmlns="" xmlns:a16="http://schemas.microsoft.com/office/drawing/2014/main" id="{D3567CBF-A303-43CF-B700-D7822362DE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154376" y="1872609"/>
            <a:ext cx="1058248" cy="1020961"/>
          </a:xfrm>
          <a:prstGeom prst="rect">
            <a:avLst/>
          </a:prstGeom>
        </p:spPr>
      </p:pic>
      <p:pic>
        <p:nvPicPr>
          <p:cNvPr id="6" name="Picture 2">
            <a:extLst>
              <a:ext uri="{FF2B5EF4-FFF2-40B4-BE49-F238E27FC236}">
                <a16:creationId xmlns="" xmlns:a16="http://schemas.microsoft.com/office/drawing/2014/main" id="{BF703E53-9E88-4819-B64E-9BF9CE9F17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459807" y="3810000"/>
            <a:ext cx="2421919" cy="1710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 xmlns:a16="http://schemas.microsoft.com/office/drawing/2014/main" id="{5632470B-1246-43C2-9F46-17552A3BD5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19410" y="4516031"/>
            <a:ext cx="2451283" cy="155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016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 y="990600"/>
            <a:ext cx="8267700" cy="5029200"/>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smtClean="0">
                <a:latin typeface=" Arial"/>
              </a:rPr>
              <a:t>The Fort Detrick Housing staff are employed by the Army to assist Service Members and their Families with housing matters and advocate on their behalf with community partners/agencies both on and off the installation</a:t>
            </a:r>
          </a:p>
          <a:p>
            <a:pPr marL="285750" indent="-285750">
              <a:spcBef>
                <a:spcPts val="600"/>
              </a:spcBef>
              <a:spcAft>
                <a:spcPts val="600"/>
              </a:spcAft>
              <a:buFont typeface="Wingdings" panose="05000000000000000000" pitchFamily="2" charset="2"/>
              <a:buChar char="§"/>
            </a:pPr>
            <a:r>
              <a:rPr lang="en-US" sz="1600" dirty="0" smtClean="0">
                <a:latin typeface=" Arial"/>
              </a:rPr>
              <a:t>The Housing Service Office (HSO) provides referral services and tenant/landlord dispute services</a:t>
            </a:r>
          </a:p>
          <a:p>
            <a:pPr marL="285750" indent="-285750">
              <a:spcBef>
                <a:spcPts val="600"/>
              </a:spcBef>
              <a:spcAft>
                <a:spcPts val="600"/>
              </a:spcAft>
              <a:buFont typeface="Wingdings" panose="05000000000000000000" pitchFamily="2" charset="2"/>
              <a:buChar char="§"/>
            </a:pPr>
            <a:r>
              <a:rPr lang="en-US" sz="1600" dirty="0" smtClean="0">
                <a:latin typeface=" Arial"/>
              </a:rPr>
              <a:t>The Installation Housing Office provides oversight of the privatized company managing on post housing and provides tenant/landlord dispute services</a:t>
            </a:r>
          </a:p>
          <a:p>
            <a:pPr marL="285750" indent="-285750">
              <a:spcBef>
                <a:spcPts val="600"/>
              </a:spcBef>
              <a:spcAft>
                <a:spcPts val="600"/>
              </a:spcAft>
              <a:buFont typeface="Wingdings" panose="05000000000000000000" pitchFamily="2" charset="2"/>
              <a:buChar char="§"/>
            </a:pPr>
            <a:r>
              <a:rPr lang="en-US" sz="1600" dirty="0" smtClean="0">
                <a:latin typeface=" Arial"/>
              </a:rPr>
              <a:t>The Garrison Housing Manager manages the Installation Housing Office and reports directly to the Director of Public Works and Garrison Leadership</a:t>
            </a:r>
          </a:p>
          <a:p>
            <a:endParaRPr lang="en-US" sz="2000" dirty="0" smtClean="0">
              <a:latin typeface=" Arial"/>
            </a:endParaRPr>
          </a:p>
          <a:p>
            <a:r>
              <a:rPr lang="en-US" sz="1600" b="1" dirty="0" smtClean="0">
                <a:latin typeface=" Arial"/>
              </a:rPr>
              <a:t>Garrison Leadership</a:t>
            </a:r>
            <a:endParaRPr lang="en-US" sz="1600" strike="sngStrike" dirty="0" smtClean="0">
              <a:latin typeface=" Arial"/>
            </a:endParaRPr>
          </a:p>
          <a:p>
            <a:r>
              <a:rPr lang="en-US" sz="1600" dirty="0" smtClean="0">
                <a:latin typeface=" Arial"/>
              </a:rPr>
              <a:t>Garrison Commander: COL Dexter Nunnally</a:t>
            </a:r>
          </a:p>
          <a:p>
            <a:r>
              <a:rPr lang="en-US" sz="1600" dirty="0" smtClean="0">
                <a:latin typeface=" Arial"/>
              </a:rPr>
              <a:t>Garrison Command Sergeants Major: CSM Jason Gusman</a:t>
            </a:r>
          </a:p>
          <a:p>
            <a:r>
              <a:rPr lang="en-US" sz="1600" dirty="0" smtClean="0">
                <a:latin typeface=" Arial"/>
              </a:rPr>
              <a:t>Garrison Deputy Garrison </a:t>
            </a:r>
            <a:r>
              <a:rPr lang="en-US" sz="1600" dirty="0" smtClean="0">
                <a:latin typeface=" Arial"/>
              </a:rPr>
              <a:t>Commander: </a:t>
            </a:r>
            <a:r>
              <a:rPr lang="en-US" sz="1600" dirty="0" smtClean="0">
                <a:latin typeface=" Arial"/>
              </a:rPr>
              <a:t>Mr. Wilfred Plumley</a:t>
            </a:r>
          </a:p>
          <a:p>
            <a:r>
              <a:rPr lang="en-US" sz="1600" dirty="0" smtClean="0">
                <a:latin typeface=" Arial"/>
              </a:rPr>
              <a:t>Garrison Housing Manager: Ms. Yvette Bell</a:t>
            </a:r>
            <a:endParaRPr lang="en-US" sz="1600"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Welcome to the Garrison Housing Office </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662299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66800"/>
            <a:ext cx="8288866" cy="4941682"/>
          </a:xfrm>
          <a:prstGeom prst="rect">
            <a:avLst/>
          </a:prstGeom>
          <a:noFill/>
        </p:spPr>
        <p:txBody>
          <a:bodyPr wrap="square" rtlCol="0">
            <a:noAutofit/>
          </a:bodyPr>
          <a:lstStyle/>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Three, and four-bedroom floor plans available</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Pet-friendly</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Curbside trash/recycling pick-up</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Lawn care services</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Resident activities and events</a:t>
            </a:r>
          </a:p>
          <a:p>
            <a:pPr marL="285750"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Ample amenities</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Ample parking</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Basketball court</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Capital Bikeshare</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Community and business center</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Fitness center</a:t>
            </a:r>
          </a:p>
          <a:p>
            <a:pPr marL="742950" lvl="1" indent="-285750">
              <a:spcBef>
                <a:spcPts val="600"/>
              </a:spcBef>
              <a:spcAft>
                <a:spcPts val="600"/>
              </a:spcAft>
              <a:buFont typeface="Wingdings" panose="05000000000000000000" pitchFamily="2" charset="2"/>
              <a:buChar char="§"/>
            </a:pPr>
            <a:r>
              <a:rPr lang="en-US" sz="1600" dirty="0">
                <a:latin typeface=" Arial"/>
                <a:ea typeface="Verdana" panose="020B0604030504040204" pitchFamily="34" charset="0"/>
                <a:cs typeface="Verdana" panose="020B0604030504040204" pitchFamily="34" charset="0"/>
              </a:rPr>
              <a:t>Playground and BBQ/picnic area</a:t>
            </a:r>
          </a:p>
          <a:p>
            <a:pPr marL="285750" indent="-285750">
              <a:spcBef>
                <a:spcPts val="600"/>
              </a:spcBef>
              <a:spcAft>
                <a:spcPts val="600"/>
              </a:spcAft>
              <a:buFont typeface="Wingdings" panose="05000000000000000000" pitchFamily="2" charset="2"/>
              <a:buChar char="§"/>
            </a:pPr>
            <a:endParaRPr lang="en-US" sz="1600" dirty="0">
              <a:latin typeface=" Arial"/>
              <a:ea typeface="Verdana" panose="020B0604030504040204" pitchFamily="34" charset="0"/>
              <a:cs typeface="Verdana" panose="020B0604030504040204" pitchFamily="34" charset="0"/>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rPr>
              <a:t>Glen Haven Apartments</a:t>
            </a:r>
            <a:endParaRPr lang="en-US" sz="2800" b="1" dirty="0">
              <a:solidFill>
                <a:schemeClr val="bg1"/>
              </a:solidFill>
            </a:endParaRPr>
          </a:p>
        </p:txBody>
      </p:sp>
      <p:pic>
        <p:nvPicPr>
          <p:cNvPr id="5" name="Picture 4">
            <a:extLst>
              <a:ext uri="{FF2B5EF4-FFF2-40B4-BE49-F238E27FC236}">
                <a16:creationId xmlns="" xmlns:a16="http://schemas.microsoft.com/office/drawing/2014/main" id="{D3567CBF-A303-43CF-B700-D7822362DE0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90577" y="1920379"/>
            <a:ext cx="1576287" cy="834368"/>
          </a:xfrm>
          <a:prstGeom prst="rect">
            <a:avLst/>
          </a:prstGeom>
        </p:spPr>
      </p:pic>
      <p:pic>
        <p:nvPicPr>
          <p:cNvPr id="6" name="Picture 2">
            <a:extLst>
              <a:ext uri="{FF2B5EF4-FFF2-40B4-BE49-F238E27FC236}">
                <a16:creationId xmlns="" xmlns:a16="http://schemas.microsoft.com/office/drawing/2014/main" id="{BF703E53-9E88-4819-B64E-9BF9CE9F175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467762" y="3148619"/>
            <a:ext cx="2421919" cy="16316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 xmlns:a16="http://schemas.microsoft.com/office/drawing/2014/main" id="{5632470B-1246-43C2-9F46-17552A3BD5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562580" y="4672768"/>
            <a:ext cx="2317723" cy="1551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714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438400"/>
            <a:ext cx="9144000" cy="590931"/>
          </a:xfrm>
          <a:prstGeom prst="rect">
            <a:avLst/>
          </a:prstGeom>
        </p:spPr>
        <p:txBody>
          <a:bodyPr vert="horz" wrap="square" lIns="182880" tIns="45720" rIns="91440" bIns="45720" rtlCol="0" anchor="t" anchorCtr="0">
            <a:spAutoFit/>
          </a:bodyPr>
          <a:lstStyle>
            <a:lvl1pPr marL="0" algn="l" defTabSz="788864" rtl="0" eaLnBrk="1" latinLnBrk="0" hangingPunct="1">
              <a:lnSpc>
                <a:spcPct val="90000"/>
              </a:lnSpc>
              <a:spcBef>
                <a:spcPct val="0"/>
              </a:spcBef>
              <a:buNone/>
              <a:defRPr lang="en-US" sz="2416" b="1" kern="1200" dirty="0">
                <a:solidFill>
                  <a:srgbClr val="7F7F73"/>
                </a:solidFill>
                <a:latin typeface="Arial" panose="020B0604020202020204" pitchFamily="34" charset="0"/>
                <a:ea typeface="+mj-ea"/>
                <a:cs typeface="Arial" panose="020B0604020202020204" pitchFamily="34" charset="0"/>
              </a:defRPr>
            </a:lvl1pPr>
          </a:lstStyle>
          <a:p>
            <a:pPr algn="ctr"/>
            <a:r>
              <a:rPr lang="en-US" sz="3600" kern="0" dirty="0" smtClean="0">
                <a:solidFill>
                  <a:schemeClr val="tx1"/>
                </a:solidFill>
              </a:rPr>
              <a:t>End of Brief</a:t>
            </a:r>
            <a:endParaRPr lang="en-US" sz="3600" kern="0" dirty="0">
              <a:solidFill>
                <a:schemeClr val="tx1"/>
              </a:solidFill>
            </a:endParaRPr>
          </a:p>
        </p:txBody>
      </p:sp>
    </p:spTree>
    <p:extLst>
      <p:ext uri="{BB962C8B-B14F-4D97-AF65-F5344CB8AC3E}">
        <p14:creationId xmlns:p14="http://schemas.microsoft.com/office/powerpoint/2010/main" val="135052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132106"/>
            <a:ext cx="8839200" cy="5186035"/>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Balfour Beatty Communities LLC (BBC),,</a:t>
            </a:r>
            <a:r>
              <a:rPr lang="en-US" sz="1600" dirty="0" smtClean="0">
                <a:solidFill>
                  <a:srgbClr val="FF0000"/>
                </a:solidFill>
                <a:latin typeface=" Arial"/>
              </a:rPr>
              <a:t> </a:t>
            </a:r>
            <a:r>
              <a:rPr lang="en-US" sz="1600" dirty="0" smtClean="0">
                <a:latin typeface=" Arial"/>
              </a:rPr>
              <a:t>sometimes referred to as the Residential Communities Initiative (RCI) Company, is the privatized company that owns and manages the family housing on this installation   </a:t>
            </a:r>
          </a:p>
          <a:p>
            <a:pPr marL="285750" indent="-285750">
              <a:spcBef>
                <a:spcPts val="600"/>
              </a:spcBef>
              <a:spcAft>
                <a:spcPts val="600"/>
              </a:spcAft>
              <a:buFont typeface="Wingdings" panose="05000000000000000000" pitchFamily="2" charset="2"/>
              <a:buChar char="§"/>
            </a:pPr>
            <a:r>
              <a:rPr lang="en-US" sz="1600" dirty="0">
                <a:latin typeface=" Arial"/>
              </a:rPr>
              <a:t>Balfour Beatty Communities LLC (BBC), is </a:t>
            </a:r>
            <a:r>
              <a:rPr lang="en-US" sz="1600" dirty="0" smtClean="0">
                <a:latin typeface=" Arial"/>
              </a:rPr>
              <a:t>the private partner and managing member of </a:t>
            </a:r>
            <a:r>
              <a:rPr lang="en-US" sz="1600" dirty="0">
                <a:latin typeface=" Arial"/>
              </a:rPr>
              <a:t>Fort Detrick/Walter Reed Army Medical Center Housing </a:t>
            </a:r>
            <a:r>
              <a:rPr lang="en-US" sz="1600" dirty="0" smtClean="0">
                <a:latin typeface=" Arial"/>
              </a:rPr>
              <a:t>LLC</a:t>
            </a:r>
            <a:endParaRPr lang="en-US" sz="1600" dirty="0" smtClean="0">
              <a:solidFill>
                <a:srgbClr val="FF0000"/>
              </a:solidFill>
              <a:latin typeface=" Arial"/>
            </a:endParaRPr>
          </a:p>
          <a:p>
            <a:pPr marL="285750" indent="-285750">
              <a:spcBef>
                <a:spcPts val="600"/>
              </a:spcBef>
              <a:spcAft>
                <a:spcPts val="600"/>
              </a:spcAft>
              <a:buFont typeface="Wingdings" panose="05000000000000000000" pitchFamily="2" charset="2"/>
              <a:buChar char="§"/>
            </a:pPr>
            <a:r>
              <a:rPr lang="en-US" sz="1600" dirty="0">
                <a:latin typeface=" Arial"/>
              </a:rPr>
              <a:t>Balfour Beatty Communities is </a:t>
            </a:r>
            <a:r>
              <a:rPr lang="en-US" sz="1600" dirty="0" smtClean="0">
                <a:latin typeface=" Arial"/>
              </a:rPr>
              <a:t>the property management company that manages the day to day operations of the privatized housing to include ensuring prompt </a:t>
            </a:r>
            <a:r>
              <a:rPr lang="en-US" sz="1600" dirty="0">
                <a:latin typeface=" Arial"/>
              </a:rPr>
              <a:t>and professional maintenance and </a:t>
            </a:r>
            <a:r>
              <a:rPr lang="en-US" sz="1600" dirty="0" smtClean="0">
                <a:latin typeface=" Arial"/>
              </a:rPr>
              <a:t>repair, property concerns, and rent/billing issues.  This is your landlord for privatized housing</a:t>
            </a:r>
          </a:p>
          <a:p>
            <a:pPr>
              <a:spcBef>
                <a:spcPts val="600"/>
              </a:spcBef>
              <a:spcAft>
                <a:spcPts val="600"/>
              </a:spcAft>
            </a:pPr>
            <a:r>
              <a:rPr lang="en-US" sz="1400" b="1" u="sng" dirty="0">
                <a:latin typeface=" Arial"/>
              </a:rPr>
              <a:t>Fort Detrick BBC </a:t>
            </a:r>
            <a:r>
              <a:rPr lang="en-US" sz="1400" b="1" u="sng" dirty="0" smtClean="0">
                <a:latin typeface=" Arial"/>
              </a:rPr>
              <a:t>Contacts: </a:t>
            </a:r>
            <a:r>
              <a:rPr lang="en-US" sz="1400" dirty="0" smtClean="0">
                <a:latin typeface=" Arial"/>
              </a:rPr>
              <a:t>			</a:t>
            </a:r>
            <a:r>
              <a:rPr lang="en-US" sz="1400" b="1" u="sng" dirty="0" smtClean="0">
                <a:latin typeface=" Arial"/>
              </a:rPr>
              <a:t>Glen </a:t>
            </a:r>
            <a:r>
              <a:rPr lang="en-US" sz="1400" b="1" u="sng" dirty="0">
                <a:latin typeface=" Arial"/>
              </a:rPr>
              <a:t>Haven </a:t>
            </a:r>
            <a:r>
              <a:rPr lang="en-US" sz="1400" b="1" u="sng" dirty="0" err="1">
                <a:latin typeface=" Arial"/>
              </a:rPr>
              <a:t>Apts</a:t>
            </a:r>
            <a:r>
              <a:rPr lang="en-US" sz="1400" b="1" u="sng" dirty="0">
                <a:latin typeface=" Arial"/>
              </a:rPr>
              <a:t> BBC Contacts</a:t>
            </a:r>
            <a:endParaRPr lang="en-US" sz="1400" dirty="0" smtClean="0">
              <a:latin typeface=" Arial"/>
            </a:endParaRPr>
          </a:p>
          <a:p>
            <a:pPr>
              <a:spcBef>
                <a:spcPts val="600"/>
              </a:spcBef>
              <a:spcAft>
                <a:spcPts val="600"/>
              </a:spcAft>
            </a:pPr>
            <a:r>
              <a:rPr lang="en-US" sz="1400" dirty="0">
                <a:latin typeface=" Arial"/>
              </a:rPr>
              <a:t>Property Manager</a:t>
            </a:r>
            <a:r>
              <a:rPr lang="en-US" sz="1400" dirty="0" smtClean="0">
                <a:latin typeface=" Arial"/>
              </a:rPr>
              <a:t>:</a:t>
            </a:r>
            <a:r>
              <a:rPr lang="en-US" sz="1400" u="sng" dirty="0">
                <a:latin typeface="Arial" panose="020B0604020202020204" pitchFamily="34" charset="0"/>
                <a:cs typeface="Arial" panose="020B0604020202020204" pitchFamily="34" charset="0"/>
                <a:hlinkClick r:id="rId2"/>
              </a:rPr>
              <a:t> </a:t>
            </a:r>
            <a:r>
              <a:rPr lang="en-US" sz="1400" dirty="0" smtClean="0">
                <a:latin typeface="Arial" panose="020B0604020202020204" pitchFamily="34" charset="0"/>
                <a:cs typeface="Arial" panose="020B0604020202020204" pitchFamily="34" charset="0"/>
                <a:hlinkClick r:id="rId2"/>
              </a:rPr>
              <a:t>mking@bbcgrp.com</a:t>
            </a:r>
            <a:r>
              <a:rPr lang="en-US" sz="1400" dirty="0" smtClean="0">
                <a:latin typeface="Arial" panose="020B0604020202020204" pitchFamily="34" charset="0"/>
                <a:cs typeface="Arial" panose="020B0604020202020204" pitchFamily="34" charset="0"/>
              </a:rPr>
              <a:t>		</a:t>
            </a:r>
            <a:r>
              <a:rPr lang="en-US" sz="1400" dirty="0" smtClean="0">
                <a:latin typeface=" Arial"/>
              </a:rPr>
              <a:t>Property Manager: </a:t>
            </a:r>
            <a:r>
              <a:rPr lang="en-US" sz="1400" dirty="0" smtClean="0">
                <a:latin typeface="Arial" panose="020B0604020202020204" pitchFamily="34" charset="0"/>
                <a:cs typeface="Arial" panose="020B0604020202020204" pitchFamily="34" charset="0"/>
                <a:hlinkClick r:id="rId3"/>
              </a:rPr>
              <a:t>CDeMarco@bbcgrp.com</a:t>
            </a:r>
            <a:r>
              <a:rPr lang="en-US" sz="1400" dirty="0" smtClean="0">
                <a:latin typeface="Arial" panose="020B0604020202020204" pitchFamily="34" charset="0"/>
                <a:cs typeface="Arial" panose="020B0604020202020204" pitchFamily="34" charset="0"/>
              </a:rPr>
              <a:t>  </a:t>
            </a:r>
          </a:p>
          <a:p>
            <a:pPr>
              <a:spcBef>
                <a:spcPts val="600"/>
              </a:spcBef>
              <a:spcAft>
                <a:spcPts val="600"/>
              </a:spcAft>
            </a:pPr>
            <a:r>
              <a:rPr lang="en-US" sz="1400" dirty="0" smtClean="0">
                <a:latin typeface="Arial" panose="020B0604020202020204" pitchFamily="34" charset="0"/>
                <a:cs typeface="Arial" panose="020B0604020202020204" pitchFamily="34" charset="0"/>
              </a:rPr>
              <a:t>(</a:t>
            </a:r>
            <a:r>
              <a:rPr lang="en-US" sz="1400" dirty="0">
                <a:latin typeface="Arial" panose="020B0604020202020204" pitchFamily="34" charset="0"/>
                <a:cs typeface="Arial" panose="020B0604020202020204" pitchFamily="34" charset="0"/>
              </a:rPr>
              <a:t>240) 379-6410 </a:t>
            </a:r>
            <a:r>
              <a:rPr lang="en-US" sz="1400" dirty="0" smtClean="0">
                <a:latin typeface="Arial" panose="020B0604020202020204" pitchFamily="34" charset="0"/>
                <a:cs typeface="Arial" panose="020B0604020202020204" pitchFamily="34" charset="0"/>
              </a:rPr>
              <a:t>				(301</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649-9700</a:t>
            </a:r>
          </a:p>
          <a:p>
            <a:pPr>
              <a:spcBef>
                <a:spcPts val="600"/>
              </a:spcBef>
              <a:spcAft>
                <a:spcPts val="600"/>
              </a:spcAft>
            </a:pPr>
            <a:endParaRPr lang="en-US" sz="1400" dirty="0" smtClean="0">
              <a:latin typeface="Arial" panose="020B0604020202020204" pitchFamily="34" charset="0"/>
              <a:cs typeface="Arial" panose="020B0604020202020204" pitchFamily="34" charset="0"/>
            </a:endParaRPr>
          </a:p>
          <a:p>
            <a:pPr>
              <a:spcBef>
                <a:spcPts val="600"/>
              </a:spcBef>
              <a:spcAft>
                <a:spcPts val="600"/>
              </a:spcAft>
            </a:pPr>
            <a:r>
              <a:rPr lang="en-US" sz="1400" dirty="0">
                <a:latin typeface=" Arial"/>
              </a:rPr>
              <a:t>Maintenance Supervisor</a:t>
            </a:r>
            <a:r>
              <a:rPr lang="en-US" sz="1400" dirty="0" smtClean="0">
                <a:latin typeface=" Arial"/>
              </a:rPr>
              <a:t>:</a:t>
            </a:r>
            <a:r>
              <a:rPr lang="en-US" sz="1400" dirty="0">
                <a:latin typeface=" Arial"/>
                <a:hlinkClick r:id="rId4"/>
              </a:rPr>
              <a:t> </a:t>
            </a:r>
            <a:r>
              <a:rPr lang="en-US" sz="1400" dirty="0" smtClean="0">
                <a:latin typeface=" Arial"/>
                <a:hlinkClick r:id="rId4"/>
              </a:rPr>
              <a:t>JStewart@bbcgrp.com</a:t>
            </a:r>
            <a:r>
              <a:rPr lang="en-US" sz="1400" dirty="0">
                <a:latin typeface=" Arial"/>
              </a:rPr>
              <a:t> </a:t>
            </a:r>
            <a:r>
              <a:rPr lang="en-US" sz="1400" dirty="0" smtClean="0">
                <a:latin typeface=" Arial"/>
              </a:rPr>
              <a:t>               Maintenance Supervisor: </a:t>
            </a:r>
            <a:r>
              <a:rPr lang="en-US" sz="1400" dirty="0">
                <a:latin typeface=" Arial"/>
                <a:hlinkClick r:id="rId5"/>
              </a:rPr>
              <a:t>SBellamy@bbcgrp.com</a:t>
            </a:r>
            <a:r>
              <a:rPr lang="en-US" sz="1400" dirty="0">
                <a:latin typeface=" Arial"/>
              </a:rPr>
              <a:t> </a:t>
            </a:r>
          </a:p>
          <a:p>
            <a:pPr>
              <a:spcBef>
                <a:spcPts val="600"/>
              </a:spcBef>
              <a:spcAft>
                <a:spcPts val="600"/>
              </a:spcAft>
            </a:pPr>
            <a:endParaRPr lang="en-US" sz="1100" dirty="0">
              <a:latin typeface="Arial" panose="020B0604020202020204" pitchFamily="34" charset="0"/>
              <a:cs typeface="Arial" panose="020B0604020202020204" pitchFamily="34" charset="0"/>
            </a:endParaRPr>
          </a:p>
          <a:p>
            <a:pPr>
              <a:spcBef>
                <a:spcPts val="600"/>
              </a:spcBef>
              <a:spcAft>
                <a:spcPts val="600"/>
              </a:spcAft>
            </a:pPr>
            <a:r>
              <a:rPr lang="en-US" sz="1600" dirty="0" smtClean="0">
                <a:latin typeface="Arial" panose="020B0604020202020204" pitchFamily="34" charset="0"/>
                <a:cs typeface="Arial" panose="020B0604020202020204" pitchFamily="34" charset="0"/>
              </a:rPr>
              <a:t>					</a:t>
            </a:r>
            <a:endParaRPr lang="en-US" sz="1600" dirty="0" smtClean="0">
              <a:latin typeface=" Arial"/>
            </a:endParaRPr>
          </a:p>
        </p:txBody>
      </p:sp>
      <p:sp>
        <p:nvSpPr>
          <p:cNvPr id="4" name="TextBox 3"/>
          <p:cNvSpPr txBox="1"/>
          <p:nvPr/>
        </p:nvSpPr>
        <p:spPr>
          <a:xfrm>
            <a:off x="838200" y="76200"/>
            <a:ext cx="7924800" cy="609600"/>
          </a:xfrm>
          <a:prstGeom prst="rect">
            <a:avLst/>
          </a:prstGeom>
          <a:noFill/>
        </p:spPr>
        <p:txBody>
          <a:bodyPr wrap="square" rtlCol="0">
            <a:noAutofit/>
          </a:bodyPr>
          <a:lstStyle/>
          <a:p>
            <a:r>
              <a:rPr lang="en-US" sz="2800" b="1" dirty="0" smtClean="0">
                <a:solidFill>
                  <a:schemeClr val="bg1"/>
                </a:solidFill>
                <a:latin typeface="Arial" panose="020B0604020202020204" pitchFamily="34" charset="0"/>
                <a:ea typeface="Verdana" panose="020B0604030504040204" pitchFamily="34" charset="0"/>
                <a:cs typeface="Arial" panose="020B0604020202020204" pitchFamily="34" charset="0"/>
              </a:rPr>
              <a:t>Privatized Housing Contacts</a:t>
            </a:r>
            <a:endParaRPr lang="en-US" sz="2800" b="1"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35831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685800"/>
            <a:ext cx="3810000" cy="5266649"/>
          </a:xfrm>
          <a:prstGeom prst="rect">
            <a:avLst/>
          </a:prstGeom>
          <a:ln>
            <a:solidFill>
              <a:schemeClr val="tx1"/>
            </a:solidFill>
          </a:ln>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467" y="685800"/>
            <a:ext cx="3771933" cy="5265651"/>
          </a:xfrm>
          <a:prstGeom prst="rect">
            <a:avLst/>
          </a:prstGeom>
          <a:ln>
            <a:solidFill>
              <a:schemeClr val="tx1"/>
            </a:solidFill>
          </a:ln>
        </p:spPr>
      </p:pic>
      <p:sp>
        <p:nvSpPr>
          <p:cNvPr id="7" name="TextBox 6"/>
          <p:cNvSpPr txBox="1"/>
          <p:nvPr/>
        </p:nvSpPr>
        <p:spPr>
          <a:xfrm>
            <a:off x="304800" y="6172200"/>
            <a:ext cx="4953000" cy="369332"/>
          </a:xfrm>
          <a:prstGeom prst="rect">
            <a:avLst/>
          </a:prstGeom>
          <a:noFill/>
        </p:spPr>
        <p:txBody>
          <a:bodyPr wrap="square" rtlCol="0">
            <a:spAutoFit/>
          </a:bodyPr>
          <a:lstStyle/>
          <a:p>
            <a:r>
              <a:rPr lang="en-US" i="1" dirty="0" smtClean="0">
                <a:latin typeface=" Arial"/>
              </a:rPr>
              <a:t>* Copy is available upon request</a:t>
            </a:r>
            <a:endParaRPr lang="en-US" i="1" dirty="0">
              <a:latin typeface=" Arial"/>
            </a:endParaRPr>
          </a:p>
        </p:txBody>
      </p:sp>
      <p:sp>
        <p:nvSpPr>
          <p:cNvPr id="8" name="TextBox 7"/>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737842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8534400" cy="5570756"/>
          </a:xfrm>
          <a:prstGeom prst="rect">
            <a:avLst/>
          </a:prstGeom>
        </p:spPr>
        <p:txBody>
          <a:bodyPr wrap="square">
            <a:spAutoFit/>
          </a:bodyPr>
          <a:lstStyle/>
          <a:p>
            <a:r>
              <a:rPr lang="en-US" sz="1600" dirty="0" smtClean="0">
                <a:latin typeface=" Arial"/>
              </a:rPr>
              <a:t>The Military Housing Privatization Initiative </a:t>
            </a:r>
            <a:r>
              <a:rPr lang="en-US" sz="1600" b="1" i="1" dirty="0" smtClean="0">
                <a:latin typeface=" Arial"/>
              </a:rPr>
              <a:t>Tenant Bill of Rights </a:t>
            </a:r>
            <a:r>
              <a:rPr lang="en-US" sz="1600" dirty="0" smtClean="0">
                <a:latin typeface=" Arial"/>
              </a:rPr>
              <a:t>requires the Garrison Housing Office provide a plain language brief to </a:t>
            </a:r>
            <a:r>
              <a:rPr lang="en-US" sz="1600" dirty="0">
                <a:latin typeface=" Arial"/>
              </a:rPr>
              <a:t>all </a:t>
            </a:r>
            <a:r>
              <a:rPr lang="en-US" sz="1600" dirty="0" smtClean="0">
                <a:latin typeface=" Arial"/>
              </a:rPr>
              <a:t>residents of privatized housing prior </a:t>
            </a:r>
            <a:r>
              <a:rPr lang="en-US" sz="1600" dirty="0">
                <a:latin typeface=" Arial"/>
              </a:rPr>
              <a:t>to lease signing and </a:t>
            </a:r>
            <a:r>
              <a:rPr lang="en-US" sz="1600" dirty="0" smtClean="0">
                <a:latin typeface=" Arial"/>
              </a:rPr>
              <a:t>again 30 </a:t>
            </a:r>
            <a:r>
              <a:rPr lang="en-US" sz="1600" dirty="0">
                <a:latin typeface=" Arial"/>
              </a:rPr>
              <a:t>days </a:t>
            </a:r>
            <a:r>
              <a:rPr lang="en-US" sz="1600" dirty="0" smtClean="0">
                <a:latin typeface=" Arial"/>
              </a:rPr>
              <a:t>after move-in on all rights and responsibilities associated with tenancy of the housing unit</a:t>
            </a:r>
          </a:p>
          <a:p>
            <a:pPr marL="742950" lvl="1" indent="-285750">
              <a:buFont typeface="Wingdings" panose="05000000000000000000" pitchFamily="2" charset="2"/>
              <a:buChar char="§"/>
            </a:pPr>
            <a:r>
              <a:rPr lang="en-US" sz="1600" dirty="0" smtClean="0">
                <a:latin typeface=" Arial"/>
              </a:rPr>
              <a:t> </a:t>
            </a:r>
            <a:r>
              <a:rPr lang="en-US" sz="1600" dirty="0">
                <a:latin typeface=" Arial"/>
              </a:rPr>
              <a:t>You have the right to reside in a housing unit and a community that meets applicable health and environmental standards. (Right 1)</a:t>
            </a:r>
          </a:p>
          <a:p>
            <a:pPr marL="742950" lvl="1" indent="-285750">
              <a:spcBef>
                <a:spcPts val="600"/>
              </a:spcBef>
              <a:spcAft>
                <a:spcPts val="600"/>
              </a:spcAft>
              <a:buFont typeface="Wingdings" panose="05000000000000000000" pitchFamily="2" charset="2"/>
              <a:buChar char="§"/>
            </a:pPr>
            <a:r>
              <a:rPr lang="en-US" sz="1600" dirty="0">
                <a:latin typeface=" Arial"/>
              </a:rPr>
              <a:t>You have the right to reside in a housing unit that has working fixtures, appliances, and utilities and to reside in a community with well-maintained common areas and amenity space. (Right 2)</a:t>
            </a:r>
          </a:p>
          <a:p>
            <a:pPr marL="742950" lvl="1" indent="-285750">
              <a:spcBef>
                <a:spcPts val="600"/>
              </a:spcBef>
              <a:spcAft>
                <a:spcPts val="600"/>
              </a:spcAft>
              <a:buFont typeface="Wingdings" panose="05000000000000000000" pitchFamily="2" charset="2"/>
              <a:buChar char="§"/>
            </a:pPr>
            <a:r>
              <a:rPr lang="en-US" sz="1600" dirty="0">
                <a:latin typeface=" Arial"/>
              </a:rPr>
              <a:t>You have the right to a written lease with clearly defined rental terms to establish tenancy in a housing unit, including any addendums and other regulations imposed by the Landlord regarding occupancy of the housing unit and use of common areas. (Right 3</a:t>
            </a:r>
            <a:r>
              <a:rPr lang="en-US" sz="1600" dirty="0" smtClean="0">
                <a:latin typeface=" Arial"/>
              </a:rPr>
              <a:t>)</a:t>
            </a:r>
          </a:p>
          <a:p>
            <a:pPr marL="742950" lvl="1" indent="-285750">
              <a:spcBef>
                <a:spcPts val="600"/>
              </a:spcBef>
              <a:spcAft>
                <a:spcPts val="600"/>
              </a:spcAft>
              <a:buFont typeface="Wingdings" panose="05000000000000000000" pitchFamily="2" charset="2"/>
              <a:buChar char="§"/>
            </a:pPr>
            <a:r>
              <a:rPr lang="en-US" sz="1600" dirty="0">
                <a:solidFill>
                  <a:schemeClr val="dk1"/>
                </a:solidFill>
                <a:latin typeface=" Arial"/>
              </a:rPr>
              <a:t>The right to a </a:t>
            </a:r>
            <a:r>
              <a:rPr lang="en-US" sz="1600" dirty="0">
                <a:latin typeface=" Arial"/>
              </a:rPr>
              <a:t>plain-language briefing, before signing a lease and 30 days after move-in, by the installation </a:t>
            </a:r>
            <a:r>
              <a:rPr lang="en-US" sz="1600" dirty="0">
                <a:solidFill>
                  <a:schemeClr val="dk1"/>
                </a:solidFill>
                <a:latin typeface=" Arial"/>
              </a:rPr>
              <a:t>housing office on all rights and responsibilities associated with tenancy of the housing </a:t>
            </a:r>
            <a:r>
              <a:rPr lang="en-US" sz="1600" dirty="0" smtClean="0">
                <a:solidFill>
                  <a:schemeClr val="dk1"/>
                </a:solidFill>
                <a:latin typeface=" Arial"/>
              </a:rPr>
              <a:t>unit (Right 4)</a:t>
            </a:r>
            <a:endParaRPr lang="en-US" sz="1600" dirty="0">
              <a:solidFill>
                <a:schemeClr val="dk1"/>
              </a:solidFill>
              <a:latin typeface=" Arial"/>
            </a:endParaRPr>
          </a:p>
          <a:p>
            <a:pPr marL="742950" lvl="1" indent="-285750">
              <a:spcBef>
                <a:spcPts val="600"/>
              </a:spcBef>
              <a:spcAft>
                <a:spcPts val="600"/>
              </a:spcAft>
              <a:buFont typeface="Wingdings" panose="05000000000000000000" pitchFamily="2" charset="2"/>
              <a:buChar char="§"/>
            </a:pPr>
            <a:r>
              <a:rPr lang="en-US" sz="1600" dirty="0" smtClean="0">
                <a:latin typeface=" Arial"/>
              </a:rPr>
              <a:t>You </a:t>
            </a:r>
            <a:r>
              <a:rPr lang="en-US" sz="1600" dirty="0">
                <a:latin typeface=" Arial"/>
              </a:rPr>
              <a:t>have the right to have sufficient time and opportunity to prepare and be present for move-in and move-out inspections, including an opportunity to obtain and complete necessary paperwork. (Right 5)</a:t>
            </a:r>
          </a:p>
          <a:p>
            <a:endParaRPr lang="en-US" sz="1200" dirty="0" smtClean="0">
              <a:solidFill>
                <a:srgbClr val="4F81BD"/>
              </a:solidFill>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83997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39271" y="1066800"/>
            <a:ext cx="8171329" cy="5755422"/>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smtClean="0">
                <a:latin typeface=" Arial"/>
              </a:rPr>
              <a:t>You </a:t>
            </a:r>
            <a:r>
              <a:rPr lang="en-US" sz="1600" dirty="0">
                <a:latin typeface=" Arial"/>
              </a:rPr>
              <a:t>have the right to report inadequate housing standards or deficits in habitability of the housing unit to the Landlord, the chain of command, and Installation housing office without fear of reprisal or realization, including (A) unlawful recovery of, or attempt to recover, possession of the housing unit; (B) unlawfully increasing the rent, decreasing services, or increasing the obligations of a tenant; (C) interference with a tenant’s right to privacy; (D) harassment of a tenant; (E) refusal to honor the terms of the lease; (F) interference with the career of the </a:t>
            </a:r>
            <a:r>
              <a:rPr lang="en-US" sz="1600" dirty="0" smtClean="0">
                <a:latin typeface=" Arial"/>
              </a:rPr>
              <a:t>tenant </a:t>
            </a:r>
            <a:r>
              <a:rPr lang="en-US" sz="1600" dirty="0">
                <a:latin typeface=" Arial"/>
              </a:rPr>
              <a:t>(Right 6</a:t>
            </a:r>
            <a:r>
              <a:rPr lang="en-US" sz="1600" dirty="0" smtClean="0">
                <a:latin typeface=" Arial"/>
              </a:rPr>
              <a:t>)</a:t>
            </a:r>
          </a:p>
          <a:p>
            <a:pPr marL="285750" indent="-285750">
              <a:spcBef>
                <a:spcPts val="600"/>
              </a:spcBef>
              <a:spcAft>
                <a:spcPts val="600"/>
              </a:spcAft>
              <a:buFont typeface="Wingdings" panose="05000000000000000000" pitchFamily="2" charset="2"/>
              <a:buChar char="§"/>
            </a:pPr>
            <a:r>
              <a:rPr lang="en-US" sz="1600" dirty="0" smtClean="0">
                <a:latin typeface=" Arial"/>
              </a:rPr>
              <a:t>You </a:t>
            </a:r>
            <a:r>
              <a:rPr lang="en-US" sz="1600" dirty="0">
                <a:latin typeface=" Arial"/>
              </a:rPr>
              <a:t>have the right to access to a Military Tenant Advocate or a military legal assistance attorney, through the Installation housing office to assist in the preparation of requests to initiate dispute </a:t>
            </a:r>
            <a:r>
              <a:rPr lang="en-US" sz="1600" dirty="0" smtClean="0">
                <a:latin typeface=" Arial"/>
              </a:rPr>
              <a:t>resolution </a:t>
            </a:r>
            <a:r>
              <a:rPr lang="en-US" sz="1600" dirty="0">
                <a:latin typeface=" Arial"/>
              </a:rPr>
              <a:t>(Right 7</a:t>
            </a:r>
            <a:r>
              <a:rPr lang="en-US" sz="1600" dirty="0" smtClean="0">
                <a:latin typeface=" Arial"/>
              </a:rPr>
              <a:t>)</a:t>
            </a:r>
          </a:p>
          <a:p>
            <a:pPr marL="285750" indent="-285750">
              <a:spcBef>
                <a:spcPts val="600"/>
              </a:spcBef>
              <a:spcAft>
                <a:spcPts val="600"/>
              </a:spcAft>
              <a:buFont typeface="Wingdings" panose="05000000000000000000" pitchFamily="2" charset="2"/>
              <a:buChar char="§"/>
            </a:pPr>
            <a:r>
              <a:rPr lang="en-US" sz="1600" dirty="0">
                <a:latin typeface=" Arial"/>
              </a:rPr>
              <a:t>The right to receive property management services provided by the Landlord that meet or exceed industry standards and that are performed by professionally and appropriately trained responsive and courteous customer service and maintenance staff. (Right 8)</a:t>
            </a:r>
          </a:p>
          <a:p>
            <a:pPr marL="1200150" lvl="2" indent="-285750">
              <a:spcBef>
                <a:spcPts val="600"/>
              </a:spcBef>
              <a:spcAft>
                <a:spcPts val="600"/>
              </a:spcAft>
              <a:buFont typeface="Courier New" panose="02070309020205020404" pitchFamily="49" charset="0"/>
              <a:buChar char="o"/>
            </a:pPr>
            <a:r>
              <a:rPr lang="en-US" sz="1600" dirty="0" smtClean="0">
                <a:latin typeface=" Arial"/>
              </a:rPr>
              <a:t>The </a:t>
            </a:r>
            <a:r>
              <a:rPr lang="en-US" sz="1600" dirty="0">
                <a:latin typeface=" Arial"/>
              </a:rPr>
              <a:t>Fort Detrick Installation Housing Office Installation Housing Office serves as your Military Tenant Advocate</a:t>
            </a:r>
            <a:r>
              <a:rPr lang="en-US" sz="1600" dirty="0" smtClean="0">
                <a:latin typeface=" Arial"/>
              </a:rPr>
              <a:t>.</a:t>
            </a:r>
          </a:p>
          <a:p>
            <a:pPr marL="1200150" lvl="2" indent="-285750">
              <a:spcBef>
                <a:spcPts val="600"/>
              </a:spcBef>
              <a:spcAft>
                <a:spcPts val="600"/>
              </a:spcAft>
              <a:buFont typeface="Courier New" panose="02070309020205020404" pitchFamily="49" charset="0"/>
              <a:buChar char="o"/>
            </a:pPr>
            <a:r>
              <a:rPr lang="en-US" sz="1600" smtClean="0">
                <a:latin typeface="Arial" panose="020B0604020202020204" pitchFamily="34" charset="0"/>
                <a:cs typeface="Arial" panose="020B0604020202020204" pitchFamily="34" charset="0"/>
                <a:hlinkClick r:id="rId2"/>
              </a:rPr>
              <a:t>usarmy.detrick.imcom.mbx.dpw-housing@mail.mil</a:t>
            </a:r>
            <a:r>
              <a:rPr lang="en-US" sz="1600" smtClean="0">
                <a:latin typeface="Arial" panose="020B0604020202020204" pitchFamily="34" charset="0"/>
                <a:cs typeface="Arial" panose="020B0604020202020204" pitchFamily="34" charset="0"/>
              </a:rPr>
              <a:t>, (301) 619-3224</a:t>
            </a:r>
            <a:endParaRPr lang="en-US" sz="1600" dirty="0">
              <a:latin typeface="Arial" panose="020B0604020202020204" pitchFamily="34" charset="0"/>
              <a:cs typeface="Arial" panose="020B0604020202020204" pitchFamily="34" charset="0"/>
            </a:endParaRPr>
          </a:p>
          <a:p>
            <a:pPr marL="1200150" lvl="2" indent="-285750">
              <a:spcBef>
                <a:spcPts val="600"/>
              </a:spcBef>
              <a:spcAft>
                <a:spcPts val="600"/>
              </a:spcAft>
              <a:buFont typeface="Courier New" panose="02070309020205020404" pitchFamily="49" charset="0"/>
              <a:buChar char="o"/>
            </a:pPr>
            <a:endParaRPr lang="en-US" sz="1600" dirty="0">
              <a:latin typeface=" Arial"/>
            </a:endParaRPr>
          </a:p>
          <a:p>
            <a:pPr marL="285750" indent="-285750">
              <a:spcBef>
                <a:spcPts val="600"/>
              </a:spcBef>
              <a:spcAft>
                <a:spcPts val="600"/>
              </a:spcAft>
              <a:buFont typeface="Wingdings" panose="05000000000000000000" pitchFamily="2" charset="2"/>
              <a:buChar char="§"/>
            </a:pPr>
            <a:endParaRPr lang="en-US" dirty="0">
              <a:latin typeface=" Arial"/>
            </a:endParaRPr>
          </a:p>
        </p:txBody>
      </p:sp>
      <p:sp>
        <p:nvSpPr>
          <p:cNvPr id="4" name="TextBox 3"/>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245404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90600"/>
            <a:ext cx="9067800" cy="6463308"/>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smtClean="0">
                <a:latin typeface=" Arial"/>
              </a:rPr>
              <a:t>You have the right to receive advice from military legal assistance on procedures involving mechanisms for resolving disputes with the property management company or property manager in include mediation, arbitration, and filing claims against the Landlord. (Right 12)</a:t>
            </a:r>
          </a:p>
          <a:p>
            <a:pPr marL="742950" lvl="1" indent="-285750">
              <a:spcBef>
                <a:spcPts val="600"/>
              </a:spcBef>
              <a:spcAft>
                <a:spcPts val="600"/>
              </a:spcAft>
              <a:buFont typeface="Courier New" panose="02070309020205020404" pitchFamily="49" charset="0"/>
              <a:buChar char="o"/>
            </a:pPr>
            <a:r>
              <a:rPr lang="en-US" sz="1600" dirty="0">
                <a:latin typeface=" Arial"/>
              </a:rPr>
              <a:t>SJA Office POC:  </a:t>
            </a:r>
            <a:r>
              <a:rPr lang="en-US" sz="1600" dirty="0">
                <a:latin typeface=" Arial"/>
                <a:hlinkClick r:id="rId2"/>
              </a:rPr>
              <a:t>brett.c.conyers.civ@mail.mil</a:t>
            </a:r>
            <a:r>
              <a:rPr lang="en-US" sz="1600" dirty="0">
                <a:latin typeface=" Arial"/>
              </a:rPr>
              <a:t> </a:t>
            </a:r>
          </a:p>
          <a:p>
            <a:pPr marL="742950" lvl="1" indent="-285750">
              <a:spcBef>
                <a:spcPts val="600"/>
              </a:spcBef>
              <a:spcAft>
                <a:spcPts val="600"/>
              </a:spcAft>
              <a:buFont typeface="Courier New" panose="02070309020205020404" pitchFamily="49" charset="0"/>
              <a:buChar char="o"/>
            </a:pPr>
            <a:r>
              <a:rPr lang="en-US" sz="1600" dirty="0" smtClean="0">
                <a:latin typeface=" Arial"/>
              </a:rPr>
              <a:t>You </a:t>
            </a:r>
            <a:r>
              <a:rPr lang="en-US" sz="1600" dirty="0">
                <a:latin typeface=" Arial"/>
              </a:rPr>
              <a:t>have the right to have multiple, convenient methods to communicate directly with the privatized Landlord maintenance staff, and to receive consistent, honest, accurate, straightforward and responsive communications. (Right 9</a:t>
            </a:r>
            <a:r>
              <a:rPr lang="en-US" sz="1600" dirty="0" smtClean="0">
                <a:latin typeface=" Arial"/>
              </a:rPr>
              <a:t>)</a:t>
            </a:r>
          </a:p>
          <a:p>
            <a:pPr marL="285750" indent="-285750">
              <a:spcBef>
                <a:spcPts val="600"/>
              </a:spcBef>
              <a:spcAft>
                <a:spcPts val="600"/>
              </a:spcAft>
              <a:buFont typeface="Wingdings" panose="05000000000000000000" pitchFamily="2" charset="2"/>
              <a:buChar char="§"/>
            </a:pPr>
            <a:r>
              <a:rPr lang="en-US" sz="1600" dirty="0">
                <a:latin typeface=" Arial"/>
              </a:rPr>
              <a:t>You have the right to have access to an electronic work order system through which a tenant may request maintenance or repairs of a housing unit and track the progress of the work. (Right 10)</a:t>
            </a:r>
          </a:p>
          <a:p>
            <a:pPr marL="742950" lvl="1" indent="-285750">
              <a:spcBef>
                <a:spcPts val="600"/>
              </a:spcBef>
              <a:buFont typeface="Courier New" panose="02070309020205020404" pitchFamily="49" charset="0"/>
              <a:buChar char="o"/>
            </a:pPr>
            <a:r>
              <a:rPr lang="en-US" sz="1200" dirty="0">
                <a:latin typeface=" Arial"/>
              </a:rPr>
              <a:t>Balfour Beatty Communities LLC </a:t>
            </a:r>
          </a:p>
          <a:p>
            <a:pPr marL="731520" indent="-285750">
              <a:spcBef>
                <a:spcPts val="600"/>
              </a:spcBef>
              <a:buFont typeface="Courier New" panose="02070309020205020404" pitchFamily="49" charset="0"/>
              <a:buChar char="o"/>
            </a:pPr>
            <a:r>
              <a:rPr lang="en-US" sz="1200" dirty="0">
                <a:latin typeface=" Arial"/>
              </a:rPr>
              <a:t>Maintenance Shop Contact Number: (240) 379-6410 (Detrick Normal </a:t>
            </a:r>
            <a:r>
              <a:rPr lang="en-US" sz="1200" dirty="0" err="1">
                <a:latin typeface=" Arial"/>
              </a:rPr>
              <a:t>Hrs</a:t>
            </a:r>
            <a:r>
              <a:rPr lang="en-US" sz="1200" dirty="0">
                <a:latin typeface=" Arial"/>
              </a:rPr>
              <a:t>) </a:t>
            </a:r>
          </a:p>
          <a:p>
            <a:pPr marL="445770">
              <a:spcBef>
                <a:spcPts val="600"/>
              </a:spcBef>
            </a:pPr>
            <a:r>
              <a:rPr lang="en-US" sz="1200" dirty="0">
                <a:latin typeface=" Arial"/>
              </a:rPr>
              <a:t>                                                                 (240) 379-6518 (Detrick Emergency 24-Hrs)</a:t>
            </a:r>
          </a:p>
          <a:p>
            <a:pPr marL="445770">
              <a:spcBef>
                <a:spcPts val="600"/>
              </a:spcBef>
            </a:pPr>
            <a:r>
              <a:rPr lang="en-US" sz="1200" dirty="0">
                <a:latin typeface=" Arial"/>
              </a:rPr>
              <a:t>                                                                 (301) 649-9700 (Glen Haven Normal &amp; Emergency) </a:t>
            </a:r>
          </a:p>
          <a:p>
            <a:pPr marL="731520" indent="-285750">
              <a:spcBef>
                <a:spcPts val="600"/>
              </a:spcBef>
              <a:buFont typeface="Courier New" panose="02070309020205020404" pitchFamily="49" charset="0"/>
              <a:buChar char="o"/>
            </a:pPr>
            <a:r>
              <a:rPr lang="en-US" sz="1200" dirty="0">
                <a:latin typeface=" Arial"/>
              </a:rPr>
              <a:t>Ft Detrick Office:  6000 Ditto Ave, Fort Detrick, MD</a:t>
            </a:r>
          </a:p>
          <a:p>
            <a:pPr marL="731520" indent="-285750">
              <a:spcBef>
                <a:spcPts val="600"/>
              </a:spcBef>
              <a:buFont typeface="Courier New" panose="02070309020205020404" pitchFamily="49" charset="0"/>
              <a:buChar char="o"/>
            </a:pPr>
            <a:r>
              <a:rPr lang="en-US" sz="1200" dirty="0">
                <a:latin typeface=" Arial"/>
              </a:rPr>
              <a:t>Glen Haven Office:  1200 McMahon Road, Wheaton, MD</a:t>
            </a:r>
          </a:p>
          <a:p>
            <a:pPr marL="731520" indent="-285750">
              <a:spcBef>
                <a:spcPts val="600"/>
              </a:spcBef>
              <a:buFont typeface="Courier New" panose="02070309020205020404" pitchFamily="49" charset="0"/>
              <a:buChar char="o"/>
            </a:pPr>
            <a:r>
              <a:rPr lang="en-US" sz="1200" dirty="0">
                <a:latin typeface=" Arial"/>
              </a:rPr>
              <a:t>Maintenance Website Detrick:</a:t>
            </a:r>
            <a:r>
              <a:rPr lang="en-US" sz="1200" dirty="0">
                <a:solidFill>
                  <a:srgbClr val="FF0000"/>
                </a:solidFill>
                <a:latin typeface=" Arial"/>
              </a:rPr>
              <a:t> </a:t>
            </a:r>
            <a:r>
              <a:rPr lang="en-US" sz="1200" b="1" dirty="0">
                <a:latin typeface="Arial" panose="020B0604020202020204" pitchFamily="34" charset="0"/>
                <a:cs typeface="Arial" panose="020B0604020202020204" pitchFamily="34" charset="0"/>
                <a:hlinkClick r:id="rId3"/>
              </a:rPr>
              <a:t>https://detrickhomes.securecafe.com</a:t>
            </a:r>
            <a:endParaRPr lang="en-US" sz="1200" b="1" dirty="0">
              <a:latin typeface="Arial" panose="020B0604020202020204" pitchFamily="34" charset="0"/>
              <a:cs typeface="Arial" panose="020B0604020202020204" pitchFamily="34" charset="0"/>
            </a:endParaRPr>
          </a:p>
          <a:p>
            <a:pPr marL="731520" indent="-285750">
              <a:spcBef>
                <a:spcPts val="600"/>
              </a:spcBef>
              <a:buFont typeface="Courier New" panose="02070309020205020404" pitchFamily="49" charset="0"/>
              <a:buChar char="o"/>
            </a:pPr>
            <a:r>
              <a:rPr lang="en-US" sz="1200" dirty="0">
                <a:latin typeface="Arial" panose="020B0604020202020204" pitchFamily="34" charset="0"/>
                <a:cs typeface="Arial" panose="020B0604020202020204" pitchFamily="34" charset="0"/>
              </a:rPr>
              <a:t>Maintenance Website Glen Haven:  </a:t>
            </a:r>
            <a:r>
              <a:rPr lang="en-US" sz="1200" b="1" dirty="0">
                <a:latin typeface="Arial" panose="020B0604020202020204" pitchFamily="34" charset="0"/>
                <a:cs typeface="Arial" panose="020B0604020202020204" pitchFamily="34" charset="0"/>
                <a:hlinkClick r:id="rId4"/>
              </a:rPr>
              <a:t>https://glenhavenapartments.securecafe.com</a:t>
            </a:r>
            <a:r>
              <a:rPr lang="en-US" sz="1200" b="1" dirty="0">
                <a:latin typeface="Arial" panose="020B0604020202020204" pitchFamily="34" charset="0"/>
                <a:cs typeface="Arial" panose="020B0604020202020204" pitchFamily="34" charset="0"/>
              </a:rPr>
              <a:t> </a:t>
            </a:r>
            <a:endParaRPr lang="en-US" sz="1200" b="1" dirty="0">
              <a:latin typeface=" Arial"/>
            </a:endParaRPr>
          </a:p>
          <a:p>
            <a:pPr marL="731520" indent="-285750">
              <a:spcBef>
                <a:spcPts val="600"/>
              </a:spcBef>
              <a:buFont typeface="Courier New" panose="02070309020205020404" pitchFamily="49" charset="0"/>
              <a:buChar char="o"/>
            </a:pPr>
            <a:r>
              <a:rPr lang="en-US" sz="1200" dirty="0">
                <a:latin typeface=" Arial"/>
              </a:rPr>
              <a:t>Maintenance Application Detrick:</a:t>
            </a:r>
            <a:r>
              <a:rPr lang="en-US" sz="1200" dirty="0">
                <a:solidFill>
                  <a:srgbClr val="FF0000"/>
                </a:solidFill>
                <a:latin typeface=" Arial"/>
              </a:rPr>
              <a:t> </a:t>
            </a:r>
            <a:r>
              <a:rPr lang="en-US" sz="1200" b="1" dirty="0">
                <a:latin typeface="Arial" panose="020B0604020202020204" pitchFamily="34" charset="0"/>
                <a:cs typeface="Arial" panose="020B0604020202020204" pitchFamily="34" charset="0"/>
                <a:hlinkClick r:id="rId3"/>
              </a:rPr>
              <a:t>https://detrickhomes.securecafe.com</a:t>
            </a:r>
            <a:endParaRPr lang="en-US" sz="1200" b="1" dirty="0">
              <a:latin typeface="Arial" panose="020B0604020202020204" pitchFamily="34" charset="0"/>
              <a:cs typeface="Arial" panose="020B0604020202020204" pitchFamily="34" charset="0"/>
            </a:endParaRPr>
          </a:p>
          <a:p>
            <a:pPr marL="731520" indent="-285750">
              <a:spcBef>
                <a:spcPts val="600"/>
              </a:spcBef>
              <a:buFont typeface="Courier New" panose="02070309020205020404" pitchFamily="49" charset="0"/>
              <a:buChar char="o"/>
            </a:pPr>
            <a:r>
              <a:rPr lang="en-US" sz="1200" dirty="0">
                <a:latin typeface="Arial" panose="020B0604020202020204" pitchFamily="34" charset="0"/>
                <a:cs typeface="Arial" panose="020B0604020202020204" pitchFamily="34" charset="0"/>
              </a:rPr>
              <a:t>Maintenance Application Glen Haven:  </a:t>
            </a:r>
            <a:r>
              <a:rPr lang="en-US" sz="1200" b="1" dirty="0">
                <a:latin typeface="Arial" panose="020B0604020202020204" pitchFamily="34" charset="0"/>
                <a:cs typeface="Arial" panose="020B0604020202020204" pitchFamily="34" charset="0"/>
                <a:hlinkClick r:id="rId4"/>
              </a:rPr>
              <a:t>https://glenhavenapartments.securecafe.com</a:t>
            </a:r>
            <a:r>
              <a:rPr lang="en-US" sz="1200" b="1" dirty="0">
                <a:latin typeface="Arial" panose="020B0604020202020204" pitchFamily="34" charset="0"/>
                <a:cs typeface="Arial" panose="020B0604020202020204" pitchFamily="34" charset="0"/>
              </a:rPr>
              <a:t> </a:t>
            </a:r>
            <a:endParaRPr lang="en-US" sz="1200" b="1" dirty="0">
              <a:latin typeface=" Arial"/>
            </a:endParaRPr>
          </a:p>
          <a:p>
            <a:pPr marL="285750" indent="-285750">
              <a:spcBef>
                <a:spcPts val="600"/>
              </a:spcBef>
              <a:spcAft>
                <a:spcPts val="600"/>
              </a:spcAft>
              <a:buFont typeface="Wingdings" panose="05000000000000000000" pitchFamily="2" charset="2"/>
              <a:buChar char="§"/>
            </a:pPr>
            <a:endParaRPr lang="en-US" sz="1600" dirty="0">
              <a:latin typeface=" Arial"/>
            </a:endParaRPr>
          </a:p>
          <a:p>
            <a:pPr marL="457200" indent="-457200">
              <a:spcBef>
                <a:spcPts val="600"/>
              </a:spcBef>
              <a:spcAft>
                <a:spcPts val="600"/>
              </a:spcAft>
              <a:buAutoNum type="arabicPeriod"/>
            </a:pPr>
            <a:endParaRPr lang="en-US"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1100487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80999" y="990600"/>
            <a:ext cx="8534401" cy="5970865"/>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smtClean="0">
                <a:latin typeface=" Arial"/>
              </a:rPr>
              <a:t>You </a:t>
            </a:r>
            <a:r>
              <a:rPr lang="en-US" sz="1600" dirty="0">
                <a:latin typeface=" Arial"/>
              </a:rPr>
              <a:t>have the right to the following: (A) prompt and professional maintenance and repair; (B) to be informed of the required time frame for maintenance and repairs when a maintenance request is submitted; and (C) in the case of maintenance or repairs necessary to ensure habitability of a housing unit, to prompt  relocation into suitable lodging or other housing at no cost to the tenant until the maintenance or repairs are completed</a:t>
            </a:r>
            <a:r>
              <a:rPr lang="en-US" sz="1600" dirty="0" smtClean="0">
                <a:latin typeface=" Arial"/>
              </a:rPr>
              <a:t>. (Right 11)</a:t>
            </a:r>
          </a:p>
          <a:p>
            <a:pPr marL="285750" indent="-285750">
              <a:spcBef>
                <a:spcPts val="600"/>
              </a:spcBef>
              <a:spcAft>
                <a:spcPts val="600"/>
              </a:spcAft>
              <a:buFont typeface="Wingdings" panose="05000000000000000000" pitchFamily="2" charset="2"/>
              <a:buChar char="§"/>
            </a:pPr>
            <a:r>
              <a:rPr lang="en-US" sz="1600" u="sng" dirty="0">
                <a:latin typeface=" Arial"/>
              </a:rPr>
              <a:t>D</a:t>
            </a:r>
            <a:r>
              <a:rPr lang="en-US" sz="1400" u="sng" dirty="0" smtClean="0">
                <a:latin typeface=" Arial"/>
              </a:rPr>
              <a:t>isplaced </a:t>
            </a:r>
            <a:r>
              <a:rPr lang="en-US" sz="1400" u="sng" dirty="0">
                <a:latin typeface=" Arial"/>
              </a:rPr>
              <a:t>Resident Policies</a:t>
            </a:r>
          </a:p>
          <a:p>
            <a:pPr marL="800100" lvl="1" indent="-342900">
              <a:buFont typeface="Courier New" panose="02070309020205020404" pitchFamily="49" charset="0"/>
              <a:buChar char="o"/>
            </a:pPr>
            <a:r>
              <a:rPr lang="en-US" sz="1500" dirty="0">
                <a:latin typeface=" Arial"/>
              </a:rPr>
              <a:t>ASAIE&amp;E Memorandum, SAIE, Feb 14, 2020, Army Residential Communities Initiative Company Minimum Standard Resident Displacement Guidelines</a:t>
            </a:r>
          </a:p>
          <a:p>
            <a:pPr marL="800100" lvl="1" indent="-342900">
              <a:buFont typeface="Courier New" panose="02070309020205020404" pitchFamily="49" charset="0"/>
              <a:buChar char="o"/>
            </a:pPr>
            <a:r>
              <a:rPr lang="en-US" sz="1500" dirty="0">
                <a:latin typeface=" Arial"/>
              </a:rPr>
              <a:t>ASAIE&amp;E Memorandum, SAIE, Jan 23, 2020, Subject: Procedures for Approving Privatized Housing Habitability after Remediation, Mitigation, Stabilization and abatement</a:t>
            </a:r>
          </a:p>
          <a:p>
            <a:pPr marL="800100" lvl="1" indent="-342900">
              <a:buFont typeface="Courier New" panose="02070309020205020404" pitchFamily="49" charset="0"/>
              <a:buChar char="o"/>
            </a:pPr>
            <a:r>
              <a:rPr lang="en-US" sz="1500" dirty="0">
                <a:latin typeface=" Arial"/>
              </a:rPr>
              <a:t>IMCOM Memorandum, Headquarters Installation Management Command, IMPW-H, JAN 31 2020, subject: Procedures for Certifying Housing Habitability for Army Family Housing, Leased Housing, Unaccompanied Housing and Privatized Homes </a:t>
            </a:r>
          </a:p>
          <a:p>
            <a:pPr marL="800100" lvl="1" indent="-342900">
              <a:buFont typeface="Courier New" panose="02070309020205020404" pitchFamily="49" charset="0"/>
              <a:buChar char="o"/>
            </a:pPr>
            <a:r>
              <a:rPr lang="en-US" sz="1500" dirty="0">
                <a:latin typeface=" Arial"/>
              </a:rPr>
              <a:t>IMCOM Memorandum, Headquarters Installation Management Command, IMPW-H, MAR 11 2020, subject: Command Guidance Army Residential Communities Initiative (RCI) Company Minimum Standard Resident Displacement Guidelines</a:t>
            </a:r>
          </a:p>
          <a:p>
            <a:pPr marL="800100" lvl="1" indent="-342900">
              <a:buFont typeface="Courier New" panose="02070309020205020404" pitchFamily="49" charset="0"/>
              <a:buChar char="o"/>
            </a:pPr>
            <a:r>
              <a:rPr lang="en-US" sz="1500" dirty="0">
                <a:latin typeface=" Arial"/>
              </a:rPr>
              <a:t>ASA IE&amp;E Memorandum, Dated XXX,</a:t>
            </a:r>
          </a:p>
          <a:p>
            <a:pPr marL="1200150" lvl="2" indent="-285750">
              <a:buFont typeface="Arial" panose="020B0604020202020204" pitchFamily="34" charset="0"/>
              <a:buChar char="•"/>
            </a:pPr>
            <a:r>
              <a:rPr lang="en-US" sz="1400" dirty="0">
                <a:latin typeface=" Arial"/>
              </a:rPr>
              <a:t>“Housing Maintenance Quality Assurance and Environmental Hazard Oversight Program” provides</a:t>
            </a:r>
          </a:p>
          <a:p>
            <a:pPr marL="1200150" lvl="2" indent="-285750">
              <a:buFont typeface="Arial" panose="020B0604020202020204" pitchFamily="34" charset="0"/>
              <a:buChar char="•"/>
            </a:pPr>
            <a:r>
              <a:rPr lang="en-US" sz="1400" dirty="0">
                <a:latin typeface=" Arial"/>
              </a:rPr>
              <a:t> clear standards and details of required oversight of Army housing maintenance</a:t>
            </a:r>
            <a:endParaRPr lang="en-US" sz="1400" dirty="0">
              <a:solidFill>
                <a:srgbClr val="FF0000"/>
              </a:solidFill>
              <a:latin typeface=" Arial"/>
            </a:endParaRPr>
          </a:p>
          <a:p>
            <a:pPr marL="285750" indent="-285750">
              <a:buFont typeface="Wingdings" panose="05000000000000000000" pitchFamily="2" charset="2"/>
              <a:buChar char="§"/>
            </a:pPr>
            <a:endParaRPr lang="en-US" sz="1600" dirty="0">
              <a:latin typeface=" Arial"/>
            </a:endParaRPr>
          </a:p>
          <a:p>
            <a:pPr marL="285750" indent="-285750">
              <a:buFont typeface="Wingdings" panose="05000000000000000000" pitchFamily="2" charset="2"/>
              <a:buChar char="§"/>
            </a:pPr>
            <a:endParaRPr lang="en-US" sz="1600" dirty="0">
              <a:latin typeface=" Arial"/>
            </a:endParaRPr>
          </a:p>
          <a:p>
            <a:pPr marL="457200" indent="-457200">
              <a:buAutoNum type="arabicPeriod"/>
            </a:pPr>
            <a:endParaRPr lang="en-US" sz="1600" dirty="0">
              <a:latin typeface=" Arial"/>
            </a:endParaRPr>
          </a:p>
        </p:txBody>
      </p:sp>
      <p:sp>
        <p:nvSpPr>
          <p:cNvPr id="5" name="TextBox 4"/>
          <p:cNvSpPr txBox="1"/>
          <p:nvPr/>
        </p:nvSpPr>
        <p:spPr>
          <a:xfrm>
            <a:off x="304800" y="6352401"/>
            <a:ext cx="4953000" cy="276999"/>
          </a:xfrm>
          <a:prstGeom prst="rect">
            <a:avLst/>
          </a:prstGeom>
          <a:noFill/>
        </p:spPr>
        <p:txBody>
          <a:bodyPr wrap="square" rtlCol="0">
            <a:spAutoFit/>
          </a:bodyPr>
          <a:lstStyle/>
          <a:p>
            <a:r>
              <a:rPr lang="en-US" sz="1200" i="1" dirty="0" smtClean="0">
                <a:latin typeface=" Arial"/>
              </a:rPr>
              <a:t>* Copy is available upon request</a:t>
            </a:r>
            <a:endParaRPr lang="en-US" sz="1200" i="1" dirty="0">
              <a:latin typeface=" Arial"/>
            </a:endParaRPr>
          </a:p>
        </p:txBody>
      </p:sp>
      <p:sp>
        <p:nvSpPr>
          <p:cNvPr id="6" name="TextBox 5"/>
          <p:cNvSpPr txBox="1"/>
          <p:nvPr/>
        </p:nvSpPr>
        <p:spPr>
          <a:xfrm>
            <a:off x="762000" y="76201"/>
            <a:ext cx="7924800" cy="609600"/>
          </a:xfrm>
          <a:prstGeom prst="rect">
            <a:avLst/>
          </a:prstGeom>
          <a:noFill/>
        </p:spPr>
        <p:txBody>
          <a:bodyPr wrap="square" rtlCol="0">
            <a:noAutofit/>
          </a:bodyPr>
          <a:lstStyle/>
          <a:p>
            <a:r>
              <a:rPr lang="en-US" sz="2800" dirty="0">
                <a:solidFill>
                  <a:schemeClr val="bg1"/>
                </a:solidFill>
                <a:latin typeface=" Arial"/>
              </a:rPr>
              <a:t>Privatized Housing - Tenant Bill of Rights</a:t>
            </a:r>
          </a:p>
        </p:txBody>
      </p:sp>
    </p:spTree>
    <p:extLst>
      <p:ext uri="{BB962C8B-B14F-4D97-AF65-F5344CB8AC3E}">
        <p14:creationId xmlns:p14="http://schemas.microsoft.com/office/powerpoint/2010/main" val="3906090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5186ED7-D800-4088-8CB7-1F5191835374}"/>
              </a:ext>
            </a:extLst>
          </p:cNvPr>
          <p:cNvSpPr/>
          <p:nvPr/>
        </p:nvSpPr>
        <p:spPr>
          <a:xfrm>
            <a:off x="838200" y="76200"/>
            <a:ext cx="6673815" cy="523220"/>
          </a:xfrm>
          <a:prstGeom prst="rect">
            <a:avLst/>
          </a:prstGeom>
        </p:spPr>
        <p:txBody>
          <a:bodyPr wrap="none">
            <a:spAutoFit/>
          </a:bodyPr>
          <a:lstStyle/>
          <a:p>
            <a:r>
              <a:rPr lang="en-US" sz="2800" dirty="0">
                <a:solidFill>
                  <a:schemeClr val="bg1"/>
                </a:solidFill>
                <a:latin typeface=" Arial"/>
              </a:rPr>
              <a:t>Privatized Housing - Tenant Bill of Rights</a:t>
            </a:r>
          </a:p>
        </p:txBody>
      </p:sp>
      <p:sp>
        <p:nvSpPr>
          <p:cNvPr id="3" name="TextBox 2">
            <a:extLst>
              <a:ext uri="{FF2B5EF4-FFF2-40B4-BE49-F238E27FC236}">
                <a16:creationId xmlns="" xmlns:a16="http://schemas.microsoft.com/office/drawing/2014/main" id="{518EB413-0B20-490D-8DB0-970176337E9B}"/>
              </a:ext>
            </a:extLst>
          </p:cNvPr>
          <p:cNvSpPr txBox="1"/>
          <p:nvPr/>
        </p:nvSpPr>
        <p:spPr>
          <a:xfrm>
            <a:off x="380999" y="990600"/>
            <a:ext cx="8534401" cy="4585871"/>
          </a:xfrm>
          <a:prstGeom prst="rect">
            <a:avLst/>
          </a:prstGeom>
          <a:noFill/>
        </p:spPr>
        <p:txBody>
          <a:bodyPr wrap="square" rtlCol="0">
            <a:spAutoFit/>
          </a:bodyPr>
          <a:lstStyle/>
          <a:p>
            <a:pPr marL="285750" indent="-285750">
              <a:spcBef>
                <a:spcPts val="600"/>
              </a:spcBef>
              <a:spcAft>
                <a:spcPts val="600"/>
              </a:spcAft>
              <a:buFont typeface="Wingdings" panose="05000000000000000000" pitchFamily="2" charset="2"/>
              <a:buChar char="§"/>
            </a:pPr>
            <a:r>
              <a:rPr lang="en-US" sz="1600" dirty="0">
                <a:latin typeface=" Arial"/>
              </a:rPr>
              <a:t>Contact Detrick Homes </a:t>
            </a:r>
            <a:r>
              <a:rPr lang="en-US" sz="1600" dirty="0" smtClean="0">
                <a:latin typeface=" Arial"/>
              </a:rPr>
              <a:t>or Glen Haven Apartments to </a:t>
            </a:r>
            <a:r>
              <a:rPr lang="en-US" sz="1600" dirty="0">
                <a:latin typeface=" Arial"/>
              </a:rPr>
              <a:t>report maintenance issues right away</a:t>
            </a:r>
          </a:p>
          <a:p>
            <a:pPr marL="742950" lvl="1" indent="-285750">
              <a:spcBef>
                <a:spcPts val="600"/>
              </a:spcBef>
              <a:spcAft>
                <a:spcPts val="600"/>
              </a:spcAft>
              <a:buFont typeface="Wingdings" panose="05000000000000000000" pitchFamily="2" charset="2"/>
              <a:buChar char="§"/>
            </a:pPr>
            <a:r>
              <a:rPr lang="en-US" sz="1600" dirty="0">
                <a:latin typeface=" Arial"/>
              </a:rPr>
              <a:t>Emergency, urgent, routine work orders</a:t>
            </a:r>
          </a:p>
          <a:p>
            <a:pPr marL="742950" lvl="1" indent="-285750">
              <a:spcBef>
                <a:spcPts val="600"/>
              </a:spcBef>
              <a:spcAft>
                <a:spcPts val="600"/>
              </a:spcAft>
              <a:buFont typeface="Wingdings" panose="05000000000000000000" pitchFamily="2" charset="2"/>
              <a:buChar char="§"/>
            </a:pPr>
            <a:r>
              <a:rPr lang="en-US" sz="1600" dirty="0">
                <a:latin typeface=" Arial"/>
              </a:rPr>
              <a:t>Trouble calls</a:t>
            </a:r>
          </a:p>
          <a:p>
            <a:pPr marL="742950" lvl="1" indent="-285750">
              <a:spcBef>
                <a:spcPts val="600"/>
              </a:spcBef>
              <a:spcAft>
                <a:spcPts val="600"/>
              </a:spcAft>
              <a:buFont typeface="Wingdings" panose="05000000000000000000" pitchFamily="2" charset="2"/>
              <a:buChar char="§"/>
            </a:pPr>
            <a:r>
              <a:rPr lang="en-US" sz="1600" dirty="0">
                <a:latin typeface=" Arial"/>
              </a:rPr>
              <a:t>Safety concerns</a:t>
            </a:r>
          </a:p>
          <a:p>
            <a:pPr marL="742950" lvl="1" indent="-285750">
              <a:spcBef>
                <a:spcPts val="600"/>
              </a:spcBef>
              <a:spcAft>
                <a:spcPts val="600"/>
              </a:spcAft>
              <a:buFont typeface="Wingdings" panose="05000000000000000000" pitchFamily="2" charset="2"/>
              <a:buChar char="§"/>
            </a:pPr>
            <a:r>
              <a:rPr lang="en-US" sz="1600" dirty="0">
                <a:latin typeface=" Arial"/>
              </a:rPr>
              <a:t>Resident compliance issues</a:t>
            </a:r>
          </a:p>
          <a:p>
            <a:pPr marL="285750" indent="-285750">
              <a:spcBef>
                <a:spcPts val="600"/>
              </a:spcBef>
              <a:spcAft>
                <a:spcPts val="600"/>
              </a:spcAft>
              <a:buFont typeface="Wingdings" panose="05000000000000000000" pitchFamily="2" charset="2"/>
              <a:buChar char="§"/>
            </a:pPr>
            <a:r>
              <a:rPr lang="en-US" sz="1600" dirty="0">
                <a:latin typeface=" Arial"/>
              </a:rPr>
              <a:t>Emergency and urgent work orders should be called in immediately to:</a:t>
            </a:r>
          </a:p>
          <a:p>
            <a:pPr marL="742950" lvl="1" indent="-285750">
              <a:spcBef>
                <a:spcPts val="600"/>
              </a:spcBef>
              <a:spcAft>
                <a:spcPts val="600"/>
              </a:spcAft>
              <a:buFont typeface="Wingdings" panose="05000000000000000000" pitchFamily="2" charset="2"/>
              <a:buChar char="§"/>
            </a:pPr>
            <a:r>
              <a:rPr lang="en-US" sz="1600" dirty="0">
                <a:latin typeface=" Arial"/>
              </a:rPr>
              <a:t>Detrick Homes: </a:t>
            </a:r>
            <a:r>
              <a:rPr lang="en-US" sz="1600" dirty="0" smtClean="0">
                <a:latin typeface=" Arial"/>
              </a:rPr>
              <a:t>240-379-6518</a:t>
            </a:r>
          </a:p>
          <a:p>
            <a:pPr marL="742950" lvl="1" indent="-285750">
              <a:spcBef>
                <a:spcPts val="600"/>
              </a:spcBef>
              <a:spcAft>
                <a:spcPts val="600"/>
              </a:spcAft>
              <a:buFont typeface="Wingdings" panose="05000000000000000000" pitchFamily="2" charset="2"/>
              <a:buChar char="§"/>
            </a:pPr>
            <a:r>
              <a:rPr lang="en-US" sz="1600" dirty="0" smtClean="0">
                <a:latin typeface=" Arial"/>
              </a:rPr>
              <a:t>Glen Haven Apartments: 301-649-9700</a:t>
            </a:r>
            <a:endParaRPr lang="en-US" sz="1600" dirty="0">
              <a:latin typeface=" Arial"/>
            </a:endParaRPr>
          </a:p>
          <a:p>
            <a:pPr marL="742950" lvl="1" indent="-285750">
              <a:spcBef>
                <a:spcPts val="600"/>
              </a:spcBef>
              <a:spcAft>
                <a:spcPts val="600"/>
              </a:spcAft>
              <a:buFont typeface="Wingdings" panose="05000000000000000000" pitchFamily="2" charset="2"/>
              <a:buChar char="§"/>
            </a:pPr>
            <a:r>
              <a:rPr lang="en-US" sz="1600" dirty="0">
                <a:latin typeface=" Arial"/>
              </a:rPr>
              <a:t>Routine work orders should be entered online through the Resident Portal</a:t>
            </a:r>
          </a:p>
          <a:p>
            <a:pPr marL="742950" lvl="1" indent="-285750">
              <a:spcBef>
                <a:spcPts val="600"/>
              </a:spcBef>
              <a:spcAft>
                <a:spcPts val="600"/>
              </a:spcAft>
              <a:buFont typeface="Wingdings" panose="05000000000000000000" pitchFamily="2" charset="2"/>
              <a:buChar char="§"/>
            </a:pPr>
            <a:r>
              <a:rPr lang="en-US" sz="1600" dirty="0">
                <a:latin typeface=" Arial"/>
              </a:rPr>
              <a:t>Access the Resident Portal online at detrickhomes.com</a:t>
            </a:r>
          </a:p>
          <a:p>
            <a:pPr marL="742950" lvl="1" indent="-285750">
              <a:spcBef>
                <a:spcPts val="600"/>
              </a:spcBef>
              <a:spcAft>
                <a:spcPts val="600"/>
              </a:spcAft>
              <a:buFont typeface="Wingdings" panose="05000000000000000000" pitchFamily="2" charset="2"/>
              <a:buChar char="§"/>
            </a:pPr>
            <a:r>
              <a:rPr lang="en-US" sz="1600" dirty="0">
                <a:latin typeface=" Arial"/>
              </a:rPr>
              <a:t>Or download the </a:t>
            </a:r>
            <a:r>
              <a:rPr lang="en-US" sz="1600" dirty="0" err="1">
                <a:latin typeface=" Arial"/>
              </a:rPr>
              <a:t>RentCafe</a:t>
            </a:r>
            <a:r>
              <a:rPr lang="en-US" sz="1600" dirty="0">
                <a:latin typeface=" Arial"/>
              </a:rPr>
              <a:t> Resident app in the App Store or on Google Play</a:t>
            </a:r>
          </a:p>
        </p:txBody>
      </p:sp>
    </p:spTree>
    <p:extLst>
      <p:ext uri="{BB962C8B-B14F-4D97-AF65-F5344CB8AC3E}">
        <p14:creationId xmlns:p14="http://schemas.microsoft.com/office/powerpoint/2010/main" val="1681495473"/>
      </p:ext>
    </p:extLst>
  </p:cSld>
  <p:clrMapOvr>
    <a:masterClrMapping/>
  </p:clrMapOvr>
</p:sld>
</file>

<file path=ppt/theme/theme1.xml><?xml version="1.0" encoding="utf-8"?>
<a:theme xmlns:a="http://schemas.openxmlformats.org/drawingml/2006/main" name="7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9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Content Slide Maste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C15FA707CBFA41938D0ADE508444C4" ma:contentTypeVersion="" ma:contentTypeDescription="Create a new document." ma:contentTypeScope="" ma:versionID="23bd83e4213be12f17b4601610dac6cf">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B2D75C-033F-4D3C-8AED-113833DAD7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AE38D0B-6E5D-460E-94D4-E337833811E9}">
  <ds:schemaRefs>
    <ds:schemaRef ds:uri="http://schemas.microsoft.com/sharepoint/v3/contenttype/forms"/>
  </ds:schemaRefs>
</ds:datastoreItem>
</file>

<file path=customXml/itemProps3.xml><?xml version="1.0" encoding="utf-8"?>
<ds:datastoreItem xmlns:ds="http://schemas.openxmlformats.org/officeDocument/2006/customXml" ds:itemID="{45B93D3B-366D-4D4F-8075-6D60B966F8A0}">
  <ds:schemaRefs>
    <ds:schemaRef ds:uri="http://purl.org/dc/terms/"/>
    <ds:schemaRef ds:uri="http://purl.org/dc/elements/1.1/"/>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10590</TotalTime>
  <Words>2165</Words>
  <Application>Microsoft Office PowerPoint</Application>
  <PresentationFormat>On-screen Show (4:3)</PresentationFormat>
  <Paragraphs>199</Paragraphs>
  <Slides>21</Slides>
  <Notes>1</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21</vt:i4>
      </vt:variant>
    </vt:vector>
  </HeadingPairs>
  <TitlesOfParts>
    <vt:vector size="33" baseType="lpstr">
      <vt:lpstr> Arial</vt:lpstr>
      <vt:lpstr>Arial</vt:lpstr>
      <vt:lpstr>Calibri</vt:lpstr>
      <vt:lpstr>Calibri Light</vt:lpstr>
      <vt:lpstr>Courier New</vt:lpstr>
      <vt:lpstr>Verdana</vt:lpstr>
      <vt:lpstr>Wingdings</vt:lpstr>
      <vt:lpstr>7_Content Slide Master Template</vt:lpstr>
      <vt:lpstr>8_Content Slide Master Template</vt:lpstr>
      <vt:lpstr>9_Content Slide Master Template</vt:lpstr>
      <vt:lpstr>10_Content Slide Master Template</vt:lpstr>
      <vt:lpstr>11_Content Slide Master Template</vt:lpstr>
      <vt:lpstr>Installation Housing Office  Plain Language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Fitton, Jeffrey J Mr CIV USA IMCOM HQ</dc:creator>
  <cp:lastModifiedBy>Hill, Lanessa N Ms CIV USA IMCOM</cp:lastModifiedBy>
  <cp:revision>532</cp:revision>
  <cp:lastPrinted>2020-01-09T13:59:20Z</cp:lastPrinted>
  <dcterms:created xsi:type="dcterms:W3CDTF">2019-09-11T15:17:14Z</dcterms:created>
  <dcterms:modified xsi:type="dcterms:W3CDTF">2020-07-23T11:52:00Z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2019-08-27T00:00:00Z</vt:filetime>
  </property>
  <property fmtid="{D5CDD505-2E9C-101B-9397-08002B2CF9AE}" pid="3" name="LastSaved">
    <vt:filetime>2019-09-11T00:00:00Z</vt:filetime>
  </property>
  <property fmtid="{D5CDD505-2E9C-101B-9397-08002B2CF9AE}" pid="4" name="ContentTypeId">
    <vt:lpwstr>0x010100BDC15FA707CBFA41938D0ADE508444C4</vt:lpwstr>
  </property>
</Properties>
</file>