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0"/>
  </p:notesMasterIdLst>
  <p:sldIdLst>
    <p:sldId id="256" r:id="rId2"/>
    <p:sldId id="261" r:id="rId3"/>
    <p:sldId id="257" r:id="rId4"/>
    <p:sldId id="258" r:id="rId5"/>
    <p:sldId id="262" r:id="rId6"/>
    <p:sldId id="259" r:id="rId7"/>
    <p:sldId id="260" r:id="rId8"/>
    <p:sldId id="295" r:id="rId9"/>
    <p:sldId id="287" r:id="rId10"/>
    <p:sldId id="291" r:id="rId11"/>
    <p:sldId id="292" r:id="rId12"/>
    <p:sldId id="288" r:id="rId13"/>
    <p:sldId id="289" r:id="rId14"/>
    <p:sldId id="290" r:id="rId15"/>
    <p:sldId id="293" r:id="rId16"/>
    <p:sldId id="282" r:id="rId17"/>
    <p:sldId id="294" r:id="rId18"/>
    <p:sldId id="29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30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FAE837-10CD-1552-DD11-5CC3B2596200}" v="3" dt="2024-07-08T14:04:20.937"/>
    <p1510:client id="{8386AA16-D35A-0F23-A627-FB6D29E8C511}" v="1" dt="2024-07-08T21:57:29.9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710" autoAdjust="0"/>
  </p:normalViewPr>
  <p:slideViewPr>
    <p:cSldViewPr snapToGrid="0">
      <p:cViewPr varScale="1">
        <p:scale>
          <a:sx n="68" d="100"/>
          <a:sy n="68" d="100"/>
        </p:scale>
        <p:origin x="1002" y="60"/>
      </p:cViewPr>
      <p:guideLst/>
    </p:cSldViewPr>
  </p:slideViewPr>
  <p:outlineViewPr>
    <p:cViewPr>
      <p:scale>
        <a:sx n="33" d="100"/>
        <a:sy n="33" d="100"/>
      </p:scale>
      <p:origin x="0" y="-11078"/>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eoye, Simi" userId="S::sadeoye@oag.state.md.us::1d1cae97-7018-46fa-8ca3-f6e2b2f67140" providerId="AD" clId="Web-{BF07736A-7BB9-68E3-5FAD-518031F137B4}"/>
    <pc:docChg chg="addSld modSld">
      <pc:chgData name="Adeoye, Simi" userId="S::sadeoye@oag.state.md.us::1d1cae97-7018-46fa-8ca3-f6e2b2f67140" providerId="AD" clId="Web-{BF07736A-7BB9-68E3-5FAD-518031F137B4}" dt="2024-06-17T20:42:52.148" v="15" actId="20577"/>
      <pc:docMkLst>
        <pc:docMk/>
      </pc:docMkLst>
      <pc:sldChg chg="addSp delSp modSp add replId">
        <pc:chgData name="Adeoye, Simi" userId="S::sadeoye@oag.state.md.us::1d1cae97-7018-46fa-8ca3-f6e2b2f67140" providerId="AD" clId="Web-{BF07736A-7BB9-68E3-5FAD-518031F137B4}" dt="2024-06-17T20:42:52.148" v="15" actId="20577"/>
        <pc:sldMkLst>
          <pc:docMk/>
          <pc:sldMk cId="3588759095" sldId="296"/>
        </pc:sldMkLst>
        <pc:spChg chg="add mod">
          <ac:chgData name="Adeoye, Simi" userId="S::sadeoye@oag.state.md.us::1d1cae97-7018-46fa-8ca3-f6e2b2f67140" providerId="AD" clId="Web-{BF07736A-7BB9-68E3-5FAD-518031F137B4}" dt="2024-06-17T20:42:45.211" v="14" actId="20577"/>
          <ac:spMkLst>
            <pc:docMk/>
            <pc:sldMk cId="3588759095" sldId="296"/>
            <ac:spMk id="3" creationId="{6197F5E7-DCD8-146A-99DB-6E4F232EBC33}"/>
          </ac:spMkLst>
        </pc:spChg>
        <pc:spChg chg="mod">
          <ac:chgData name="Adeoye, Simi" userId="S::sadeoye@oag.state.md.us::1d1cae97-7018-46fa-8ca3-f6e2b2f67140" providerId="AD" clId="Web-{BF07736A-7BB9-68E3-5FAD-518031F137B4}" dt="2024-06-17T20:42:39.695" v="11" actId="20577"/>
          <ac:spMkLst>
            <pc:docMk/>
            <pc:sldMk cId="3588759095" sldId="296"/>
            <ac:spMk id="5" creationId="{438A8F6F-3F24-2F79-6648-B83397003FE2}"/>
          </ac:spMkLst>
        </pc:spChg>
        <pc:spChg chg="mod">
          <ac:chgData name="Adeoye, Simi" userId="S::sadeoye@oag.state.md.us::1d1cae97-7018-46fa-8ca3-f6e2b2f67140" providerId="AD" clId="Web-{BF07736A-7BB9-68E3-5FAD-518031F137B4}" dt="2024-06-17T20:42:52.148" v="15" actId="20577"/>
          <ac:spMkLst>
            <pc:docMk/>
            <pc:sldMk cId="3588759095" sldId="296"/>
            <ac:spMk id="6" creationId="{BDB73F33-BF50-7C0D-7E05-0EAED5FEC065}"/>
          </ac:spMkLst>
        </pc:spChg>
        <pc:spChg chg="del">
          <ac:chgData name="Adeoye, Simi" userId="S::sadeoye@oag.state.md.us::1d1cae97-7018-46fa-8ca3-f6e2b2f67140" providerId="AD" clId="Web-{BF07736A-7BB9-68E3-5FAD-518031F137B4}" dt="2024-06-17T20:42:20.273" v="4"/>
          <ac:spMkLst>
            <pc:docMk/>
            <pc:sldMk cId="3588759095" sldId="296"/>
            <ac:spMk id="7" creationId="{A150C0EE-0D29-25F3-5457-50B80EE6D881}"/>
          </ac:spMkLst>
        </pc:spChg>
      </pc:sldChg>
    </pc:docChg>
  </pc:docChgLst>
  <pc:docChgLst>
    <pc:chgData name="Frink, Xavier" userId="S::xfrink@oag.state.md.us::36ac5be2-f360-4959-a341-d5ab6151c187" providerId="AD" clId="Web-{8386AA16-D35A-0F23-A627-FB6D29E8C511}"/>
    <pc:docChg chg="modSld">
      <pc:chgData name="Frink, Xavier" userId="S::xfrink@oag.state.md.us::36ac5be2-f360-4959-a341-d5ab6151c187" providerId="AD" clId="Web-{8386AA16-D35A-0F23-A627-FB6D29E8C511}" dt="2024-07-08T21:57:29.984" v="0"/>
      <pc:docMkLst>
        <pc:docMk/>
      </pc:docMkLst>
      <pc:sldChg chg="mod modShow">
        <pc:chgData name="Frink, Xavier" userId="S::xfrink@oag.state.md.us::36ac5be2-f360-4959-a341-d5ab6151c187" providerId="AD" clId="Web-{8386AA16-D35A-0F23-A627-FB6D29E8C511}" dt="2024-07-08T21:57:29.984" v="0"/>
        <pc:sldMkLst>
          <pc:docMk/>
          <pc:sldMk cId="1378261592" sldId="259"/>
        </pc:sldMkLst>
      </pc:sldChg>
    </pc:docChg>
  </pc:docChgLst>
  <pc:docChgLst>
    <pc:chgData name="Straughn, Karen" userId="S::kstraughn@oag.state.md.us::3de7d4a3-9896-4b81-97b9-98dd42c53d46" providerId="AD" clId="Web-{48F5FCA6-7BB0-1766-C824-0F42F7B468C7}"/>
    <pc:docChg chg="modSld">
      <pc:chgData name="Straughn, Karen" userId="S::kstraughn@oag.state.md.us::3de7d4a3-9896-4b81-97b9-98dd42c53d46" providerId="AD" clId="Web-{48F5FCA6-7BB0-1766-C824-0F42F7B468C7}" dt="2024-06-10T20:51:34.753" v="156" actId="20577"/>
      <pc:docMkLst>
        <pc:docMk/>
      </pc:docMkLst>
      <pc:sldChg chg="modSp">
        <pc:chgData name="Straughn, Karen" userId="S::kstraughn@oag.state.md.us::3de7d4a3-9896-4b81-97b9-98dd42c53d46" providerId="AD" clId="Web-{48F5FCA6-7BB0-1766-C824-0F42F7B468C7}" dt="2024-06-10T20:41:40.928" v="68" actId="20577"/>
        <pc:sldMkLst>
          <pc:docMk/>
          <pc:sldMk cId="2457375097" sldId="257"/>
        </pc:sldMkLst>
        <pc:spChg chg="mod">
          <ac:chgData name="Straughn, Karen" userId="S::kstraughn@oag.state.md.us::3de7d4a3-9896-4b81-97b9-98dd42c53d46" providerId="AD" clId="Web-{48F5FCA6-7BB0-1766-C824-0F42F7B468C7}" dt="2024-06-10T20:40:30.772" v="48" actId="20577"/>
          <ac:spMkLst>
            <pc:docMk/>
            <pc:sldMk cId="2457375097" sldId="257"/>
            <ac:spMk id="3" creationId="{8B1519A3-0CE8-4800-98FC-D1BB132EB1F5}"/>
          </ac:spMkLst>
        </pc:spChg>
        <pc:spChg chg="mod">
          <ac:chgData name="Straughn, Karen" userId="S::kstraughn@oag.state.md.us::3de7d4a3-9896-4b81-97b9-98dd42c53d46" providerId="AD" clId="Web-{48F5FCA6-7BB0-1766-C824-0F42F7B468C7}" dt="2024-06-10T20:41:40.928" v="68" actId="20577"/>
          <ac:spMkLst>
            <pc:docMk/>
            <pc:sldMk cId="2457375097" sldId="257"/>
            <ac:spMk id="4" creationId="{7CD683A5-3F63-94E6-A6EB-25CA5467128D}"/>
          </ac:spMkLst>
        </pc:spChg>
      </pc:sldChg>
      <pc:sldChg chg="modSp">
        <pc:chgData name="Straughn, Karen" userId="S::kstraughn@oag.state.md.us::3de7d4a3-9896-4b81-97b9-98dd42c53d46" providerId="AD" clId="Web-{48F5FCA6-7BB0-1766-C824-0F42F7B468C7}" dt="2024-06-10T20:43:13.490" v="86" actId="20577"/>
        <pc:sldMkLst>
          <pc:docMk/>
          <pc:sldMk cId="2552132449" sldId="260"/>
        </pc:sldMkLst>
        <pc:spChg chg="mod">
          <ac:chgData name="Straughn, Karen" userId="S::kstraughn@oag.state.md.us::3de7d4a3-9896-4b81-97b9-98dd42c53d46" providerId="AD" clId="Web-{48F5FCA6-7BB0-1766-C824-0F42F7B468C7}" dt="2024-06-10T20:43:13.490" v="86" actId="20577"/>
          <ac:spMkLst>
            <pc:docMk/>
            <pc:sldMk cId="2552132449" sldId="260"/>
            <ac:spMk id="3" creationId="{7BFB61B7-97C9-F93B-F660-AA4008D1E809}"/>
          </ac:spMkLst>
        </pc:spChg>
      </pc:sldChg>
      <pc:sldChg chg="modSp">
        <pc:chgData name="Straughn, Karen" userId="S::kstraughn@oag.state.md.us::3de7d4a3-9896-4b81-97b9-98dd42c53d46" providerId="AD" clId="Web-{48F5FCA6-7BB0-1766-C824-0F42F7B468C7}" dt="2024-06-10T20:42:41.162" v="81" actId="20577"/>
        <pc:sldMkLst>
          <pc:docMk/>
          <pc:sldMk cId="3588872553" sldId="262"/>
        </pc:sldMkLst>
        <pc:spChg chg="mod">
          <ac:chgData name="Straughn, Karen" userId="S::kstraughn@oag.state.md.us::3de7d4a3-9896-4b81-97b9-98dd42c53d46" providerId="AD" clId="Web-{48F5FCA6-7BB0-1766-C824-0F42F7B468C7}" dt="2024-06-10T20:42:41.162" v="81" actId="20577"/>
          <ac:spMkLst>
            <pc:docMk/>
            <pc:sldMk cId="3588872553" sldId="262"/>
            <ac:spMk id="3" creationId="{397A8ED5-8F79-5DDA-FAFC-07EA3469F08F}"/>
          </ac:spMkLst>
        </pc:spChg>
      </pc:sldChg>
      <pc:sldChg chg="modSp">
        <pc:chgData name="Straughn, Karen" userId="S::kstraughn@oag.state.md.us::3de7d4a3-9896-4b81-97b9-98dd42c53d46" providerId="AD" clId="Web-{48F5FCA6-7BB0-1766-C824-0F42F7B468C7}" dt="2024-06-10T20:45:23.708" v="93" actId="20577"/>
        <pc:sldMkLst>
          <pc:docMk/>
          <pc:sldMk cId="2805339437" sldId="287"/>
        </pc:sldMkLst>
        <pc:spChg chg="mod">
          <ac:chgData name="Straughn, Karen" userId="S::kstraughn@oag.state.md.us::3de7d4a3-9896-4b81-97b9-98dd42c53d46" providerId="AD" clId="Web-{48F5FCA6-7BB0-1766-C824-0F42F7B468C7}" dt="2024-06-10T20:45:23.708" v="93" actId="20577"/>
          <ac:spMkLst>
            <pc:docMk/>
            <pc:sldMk cId="2805339437" sldId="287"/>
            <ac:spMk id="3" creationId="{5B1B17F7-9B32-C74B-53A5-003BAC1E4921}"/>
          </ac:spMkLst>
        </pc:spChg>
      </pc:sldChg>
      <pc:sldChg chg="modSp">
        <pc:chgData name="Straughn, Karen" userId="S::kstraughn@oag.state.md.us::3de7d4a3-9896-4b81-97b9-98dd42c53d46" providerId="AD" clId="Web-{48F5FCA6-7BB0-1766-C824-0F42F7B468C7}" dt="2024-06-10T20:47:43.739" v="113" actId="20577"/>
        <pc:sldMkLst>
          <pc:docMk/>
          <pc:sldMk cId="2938146804" sldId="289"/>
        </pc:sldMkLst>
        <pc:graphicFrameChg chg="modGraphic">
          <ac:chgData name="Straughn, Karen" userId="S::kstraughn@oag.state.md.us::3de7d4a3-9896-4b81-97b9-98dd42c53d46" providerId="AD" clId="Web-{48F5FCA6-7BB0-1766-C824-0F42F7B468C7}" dt="2024-06-10T20:47:43.739" v="113" actId="20577"/>
          <ac:graphicFrameMkLst>
            <pc:docMk/>
            <pc:sldMk cId="2938146804" sldId="289"/>
            <ac:graphicFrameMk id="5" creationId="{3EE0A683-41B8-BABF-C706-DDABA1861690}"/>
          </ac:graphicFrameMkLst>
        </pc:graphicFrameChg>
      </pc:sldChg>
      <pc:sldChg chg="modSp">
        <pc:chgData name="Straughn, Karen" userId="S::kstraughn@oag.state.md.us::3de7d4a3-9896-4b81-97b9-98dd42c53d46" providerId="AD" clId="Web-{48F5FCA6-7BB0-1766-C824-0F42F7B468C7}" dt="2024-06-10T20:49:04.207" v="133" actId="20577"/>
        <pc:sldMkLst>
          <pc:docMk/>
          <pc:sldMk cId="935186276" sldId="290"/>
        </pc:sldMkLst>
        <pc:graphicFrameChg chg="modGraphic">
          <ac:chgData name="Straughn, Karen" userId="S::kstraughn@oag.state.md.us::3de7d4a3-9896-4b81-97b9-98dd42c53d46" providerId="AD" clId="Web-{48F5FCA6-7BB0-1766-C824-0F42F7B468C7}" dt="2024-06-10T20:49:04.207" v="133" actId="20577"/>
          <ac:graphicFrameMkLst>
            <pc:docMk/>
            <pc:sldMk cId="935186276" sldId="290"/>
            <ac:graphicFrameMk id="5" creationId="{4B7BD041-BF74-3D86-C9A3-9F2A4DA4C4FA}"/>
          </ac:graphicFrameMkLst>
        </pc:graphicFrameChg>
      </pc:sldChg>
      <pc:sldChg chg="modSp">
        <pc:chgData name="Straughn, Karen" userId="S::kstraughn@oag.state.md.us::3de7d4a3-9896-4b81-97b9-98dd42c53d46" providerId="AD" clId="Web-{48F5FCA6-7BB0-1766-C824-0F42F7B468C7}" dt="2024-06-10T20:45:59.427" v="95" actId="20577"/>
        <pc:sldMkLst>
          <pc:docMk/>
          <pc:sldMk cId="2850858612" sldId="291"/>
        </pc:sldMkLst>
        <pc:spChg chg="mod">
          <ac:chgData name="Straughn, Karen" userId="S::kstraughn@oag.state.md.us::3de7d4a3-9896-4b81-97b9-98dd42c53d46" providerId="AD" clId="Web-{48F5FCA6-7BB0-1766-C824-0F42F7B468C7}" dt="2024-06-10T20:45:59.427" v="95" actId="20577"/>
          <ac:spMkLst>
            <pc:docMk/>
            <pc:sldMk cId="2850858612" sldId="291"/>
            <ac:spMk id="3" creationId="{5B1B17F7-9B32-C74B-53A5-003BAC1E4921}"/>
          </ac:spMkLst>
        </pc:spChg>
      </pc:sldChg>
      <pc:sldChg chg="modSp">
        <pc:chgData name="Straughn, Karen" userId="S::kstraughn@oag.state.md.us::3de7d4a3-9896-4b81-97b9-98dd42c53d46" providerId="AD" clId="Web-{48F5FCA6-7BB0-1766-C824-0F42F7B468C7}" dt="2024-06-10T20:50:15.582" v="137" actId="20577"/>
        <pc:sldMkLst>
          <pc:docMk/>
          <pc:sldMk cId="2236693180" sldId="293"/>
        </pc:sldMkLst>
        <pc:spChg chg="mod">
          <ac:chgData name="Straughn, Karen" userId="S::kstraughn@oag.state.md.us::3de7d4a3-9896-4b81-97b9-98dd42c53d46" providerId="AD" clId="Web-{48F5FCA6-7BB0-1766-C824-0F42F7B468C7}" dt="2024-06-10T20:50:15.582" v="137" actId="20577"/>
          <ac:spMkLst>
            <pc:docMk/>
            <pc:sldMk cId="2236693180" sldId="293"/>
            <ac:spMk id="4" creationId="{A292F8FA-FE06-456B-DBB7-E81F47315ABF}"/>
          </ac:spMkLst>
        </pc:spChg>
      </pc:sldChg>
      <pc:sldChg chg="modSp">
        <pc:chgData name="Straughn, Karen" userId="S::kstraughn@oag.state.md.us::3de7d4a3-9896-4b81-97b9-98dd42c53d46" providerId="AD" clId="Web-{48F5FCA6-7BB0-1766-C824-0F42F7B468C7}" dt="2024-06-10T20:51:34.753" v="156" actId="20577"/>
        <pc:sldMkLst>
          <pc:docMk/>
          <pc:sldMk cId="2602008691" sldId="294"/>
        </pc:sldMkLst>
        <pc:spChg chg="mod">
          <ac:chgData name="Straughn, Karen" userId="S::kstraughn@oag.state.md.us::3de7d4a3-9896-4b81-97b9-98dd42c53d46" providerId="AD" clId="Web-{48F5FCA6-7BB0-1766-C824-0F42F7B468C7}" dt="2024-06-10T20:51:34.753" v="156" actId="20577"/>
          <ac:spMkLst>
            <pc:docMk/>
            <pc:sldMk cId="2602008691" sldId="294"/>
            <ac:spMk id="5" creationId="{438A8F6F-3F24-2F79-6648-B83397003FE2}"/>
          </ac:spMkLst>
        </pc:spChg>
      </pc:sldChg>
    </pc:docChg>
  </pc:docChgLst>
  <pc:docChgLst>
    <pc:chgData name="Adeoye, Simi" userId="S::sadeoye@oag.state.md.us::1d1cae97-7018-46fa-8ca3-f6e2b2f67140" providerId="AD" clId="Web-{6A98F5A3-0581-678E-14CE-D4CB2ED42839}"/>
    <pc:docChg chg="modSld">
      <pc:chgData name="Adeoye, Simi" userId="S::sadeoye@oag.state.md.us::1d1cae97-7018-46fa-8ca3-f6e2b2f67140" providerId="AD" clId="Web-{6A98F5A3-0581-678E-14CE-D4CB2ED42839}" dt="2024-06-12T17:14:00.041" v="0" actId="20577"/>
      <pc:docMkLst>
        <pc:docMk/>
      </pc:docMkLst>
      <pc:sldChg chg="modSp">
        <pc:chgData name="Adeoye, Simi" userId="S::sadeoye@oag.state.md.us::1d1cae97-7018-46fa-8ca3-f6e2b2f67140" providerId="AD" clId="Web-{6A98F5A3-0581-678E-14CE-D4CB2ED42839}" dt="2024-06-12T17:14:00.041" v="0" actId="20577"/>
        <pc:sldMkLst>
          <pc:docMk/>
          <pc:sldMk cId="2457375097" sldId="257"/>
        </pc:sldMkLst>
        <pc:spChg chg="mod">
          <ac:chgData name="Adeoye, Simi" userId="S::sadeoye@oag.state.md.us::1d1cae97-7018-46fa-8ca3-f6e2b2f67140" providerId="AD" clId="Web-{6A98F5A3-0581-678E-14CE-D4CB2ED42839}" dt="2024-06-12T17:14:00.041" v="0" actId="20577"/>
          <ac:spMkLst>
            <pc:docMk/>
            <pc:sldMk cId="2457375097" sldId="257"/>
            <ac:spMk id="3" creationId="{8B1519A3-0CE8-4800-98FC-D1BB132EB1F5}"/>
          </ac:spMkLst>
        </pc:spChg>
      </pc:sldChg>
    </pc:docChg>
  </pc:docChgLst>
  <pc:docChgLst>
    <pc:chgData name="Adeoye, Simi" userId="S::sadeoye@oag.state.md.us::1d1cae97-7018-46fa-8ca3-f6e2b2f67140" providerId="AD" clId="Web-{29FAE837-10CD-1552-DD11-5CC3B2596200}"/>
    <pc:docChg chg="modSld">
      <pc:chgData name="Adeoye, Simi" userId="S::sadeoye@oag.state.md.us::1d1cae97-7018-46fa-8ca3-f6e2b2f67140" providerId="AD" clId="Web-{29FAE837-10CD-1552-DD11-5CC3B2596200}" dt="2024-07-08T14:04:20.937" v="3" actId="20577"/>
      <pc:docMkLst>
        <pc:docMk/>
      </pc:docMkLst>
      <pc:sldChg chg="modSp">
        <pc:chgData name="Adeoye, Simi" userId="S::sadeoye@oag.state.md.us::1d1cae97-7018-46fa-8ca3-f6e2b2f67140" providerId="AD" clId="Web-{29FAE837-10CD-1552-DD11-5CC3B2596200}" dt="2024-07-08T14:04:20.937" v="3" actId="20577"/>
        <pc:sldMkLst>
          <pc:docMk/>
          <pc:sldMk cId="3588759095" sldId="296"/>
        </pc:sldMkLst>
        <pc:spChg chg="mod">
          <ac:chgData name="Adeoye, Simi" userId="S::sadeoye@oag.state.md.us::1d1cae97-7018-46fa-8ca3-f6e2b2f67140" providerId="AD" clId="Web-{29FAE837-10CD-1552-DD11-5CC3B2596200}" dt="2024-07-08T14:04:20.937" v="3" actId="20577"/>
          <ac:spMkLst>
            <pc:docMk/>
            <pc:sldMk cId="3588759095" sldId="296"/>
            <ac:spMk id="3" creationId="{6197F5E7-DCD8-146A-99DB-6E4F232EBC33}"/>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DA0422-4F7F-4D7F-B97D-45F748ADAD07}"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EF8471B-3DFE-43D9-9348-A1ACA8165654}">
      <dgm:prSet/>
      <dgm:spPr/>
      <dgm:t>
        <a:bodyPr/>
        <a:lstStyle/>
        <a:p>
          <a:pPr>
            <a:defRPr b="1"/>
          </a:pPr>
          <a:r>
            <a:rPr lang="en-US"/>
            <a:t>Vehicle Protection Products Registration Unit</a:t>
          </a:r>
        </a:p>
      </dgm:t>
    </dgm:pt>
    <dgm:pt modelId="{50C5B068-D96D-48ED-B321-0D433EA1EA8C}" type="parTrans" cxnId="{E085AA80-8631-44BD-B06D-9D94BB4D9422}">
      <dgm:prSet/>
      <dgm:spPr/>
      <dgm:t>
        <a:bodyPr/>
        <a:lstStyle/>
        <a:p>
          <a:endParaRPr lang="en-US"/>
        </a:p>
      </dgm:t>
    </dgm:pt>
    <dgm:pt modelId="{608513E7-3A63-4B52-A2CB-B97D155719CD}" type="sibTrans" cxnId="{E085AA80-8631-44BD-B06D-9D94BB4D9422}">
      <dgm:prSet/>
      <dgm:spPr/>
      <dgm:t>
        <a:bodyPr/>
        <a:lstStyle/>
        <a:p>
          <a:endParaRPr lang="en-US"/>
        </a:p>
      </dgm:t>
    </dgm:pt>
    <dgm:pt modelId="{38C32FDF-AA95-4D67-97DC-165BEDC63B95}">
      <dgm:prSet/>
      <dgm:spPr/>
      <dgm:t>
        <a:bodyPr/>
        <a:lstStyle/>
        <a:p>
          <a:r>
            <a:rPr lang="en-US"/>
            <a:t>(410) 576-6350</a:t>
          </a:r>
        </a:p>
      </dgm:t>
    </dgm:pt>
    <dgm:pt modelId="{4D4FBD52-98BF-4DC5-BDF2-B76E9CC33BBD}" type="parTrans" cxnId="{E107E491-5182-4C96-A260-292F24C8A072}">
      <dgm:prSet/>
      <dgm:spPr/>
      <dgm:t>
        <a:bodyPr/>
        <a:lstStyle/>
        <a:p>
          <a:endParaRPr lang="en-US"/>
        </a:p>
      </dgm:t>
    </dgm:pt>
    <dgm:pt modelId="{AD8D6575-286E-4A3D-99C7-5496A5931967}" type="sibTrans" cxnId="{E107E491-5182-4C96-A260-292F24C8A072}">
      <dgm:prSet/>
      <dgm:spPr/>
      <dgm:t>
        <a:bodyPr/>
        <a:lstStyle/>
        <a:p>
          <a:endParaRPr lang="en-US"/>
        </a:p>
      </dgm:t>
    </dgm:pt>
    <dgm:pt modelId="{4345EDC1-243E-4695-B1FF-35843670F61F}">
      <dgm:prSet/>
      <dgm:spPr/>
      <dgm:t>
        <a:bodyPr/>
        <a:lstStyle/>
        <a:p>
          <a:r>
            <a:rPr lang="en-US"/>
            <a:t>https://www.marylandattorneygeneral.gov/Pages/CPD/VPP/owners.aspx</a:t>
          </a:r>
        </a:p>
      </dgm:t>
    </dgm:pt>
    <dgm:pt modelId="{F9D33D92-E597-4101-A6A8-40B80070C3D0}" type="parTrans" cxnId="{49AE9FFC-50BB-453C-B0AD-0CDBD22BEB9B}">
      <dgm:prSet/>
      <dgm:spPr/>
      <dgm:t>
        <a:bodyPr/>
        <a:lstStyle/>
        <a:p>
          <a:endParaRPr lang="en-US"/>
        </a:p>
      </dgm:t>
    </dgm:pt>
    <dgm:pt modelId="{C21B5F96-302B-487D-8629-552B32FCB41C}" type="sibTrans" cxnId="{49AE9FFC-50BB-453C-B0AD-0CDBD22BEB9B}">
      <dgm:prSet/>
      <dgm:spPr/>
      <dgm:t>
        <a:bodyPr/>
        <a:lstStyle/>
        <a:p>
          <a:endParaRPr lang="en-US"/>
        </a:p>
      </dgm:t>
    </dgm:pt>
    <dgm:pt modelId="{06C3E210-B192-4095-9B2A-05DC15A18CF2}">
      <dgm:prSet/>
      <dgm:spPr/>
      <dgm:t>
        <a:bodyPr/>
        <a:lstStyle/>
        <a:p>
          <a:pPr>
            <a:defRPr b="1"/>
          </a:pPr>
          <a:r>
            <a:rPr lang="en-US"/>
            <a:t>Home Builder Registration Unit</a:t>
          </a:r>
        </a:p>
      </dgm:t>
    </dgm:pt>
    <dgm:pt modelId="{7B430825-E233-4B29-961D-9486956D859E}" type="parTrans" cxnId="{8B6D60BD-0D4E-42FA-9723-E453294507A3}">
      <dgm:prSet/>
      <dgm:spPr/>
      <dgm:t>
        <a:bodyPr/>
        <a:lstStyle/>
        <a:p>
          <a:endParaRPr lang="en-US"/>
        </a:p>
      </dgm:t>
    </dgm:pt>
    <dgm:pt modelId="{C63B29DD-9C5E-4DCC-820E-70555648B4DC}" type="sibTrans" cxnId="{8B6D60BD-0D4E-42FA-9723-E453294507A3}">
      <dgm:prSet/>
      <dgm:spPr/>
      <dgm:t>
        <a:bodyPr/>
        <a:lstStyle/>
        <a:p>
          <a:endParaRPr lang="en-US"/>
        </a:p>
      </dgm:t>
    </dgm:pt>
    <dgm:pt modelId="{2FB0337C-AED3-4A6F-868F-5A7EB2957BE8}">
      <dgm:prSet/>
      <dgm:spPr/>
      <dgm:t>
        <a:bodyPr/>
        <a:lstStyle/>
        <a:p>
          <a:r>
            <a:rPr lang="en-US"/>
            <a:t>Home Builder Guaranty Fund</a:t>
          </a:r>
        </a:p>
      </dgm:t>
    </dgm:pt>
    <dgm:pt modelId="{D572DBB2-BF0C-434C-8021-36AADE761DEE}" type="parTrans" cxnId="{3670F4F4-278B-4704-B7E6-7115735280FE}">
      <dgm:prSet/>
      <dgm:spPr/>
      <dgm:t>
        <a:bodyPr/>
        <a:lstStyle/>
        <a:p>
          <a:endParaRPr lang="en-US"/>
        </a:p>
      </dgm:t>
    </dgm:pt>
    <dgm:pt modelId="{DC59D2D5-5506-4F3B-8A45-9BED56035EF5}" type="sibTrans" cxnId="{3670F4F4-278B-4704-B7E6-7115735280FE}">
      <dgm:prSet/>
      <dgm:spPr/>
      <dgm:t>
        <a:bodyPr/>
        <a:lstStyle/>
        <a:p>
          <a:endParaRPr lang="en-US"/>
        </a:p>
      </dgm:t>
    </dgm:pt>
    <dgm:pt modelId="{DA7A3AA0-3B80-4ED0-88DE-AF348B9A5FCE}">
      <dgm:prSet/>
      <dgm:spPr/>
      <dgm:t>
        <a:bodyPr/>
        <a:lstStyle/>
        <a:p>
          <a:r>
            <a:rPr lang="en-US"/>
            <a:t>Registers Home Builders and Sales Reps.</a:t>
          </a:r>
        </a:p>
      </dgm:t>
    </dgm:pt>
    <dgm:pt modelId="{BED61A8D-629D-4F99-A6AC-9C6035119E41}" type="parTrans" cxnId="{3B497408-C85F-4DB7-B6BE-BF530546AA72}">
      <dgm:prSet/>
      <dgm:spPr/>
      <dgm:t>
        <a:bodyPr/>
        <a:lstStyle/>
        <a:p>
          <a:endParaRPr lang="en-US"/>
        </a:p>
      </dgm:t>
    </dgm:pt>
    <dgm:pt modelId="{D52D5886-5846-4240-8343-93B26BF3CEF4}" type="sibTrans" cxnId="{3B497408-C85F-4DB7-B6BE-BF530546AA72}">
      <dgm:prSet/>
      <dgm:spPr/>
      <dgm:t>
        <a:bodyPr/>
        <a:lstStyle/>
        <a:p>
          <a:endParaRPr lang="en-US"/>
        </a:p>
      </dgm:t>
    </dgm:pt>
    <dgm:pt modelId="{7A73B1E8-6464-4614-8876-389E5D690400}">
      <dgm:prSet/>
      <dgm:spPr/>
      <dgm:t>
        <a:bodyPr/>
        <a:lstStyle/>
        <a:p>
          <a:r>
            <a:rPr lang="en-US"/>
            <a:t>(410) 576-6573 or toll free at (877) 259-4525</a:t>
          </a:r>
        </a:p>
      </dgm:t>
    </dgm:pt>
    <dgm:pt modelId="{5E57CC3A-6801-41C1-B83A-9767D9CCF394}" type="parTrans" cxnId="{3FD5E275-7B82-4014-A908-09B37271B7E7}">
      <dgm:prSet/>
      <dgm:spPr/>
      <dgm:t>
        <a:bodyPr/>
        <a:lstStyle/>
        <a:p>
          <a:endParaRPr lang="en-US"/>
        </a:p>
      </dgm:t>
    </dgm:pt>
    <dgm:pt modelId="{17545917-1D0B-4E38-A917-491E923A308D}" type="sibTrans" cxnId="{3FD5E275-7B82-4014-A908-09B37271B7E7}">
      <dgm:prSet/>
      <dgm:spPr/>
      <dgm:t>
        <a:bodyPr/>
        <a:lstStyle/>
        <a:p>
          <a:endParaRPr lang="en-US"/>
        </a:p>
      </dgm:t>
    </dgm:pt>
    <dgm:pt modelId="{7C7A74F4-6254-4DCD-A5DC-6BD45CEC343C}">
      <dgm:prSet/>
      <dgm:spPr/>
      <dgm:t>
        <a:bodyPr/>
        <a:lstStyle/>
        <a:p>
          <a:r>
            <a:rPr lang="en-US"/>
            <a:t>https://www.marylandattorneygeneral.gov/Pages/CPD/Homebuilder/default.aspx</a:t>
          </a:r>
        </a:p>
      </dgm:t>
    </dgm:pt>
    <dgm:pt modelId="{166945B3-282E-45B7-BB0D-8661EF7D50AC}" type="parTrans" cxnId="{6949160E-6013-427A-B137-FD0CDEF9664E}">
      <dgm:prSet/>
      <dgm:spPr/>
      <dgm:t>
        <a:bodyPr/>
        <a:lstStyle/>
        <a:p>
          <a:endParaRPr lang="en-US"/>
        </a:p>
      </dgm:t>
    </dgm:pt>
    <dgm:pt modelId="{25E72E10-8C68-4B0E-9459-001242439C60}" type="sibTrans" cxnId="{6949160E-6013-427A-B137-FD0CDEF9664E}">
      <dgm:prSet/>
      <dgm:spPr/>
      <dgm:t>
        <a:bodyPr/>
        <a:lstStyle/>
        <a:p>
          <a:endParaRPr lang="en-US"/>
        </a:p>
      </dgm:t>
    </dgm:pt>
    <dgm:pt modelId="{0A4FA590-8640-4EA9-AED6-A9C17028BA9C}">
      <dgm:prSet/>
      <dgm:spPr/>
      <dgm:t>
        <a:bodyPr/>
        <a:lstStyle/>
        <a:p>
          <a:pPr>
            <a:defRPr b="1"/>
          </a:pPr>
          <a:r>
            <a:rPr lang="en-US"/>
            <a:t>Health Club Registration Unit</a:t>
          </a:r>
        </a:p>
      </dgm:t>
    </dgm:pt>
    <dgm:pt modelId="{037362B4-628D-4BFB-AC5B-F7D45DBAFBB1}" type="parTrans" cxnId="{2EC85B0D-252F-4C67-A7F5-661C7FC5832E}">
      <dgm:prSet/>
      <dgm:spPr/>
      <dgm:t>
        <a:bodyPr/>
        <a:lstStyle/>
        <a:p>
          <a:endParaRPr lang="en-US"/>
        </a:p>
      </dgm:t>
    </dgm:pt>
    <dgm:pt modelId="{7D69051F-6980-489B-975C-1B6199E6F69E}" type="sibTrans" cxnId="{2EC85B0D-252F-4C67-A7F5-661C7FC5832E}">
      <dgm:prSet/>
      <dgm:spPr/>
      <dgm:t>
        <a:bodyPr/>
        <a:lstStyle/>
        <a:p>
          <a:endParaRPr lang="en-US"/>
        </a:p>
      </dgm:t>
    </dgm:pt>
    <dgm:pt modelId="{D4E0628F-6466-4806-8B7C-F0E78A207C65}">
      <dgm:prSet/>
      <dgm:spPr/>
      <dgm:t>
        <a:bodyPr/>
        <a:lstStyle/>
        <a:p>
          <a:r>
            <a:rPr lang="en-US"/>
            <a:t>(410) 576-6350</a:t>
          </a:r>
        </a:p>
      </dgm:t>
    </dgm:pt>
    <dgm:pt modelId="{2E1A3023-2918-4E8D-9D19-39FBFA392C16}" type="parTrans" cxnId="{2868EA87-3BF7-47D8-A43D-B8F09F51F9B6}">
      <dgm:prSet/>
      <dgm:spPr/>
      <dgm:t>
        <a:bodyPr/>
        <a:lstStyle/>
        <a:p>
          <a:endParaRPr lang="en-US"/>
        </a:p>
      </dgm:t>
    </dgm:pt>
    <dgm:pt modelId="{6FA63CC3-E98B-400D-8BD0-DF195FFEEC6E}" type="sibTrans" cxnId="{2868EA87-3BF7-47D8-A43D-B8F09F51F9B6}">
      <dgm:prSet/>
      <dgm:spPr/>
      <dgm:t>
        <a:bodyPr/>
        <a:lstStyle/>
        <a:p>
          <a:endParaRPr lang="en-US"/>
        </a:p>
      </dgm:t>
    </dgm:pt>
    <dgm:pt modelId="{D7856DF3-2BC6-4B36-9226-878F5CDFC195}">
      <dgm:prSet/>
      <dgm:spPr/>
      <dgm:t>
        <a:bodyPr/>
        <a:lstStyle/>
        <a:p>
          <a:r>
            <a:rPr lang="en-US"/>
            <a:t>Website: https://www.marylandattorneygeneral.gov/Pages/CPD/Healthclub/default.aspx</a:t>
          </a:r>
        </a:p>
      </dgm:t>
    </dgm:pt>
    <dgm:pt modelId="{056112E8-217D-4F31-BBE6-0B6727C662BA}" type="parTrans" cxnId="{3AA7F2B1-DBBE-40F5-94B9-CE2FFBF78AE7}">
      <dgm:prSet/>
      <dgm:spPr/>
      <dgm:t>
        <a:bodyPr/>
        <a:lstStyle/>
        <a:p>
          <a:endParaRPr lang="en-US"/>
        </a:p>
      </dgm:t>
    </dgm:pt>
    <dgm:pt modelId="{F5658311-21D8-4444-88AA-0AB1E7D41D7E}" type="sibTrans" cxnId="{3AA7F2B1-DBBE-40F5-94B9-CE2FFBF78AE7}">
      <dgm:prSet/>
      <dgm:spPr/>
      <dgm:t>
        <a:bodyPr/>
        <a:lstStyle/>
        <a:p>
          <a:endParaRPr lang="en-US"/>
        </a:p>
      </dgm:t>
    </dgm:pt>
    <dgm:pt modelId="{573842EC-CC70-4DE1-A355-70B4F277EFF9}" type="pres">
      <dgm:prSet presAssocID="{47DA0422-4F7F-4D7F-B97D-45F748ADAD07}" presName="root" presStyleCnt="0">
        <dgm:presLayoutVars>
          <dgm:dir/>
          <dgm:resizeHandles val="exact"/>
        </dgm:presLayoutVars>
      </dgm:prSet>
      <dgm:spPr/>
    </dgm:pt>
    <dgm:pt modelId="{DB087E96-9895-4FFF-A19E-90A5D3BA7741}" type="pres">
      <dgm:prSet presAssocID="{BEF8471B-3DFE-43D9-9348-A1ACA8165654}" presName="compNode" presStyleCnt="0"/>
      <dgm:spPr/>
    </dgm:pt>
    <dgm:pt modelId="{BCD496E5-4D07-4FBB-8EDD-2F3C8460EC46}" type="pres">
      <dgm:prSet presAssocID="{BEF8471B-3DFE-43D9-9348-A1ACA816565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lectric Car"/>
        </a:ext>
      </dgm:extLst>
    </dgm:pt>
    <dgm:pt modelId="{9A8BC9AB-1896-4C78-8873-33AD0BAB6240}" type="pres">
      <dgm:prSet presAssocID="{BEF8471B-3DFE-43D9-9348-A1ACA8165654}" presName="iconSpace" presStyleCnt="0"/>
      <dgm:spPr/>
    </dgm:pt>
    <dgm:pt modelId="{DF741256-297C-460C-8498-B468C835DE4E}" type="pres">
      <dgm:prSet presAssocID="{BEF8471B-3DFE-43D9-9348-A1ACA8165654}" presName="parTx" presStyleLbl="revTx" presStyleIdx="0" presStyleCnt="6">
        <dgm:presLayoutVars>
          <dgm:chMax val="0"/>
          <dgm:chPref val="0"/>
        </dgm:presLayoutVars>
      </dgm:prSet>
      <dgm:spPr/>
    </dgm:pt>
    <dgm:pt modelId="{CB98F413-A321-4DBA-9DCF-F778526FAD9A}" type="pres">
      <dgm:prSet presAssocID="{BEF8471B-3DFE-43D9-9348-A1ACA8165654}" presName="txSpace" presStyleCnt="0"/>
      <dgm:spPr/>
    </dgm:pt>
    <dgm:pt modelId="{932E0235-38DF-40DF-9B84-E9B3F9182514}" type="pres">
      <dgm:prSet presAssocID="{BEF8471B-3DFE-43D9-9348-A1ACA8165654}" presName="desTx" presStyleLbl="revTx" presStyleIdx="1" presStyleCnt="6">
        <dgm:presLayoutVars/>
      </dgm:prSet>
      <dgm:spPr/>
    </dgm:pt>
    <dgm:pt modelId="{0CE9FBD0-A68D-4CAE-A038-2151CE400651}" type="pres">
      <dgm:prSet presAssocID="{608513E7-3A63-4B52-A2CB-B97D155719CD}" presName="sibTrans" presStyleCnt="0"/>
      <dgm:spPr/>
    </dgm:pt>
    <dgm:pt modelId="{1CF2BD13-29B1-43A7-B45C-DC1AF25CC32A}" type="pres">
      <dgm:prSet presAssocID="{06C3E210-B192-4095-9B2A-05DC15A18CF2}" presName="compNode" presStyleCnt="0"/>
      <dgm:spPr/>
    </dgm:pt>
    <dgm:pt modelId="{34412DB0-4AE7-4495-AF0F-A67FD23E10AC}" type="pres">
      <dgm:prSet presAssocID="{06C3E210-B192-4095-9B2A-05DC15A18CF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burban scene"/>
        </a:ext>
      </dgm:extLst>
    </dgm:pt>
    <dgm:pt modelId="{508F4CBA-7366-4320-981F-8D27537E85ED}" type="pres">
      <dgm:prSet presAssocID="{06C3E210-B192-4095-9B2A-05DC15A18CF2}" presName="iconSpace" presStyleCnt="0"/>
      <dgm:spPr/>
    </dgm:pt>
    <dgm:pt modelId="{72AB1252-134C-4298-A890-FDE534ABBA7B}" type="pres">
      <dgm:prSet presAssocID="{06C3E210-B192-4095-9B2A-05DC15A18CF2}" presName="parTx" presStyleLbl="revTx" presStyleIdx="2" presStyleCnt="6">
        <dgm:presLayoutVars>
          <dgm:chMax val="0"/>
          <dgm:chPref val="0"/>
        </dgm:presLayoutVars>
      </dgm:prSet>
      <dgm:spPr/>
    </dgm:pt>
    <dgm:pt modelId="{F05CFD5D-06DC-485D-ADCB-67C4792E5BE4}" type="pres">
      <dgm:prSet presAssocID="{06C3E210-B192-4095-9B2A-05DC15A18CF2}" presName="txSpace" presStyleCnt="0"/>
      <dgm:spPr/>
    </dgm:pt>
    <dgm:pt modelId="{035EA2C5-4FAA-4D6F-BDED-A12A0B92FBAD}" type="pres">
      <dgm:prSet presAssocID="{06C3E210-B192-4095-9B2A-05DC15A18CF2}" presName="desTx" presStyleLbl="revTx" presStyleIdx="3" presStyleCnt="6">
        <dgm:presLayoutVars/>
      </dgm:prSet>
      <dgm:spPr/>
    </dgm:pt>
    <dgm:pt modelId="{4429E0A6-BB12-4AE9-9E51-A1B54E7FF550}" type="pres">
      <dgm:prSet presAssocID="{C63B29DD-9C5E-4DCC-820E-70555648B4DC}" presName="sibTrans" presStyleCnt="0"/>
      <dgm:spPr/>
    </dgm:pt>
    <dgm:pt modelId="{D1385201-F60A-4433-BD16-7DEE77F17BE7}" type="pres">
      <dgm:prSet presAssocID="{0A4FA590-8640-4EA9-AED6-A9C17028BA9C}" presName="compNode" presStyleCnt="0"/>
      <dgm:spPr/>
    </dgm:pt>
    <dgm:pt modelId="{39A42E8A-C83C-418F-A173-6F98A9644F2D}" type="pres">
      <dgm:prSet presAssocID="{0A4FA590-8640-4EA9-AED6-A9C17028BA9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solidFill>
            <a:srgbClr val="213043"/>
          </a:solidFill>
        </a:ln>
      </dgm:spPr>
      <dgm:extLst>
        <a:ext uri="{E40237B7-FDA0-4F09-8148-C483321AD2D9}">
          <dgm14:cNvPr xmlns:dgm14="http://schemas.microsoft.com/office/drawing/2010/diagram" id="0" name="" descr="Dumbbell with solid fill"/>
        </a:ext>
      </dgm:extLst>
    </dgm:pt>
    <dgm:pt modelId="{6E4F8B2D-B82C-466C-976C-36FCFEBC2454}" type="pres">
      <dgm:prSet presAssocID="{0A4FA590-8640-4EA9-AED6-A9C17028BA9C}" presName="iconSpace" presStyleCnt="0"/>
      <dgm:spPr/>
    </dgm:pt>
    <dgm:pt modelId="{1F3333AF-D388-49D2-B0B5-339692AA98F0}" type="pres">
      <dgm:prSet presAssocID="{0A4FA590-8640-4EA9-AED6-A9C17028BA9C}" presName="parTx" presStyleLbl="revTx" presStyleIdx="4" presStyleCnt="6">
        <dgm:presLayoutVars>
          <dgm:chMax val="0"/>
          <dgm:chPref val="0"/>
        </dgm:presLayoutVars>
      </dgm:prSet>
      <dgm:spPr/>
    </dgm:pt>
    <dgm:pt modelId="{20633AF0-2522-45E5-A35B-26B3D504344D}" type="pres">
      <dgm:prSet presAssocID="{0A4FA590-8640-4EA9-AED6-A9C17028BA9C}" presName="txSpace" presStyleCnt="0"/>
      <dgm:spPr/>
    </dgm:pt>
    <dgm:pt modelId="{9C270121-856D-44E1-A78F-AA6A73E3C91A}" type="pres">
      <dgm:prSet presAssocID="{0A4FA590-8640-4EA9-AED6-A9C17028BA9C}" presName="desTx" presStyleLbl="revTx" presStyleIdx="5" presStyleCnt="6">
        <dgm:presLayoutVars/>
      </dgm:prSet>
      <dgm:spPr/>
    </dgm:pt>
  </dgm:ptLst>
  <dgm:cxnLst>
    <dgm:cxn modelId="{3B497408-C85F-4DB7-B6BE-BF530546AA72}" srcId="{06C3E210-B192-4095-9B2A-05DC15A18CF2}" destId="{DA7A3AA0-3B80-4ED0-88DE-AF348B9A5FCE}" srcOrd="1" destOrd="0" parTransId="{BED61A8D-629D-4F99-A6AC-9C6035119E41}" sibTransId="{D52D5886-5846-4240-8343-93B26BF3CEF4}"/>
    <dgm:cxn modelId="{2EC85B0D-252F-4C67-A7F5-661C7FC5832E}" srcId="{47DA0422-4F7F-4D7F-B97D-45F748ADAD07}" destId="{0A4FA590-8640-4EA9-AED6-A9C17028BA9C}" srcOrd="2" destOrd="0" parTransId="{037362B4-628D-4BFB-AC5B-F7D45DBAFBB1}" sibTransId="{7D69051F-6980-489B-975C-1B6199E6F69E}"/>
    <dgm:cxn modelId="{6949160E-6013-427A-B137-FD0CDEF9664E}" srcId="{06C3E210-B192-4095-9B2A-05DC15A18CF2}" destId="{7C7A74F4-6254-4DCD-A5DC-6BD45CEC343C}" srcOrd="3" destOrd="0" parTransId="{166945B3-282E-45B7-BB0D-8661EF7D50AC}" sibTransId="{25E72E10-8C68-4B0E-9459-001242439C60}"/>
    <dgm:cxn modelId="{B74CDE0F-8DBE-461A-B6B6-F8B99A31FCBF}" type="presOf" srcId="{47DA0422-4F7F-4D7F-B97D-45F748ADAD07}" destId="{573842EC-CC70-4DE1-A355-70B4F277EFF9}" srcOrd="0" destOrd="0" presId="urn:microsoft.com/office/officeart/2018/2/layout/IconLabelDescriptionList"/>
    <dgm:cxn modelId="{AC8FAF62-18BD-47D0-9134-5FAB1AB529FE}" type="presOf" srcId="{DA7A3AA0-3B80-4ED0-88DE-AF348B9A5FCE}" destId="{035EA2C5-4FAA-4D6F-BDED-A12A0B92FBAD}" srcOrd="0" destOrd="1" presId="urn:microsoft.com/office/officeart/2018/2/layout/IconLabelDescriptionList"/>
    <dgm:cxn modelId="{1B138454-6CEE-4D11-A8B5-90148ADEC894}" type="presOf" srcId="{2FB0337C-AED3-4A6F-868F-5A7EB2957BE8}" destId="{035EA2C5-4FAA-4D6F-BDED-A12A0B92FBAD}" srcOrd="0" destOrd="0" presId="urn:microsoft.com/office/officeart/2018/2/layout/IconLabelDescriptionList"/>
    <dgm:cxn modelId="{3FD5E275-7B82-4014-A908-09B37271B7E7}" srcId="{06C3E210-B192-4095-9B2A-05DC15A18CF2}" destId="{7A73B1E8-6464-4614-8876-389E5D690400}" srcOrd="2" destOrd="0" parTransId="{5E57CC3A-6801-41C1-B83A-9767D9CCF394}" sibTransId="{17545917-1D0B-4E38-A917-491E923A308D}"/>
    <dgm:cxn modelId="{59C5877A-310B-4557-8484-B2D1D7B89E73}" type="presOf" srcId="{D4E0628F-6466-4806-8B7C-F0E78A207C65}" destId="{9C270121-856D-44E1-A78F-AA6A73E3C91A}" srcOrd="0" destOrd="0" presId="urn:microsoft.com/office/officeart/2018/2/layout/IconLabelDescriptionList"/>
    <dgm:cxn modelId="{E085AA80-8631-44BD-B06D-9D94BB4D9422}" srcId="{47DA0422-4F7F-4D7F-B97D-45F748ADAD07}" destId="{BEF8471B-3DFE-43D9-9348-A1ACA8165654}" srcOrd="0" destOrd="0" parTransId="{50C5B068-D96D-48ED-B321-0D433EA1EA8C}" sibTransId="{608513E7-3A63-4B52-A2CB-B97D155719CD}"/>
    <dgm:cxn modelId="{2868EA87-3BF7-47D8-A43D-B8F09F51F9B6}" srcId="{0A4FA590-8640-4EA9-AED6-A9C17028BA9C}" destId="{D4E0628F-6466-4806-8B7C-F0E78A207C65}" srcOrd="0" destOrd="0" parTransId="{2E1A3023-2918-4E8D-9D19-39FBFA392C16}" sibTransId="{6FA63CC3-E98B-400D-8BD0-DF195FFEEC6E}"/>
    <dgm:cxn modelId="{649ED58E-69B1-4C5E-9865-6D85E8B4DBD7}" type="presOf" srcId="{7C7A74F4-6254-4DCD-A5DC-6BD45CEC343C}" destId="{035EA2C5-4FAA-4D6F-BDED-A12A0B92FBAD}" srcOrd="0" destOrd="3" presId="urn:microsoft.com/office/officeart/2018/2/layout/IconLabelDescriptionList"/>
    <dgm:cxn modelId="{E107E491-5182-4C96-A260-292F24C8A072}" srcId="{BEF8471B-3DFE-43D9-9348-A1ACA8165654}" destId="{38C32FDF-AA95-4D67-97DC-165BEDC63B95}" srcOrd="0" destOrd="0" parTransId="{4D4FBD52-98BF-4DC5-BDF2-B76E9CC33BBD}" sibTransId="{AD8D6575-286E-4A3D-99C7-5496A5931967}"/>
    <dgm:cxn modelId="{02F4609F-E7CF-4039-9D3A-1464F4D41269}" type="presOf" srcId="{0A4FA590-8640-4EA9-AED6-A9C17028BA9C}" destId="{1F3333AF-D388-49D2-B0B5-339692AA98F0}" srcOrd="0" destOrd="0" presId="urn:microsoft.com/office/officeart/2018/2/layout/IconLabelDescriptionList"/>
    <dgm:cxn modelId="{623349AD-B98C-40E6-98C9-AEB49928FB13}" type="presOf" srcId="{D7856DF3-2BC6-4B36-9226-878F5CDFC195}" destId="{9C270121-856D-44E1-A78F-AA6A73E3C91A}" srcOrd="0" destOrd="1" presId="urn:microsoft.com/office/officeart/2018/2/layout/IconLabelDescriptionList"/>
    <dgm:cxn modelId="{3AA7F2B1-DBBE-40F5-94B9-CE2FFBF78AE7}" srcId="{0A4FA590-8640-4EA9-AED6-A9C17028BA9C}" destId="{D7856DF3-2BC6-4B36-9226-878F5CDFC195}" srcOrd="1" destOrd="0" parTransId="{056112E8-217D-4F31-BBE6-0B6727C662BA}" sibTransId="{F5658311-21D8-4444-88AA-0AB1E7D41D7E}"/>
    <dgm:cxn modelId="{8B6D60BD-0D4E-42FA-9723-E453294507A3}" srcId="{47DA0422-4F7F-4D7F-B97D-45F748ADAD07}" destId="{06C3E210-B192-4095-9B2A-05DC15A18CF2}" srcOrd="1" destOrd="0" parTransId="{7B430825-E233-4B29-961D-9486956D859E}" sibTransId="{C63B29DD-9C5E-4DCC-820E-70555648B4DC}"/>
    <dgm:cxn modelId="{2CABA1CE-4009-4480-9A60-6F2977BA88D9}" type="presOf" srcId="{38C32FDF-AA95-4D67-97DC-165BEDC63B95}" destId="{932E0235-38DF-40DF-9B84-E9B3F9182514}" srcOrd="0" destOrd="0" presId="urn:microsoft.com/office/officeart/2018/2/layout/IconLabelDescriptionList"/>
    <dgm:cxn modelId="{7E4860DB-9D35-46C5-82EB-26594CFEE445}" type="presOf" srcId="{06C3E210-B192-4095-9B2A-05DC15A18CF2}" destId="{72AB1252-134C-4298-A890-FDE534ABBA7B}" srcOrd="0" destOrd="0" presId="urn:microsoft.com/office/officeart/2018/2/layout/IconLabelDescriptionList"/>
    <dgm:cxn modelId="{1EFCE7E6-EE1C-4071-8007-CE84080FF5E4}" type="presOf" srcId="{7A73B1E8-6464-4614-8876-389E5D690400}" destId="{035EA2C5-4FAA-4D6F-BDED-A12A0B92FBAD}" srcOrd="0" destOrd="2" presId="urn:microsoft.com/office/officeart/2018/2/layout/IconLabelDescriptionList"/>
    <dgm:cxn modelId="{7AF2CDF2-77F9-4171-95E6-240973A2E87B}" type="presOf" srcId="{BEF8471B-3DFE-43D9-9348-A1ACA8165654}" destId="{DF741256-297C-460C-8498-B468C835DE4E}" srcOrd="0" destOrd="0" presId="urn:microsoft.com/office/officeart/2018/2/layout/IconLabelDescriptionList"/>
    <dgm:cxn modelId="{3670F4F4-278B-4704-B7E6-7115735280FE}" srcId="{06C3E210-B192-4095-9B2A-05DC15A18CF2}" destId="{2FB0337C-AED3-4A6F-868F-5A7EB2957BE8}" srcOrd="0" destOrd="0" parTransId="{D572DBB2-BF0C-434C-8021-36AADE761DEE}" sibTransId="{DC59D2D5-5506-4F3B-8A45-9BED56035EF5}"/>
    <dgm:cxn modelId="{B94AF2F5-E881-4DAA-A58C-689A5B5B3834}" type="presOf" srcId="{4345EDC1-243E-4695-B1FF-35843670F61F}" destId="{932E0235-38DF-40DF-9B84-E9B3F9182514}" srcOrd="0" destOrd="1" presId="urn:microsoft.com/office/officeart/2018/2/layout/IconLabelDescriptionList"/>
    <dgm:cxn modelId="{49AE9FFC-50BB-453C-B0AD-0CDBD22BEB9B}" srcId="{BEF8471B-3DFE-43D9-9348-A1ACA8165654}" destId="{4345EDC1-243E-4695-B1FF-35843670F61F}" srcOrd="1" destOrd="0" parTransId="{F9D33D92-E597-4101-A6A8-40B80070C3D0}" sibTransId="{C21B5F96-302B-487D-8629-552B32FCB41C}"/>
    <dgm:cxn modelId="{5C85D2AC-08A0-4009-B18B-885E5FA50F5A}" type="presParOf" srcId="{573842EC-CC70-4DE1-A355-70B4F277EFF9}" destId="{DB087E96-9895-4FFF-A19E-90A5D3BA7741}" srcOrd="0" destOrd="0" presId="urn:microsoft.com/office/officeart/2018/2/layout/IconLabelDescriptionList"/>
    <dgm:cxn modelId="{DB95650B-633E-45A9-938A-05A9E808C89A}" type="presParOf" srcId="{DB087E96-9895-4FFF-A19E-90A5D3BA7741}" destId="{BCD496E5-4D07-4FBB-8EDD-2F3C8460EC46}" srcOrd="0" destOrd="0" presId="urn:microsoft.com/office/officeart/2018/2/layout/IconLabelDescriptionList"/>
    <dgm:cxn modelId="{414CBC17-3AD7-4858-B364-0BC3D83A765B}" type="presParOf" srcId="{DB087E96-9895-4FFF-A19E-90A5D3BA7741}" destId="{9A8BC9AB-1896-4C78-8873-33AD0BAB6240}" srcOrd="1" destOrd="0" presId="urn:microsoft.com/office/officeart/2018/2/layout/IconLabelDescriptionList"/>
    <dgm:cxn modelId="{15ED1C79-E711-4547-A68F-3623BB855DB2}" type="presParOf" srcId="{DB087E96-9895-4FFF-A19E-90A5D3BA7741}" destId="{DF741256-297C-460C-8498-B468C835DE4E}" srcOrd="2" destOrd="0" presId="urn:microsoft.com/office/officeart/2018/2/layout/IconLabelDescriptionList"/>
    <dgm:cxn modelId="{8908ED9C-5540-4C6F-A0D4-1728ED8AA031}" type="presParOf" srcId="{DB087E96-9895-4FFF-A19E-90A5D3BA7741}" destId="{CB98F413-A321-4DBA-9DCF-F778526FAD9A}" srcOrd="3" destOrd="0" presId="urn:microsoft.com/office/officeart/2018/2/layout/IconLabelDescriptionList"/>
    <dgm:cxn modelId="{626B13E0-732D-4DA6-9893-E7838DF7C9CA}" type="presParOf" srcId="{DB087E96-9895-4FFF-A19E-90A5D3BA7741}" destId="{932E0235-38DF-40DF-9B84-E9B3F9182514}" srcOrd="4" destOrd="0" presId="urn:microsoft.com/office/officeart/2018/2/layout/IconLabelDescriptionList"/>
    <dgm:cxn modelId="{8E1EDB45-897C-4EC0-92A1-D3A8294E7953}" type="presParOf" srcId="{573842EC-CC70-4DE1-A355-70B4F277EFF9}" destId="{0CE9FBD0-A68D-4CAE-A038-2151CE400651}" srcOrd="1" destOrd="0" presId="urn:microsoft.com/office/officeart/2018/2/layout/IconLabelDescriptionList"/>
    <dgm:cxn modelId="{CCCB9D06-66F1-40A8-9257-1EB5A809E7CC}" type="presParOf" srcId="{573842EC-CC70-4DE1-A355-70B4F277EFF9}" destId="{1CF2BD13-29B1-43A7-B45C-DC1AF25CC32A}" srcOrd="2" destOrd="0" presId="urn:microsoft.com/office/officeart/2018/2/layout/IconLabelDescriptionList"/>
    <dgm:cxn modelId="{785D2241-74E2-4726-AD94-60ED98E4224B}" type="presParOf" srcId="{1CF2BD13-29B1-43A7-B45C-DC1AF25CC32A}" destId="{34412DB0-4AE7-4495-AF0F-A67FD23E10AC}" srcOrd="0" destOrd="0" presId="urn:microsoft.com/office/officeart/2018/2/layout/IconLabelDescriptionList"/>
    <dgm:cxn modelId="{0766E40C-AA36-4042-8F99-2C1129BC3B33}" type="presParOf" srcId="{1CF2BD13-29B1-43A7-B45C-DC1AF25CC32A}" destId="{508F4CBA-7366-4320-981F-8D27537E85ED}" srcOrd="1" destOrd="0" presId="urn:microsoft.com/office/officeart/2018/2/layout/IconLabelDescriptionList"/>
    <dgm:cxn modelId="{BBD3E7DC-0AC8-4C86-8F41-7F1B593B46D6}" type="presParOf" srcId="{1CF2BD13-29B1-43A7-B45C-DC1AF25CC32A}" destId="{72AB1252-134C-4298-A890-FDE534ABBA7B}" srcOrd="2" destOrd="0" presId="urn:microsoft.com/office/officeart/2018/2/layout/IconLabelDescriptionList"/>
    <dgm:cxn modelId="{0B3472A2-E0FD-404C-B170-EA9B82298F74}" type="presParOf" srcId="{1CF2BD13-29B1-43A7-B45C-DC1AF25CC32A}" destId="{F05CFD5D-06DC-485D-ADCB-67C4792E5BE4}" srcOrd="3" destOrd="0" presId="urn:microsoft.com/office/officeart/2018/2/layout/IconLabelDescriptionList"/>
    <dgm:cxn modelId="{1842B13C-FFC9-4300-A35E-1F469B62161C}" type="presParOf" srcId="{1CF2BD13-29B1-43A7-B45C-DC1AF25CC32A}" destId="{035EA2C5-4FAA-4D6F-BDED-A12A0B92FBAD}" srcOrd="4" destOrd="0" presId="urn:microsoft.com/office/officeart/2018/2/layout/IconLabelDescriptionList"/>
    <dgm:cxn modelId="{65017DC4-F78E-4A8F-9D77-D14FAB28DA88}" type="presParOf" srcId="{573842EC-CC70-4DE1-A355-70B4F277EFF9}" destId="{4429E0A6-BB12-4AE9-9E51-A1B54E7FF550}" srcOrd="3" destOrd="0" presId="urn:microsoft.com/office/officeart/2018/2/layout/IconLabelDescriptionList"/>
    <dgm:cxn modelId="{5C72EFE5-5E91-4D66-9D27-77FEFD7D594F}" type="presParOf" srcId="{573842EC-CC70-4DE1-A355-70B4F277EFF9}" destId="{D1385201-F60A-4433-BD16-7DEE77F17BE7}" srcOrd="4" destOrd="0" presId="urn:microsoft.com/office/officeart/2018/2/layout/IconLabelDescriptionList"/>
    <dgm:cxn modelId="{ADE69501-E1CD-47ED-8348-BEDD7F52BC11}" type="presParOf" srcId="{D1385201-F60A-4433-BD16-7DEE77F17BE7}" destId="{39A42E8A-C83C-418F-A173-6F98A9644F2D}" srcOrd="0" destOrd="0" presId="urn:microsoft.com/office/officeart/2018/2/layout/IconLabelDescriptionList"/>
    <dgm:cxn modelId="{2453F745-2539-482A-8E48-4B26E7490B32}" type="presParOf" srcId="{D1385201-F60A-4433-BD16-7DEE77F17BE7}" destId="{6E4F8B2D-B82C-466C-976C-36FCFEBC2454}" srcOrd="1" destOrd="0" presId="urn:microsoft.com/office/officeart/2018/2/layout/IconLabelDescriptionList"/>
    <dgm:cxn modelId="{35592507-64D8-4A03-80CF-89B026BF9E9E}" type="presParOf" srcId="{D1385201-F60A-4433-BD16-7DEE77F17BE7}" destId="{1F3333AF-D388-49D2-B0B5-339692AA98F0}" srcOrd="2" destOrd="0" presId="urn:microsoft.com/office/officeart/2018/2/layout/IconLabelDescriptionList"/>
    <dgm:cxn modelId="{F82447DB-A019-46C2-83EF-E40D6E52DA83}" type="presParOf" srcId="{D1385201-F60A-4433-BD16-7DEE77F17BE7}" destId="{20633AF0-2522-45E5-A35B-26B3D504344D}" srcOrd="3" destOrd="0" presId="urn:microsoft.com/office/officeart/2018/2/layout/IconLabelDescriptionList"/>
    <dgm:cxn modelId="{282E2EEF-2BF7-4DC1-874B-44ACB573293F}" type="presParOf" srcId="{D1385201-F60A-4433-BD16-7DEE77F17BE7}" destId="{9C270121-856D-44E1-A78F-AA6A73E3C91A}"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75A966-18A4-4EA2-B7EC-8DE80256F7A8}"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E35E473-729D-4957-ABF4-D0D7A2722222}">
      <dgm:prSet/>
      <dgm:spPr/>
      <dgm:t>
        <a:bodyPr/>
        <a:lstStyle/>
        <a:p>
          <a:pPr>
            <a:defRPr b="1"/>
          </a:pPr>
          <a:r>
            <a:rPr lang="en-US" dirty="0"/>
            <a:t>Purchase of Goods</a:t>
          </a:r>
        </a:p>
      </dgm:t>
    </dgm:pt>
    <dgm:pt modelId="{4ED5D136-3DEF-460B-B657-078859EEA91E}" type="parTrans" cxnId="{B28F33A8-8751-4C42-B33A-20B6D6AA0D49}">
      <dgm:prSet/>
      <dgm:spPr/>
      <dgm:t>
        <a:bodyPr/>
        <a:lstStyle/>
        <a:p>
          <a:endParaRPr lang="en-US"/>
        </a:p>
      </dgm:t>
    </dgm:pt>
    <dgm:pt modelId="{ACC2D4D4-2385-48E1-92F2-7DE3B099D00C}" type="sibTrans" cxnId="{B28F33A8-8751-4C42-B33A-20B6D6AA0D49}">
      <dgm:prSet/>
      <dgm:spPr/>
      <dgm:t>
        <a:bodyPr/>
        <a:lstStyle/>
        <a:p>
          <a:endParaRPr lang="en-US"/>
        </a:p>
      </dgm:t>
    </dgm:pt>
    <dgm:pt modelId="{D6842DDC-F210-45DD-A5B8-8D3AFCE3C068}">
      <dgm:prSet/>
      <dgm:spPr/>
      <dgm:t>
        <a:bodyPr/>
        <a:lstStyle/>
        <a:p>
          <a:pPr rtl="0"/>
          <a:r>
            <a:rPr lang="en-US" dirty="0"/>
            <a:t>All </a:t>
          </a:r>
          <a:r>
            <a:rPr lang="en-US" dirty="0">
              <a:latin typeface="Calisto MT" panose="02040603050505030304"/>
            </a:rPr>
            <a:t>consumer goods</a:t>
          </a:r>
          <a:r>
            <a:rPr lang="en-US" dirty="0"/>
            <a:t> are covered by warranties</a:t>
          </a:r>
          <a:r>
            <a:rPr lang="en-US" dirty="0">
              <a:latin typeface="Calisto MT" panose="02040603050505030304"/>
            </a:rPr>
            <a:t> (except certain used autos)</a:t>
          </a:r>
          <a:endParaRPr lang="en-US" dirty="0"/>
        </a:p>
      </dgm:t>
    </dgm:pt>
    <dgm:pt modelId="{D6F9752E-194B-4065-9232-D3695567BE60}" type="parTrans" cxnId="{70882337-0B5C-4146-AC6D-32F61C2AB4ED}">
      <dgm:prSet/>
      <dgm:spPr/>
      <dgm:t>
        <a:bodyPr/>
        <a:lstStyle/>
        <a:p>
          <a:endParaRPr lang="en-US"/>
        </a:p>
      </dgm:t>
    </dgm:pt>
    <dgm:pt modelId="{FA7EE561-9FE7-4175-9748-C77907F707AA}" type="sibTrans" cxnId="{70882337-0B5C-4146-AC6D-32F61C2AB4ED}">
      <dgm:prSet/>
      <dgm:spPr/>
      <dgm:t>
        <a:bodyPr/>
        <a:lstStyle/>
        <a:p>
          <a:endParaRPr lang="en-US"/>
        </a:p>
      </dgm:t>
    </dgm:pt>
    <dgm:pt modelId="{123B9EDB-EAF3-4888-A237-304967372742}">
      <dgm:prSet/>
      <dgm:spPr/>
      <dgm:t>
        <a:bodyPr/>
        <a:lstStyle/>
        <a:p>
          <a:pPr rtl="0">
            <a:defRPr b="1"/>
          </a:pPr>
          <a:r>
            <a:rPr lang="en-US" dirty="0"/>
            <a:t>Miracle Cures</a:t>
          </a:r>
          <a:r>
            <a:rPr lang="en-US" dirty="0">
              <a:latin typeface="Calisto MT" panose="02040603050505030304"/>
            </a:rPr>
            <a:t> </a:t>
          </a:r>
        </a:p>
      </dgm:t>
    </dgm:pt>
    <dgm:pt modelId="{769108C6-7362-4339-A6DD-AB222ADF7BCC}" type="parTrans" cxnId="{2DEFAC4E-14DB-4FE7-90E5-59521761CADB}">
      <dgm:prSet/>
      <dgm:spPr/>
      <dgm:t>
        <a:bodyPr/>
        <a:lstStyle/>
        <a:p>
          <a:endParaRPr lang="en-US"/>
        </a:p>
      </dgm:t>
    </dgm:pt>
    <dgm:pt modelId="{5D6A7D85-0310-4E14-9B51-EB74DFCEEFF6}" type="sibTrans" cxnId="{2DEFAC4E-14DB-4FE7-90E5-59521761CADB}">
      <dgm:prSet/>
      <dgm:spPr/>
      <dgm:t>
        <a:bodyPr/>
        <a:lstStyle/>
        <a:p>
          <a:endParaRPr lang="en-US"/>
        </a:p>
      </dgm:t>
    </dgm:pt>
    <dgm:pt modelId="{50645C08-3882-4764-8805-3324727B6144}">
      <dgm:prSet/>
      <dgm:spPr/>
      <dgm:t>
        <a:bodyPr/>
        <a:lstStyle/>
        <a:p>
          <a:pPr rtl="0"/>
          <a:r>
            <a:rPr lang="en-US" dirty="0"/>
            <a:t>Always consult with a medical professional before taking new drugs or supplements</a:t>
          </a:r>
          <a:r>
            <a:rPr lang="en-US" dirty="0">
              <a:latin typeface="Calisto MT" panose="02040603050505030304"/>
            </a:rPr>
            <a:t> </a:t>
          </a:r>
          <a:endParaRPr lang="en-US" dirty="0"/>
        </a:p>
      </dgm:t>
    </dgm:pt>
    <dgm:pt modelId="{17B0C59F-9944-44AF-A051-6C6E5957F5AE}" type="parTrans" cxnId="{E79260B1-7F90-4BDC-B486-BA6375087042}">
      <dgm:prSet/>
      <dgm:spPr/>
      <dgm:t>
        <a:bodyPr/>
        <a:lstStyle/>
        <a:p>
          <a:endParaRPr lang="en-US"/>
        </a:p>
      </dgm:t>
    </dgm:pt>
    <dgm:pt modelId="{9FEB0B89-DC22-447E-8D07-D548EB459F1C}" type="sibTrans" cxnId="{E79260B1-7F90-4BDC-B486-BA6375087042}">
      <dgm:prSet/>
      <dgm:spPr/>
      <dgm:t>
        <a:bodyPr/>
        <a:lstStyle/>
        <a:p>
          <a:endParaRPr lang="en-US"/>
        </a:p>
      </dgm:t>
    </dgm:pt>
    <dgm:pt modelId="{646AA7E9-A387-4AA9-9803-CE2C55ECA92E}">
      <dgm:prSet/>
      <dgm:spPr/>
      <dgm:t>
        <a:bodyPr/>
        <a:lstStyle/>
        <a:p>
          <a:pPr>
            <a:defRPr b="1"/>
          </a:pPr>
          <a:r>
            <a:rPr lang="en-US" dirty="0"/>
            <a:t>Prize/Sales Promotion</a:t>
          </a:r>
        </a:p>
      </dgm:t>
    </dgm:pt>
    <dgm:pt modelId="{B4224A0E-7F7F-4539-A197-83730B9E0E87}" type="parTrans" cxnId="{18804919-2121-49D8-9ED2-21D4000CB440}">
      <dgm:prSet/>
      <dgm:spPr/>
      <dgm:t>
        <a:bodyPr/>
        <a:lstStyle/>
        <a:p>
          <a:endParaRPr lang="en-US"/>
        </a:p>
      </dgm:t>
    </dgm:pt>
    <dgm:pt modelId="{D1233E80-836F-48A0-AFEC-6EF4AE6F742E}" type="sibTrans" cxnId="{18804919-2121-49D8-9ED2-21D4000CB440}">
      <dgm:prSet/>
      <dgm:spPr/>
      <dgm:t>
        <a:bodyPr/>
        <a:lstStyle/>
        <a:p>
          <a:endParaRPr lang="en-US"/>
        </a:p>
      </dgm:t>
    </dgm:pt>
    <dgm:pt modelId="{D94DD05E-C210-4C97-B32C-EC31155F0F99}">
      <dgm:prSet/>
      <dgm:spPr/>
      <dgm:t>
        <a:bodyPr/>
        <a:lstStyle/>
        <a:p>
          <a:r>
            <a:rPr lang="en-US" dirty="0"/>
            <a:t>Under Maryland law you cannot be required to pay a fee or purchase goods to participate in a sales promotion</a:t>
          </a:r>
        </a:p>
      </dgm:t>
    </dgm:pt>
    <dgm:pt modelId="{87FFC645-67ED-46B6-A0AD-F8D7F20E3A37}" type="parTrans" cxnId="{C61151B4-B3DE-4E25-B51C-8AAE497519BE}">
      <dgm:prSet/>
      <dgm:spPr/>
      <dgm:t>
        <a:bodyPr/>
        <a:lstStyle/>
        <a:p>
          <a:endParaRPr lang="en-US"/>
        </a:p>
      </dgm:t>
    </dgm:pt>
    <dgm:pt modelId="{6DBC6C8E-5DC3-46E0-B26C-49353A6B7BC6}" type="sibTrans" cxnId="{C61151B4-B3DE-4E25-B51C-8AAE497519BE}">
      <dgm:prSet/>
      <dgm:spPr/>
      <dgm:t>
        <a:bodyPr/>
        <a:lstStyle/>
        <a:p>
          <a:endParaRPr lang="en-US"/>
        </a:p>
      </dgm:t>
    </dgm:pt>
    <dgm:pt modelId="{BB9352F5-D77E-41EA-A23A-1457A01669E2}">
      <dgm:prSet/>
      <dgm:spPr/>
      <dgm:t>
        <a:bodyPr/>
        <a:lstStyle/>
        <a:p>
          <a:pPr rtl="0">
            <a:defRPr b="1"/>
          </a:pPr>
          <a:r>
            <a:rPr lang="en-US" dirty="0"/>
            <a:t>Charities</a:t>
          </a:r>
          <a:r>
            <a:rPr lang="en-US" dirty="0">
              <a:latin typeface="Calisto MT" panose="02040603050505030304"/>
            </a:rPr>
            <a:t> </a:t>
          </a:r>
          <a:endParaRPr lang="en-US" dirty="0"/>
        </a:p>
      </dgm:t>
    </dgm:pt>
    <dgm:pt modelId="{973BB660-500D-48B6-A68E-E146EE756762}" type="parTrans" cxnId="{E0C018D4-F030-42BC-812C-0B1A6F2BCC22}">
      <dgm:prSet/>
      <dgm:spPr/>
      <dgm:t>
        <a:bodyPr/>
        <a:lstStyle/>
        <a:p>
          <a:endParaRPr lang="en-US"/>
        </a:p>
      </dgm:t>
    </dgm:pt>
    <dgm:pt modelId="{322A8235-4B64-4DC1-860D-DFAC8C364D27}" type="sibTrans" cxnId="{E0C018D4-F030-42BC-812C-0B1A6F2BCC22}">
      <dgm:prSet/>
      <dgm:spPr/>
      <dgm:t>
        <a:bodyPr/>
        <a:lstStyle/>
        <a:p>
          <a:endParaRPr lang="en-US"/>
        </a:p>
      </dgm:t>
    </dgm:pt>
    <dgm:pt modelId="{DB8E5E56-3A0C-4328-9049-F86E46ED87FE}">
      <dgm:prSet/>
      <dgm:spPr/>
      <dgm:t>
        <a:bodyPr/>
        <a:lstStyle/>
        <a:p>
          <a:r>
            <a:rPr lang="en-US" dirty="0"/>
            <a:t>Do not be pressured into giving</a:t>
          </a:r>
        </a:p>
      </dgm:t>
    </dgm:pt>
    <dgm:pt modelId="{8C11D18A-370E-451F-8CA0-4C9D2F2A8447}" type="parTrans" cxnId="{29CB4B9A-CBF3-4996-A025-DFAB4E0543C8}">
      <dgm:prSet/>
      <dgm:spPr/>
      <dgm:t>
        <a:bodyPr/>
        <a:lstStyle/>
        <a:p>
          <a:endParaRPr lang="en-US"/>
        </a:p>
      </dgm:t>
    </dgm:pt>
    <dgm:pt modelId="{9B79F026-307B-445E-B59D-377B0E35D43B}" type="sibTrans" cxnId="{29CB4B9A-CBF3-4996-A025-DFAB4E0543C8}">
      <dgm:prSet/>
      <dgm:spPr/>
      <dgm:t>
        <a:bodyPr/>
        <a:lstStyle/>
        <a:p>
          <a:endParaRPr lang="en-US"/>
        </a:p>
      </dgm:t>
    </dgm:pt>
    <dgm:pt modelId="{A05E7982-B606-4B3A-8EB5-8CA18AA3EB67}">
      <dgm:prSet/>
      <dgm:spPr/>
      <dgm:t>
        <a:bodyPr/>
        <a:lstStyle/>
        <a:p>
          <a:pPr rtl="0"/>
          <a:r>
            <a:rPr lang="en-US" dirty="0"/>
            <a:t>Ask for written information</a:t>
          </a:r>
          <a:r>
            <a:rPr lang="en-US" dirty="0">
              <a:latin typeface="Calisto MT" panose="02040603050505030304"/>
            </a:rPr>
            <a:t> </a:t>
          </a:r>
          <a:endParaRPr lang="en-US" dirty="0"/>
        </a:p>
      </dgm:t>
    </dgm:pt>
    <dgm:pt modelId="{9ACEFB24-A0A9-47F6-BF43-FA6E12BE8916}" type="parTrans" cxnId="{F5347B38-7646-41F0-A3A9-E43DA95C0961}">
      <dgm:prSet/>
      <dgm:spPr/>
      <dgm:t>
        <a:bodyPr/>
        <a:lstStyle/>
        <a:p>
          <a:endParaRPr lang="en-US"/>
        </a:p>
      </dgm:t>
    </dgm:pt>
    <dgm:pt modelId="{26688EF6-4E45-4FAD-8DEE-B49C9C09684C}" type="sibTrans" cxnId="{F5347B38-7646-41F0-A3A9-E43DA95C0961}">
      <dgm:prSet/>
      <dgm:spPr/>
      <dgm:t>
        <a:bodyPr/>
        <a:lstStyle/>
        <a:p>
          <a:endParaRPr lang="en-US"/>
        </a:p>
      </dgm:t>
    </dgm:pt>
    <dgm:pt modelId="{1AB309F4-FE6B-4D6B-A4A1-D9C0C500A297}">
      <dgm:prSet/>
      <dgm:spPr/>
      <dgm:t>
        <a:bodyPr/>
        <a:lstStyle/>
        <a:p>
          <a:r>
            <a:rPr lang="en-US" dirty="0"/>
            <a:t>Legitimate charities must be registered with the Secretary of State</a:t>
          </a:r>
        </a:p>
      </dgm:t>
    </dgm:pt>
    <dgm:pt modelId="{DDBBC5BA-CEFF-4F70-94FE-497EADBAD3A7}" type="parTrans" cxnId="{599249EA-26FC-41C3-8FE4-E742BE326BB4}">
      <dgm:prSet/>
      <dgm:spPr/>
      <dgm:t>
        <a:bodyPr/>
        <a:lstStyle/>
        <a:p>
          <a:endParaRPr lang="en-US"/>
        </a:p>
      </dgm:t>
    </dgm:pt>
    <dgm:pt modelId="{24743DBA-622E-4C4C-AF24-6B20476249EE}" type="sibTrans" cxnId="{599249EA-26FC-41C3-8FE4-E742BE326BB4}">
      <dgm:prSet/>
      <dgm:spPr/>
      <dgm:t>
        <a:bodyPr/>
        <a:lstStyle/>
        <a:p>
          <a:endParaRPr lang="en-US"/>
        </a:p>
      </dgm:t>
    </dgm:pt>
    <dgm:pt modelId="{60FBD7F9-C2BB-4F3A-9115-EBE8C3D09DEE}" type="pres">
      <dgm:prSet presAssocID="{2475A966-18A4-4EA2-B7EC-8DE80256F7A8}" presName="root" presStyleCnt="0">
        <dgm:presLayoutVars>
          <dgm:dir/>
          <dgm:resizeHandles val="exact"/>
        </dgm:presLayoutVars>
      </dgm:prSet>
      <dgm:spPr/>
    </dgm:pt>
    <dgm:pt modelId="{392847DD-B645-4F73-8540-5D9057124001}" type="pres">
      <dgm:prSet presAssocID="{DE35E473-729D-4957-ABF4-D0D7A2722222}" presName="compNode" presStyleCnt="0"/>
      <dgm:spPr/>
    </dgm:pt>
    <dgm:pt modelId="{09F2C069-20E4-476B-8C07-790224C166FD}" type="pres">
      <dgm:prSet presAssocID="{DE35E473-729D-4957-ABF4-D0D7A272222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hopping cart"/>
        </a:ext>
      </dgm:extLst>
    </dgm:pt>
    <dgm:pt modelId="{7569F0F8-3ACF-41EF-8468-06E10CFBAC39}" type="pres">
      <dgm:prSet presAssocID="{DE35E473-729D-4957-ABF4-D0D7A2722222}" presName="iconSpace" presStyleCnt="0"/>
      <dgm:spPr/>
    </dgm:pt>
    <dgm:pt modelId="{31068F80-16A3-448E-A799-4173CB9B22DF}" type="pres">
      <dgm:prSet presAssocID="{DE35E473-729D-4957-ABF4-D0D7A2722222}" presName="parTx" presStyleLbl="revTx" presStyleIdx="0" presStyleCnt="8">
        <dgm:presLayoutVars>
          <dgm:chMax val="0"/>
          <dgm:chPref val="0"/>
        </dgm:presLayoutVars>
      </dgm:prSet>
      <dgm:spPr/>
    </dgm:pt>
    <dgm:pt modelId="{8B0DFF52-BBCB-43A2-BD5A-BF02FEE91CFE}" type="pres">
      <dgm:prSet presAssocID="{DE35E473-729D-4957-ABF4-D0D7A2722222}" presName="txSpace" presStyleCnt="0"/>
      <dgm:spPr/>
    </dgm:pt>
    <dgm:pt modelId="{0965387F-3B4F-4ADA-B18B-58657EF20851}" type="pres">
      <dgm:prSet presAssocID="{DE35E473-729D-4957-ABF4-D0D7A2722222}" presName="desTx" presStyleLbl="revTx" presStyleIdx="1" presStyleCnt="8">
        <dgm:presLayoutVars/>
      </dgm:prSet>
      <dgm:spPr/>
    </dgm:pt>
    <dgm:pt modelId="{477181EB-7BB8-49C1-A69F-A4235F047D3B}" type="pres">
      <dgm:prSet presAssocID="{ACC2D4D4-2385-48E1-92F2-7DE3B099D00C}" presName="sibTrans" presStyleCnt="0"/>
      <dgm:spPr/>
    </dgm:pt>
    <dgm:pt modelId="{A3DF2402-71EA-4BC1-BFE4-01E837D581DD}" type="pres">
      <dgm:prSet presAssocID="{123B9EDB-EAF3-4888-A237-304967372742}" presName="compNode" presStyleCnt="0"/>
      <dgm:spPr/>
    </dgm:pt>
    <dgm:pt modelId="{5C69A240-5E8C-4AAC-99B3-995156CED9CE}" type="pres">
      <dgm:prSet presAssocID="{123B9EDB-EAF3-4888-A237-30496737274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ine"/>
        </a:ext>
      </dgm:extLst>
    </dgm:pt>
    <dgm:pt modelId="{628CEB7A-16F2-4086-934A-1FE0495AA9B7}" type="pres">
      <dgm:prSet presAssocID="{123B9EDB-EAF3-4888-A237-304967372742}" presName="iconSpace" presStyleCnt="0"/>
      <dgm:spPr/>
    </dgm:pt>
    <dgm:pt modelId="{31387539-8620-4146-A46A-0011392F9F8C}" type="pres">
      <dgm:prSet presAssocID="{123B9EDB-EAF3-4888-A237-304967372742}" presName="parTx" presStyleLbl="revTx" presStyleIdx="2" presStyleCnt="8">
        <dgm:presLayoutVars>
          <dgm:chMax val="0"/>
          <dgm:chPref val="0"/>
        </dgm:presLayoutVars>
      </dgm:prSet>
      <dgm:spPr/>
    </dgm:pt>
    <dgm:pt modelId="{8CB731F7-A039-4BF1-9865-FACBC6F8D5B2}" type="pres">
      <dgm:prSet presAssocID="{123B9EDB-EAF3-4888-A237-304967372742}" presName="txSpace" presStyleCnt="0"/>
      <dgm:spPr/>
    </dgm:pt>
    <dgm:pt modelId="{13F21888-6AB6-49B6-8537-ECF1635E97BD}" type="pres">
      <dgm:prSet presAssocID="{123B9EDB-EAF3-4888-A237-304967372742}" presName="desTx" presStyleLbl="revTx" presStyleIdx="3" presStyleCnt="8">
        <dgm:presLayoutVars/>
      </dgm:prSet>
      <dgm:spPr/>
    </dgm:pt>
    <dgm:pt modelId="{91D5107D-CD8C-4F0B-A08E-C533F3744B1D}" type="pres">
      <dgm:prSet presAssocID="{5D6A7D85-0310-4E14-9B51-EB74DFCEEFF6}" presName="sibTrans" presStyleCnt="0"/>
      <dgm:spPr/>
    </dgm:pt>
    <dgm:pt modelId="{0C523DEA-7291-425E-B25F-251CC5C3B1F0}" type="pres">
      <dgm:prSet presAssocID="{646AA7E9-A387-4AA9-9803-CE2C55ECA92E}" presName="compNode" presStyleCnt="0"/>
      <dgm:spPr/>
    </dgm:pt>
    <dgm:pt modelId="{C4672856-CD5E-4A91-9592-9E3AB2858769}" type="pres">
      <dgm:prSet presAssocID="{646AA7E9-A387-4AA9-9803-CE2C55ECA92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6D826257-8129-4839-93E1-FF2CEF63C347}" type="pres">
      <dgm:prSet presAssocID="{646AA7E9-A387-4AA9-9803-CE2C55ECA92E}" presName="iconSpace" presStyleCnt="0"/>
      <dgm:spPr/>
    </dgm:pt>
    <dgm:pt modelId="{4143C51E-694A-4617-B735-B6D8D28C3C20}" type="pres">
      <dgm:prSet presAssocID="{646AA7E9-A387-4AA9-9803-CE2C55ECA92E}" presName="parTx" presStyleLbl="revTx" presStyleIdx="4" presStyleCnt="8">
        <dgm:presLayoutVars>
          <dgm:chMax val="0"/>
          <dgm:chPref val="0"/>
        </dgm:presLayoutVars>
      </dgm:prSet>
      <dgm:spPr/>
    </dgm:pt>
    <dgm:pt modelId="{25D911C3-5DAF-46DA-8C32-1BA2636CC9A3}" type="pres">
      <dgm:prSet presAssocID="{646AA7E9-A387-4AA9-9803-CE2C55ECA92E}" presName="txSpace" presStyleCnt="0"/>
      <dgm:spPr/>
    </dgm:pt>
    <dgm:pt modelId="{D9746219-4A52-4FA3-B55C-3976DED5722F}" type="pres">
      <dgm:prSet presAssocID="{646AA7E9-A387-4AA9-9803-CE2C55ECA92E}" presName="desTx" presStyleLbl="revTx" presStyleIdx="5" presStyleCnt="8">
        <dgm:presLayoutVars/>
      </dgm:prSet>
      <dgm:spPr/>
    </dgm:pt>
    <dgm:pt modelId="{D5C20C85-8860-4C28-B528-36E3E8D011F0}" type="pres">
      <dgm:prSet presAssocID="{D1233E80-836F-48A0-AFEC-6EF4AE6F742E}" presName="sibTrans" presStyleCnt="0"/>
      <dgm:spPr/>
    </dgm:pt>
    <dgm:pt modelId="{82A90DFE-2F76-40EE-B125-BA0636C7ADE4}" type="pres">
      <dgm:prSet presAssocID="{BB9352F5-D77E-41EA-A23A-1457A01669E2}" presName="compNode" presStyleCnt="0"/>
      <dgm:spPr/>
    </dgm:pt>
    <dgm:pt modelId="{DF89979D-772C-4477-B4C5-03D32D800AF1}" type="pres">
      <dgm:prSet presAssocID="{BB9352F5-D77E-41EA-A23A-1457A01669E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Philanthropy with solid fill"/>
        </a:ext>
      </dgm:extLst>
    </dgm:pt>
    <dgm:pt modelId="{24547AEE-5DD4-44EF-A168-8D1F6C360949}" type="pres">
      <dgm:prSet presAssocID="{BB9352F5-D77E-41EA-A23A-1457A01669E2}" presName="iconSpace" presStyleCnt="0"/>
      <dgm:spPr/>
    </dgm:pt>
    <dgm:pt modelId="{B770B71A-333F-44EA-813B-7136836CEA30}" type="pres">
      <dgm:prSet presAssocID="{BB9352F5-D77E-41EA-A23A-1457A01669E2}" presName="parTx" presStyleLbl="revTx" presStyleIdx="6" presStyleCnt="8">
        <dgm:presLayoutVars>
          <dgm:chMax val="0"/>
          <dgm:chPref val="0"/>
        </dgm:presLayoutVars>
      </dgm:prSet>
      <dgm:spPr/>
    </dgm:pt>
    <dgm:pt modelId="{9C77F8C3-341B-43DA-8DC4-C0C0C90E527D}" type="pres">
      <dgm:prSet presAssocID="{BB9352F5-D77E-41EA-A23A-1457A01669E2}" presName="txSpace" presStyleCnt="0"/>
      <dgm:spPr/>
    </dgm:pt>
    <dgm:pt modelId="{B9330963-925F-499F-8553-FD1B41F0E2BA}" type="pres">
      <dgm:prSet presAssocID="{BB9352F5-D77E-41EA-A23A-1457A01669E2}" presName="desTx" presStyleLbl="revTx" presStyleIdx="7" presStyleCnt="8">
        <dgm:presLayoutVars/>
      </dgm:prSet>
      <dgm:spPr/>
    </dgm:pt>
  </dgm:ptLst>
  <dgm:cxnLst>
    <dgm:cxn modelId="{E06FC208-D6B0-4BAE-876B-9C96F570CF01}" type="presOf" srcId="{2475A966-18A4-4EA2-B7EC-8DE80256F7A8}" destId="{60FBD7F9-C2BB-4F3A-9115-EBE8C3D09DEE}" srcOrd="0" destOrd="0" presId="urn:microsoft.com/office/officeart/2018/2/layout/IconLabelDescriptionList"/>
    <dgm:cxn modelId="{6899AD18-3EFC-4FCB-8E9F-B4968D7ECDB1}" type="presOf" srcId="{1AB309F4-FE6B-4D6B-A4A1-D9C0C500A297}" destId="{B9330963-925F-499F-8553-FD1B41F0E2BA}" srcOrd="0" destOrd="2" presId="urn:microsoft.com/office/officeart/2018/2/layout/IconLabelDescriptionList"/>
    <dgm:cxn modelId="{18804919-2121-49D8-9ED2-21D4000CB440}" srcId="{2475A966-18A4-4EA2-B7EC-8DE80256F7A8}" destId="{646AA7E9-A387-4AA9-9803-CE2C55ECA92E}" srcOrd="2" destOrd="0" parTransId="{B4224A0E-7F7F-4539-A197-83730B9E0E87}" sibTransId="{D1233E80-836F-48A0-AFEC-6EF4AE6F742E}"/>
    <dgm:cxn modelId="{D54F6E26-90AA-4F3A-8854-7649AD531F84}" type="presOf" srcId="{DE35E473-729D-4957-ABF4-D0D7A2722222}" destId="{31068F80-16A3-448E-A799-4173CB9B22DF}" srcOrd="0" destOrd="0" presId="urn:microsoft.com/office/officeart/2018/2/layout/IconLabelDescriptionList"/>
    <dgm:cxn modelId="{4878C432-3DDE-45B5-95A9-026894E941F6}" type="presOf" srcId="{D6842DDC-F210-45DD-A5B8-8D3AFCE3C068}" destId="{0965387F-3B4F-4ADA-B18B-58657EF20851}" srcOrd="0" destOrd="0" presId="urn:microsoft.com/office/officeart/2018/2/layout/IconLabelDescriptionList"/>
    <dgm:cxn modelId="{70882337-0B5C-4146-AC6D-32F61C2AB4ED}" srcId="{DE35E473-729D-4957-ABF4-D0D7A2722222}" destId="{D6842DDC-F210-45DD-A5B8-8D3AFCE3C068}" srcOrd="0" destOrd="0" parTransId="{D6F9752E-194B-4065-9232-D3695567BE60}" sibTransId="{FA7EE561-9FE7-4175-9748-C77907F707AA}"/>
    <dgm:cxn modelId="{F5347B38-7646-41F0-A3A9-E43DA95C0961}" srcId="{BB9352F5-D77E-41EA-A23A-1457A01669E2}" destId="{A05E7982-B606-4B3A-8EB5-8CA18AA3EB67}" srcOrd="1" destOrd="0" parTransId="{9ACEFB24-A0A9-47F6-BF43-FA6E12BE8916}" sibTransId="{26688EF6-4E45-4FAD-8DEE-B49C9C09684C}"/>
    <dgm:cxn modelId="{819BD54A-CDAA-49DD-AAB3-A5419F9E2B22}" type="presOf" srcId="{646AA7E9-A387-4AA9-9803-CE2C55ECA92E}" destId="{4143C51E-694A-4617-B735-B6D8D28C3C20}" srcOrd="0" destOrd="0" presId="urn:microsoft.com/office/officeart/2018/2/layout/IconLabelDescriptionList"/>
    <dgm:cxn modelId="{2DEFAC4E-14DB-4FE7-90E5-59521761CADB}" srcId="{2475A966-18A4-4EA2-B7EC-8DE80256F7A8}" destId="{123B9EDB-EAF3-4888-A237-304967372742}" srcOrd="1" destOrd="0" parTransId="{769108C6-7362-4339-A6DD-AB222ADF7BCC}" sibTransId="{5D6A7D85-0310-4E14-9B51-EB74DFCEEFF6}"/>
    <dgm:cxn modelId="{D0AEE574-D496-4CC6-B5A6-3A7A52397230}" type="presOf" srcId="{50645C08-3882-4764-8805-3324727B6144}" destId="{13F21888-6AB6-49B6-8537-ECF1635E97BD}" srcOrd="0" destOrd="0" presId="urn:microsoft.com/office/officeart/2018/2/layout/IconLabelDescriptionList"/>
    <dgm:cxn modelId="{6D9F9E85-1AD8-4CB7-B4CF-3A182CFE4A31}" type="presOf" srcId="{D94DD05E-C210-4C97-B32C-EC31155F0F99}" destId="{D9746219-4A52-4FA3-B55C-3976DED5722F}" srcOrd="0" destOrd="0" presId="urn:microsoft.com/office/officeart/2018/2/layout/IconLabelDescriptionList"/>
    <dgm:cxn modelId="{35FBAD90-AFD6-485E-999D-C28D470997D3}" type="presOf" srcId="{A05E7982-B606-4B3A-8EB5-8CA18AA3EB67}" destId="{B9330963-925F-499F-8553-FD1B41F0E2BA}" srcOrd="0" destOrd="1" presId="urn:microsoft.com/office/officeart/2018/2/layout/IconLabelDescriptionList"/>
    <dgm:cxn modelId="{C4F77D99-11A9-45E4-B87A-0CC99CC4F8F4}" type="presOf" srcId="{DB8E5E56-3A0C-4328-9049-F86E46ED87FE}" destId="{B9330963-925F-499F-8553-FD1B41F0E2BA}" srcOrd="0" destOrd="0" presId="urn:microsoft.com/office/officeart/2018/2/layout/IconLabelDescriptionList"/>
    <dgm:cxn modelId="{29CB4B9A-CBF3-4996-A025-DFAB4E0543C8}" srcId="{BB9352F5-D77E-41EA-A23A-1457A01669E2}" destId="{DB8E5E56-3A0C-4328-9049-F86E46ED87FE}" srcOrd="0" destOrd="0" parTransId="{8C11D18A-370E-451F-8CA0-4C9D2F2A8447}" sibTransId="{9B79F026-307B-445E-B59D-377B0E35D43B}"/>
    <dgm:cxn modelId="{B28F33A8-8751-4C42-B33A-20B6D6AA0D49}" srcId="{2475A966-18A4-4EA2-B7EC-8DE80256F7A8}" destId="{DE35E473-729D-4957-ABF4-D0D7A2722222}" srcOrd="0" destOrd="0" parTransId="{4ED5D136-3DEF-460B-B657-078859EEA91E}" sibTransId="{ACC2D4D4-2385-48E1-92F2-7DE3B099D00C}"/>
    <dgm:cxn modelId="{E79260B1-7F90-4BDC-B486-BA6375087042}" srcId="{123B9EDB-EAF3-4888-A237-304967372742}" destId="{50645C08-3882-4764-8805-3324727B6144}" srcOrd="0" destOrd="0" parTransId="{17B0C59F-9944-44AF-A051-6C6E5957F5AE}" sibTransId="{9FEB0B89-DC22-447E-8D07-D548EB459F1C}"/>
    <dgm:cxn modelId="{C61151B4-B3DE-4E25-B51C-8AAE497519BE}" srcId="{646AA7E9-A387-4AA9-9803-CE2C55ECA92E}" destId="{D94DD05E-C210-4C97-B32C-EC31155F0F99}" srcOrd="0" destOrd="0" parTransId="{87FFC645-67ED-46B6-A0AD-F8D7F20E3A37}" sibTransId="{6DBC6C8E-5DC3-46E0-B26C-49353A6B7BC6}"/>
    <dgm:cxn modelId="{1B2720C8-8E3B-45EF-AA21-C6A3B67B6598}" type="presOf" srcId="{BB9352F5-D77E-41EA-A23A-1457A01669E2}" destId="{B770B71A-333F-44EA-813B-7136836CEA30}" srcOrd="0" destOrd="0" presId="urn:microsoft.com/office/officeart/2018/2/layout/IconLabelDescriptionList"/>
    <dgm:cxn modelId="{E0C018D4-F030-42BC-812C-0B1A6F2BCC22}" srcId="{2475A966-18A4-4EA2-B7EC-8DE80256F7A8}" destId="{BB9352F5-D77E-41EA-A23A-1457A01669E2}" srcOrd="3" destOrd="0" parTransId="{973BB660-500D-48B6-A68E-E146EE756762}" sibTransId="{322A8235-4B64-4DC1-860D-DFAC8C364D27}"/>
    <dgm:cxn modelId="{599249EA-26FC-41C3-8FE4-E742BE326BB4}" srcId="{BB9352F5-D77E-41EA-A23A-1457A01669E2}" destId="{1AB309F4-FE6B-4D6B-A4A1-D9C0C500A297}" srcOrd="2" destOrd="0" parTransId="{DDBBC5BA-CEFF-4F70-94FE-497EADBAD3A7}" sibTransId="{24743DBA-622E-4C4C-AF24-6B20476249EE}"/>
    <dgm:cxn modelId="{BB41CFEA-BA22-4B86-A72A-F2F3A658C910}" type="presOf" srcId="{123B9EDB-EAF3-4888-A237-304967372742}" destId="{31387539-8620-4146-A46A-0011392F9F8C}" srcOrd="0" destOrd="0" presId="urn:microsoft.com/office/officeart/2018/2/layout/IconLabelDescriptionList"/>
    <dgm:cxn modelId="{D24130F6-1D31-4D79-BFEF-5EBAEDA58AF3}" type="presParOf" srcId="{60FBD7F9-C2BB-4F3A-9115-EBE8C3D09DEE}" destId="{392847DD-B645-4F73-8540-5D9057124001}" srcOrd="0" destOrd="0" presId="urn:microsoft.com/office/officeart/2018/2/layout/IconLabelDescriptionList"/>
    <dgm:cxn modelId="{9A443A91-10CA-4B94-91CE-8DE9EFE331F3}" type="presParOf" srcId="{392847DD-B645-4F73-8540-5D9057124001}" destId="{09F2C069-20E4-476B-8C07-790224C166FD}" srcOrd="0" destOrd="0" presId="urn:microsoft.com/office/officeart/2018/2/layout/IconLabelDescriptionList"/>
    <dgm:cxn modelId="{DC2F4410-131E-4809-8F3E-150531A02967}" type="presParOf" srcId="{392847DD-B645-4F73-8540-5D9057124001}" destId="{7569F0F8-3ACF-41EF-8468-06E10CFBAC39}" srcOrd="1" destOrd="0" presId="urn:microsoft.com/office/officeart/2018/2/layout/IconLabelDescriptionList"/>
    <dgm:cxn modelId="{72F0E7F2-48E1-4EA2-9BC0-EAB225711118}" type="presParOf" srcId="{392847DD-B645-4F73-8540-5D9057124001}" destId="{31068F80-16A3-448E-A799-4173CB9B22DF}" srcOrd="2" destOrd="0" presId="urn:microsoft.com/office/officeart/2018/2/layout/IconLabelDescriptionList"/>
    <dgm:cxn modelId="{0AC9DE12-AC93-45E9-93FC-53AD363989BE}" type="presParOf" srcId="{392847DD-B645-4F73-8540-5D9057124001}" destId="{8B0DFF52-BBCB-43A2-BD5A-BF02FEE91CFE}" srcOrd="3" destOrd="0" presId="urn:microsoft.com/office/officeart/2018/2/layout/IconLabelDescriptionList"/>
    <dgm:cxn modelId="{F70A03A0-0856-4EA0-9868-197E4BC024AA}" type="presParOf" srcId="{392847DD-B645-4F73-8540-5D9057124001}" destId="{0965387F-3B4F-4ADA-B18B-58657EF20851}" srcOrd="4" destOrd="0" presId="urn:microsoft.com/office/officeart/2018/2/layout/IconLabelDescriptionList"/>
    <dgm:cxn modelId="{4EC22603-FD94-4D52-B3CB-C9124396F28A}" type="presParOf" srcId="{60FBD7F9-C2BB-4F3A-9115-EBE8C3D09DEE}" destId="{477181EB-7BB8-49C1-A69F-A4235F047D3B}" srcOrd="1" destOrd="0" presId="urn:microsoft.com/office/officeart/2018/2/layout/IconLabelDescriptionList"/>
    <dgm:cxn modelId="{D25E5D20-A4DF-493E-9DC0-83FC9EA937E1}" type="presParOf" srcId="{60FBD7F9-C2BB-4F3A-9115-EBE8C3D09DEE}" destId="{A3DF2402-71EA-4BC1-BFE4-01E837D581DD}" srcOrd="2" destOrd="0" presId="urn:microsoft.com/office/officeart/2018/2/layout/IconLabelDescriptionList"/>
    <dgm:cxn modelId="{69DFF83B-9D78-4E05-B035-890286F14C40}" type="presParOf" srcId="{A3DF2402-71EA-4BC1-BFE4-01E837D581DD}" destId="{5C69A240-5E8C-4AAC-99B3-995156CED9CE}" srcOrd="0" destOrd="0" presId="urn:microsoft.com/office/officeart/2018/2/layout/IconLabelDescriptionList"/>
    <dgm:cxn modelId="{CEAAB14D-6E11-4FBE-B8FB-5B505D4A05E6}" type="presParOf" srcId="{A3DF2402-71EA-4BC1-BFE4-01E837D581DD}" destId="{628CEB7A-16F2-4086-934A-1FE0495AA9B7}" srcOrd="1" destOrd="0" presId="urn:microsoft.com/office/officeart/2018/2/layout/IconLabelDescriptionList"/>
    <dgm:cxn modelId="{25E4985D-43C3-43D1-A413-4EA2FE0E4A11}" type="presParOf" srcId="{A3DF2402-71EA-4BC1-BFE4-01E837D581DD}" destId="{31387539-8620-4146-A46A-0011392F9F8C}" srcOrd="2" destOrd="0" presId="urn:microsoft.com/office/officeart/2018/2/layout/IconLabelDescriptionList"/>
    <dgm:cxn modelId="{58C27599-2047-4DA9-82F6-748D70AB6D16}" type="presParOf" srcId="{A3DF2402-71EA-4BC1-BFE4-01E837D581DD}" destId="{8CB731F7-A039-4BF1-9865-FACBC6F8D5B2}" srcOrd="3" destOrd="0" presId="urn:microsoft.com/office/officeart/2018/2/layout/IconLabelDescriptionList"/>
    <dgm:cxn modelId="{1841B714-57D5-43AD-8A1E-57B8C84DA259}" type="presParOf" srcId="{A3DF2402-71EA-4BC1-BFE4-01E837D581DD}" destId="{13F21888-6AB6-49B6-8537-ECF1635E97BD}" srcOrd="4" destOrd="0" presId="urn:microsoft.com/office/officeart/2018/2/layout/IconLabelDescriptionList"/>
    <dgm:cxn modelId="{BD149193-7AF8-4224-8477-D59EC9701160}" type="presParOf" srcId="{60FBD7F9-C2BB-4F3A-9115-EBE8C3D09DEE}" destId="{91D5107D-CD8C-4F0B-A08E-C533F3744B1D}" srcOrd="3" destOrd="0" presId="urn:microsoft.com/office/officeart/2018/2/layout/IconLabelDescriptionList"/>
    <dgm:cxn modelId="{0CEEE25E-A209-43A1-95FB-06B1157F53EA}" type="presParOf" srcId="{60FBD7F9-C2BB-4F3A-9115-EBE8C3D09DEE}" destId="{0C523DEA-7291-425E-B25F-251CC5C3B1F0}" srcOrd="4" destOrd="0" presId="urn:microsoft.com/office/officeart/2018/2/layout/IconLabelDescriptionList"/>
    <dgm:cxn modelId="{54EA1C2C-F664-4ED1-B791-7FA21E4783DD}" type="presParOf" srcId="{0C523DEA-7291-425E-B25F-251CC5C3B1F0}" destId="{C4672856-CD5E-4A91-9592-9E3AB2858769}" srcOrd="0" destOrd="0" presId="urn:microsoft.com/office/officeart/2018/2/layout/IconLabelDescriptionList"/>
    <dgm:cxn modelId="{8D67E984-C249-476E-B10E-8DD9439A0E6D}" type="presParOf" srcId="{0C523DEA-7291-425E-B25F-251CC5C3B1F0}" destId="{6D826257-8129-4839-93E1-FF2CEF63C347}" srcOrd="1" destOrd="0" presId="urn:microsoft.com/office/officeart/2018/2/layout/IconLabelDescriptionList"/>
    <dgm:cxn modelId="{35F9A87C-D277-4DF4-B5C9-11103921871A}" type="presParOf" srcId="{0C523DEA-7291-425E-B25F-251CC5C3B1F0}" destId="{4143C51E-694A-4617-B735-B6D8D28C3C20}" srcOrd="2" destOrd="0" presId="urn:microsoft.com/office/officeart/2018/2/layout/IconLabelDescriptionList"/>
    <dgm:cxn modelId="{745DA4BF-52CD-45CB-B3C8-E26D32022C81}" type="presParOf" srcId="{0C523DEA-7291-425E-B25F-251CC5C3B1F0}" destId="{25D911C3-5DAF-46DA-8C32-1BA2636CC9A3}" srcOrd="3" destOrd="0" presId="urn:microsoft.com/office/officeart/2018/2/layout/IconLabelDescriptionList"/>
    <dgm:cxn modelId="{90546E16-56B2-488A-A285-92DF7350364D}" type="presParOf" srcId="{0C523DEA-7291-425E-B25F-251CC5C3B1F0}" destId="{D9746219-4A52-4FA3-B55C-3976DED5722F}" srcOrd="4" destOrd="0" presId="urn:microsoft.com/office/officeart/2018/2/layout/IconLabelDescriptionList"/>
    <dgm:cxn modelId="{A3CF1564-0BF6-4174-BF9D-5DC65A9E271B}" type="presParOf" srcId="{60FBD7F9-C2BB-4F3A-9115-EBE8C3D09DEE}" destId="{D5C20C85-8860-4C28-B528-36E3E8D011F0}" srcOrd="5" destOrd="0" presId="urn:microsoft.com/office/officeart/2018/2/layout/IconLabelDescriptionList"/>
    <dgm:cxn modelId="{2569990D-A9A1-447B-9008-1E92545CB7E6}" type="presParOf" srcId="{60FBD7F9-C2BB-4F3A-9115-EBE8C3D09DEE}" destId="{82A90DFE-2F76-40EE-B125-BA0636C7ADE4}" srcOrd="6" destOrd="0" presId="urn:microsoft.com/office/officeart/2018/2/layout/IconLabelDescriptionList"/>
    <dgm:cxn modelId="{C4445CB1-E978-47E4-9AA0-73C282CD8E1B}" type="presParOf" srcId="{82A90DFE-2F76-40EE-B125-BA0636C7ADE4}" destId="{DF89979D-772C-4477-B4C5-03D32D800AF1}" srcOrd="0" destOrd="0" presId="urn:microsoft.com/office/officeart/2018/2/layout/IconLabelDescriptionList"/>
    <dgm:cxn modelId="{ABFFB4A0-64BF-40CB-9711-629DAB1DEC88}" type="presParOf" srcId="{82A90DFE-2F76-40EE-B125-BA0636C7ADE4}" destId="{24547AEE-5DD4-44EF-A168-8D1F6C360949}" srcOrd="1" destOrd="0" presId="urn:microsoft.com/office/officeart/2018/2/layout/IconLabelDescriptionList"/>
    <dgm:cxn modelId="{4D6F7C38-F47F-410B-A2B9-96828350B517}" type="presParOf" srcId="{82A90DFE-2F76-40EE-B125-BA0636C7ADE4}" destId="{B770B71A-333F-44EA-813B-7136836CEA30}" srcOrd="2" destOrd="0" presId="urn:microsoft.com/office/officeart/2018/2/layout/IconLabelDescriptionList"/>
    <dgm:cxn modelId="{4E92A859-EE43-4E7F-B68A-5D3644A83AC4}" type="presParOf" srcId="{82A90DFE-2F76-40EE-B125-BA0636C7ADE4}" destId="{9C77F8C3-341B-43DA-8DC4-C0C0C90E527D}" srcOrd="3" destOrd="0" presId="urn:microsoft.com/office/officeart/2018/2/layout/IconLabelDescriptionList"/>
    <dgm:cxn modelId="{63844B49-6BC4-4406-B540-9FC97EAE0014}" type="presParOf" srcId="{82A90DFE-2F76-40EE-B125-BA0636C7ADE4}" destId="{B9330963-925F-499F-8553-FD1B41F0E2BA}" srcOrd="4" destOrd="0" presId="urn:microsoft.com/office/officeart/2018/2/layout/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48A807-A91C-454F-809C-25CE02D523BF}"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2EC3687-0A32-431B-916B-DC2690122761}">
      <dgm:prSet/>
      <dgm:spPr/>
      <dgm:t>
        <a:bodyPr/>
        <a:lstStyle/>
        <a:p>
          <a:pPr>
            <a:defRPr b="1"/>
          </a:pPr>
          <a:r>
            <a:rPr lang="en-US" dirty="0"/>
            <a:t>Home Improvement</a:t>
          </a:r>
        </a:p>
      </dgm:t>
    </dgm:pt>
    <dgm:pt modelId="{96AEDBCE-FA0E-46FD-9E4E-62DEC707FD2A}" type="parTrans" cxnId="{41992B00-84DE-437A-AC4F-630CBA296317}">
      <dgm:prSet/>
      <dgm:spPr/>
      <dgm:t>
        <a:bodyPr/>
        <a:lstStyle/>
        <a:p>
          <a:endParaRPr lang="en-US"/>
        </a:p>
      </dgm:t>
    </dgm:pt>
    <dgm:pt modelId="{DB0185DE-BBAD-446E-918A-BBC22A1C3BFF}" type="sibTrans" cxnId="{41992B00-84DE-437A-AC4F-630CBA296317}">
      <dgm:prSet/>
      <dgm:spPr/>
      <dgm:t>
        <a:bodyPr/>
        <a:lstStyle/>
        <a:p>
          <a:endParaRPr lang="en-US"/>
        </a:p>
      </dgm:t>
    </dgm:pt>
    <dgm:pt modelId="{77E08B5A-224E-4B45-BF19-80FFFEF04655}">
      <dgm:prSet/>
      <dgm:spPr/>
      <dgm:t>
        <a:bodyPr/>
        <a:lstStyle/>
        <a:p>
          <a:r>
            <a:rPr lang="en-US" dirty="0"/>
            <a:t>Check with the Maryland Home Improvement Commission to make sure they are licensed</a:t>
          </a:r>
        </a:p>
      </dgm:t>
    </dgm:pt>
    <dgm:pt modelId="{16E56508-A9CD-4585-AB67-3B61FD0A97A2}" type="parTrans" cxnId="{E6893BBA-25F7-479A-A51D-82B1D6B7052C}">
      <dgm:prSet/>
      <dgm:spPr/>
      <dgm:t>
        <a:bodyPr/>
        <a:lstStyle/>
        <a:p>
          <a:endParaRPr lang="en-US"/>
        </a:p>
      </dgm:t>
    </dgm:pt>
    <dgm:pt modelId="{6DEABF5A-85E6-4D1E-8FC1-76E6FB877A8E}" type="sibTrans" cxnId="{E6893BBA-25F7-479A-A51D-82B1D6B7052C}">
      <dgm:prSet/>
      <dgm:spPr/>
      <dgm:t>
        <a:bodyPr/>
        <a:lstStyle/>
        <a:p>
          <a:endParaRPr lang="en-US"/>
        </a:p>
      </dgm:t>
    </dgm:pt>
    <dgm:pt modelId="{AE23D62E-C23C-4290-8D17-7CB6CD7AA53D}">
      <dgm:prSet/>
      <dgm:spPr/>
      <dgm:t>
        <a:bodyPr/>
        <a:lstStyle/>
        <a:p>
          <a:pPr>
            <a:defRPr b="1"/>
          </a:pPr>
          <a:r>
            <a:rPr lang="en-US" dirty="0"/>
            <a:t>Auto Repairs</a:t>
          </a:r>
        </a:p>
      </dgm:t>
    </dgm:pt>
    <dgm:pt modelId="{68354579-B995-49CA-87D6-6C430E6A28CE}" type="parTrans" cxnId="{17B82FAF-0C92-42D1-9AD3-FD6976366E46}">
      <dgm:prSet/>
      <dgm:spPr/>
      <dgm:t>
        <a:bodyPr/>
        <a:lstStyle/>
        <a:p>
          <a:endParaRPr lang="en-US"/>
        </a:p>
      </dgm:t>
    </dgm:pt>
    <dgm:pt modelId="{19408481-AC18-4D0D-8D87-3DB2FE737B8E}" type="sibTrans" cxnId="{17B82FAF-0C92-42D1-9AD3-FD6976366E46}">
      <dgm:prSet/>
      <dgm:spPr/>
      <dgm:t>
        <a:bodyPr/>
        <a:lstStyle/>
        <a:p>
          <a:endParaRPr lang="en-US"/>
        </a:p>
      </dgm:t>
    </dgm:pt>
    <dgm:pt modelId="{74200418-0119-425B-B9B9-14758759F55D}">
      <dgm:prSet/>
      <dgm:spPr/>
      <dgm:t>
        <a:bodyPr/>
        <a:lstStyle/>
        <a:p>
          <a:pPr rtl="0"/>
          <a:r>
            <a:rPr lang="en-US" dirty="0"/>
            <a:t>Under Maryland law you are entitled </a:t>
          </a:r>
          <a:r>
            <a:rPr lang="en-US" dirty="0">
              <a:latin typeface="Calisto MT" panose="02040603050505030304"/>
            </a:rPr>
            <a:t>upon request to</a:t>
          </a:r>
          <a:r>
            <a:rPr lang="en-US" dirty="0"/>
            <a:t> a written estimate of all repairs costing more than $50 and cannot be charged more than 10% over the estimate without your consent.</a:t>
          </a:r>
        </a:p>
      </dgm:t>
    </dgm:pt>
    <dgm:pt modelId="{C8B5F986-82F8-47D5-89A3-6F15273D6A26}" type="parTrans" cxnId="{C247000B-53CF-4641-B944-4F92AD52282E}">
      <dgm:prSet/>
      <dgm:spPr/>
      <dgm:t>
        <a:bodyPr/>
        <a:lstStyle/>
        <a:p>
          <a:endParaRPr lang="en-US"/>
        </a:p>
      </dgm:t>
    </dgm:pt>
    <dgm:pt modelId="{31ACA60A-7E6E-44B5-BACE-2CDFD30CEBD2}" type="sibTrans" cxnId="{C247000B-53CF-4641-B944-4F92AD52282E}">
      <dgm:prSet/>
      <dgm:spPr/>
      <dgm:t>
        <a:bodyPr/>
        <a:lstStyle/>
        <a:p>
          <a:endParaRPr lang="en-US"/>
        </a:p>
      </dgm:t>
    </dgm:pt>
    <dgm:pt modelId="{984530C2-338A-4BC3-A4AC-1A86A63624FD}">
      <dgm:prSet/>
      <dgm:spPr/>
      <dgm:t>
        <a:bodyPr/>
        <a:lstStyle/>
        <a:p>
          <a:pPr>
            <a:defRPr b="1"/>
          </a:pPr>
          <a:r>
            <a:rPr lang="en-US" dirty="0"/>
            <a:t>Household Good Mover</a:t>
          </a:r>
        </a:p>
      </dgm:t>
    </dgm:pt>
    <dgm:pt modelId="{A50BE1F2-F339-43E4-80EC-FC754AC9D183}" type="parTrans" cxnId="{96BFAA46-9837-473D-8666-7F1B7AB221E2}">
      <dgm:prSet/>
      <dgm:spPr/>
      <dgm:t>
        <a:bodyPr/>
        <a:lstStyle/>
        <a:p>
          <a:endParaRPr lang="en-US"/>
        </a:p>
      </dgm:t>
    </dgm:pt>
    <dgm:pt modelId="{FB8B3AB0-2DBE-4503-8858-4985C0573A76}" type="sibTrans" cxnId="{96BFAA46-9837-473D-8666-7F1B7AB221E2}">
      <dgm:prSet/>
      <dgm:spPr/>
      <dgm:t>
        <a:bodyPr/>
        <a:lstStyle/>
        <a:p>
          <a:endParaRPr lang="en-US"/>
        </a:p>
      </dgm:t>
    </dgm:pt>
    <dgm:pt modelId="{75B89585-7EA8-402F-8446-D63ACC759610}">
      <dgm:prSet/>
      <dgm:spPr/>
      <dgm:t>
        <a:bodyPr/>
        <a:lstStyle/>
        <a:p>
          <a:pPr rtl="0"/>
          <a:r>
            <a:rPr lang="en-US" dirty="0"/>
            <a:t>If you are moving within the State of Maryland and your mover tries to charge you more </a:t>
          </a:r>
          <a:r>
            <a:rPr lang="en-US" dirty="0">
              <a:latin typeface="Calisto MT" panose="02040603050505030304"/>
            </a:rPr>
            <a:t>than what</a:t>
          </a:r>
          <a:r>
            <a:rPr lang="en-US" dirty="0"/>
            <a:t> was estimated, they cannot refuse to deliver your goods while you are disputing</a:t>
          </a:r>
          <a:r>
            <a:rPr lang="en-US" dirty="0">
              <a:latin typeface="Calisto MT" panose="02040603050505030304"/>
            </a:rPr>
            <a:t> the</a:t>
          </a:r>
          <a:r>
            <a:rPr lang="en-US" dirty="0"/>
            <a:t> bill.</a:t>
          </a:r>
        </a:p>
      </dgm:t>
    </dgm:pt>
    <dgm:pt modelId="{DAFB7D89-27EF-43D9-B4E8-4C2700D555DF}" type="parTrans" cxnId="{313ED7E2-F5F1-4DCA-A013-3EB96209D8D2}">
      <dgm:prSet/>
      <dgm:spPr/>
      <dgm:t>
        <a:bodyPr/>
        <a:lstStyle/>
        <a:p>
          <a:endParaRPr lang="en-US"/>
        </a:p>
      </dgm:t>
    </dgm:pt>
    <dgm:pt modelId="{2657732E-4087-472D-98FA-15A81647AC8B}" type="sibTrans" cxnId="{313ED7E2-F5F1-4DCA-A013-3EB96209D8D2}">
      <dgm:prSet/>
      <dgm:spPr/>
      <dgm:t>
        <a:bodyPr/>
        <a:lstStyle/>
        <a:p>
          <a:endParaRPr lang="en-US"/>
        </a:p>
      </dgm:t>
    </dgm:pt>
    <dgm:pt modelId="{B6419065-16C1-4150-984A-A3BC8253928E}" type="pres">
      <dgm:prSet presAssocID="{2048A807-A91C-454F-809C-25CE02D523BF}" presName="root" presStyleCnt="0">
        <dgm:presLayoutVars>
          <dgm:dir/>
          <dgm:resizeHandles val="exact"/>
        </dgm:presLayoutVars>
      </dgm:prSet>
      <dgm:spPr/>
    </dgm:pt>
    <dgm:pt modelId="{425B0B7A-7B09-4A7D-AF57-494F2BDAD46C}" type="pres">
      <dgm:prSet presAssocID="{D2EC3687-0A32-431B-916B-DC2690122761}" presName="compNode" presStyleCnt="0"/>
      <dgm:spPr/>
    </dgm:pt>
    <dgm:pt modelId="{2638EBD0-B34B-4814-AFF2-7129F357089D}" type="pres">
      <dgm:prSet presAssocID="{D2EC3687-0A32-431B-916B-DC269012276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use"/>
        </a:ext>
      </dgm:extLst>
    </dgm:pt>
    <dgm:pt modelId="{50BD2E42-5D45-4423-8F7A-6C32A14219EC}" type="pres">
      <dgm:prSet presAssocID="{D2EC3687-0A32-431B-916B-DC2690122761}" presName="iconSpace" presStyleCnt="0"/>
      <dgm:spPr/>
    </dgm:pt>
    <dgm:pt modelId="{E7B1E680-BD42-4340-9A8B-0FBD82C33BF0}" type="pres">
      <dgm:prSet presAssocID="{D2EC3687-0A32-431B-916B-DC2690122761}" presName="parTx" presStyleLbl="revTx" presStyleIdx="0" presStyleCnt="6">
        <dgm:presLayoutVars>
          <dgm:chMax val="0"/>
          <dgm:chPref val="0"/>
        </dgm:presLayoutVars>
      </dgm:prSet>
      <dgm:spPr/>
    </dgm:pt>
    <dgm:pt modelId="{C6BA2B1B-551D-4FD4-900C-55F79B446AC2}" type="pres">
      <dgm:prSet presAssocID="{D2EC3687-0A32-431B-916B-DC2690122761}" presName="txSpace" presStyleCnt="0"/>
      <dgm:spPr/>
    </dgm:pt>
    <dgm:pt modelId="{2FCB402F-6CA8-4199-A226-2E96BBFFA346}" type="pres">
      <dgm:prSet presAssocID="{D2EC3687-0A32-431B-916B-DC2690122761}" presName="desTx" presStyleLbl="revTx" presStyleIdx="1" presStyleCnt="6">
        <dgm:presLayoutVars/>
      </dgm:prSet>
      <dgm:spPr/>
    </dgm:pt>
    <dgm:pt modelId="{EFF90BD5-4787-4D52-B8C6-95CB9B6F04F7}" type="pres">
      <dgm:prSet presAssocID="{DB0185DE-BBAD-446E-918A-BBC22A1C3BFF}" presName="sibTrans" presStyleCnt="0"/>
      <dgm:spPr/>
    </dgm:pt>
    <dgm:pt modelId="{DFA9F4C2-3668-4B38-8083-CDC693C638D3}" type="pres">
      <dgm:prSet presAssocID="{AE23D62E-C23C-4290-8D17-7CB6CD7AA53D}" presName="compNode" presStyleCnt="0"/>
      <dgm:spPr/>
    </dgm:pt>
    <dgm:pt modelId="{8FFBD8B7-6CDF-4B31-9D76-4A0C58CAA6FB}" type="pres">
      <dgm:prSet presAssocID="{AE23D62E-C23C-4290-8D17-7CB6CD7AA53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mmer"/>
        </a:ext>
      </dgm:extLst>
    </dgm:pt>
    <dgm:pt modelId="{487EE1D4-6219-4476-B603-B1560670F7C2}" type="pres">
      <dgm:prSet presAssocID="{AE23D62E-C23C-4290-8D17-7CB6CD7AA53D}" presName="iconSpace" presStyleCnt="0"/>
      <dgm:spPr/>
    </dgm:pt>
    <dgm:pt modelId="{7278BDE2-F92F-4AB1-A56F-91FF8C5283A3}" type="pres">
      <dgm:prSet presAssocID="{AE23D62E-C23C-4290-8D17-7CB6CD7AA53D}" presName="parTx" presStyleLbl="revTx" presStyleIdx="2" presStyleCnt="6">
        <dgm:presLayoutVars>
          <dgm:chMax val="0"/>
          <dgm:chPref val="0"/>
        </dgm:presLayoutVars>
      </dgm:prSet>
      <dgm:spPr/>
    </dgm:pt>
    <dgm:pt modelId="{D69412AF-4B92-4FFC-BC71-3DA558F1D961}" type="pres">
      <dgm:prSet presAssocID="{AE23D62E-C23C-4290-8D17-7CB6CD7AA53D}" presName="txSpace" presStyleCnt="0"/>
      <dgm:spPr/>
    </dgm:pt>
    <dgm:pt modelId="{CC0C6970-3471-4463-BEDA-C57C1F4849CB}" type="pres">
      <dgm:prSet presAssocID="{AE23D62E-C23C-4290-8D17-7CB6CD7AA53D}" presName="desTx" presStyleLbl="revTx" presStyleIdx="3" presStyleCnt="6">
        <dgm:presLayoutVars/>
      </dgm:prSet>
      <dgm:spPr/>
    </dgm:pt>
    <dgm:pt modelId="{27FABA40-5BDC-4AEA-9B73-1F1AE0F097A1}" type="pres">
      <dgm:prSet presAssocID="{19408481-AC18-4D0D-8D87-3DB2FE737B8E}" presName="sibTrans" presStyleCnt="0"/>
      <dgm:spPr/>
    </dgm:pt>
    <dgm:pt modelId="{3FCD1EEA-BAE6-4D7C-B827-97E98B063377}" type="pres">
      <dgm:prSet presAssocID="{984530C2-338A-4BC3-A4AC-1A86A63624FD}" presName="compNode" presStyleCnt="0"/>
      <dgm:spPr/>
    </dgm:pt>
    <dgm:pt modelId="{68670936-7ECC-4E15-943D-6DF3B8F61F13}" type="pres">
      <dgm:prSet presAssocID="{984530C2-338A-4BC3-A4AC-1A86A63624F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ox trolley with solid fill"/>
        </a:ext>
      </dgm:extLst>
    </dgm:pt>
    <dgm:pt modelId="{AD4716FB-187C-47AC-9B88-EE3262306230}" type="pres">
      <dgm:prSet presAssocID="{984530C2-338A-4BC3-A4AC-1A86A63624FD}" presName="iconSpace" presStyleCnt="0"/>
      <dgm:spPr/>
    </dgm:pt>
    <dgm:pt modelId="{BE8D6EAB-48EC-40E2-BEF2-27E86110AC8F}" type="pres">
      <dgm:prSet presAssocID="{984530C2-338A-4BC3-A4AC-1A86A63624FD}" presName="parTx" presStyleLbl="revTx" presStyleIdx="4" presStyleCnt="6">
        <dgm:presLayoutVars>
          <dgm:chMax val="0"/>
          <dgm:chPref val="0"/>
        </dgm:presLayoutVars>
      </dgm:prSet>
      <dgm:spPr/>
    </dgm:pt>
    <dgm:pt modelId="{E0FBC636-1B52-426D-BFB4-655B0C4D38F5}" type="pres">
      <dgm:prSet presAssocID="{984530C2-338A-4BC3-A4AC-1A86A63624FD}" presName="txSpace" presStyleCnt="0"/>
      <dgm:spPr/>
    </dgm:pt>
    <dgm:pt modelId="{CFF1656D-5A25-4941-BF67-FDF509870DD6}" type="pres">
      <dgm:prSet presAssocID="{984530C2-338A-4BC3-A4AC-1A86A63624FD}" presName="desTx" presStyleLbl="revTx" presStyleIdx="5" presStyleCnt="6">
        <dgm:presLayoutVars/>
      </dgm:prSet>
      <dgm:spPr/>
    </dgm:pt>
  </dgm:ptLst>
  <dgm:cxnLst>
    <dgm:cxn modelId="{41992B00-84DE-437A-AC4F-630CBA296317}" srcId="{2048A807-A91C-454F-809C-25CE02D523BF}" destId="{D2EC3687-0A32-431B-916B-DC2690122761}" srcOrd="0" destOrd="0" parTransId="{96AEDBCE-FA0E-46FD-9E4E-62DEC707FD2A}" sibTransId="{DB0185DE-BBAD-446E-918A-BBC22A1C3BFF}"/>
    <dgm:cxn modelId="{C247000B-53CF-4641-B944-4F92AD52282E}" srcId="{AE23D62E-C23C-4290-8D17-7CB6CD7AA53D}" destId="{74200418-0119-425B-B9B9-14758759F55D}" srcOrd="0" destOrd="0" parTransId="{C8B5F986-82F8-47D5-89A3-6F15273D6A26}" sibTransId="{31ACA60A-7E6E-44B5-BACE-2CDFD30CEBD2}"/>
    <dgm:cxn modelId="{494DD60C-CD66-4888-877B-E87C87EAF030}" type="presOf" srcId="{2048A807-A91C-454F-809C-25CE02D523BF}" destId="{B6419065-16C1-4150-984A-A3BC8253928E}" srcOrd="0" destOrd="0" presId="urn:microsoft.com/office/officeart/2018/5/layout/CenteredIconLabelDescriptionList"/>
    <dgm:cxn modelId="{C2830827-7174-4268-B06D-F17FC0313F34}" type="presOf" srcId="{75B89585-7EA8-402F-8446-D63ACC759610}" destId="{CFF1656D-5A25-4941-BF67-FDF509870DD6}" srcOrd="0" destOrd="0" presId="urn:microsoft.com/office/officeart/2018/5/layout/CenteredIconLabelDescriptionList"/>
    <dgm:cxn modelId="{C59B733E-5A9D-4DBE-9E8A-E33781240171}" type="presOf" srcId="{AE23D62E-C23C-4290-8D17-7CB6CD7AA53D}" destId="{7278BDE2-F92F-4AB1-A56F-91FF8C5283A3}" srcOrd="0" destOrd="0" presId="urn:microsoft.com/office/officeart/2018/5/layout/CenteredIconLabelDescriptionList"/>
    <dgm:cxn modelId="{96BFAA46-9837-473D-8666-7F1B7AB221E2}" srcId="{2048A807-A91C-454F-809C-25CE02D523BF}" destId="{984530C2-338A-4BC3-A4AC-1A86A63624FD}" srcOrd="2" destOrd="0" parTransId="{A50BE1F2-F339-43E4-80EC-FC754AC9D183}" sibTransId="{FB8B3AB0-2DBE-4503-8858-4985C0573A76}"/>
    <dgm:cxn modelId="{FE21946D-65AC-4E3D-BCD0-F322CC37BD89}" type="presOf" srcId="{74200418-0119-425B-B9B9-14758759F55D}" destId="{CC0C6970-3471-4463-BEDA-C57C1F4849CB}" srcOrd="0" destOrd="0" presId="urn:microsoft.com/office/officeart/2018/5/layout/CenteredIconLabelDescriptionList"/>
    <dgm:cxn modelId="{91162C72-68C9-47C2-8951-E8713E560B8F}" type="presOf" srcId="{984530C2-338A-4BC3-A4AC-1A86A63624FD}" destId="{BE8D6EAB-48EC-40E2-BEF2-27E86110AC8F}" srcOrd="0" destOrd="0" presId="urn:microsoft.com/office/officeart/2018/5/layout/CenteredIconLabelDescriptionList"/>
    <dgm:cxn modelId="{3F801B86-6539-4114-89B5-F422393AD546}" type="presOf" srcId="{D2EC3687-0A32-431B-916B-DC2690122761}" destId="{E7B1E680-BD42-4340-9A8B-0FBD82C33BF0}" srcOrd="0" destOrd="0" presId="urn:microsoft.com/office/officeart/2018/5/layout/CenteredIconLabelDescriptionList"/>
    <dgm:cxn modelId="{A4B9228A-8D4C-4572-82BE-947431F302AB}" type="presOf" srcId="{77E08B5A-224E-4B45-BF19-80FFFEF04655}" destId="{2FCB402F-6CA8-4199-A226-2E96BBFFA346}" srcOrd="0" destOrd="0" presId="urn:microsoft.com/office/officeart/2018/5/layout/CenteredIconLabelDescriptionList"/>
    <dgm:cxn modelId="{17B82FAF-0C92-42D1-9AD3-FD6976366E46}" srcId="{2048A807-A91C-454F-809C-25CE02D523BF}" destId="{AE23D62E-C23C-4290-8D17-7CB6CD7AA53D}" srcOrd="1" destOrd="0" parTransId="{68354579-B995-49CA-87D6-6C430E6A28CE}" sibTransId="{19408481-AC18-4D0D-8D87-3DB2FE737B8E}"/>
    <dgm:cxn modelId="{E6893BBA-25F7-479A-A51D-82B1D6B7052C}" srcId="{D2EC3687-0A32-431B-916B-DC2690122761}" destId="{77E08B5A-224E-4B45-BF19-80FFFEF04655}" srcOrd="0" destOrd="0" parTransId="{16E56508-A9CD-4585-AB67-3B61FD0A97A2}" sibTransId="{6DEABF5A-85E6-4D1E-8FC1-76E6FB877A8E}"/>
    <dgm:cxn modelId="{313ED7E2-F5F1-4DCA-A013-3EB96209D8D2}" srcId="{984530C2-338A-4BC3-A4AC-1A86A63624FD}" destId="{75B89585-7EA8-402F-8446-D63ACC759610}" srcOrd="0" destOrd="0" parTransId="{DAFB7D89-27EF-43D9-B4E8-4C2700D555DF}" sibTransId="{2657732E-4087-472D-98FA-15A81647AC8B}"/>
    <dgm:cxn modelId="{369616DA-C341-4966-A643-78772B047FB6}" type="presParOf" srcId="{B6419065-16C1-4150-984A-A3BC8253928E}" destId="{425B0B7A-7B09-4A7D-AF57-494F2BDAD46C}" srcOrd="0" destOrd="0" presId="urn:microsoft.com/office/officeart/2018/5/layout/CenteredIconLabelDescriptionList"/>
    <dgm:cxn modelId="{8A41ED4B-CC74-4314-86A3-34558199A8DC}" type="presParOf" srcId="{425B0B7A-7B09-4A7D-AF57-494F2BDAD46C}" destId="{2638EBD0-B34B-4814-AFF2-7129F357089D}" srcOrd="0" destOrd="0" presId="urn:microsoft.com/office/officeart/2018/5/layout/CenteredIconLabelDescriptionList"/>
    <dgm:cxn modelId="{6FD8786F-2BEF-42FE-A35D-460DF143CFFF}" type="presParOf" srcId="{425B0B7A-7B09-4A7D-AF57-494F2BDAD46C}" destId="{50BD2E42-5D45-4423-8F7A-6C32A14219EC}" srcOrd="1" destOrd="0" presId="urn:microsoft.com/office/officeart/2018/5/layout/CenteredIconLabelDescriptionList"/>
    <dgm:cxn modelId="{D084B012-5CBB-44BC-B1F2-AE84479BF541}" type="presParOf" srcId="{425B0B7A-7B09-4A7D-AF57-494F2BDAD46C}" destId="{E7B1E680-BD42-4340-9A8B-0FBD82C33BF0}" srcOrd="2" destOrd="0" presId="urn:microsoft.com/office/officeart/2018/5/layout/CenteredIconLabelDescriptionList"/>
    <dgm:cxn modelId="{E2A3E522-9F20-4FF2-86E8-73D9043AE09A}" type="presParOf" srcId="{425B0B7A-7B09-4A7D-AF57-494F2BDAD46C}" destId="{C6BA2B1B-551D-4FD4-900C-55F79B446AC2}" srcOrd="3" destOrd="0" presId="urn:microsoft.com/office/officeart/2018/5/layout/CenteredIconLabelDescriptionList"/>
    <dgm:cxn modelId="{DF748F96-AB28-4D3F-B331-30264B48EFF1}" type="presParOf" srcId="{425B0B7A-7B09-4A7D-AF57-494F2BDAD46C}" destId="{2FCB402F-6CA8-4199-A226-2E96BBFFA346}" srcOrd="4" destOrd="0" presId="urn:microsoft.com/office/officeart/2018/5/layout/CenteredIconLabelDescriptionList"/>
    <dgm:cxn modelId="{642C07C6-834C-4019-945C-B8155CBB0530}" type="presParOf" srcId="{B6419065-16C1-4150-984A-A3BC8253928E}" destId="{EFF90BD5-4787-4D52-B8C6-95CB9B6F04F7}" srcOrd="1" destOrd="0" presId="urn:microsoft.com/office/officeart/2018/5/layout/CenteredIconLabelDescriptionList"/>
    <dgm:cxn modelId="{204022EE-7BA4-4A46-AC46-B00198D57098}" type="presParOf" srcId="{B6419065-16C1-4150-984A-A3BC8253928E}" destId="{DFA9F4C2-3668-4B38-8083-CDC693C638D3}" srcOrd="2" destOrd="0" presId="urn:microsoft.com/office/officeart/2018/5/layout/CenteredIconLabelDescriptionList"/>
    <dgm:cxn modelId="{C01F6A56-A570-44C7-BEE9-779C6B437235}" type="presParOf" srcId="{DFA9F4C2-3668-4B38-8083-CDC693C638D3}" destId="{8FFBD8B7-6CDF-4B31-9D76-4A0C58CAA6FB}" srcOrd="0" destOrd="0" presId="urn:microsoft.com/office/officeart/2018/5/layout/CenteredIconLabelDescriptionList"/>
    <dgm:cxn modelId="{C0CCDFA0-7C34-43F9-A1D5-2A3C09D79532}" type="presParOf" srcId="{DFA9F4C2-3668-4B38-8083-CDC693C638D3}" destId="{487EE1D4-6219-4476-B603-B1560670F7C2}" srcOrd="1" destOrd="0" presId="urn:microsoft.com/office/officeart/2018/5/layout/CenteredIconLabelDescriptionList"/>
    <dgm:cxn modelId="{037DDD84-9A3A-4170-8595-54FF91A8C62C}" type="presParOf" srcId="{DFA9F4C2-3668-4B38-8083-CDC693C638D3}" destId="{7278BDE2-F92F-4AB1-A56F-91FF8C5283A3}" srcOrd="2" destOrd="0" presId="urn:microsoft.com/office/officeart/2018/5/layout/CenteredIconLabelDescriptionList"/>
    <dgm:cxn modelId="{41F75268-AFBF-4521-ABAE-8FC4C530D416}" type="presParOf" srcId="{DFA9F4C2-3668-4B38-8083-CDC693C638D3}" destId="{D69412AF-4B92-4FFC-BC71-3DA558F1D961}" srcOrd="3" destOrd="0" presId="urn:microsoft.com/office/officeart/2018/5/layout/CenteredIconLabelDescriptionList"/>
    <dgm:cxn modelId="{32283530-7747-4600-9E3F-443A3EB85DC4}" type="presParOf" srcId="{DFA9F4C2-3668-4B38-8083-CDC693C638D3}" destId="{CC0C6970-3471-4463-BEDA-C57C1F4849CB}" srcOrd="4" destOrd="0" presId="urn:microsoft.com/office/officeart/2018/5/layout/CenteredIconLabelDescriptionList"/>
    <dgm:cxn modelId="{2661415F-BCE3-47D9-B9A8-8CCFC9987F72}" type="presParOf" srcId="{B6419065-16C1-4150-984A-A3BC8253928E}" destId="{27FABA40-5BDC-4AEA-9B73-1F1AE0F097A1}" srcOrd="3" destOrd="0" presId="urn:microsoft.com/office/officeart/2018/5/layout/CenteredIconLabelDescriptionList"/>
    <dgm:cxn modelId="{126C070B-C848-4D43-A272-5BEB27C315B9}" type="presParOf" srcId="{B6419065-16C1-4150-984A-A3BC8253928E}" destId="{3FCD1EEA-BAE6-4D7C-B827-97E98B063377}" srcOrd="4" destOrd="0" presId="urn:microsoft.com/office/officeart/2018/5/layout/CenteredIconLabelDescriptionList"/>
    <dgm:cxn modelId="{788D51A6-031F-45E8-9047-35F0A691E628}" type="presParOf" srcId="{3FCD1EEA-BAE6-4D7C-B827-97E98B063377}" destId="{68670936-7ECC-4E15-943D-6DF3B8F61F13}" srcOrd="0" destOrd="0" presId="urn:microsoft.com/office/officeart/2018/5/layout/CenteredIconLabelDescriptionList"/>
    <dgm:cxn modelId="{AA5B95A4-0F0D-4E93-9D34-98E980EC082F}" type="presParOf" srcId="{3FCD1EEA-BAE6-4D7C-B827-97E98B063377}" destId="{AD4716FB-187C-47AC-9B88-EE3262306230}" srcOrd="1" destOrd="0" presId="urn:microsoft.com/office/officeart/2018/5/layout/CenteredIconLabelDescriptionList"/>
    <dgm:cxn modelId="{EC98BFDF-E15E-4707-AB45-D15A3C4A75A3}" type="presParOf" srcId="{3FCD1EEA-BAE6-4D7C-B827-97E98B063377}" destId="{BE8D6EAB-48EC-40E2-BEF2-27E86110AC8F}" srcOrd="2" destOrd="0" presId="urn:microsoft.com/office/officeart/2018/5/layout/CenteredIconLabelDescriptionList"/>
    <dgm:cxn modelId="{FAAECF7F-7581-4A6A-9B20-E68B10CFAD3D}" type="presParOf" srcId="{3FCD1EEA-BAE6-4D7C-B827-97E98B063377}" destId="{E0FBC636-1B52-426D-BFB4-655B0C4D38F5}" srcOrd="3" destOrd="0" presId="urn:microsoft.com/office/officeart/2018/5/layout/CenteredIconLabelDescriptionList"/>
    <dgm:cxn modelId="{42191325-80CE-4074-8210-1C9C185474E5}" type="presParOf" srcId="{3FCD1EEA-BAE6-4D7C-B827-97E98B063377}" destId="{CFF1656D-5A25-4941-BF67-FDF509870DD6}" srcOrd="4" destOrd="0" presId="urn:microsoft.com/office/officeart/2018/5/layout/CenteredIconLabelDescrip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D496E5-4D07-4FBB-8EDD-2F3C8460EC46}">
      <dsp:nvSpPr>
        <dsp:cNvPr id="0" name=""/>
        <dsp:cNvSpPr/>
      </dsp:nvSpPr>
      <dsp:spPr>
        <a:xfrm>
          <a:off x="14325" y="628849"/>
          <a:ext cx="1078733" cy="10787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F741256-297C-460C-8498-B468C835DE4E}">
      <dsp:nvSpPr>
        <dsp:cNvPr id="0" name=""/>
        <dsp:cNvSpPr/>
      </dsp:nvSpPr>
      <dsp:spPr>
        <a:xfrm>
          <a:off x="14325" y="1828049"/>
          <a:ext cx="3082096" cy="462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defRPr b="1"/>
          </a:pPr>
          <a:r>
            <a:rPr lang="en-US" sz="1700" kern="1200"/>
            <a:t>Vehicle Protection Products Registration Unit</a:t>
          </a:r>
        </a:p>
      </dsp:txBody>
      <dsp:txXfrm>
        <a:off x="14325" y="1828049"/>
        <a:ext cx="3082096" cy="462314"/>
      </dsp:txXfrm>
    </dsp:sp>
    <dsp:sp modelId="{932E0235-38DF-40DF-9B84-E9B3F9182514}">
      <dsp:nvSpPr>
        <dsp:cNvPr id="0" name=""/>
        <dsp:cNvSpPr/>
      </dsp:nvSpPr>
      <dsp:spPr>
        <a:xfrm>
          <a:off x="14325" y="2346394"/>
          <a:ext cx="3082096" cy="1083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a:t>(410) 576-6350</a:t>
          </a:r>
        </a:p>
        <a:p>
          <a:pPr marL="0" lvl="0" indent="0" algn="l" defTabSz="577850">
            <a:lnSpc>
              <a:spcPct val="90000"/>
            </a:lnSpc>
            <a:spcBef>
              <a:spcPct val="0"/>
            </a:spcBef>
            <a:spcAft>
              <a:spcPct val="35000"/>
            </a:spcAft>
            <a:buNone/>
          </a:pPr>
          <a:r>
            <a:rPr lang="en-US" sz="1300" kern="1200"/>
            <a:t>https://www.marylandattorneygeneral.gov/Pages/CPD/VPP/owners.aspx</a:t>
          </a:r>
        </a:p>
      </dsp:txBody>
      <dsp:txXfrm>
        <a:off x="14325" y="2346394"/>
        <a:ext cx="3082096" cy="1083993"/>
      </dsp:txXfrm>
    </dsp:sp>
    <dsp:sp modelId="{34412DB0-4AE7-4495-AF0F-A67FD23E10AC}">
      <dsp:nvSpPr>
        <dsp:cNvPr id="0" name=""/>
        <dsp:cNvSpPr/>
      </dsp:nvSpPr>
      <dsp:spPr>
        <a:xfrm>
          <a:off x="3635789" y="628849"/>
          <a:ext cx="1078733" cy="10787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2AB1252-134C-4298-A890-FDE534ABBA7B}">
      <dsp:nvSpPr>
        <dsp:cNvPr id="0" name=""/>
        <dsp:cNvSpPr/>
      </dsp:nvSpPr>
      <dsp:spPr>
        <a:xfrm>
          <a:off x="3635789" y="1828049"/>
          <a:ext cx="3082096" cy="462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defRPr b="1"/>
          </a:pPr>
          <a:r>
            <a:rPr lang="en-US" sz="1700" kern="1200"/>
            <a:t>Home Builder Registration Unit</a:t>
          </a:r>
        </a:p>
      </dsp:txBody>
      <dsp:txXfrm>
        <a:off x="3635789" y="1828049"/>
        <a:ext cx="3082096" cy="462314"/>
      </dsp:txXfrm>
    </dsp:sp>
    <dsp:sp modelId="{035EA2C5-4FAA-4D6F-BDED-A12A0B92FBAD}">
      <dsp:nvSpPr>
        <dsp:cNvPr id="0" name=""/>
        <dsp:cNvSpPr/>
      </dsp:nvSpPr>
      <dsp:spPr>
        <a:xfrm>
          <a:off x="3635789" y="2346394"/>
          <a:ext cx="3082096" cy="1083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a:t>Home Builder Guaranty Fund</a:t>
          </a:r>
        </a:p>
        <a:p>
          <a:pPr marL="0" lvl="0" indent="0" algn="l" defTabSz="577850">
            <a:lnSpc>
              <a:spcPct val="90000"/>
            </a:lnSpc>
            <a:spcBef>
              <a:spcPct val="0"/>
            </a:spcBef>
            <a:spcAft>
              <a:spcPct val="35000"/>
            </a:spcAft>
            <a:buNone/>
          </a:pPr>
          <a:r>
            <a:rPr lang="en-US" sz="1300" kern="1200"/>
            <a:t>Registers Home Builders and Sales Reps.</a:t>
          </a:r>
        </a:p>
        <a:p>
          <a:pPr marL="0" lvl="0" indent="0" algn="l" defTabSz="577850">
            <a:lnSpc>
              <a:spcPct val="90000"/>
            </a:lnSpc>
            <a:spcBef>
              <a:spcPct val="0"/>
            </a:spcBef>
            <a:spcAft>
              <a:spcPct val="35000"/>
            </a:spcAft>
            <a:buNone/>
          </a:pPr>
          <a:r>
            <a:rPr lang="en-US" sz="1300" kern="1200"/>
            <a:t>(410) 576-6573 or toll free at (877) 259-4525</a:t>
          </a:r>
        </a:p>
        <a:p>
          <a:pPr marL="0" lvl="0" indent="0" algn="l" defTabSz="577850">
            <a:lnSpc>
              <a:spcPct val="90000"/>
            </a:lnSpc>
            <a:spcBef>
              <a:spcPct val="0"/>
            </a:spcBef>
            <a:spcAft>
              <a:spcPct val="35000"/>
            </a:spcAft>
            <a:buNone/>
          </a:pPr>
          <a:r>
            <a:rPr lang="en-US" sz="1300" kern="1200"/>
            <a:t>https://www.marylandattorneygeneral.gov/Pages/CPD/Homebuilder/default.aspx</a:t>
          </a:r>
        </a:p>
      </dsp:txBody>
      <dsp:txXfrm>
        <a:off x="3635789" y="2346394"/>
        <a:ext cx="3082096" cy="1083993"/>
      </dsp:txXfrm>
    </dsp:sp>
    <dsp:sp modelId="{39A42E8A-C83C-418F-A173-6F98A9644F2D}">
      <dsp:nvSpPr>
        <dsp:cNvPr id="0" name=""/>
        <dsp:cNvSpPr/>
      </dsp:nvSpPr>
      <dsp:spPr>
        <a:xfrm>
          <a:off x="7257252" y="628849"/>
          <a:ext cx="1078733" cy="10787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rnd" cmpd="sng" algn="ctr">
          <a:solidFill>
            <a:srgbClr val="213043"/>
          </a:solidFill>
          <a:prstDash val="solid"/>
        </a:ln>
        <a:effectLst/>
      </dsp:spPr>
      <dsp:style>
        <a:lnRef idx="2">
          <a:scrgbClr r="0" g="0" b="0"/>
        </a:lnRef>
        <a:fillRef idx="1">
          <a:scrgbClr r="0" g="0" b="0"/>
        </a:fillRef>
        <a:effectRef idx="0">
          <a:scrgbClr r="0" g="0" b="0"/>
        </a:effectRef>
        <a:fontRef idx="minor">
          <a:schemeClr val="lt1"/>
        </a:fontRef>
      </dsp:style>
    </dsp:sp>
    <dsp:sp modelId="{1F3333AF-D388-49D2-B0B5-339692AA98F0}">
      <dsp:nvSpPr>
        <dsp:cNvPr id="0" name=""/>
        <dsp:cNvSpPr/>
      </dsp:nvSpPr>
      <dsp:spPr>
        <a:xfrm>
          <a:off x="7257252" y="1828049"/>
          <a:ext cx="3082096" cy="462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defRPr b="1"/>
          </a:pPr>
          <a:r>
            <a:rPr lang="en-US" sz="1700" kern="1200"/>
            <a:t>Health Club Registration Unit</a:t>
          </a:r>
        </a:p>
      </dsp:txBody>
      <dsp:txXfrm>
        <a:off x="7257252" y="1828049"/>
        <a:ext cx="3082096" cy="462314"/>
      </dsp:txXfrm>
    </dsp:sp>
    <dsp:sp modelId="{9C270121-856D-44E1-A78F-AA6A73E3C91A}">
      <dsp:nvSpPr>
        <dsp:cNvPr id="0" name=""/>
        <dsp:cNvSpPr/>
      </dsp:nvSpPr>
      <dsp:spPr>
        <a:xfrm>
          <a:off x="7257252" y="2346394"/>
          <a:ext cx="3082096" cy="1083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a:t>(410) 576-6350</a:t>
          </a:r>
        </a:p>
        <a:p>
          <a:pPr marL="0" lvl="0" indent="0" algn="l" defTabSz="577850">
            <a:lnSpc>
              <a:spcPct val="90000"/>
            </a:lnSpc>
            <a:spcBef>
              <a:spcPct val="0"/>
            </a:spcBef>
            <a:spcAft>
              <a:spcPct val="35000"/>
            </a:spcAft>
            <a:buNone/>
          </a:pPr>
          <a:r>
            <a:rPr lang="en-US" sz="1300" kern="1200"/>
            <a:t>Website: https://www.marylandattorneygeneral.gov/Pages/CPD/Healthclub/default.aspx</a:t>
          </a:r>
        </a:p>
      </dsp:txBody>
      <dsp:txXfrm>
        <a:off x="7257252" y="2346394"/>
        <a:ext cx="3082096" cy="10839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2C069-20E4-476B-8C07-790224C166FD}">
      <dsp:nvSpPr>
        <dsp:cNvPr id="0" name=""/>
        <dsp:cNvSpPr/>
      </dsp:nvSpPr>
      <dsp:spPr>
        <a:xfrm>
          <a:off x="3489" y="795925"/>
          <a:ext cx="800296" cy="8002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1068F80-16A3-448E-A799-4173CB9B22DF}">
      <dsp:nvSpPr>
        <dsp:cNvPr id="0" name=""/>
        <dsp:cNvSpPr/>
      </dsp:nvSpPr>
      <dsp:spPr>
        <a:xfrm>
          <a:off x="3489" y="1695403"/>
          <a:ext cx="2286562" cy="342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defRPr b="1"/>
          </a:pPr>
          <a:r>
            <a:rPr lang="en-US" sz="1700" kern="1200" dirty="0"/>
            <a:t>Purchase of Goods</a:t>
          </a:r>
        </a:p>
      </dsp:txBody>
      <dsp:txXfrm>
        <a:off x="3489" y="1695403"/>
        <a:ext cx="2286562" cy="342984"/>
      </dsp:txXfrm>
    </dsp:sp>
    <dsp:sp modelId="{0965387F-3B4F-4ADA-B18B-58657EF20851}">
      <dsp:nvSpPr>
        <dsp:cNvPr id="0" name=""/>
        <dsp:cNvSpPr/>
      </dsp:nvSpPr>
      <dsp:spPr>
        <a:xfrm>
          <a:off x="3489" y="2084517"/>
          <a:ext cx="2286562" cy="1017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rtl="0">
            <a:lnSpc>
              <a:spcPct val="90000"/>
            </a:lnSpc>
            <a:spcBef>
              <a:spcPct val="0"/>
            </a:spcBef>
            <a:spcAft>
              <a:spcPct val="35000"/>
            </a:spcAft>
            <a:buNone/>
          </a:pPr>
          <a:r>
            <a:rPr lang="en-US" sz="1300" kern="1200" dirty="0"/>
            <a:t>All </a:t>
          </a:r>
          <a:r>
            <a:rPr lang="en-US" sz="1300" kern="1200" dirty="0">
              <a:latin typeface="Calisto MT" panose="02040603050505030304"/>
            </a:rPr>
            <a:t>consumer goods</a:t>
          </a:r>
          <a:r>
            <a:rPr lang="en-US" sz="1300" kern="1200" dirty="0"/>
            <a:t> are covered by warranties</a:t>
          </a:r>
          <a:r>
            <a:rPr lang="en-US" sz="1300" kern="1200" dirty="0">
              <a:latin typeface="Calisto MT" panose="02040603050505030304"/>
            </a:rPr>
            <a:t> (except certain used autos)</a:t>
          </a:r>
          <a:endParaRPr lang="en-US" sz="1300" kern="1200" dirty="0"/>
        </a:p>
      </dsp:txBody>
      <dsp:txXfrm>
        <a:off x="3489" y="2084517"/>
        <a:ext cx="2286562" cy="1017925"/>
      </dsp:txXfrm>
    </dsp:sp>
    <dsp:sp modelId="{5C69A240-5E8C-4AAC-99B3-995156CED9CE}">
      <dsp:nvSpPr>
        <dsp:cNvPr id="0" name=""/>
        <dsp:cNvSpPr/>
      </dsp:nvSpPr>
      <dsp:spPr>
        <a:xfrm>
          <a:off x="2690200" y="795925"/>
          <a:ext cx="800296" cy="8002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1387539-8620-4146-A46A-0011392F9F8C}">
      <dsp:nvSpPr>
        <dsp:cNvPr id="0" name=""/>
        <dsp:cNvSpPr/>
      </dsp:nvSpPr>
      <dsp:spPr>
        <a:xfrm>
          <a:off x="2690200" y="1695403"/>
          <a:ext cx="2286562" cy="342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rtl="0">
            <a:lnSpc>
              <a:spcPct val="90000"/>
            </a:lnSpc>
            <a:spcBef>
              <a:spcPct val="0"/>
            </a:spcBef>
            <a:spcAft>
              <a:spcPct val="35000"/>
            </a:spcAft>
            <a:buNone/>
            <a:defRPr b="1"/>
          </a:pPr>
          <a:r>
            <a:rPr lang="en-US" sz="1700" kern="1200" dirty="0"/>
            <a:t>Miracle Cures</a:t>
          </a:r>
          <a:r>
            <a:rPr lang="en-US" sz="1700" kern="1200" dirty="0">
              <a:latin typeface="Calisto MT" panose="02040603050505030304"/>
            </a:rPr>
            <a:t> </a:t>
          </a:r>
        </a:p>
      </dsp:txBody>
      <dsp:txXfrm>
        <a:off x="2690200" y="1695403"/>
        <a:ext cx="2286562" cy="342984"/>
      </dsp:txXfrm>
    </dsp:sp>
    <dsp:sp modelId="{13F21888-6AB6-49B6-8537-ECF1635E97BD}">
      <dsp:nvSpPr>
        <dsp:cNvPr id="0" name=""/>
        <dsp:cNvSpPr/>
      </dsp:nvSpPr>
      <dsp:spPr>
        <a:xfrm>
          <a:off x="2690200" y="2084517"/>
          <a:ext cx="2286562" cy="1017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rtl="0">
            <a:lnSpc>
              <a:spcPct val="90000"/>
            </a:lnSpc>
            <a:spcBef>
              <a:spcPct val="0"/>
            </a:spcBef>
            <a:spcAft>
              <a:spcPct val="35000"/>
            </a:spcAft>
            <a:buNone/>
          </a:pPr>
          <a:r>
            <a:rPr lang="en-US" sz="1300" kern="1200" dirty="0"/>
            <a:t>Always consult with a medical professional before taking new drugs or supplements</a:t>
          </a:r>
          <a:r>
            <a:rPr lang="en-US" sz="1300" kern="1200" dirty="0">
              <a:latin typeface="Calisto MT" panose="02040603050505030304"/>
            </a:rPr>
            <a:t> </a:t>
          </a:r>
          <a:endParaRPr lang="en-US" sz="1300" kern="1200" dirty="0"/>
        </a:p>
      </dsp:txBody>
      <dsp:txXfrm>
        <a:off x="2690200" y="2084517"/>
        <a:ext cx="2286562" cy="1017925"/>
      </dsp:txXfrm>
    </dsp:sp>
    <dsp:sp modelId="{C4672856-CD5E-4A91-9592-9E3AB2858769}">
      <dsp:nvSpPr>
        <dsp:cNvPr id="0" name=""/>
        <dsp:cNvSpPr/>
      </dsp:nvSpPr>
      <dsp:spPr>
        <a:xfrm>
          <a:off x="5376911" y="795925"/>
          <a:ext cx="800296" cy="8002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143C51E-694A-4617-B735-B6D8D28C3C20}">
      <dsp:nvSpPr>
        <dsp:cNvPr id="0" name=""/>
        <dsp:cNvSpPr/>
      </dsp:nvSpPr>
      <dsp:spPr>
        <a:xfrm>
          <a:off x="5376911" y="1695403"/>
          <a:ext cx="2286562" cy="342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defRPr b="1"/>
          </a:pPr>
          <a:r>
            <a:rPr lang="en-US" sz="1700" kern="1200" dirty="0"/>
            <a:t>Prize/Sales Promotion</a:t>
          </a:r>
        </a:p>
      </dsp:txBody>
      <dsp:txXfrm>
        <a:off x="5376911" y="1695403"/>
        <a:ext cx="2286562" cy="342984"/>
      </dsp:txXfrm>
    </dsp:sp>
    <dsp:sp modelId="{D9746219-4A52-4FA3-B55C-3976DED5722F}">
      <dsp:nvSpPr>
        <dsp:cNvPr id="0" name=""/>
        <dsp:cNvSpPr/>
      </dsp:nvSpPr>
      <dsp:spPr>
        <a:xfrm>
          <a:off x="5376911" y="2084517"/>
          <a:ext cx="2286562" cy="1017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Under Maryland law you cannot be required to pay a fee or purchase goods to participate in a sales promotion</a:t>
          </a:r>
        </a:p>
      </dsp:txBody>
      <dsp:txXfrm>
        <a:off x="5376911" y="2084517"/>
        <a:ext cx="2286562" cy="1017925"/>
      </dsp:txXfrm>
    </dsp:sp>
    <dsp:sp modelId="{DF89979D-772C-4477-B4C5-03D32D800AF1}">
      <dsp:nvSpPr>
        <dsp:cNvPr id="0" name=""/>
        <dsp:cNvSpPr/>
      </dsp:nvSpPr>
      <dsp:spPr>
        <a:xfrm>
          <a:off x="8063622" y="795925"/>
          <a:ext cx="800296" cy="80029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770B71A-333F-44EA-813B-7136836CEA30}">
      <dsp:nvSpPr>
        <dsp:cNvPr id="0" name=""/>
        <dsp:cNvSpPr/>
      </dsp:nvSpPr>
      <dsp:spPr>
        <a:xfrm>
          <a:off x="8063622" y="1695403"/>
          <a:ext cx="2286562" cy="342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rtl="0">
            <a:lnSpc>
              <a:spcPct val="90000"/>
            </a:lnSpc>
            <a:spcBef>
              <a:spcPct val="0"/>
            </a:spcBef>
            <a:spcAft>
              <a:spcPct val="35000"/>
            </a:spcAft>
            <a:buNone/>
            <a:defRPr b="1"/>
          </a:pPr>
          <a:r>
            <a:rPr lang="en-US" sz="1700" kern="1200" dirty="0"/>
            <a:t>Charities</a:t>
          </a:r>
          <a:r>
            <a:rPr lang="en-US" sz="1700" kern="1200" dirty="0">
              <a:latin typeface="Calisto MT" panose="02040603050505030304"/>
            </a:rPr>
            <a:t> </a:t>
          </a:r>
          <a:endParaRPr lang="en-US" sz="1700" kern="1200" dirty="0"/>
        </a:p>
      </dsp:txBody>
      <dsp:txXfrm>
        <a:off x="8063622" y="1695403"/>
        <a:ext cx="2286562" cy="342984"/>
      </dsp:txXfrm>
    </dsp:sp>
    <dsp:sp modelId="{B9330963-925F-499F-8553-FD1B41F0E2BA}">
      <dsp:nvSpPr>
        <dsp:cNvPr id="0" name=""/>
        <dsp:cNvSpPr/>
      </dsp:nvSpPr>
      <dsp:spPr>
        <a:xfrm>
          <a:off x="8063622" y="2084517"/>
          <a:ext cx="2286562" cy="1017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Do not be pressured into giving</a:t>
          </a:r>
        </a:p>
        <a:p>
          <a:pPr marL="0" lvl="0" indent="0" algn="l" defTabSz="577850" rtl="0">
            <a:lnSpc>
              <a:spcPct val="90000"/>
            </a:lnSpc>
            <a:spcBef>
              <a:spcPct val="0"/>
            </a:spcBef>
            <a:spcAft>
              <a:spcPct val="35000"/>
            </a:spcAft>
            <a:buNone/>
          </a:pPr>
          <a:r>
            <a:rPr lang="en-US" sz="1300" kern="1200" dirty="0"/>
            <a:t>Ask for written information</a:t>
          </a:r>
          <a:r>
            <a:rPr lang="en-US" sz="1300" kern="1200" dirty="0">
              <a:latin typeface="Calisto MT" panose="02040603050505030304"/>
            </a:rPr>
            <a:t> </a:t>
          </a:r>
          <a:endParaRPr lang="en-US" sz="1300" kern="1200" dirty="0"/>
        </a:p>
        <a:p>
          <a:pPr marL="0" lvl="0" indent="0" algn="l" defTabSz="577850">
            <a:lnSpc>
              <a:spcPct val="90000"/>
            </a:lnSpc>
            <a:spcBef>
              <a:spcPct val="0"/>
            </a:spcBef>
            <a:spcAft>
              <a:spcPct val="35000"/>
            </a:spcAft>
            <a:buNone/>
          </a:pPr>
          <a:r>
            <a:rPr lang="en-US" sz="1300" kern="1200" dirty="0"/>
            <a:t>Legitimate charities must be registered with the Secretary of State</a:t>
          </a:r>
        </a:p>
      </dsp:txBody>
      <dsp:txXfrm>
        <a:off x="8063622" y="2084517"/>
        <a:ext cx="2286562" cy="10179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8EBD0-B34B-4814-AFF2-7129F357089D}">
      <dsp:nvSpPr>
        <dsp:cNvPr id="0" name=""/>
        <dsp:cNvSpPr/>
      </dsp:nvSpPr>
      <dsp:spPr>
        <a:xfrm>
          <a:off x="1007868" y="285346"/>
          <a:ext cx="1080843" cy="10808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7B1E680-BD42-4340-9A8B-0FBD82C33BF0}">
      <dsp:nvSpPr>
        <dsp:cNvPr id="0" name=""/>
        <dsp:cNvSpPr/>
      </dsp:nvSpPr>
      <dsp:spPr>
        <a:xfrm>
          <a:off x="4228" y="1509280"/>
          <a:ext cx="3088125" cy="463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b="1"/>
          </a:pPr>
          <a:r>
            <a:rPr lang="en-US" sz="2200" kern="1200" dirty="0"/>
            <a:t>Home Improvement</a:t>
          </a:r>
        </a:p>
      </dsp:txBody>
      <dsp:txXfrm>
        <a:off x="4228" y="1509280"/>
        <a:ext cx="3088125" cy="463218"/>
      </dsp:txXfrm>
    </dsp:sp>
    <dsp:sp modelId="{2FCB402F-6CA8-4199-A226-2E96BBFFA346}">
      <dsp:nvSpPr>
        <dsp:cNvPr id="0" name=""/>
        <dsp:cNvSpPr/>
      </dsp:nvSpPr>
      <dsp:spPr>
        <a:xfrm>
          <a:off x="4228" y="2039052"/>
          <a:ext cx="3088125" cy="1573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dirty="0"/>
            <a:t>Check with the Maryland Home Improvement Commission to make sure they are licensed</a:t>
          </a:r>
        </a:p>
      </dsp:txBody>
      <dsp:txXfrm>
        <a:off x="4228" y="2039052"/>
        <a:ext cx="3088125" cy="1573970"/>
      </dsp:txXfrm>
    </dsp:sp>
    <dsp:sp modelId="{8FFBD8B7-6CDF-4B31-9D76-4A0C58CAA6FB}">
      <dsp:nvSpPr>
        <dsp:cNvPr id="0" name=""/>
        <dsp:cNvSpPr/>
      </dsp:nvSpPr>
      <dsp:spPr>
        <a:xfrm>
          <a:off x="4636415" y="285346"/>
          <a:ext cx="1080843" cy="10808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278BDE2-F92F-4AB1-A56F-91FF8C5283A3}">
      <dsp:nvSpPr>
        <dsp:cNvPr id="0" name=""/>
        <dsp:cNvSpPr/>
      </dsp:nvSpPr>
      <dsp:spPr>
        <a:xfrm>
          <a:off x="3632774" y="1509280"/>
          <a:ext cx="3088125" cy="463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b="1"/>
          </a:pPr>
          <a:r>
            <a:rPr lang="en-US" sz="2200" kern="1200" dirty="0"/>
            <a:t>Auto Repairs</a:t>
          </a:r>
        </a:p>
      </dsp:txBody>
      <dsp:txXfrm>
        <a:off x="3632774" y="1509280"/>
        <a:ext cx="3088125" cy="463218"/>
      </dsp:txXfrm>
    </dsp:sp>
    <dsp:sp modelId="{CC0C6970-3471-4463-BEDA-C57C1F4849CB}">
      <dsp:nvSpPr>
        <dsp:cNvPr id="0" name=""/>
        <dsp:cNvSpPr/>
      </dsp:nvSpPr>
      <dsp:spPr>
        <a:xfrm>
          <a:off x="3632774" y="2039052"/>
          <a:ext cx="3088125" cy="1573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rtl="0">
            <a:lnSpc>
              <a:spcPct val="90000"/>
            </a:lnSpc>
            <a:spcBef>
              <a:spcPct val="0"/>
            </a:spcBef>
            <a:spcAft>
              <a:spcPct val="35000"/>
            </a:spcAft>
            <a:buNone/>
          </a:pPr>
          <a:r>
            <a:rPr lang="en-US" sz="1700" kern="1200" dirty="0"/>
            <a:t>Under Maryland law you are entitled </a:t>
          </a:r>
          <a:r>
            <a:rPr lang="en-US" sz="1700" kern="1200" dirty="0">
              <a:latin typeface="Calisto MT" panose="02040603050505030304"/>
            </a:rPr>
            <a:t>upon request to</a:t>
          </a:r>
          <a:r>
            <a:rPr lang="en-US" sz="1700" kern="1200" dirty="0"/>
            <a:t> a written estimate of all repairs costing more than $50 and cannot be charged more than 10% over the estimate without your consent.</a:t>
          </a:r>
        </a:p>
      </dsp:txBody>
      <dsp:txXfrm>
        <a:off x="3632774" y="2039052"/>
        <a:ext cx="3088125" cy="1573970"/>
      </dsp:txXfrm>
    </dsp:sp>
    <dsp:sp modelId="{68670936-7ECC-4E15-943D-6DF3B8F61F13}">
      <dsp:nvSpPr>
        <dsp:cNvPr id="0" name=""/>
        <dsp:cNvSpPr/>
      </dsp:nvSpPr>
      <dsp:spPr>
        <a:xfrm>
          <a:off x="8264962" y="285346"/>
          <a:ext cx="1080843" cy="10808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E8D6EAB-48EC-40E2-BEF2-27E86110AC8F}">
      <dsp:nvSpPr>
        <dsp:cNvPr id="0" name=""/>
        <dsp:cNvSpPr/>
      </dsp:nvSpPr>
      <dsp:spPr>
        <a:xfrm>
          <a:off x="7261321" y="1509280"/>
          <a:ext cx="3088125" cy="463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b="1"/>
          </a:pPr>
          <a:r>
            <a:rPr lang="en-US" sz="2200" kern="1200" dirty="0"/>
            <a:t>Household Good Mover</a:t>
          </a:r>
        </a:p>
      </dsp:txBody>
      <dsp:txXfrm>
        <a:off x="7261321" y="1509280"/>
        <a:ext cx="3088125" cy="463218"/>
      </dsp:txXfrm>
    </dsp:sp>
    <dsp:sp modelId="{CFF1656D-5A25-4941-BF67-FDF509870DD6}">
      <dsp:nvSpPr>
        <dsp:cNvPr id="0" name=""/>
        <dsp:cNvSpPr/>
      </dsp:nvSpPr>
      <dsp:spPr>
        <a:xfrm>
          <a:off x="7261321" y="2039052"/>
          <a:ext cx="3088125" cy="1573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rtl="0">
            <a:lnSpc>
              <a:spcPct val="90000"/>
            </a:lnSpc>
            <a:spcBef>
              <a:spcPct val="0"/>
            </a:spcBef>
            <a:spcAft>
              <a:spcPct val="35000"/>
            </a:spcAft>
            <a:buNone/>
          </a:pPr>
          <a:r>
            <a:rPr lang="en-US" sz="1700" kern="1200" dirty="0"/>
            <a:t>If you are moving within the State of Maryland and your mover tries to charge you more </a:t>
          </a:r>
          <a:r>
            <a:rPr lang="en-US" sz="1700" kern="1200" dirty="0">
              <a:latin typeface="Calisto MT" panose="02040603050505030304"/>
            </a:rPr>
            <a:t>than what</a:t>
          </a:r>
          <a:r>
            <a:rPr lang="en-US" sz="1700" kern="1200" dirty="0"/>
            <a:t> was estimated, they cannot refuse to deliver your goods while you are disputing</a:t>
          </a:r>
          <a:r>
            <a:rPr lang="en-US" sz="1700" kern="1200" dirty="0">
              <a:latin typeface="Calisto MT" panose="02040603050505030304"/>
            </a:rPr>
            <a:t> the</a:t>
          </a:r>
          <a:r>
            <a:rPr lang="en-US" sz="1700" kern="1200" dirty="0"/>
            <a:t> bill.</a:t>
          </a:r>
        </a:p>
      </dsp:txBody>
      <dsp:txXfrm>
        <a:off x="7261321" y="2039052"/>
        <a:ext cx="3088125" cy="157397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317E60-60EF-4371-8EC6-F512EAD45EF4}" type="datetimeFigureOut">
              <a:rPr lang="en-US" smtClean="0"/>
              <a:t>7/8/2024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497354-8238-4D28-9071-193EA400BBB2}" type="slidenum">
              <a:rPr lang="en-US" smtClean="0"/>
              <a:t>‹#›</a:t>
            </a:fld>
            <a:endParaRPr lang="en-US"/>
          </a:p>
        </p:txBody>
      </p:sp>
    </p:spTree>
    <p:extLst>
      <p:ext uri="{BB962C8B-B14F-4D97-AF65-F5344CB8AC3E}">
        <p14:creationId xmlns:p14="http://schemas.microsoft.com/office/powerpoint/2010/main" val="3463326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 Improvement</a:t>
            </a:r>
          </a:p>
          <a:p>
            <a:pPr marL="171450" indent="-171450">
              <a:buFont typeface="Arial" panose="020B0604020202020204" pitchFamily="34" charset="0"/>
              <a:buChar char="•"/>
            </a:pPr>
            <a:r>
              <a:rPr lang="en-US" dirty="0"/>
              <a:t>When a stranger knocks on your door and offer a “free inspection” or tried to sell the same service performed on a neighbor</a:t>
            </a:r>
          </a:p>
          <a:p>
            <a:pPr marL="171450" indent="-171450">
              <a:buFont typeface="Arial" panose="020B0604020202020204" pitchFamily="34" charset="0"/>
              <a:buChar char="•"/>
            </a:pPr>
            <a:r>
              <a:rPr lang="en-US" dirty="0"/>
              <a:t>If true they the deposit cannot be more than 1/3 of  total contract price and you have three business days to cancel if you change your mind</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Auto repairs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 </a:t>
            </a:r>
            <a:r>
              <a:rPr lang="en-US" altLang="en-US" dirty="0"/>
              <a:t>You cannot be charged for repairs you did not authorize.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1E497354-8238-4D28-9071-193EA400BBB2}" type="slidenum">
              <a:rPr lang="en-US" smtClean="0"/>
              <a:t>14</a:t>
            </a:fld>
            <a:endParaRPr lang="en-US"/>
          </a:p>
        </p:txBody>
      </p:sp>
    </p:spTree>
    <p:extLst>
      <p:ext uri="{BB962C8B-B14F-4D97-AF65-F5344CB8AC3E}">
        <p14:creationId xmlns:p14="http://schemas.microsoft.com/office/powerpoint/2010/main" val="624929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02DDB5-FCE9-462C-A13A-8B5B47A81C49}" type="datetimeFigureOut">
              <a:rPr lang="en-US" smtClean="0"/>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807B4-8E45-4A4C-A0B8-40E750E60490}" type="slidenum">
              <a:rPr lang="en-US" smtClean="0"/>
              <a:t>‹#›</a:t>
            </a:fld>
            <a:endParaRPr lang="en-US"/>
          </a:p>
        </p:txBody>
      </p:sp>
    </p:spTree>
    <p:extLst>
      <p:ext uri="{BB962C8B-B14F-4D97-AF65-F5344CB8AC3E}">
        <p14:creationId xmlns:p14="http://schemas.microsoft.com/office/powerpoint/2010/main" val="1018936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02DDB5-FCE9-462C-A13A-8B5B47A81C49}" type="datetimeFigureOut">
              <a:rPr lang="en-US" smtClean="0"/>
              <a:t>7/8/2024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5807B4-8E45-4A4C-A0B8-40E750E60490}" type="slidenum">
              <a:rPr lang="en-US" smtClean="0"/>
              <a:t>‹#›</a:t>
            </a:fld>
            <a:endParaRPr lang="en-US"/>
          </a:p>
        </p:txBody>
      </p:sp>
    </p:spTree>
    <p:extLst>
      <p:ext uri="{BB962C8B-B14F-4D97-AF65-F5344CB8AC3E}">
        <p14:creationId xmlns:p14="http://schemas.microsoft.com/office/powerpoint/2010/main" val="1968534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02DDB5-FCE9-462C-A13A-8B5B47A81C49}" type="datetimeFigureOut">
              <a:rPr lang="en-US" smtClean="0"/>
              <a:t>7/8/2024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5807B4-8E45-4A4C-A0B8-40E750E60490}" type="slidenum">
              <a:rPr lang="en-US" smtClean="0"/>
              <a:t>‹#›</a:t>
            </a:fld>
            <a:endParaRPr lang="en-US"/>
          </a:p>
        </p:txBody>
      </p:sp>
    </p:spTree>
    <p:extLst>
      <p:ext uri="{BB962C8B-B14F-4D97-AF65-F5344CB8AC3E}">
        <p14:creationId xmlns:p14="http://schemas.microsoft.com/office/powerpoint/2010/main" val="1565531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02DDB5-FCE9-462C-A13A-8B5B47A81C49}" type="datetimeFigureOut">
              <a:rPr lang="en-US" smtClean="0"/>
              <a:t>7/8/2024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5807B4-8E45-4A4C-A0B8-40E750E60490}"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86981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02DDB5-FCE9-462C-A13A-8B5B47A81C49}" type="datetimeFigureOut">
              <a:rPr lang="en-US" smtClean="0"/>
              <a:t>7/8/2024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5807B4-8E45-4A4C-A0B8-40E750E60490}" type="slidenum">
              <a:rPr lang="en-US" smtClean="0"/>
              <a:t>‹#›</a:t>
            </a:fld>
            <a:endParaRPr lang="en-US"/>
          </a:p>
        </p:txBody>
      </p:sp>
    </p:spTree>
    <p:extLst>
      <p:ext uri="{BB962C8B-B14F-4D97-AF65-F5344CB8AC3E}">
        <p14:creationId xmlns:p14="http://schemas.microsoft.com/office/powerpoint/2010/main" val="2546712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402DDB5-FCE9-462C-A13A-8B5B47A81C49}" type="datetimeFigureOut">
              <a:rPr lang="en-US" smtClean="0"/>
              <a:t>7/8/2024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5807B4-8E45-4A4C-A0B8-40E750E60490}" type="slidenum">
              <a:rPr lang="en-US" smtClean="0"/>
              <a:t>‹#›</a:t>
            </a:fld>
            <a:endParaRPr lang="en-US"/>
          </a:p>
        </p:txBody>
      </p:sp>
    </p:spTree>
    <p:extLst>
      <p:ext uri="{BB962C8B-B14F-4D97-AF65-F5344CB8AC3E}">
        <p14:creationId xmlns:p14="http://schemas.microsoft.com/office/powerpoint/2010/main" val="3169019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402DDB5-FCE9-462C-A13A-8B5B47A81C49}" type="datetimeFigureOut">
              <a:rPr lang="en-US" smtClean="0"/>
              <a:t>7/8/2024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5807B4-8E45-4A4C-A0B8-40E750E60490}" type="slidenum">
              <a:rPr lang="en-US" smtClean="0"/>
              <a:t>‹#›</a:t>
            </a:fld>
            <a:endParaRPr lang="en-US"/>
          </a:p>
        </p:txBody>
      </p:sp>
    </p:spTree>
    <p:extLst>
      <p:ext uri="{BB962C8B-B14F-4D97-AF65-F5344CB8AC3E}">
        <p14:creationId xmlns:p14="http://schemas.microsoft.com/office/powerpoint/2010/main" val="3147584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02DDB5-FCE9-462C-A13A-8B5B47A81C49}" type="datetimeFigureOut">
              <a:rPr lang="en-US" smtClean="0"/>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807B4-8E45-4A4C-A0B8-40E750E60490}" type="slidenum">
              <a:rPr lang="en-US" smtClean="0"/>
              <a:t>‹#›</a:t>
            </a:fld>
            <a:endParaRPr lang="en-US"/>
          </a:p>
        </p:txBody>
      </p:sp>
    </p:spTree>
    <p:extLst>
      <p:ext uri="{BB962C8B-B14F-4D97-AF65-F5344CB8AC3E}">
        <p14:creationId xmlns:p14="http://schemas.microsoft.com/office/powerpoint/2010/main" val="3616706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02DDB5-FCE9-462C-A13A-8B5B47A81C49}" type="datetimeFigureOut">
              <a:rPr lang="en-US" smtClean="0"/>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807B4-8E45-4A4C-A0B8-40E750E60490}" type="slidenum">
              <a:rPr lang="en-US" smtClean="0"/>
              <a:t>‹#›</a:t>
            </a:fld>
            <a:endParaRPr lang="en-US"/>
          </a:p>
        </p:txBody>
      </p:sp>
    </p:spTree>
    <p:extLst>
      <p:ext uri="{BB962C8B-B14F-4D97-AF65-F5344CB8AC3E}">
        <p14:creationId xmlns:p14="http://schemas.microsoft.com/office/powerpoint/2010/main" val="2260819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02DDB5-FCE9-462C-A13A-8B5B47A81C49}" type="datetimeFigureOut">
              <a:rPr lang="en-US" smtClean="0"/>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807B4-8E45-4A4C-A0B8-40E750E60490}" type="slidenum">
              <a:rPr lang="en-US" smtClean="0"/>
              <a:t>‹#›</a:t>
            </a:fld>
            <a:endParaRPr lang="en-US"/>
          </a:p>
        </p:txBody>
      </p:sp>
    </p:spTree>
    <p:extLst>
      <p:ext uri="{BB962C8B-B14F-4D97-AF65-F5344CB8AC3E}">
        <p14:creationId xmlns:p14="http://schemas.microsoft.com/office/powerpoint/2010/main" val="629117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02DDB5-FCE9-462C-A13A-8B5B47A81C49}" type="datetimeFigureOut">
              <a:rPr lang="en-US" smtClean="0"/>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807B4-8E45-4A4C-A0B8-40E750E60490}" type="slidenum">
              <a:rPr lang="en-US" smtClean="0"/>
              <a:t>‹#›</a:t>
            </a:fld>
            <a:endParaRPr lang="en-US"/>
          </a:p>
        </p:txBody>
      </p:sp>
    </p:spTree>
    <p:extLst>
      <p:ext uri="{BB962C8B-B14F-4D97-AF65-F5344CB8AC3E}">
        <p14:creationId xmlns:p14="http://schemas.microsoft.com/office/powerpoint/2010/main" val="1635291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02DDB5-FCE9-462C-A13A-8B5B47A81C49}" type="datetimeFigureOut">
              <a:rPr lang="en-US" smtClean="0"/>
              <a:t>7/8/2024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5807B4-8E45-4A4C-A0B8-40E750E60490}" type="slidenum">
              <a:rPr lang="en-US" smtClean="0"/>
              <a:t>‹#›</a:t>
            </a:fld>
            <a:endParaRPr lang="en-US"/>
          </a:p>
        </p:txBody>
      </p:sp>
    </p:spTree>
    <p:extLst>
      <p:ext uri="{BB962C8B-B14F-4D97-AF65-F5344CB8AC3E}">
        <p14:creationId xmlns:p14="http://schemas.microsoft.com/office/powerpoint/2010/main" val="3912544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02DDB5-FCE9-462C-A13A-8B5B47A81C49}" type="datetimeFigureOut">
              <a:rPr lang="en-US" smtClean="0"/>
              <a:t>7/8/2024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5807B4-8E45-4A4C-A0B8-40E750E60490}" type="slidenum">
              <a:rPr lang="en-US" smtClean="0"/>
              <a:t>‹#›</a:t>
            </a:fld>
            <a:endParaRPr lang="en-US"/>
          </a:p>
        </p:txBody>
      </p:sp>
    </p:spTree>
    <p:extLst>
      <p:ext uri="{BB962C8B-B14F-4D97-AF65-F5344CB8AC3E}">
        <p14:creationId xmlns:p14="http://schemas.microsoft.com/office/powerpoint/2010/main" val="2798859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02DDB5-FCE9-462C-A13A-8B5B47A81C49}" type="datetimeFigureOut">
              <a:rPr lang="en-US" smtClean="0"/>
              <a:t>7/8/2024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5807B4-8E45-4A4C-A0B8-40E750E60490}" type="slidenum">
              <a:rPr lang="en-US" smtClean="0"/>
              <a:t>‹#›</a:t>
            </a:fld>
            <a:endParaRPr lang="en-US"/>
          </a:p>
        </p:txBody>
      </p:sp>
    </p:spTree>
    <p:extLst>
      <p:ext uri="{BB962C8B-B14F-4D97-AF65-F5344CB8AC3E}">
        <p14:creationId xmlns:p14="http://schemas.microsoft.com/office/powerpoint/2010/main" val="2142213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02DDB5-FCE9-462C-A13A-8B5B47A81C49}" type="datetimeFigureOut">
              <a:rPr lang="en-US" smtClean="0"/>
              <a:t>7/8/2024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5807B4-8E45-4A4C-A0B8-40E750E60490}" type="slidenum">
              <a:rPr lang="en-US" smtClean="0"/>
              <a:t>‹#›</a:t>
            </a:fld>
            <a:endParaRPr lang="en-US"/>
          </a:p>
        </p:txBody>
      </p:sp>
    </p:spTree>
    <p:extLst>
      <p:ext uri="{BB962C8B-B14F-4D97-AF65-F5344CB8AC3E}">
        <p14:creationId xmlns:p14="http://schemas.microsoft.com/office/powerpoint/2010/main" val="668435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02DDB5-FCE9-462C-A13A-8B5B47A81C49}" type="datetimeFigureOut">
              <a:rPr lang="en-US" smtClean="0"/>
              <a:t>7/8/2024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5807B4-8E45-4A4C-A0B8-40E750E60490}" type="slidenum">
              <a:rPr lang="en-US" smtClean="0"/>
              <a:t>‹#›</a:t>
            </a:fld>
            <a:endParaRPr lang="en-US"/>
          </a:p>
        </p:txBody>
      </p:sp>
    </p:spTree>
    <p:extLst>
      <p:ext uri="{BB962C8B-B14F-4D97-AF65-F5344CB8AC3E}">
        <p14:creationId xmlns:p14="http://schemas.microsoft.com/office/powerpoint/2010/main" val="240631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02DDB5-FCE9-462C-A13A-8B5B47A81C49}" type="datetimeFigureOut">
              <a:rPr lang="en-US" smtClean="0"/>
              <a:t>7/8/2024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5807B4-8E45-4A4C-A0B8-40E750E60490}" type="slidenum">
              <a:rPr lang="en-US" smtClean="0"/>
              <a:t>‹#›</a:t>
            </a:fld>
            <a:endParaRPr lang="en-US"/>
          </a:p>
        </p:txBody>
      </p:sp>
    </p:spTree>
    <p:extLst>
      <p:ext uri="{BB962C8B-B14F-4D97-AF65-F5344CB8AC3E}">
        <p14:creationId xmlns:p14="http://schemas.microsoft.com/office/powerpoint/2010/main" val="136981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402DDB5-FCE9-462C-A13A-8B5B47A81C49}" type="datetimeFigureOut">
              <a:rPr lang="en-US" smtClean="0"/>
              <a:t>7/8/2024</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15807B4-8E45-4A4C-A0B8-40E750E60490}" type="slidenum">
              <a:rPr lang="en-US" smtClean="0"/>
              <a:t>‹#›</a:t>
            </a:fld>
            <a:endParaRPr lang="en-US"/>
          </a:p>
        </p:txBody>
      </p:sp>
    </p:spTree>
    <p:extLst>
      <p:ext uri="{BB962C8B-B14F-4D97-AF65-F5344CB8AC3E}">
        <p14:creationId xmlns:p14="http://schemas.microsoft.com/office/powerpoint/2010/main" val="2445441478"/>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jpeg"/><Relationship Id="rId7" Type="http://schemas.openxmlformats.org/officeDocument/2006/relationships/diagramQuickStyle" Target="../diagrams/quickStyle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png"/><Relationship Id="rId9" Type="http://schemas.microsoft.com/office/2007/relationships/diagramDrawing" Target="../diagrams/drawing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marylandattorneygeneral.gov/Pages/CPD/Complaint.aspx"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www.marylandattorneygeneral.gov/" TargetMode="External"/><Relationship Id="rId2" Type="http://schemas.openxmlformats.org/officeDocument/2006/relationships/hyperlink" Target="https://labor.maryland.gov/finance/"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marylandattorneygeneral.gov/Pages/CPD/Complaint.asp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50F08CE5-1F68-377A-4353-D1BE79613F77}"/>
              </a:ext>
            </a:extLst>
          </p:cNvPr>
          <p:cNvSpPr txBox="1">
            <a:spLocks noChangeArrowheads="1"/>
          </p:cNvSpPr>
          <p:nvPr/>
        </p:nvSpPr>
        <p:spPr bwMode="auto">
          <a:xfrm>
            <a:off x="1935955" y="1321982"/>
            <a:ext cx="8320087"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000" b="1" dirty="0">
                <a:latin typeface="Aptos (Body)"/>
              </a:rPr>
              <a:t>Consumer Protection Division</a:t>
            </a:r>
          </a:p>
          <a:p>
            <a:pPr algn="ctr"/>
            <a:r>
              <a:rPr lang="en-US" altLang="en-US" sz="4000" b="1" dirty="0">
                <a:latin typeface="Aptos (Body)"/>
              </a:rPr>
              <a:t>Office of the Attorney General</a:t>
            </a:r>
          </a:p>
          <a:p>
            <a:pPr algn="ctr"/>
            <a:r>
              <a:rPr lang="en-US" altLang="en-US" sz="4000" b="1" dirty="0">
                <a:latin typeface="Aptos (Body)"/>
              </a:rPr>
              <a:t>200 Saint Paul Place</a:t>
            </a:r>
          </a:p>
          <a:p>
            <a:pPr algn="ctr"/>
            <a:r>
              <a:rPr lang="en-US" altLang="en-US" sz="4000" b="1" dirty="0">
                <a:latin typeface="Aptos (Body)"/>
              </a:rPr>
              <a:t>Baltimore, MD 21202</a:t>
            </a:r>
          </a:p>
        </p:txBody>
      </p:sp>
      <p:pic>
        <p:nvPicPr>
          <p:cNvPr id="5" name="Picture 4">
            <a:extLst>
              <a:ext uri="{FF2B5EF4-FFF2-40B4-BE49-F238E27FC236}">
                <a16:creationId xmlns:a16="http://schemas.microsoft.com/office/drawing/2014/main" id="{6E17188E-A7FA-5E42-8DDC-69BAA974D0FB}"/>
              </a:ext>
            </a:extLst>
          </p:cNvPr>
          <p:cNvPicPr>
            <a:picLocks noChangeAspect="1" noChangeArrowheads="1"/>
          </p:cNvPicPr>
          <p:nvPr/>
        </p:nvPicPr>
        <p:blipFill>
          <a:blip r:embed="rId2">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4952206" y="4167357"/>
            <a:ext cx="2287587" cy="230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6209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94F34-187B-4916-ED46-D362965A4AFF}"/>
              </a:ext>
            </a:extLst>
          </p:cNvPr>
          <p:cNvSpPr>
            <a:spLocks noGrp="1"/>
          </p:cNvSpPr>
          <p:nvPr>
            <p:ph type="title"/>
          </p:nvPr>
        </p:nvSpPr>
        <p:spPr/>
        <p:txBody>
          <a:bodyPr/>
          <a:lstStyle/>
          <a:p>
            <a:r>
              <a:rPr lang="en-US" dirty="0"/>
              <a:t>Types of Scams</a:t>
            </a:r>
          </a:p>
        </p:txBody>
      </p:sp>
      <p:sp>
        <p:nvSpPr>
          <p:cNvPr id="3" name="Content Placeholder 2">
            <a:extLst>
              <a:ext uri="{FF2B5EF4-FFF2-40B4-BE49-F238E27FC236}">
                <a16:creationId xmlns:a16="http://schemas.microsoft.com/office/drawing/2014/main" id="{5B1B17F7-9B32-C74B-53A5-003BAC1E4921}"/>
              </a:ext>
            </a:extLst>
          </p:cNvPr>
          <p:cNvSpPr>
            <a:spLocks noGrp="1"/>
          </p:cNvSpPr>
          <p:nvPr>
            <p:ph idx="1"/>
          </p:nvPr>
        </p:nvSpPr>
        <p:spPr/>
        <p:txBody>
          <a:bodyPr>
            <a:normAutofit lnSpcReduction="10000"/>
          </a:bodyPr>
          <a:lstStyle/>
          <a:p>
            <a:pPr indent="-305435"/>
            <a:r>
              <a:rPr lang="en-US" dirty="0"/>
              <a:t>“Free Trial” Offers</a:t>
            </a:r>
            <a:endParaRPr lang="en-US"/>
          </a:p>
          <a:p>
            <a:pPr marL="719455" lvl="1" indent="-269875"/>
            <a:r>
              <a:rPr lang="en-US" dirty="0"/>
              <a:t>“Just pay shipping.” Some advertisements offer goods for free if you pay some unspecified amount for shipping and handling. Sometimes those shipping and handling charges exceed the value of the product.</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r>
              <a:rPr lang="en-US" dirty="0"/>
              <a:t>Telemarketing </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r>
              <a:rPr lang="en-US" dirty="0"/>
              <a:t>Phishing </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r>
              <a:rPr lang="en-US" dirty="0"/>
              <a:t>Identity Theft</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r>
              <a:rPr lang="en-US" dirty="0"/>
              <a:t>Timeshare or Vacation Property </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marL="719455" lvl="1" indent="-269875"/>
            <a:r>
              <a:rPr lang="en-US" dirty="0"/>
              <a:t>The next time someone tries to sell you any type of recreational real estate, don’t believe claims about how easy reselling it would be. There is virtually no resale market for timeshares and campground memberships. </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2850858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837BE-D177-A398-C3DA-6EBC48945A85}"/>
              </a:ext>
            </a:extLst>
          </p:cNvPr>
          <p:cNvSpPr>
            <a:spLocks noGrp="1"/>
          </p:cNvSpPr>
          <p:nvPr>
            <p:ph type="title"/>
          </p:nvPr>
        </p:nvSpPr>
        <p:spPr>
          <a:xfrm>
            <a:off x="5279472" y="609600"/>
            <a:ext cx="5844759" cy="970450"/>
          </a:xfrm>
        </p:spPr>
        <p:txBody>
          <a:bodyPr>
            <a:normAutofit/>
          </a:bodyPr>
          <a:lstStyle/>
          <a:p>
            <a:r>
              <a:rPr lang="en-US" dirty="0"/>
              <a:t>How to Avoid Scams</a:t>
            </a:r>
          </a:p>
        </p:txBody>
      </p:sp>
      <p:pic>
        <p:nvPicPr>
          <p:cNvPr id="12" name="Picture 11">
            <a:extLst>
              <a:ext uri="{FF2B5EF4-FFF2-40B4-BE49-F238E27FC236}">
                <a16:creationId xmlns:a16="http://schemas.microsoft.com/office/drawing/2014/main" id="{5405F23C-C82E-4181-95EA-321F3D891A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50" y="1"/>
            <a:ext cx="4966697" cy="6858000"/>
          </a:xfrm>
          <a:prstGeom prst="rect">
            <a:avLst/>
          </a:prstGeom>
        </p:spPr>
      </p:pic>
      <p:pic>
        <p:nvPicPr>
          <p:cNvPr id="13" name="Graphic 12" descr="Laptop Secure">
            <a:extLst>
              <a:ext uri="{FF2B5EF4-FFF2-40B4-BE49-F238E27FC236}">
                <a16:creationId xmlns:a16="http://schemas.microsoft.com/office/drawing/2014/main" id="{F3A8C9F7-0F47-ED1D-FA59-8B7E066861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2815" y="1193554"/>
            <a:ext cx="4003193" cy="4003193"/>
          </a:xfrm>
          <a:prstGeom prst="rect">
            <a:avLst/>
          </a:prstGeom>
        </p:spPr>
      </p:pic>
      <p:sp>
        <p:nvSpPr>
          <p:cNvPr id="3" name="Content Placeholder 2">
            <a:extLst>
              <a:ext uri="{FF2B5EF4-FFF2-40B4-BE49-F238E27FC236}">
                <a16:creationId xmlns:a16="http://schemas.microsoft.com/office/drawing/2014/main" id="{CD7D57B9-4F50-336C-2A9D-1103BC6B51F7}"/>
              </a:ext>
            </a:extLst>
          </p:cNvPr>
          <p:cNvSpPr>
            <a:spLocks noGrp="1"/>
          </p:cNvSpPr>
          <p:nvPr>
            <p:ph idx="1"/>
          </p:nvPr>
        </p:nvSpPr>
        <p:spPr>
          <a:xfrm>
            <a:off x="5279472" y="1828801"/>
            <a:ext cx="5844760" cy="3866048"/>
          </a:xfrm>
        </p:spPr>
        <p:txBody>
          <a:bodyPr anchor="ctr">
            <a:normAutofit/>
          </a:bodyPr>
          <a:lstStyle/>
          <a:p>
            <a:pPr>
              <a:lnSpc>
                <a:spcPct val="90000"/>
              </a:lnSpc>
            </a:pPr>
            <a:r>
              <a:rPr lang="en-US" sz="1900"/>
              <a:t>Never give your checking account number or any of the other numbers on your checks over the phone. </a:t>
            </a:r>
          </a:p>
          <a:p>
            <a:pPr>
              <a:lnSpc>
                <a:spcPct val="90000"/>
              </a:lnSpc>
            </a:pPr>
            <a:r>
              <a:rPr lang="en-US" sz="1900"/>
              <a:t>Never give a telemarketer personal information about yourself, including medical information or a driver’s license, Social Security, or credit card number. </a:t>
            </a:r>
          </a:p>
          <a:p>
            <a:pPr>
              <a:lnSpc>
                <a:spcPct val="90000"/>
              </a:lnSpc>
            </a:pPr>
            <a:r>
              <a:rPr lang="en-US" sz="1900"/>
              <a:t>Never pay for a prize. That includes paying postage, shipping and handling, taxes or any costs associated with something a caller says you have “won.” </a:t>
            </a:r>
          </a:p>
          <a:p>
            <a:pPr>
              <a:lnSpc>
                <a:spcPct val="90000"/>
              </a:lnSpc>
            </a:pPr>
            <a:r>
              <a:rPr lang="en-US" sz="1900"/>
              <a:t>Never feel pressured to respond/answer right away</a:t>
            </a:r>
          </a:p>
          <a:p>
            <a:pPr>
              <a:lnSpc>
                <a:spcPct val="90000"/>
              </a:lnSpc>
            </a:pPr>
            <a:r>
              <a:rPr lang="en-US" sz="1900"/>
              <a:t>Be skeptical of claims that sound too good to be true</a:t>
            </a:r>
          </a:p>
          <a:p>
            <a:pPr>
              <a:lnSpc>
                <a:spcPct val="90000"/>
              </a:lnSpc>
            </a:pPr>
            <a:endParaRPr lang="en-US" sz="1900"/>
          </a:p>
          <a:p>
            <a:pPr>
              <a:lnSpc>
                <a:spcPct val="90000"/>
              </a:lnSpc>
            </a:pPr>
            <a:endParaRPr lang="en-US" sz="1900"/>
          </a:p>
        </p:txBody>
      </p:sp>
    </p:spTree>
    <p:extLst>
      <p:ext uri="{BB962C8B-B14F-4D97-AF65-F5344CB8AC3E}">
        <p14:creationId xmlns:p14="http://schemas.microsoft.com/office/powerpoint/2010/main" val="312613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96804-978F-965C-FDCA-1222D254EED1}"/>
              </a:ext>
            </a:extLst>
          </p:cNvPr>
          <p:cNvSpPr>
            <a:spLocks noGrp="1"/>
          </p:cNvSpPr>
          <p:nvPr>
            <p:ph type="title"/>
          </p:nvPr>
        </p:nvSpPr>
        <p:spPr/>
        <p:txBody>
          <a:bodyPr/>
          <a:lstStyle/>
          <a:p>
            <a:r>
              <a:rPr lang="en-US" dirty="0"/>
              <a:t>Avoid scams cont. </a:t>
            </a:r>
          </a:p>
        </p:txBody>
      </p:sp>
      <p:sp>
        <p:nvSpPr>
          <p:cNvPr id="3" name="Content Placeholder 2">
            <a:extLst>
              <a:ext uri="{FF2B5EF4-FFF2-40B4-BE49-F238E27FC236}">
                <a16:creationId xmlns:a16="http://schemas.microsoft.com/office/drawing/2014/main" id="{AAB6D799-250F-8CDC-12C2-F82420725BC5}"/>
              </a:ext>
            </a:extLst>
          </p:cNvPr>
          <p:cNvSpPr>
            <a:spLocks noGrp="1"/>
          </p:cNvSpPr>
          <p:nvPr>
            <p:ph idx="1"/>
          </p:nvPr>
        </p:nvSpPr>
        <p:spPr/>
        <p:txBody>
          <a:bodyPr/>
          <a:lstStyle/>
          <a:p>
            <a:r>
              <a:rPr lang="en-US" dirty="0"/>
              <a:t>Never agree to any offer until you have seen it in writing. Ask the caller to send you information in the mail. If the caller will not, hang up. </a:t>
            </a:r>
          </a:p>
          <a:p>
            <a:r>
              <a:rPr lang="en-US" dirty="0"/>
              <a:t>You can obtain a free copy of your credit report through www.annualcreditreport.com or by calling 1-877-322-8228.</a:t>
            </a:r>
          </a:p>
          <a:p>
            <a:r>
              <a:rPr lang="en-US" dirty="0"/>
              <a:t>Sign up for the Do Not Call Registry at 1-888-382- 1222 or www.donotcall.gov. This will not stop illegitimate callers but will stop legitimate callers and reduce the number of calls you receive.</a:t>
            </a:r>
          </a:p>
        </p:txBody>
      </p:sp>
    </p:spTree>
    <p:extLst>
      <p:ext uri="{BB962C8B-B14F-4D97-AF65-F5344CB8AC3E}">
        <p14:creationId xmlns:p14="http://schemas.microsoft.com/office/powerpoint/2010/main" val="2344744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C9ACF-6925-7021-307B-B8A3C6246379}"/>
              </a:ext>
            </a:extLst>
          </p:cNvPr>
          <p:cNvSpPr>
            <a:spLocks noGrp="1"/>
          </p:cNvSpPr>
          <p:nvPr>
            <p:ph type="title"/>
          </p:nvPr>
        </p:nvSpPr>
        <p:spPr>
          <a:xfrm>
            <a:off x="913795" y="609600"/>
            <a:ext cx="10353762" cy="970450"/>
          </a:xfrm>
        </p:spPr>
        <p:txBody>
          <a:bodyPr>
            <a:normAutofit/>
          </a:bodyPr>
          <a:lstStyle/>
          <a:p>
            <a:r>
              <a:rPr lang="en-US" dirty="0"/>
              <a:t>Consumer Protection Tips </a:t>
            </a:r>
          </a:p>
        </p:txBody>
      </p:sp>
      <p:pic>
        <p:nvPicPr>
          <p:cNvPr id="9" name="Picture 8">
            <a:extLst>
              <a:ext uri="{FF2B5EF4-FFF2-40B4-BE49-F238E27FC236}">
                <a16:creationId xmlns:a16="http://schemas.microsoft.com/office/drawing/2014/main" id="{A8D526D7-C782-4F65-A21F-A6B40D869B47}"/>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1731964"/>
            <a:ext cx="12192001" cy="5126036"/>
          </a:xfrm>
          <a:prstGeom prst="rect">
            <a:avLst/>
          </a:prstGeom>
          <a:effectLst>
            <a:innerShdw blurRad="63500" dist="50800" dir="16200000">
              <a:prstClr val="black">
                <a:alpha val="50000"/>
              </a:prstClr>
            </a:innerShdw>
          </a:effectLst>
        </p:spPr>
      </p:pic>
      <p:graphicFrame>
        <p:nvGraphicFramePr>
          <p:cNvPr id="5" name="Content Placeholder 2">
            <a:extLst>
              <a:ext uri="{FF2B5EF4-FFF2-40B4-BE49-F238E27FC236}">
                <a16:creationId xmlns:a16="http://schemas.microsoft.com/office/drawing/2014/main" id="{3EE0A683-41B8-BABF-C706-DDABA1861690}"/>
              </a:ext>
            </a:extLst>
          </p:cNvPr>
          <p:cNvGraphicFramePr>
            <a:graphicFrameLocks noGrp="1"/>
          </p:cNvGraphicFramePr>
          <p:nvPr>
            <p:ph idx="1"/>
            <p:extLst>
              <p:ext uri="{D42A27DB-BD31-4B8C-83A1-F6EECF244321}">
                <p14:modId xmlns:p14="http://schemas.microsoft.com/office/powerpoint/2010/main" val="116649217"/>
              </p:ext>
            </p:extLst>
          </p:nvPr>
        </p:nvGraphicFramePr>
        <p:xfrm>
          <a:off x="914400" y="1892830"/>
          <a:ext cx="10353675" cy="38983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38146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E3A3F-9563-C8CF-4A1A-40CC1D780865}"/>
              </a:ext>
            </a:extLst>
          </p:cNvPr>
          <p:cNvSpPr>
            <a:spLocks noGrp="1"/>
          </p:cNvSpPr>
          <p:nvPr>
            <p:ph type="title"/>
          </p:nvPr>
        </p:nvSpPr>
        <p:spPr>
          <a:xfrm>
            <a:off x="913795" y="609600"/>
            <a:ext cx="10353762" cy="970450"/>
          </a:xfrm>
        </p:spPr>
        <p:txBody>
          <a:bodyPr>
            <a:normAutofit/>
          </a:bodyPr>
          <a:lstStyle/>
          <a:p>
            <a:r>
              <a:rPr lang="en-US" dirty="0"/>
              <a:t>Consumer Protection Tips cont.</a:t>
            </a:r>
          </a:p>
        </p:txBody>
      </p:sp>
      <p:pic>
        <p:nvPicPr>
          <p:cNvPr id="9" name="Picture 8">
            <a:extLst>
              <a:ext uri="{FF2B5EF4-FFF2-40B4-BE49-F238E27FC236}">
                <a16:creationId xmlns:a16="http://schemas.microsoft.com/office/drawing/2014/main" id="{A8D526D7-C782-4F65-A21F-A6B40D869B47}"/>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98" t="2669" r="616"/>
          <a:stretch/>
        </p:blipFill>
        <p:spPr>
          <a:xfrm>
            <a:off x="-1" y="1731964"/>
            <a:ext cx="12192001" cy="5126036"/>
          </a:xfrm>
          <a:prstGeom prst="rect">
            <a:avLst/>
          </a:prstGeom>
          <a:effectLst>
            <a:innerShdw blurRad="63500" dist="50800" dir="16200000">
              <a:prstClr val="black">
                <a:alpha val="50000"/>
              </a:prstClr>
            </a:innerShdw>
          </a:effectLst>
        </p:spPr>
      </p:pic>
      <p:graphicFrame>
        <p:nvGraphicFramePr>
          <p:cNvPr id="5" name="Content Placeholder 2">
            <a:extLst>
              <a:ext uri="{FF2B5EF4-FFF2-40B4-BE49-F238E27FC236}">
                <a16:creationId xmlns:a16="http://schemas.microsoft.com/office/drawing/2014/main" id="{4B7BD041-BF74-3D86-C9A3-9F2A4DA4C4FA}"/>
              </a:ext>
            </a:extLst>
          </p:cNvPr>
          <p:cNvGraphicFramePr>
            <a:graphicFrameLocks noGrp="1"/>
          </p:cNvGraphicFramePr>
          <p:nvPr>
            <p:ph idx="1"/>
            <p:extLst>
              <p:ext uri="{D42A27DB-BD31-4B8C-83A1-F6EECF244321}">
                <p14:modId xmlns:p14="http://schemas.microsoft.com/office/powerpoint/2010/main" val="4230011480"/>
              </p:ext>
            </p:extLst>
          </p:nvPr>
        </p:nvGraphicFramePr>
        <p:xfrm>
          <a:off x="914400" y="1892830"/>
          <a:ext cx="10353675" cy="389836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35186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F05C6-07F1-5168-99A2-CA3CFA946688}"/>
              </a:ext>
            </a:extLst>
          </p:cNvPr>
          <p:cNvSpPr>
            <a:spLocks noGrp="1"/>
          </p:cNvSpPr>
          <p:nvPr>
            <p:ph type="title"/>
          </p:nvPr>
        </p:nvSpPr>
        <p:spPr/>
        <p:txBody>
          <a:bodyPr/>
          <a:lstStyle/>
          <a:p>
            <a:r>
              <a:rPr lang="en-US" dirty="0"/>
              <a:t>HEAU Tips</a:t>
            </a:r>
          </a:p>
        </p:txBody>
      </p:sp>
      <p:sp>
        <p:nvSpPr>
          <p:cNvPr id="5" name="Text Placeholder 4">
            <a:extLst>
              <a:ext uri="{FF2B5EF4-FFF2-40B4-BE49-F238E27FC236}">
                <a16:creationId xmlns:a16="http://schemas.microsoft.com/office/drawing/2014/main" id="{B0C5EE0A-EF71-CC6E-7A1A-434F10F7740B}"/>
              </a:ext>
            </a:extLst>
          </p:cNvPr>
          <p:cNvSpPr>
            <a:spLocks noGrp="1"/>
          </p:cNvSpPr>
          <p:nvPr>
            <p:ph type="body" idx="1"/>
          </p:nvPr>
        </p:nvSpPr>
        <p:spPr/>
        <p:txBody>
          <a:bodyPr/>
          <a:lstStyle/>
          <a:p>
            <a:r>
              <a:rPr lang="en-US" dirty="0"/>
              <a:t>Home Medical Equipment</a:t>
            </a:r>
          </a:p>
        </p:txBody>
      </p:sp>
      <p:sp>
        <p:nvSpPr>
          <p:cNvPr id="3" name="Content Placeholder 2">
            <a:extLst>
              <a:ext uri="{FF2B5EF4-FFF2-40B4-BE49-F238E27FC236}">
                <a16:creationId xmlns:a16="http://schemas.microsoft.com/office/drawing/2014/main" id="{99818F3D-51F8-BCFC-8899-799B6C02E72C}"/>
              </a:ext>
            </a:extLst>
          </p:cNvPr>
          <p:cNvSpPr>
            <a:spLocks noGrp="1"/>
          </p:cNvSpPr>
          <p:nvPr>
            <p:ph sz="half" idx="2"/>
          </p:nvPr>
        </p:nvSpPr>
        <p:spPr/>
        <p:txBody>
          <a:bodyPr>
            <a:normAutofit fontScale="47500" lnSpcReduction="20000"/>
          </a:bodyPr>
          <a:lstStyle/>
          <a:p>
            <a:pPr lvl="1" eaLnBrk="1" hangingPunct="1"/>
            <a:r>
              <a:rPr lang="en-US" altLang="en-US" sz="2800" dirty="0"/>
              <a:t>Beware of companies that promote themselves as representatives of Medicare, or send literature having Medicare emblems</a:t>
            </a:r>
          </a:p>
          <a:p>
            <a:pPr lvl="1" eaLnBrk="1" hangingPunct="1"/>
            <a:r>
              <a:rPr lang="en-US" altLang="en-US" sz="2800" dirty="0"/>
              <a:t>If you buy or lease a motorized wheelchair, you are protected by the Maryland Motorized Wheelchair Warranty Enforcement Act, which requires the manufacturer to give you a warranty that covers parts and performance for at least one year.</a:t>
            </a:r>
          </a:p>
          <a:p>
            <a:pPr lvl="1" eaLnBrk="1" hangingPunct="1"/>
            <a:r>
              <a:rPr lang="en-US" altLang="en-US" sz="2800" dirty="0"/>
              <a:t>Check with your health care specialist and call the Attorney General’s office to see if complaints have been filed against the company.</a:t>
            </a:r>
          </a:p>
          <a:p>
            <a:endParaRPr lang="en-US" dirty="0"/>
          </a:p>
        </p:txBody>
      </p:sp>
      <p:sp>
        <p:nvSpPr>
          <p:cNvPr id="6" name="Text Placeholder 5">
            <a:extLst>
              <a:ext uri="{FF2B5EF4-FFF2-40B4-BE49-F238E27FC236}">
                <a16:creationId xmlns:a16="http://schemas.microsoft.com/office/drawing/2014/main" id="{C863BA29-655E-311F-5809-8BC2CB41E519}"/>
              </a:ext>
            </a:extLst>
          </p:cNvPr>
          <p:cNvSpPr>
            <a:spLocks noGrp="1"/>
          </p:cNvSpPr>
          <p:nvPr>
            <p:ph type="body" sz="quarter" idx="3"/>
          </p:nvPr>
        </p:nvSpPr>
        <p:spPr/>
        <p:txBody>
          <a:bodyPr/>
          <a:lstStyle/>
          <a:p>
            <a:r>
              <a:rPr lang="en-US" dirty="0"/>
              <a:t>Hearing Aids</a:t>
            </a:r>
          </a:p>
        </p:txBody>
      </p:sp>
      <p:sp>
        <p:nvSpPr>
          <p:cNvPr id="4" name="Content Placeholder 3">
            <a:extLst>
              <a:ext uri="{FF2B5EF4-FFF2-40B4-BE49-F238E27FC236}">
                <a16:creationId xmlns:a16="http://schemas.microsoft.com/office/drawing/2014/main" id="{A292F8FA-FE06-456B-DBB7-E81F47315ABF}"/>
              </a:ext>
            </a:extLst>
          </p:cNvPr>
          <p:cNvSpPr>
            <a:spLocks noGrp="1"/>
          </p:cNvSpPr>
          <p:nvPr>
            <p:ph sz="quarter" idx="4"/>
          </p:nvPr>
        </p:nvSpPr>
        <p:spPr/>
        <p:txBody>
          <a:bodyPr>
            <a:normAutofit fontScale="47500" lnSpcReduction="20000"/>
          </a:bodyPr>
          <a:lstStyle/>
          <a:p>
            <a:pPr indent="-305435"/>
            <a:r>
              <a:rPr lang="en-US" altLang="en-US" sz="2800" dirty="0"/>
              <a:t>Hearing aids can be expensive. It’s important to know your rights in a hearing aid purchase and choose a reputable seller.</a:t>
            </a:r>
            <a:endParaRPr lang="en-US"/>
          </a:p>
          <a:p>
            <a:pPr indent="-305435"/>
            <a:r>
              <a:rPr lang="en-US" altLang="en-US" sz="2800" dirty="0"/>
              <a:t>A hearing aid seller is required by federal law to inform you that your hearing must be evaluated by a doctor before you buy a hearing aid, unless you sign a statement saying you’ve waived your protection. </a:t>
            </a:r>
            <a:r>
              <a:rPr lang="en-US" altLang="en-US" sz="2800" b="1" dirty="0"/>
              <a:t>Don’t sign it.</a:t>
            </a:r>
            <a:endParaRPr lang="en-US" altLang="en-US" sz="2800" b="1"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r>
              <a:rPr lang="en-US" altLang="en-US" sz="2800" dirty="0"/>
              <a:t>Consumers who purchase hearing aids may cancel their purchase for any reason within 30 days of delivery and generally are entitled a full refund, minus 10% for services. Sellers may, however, retain fees for diagnostic tests that are billed separately from the hearing aid.</a:t>
            </a:r>
            <a:endParaRPr lang="en-US" altLang="en-US" sz="2800"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r>
              <a:rPr lang="en-US" altLang="en-US" sz="2800" dirty="0"/>
              <a:t>If you purchase the hearing aid in your home, you have three days from the date of the purchase to cancel and get 100% of your money back.</a:t>
            </a:r>
            <a:endParaRPr lang="en-US" altLang="en-US" sz="2800"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marL="0" indent="0">
              <a:buNone/>
            </a:pPr>
            <a:endParaRPr lang="en-US" b="1" dirty="0"/>
          </a:p>
        </p:txBody>
      </p:sp>
    </p:spTree>
    <p:extLst>
      <p:ext uri="{BB962C8B-B14F-4D97-AF65-F5344CB8AC3E}">
        <p14:creationId xmlns:p14="http://schemas.microsoft.com/office/powerpoint/2010/main" val="2236693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0AB0E-9B5E-3219-844B-1846C8EA7E93}"/>
              </a:ext>
            </a:extLst>
          </p:cNvPr>
          <p:cNvSpPr>
            <a:spLocks noGrp="1"/>
          </p:cNvSpPr>
          <p:nvPr>
            <p:ph type="title"/>
          </p:nvPr>
        </p:nvSpPr>
        <p:spPr/>
        <p:txBody>
          <a:bodyPr/>
          <a:lstStyle/>
          <a:p>
            <a:r>
              <a:rPr lang="en-US" altLang="en-US" sz="4400" b="0" dirty="0"/>
              <a:t>Volunteering – We Need Your Help</a:t>
            </a:r>
            <a:endParaRPr lang="en-US" b="1" dirty="0"/>
          </a:p>
        </p:txBody>
      </p:sp>
      <p:sp>
        <p:nvSpPr>
          <p:cNvPr id="3" name="Content Placeholder 2">
            <a:extLst>
              <a:ext uri="{FF2B5EF4-FFF2-40B4-BE49-F238E27FC236}">
                <a16:creationId xmlns:a16="http://schemas.microsoft.com/office/drawing/2014/main" id="{B066C14E-F2F9-EF61-D328-C6F5456F3BBD}"/>
              </a:ext>
            </a:extLst>
          </p:cNvPr>
          <p:cNvSpPr>
            <a:spLocks noGrp="1"/>
          </p:cNvSpPr>
          <p:nvPr>
            <p:ph idx="1"/>
          </p:nvPr>
        </p:nvSpPr>
        <p:spPr/>
        <p:txBody>
          <a:bodyPr>
            <a:normAutofit/>
          </a:bodyPr>
          <a:lstStyle/>
          <a:p>
            <a:pPr>
              <a:defRPr/>
            </a:pPr>
            <a:r>
              <a:rPr lang="en-US" sz="2800" dirty="0"/>
              <a:t>The Attorney General’s Office relies on volunteers to mediate consumer disputes.</a:t>
            </a:r>
          </a:p>
          <a:p>
            <a:pPr lvl="1">
              <a:defRPr/>
            </a:pPr>
            <a:r>
              <a:rPr lang="en-US" sz="2800" dirty="0"/>
              <a:t>In 2012, more than 72 volunteers recovered more than $3.7 million for consumers.</a:t>
            </a:r>
          </a:p>
          <a:p>
            <a:pPr lvl="1">
              <a:defRPr/>
            </a:pPr>
            <a:r>
              <a:rPr lang="en-US" sz="2800" dirty="0"/>
              <a:t>Our volunteers come from all walks of life and ages, including retirees and students.</a:t>
            </a:r>
          </a:p>
          <a:p>
            <a:pPr lvl="1">
              <a:defRPr/>
            </a:pPr>
            <a:r>
              <a:rPr lang="en-US" sz="2800" dirty="0"/>
              <a:t>To volunteer at the AG’s Office, please call 410-576-6355.</a:t>
            </a:r>
          </a:p>
          <a:p>
            <a:endParaRPr lang="en-US" dirty="0"/>
          </a:p>
        </p:txBody>
      </p:sp>
    </p:spTree>
    <p:extLst>
      <p:ext uri="{BB962C8B-B14F-4D97-AF65-F5344CB8AC3E}">
        <p14:creationId xmlns:p14="http://schemas.microsoft.com/office/powerpoint/2010/main" val="3481122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DB73F33-BF50-7C0D-7E05-0EAED5FEC065}"/>
              </a:ext>
            </a:extLst>
          </p:cNvPr>
          <p:cNvSpPr>
            <a:spLocks noGrp="1"/>
          </p:cNvSpPr>
          <p:nvPr>
            <p:ph type="title"/>
          </p:nvPr>
        </p:nvSpPr>
        <p:spPr/>
        <p:txBody>
          <a:bodyPr/>
          <a:lstStyle/>
          <a:p>
            <a:r>
              <a:rPr lang="en-US" dirty="0"/>
              <a:t>Important Numbers and Links</a:t>
            </a:r>
          </a:p>
        </p:txBody>
      </p:sp>
      <p:sp>
        <p:nvSpPr>
          <p:cNvPr id="5" name="Content Placeholder 4">
            <a:extLst>
              <a:ext uri="{FF2B5EF4-FFF2-40B4-BE49-F238E27FC236}">
                <a16:creationId xmlns:a16="http://schemas.microsoft.com/office/drawing/2014/main" id="{438A8F6F-3F24-2F79-6648-B83397003FE2}"/>
              </a:ext>
            </a:extLst>
          </p:cNvPr>
          <p:cNvSpPr>
            <a:spLocks noGrp="1"/>
          </p:cNvSpPr>
          <p:nvPr>
            <p:ph sz="half" idx="1"/>
          </p:nvPr>
        </p:nvSpPr>
        <p:spPr>
          <a:xfrm>
            <a:off x="913795" y="1711572"/>
            <a:ext cx="5060497" cy="4058750"/>
          </a:xfrm>
        </p:spPr>
        <p:txBody>
          <a:bodyPr>
            <a:noAutofit/>
          </a:bodyPr>
          <a:lstStyle/>
          <a:p>
            <a:pPr indent="-305435"/>
            <a:r>
              <a:rPr lang="en-US" sz="1800" dirty="0"/>
              <a:t>Health Education and Advocacy </a:t>
            </a:r>
            <a:endParaRPr lang="en-US" sz="1800"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marL="719455" lvl="1" indent="-269875"/>
            <a:r>
              <a:rPr lang="en-US" dirty="0"/>
              <a:t>Hot Line: 410-528-1840</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marL="719455" lvl="1" indent="-269875"/>
            <a:r>
              <a:rPr lang="en-US" dirty="0"/>
              <a:t>Toll Free: 887-261-8807 </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r>
              <a:rPr lang="en-US" sz="1800" dirty="0"/>
              <a:t>Mediation </a:t>
            </a:r>
            <a:endParaRPr lang="en-US" sz="1800"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marL="719455" lvl="1" indent="-269875"/>
            <a:r>
              <a:rPr lang="en-US" dirty="0"/>
              <a:t>410-528-8662</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marL="719455" lvl="1" indent="-269875" defTabSz="381000">
              <a:buFont typeface="Wingdings" charset="2"/>
              <a:buChar char="v"/>
            </a:pPr>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Toll Free:  888-743-0023</a:t>
            </a:r>
          </a:p>
          <a:p>
            <a:pPr indent="-305435" defTabSz="381000"/>
            <a:r>
              <a:rPr lang="en-US" altLang="en-US" sz="1800" dirty="0"/>
              <a:t>Vehicle Protection Products Registration Unit</a:t>
            </a:r>
            <a:endParaRPr lang="en-US" altLang="en-US" sz="1800"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marL="719455" lvl="1" indent="-269875" defTabSz="381000"/>
            <a:r>
              <a:rPr lang="en-US" altLang="en-US" dirty="0"/>
              <a:t>(410) 576-6350</a:t>
            </a:r>
            <a:endParaRPr lang="en-US" alt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marL="719455" lvl="1" indent="-269875" defTabSz="381000"/>
            <a:r>
              <a:rPr lang="en-US" altLang="en-US" dirty="0"/>
              <a:t>https://www.marylandattorneygeneral.gov/Pages/CPD/VPP/owners.aspx</a:t>
            </a:r>
            <a:endParaRPr lang="en-US" alt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
        <p:nvSpPr>
          <p:cNvPr id="7" name="Content Placeholder 6">
            <a:extLst>
              <a:ext uri="{FF2B5EF4-FFF2-40B4-BE49-F238E27FC236}">
                <a16:creationId xmlns:a16="http://schemas.microsoft.com/office/drawing/2014/main" id="{A150C0EE-0D29-25F3-5457-50B80EE6D881}"/>
              </a:ext>
            </a:extLst>
          </p:cNvPr>
          <p:cNvSpPr>
            <a:spLocks noGrp="1"/>
          </p:cNvSpPr>
          <p:nvPr>
            <p:ph sz="half" idx="2"/>
          </p:nvPr>
        </p:nvSpPr>
        <p:spPr/>
        <p:txBody>
          <a:bodyPr>
            <a:normAutofit fontScale="92500" lnSpcReduction="10000"/>
          </a:bodyPr>
          <a:lstStyle/>
          <a:p>
            <a:pPr marL="0" indent="252413" defTabSz="381000"/>
            <a:r>
              <a:rPr lang="en-US" altLang="en-US" sz="1400" dirty="0"/>
              <a:t>Home Builder Registration Unit</a:t>
            </a:r>
          </a:p>
          <a:p>
            <a:pPr lvl="1" defTabSz="381000"/>
            <a:r>
              <a:rPr lang="en-US" altLang="en-US" sz="1400" dirty="0"/>
              <a:t>(410) 576-6573 or toll free at (877) 259-4525</a:t>
            </a:r>
          </a:p>
          <a:p>
            <a:pPr lvl="1" defTabSz="381000"/>
            <a:r>
              <a:rPr lang="en-US" altLang="en-US" sz="1400" dirty="0"/>
              <a:t>https://www.marylandattorneygeneral.gov/Pages/CPD/Homebuilder/default.aspx</a:t>
            </a:r>
          </a:p>
          <a:p>
            <a:pPr marL="0" indent="252413" defTabSz="381000"/>
            <a:r>
              <a:rPr lang="en-US" altLang="en-US" sz="1400" dirty="0"/>
              <a:t>Health Club Registration Unit</a:t>
            </a:r>
          </a:p>
          <a:p>
            <a:pPr lvl="1" defTabSz="381000"/>
            <a:r>
              <a:rPr lang="en-US" altLang="en-US" sz="1400" dirty="0"/>
              <a:t>(410) 576-6350</a:t>
            </a:r>
          </a:p>
          <a:p>
            <a:pPr lvl="1" defTabSz="381000"/>
            <a:r>
              <a:rPr lang="en-US" altLang="en-US" sz="1400" dirty="0"/>
              <a:t>https://www.marylandattorneygeneral.gov/Pages/CPD/Healthclub/default.aspx</a:t>
            </a:r>
          </a:p>
          <a:p>
            <a:pPr marL="279400" lvl="1" indent="279400" defTabSz="381000"/>
            <a:r>
              <a:rPr lang="en-US" altLang="en-US" sz="1400" dirty="0"/>
              <a:t>To file a complaint with OAG over the Internet:</a:t>
            </a:r>
          </a:p>
          <a:p>
            <a:pPr marL="838200" lvl="3" indent="279400" defTabSz="381000"/>
            <a:r>
              <a:rPr lang="en-US" altLang="en-US" dirty="0">
                <a:solidFill>
                  <a:schemeClr val="tx1"/>
                </a:solidFill>
                <a:hlinkClick r:id="rId2">
                  <a:extLst>
                    <a:ext uri="{A12FA001-AC4F-418D-AE19-62706E023703}">
                      <ahyp:hlinkClr xmlns:ahyp="http://schemas.microsoft.com/office/drawing/2018/hyperlinkcolor" val="tx"/>
                    </a:ext>
                  </a:extLst>
                </a:hlinkClick>
              </a:rPr>
              <a:t>https://www.marylandattorneygeneral.gov/Pages/CPD/Complaint.aspx</a:t>
            </a:r>
            <a:endParaRPr lang="en-US" altLang="en-US" dirty="0">
              <a:solidFill>
                <a:schemeClr val="tx1"/>
              </a:solidFill>
            </a:endParaRPr>
          </a:p>
          <a:p>
            <a:r>
              <a:rPr lang="en-US" sz="1400" dirty="0"/>
              <a:t>You can obtain a free copy of your credit report through www.annualcreditreport.com or by calling 1-877-322-8228.</a:t>
            </a:r>
          </a:p>
          <a:p>
            <a:r>
              <a:rPr lang="en-US" sz="1400" dirty="0"/>
              <a:t>Sign up for the Do Not Call Registry at 1-888-382- 1222 or www.donotcall.gov.</a:t>
            </a:r>
          </a:p>
        </p:txBody>
      </p:sp>
    </p:spTree>
    <p:extLst>
      <p:ext uri="{BB962C8B-B14F-4D97-AF65-F5344CB8AC3E}">
        <p14:creationId xmlns:p14="http://schemas.microsoft.com/office/powerpoint/2010/main" val="2602008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DB73F33-BF50-7C0D-7E05-0EAED5FEC065}"/>
              </a:ext>
            </a:extLst>
          </p:cNvPr>
          <p:cNvSpPr>
            <a:spLocks noGrp="1"/>
          </p:cNvSpPr>
          <p:nvPr>
            <p:ph type="title"/>
          </p:nvPr>
        </p:nvSpPr>
        <p:spPr/>
        <p:txBody>
          <a:bodyPr/>
          <a:lstStyle/>
          <a:p>
            <a:r>
              <a:rPr lang="en-US" dirty="0"/>
              <a:t>Important Numbers and Links Cont.</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
        <p:nvSpPr>
          <p:cNvPr id="5" name="Content Placeholder 4">
            <a:extLst>
              <a:ext uri="{FF2B5EF4-FFF2-40B4-BE49-F238E27FC236}">
                <a16:creationId xmlns:a16="http://schemas.microsoft.com/office/drawing/2014/main" id="{438A8F6F-3F24-2F79-6648-B83397003FE2}"/>
              </a:ext>
            </a:extLst>
          </p:cNvPr>
          <p:cNvSpPr>
            <a:spLocks noGrp="1"/>
          </p:cNvSpPr>
          <p:nvPr>
            <p:ph sz="half" idx="1"/>
          </p:nvPr>
        </p:nvSpPr>
        <p:spPr>
          <a:xfrm>
            <a:off x="913795" y="1711572"/>
            <a:ext cx="5060497" cy="4058750"/>
          </a:xfrm>
        </p:spPr>
        <p:txBody>
          <a:bodyPr>
            <a:noAutofit/>
          </a:bodyPr>
          <a:lstStyle/>
          <a:p>
            <a:pPr indent="-305435"/>
            <a:r>
              <a:rPr lang="en-US" dirty="0"/>
              <a:t>Credit Repair</a:t>
            </a:r>
            <a:endParaRPr lang="en-US">
              <a:ln>
                <a:solidFill>
                  <a:prstClr val="black">
                    <a:lumMod val="75000"/>
                    <a:lumOff val="25000"/>
                    <a:alpha val="10000"/>
                  </a:prstClr>
                </a:solidFill>
              </a:ln>
              <a:solidFill>
                <a:srgbClr val="FFFFFF"/>
              </a:solidFill>
              <a:effectLst>
                <a:outerShdw blurRad="9525" dist="25400" dir="14640000" algn="tl" rotWithShape="0">
                  <a:prstClr val="black">
                    <a:alpha val="30000"/>
                  </a:prstClr>
                </a:outerShdw>
              </a:effectLst>
            </a:endParaRPr>
          </a:p>
          <a:p>
            <a:pPr marL="719455" lvl="1" indent="-269875"/>
            <a:r>
              <a:rPr lang="en-US" dirty="0"/>
              <a:t>If you’ve been the victim of a scam or you’re having problems with a debt collection agency, the Office of the Commissioner of Financial Regulation can review your problem and explain your credit rights. You can reach that agency by calling 410- 230-6100 or visiting </a:t>
            </a:r>
            <a:r>
              <a:rPr lang="en-US" dirty="0">
                <a:hlinkClick r:id="rId2"/>
              </a:rPr>
              <a:t>https://labor.maryland.gov/finance/</a:t>
            </a:r>
            <a:r>
              <a:rPr lang="en-US" dirty="0"/>
              <a:t>.</a:t>
            </a:r>
            <a:endParaRPr lang="en-US">
              <a:ln>
                <a:solidFill>
                  <a:prstClr val="black">
                    <a:lumMod val="75000"/>
                    <a:lumOff val="25000"/>
                    <a:alpha val="10000"/>
                  </a:prstClr>
                </a:solidFill>
              </a:ln>
              <a:solidFill>
                <a:srgbClr val="FFFFFF"/>
              </a:solidFill>
              <a:effectLst>
                <a:outerShdw blurRad="9525" dist="25400" dir="14640000" algn="tl" rotWithShape="0">
                  <a:prstClr val="black">
                    <a:alpha val="30000"/>
                  </a:prstClr>
                </a:outerShdw>
              </a:effectLst>
            </a:endParaRPr>
          </a:p>
          <a:p>
            <a:pPr indent="-305435" defTabSz="381000"/>
            <a:endParaRPr lang="en-US" sz="1400"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
        <p:nvSpPr>
          <p:cNvPr id="3" name="Content Placeholder 2">
            <a:extLst>
              <a:ext uri="{FF2B5EF4-FFF2-40B4-BE49-F238E27FC236}">
                <a16:creationId xmlns:a16="http://schemas.microsoft.com/office/drawing/2014/main" id="{6197F5E7-DCD8-146A-99DB-6E4F232EBC33}"/>
              </a:ext>
            </a:extLst>
          </p:cNvPr>
          <p:cNvSpPr>
            <a:spLocks noGrp="1"/>
          </p:cNvSpPr>
          <p:nvPr>
            <p:ph sz="half" idx="2"/>
          </p:nvPr>
        </p:nvSpPr>
        <p:spPr/>
        <p:txBody>
          <a:bodyPr>
            <a:normAutofit lnSpcReduction="10000"/>
          </a:bodyPr>
          <a:lstStyle/>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Foreclosure</a:t>
            </a:r>
            <a:endParaRPr lang="en-US">
              <a:ln>
                <a:solidFill>
                  <a:prstClr val="black">
                    <a:lumMod val="75000"/>
                    <a:lumOff val="25000"/>
                    <a:alpha val="10000"/>
                  </a:prstClr>
                </a:solidFill>
              </a:ln>
              <a:solidFill>
                <a:srgbClr val="FFFFFF"/>
              </a:solidFill>
              <a:effectLst>
                <a:outerShdw blurRad="9525" dist="25400" dir="14640000" algn="tl" rotWithShape="0">
                  <a:prstClr val="black">
                    <a:alpha val="30000"/>
                  </a:prstClr>
                </a:outerShdw>
              </a:effectLst>
            </a:endParaRPr>
          </a:p>
          <a:p>
            <a:pPr marL="719455" lvl="1" indent="-269875"/>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For a list of organizations offering foreclosure counseling and for other information regarding the Foreclosure Counseling Services Law, homeowners should go to </a:t>
            </a:r>
            <a:r>
              <a:rPr lang="en-US" dirty="0">
                <a:ln>
                  <a:solidFill>
                    <a:prstClr val="black">
                      <a:lumMod val="75000"/>
                      <a:lumOff val="25000"/>
                      <a:alpha val="10000"/>
                    </a:prstClr>
                  </a:solidFill>
                </a:ln>
                <a:solidFill>
                  <a:srgbClr val="FFFFFF"/>
                </a:solidFill>
                <a:effectLst>
                  <a:outerShdw blurRad="9525" dist="25400" dir="14640000" algn="tl" rotWithShape="0">
                    <a:prstClr val="black">
                      <a:alpha val="30000"/>
                    </a:prstClr>
                  </a:outerShdw>
                </a:effectLst>
                <a:hlinkClick r:id="rId3"/>
              </a:rPr>
              <a:t>www.marylandattorneygeneral.gov</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 or call 410-528-8662 (toll-free in Maryland: 1-888-743-0023). In addition, Marylanders can seek help from the Maryland Homeowner Assistance Fund. Visit dhcd.maryland.gov/Residents/Pages/HomeownerAssistanceFund.aspx for more information. </a:t>
            </a:r>
          </a:p>
        </p:txBody>
      </p:sp>
    </p:spTree>
    <p:extLst>
      <p:ext uri="{BB962C8B-B14F-4D97-AF65-F5344CB8AC3E}">
        <p14:creationId xmlns:p14="http://schemas.microsoft.com/office/powerpoint/2010/main" val="3588759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CCD62-2A47-33C6-FEE7-7681CC26EBFE}"/>
              </a:ext>
            </a:extLst>
          </p:cNvPr>
          <p:cNvSpPr>
            <a:spLocks noGrp="1"/>
          </p:cNvSpPr>
          <p:nvPr>
            <p:ph type="title"/>
          </p:nvPr>
        </p:nvSpPr>
        <p:spPr/>
        <p:txBody>
          <a:bodyPr>
            <a:noAutofit/>
          </a:bodyPr>
          <a:lstStyle/>
          <a:p>
            <a:pPr algn="ctr"/>
            <a:r>
              <a:rPr lang="en-US" altLang="en-US" sz="4000" b="0" dirty="0">
                <a:latin typeface="Aptos (Body)"/>
                <a:cs typeface="Arial" panose="020B0604020202020204" pitchFamily="34" charset="0"/>
              </a:rPr>
              <a:t>The Consumer Protection Act</a:t>
            </a:r>
            <a:br>
              <a:rPr lang="en-US" altLang="en-US" sz="4800" b="0" dirty="0">
                <a:latin typeface="Aptos (Body)"/>
                <a:cs typeface="Arial" panose="020B0604020202020204" pitchFamily="34" charset="0"/>
              </a:rPr>
            </a:br>
            <a:r>
              <a:rPr lang="en-US" altLang="en-US" sz="2800" b="0" dirty="0">
                <a:latin typeface="Aptos (Body)"/>
                <a:cs typeface="Arial" panose="020B0604020202020204" pitchFamily="34" charset="0"/>
              </a:rPr>
              <a:t>Maryland Code, Commercial Law Article</a:t>
            </a:r>
            <a:br>
              <a:rPr lang="en-US" altLang="en-US" sz="2800" b="0" dirty="0">
                <a:latin typeface="Aptos (Body)"/>
                <a:cs typeface="Arial" panose="020B0604020202020204" pitchFamily="34" charset="0"/>
              </a:rPr>
            </a:br>
            <a:r>
              <a:rPr lang="en-US" altLang="en-US" sz="2800" b="0" dirty="0">
                <a:latin typeface="Aptos (Body)"/>
                <a:cs typeface="Arial" panose="020B0604020202020204" pitchFamily="34" charset="0"/>
              </a:rPr>
              <a:t> Sections 13-101 through 13-501</a:t>
            </a:r>
            <a:endParaRPr lang="en-US" sz="2800" dirty="0">
              <a:latin typeface="Aptos (Body)"/>
              <a:cs typeface="Arial" panose="020B0604020202020204" pitchFamily="34" charset="0"/>
            </a:endParaRPr>
          </a:p>
        </p:txBody>
      </p:sp>
      <p:sp>
        <p:nvSpPr>
          <p:cNvPr id="3" name="Content Placeholder 2">
            <a:extLst>
              <a:ext uri="{FF2B5EF4-FFF2-40B4-BE49-F238E27FC236}">
                <a16:creationId xmlns:a16="http://schemas.microsoft.com/office/drawing/2014/main" id="{56CB2719-D712-36D7-525C-62B559B771A9}"/>
              </a:ext>
            </a:extLst>
          </p:cNvPr>
          <p:cNvSpPr>
            <a:spLocks noGrp="1"/>
          </p:cNvSpPr>
          <p:nvPr>
            <p:ph idx="1"/>
          </p:nvPr>
        </p:nvSpPr>
        <p:spPr>
          <a:xfrm>
            <a:off x="913795" y="2093956"/>
            <a:ext cx="10353762" cy="4058751"/>
          </a:xfrm>
        </p:spPr>
        <p:txBody>
          <a:bodyPr>
            <a:normAutofit fontScale="92500" lnSpcReduction="20000"/>
          </a:bodyPr>
          <a:lstStyle/>
          <a:p>
            <a:pPr marL="0" indent="279400" defTabSz="381000"/>
            <a:r>
              <a:rPr lang="en-US" altLang="en-US" sz="2200" dirty="0">
                <a:latin typeface="Aptos (Body)"/>
                <a:cs typeface="Arial" panose="020B0604020202020204" pitchFamily="34" charset="0"/>
              </a:rPr>
              <a:t>Prohibits unfair or deceptive trade practices</a:t>
            </a:r>
          </a:p>
          <a:p>
            <a:pPr marL="0" indent="279400" defTabSz="381000"/>
            <a:r>
              <a:rPr lang="en-US" altLang="en-US" sz="2200" dirty="0">
                <a:latin typeface="Aptos (Body)"/>
                <a:cs typeface="Arial" panose="020B0604020202020204" pitchFamily="34" charset="0"/>
              </a:rPr>
              <a:t>Unfair or deceptive trade practices include:</a:t>
            </a:r>
          </a:p>
          <a:p>
            <a:pPr marL="279400" lvl="1" indent="279400" defTabSz="381000"/>
            <a:r>
              <a:rPr lang="en-US" altLang="en-US" sz="2200" dirty="0">
                <a:latin typeface="Aptos (Body)"/>
                <a:cs typeface="Arial" panose="020B0604020202020204" pitchFamily="34" charset="0"/>
              </a:rPr>
              <a:t>Misrepresentations</a:t>
            </a:r>
          </a:p>
          <a:p>
            <a:pPr marL="279400" lvl="1" indent="279400" defTabSz="381000"/>
            <a:r>
              <a:rPr lang="en-US" altLang="en-US" sz="2200" dirty="0">
                <a:latin typeface="Aptos (Body)"/>
                <a:cs typeface="Arial" panose="020B0604020202020204" pitchFamily="34" charset="0"/>
              </a:rPr>
              <a:t>Omissions of important information</a:t>
            </a:r>
          </a:p>
          <a:p>
            <a:pPr marL="279400" lvl="1" indent="279400" defTabSz="381000"/>
            <a:r>
              <a:rPr lang="en-US" altLang="en-US" sz="2200" dirty="0">
                <a:latin typeface="Aptos (Body)"/>
                <a:cs typeface="Arial" panose="020B0604020202020204" pitchFamily="34" charset="0"/>
              </a:rPr>
              <a:t>Violations of various other statutory provisions  designed to protect consumers</a:t>
            </a:r>
          </a:p>
          <a:p>
            <a:pPr marL="558800" lvl="2" indent="279400" defTabSz="381000"/>
            <a:r>
              <a:rPr lang="en-US" altLang="en-US" sz="1800" i="1" dirty="0">
                <a:latin typeface="Aptos (Body)"/>
                <a:cs typeface="Arial" panose="020B0604020202020204" pitchFamily="34" charset="0"/>
              </a:rPr>
              <a:t>Method of soliciting or selling (e.g., Door-to-Door Sales Act, Layaway Sales Act, Telephone Solicitation Act, Maryland Telephone Consumer  Protection Act)</a:t>
            </a:r>
            <a:endParaRPr lang="en-US" altLang="en-US" sz="1800" dirty="0">
              <a:latin typeface="Aptos (Body)"/>
              <a:cs typeface="Arial" panose="020B0604020202020204" pitchFamily="34" charset="0"/>
            </a:endParaRPr>
          </a:p>
          <a:p>
            <a:pPr marL="558800" lvl="2" indent="279400" defTabSz="381000"/>
            <a:r>
              <a:rPr lang="en-US" altLang="en-US" sz="1800" i="1" dirty="0">
                <a:latin typeface="Aptos (Body)"/>
                <a:cs typeface="Arial" panose="020B0604020202020204" pitchFamily="34" charset="0"/>
              </a:rPr>
              <a:t>Type of transaction (e.g. work-at-home offers, automotive repair, automobile warranty, vacation club membership, condominium sale, hearing aid sale, intrastate household moves)</a:t>
            </a:r>
            <a:endParaRPr lang="en-US" altLang="en-US" sz="1800" dirty="0">
              <a:latin typeface="Aptos (Body)"/>
              <a:cs typeface="Arial" panose="020B0604020202020204" pitchFamily="34" charset="0"/>
            </a:endParaRPr>
          </a:p>
          <a:p>
            <a:pPr marL="558800" lvl="2" indent="279400" defTabSz="381000"/>
            <a:r>
              <a:rPr lang="en-US" altLang="en-US" sz="1800" i="1" dirty="0">
                <a:latin typeface="Aptos (Body)"/>
                <a:cs typeface="Arial" panose="020B0604020202020204" pitchFamily="34" charset="0"/>
              </a:rPr>
              <a:t>Conduct during transaction (e.g., requiring telephone number in order to  accept credit  card, requesting credit card account number in order to  accept check)</a:t>
            </a:r>
            <a:endParaRPr lang="en-US" altLang="en-US" sz="2200" dirty="0">
              <a:latin typeface="Aptos (Body)"/>
              <a:cs typeface="Arial" panose="020B0604020202020204" pitchFamily="34" charset="0"/>
            </a:endParaRPr>
          </a:p>
          <a:p>
            <a:pPr marL="279400" lvl="1" indent="279400" defTabSz="381000"/>
            <a:r>
              <a:rPr lang="en-US" altLang="en-US" sz="2200" dirty="0">
                <a:latin typeface="Aptos (Body)"/>
                <a:cs typeface="Arial" panose="020B0604020202020204" pitchFamily="34" charset="0"/>
              </a:rPr>
              <a:t>Unfair practices</a:t>
            </a:r>
          </a:p>
          <a:p>
            <a:endParaRPr lang="en-US" dirty="0">
              <a:latin typeface="Aptos (Body)"/>
              <a:cs typeface="Arial" panose="020B0604020202020204" pitchFamily="34" charset="0"/>
            </a:endParaRPr>
          </a:p>
        </p:txBody>
      </p:sp>
    </p:spTree>
    <p:extLst>
      <p:ext uri="{BB962C8B-B14F-4D97-AF65-F5344CB8AC3E}">
        <p14:creationId xmlns:p14="http://schemas.microsoft.com/office/powerpoint/2010/main" val="849452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88DAE1-42CB-97A1-0F73-9DF706C7A89B}"/>
              </a:ext>
            </a:extLst>
          </p:cNvPr>
          <p:cNvSpPr>
            <a:spLocks noGrp="1"/>
          </p:cNvSpPr>
          <p:nvPr>
            <p:ph type="title"/>
          </p:nvPr>
        </p:nvSpPr>
        <p:spPr/>
        <p:txBody>
          <a:bodyPr/>
          <a:lstStyle/>
          <a:p>
            <a:endParaRPr lang="en-US"/>
          </a:p>
        </p:txBody>
      </p:sp>
      <p:sp>
        <p:nvSpPr>
          <p:cNvPr id="6" name="Text Placeholder 5">
            <a:extLst>
              <a:ext uri="{FF2B5EF4-FFF2-40B4-BE49-F238E27FC236}">
                <a16:creationId xmlns:a16="http://schemas.microsoft.com/office/drawing/2014/main" id="{4E7DEF9B-9CB4-B12F-5836-8C376B0A677C}"/>
              </a:ext>
            </a:extLst>
          </p:cNvPr>
          <p:cNvSpPr>
            <a:spLocks noGrp="1"/>
          </p:cNvSpPr>
          <p:nvPr>
            <p:ph type="body" idx="1"/>
          </p:nvPr>
        </p:nvSpPr>
        <p:spPr/>
        <p:txBody>
          <a:bodyPr/>
          <a:lstStyle/>
          <a:p>
            <a:r>
              <a:rPr lang="en-US"/>
              <a:t>Mediation</a:t>
            </a:r>
            <a:endParaRPr lang="en-US" dirty="0"/>
          </a:p>
        </p:txBody>
      </p:sp>
      <p:sp>
        <p:nvSpPr>
          <p:cNvPr id="3" name="Content Placeholder 2">
            <a:extLst>
              <a:ext uri="{FF2B5EF4-FFF2-40B4-BE49-F238E27FC236}">
                <a16:creationId xmlns:a16="http://schemas.microsoft.com/office/drawing/2014/main" id="{8B1519A3-0CE8-4800-98FC-D1BB132EB1F5}"/>
              </a:ext>
            </a:extLst>
          </p:cNvPr>
          <p:cNvSpPr>
            <a:spLocks noGrp="1"/>
          </p:cNvSpPr>
          <p:nvPr>
            <p:ph sz="half" idx="2"/>
          </p:nvPr>
        </p:nvSpPr>
        <p:spPr/>
        <p:txBody>
          <a:bodyPr>
            <a:noAutofit/>
          </a:bodyPr>
          <a:lstStyle/>
          <a:p>
            <a:pPr marL="0" indent="279400" defTabSz="381000"/>
            <a:r>
              <a:rPr lang="en-US" altLang="en-US" dirty="0"/>
              <a:t>Mediation Unit generally will</a:t>
            </a:r>
            <a:endParaRPr lang="en-US" alt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marL="558800" lvl="2" indent="279400" defTabSz="381000"/>
            <a:r>
              <a:rPr lang="en-US" altLang="en-US" sz="1800" dirty="0"/>
              <a:t>Contact the business and try to resolve your concern in a manner that is acceptable to both parties; or</a:t>
            </a:r>
            <a:endParaRPr lang="en-US" altLang="en-US" sz="1800"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marL="558800" lvl="2" indent="279400" defTabSz="381000"/>
            <a:r>
              <a:rPr lang="en-US" altLang="en-US" sz="1800" dirty="0"/>
              <a:t>Refer your complaint to an appropriate agency that can address the concern.</a:t>
            </a:r>
            <a:endParaRPr lang="en-US" sz="1800">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r>
              <a:rPr lang="en-US" dirty="0"/>
              <a:t>Hotline  410-528-8662</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marL="719455" lvl="1" indent="-269875"/>
            <a:r>
              <a:rPr lang="en-US" sz="1800" dirty="0">
                <a:ln>
                  <a:solidFill>
                    <a:prstClr val="black">
                      <a:lumMod val="75000"/>
                      <a:lumOff val="25000"/>
                      <a:alpha val="10000"/>
                    </a:prstClr>
                  </a:solidFill>
                </a:ln>
                <a:solidFill>
                  <a:schemeClr val="tx1">
                    <a:lumMod val="95000"/>
                    <a:lumOff val="5000"/>
                  </a:schemeClr>
                </a:solidFill>
                <a:effectLst>
                  <a:outerShdw blurRad="9525" dist="25400" dir="14640000" algn="tl" rotWithShape="0">
                    <a:prstClr val="black">
                      <a:alpha val="30000"/>
                    </a:prstClr>
                  </a:outerShdw>
                </a:effectLst>
              </a:rPr>
              <a:t>M-F </a:t>
            </a:r>
          </a:p>
          <a:p>
            <a:pPr marL="719455" lvl="1" indent="-269875"/>
            <a:r>
              <a:rPr lang="en-US" sz="1800" dirty="0">
                <a:ln>
                  <a:solidFill>
                    <a:prstClr val="black">
                      <a:lumMod val="75000"/>
                      <a:lumOff val="25000"/>
                      <a:alpha val="10000"/>
                    </a:prstClr>
                  </a:solidFill>
                </a:ln>
                <a:solidFill>
                  <a:schemeClr val="tx1">
                    <a:lumMod val="95000"/>
                    <a:lumOff val="5000"/>
                  </a:schemeClr>
                </a:solidFill>
                <a:effectLst>
                  <a:outerShdw blurRad="9525" dist="25400" dir="14640000" algn="tl" rotWithShape="0">
                    <a:prstClr val="black">
                      <a:alpha val="30000"/>
                    </a:prstClr>
                  </a:outerShdw>
                </a:effectLst>
              </a:rPr>
              <a:t>10a-2p</a:t>
            </a:r>
          </a:p>
          <a:p>
            <a:pPr marL="449580" lvl="1" indent="0">
              <a:buNone/>
            </a:pPr>
            <a:r>
              <a:rPr lang="en-US" sz="1800" dirty="0">
                <a:ln>
                  <a:solidFill>
                    <a:prstClr val="black">
                      <a:lumMod val="75000"/>
                      <a:lumOff val="25000"/>
                      <a:alpha val="10000"/>
                    </a:prstClr>
                  </a:solidFill>
                </a:ln>
                <a:solidFill>
                  <a:schemeClr val="tx1">
                    <a:lumMod val="95000"/>
                    <a:lumOff val="5000"/>
                  </a:schemeClr>
                </a:solidFill>
                <a:effectLst>
                  <a:outerShdw blurRad="9525" dist="25400" dir="14640000" algn="tl" rotWithShape="0">
                    <a:prstClr val="black">
                      <a:alpha val="30000"/>
                    </a:prstClr>
                  </a:outerShdw>
                </a:effectLst>
              </a:rPr>
              <a:t>Toll Free (888) 743-0023</a:t>
            </a:r>
          </a:p>
          <a:p>
            <a:pPr indent="-305435"/>
            <a:endParaRPr lang="en-US" sz="1200" dirty="0">
              <a:ln>
                <a:solidFill>
                  <a:prstClr val="black">
                    <a:lumMod val="75000"/>
                    <a:lumOff val="25000"/>
                    <a:alpha val="10000"/>
                  </a:prstClr>
                </a:solidFill>
              </a:ln>
              <a:solidFill>
                <a:srgbClr val="E8E8E8"/>
              </a:solidFill>
              <a:effectLst>
                <a:outerShdw blurRad="9525" dist="25400" dir="14640000" algn="tl" rotWithShape="0">
                  <a:prstClr val="black">
                    <a:alpha val="30000"/>
                  </a:prstClr>
                </a:outerShdw>
              </a:effectLst>
            </a:endParaRPr>
          </a:p>
        </p:txBody>
      </p:sp>
      <p:sp>
        <p:nvSpPr>
          <p:cNvPr id="7" name="Text Placeholder 6">
            <a:extLst>
              <a:ext uri="{FF2B5EF4-FFF2-40B4-BE49-F238E27FC236}">
                <a16:creationId xmlns:a16="http://schemas.microsoft.com/office/drawing/2014/main" id="{48E0BCD9-9224-4989-4C52-33A8024F170A}"/>
              </a:ext>
            </a:extLst>
          </p:cNvPr>
          <p:cNvSpPr>
            <a:spLocks noGrp="1"/>
          </p:cNvSpPr>
          <p:nvPr>
            <p:ph type="body" sz="quarter" idx="3"/>
          </p:nvPr>
        </p:nvSpPr>
        <p:spPr>
          <a:xfrm>
            <a:off x="6096000" y="1835254"/>
            <a:ext cx="5094298" cy="544883"/>
          </a:xfrm>
        </p:spPr>
        <p:txBody>
          <a:bodyPr/>
          <a:lstStyle/>
          <a:p>
            <a:r>
              <a:rPr lang="en-US" sz="2000" dirty="0"/>
              <a:t>Health Education and Advocacy(HEAU)</a:t>
            </a:r>
          </a:p>
        </p:txBody>
      </p:sp>
      <p:sp>
        <p:nvSpPr>
          <p:cNvPr id="4" name="Content Placeholder 3">
            <a:extLst>
              <a:ext uri="{FF2B5EF4-FFF2-40B4-BE49-F238E27FC236}">
                <a16:creationId xmlns:a16="http://schemas.microsoft.com/office/drawing/2014/main" id="{7CD683A5-3F63-94E6-A6EB-25CA5467128D}"/>
              </a:ext>
            </a:extLst>
          </p:cNvPr>
          <p:cNvSpPr>
            <a:spLocks noGrp="1"/>
          </p:cNvSpPr>
          <p:nvPr>
            <p:ph sz="quarter" idx="4"/>
          </p:nvPr>
        </p:nvSpPr>
        <p:spPr/>
        <p:txBody>
          <a:bodyPr>
            <a:normAutofit lnSpcReduction="10000"/>
          </a:bodyPr>
          <a:lstStyle/>
          <a:p>
            <a:pPr indent="-305435"/>
            <a:r>
              <a:rPr lang="en-US" sz="2000" dirty="0">
                <a:solidFill>
                  <a:schemeClr val="tx1">
                    <a:lumMod val="95000"/>
                    <a:lumOff val="5000"/>
                  </a:schemeClr>
                </a:solidFill>
              </a:rPr>
              <a:t>HEAU generally will </a:t>
            </a:r>
            <a:endParaRPr lang="en-US"/>
          </a:p>
          <a:p>
            <a:pPr marL="457200" lvl="1" indent="279400" defTabSz="381000"/>
            <a:r>
              <a:rPr lang="en-US" altLang="en-US" sz="1800" dirty="0"/>
              <a:t>Mediates complaints related to health care billing and access to medical records.</a:t>
            </a:r>
            <a:endParaRPr lang="en-US" altLang="en-US" sz="1800"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marL="457200" lvl="1" indent="279400" defTabSz="381000"/>
            <a:r>
              <a:rPr lang="en-US" altLang="en-US" sz="1800" dirty="0"/>
              <a:t>Assists consumers with insurance grievance procedures  and appeals </a:t>
            </a:r>
            <a:endParaRPr lang="en-US" altLang="en-US" sz="1800" b="0" dirty="0">
              <a:ln>
                <a:solidFill>
                  <a:prstClr val="black">
                    <a:lumMod val="75000"/>
                    <a:lumOff val="25000"/>
                    <a:alpha val="10000"/>
                  </a:prstClr>
                </a:solidFill>
              </a:ln>
              <a:solidFill>
                <a:schemeClr val="tx1">
                  <a:lumMod val="95000"/>
                  <a:lumOff val="5000"/>
                </a:schemeClr>
              </a:solidFill>
              <a:effectLst>
                <a:outerShdw blurRad="9525" dist="25400" dir="14640000" algn="tl" rotWithShape="0">
                  <a:prstClr val="black">
                    <a:alpha val="30000"/>
                  </a:prstClr>
                </a:outerShdw>
              </a:effectLst>
            </a:endParaRPr>
          </a:p>
          <a:p>
            <a:pPr indent="-305435"/>
            <a:r>
              <a:rPr lang="en-US" altLang="en-US" b="0" dirty="0">
                <a:solidFill>
                  <a:schemeClr val="tx1">
                    <a:lumMod val="95000"/>
                    <a:lumOff val="5000"/>
                  </a:schemeClr>
                </a:solidFill>
              </a:rPr>
              <a:t>Hot Line (410)528-1840</a:t>
            </a:r>
            <a:endParaRPr lang="en-US" altLang="en-US" b="0" dirty="0">
              <a:ln>
                <a:solidFill>
                  <a:prstClr val="black">
                    <a:lumMod val="75000"/>
                    <a:lumOff val="25000"/>
                    <a:alpha val="10000"/>
                  </a:prstClr>
                </a:solidFill>
              </a:ln>
              <a:solidFill>
                <a:schemeClr val="tx1">
                  <a:lumMod val="95000"/>
                  <a:lumOff val="5000"/>
                </a:schemeClr>
              </a:solidFill>
              <a:effectLst>
                <a:outerShdw blurRad="9525" dist="25400" dir="14640000" algn="tl" rotWithShape="0">
                  <a:prstClr val="black">
                    <a:alpha val="30000"/>
                  </a:prstClr>
                </a:outerShdw>
              </a:effectLst>
            </a:endParaRPr>
          </a:p>
          <a:p>
            <a:pPr marL="719455" lvl="1" indent="-269875"/>
            <a:r>
              <a:rPr lang="en-US" altLang="en-US" sz="1800" b="0" dirty="0">
                <a:solidFill>
                  <a:schemeClr val="tx1">
                    <a:lumMod val="95000"/>
                    <a:lumOff val="5000"/>
                  </a:schemeClr>
                </a:solidFill>
              </a:rPr>
              <a:t>M-F </a:t>
            </a:r>
            <a:endParaRPr lang="en-US" altLang="en-US" sz="1800" b="0" dirty="0">
              <a:ln>
                <a:solidFill>
                  <a:prstClr val="black">
                    <a:lumMod val="75000"/>
                    <a:lumOff val="25000"/>
                    <a:alpha val="10000"/>
                  </a:prstClr>
                </a:solidFill>
              </a:ln>
              <a:solidFill>
                <a:schemeClr val="tx1">
                  <a:lumMod val="95000"/>
                  <a:lumOff val="5000"/>
                </a:schemeClr>
              </a:solidFill>
              <a:effectLst>
                <a:outerShdw blurRad="9525" dist="25400" dir="14640000" algn="tl" rotWithShape="0">
                  <a:prstClr val="black">
                    <a:alpha val="30000"/>
                  </a:prstClr>
                </a:outerShdw>
              </a:effectLst>
            </a:endParaRPr>
          </a:p>
          <a:p>
            <a:pPr marL="719455" lvl="1" indent="-269875"/>
            <a:r>
              <a:rPr lang="en-US" altLang="en-US" sz="1800" b="0" dirty="0">
                <a:solidFill>
                  <a:schemeClr val="tx1">
                    <a:lumMod val="95000"/>
                    <a:lumOff val="5000"/>
                  </a:schemeClr>
                </a:solidFill>
              </a:rPr>
              <a:t>10a-2p</a:t>
            </a:r>
            <a:endParaRPr lang="en-US" altLang="en-US" sz="1800" b="0" dirty="0">
              <a:ln>
                <a:solidFill>
                  <a:prstClr val="black">
                    <a:lumMod val="75000"/>
                    <a:lumOff val="25000"/>
                    <a:alpha val="10000"/>
                  </a:prstClr>
                </a:solidFill>
              </a:ln>
              <a:solidFill>
                <a:schemeClr val="tx1">
                  <a:lumMod val="95000"/>
                  <a:lumOff val="5000"/>
                </a:schemeClr>
              </a:solidFill>
              <a:effectLst>
                <a:outerShdw blurRad="9525" dist="25400" dir="14640000" algn="tl" rotWithShape="0">
                  <a:prstClr val="black">
                    <a:alpha val="30000"/>
                  </a:prstClr>
                </a:outerShdw>
              </a:effectLst>
            </a:endParaRPr>
          </a:p>
          <a:p>
            <a:pPr marL="37465" indent="0">
              <a:buNone/>
            </a:pPr>
            <a:r>
              <a:rPr lang="en-US" altLang="en-US" dirty="0">
                <a:solidFill>
                  <a:schemeClr val="tx1">
                    <a:lumMod val="95000"/>
                    <a:lumOff val="5000"/>
                  </a:schemeClr>
                </a:solidFill>
              </a:rPr>
              <a:t>        </a:t>
            </a:r>
            <a:r>
              <a:rPr lang="en-US" altLang="en-US" b="0" dirty="0">
                <a:solidFill>
                  <a:schemeClr val="tx1">
                    <a:lumMod val="95000"/>
                    <a:lumOff val="5000"/>
                  </a:schemeClr>
                </a:solidFill>
              </a:rPr>
              <a:t>Toll Free (877)261-8807</a:t>
            </a:r>
            <a:r>
              <a:rPr lang="en-US" dirty="0">
                <a:solidFill>
                  <a:schemeClr val="tx1">
                    <a:lumMod val="95000"/>
                    <a:lumOff val="5000"/>
                  </a:schemeClr>
                </a:solidFill>
              </a:rPr>
              <a:t> </a:t>
            </a:r>
            <a:endParaRPr lang="en-US">
              <a:ln>
                <a:solidFill>
                  <a:prstClr val="black">
                    <a:lumMod val="75000"/>
                    <a:lumOff val="25000"/>
                    <a:alpha val="10000"/>
                  </a:prstClr>
                </a:solidFill>
              </a:ln>
              <a:solidFill>
                <a:schemeClr val="tx1">
                  <a:lumMod val="95000"/>
                  <a:lumOff val="5000"/>
                </a:schemeClr>
              </a:solidFill>
              <a:effectLst>
                <a:outerShdw blurRad="9525" dist="25400" dir="14640000" algn="tl" rotWithShape="0">
                  <a:prstClr val="black">
                    <a:alpha val="30000"/>
                  </a:prstClr>
                </a:outerShdw>
              </a:effectLst>
            </a:endParaRPr>
          </a:p>
          <a:p>
            <a:pPr marL="719455" lvl="1" indent="-269875"/>
            <a:endParaRPr lang="en-US" sz="1600" dirty="0">
              <a:ln>
                <a:solidFill>
                  <a:prstClr val="black">
                    <a:lumMod val="75000"/>
                    <a:lumOff val="25000"/>
                    <a:alpha val="10000"/>
                  </a:prstClr>
                </a:solidFill>
              </a:ln>
              <a:solidFill>
                <a:schemeClr val="tx1">
                  <a:lumMod val="95000"/>
                  <a:lumOff val="5000"/>
                </a:schemeClr>
              </a:solidFill>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2457375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F328E-E36B-42CC-481B-926158A3A5AE}"/>
              </a:ext>
            </a:extLst>
          </p:cNvPr>
          <p:cNvSpPr>
            <a:spLocks noGrp="1"/>
          </p:cNvSpPr>
          <p:nvPr>
            <p:ph type="title"/>
          </p:nvPr>
        </p:nvSpPr>
        <p:spPr>
          <a:xfrm>
            <a:off x="913795" y="609600"/>
            <a:ext cx="10353762" cy="970450"/>
          </a:xfrm>
        </p:spPr>
        <p:txBody>
          <a:bodyPr>
            <a:normAutofit/>
          </a:bodyPr>
          <a:lstStyle/>
          <a:p>
            <a:r>
              <a:rPr lang="en-US" dirty="0"/>
              <a:t>Other divisions</a:t>
            </a:r>
          </a:p>
        </p:txBody>
      </p:sp>
      <p:graphicFrame>
        <p:nvGraphicFramePr>
          <p:cNvPr id="6" name="Content Placeholder 2">
            <a:extLst>
              <a:ext uri="{FF2B5EF4-FFF2-40B4-BE49-F238E27FC236}">
                <a16:creationId xmlns:a16="http://schemas.microsoft.com/office/drawing/2014/main" id="{87D20289-A208-C79C-4B34-F93CF8A817E9}"/>
              </a:ext>
            </a:extLst>
          </p:cNvPr>
          <p:cNvGraphicFramePr>
            <a:graphicFrameLocks noGrp="1"/>
          </p:cNvGraphicFramePr>
          <p:nvPr>
            <p:ph idx="1"/>
            <p:extLst>
              <p:ext uri="{D42A27DB-BD31-4B8C-83A1-F6EECF244321}">
                <p14:modId xmlns:p14="http://schemas.microsoft.com/office/powerpoint/2010/main" val="2789120624"/>
              </p:ext>
            </p:extLst>
          </p:nvPr>
        </p:nvGraphicFramePr>
        <p:xfrm>
          <a:off x="914400" y="1731963"/>
          <a:ext cx="10353675" cy="4059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0764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47640-1963-EABC-CAC6-19E78757A89C}"/>
              </a:ext>
            </a:extLst>
          </p:cNvPr>
          <p:cNvSpPr>
            <a:spLocks noGrp="1"/>
          </p:cNvSpPr>
          <p:nvPr>
            <p:ph type="title"/>
          </p:nvPr>
        </p:nvSpPr>
        <p:spPr>
          <a:xfrm>
            <a:off x="5279472" y="609600"/>
            <a:ext cx="5844759" cy="970450"/>
          </a:xfrm>
        </p:spPr>
        <p:txBody>
          <a:bodyPr>
            <a:normAutofit/>
          </a:bodyPr>
          <a:lstStyle/>
          <a:p>
            <a:r>
              <a:rPr lang="en-US" dirty="0"/>
              <a:t>Private Cause of Action</a:t>
            </a:r>
          </a:p>
        </p:txBody>
      </p:sp>
      <p:pic>
        <p:nvPicPr>
          <p:cNvPr id="10" name="Picture 9">
            <a:extLst>
              <a:ext uri="{FF2B5EF4-FFF2-40B4-BE49-F238E27FC236}">
                <a16:creationId xmlns:a16="http://schemas.microsoft.com/office/drawing/2014/main" id="{5405F23C-C82E-4181-95EA-321F3D891A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50" y="1"/>
            <a:ext cx="4966697" cy="6858000"/>
          </a:xfrm>
          <a:prstGeom prst="rect">
            <a:avLst/>
          </a:prstGeom>
        </p:spPr>
      </p:pic>
      <p:pic>
        <p:nvPicPr>
          <p:cNvPr id="7" name="Graphic 6" descr="Judge">
            <a:extLst>
              <a:ext uri="{FF2B5EF4-FFF2-40B4-BE49-F238E27FC236}">
                <a16:creationId xmlns:a16="http://schemas.microsoft.com/office/drawing/2014/main" id="{F13C0681-F5B6-B4D7-1AEA-B6B926124C4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2815" y="1193554"/>
            <a:ext cx="4003193" cy="4003193"/>
          </a:xfrm>
          <a:prstGeom prst="rect">
            <a:avLst/>
          </a:prstGeom>
        </p:spPr>
      </p:pic>
      <p:sp>
        <p:nvSpPr>
          <p:cNvPr id="3" name="Content Placeholder 2">
            <a:extLst>
              <a:ext uri="{FF2B5EF4-FFF2-40B4-BE49-F238E27FC236}">
                <a16:creationId xmlns:a16="http://schemas.microsoft.com/office/drawing/2014/main" id="{397A8ED5-8F79-5DDA-FAFC-07EA3469F08F}"/>
              </a:ext>
            </a:extLst>
          </p:cNvPr>
          <p:cNvSpPr>
            <a:spLocks noGrp="1"/>
          </p:cNvSpPr>
          <p:nvPr>
            <p:ph idx="1"/>
          </p:nvPr>
        </p:nvSpPr>
        <p:spPr>
          <a:xfrm>
            <a:off x="5279472" y="1828801"/>
            <a:ext cx="5844760" cy="3866048"/>
          </a:xfrm>
        </p:spPr>
        <p:txBody>
          <a:bodyPr anchor="ctr">
            <a:normAutofit/>
          </a:bodyPr>
          <a:lstStyle/>
          <a:p>
            <a:pPr indent="-305435">
              <a:lnSpc>
                <a:spcPct val="90000"/>
              </a:lnSpc>
            </a:pPr>
            <a:r>
              <a:rPr lang="en-US" sz="1600" dirty="0"/>
              <a:t>In most cases, you can sue a business for violating the Consumer Protection Act or raise the business’s violation of the Consumer Protection Act as a counter-claim in a suit that the business brings against you </a:t>
            </a:r>
            <a:endParaRPr lang="en-US"/>
          </a:p>
          <a:p>
            <a:pPr indent="-305435">
              <a:lnSpc>
                <a:spcPct val="90000"/>
              </a:lnSpc>
            </a:pPr>
            <a:r>
              <a:rPr lang="en-US" sz="1600" dirty="0"/>
              <a:t>To sue the business, you must have been damaged by the violation</a:t>
            </a:r>
            <a:endParaRPr lang="en-US" sz="1600"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lnSpc>
                <a:spcPct val="90000"/>
              </a:lnSpc>
            </a:pPr>
            <a:r>
              <a:rPr lang="en-US" sz="1600" dirty="0"/>
              <a:t>You can recover damages that you suffered because of the violation </a:t>
            </a:r>
            <a:endParaRPr lang="en-US" sz="1600"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lnSpc>
                <a:spcPct val="90000"/>
              </a:lnSpc>
            </a:pPr>
            <a:r>
              <a:rPr lang="en-US" sz="1600" dirty="0"/>
              <a:t>If you hire an attorney and you win your suit, you can recover reasonable attorney’s fees</a:t>
            </a:r>
            <a:endParaRPr lang="en-US" sz="1600"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lnSpc>
                <a:spcPct val="90000"/>
              </a:lnSpc>
            </a:pPr>
            <a:r>
              <a:rPr lang="en-US" sz="1600" dirty="0"/>
              <a:t>If you sue under the Consumer Protection Act and the Court finds that you brought the suit in bad faith or that it is frivolous, the business may be awarded reasonable attorney’s fees</a:t>
            </a:r>
            <a:endParaRPr lang="en-US" sz="1600"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3588872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C79A1-6043-90AD-DF9D-AA252FB7EE5B}"/>
              </a:ext>
            </a:extLst>
          </p:cNvPr>
          <p:cNvSpPr>
            <a:spLocks noGrp="1"/>
          </p:cNvSpPr>
          <p:nvPr>
            <p:ph type="title"/>
          </p:nvPr>
        </p:nvSpPr>
        <p:spPr>
          <a:xfrm>
            <a:off x="5279472" y="609600"/>
            <a:ext cx="5844759" cy="970450"/>
          </a:xfrm>
        </p:spPr>
        <p:txBody>
          <a:bodyPr>
            <a:normAutofit/>
          </a:bodyPr>
          <a:lstStyle/>
          <a:p>
            <a:r>
              <a:rPr lang="en-US" dirty="0"/>
              <a:t>Complaining Effectively </a:t>
            </a:r>
          </a:p>
        </p:txBody>
      </p:sp>
      <p:pic>
        <p:nvPicPr>
          <p:cNvPr id="16" name="Picture 15">
            <a:extLst>
              <a:ext uri="{FF2B5EF4-FFF2-40B4-BE49-F238E27FC236}">
                <a16:creationId xmlns:a16="http://schemas.microsoft.com/office/drawing/2014/main" id="{5405F23C-C82E-4181-95EA-321F3D891A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50" y="1"/>
            <a:ext cx="4966697" cy="6858000"/>
          </a:xfrm>
          <a:prstGeom prst="rect">
            <a:avLst/>
          </a:prstGeom>
        </p:spPr>
      </p:pic>
      <p:pic>
        <p:nvPicPr>
          <p:cNvPr id="17" name="Graphic 16" descr="Chat">
            <a:extLst>
              <a:ext uri="{FF2B5EF4-FFF2-40B4-BE49-F238E27FC236}">
                <a16:creationId xmlns:a16="http://schemas.microsoft.com/office/drawing/2014/main" id="{575ABA8D-DC6B-C907-CDEA-6128D5561A5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2815" y="1193554"/>
            <a:ext cx="4003193" cy="4003193"/>
          </a:xfrm>
          <a:prstGeom prst="rect">
            <a:avLst/>
          </a:prstGeom>
        </p:spPr>
      </p:pic>
      <p:sp>
        <p:nvSpPr>
          <p:cNvPr id="18" name="Content Placeholder 2">
            <a:extLst>
              <a:ext uri="{FF2B5EF4-FFF2-40B4-BE49-F238E27FC236}">
                <a16:creationId xmlns:a16="http://schemas.microsoft.com/office/drawing/2014/main" id="{FCF9CE4F-A2C0-652E-DDDD-655E18FA2216}"/>
              </a:ext>
            </a:extLst>
          </p:cNvPr>
          <p:cNvSpPr>
            <a:spLocks noGrp="1"/>
          </p:cNvSpPr>
          <p:nvPr>
            <p:ph idx="1"/>
          </p:nvPr>
        </p:nvSpPr>
        <p:spPr>
          <a:xfrm>
            <a:off x="5279472" y="1828801"/>
            <a:ext cx="5844760" cy="3866048"/>
          </a:xfrm>
        </p:spPr>
        <p:txBody>
          <a:bodyPr anchor="ctr">
            <a:normAutofit/>
          </a:bodyPr>
          <a:lstStyle/>
          <a:p>
            <a:pPr marL="0" indent="279400" defTabSz="381000"/>
            <a:r>
              <a:rPr lang="en-US" altLang="en-US"/>
              <a:t>Keep records related to the transaction.</a:t>
            </a:r>
          </a:p>
          <a:p>
            <a:pPr marL="0" indent="279400" defTabSz="381000"/>
            <a:r>
              <a:rPr lang="en-US" altLang="en-US"/>
              <a:t>Report the problem to the business as soon as you discover it.</a:t>
            </a:r>
          </a:p>
          <a:p>
            <a:pPr marL="0" indent="279400" defTabSz="381000"/>
            <a:r>
              <a:rPr lang="en-US" altLang="en-US"/>
              <a:t>Keep notes of any discussions, including dates and times.</a:t>
            </a:r>
          </a:p>
          <a:p>
            <a:pPr marL="0" indent="279400" defTabSz="381000"/>
            <a:r>
              <a:rPr lang="en-US" altLang="en-US"/>
              <a:t>Send a letter or email explaining the problem to the business.</a:t>
            </a:r>
          </a:p>
          <a:p>
            <a:pPr marL="0" indent="279400" defTabSz="381000"/>
            <a:r>
              <a:rPr lang="en-US" altLang="en-US"/>
              <a:t>If you are dissatisfied with the business’ response to the problem, complain to the Consumer Protection Division.</a:t>
            </a:r>
          </a:p>
          <a:p>
            <a:endParaRPr lang="en-US"/>
          </a:p>
        </p:txBody>
      </p:sp>
    </p:spTree>
    <p:extLst>
      <p:ext uri="{BB962C8B-B14F-4D97-AF65-F5344CB8AC3E}">
        <p14:creationId xmlns:p14="http://schemas.microsoft.com/office/powerpoint/2010/main" val="1378261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F97A9-EC2B-CF12-6A49-E63B97DB0516}"/>
              </a:ext>
            </a:extLst>
          </p:cNvPr>
          <p:cNvSpPr>
            <a:spLocks noGrp="1"/>
          </p:cNvSpPr>
          <p:nvPr>
            <p:ph type="title"/>
          </p:nvPr>
        </p:nvSpPr>
        <p:spPr/>
        <p:txBody>
          <a:bodyPr/>
          <a:lstStyle/>
          <a:p>
            <a:r>
              <a:rPr lang="en-US" dirty="0"/>
              <a:t>Filing Complaints</a:t>
            </a:r>
          </a:p>
        </p:txBody>
      </p:sp>
      <p:sp>
        <p:nvSpPr>
          <p:cNvPr id="3" name="Content Placeholder 2">
            <a:extLst>
              <a:ext uri="{FF2B5EF4-FFF2-40B4-BE49-F238E27FC236}">
                <a16:creationId xmlns:a16="http://schemas.microsoft.com/office/drawing/2014/main" id="{7BFB61B7-97C9-F93B-F660-AA4008D1E809}"/>
              </a:ext>
            </a:extLst>
          </p:cNvPr>
          <p:cNvSpPr>
            <a:spLocks noGrp="1"/>
          </p:cNvSpPr>
          <p:nvPr>
            <p:ph idx="1"/>
          </p:nvPr>
        </p:nvSpPr>
        <p:spPr/>
        <p:txBody>
          <a:bodyPr>
            <a:normAutofit/>
          </a:bodyPr>
          <a:lstStyle/>
          <a:p>
            <a:pPr marL="279400" lvl="1" indent="279400" defTabSz="381000"/>
            <a:r>
              <a:rPr lang="en-US" altLang="en-US" sz="2100" dirty="0"/>
              <a:t>To file a complaint by mail:</a:t>
            </a:r>
          </a:p>
          <a:p>
            <a:pPr marL="558800" lvl="2" indent="279400" defTabSz="381000"/>
            <a:r>
              <a:rPr lang="en-US" altLang="en-US" sz="2100" dirty="0"/>
              <a:t>Send the complaint to: Consumer Protection Division, 200 Saint Paul Place, Baltimore, MD 21202 </a:t>
            </a:r>
          </a:p>
          <a:p>
            <a:pPr marL="558800" lvl="2" indent="279400" defTabSz="381000"/>
            <a:r>
              <a:rPr lang="en-US" altLang="en-US" sz="2100" dirty="0"/>
              <a:t>Attach </a:t>
            </a:r>
            <a:r>
              <a:rPr lang="en-US" altLang="en-US" sz="2100" b="1" u="sng" dirty="0"/>
              <a:t>copies</a:t>
            </a:r>
            <a:r>
              <a:rPr lang="en-US" altLang="en-US" sz="2100" dirty="0"/>
              <a:t> of all relevant documents (keep the  originals)</a:t>
            </a:r>
          </a:p>
          <a:p>
            <a:pPr marL="279400" lvl="1" indent="279400" defTabSz="381000"/>
            <a:r>
              <a:rPr lang="en-US" altLang="en-US" sz="2100" dirty="0"/>
              <a:t>To file a complaint over the Internet:</a:t>
            </a:r>
          </a:p>
          <a:p>
            <a:pPr marL="838200" lvl="3" indent="279400" defTabSz="381000"/>
            <a:r>
              <a:rPr lang="en-US" altLang="en-US" sz="2100" dirty="0"/>
              <a:t>Go to </a:t>
            </a:r>
            <a:r>
              <a:rPr lang="en-US" altLang="en-US" sz="2100" dirty="0">
                <a:solidFill>
                  <a:schemeClr val="tx1"/>
                </a:solidFill>
                <a:hlinkClick r:id="rId2">
                  <a:extLst>
                    <a:ext uri="{A12FA001-AC4F-418D-AE19-62706E023703}">
                      <ahyp:hlinkClr xmlns:ahyp="http://schemas.microsoft.com/office/drawing/2018/hyperlinkcolor" val="tx"/>
                    </a:ext>
                  </a:extLst>
                </a:hlinkClick>
              </a:rPr>
              <a:t>https://www.marylandattorneygeneral.gov/Pages/CPD/Complaint.aspx</a:t>
            </a:r>
            <a:endParaRPr lang="en-US" altLang="en-US" sz="2100" dirty="0">
              <a:solidFill>
                <a:schemeClr val="tx1"/>
              </a:solidFill>
            </a:endParaRPr>
          </a:p>
          <a:p>
            <a:pPr marL="838200" lvl="3" indent="279400" defTabSz="381000"/>
            <a:r>
              <a:rPr lang="en-US" altLang="en-US" sz="2100" dirty="0"/>
              <a:t>Please read and follow instructions to file complaints with the proper division</a:t>
            </a:r>
            <a:endParaRPr lang="en-US" dirty="0"/>
          </a:p>
        </p:txBody>
      </p:sp>
      <p:pic>
        <p:nvPicPr>
          <p:cNvPr id="5" name="Picture 4">
            <a:extLst>
              <a:ext uri="{FF2B5EF4-FFF2-40B4-BE49-F238E27FC236}">
                <a16:creationId xmlns:a16="http://schemas.microsoft.com/office/drawing/2014/main" id="{4D74E091-C63F-121A-4EFC-D3F264A29E52}"/>
              </a:ext>
            </a:extLst>
          </p:cNvPr>
          <p:cNvPicPr>
            <a:picLocks noChangeAspect="1"/>
          </p:cNvPicPr>
          <p:nvPr/>
        </p:nvPicPr>
        <p:blipFill>
          <a:blip r:embed="rId3"/>
          <a:stretch>
            <a:fillRect/>
          </a:stretch>
        </p:blipFill>
        <p:spPr>
          <a:xfrm>
            <a:off x="5379362" y="5078649"/>
            <a:ext cx="1422628" cy="1425102"/>
          </a:xfrm>
          <a:prstGeom prst="rect">
            <a:avLst/>
          </a:prstGeom>
        </p:spPr>
      </p:pic>
    </p:spTree>
    <p:extLst>
      <p:ext uri="{BB962C8B-B14F-4D97-AF65-F5344CB8AC3E}">
        <p14:creationId xmlns:p14="http://schemas.microsoft.com/office/powerpoint/2010/main" val="2552132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3AD075-C8CD-69FC-1A1D-F7D4AD97A731}"/>
              </a:ext>
            </a:extLst>
          </p:cNvPr>
          <p:cNvSpPr>
            <a:spLocks noGrp="1"/>
          </p:cNvSpPr>
          <p:nvPr>
            <p:ph type="title"/>
          </p:nvPr>
        </p:nvSpPr>
        <p:spPr/>
        <p:txBody>
          <a:bodyPr/>
          <a:lstStyle/>
          <a:p>
            <a:r>
              <a:rPr lang="en-US" dirty="0"/>
              <a:t>Top 10 Complaints </a:t>
            </a:r>
          </a:p>
        </p:txBody>
      </p:sp>
      <p:sp>
        <p:nvSpPr>
          <p:cNvPr id="5" name="Text Placeholder 4">
            <a:extLst>
              <a:ext uri="{FF2B5EF4-FFF2-40B4-BE49-F238E27FC236}">
                <a16:creationId xmlns:a16="http://schemas.microsoft.com/office/drawing/2014/main" id="{A2C5A22E-CCB0-5176-1F86-DD3E50FBC344}"/>
              </a:ext>
            </a:extLst>
          </p:cNvPr>
          <p:cNvSpPr>
            <a:spLocks noGrp="1"/>
          </p:cNvSpPr>
          <p:nvPr>
            <p:ph type="body" idx="1"/>
          </p:nvPr>
        </p:nvSpPr>
        <p:spPr/>
        <p:txBody>
          <a:bodyPr/>
          <a:lstStyle/>
          <a:p>
            <a:r>
              <a:rPr lang="en-US" dirty="0"/>
              <a:t>By Industry</a:t>
            </a:r>
          </a:p>
        </p:txBody>
      </p:sp>
      <p:sp>
        <p:nvSpPr>
          <p:cNvPr id="6" name="Content Placeholder 5">
            <a:extLst>
              <a:ext uri="{FF2B5EF4-FFF2-40B4-BE49-F238E27FC236}">
                <a16:creationId xmlns:a16="http://schemas.microsoft.com/office/drawing/2014/main" id="{B504511F-EFA1-E6D2-A31A-398F7448026D}"/>
              </a:ext>
            </a:extLst>
          </p:cNvPr>
          <p:cNvSpPr>
            <a:spLocks noGrp="1"/>
          </p:cNvSpPr>
          <p:nvPr>
            <p:ph sz="half" idx="2"/>
          </p:nvPr>
        </p:nvSpPr>
        <p:spPr/>
        <p:txBody>
          <a:bodyPr>
            <a:normAutofit fontScale="55000" lnSpcReduction="20000"/>
          </a:bodyPr>
          <a:lstStyle/>
          <a:p>
            <a:pPr marL="0" indent="252413" defTabSz="381000"/>
            <a:r>
              <a:rPr lang="en-US" altLang="en-US" sz="2800" dirty="0"/>
              <a:t>Internet Auction Sellers</a:t>
            </a:r>
          </a:p>
          <a:p>
            <a:pPr marL="0" indent="252413" defTabSz="381000"/>
            <a:r>
              <a:rPr lang="en-US" altLang="en-US" sz="2800" dirty="0"/>
              <a:t>Auto Repair Facility</a:t>
            </a:r>
          </a:p>
          <a:p>
            <a:pPr marL="0" indent="252413" defTabSz="381000"/>
            <a:r>
              <a:rPr lang="en-US" altLang="en-US" sz="2800" dirty="0"/>
              <a:t>Landlord/Property Manager</a:t>
            </a:r>
          </a:p>
          <a:p>
            <a:pPr marL="0" indent="252413" defTabSz="381000"/>
            <a:r>
              <a:rPr lang="en-US" altLang="en-US" sz="2800" dirty="0"/>
              <a:t>New Auto Dealer</a:t>
            </a:r>
          </a:p>
          <a:p>
            <a:pPr marL="0" indent="252413" defTabSz="381000"/>
            <a:r>
              <a:rPr lang="en-US" altLang="en-US" sz="2800" dirty="0"/>
              <a:t>Used Auto Dealer</a:t>
            </a:r>
          </a:p>
          <a:p>
            <a:pPr marL="0" indent="252413" defTabSz="381000"/>
            <a:r>
              <a:rPr lang="en-US" altLang="en-US" sz="2800" dirty="0"/>
              <a:t>Collection Agencies</a:t>
            </a:r>
          </a:p>
          <a:p>
            <a:pPr marL="0" indent="252413" defTabSz="381000"/>
            <a:r>
              <a:rPr lang="en-US" altLang="en-US" sz="2800" dirty="0"/>
              <a:t>General Merchandise</a:t>
            </a:r>
          </a:p>
          <a:p>
            <a:pPr marL="0" indent="252413" defTabSz="381000"/>
            <a:r>
              <a:rPr lang="en-US" altLang="en-US" sz="2800" dirty="0"/>
              <a:t>Auto Manufacturer</a:t>
            </a:r>
          </a:p>
          <a:p>
            <a:pPr marL="0" indent="252413" defTabSz="381000"/>
            <a:r>
              <a:rPr lang="en-US" altLang="en-US" sz="2800" dirty="0"/>
              <a:t>Cellular Phone Service</a:t>
            </a:r>
          </a:p>
          <a:p>
            <a:pPr marL="0" indent="252413" defTabSz="381000"/>
            <a:r>
              <a:rPr lang="en-US" altLang="en-US" sz="2800" dirty="0"/>
              <a:t>Credit Card Companies</a:t>
            </a:r>
          </a:p>
        </p:txBody>
      </p:sp>
      <p:sp>
        <p:nvSpPr>
          <p:cNvPr id="7" name="Text Placeholder 6">
            <a:extLst>
              <a:ext uri="{FF2B5EF4-FFF2-40B4-BE49-F238E27FC236}">
                <a16:creationId xmlns:a16="http://schemas.microsoft.com/office/drawing/2014/main" id="{2E30151B-96A4-0682-CF4D-A9E770BC06DC}"/>
              </a:ext>
            </a:extLst>
          </p:cNvPr>
          <p:cNvSpPr>
            <a:spLocks noGrp="1"/>
          </p:cNvSpPr>
          <p:nvPr>
            <p:ph type="body" sz="quarter" idx="3"/>
          </p:nvPr>
        </p:nvSpPr>
        <p:spPr/>
        <p:txBody>
          <a:bodyPr/>
          <a:lstStyle/>
          <a:p>
            <a:r>
              <a:rPr lang="en-US" dirty="0"/>
              <a:t>By Practice </a:t>
            </a:r>
          </a:p>
        </p:txBody>
      </p:sp>
      <p:sp>
        <p:nvSpPr>
          <p:cNvPr id="8" name="Content Placeholder 7">
            <a:extLst>
              <a:ext uri="{FF2B5EF4-FFF2-40B4-BE49-F238E27FC236}">
                <a16:creationId xmlns:a16="http://schemas.microsoft.com/office/drawing/2014/main" id="{CE284B7F-2BEE-665A-5FBC-FCAD23BF7727}"/>
              </a:ext>
            </a:extLst>
          </p:cNvPr>
          <p:cNvSpPr>
            <a:spLocks noGrp="1"/>
          </p:cNvSpPr>
          <p:nvPr>
            <p:ph sz="quarter" idx="4"/>
          </p:nvPr>
        </p:nvSpPr>
        <p:spPr/>
        <p:txBody>
          <a:bodyPr>
            <a:normAutofit fontScale="55000" lnSpcReduction="20000"/>
          </a:bodyPr>
          <a:lstStyle/>
          <a:p>
            <a:pPr marL="0" indent="252413" defTabSz="381000"/>
            <a:r>
              <a:rPr lang="en-US" altLang="en-US" sz="2800" dirty="0"/>
              <a:t>Failure to Deliver</a:t>
            </a:r>
          </a:p>
          <a:p>
            <a:pPr marL="0" indent="252413" defTabSz="381000"/>
            <a:r>
              <a:rPr lang="en-US" altLang="en-US" sz="2800" dirty="0"/>
              <a:t>Unsatisfactory Workmanship</a:t>
            </a:r>
          </a:p>
          <a:p>
            <a:pPr marL="0" indent="252413" defTabSz="381000"/>
            <a:r>
              <a:rPr lang="en-US" altLang="en-US" sz="2800" dirty="0"/>
              <a:t>Unsatisfactory Service</a:t>
            </a:r>
          </a:p>
          <a:p>
            <a:pPr marL="0" indent="252413" defTabSz="381000"/>
            <a:r>
              <a:rPr lang="en-US" altLang="en-US" sz="2800" dirty="0"/>
              <a:t>Defective/Damaged Goods</a:t>
            </a:r>
          </a:p>
          <a:p>
            <a:pPr marL="0" indent="252413" defTabSz="381000"/>
            <a:r>
              <a:rPr lang="en-US" altLang="en-US" sz="2800" dirty="0"/>
              <a:t>Billed for Goods/Services Not Provided</a:t>
            </a:r>
          </a:p>
          <a:p>
            <a:pPr marL="0" indent="252413" defTabSz="381000"/>
            <a:r>
              <a:rPr lang="en-US" altLang="en-US" sz="2800" dirty="0"/>
              <a:t>Failure to Deliver Correct Goods/Services</a:t>
            </a:r>
          </a:p>
          <a:p>
            <a:pPr marL="0" indent="252413" defTabSz="381000"/>
            <a:r>
              <a:rPr lang="en-US" altLang="en-US" sz="2800" dirty="0"/>
              <a:t>Failure to Honor Refund Request</a:t>
            </a:r>
          </a:p>
          <a:p>
            <a:pPr marL="0" indent="252413" defTabSz="381000"/>
            <a:r>
              <a:rPr lang="en-US" altLang="en-US" sz="2800" dirty="0"/>
              <a:t>Attempted to Collect Debt Not Owed</a:t>
            </a:r>
          </a:p>
          <a:p>
            <a:pPr marL="0" indent="252413" defTabSz="381000"/>
            <a:r>
              <a:rPr lang="en-US" altLang="en-US" sz="2800" dirty="0"/>
              <a:t>Incorrect Bill Amount</a:t>
            </a:r>
          </a:p>
          <a:p>
            <a:pPr marL="0" indent="252413" defTabSz="381000"/>
            <a:r>
              <a:rPr lang="en-US" altLang="en-US" sz="2800" dirty="0"/>
              <a:t>Failure to Deliver All Goods/Services</a:t>
            </a:r>
          </a:p>
        </p:txBody>
      </p:sp>
    </p:spTree>
    <p:extLst>
      <p:ext uri="{BB962C8B-B14F-4D97-AF65-F5344CB8AC3E}">
        <p14:creationId xmlns:p14="http://schemas.microsoft.com/office/powerpoint/2010/main" val="2901361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94F34-187B-4916-ED46-D362965A4AFF}"/>
              </a:ext>
            </a:extLst>
          </p:cNvPr>
          <p:cNvSpPr>
            <a:spLocks noGrp="1"/>
          </p:cNvSpPr>
          <p:nvPr>
            <p:ph type="title"/>
          </p:nvPr>
        </p:nvSpPr>
        <p:spPr/>
        <p:txBody>
          <a:bodyPr/>
          <a:lstStyle/>
          <a:p>
            <a:r>
              <a:rPr lang="en-US" dirty="0"/>
              <a:t>Types of Scams</a:t>
            </a:r>
          </a:p>
        </p:txBody>
      </p:sp>
      <p:sp>
        <p:nvSpPr>
          <p:cNvPr id="3" name="Content Placeholder 2">
            <a:extLst>
              <a:ext uri="{FF2B5EF4-FFF2-40B4-BE49-F238E27FC236}">
                <a16:creationId xmlns:a16="http://schemas.microsoft.com/office/drawing/2014/main" id="{5B1B17F7-9B32-C74B-53A5-003BAC1E4921}"/>
              </a:ext>
            </a:extLst>
          </p:cNvPr>
          <p:cNvSpPr>
            <a:spLocks noGrp="1"/>
          </p:cNvSpPr>
          <p:nvPr>
            <p:ph idx="1"/>
          </p:nvPr>
        </p:nvSpPr>
        <p:spPr/>
        <p:txBody>
          <a:bodyPr>
            <a:normAutofit fontScale="92500" lnSpcReduction="20000"/>
          </a:bodyPr>
          <a:lstStyle/>
          <a:p>
            <a:pPr indent="-305435"/>
            <a:r>
              <a:rPr lang="en-US" dirty="0"/>
              <a:t>Credit Repair</a:t>
            </a:r>
            <a:endParaRPr lang="en-US"/>
          </a:p>
          <a:p>
            <a:pPr marL="719455" lvl="1" indent="-269875"/>
            <a:r>
              <a:rPr lang="en-US" dirty="0"/>
              <a:t>If you’ve been the victim of a scam or you’re having problems with a debt collection agency, the Office of the Commissioner of Financial Regulation can review your problem and explain your credit rights. </a:t>
            </a:r>
            <a:r>
              <a:rPr lang="en-US"/>
              <a:t>You can reach that agency by calling 410- 230-6100 or visiting </a:t>
            </a:r>
            <a:r>
              <a:rPr lang="en-US" dirty="0">
                <a:ea typeface="+mn-lt"/>
                <a:cs typeface="+mn-lt"/>
              </a:rPr>
              <a:t>https://labor.maryland.gov/finance/.</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endParaRPr>
          </a:p>
          <a:p>
            <a:pPr indent="-305435"/>
            <a:r>
              <a:rPr lang="en-US" dirty="0"/>
              <a:t>Foreclosure</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marL="719455" lvl="1" indent="-269875"/>
            <a:r>
              <a:rPr lang="en-US" dirty="0"/>
              <a:t>For a list of organizations offering foreclosure counseling and for other information regarding the Foreclosure Counseling Services Law, homeowners should go to www.marylandattorneygeneral.gov or call 410-528-8662 (toll-free in Maryland: 1-888-743-0023). In addition, Marylanders can seek help from the Maryland Homeowner Assistance Fund. Visit dhcd.maryland.gov/Residents/Pages/HomeownerAssistanceFund.aspx for more information. </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r>
              <a:rPr lang="en-US" dirty="0"/>
              <a:t>Work-at-Home</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marL="719455" lvl="1" indent="-269875"/>
            <a:r>
              <a:rPr lang="en-US" dirty="0"/>
              <a:t>Work-at-home scams advertise in newspaper classified ads, on flyers, on cable television, or online. What they all have in common is that the company will ask for an upfront fee before you can start working. The company may claim the fee is a registration fee, a deposit on materials, or payment for instructional books or computer software. </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28053394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TM04033929[[fn=Slate]]</Template>
  <TotalTime>2176</TotalTime>
  <Words>1848</Words>
  <Application>Microsoft Office PowerPoint</Application>
  <PresentationFormat>Widescreen</PresentationFormat>
  <Paragraphs>165</Paragraphs>
  <Slides>18</Slides>
  <Notes>1</Notes>
  <HiddenSlides>1</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Slate</vt:lpstr>
      <vt:lpstr>PowerPoint Presentation</vt:lpstr>
      <vt:lpstr>The Consumer Protection Act Maryland Code, Commercial Law Article  Sections 13-101 through 13-501</vt:lpstr>
      <vt:lpstr>PowerPoint Presentation</vt:lpstr>
      <vt:lpstr>Other divisions</vt:lpstr>
      <vt:lpstr>Private Cause of Action</vt:lpstr>
      <vt:lpstr>Complaining Effectively </vt:lpstr>
      <vt:lpstr>Filing Complaints</vt:lpstr>
      <vt:lpstr>Top 10 Complaints </vt:lpstr>
      <vt:lpstr>Types of Scams</vt:lpstr>
      <vt:lpstr>Types of Scams</vt:lpstr>
      <vt:lpstr>How to Avoid Scams</vt:lpstr>
      <vt:lpstr>Avoid scams cont. </vt:lpstr>
      <vt:lpstr>Consumer Protection Tips </vt:lpstr>
      <vt:lpstr>Consumer Protection Tips cont.</vt:lpstr>
      <vt:lpstr>HEAU Tips</vt:lpstr>
      <vt:lpstr>Volunteering – We Need Your Help</vt:lpstr>
      <vt:lpstr>Important Numbers and Links</vt:lpstr>
      <vt:lpstr>Important Numbers and Links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Adeoye, Simi</dc:creator>
  <cp:lastModifiedBy>Adeoye, Simi</cp:lastModifiedBy>
  <cp:revision>73</cp:revision>
  <dcterms:created xsi:type="dcterms:W3CDTF">2024-05-16T13:53:31Z</dcterms:created>
  <dcterms:modified xsi:type="dcterms:W3CDTF">2024-07-08T21:57:31Z</dcterms:modified>
</cp:coreProperties>
</file>